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87.xml" ContentType="application/vnd.openxmlformats-officedocument.presentationml.tags+xml"/>
  <Default Extension="wmf" ContentType="image/x-wmf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slides/slide46.xml" ContentType="application/vnd.openxmlformats-officedocument.presentationml.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slides/slide87.xml" ContentType="application/vnd.openxmlformats-officedocument.presentationml.slide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slides/slide89.xml" ContentType="application/vnd.openxmlformats-officedocument.presentationml.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tags/tag227.xml" ContentType="application/vnd.openxmlformats-officedocument.presentationml.tags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816" r:id="rId3"/>
    <p:sldMasterId id="2147484004" r:id="rId4"/>
  </p:sldMasterIdLst>
  <p:notesMasterIdLst>
    <p:notesMasterId r:id="rId97"/>
  </p:notesMasterIdLst>
  <p:handoutMasterIdLst>
    <p:handoutMasterId r:id="rId98"/>
  </p:handoutMasterIdLst>
  <p:sldIdLst>
    <p:sldId id="994" r:id="rId5"/>
    <p:sldId id="1015" r:id="rId6"/>
    <p:sldId id="993" r:id="rId7"/>
    <p:sldId id="1052" r:id="rId8"/>
    <p:sldId id="1020" r:id="rId9"/>
    <p:sldId id="1021" r:id="rId10"/>
    <p:sldId id="1022" r:id="rId11"/>
    <p:sldId id="1011" r:id="rId12"/>
    <p:sldId id="1019" r:id="rId13"/>
    <p:sldId id="1001" r:id="rId14"/>
    <p:sldId id="1004" r:id="rId15"/>
    <p:sldId id="1023" r:id="rId16"/>
    <p:sldId id="1002" r:id="rId17"/>
    <p:sldId id="1024" r:id="rId18"/>
    <p:sldId id="1007" r:id="rId19"/>
    <p:sldId id="1049" r:id="rId20"/>
    <p:sldId id="1012" r:id="rId21"/>
    <p:sldId id="1032" r:id="rId22"/>
    <p:sldId id="1027" r:id="rId23"/>
    <p:sldId id="1050" r:id="rId24"/>
    <p:sldId id="1034" r:id="rId25"/>
    <p:sldId id="946" r:id="rId26"/>
    <p:sldId id="944" r:id="rId27"/>
    <p:sldId id="951" r:id="rId28"/>
    <p:sldId id="947" r:id="rId29"/>
    <p:sldId id="971" r:id="rId30"/>
    <p:sldId id="973" r:id="rId31"/>
    <p:sldId id="935" r:id="rId32"/>
    <p:sldId id="952" r:id="rId33"/>
    <p:sldId id="985" r:id="rId34"/>
    <p:sldId id="936" r:id="rId35"/>
    <p:sldId id="937" r:id="rId36"/>
    <p:sldId id="1037" r:id="rId37"/>
    <p:sldId id="1038" r:id="rId38"/>
    <p:sldId id="1039" r:id="rId39"/>
    <p:sldId id="1040" r:id="rId40"/>
    <p:sldId id="1041" r:id="rId41"/>
    <p:sldId id="1042" r:id="rId42"/>
    <p:sldId id="1043" r:id="rId43"/>
    <p:sldId id="1044" r:id="rId44"/>
    <p:sldId id="1046" r:id="rId45"/>
    <p:sldId id="1047" r:id="rId46"/>
    <p:sldId id="1051" r:id="rId47"/>
    <p:sldId id="1048" r:id="rId48"/>
    <p:sldId id="955" r:id="rId49"/>
    <p:sldId id="857" r:id="rId50"/>
    <p:sldId id="906" r:id="rId51"/>
    <p:sldId id="1035" r:id="rId52"/>
    <p:sldId id="1036" r:id="rId53"/>
    <p:sldId id="1026" r:id="rId54"/>
    <p:sldId id="1013" r:id="rId55"/>
    <p:sldId id="1014" r:id="rId56"/>
    <p:sldId id="999" r:id="rId57"/>
    <p:sldId id="980" r:id="rId58"/>
    <p:sldId id="959" r:id="rId59"/>
    <p:sldId id="981" r:id="rId60"/>
    <p:sldId id="960" r:id="rId61"/>
    <p:sldId id="957" r:id="rId62"/>
    <p:sldId id="883" r:id="rId63"/>
    <p:sldId id="884" r:id="rId64"/>
    <p:sldId id="885" r:id="rId65"/>
    <p:sldId id="882" r:id="rId66"/>
    <p:sldId id="880" r:id="rId67"/>
    <p:sldId id="886" r:id="rId68"/>
    <p:sldId id="887" r:id="rId69"/>
    <p:sldId id="888" r:id="rId70"/>
    <p:sldId id="889" r:id="rId71"/>
    <p:sldId id="890" r:id="rId72"/>
    <p:sldId id="891" r:id="rId73"/>
    <p:sldId id="892" r:id="rId74"/>
    <p:sldId id="858" r:id="rId75"/>
    <p:sldId id="844" r:id="rId76"/>
    <p:sldId id="871" r:id="rId77"/>
    <p:sldId id="843" r:id="rId78"/>
    <p:sldId id="872" r:id="rId79"/>
    <p:sldId id="848" r:id="rId80"/>
    <p:sldId id="849" r:id="rId81"/>
    <p:sldId id="850" r:id="rId82"/>
    <p:sldId id="819" r:id="rId83"/>
    <p:sldId id="825" r:id="rId84"/>
    <p:sldId id="845" r:id="rId85"/>
    <p:sldId id="859" r:id="rId86"/>
    <p:sldId id="902" r:id="rId87"/>
    <p:sldId id="856" r:id="rId88"/>
    <p:sldId id="914" r:id="rId89"/>
    <p:sldId id="915" r:id="rId90"/>
    <p:sldId id="916" r:id="rId91"/>
    <p:sldId id="917" r:id="rId92"/>
    <p:sldId id="918" r:id="rId93"/>
    <p:sldId id="920" r:id="rId94"/>
    <p:sldId id="948" r:id="rId95"/>
    <p:sldId id="949" r:id="rId9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rgbClr val="0333FF"/>
        </a:solidFill>
        <a:latin typeface="Times New Roman" pitchFamily="18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rgbClr val="0333FF"/>
        </a:solidFill>
        <a:latin typeface="Times New Roman" pitchFamily="18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rgbClr val="0333FF"/>
        </a:solidFill>
        <a:latin typeface="Times New Roman" pitchFamily="18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rgbClr val="0333FF"/>
        </a:solidFill>
        <a:latin typeface="Times New Roman" pitchFamily="18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rgbClr val="0333FF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rgbClr val="0333FF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rgbClr val="0333FF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rgbClr val="0333FF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rgbClr val="0333FF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chemeClr val="tx1"/>
    </p:penClr>
  </p:showPr>
  <p:clrMru>
    <a:srgbClr val="0333FF"/>
    <a:srgbClr val="FFCCFF"/>
    <a:srgbClr val="009200"/>
    <a:srgbClr val="B8FFCA"/>
    <a:srgbClr val="CCECFF"/>
    <a:srgbClr val="777777"/>
    <a:srgbClr val="CC00CC"/>
    <a:srgbClr val="088E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0502" autoAdjust="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6"/>
    </p:cViewPr>
  </p:sorterViewPr>
  <p:notesViewPr>
    <p:cSldViewPr>
      <p:cViewPr varScale="1">
        <p:scale>
          <a:sx n="98" d="100"/>
          <a:sy n="98" d="100"/>
        </p:scale>
        <p:origin x="-1976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3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secret strategy: randomly reorder things until it works!!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secret strategy: randomly reorder things until it works!!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secret strategy: randomly reorder things until it works!!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secret strategy: randomly reorder things until it works!!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secret strategy: randomly reorder things until it works!!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secret strategy: randomly reorder things until it works!!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secret strategy: randomly reorder things until it works!!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secret strategy: randomly reorder things until it works!!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secret strategy: randomly reorder things until it works!!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secret strategy: randomly reorder things until it works!!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secret strategy: randomly reorder things until it works!!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DFA181EB-3ED1-431E-94C0-7763FAAF1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D987ED27-445B-471E-805C-C6CDC37C0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8676C0F2-9852-4895-89D1-A560C0428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3B03896B-1F87-491C-9F67-00F5FA630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B67D4620-3F4C-4776-9E5A-CEDBB8186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C5A2804D-172C-4EDE-8843-F788FD329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0FA40737-F259-4CBB-8EA3-02E4E385B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A69760D8-CCAC-4F41-92B1-B4B3ED56E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9A0DFF52-99CC-428C-AFE6-CCB800DA2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37619DD9-2245-4AF9-BF63-9349351E1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0FEC1BE3-6221-4C2B-A7A2-CDF7ED6AB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8C44186F-1BCF-4B15-AA33-653C5758A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tags" Target="../tags/tag67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tags" Target="../tags/tag70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tags" Target="../tags/tag57.xml"/><Relationship Id="rId41" Type="http://schemas.openxmlformats.org/officeDocument/2006/relationships/tags" Target="../tags/tag69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tags" Target="../tags/tag68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2" Type="http://schemas.openxmlformats.org/officeDocument/2006/relationships/tags" Target="../tags/tag71.xml"/><Relationship Id="rId16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tags" Target="../tags/tag138.xml"/><Relationship Id="rId3" Type="http://schemas.openxmlformats.org/officeDocument/2006/relationships/tags" Target="../tags/tag115.xml"/><Relationship Id="rId21" Type="http://schemas.openxmlformats.org/officeDocument/2006/relationships/tags" Target="../tags/tag133.xml"/><Relationship Id="rId34" Type="http://schemas.openxmlformats.org/officeDocument/2006/relationships/image" Target="../media/image29.png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tags" Target="../tags/tag137.xml"/><Relationship Id="rId33" Type="http://schemas.openxmlformats.org/officeDocument/2006/relationships/image" Target="../media/image28.png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29" Type="http://schemas.openxmlformats.org/officeDocument/2006/relationships/slideLayout" Target="../slideLayouts/slideLayout18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tags" Target="../tags/tag136.xml"/><Relationship Id="rId32" Type="http://schemas.openxmlformats.org/officeDocument/2006/relationships/image" Target="../media/image27.png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28" Type="http://schemas.openxmlformats.org/officeDocument/2006/relationships/tags" Target="../tags/tag140.xml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31" Type="http://schemas.openxmlformats.org/officeDocument/2006/relationships/image" Target="../media/image26.jpe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Relationship Id="rId27" Type="http://schemas.openxmlformats.org/officeDocument/2006/relationships/tags" Target="../tags/tag139.xml"/><Relationship Id="rId30" Type="http://schemas.openxmlformats.org/officeDocument/2006/relationships/image" Target="../media/image25.png"/><Relationship Id="rId35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2" Type="http://schemas.openxmlformats.org/officeDocument/2006/relationships/tags" Target="../tags/tag141.xml"/><Relationship Id="rId16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2" Type="http://schemas.openxmlformats.org/officeDocument/2006/relationships/tags" Target="../tags/tag155.xml"/><Relationship Id="rId16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10" Type="http://schemas.openxmlformats.org/officeDocument/2006/relationships/tags" Target="../tags/tag163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78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tags" Target="../tags/tag208.xml"/><Relationship Id="rId3" Type="http://schemas.openxmlformats.org/officeDocument/2006/relationships/tags" Target="../tags/tag185.xml"/><Relationship Id="rId21" Type="http://schemas.openxmlformats.org/officeDocument/2006/relationships/tags" Target="../tags/tag203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image" Target="../media/image32.png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image" Target="../media/image29.png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tags" Target="../tags/tag210.xml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image" Target="../media/image28.pn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30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notesSlide" Target="../notesSlides/notesSlide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34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5" Type="http://schemas.openxmlformats.org/officeDocument/2006/relationships/tags" Target="../tags/tag21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20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5" Type="http://schemas.openxmlformats.org/officeDocument/2006/relationships/tags" Target="../tags/tag22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34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ounded Rectangle 44"/>
          <p:cNvSpPr>
            <a:spLocks noChangeArrowheads="1"/>
          </p:cNvSpPr>
          <p:nvPr/>
        </p:nvSpPr>
        <p:spPr bwMode="auto">
          <a:xfrm>
            <a:off x="5105400" y="2971800"/>
            <a:ext cx="3657600" cy="3657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2654300" y="115888"/>
            <a:ext cx="4279900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Thinking</a:t>
            </a:r>
            <a:r>
              <a:rPr lang="en-US" sz="36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like prolog...</a:t>
            </a:r>
          </a:p>
        </p:txBody>
      </p:sp>
      <p:sp>
        <p:nvSpPr>
          <p:cNvPr id="1029" name="Rectangle 34"/>
          <p:cNvSpPr>
            <a:spLocks noChangeArrowheads="1"/>
          </p:cNvSpPr>
          <p:nvPr/>
        </p:nvSpPr>
        <p:spPr bwMode="auto">
          <a:xfrm>
            <a:off x="838200" y="914400"/>
            <a:ext cx="3352800" cy="1384300"/>
          </a:xfrm>
          <a:prstGeom prst="rect">
            <a:avLst/>
          </a:prstGeom>
          <a:solidFill>
            <a:srgbClr val="0333FF"/>
          </a:solidFill>
          <a:ln w="38100">
            <a:solidFill>
              <a:srgbClr val="77777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i="1">
                <a:solidFill>
                  <a:schemeClr val="bg1"/>
                </a:solidFill>
                <a:latin typeface="Cambria" pitchFamily="18" charset="0"/>
              </a:rPr>
              <a:t>He was a bank clerk in the Yukon before he published</a:t>
            </a:r>
            <a:br>
              <a:rPr lang="en-US" sz="2100" i="1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2100" i="1">
                <a:solidFill>
                  <a:schemeClr val="bg1"/>
                </a:solidFill>
                <a:latin typeface="Cambria" pitchFamily="18" charset="0"/>
              </a:rPr>
              <a:t>“Songs of a Sourdough” in 1907</a:t>
            </a:r>
            <a:endParaRPr lang="en-US" sz="21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30" name="Rectangle 35"/>
          <p:cNvSpPr>
            <a:spLocks noChangeArrowheads="1"/>
          </p:cNvSpPr>
          <p:nvPr/>
        </p:nvSpPr>
        <p:spPr bwMode="auto">
          <a:xfrm>
            <a:off x="228600" y="2482850"/>
            <a:ext cx="45720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chemeClr val="tx1"/>
                </a:solidFill>
              </a:rPr>
              <a:t>We required a language in which we could conveniently express pattern matching rules... and could execute these rules very efficiently. We found that </a:t>
            </a:r>
            <a:r>
              <a:rPr lang="en-US" sz="2100" b="1" i="1"/>
              <a:t>Prolog was the ideal choice</a:t>
            </a:r>
            <a:r>
              <a:rPr lang="en-US" sz="210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1031" name="Rectangle 36"/>
          <p:cNvSpPr>
            <a:spLocks noChangeArrowheads="1"/>
          </p:cNvSpPr>
          <p:nvPr/>
        </p:nvSpPr>
        <p:spPr bwMode="auto">
          <a:xfrm>
            <a:off x="609600" y="4343400"/>
            <a:ext cx="3810000" cy="2308225"/>
          </a:xfrm>
          <a:prstGeom prst="rect">
            <a:avLst/>
          </a:prstGeom>
          <a:noFill/>
          <a:ln w="9525">
            <a:solidFill>
              <a:srgbClr val="0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lemma(1, "he").</a:t>
            </a:r>
            <a:br>
              <a:rPr 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partOfSpeech(1,pronoun).</a:t>
            </a:r>
            <a:br>
              <a:rPr 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lemma(2, "publish").</a:t>
            </a:r>
            <a:br>
              <a:rPr 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partOfSpeech(2,verb).</a:t>
            </a:r>
            <a:br>
              <a:rPr 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lemma(3, 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"Songs of a Sourdough"</a:t>
            </a:r>
            <a:r>
              <a:rPr 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).</a:t>
            </a:r>
            <a:br>
              <a:rPr 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partOfSpeech(3,noun).</a:t>
            </a:r>
            <a:br>
              <a:rPr 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subject(2,1).</a:t>
            </a:r>
            <a:br>
              <a:rPr 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object(2,3).</a:t>
            </a:r>
          </a:p>
        </p:txBody>
      </p:sp>
      <p:sp>
        <p:nvSpPr>
          <p:cNvPr id="1032" name="Freeform 38"/>
          <p:cNvSpPr>
            <a:spLocks/>
          </p:cNvSpPr>
          <p:nvPr/>
        </p:nvSpPr>
        <p:spPr bwMode="auto">
          <a:xfrm>
            <a:off x="4360863" y="2325688"/>
            <a:ext cx="376237" cy="2162175"/>
          </a:xfrm>
          <a:custGeom>
            <a:avLst/>
            <a:gdLst>
              <a:gd name="T0" fmla="*/ 0 w 374952"/>
              <a:gd name="T1" fmla="*/ 0 h 2162629"/>
              <a:gd name="T2" fmla="*/ 218460 w 374952"/>
              <a:gd name="T3" fmla="*/ 319248 h 2162629"/>
              <a:gd name="T4" fmla="*/ 364101 w 374952"/>
              <a:gd name="T5" fmla="*/ 1088345 h 2162629"/>
              <a:gd name="T6" fmla="*/ 291281 w 374952"/>
              <a:gd name="T7" fmla="*/ 1871951 h 2162629"/>
              <a:gd name="T8" fmla="*/ 203896 w 374952"/>
              <a:gd name="T9" fmla="*/ 2162175 h 2162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4952"/>
              <a:gd name="T16" fmla="*/ 0 h 2162629"/>
              <a:gd name="T17" fmla="*/ 374952 w 374952"/>
              <a:gd name="T18" fmla="*/ 2162629 h 21626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4952" h="2162629">
                <a:moveTo>
                  <a:pt x="0" y="0"/>
                </a:moveTo>
                <a:cubicBezTo>
                  <a:pt x="78619" y="68943"/>
                  <a:pt x="157238" y="137886"/>
                  <a:pt x="217714" y="319315"/>
                </a:cubicBezTo>
                <a:cubicBezTo>
                  <a:pt x="278190" y="500744"/>
                  <a:pt x="350762" y="829734"/>
                  <a:pt x="362857" y="1088572"/>
                </a:cubicBezTo>
                <a:cubicBezTo>
                  <a:pt x="374952" y="1347410"/>
                  <a:pt x="316896" y="1693334"/>
                  <a:pt x="290286" y="1872343"/>
                </a:cubicBezTo>
                <a:cubicBezTo>
                  <a:pt x="263677" y="2051353"/>
                  <a:pt x="233438" y="2106991"/>
                  <a:pt x="203200" y="2162629"/>
                </a:cubicBezTo>
              </a:path>
            </a:pathLst>
          </a:custGeom>
          <a:noFill/>
          <a:ln w="38100" cap="flat" cmpd="sng" algn="ctr">
            <a:solidFill>
              <a:srgbClr val="0333FF"/>
            </a:solidFill>
            <a:prstDash val="solid"/>
            <a:round/>
            <a:headEnd type="none" w="med" len="med"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562600" y="31242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The Prolog intro hw (#8) is due next Mon.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1034" name="Rectangle 41"/>
          <p:cNvSpPr>
            <a:spLocks noChangeArrowheads="1"/>
          </p:cNvSpPr>
          <p:nvPr/>
        </p:nvSpPr>
        <p:spPr bwMode="auto">
          <a:xfrm>
            <a:off x="5562600" y="41910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~30 lines of code (instead of 300+)</a:t>
            </a:r>
            <a:endParaRPr lang="en-US" sz="2400">
              <a:cs typeface="Times New Roman" pitchFamily="18" charset="0"/>
            </a:endParaRPr>
          </a:p>
        </p:txBody>
      </p:sp>
      <p:pic>
        <p:nvPicPr>
          <p:cNvPr id="1035" name="Picture 6" descr="jeopardy_watsonQA.jpg"/>
          <p:cNvPicPr>
            <a:picLocks noChangeAspect="1"/>
          </p:cNvPicPr>
          <p:nvPr/>
        </p:nvPicPr>
        <p:blipFill>
          <a:blip r:embed="rId3" cstate="print"/>
          <a:srcRect l="11613" r="11668" b="34921"/>
          <a:stretch>
            <a:fillRect/>
          </a:stretch>
        </p:blipFill>
        <p:spPr bwMode="auto">
          <a:xfrm>
            <a:off x="4876800" y="914400"/>
            <a:ext cx="39798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43"/>
          <p:cNvSpPr>
            <a:spLocks noChangeArrowheads="1"/>
          </p:cNvSpPr>
          <p:nvPr/>
        </p:nvSpPr>
        <p:spPr bwMode="auto">
          <a:xfrm>
            <a:off x="5410200" y="5276850"/>
            <a:ext cx="320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Next week: take-home midterm on Wednesday (see review topics!)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635000" y="266700"/>
            <a:ext cx="7883525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200">
                <a:solidFill>
                  <a:schemeClr val="tx1"/>
                </a:solidFill>
              </a:rPr>
              <a:t>Prolog patterns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105" name="Text Box 23"/>
          <p:cNvSpPr txBox="1">
            <a:spLocks noChangeArrowheads="1"/>
          </p:cNvSpPr>
          <p:nvPr/>
        </p:nvSpPr>
        <p:spPr bwMode="auto">
          <a:xfrm>
            <a:off x="304800" y="1600200"/>
            <a:ext cx="86106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700" b="1">
                <a:solidFill>
                  <a:srgbClr val="009200"/>
                </a:solidFill>
                <a:latin typeface="Courier New" pitchFamily="49" charset="0"/>
              </a:rPr>
              <a:t>app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([], M, M).</a:t>
            </a:r>
          </a:p>
          <a:p>
            <a:pPr algn="l"/>
            <a:r>
              <a:rPr lang="en-US" sz="2700" b="1">
                <a:solidFill>
                  <a:srgbClr val="009200"/>
                </a:solidFill>
                <a:latin typeface="Courier New" pitchFamily="49" charset="0"/>
              </a:rPr>
              <a:t>app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([F|R], M, [F|A]) :- </a:t>
            </a:r>
            <a:r>
              <a:rPr lang="en-US" sz="2700" b="1">
                <a:solidFill>
                  <a:srgbClr val="009200"/>
                </a:solidFill>
                <a:latin typeface="Courier New" pitchFamily="49" charset="0"/>
              </a:rPr>
              <a:t>app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(R, M, A).</a:t>
            </a:r>
          </a:p>
        </p:txBody>
      </p:sp>
      <p:sp>
        <p:nvSpPr>
          <p:cNvPr id="4106" name="Text Box 23"/>
          <p:cNvSpPr txBox="1">
            <a:spLocks noChangeArrowheads="1"/>
          </p:cNvSpPr>
          <p:nvPr/>
        </p:nvSpPr>
        <p:spPr bwMode="auto">
          <a:xfrm>
            <a:off x="304800" y="4037013"/>
            <a:ext cx="8610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700" b="1">
                <a:solidFill>
                  <a:srgbClr val="CC00CC"/>
                </a:solidFill>
                <a:latin typeface="Courier New" pitchFamily="49" charset="0"/>
              </a:rPr>
              <a:t>rev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([], []).</a:t>
            </a:r>
          </a:p>
          <a:p>
            <a:pPr algn="l"/>
            <a:r>
              <a:rPr lang="en-US" sz="2700" b="1">
                <a:solidFill>
                  <a:srgbClr val="CC00CC"/>
                </a:solidFill>
                <a:latin typeface="Courier New" pitchFamily="49" charset="0"/>
              </a:rPr>
              <a:t>rev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([F|R], Rev) :- </a:t>
            </a:r>
            <a:r>
              <a:rPr lang="en-US" sz="2700" b="1">
                <a:solidFill>
                  <a:srgbClr val="CC00CC"/>
                </a:solidFill>
                <a:latin typeface="Courier New" pitchFamily="49" charset="0"/>
              </a:rPr>
              <a:t>rev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(R, RoR),</a:t>
            </a:r>
          </a:p>
          <a:p>
            <a:pPr algn="l"/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                   </a:t>
            </a:r>
            <a:r>
              <a:rPr lang="en-US" sz="2700" b="1">
                <a:solidFill>
                  <a:srgbClr val="009200"/>
                </a:solidFill>
                <a:latin typeface="Courier New" pitchFamily="49" charset="0"/>
              </a:rPr>
              <a:t>app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(RoR, [F], Rev).</a:t>
            </a:r>
          </a:p>
        </p:txBody>
      </p:sp>
      <p:sp>
        <p:nvSpPr>
          <p:cNvPr id="4107" name="Rectangle 22"/>
          <p:cNvSpPr>
            <a:spLocks noChangeArrowheads="1"/>
          </p:cNvSpPr>
          <p:nvPr/>
        </p:nvSpPr>
        <p:spPr bwMode="auto">
          <a:xfrm>
            <a:off x="1447800" y="262731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left list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108" name="Rectangle 23"/>
          <p:cNvSpPr>
            <a:spLocks noChangeArrowheads="1"/>
          </p:cNvSpPr>
          <p:nvPr/>
        </p:nvSpPr>
        <p:spPr bwMode="auto">
          <a:xfrm>
            <a:off x="2438400" y="26273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right list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109" name="Rectangle 23"/>
          <p:cNvSpPr>
            <a:spLocks noChangeArrowheads="1"/>
          </p:cNvSpPr>
          <p:nvPr/>
        </p:nvSpPr>
        <p:spPr bwMode="auto">
          <a:xfrm>
            <a:off x="3505200" y="26273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final list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110" name="Rectangle 23"/>
          <p:cNvSpPr>
            <a:spLocks noChangeArrowheads="1"/>
          </p:cNvSpPr>
          <p:nvPr/>
        </p:nvSpPr>
        <p:spPr bwMode="auto">
          <a:xfrm>
            <a:off x="1430338" y="5076825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a list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111" name="Rectangle 23"/>
          <p:cNvSpPr>
            <a:spLocks noChangeArrowheads="1"/>
          </p:cNvSpPr>
          <p:nvPr/>
        </p:nvSpPr>
        <p:spPr bwMode="auto">
          <a:xfrm>
            <a:off x="2590800" y="500062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its reverse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112" name="Rectangle 23"/>
          <p:cNvSpPr>
            <a:spLocks noChangeArrowheads="1"/>
          </p:cNvSpPr>
          <p:nvPr/>
        </p:nvSpPr>
        <p:spPr bwMode="auto">
          <a:xfrm>
            <a:off x="4981575" y="569595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reverse of the rest</a:t>
            </a:r>
          </a:p>
        </p:txBody>
      </p:sp>
      <p:sp>
        <p:nvSpPr>
          <p:cNvPr id="4113" name="Text Box 27"/>
          <p:cNvSpPr txBox="1">
            <a:spLocks noChangeArrowheads="1"/>
          </p:cNvSpPr>
          <p:nvPr/>
        </p:nvSpPr>
        <p:spPr bwMode="auto">
          <a:xfrm>
            <a:off x="6400800" y="1219200"/>
            <a:ext cx="1524000" cy="369888"/>
          </a:xfrm>
          <a:prstGeom prst="rect">
            <a:avLst/>
          </a:prstGeom>
          <a:solidFill>
            <a:srgbClr val="B8FFCA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(1) Base case</a:t>
            </a:r>
          </a:p>
        </p:txBody>
      </p:sp>
      <p:sp>
        <p:nvSpPr>
          <p:cNvPr id="4114" name="Text Box 27"/>
          <p:cNvSpPr txBox="1">
            <a:spLocks noChangeArrowheads="1"/>
          </p:cNvSpPr>
          <p:nvPr/>
        </p:nvSpPr>
        <p:spPr bwMode="auto">
          <a:xfrm>
            <a:off x="7315200" y="2971800"/>
            <a:ext cx="1371600" cy="369888"/>
          </a:xfrm>
          <a:prstGeom prst="rect">
            <a:avLst/>
          </a:prstGeom>
          <a:solidFill>
            <a:srgbClr val="B8FFCA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(2) Recurse</a:t>
            </a:r>
          </a:p>
        </p:txBody>
      </p:sp>
      <p:sp>
        <p:nvSpPr>
          <p:cNvPr id="4115" name="Text Box 27"/>
          <p:cNvSpPr txBox="1">
            <a:spLocks noChangeArrowheads="1"/>
          </p:cNvSpPr>
          <p:nvPr/>
        </p:nvSpPr>
        <p:spPr bwMode="auto">
          <a:xfrm>
            <a:off x="6324600" y="6172200"/>
            <a:ext cx="2514600" cy="369888"/>
          </a:xfrm>
          <a:prstGeom prst="rect">
            <a:avLst/>
          </a:prstGeom>
          <a:solidFill>
            <a:srgbClr val="B8FFCA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(3) Other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Rectangle 5"/>
          <p:cNvSpPr>
            <a:spLocks noChangeArrowheads="1"/>
          </p:cNvSpPr>
          <p:nvPr/>
        </p:nvSpPr>
        <p:spPr bwMode="auto">
          <a:xfrm>
            <a:off x="635000" y="266700"/>
            <a:ext cx="7883525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200">
                <a:solidFill>
                  <a:schemeClr val="tx1"/>
                </a:solidFill>
              </a:rPr>
              <a:t>Prolog patterns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142" name="Text Box 23"/>
          <p:cNvSpPr txBox="1">
            <a:spLocks noChangeArrowheads="1"/>
          </p:cNvSpPr>
          <p:nvPr/>
        </p:nvSpPr>
        <p:spPr bwMode="auto">
          <a:xfrm>
            <a:off x="304800" y="1371600"/>
            <a:ext cx="8610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min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     ,     ).</a:t>
            </a:r>
          </a:p>
          <a:p>
            <a:pPr algn="l"/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min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</a:t>
            </a:r>
          </a:p>
          <a:p>
            <a:pPr algn="l"/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min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1444625" y="3000375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a list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2514600" y="3000375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its min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145" name="Text Box 27"/>
          <p:cNvSpPr txBox="1">
            <a:spLocks noChangeArrowheads="1"/>
          </p:cNvSpPr>
          <p:nvPr/>
        </p:nvSpPr>
        <p:spPr bwMode="auto">
          <a:xfrm>
            <a:off x="7315200" y="304800"/>
            <a:ext cx="1524000" cy="369888"/>
          </a:xfrm>
          <a:prstGeom prst="rect">
            <a:avLst/>
          </a:prstGeom>
          <a:solidFill>
            <a:srgbClr val="B8FFCA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(1) Base case</a:t>
            </a:r>
          </a:p>
        </p:txBody>
      </p:sp>
      <p:sp>
        <p:nvSpPr>
          <p:cNvPr id="5146" name="Text Box 27"/>
          <p:cNvSpPr txBox="1">
            <a:spLocks noChangeArrowheads="1"/>
          </p:cNvSpPr>
          <p:nvPr/>
        </p:nvSpPr>
        <p:spPr bwMode="auto">
          <a:xfrm>
            <a:off x="7391400" y="914400"/>
            <a:ext cx="1371600" cy="369888"/>
          </a:xfrm>
          <a:prstGeom prst="rect">
            <a:avLst/>
          </a:prstGeom>
          <a:solidFill>
            <a:srgbClr val="B8FFCA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(2) Recurse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7405688" y="1476375"/>
            <a:ext cx="1343025" cy="646113"/>
          </a:xfrm>
          <a:prstGeom prst="rect">
            <a:avLst/>
          </a:prstGeom>
          <a:solidFill>
            <a:srgbClr val="B8FFCA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(3) Other constraints</a:t>
            </a:r>
          </a:p>
        </p:txBody>
      </p:sp>
      <p:sp>
        <p:nvSpPr>
          <p:cNvPr id="5148" name="Text Box 23"/>
          <p:cNvSpPr txBox="1">
            <a:spLocks noChangeArrowheads="1"/>
          </p:cNvSpPr>
          <p:nvPr/>
        </p:nvSpPr>
        <p:spPr bwMode="auto">
          <a:xfrm>
            <a:off x="304800" y="4262438"/>
            <a:ext cx="8610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700" b="1">
                <a:latin typeface="Courier New" pitchFamily="49" charset="0"/>
              </a:rPr>
              <a:t>num42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    ,    ). </a:t>
            </a:r>
          </a:p>
          <a:p>
            <a:pPr algn="l"/>
            <a:r>
              <a:rPr lang="en-US" sz="2700" b="1">
                <a:latin typeface="Courier New" pitchFamily="49" charset="0"/>
              </a:rPr>
              <a:t>num42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</a:t>
            </a:r>
          </a:p>
          <a:p>
            <a:pPr algn="l"/>
            <a:r>
              <a:rPr lang="en-US" sz="2700" b="1">
                <a:latin typeface="Courier New" pitchFamily="49" charset="0"/>
              </a:rPr>
              <a:t>num42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</a:t>
            </a:r>
          </a:p>
        </p:txBody>
      </p:sp>
      <p:sp>
        <p:nvSpPr>
          <p:cNvPr id="5149" name="Rectangle 22"/>
          <p:cNvSpPr>
            <a:spLocks noChangeArrowheads="1"/>
          </p:cNvSpPr>
          <p:nvPr/>
        </p:nvSpPr>
        <p:spPr bwMode="auto">
          <a:xfrm>
            <a:off x="1828800" y="5938838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a list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150" name="Rectangle 22"/>
          <p:cNvSpPr>
            <a:spLocks noChangeArrowheads="1"/>
          </p:cNvSpPr>
          <p:nvPr/>
        </p:nvSpPr>
        <p:spPr bwMode="auto">
          <a:xfrm>
            <a:off x="2587625" y="5938838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its number of 42s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151" name="Rectangle 23"/>
          <p:cNvSpPr>
            <a:spLocks noChangeArrowheads="1"/>
          </p:cNvSpPr>
          <p:nvPr/>
        </p:nvSpPr>
        <p:spPr bwMode="auto">
          <a:xfrm>
            <a:off x="6172200" y="2438400"/>
            <a:ext cx="2514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500">
                <a:solidFill>
                  <a:schemeClr val="tx1"/>
                </a:solidFill>
                <a:cs typeface="Times New Roman" pitchFamily="18" charset="0"/>
              </a:rPr>
              <a:t>Example:</a:t>
            </a:r>
            <a:r>
              <a:rPr lang="en-US" sz="15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min( [6,7,5,42], 5 )</a:t>
            </a:r>
          </a:p>
        </p:txBody>
      </p:sp>
      <p:sp>
        <p:nvSpPr>
          <p:cNvPr id="5152" name="Rectangle 23"/>
          <p:cNvSpPr>
            <a:spLocks noChangeArrowheads="1"/>
          </p:cNvSpPr>
          <p:nvPr/>
        </p:nvSpPr>
        <p:spPr bwMode="auto">
          <a:xfrm>
            <a:off x="5867400" y="6324600"/>
            <a:ext cx="297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500">
                <a:solidFill>
                  <a:schemeClr val="tx1"/>
                </a:solidFill>
                <a:cs typeface="Times New Roman" pitchFamily="18" charset="0"/>
              </a:rPr>
              <a:t>Example:</a:t>
            </a:r>
            <a:r>
              <a:rPr lang="en-US" sz="15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num42( [42,3,42,42], 3 )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436563" y="1112838"/>
            <a:ext cx="8116887" cy="180975"/>
            <a:chOff x="295" y="1311"/>
            <a:chExt cx="5177" cy="114"/>
          </a:xfrm>
        </p:grpSpPr>
        <p:sp>
          <p:nvSpPr>
            <p:cNvPr id="3995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457200" y="280988"/>
            <a:ext cx="81327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Sorting out Prolog… by sorting </a:t>
            </a:r>
            <a:r>
              <a:rPr lang="en-US" sz="3600" b="1" i="1">
                <a:solidFill>
                  <a:schemeClr val="tx1"/>
                </a:solidFill>
              </a:rPr>
              <a:t>in </a:t>
            </a:r>
            <a:r>
              <a:rPr lang="en-US" sz="3600">
                <a:solidFill>
                  <a:schemeClr val="tx1"/>
                </a:solidFill>
              </a:rPr>
              <a:t>Prolog!</a:t>
            </a:r>
          </a:p>
        </p:txBody>
      </p:sp>
      <p:pic>
        <p:nvPicPr>
          <p:cNvPr id="39940" name="Picture 32" descr="shopgirl-pe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362200"/>
            <a:ext cx="23701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33"/>
          <p:cNvSpPr txBox="1">
            <a:spLocks noChangeArrowheads="1"/>
          </p:cNvSpPr>
          <p:nvPr/>
        </p:nvSpPr>
        <p:spPr bwMode="auto">
          <a:xfrm>
            <a:off x="6308725" y="5857875"/>
            <a:ext cx="2725738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100" b="1" i="1">
                <a:solidFill>
                  <a:srgbClr val="088E0A"/>
                </a:solidFill>
                <a:latin typeface="Cambria" pitchFamily="18" charset="0"/>
              </a:rPr>
              <a:t>It can be tough to get </a:t>
            </a:r>
            <a: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perm</a:t>
            </a:r>
            <a:r>
              <a:rPr lang="en-US" sz="2100" b="1" i="1">
                <a:solidFill>
                  <a:srgbClr val="088E0A"/>
                </a:solidFill>
                <a:latin typeface="Cambria" pitchFamily="18" charset="0"/>
              </a:rPr>
              <a:t> right!</a:t>
            </a:r>
          </a:p>
        </p:txBody>
      </p:sp>
      <p:sp>
        <p:nvSpPr>
          <p:cNvPr id="39942" name="Rectangle 35"/>
          <p:cNvSpPr>
            <a:spLocks noChangeArrowheads="1"/>
          </p:cNvSpPr>
          <p:nvPr/>
        </p:nvSpPr>
        <p:spPr bwMode="auto">
          <a:xfrm>
            <a:off x="304800" y="5867400"/>
            <a:ext cx="30511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sort(L,S) </a:t>
            </a:r>
          </a:p>
        </p:txBody>
      </p:sp>
      <p:sp>
        <p:nvSpPr>
          <p:cNvPr id="39943" name="Rectangle 36"/>
          <p:cNvSpPr>
            <a:spLocks noChangeArrowheads="1"/>
          </p:cNvSpPr>
          <p:nvPr/>
        </p:nvSpPr>
        <p:spPr bwMode="auto">
          <a:xfrm>
            <a:off x="304800" y="3581400"/>
            <a:ext cx="4416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inorder( L ) </a:t>
            </a:r>
          </a:p>
        </p:txBody>
      </p:sp>
      <p:sp>
        <p:nvSpPr>
          <p:cNvPr id="39944" name="Text Box 38"/>
          <p:cNvSpPr txBox="1">
            <a:spLocks noChangeArrowheads="1"/>
          </p:cNvSpPr>
          <p:nvPr/>
        </p:nvSpPr>
        <p:spPr bwMode="auto">
          <a:xfrm>
            <a:off x="1143000" y="6262688"/>
            <a:ext cx="1390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S is L, sorted</a:t>
            </a:r>
          </a:p>
        </p:txBody>
      </p:sp>
      <p:sp>
        <p:nvSpPr>
          <p:cNvPr id="39945" name="Text Box 40"/>
          <p:cNvSpPr txBox="1">
            <a:spLocks noChangeArrowheads="1"/>
          </p:cNvSpPr>
          <p:nvPr/>
        </p:nvSpPr>
        <p:spPr bwMode="auto">
          <a:xfrm>
            <a:off x="1143000" y="5181600"/>
            <a:ext cx="3352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/>
              <a:t>true if P is a permutation of L</a:t>
            </a:r>
          </a:p>
        </p:txBody>
      </p:sp>
      <p:sp>
        <p:nvSpPr>
          <p:cNvPr id="39946" name="Rectangle 6"/>
          <p:cNvSpPr>
            <a:spLocks noChangeArrowheads="1"/>
          </p:cNvSpPr>
          <p:nvPr/>
        </p:nvSpPr>
        <p:spPr bwMode="auto">
          <a:xfrm>
            <a:off x="304800" y="4724400"/>
            <a:ext cx="4111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 perm(L,P)</a:t>
            </a:r>
          </a:p>
        </p:txBody>
      </p:sp>
      <p:sp>
        <p:nvSpPr>
          <p:cNvPr id="39947" name="Rectangle 35"/>
          <p:cNvSpPr>
            <a:spLocks noChangeArrowheads="1"/>
          </p:cNvSpPr>
          <p:nvPr/>
        </p:nvSpPr>
        <p:spPr bwMode="auto">
          <a:xfrm>
            <a:off x="1143000" y="4038600"/>
            <a:ext cx="42672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true if L's elements are inorder (ascending)</a:t>
            </a:r>
            <a:endParaRPr lang="en-US" b="1"/>
          </a:p>
        </p:txBody>
      </p:sp>
      <p:sp>
        <p:nvSpPr>
          <p:cNvPr id="39948" name="Rectangle 6"/>
          <p:cNvSpPr>
            <a:spLocks noChangeArrowheads="1"/>
          </p:cNvSpPr>
          <p:nvPr/>
        </p:nvSpPr>
        <p:spPr bwMode="auto">
          <a:xfrm>
            <a:off x="304800" y="2057400"/>
            <a:ext cx="4111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rem1(E,L,NewL)</a:t>
            </a:r>
          </a:p>
        </p:txBody>
      </p:sp>
      <p:sp>
        <p:nvSpPr>
          <p:cNvPr id="39949" name="Text Box 38"/>
          <p:cNvSpPr txBox="1">
            <a:spLocks noChangeArrowheads="1"/>
          </p:cNvSpPr>
          <p:nvPr/>
        </p:nvSpPr>
        <p:spPr bwMode="auto">
          <a:xfrm>
            <a:off x="1143000" y="2982913"/>
            <a:ext cx="234473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E must be present in L!</a:t>
            </a:r>
          </a:p>
        </p:txBody>
      </p:sp>
      <p:sp>
        <p:nvSpPr>
          <p:cNvPr id="39950" name="Text Box 38"/>
          <p:cNvSpPr txBox="1">
            <a:spLocks noChangeArrowheads="1"/>
          </p:cNvSpPr>
          <p:nvPr/>
        </p:nvSpPr>
        <p:spPr bwMode="auto">
          <a:xfrm>
            <a:off x="2286000" y="1447800"/>
            <a:ext cx="434181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Practice with how prolog thinks...</a:t>
            </a:r>
          </a:p>
        </p:txBody>
      </p:sp>
      <p:sp>
        <p:nvSpPr>
          <p:cNvPr id="39951" name="Text Box 38"/>
          <p:cNvSpPr txBox="1">
            <a:spLocks noChangeArrowheads="1"/>
          </p:cNvSpPr>
          <p:nvPr/>
        </p:nvSpPr>
        <p:spPr bwMode="auto">
          <a:xfrm>
            <a:off x="1143000" y="2601913"/>
            <a:ext cx="3738563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true if NewL is L without one of its 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28600" y="5486400"/>
            <a:ext cx="86106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1676400"/>
            <a:ext cx="86106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6170" name="Text Box 23"/>
          <p:cNvSpPr txBox="1">
            <a:spLocks noChangeArrowheads="1"/>
          </p:cNvSpPr>
          <p:nvPr/>
        </p:nvSpPr>
        <p:spPr bwMode="auto">
          <a:xfrm>
            <a:off x="381000" y="5591175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sort(</a:t>
            </a:r>
          </a:p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sort(</a:t>
            </a:r>
          </a:p>
        </p:txBody>
      </p:sp>
      <p:sp>
        <p:nvSpPr>
          <p:cNvPr id="6171" name="Text Box 23"/>
          <p:cNvSpPr txBox="1">
            <a:spLocks noChangeArrowheads="1"/>
          </p:cNvSpPr>
          <p:nvPr/>
        </p:nvSpPr>
        <p:spPr bwMode="auto">
          <a:xfrm>
            <a:off x="381000" y="381000"/>
            <a:ext cx="754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>
                <a:latin typeface="Courier New" pitchFamily="49" charset="0"/>
              </a:rPr>
              <a:t>rem1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(E, [E|R], R).</a:t>
            </a:r>
          </a:p>
          <a:p>
            <a:pPr algn="l"/>
            <a:r>
              <a:rPr lang="en-US" sz="2400" b="1">
                <a:latin typeface="Courier New" pitchFamily="49" charset="0"/>
              </a:rPr>
              <a:t>rem1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(E, [F|R], [F|NewR]) :-</a:t>
            </a:r>
          </a:p>
        </p:txBody>
      </p:sp>
      <p:sp>
        <p:nvSpPr>
          <p:cNvPr id="6172" name="Text Box 23"/>
          <p:cNvSpPr txBox="1">
            <a:spLocks noChangeArrowheads="1"/>
          </p:cNvSpPr>
          <p:nvPr/>
        </p:nvSpPr>
        <p:spPr bwMode="auto">
          <a:xfrm>
            <a:off x="381000" y="1905000"/>
            <a:ext cx="807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009200"/>
                </a:solidFill>
                <a:latin typeface="Courier New" pitchFamily="49" charset="0"/>
              </a:rPr>
              <a:t>inorder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(      ). </a:t>
            </a:r>
          </a:p>
          <a:p>
            <a:pPr algn="l"/>
            <a:r>
              <a:rPr lang="en-US" sz="2400" b="1">
                <a:solidFill>
                  <a:srgbClr val="009200"/>
                </a:solidFill>
                <a:latin typeface="Courier New" pitchFamily="49" charset="0"/>
              </a:rPr>
              <a:t>inorder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(      ).</a:t>
            </a:r>
          </a:p>
          <a:p>
            <a:pPr algn="l"/>
            <a:r>
              <a:rPr lang="en-US" sz="2400" b="1">
                <a:solidFill>
                  <a:srgbClr val="009200"/>
                </a:solidFill>
                <a:latin typeface="Courier New" pitchFamily="49" charset="0"/>
              </a:rPr>
              <a:t>inorder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(</a:t>
            </a:r>
          </a:p>
        </p:txBody>
      </p:sp>
      <p:sp>
        <p:nvSpPr>
          <p:cNvPr id="6173" name="Text Box 23"/>
          <p:cNvSpPr txBox="1">
            <a:spLocks noChangeArrowheads="1"/>
          </p:cNvSpPr>
          <p:nvPr/>
        </p:nvSpPr>
        <p:spPr bwMode="auto">
          <a:xfrm>
            <a:off x="381000" y="4089400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>
                <a:latin typeface="Courier New" pitchFamily="49" charset="0"/>
              </a:rPr>
              <a:t>perm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([], []). </a:t>
            </a:r>
          </a:p>
          <a:p>
            <a:pPr algn="l"/>
            <a:r>
              <a:rPr lang="en-US" sz="2400" b="1">
                <a:latin typeface="Courier New" pitchFamily="49" charset="0"/>
              </a:rPr>
              <a:t>perm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([F|R], P) :- </a:t>
            </a:r>
          </a:p>
        </p:txBody>
      </p:sp>
      <p:sp>
        <p:nvSpPr>
          <p:cNvPr id="6174" name="Rectangle 5"/>
          <p:cNvSpPr>
            <a:spLocks noChangeArrowheads="1"/>
          </p:cNvSpPr>
          <p:nvPr/>
        </p:nvSpPr>
        <p:spPr bwMode="auto">
          <a:xfrm>
            <a:off x="5715000" y="152400"/>
            <a:ext cx="3260725" cy="53975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2700" b="1" i="1">
                <a:solidFill>
                  <a:srgbClr val="C00000"/>
                </a:solidFill>
              </a:rPr>
              <a:t>Don't</a:t>
            </a:r>
            <a:r>
              <a:rPr lang="en-US" sz="2700" i="1">
                <a:solidFill>
                  <a:srgbClr val="C00000"/>
                </a:solidFill>
              </a:rPr>
              <a:t> hand these in!</a:t>
            </a:r>
            <a:endParaRPr lang="en-US" sz="2700" i="1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6175" name="Rectangle 9"/>
          <p:cNvSpPr>
            <a:spLocks noChangeArrowheads="1"/>
          </p:cNvSpPr>
          <p:nvPr/>
        </p:nvSpPr>
        <p:spPr bwMode="auto">
          <a:xfrm>
            <a:off x="7124700" y="4244975"/>
            <a:ext cx="1524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Hint: </a:t>
            </a:r>
            <a:r>
              <a:rPr lang="en-US"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recurse and then use something else on this page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76" name="Rectangle 10"/>
          <p:cNvSpPr>
            <a:spLocks noChangeArrowheads="1"/>
          </p:cNvSpPr>
          <p:nvPr/>
        </p:nvSpPr>
        <p:spPr bwMode="auto">
          <a:xfrm>
            <a:off x="7124700" y="2433638"/>
            <a:ext cx="15240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Hint: </a:t>
            </a:r>
            <a:r>
              <a:rPr lang="en-US"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you may want two base cases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77" name="Rectangle 11"/>
          <p:cNvSpPr>
            <a:spLocks noChangeArrowheads="1"/>
          </p:cNvSpPr>
          <p:nvPr/>
        </p:nvSpPr>
        <p:spPr bwMode="auto">
          <a:xfrm>
            <a:off x="7162800" y="5562600"/>
            <a:ext cx="1447800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Extra! </a:t>
            </a:r>
            <a:r>
              <a:rPr lang="en-US"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There are at least TWO ways to write sort... Both use predicates we've just written!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7739063" y="6553200"/>
            <a:ext cx="327025" cy="2540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28600" y="4572000"/>
            <a:ext cx="86106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7187" name="Text Box 23"/>
          <p:cNvSpPr txBox="1">
            <a:spLocks noChangeArrowheads="1"/>
          </p:cNvSpPr>
          <p:nvPr/>
        </p:nvSpPr>
        <p:spPr bwMode="auto">
          <a:xfrm>
            <a:off x="381000" y="4676775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sort(</a:t>
            </a:r>
          </a:p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sort(</a:t>
            </a:r>
          </a:p>
        </p:txBody>
      </p:sp>
      <p:sp>
        <p:nvSpPr>
          <p:cNvPr id="7188" name="Rectangle 11"/>
          <p:cNvSpPr>
            <a:spLocks noChangeArrowheads="1"/>
          </p:cNvSpPr>
          <p:nvPr/>
        </p:nvSpPr>
        <p:spPr bwMode="auto">
          <a:xfrm>
            <a:off x="6477000" y="3429000"/>
            <a:ext cx="2133600" cy="1362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Extra! </a:t>
            </a:r>
            <a:r>
              <a:rPr lang="en-US" sz="15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There are at least TWO ways to write sort... What are they?</a:t>
            </a:r>
          </a:p>
          <a:p>
            <a:r>
              <a:rPr lang="en-US" sz="15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are their big-O runtimes?</a:t>
            </a:r>
            <a:endParaRPr lang="en-US" sz="15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189" name="Group 2"/>
          <p:cNvGrpSpPr>
            <a:grpSpLocks/>
          </p:cNvGrpSpPr>
          <p:nvPr/>
        </p:nvGrpSpPr>
        <p:grpSpPr bwMode="auto">
          <a:xfrm>
            <a:off x="436563" y="1112838"/>
            <a:ext cx="8116887" cy="180975"/>
            <a:chOff x="295" y="1311"/>
            <a:chExt cx="5177" cy="114"/>
          </a:xfrm>
        </p:grpSpPr>
        <p:sp>
          <p:nvSpPr>
            <p:cNvPr id="719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90" name="Text Box 5"/>
          <p:cNvSpPr txBox="1">
            <a:spLocks noChangeArrowheads="1"/>
          </p:cNvSpPr>
          <p:nvPr/>
        </p:nvSpPr>
        <p:spPr bwMode="auto">
          <a:xfrm>
            <a:off x="457200" y="280988"/>
            <a:ext cx="81327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Sorting out Prolog… by sorting </a:t>
            </a:r>
            <a:r>
              <a:rPr lang="en-US" sz="3600" b="1" i="1">
                <a:solidFill>
                  <a:schemeClr val="tx1"/>
                </a:solidFill>
              </a:rPr>
              <a:t>in </a:t>
            </a:r>
            <a:r>
              <a:rPr lang="en-US" sz="3600">
                <a:solidFill>
                  <a:schemeClr val="tx1"/>
                </a:solidFill>
              </a:rPr>
              <a:t>Prolog!</a:t>
            </a:r>
          </a:p>
        </p:txBody>
      </p:sp>
      <p:sp>
        <p:nvSpPr>
          <p:cNvPr id="7191" name="Text Box 38"/>
          <p:cNvSpPr txBox="1">
            <a:spLocks noChangeArrowheads="1"/>
          </p:cNvSpPr>
          <p:nvPr/>
        </p:nvSpPr>
        <p:spPr bwMode="auto">
          <a:xfrm>
            <a:off x="2286000" y="1447800"/>
            <a:ext cx="434181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Practice with how prolog thinks...</a:t>
            </a:r>
          </a:p>
        </p:txBody>
      </p:sp>
      <p:sp>
        <p:nvSpPr>
          <p:cNvPr id="7192" name="Text Box 23"/>
          <p:cNvSpPr txBox="1">
            <a:spLocks noChangeArrowheads="1"/>
          </p:cNvSpPr>
          <p:nvPr/>
        </p:nvSpPr>
        <p:spPr bwMode="auto">
          <a:xfrm>
            <a:off x="381000" y="259080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sort(</a:t>
            </a:r>
          </a:p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sort(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Rounded Rectangle 8"/>
          <p:cNvSpPr>
            <a:spLocks noChangeArrowheads="1"/>
          </p:cNvSpPr>
          <p:nvPr/>
        </p:nvSpPr>
        <p:spPr bwMode="auto">
          <a:xfrm>
            <a:off x="228600" y="4716463"/>
            <a:ext cx="8610600" cy="12192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7" name="Rectangle 22"/>
          <p:cNvSpPr>
            <a:spLocks noChangeArrowheads="1"/>
          </p:cNvSpPr>
          <p:nvPr/>
        </p:nvSpPr>
        <p:spPr bwMode="auto">
          <a:xfrm>
            <a:off x="1079500" y="2114550"/>
            <a:ext cx="1663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bst</a:t>
            </a:r>
            <a:endParaRPr lang="en-US" sz="15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208" name="Rectangle 23"/>
          <p:cNvSpPr>
            <a:spLocks noChangeArrowheads="1"/>
          </p:cNvSpPr>
          <p:nvPr/>
        </p:nvSpPr>
        <p:spPr bwMode="auto">
          <a:xfrm>
            <a:off x="2209800" y="2114550"/>
            <a:ext cx="1130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# of nodes</a:t>
            </a:r>
            <a:endParaRPr lang="en-US" sz="15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209" name="Text Box 23"/>
          <p:cNvSpPr txBox="1">
            <a:spLocks noChangeArrowheads="1"/>
          </p:cNvSpPr>
          <p:nvPr/>
        </p:nvSpPr>
        <p:spPr bwMode="auto">
          <a:xfrm>
            <a:off x="381000" y="2447925"/>
            <a:ext cx="8305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nnodes([], 0). </a:t>
            </a:r>
          </a:p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nnodes([Root,L,R], N) :- nnodes(L,NoL),</a:t>
            </a:r>
          </a:p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                        nnodes(R,NoR),</a:t>
            </a:r>
          </a:p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                        N is NoL + NoR + 1.</a:t>
            </a:r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381000" y="4851400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C00000"/>
                </a:solidFill>
                <a:latin typeface="Courier New" pitchFamily="49" charset="0"/>
              </a:rPr>
              <a:t>treemin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(              </a:t>
            </a:r>
          </a:p>
          <a:p>
            <a:pPr algn="l"/>
            <a:r>
              <a:rPr lang="en-US" sz="2400" b="1">
                <a:solidFill>
                  <a:srgbClr val="C00000"/>
                </a:solidFill>
                <a:latin typeface="Courier New" pitchFamily="49" charset="0"/>
              </a:rPr>
              <a:t>treemin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(</a:t>
            </a:r>
          </a:p>
        </p:txBody>
      </p:sp>
      <p:sp>
        <p:nvSpPr>
          <p:cNvPr id="8211" name="Text Box 5"/>
          <p:cNvSpPr txBox="1">
            <a:spLocks noChangeArrowheads="1"/>
          </p:cNvSpPr>
          <p:nvPr/>
        </p:nvSpPr>
        <p:spPr bwMode="auto">
          <a:xfrm>
            <a:off x="152400" y="120650"/>
            <a:ext cx="5562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</a:rPr>
              <a:t>Trees and graphs work, too!</a:t>
            </a:r>
          </a:p>
        </p:txBody>
      </p:sp>
      <p:sp>
        <p:nvSpPr>
          <p:cNvPr id="8212" name="Rectangle 22"/>
          <p:cNvSpPr>
            <a:spLocks noChangeArrowheads="1"/>
          </p:cNvSpPr>
          <p:nvPr/>
        </p:nvSpPr>
        <p:spPr bwMode="auto">
          <a:xfrm>
            <a:off x="1600200" y="6092825"/>
            <a:ext cx="1295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binary search tree</a:t>
            </a:r>
            <a:endParaRPr lang="en-US" sz="15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213" name="Rectangle 23"/>
          <p:cNvSpPr>
            <a:spLocks noChangeArrowheads="1"/>
          </p:cNvSpPr>
          <p:nvPr/>
        </p:nvSpPr>
        <p:spPr bwMode="auto">
          <a:xfrm>
            <a:off x="3276600" y="6092825"/>
            <a:ext cx="1447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its minimum element</a:t>
            </a:r>
            <a:endParaRPr lang="en-US" sz="150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8214" name="Straight Connector 9"/>
          <p:cNvCxnSpPr>
            <a:cxnSpLocks noChangeShapeType="1"/>
            <a:endCxn id="8212" idx="0"/>
          </p:cNvCxnSpPr>
          <p:nvPr/>
        </p:nvCxnSpPr>
        <p:spPr bwMode="auto">
          <a:xfrm flipH="1">
            <a:off x="2247900" y="5791200"/>
            <a:ext cx="266700" cy="301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15" name="Straight Connector 12"/>
          <p:cNvCxnSpPr>
            <a:cxnSpLocks noChangeShapeType="1"/>
            <a:endCxn id="8213" idx="0"/>
          </p:cNvCxnSpPr>
          <p:nvPr/>
        </p:nvCxnSpPr>
        <p:spPr bwMode="auto">
          <a:xfrm flipH="1">
            <a:off x="4000500" y="5819775"/>
            <a:ext cx="34925" cy="2730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16" name="Rectangle 16"/>
          <p:cNvSpPr>
            <a:spLocks noChangeArrowheads="1"/>
          </p:cNvSpPr>
          <p:nvPr/>
        </p:nvSpPr>
        <p:spPr bwMode="auto">
          <a:xfrm>
            <a:off x="381000" y="1295400"/>
            <a:ext cx="6453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tree1( </a:t>
            </a:r>
            <a:r>
              <a:rPr lang="en-US" sz="2400" b="1">
                <a:solidFill>
                  <a:srgbClr val="7030A0"/>
                </a:solidFill>
                <a:latin typeface="Courier New" pitchFamily="49" charset="0"/>
              </a:rPr>
              <a:t>[42,[5,[],[]],[60,[],[]]]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)</a:t>
            </a:r>
            <a:endParaRPr lang="en-US" sz="2400"/>
          </a:p>
        </p:txBody>
      </p:sp>
      <p:sp>
        <p:nvSpPr>
          <p:cNvPr id="8217" name="Oval 17"/>
          <p:cNvSpPr>
            <a:spLocks noChangeArrowheads="1"/>
          </p:cNvSpPr>
          <p:nvPr/>
        </p:nvSpPr>
        <p:spPr bwMode="auto">
          <a:xfrm>
            <a:off x="7881938" y="409575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8" name="Rectangle 18"/>
          <p:cNvSpPr>
            <a:spLocks noChangeArrowheads="1"/>
          </p:cNvSpPr>
          <p:nvPr/>
        </p:nvSpPr>
        <p:spPr bwMode="auto">
          <a:xfrm>
            <a:off x="7912100" y="471488"/>
            <a:ext cx="554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ourier New" pitchFamily="49" charset="0"/>
              </a:rPr>
              <a:t>42</a:t>
            </a:r>
            <a:endParaRPr lang="en-US"/>
          </a:p>
        </p:txBody>
      </p:sp>
      <p:sp>
        <p:nvSpPr>
          <p:cNvPr id="8219" name="Oval 19"/>
          <p:cNvSpPr>
            <a:spLocks noChangeArrowheads="1"/>
          </p:cNvSpPr>
          <p:nvPr/>
        </p:nvSpPr>
        <p:spPr bwMode="auto">
          <a:xfrm>
            <a:off x="7391400" y="12954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0" name="Rectangle 20"/>
          <p:cNvSpPr>
            <a:spLocks noChangeArrowheads="1"/>
          </p:cNvSpPr>
          <p:nvPr/>
        </p:nvSpPr>
        <p:spPr bwMode="auto">
          <a:xfrm>
            <a:off x="7515225" y="1357313"/>
            <a:ext cx="368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ourier New" pitchFamily="49" charset="0"/>
              </a:rPr>
              <a:t>5</a:t>
            </a:r>
            <a:endParaRPr lang="en-US"/>
          </a:p>
        </p:txBody>
      </p:sp>
      <p:sp>
        <p:nvSpPr>
          <p:cNvPr id="8221" name="Oval 21"/>
          <p:cNvSpPr>
            <a:spLocks noChangeArrowheads="1"/>
          </p:cNvSpPr>
          <p:nvPr/>
        </p:nvSpPr>
        <p:spPr bwMode="auto">
          <a:xfrm>
            <a:off x="8382000" y="12954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2" name="Rectangle 22"/>
          <p:cNvSpPr>
            <a:spLocks noChangeArrowheads="1"/>
          </p:cNvSpPr>
          <p:nvPr/>
        </p:nvSpPr>
        <p:spPr bwMode="auto">
          <a:xfrm>
            <a:off x="8413750" y="1357313"/>
            <a:ext cx="552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ourier New" pitchFamily="49" charset="0"/>
              </a:rPr>
              <a:t>60</a:t>
            </a:r>
            <a:endParaRPr lang="en-US"/>
          </a:p>
        </p:txBody>
      </p:sp>
      <p:cxnSp>
        <p:nvCxnSpPr>
          <p:cNvPr id="8223" name="Straight Connector 23"/>
          <p:cNvCxnSpPr>
            <a:cxnSpLocks noChangeShapeType="1"/>
          </p:cNvCxnSpPr>
          <p:nvPr/>
        </p:nvCxnSpPr>
        <p:spPr bwMode="auto">
          <a:xfrm flipH="1">
            <a:off x="7837488" y="1016000"/>
            <a:ext cx="174625" cy="347663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8224" name="Straight Connector 24"/>
          <p:cNvCxnSpPr>
            <a:cxnSpLocks noChangeShapeType="1"/>
          </p:cNvCxnSpPr>
          <p:nvPr/>
        </p:nvCxnSpPr>
        <p:spPr bwMode="auto">
          <a:xfrm>
            <a:off x="8374063" y="1001713"/>
            <a:ext cx="174625" cy="361950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8225" name="Straight Connector 30"/>
          <p:cNvCxnSpPr>
            <a:cxnSpLocks noChangeShapeType="1"/>
          </p:cNvCxnSpPr>
          <p:nvPr/>
        </p:nvCxnSpPr>
        <p:spPr bwMode="auto">
          <a:xfrm flipH="1">
            <a:off x="7413625" y="1887538"/>
            <a:ext cx="173038" cy="347662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8226" name="Straight Connector 31"/>
          <p:cNvCxnSpPr>
            <a:cxnSpLocks noChangeShapeType="1"/>
          </p:cNvCxnSpPr>
          <p:nvPr/>
        </p:nvCxnSpPr>
        <p:spPr bwMode="auto">
          <a:xfrm>
            <a:off x="7789863" y="1887538"/>
            <a:ext cx="174625" cy="361950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8227" name="Straight Connector 32"/>
          <p:cNvCxnSpPr>
            <a:cxnSpLocks noChangeShapeType="1"/>
          </p:cNvCxnSpPr>
          <p:nvPr/>
        </p:nvCxnSpPr>
        <p:spPr bwMode="auto">
          <a:xfrm flipH="1">
            <a:off x="8458200" y="1905000"/>
            <a:ext cx="174625" cy="347663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8228" name="Straight Connector 33"/>
          <p:cNvCxnSpPr>
            <a:cxnSpLocks noChangeShapeType="1"/>
          </p:cNvCxnSpPr>
          <p:nvPr/>
        </p:nvCxnSpPr>
        <p:spPr bwMode="auto">
          <a:xfrm>
            <a:off x="8763000" y="1905000"/>
            <a:ext cx="174625" cy="363538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ounded Rectangle 8"/>
          <p:cNvSpPr>
            <a:spLocks noChangeArrowheads="1"/>
          </p:cNvSpPr>
          <p:nvPr/>
        </p:nvSpPr>
        <p:spPr bwMode="auto">
          <a:xfrm>
            <a:off x="304800" y="4467225"/>
            <a:ext cx="8610600" cy="12192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990600" y="2184400"/>
            <a:ext cx="1295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graph as a list of edges</a:t>
            </a:r>
            <a:endParaRPr lang="en-US" sz="15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2743200" y="2413000"/>
            <a:ext cx="1130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# of edges</a:t>
            </a:r>
            <a:endParaRPr lang="en-US" sz="15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226" name="Text Box 23"/>
          <p:cNvSpPr txBox="1">
            <a:spLocks noChangeArrowheads="1"/>
          </p:cNvSpPr>
          <p:nvPr/>
        </p:nvSpPr>
        <p:spPr bwMode="auto">
          <a:xfrm>
            <a:off x="381000" y="3022600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numedges([], 0). </a:t>
            </a:r>
          </a:p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numedges(G, N) :- length( G, N ).</a:t>
            </a:r>
          </a:p>
        </p:txBody>
      </p:sp>
      <p:sp>
        <p:nvSpPr>
          <p:cNvPr id="9227" name="Text Box 23"/>
          <p:cNvSpPr txBox="1">
            <a:spLocks noChangeArrowheads="1"/>
          </p:cNvSpPr>
          <p:nvPr/>
        </p:nvSpPr>
        <p:spPr bwMode="auto">
          <a:xfrm>
            <a:off x="457200" y="4872038"/>
            <a:ext cx="807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C00000"/>
                </a:solidFill>
                <a:latin typeface="Courier New" pitchFamily="49" charset="0"/>
              </a:rPr>
              <a:t>kid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(P,K,Graph) :-</a:t>
            </a:r>
          </a:p>
        </p:txBody>
      </p:sp>
      <p:sp>
        <p:nvSpPr>
          <p:cNvPr id="9228" name="Rectangle 22"/>
          <p:cNvSpPr>
            <a:spLocks noChangeArrowheads="1"/>
          </p:cNvSpPr>
          <p:nvPr/>
        </p:nvSpPr>
        <p:spPr bwMode="auto">
          <a:xfrm>
            <a:off x="228600" y="5867400"/>
            <a:ext cx="1295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parent</a:t>
            </a:r>
            <a:endParaRPr lang="en-US" sz="15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229" name="Rectangle 23"/>
          <p:cNvSpPr>
            <a:spLocks noChangeArrowheads="1"/>
          </p:cNvSpPr>
          <p:nvPr/>
        </p:nvSpPr>
        <p:spPr bwMode="auto">
          <a:xfrm>
            <a:off x="2438400" y="5867400"/>
            <a:ext cx="1295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graph as list of edges</a:t>
            </a:r>
            <a:endParaRPr lang="en-US" sz="15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230" name="Rectangle 22"/>
          <p:cNvSpPr>
            <a:spLocks noChangeArrowheads="1"/>
          </p:cNvSpPr>
          <p:nvPr/>
        </p:nvSpPr>
        <p:spPr bwMode="auto">
          <a:xfrm>
            <a:off x="1447800" y="5867400"/>
            <a:ext cx="762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child (kid)</a:t>
            </a:r>
            <a:endParaRPr lang="en-US" sz="150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9231" name="Straight Connector 11"/>
          <p:cNvCxnSpPr>
            <a:cxnSpLocks noChangeShapeType="1"/>
          </p:cNvCxnSpPr>
          <p:nvPr/>
        </p:nvCxnSpPr>
        <p:spPr bwMode="auto">
          <a:xfrm>
            <a:off x="1676400" y="2743200"/>
            <a:ext cx="544513" cy="3587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32" name="Straight Connector 13"/>
          <p:cNvCxnSpPr>
            <a:cxnSpLocks noChangeShapeType="1"/>
            <a:stCxn id="9225" idx="2"/>
          </p:cNvCxnSpPr>
          <p:nvPr/>
        </p:nvCxnSpPr>
        <p:spPr bwMode="auto">
          <a:xfrm flipH="1">
            <a:off x="2960688" y="2736850"/>
            <a:ext cx="347662" cy="3365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233" name="Rectangle 16"/>
          <p:cNvSpPr>
            <a:spLocks noChangeArrowheads="1"/>
          </p:cNvSpPr>
          <p:nvPr/>
        </p:nvSpPr>
        <p:spPr bwMode="auto">
          <a:xfrm>
            <a:off x="381000" y="1366838"/>
            <a:ext cx="5530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graph1( </a:t>
            </a:r>
            <a:r>
              <a:rPr lang="en-US" sz="2400" b="1">
                <a:solidFill>
                  <a:srgbClr val="7030A0"/>
                </a:solidFill>
                <a:latin typeface="Courier New" pitchFamily="49" charset="0"/>
              </a:rPr>
              <a:t>[[a,b],[b,c],[a,c]]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)</a:t>
            </a:r>
            <a:endParaRPr lang="en-US" sz="2400"/>
          </a:p>
        </p:txBody>
      </p:sp>
      <p:sp>
        <p:nvSpPr>
          <p:cNvPr id="9234" name="Oval 17"/>
          <p:cNvSpPr>
            <a:spLocks noChangeArrowheads="1"/>
          </p:cNvSpPr>
          <p:nvPr/>
        </p:nvSpPr>
        <p:spPr bwMode="auto">
          <a:xfrm>
            <a:off x="7924800" y="7620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5" name="Rectangle 18"/>
          <p:cNvSpPr>
            <a:spLocks noChangeArrowheads="1"/>
          </p:cNvSpPr>
          <p:nvPr/>
        </p:nvSpPr>
        <p:spPr bwMode="auto">
          <a:xfrm>
            <a:off x="8048625" y="823913"/>
            <a:ext cx="368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ourier New" pitchFamily="49" charset="0"/>
              </a:rPr>
              <a:t>a</a:t>
            </a:r>
            <a:endParaRPr lang="en-US"/>
          </a:p>
        </p:txBody>
      </p:sp>
      <p:sp>
        <p:nvSpPr>
          <p:cNvPr id="9236" name="Oval 19"/>
          <p:cNvSpPr>
            <a:spLocks noChangeArrowheads="1"/>
          </p:cNvSpPr>
          <p:nvPr/>
        </p:nvSpPr>
        <p:spPr bwMode="auto">
          <a:xfrm>
            <a:off x="7086600" y="15240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7" name="Rectangle 20"/>
          <p:cNvSpPr>
            <a:spLocks noChangeArrowheads="1"/>
          </p:cNvSpPr>
          <p:nvPr/>
        </p:nvSpPr>
        <p:spPr bwMode="auto">
          <a:xfrm>
            <a:off x="7210425" y="1585913"/>
            <a:ext cx="368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ourier New" pitchFamily="49" charset="0"/>
              </a:rPr>
              <a:t>b</a:t>
            </a:r>
            <a:endParaRPr lang="en-US"/>
          </a:p>
        </p:txBody>
      </p:sp>
      <p:sp>
        <p:nvSpPr>
          <p:cNvPr id="9238" name="Oval 21"/>
          <p:cNvSpPr>
            <a:spLocks noChangeArrowheads="1"/>
          </p:cNvSpPr>
          <p:nvPr/>
        </p:nvSpPr>
        <p:spPr bwMode="auto">
          <a:xfrm>
            <a:off x="8077200" y="18288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8201025" y="1890713"/>
            <a:ext cx="368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ourier New" pitchFamily="49" charset="0"/>
              </a:rPr>
              <a:t>c</a:t>
            </a:r>
            <a:endParaRPr lang="en-US"/>
          </a:p>
        </p:txBody>
      </p:sp>
      <p:cxnSp>
        <p:nvCxnSpPr>
          <p:cNvPr id="9240" name="Straight Connector 23"/>
          <p:cNvCxnSpPr>
            <a:cxnSpLocks noChangeShapeType="1"/>
          </p:cNvCxnSpPr>
          <p:nvPr/>
        </p:nvCxnSpPr>
        <p:spPr bwMode="auto">
          <a:xfrm flipH="1">
            <a:off x="7648575" y="1338263"/>
            <a:ext cx="290513" cy="258762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9241" name="Straight Connector 25"/>
          <p:cNvCxnSpPr>
            <a:cxnSpLocks noChangeShapeType="1"/>
          </p:cNvCxnSpPr>
          <p:nvPr/>
        </p:nvCxnSpPr>
        <p:spPr bwMode="auto">
          <a:xfrm>
            <a:off x="8331200" y="1436688"/>
            <a:ext cx="58738" cy="363537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9242" name="Straight Connector 28"/>
          <p:cNvCxnSpPr>
            <a:cxnSpLocks noChangeShapeType="1"/>
          </p:cNvCxnSpPr>
          <p:nvPr/>
        </p:nvCxnSpPr>
        <p:spPr bwMode="auto">
          <a:xfrm>
            <a:off x="7721600" y="1989138"/>
            <a:ext cx="347663" cy="85725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9243" name="Straight Connector 31"/>
          <p:cNvCxnSpPr>
            <a:cxnSpLocks noChangeShapeType="1"/>
          </p:cNvCxnSpPr>
          <p:nvPr/>
        </p:nvCxnSpPr>
        <p:spPr bwMode="auto">
          <a:xfrm flipH="1">
            <a:off x="841375" y="5300663"/>
            <a:ext cx="490538" cy="5921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44" name="Straight Connector 33"/>
          <p:cNvCxnSpPr>
            <a:cxnSpLocks noChangeShapeType="1"/>
          </p:cNvCxnSpPr>
          <p:nvPr/>
        </p:nvCxnSpPr>
        <p:spPr bwMode="auto">
          <a:xfrm>
            <a:off x="1701800" y="5294313"/>
            <a:ext cx="98425" cy="5984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45" name="Straight Connector 35"/>
          <p:cNvCxnSpPr>
            <a:cxnSpLocks noChangeShapeType="1"/>
          </p:cNvCxnSpPr>
          <p:nvPr/>
        </p:nvCxnSpPr>
        <p:spPr bwMode="auto">
          <a:xfrm>
            <a:off x="2405063" y="5300663"/>
            <a:ext cx="468312" cy="6064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246" name="Text Box 5"/>
          <p:cNvSpPr txBox="1">
            <a:spLocks noChangeArrowheads="1"/>
          </p:cNvSpPr>
          <p:nvPr/>
        </p:nvSpPr>
        <p:spPr bwMode="auto">
          <a:xfrm>
            <a:off x="152400" y="120650"/>
            <a:ext cx="5562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</a:rPr>
              <a:t>Trees and graphs work, too!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ounded Rectangle 1"/>
          <p:cNvSpPr>
            <a:spLocks noChangeArrowheads="1"/>
          </p:cNvSpPr>
          <p:nvPr/>
        </p:nvSpPr>
        <p:spPr bwMode="auto">
          <a:xfrm>
            <a:off x="6510338" y="2181225"/>
            <a:ext cx="2362200" cy="914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609600" y="1668463"/>
            <a:ext cx="3662363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removeOne( E, L, NewL )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436563" y="1190625"/>
            <a:ext cx="8218487" cy="180975"/>
            <a:chOff x="295" y="1311"/>
            <a:chExt cx="5177" cy="114"/>
          </a:xfrm>
        </p:grpSpPr>
        <p:sp>
          <p:nvSpPr>
            <p:cNvPr id="4099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366713" y="228600"/>
            <a:ext cx="82867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HW 8 </a:t>
            </a:r>
            <a:r>
              <a:rPr lang="en-US" sz="3200">
                <a:solidFill>
                  <a:schemeClr val="tx1"/>
                </a:solidFill>
              </a:rPr>
              <a:t>(part 2)</a:t>
            </a:r>
            <a:r>
              <a:rPr lang="en-US" sz="4400">
                <a:solidFill>
                  <a:schemeClr val="tx1"/>
                </a:solidFill>
              </a:rPr>
              <a:t>:  Prolog &amp; friends…</a:t>
            </a:r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609600" y="2524125"/>
            <a:ext cx="2252663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count( E, L, N )</a:t>
            </a:r>
          </a:p>
        </p:txBody>
      </p:sp>
      <p:sp>
        <p:nvSpPr>
          <p:cNvPr id="40967" name="Rectangle 12"/>
          <p:cNvSpPr>
            <a:spLocks noChangeArrowheads="1"/>
          </p:cNvSpPr>
          <p:nvPr/>
        </p:nvSpPr>
        <p:spPr bwMode="auto">
          <a:xfrm>
            <a:off x="609600" y="3378200"/>
            <a:ext cx="399256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find( Pattern, Target, Index )</a:t>
            </a:r>
          </a:p>
        </p:txBody>
      </p:sp>
      <p:sp>
        <p:nvSpPr>
          <p:cNvPr id="40968" name="Rectangle 14"/>
          <p:cNvSpPr>
            <a:spLocks noChangeArrowheads="1"/>
          </p:cNvSpPr>
          <p:nvPr/>
        </p:nvSpPr>
        <p:spPr bwMode="auto">
          <a:xfrm>
            <a:off x="4267200" y="1760538"/>
            <a:ext cx="269557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>
                <a:latin typeface="Helvetica" pitchFamily="34" charset="0"/>
              </a:rPr>
              <a:t>NewL is L with an E removed.</a:t>
            </a:r>
          </a:p>
        </p:txBody>
      </p:sp>
      <p:sp>
        <p:nvSpPr>
          <p:cNvPr id="40969" name="Rectangle 15"/>
          <p:cNvSpPr>
            <a:spLocks noChangeArrowheads="1"/>
          </p:cNvSpPr>
          <p:nvPr/>
        </p:nvSpPr>
        <p:spPr bwMode="auto">
          <a:xfrm>
            <a:off x="609600" y="5943600"/>
            <a:ext cx="3602038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>
                <a:solidFill>
                  <a:srgbClr val="009200"/>
                </a:solidFill>
                <a:latin typeface="Helvetica" pitchFamily="34" charset="0"/>
              </a:rPr>
              <a:t>path</a:t>
            </a: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( A, B, Graph, Path )</a:t>
            </a:r>
          </a:p>
        </p:txBody>
      </p:sp>
      <p:sp>
        <p:nvSpPr>
          <p:cNvPr id="40970" name="Rectangle 14"/>
          <p:cNvSpPr>
            <a:spLocks noChangeArrowheads="1"/>
          </p:cNvSpPr>
          <p:nvPr/>
        </p:nvSpPr>
        <p:spPr bwMode="auto">
          <a:xfrm>
            <a:off x="6757988" y="2309813"/>
            <a:ext cx="1776412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500">
                <a:latin typeface="Calibri" pitchFamily="34" charset="0"/>
                <a:cs typeface="Calibri" pitchFamily="34" charset="0"/>
              </a:rPr>
              <a:t>less than 15-20 lines</a:t>
            </a:r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609600" y="4233863"/>
            <a:ext cx="2887663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depth( BST, Depth )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609600" y="5087938"/>
            <a:ext cx="36322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insert( E, BST, NewBST )</a:t>
            </a:r>
          </a:p>
        </p:txBody>
      </p:sp>
      <p:sp>
        <p:nvSpPr>
          <p:cNvPr id="40973" name="Rectangle 14"/>
          <p:cNvSpPr>
            <a:spLocks noChangeArrowheads="1"/>
          </p:cNvSpPr>
          <p:nvPr/>
        </p:nvSpPr>
        <p:spPr bwMode="auto">
          <a:xfrm>
            <a:off x="2836863" y="2636838"/>
            <a:ext cx="256222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>
                <a:latin typeface="Helvetica" pitchFamily="34" charset="0"/>
              </a:rPr>
              <a:t>There are exactly N Es in L.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3657600" y="4191000"/>
            <a:ext cx="277177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>
                <a:latin typeface="Helvetica" pitchFamily="34" charset="0"/>
              </a:rPr>
              <a:t>The binary tree BST has a depth (or height) of Depth.</a:t>
            </a:r>
          </a:p>
        </p:txBody>
      </p:sp>
      <p:sp>
        <p:nvSpPr>
          <p:cNvPr id="40975" name="Rectangle 14"/>
          <p:cNvSpPr>
            <a:spLocks noChangeArrowheads="1"/>
          </p:cNvSpPr>
          <p:nvPr/>
        </p:nvSpPr>
        <p:spPr bwMode="auto">
          <a:xfrm>
            <a:off x="3997325" y="5046663"/>
            <a:ext cx="2770188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>
                <a:latin typeface="Helvetica" pitchFamily="34" charset="0"/>
              </a:rPr>
              <a:t>NewBST is BST with E appropriately inserted.</a:t>
            </a:r>
          </a:p>
        </p:txBody>
      </p:sp>
      <p:sp>
        <p:nvSpPr>
          <p:cNvPr id="40976" name="Rectangle 14"/>
          <p:cNvSpPr>
            <a:spLocks noChangeArrowheads="1"/>
          </p:cNvSpPr>
          <p:nvPr/>
        </p:nvSpPr>
        <p:spPr bwMode="auto">
          <a:xfrm>
            <a:off x="4191000" y="5926138"/>
            <a:ext cx="30480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>
                <a:latin typeface="Helvetica" pitchFamily="34" charset="0"/>
              </a:rPr>
              <a:t>Path is a path from A to B in Graph, a list of [src,dst] edges.</a:t>
            </a:r>
          </a:p>
        </p:txBody>
      </p:sp>
      <p:sp>
        <p:nvSpPr>
          <p:cNvPr id="40977" name="Rectangle 14"/>
          <p:cNvSpPr>
            <a:spLocks noChangeArrowheads="1"/>
          </p:cNvSpPr>
          <p:nvPr/>
        </p:nvSpPr>
        <p:spPr bwMode="auto">
          <a:xfrm>
            <a:off x="4648200" y="3352800"/>
            <a:ext cx="277177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>
                <a:latin typeface="Helvetica" pitchFamily="34" charset="0"/>
              </a:rPr>
              <a:t>The list Pattern is found in the list Target at location Index.</a:t>
            </a:r>
          </a:p>
        </p:txBody>
      </p:sp>
      <p:sp>
        <p:nvSpPr>
          <p:cNvPr id="40978" name="Rectangle 14"/>
          <p:cNvSpPr>
            <a:spLocks noChangeArrowheads="1"/>
          </p:cNvSpPr>
          <p:nvPr/>
        </p:nvSpPr>
        <p:spPr bwMode="auto">
          <a:xfrm>
            <a:off x="7202488" y="2633663"/>
            <a:ext cx="931862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latin typeface="Helvetica" pitchFamily="34" charset="0"/>
              </a:rPr>
              <a:t>TOTAL</a:t>
            </a:r>
          </a:p>
        </p:txBody>
      </p:sp>
      <p:grpSp>
        <p:nvGrpSpPr>
          <p:cNvPr id="40979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82000" y="5943600"/>
            <a:ext cx="609600" cy="685800"/>
            <a:chOff x="2928" y="1051"/>
            <a:chExt cx="840" cy="957"/>
          </a:xfrm>
        </p:grpSpPr>
        <p:sp>
          <p:nvSpPr>
            <p:cNvPr id="40981" name="Freeform 2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Oval 2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Oval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Freeform 2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0" name="Rectangle 39"/>
          <p:cNvSpPr>
            <a:spLocks noChangeArrowheads="1"/>
          </p:cNvSpPr>
          <p:nvPr/>
        </p:nvSpPr>
        <p:spPr bwMode="auto">
          <a:xfrm>
            <a:off x="6858000" y="54864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88E0A"/>
                </a:solidFill>
                <a:latin typeface="Arial" pitchFamily="34" charset="0"/>
                <a:cs typeface="Arial" pitchFamily="34" charset="0"/>
              </a:rPr>
              <a:t>I think we've been down this PATH before?!!</a:t>
            </a:r>
            <a:endParaRPr lang="en-US" sz="1200">
              <a:solidFill>
                <a:srgbClr val="088E0A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4724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4800600" y="1371600"/>
            <a:ext cx="3886200" cy="1447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988" name="Picture 5" descr="Picture 10"/>
          <p:cNvPicPr>
            <a:picLocks noChangeAspect="1" noChangeArrowheads="1"/>
          </p:cNvPicPr>
          <p:nvPr/>
        </p:nvPicPr>
        <p:blipFill>
          <a:blip r:embed="rId4" cstate="print"/>
          <a:srcRect b="73035"/>
          <a:stretch>
            <a:fillRect/>
          </a:stretch>
        </p:blipFill>
        <p:spPr bwMode="auto">
          <a:xfrm>
            <a:off x="457200" y="2971800"/>
            <a:ext cx="4445000" cy="6096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l="32031" t="64835" r="17188" b="25275"/>
          <a:stretch>
            <a:fillRect/>
          </a:stretch>
        </p:blipFill>
        <p:spPr bwMode="auto">
          <a:xfrm>
            <a:off x="968375" y="5029200"/>
            <a:ext cx="7373938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011" name="Picture 3" descr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84724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800600" y="1371600"/>
            <a:ext cx="3886200" cy="1447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013" name="Picture 5" descr="Picture 10"/>
          <p:cNvPicPr>
            <a:picLocks noChangeAspect="1" noChangeArrowheads="1"/>
          </p:cNvPicPr>
          <p:nvPr/>
        </p:nvPicPr>
        <p:blipFill>
          <a:blip r:embed="rId5" cstate="print"/>
          <a:srcRect b="73035"/>
          <a:stretch>
            <a:fillRect/>
          </a:stretch>
        </p:blipFill>
        <p:spPr bwMode="auto">
          <a:xfrm>
            <a:off x="457200" y="2971800"/>
            <a:ext cx="4445000" cy="6096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3014" name="Picture 6" descr="Picture 11"/>
          <p:cNvPicPr>
            <a:picLocks noChangeAspect="1" noChangeArrowheads="1"/>
          </p:cNvPicPr>
          <p:nvPr/>
        </p:nvPicPr>
        <p:blipFill>
          <a:blip r:embed="rId6" cstate="print"/>
          <a:srcRect b="41592"/>
          <a:stretch>
            <a:fillRect/>
          </a:stretch>
        </p:blipFill>
        <p:spPr bwMode="auto">
          <a:xfrm>
            <a:off x="587375" y="3800475"/>
            <a:ext cx="8267700" cy="838200"/>
          </a:xfrm>
          <a:prstGeom prst="rect">
            <a:avLst/>
          </a:prstGeom>
          <a:noFill/>
          <a:ln w="28575">
            <a:solidFill>
              <a:srgbClr val="0333FF"/>
            </a:solidFill>
            <a:miter lim="800000"/>
            <a:headEnd/>
            <a:tailEnd/>
          </a:ln>
        </p:spPr>
      </p:pic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587375" y="48006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LISP/Scheme/Racket</a:t>
            </a:r>
          </a:p>
        </p:txBody>
      </p:sp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587375" y="4772025"/>
            <a:ext cx="7848600" cy="1143000"/>
          </a:xfrm>
          <a:prstGeom prst="rect">
            <a:avLst/>
          </a:prstGeom>
          <a:noFill/>
          <a:ln w="28575" algn="ctr">
            <a:solidFill>
              <a:srgbClr val="0333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017" name="Picture 2"/>
          <p:cNvPicPr>
            <a:picLocks noChangeAspect="1" noChangeArrowheads="1"/>
          </p:cNvPicPr>
          <p:nvPr/>
        </p:nvPicPr>
        <p:blipFill>
          <a:blip r:embed="rId7" cstate="print"/>
          <a:srcRect l="14560" t="61494" r="16684" b="30460"/>
          <a:stretch>
            <a:fillRect/>
          </a:stretch>
        </p:blipFill>
        <p:spPr bwMode="auto">
          <a:xfrm>
            <a:off x="587375" y="6048375"/>
            <a:ext cx="8328025" cy="685800"/>
          </a:xfrm>
          <a:prstGeom prst="rect">
            <a:avLst/>
          </a:prstGeom>
          <a:noFill/>
          <a:ln w="28575">
            <a:solidFill>
              <a:srgbClr val="0333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81000" y="192088"/>
            <a:ext cx="8305800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Where Watson could get its answer...</a:t>
            </a:r>
          </a:p>
        </p:txBody>
      </p:sp>
      <p:sp>
        <p:nvSpPr>
          <p:cNvPr id="2052" name="Rectangle 42"/>
          <p:cNvSpPr>
            <a:spLocks noChangeArrowheads="1"/>
          </p:cNvSpPr>
          <p:nvPr/>
        </p:nvSpPr>
        <p:spPr bwMode="auto">
          <a:xfrm>
            <a:off x="457200" y="1625600"/>
            <a:ext cx="7583488" cy="203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authorOf(Author,Composition) :- </a:t>
            </a:r>
            <a:b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composition(Composition),</a:t>
            </a:r>
            <a:b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argument(Composition,Preposition),</a:t>
            </a:r>
            <a:b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lemma(Preposition, "by"),</a:t>
            </a:r>
            <a:b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objectOfPreposition(Preposition,Author),</a:t>
            </a:r>
            <a:b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author(Author).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457200" y="4114800"/>
            <a:ext cx="7467600" cy="46196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i="1">
                <a:solidFill>
                  <a:srgbClr val="C00000"/>
                </a:solidFill>
                <a:latin typeface="Cambria" pitchFamily="18" charset="0"/>
                <a:cs typeface="Courier New" pitchFamily="49" charset="0"/>
              </a:rPr>
              <a:t>... when Robert Service wrote "Songs of a Sourdough"</a:t>
            </a: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457200" y="4648200"/>
            <a:ext cx="6400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authorOf(Author,Composition) :- 	createVerb(Verb),</a:t>
            </a:r>
            <a:b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subject(Verb,Author),</a:t>
            </a:r>
            <a:b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author(Author),</a:t>
            </a:r>
            <a:b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object(Verb,Composition),</a:t>
            </a:r>
            <a:b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1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composition(Composition).</a:t>
            </a: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457200" y="1066800"/>
            <a:ext cx="7467600" cy="46196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i="1">
                <a:solidFill>
                  <a:srgbClr val="C00000"/>
                </a:solidFill>
                <a:latin typeface="Cambria" pitchFamily="18" charset="0"/>
                <a:cs typeface="Courier New" pitchFamily="49" charset="0"/>
              </a:rPr>
              <a:t>"Songs of a Sourdough" by Robert W. Service</a:t>
            </a: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6096000" y="5257800"/>
            <a:ext cx="2787650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 b="1">
                <a:solidFill>
                  <a:srgbClr val="444444"/>
                </a:solidFill>
                <a:latin typeface="Courier New" pitchFamily="49" charset="0"/>
                <a:cs typeface="Courier New" pitchFamily="49" charset="0"/>
              </a:rPr>
              <a:t>createVerb(Verb) :-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solidFill>
                  <a:srgbClr val="444444"/>
                </a:solidFill>
                <a:latin typeface="Courier New" pitchFamily="49" charset="0"/>
                <a:cs typeface="Courier New" pitchFamily="49" charset="0"/>
              </a:rPr>
              <a:t>    partOfSpeech(Verb,verb),</a:t>
            </a:r>
            <a:br>
              <a:rPr lang="en-US" sz="1200" b="1">
                <a:solidFill>
                  <a:srgbClr val="444444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200" b="1">
                <a:solidFill>
                  <a:srgbClr val="444444"/>
                </a:solidFill>
                <a:latin typeface="Courier New" pitchFamily="49" charset="0"/>
                <a:cs typeface="Courier New" pitchFamily="49" charset="0"/>
              </a:rPr>
              <a:t>    lemma(Verb,VerbLemma), 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solidFill>
                  <a:srgbClr val="444444"/>
                </a:solidFill>
                <a:latin typeface="Courier New" pitchFamily="49" charset="0"/>
                <a:cs typeface="Courier New" pitchFamily="49" charset="0"/>
              </a:rPr>
              <a:t>    member(VerbLemma, 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solidFill>
                  <a:srgbClr val="444444"/>
                </a:solidFill>
                <a:latin typeface="Courier New" pitchFamily="49" charset="0"/>
                <a:cs typeface="Courier New" pitchFamily="49" charset="0"/>
              </a:rPr>
              <a:t>            ["write", 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solidFill>
                  <a:srgbClr val="444444"/>
                </a:solidFill>
                <a:latin typeface="Courier New" pitchFamily="49" charset="0"/>
                <a:cs typeface="Courier New" pitchFamily="49" charset="0"/>
              </a:rPr>
              <a:t>             "publish",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solidFill>
                  <a:srgbClr val="444444"/>
                </a:solidFill>
                <a:latin typeface="Courier New" pitchFamily="49" charset="0"/>
                <a:cs typeface="Courier New" pitchFamily="49" charset="0"/>
              </a:rPr>
              <a:t>              ...]).</a:t>
            </a:r>
            <a:endParaRPr lang="en-US" sz="12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057" name="Straight Arrow Connector 12"/>
          <p:cNvCxnSpPr>
            <a:cxnSpLocks noChangeShapeType="1"/>
          </p:cNvCxnSpPr>
          <p:nvPr/>
        </p:nvCxnSpPr>
        <p:spPr bwMode="auto">
          <a:xfrm>
            <a:off x="4267200" y="5181600"/>
            <a:ext cx="1752600" cy="228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l="32031" t="64835" r="17188" b="25275"/>
          <a:stretch>
            <a:fillRect/>
          </a:stretch>
        </p:blipFill>
        <p:spPr bwMode="auto">
          <a:xfrm>
            <a:off x="968375" y="5029200"/>
            <a:ext cx="7373938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5" name="Picture 3" descr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84724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800600" y="1371600"/>
            <a:ext cx="3886200" cy="1447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37" name="Picture 5" descr="Picture 10"/>
          <p:cNvPicPr>
            <a:picLocks noChangeAspect="1" noChangeArrowheads="1"/>
          </p:cNvPicPr>
          <p:nvPr/>
        </p:nvPicPr>
        <p:blipFill>
          <a:blip r:embed="rId5" cstate="print"/>
          <a:srcRect b="73035"/>
          <a:stretch>
            <a:fillRect/>
          </a:stretch>
        </p:blipFill>
        <p:spPr bwMode="auto">
          <a:xfrm>
            <a:off x="457200" y="2971800"/>
            <a:ext cx="4445000" cy="6096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4038" name="Picture 6" descr="Picture 11"/>
          <p:cNvPicPr>
            <a:picLocks noChangeAspect="1" noChangeArrowheads="1"/>
          </p:cNvPicPr>
          <p:nvPr/>
        </p:nvPicPr>
        <p:blipFill>
          <a:blip r:embed="rId6" cstate="print"/>
          <a:srcRect b="41592"/>
          <a:stretch>
            <a:fillRect/>
          </a:stretch>
        </p:blipFill>
        <p:spPr bwMode="auto">
          <a:xfrm>
            <a:off x="587375" y="3800475"/>
            <a:ext cx="8267700" cy="838200"/>
          </a:xfrm>
          <a:prstGeom prst="rect">
            <a:avLst/>
          </a:prstGeom>
          <a:noFill/>
          <a:ln w="28575">
            <a:solidFill>
              <a:srgbClr val="0333FF"/>
            </a:solidFill>
            <a:miter lim="800000"/>
            <a:headEnd/>
            <a:tailEnd/>
          </a:ln>
        </p:spPr>
      </p:pic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587375" y="48006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LISP/Scheme/Racket</a:t>
            </a:r>
          </a:p>
        </p:txBody>
      </p:sp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587375" y="4772025"/>
            <a:ext cx="7848600" cy="1143000"/>
          </a:xfrm>
          <a:prstGeom prst="rect">
            <a:avLst/>
          </a:prstGeom>
          <a:noFill/>
          <a:ln w="28575" algn="ctr">
            <a:solidFill>
              <a:srgbClr val="0333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41" name="Picture 2"/>
          <p:cNvPicPr>
            <a:picLocks noChangeAspect="1" noChangeArrowheads="1"/>
          </p:cNvPicPr>
          <p:nvPr/>
        </p:nvPicPr>
        <p:blipFill>
          <a:blip r:embed="rId7" cstate="print"/>
          <a:srcRect l="14560" t="61494" r="16684" b="30460"/>
          <a:stretch>
            <a:fillRect/>
          </a:stretch>
        </p:blipFill>
        <p:spPr bwMode="auto">
          <a:xfrm>
            <a:off x="587375" y="6048375"/>
            <a:ext cx="8328025" cy="685800"/>
          </a:xfrm>
          <a:prstGeom prst="rect">
            <a:avLst/>
          </a:prstGeom>
          <a:noFill/>
          <a:ln w="28575">
            <a:solidFill>
              <a:srgbClr val="0333FF"/>
            </a:solidFill>
            <a:miter lim="800000"/>
            <a:headEnd/>
            <a:tailEnd/>
          </a:ln>
        </p:spPr>
      </p:pic>
      <p:pic>
        <p:nvPicPr>
          <p:cNvPr id="44042" name="Picture 9" descr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029200"/>
            <a:ext cx="8262938" cy="560388"/>
          </a:xfrm>
          <a:prstGeom prst="rect">
            <a:avLst/>
          </a:prstGeom>
          <a:noFill/>
          <a:ln w="38100">
            <a:solidFill>
              <a:srgbClr val="088E0A"/>
            </a:solidFill>
            <a:miter lim="800000"/>
            <a:headEnd/>
            <a:tailEnd/>
          </a:ln>
        </p:spPr>
      </p:pic>
      <p:pic>
        <p:nvPicPr>
          <p:cNvPr id="44043" name="Picture 7" descr="Picture 13"/>
          <p:cNvPicPr>
            <a:picLocks noChangeAspect="1" noChangeArrowheads="1"/>
          </p:cNvPicPr>
          <p:nvPr/>
        </p:nvPicPr>
        <p:blipFill>
          <a:blip r:embed="rId9" cstate="print"/>
          <a:srcRect b="7417"/>
          <a:stretch>
            <a:fillRect/>
          </a:stretch>
        </p:blipFill>
        <p:spPr bwMode="auto">
          <a:xfrm>
            <a:off x="161925" y="4040188"/>
            <a:ext cx="8472488" cy="7985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15"/>
          <p:cNvSpPr>
            <a:spLocks noChangeArrowheads="1"/>
          </p:cNvSpPr>
          <p:nvPr/>
        </p:nvSpPr>
        <p:spPr bwMode="auto">
          <a:xfrm>
            <a:off x="152400" y="1490663"/>
            <a:ext cx="6248400" cy="952500"/>
          </a:xfrm>
          <a:prstGeom prst="roundRect">
            <a:avLst>
              <a:gd name="adj" fmla="val 16667"/>
            </a:avLst>
          </a:prstGeom>
          <a:solidFill>
            <a:srgbClr val="B8FFCA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AutoShape 15"/>
          <p:cNvSpPr>
            <a:spLocks noChangeArrowheads="1"/>
          </p:cNvSpPr>
          <p:nvPr/>
        </p:nvSpPr>
        <p:spPr bwMode="auto">
          <a:xfrm>
            <a:off x="2330450" y="381000"/>
            <a:ext cx="4484688" cy="952500"/>
          </a:xfrm>
          <a:prstGeom prst="roundRect">
            <a:avLst>
              <a:gd name="adj" fmla="val 16667"/>
            </a:avLst>
          </a:prstGeom>
          <a:solidFill>
            <a:srgbClr val="B8FFCA"/>
          </a:solidFill>
          <a:ln w="38100">
            <a:solidFill>
              <a:srgbClr val="0092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382588" y="1752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Week 9:  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</a:rPr>
              <a:t>Mar 28…</a:t>
            </a: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82588" y="259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Week 10:   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</a:rPr>
              <a:t>Apr 4…</a:t>
            </a: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382588" y="35052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Week 11:   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</a:rPr>
              <a:t>Apr 11…</a:t>
            </a: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382588" y="4495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Week 12:   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</a:rPr>
              <a:t>Apr 18…</a:t>
            </a:r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382588" y="5562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Week 14:   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</a:rPr>
              <a:t>Apr 25…</a:t>
            </a:r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3735388" y="1752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088E0A"/>
                </a:solidFill>
                <a:latin typeface="Calibri" pitchFamily="34" charset="0"/>
                <a:cs typeface="Calibri" pitchFamily="34" charset="0"/>
              </a:rPr>
              <a:t>Prolog puzzles...</a:t>
            </a:r>
          </a:p>
        </p:txBody>
      </p:sp>
      <p:sp>
        <p:nvSpPr>
          <p:cNvPr id="45066" name="Text Box 9"/>
          <p:cNvSpPr txBox="1">
            <a:spLocks noChangeArrowheads="1"/>
          </p:cNvSpPr>
          <p:nvPr/>
        </p:nvSpPr>
        <p:spPr bwMode="auto">
          <a:xfrm>
            <a:off x="3741738" y="2625725"/>
            <a:ext cx="294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Prolog </a:t>
            </a:r>
            <a:r>
              <a:rPr lang="en-US" sz="2400" i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adventure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!</a:t>
            </a:r>
          </a:p>
        </p:txBody>
      </p:sp>
      <p:sp>
        <p:nvSpPr>
          <p:cNvPr id="45067" name="Text Box 10"/>
          <p:cNvSpPr txBox="1">
            <a:spLocks noChangeArrowheads="1"/>
          </p:cNvSpPr>
          <p:nvPr/>
        </p:nvSpPr>
        <p:spPr bwMode="auto">
          <a:xfrm>
            <a:off x="3735388" y="3370263"/>
            <a:ext cx="501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>
                <a:solidFill>
                  <a:schemeClr val="tx1"/>
                </a:solidFill>
                <a:latin typeface="Arial" pitchFamily="34" charset="0"/>
              </a:rPr>
              <a:t>"Theocomp" ~ </a:t>
            </a:r>
            <a:r>
              <a:rPr lang="en-US">
                <a:solidFill>
                  <a:schemeClr val="tx1"/>
                </a:solidFill>
                <a:latin typeface="Arial" pitchFamily="34" charset="0"/>
              </a:rPr>
              <a:t>formal models of computation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45068" name="Text Box 11"/>
          <p:cNvSpPr txBox="1">
            <a:spLocks noChangeArrowheads="1"/>
          </p:cNvSpPr>
          <p:nvPr/>
        </p:nvSpPr>
        <p:spPr bwMode="auto">
          <a:xfrm>
            <a:off x="3752850" y="37084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 pitchFamily="34" charset="0"/>
              </a:rPr>
              <a:t>DFA, NFA, Regexes, </a:t>
            </a:r>
            <a:endParaRPr lang="en-US" sz="2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5069" name="Text Box 12"/>
          <p:cNvSpPr txBox="1">
            <a:spLocks noChangeArrowheads="1"/>
          </p:cNvSpPr>
          <p:nvPr/>
        </p:nvSpPr>
        <p:spPr bwMode="auto">
          <a:xfrm>
            <a:off x="3738563" y="4419600"/>
            <a:ext cx="47196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More on DFA, NFA, Regular expressions, also Turing Machines, reduction-style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</a:rPr>
              <a:t>uncomputability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, algorithm analysis</a:t>
            </a:r>
          </a:p>
        </p:txBody>
      </p:sp>
      <p:sp>
        <p:nvSpPr>
          <p:cNvPr id="45070" name="Text Box 13"/>
          <p:cNvSpPr txBox="1">
            <a:spLocks noChangeArrowheads="1"/>
          </p:cNvSpPr>
          <p:nvPr/>
        </p:nvSpPr>
        <p:spPr bwMode="auto">
          <a:xfrm>
            <a:off x="3735388" y="5446713"/>
            <a:ext cx="4648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Arial" pitchFamily="34" charset="0"/>
              </a:rPr>
              <a:t>algorithm analysis: unwinding recurrences, loop-counting, sorting, big-O, algorithm speed challenge…</a:t>
            </a:r>
          </a:p>
        </p:txBody>
      </p:sp>
      <p:sp>
        <p:nvSpPr>
          <p:cNvPr id="45071" name="Text Box 14"/>
          <p:cNvSpPr txBox="1">
            <a:spLocks noChangeArrowheads="1"/>
          </p:cNvSpPr>
          <p:nvPr/>
        </p:nvSpPr>
        <p:spPr bwMode="auto">
          <a:xfrm>
            <a:off x="2473325" y="6254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200"/>
                </a:solidFill>
                <a:latin typeface="Comic Sans MS" pitchFamily="66" charset="0"/>
              </a:rPr>
              <a:t>Where we're headed…</a:t>
            </a:r>
          </a:p>
        </p:txBody>
      </p:sp>
      <p:pic>
        <p:nvPicPr>
          <p:cNvPr id="45072" name="Picture 16" descr="Cenote"/>
          <p:cNvPicPr>
            <a:picLocks noChangeAspect="1" noChangeArrowheads="1"/>
          </p:cNvPicPr>
          <p:nvPr/>
        </p:nvPicPr>
        <p:blipFill>
          <a:blip r:embed="rId2" cstate="print"/>
          <a:srcRect l="5853" t="7578" r="4602" b="8640"/>
          <a:stretch>
            <a:fillRect/>
          </a:stretch>
        </p:blipFill>
        <p:spPr bwMode="auto">
          <a:xfrm>
            <a:off x="6524625" y="1603375"/>
            <a:ext cx="246697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3751263" y="5918200"/>
            <a:ext cx="43259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700">
                <a:solidFill>
                  <a:schemeClr val="tx1"/>
                </a:solidFill>
                <a:latin typeface="Arial" pitchFamily="34" charset="0"/>
              </a:rPr>
              <a:t>Not to mention some very cool computer science constructs with suggestively cool (maybe?) names, like quantum computing, NP-completeness, linear median finding, and sub-cubic matrix multiplication!</a:t>
            </a: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 flipV="1">
            <a:off x="6280150" y="6211888"/>
            <a:ext cx="109538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6323013" y="6308725"/>
            <a:ext cx="600075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500">
                <a:solidFill>
                  <a:schemeClr val="tx1"/>
                </a:solidFill>
                <a:latin typeface="Arial" pitchFamily="34" charset="0"/>
              </a:rPr>
              <a:t>Oxford comma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15888" y="68263"/>
            <a:ext cx="6234112" cy="669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1" i="1"/>
              <a:t>There are five houses:</a:t>
            </a:r>
            <a:endParaRPr lang="en-US" sz="1600"/>
          </a:p>
          <a:p>
            <a:pPr algn="l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nationalities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norwegian, brit, swede, dane, german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pets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dog, bird, zebra, cat, horse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cigars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pallmall, winfield, dunhill, rothmans, marlboro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beverages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tea, coffee, milk, water, beer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house colors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red, green, yellow, blue, white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 b="1" i="1">
                <a:solidFill>
                  <a:schemeClr val="tx1"/>
                </a:solidFill>
              </a:rPr>
              <a:t> </a:t>
            </a:r>
            <a:r>
              <a:rPr lang="en-US" sz="1600" b="1" i="1"/>
              <a:t>We know that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1) The Norwegian lives in the first house. 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2) The person living in the center house drinks milk. 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3) The Brit lives in a red house.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4) The Swede keeps dogs as pets.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5) The Dane drinks tea.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6) The Green house is next to, and on the left of the White house.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7) The owner of the Green house drinks coffee.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8) The person who smokes Pall Mall rears birds.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9) The owner of the Yellow house smokes Dunhill.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10) The man who smokes Marlboro lives next to the one who keeps cats.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11) The man who keeps horses lives next to the man who smokes Dunhill.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12) The man who smokes Winfields drinks beer.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13) The German smokes Rothmans.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14) The red house is to the right of the blue.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15) The Norwegian doesn't live by the red, white, or green houses</a:t>
            </a:r>
          </a:p>
          <a:p>
            <a:pPr algn="l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 b="1" i="1">
                <a:solidFill>
                  <a:schemeClr val="accent1"/>
                </a:solidFill>
              </a:rPr>
              <a:t>Who owns the zebra?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588963" y="857250"/>
            <a:ext cx="5529262" cy="750888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200">
                <a:solidFill>
                  <a:schemeClr val="tx1"/>
                </a:solidFill>
              </a:rPr>
              <a:t>Prolog ~ </a:t>
            </a:r>
            <a:r>
              <a:rPr lang="en-US" sz="4200" b="1" i="1">
                <a:solidFill>
                  <a:schemeClr val="tx1"/>
                </a:solidFill>
              </a:rPr>
              <a:t>representation</a:t>
            </a:r>
            <a:r>
              <a:rPr lang="en-US" sz="420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46084" name="Picture 4" descr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0" y="2770188"/>
            <a:ext cx="6629400" cy="3227387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6085" name="Picture 5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3275" y="298450"/>
            <a:ext cx="12588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6554788" y="1747838"/>
            <a:ext cx="2409825" cy="180975"/>
            <a:chOff x="295" y="1311"/>
            <a:chExt cx="5177" cy="114"/>
          </a:xfrm>
        </p:grpSpPr>
        <p:sp>
          <p:nvSpPr>
            <p:cNvPr id="46088" name="Rectangle 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Rectangle 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6642100" y="2060575"/>
            <a:ext cx="21844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Einstein's Zebra puzzle: a </a:t>
            </a:r>
            <a:r>
              <a:rPr lang="en-US" sz="1600" b="1" i="1">
                <a:solidFill>
                  <a:schemeClr val="tx1"/>
                </a:solidFill>
              </a:rPr>
              <a:t>logic</a:t>
            </a:r>
            <a:r>
              <a:rPr lang="en-US" sz="1600">
                <a:solidFill>
                  <a:schemeClr val="tx1"/>
                </a:solidFill>
              </a:rPr>
              <a:t> challenge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32"/>
          <p:cNvGrpSpPr>
            <a:grpSpLocks/>
          </p:cNvGrpSpPr>
          <p:nvPr/>
        </p:nvGrpSpPr>
        <p:grpSpPr bwMode="auto">
          <a:xfrm>
            <a:off x="762000" y="4383088"/>
            <a:ext cx="1219200" cy="1676400"/>
            <a:chOff x="2592" y="1872"/>
            <a:chExt cx="720" cy="864"/>
          </a:xfrm>
        </p:grpSpPr>
        <p:sp>
          <p:nvSpPr>
            <p:cNvPr id="10273" name="Rectangle 31"/>
            <p:cNvSpPr>
              <a:spLocks noChangeArrowheads="1"/>
            </p:cNvSpPr>
            <p:nvPr/>
          </p:nvSpPr>
          <p:spPr bwMode="auto">
            <a:xfrm>
              <a:off x="3072" y="1920"/>
              <a:ext cx="65" cy="18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333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74" name="Rectangle 29"/>
            <p:cNvSpPr>
              <a:spLocks noChangeArrowheads="1"/>
            </p:cNvSpPr>
            <p:nvPr/>
          </p:nvSpPr>
          <p:spPr bwMode="auto">
            <a:xfrm>
              <a:off x="2688" y="2256"/>
              <a:ext cx="528" cy="4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333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75" name="AutoShape 30"/>
            <p:cNvSpPr>
              <a:spLocks noChangeArrowheads="1"/>
            </p:cNvSpPr>
            <p:nvPr/>
          </p:nvSpPr>
          <p:spPr bwMode="auto">
            <a:xfrm>
              <a:off x="2592" y="1872"/>
              <a:ext cx="720" cy="38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rgbClr val="0333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244" name="Group 33"/>
          <p:cNvGrpSpPr>
            <a:grpSpLocks/>
          </p:cNvGrpSpPr>
          <p:nvPr/>
        </p:nvGrpSpPr>
        <p:grpSpPr bwMode="auto">
          <a:xfrm>
            <a:off x="2438400" y="4383088"/>
            <a:ext cx="1219200" cy="1676400"/>
            <a:chOff x="2592" y="1872"/>
            <a:chExt cx="720" cy="864"/>
          </a:xfrm>
        </p:grpSpPr>
        <p:sp>
          <p:nvSpPr>
            <p:cNvPr id="10270" name="Rectangle 34"/>
            <p:cNvSpPr>
              <a:spLocks noChangeArrowheads="1"/>
            </p:cNvSpPr>
            <p:nvPr/>
          </p:nvSpPr>
          <p:spPr bwMode="auto">
            <a:xfrm>
              <a:off x="3072" y="1920"/>
              <a:ext cx="65" cy="18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333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71" name="Rectangle 35"/>
            <p:cNvSpPr>
              <a:spLocks noChangeArrowheads="1"/>
            </p:cNvSpPr>
            <p:nvPr/>
          </p:nvSpPr>
          <p:spPr bwMode="auto">
            <a:xfrm>
              <a:off x="2688" y="2256"/>
              <a:ext cx="528" cy="4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333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72" name="AutoShape 36"/>
            <p:cNvSpPr>
              <a:spLocks noChangeArrowheads="1"/>
            </p:cNvSpPr>
            <p:nvPr/>
          </p:nvSpPr>
          <p:spPr bwMode="auto">
            <a:xfrm>
              <a:off x="2592" y="1872"/>
              <a:ext cx="720" cy="38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rgbClr val="0333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245" name="Group 37"/>
          <p:cNvGrpSpPr>
            <a:grpSpLocks/>
          </p:cNvGrpSpPr>
          <p:nvPr/>
        </p:nvGrpSpPr>
        <p:grpSpPr bwMode="auto">
          <a:xfrm>
            <a:off x="4114800" y="4383088"/>
            <a:ext cx="1219200" cy="1676400"/>
            <a:chOff x="2592" y="1872"/>
            <a:chExt cx="720" cy="864"/>
          </a:xfrm>
        </p:grpSpPr>
        <p:sp>
          <p:nvSpPr>
            <p:cNvPr id="10267" name="Rectangle 38"/>
            <p:cNvSpPr>
              <a:spLocks noChangeArrowheads="1"/>
            </p:cNvSpPr>
            <p:nvPr/>
          </p:nvSpPr>
          <p:spPr bwMode="auto">
            <a:xfrm>
              <a:off x="3072" y="1920"/>
              <a:ext cx="65" cy="18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333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68" name="Rectangle 39"/>
            <p:cNvSpPr>
              <a:spLocks noChangeArrowheads="1"/>
            </p:cNvSpPr>
            <p:nvPr/>
          </p:nvSpPr>
          <p:spPr bwMode="auto">
            <a:xfrm>
              <a:off x="2688" y="2256"/>
              <a:ext cx="528" cy="4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333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69" name="AutoShape 40"/>
            <p:cNvSpPr>
              <a:spLocks noChangeArrowheads="1"/>
            </p:cNvSpPr>
            <p:nvPr/>
          </p:nvSpPr>
          <p:spPr bwMode="auto">
            <a:xfrm>
              <a:off x="2592" y="1872"/>
              <a:ext cx="720" cy="38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rgbClr val="0333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246" name="Group 41"/>
          <p:cNvGrpSpPr>
            <a:grpSpLocks/>
          </p:cNvGrpSpPr>
          <p:nvPr/>
        </p:nvGrpSpPr>
        <p:grpSpPr bwMode="auto">
          <a:xfrm>
            <a:off x="5807075" y="4383088"/>
            <a:ext cx="1219200" cy="1676400"/>
            <a:chOff x="2592" y="1872"/>
            <a:chExt cx="720" cy="864"/>
          </a:xfrm>
        </p:grpSpPr>
        <p:sp>
          <p:nvSpPr>
            <p:cNvPr id="10264" name="Rectangle 42"/>
            <p:cNvSpPr>
              <a:spLocks noChangeArrowheads="1"/>
            </p:cNvSpPr>
            <p:nvPr/>
          </p:nvSpPr>
          <p:spPr bwMode="auto">
            <a:xfrm>
              <a:off x="3072" y="1920"/>
              <a:ext cx="65" cy="18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333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65" name="Rectangle 43"/>
            <p:cNvSpPr>
              <a:spLocks noChangeArrowheads="1"/>
            </p:cNvSpPr>
            <p:nvPr/>
          </p:nvSpPr>
          <p:spPr bwMode="auto">
            <a:xfrm>
              <a:off x="2688" y="2256"/>
              <a:ext cx="528" cy="4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333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66" name="AutoShape 44"/>
            <p:cNvSpPr>
              <a:spLocks noChangeArrowheads="1"/>
            </p:cNvSpPr>
            <p:nvPr/>
          </p:nvSpPr>
          <p:spPr bwMode="auto">
            <a:xfrm>
              <a:off x="2592" y="1872"/>
              <a:ext cx="720" cy="38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rgbClr val="0333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247" name="Group 45"/>
          <p:cNvGrpSpPr>
            <a:grpSpLocks/>
          </p:cNvGrpSpPr>
          <p:nvPr/>
        </p:nvGrpSpPr>
        <p:grpSpPr bwMode="auto">
          <a:xfrm>
            <a:off x="7477125" y="4383088"/>
            <a:ext cx="1219200" cy="1676400"/>
            <a:chOff x="2592" y="1872"/>
            <a:chExt cx="720" cy="864"/>
          </a:xfrm>
        </p:grpSpPr>
        <p:sp>
          <p:nvSpPr>
            <p:cNvPr id="10261" name="Rectangle 46"/>
            <p:cNvSpPr>
              <a:spLocks noChangeArrowheads="1"/>
            </p:cNvSpPr>
            <p:nvPr/>
          </p:nvSpPr>
          <p:spPr bwMode="auto">
            <a:xfrm>
              <a:off x="3072" y="1920"/>
              <a:ext cx="65" cy="18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333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62" name="Rectangle 47"/>
            <p:cNvSpPr>
              <a:spLocks noChangeArrowheads="1"/>
            </p:cNvSpPr>
            <p:nvPr/>
          </p:nvSpPr>
          <p:spPr bwMode="auto">
            <a:xfrm>
              <a:off x="2688" y="2256"/>
              <a:ext cx="528" cy="4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333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63" name="AutoShape 48"/>
            <p:cNvSpPr>
              <a:spLocks noChangeArrowheads="1"/>
            </p:cNvSpPr>
            <p:nvPr/>
          </p:nvSpPr>
          <p:spPr bwMode="auto">
            <a:xfrm>
              <a:off x="2592" y="1872"/>
              <a:ext cx="720" cy="38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rgbClr val="0333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248" name="Rectangle 36"/>
          <p:cNvSpPr>
            <a:spLocks noChangeArrowheads="1"/>
          </p:cNvSpPr>
          <p:nvPr/>
        </p:nvSpPr>
        <p:spPr bwMode="auto">
          <a:xfrm>
            <a:off x="115888" y="80963"/>
            <a:ext cx="5954712" cy="3786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1" i="1"/>
              <a:t>There are five houses:</a:t>
            </a:r>
            <a:endParaRPr lang="en-US" sz="1600"/>
          </a:p>
          <a:p>
            <a:pPr algn="l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nationalities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norwegian, brit, swede, dane, german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pets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dog, bird, zebra, cat, horse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cigars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pallmall, winfield, dunhill, rothmans, marlboro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beverages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tea, coffee, milk, water, beer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house colors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red, green, yellow, blue, white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 b="1" i="1">
                <a:solidFill>
                  <a:schemeClr val="tx1"/>
                </a:solidFill>
              </a:rPr>
              <a:t> </a:t>
            </a:r>
            <a:r>
              <a:rPr lang="en-US" sz="1600" b="1" i="1"/>
              <a:t>We know 15 things…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1) The Norwegian lives in the first house. 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 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 </a:t>
            </a:r>
          </a:p>
          <a:p>
            <a:pPr algn="l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 b="1" i="1">
                <a:solidFill>
                  <a:schemeClr val="accent1"/>
                </a:solidFill>
              </a:rPr>
              <a:t>Who owns the zebra?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10249" name="Picture 39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3275" y="298450"/>
            <a:ext cx="12588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0" name="Group 40"/>
          <p:cNvGrpSpPr>
            <a:grpSpLocks/>
          </p:cNvGrpSpPr>
          <p:nvPr/>
        </p:nvGrpSpPr>
        <p:grpSpPr bwMode="auto">
          <a:xfrm>
            <a:off x="6554788" y="1747838"/>
            <a:ext cx="2409825" cy="180975"/>
            <a:chOff x="295" y="1311"/>
            <a:chExt cx="5177" cy="114"/>
          </a:xfrm>
        </p:grpSpPr>
        <p:sp>
          <p:nvSpPr>
            <p:cNvPr id="10259" name="Rectangle 41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Rectangle 42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1" name="Rectangle 43"/>
          <p:cNvSpPr>
            <a:spLocks noChangeArrowheads="1"/>
          </p:cNvSpPr>
          <p:nvPr/>
        </p:nvSpPr>
        <p:spPr bwMode="auto">
          <a:xfrm>
            <a:off x="6642100" y="2063750"/>
            <a:ext cx="2184400" cy="9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Einstein's Zebra puzzle: a </a:t>
            </a:r>
            <a:r>
              <a:rPr lang="en-US" sz="1600" b="1" i="1">
                <a:solidFill>
                  <a:schemeClr val="tx1"/>
                </a:solidFill>
              </a:rPr>
              <a:t>logic</a:t>
            </a:r>
            <a:r>
              <a:rPr lang="en-US" sz="1600">
                <a:solidFill>
                  <a:schemeClr val="tx1"/>
                </a:solidFill>
              </a:rPr>
              <a:t> challenge</a:t>
            </a:r>
          </a:p>
          <a:p>
            <a:r>
              <a:rPr lang="en-US" sz="1600">
                <a:solidFill>
                  <a:schemeClr val="tx1"/>
                </a:solidFill>
              </a:rPr>
              <a:t>~ 1900</a:t>
            </a:r>
          </a:p>
        </p:txBody>
      </p:sp>
      <p:sp>
        <p:nvSpPr>
          <p:cNvPr id="10252" name="Text Box 21"/>
          <p:cNvSpPr txBox="1">
            <a:spLocks noChangeArrowheads="1"/>
          </p:cNvSpPr>
          <p:nvPr/>
        </p:nvSpPr>
        <p:spPr bwMode="auto">
          <a:xfrm>
            <a:off x="900113" y="5073650"/>
            <a:ext cx="1066800" cy="101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Comic Sans MS" pitchFamily="66" charset="0"/>
              </a:rPr>
              <a:t>nation,        pet,          cigar, beverage, house color</a:t>
            </a:r>
          </a:p>
        </p:txBody>
      </p:sp>
      <p:sp>
        <p:nvSpPr>
          <p:cNvPr id="10253" name="Text Box 21"/>
          <p:cNvSpPr txBox="1">
            <a:spLocks noChangeArrowheads="1"/>
          </p:cNvSpPr>
          <p:nvPr/>
        </p:nvSpPr>
        <p:spPr bwMode="auto">
          <a:xfrm>
            <a:off x="2590800" y="5080000"/>
            <a:ext cx="1066800" cy="101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Comic Sans MS" pitchFamily="66" charset="0"/>
              </a:rPr>
              <a:t>nation,        pet,          cigar, beverage, house color</a:t>
            </a:r>
          </a:p>
        </p:txBody>
      </p:sp>
      <p:sp>
        <p:nvSpPr>
          <p:cNvPr id="10254" name="Text Box 21"/>
          <p:cNvSpPr txBox="1">
            <a:spLocks noChangeArrowheads="1"/>
          </p:cNvSpPr>
          <p:nvPr/>
        </p:nvSpPr>
        <p:spPr bwMode="auto">
          <a:xfrm>
            <a:off x="4252913" y="5080000"/>
            <a:ext cx="1066800" cy="101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Comic Sans MS" pitchFamily="66" charset="0"/>
              </a:rPr>
              <a:t>nation,        pet,          cigar, beverage, house color</a:t>
            </a:r>
          </a:p>
        </p:txBody>
      </p:sp>
      <p:sp>
        <p:nvSpPr>
          <p:cNvPr id="10255" name="Text Box 21"/>
          <p:cNvSpPr txBox="1">
            <a:spLocks noChangeArrowheads="1"/>
          </p:cNvSpPr>
          <p:nvPr/>
        </p:nvSpPr>
        <p:spPr bwMode="auto">
          <a:xfrm>
            <a:off x="5943600" y="5065713"/>
            <a:ext cx="1066800" cy="1014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Comic Sans MS" pitchFamily="66" charset="0"/>
              </a:rPr>
              <a:t>nation,        pet,          cigar, beverage, house color</a:t>
            </a:r>
          </a:p>
        </p:txBody>
      </p:sp>
      <p:sp>
        <p:nvSpPr>
          <p:cNvPr id="10256" name="Text Box 21"/>
          <p:cNvSpPr txBox="1">
            <a:spLocks noChangeArrowheads="1"/>
          </p:cNvSpPr>
          <p:nvPr/>
        </p:nvSpPr>
        <p:spPr bwMode="auto">
          <a:xfrm>
            <a:off x="7620000" y="5080000"/>
            <a:ext cx="1066800" cy="101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Comic Sans MS" pitchFamily="66" charset="0"/>
              </a:rPr>
              <a:t>nation,        pet,          cigar, beverage, house color</a:t>
            </a:r>
          </a:p>
        </p:txBody>
      </p:sp>
      <p:sp>
        <p:nvSpPr>
          <p:cNvPr id="10257" name="Rectangle 28"/>
          <p:cNvSpPr>
            <a:spLocks noChangeArrowheads="1"/>
          </p:cNvSpPr>
          <p:nvPr/>
        </p:nvSpPr>
        <p:spPr bwMode="auto">
          <a:xfrm>
            <a:off x="528638" y="3005138"/>
            <a:ext cx="28082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i="1">
                <a:solidFill>
                  <a:schemeClr val="tx1"/>
                </a:solidFill>
              </a:rPr>
              <a:t>(plus fourteen more constraints)</a:t>
            </a:r>
          </a:p>
        </p:txBody>
      </p:sp>
      <p:sp>
        <p:nvSpPr>
          <p:cNvPr id="10258" name="Rectangle 7"/>
          <p:cNvSpPr>
            <a:spLocks noChangeArrowheads="1"/>
          </p:cNvSpPr>
          <p:nvPr/>
        </p:nvSpPr>
        <p:spPr bwMode="auto">
          <a:xfrm>
            <a:off x="4495800" y="3048000"/>
            <a:ext cx="1979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The setup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6"/>
          <p:cNvSpPr>
            <a:spLocks noChangeArrowheads="1"/>
          </p:cNvSpPr>
          <p:nvPr/>
        </p:nvSpPr>
        <p:spPr bwMode="auto">
          <a:xfrm>
            <a:off x="115888" y="68263"/>
            <a:ext cx="6234112" cy="669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1" i="1"/>
              <a:t>There are five houses:</a:t>
            </a:r>
            <a:endParaRPr lang="en-US" sz="1600"/>
          </a:p>
          <a:p>
            <a:pPr algn="l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nationalities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norwegian, brit, swede, dane, german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pets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dog, bird, zebra, cat, horse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cigars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pallmall, winfield, dunhill, rothmans, marlboro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beverages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tea, coffee, milk, water, beer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house colors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red, green, yellow, blue, white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 b="1" i="1">
                <a:solidFill>
                  <a:schemeClr val="tx1"/>
                </a:solidFill>
              </a:rPr>
              <a:t> </a:t>
            </a:r>
            <a:r>
              <a:rPr lang="en-US" sz="1600" b="1" i="1"/>
              <a:t>We know that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1) The Norwegian lives in the first house. 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2) The person living in the center house drinks milk. 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3) The Brit lives in a red house.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4) The Swede keeps dogs as pets.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5) The Dane drinks tea.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6) The Green house is next to, and on the left of the White house.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7) The owner of the Green house drinks coffee.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8) The person who smokes Pall Mall rears birds.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9) The owner of the Yellow house smokes Dunhill.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10) The man who smokes Marlboro lives next to the one who keeps cats.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11) The man who keeps horses lives next to the man who smokes Dunhill.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12) The man who smokes Winfields drinks beer.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13) The German smokes Rothmans.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14) The red house is to the right of the blue.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15) The Norwegian doesn't live by the red, white, or green houses</a:t>
            </a:r>
          </a:p>
          <a:p>
            <a:pPr algn="l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 b="1" i="1">
                <a:solidFill>
                  <a:schemeClr val="accent1"/>
                </a:solidFill>
              </a:rPr>
              <a:t>Who owns the zebra?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47107" name="Picture 39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275" y="298450"/>
            <a:ext cx="12588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08" name="Group 40"/>
          <p:cNvGrpSpPr>
            <a:grpSpLocks/>
          </p:cNvGrpSpPr>
          <p:nvPr/>
        </p:nvGrpSpPr>
        <p:grpSpPr bwMode="auto">
          <a:xfrm>
            <a:off x="6554788" y="1747838"/>
            <a:ext cx="2409825" cy="180975"/>
            <a:chOff x="295" y="1311"/>
            <a:chExt cx="5177" cy="114"/>
          </a:xfrm>
        </p:grpSpPr>
        <p:sp>
          <p:nvSpPr>
            <p:cNvPr id="47111" name="Rectangle 41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2" name="Rectangle 42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09" name="Rectangle 43"/>
          <p:cNvSpPr>
            <a:spLocks noChangeArrowheads="1"/>
          </p:cNvSpPr>
          <p:nvPr/>
        </p:nvSpPr>
        <p:spPr bwMode="auto">
          <a:xfrm>
            <a:off x="6642100" y="2060575"/>
            <a:ext cx="21844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Einstein's Zebra puzzle: a </a:t>
            </a:r>
            <a:r>
              <a:rPr lang="en-US" sz="1600" b="1" i="1">
                <a:solidFill>
                  <a:schemeClr val="tx1"/>
                </a:solidFill>
              </a:rPr>
              <a:t>logic</a:t>
            </a:r>
            <a:r>
              <a:rPr lang="en-US" sz="1600">
                <a:solidFill>
                  <a:schemeClr val="tx1"/>
                </a:solidFill>
              </a:rPr>
              <a:t> challenge</a:t>
            </a: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6705600" y="3733800"/>
            <a:ext cx="19796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The full puzzle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15888" y="68263"/>
            <a:ext cx="6234112" cy="669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1" i="1"/>
              <a:t>There are five houses:</a:t>
            </a:r>
            <a:endParaRPr lang="en-US" sz="1600"/>
          </a:p>
          <a:p>
            <a:pPr algn="l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nationalities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norwegian, brit, swede, dane, german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pets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dog, bird, zebra, cat, horse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cigars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pallmall, winfield, dunhill, rothmans, marlboro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beverages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tea, coffee, milk, water, beer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house colors</a:t>
            </a:r>
            <a:r>
              <a:rPr lang="en-US" sz="1600">
                <a:solidFill>
                  <a:schemeClr val="tx1"/>
                </a:solidFill>
              </a:rPr>
              <a:t> are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red, green, yellow, blue, white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 b="1" i="1">
                <a:solidFill>
                  <a:schemeClr val="tx1"/>
                </a:solidFill>
              </a:rPr>
              <a:t> </a:t>
            </a:r>
            <a:r>
              <a:rPr lang="en-US" sz="1600" b="1" i="1"/>
              <a:t>We know that</a:t>
            </a: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1) The Norwegian lives in the first house. 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2) The person living in the center house drinks milk. 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3) The Brit lives in a red house.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4) The Swede keeps dogs as pets.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5) The Dane drinks tea.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6) The Green house is next to, and on the left of the White house.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7) The owner of the Green house drinks coffee.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8) The person who smokes Pall Mall rears birds.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 9) The owner of the Yellow house smokes Dunhill.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10) The man who smokes Marlboro lives next to the one who keeps cats.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11) The man who keeps horses lives next to the man who smokes Dunhill.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12) The man who smokes Winfields drinks beer.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13) The German smokes Rothmans.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14) The red house is to the right of the blue.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15) The Norwegian doesn't live by the red, white, or green houses</a:t>
            </a:r>
          </a:p>
          <a:p>
            <a:pPr algn="l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 b="1" i="1">
                <a:solidFill>
                  <a:schemeClr val="accent1"/>
                </a:solidFill>
              </a:rPr>
              <a:t>Who owns the zebra?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48131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275" y="298450"/>
            <a:ext cx="12588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2" name="Group 6"/>
          <p:cNvGrpSpPr>
            <a:grpSpLocks/>
          </p:cNvGrpSpPr>
          <p:nvPr/>
        </p:nvGrpSpPr>
        <p:grpSpPr bwMode="auto">
          <a:xfrm>
            <a:off x="6554788" y="1747838"/>
            <a:ext cx="2409825" cy="180975"/>
            <a:chOff x="295" y="1311"/>
            <a:chExt cx="5177" cy="114"/>
          </a:xfrm>
        </p:grpSpPr>
        <p:sp>
          <p:nvSpPr>
            <p:cNvPr id="48140" name="Rectangle 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Rectangle 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6642100" y="2060575"/>
            <a:ext cx="21844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Einstein's Zebra puzzle: a </a:t>
            </a:r>
            <a:r>
              <a:rPr lang="en-US" sz="1600" b="1" i="1">
                <a:solidFill>
                  <a:schemeClr val="tx1"/>
                </a:solidFill>
              </a:rPr>
              <a:t>logic</a:t>
            </a:r>
            <a:r>
              <a:rPr lang="en-US" sz="1600">
                <a:solidFill>
                  <a:schemeClr val="tx1"/>
                </a:solidFill>
              </a:rPr>
              <a:t> challenge</a:t>
            </a:r>
          </a:p>
        </p:txBody>
      </p:sp>
      <p:sp>
        <p:nvSpPr>
          <p:cNvPr id="48134" name="Rectangle 10"/>
          <p:cNvSpPr>
            <a:spLocks noChangeArrowheads="1"/>
          </p:cNvSpPr>
          <p:nvPr/>
        </p:nvSpPr>
        <p:spPr bwMode="auto">
          <a:xfrm>
            <a:off x="6299200" y="3113088"/>
            <a:ext cx="252412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(0) How do we represent the puzzle </a:t>
            </a:r>
            <a:r>
              <a:rPr lang="en-US" sz="1600" b="1">
                <a:solidFill>
                  <a:srgbClr val="FF0000"/>
                </a:solidFill>
              </a:rPr>
              <a:t>state</a:t>
            </a:r>
            <a:r>
              <a:rPr lang="en-US" sz="16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8135" name="Rectangle 11"/>
          <p:cNvSpPr>
            <a:spLocks noChangeArrowheads="1"/>
          </p:cNvSpPr>
          <p:nvPr/>
        </p:nvSpPr>
        <p:spPr bwMode="auto">
          <a:xfrm>
            <a:off x="6411913" y="3924300"/>
            <a:ext cx="21844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(1) What </a:t>
            </a:r>
            <a:r>
              <a:rPr lang="en-US" sz="1600" b="1">
                <a:solidFill>
                  <a:srgbClr val="FF0000"/>
                </a:solidFill>
              </a:rPr>
              <a:t>relationships</a:t>
            </a:r>
            <a:r>
              <a:rPr lang="en-US" sz="1600" b="1">
                <a:solidFill>
                  <a:schemeClr val="tx1"/>
                </a:solidFill>
              </a:rPr>
              <a:t> do we need?</a:t>
            </a:r>
          </a:p>
        </p:txBody>
      </p:sp>
      <p:sp>
        <p:nvSpPr>
          <p:cNvPr id="48136" name="Line 12"/>
          <p:cNvSpPr>
            <a:spLocks noChangeShapeType="1"/>
          </p:cNvSpPr>
          <p:nvPr/>
        </p:nvSpPr>
        <p:spPr bwMode="auto">
          <a:xfrm flipH="1" flipV="1">
            <a:off x="5095875" y="1935163"/>
            <a:ext cx="1300163" cy="1223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7" name="Line 13"/>
          <p:cNvSpPr>
            <a:spLocks noChangeShapeType="1"/>
          </p:cNvSpPr>
          <p:nvPr/>
        </p:nvSpPr>
        <p:spPr bwMode="auto">
          <a:xfrm flipH="1">
            <a:off x="5310188" y="4095750"/>
            <a:ext cx="1114425" cy="300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38" name="Rectangle 14"/>
          <p:cNvSpPr>
            <a:spLocks noChangeArrowheads="1"/>
          </p:cNvSpPr>
          <p:nvPr/>
        </p:nvSpPr>
        <p:spPr bwMode="auto">
          <a:xfrm>
            <a:off x="6438900" y="5770563"/>
            <a:ext cx="21844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(2) How do we encode the </a:t>
            </a:r>
            <a:r>
              <a:rPr lang="en-US" sz="1600" b="1">
                <a:solidFill>
                  <a:srgbClr val="FF0000"/>
                </a:solidFill>
              </a:rPr>
              <a:t>constraints</a:t>
            </a:r>
            <a:r>
              <a:rPr lang="en-US" sz="16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8139" name="Line 15"/>
          <p:cNvSpPr>
            <a:spLocks noChangeShapeType="1"/>
          </p:cNvSpPr>
          <p:nvPr/>
        </p:nvSpPr>
        <p:spPr bwMode="auto">
          <a:xfrm flipH="1" flipV="1">
            <a:off x="5494338" y="5307013"/>
            <a:ext cx="1020762" cy="598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958975" y="244475"/>
            <a:ext cx="52990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</a:rPr>
              <a:t>Zebra-puzzle representation</a:t>
            </a:r>
          </a:p>
        </p:txBody>
      </p:sp>
      <p:grpSp>
        <p:nvGrpSpPr>
          <p:cNvPr id="49155" name="Group 29"/>
          <p:cNvGrpSpPr>
            <a:grpSpLocks/>
          </p:cNvGrpSpPr>
          <p:nvPr/>
        </p:nvGrpSpPr>
        <p:grpSpPr bwMode="auto">
          <a:xfrm>
            <a:off x="609600" y="1066800"/>
            <a:ext cx="7923213" cy="180975"/>
            <a:chOff x="295" y="1311"/>
            <a:chExt cx="5177" cy="114"/>
          </a:xfrm>
        </p:grpSpPr>
        <p:sp>
          <p:nvSpPr>
            <p:cNvPr id="49182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9183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9156" name="Text Box 32"/>
          <p:cNvSpPr txBox="1">
            <a:spLocks noChangeArrowheads="1"/>
          </p:cNvSpPr>
          <p:nvPr/>
        </p:nvSpPr>
        <p:spPr bwMode="auto">
          <a:xfrm>
            <a:off x="460375" y="1271588"/>
            <a:ext cx="66976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A list   </a:t>
            </a:r>
            <a:r>
              <a:rPr lang="en-US" sz="4200" b="1">
                <a:solidFill>
                  <a:srgbClr val="000000"/>
                </a:solidFill>
                <a:latin typeface="Courier New" pitchFamily="49" charset="0"/>
              </a:rPr>
              <a:t>H</a:t>
            </a:r>
            <a:r>
              <a:rPr lang="en-US" sz="2400">
                <a:solidFill>
                  <a:srgbClr val="000000"/>
                </a:solidFill>
              </a:rPr>
              <a:t>   reflects the houses' spatial order</a:t>
            </a:r>
          </a:p>
        </p:txBody>
      </p:sp>
      <p:sp>
        <p:nvSpPr>
          <p:cNvPr id="49157" name="Text Box 49"/>
          <p:cNvSpPr txBox="1">
            <a:spLocks noChangeArrowheads="1"/>
          </p:cNvSpPr>
          <p:nvPr/>
        </p:nvSpPr>
        <p:spPr bwMode="auto">
          <a:xfrm>
            <a:off x="6329363" y="1408113"/>
            <a:ext cx="2222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with the five items that each house has…</a:t>
            </a:r>
          </a:p>
        </p:txBody>
      </p:sp>
      <p:sp>
        <p:nvSpPr>
          <p:cNvPr id="49158" name="Rectangle 51"/>
          <p:cNvSpPr>
            <a:spLocks noChangeArrowheads="1"/>
          </p:cNvSpPr>
          <p:nvPr/>
        </p:nvSpPr>
        <p:spPr bwMode="auto">
          <a:xfrm>
            <a:off x="450850" y="2981325"/>
            <a:ext cx="814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H = [[norwegian, _, _, _, _], _, [_, _, _, milk, _], _, _]</a:t>
            </a:r>
          </a:p>
        </p:txBody>
      </p:sp>
      <p:sp>
        <p:nvSpPr>
          <p:cNvPr id="49159" name="Line 52"/>
          <p:cNvSpPr>
            <a:spLocks noChangeShapeType="1"/>
          </p:cNvSpPr>
          <p:nvPr/>
        </p:nvSpPr>
        <p:spPr bwMode="auto">
          <a:xfrm flipH="1">
            <a:off x="1879600" y="2693988"/>
            <a:ext cx="465138" cy="26828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60" name="Rectangle 53"/>
          <p:cNvSpPr>
            <a:spLocks noChangeArrowheads="1"/>
          </p:cNvSpPr>
          <p:nvPr/>
        </p:nvSpPr>
        <p:spPr bwMode="auto">
          <a:xfrm>
            <a:off x="2027238" y="236537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800080"/>
                </a:solidFill>
              </a:rPr>
              <a:t>nation</a:t>
            </a:r>
          </a:p>
        </p:txBody>
      </p:sp>
      <p:sp>
        <p:nvSpPr>
          <p:cNvPr id="49161" name="Rectangle 54"/>
          <p:cNvSpPr>
            <a:spLocks noChangeArrowheads="1"/>
          </p:cNvSpPr>
          <p:nvPr/>
        </p:nvSpPr>
        <p:spPr bwMode="auto">
          <a:xfrm>
            <a:off x="2928938" y="2105025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800080"/>
                </a:solidFill>
              </a:rPr>
              <a:t>pet</a:t>
            </a:r>
          </a:p>
        </p:txBody>
      </p:sp>
      <p:sp>
        <p:nvSpPr>
          <p:cNvPr id="49162" name="Rectangle 55"/>
          <p:cNvSpPr>
            <a:spLocks noChangeArrowheads="1"/>
          </p:cNvSpPr>
          <p:nvPr/>
        </p:nvSpPr>
        <p:spPr bwMode="auto">
          <a:xfrm>
            <a:off x="3646488" y="2057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800080"/>
                </a:solidFill>
              </a:rPr>
              <a:t>cigar</a:t>
            </a:r>
          </a:p>
        </p:txBody>
      </p:sp>
      <p:sp>
        <p:nvSpPr>
          <p:cNvPr id="49163" name="Rectangle 56"/>
          <p:cNvSpPr>
            <a:spLocks noChangeArrowheads="1"/>
          </p:cNvSpPr>
          <p:nvPr/>
        </p:nvSpPr>
        <p:spPr bwMode="auto">
          <a:xfrm>
            <a:off x="4416425" y="22209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800080"/>
                </a:solidFill>
              </a:rPr>
              <a:t>beverage</a:t>
            </a:r>
          </a:p>
        </p:txBody>
      </p:sp>
      <p:sp>
        <p:nvSpPr>
          <p:cNvPr id="49164" name="Rectangle 57"/>
          <p:cNvSpPr>
            <a:spLocks noChangeArrowheads="1"/>
          </p:cNvSpPr>
          <p:nvPr/>
        </p:nvSpPr>
        <p:spPr bwMode="auto">
          <a:xfrm>
            <a:off x="5430838" y="2435225"/>
            <a:ext cx="124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800080"/>
                </a:solidFill>
              </a:rPr>
              <a:t>house color</a:t>
            </a:r>
          </a:p>
        </p:txBody>
      </p:sp>
      <p:sp>
        <p:nvSpPr>
          <p:cNvPr id="49165" name="Line 58"/>
          <p:cNvSpPr>
            <a:spLocks noChangeShapeType="1"/>
          </p:cNvSpPr>
          <p:nvPr/>
        </p:nvSpPr>
        <p:spPr bwMode="auto">
          <a:xfrm flipH="1">
            <a:off x="2943225" y="2479675"/>
            <a:ext cx="179388" cy="5270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66" name="Line 59"/>
          <p:cNvSpPr>
            <a:spLocks noChangeShapeType="1"/>
          </p:cNvSpPr>
          <p:nvPr/>
        </p:nvSpPr>
        <p:spPr bwMode="auto">
          <a:xfrm flipH="1">
            <a:off x="3403600" y="2427288"/>
            <a:ext cx="417513" cy="5651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67" name="Line 60"/>
          <p:cNvSpPr>
            <a:spLocks noChangeShapeType="1"/>
          </p:cNvSpPr>
          <p:nvPr/>
        </p:nvSpPr>
        <p:spPr bwMode="auto">
          <a:xfrm flipH="1">
            <a:off x="3833813" y="2571750"/>
            <a:ext cx="873125" cy="43973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68" name="Line 61"/>
          <p:cNvSpPr>
            <a:spLocks noChangeShapeType="1"/>
          </p:cNvSpPr>
          <p:nvPr/>
        </p:nvSpPr>
        <p:spPr bwMode="auto">
          <a:xfrm flipH="1">
            <a:off x="4210050" y="2679700"/>
            <a:ext cx="1141413" cy="3238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69" name="Rectangle 62"/>
          <p:cNvSpPr>
            <a:spLocks noChangeArrowheads="1"/>
          </p:cNvSpPr>
          <p:nvPr/>
        </p:nvSpPr>
        <p:spPr bwMode="auto">
          <a:xfrm>
            <a:off x="2287588" y="3581400"/>
            <a:ext cx="93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House 1</a:t>
            </a:r>
          </a:p>
        </p:txBody>
      </p:sp>
      <p:sp>
        <p:nvSpPr>
          <p:cNvPr id="49170" name="Rectangle 63"/>
          <p:cNvSpPr>
            <a:spLocks noChangeArrowheads="1"/>
          </p:cNvSpPr>
          <p:nvPr/>
        </p:nvSpPr>
        <p:spPr bwMode="auto">
          <a:xfrm>
            <a:off x="4130675" y="3746500"/>
            <a:ext cx="93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House 2</a:t>
            </a:r>
          </a:p>
        </p:txBody>
      </p:sp>
      <p:sp>
        <p:nvSpPr>
          <p:cNvPr id="49171" name="Rectangle 64"/>
          <p:cNvSpPr>
            <a:spLocks noChangeArrowheads="1"/>
          </p:cNvSpPr>
          <p:nvPr/>
        </p:nvSpPr>
        <p:spPr bwMode="auto">
          <a:xfrm>
            <a:off x="5807075" y="3573463"/>
            <a:ext cx="93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House 3</a:t>
            </a:r>
          </a:p>
        </p:txBody>
      </p:sp>
      <p:sp>
        <p:nvSpPr>
          <p:cNvPr id="49172" name="Rectangle 65"/>
          <p:cNvSpPr>
            <a:spLocks noChangeArrowheads="1"/>
          </p:cNvSpPr>
          <p:nvPr/>
        </p:nvSpPr>
        <p:spPr bwMode="auto">
          <a:xfrm>
            <a:off x="7416800" y="3781425"/>
            <a:ext cx="1271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Houses 4+5</a:t>
            </a:r>
          </a:p>
        </p:txBody>
      </p:sp>
      <p:sp>
        <p:nvSpPr>
          <p:cNvPr id="49173" name="Line 67"/>
          <p:cNvSpPr>
            <a:spLocks noChangeShapeType="1"/>
          </p:cNvSpPr>
          <p:nvPr/>
        </p:nvSpPr>
        <p:spPr bwMode="auto">
          <a:xfrm flipV="1">
            <a:off x="4618038" y="3368675"/>
            <a:ext cx="84137" cy="393700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4" name="Line 69"/>
          <p:cNvSpPr>
            <a:spLocks noChangeShapeType="1"/>
          </p:cNvSpPr>
          <p:nvPr/>
        </p:nvSpPr>
        <p:spPr bwMode="auto">
          <a:xfrm flipH="1" flipV="1">
            <a:off x="7894638" y="3395663"/>
            <a:ext cx="354012" cy="409575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5" name="Line 70"/>
          <p:cNvSpPr>
            <a:spLocks noChangeShapeType="1"/>
          </p:cNvSpPr>
          <p:nvPr/>
        </p:nvSpPr>
        <p:spPr bwMode="auto">
          <a:xfrm flipH="1" flipV="1">
            <a:off x="8278813" y="3378200"/>
            <a:ext cx="246062" cy="434975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6" name="AutoShape 34"/>
          <p:cNvSpPr>
            <a:spLocks/>
          </p:cNvSpPr>
          <p:nvPr/>
        </p:nvSpPr>
        <p:spPr bwMode="auto">
          <a:xfrm rot="-5400000">
            <a:off x="2705100" y="2019300"/>
            <a:ext cx="152400" cy="2971800"/>
          </a:xfrm>
          <a:prstGeom prst="leftBrace">
            <a:avLst>
              <a:gd name="adj1" fmla="val 162500"/>
              <a:gd name="adj2" fmla="val 50000"/>
            </a:avLst>
          </a:prstGeom>
          <a:noFill/>
          <a:ln w="12700">
            <a:solidFill>
              <a:srgbClr val="0333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7" name="AutoShape 35"/>
          <p:cNvSpPr>
            <a:spLocks/>
          </p:cNvSpPr>
          <p:nvPr/>
        </p:nvSpPr>
        <p:spPr bwMode="auto">
          <a:xfrm rot="-5400000">
            <a:off x="6228556" y="2342357"/>
            <a:ext cx="168275" cy="2309812"/>
          </a:xfrm>
          <a:prstGeom prst="leftBrace">
            <a:avLst>
              <a:gd name="adj1" fmla="val 114387"/>
              <a:gd name="adj2" fmla="val 50000"/>
            </a:avLst>
          </a:prstGeom>
          <a:noFill/>
          <a:ln w="12700">
            <a:solidFill>
              <a:srgbClr val="0333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8" name="Rectangle 30"/>
          <p:cNvSpPr>
            <a:spLocks noChangeArrowheads="1"/>
          </p:cNvSpPr>
          <p:nvPr/>
        </p:nvSpPr>
        <p:spPr bwMode="auto">
          <a:xfrm>
            <a:off x="990600" y="4953000"/>
            <a:ext cx="545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 1) The Norwegian lives in the first house. </a:t>
            </a:r>
          </a:p>
        </p:txBody>
      </p:sp>
      <p:sp>
        <p:nvSpPr>
          <p:cNvPr id="49179" name="Rectangle 31"/>
          <p:cNvSpPr>
            <a:spLocks noChangeArrowheads="1"/>
          </p:cNvSpPr>
          <p:nvPr/>
        </p:nvSpPr>
        <p:spPr bwMode="auto">
          <a:xfrm>
            <a:off x="990600" y="5715000"/>
            <a:ext cx="701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 2) The person living in the center house drinks milk. </a:t>
            </a:r>
          </a:p>
        </p:txBody>
      </p:sp>
      <p:sp>
        <p:nvSpPr>
          <p:cNvPr id="49180" name="Line 67"/>
          <p:cNvSpPr>
            <a:spLocks noChangeShapeType="1"/>
          </p:cNvSpPr>
          <p:nvPr/>
        </p:nvSpPr>
        <p:spPr bwMode="auto">
          <a:xfrm flipV="1">
            <a:off x="1295400" y="3352800"/>
            <a:ext cx="60960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81" name="Line 67"/>
          <p:cNvSpPr>
            <a:spLocks noChangeShapeType="1"/>
          </p:cNvSpPr>
          <p:nvPr/>
        </p:nvSpPr>
        <p:spPr bwMode="auto">
          <a:xfrm flipH="1" flipV="1">
            <a:off x="6781800" y="3352800"/>
            <a:ext cx="304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2"/>
          <p:cNvSpPr>
            <a:spLocks noChangeArrowheads="1"/>
          </p:cNvSpPr>
          <p:nvPr/>
        </p:nvSpPr>
        <p:spPr bwMode="auto">
          <a:xfrm>
            <a:off x="1958975" y="244475"/>
            <a:ext cx="52990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</a:rPr>
              <a:t>Zebra-puzzle representation</a:t>
            </a:r>
          </a:p>
        </p:txBody>
      </p:sp>
      <p:grpSp>
        <p:nvGrpSpPr>
          <p:cNvPr id="11275" name="Group 29"/>
          <p:cNvGrpSpPr>
            <a:grpSpLocks/>
          </p:cNvGrpSpPr>
          <p:nvPr/>
        </p:nvGrpSpPr>
        <p:grpSpPr bwMode="auto">
          <a:xfrm>
            <a:off x="609600" y="1066800"/>
            <a:ext cx="7923213" cy="180975"/>
            <a:chOff x="295" y="1311"/>
            <a:chExt cx="5177" cy="114"/>
          </a:xfrm>
        </p:grpSpPr>
        <p:sp>
          <p:nvSpPr>
            <p:cNvPr id="11301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302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76" name="Text Box 32"/>
          <p:cNvSpPr txBox="1">
            <a:spLocks noChangeArrowheads="1"/>
          </p:cNvSpPr>
          <p:nvPr/>
        </p:nvSpPr>
        <p:spPr bwMode="auto">
          <a:xfrm>
            <a:off x="460375" y="1271588"/>
            <a:ext cx="66976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A list   </a:t>
            </a:r>
            <a:r>
              <a:rPr lang="en-US" sz="4200" b="1">
                <a:solidFill>
                  <a:srgbClr val="000000"/>
                </a:solidFill>
                <a:latin typeface="Courier New" pitchFamily="49" charset="0"/>
              </a:rPr>
              <a:t>H</a:t>
            </a:r>
            <a:r>
              <a:rPr lang="en-US" sz="2400">
                <a:solidFill>
                  <a:srgbClr val="000000"/>
                </a:solidFill>
              </a:rPr>
              <a:t>   reflecting the houses' spatial order</a:t>
            </a:r>
          </a:p>
        </p:txBody>
      </p:sp>
      <p:sp>
        <p:nvSpPr>
          <p:cNvPr id="11277" name="Text Box 49"/>
          <p:cNvSpPr txBox="1">
            <a:spLocks noChangeArrowheads="1"/>
          </p:cNvSpPr>
          <p:nvPr/>
        </p:nvSpPr>
        <p:spPr bwMode="auto">
          <a:xfrm>
            <a:off x="6329363" y="1408113"/>
            <a:ext cx="2222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with the five items that each house has…</a:t>
            </a:r>
          </a:p>
        </p:txBody>
      </p:sp>
      <p:sp>
        <p:nvSpPr>
          <p:cNvPr id="11278" name="Rectangle 51"/>
          <p:cNvSpPr>
            <a:spLocks noChangeArrowheads="1"/>
          </p:cNvSpPr>
          <p:nvPr/>
        </p:nvSpPr>
        <p:spPr bwMode="auto">
          <a:xfrm>
            <a:off x="450850" y="2981325"/>
            <a:ext cx="814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H = [[norwegian, _, _, _, _], _, [_, _, _, milk, _], _, _]</a:t>
            </a:r>
          </a:p>
        </p:txBody>
      </p:sp>
      <p:sp>
        <p:nvSpPr>
          <p:cNvPr id="11279" name="Line 52"/>
          <p:cNvSpPr>
            <a:spLocks noChangeShapeType="1"/>
          </p:cNvSpPr>
          <p:nvPr/>
        </p:nvSpPr>
        <p:spPr bwMode="auto">
          <a:xfrm flipH="1">
            <a:off x="1879600" y="2693988"/>
            <a:ext cx="465138" cy="26828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0" name="Rectangle 53"/>
          <p:cNvSpPr>
            <a:spLocks noChangeArrowheads="1"/>
          </p:cNvSpPr>
          <p:nvPr/>
        </p:nvSpPr>
        <p:spPr bwMode="auto">
          <a:xfrm>
            <a:off x="2027238" y="236537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800080"/>
                </a:solidFill>
              </a:rPr>
              <a:t>nation</a:t>
            </a:r>
          </a:p>
        </p:txBody>
      </p:sp>
      <p:sp>
        <p:nvSpPr>
          <p:cNvPr id="11281" name="Rectangle 54"/>
          <p:cNvSpPr>
            <a:spLocks noChangeArrowheads="1"/>
          </p:cNvSpPr>
          <p:nvPr/>
        </p:nvSpPr>
        <p:spPr bwMode="auto">
          <a:xfrm>
            <a:off x="2928938" y="2105025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800080"/>
                </a:solidFill>
              </a:rPr>
              <a:t>pet</a:t>
            </a:r>
          </a:p>
        </p:txBody>
      </p:sp>
      <p:sp>
        <p:nvSpPr>
          <p:cNvPr id="11282" name="Rectangle 55"/>
          <p:cNvSpPr>
            <a:spLocks noChangeArrowheads="1"/>
          </p:cNvSpPr>
          <p:nvPr/>
        </p:nvSpPr>
        <p:spPr bwMode="auto">
          <a:xfrm>
            <a:off x="3646488" y="2057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800080"/>
                </a:solidFill>
              </a:rPr>
              <a:t>cigar</a:t>
            </a:r>
          </a:p>
        </p:txBody>
      </p:sp>
      <p:sp>
        <p:nvSpPr>
          <p:cNvPr id="11283" name="Rectangle 56"/>
          <p:cNvSpPr>
            <a:spLocks noChangeArrowheads="1"/>
          </p:cNvSpPr>
          <p:nvPr/>
        </p:nvSpPr>
        <p:spPr bwMode="auto">
          <a:xfrm>
            <a:off x="4416425" y="22209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800080"/>
                </a:solidFill>
              </a:rPr>
              <a:t>beverage</a:t>
            </a:r>
          </a:p>
        </p:txBody>
      </p:sp>
      <p:sp>
        <p:nvSpPr>
          <p:cNvPr id="11284" name="Rectangle 57"/>
          <p:cNvSpPr>
            <a:spLocks noChangeArrowheads="1"/>
          </p:cNvSpPr>
          <p:nvPr/>
        </p:nvSpPr>
        <p:spPr bwMode="auto">
          <a:xfrm>
            <a:off x="5430838" y="2435225"/>
            <a:ext cx="124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800080"/>
                </a:solidFill>
              </a:rPr>
              <a:t>house color</a:t>
            </a:r>
          </a:p>
        </p:txBody>
      </p:sp>
      <p:sp>
        <p:nvSpPr>
          <p:cNvPr id="11285" name="Line 58"/>
          <p:cNvSpPr>
            <a:spLocks noChangeShapeType="1"/>
          </p:cNvSpPr>
          <p:nvPr/>
        </p:nvSpPr>
        <p:spPr bwMode="auto">
          <a:xfrm flipH="1">
            <a:off x="2943225" y="2479675"/>
            <a:ext cx="179388" cy="5270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6" name="Line 59"/>
          <p:cNvSpPr>
            <a:spLocks noChangeShapeType="1"/>
          </p:cNvSpPr>
          <p:nvPr/>
        </p:nvSpPr>
        <p:spPr bwMode="auto">
          <a:xfrm flipH="1">
            <a:off x="3403600" y="2427288"/>
            <a:ext cx="417513" cy="5651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7" name="Line 60"/>
          <p:cNvSpPr>
            <a:spLocks noChangeShapeType="1"/>
          </p:cNvSpPr>
          <p:nvPr/>
        </p:nvSpPr>
        <p:spPr bwMode="auto">
          <a:xfrm flipH="1">
            <a:off x="3833813" y="2571750"/>
            <a:ext cx="873125" cy="43973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8" name="Line 61"/>
          <p:cNvSpPr>
            <a:spLocks noChangeShapeType="1"/>
          </p:cNvSpPr>
          <p:nvPr/>
        </p:nvSpPr>
        <p:spPr bwMode="auto">
          <a:xfrm flipH="1">
            <a:off x="4210050" y="2679700"/>
            <a:ext cx="1141413" cy="3238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9" name="Rectangle 62"/>
          <p:cNvSpPr>
            <a:spLocks noChangeArrowheads="1"/>
          </p:cNvSpPr>
          <p:nvPr/>
        </p:nvSpPr>
        <p:spPr bwMode="auto">
          <a:xfrm>
            <a:off x="2287588" y="3581400"/>
            <a:ext cx="93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House 1</a:t>
            </a:r>
          </a:p>
        </p:txBody>
      </p:sp>
      <p:sp>
        <p:nvSpPr>
          <p:cNvPr id="11290" name="Rectangle 63"/>
          <p:cNvSpPr>
            <a:spLocks noChangeArrowheads="1"/>
          </p:cNvSpPr>
          <p:nvPr/>
        </p:nvSpPr>
        <p:spPr bwMode="auto">
          <a:xfrm>
            <a:off x="4130675" y="3746500"/>
            <a:ext cx="93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House 2</a:t>
            </a:r>
          </a:p>
        </p:txBody>
      </p:sp>
      <p:sp>
        <p:nvSpPr>
          <p:cNvPr id="11291" name="Rectangle 64"/>
          <p:cNvSpPr>
            <a:spLocks noChangeArrowheads="1"/>
          </p:cNvSpPr>
          <p:nvPr/>
        </p:nvSpPr>
        <p:spPr bwMode="auto">
          <a:xfrm>
            <a:off x="5807075" y="3573463"/>
            <a:ext cx="93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House 3</a:t>
            </a:r>
          </a:p>
        </p:txBody>
      </p:sp>
      <p:sp>
        <p:nvSpPr>
          <p:cNvPr id="11292" name="Rectangle 65"/>
          <p:cNvSpPr>
            <a:spLocks noChangeArrowheads="1"/>
          </p:cNvSpPr>
          <p:nvPr/>
        </p:nvSpPr>
        <p:spPr bwMode="auto">
          <a:xfrm>
            <a:off x="7416800" y="3781425"/>
            <a:ext cx="1271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Houses 4+5</a:t>
            </a:r>
          </a:p>
        </p:txBody>
      </p:sp>
      <p:sp>
        <p:nvSpPr>
          <p:cNvPr id="11293" name="Line 67"/>
          <p:cNvSpPr>
            <a:spLocks noChangeShapeType="1"/>
          </p:cNvSpPr>
          <p:nvPr/>
        </p:nvSpPr>
        <p:spPr bwMode="auto">
          <a:xfrm flipV="1">
            <a:off x="4618038" y="3368675"/>
            <a:ext cx="84137" cy="393700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4" name="Line 69"/>
          <p:cNvSpPr>
            <a:spLocks noChangeShapeType="1"/>
          </p:cNvSpPr>
          <p:nvPr/>
        </p:nvSpPr>
        <p:spPr bwMode="auto">
          <a:xfrm flipH="1" flipV="1">
            <a:off x="7894638" y="3395663"/>
            <a:ext cx="354012" cy="409575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5" name="Line 70"/>
          <p:cNvSpPr>
            <a:spLocks noChangeShapeType="1"/>
          </p:cNvSpPr>
          <p:nvPr/>
        </p:nvSpPr>
        <p:spPr bwMode="auto">
          <a:xfrm flipH="1" flipV="1">
            <a:off x="8278813" y="3378200"/>
            <a:ext cx="246062" cy="434975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6" name="Text Box 71"/>
          <p:cNvSpPr txBox="1">
            <a:spLocks noChangeArrowheads="1"/>
          </p:cNvSpPr>
          <p:nvPr/>
        </p:nvSpPr>
        <p:spPr bwMode="auto">
          <a:xfrm>
            <a:off x="1143000" y="4572000"/>
            <a:ext cx="6902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>
                <a:solidFill>
                  <a:srgbClr val="009200"/>
                </a:solidFill>
              </a:rPr>
              <a:t> 7) The owner of the Green house drinks coffee.</a:t>
            </a:r>
          </a:p>
        </p:txBody>
      </p:sp>
      <p:sp>
        <p:nvSpPr>
          <p:cNvPr id="11297" name="Text Box 72"/>
          <p:cNvSpPr txBox="1">
            <a:spLocks noChangeArrowheads="1"/>
          </p:cNvSpPr>
          <p:nvPr/>
        </p:nvSpPr>
        <p:spPr bwMode="auto">
          <a:xfrm>
            <a:off x="2971800" y="63246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88E0A"/>
                </a:solidFill>
              </a:rPr>
              <a:t>Hint: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use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member</a:t>
            </a:r>
            <a:r>
              <a:rPr lang="en-US">
                <a:solidFill>
                  <a:srgbClr val="000000"/>
                </a:solidFill>
              </a:rPr>
              <a:t> and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H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298" name="Text Box 73"/>
          <p:cNvSpPr txBox="1">
            <a:spLocks noChangeArrowheads="1"/>
          </p:cNvSpPr>
          <p:nvPr/>
        </p:nvSpPr>
        <p:spPr bwMode="auto">
          <a:xfrm>
            <a:off x="304800" y="4114800"/>
            <a:ext cx="554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Let's try this constraint:</a:t>
            </a:r>
          </a:p>
        </p:txBody>
      </p:sp>
      <p:sp>
        <p:nvSpPr>
          <p:cNvPr id="11299" name="AutoShape 34"/>
          <p:cNvSpPr>
            <a:spLocks/>
          </p:cNvSpPr>
          <p:nvPr/>
        </p:nvSpPr>
        <p:spPr bwMode="auto">
          <a:xfrm rot="-5400000">
            <a:off x="2705100" y="2019300"/>
            <a:ext cx="152400" cy="2971800"/>
          </a:xfrm>
          <a:prstGeom prst="leftBrace">
            <a:avLst>
              <a:gd name="adj1" fmla="val 162500"/>
              <a:gd name="adj2" fmla="val 50000"/>
            </a:avLst>
          </a:prstGeom>
          <a:noFill/>
          <a:ln w="12700">
            <a:solidFill>
              <a:srgbClr val="0333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00" name="AutoShape 35"/>
          <p:cNvSpPr>
            <a:spLocks/>
          </p:cNvSpPr>
          <p:nvPr/>
        </p:nvSpPr>
        <p:spPr bwMode="auto">
          <a:xfrm rot="-5400000">
            <a:off x="6228556" y="2342357"/>
            <a:ext cx="168275" cy="2309812"/>
          </a:xfrm>
          <a:prstGeom prst="leftBrace">
            <a:avLst>
              <a:gd name="adj1" fmla="val 114387"/>
              <a:gd name="adj2" fmla="val 50000"/>
            </a:avLst>
          </a:prstGeom>
          <a:noFill/>
          <a:ln w="12700">
            <a:solidFill>
              <a:srgbClr val="0333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2"/>
          <p:cNvSpPr>
            <a:spLocks noChangeArrowheads="1"/>
          </p:cNvSpPr>
          <p:nvPr/>
        </p:nvSpPr>
        <p:spPr bwMode="auto">
          <a:xfrm>
            <a:off x="2263775" y="244475"/>
            <a:ext cx="469106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</a:rPr>
              <a:t>Zebra-puzzle constraints</a:t>
            </a:r>
          </a:p>
        </p:txBody>
      </p:sp>
      <p:grpSp>
        <p:nvGrpSpPr>
          <p:cNvPr id="12299" name="Group 3"/>
          <p:cNvGrpSpPr>
            <a:grpSpLocks/>
          </p:cNvGrpSpPr>
          <p:nvPr/>
        </p:nvGrpSpPr>
        <p:grpSpPr bwMode="auto">
          <a:xfrm>
            <a:off x="609600" y="1066800"/>
            <a:ext cx="7923213" cy="180975"/>
            <a:chOff x="295" y="1311"/>
            <a:chExt cx="5177" cy="114"/>
          </a:xfrm>
        </p:grpSpPr>
        <p:sp>
          <p:nvSpPr>
            <p:cNvPr id="1230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2300" name="Text Box 6"/>
          <p:cNvSpPr txBox="1">
            <a:spLocks noChangeArrowheads="1"/>
          </p:cNvSpPr>
          <p:nvPr/>
        </p:nvSpPr>
        <p:spPr bwMode="auto">
          <a:xfrm>
            <a:off x="228600" y="250983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mic Sans MS" pitchFamily="66" charset="0"/>
              </a:rPr>
              <a:t>Helpers...</a:t>
            </a:r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3076575" y="1447800"/>
            <a:ext cx="56991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latin typeface="Courier New" pitchFamily="49" charset="0"/>
              </a:rPr>
              <a:t>% What does this say about L and R?</a:t>
            </a:r>
          </a:p>
          <a:p>
            <a:pPr algn="l">
              <a:spcBef>
                <a:spcPct val="0"/>
              </a:spcBef>
            </a:pPr>
            <a:r>
              <a:rPr lang="en-US" b="1">
                <a:latin typeface="Courier New" pitchFamily="49" charset="0"/>
              </a:rPr>
              <a:t>% lr( HouseL, HouseR, HouseList )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lr(L, R, [L, R | _ ]).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lr(L, R, [ _ | Rest]) :- lr(L, R, Rest).</a:t>
            </a:r>
          </a:p>
          <a:p>
            <a:pPr algn="l">
              <a:spcBef>
                <a:spcPct val="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b="1">
                <a:latin typeface="Courier New" pitchFamily="49" charset="0"/>
              </a:rPr>
              <a:t>% … and then X and Y?</a:t>
            </a:r>
          </a:p>
          <a:p>
            <a:pPr algn="l">
              <a:spcBef>
                <a:spcPct val="0"/>
              </a:spcBef>
            </a:pPr>
            <a:r>
              <a:rPr lang="en-US" b="1">
                <a:latin typeface="Courier New" pitchFamily="49" charset="0"/>
              </a:rPr>
              <a:t>% mystery( HouseA, HouseB, HouseList )</a:t>
            </a: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mystery(X, Y, List) :- lr(X, Y, List).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mystery(X, Y, List) :- lr(Y, X, List).</a:t>
            </a:r>
          </a:p>
        </p:txBody>
      </p:sp>
      <p:sp>
        <p:nvSpPr>
          <p:cNvPr id="12302" name="Text Box 13"/>
          <p:cNvSpPr txBox="1">
            <a:spLocks noChangeArrowheads="1"/>
          </p:cNvSpPr>
          <p:nvPr/>
        </p:nvSpPr>
        <p:spPr bwMode="auto">
          <a:xfrm>
            <a:off x="7469188" y="38862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List</a:t>
            </a:r>
            <a:r>
              <a:rPr lang="en-US" sz="1400">
                <a:solidFill>
                  <a:srgbClr val="000000"/>
                </a:solidFill>
              </a:rPr>
              <a:t> will be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2"/>
          <p:cNvSpPr>
            <a:spLocks noChangeArrowheads="1"/>
          </p:cNvSpPr>
          <p:nvPr/>
        </p:nvSpPr>
        <p:spPr bwMode="auto">
          <a:xfrm>
            <a:off x="2263775" y="244475"/>
            <a:ext cx="469106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</a:rPr>
              <a:t>Zebra-puzzle constraints</a:t>
            </a:r>
          </a:p>
        </p:txBody>
      </p:sp>
      <p:grpSp>
        <p:nvGrpSpPr>
          <p:cNvPr id="13327" name="Group 3"/>
          <p:cNvGrpSpPr>
            <a:grpSpLocks/>
          </p:cNvGrpSpPr>
          <p:nvPr/>
        </p:nvGrpSpPr>
        <p:grpSpPr bwMode="auto">
          <a:xfrm>
            <a:off x="609600" y="1066800"/>
            <a:ext cx="7923213" cy="180975"/>
            <a:chOff x="295" y="1311"/>
            <a:chExt cx="5177" cy="114"/>
          </a:xfrm>
        </p:grpSpPr>
        <p:sp>
          <p:nvSpPr>
            <p:cNvPr id="1333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3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3328" name="Text Box 9"/>
          <p:cNvSpPr txBox="1">
            <a:spLocks noChangeArrowheads="1"/>
          </p:cNvSpPr>
          <p:nvPr/>
        </p:nvSpPr>
        <p:spPr bwMode="auto">
          <a:xfrm>
            <a:off x="1143000" y="42672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>
                <a:solidFill>
                  <a:srgbClr val="BB1006"/>
                </a:solidFill>
              </a:rPr>
              <a:t>15) The Norwegian does not live by the red house.</a:t>
            </a:r>
          </a:p>
        </p:txBody>
      </p:sp>
      <p:sp>
        <p:nvSpPr>
          <p:cNvPr id="13329" name="Rectangle 12"/>
          <p:cNvSpPr>
            <a:spLocks noChangeArrowheads="1"/>
          </p:cNvSpPr>
          <p:nvPr/>
        </p:nvSpPr>
        <p:spPr bwMode="auto">
          <a:xfrm>
            <a:off x="3076575" y="1447800"/>
            <a:ext cx="56721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latin typeface="Courier New" pitchFamily="49" charset="0"/>
              </a:rPr>
              <a:t>% left-to-right adjacency</a:t>
            </a: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lr(L, R, [L, R | _ ]).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lr(L, R, [ _ | Rest]) :- lr(L, R, Rest).</a:t>
            </a:r>
          </a:p>
          <a:p>
            <a:pPr algn="l">
              <a:spcBef>
                <a:spcPct val="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b="1">
                <a:latin typeface="Courier New" pitchFamily="49" charset="0"/>
              </a:rPr>
              <a:t>% adjacency (unordered)</a:t>
            </a: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nextTo(X, Y, List) :- lr(X, Y, List).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nextTo(X, Y, List) :- lr(Y, X, List).</a:t>
            </a:r>
          </a:p>
        </p:txBody>
      </p:sp>
      <p:sp>
        <p:nvSpPr>
          <p:cNvPr id="13330" name="Text Box 13"/>
          <p:cNvSpPr txBox="1">
            <a:spLocks noChangeArrowheads="1"/>
          </p:cNvSpPr>
          <p:nvPr/>
        </p:nvSpPr>
        <p:spPr bwMode="auto">
          <a:xfrm>
            <a:off x="7162800" y="34290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List</a:t>
            </a:r>
            <a:r>
              <a:rPr lang="en-US" sz="1400">
                <a:solidFill>
                  <a:srgbClr val="000000"/>
                </a:solidFill>
              </a:rPr>
              <a:t> will be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H</a:t>
            </a:r>
          </a:p>
        </p:txBody>
      </p:sp>
      <p:sp>
        <p:nvSpPr>
          <p:cNvPr id="13331" name="Rectangle 10"/>
          <p:cNvSpPr>
            <a:spLocks noChangeArrowheads="1"/>
          </p:cNvSpPr>
          <p:nvPr/>
        </p:nvSpPr>
        <p:spPr bwMode="auto">
          <a:xfrm>
            <a:off x="3200400" y="6477000"/>
            <a:ext cx="2633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Where should this predicate go?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332" name="Text Box 72"/>
          <p:cNvSpPr txBox="1">
            <a:spLocks noChangeArrowheads="1"/>
          </p:cNvSpPr>
          <p:nvPr/>
        </p:nvSpPr>
        <p:spPr bwMode="auto">
          <a:xfrm>
            <a:off x="2362200" y="60960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Hint: </a:t>
            </a:r>
            <a:r>
              <a:rPr lang="en-US">
                <a:solidFill>
                  <a:srgbClr val="000000"/>
                </a:solidFill>
              </a:rPr>
              <a:t>use one of the above predicates -- and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H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3" name="Text Box 73"/>
          <p:cNvSpPr txBox="1">
            <a:spLocks noChangeArrowheads="1"/>
          </p:cNvSpPr>
          <p:nvPr/>
        </p:nvSpPr>
        <p:spPr bwMode="auto">
          <a:xfrm>
            <a:off x="304800" y="3810000"/>
            <a:ext cx="554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Try this constraint:</a:t>
            </a:r>
          </a:p>
        </p:txBody>
      </p:sp>
      <p:sp>
        <p:nvSpPr>
          <p:cNvPr id="13334" name="Text Box 6"/>
          <p:cNvSpPr txBox="1">
            <a:spLocks noChangeArrowheads="1"/>
          </p:cNvSpPr>
          <p:nvPr/>
        </p:nvSpPr>
        <p:spPr bwMode="auto">
          <a:xfrm>
            <a:off x="228600" y="250983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mic Sans MS" pitchFamily="66" charset="0"/>
              </a:rPr>
              <a:t>Helpers...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648200" y="433388"/>
            <a:ext cx="43434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pitchFamily="1" charset="0"/>
            </a:endParaRPr>
          </a:p>
        </p:txBody>
      </p:sp>
      <p:pic>
        <p:nvPicPr>
          <p:cNvPr id="33795" name="Picture 2" descr="Picture 3.png"/>
          <p:cNvPicPr>
            <a:picLocks noChangeAspect="1"/>
          </p:cNvPicPr>
          <p:nvPr/>
        </p:nvPicPr>
        <p:blipFill>
          <a:blip r:embed="rId2" cstate="print"/>
          <a:srcRect t="903"/>
          <a:stretch>
            <a:fillRect/>
          </a:stretch>
        </p:blipFill>
        <p:spPr bwMode="auto">
          <a:xfrm>
            <a:off x="4724400" y="2014538"/>
            <a:ext cx="4191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2406650" y="6122988"/>
            <a:ext cx="475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www.cs.nmsu.edu/ALP/2011/03/natural-language-processing-with-prolog-in-the-ibm-watson-system/</a:t>
            </a:r>
          </a:p>
        </p:txBody>
      </p:sp>
      <p:pic>
        <p:nvPicPr>
          <p:cNvPr id="33797" name="Picture 4" descr="Picture 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542925"/>
            <a:ext cx="3905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Picture 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"/>
            <a:ext cx="4154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6" descr="jeopardy_watsonQA.jpg"/>
          <p:cNvPicPr>
            <a:picLocks noChangeAspect="1"/>
          </p:cNvPicPr>
          <p:nvPr/>
        </p:nvPicPr>
        <p:blipFill>
          <a:blip r:embed="rId5" cstate="print"/>
          <a:srcRect l="11613" r="11668" b="34921"/>
          <a:stretch>
            <a:fillRect/>
          </a:stretch>
        </p:blipFill>
        <p:spPr bwMode="auto">
          <a:xfrm>
            <a:off x="152400" y="3581400"/>
            <a:ext cx="43846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Down Arrow 8"/>
          <p:cNvSpPr>
            <a:spLocks noChangeArrowheads="1"/>
          </p:cNvSpPr>
          <p:nvPr/>
        </p:nvSpPr>
        <p:spPr bwMode="auto">
          <a:xfrm>
            <a:off x="6665913" y="1581150"/>
            <a:ext cx="274637" cy="347663"/>
          </a:xfrm>
          <a:prstGeom prst="downArrow">
            <a:avLst>
              <a:gd name="adj1" fmla="val 50000"/>
              <a:gd name="adj2" fmla="val 50044"/>
            </a:avLst>
          </a:prstGeom>
          <a:solidFill>
            <a:srgbClr val="CECEE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801" name="Down Arrow 9"/>
          <p:cNvSpPr>
            <a:spLocks noChangeArrowheads="1"/>
          </p:cNvSpPr>
          <p:nvPr/>
        </p:nvSpPr>
        <p:spPr bwMode="auto">
          <a:xfrm rot="-5400000">
            <a:off x="4095750" y="714376"/>
            <a:ext cx="274637" cy="347662"/>
          </a:xfrm>
          <a:prstGeom prst="downArrow">
            <a:avLst>
              <a:gd name="adj1" fmla="val 50000"/>
              <a:gd name="adj2" fmla="val 50044"/>
            </a:avLst>
          </a:prstGeom>
          <a:solidFill>
            <a:srgbClr val="CECEE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802" name="Down Arrow 10"/>
          <p:cNvSpPr>
            <a:spLocks noChangeArrowheads="1"/>
          </p:cNvSpPr>
          <p:nvPr/>
        </p:nvSpPr>
        <p:spPr bwMode="auto">
          <a:xfrm rot="5400000" flipH="1">
            <a:off x="4637088" y="5357812"/>
            <a:ext cx="274638" cy="347663"/>
          </a:xfrm>
          <a:prstGeom prst="downArrow">
            <a:avLst>
              <a:gd name="adj1" fmla="val 50000"/>
              <a:gd name="adj2" fmla="val 50044"/>
            </a:avLst>
          </a:prstGeom>
          <a:solidFill>
            <a:srgbClr val="CECEE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4"/>
          <p:cNvSpPr>
            <a:spLocks noChangeArrowheads="1"/>
          </p:cNvSpPr>
          <p:nvPr/>
        </p:nvSpPr>
        <p:spPr bwMode="auto">
          <a:xfrm>
            <a:off x="990600" y="1524000"/>
            <a:ext cx="7391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houses( [H1, H2, H3, H4, H5 ] )   :-</a:t>
            </a:r>
          </a:p>
          <a:p>
            <a:pPr algn="l"/>
            <a:r>
              <a:rPr lang="en-US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H1 = [ N1, P1, S1, B1, C1 ],</a:t>
            </a:r>
          </a:p>
          <a:p>
            <a:pPr algn="l"/>
            <a:r>
              <a:rPr lang="en-US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H2 = [ N2, P2, S2, B2, C2 ],</a:t>
            </a:r>
          </a:p>
          <a:p>
            <a:pPr algn="l"/>
            <a:r>
              <a:rPr lang="en-US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H3 = [ N3, P3, S3, B3, C3 ],</a:t>
            </a:r>
          </a:p>
          <a:p>
            <a:pPr algn="l"/>
            <a:r>
              <a:rPr lang="en-US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H4 = [ N4, P4, S4, B4, C4 ],</a:t>
            </a:r>
          </a:p>
          <a:p>
            <a:pPr algn="l"/>
            <a:r>
              <a:rPr lang="en-US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H5 = [ N5, P5, S5, B5, C5 ],</a:t>
            </a:r>
          </a:p>
          <a:p>
            <a:pPr algn="l"/>
            <a:r>
              <a:rPr lang="en-US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perm( [N1,N2,N3,N4,N5], [norwegian, brit, swede, dane, german] ),</a:t>
            </a:r>
          </a:p>
          <a:p>
            <a:pPr algn="l"/>
            <a:r>
              <a:rPr lang="en-US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perm( [P1,P2,P3,P4,P5], [dog, bird, zebra, cat, horse] ),</a:t>
            </a:r>
          </a:p>
          <a:p>
            <a:pPr algn="l"/>
            <a:r>
              <a:rPr lang="en-US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perm( [S1,S2,S3,S4,S5], [pallmall, winfield, dunhill, rothmans, marlboro] ),</a:t>
            </a:r>
          </a:p>
          <a:p>
            <a:pPr algn="l"/>
            <a:r>
              <a:rPr lang="en-US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perm( [B1,B2,B3,B4,B5], [tea, coffee, milk, water, beer] ),</a:t>
            </a:r>
          </a:p>
          <a:p>
            <a:pPr algn="l"/>
            <a:r>
              <a:rPr lang="en-US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perm( [C1,C2,C3,C4,C5], [red, green, yellow, blue, white] ).</a:t>
            </a: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3214688" y="241300"/>
            <a:ext cx="2789237" cy="647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</a:rPr>
              <a:t>Got bindings?</a:t>
            </a:r>
          </a:p>
        </p:txBody>
      </p:sp>
      <p:grpSp>
        <p:nvGrpSpPr>
          <p:cNvPr id="50180" name="Group 3"/>
          <p:cNvGrpSpPr>
            <a:grpSpLocks/>
          </p:cNvGrpSpPr>
          <p:nvPr/>
        </p:nvGrpSpPr>
        <p:grpSpPr bwMode="auto">
          <a:xfrm>
            <a:off x="609600" y="1066800"/>
            <a:ext cx="7923213" cy="180975"/>
            <a:chOff x="295" y="1311"/>
            <a:chExt cx="5177" cy="114"/>
          </a:xfrm>
        </p:grpSpPr>
        <p:sp>
          <p:nvSpPr>
            <p:cNvPr id="5018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18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0181" name="Text Box 72"/>
          <p:cNvSpPr txBox="1">
            <a:spLocks noChangeArrowheads="1"/>
          </p:cNvSpPr>
          <p:nvPr/>
        </p:nvSpPr>
        <p:spPr bwMode="auto">
          <a:xfrm>
            <a:off x="5181600" y="1905000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/>
              <a:t>Question1: </a:t>
            </a:r>
            <a:r>
              <a:rPr lang="en-US"/>
              <a:t>What does this </a:t>
            </a:r>
            <a:r>
              <a:rPr lang="en-US" b="1" i="1"/>
              <a:t>houses</a:t>
            </a:r>
            <a:r>
              <a:rPr lang="en-US"/>
              <a:t> predicate do?</a:t>
            </a:r>
          </a:p>
        </p:txBody>
      </p:sp>
      <p:sp>
        <p:nvSpPr>
          <p:cNvPr id="50182" name="Rectangle 15"/>
          <p:cNvSpPr>
            <a:spLocks noChangeArrowheads="1"/>
          </p:cNvSpPr>
          <p:nvPr/>
        </p:nvSpPr>
        <p:spPr bwMode="auto">
          <a:xfrm>
            <a:off x="82550" y="6400800"/>
            <a:ext cx="220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perm == permutation</a:t>
            </a:r>
            <a:endParaRPr lang="en-US"/>
          </a:p>
        </p:txBody>
      </p:sp>
      <p:cxnSp>
        <p:nvCxnSpPr>
          <p:cNvPr id="50183" name="Straight Arrow Connector 17"/>
          <p:cNvCxnSpPr>
            <a:cxnSpLocks noChangeShapeType="1"/>
          </p:cNvCxnSpPr>
          <p:nvPr/>
        </p:nvCxnSpPr>
        <p:spPr bwMode="auto">
          <a:xfrm flipV="1">
            <a:off x="457200" y="6019800"/>
            <a:ext cx="9906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0184" name="Text Box 72"/>
          <p:cNvSpPr txBox="1">
            <a:spLocks noChangeArrowheads="1"/>
          </p:cNvSpPr>
          <p:nvPr/>
        </p:nvSpPr>
        <p:spPr bwMode="auto">
          <a:xfrm>
            <a:off x="5181600" y="2706688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088E0A"/>
                </a:solidFill>
              </a:rPr>
              <a:t>Question2: </a:t>
            </a:r>
            <a:r>
              <a:rPr lang="en-US">
                <a:solidFill>
                  <a:srgbClr val="088E0A"/>
                </a:solidFill>
              </a:rPr>
              <a:t>How many binding-possibilities will prolog try here?</a:t>
            </a:r>
          </a:p>
        </p:txBody>
      </p:sp>
      <p:sp>
        <p:nvSpPr>
          <p:cNvPr id="50185" name="Text Box 12"/>
          <p:cNvSpPr txBox="1">
            <a:spLocks noChangeArrowheads="1"/>
          </p:cNvSpPr>
          <p:nvPr/>
        </p:nvSpPr>
        <p:spPr bwMode="auto">
          <a:xfrm>
            <a:off x="4419600" y="6096000"/>
            <a:ext cx="4572000" cy="6461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the order of its predicates can dramatically affect the speed of Prolog's search!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670175" y="244475"/>
            <a:ext cx="387826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</a:rPr>
              <a:t>Zebra-puzzle output</a:t>
            </a:r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609600" y="1066800"/>
            <a:ext cx="7923213" cy="180975"/>
            <a:chOff x="295" y="1311"/>
            <a:chExt cx="5177" cy="114"/>
          </a:xfrm>
        </p:grpSpPr>
        <p:sp>
          <p:nvSpPr>
            <p:cNvPr id="5120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120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200025" y="2174875"/>
            <a:ext cx="2501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A zero-argument predicate!</a:t>
            </a:r>
          </a:p>
        </p:txBody>
      </p:sp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219075" y="3654425"/>
            <a:ext cx="1966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and its output:</a:t>
            </a:r>
          </a:p>
        </p:txBody>
      </p:sp>
      <p:sp>
        <p:nvSpPr>
          <p:cNvPr id="51206" name="Rectangle 11"/>
          <p:cNvSpPr>
            <a:spLocks noChangeArrowheads="1"/>
          </p:cNvSpPr>
          <p:nvPr/>
        </p:nvSpPr>
        <p:spPr bwMode="auto">
          <a:xfrm>
            <a:off x="2701925" y="1579563"/>
            <a:ext cx="594518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solve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:-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einstein( [ H1, H2, H3, H4, H5 ] ),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 ' first house: '), </a:t>
            </a: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(H1), </a:t>
            </a:r>
            <a:r>
              <a:rPr lang="en-US" b="1">
                <a:solidFill>
                  <a:srgbClr val="FF9933"/>
                </a:solidFill>
                <a:latin typeface="Courier New" pitchFamily="49" charset="0"/>
              </a:rPr>
              <a:t>nl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,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 'second house: '), </a:t>
            </a: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(H2), </a:t>
            </a:r>
            <a:r>
              <a:rPr lang="en-US" b="1">
                <a:solidFill>
                  <a:srgbClr val="FF9933"/>
                </a:solidFill>
                <a:latin typeface="Courier New" pitchFamily="49" charset="0"/>
              </a:rPr>
              <a:t>nl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,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 ' third house: '), </a:t>
            </a: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(H3), </a:t>
            </a:r>
            <a:r>
              <a:rPr lang="en-US" b="1">
                <a:solidFill>
                  <a:srgbClr val="FF9933"/>
                </a:solidFill>
                <a:latin typeface="Courier New" pitchFamily="49" charset="0"/>
              </a:rPr>
              <a:t>nl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,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 'fourth house: '), </a:t>
            </a: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(H4), </a:t>
            </a:r>
            <a:r>
              <a:rPr lang="en-US" b="1">
                <a:solidFill>
                  <a:srgbClr val="FF9933"/>
                </a:solidFill>
                <a:latin typeface="Courier New" pitchFamily="49" charset="0"/>
              </a:rPr>
              <a:t>nl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,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 ' fifth house: '), </a:t>
            </a: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(H5), </a:t>
            </a:r>
            <a:r>
              <a:rPr lang="en-US" b="1">
                <a:solidFill>
                  <a:srgbClr val="FF9933"/>
                </a:solidFill>
                <a:latin typeface="Courier New" pitchFamily="49" charset="0"/>
              </a:rPr>
              <a:t>nl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.</a:t>
            </a:r>
          </a:p>
        </p:txBody>
      </p:sp>
      <p:sp>
        <p:nvSpPr>
          <p:cNvPr id="51207" name="Rectangle 13"/>
          <p:cNvSpPr>
            <a:spLocks noChangeArrowheads="1"/>
          </p:cNvSpPr>
          <p:nvPr/>
        </p:nvSpPr>
        <p:spPr bwMode="auto">
          <a:xfrm>
            <a:off x="198438" y="4200525"/>
            <a:ext cx="75914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?-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solve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.</a:t>
            </a:r>
          </a:p>
          <a:p>
            <a:pPr algn="l">
              <a:spcBef>
                <a:spcPct val="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 first house: [norwegian, cat, dunhill, water, yellow]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second house: [dane, horse, marlboro, tea, blue]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 third house: [brit, bird, pallmall, milk, red]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fourth house: [german, zebra, rothmans, coffee, green]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 fifth house: [swede, dog, winfield, beer, white]</a:t>
            </a: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468313" y="990600"/>
            <a:ext cx="8047037" cy="180975"/>
            <a:chOff x="295" y="1311"/>
            <a:chExt cx="5177" cy="114"/>
          </a:xfrm>
        </p:grpSpPr>
        <p:sp>
          <p:nvSpPr>
            <p:cNvPr id="5231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31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609600" y="152400"/>
            <a:ext cx="7866063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</a:rPr>
              <a:t>The Mystery of the Spamwarts Express</a:t>
            </a:r>
            <a:endParaRPr lang="en-US" sz="4800">
              <a:solidFill>
                <a:srgbClr val="000000"/>
              </a:solidFill>
              <a:latin typeface="Times" pitchFamily="18" charset="0"/>
            </a:endParaRPr>
          </a:p>
        </p:txBody>
      </p:sp>
      <p:grpSp>
        <p:nvGrpSpPr>
          <p:cNvPr id="52228" name="Group 45"/>
          <p:cNvGrpSpPr>
            <a:grpSpLocks/>
          </p:cNvGrpSpPr>
          <p:nvPr/>
        </p:nvGrpSpPr>
        <p:grpSpPr bwMode="auto">
          <a:xfrm>
            <a:off x="5187950" y="1778000"/>
            <a:ext cx="457200" cy="468313"/>
            <a:chOff x="1824" y="4512"/>
            <a:chExt cx="528" cy="241"/>
          </a:xfrm>
        </p:grpSpPr>
        <p:sp>
          <p:nvSpPr>
            <p:cNvPr id="52299" name="Freeform 46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0" name="Oval 47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301" name="Oval 48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302" name="Oval 49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303" name="Oval 50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304" name="Oval 51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305" name="Oval 52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306" name="Oval 53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307" name="Freeform 54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8" name="Freeform 55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9" name="AutoShape 56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310" name="AutoShape 57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2229" name="Text Box 71"/>
          <p:cNvSpPr txBox="1">
            <a:spLocks noChangeArrowheads="1"/>
          </p:cNvSpPr>
          <p:nvPr/>
        </p:nvSpPr>
        <p:spPr bwMode="auto">
          <a:xfrm>
            <a:off x="2284413" y="2297113"/>
            <a:ext cx="1103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mic Sans MS" pitchFamily="66" charset="0"/>
              </a:rPr>
              <a:t>Seat 1</a:t>
            </a:r>
          </a:p>
        </p:txBody>
      </p:sp>
      <p:sp>
        <p:nvSpPr>
          <p:cNvPr id="52230" name="Text Box 72"/>
          <p:cNvSpPr txBox="1">
            <a:spLocks noChangeArrowheads="1"/>
          </p:cNvSpPr>
          <p:nvPr/>
        </p:nvSpPr>
        <p:spPr bwMode="auto">
          <a:xfrm>
            <a:off x="3148013" y="2297113"/>
            <a:ext cx="1103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mic Sans MS" pitchFamily="66" charset="0"/>
              </a:rPr>
              <a:t>Seat 2</a:t>
            </a:r>
          </a:p>
        </p:txBody>
      </p:sp>
      <p:sp>
        <p:nvSpPr>
          <p:cNvPr id="52231" name="Text Box 73"/>
          <p:cNvSpPr txBox="1">
            <a:spLocks noChangeArrowheads="1"/>
          </p:cNvSpPr>
          <p:nvPr/>
        </p:nvSpPr>
        <p:spPr bwMode="auto">
          <a:xfrm>
            <a:off x="4010025" y="2297113"/>
            <a:ext cx="1103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mic Sans MS" pitchFamily="66" charset="0"/>
              </a:rPr>
              <a:t>Seat 3</a:t>
            </a:r>
          </a:p>
        </p:txBody>
      </p:sp>
      <p:sp>
        <p:nvSpPr>
          <p:cNvPr id="52232" name="Text Box 74"/>
          <p:cNvSpPr txBox="1">
            <a:spLocks noChangeArrowheads="1"/>
          </p:cNvSpPr>
          <p:nvPr/>
        </p:nvSpPr>
        <p:spPr bwMode="auto">
          <a:xfrm>
            <a:off x="4872038" y="2297113"/>
            <a:ext cx="1103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mic Sans MS" pitchFamily="66" charset="0"/>
              </a:rPr>
              <a:t>Seat 4</a:t>
            </a:r>
          </a:p>
        </p:txBody>
      </p:sp>
      <p:sp>
        <p:nvSpPr>
          <p:cNvPr id="52233" name="Text Box 75"/>
          <p:cNvSpPr txBox="1">
            <a:spLocks noChangeArrowheads="1"/>
          </p:cNvSpPr>
          <p:nvPr/>
        </p:nvSpPr>
        <p:spPr bwMode="auto">
          <a:xfrm>
            <a:off x="5734050" y="2297113"/>
            <a:ext cx="1103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mic Sans MS" pitchFamily="66" charset="0"/>
              </a:rPr>
              <a:t>Seat 5</a:t>
            </a:r>
          </a:p>
        </p:txBody>
      </p:sp>
      <p:sp>
        <p:nvSpPr>
          <p:cNvPr id="52234" name="Rectangle 76"/>
          <p:cNvSpPr>
            <a:spLocks noChangeArrowheads="1"/>
          </p:cNvSpPr>
          <p:nvPr/>
        </p:nvSpPr>
        <p:spPr bwMode="auto">
          <a:xfrm>
            <a:off x="457200" y="3071813"/>
            <a:ext cx="454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088E0A"/>
                </a:solidFill>
                <a:latin typeface="Courier New" pitchFamily="49" charset="0"/>
              </a:rPr>
              <a:t>Schools =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[pomona, pitzer, hmc, cmc, scripps].</a:t>
            </a:r>
          </a:p>
        </p:txBody>
      </p:sp>
      <p:sp>
        <p:nvSpPr>
          <p:cNvPr id="52235" name="Rectangle 77"/>
          <p:cNvSpPr>
            <a:spLocks noChangeArrowheads="1"/>
          </p:cNvSpPr>
          <p:nvPr/>
        </p:nvSpPr>
        <p:spPr bwMode="auto">
          <a:xfrm>
            <a:off x="466725" y="2740025"/>
            <a:ext cx="4948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088E0A"/>
                </a:solidFill>
                <a:latin typeface="Courier New" pitchFamily="49" charset="0"/>
              </a:rPr>
              <a:t>Names =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[algird, bruno, collette, dino, edwina].</a:t>
            </a:r>
          </a:p>
        </p:txBody>
      </p:sp>
      <p:sp>
        <p:nvSpPr>
          <p:cNvPr id="52236" name="Rectangle 78"/>
          <p:cNvSpPr>
            <a:spLocks noChangeArrowheads="1"/>
          </p:cNvSpPr>
          <p:nvPr/>
        </p:nvSpPr>
        <p:spPr bwMode="auto">
          <a:xfrm>
            <a:off x="466725" y="342582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088E0A"/>
                </a:solidFill>
                <a:latin typeface="Courier New" pitchFamily="49" charset="0"/>
              </a:rPr>
              <a:t>Snacks =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 [jots, chocolate, donuts, pez, spam].</a:t>
            </a:r>
          </a:p>
        </p:txBody>
      </p:sp>
      <p:sp>
        <p:nvSpPr>
          <p:cNvPr id="52237" name="Rectangle 79"/>
          <p:cNvSpPr>
            <a:spLocks noChangeArrowheads="1"/>
          </p:cNvSpPr>
          <p:nvPr/>
        </p:nvSpPr>
        <p:spPr bwMode="auto">
          <a:xfrm>
            <a:off x="390525" y="1323975"/>
            <a:ext cx="5494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Arial" pitchFamily="34" charset="0"/>
              </a:rPr>
              <a:t>Five "people" are traveling home in adjacent train seats for  break…</a:t>
            </a:r>
          </a:p>
        </p:txBody>
      </p:sp>
      <p:sp>
        <p:nvSpPr>
          <p:cNvPr id="52238" name="Rectangle 80"/>
          <p:cNvSpPr>
            <a:spLocks noChangeArrowheads="1"/>
          </p:cNvSpPr>
          <p:nvPr/>
        </p:nvSpPr>
        <p:spPr bwMode="auto">
          <a:xfrm>
            <a:off x="5256213" y="3079750"/>
            <a:ext cx="358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Each is from a different Claremont College.</a:t>
            </a:r>
          </a:p>
        </p:txBody>
      </p:sp>
      <p:sp>
        <p:nvSpPr>
          <p:cNvPr id="52239" name="Rectangle 81"/>
          <p:cNvSpPr>
            <a:spLocks noChangeArrowheads="1"/>
          </p:cNvSpPr>
          <p:nvPr/>
        </p:nvSpPr>
        <p:spPr bwMode="auto">
          <a:xfrm>
            <a:off x="5256213" y="2736850"/>
            <a:ext cx="2309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Each has a different name.</a:t>
            </a:r>
          </a:p>
        </p:txBody>
      </p:sp>
      <p:sp>
        <p:nvSpPr>
          <p:cNvPr id="52240" name="Rectangle 82"/>
          <p:cNvSpPr>
            <a:spLocks noChangeArrowheads="1"/>
          </p:cNvSpPr>
          <p:nvPr/>
        </p:nvSpPr>
        <p:spPr bwMode="auto">
          <a:xfrm>
            <a:off x="5256213" y="3422650"/>
            <a:ext cx="298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Each has brought a different snack.</a:t>
            </a:r>
          </a:p>
        </p:txBody>
      </p:sp>
      <p:sp>
        <p:nvSpPr>
          <p:cNvPr id="52241" name="Rectangle 83"/>
          <p:cNvSpPr>
            <a:spLocks noChangeArrowheads="1"/>
          </p:cNvSpPr>
          <p:nvPr/>
        </p:nvSpPr>
        <p:spPr bwMode="auto">
          <a:xfrm>
            <a:off x="1927225" y="4038600"/>
            <a:ext cx="69342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1) Dino and Bruno sat in the end seats.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2) Algird sat next to the student from HMC.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3) Collette sat next to friends with chocolate and donuts.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4) The HMC student brought spam as a snack and sat in the middle seat.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5) Chocolate was immediately to the left of pez.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6) Bruno, Dino, and Algird do not go to Scripps.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7) The Pomona student sat between the one with jots and the one with spam.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8) Dino did not sit next to the person with donuts.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9) The CMC student did not sit next to Edwina.</a:t>
            </a:r>
          </a:p>
        </p:txBody>
      </p:sp>
      <p:sp>
        <p:nvSpPr>
          <p:cNvPr id="52242" name="Line 84"/>
          <p:cNvSpPr>
            <a:spLocks noChangeShapeType="1"/>
          </p:cNvSpPr>
          <p:nvPr/>
        </p:nvSpPr>
        <p:spPr bwMode="auto">
          <a:xfrm>
            <a:off x="341313" y="38862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Text Box 85"/>
          <p:cNvSpPr txBox="1">
            <a:spLocks noChangeArrowheads="1"/>
          </p:cNvSpPr>
          <p:nvPr/>
        </p:nvSpPr>
        <p:spPr bwMode="auto">
          <a:xfrm>
            <a:off x="346075" y="4965700"/>
            <a:ext cx="1217613" cy="650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9 hints are available</a:t>
            </a:r>
          </a:p>
        </p:txBody>
      </p:sp>
      <p:grpSp>
        <p:nvGrpSpPr>
          <p:cNvPr id="52244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62663" y="1709738"/>
            <a:ext cx="466725" cy="604837"/>
            <a:chOff x="2928" y="1051"/>
            <a:chExt cx="840" cy="957"/>
          </a:xfrm>
        </p:grpSpPr>
        <p:sp>
          <p:nvSpPr>
            <p:cNvPr id="52286" name="Freeform 1048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7" name="Oval 104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88" name="Oval 105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89" name="Oval 105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90" name="Oval 105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91" name="Oval 105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92" name="Oval 105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93" name="Oval 105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94" name="AutoShape 105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95" name="Freeform 1057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6" name="Freeform 1058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7" name="Freeform 1059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Freeform 1060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45" name="Group 45"/>
          <p:cNvGrpSpPr>
            <a:grpSpLocks/>
          </p:cNvGrpSpPr>
          <p:nvPr/>
        </p:nvGrpSpPr>
        <p:grpSpPr bwMode="auto">
          <a:xfrm>
            <a:off x="2543175" y="1778000"/>
            <a:ext cx="457200" cy="468313"/>
            <a:chOff x="1824" y="4512"/>
            <a:chExt cx="528" cy="241"/>
          </a:xfrm>
        </p:grpSpPr>
        <p:sp>
          <p:nvSpPr>
            <p:cNvPr id="52274" name="Freeform 46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5" name="Oval 47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276" name="Oval 48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277" name="Oval 49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278" name="Oval 50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279" name="Oval 51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280" name="Oval 52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281" name="Oval 53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282" name="Freeform 54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3" name="Freeform 55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4" name="AutoShape 56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285" name="AutoShape 57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2246" name="Group 104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417888" y="1709738"/>
            <a:ext cx="466725" cy="604837"/>
            <a:chOff x="2928" y="1051"/>
            <a:chExt cx="840" cy="957"/>
          </a:xfrm>
        </p:grpSpPr>
        <p:sp>
          <p:nvSpPr>
            <p:cNvPr id="52261" name="Freeform 104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2" name="Oval 104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63" name="Oval 105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64" name="Oval 105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65" name="Oval 105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66" name="Oval 105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67" name="Oval 105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68" name="Oval 105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69" name="AutoShape 105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70" name="Freeform 1057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Freeform 1058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Freeform 1059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3" name="Freeform 1060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47" name="Group 104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303713" y="1709738"/>
            <a:ext cx="466725" cy="604837"/>
            <a:chOff x="2928" y="1051"/>
            <a:chExt cx="840" cy="957"/>
          </a:xfrm>
        </p:grpSpPr>
        <p:sp>
          <p:nvSpPr>
            <p:cNvPr id="52248" name="Freeform 104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9" name="Oval 104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50" name="Oval 105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51" name="Oval 105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52" name="Oval 105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53" name="Oval 105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54" name="Oval 105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55" name="Oval 105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56" name="AutoShape 105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2257" name="Freeform 105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Freeform 105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105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Freeform 1060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395413" y="161925"/>
            <a:ext cx="3330575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</a:rPr>
              <a:t>24</a:t>
            </a:r>
            <a:r>
              <a:rPr lang="en-US" sz="4000">
                <a:solidFill>
                  <a:srgbClr val="000000"/>
                </a:solidFill>
              </a:rPr>
              <a:t>   </a:t>
            </a:r>
            <a:r>
              <a:rPr lang="en-US" sz="3200">
                <a:solidFill>
                  <a:srgbClr val="000000"/>
                </a:solidFill>
              </a:rPr>
              <a:t>(Problem #2)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6427788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7667625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6427788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7667625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119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6440488" y="211138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0099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 flipH="1" flipV="1">
            <a:off x="7061200" y="1244600"/>
            <a:ext cx="409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0099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7704138" y="212725"/>
            <a:ext cx="409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119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 flipH="1" flipV="1">
            <a:off x="8316913" y="1238250"/>
            <a:ext cx="409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119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6443663" y="1960563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33CC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 flipH="1" flipV="1">
            <a:off x="7056438" y="2986088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33CC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7699375" y="1954213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9933"/>
                </a:solidFill>
                <a:latin typeface="Arial" pitchFamily="34" charset="0"/>
              </a:rPr>
              <a:t>1</a:t>
            </a:r>
            <a:endParaRPr lang="en-US" sz="3200">
              <a:solidFill>
                <a:srgbClr val="33CCFF"/>
              </a:solidFill>
              <a:latin typeface="Arial" pitchFamily="34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 flipH="1" flipV="1">
            <a:off x="8312150" y="2979738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9933"/>
                </a:solidFill>
                <a:latin typeface="Arial" pitchFamily="34" charset="0"/>
              </a:rPr>
              <a:t>1</a:t>
            </a:r>
            <a:endParaRPr lang="en-US" sz="3200">
              <a:solidFill>
                <a:srgbClr val="33CCFF"/>
              </a:solidFill>
              <a:latin typeface="Arial" pitchFamily="34" charset="0"/>
            </a:endParaRPr>
          </a:p>
        </p:txBody>
      </p: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6926263" y="819150"/>
            <a:ext cx="103187" cy="103188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7104063" y="992188"/>
            <a:ext cx="103187" cy="103187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5" name="Oval 17"/>
          <p:cNvSpPr>
            <a:spLocks noChangeArrowheads="1"/>
          </p:cNvSpPr>
          <p:nvPr/>
        </p:nvSpPr>
        <p:spPr bwMode="auto">
          <a:xfrm>
            <a:off x="6756400" y="992188"/>
            <a:ext cx="103188" cy="103187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6" name="Oval 18"/>
          <p:cNvSpPr>
            <a:spLocks noChangeArrowheads="1"/>
          </p:cNvSpPr>
          <p:nvPr/>
        </p:nvSpPr>
        <p:spPr bwMode="auto">
          <a:xfrm>
            <a:off x="6926263" y="1157288"/>
            <a:ext cx="103187" cy="103187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7" name="Oval 19"/>
          <p:cNvSpPr>
            <a:spLocks noChangeArrowheads="1"/>
          </p:cNvSpPr>
          <p:nvPr/>
        </p:nvSpPr>
        <p:spPr bwMode="auto">
          <a:xfrm>
            <a:off x="8162925" y="765175"/>
            <a:ext cx="103188" cy="103188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8" name="Oval 20"/>
          <p:cNvSpPr>
            <a:spLocks noChangeArrowheads="1"/>
          </p:cNvSpPr>
          <p:nvPr/>
        </p:nvSpPr>
        <p:spPr bwMode="auto">
          <a:xfrm>
            <a:off x="7940675" y="858838"/>
            <a:ext cx="103188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9" name="Oval 21"/>
          <p:cNvSpPr>
            <a:spLocks noChangeArrowheads="1"/>
          </p:cNvSpPr>
          <p:nvPr/>
        </p:nvSpPr>
        <p:spPr bwMode="auto">
          <a:xfrm>
            <a:off x="8162925" y="1206500"/>
            <a:ext cx="103188" cy="103188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70" name="Oval 22"/>
          <p:cNvSpPr>
            <a:spLocks noChangeArrowheads="1"/>
          </p:cNvSpPr>
          <p:nvPr/>
        </p:nvSpPr>
        <p:spPr bwMode="auto">
          <a:xfrm>
            <a:off x="7940675" y="1100138"/>
            <a:ext cx="103188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71" name="Oval 23"/>
          <p:cNvSpPr>
            <a:spLocks noChangeArrowheads="1"/>
          </p:cNvSpPr>
          <p:nvPr/>
        </p:nvSpPr>
        <p:spPr bwMode="auto">
          <a:xfrm>
            <a:off x="8386763" y="858838"/>
            <a:ext cx="103187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72" name="Oval 24"/>
          <p:cNvSpPr>
            <a:spLocks noChangeArrowheads="1"/>
          </p:cNvSpPr>
          <p:nvPr/>
        </p:nvSpPr>
        <p:spPr bwMode="auto">
          <a:xfrm>
            <a:off x="8386763" y="1100138"/>
            <a:ext cx="103187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73" name="Oval 25"/>
          <p:cNvSpPr>
            <a:spLocks noChangeArrowheads="1"/>
          </p:cNvSpPr>
          <p:nvPr/>
        </p:nvSpPr>
        <p:spPr bwMode="auto">
          <a:xfrm>
            <a:off x="6815138" y="2800350"/>
            <a:ext cx="103187" cy="103188"/>
          </a:xfrm>
          <a:prstGeom prst="ellipse">
            <a:avLst/>
          </a:prstGeom>
          <a:solidFill>
            <a:srgbClr val="33CCFF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74" name="Oval 26"/>
          <p:cNvSpPr>
            <a:spLocks noChangeArrowheads="1"/>
          </p:cNvSpPr>
          <p:nvPr/>
        </p:nvSpPr>
        <p:spPr bwMode="auto">
          <a:xfrm>
            <a:off x="7031038" y="2543175"/>
            <a:ext cx="103187" cy="103188"/>
          </a:xfrm>
          <a:prstGeom prst="ellipse">
            <a:avLst/>
          </a:prstGeom>
          <a:solidFill>
            <a:srgbClr val="33CCFF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75" name="Oval 27"/>
          <p:cNvSpPr>
            <a:spLocks noChangeArrowheads="1"/>
          </p:cNvSpPr>
          <p:nvPr/>
        </p:nvSpPr>
        <p:spPr bwMode="auto">
          <a:xfrm>
            <a:off x="8164513" y="993775"/>
            <a:ext cx="103187" cy="103188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76" name="Oval 28"/>
          <p:cNvSpPr>
            <a:spLocks noChangeArrowheads="1"/>
          </p:cNvSpPr>
          <p:nvPr/>
        </p:nvSpPr>
        <p:spPr bwMode="auto">
          <a:xfrm>
            <a:off x="8150225" y="2725738"/>
            <a:ext cx="103188" cy="103187"/>
          </a:xfrm>
          <a:prstGeom prst="ellipse">
            <a:avLst/>
          </a:prstGeom>
          <a:solidFill>
            <a:srgbClr val="FF9933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53277" name="Group 29"/>
          <p:cNvGrpSpPr>
            <a:grpSpLocks/>
          </p:cNvGrpSpPr>
          <p:nvPr/>
        </p:nvGrpSpPr>
        <p:grpSpPr bwMode="auto">
          <a:xfrm>
            <a:off x="609600" y="1066800"/>
            <a:ext cx="4864100" cy="180975"/>
            <a:chOff x="295" y="1311"/>
            <a:chExt cx="5177" cy="114"/>
          </a:xfrm>
        </p:grpSpPr>
        <p:sp>
          <p:nvSpPr>
            <p:cNvPr id="53282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3283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3278" name="Text Box 32"/>
          <p:cNvSpPr txBox="1">
            <a:spLocks noChangeArrowheads="1"/>
          </p:cNvSpPr>
          <p:nvPr/>
        </p:nvSpPr>
        <p:spPr bwMode="auto">
          <a:xfrm>
            <a:off x="639763" y="1951038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Can you combine these numbers into 24 with the operations 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+ - * ÷</a:t>
            </a:r>
            <a:r>
              <a:rPr lang="en-US" sz="2400">
                <a:solidFill>
                  <a:srgbClr val="000000"/>
                </a:solidFill>
              </a:rPr>
              <a:t>  ?</a:t>
            </a:r>
          </a:p>
        </p:txBody>
      </p:sp>
      <p:sp>
        <p:nvSpPr>
          <p:cNvPr id="53279" name="Text Box 33"/>
          <p:cNvSpPr txBox="1">
            <a:spLocks noChangeArrowheads="1"/>
          </p:cNvSpPr>
          <p:nvPr/>
        </p:nvSpPr>
        <p:spPr bwMode="auto">
          <a:xfrm>
            <a:off x="3116263" y="2776538"/>
            <a:ext cx="2417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Each operation may be used any number of times.</a:t>
            </a:r>
          </a:p>
        </p:txBody>
      </p:sp>
      <p:pic>
        <p:nvPicPr>
          <p:cNvPr id="53280" name="Picture 34" descr="IN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81" name="Rectangle 35"/>
          <p:cNvSpPr>
            <a:spLocks noChangeArrowheads="1"/>
          </p:cNvSpPr>
          <p:nvPr/>
        </p:nvSpPr>
        <p:spPr bwMode="auto">
          <a:xfrm>
            <a:off x="3087688" y="6265863"/>
            <a:ext cx="382111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</a:rPr>
              <a:t>A two-dot card from the "official" 24 game: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24game.com</a:t>
            </a:r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395413" y="161925"/>
            <a:ext cx="3330575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</a:rPr>
              <a:t>24</a:t>
            </a:r>
            <a:r>
              <a:rPr lang="en-US" sz="4000">
                <a:solidFill>
                  <a:srgbClr val="000000"/>
                </a:solidFill>
              </a:rPr>
              <a:t>   </a:t>
            </a:r>
            <a:r>
              <a:rPr lang="en-US" sz="3200">
                <a:solidFill>
                  <a:srgbClr val="000000"/>
                </a:solidFill>
              </a:rPr>
              <a:t>(Problem #2)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6427788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7667625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6427788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7667625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119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440488" y="211138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0099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 flipH="1" flipV="1">
            <a:off x="7061200" y="1244600"/>
            <a:ext cx="409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0099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704138" y="212725"/>
            <a:ext cx="409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119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 flipH="1" flipV="1">
            <a:off x="8316913" y="1238250"/>
            <a:ext cx="409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119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443663" y="1960563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33CC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 flipH="1" flipV="1">
            <a:off x="7056438" y="2986088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33CC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7699375" y="1954213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9933"/>
                </a:solidFill>
                <a:latin typeface="Arial" pitchFamily="34" charset="0"/>
              </a:rPr>
              <a:t>1</a:t>
            </a:r>
            <a:endParaRPr lang="en-US" sz="3200">
              <a:solidFill>
                <a:srgbClr val="33CCFF"/>
              </a:solidFill>
              <a:latin typeface="Arial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 flipH="1" flipV="1">
            <a:off x="8312150" y="2979738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9933"/>
                </a:solidFill>
                <a:latin typeface="Arial" pitchFamily="34" charset="0"/>
              </a:rPr>
              <a:t>1</a:t>
            </a:r>
            <a:endParaRPr lang="en-US" sz="3200">
              <a:solidFill>
                <a:srgbClr val="33CCFF"/>
              </a:solidFill>
              <a:latin typeface="Arial" pitchFamily="34" charset="0"/>
            </a:endParaRPr>
          </a:p>
        </p:txBody>
      </p:sp>
      <p:sp>
        <p:nvSpPr>
          <p:cNvPr id="54287" name="Oval 15"/>
          <p:cNvSpPr>
            <a:spLocks noChangeArrowheads="1"/>
          </p:cNvSpPr>
          <p:nvPr/>
        </p:nvSpPr>
        <p:spPr bwMode="auto">
          <a:xfrm>
            <a:off x="6926263" y="819150"/>
            <a:ext cx="103187" cy="103188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88" name="Oval 16"/>
          <p:cNvSpPr>
            <a:spLocks noChangeArrowheads="1"/>
          </p:cNvSpPr>
          <p:nvPr/>
        </p:nvSpPr>
        <p:spPr bwMode="auto">
          <a:xfrm>
            <a:off x="7104063" y="992188"/>
            <a:ext cx="103187" cy="103187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89" name="Oval 17"/>
          <p:cNvSpPr>
            <a:spLocks noChangeArrowheads="1"/>
          </p:cNvSpPr>
          <p:nvPr/>
        </p:nvSpPr>
        <p:spPr bwMode="auto">
          <a:xfrm>
            <a:off x="6756400" y="992188"/>
            <a:ext cx="103188" cy="103187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6926263" y="1157288"/>
            <a:ext cx="103187" cy="103187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8162925" y="765175"/>
            <a:ext cx="103188" cy="103188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auto">
          <a:xfrm>
            <a:off x="7940675" y="858838"/>
            <a:ext cx="103188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93" name="Oval 21"/>
          <p:cNvSpPr>
            <a:spLocks noChangeArrowheads="1"/>
          </p:cNvSpPr>
          <p:nvPr/>
        </p:nvSpPr>
        <p:spPr bwMode="auto">
          <a:xfrm>
            <a:off x="8162925" y="1206500"/>
            <a:ext cx="103188" cy="103188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94" name="Oval 22"/>
          <p:cNvSpPr>
            <a:spLocks noChangeArrowheads="1"/>
          </p:cNvSpPr>
          <p:nvPr/>
        </p:nvSpPr>
        <p:spPr bwMode="auto">
          <a:xfrm>
            <a:off x="7940675" y="1100138"/>
            <a:ext cx="103188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95" name="Oval 23"/>
          <p:cNvSpPr>
            <a:spLocks noChangeArrowheads="1"/>
          </p:cNvSpPr>
          <p:nvPr/>
        </p:nvSpPr>
        <p:spPr bwMode="auto">
          <a:xfrm>
            <a:off x="8386763" y="858838"/>
            <a:ext cx="103187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96" name="Oval 24"/>
          <p:cNvSpPr>
            <a:spLocks noChangeArrowheads="1"/>
          </p:cNvSpPr>
          <p:nvPr/>
        </p:nvSpPr>
        <p:spPr bwMode="auto">
          <a:xfrm>
            <a:off x="8386763" y="1100138"/>
            <a:ext cx="103187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97" name="Oval 25"/>
          <p:cNvSpPr>
            <a:spLocks noChangeArrowheads="1"/>
          </p:cNvSpPr>
          <p:nvPr/>
        </p:nvSpPr>
        <p:spPr bwMode="auto">
          <a:xfrm>
            <a:off x="6815138" y="2800350"/>
            <a:ext cx="103187" cy="103188"/>
          </a:xfrm>
          <a:prstGeom prst="ellipse">
            <a:avLst/>
          </a:prstGeom>
          <a:solidFill>
            <a:srgbClr val="33CCFF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98" name="Oval 26"/>
          <p:cNvSpPr>
            <a:spLocks noChangeArrowheads="1"/>
          </p:cNvSpPr>
          <p:nvPr/>
        </p:nvSpPr>
        <p:spPr bwMode="auto">
          <a:xfrm>
            <a:off x="7031038" y="2543175"/>
            <a:ext cx="103187" cy="103188"/>
          </a:xfrm>
          <a:prstGeom prst="ellipse">
            <a:avLst/>
          </a:prstGeom>
          <a:solidFill>
            <a:srgbClr val="33CCFF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99" name="Oval 27"/>
          <p:cNvSpPr>
            <a:spLocks noChangeArrowheads="1"/>
          </p:cNvSpPr>
          <p:nvPr/>
        </p:nvSpPr>
        <p:spPr bwMode="auto">
          <a:xfrm>
            <a:off x="8164513" y="993775"/>
            <a:ext cx="103187" cy="103188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300" name="Oval 28"/>
          <p:cNvSpPr>
            <a:spLocks noChangeArrowheads="1"/>
          </p:cNvSpPr>
          <p:nvPr/>
        </p:nvSpPr>
        <p:spPr bwMode="auto">
          <a:xfrm>
            <a:off x="8150225" y="2725738"/>
            <a:ext cx="103188" cy="103187"/>
          </a:xfrm>
          <a:prstGeom prst="ellipse">
            <a:avLst/>
          </a:prstGeom>
          <a:solidFill>
            <a:srgbClr val="FF9933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54301" name="Group 29"/>
          <p:cNvGrpSpPr>
            <a:grpSpLocks/>
          </p:cNvGrpSpPr>
          <p:nvPr/>
        </p:nvGrpSpPr>
        <p:grpSpPr bwMode="auto">
          <a:xfrm>
            <a:off x="609600" y="1066800"/>
            <a:ext cx="4864100" cy="180975"/>
            <a:chOff x="295" y="1311"/>
            <a:chExt cx="5177" cy="114"/>
          </a:xfrm>
        </p:grpSpPr>
        <p:sp>
          <p:nvSpPr>
            <p:cNvPr id="54314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4315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4302" name="Text Box 33"/>
          <p:cNvSpPr txBox="1">
            <a:spLocks noChangeArrowheads="1"/>
          </p:cNvSpPr>
          <p:nvPr/>
        </p:nvSpPr>
        <p:spPr bwMode="auto">
          <a:xfrm>
            <a:off x="3086100" y="2273300"/>
            <a:ext cx="2417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Each operation may be used any number of times.</a:t>
            </a:r>
          </a:p>
        </p:txBody>
      </p:sp>
      <p:sp>
        <p:nvSpPr>
          <p:cNvPr id="54303" name="Text Box 34"/>
          <p:cNvSpPr txBox="1">
            <a:spLocks noChangeArrowheads="1"/>
          </p:cNvSpPr>
          <p:nvPr/>
        </p:nvSpPr>
        <p:spPr bwMode="auto">
          <a:xfrm>
            <a:off x="304800" y="32004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solve( [‘+’,‘-’,‘*’,‘/’], [1,2,4,7], 24, Tree ).</a:t>
            </a:r>
          </a:p>
        </p:txBody>
      </p:sp>
      <p:sp>
        <p:nvSpPr>
          <p:cNvPr id="54304" name="AutoShape 35"/>
          <p:cNvSpPr>
            <a:spLocks/>
          </p:cNvSpPr>
          <p:nvPr/>
        </p:nvSpPr>
        <p:spPr bwMode="auto">
          <a:xfrm rot="5400000">
            <a:off x="1959769" y="2686844"/>
            <a:ext cx="196850" cy="1862138"/>
          </a:xfrm>
          <a:prstGeom prst="rightBrace">
            <a:avLst>
              <a:gd name="adj1" fmla="val 78831"/>
              <a:gd name="adj2" fmla="val 50000"/>
            </a:avLst>
          </a:prstGeom>
          <a:noFill/>
          <a:ln w="19050">
            <a:solidFill>
              <a:srgbClr val="8F01B8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305" name="AutoShape 36"/>
          <p:cNvSpPr>
            <a:spLocks/>
          </p:cNvSpPr>
          <p:nvPr/>
        </p:nvSpPr>
        <p:spPr bwMode="auto">
          <a:xfrm rot="5400000">
            <a:off x="3559969" y="3129756"/>
            <a:ext cx="196850" cy="998538"/>
          </a:xfrm>
          <a:prstGeom prst="rightBrace">
            <a:avLst>
              <a:gd name="adj1" fmla="val 42272"/>
              <a:gd name="adj2" fmla="val 50000"/>
            </a:avLst>
          </a:prstGeom>
          <a:noFill/>
          <a:ln w="19050">
            <a:solidFill>
              <a:srgbClr val="8F01B8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306" name="Text Box 37"/>
          <p:cNvSpPr txBox="1">
            <a:spLocks noChangeArrowheads="1"/>
          </p:cNvSpPr>
          <p:nvPr/>
        </p:nvSpPr>
        <p:spPr bwMode="auto">
          <a:xfrm>
            <a:off x="847725" y="3700463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operators available: </a:t>
            </a:r>
            <a:r>
              <a:rPr lang="en-US" sz="1000" b="1">
                <a:solidFill>
                  <a:srgbClr val="8F01B8"/>
                </a:solidFill>
                <a:latin typeface="Arial" pitchFamily="34" charset="0"/>
              </a:rPr>
              <a:t>(use any number of times)</a:t>
            </a:r>
          </a:p>
        </p:txBody>
      </p:sp>
      <p:sp>
        <p:nvSpPr>
          <p:cNvPr id="54307" name="Text Box 38"/>
          <p:cNvSpPr txBox="1">
            <a:spLocks noChangeArrowheads="1"/>
          </p:cNvSpPr>
          <p:nvPr/>
        </p:nvSpPr>
        <p:spPr bwMode="auto">
          <a:xfrm>
            <a:off x="2466975" y="3735388"/>
            <a:ext cx="2417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values: </a:t>
            </a:r>
          </a:p>
          <a:p>
            <a:pPr>
              <a:lnSpc>
                <a:spcPct val="60000"/>
              </a:lnSpc>
            </a:pPr>
            <a:r>
              <a:rPr lang="en-US" sz="1000" b="1">
                <a:solidFill>
                  <a:srgbClr val="8F01B8"/>
                </a:solidFill>
                <a:latin typeface="Arial" pitchFamily="34" charset="0"/>
              </a:rPr>
              <a:t>(use each exactly once)</a:t>
            </a:r>
            <a:endParaRPr lang="en-US" sz="1400">
              <a:solidFill>
                <a:srgbClr val="8F01B8"/>
              </a:solidFill>
              <a:latin typeface="Arial" pitchFamily="34" charset="0"/>
            </a:endParaRPr>
          </a:p>
        </p:txBody>
      </p:sp>
      <p:sp>
        <p:nvSpPr>
          <p:cNvPr id="54308" name="Text Box 39"/>
          <p:cNvSpPr txBox="1">
            <a:spLocks noChangeArrowheads="1"/>
          </p:cNvSpPr>
          <p:nvPr/>
        </p:nvSpPr>
        <p:spPr bwMode="auto">
          <a:xfrm>
            <a:off x="4441825" y="4133850"/>
            <a:ext cx="914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final answer</a:t>
            </a:r>
          </a:p>
        </p:txBody>
      </p:sp>
      <p:sp>
        <p:nvSpPr>
          <p:cNvPr id="54309" name="Line 40"/>
          <p:cNvSpPr>
            <a:spLocks noChangeShapeType="1"/>
          </p:cNvSpPr>
          <p:nvPr/>
        </p:nvSpPr>
        <p:spPr bwMode="auto">
          <a:xfrm flipH="1" flipV="1">
            <a:off x="4448175" y="3438525"/>
            <a:ext cx="255588" cy="714375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0" name="Rectangle 42"/>
          <p:cNvSpPr>
            <a:spLocks noChangeArrowheads="1"/>
          </p:cNvSpPr>
          <p:nvPr/>
        </p:nvSpPr>
        <p:spPr bwMode="auto">
          <a:xfrm>
            <a:off x="1143000" y="5181600"/>
            <a:ext cx="666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Tree = [*, [+, 1, [-,7,2]], 4]</a:t>
            </a:r>
          </a:p>
        </p:txBody>
      </p:sp>
      <p:sp>
        <p:nvSpPr>
          <p:cNvPr id="54311" name="Line 45"/>
          <p:cNvSpPr>
            <a:spLocks noChangeShapeType="1"/>
          </p:cNvSpPr>
          <p:nvPr/>
        </p:nvSpPr>
        <p:spPr bwMode="auto">
          <a:xfrm flipH="1" flipV="1">
            <a:off x="4953000" y="3467100"/>
            <a:ext cx="403225" cy="48895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2" name="Text Box 46"/>
          <p:cNvSpPr txBox="1">
            <a:spLocks noChangeArrowheads="1"/>
          </p:cNvSpPr>
          <p:nvPr/>
        </p:nvSpPr>
        <p:spPr bwMode="auto">
          <a:xfrm>
            <a:off x="5199063" y="3884613"/>
            <a:ext cx="1143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arithmetic tree</a:t>
            </a:r>
          </a:p>
        </p:txBody>
      </p:sp>
      <p:sp>
        <p:nvSpPr>
          <p:cNvPr id="54313" name="Text Box 47"/>
          <p:cNvSpPr txBox="1">
            <a:spLocks noChangeArrowheads="1"/>
          </p:cNvSpPr>
          <p:nvPr/>
        </p:nvSpPr>
        <p:spPr bwMode="auto">
          <a:xfrm>
            <a:off x="561975" y="1455738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Can you combine these numbers into 24 with the operations 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+ - * ÷</a:t>
            </a:r>
            <a:r>
              <a:rPr lang="en-US" sz="2400">
                <a:solidFill>
                  <a:srgbClr val="000000"/>
                </a:solidFill>
              </a:rPr>
              <a:t>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33413" y="222250"/>
            <a:ext cx="776287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</a:rPr>
              <a:t>Searching to the end…</a:t>
            </a:r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609600" y="1066800"/>
            <a:ext cx="7773988" cy="179388"/>
            <a:chOff x="295" y="1311"/>
            <a:chExt cx="5177" cy="114"/>
          </a:xfrm>
        </p:grpSpPr>
        <p:sp>
          <p:nvSpPr>
            <p:cNvPr id="5531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531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600075" y="16002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setof(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Tree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,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solve( [‘+’,‘-’,‘*’,‘/’], [1,2,4,7], 24,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Tree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)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, S).</a:t>
            </a:r>
          </a:p>
        </p:txBody>
      </p:sp>
      <p:sp>
        <p:nvSpPr>
          <p:cNvPr id="55301" name="Line 7"/>
          <p:cNvSpPr>
            <a:spLocks noChangeShapeType="1"/>
          </p:cNvSpPr>
          <p:nvPr/>
        </p:nvSpPr>
        <p:spPr bwMode="auto">
          <a:xfrm flipV="1">
            <a:off x="1905000" y="2019300"/>
            <a:ext cx="0" cy="228600"/>
          </a:xfrm>
          <a:prstGeom prst="line">
            <a:avLst/>
          </a:prstGeom>
          <a:noFill/>
          <a:ln w="9525">
            <a:solidFill>
              <a:srgbClr val="8F01B8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990600" y="2362200"/>
            <a:ext cx="19050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variable whose values you want to collect into a set</a:t>
            </a:r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4038600" y="2446338"/>
            <a:ext cx="1905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predicate that you would like to satisfy…</a:t>
            </a:r>
          </a:p>
        </p:txBody>
      </p:sp>
      <p:sp>
        <p:nvSpPr>
          <p:cNvPr id="55304" name="AutoShape 10"/>
          <p:cNvSpPr>
            <a:spLocks/>
          </p:cNvSpPr>
          <p:nvPr/>
        </p:nvSpPr>
        <p:spPr bwMode="auto">
          <a:xfrm rot="5400000">
            <a:off x="4894263" y="-328613"/>
            <a:ext cx="196850" cy="4949825"/>
          </a:xfrm>
          <a:prstGeom prst="rightBrace">
            <a:avLst>
              <a:gd name="adj1" fmla="val 2095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305" name="Text Box 11"/>
          <p:cNvSpPr txBox="1">
            <a:spLocks noChangeArrowheads="1"/>
          </p:cNvSpPr>
          <p:nvPr/>
        </p:nvSpPr>
        <p:spPr bwMode="auto">
          <a:xfrm>
            <a:off x="7597775" y="2271713"/>
            <a:ext cx="1066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the set</a:t>
            </a:r>
          </a:p>
        </p:txBody>
      </p:sp>
      <p:sp>
        <p:nvSpPr>
          <p:cNvPr id="55306" name="Line 12"/>
          <p:cNvSpPr>
            <a:spLocks noChangeShapeType="1"/>
          </p:cNvSpPr>
          <p:nvPr/>
        </p:nvSpPr>
        <p:spPr bwMode="auto">
          <a:xfrm flipV="1">
            <a:off x="8128000" y="198120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00075" y="397668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setof(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Tree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,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solve( [‘+’,‘-’,‘*’,‘/’], [5,1,155,11], 24,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Tree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)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, S).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600075" y="549433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setof(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N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, 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T^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solve( [‘+’,‘-’,‘*’,‘/’], [4,4,4,4],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N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)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, S).</a:t>
            </a:r>
          </a:p>
        </p:txBody>
      </p:sp>
      <p:sp>
        <p:nvSpPr>
          <p:cNvPr id="55309" name="Text Box 15"/>
          <p:cNvSpPr txBox="1">
            <a:spLocks noChangeArrowheads="1"/>
          </p:cNvSpPr>
          <p:nvPr/>
        </p:nvSpPr>
        <p:spPr bwMode="auto">
          <a:xfrm>
            <a:off x="819150" y="43434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</a:rPr>
              <a:t>a much smaller example…</a:t>
            </a:r>
          </a:p>
        </p:txBody>
      </p:sp>
      <p:sp>
        <p:nvSpPr>
          <p:cNvPr id="55310" name="Text Box 16"/>
          <p:cNvSpPr txBox="1">
            <a:spLocks noChangeArrowheads="1"/>
          </p:cNvSpPr>
          <p:nvPr/>
        </p:nvSpPr>
        <p:spPr bwMode="auto">
          <a:xfrm>
            <a:off x="819150" y="58674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</a:rPr>
              <a:t>a surprisingly well-studied problem!</a:t>
            </a:r>
          </a:p>
        </p:txBody>
      </p:sp>
      <p:sp>
        <p:nvSpPr>
          <p:cNvPr id="55311" name="Text Box 17"/>
          <p:cNvSpPr txBox="1">
            <a:spLocks noChangeArrowheads="1"/>
          </p:cNvSpPr>
          <p:nvPr/>
        </p:nvSpPr>
        <p:spPr bwMode="auto">
          <a:xfrm>
            <a:off x="5954713" y="78105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</a:rPr>
              <a:t>be sure there </a:t>
            </a:r>
            <a:r>
              <a:rPr lang="en-US" sz="1400" b="1" i="1">
                <a:solidFill>
                  <a:srgbClr val="000000"/>
                </a:solidFill>
              </a:rPr>
              <a:t>is </a:t>
            </a:r>
            <a:r>
              <a:rPr lang="en-US" sz="1400">
                <a:solidFill>
                  <a:srgbClr val="000000"/>
                </a:solidFill>
              </a:rPr>
              <a:t>an end!</a:t>
            </a:r>
          </a:p>
        </p:txBody>
      </p:sp>
      <p:sp>
        <p:nvSpPr>
          <p:cNvPr id="55312" name="Text Box 18"/>
          <p:cNvSpPr txBox="1">
            <a:spLocks noChangeArrowheads="1"/>
          </p:cNvSpPr>
          <p:nvPr/>
        </p:nvSpPr>
        <p:spPr bwMode="auto">
          <a:xfrm>
            <a:off x="6629400" y="6383338"/>
            <a:ext cx="2360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9200"/>
                </a:solidFill>
                <a:latin typeface="Times" pitchFamily="18" charset="0"/>
              </a:rPr>
              <a:t> </a:t>
            </a:r>
            <a:r>
              <a:rPr lang="en-US" b="1">
                <a:solidFill>
                  <a:srgbClr val="009200"/>
                </a:solidFill>
                <a:latin typeface="Courier New" pitchFamily="49" charset="0"/>
              </a:rPr>
              <a:t>T^ </a:t>
            </a:r>
            <a:r>
              <a:rPr lang="en-US" sz="1400" b="1">
                <a:solidFill>
                  <a:srgbClr val="009200"/>
                </a:solidFill>
                <a:latin typeface="Times" pitchFamily="18" charset="0"/>
              </a:rPr>
              <a:t>~   </a:t>
            </a:r>
            <a:r>
              <a:rPr lang="en-US" sz="1400" b="1">
                <a:solidFill>
                  <a:srgbClr val="009200"/>
                </a:solidFill>
              </a:rPr>
              <a:t>there exists a</a:t>
            </a:r>
            <a:r>
              <a:rPr lang="en-US" sz="1400" b="1">
                <a:solidFill>
                  <a:srgbClr val="009200"/>
                </a:solidFill>
                <a:latin typeface="Times" pitchFamily="18" charset="0"/>
              </a:rPr>
              <a:t> T</a:t>
            </a:r>
            <a:endParaRPr lang="en-US" sz="1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585075" y="4572000"/>
            <a:ext cx="1350963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Courier New" pitchFamily="49" charset="0"/>
              </a:rPr>
              <a:t>[2,8,22,424] ~ 42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7713663" y="4786313"/>
            <a:ext cx="11445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Courier New" pitchFamily="49" charset="0"/>
              </a:rPr>
              <a:t>[4,4,4,4] ~ 42</a:t>
            </a:r>
          </a:p>
        </p:txBody>
      </p:sp>
      <p:sp>
        <p:nvSpPr>
          <p:cNvPr id="55315" name="Text Box 21"/>
          <p:cNvSpPr txBox="1">
            <a:spLocks noChangeArrowheads="1"/>
          </p:cNvSpPr>
          <p:nvPr/>
        </p:nvSpPr>
        <p:spPr bwMode="auto">
          <a:xfrm>
            <a:off x="942975" y="4630738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</a:rPr>
              <a:t>notice the splitting!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6529388" y="4729163"/>
            <a:ext cx="1752600" cy="152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2400">
              <a:solidFill>
                <a:srgbClr val="000000"/>
              </a:solidFill>
              <a:latin typeface="Times New Roman" pitchFamily="1" charset="0"/>
            </a:endParaRPr>
          </a:p>
        </p:txBody>
      </p:sp>
      <p:sp>
        <p:nvSpPr>
          <p:cNvPr id="56323" name="Line 51"/>
          <p:cNvSpPr>
            <a:spLocks noChangeShapeType="1"/>
          </p:cNvSpPr>
          <p:nvPr/>
        </p:nvSpPr>
        <p:spPr bwMode="auto">
          <a:xfrm>
            <a:off x="381000" y="20574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629400" y="1752600"/>
            <a:ext cx="1676400" cy="7381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solve</a:t>
            </a:r>
          </a:p>
        </p:txBody>
      </p:sp>
      <p:sp>
        <p:nvSpPr>
          <p:cNvPr id="56325" name="Rectangle 47"/>
          <p:cNvSpPr>
            <a:spLocks noChangeArrowheads="1"/>
          </p:cNvSpPr>
          <p:nvPr/>
        </p:nvSpPr>
        <p:spPr bwMode="auto">
          <a:xfrm>
            <a:off x="625475" y="2286000"/>
            <a:ext cx="2865438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en-US" sz="2200">
                <a:solidFill>
                  <a:srgbClr val="000000"/>
                </a:solidFill>
              </a:rPr>
              <a:t> What is the base case?</a:t>
            </a:r>
          </a:p>
        </p:txBody>
      </p:sp>
      <p:sp>
        <p:nvSpPr>
          <p:cNvPr id="56326" name="Rectangle 48"/>
          <p:cNvSpPr>
            <a:spLocks noChangeArrowheads="1"/>
          </p:cNvSpPr>
          <p:nvPr/>
        </p:nvSpPr>
        <p:spPr bwMode="auto">
          <a:xfrm>
            <a:off x="609600" y="3276600"/>
            <a:ext cx="3392488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en-US" sz="2200">
                <a:solidFill>
                  <a:srgbClr val="000000"/>
                </a:solidFill>
              </a:rPr>
              <a:t> What is the recursive case?</a:t>
            </a:r>
          </a:p>
        </p:txBody>
      </p:sp>
      <p:sp>
        <p:nvSpPr>
          <p:cNvPr id="56327" name="Rectangle 49"/>
          <p:cNvSpPr>
            <a:spLocks noChangeArrowheads="1"/>
          </p:cNvSpPr>
          <p:nvPr/>
        </p:nvSpPr>
        <p:spPr bwMode="auto">
          <a:xfrm>
            <a:off x="949325" y="3840163"/>
            <a:ext cx="48704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latin typeface="Courier New" pitchFamily="49" charset="0"/>
              </a:rPr>
              <a:t>solve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 Ops, Values, Ans, Tree ) :-</a:t>
            </a:r>
          </a:p>
        </p:txBody>
      </p:sp>
      <p:sp>
        <p:nvSpPr>
          <p:cNvPr id="56328" name="Rectangle 50"/>
          <p:cNvSpPr>
            <a:spLocks noChangeArrowheads="1"/>
          </p:cNvSpPr>
          <p:nvPr/>
        </p:nvSpPr>
        <p:spPr bwMode="auto">
          <a:xfrm>
            <a:off x="1730375" y="6265863"/>
            <a:ext cx="3906838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Tree = [ Op, Left, Right ].</a:t>
            </a:r>
          </a:p>
        </p:txBody>
      </p:sp>
      <p:sp>
        <p:nvSpPr>
          <p:cNvPr id="56329" name="Rectangle 52"/>
          <p:cNvSpPr>
            <a:spLocks noChangeArrowheads="1"/>
          </p:cNvSpPr>
          <p:nvPr/>
        </p:nvSpPr>
        <p:spPr bwMode="auto">
          <a:xfrm>
            <a:off x="1782763" y="4256088"/>
            <a:ext cx="6967537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1500" b="1" i="1">
                <a:solidFill>
                  <a:srgbClr val="C00000"/>
                </a:solidFill>
              </a:rPr>
              <a:t>Set up:   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Ops</a:t>
            </a:r>
            <a:r>
              <a:rPr lang="en-US" sz="1500">
                <a:solidFill>
                  <a:srgbClr val="C00000"/>
                </a:solidFill>
              </a:rPr>
              <a:t> and 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Values</a:t>
            </a:r>
            <a:r>
              <a:rPr lang="en-US" sz="1500">
                <a:solidFill>
                  <a:srgbClr val="C00000"/>
                </a:solidFill>
              </a:rPr>
              <a:t> will have values; 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Tree</a:t>
            </a:r>
            <a:r>
              <a:rPr lang="en-US" sz="1500">
                <a:solidFill>
                  <a:srgbClr val="C00000"/>
                </a:solidFill>
              </a:rPr>
              <a:t> may not (20pts); or 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Ans </a:t>
            </a:r>
            <a:r>
              <a:rPr lang="en-US" sz="1500">
                <a:solidFill>
                  <a:srgbClr val="C00000"/>
                </a:solidFill>
              </a:rPr>
              <a:t>(5pts); …</a:t>
            </a:r>
          </a:p>
        </p:txBody>
      </p:sp>
      <p:sp>
        <p:nvSpPr>
          <p:cNvPr id="56330" name="Text Box 33"/>
          <p:cNvSpPr txBox="1">
            <a:spLocks noChangeArrowheads="1"/>
          </p:cNvSpPr>
          <p:nvPr/>
        </p:nvSpPr>
        <p:spPr bwMode="auto">
          <a:xfrm>
            <a:off x="7391400" y="152400"/>
            <a:ext cx="15033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rgbClr val="000000"/>
                </a:solidFill>
                <a:cs typeface="Times New Roman" pitchFamily="18" charset="0"/>
              </a:rPr>
              <a:t>Each operation may be used any number of times.</a:t>
            </a:r>
          </a:p>
        </p:txBody>
      </p:sp>
      <p:sp>
        <p:nvSpPr>
          <p:cNvPr id="56331" name="Text Box 34"/>
          <p:cNvSpPr txBox="1">
            <a:spLocks noChangeArrowheads="1"/>
          </p:cNvSpPr>
          <p:nvPr/>
        </p:nvSpPr>
        <p:spPr bwMode="auto">
          <a:xfrm>
            <a:off x="365125" y="287338"/>
            <a:ext cx="7331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solve( [‘+’,‘-’,‘*’,‘/’], [1,2,4,7], 24, Tree ).</a:t>
            </a:r>
          </a:p>
        </p:txBody>
      </p:sp>
      <p:sp>
        <p:nvSpPr>
          <p:cNvPr id="56332" name="AutoShape 35"/>
          <p:cNvSpPr>
            <a:spLocks/>
          </p:cNvSpPr>
          <p:nvPr/>
        </p:nvSpPr>
        <p:spPr bwMode="auto">
          <a:xfrm rot="5400000">
            <a:off x="2486819" y="-226219"/>
            <a:ext cx="196850" cy="1862138"/>
          </a:xfrm>
          <a:prstGeom prst="rightBrace">
            <a:avLst>
              <a:gd name="adj1" fmla="val 78831"/>
              <a:gd name="adj2" fmla="val 50000"/>
            </a:avLst>
          </a:prstGeom>
          <a:noFill/>
          <a:ln w="19050">
            <a:solidFill>
              <a:srgbClr val="8F01B8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333" name="AutoShape 36"/>
          <p:cNvSpPr>
            <a:spLocks/>
          </p:cNvSpPr>
          <p:nvPr/>
        </p:nvSpPr>
        <p:spPr bwMode="auto">
          <a:xfrm rot="5400000">
            <a:off x="4544219" y="216694"/>
            <a:ext cx="196850" cy="998538"/>
          </a:xfrm>
          <a:prstGeom prst="rightBrace">
            <a:avLst>
              <a:gd name="adj1" fmla="val 42272"/>
              <a:gd name="adj2" fmla="val 50000"/>
            </a:avLst>
          </a:prstGeom>
          <a:noFill/>
          <a:ln w="19050">
            <a:solidFill>
              <a:srgbClr val="8F01B8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334" name="Text Box 37"/>
          <p:cNvSpPr txBox="1">
            <a:spLocks noChangeArrowheads="1"/>
          </p:cNvSpPr>
          <p:nvPr/>
        </p:nvSpPr>
        <p:spPr bwMode="auto">
          <a:xfrm>
            <a:off x="1374775" y="787400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operators available: </a:t>
            </a:r>
            <a:r>
              <a:rPr lang="en-US" sz="1000" b="1">
                <a:solidFill>
                  <a:srgbClr val="8F01B8"/>
                </a:solidFill>
                <a:latin typeface="Arial" pitchFamily="34" charset="0"/>
              </a:rPr>
              <a:t>(use any number of times)</a:t>
            </a:r>
          </a:p>
        </p:txBody>
      </p:sp>
      <p:sp>
        <p:nvSpPr>
          <p:cNvPr id="56335" name="Text Box 38"/>
          <p:cNvSpPr txBox="1">
            <a:spLocks noChangeArrowheads="1"/>
          </p:cNvSpPr>
          <p:nvPr/>
        </p:nvSpPr>
        <p:spPr bwMode="auto">
          <a:xfrm>
            <a:off x="3451225" y="822325"/>
            <a:ext cx="2417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values: </a:t>
            </a:r>
          </a:p>
          <a:p>
            <a:pPr>
              <a:lnSpc>
                <a:spcPct val="60000"/>
              </a:lnSpc>
            </a:pPr>
            <a:r>
              <a:rPr lang="en-US" sz="1000" b="1">
                <a:solidFill>
                  <a:srgbClr val="8F01B8"/>
                </a:solidFill>
                <a:latin typeface="Arial" pitchFamily="34" charset="0"/>
              </a:rPr>
              <a:t>(use each exactly once)</a:t>
            </a:r>
            <a:endParaRPr lang="en-US" sz="1400">
              <a:solidFill>
                <a:srgbClr val="8F01B8"/>
              </a:solidFill>
              <a:latin typeface="Arial" pitchFamily="34" charset="0"/>
            </a:endParaRPr>
          </a:p>
        </p:txBody>
      </p:sp>
      <p:sp>
        <p:nvSpPr>
          <p:cNvPr id="56336" name="Text Box 39"/>
          <p:cNvSpPr txBox="1">
            <a:spLocks noChangeArrowheads="1"/>
          </p:cNvSpPr>
          <p:nvPr/>
        </p:nvSpPr>
        <p:spPr bwMode="auto">
          <a:xfrm>
            <a:off x="5654675" y="1220788"/>
            <a:ext cx="914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final answer</a:t>
            </a:r>
          </a:p>
        </p:txBody>
      </p:sp>
      <p:sp>
        <p:nvSpPr>
          <p:cNvPr id="56337" name="Line 40"/>
          <p:cNvSpPr>
            <a:spLocks noChangeShapeType="1"/>
          </p:cNvSpPr>
          <p:nvPr/>
        </p:nvSpPr>
        <p:spPr bwMode="auto">
          <a:xfrm flipH="1" flipV="1">
            <a:off x="5661025" y="525463"/>
            <a:ext cx="255588" cy="714375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Rectangle 42"/>
          <p:cNvSpPr>
            <a:spLocks noChangeArrowheads="1"/>
          </p:cNvSpPr>
          <p:nvPr/>
        </p:nvSpPr>
        <p:spPr bwMode="auto">
          <a:xfrm>
            <a:off x="365125" y="1371600"/>
            <a:ext cx="429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Tree = [*,[+,1,[-,7,2]],4]</a:t>
            </a:r>
          </a:p>
        </p:txBody>
      </p:sp>
      <p:sp>
        <p:nvSpPr>
          <p:cNvPr id="56339" name="Line 45"/>
          <p:cNvSpPr>
            <a:spLocks noChangeShapeType="1"/>
          </p:cNvSpPr>
          <p:nvPr/>
        </p:nvSpPr>
        <p:spPr bwMode="auto">
          <a:xfrm flipH="1" flipV="1">
            <a:off x="6318250" y="554038"/>
            <a:ext cx="403225" cy="48895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Text Box 46"/>
          <p:cNvSpPr txBox="1">
            <a:spLocks noChangeArrowheads="1"/>
          </p:cNvSpPr>
          <p:nvPr/>
        </p:nvSpPr>
        <p:spPr bwMode="auto">
          <a:xfrm>
            <a:off x="6604000" y="1011238"/>
            <a:ext cx="1143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arithmetic tree</a:t>
            </a:r>
          </a:p>
        </p:txBody>
      </p:sp>
      <p:sp>
        <p:nvSpPr>
          <p:cNvPr id="56341" name="Line 40"/>
          <p:cNvSpPr>
            <a:spLocks noChangeShapeType="1"/>
          </p:cNvSpPr>
          <p:nvPr/>
        </p:nvSpPr>
        <p:spPr bwMode="auto">
          <a:xfrm flipH="1" flipV="1">
            <a:off x="5715000" y="6465888"/>
            <a:ext cx="9144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Rectangle 36"/>
          <p:cNvSpPr>
            <a:spLocks noChangeArrowheads="1"/>
          </p:cNvSpPr>
          <p:nvPr/>
        </p:nvSpPr>
        <p:spPr bwMode="auto">
          <a:xfrm>
            <a:off x="6705600" y="6370638"/>
            <a:ext cx="1708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cs typeface="Times New Roman" pitchFamily="18" charset="0"/>
              </a:rPr>
              <a:t>Leave until the end.</a:t>
            </a:r>
            <a:endParaRPr lang="en-US" sz="1500">
              <a:cs typeface="Times New Roman" pitchFamily="18" charset="0"/>
            </a:endParaRPr>
          </a:p>
        </p:txBody>
      </p:sp>
      <p:sp>
        <p:nvSpPr>
          <p:cNvPr id="56343" name="Rectangle 36"/>
          <p:cNvSpPr>
            <a:spLocks noChangeArrowheads="1"/>
          </p:cNvSpPr>
          <p:nvPr/>
        </p:nvSpPr>
        <p:spPr bwMode="auto">
          <a:xfrm>
            <a:off x="6580188" y="4830763"/>
            <a:ext cx="1622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How to create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Left</a:t>
            </a: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 and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Right</a:t>
            </a: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 here?</a:t>
            </a:r>
            <a:endParaRPr lang="en-US" sz="1200">
              <a:cs typeface="Times New Roman" pitchFamily="18" charset="0"/>
            </a:endParaRPr>
          </a:p>
        </p:txBody>
      </p:sp>
      <p:sp>
        <p:nvSpPr>
          <p:cNvPr id="56344" name="Rectangle 36"/>
          <p:cNvSpPr>
            <a:spLocks noChangeArrowheads="1"/>
          </p:cNvSpPr>
          <p:nvPr/>
        </p:nvSpPr>
        <p:spPr bwMode="auto">
          <a:xfrm>
            <a:off x="6580188" y="5380038"/>
            <a:ext cx="1622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What about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Op</a:t>
            </a: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 ?</a:t>
            </a:r>
            <a:endParaRPr lang="en-US" sz="1200">
              <a:cs typeface="Times New Roman" pitchFamily="18" charset="0"/>
            </a:endParaRPr>
          </a:p>
        </p:txBody>
      </p:sp>
      <p:sp>
        <p:nvSpPr>
          <p:cNvPr id="56345" name="Rectangle 36"/>
          <p:cNvSpPr>
            <a:spLocks noChangeArrowheads="1"/>
          </p:cNvSpPr>
          <p:nvPr/>
        </p:nvSpPr>
        <p:spPr bwMode="auto">
          <a:xfrm>
            <a:off x="6567488" y="5745163"/>
            <a:ext cx="1738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What helper predicates will be needed?</a:t>
            </a:r>
            <a:endParaRPr lang="en-US" sz="1200">
              <a:cs typeface="Times New Roman" pitchFamily="18" charset="0"/>
            </a:endParaRPr>
          </a:p>
        </p:txBody>
      </p:sp>
      <p:sp>
        <p:nvSpPr>
          <p:cNvPr id="56346" name="Rectangle 49"/>
          <p:cNvSpPr>
            <a:spLocks noChangeArrowheads="1"/>
          </p:cNvSpPr>
          <p:nvPr/>
        </p:nvSpPr>
        <p:spPr bwMode="auto">
          <a:xfrm>
            <a:off x="947738" y="2727325"/>
            <a:ext cx="1014412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latin typeface="Courier New" pitchFamily="49" charset="0"/>
              </a:rPr>
              <a:t>solve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1195388" y="5995988"/>
            <a:ext cx="70866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2400">
              <a:solidFill>
                <a:srgbClr val="000000"/>
              </a:solidFill>
              <a:latin typeface="Times New Roman" pitchFamily="1" charset="0"/>
            </a:endParaRP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1176338" y="165100"/>
            <a:ext cx="7053262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>
                <a:solidFill>
                  <a:srgbClr val="000000"/>
                </a:solidFill>
                <a:latin typeface="Courier New" pitchFamily="49" charset="0"/>
              </a:rPr>
              <a:t>eval</a:t>
            </a:r>
            <a:endParaRPr lang="en-US" sz="4000">
              <a:solidFill>
                <a:srgbClr val="000000"/>
              </a:solidFill>
            </a:endParaRPr>
          </a:p>
        </p:txBody>
      </p:sp>
      <p:grpSp>
        <p:nvGrpSpPr>
          <p:cNvPr id="57348" name="Group 29"/>
          <p:cNvGrpSpPr>
            <a:grpSpLocks/>
          </p:cNvGrpSpPr>
          <p:nvPr/>
        </p:nvGrpSpPr>
        <p:grpSpPr bwMode="auto">
          <a:xfrm>
            <a:off x="609600" y="1066800"/>
            <a:ext cx="7924800" cy="180975"/>
            <a:chOff x="295" y="1311"/>
            <a:chExt cx="5177" cy="114"/>
          </a:xfrm>
        </p:grpSpPr>
        <p:sp>
          <p:nvSpPr>
            <p:cNvPr id="57360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7361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7349" name="Text Box 34"/>
          <p:cNvSpPr txBox="1">
            <a:spLocks noChangeArrowheads="1"/>
          </p:cNvSpPr>
          <p:nvPr/>
        </p:nvSpPr>
        <p:spPr bwMode="auto">
          <a:xfrm>
            <a:off x="685800" y="2808288"/>
            <a:ext cx="8001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eval(R, R) :- number(R).</a:t>
            </a:r>
          </a:p>
          <a:p>
            <a:pPr algn="l"/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eval([</a:t>
            </a:r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'+'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, A, B], R) :- eval(A, AR), eval(B, BR), R is AR + BR.</a:t>
            </a:r>
          </a:p>
          <a:p>
            <a:pPr algn="l"/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eval([</a:t>
            </a:r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'*'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, A, B], R) :- eval(A, AR), eval(B, BR), R is AR * BR.</a:t>
            </a:r>
          </a:p>
          <a:p>
            <a:pPr algn="l"/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eval([</a:t>
            </a:r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'-'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, A, B], R) :- eval(A, AR), eval(B, BR), R is AR - BR.</a:t>
            </a:r>
          </a:p>
          <a:p>
            <a:pPr algn="l"/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eval([</a:t>
            </a:r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'/'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, A, B], R) :- eval(A, AR), eval(B, BR), BR\==0, R is AR // BR.</a:t>
            </a:r>
          </a:p>
        </p:txBody>
      </p:sp>
      <p:sp>
        <p:nvSpPr>
          <p:cNvPr id="57350" name="Line 45"/>
          <p:cNvSpPr>
            <a:spLocks noChangeShapeType="1"/>
          </p:cNvSpPr>
          <p:nvPr/>
        </p:nvSpPr>
        <p:spPr bwMode="auto">
          <a:xfrm flipH="1" flipV="1">
            <a:off x="3336925" y="4340225"/>
            <a:ext cx="244475" cy="373063"/>
          </a:xfrm>
          <a:prstGeom prst="line">
            <a:avLst/>
          </a:prstGeom>
          <a:noFill/>
          <a:ln w="19050">
            <a:solidFill>
              <a:srgbClr val="0333FF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46"/>
          <p:cNvSpPr txBox="1">
            <a:spLocks noChangeArrowheads="1"/>
          </p:cNvSpPr>
          <p:nvPr/>
        </p:nvSpPr>
        <p:spPr bwMode="auto">
          <a:xfrm>
            <a:off x="3505200" y="4713288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latin typeface="Arial" pitchFamily="34" charset="0"/>
              </a:rPr>
              <a:t>also checks </a:t>
            </a:r>
            <a:r>
              <a:rPr lang="en-US" sz="1400" b="1">
                <a:latin typeface="Courier New" pitchFamily="49" charset="0"/>
              </a:rPr>
              <a:t>nonvar(A)</a:t>
            </a:r>
            <a:r>
              <a:rPr lang="en-US" sz="1400">
                <a:latin typeface="Arial" pitchFamily="34" charset="0"/>
              </a:rPr>
              <a:t> and </a:t>
            </a:r>
            <a:r>
              <a:rPr lang="en-US" sz="1400" b="1">
                <a:latin typeface="Courier New" pitchFamily="49" charset="0"/>
              </a:rPr>
              <a:t>nonvar(B)</a:t>
            </a:r>
            <a:r>
              <a:rPr lang="en-US" sz="1400">
                <a:latin typeface="Arial" pitchFamily="34" charset="0"/>
              </a:rPr>
              <a:t> </a:t>
            </a:r>
          </a:p>
        </p:txBody>
      </p:sp>
      <p:sp>
        <p:nvSpPr>
          <p:cNvPr id="57352" name="Text Box 47"/>
          <p:cNvSpPr txBox="1">
            <a:spLocks noChangeArrowheads="1"/>
          </p:cNvSpPr>
          <p:nvPr/>
        </p:nvSpPr>
        <p:spPr bwMode="auto">
          <a:xfrm>
            <a:off x="547688" y="145415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Tree-evaluation code provided:</a:t>
            </a:r>
          </a:p>
        </p:txBody>
      </p:sp>
      <p:sp>
        <p:nvSpPr>
          <p:cNvPr id="57353" name="Text Box 46"/>
          <p:cNvSpPr txBox="1">
            <a:spLocks noChangeArrowheads="1"/>
          </p:cNvSpPr>
          <p:nvPr/>
        </p:nvSpPr>
        <p:spPr bwMode="auto">
          <a:xfrm>
            <a:off x="2327275" y="2195513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latin typeface="Arial" pitchFamily="34" charset="0"/>
              </a:rPr>
              <a:t>Notice the base case!</a:t>
            </a:r>
          </a:p>
        </p:txBody>
      </p:sp>
      <p:sp>
        <p:nvSpPr>
          <p:cNvPr id="57354" name="Line 45"/>
          <p:cNvSpPr>
            <a:spLocks noChangeShapeType="1"/>
          </p:cNvSpPr>
          <p:nvPr/>
        </p:nvSpPr>
        <p:spPr bwMode="auto">
          <a:xfrm flipH="1">
            <a:off x="1371600" y="2365375"/>
            <a:ext cx="963613" cy="455613"/>
          </a:xfrm>
          <a:prstGeom prst="line">
            <a:avLst/>
          </a:prstGeom>
          <a:noFill/>
          <a:ln w="19050">
            <a:solidFill>
              <a:srgbClr val="0333FF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Line 45"/>
          <p:cNvSpPr>
            <a:spLocks noChangeShapeType="1"/>
          </p:cNvSpPr>
          <p:nvPr/>
        </p:nvSpPr>
        <p:spPr bwMode="auto">
          <a:xfrm flipV="1">
            <a:off x="2741613" y="4391025"/>
            <a:ext cx="11112" cy="1054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Rectangle 50"/>
          <p:cNvSpPr>
            <a:spLocks noChangeArrowheads="1"/>
          </p:cNvSpPr>
          <p:nvPr/>
        </p:nvSpPr>
        <p:spPr bwMode="auto">
          <a:xfrm>
            <a:off x="2319338" y="5424488"/>
            <a:ext cx="15367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resulting value</a:t>
            </a:r>
          </a:p>
        </p:txBody>
      </p:sp>
      <p:sp>
        <p:nvSpPr>
          <p:cNvPr id="57357" name="AutoShape 51"/>
          <p:cNvSpPr>
            <a:spLocks/>
          </p:cNvSpPr>
          <p:nvPr/>
        </p:nvSpPr>
        <p:spPr bwMode="auto">
          <a:xfrm rot="5400000">
            <a:off x="1826420" y="4025106"/>
            <a:ext cx="176212" cy="1076325"/>
          </a:xfrm>
          <a:prstGeom prst="rightBrace">
            <a:avLst>
              <a:gd name="adj1" fmla="val 5090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58" name="Rectangle 52"/>
          <p:cNvSpPr>
            <a:spLocks noChangeArrowheads="1"/>
          </p:cNvSpPr>
          <p:nvPr/>
        </p:nvSpPr>
        <p:spPr bwMode="auto">
          <a:xfrm>
            <a:off x="1450975" y="4687888"/>
            <a:ext cx="863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the tree</a:t>
            </a:r>
          </a:p>
        </p:txBody>
      </p:sp>
      <p:sp>
        <p:nvSpPr>
          <p:cNvPr id="57359" name="Text Box 46"/>
          <p:cNvSpPr txBox="1">
            <a:spLocks noChangeArrowheads="1"/>
          </p:cNvSpPr>
          <p:nvPr/>
        </p:nvSpPr>
        <p:spPr bwMode="auto">
          <a:xfrm>
            <a:off x="1368425" y="6118225"/>
            <a:ext cx="67071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This eval can both </a:t>
            </a:r>
            <a:r>
              <a:rPr lang="en-US" sz="2100" b="1" i="1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test </a:t>
            </a:r>
            <a:r>
              <a:rPr lang="en-US" sz="210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2100" b="1" i="1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generate </a:t>
            </a:r>
            <a:r>
              <a:rPr lang="en-US" sz="210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resulting values,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3"/>
          <p:cNvGrpSpPr>
            <a:grpSpLocks/>
          </p:cNvGrpSpPr>
          <p:nvPr/>
        </p:nvGrpSpPr>
        <p:grpSpPr bwMode="auto">
          <a:xfrm>
            <a:off x="477838" y="1158875"/>
            <a:ext cx="8218487" cy="180975"/>
            <a:chOff x="295" y="1311"/>
            <a:chExt cx="5177" cy="114"/>
          </a:xfrm>
        </p:grpSpPr>
        <p:sp>
          <p:nvSpPr>
            <p:cNvPr id="5839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839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8371" name="Rectangle 24"/>
          <p:cNvSpPr>
            <a:spLocks noChangeArrowheads="1"/>
          </p:cNvSpPr>
          <p:nvPr/>
        </p:nvSpPr>
        <p:spPr bwMode="auto">
          <a:xfrm>
            <a:off x="6553200" y="152400"/>
            <a:ext cx="2286000" cy="198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533400" y="2895600"/>
            <a:ext cx="5622925" cy="3255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0 =  4 + 4 - 4 - 4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1 =  44 / 44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 =  4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...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8 =  sqrt( .4 ) * ( 4 + 4 + 4 )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...</a:t>
            </a:r>
          </a:p>
          <a:p>
            <a:pPr algn="l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19 = ???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20 = 4! + 4 - 4 - 4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</a:t>
            </a:r>
            <a:endParaRPr lang="en-US" sz="20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695325" y="238125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000000"/>
                </a:solidFill>
                <a:cs typeface="Times New Roman" pitchFamily="18" charset="0"/>
              </a:rPr>
              <a:t>For four 4’s ...</a:t>
            </a: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6338888" y="333375"/>
            <a:ext cx="24098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2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5837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06538"/>
            <a:ext cx="405765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Line 10"/>
          <p:cNvSpPr>
            <a:spLocks noChangeShapeType="1"/>
          </p:cNvSpPr>
          <p:nvPr/>
        </p:nvSpPr>
        <p:spPr bwMode="auto">
          <a:xfrm>
            <a:off x="2252663" y="4589463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11"/>
          <p:cNvSpPr txBox="1">
            <a:spLocks noChangeArrowheads="1"/>
          </p:cNvSpPr>
          <p:nvPr/>
        </p:nvSpPr>
        <p:spPr bwMode="auto">
          <a:xfrm>
            <a:off x="1376363" y="3676650"/>
            <a:ext cx="71755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4/(4+4)</a:t>
            </a:r>
          </a:p>
        </p:txBody>
      </p:sp>
      <p:sp>
        <p:nvSpPr>
          <p:cNvPr id="58378" name="Text Box 12"/>
          <p:cNvSpPr txBox="1">
            <a:spLocks noChangeArrowheads="1"/>
          </p:cNvSpPr>
          <p:nvPr/>
        </p:nvSpPr>
        <p:spPr bwMode="auto">
          <a:xfrm>
            <a:off x="152400" y="6484938"/>
            <a:ext cx="3505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1">
                <a:solidFill>
                  <a:srgbClr val="FF0000"/>
                </a:solidFill>
                <a:latin typeface="Arial" pitchFamily="34" charset="0"/>
              </a:rPr>
              <a:t>Ask around…</a:t>
            </a:r>
          </a:p>
        </p:txBody>
      </p:sp>
      <p:sp>
        <p:nvSpPr>
          <p:cNvPr id="58379" name="Text Box 13"/>
          <p:cNvSpPr txBox="1">
            <a:spLocks noChangeArrowheads="1"/>
          </p:cNvSpPr>
          <p:nvPr/>
        </p:nvSpPr>
        <p:spPr bwMode="auto">
          <a:xfrm>
            <a:off x="6553200" y="1524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u="sng">
                <a:solidFill>
                  <a:srgbClr val="009900"/>
                </a:solidFill>
                <a:latin typeface="Times" pitchFamily="18" charset="0"/>
              </a:rPr>
              <a:t>Allowed Operations</a:t>
            </a:r>
          </a:p>
        </p:txBody>
      </p:sp>
      <p:sp>
        <p:nvSpPr>
          <p:cNvPr id="58380" name="Rectangle 14"/>
          <p:cNvSpPr>
            <a:spLocks noChangeArrowheads="1"/>
          </p:cNvSpPr>
          <p:nvPr/>
        </p:nvSpPr>
        <p:spPr bwMode="auto">
          <a:xfrm>
            <a:off x="7721600" y="69532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*</a:t>
            </a:r>
          </a:p>
        </p:txBody>
      </p:sp>
      <p:sp>
        <p:nvSpPr>
          <p:cNvPr id="58381" name="Rectangle 15"/>
          <p:cNvSpPr>
            <a:spLocks noChangeArrowheads="1"/>
          </p:cNvSpPr>
          <p:nvPr/>
        </p:nvSpPr>
        <p:spPr bwMode="auto">
          <a:xfrm>
            <a:off x="6705600" y="69532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+</a:t>
            </a:r>
          </a:p>
        </p:txBody>
      </p:sp>
      <p:sp>
        <p:nvSpPr>
          <p:cNvPr id="58382" name="Rectangle 16"/>
          <p:cNvSpPr>
            <a:spLocks noChangeArrowheads="1"/>
          </p:cNvSpPr>
          <p:nvPr/>
        </p:nvSpPr>
        <p:spPr bwMode="auto">
          <a:xfrm>
            <a:off x="7213600" y="69532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58383" name="Rectangle 17"/>
          <p:cNvSpPr>
            <a:spLocks noChangeArrowheads="1"/>
          </p:cNvSpPr>
          <p:nvPr/>
        </p:nvSpPr>
        <p:spPr bwMode="auto">
          <a:xfrm>
            <a:off x="8229600" y="69532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/</a:t>
            </a:r>
          </a:p>
        </p:txBody>
      </p:sp>
      <p:sp>
        <p:nvSpPr>
          <p:cNvPr id="58384" name="Rectangle 18"/>
          <p:cNvSpPr>
            <a:spLocks noChangeArrowheads="1"/>
          </p:cNvSpPr>
          <p:nvPr/>
        </p:nvSpPr>
        <p:spPr bwMode="auto">
          <a:xfrm>
            <a:off x="6715125" y="1171575"/>
            <a:ext cx="73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sqrt</a:t>
            </a:r>
          </a:p>
        </p:txBody>
      </p:sp>
      <p:sp>
        <p:nvSpPr>
          <p:cNvPr id="58385" name="Rectangle 19"/>
          <p:cNvSpPr>
            <a:spLocks noChangeArrowheads="1"/>
          </p:cNvSpPr>
          <p:nvPr/>
        </p:nvSpPr>
        <p:spPr bwMode="auto">
          <a:xfrm>
            <a:off x="8239125" y="117157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!</a:t>
            </a:r>
          </a:p>
        </p:txBody>
      </p:sp>
      <p:sp>
        <p:nvSpPr>
          <p:cNvPr id="58386" name="Rectangle 20"/>
          <p:cNvSpPr>
            <a:spLocks noChangeArrowheads="1"/>
          </p:cNvSpPr>
          <p:nvPr/>
        </p:nvSpPr>
        <p:spPr bwMode="auto">
          <a:xfrm>
            <a:off x="7791450" y="16002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power</a:t>
            </a:r>
          </a:p>
        </p:txBody>
      </p:sp>
      <p:sp>
        <p:nvSpPr>
          <p:cNvPr id="58387" name="Line 21"/>
          <p:cNvSpPr>
            <a:spLocks noChangeShapeType="1"/>
          </p:cNvSpPr>
          <p:nvPr/>
        </p:nvSpPr>
        <p:spPr bwMode="auto">
          <a:xfrm>
            <a:off x="7978775" y="1239838"/>
            <a:ext cx="153988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Rectangle 22"/>
          <p:cNvSpPr>
            <a:spLocks noChangeArrowheads="1"/>
          </p:cNvSpPr>
          <p:nvPr/>
        </p:nvSpPr>
        <p:spPr bwMode="auto">
          <a:xfrm>
            <a:off x="6711950" y="1600200"/>
            <a:ext cx="100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concat</a:t>
            </a:r>
          </a:p>
        </p:txBody>
      </p:sp>
      <p:sp>
        <p:nvSpPr>
          <p:cNvPr id="58389" name="Rectangle 23"/>
          <p:cNvSpPr>
            <a:spLocks noChangeArrowheads="1"/>
          </p:cNvSpPr>
          <p:nvPr/>
        </p:nvSpPr>
        <p:spPr bwMode="auto">
          <a:xfrm>
            <a:off x="7551738" y="117157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.</a:t>
            </a:r>
          </a:p>
        </p:txBody>
      </p:sp>
      <p:pic>
        <p:nvPicPr>
          <p:cNvPr id="58390" name="Picture 28"/>
          <p:cNvPicPr>
            <a:picLocks noChangeAspect="1" noChangeArrowheads="1"/>
          </p:cNvPicPr>
          <p:nvPr/>
        </p:nvPicPr>
        <p:blipFill>
          <a:blip r:embed="rId3" cstate="print"/>
          <a:srcRect l="31393" t="12357" r="26057" b="6683"/>
          <a:stretch>
            <a:fillRect/>
          </a:stretch>
        </p:blipFill>
        <p:spPr bwMode="auto">
          <a:xfrm>
            <a:off x="5867400" y="2286000"/>
            <a:ext cx="3081338" cy="439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7"/>
          <p:cNvPicPr>
            <a:picLocks noChangeAspect="1" noChangeArrowheads="1"/>
          </p:cNvPicPr>
          <p:nvPr/>
        </p:nvPicPr>
        <p:blipFill>
          <a:blip r:embed="rId2" cstate="print"/>
          <a:srcRect l="30096" t="11909" r="25626" b="44527"/>
          <a:stretch>
            <a:fillRect/>
          </a:stretch>
        </p:blipFill>
        <p:spPr bwMode="auto">
          <a:xfrm>
            <a:off x="228600" y="376238"/>
            <a:ext cx="8610600" cy="6024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648200" y="433388"/>
            <a:ext cx="43434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pitchFamily="1" charset="0"/>
            </a:endParaRPr>
          </a:p>
        </p:txBody>
      </p:sp>
      <p:pic>
        <p:nvPicPr>
          <p:cNvPr id="34819" name="Picture 2" descr="Picture 3.png"/>
          <p:cNvPicPr>
            <a:picLocks noChangeAspect="1"/>
          </p:cNvPicPr>
          <p:nvPr/>
        </p:nvPicPr>
        <p:blipFill>
          <a:blip r:embed="rId2" cstate="print"/>
          <a:srcRect t="903"/>
          <a:stretch>
            <a:fillRect/>
          </a:stretch>
        </p:blipFill>
        <p:spPr bwMode="auto">
          <a:xfrm>
            <a:off x="4724400" y="2014538"/>
            <a:ext cx="4191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406650" y="6122988"/>
            <a:ext cx="475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www.cs.nmsu.edu/ALP/2011/03/natural-language-processing-with-prolog-in-the-ibm-watson-system/</a:t>
            </a:r>
          </a:p>
        </p:txBody>
      </p:sp>
      <p:pic>
        <p:nvPicPr>
          <p:cNvPr id="34821" name="Picture 4" descr="Picture 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542925"/>
            <a:ext cx="3905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 descr="Picture 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"/>
            <a:ext cx="4154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6" descr="jeopardy_watsonQA.jpg"/>
          <p:cNvPicPr>
            <a:picLocks noChangeAspect="1"/>
          </p:cNvPicPr>
          <p:nvPr/>
        </p:nvPicPr>
        <p:blipFill>
          <a:blip r:embed="rId5" cstate="print"/>
          <a:srcRect l="11613" r="11668" b="34921"/>
          <a:stretch>
            <a:fillRect/>
          </a:stretch>
        </p:blipFill>
        <p:spPr bwMode="auto">
          <a:xfrm>
            <a:off x="152400" y="3581400"/>
            <a:ext cx="43846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Down Arrow 8"/>
          <p:cNvSpPr>
            <a:spLocks noChangeArrowheads="1"/>
          </p:cNvSpPr>
          <p:nvPr/>
        </p:nvSpPr>
        <p:spPr bwMode="auto">
          <a:xfrm>
            <a:off x="6665913" y="1581150"/>
            <a:ext cx="274637" cy="347663"/>
          </a:xfrm>
          <a:prstGeom prst="downArrow">
            <a:avLst>
              <a:gd name="adj1" fmla="val 50000"/>
              <a:gd name="adj2" fmla="val 50044"/>
            </a:avLst>
          </a:prstGeom>
          <a:solidFill>
            <a:srgbClr val="CECEE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825" name="Down Arrow 9"/>
          <p:cNvSpPr>
            <a:spLocks noChangeArrowheads="1"/>
          </p:cNvSpPr>
          <p:nvPr/>
        </p:nvSpPr>
        <p:spPr bwMode="auto">
          <a:xfrm rot="-5400000">
            <a:off x="4095750" y="714376"/>
            <a:ext cx="274637" cy="347662"/>
          </a:xfrm>
          <a:prstGeom prst="downArrow">
            <a:avLst>
              <a:gd name="adj1" fmla="val 50000"/>
              <a:gd name="adj2" fmla="val 50044"/>
            </a:avLst>
          </a:prstGeom>
          <a:solidFill>
            <a:srgbClr val="CECEE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826" name="Down Arrow 10"/>
          <p:cNvSpPr>
            <a:spLocks noChangeArrowheads="1"/>
          </p:cNvSpPr>
          <p:nvPr/>
        </p:nvSpPr>
        <p:spPr bwMode="auto">
          <a:xfrm rot="5400000" flipH="1">
            <a:off x="4637088" y="5357812"/>
            <a:ext cx="274638" cy="347663"/>
          </a:xfrm>
          <a:prstGeom prst="downArrow">
            <a:avLst>
              <a:gd name="adj1" fmla="val 50000"/>
              <a:gd name="adj2" fmla="val 50044"/>
            </a:avLst>
          </a:prstGeom>
          <a:solidFill>
            <a:srgbClr val="CECEE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6" cstate="print"/>
          <a:srcRect l="68750" t="23862" r="2679" b="35112"/>
          <a:stretch>
            <a:fillRect/>
          </a:stretch>
        </p:blipFill>
        <p:spPr bwMode="auto">
          <a:xfrm>
            <a:off x="2209800" y="762000"/>
            <a:ext cx="5105400" cy="5211763"/>
          </a:xfrm>
          <a:prstGeom prst="rect">
            <a:avLst/>
          </a:prstGeom>
          <a:noFill/>
          <a:ln w="12700">
            <a:solidFill>
              <a:srgbClr val="0333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7"/>
          <p:cNvPicPr>
            <a:picLocks noChangeAspect="1" noChangeArrowheads="1"/>
          </p:cNvPicPr>
          <p:nvPr/>
        </p:nvPicPr>
        <p:blipFill>
          <a:blip r:embed="rId2" cstate="print"/>
          <a:srcRect l="30096" t="54933" r="25626" b="1260"/>
          <a:stretch>
            <a:fillRect/>
          </a:stretch>
        </p:blipFill>
        <p:spPr bwMode="auto">
          <a:xfrm>
            <a:off x="76200" y="228600"/>
            <a:ext cx="8991600" cy="632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26892" t="13791" r="27394" b="2032"/>
          <a:stretch>
            <a:fillRect/>
          </a:stretch>
        </p:blipFill>
        <p:spPr bwMode="auto">
          <a:xfrm>
            <a:off x="304800" y="228600"/>
            <a:ext cx="4572000" cy="6413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1443" name="Straight Arrow Connector 3"/>
          <p:cNvCxnSpPr>
            <a:cxnSpLocks noChangeShapeType="1"/>
          </p:cNvCxnSpPr>
          <p:nvPr/>
        </p:nvCxnSpPr>
        <p:spPr bwMode="auto">
          <a:xfrm flipH="1">
            <a:off x="4953000" y="5486400"/>
            <a:ext cx="1752600" cy="68580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5562600" y="48006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mbria" pitchFamily="18" charset="0"/>
              </a:rPr>
              <a:t>Using Prolog initially written in CS 60!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9"/>
          <p:cNvSpPr txBox="1">
            <a:spLocks noChangeArrowheads="1"/>
          </p:cNvSpPr>
          <p:nvPr/>
        </p:nvSpPr>
        <p:spPr bwMode="auto">
          <a:xfrm>
            <a:off x="381000" y="381000"/>
            <a:ext cx="4267200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200">
                <a:solidFill>
                  <a:srgbClr val="009200"/>
                </a:solidFill>
                <a:latin typeface="Comic Sans MS" pitchFamily="66" charset="0"/>
              </a:rPr>
              <a:t>More puzzles next Monday</a:t>
            </a:r>
          </a:p>
        </p:txBody>
      </p:sp>
      <p:sp>
        <p:nvSpPr>
          <p:cNvPr id="62467" name="Text Box 9"/>
          <p:cNvSpPr txBox="1">
            <a:spLocks noChangeArrowheads="1"/>
          </p:cNvSpPr>
          <p:nvPr/>
        </p:nvSpPr>
        <p:spPr bwMode="auto">
          <a:xfrm>
            <a:off x="2971800" y="4876800"/>
            <a:ext cx="5638800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200">
                <a:latin typeface="Comic Sans MS" pitchFamily="66" charset="0"/>
              </a:rPr>
              <a:t>Good luck with Prolog this week(end)...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5"/>
          <p:cNvPicPr>
            <a:picLocks noChangeAspect="1" noChangeArrowheads="1"/>
          </p:cNvPicPr>
          <p:nvPr/>
        </p:nvPicPr>
        <p:blipFill>
          <a:blip r:embed="rId2" cstate="print"/>
          <a:srcRect l="40022" t="34709" r="14626" b="2380"/>
          <a:stretch>
            <a:fillRect/>
          </a:stretch>
        </p:blipFill>
        <p:spPr bwMode="auto">
          <a:xfrm>
            <a:off x="192088" y="228600"/>
            <a:ext cx="6056312" cy="640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9"/>
          <p:cNvSpPr txBox="1">
            <a:spLocks noChangeArrowheads="1"/>
          </p:cNvSpPr>
          <p:nvPr/>
        </p:nvSpPr>
        <p:spPr bwMode="auto">
          <a:xfrm>
            <a:off x="1008063" y="182563"/>
            <a:ext cx="6916737" cy="731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200">
                <a:latin typeface="Comic Sans MS" pitchFamily="66" charset="0"/>
              </a:rPr>
              <a:t>More puzzles next time!</a:t>
            </a:r>
          </a:p>
        </p:txBody>
      </p:sp>
      <p:sp>
        <p:nvSpPr>
          <p:cNvPr id="64515" name="Text Box 9"/>
          <p:cNvSpPr txBox="1">
            <a:spLocks noChangeArrowheads="1"/>
          </p:cNvSpPr>
          <p:nvPr/>
        </p:nvSpPr>
        <p:spPr bwMode="auto">
          <a:xfrm>
            <a:off x="304800" y="6138863"/>
            <a:ext cx="84582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omic Sans MS" pitchFamily="66" charset="0"/>
              </a:rPr>
              <a:t>in honor of Apr. 1, I'll be disguised as Jack Ma on Friday…</a:t>
            </a:r>
          </a:p>
        </p:txBody>
      </p:sp>
      <p:pic>
        <p:nvPicPr>
          <p:cNvPr id="64516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838" y="1066800"/>
            <a:ext cx="5943600" cy="483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2" name="Rectangle 6"/>
          <p:cNvSpPr>
            <a:spLocks noChangeArrowheads="1"/>
          </p:cNvSpPr>
          <p:nvPr/>
        </p:nvSpPr>
        <p:spPr bwMode="auto">
          <a:xfrm>
            <a:off x="766763" y="3246438"/>
            <a:ext cx="5091112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 typeface="Arial" pitchFamily="34" charset="0"/>
              <a:buNone/>
            </a:pPr>
            <a:r>
              <a:rPr lang="en-US" sz="2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removeAll(E,[],[]).</a:t>
            </a:r>
          </a:p>
        </p:txBody>
      </p:sp>
      <p:sp>
        <p:nvSpPr>
          <p:cNvPr id="14353" name="Rectangle 39"/>
          <p:cNvSpPr>
            <a:spLocks noChangeArrowheads="1"/>
          </p:cNvSpPr>
          <p:nvPr/>
        </p:nvSpPr>
        <p:spPr bwMode="auto">
          <a:xfrm>
            <a:off x="228600" y="2765425"/>
            <a:ext cx="3014663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100">
                <a:latin typeface="Arial" pitchFamily="34" charset="0"/>
              </a:rPr>
              <a:t>removeAll( E, L, NewL )</a:t>
            </a:r>
          </a:p>
        </p:txBody>
      </p:sp>
      <p:sp>
        <p:nvSpPr>
          <p:cNvPr id="14354" name="Rectangle 6"/>
          <p:cNvSpPr>
            <a:spLocks noChangeArrowheads="1"/>
          </p:cNvSpPr>
          <p:nvPr/>
        </p:nvSpPr>
        <p:spPr bwMode="auto">
          <a:xfrm>
            <a:off x="762000" y="3738563"/>
            <a:ext cx="60198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 typeface="Arial" pitchFamily="34" charset="0"/>
              <a:buNone/>
            </a:pPr>
            <a:r>
              <a:rPr lang="en-US" sz="2100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removeAll(E,[E|R],X)  :-</a:t>
            </a:r>
          </a:p>
        </p:txBody>
      </p:sp>
      <p:sp>
        <p:nvSpPr>
          <p:cNvPr id="14355" name="Rectangle 6"/>
          <p:cNvSpPr>
            <a:spLocks noChangeArrowheads="1"/>
          </p:cNvSpPr>
          <p:nvPr/>
        </p:nvSpPr>
        <p:spPr bwMode="auto">
          <a:xfrm>
            <a:off x="762000" y="4232275"/>
            <a:ext cx="60198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 typeface="Arial" pitchFamily="34" charset="0"/>
              <a:buNone/>
            </a:pPr>
            <a:r>
              <a:rPr lang="en-US" sz="2100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removeAll(E,[F|R],[F|X])  :-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66763" y="1065213"/>
            <a:ext cx="5091112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 typeface="Arial" charset="0"/>
              <a:buNone/>
              <a:defRPr/>
            </a:pPr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removeOne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(E,[E|R],R).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62000" y="1565275"/>
            <a:ext cx="60198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 typeface="Arial" charset="0"/>
              <a:buNone/>
              <a:defRPr/>
            </a:pPr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removeOne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(E,[F|R],[F|R2])  :-  </a:t>
            </a:r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removeOne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(E,R,R2).</a:t>
            </a:r>
          </a:p>
        </p:txBody>
      </p:sp>
      <p:sp>
        <p:nvSpPr>
          <p:cNvPr id="14358" name="Rectangle 38"/>
          <p:cNvSpPr>
            <a:spLocks noChangeArrowheads="1"/>
          </p:cNvSpPr>
          <p:nvPr/>
        </p:nvSpPr>
        <p:spPr bwMode="auto">
          <a:xfrm>
            <a:off x="228600" y="644525"/>
            <a:ext cx="32258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100">
                <a:latin typeface="Arial" pitchFamily="34" charset="0"/>
              </a:rPr>
              <a:t>removeOne( E, L, NewL )</a:t>
            </a:r>
          </a:p>
        </p:txBody>
      </p:sp>
      <p:sp>
        <p:nvSpPr>
          <p:cNvPr id="14359" name="Rectangle 40"/>
          <p:cNvSpPr>
            <a:spLocks noChangeArrowheads="1"/>
          </p:cNvSpPr>
          <p:nvPr/>
        </p:nvSpPr>
        <p:spPr bwMode="auto">
          <a:xfrm>
            <a:off x="228600" y="5375275"/>
            <a:ext cx="220345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100">
                <a:latin typeface="Arial" pitchFamily="34" charset="0"/>
              </a:rPr>
              <a:t>uniq( List, UList )</a:t>
            </a:r>
          </a:p>
        </p:txBody>
      </p:sp>
      <p:sp>
        <p:nvSpPr>
          <p:cNvPr id="14360" name="Rectangle 14"/>
          <p:cNvSpPr>
            <a:spLocks noChangeArrowheads="1"/>
          </p:cNvSpPr>
          <p:nvPr/>
        </p:nvSpPr>
        <p:spPr bwMode="auto">
          <a:xfrm>
            <a:off x="766763" y="6289675"/>
            <a:ext cx="24749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1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uniq([F|R],[F|X])  :-  </a:t>
            </a:r>
            <a:endParaRPr lang="en-US" sz="21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61" name="Rectangle 13"/>
          <p:cNvSpPr>
            <a:spLocks noChangeArrowheads="1"/>
          </p:cNvSpPr>
          <p:nvPr/>
        </p:nvSpPr>
        <p:spPr bwMode="auto">
          <a:xfrm>
            <a:off x="766763" y="5832475"/>
            <a:ext cx="13430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uniq([],[]).</a:t>
            </a:r>
            <a:endParaRPr lang="en-US" sz="21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62" name="Line 36"/>
          <p:cNvSpPr>
            <a:spLocks noChangeShapeType="1"/>
          </p:cNvSpPr>
          <p:nvPr/>
        </p:nvSpPr>
        <p:spPr bwMode="auto">
          <a:xfrm>
            <a:off x="433388" y="4800600"/>
            <a:ext cx="8201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3" name="Text Box 38"/>
          <p:cNvSpPr txBox="1">
            <a:spLocks noChangeArrowheads="1"/>
          </p:cNvSpPr>
          <p:nvPr/>
        </p:nvSpPr>
        <p:spPr bwMode="auto">
          <a:xfrm>
            <a:off x="3708400" y="1081088"/>
            <a:ext cx="27432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1500"/>
              <a:t>E </a:t>
            </a:r>
            <a:r>
              <a:rPr lang="en-US" sz="1500" i="1"/>
              <a:t>must </a:t>
            </a:r>
            <a:r>
              <a:rPr lang="en-US" sz="1500"/>
              <a:t>be present</a:t>
            </a:r>
          </a:p>
        </p:txBody>
      </p:sp>
      <p:sp>
        <p:nvSpPr>
          <p:cNvPr id="14364" name="Text Box 38"/>
          <p:cNvSpPr txBox="1">
            <a:spLocks noChangeArrowheads="1"/>
          </p:cNvSpPr>
          <p:nvPr/>
        </p:nvSpPr>
        <p:spPr bwMode="auto">
          <a:xfrm>
            <a:off x="3276600" y="3254375"/>
            <a:ext cx="3111500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1500"/>
              <a:t>E need </a:t>
            </a:r>
            <a:r>
              <a:rPr lang="en-US" sz="1500" i="1"/>
              <a:t>not </a:t>
            </a:r>
            <a:r>
              <a:rPr lang="en-US" sz="1500"/>
              <a:t>be present...</a:t>
            </a:r>
          </a:p>
        </p:txBody>
      </p:sp>
      <p:sp>
        <p:nvSpPr>
          <p:cNvPr id="14365" name="Line 36"/>
          <p:cNvSpPr>
            <a:spLocks noChangeShapeType="1"/>
          </p:cNvSpPr>
          <p:nvPr/>
        </p:nvSpPr>
        <p:spPr bwMode="auto">
          <a:xfrm>
            <a:off x="485775" y="2133600"/>
            <a:ext cx="8201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5554663" y="152400"/>
            <a:ext cx="33401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-112" charset="-128"/>
              </a:rPr>
              <a:t>removeOne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-112" charset="-128"/>
              </a:rPr>
              <a:t>( 42, L, [5,6,7])</a:t>
            </a: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5559425" y="2327275"/>
            <a:ext cx="3132138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-112" charset="-128"/>
              </a:rPr>
              <a:t>removeAll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-112" charset="-128"/>
              </a:rPr>
              <a:t>( 42, L, [5,6,7])</a:t>
            </a: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5559425" y="4953000"/>
            <a:ext cx="3355975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-112" charset="-128"/>
              </a:rPr>
              <a:t>uniq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-112" charset="-128"/>
              </a:rPr>
              <a:t>( [7,6,5,6,7,7,5], </a:t>
            </a:r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-112" charset="-128"/>
              </a:rPr>
              <a:t>UList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-112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Rectangle 2"/>
          <p:cNvSpPr>
            <a:spLocks noChangeArrowheads="1"/>
          </p:cNvSpPr>
          <p:nvPr/>
        </p:nvSpPr>
        <p:spPr bwMode="auto">
          <a:xfrm>
            <a:off x="2133600" y="5192713"/>
            <a:ext cx="640080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</a:rPr>
              <a:t>Write </a:t>
            </a:r>
            <a:r>
              <a:rPr lang="en-US" sz="1400" b="1">
                <a:latin typeface="Courier New" pitchFamily="49" charset="0"/>
              </a:rPr>
              <a:t>split(L,S1,S2)</a:t>
            </a:r>
            <a:r>
              <a:rPr lang="en-US" sz="1400">
                <a:solidFill>
                  <a:schemeClr val="tx1"/>
                </a:solidFill>
              </a:rPr>
              <a:t> that splits a list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L</a:t>
            </a:r>
            <a:r>
              <a:rPr lang="en-US" sz="1400">
                <a:solidFill>
                  <a:schemeClr val="tx1"/>
                </a:solidFill>
              </a:rPr>
              <a:t> into all possible subsets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S1</a:t>
            </a:r>
            <a:r>
              <a:rPr lang="en-US" sz="1400">
                <a:solidFill>
                  <a:schemeClr val="tx1"/>
                </a:solidFill>
              </a:rPr>
              <a:t> and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S2</a:t>
            </a:r>
            <a:r>
              <a:rPr lang="en-US" sz="140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5385" name="Text Box 7"/>
          <p:cNvSpPr txBox="1">
            <a:spLocks noChangeArrowheads="1"/>
          </p:cNvSpPr>
          <p:nvPr/>
        </p:nvSpPr>
        <p:spPr bwMode="auto">
          <a:xfrm>
            <a:off x="7189788" y="74613"/>
            <a:ext cx="17653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i="1">
                <a:solidFill>
                  <a:schemeClr val="tx1"/>
                </a:solidFill>
              </a:rPr>
              <a:t>Quiz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5386" name="Rectangle 17"/>
          <p:cNvSpPr>
            <a:spLocks noChangeArrowheads="1"/>
          </p:cNvSpPr>
          <p:nvPr/>
        </p:nvSpPr>
        <p:spPr bwMode="auto">
          <a:xfrm>
            <a:off x="1593850" y="1808163"/>
            <a:ext cx="53022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</a:rPr>
              <a:t>Write </a:t>
            </a:r>
            <a:r>
              <a:rPr lang="en-US" sz="1400" b="1">
                <a:latin typeface="Courier New" pitchFamily="49" charset="0"/>
              </a:rPr>
              <a:t>perm(L,P)</a:t>
            </a:r>
            <a:r>
              <a:rPr lang="en-US" sz="1400">
                <a:solidFill>
                  <a:schemeClr val="tx1"/>
                </a:solidFill>
              </a:rPr>
              <a:t> to generate permutations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P</a:t>
            </a:r>
            <a:r>
              <a:rPr lang="en-US" sz="1400">
                <a:solidFill>
                  <a:schemeClr val="tx1"/>
                </a:solidFill>
              </a:rPr>
              <a:t> of a list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L</a:t>
            </a:r>
            <a:r>
              <a:rPr lang="en-US" sz="1400">
                <a:solidFill>
                  <a:schemeClr val="tx1"/>
                </a:solidFill>
              </a:rPr>
              <a:t>.   </a:t>
            </a:r>
          </a:p>
        </p:txBody>
      </p:sp>
      <p:sp>
        <p:nvSpPr>
          <p:cNvPr id="15387" name="Rectangle 18"/>
          <p:cNvSpPr>
            <a:spLocks noChangeArrowheads="1"/>
          </p:cNvSpPr>
          <p:nvPr/>
        </p:nvSpPr>
        <p:spPr bwMode="auto">
          <a:xfrm>
            <a:off x="7480300" y="5727700"/>
            <a:ext cx="1476375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000" b="1" i="1">
                <a:solidFill>
                  <a:srgbClr val="088E0A"/>
                </a:solidFill>
              </a:rPr>
              <a:t>union, not</a:t>
            </a:r>
            <a:r>
              <a:rPr lang="en-US" sz="1000">
                <a:solidFill>
                  <a:srgbClr val="088E0A"/>
                </a:solidFill>
              </a:rPr>
              <a:t> concatenation</a:t>
            </a:r>
          </a:p>
        </p:txBody>
      </p:sp>
      <p:sp>
        <p:nvSpPr>
          <p:cNvPr id="15388" name="Rectangle 21"/>
          <p:cNvSpPr>
            <a:spLocks noChangeArrowheads="1"/>
          </p:cNvSpPr>
          <p:nvPr/>
        </p:nvSpPr>
        <p:spPr bwMode="auto">
          <a:xfrm>
            <a:off x="1535113" y="3440113"/>
            <a:ext cx="419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</a:rPr>
              <a:t>Write </a:t>
            </a:r>
            <a:r>
              <a:rPr lang="en-US" sz="1400" b="1">
                <a:latin typeface="Courier New" pitchFamily="49" charset="0"/>
              </a:rPr>
              <a:t>sort(L,S)</a:t>
            </a:r>
            <a:r>
              <a:rPr lang="en-US" sz="1400">
                <a:solidFill>
                  <a:schemeClr val="tx1"/>
                </a:solidFill>
              </a:rPr>
              <a:t>, which "sorts"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L</a:t>
            </a:r>
            <a:r>
              <a:rPr lang="en-US" sz="1400">
                <a:solidFill>
                  <a:schemeClr val="tx1"/>
                </a:solidFill>
              </a:rPr>
              <a:t> into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S</a:t>
            </a:r>
            <a:r>
              <a:rPr lang="en-US" sz="140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5389" name="Line 22"/>
          <p:cNvSpPr>
            <a:spLocks noChangeShapeType="1"/>
          </p:cNvSpPr>
          <p:nvPr/>
        </p:nvSpPr>
        <p:spPr bwMode="auto">
          <a:xfrm flipH="1" flipV="1">
            <a:off x="6935788" y="5603875"/>
            <a:ext cx="573087" cy="203200"/>
          </a:xfrm>
          <a:prstGeom prst="line">
            <a:avLst/>
          </a:prstGeom>
          <a:noFill/>
          <a:ln w="12700">
            <a:solidFill>
              <a:srgbClr val="088E0A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90" name="Rectangle 25"/>
          <p:cNvSpPr>
            <a:spLocks noChangeArrowheads="1"/>
          </p:cNvSpPr>
          <p:nvPr/>
        </p:nvSpPr>
        <p:spPr bwMode="auto">
          <a:xfrm>
            <a:off x="3309938" y="2041525"/>
            <a:ext cx="2449512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Hint:  </a:t>
            </a:r>
            <a:r>
              <a:rPr lang="en-US" sz="1000">
                <a:solidFill>
                  <a:schemeClr val="tx1"/>
                </a:solidFill>
              </a:rPr>
              <a:t>Use recursion and </a:t>
            </a:r>
            <a:r>
              <a:rPr lang="en-US" sz="1000" b="1">
                <a:solidFill>
                  <a:schemeClr val="tx1"/>
                </a:solidFill>
                <a:latin typeface="Courier New" pitchFamily="49" charset="0"/>
              </a:rPr>
              <a:t>removeOne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5391" name="Line 27"/>
          <p:cNvSpPr>
            <a:spLocks noChangeShapeType="1"/>
          </p:cNvSpPr>
          <p:nvPr/>
        </p:nvSpPr>
        <p:spPr bwMode="auto">
          <a:xfrm>
            <a:off x="457200" y="5029200"/>
            <a:ext cx="696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92" name="Rectangle 29"/>
          <p:cNvSpPr>
            <a:spLocks noChangeArrowheads="1"/>
          </p:cNvSpPr>
          <p:nvPr/>
        </p:nvSpPr>
        <p:spPr bwMode="auto">
          <a:xfrm>
            <a:off x="7288213" y="812800"/>
            <a:ext cx="12700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900">
                <a:solidFill>
                  <a:srgbClr val="009200"/>
                </a:solidFill>
                <a:latin typeface="Comic Sans MS" pitchFamily="66" charset="0"/>
              </a:rPr>
              <a:t>Prolog pandemonium!</a:t>
            </a:r>
          </a:p>
        </p:txBody>
      </p:sp>
      <p:grpSp>
        <p:nvGrpSpPr>
          <p:cNvPr id="15393" name="Group 104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07413" y="915988"/>
            <a:ext cx="381000" cy="457200"/>
            <a:chOff x="2928" y="1051"/>
            <a:chExt cx="840" cy="957"/>
          </a:xfrm>
        </p:grpSpPr>
        <p:sp>
          <p:nvSpPr>
            <p:cNvPr id="15415" name="Freeform 1048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6" name="Oval 104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417" name="Oval 105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418" name="Oval 105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419" name="Oval 105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420" name="Oval 105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421" name="Oval 105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422" name="Oval 105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423" name="AutoShape 105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424" name="Freeform 105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105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105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106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4" name="Rectangle 44"/>
          <p:cNvSpPr>
            <a:spLocks noChangeArrowheads="1"/>
          </p:cNvSpPr>
          <p:nvPr/>
        </p:nvSpPr>
        <p:spPr bwMode="auto">
          <a:xfrm>
            <a:off x="1485900" y="103188"/>
            <a:ext cx="45878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</a:rPr>
              <a:t>Define </a:t>
            </a:r>
            <a:r>
              <a:rPr lang="en-US" sz="1400" b="1">
                <a:latin typeface="Courier New" pitchFamily="49" charset="0"/>
              </a:rPr>
              <a:t>sorted(L)</a:t>
            </a:r>
            <a:r>
              <a:rPr lang="en-US" sz="1400">
                <a:solidFill>
                  <a:schemeClr val="tx1"/>
                </a:solidFill>
              </a:rPr>
              <a:t>. Assume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L</a:t>
            </a:r>
            <a:r>
              <a:rPr lang="en-US" sz="1400">
                <a:solidFill>
                  <a:schemeClr val="tx1"/>
                </a:solidFill>
              </a:rPr>
              <a:t> contains only integers. </a:t>
            </a:r>
          </a:p>
        </p:txBody>
      </p:sp>
      <p:sp>
        <p:nvSpPr>
          <p:cNvPr id="15395" name="Rectangle 34"/>
          <p:cNvSpPr>
            <a:spLocks noChangeArrowheads="1"/>
          </p:cNvSpPr>
          <p:nvPr/>
        </p:nvSpPr>
        <p:spPr bwMode="auto">
          <a:xfrm>
            <a:off x="2900363" y="344488"/>
            <a:ext cx="2767012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You'll want </a:t>
            </a:r>
            <a:r>
              <a:rPr lang="en-US" sz="1000" i="1">
                <a:solidFill>
                  <a:schemeClr val="tx1"/>
                </a:solidFill>
              </a:rPr>
              <a:t>2</a:t>
            </a:r>
            <a:r>
              <a:rPr lang="en-US" sz="1000">
                <a:solidFill>
                  <a:schemeClr val="tx1"/>
                </a:solidFill>
              </a:rPr>
              <a:t> base cases and one recursive case…</a:t>
            </a:r>
          </a:p>
        </p:txBody>
      </p:sp>
      <p:sp>
        <p:nvSpPr>
          <p:cNvPr id="15396" name="Rectangle 35"/>
          <p:cNvSpPr>
            <a:spLocks noChangeArrowheads="1"/>
          </p:cNvSpPr>
          <p:nvPr/>
        </p:nvSpPr>
        <p:spPr bwMode="auto">
          <a:xfrm>
            <a:off x="1636713" y="3659188"/>
            <a:ext cx="3163887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Hint:  </a:t>
            </a:r>
            <a:r>
              <a:rPr lang="en-US" sz="1000">
                <a:solidFill>
                  <a:schemeClr val="tx1"/>
                </a:solidFill>
              </a:rPr>
              <a:t>Use the previous two predicates – in only one rule!</a:t>
            </a:r>
          </a:p>
        </p:txBody>
      </p:sp>
      <p:sp>
        <p:nvSpPr>
          <p:cNvPr id="15397" name="Text Box 36"/>
          <p:cNvSpPr txBox="1">
            <a:spLocks noChangeArrowheads="1"/>
          </p:cNvSpPr>
          <p:nvPr/>
        </p:nvSpPr>
        <p:spPr bwMode="auto">
          <a:xfrm>
            <a:off x="209550" y="76200"/>
            <a:ext cx="1225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" pitchFamily="34" charset="0"/>
              </a:rPr>
              <a:t>sorted( L )</a:t>
            </a:r>
          </a:p>
        </p:txBody>
      </p:sp>
      <p:sp>
        <p:nvSpPr>
          <p:cNvPr id="15398" name="Line 27"/>
          <p:cNvSpPr>
            <a:spLocks noChangeShapeType="1"/>
          </p:cNvSpPr>
          <p:nvPr/>
        </p:nvSpPr>
        <p:spPr bwMode="auto">
          <a:xfrm>
            <a:off x="442913" y="1627188"/>
            <a:ext cx="696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99" name="Text Box 38"/>
          <p:cNvSpPr txBox="1">
            <a:spLocks noChangeArrowheads="1"/>
          </p:cNvSpPr>
          <p:nvPr/>
        </p:nvSpPr>
        <p:spPr bwMode="auto">
          <a:xfrm>
            <a:off x="209550" y="1758950"/>
            <a:ext cx="1390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" pitchFamily="34" charset="0"/>
              </a:rPr>
              <a:t>perm( L, P )</a:t>
            </a:r>
          </a:p>
        </p:txBody>
      </p:sp>
      <p:sp>
        <p:nvSpPr>
          <p:cNvPr id="15400" name="Line 27"/>
          <p:cNvSpPr>
            <a:spLocks noChangeShapeType="1"/>
          </p:cNvSpPr>
          <p:nvPr/>
        </p:nvSpPr>
        <p:spPr bwMode="auto">
          <a:xfrm>
            <a:off x="457200" y="3276600"/>
            <a:ext cx="696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01" name="Text Box 40"/>
          <p:cNvSpPr txBox="1">
            <a:spLocks noChangeArrowheads="1"/>
          </p:cNvSpPr>
          <p:nvPr/>
        </p:nvSpPr>
        <p:spPr bwMode="auto">
          <a:xfrm>
            <a:off x="209550" y="3392488"/>
            <a:ext cx="1250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" pitchFamily="34" charset="0"/>
              </a:rPr>
              <a:t>sort( L, S )</a:t>
            </a:r>
          </a:p>
        </p:txBody>
      </p:sp>
      <p:sp>
        <p:nvSpPr>
          <p:cNvPr id="15402" name="Text Box 41"/>
          <p:cNvSpPr txBox="1">
            <a:spLocks noChangeArrowheads="1"/>
          </p:cNvSpPr>
          <p:nvPr/>
        </p:nvSpPr>
        <p:spPr bwMode="auto">
          <a:xfrm>
            <a:off x="209550" y="5132388"/>
            <a:ext cx="18542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" pitchFamily="34" charset="0"/>
              </a:rPr>
              <a:t>sp</a:t>
            </a:r>
            <a:r>
              <a:rPr lang="en-US">
                <a:solidFill>
                  <a:schemeClr val="tx1"/>
                </a:solidFill>
                <a:latin typeface="ヒラギノ角ゴ ProN W3" pitchFamily="-112" charset="-128"/>
              </a:rPr>
              <a:t>lit</a:t>
            </a:r>
            <a:r>
              <a:rPr lang="en-US">
                <a:solidFill>
                  <a:schemeClr val="tx1"/>
                </a:solidFill>
                <a:latin typeface="Arial" pitchFamily="34" charset="0"/>
              </a:rPr>
              <a:t>( L, S1, S2 )</a:t>
            </a:r>
          </a:p>
        </p:txBody>
      </p:sp>
      <p:sp>
        <p:nvSpPr>
          <p:cNvPr id="15403" name="Rectangle 42"/>
          <p:cNvSpPr>
            <a:spLocks noChangeArrowheads="1"/>
          </p:cNvSpPr>
          <p:nvPr/>
        </p:nvSpPr>
        <p:spPr bwMode="auto">
          <a:xfrm>
            <a:off x="5438775" y="5451475"/>
            <a:ext cx="14747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chemeClr val="tx1"/>
                </a:solidFill>
              </a:rPr>
              <a:t>so that  </a:t>
            </a:r>
            <a:r>
              <a:rPr lang="en-US" sz="1000" b="1">
                <a:solidFill>
                  <a:schemeClr val="tx1"/>
                </a:solidFill>
                <a:latin typeface="Courier New" pitchFamily="49" charset="0"/>
              </a:rPr>
              <a:t>L = S1 </a:t>
            </a:r>
            <a:r>
              <a:rPr lang="en-US" sz="1000" b="1">
                <a:solidFill>
                  <a:schemeClr val="tx1"/>
                </a:solidFill>
                <a:latin typeface="Courier New" pitchFamily="49" charset="0"/>
                <a:sym typeface="Symbol" pitchFamily="18" charset="2"/>
              </a:rPr>
              <a:t> </a:t>
            </a:r>
            <a:r>
              <a:rPr lang="en-US" sz="1000" b="1">
                <a:solidFill>
                  <a:schemeClr val="tx1"/>
                </a:solidFill>
                <a:latin typeface="Courier New" pitchFamily="49" charset="0"/>
              </a:rPr>
              <a:t>S2</a:t>
            </a:r>
            <a:r>
              <a:rPr lang="en-US" sz="10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404" name="Rectangle 18"/>
          <p:cNvSpPr>
            <a:spLocks noChangeArrowheads="1"/>
          </p:cNvSpPr>
          <p:nvPr/>
        </p:nvSpPr>
        <p:spPr bwMode="auto">
          <a:xfrm>
            <a:off x="7881938" y="6521450"/>
            <a:ext cx="11652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b="1" i="1">
                <a:solidFill>
                  <a:srgbClr val="088E0A"/>
                </a:solidFill>
              </a:rPr>
              <a:t>speaking of split…</a:t>
            </a:r>
            <a:endParaRPr lang="en-US" sz="1000">
              <a:solidFill>
                <a:srgbClr val="088E0A"/>
              </a:solidFill>
            </a:endParaRPr>
          </a:p>
        </p:txBody>
      </p:sp>
      <p:sp>
        <p:nvSpPr>
          <p:cNvPr id="15405" name="Rectangle 35"/>
          <p:cNvSpPr>
            <a:spLocks noChangeArrowheads="1"/>
          </p:cNvSpPr>
          <p:nvPr/>
        </p:nvSpPr>
        <p:spPr bwMode="auto">
          <a:xfrm>
            <a:off x="946150" y="2301875"/>
            <a:ext cx="172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perm( [ ], [ ] ).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406" name="Rectangle 36"/>
          <p:cNvSpPr>
            <a:spLocks noChangeArrowheads="1"/>
          </p:cNvSpPr>
          <p:nvPr/>
        </p:nvSpPr>
        <p:spPr bwMode="auto">
          <a:xfrm>
            <a:off x="946150" y="2754313"/>
            <a:ext cx="2181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perm( [F|R], P ) :- 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407" name="Rectangle 18"/>
          <p:cNvSpPr>
            <a:spLocks noChangeArrowheads="1"/>
          </p:cNvSpPr>
          <p:nvPr/>
        </p:nvSpPr>
        <p:spPr bwMode="auto">
          <a:xfrm>
            <a:off x="6324600" y="3581400"/>
            <a:ext cx="20764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 b="1" i="1">
                <a:solidFill>
                  <a:srgbClr val="088E0A"/>
                </a:solidFill>
              </a:rPr>
              <a:t>What is the big-O running time for this sorting algorithm?</a:t>
            </a:r>
            <a:endParaRPr lang="en-US" sz="1000">
              <a:solidFill>
                <a:srgbClr val="088E0A"/>
              </a:solidFill>
            </a:endParaRPr>
          </a:p>
        </p:txBody>
      </p:sp>
      <p:sp>
        <p:nvSpPr>
          <p:cNvPr id="15408" name="Rectangle 35"/>
          <p:cNvSpPr>
            <a:spLocks noChangeArrowheads="1"/>
          </p:cNvSpPr>
          <p:nvPr/>
        </p:nvSpPr>
        <p:spPr bwMode="auto">
          <a:xfrm>
            <a:off x="946150" y="469900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sorted(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409" name="Rectangle 35"/>
          <p:cNvSpPr>
            <a:spLocks noChangeArrowheads="1"/>
          </p:cNvSpPr>
          <p:nvPr/>
        </p:nvSpPr>
        <p:spPr bwMode="auto">
          <a:xfrm>
            <a:off x="946150" y="41910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sort( L, S )  :-  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410" name="Rectangle 35"/>
          <p:cNvSpPr>
            <a:spLocks noChangeArrowheads="1"/>
          </p:cNvSpPr>
          <p:nvPr/>
        </p:nvSpPr>
        <p:spPr bwMode="auto">
          <a:xfrm>
            <a:off x="939800" y="857250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sorted(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411" name="Rectangle 35"/>
          <p:cNvSpPr>
            <a:spLocks noChangeArrowheads="1"/>
          </p:cNvSpPr>
          <p:nvPr/>
        </p:nvSpPr>
        <p:spPr bwMode="auto">
          <a:xfrm>
            <a:off x="939800" y="1244600"/>
            <a:ext cx="1031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sorted(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412" name="Rectangle 35"/>
          <p:cNvSpPr>
            <a:spLocks noChangeArrowheads="1"/>
          </p:cNvSpPr>
          <p:nvPr/>
        </p:nvSpPr>
        <p:spPr bwMode="auto">
          <a:xfrm>
            <a:off x="103188" y="6553200"/>
            <a:ext cx="5419725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Hint:  </a:t>
            </a:r>
            <a:r>
              <a:rPr lang="en-US" sz="1000">
                <a:solidFill>
                  <a:schemeClr val="tx1"/>
                </a:solidFill>
              </a:rPr>
              <a:t>Only 1 rule needed! You'll want to use a built-in helper predicate and something on this page...</a:t>
            </a:r>
          </a:p>
        </p:txBody>
      </p:sp>
      <p:sp>
        <p:nvSpPr>
          <p:cNvPr id="15413" name="Rectangle 35"/>
          <p:cNvSpPr>
            <a:spLocks noChangeArrowheads="1"/>
          </p:cNvSpPr>
          <p:nvPr/>
        </p:nvSpPr>
        <p:spPr bwMode="auto">
          <a:xfrm>
            <a:off x="946150" y="5867400"/>
            <a:ext cx="237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split( L, S1, S2 )  :-  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414" name="Rectangle 4"/>
          <p:cNvSpPr>
            <a:spLocks noChangeArrowheads="1"/>
          </p:cNvSpPr>
          <p:nvPr/>
        </p:nvSpPr>
        <p:spPr bwMode="auto">
          <a:xfrm>
            <a:off x="5969000" y="220663"/>
            <a:ext cx="1776413" cy="323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5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Don't</a:t>
            </a:r>
            <a:r>
              <a:rPr lang="en-US" sz="15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hand this in...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9242" t="7022" r="30000" b="25179"/>
          <a:stretch>
            <a:fillRect/>
          </a:stretch>
        </p:blipFill>
        <p:spPr bwMode="auto">
          <a:xfrm>
            <a:off x="990600" y="914400"/>
            <a:ext cx="71802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001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Applet examples</a:t>
            </a:r>
          </a:p>
        </p:txBody>
      </p:sp>
      <p:sp>
        <p:nvSpPr>
          <p:cNvPr id="65540" name="Rectangle 18"/>
          <p:cNvSpPr>
            <a:spLocks noChangeArrowheads="1"/>
          </p:cNvSpPr>
          <p:nvPr/>
        </p:nvSpPr>
        <p:spPr bwMode="auto">
          <a:xfrm>
            <a:off x="8259763" y="6503988"/>
            <a:ext cx="692150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b="1" i="1">
                <a:solidFill>
                  <a:srgbClr val="088E0A"/>
                </a:solidFill>
              </a:rPr>
              <a:t>- Jane H.</a:t>
            </a:r>
            <a:endParaRPr lang="en-US" sz="1000">
              <a:solidFill>
                <a:srgbClr val="088E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5"/>
          <p:cNvSpPr txBox="1">
            <a:spLocks noChangeArrowheads="1"/>
          </p:cNvSpPr>
          <p:nvPr/>
        </p:nvSpPr>
        <p:spPr bwMode="auto">
          <a:xfrm>
            <a:off x="4038600" y="144463"/>
            <a:ext cx="4889500" cy="769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400" i="1">
                <a:solidFill>
                  <a:schemeClr val="tx1"/>
                </a:solidFill>
              </a:rPr>
              <a:t>Take-home messages</a:t>
            </a:r>
          </a:p>
        </p:txBody>
      </p:sp>
      <p:sp>
        <p:nvSpPr>
          <p:cNvPr id="66563" name="Rectangle 7"/>
          <p:cNvSpPr>
            <a:spLocks noChangeArrowheads="1"/>
          </p:cNvSpPr>
          <p:nvPr/>
        </p:nvSpPr>
        <p:spPr bwMode="auto">
          <a:xfrm>
            <a:off x="228600" y="2133600"/>
            <a:ext cx="2268538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cs typeface="Times New Roman" pitchFamily="18" charset="0"/>
              </a:rPr>
              <a:t>reverse( L, Rev )</a:t>
            </a:r>
          </a:p>
        </p:txBody>
      </p:sp>
      <p:sp>
        <p:nvSpPr>
          <p:cNvPr id="66564" name="Rectangle 9"/>
          <p:cNvSpPr>
            <a:spLocks noChangeArrowheads="1"/>
          </p:cNvSpPr>
          <p:nvPr/>
        </p:nvSpPr>
        <p:spPr bwMode="auto">
          <a:xfrm>
            <a:off x="8040688" y="6540500"/>
            <a:ext cx="933450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9200"/>
                </a:solidFill>
              </a:rPr>
              <a:t>No </a:t>
            </a:r>
            <a:r>
              <a:rPr lang="en-US" sz="1200" b="1" i="1">
                <a:solidFill>
                  <a:srgbClr val="009200"/>
                </a:solidFill>
              </a:rPr>
              <a:t>kid</a:t>
            </a:r>
            <a:r>
              <a:rPr lang="en-US" sz="1200">
                <a:solidFill>
                  <a:srgbClr val="009200"/>
                </a:solidFill>
              </a:rPr>
              <a:t>ding!</a:t>
            </a:r>
          </a:p>
        </p:txBody>
      </p:sp>
      <p:grpSp>
        <p:nvGrpSpPr>
          <p:cNvPr id="66565" name="Group 1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29600" y="5867400"/>
            <a:ext cx="533400" cy="609600"/>
            <a:chOff x="2928" y="1051"/>
            <a:chExt cx="840" cy="957"/>
          </a:xfrm>
        </p:grpSpPr>
        <p:sp>
          <p:nvSpPr>
            <p:cNvPr id="66584" name="Freeform 1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5" name="Oval 1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6" name="Oval 1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7" name="Oval 1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8" name="Oval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9" name="Oval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0" name="Oval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1" name="Oval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2" name="AutoShap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3" name="Freeform 2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4" name="Freeform 2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5" name="Freeform 2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6" name="Freeform 2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6" name="Rectangle 25"/>
          <p:cNvSpPr>
            <a:spLocks noChangeArrowheads="1"/>
          </p:cNvSpPr>
          <p:nvPr/>
        </p:nvSpPr>
        <p:spPr bwMode="auto">
          <a:xfrm>
            <a:off x="2679700" y="3967163"/>
            <a:ext cx="33401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folHlink"/>
                </a:solidFill>
                <a:cs typeface="Times New Roman" pitchFamily="18" charset="0"/>
              </a:rPr>
              <a:t>true if E is a node found in BST (a bin. search tree)</a:t>
            </a:r>
          </a:p>
        </p:txBody>
      </p:sp>
      <p:sp>
        <p:nvSpPr>
          <p:cNvPr id="66567" name="Rectangle 27"/>
          <p:cNvSpPr>
            <a:spLocks noChangeArrowheads="1"/>
          </p:cNvSpPr>
          <p:nvPr/>
        </p:nvSpPr>
        <p:spPr bwMode="auto">
          <a:xfrm>
            <a:off x="2430463" y="2238375"/>
            <a:ext cx="2486025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folHlink"/>
                </a:solidFill>
                <a:cs typeface="Times New Roman" pitchFamily="18" charset="0"/>
              </a:rPr>
              <a:t>true if Rev is the reverse of the list L </a:t>
            </a:r>
          </a:p>
        </p:txBody>
      </p:sp>
      <p:sp>
        <p:nvSpPr>
          <p:cNvPr id="66568" name="Rectangle 28"/>
          <p:cNvSpPr>
            <a:spLocks noChangeArrowheads="1"/>
          </p:cNvSpPr>
          <p:nvPr/>
        </p:nvSpPr>
        <p:spPr bwMode="auto">
          <a:xfrm>
            <a:off x="228600" y="147638"/>
            <a:ext cx="1744663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cs typeface="Times New Roman" pitchFamily="18" charset="0"/>
              </a:rPr>
              <a:t>lastof( E, L )</a:t>
            </a:r>
          </a:p>
        </p:txBody>
      </p:sp>
      <p:sp>
        <p:nvSpPr>
          <p:cNvPr id="66569" name="Rectangle 30"/>
          <p:cNvSpPr>
            <a:spLocks noChangeArrowheads="1"/>
          </p:cNvSpPr>
          <p:nvPr/>
        </p:nvSpPr>
        <p:spPr bwMode="auto">
          <a:xfrm>
            <a:off x="146050" y="5486400"/>
            <a:ext cx="6159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b="1">
                <a:solidFill>
                  <a:schemeClr val="folHlink"/>
                </a:solidFill>
                <a:cs typeface="Times New Roman" pitchFamily="18" charset="0"/>
              </a:rPr>
              <a:t>Extra!</a:t>
            </a:r>
          </a:p>
        </p:txBody>
      </p:sp>
      <p:sp>
        <p:nvSpPr>
          <p:cNvPr id="66570" name="Rectangle 31"/>
          <p:cNvSpPr>
            <a:spLocks noChangeArrowheads="1"/>
          </p:cNvSpPr>
          <p:nvPr/>
        </p:nvSpPr>
        <p:spPr bwMode="auto">
          <a:xfrm>
            <a:off x="774700" y="5476875"/>
            <a:ext cx="2373313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cs typeface="Times New Roman" pitchFamily="18" charset="0"/>
              </a:rPr>
              <a:t>kid( P, Graph, K )</a:t>
            </a:r>
          </a:p>
        </p:txBody>
      </p:sp>
      <p:sp>
        <p:nvSpPr>
          <p:cNvPr id="66571" name="Rectangle 32"/>
          <p:cNvSpPr>
            <a:spLocks noChangeArrowheads="1"/>
          </p:cNvSpPr>
          <p:nvPr/>
        </p:nvSpPr>
        <p:spPr bwMode="auto">
          <a:xfrm>
            <a:off x="3124200" y="5562600"/>
            <a:ext cx="3446463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folHlink"/>
                </a:solidFill>
                <a:cs typeface="Times New Roman" pitchFamily="18" charset="0"/>
              </a:rPr>
              <a:t>true if K is a child of P in graph Graph (list of edges)</a:t>
            </a:r>
          </a:p>
        </p:txBody>
      </p:sp>
      <p:sp>
        <p:nvSpPr>
          <p:cNvPr id="66572" name="Rectangle 31"/>
          <p:cNvSpPr>
            <a:spLocks noChangeArrowheads="1"/>
          </p:cNvSpPr>
          <p:nvPr/>
        </p:nvSpPr>
        <p:spPr bwMode="auto">
          <a:xfrm>
            <a:off x="838200" y="5992813"/>
            <a:ext cx="22034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sz="120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kid( a, [ [a,b], [b,c], [a,c] ], K ).</a:t>
            </a:r>
          </a:p>
          <a:p>
            <a:pPr algn="l">
              <a:lnSpc>
                <a:spcPts val="800"/>
              </a:lnSpc>
            </a:pPr>
            <a:r>
              <a:rPr lang="en-US" sz="120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K = b   ;</a:t>
            </a:r>
          </a:p>
          <a:p>
            <a:pPr algn="l">
              <a:lnSpc>
                <a:spcPts val="800"/>
              </a:lnSpc>
            </a:pPr>
            <a:r>
              <a:rPr lang="en-US" sz="120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K = c    ;</a:t>
            </a:r>
          </a:p>
          <a:p>
            <a:pPr algn="l">
              <a:lnSpc>
                <a:spcPts val="800"/>
              </a:lnSpc>
            </a:pPr>
            <a:r>
              <a:rPr lang="en-US" sz="120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73" name="Rectangle 28"/>
          <p:cNvSpPr>
            <a:spLocks noChangeArrowheads="1"/>
          </p:cNvSpPr>
          <p:nvPr/>
        </p:nvSpPr>
        <p:spPr bwMode="auto">
          <a:xfrm>
            <a:off x="685800" y="762000"/>
            <a:ext cx="2179638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lastof( E,        )</a:t>
            </a:r>
          </a:p>
        </p:txBody>
      </p:sp>
      <p:sp>
        <p:nvSpPr>
          <p:cNvPr id="66574" name="Rectangle 28"/>
          <p:cNvSpPr>
            <a:spLocks noChangeArrowheads="1"/>
          </p:cNvSpPr>
          <p:nvPr/>
        </p:nvSpPr>
        <p:spPr bwMode="auto">
          <a:xfrm>
            <a:off x="685800" y="1290638"/>
            <a:ext cx="2179638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lastof( E,        )</a:t>
            </a:r>
          </a:p>
        </p:txBody>
      </p:sp>
      <p:sp>
        <p:nvSpPr>
          <p:cNvPr id="66575" name="Rectangle 7"/>
          <p:cNvSpPr>
            <a:spLocks noChangeArrowheads="1"/>
          </p:cNvSpPr>
          <p:nvPr/>
        </p:nvSpPr>
        <p:spPr bwMode="auto">
          <a:xfrm>
            <a:off x="228600" y="3868738"/>
            <a:ext cx="24765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cs typeface="Times New Roman" pitchFamily="18" charset="0"/>
              </a:rPr>
              <a:t>treefind( E, BST ) </a:t>
            </a:r>
          </a:p>
        </p:txBody>
      </p:sp>
      <p:cxnSp>
        <p:nvCxnSpPr>
          <p:cNvPr id="66576" name="Straight Connector 42"/>
          <p:cNvCxnSpPr>
            <a:cxnSpLocks noChangeShapeType="1"/>
          </p:cNvCxnSpPr>
          <p:nvPr/>
        </p:nvCxnSpPr>
        <p:spPr bwMode="auto">
          <a:xfrm>
            <a:off x="211138" y="2092325"/>
            <a:ext cx="4419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577" name="Straight Connector 43"/>
          <p:cNvCxnSpPr>
            <a:cxnSpLocks noChangeShapeType="1"/>
          </p:cNvCxnSpPr>
          <p:nvPr/>
        </p:nvCxnSpPr>
        <p:spPr bwMode="auto">
          <a:xfrm>
            <a:off x="228600" y="3732213"/>
            <a:ext cx="44196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578" name="Straight Connector 44"/>
          <p:cNvCxnSpPr>
            <a:cxnSpLocks noChangeShapeType="1"/>
          </p:cNvCxnSpPr>
          <p:nvPr/>
        </p:nvCxnSpPr>
        <p:spPr bwMode="auto">
          <a:xfrm>
            <a:off x="228600" y="5368925"/>
            <a:ext cx="4419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1143000" y="914400"/>
            <a:ext cx="6829425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92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dirty="0">
                <a:solidFill>
                  <a:srgbClr val="009200"/>
                </a:solidFill>
                <a:latin typeface="Comic Sans MS" pitchFamily="66" charset="0"/>
                <a:ea typeface="+mn-ea"/>
                <a:cs typeface="Times New Roman" pitchFamily="18" charset="0"/>
              </a:rPr>
              <a:t>Many times [] is not the base case!</a:t>
            </a:r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1981200" y="4876800"/>
            <a:ext cx="583723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92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dirty="0">
                <a:solidFill>
                  <a:srgbClr val="009200"/>
                </a:solidFill>
                <a:latin typeface="Comic Sans MS" pitchFamily="66" charset="0"/>
                <a:ea typeface="+mn-ea"/>
                <a:cs typeface="Times New Roman" pitchFamily="18" charset="0"/>
              </a:rPr>
              <a:t>trees and graphs are OK, too!</a:t>
            </a:r>
          </a:p>
        </p:txBody>
      </p:sp>
      <p:sp>
        <p:nvSpPr>
          <p:cNvPr id="66581" name="Rectangle 28"/>
          <p:cNvSpPr>
            <a:spLocks noChangeArrowheads="1"/>
          </p:cNvSpPr>
          <p:nvPr/>
        </p:nvSpPr>
        <p:spPr bwMode="auto">
          <a:xfrm>
            <a:off x="685800" y="2590800"/>
            <a:ext cx="30321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reverse(         ,        ).</a:t>
            </a:r>
          </a:p>
        </p:txBody>
      </p:sp>
      <p:sp>
        <p:nvSpPr>
          <p:cNvPr id="66582" name="Rectangle 28"/>
          <p:cNvSpPr>
            <a:spLocks noChangeArrowheads="1"/>
          </p:cNvSpPr>
          <p:nvPr/>
        </p:nvSpPr>
        <p:spPr bwMode="auto">
          <a:xfrm>
            <a:off x="685800" y="3119438"/>
            <a:ext cx="3833813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reverse(  [F|R],  Rev  )  :-   </a:t>
            </a:r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1143000" y="2795588"/>
            <a:ext cx="69596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92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dirty="0">
                <a:solidFill>
                  <a:srgbClr val="009200"/>
                </a:solidFill>
                <a:latin typeface="Comic Sans MS" pitchFamily="-112" charset="0"/>
                <a:ea typeface="ＭＳ Ｐゴシック" pitchFamily="-112" charset="-128"/>
                <a:cs typeface="Times New Roman" pitchFamily="-112" charset="0"/>
              </a:rPr>
              <a:t>test vs. generate:  </a:t>
            </a:r>
            <a:r>
              <a:rPr lang="en-US" sz="3200" b="1" dirty="0" err="1">
                <a:solidFill>
                  <a:srgbClr val="009200"/>
                </a:solidFill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var</a:t>
            </a:r>
            <a:r>
              <a:rPr lang="en-US" sz="3200" dirty="0">
                <a:solidFill>
                  <a:srgbClr val="009200"/>
                </a:solidFill>
                <a:latin typeface="Comic Sans MS" pitchFamily="-112" charset="0"/>
                <a:ea typeface="ＭＳ Ｐゴシック" pitchFamily="-112" charset="-128"/>
                <a:cs typeface="Times New Roman" pitchFamily="-112" charset="0"/>
              </a:rPr>
              <a:t> and </a:t>
            </a:r>
            <a:r>
              <a:rPr lang="en-US" sz="3200" b="1" dirty="0" err="1">
                <a:solidFill>
                  <a:srgbClr val="009200"/>
                </a:solidFill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nonvar</a:t>
            </a:r>
            <a:endParaRPr lang="en-US" sz="3200" dirty="0">
              <a:solidFill>
                <a:srgbClr val="009200"/>
              </a:solidFill>
              <a:latin typeface="Comic Sans MS" pitchFamily="-112" charset="0"/>
              <a:ea typeface="ＭＳ Ｐゴシック" pitchFamily="-112" charset="-128"/>
              <a:cs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4"/>
          <p:cNvGrpSpPr>
            <a:grpSpLocks/>
          </p:cNvGrpSpPr>
          <p:nvPr/>
        </p:nvGrpSpPr>
        <p:grpSpPr bwMode="auto">
          <a:xfrm>
            <a:off x="436563" y="1190625"/>
            <a:ext cx="8218487" cy="180975"/>
            <a:chOff x="295" y="1311"/>
            <a:chExt cx="5177" cy="114"/>
          </a:xfrm>
        </p:grpSpPr>
        <p:sp>
          <p:nvSpPr>
            <p:cNvPr id="6760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7" name="Text Box 7"/>
          <p:cNvSpPr txBox="1">
            <a:spLocks noChangeArrowheads="1"/>
          </p:cNvSpPr>
          <p:nvPr/>
        </p:nvSpPr>
        <p:spPr bwMode="auto">
          <a:xfrm>
            <a:off x="366713" y="228600"/>
            <a:ext cx="82867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4400">
                <a:solidFill>
                  <a:schemeClr val="tx1"/>
                </a:solidFill>
                <a:cs typeface="Courier New" pitchFamily="49" charset="0"/>
              </a:rPr>
              <a:t> and </a:t>
            </a:r>
            <a:r>
              <a:rPr lang="en-US" sz="4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nonvar</a:t>
            </a:r>
          </a:p>
        </p:txBody>
      </p:sp>
      <p:sp>
        <p:nvSpPr>
          <p:cNvPr id="36872" name="Rectangle 15"/>
          <p:cNvSpPr>
            <a:spLocks noChangeArrowheads="1"/>
          </p:cNvSpPr>
          <p:nvPr/>
        </p:nvSpPr>
        <p:spPr bwMode="auto">
          <a:xfrm>
            <a:off x="1473200" y="5562600"/>
            <a:ext cx="35020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reverse( [], [] ).</a:t>
            </a:r>
          </a:p>
        </p:txBody>
      </p:sp>
      <p:sp>
        <p:nvSpPr>
          <p:cNvPr id="67589" name="Rectangle 15"/>
          <p:cNvSpPr>
            <a:spLocks noChangeArrowheads="1"/>
          </p:cNvSpPr>
          <p:nvPr/>
        </p:nvSpPr>
        <p:spPr bwMode="auto">
          <a:xfrm>
            <a:off x="560388" y="3810000"/>
            <a:ext cx="8202612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reverse( L, Rev ) :- </a:t>
            </a:r>
            <a:r>
              <a:rPr lang="en-US" sz="24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(L), </a:t>
            </a:r>
            <a:r>
              <a:rPr lang="en-US" sz="2400" b="1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nonvar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(Rev),</a:t>
            </a:r>
          </a:p>
          <a:p>
            <a:pPr algn="l"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		 reverse(Rev, L).</a:t>
            </a:r>
          </a:p>
        </p:txBody>
      </p:sp>
      <p:sp>
        <p:nvSpPr>
          <p:cNvPr id="67590" name="Rectangle 15"/>
          <p:cNvSpPr>
            <a:spLocks noChangeArrowheads="1"/>
          </p:cNvSpPr>
          <p:nvPr/>
        </p:nvSpPr>
        <p:spPr bwMode="auto">
          <a:xfrm>
            <a:off x="533400" y="1981200"/>
            <a:ext cx="7561263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reverse( L, Rev ) :- </a:t>
            </a:r>
            <a:r>
              <a:rPr lang="en-US" sz="24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(L), </a:t>
            </a:r>
            <a:r>
              <a:rPr lang="en-US" sz="24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(Rev),</a:t>
            </a:r>
          </a:p>
          <a:p>
            <a:pPr algn="l"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write( </a:t>
            </a:r>
            <a:r>
              <a:rPr lang="en-US" sz="2400" b="1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'If you insist…'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), nl,</a:t>
            </a:r>
          </a:p>
          <a:p>
            <a:pPr algn="l"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L = [42], Rev = [42].</a:t>
            </a:r>
          </a:p>
        </p:txBody>
      </p:sp>
      <p:sp>
        <p:nvSpPr>
          <p:cNvPr id="67591" name="Rectangle 15"/>
          <p:cNvSpPr>
            <a:spLocks noChangeArrowheads="1"/>
          </p:cNvSpPr>
          <p:nvPr/>
        </p:nvSpPr>
        <p:spPr bwMode="auto">
          <a:xfrm>
            <a:off x="1473200" y="6015038"/>
            <a:ext cx="52324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>
                <a:solidFill>
                  <a:srgbClr val="7F7F7F"/>
                </a:solidFill>
                <a:cs typeface="Times New Roman" pitchFamily="18" charset="0"/>
              </a:rPr>
              <a:t>and the recursive case from the quiz…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0800000" flipV="1">
            <a:off x="2362200" y="4648200"/>
            <a:ext cx="2667000" cy="83820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6400800" y="5105400"/>
            <a:ext cx="25606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>
                <a:solidFill>
                  <a:srgbClr val="009900"/>
                </a:solidFill>
                <a:cs typeface="Times New Roman" pitchFamily="18" charset="0"/>
              </a:rPr>
              <a:t>Alternatively, try randomly permute predicates until something works !</a:t>
            </a:r>
          </a:p>
        </p:txBody>
      </p:sp>
      <p:sp>
        <p:nvSpPr>
          <p:cNvPr id="67594" name="Rectangle 42"/>
          <p:cNvSpPr>
            <a:spLocks noChangeArrowheads="1"/>
          </p:cNvSpPr>
          <p:nvPr/>
        </p:nvSpPr>
        <p:spPr bwMode="auto">
          <a:xfrm>
            <a:off x="7315200" y="6200775"/>
            <a:ext cx="1601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009900"/>
                </a:solidFill>
                <a:cs typeface="Times New Roman" pitchFamily="18" charset="0"/>
              </a:rPr>
              <a:t>which might not work!</a:t>
            </a:r>
            <a:endParaRPr lang="en-US" sz="1200">
              <a:cs typeface="Times New Roman" pitchFamily="18" charset="0"/>
            </a:endParaRPr>
          </a:p>
        </p:txBody>
      </p:sp>
      <p:grpSp>
        <p:nvGrpSpPr>
          <p:cNvPr id="67595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29600" y="5562600"/>
            <a:ext cx="533400" cy="533400"/>
            <a:chOff x="2928" y="1051"/>
            <a:chExt cx="840" cy="957"/>
          </a:xfrm>
        </p:grpSpPr>
        <p:sp>
          <p:nvSpPr>
            <p:cNvPr id="67596" name="Freeform 2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Oval 2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Oval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AutoShape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Freeform 2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546100" y="1038225"/>
            <a:ext cx="7988300" cy="180975"/>
            <a:chOff x="295" y="1311"/>
            <a:chExt cx="5177" cy="114"/>
          </a:xfrm>
        </p:grpSpPr>
        <p:sp>
          <p:nvSpPr>
            <p:cNvPr id="358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635000" y="266700"/>
            <a:ext cx="7883525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200">
                <a:solidFill>
                  <a:schemeClr val="tx1"/>
                </a:solidFill>
              </a:rPr>
              <a:t>The Prolog progression...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5844" name="TextBox 25"/>
          <p:cNvSpPr txBox="1">
            <a:spLocks noChangeArrowheads="1"/>
          </p:cNvSpPr>
          <p:nvPr/>
        </p:nvSpPr>
        <p:spPr bwMode="auto">
          <a:xfrm>
            <a:off x="685800" y="1908175"/>
            <a:ext cx="2362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1"/>
                </a:solidFill>
              </a:rPr>
              <a:t>Week 1:</a:t>
            </a:r>
          </a:p>
        </p:txBody>
      </p:sp>
      <p:sp>
        <p:nvSpPr>
          <p:cNvPr id="35845" name="TextBox 26"/>
          <p:cNvSpPr txBox="1">
            <a:spLocks noChangeArrowheads="1"/>
          </p:cNvSpPr>
          <p:nvPr/>
        </p:nvSpPr>
        <p:spPr bwMode="auto">
          <a:xfrm>
            <a:off x="685800" y="3529013"/>
            <a:ext cx="2362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1"/>
                </a:solidFill>
              </a:rPr>
              <a:t>Week 2:</a:t>
            </a:r>
          </a:p>
        </p:txBody>
      </p:sp>
      <p:sp>
        <p:nvSpPr>
          <p:cNvPr id="35846" name="TextBox 27"/>
          <p:cNvSpPr txBox="1">
            <a:spLocks noChangeArrowheads="1"/>
          </p:cNvSpPr>
          <p:nvPr/>
        </p:nvSpPr>
        <p:spPr bwMode="auto">
          <a:xfrm>
            <a:off x="685800" y="5129213"/>
            <a:ext cx="2362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1"/>
                </a:solidFill>
              </a:rPr>
              <a:t>Week 3:</a:t>
            </a:r>
          </a:p>
        </p:txBody>
      </p:sp>
      <p:sp>
        <p:nvSpPr>
          <p:cNvPr id="35847" name="Rectangle 28"/>
          <p:cNvSpPr>
            <a:spLocks noChangeArrowheads="1"/>
          </p:cNvSpPr>
          <p:nvPr/>
        </p:nvSpPr>
        <p:spPr bwMode="auto">
          <a:xfrm>
            <a:off x="3821113" y="1752600"/>
            <a:ext cx="4184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Prolog is crazy. </a:t>
            </a:r>
          </a:p>
          <a:p>
            <a:r>
              <a:rPr lang="en-US" sz="2100" i="1">
                <a:solidFill>
                  <a:schemeClr val="tx1"/>
                </a:solidFill>
              </a:rPr>
              <a:t>Who would ever </a:t>
            </a:r>
            <a:r>
              <a:rPr lang="en-US" sz="2100" i="1" u="sng">
                <a:solidFill>
                  <a:schemeClr val="tx1"/>
                </a:solidFill>
              </a:rPr>
              <a:t>invent</a:t>
            </a:r>
            <a:r>
              <a:rPr lang="en-US" sz="2100" i="1">
                <a:solidFill>
                  <a:schemeClr val="tx1"/>
                </a:solidFill>
              </a:rPr>
              <a:t> such a thing?</a:t>
            </a:r>
            <a:endParaRPr lang="en-US"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51"/>
          <p:cNvSpPr>
            <a:spLocks noChangeArrowheads="1"/>
          </p:cNvSpPr>
          <p:nvPr/>
        </p:nvSpPr>
        <p:spPr bwMode="auto">
          <a:xfrm>
            <a:off x="381000" y="3581400"/>
            <a:ext cx="6172200" cy="1130300"/>
          </a:xfrm>
          <a:prstGeom prst="roundRect">
            <a:avLst>
              <a:gd name="adj" fmla="val 16667"/>
            </a:avLst>
          </a:prstGeom>
          <a:solidFill>
            <a:srgbClr val="92D050">
              <a:alpha val="12157"/>
            </a:srgbClr>
          </a:solidFill>
          <a:ln w="12700">
            <a:solidFill>
              <a:srgbClr val="088E0A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68611" name="Picture 4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943725" y="4953000"/>
            <a:ext cx="18954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838200" y="1038225"/>
            <a:ext cx="4191000" cy="180975"/>
            <a:chOff x="295" y="1311"/>
            <a:chExt cx="5177" cy="114"/>
          </a:xfrm>
        </p:grpSpPr>
        <p:sp>
          <p:nvSpPr>
            <p:cNvPr id="68680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1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228600" y="196850"/>
            <a:ext cx="5253038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tx1"/>
                </a:solidFill>
              </a:rPr>
              <a:t>CS 60 Today</a:t>
            </a:r>
            <a:endParaRPr lang="en-US" sz="4800">
              <a:solidFill>
                <a:schemeClr val="tx1"/>
              </a:solidFill>
            </a:endParaRPr>
          </a:p>
        </p:txBody>
      </p:sp>
      <p:pic>
        <p:nvPicPr>
          <p:cNvPr id="68614" name="Picture 22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315200" y="2438400"/>
            <a:ext cx="12954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 Box 30"/>
          <p:cNvSpPr txBox="1">
            <a:spLocks noChangeArrowheads="1"/>
          </p:cNvSpPr>
          <p:nvPr/>
        </p:nvSpPr>
        <p:spPr bwMode="auto">
          <a:xfrm>
            <a:off x="7099300" y="441960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88E0A"/>
                </a:solidFill>
                <a:cs typeface="Times New Roman" pitchFamily="18" charset="0"/>
              </a:rPr>
              <a:t>Problem #2:  </a:t>
            </a:r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24</a:t>
            </a:r>
            <a:endParaRPr lang="en-US">
              <a:solidFill>
                <a:srgbClr val="8F01B8"/>
              </a:solidFill>
              <a:cs typeface="Times New Roman" pitchFamily="18" charset="0"/>
            </a:endParaRPr>
          </a:p>
        </p:txBody>
      </p:sp>
      <p:sp>
        <p:nvSpPr>
          <p:cNvPr id="68616" name="Rectangle 43"/>
          <p:cNvSpPr>
            <a:spLocks noChangeArrowheads="1"/>
          </p:cNvSpPr>
          <p:nvPr/>
        </p:nvSpPr>
        <p:spPr bwMode="auto">
          <a:xfrm>
            <a:off x="5875338" y="6432550"/>
            <a:ext cx="2287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parse([s],[1,+,0,+,1]).</a:t>
            </a:r>
          </a:p>
        </p:txBody>
      </p:sp>
      <p:sp>
        <p:nvSpPr>
          <p:cNvPr id="68617" name="Text Box 33"/>
          <p:cNvSpPr txBox="1">
            <a:spLocks noChangeArrowheads="1"/>
          </p:cNvSpPr>
          <p:nvPr/>
        </p:nvSpPr>
        <p:spPr bwMode="auto">
          <a:xfrm>
            <a:off x="5334000" y="228600"/>
            <a:ext cx="1676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88E0A"/>
                </a:solidFill>
                <a:cs typeface="Times New Roman" pitchFamily="18" charset="0"/>
              </a:rPr>
              <a:t>Problem #1:   </a:t>
            </a:r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an Einsteinian logic puzzle...</a:t>
            </a:r>
          </a:p>
        </p:txBody>
      </p:sp>
      <p:grpSp>
        <p:nvGrpSpPr>
          <p:cNvPr id="68618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562725" y="1649413"/>
            <a:ext cx="400050" cy="504825"/>
            <a:chOff x="2928" y="1051"/>
            <a:chExt cx="840" cy="957"/>
          </a:xfrm>
        </p:grpSpPr>
        <p:sp>
          <p:nvSpPr>
            <p:cNvPr id="68667" name="Freeform 1048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8" name="Oval 104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669" name="Oval 105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670" name="Oval 105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671" name="Oval 105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672" name="Oval 105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673" name="Oval 105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674" name="Oval 105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675" name="AutoShape 105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676" name="Freeform 105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7" name="Freeform 1058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Freeform 1059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9" name="Freeform 1060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9" name="Text Box 8"/>
          <p:cNvSpPr txBox="1">
            <a:spLocks noChangeArrowheads="1"/>
          </p:cNvSpPr>
          <p:nvPr/>
        </p:nvSpPr>
        <p:spPr bwMode="auto">
          <a:xfrm>
            <a:off x="381000" y="2209800"/>
            <a:ext cx="44529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b="1">
                <a:solidFill>
                  <a:schemeClr val="tx1"/>
                </a:solidFill>
              </a:rPr>
              <a:t> ~ due Mon. April 4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68620" name="Text Box 63"/>
          <p:cNvSpPr txBox="1">
            <a:spLocks noChangeArrowheads="1"/>
          </p:cNvSpPr>
          <p:nvPr/>
        </p:nvSpPr>
        <p:spPr bwMode="auto">
          <a:xfrm>
            <a:off x="609600" y="2590800"/>
            <a:ext cx="445293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i="1">
                <a:solidFill>
                  <a:schemeClr val="tx1"/>
                </a:solidFill>
              </a:rPr>
              <a:t>Tutors will be available W, Th, F, S, Sun.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68621" name="Text Box 64"/>
          <p:cNvSpPr txBox="1">
            <a:spLocks noChangeArrowheads="1"/>
          </p:cNvSpPr>
          <p:nvPr/>
        </p:nvSpPr>
        <p:spPr bwMode="auto">
          <a:xfrm>
            <a:off x="771525" y="3657600"/>
            <a:ext cx="13620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i="1">
                <a:solidFill>
                  <a:schemeClr val="tx1"/>
                </a:solidFill>
              </a:rPr>
              <a:t>Line count: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68622" name="Rectangle 72"/>
          <p:cNvSpPr>
            <a:spLocks noChangeArrowheads="1"/>
          </p:cNvSpPr>
          <p:nvPr/>
        </p:nvSpPr>
        <p:spPr bwMode="auto">
          <a:xfrm>
            <a:off x="2514600" y="3779838"/>
            <a:ext cx="831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chemeClr val="tx1"/>
                </a:solidFill>
                <a:latin typeface="Arial" pitchFamily="34" charset="0"/>
              </a:rPr>
              <a:t>~30 lines</a:t>
            </a:r>
          </a:p>
        </p:txBody>
      </p:sp>
      <p:sp>
        <p:nvSpPr>
          <p:cNvPr id="68623" name="Rectangle 65"/>
          <p:cNvSpPr>
            <a:spLocks noChangeArrowheads="1"/>
          </p:cNvSpPr>
          <p:nvPr/>
        </p:nvSpPr>
        <p:spPr bwMode="auto">
          <a:xfrm>
            <a:off x="2817813" y="402272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088E0A"/>
                </a:solidFill>
              </a:rPr>
              <a:t>#1</a:t>
            </a:r>
          </a:p>
        </p:txBody>
      </p:sp>
      <p:sp>
        <p:nvSpPr>
          <p:cNvPr id="68624" name="Rectangle 66"/>
          <p:cNvSpPr>
            <a:spLocks noChangeArrowheads="1"/>
          </p:cNvSpPr>
          <p:nvPr/>
        </p:nvSpPr>
        <p:spPr bwMode="auto">
          <a:xfrm>
            <a:off x="3676650" y="402272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088E0A"/>
                </a:solidFill>
              </a:rPr>
              <a:t>#2</a:t>
            </a:r>
          </a:p>
        </p:txBody>
      </p:sp>
      <p:sp>
        <p:nvSpPr>
          <p:cNvPr id="68625" name="Rectangle 67"/>
          <p:cNvSpPr>
            <a:spLocks noChangeArrowheads="1"/>
          </p:cNvSpPr>
          <p:nvPr/>
        </p:nvSpPr>
        <p:spPr bwMode="auto">
          <a:xfrm>
            <a:off x="4667250" y="402272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088E0A"/>
                </a:solidFill>
              </a:rPr>
              <a:t>#3</a:t>
            </a:r>
          </a:p>
        </p:txBody>
      </p:sp>
      <p:sp>
        <p:nvSpPr>
          <p:cNvPr id="68626" name="Rectangle 68"/>
          <p:cNvSpPr>
            <a:spLocks noChangeArrowheads="1"/>
          </p:cNvSpPr>
          <p:nvPr/>
        </p:nvSpPr>
        <p:spPr bwMode="auto">
          <a:xfrm>
            <a:off x="5657850" y="40211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088E0A"/>
                </a:solidFill>
              </a:rPr>
              <a:t>#4</a:t>
            </a:r>
          </a:p>
        </p:txBody>
      </p:sp>
      <p:sp>
        <p:nvSpPr>
          <p:cNvPr id="68627" name="Rectangle 69"/>
          <p:cNvSpPr>
            <a:spLocks noChangeArrowheads="1"/>
          </p:cNvSpPr>
          <p:nvPr/>
        </p:nvSpPr>
        <p:spPr bwMode="auto">
          <a:xfrm>
            <a:off x="5359400" y="3779838"/>
            <a:ext cx="965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solidFill>
                  <a:schemeClr val="tx1"/>
                </a:solidFill>
                <a:latin typeface="Arial" pitchFamily="34" charset="0"/>
              </a:rPr>
              <a:t>~8 clauses</a:t>
            </a:r>
          </a:p>
        </p:txBody>
      </p:sp>
      <p:sp>
        <p:nvSpPr>
          <p:cNvPr id="68628" name="Rectangle 70"/>
          <p:cNvSpPr>
            <a:spLocks noChangeArrowheads="1"/>
          </p:cNvSpPr>
          <p:nvPr/>
        </p:nvSpPr>
        <p:spPr bwMode="auto">
          <a:xfrm>
            <a:off x="4419600" y="3779838"/>
            <a:ext cx="831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solidFill>
                  <a:schemeClr val="tx1"/>
                </a:solidFill>
                <a:latin typeface="Arial" pitchFamily="34" charset="0"/>
              </a:rPr>
              <a:t>~15 lines</a:t>
            </a:r>
          </a:p>
        </p:txBody>
      </p:sp>
      <p:sp>
        <p:nvSpPr>
          <p:cNvPr id="68629" name="Rectangle 71"/>
          <p:cNvSpPr>
            <a:spLocks noChangeArrowheads="1"/>
          </p:cNvSpPr>
          <p:nvPr/>
        </p:nvSpPr>
        <p:spPr bwMode="auto">
          <a:xfrm>
            <a:off x="3351213" y="3779838"/>
            <a:ext cx="1050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solidFill>
                  <a:schemeClr val="tx1"/>
                </a:solidFill>
                <a:latin typeface="Arial" pitchFamily="34" charset="0"/>
              </a:rPr>
              <a:t>~15 clauses</a:t>
            </a:r>
          </a:p>
        </p:txBody>
      </p:sp>
      <p:sp>
        <p:nvSpPr>
          <p:cNvPr id="68630" name="Rectangle 73"/>
          <p:cNvSpPr>
            <a:spLocks noChangeArrowheads="1"/>
          </p:cNvSpPr>
          <p:nvPr/>
        </p:nvSpPr>
        <p:spPr bwMode="auto">
          <a:xfrm>
            <a:off x="469900" y="4044950"/>
            <a:ext cx="1892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088E0A"/>
                </a:solidFill>
                <a:latin typeface="Comic Sans MS" pitchFamily="66" charset="0"/>
              </a:rPr>
              <a:t>seems like a good trend!</a:t>
            </a:r>
          </a:p>
        </p:txBody>
      </p:sp>
      <p:sp>
        <p:nvSpPr>
          <p:cNvPr id="68631" name="Text Box 63"/>
          <p:cNvSpPr txBox="1">
            <a:spLocks noChangeArrowheads="1"/>
          </p:cNvSpPr>
          <p:nvPr/>
        </p:nvSpPr>
        <p:spPr bwMode="auto">
          <a:xfrm>
            <a:off x="609600" y="2928938"/>
            <a:ext cx="44529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i="1">
                <a:solidFill>
                  <a:schemeClr val="tx1"/>
                </a:solidFill>
              </a:rPr>
              <a:t>Office hours ~ </a:t>
            </a:r>
            <a:r>
              <a:rPr lang="en-US" b="1" i="1">
                <a:solidFill>
                  <a:srgbClr val="800000"/>
                </a:solidFill>
              </a:rPr>
              <a:t>Sun. </a:t>
            </a:r>
            <a:r>
              <a:rPr lang="en-US" i="1">
                <a:solidFill>
                  <a:schemeClr val="tx1"/>
                </a:solidFill>
              </a:rPr>
              <a:t>afternoon, 2-4  @ LAC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68632" name="Rectangle 62"/>
          <p:cNvSpPr>
            <a:spLocks noChangeArrowheads="1"/>
          </p:cNvSpPr>
          <p:nvPr/>
        </p:nvSpPr>
        <p:spPr bwMode="auto">
          <a:xfrm>
            <a:off x="5302250" y="1406525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9200"/>
                </a:solidFill>
                <a:latin typeface="Comic Sans MS" pitchFamily="66" charset="0"/>
              </a:rPr>
              <a:t>These two look fairly puzzling to me!</a:t>
            </a:r>
          </a:p>
        </p:txBody>
      </p:sp>
      <p:sp>
        <p:nvSpPr>
          <p:cNvPr id="68633" name="Text Box 35"/>
          <p:cNvSpPr txBox="1">
            <a:spLocks noChangeArrowheads="1"/>
          </p:cNvSpPr>
          <p:nvPr/>
        </p:nvSpPr>
        <p:spPr bwMode="auto">
          <a:xfrm>
            <a:off x="4800600" y="5105400"/>
            <a:ext cx="205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88E0A"/>
                </a:solidFill>
                <a:cs typeface="Times New Roman" pitchFamily="18" charset="0"/>
              </a:rPr>
              <a:t>Problem #4:   </a:t>
            </a:r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parsing </a:t>
            </a:r>
            <a:r>
              <a:rPr lang="en-US" i="1">
                <a:solidFill>
                  <a:schemeClr val="tx1"/>
                </a:solidFill>
                <a:cs typeface="Times New Roman" pitchFamily="18" charset="0"/>
              </a:rPr>
              <a:t>ANY</a:t>
            </a:r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 grammar…</a:t>
            </a:r>
            <a:endParaRPr lang="en-US">
              <a:solidFill>
                <a:srgbClr val="8F01B8"/>
              </a:solidFill>
              <a:cs typeface="Times New Roman" pitchFamily="18" charset="0"/>
            </a:endParaRPr>
          </a:p>
        </p:txBody>
      </p:sp>
      <p:sp>
        <p:nvSpPr>
          <p:cNvPr id="68634" name="Text Box 35"/>
          <p:cNvSpPr txBox="1">
            <a:spLocks noChangeArrowheads="1"/>
          </p:cNvSpPr>
          <p:nvPr/>
        </p:nvSpPr>
        <p:spPr bwMode="auto">
          <a:xfrm>
            <a:off x="1127125" y="4962525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88E0A"/>
                </a:solidFill>
                <a:cs typeface="Times New Roman" pitchFamily="18" charset="0"/>
              </a:rPr>
              <a:t>Problem #3:  </a:t>
            </a:r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The</a:t>
            </a:r>
            <a:r>
              <a:rPr lang="en-US" i="1">
                <a:solidFill>
                  <a:schemeClr val="tx1"/>
                </a:solidFill>
                <a:cs typeface="Times New Roman" pitchFamily="18" charset="0"/>
              </a:rPr>
              <a:t> rivercrossing </a:t>
            </a:r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puzzle…</a:t>
            </a:r>
            <a:endParaRPr lang="en-US">
              <a:solidFill>
                <a:srgbClr val="8F01B8"/>
              </a:solidFill>
              <a:cs typeface="Times New Roman" pitchFamily="18" charset="0"/>
            </a:endParaRPr>
          </a:p>
        </p:txBody>
      </p:sp>
      <p:sp>
        <p:nvSpPr>
          <p:cNvPr id="68635" name="Line 52"/>
          <p:cNvSpPr>
            <a:spLocks noChangeShapeType="1"/>
          </p:cNvSpPr>
          <p:nvPr/>
        </p:nvSpPr>
        <p:spPr bwMode="auto">
          <a:xfrm>
            <a:off x="2514600" y="4408488"/>
            <a:ext cx="3733800" cy="0"/>
          </a:xfrm>
          <a:prstGeom prst="line">
            <a:avLst/>
          </a:prstGeom>
          <a:noFill/>
          <a:ln w="12700">
            <a:solidFill>
              <a:srgbClr val="088E0A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636" name="Rectangle 53"/>
          <p:cNvSpPr>
            <a:spLocks noChangeArrowheads="1"/>
          </p:cNvSpPr>
          <p:nvPr/>
        </p:nvSpPr>
        <p:spPr bwMode="auto">
          <a:xfrm>
            <a:off x="2462213" y="4416425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i="1">
                <a:solidFill>
                  <a:schemeClr val="tx1"/>
                </a:solidFill>
              </a:rPr>
              <a:t>more rules</a:t>
            </a:r>
          </a:p>
        </p:txBody>
      </p:sp>
      <p:sp>
        <p:nvSpPr>
          <p:cNvPr id="68637" name="Rectangle 54"/>
          <p:cNvSpPr>
            <a:spLocks noChangeArrowheads="1"/>
          </p:cNvSpPr>
          <p:nvPr/>
        </p:nvSpPr>
        <p:spPr bwMode="auto">
          <a:xfrm>
            <a:off x="5443538" y="4416425"/>
            <a:ext cx="93503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i="1">
                <a:solidFill>
                  <a:schemeClr val="tx1"/>
                </a:solidFill>
              </a:rPr>
              <a:t>more structure</a:t>
            </a:r>
          </a:p>
        </p:txBody>
      </p:sp>
      <p:sp>
        <p:nvSpPr>
          <p:cNvPr id="68638" name="Text Box 32"/>
          <p:cNvSpPr txBox="1">
            <a:spLocks noChangeArrowheads="1"/>
          </p:cNvSpPr>
          <p:nvPr/>
        </p:nvSpPr>
        <p:spPr bwMode="auto">
          <a:xfrm>
            <a:off x="381000" y="1384300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b="1">
                <a:solidFill>
                  <a:schemeClr val="tx1"/>
                </a:solidFill>
                <a:latin typeface="Comic Sans MS" pitchFamily="66" charset="0"/>
              </a:rPr>
              <a:t>Hw 9:</a:t>
            </a:r>
          </a:p>
        </p:txBody>
      </p:sp>
      <p:sp>
        <p:nvSpPr>
          <p:cNvPr id="68639" name="Rectangle 68"/>
          <p:cNvSpPr>
            <a:spLocks noChangeArrowheads="1"/>
          </p:cNvSpPr>
          <p:nvPr/>
        </p:nvSpPr>
        <p:spPr bwMode="auto">
          <a:xfrm>
            <a:off x="1730375" y="1423988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prolog puzzles, parsing, paths less traveled…</a:t>
            </a:r>
          </a:p>
        </p:txBody>
      </p:sp>
      <p:sp>
        <p:nvSpPr>
          <p:cNvPr id="68640" name="Line 18"/>
          <p:cNvSpPr>
            <a:spLocks noChangeShapeType="1"/>
          </p:cNvSpPr>
          <p:nvPr/>
        </p:nvSpPr>
        <p:spPr bwMode="auto">
          <a:xfrm flipH="1" flipV="1">
            <a:off x="4452938" y="1731963"/>
            <a:ext cx="109537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641" name="Rectangle 19"/>
          <p:cNvSpPr>
            <a:spLocks noChangeArrowheads="1"/>
          </p:cNvSpPr>
          <p:nvPr/>
        </p:nvSpPr>
        <p:spPr bwMode="auto">
          <a:xfrm>
            <a:off x="4503738" y="1828800"/>
            <a:ext cx="593725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500">
                <a:solidFill>
                  <a:schemeClr val="tx1"/>
                </a:solidFill>
                <a:latin typeface="Arial" pitchFamily="34" charset="0"/>
              </a:rPr>
              <a:t>Prolog comma</a:t>
            </a:r>
          </a:p>
        </p:txBody>
      </p:sp>
      <p:pic>
        <p:nvPicPr>
          <p:cNvPr id="68642" name="Picture 12"/>
          <p:cNvPicPr>
            <a:picLocks noChangeAspect="1" noChangeArrowheads="1"/>
          </p:cNvPicPr>
          <p:nvPr/>
        </p:nvPicPr>
        <p:blipFill>
          <a:blip r:embed="rId32" cstate="print"/>
          <a:srcRect t="5661" b="17924"/>
          <a:stretch>
            <a:fillRect/>
          </a:stretch>
        </p:blipFill>
        <p:spPr bwMode="auto">
          <a:xfrm>
            <a:off x="3505200" y="5840413"/>
            <a:ext cx="609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43" name="Picture 13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457450" y="5845175"/>
            <a:ext cx="803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44" name="Picture 14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33400" y="563880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45" name="Group 104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604963" y="5791200"/>
            <a:ext cx="609600" cy="609600"/>
            <a:chOff x="2928" y="1051"/>
            <a:chExt cx="840" cy="957"/>
          </a:xfrm>
        </p:grpSpPr>
        <p:sp>
          <p:nvSpPr>
            <p:cNvPr id="68654" name="Freeform 1048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5" name="Oval 104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656" name="Oval 105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657" name="Oval 105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658" name="Oval 105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659" name="Oval 105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660" name="Oval 105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661" name="Oval 105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662" name="AutoShape 105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663" name="Freeform 105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64" name="Freeform 105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65" name="Freeform 105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66" name="Freeform 106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46" name="Rectangle 71"/>
          <p:cNvSpPr>
            <a:spLocks noChangeArrowheads="1"/>
          </p:cNvSpPr>
          <p:nvPr/>
        </p:nvSpPr>
        <p:spPr bwMode="auto">
          <a:xfrm>
            <a:off x="533400" y="6477000"/>
            <a:ext cx="70008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Mudder</a:t>
            </a:r>
            <a:endParaRPr lang="en-US" sz="12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647" name="Rectangle 72"/>
          <p:cNvSpPr>
            <a:spLocks noChangeArrowheads="1"/>
          </p:cNvSpPr>
          <p:nvPr/>
        </p:nvSpPr>
        <p:spPr bwMode="auto">
          <a:xfrm>
            <a:off x="1617663" y="6477000"/>
            <a:ext cx="51435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Alien</a:t>
            </a:r>
            <a:endParaRPr lang="en-US" sz="12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648" name="Rectangle 73"/>
          <p:cNvSpPr>
            <a:spLocks noChangeArrowheads="1"/>
          </p:cNvSpPr>
          <p:nvPr/>
        </p:nvSpPr>
        <p:spPr bwMode="auto">
          <a:xfrm>
            <a:off x="2436813" y="6477000"/>
            <a:ext cx="8604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Spampede</a:t>
            </a:r>
            <a:endParaRPr lang="en-US" sz="12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649" name="Rectangle 74"/>
          <p:cNvSpPr>
            <a:spLocks noChangeArrowheads="1"/>
          </p:cNvSpPr>
          <p:nvPr/>
        </p:nvSpPr>
        <p:spPr bwMode="auto">
          <a:xfrm>
            <a:off x="3567113" y="6477000"/>
            <a:ext cx="53975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Spam</a:t>
            </a:r>
            <a:endParaRPr lang="en-US" sz="12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650" name="Rectangle 75"/>
          <p:cNvSpPr>
            <a:spLocks noChangeArrowheads="1"/>
          </p:cNvSpPr>
          <p:nvPr/>
        </p:nvSpPr>
        <p:spPr bwMode="auto">
          <a:xfrm>
            <a:off x="5194300" y="2743200"/>
            <a:ext cx="679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X.</a:t>
            </a:r>
          </a:p>
        </p:txBody>
      </p:sp>
      <p:sp>
        <p:nvSpPr>
          <p:cNvPr id="68651" name="Rectangle 19"/>
          <p:cNvSpPr>
            <a:spLocks noChangeArrowheads="1"/>
          </p:cNvSpPr>
          <p:nvPr/>
        </p:nvSpPr>
        <p:spPr bwMode="auto">
          <a:xfrm>
            <a:off x="5181600" y="3160713"/>
            <a:ext cx="549275" cy="169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500">
                <a:solidFill>
                  <a:schemeClr val="tx1"/>
                </a:solidFill>
                <a:latin typeface="Arial" pitchFamily="34" charset="0"/>
              </a:rPr>
              <a:t>the  answer?</a:t>
            </a:r>
          </a:p>
        </p:txBody>
      </p:sp>
      <p:pic>
        <p:nvPicPr>
          <p:cNvPr id="68652" name="Picture 56" descr="http://1.bp.blogspot.com/_3Q--TJIa7cY/Scwtq6n3chI/AAAAAAAAAA0/fmqV59LU-ng/s320/albertmarilyn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086600" y="76200"/>
            <a:ext cx="17526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53" name="Rectangle 73"/>
          <p:cNvSpPr>
            <a:spLocks noChangeArrowheads="1"/>
          </p:cNvSpPr>
          <p:nvPr/>
        </p:nvSpPr>
        <p:spPr bwMode="auto">
          <a:xfrm>
            <a:off x="179388" y="371475"/>
            <a:ext cx="944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>
                <a:solidFill>
                  <a:srgbClr val="C00000"/>
                </a:solidFill>
              </a:rPr>
              <a:t>Applet grading...!</a:t>
            </a:r>
            <a:endParaRPr lang="en-US" sz="1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 Box 5"/>
          <p:cNvSpPr txBox="1">
            <a:spLocks noChangeArrowheads="1"/>
          </p:cNvSpPr>
          <p:nvPr/>
        </p:nvSpPr>
        <p:spPr bwMode="auto">
          <a:xfrm>
            <a:off x="749300" y="201613"/>
            <a:ext cx="7861300" cy="769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Lists and trees, prolog style…</a:t>
            </a:r>
          </a:p>
        </p:txBody>
      </p:sp>
      <p:sp>
        <p:nvSpPr>
          <p:cNvPr id="16394" name="Rectangle 6"/>
          <p:cNvSpPr>
            <a:spLocks noChangeArrowheads="1"/>
          </p:cNvSpPr>
          <p:nvPr/>
        </p:nvSpPr>
        <p:spPr bwMode="auto">
          <a:xfrm>
            <a:off x="381000" y="3048000"/>
            <a:ext cx="29622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append( L, M, Both )</a:t>
            </a:r>
          </a:p>
        </p:txBody>
      </p:sp>
      <p:sp>
        <p:nvSpPr>
          <p:cNvPr id="16395" name="Rectangle 7"/>
          <p:cNvSpPr>
            <a:spLocks noChangeArrowheads="1"/>
          </p:cNvSpPr>
          <p:nvPr/>
        </p:nvSpPr>
        <p:spPr bwMode="auto">
          <a:xfrm>
            <a:off x="381000" y="1295400"/>
            <a:ext cx="19462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length( L, N )</a:t>
            </a:r>
          </a:p>
        </p:txBody>
      </p:sp>
      <p:sp>
        <p:nvSpPr>
          <p:cNvPr id="16396" name="Rectangle 18"/>
          <p:cNvSpPr>
            <a:spLocks noChangeArrowheads="1"/>
          </p:cNvSpPr>
          <p:nvPr/>
        </p:nvSpPr>
        <p:spPr bwMode="auto">
          <a:xfrm>
            <a:off x="7572375" y="4724400"/>
            <a:ext cx="10556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rgbClr val="009200"/>
                </a:solidFill>
              </a:rPr>
              <a:t>Short. Sweet!</a:t>
            </a:r>
          </a:p>
        </p:txBody>
      </p:sp>
      <p:grpSp>
        <p:nvGrpSpPr>
          <p:cNvPr id="16397" name="Group 1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09000" y="4884738"/>
            <a:ext cx="369888" cy="393700"/>
            <a:chOff x="2928" y="1051"/>
            <a:chExt cx="840" cy="957"/>
          </a:xfrm>
        </p:grpSpPr>
        <p:sp>
          <p:nvSpPr>
            <p:cNvPr id="16413" name="Freeform 20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Oval 2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Oval 2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Oval 2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Oval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Oval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0" name="Oval 2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1" name="AutoShape 2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2" name="Freeform 2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3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3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32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8" name="Rectangle 25"/>
          <p:cNvSpPr>
            <a:spLocks noChangeArrowheads="1"/>
          </p:cNvSpPr>
          <p:nvPr/>
        </p:nvSpPr>
        <p:spPr bwMode="auto">
          <a:xfrm>
            <a:off x="6629400" y="990600"/>
            <a:ext cx="22891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(length and append are built-in, but we'll write them here, too)</a:t>
            </a:r>
          </a:p>
        </p:txBody>
      </p:sp>
      <p:sp>
        <p:nvSpPr>
          <p:cNvPr id="16399" name="Rectangle 6"/>
          <p:cNvSpPr>
            <a:spLocks noChangeArrowheads="1"/>
          </p:cNvSpPr>
          <p:nvPr/>
        </p:nvSpPr>
        <p:spPr bwMode="auto">
          <a:xfrm>
            <a:off x="381000" y="5257800"/>
            <a:ext cx="25273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nnodes( BST, N )</a:t>
            </a:r>
          </a:p>
        </p:txBody>
      </p:sp>
      <p:sp>
        <p:nvSpPr>
          <p:cNvPr id="16400" name="Rectangle 24"/>
          <p:cNvSpPr>
            <a:spLocks noChangeArrowheads="1"/>
          </p:cNvSpPr>
          <p:nvPr/>
        </p:nvSpPr>
        <p:spPr bwMode="auto">
          <a:xfrm>
            <a:off x="304800" y="4724400"/>
            <a:ext cx="4324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BST = [ 42, [10,[],[]],  [60,[],[]]  ], for example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401" name="Straight Connector 26"/>
          <p:cNvCxnSpPr>
            <a:cxnSpLocks noChangeShapeType="1"/>
          </p:cNvCxnSpPr>
          <p:nvPr/>
        </p:nvCxnSpPr>
        <p:spPr bwMode="auto">
          <a:xfrm>
            <a:off x="457200" y="2895600"/>
            <a:ext cx="8077200" cy="0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</p:spPr>
      </p:cxnSp>
      <p:sp>
        <p:nvSpPr>
          <p:cNvPr id="16402" name="Rectangle 7"/>
          <p:cNvSpPr>
            <a:spLocks noChangeArrowheads="1"/>
          </p:cNvSpPr>
          <p:nvPr/>
        </p:nvSpPr>
        <p:spPr bwMode="auto">
          <a:xfrm>
            <a:off x="908050" y="1752600"/>
            <a:ext cx="19113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length( [], 0 ).</a:t>
            </a:r>
          </a:p>
        </p:txBody>
      </p:sp>
      <p:sp>
        <p:nvSpPr>
          <p:cNvPr id="16403" name="Rectangle 7"/>
          <p:cNvSpPr>
            <a:spLocks noChangeArrowheads="1"/>
          </p:cNvSpPr>
          <p:nvPr/>
        </p:nvSpPr>
        <p:spPr bwMode="auto">
          <a:xfrm>
            <a:off x="898525" y="2205038"/>
            <a:ext cx="5599113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length( [F|R], N ) :-  length(R,M), N is M+1.</a:t>
            </a:r>
          </a:p>
        </p:txBody>
      </p:sp>
      <p:sp>
        <p:nvSpPr>
          <p:cNvPr id="16404" name="Rectangle 7"/>
          <p:cNvSpPr>
            <a:spLocks noChangeArrowheads="1"/>
          </p:cNvSpPr>
          <p:nvPr/>
        </p:nvSpPr>
        <p:spPr bwMode="auto">
          <a:xfrm>
            <a:off x="1066800" y="5743575"/>
            <a:ext cx="12890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nnodes( </a:t>
            </a:r>
          </a:p>
        </p:txBody>
      </p:sp>
      <p:sp>
        <p:nvSpPr>
          <p:cNvPr id="16405" name="Rectangle 7"/>
          <p:cNvSpPr>
            <a:spLocks noChangeArrowheads="1"/>
          </p:cNvSpPr>
          <p:nvPr/>
        </p:nvSpPr>
        <p:spPr bwMode="auto">
          <a:xfrm>
            <a:off x="1066800" y="6183313"/>
            <a:ext cx="38862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nnodes( [Root,L,R], N ) :- </a:t>
            </a:r>
          </a:p>
        </p:txBody>
      </p:sp>
      <p:sp>
        <p:nvSpPr>
          <p:cNvPr id="16406" name="Rectangle 7"/>
          <p:cNvSpPr>
            <a:spLocks noChangeArrowheads="1"/>
          </p:cNvSpPr>
          <p:nvPr/>
        </p:nvSpPr>
        <p:spPr bwMode="auto">
          <a:xfrm>
            <a:off x="1066800" y="3397250"/>
            <a:ext cx="13176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append( </a:t>
            </a:r>
          </a:p>
        </p:txBody>
      </p:sp>
      <p:sp>
        <p:nvSpPr>
          <p:cNvPr id="16407" name="Rectangle 7"/>
          <p:cNvSpPr>
            <a:spLocks noChangeArrowheads="1"/>
          </p:cNvSpPr>
          <p:nvPr/>
        </p:nvSpPr>
        <p:spPr bwMode="auto">
          <a:xfrm>
            <a:off x="1066800" y="3836988"/>
            <a:ext cx="38862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append( </a:t>
            </a:r>
          </a:p>
        </p:txBody>
      </p:sp>
      <p:sp>
        <p:nvSpPr>
          <p:cNvPr id="16408" name="Rectangle 33"/>
          <p:cNvSpPr>
            <a:spLocks noChangeArrowheads="1"/>
          </p:cNvSpPr>
          <p:nvPr/>
        </p:nvSpPr>
        <p:spPr bwMode="auto">
          <a:xfrm>
            <a:off x="228600" y="3524250"/>
            <a:ext cx="78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base case</a:t>
            </a:r>
            <a:endParaRPr lang="en-US" sz="1200">
              <a:cs typeface="Calibri" pitchFamily="34" charset="0"/>
            </a:endParaRPr>
          </a:p>
        </p:txBody>
      </p:sp>
      <p:sp>
        <p:nvSpPr>
          <p:cNvPr id="16409" name="Rectangle 34"/>
          <p:cNvSpPr>
            <a:spLocks noChangeArrowheads="1"/>
          </p:cNvSpPr>
          <p:nvPr/>
        </p:nvSpPr>
        <p:spPr bwMode="auto">
          <a:xfrm>
            <a:off x="277813" y="3932238"/>
            <a:ext cx="6889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 case</a:t>
            </a:r>
            <a:endParaRPr lang="en-US" sz="1200">
              <a:cs typeface="Calibri" pitchFamily="34" charset="0"/>
            </a:endParaRPr>
          </a:p>
        </p:txBody>
      </p:sp>
      <p:sp>
        <p:nvSpPr>
          <p:cNvPr id="16410" name="Rectangle 35"/>
          <p:cNvSpPr>
            <a:spLocks noChangeArrowheads="1"/>
          </p:cNvSpPr>
          <p:nvPr/>
        </p:nvSpPr>
        <p:spPr bwMode="auto">
          <a:xfrm>
            <a:off x="228600" y="5867400"/>
            <a:ext cx="78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base case</a:t>
            </a:r>
            <a:endParaRPr lang="en-US" sz="1200">
              <a:cs typeface="Calibri" pitchFamily="34" charset="0"/>
            </a:endParaRPr>
          </a:p>
        </p:txBody>
      </p:sp>
      <p:sp>
        <p:nvSpPr>
          <p:cNvPr id="16411" name="Rectangle 36"/>
          <p:cNvSpPr>
            <a:spLocks noChangeArrowheads="1"/>
          </p:cNvSpPr>
          <p:nvPr/>
        </p:nvSpPr>
        <p:spPr bwMode="auto">
          <a:xfrm>
            <a:off x="277813" y="6276975"/>
            <a:ext cx="688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 case</a:t>
            </a:r>
            <a:endParaRPr lang="en-US" sz="1200">
              <a:cs typeface="Calibri" pitchFamily="34" charset="0"/>
            </a:endParaRPr>
          </a:p>
        </p:txBody>
      </p:sp>
      <p:cxnSp>
        <p:nvCxnSpPr>
          <p:cNvPr id="16412" name="Straight Connector 37"/>
          <p:cNvCxnSpPr>
            <a:cxnSpLocks noChangeShapeType="1"/>
          </p:cNvCxnSpPr>
          <p:nvPr/>
        </p:nvCxnSpPr>
        <p:spPr bwMode="auto">
          <a:xfrm>
            <a:off x="457200" y="4495800"/>
            <a:ext cx="8077200" cy="0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" name="Text Box 5"/>
          <p:cNvSpPr txBox="1">
            <a:spLocks noChangeArrowheads="1"/>
          </p:cNvSpPr>
          <p:nvPr/>
        </p:nvSpPr>
        <p:spPr bwMode="auto">
          <a:xfrm>
            <a:off x="6280150" y="80963"/>
            <a:ext cx="26797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i="1">
                <a:solidFill>
                  <a:schemeClr val="tx1"/>
                </a:solidFill>
              </a:rPr>
              <a:t>Try it…</a:t>
            </a:r>
          </a:p>
        </p:txBody>
      </p:sp>
      <p:sp>
        <p:nvSpPr>
          <p:cNvPr id="17429" name="Rectangle 7"/>
          <p:cNvSpPr>
            <a:spLocks noChangeArrowheads="1"/>
          </p:cNvSpPr>
          <p:nvPr/>
        </p:nvSpPr>
        <p:spPr bwMode="auto">
          <a:xfrm>
            <a:off x="228600" y="2133600"/>
            <a:ext cx="2268538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cs typeface="Times New Roman" pitchFamily="18" charset="0"/>
              </a:rPr>
              <a:t>reverse( L, Rev )</a:t>
            </a:r>
          </a:p>
        </p:txBody>
      </p:sp>
      <p:grpSp>
        <p:nvGrpSpPr>
          <p:cNvPr id="17430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229600" y="5867400"/>
            <a:ext cx="533400" cy="609600"/>
            <a:chOff x="2928" y="1051"/>
            <a:chExt cx="840" cy="957"/>
          </a:xfrm>
        </p:grpSpPr>
        <p:sp>
          <p:nvSpPr>
            <p:cNvPr id="17450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1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Oval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Oval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Oval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Oval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Oval 1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Oval 1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AutoShape 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Freeform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Freeform 2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Freeform 2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2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1" name="Rectangle 27"/>
          <p:cNvSpPr>
            <a:spLocks noChangeArrowheads="1"/>
          </p:cNvSpPr>
          <p:nvPr/>
        </p:nvSpPr>
        <p:spPr bwMode="auto">
          <a:xfrm>
            <a:off x="2601913" y="2238375"/>
            <a:ext cx="2486025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folHlink"/>
                </a:solidFill>
                <a:cs typeface="Times New Roman" pitchFamily="18" charset="0"/>
              </a:rPr>
              <a:t>true if Rev is the reverse of the list L </a:t>
            </a:r>
          </a:p>
        </p:txBody>
      </p:sp>
      <p:sp>
        <p:nvSpPr>
          <p:cNvPr id="17432" name="Rectangle 28"/>
          <p:cNvSpPr>
            <a:spLocks noChangeArrowheads="1"/>
          </p:cNvSpPr>
          <p:nvPr/>
        </p:nvSpPr>
        <p:spPr bwMode="auto">
          <a:xfrm>
            <a:off x="228600" y="147638"/>
            <a:ext cx="1744663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cs typeface="Times New Roman" pitchFamily="18" charset="0"/>
              </a:rPr>
              <a:t>lastof( E, L )</a:t>
            </a:r>
          </a:p>
        </p:txBody>
      </p:sp>
      <p:sp>
        <p:nvSpPr>
          <p:cNvPr id="17433" name="Rectangle 29"/>
          <p:cNvSpPr>
            <a:spLocks noChangeArrowheads="1"/>
          </p:cNvSpPr>
          <p:nvPr/>
        </p:nvSpPr>
        <p:spPr bwMode="auto">
          <a:xfrm>
            <a:off x="2057400" y="239713"/>
            <a:ext cx="2630488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folHlink"/>
                </a:solidFill>
                <a:cs typeface="Times New Roman" pitchFamily="18" charset="0"/>
              </a:rPr>
              <a:t>true if Eis the last element of the list  L </a:t>
            </a:r>
          </a:p>
        </p:txBody>
      </p:sp>
      <p:sp>
        <p:nvSpPr>
          <p:cNvPr id="17434" name="Rectangle 30"/>
          <p:cNvSpPr>
            <a:spLocks noChangeArrowheads="1"/>
          </p:cNvSpPr>
          <p:nvPr/>
        </p:nvSpPr>
        <p:spPr bwMode="auto">
          <a:xfrm>
            <a:off x="146050" y="5486400"/>
            <a:ext cx="6159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b="1">
                <a:solidFill>
                  <a:schemeClr val="folHlink"/>
                </a:solidFill>
                <a:cs typeface="Times New Roman" pitchFamily="18" charset="0"/>
              </a:rPr>
              <a:t>Extra!</a:t>
            </a:r>
          </a:p>
        </p:txBody>
      </p:sp>
      <p:sp>
        <p:nvSpPr>
          <p:cNvPr id="17435" name="Rectangle 31"/>
          <p:cNvSpPr>
            <a:spLocks noChangeArrowheads="1"/>
          </p:cNvSpPr>
          <p:nvPr/>
        </p:nvSpPr>
        <p:spPr bwMode="auto">
          <a:xfrm>
            <a:off x="774700" y="5476875"/>
            <a:ext cx="263525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cs typeface="Times New Roman" pitchFamily="18" charset="0"/>
              </a:rPr>
              <a:t>kid( Par, Graph, K )</a:t>
            </a:r>
          </a:p>
        </p:txBody>
      </p:sp>
      <p:sp>
        <p:nvSpPr>
          <p:cNvPr id="17436" name="Rectangle 32"/>
          <p:cNvSpPr>
            <a:spLocks noChangeArrowheads="1"/>
          </p:cNvSpPr>
          <p:nvPr/>
        </p:nvSpPr>
        <p:spPr bwMode="auto">
          <a:xfrm>
            <a:off x="3379788" y="5580063"/>
            <a:ext cx="357187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folHlink"/>
                </a:solidFill>
                <a:cs typeface="Times New Roman" pitchFamily="18" charset="0"/>
              </a:rPr>
              <a:t>true if K is a child of Par in graph Graph (list of edges)</a:t>
            </a:r>
          </a:p>
        </p:txBody>
      </p:sp>
      <p:sp>
        <p:nvSpPr>
          <p:cNvPr id="17437" name="Rectangle 31"/>
          <p:cNvSpPr>
            <a:spLocks noChangeArrowheads="1"/>
          </p:cNvSpPr>
          <p:nvPr/>
        </p:nvSpPr>
        <p:spPr bwMode="auto">
          <a:xfrm>
            <a:off x="838200" y="5992813"/>
            <a:ext cx="22034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sz="120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kid( a, [ [a,b], [b,c], [a,c] ], K ).</a:t>
            </a:r>
          </a:p>
          <a:p>
            <a:pPr algn="l">
              <a:lnSpc>
                <a:spcPts val="800"/>
              </a:lnSpc>
            </a:pPr>
            <a:r>
              <a:rPr lang="en-US" sz="120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K = b   ;</a:t>
            </a:r>
          </a:p>
          <a:p>
            <a:pPr algn="l">
              <a:lnSpc>
                <a:spcPts val="800"/>
              </a:lnSpc>
            </a:pPr>
            <a:r>
              <a:rPr lang="en-US" sz="120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K = c    ;</a:t>
            </a:r>
          </a:p>
          <a:p>
            <a:pPr algn="l">
              <a:lnSpc>
                <a:spcPts val="800"/>
              </a:lnSpc>
            </a:pPr>
            <a:r>
              <a:rPr lang="en-US" sz="120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38" name="Rectangle 28"/>
          <p:cNvSpPr>
            <a:spLocks noChangeArrowheads="1"/>
          </p:cNvSpPr>
          <p:nvPr/>
        </p:nvSpPr>
        <p:spPr bwMode="auto">
          <a:xfrm>
            <a:off x="685800" y="762000"/>
            <a:ext cx="2179638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lastof( E,        )</a:t>
            </a:r>
          </a:p>
        </p:txBody>
      </p:sp>
      <p:sp>
        <p:nvSpPr>
          <p:cNvPr id="17439" name="Rectangle 28"/>
          <p:cNvSpPr>
            <a:spLocks noChangeArrowheads="1"/>
          </p:cNvSpPr>
          <p:nvPr/>
        </p:nvSpPr>
        <p:spPr bwMode="auto">
          <a:xfrm>
            <a:off x="685800" y="1290638"/>
            <a:ext cx="2179638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lastof( E,        )</a:t>
            </a:r>
          </a:p>
        </p:txBody>
      </p:sp>
      <p:cxnSp>
        <p:nvCxnSpPr>
          <p:cNvPr id="17440" name="Straight Connector 42"/>
          <p:cNvCxnSpPr>
            <a:cxnSpLocks noChangeShapeType="1"/>
          </p:cNvCxnSpPr>
          <p:nvPr/>
        </p:nvCxnSpPr>
        <p:spPr bwMode="auto">
          <a:xfrm>
            <a:off x="211138" y="2092325"/>
            <a:ext cx="4419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41" name="Straight Connector 43"/>
          <p:cNvCxnSpPr>
            <a:cxnSpLocks noChangeShapeType="1"/>
          </p:cNvCxnSpPr>
          <p:nvPr/>
        </p:nvCxnSpPr>
        <p:spPr bwMode="auto">
          <a:xfrm>
            <a:off x="228600" y="3732213"/>
            <a:ext cx="44196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42" name="Straight Connector 44"/>
          <p:cNvCxnSpPr>
            <a:cxnSpLocks noChangeShapeType="1"/>
          </p:cNvCxnSpPr>
          <p:nvPr/>
        </p:nvCxnSpPr>
        <p:spPr bwMode="auto">
          <a:xfrm>
            <a:off x="228600" y="5368925"/>
            <a:ext cx="4419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7443" name="Rectangle 9"/>
          <p:cNvSpPr>
            <a:spLocks noChangeArrowheads="1"/>
          </p:cNvSpPr>
          <p:nvPr/>
        </p:nvSpPr>
        <p:spPr bwMode="auto">
          <a:xfrm>
            <a:off x="8040688" y="6540500"/>
            <a:ext cx="933450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9200"/>
                </a:solidFill>
              </a:rPr>
              <a:t>No </a:t>
            </a:r>
            <a:r>
              <a:rPr lang="en-US" sz="1200" b="1" i="1">
                <a:solidFill>
                  <a:srgbClr val="009200"/>
                </a:solidFill>
              </a:rPr>
              <a:t>kid</a:t>
            </a:r>
            <a:r>
              <a:rPr lang="en-US" sz="1200">
                <a:solidFill>
                  <a:srgbClr val="009200"/>
                </a:solidFill>
              </a:rPr>
              <a:t>ding!</a:t>
            </a:r>
          </a:p>
        </p:txBody>
      </p:sp>
      <p:sp>
        <p:nvSpPr>
          <p:cNvPr id="17444" name="Rectangle 25"/>
          <p:cNvSpPr>
            <a:spLocks noChangeArrowheads="1"/>
          </p:cNvSpPr>
          <p:nvPr/>
        </p:nvSpPr>
        <p:spPr bwMode="auto">
          <a:xfrm>
            <a:off x="2679700" y="3967163"/>
            <a:ext cx="434657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folHlink"/>
                </a:solidFill>
                <a:cs typeface="Times New Roman" pitchFamily="18" charset="0"/>
              </a:rPr>
              <a:t>true if E is a node found in BST (a bin. search tree) otherwise, false</a:t>
            </a:r>
          </a:p>
        </p:txBody>
      </p:sp>
      <p:sp>
        <p:nvSpPr>
          <p:cNvPr id="17445" name="Rectangle 7"/>
          <p:cNvSpPr>
            <a:spLocks noChangeArrowheads="1"/>
          </p:cNvSpPr>
          <p:nvPr/>
        </p:nvSpPr>
        <p:spPr bwMode="auto">
          <a:xfrm>
            <a:off x="228600" y="3868738"/>
            <a:ext cx="24765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cs typeface="Times New Roman" pitchFamily="18" charset="0"/>
              </a:rPr>
              <a:t>treefind( E, BST ) </a:t>
            </a:r>
          </a:p>
        </p:txBody>
      </p:sp>
      <p:sp>
        <p:nvSpPr>
          <p:cNvPr id="17446" name="Rectangle 28"/>
          <p:cNvSpPr>
            <a:spLocks noChangeArrowheads="1"/>
          </p:cNvSpPr>
          <p:nvPr/>
        </p:nvSpPr>
        <p:spPr bwMode="auto">
          <a:xfrm>
            <a:off x="685800" y="2590800"/>
            <a:ext cx="30321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reverse(         ,        ).</a:t>
            </a:r>
          </a:p>
        </p:txBody>
      </p:sp>
      <p:sp>
        <p:nvSpPr>
          <p:cNvPr id="17447" name="Rectangle 28"/>
          <p:cNvSpPr>
            <a:spLocks noChangeArrowheads="1"/>
          </p:cNvSpPr>
          <p:nvPr/>
        </p:nvSpPr>
        <p:spPr bwMode="auto">
          <a:xfrm>
            <a:off x="685800" y="3119438"/>
            <a:ext cx="3833813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reverse(  [F|R],  Rev  )  :-   </a:t>
            </a:r>
          </a:p>
        </p:txBody>
      </p:sp>
      <p:sp>
        <p:nvSpPr>
          <p:cNvPr id="17448" name="Rectangle 34"/>
          <p:cNvSpPr>
            <a:spLocks noChangeArrowheads="1"/>
          </p:cNvSpPr>
          <p:nvPr/>
        </p:nvSpPr>
        <p:spPr bwMode="auto">
          <a:xfrm>
            <a:off x="5849938" y="3429000"/>
            <a:ext cx="291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cs typeface="Times New Roman" pitchFamily="18" charset="0"/>
              </a:rPr>
              <a:t>Hint: </a:t>
            </a:r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use reverse  (recursively) and append.</a:t>
            </a:r>
            <a:endParaRPr lang="en-US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449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02450" y="174148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781050" y="958850"/>
            <a:ext cx="737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508FB"/>
                </a:solidFill>
                <a:latin typeface="Times" pitchFamily="18" charset="0"/>
              </a:rPr>
              <a:t>We'd love to know any thoughts you have about CS60 thus far in the term…  in particular, how you feel about the time and effort you find CS60 requires:</a:t>
            </a:r>
          </a:p>
        </p:txBody>
      </p:sp>
      <p:sp>
        <p:nvSpPr>
          <p:cNvPr id="69635" name="AutoShape 15"/>
          <p:cNvSpPr>
            <a:spLocks noChangeArrowheads="1"/>
          </p:cNvSpPr>
          <p:nvPr/>
        </p:nvSpPr>
        <p:spPr bwMode="auto">
          <a:xfrm>
            <a:off x="2286000" y="800100"/>
            <a:ext cx="4484688" cy="952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07C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304800" y="277813"/>
            <a:ext cx="5716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000000"/>
                </a:solidFill>
                <a:latin typeface="Times" pitchFamily="18" charset="0"/>
              </a:rPr>
              <a:t>Midterm feedback…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5819775" y="384175"/>
            <a:ext cx="2449513" cy="369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i="1">
                <a:solidFill>
                  <a:srgbClr val="000000"/>
                </a:solidFill>
                <a:latin typeface="Comic Sans MS" pitchFamily="66" charset="0"/>
              </a:rPr>
              <a:t>Don't</a:t>
            </a:r>
            <a:r>
              <a:rPr lang="en-US">
                <a:solidFill>
                  <a:srgbClr val="000000"/>
                </a:solidFill>
                <a:latin typeface="Comic Sans MS" pitchFamily="66" charset="0"/>
              </a:rPr>
              <a:t>  put your name</a:t>
            </a: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46125" y="1727200"/>
            <a:ext cx="1908175" cy="954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Times" pitchFamily="18" charset="0"/>
              </a:rPr>
              <a:t>On average how much time per week do you spend on CS60 – </a:t>
            </a:r>
            <a:r>
              <a:rPr lang="en-US" sz="1400" b="1" i="1">
                <a:solidFill>
                  <a:srgbClr val="000000"/>
                </a:solidFill>
                <a:latin typeface="Times" pitchFamily="18" charset="0"/>
              </a:rPr>
              <a:t>outside of class time</a:t>
            </a:r>
            <a:r>
              <a:rPr lang="en-US" sz="1400">
                <a:solidFill>
                  <a:srgbClr val="000000"/>
                </a:solidFill>
                <a:latin typeface="Times" pitchFamily="18" charset="0"/>
              </a:rPr>
              <a:t>? </a:t>
            </a:r>
          </a:p>
        </p:txBody>
      </p:sp>
      <p:sp>
        <p:nvSpPr>
          <p:cNvPr id="69639" name="Rectangle 6"/>
          <p:cNvSpPr>
            <a:spLocks noChangeArrowheads="1"/>
          </p:cNvSpPr>
          <p:nvPr/>
        </p:nvSpPr>
        <p:spPr bwMode="auto">
          <a:xfrm>
            <a:off x="304800" y="3617913"/>
            <a:ext cx="6596063" cy="323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500">
                <a:solidFill>
                  <a:srgbClr val="047F0A"/>
                </a:solidFill>
                <a:latin typeface="Calibri" pitchFamily="34" charset="0"/>
                <a:cs typeface="Calibri" pitchFamily="34" charset="0"/>
              </a:rPr>
              <a:t>What is something you'd </a:t>
            </a:r>
            <a:r>
              <a:rPr lang="en-US" sz="1500" b="1" i="1">
                <a:solidFill>
                  <a:srgbClr val="047F0A"/>
                </a:solidFill>
                <a:latin typeface="Calibri" pitchFamily="34" charset="0"/>
                <a:cs typeface="Calibri" pitchFamily="34" charset="0"/>
              </a:rPr>
              <a:t>keep</a:t>
            </a:r>
            <a:r>
              <a:rPr lang="en-US" sz="1500">
                <a:solidFill>
                  <a:srgbClr val="047F0A"/>
                </a:solidFill>
                <a:latin typeface="Calibri" pitchFamily="34" charset="0"/>
                <a:cs typeface="Calibri" pitchFamily="34" charset="0"/>
              </a:rPr>
              <a:t> about CS60 …? </a:t>
            </a:r>
          </a:p>
        </p:txBody>
      </p:sp>
      <p:sp>
        <p:nvSpPr>
          <p:cNvPr id="69640" name="Rectangle 7"/>
          <p:cNvSpPr>
            <a:spLocks noChangeArrowheads="1"/>
          </p:cNvSpPr>
          <p:nvPr/>
        </p:nvSpPr>
        <p:spPr bwMode="auto">
          <a:xfrm>
            <a:off x="304800" y="4330700"/>
            <a:ext cx="7170738" cy="3222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500">
                <a:solidFill>
                  <a:srgbClr val="047F0A"/>
                </a:solidFill>
                <a:latin typeface="Calibri" pitchFamily="34" charset="0"/>
                <a:cs typeface="Calibri" pitchFamily="34" charset="0"/>
              </a:rPr>
              <a:t>&amp; something you'd </a:t>
            </a:r>
            <a:r>
              <a:rPr lang="en-US" sz="1500" b="1" i="1">
                <a:solidFill>
                  <a:srgbClr val="047F0A"/>
                </a:solidFill>
                <a:latin typeface="Calibri" pitchFamily="34" charset="0"/>
                <a:cs typeface="Calibri" pitchFamily="34" charset="0"/>
              </a:rPr>
              <a:t>change about  / get rid of / add to</a:t>
            </a:r>
            <a:r>
              <a:rPr lang="en-US" sz="1500">
                <a:solidFill>
                  <a:srgbClr val="047F0A"/>
                </a:solidFill>
                <a:latin typeface="Calibri" pitchFamily="34" charset="0"/>
                <a:cs typeface="Calibri" pitchFamily="34" charset="0"/>
              </a:rPr>
              <a:t> CS60 …? </a:t>
            </a:r>
          </a:p>
        </p:txBody>
      </p:sp>
      <p:sp>
        <p:nvSpPr>
          <p:cNvPr id="69641" name="Rectangle 8"/>
          <p:cNvSpPr>
            <a:spLocks noChangeArrowheads="1"/>
          </p:cNvSpPr>
          <p:nvPr/>
        </p:nvSpPr>
        <p:spPr bwMode="auto">
          <a:xfrm>
            <a:off x="304800" y="5729288"/>
            <a:ext cx="6596063" cy="323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500">
                <a:solidFill>
                  <a:srgbClr val="047F0A"/>
                </a:solidFill>
                <a:latin typeface="Calibri" pitchFamily="34" charset="0"/>
                <a:cs typeface="Calibri" pitchFamily="34" charset="0"/>
              </a:rPr>
              <a:t>Other thoughts are optional, but 142% welcome.</a:t>
            </a:r>
          </a:p>
        </p:txBody>
      </p:sp>
      <p:sp>
        <p:nvSpPr>
          <p:cNvPr id="69642" name="Rectangle 9"/>
          <p:cNvSpPr>
            <a:spLocks noChangeArrowheads="1"/>
          </p:cNvSpPr>
          <p:nvPr/>
        </p:nvSpPr>
        <p:spPr bwMode="auto">
          <a:xfrm>
            <a:off x="3276600" y="1752600"/>
            <a:ext cx="2379663" cy="738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Times" pitchFamily="18" charset="0"/>
              </a:rPr>
              <a:t>How does CS60's workload compare to other classes you're taking this term? </a:t>
            </a:r>
          </a:p>
        </p:txBody>
      </p:sp>
      <p:sp>
        <p:nvSpPr>
          <p:cNvPr id="69643" name="Rectangle 10"/>
          <p:cNvSpPr>
            <a:spLocks noChangeArrowheads="1"/>
          </p:cNvSpPr>
          <p:nvPr/>
        </p:nvSpPr>
        <p:spPr bwMode="auto">
          <a:xfrm>
            <a:off x="6557963" y="1752600"/>
            <a:ext cx="1951037" cy="523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Times" pitchFamily="18" charset="0"/>
              </a:rPr>
              <a:t>How would you judge the </a:t>
            </a:r>
            <a:r>
              <a:rPr lang="en-US" sz="1400" b="1" i="1">
                <a:solidFill>
                  <a:srgbClr val="000000"/>
                </a:solidFill>
                <a:latin typeface="Times" pitchFamily="18" charset="0"/>
              </a:rPr>
              <a:t>pace </a:t>
            </a:r>
            <a:r>
              <a:rPr lang="en-US" sz="1400">
                <a:solidFill>
                  <a:srgbClr val="000000"/>
                </a:solidFill>
                <a:latin typeface="Times" pitchFamily="18" charset="0"/>
              </a:rPr>
              <a:t>of CS60?</a:t>
            </a:r>
          </a:p>
        </p:txBody>
      </p:sp>
      <p:sp>
        <p:nvSpPr>
          <p:cNvPr id="69644" name="Line 11"/>
          <p:cNvSpPr>
            <a:spLocks noChangeShapeType="1"/>
          </p:cNvSpPr>
          <p:nvPr/>
        </p:nvSpPr>
        <p:spPr bwMode="auto">
          <a:xfrm>
            <a:off x="3565525" y="2770188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45" name="Line 12"/>
          <p:cNvSpPr>
            <a:spLocks noChangeShapeType="1"/>
          </p:cNvSpPr>
          <p:nvPr/>
        </p:nvSpPr>
        <p:spPr bwMode="auto">
          <a:xfrm>
            <a:off x="1030288" y="3184525"/>
            <a:ext cx="132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46" name="Line 13"/>
          <p:cNvSpPr>
            <a:spLocks noChangeShapeType="1"/>
          </p:cNvSpPr>
          <p:nvPr/>
        </p:nvSpPr>
        <p:spPr bwMode="auto">
          <a:xfrm rot="-5400000">
            <a:off x="3395662" y="2768601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47" name="Line 14"/>
          <p:cNvSpPr>
            <a:spLocks noChangeShapeType="1"/>
          </p:cNvSpPr>
          <p:nvPr/>
        </p:nvSpPr>
        <p:spPr bwMode="auto">
          <a:xfrm rot="-5400000">
            <a:off x="4343400" y="2768601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48" name="Line 15"/>
          <p:cNvSpPr>
            <a:spLocks noChangeShapeType="1"/>
          </p:cNvSpPr>
          <p:nvPr/>
        </p:nvSpPr>
        <p:spPr bwMode="auto">
          <a:xfrm rot="-5400000">
            <a:off x="5292725" y="2768601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49" name="Line 16"/>
          <p:cNvSpPr>
            <a:spLocks noChangeShapeType="1"/>
          </p:cNvSpPr>
          <p:nvPr/>
        </p:nvSpPr>
        <p:spPr bwMode="auto">
          <a:xfrm>
            <a:off x="6591300" y="2752725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50" name="Line 17"/>
          <p:cNvSpPr>
            <a:spLocks noChangeShapeType="1"/>
          </p:cNvSpPr>
          <p:nvPr/>
        </p:nvSpPr>
        <p:spPr bwMode="auto">
          <a:xfrm rot="-5400000">
            <a:off x="6421437" y="2751138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51" name="Line 18"/>
          <p:cNvSpPr>
            <a:spLocks noChangeShapeType="1"/>
          </p:cNvSpPr>
          <p:nvPr/>
        </p:nvSpPr>
        <p:spPr bwMode="auto">
          <a:xfrm rot="-5400000">
            <a:off x="7369175" y="2751138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52" name="Line 19"/>
          <p:cNvSpPr>
            <a:spLocks noChangeShapeType="1"/>
          </p:cNvSpPr>
          <p:nvPr/>
        </p:nvSpPr>
        <p:spPr bwMode="auto">
          <a:xfrm rot="-5400000">
            <a:off x="8318500" y="2751138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53" name="Rectangle 20"/>
          <p:cNvSpPr>
            <a:spLocks noChangeArrowheads="1"/>
          </p:cNvSpPr>
          <p:nvPr/>
        </p:nvSpPr>
        <p:spPr bwMode="auto">
          <a:xfrm>
            <a:off x="5127625" y="2925763"/>
            <a:ext cx="695325" cy="365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Comic Sans MS" pitchFamily="66" charset="0"/>
              </a:rPr>
              <a:t>much heavier</a:t>
            </a:r>
          </a:p>
        </p:txBody>
      </p:sp>
      <p:sp>
        <p:nvSpPr>
          <p:cNvPr id="69654" name="Rectangle 21"/>
          <p:cNvSpPr>
            <a:spLocks noChangeArrowheads="1"/>
          </p:cNvSpPr>
          <p:nvPr/>
        </p:nvSpPr>
        <p:spPr bwMode="auto">
          <a:xfrm>
            <a:off x="4135438" y="2925763"/>
            <a:ext cx="695325" cy="365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Comic Sans MS" pitchFamily="66" charset="0"/>
              </a:rPr>
              <a:t>about the same</a:t>
            </a:r>
          </a:p>
        </p:txBody>
      </p:sp>
      <p:sp>
        <p:nvSpPr>
          <p:cNvPr id="69655" name="Rectangle 22"/>
          <p:cNvSpPr>
            <a:spLocks noChangeArrowheads="1"/>
          </p:cNvSpPr>
          <p:nvPr/>
        </p:nvSpPr>
        <p:spPr bwMode="auto">
          <a:xfrm>
            <a:off x="3222625" y="2925763"/>
            <a:ext cx="695325" cy="365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Comic Sans MS" pitchFamily="66" charset="0"/>
              </a:rPr>
              <a:t>much lighter</a:t>
            </a:r>
          </a:p>
        </p:txBody>
      </p:sp>
      <p:sp>
        <p:nvSpPr>
          <p:cNvPr id="69656" name="Rectangle 23"/>
          <p:cNvSpPr>
            <a:spLocks noChangeArrowheads="1"/>
          </p:cNvSpPr>
          <p:nvPr/>
        </p:nvSpPr>
        <p:spPr bwMode="auto">
          <a:xfrm>
            <a:off x="8143875" y="2921000"/>
            <a:ext cx="695325" cy="365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Comic Sans MS" pitchFamily="66" charset="0"/>
              </a:rPr>
              <a:t>much too fast</a:t>
            </a:r>
          </a:p>
        </p:txBody>
      </p:sp>
      <p:sp>
        <p:nvSpPr>
          <p:cNvPr id="69657" name="Rectangle 24"/>
          <p:cNvSpPr>
            <a:spLocks noChangeArrowheads="1"/>
          </p:cNvSpPr>
          <p:nvPr/>
        </p:nvSpPr>
        <p:spPr bwMode="auto">
          <a:xfrm>
            <a:off x="7151688" y="2921000"/>
            <a:ext cx="695325" cy="365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Comic Sans MS" pitchFamily="66" charset="0"/>
              </a:rPr>
              <a:t>about right</a:t>
            </a:r>
          </a:p>
        </p:txBody>
      </p:sp>
      <p:sp>
        <p:nvSpPr>
          <p:cNvPr id="69658" name="Rectangle 25"/>
          <p:cNvSpPr>
            <a:spLocks noChangeArrowheads="1"/>
          </p:cNvSpPr>
          <p:nvPr/>
        </p:nvSpPr>
        <p:spPr bwMode="auto">
          <a:xfrm>
            <a:off x="6238875" y="2921000"/>
            <a:ext cx="695325" cy="365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Comic Sans MS" pitchFamily="66" charset="0"/>
              </a:rPr>
              <a:t>much too slow</a:t>
            </a:r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>
            <a:off x="304800" y="4137025"/>
            <a:ext cx="8556625" cy="0"/>
          </a:xfrm>
          <a:prstGeom prst="line">
            <a:avLst/>
          </a:prstGeom>
          <a:noFill/>
          <a:ln w="9525">
            <a:solidFill>
              <a:srgbClr val="047F0A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>
            <a:off x="304800" y="5659438"/>
            <a:ext cx="8556625" cy="0"/>
          </a:xfrm>
          <a:prstGeom prst="line">
            <a:avLst/>
          </a:prstGeom>
          <a:noFill/>
          <a:ln w="9525">
            <a:solidFill>
              <a:srgbClr val="047F0A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61" name="Rectangle 8"/>
          <p:cNvSpPr>
            <a:spLocks noChangeArrowheads="1"/>
          </p:cNvSpPr>
          <p:nvPr/>
        </p:nvSpPr>
        <p:spPr bwMode="auto">
          <a:xfrm>
            <a:off x="304800" y="6249988"/>
            <a:ext cx="6596063" cy="3222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500">
                <a:solidFill>
                  <a:srgbClr val="047F0A"/>
                </a:solidFill>
                <a:latin typeface="Calibri" pitchFamily="34" charset="0"/>
                <a:cs typeface="Calibri" pitchFamily="34" charset="0"/>
              </a:rPr>
              <a:t>Possibilities:</a:t>
            </a:r>
          </a:p>
        </p:txBody>
      </p:sp>
      <p:sp>
        <p:nvSpPr>
          <p:cNvPr id="69662" name="Rectangle 8"/>
          <p:cNvSpPr>
            <a:spLocks noChangeArrowheads="1"/>
          </p:cNvSpPr>
          <p:nvPr/>
        </p:nvSpPr>
        <p:spPr bwMode="auto">
          <a:xfrm>
            <a:off x="1484313" y="6083300"/>
            <a:ext cx="6596062" cy="276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b="1" i="1">
                <a:solidFill>
                  <a:srgbClr val="047F0A"/>
                </a:solidFill>
                <a:latin typeface="Calibri" pitchFamily="34" charset="0"/>
                <a:cs typeface="Calibri" pitchFamily="34" charset="0"/>
              </a:rPr>
              <a:t>Would you like the class to use clickers?</a:t>
            </a:r>
          </a:p>
        </p:txBody>
      </p:sp>
      <p:sp>
        <p:nvSpPr>
          <p:cNvPr id="69663" name="Rectangle 8"/>
          <p:cNvSpPr>
            <a:spLocks noChangeArrowheads="1"/>
          </p:cNvSpPr>
          <p:nvPr/>
        </p:nvSpPr>
        <p:spPr bwMode="auto">
          <a:xfrm>
            <a:off x="1487488" y="6288088"/>
            <a:ext cx="6596062" cy="276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b="1" i="1">
                <a:solidFill>
                  <a:srgbClr val="047F0A"/>
                </a:solidFill>
                <a:latin typeface="Calibri" pitchFamily="34" charset="0"/>
                <a:cs typeface="Calibri" pitchFamily="34" charset="0"/>
              </a:rPr>
              <a:t>Would you like exams to be </a:t>
            </a:r>
            <a:r>
              <a:rPr lang="en-US" sz="1200" b="1" i="1" u="sng">
                <a:solidFill>
                  <a:srgbClr val="047F0A"/>
                </a:solidFill>
                <a:latin typeface="Calibri" pitchFamily="34" charset="0"/>
                <a:cs typeface="Calibri" pitchFamily="34" charset="0"/>
              </a:rPr>
              <a:t>actual</a:t>
            </a:r>
            <a:r>
              <a:rPr lang="en-US" sz="1200" b="1" i="1">
                <a:solidFill>
                  <a:srgbClr val="047F0A"/>
                </a:solidFill>
                <a:latin typeface="Calibri" pitchFamily="34" charset="0"/>
                <a:cs typeface="Calibri" pitchFamily="34" charset="0"/>
              </a:rPr>
              <a:t> coding?</a:t>
            </a:r>
          </a:p>
        </p:txBody>
      </p:sp>
      <p:sp>
        <p:nvSpPr>
          <p:cNvPr id="69664" name="Line 27"/>
          <p:cNvSpPr>
            <a:spLocks noChangeShapeType="1"/>
          </p:cNvSpPr>
          <p:nvPr/>
        </p:nvSpPr>
        <p:spPr bwMode="auto">
          <a:xfrm>
            <a:off x="304800" y="4876800"/>
            <a:ext cx="8556625" cy="0"/>
          </a:xfrm>
          <a:prstGeom prst="line">
            <a:avLst/>
          </a:prstGeom>
          <a:noFill/>
          <a:ln w="9525">
            <a:solidFill>
              <a:srgbClr val="047F0A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65" name="Rectangle 8"/>
          <p:cNvSpPr>
            <a:spLocks noChangeArrowheads="1"/>
          </p:cNvSpPr>
          <p:nvPr/>
        </p:nvSpPr>
        <p:spPr bwMode="auto">
          <a:xfrm>
            <a:off x="304800" y="5181600"/>
            <a:ext cx="6596063" cy="323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500">
                <a:solidFill>
                  <a:srgbClr val="047F0A"/>
                </a:solidFill>
                <a:latin typeface="Calibri" pitchFamily="34" charset="0"/>
                <a:cs typeface="Calibri" pitchFamily="34" charset="0"/>
              </a:rPr>
              <a:t>Rank each language we've used from 0 (disliked it) to 10 (loved it):</a:t>
            </a:r>
          </a:p>
        </p:txBody>
      </p:sp>
      <p:sp>
        <p:nvSpPr>
          <p:cNvPr id="69666" name="Rectangle 8"/>
          <p:cNvSpPr>
            <a:spLocks noChangeArrowheads="1"/>
          </p:cNvSpPr>
          <p:nvPr/>
        </p:nvSpPr>
        <p:spPr bwMode="auto">
          <a:xfrm>
            <a:off x="5651500" y="5018088"/>
            <a:ext cx="1371600" cy="2778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i="1">
                <a:solidFill>
                  <a:srgbClr val="047F0A"/>
                </a:solidFill>
                <a:latin typeface="Times" pitchFamily="18" charset="0"/>
              </a:rPr>
              <a:t>Racket/Scheme</a:t>
            </a:r>
          </a:p>
        </p:txBody>
      </p:sp>
      <p:sp>
        <p:nvSpPr>
          <p:cNvPr id="69667" name="Rectangle 8"/>
          <p:cNvSpPr>
            <a:spLocks noChangeArrowheads="1"/>
          </p:cNvSpPr>
          <p:nvPr/>
        </p:nvSpPr>
        <p:spPr bwMode="auto">
          <a:xfrm>
            <a:off x="1487488" y="6492875"/>
            <a:ext cx="6596062" cy="276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b="1" i="1">
                <a:solidFill>
                  <a:srgbClr val="047F0A"/>
                </a:solidFill>
                <a:latin typeface="Calibri" pitchFamily="34" charset="0"/>
                <a:cs typeface="Calibri" pitchFamily="34" charset="0"/>
              </a:rPr>
              <a:t>Other concerns?</a:t>
            </a:r>
          </a:p>
        </p:txBody>
      </p:sp>
      <p:sp>
        <p:nvSpPr>
          <p:cNvPr id="69668" name="Rectangle 8"/>
          <p:cNvSpPr>
            <a:spLocks noChangeArrowheads="1"/>
          </p:cNvSpPr>
          <p:nvPr/>
        </p:nvSpPr>
        <p:spPr bwMode="auto">
          <a:xfrm>
            <a:off x="6745288" y="5018088"/>
            <a:ext cx="1371600" cy="2778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i="1">
                <a:solidFill>
                  <a:srgbClr val="047F0A"/>
                </a:solidFill>
                <a:latin typeface="Times" pitchFamily="18" charset="0"/>
              </a:rPr>
              <a:t>Java</a:t>
            </a:r>
          </a:p>
        </p:txBody>
      </p:sp>
      <p:sp>
        <p:nvSpPr>
          <p:cNvPr id="69669" name="Rectangle 8"/>
          <p:cNvSpPr>
            <a:spLocks noChangeArrowheads="1"/>
          </p:cNvSpPr>
          <p:nvPr/>
        </p:nvSpPr>
        <p:spPr bwMode="auto">
          <a:xfrm>
            <a:off x="7708900" y="5018088"/>
            <a:ext cx="1371600" cy="2778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i="1">
                <a:solidFill>
                  <a:srgbClr val="047F0A"/>
                </a:solidFill>
                <a:latin typeface="Times" pitchFamily="18" charset="0"/>
              </a:rPr>
              <a:t>Prolog</a:t>
            </a:r>
          </a:p>
        </p:txBody>
      </p:sp>
      <p:sp>
        <p:nvSpPr>
          <p:cNvPr id="69670" name="Rounded Rectangle 37"/>
          <p:cNvSpPr>
            <a:spLocks noChangeArrowheads="1"/>
          </p:cNvSpPr>
          <p:nvPr/>
        </p:nvSpPr>
        <p:spPr bwMode="auto">
          <a:xfrm>
            <a:off x="5651500" y="5030788"/>
            <a:ext cx="1295400" cy="51117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9671" name="Rounded Rectangle 38"/>
          <p:cNvSpPr>
            <a:spLocks noChangeArrowheads="1"/>
          </p:cNvSpPr>
          <p:nvPr/>
        </p:nvSpPr>
        <p:spPr bwMode="auto">
          <a:xfrm>
            <a:off x="6985000" y="5030788"/>
            <a:ext cx="914400" cy="51117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9672" name="Rounded Rectangle 39"/>
          <p:cNvSpPr>
            <a:spLocks noChangeArrowheads="1"/>
          </p:cNvSpPr>
          <p:nvPr/>
        </p:nvSpPr>
        <p:spPr bwMode="auto">
          <a:xfrm>
            <a:off x="7937500" y="5030788"/>
            <a:ext cx="914400" cy="51117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9673" name="Text Box 14"/>
          <p:cNvSpPr txBox="1">
            <a:spLocks noChangeArrowheads="1"/>
          </p:cNvSpPr>
          <p:nvPr/>
        </p:nvSpPr>
        <p:spPr bwMode="auto">
          <a:xfrm>
            <a:off x="2428875" y="1052513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7CA"/>
                </a:solidFill>
                <a:latin typeface="Comic Sans MS" pitchFamily="66" charset="0"/>
              </a:rPr>
              <a:t>Where we've been...…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436563" y="1066800"/>
            <a:ext cx="8116887" cy="180975"/>
            <a:chOff x="295" y="1311"/>
            <a:chExt cx="5177" cy="114"/>
          </a:xfrm>
        </p:grpSpPr>
        <p:sp>
          <p:nvSpPr>
            <p:cNvPr id="7068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457200" y="280988"/>
            <a:ext cx="81327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Prolog </a:t>
            </a:r>
            <a:r>
              <a:rPr lang="en-US" sz="3600" b="1" i="1">
                <a:solidFill>
                  <a:schemeClr val="tx1"/>
                </a:solidFill>
              </a:rPr>
              <a:t>is </a:t>
            </a:r>
            <a:r>
              <a:rPr lang="en-US" sz="3600">
                <a:solidFill>
                  <a:schemeClr val="tx1"/>
                </a:solidFill>
              </a:rPr>
              <a:t>uniq !</a:t>
            </a:r>
          </a:p>
        </p:txBody>
      </p:sp>
      <p:sp>
        <p:nvSpPr>
          <p:cNvPr id="70660" name="Rectangle 6"/>
          <p:cNvSpPr>
            <a:spLocks noChangeArrowheads="1"/>
          </p:cNvSpPr>
          <p:nvPr/>
        </p:nvSpPr>
        <p:spPr bwMode="auto">
          <a:xfrm>
            <a:off x="1066800" y="5438775"/>
            <a:ext cx="50911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 typeface="Arial" pitchFamily="34" charset="0"/>
              <a:buNone/>
            </a:pPr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removeOne(E,[E|R],R).</a:t>
            </a:r>
          </a:p>
        </p:txBody>
      </p:sp>
      <p:sp>
        <p:nvSpPr>
          <p:cNvPr id="70661" name="Rectangle 6"/>
          <p:cNvSpPr>
            <a:spLocks noChangeArrowheads="1"/>
          </p:cNvSpPr>
          <p:nvPr/>
        </p:nvSpPr>
        <p:spPr bwMode="auto">
          <a:xfrm>
            <a:off x="1066800" y="5834063"/>
            <a:ext cx="76962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 typeface="Arial" pitchFamily="34" charset="0"/>
              <a:buNone/>
            </a:pPr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removeOne(E,[F|R],[F|R2]) :- removeOne(E,R,R2).</a:t>
            </a:r>
          </a:p>
        </p:txBody>
      </p:sp>
      <p:sp>
        <p:nvSpPr>
          <p:cNvPr id="70662" name="Rectangle 38"/>
          <p:cNvSpPr>
            <a:spLocks noChangeArrowheads="1"/>
          </p:cNvSpPr>
          <p:nvPr/>
        </p:nvSpPr>
        <p:spPr bwMode="auto">
          <a:xfrm>
            <a:off x="528638" y="4953000"/>
            <a:ext cx="277653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latin typeface="Arial" pitchFamily="34" charset="0"/>
              </a:rPr>
              <a:t>removeOne( E, L, NewL )</a:t>
            </a:r>
          </a:p>
        </p:txBody>
      </p:sp>
      <p:sp>
        <p:nvSpPr>
          <p:cNvPr id="70663" name="Rectangle 39"/>
          <p:cNvSpPr>
            <a:spLocks noChangeArrowheads="1"/>
          </p:cNvSpPr>
          <p:nvPr/>
        </p:nvSpPr>
        <p:spPr bwMode="auto">
          <a:xfrm>
            <a:off x="528638" y="3200400"/>
            <a:ext cx="2597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latin typeface="Arial" pitchFamily="34" charset="0"/>
              </a:rPr>
              <a:t>removeAll( E, L, NewL )</a:t>
            </a:r>
          </a:p>
        </p:txBody>
      </p:sp>
      <p:sp>
        <p:nvSpPr>
          <p:cNvPr id="70664" name="Rectangle 40"/>
          <p:cNvSpPr>
            <a:spLocks noChangeArrowheads="1"/>
          </p:cNvSpPr>
          <p:nvPr/>
        </p:nvSpPr>
        <p:spPr bwMode="auto">
          <a:xfrm>
            <a:off x="528638" y="1598613"/>
            <a:ext cx="1916112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latin typeface="Arial" pitchFamily="34" charset="0"/>
              </a:rPr>
              <a:t>uniq( List, UList )</a:t>
            </a:r>
          </a:p>
        </p:txBody>
      </p:sp>
      <p:sp>
        <p:nvSpPr>
          <p:cNvPr id="70665" name="Rectangle 10"/>
          <p:cNvSpPr>
            <a:spLocks noChangeArrowheads="1"/>
          </p:cNvSpPr>
          <p:nvPr/>
        </p:nvSpPr>
        <p:spPr bwMode="auto">
          <a:xfrm>
            <a:off x="3429000" y="3505200"/>
            <a:ext cx="142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rA( _ ,  </a:t>
            </a:r>
            <a:endParaRPr lang="en-US"/>
          </a:p>
        </p:txBody>
      </p:sp>
      <p:sp>
        <p:nvSpPr>
          <p:cNvPr id="70666" name="Rectangle 11"/>
          <p:cNvSpPr>
            <a:spLocks noChangeArrowheads="1"/>
          </p:cNvSpPr>
          <p:nvPr/>
        </p:nvSpPr>
        <p:spPr bwMode="auto">
          <a:xfrm>
            <a:off x="3429000" y="3897313"/>
            <a:ext cx="239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rA( E ,[E|R],   </a:t>
            </a:r>
            <a:endParaRPr lang="en-US"/>
          </a:p>
        </p:txBody>
      </p:sp>
      <p:sp>
        <p:nvSpPr>
          <p:cNvPr id="70667" name="Rectangle 12"/>
          <p:cNvSpPr>
            <a:spLocks noChangeArrowheads="1"/>
          </p:cNvSpPr>
          <p:nvPr/>
        </p:nvSpPr>
        <p:spPr bwMode="auto">
          <a:xfrm>
            <a:off x="3429000" y="4278313"/>
            <a:ext cx="239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rA( E ,[F|R],   </a:t>
            </a:r>
            <a:endParaRPr lang="en-US"/>
          </a:p>
        </p:txBody>
      </p:sp>
      <p:sp>
        <p:nvSpPr>
          <p:cNvPr id="70668" name="Rectangle 14"/>
          <p:cNvSpPr>
            <a:spLocks noChangeArrowheads="1"/>
          </p:cNvSpPr>
          <p:nvPr/>
        </p:nvSpPr>
        <p:spPr bwMode="auto">
          <a:xfrm>
            <a:off x="2924175" y="2068513"/>
            <a:ext cx="2341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uniq([F|R],[F|X])</a:t>
            </a:r>
            <a:endParaRPr lang="en-US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924175" y="1524000"/>
            <a:ext cx="142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uniq([],[])</a:t>
            </a:r>
            <a:endParaRPr lang="en-US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670" name="Rectangle 15"/>
          <p:cNvSpPr>
            <a:spLocks noChangeArrowheads="1"/>
          </p:cNvSpPr>
          <p:nvPr/>
        </p:nvSpPr>
        <p:spPr bwMode="auto">
          <a:xfrm>
            <a:off x="4278313" y="3244850"/>
            <a:ext cx="587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1"/>
                </a:solidFill>
              </a:rPr>
              <a:t>will </a:t>
            </a:r>
            <a:endParaRPr lang="en-US"/>
          </a:p>
        </p:txBody>
      </p:sp>
      <p:sp>
        <p:nvSpPr>
          <p:cNvPr id="70671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60888" y="3475038"/>
            <a:ext cx="479425" cy="306387"/>
          </a:xfrm>
          <a:custGeom>
            <a:avLst/>
            <a:gdLst>
              <a:gd name="T0" fmla="*/ 2147483647 w 1332"/>
              <a:gd name="T1" fmla="*/ 2147483647 h 854"/>
              <a:gd name="T2" fmla="*/ 2147483647 w 1332"/>
              <a:gd name="T3" fmla="*/ 2147483647 h 854"/>
              <a:gd name="T4" fmla="*/ 2147483647 w 1332"/>
              <a:gd name="T5" fmla="*/ 2147483647 h 854"/>
              <a:gd name="T6" fmla="*/ 2147483647 w 1332"/>
              <a:gd name="T7" fmla="*/ 2147483647 h 854"/>
              <a:gd name="T8" fmla="*/ 2147483647 w 1332"/>
              <a:gd name="T9" fmla="*/ 2147483647 h 854"/>
              <a:gd name="T10" fmla="*/ 2147483647 w 1332"/>
              <a:gd name="T11" fmla="*/ 2147483647 h 854"/>
              <a:gd name="T12" fmla="*/ 2147483647 w 1332"/>
              <a:gd name="T13" fmla="*/ 2147483647 h 854"/>
              <a:gd name="T14" fmla="*/ 2147483647 w 1332"/>
              <a:gd name="T15" fmla="*/ 2147483647 h 854"/>
              <a:gd name="T16" fmla="*/ 2147483647 w 1332"/>
              <a:gd name="T17" fmla="*/ 2147483647 h 854"/>
              <a:gd name="T18" fmla="*/ 2147483647 w 1332"/>
              <a:gd name="T19" fmla="*/ 2147483647 h 854"/>
              <a:gd name="T20" fmla="*/ 2147483647 w 1332"/>
              <a:gd name="T21" fmla="*/ 2147483647 h 854"/>
              <a:gd name="T22" fmla="*/ 2147483647 w 1332"/>
              <a:gd name="T23" fmla="*/ 2147483647 h 854"/>
              <a:gd name="T24" fmla="*/ 2147483647 w 1332"/>
              <a:gd name="T25" fmla="*/ 2147483647 h 854"/>
              <a:gd name="T26" fmla="*/ 2147483647 w 1332"/>
              <a:gd name="T27" fmla="*/ 2147483647 h 854"/>
              <a:gd name="T28" fmla="*/ 2147483647 w 1332"/>
              <a:gd name="T29" fmla="*/ 2147483647 h 854"/>
              <a:gd name="T30" fmla="*/ 2147483647 w 1332"/>
              <a:gd name="T31" fmla="*/ 2147483647 h 854"/>
              <a:gd name="T32" fmla="*/ 2147483647 w 1332"/>
              <a:gd name="T33" fmla="*/ 2147483647 h 854"/>
              <a:gd name="T34" fmla="*/ 2147483647 w 1332"/>
              <a:gd name="T35" fmla="*/ 2147483647 h 854"/>
              <a:gd name="T36" fmla="*/ 2147483647 w 1332"/>
              <a:gd name="T37" fmla="*/ 2147483647 h 854"/>
              <a:gd name="T38" fmla="*/ 2147483647 w 1332"/>
              <a:gd name="T39" fmla="*/ 2147483647 h 854"/>
              <a:gd name="T40" fmla="*/ 2147483647 w 1332"/>
              <a:gd name="T41" fmla="*/ 2147483647 h 854"/>
              <a:gd name="T42" fmla="*/ 2147483647 w 1332"/>
              <a:gd name="T43" fmla="*/ 2147483647 h 854"/>
              <a:gd name="T44" fmla="*/ 2147483647 w 1332"/>
              <a:gd name="T45" fmla="*/ 2147483647 h 854"/>
              <a:gd name="T46" fmla="*/ 2147483647 w 1332"/>
              <a:gd name="T47" fmla="*/ 2147483647 h 854"/>
              <a:gd name="T48" fmla="*/ 2147483647 w 1332"/>
              <a:gd name="T49" fmla="*/ 2147483647 h 854"/>
              <a:gd name="T50" fmla="*/ 2147483647 w 1332"/>
              <a:gd name="T51" fmla="*/ 2147483647 h 854"/>
              <a:gd name="T52" fmla="*/ 2147483647 w 1332"/>
              <a:gd name="T53" fmla="*/ 2147483647 h 854"/>
              <a:gd name="T54" fmla="*/ 2147483647 w 1332"/>
              <a:gd name="T55" fmla="*/ 2147483647 h 854"/>
              <a:gd name="T56" fmla="*/ 2147483647 w 1332"/>
              <a:gd name="T57" fmla="*/ 2147483647 h 854"/>
              <a:gd name="T58" fmla="*/ 2147483647 w 1332"/>
              <a:gd name="T59" fmla="*/ 2147483647 h 854"/>
              <a:gd name="T60" fmla="*/ 2147483647 w 1332"/>
              <a:gd name="T61" fmla="*/ 2147483647 h 854"/>
              <a:gd name="T62" fmla="*/ 2147483647 w 1332"/>
              <a:gd name="T63" fmla="*/ 2147483647 h 854"/>
              <a:gd name="T64" fmla="*/ 2147483647 w 1332"/>
              <a:gd name="T65" fmla="*/ 2147483647 h 854"/>
              <a:gd name="T66" fmla="*/ 2147483647 w 1332"/>
              <a:gd name="T67" fmla="*/ 2147483647 h 854"/>
              <a:gd name="T68" fmla="*/ 2147483647 w 1332"/>
              <a:gd name="T69" fmla="*/ 2147483647 h 8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32"/>
              <a:gd name="T106" fmla="*/ 0 h 854"/>
              <a:gd name="T107" fmla="*/ 1332 w 1332"/>
              <a:gd name="T108" fmla="*/ 854 h 8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32" h="854" extrusionOk="0">
                <a:moveTo>
                  <a:pt x="356" y="226"/>
                </a:moveTo>
                <a:cubicBezTo>
                  <a:pt x="369" y="209"/>
                  <a:pt x="382" y="192"/>
                  <a:pt x="395" y="174"/>
                </a:cubicBezTo>
                <a:cubicBezTo>
                  <a:pt x="397" y="171"/>
                  <a:pt x="399" y="167"/>
                  <a:pt x="401" y="164"/>
                </a:cubicBezTo>
                <a:cubicBezTo>
                  <a:pt x="385" y="163"/>
                  <a:pt x="368" y="164"/>
                  <a:pt x="351" y="163"/>
                </a:cubicBezTo>
                <a:cubicBezTo>
                  <a:pt x="324" y="161"/>
                  <a:pt x="298" y="159"/>
                  <a:pt x="271" y="156"/>
                </a:cubicBezTo>
                <a:cubicBezTo>
                  <a:pt x="237" y="153"/>
                  <a:pt x="204" y="148"/>
                  <a:pt x="171" y="142"/>
                </a:cubicBezTo>
                <a:cubicBezTo>
                  <a:pt x="155" y="139"/>
                  <a:pt x="139" y="134"/>
                  <a:pt x="123" y="132"/>
                </a:cubicBezTo>
                <a:cubicBezTo>
                  <a:pt x="110" y="130"/>
                  <a:pt x="98" y="130"/>
                  <a:pt x="85" y="129"/>
                </a:cubicBezTo>
                <a:cubicBezTo>
                  <a:pt x="82" y="149"/>
                  <a:pt x="81" y="171"/>
                  <a:pt x="77" y="192"/>
                </a:cubicBezTo>
                <a:cubicBezTo>
                  <a:pt x="68" y="245"/>
                  <a:pt x="58" y="297"/>
                  <a:pt x="46" y="349"/>
                </a:cubicBezTo>
                <a:cubicBezTo>
                  <a:pt x="31" y="415"/>
                  <a:pt x="16" y="480"/>
                  <a:pt x="8" y="547"/>
                </a:cubicBezTo>
                <a:cubicBezTo>
                  <a:pt x="2" y="593"/>
                  <a:pt x="-3" y="638"/>
                  <a:pt x="3" y="684"/>
                </a:cubicBezTo>
                <a:cubicBezTo>
                  <a:pt x="6" y="709"/>
                  <a:pt x="12" y="731"/>
                  <a:pt x="30" y="749"/>
                </a:cubicBezTo>
                <a:cubicBezTo>
                  <a:pt x="47" y="766"/>
                  <a:pt x="65" y="772"/>
                  <a:pt x="87" y="780"/>
                </a:cubicBezTo>
                <a:cubicBezTo>
                  <a:pt x="122" y="793"/>
                  <a:pt x="160" y="796"/>
                  <a:pt x="197" y="797"/>
                </a:cubicBezTo>
                <a:cubicBezTo>
                  <a:pt x="231" y="798"/>
                  <a:pt x="277" y="804"/>
                  <a:pt x="310" y="795"/>
                </a:cubicBezTo>
                <a:cubicBezTo>
                  <a:pt x="330" y="790"/>
                  <a:pt x="337" y="780"/>
                  <a:pt x="350" y="770"/>
                </a:cubicBezTo>
                <a:cubicBezTo>
                  <a:pt x="354" y="767"/>
                  <a:pt x="357" y="765"/>
                  <a:pt x="361" y="762"/>
                </a:cubicBezTo>
              </a:path>
              <a:path w="1332" h="854" extrusionOk="0">
                <a:moveTo>
                  <a:pt x="702" y="37"/>
                </a:moveTo>
                <a:cubicBezTo>
                  <a:pt x="721" y="38"/>
                  <a:pt x="738" y="36"/>
                  <a:pt x="760" y="33"/>
                </a:cubicBezTo>
                <a:cubicBezTo>
                  <a:pt x="795" y="28"/>
                  <a:pt x="830" y="24"/>
                  <a:pt x="865" y="20"/>
                </a:cubicBezTo>
                <a:cubicBezTo>
                  <a:pt x="902" y="16"/>
                  <a:pt x="940" y="12"/>
                  <a:pt x="977" y="5"/>
                </a:cubicBezTo>
                <a:cubicBezTo>
                  <a:pt x="995" y="2"/>
                  <a:pt x="1008" y="-6"/>
                  <a:pt x="1015" y="15"/>
                </a:cubicBezTo>
                <a:cubicBezTo>
                  <a:pt x="1026" y="47"/>
                  <a:pt x="1010" y="107"/>
                  <a:pt x="1006" y="138"/>
                </a:cubicBezTo>
                <a:cubicBezTo>
                  <a:pt x="997" y="198"/>
                  <a:pt x="990" y="258"/>
                  <a:pt x="984" y="318"/>
                </a:cubicBezTo>
                <a:cubicBezTo>
                  <a:pt x="978" y="375"/>
                  <a:pt x="975" y="432"/>
                  <a:pt x="980" y="489"/>
                </a:cubicBezTo>
                <a:cubicBezTo>
                  <a:pt x="983" y="523"/>
                  <a:pt x="988" y="559"/>
                  <a:pt x="997" y="592"/>
                </a:cubicBezTo>
                <a:cubicBezTo>
                  <a:pt x="1002" y="610"/>
                  <a:pt x="1003" y="621"/>
                  <a:pt x="1005" y="638"/>
                </a:cubicBezTo>
                <a:cubicBezTo>
                  <a:pt x="956" y="646"/>
                  <a:pt x="906" y="649"/>
                  <a:pt x="857" y="653"/>
                </a:cubicBezTo>
                <a:cubicBezTo>
                  <a:pt x="832" y="655"/>
                  <a:pt x="807" y="657"/>
                  <a:pt x="782" y="658"/>
                </a:cubicBezTo>
              </a:path>
              <a:path w="1332" h="854" extrusionOk="0">
                <a:moveTo>
                  <a:pt x="1302" y="572"/>
                </a:moveTo>
                <a:cubicBezTo>
                  <a:pt x="1309" y="591"/>
                  <a:pt x="1321" y="611"/>
                  <a:pt x="1326" y="631"/>
                </a:cubicBezTo>
                <a:cubicBezTo>
                  <a:pt x="1333" y="660"/>
                  <a:pt x="1333" y="695"/>
                  <a:pt x="1330" y="725"/>
                </a:cubicBezTo>
                <a:cubicBezTo>
                  <a:pt x="1326" y="758"/>
                  <a:pt x="1318" y="801"/>
                  <a:pt x="1299" y="828"/>
                </a:cubicBezTo>
                <a:cubicBezTo>
                  <a:pt x="1287" y="839"/>
                  <a:pt x="1283" y="842"/>
                  <a:pt x="1280" y="853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02238" y="3390900"/>
            <a:ext cx="565150" cy="333375"/>
          </a:xfrm>
          <a:custGeom>
            <a:avLst/>
            <a:gdLst>
              <a:gd name="T0" fmla="*/ 2147483647 w 1570"/>
              <a:gd name="T1" fmla="*/ 2147483647 h 926"/>
              <a:gd name="T2" fmla="*/ 2147483647 w 1570"/>
              <a:gd name="T3" fmla="*/ 2147483647 h 926"/>
              <a:gd name="T4" fmla="*/ 2147483647 w 1570"/>
              <a:gd name="T5" fmla="*/ 2147483647 h 926"/>
              <a:gd name="T6" fmla="*/ 2147483647 w 1570"/>
              <a:gd name="T7" fmla="*/ 2147483647 h 926"/>
              <a:gd name="T8" fmla="*/ 2147483647 w 1570"/>
              <a:gd name="T9" fmla="*/ 2147483647 h 926"/>
              <a:gd name="T10" fmla="*/ 2147483647 w 1570"/>
              <a:gd name="T11" fmla="*/ 2147483647 h 926"/>
              <a:gd name="T12" fmla="*/ 2147483647 w 1570"/>
              <a:gd name="T13" fmla="*/ 2147483647 h 926"/>
              <a:gd name="T14" fmla="*/ 2147483647 w 1570"/>
              <a:gd name="T15" fmla="*/ 2147483647 h 926"/>
              <a:gd name="T16" fmla="*/ 2147483647 w 1570"/>
              <a:gd name="T17" fmla="*/ 2147483647 h 926"/>
              <a:gd name="T18" fmla="*/ 2147483647 w 1570"/>
              <a:gd name="T19" fmla="*/ 2147483647 h 926"/>
              <a:gd name="T20" fmla="*/ 2147483647 w 1570"/>
              <a:gd name="T21" fmla="*/ 2147483647 h 926"/>
              <a:gd name="T22" fmla="*/ 2147483647 w 1570"/>
              <a:gd name="T23" fmla="*/ 2147483647 h 926"/>
              <a:gd name="T24" fmla="*/ 2147483647 w 1570"/>
              <a:gd name="T25" fmla="*/ 2147483647 h 926"/>
              <a:gd name="T26" fmla="*/ 2147483647 w 1570"/>
              <a:gd name="T27" fmla="*/ 2147483647 h 926"/>
              <a:gd name="T28" fmla="*/ 2147483647 w 1570"/>
              <a:gd name="T29" fmla="*/ 2147483647 h 926"/>
              <a:gd name="T30" fmla="*/ 2147483647 w 1570"/>
              <a:gd name="T31" fmla="*/ 2147483647 h 926"/>
              <a:gd name="T32" fmla="*/ 2147483647 w 1570"/>
              <a:gd name="T33" fmla="*/ 2147483647 h 926"/>
              <a:gd name="T34" fmla="*/ 2147483647 w 1570"/>
              <a:gd name="T35" fmla="*/ 2147483647 h 926"/>
              <a:gd name="T36" fmla="*/ 2147483647 w 1570"/>
              <a:gd name="T37" fmla="*/ 2147483647 h 926"/>
              <a:gd name="T38" fmla="*/ 2147483647 w 1570"/>
              <a:gd name="T39" fmla="*/ 2147483647 h 926"/>
              <a:gd name="T40" fmla="*/ 2147483647 w 1570"/>
              <a:gd name="T41" fmla="*/ 2147483647 h 926"/>
              <a:gd name="T42" fmla="*/ 2147483647 w 1570"/>
              <a:gd name="T43" fmla="*/ 0 h 926"/>
              <a:gd name="T44" fmla="*/ 2147483647 w 1570"/>
              <a:gd name="T45" fmla="*/ 2147483647 h 926"/>
              <a:gd name="T46" fmla="*/ 2147483647 w 1570"/>
              <a:gd name="T47" fmla="*/ 2147483647 h 926"/>
              <a:gd name="T48" fmla="*/ 2147483647 w 1570"/>
              <a:gd name="T49" fmla="*/ 2147483647 h 926"/>
              <a:gd name="T50" fmla="*/ 2147483647 w 1570"/>
              <a:gd name="T51" fmla="*/ 2147483647 h 926"/>
              <a:gd name="T52" fmla="*/ 2147483647 w 1570"/>
              <a:gd name="T53" fmla="*/ 2147483647 h 926"/>
              <a:gd name="T54" fmla="*/ 2147483647 w 1570"/>
              <a:gd name="T55" fmla="*/ 2147483647 h 926"/>
              <a:gd name="T56" fmla="*/ 2147483647 w 1570"/>
              <a:gd name="T57" fmla="*/ 2147483647 h 92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70"/>
              <a:gd name="T88" fmla="*/ 0 h 926"/>
              <a:gd name="T89" fmla="*/ 1570 w 1570"/>
              <a:gd name="T90" fmla="*/ 926 h 92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70" h="926" extrusionOk="0">
                <a:moveTo>
                  <a:pt x="314" y="195"/>
                </a:moveTo>
                <a:cubicBezTo>
                  <a:pt x="293" y="194"/>
                  <a:pt x="272" y="191"/>
                  <a:pt x="251" y="189"/>
                </a:cubicBezTo>
                <a:cubicBezTo>
                  <a:pt x="209" y="186"/>
                  <a:pt x="167" y="175"/>
                  <a:pt x="125" y="171"/>
                </a:cubicBezTo>
                <a:cubicBezTo>
                  <a:pt x="99" y="169"/>
                  <a:pt x="89" y="167"/>
                  <a:pt x="75" y="191"/>
                </a:cubicBezTo>
                <a:cubicBezTo>
                  <a:pt x="59" y="219"/>
                  <a:pt x="62" y="267"/>
                  <a:pt x="56" y="298"/>
                </a:cubicBezTo>
                <a:cubicBezTo>
                  <a:pt x="40" y="383"/>
                  <a:pt x="25" y="468"/>
                  <a:pt x="12" y="553"/>
                </a:cubicBezTo>
                <a:cubicBezTo>
                  <a:pt x="2" y="620"/>
                  <a:pt x="-10" y="696"/>
                  <a:pt x="7" y="763"/>
                </a:cubicBezTo>
                <a:cubicBezTo>
                  <a:pt x="15" y="794"/>
                  <a:pt x="34" y="817"/>
                  <a:pt x="67" y="822"/>
                </a:cubicBezTo>
                <a:cubicBezTo>
                  <a:pt x="114" y="829"/>
                  <a:pt x="169" y="812"/>
                  <a:pt x="211" y="792"/>
                </a:cubicBezTo>
                <a:cubicBezTo>
                  <a:pt x="248" y="774"/>
                  <a:pt x="276" y="751"/>
                  <a:pt x="301" y="720"/>
                </a:cubicBezTo>
                <a:cubicBezTo>
                  <a:pt x="307" y="713"/>
                  <a:pt x="312" y="706"/>
                  <a:pt x="318" y="699"/>
                </a:cubicBezTo>
              </a:path>
              <a:path w="1570" h="926" extrusionOk="0">
                <a:moveTo>
                  <a:pt x="589" y="98"/>
                </a:moveTo>
                <a:cubicBezTo>
                  <a:pt x="620" y="104"/>
                  <a:pt x="652" y="100"/>
                  <a:pt x="684" y="94"/>
                </a:cubicBezTo>
                <a:cubicBezTo>
                  <a:pt x="738" y="85"/>
                  <a:pt x="792" y="77"/>
                  <a:pt x="847" y="74"/>
                </a:cubicBezTo>
                <a:cubicBezTo>
                  <a:pt x="896" y="71"/>
                  <a:pt x="953" y="71"/>
                  <a:pt x="994" y="103"/>
                </a:cubicBezTo>
                <a:cubicBezTo>
                  <a:pt x="1051" y="148"/>
                  <a:pt x="1059" y="237"/>
                  <a:pt x="1064" y="303"/>
                </a:cubicBezTo>
                <a:cubicBezTo>
                  <a:pt x="1070" y="373"/>
                  <a:pt x="1071" y="442"/>
                  <a:pt x="1069" y="512"/>
                </a:cubicBezTo>
                <a:cubicBezTo>
                  <a:pt x="1067" y="583"/>
                  <a:pt x="1072" y="661"/>
                  <a:pt x="1037" y="725"/>
                </a:cubicBezTo>
                <a:cubicBezTo>
                  <a:pt x="1018" y="759"/>
                  <a:pt x="986" y="775"/>
                  <a:pt x="949" y="783"/>
                </a:cubicBezTo>
                <a:cubicBezTo>
                  <a:pt x="906" y="793"/>
                  <a:pt x="786" y="805"/>
                  <a:pt x="754" y="760"/>
                </a:cubicBezTo>
                <a:cubicBezTo>
                  <a:pt x="735" y="733"/>
                  <a:pt x="747" y="717"/>
                  <a:pt x="763" y="692"/>
                </a:cubicBezTo>
              </a:path>
              <a:path w="1570" h="926" extrusionOk="0">
                <a:moveTo>
                  <a:pt x="1352" y="0"/>
                </a:moveTo>
                <a:cubicBezTo>
                  <a:pt x="1359" y="29"/>
                  <a:pt x="1369" y="45"/>
                  <a:pt x="1385" y="72"/>
                </a:cubicBezTo>
                <a:cubicBezTo>
                  <a:pt x="1423" y="136"/>
                  <a:pt x="1463" y="199"/>
                  <a:pt x="1493" y="268"/>
                </a:cubicBezTo>
                <a:cubicBezTo>
                  <a:pt x="1538" y="373"/>
                  <a:pt x="1569" y="483"/>
                  <a:pt x="1569" y="597"/>
                </a:cubicBezTo>
                <a:cubicBezTo>
                  <a:pt x="1569" y="669"/>
                  <a:pt x="1554" y="736"/>
                  <a:pt x="1526" y="802"/>
                </a:cubicBezTo>
                <a:cubicBezTo>
                  <a:pt x="1510" y="841"/>
                  <a:pt x="1487" y="881"/>
                  <a:pt x="1456" y="911"/>
                </a:cubicBezTo>
                <a:cubicBezTo>
                  <a:pt x="1442" y="922"/>
                  <a:pt x="1438" y="925"/>
                  <a:pt x="1426" y="925"/>
                </a:cubicBezTo>
                <a:cubicBezTo>
                  <a:pt x="1433" y="891"/>
                  <a:pt x="1451" y="872"/>
                  <a:pt x="1471" y="843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3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02325" y="3646488"/>
            <a:ext cx="15875" cy="19050"/>
          </a:xfrm>
          <a:custGeom>
            <a:avLst/>
            <a:gdLst>
              <a:gd name="T0" fmla="*/ 0 w 45"/>
              <a:gd name="T1" fmla="*/ 0 h 54"/>
              <a:gd name="T2" fmla="*/ 2147483647 w 45"/>
              <a:gd name="T3" fmla="*/ 2147483647 h 54"/>
              <a:gd name="T4" fmla="*/ 2147483647 w 45"/>
              <a:gd name="T5" fmla="*/ 2147483647 h 54"/>
              <a:gd name="T6" fmla="*/ 0 60000 65536"/>
              <a:gd name="T7" fmla="*/ 0 60000 65536"/>
              <a:gd name="T8" fmla="*/ 0 60000 65536"/>
              <a:gd name="T9" fmla="*/ 0 w 45"/>
              <a:gd name="T10" fmla="*/ 0 h 54"/>
              <a:gd name="T11" fmla="*/ 45 w 45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54" extrusionOk="0">
                <a:moveTo>
                  <a:pt x="0" y="0"/>
                </a:moveTo>
                <a:cubicBezTo>
                  <a:pt x="19" y="10"/>
                  <a:pt x="38" y="16"/>
                  <a:pt x="43" y="39"/>
                </a:cubicBezTo>
                <a:cubicBezTo>
                  <a:pt x="43" y="44"/>
                  <a:pt x="44" y="48"/>
                  <a:pt x="44" y="53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4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45125" y="3954463"/>
            <a:ext cx="217488" cy="338137"/>
          </a:xfrm>
          <a:custGeom>
            <a:avLst/>
            <a:gdLst>
              <a:gd name="T0" fmla="*/ 0 w 603"/>
              <a:gd name="T1" fmla="*/ 2147483647 h 937"/>
              <a:gd name="T2" fmla="*/ 2147483647 w 603"/>
              <a:gd name="T3" fmla="*/ 2147483647 h 937"/>
              <a:gd name="T4" fmla="*/ 2147483647 w 603"/>
              <a:gd name="T5" fmla="*/ 2147483647 h 937"/>
              <a:gd name="T6" fmla="*/ 2147483647 w 603"/>
              <a:gd name="T7" fmla="*/ 2147483647 h 937"/>
              <a:gd name="T8" fmla="*/ 2147483647 w 603"/>
              <a:gd name="T9" fmla="*/ 2147483647 h 937"/>
              <a:gd name="T10" fmla="*/ 2147483647 w 603"/>
              <a:gd name="T11" fmla="*/ 2147483647 h 937"/>
              <a:gd name="T12" fmla="*/ 2147483647 w 603"/>
              <a:gd name="T13" fmla="*/ 2147483647 h 937"/>
              <a:gd name="T14" fmla="*/ 2147483647 w 603"/>
              <a:gd name="T15" fmla="*/ 2147483647 h 937"/>
              <a:gd name="T16" fmla="*/ 2147483647 w 603"/>
              <a:gd name="T17" fmla="*/ 2147483647 h 937"/>
              <a:gd name="T18" fmla="*/ 2147483647 w 603"/>
              <a:gd name="T19" fmla="*/ 2147483647 h 937"/>
              <a:gd name="T20" fmla="*/ 2147483647 w 603"/>
              <a:gd name="T21" fmla="*/ 2147483647 h 937"/>
              <a:gd name="T22" fmla="*/ 2147483647 w 603"/>
              <a:gd name="T23" fmla="*/ 2147483647 h 937"/>
              <a:gd name="T24" fmla="*/ 2147483647 w 603"/>
              <a:gd name="T25" fmla="*/ 2147483647 h 937"/>
              <a:gd name="T26" fmla="*/ 2147483647 w 603"/>
              <a:gd name="T27" fmla="*/ 2147483647 h 937"/>
              <a:gd name="T28" fmla="*/ 2147483647 w 603"/>
              <a:gd name="T29" fmla="*/ 2147483647 h 937"/>
              <a:gd name="T30" fmla="*/ 2147483647 w 603"/>
              <a:gd name="T31" fmla="*/ 2147483647 h 937"/>
              <a:gd name="T32" fmla="*/ 2147483647 w 603"/>
              <a:gd name="T33" fmla="*/ 2147483647 h 9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3"/>
              <a:gd name="T52" fmla="*/ 0 h 937"/>
              <a:gd name="T53" fmla="*/ 603 w 603"/>
              <a:gd name="T54" fmla="*/ 937 h 93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3" h="937" extrusionOk="0">
                <a:moveTo>
                  <a:pt x="0" y="56"/>
                </a:moveTo>
                <a:cubicBezTo>
                  <a:pt x="13" y="77"/>
                  <a:pt x="25" y="97"/>
                  <a:pt x="39" y="117"/>
                </a:cubicBezTo>
                <a:cubicBezTo>
                  <a:pt x="69" y="158"/>
                  <a:pt x="101" y="196"/>
                  <a:pt x="134" y="234"/>
                </a:cubicBezTo>
                <a:cubicBezTo>
                  <a:pt x="200" y="309"/>
                  <a:pt x="273" y="377"/>
                  <a:pt x="344" y="447"/>
                </a:cubicBezTo>
                <a:cubicBezTo>
                  <a:pt x="397" y="499"/>
                  <a:pt x="451" y="549"/>
                  <a:pt x="502" y="603"/>
                </a:cubicBezTo>
                <a:cubicBezTo>
                  <a:pt x="532" y="635"/>
                  <a:pt x="562" y="668"/>
                  <a:pt x="590" y="702"/>
                </a:cubicBezTo>
                <a:cubicBezTo>
                  <a:pt x="621" y="740"/>
                  <a:pt x="596" y="687"/>
                  <a:pt x="592" y="675"/>
                </a:cubicBezTo>
              </a:path>
              <a:path w="603" h="937" extrusionOk="0">
                <a:moveTo>
                  <a:pt x="444" y="10"/>
                </a:moveTo>
                <a:cubicBezTo>
                  <a:pt x="433" y="31"/>
                  <a:pt x="432" y="29"/>
                  <a:pt x="420" y="50"/>
                </a:cubicBezTo>
                <a:cubicBezTo>
                  <a:pt x="388" y="106"/>
                  <a:pt x="367" y="168"/>
                  <a:pt x="346" y="229"/>
                </a:cubicBezTo>
                <a:cubicBezTo>
                  <a:pt x="323" y="296"/>
                  <a:pt x="302" y="363"/>
                  <a:pt x="281" y="431"/>
                </a:cubicBezTo>
                <a:cubicBezTo>
                  <a:pt x="263" y="489"/>
                  <a:pt x="243" y="547"/>
                  <a:pt x="226" y="606"/>
                </a:cubicBezTo>
                <a:cubicBezTo>
                  <a:pt x="214" y="646"/>
                  <a:pt x="202" y="686"/>
                  <a:pt x="193" y="727"/>
                </a:cubicBezTo>
                <a:cubicBezTo>
                  <a:pt x="187" y="752"/>
                  <a:pt x="182" y="777"/>
                  <a:pt x="175" y="802"/>
                </a:cubicBezTo>
                <a:cubicBezTo>
                  <a:pt x="169" y="822"/>
                  <a:pt x="162" y="841"/>
                  <a:pt x="154" y="860"/>
                </a:cubicBezTo>
                <a:cubicBezTo>
                  <a:pt x="146" y="878"/>
                  <a:pt x="138" y="895"/>
                  <a:pt x="135" y="914"/>
                </a:cubicBezTo>
                <a:cubicBezTo>
                  <a:pt x="133" y="925"/>
                  <a:pt x="132" y="929"/>
                  <a:pt x="134" y="936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5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19775" y="3941763"/>
            <a:ext cx="57150" cy="257175"/>
          </a:xfrm>
          <a:custGeom>
            <a:avLst/>
            <a:gdLst>
              <a:gd name="T0" fmla="*/ 2147483647 w 161"/>
              <a:gd name="T1" fmla="*/ 0 h 713"/>
              <a:gd name="T2" fmla="*/ 0 w 161"/>
              <a:gd name="T3" fmla="*/ 2147483647 h 713"/>
              <a:gd name="T4" fmla="*/ 2147483647 w 161"/>
              <a:gd name="T5" fmla="*/ 2147483647 h 713"/>
              <a:gd name="T6" fmla="*/ 2147483647 w 161"/>
              <a:gd name="T7" fmla="*/ 2147483647 h 713"/>
              <a:gd name="T8" fmla="*/ 2147483647 w 161"/>
              <a:gd name="T9" fmla="*/ 2147483647 h 713"/>
              <a:gd name="T10" fmla="*/ 2147483647 w 161"/>
              <a:gd name="T11" fmla="*/ 2147483647 h 713"/>
              <a:gd name="T12" fmla="*/ 2147483647 w 161"/>
              <a:gd name="T13" fmla="*/ 2147483647 h 713"/>
              <a:gd name="T14" fmla="*/ 2147483647 w 161"/>
              <a:gd name="T15" fmla="*/ 2147483647 h 713"/>
              <a:gd name="T16" fmla="*/ 2147483647 w 161"/>
              <a:gd name="T17" fmla="*/ 2147483647 h 713"/>
              <a:gd name="T18" fmla="*/ 2147483647 w 161"/>
              <a:gd name="T19" fmla="*/ 2147483647 h 7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1"/>
              <a:gd name="T31" fmla="*/ 0 h 713"/>
              <a:gd name="T32" fmla="*/ 161 w 161"/>
              <a:gd name="T33" fmla="*/ 713 h 7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1" h="713" extrusionOk="0">
                <a:moveTo>
                  <a:pt x="18" y="0"/>
                </a:moveTo>
                <a:cubicBezTo>
                  <a:pt x="6" y="3"/>
                  <a:pt x="2" y="4"/>
                  <a:pt x="0" y="13"/>
                </a:cubicBezTo>
                <a:cubicBezTo>
                  <a:pt x="14" y="32"/>
                  <a:pt x="28" y="51"/>
                  <a:pt x="41" y="71"/>
                </a:cubicBezTo>
                <a:cubicBezTo>
                  <a:pt x="64" y="105"/>
                  <a:pt x="88" y="139"/>
                  <a:pt x="107" y="176"/>
                </a:cubicBezTo>
                <a:cubicBezTo>
                  <a:pt x="129" y="221"/>
                  <a:pt x="146" y="267"/>
                  <a:pt x="155" y="316"/>
                </a:cubicBezTo>
                <a:cubicBezTo>
                  <a:pt x="163" y="363"/>
                  <a:pt x="156" y="406"/>
                  <a:pt x="143" y="451"/>
                </a:cubicBezTo>
                <a:cubicBezTo>
                  <a:pt x="133" y="486"/>
                  <a:pt x="117" y="516"/>
                  <a:pt x="101" y="548"/>
                </a:cubicBezTo>
                <a:cubicBezTo>
                  <a:pt x="91" y="568"/>
                  <a:pt x="82" y="587"/>
                  <a:pt x="74" y="607"/>
                </a:cubicBezTo>
                <a:cubicBezTo>
                  <a:pt x="62" y="637"/>
                  <a:pt x="52" y="668"/>
                  <a:pt x="32" y="694"/>
                </a:cubicBezTo>
                <a:cubicBezTo>
                  <a:pt x="16" y="715"/>
                  <a:pt x="26" y="711"/>
                  <a:pt x="14" y="696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6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97575" y="4024313"/>
            <a:ext cx="109538" cy="73025"/>
          </a:xfrm>
          <a:custGeom>
            <a:avLst/>
            <a:gdLst>
              <a:gd name="T0" fmla="*/ 2147483647 w 302"/>
              <a:gd name="T1" fmla="*/ 2147483647 h 201"/>
              <a:gd name="T2" fmla="*/ 0 w 302"/>
              <a:gd name="T3" fmla="*/ 0 h 201"/>
              <a:gd name="T4" fmla="*/ 2147483647 w 302"/>
              <a:gd name="T5" fmla="*/ 2147483647 h 201"/>
              <a:gd name="T6" fmla="*/ 2147483647 w 302"/>
              <a:gd name="T7" fmla="*/ 2147483647 h 201"/>
              <a:gd name="T8" fmla="*/ 2147483647 w 302"/>
              <a:gd name="T9" fmla="*/ 2147483647 h 201"/>
              <a:gd name="T10" fmla="*/ 2147483647 w 302"/>
              <a:gd name="T11" fmla="*/ 2147483647 h 201"/>
              <a:gd name="T12" fmla="*/ 2147483647 w 302"/>
              <a:gd name="T13" fmla="*/ 2147483647 h 201"/>
              <a:gd name="T14" fmla="*/ 2147483647 w 302"/>
              <a:gd name="T15" fmla="*/ 2147483647 h 201"/>
              <a:gd name="T16" fmla="*/ 2147483647 w 302"/>
              <a:gd name="T17" fmla="*/ 2147483647 h 2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2"/>
              <a:gd name="T28" fmla="*/ 0 h 201"/>
              <a:gd name="T29" fmla="*/ 302 w 302"/>
              <a:gd name="T30" fmla="*/ 201 h 2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2" h="201" extrusionOk="0">
                <a:moveTo>
                  <a:pt x="10" y="10"/>
                </a:moveTo>
                <a:cubicBezTo>
                  <a:pt x="0" y="12"/>
                  <a:pt x="-3" y="12"/>
                  <a:pt x="0" y="0"/>
                </a:cubicBezTo>
              </a:path>
              <a:path w="302" h="201" extrusionOk="0">
                <a:moveTo>
                  <a:pt x="34" y="195"/>
                </a:moveTo>
                <a:cubicBezTo>
                  <a:pt x="22" y="195"/>
                  <a:pt x="18" y="198"/>
                  <a:pt x="6" y="197"/>
                </a:cubicBezTo>
                <a:cubicBezTo>
                  <a:pt x="9" y="188"/>
                  <a:pt x="10" y="185"/>
                  <a:pt x="10" y="178"/>
                </a:cubicBezTo>
              </a:path>
              <a:path w="302" h="201" extrusionOk="0">
                <a:moveTo>
                  <a:pt x="211" y="110"/>
                </a:moveTo>
                <a:cubicBezTo>
                  <a:pt x="209" y="113"/>
                  <a:pt x="206" y="117"/>
                  <a:pt x="204" y="120"/>
                </a:cubicBezTo>
                <a:cubicBezTo>
                  <a:pt x="219" y="124"/>
                  <a:pt x="235" y="126"/>
                  <a:pt x="250" y="129"/>
                </a:cubicBezTo>
                <a:cubicBezTo>
                  <a:pt x="271" y="133"/>
                  <a:pt x="281" y="127"/>
                  <a:pt x="301" y="12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7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78563" y="3784600"/>
            <a:ext cx="1308100" cy="398463"/>
          </a:xfrm>
          <a:custGeom>
            <a:avLst/>
            <a:gdLst>
              <a:gd name="T0" fmla="*/ 2147483647 w 3634"/>
              <a:gd name="T1" fmla="*/ 2147483647 h 1105"/>
              <a:gd name="T2" fmla="*/ 2147483647 w 3634"/>
              <a:gd name="T3" fmla="*/ 2147483647 h 1105"/>
              <a:gd name="T4" fmla="*/ 2147483647 w 3634"/>
              <a:gd name="T5" fmla="*/ 2147483647 h 1105"/>
              <a:gd name="T6" fmla="*/ 2147483647 w 3634"/>
              <a:gd name="T7" fmla="*/ 2147483647 h 1105"/>
              <a:gd name="T8" fmla="*/ 2147483647 w 3634"/>
              <a:gd name="T9" fmla="*/ 2147483647 h 1105"/>
              <a:gd name="T10" fmla="*/ 2147483647 w 3634"/>
              <a:gd name="T11" fmla="*/ 2147483647 h 1105"/>
              <a:gd name="T12" fmla="*/ 2147483647 w 3634"/>
              <a:gd name="T13" fmla="*/ 2147483647 h 1105"/>
              <a:gd name="T14" fmla="*/ 2147483647 w 3634"/>
              <a:gd name="T15" fmla="*/ 2147483647 h 1105"/>
              <a:gd name="T16" fmla="*/ 2147483647 w 3634"/>
              <a:gd name="T17" fmla="*/ 2147483647 h 1105"/>
              <a:gd name="T18" fmla="*/ 2147483647 w 3634"/>
              <a:gd name="T19" fmla="*/ 2147483647 h 1105"/>
              <a:gd name="T20" fmla="*/ 2147483647 w 3634"/>
              <a:gd name="T21" fmla="*/ 2147483647 h 1105"/>
              <a:gd name="T22" fmla="*/ 2147483647 w 3634"/>
              <a:gd name="T23" fmla="*/ 2147483647 h 1105"/>
              <a:gd name="T24" fmla="*/ 2147483647 w 3634"/>
              <a:gd name="T25" fmla="*/ 2147483647 h 1105"/>
              <a:gd name="T26" fmla="*/ 2147483647 w 3634"/>
              <a:gd name="T27" fmla="*/ 2147483647 h 1105"/>
              <a:gd name="T28" fmla="*/ 2147483647 w 3634"/>
              <a:gd name="T29" fmla="*/ 2147483647 h 1105"/>
              <a:gd name="T30" fmla="*/ 2147483647 w 3634"/>
              <a:gd name="T31" fmla="*/ 2147483647 h 1105"/>
              <a:gd name="T32" fmla="*/ 2147483647 w 3634"/>
              <a:gd name="T33" fmla="*/ 2147483647 h 1105"/>
              <a:gd name="T34" fmla="*/ 2147483647 w 3634"/>
              <a:gd name="T35" fmla="*/ 2147483647 h 1105"/>
              <a:gd name="T36" fmla="*/ 2147483647 w 3634"/>
              <a:gd name="T37" fmla="*/ 2147483647 h 1105"/>
              <a:gd name="T38" fmla="*/ 2147483647 w 3634"/>
              <a:gd name="T39" fmla="*/ 2147483647 h 1105"/>
              <a:gd name="T40" fmla="*/ 2147483647 w 3634"/>
              <a:gd name="T41" fmla="*/ 2147483647 h 1105"/>
              <a:gd name="T42" fmla="*/ 2147483647 w 3634"/>
              <a:gd name="T43" fmla="*/ 2147483647 h 1105"/>
              <a:gd name="T44" fmla="*/ 2147483647 w 3634"/>
              <a:gd name="T45" fmla="*/ 2147483647 h 1105"/>
              <a:gd name="T46" fmla="*/ 2147483647 w 3634"/>
              <a:gd name="T47" fmla="*/ 2147483647 h 1105"/>
              <a:gd name="T48" fmla="*/ 2147483647 w 3634"/>
              <a:gd name="T49" fmla="*/ 2147483647 h 1105"/>
              <a:gd name="T50" fmla="*/ 2147483647 w 3634"/>
              <a:gd name="T51" fmla="*/ 2147483647 h 1105"/>
              <a:gd name="T52" fmla="*/ 2147483647 w 3634"/>
              <a:gd name="T53" fmla="*/ 2147483647 h 1105"/>
              <a:gd name="T54" fmla="*/ 2147483647 w 3634"/>
              <a:gd name="T55" fmla="*/ 2147483647 h 1105"/>
              <a:gd name="T56" fmla="*/ 2147483647 w 3634"/>
              <a:gd name="T57" fmla="*/ 2147483647 h 1105"/>
              <a:gd name="T58" fmla="*/ 2147483647 w 3634"/>
              <a:gd name="T59" fmla="*/ 2147483647 h 1105"/>
              <a:gd name="T60" fmla="*/ 2147483647 w 3634"/>
              <a:gd name="T61" fmla="*/ 2147483647 h 1105"/>
              <a:gd name="T62" fmla="*/ 2147483647 w 3634"/>
              <a:gd name="T63" fmla="*/ 2147483647 h 1105"/>
              <a:gd name="T64" fmla="*/ 2147483647 w 3634"/>
              <a:gd name="T65" fmla="*/ 2147483647 h 1105"/>
              <a:gd name="T66" fmla="*/ 2147483647 w 3634"/>
              <a:gd name="T67" fmla="*/ 2147483647 h 1105"/>
              <a:gd name="T68" fmla="*/ 2147483647 w 3634"/>
              <a:gd name="T69" fmla="*/ 2147483647 h 1105"/>
              <a:gd name="T70" fmla="*/ 2147483647 w 3634"/>
              <a:gd name="T71" fmla="*/ 2147483647 h 1105"/>
              <a:gd name="T72" fmla="*/ 2147483647 w 3634"/>
              <a:gd name="T73" fmla="*/ 2147483647 h 1105"/>
              <a:gd name="T74" fmla="*/ 2147483647 w 3634"/>
              <a:gd name="T75" fmla="*/ 2147483647 h 1105"/>
              <a:gd name="T76" fmla="*/ 2147483647 w 3634"/>
              <a:gd name="T77" fmla="*/ 2147483647 h 1105"/>
              <a:gd name="T78" fmla="*/ 2147483647 w 3634"/>
              <a:gd name="T79" fmla="*/ 2147483647 h 1105"/>
              <a:gd name="T80" fmla="*/ 2147483647 w 3634"/>
              <a:gd name="T81" fmla="*/ 2147483647 h 1105"/>
              <a:gd name="T82" fmla="*/ 2147483647 w 3634"/>
              <a:gd name="T83" fmla="*/ 2147483647 h 1105"/>
              <a:gd name="T84" fmla="*/ 2147483647 w 3634"/>
              <a:gd name="T85" fmla="*/ 2147483647 h 1105"/>
              <a:gd name="T86" fmla="*/ 2147483647 w 3634"/>
              <a:gd name="T87" fmla="*/ 2147483647 h 1105"/>
              <a:gd name="T88" fmla="*/ 2147483647 w 3634"/>
              <a:gd name="T89" fmla="*/ 2147483647 h 1105"/>
              <a:gd name="T90" fmla="*/ 2147483647 w 3634"/>
              <a:gd name="T91" fmla="*/ 2147483647 h 11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634"/>
              <a:gd name="T139" fmla="*/ 0 h 1105"/>
              <a:gd name="T140" fmla="*/ 3634 w 3634"/>
              <a:gd name="T141" fmla="*/ 1105 h 11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634" h="1105" extrusionOk="0">
                <a:moveTo>
                  <a:pt x="0" y="789"/>
                </a:moveTo>
                <a:cubicBezTo>
                  <a:pt x="10" y="817"/>
                  <a:pt x="20" y="845"/>
                  <a:pt x="31" y="873"/>
                </a:cubicBezTo>
                <a:cubicBezTo>
                  <a:pt x="43" y="903"/>
                  <a:pt x="59" y="932"/>
                  <a:pt x="72" y="962"/>
                </a:cubicBezTo>
                <a:cubicBezTo>
                  <a:pt x="78" y="975"/>
                  <a:pt x="84" y="986"/>
                  <a:pt x="92" y="998"/>
                </a:cubicBezTo>
                <a:cubicBezTo>
                  <a:pt x="85" y="965"/>
                  <a:pt x="75" y="934"/>
                  <a:pt x="68" y="901"/>
                </a:cubicBezTo>
                <a:cubicBezTo>
                  <a:pt x="59" y="858"/>
                  <a:pt x="51" y="815"/>
                  <a:pt x="58" y="771"/>
                </a:cubicBezTo>
                <a:cubicBezTo>
                  <a:pt x="64" y="729"/>
                  <a:pt x="83" y="697"/>
                  <a:pt x="115" y="670"/>
                </a:cubicBezTo>
                <a:cubicBezTo>
                  <a:pt x="150" y="641"/>
                  <a:pt x="188" y="634"/>
                  <a:pt x="230" y="620"/>
                </a:cubicBezTo>
                <a:cubicBezTo>
                  <a:pt x="257" y="610"/>
                  <a:pt x="267" y="606"/>
                  <a:pt x="287" y="607"/>
                </a:cubicBezTo>
              </a:path>
              <a:path w="3634" h="1105" extrusionOk="0">
                <a:moveTo>
                  <a:pt x="303" y="945"/>
                </a:moveTo>
                <a:cubicBezTo>
                  <a:pt x="316" y="925"/>
                  <a:pt x="326" y="905"/>
                  <a:pt x="338" y="885"/>
                </a:cubicBezTo>
                <a:cubicBezTo>
                  <a:pt x="360" y="845"/>
                  <a:pt x="379" y="802"/>
                  <a:pt x="396" y="759"/>
                </a:cubicBezTo>
                <a:cubicBezTo>
                  <a:pt x="423" y="691"/>
                  <a:pt x="447" y="623"/>
                  <a:pt x="470" y="554"/>
                </a:cubicBezTo>
                <a:cubicBezTo>
                  <a:pt x="493" y="486"/>
                  <a:pt x="515" y="418"/>
                  <a:pt x="539" y="350"/>
                </a:cubicBezTo>
                <a:cubicBezTo>
                  <a:pt x="551" y="316"/>
                  <a:pt x="564" y="283"/>
                  <a:pt x="578" y="250"/>
                </a:cubicBezTo>
                <a:cubicBezTo>
                  <a:pt x="594" y="289"/>
                  <a:pt x="594" y="328"/>
                  <a:pt x="601" y="370"/>
                </a:cubicBezTo>
                <a:cubicBezTo>
                  <a:pt x="613" y="443"/>
                  <a:pt x="621" y="517"/>
                  <a:pt x="634" y="590"/>
                </a:cubicBezTo>
                <a:cubicBezTo>
                  <a:pt x="647" y="665"/>
                  <a:pt x="661" y="741"/>
                  <a:pt x="680" y="815"/>
                </a:cubicBezTo>
                <a:cubicBezTo>
                  <a:pt x="682" y="824"/>
                  <a:pt x="695" y="885"/>
                  <a:pt x="708" y="888"/>
                </a:cubicBezTo>
                <a:cubicBezTo>
                  <a:pt x="707" y="883"/>
                  <a:pt x="706" y="878"/>
                  <a:pt x="705" y="873"/>
                </a:cubicBezTo>
              </a:path>
              <a:path w="3634" h="1105" extrusionOk="0">
                <a:moveTo>
                  <a:pt x="439" y="677"/>
                </a:moveTo>
                <a:cubicBezTo>
                  <a:pt x="455" y="693"/>
                  <a:pt x="474" y="704"/>
                  <a:pt x="498" y="709"/>
                </a:cubicBezTo>
                <a:cubicBezTo>
                  <a:pt x="530" y="716"/>
                  <a:pt x="555" y="714"/>
                  <a:pt x="587" y="711"/>
                </a:cubicBezTo>
              </a:path>
              <a:path w="3634" h="1105" extrusionOk="0">
                <a:moveTo>
                  <a:pt x="1043" y="243"/>
                </a:moveTo>
                <a:cubicBezTo>
                  <a:pt x="1021" y="269"/>
                  <a:pt x="1006" y="310"/>
                  <a:pt x="997" y="344"/>
                </a:cubicBezTo>
                <a:cubicBezTo>
                  <a:pt x="978" y="422"/>
                  <a:pt x="968" y="503"/>
                  <a:pt x="965" y="583"/>
                </a:cubicBezTo>
                <a:cubicBezTo>
                  <a:pt x="962" y="670"/>
                  <a:pt x="967" y="755"/>
                  <a:pt x="978" y="841"/>
                </a:cubicBezTo>
                <a:cubicBezTo>
                  <a:pt x="984" y="891"/>
                  <a:pt x="992" y="939"/>
                  <a:pt x="1010" y="986"/>
                </a:cubicBezTo>
                <a:cubicBezTo>
                  <a:pt x="1023" y="1020"/>
                  <a:pt x="1034" y="1004"/>
                  <a:pt x="1053" y="984"/>
                </a:cubicBezTo>
              </a:path>
              <a:path w="3634" h="1105" extrusionOk="0">
                <a:moveTo>
                  <a:pt x="1201" y="807"/>
                </a:moveTo>
                <a:cubicBezTo>
                  <a:pt x="1202" y="813"/>
                  <a:pt x="1202" y="820"/>
                  <a:pt x="1203" y="826"/>
                </a:cubicBezTo>
                <a:cubicBezTo>
                  <a:pt x="1198" y="803"/>
                  <a:pt x="1194" y="782"/>
                  <a:pt x="1191" y="759"/>
                </a:cubicBezTo>
                <a:cubicBezTo>
                  <a:pt x="1182" y="678"/>
                  <a:pt x="1179" y="596"/>
                  <a:pt x="1179" y="514"/>
                </a:cubicBezTo>
                <a:cubicBezTo>
                  <a:pt x="1179" y="468"/>
                  <a:pt x="1179" y="423"/>
                  <a:pt x="1183" y="377"/>
                </a:cubicBezTo>
                <a:cubicBezTo>
                  <a:pt x="1185" y="352"/>
                  <a:pt x="1186" y="337"/>
                  <a:pt x="1214" y="334"/>
                </a:cubicBezTo>
                <a:cubicBezTo>
                  <a:pt x="1243" y="331"/>
                  <a:pt x="1274" y="337"/>
                  <a:pt x="1303" y="339"/>
                </a:cubicBezTo>
                <a:cubicBezTo>
                  <a:pt x="1339" y="341"/>
                  <a:pt x="1380" y="341"/>
                  <a:pt x="1416" y="347"/>
                </a:cubicBezTo>
                <a:cubicBezTo>
                  <a:pt x="1440" y="354"/>
                  <a:pt x="1445" y="356"/>
                  <a:pt x="1461" y="356"/>
                </a:cubicBezTo>
              </a:path>
              <a:path w="3634" h="1105" extrusionOk="0">
                <a:moveTo>
                  <a:pt x="1225" y="627"/>
                </a:moveTo>
                <a:cubicBezTo>
                  <a:pt x="1254" y="630"/>
                  <a:pt x="1284" y="629"/>
                  <a:pt x="1314" y="626"/>
                </a:cubicBezTo>
                <a:cubicBezTo>
                  <a:pt x="1349" y="623"/>
                  <a:pt x="1385" y="616"/>
                  <a:pt x="1420" y="611"/>
                </a:cubicBezTo>
                <a:cubicBezTo>
                  <a:pt x="1439" y="608"/>
                  <a:pt x="1456" y="602"/>
                  <a:pt x="1474" y="605"/>
                </a:cubicBezTo>
              </a:path>
              <a:path w="3634" h="1105" extrusionOk="0">
                <a:moveTo>
                  <a:pt x="1234" y="807"/>
                </a:moveTo>
                <a:cubicBezTo>
                  <a:pt x="1253" y="806"/>
                  <a:pt x="1268" y="807"/>
                  <a:pt x="1287" y="810"/>
                </a:cubicBezTo>
                <a:cubicBezTo>
                  <a:pt x="1307" y="813"/>
                  <a:pt x="1326" y="818"/>
                  <a:pt x="1346" y="823"/>
                </a:cubicBezTo>
                <a:cubicBezTo>
                  <a:pt x="1366" y="828"/>
                  <a:pt x="1394" y="829"/>
                  <a:pt x="1414" y="822"/>
                </a:cubicBezTo>
                <a:cubicBezTo>
                  <a:pt x="1419" y="819"/>
                  <a:pt x="1424" y="816"/>
                  <a:pt x="1429" y="813"/>
                </a:cubicBezTo>
              </a:path>
              <a:path w="3634" h="1105" extrusionOk="0">
                <a:moveTo>
                  <a:pt x="1660" y="970"/>
                </a:moveTo>
                <a:cubicBezTo>
                  <a:pt x="1656" y="1000"/>
                  <a:pt x="1649" y="1034"/>
                  <a:pt x="1637" y="1062"/>
                </a:cubicBezTo>
                <a:cubicBezTo>
                  <a:pt x="1626" y="1081"/>
                  <a:pt x="1622" y="1088"/>
                  <a:pt x="1623" y="1104"/>
                </a:cubicBezTo>
              </a:path>
              <a:path w="3634" h="1105" extrusionOk="0">
                <a:moveTo>
                  <a:pt x="1867" y="396"/>
                </a:moveTo>
                <a:cubicBezTo>
                  <a:pt x="1872" y="428"/>
                  <a:pt x="1876" y="459"/>
                  <a:pt x="1882" y="491"/>
                </a:cubicBezTo>
                <a:cubicBezTo>
                  <a:pt x="1892" y="547"/>
                  <a:pt x="1900" y="603"/>
                  <a:pt x="1911" y="658"/>
                </a:cubicBezTo>
                <a:cubicBezTo>
                  <a:pt x="1918" y="693"/>
                  <a:pt x="1925" y="728"/>
                  <a:pt x="1930" y="763"/>
                </a:cubicBezTo>
                <a:cubicBezTo>
                  <a:pt x="1932" y="777"/>
                  <a:pt x="1936" y="789"/>
                  <a:pt x="1939" y="803"/>
                </a:cubicBezTo>
              </a:path>
              <a:path w="3634" h="1105" extrusionOk="0">
                <a:moveTo>
                  <a:pt x="1878" y="408"/>
                </a:moveTo>
                <a:cubicBezTo>
                  <a:pt x="1886" y="362"/>
                  <a:pt x="1906" y="332"/>
                  <a:pt x="1938" y="299"/>
                </a:cubicBezTo>
                <a:cubicBezTo>
                  <a:pt x="1966" y="271"/>
                  <a:pt x="1996" y="255"/>
                  <a:pt x="2032" y="239"/>
                </a:cubicBezTo>
                <a:cubicBezTo>
                  <a:pt x="2109" y="205"/>
                  <a:pt x="2180" y="234"/>
                  <a:pt x="2231" y="299"/>
                </a:cubicBezTo>
                <a:cubicBezTo>
                  <a:pt x="2281" y="364"/>
                  <a:pt x="2290" y="456"/>
                  <a:pt x="2229" y="516"/>
                </a:cubicBezTo>
                <a:cubicBezTo>
                  <a:pt x="2204" y="541"/>
                  <a:pt x="2172" y="559"/>
                  <a:pt x="2139" y="570"/>
                </a:cubicBezTo>
                <a:cubicBezTo>
                  <a:pt x="2107" y="581"/>
                  <a:pt x="2092" y="573"/>
                  <a:pt x="2065" y="563"/>
                </a:cubicBezTo>
                <a:cubicBezTo>
                  <a:pt x="2091" y="564"/>
                  <a:pt x="2104" y="566"/>
                  <a:pt x="2131" y="579"/>
                </a:cubicBezTo>
                <a:cubicBezTo>
                  <a:pt x="2181" y="604"/>
                  <a:pt x="2226" y="643"/>
                  <a:pt x="2267" y="680"/>
                </a:cubicBezTo>
                <a:cubicBezTo>
                  <a:pt x="2297" y="707"/>
                  <a:pt x="2370" y="799"/>
                  <a:pt x="2418" y="785"/>
                </a:cubicBezTo>
                <a:cubicBezTo>
                  <a:pt x="2434" y="781"/>
                  <a:pt x="2440" y="779"/>
                  <a:pt x="2445" y="768"/>
                </a:cubicBezTo>
              </a:path>
              <a:path w="3634" h="1105" extrusionOk="0">
                <a:moveTo>
                  <a:pt x="2669" y="670"/>
                </a:moveTo>
                <a:cubicBezTo>
                  <a:pt x="2670" y="654"/>
                  <a:pt x="2662" y="639"/>
                  <a:pt x="2639" y="649"/>
                </a:cubicBezTo>
                <a:cubicBezTo>
                  <a:pt x="2618" y="658"/>
                  <a:pt x="2609" y="679"/>
                  <a:pt x="2599" y="698"/>
                </a:cubicBezTo>
                <a:cubicBezTo>
                  <a:pt x="2587" y="721"/>
                  <a:pt x="2575" y="745"/>
                  <a:pt x="2566" y="769"/>
                </a:cubicBezTo>
                <a:cubicBezTo>
                  <a:pt x="2560" y="784"/>
                  <a:pt x="2554" y="793"/>
                  <a:pt x="2552" y="808"/>
                </a:cubicBezTo>
                <a:cubicBezTo>
                  <a:pt x="2563" y="792"/>
                  <a:pt x="2567" y="786"/>
                  <a:pt x="2571" y="772"/>
                </a:cubicBezTo>
              </a:path>
              <a:path w="3634" h="1105" extrusionOk="0">
                <a:moveTo>
                  <a:pt x="2845" y="254"/>
                </a:moveTo>
                <a:cubicBezTo>
                  <a:pt x="2864" y="243"/>
                  <a:pt x="2880" y="223"/>
                  <a:pt x="2903" y="245"/>
                </a:cubicBezTo>
                <a:cubicBezTo>
                  <a:pt x="2931" y="272"/>
                  <a:pt x="2947" y="325"/>
                  <a:pt x="2961" y="359"/>
                </a:cubicBezTo>
                <a:cubicBezTo>
                  <a:pt x="3004" y="463"/>
                  <a:pt x="3044" y="569"/>
                  <a:pt x="3095" y="669"/>
                </a:cubicBezTo>
                <a:cubicBezTo>
                  <a:pt x="3122" y="722"/>
                  <a:pt x="3153" y="774"/>
                  <a:pt x="3189" y="821"/>
                </a:cubicBezTo>
                <a:cubicBezTo>
                  <a:pt x="3197" y="832"/>
                  <a:pt x="3229" y="876"/>
                  <a:pt x="3250" y="867"/>
                </a:cubicBezTo>
                <a:cubicBezTo>
                  <a:pt x="3269" y="859"/>
                  <a:pt x="3269" y="834"/>
                  <a:pt x="3273" y="818"/>
                </a:cubicBezTo>
              </a:path>
              <a:path w="3634" h="1105" extrusionOk="0">
                <a:moveTo>
                  <a:pt x="3285" y="146"/>
                </a:moveTo>
                <a:cubicBezTo>
                  <a:pt x="3261" y="174"/>
                  <a:pt x="3247" y="204"/>
                  <a:pt x="3230" y="237"/>
                </a:cubicBezTo>
                <a:cubicBezTo>
                  <a:pt x="3195" y="307"/>
                  <a:pt x="3168" y="379"/>
                  <a:pt x="3138" y="450"/>
                </a:cubicBezTo>
                <a:cubicBezTo>
                  <a:pt x="3106" y="524"/>
                  <a:pt x="3078" y="600"/>
                  <a:pt x="3045" y="674"/>
                </a:cubicBezTo>
                <a:cubicBezTo>
                  <a:pt x="3026" y="717"/>
                  <a:pt x="3004" y="758"/>
                  <a:pt x="2985" y="800"/>
                </a:cubicBezTo>
                <a:cubicBezTo>
                  <a:pt x="2964" y="845"/>
                  <a:pt x="3007" y="745"/>
                  <a:pt x="3009" y="741"/>
                </a:cubicBezTo>
              </a:path>
              <a:path w="3634" h="1105" extrusionOk="0">
                <a:moveTo>
                  <a:pt x="3560" y="2"/>
                </a:moveTo>
                <a:cubicBezTo>
                  <a:pt x="3569" y="12"/>
                  <a:pt x="3576" y="29"/>
                  <a:pt x="3582" y="56"/>
                </a:cubicBezTo>
                <a:cubicBezTo>
                  <a:pt x="3597" y="124"/>
                  <a:pt x="3607" y="192"/>
                  <a:pt x="3615" y="261"/>
                </a:cubicBezTo>
                <a:cubicBezTo>
                  <a:pt x="3633" y="423"/>
                  <a:pt x="3641" y="583"/>
                  <a:pt x="3618" y="745"/>
                </a:cubicBezTo>
                <a:cubicBezTo>
                  <a:pt x="3613" y="776"/>
                  <a:pt x="3610" y="811"/>
                  <a:pt x="3599" y="841"/>
                </a:cubicBezTo>
                <a:cubicBezTo>
                  <a:pt x="3589" y="868"/>
                  <a:pt x="3590" y="861"/>
                  <a:pt x="3615" y="850"/>
                </a:cubicBezTo>
                <a:cubicBezTo>
                  <a:pt x="3619" y="847"/>
                  <a:pt x="3623" y="845"/>
                  <a:pt x="3627" y="842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8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48588" y="4084638"/>
            <a:ext cx="1587" cy="4762"/>
          </a:xfrm>
          <a:custGeom>
            <a:avLst/>
            <a:gdLst>
              <a:gd name="T0" fmla="*/ 0 w 5"/>
              <a:gd name="T1" fmla="*/ 0 h 15"/>
              <a:gd name="T2" fmla="*/ 2147483647 w 5"/>
              <a:gd name="T3" fmla="*/ 2147483647 h 15"/>
              <a:gd name="T4" fmla="*/ 0 60000 65536"/>
              <a:gd name="T5" fmla="*/ 0 60000 65536"/>
              <a:gd name="T6" fmla="*/ 0 w 5"/>
              <a:gd name="T7" fmla="*/ 0 h 15"/>
              <a:gd name="T8" fmla="*/ 5 w 5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5" extrusionOk="0">
                <a:moveTo>
                  <a:pt x="0" y="0"/>
                </a:moveTo>
                <a:cubicBezTo>
                  <a:pt x="1" y="5"/>
                  <a:pt x="3" y="9"/>
                  <a:pt x="4" y="14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9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32413" y="4325938"/>
            <a:ext cx="530225" cy="279400"/>
          </a:xfrm>
          <a:custGeom>
            <a:avLst/>
            <a:gdLst>
              <a:gd name="T0" fmla="*/ 2147483647 w 1471"/>
              <a:gd name="T1" fmla="*/ 0 h 778"/>
              <a:gd name="T2" fmla="*/ 2147483647 w 1471"/>
              <a:gd name="T3" fmla="*/ 2147483647 h 778"/>
              <a:gd name="T4" fmla="*/ 2147483647 w 1471"/>
              <a:gd name="T5" fmla="*/ 2147483647 h 778"/>
              <a:gd name="T6" fmla="*/ 2147483647 w 1471"/>
              <a:gd name="T7" fmla="*/ 2147483647 h 778"/>
              <a:gd name="T8" fmla="*/ 2147483647 w 1471"/>
              <a:gd name="T9" fmla="*/ 2147483647 h 778"/>
              <a:gd name="T10" fmla="*/ 2147483647 w 1471"/>
              <a:gd name="T11" fmla="*/ 2147483647 h 778"/>
              <a:gd name="T12" fmla="*/ 2147483647 w 1471"/>
              <a:gd name="T13" fmla="*/ 2147483647 h 778"/>
              <a:gd name="T14" fmla="*/ 2147483647 w 1471"/>
              <a:gd name="T15" fmla="*/ 2147483647 h 778"/>
              <a:gd name="T16" fmla="*/ 2147483647 w 1471"/>
              <a:gd name="T17" fmla="*/ 2147483647 h 778"/>
              <a:gd name="T18" fmla="*/ 2147483647 w 1471"/>
              <a:gd name="T19" fmla="*/ 2147483647 h 778"/>
              <a:gd name="T20" fmla="*/ 2147483647 w 1471"/>
              <a:gd name="T21" fmla="*/ 2147483647 h 778"/>
              <a:gd name="T22" fmla="*/ 2147483647 w 1471"/>
              <a:gd name="T23" fmla="*/ 2147483647 h 778"/>
              <a:gd name="T24" fmla="*/ 0 w 1471"/>
              <a:gd name="T25" fmla="*/ 2147483647 h 778"/>
              <a:gd name="T26" fmla="*/ 2147483647 w 1471"/>
              <a:gd name="T27" fmla="*/ 2147483647 h 778"/>
              <a:gd name="T28" fmla="*/ 2147483647 w 1471"/>
              <a:gd name="T29" fmla="*/ 2147483647 h 778"/>
              <a:gd name="T30" fmla="*/ 2147483647 w 1471"/>
              <a:gd name="T31" fmla="*/ 2147483647 h 778"/>
              <a:gd name="T32" fmla="*/ 2147483647 w 1471"/>
              <a:gd name="T33" fmla="*/ 2147483647 h 778"/>
              <a:gd name="T34" fmla="*/ 2147483647 w 1471"/>
              <a:gd name="T35" fmla="*/ 2147483647 h 778"/>
              <a:gd name="T36" fmla="*/ 2147483647 w 1471"/>
              <a:gd name="T37" fmla="*/ 2147483647 h 778"/>
              <a:gd name="T38" fmla="*/ 2147483647 w 1471"/>
              <a:gd name="T39" fmla="*/ 2147483647 h 778"/>
              <a:gd name="T40" fmla="*/ 2147483647 w 1471"/>
              <a:gd name="T41" fmla="*/ 2147483647 h 778"/>
              <a:gd name="T42" fmla="*/ 2147483647 w 1471"/>
              <a:gd name="T43" fmla="*/ 2147483647 h 778"/>
              <a:gd name="T44" fmla="*/ 2147483647 w 1471"/>
              <a:gd name="T45" fmla="*/ 2147483647 h 778"/>
              <a:gd name="T46" fmla="*/ 2147483647 w 1471"/>
              <a:gd name="T47" fmla="*/ 2147483647 h 778"/>
              <a:gd name="T48" fmla="*/ 2147483647 w 1471"/>
              <a:gd name="T49" fmla="*/ 2147483647 h 778"/>
              <a:gd name="T50" fmla="*/ 2147483647 w 1471"/>
              <a:gd name="T51" fmla="*/ 2147483647 h 778"/>
              <a:gd name="T52" fmla="*/ 2147483647 w 1471"/>
              <a:gd name="T53" fmla="*/ 2147483647 h 778"/>
              <a:gd name="T54" fmla="*/ 2147483647 w 1471"/>
              <a:gd name="T55" fmla="*/ 2147483647 h 778"/>
              <a:gd name="T56" fmla="*/ 2147483647 w 1471"/>
              <a:gd name="T57" fmla="*/ 2147483647 h 778"/>
              <a:gd name="T58" fmla="*/ 2147483647 w 1471"/>
              <a:gd name="T59" fmla="*/ 2147483647 h 778"/>
              <a:gd name="T60" fmla="*/ 2147483647 w 1471"/>
              <a:gd name="T61" fmla="*/ 2147483647 h 778"/>
              <a:gd name="T62" fmla="*/ 2147483647 w 1471"/>
              <a:gd name="T63" fmla="*/ 2147483647 h 778"/>
              <a:gd name="T64" fmla="*/ 2147483647 w 1471"/>
              <a:gd name="T65" fmla="*/ 2147483647 h 778"/>
              <a:gd name="T66" fmla="*/ 2147483647 w 1471"/>
              <a:gd name="T67" fmla="*/ 2147483647 h 778"/>
              <a:gd name="T68" fmla="*/ 2147483647 w 1471"/>
              <a:gd name="T69" fmla="*/ 2147483647 h 778"/>
              <a:gd name="T70" fmla="*/ 2147483647 w 1471"/>
              <a:gd name="T71" fmla="*/ 2147483647 h 778"/>
              <a:gd name="T72" fmla="*/ 2147483647 w 1471"/>
              <a:gd name="T73" fmla="*/ 2147483647 h 778"/>
              <a:gd name="T74" fmla="*/ 2147483647 w 1471"/>
              <a:gd name="T75" fmla="*/ 2147483647 h 778"/>
              <a:gd name="T76" fmla="*/ 2147483647 w 1471"/>
              <a:gd name="T77" fmla="*/ 2147483647 h 778"/>
              <a:gd name="T78" fmla="*/ 2147483647 w 1471"/>
              <a:gd name="T79" fmla="*/ 2147483647 h 778"/>
              <a:gd name="T80" fmla="*/ 2147483647 w 1471"/>
              <a:gd name="T81" fmla="*/ 2147483647 h 778"/>
              <a:gd name="T82" fmla="*/ 2147483647 w 1471"/>
              <a:gd name="T83" fmla="*/ 2147483647 h 778"/>
              <a:gd name="T84" fmla="*/ 2147483647 w 1471"/>
              <a:gd name="T85" fmla="*/ 2147483647 h 778"/>
              <a:gd name="T86" fmla="*/ 2147483647 w 1471"/>
              <a:gd name="T87" fmla="*/ 2147483647 h 778"/>
              <a:gd name="T88" fmla="*/ 2147483647 w 1471"/>
              <a:gd name="T89" fmla="*/ 2147483647 h 778"/>
              <a:gd name="T90" fmla="*/ 2147483647 w 1471"/>
              <a:gd name="T91" fmla="*/ 2147483647 h 778"/>
              <a:gd name="T92" fmla="*/ 2147483647 w 1471"/>
              <a:gd name="T93" fmla="*/ 2147483647 h 778"/>
              <a:gd name="T94" fmla="*/ 2147483647 w 1471"/>
              <a:gd name="T95" fmla="*/ 2147483647 h 778"/>
              <a:gd name="T96" fmla="*/ 2147483647 w 1471"/>
              <a:gd name="T97" fmla="*/ 2147483647 h 778"/>
              <a:gd name="T98" fmla="*/ 2147483647 w 1471"/>
              <a:gd name="T99" fmla="*/ 2147483647 h 778"/>
              <a:gd name="T100" fmla="*/ 2147483647 w 1471"/>
              <a:gd name="T101" fmla="*/ 2147483647 h 778"/>
              <a:gd name="T102" fmla="*/ 2147483647 w 1471"/>
              <a:gd name="T103" fmla="*/ 2147483647 h 778"/>
              <a:gd name="T104" fmla="*/ 2147483647 w 1471"/>
              <a:gd name="T105" fmla="*/ 2147483647 h 778"/>
              <a:gd name="T106" fmla="*/ 2147483647 w 1471"/>
              <a:gd name="T107" fmla="*/ 2147483647 h 778"/>
              <a:gd name="T108" fmla="*/ 2147483647 w 1471"/>
              <a:gd name="T109" fmla="*/ 2147483647 h 778"/>
              <a:gd name="T110" fmla="*/ 2147483647 w 1471"/>
              <a:gd name="T111" fmla="*/ 2147483647 h 778"/>
              <a:gd name="T112" fmla="*/ 2147483647 w 1471"/>
              <a:gd name="T113" fmla="*/ 2147483647 h 778"/>
              <a:gd name="T114" fmla="*/ 2147483647 w 1471"/>
              <a:gd name="T115" fmla="*/ 2147483647 h 77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71"/>
              <a:gd name="T175" fmla="*/ 0 h 778"/>
              <a:gd name="T176" fmla="*/ 1471 w 1471"/>
              <a:gd name="T177" fmla="*/ 778 h 77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71" h="778" extrusionOk="0">
                <a:moveTo>
                  <a:pt x="1445" y="0"/>
                </a:moveTo>
                <a:cubicBezTo>
                  <a:pt x="1462" y="23"/>
                  <a:pt x="1451" y="55"/>
                  <a:pt x="1453" y="88"/>
                </a:cubicBezTo>
                <a:cubicBezTo>
                  <a:pt x="1456" y="155"/>
                  <a:pt x="1459" y="222"/>
                  <a:pt x="1463" y="289"/>
                </a:cubicBezTo>
                <a:cubicBezTo>
                  <a:pt x="1468" y="367"/>
                  <a:pt x="1469" y="445"/>
                  <a:pt x="1466" y="523"/>
                </a:cubicBezTo>
                <a:cubicBezTo>
                  <a:pt x="1464" y="576"/>
                  <a:pt x="1457" y="628"/>
                  <a:pt x="1443" y="679"/>
                </a:cubicBezTo>
                <a:cubicBezTo>
                  <a:pt x="1431" y="724"/>
                  <a:pt x="1427" y="720"/>
                  <a:pt x="1454" y="681"/>
                </a:cubicBezTo>
              </a:path>
              <a:path w="1471" h="778" extrusionOk="0">
                <a:moveTo>
                  <a:pt x="211" y="135"/>
                </a:moveTo>
                <a:cubicBezTo>
                  <a:pt x="196" y="140"/>
                  <a:pt x="182" y="145"/>
                  <a:pt x="164" y="148"/>
                </a:cubicBezTo>
                <a:cubicBezTo>
                  <a:pt x="143" y="151"/>
                  <a:pt x="124" y="156"/>
                  <a:pt x="103" y="161"/>
                </a:cubicBezTo>
                <a:cubicBezTo>
                  <a:pt x="84" y="166"/>
                  <a:pt x="65" y="172"/>
                  <a:pt x="47" y="177"/>
                </a:cubicBezTo>
                <a:cubicBezTo>
                  <a:pt x="27" y="182"/>
                  <a:pt x="22" y="182"/>
                  <a:pt x="17" y="203"/>
                </a:cubicBezTo>
                <a:cubicBezTo>
                  <a:pt x="9" y="239"/>
                  <a:pt x="17" y="290"/>
                  <a:pt x="16" y="327"/>
                </a:cubicBezTo>
                <a:cubicBezTo>
                  <a:pt x="14" y="423"/>
                  <a:pt x="3" y="518"/>
                  <a:pt x="0" y="614"/>
                </a:cubicBezTo>
                <a:cubicBezTo>
                  <a:pt x="-1" y="637"/>
                  <a:pt x="-5" y="681"/>
                  <a:pt x="12" y="700"/>
                </a:cubicBezTo>
                <a:cubicBezTo>
                  <a:pt x="24" y="714"/>
                  <a:pt x="37" y="720"/>
                  <a:pt x="54" y="727"/>
                </a:cubicBezTo>
                <a:cubicBezTo>
                  <a:pt x="71" y="734"/>
                  <a:pt x="92" y="740"/>
                  <a:pt x="110" y="743"/>
                </a:cubicBezTo>
                <a:cubicBezTo>
                  <a:pt x="122" y="744"/>
                  <a:pt x="125" y="744"/>
                  <a:pt x="133" y="742"/>
                </a:cubicBezTo>
              </a:path>
              <a:path w="1471" h="778" extrusionOk="0">
                <a:moveTo>
                  <a:pt x="258" y="581"/>
                </a:moveTo>
                <a:cubicBezTo>
                  <a:pt x="260" y="594"/>
                  <a:pt x="262" y="605"/>
                  <a:pt x="267" y="617"/>
                </a:cubicBezTo>
                <a:cubicBezTo>
                  <a:pt x="254" y="592"/>
                  <a:pt x="240" y="567"/>
                  <a:pt x="227" y="541"/>
                </a:cubicBezTo>
                <a:cubicBezTo>
                  <a:pt x="212" y="511"/>
                  <a:pt x="199" y="481"/>
                  <a:pt x="188" y="450"/>
                </a:cubicBezTo>
                <a:cubicBezTo>
                  <a:pt x="177" y="420"/>
                  <a:pt x="170" y="391"/>
                  <a:pt x="169" y="359"/>
                </a:cubicBezTo>
                <a:cubicBezTo>
                  <a:pt x="168" y="338"/>
                  <a:pt x="170" y="320"/>
                  <a:pt x="187" y="306"/>
                </a:cubicBezTo>
                <a:cubicBezTo>
                  <a:pt x="204" y="292"/>
                  <a:pt x="226" y="291"/>
                  <a:pt x="247" y="288"/>
                </a:cubicBezTo>
                <a:cubicBezTo>
                  <a:pt x="277" y="283"/>
                  <a:pt x="308" y="279"/>
                  <a:pt x="337" y="273"/>
                </a:cubicBezTo>
                <a:cubicBezTo>
                  <a:pt x="351" y="270"/>
                  <a:pt x="355" y="265"/>
                  <a:pt x="369" y="264"/>
                </a:cubicBezTo>
              </a:path>
              <a:path w="1471" h="778" extrusionOk="0">
                <a:moveTo>
                  <a:pt x="246" y="393"/>
                </a:moveTo>
                <a:cubicBezTo>
                  <a:pt x="261" y="396"/>
                  <a:pt x="276" y="399"/>
                  <a:pt x="291" y="403"/>
                </a:cubicBezTo>
                <a:cubicBezTo>
                  <a:pt x="308" y="407"/>
                  <a:pt x="326" y="411"/>
                  <a:pt x="343" y="414"/>
                </a:cubicBezTo>
                <a:cubicBezTo>
                  <a:pt x="358" y="417"/>
                  <a:pt x="363" y="417"/>
                  <a:pt x="379" y="415"/>
                </a:cubicBezTo>
              </a:path>
              <a:path w="1471" h="778" extrusionOk="0">
                <a:moveTo>
                  <a:pt x="562" y="8"/>
                </a:moveTo>
                <a:cubicBezTo>
                  <a:pt x="559" y="31"/>
                  <a:pt x="556" y="54"/>
                  <a:pt x="554" y="77"/>
                </a:cubicBezTo>
                <a:cubicBezTo>
                  <a:pt x="549" y="127"/>
                  <a:pt x="557" y="178"/>
                  <a:pt x="561" y="228"/>
                </a:cubicBezTo>
                <a:cubicBezTo>
                  <a:pt x="567" y="300"/>
                  <a:pt x="574" y="372"/>
                  <a:pt x="581" y="444"/>
                </a:cubicBezTo>
                <a:cubicBezTo>
                  <a:pt x="588" y="522"/>
                  <a:pt x="568" y="642"/>
                  <a:pt x="594" y="715"/>
                </a:cubicBezTo>
                <a:cubicBezTo>
                  <a:pt x="600" y="733"/>
                  <a:pt x="598" y="725"/>
                  <a:pt x="605" y="711"/>
                </a:cubicBezTo>
              </a:path>
              <a:path w="1471" h="778" extrusionOk="0">
                <a:moveTo>
                  <a:pt x="737" y="242"/>
                </a:moveTo>
                <a:cubicBezTo>
                  <a:pt x="761" y="263"/>
                  <a:pt x="769" y="288"/>
                  <a:pt x="785" y="316"/>
                </a:cubicBezTo>
                <a:cubicBezTo>
                  <a:pt x="809" y="358"/>
                  <a:pt x="837" y="398"/>
                  <a:pt x="865" y="438"/>
                </a:cubicBezTo>
                <a:cubicBezTo>
                  <a:pt x="898" y="486"/>
                  <a:pt x="938" y="527"/>
                  <a:pt x="974" y="572"/>
                </a:cubicBezTo>
                <a:cubicBezTo>
                  <a:pt x="989" y="591"/>
                  <a:pt x="996" y="596"/>
                  <a:pt x="1004" y="572"/>
                </a:cubicBezTo>
              </a:path>
              <a:path w="1471" h="778" extrusionOk="0">
                <a:moveTo>
                  <a:pt x="990" y="247"/>
                </a:moveTo>
                <a:cubicBezTo>
                  <a:pt x="975" y="268"/>
                  <a:pt x="967" y="284"/>
                  <a:pt x="957" y="307"/>
                </a:cubicBezTo>
                <a:cubicBezTo>
                  <a:pt x="942" y="341"/>
                  <a:pt x="936" y="375"/>
                  <a:pt x="927" y="411"/>
                </a:cubicBezTo>
                <a:cubicBezTo>
                  <a:pt x="918" y="447"/>
                  <a:pt x="908" y="483"/>
                  <a:pt x="900" y="519"/>
                </a:cubicBezTo>
                <a:cubicBezTo>
                  <a:pt x="895" y="542"/>
                  <a:pt x="886" y="562"/>
                  <a:pt x="880" y="584"/>
                </a:cubicBezTo>
                <a:cubicBezTo>
                  <a:pt x="880" y="587"/>
                  <a:pt x="879" y="591"/>
                  <a:pt x="879" y="594"/>
                </a:cubicBezTo>
              </a:path>
              <a:path w="1471" h="778" extrusionOk="0">
                <a:moveTo>
                  <a:pt x="1083" y="82"/>
                </a:moveTo>
                <a:cubicBezTo>
                  <a:pt x="1056" y="62"/>
                  <a:pt x="1100" y="81"/>
                  <a:pt x="1112" y="84"/>
                </a:cubicBezTo>
                <a:cubicBezTo>
                  <a:pt x="1139" y="90"/>
                  <a:pt x="1167" y="94"/>
                  <a:pt x="1194" y="99"/>
                </a:cubicBezTo>
                <a:cubicBezTo>
                  <a:pt x="1217" y="103"/>
                  <a:pt x="1243" y="105"/>
                  <a:pt x="1265" y="113"/>
                </a:cubicBezTo>
                <a:cubicBezTo>
                  <a:pt x="1289" y="122"/>
                  <a:pt x="1299" y="129"/>
                  <a:pt x="1307" y="154"/>
                </a:cubicBezTo>
                <a:cubicBezTo>
                  <a:pt x="1344" y="265"/>
                  <a:pt x="1323" y="411"/>
                  <a:pt x="1309" y="523"/>
                </a:cubicBezTo>
                <a:cubicBezTo>
                  <a:pt x="1302" y="575"/>
                  <a:pt x="1294" y="628"/>
                  <a:pt x="1279" y="678"/>
                </a:cubicBezTo>
                <a:cubicBezTo>
                  <a:pt x="1275" y="693"/>
                  <a:pt x="1270" y="719"/>
                  <a:pt x="1256" y="729"/>
                </a:cubicBezTo>
                <a:cubicBezTo>
                  <a:pt x="1241" y="739"/>
                  <a:pt x="1210" y="740"/>
                  <a:pt x="1193" y="744"/>
                </a:cubicBezTo>
                <a:cubicBezTo>
                  <a:pt x="1159" y="752"/>
                  <a:pt x="1120" y="757"/>
                  <a:pt x="1088" y="769"/>
                </a:cubicBezTo>
                <a:cubicBezTo>
                  <a:pt x="1084" y="772"/>
                  <a:pt x="1079" y="774"/>
                  <a:pt x="1075" y="777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0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29325" y="4403725"/>
            <a:ext cx="214313" cy="131763"/>
          </a:xfrm>
          <a:custGeom>
            <a:avLst/>
            <a:gdLst>
              <a:gd name="T0" fmla="*/ 2147483647 w 599"/>
              <a:gd name="T1" fmla="*/ 0 h 365"/>
              <a:gd name="T2" fmla="*/ 0 w 599"/>
              <a:gd name="T3" fmla="*/ 2147483647 h 365"/>
              <a:gd name="T4" fmla="*/ 2147483647 w 599"/>
              <a:gd name="T5" fmla="*/ 2147483647 h 365"/>
              <a:gd name="T6" fmla="*/ 2147483647 w 599"/>
              <a:gd name="T7" fmla="*/ 2147483647 h 365"/>
              <a:gd name="T8" fmla="*/ 2147483647 w 599"/>
              <a:gd name="T9" fmla="*/ 2147483647 h 365"/>
              <a:gd name="T10" fmla="*/ 2147483647 w 599"/>
              <a:gd name="T11" fmla="*/ 2147483647 h 365"/>
              <a:gd name="T12" fmla="*/ 2147483647 w 599"/>
              <a:gd name="T13" fmla="*/ 2147483647 h 365"/>
              <a:gd name="T14" fmla="*/ 2147483647 w 599"/>
              <a:gd name="T15" fmla="*/ 2147483647 h 365"/>
              <a:gd name="T16" fmla="*/ 2147483647 w 599"/>
              <a:gd name="T17" fmla="*/ 2147483647 h 365"/>
              <a:gd name="T18" fmla="*/ 2147483647 w 599"/>
              <a:gd name="T19" fmla="*/ 2147483647 h 365"/>
              <a:gd name="T20" fmla="*/ 2147483647 w 599"/>
              <a:gd name="T21" fmla="*/ 2147483647 h 3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9"/>
              <a:gd name="T34" fmla="*/ 0 h 365"/>
              <a:gd name="T35" fmla="*/ 599 w 599"/>
              <a:gd name="T36" fmla="*/ 365 h 3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9" h="365" extrusionOk="0">
                <a:moveTo>
                  <a:pt x="1" y="0"/>
                </a:moveTo>
                <a:cubicBezTo>
                  <a:pt x="4" y="13"/>
                  <a:pt x="-4" y="28"/>
                  <a:pt x="0" y="39"/>
                </a:cubicBezTo>
                <a:cubicBezTo>
                  <a:pt x="3" y="44"/>
                  <a:pt x="6" y="49"/>
                  <a:pt x="9" y="54"/>
                </a:cubicBezTo>
              </a:path>
              <a:path w="599" h="365" extrusionOk="0">
                <a:moveTo>
                  <a:pt x="18" y="342"/>
                </a:moveTo>
                <a:cubicBezTo>
                  <a:pt x="20" y="367"/>
                  <a:pt x="16" y="365"/>
                  <a:pt x="36" y="348"/>
                </a:cubicBezTo>
              </a:path>
              <a:path w="599" h="365" extrusionOk="0">
                <a:moveTo>
                  <a:pt x="317" y="279"/>
                </a:moveTo>
                <a:cubicBezTo>
                  <a:pt x="313" y="281"/>
                  <a:pt x="309" y="284"/>
                  <a:pt x="305" y="286"/>
                </a:cubicBezTo>
                <a:cubicBezTo>
                  <a:pt x="329" y="304"/>
                  <a:pt x="349" y="311"/>
                  <a:pt x="378" y="321"/>
                </a:cubicBezTo>
                <a:cubicBezTo>
                  <a:pt x="416" y="334"/>
                  <a:pt x="454" y="342"/>
                  <a:pt x="493" y="350"/>
                </a:cubicBezTo>
                <a:cubicBezTo>
                  <a:pt x="517" y="355"/>
                  <a:pt x="552" y="360"/>
                  <a:pt x="576" y="351"/>
                </a:cubicBezTo>
                <a:cubicBezTo>
                  <a:pt x="587" y="343"/>
                  <a:pt x="591" y="340"/>
                  <a:pt x="598" y="335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1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81750" y="4346575"/>
            <a:ext cx="315913" cy="277813"/>
          </a:xfrm>
          <a:custGeom>
            <a:avLst/>
            <a:gdLst>
              <a:gd name="T0" fmla="*/ 0 w 876"/>
              <a:gd name="T1" fmla="*/ 2147483647 h 772"/>
              <a:gd name="T2" fmla="*/ 2147483647 w 876"/>
              <a:gd name="T3" fmla="*/ 2147483647 h 772"/>
              <a:gd name="T4" fmla="*/ 2147483647 w 876"/>
              <a:gd name="T5" fmla="*/ 2147483647 h 772"/>
              <a:gd name="T6" fmla="*/ 2147483647 w 876"/>
              <a:gd name="T7" fmla="*/ 2147483647 h 772"/>
              <a:gd name="T8" fmla="*/ 2147483647 w 876"/>
              <a:gd name="T9" fmla="*/ 2147483647 h 772"/>
              <a:gd name="T10" fmla="*/ 2147483647 w 876"/>
              <a:gd name="T11" fmla="*/ 2147483647 h 772"/>
              <a:gd name="T12" fmla="*/ 2147483647 w 876"/>
              <a:gd name="T13" fmla="*/ 2147483647 h 772"/>
              <a:gd name="T14" fmla="*/ 2147483647 w 876"/>
              <a:gd name="T15" fmla="*/ 2147483647 h 772"/>
              <a:gd name="T16" fmla="*/ 2147483647 w 876"/>
              <a:gd name="T17" fmla="*/ 2147483647 h 772"/>
              <a:gd name="T18" fmla="*/ 2147483647 w 876"/>
              <a:gd name="T19" fmla="*/ 0 h 772"/>
              <a:gd name="T20" fmla="*/ 2147483647 w 876"/>
              <a:gd name="T21" fmla="*/ 2147483647 h 772"/>
              <a:gd name="T22" fmla="*/ 2147483647 w 876"/>
              <a:gd name="T23" fmla="*/ 2147483647 h 772"/>
              <a:gd name="T24" fmla="*/ 2147483647 w 876"/>
              <a:gd name="T25" fmla="*/ 2147483647 h 772"/>
              <a:gd name="T26" fmla="*/ 2147483647 w 876"/>
              <a:gd name="T27" fmla="*/ 2147483647 h 772"/>
              <a:gd name="T28" fmla="*/ 2147483647 w 876"/>
              <a:gd name="T29" fmla="*/ 2147483647 h 772"/>
              <a:gd name="T30" fmla="*/ 2147483647 w 876"/>
              <a:gd name="T31" fmla="*/ 2147483647 h 772"/>
              <a:gd name="T32" fmla="*/ 2147483647 w 876"/>
              <a:gd name="T33" fmla="*/ 2147483647 h 772"/>
              <a:gd name="T34" fmla="*/ 2147483647 w 876"/>
              <a:gd name="T35" fmla="*/ 2147483647 h 772"/>
              <a:gd name="T36" fmla="*/ 2147483647 w 876"/>
              <a:gd name="T37" fmla="*/ 2147483647 h 772"/>
              <a:gd name="T38" fmla="*/ 2147483647 w 876"/>
              <a:gd name="T39" fmla="*/ 2147483647 h 772"/>
              <a:gd name="T40" fmla="*/ 2147483647 w 876"/>
              <a:gd name="T41" fmla="*/ 2147483647 h 772"/>
              <a:gd name="T42" fmla="*/ 2147483647 w 876"/>
              <a:gd name="T43" fmla="*/ 2147483647 h 772"/>
              <a:gd name="T44" fmla="*/ 2147483647 w 876"/>
              <a:gd name="T45" fmla="*/ 2147483647 h 772"/>
              <a:gd name="T46" fmla="*/ 2147483647 w 876"/>
              <a:gd name="T47" fmla="*/ 2147483647 h 772"/>
              <a:gd name="T48" fmla="*/ 2147483647 w 876"/>
              <a:gd name="T49" fmla="*/ 2147483647 h 77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76"/>
              <a:gd name="T76" fmla="*/ 0 h 772"/>
              <a:gd name="T77" fmla="*/ 876 w 876"/>
              <a:gd name="T78" fmla="*/ 772 h 77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76" h="772" extrusionOk="0">
                <a:moveTo>
                  <a:pt x="0" y="600"/>
                </a:moveTo>
                <a:cubicBezTo>
                  <a:pt x="10" y="627"/>
                  <a:pt x="21" y="652"/>
                  <a:pt x="33" y="679"/>
                </a:cubicBezTo>
                <a:cubicBezTo>
                  <a:pt x="44" y="705"/>
                  <a:pt x="58" y="732"/>
                  <a:pt x="68" y="759"/>
                </a:cubicBezTo>
                <a:cubicBezTo>
                  <a:pt x="69" y="763"/>
                  <a:pt x="70" y="767"/>
                  <a:pt x="71" y="771"/>
                </a:cubicBezTo>
                <a:cubicBezTo>
                  <a:pt x="56" y="740"/>
                  <a:pt x="39" y="711"/>
                  <a:pt x="27" y="679"/>
                </a:cubicBezTo>
                <a:cubicBezTo>
                  <a:pt x="2" y="614"/>
                  <a:pt x="-17" y="537"/>
                  <a:pt x="23" y="474"/>
                </a:cubicBezTo>
                <a:cubicBezTo>
                  <a:pt x="49" y="433"/>
                  <a:pt x="102" y="402"/>
                  <a:pt x="147" y="386"/>
                </a:cubicBezTo>
                <a:cubicBezTo>
                  <a:pt x="214" y="362"/>
                  <a:pt x="285" y="349"/>
                  <a:pt x="354" y="333"/>
                </a:cubicBezTo>
              </a:path>
              <a:path w="876" h="772" extrusionOk="0">
                <a:moveTo>
                  <a:pt x="633" y="53"/>
                </a:moveTo>
                <a:cubicBezTo>
                  <a:pt x="641" y="35"/>
                  <a:pt x="645" y="20"/>
                  <a:pt x="650" y="0"/>
                </a:cubicBezTo>
                <a:cubicBezTo>
                  <a:pt x="654" y="52"/>
                  <a:pt x="647" y="104"/>
                  <a:pt x="637" y="156"/>
                </a:cubicBezTo>
                <a:cubicBezTo>
                  <a:pt x="621" y="242"/>
                  <a:pt x="608" y="329"/>
                  <a:pt x="592" y="415"/>
                </a:cubicBezTo>
                <a:cubicBezTo>
                  <a:pt x="577" y="492"/>
                  <a:pt x="559" y="569"/>
                  <a:pt x="539" y="645"/>
                </a:cubicBezTo>
                <a:cubicBezTo>
                  <a:pt x="530" y="680"/>
                  <a:pt x="493" y="781"/>
                  <a:pt x="505" y="747"/>
                </a:cubicBezTo>
                <a:cubicBezTo>
                  <a:pt x="512" y="728"/>
                  <a:pt x="519" y="711"/>
                  <a:pt x="527" y="692"/>
                </a:cubicBezTo>
              </a:path>
              <a:path w="876" h="772" extrusionOk="0">
                <a:moveTo>
                  <a:pt x="752" y="82"/>
                </a:moveTo>
                <a:cubicBezTo>
                  <a:pt x="742" y="134"/>
                  <a:pt x="736" y="192"/>
                  <a:pt x="736" y="245"/>
                </a:cubicBezTo>
                <a:cubicBezTo>
                  <a:pt x="736" y="328"/>
                  <a:pt x="745" y="415"/>
                  <a:pt x="759" y="497"/>
                </a:cubicBezTo>
                <a:cubicBezTo>
                  <a:pt x="770" y="562"/>
                  <a:pt x="787" y="630"/>
                  <a:pt x="813" y="690"/>
                </a:cubicBezTo>
                <a:cubicBezTo>
                  <a:pt x="818" y="702"/>
                  <a:pt x="855" y="792"/>
                  <a:pt x="874" y="760"/>
                </a:cubicBezTo>
                <a:cubicBezTo>
                  <a:pt x="874" y="755"/>
                  <a:pt x="875" y="750"/>
                  <a:pt x="875" y="745"/>
                </a:cubicBezTo>
              </a:path>
              <a:path w="876" h="772" extrusionOk="0">
                <a:moveTo>
                  <a:pt x="701" y="512"/>
                </a:moveTo>
                <a:cubicBezTo>
                  <a:pt x="697" y="513"/>
                  <a:pt x="694" y="513"/>
                  <a:pt x="690" y="514"/>
                </a:cubicBezTo>
                <a:cubicBezTo>
                  <a:pt x="702" y="538"/>
                  <a:pt x="720" y="539"/>
                  <a:pt x="746" y="544"/>
                </a:cubicBezTo>
                <a:cubicBezTo>
                  <a:pt x="786" y="552"/>
                  <a:pt x="815" y="539"/>
                  <a:pt x="852" y="523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2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96088" y="4367213"/>
            <a:ext cx="1812925" cy="377825"/>
          </a:xfrm>
          <a:custGeom>
            <a:avLst/>
            <a:gdLst>
              <a:gd name="T0" fmla="*/ 2147483647 w 5036"/>
              <a:gd name="T1" fmla="*/ 2147483647 h 1051"/>
              <a:gd name="T2" fmla="*/ 2147483647 w 5036"/>
              <a:gd name="T3" fmla="*/ 2147483647 h 1051"/>
              <a:gd name="T4" fmla="*/ 2147483647 w 5036"/>
              <a:gd name="T5" fmla="*/ 2147483647 h 1051"/>
              <a:gd name="T6" fmla="*/ 2147483647 w 5036"/>
              <a:gd name="T7" fmla="*/ 2147483647 h 1051"/>
              <a:gd name="T8" fmla="*/ 2147483647 w 5036"/>
              <a:gd name="T9" fmla="*/ 2147483647 h 1051"/>
              <a:gd name="T10" fmla="*/ 2147483647 w 5036"/>
              <a:gd name="T11" fmla="*/ 2147483647 h 1051"/>
              <a:gd name="T12" fmla="*/ 2147483647 w 5036"/>
              <a:gd name="T13" fmla="*/ 2147483647 h 1051"/>
              <a:gd name="T14" fmla="*/ 2147483647 w 5036"/>
              <a:gd name="T15" fmla="*/ 2147483647 h 1051"/>
              <a:gd name="T16" fmla="*/ 2147483647 w 5036"/>
              <a:gd name="T17" fmla="*/ 2147483647 h 1051"/>
              <a:gd name="T18" fmla="*/ 2147483647 w 5036"/>
              <a:gd name="T19" fmla="*/ 2147483647 h 1051"/>
              <a:gd name="T20" fmla="*/ 2147483647 w 5036"/>
              <a:gd name="T21" fmla="*/ 2147483647 h 1051"/>
              <a:gd name="T22" fmla="*/ 2147483647 w 5036"/>
              <a:gd name="T23" fmla="*/ 2147483647 h 1051"/>
              <a:gd name="T24" fmla="*/ 2147483647 w 5036"/>
              <a:gd name="T25" fmla="*/ 2147483647 h 1051"/>
              <a:gd name="T26" fmla="*/ 2147483647 w 5036"/>
              <a:gd name="T27" fmla="*/ 2147483647 h 1051"/>
              <a:gd name="T28" fmla="*/ 2147483647 w 5036"/>
              <a:gd name="T29" fmla="*/ 2147483647 h 1051"/>
              <a:gd name="T30" fmla="*/ 2147483647 w 5036"/>
              <a:gd name="T31" fmla="*/ 2147483647 h 1051"/>
              <a:gd name="T32" fmla="*/ 2147483647 w 5036"/>
              <a:gd name="T33" fmla="*/ 2147483647 h 1051"/>
              <a:gd name="T34" fmla="*/ 2147483647 w 5036"/>
              <a:gd name="T35" fmla="*/ 2147483647 h 1051"/>
              <a:gd name="T36" fmla="*/ 2147483647 w 5036"/>
              <a:gd name="T37" fmla="*/ 2147483647 h 1051"/>
              <a:gd name="T38" fmla="*/ 2147483647 w 5036"/>
              <a:gd name="T39" fmla="*/ 2147483647 h 1051"/>
              <a:gd name="T40" fmla="*/ 2147483647 w 5036"/>
              <a:gd name="T41" fmla="*/ 2147483647 h 1051"/>
              <a:gd name="T42" fmla="*/ 2147483647 w 5036"/>
              <a:gd name="T43" fmla="*/ 2147483647 h 1051"/>
              <a:gd name="T44" fmla="*/ 2147483647 w 5036"/>
              <a:gd name="T45" fmla="*/ 2147483647 h 1051"/>
              <a:gd name="T46" fmla="*/ 2147483647 w 5036"/>
              <a:gd name="T47" fmla="*/ 2147483647 h 1051"/>
              <a:gd name="T48" fmla="*/ 2147483647 w 5036"/>
              <a:gd name="T49" fmla="*/ 2147483647 h 1051"/>
              <a:gd name="T50" fmla="*/ 2147483647 w 5036"/>
              <a:gd name="T51" fmla="*/ 2147483647 h 1051"/>
              <a:gd name="T52" fmla="*/ 2147483647 w 5036"/>
              <a:gd name="T53" fmla="*/ 2147483647 h 1051"/>
              <a:gd name="T54" fmla="*/ 2147483647 w 5036"/>
              <a:gd name="T55" fmla="*/ 2147483647 h 1051"/>
              <a:gd name="T56" fmla="*/ 2147483647 w 5036"/>
              <a:gd name="T57" fmla="*/ 2147483647 h 1051"/>
              <a:gd name="T58" fmla="*/ 2147483647 w 5036"/>
              <a:gd name="T59" fmla="*/ 2147483647 h 1051"/>
              <a:gd name="T60" fmla="*/ 2147483647 w 5036"/>
              <a:gd name="T61" fmla="*/ 2147483647 h 1051"/>
              <a:gd name="T62" fmla="*/ 2147483647 w 5036"/>
              <a:gd name="T63" fmla="*/ 2147483647 h 1051"/>
              <a:gd name="T64" fmla="*/ 2147483647 w 5036"/>
              <a:gd name="T65" fmla="*/ 2147483647 h 1051"/>
              <a:gd name="T66" fmla="*/ 2147483647 w 5036"/>
              <a:gd name="T67" fmla="*/ 2147483647 h 1051"/>
              <a:gd name="T68" fmla="*/ 2147483647 w 5036"/>
              <a:gd name="T69" fmla="*/ 2147483647 h 1051"/>
              <a:gd name="T70" fmla="*/ 2147483647 w 5036"/>
              <a:gd name="T71" fmla="*/ 2147483647 h 1051"/>
              <a:gd name="T72" fmla="*/ 2147483647 w 5036"/>
              <a:gd name="T73" fmla="*/ 2147483647 h 1051"/>
              <a:gd name="T74" fmla="*/ 2147483647 w 5036"/>
              <a:gd name="T75" fmla="*/ 2147483647 h 1051"/>
              <a:gd name="T76" fmla="*/ 2147483647 w 5036"/>
              <a:gd name="T77" fmla="*/ 2147483647 h 1051"/>
              <a:gd name="T78" fmla="*/ 2147483647 w 5036"/>
              <a:gd name="T79" fmla="*/ 2147483647 h 1051"/>
              <a:gd name="T80" fmla="*/ 2147483647 w 5036"/>
              <a:gd name="T81" fmla="*/ 2147483647 h 1051"/>
              <a:gd name="T82" fmla="*/ 2147483647 w 5036"/>
              <a:gd name="T83" fmla="*/ 2147483647 h 1051"/>
              <a:gd name="T84" fmla="*/ 2147483647 w 5036"/>
              <a:gd name="T85" fmla="*/ 2147483647 h 1051"/>
              <a:gd name="T86" fmla="*/ 2147483647 w 5036"/>
              <a:gd name="T87" fmla="*/ 2147483647 h 1051"/>
              <a:gd name="T88" fmla="*/ 2147483647 w 5036"/>
              <a:gd name="T89" fmla="*/ 2147483647 h 1051"/>
              <a:gd name="T90" fmla="*/ 2147483647 w 5036"/>
              <a:gd name="T91" fmla="*/ 2147483647 h 1051"/>
              <a:gd name="T92" fmla="*/ 2147483647 w 5036"/>
              <a:gd name="T93" fmla="*/ 2147483647 h 1051"/>
              <a:gd name="T94" fmla="*/ 2147483647 w 5036"/>
              <a:gd name="T95" fmla="*/ 2147483647 h 1051"/>
              <a:gd name="T96" fmla="*/ 2147483647 w 5036"/>
              <a:gd name="T97" fmla="*/ 2147483647 h 1051"/>
              <a:gd name="T98" fmla="*/ 2147483647 w 5036"/>
              <a:gd name="T99" fmla="*/ 2147483647 h 1051"/>
              <a:gd name="T100" fmla="*/ 2147483647 w 5036"/>
              <a:gd name="T101" fmla="*/ 2147483647 h 1051"/>
              <a:gd name="T102" fmla="*/ 2147483647 w 5036"/>
              <a:gd name="T103" fmla="*/ 2147483647 h 1051"/>
              <a:gd name="T104" fmla="*/ 2147483647 w 5036"/>
              <a:gd name="T105" fmla="*/ 2147483647 h 1051"/>
              <a:gd name="T106" fmla="*/ 2147483647 w 5036"/>
              <a:gd name="T107" fmla="*/ 2147483647 h 1051"/>
              <a:gd name="T108" fmla="*/ 2147483647 w 5036"/>
              <a:gd name="T109" fmla="*/ 2147483647 h 1051"/>
              <a:gd name="T110" fmla="*/ 2147483647 w 5036"/>
              <a:gd name="T111" fmla="*/ 2147483647 h 1051"/>
              <a:gd name="T112" fmla="*/ 2147483647 w 5036"/>
              <a:gd name="T113" fmla="*/ 2147483647 h 1051"/>
              <a:gd name="T114" fmla="*/ 2147483647 w 5036"/>
              <a:gd name="T115" fmla="*/ 2147483647 h 1051"/>
              <a:gd name="T116" fmla="*/ 2147483647 w 5036"/>
              <a:gd name="T117" fmla="*/ 2147483647 h 1051"/>
              <a:gd name="T118" fmla="*/ 2147483647 w 5036"/>
              <a:gd name="T119" fmla="*/ 2147483647 h 1051"/>
              <a:gd name="T120" fmla="*/ 2147483647 w 5036"/>
              <a:gd name="T121" fmla="*/ 2147483647 h 1051"/>
              <a:gd name="T122" fmla="*/ 2147483647 w 5036"/>
              <a:gd name="T123" fmla="*/ 2147483647 h 1051"/>
              <a:gd name="T124" fmla="*/ 2147483647 w 5036"/>
              <a:gd name="T125" fmla="*/ 2147483647 h 10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036"/>
              <a:gd name="T190" fmla="*/ 0 h 1051"/>
              <a:gd name="T191" fmla="*/ 5036 w 5036"/>
              <a:gd name="T192" fmla="*/ 1051 h 105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036" h="1051" extrusionOk="0">
                <a:moveTo>
                  <a:pt x="29" y="107"/>
                </a:moveTo>
                <a:cubicBezTo>
                  <a:pt x="33" y="160"/>
                  <a:pt x="19" y="207"/>
                  <a:pt x="13" y="260"/>
                </a:cubicBezTo>
                <a:cubicBezTo>
                  <a:pt x="2" y="352"/>
                  <a:pt x="-5" y="447"/>
                  <a:pt x="0" y="540"/>
                </a:cubicBezTo>
                <a:cubicBezTo>
                  <a:pt x="5" y="627"/>
                  <a:pt x="14" y="740"/>
                  <a:pt x="72" y="810"/>
                </a:cubicBezTo>
                <a:cubicBezTo>
                  <a:pt x="98" y="841"/>
                  <a:pt x="125" y="839"/>
                  <a:pt x="160" y="843"/>
                </a:cubicBezTo>
              </a:path>
              <a:path w="5036" h="1051" extrusionOk="0">
                <a:moveTo>
                  <a:pt x="357" y="731"/>
                </a:moveTo>
                <a:cubicBezTo>
                  <a:pt x="360" y="758"/>
                  <a:pt x="364" y="785"/>
                  <a:pt x="370" y="811"/>
                </a:cubicBezTo>
                <a:cubicBezTo>
                  <a:pt x="376" y="828"/>
                  <a:pt x="377" y="832"/>
                  <a:pt x="380" y="843"/>
                </a:cubicBezTo>
                <a:cubicBezTo>
                  <a:pt x="387" y="812"/>
                  <a:pt x="385" y="784"/>
                  <a:pt x="383" y="751"/>
                </a:cubicBezTo>
                <a:cubicBezTo>
                  <a:pt x="376" y="641"/>
                  <a:pt x="337" y="540"/>
                  <a:pt x="311" y="433"/>
                </a:cubicBezTo>
                <a:cubicBezTo>
                  <a:pt x="297" y="376"/>
                  <a:pt x="284" y="311"/>
                  <a:pt x="297" y="253"/>
                </a:cubicBezTo>
                <a:cubicBezTo>
                  <a:pt x="312" y="185"/>
                  <a:pt x="366" y="150"/>
                  <a:pt x="426" y="125"/>
                </a:cubicBezTo>
                <a:cubicBezTo>
                  <a:pt x="476" y="104"/>
                  <a:pt x="526" y="104"/>
                  <a:pt x="578" y="93"/>
                </a:cubicBezTo>
                <a:cubicBezTo>
                  <a:pt x="611" y="86"/>
                  <a:pt x="644" y="78"/>
                  <a:pt x="678" y="74"/>
                </a:cubicBezTo>
                <a:cubicBezTo>
                  <a:pt x="684" y="73"/>
                  <a:pt x="690" y="73"/>
                  <a:pt x="696" y="72"/>
                </a:cubicBezTo>
              </a:path>
              <a:path w="5036" h="1051" extrusionOk="0">
                <a:moveTo>
                  <a:pt x="334" y="494"/>
                </a:moveTo>
                <a:cubicBezTo>
                  <a:pt x="327" y="510"/>
                  <a:pt x="325" y="513"/>
                  <a:pt x="324" y="524"/>
                </a:cubicBezTo>
                <a:cubicBezTo>
                  <a:pt x="365" y="530"/>
                  <a:pt x="397" y="522"/>
                  <a:pt x="438" y="514"/>
                </a:cubicBezTo>
                <a:cubicBezTo>
                  <a:pt x="487" y="504"/>
                  <a:pt x="538" y="491"/>
                  <a:pt x="585" y="473"/>
                </a:cubicBezTo>
                <a:cubicBezTo>
                  <a:pt x="614" y="461"/>
                  <a:pt x="643" y="450"/>
                  <a:pt x="672" y="438"/>
                </a:cubicBezTo>
                <a:cubicBezTo>
                  <a:pt x="676" y="437"/>
                  <a:pt x="680" y="436"/>
                  <a:pt x="684" y="435"/>
                </a:cubicBezTo>
              </a:path>
              <a:path w="5036" h="1051" extrusionOk="0">
                <a:moveTo>
                  <a:pt x="386" y="841"/>
                </a:moveTo>
                <a:cubicBezTo>
                  <a:pt x="408" y="869"/>
                  <a:pt x="425" y="878"/>
                  <a:pt x="463" y="876"/>
                </a:cubicBezTo>
                <a:cubicBezTo>
                  <a:pt x="507" y="874"/>
                  <a:pt x="546" y="861"/>
                  <a:pt x="588" y="847"/>
                </a:cubicBezTo>
                <a:cubicBezTo>
                  <a:pt x="626" y="834"/>
                  <a:pt x="660" y="813"/>
                  <a:pt x="694" y="790"/>
                </a:cubicBezTo>
                <a:cubicBezTo>
                  <a:pt x="701" y="784"/>
                  <a:pt x="709" y="779"/>
                  <a:pt x="716" y="773"/>
                </a:cubicBezTo>
              </a:path>
              <a:path w="5036" h="1051" extrusionOk="0">
                <a:moveTo>
                  <a:pt x="900" y="858"/>
                </a:moveTo>
                <a:cubicBezTo>
                  <a:pt x="896" y="894"/>
                  <a:pt x="892" y="928"/>
                  <a:pt x="885" y="964"/>
                </a:cubicBezTo>
                <a:cubicBezTo>
                  <a:pt x="881" y="986"/>
                  <a:pt x="872" y="1015"/>
                  <a:pt x="871" y="1037"/>
                </a:cubicBezTo>
                <a:cubicBezTo>
                  <a:pt x="872" y="1041"/>
                  <a:pt x="872" y="1046"/>
                  <a:pt x="873" y="1050"/>
                </a:cubicBezTo>
              </a:path>
              <a:path w="5036" h="1051" extrusionOk="0">
                <a:moveTo>
                  <a:pt x="1061" y="372"/>
                </a:moveTo>
                <a:cubicBezTo>
                  <a:pt x="1066" y="414"/>
                  <a:pt x="1067" y="457"/>
                  <a:pt x="1067" y="499"/>
                </a:cubicBezTo>
                <a:cubicBezTo>
                  <a:pt x="1067" y="596"/>
                  <a:pt x="1067" y="694"/>
                  <a:pt x="1068" y="791"/>
                </a:cubicBezTo>
                <a:cubicBezTo>
                  <a:pt x="1061" y="764"/>
                  <a:pt x="1053" y="736"/>
                  <a:pt x="1046" y="709"/>
                </a:cubicBezTo>
                <a:cubicBezTo>
                  <a:pt x="1029" y="647"/>
                  <a:pt x="1013" y="582"/>
                  <a:pt x="1008" y="518"/>
                </a:cubicBezTo>
                <a:cubicBezTo>
                  <a:pt x="1002" y="444"/>
                  <a:pt x="1006" y="364"/>
                  <a:pt x="1036" y="295"/>
                </a:cubicBezTo>
                <a:cubicBezTo>
                  <a:pt x="1062" y="235"/>
                  <a:pt x="1106" y="182"/>
                  <a:pt x="1167" y="156"/>
                </a:cubicBezTo>
                <a:cubicBezTo>
                  <a:pt x="1203" y="140"/>
                  <a:pt x="1258" y="131"/>
                  <a:pt x="1287" y="167"/>
                </a:cubicBezTo>
                <a:cubicBezTo>
                  <a:pt x="1317" y="204"/>
                  <a:pt x="1296" y="259"/>
                  <a:pt x="1284" y="298"/>
                </a:cubicBezTo>
                <a:cubicBezTo>
                  <a:pt x="1265" y="359"/>
                  <a:pt x="1234" y="415"/>
                  <a:pt x="1212" y="475"/>
                </a:cubicBezTo>
                <a:cubicBezTo>
                  <a:pt x="1195" y="520"/>
                  <a:pt x="1175" y="580"/>
                  <a:pt x="1201" y="626"/>
                </a:cubicBezTo>
                <a:cubicBezTo>
                  <a:pt x="1211" y="644"/>
                  <a:pt x="1238" y="661"/>
                  <a:pt x="1260" y="658"/>
                </a:cubicBezTo>
                <a:cubicBezTo>
                  <a:pt x="1277" y="652"/>
                  <a:pt x="1283" y="649"/>
                  <a:pt x="1295" y="647"/>
                </a:cubicBezTo>
              </a:path>
              <a:path w="5036" h="1051" extrusionOk="0">
                <a:moveTo>
                  <a:pt x="1488" y="701"/>
                </a:moveTo>
                <a:cubicBezTo>
                  <a:pt x="1500" y="739"/>
                  <a:pt x="1511" y="778"/>
                  <a:pt x="1525" y="815"/>
                </a:cubicBezTo>
                <a:cubicBezTo>
                  <a:pt x="1534" y="840"/>
                  <a:pt x="1543" y="864"/>
                  <a:pt x="1556" y="888"/>
                </a:cubicBezTo>
              </a:path>
              <a:path w="5036" h="1051" extrusionOk="0">
                <a:moveTo>
                  <a:pt x="1676" y="241"/>
                </a:moveTo>
                <a:cubicBezTo>
                  <a:pt x="1676" y="266"/>
                  <a:pt x="1677" y="277"/>
                  <a:pt x="1687" y="302"/>
                </a:cubicBezTo>
                <a:cubicBezTo>
                  <a:pt x="1707" y="356"/>
                  <a:pt x="1737" y="404"/>
                  <a:pt x="1770" y="452"/>
                </a:cubicBezTo>
                <a:cubicBezTo>
                  <a:pt x="1806" y="504"/>
                  <a:pt x="1846" y="554"/>
                  <a:pt x="1891" y="598"/>
                </a:cubicBezTo>
                <a:cubicBezTo>
                  <a:pt x="1919" y="625"/>
                  <a:pt x="1943" y="649"/>
                  <a:pt x="1978" y="666"/>
                </a:cubicBezTo>
              </a:path>
              <a:path w="5036" h="1051" extrusionOk="0">
                <a:moveTo>
                  <a:pt x="1946" y="312"/>
                </a:moveTo>
                <a:cubicBezTo>
                  <a:pt x="1940" y="333"/>
                  <a:pt x="1932" y="354"/>
                  <a:pt x="1924" y="374"/>
                </a:cubicBezTo>
                <a:cubicBezTo>
                  <a:pt x="1906" y="419"/>
                  <a:pt x="1893" y="466"/>
                  <a:pt x="1880" y="513"/>
                </a:cubicBezTo>
                <a:cubicBezTo>
                  <a:pt x="1864" y="573"/>
                  <a:pt x="1853" y="634"/>
                  <a:pt x="1843" y="695"/>
                </a:cubicBezTo>
                <a:cubicBezTo>
                  <a:pt x="1837" y="735"/>
                  <a:pt x="1827" y="779"/>
                  <a:pt x="1826" y="820"/>
                </a:cubicBezTo>
                <a:cubicBezTo>
                  <a:pt x="1828" y="838"/>
                  <a:pt x="1829" y="841"/>
                  <a:pt x="1826" y="852"/>
                </a:cubicBezTo>
              </a:path>
              <a:path w="5036" h="1051" extrusionOk="0">
                <a:moveTo>
                  <a:pt x="2174" y="19"/>
                </a:moveTo>
                <a:cubicBezTo>
                  <a:pt x="2212" y="48"/>
                  <a:pt x="2230" y="77"/>
                  <a:pt x="2251" y="121"/>
                </a:cubicBezTo>
                <a:cubicBezTo>
                  <a:pt x="2286" y="195"/>
                  <a:pt x="2316" y="278"/>
                  <a:pt x="2338" y="357"/>
                </a:cubicBezTo>
                <a:cubicBezTo>
                  <a:pt x="2360" y="435"/>
                  <a:pt x="2376" y="517"/>
                  <a:pt x="2385" y="598"/>
                </a:cubicBezTo>
                <a:cubicBezTo>
                  <a:pt x="2391" y="646"/>
                  <a:pt x="2392" y="693"/>
                  <a:pt x="2381" y="741"/>
                </a:cubicBezTo>
                <a:cubicBezTo>
                  <a:pt x="2377" y="759"/>
                  <a:pt x="2370" y="789"/>
                  <a:pt x="2354" y="798"/>
                </a:cubicBezTo>
                <a:cubicBezTo>
                  <a:pt x="2354" y="795"/>
                  <a:pt x="2355" y="791"/>
                  <a:pt x="2355" y="788"/>
                </a:cubicBezTo>
              </a:path>
              <a:path w="5036" h="1051" extrusionOk="0">
                <a:moveTo>
                  <a:pt x="2602" y="744"/>
                </a:moveTo>
                <a:cubicBezTo>
                  <a:pt x="2614" y="755"/>
                  <a:pt x="2619" y="759"/>
                  <a:pt x="2629" y="763"/>
                </a:cubicBezTo>
              </a:path>
              <a:path w="5036" h="1051" extrusionOk="0">
                <a:moveTo>
                  <a:pt x="2617" y="610"/>
                </a:moveTo>
                <a:cubicBezTo>
                  <a:pt x="2622" y="640"/>
                  <a:pt x="2638" y="664"/>
                  <a:pt x="2646" y="694"/>
                </a:cubicBezTo>
                <a:cubicBezTo>
                  <a:pt x="2660" y="744"/>
                  <a:pt x="2665" y="791"/>
                  <a:pt x="2658" y="843"/>
                </a:cubicBezTo>
                <a:cubicBezTo>
                  <a:pt x="2652" y="893"/>
                  <a:pt x="2632" y="946"/>
                  <a:pt x="2607" y="990"/>
                </a:cubicBezTo>
                <a:cubicBezTo>
                  <a:pt x="2603" y="995"/>
                  <a:pt x="2600" y="999"/>
                  <a:pt x="2596" y="1004"/>
                </a:cubicBezTo>
              </a:path>
              <a:path w="5036" h="1051" extrusionOk="0">
                <a:moveTo>
                  <a:pt x="2930" y="540"/>
                </a:moveTo>
                <a:cubicBezTo>
                  <a:pt x="2929" y="571"/>
                  <a:pt x="2932" y="600"/>
                  <a:pt x="2936" y="631"/>
                </a:cubicBezTo>
                <a:cubicBezTo>
                  <a:pt x="2937" y="635"/>
                  <a:pt x="2938" y="640"/>
                  <a:pt x="2939" y="644"/>
                </a:cubicBezTo>
                <a:cubicBezTo>
                  <a:pt x="2935" y="606"/>
                  <a:pt x="2933" y="568"/>
                  <a:pt x="2926" y="530"/>
                </a:cubicBezTo>
                <a:cubicBezTo>
                  <a:pt x="2913" y="458"/>
                  <a:pt x="2897" y="385"/>
                  <a:pt x="2880" y="314"/>
                </a:cubicBezTo>
                <a:cubicBezTo>
                  <a:pt x="2865" y="254"/>
                  <a:pt x="2840" y="189"/>
                  <a:pt x="2837" y="127"/>
                </a:cubicBezTo>
                <a:cubicBezTo>
                  <a:pt x="2835" y="82"/>
                  <a:pt x="2855" y="57"/>
                  <a:pt x="2896" y="43"/>
                </a:cubicBezTo>
                <a:cubicBezTo>
                  <a:pt x="2951" y="24"/>
                  <a:pt x="3013" y="15"/>
                  <a:pt x="3071" y="9"/>
                </a:cubicBezTo>
                <a:cubicBezTo>
                  <a:pt x="3133" y="3"/>
                  <a:pt x="3196" y="1"/>
                  <a:pt x="3258" y="1"/>
                </a:cubicBezTo>
              </a:path>
              <a:path w="5036" h="1051" extrusionOk="0">
                <a:moveTo>
                  <a:pt x="2891" y="420"/>
                </a:moveTo>
                <a:cubicBezTo>
                  <a:pt x="2924" y="422"/>
                  <a:pt x="2957" y="405"/>
                  <a:pt x="2988" y="391"/>
                </a:cubicBezTo>
                <a:cubicBezTo>
                  <a:pt x="3042" y="367"/>
                  <a:pt x="3096" y="343"/>
                  <a:pt x="3153" y="325"/>
                </a:cubicBezTo>
                <a:cubicBezTo>
                  <a:pt x="3198" y="311"/>
                  <a:pt x="3241" y="296"/>
                  <a:pt x="3286" y="285"/>
                </a:cubicBezTo>
                <a:cubicBezTo>
                  <a:pt x="3301" y="282"/>
                  <a:pt x="3305" y="281"/>
                  <a:pt x="3315" y="284"/>
                </a:cubicBezTo>
              </a:path>
              <a:path w="5036" h="1051" extrusionOk="0">
                <a:moveTo>
                  <a:pt x="3026" y="665"/>
                </a:moveTo>
                <a:cubicBezTo>
                  <a:pt x="3027" y="692"/>
                  <a:pt x="3023" y="713"/>
                  <a:pt x="3051" y="727"/>
                </a:cubicBezTo>
                <a:cubicBezTo>
                  <a:pt x="3072" y="738"/>
                  <a:pt x="3098" y="736"/>
                  <a:pt x="3120" y="733"/>
                </a:cubicBezTo>
                <a:cubicBezTo>
                  <a:pt x="3157" y="727"/>
                  <a:pt x="3193" y="707"/>
                  <a:pt x="3223" y="685"/>
                </a:cubicBezTo>
                <a:cubicBezTo>
                  <a:pt x="3234" y="676"/>
                  <a:pt x="3245" y="667"/>
                  <a:pt x="3256" y="658"/>
                </a:cubicBezTo>
              </a:path>
              <a:path w="5036" h="1051" extrusionOk="0">
                <a:moveTo>
                  <a:pt x="3522" y="187"/>
                </a:moveTo>
                <a:cubicBezTo>
                  <a:pt x="3497" y="175"/>
                  <a:pt x="3524" y="210"/>
                  <a:pt x="3529" y="231"/>
                </a:cubicBezTo>
                <a:cubicBezTo>
                  <a:pt x="3542" y="283"/>
                  <a:pt x="3554" y="336"/>
                  <a:pt x="3564" y="388"/>
                </a:cubicBezTo>
                <a:cubicBezTo>
                  <a:pt x="3576" y="450"/>
                  <a:pt x="3586" y="512"/>
                  <a:pt x="3596" y="575"/>
                </a:cubicBezTo>
                <a:cubicBezTo>
                  <a:pt x="3601" y="608"/>
                  <a:pt x="3587" y="697"/>
                  <a:pt x="3612" y="675"/>
                </a:cubicBezTo>
                <a:cubicBezTo>
                  <a:pt x="3615" y="668"/>
                  <a:pt x="3617" y="661"/>
                  <a:pt x="3620" y="654"/>
                </a:cubicBezTo>
              </a:path>
              <a:path w="5036" h="1051" extrusionOk="0">
                <a:moveTo>
                  <a:pt x="3724" y="273"/>
                </a:moveTo>
                <a:cubicBezTo>
                  <a:pt x="3753" y="281"/>
                  <a:pt x="3783" y="289"/>
                  <a:pt x="3813" y="292"/>
                </a:cubicBezTo>
                <a:cubicBezTo>
                  <a:pt x="3849" y="295"/>
                  <a:pt x="3884" y="293"/>
                  <a:pt x="3919" y="282"/>
                </a:cubicBezTo>
                <a:cubicBezTo>
                  <a:pt x="3953" y="272"/>
                  <a:pt x="3981" y="256"/>
                  <a:pt x="4013" y="242"/>
                </a:cubicBezTo>
              </a:path>
              <a:path w="5036" h="1051" extrusionOk="0">
                <a:moveTo>
                  <a:pt x="3836" y="462"/>
                </a:moveTo>
                <a:cubicBezTo>
                  <a:pt x="3853" y="468"/>
                  <a:pt x="3872" y="475"/>
                  <a:pt x="3890" y="477"/>
                </a:cubicBezTo>
                <a:cubicBezTo>
                  <a:pt x="3916" y="480"/>
                  <a:pt x="3938" y="474"/>
                  <a:pt x="3962" y="465"/>
                </a:cubicBezTo>
                <a:cubicBezTo>
                  <a:pt x="3994" y="453"/>
                  <a:pt x="4012" y="440"/>
                  <a:pt x="4039" y="420"/>
                </a:cubicBezTo>
              </a:path>
              <a:path w="5036" h="1051" extrusionOk="0">
                <a:moveTo>
                  <a:pt x="4120" y="271"/>
                </a:moveTo>
                <a:cubicBezTo>
                  <a:pt x="4143" y="289"/>
                  <a:pt x="4160" y="296"/>
                  <a:pt x="4189" y="303"/>
                </a:cubicBezTo>
                <a:cubicBezTo>
                  <a:pt x="4214" y="309"/>
                  <a:pt x="4239" y="312"/>
                  <a:pt x="4265" y="311"/>
                </a:cubicBezTo>
                <a:cubicBezTo>
                  <a:pt x="4285" y="310"/>
                  <a:pt x="4303" y="302"/>
                  <a:pt x="4321" y="300"/>
                </a:cubicBezTo>
                <a:cubicBezTo>
                  <a:pt x="4325" y="300"/>
                  <a:pt x="4329" y="301"/>
                  <a:pt x="4333" y="301"/>
                </a:cubicBezTo>
              </a:path>
              <a:path w="5036" h="1051" extrusionOk="0">
                <a:moveTo>
                  <a:pt x="4188" y="405"/>
                </a:moveTo>
                <a:cubicBezTo>
                  <a:pt x="4185" y="416"/>
                  <a:pt x="4183" y="420"/>
                  <a:pt x="4180" y="427"/>
                </a:cubicBezTo>
                <a:cubicBezTo>
                  <a:pt x="4201" y="433"/>
                  <a:pt x="4219" y="433"/>
                  <a:pt x="4241" y="429"/>
                </a:cubicBezTo>
                <a:cubicBezTo>
                  <a:pt x="4275" y="423"/>
                  <a:pt x="4307" y="417"/>
                  <a:pt x="4340" y="409"/>
                </a:cubicBezTo>
                <a:cubicBezTo>
                  <a:pt x="4351" y="407"/>
                  <a:pt x="4362" y="405"/>
                  <a:pt x="4373" y="403"/>
                </a:cubicBezTo>
              </a:path>
              <a:path w="5036" h="1051" extrusionOk="0">
                <a:moveTo>
                  <a:pt x="4643" y="647"/>
                </a:moveTo>
                <a:cubicBezTo>
                  <a:pt x="4653" y="620"/>
                  <a:pt x="4643" y="602"/>
                  <a:pt x="4639" y="571"/>
                </a:cubicBezTo>
                <a:cubicBezTo>
                  <a:pt x="4627" y="483"/>
                  <a:pt x="4618" y="395"/>
                  <a:pt x="4595" y="309"/>
                </a:cubicBezTo>
                <a:cubicBezTo>
                  <a:pt x="4580" y="252"/>
                  <a:pt x="4561" y="196"/>
                  <a:pt x="4547" y="139"/>
                </a:cubicBezTo>
                <a:cubicBezTo>
                  <a:pt x="4538" y="105"/>
                  <a:pt x="4534" y="82"/>
                  <a:pt x="4567" y="64"/>
                </a:cubicBezTo>
                <a:cubicBezTo>
                  <a:pt x="4603" y="44"/>
                  <a:pt x="4656" y="38"/>
                  <a:pt x="4696" y="33"/>
                </a:cubicBezTo>
                <a:cubicBezTo>
                  <a:pt x="4738" y="28"/>
                  <a:pt x="4777" y="20"/>
                  <a:pt x="4819" y="16"/>
                </a:cubicBezTo>
              </a:path>
              <a:path w="5036" h="1051" extrusionOk="0">
                <a:moveTo>
                  <a:pt x="4670" y="299"/>
                </a:moveTo>
                <a:cubicBezTo>
                  <a:pt x="4701" y="324"/>
                  <a:pt x="4716" y="325"/>
                  <a:pt x="4755" y="322"/>
                </a:cubicBezTo>
                <a:cubicBezTo>
                  <a:pt x="4795" y="319"/>
                  <a:pt x="4832" y="310"/>
                  <a:pt x="4869" y="295"/>
                </a:cubicBezTo>
                <a:cubicBezTo>
                  <a:pt x="4889" y="287"/>
                  <a:pt x="4905" y="272"/>
                  <a:pt x="4924" y="262"/>
                </a:cubicBezTo>
              </a:path>
              <a:path w="5036" h="1051" extrusionOk="0">
                <a:moveTo>
                  <a:pt x="5027" y="671"/>
                </a:moveTo>
                <a:cubicBezTo>
                  <a:pt x="5030" y="691"/>
                  <a:pt x="5029" y="695"/>
                  <a:pt x="5035" y="705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3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72113" y="2201863"/>
            <a:ext cx="190500" cy="100012"/>
          </a:xfrm>
          <a:custGeom>
            <a:avLst/>
            <a:gdLst>
              <a:gd name="T0" fmla="*/ 0 w 529"/>
              <a:gd name="T1" fmla="*/ 2147483647 h 278"/>
              <a:gd name="T2" fmla="*/ 2147483647 w 529"/>
              <a:gd name="T3" fmla="*/ 2147483647 h 278"/>
              <a:gd name="T4" fmla="*/ 2147483647 w 529"/>
              <a:gd name="T5" fmla="*/ 2147483647 h 278"/>
              <a:gd name="T6" fmla="*/ 2147483647 w 529"/>
              <a:gd name="T7" fmla="*/ 2147483647 h 278"/>
              <a:gd name="T8" fmla="*/ 2147483647 w 529"/>
              <a:gd name="T9" fmla="*/ 2147483647 h 278"/>
              <a:gd name="T10" fmla="*/ 2147483647 w 529"/>
              <a:gd name="T11" fmla="*/ 2147483647 h 278"/>
              <a:gd name="T12" fmla="*/ 2147483647 w 529"/>
              <a:gd name="T13" fmla="*/ 2147483647 h 278"/>
              <a:gd name="T14" fmla="*/ 2147483647 w 529"/>
              <a:gd name="T15" fmla="*/ 2147483647 h 278"/>
              <a:gd name="T16" fmla="*/ 2147483647 w 529"/>
              <a:gd name="T17" fmla="*/ 2147483647 h 278"/>
              <a:gd name="T18" fmla="*/ 2147483647 w 529"/>
              <a:gd name="T19" fmla="*/ 2147483647 h 278"/>
              <a:gd name="T20" fmla="*/ 2147483647 w 529"/>
              <a:gd name="T21" fmla="*/ 0 h 2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9"/>
              <a:gd name="T34" fmla="*/ 0 h 278"/>
              <a:gd name="T35" fmla="*/ 529 w 529"/>
              <a:gd name="T36" fmla="*/ 278 h 2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9" h="278" extrusionOk="0">
                <a:moveTo>
                  <a:pt x="0" y="5"/>
                </a:moveTo>
                <a:cubicBezTo>
                  <a:pt x="11" y="9"/>
                  <a:pt x="20" y="12"/>
                  <a:pt x="31" y="14"/>
                </a:cubicBezTo>
                <a:cubicBezTo>
                  <a:pt x="20" y="15"/>
                  <a:pt x="16" y="15"/>
                  <a:pt x="9" y="10"/>
                </a:cubicBezTo>
              </a:path>
              <a:path w="529" h="278" extrusionOk="0">
                <a:moveTo>
                  <a:pt x="18" y="227"/>
                </a:moveTo>
                <a:cubicBezTo>
                  <a:pt x="19" y="244"/>
                  <a:pt x="19" y="260"/>
                  <a:pt x="20" y="277"/>
                </a:cubicBezTo>
                <a:cubicBezTo>
                  <a:pt x="29" y="256"/>
                  <a:pt x="41" y="245"/>
                  <a:pt x="56" y="227"/>
                </a:cubicBezTo>
                <a:cubicBezTo>
                  <a:pt x="62" y="219"/>
                  <a:pt x="68" y="212"/>
                  <a:pt x="74" y="204"/>
                </a:cubicBezTo>
              </a:path>
              <a:path w="529" h="278" extrusionOk="0">
                <a:moveTo>
                  <a:pt x="300" y="31"/>
                </a:moveTo>
                <a:cubicBezTo>
                  <a:pt x="302" y="55"/>
                  <a:pt x="313" y="49"/>
                  <a:pt x="336" y="49"/>
                </a:cubicBezTo>
                <a:cubicBezTo>
                  <a:pt x="362" y="49"/>
                  <a:pt x="391" y="47"/>
                  <a:pt x="416" y="42"/>
                </a:cubicBezTo>
                <a:cubicBezTo>
                  <a:pt x="455" y="34"/>
                  <a:pt x="492" y="16"/>
                  <a:pt x="528" y="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4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10263" y="1860550"/>
            <a:ext cx="2978150" cy="642938"/>
          </a:xfrm>
          <a:custGeom>
            <a:avLst/>
            <a:gdLst>
              <a:gd name="T0" fmla="*/ 2147483647 w 8272"/>
              <a:gd name="T1" fmla="*/ 2147483647 h 1789"/>
              <a:gd name="T2" fmla="*/ 2147483647 w 8272"/>
              <a:gd name="T3" fmla="*/ 2147483647 h 1789"/>
              <a:gd name="T4" fmla="*/ 2147483647 w 8272"/>
              <a:gd name="T5" fmla="*/ 2147483647 h 1789"/>
              <a:gd name="T6" fmla="*/ 2147483647 w 8272"/>
              <a:gd name="T7" fmla="*/ 2147483647 h 1789"/>
              <a:gd name="T8" fmla="*/ 2147483647 w 8272"/>
              <a:gd name="T9" fmla="*/ 2147483647 h 1789"/>
              <a:gd name="T10" fmla="*/ 2147483647 w 8272"/>
              <a:gd name="T11" fmla="*/ 2147483647 h 1789"/>
              <a:gd name="T12" fmla="*/ 2147483647 w 8272"/>
              <a:gd name="T13" fmla="*/ 2147483647 h 1789"/>
              <a:gd name="T14" fmla="*/ 2147483647 w 8272"/>
              <a:gd name="T15" fmla="*/ 2147483647 h 1789"/>
              <a:gd name="T16" fmla="*/ 2147483647 w 8272"/>
              <a:gd name="T17" fmla="*/ 2147483647 h 1789"/>
              <a:gd name="T18" fmla="*/ 2147483647 w 8272"/>
              <a:gd name="T19" fmla="*/ 2147483647 h 1789"/>
              <a:gd name="T20" fmla="*/ 2147483647 w 8272"/>
              <a:gd name="T21" fmla="*/ 2147483647 h 1789"/>
              <a:gd name="T22" fmla="*/ 2147483647 w 8272"/>
              <a:gd name="T23" fmla="*/ 2147483647 h 1789"/>
              <a:gd name="T24" fmla="*/ 2147483647 w 8272"/>
              <a:gd name="T25" fmla="*/ 2147483647 h 1789"/>
              <a:gd name="T26" fmla="*/ 2147483647 w 8272"/>
              <a:gd name="T27" fmla="*/ 2147483647 h 1789"/>
              <a:gd name="T28" fmla="*/ 2147483647 w 8272"/>
              <a:gd name="T29" fmla="*/ 2147483647 h 1789"/>
              <a:gd name="T30" fmla="*/ 2147483647 w 8272"/>
              <a:gd name="T31" fmla="*/ 2147483647 h 1789"/>
              <a:gd name="T32" fmla="*/ 2147483647 w 8272"/>
              <a:gd name="T33" fmla="*/ 2147483647 h 1789"/>
              <a:gd name="T34" fmla="*/ 2147483647 w 8272"/>
              <a:gd name="T35" fmla="*/ 0 h 1789"/>
              <a:gd name="T36" fmla="*/ 2147483647 w 8272"/>
              <a:gd name="T37" fmla="*/ 2147483647 h 1789"/>
              <a:gd name="T38" fmla="*/ 2147483647 w 8272"/>
              <a:gd name="T39" fmla="*/ 2147483647 h 1789"/>
              <a:gd name="T40" fmla="*/ 2147483647 w 8272"/>
              <a:gd name="T41" fmla="*/ 2147483647 h 1789"/>
              <a:gd name="T42" fmla="*/ 2147483647 w 8272"/>
              <a:gd name="T43" fmla="*/ 2147483647 h 1789"/>
              <a:gd name="T44" fmla="*/ 2147483647 w 8272"/>
              <a:gd name="T45" fmla="*/ 2147483647 h 1789"/>
              <a:gd name="T46" fmla="*/ 2147483647 w 8272"/>
              <a:gd name="T47" fmla="*/ 2147483647 h 1789"/>
              <a:gd name="T48" fmla="*/ 2147483647 w 8272"/>
              <a:gd name="T49" fmla="*/ 2147483647 h 1789"/>
              <a:gd name="T50" fmla="*/ 2147483647 w 8272"/>
              <a:gd name="T51" fmla="*/ 2147483647 h 1789"/>
              <a:gd name="T52" fmla="*/ 2147483647 w 8272"/>
              <a:gd name="T53" fmla="*/ 2147483647 h 1789"/>
              <a:gd name="T54" fmla="*/ 2147483647 w 8272"/>
              <a:gd name="T55" fmla="*/ 2147483647 h 1789"/>
              <a:gd name="T56" fmla="*/ 2147483647 w 8272"/>
              <a:gd name="T57" fmla="*/ 2147483647 h 1789"/>
              <a:gd name="T58" fmla="*/ 2147483647 w 8272"/>
              <a:gd name="T59" fmla="*/ 2147483647 h 1789"/>
              <a:gd name="T60" fmla="*/ 2147483647 w 8272"/>
              <a:gd name="T61" fmla="*/ 2147483647 h 1789"/>
              <a:gd name="T62" fmla="*/ 2147483647 w 8272"/>
              <a:gd name="T63" fmla="*/ 2147483647 h 1789"/>
              <a:gd name="T64" fmla="*/ 2147483647 w 8272"/>
              <a:gd name="T65" fmla="*/ 2147483647 h 1789"/>
              <a:gd name="T66" fmla="*/ 2147483647 w 8272"/>
              <a:gd name="T67" fmla="*/ 2147483647 h 1789"/>
              <a:gd name="T68" fmla="*/ 2147483647 w 8272"/>
              <a:gd name="T69" fmla="*/ 2147483647 h 1789"/>
              <a:gd name="T70" fmla="*/ 2147483647 w 8272"/>
              <a:gd name="T71" fmla="*/ 2147483647 h 1789"/>
              <a:gd name="T72" fmla="*/ 2147483647 w 8272"/>
              <a:gd name="T73" fmla="*/ 2147483647 h 1789"/>
              <a:gd name="T74" fmla="*/ 2147483647 w 8272"/>
              <a:gd name="T75" fmla="*/ 2147483647 h 1789"/>
              <a:gd name="T76" fmla="*/ 2147483647 w 8272"/>
              <a:gd name="T77" fmla="*/ 2147483647 h 1789"/>
              <a:gd name="T78" fmla="*/ 2147483647 w 8272"/>
              <a:gd name="T79" fmla="*/ 2147483647 h 1789"/>
              <a:gd name="T80" fmla="*/ 2147483647 w 8272"/>
              <a:gd name="T81" fmla="*/ 2147483647 h 1789"/>
              <a:gd name="T82" fmla="*/ 2147483647 w 8272"/>
              <a:gd name="T83" fmla="*/ 2147483647 h 1789"/>
              <a:gd name="T84" fmla="*/ 2147483647 w 8272"/>
              <a:gd name="T85" fmla="*/ 2147483647 h 1789"/>
              <a:gd name="T86" fmla="*/ 2147483647 w 8272"/>
              <a:gd name="T87" fmla="*/ 2147483647 h 1789"/>
              <a:gd name="T88" fmla="*/ 2147483647 w 8272"/>
              <a:gd name="T89" fmla="*/ 2147483647 h 1789"/>
              <a:gd name="T90" fmla="*/ 2147483647 w 8272"/>
              <a:gd name="T91" fmla="*/ 2147483647 h 1789"/>
              <a:gd name="T92" fmla="*/ 2147483647 w 8272"/>
              <a:gd name="T93" fmla="*/ 2147483647 h 1789"/>
              <a:gd name="T94" fmla="*/ 2147483647 w 8272"/>
              <a:gd name="T95" fmla="*/ 2147483647 h 178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272"/>
              <a:gd name="T145" fmla="*/ 0 h 1789"/>
              <a:gd name="T146" fmla="*/ 8272 w 8272"/>
              <a:gd name="T147" fmla="*/ 1789 h 178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272" h="1789" extrusionOk="0">
                <a:moveTo>
                  <a:pt x="0" y="836"/>
                </a:moveTo>
                <a:cubicBezTo>
                  <a:pt x="5" y="870"/>
                  <a:pt x="14" y="903"/>
                  <a:pt x="25" y="936"/>
                </a:cubicBezTo>
                <a:cubicBezTo>
                  <a:pt x="46" y="1002"/>
                  <a:pt x="67" y="1068"/>
                  <a:pt x="89" y="1133"/>
                </a:cubicBezTo>
                <a:cubicBezTo>
                  <a:pt x="97" y="1156"/>
                  <a:pt x="106" y="1180"/>
                  <a:pt x="114" y="1203"/>
                </a:cubicBezTo>
                <a:cubicBezTo>
                  <a:pt x="121" y="1158"/>
                  <a:pt x="117" y="1114"/>
                  <a:pt x="115" y="1068"/>
                </a:cubicBezTo>
                <a:cubicBezTo>
                  <a:pt x="111" y="984"/>
                  <a:pt x="107" y="895"/>
                  <a:pt x="127" y="812"/>
                </a:cubicBezTo>
                <a:cubicBezTo>
                  <a:pt x="146" y="734"/>
                  <a:pt x="200" y="684"/>
                  <a:pt x="278" y="667"/>
                </a:cubicBezTo>
                <a:cubicBezTo>
                  <a:pt x="349" y="651"/>
                  <a:pt x="414" y="639"/>
                  <a:pt x="482" y="610"/>
                </a:cubicBezTo>
              </a:path>
              <a:path w="8272" h="1789" extrusionOk="0">
                <a:moveTo>
                  <a:pt x="769" y="159"/>
                </a:moveTo>
                <a:cubicBezTo>
                  <a:pt x="748" y="184"/>
                  <a:pt x="738" y="203"/>
                  <a:pt x="726" y="238"/>
                </a:cubicBezTo>
                <a:cubicBezTo>
                  <a:pt x="696" y="329"/>
                  <a:pt x="658" y="417"/>
                  <a:pt x="623" y="506"/>
                </a:cubicBezTo>
                <a:cubicBezTo>
                  <a:pt x="558" y="673"/>
                  <a:pt x="487" y="837"/>
                  <a:pt x="421" y="1004"/>
                </a:cubicBezTo>
                <a:cubicBezTo>
                  <a:pt x="415" y="1018"/>
                  <a:pt x="358" y="1144"/>
                  <a:pt x="373" y="1160"/>
                </a:cubicBezTo>
                <a:cubicBezTo>
                  <a:pt x="397" y="1160"/>
                  <a:pt x="406" y="1158"/>
                  <a:pt x="415" y="1139"/>
                </a:cubicBezTo>
              </a:path>
              <a:path w="8272" h="1789" extrusionOk="0">
                <a:moveTo>
                  <a:pt x="731" y="242"/>
                </a:moveTo>
                <a:cubicBezTo>
                  <a:pt x="732" y="232"/>
                  <a:pt x="732" y="222"/>
                  <a:pt x="733" y="212"/>
                </a:cubicBezTo>
                <a:cubicBezTo>
                  <a:pt x="738" y="251"/>
                  <a:pt x="739" y="262"/>
                  <a:pt x="744" y="301"/>
                </a:cubicBezTo>
                <a:cubicBezTo>
                  <a:pt x="756" y="400"/>
                  <a:pt x="768" y="500"/>
                  <a:pt x="781" y="599"/>
                </a:cubicBezTo>
                <a:cubicBezTo>
                  <a:pt x="795" y="706"/>
                  <a:pt x="811" y="814"/>
                  <a:pt x="825" y="921"/>
                </a:cubicBezTo>
                <a:cubicBezTo>
                  <a:pt x="834" y="987"/>
                  <a:pt x="847" y="1053"/>
                  <a:pt x="853" y="1119"/>
                </a:cubicBezTo>
                <a:cubicBezTo>
                  <a:pt x="858" y="1170"/>
                  <a:pt x="850" y="1138"/>
                  <a:pt x="842" y="1145"/>
                </a:cubicBezTo>
              </a:path>
              <a:path w="8272" h="1789" extrusionOk="0">
                <a:moveTo>
                  <a:pt x="612" y="851"/>
                </a:moveTo>
                <a:cubicBezTo>
                  <a:pt x="596" y="847"/>
                  <a:pt x="590" y="845"/>
                  <a:pt x="589" y="861"/>
                </a:cubicBezTo>
                <a:cubicBezTo>
                  <a:pt x="606" y="882"/>
                  <a:pt x="629" y="891"/>
                  <a:pt x="656" y="898"/>
                </a:cubicBezTo>
                <a:cubicBezTo>
                  <a:pt x="707" y="910"/>
                  <a:pt x="754" y="904"/>
                  <a:pt x="804" y="888"/>
                </a:cubicBezTo>
                <a:cubicBezTo>
                  <a:pt x="818" y="882"/>
                  <a:pt x="833" y="877"/>
                  <a:pt x="847" y="871"/>
                </a:cubicBezTo>
              </a:path>
              <a:path w="8272" h="1789" extrusionOk="0">
                <a:moveTo>
                  <a:pt x="1352" y="62"/>
                </a:moveTo>
                <a:cubicBezTo>
                  <a:pt x="1344" y="98"/>
                  <a:pt x="1340" y="102"/>
                  <a:pt x="1326" y="136"/>
                </a:cubicBezTo>
                <a:cubicBezTo>
                  <a:pt x="1284" y="238"/>
                  <a:pt x="1247" y="340"/>
                  <a:pt x="1215" y="446"/>
                </a:cubicBezTo>
                <a:cubicBezTo>
                  <a:pt x="1156" y="642"/>
                  <a:pt x="1118" y="844"/>
                  <a:pt x="1140" y="1049"/>
                </a:cubicBezTo>
                <a:cubicBezTo>
                  <a:pt x="1149" y="1133"/>
                  <a:pt x="1171" y="1210"/>
                  <a:pt x="1204" y="1288"/>
                </a:cubicBezTo>
                <a:cubicBezTo>
                  <a:pt x="1213" y="1308"/>
                  <a:pt x="1235" y="1372"/>
                  <a:pt x="1268" y="1369"/>
                </a:cubicBezTo>
                <a:cubicBezTo>
                  <a:pt x="1295" y="1366"/>
                  <a:pt x="1302" y="1333"/>
                  <a:pt x="1314" y="1316"/>
                </a:cubicBezTo>
              </a:path>
              <a:path w="8272" h="1789" extrusionOk="0">
                <a:moveTo>
                  <a:pt x="1605" y="892"/>
                </a:moveTo>
                <a:cubicBezTo>
                  <a:pt x="1605" y="893"/>
                  <a:pt x="1609" y="910"/>
                  <a:pt x="1605" y="929"/>
                </a:cubicBezTo>
                <a:cubicBezTo>
                  <a:pt x="1600" y="953"/>
                  <a:pt x="1593" y="975"/>
                  <a:pt x="1588" y="999"/>
                </a:cubicBezTo>
                <a:cubicBezTo>
                  <a:pt x="1588" y="1015"/>
                  <a:pt x="1588" y="1020"/>
                  <a:pt x="1582" y="1029"/>
                </a:cubicBezTo>
                <a:cubicBezTo>
                  <a:pt x="1571" y="985"/>
                  <a:pt x="1564" y="941"/>
                  <a:pt x="1554" y="897"/>
                </a:cubicBezTo>
                <a:cubicBezTo>
                  <a:pt x="1531" y="795"/>
                  <a:pt x="1488" y="681"/>
                  <a:pt x="1497" y="576"/>
                </a:cubicBezTo>
                <a:cubicBezTo>
                  <a:pt x="1501" y="526"/>
                  <a:pt x="1527" y="491"/>
                  <a:pt x="1568" y="465"/>
                </a:cubicBezTo>
                <a:cubicBezTo>
                  <a:pt x="1619" y="432"/>
                  <a:pt x="1678" y="419"/>
                  <a:pt x="1735" y="403"/>
                </a:cubicBezTo>
                <a:cubicBezTo>
                  <a:pt x="1797" y="385"/>
                  <a:pt x="1859" y="369"/>
                  <a:pt x="1922" y="353"/>
                </a:cubicBezTo>
                <a:cubicBezTo>
                  <a:pt x="1959" y="343"/>
                  <a:pt x="1996" y="336"/>
                  <a:pt x="2034" y="328"/>
                </a:cubicBezTo>
              </a:path>
              <a:path w="8272" h="1789" extrusionOk="0">
                <a:moveTo>
                  <a:pt x="1634" y="772"/>
                </a:moveTo>
                <a:cubicBezTo>
                  <a:pt x="1691" y="780"/>
                  <a:pt x="1745" y="775"/>
                  <a:pt x="1802" y="762"/>
                </a:cubicBezTo>
                <a:cubicBezTo>
                  <a:pt x="1872" y="745"/>
                  <a:pt x="1947" y="721"/>
                  <a:pt x="2012" y="689"/>
                </a:cubicBezTo>
                <a:cubicBezTo>
                  <a:pt x="2032" y="679"/>
                  <a:pt x="2049" y="664"/>
                  <a:pt x="2066" y="650"/>
                </a:cubicBezTo>
              </a:path>
              <a:path w="8272" h="1789" extrusionOk="0">
                <a:moveTo>
                  <a:pt x="2128" y="1051"/>
                </a:moveTo>
                <a:cubicBezTo>
                  <a:pt x="2134" y="1086"/>
                  <a:pt x="2132" y="1113"/>
                  <a:pt x="2127" y="1148"/>
                </a:cubicBezTo>
                <a:cubicBezTo>
                  <a:pt x="2120" y="1197"/>
                  <a:pt x="2104" y="1239"/>
                  <a:pt x="2079" y="1282"/>
                </a:cubicBezTo>
                <a:cubicBezTo>
                  <a:pt x="2066" y="1304"/>
                  <a:pt x="2054" y="1326"/>
                  <a:pt x="2041" y="1348"/>
                </a:cubicBezTo>
              </a:path>
              <a:path w="8272" h="1789" extrusionOk="0">
                <a:moveTo>
                  <a:pt x="2547" y="416"/>
                </a:moveTo>
                <a:cubicBezTo>
                  <a:pt x="2539" y="459"/>
                  <a:pt x="2530" y="505"/>
                  <a:pt x="2528" y="549"/>
                </a:cubicBezTo>
                <a:cubicBezTo>
                  <a:pt x="2523" y="631"/>
                  <a:pt x="2519" y="714"/>
                  <a:pt x="2513" y="796"/>
                </a:cubicBezTo>
                <a:cubicBezTo>
                  <a:pt x="2508" y="871"/>
                  <a:pt x="2506" y="948"/>
                  <a:pt x="2495" y="1022"/>
                </a:cubicBezTo>
                <a:cubicBezTo>
                  <a:pt x="2492" y="1038"/>
                  <a:pt x="2471" y="1107"/>
                  <a:pt x="2497" y="1078"/>
                </a:cubicBezTo>
              </a:path>
              <a:path w="8272" h="1789" extrusionOk="0">
                <a:moveTo>
                  <a:pt x="2447" y="340"/>
                </a:moveTo>
                <a:cubicBezTo>
                  <a:pt x="2487" y="261"/>
                  <a:pt x="2536" y="217"/>
                  <a:pt x="2626" y="196"/>
                </a:cubicBezTo>
                <a:cubicBezTo>
                  <a:pt x="2699" y="179"/>
                  <a:pt x="2783" y="179"/>
                  <a:pt x="2856" y="196"/>
                </a:cubicBezTo>
                <a:cubicBezTo>
                  <a:pt x="2944" y="216"/>
                  <a:pt x="3019" y="278"/>
                  <a:pt x="3005" y="375"/>
                </a:cubicBezTo>
                <a:cubicBezTo>
                  <a:pt x="2985" y="513"/>
                  <a:pt x="2858" y="576"/>
                  <a:pt x="2766" y="660"/>
                </a:cubicBezTo>
                <a:cubicBezTo>
                  <a:pt x="2739" y="685"/>
                  <a:pt x="2734" y="692"/>
                  <a:pt x="2740" y="729"/>
                </a:cubicBezTo>
                <a:cubicBezTo>
                  <a:pt x="2747" y="774"/>
                  <a:pt x="2817" y="826"/>
                  <a:pt x="2849" y="851"/>
                </a:cubicBezTo>
                <a:cubicBezTo>
                  <a:pt x="2911" y="900"/>
                  <a:pt x="2979" y="943"/>
                  <a:pt x="3050" y="979"/>
                </a:cubicBezTo>
                <a:cubicBezTo>
                  <a:pt x="3099" y="1004"/>
                  <a:pt x="3148" y="1027"/>
                  <a:pt x="3195" y="1054"/>
                </a:cubicBezTo>
                <a:cubicBezTo>
                  <a:pt x="3212" y="1064"/>
                  <a:pt x="3230" y="1073"/>
                  <a:pt x="3247" y="1082"/>
                </a:cubicBezTo>
              </a:path>
              <a:path w="8272" h="1789" extrusionOk="0">
                <a:moveTo>
                  <a:pt x="3514" y="1078"/>
                </a:moveTo>
                <a:cubicBezTo>
                  <a:pt x="3515" y="1100"/>
                  <a:pt x="3509" y="1111"/>
                  <a:pt x="3501" y="1132"/>
                </a:cubicBezTo>
                <a:cubicBezTo>
                  <a:pt x="3492" y="1156"/>
                  <a:pt x="3484" y="1181"/>
                  <a:pt x="3477" y="1206"/>
                </a:cubicBezTo>
                <a:cubicBezTo>
                  <a:pt x="3471" y="1229"/>
                  <a:pt x="3469" y="1249"/>
                  <a:pt x="3468" y="1272"/>
                </a:cubicBezTo>
                <a:cubicBezTo>
                  <a:pt x="3468" y="1277"/>
                  <a:pt x="3467" y="1283"/>
                  <a:pt x="3467" y="1288"/>
                </a:cubicBezTo>
              </a:path>
              <a:path w="8272" h="1789" extrusionOk="0">
                <a:moveTo>
                  <a:pt x="4444" y="0"/>
                </a:moveTo>
                <a:cubicBezTo>
                  <a:pt x="4490" y="53"/>
                  <a:pt x="4523" y="105"/>
                  <a:pt x="4550" y="171"/>
                </a:cubicBezTo>
                <a:cubicBezTo>
                  <a:pt x="4594" y="278"/>
                  <a:pt x="4623" y="395"/>
                  <a:pt x="4634" y="510"/>
                </a:cubicBezTo>
                <a:cubicBezTo>
                  <a:pt x="4646" y="634"/>
                  <a:pt x="4642" y="765"/>
                  <a:pt x="4626" y="889"/>
                </a:cubicBezTo>
                <a:cubicBezTo>
                  <a:pt x="4615" y="977"/>
                  <a:pt x="4593" y="1062"/>
                  <a:pt x="4564" y="1146"/>
                </a:cubicBezTo>
                <a:cubicBezTo>
                  <a:pt x="4555" y="1173"/>
                  <a:pt x="4541" y="1226"/>
                  <a:pt x="4515" y="1242"/>
                </a:cubicBezTo>
                <a:cubicBezTo>
                  <a:pt x="4517" y="1232"/>
                  <a:pt x="4519" y="1227"/>
                  <a:pt x="4525" y="1222"/>
                </a:cubicBezTo>
              </a:path>
              <a:path w="8272" h="1789" extrusionOk="0">
                <a:moveTo>
                  <a:pt x="4787" y="1320"/>
                </a:moveTo>
                <a:cubicBezTo>
                  <a:pt x="4798" y="1336"/>
                  <a:pt x="4810" y="1368"/>
                  <a:pt x="4829" y="1377"/>
                </a:cubicBezTo>
                <a:cubicBezTo>
                  <a:pt x="4832" y="1377"/>
                  <a:pt x="4836" y="1378"/>
                  <a:pt x="4839" y="1378"/>
                </a:cubicBezTo>
              </a:path>
              <a:path w="8272" h="1789" extrusionOk="0">
                <a:moveTo>
                  <a:pt x="4888" y="1443"/>
                </a:moveTo>
                <a:cubicBezTo>
                  <a:pt x="4884" y="1428"/>
                  <a:pt x="4879" y="1416"/>
                  <a:pt x="4871" y="1403"/>
                </a:cubicBezTo>
                <a:cubicBezTo>
                  <a:pt x="4876" y="1435"/>
                  <a:pt x="4876" y="1468"/>
                  <a:pt x="4875" y="1501"/>
                </a:cubicBezTo>
                <a:cubicBezTo>
                  <a:pt x="4874" y="1548"/>
                  <a:pt x="4871" y="1594"/>
                  <a:pt x="4861" y="1640"/>
                </a:cubicBezTo>
                <a:cubicBezTo>
                  <a:pt x="4855" y="1670"/>
                  <a:pt x="4849" y="1699"/>
                  <a:pt x="4840" y="1729"/>
                </a:cubicBezTo>
              </a:path>
              <a:path w="8272" h="1789" extrusionOk="0">
                <a:moveTo>
                  <a:pt x="5079" y="975"/>
                </a:moveTo>
                <a:cubicBezTo>
                  <a:pt x="5069" y="997"/>
                  <a:pt x="5072" y="1022"/>
                  <a:pt x="5075" y="1048"/>
                </a:cubicBezTo>
                <a:cubicBezTo>
                  <a:pt x="5079" y="1089"/>
                  <a:pt x="5087" y="1132"/>
                  <a:pt x="5100" y="1172"/>
                </a:cubicBezTo>
                <a:cubicBezTo>
                  <a:pt x="5110" y="1204"/>
                  <a:pt x="5123" y="1236"/>
                  <a:pt x="5148" y="1259"/>
                </a:cubicBezTo>
                <a:cubicBezTo>
                  <a:pt x="5166" y="1275"/>
                  <a:pt x="5182" y="1279"/>
                  <a:pt x="5204" y="1269"/>
                </a:cubicBezTo>
                <a:cubicBezTo>
                  <a:pt x="5232" y="1257"/>
                  <a:pt x="5247" y="1227"/>
                  <a:pt x="5261" y="1202"/>
                </a:cubicBezTo>
                <a:cubicBezTo>
                  <a:pt x="5283" y="1161"/>
                  <a:pt x="5295" y="1115"/>
                  <a:pt x="5305" y="1070"/>
                </a:cubicBezTo>
                <a:cubicBezTo>
                  <a:pt x="5314" y="1032"/>
                  <a:pt x="5317" y="995"/>
                  <a:pt x="5324" y="957"/>
                </a:cubicBezTo>
                <a:cubicBezTo>
                  <a:pt x="5327" y="942"/>
                  <a:pt x="5328" y="938"/>
                  <a:pt x="5328" y="928"/>
                </a:cubicBezTo>
              </a:path>
              <a:path w="8272" h="1789" extrusionOk="0">
                <a:moveTo>
                  <a:pt x="5396" y="1311"/>
                </a:moveTo>
                <a:cubicBezTo>
                  <a:pt x="5418" y="1287"/>
                  <a:pt x="5428" y="1265"/>
                  <a:pt x="5444" y="1237"/>
                </a:cubicBezTo>
                <a:cubicBezTo>
                  <a:pt x="5464" y="1202"/>
                  <a:pt x="5476" y="1167"/>
                  <a:pt x="5489" y="1128"/>
                </a:cubicBezTo>
                <a:cubicBezTo>
                  <a:pt x="5495" y="1111"/>
                  <a:pt x="5497" y="1095"/>
                  <a:pt x="5501" y="1077"/>
                </a:cubicBezTo>
                <a:cubicBezTo>
                  <a:pt x="5521" y="1106"/>
                  <a:pt x="5533" y="1137"/>
                  <a:pt x="5552" y="1167"/>
                </a:cubicBezTo>
                <a:cubicBezTo>
                  <a:pt x="5571" y="1197"/>
                  <a:pt x="5591" y="1225"/>
                  <a:pt x="5617" y="1249"/>
                </a:cubicBezTo>
                <a:cubicBezTo>
                  <a:pt x="5632" y="1263"/>
                  <a:pt x="5633" y="1265"/>
                  <a:pt x="5651" y="1265"/>
                </a:cubicBezTo>
                <a:cubicBezTo>
                  <a:pt x="5657" y="1236"/>
                  <a:pt x="5657" y="1204"/>
                  <a:pt x="5663" y="1176"/>
                </a:cubicBezTo>
                <a:cubicBezTo>
                  <a:pt x="5672" y="1136"/>
                  <a:pt x="5679" y="1098"/>
                  <a:pt x="5694" y="1059"/>
                </a:cubicBezTo>
                <a:cubicBezTo>
                  <a:pt x="5698" y="1050"/>
                  <a:pt x="5701" y="1040"/>
                  <a:pt x="5705" y="1031"/>
                </a:cubicBezTo>
              </a:path>
              <a:path w="8272" h="1789" extrusionOk="0">
                <a:moveTo>
                  <a:pt x="5838" y="992"/>
                </a:moveTo>
                <a:cubicBezTo>
                  <a:pt x="5847" y="1024"/>
                  <a:pt x="5851" y="1061"/>
                  <a:pt x="5852" y="1095"/>
                </a:cubicBezTo>
                <a:cubicBezTo>
                  <a:pt x="5853" y="1135"/>
                  <a:pt x="5856" y="1175"/>
                  <a:pt x="5855" y="1214"/>
                </a:cubicBezTo>
                <a:cubicBezTo>
                  <a:pt x="5855" y="1219"/>
                  <a:pt x="5850" y="1276"/>
                  <a:pt x="5856" y="1279"/>
                </a:cubicBezTo>
                <a:cubicBezTo>
                  <a:pt x="5867" y="1275"/>
                  <a:pt x="5871" y="1272"/>
                  <a:pt x="5871" y="1262"/>
                </a:cubicBezTo>
              </a:path>
              <a:path w="8272" h="1789" extrusionOk="0">
                <a:moveTo>
                  <a:pt x="5963" y="739"/>
                </a:moveTo>
                <a:cubicBezTo>
                  <a:pt x="5959" y="741"/>
                  <a:pt x="5956" y="743"/>
                  <a:pt x="5952" y="745"/>
                </a:cubicBezTo>
              </a:path>
              <a:path w="8272" h="1789" extrusionOk="0">
                <a:moveTo>
                  <a:pt x="6210" y="1041"/>
                </a:moveTo>
                <a:cubicBezTo>
                  <a:pt x="6210" y="1023"/>
                  <a:pt x="6213" y="1001"/>
                  <a:pt x="6198" y="985"/>
                </a:cubicBezTo>
                <a:cubicBezTo>
                  <a:pt x="6176" y="962"/>
                  <a:pt x="6147" y="975"/>
                  <a:pt x="6128" y="995"/>
                </a:cubicBezTo>
                <a:cubicBezTo>
                  <a:pt x="6098" y="1026"/>
                  <a:pt x="6078" y="1070"/>
                  <a:pt x="6067" y="1112"/>
                </a:cubicBezTo>
                <a:cubicBezTo>
                  <a:pt x="6055" y="1159"/>
                  <a:pt x="6058" y="1232"/>
                  <a:pt x="6111" y="1254"/>
                </a:cubicBezTo>
                <a:cubicBezTo>
                  <a:pt x="6131" y="1262"/>
                  <a:pt x="6164" y="1259"/>
                  <a:pt x="6181" y="1244"/>
                </a:cubicBezTo>
                <a:cubicBezTo>
                  <a:pt x="6202" y="1226"/>
                  <a:pt x="6211" y="1196"/>
                  <a:pt x="6221" y="1171"/>
                </a:cubicBezTo>
                <a:cubicBezTo>
                  <a:pt x="6228" y="1154"/>
                  <a:pt x="6230" y="1148"/>
                  <a:pt x="6230" y="1136"/>
                </a:cubicBezTo>
                <a:cubicBezTo>
                  <a:pt x="6234" y="1192"/>
                  <a:pt x="6233" y="1248"/>
                  <a:pt x="6233" y="1304"/>
                </a:cubicBezTo>
                <a:cubicBezTo>
                  <a:pt x="6233" y="1385"/>
                  <a:pt x="6233" y="1466"/>
                  <a:pt x="6229" y="1547"/>
                </a:cubicBezTo>
                <a:cubicBezTo>
                  <a:pt x="6226" y="1608"/>
                  <a:pt x="6219" y="1669"/>
                  <a:pt x="6208" y="1729"/>
                </a:cubicBezTo>
                <a:cubicBezTo>
                  <a:pt x="6204" y="1749"/>
                  <a:pt x="6200" y="1768"/>
                  <a:pt x="6196" y="1788"/>
                </a:cubicBezTo>
              </a:path>
              <a:path w="8272" h="1789" extrusionOk="0">
                <a:moveTo>
                  <a:pt x="6541" y="455"/>
                </a:moveTo>
                <a:cubicBezTo>
                  <a:pt x="6509" y="493"/>
                  <a:pt x="6493" y="522"/>
                  <a:pt x="6472" y="569"/>
                </a:cubicBezTo>
                <a:cubicBezTo>
                  <a:pt x="6427" y="668"/>
                  <a:pt x="6403" y="769"/>
                  <a:pt x="6381" y="875"/>
                </a:cubicBezTo>
                <a:cubicBezTo>
                  <a:pt x="6358" y="985"/>
                  <a:pt x="6347" y="1096"/>
                  <a:pt x="6352" y="1208"/>
                </a:cubicBezTo>
                <a:cubicBezTo>
                  <a:pt x="6355" y="1274"/>
                  <a:pt x="6368" y="1340"/>
                  <a:pt x="6395" y="1400"/>
                </a:cubicBezTo>
                <a:cubicBezTo>
                  <a:pt x="6406" y="1423"/>
                  <a:pt x="6429" y="1467"/>
                  <a:pt x="6461" y="1464"/>
                </a:cubicBezTo>
                <a:cubicBezTo>
                  <a:pt x="6488" y="1462"/>
                  <a:pt x="6495" y="1452"/>
                  <a:pt x="6515" y="1435"/>
                </a:cubicBezTo>
              </a:path>
              <a:path w="8272" h="1789" extrusionOk="0">
                <a:moveTo>
                  <a:pt x="6284" y="1743"/>
                </a:moveTo>
                <a:cubicBezTo>
                  <a:pt x="6271" y="1736"/>
                  <a:pt x="6265" y="1734"/>
                  <a:pt x="6250" y="1733"/>
                </a:cubicBezTo>
                <a:cubicBezTo>
                  <a:pt x="6276" y="1722"/>
                  <a:pt x="6300" y="1702"/>
                  <a:pt x="6320" y="1681"/>
                </a:cubicBezTo>
                <a:cubicBezTo>
                  <a:pt x="6351" y="1648"/>
                  <a:pt x="6382" y="1606"/>
                  <a:pt x="6404" y="1567"/>
                </a:cubicBezTo>
                <a:cubicBezTo>
                  <a:pt x="6422" y="1528"/>
                  <a:pt x="6427" y="1515"/>
                  <a:pt x="6444" y="1491"/>
                </a:cubicBezTo>
              </a:path>
              <a:path w="8272" h="1789" extrusionOk="0">
                <a:moveTo>
                  <a:pt x="3684" y="397"/>
                </a:moveTo>
                <a:cubicBezTo>
                  <a:pt x="3680" y="398"/>
                  <a:pt x="3676" y="399"/>
                  <a:pt x="3672" y="400"/>
                </a:cubicBezTo>
                <a:cubicBezTo>
                  <a:pt x="3691" y="417"/>
                  <a:pt x="3711" y="429"/>
                  <a:pt x="3729" y="449"/>
                </a:cubicBezTo>
                <a:cubicBezTo>
                  <a:pt x="3772" y="497"/>
                  <a:pt x="3808" y="553"/>
                  <a:pt x="3845" y="606"/>
                </a:cubicBezTo>
                <a:cubicBezTo>
                  <a:pt x="3869" y="640"/>
                  <a:pt x="3894" y="673"/>
                  <a:pt x="3924" y="702"/>
                </a:cubicBezTo>
                <a:cubicBezTo>
                  <a:pt x="3935" y="713"/>
                  <a:pt x="3939" y="717"/>
                  <a:pt x="3946" y="724"/>
                </a:cubicBezTo>
                <a:cubicBezTo>
                  <a:pt x="3960" y="708"/>
                  <a:pt x="3967" y="691"/>
                  <a:pt x="3977" y="673"/>
                </a:cubicBezTo>
              </a:path>
              <a:path w="8272" h="1789" extrusionOk="0">
                <a:moveTo>
                  <a:pt x="4151" y="286"/>
                </a:moveTo>
                <a:cubicBezTo>
                  <a:pt x="4163" y="282"/>
                  <a:pt x="4166" y="281"/>
                  <a:pt x="4174" y="279"/>
                </a:cubicBezTo>
                <a:cubicBezTo>
                  <a:pt x="4174" y="296"/>
                  <a:pt x="4174" y="312"/>
                  <a:pt x="4170" y="329"/>
                </a:cubicBezTo>
                <a:cubicBezTo>
                  <a:pt x="4159" y="373"/>
                  <a:pt x="4149" y="417"/>
                  <a:pt x="4140" y="462"/>
                </a:cubicBezTo>
                <a:cubicBezTo>
                  <a:pt x="4116" y="583"/>
                  <a:pt x="4104" y="706"/>
                  <a:pt x="4083" y="828"/>
                </a:cubicBezTo>
                <a:cubicBezTo>
                  <a:pt x="4069" y="909"/>
                  <a:pt x="4052" y="992"/>
                  <a:pt x="4028" y="1071"/>
                </a:cubicBezTo>
                <a:cubicBezTo>
                  <a:pt x="4010" y="1131"/>
                  <a:pt x="3987" y="1189"/>
                  <a:pt x="3967" y="1248"/>
                </a:cubicBezTo>
                <a:cubicBezTo>
                  <a:pt x="3979" y="1235"/>
                  <a:pt x="3980" y="1230"/>
                  <a:pt x="3999" y="1224"/>
                </a:cubicBezTo>
                <a:cubicBezTo>
                  <a:pt x="4003" y="1223"/>
                  <a:pt x="4008" y="1223"/>
                  <a:pt x="4012" y="1222"/>
                </a:cubicBezTo>
              </a:path>
              <a:path w="8272" h="1789" extrusionOk="0">
                <a:moveTo>
                  <a:pt x="6742" y="729"/>
                </a:moveTo>
                <a:cubicBezTo>
                  <a:pt x="6749" y="750"/>
                  <a:pt x="6744" y="769"/>
                  <a:pt x="6750" y="790"/>
                </a:cubicBezTo>
                <a:cubicBezTo>
                  <a:pt x="6758" y="816"/>
                  <a:pt x="6769" y="843"/>
                  <a:pt x="6781" y="867"/>
                </a:cubicBezTo>
                <a:cubicBezTo>
                  <a:pt x="6800" y="903"/>
                  <a:pt x="6825" y="936"/>
                  <a:pt x="6848" y="970"/>
                </a:cubicBezTo>
                <a:cubicBezTo>
                  <a:pt x="6870" y="1002"/>
                  <a:pt x="6894" y="1032"/>
                  <a:pt x="6919" y="1061"/>
                </a:cubicBezTo>
                <a:cubicBezTo>
                  <a:pt x="6930" y="1073"/>
                  <a:pt x="6952" y="1114"/>
                  <a:pt x="6966" y="1095"/>
                </a:cubicBezTo>
                <a:cubicBezTo>
                  <a:pt x="6967" y="1091"/>
                  <a:pt x="6969" y="1087"/>
                  <a:pt x="6970" y="1083"/>
                </a:cubicBezTo>
              </a:path>
              <a:path w="8272" h="1789" extrusionOk="0">
                <a:moveTo>
                  <a:pt x="7089" y="637"/>
                </a:moveTo>
                <a:cubicBezTo>
                  <a:pt x="7092" y="657"/>
                  <a:pt x="7091" y="670"/>
                  <a:pt x="7088" y="692"/>
                </a:cubicBezTo>
                <a:cubicBezTo>
                  <a:pt x="7081" y="742"/>
                  <a:pt x="7074" y="792"/>
                  <a:pt x="7065" y="842"/>
                </a:cubicBezTo>
                <a:cubicBezTo>
                  <a:pt x="7050" y="924"/>
                  <a:pt x="7031" y="1004"/>
                  <a:pt x="7007" y="1084"/>
                </a:cubicBezTo>
                <a:cubicBezTo>
                  <a:pt x="6978" y="1178"/>
                  <a:pt x="6938" y="1265"/>
                  <a:pt x="6895" y="1353"/>
                </a:cubicBezTo>
                <a:cubicBezTo>
                  <a:pt x="6887" y="1369"/>
                  <a:pt x="6880" y="1384"/>
                  <a:pt x="6872" y="1400"/>
                </a:cubicBezTo>
                <a:cubicBezTo>
                  <a:pt x="6880" y="1382"/>
                  <a:pt x="6889" y="1369"/>
                  <a:pt x="6898" y="1352"/>
                </a:cubicBezTo>
              </a:path>
              <a:path w="8272" h="1789" extrusionOk="0">
                <a:moveTo>
                  <a:pt x="7161" y="1398"/>
                </a:moveTo>
                <a:cubicBezTo>
                  <a:pt x="7185" y="1415"/>
                  <a:pt x="7172" y="1422"/>
                  <a:pt x="7165" y="1449"/>
                </a:cubicBezTo>
                <a:cubicBezTo>
                  <a:pt x="7158" y="1473"/>
                  <a:pt x="7151" y="1496"/>
                  <a:pt x="7144" y="1520"/>
                </a:cubicBezTo>
                <a:cubicBezTo>
                  <a:pt x="7138" y="1539"/>
                  <a:pt x="7131" y="1557"/>
                  <a:pt x="7129" y="1577"/>
                </a:cubicBezTo>
                <a:cubicBezTo>
                  <a:pt x="7128" y="1593"/>
                  <a:pt x="7128" y="1596"/>
                  <a:pt x="7134" y="1572"/>
                </a:cubicBezTo>
              </a:path>
              <a:path w="8272" h="1789" extrusionOk="0">
                <a:moveTo>
                  <a:pt x="7403" y="831"/>
                </a:moveTo>
                <a:cubicBezTo>
                  <a:pt x="7401" y="858"/>
                  <a:pt x="7400" y="879"/>
                  <a:pt x="7406" y="907"/>
                </a:cubicBezTo>
                <a:cubicBezTo>
                  <a:pt x="7416" y="956"/>
                  <a:pt x="7440" y="1003"/>
                  <a:pt x="7462" y="1048"/>
                </a:cubicBezTo>
                <a:cubicBezTo>
                  <a:pt x="7495" y="1117"/>
                  <a:pt x="7536" y="1183"/>
                  <a:pt x="7579" y="1246"/>
                </a:cubicBezTo>
                <a:cubicBezTo>
                  <a:pt x="7594" y="1267"/>
                  <a:pt x="7617" y="1310"/>
                  <a:pt x="7641" y="1324"/>
                </a:cubicBezTo>
                <a:cubicBezTo>
                  <a:pt x="7668" y="1340"/>
                  <a:pt x="7672" y="1318"/>
                  <a:pt x="7683" y="1299"/>
                </a:cubicBezTo>
              </a:path>
              <a:path w="8272" h="1789" extrusionOk="0">
                <a:moveTo>
                  <a:pt x="7669" y="786"/>
                </a:moveTo>
                <a:cubicBezTo>
                  <a:pt x="7660" y="812"/>
                  <a:pt x="7649" y="837"/>
                  <a:pt x="7640" y="863"/>
                </a:cubicBezTo>
                <a:cubicBezTo>
                  <a:pt x="7622" y="916"/>
                  <a:pt x="7609" y="971"/>
                  <a:pt x="7595" y="1025"/>
                </a:cubicBezTo>
                <a:cubicBezTo>
                  <a:pt x="7577" y="1096"/>
                  <a:pt x="7559" y="1169"/>
                  <a:pt x="7532" y="1237"/>
                </a:cubicBezTo>
                <a:cubicBezTo>
                  <a:pt x="7519" y="1270"/>
                  <a:pt x="7505" y="1304"/>
                  <a:pt x="7489" y="1335"/>
                </a:cubicBezTo>
                <a:cubicBezTo>
                  <a:pt x="7482" y="1345"/>
                  <a:pt x="7480" y="1348"/>
                  <a:pt x="7479" y="1356"/>
                </a:cubicBezTo>
                <a:cubicBezTo>
                  <a:pt x="7493" y="1331"/>
                  <a:pt x="7501" y="1315"/>
                  <a:pt x="7510" y="1288"/>
                </a:cubicBezTo>
              </a:path>
              <a:path w="8272" h="1789" extrusionOk="0">
                <a:moveTo>
                  <a:pt x="7748" y="430"/>
                </a:moveTo>
                <a:cubicBezTo>
                  <a:pt x="7768" y="434"/>
                  <a:pt x="7772" y="423"/>
                  <a:pt x="7788" y="450"/>
                </a:cubicBezTo>
                <a:cubicBezTo>
                  <a:pt x="7826" y="511"/>
                  <a:pt x="7851" y="587"/>
                  <a:pt x="7869" y="656"/>
                </a:cubicBezTo>
                <a:cubicBezTo>
                  <a:pt x="7892" y="745"/>
                  <a:pt x="7919" y="836"/>
                  <a:pt x="7937" y="926"/>
                </a:cubicBezTo>
                <a:cubicBezTo>
                  <a:pt x="7952" y="997"/>
                  <a:pt x="7969" y="1075"/>
                  <a:pt x="7971" y="1148"/>
                </a:cubicBezTo>
                <a:cubicBezTo>
                  <a:pt x="7974" y="1234"/>
                  <a:pt x="7964" y="1250"/>
                  <a:pt x="7916" y="1314"/>
                </a:cubicBezTo>
              </a:path>
              <a:path w="8272" h="1789" extrusionOk="0">
                <a:moveTo>
                  <a:pt x="8240" y="1280"/>
                </a:moveTo>
                <a:cubicBezTo>
                  <a:pt x="8250" y="1294"/>
                  <a:pt x="8261" y="1307"/>
                  <a:pt x="8271" y="1321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958975" y="244475"/>
            <a:ext cx="52990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</a:rPr>
              <a:t>Zebra-puzzle representation</a:t>
            </a:r>
          </a:p>
        </p:txBody>
      </p:sp>
      <p:grpSp>
        <p:nvGrpSpPr>
          <p:cNvPr id="71683" name="Group 29"/>
          <p:cNvGrpSpPr>
            <a:grpSpLocks/>
          </p:cNvGrpSpPr>
          <p:nvPr/>
        </p:nvGrpSpPr>
        <p:grpSpPr bwMode="auto">
          <a:xfrm>
            <a:off x="609600" y="1066800"/>
            <a:ext cx="7923213" cy="180975"/>
            <a:chOff x="295" y="1311"/>
            <a:chExt cx="5177" cy="114"/>
          </a:xfrm>
        </p:grpSpPr>
        <p:sp>
          <p:nvSpPr>
            <p:cNvPr id="71712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1713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71684" name="Text Box 32"/>
          <p:cNvSpPr txBox="1">
            <a:spLocks noChangeArrowheads="1"/>
          </p:cNvSpPr>
          <p:nvPr/>
        </p:nvSpPr>
        <p:spPr bwMode="auto">
          <a:xfrm>
            <a:off x="460375" y="1271588"/>
            <a:ext cx="66976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A list   </a:t>
            </a:r>
            <a:r>
              <a:rPr lang="en-US" sz="4200" b="1">
                <a:solidFill>
                  <a:srgbClr val="000000"/>
                </a:solidFill>
                <a:latin typeface="Courier New" pitchFamily="49" charset="0"/>
              </a:rPr>
              <a:t>H</a:t>
            </a:r>
            <a:r>
              <a:rPr lang="en-US" sz="2400">
                <a:solidFill>
                  <a:srgbClr val="000000"/>
                </a:solidFill>
              </a:rPr>
              <a:t>   reflecting the houses' spatial order</a:t>
            </a:r>
          </a:p>
        </p:txBody>
      </p:sp>
      <p:sp>
        <p:nvSpPr>
          <p:cNvPr id="71685" name="Text Box 49"/>
          <p:cNvSpPr txBox="1">
            <a:spLocks noChangeArrowheads="1"/>
          </p:cNvSpPr>
          <p:nvPr/>
        </p:nvSpPr>
        <p:spPr bwMode="auto">
          <a:xfrm>
            <a:off x="901700" y="1881188"/>
            <a:ext cx="554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containing the five items that each house has…</a:t>
            </a:r>
          </a:p>
        </p:txBody>
      </p:sp>
      <p:sp>
        <p:nvSpPr>
          <p:cNvPr id="71686" name="Rectangle 51"/>
          <p:cNvSpPr>
            <a:spLocks noChangeArrowheads="1"/>
          </p:cNvSpPr>
          <p:nvPr/>
        </p:nvSpPr>
        <p:spPr bwMode="auto">
          <a:xfrm>
            <a:off x="450850" y="3286125"/>
            <a:ext cx="814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H = [[norwegian, _, _, _, _], _, [_, _, _, milk, _], _, _]</a:t>
            </a:r>
          </a:p>
        </p:txBody>
      </p:sp>
      <p:sp>
        <p:nvSpPr>
          <p:cNvPr id="71687" name="Line 52"/>
          <p:cNvSpPr>
            <a:spLocks noChangeShapeType="1"/>
          </p:cNvSpPr>
          <p:nvPr/>
        </p:nvSpPr>
        <p:spPr bwMode="auto">
          <a:xfrm flipH="1">
            <a:off x="1879600" y="2998788"/>
            <a:ext cx="465138" cy="26828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88" name="Rectangle 53"/>
          <p:cNvSpPr>
            <a:spLocks noChangeArrowheads="1"/>
          </p:cNvSpPr>
          <p:nvPr/>
        </p:nvSpPr>
        <p:spPr bwMode="auto">
          <a:xfrm>
            <a:off x="2027238" y="267017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800080"/>
                </a:solidFill>
              </a:rPr>
              <a:t>nation</a:t>
            </a:r>
          </a:p>
        </p:txBody>
      </p:sp>
      <p:sp>
        <p:nvSpPr>
          <p:cNvPr id="71689" name="Rectangle 54"/>
          <p:cNvSpPr>
            <a:spLocks noChangeArrowheads="1"/>
          </p:cNvSpPr>
          <p:nvPr/>
        </p:nvSpPr>
        <p:spPr bwMode="auto">
          <a:xfrm>
            <a:off x="2928938" y="2409825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800080"/>
                </a:solidFill>
              </a:rPr>
              <a:t>pet</a:t>
            </a:r>
          </a:p>
        </p:txBody>
      </p:sp>
      <p:sp>
        <p:nvSpPr>
          <p:cNvPr id="71690" name="Rectangle 55"/>
          <p:cNvSpPr>
            <a:spLocks noChangeArrowheads="1"/>
          </p:cNvSpPr>
          <p:nvPr/>
        </p:nvSpPr>
        <p:spPr bwMode="auto">
          <a:xfrm>
            <a:off x="3646488" y="23622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800080"/>
                </a:solidFill>
              </a:rPr>
              <a:t>cigar</a:t>
            </a:r>
          </a:p>
        </p:txBody>
      </p:sp>
      <p:sp>
        <p:nvSpPr>
          <p:cNvPr id="71691" name="Rectangle 56"/>
          <p:cNvSpPr>
            <a:spLocks noChangeArrowheads="1"/>
          </p:cNvSpPr>
          <p:nvPr/>
        </p:nvSpPr>
        <p:spPr bwMode="auto">
          <a:xfrm>
            <a:off x="4416425" y="25257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800080"/>
                </a:solidFill>
              </a:rPr>
              <a:t>beverage</a:t>
            </a:r>
          </a:p>
        </p:txBody>
      </p:sp>
      <p:sp>
        <p:nvSpPr>
          <p:cNvPr id="71692" name="Rectangle 57"/>
          <p:cNvSpPr>
            <a:spLocks noChangeArrowheads="1"/>
          </p:cNvSpPr>
          <p:nvPr/>
        </p:nvSpPr>
        <p:spPr bwMode="auto">
          <a:xfrm>
            <a:off x="5430838" y="2740025"/>
            <a:ext cx="124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800080"/>
                </a:solidFill>
              </a:rPr>
              <a:t>house color</a:t>
            </a:r>
          </a:p>
        </p:txBody>
      </p:sp>
      <p:sp>
        <p:nvSpPr>
          <p:cNvPr id="71693" name="Line 58"/>
          <p:cNvSpPr>
            <a:spLocks noChangeShapeType="1"/>
          </p:cNvSpPr>
          <p:nvPr/>
        </p:nvSpPr>
        <p:spPr bwMode="auto">
          <a:xfrm flipH="1">
            <a:off x="2943225" y="2784475"/>
            <a:ext cx="179388" cy="5270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694" name="Line 59"/>
          <p:cNvSpPr>
            <a:spLocks noChangeShapeType="1"/>
          </p:cNvSpPr>
          <p:nvPr/>
        </p:nvSpPr>
        <p:spPr bwMode="auto">
          <a:xfrm flipH="1">
            <a:off x="3403600" y="2732088"/>
            <a:ext cx="417513" cy="5651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695" name="Line 60"/>
          <p:cNvSpPr>
            <a:spLocks noChangeShapeType="1"/>
          </p:cNvSpPr>
          <p:nvPr/>
        </p:nvSpPr>
        <p:spPr bwMode="auto">
          <a:xfrm flipH="1">
            <a:off x="3833813" y="2876550"/>
            <a:ext cx="873125" cy="43973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696" name="Line 61"/>
          <p:cNvSpPr>
            <a:spLocks noChangeShapeType="1"/>
          </p:cNvSpPr>
          <p:nvPr/>
        </p:nvSpPr>
        <p:spPr bwMode="auto">
          <a:xfrm flipH="1">
            <a:off x="4210050" y="2984500"/>
            <a:ext cx="1141413" cy="3238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697" name="Rectangle 62"/>
          <p:cNvSpPr>
            <a:spLocks noChangeArrowheads="1"/>
          </p:cNvSpPr>
          <p:nvPr/>
        </p:nvSpPr>
        <p:spPr bwMode="auto">
          <a:xfrm>
            <a:off x="2287588" y="3886200"/>
            <a:ext cx="93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House 1</a:t>
            </a:r>
          </a:p>
        </p:txBody>
      </p:sp>
      <p:sp>
        <p:nvSpPr>
          <p:cNvPr id="71698" name="Rectangle 63"/>
          <p:cNvSpPr>
            <a:spLocks noChangeArrowheads="1"/>
          </p:cNvSpPr>
          <p:nvPr/>
        </p:nvSpPr>
        <p:spPr bwMode="auto">
          <a:xfrm>
            <a:off x="4130675" y="4051300"/>
            <a:ext cx="93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House 2</a:t>
            </a:r>
          </a:p>
        </p:txBody>
      </p:sp>
      <p:sp>
        <p:nvSpPr>
          <p:cNvPr id="71699" name="Rectangle 64"/>
          <p:cNvSpPr>
            <a:spLocks noChangeArrowheads="1"/>
          </p:cNvSpPr>
          <p:nvPr/>
        </p:nvSpPr>
        <p:spPr bwMode="auto">
          <a:xfrm>
            <a:off x="5807075" y="3878263"/>
            <a:ext cx="93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House 3</a:t>
            </a:r>
          </a:p>
        </p:txBody>
      </p:sp>
      <p:sp>
        <p:nvSpPr>
          <p:cNvPr id="71700" name="Rectangle 65"/>
          <p:cNvSpPr>
            <a:spLocks noChangeArrowheads="1"/>
          </p:cNvSpPr>
          <p:nvPr/>
        </p:nvSpPr>
        <p:spPr bwMode="auto">
          <a:xfrm>
            <a:off x="7416800" y="4086225"/>
            <a:ext cx="1271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Houses 4+5</a:t>
            </a:r>
          </a:p>
        </p:txBody>
      </p:sp>
      <p:sp>
        <p:nvSpPr>
          <p:cNvPr id="71701" name="Line 67"/>
          <p:cNvSpPr>
            <a:spLocks noChangeShapeType="1"/>
          </p:cNvSpPr>
          <p:nvPr/>
        </p:nvSpPr>
        <p:spPr bwMode="auto">
          <a:xfrm flipV="1">
            <a:off x="4618038" y="3673475"/>
            <a:ext cx="84137" cy="393700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02" name="Line 69"/>
          <p:cNvSpPr>
            <a:spLocks noChangeShapeType="1"/>
          </p:cNvSpPr>
          <p:nvPr/>
        </p:nvSpPr>
        <p:spPr bwMode="auto">
          <a:xfrm flipH="1" flipV="1">
            <a:off x="7894638" y="3700463"/>
            <a:ext cx="354012" cy="409575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03" name="Line 70"/>
          <p:cNvSpPr>
            <a:spLocks noChangeShapeType="1"/>
          </p:cNvSpPr>
          <p:nvPr/>
        </p:nvSpPr>
        <p:spPr bwMode="auto">
          <a:xfrm flipH="1" flipV="1">
            <a:off x="8278813" y="3683000"/>
            <a:ext cx="246062" cy="434975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04" name="Text Box 71"/>
          <p:cNvSpPr txBox="1">
            <a:spLocks noChangeArrowheads="1"/>
          </p:cNvSpPr>
          <p:nvPr/>
        </p:nvSpPr>
        <p:spPr bwMode="auto">
          <a:xfrm>
            <a:off x="731838" y="5437188"/>
            <a:ext cx="554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9200"/>
                </a:solidFill>
              </a:rPr>
              <a:t> 7) The owner of the Green house drinks coffee.</a:t>
            </a:r>
          </a:p>
        </p:txBody>
      </p:sp>
      <p:sp>
        <p:nvSpPr>
          <p:cNvPr id="71705" name="Text Box 72"/>
          <p:cNvSpPr txBox="1">
            <a:spLocks noChangeArrowheads="1"/>
          </p:cNvSpPr>
          <p:nvPr/>
        </p:nvSpPr>
        <p:spPr bwMode="auto">
          <a:xfrm>
            <a:off x="76200" y="6473825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088E0A"/>
                </a:solidFill>
              </a:rPr>
              <a:t>Hint:</a:t>
            </a:r>
            <a:r>
              <a:rPr lang="en-US" sz="1400" b="1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use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member</a:t>
            </a:r>
            <a:r>
              <a:rPr lang="en-US" sz="1400">
                <a:solidFill>
                  <a:srgbClr val="000000"/>
                </a:solidFill>
              </a:rPr>
              <a:t> and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H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1706" name="Text Box 73"/>
          <p:cNvSpPr txBox="1">
            <a:spLocks noChangeArrowheads="1"/>
          </p:cNvSpPr>
          <p:nvPr/>
        </p:nvSpPr>
        <p:spPr bwMode="auto">
          <a:xfrm>
            <a:off x="330200" y="5083175"/>
            <a:ext cx="554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Try this constraint:</a:t>
            </a:r>
          </a:p>
        </p:txBody>
      </p:sp>
      <p:sp>
        <p:nvSpPr>
          <p:cNvPr id="71707" name="AutoShape 32"/>
          <p:cNvSpPr>
            <a:spLocks/>
          </p:cNvSpPr>
          <p:nvPr/>
        </p:nvSpPr>
        <p:spPr bwMode="auto">
          <a:xfrm rot="-5400000">
            <a:off x="2705100" y="2324100"/>
            <a:ext cx="152400" cy="2971800"/>
          </a:xfrm>
          <a:prstGeom prst="leftBrace">
            <a:avLst>
              <a:gd name="adj1" fmla="val 162500"/>
              <a:gd name="adj2" fmla="val 50000"/>
            </a:avLst>
          </a:prstGeom>
          <a:noFill/>
          <a:ln w="12700">
            <a:solidFill>
              <a:srgbClr val="0333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08" name="AutoShape 33"/>
          <p:cNvSpPr>
            <a:spLocks/>
          </p:cNvSpPr>
          <p:nvPr/>
        </p:nvSpPr>
        <p:spPr bwMode="auto">
          <a:xfrm rot="-5400000">
            <a:off x="6228556" y="2647157"/>
            <a:ext cx="168275" cy="2309812"/>
          </a:xfrm>
          <a:prstGeom prst="leftBrace">
            <a:avLst>
              <a:gd name="adj1" fmla="val 114387"/>
              <a:gd name="adj2" fmla="val 50000"/>
            </a:avLst>
          </a:prstGeom>
          <a:noFill/>
          <a:ln w="12700">
            <a:solidFill>
              <a:srgbClr val="0333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09" name="Ink 7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03538" y="4724400"/>
            <a:ext cx="3935412" cy="544513"/>
          </a:xfrm>
          <a:custGeom>
            <a:avLst/>
            <a:gdLst>
              <a:gd name="T0" fmla="*/ 2147483647 w 10930"/>
              <a:gd name="T1" fmla="*/ 2147483647 h 1515"/>
              <a:gd name="T2" fmla="*/ 2147483647 w 10930"/>
              <a:gd name="T3" fmla="*/ 2147483647 h 1515"/>
              <a:gd name="T4" fmla="*/ 2147483647 w 10930"/>
              <a:gd name="T5" fmla="*/ 2147483647 h 1515"/>
              <a:gd name="T6" fmla="*/ 2147483647 w 10930"/>
              <a:gd name="T7" fmla="*/ 2147483647 h 1515"/>
              <a:gd name="T8" fmla="*/ 2147483647 w 10930"/>
              <a:gd name="T9" fmla="*/ 2147483647 h 1515"/>
              <a:gd name="T10" fmla="*/ 2147483647 w 10930"/>
              <a:gd name="T11" fmla="*/ 2147483647 h 1515"/>
              <a:gd name="T12" fmla="*/ 2147483647 w 10930"/>
              <a:gd name="T13" fmla="*/ 2147483647 h 1515"/>
              <a:gd name="T14" fmla="*/ 2147483647 w 10930"/>
              <a:gd name="T15" fmla="*/ 2147483647 h 1515"/>
              <a:gd name="T16" fmla="*/ 2147483647 w 10930"/>
              <a:gd name="T17" fmla="*/ 2147483647 h 1515"/>
              <a:gd name="T18" fmla="*/ 2147483647 w 10930"/>
              <a:gd name="T19" fmla="*/ 2147483647 h 1515"/>
              <a:gd name="T20" fmla="*/ 2147483647 w 10930"/>
              <a:gd name="T21" fmla="*/ 2147483647 h 1515"/>
              <a:gd name="T22" fmla="*/ 2147483647 w 10930"/>
              <a:gd name="T23" fmla="*/ 2147483647 h 1515"/>
              <a:gd name="T24" fmla="*/ 2147483647 w 10930"/>
              <a:gd name="T25" fmla="*/ 2147483647 h 1515"/>
              <a:gd name="T26" fmla="*/ 2147483647 w 10930"/>
              <a:gd name="T27" fmla="*/ 2147483647 h 1515"/>
              <a:gd name="T28" fmla="*/ 2147483647 w 10930"/>
              <a:gd name="T29" fmla="*/ 2147483647 h 1515"/>
              <a:gd name="T30" fmla="*/ 2147483647 w 10930"/>
              <a:gd name="T31" fmla="*/ 2147483647 h 1515"/>
              <a:gd name="T32" fmla="*/ 2147483647 w 10930"/>
              <a:gd name="T33" fmla="*/ 2147483647 h 1515"/>
              <a:gd name="T34" fmla="*/ 2147483647 w 10930"/>
              <a:gd name="T35" fmla="*/ 2147483647 h 1515"/>
              <a:gd name="T36" fmla="*/ 2147483647 w 10930"/>
              <a:gd name="T37" fmla="*/ 2147483647 h 1515"/>
              <a:gd name="T38" fmla="*/ 2147483647 w 10930"/>
              <a:gd name="T39" fmla="*/ 2147483647 h 1515"/>
              <a:gd name="T40" fmla="*/ 2147483647 w 10930"/>
              <a:gd name="T41" fmla="*/ 2147483647 h 1515"/>
              <a:gd name="T42" fmla="*/ 2147483647 w 10930"/>
              <a:gd name="T43" fmla="*/ 2147483647 h 1515"/>
              <a:gd name="T44" fmla="*/ 2147483647 w 10930"/>
              <a:gd name="T45" fmla="*/ 2147483647 h 1515"/>
              <a:gd name="T46" fmla="*/ 2147483647 w 10930"/>
              <a:gd name="T47" fmla="*/ 2147483647 h 1515"/>
              <a:gd name="T48" fmla="*/ 2147483647 w 10930"/>
              <a:gd name="T49" fmla="*/ 2147483647 h 1515"/>
              <a:gd name="T50" fmla="*/ 2147483647 w 10930"/>
              <a:gd name="T51" fmla="*/ 2147483647 h 1515"/>
              <a:gd name="T52" fmla="*/ 2147483647 w 10930"/>
              <a:gd name="T53" fmla="*/ 2147483647 h 1515"/>
              <a:gd name="T54" fmla="*/ 2147483647 w 10930"/>
              <a:gd name="T55" fmla="*/ 2147483647 h 1515"/>
              <a:gd name="T56" fmla="*/ 2147483647 w 10930"/>
              <a:gd name="T57" fmla="*/ 2147483647 h 1515"/>
              <a:gd name="T58" fmla="*/ 2147483647 w 10930"/>
              <a:gd name="T59" fmla="*/ 2147483647 h 1515"/>
              <a:gd name="T60" fmla="*/ 2147483647 w 10930"/>
              <a:gd name="T61" fmla="*/ 2147483647 h 1515"/>
              <a:gd name="T62" fmla="*/ 2147483647 w 10930"/>
              <a:gd name="T63" fmla="*/ 2147483647 h 1515"/>
              <a:gd name="T64" fmla="*/ 2147483647 w 10930"/>
              <a:gd name="T65" fmla="*/ 2147483647 h 1515"/>
              <a:gd name="T66" fmla="*/ 2147483647 w 10930"/>
              <a:gd name="T67" fmla="*/ 2147483647 h 1515"/>
              <a:gd name="T68" fmla="*/ 2147483647 w 10930"/>
              <a:gd name="T69" fmla="*/ 2147483647 h 1515"/>
              <a:gd name="T70" fmla="*/ 2147483647 w 10930"/>
              <a:gd name="T71" fmla="*/ 2147483647 h 1515"/>
              <a:gd name="T72" fmla="*/ 2147483647 w 10930"/>
              <a:gd name="T73" fmla="*/ 2147483647 h 1515"/>
              <a:gd name="T74" fmla="*/ 2147483647 w 10930"/>
              <a:gd name="T75" fmla="*/ 2147483647 h 1515"/>
              <a:gd name="T76" fmla="*/ 2147483647 w 10930"/>
              <a:gd name="T77" fmla="*/ 2147483647 h 1515"/>
              <a:gd name="T78" fmla="*/ 2147483647 w 10930"/>
              <a:gd name="T79" fmla="*/ 2147483647 h 1515"/>
              <a:gd name="T80" fmla="*/ 2147483647 w 10930"/>
              <a:gd name="T81" fmla="*/ 2147483647 h 1515"/>
              <a:gd name="T82" fmla="*/ 2147483647 w 10930"/>
              <a:gd name="T83" fmla="*/ 2147483647 h 1515"/>
              <a:gd name="T84" fmla="*/ 2147483647 w 10930"/>
              <a:gd name="T85" fmla="*/ 2147483647 h 1515"/>
              <a:gd name="T86" fmla="*/ 2147483647 w 10930"/>
              <a:gd name="T87" fmla="*/ 2147483647 h 1515"/>
              <a:gd name="T88" fmla="*/ 2147483647 w 10930"/>
              <a:gd name="T89" fmla="*/ 2147483647 h 1515"/>
              <a:gd name="T90" fmla="*/ 2147483647 w 10930"/>
              <a:gd name="T91" fmla="*/ 2147483647 h 1515"/>
              <a:gd name="T92" fmla="*/ 2147483647 w 10930"/>
              <a:gd name="T93" fmla="*/ 2147483647 h 1515"/>
              <a:gd name="T94" fmla="*/ 2147483647 w 10930"/>
              <a:gd name="T95" fmla="*/ 2147483647 h 1515"/>
              <a:gd name="T96" fmla="*/ 2147483647 w 10930"/>
              <a:gd name="T97" fmla="*/ 2147483647 h 1515"/>
              <a:gd name="T98" fmla="*/ 2147483647 w 10930"/>
              <a:gd name="T99" fmla="*/ 2147483647 h 1515"/>
              <a:gd name="T100" fmla="*/ 2147483647 w 10930"/>
              <a:gd name="T101" fmla="*/ 2147483647 h 1515"/>
              <a:gd name="T102" fmla="*/ 2147483647 w 10930"/>
              <a:gd name="T103" fmla="*/ 2147483647 h 1515"/>
              <a:gd name="T104" fmla="*/ 2147483647 w 10930"/>
              <a:gd name="T105" fmla="*/ 2147483647 h 1515"/>
              <a:gd name="T106" fmla="*/ 2147483647 w 10930"/>
              <a:gd name="T107" fmla="*/ 2147483647 h 1515"/>
              <a:gd name="T108" fmla="*/ 2147483647 w 10930"/>
              <a:gd name="T109" fmla="*/ 2147483647 h 1515"/>
              <a:gd name="T110" fmla="*/ 2147483647 w 10930"/>
              <a:gd name="T111" fmla="*/ 2147483647 h 151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930"/>
              <a:gd name="T169" fmla="*/ 0 h 1515"/>
              <a:gd name="T170" fmla="*/ 10930 w 10930"/>
              <a:gd name="T171" fmla="*/ 1515 h 151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930" h="1515" extrusionOk="0">
                <a:moveTo>
                  <a:pt x="71" y="1061"/>
                </a:moveTo>
                <a:cubicBezTo>
                  <a:pt x="58" y="1071"/>
                  <a:pt x="52" y="1090"/>
                  <a:pt x="44" y="1095"/>
                </a:cubicBezTo>
                <a:cubicBezTo>
                  <a:pt x="32" y="1103"/>
                  <a:pt x="25" y="1108"/>
                  <a:pt x="8" y="1117"/>
                </a:cubicBezTo>
                <a:cubicBezTo>
                  <a:pt x="-2" y="1080"/>
                  <a:pt x="2" y="1051"/>
                  <a:pt x="7" y="1013"/>
                </a:cubicBezTo>
                <a:cubicBezTo>
                  <a:pt x="20" y="915"/>
                  <a:pt x="40" y="818"/>
                  <a:pt x="57" y="720"/>
                </a:cubicBezTo>
                <a:cubicBezTo>
                  <a:pt x="60" y="703"/>
                  <a:pt x="61" y="686"/>
                  <a:pt x="63" y="669"/>
                </a:cubicBezTo>
                <a:cubicBezTo>
                  <a:pt x="81" y="719"/>
                  <a:pt x="94" y="771"/>
                  <a:pt x="110" y="822"/>
                </a:cubicBezTo>
                <a:cubicBezTo>
                  <a:pt x="122" y="861"/>
                  <a:pt x="133" y="901"/>
                  <a:pt x="149" y="938"/>
                </a:cubicBezTo>
                <a:cubicBezTo>
                  <a:pt x="151" y="942"/>
                  <a:pt x="153" y="946"/>
                  <a:pt x="155" y="950"/>
                </a:cubicBezTo>
                <a:cubicBezTo>
                  <a:pt x="180" y="923"/>
                  <a:pt x="182" y="891"/>
                  <a:pt x="190" y="854"/>
                </a:cubicBezTo>
                <a:cubicBezTo>
                  <a:pt x="202" y="798"/>
                  <a:pt x="213" y="742"/>
                  <a:pt x="223" y="686"/>
                </a:cubicBezTo>
                <a:cubicBezTo>
                  <a:pt x="227" y="664"/>
                  <a:pt x="231" y="643"/>
                  <a:pt x="236" y="622"/>
                </a:cubicBezTo>
                <a:cubicBezTo>
                  <a:pt x="261" y="655"/>
                  <a:pt x="268" y="694"/>
                  <a:pt x="279" y="735"/>
                </a:cubicBezTo>
                <a:cubicBezTo>
                  <a:pt x="294" y="794"/>
                  <a:pt x="308" y="854"/>
                  <a:pt x="319" y="914"/>
                </a:cubicBezTo>
                <a:cubicBezTo>
                  <a:pt x="326" y="951"/>
                  <a:pt x="329" y="990"/>
                  <a:pt x="340" y="1026"/>
                </a:cubicBezTo>
                <a:cubicBezTo>
                  <a:pt x="353" y="1069"/>
                  <a:pt x="356" y="998"/>
                  <a:pt x="360" y="983"/>
                </a:cubicBezTo>
              </a:path>
              <a:path w="10930" h="1515" extrusionOk="0">
                <a:moveTo>
                  <a:pt x="520" y="817"/>
                </a:moveTo>
                <a:cubicBezTo>
                  <a:pt x="533" y="848"/>
                  <a:pt x="544" y="884"/>
                  <a:pt x="563" y="912"/>
                </a:cubicBezTo>
                <a:cubicBezTo>
                  <a:pt x="577" y="932"/>
                  <a:pt x="591" y="949"/>
                  <a:pt x="617" y="944"/>
                </a:cubicBezTo>
                <a:cubicBezTo>
                  <a:pt x="646" y="938"/>
                  <a:pt x="658" y="913"/>
                  <a:pt x="670" y="889"/>
                </a:cubicBezTo>
                <a:cubicBezTo>
                  <a:pt x="687" y="854"/>
                  <a:pt x="688" y="817"/>
                  <a:pt x="685" y="779"/>
                </a:cubicBezTo>
                <a:cubicBezTo>
                  <a:pt x="682" y="740"/>
                  <a:pt x="662" y="692"/>
                  <a:pt x="615" y="694"/>
                </a:cubicBezTo>
                <a:cubicBezTo>
                  <a:pt x="582" y="696"/>
                  <a:pt x="552" y="723"/>
                  <a:pt x="529" y="745"/>
                </a:cubicBezTo>
                <a:cubicBezTo>
                  <a:pt x="496" y="777"/>
                  <a:pt x="473" y="816"/>
                  <a:pt x="458" y="859"/>
                </a:cubicBezTo>
                <a:cubicBezTo>
                  <a:pt x="422" y="962"/>
                  <a:pt x="467" y="1162"/>
                  <a:pt x="602" y="1176"/>
                </a:cubicBezTo>
                <a:cubicBezTo>
                  <a:pt x="636" y="1180"/>
                  <a:pt x="669" y="1162"/>
                  <a:pt x="693" y="1139"/>
                </a:cubicBezTo>
                <a:cubicBezTo>
                  <a:pt x="733" y="1101"/>
                  <a:pt x="760" y="1053"/>
                  <a:pt x="791" y="1008"/>
                </a:cubicBezTo>
                <a:cubicBezTo>
                  <a:pt x="816" y="972"/>
                  <a:pt x="841" y="922"/>
                  <a:pt x="874" y="893"/>
                </a:cubicBezTo>
                <a:cubicBezTo>
                  <a:pt x="910" y="861"/>
                  <a:pt x="936" y="861"/>
                  <a:pt x="979" y="882"/>
                </a:cubicBezTo>
                <a:cubicBezTo>
                  <a:pt x="1015" y="899"/>
                  <a:pt x="1046" y="939"/>
                  <a:pt x="1070" y="970"/>
                </a:cubicBezTo>
                <a:cubicBezTo>
                  <a:pt x="1083" y="987"/>
                  <a:pt x="1093" y="1004"/>
                  <a:pt x="1105" y="1022"/>
                </a:cubicBezTo>
                <a:cubicBezTo>
                  <a:pt x="1111" y="995"/>
                  <a:pt x="1116" y="967"/>
                  <a:pt x="1121" y="939"/>
                </a:cubicBezTo>
                <a:cubicBezTo>
                  <a:pt x="1127" y="902"/>
                  <a:pt x="1132" y="856"/>
                  <a:pt x="1150" y="822"/>
                </a:cubicBezTo>
                <a:cubicBezTo>
                  <a:pt x="1154" y="818"/>
                  <a:pt x="1157" y="815"/>
                  <a:pt x="1161" y="811"/>
                </a:cubicBezTo>
                <a:cubicBezTo>
                  <a:pt x="1182" y="829"/>
                  <a:pt x="1195" y="840"/>
                  <a:pt x="1213" y="864"/>
                </a:cubicBezTo>
                <a:cubicBezTo>
                  <a:pt x="1229" y="886"/>
                  <a:pt x="1240" y="912"/>
                  <a:pt x="1256" y="934"/>
                </a:cubicBezTo>
                <a:cubicBezTo>
                  <a:pt x="1264" y="946"/>
                  <a:pt x="1267" y="950"/>
                  <a:pt x="1275" y="956"/>
                </a:cubicBezTo>
                <a:cubicBezTo>
                  <a:pt x="1291" y="935"/>
                  <a:pt x="1298" y="926"/>
                  <a:pt x="1310" y="900"/>
                </a:cubicBezTo>
                <a:cubicBezTo>
                  <a:pt x="1323" y="870"/>
                  <a:pt x="1330" y="830"/>
                  <a:pt x="1347" y="802"/>
                </a:cubicBezTo>
                <a:cubicBezTo>
                  <a:pt x="1355" y="791"/>
                  <a:pt x="1357" y="788"/>
                  <a:pt x="1365" y="785"/>
                </a:cubicBezTo>
                <a:cubicBezTo>
                  <a:pt x="1388" y="799"/>
                  <a:pt x="1401" y="804"/>
                  <a:pt x="1419" y="828"/>
                </a:cubicBezTo>
                <a:cubicBezTo>
                  <a:pt x="1477" y="905"/>
                  <a:pt x="1489" y="1002"/>
                  <a:pt x="1515" y="1091"/>
                </a:cubicBezTo>
                <a:cubicBezTo>
                  <a:pt x="1522" y="1117"/>
                  <a:pt x="1532" y="1143"/>
                  <a:pt x="1540" y="1169"/>
                </a:cubicBezTo>
              </a:path>
              <a:path w="10930" h="1515" extrusionOk="0">
                <a:moveTo>
                  <a:pt x="1685" y="211"/>
                </a:moveTo>
                <a:cubicBezTo>
                  <a:pt x="1698" y="235"/>
                  <a:pt x="1705" y="260"/>
                  <a:pt x="1710" y="293"/>
                </a:cubicBezTo>
                <a:cubicBezTo>
                  <a:pt x="1722" y="379"/>
                  <a:pt x="1737" y="465"/>
                  <a:pt x="1749" y="552"/>
                </a:cubicBezTo>
                <a:cubicBezTo>
                  <a:pt x="1764" y="656"/>
                  <a:pt x="1777" y="762"/>
                  <a:pt x="1785" y="867"/>
                </a:cubicBezTo>
                <a:cubicBezTo>
                  <a:pt x="1790" y="932"/>
                  <a:pt x="1792" y="999"/>
                  <a:pt x="1788" y="1064"/>
                </a:cubicBezTo>
                <a:cubicBezTo>
                  <a:pt x="1786" y="1083"/>
                  <a:pt x="1786" y="1087"/>
                  <a:pt x="1785" y="1098"/>
                </a:cubicBezTo>
                <a:cubicBezTo>
                  <a:pt x="1788" y="1048"/>
                  <a:pt x="1791" y="999"/>
                  <a:pt x="1801" y="950"/>
                </a:cubicBezTo>
                <a:cubicBezTo>
                  <a:pt x="1810" y="902"/>
                  <a:pt x="1826" y="854"/>
                  <a:pt x="1870" y="828"/>
                </a:cubicBezTo>
                <a:cubicBezTo>
                  <a:pt x="1910" y="804"/>
                  <a:pt x="1958" y="822"/>
                  <a:pt x="1995" y="843"/>
                </a:cubicBezTo>
                <a:cubicBezTo>
                  <a:pt x="2039" y="868"/>
                  <a:pt x="2069" y="905"/>
                  <a:pt x="2085" y="952"/>
                </a:cubicBezTo>
                <a:cubicBezTo>
                  <a:pt x="2103" y="1006"/>
                  <a:pt x="2072" y="1044"/>
                  <a:pt x="2024" y="1066"/>
                </a:cubicBezTo>
                <a:cubicBezTo>
                  <a:pt x="1966" y="1092"/>
                  <a:pt x="1899" y="1094"/>
                  <a:pt x="1837" y="1100"/>
                </a:cubicBezTo>
                <a:cubicBezTo>
                  <a:pt x="1781" y="1105"/>
                  <a:pt x="1726" y="1110"/>
                  <a:pt x="1675" y="1132"/>
                </a:cubicBezTo>
                <a:cubicBezTo>
                  <a:pt x="1625" y="1153"/>
                  <a:pt x="1664" y="1148"/>
                  <a:pt x="1683" y="1161"/>
                </a:cubicBezTo>
              </a:path>
              <a:path w="10930" h="1515" extrusionOk="0">
                <a:moveTo>
                  <a:pt x="2190" y="1030"/>
                </a:moveTo>
                <a:cubicBezTo>
                  <a:pt x="2205" y="1041"/>
                  <a:pt x="2213" y="1055"/>
                  <a:pt x="2235" y="1051"/>
                </a:cubicBezTo>
                <a:cubicBezTo>
                  <a:pt x="2254" y="1047"/>
                  <a:pt x="2290" y="1019"/>
                  <a:pt x="2304" y="1005"/>
                </a:cubicBezTo>
                <a:cubicBezTo>
                  <a:pt x="2332" y="976"/>
                  <a:pt x="2356" y="940"/>
                  <a:pt x="2374" y="904"/>
                </a:cubicBezTo>
                <a:cubicBezTo>
                  <a:pt x="2393" y="866"/>
                  <a:pt x="2409" y="822"/>
                  <a:pt x="2391" y="781"/>
                </a:cubicBezTo>
                <a:cubicBezTo>
                  <a:pt x="2380" y="756"/>
                  <a:pt x="2358" y="740"/>
                  <a:pt x="2330" y="748"/>
                </a:cubicBezTo>
                <a:cubicBezTo>
                  <a:pt x="2285" y="761"/>
                  <a:pt x="2261" y="811"/>
                  <a:pt x="2246" y="850"/>
                </a:cubicBezTo>
                <a:cubicBezTo>
                  <a:pt x="2222" y="913"/>
                  <a:pt x="2215" y="981"/>
                  <a:pt x="2217" y="1048"/>
                </a:cubicBezTo>
                <a:cubicBezTo>
                  <a:pt x="2219" y="1096"/>
                  <a:pt x="2227" y="1148"/>
                  <a:pt x="2252" y="1190"/>
                </a:cubicBezTo>
                <a:cubicBezTo>
                  <a:pt x="2269" y="1218"/>
                  <a:pt x="2289" y="1215"/>
                  <a:pt x="2313" y="1196"/>
                </a:cubicBezTo>
                <a:cubicBezTo>
                  <a:pt x="2345" y="1170"/>
                  <a:pt x="2363" y="1105"/>
                  <a:pt x="2404" y="1092"/>
                </a:cubicBezTo>
                <a:cubicBezTo>
                  <a:pt x="2433" y="1082"/>
                  <a:pt x="2448" y="1093"/>
                  <a:pt x="2475" y="1105"/>
                </a:cubicBezTo>
                <a:cubicBezTo>
                  <a:pt x="2497" y="1115"/>
                  <a:pt x="2545" y="1145"/>
                  <a:pt x="2569" y="1143"/>
                </a:cubicBezTo>
                <a:cubicBezTo>
                  <a:pt x="2573" y="1139"/>
                  <a:pt x="2578" y="1135"/>
                  <a:pt x="2582" y="1131"/>
                </a:cubicBezTo>
                <a:cubicBezTo>
                  <a:pt x="2579" y="1102"/>
                  <a:pt x="2575" y="1076"/>
                  <a:pt x="2568" y="1047"/>
                </a:cubicBezTo>
                <a:cubicBezTo>
                  <a:pt x="2558" y="1005"/>
                  <a:pt x="2543" y="963"/>
                  <a:pt x="2538" y="920"/>
                </a:cubicBezTo>
                <a:cubicBezTo>
                  <a:pt x="2534" y="880"/>
                  <a:pt x="2543" y="847"/>
                  <a:pt x="2578" y="824"/>
                </a:cubicBezTo>
                <a:cubicBezTo>
                  <a:pt x="2624" y="794"/>
                  <a:pt x="2679" y="778"/>
                  <a:pt x="2730" y="762"/>
                </a:cubicBezTo>
                <a:cubicBezTo>
                  <a:pt x="2776" y="749"/>
                  <a:pt x="2790" y="746"/>
                  <a:pt x="2818" y="732"/>
                </a:cubicBezTo>
              </a:path>
              <a:path w="10930" h="1515" extrusionOk="0">
                <a:moveTo>
                  <a:pt x="3154" y="103"/>
                </a:moveTo>
                <a:cubicBezTo>
                  <a:pt x="3153" y="182"/>
                  <a:pt x="3137" y="257"/>
                  <a:pt x="3129" y="335"/>
                </a:cubicBezTo>
                <a:cubicBezTo>
                  <a:pt x="3114" y="479"/>
                  <a:pt x="3099" y="627"/>
                  <a:pt x="3095" y="772"/>
                </a:cubicBezTo>
                <a:cubicBezTo>
                  <a:pt x="3092" y="894"/>
                  <a:pt x="3094" y="1020"/>
                  <a:pt x="3112" y="1141"/>
                </a:cubicBezTo>
                <a:cubicBezTo>
                  <a:pt x="3121" y="1202"/>
                  <a:pt x="3135" y="1278"/>
                  <a:pt x="3192" y="1313"/>
                </a:cubicBezTo>
                <a:cubicBezTo>
                  <a:pt x="3230" y="1336"/>
                  <a:pt x="3268" y="1335"/>
                  <a:pt x="3311" y="1334"/>
                </a:cubicBezTo>
              </a:path>
              <a:path w="10930" h="1515" extrusionOk="0">
                <a:moveTo>
                  <a:pt x="10798" y="912"/>
                </a:moveTo>
                <a:cubicBezTo>
                  <a:pt x="10784" y="923"/>
                  <a:pt x="10761" y="939"/>
                  <a:pt x="10761" y="960"/>
                </a:cubicBezTo>
                <a:cubicBezTo>
                  <a:pt x="10763" y="965"/>
                  <a:pt x="10765" y="971"/>
                  <a:pt x="10767" y="976"/>
                </a:cubicBezTo>
                <a:cubicBezTo>
                  <a:pt x="10795" y="981"/>
                  <a:pt x="10800" y="982"/>
                  <a:pt x="10825" y="968"/>
                </a:cubicBezTo>
                <a:cubicBezTo>
                  <a:pt x="10842" y="959"/>
                  <a:pt x="10857" y="943"/>
                  <a:pt x="10861" y="923"/>
                </a:cubicBezTo>
                <a:cubicBezTo>
                  <a:pt x="10864" y="905"/>
                  <a:pt x="10865" y="893"/>
                  <a:pt x="10851" y="878"/>
                </a:cubicBezTo>
                <a:cubicBezTo>
                  <a:pt x="10840" y="872"/>
                  <a:pt x="10837" y="870"/>
                  <a:pt x="10829" y="869"/>
                </a:cubicBezTo>
                <a:cubicBezTo>
                  <a:pt x="10852" y="879"/>
                  <a:pt x="10867" y="887"/>
                  <a:pt x="10882" y="910"/>
                </a:cubicBezTo>
                <a:cubicBezTo>
                  <a:pt x="10926" y="975"/>
                  <a:pt x="10930" y="1053"/>
                  <a:pt x="10929" y="1129"/>
                </a:cubicBezTo>
                <a:cubicBezTo>
                  <a:pt x="10928" y="1235"/>
                  <a:pt x="10913" y="1344"/>
                  <a:pt x="10862" y="1439"/>
                </a:cubicBezTo>
                <a:cubicBezTo>
                  <a:pt x="10837" y="1471"/>
                  <a:pt x="10836" y="1482"/>
                  <a:pt x="10809" y="1483"/>
                </a:cubicBezTo>
              </a:path>
              <a:path w="10930" h="1515" extrusionOk="0">
                <a:moveTo>
                  <a:pt x="3984" y="43"/>
                </a:moveTo>
                <a:cubicBezTo>
                  <a:pt x="3972" y="59"/>
                  <a:pt x="3977" y="55"/>
                  <a:pt x="3957" y="58"/>
                </a:cubicBezTo>
                <a:cubicBezTo>
                  <a:pt x="3929" y="62"/>
                  <a:pt x="3897" y="59"/>
                  <a:pt x="3869" y="57"/>
                </a:cubicBezTo>
                <a:cubicBezTo>
                  <a:pt x="3828" y="54"/>
                  <a:pt x="3788" y="51"/>
                  <a:pt x="3747" y="50"/>
                </a:cubicBezTo>
                <a:cubicBezTo>
                  <a:pt x="3720" y="49"/>
                  <a:pt x="3679" y="43"/>
                  <a:pt x="3652" y="52"/>
                </a:cubicBezTo>
                <a:cubicBezTo>
                  <a:pt x="3625" y="61"/>
                  <a:pt x="3627" y="55"/>
                  <a:pt x="3624" y="87"/>
                </a:cubicBezTo>
                <a:cubicBezTo>
                  <a:pt x="3617" y="165"/>
                  <a:pt x="3632" y="249"/>
                  <a:pt x="3630" y="328"/>
                </a:cubicBezTo>
                <a:cubicBezTo>
                  <a:pt x="3625" y="521"/>
                  <a:pt x="3606" y="712"/>
                  <a:pt x="3592" y="904"/>
                </a:cubicBezTo>
                <a:cubicBezTo>
                  <a:pt x="3588" y="966"/>
                  <a:pt x="3583" y="1028"/>
                  <a:pt x="3586" y="1090"/>
                </a:cubicBezTo>
                <a:cubicBezTo>
                  <a:pt x="3587" y="1117"/>
                  <a:pt x="3589" y="1141"/>
                  <a:pt x="3617" y="1151"/>
                </a:cubicBezTo>
                <a:cubicBezTo>
                  <a:pt x="3672" y="1172"/>
                  <a:pt x="3744" y="1140"/>
                  <a:pt x="3802" y="1157"/>
                </a:cubicBezTo>
                <a:cubicBezTo>
                  <a:pt x="3834" y="1167"/>
                  <a:pt x="3861" y="1190"/>
                  <a:pt x="3888" y="1208"/>
                </a:cubicBezTo>
              </a:path>
              <a:path w="10930" h="1515" extrusionOk="0">
                <a:moveTo>
                  <a:pt x="4141" y="907"/>
                </a:moveTo>
                <a:cubicBezTo>
                  <a:pt x="4112" y="930"/>
                  <a:pt x="4164" y="928"/>
                  <a:pt x="4192" y="932"/>
                </a:cubicBezTo>
                <a:cubicBezTo>
                  <a:pt x="4245" y="940"/>
                  <a:pt x="4297" y="951"/>
                  <a:pt x="4350" y="957"/>
                </a:cubicBezTo>
                <a:cubicBezTo>
                  <a:pt x="4405" y="964"/>
                  <a:pt x="4452" y="965"/>
                  <a:pt x="4507" y="958"/>
                </a:cubicBezTo>
              </a:path>
              <a:path w="10930" h="1515" extrusionOk="0">
                <a:moveTo>
                  <a:pt x="4917" y="964"/>
                </a:moveTo>
                <a:cubicBezTo>
                  <a:pt x="4925" y="994"/>
                  <a:pt x="4922" y="1019"/>
                  <a:pt x="4919" y="1051"/>
                </a:cubicBezTo>
                <a:cubicBezTo>
                  <a:pt x="4913" y="1111"/>
                  <a:pt x="4903" y="1171"/>
                  <a:pt x="4886" y="1229"/>
                </a:cubicBezTo>
                <a:cubicBezTo>
                  <a:pt x="4874" y="1269"/>
                  <a:pt x="4859" y="1305"/>
                  <a:pt x="4841" y="1342"/>
                </a:cubicBezTo>
              </a:path>
              <a:path w="10930" h="1515" extrusionOk="0">
                <a:moveTo>
                  <a:pt x="5193" y="884"/>
                </a:moveTo>
                <a:cubicBezTo>
                  <a:pt x="5232" y="887"/>
                  <a:pt x="5270" y="891"/>
                  <a:pt x="5309" y="893"/>
                </a:cubicBezTo>
                <a:cubicBezTo>
                  <a:pt x="5375" y="897"/>
                  <a:pt x="5440" y="905"/>
                  <a:pt x="5505" y="912"/>
                </a:cubicBezTo>
                <a:cubicBezTo>
                  <a:pt x="5539" y="916"/>
                  <a:pt x="5569" y="917"/>
                  <a:pt x="5601" y="908"/>
                </a:cubicBezTo>
              </a:path>
              <a:path w="10930" h="1515" extrusionOk="0">
                <a:moveTo>
                  <a:pt x="5887" y="945"/>
                </a:moveTo>
                <a:cubicBezTo>
                  <a:pt x="5915" y="979"/>
                  <a:pt x="5914" y="1001"/>
                  <a:pt x="5909" y="1045"/>
                </a:cubicBezTo>
                <a:cubicBezTo>
                  <a:pt x="5902" y="1116"/>
                  <a:pt x="5881" y="1184"/>
                  <a:pt x="5854" y="1250"/>
                </a:cubicBezTo>
                <a:cubicBezTo>
                  <a:pt x="5839" y="1287"/>
                  <a:pt x="5820" y="1320"/>
                  <a:pt x="5799" y="1353"/>
                </a:cubicBezTo>
              </a:path>
              <a:path w="10930" h="1515" extrusionOk="0">
                <a:moveTo>
                  <a:pt x="6137" y="868"/>
                </a:moveTo>
                <a:cubicBezTo>
                  <a:pt x="6103" y="852"/>
                  <a:pt x="6164" y="877"/>
                  <a:pt x="6176" y="879"/>
                </a:cubicBezTo>
                <a:cubicBezTo>
                  <a:pt x="6220" y="887"/>
                  <a:pt x="6263" y="897"/>
                  <a:pt x="6306" y="907"/>
                </a:cubicBezTo>
                <a:cubicBezTo>
                  <a:pt x="6343" y="916"/>
                  <a:pt x="6378" y="925"/>
                  <a:pt x="6416" y="923"/>
                </a:cubicBezTo>
              </a:path>
              <a:path w="10930" h="1515" extrusionOk="0">
                <a:moveTo>
                  <a:pt x="6603" y="1012"/>
                </a:moveTo>
                <a:cubicBezTo>
                  <a:pt x="6627" y="1013"/>
                  <a:pt x="6599" y="1045"/>
                  <a:pt x="6587" y="1070"/>
                </a:cubicBezTo>
                <a:cubicBezTo>
                  <a:pt x="6565" y="1117"/>
                  <a:pt x="6540" y="1169"/>
                  <a:pt x="6525" y="1218"/>
                </a:cubicBezTo>
                <a:cubicBezTo>
                  <a:pt x="6514" y="1253"/>
                  <a:pt x="6506" y="1292"/>
                  <a:pt x="6501" y="1328"/>
                </a:cubicBezTo>
              </a:path>
              <a:path w="10930" h="1515" extrusionOk="0">
                <a:moveTo>
                  <a:pt x="6891" y="649"/>
                </a:moveTo>
                <a:cubicBezTo>
                  <a:pt x="6883" y="648"/>
                  <a:pt x="6884" y="630"/>
                  <a:pt x="6857" y="664"/>
                </a:cubicBezTo>
                <a:cubicBezTo>
                  <a:pt x="6824" y="706"/>
                  <a:pt x="6773" y="822"/>
                  <a:pt x="6816" y="871"/>
                </a:cubicBezTo>
                <a:cubicBezTo>
                  <a:pt x="6835" y="893"/>
                  <a:pt x="6862" y="880"/>
                  <a:pt x="6884" y="871"/>
                </a:cubicBezTo>
                <a:cubicBezTo>
                  <a:pt x="6905" y="863"/>
                  <a:pt x="6924" y="816"/>
                  <a:pt x="6938" y="833"/>
                </a:cubicBezTo>
                <a:cubicBezTo>
                  <a:pt x="6952" y="851"/>
                  <a:pt x="6904" y="844"/>
                  <a:pt x="6945" y="850"/>
                </a:cubicBezTo>
                <a:cubicBezTo>
                  <a:pt x="6986" y="774"/>
                  <a:pt x="6995" y="696"/>
                  <a:pt x="7012" y="612"/>
                </a:cubicBezTo>
                <a:cubicBezTo>
                  <a:pt x="7025" y="549"/>
                  <a:pt x="7043" y="487"/>
                  <a:pt x="7054" y="423"/>
                </a:cubicBezTo>
                <a:cubicBezTo>
                  <a:pt x="7065" y="361"/>
                  <a:pt x="7082" y="277"/>
                  <a:pt x="7063" y="214"/>
                </a:cubicBezTo>
                <a:cubicBezTo>
                  <a:pt x="7059" y="197"/>
                  <a:pt x="7059" y="192"/>
                  <a:pt x="7050" y="185"/>
                </a:cubicBezTo>
                <a:cubicBezTo>
                  <a:pt x="7026" y="246"/>
                  <a:pt x="7030" y="303"/>
                  <a:pt x="7032" y="369"/>
                </a:cubicBezTo>
                <a:cubicBezTo>
                  <a:pt x="7039" y="581"/>
                  <a:pt x="7076" y="792"/>
                  <a:pt x="7096" y="1003"/>
                </a:cubicBezTo>
                <a:cubicBezTo>
                  <a:pt x="7107" y="1120"/>
                  <a:pt x="7115" y="1237"/>
                  <a:pt x="7120" y="1354"/>
                </a:cubicBezTo>
                <a:cubicBezTo>
                  <a:pt x="7120" y="1355"/>
                  <a:pt x="7113" y="1494"/>
                  <a:pt x="7124" y="1430"/>
                </a:cubicBezTo>
                <a:cubicBezTo>
                  <a:pt x="7125" y="1418"/>
                  <a:pt x="7126" y="1407"/>
                  <a:pt x="7127" y="1395"/>
                </a:cubicBezTo>
              </a:path>
              <a:path w="10930" h="1515" extrusionOk="0">
                <a:moveTo>
                  <a:pt x="7161" y="57"/>
                </a:moveTo>
                <a:cubicBezTo>
                  <a:pt x="7136" y="13"/>
                  <a:pt x="7151" y="107"/>
                  <a:pt x="7152" y="136"/>
                </a:cubicBezTo>
                <a:cubicBezTo>
                  <a:pt x="7155" y="258"/>
                  <a:pt x="7156" y="380"/>
                  <a:pt x="7164" y="502"/>
                </a:cubicBezTo>
                <a:cubicBezTo>
                  <a:pt x="7174" y="652"/>
                  <a:pt x="7187" y="804"/>
                  <a:pt x="7204" y="954"/>
                </a:cubicBezTo>
                <a:cubicBezTo>
                  <a:pt x="7216" y="1059"/>
                  <a:pt x="7232" y="1163"/>
                  <a:pt x="7247" y="1268"/>
                </a:cubicBezTo>
                <a:cubicBezTo>
                  <a:pt x="7253" y="1310"/>
                  <a:pt x="7261" y="1349"/>
                  <a:pt x="7273" y="1389"/>
                </a:cubicBezTo>
              </a:path>
              <a:path w="10930" h="1515" extrusionOk="0">
                <a:moveTo>
                  <a:pt x="7138" y="741"/>
                </a:moveTo>
                <a:cubicBezTo>
                  <a:pt x="7167" y="723"/>
                  <a:pt x="7179" y="722"/>
                  <a:pt x="7215" y="718"/>
                </a:cubicBezTo>
                <a:cubicBezTo>
                  <a:pt x="7269" y="712"/>
                  <a:pt x="7327" y="703"/>
                  <a:pt x="7378" y="682"/>
                </a:cubicBezTo>
                <a:cubicBezTo>
                  <a:pt x="7433" y="659"/>
                  <a:pt x="7494" y="622"/>
                  <a:pt x="7531" y="574"/>
                </a:cubicBezTo>
                <a:cubicBezTo>
                  <a:pt x="7560" y="537"/>
                  <a:pt x="7581" y="486"/>
                  <a:pt x="7575" y="439"/>
                </a:cubicBezTo>
                <a:cubicBezTo>
                  <a:pt x="7570" y="403"/>
                  <a:pt x="7543" y="372"/>
                  <a:pt x="7505" y="374"/>
                </a:cubicBezTo>
                <a:cubicBezTo>
                  <a:pt x="7433" y="378"/>
                  <a:pt x="7392" y="467"/>
                  <a:pt x="7372" y="524"/>
                </a:cubicBezTo>
                <a:cubicBezTo>
                  <a:pt x="7336" y="628"/>
                  <a:pt x="7333" y="749"/>
                  <a:pt x="7372" y="852"/>
                </a:cubicBezTo>
                <a:cubicBezTo>
                  <a:pt x="7399" y="923"/>
                  <a:pt x="7454" y="955"/>
                  <a:pt x="7528" y="939"/>
                </a:cubicBezTo>
                <a:cubicBezTo>
                  <a:pt x="7582" y="928"/>
                  <a:pt x="7627" y="895"/>
                  <a:pt x="7667" y="858"/>
                </a:cubicBezTo>
                <a:cubicBezTo>
                  <a:pt x="7762" y="772"/>
                  <a:pt x="7837" y="645"/>
                  <a:pt x="7838" y="514"/>
                </a:cubicBezTo>
                <a:cubicBezTo>
                  <a:pt x="7838" y="464"/>
                  <a:pt x="7825" y="452"/>
                  <a:pt x="7797" y="421"/>
                </a:cubicBezTo>
                <a:cubicBezTo>
                  <a:pt x="7753" y="446"/>
                  <a:pt x="7738" y="478"/>
                  <a:pt x="7727" y="529"/>
                </a:cubicBezTo>
                <a:cubicBezTo>
                  <a:pt x="7711" y="600"/>
                  <a:pt x="7711" y="679"/>
                  <a:pt x="7726" y="750"/>
                </a:cubicBezTo>
                <a:cubicBezTo>
                  <a:pt x="7736" y="798"/>
                  <a:pt x="7763" y="863"/>
                  <a:pt x="7812" y="884"/>
                </a:cubicBezTo>
                <a:cubicBezTo>
                  <a:pt x="7841" y="889"/>
                  <a:pt x="7852" y="891"/>
                  <a:pt x="7872" y="884"/>
                </a:cubicBezTo>
              </a:path>
              <a:path w="10930" h="1515" extrusionOk="0">
                <a:moveTo>
                  <a:pt x="8164" y="935"/>
                </a:moveTo>
                <a:cubicBezTo>
                  <a:pt x="8174" y="996"/>
                  <a:pt x="8181" y="1056"/>
                  <a:pt x="8172" y="1118"/>
                </a:cubicBezTo>
                <a:cubicBezTo>
                  <a:pt x="8169" y="1128"/>
                  <a:pt x="8167" y="1138"/>
                  <a:pt x="8164" y="1148"/>
                </a:cubicBezTo>
              </a:path>
              <a:path w="10930" h="1515" extrusionOk="0">
                <a:moveTo>
                  <a:pt x="8639" y="773"/>
                </a:moveTo>
                <a:cubicBezTo>
                  <a:pt x="8631" y="747"/>
                  <a:pt x="8635" y="733"/>
                  <a:pt x="8611" y="714"/>
                </a:cubicBezTo>
                <a:cubicBezTo>
                  <a:pt x="8589" y="696"/>
                  <a:pt x="8572" y="689"/>
                  <a:pt x="8544" y="699"/>
                </a:cubicBezTo>
                <a:cubicBezTo>
                  <a:pt x="8508" y="712"/>
                  <a:pt x="8484" y="764"/>
                  <a:pt x="8472" y="796"/>
                </a:cubicBezTo>
                <a:cubicBezTo>
                  <a:pt x="8455" y="841"/>
                  <a:pt x="8450" y="894"/>
                  <a:pt x="8456" y="942"/>
                </a:cubicBezTo>
                <a:cubicBezTo>
                  <a:pt x="8458" y="961"/>
                  <a:pt x="8465" y="1000"/>
                  <a:pt x="8493" y="989"/>
                </a:cubicBezTo>
                <a:cubicBezTo>
                  <a:pt x="8516" y="980"/>
                  <a:pt x="8520" y="956"/>
                  <a:pt x="8534" y="939"/>
                </a:cubicBezTo>
                <a:cubicBezTo>
                  <a:pt x="8541" y="930"/>
                  <a:pt x="8542" y="926"/>
                  <a:pt x="8550" y="924"/>
                </a:cubicBezTo>
                <a:cubicBezTo>
                  <a:pt x="8578" y="956"/>
                  <a:pt x="8593" y="985"/>
                  <a:pt x="8612" y="1026"/>
                </a:cubicBezTo>
                <a:cubicBezTo>
                  <a:pt x="8650" y="1109"/>
                  <a:pt x="8683" y="1195"/>
                  <a:pt x="8712" y="1281"/>
                </a:cubicBezTo>
                <a:cubicBezTo>
                  <a:pt x="8733" y="1343"/>
                  <a:pt x="8763" y="1419"/>
                  <a:pt x="8763" y="1486"/>
                </a:cubicBezTo>
                <a:cubicBezTo>
                  <a:pt x="8759" y="1503"/>
                  <a:pt x="8759" y="1508"/>
                  <a:pt x="8749" y="1514"/>
                </a:cubicBezTo>
                <a:cubicBezTo>
                  <a:pt x="8727" y="1504"/>
                  <a:pt x="8717" y="1501"/>
                  <a:pt x="8695" y="1482"/>
                </a:cubicBezTo>
              </a:path>
              <a:path w="10930" h="1515" extrusionOk="0">
                <a:moveTo>
                  <a:pt x="8761" y="994"/>
                </a:moveTo>
                <a:cubicBezTo>
                  <a:pt x="8776" y="949"/>
                  <a:pt x="8781" y="911"/>
                  <a:pt x="8787" y="864"/>
                </a:cubicBezTo>
                <a:cubicBezTo>
                  <a:pt x="8793" y="819"/>
                  <a:pt x="8797" y="773"/>
                  <a:pt x="8807" y="729"/>
                </a:cubicBezTo>
                <a:cubicBezTo>
                  <a:pt x="8815" y="693"/>
                  <a:pt x="8827" y="664"/>
                  <a:pt x="8846" y="633"/>
                </a:cubicBezTo>
                <a:cubicBezTo>
                  <a:pt x="8862" y="607"/>
                  <a:pt x="8887" y="589"/>
                  <a:pt x="8920" y="594"/>
                </a:cubicBezTo>
                <a:cubicBezTo>
                  <a:pt x="8927" y="596"/>
                  <a:pt x="8934" y="599"/>
                  <a:pt x="8941" y="601"/>
                </a:cubicBezTo>
              </a:path>
              <a:path w="10930" h="1515" extrusionOk="0">
                <a:moveTo>
                  <a:pt x="8957" y="865"/>
                </a:moveTo>
                <a:cubicBezTo>
                  <a:pt x="8988" y="858"/>
                  <a:pt x="9022" y="841"/>
                  <a:pt x="9047" y="820"/>
                </a:cubicBezTo>
                <a:cubicBezTo>
                  <a:pt x="9076" y="796"/>
                  <a:pt x="9111" y="763"/>
                  <a:pt x="9129" y="730"/>
                </a:cubicBezTo>
                <a:cubicBezTo>
                  <a:pt x="9142" y="706"/>
                  <a:pt x="9146" y="685"/>
                  <a:pt x="9139" y="660"/>
                </a:cubicBezTo>
                <a:cubicBezTo>
                  <a:pt x="9110" y="652"/>
                  <a:pt x="9095" y="663"/>
                  <a:pt x="9074" y="686"/>
                </a:cubicBezTo>
                <a:cubicBezTo>
                  <a:pt x="9037" y="726"/>
                  <a:pt x="9013" y="778"/>
                  <a:pt x="9001" y="831"/>
                </a:cubicBezTo>
                <a:cubicBezTo>
                  <a:pt x="8988" y="885"/>
                  <a:pt x="8987" y="945"/>
                  <a:pt x="9001" y="999"/>
                </a:cubicBezTo>
                <a:cubicBezTo>
                  <a:pt x="9010" y="1034"/>
                  <a:pt x="9032" y="1075"/>
                  <a:pt x="9070" y="1084"/>
                </a:cubicBezTo>
                <a:cubicBezTo>
                  <a:pt x="9091" y="1083"/>
                  <a:pt x="9098" y="1082"/>
                  <a:pt x="9111" y="1074"/>
                </a:cubicBezTo>
              </a:path>
              <a:path w="10930" h="1515" extrusionOk="0">
                <a:moveTo>
                  <a:pt x="9231" y="846"/>
                </a:moveTo>
                <a:cubicBezTo>
                  <a:pt x="9249" y="867"/>
                  <a:pt x="9267" y="888"/>
                  <a:pt x="9299" y="886"/>
                </a:cubicBezTo>
                <a:cubicBezTo>
                  <a:pt x="9332" y="884"/>
                  <a:pt x="9373" y="867"/>
                  <a:pt x="9396" y="844"/>
                </a:cubicBezTo>
                <a:cubicBezTo>
                  <a:pt x="9421" y="820"/>
                  <a:pt x="9443" y="784"/>
                  <a:pt x="9445" y="749"/>
                </a:cubicBezTo>
                <a:cubicBezTo>
                  <a:pt x="9447" y="720"/>
                  <a:pt x="9434" y="686"/>
                  <a:pt x="9407" y="672"/>
                </a:cubicBezTo>
                <a:cubicBezTo>
                  <a:pt x="9375" y="655"/>
                  <a:pt x="9341" y="673"/>
                  <a:pt x="9319" y="697"/>
                </a:cubicBezTo>
                <a:cubicBezTo>
                  <a:pt x="9283" y="735"/>
                  <a:pt x="9265" y="791"/>
                  <a:pt x="9254" y="841"/>
                </a:cubicBezTo>
                <a:cubicBezTo>
                  <a:pt x="9243" y="893"/>
                  <a:pt x="9239" y="952"/>
                  <a:pt x="9247" y="1005"/>
                </a:cubicBezTo>
                <a:cubicBezTo>
                  <a:pt x="9251" y="1035"/>
                  <a:pt x="9260" y="1075"/>
                  <a:pt x="9294" y="1083"/>
                </a:cubicBezTo>
                <a:cubicBezTo>
                  <a:pt x="9324" y="1090"/>
                  <a:pt x="9365" y="1055"/>
                  <a:pt x="9387" y="1038"/>
                </a:cubicBezTo>
                <a:cubicBezTo>
                  <a:pt x="9396" y="1030"/>
                  <a:pt x="9405" y="1023"/>
                  <a:pt x="9414" y="1015"/>
                </a:cubicBezTo>
              </a:path>
              <a:path w="10930" h="1515" extrusionOk="0">
                <a:moveTo>
                  <a:pt x="9594" y="991"/>
                </a:moveTo>
                <a:cubicBezTo>
                  <a:pt x="9613" y="984"/>
                  <a:pt x="9617" y="972"/>
                  <a:pt x="9620" y="953"/>
                </a:cubicBezTo>
                <a:cubicBezTo>
                  <a:pt x="9626" y="918"/>
                  <a:pt x="9633" y="884"/>
                  <a:pt x="9640" y="849"/>
                </a:cubicBezTo>
                <a:cubicBezTo>
                  <a:pt x="9646" y="819"/>
                  <a:pt x="9651" y="789"/>
                  <a:pt x="9657" y="759"/>
                </a:cubicBezTo>
                <a:cubicBezTo>
                  <a:pt x="9674" y="790"/>
                  <a:pt x="9681" y="822"/>
                  <a:pt x="9693" y="855"/>
                </a:cubicBezTo>
                <a:cubicBezTo>
                  <a:pt x="9705" y="889"/>
                  <a:pt x="9717" y="935"/>
                  <a:pt x="9745" y="961"/>
                </a:cubicBezTo>
                <a:cubicBezTo>
                  <a:pt x="9757" y="967"/>
                  <a:pt x="9761" y="969"/>
                  <a:pt x="9769" y="962"/>
                </a:cubicBezTo>
                <a:cubicBezTo>
                  <a:pt x="9789" y="922"/>
                  <a:pt x="9795" y="893"/>
                  <a:pt x="9797" y="848"/>
                </a:cubicBezTo>
                <a:cubicBezTo>
                  <a:pt x="9799" y="801"/>
                  <a:pt x="9798" y="754"/>
                  <a:pt x="9798" y="707"/>
                </a:cubicBezTo>
              </a:path>
              <a:path w="10930" h="1515" extrusionOk="0">
                <a:moveTo>
                  <a:pt x="9970" y="11"/>
                </a:moveTo>
                <a:cubicBezTo>
                  <a:pt x="9972" y="10"/>
                  <a:pt x="9960" y="1"/>
                  <a:pt x="10007" y="10"/>
                </a:cubicBezTo>
                <a:cubicBezTo>
                  <a:pt x="10069" y="22"/>
                  <a:pt x="10130" y="40"/>
                  <a:pt x="10192" y="53"/>
                </a:cubicBezTo>
                <a:cubicBezTo>
                  <a:pt x="10225" y="60"/>
                  <a:pt x="10305" y="58"/>
                  <a:pt x="10322" y="91"/>
                </a:cubicBezTo>
                <a:cubicBezTo>
                  <a:pt x="10373" y="188"/>
                  <a:pt x="10378" y="374"/>
                  <a:pt x="10395" y="481"/>
                </a:cubicBezTo>
                <a:cubicBezTo>
                  <a:pt x="10414" y="601"/>
                  <a:pt x="10428" y="724"/>
                  <a:pt x="10408" y="845"/>
                </a:cubicBezTo>
                <a:cubicBezTo>
                  <a:pt x="10398" y="908"/>
                  <a:pt x="10376" y="1011"/>
                  <a:pt x="10305" y="1035"/>
                </a:cubicBezTo>
                <a:cubicBezTo>
                  <a:pt x="10252" y="1053"/>
                  <a:pt x="10172" y="1026"/>
                  <a:pt x="10120" y="1017"/>
                </a:cubicBezTo>
                <a:cubicBezTo>
                  <a:pt x="10063" y="1007"/>
                  <a:pt x="9941" y="1015"/>
                  <a:pt x="9908" y="954"/>
                </a:cubicBezTo>
                <a:cubicBezTo>
                  <a:pt x="9902" y="934"/>
                  <a:pt x="9897" y="914"/>
                  <a:pt x="9891" y="894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0" name="Ink 7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27863" y="4706938"/>
            <a:ext cx="325437" cy="373062"/>
          </a:xfrm>
          <a:custGeom>
            <a:avLst/>
            <a:gdLst>
              <a:gd name="T0" fmla="*/ 2147483647 w 907"/>
              <a:gd name="T1" fmla="*/ 2147483647 h 1036"/>
              <a:gd name="T2" fmla="*/ 2147483647 w 907"/>
              <a:gd name="T3" fmla="*/ 2147483647 h 1036"/>
              <a:gd name="T4" fmla="*/ 2147483647 w 907"/>
              <a:gd name="T5" fmla="*/ 2147483647 h 1036"/>
              <a:gd name="T6" fmla="*/ 2147483647 w 907"/>
              <a:gd name="T7" fmla="*/ 2147483647 h 1036"/>
              <a:gd name="T8" fmla="*/ 2147483647 w 907"/>
              <a:gd name="T9" fmla="*/ 2147483647 h 1036"/>
              <a:gd name="T10" fmla="*/ 2147483647 w 907"/>
              <a:gd name="T11" fmla="*/ 2147483647 h 1036"/>
              <a:gd name="T12" fmla="*/ 2147483647 w 907"/>
              <a:gd name="T13" fmla="*/ 2147483647 h 1036"/>
              <a:gd name="T14" fmla="*/ 2147483647 w 907"/>
              <a:gd name="T15" fmla="*/ 2147483647 h 1036"/>
              <a:gd name="T16" fmla="*/ 2147483647 w 907"/>
              <a:gd name="T17" fmla="*/ 0 h 1036"/>
              <a:gd name="T18" fmla="*/ 2147483647 w 907"/>
              <a:gd name="T19" fmla="*/ 2147483647 h 1036"/>
              <a:gd name="T20" fmla="*/ 2147483647 w 907"/>
              <a:gd name="T21" fmla="*/ 2147483647 h 1036"/>
              <a:gd name="T22" fmla="*/ 2147483647 w 907"/>
              <a:gd name="T23" fmla="*/ 2147483647 h 1036"/>
              <a:gd name="T24" fmla="*/ 2147483647 w 907"/>
              <a:gd name="T25" fmla="*/ 2147483647 h 1036"/>
              <a:gd name="T26" fmla="*/ 2147483647 w 907"/>
              <a:gd name="T27" fmla="*/ 2147483647 h 1036"/>
              <a:gd name="T28" fmla="*/ 2147483647 w 907"/>
              <a:gd name="T29" fmla="*/ 2147483647 h 1036"/>
              <a:gd name="T30" fmla="*/ 2147483647 w 907"/>
              <a:gd name="T31" fmla="*/ 2147483647 h 1036"/>
              <a:gd name="T32" fmla="*/ 2147483647 w 907"/>
              <a:gd name="T33" fmla="*/ 2147483647 h 1036"/>
              <a:gd name="T34" fmla="*/ 2147483647 w 907"/>
              <a:gd name="T35" fmla="*/ 2147483647 h 1036"/>
              <a:gd name="T36" fmla="*/ 2147483647 w 907"/>
              <a:gd name="T37" fmla="*/ 2147483647 h 1036"/>
              <a:gd name="T38" fmla="*/ 2147483647 w 907"/>
              <a:gd name="T39" fmla="*/ 2147483647 h 10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07"/>
              <a:gd name="T61" fmla="*/ 0 h 1036"/>
              <a:gd name="T62" fmla="*/ 907 w 907"/>
              <a:gd name="T63" fmla="*/ 1036 h 10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07" h="1036" extrusionOk="0">
                <a:moveTo>
                  <a:pt x="4" y="94"/>
                </a:moveTo>
                <a:cubicBezTo>
                  <a:pt x="6" y="118"/>
                  <a:pt x="10" y="121"/>
                  <a:pt x="15" y="145"/>
                </a:cubicBezTo>
                <a:cubicBezTo>
                  <a:pt x="30" y="212"/>
                  <a:pt x="38" y="281"/>
                  <a:pt x="44" y="349"/>
                </a:cubicBezTo>
                <a:cubicBezTo>
                  <a:pt x="53" y="448"/>
                  <a:pt x="52" y="547"/>
                  <a:pt x="50" y="646"/>
                </a:cubicBezTo>
                <a:cubicBezTo>
                  <a:pt x="48" y="720"/>
                  <a:pt x="44" y="793"/>
                  <a:pt x="37" y="866"/>
                </a:cubicBezTo>
                <a:cubicBezTo>
                  <a:pt x="34" y="897"/>
                  <a:pt x="29" y="929"/>
                  <a:pt x="30" y="960"/>
                </a:cubicBezTo>
                <a:cubicBezTo>
                  <a:pt x="31" y="1007"/>
                  <a:pt x="47" y="949"/>
                  <a:pt x="53" y="934"/>
                </a:cubicBezTo>
              </a:path>
              <a:path w="907" h="1036" extrusionOk="0">
                <a:moveTo>
                  <a:pt x="890" y="31"/>
                </a:moveTo>
                <a:cubicBezTo>
                  <a:pt x="904" y="7"/>
                  <a:pt x="898" y="21"/>
                  <a:pt x="900" y="0"/>
                </a:cubicBezTo>
                <a:cubicBezTo>
                  <a:pt x="883" y="35"/>
                  <a:pt x="870" y="69"/>
                  <a:pt x="863" y="108"/>
                </a:cubicBezTo>
                <a:cubicBezTo>
                  <a:pt x="846" y="200"/>
                  <a:pt x="842" y="295"/>
                  <a:pt x="839" y="388"/>
                </a:cubicBezTo>
                <a:cubicBezTo>
                  <a:pt x="835" y="501"/>
                  <a:pt x="839" y="613"/>
                  <a:pt x="843" y="726"/>
                </a:cubicBezTo>
                <a:cubicBezTo>
                  <a:pt x="846" y="819"/>
                  <a:pt x="845" y="913"/>
                  <a:pt x="848" y="1006"/>
                </a:cubicBezTo>
                <a:cubicBezTo>
                  <a:pt x="847" y="1021"/>
                  <a:pt x="847" y="1025"/>
                  <a:pt x="849" y="1035"/>
                </a:cubicBezTo>
                <a:cubicBezTo>
                  <a:pt x="832" y="1013"/>
                  <a:pt x="821" y="990"/>
                  <a:pt x="807" y="965"/>
                </a:cubicBezTo>
              </a:path>
              <a:path w="907" h="1036" extrusionOk="0">
                <a:moveTo>
                  <a:pt x="284" y="621"/>
                </a:moveTo>
                <a:cubicBezTo>
                  <a:pt x="289" y="646"/>
                  <a:pt x="311" y="642"/>
                  <a:pt x="339" y="647"/>
                </a:cubicBezTo>
                <a:cubicBezTo>
                  <a:pt x="388" y="656"/>
                  <a:pt x="443" y="659"/>
                  <a:pt x="493" y="655"/>
                </a:cubicBezTo>
                <a:cubicBezTo>
                  <a:pt x="556" y="650"/>
                  <a:pt x="620" y="644"/>
                  <a:pt x="683" y="635"/>
                </a:cubicBezTo>
                <a:cubicBezTo>
                  <a:pt x="698" y="633"/>
                  <a:pt x="713" y="630"/>
                  <a:pt x="728" y="628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1" name="Ink 7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94588" y="4625975"/>
            <a:ext cx="114300" cy="474663"/>
          </a:xfrm>
          <a:custGeom>
            <a:avLst/>
            <a:gdLst>
              <a:gd name="T0" fmla="*/ 2147483647 w 319"/>
              <a:gd name="T1" fmla="*/ 0 h 1320"/>
              <a:gd name="T2" fmla="*/ 2147483647 w 319"/>
              <a:gd name="T3" fmla="*/ 2147483647 h 1320"/>
              <a:gd name="T4" fmla="*/ 2147483647 w 319"/>
              <a:gd name="T5" fmla="*/ 2147483647 h 1320"/>
              <a:gd name="T6" fmla="*/ 2147483647 w 319"/>
              <a:gd name="T7" fmla="*/ 2147483647 h 1320"/>
              <a:gd name="T8" fmla="*/ 2147483647 w 319"/>
              <a:gd name="T9" fmla="*/ 2147483647 h 1320"/>
              <a:gd name="T10" fmla="*/ 2147483647 w 319"/>
              <a:gd name="T11" fmla="*/ 2147483647 h 1320"/>
              <a:gd name="T12" fmla="*/ 2147483647 w 319"/>
              <a:gd name="T13" fmla="*/ 2147483647 h 1320"/>
              <a:gd name="T14" fmla="*/ 0 w 319"/>
              <a:gd name="T15" fmla="*/ 2147483647 h 1320"/>
              <a:gd name="T16" fmla="*/ 0 w 319"/>
              <a:gd name="T17" fmla="*/ 2147483647 h 13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9"/>
              <a:gd name="T28" fmla="*/ 0 h 1320"/>
              <a:gd name="T29" fmla="*/ 319 w 319"/>
              <a:gd name="T30" fmla="*/ 1320 h 13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9" h="1320" extrusionOk="0">
                <a:moveTo>
                  <a:pt x="91" y="0"/>
                </a:moveTo>
                <a:cubicBezTo>
                  <a:pt x="79" y="17"/>
                  <a:pt x="69" y="27"/>
                  <a:pt x="61" y="45"/>
                </a:cubicBezTo>
                <a:cubicBezTo>
                  <a:pt x="48" y="72"/>
                  <a:pt x="46" y="87"/>
                  <a:pt x="51" y="120"/>
                </a:cubicBezTo>
                <a:cubicBezTo>
                  <a:pt x="60" y="180"/>
                  <a:pt x="94" y="235"/>
                  <a:pt x="123" y="287"/>
                </a:cubicBezTo>
                <a:cubicBezTo>
                  <a:pt x="195" y="415"/>
                  <a:pt x="285" y="535"/>
                  <a:pt x="312" y="683"/>
                </a:cubicBezTo>
                <a:cubicBezTo>
                  <a:pt x="339" y="831"/>
                  <a:pt x="273" y="975"/>
                  <a:pt x="190" y="1094"/>
                </a:cubicBezTo>
                <a:cubicBezTo>
                  <a:pt x="148" y="1154"/>
                  <a:pt x="100" y="1213"/>
                  <a:pt x="49" y="1265"/>
                </a:cubicBezTo>
                <a:cubicBezTo>
                  <a:pt x="32" y="1283"/>
                  <a:pt x="19" y="1334"/>
                  <a:pt x="0" y="1319"/>
                </a:cubicBezTo>
                <a:cubicBezTo>
                  <a:pt x="-1" y="1318"/>
                  <a:pt x="1" y="1292"/>
                  <a:pt x="0" y="1288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133600" y="5192713"/>
            <a:ext cx="53070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</a:rPr>
              <a:t>Write </a:t>
            </a:r>
            <a:r>
              <a:rPr lang="en-US" sz="1400" b="1">
                <a:latin typeface="Courier New" pitchFamily="49" charset="0"/>
              </a:rPr>
              <a:t>split(L,S1,S2)</a:t>
            </a:r>
            <a:r>
              <a:rPr lang="en-US" sz="1400">
                <a:solidFill>
                  <a:schemeClr val="tx1"/>
                </a:solidFill>
              </a:rPr>
              <a:t> that splits a list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L</a:t>
            </a:r>
            <a:r>
              <a:rPr lang="en-US" sz="1400">
                <a:solidFill>
                  <a:schemeClr val="tx1"/>
                </a:solidFill>
              </a:rPr>
              <a:t> into subsets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S1</a:t>
            </a:r>
            <a:r>
              <a:rPr lang="en-US" sz="1400">
                <a:solidFill>
                  <a:schemeClr val="tx1"/>
                </a:solidFill>
              </a:rPr>
              <a:t> and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S2</a:t>
            </a:r>
            <a:r>
              <a:rPr lang="en-US" sz="140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2707" name="Text Box 7"/>
          <p:cNvSpPr txBox="1">
            <a:spLocks noChangeArrowheads="1"/>
          </p:cNvSpPr>
          <p:nvPr/>
        </p:nvSpPr>
        <p:spPr bwMode="auto">
          <a:xfrm>
            <a:off x="7189788" y="147638"/>
            <a:ext cx="17653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i="1">
                <a:solidFill>
                  <a:schemeClr val="tx1"/>
                </a:solidFill>
              </a:rPr>
              <a:t>Quiz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72708" name="Rectangle 17"/>
          <p:cNvSpPr>
            <a:spLocks noChangeArrowheads="1"/>
          </p:cNvSpPr>
          <p:nvPr/>
        </p:nvSpPr>
        <p:spPr bwMode="auto">
          <a:xfrm>
            <a:off x="1593850" y="1704975"/>
            <a:ext cx="53022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</a:rPr>
              <a:t>Write </a:t>
            </a:r>
            <a:r>
              <a:rPr lang="en-US" sz="1400" b="1">
                <a:latin typeface="Courier New" pitchFamily="49" charset="0"/>
              </a:rPr>
              <a:t>perm(L,P)</a:t>
            </a:r>
            <a:r>
              <a:rPr lang="en-US" sz="1400">
                <a:solidFill>
                  <a:schemeClr val="tx1"/>
                </a:solidFill>
              </a:rPr>
              <a:t> to generate permutations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P</a:t>
            </a:r>
            <a:r>
              <a:rPr lang="en-US" sz="1400">
                <a:solidFill>
                  <a:schemeClr val="tx1"/>
                </a:solidFill>
              </a:rPr>
              <a:t> of a list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L</a:t>
            </a:r>
            <a:r>
              <a:rPr lang="en-US" sz="1400">
                <a:solidFill>
                  <a:schemeClr val="tx1"/>
                </a:solidFill>
              </a:rPr>
              <a:t>.   </a:t>
            </a:r>
          </a:p>
        </p:txBody>
      </p:sp>
      <p:sp>
        <p:nvSpPr>
          <p:cNvPr id="72709" name="Rectangle 18"/>
          <p:cNvSpPr>
            <a:spLocks noChangeArrowheads="1"/>
          </p:cNvSpPr>
          <p:nvPr/>
        </p:nvSpPr>
        <p:spPr bwMode="auto">
          <a:xfrm>
            <a:off x="7499350" y="5691188"/>
            <a:ext cx="10906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b="1" i="1">
                <a:solidFill>
                  <a:srgbClr val="088E0A"/>
                </a:solidFill>
              </a:rPr>
              <a:t>not</a:t>
            </a:r>
            <a:r>
              <a:rPr lang="en-US" sz="1000">
                <a:solidFill>
                  <a:srgbClr val="088E0A"/>
                </a:solidFill>
              </a:rPr>
              <a:t> concatenation</a:t>
            </a:r>
          </a:p>
        </p:txBody>
      </p:sp>
      <p:sp>
        <p:nvSpPr>
          <p:cNvPr id="72710" name="Rectangle 21"/>
          <p:cNvSpPr>
            <a:spLocks noChangeArrowheads="1"/>
          </p:cNvSpPr>
          <p:nvPr/>
        </p:nvSpPr>
        <p:spPr bwMode="auto">
          <a:xfrm>
            <a:off x="1535113" y="3440113"/>
            <a:ext cx="419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</a:rPr>
              <a:t>Write </a:t>
            </a:r>
            <a:r>
              <a:rPr lang="en-US" sz="1400" b="1">
                <a:latin typeface="Courier New" pitchFamily="49" charset="0"/>
              </a:rPr>
              <a:t>sort(L,S)</a:t>
            </a:r>
            <a:r>
              <a:rPr lang="en-US" sz="1400">
                <a:solidFill>
                  <a:schemeClr val="tx1"/>
                </a:solidFill>
              </a:rPr>
              <a:t>, which "sorts"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L</a:t>
            </a:r>
            <a:r>
              <a:rPr lang="en-US" sz="1400">
                <a:solidFill>
                  <a:schemeClr val="tx1"/>
                </a:solidFill>
              </a:rPr>
              <a:t> into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S</a:t>
            </a:r>
            <a:r>
              <a:rPr lang="en-US" sz="140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2711" name="Line 22"/>
          <p:cNvSpPr>
            <a:spLocks noChangeShapeType="1"/>
          </p:cNvSpPr>
          <p:nvPr/>
        </p:nvSpPr>
        <p:spPr bwMode="auto">
          <a:xfrm flipH="1" flipV="1">
            <a:off x="6935788" y="5603875"/>
            <a:ext cx="573087" cy="203200"/>
          </a:xfrm>
          <a:prstGeom prst="line">
            <a:avLst/>
          </a:prstGeom>
          <a:noFill/>
          <a:ln w="12700">
            <a:solidFill>
              <a:srgbClr val="088E0A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12" name="Rectangle 25"/>
          <p:cNvSpPr>
            <a:spLocks noChangeArrowheads="1"/>
          </p:cNvSpPr>
          <p:nvPr/>
        </p:nvSpPr>
        <p:spPr bwMode="auto">
          <a:xfrm>
            <a:off x="3309938" y="1938338"/>
            <a:ext cx="24495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chemeClr val="tx1"/>
                </a:solidFill>
              </a:rPr>
              <a:t>Use </a:t>
            </a:r>
            <a:r>
              <a:rPr lang="en-US" sz="1000" b="1">
                <a:solidFill>
                  <a:schemeClr val="tx1"/>
                </a:solidFill>
                <a:latin typeface="Courier New" pitchFamily="49" charset="0"/>
              </a:rPr>
              <a:t>removeOne(E,L,NewL) 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72713" name="Line 27"/>
          <p:cNvSpPr>
            <a:spLocks noChangeShapeType="1"/>
          </p:cNvSpPr>
          <p:nvPr/>
        </p:nvSpPr>
        <p:spPr bwMode="auto">
          <a:xfrm>
            <a:off x="457200" y="5029200"/>
            <a:ext cx="696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14" name="Rectangle 29"/>
          <p:cNvSpPr>
            <a:spLocks noChangeArrowheads="1"/>
          </p:cNvSpPr>
          <p:nvPr/>
        </p:nvSpPr>
        <p:spPr bwMode="auto">
          <a:xfrm>
            <a:off x="7288213" y="812800"/>
            <a:ext cx="12700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900">
                <a:solidFill>
                  <a:srgbClr val="009200"/>
                </a:solidFill>
                <a:latin typeface="Comic Sans MS" pitchFamily="66" charset="0"/>
              </a:rPr>
              <a:t>Prolog pandemonium!</a:t>
            </a:r>
          </a:p>
        </p:txBody>
      </p:sp>
      <p:grpSp>
        <p:nvGrpSpPr>
          <p:cNvPr id="72715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07413" y="915988"/>
            <a:ext cx="381000" cy="457200"/>
            <a:chOff x="2928" y="1051"/>
            <a:chExt cx="840" cy="957"/>
          </a:xfrm>
        </p:grpSpPr>
        <p:sp>
          <p:nvSpPr>
            <p:cNvPr id="72753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4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2755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2756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2757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2758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2759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2760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2761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2762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3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4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5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6" name="Rectangle 44"/>
          <p:cNvSpPr>
            <a:spLocks noChangeArrowheads="1"/>
          </p:cNvSpPr>
          <p:nvPr/>
        </p:nvSpPr>
        <p:spPr bwMode="auto">
          <a:xfrm>
            <a:off x="1485900" y="187325"/>
            <a:ext cx="45878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</a:rPr>
              <a:t>Define </a:t>
            </a:r>
            <a:r>
              <a:rPr lang="en-US" sz="1400" b="1">
                <a:latin typeface="Courier New" pitchFamily="49" charset="0"/>
              </a:rPr>
              <a:t>sorted(L)</a:t>
            </a:r>
            <a:r>
              <a:rPr lang="en-US" sz="1400">
                <a:solidFill>
                  <a:schemeClr val="tx1"/>
                </a:solidFill>
              </a:rPr>
              <a:t>. Assume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L</a:t>
            </a:r>
            <a:r>
              <a:rPr lang="en-US" sz="1400">
                <a:solidFill>
                  <a:schemeClr val="tx1"/>
                </a:solidFill>
              </a:rPr>
              <a:t> contains only integers. </a:t>
            </a:r>
          </a:p>
        </p:txBody>
      </p:sp>
      <p:sp>
        <p:nvSpPr>
          <p:cNvPr id="72717" name="Rectangle 34"/>
          <p:cNvSpPr>
            <a:spLocks noChangeArrowheads="1"/>
          </p:cNvSpPr>
          <p:nvPr/>
        </p:nvSpPr>
        <p:spPr bwMode="auto">
          <a:xfrm>
            <a:off x="2900363" y="428625"/>
            <a:ext cx="2767012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You'll want </a:t>
            </a:r>
            <a:r>
              <a:rPr lang="en-US" sz="1000" i="1">
                <a:solidFill>
                  <a:schemeClr val="tx1"/>
                </a:solidFill>
              </a:rPr>
              <a:t>2</a:t>
            </a:r>
            <a:r>
              <a:rPr lang="en-US" sz="1000">
                <a:solidFill>
                  <a:schemeClr val="tx1"/>
                </a:solidFill>
              </a:rPr>
              <a:t> base cases and one recursive case…</a:t>
            </a:r>
          </a:p>
        </p:txBody>
      </p:sp>
      <p:sp>
        <p:nvSpPr>
          <p:cNvPr id="72718" name="Rectangle 35"/>
          <p:cNvSpPr>
            <a:spLocks noChangeArrowheads="1"/>
          </p:cNvSpPr>
          <p:nvPr/>
        </p:nvSpPr>
        <p:spPr bwMode="auto">
          <a:xfrm>
            <a:off x="2801938" y="3659188"/>
            <a:ext cx="2227262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Hint:  </a:t>
            </a:r>
            <a:r>
              <a:rPr lang="en-US" sz="1000">
                <a:solidFill>
                  <a:schemeClr val="tx1"/>
                </a:solidFill>
              </a:rPr>
              <a:t>Use the previous two predicates!</a:t>
            </a:r>
          </a:p>
        </p:txBody>
      </p:sp>
      <p:sp>
        <p:nvSpPr>
          <p:cNvPr id="72719" name="Text Box 36"/>
          <p:cNvSpPr txBox="1">
            <a:spLocks noChangeArrowheads="1"/>
          </p:cNvSpPr>
          <p:nvPr/>
        </p:nvSpPr>
        <p:spPr bwMode="auto">
          <a:xfrm>
            <a:off x="209550" y="160338"/>
            <a:ext cx="1225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" pitchFamily="34" charset="0"/>
              </a:rPr>
              <a:t>sorted( L )</a:t>
            </a:r>
          </a:p>
        </p:txBody>
      </p:sp>
      <p:sp>
        <p:nvSpPr>
          <p:cNvPr id="72720" name="Line 27"/>
          <p:cNvSpPr>
            <a:spLocks noChangeShapeType="1"/>
          </p:cNvSpPr>
          <p:nvPr/>
        </p:nvSpPr>
        <p:spPr bwMode="auto">
          <a:xfrm>
            <a:off x="442913" y="1524000"/>
            <a:ext cx="696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21" name="Text Box 38"/>
          <p:cNvSpPr txBox="1">
            <a:spLocks noChangeArrowheads="1"/>
          </p:cNvSpPr>
          <p:nvPr/>
        </p:nvSpPr>
        <p:spPr bwMode="auto">
          <a:xfrm>
            <a:off x="209550" y="1655763"/>
            <a:ext cx="1390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" pitchFamily="34" charset="0"/>
              </a:rPr>
              <a:t>perm( L, P )</a:t>
            </a:r>
          </a:p>
        </p:txBody>
      </p:sp>
      <p:sp>
        <p:nvSpPr>
          <p:cNvPr id="72722" name="Line 27"/>
          <p:cNvSpPr>
            <a:spLocks noChangeShapeType="1"/>
          </p:cNvSpPr>
          <p:nvPr/>
        </p:nvSpPr>
        <p:spPr bwMode="auto">
          <a:xfrm>
            <a:off x="457200" y="3276600"/>
            <a:ext cx="696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23" name="Text Box 40"/>
          <p:cNvSpPr txBox="1">
            <a:spLocks noChangeArrowheads="1"/>
          </p:cNvSpPr>
          <p:nvPr/>
        </p:nvSpPr>
        <p:spPr bwMode="auto">
          <a:xfrm>
            <a:off x="209550" y="3392488"/>
            <a:ext cx="1250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" pitchFamily="34" charset="0"/>
              </a:rPr>
              <a:t>sort( L, S )</a:t>
            </a:r>
          </a:p>
        </p:txBody>
      </p:sp>
      <p:sp>
        <p:nvSpPr>
          <p:cNvPr id="72724" name="Text Box 41"/>
          <p:cNvSpPr txBox="1">
            <a:spLocks noChangeArrowheads="1"/>
          </p:cNvSpPr>
          <p:nvPr/>
        </p:nvSpPr>
        <p:spPr bwMode="auto">
          <a:xfrm>
            <a:off x="209550" y="5132388"/>
            <a:ext cx="18542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" pitchFamily="34" charset="0"/>
              </a:rPr>
              <a:t>sp</a:t>
            </a:r>
            <a:r>
              <a:rPr lang="en-US">
                <a:solidFill>
                  <a:schemeClr val="tx1"/>
                </a:solidFill>
                <a:latin typeface="ヒラギノ角ゴ ProN W3" pitchFamily="-112" charset="-128"/>
              </a:rPr>
              <a:t>lit</a:t>
            </a:r>
            <a:r>
              <a:rPr lang="en-US">
                <a:solidFill>
                  <a:schemeClr val="tx1"/>
                </a:solidFill>
                <a:latin typeface="Arial" pitchFamily="34" charset="0"/>
              </a:rPr>
              <a:t>( L, S1, S2 )</a:t>
            </a:r>
          </a:p>
        </p:txBody>
      </p:sp>
      <p:sp>
        <p:nvSpPr>
          <p:cNvPr id="72725" name="Rectangle 42"/>
          <p:cNvSpPr>
            <a:spLocks noChangeArrowheads="1"/>
          </p:cNvSpPr>
          <p:nvPr/>
        </p:nvSpPr>
        <p:spPr bwMode="auto">
          <a:xfrm>
            <a:off x="5438775" y="5451475"/>
            <a:ext cx="14747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chemeClr val="tx1"/>
                </a:solidFill>
              </a:rPr>
              <a:t>so that  </a:t>
            </a:r>
            <a:r>
              <a:rPr lang="en-US" sz="1000" b="1">
                <a:solidFill>
                  <a:schemeClr val="tx1"/>
                </a:solidFill>
                <a:latin typeface="Courier New" pitchFamily="49" charset="0"/>
              </a:rPr>
              <a:t>L = S1 </a:t>
            </a:r>
            <a:r>
              <a:rPr lang="en-US" sz="1000" b="1">
                <a:solidFill>
                  <a:schemeClr val="tx1"/>
                </a:solidFill>
                <a:latin typeface="Courier New" pitchFamily="49" charset="0"/>
                <a:sym typeface="Symbol" pitchFamily="18" charset="2"/>
              </a:rPr>
              <a:t> </a:t>
            </a:r>
            <a:r>
              <a:rPr lang="en-US" sz="1000" b="1">
                <a:solidFill>
                  <a:schemeClr val="tx1"/>
                </a:solidFill>
                <a:latin typeface="Courier New" pitchFamily="49" charset="0"/>
              </a:rPr>
              <a:t>S2</a:t>
            </a:r>
            <a:r>
              <a:rPr lang="en-US" sz="10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2726" name="Rectangle 18"/>
          <p:cNvSpPr>
            <a:spLocks noChangeArrowheads="1"/>
          </p:cNvSpPr>
          <p:nvPr/>
        </p:nvSpPr>
        <p:spPr bwMode="auto">
          <a:xfrm>
            <a:off x="7881938" y="6521450"/>
            <a:ext cx="11652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b="1" i="1">
                <a:solidFill>
                  <a:srgbClr val="088E0A"/>
                </a:solidFill>
              </a:rPr>
              <a:t>speaking of split…</a:t>
            </a:r>
            <a:endParaRPr lang="en-US" sz="1000">
              <a:solidFill>
                <a:srgbClr val="088E0A"/>
              </a:solidFill>
            </a:endParaRPr>
          </a:p>
        </p:txBody>
      </p:sp>
      <p:sp>
        <p:nvSpPr>
          <p:cNvPr id="72727" name="Rectangle 35"/>
          <p:cNvSpPr>
            <a:spLocks noChangeArrowheads="1"/>
          </p:cNvSpPr>
          <p:nvPr/>
        </p:nvSpPr>
        <p:spPr bwMode="auto">
          <a:xfrm>
            <a:off x="1066800" y="2209800"/>
            <a:ext cx="223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perm( [ ], [ ] ). 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728" name="Rectangle 36"/>
          <p:cNvSpPr>
            <a:spLocks noChangeArrowheads="1"/>
          </p:cNvSpPr>
          <p:nvPr/>
        </p:nvSpPr>
        <p:spPr bwMode="auto">
          <a:xfrm>
            <a:off x="1066800" y="2662238"/>
            <a:ext cx="284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perm( [F|R], P ) :-  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729" name="Rectangle 18"/>
          <p:cNvSpPr>
            <a:spLocks noChangeArrowheads="1"/>
          </p:cNvSpPr>
          <p:nvPr/>
        </p:nvSpPr>
        <p:spPr bwMode="auto">
          <a:xfrm>
            <a:off x="5257800" y="3429000"/>
            <a:ext cx="20764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 b="1" i="1">
                <a:solidFill>
                  <a:srgbClr val="088E0A"/>
                </a:solidFill>
              </a:rPr>
              <a:t>What is the big-O running time for this sorting algorithm?</a:t>
            </a:r>
            <a:endParaRPr lang="en-US" sz="1000">
              <a:solidFill>
                <a:srgbClr val="088E0A"/>
              </a:solidFill>
            </a:endParaRPr>
          </a:p>
        </p:txBody>
      </p:sp>
      <p:sp>
        <p:nvSpPr>
          <p:cNvPr id="72730" name="Ink 5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46513" y="2647950"/>
            <a:ext cx="1803400" cy="604838"/>
          </a:xfrm>
          <a:custGeom>
            <a:avLst/>
            <a:gdLst>
              <a:gd name="T0" fmla="*/ 2147483647 w 5006"/>
              <a:gd name="T1" fmla="*/ 2147483647 h 1680"/>
              <a:gd name="T2" fmla="*/ 2147483647 w 5006"/>
              <a:gd name="T3" fmla="*/ 2147483647 h 1680"/>
              <a:gd name="T4" fmla="*/ 2147483647 w 5006"/>
              <a:gd name="T5" fmla="*/ 2147483647 h 1680"/>
              <a:gd name="T6" fmla="*/ 0 w 5006"/>
              <a:gd name="T7" fmla="*/ 2147483647 h 1680"/>
              <a:gd name="T8" fmla="*/ 2147483647 w 5006"/>
              <a:gd name="T9" fmla="*/ 2147483647 h 1680"/>
              <a:gd name="T10" fmla="*/ 2147483647 w 5006"/>
              <a:gd name="T11" fmla="*/ 2147483647 h 1680"/>
              <a:gd name="T12" fmla="*/ 2147483647 w 5006"/>
              <a:gd name="T13" fmla="*/ 2147483647 h 1680"/>
              <a:gd name="T14" fmla="*/ 2147483647 w 5006"/>
              <a:gd name="T15" fmla="*/ 2147483647 h 1680"/>
              <a:gd name="T16" fmla="*/ 2147483647 w 5006"/>
              <a:gd name="T17" fmla="*/ 2147483647 h 1680"/>
              <a:gd name="T18" fmla="*/ 2147483647 w 5006"/>
              <a:gd name="T19" fmla="*/ 2147483647 h 1680"/>
              <a:gd name="T20" fmla="*/ 2147483647 w 5006"/>
              <a:gd name="T21" fmla="*/ 2147483647 h 1680"/>
              <a:gd name="T22" fmla="*/ 2147483647 w 5006"/>
              <a:gd name="T23" fmla="*/ 2147483647 h 1680"/>
              <a:gd name="T24" fmla="*/ 2147483647 w 5006"/>
              <a:gd name="T25" fmla="*/ 2147483647 h 1680"/>
              <a:gd name="T26" fmla="*/ 2147483647 w 5006"/>
              <a:gd name="T27" fmla="*/ 2147483647 h 1680"/>
              <a:gd name="T28" fmla="*/ 2147483647 w 5006"/>
              <a:gd name="T29" fmla="*/ 2147483647 h 1680"/>
              <a:gd name="T30" fmla="*/ 2147483647 w 5006"/>
              <a:gd name="T31" fmla="*/ 2147483647 h 1680"/>
              <a:gd name="T32" fmla="*/ 2147483647 w 5006"/>
              <a:gd name="T33" fmla="*/ 2147483647 h 1680"/>
              <a:gd name="T34" fmla="*/ 2147483647 w 5006"/>
              <a:gd name="T35" fmla="*/ 2147483647 h 1680"/>
              <a:gd name="T36" fmla="*/ 2147483647 w 5006"/>
              <a:gd name="T37" fmla="*/ 2147483647 h 1680"/>
              <a:gd name="T38" fmla="*/ 2147483647 w 5006"/>
              <a:gd name="T39" fmla="*/ 2147483647 h 1680"/>
              <a:gd name="T40" fmla="*/ 2147483647 w 5006"/>
              <a:gd name="T41" fmla="*/ 2147483647 h 1680"/>
              <a:gd name="T42" fmla="*/ 2147483647 w 5006"/>
              <a:gd name="T43" fmla="*/ 2147483647 h 1680"/>
              <a:gd name="T44" fmla="*/ 2147483647 w 5006"/>
              <a:gd name="T45" fmla="*/ 2147483647 h 1680"/>
              <a:gd name="T46" fmla="*/ 2147483647 w 5006"/>
              <a:gd name="T47" fmla="*/ 2147483647 h 1680"/>
              <a:gd name="T48" fmla="*/ 2147483647 w 5006"/>
              <a:gd name="T49" fmla="*/ 2147483647 h 1680"/>
              <a:gd name="T50" fmla="*/ 2147483647 w 5006"/>
              <a:gd name="T51" fmla="*/ 2147483647 h 1680"/>
              <a:gd name="T52" fmla="*/ 2147483647 w 5006"/>
              <a:gd name="T53" fmla="*/ 2147483647 h 1680"/>
              <a:gd name="T54" fmla="*/ 2147483647 w 5006"/>
              <a:gd name="T55" fmla="*/ 2147483647 h 1680"/>
              <a:gd name="T56" fmla="*/ 2147483647 w 5006"/>
              <a:gd name="T57" fmla="*/ 2147483647 h 1680"/>
              <a:gd name="T58" fmla="*/ 2147483647 w 5006"/>
              <a:gd name="T59" fmla="*/ 2147483647 h 1680"/>
              <a:gd name="T60" fmla="*/ 2147483647 w 5006"/>
              <a:gd name="T61" fmla="*/ 2147483647 h 1680"/>
              <a:gd name="T62" fmla="*/ 2147483647 w 5006"/>
              <a:gd name="T63" fmla="*/ 2147483647 h 1680"/>
              <a:gd name="T64" fmla="*/ 2147483647 w 5006"/>
              <a:gd name="T65" fmla="*/ 2147483647 h 1680"/>
              <a:gd name="T66" fmla="*/ 2147483647 w 5006"/>
              <a:gd name="T67" fmla="*/ 2147483647 h 1680"/>
              <a:gd name="T68" fmla="*/ 2147483647 w 5006"/>
              <a:gd name="T69" fmla="*/ 2147483647 h 1680"/>
              <a:gd name="T70" fmla="*/ 2147483647 w 5006"/>
              <a:gd name="T71" fmla="*/ 2147483647 h 1680"/>
              <a:gd name="T72" fmla="*/ 2147483647 w 5006"/>
              <a:gd name="T73" fmla="*/ 2147483647 h 1680"/>
              <a:gd name="T74" fmla="*/ 2147483647 w 5006"/>
              <a:gd name="T75" fmla="*/ 2147483647 h 1680"/>
              <a:gd name="T76" fmla="*/ 2147483647 w 5006"/>
              <a:gd name="T77" fmla="*/ 2147483647 h 1680"/>
              <a:gd name="T78" fmla="*/ 2147483647 w 5006"/>
              <a:gd name="T79" fmla="*/ 2147483647 h 1680"/>
              <a:gd name="T80" fmla="*/ 2147483647 w 5006"/>
              <a:gd name="T81" fmla="*/ 0 h 1680"/>
              <a:gd name="T82" fmla="*/ 2147483647 w 5006"/>
              <a:gd name="T83" fmla="*/ 2147483647 h 1680"/>
              <a:gd name="T84" fmla="*/ 2147483647 w 5006"/>
              <a:gd name="T85" fmla="*/ 2147483647 h 1680"/>
              <a:gd name="T86" fmla="*/ 2147483647 w 5006"/>
              <a:gd name="T87" fmla="*/ 2147483647 h 1680"/>
              <a:gd name="T88" fmla="*/ 2147483647 w 5006"/>
              <a:gd name="T89" fmla="*/ 2147483647 h 1680"/>
              <a:gd name="T90" fmla="*/ 2147483647 w 5006"/>
              <a:gd name="T91" fmla="*/ 2147483647 h 1680"/>
              <a:gd name="T92" fmla="*/ 2147483647 w 5006"/>
              <a:gd name="T93" fmla="*/ 2147483647 h 1680"/>
              <a:gd name="T94" fmla="*/ 2147483647 w 5006"/>
              <a:gd name="T95" fmla="*/ 2147483647 h 1680"/>
              <a:gd name="T96" fmla="*/ 2147483647 w 5006"/>
              <a:gd name="T97" fmla="*/ 2147483647 h 1680"/>
              <a:gd name="T98" fmla="*/ 2147483647 w 5006"/>
              <a:gd name="T99" fmla="*/ 2147483647 h 1680"/>
              <a:gd name="T100" fmla="*/ 2147483647 w 5006"/>
              <a:gd name="T101" fmla="*/ 2147483647 h 1680"/>
              <a:gd name="T102" fmla="*/ 2147483647 w 5006"/>
              <a:gd name="T103" fmla="*/ 2147483647 h 1680"/>
              <a:gd name="T104" fmla="*/ 2147483647 w 5006"/>
              <a:gd name="T105" fmla="*/ 2147483647 h 1680"/>
              <a:gd name="T106" fmla="*/ 2147483647 w 5006"/>
              <a:gd name="T107" fmla="*/ 2147483647 h 1680"/>
              <a:gd name="T108" fmla="*/ 2147483647 w 5006"/>
              <a:gd name="T109" fmla="*/ 2147483647 h 1680"/>
              <a:gd name="T110" fmla="*/ 2147483647 w 5006"/>
              <a:gd name="T111" fmla="*/ 2147483647 h 1680"/>
              <a:gd name="T112" fmla="*/ 2147483647 w 5006"/>
              <a:gd name="T113" fmla="*/ 2147483647 h 168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006"/>
              <a:gd name="T172" fmla="*/ 0 h 1680"/>
              <a:gd name="T173" fmla="*/ 5006 w 5006"/>
              <a:gd name="T174" fmla="*/ 1680 h 168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006" h="1680" extrusionOk="0">
                <a:moveTo>
                  <a:pt x="288" y="732"/>
                </a:moveTo>
                <a:cubicBezTo>
                  <a:pt x="279" y="725"/>
                  <a:pt x="275" y="722"/>
                  <a:pt x="267" y="720"/>
                </a:cubicBezTo>
                <a:cubicBezTo>
                  <a:pt x="263" y="740"/>
                  <a:pt x="258" y="760"/>
                  <a:pt x="253" y="780"/>
                </a:cubicBezTo>
                <a:cubicBezTo>
                  <a:pt x="243" y="826"/>
                  <a:pt x="229" y="871"/>
                  <a:pt x="218" y="917"/>
                </a:cubicBezTo>
                <a:cubicBezTo>
                  <a:pt x="200" y="995"/>
                  <a:pt x="185" y="1073"/>
                  <a:pt x="173" y="1152"/>
                </a:cubicBezTo>
                <a:cubicBezTo>
                  <a:pt x="164" y="1210"/>
                  <a:pt x="160" y="1268"/>
                  <a:pt x="155" y="1326"/>
                </a:cubicBezTo>
                <a:cubicBezTo>
                  <a:pt x="156" y="1307"/>
                  <a:pt x="156" y="1291"/>
                  <a:pt x="155" y="1272"/>
                </a:cubicBezTo>
              </a:path>
              <a:path w="5006" h="1680" extrusionOk="0">
                <a:moveTo>
                  <a:pt x="0" y="792"/>
                </a:moveTo>
                <a:cubicBezTo>
                  <a:pt x="17" y="758"/>
                  <a:pt x="30" y="734"/>
                  <a:pt x="55" y="706"/>
                </a:cubicBezTo>
                <a:cubicBezTo>
                  <a:pt x="90" y="666"/>
                  <a:pt x="131" y="633"/>
                  <a:pt x="173" y="600"/>
                </a:cubicBezTo>
                <a:cubicBezTo>
                  <a:pt x="215" y="567"/>
                  <a:pt x="262" y="538"/>
                  <a:pt x="311" y="515"/>
                </a:cubicBezTo>
                <a:cubicBezTo>
                  <a:pt x="349" y="497"/>
                  <a:pt x="395" y="484"/>
                  <a:pt x="438" y="486"/>
                </a:cubicBezTo>
                <a:cubicBezTo>
                  <a:pt x="495" y="489"/>
                  <a:pt x="539" y="521"/>
                  <a:pt x="576" y="563"/>
                </a:cubicBezTo>
                <a:cubicBezTo>
                  <a:pt x="603" y="594"/>
                  <a:pt x="625" y="627"/>
                  <a:pt x="636" y="667"/>
                </a:cubicBezTo>
                <a:cubicBezTo>
                  <a:pt x="643" y="694"/>
                  <a:pt x="640" y="718"/>
                  <a:pt x="619" y="737"/>
                </a:cubicBezTo>
                <a:cubicBezTo>
                  <a:pt x="593" y="761"/>
                  <a:pt x="548" y="770"/>
                  <a:pt x="515" y="778"/>
                </a:cubicBezTo>
                <a:cubicBezTo>
                  <a:pt x="472" y="788"/>
                  <a:pt x="424" y="793"/>
                  <a:pt x="383" y="810"/>
                </a:cubicBezTo>
                <a:cubicBezTo>
                  <a:pt x="363" y="818"/>
                  <a:pt x="347" y="827"/>
                  <a:pt x="326" y="835"/>
                </a:cubicBezTo>
              </a:path>
              <a:path w="5006" h="1680" extrusionOk="0">
                <a:moveTo>
                  <a:pt x="868" y="588"/>
                </a:moveTo>
                <a:cubicBezTo>
                  <a:pt x="871" y="615"/>
                  <a:pt x="875" y="627"/>
                  <a:pt x="902" y="639"/>
                </a:cubicBezTo>
                <a:cubicBezTo>
                  <a:pt x="928" y="651"/>
                  <a:pt x="952" y="643"/>
                  <a:pt x="977" y="635"/>
                </a:cubicBezTo>
                <a:cubicBezTo>
                  <a:pt x="1015" y="624"/>
                  <a:pt x="1055" y="598"/>
                  <a:pt x="1065" y="556"/>
                </a:cubicBezTo>
                <a:cubicBezTo>
                  <a:pt x="1069" y="539"/>
                  <a:pt x="1070" y="507"/>
                  <a:pt x="1055" y="494"/>
                </a:cubicBezTo>
                <a:cubicBezTo>
                  <a:pt x="1034" y="476"/>
                  <a:pt x="1004" y="491"/>
                  <a:pt x="986" y="503"/>
                </a:cubicBezTo>
                <a:cubicBezTo>
                  <a:pt x="908" y="554"/>
                  <a:pt x="859" y="647"/>
                  <a:pt x="829" y="733"/>
                </a:cubicBezTo>
                <a:cubicBezTo>
                  <a:pt x="815" y="774"/>
                  <a:pt x="807" y="814"/>
                  <a:pt x="817" y="857"/>
                </a:cubicBezTo>
                <a:cubicBezTo>
                  <a:pt x="825" y="890"/>
                  <a:pt x="850" y="917"/>
                  <a:pt x="884" y="923"/>
                </a:cubicBezTo>
                <a:cubicBezTo>
                  <a:pt x="913" y="928"/>
                  <a:pt x="940" y="918"/>
                  <a:pt x="966" y="907"/>
                </a:cubicBezTo>
                <a:cubicBezTo>
                  <a:pt x="992" y="896"/>
                  <a:pt x="1013" y="877"/>
                  <a:pt x="1036" y="862"/>
                </a:cubicBezTo>
              </a:path>
              <a:path w="5006" h="1680" extrusionOk="0">
                <a:moveTo>
                  <a:pt x="1201" y="743"/>
                </a:moveTo>
                <a:cubicBezTo>
                  <a:pt x="1200" y="768"/>
                  <a:pt x="1204" y="787"/>
                  <a:pt x="1210" y="811"/>
                </a:cubicBezTo>
                <a:cubicBezTo>
                  <a:pt x="1219" y="846"/>
                  <a:pt x="1231" y="879"/>
                  <a:pt x="1249" y="911"/>
                </a:cubicBezTo>
                <a:cubicBezTo>
                  <a:pt x="1253" y="879"/>
                  <a:pt x="1248" y="856"/>
                  <a:pt x="1241" y="824"/>
                </a:cubicBezTo>
                <a:cubicBezTo>
                  <a:pt x="1232" y="781"/>
                  <a:pt x="1220" y="738"/>
                  <a:pt x="1215" y="694"/>
                </a:cubicBezTo>
                <a:cubicBezTo>
                  <a:pt x="1211" y="657"/>
                  <a:pt x="1208" y="616"/>
                  <a:pt x="1239" y="591"/>
                </a:cubicBezTo>
                <a:cubicBezTo>
                  <a:pt x="1263" y="572"/>
                  <a:pt x="1306" y="570"/>
                  <a:pt x="1335" y="567"/>
                </a:cubicBezTo>
                <a:cubicBezTo>
                  <a:pt x="1374" y="563"/>
                  <a:pt x="1411" y="560"/>
                  <a:pt x="1450" y="558"/>
                </a:cubicBezTo>
              </a:path>
              <a:path w="5006" h="1680" extrusionOk="0">
                <a:moveTo>
                  <a:pt x="1545" y="967"/>
                </a:moveTo>
                <a:cubicBezTo>
                  <a:pt x="1556" y="947"/>
                  <a:pt x="1567" y="925"/>
                  <a:pt x="1574" y="904"/>
                </a:cubicBezTo>
                <a:cubicBezTo>
                  <a:pt x="1586" y="865"/>
                  <a:pt x="1597" y="824"/>
                  <a:pt x="1606" y="784"/>
                </a:cubicBezTo>
                <a:cubicBezTo>
                  <a:pt x="1614" y="746"/>
                  <a:pt x="1621" y="708"/>
                  <a:pt x="1627" y="669"/>
                </a:cubicBezTo>
                <a:cubicBezTo>
                  <a:pt x="1630" y="652"/>
                  <a:pt x="1630" y="647"/>
                  <a:pt x="1632" y="636"/>
                </a:cubicBezTo>
                <a:cubicBezTo>
                  <a:pt x="1638" y="665"/>
                  <a:pt x="1640" y="695"/>
                  <a:pt x="1644" y="725"/>
                </a:cubicBezTo>
                <a:cubicBezTo>
                  <a:pt x="1649" y="762"/>
                  <a:pt x="1653" y="800"/>
                  <a:pt x="1672" y="833"/>
                </a:cubicBezTo>
                <a:cubicBezTo>
                  <a:pt x="1684" y="853"/>
                  <a:pt x="1705" y="872"/>
                  <a:pt x="1731" y="865"/>
                </a:cubicBezTo>
                <a:cubicBezTo>
                  <a:pt x="1763" y="856"/>
                  <a:pt x="1787" y="823"/>
                  <a:pt x="1806" y="799"/>
                </a:cubicBezTo>
                <a:cubicBezTo>
                  <a:pt x="1828" y="770"/>
                  <a:pt x="1843" y="736"/>
                  <a:pt x="1866" y="707"/>
                </a:cubicBezTo>
                <a:cubicBezTo>
                  <a:pt x="1870" y="703"/>
                  <a:pt x="1874" y="699"/>
                  <a:pt x="1878" y="695"/>
                </a:cubicBezTo>
                <a:cubicBezTo>
                  <a:pt x="1900" y="710"/>
                  <a:pt x="1904" y="717"/>
                  <a:pt x="1914" y="749"/>
                </a:cubicBezTo>
                <a:cubicBezTo>
                  <a:pt x="1927" y="790"/>
                  <a:pt x="1937" y="831"/>
                  <a:pt x="1953" y="871"/>
                </a:cubicBezTo>
                <a:cubicBezTo>
                  <a:pt x="1962" y="893"/>
                  <a:pt x="1975" y="930"/>
                  <a:pt x="2006" y="927"/>
                </a:cubicBezTo>
                <a:cubicBezTo>
                  <a:pt x="2027" y="918"/>
                  <a:pt x="2036" y="914"/>
                  <a:pt x="2050" y="907"/>
                </a:cubicBezTo>
              </a:path>
              <a:path w="5006" h="1680" extrusionOk="0">
                <a:moveTo>
                  <a:pt x="2340" y="133"/>
                </a:moveTo>
                <a:cubicBezTo>
                  <a:pt x="2317" y="189"/>
                  <a:pt x="2304" y="242"/>
                  <a:pt x="2286" y="299"/>
                </a:cubicBezTo>
                <a:cubicBezTo>
                  <a:pt x="2256" y="397"/>
                  <a:pt x="2235" y="494"/>
                  <a:pt x="2221" y="595"/>
                </a:cubicBezTo>
                <a:cubicBezTo>
                  <a:pt x="2209" y="679"/>
                  <a:pt x="2203" y="764"/>
                  <a:pt x="2211" y="849"/>
                </a:cubicBezTo>
                <a:cubicBezTo>
                  <a:pt x="2214" y="883"/>
                  <a:pt x="2217" y="988"/>
                  <a:pt x="2247" y="1014"/>
                </a:cubicBezTo>
                <a:cubicBezTo>
                  <a:pt x="2266" y="1030"/>
                  <a:pt x="2279" y="1001"/>
                  <a:pt x="2295" y="980"/>
                </a:cubicBezTo>
              </a:path>
              <a:path w="5006" h="1680" extrusionOk="0">
                <a:moveTo>
                  <a:pt x="4350" y="33"/>
                </a:moveTo>
                <a:cubicBezTo>
                  <a:pt x="4381" y="65"/>
                  <a:pt x="4415" y="93"/>
                  <a:pt x="4442" y="129"/>
                </a:cubicBezTo>
                <a:cubicBezTo>
                  <a:pt x="4492" y="196"/>
                  <a:pt x="4529" y="277"/>
                  <a:pt x="4549" y="358"/>
                </a:cubicBezTo>
                <a:cubicBezTo>
                  <a:pt x="4575" y="461"/>
                  <a:pt x="4578" y="573"/>
                  <a:pt x="4558" y="677"/>
                </a:cubicBezTo>
                <a:cubicBezTo>
                  <a:pt x="4539" y="775"/>
                  <a:pt x="4498" y="868"/>
                  <a:pt x="4454" y="957"/>
                </a:cubicBezTo>
                <a:cubicBezTo>
                  <a:pt x="4425" y="1016"/>
                  <a:pt x="4393" y="1077"/>
                  <a:pt x="4357" y="1132"/>
                </a:cubicBezTo>
                <a:cubicBezTo>
                  <a:pt x="4342" y="1152"/>
                  <a:pt x="4339" y="1156"/>
                  <a:pt x="4332" y="1169"/>
                </a:cubicBezTo>
              </a:path>
              <a:path w="5006" h="1680" extrusionOk="0">
                <a:moveTo>
                  <a:pt x="4930" y="1144"/>
                </a:moveTo>
                <a:cubicBezTo>
                  <a:pt x="4958" y="1167"/>
                  <a:pt x="4979" y="1191"/>
                  <a:pt x="4992" y="1226"/>
                </a:cubicBezTo>
                <a:cubicBezTo>
                  <a:pt x="5015" y="1289"/>
                  <a:pt x="5007" y="1357"/>
                  <a:pt x="4988" y="1419"/>
                </a:cubicBezTo>
                <a:cubicBezTo>
                  <a:pt x="4962" y="1504"/>
                  <a:pt x="4907" y="1573"/>
                  <a:pt x="4845" y="1634"/>
                </a:cubicBezTo>
                <a:cubicBezTo>
                  <a:pt x="4829" y="1649"/>
                  <a:pt x="4812" y="1664"/>
                  <a:pt x="4796" y="1679"/>
                </a:cubicBezTo>
              </a:path>
              <a:path w="5006" h="1680" extrusionOk="0">
                <a:moveTo>
                  <a:pt x="2528" y="367"/>
                </a:moveTo>
                <a:cubicBezTo>
                  <a:pt x="2547" y="354"/>
                  <a:pt x="2544" y="379"/>
                  <a:pt x="2548" y="402"/>
                </a:cubicBezTo>
                <a:cubicBezTo>
                  <a:pt x="2558" y="452"/>
                  <a:pt x="2569" y="501"/>
                  <a:pt x="2579" y="551"/>
                </a:cubicBezTo>
                <a:cubicBezTo>
                  <a:pt x="2594" y="626"/>
                  <a:pt x="2605" y="703"/>
                  <a:pt x="2606" y="780"/>
                </a:cubicBezTo>
                <a:cubicBezTo>
                  <a:pt x="2606" y="813"/>
                  <a:pt x="2605" y="846"/>
                  <a:pt x="2601" y="879"/>
                </a:cubicBezTo>
                <a:cubicBezTo>
                  <a:pt x="2598" y="900"/>
                  <a:pt x="2593" y="921"/>
                  <a:pt x="2592" y="942"/>
                </a:cubicBezTo>
                <a:cubicBezTo>
                  <a:pt x="2592" y="956"/>
                  <a:pt x="2594" y="959"/>
                  <a:pt x="2606" y="941"/>
                </a:cubicBezTo>
              </a:path>
              <a:path w="5006" h="1680" extrusionOk="0">
                <a:moveTo>
                  <a:pt x="2458" y="546"/>
                </a:moveTo>
                <a:cubicBezTo>
                  <a:pt x="2452" y="492"/>
                  <a:pt x="2465" y="452"/>
                  <a:pt x="2487" y="400"/>
                </a:cubicBezTo>
                <a:cubicBezTo>
                  <a:pt x="2530" y="298"/>
                  <a:pt x="2591" y="201"/>
                  <a:pt x="2668" y="121"/>
                </a:cubicBezTo>
                <a:cubicBezTo>
                  <a:pt x="2697" y="90"/>
                  <a:pt x="2729" y="60"/>
                  <a:pt x="2763" y="35"/>
                </a:cubicBezTo>
                <a:cubicBezTo>
                  <a:pt x="2780" y="22"/>
                  <a:pt x="2807" y="2"/>
                  <a:pt x="2830" y="0"/>
                </a:cubicBezTo>
                <a:cubicBezTo>
                  <a:pt x="2857" y="-2"/>
                  <a:pt x="2862" y="22"/>
                  <a:pt x="2871" y="42"/>
                </a:cubicBezTo>
                <a:cubicBezTo>
                  <a:pt x="2914" y="146"/>
                  <a:pt x="2859" y="320"/>
                  <a:pt x="2806" y="411"/>
                </a:cubicBezTo>
                <a:cubicBezTo>
                  <a:pt x="2786" y="445"/>
                  <a:pt x="2758" y="475"/>
                  <a:pt x="2725" y="497"/>
                </a:cubicBezTo>
                <a:cubicBezTo>
                  <a:pt x="2710" y="507"/>
                  <a:pt x="2693" y="513"/>
                  <a:pt x="2676" y="520"/>
                </a:cubicBezTo>
                <a:cubicBezTo>
                  <a:pt x="2692" y="547"/>
                  <a:pt x="2711" y="572"/>
                  <a:pt x="2731" y="598"/>
                </a:cubicBezTo>
                <a:cubicBezTo>
                  <a:pt x="2764" y="639"/>
                  <a:pt x="2796" y="680"/>
                  <a:pt x="2826" y="723"/>
                </a:cubicBezTo>
                <a:cubicBezTo>
                  <a:pt x="2854" y="763"/>
                  <a:pt x="2884" y="804"/>
                  <a:pt x="2906" y="848"/>
                </a:cubicBezTo>
                <a:cubicBezTo>
                  <a:pt x="2922" y="880"/>
                  <a:pt x="2929" y="923"/>
                  <a:pt x="2951" y="951"/>
                </a:cubicBezTo>
                <a:cubicBezTo>
                  <a:pt x="2960" y="966"/>
                  <a:pt x="2964" y="971"/>
                  <a:pt x="2976" y="975"/>
                </a:cubicBezTo>
              </a:path>
              <a:path w="5006" h="1680" extrusionOk="0">
                <a:moveTo>
                  <a:pt x="3204" y="1003"/>
                </a:moveTo>
                <a:cubicBezTo>
                  <a:pt x="3210" y="993"/>
                  <a:pt x="3212" y="990"/>
                  <a:pt x="3215" y="983"/>
                </a:cubicBezTo>
                <a:cubicBezTo>
                  <a:pt x="3221" y="1000"/>
                  <a:pt x="3230" y="1015"/>
                  <a:pt x="3237" y="1032"/>
                </a:cubicBezTo>
                <a:cubicBezTo>
                  <a:pt x="3252" y="1067"/>
                  <a:pt x="3269" y="1110"/>
                  <a:pt x="3265" y="1149"/>
                </a:cubicBezTo>
                <a:cubicBezTo>
                  <a:pt x="3263" y="1168"/>
                  <a:pt x="3253" y="1207"/>
                  <a:pt x="3231" y="1213"/>
                </a:cubicBezTo>
                <a:cubicBezTo>
                  <a:pt x="3226" y="1212"/>
                  <a:pt x="3220" y="1212"/>
                  <a:pt x="3215" y="1211"/>
                </a:cubicBezTo>
              </a:path>
              <a:path w="5006" h="1680" extrusionOk="0">
                <a:moveTo>
                  <a:pt x="3842" y="283"/>
                </a:moveTo>
                <a:cubicBezTo>
                  <a:pt x="3845" y="252"/>
                  <a:pt x="3847" y="231"/>
                  <a:pt x="3835" y="201"/>
                </a:cubicBezTo>
                <a:cubicBezTo>
                  <a:pt x="3826" y="180"/>
                  <a:pt x="3816" y="166"/>
                  <a:pt x="3800" y="150"/>
                </a:cubicBezTo>
                <a:cubicBezTo>
                  <a:pt x="3777" y="128"/>
                  <a:pt x="3748" y="113"/>
                  <a:pt x="3717" y="105"/>
                </a:cubicBezTo>
                <a:cubicBezTo>
                  <a:pt x="3694" y="99"/>
                  <a:pt x="3669" y="96"/>
                  <a:pt x="3646" y="96"/>
                </a:cubicBezTo>
                <a:cubicBezTo>
                  <a:pt x="3606" y="96"/>
                  <a:pt x="3574" y="108"/>
                  <a:pt x="3549" y="139"/>
                </a:cubicBezTo>
                <a:cubicBezTo>
                  <a:pt x="3538" y="153"/>
                  <a:pt x="3529" y="170"/>
                  <a:pt x="3523" y="187"/>
                </a:cubicBezTo>
                <a:cubicBezTo>
                  <a:pt x="3516" y="206"/>
                  <a:pt x="3511" y="227"/>
                  <a:pt x="3508" y="247"/>
                </a:cubicBezTo>
                <a:cubicBezTo>
                  <a:pt x="3503" y="281"/>
                  <a:pt x="3509" y="316"/>
                  <a:pt x="3521" y="348"/>
                </a:cubicBezTo>
                <a:cubicBezTo>
                  <a:pt x="3531" y="374"/>
                  <a:pt x="3548" y="398"/>
                  <a:pt x="3564" y="420"/>
                </a:cubicBezTo>
                <a:cubicBezTo>
                  <a:pt x="3590" y="455"/>
                  <a:pt x="3625" y="486"/>
                  <a:pt x="3656" y="516"/>
                </a:cubicBezTo>
                <a:cubicBezTo>
                  <a:pt x="3714" y="572"/>
                  <a:pt x="3772" y="628"/>
                  <a:pt x="3829" y="684"/>
                </a:cubicBezTo>
                <a:cubicBezTo>
                  <a:pt x="3864" y="719"/>
                  <a:pt x="3920" y="763"/>
                  <a:pt x="3938" y="811"/>
                </a:cubicBezTo>
                <a:cubicBezTo>
                  <a:pt x="3949" y="841"/>
                  <a:pt x="3933" y="848"/>
                  <a:pt x="3901" y="853"/>
                </a:cubicBezTo>
                <a:cubicBezTo>
                  <a:pt x="3856" y="860"/>
                  <a:pt x="3810" y="857"/>
                  <a:pt x="3765" y="857"/>
                </a:cubicBezTo>
                <a:cubicBezTo>
                  <a:pt x="3717" y="857"/>
                  <a:pt x="3669" y="858"/>
                  <a:pt x="3622" y="846"/>
                </a:cubicBezTo>
                <a:cubicBezTo>
                  <a:pt x="3591" y="838"/>
                  <a:pt x="3568" y="820"/>
                  <a:pt x="3561" y="788"/>
                </a:cubicBezTo>
                <a:cubicBezTo>
                  <a:pt x="3553" y="754"/>
                  <a:pt x="3558" y="716"/>
                  <a:pt x="3559" y="681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1" name="Ink 5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16600" y="2584450"/>
            <a:ext cx="1303338" cy="508000"/>
          </a:xfrm>
          <a:custGeom>
            <a:avLst/>
            <a:gdLst>
              <a:gd name="T0" fmla="*/ 0 w 3619"/>
              <a:gd name="T1" fmla="*/ 2147483647 h 1411"/>
              <a:gd name="T2" fmla="*/ 2147483647 w 3619"/>
              <a:gd name="T3" fmla="*/ 2147483647 h 1411"/>
              <a:gd name="T4" fmla="*/ 2147483647 w 3619"/>
              <a:gd name="T5" fmla="*/ 2147483647 h 1411"/>
              <a:gd name="T6" fmla="*/ 2147483647 w 3619"/>
              <a:gd name="T7" fmla="*/ 2147483647 h 1411"/>
              <a:gd name="T8" fmla="*/ 2147483647 w 3619"/>
              <a:gd name="T9" fmla="*/ 2147483647 h 1411"/>
              <a:gd name="T10" fmla="*/ 2147483647 w 3619"/>
              <a:gd name="T11" fmla="*/ 2147483647 h 1411"/>
              <a:gd name="T12" fmla="*/ 2147483647 w 3619"/>
              <a:gd name="T13" fmla="*/ 2147483647 h 1411"/>
              <a:gd name="T14" fmla="*/ 2147483647 w 3619"/>
              <a:gd name="T15" fmla="*/ 2147483647 h 1411"/>
              <a:gd name="T16" fmla="*/ 2147483647 w 3619"/>
              <a:gd name="T17" fmla="*/ 2147483647 h 1411"/>
              <a:gd name="T18" fmla="*/ 2147483647 w 3619"/>
              <a:gd name="T19" fmla="*/ 2147483647 h 1411"/>
              <a:gd name="T20" fmla="*/ 2147483647 w 3619"/>
              <a:gd name="T21" fmla="*/ 2147483647 h 1411"/>
              <a:gd name="T22" fmla="*/ 2147483647 w 3619"/>
              <a:gd name="T23" fmla="*/ 2147483647 h 1411"/>
              <a:gd name="T24" fmla="*/ 2147483647 w 3619"/>
              <a:gd name="T25" fmla="*/ 2147483647 h 1411"/>
              <a:gd name="T26" fmla="*/ 2147483647 w 3619"/>
              <a:gd name="T27" fmla="*/ 2147483647 h 1411"/>
              <a:gd name="T28" fmla="*/ 2147483647 w 3619"/>
              <a:gd name="T29" fmla="*/ 2147483647 h 1411"/>
              <a:gd name="T30" fmla="*/ 2147483647 w 3619"/>
              <a:gd name="T31" fmla="*/ 2147483647 h 1411"/>
              <a:gd name="T32" fmla="*/ 2147483647 w 3619"/>
              <a:gd name="T33" fmla="*/ 2147483647 h 1411"/>
              <a:gd name="T34" fmla="*/ 2147483647 w 3619"/>
              <a:gd name="T35" fmla="*/ 2147483647 h 1411"/>
              <a:gd name="T36" fmla="*/ 2147483647 w 3619"/>
              <a:gd name="T37" fmla="*/ 2147483647 h 1411"/>
              <a:gd name="T38" fmla="*/ 2147483647 w 3619"/>
              <a:gd name="T39" fmla="*/ 2147483647 h 1411"/>
              <a:gd name="T40" fmla="*/ 2147483647 w 3619"/>
              <a:gd name="T41" fmla="*/ 2147483647 h 1411"/>
              <a:gd name="T42" fmla="*/ 2147483647 w 3619"/>
              <a:gd name="T43" fmla="*/ 2147483647 h 1411"/>
              <a:gd name="T44" fmla="*/ 2147483647 w 3619"/>
              <a:gd name="T45" fmla="*/ 2147483647 h 1411"/>
              <a:gd name="T46" fmla="*/ 2147483647 w 3619"/>
              <a:gd name="T47" fmla="*/ 2147483647 h 1411"/>
              <a:gd name="T48" fmla="*/ 2147483647 w 3619"/>
              <a:gd name="T49" fmla="*/ 2147483647 h 1411"/>
              <a:gd name="T50" fmla="*/ 2147483647 w 3619"/>
              <a:gd name="T51" fmla="*/ 2147483647 h 1411"/>
              <a:gd name="T52" fmla="*/ 2147483647 w 3619"/>
              <a:gd name="T53" fmla="*/ 2147483647 h 1411"/>
              <a:gd name="T54" fmla="*/ 2147483647 w 3619"/>
              <a:gd name="T55" fmla="*/ 2147483647 h 1411"/>
              <a:gd name="T56" fmla="*/ 2147483647 w 3619"/>
              <a:gd name="T57" fmla="*/ 2147483647 h 1411"/>
              <a:gd name="T58" fmla="*/ 2147483647 w 3619"/>
              <a:gd name="T59" fmla="*/ 2147483647 h 1411"/>
              <a:gd name="T60" fmla="*/ 2147483647 w 3619"/>
              <a:gd name="T61" fmla="*/ 2147483647 h 1411"/>
              <a:gd name="T62" fmla="*/ 2147483647 w 3619"/>
              <a:gd name="T63" fmla="*/ 2147483647 h 1411"/>
              <a:gd name="T64" fmla="*/ 2147483647 w 3619"/>
              <a:gd name="T65" fmla="*/ 2147483647 h 1411"/>
              <a:gd name="T66" fmla="*/ 2147483647 w 3619"/>
              <a:gd name="T67" fmla="*/ 2147483647 h 1411"/>
              <a:gd name="T68" fmla="*/ 2147483647 w 3619"/>
              <a:gd name="T69" fmla="*/ 2147483647 h 1411"/>
              <a:gd name="T70" fmla="*/ 2147483647 w 3619"/>
              <a:gd name="T71" fmla="*/ 2147483647 h 1411"/>
              <a:gd name="T72" fmla="*/ 2147483647 w 3619"/>
              <a:gd name="T73" fmla="*/ 2147483647 h 1411"/>
              <a:gd name="T74" fmla="*/ 2147483647 w 3619"/>
              <a:gd name="T75" fmla="*/ 2147483647 h 1411"/>
              <a:gd name="T76" fmla="*/ 2147483647 w 3619"/>
              <a:gd name="T77" fmla="*/ 2147483647 h 1411"/>
              <a:gd name="T78" fmla="*/ 2147483647 w 3619"/>
              <a:gd name="T79" fmla="*/ 2147483647 h 1411"/>
              <a:gd name="T80" fmla="*/ 2147483647 w 3619"/>
              <a:gd name="T81" fmla="*/ 2147483647 h 1411"/>
              <a:gd name="T82" fmla="*/ 2147483647 w 3619"/>
              <a:gd name="T83" fmla="*/ 2147483647 h 1411"/>
              <a:gd name="T84" fmla="*/ 2147483647 w 3619"/>
              <a:gd name="T85" fmla="*/ 2147483647 h 1411"/>
              <a:gd name="T86" fmla="*/ 2147483647 w 3619"/>
              <a:gd name="T87" fmla="*/ 2147483647 h 1411"/>
              <a:gd name="T88" fmla="*/ 2147483647 w 3619"/>
              <a:gd name="T89" fmla="*/ 2147483647 h 1411"/>
              <a:gd name="T90" fmla="*/ 2147483647 w 3619"/>
              <a:gd name="T91" fmla="*/ 2147483647 h 1411"/>
              <a:gd name="T92" fmla="*/ 2147483647 w 3619"/>
              <a:gd name="T93" fmla="*/ 0 h 1411"/>
              <a:gd name="T94" fmla="*/ 2147483647 w 3619"/>
              <a:gd name="T95" fmla="*/ 2147483647 h 1411"/>
              <a:gd name="T96" fmla="*/ 2147483647 w 3619"/>
              <a:gd name="T97" fmla="*/ 2147483647 h 141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619"/>
              <a:gd name="T148" fmla="*/ 0 h 1411"/>
              <a:gd name="T149" fmla="*/ 3619 w 3619"/>
              <a:gd name="T150" fmla="*/ 1411 h 141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619" h="1411" extrusionOk="0">
                <a:moveTo>
                  <a:pt x="35" y="686"/>
                </a:moveTo>
                <a:cubicBezTo>
                  <a:pt x="13" y="681"/>
                  <a:pt x="6" y="652"/>
                  <a:pt x="0" y="693"/>
                </a:cubicBezTo>
                <a:cubicBezTo>
                  <a:pt x="-9" y="749"/>
                  <a:pt x="34" y="832"/>
                  <a:pt x="52" y="882"/>
                </a:cubicBezTo>
                <a:cubicBezTo>
                  <a:pt x="73" y="940"/>
                  <a:pt x="97" y="997"/>
                  <a:pt x="123" y="1053"/>
                </a:cubicBezTo>
                <a:cubicBezTo>
                  <a:pt x="132" y="1072"/>
                  <a:pt x="136" y="1074"/>
                  <a:pt x="151" y="1088"/>
                </a:cubicBezTo>
                <a:cubicBezTo>
                  <a:pt x="141" y="1040"/>
                  <a:pt x="130" y="992"/>
                  <a:pt x="120" y="944"/>
                </a:cubicBezTo>
                <a:cubicBezTo>
                  <a:pt x="92" y="809"/>
                  <a:pt x="67" y="665"/>
                  <a:pt x="135" y="537"/>
                </a:cubicBezTo>
                <a:cubicBezTo>
                  <a:pt x="170" y="471"/>
                  <a:pt x="248" y="399"/>
                  <a:pt x="318" y="370"/>
                </a:cubicBezTo>
                <a:cubicBezTo>
                  <a:pt x="353" y="355"/>
                  <a:pt x="408" y="341"/>
                  <a:pt x="447" y="341"/>
                </a:cubicBezTo>
                <a:cubicBezTo>
                  <a:pt x="454" y="342"/>
                  <a:pt x="461" y="343"/>
                  <a:pt x="468" y="344"/>
                </a:cubicBezTo>
              </a:path>
              <a:path w="3619" h="1411" extrusionOk="0">
                <a:moveTo>
                  <a:pt x="456" y="779"/>
                </a:moveTo>
                <a:cubicBezTo>
                  <a:pt x="480" y="767"/>
                  <a:pt x="502" y="754"/>
                  <a:pt x="526" y="738"/>
                </a:cubicBezTo>
                <a:cubicBezTo>
                  <a:pt x="571" y="707"/>
                  <a:pt x="607" y="672"/>
                  <a:pt x="643" y="632"/>
                </a:cubicBezTo>
                <a:cubicBezTo>
                  <a:pt x="667" y="606"/>
                  <a:pt x="700" y="565"/>
                  <a:pt x="681" y="526"/>
                </a:cubicBezTo>
                <a:cubicBezTo>
                  <a:pt x="660" y="482"/>
                  <a:pt x="588" y="503"/>
                  <a:pt x="555" y="513"/>
                </a:cubicBezTo>
                <a:cubicBezTo>
                  <a:pt x="464" y="542"/>
                  <a:pt x="382" y="621"/>
                  <a:pt x="344" y="708"/>
                </a:cubicBezTo>
                <a:cubicBezTo>
                  <a:pt x="315" y="774"/>
                  <a:pt x="313" y="849"/>
                  <a:pt x="343" y="915"/>
                </a:cubicBezTo>
                <a:cubicBezTo>
                  <a:pt x="369" y="973"/>
                  <a:pt x="426" y="1011"/>
                  <a:pt x="485" y="1032"/>
                </a:cubicBezTo>
                <a:cubicBezTo>
                  <a:pt x="544" y="1053"/>
                  <a:pt x="590" y="1047"/>
                  <a:pt x="644" y="1023"/>
                </a:cubicBezTo>
                <a:cubicBezTo>
                  <a:pt x="697" y="1000"/>
                  <a:pt x="727" y="958"/>
                  <a:pt x="755" y="907"/>
                </a:cubicBezTo>
                <a:cubicBezTo>
                  <a:pt x="761" y="894"/>
                  <a:pt x="768" y="881"/>
                  <a:pt x="774" y="868"/>
                </a:cubicBezTo>
              </a:path>
              <a:path w="3619" h="1411" extrusionOk="0">
                <a:moveTo>
                  <a:pt x="853" y="669"/>
                </a:moveTo>
                <a:cubicBezTo>
                  <a:pt x="864" y="655"/>
                  <a:pt x="875" y="635"/>
                  <a:pt x="888" y="626"/>
                </a:cubicBezTo>
                <a:cubicBezTo>
                  <a:pt x="899" y="621"/>
                  <a:pt x="903" y="619"/>
                  <a:pt x="911" y="619"/>
                </a:cubicBezTo>
                <a:cubicBezTo>
                  <a:pt x="927" y="655"/>
                  <a:pt x="939" y="691"/>
                  <a:pt x="950" y="730"/>
                </a:cubicBezTo>
                <a:cubicBezTo>
                  <a:pt x="962" y="773"/>
                  <a:pt x="969" y="826"/>
                  <a:pt x="992" y="865"/>
                </a:cubicBezTo>
                <a:cubicBezTo>
                  <a:pt x="998" y="875"/>
                  <a:pt x="1000" y="879"/>
                  <a:pt x="1008" y="882"/>
                </a:cubicBezTo>
                <a:cubicBezTo>
                  <a:pt x="1026" y="849"/>
                  <a:pt x="1040" y="821"/>
                  <a:pt x="1054" y="785"/>
                </a:cubicBezTo>
                <a:cubicBezTo>
                  <a:pt x="1074" y="733"/>
                  <a:pt x="1092" y="680"/>
                  <a:pt x="1113" y="629"/>
                </a:cubicBezTo>
                <a:cubicBezTo>
                  <a:pt x="1123" y="606"/>
                  <a:pt x="1134" y="583"/>
                  <a:pt x="1145" y="560"/>
                </a:cubicBezTo>
                <a:cubicBezTo>
                  <a:pt x="1162" y="586"/>
                  <a:pt x="1167" y="602"/>
                  <a:pt x="1170" y="643"/>
                </a:cubicBezTo>
                <a:cubicBezTo>
                  <a:pt x="1175" y="716"/>
                  <a:pt x="1179" y="788"/>
                  <a:pt x="1189" y="860"/>
                </a:cubicBezTo>
                <a:cubicBezTo>
                  <a:pt x="1207" y="848"/>
                  <a:pt x="1218" y="849"/>
                  <a:pt x="1238" y="817"/>
                </a:cubicBezTo>
                <a:cubicBezTo>
                  <a:pt x="1273" y="762"/>
                  <a:pt x="1297" y="698"/>
                  <a:pt x="1319" y="637"/>
                </a:cubicBezTo>
                <a:cubicBezTo>
                  <a:pt x="1327" y="614"/>
                  <a:pt x="1336" y="590"/>
                  <a:pt x="1345" y="567"/>
                </a:cubicBezTo>
                <a:cubicBezTo>
                  <a:pt x="1352" y="597"/>
                  <a:pt x="1356" y="626"/>
                  <a:pt x="1358" y="658"/>
                </a:cubicBezTo>
                <a:cubicBezTo>
                  <a:pt x="1360" y="690"/>
                  <a:pt x="1359" y="789"/>
                  <a:pt x="1395" y="808"/>
                </a:cubicBezTo>
                <a:cubicBezTo>
                  <a:pt x="1431" y="827"/>
                  <a:pt x="1465" y="788"/>
                  <a:pt x="1487" y="766"/>
                </a:cubicBezTo>
                <a:cubicBezTo>
                  <a:pt x="1504" y="749"/>
                  <a:pt x="1519" y="728"/>
                  <a:pt x="1534" y="709"/>
                </a:cubicBezTo>
                <a:cubicBezTo>
                  <a:pt x="1538" y="735"/>
                  <a:pt x="1540" y="764"/>
                  <a:pt x="1542" y="794"/>
                </a:cubicBezTo>
                <a:cubicBezTo>
                  <a:pt x="1545" y="844"/>
                  <a:pt x="1551" y="910"/>
                  <a:pt x="1586" y="950"/>
                </a:cubicBezTo>
                <a:cubicBezTo>
                  <a:pt x="1605" y="972"/>
                  <a:pt x="1640" y="985"/>
                  <a:pt x="1669" y="978"/>
                </a:cubicBezTo>
                <a:cubicBezTo>
                  <a:pt x="1713" y="967"/>
                  <a:pt x="1722" y="922"/>
                  <a:pt x="1725" y="884"/>
                </a:cubicBezTo>
                <a:cubicBezTo>
                  <a:pt x="1734" y="790"/>
                  <a:pt x="1670" y="696"/>
                  <a:pt x="1670" y="602"/>
                </a:cubicBezTo>
                <a:cubicBezTo>
                  <a:pt x="1672" y="598"/>
                  <a:pt x="1674" y="594"/>
                  <a:pt x="1676" y="590"/>
                </a:cubicBezTo>
                <a:cubicBezTo>
                  <a:pt x="1705" y="606"/>
                  <a:pt x="1721" y="619"/>
                  <a:pt x="1742" y="653"/>
                </a:cubicBezTo>
                <a:cubicBezTo>
                  <a:pt x="1798" y="743"/>
                  <a:pt x="1832" y="909"/>
                  <a:pt x="1924" y="970"/>
                </a:cubicBezTo>
                <a:cubicBezTo>
                  <a:pt x="1960" y="994"/>
                  <a:pt x="2008" y="1001"/>
                  <a:pt x="2017" y="944"/>
                </a:cubicBezTo>
                <a:cubicBezTo>
                  <a:pt x="2024" y="902"/>
                  <a:pt x="2010" y="852"/>
                  <a:pt x="2001" y="811"/>
                </a:cubicBezTo>
                <a:cubicBezTo>
                  <a:pt x="1994" y="780"/>
                  <a:pt x="1985" y="750"/>
                  <a:pt x="1977" y="720"/>
                </a:cubicBezTo>
                <a:cubicBezTo>
                  <a:pt x="1999" y="727"/>
                  <a:pt x="2017" y="741"/>
                  <a:pt x="2041" y="742"/>
                </a:cubicBezTo>
                <a:cubicBezTo>
                  <a:pt x="2086" y="744"/>
                  <a:pt x="2127" y="733"/>
                  <a:pt x="2164" y="708"/>
                </a:cubicBezTo>
                <a:cubicBezTo>
                  <a:pt x="2214" y="675"/>
                  <a:pt x="2255" y="625"/>
                  <a:pt x="2253" y="564"/>
                </a:cubicBezTo>
                <a:cubicBezTo>
                  <a:pt x="2251" y="559"/>
                  <a:pt x="2248" y="554"/>
                  <a:pt x="2246" y="549"/>
                </a:cubicBezTo>
                <a:cubicBezTo>
                  <a:pt x="2223" y="560"/>
                  <a:pt x="2217" y="538"/>
                  <a:pt x="2189" y="577"/>
                </a:cubicBezTo>
                <a:cubicBezTo>
                  <a:pt x="2115" y="680"/>
                  <a:pt x="2129" y="860"/>
                  <a:pt x="2149" y="976"/>
                </a:cubicBezTo>
                <a:cubicBezTo>
                  <a:pt x="2158" y="1029"/>
                  <a:pt x="2172" y="1023"/>
                  <a:pt x="2202" y="1051"/>
                </a:cubicBezTo>
              </a:path>
              <a:path w="3619" h="1411" extrusionOk="0">
                <a:moveTo>
                  <a:pt x="2691" y="38"/>
                </a:moveTo>
                <a:cubicBezTo>
                  <a:pt x="2651" y="72"/>
                  <a:pt x="2631" y="107"/>
                  <a:pt x="2616" y="159"/>
                </a:cubicBezTo>
                <a:cubicBezTo>
                  <a:pt x="2586" y="266"/>
                  <a:pt x="2564" y="375"/>
                  <a:pt x="2546" y="484"/>
                </a:cubicBezTo>
                <a:cubicBezTo>
                  <a:pt x="2523" y="626"/>
                  <a:pt x="2502" y="771"/>
                  <a:pt x="2497" y="915"/>
                </a:cubicBezTo>
                <a:cubicBezTo>
                  <a:pt x="2494" y="1007"/>
                  <a:pt x="2497" y="1101"/>
                  <a:pt x="2519" y="1191"/>
                </a:cubicBezTo>
                <a:cubicBezTo>
                  <a:pt x="2522" y="1204"/>
                  <a:pt x="2548" y="1294"/>
                  <a:pt x="2568" y="1298"/>
                </a:cubicBezTo>
                <a:cubicBezTo>
                  <a:pt x="2590" y="1302"/>
                  <a:pt x="2583" y="1268"/>
                  <a:pt x="2586" y="1248"/>
                </a:cubicBezTo>
              </a:path>
              <a:path w="3619" h="1411" extrusionOk="0">
                <a:moveTo>
                  <a:pt x="2267" y="308"/>
                </a:moveTo>
                <a:cubicBezTo>
                  <a:pt x="2263" y="321"/>
                  <a:pt x="2261" y="325"/>
                  <a:pt x="2250" y="328"/>
                </a:cubicBezTo>
                <a:cubicBezTo>
                  <a:pt x="2273" y="309"/>
                  <a:pt x="2295" y="291"/>
                  <a:pt x="2316" y="270"/>
                </a:cubicBezTo>
                <a:cubicBezTo>
                  <a:pt x="2357" y="230"/>
                  <a:pt x="2398" y="189"/>
                  <a:pt x="2439" y="148"/>
                </a:cubicBezTo>
                <a:cubicBezTo>
                  <a:pt x="2476" y="111"/>
                  <a:pt x="2514" y="72"/>
                  <a:pt x="2553" y="38"/>
                </a:cubicBezTo>
                <a:cubicBezTo>
                  <a:pt x="2556" y="36"/>
                  <a:pt x="2559" y="34"/>
                  <a:pt x="2562" y="32"/>
                </a:cubicBezTo>
                <a:cubicBezTo>
                  <a:pt x="2557" y="59"/>
                  <a:pt x="2549" y="87"/>
                  <a:pt x="2541" y="115"/>
                </a:cubicBezTo>
                <a:cubicBezTo>
                  <a:pt x="2521" y="183"/>
                  <a:pt x="2511" y="255"/>
                  <a:pt x="2502" y="325"/>
                </a:cubicBezTo>
                <a:cubicBezTo>
                  <a:pt x="2490" y="419"/>
                  <a:pt x="2483" y="514"/>
                  <a:pt x="2473" y="608"/>
                </a:cubicBezTo>
                <a:cubicBezTo>
                  <a:pt x="2457" y="756"/>
                  <a:pt x="2435" y="902"/>
                  <a:pt x="2409" y="1048"/>
                </a:cubicBezTo>
                <a:cubicBezTo>
                  <a:pt x="2399" y="1107"/>
                  <a:pt x="2391" y="1166"/>
                  <a:pt x="2381" y="1224"/>
                </a:cubicBezTo>
                <a:cubicBezTo>
                  <a:pt x="2374" y="1264"/>
                  <a:pt x="2382" y="1247"/>
                  <a:pt x="2385" y="1250"/>
                </a:cubicBezTo>
              </a:path>
              <a:path w="3619" h="1411" extrusionOk="0">
                <a:moveTo>
                  <a:pt x="2167" y="1365"/>
                </a:moveTo>
                <a:cubicBezTo>
                  <a:pt x="2136" y="1365"/>
                  <a:pt x="2196" y="1378"/>
                  <a:pt x="2203" y="1380"/>
                </a:cubicBezTo>
                <a:cubicBezTo>
                  <a:pt x="2242" y="1393"/>
                  <a:pt x="2286" y="1403"/>
                  <a:pt x="2327" y="1407"/>
                </a:cubicBezTo>
                <a:cubicBezTo>
                  <a:pt x="2384" y="1412"/>
                  <a:pt x="2444" y="1411"/>
                  <a:pt x="2501" y="1404"/>
                </a:cubicBezTo>
                <a:cubicBezTo>
                  <a:pt x="2555" y="1397"/>
                  <a:pt x="2612" y="1392"/>
                  <a:pt x="2665" y="1382"/>
                </a:cubicBezTo>
                <a:cubicBezTo>
                  <a:pt x="2688" y="1378"/>
                  <a:pt x="2684" y="1373"/>
                  <a:pt x="2686" y="1396"/>
                </a:cubicBezTo>
              </a:path>
              <a:path w="3619" h="1411" extrusionOk="0">
                <a:moveTo>
                  <a:pt x="3201" y="381"/>
                </a:moveTo>
                <a:cubicBezTo>
                  <a:pt x="3197" y="412"/>
                  <a:pt x="3192" y="444"/>
                  <a:pt x="3191" y="476"/>
                </a:cubicBezTo>
                <a:cubicBezTo>
                  <a:pt x="3188" y="547"/>
                  <a:pt x="3186" y="620"/>
                  <a:pt x="3190" y="691"/>
                </a:cubicBezTo>
                <a:cubicBezTo>
                  <a:pt x="3194" y="762"/>
                  <a:pt x="3202" y="833"/>
                  <a:pt x="3210" y="904"/>
                </a:cubicBezTo>
                <a:cubicBezTo>
                  <a:pt x="3214" y="937"/>
                  <a:pt x="3218" y="970"/>
                  <a:pt x="3223" y="1003"/>
                </a:cubicBezTo>
                <a:cubicBezTo>
                  <a:pt x="3215" y="967"/>
                  <a:pt x="3208" y="932"/>
                  <a:pt x="3202" y="896"/>
                </a:cubicBezTo>
                <a:cubicBezTo>
                  <a:pt x="3188" y="817"/>
                  <a:pt x="3169" y="739"/>
                  <a:pt x="3151" y="661"/>
                </a:cubicBezTo>
                <a:cubicBezTo>
                  <a:pt x="3132" y="578"/>
                  <a:pt x="3110" y="496"/>
                  <a:pt x="3091" y="413"/>
                </a:cubicBezTo>
                <a:cubicBezTo>
                  <a:pt x="3077" y="350"/>
                  <a:pt x="3062" y="279"/>
                  <a:pt x="3112" y="228"/>
                </a:cubicBezTo>
                <a:cubicBezTo>
                  <a:pt x="3155" y="185"/>
                  <a:pt x="3219" y="155"/>
                  <a:pt x="3273" y="130"/>
                </a:cubicBezTo>
                <a:cubicBezTo>
                  <a:pt x="3353" y="93"/>
                  <a:pt x="3440" y="68"/>
                  <a:pt x="3520" y="32"/>
                </a:cubicBezTo>
                <a:cubicBezTo>
                  <a:pt x="3554" y="17"/>
                  <a:pt x="3582" y="7"/>
                  <a:pt x="3618" y="0"/>
                </a:cubicBezTo>
              </a:path>
              <a:path w="3619" h="1411" extrusionOk="0">
                <a:moveTo>
                  <a:pt x="3262" y="574"/>
                </a:moveTo>
                <a:cubicBezTo>
                  <a:pt x="3282" y="582"/>
                  <a:pt x="3305" y="581"/>
                  <a:pt x="3328" y="577"/>
                </a:cubicBezTo>
                <a:cubicBezTo>
                  <a:pt x="3365" y="571"/>
                  <a:pt x="3403" y="566"/>
                  <a:pt x="3440" y="558"/>
                </a:cubicBezTo>
                <a:cubicBezTo>
                  <a:pt x="3469" y="552"/>
                  <a:pt x="3501" y="549"/>
                  <a:pt x="3528" y="540"/>
                </a:cubicBezTo>
                <a:cubicBezTo>
                  <a:pt x="3531" y="538"/>
                  <a:pt x="3535" y="537"/>
                  <a:pt x="3538" y="535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2" name="Ink 5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99325" y="2532063"/>
            <a:ext cx="1111250" cy="685800"/>
          </a:xfrm>
          <a:custGeom>
            <a:avLst/>
            <a:gdLst>
              <a:gd name="T0" fmla="*/ 2147483647 w 3086"/>
              <a:gd name="T1" fmla="*/ 2147483647 h 1904"/>
              <a:gd name="T2" fmla="*/ 2147483647 w 3086"/>
              <a:gd name="T3" fmla="*/ 0 h 1904"/>
              <a:gd name="T4" fmla="*/ 2147483647 w 3086"/>
              <a:gd name="T5" fmla="*/ 2147483647 h 1904"/>
              <a:gd name="T6" fmla="*/ 2147483647 w 3086"/>
              <a:gd name="T7" fmla="*/ 2147483647 h 1904"/>
              <a:gd name="T8" fmla="*/ 2147483647 w 3086"/>
              <a:gd name="T9" fmla="*/ 2147483647 h 1904"/>
              <a:gd name="T10" fmla="*/ 2147483647 w 3086"/>
              <a:gd name="T11" fmla="*/ 2147483647 h 1904"/>
              <a:gd name="T12" fmla="*/ 2147483647 w 3086"/>
              <a:gd name="T13" fmla="*/ 2147483647 h 1904"/>
              <a:gd name="T14" fmla="*/ 0 w 3086"/>
              <a:gd name="T15" fmla="*/ 2147483647 h 1904"/>
              <a:gd name="T16" fmla="*/ 2147483647 w 3086"/>
              <a:gd name="T17" fmla="*/ 2147483647 h 1904"/>
              <a:gd name="T18" fmla="*/ 2147483647 w 3086"/>
              <a:gd name="T19" fmla="*/ 2147483647 h 1904"/>
              <a:gd name="T20" fmla="*/ 2147483647 w 3086"/>
              <a:gd name="T21" fmla="*/ 2147483647 h 1904"/>
              <a:gd name="T22" fmla="*/ 2147483647 w 3086"/>
              <a:gd name="T23" fmla="*/ 2147483647 h 1904"/>
              <a:gd name="T24" fmla="*/ 2147483647 w 3086"/>
              <a:gd name="T25" fmla="*/ 2147483647 h 1904"/>
              <a:gd name="T26" fmla="*/ 2147483647 w 3086"/>
              <a:gd name="T27" fmla="*/ 2147483647 h 1904"/>
              <a:gd name="T28" fmla="*/ 2147483647 w 3086"/>
              <a:gd name="T29" fmla="*/ 2147483647 h 1904"/>
              <a:gd name="T30" fmla="*/ 2147483647 w 3086"/>
              <a:gd name="T31" fmla="*/ 2147483647 h 1904"/>
              <a:gd name="T32" fmla="*/ 2147483647 w 3086"/>
              <a:gd name="T33" fmla="*/ 2147483647 h 1904"/>
              <a:gd name="T34" fmla="*/ 2147483647 w 3086"/>
              <a:gd name="T35" fmla="*/ 2147483647 h 1904"/>
              <a:gd name="T36" fmla="*/ 2147483647 w 3086"/>
              <a:gd name="T37" fmla="*/ 2147483647 h 1904"/>
              <a:gd name="T38" fmla="*/ 2147483647 w 3086"/>
              <a:gd name="T39" fmla="*/ 2147483647 h 1904"/>
              <a:gd name="T40" fmla="*/ 2147483647 w 3086"/>
              <a:gd name="T41" fmla="*/ 2147483647 h 1904"/>
              <a:gd name="T42" fmla="*/ 2147483647 w 3086"/>
              <a:gd name="T43" fmla="*/ 2147483647 h 1904"/>
              <a:gd name="T44" fmla="*/ 2147483647 w 3086"/>
              <a:gd name="T45" fmla="*/ 2147483647 h 1904"/>
              <a:gd name="T46" fmla="*/ 2147483647 w 3086"/>
              <a:gd name="T47" fmla="*/ 2147483647 h 1904"/>
              <a:gd name="T48" fmla="*/ 2147483647 w 3086"/>
              <a:gd name="T49" fmla="*/ 2147483647 h 1904"/>
              <a:gd name="T50" fmla="*/ 2147483647 w 3086"/>
              <a:gd name="T51" fmla="*/ 2147483647 h 1904"/>
              <a:gd name="T52" fmla="*/ 2147483647 w 3086"/>
              <a:gd name="T53" fmla="*/ 2147483647 h 1904"/>
              <a:gd name="T54" fmla="*/ 2147483647 w 3086"/>
              <a:gd name="T55" fmla="*/ 2147483647 h 1904"/>
              <a:gd name="T56" fmla="*/ 2147483647 w 3086"/>
              <a:gd name="T57" fmla="*/ 2147483647 h 1904"/>
              <a:gd name="T58" fmla="*/ 2147483647 w 3086"/>
              <a:gd name="T59" fmla="*/ 2147483647 h 1904"/>
              <a:gd name="T60" fmla="*/ 2147483647 w 3086"/>
              <a:gd name="T61" fmla="*/ 2147483647 h 1904"/>
              <a:gd name="T62" fmla="*/ 2147483647 w 3086"/>
              <a:gd name="T63" fmla="*/ 2147483647 h 1904"/>
              <a:gd name="T64" fmla="*/ 2147483647 w 3086"/>
              <a:gd name="T65" fmla="*/ 2147483647 h 1904"/>
              <a:gd name="T66" fmla="*/ 2147483647 w 3086"/>
              <a:gd name="T67" fmla="*/ 2147483647 h 1904"/>
              <a:gd name="T68" fmla="*/ 2147483647 w 3086"/>
              <a:gd name="T69" fmla="*/ 2147483647 h 1904"/>
              <a:gd name="T70" fmla="*/ 2147483647 w 3086"/>
              <a:gd name="T71" fmla="*/ 2147483647 h 1904"/>
              <a:gd name="T72" fmla="*/ 2147483647 w 3086"/>
              <a:gd name="T73" fmla="*/ 2147483647 h 1904"/>
              <a:gd name="T74" fmla="*/ 2147483647 w 3086"/>
              <a:gd name="T75" fmla="*/ 2147483647 h 1904"/>
              <a:gd name="T76" fmla="*/ 2147483647 w 3086"/>
              <a:gd name="T77" fmla="*/ 2147483647 h 1904"/>
              <a:gd name="T78" fmla="*/ 2147483647 w 3086"/>
              <a:gd name="T79" fmla="*/ 2147483647 h 1904"/>
              <a:gd name="T80" fmla="*/ 2147483647 w 3086"/>
              <a:gd name="T81" fmla="*/ 2147483647 h 1904"/>
              <a:gd name="T82" fmla="*/ 2147483647 w 3086"/>
              <a:gd name="T83" fmla="*/ 2147483647 h 1904"/>
              <a:gd name="T84" fmla="*/ 2147483647 w 3086"/>
              <a:gd name="T85" fmla="*/ 2147483647 h 1904"/>
              <a:gd name="T86" fmla="*/ 2147483647 w 3086"/>
              <a:gd name="T87" fmla="*/ 2147483647 h 1904"/>
              <a:gd name="T88" fmla="*/ 2147483647 w 3086"/>
              <a:gd name="T89" fmla="*/ 2147483647 h 1904"/>
              <a:gd name="T90" fmla="*/ 2147483647 w 3086"/>
              <a:gd name="T91" fmla="*/ 2147483647 h 1904"/>
              <a:gd name="T92" fmla="*/ 2147483647 w 3086"/>
              <a:gd name="T93" fmla="*/ 2147483647 h 1904"/>
              <a:gd name="T94" fmla="*/ 2147483647 w 3086"/>
              <a:gd name="T95" fmla="*/ 2147483647 h 19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086"/>
              <a:gd name="T145" fmla="*/ 0 h 1904"/>
              <a:gd name="T146" fmla="*/ 3086 w 3086"/>
              <a:gd name="T147" fmla="*/ 1904 h 190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086" h="1904" extrusionOk="0">
                <a:moveTo>
                  <a:pt x="2623" y="17"/>
                </a:moveTo>
                <a:cubicBezTo>
                  <a:pt x="2616" y="11"/>
                  <a:pt x="2609" y="6"/>
                  <a:pt x="2602" y="0"/>
                </a:cubicBezTo>
                <a:cubicBezTo>
                  <a:pt x="2617" y="39"/>
                  <a:pt x="2634" y="78"/>
                  <a:pt x="2648" y="118"/>
                </a:cubicBezTo>
                <a:cubicBezTo>
                  <a:pt x="2686" y="229"/>
                  <a:pt x="2718" y="343"/>
                  <a:pt x="2746" y="457"/>
                </a:cubicBezTo>
                <a:cubicBezTo>
                  <a:pt x="2777" y="582"/>
                  <a:pt x="2792" y="707"/>
                  <a:pt x="2794" y="836"/>
                </a:cubicBezTo>
                <a:cubicBezTo>
                  <a:pt x="2795" y="914"/>
                  <a:pt x="2787" y="992"/>
                  <a:pt x="2767" y="1067"/>
                </a:cubicBezTo>
                <a:cubicBezTo>
                  <a:pt x="2756" y="1108"/>
                  <a:pt x="2749" y="1113"/>
                  <a:pt x="2724" y="1124"/>
                </a:cubicBezTo>
              </a:path>
              <a:path w="3086" h="1904" extrusionOk="0">
                <a:moveTo>
                  <a:pt x="0" y="1294"/>
                </a:moveTo>
                <a:cubicBezTo>
                  <a:pt x="11" y="1334"/>
                  <a:pt x="12" y="1373"/>
                  <a:pt x="14" y="1415"/>
                </a:cubicBezTo>
                <a:cubicBezTo>
                  <a:pt x="17" y="1483"/>
                  <a:pt x="17" y="1550"/>
                  <a:pt x="13" y="1617"/>
                </a:cubicBezTo>
                <a:cubicBezTo>
                  <a:pt x="11" y="1657"/>
                  <a:pt x="-6" y="1714"/>
                  <a:pt x="4" y="1753"/>
                </a:cubicBezTo>
                <a:cubicBezTo>
                  <a:pt x="12" y="1767"/>
                  <a:pt x="13" y="1773"/>
                  <a:pt x="25" y="1767"/>
                </a:cubicBezTo>
              </a:path>
              <a:path w="3086" h="1904" extrusionOk="0">
                <a:moveTo>
                  <a:pt x="1400" y="1298"/>
                </a:moveTo>
                <a:cubicBezTo>
                  <a:pt x="1446" y="1364"/>
                  <a:pt x="1453" y="1406"/>
                  <a:pt x="1433" y="1488"/>
                </a:cubicBezTo>
                <a:cubicBezTo>
                  <a:pt x="1410" y="1583"/>
                  <a:pt x="1367" y="1684"/>
                  <a:pt x="1322" y="1770"/>
                </a:cubicBezTo>
                <a:cubicBezTo>
                  <a:pt x="1282" y="1837"/>
                  <a:pt x="1269" y="1858"/>
                  <a:pt x="1243" y="1903"/>
                </a:cubicBezTo>
              </a:path>
              <a:path w="3086" h="1904" extrusionOk="0">
                <a:moveTo>
                  <a:pt x="502" y="267"/>
                </a:moveTo>
                <a:cubicBezTo>
                  <a:pt x="505" y="289"/>
                  <a:pt x="498" y="310"/>
                  <a:pt x="500" y="333"/>
                </a:cubicBezTo>
                <a:cubicBezTo>
                  <a:pt x="504" y="384"/>
                  <a:pt x="505" y="436"/>
                  <a:pt x="510" y="488"/>
                </a:cubicBezTo>
                <a:cubicBezTo>
                  <a:pt x="517" y="555"/>
                  <a:pt x="527" y="621"/>
                  <a:pt x="534" y="688"/>
                </a:cubicBezTo>
                <a:cubicBezTo>
                  <a:pt x="540" y="739"/>
                  <a:pt x="547" y="790"/>
                  <a:pt x="555" y="841"/>
                </a:cubicBezTo>
                <a:cubicBezTo>
                  <a:pt x="559" y="870"/>
                  <a:pt x="565" y="899"/>
                  <a:pt x="567" y="929"/>
                </a:cubicBezTo>
                <a:cubicBezTo>
                  <a:pt x="568" y="951"/>
                  <a:pt x="570" y="963"/>
                  <a:pt x="560" y="982"/>
                </a:cubicBezTo>
              </a:path>
              <a:path w="3086" h="1904" extrusionOk="0">
                <a:moveTo>
                  <a:pt x="123" y="592"/>
                </a:moveTo>
                <a:cubicBezTo>
                  <a:pt x="141" y="535"/>
                  <a:pt x="164" y="505"/>
                  <a:pt x="200" y="458"/>
                </a:cubicBezTo>
                <a:cubicBezTo>
                  <a:pt x="253" y="390"/>
                  <a:pt x="316" y="338"/>
                  <a:pt x="385" y="285"/>
                </a:cubicBezTo>
                <a:cubicBezTo>
                  <a:pt x="450" y="235"/>
                  <a:pt x="522" y="185"/>
                  <a:pt x="596" y="149"/>
                </a:cubicBezTo>
                <a:cubicBezTo>
                  <a:pt x="669" y="114"/>
                  <a:pt x="753" y="94"/>
                  <a:pt x="832" y="121"/>
                </a:cubicBezTo>
                <a:cubicBezTo>
                  <a:pt x="900" y="145"/>
                  <a:pt x="961" y="214"/>
                  <a:pt x="981" y="283"/>
                </a:cubicBezTo>
                <a:cubicBezTo>
                  <a:pt x="997" y="340"/>
                  <a:pt x="979" y="394"/>
                  <a:pt x="946" y="441"/>
                </a:cubicBezTo>
                <a:cubicBezTo>
                  <a:pt x="911" y="491"/>
                  <a:pt x="756" y="611"/>
                  <a:pt x="687" y="575"/>
                </a:cubicBezTo>
                <a:cubicBezTo>
                  <a:pt x="658" y="560"/>
                  <a:pt x="682" y="547"/>
                  <a:pt x="696" y="531"/>
                </a:cubicBezTo>
              </a:path>
              <a:path w="3086" h="1904" extrusionOk="0">
                <a:moveTo>
                  <a:pt x="2029" y="317"/>
                </a:moveTo>
                <a:cubicBezTo>
                  <a:pt x="2034" y="300"/>
                  <a:pt x="2044" y="279"/>
                  <a:pt x="2042" y="260"/>
                </a:cubicBezTo>
                <a:cubicBezTo>
                  <a:pt x="2040" y="237"/>
                  <a:pt x="2030" y="208"/>
                  <a:pt x="2009" y="195"/>
                </a:cubicBezTo>
                <a:cubicBezTo>
                  <a:pt x="1979" y="176"/>
                  <a:pt x="1938" y="173"/>
                  <a:pt x="1904" y="173"/>
                </a:cubicBezTo>
                <a:cubicBezTo>
                  <a:pt x="1845" y="173"/>
                  <a:pt x="1786" y="184"/>
                  <a:pt x="1731" y="205"/>
                </a:cubicBezTo>
                <a:cubicBezTo>
                  <a:pt x="1686" y="222"/>
                  <a:pt x="1631" y="254"/>
                  <a:pt x="1624" y="307"/>
                </a:cubicBezTo>
                <a:cubicBezTo>
                  <a:pt x="1615" y="370"/>
                  <a:pt x="1667" y="428"/>
                  <a:pt x="1708" y="468"/>
                </a:cubicBezTo>
                <a:cubicBezTo>
                  <a:pt x="1778" y="536"/>
                  <a:pt x="1866" y="591"/>
                  <a:pt x="1950" y="642"/>
                </a:cubicBezTo>
                <a:cubicBezTo>
                  <a:pt x="2026" y="688"/>
                  <a:pt x="2106" y="728"/>
                  <a:pt x="2181" y="776"/>
                </a:cubicBezTo>
                <a:cubicBezTo>
                  <a:pt x="2213" y="797"/>
                  <a:pt x="2233" y="815"/>
                  <a:pt x="2256" y="844"/>
                </a:cubicBezTo>
                <a:cubicBezTo>
                  <a:pt x="2238" y="876"/>
                  <a:pt x="2235" y="883"/>
                  <a:pt x="2190" y="895"/>
                </a:cubicBezTo>
                <a:cubicBezTo>
                  <a:pt x="2131" y="911"/>
                  <a:pt x="2069" y="916"/>
                  <a:pt x="2008" y="915"/>
                </a:cubicBezTo>
                <a:cubicBezTo>
                  <a:pt x="1963" y="915"/>
                  <a:pt x="1894" y="916"/>
                  <a:pt x="1853" y="891"/>
                </a:cubicBezTo>
                <a:cubicBezTo>
                  <a:pt x="1820" y="871"/>
                  <a:pt x="1837" y="868"/>
                  <a:pt x="1857" y="851"/>
                </a:cubicBezTo>
              </a:path>
              <a:path w="3086" h="1904" extrusionOk="0">
                <a:moveTo>
                  <a:pt x="3085" y="1115"/>
                </a:moveTo>
                <a:cubicBezTo>
                  <a:pt x="3075" y="1121"/>
                  <a:pt x="3072" y="1123"/>
                  <a:pt x="3084" y="1116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3" name="Ink 5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4663" y="3986213"/>
            <a:ext cx="595312" cy="725487"/>
          </a:xfrm>
          <a:custGeom>
            <a:avLst/>
            <a:gdLst>
              <a:gd name="T0" fmla="*/ 2147483647 w 1652"/>
              <a:gd name="T1" fmla="*/ 2147483647 h 2015"/>
              <a:gd name="T2" fmla="*/ 2147483647 w 1652"/>
              <a:gd name="T3" fmla="*/ 0 h 2015"/>
              <a:gd name="T4" fmla="*/ 2147483647 w 1652"/>
              <a:gd name="T5" fmla="*/ 2147483647 h 2015"/>
              <a:gd name="T6" fmla="*/ 2147483647 w 1652"/>
              <a:gd name="T7" fmla="*/ 2147483647 h 2015"/>
              <a:gd name="T8" fmla="*/ 0 w 1652"/>
              <a:gd name="T9" fmla="*/ 2147483647 h 2015"/>
              <a:gd name="T10" fmla="*/ 2147483647 w 1652"/>
              <a:gd name="T11" fmla="*/ 2147483647 h 2015"/>
              <a:gd name="T12" fmla="*/ 2147483647 w 1652"/>
              <a:gd name="T13" fmla="*/ 2147483647 h 2015"/>
              <a:gd name="T14" fmla="*/ 2147483647 w 1652"/>
              <a:gd name="T15" fmla="*/ 2147483647 h 2015"/>
              <a:gd name="T16" fmla="*/ 2147483647 w 1652"/>
              <a:gd name="T17" fmla="*/ 2147483647 h 2015"/>
              <a:gd name="T18" fmla="*/ 2147483647 w 1652"/>
              <a:gd name="T19" fmla="*/ 2147483647 h 2015"/>
              <a:gd name="T20" fmla="*/ 2147483647 w 1652"/>
              <a:gd name="T21" fmla="*/ 2147483647 h 2015"/>
              <a:gd name="T22" fmla="*/ 2147483647 w 1652"/>
              <a:gd name="T23" fmla="*/ 2147483647 h 2015"/>
              <a:gd name="T24" fmla="*/ 2147483647 w 1652"/>
              <a:gd name="T25" fmla="*/ 2147483647 h 2015"/>
              <a:gd name="T26" fmla="*/ 2147483647 w 1652"/>
              <a:gd name="T27" fmla="*/ 2147483647 h 2015"/>
              <a:gd name="T28" fmla="*/ 2147483647 w 1652"/>
              <a:gd name="T29" fmla="*/ 2147483647 h 20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52"/>
              <a:gd name="T46" fmla="*/ 0 h 2015"/>
              <a:gd name="T47" fmla="*/ 1652 w 1652"/>
              <a:gd name="T48" fmla="*/ 2015 h 201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52" h="2015" extrusionOk="0">
                <a:moveTo>
                  <a:pt x="380" y="87"/>
                </a:moveTo>
                <a:cubicBezTo>
                  <a:pt x="399" y="54"/>
                  <a:pt x="419" y="29"/>
                  <a:pt x="440" y="0"/>
                </a:cubicBezTo>
                <a:cubicBezTo>
                  <a:pt x="434" y="65"/>
                  <a:pt x="427" y="120"/>
                  <a:pt x="407" y="188"/>
                </a:cubicBezTo>
                <a:cubicBezTo>
                  <a:pt x="366" y="326"/>
                  <a:pt x="305" y="458"/>
                  <a:pt x="247" y="589"/>
                </a:cubicBezTo>
                <a:cubicBezTo>
                  <a:pt x="153" y="803"/>
                  <a:pt x="0" y="1050"/>
                  <a:pt x="0" y="1291"/>
                </a:cubicBezTo>
                <a:cubicBezTo>
                  <a:pt x="0" y="1437"/>
                  <a:pt x="101" y="1520"/>
                  <a:pt x="229" y="1567"/>
                </a:cubicBezTo>
                <a:cubicBezTo>
                  <a:pt x="494" y="1664"/>
                  <a:pt x="812" y="1627"/>
                  <a:pt x="1087" y="1601"/>
                </a:cubicBezTo>
                <a:cubicBezTo>
                  <a:pt x="1246" y="1586"/>
                  <a:pt x="1405" y="1564"/>
                  <a:pt x="1560" y="1528"/>
                </a:cubicBezTo>
                <a:cubicBezTo>
                  <a:pt x="1538" y="1519"/>
                  <a:pt x="1518" y="1508"/>
                  <a:pt x="1495" y="1499"/>
                </a:cubicBezTo>
                <a:cubicBezTo>
                  <a:pt x="1359" y="1447"/>
                  <a:pt x="1234" y="1377"/>
                  <a:pt x="1106" y="1309"/>
                </a:cubicBezTo>
                <a:cubicBezTo>
                  <a:pt x="1138" y="1325"/>
                  <a:pt x="1151" y="1333"/>
                  <a:pt x="1184" y="1348"/>
                </a:cubicBezTo>
                <a:cubicBezTo>
                  <a:pt x="1303" y="1403"/>
                  <a:pt x="1586" y="1467"/>
                  <a:pt x="1645" y="1597"/>
                </a:cubicBezTo>
                <a:cubicBezTo>
                  <a:pt x="1671" y="1654"/>
                  <a:pt x="1608" y="1690"/>
                  <a:pt x="1578" y="1725"/>
                </a:cubicBezTo>
                <a:cubicBezTo>
                  <a:pt x="1511" y="1801"/>
                  <a:pt x="1409" y="1842"/>
                  <a:pt x="1341" y="1915"/>
                </a:cubicBezTo>
                <a:cubicBezTo>
                  <a:pt x="1280" y="1980"/>
                  <a:pt x="1332" y="1973"/>
                  <a:pt x="1327" y="2014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4" name="Ink 6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09700" y="4381500"/>
            <a:ext cx="347663" cy="190500"/>
          </a:xfrm>
          <a:custGeom>
            <a:avLst/>
            <a:gdLst>
              <a:gd name="T0" fmla="*/ 2147483647 w 965"/>
              <a:gd name="T1" fmla="*/ 0 h 529"/>
              <a:gd name="T2" fmla="*/ 2147483647 w 965"/>
              <a:gd name="T3" fmla="*/ 2147483647 h 529"/>
              <a:gd name="T4" fmla="*/ 2147483647 w 965"/>
              <a:gd name="T5" fmla="*/ 2147483647 h 529"/>
              <a:gd name="T6" fmla="*/ 2147483647 w 965"/>
              <a:gd name="T7" fmla="*/ 2147483647 h 529"/>
              <a:gd name="T8" fmla="*/ 2147483647 w 965"/>
              <a:gd name="T9" fmla="*/ 2147483647 h 529"/>
              <a:gd name="T10" fmla="*/ 2147483647 w 965"/>
              <a:gd name="T11" fmla="*/ 2147483647 h 529"/>
              <a:gd name="T12" fmla="*/ 2147483647 w 965"/>
              <a:gd name="T13" fmla="*/ 2147483647 h 529"/>
              <a:gd name="T14" fmla="*/ 0 w 965"/>
              <a:gd name="T15" fmla="*/ 2147483647 h 529"/>
              <a:gd name="T16" fmla="*/ 2147483647 w 965"/>
              <a:gd name="T17" fmla="*/ 2147483647 h 529"/>
              <a:gd name="T18" fmla="*/ 2147483647 w 965"/>
              <a:gd name="T19" fmla="*/ 2147483647 h 529"/>
              <a:gd name="T20" fmla="*/ 2147483647 w 965"/>
              <a:gd name="T21" fmla="*/ 2147483647 h 529"/>
              <a:gd name="T22" fmla="*/ 2147483647 w 965"/>
              <a:gd name="T23" fmla="*/ 2147483647 h 529"/>
              <a:gd name="T24" fmla="*/ 2147483647 w 965"/>
              <a:gd name="T25" fmla="*/ 2147483647 h 529"/>
              <a:gd name="T26" fmla="*/ 2147483647 w 965"/>
              <a:gd name="T27" fmla="*/ 2147483647 h 529"/>
              <a:gd name="T28" fmla="*/ 2147483647 w 965"/>
              <a:gd name="T29" fmla="*/ 2147483647 h 529"/>
              <a:gd name="T30" fmla="*/ 2147483647 w 965"/>
              <a:gd name="T31" fmla="*/ 2147483647 h 529"/>
              <a:gd name="T32" fmla="*/ 2147483647 w 965"/>
              <a:gd name="T33" fmla="*/ 2147483647 h 529"/>
              <a:gd name="T34" fmla="*/ 2147483647 w 965"/>
              <a:gd name="T35" fmla="*/ 2147483647 h 529"/>
              <a:gd name="T36" fmla="*/ 2147483647 w 965"/>
              <a:gd name="T37" fmla="*/ 2147483647 h 529"/>
              <a:gd name="T38" fmla="*/ 2147483647 w 965"/>
              <a:gd name="T39" fmla="*/ 2147483647 h 5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65"/>
              <a:gd name="T61" fmla="*/ 0 h 529"/>
              <a:gd name="T62" fmla="*/ 965 w 965"/>
              <a:gd name="T63" fmla="*/ 529 h 52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65" h="529" extrusionOk="0">
                <a:moveTo>
                  <a:pt x="72" y="0"/>
                </a:moveTo>
                <a:cubicBezTo>
                  <a:pt x="53" y="17"/>
                  <a:pt x="33" y="30"/>
                  <a:pt x="22" y="54"/>
                </a:cubicBezTo>
                <a:cubicBezTo>
                  <a:pt x="18" y="68"/>
                  <a:pt x="15" y="72"/>
                  <a:pt x="22" y="80"/>
                </a:cubicBezTo>
                <a:cubicBezTo>
                  <a:pt x="45" y="83"/>
                  <a:pt x="53" y="73"/>
                  <a:pt x="54" y="48"/>
                </a:cubicBezTo>
                <a:cubicBezTo>
                  <a:pt x="55" y="34"/>
                  <a:pt x="51" y="21"/>
                  <a:pt x="47" y="7"/>
                </a:cubicBezTo>
                <a:cubicBezTo>
                  <a:pt x="31" y="13"/>
                  <a:pt x="16" y="17"/>
                  <a:pt x="17" y="32"/>
                </a:cubicBezTo>
                <a:cubicBezTo>
                  <a:pt x="19" y="53"/>
                  <a:pt x="20" y="58"/>
                  <a:pt x="18" y="71"/>
                </a:cubicBezTo>
              </a:path>
              <a:path w="965" h="529" extrusionOk="0">
                <a:moveTo>
                  <a:pt x="0" y="528"/>
                </a:moveTo>
                <a:cubicBezTo>
                  <a:pt x="6" y="509"/>
                  <a:pt x="12" y="490"/>
                  <a:pt x="20" y="471"/>
                </a:cubicBezTo>
                <a:cubicBezTo>
                  <a:pt x="-4" y="500"/>
                  <a:pt x="23" y="479"/>
                  <a:pt x="36" y="490"/>
                </a:cubicBezTo>
                <a:cubicBezTo>
                  <a:pt x="44" y="497"/>
                  <a:pt x="25" y="517"/>
                  <a:pt x="22" y="522"/>
                </a:cubicBezTo>
                <a:cubicBezTo>
                  <a:pt x="28" y="504"/>
                  <a:pt x="46" y="490"/>
                  <a:pt x="63" y="477"/>
                </a:cubicBezTo>
                <a:cubicBezTo>
                  <a:pt x="70" y="472"/>
                  <a:pt x="78" y="467"/>
                  <a:pt x="85" y="462"/>
                </a:cubicBezTo>
              </a:path>
              <a:path w="965" h="529" extrusionOk="0">
                <a:moveTo>
                  <a:pt x="351" y="356"/>
                </a:moveTo>
                <a:cubicBezTo>
                  <a:pt x="336" y="352"/>
                  <a:pt x="331" y="347"/>
                  <a:pt x="320" y="340"/>
                </a:cubicBezTo>
                <a:cubicBezTo>
                  <a:pt x="346" y="329"/>
                  <a:pt x="370" y="321"/>
                  <a:pt x="400" y="316"/>
                </a:cubicBezTo>
                <a:cubicBezTo>
                  <a:pt x="471" y="303"/>
                  <a:pt x="543" y="294"/>
                  <a:pt x="614" y="288"/>
                </a:cubicBezTo>
                <a:cubicBezTo>
                  <a:pt x="688" y="282"/>
                  <a:pt x="762" y="277"/>
                  <a:pt x="836" y="272"/>
                </a:cubicBezTo>
                <a:cubicBezTo>
                  <a:pt x="870" y="270"/>
                  <a:pt x="910" y="262"/>
                  <a:pt x="944" y="266"/>
                </a:cubicBezTo>
                <a:cubicBezTo>
                  <a:pt x="955" y="266"/>
                  <a:pt x="958" y="266"/>
                  <a:pt x="964" y="271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5" name="Ink 6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49463" y="4116388"/>
            <a:ext cx="1976437" cy="698500"/>
          </a:xfrm>
          <a:custGeom>
            <a:avLst/>
            <a:gdLst>
              <a:gd name="T0" fmla="*/ 2147483647 w 5492"/>
              <a:gd name="T1" fmla="*/ 2147483647 h 1942"/>
              <a:gd name="T2" fmla="*/ 2147483647 w 5492"/>
              <a:gd name="T3" fmla="*/ 2147483647 h 1942"/>
              <a:gd name="T4" fmla="*/ 2147483647 w 5492"/>
              <a:gd name="T5" fmla="*/ 2147483647 h 1942"/>
              <a:gd name="T6" fmla="*/ 2147483647 w 5492"/>
              <a:gd name="T7" fmla="*/ 2147483647 h 1942"/>
              <a:gd name="T8" fmla="*/ 2147483647 w 5492"/>
              <a:gd name="T9" fmla="*/ 2147483647 h 1942"/>
              <a:gd name="T10" fmla="*/ 2147483647 w 5492"/>
              <a:gd name="T11" fmla="*/ 2147483647 h 1942"/>
              <a:gd name="T12" fmla="*/ 2147483647 w 5492"/>
              <a:gd name="T13" fmla="*/ 2147483647 h 1942"/>
              <a:gd name="T14" fmla="*/ 2147483647 w 5492"/>
              <a:gd name="T15" fmla="*/ 2147483647 h 1942"/>
              <a:gd name="T16" fmla="*/ 2147483647 w 5492"/>
              <a:gd name="T17" fmla="*/ 2147483647 h 1942"/>
              <a:gd name="T18" fmla="*/ 2147483647 w 5492"/>
              <a:gd name="T19" fmla="*/ 2147483647 h 1942"/>
              <a:gd name="T20" fmla="*/ 2147483647 w 5492"/>
              <a:gd name="T21" fmla="*/ 2147483647 h 1942"/>
              <a:gd name="T22" fmla="*/ 2147483647 w 5492"/>
              <a:gd name="T23" fmla="*/ 2147483647 h 1942"/>
              <a:gd name="T24" fmla="*/ 2147483647 w 5492"/>
              <a:gd name="T25" fmla="*/ 2147483647 h 1942"/>
              <a:gd name="T26" fmla="*/ 2147483647 w 5492"/>
              <a:gd name="T27" fmla="*/ 2147483647 h 1942"/>
              <a:gd name="T28" fmla="*/ 2147483647 w 5492"/>
              <a:gd name="T29" fmla="*/ 2147483647 h 1942"/>
              <a:gd name="T30" fmla="*/ 2147483647 w 5492"/>
              <a:gd name="T31" fmla="*/ 2147483647 h 1942"/>
              <a:gd name="T32" fmla="*/ 2147483647 w 5492"/>
              <a:gd name="T33" fmla="*/ 2147483647 h 1942"/>
              <a:gd name="T34" fmla="*/ 2147483647 w 5492"/>
              <a:gd name="T35" fmla="*/ 2147483647 h 1942"/>
              <a:gd name="T36" fmla="*/ 2147483647 w 5492"/>
              <a:gd name="T37" fmla="*/ 2147483647 h 1942"/>
              <a:gd name="T38" fmla="*/ 2147483647 w 5492"/>
              <a:gd name="T39" fmla="*/ 2147483647 h 1942"/>
              <a:gd name="T40" fmla="*/ 2147483647 w 5492"/>
              <a:gd name="T41" fmla="*/ 2147483647 h 1942"/>
              <a:gd name="T42" fmla="*/ 2147483647 w 5492"/>
              <a:gd name="T43" fmla="*/ 2147483647 h 1942"/>
              <a:gd name="T44" fmla="*/ 2147483647 w 5492"/>
              <a:gd name="T45" fmla="*/ 2147483647 h 1942"/>
              <a:gd name="T46" fmla="*/ 2147483647 w 5492"/>
              <a:gd name="T47" fmla="*/ 2147483647 h 1942"/>
              <a:gd name="T48" fmla="*/ 2147483647 w 5492"/>
              <a:gd name="T49" fmla="*/ 2147483647 h 1942"/>
              <a:gd name="T50" fmla="*/ 2147483647 w 5492"/>
              <a:gd name="T51" fmla="*/ 2147483647 h 1942"/>
              <a:gd name="T52" fmla="*/ 2147483647 w 5492"/>
              <a:gd name="T53" fmla="*/ 2147483647 h 1942"/>
              <a:gd name="T54" fmla="*/ 2147483647 w 5492"/>
              <a:gd name="T55" fmla="*/ 2147483647 h 1942"/>
              <a:gd name="T56" fmla="*/ 2147483647 w 5492"/>
              <a:gd name="T57" fmla="*/ 2147483647 h 1942"/>
              <a:gd name="T58" fmla="*/ 2147483647 w 5492"/>
              <a:gd name="T59" fmla="*/ 2147483647 h 1942"/>
              <a:gd name="T60" fmla="*/ 2147483647 w 5492"/>
              <a:gd name="T61" fmla="*/ 2147483647 h 1942"/>
              <a:gd name="T62" fmla="*/ 2147483647 w 5492"/>
              <a:gd name="T63" fmla="*/ 2147483647 h 1942"/>
              <a:gd name="T64" fmla="*/ 2147483647 w 5492"/>
              <a:gd name="T65" fmla="*/ 2147483647 h 1942"/>
              <a:gd name="T66" fmla="*/ 2147483647 w 5492"/>
              <a:gd name="T67" fmla="*/ 2147483647 h 1942"/>
              <a:gd name="T68" fmla="*/ 2147483647 w 5492"/>
              <a:gd name="T69" fmla="*/ 2147483647 h 1942"/>
              <a:gd name="T70" fmla="*/ 2147483647 w 5492"/>
              <a:gd name="T71" fmla="*/ 2147483647 h 1942"/>
              <a:gd name="T72" fmla="*/ 2147483647 w 5492"/>
              <a:gd name="T73" fmla="*/ 2147483647 h 1942"/>
              <a:gd name="T74" fmla="*/ 2147483647 w 5492"/>
              <a:gd name="T75" fmla="*/ 2147483647 h 1942"/>
              <a:gd name="T76" fmla="*/ 2147483647 w 5492"/>
              <a:gd name="T77" fmla="*/ 2147483647 h 1942"/>
              <a:gd name="T78" fmla="*/ 2147483647 w 5492"/>
              <a:gd name="T79" fmla="*/ 2147483647 h 1942"/>
              <a:gd name="T80" fmla="*/ 2147483647 w 5492"/>
              <a:gd name="T81" fmla="*/ 2147483647 h 1942"/>
              <a:gd name="T82" fmla="*/ 2147483647 w 5492"/>
              <a:gd name="T83" fmla="*/ 2147483647 h 1942"/>
              <a:gd name="T84" fmla="*/ 2147483647 w 5492"/>
              <a:gd name="T85" fmla="*/ 2147483647 h 1942"/>
              <a:gd name="T86" fmla="*/ 2147483647 w 5492"/>
              <a:gd name="T87" fmla="*/ 2147483647 h 194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492"/>
              <a:gd name="T133" fmla="*/ 0 h 1942"/>
              <a:gd name="T134" fmla="*/ 5492 w 5492"/>
              <a:gd name="T135" fmla="*/ 1942 h 194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492" h="1942" extrusionOk="0">
                <a:moveTo>
                  <a:pt x="196" y="1047"/>
                </a:moveTo>
                <a:cubicBezTo>
                  <a:pt x="195" y="1098"/>
                  <a:pt x="195" y="1144"/>
                  <a:pt x="202" y="1195"/>
                </a:cubicBezTo>
                <a:cubicBezTo>
                  <a:pt x="215" y="1295"/>
                  <a:pt x="235" y="1394"/>
                  <a:pt x="253" y="1493"/>
                </a:cubicBezTo>
                <a:cubicBezTo>
                  <a:pt x="271" y="1588"/>
                  <a:pt x="288" y="1682"/>
                  <a:pt x="300" y="1778"/>
                </a:cubicBezTo>
                <a:cubicBezTo>
                  <a:pt x="305" y="1820"/>
                  <a:pt x="319" y="1893"/>
                  <a:pt x="294" y="1933"/>
                </a:cubicBezTo>
                <a:cubicBezTo>
                  <a:pt x="281" y="1941"/>
                  <a:pt x="277" y="1944"/>
                  <a:pt x="266" y="1937"/>
                </a:cubicBezTo>
              </a:path>
              <a:path w="5492" h="1942" extrusionOk="0">
                <a:moveTo>
                  <a:pt x="27" y="1353"/>
                </a:moveTo>
                <a:cubicBezTo>
                  <a:pt x="6" y="1228"/>
                  <a:pt x="-16" y="1102"/>
                  <a:pt x="19" y="976"/>
                </a:cubicBezTo>
                <a:cubicBezTo>
                  <a:pt x="46" y="880"/>
                  <a:pt x="107" y="786"/>
                  <a:pt x="193" y="733"/>
                </a:cubicBezTo>
                <a:cubicBezTo>
                  <a:pt x="301" y="666"/>
                  <a:pt x="433" y="702"/>
                  <a:pt x="519" y="786"/>
                </a:cubicBezTo>
                <a:cubicBezTo>
                  <a:pt x="559" y="825"/>
                  <a:pt x="594" y="881"/>
                  <a:pt x="599" y="937"/>
                </a:cubicBezTo>
                <a:cubicBezTo>
                  <a:pt x="603" y="982"/>
                  <a:pt x="579" y="1022"/>
                  <a:pt x="545" y="1050"/>
                </a:cubicBezTo>
                <a:cubicBezTo>
                  <a:pt x="509" y="1080"/>
                  <a:pt x="459" y="1113"/>
                  <a:pt x="415" y="1130"/>
                </a:cubicBezTo>
                <a:cubicBezTo>
                  <a:pt x="392" y="1139"/>
                  <a:pt x="369" y="1145"/>
                  <a:pt x="346" y="1154"/>
                </a:cubicBezTo>
              </a:path>
              <a:path w="5492" h="1942" extrusionOk="0">
                <a:moveTo>
                  <a:pt x="694" y="1019"/>
                </a:moveTo>
                <a:cubicBezTo>
                  <a:pt x="722" y="1024"/>
                  <a:pt x="758" y="1031"/>
                  <a:pt x="786" y="1019"/>
                </a:cubicBezTo>
                <a:cubicBezTo>
                  <a:pt x="824" y="1003"/>
                  <a:pt x="862" y="961"/>
                  <a:pt x="882" y="925"/>
                </a:cubicBezTo>
                <a:cubicBezTo>
                  <a:pt x="906" y="881"/>
                  <a:pt x="925" y="824"/>
                  <a:pt x="930" y="774"/>
                </a:cubicBezTo>
                <a:cubicBezTo>
                  <a:pt x="933" y="741"/>
                  <a:pt x="931" y="695"/>
                  <a:pt x="896" y="678"/>
                </a:cubicBezTo>
                <a:cubicBezTo>
                  <a:pt x="858" y="660"/>
                  <a:pt x="810" y="684"/>
                  <a:pt x="782" y="710"/>
                </a:cubicBezTo>
                <a:cubicBezTo>
                  <a:pt x="732" y="756"/>
                  <a:pt x="700" y="827"/>
                  <a:pt x="688" y="893"/>
                </a:cubicBezTo>
                <a:cubicBezTo>
                  <a:pt x="667" y="1012"/>
                  <a:pt x="686" y="1202"/>
                  <a:pt x="792" y="1282"/>
                </a:cubicBezTo>
                <a:cubicBezTo>
                  <a:pt x="826" y="1307"/>
                  <a:pt x="870" y="1304"/>
                  <a:pt x="906" y="1288"/>
                </a:cubicBezTo>
                <a:cubicBezTo>
                  <a:pt x="954" y="1267"/>
                  <a:pt x="988" y="1225"/>
                  <a:pt x="1022" y="1187"/>
                </a:cubicBezTo>
                <a:cubicBezTo>
                  <a:pt x="1067" y="1136"/>
                  <a:pt x="1111" y="1064"/>
                  <a:pt x="1181" y="1047"/>
                </a:cubicBezTo>
                <a:cubicBezTo>
                  <a:pt x="1235" y="1034"/>
                  <a:pt x="1301" y="1050"/>
                  <a:pt x="1353" y="1067"/>
                </a:cubicBezTo>
                <a:cubicBezTo>
                  <a:pt x="1367" y="1072"/>
                  <a:pt x="1371" y="1074"/>
                  <a:pt x="1380" y="1076"/>
                </a:cubicBezTo>
                <a:cubicBezTo>
                  <a:pt x="1361" y="1056"/>
                  <a:pt x="1343" y="1040"/>
                  <a:pt x="1318" y="1023"/>
                </a:cubicBezTo>
                <a:cubicBezTo>
                  <a:pt x="1282" y="998"/>
                  <a:pt x="1242" y="977"/>
                  <a:pt x="1215" y="941"/>
                </a:cubicBezTo>
                <a:cubicBezTo>
                  <a:pt x="1213" y="936"/>
                  <a:pt x="1212" y="932"/>
                  <a:pt x="1210" y="927"/>
                </a:cubicBezTo>
                <a:cubicBezTo>
                  <a:pt x="1229" y="904"/>
                  <a:pt x="1242" y="892"/>
                  <a:pt x="1271" y="877"/>
                </a:cubicBezTo>
                <a:cubicBezTo>
                  <a:pt x="1319" y="852"/>
                  <a:pt x="1368" y="830"/>
                  <a:pt x="1416" y="804"/>
                </a:cubicBezTo>
              </a:path>
              <a:path w="5492" h="1942" extrusionOk="0">
                <a:moveTo>
                  <a:pt x="1529" y="1279"/>
                </a:moveTo>
                <a:cubicBezTo>
                  <a:pt x="1532" y="1226"/>
                  <a:pt x="1546" y="1175"/>
                  <a:pt x="1558" y="1123"/>
                </a:cubicBezTo>
                <a:cubicBezTo>
                  <a:pt x="1568" y="1079"/>
                  <a:pt x="1581" y="1035"/>
                  <a:pt x="1594" y="992"/>
                </a:cubicBezTo>
                <a:cubicBezTo>
                  <a:pt x="1599" y="975"/>
                  <a:pt x="1600" y="971"/>
                  <a:pt x="1605" y="961"/>
                </a:cubicBezTo>
                <a:cubicBezTo>
                  <a:pt x="1617" y="980"/>
                  <a:pt x="1627" y="1002"/>
                  <a:pt x="1636" y="1026"/>
                </a:cubicBezTo>
                <a:cubicBezTo>
                  <a:pt x="1642" y="1041"/>
                  <a:pt x="1664" y="1120"/>
                  <a:pt x="1689" y="1117"/>
                </a:cubicBezTo>
                <a:cubicBezTo>
                  <a:pt x="1718" y="1113"/>
                  <a:pt x="1735" y="1084"/>
                  <a:pt x="1749" y="1061"/>
                </a:cubicBezTo>
                <a:cubicBezTo>
                  <a:pt x="1780" y="1008"/>
                  <a:pt x="1800" y="948"/>
                  <a:pt x="1821" y="890"/>
                </a:cubicBezTo>
                <a:cubicBezTo>
                  <a:pt x="1829" y="866"/>
                  <a:pt x="1838" y="855"/>
                  <a:pt x="1848" y="840"/>
                </a:cubicBezTo>
                <a:cubicBezTo>
                  <a:pt x="1862" y="878"/>
                  <a:pt x="1871" y="917"/>
                  <a:pt x="1881" y="956"/>
                </a:cubicBezTo>
                <a:cubicBezTo>
                  <a:pt x="1896" y="1014"/>
                  <a:pt x="1910" y="1072"/>
                  <a:pt x="1929" y="1129"/>
                </a:cubicBezTo>
                <a:cubicBezTo>
                  <a:pt x="1941" y="1167"/>
                  <a:pt x="1953" y="1213"/>
                  <a:pt x="1977" y="1245"/>
                </a:cubicBezTo>
                <a:cubicBezTo>
                  <a:pt x="1990" y="1259"/>
                  <a:pt x="1993" y="1264"/>
                  <a:pt x="2007" y="1264"/>
                </a:cubicBezTo>
              </a:path>
              <a:path w="5492" h="1942" extrusionOk="0">
                <a:moveTo>
                  <a:pt x="2451" y="128"/>
                </a:moveTo>
                <a:cubicBezTo>
                  <a:pt x="2449" y="112"/>
                  <a:pt x="2449" y="107"/>
                  <a:pt x="2441" y="99"/>
                </a:cubicBezTo>
                <a:cubicBezTo>
                  <a:pt x="2414" y="124"/>
                  <a:pt x="2398" y="148"/>
                  <a:pt x="2384" y="195"/>
                </a:cubicBezTo>
                <a:cubicBezTo>
                  <a:pt x="2349" y="314"/>
                  <a:pt x="2344" y="441"/>
                  <a:pt x="2345" y="564"/>
                </a:cubicBezTo>
                <a:cubicBezTo>
                  <a:pt x="2347" y="831"/>
                  <a:pt x="2395" y="1126"/>
                  <a:pt x="2542" y="1355"/>
                </a:cubicBezTo>
                <a:cubicBezTo>
                  <a:pt x="2563" y="1388"/>
                  <a:pt x="2589" y="1425"/>
                  <a:pt x="2621" y="1448"/>
                </a:cubicBezTo>
                <a:cubicBezTo>
                  <a:pt x="2624" y="1448"/>
                  <a:pt x="2627" y="1447"/>
                  <a:pt x="2630" y="1447"/>
                </a:cubicBezTo>
                <a:cubicBezTo>
                  <a:pt x="2642" y="1415"/>
                  <a:pt x="2645" y="1411"/>
                  <a:pt x="2642" y="1370"/>
                </a:cubicBezTo>
              </a:path>
              <a:path w="5492" h="1942" extrusionOk="0">
                <a:moveTo>
                  <a:pt x="2964" y="409"/>
                </a:moveTo>
                <a:cubicBezTo>
                  <a:pt x="2966" y="395"/>
                  <a:pt x="2967" y="390"/>
                  <a:pt x="2974" y="383"/>
                </a:cubicBezTo>
                <a:cubicBezTo>
                  <a:pt x="2978" y="412"/>
                  <a:pt x="2981" y="442"/>
                  <a:pt x="2982" y="472"/>
                </a:cubicBezTo>
                <a:cubicBezTo>
                  <a:pt x="2984" y="551"/>
                  <a:pt x="2979" y="631"/>
                  <a:pt x="2970" y="709"/>
                </a:cubicBezTo>
                <a:cubicBezTo>
                  <a:pt x="2960" y="797"/>
                  <a:pt x="2941" y="882"/>
                  <a:pt x="2917" y="967"/>
                </a:cubicBezTo>
                <a:cubicBezTo>
                  <a:pt x="2907" y="1002"/>
                  <a:pt x="2897" y="1054"/>
                  <a:pt x="2872" y="1082"/>
                </a:cubicBezTo>
                <a:cubicBezTo>
                  <a:pt x="2868" y="1083"/>
                  <a:pt x="2863" y="1083"/>
                  <a:pt x="2859" y="1084"/>
                </a:cubicBezTo>
                <a:cubicBezTo>
                  <a:pt x="2859" y="1070"/>
                  <a:pt x="2847" y="1049"/>
                  <a:pt x="2865" y="1038"/>
                </a:cubicBezTo>
                <a:cubicBezTo>
                  <a:pt x="2892" y="1022"/>
                  <a:pt x="2927" y="1038"/>
                  <a:pt x="2954" y="1046"/>
                </a:cubicBezTo>
                <a:cubicBezTo>
                  <a:pt x="3004" y="1061"/>
                  <a:pt x="3051" y="1085"/>
                  <a:pt x="3099" y="1107"/>
                </a:cubicBezTo>
                <a:cubicBezTo>
                  <a:pt x="3135" y="1124"/>
                  <a:pt x="3178" y="1144"/>
                  <a:pt x="3218" y="1149"/>
                </a:cubicBezTo>
                <a:cubicBezTo>
                  <a:pt x="3236" y="1148"/>
                  <a:pt x="3242" y="1148"/>
                  <a:pt x="3254" y="1146"/>
                </a:cubicBezTo>
              </a:path>
              <a:path w="5492" h="1942" extrusionOk="0">
                <a:moveTo>
                  <a:pt x="3598" y="1078"/>
                </a:moveTo>
                <a:cubicBezTo>
                  <a:pt x="3625" y="1104"/>
                  <a:pt x="3632" y="1125"/>
                  <a:pt x="3641" y="1161"/>
                </a:cubicBezTo>
                <a:cubicBezTo>
                  <a:pt x="3655" y="1218"/>
                  <a:pt x="3657" y="1274"/>
                  <a:pt x="3659" y="1333"/>
                </a:cubicBezTo>
                <a:cubicBezTo>
                  <a:pt x="3660" y="1366"/>
                  <a:pt x="3657" y="1396"/>
                  <a:pt x="3657" y="1428"/>
                </a:cubicBezTo>
              </a:path>
              <a:path w="5492" h="1942" extrusionOk="0">
                <a:moveTo>
                  <a:pt x="4382" y="453"/>
                </a:moveTo>
                <a:cubicBezTo>
                  <a:pt x="4377" y="421"/>
                  <a:pt x="4371" y="393"/>
                  <a:pt x="4356" y="364"/>
                </a:cubicBezTo>
                <a:cubicBezTo>
                  <a:pt x="4334" y="321"/>
                  <a:pt x="4293" y="294"/>
                  <a:pt x="4245" y="290"/>
                </a:cubicBezTo>
                <a:cubicBezTo>
                  <a:pt x="4194" y="286"/>
                  <a:pt x="4144" y="311"/>
                  <a:pt x="4106" y="344"/>
                </a:cubicBezTo>
                <a:cubicBezTo>
                  <a:pt x="4023" y="417"/>
                  <a:pt x="3994" y="527"/>
                  <a:pt x="4023" y="633"/>
                </a:cubicBezTo>
                <a:cubicBezTo>
                  <a:pt x="4047" y="718"/>
                  <a:pt x="4100" y="790"/>
                  <a:pt x="4163" y="851"/>
                </a:cubicBezTo>
                <a:cubicBezTo>
                  <a:pt x="4233" y="919"/>
                  <a:pt x="4320" y="960"/>
                  <a:pt x="4397" y="1018"/>
                </a:cubicBezTo>
                <a:cubicBezTo>
                  <a:pt x="4411" y="1030"/>
                  <a:pt x="4415" y="1032"/>
                  <a:pt x="4417" y="1044"/>
                </a:cubicBezTo>
                <a:cubicBezTo>
                  <a:pt x="4395" y="1068"/>
                  <a:pt x="4382" y="1077"/>
                  <a:pt x="4347" y="1088"/>
                </a:cubicBezTo>
                <a:cubicBezTo>
                  <a:pt x="4297" y="1104"/>
                  <a:pt x="4248" y="1106"/>
                  <a:pt x="4197" y="1111"/>
                </a:cubicBezTo>
                <a:cubicBezTo>
                  <a:pt x="4150" y="1115"/>
                  <a:pt x="4145" y="1118"/>
                  <a:pt x="4119" y="1090"/>
                </a:cubicBezTo>
              </a:path>
              <a:path w="5492" h="1942" extrusionOk="0">
                <a:moveTo>
                  <a:pt x="4767" y="1"/>
                </a:moveTo>
                <a:cubicBezTo>
                  <a:pt x="4799" y="25"/>
                  <a:pt x="4824" y="54"/>
                  <a:pt x="4849" y="95"/>
                </a:cubicBezTo>
                <a:cubicBezTo>
                  <a:pt x="4961" y="280"/>
                  <a:pt x="5014" y="487"/>
                  <a:pt x="5029" y="701"/>
                </a:cubicBezTo>
                <a:cubicBezTo>
                  <a:pt x="5036" y="806"/>
                  <a:pt x="5036" y="917"/>
                  <a:pt x="5011" y="1020"/>
                </a:cubicBezTo>
                <a:cubicBezTo>
                  <a:pt x="4999" y="1071"/>
                  <a:pt x="5004" y="1037"/>
                  <a:pt x="4982" y="1044"/>
                </a:cubicBezTo>
              </a:path>
              <a:path w="5492" h="1942" extrusionOk="0">
                <a:moveTo>
                  <a:pt x="5490" y="1042"/>
                </a:moveTo>
                <a:cubicBezTo>
                  <a:pt x="5490" y="1063"/>
                  <a:pt x="5490" y="1082"/>
                  <a:pt x="5487" y="1103"/>
                </a:cubicBezTo>
                <a:cubicBezTo>
                  <a:pt x="5482" y="1140"/>
                  <a:pt x="5473" y="1178"/>
                  <a:pt x="5470" y="1215"/>
                </a:cubicBezTo>
                <a:cubicBezTo>
                  <a:pt x="5468" y="1239"/>
                  <a:pt x="5469" y="1262"/>
                  <a:pt x="5468" y="1286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6" name="Ink 6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71963" y="4016375"/>
            <a:ext cx="1676400" cy="542925"/>
          </a:xfrm>
          <a:custGeom>
            <a:avLst/>
            <a:gdLst>
              <a:gd name="T0" fmla="*/ 2147483647 w 4656"/>
              <a:gd name="T1" fmla="*/ 2147483647 h 1507"/>
              <a:gd name="T2" fmla="*/ 2147483647 w 4656"/>
              <a:gd name="T3" fmla="*/ 2147483647 h 1507"/>
              <a:gd name="T4" fmla="*/ 2147483647 w 4656"/>
              <a:gd name="T5" fmla="*/ 2147483647 h 1507"/>
              <a:gd name="T6" fmla="*/ 2147483647 w 4656"/>
              <a:gd name="T7" fmla="*/ 2147483647 h 1507"/>
              <a:gd name="T8" fmla="*/ 2147483647 w 4656"/>
              <a:gd name="T9" fmla="*/ 2147483647 h 1507"/>
              <a:gd name="T10" fmla="*/ 2147483647 w 4656"/>
              <a:gd name="T11" fmla="*/ 2147483647 h 1507"/>
              <a:gd name="T12" fmla="*/ 2147483647 w 4656"/>
              <a:gd name="T13" fmla="*/ 2147483647 h 1507"/>
              <a:gd name="T14" fmla="*/ 2147483647 w 4656"/>
              <a:gd name="T15" fmla="*/ 2147483647 h 1507"/>
              <a:gd name="T16" fmla="*/ 2147483647 w 4656"/>
              <a:gd name="T17" fmla="*/ 2147483647 h 1507"/>
              <a:gd name="T18" fmla="*/ 2147483647 w 4656"/>
              <a:gd name="T19" fmla="*/ 2147483647 h 1507"/>
              <a:gd name="T20" fmla="*/ 2147483647 w 4656"/>
              <a:gd name="T21" fmla="*/ 2147483647 h 1507"/>
              <a:gd name="T22" fmla="*/ 2147483647 w 4656"/>
              <a:gd name="T23" fmla="*/ 2147483647 h 1507"/>
              <a:gd name="T24" fmla="*/ 2147483647 w 4656"/>
              <a:gd name="T25" fmla="*/ 2147483647 h 1507"/>
              <a:gd name="T26" fmla="*/ 2147483647 w 4656"/>
              <a:gd name="T27" fmla="*/ 2147483647 h 1507"/>
              <a:gd name="T28" fmla="*/ 2147483647 w 4656"/>
              <a:gd name="T29" fmla="*/ 2147483647 h 1507"/>
              <a:gd name="T30" fmla="*/ 2147483647 w 4656"/>
              <a:gd name="T31" fmla="*/ 2147483647 h 1507"/>
              <a:gd name="T32" fmla="*/ 2147483647 w 4656"/>
              <a:gd name="T33" fmla="*/ 2147483647 h 1507"/>
              <a:gd name="T34" fmla="*/ 2147483647 w 4656"/>
              <a:gd name="T35" fmla="*/ 2147483647 h 1507"/>
              <a:gd name="T36" fmla="*/ 2147483647 w 4656"/>
              <a:gd name="T37" fmla="*/ 2147483647 h 1507"/>
              <a:gd name="T38" fmla="*/ 2147483647 w 4656"/>
              <a:gd name="T39" fmla="*/ 2147483647 h 1507"/>
              <a:gd name="T40" fmla="*/ 2147483647 w 4656"/>
              <a:gd name="T41" fmla="*/ 2147483647 h 1507"/>
              <a:gd name="T42" fmla="*/ 2147483647 w 4656"/>
              <a:gd name="T43" fmla="*/ 2147483647 h 1507"/>
              <a:gd name="T44" fmla="*/ 2147483647 w 4656"/>
              <a:gd name="T45" fmla="*/ 2147483647 h 1507"/>
              <a:gd name="T46" fmla="*/ 2147483647 w 4656"/>
              <a:gd name="T47" fmla="*/ 2147483647 h 1507"/>
              <a:gd name="T48" fmla="*/ 2147483647 w 4656"/>
              <a:gd name="T49" fmla="*/ 2147483647 h 1507"/>
              <a:gd name="T50" fmla="*/ 2147483647 w 4656"/>
              <a:gd name="T51" fmla="*/ 2147483647 h 1507"/>
              <a:gd name="T52" fmla="*/ 2147483647 w 4656"/>
              <a:gd name="T53" fmla="*/ 2147483647 h 1507"/>
              <a:gd name="T54" fmla="*/ 2147483647 w 4656"/>
              <a:gd name="T55" fmla="*/ 2147483647 h 1507"/>
              <a:gd name="T56" fmla="*/ 2147483647 w 4656"/>
              <a:gd name="T57" fmla="*/ 2147483647 h 1507"/>
              <a:gd name="T58" fmla="*/ 2147483647 w 4656"/>
              <a:gd name="T59" fmla="*/ 2147483647 h 1507"/>
              <a:gd name="T60" fmla="*/ 2147483647 w 4656"/>
              <a:gd name="T61" fmla="*/ 2147483647 h 1507"/>
              <a:gd name="T62" fmla="*/ 2147483647 w 4656"/>
              <a:gd name="T63" fmla="*/ 2147483647 h 1507"/>
              <a:gd name="T64" fmla="*/ 2147483647 w 4656"/>
              <a:gd name="T65" fmla="*/ 2147483647 h 1507"/>
              <a:gd name="T66" fmla="*/ 2147483647 w 4656"/>
              <a:gd name="T67" fmla="*/ 2147483647 h 1507"/>
              <a:gd name="T68" fmla="*/ 2147483647 w 4656"/>
              <a:gd name="T69" fmla="*/ 2147483647 h 1507"/>
              <a:gd name="T70" fmla="*/ 2147483647 w 4656"/>
              <a:gd name="T71" fmla="*/ 2147483647 h 1507"/>
              <a:gd name="T72" fmla="*/ 2147483647 w 4656"/>
              <a:gd name="T73" fmla="*/ 2147483647 h 1507"/>
              <a:gd name="T74" fmla="*/ 2147483647 w 4656"/>
              <a:gd name="T75" fmla="*/ 2147483647 h 1507"/>
              <a:gd name="T76" fmla="*/ 2147483647 w 4656"/>
              <a:gd name="T77" fmla="*/ 2147483647 h 150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656"/>
              <a:gd name="T118" fmla="*/ 0 h 1507"/>
              <a:gd name="T119" fmla="*/ 4656 w 4656"/>
              <a:gd name="T120" fmla="*/ 1507 h 150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656" h="1507" extrusionOk="0">
                <a:moveTo>
                  <a:pt x="296" y="955"/>
                </a:moveTo>
                <a:cubicBezTo>
                  <a:pt x="287" y="903"/>
                  <a:pt x="267" y="855"/>
                  <a:pt x="227" y="818"/>
                </a:cubicBezTo>
                <a:cubicBezTo>
                  <a:pt x="187" y="781"/>
                  <a:pt x="124" y="761"/>
                  <a:pt x="71" y="778"/>
                </a:cubicBezTo>
                <a:cubicBezTo>
                  <a:pt x="20" y="794"/>
                  <a:pt x="10" y="841"/>
                  <a:pt x="18" y="888"/>
                </a:cubicBezTo>
                <a:cubicBezTo>
                  <a:pt x="30" y="960"/>
                  <a:pt x="73" y="1026"/>
                  <a:pt x="111" y="1086"/>
                </a:cubicBezTo>
                <a:cubicBezTo>
                  <a:pt x="153" y="1153"/>
                  <a:pt x="211" y="1220"/>
                  <a:pt x="221" y="1301"/>
                </a:cubicBezTo>
                <a:cubicBezTo>
                  <a:pt x="227" y="1345"/>
                  <a:pt x="209" y="1385"/>
                  <a:pt x="178" y="1416"/>
                </a:cubicBezTo>
                <a:cubicBezTo>
                  <a:pt x="154" y="1440"/>
                  <a:pt x="111" y="1462"/>
                  <a:pt x="76" y="1454"/>
                </a:cubicBezTo>
                <a:cubicBezTo>
                  <a:pt x="26" y="1443"/>
                  <a:pt x="-1" y="1390"/>
                  <a:pt x="0" y="1342"/>
                </a:cubicBezTo>
                <a:cubicBezTo>
                  <a:pt x="6" y="1308"/>
                  <a:pt x="9" y="1295"/>
                  <a:pt x="20" y="1274"/>
                </a:cubicBezTo>
              </a:path>
              <a:path w="4656" h="1507" extrusionOk="0">
                <a:moveTo>
                  <a:pt x="296" y="1075"/>
                </a:moveTo>
                <a:cubicBezTo>
                  <a:pt x="328" y="1102"/>
                  <a:pt x="331" y="1131"/>
                  <a:pt x="344" y="1171"/>
                </a:cubicBezTo>
                <a:cubicBezTo>
                  <a:pt x="360" y="1219"/>
                  <a:pt x="377" y="1268"/>
                  <a:pt x="405" y="1311"/>
                </a:cubicBezTo>
                <a:cubicBezTo>
                  <a:pt x="423" y="1338"/>
                  <a:pt x="447" y="1364"/>
                  <a:pt x="481" y="1363"/>
                </a:cubicBezTo>
                <a:cubicBezTo>
                  <a:pt x="486" y="1362"/>
                  <a:pt x="490" y="1361"/>
                  <a:pt x="495" y="1360"/>
                </a:cubicBezTo>
                <a:cubicBezTo>
                  <a:pt x="503" y="1339"/>
                  <a:pt x="512" y="1328"/>
                  <a:pt x="499" y="1304"/>
                </a:cubicBezTo>
                <a:cubicBezTo>
                  <a:pt x="474" y="1256"/>
                  <a:pt x="427" y="1221"/>
                  <a:pt x="395" y="1178"/>
                </a:cubicBezTo>
                <a:cubicBezTo>
                  <a:pt x="382" y="1161"/>
                  <a:pt x="383" y="1153"/>
                  <a:pt x="378" y="1135"/>
                </a:cubicBezTo>
                <a:cubicBezTo>
                  <a:pt x="410" y="1138"/>
                  <a:pt x="431" y="1144"/>
                  <a:pt x="462" y="1164"/>
                </a:cubicBezTo>
                <a:cubicBezTo>
                  <a:pt x="516" y="1198"/>
                  <a:pt x="568" y="1238"/>
                  <a:pt x="619" y="1276"/>
                </a:cubicBezTo>
                <a:cubicBezTo>
                  <a:pt x="654" y="1302"/>
                  <a:pt x="690" y="1334"/>
                  <a:pt x="730" y="1353"/>
                </a:cubicBezTo>
                <a:cubicBezTo>
                  <a:pt x="734" y="1354"/>
                  <a:pt x="737" y="1355"/>
                  <a:pt x="741" y="1356"/>
                </a:cubicBezTo>
                <a:cubicBezTo>
                  <a:pt x="736" y="1330"/>
                  <a:pt x="728" y="1312"/>
                  <a:pt x="715" y="1285"/>
                </a:cubicBezTo>
                <a:cubicBezTo>
                  <a:pt x="698" y="1249"/>
                  <a:pt x="681" y="1210"/>
                  <a:pt x="681" y="1170"/>
                </a:cubicBezTo>
                <a:cubicBezTo>
                  <a:pt x="681" y="1129"/>
                  <a:pt x="708" y="1107"/>
                  <a:pt x="743" y="1092"/>
                </a:cubicBezTo>
                <a:cubicBezTo>
                  <a:pt x="788" y="1073"/>
                  <a:pt x="835" y="1063"/>
                  <a:pt x="881" y="1047"/>
                </a:cubicBezTo>
              </a:path>
              <a:path w="4656" h="1507" extrusionOk="0">
                <a:moveTo>
                  <a:pt x="1172" y="231"/>
                </a:moveTo>
                <a:cubicBezTo>
                  <a:pt x="1170" y="213"/>
                  <a:pt x="1169" y="207"/>
                  <a:pt x="1162" y="197"/>
                </a:cubicBezTo>
                <a:cubicBezTo>
                  <a:pt x="1165" y="253"/>
                  <a:pt x="1172" y="314"/>
                  <a:pt x="1178" y="372"/>
                </a:cubicBezTo>
                <a:cubicBezTo>
                  <a:pt x="1192" y="510"/>
                  <a:pt x="1210" y="648"/>
                  <a:pt x="1225" y="786"/>
                </a:cubicBezTo>
                <a:cubicBezTo>
                  <a:pt x="1240" y="920"/>
                  <a:pt x="1252" y="1054"/>
                  <a:pt x="1270" y="1187"/>
                </a:cubicBezTo>
                <a:cubicBezTo>
                  <a:pt x="1279" y="1254"/>
                  <a:pt x="1292" y="1318"/>
                  <a:pt x="1295" y="1385"/>
                </a:cubicBezTo>
              </a:path>
              <a:path w="4656" h="1507" extrusionOk="0">
                <a:moveTo>
                  <a:pt x="1049" y="998"/>
                </a:moveTo>
                <a:cubicBezTo>
                  <a:pt x="1047" y="958"/>
                  <a:pt x="1054" y="980"/>
                  <a:pt x="1104" y="985"/>
                </a:cubicBezTo>
                <a:cubicBezTo>
                  <a:pt x="1170" y="992"/>
                  <a:pt x="1239" y="989"/>
                  <a:pt x="1305" y="976"/>
                </a:cubicBezTo>
                <a:cubicBezTo>
                  <a:pt x="1383" y="960"/>
                  <a:pt x="1462" y="932"/>
                  <a:pt x="1533" y="895"/>
                </a:cubicBezTo>
                <a:cubicBezTo>
                  <a:pt x="1573" y="874"/>
                  <a:pt x="1623" y="846"/>
                  <a:pt x="1648" y="806"/>
                </a:cubicBezTo>
                <a:cubicBezTo>
                  <a:pt x="1649" y="802"/>
                  <a:pt x="1650" y="798"/>
                  <a:pt x="1651" y="794"/>
                </a:cubicBezTo>
                <a:cubicBezTo>
                  <a:pt x="1603" y="799"/>
                  <a:pt x="1577" y="829"/>
                  <a:pt x="1547" y="869"/>
                </a:cubicBezTo>
                <a:cubicBezTo>
                  <a:pt x="1462" y="985"/>
                  <a:pt x="1392" y="1146"/>
                  <a:pt x="1409" y="1292"/>
                </a:cubicBezTo>
                <a:cubicBezTo>
                  <a:pt x="1414" y="1337"/>
                  <a:pt x="1440" y="1380"/>
                  <a:pt x="1492" y="1376"/>
                </a:cubicBezTo>
                <a:cubicBezTo>
                  <a:pt x="1554" y="1371"/>
                  <a:pt x="1605" y="1332"/>
                  <a:pt x="1653" y="1298"/>
                </a:cubicBezTo>
                <a:cubicBezTo>
                  <a:pt x="1704" y="1262"/>
                  <a:pt x="1721" y="1249"/>
                  <a:pt x="1753" y="1222"/>
                </a:cubicBezTo>
              </a:path>
              <a:path w="4656" h="1507" extrusionOk="0">
                <a:moveTo>
                  <a:pt x="2261" y="112"/>
                </a:moveTo>
                <a:cubicBezTo>
                  <a:pt x="2240" y="149"/>
                  <a:pt x="2248" y="171"/>
                  <a:pt x="2249" y="214"/>
                </a:cubicBezTo>
                <a:cubicBezTo>
                  <a:pt x="2251" y="342"/>
                  <a:pt x="2254" y="471"/>
                  <a:pt x="2261" y="599"/>
                </a:cubicBezTo>
                <a:cubicBezTo>
                  <a:pt x="2268" y="731"/>
                  <a:pt x="2276" y="863"/>
                  <a:pt x="2286" y="995"/>
                </a:cubicBezTo>
                <a:cubicBezTo>
                  <a:pt x="2290" y="1048"/>
                  <a:pt x="2295" y="1101"/>
                  <a:pt x="2302" y="1154"/>
                </a:cubicBezTo>
                <a:cubicBezTo>
                  <a:pt x="2285" y="1118"/>
                  <a:pt x="2269" y="1083"/>
                  <a:pt x="2245" y="1051"/>
                </a:cubicBezTo>
                <a:cubicBezTo>
                  <a:pt x="2204" y="996"/>
                  <a:pt x="2145" y="932"/>
                  <a:pt x="2069" y="945"/>
                </a:cubicBezTo>
                <a:cubicBezTo>
                  <a:pt x="1976" y="961"/>
                  <a:pt x="1940" y="1077"/>
                  <a:pt x="1924" y="1155"/>
                </a:cubicBezTo>
                <a:cubicBezTo>
                  <a:pt x="1908" y="1236"/>
                  <a:pt x="1900" y="1348"/>
                  <a:pt x="1953" y="1419"/>
                </a:cubicBezTo>
                <a:cubicBezTo>
                  <a:pt x="1988" y="1466"/>
                  <a:pt x="2040" y="1461"/>
                  <a:pt x="2086" y="1440"/>
                </a:cubicBezTo>
                <a:cubicBezTo>
                  <a:pt x="2173" y="1401"/>
                  <a:pt x="2236" y="1331"/>
                  <a:pt x="2303" y="1265"/>
                </a:cubicBezTo>
              </a:path>
              <a:path w="4656" h="1507" extrusionOk="0">
                <a:moveTo>
                  <a:pt x="2966" y="40"/>
                </a:moveTo>
                <a:cubicBezTo>
                  <a:pt x="2930" y="42"/>
                  <a:pt x="2911" y="39"/>
                  <a:pt x="2881" y="82"/>
                </a:cubicBezTo>
                <a:cubicBezTo>
                  <a:pt x="2824" y="165"/>
                  <a:pt x="2791" y="282"/>
                  <a:pt x="2769" y="378"/>
                </a:cubicBezTo>
                <a:cubicBezTo>
                  <a:pt x="2734" y="530"/>
                  <a:pt x="2714" y="691"/>
                  <a:pt x="2720" y="847"/>
                </a:cubicBezTo>
                <a:cubicBezTo>
                  <a:pt x="2726" y="993"/>
                  <a:pt x="2749" y="1149"/>
                  <a:pt x="2822" y="1278"/>
                </a:cubicBezTo>
                <a:cubicBezTo>
                  <a:pt x="2862" y="1349"/>
                  <a:pt x="2922" y="1411"/>
                  <a:pt x="3010" y="1397"/>
                </a:cubicBezTo>
                <a:cubicBezTo>
                  <a:pt x="3024" y="1393"/>
                  <a:pt x="3039" y="1388"/>
                  <a:pt x="3053" y="1384"/>
                </a:cubicBezTo>
              </a:path>
              <a:path w="4656" h="1507" extrusionOk="0">
                <a:moveTo>
                  <a:pt x="3807" y="254"/>
                </a:moveTo>
                <a:cubicBezTo>
                  <a:pt x="3776" y="225"/>
                  <a:pt x="3790" y="211"/>
                  <a:pt x="3727" y="214"/>
                </a:cubicBezTo>
                <a:cubicBezTo>
                  <a:pt x="3631" y="218"/>
                  <a:pt x="3527" y="306"/>
                  <a:pt x="3479" y="384"/>
                </a:cubicBezTo>
                <a:cubicBezTo>
                  <a:pt x="3419" y="481"/>
                  <a:pt x="3442" y="585"/>
                  <a:pt x="3493" y="680"/>
                </a:cubicBezTo>
                <a:cubicBezTo>
                  <a:pt x="3543" y="772"/>
                  <a:pt x="3614" y="854"/>
                  <a:pt x="3679" y="936"/>
                </a:cubicBezTo>
                <a:cubicBezTo>
                  <a:pt x="3743" y="1016"/>
                  <a:pt x="3837" y="1122"/>
                  <a:pt x="3810" y="1235"/>
                </a:cubicBezTo>
                <a:cubicBezTo>
                  <a:pt x="3795" y="1297"/>
                  <a:pt x="3741" y="1330"/>
                  <a:pt x="3685" y="1348"/>
                </a:cubicBezTo>
                <a:cubicBezTo>
                  <a:pt x="3611" y="1372"/>
                  <a:pt x="3528" y="1370"/>
                  <a:pt x="3452" y="1362"/>
                </a:cubicBezTo>
                <a:cubicBezTo>
                  <a:pt x="3389" y="1355"/>
                  <a:pt x="3349" y="1344"/>
                  <a:pt x="3304" y="1301"/>
                </a:cubicBezTo>
              </a:path>
              <a:path w="4656" h="1507" extrusionOk="0">
                <a:moveTo>
                  <a:pt x="3932" y="32"/>
                </a:moveTo>
                <a:cubicBezTo>
                  <a:pt x="3967" y="7"/>
                  <a:pt x="3970" y="-14"/>
                  <a:pt x="4007" y="25"/>
                </a:cubicBezTo>
                <a:cubicBezTo>
                  <a:pt x="4079" y="102"/>
                  <a:pt x="4098" y="255"/>
                  <a:pt x="4123" y="352"/>
                </a:cubicBezTo>
                <a:cubicBezTo>
                  <a:pt x="4162" y="502"/>
                  <a:pt x="4191" y="654"/>
                  <a:pt x="4215" y="807"/>
                </a:cubicBezTo>
                <a:cubicBezTo>
                  <a:pt x="4246" y="1001"/>
                  <a:pt x="4269" y="1195"/>
                  <a:pt x="4277" y="1391"/>
                </a:cubicBezTo>
                <a:cubicBezTo>
                  <a:pt x="4279" y="1431"/>
                  <a:pt x="4275" y="1467"/>
                  <a:pt x="4272" y="1506"/>
                </a:cubicBezTo>
              </a:path>
              <a:path w="4656" h="1507" extrusionOk="0">
                <a:moveTo>
                  <a:pt x="4643" y="1426"/>
                </a:moveTo>
                <a:cubicBezTo>
                  <a:pt x="4659" y="1467"/>
                  <a:pt x="4656" y="1473"/>
                  <a:pt x="4643" y="1419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7" name="Ink 6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06538" y="5573713"/>
            <a:ext cx="2278062" cy="550862"/>
          </a:xfrm>
          <a:custGeom>
            <a:avLst/>
            <a:gdLst>
              <a:gd name="T0" fmla="*/ 2147483647 w 6329"/>
              <a:gd name="T1" fmla="*/ 2147483647 h 1530"/>
              <a:gd name="T2" fmla="*/ 2147483647 w 6329"/>
              <a:gd name="T3" fmla="*/ 2147483647 h 1530"/>
              <a:gd name="T4" fmla="*/ 2147483647 w 6329"/>
              <a:gd name="T5" fmla="*/ 2147483647 h 1530"/>
              <a:gd name="T6" fmla="*/ 2147483647 w 6329"/>
              <a:gd name="T7" fmla="*/ 2147483647 h 1530"/>
              <a:gd name="T8" fmla="*/ 2147483647 w 6329"/>
              <a:gd name="T9" fmla="*/ 2147483647 h 1530"/>
              <a:gd name="T10" fmla="*/ 2147483647 w 6329"/>
              <a:gd name="T11" fmla="*/ 2147483647 h 1530"/>
              <a:gd name="T12" fmla="*/ 2147483647 w 6329"/>
              <a:gd name="T13" fmla="*/ 2147483647 h 1530"/>
              <a:gd name="T14" fmla="*/ 2147483647 w 6329"/>
              <a:gd name="T15" fmla="*/ 2147483647 h 1530"/>
              <a:gd name="T16" fmla="*/ 2147483647 w 6329"/>
              <a:gd name="T17" fmla="*/ 2147483647 h 1530"/>
              <a:gd name="T18" fmla="*/ 2147483647 w 6329"/>
              <a:gd name="T19" fmla="*/ 2147483647 h 1530"/>
              <a:gd name="T20" fmla="*/ 2147483647 w 6329"/>
              <a:gd name="T21" fmla="*/ 2147483647 h 1530"/>
              <a:gd name="T22" fmla="*/ 2147483647 w 6329"/>
              <a:gd name="T23" fmla="*/ 2147483647 h 1530"/>
              <a:gd name="T24" fmla="*/ 2147483647 w 6329"/>
              <a:gd name="T25" fmla="*/ 2147483647 h 1530"/>
              <a:gd name="T26" fmla="*/ 2147483647 w 6329"/>
              <a:gd name="T27" fmla="*/ 2147483647 h 1530"/>
              <a:gd name="T28" fmla="*/ 2147483647 w 6329"/>
              <a:gd name="T29" fmla="*/ 2147483647 h 1530"/>
              <a:gd name="T30" fmla="*/ 2147483647 w 6329"/>
              <a:gd name="T31" fmla="*/ 2147483647 h 1530"/>
              <a:gd name="T32" fmla="*/ 2147483647 w 6329"/>
              <a:gd name="T33" fmla="*/ 2147483647 h 1530"/>
              <a:gd name="T34" fmla="*/ 2147483647 w 6329"/>
              <a:gd name="T35" fmla="*/ 2147483647 h 1530"/>
              <a:gd name="T36" fmla="*/ 2147483647 w 6329"/>
              <a:gd name="T37" fmla="*/ 2147483647 h 1530"/>
              <a:gd name="T38" fmla="*/ 2147483647 w 6329"/>
              <a:gd name="T39" fmla="*/ 2147483647 h 1530"/>
              <a:gd name="T40" fmla="*/ 2147483647 w 6329"/>
              <a:gd name="T41" fmla="*/ 2147483647 h 1530"/>
              <a:gd name="T42" fmla="*/ 2147483647 w 6329"/>
              <a:gd name="T43" fmla="*/ 2147483647 h 1530"/>
              <a:gd name="T44" fmla="*/ 2147483647 w 6329"/>
              <a:gd name="T45" fmla="*/ 2147483647 h 1530"/>
              <a:gd name="T46" fmla="*/ 2147483647 w 6329"/>
              <a:gd name="T47" fmla="*/ 2147483647 h 1530"/>
              <a:gd name="T48" fmla="*/ 2147483647 w 6329"/>
              <a:gd name="T49" fmla="*/ 2147483647 h 1530"/>
              <a:gd name="T50" fmla="*/ 2147483647 w 6329"/>
              <a:gd name="T51" fmla="*/ 2147483647 h 1530"/>
              <a:gd name="T52" fmla="*/ 2147483647 w 6329"/>
              <a:gd name="T53" fmla="*/ 2147483647 h 1530"/>
              <a:gd name="T54" fmla="*/ 2147483647 w 6329"/>
              <a:gd name="T55" fmla="*/ 2147483647 h 1530"/>
              <a:gd name="T56" fmla="*/ 2147483647 w 6329"/>
              <a:gd name="T57" fmla="*/ 2147483647 h 1530"/>
              <a:gd name="T58" fmla="*/ 2147483647 w 6329"/>
              <a:gd name="T59" fmla="*/ 2147483647 h 1530"/>
              <a:gd name="T60" fmla="*/ 2147483647 w 6329"/>
              <a:gd name="T61" fmla="*/ 2147483647 h 1530"/>
              <a:gd name="T62" fmla="*/ 2147483647 w 6329"/>
              <a:gd name="T63" fmla="*/ 2147483647 h 1530"/>
              <a:gd name="T64" fmla="*/ 2147483647 w 6329"/>
              <a:gd name="T65" fmla="*/ 2147483647 h 1530"/>
              <a:gd name="T66" fmla="*/ 2147483647 w 6329"/>
              <a:gd name="T67" fmla="*/ 2147483647 h 1530"/>
              <a:gd name="T68" fmla="*/ 2147483647 w 6329"/>
              <a:gd name="T69" fmla="*/ 2147483647 h 1530"/>
              <a:gd name="T70" fmla="*/ 2147483647 w 6329"/>
              <a:gd name="T71" fmla="*/ 2147483647 h 1530"/>
              <a:gd name="T72" fmla="*/ 2147483647 w 6329"/>
              <a:gd name="T73" fmla="*/ 2147483647 h 1530"/>
              <a:gd name="T74" fmla="*/ 2147483647 w 6329"/>
              <a:gd name="T75" fmla="*/ 2147483647 h 1530"/>
              <a:gd name="T76" fmla="*/ 2147483647 w 6329"/>
              <a:gd name="T77" fmla="*/ 2147483647 h 1530"/>
              <a:gd name="T78" fmla="*/ 2147483647 w 6329"/>
              <a:gd name="T79" fmla="*/ 2147483647 h 1530"/>
              <a:gd name="T80" fmla="*/ 2147483647 w 6329"/>
              <a:gd name="T81" fmla="*/ 2147483647 h 1530"/>
              <a:gd name="T82" fmla="*/ 2147483647 w 6329"/>
              <a:gd name="T83" fmla="*/ 2147483647 h 1530"/>
              <a:gd name="T84" fmla="*/ 2147483647 w 6329"/>
              <a:gd name="T85" fmla="*/ 2147483647 h 1530"/>
              <a:gd name="T86" fmla="*/ 2147483647 w 6329"/>
              <a:gd name="T87" fmla="*/ 2147483647 h 1530"/>
              <a:gd name="T88" fmla="*/ 2147483647 w 6329"/>
              <a:gd name="T89" fmla="*/ 2147483647 h 1530"/>
              <a:gd name="T90" fmla="*/ 2147483647 w 6329"/>
              <a:gd name="T91" fmla="*/ 2147483647 h 1530"/>
              <a:gd name="T92" fmla="*/ 2147483647 w 6329"/>
              <a:gd name="T93" fmla="*/ 2147483647 h 1530"/>
              <a:gd name="T94" fmla="*/ 2147483647 w 6329"/>
              <a:gd name="T95" fmla="*/ 2147483647 h 1530"/>
              <a:gd name="T96" fmla="*/ 2147483647 w 6329"/>
              <a:gd name="T97" fmla="*/ 2147483647 h 1530"/>
              <a:gd name="T98" fmla="*/ 2147483647 w 6329"/>
              <a:gd name="T99" fmla="*/ 2147483647 h 1530"/>
              <a:gd name="T100" fmla="*/ 2147483647 w 6329"/>
              <a:gd name="T101" fmla="*/ 2147483647 h 1530"/>
              <a:gd name="T102" fmla="*/ 2147483647 w 6329"/>
              <a:gd name="T103" fmla="*/ 0 h 1530"/>
              <a:gd name="T104" fmla="*/ 2147483647 w 6329"/>
              <a:gd name="T105" fmla="*/ 2147483647 h 1530"/>
              <a:gd name="T106" fmla="*/ 2147483647 w 6329"/>
              <a:gd name="T107" fmla="*/ 2147483647 h 1530"/>
              <a:gd name="T108" fmla="*/ 2147483647 w 6329"/>
              <a:gd name="T109" fmla="*/ 2147483647 h 1530"/>
              <a:gd name="T110" fmla="*/ 2147483647 w 6329"/>
              <a:gd name="T111" fmla="*/ 2147483647 h 153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329"/>
              <a:gd name="T169" fmla="*/ 0 h 1530"/>
              <a:gd name="T170" fmla="*/ 6329 w 6329"/>
              <a:gd name="T171" fmla="*/ 1530 h 153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329" h="1530" extrusionOk="0">
                <a:moveTo>
                  <a:pt x="431" y="659"/>
                </a:moveTo>
                <a:cubicBezTo>
                  <a:pt x="415" y="663"/>
                  <a:pt x="414" y="669"/>
                  <a:pt x="383" y="664"/>
                </a:cubicBezTo>
                <a:cubicBezTo>
                  <a:pt x="341" y="657"/>
                  <a:pt x="299" y="648"/>
                  <a:pt x="257" y="642"/>
                </a:cubicBezTo>
                <a:cubicBezTo>
                  <a:pt x="219" y="637"/>
                  <a:pt x="182" y="633"/>
                  <a:pt x="144" y="633"/>
                </a:cubicBezTo>
                <a:cubicBezTo>
                  <a:pt x="121" y="662"/>
                  <a:pt x="142" y="681"/>
                  <a:pt x="165" y="709"/>
                </a:cubicBezTo>
                <a:cubicBezTo>
                  <a:pt x="226" y="784"/>
                  <a:pt x="303" y="849"/>
                  <a:pt x="361" y="927"/>
                </a:cubicBezTo>
                <a:cubicBezTo>
                  <a:pt x="384" y="959"/>
                  <a:pt x="397" y="995"/>
                  <a:pt x="361" y="1021"/>
                </a:cubicBezTo>
                <a:cubicBezTo>
                  <a:pt x="321" y="1051"/>
                  <a:pt x="260" y="1050"/>
                  <a:pt x="213" y="1044"/>
                </a:cubicBezTo>
                <a:cubicBezTo>
                  <a:pt x="155" y="1037"/>
                  <a:pt x="88" y="1014"/>
                  <a:pt x="41" y="978"/>
                </a:cubicBezTo>
                <a:cubicBezTo>
                  <a:pt x="0" y="946"/>
                  <a:pt x="-6" y="920"/>
                  <a:pt x="12" y="876"/>
                </a:cubicBezTo>
              </a:path>
              <a:path w="6329" h="1530" extrusionOk="0">
                <a:moveTo>
                  <a:pt x="686" y="1503"/>
                </a:moveTo>
                <a:cubicBezTo>
                  <a:pt x="667" y="1526"/>
                  <a:pt x="663" y="1541"/>
                  <a:pt x="641" y="1493"/>
                </a:cubicBezTo>
                <a:cubicBezTo>
                  <a:pt x="608" y="1421"/>
                  <a:pt x="601" y="1333"/>
                  <a:pt x="595" y="1256"/>
                </a:cubicBezTo>
                <a:cubicBezTo>
                  <a:pt x="585" y="1120"/>
                  <a:pt x="591" y="975"/>
                  <a:pt x="621" y="842"/>
                </a:cubicBezTo>
                <a:cubicBezTo>
                  <a:pt x="631" y="798"/>
                  <a:pt x="647" y="713"/>
                  <a:pt x="699" y="695"/>
                </a:cubicBezTo>
                <a:cubicBezTo>
                  <a:pt x="736" y="682"/>
                  <a:pt x="744" y="739"/>
                  <a:pt x="743" y="760"/>
                </a:cubicBezTo>
                <a:cubicBezTo>
                  <a:pt x="742" y="816"/>
                  <a:pt x="713" y="868"/>
                  <a:pt x="673" y="905"/>
                </a:cubicBezTo>
                <a:cubicBezTo>
                  <a:pt x="653" y="923"/>
                  <a:pt x="624" y="932"/>
                  <a:pt x="611" y="902"/>
                </a:cubicBezTo>
                <a:cubicBezTo>
                  <a:pt x="610" y="894"/>
                  <a:pt x="609" y="886"/>
                  <a:pt x="608" y="878"/>
                </a:cubicBezTo>
              </a:path>
              <a:path w="6329" h="1530" extrusionOk="0">
                <a:moveTo>
                  <a:pt x="1055" y="121"/>
                </a:moveTo>
                <a:cubicBezTo>
                  <a:pt x="1063" y="166"/>
                  <a:pt x="1063" y="212"/>
                  <a:pt x="1054" y="264"/>
                </a:cubicBezTo>
                <a:cubicBezTo>
                  <a:pt x="1034" y="384"/>
                  <a:pt x="1015" y="503"/>
                  <a:pt x="996" y="623"/>
                </a:cubicBezTo>
                <a:cubicBezTo>
                  <a:pt x="979" y="730"/>
                  <a:pt x="945" y="854"/>
                  <a:pt x="966" y="963"/>
                </a:cubicBezTo>
                <a:cubicBezTo>
                  <a:pt x="969" y="970"/>
                  <a:pt x="972" y="976"/>
                  <a:pt x="975" y="983"/>
                </a:cubicBezTo>
                <a:cubicBezTo>
                  <a:pt x="1012" y="977"/>
                  <a:pt x="1028" y="974"/>
                  <a:pt x="1061" y="945"/>
                </a:cubicBezTo>
                <a:cubicBezTo>
                  <a:pt x="1100" y="910"/>
                  <a:pt x="1131" y="868"/>
                  <a:pt x="1177" y="842"/>
                </a:cubicBezTo>
                <a:cubicBezTo>
                  <a:pt x="1207" y="825"/>
                  <a:pt x="1232" y="828"/>
                  <a:pt x="1252" y="856"/>
                </a:cubicBezTo>
                <a:cubicBezTo>
                  <a:pt x="1262" y="870"/>
                  <a:pt x="1277" y="956"/>
                  <a:pt x="1291" y="958"/>
                </a:cubicBezTo>
                <a:cubicBezTo>
                  <a:pt x="1307" y="956"/>
                  <a:pt x="1312" y="955"/>
                  <a:pt x="1319" y="944"/>
                </a:cubicBezTo>
              </a:path>
              <a:path w="6329" h="1530" extrusionOk="0">
                <a:moveTo>
                  <a:pt x="1416" y="397"/>
                </a:moveTo>
                <a:cubicBezTo>
                  <a:pt x="1394" y="382"/>
                  <a:pt x="1367" y="379"/>
                  <a:pt x="1348" y="361"/>
                </a:cubicBezTo>
                <a:cubicBezTo>
                  <a:pt x="1346" y="357"/>
                  <a:pt x="1343" y="354"/>
                  <a:pt x="1341" y="350"/>
                </a:cubicBezTo>
              </a:path>
              <a:path w="6329" h="1530" extrusionOk="0">
                <a:moveTo>
                  <a:pt x="1566" y="149"/>
                </a:moveTo>
                <a:cubicBezTo>
                  <a:pt x="1553" y="256"/>
                  <a:pt x="1538" y="364"/>
                  <a:pt x="1528" y="471"/>
                </a:cubicBezTo>
                <a:cubicBezTo>
                  <a:pt x="1519" y="576"/>
                  <a:pt x="1512" y="682"/>
                  <a:pt x="1508" y="787"/>
                </a:cubicBezTo>
                <a:cubicBezTo>
                  <a:pt x="1507" y="801"/>
                  <a:pt x="1494" y="923"/>
                  <a:pt x="1510" y="933"/>
                </a:cubicBezTo>
                <a:cubicBezTo>
                  <a:pt x="1515" y="931"/>
                  <a:pt x="1519" y="930"/>
                  <a:pt x="1524" y="928"/>
                </a:cubicBezTo>
              </a:path>
              <a:path w="6329" h="1530" extrusionOk="0">
                <a:moveTo>
                  <a:pt x="1377" y="537"/>
                </a:moveTo>
                <a:cubicBezTo>
                  <a:pt x="1394" y="567"/>
                  <a:pt x="1414" y="578"/>
                  <a:pt x="1451" y="581"/>
                </a:cubicBezTo>
                <a:cubicBezTo>
                  <a:pt x="1513" y="586"/>
                  <a:pt x="1564" y="568"/>
                  <a:pt x="1621" y="548"/>
                </a:cubicBezTo>
              </a:path>
              <a:path w="6329" h="1530" extrusionOk="0">
                <a:moveTo>
                  <a:pt x="2031" y="3"/>
                </a:moveTo>
                <a:cubicBezTo>
                  <a:pt x="1983" y="80"/>
                  <a:pt x="1964" y="167"/>
                  <a:pt x="1939" y="253"/>
                </a:cubicBezTo>
                <a:cubicBezTo>
                  <a:pt x="1899" y="393"/>
                  <a:pt x="1864" y="533"/>
                  <a:pt x="1841" y="676"/>
                </a:cubicBezTo>
                <a:cubicBezTo>
                  <a:pt x="1825" y="779"/>
                  <a:pt x="1802" y="900"/>
                  <a:pt x="1817" y="1005"/>
                </a:cubicBezTo>
                <a:cubicBezTo>
                  <a:pt x="1825" y="1063"/>
                  <a:pt x="1849" y="1081"/>
                  <a:pt x="1900" y="1086"/>
                </a:cubicBezTo>
              </a:path>
              <a:path w="6329" h="1530" extrusionOk="0">
                <a:moveTo>
                  <a:pt x="2477" y="147"/>
                </a:moveTo>
                <a:cubicBezTo>
                  <a:pt x="2453" y="140"/>
                  <a:pt x="2430" y="135"/>
                  <a:pt x="2406" y="130"/>
                </a:cubicBezTo>
                <a:cubicBezTo>
                  <a:pt x="2383" y="126"/>
                  <a:pt x="2341" y="117"/>
                  <a:pt x="2321" y="135"/>
                </a:cubicBezTo>
                <a:cubicBezTo>
                  <a:pt x="2290" y="164"/>
                  <a:pt x="2289" y="230"/>
                  <a:pt x="2280" y="267"/>
                </a:cubicBezTo>
                <a:cubicBezTo>
                  <a:pt x="2260" y="347"/>
                  <a:pt x="2239" y="428"/>
                  <a:pt x="2217" y="508"/>
                </a:cubicBezTo>
                <a:cubicBezTo>
                  <a:pt x="2198" y="578"/>
                  <a:pt x="2174" y="648"/>
                  <a:pt x="2165" y="720"/>
                </a:cubicBezTo>
                <a:cubicBezTo>
                  <a:pt x="2160" y="761"/>
                  <a:pt x="2163" y="797"/>
                  <a:pt x="2197" y="825"/>
                </a:cubicBezTo>
                <a:cubicBezTo>
                  <a:pt x="2235" y="856"/>
                  <a:pt x="2316" y="875"/>
                  <a:pt x="2364" y="870"/>
                </a:cubicBezTo>
                <a:cubicBezTo>
                  <a:pt x="2391" y="867"/>
                  <a:pt x="2428" y="857"/>
                  <a:pt x="2451" y="841"/>
                </a:cubicBezTo>
                <a:cubicBezTo>
                  <a:pt x="2457" y="836"/>
                  <a:pt x="2464" y="831"/>
                  <a:pt x="2470" y="826"/>
                </a:cubicBezTo>
              </a:path>
              <a:path w="6329" h="1530" extrusionOk="0">
                <a:moveTo>
                  <a:pt x="2750" y="173"/>
                </a:moveTo>
                <a:cubicBezTo>
                  <a:pt x="2748" y="145"/>
                  <a:pt x="2744" y="147"/>
                  <a:pt x="2761" y="130"/>
                </a:cubicBezTo>
                <a:cubicBezTo>
                  <a:pt x="2787" y="147"/>
                  <a:pt x="2805" y="170"/>
                  <a:pt x="2826" y="193"/>
                </a:cubicBezTo>
                <a:cubicBezTo>
                  <a:pt x="2900" y="274"/>
                  <a:pt x="2971" y="369"/>
                  <a:pt x="3001" y="477"/>
                </a:cubicBezTo>
                <a:cubicBezTo>
                  <a:pt x="3016" y="532"/>
                  <a:pt x="3021" y="590"/>
                  <a:pt x="3011" y="646"/>
                </a:cubicBezTo>
                <a:cubicBezTo>
                  <a:pt x="3004" y="687"/>
                  <a:pt x="2989" y="725"/>
                  <a:pt x="2958" y="753"/>
                </a:cubicBezTo>
                <a:cubicBezTo>
                  <a:pt x="2932" y="776"/>
                  <a:pt x="2896" y="773"/>
                  <a:pt x="2865" y="763"/>
                </a:cubicBezTo>
                <a:cubicBezTo>
                  <a:pt x="2830" y="752"/>
                  <a:pt x="2798" y="731"/>
                  <a:pt x="2773" y="704"/>
                </a:cubicBezTo>
                <a:cubicBezTo>
                  <a:pt x="2746" y="674"/>
                  <a:pt x="2743" y="659"/>
                  <a:pt x="2763" y="627"/>
                </a:cubicBezTo>
              </a:path>
              <a:path w="6329" h="1530" extrusionOk="0">
                <a:moveTo>
                  <a:pt x="3298" y="823"/>
                </a:moveTo>
                <a:cubicBezTo>
                  <a:pt x="3292" y="868"/>
                  <a:pt x="3288" y="897"/>
                  <a:pt x="3259" y="933"/>
                </a:cubicBezTo>
                <a:cubicBezTo>
                  <a:pt x="3248" y="946"/>
                  <a:pt x="3245" y="950"/>
                  <a:pt x="3233" y="951"/>
                </a:cubicBezTo>
              </a:path>
              <a:path w="6329" h="1530" extrusionOk="0">
                <a:moveTo>
                  <a:pt x="3730" y="50"/>
                </a:moveTo>
                <a:cubicBezTo>
                  <a:pt x="3693" y="49"/>
                  <a:pt x="3657" y="45"/>
                  <a:pt x="3621" y="57"/>
                </a:cubicBezTo>
                <a:cubicBezTo>
                  <a:pt x="3557" y="77"/>
                  <a:pt x="3511" y="125"/>
                  <a:pt x="3494" y="190"/>
                </a:cubicBezTo>
                <a:cubicBezTo>
                  <a:pt x="3460" y="319"/>
                  <a:pt x="3483" y="473"/>
                  <a:pt x="3487" y="604"/>
                </a:cubicBezTo>
                <a:cubicBezTo>
                  <a:pt x="3489" y="670"/>
                  <a:pt x="3484" y="749"/>
                  <a:pt x="3522" y="806"/>
                </a:cubicBezTo>
                <a:cubicBezTo>
                  <a:pt x="3547" y="843"/>
                  <a:pt x="3589" y="872"/>
                  <a:pt x="3632" y="885"/>
                </a:cubicBezTo>
                <a:cubicBezTo>
                  <a:pt x="3694" y="903"/>
                  <a:pt x="3752" y="892"/>
                  <a:pt x="3811" y="873"/>
                </a:cubicBezTo>
              </a:path>
              <a:path w="6329" h="1530" extrusionOk="0">
                <a:moveTo>
                  <a:pt x="4082" y="254"/>
                </a:moveTo>
                <a:cubicBezTo>
                  <a:pt x="4083" y="231"/>
                  <a:pt x="4079" y="202"/>
                  <a:pt x="4102" y="190"/>
                </a:cubicBezTo>
                <a:cubicBezTo>
                  <a:pt x="4127" y="177"/>
                  <a:pt x="4146" y="182"/>
                  <a:pt x="4172" y="198"/>
                </a:cubicBezTo>
                <a:cubicBezTo>
                  <a:pt x="4259" y="254"/>
                  <a:pt x="4317" y="368"/>
                  <a:pt x="4341" y="465"/>
                </a:cubicBezTo>
                <a:cubicBezTo>
                  <a:pt x="4362" y="549"/>
                  <a:pt x="4363" y="645"/>
                  <a:pt x="4314" y="720"/>
                </a:cubicBezTo>
                <a:cubicBezTo>
                  <a:pt x="4285" y="764"/>
                  <a:pt x="4240" y="791"/>
                  <a:pt x="4191" y="806"/>
                </a:cubicBezTo>
                <a:cubicBezTo>
                  <a:pt x="4154" y="817"/>
                  <a:pt x="4095" y="827"/>
                  <a:pt x="4057" y="815"/>
                </a:cubicBezTo>
                <a:cubicBezTo>
                  <a:pt x="4003" y="797"/>
                  <a:pt x="4051" y="782"/>
                  <a:pt x="4073" y="775"/>
                </a:cubicBezTo>
              </a:path>
              <a:path w="6329" h="1530" extrusionOk="0">
                <a:moveTo>
                  <a:pt x="4500" y="902"/>
                </a:moveTo>
                <a:cubicBezTo>
                  <a:pt x="4502" y="948"/>
                  <a:pt x="4500" y="980"/>
                  <a:pt x="4479" y="1022"/>
                </a:cubicBezTo>
                <a:cubicBezTo>
                  <a:pt x="4470" y="1041"/>
                  <a:pt x="4456" y="1056"/>
                  <a:pt x="4446" y="1074"/>
                </a:cubicBezTo>
              </a:path>
              <a:path w="6329" h="1530" extrusionOk="0">
                <a:moveTo>
                  <a:pt x="4962" y="66"/>
                </a:moveTo>
                <a:cubicBezTo>
                  <a:pt x="4919" y="62"/>
                  <a:pt x="4867" y="58"/>
                  <a:pt x="4828" y="81"/>
                </a:cubicBezTo>
                <a:cubicBezTo>
                  <a:pt x="4782" y="108"/>
                  <a:pt x="4764" y="156"/>
                  <a:pt x="4759" y="207"/>
                </a:cubicBezTo>
                <a:cubicBezTo>
                  <a:pt x="4743" y="370"/>
                  <a:pt x="4791" y="558"/>
                  <a:pt x="4843" y="711"/>
                </a:cubicBezTo>
                <a:cubicBezTo>
                  <a:pt x="4864" y="771"/>
                  <a:pt x="4893" y="836"/>
                  <a:pt x="4941" y="879"/>
                </a:cubicBezTo>
                <a:cubicBezTo>
                  <a:pt x="4968" y="903"/>
                  <a:pt x="4998" y="928"/>
                  <a:pt x="5035" y="933"/>
                </a:cubicBezTo>
                <a:cubicBezTo>
                  <a:pt x="5043" y="933"/>
                  <a:pt x="5052" y="934"/>
                  <a:pt x="5060" y="934"/>
                </a:cubicBezTo>
              </a:path>
              <a:path w="6329" h="1530" extrusionOk="0">
                <a:moveTo>
                  <a:pt x="5354" y="198"/>
                </a:moveTo>
                <a:cubicBezTo>
                  <a:pt x="5354" y="193"/>
                  <a:pt x="5354" y="187"/>
                  <a:pt x="5354" y="182"/>
                </a:cubicBezTo>
                <a:cubicBezTo>
                  <a:pt x="5376" y="187"/>
                  <a:pt x="5383" y="189"/>
                  <a:pt x="5405" y="208"/>
                </a:cubicBezTo>
                <a:cubicBezTo>
                  <a:pt x="5458" y="255"/>
                  <a:pt x="5518" y="295"/>
                  <a:pt x="5569" y="344"/>
                </a:cubicBezTo>
                <a:cubicBezTo>
                  <a:pt x="5608" y="382"/>
                  <a:pt x="5645" y="430"/>
                  <a:pt x="5659" y="483"/>
                </a:cubicBezTo>
                <a:cubicBezTo>
                  <a:pt x="5673" y="537"/>
                  <a:pt x="5663" y="599"/>
                  <a:pt x="5639" y="648"/>
                </a:cubicBezTo>
                <a:cubicBezTo>
                  <a:pt x="5616" y="695"/>
                  <a:pt x="5580" y="735"/>
                  <a:pt x="5539" y="766"/>
                </a:cubicBezTo>
                <a:cubicBezTo>
                  <a:pt x="5526" y="776"/>
                  <a:pt x="5436" y="830"/>
                  <a:pt x="5427" y="789"/>
                </a:cubicBezTo>
                <a:cubicBezTo>
                  <a:pt x="5422" y="764"/>
                  <a:pt x="5445" y="742"/>
                  <a:pt x="5458" y="725"/>
                </a:cubicBezTo>
              </a:path>
              <a:path w="6329" h="1530" extrusionOk="0">
                <a:moveTo>
                  <a:pt x="5733" y="85"/>
                </a:moveTo>
                <a:cubicBezTo>
                  <a:pt x="5730" y="54"/>
                  <a:pt x="5722" y="28"/>
                  <a:pt x="5739" y="4"/>
                </a:cubicBezTo>
                <a:cubicBezTo>
                  <a:pt x="5743" y="3"/>
                  <a:pt x="5747" y="1"/>
                  <a:pt x="5751" y="0"/>
                </a:cubicBezTo>
                <a:cubicBezTo>
                  <a:pt x="5800" y="35"/>
                  <a:pt x="5828" y="79"/>
                  <a:pt x="5854" y="135"/>
                </a:cubicBezTo>
                <a:cubicBezTo>
                  <a:pt x="5902" y="239"/>
                  <a:pt x="5924" y="351"/>
                  <a:pt x="5933" y="464"/>
                </a:cubicBezTo>
                <a:cubicBezTo>
                  <a:pt x="5941" y="568"/>
                  <a:pt x="5931" y="671"/>
                  <a:pt x="5910" y="773"/>
                </a:cubicBezTo>
                <a:cubicBezTo>
                  <a:pt x="5899" y="824"/>
                  <a:pt x="5883" y="872"/>
                  <a:pt x="5858" y="918"/>
                </a:cubicBezTo>
                <a:cubicBezTo>
                  <a:pt x="5838" y="955"/>
                  <a:pt x="5846" y="927"/>
                  <a:pt x="5855" y="906"/>
                </a:cubicBezTo>
                <a:cubicBezTo>
                  <a:pt x="5859" y="899"/>
                  <a:pt x="5863" y="893"/>
                  <a:pt x="5867" y="886"/>
                </a:cubicBezTo>
              </a:path>
              <a:path w="6329" h="1530" extrusionOk="0">
                <a:moveTo>
                  <a:pt x="6328" y="636"/>
                </a:moveTo>
                <a:cubicBezTo>
                  <a:pt x="6323" y="671"/>
                  <a:pt x="6285" y="630"/>
                  <a:pt x="6272" y="621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8" name="Ink 6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14475" y="6111875"/>
            <a:ext cx="601663" cy="450850"/>
          </a:xfrm>
          <a:custGeom>
            <a:avLst/>
            <a:gdLst>
              <a:gd name="T0" fmla="*/ 2147483647 w 1671"/>
              <a:gd name="T1" fmla="*/ 2147483647 h 1253"/>
              <a:gd name="T2" fmla="*/ 2147483647 w 1671"/>
              <a:gd name="T3" fmla="*/ 2147483647 h 1253"/>
              <a:gd name="T4" fmla="*/ 2147483647 w 1671"/>
              <a:gd name="T5" fmla="*/ 2147483647 h 1253"/>
              <a:gd name="T6" fmla="*/ 2147483647 w 1671"/>
              <a:gd name="T7" fmla="*/ 2147483647 h 1253"/>
              <a:gd name="T8" fmla="*/ 2147483647 w 1671"/>
              <a:gd name="T9" fmla="*/ 2147483647 h 1253"/>
              <a:gd name="T10" fmla="*/ 2147483647 w 1671"/>
              <a:gd name="T11" fmla="*/ 2147483647 h 1253"/>
              <a:gd name="T12" fmla="*/ 2147483647 w 1671"/>
              <a:gd name="T13" fmla="*/ 2147483647 h 1253"/>
              <a:gd name="T14" fmla="*/ 2147483647 w 1671"/>
              <a:gd name="T15" fmla="*/ 2147483647 h 1253"/>
              <a:gd name="T16" fmla="*/ 2147483647 w 1671"/>
              <a:gd name="T17" fmla="*/ 2147483647 h 1253"/>
              <a:gd name="T18" fmla="*/ 0 w 1671"/>
              <a:gd name="T19" fmla="*/ 2147483647 h 1253"/>
              <a:gd name="T20" fmla="*/ 2147483647 w 1671"/>
              <a:gd name="T21" fmla="*/ 2147483647 h 1253"/>
              <a:gd name="T22" fmla="*/ 2147483647 w 1671"/>
              <a:gd name="T23" fmla="*/ 2147483647 h 1253"/>
              <a:gd name="T24" fmla="*/ 2147483647 w 1671"/>
              <a:gd name="T25" fmla="*/ 2147483647 h 1253"/>
              <a:gd name="T26" fmla="*/ 2147483647 w 1671"/>
              <a:gd name="T27" fmla="*/ 2147483647 h 1253"/>
              <a:gd name="T28" fmla="*/ 2147483647 w 1671"/>
              <a:gd name="T29" fmla="*/ 2147483647 h 1253"/>
              <a:gd name="T30" fmla="*/ 2147483647 w 1671"/>
              <a:gd name="T31" fmla="*/ 2147483647 h 1253"/>
              <a:gd name="T32" fmla="*/ 2147483647 w 1671"/>
              <a:gd name="T33" fmla="*/ 2147483647 h 1253"/>
              <a:gd name="T34" fmla="*/ 2147483647 w 1671"/>
              <a:gd name="T35" fmla="*/ 2147483647 h 1253"/>
              <a:gd name="T36" fmla="*/ 2147483647 w 1671"/>
              <a:gd name="T37" fmla="*/ 2147483647 h 1253"/>
              <a:gd name="T38" fmla="*/ 2147483647 w 1671"/>
              <a:gd name="T39" fmla="*/ 2147483647 h 1253"/>
              <a:gd name="T40" fmla="*/ 2147483647 w 1671"/>
              <a:gd name="T41" fmla="*/ 2147483647 h 1253"/>
              <a:gd name="T42" fmla="*/ 2147483647 w 1671"/>
              <a:gd name="T43" fmla="*/ 2147483647 h 1253"/>
              <a:gd name="T44" fmla="*/ 2147483647 w 1671"/>
              <a:gd name="T45" fmla="*/ 2147483647 h 1253"/>
              <a:gd name="T46" fmla="*/ 2147483647 w 1671"/>
              <a:gd name="T47" fmla="*/ 2147483647 h 1253"/>
              <a:gd name="T48" fmla="*/ 2147483647 w 1671"/>
              <a:gd name="T49" fmla="*/ 2147483647 h 1253"/>
              <a:gd name="T50" fmla="*/ 2147483647 w 1671"/>
              <a:gd name="T51" fmla="*/ 2147483647 h 1253"/>
              <a:gd name="T52" fmla="*/ 2147483647 w 1671"/>
              <a:gd name="T53" fmla="*/ 2147483647 h 1253"/>
              <a:gd name="T54" fmla="*/ 2147483647 w 1671"/>
              <a:gd name="T55" fmla="*/ 2147483647 h 1253"/>
              <a:gd name="T56" fmla="*/ 2147483647 w 1671"/>
              <a:gd name="T57" fmla="*/ 2147483647 h 1253"/>
              <a:gd name="T58" fmla="*/ 2147483647 w 1671"/>
              <a:gd name="T59" fmla="*/ 2147483647 h 1253"/>
              <a:gd name="T60" fmla="*/ 2147483647 w 1671"/>
              <a:gd name="T61" fmla="*/ 2147483647 h 1253"/>
              <a:gd name="T62" fmla="*/ 2147483647 w 1671"/>
              <a:gd name="T63" fmla="*/ 2147483647 h 1253"/>
              <a:gd name="T64" fmla="*/ 2147483647 w 1671"/>
              <a:gd name="T65" fmla="*/ 0 h 1253"/>
              <a:gd name="T66" fmla="*/ 2147483647 w 1671"/>
              <a:gd name="T67" fmla="*/ 2147483647 h 1253"/>
              <a:gd name="T68" fmla="*/ 2147483647 w 1671"/>
              <a:gd name="T69" fmla="*/ 2147483647 h 1253"/>
              <a:gd name="T70" fmla="*/ 2147483647 w 1671"/>
              <a:gd name="T71" fmla="*/ 2147483647 h 1253"/>
              <a:gd name="T72" fmla="*/ 2147483647 w 1671"/>
              <a:gd name="T73" fmla="*/ 2147483647 h 1253"/>
              <a:gd name="T74" fmla="*/ 2147483647 w 1671"/>
              <a:gd name="T75" fmla="*/ 2147483647 h 1253"/>
              <a:gd name="T76" fmla="*/ 2147483647 w 1671"/>
              <a:gd name="T77" fmla="*/ 2147483647 h 1253"/>
              <a:gd name="T78" fmla="*/ 2147483647 w 1671"/>
              <a:gd name="T79" fmla="*/ 2147483647 h 1253"/>
              <a:gd name="T80" fmla="*/ 2147483647 w 1671"/>
              <a:gd name="T81" fmla="*/ 2147483647 h 1253"/>
              <a:gd name="T82" fmla="*/ 2147483647 w 1671"/>
              <a:gd name="T83" fmla="*/ 2147483647 h 12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671"/>
              <a:gd name="T127" fmla="*/ 0 h 1253"/>
              <a:gd name="T128" fmla="*/ 1671 w 1671"/>
              <a:gd name="T129" fmla="*/ 1253 h 125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671" h="1253" extrusionOk="0">
                <a:moveTo>
                  <a:pt x="298" y="386"/>
                </a:moveTo>
                <a:cubicBezTo>
                  <a:pt x="279" y="363"/>
                  <a:pt x="275" y="350"/>
                  <a:pt x="239" y="348"/>
                </a:cubicBezTo>
                <a:cubicBezTo>
                  <a:pt x="193" y="346"/>
                  <a:pt x="146" y="357"/>
                  <a:pt x="103" y="371"/>
                </a:cubicBezTo>
                <a:cubicBezTo>
                  <a:pt x="71" y="381"/>
                  <a:pt x="14" y="399"/>
                  <a:pt x="11" y="441"/>
                </a:cubicBezTo>
                <a:cubicBezTo>
                  <a:pt x="8" y="485"/>
                  <a:pt x="62" y="515"/>
                  <a:pt x="93" y="534"/>
                </a:cubicBezTo>
                <a:cubicBezTo>
                  <a:pt x="135" y="559"/>
                  <a:pt x="178" y="577"/>
                  <a:pt x="223" y="596"/>
                </a:cubicBezTo>
                <a:cubicBezTo>
                  <a:pt x="229" y="599"/>
                  <a:pt x="234" y="601"/>
                  <a:pt x="240" y="604"/>
                </a:cubicBezTo>
                <a:cubicBezTo>
                  <a:pt x="244" y="630"/>
                  <a:pt x="224" y="637"/>
                  <a:pt x="200" y="647"/>
                </a:cubicBezTo>
                <a:cubicBezTo>
                  <a:pt x="156" y="664"/>
                  <a:pt x="107" y="669"/>
                  <a:pt x="63" y="684"/>
                </a:cubicBezTo>
                <a:cubicBezTo>
                  <a:pt x="43" y="691"/>
                  <a:pt x="0" y="698"/>
                  <a:pt x="0" y="725"/>
                </a:cubicBezTo>
                <a:cubicBezTo>
                  <a:pt x="4" y="730"/>
                  <a:pt x="8" y="734"/>
                  <a:pt x="12" y="739"/>
                </a:cubicBezTo>
              </a:path>
              <a:path w="1671" h="1253" extrusionOk="0">
                <a:moveTo>
                  <a:pt x="550" y="1252"/>
                </a:moveTo>
                <a:cubicBezTo>
                  <a:pt x="472" y="1219"/>
                  <a:pt x="472" y="1167"/>
                  <a:pt x="445" y="1078"/>
                </a:cubicBezTo>
                <a:cubicBezTo>
                  <a:pt x="413" y="971"/>
                  <a:pt x="395" y="864"/>
                  <a:pt x="395" y="752"/>
                </a:cubicBezTo>
                <a:cubicBezTo>
                  <a:pt x="395" y="658"/>
                  <a:pt x="407" y="555"/>
                  <a:pt x="462" y="476"/>
                </a:cubicBezTo>
                <a:cubicBezTo>
                  <a:pt x="511" y="406"/>
                  <a:pt x="621" y="351"/>
                  <a:pt x="702" y="401"/>
                </a:cubicBezTo>
                <a:cubicBezTo>
                  <a:pt x="740" y="425"/>
                  <a:pt x="743" y="472"/>
                  <a:pt x="723" y="508"/>
                </a:cubicBezTo>
                <a:cubicBezTo>
                  <a:pt x="699" y="551"/>
                  <a:pt x="649" y="592"/>
                  <a:pt x="605" y="613"/>
                </a:cubicBezTo>
                <a:cubicBezTo>
                  <a:pt x="589" y="618"/>
                  <a:pt x="584" y="617"/>
                  <a:pt x="582" y="628"/>
                </a:cubicBezTo>
                <a:cubicBezTo>
                  <a:pt x="625" y="630"/>
                  <a:pt x="658" y="610"/>
                  <a:pt x="698" y="592"/>
                </a:cubicBezTo>
              </a:path>
              <a:path w="1671" h="1253" extrusionOk="0">
                <a:moveTo>
                  <a:pt x="1050" y="340"/>
                </a:moveTo>
                <a:cubicBezTo>
                  <a:pt x="1071" y="322"/>
                  <a:pt x="1090" y="303"/>
                  <a:pt x="1111" y="285"/>
                </a:cubicBezTo>
                <a:cubicBezTo>
                  <a:pt x="1076" y="324"/>
                  <a:pt x="1053" y="369"/>
                  <a:pt x="1033" y="419"/>
                </a:cubicBezTo>
                <a:cubicBezTo>
                  <a:pt x="1010" y="477"/>
                  <a:pt x="992" y="545"/>
                  <a:pt x="997" y="608"/>
                </a:cubicBezTo>
                <a:cubicBezTo>
                  <a:pt x="1000" y="647"/>
                  <a:pt x="1016" y="679"/>
                  <a:pt x="1060" y="675"/>
                </a:cubicBezTo>
                <a:cubicBezTo>
                  <a:pt x="1110" y="671"/>
                  <a:pt x="1158" y="633"/>
                  <a:pt x="1201" y="611"/>
                </a:cubicBezTo>
                <a:cubicBezTo>
                  <a:pt x="1229" y="597"/>
                  <a:pt x="1257" y="584"/>
                  <a:pt x="1288" y="598"/>
                </a:cubicBezTo>
                <a:cubicBezTo>
                  <a:pt x="1308" y="607"/>
                  <a:pt x="1316" y="629"/>
                  <a:pt x="1333" y="642"/>
                </a:cubicBezTo>
                <a:cubicBezTo>
                  <a:pt x="1349" y="651"/>
                  <a:pt x="1355" y="650"/>
                  <a:pt x="1360" y="626"/>
                </a:cubicBezTo>
              </a:path>
              <a:path w="1671" h="1253" extrusionOk="0">
                <a:moveTo>
                  <a:pt x="1354" y="300"/>
                </a:moveTo>
                <a:cubicBezTo>
                  <a:pt x="1331" y="282"/>
                  <a:pt x="1307" y="271"/>
                  <a:pt x="1284" y="256"/>
                </a:cubicBezTo>
                <a:cubicBezTo>
                  <a:pt x="1259" y="240"/>
                  <a:pt x="1272" y="222"/>
                  <a:pt x="1282" y="200"/>
                </a:cubicBezTo>
              </a:path>
              <a:path w="1671" h="1253" extrusionOk="0">
                <a:moveTo>
                  <a:pt x="1558" y="0"/>
                </a:moveTo>
                <a:cubicBezTo>
                  <a:pt x="1572" y="51"/>
                  <a:pt x="1563" y="94"/>
                  <a:pt x="1560" y="146"/>
                </a:cubicBezTo>
                <a:cubicBezTo>
                  <a:pt x="1555" y="235"/>
                  <a:pt x="1545" y="326"/>
                  <a:pt x="1547" y="416"/>
                </a:cubicBezTo>
                <a:cubicBezTo>
                  <a:pt x="1548" y="483"/>
                  <a:pt x="1556" y="552"/>
                  <a:pt x="1576" y="616"/>
                </a:cubicBezTo>
                <a:cubicBezTo>
                  <a:pt x="1579" y="625"/>
                  <a:pt x="1610" y="691"/>
                  <a:pt x="1612" y="649"/>
                </a:cubicBezTo>
                <a:cubicBezTo>
                  <a:pt x="1611" y="641"/>
                  <a:pt x="1611" y="634"/>
                  <a:pt x="1610" y="626"/>
                </a:cubicBezTo>
              </a:path>
              <a:path w="1671" h="1253" extrusionOk="0">
                <a:moveTo>
                  <a:pt x="1515" y="435"/>
                </a:moveTo>
                <a:cubicBezTo>
                  <a:pt x="1501" y="419"/>
                  <a:pt x="1487" y="406"/>
                  <a:pt x="1472" y="391"/>
                </a:cubicBezTo>
                <a:cubicBezTo>
                  <a:pt x="1493" y="398"/>
                  <a:pt x="1517" y="404"/>
                  <a:pt x="1539" y="406"/>
                </a:cubicBezTo>
                <a:cubicBezTo>
                  <a:pt x="1584" y="409"/>
                  <a:pt x="1627" y="398"/>
                  <a:pt x="1670" y="387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9" name="Ink 6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52663" y="6113463"/>
            <a:ext cx="382587" cy="271462"/>
          </a:xfrm>
          <a:custGeom>
            <a:avLst/>
            <a:gdLst>
              <a:gd name="T0" fmla="*/ 2147483647 w 1061"/>
              <a:gd name="T1" fmla="*/ 2147483647 h 752"/>
              <a:gd name="T2" fmla="*/ 2147483647 w 1061"/>
              <a:gd name="T3" fmla="*/ 2147483647 h 752"/>
              <a:gd name="T4" fmla="*/ 0 w 1061"/>
              <a:gd name="T5" fmla="*/ 2147483647 h 752"/>
              <a:gd name="T6" fmla="*/ 2147483647 w 1061"/>
              <a:gd name="T7" fmla="*/ 2147483647 h 752"/>
              <a:gd name="T8" fmla="*/ 2147483647 w 1061"/>
              <a:gd name="T9" fmla="*/ 2147483647 h 752"/>
              <a:gd name="T10" fmla="*/ 2147483647 w 1061"/>
              <a:gd name="T11" fmla="*/ 0 h 752"/>
              <a:gd name="T12" fmla="*/ 2147483647 w 1061"/>
              <a:gd name="T13" fmla="*/ 2147483647 h 752"/>
              <a:gd name="T14" fmla="*/ 2147483647 w 1061"/>
              <a:gd name="T15" fmla="*/ 2147483647 h 752"/>
              <a:gd name="T16" fmla="*/ 2147483647 w 1061"/>
              <a:gd name="T17" fmla="*/ 2147483647 h 752"/>
              <a:gd name="T18" fmla="*/ 2147483647 w 1061"/>
              <a:gd name="T19" fmla="*/ 2147483647 h 752"/>
              <a:gd name="T20" fmla="*/ 2147483647 w 1061"/>
              <a:gd name="T21" fmla="*/ 2147483647 h 752"/>
              <a:gd name="T22" fmla="*/ 2147483647 w 1061"/>
              <a:gd name="T23" fmla="*/ 2147483647 h 752"/>
              <a:gd name="T24" fmla="*/ 2147483647 w 1061"/>
              <a:gd name="T25" fmla="*/ 2147483647 h 752"/>
              <a:gd name="T26" fmla="*/ 2147483647 w 1061"/>
              <a:gd name="T27" fmla="*/ 2147483647 h 752"/>
              <a:gd name="T28" fmla="*/ 2147483647 w 1061"/>
              <a:gd name="T29" fmla="*/ 2147483647 h 752"/>
              <a:gd name="T30" fmla="*/ 2147483647 w 1061"/>
              <a:gd name="T31" fmla="*/ 2147483647 h 752"/>
              <a:gd name="T32" fmla="*/ 2147483647 w 1061"/>
              <a:gd name="T33" fmla="*/ 2147483647 h 7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1"/>
              <a:gd name="T52" fmla="*/ 0 h 752"/>
              <a:gd name="T53" fmla="*/ 1061 w 1061"/>
              <a:gd name="T54" fmla="*/ 752 h 7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1" h="752" extrusionOk="0">
                <a:moveTo>
                  <a:pt x="70" y="41"/>
                </a:moveTo>
                <a:cubicBezTo>
                  <a:pt x="48" y="63"/>
                  <a:pt x="52" y="73"/>
                  <a:pt x="44" y="102"/>
                </a:cubicBezTo>
                <a:cubicBezTo>
                  <a:pt x="18" y="198"/>
                  <a:pt x="0" y="298"/>
                  <a:pt x="0" y="398"/>
                </a:cubicBezTo>
                <a:cubicBezTo>
                  <a:pt x="0" y="464"/>
                  <a:pt x="4" y="555"/>
                  <a:pt x="42" y="613"/>
                </a:cubicBezTo>
                <a:cubicBezTo>
                  <a:pt x="76" y="664"/>
                  <a:pt x="117" y="673"/>
                  <a:pt x="173" y="677"/>
                </a:cubicBezTo>
              </a:path>
              <a:path w="1061" h="752" extrusionOk="0">
                <a:moveTo>
                  <a:pt x="553" y="0"/>
                </a:moveTo>
                <a:cubicBezTo>
                  <a:pt x="541" y="34"/>
                  <a:pt x="530" y="67"/>
                  <a:pt x="520" y="102"/>
                </a:cubicBezTo>
                <a:cubicBezTo>
                  <a:pt x="502" y="164"/>
                  <a:pt x="482" y="226"/>
                  <a:pt x="464" y="288"/>
                </a:cubicBezTo>
                <a:cubicBezTo>
                  <a:pt x="449" y="341"/>
                  <a:pt x="422" y="406"/>
                  <a:pt x="422" y="462"/>
                </a:cubicBezTo>
                <a:cubicBezTo>
                  <a:pt x="422" y="493"/>
                  <a:pt x="446" y="492"/>
                  <a:pt x="469" y="492"/>
                </a:cubicBezTo>
                <a:cubicBezTo>
                  <a:pt x="516" y="493"/>
                  <a:pt x="564" y="486"/>
                  <a:pt x="610" y="478"/>
                </a:cubicBezTo>
                <a:cubicBezTo>
                  <a:pt x="662" y="469"/>
                  <a:pt x="713" y="469"/>
                  <a:pt x="765" y="457"/>
                </a:cubicBezTo>
                <a:cubicBezTo>
                  <a:pt x="776" y="454"/>
                  <a:pt x="786" y="451"/>
                  <a:pt x="797" y="448"/>
                </a:cubicBezTo>
              </a:path>
              <a:path w="1061" h="752" extrusionOk="0">
                <a:moveTo>
                  <a:pt x="1023" y="538"/>
                </a:moveTo>
                <a:cubicBezTo>
                  <a:pt x="1038" y="574"/>
                  <a:pt x="1054" y="611"/>
                  <a:pt x="1059" y="650"/>
                </a:cubicBezTo>
                <a:cubicBezTo>
                  <a:pt x="1063" y="679"/>
                  <a:pt x="1057" y="710"/>
                  <a:pt x="1055" y="739"/>
                </a:cubicBezTo>
                <a:cubicBezTo>
                  <a:pt x="1055" y="743"/>
                  <a:pt x="1054" y="747"/>
                  <a:pt x="1054" y="751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0" name="Ink 6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76538" y="6115050"/>
            <a:ext cx="250825" cy="241300"/>
          </a:xfrm>
          <a:custGeom>
            <a:avLst/>
            <a:gdLst>
              <a:gd name="T0" fmla="*/ 2147483647 w 695"/>
              <a:gd name="T1" fmla="*/ 2147483647 h 671"/>
              <a:gd name="T2" fmla="*/ 2147483647 w 695"/>
              <a:gd name="T3" fmla="*/ 0 h 671"/>
              <a:gd name="T4" fmla="*/ 2147483647 w 695"/>
              <a:gd name="T5" fmla="*/ 2147483647 h 671"/>
              <a:gd name="T6" fmla="*/ 2147483647 w 695"/>
              <a:gd name="T7" fmla="*/ 2147483647 h 671"/>
              <a:gd name="T8" fmla="*/ 2147483647 w 695"/>
              <a:gd name="T9" fmla="*/ 2147483647 h 671"/>
              <a:gd name="T10" fmla="*/ 2147483647 w 695"/>
              <a:gd name="T11" fmla="*/ 2147483647 h 671"/>
              <a:gd name="T12" fmla="*/ 2147483647 w 695"/>
              <a:gd name="T13" fmla="*/ 2147483647 h 671"/>
              <a:gd name="T14" fmla="*/ 2147483647 w 695"/>
              <a:gd name="T15" fmla="*/ 2147483647 h 671"/>
              <a:gd name="T16" fmla="*/ 0 w 695"/>
              <a:gd name="T17" fmla="*/ 2147483647 h 671"/>
              <a:gd name="T18" fmla="*/ 2147483647 w 695"/>
              <a:gd name="T19" fmla="*/ 2147483647 h 671"/>
              <a:gd name="T20" fmla="*/ 2147483647 w 695"/>
              <a:gd name="T21" fmla="*/ 2147483647 h 671"/>
              <a:gd name="T22" fmla="*/ 2147483647 w 695"/>
              <a:gd name="T23" fmla="*/ 2147483647 h 671"/>
              <a:gd name="T24" fmla="*/ 2147483647 w 695"/>
              <a:gd name="T25" fmla="*/ 2147483647 h 671"/>
              <a:gd name="T26" fmla="*/ 2147483647 w 695"/>
              <a:gd name="T27" fmla="*/ 2147483647 h 671"/>
              <a:gd name="T28" fmla="*/ 2147483647 w 695"/>
              <a:gd name="T29" fmla="*/ 2147483647 h 671"/>
              <a:gd name="T30" fmla="*/ 2147483647 w 695"/>
              <a:gd name="T31" fmla="*/ 2147483647 h 671"/>
              <a:gd name="T32" fmla="*/ 2147483647 w 695"/>
              <a:gd name="T33" fmla="*/ 2147483647 h 671"/>
              <a:gd name="T34" fmla="*/ 2147483647 w 695"/>
              <a:gd name="T35" fmla="*/ 2147483647 h 671"/>
              <a:gd name="T36" fmla="*/ 2147483647 w 695"/>
              <a:gd name="T37" fmla="*/ 2147483647 h 671"/>
              <a:gd name="T38" fmla="*/ 2147483647 w 695"/>
              <a:gd name="T39" fmla="*/ 2147483647 h 67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5"/>
              <a:gd name="T61" fmla="*/ 0 h 671"/>
              <a:gd name="T62" fmla="*/ 695 w 695"/>
              <a:gd name="T63" fmla="*/ 671 h 67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5" h="671" extrusionOk="0">
                <a:moveTo>
                  <a:pt x="352" y="47"/>
                </a:moveTo>
                <a:cubicBezTo>
                  <a:pt x="365" y="11"/>
                  <a:pt x="333" y="3"/>
                  <a:pt x="300" y="0"/>
                </a:cubicBezTo>
                <a:cubicBezTo>
                  <a:pt x="248" y="-5"/>
                  <a:pt x="185" y="8"/>
                  <a:pt x="139" y="33"/>
                </a:cubicBezTo>
                <a:cubicBezTo>
                  <a:pt x="87" y="62"/>
                  <a:pt x="44" y="109"/>
                  <a:pt x="47" y="171"/>
                </a:cubicBezTo>
                <a:cubicBezTo>
                  <a:pt x="50" y="230"/>
                  <a:pt x="100" y="279"/>
                  <a:pt x="145" y="311"/>
                </a:cubicBezTo>
                <a:cubicBezTo>
                  <a:pt x="175" y="332"/>
                  <a:pt x="248" y="345"/>
                  <a:pt x="270" y="373"/>
                </a:cubicBezTo>
                <a:cubicBezTo>
                  <a:pt x="270" y="378"/>
                  <a:pt x="270" y="383"/>
                  <a:pt x="270" y="388"/>
                </a:cubicBezTo>
                <a:cubicBezTo>
                  <a:pt x="227" y="396"/>
                  <a:pt x="185" y="397"/>
                  <a:pt x="141" y="399"/>
                </a:cubicBezTo>
                <a:cubicBezTo>
                  <a:pt x="134" y="399"/>
                  <a:pt x="-1" y="403"/>
                  <a:pt x="0" y="396"/>
                </a:cubicBezTo>
                <a:cubicBezTo>
                  <a:pt x="3" y="382"/>
                  <a:pt x="7" y="378"/>
                  <a:pt x="24" y="381"/>
                </a:cubicBezTo>
              </a:path>
              <a:path w="695" h="671" extrusionOk="0">
                <a:moveTo>
                  <a:pt x="611" y="381"/>
                </a:moveTo>
                <a:cubicBezTo>
                  <a:pt x="655" y="406"/>
                  <a:pt x="688" y="419"/>
                  <a:pt x="693" y="473"/>
                </a:cubicBezTo>
                <a:cubicBezTo>
                  <a:pt x="697" y="516"/>
                  <a:pt x="672" y="558"/>
                  <a:pt x="648" y="593"/>
                </a:cubicBezTo>
                <a:cubicBezTo>
                  <a:pt x="629" y="620"/>
                  <a:pt x="610" y="645"/>
                  <a:pt x="590" y="670"/>
                </a:cubicBezTo>
              </a:path>
              <a:path w="695" h="671" extrusionOk="0">
                <a:moveTo>
                  <a:pt x="500" y="35"/>
                </a:moveTo>
                <a:cubicBezTo>
                  <a:pt x="501" y="3"/>
                  <a:pt x="516" y="58"/>
                  <a:pt x="519" y="69"/>
                </a:cubicBezTo>
                <a:cubicBezTo>
                  <a:pt x="530" y="113"/>
                  <a:pt x="539" y="158"/>
                  <a:pt x="545" y="204"/>
                </a:cubicBezTo>
                <a:cubicBezTo>
                  <a:pt x="551" y="252"/>
                  <a:pt x="553" y="300"/>
                  <a:pt x="552" y="348"/>
                </a:cubicBezTo>
                <a:cubicBezTo>
                  <a:pt x="552" y="372"/>
                  <a:pt x="550" y="397"/>
                  <a:pt x="545" y="421"/>
                </a:cubicBezTo>
                <a:cubicBezTo>
                  <a:pt x="539" y="447"/>
                  <a:pt x="562" y="401"/>
                  <a:pt x="569" y="393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1" name="Ink 6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13100" y="6070600"/>
            <a:ext cx="441325" cy="265113"/>
          </a:xfrm>
          <a:custGeom>
            <a:avLst/>
            <a:gdLst>
              <a:gd name="T0" fmla="*/ 2147483647 w 1226"/>
              <a:gd name="T1" fmla="*/ 2147483647 h 737"/>
              <a:gd name="T2" fmla="*/ 2147483647 w 1226"/>
              <a:gd name="T3" fmla="*/ 2147483647 h 737"/>
              <a:gd name="T4" fmla="*/ 2147483647 w 1226"/>
              <a:gd name="T5" fmla="*/ 2147483647 h 737"/>
              <a:gd name="T6" fmla="*/ 2147483647 w 1226"/>
              <a:gd name="T7" fmla="*/ 2147483647 h 737"/>
              <a:gd name="T8" fmla="*/ 2147483647 w 1226"/>
              <a:gd name="T9" fmla="*/ 2147483647 h 737"/>
              <a:gd name="T10" fmla="*/ 2147483647 w 1226"/>
              <a:gd name="T11" fmla="*/ 2147483647 h 737"/>
              <a:gd name="T12" fmla="*/ 2147483647 w 1226"/>
              <a:gd name="T13" fmla="*/ 2147483647 h 737"/>
              <a:gd name="T14" fmla="*/ 2147483647 w 1226"/>
              <a:gd name="T15" fmla="*/ 2147483647 h 737"/>
              <a:gd name="T16" fmla="*/ 2147483647 w 1226"/>
              <a:gd name="T17" fmla="*/ 2147483647 h 737"/>
              <a:gd name="T18" fmla="*/ 0 w 1226"/>
              <a:gd name="T19" fmla="*/ 2147483647 h 737"/>
              <a:gd name="T20" fmla="*/ 2147483647 w 1226"/>
              <a:gd name="T21" fmla="*/ 2147483647 h 737"/>
              <a:gd name="T22" fmla="*/ 2147483647 w 1226"/>
              <a:gd name="T23" fmla="*/ 2147483647 h 737"/>
              <a:gd name="T24" fmla="*/ 2147483647 w 1226"/>
              <a:gd name="T25" fmla="*/ 2147483647 h 737"/>
              <a:gd name="T26" fmla="*/ 2147483647 w 1226"/>
              <a:gd name="T27" fmla="*/ 2147483647 h 737"/>
              <a:gd name="T28" fmla="*/ 2147483647 w 1226"/>
              <a:gd name="T29" fmla="*/ 2147483647 h 737"/>
              <a:gd name="T30" fmla="*/ 2147483647 w 1226"/>
              <a:gd name="T31" fmla="*/ 2147483647 h 737"/>
              <a:gd name="T32" fmla="*/ 2147483647 w 1226"/>
              <a:gd name="T33" fmla="*/ 2147483647 h 737"/>
              <a:gd name="T34" fmla="*/ 2147483647 w 1226"/>
              <a:gd name="T35" fmla="*/ 2147483647 h 737"/>
              <a:gd name="T36" fmla="*/ 2147483647 w 1226"/>
              <a:gd name="T37" fmla="*/ 2147483647 h 737"/>
              <a:gd name="T38" fmla="*/ 2147483647 w 1226"/>
              <a:gd name="T39" fmla="*/ 2147483647 h 737"/>
              <a:gd name="T40" fmla="*/ 2147483647 w 1226"/>
              <a:gd name="T41" fmla="*/ 2147483647 h 737"/>
              <a:gd name="T42" fmla="*/ 2147483647 w 1226"/>
              <a:gd name="T43" fmla="*/ 2147483647 h 737"/>
              <a:gd name="T44" fmla="*/ 2147483647 w 1226"/>
              <a:gd name="T45" fmla="*/ 2147483647 h 737"/>
              <a:gd name="T46" fmla="*/ 2147483647 w 1226"/>
              <a:gd name="T47" fmla="*/ 2147483647 h 737"/>
              <a:gd name="T48" fmla="*/ 2147483647 w 1226"/>
              <a:gd name="T49" fmla="*/ 2147483647 h 737"/>
              <a:gd name="T50" fmla="*/ 2147483647 w 1226"/>
              <a:gd name="T51" fmla="*/ 2147483647 h 7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26"/>
              <a:gd name="T79" fmla="*/ 0 h 737"/>
              <a:gd name="T80" fmla="*/ 1226 w 1226"/>
              <a:gd name="T81" fmla="*/ 737 h 7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26" h="737" extrusionOk="0">
                <a:moveTo>
                  <a:pt x="249" y="138"/>
                </a:moveTo>
                <a:cubicBezTo>
                  <a:pt x="249" y="111"/>
                  <a:pt x="245" y="98"/>
                  <a:pt x="219" y="84"/>
                </a:cubicBezTo>
                <a:cubicBezTo>
                  <a:pt x="186" y="67"/>
                  <a:pt x="149" y="76"/>
                  <a:pt x="116" y="87"/>
                </a:cubicBezTo>
                <a:cubicBezTo>
                  <a:pt x="80" y="99"/>
                  <a:pt x="36" y="124"/>
                  <a:pt x="21" y="161"/>
                </a:cubicBezTo>
                <a:cubicBezTo>
                  <a:pt x="-5" y="223"/>
                  <a:pt x="33" y="287"/>
                  <a:pt x="66" y="337"/>
                </a:cubicBezTo>
                <a:cubicBezTo>
                  <a:pt x="109" y="402"/>
                  <a:pt x="169" y="456"/>
                  <a:pt x="209" y="522"/>
                </a:cubicBezTo>
                <a:cubicBezTo>
                  <a:pt x="219" y="539"/>
                  <a:pt x="224" y="559"/>
                  <a:pt x="204" y="571"/>
                </a:cubicBezTo>
                <a:cubicBezTo>
                  <a:pt x="181" y="584"/>
                  <a:pt x="138" y="569"/>
                  <a:pt x="115" y="565"/>
                </a:cubicBezTo>
                <a:cubicBezTo>
                  <a:pt x="84" y="560"/>
                  <a:pt x="44" y="557"/>
                  <a:pt x="16" y="541"/>
                </a:cubicBezTo>
                <a:cubicBezTo>
                  <a:pt x="6" y="532"/>
                  <a:pt x="3" y="530"/>
                  <a:pt x="0" y="521"/>
                </a:cubicBezTo>
              </a:path>
              <a:path w="1226" h="737" extrusionOk="0">
                <a:moveTo>
                  <a:pt x="524" y="192"/>
                </a:moveTo>
                <a:cubicBezTo>
                  <a:pt x="544" y="188"/>
                  <a:pt x="563" y="184"/>
                  <a:pt x="583" y="181"/>
                </a:cubicBezTo>
                <a:cubicBezTo>
                  <a:pt x="609" y="177"/>
                  <a:pt x="619" y="191"/>
                  <a:pt x="628" y="214"/>
                </a:cubicBezTo>
                <a:cubicBezTo>
                  <a:pt x="650" y="267"/>
                  <a:pt x="645" y="331"/>
                  <a:pt x="623" y="383"/>
                </a:cubicBezTo>
                <a:cubicBezTo>
                  <a:pt x="604" y="427"/>
                  <a:pt x="575" y="462"/>
                  <a:pt x="542" y="496"/>
                </a:cubicBezTo>
                <a:cubicBezTo>
                  <a:pt x="530" y="508"/>
                  <a:pt x="487" y="533"/>
                  <a:pt x="482" y="550"/>
                </a:cubicBezTo>
                <a:cubicBezTo>
                  <a:pt x="483" y="553"/>
                  <a:pt x="484" y="557"/>
                  <a:pt x="485" y="560"/>
                </a:cubicBezTo>
                <a:cubicBezTo>
                  <a:pt x="510" y="565"/>
                  <a:pt x="536" y="568"/>
                  <a:pt x="561" y="568"/>
                </a:cubicBezTo>
                <a:cubicBezTo>
                  <a:pt x="600" y="569"/>
                  <a:pt x="641" y="558"/>
                  <a:pt x="679" y="551"/>
                </a:cubicBezTo>
              </a:path>
              <a:path w="1226" h="737" extrusionOk="0">
                <a:moveTo>
                  <a:pt x="1048" y="2"/>
                </a:moveTo>
                <a:cubicBezTo>
                  <a:pt x="1019" y="13"/>
                  <a:pt x="1027" y="3"/>
                  <a:pt x="1050" y="41"/>
                </a:cubicBezTo>
                <a:cubicBezTo>
                  <a:pt x="1081" y="91"/>
                  <a:pt x="1109" y="141"/>
                  <a:pt x="1134" y="194"/>
                </a:cubicBezTo>
                <a:cubicBezTo>
                  <a:pt x="1170" y="269"/>
                  <a:pt x="1196" y="344"/>
                  <a:pt x="1213" y="426"/>
                </a:cubicBezTo>
                <a:cubicBezTo>
                  <a:pt x="1226" y="490"/>
                  <a:pt x="1230" y="554"/>
                  <a:pt x="1218" y="619"/>
                </a:cubicBezTo>
                <a:cubicBezTo>
                  <a:pt x="1212" y="652"/>
                  <a:pt x="1200" y="689"/>
                  <a:pt x="1179" y="716"/>
                </a:cubicBezTo>
                <a:cubicBezTo>
                  <a:pt x="1163" y="736"/>
                  <a:pt x="1159" y="746"/>
                  <a:pt x="1160" y="717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2" name="Ink 6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43338" y="6170613"/>
            <a:ext cx="26987" cy="85725"/>
          </a:xfrm>
          <a:custGeom>
            <a:avLst/>
            <a:gdLst>
              <a:gd name="T0" fmla="*/ 0 w 78"/>
              <a:gd name="T1" fmla="*/ 0 h 239"/>
              <a:gd name="T2" fmla="*/ 2147483647 w 78"/>
              <a:gd name="T3" fmla="*/ 2147483647 h 239"/>
              <a:gd name="T4" fmla="*/ 2147483647 w 78"/>
              <a:gd name="T5" fmla="*/ 2147483647 h 239"/>
              <a:gd name="T6" fmla="*/ 2147483647 w 78"/>
              <a:gd name="T7" fmla="*/ 2147483647 h 239"/>
              <a:gd name="T8" fmla="*/ 2147483647 w 78"/>
              <a:gd name="T9" fmla="*/ 2147483647 h 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39"/>
              <a:gd name="T17" fmla="*/ 78 w 78"/>
              <a:gd name="T18" fmla="*/ 239 h 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39" extrusionOk="0">
                <a:moveTo>
                  <a:pt x="0" y="0"/>
                </a:moveTo>
                <a:cubicBezTo>
                  <a:pt x="3" y="5"/>
                  <a:pt x="5" y="11"/>
                  <a:pt x="8" y="16"/>
                </a:cubicBezTo>
              </a:path>
              <a:path w="78" h="239" extrusionOk="0">
                <a:moveTo>
                  <a:pt x="51" y="180"/>
                </a:moveTo>
                <a:cubicBezTo>
                  <a:pt x="52" y="197"/>
                  <a:pt x="52" y="211"/>
                  <a:pt x="51" y="227"/>
                </a:cubicBezTo>
                <a:cubicBezTo>
                  <a:pt x="49" y="251"/>
                  <a:pt x="68" y="232"/>
                  <a:pt x="77" y="226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3" name="Ink 6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08438" y="6180138"/>
            <a:ext cx="206375" cy="33337"/>
          </a:xfrm>
          <a:custGeom>
            <a:avLst/>
            <a:gdLst>
              <a:gd name="T0" fmla="*/ 0 w 575"/>
              <a:gd name="T1" fmla="*/ 2147483647 h 91"/>
              <a:gd name="T2" fmla="*/ 2147483647 w 575"/>
              <a:gd name="T3" fmla="*/ 2147483647 h 91"/>
              <a:gd name="T4" fmla="*/ 2147483647 w 575"/>
              <a:gd name="T5" fmla="*/ 2147483647 h 91"/>
              <a:gd name="T6" fmla="*/ 2147483647 w 575"/>
              <a:gd name="T7" fmla="*/ 2147483647 h 91"/>
              <a:gd name="T8" fmla="*/ 2147483647 w 575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5"/>
              <a:gd name="T16" fmla="*/ 0 h 91"/>
              <a:gd name="T17" fmla="*/ 575 w 575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5" h="91" extrusionOk="0">
                <a:moveTo>
                  <a:pt x="0" y="29"/>
                </a:moveTo>
                <a:cubicBezTo>
                  <a:pt x="6" y="47"/>
                  <a:pt x="11" y="63"/>
                  <a:pt x="31" y="69"/>
                </a:cubicBezTo>
                <a:cubicBezTo>
                  <a:pt x="82" y="85"/>
                  <a:pt x="141" y="90"/>
                  <a:pt x="194" y="90"/>
                </a:cubicBezTo>
                <a:cubicBezTo>
                  <a:pt x="299" y="91"/>
                  <a:pt x="399" y="78"/>
                  <a:pt x="497" y="38"/>
                </a:cubicBezTo>
                <a:cubicBezTo>
                  <a:pt x="523" y="25"/>
                  <a:pt x="548" y="13"/>
                  <a:pt x="574" y="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4" name="Ink 7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76738" y="6065838"/>
            <a:ext cx="1625600" cy="500062"/>
          </a:xfrm>
          <a:custGeom>
            <a:avLst/>
            <a:gdLst>
              <a:gd name="T0" fmla="*/ 2147483647 w 4516"/>
              <a:gd name="T1" fmla="*/ 2147483647 h 1389"/>
              <a:gd name="T2" fmla="*/ 2147483647 w 4516"/>
              <a:gd name="T3" fmla="*/ 2147483647 h 1389"/>
              <a:gd name="T4" fmla="*/ 2147483647 w 4516"/>
              <a:gd name="T5" fmla="*/ 2147483647 h 1389"/>
              <a:gd name="T6" fmla="*/ 2147483647 w 4516"/>
              <a:gd name="T7" fmla="*/ 2147483647 h 1389"/>
              <a:gd name="T8" fmla="*/ 2147483647 w 4516"/>
              <a:gd name="T9" fmla="*/ 2147483647 h 1389"/>
              <a:gd name="T10" fmla="*/ 2147483647 w 4516"/>
              <a:gd name="T11" fmla="*/ 2147483647 h 1389"/>
              <a:gd name="T12" fmla="*/ 2147483647 w 4516"/>
              <a:gd name="T13" fmla="*/ 2147483647 h 1389"/>
              <a:gd name="T14" fmla="*/ 2147483647 w 4516"/>
              <a:gd name="T15" fmla="*/ 2147483647 h 1389"/>
              <a:gd name="T16" fmla="*/ 2147483647 w 4516"/>
              <a:gd name="T17" fmla="*/ 2147483647 h 1389"/>
              <a:gd name="T18" fmla="*/ 2147483647 w 4516"/>
              <a:gd name="T19" fmla="*/ 2147483647 h 1389"/>
              <a:gd name="T20" fmla="*/ 2147483647 w 4516"/>
              <a:gd name="T21" fmla="*/ 2147483647 h 1389"/>
              <a:gd name="T22" fmla="*/ 2147483647 w 4516"/>
              <a:gd name="T23" fmla="*/ 2147483647 h 1389"/>
              <a:gd name="T24" fmla="*/ 2147483647 w 4516"/>
              <a:gd name="T25" fmla="*/ 2147483647 h 1389"/>
              <a:gd name="T26" fmla="*/ 2147483647 w 4516"/>
              <a:gd name="T27" fmla="*/ 2147483647 h 1389"/>
              <a:gd name="T28" fmla="*/ 2147483647 w 4516"/>
              <a:gd name="T29" fmla="*/ 2147483647 h 1389"/>
              <a:gd name="T30" fmla="*/ 2147483647 w 4516"/>
              <a:gd name="T31" fmla="*/ 2147483647 h 1389"/>
              <a:gd name="T32" fmla="*/ 2147483647 w 4516"/>
              <a:gd name="T33" fmla="*/ 2147483647 h 1389"/>
              <a:gd name="T34" fmla="*/ 2147483647 w 4516"/>
              <a:gd name="T35" fmla="*/ 2147483647 h 1389"/>
              <a:gd name="T36" fmla="*/ 2147483647 w 4516"/>
              <a:gd name="T37" fmla="*/ 2147483647 h 1389"/>
              <a:gd name="T38" fmla="*/ 2147483647 w 4516"/>
              <a:gd name="T39" fmla="*/ 2147483647 h 1389"/>
              <a:gd name="T40" fmla="*/ 2147483647 w 4516"/>
              <a:gd name="T41" fmla="*/ 0 h 1389"/>
              <a:gd name="T42" fmla="*/ 2147483647 w 4516"/>
              <a:gd name="T43" fmla="*/ 2147483647 h 1389"/>
              <a:gd name="T44" fmla="*/ 2147483647 w 4516"/>
              <a:gd name="T45" fmla="*/ 2147483647 h 1389"/>
              <a:gd name="T46" fmla="*/ 2147483647 w 4516"/>
              <a:gd name="T47" fmla="*/ 2147483647 h 1389"/>
              <a:gd name="T48" fmla="*/ 2147483647 w 4516"/>
              <a:gd name="T49" fmla="*/ 2147483647 h 1389"/>
              <a:gd name="T50" fmla="*/ 2147483647 w 4516"/>
              <a:gd name="T51" fmla="*/ 2147483647 h 1389"/>
              <a:gd name="T52" fmla="*/ 2147483647 w 4516"/>
              <a:gd name="T53" fmla="*/ 2147483647 h 1389"/>
              <a:gd name="T54" fmla="*/ 2147483647 w 4516"/>
              <a:gd name="T55" fmla="*/ 2147483647 h 1389"/>
              <a:gd name="T56" fmla="*/ 2147483647 w 4516"/>
              <a:gd name="T57" fmla="*/ 2147483647 h 1389"/>
              <a:gd name="T58" fmla="*/ 2147483647 w 4516"/>
              <a:gd name="T59" fmla="*/ 2147483647 h 1389"/>
              <a:gd name="T60" fmla="*/ 2147483647 w 4516"/>
              <a:gd name="T61" fmla="*/ 2147483647 h 1389"/>
              <a:gd name="T62" fmla="*/ 2147483647 w 4516"/>
              <a:gd name="T63" fmla="*/ 2147483647 h 1389"/>
              <a:gd name="T64" fmla="*/ 2147483647 w 4516"/>
              <a:gd name="T65" fmla="*/ 2147483647 h 1389"/>
              <a:gd name="T66" fmla="*/ 2147483647 w 4516"/>
              <a:gd name="T67" fmla="*/ 2147483647 h 1389"/>
              <a:gd name="T68" fmla="*/ 2147483647 w 4516"/>
              <a:gd name="T69" fmla="*/ 2147483647 h 1389"/>
              <a:gd name="T70" fmla="*/ 2147483647 w 4516"/>
              <a:gd name="T71" fmla="*/ 2147483647 h 1389"/>
              <a:gd name="T72" fmla="*/ 2147483647 w 4516"/>
              <a:gd name="T73" fmla="*/ 2147483647 h 1389"/>
              <a:gd name="T74" fmla="*/ 2147483647 w 4516"/>
              <a:gd name="T75" fmla="*/ 2147483647 h 1389"/>
              <a:gd name="T76" fmla="*/ 2147483647 w 4516"/>
              <a:gd name="T77" fmla="*/ 2147483647 h 138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516"/>
              <a:gd name="T118" fmla="*/ 0 h 1389"/>
              <a:gd name="T119" fmla="*/ 4516 w 4516"/>
              <a:gd name="T120" fmla="*/ 1389 h 138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516" h="1389" extrusionOk="0">
                <a:moveTo>
                  <a:pt x="292" y="426"/>
                </a:moveTo>
                <a:cubicBezTo>
                  <a:pt x="267" y="434"/>
                  <a:pt x="269" y="419"/>
                  <a:pt x="267" y="450"/>
                </a:cubicBezTo>
                <a:cubicBezTo>
                  <a:pt x="264" y="499"/>
                  <a:pt x="276" y="552"/>
                  <a:pt x="280" y="600"/>
                </a:cubicBezTo>
                <a:cubicBezTo>
                  <a:pt x="288" y="689"/>
                  <a:pt x="295" y="777"/>
                  <a:pt x="299" y="866"/>
                </a:cubicBezTo>
                <a:cubicBezTo>
                  <a:pt x="302" y="951"/>
                  <a:pt x="299" y="1035"/>
                  <a:pt x="293" y="1120"/>
                </a:cubicBezTo>
                <a:cubicBezTo>
                  <a:pt x="289" y="1175"/>
                  <a:pt x="276" y="1218"/>
                  <a:pt x="259" y="1271"/>
                </a:cubicBezTo>
              </a:path>
              <a:path w="4516" h="1389" extrusionOk="0">
                <a:moveTo>
                  <a:pt x="0" y="433"/>
                </a:moveTo>
                <a:cubicBezTo>
                  <a:pt x="12" y="366"/>
                  <a:pt x="23" y="308"/>
                  <a:pt x="69" y="255"/>
                </a:cubicBezTo>
                <a:cubicBezTo>
                  <a:pt x="116" y="201"/>
                  <a:pt x="179" y="179"/>
                  <a:pt x="249" y="180"/>
                </a:cubicBezTo>
                <a:cubicBezTo>
                  <a:pt x="332" y="181"/>
                  <a:pt x="410" y="221"/>
                  <a:pt x="476" y="269"/>
                </a:cubicBezTo>
                <a:cubicBezTo>
                  <a:pt x="554" y="326"/>
                  <a:pt x="623" y="408"/>
                  <a:pt x="630" y="508"/>
                </a:cubicBezTo>
                <a:cubicBezTo>
                  <a:pt x="637" y="609"/>
                  <a:pt x="545" y="699"/>
                  <a:pt x="451" y="720"/>
                </a:cubicBezTo>
                <a:cubicBezTo>
                  <a:pt x="419" y="727"/>
                  <a:pt x="365" y="733"/>
                  <a:pt x="335" y="714"/>
                </a:cubicBezTo>
                <a:cubicBezTo>
                  <a:pt x="322" y="700"/>
                  <a:pt x="318" y="696"/>
                  <a:pt x="316" y="683"/>
                </a:cubicBezTo>
              </a:path>
              <a:path w="4516" h="1389" extrusionOk="0">
                <a:moveTo>
                  <a:pt x="516" y="542"/>
                </a:moveTo>
                <a:cubicBezTo>
                  <a:pt x="558" y="553"/>
                  <a:pt x="596" y="565"/>
                  <a:pt x="640" y="561"/>
                </a:cubicBezTo>
                <a:cubicBezTo>
                  <a:pt x="689" y="557"/>
                  <a:pt x="746" y="546"/>
                  <a:pt x="791" y="526"/>
                </a:cubicBezTo>
                <a:cubicBezTo>
                  <a:pt x="827" y="510"/>
                  <a:pt x="870" y="487"/>
                  <a:pt x="895" y="455"/>
                </a:cubicBezTo>
                <a:cubicBezTo>
                  <a:pt x="903" y="440"/>
                  <a:pt x="905" y="435"/>
                  <a:pt x="904" y="423"/>
                </a:cubicBezTo>
                <a:cubicBezTo>
                  <a:pt x="875" y="407"/>
                  <a:pt x="861" y="399"/>
                  <a:pt x="823" y="406"/>
                </a:cubicBezTo>
                <a:cubicBezTo>
                  <a:pt x="763" y="417"/>
                  <a:pt x="707" y="454"/>
                  <a:pt x="680" y="509"/>
                </a:cubicBezTo>
                <a:cubicBezTo>
                  <a:pt x="659" y="552"/>
                  <a:pt x="665" y="598"/>
                  <a:pt x="689" y="638"/>
                </a:cubicBezTo>
                <a:cubicBezTo>
                  <a:pt x="727" y="701"/>
                  <a:pt x="787" y="714"/>
                  <a:pt x="855" y="719"/>
                </a:cubicBezTo>
                <a:cubicBezTo>
                  <a:pt x="885" y="721"/>
                  <a:pt x="917" y="717"/>
                  <a:pt x="946" y="724"/>
                </a:cubicBezTo>
                <a:cubicBezTo>
                  <a:pt x="966" y="729"/>
                  <a:pt x="980" y="738"/>
                  <a:pt x="998" y="747"/>
                </a:cubicBezTo>
                <a:cubicBezTo>
                  <a:pt x="1003" y="717"/>
                  <a:pt x="1002" y="687"/>
                  <a:pt x="1005" y="657"/>
                </a:cubicBezTo>
                <a:cubicBezTo>
                  <a:pt x="1011" y="596"/>
                  <a:pt x="1016" y="529"/>
                  <a:pt x="1066" y="487"/>
                </a:cubicBezTo>
                <a:cubicBezTo>
                  <a:pt x="1096" y="462"/>
                  <a:pt x="1145" y="466"/>
                  <a:pt x="1182" y="468"/>
                </a:cubicBezTo>
                <a:cubicBezTo>
                  <a:pt x="1192" y="469"/>
                  <a:pt x="1202" y="470"/>
                  <a:pt x="1212" y="471"/>
                </a:cubicBezTo>
              </a:path>
              <a:path w="4516" h="1389" extrusionOk="0">
                <a:moveTo>
                  <a:pt x="1327" y="785"/>
                </a:moveTo>
                <a:cubicBezTo>
                  <a:pt x="1343" y="761"/>
                  <a:pt x="1344" y="739"/>
                  <a:pt x="1351" y="711"/>
                </a:cubicBezTo>
                <a:cubicBezTo>
                  <a:pt x="1358" y="681"/>
                  <a:pt x="1367" y="652"/>
                  <a:pt x="1377" y="623"/>
                </a:cubicBezTo>
                <a:cubicBezTo>
                  <a:pt x="1386" y="598"/>
                  <a:pt x="1385" y="597"/>
                  <a:pt x="1407" y="588"/>
                </a:cubicBezTo>
                <a:cubicBezTo>
                  <a:pt x="1428" y="613"/>
                  <a:pt x="1440" y="638"/>
                  <a:pt x="1455" y="667"/>
                </a:cubicBezTo>
                <a:cubicBezTo>
                  <a:pt x="1475" y="706"/>
                  <a:pt x="1497" y="757"/>
                  <a:pt x="1544" y="769"/>
                </a:cubicBezTo>
                <a:cubicBezTo>
                  <a:pt x="1581" y="778"/>
                  <a:pt x="1611" y="751"/>
                  <a:pt x="1635" y="727"/>
                </a:cubicBezTo>
                <a:cubicBezTo>
                  <a:pt x="1667" y="695"/>
                  <a:pt x="1686" y="661"/>
                  <a:pt x="1704" y="620"/>
                </a:cubicBezTo>
                <a:cubicBezTo>
                  <a:pt x="1712" y="602"/>
                  <a:pt x="1717" y="585"/>
                  <a:pt x="1723" y="566"/>
                </a:cubicBezTo>
                <a:cubicBezTo>
                  <a:pt x="1726" y="603"/>
                  <a:pt x="1725" y="640"/>
                  <a:pt x="1730" y="677"/>
                </a:cubicBezTo>
                <a:cubicBezTo>
                  <a:pt x="1735" y="720"/>
                  <a:pt x="1737" y="763"/>
                  <a:pt x="1763" y="800"/>
                </a:cubicBezTo>
                <a:cubicBezTo>
                  <a:pt x="1779" y="817"/>
                  <a:pt x="1785" y="823"/>
                  <a:pt x="1800" y="828"/>
                </a:cubicBezTo>
              </a:path>
              <a:path w="4516" h="1389" extrusionOk="0">
                <a:moveTo>
                  <a:pt x="2238" y="0"/>
                </a:moveTo>
                <a:cubicBezTo>
                  <a:pt x="2218" y="52"/>
                  <a:pt x="2194" y="105"/>
                  <a:pt x="2177" y="158"/>
                </a:cubicBezTo>
                <a:cubicBezTo>
                  <a:pt x="2145" y="255"/>
                  <a:pt x="2123" y="359"/>
                  <a:pt x="2112" y="460"/>
                </a:cubicBezTo>
                <a:cubicBezTo>
                  <a:pt x="2098" y="590"/>
                  <a:pt x="2093" y="729"/>
                  <a:pt x="2127" y="856"/>
                </a:cubicBezTo>
                <a:cubicBezTo>
                  <a:pt x="2141" y="906"/>
                  <a:pt x="2166" y="925"/>
                  <a:pt x="2215" y="923"/>
                </a:cubicBezTo>
              </a:path>
              <a:path w="4516" h="1389" extrusionOk="0">
                <a:moveTo>
                  <a:pt x="2639" y="245"/>
                </a:moveTo>
                <a:cubicBezTo>
                  <a:pt x="2638" y="274"/>
                  <a:pt x="2633" y="291"/>
                  <a:pt x="2624" y="319"/>
                </a:cubicBezTo>
                <a:cubicBezTo>
                  <a:pt x="2606" y="376"/>
                  <a:pt x="2581" y="430"/>
                  <a:pt x="2559" y="485"/>
                </a:cubicBezTo>
                <a:cubicBezTo>
                  <a:pt x="2535" y="544"/>
                  <a:pt x="2503" y="599"/>
                  <a:pt x="2479" y="658"/>
                </a:cubicBezTo>
                <a:cubicBezTo>
                  <a:pt x="2466" y="688"/>
                  <a:pt x="2451" y="725"/>
                  <a:pt x="2466" y="757"/>
                </a:cubicBezTo>
                <a:cubicBezTo>
                  <a:pt x="2481" y="789"/>
                  <a:pt x="2551" y="789"/>
                  <a:pt x="2578" y="792"/>
                </a:cubicBezTo>
                <a:cubicBezTo>
                  <a:pt x="2633" y="797"/>
                  <a:pt x="2691" y="801"/>
                  <a:pt x="2746" y="799"/>
                </a:cubicBezTo>
                <a:cubicBezTo>
                  <a:pt x="2785" y="798"/>
                  <a:pt x="2823" y="800"/>
                  <a:pt x="2862" y="799"/>
                </a:cubicBezTo>
                <a:cubicBezTo>
                  <a:pt x="2880" y="797"/>
                  <a:pt x="2886" y="796"/>
                  <a:pt x="2898" y="795"/>
                </a:cubicBezTo>
              </a:path>
              <a:path w="4516" h="1389" extrusionOk="0">
                <a:moveTo>
                  <a:pt x="3137" y="794"/>
                </a:moveTo>
                <a:cubicBezTo>
                  <a:pt x="3161" y="844"/>
                  <a:pt x="3168" y="879"/>
                  <a:pt x="3167" y="937"/>
                </a:cubicBezTo>
                <a:cubicBezTo>
                  <a:pt x="3163" y="1002"/>
                  <a:pt x="3162" y="1023"/>
                  <a:pt x="3147" y="1064"/>
                </a:cubicBezTo>
              </a:path>
              <a:path w="4516" h="1389" extrusionOk="0">
                <a:moveTo>
                  <a:pt x="3407" y="365"/>
                </a:moveTo>
                <a:cubicBezTo>
                  <a:pt x="3405" y="394"/>
                  <a:pt x="3404" y="391"/>
                  <a:pt x="3415" y="426"/>
                </a:cubicBezTo>
                <a:cubicBezTo>
                  <a:pt x="3430" y="476"/>
                  <a:pt x="3442" y="528"/>
                  <a:pt x="3454" y="579"/>
                </a:cubicBezTo>
                <a:cubicBezTo>
                  <a:pt x="3465" y="626"/>
                  <a:pt x="3477" y="674"/>
                  <a:pt x="3479" y="722"/>
                </a:cubicBezTo>
                <a:cubicBezTo>
                  <a:pt x="3480" y="758"/>
                  <a:pt x="3477" y="735"/>
                  <a:pt x="3463" y="748"/>
                </a:cubicBezTo>
                <a:cubicBezTo>
                  <a:pt x="3437" y="718"/>
                  <a:pt x="3422" y="685"/>
                  <a:pt x="3407" y="648"/>
                </a:cubicBezTo>
                <a:cubicBezTo>
                  <a:pt x="3365" y="545"/>
                  <a:pt x="3334" y="426"/>
                  <a:pt x="3352" y="314"/>
                </a:cubicBezTo>
                <a:cubicBezTo>
                  <a:pt x="3363" y="245"/>
                  <a:pt x="3396" y="189"/>
                  <a:pt x="3464" y="164"/>
                </a:cubicBezTo>
                <a:cubicBezTo>
                  <a:pt x="3528" y="140"/>
                  <a:pt x="3609" y="145"/>
                  <a:pt x="3674" y="160"/>
                </a:cubicBezTo>
                <a:cubicBezTo>
                  <a:pt x="3712" y="169"/>
                  <a:pt x="3780" y="187"/>
                  <a:pt x="3787" y="234"/>
                </a:cubicBezTo>
                <a:cubicBezTo>
                  <a:pt x="3793" y="277"/>
                  <a:pt x="3744" y="305"/>
                  <a:pt x="3715" y="324"/>
                </a:cubicBezTo>
                <a:cubicBezTo>
                  <a:pt x="3666" y="356"/>
                  <a:pt x="3613" y="372"/>
                  <a:pt x="3561" y="394"/>
                </a:cubicBezTo>
                <a:cubicBezTo>
                  <a:pt x="3538" y="404"/>
                  <a:pt x="3516" y="412"/>
                  <a:pt x="3492" y="421"/>
                </a:cubicBezTo>
              </a:path>
              <a:path w="4516" h="1389" extrusionOk="0">
                <a:moveTo>
                  <a:pt x="4018" y="110"/>
                </a:moveTo>
                <a:cubicBezTo>
                  <a:pt x="4023" y="115"/>
                  <a:pt x="4055" y="158"/>
                  <a:pt x="4068" y="187"/>
                </a:cubicBezTo>
                <a:cubicBezTo>
                  <a:pt x="4104" y="266"/>
                  <a:pt x="4132" y="347"/>
                  <a:pt x="4148" y="433"/>
                </a:cubicBezTo>
                <a:cubicBezTo>
                  <a:pt x="4165" y="524"/>
                  <a:pt x="4163" y="616"/>
                  <a:pt x="4134" y="705"/>
                </a:cubicBezTo>
                <a:cubicBezTo>
                  <a:pt x="4105" y="794"/>
                  <a:pt x="4034" y="827"/>
                  <a:pt x="3990" y="896"/>
                </a:cubicBezTo>
                <a:cubicBezTo>
                  <a:pt x="3984" y="906"/>
                  <a:pt x="3982" y="909"/>
                  <a:pt x="3994" y="904"/>
                </a:cubicBezTo>
              </a:path>
              <a:path w="4516" h="1389" extrusionOk="0">
                <a:moveTo>
                  <a:pt x="4515" y="1153"/>
                </a:moveTo>
                <a:cubicBezTo>
                  <a:pt x="4493" y="1259"/>
                  <a:pt x="4463" y="1307"/>
                  <a:pt x="4390" y="1388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5" name="Ink 7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56325" y="6034088"/>
            <a:ext cx="2290763" cy="574675"/>
          </a:xfrm>
          <a:custGeom>
            <a:avLst/>
            <a:gdLst>
              <a:gd name="T0" fmla="*/ 2147483647 w 6364"/>
              <a:gd name="T1" fmla="*/ 2147483647 h 1596"/>
              <a:gd name="T2" fmla="*/ 2147483647 w 6364"/>
              <a:gd name="T3" fmla="*/ 2147483647 h 1596"/>
              <a:gd name="T4" fmla="*/ 0 w 6364"/>
              <a:gd name="T5" fmla="*/ 2147483647 h 1596"/>
              <a:gd name="T6" fmla="*/ 2147483647 w 6364"/>
              <a:gd name="T7" fmla="*/ 2147483647 h 1596"/>
              <a:gd name="T8" fmla="*/ 2147483647 w 6364"/>
              <a:gd name="T9" fmla="*/ 2147483647 h 1596"/>
              <a:gd name="T10" fmla="*/ 2147483647 w 6364"/>
              <a:gd name="T11" fmla="*/ 2147483647 h 1596"/>
              <a:gd name="T12" fmla="*/ 2147483647 w 6364"/>
              <a:gd name="T13" fmla="*/ 2147483647 h 1596"/>
              <a:gd name="T14" fmla="*/ 2147483647 w 6364"/>
              <a:gd name="T15" fmla="*/ 2147483647 h 1596"/>
              <a:gd name="T16" fmla="*/ 2147483647 w 6364"/>
              <a:gd name="T17" fmla="*/ 2147483647 h 1596"/>
              <a:gd name="T18" fmla="*/ 2147483647 w 6364"/>
              <a:gd name="T19" fmla="*/ 2147483647 h 1596"/>
              <a:gd name="T20" fmla="*/ 2147483647 w 6364"/>
              <a:gd name="T21" fmla="*/ 2147483647 h 1596"/>
              <a:gd name="T22" fmla="*/ 2147483647 w 6364"/>
              <a:gd name="T23" fmla="*/ 2147483647 h 1596"/>
              <a:gd name="T24" fmla="*/ 2147483647 w 6364"/>
              <a:gd name="T25" fmla="*/ 2147483647 h 1596"/>
              <a:gd name="T26" fmla="*/ 2147483647 w 6364"/>
              <a:gd name="T27" fmla="*/ 2147483647 h 1596"/>
              <a:gd name="T28" fmla="*/ 2147483647 w 6364"/>
              <a:gd name="T29" fmla="*/ 2147483647 h 1596"/>
              <a:gd name="T30" fmla="*/ 2147483647 w 6364"/>
              <a:gd name="T31" fmla="*/ 2147483647 h 1596"/>
              <a:gd name="T32" fmla="*/ 2147483647 w 6364"/>
              <a:gd name="T33" fmla="*/ 2147483647 h 1596"/>
              <a:gd name="T34" fmla="*/ 2147483647 w 6364"/>
              <a:gd name="T35" fmla="*/ 2147483647 h 1596"/>
              <a:gd name="T36" fmla="*/ 2147483647 w 6364"/>
              <a:gd name="T37" fmla="*/ 2147483647 h 1596"/>
              <a:gd name="T38" fmla="*/ 2147483647 w 6364"/>
              <a:gd name="T39" fmla="*/ 2147483647 h 1596"/>
              <a:gd name="T40" fmla="*/ 2147483647 w 6364"/>
              <a:gd name="T41" fmla="*/ 2147483647 h 1596"/>
              <a:gd name="T42" fmla="*/ 2147483647 w 6364"/>
              <a:gd name="T43" fmla="*/ 2147483647 h 1596"/>
              <a:gd name="T44" fmla="*/ 2147483647 w 6364"/>
              <a:gd name="T45" fmla="*/ 2147483647 h 1596"/>
              <a:gd name="T46" fmla="*/ 2147483647 w 6364"/>
              <a:gd name="T47" fmla="*/ 2147483647 h 1596"/>
              <a:gd name="T48" fmla="*/ 2147483647 w 6364"/>
              <a:gd name="T49" fmla="*/ 2147483647 h 1596"/>
              <a:gd name="T50" fmla="*/ 2147483647 w 6364"/>
              <a:gd name="T51" fmla="*/ 2147483647 h 1596"/>
              <a:gd name="T52" fmla="*/ 2147483647 w 6364"/>
              <a:gd name="T53" fmla="*/ 2147483647 h 1596"/>
              <a:gd name="T54" fmla="*/ 2147483647 w 6364"/>
              <a:gd name="T55" fmla="*/ 2147483647 h 1596"/>
              <a:gd name="T56" fmla="*/ 2147483647 w 6364"/>
              <a:gd name="T57" fmla="*/ 2147483647 h 1596"/>
              <a:gd name="T58" fmla="*/ 2147483647 w 6364"/>
              <a:gd name="T59" fmla="*/ 2147483647 h 1596"/>
              <a:gd name="T60" fmla="*/ 2147483647 w 6364"/>
              <a:gd name="T61" fmla="*/ 2147483647 h 1596"/>
              <a:gd name="T62" fmla="*/ 2147483647 w 6364"/>
              <a:gd name="T63" fmla="*/ 2147483647 h 1596"/>
              <a:gd name="T64" fmla="*/ 2147483647 w 6364"/>
              <a:gd name="T65" fmla="*/ 2147483647 h 1596"/>
              <a:gd name="T66" fmla="*/ 2147483647 w 6364"/>
              <a:gd name="T67" fmla="*/ 2147483647 h 1596"/>
              <a:gd name="T68" fmla="*/ 2147483647 w 6364"/>
              <a:gd name="T69" fmla="*/ 2147483647 h 1596"/>
              <a:gd name="T70" fmla="*/ 2147483647 w 6364"/>
              <a:gd name="T71" fmla="*/ 2147483647 h 1596"/>
              <a:gd name="T72" fmla="*/ 2147483647 w 6364"/>
              <a:gd name="T73" fmla="*/ 2147483647 h 1596"/>
              <a:gd name="T74" fmla="*/ 2147483647 w 6364"/>
              <a:gd name="T75" fmla="*/ 2147483647 h 1596"/>
              <a:gd name="T76" fmla="*/ 2147483647 w 6364"/>
              <a:gd name="T77" fmla="*/ 2147483647 h 1596"/>
              <a:gd name="T78" fmla="*/ 2147483647 w 6364"/>
              <a:gd name="T79" fmla="*/ 2147483647 h 1596"/>
              <a:gd name="T80" fmla="*/ 2147483647 w 6364"/>
              <a:gd name="T81" fmla="*/ 2147483647 h 1596"/>
              <a:gd name="T82" fmla="*/ 2147483647 w 6364"/>
              <a:gd name="T83" fmla="*/ 2147483647 h 1596"/>
              <a:gd name="T84" fmla="*/ 2147483647 w 6364"/>
              <a:gd name="T85" fmla="*/ 2147483647 h 1596"/>
              <a:gd name="T86" fmla="*/ 2147483647 w 6364"/>
              <a:gd name="T87" fmla="*/ 2147483647 h 1596"/>
              <a:gd name="T88" fmla="*/ 2147483647 w 6364"/>
              <a:gd name="T89" fmla="*/ 2147483647 h 1596"/>
              <a:gd name="T90" fmla="*/ 2147483647 w 6364"/>
              <a:gd name="T91" fmla="*/ 2147483647 h 1596"/>
              <a:gd name="T92" fmla="*/ 2147483647 w 6364"/>
              <a:gd name="T93" fmla="*/ 2147483647 h 1596"/>
              <a:gd name="T94" fmla="*/ 2147483647 w 6364"/>
              <a:gd name="T95" fmla="*/ 2147483647 h 1596"/>
              <a:gd name="T96" fmla="*/ 2147483647 w 6364"/>
              <a:gd name="T97" fmla="*/ 2147483647 h 1596"/>
              <a:gd name="T98" fmla="*/ 2147483647 w 6364"/>
              <a:gd name="T99" fmla="*/ 2147483647 h 1596"/>
              <a:gd name="T100" fmla="*/ 2147483647 w 6364"/>
              <a:gd name="T101" fmla="*/ 2147483647 h 1596"/>
              <a:gd name="T102" fmla="*/ 2147483647 w 6364"/>
              <a:gd name="T103" fmla="*/ 2147483647 h 1596"/>
              <a:gd name="T104" fmla="*/ 2147483647 w 6364"/>
              <a:gd name="T105" fmla="*/ 2147483647 h 1596"/>
              <a:gd name="T106" fmla="*/ 2147483647 w 6364"/>
              <a:gd name="T107" fmla="*/ 2147483647 h 1596"/>
              <a:gd name="T108" fmla="*/ 2147483647 w 6364"/>
              <a:gd name="T109" fmla="*/ 2147483647 h 1596"/>
              <a:gd name="T110" fmla="*/ 2147483647 w 6364"/>
              <a:gd name="T111" fmla="*/ 2147483647 h 1596"/>
              <a:gd name="T112" fmla="*/ 2147483647 w 6364"/>
              <a:gd name="T113" fmla="*/ 2147483647 h 1596"/>
              <a:gd name="T114" fmla="*/ 2147483647 w 6364"/>
              <a:gd name="T115" fmla="*/ 2147483647 h 1596"/>
              <a:gd name="T116" fmla="*/ 2147483647 w 6364"/>
              <a:gd name="T117" fmla="*/ 2147483647 h 1596"/>
              <a:gd name="T118" fmla="*/ 2147483647 w 6364"/>
              <a:gd name="T119" fmla="*/ 2147483647 h 1596"/>
              <a:gd name="T120" fmla="*/ 2147483647 w 6364"/>
              <a:gd name="T121" fmla="*/ 2147483647 h 1596"/>
              <a:gd name="T122" fmla="*/ 2147483647 w 6364"/>
              <a:gd name="T123" fmla="*/ 2147483647 h 1596"/>
              <a:gd name="T124" fmla="*/ 2147483647 w 6364"/>
              <a:gd name="T125" fmla="*/ 2147483647 h 15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64"/>
              <a:gd name="T190" fmla="*/ 0 h 1596"/>
              <a:gd name="T191" fmla="*/ 6364 w 6364"/>
              <a:gd name="T192" fmla="*/ 1596 h 15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64" h="1596" extrusionOk="0">
                <a:moveTo>
                  <a:pt x="256" y="587"/>
                </a:moveTo>
                <a:cubicBezTo>
                  <a:pt x="252" y="563"/>
                  <a:pt x="244" y="544"/>
                  <a:pt x="238" y="522"/>
                </a:cubicBezTo>
                <a:cubicBezTo>
                  <a:pt x="228" y="488"/>
                  <a:pt x="224" y="453"/>
                  <a:pt x="214" y="419"/>
                </a:cubicBezTo>
                <a:cubicBezTo>
                  <a:pt x="208" y="399"/>
                  <a:pt x="191" y="342"/>
                  <a:pt x="161" y="346"/>
                </a:cubicBezTo>
                <a:cubicBezTo>
                  <a:pt x="113" y="352"/>
                  <a:pt x="79" y="448"/>
                  <a:pt x="64" y="482"/>
                </a:cubicBezTo>
                <a:cubicBezTo>
                  <a:pt x="28" y="566"/>
                  <a:pt x="6" y="656"/>
                  <a:pt x="0" y="747"/>
                </a:cubicBezTo>
                <a:cubicBezTo>
                  <a:pt x="-3" y="795"/>
                  <a:pt x="-4" y="875"/>
                  <a:pt x="53" y="893"/>
                </a:cubicBezTo>
                <a:cubicBezTo>
                  <a:pt x="108" y="911"/>
                  <a:pt x="177" y="869"/>
                  <a:pt x="221" y="842"/>
                </a:cubicBezTo>
                <a:cubicBezTo>
                  <a:pt x="280" y="807"/>
                  <a:pt x="331" y="761"/>
                  <a:pt x="386" y="720"/>
                </a:cubicBezTo>
                <a:cubicBezTo>
                  <a:pt x="413" y="700"/>
                  <a:pt x="418" y="704"/>
                  <a:pt x="440" y="697"/>
                </a:cubicBezTo>
                <a:cubicBezTo>
                  <a:pt x="443" y="744"/>
                  <a:pt x="438" y="790"/>
                  <a:pt x="439" y="837"/>
                </a:cubicBezTo>
                <a:cubicBezTo>
                  <a:pt x="439" y="861"/>
                  <a:pt x="443" y="877"/>
                  <a:pt x="450" y="899"/>
                </a:cubicBezTo>
                <a:cubicBezTo>
                  <a:pt x="474" y="890"/>
                  <a:pt x="473" y="892"/>
                  <a:pt x="491" y="866"/>
                </a:cubicBezTo>
                <a:cubicBezTo>
                  <a:pt x="499" y="851"/>
                  <a:pt x="502" y="846"/>
                  <a:pt x="505" y="835"/>
                </a:cubicBezTo>
              </a:path>
              <a:path w="6364" h="1596" extrusionOk="0">
                <a:moveTo>
                  <a:pt x="722" y="832"/>
                </a:moveTo>
                <a:cubicBezTo>
                  <a:pt x="733" y="897"/>
                  <a:pt x="745" y="962"/>
                  <a:pt x="751" y="1027"/>
                </a:cubicBezTo>
                <a:cubicBezTo>
                  <a:pt x="761" y="1123"/>
                  <a:pt x="770" y="1218"/>
                  <a:pt x="776" y="1314"/>
                </a:cubicBezTo>
                <a:cubicBezTo>
                  <a:pt x="782" y="1409"/>
                  <a:pt x="786" y="1501"/>
                  <a:pt x="771" y="1595"/>
                </a:cubicBezTo>
                <a:cubicBezTo>
                  <a:pt x="731" y="1507"/>
                  <a:pt x="714" y="1425"/>
                  <a:pt x="700" y="1328"/>
                </a:cubicBezTo>
                <a:cubicBezTo>
                  <a:pt x="679" y="1188"/>
                  <a:pt x="666" y="1045"/>
                  <a:pt x="669" y="903"/>
                </a:cubicBezTo>
                <a:cubicBezTo>
                  <a:pt x="672" y="786"/>
                  <a:pt x="676" y="614"/>
                  <a:pt x="783" y="538"/>
                </a:cubicBezTo>
                <a:cubicBezTo>
                  <a:pt x="845" y="494"/>
                  <a:pt x="924" y="513"/>
                  <a:pt x="981" y="554"/>
                </a:cubicBezTo>
                <a:cubicBezTo>
                  <a:pt x="1084" y="628"/>
                  <a:pt x="1094" y="762"/>
                  <a:pt x="1038" y="868"/>
                </a:cubicBezTo>
                <a:cubicBezTo>
                  <a:pt x="999" y="941"/>
                  <a:pt x="941" y="988"/>
                  <a:pt x="868" y="1025"/>
                </a:cubicBezTo>
                <a:cubicBezTo>
                  <a:pt x="828" y="1042"/>
                  <a:pt x="816" y="1048"/>
                  <a:pt x="788" y="1050"/>
                </a:cubicBezTo>
              </a:path>
              <a:path w="6364" h="1596" extrusionOk="0">
                <a:moveTo>
                  <a:pt x="1217" y="1388"/>
                </a:moveTo>
                <a:cubicBezTo>
                  <a:pt x="1132" y="1395"/>
                  <a:pt x="1113" y="1340"/>
                  <a:pt x="1076" y="1249"/>
                </a:cubicBezTo>
                <a:cubicBezTo>
                  <a:pt x="1014" y="1094"/>
                  <a:pt x="991" y="911"/>
                  <a:pt x="1028" y="747"/>
                </a:cubicBezTo>
                <a:cubicBezTo>
                  <a:pt x="1045" y="673"/>
                  <a:pt x="1080" y="593"/>
                  <a:pt x="1153" y="561"/>
                </a:cubicBezTo>
                <a:cubicBezTo>
                  <a:pt x="1201" y="540"/>
                  <a:pt x="1245" y="564"/>
                  <a:pt x="1258" y="612"/>
                </a:cubicBezTo>
                <a:cubicBezTo>
                  <a:pt x="1274" y="668"/>
                  <a:pt x="1246" y="733"/>
                  <a:pt x="1215" y="779"/>
                </a:cubicBezTo>
                <a:cubicBezTo>
                  <a:pt x="1185" y="824"/>
                  <a:pt x="1145" y="870"/>
                  <a:pt x="1091" y="887"/>
                </a:cubicBezTo>
                <a:cubicBezTo>
                  <a:pt x="1069" y="890"/>
                  <a:pt x="1063" y="891"/>
                  <a:pt x="1050" y="884"/>
                </a:cubicBezTo>
              </a:path>
              <a:path w="6364" h="1596" extrusionOk="0">
                <a:moveTo>
                  <a:pt x="1395" y="767"/>
                </a:moveTo>
                <a:cubicBezTo>
                  <a:pt x="1406" y="792"/>
                  <a:pt x="1410" y="796"/>
                  <a:pt x="1436" y="809"/>
                </a:cubicBezTo>
                <a:cubicBezTo>
                  <a:pt x="1463" y="823"/>
                  <a:pt x="1508" y="816"/>
                  <a:pt x="1536" y="810"/>
                </a:cubicBezTo>
                <a:cubicBezTo>
                  <a:pt x="1573" y="803"/>
                  <a:pt x="1607" y="785"/>
                  <a:pt x="1635" y="760"/>
                </a:cubicBezTo>
                <a:cubicBezTo>
                  <a:pt x="1652" y="745"/>
                  <a:pt x="1678" y="713"/>
                  <a:pt x="1665" y="687"/>
                </a:cubicBezTo>
                <a:cubicBezTo>
                  <a:pt x="1651" y="659"/>
                  <a:pt x="1629" y="647"/>
                  <a:pt x="1598" y="642"/>
                </a:cubicBezTo>
                <a:cubicBezTo>
                  <a:pt x="1528" y="631"/>
                  <a:pt x="1461" y="674"/>
                  <a:pt x="1427" y="734"/>
                </a:cubicBezTo>
                <a:cubicBezTo>
                  <a:pt x="1402" y="779"/>
                  <a:pt x="1395" y="834"/>
                  <a:pt x="1409" y="883"/>
                </a:cubicBezTo>
                <a:cubicBezTo>
                  <a:pt x="1421" y="926"/>
                  <a:pt x="1456" y="966"/>
                  <a:pt x="1497" y="983"/>
                </a:cubicBezTo>
                <a:cubicBezTo>
                  <a:pt x="1542" y="1002"/>
                  <a:pt x="1592" y="990"/>
                  <a:pt x="1634" y="970"/>
                </a:cubicBezTo>
                <a:cubicBezTo>
                  <a:pt x="1685" y="946"/>
                  <a:pt x="1728" y="904"/>
                  <a:pt x="1764" y="862"/>
                </a:cubicBezTo>
                <a:cubicBezTo>
                  <a:pt x="1798" y="822"/>
                  <a:pt x="1825" y="776"/>
                  <a:pt x="1854" y="733"/>
                </a:cubicBezTo>
                <a:cubicBezTo>
                  <a:pt x="1867" y="714"/>
                  <a:pt x="1878" y="704"/>
                  <a:pt x="1891" y="690"/>
                </a:cubicBezTo>
                <a:cubicBezTo>
                  <a:pt x="1909" y="719"/>
                  <a:pt x="1910" y="739"/>
                  <a:pt x="1915" y="776"/>
                </a:cubicBezTo>
                <a:cubicBezTo>
                  <a:pt x="1923" y="831"/>
                  <a:pt x="1923" y="897"/>
                  <a:pt x="1952" y="946"/>
                </a:cubicBezTo>
                <a:cubicBezTo>
                  <a:pt x="1956" y="949"/>
                  <a:pt x="1959" y="951"/>
                  <a:pt x="1963" y="954"/>
                </a:cubicBezTo>
                <a:cubicBezTo>
                  <a:pt x="1990" y="940"/>
                  <a:pt x="2008" y="929"/>
                  <a:pt x="2029" y="902"/>
                </a:cubicBezTo>
                <a:cubicBezTo>
                  <a:pt x="2050" y="875"/>
                  <a:pt x="2069" y="845"/>
                  <a:pt x="2093" y="820"/>
                </a:cubicBezTo>
                <a:cubicBezTo>
                  <a:pt x="2097" y="817"/>
                  <a:pt x="2100" y="814"/>
                  <a:pt x="2104" y="811"/>
                </a:cubicBezTo>
                <a:cubicBezTo>
                  <a:pt x="2122" y="830"/>
                  <a:pt x="2127" y="838"/>
                  <a:pt x="2140" y="865"/>
                </a:cubicBezTo>
                <a:cubicBezTo>
                  <a:pt x="2153" y="893"/>
                  <a:pt x="2168" y="912"/>
                  <a:pt x="2187" y="934"/>
                </a:cubicBezTo>
              </a:path>
              <a:path w="6364" h="1596" extrusionOk="0">
                <a:moveTo>
                  <a:pt x="2615" y="153"/>
                </a:moveTo>
                <a:cubicBezTo>
                  <a:pt x="2634" y="200"/>
                  <a:pt x="2627" y="246"/>
                  <a:pt x="2628" y="297"/>
                </a:cubicBezTo>
                <a:cubicBezTo>
                  <a:pt x="2631" y="486"/>
                  <a:pt x="2632" y="678"/>
                  <a:pt x="2656" y="866"/>
                </a:cubicBezTo>
                <a:cubicBezTo>
                  <a:pt x="2663" y="840"/>
                  <a:pt x="2653" y="842"/>
                  <a:pt x="2636" y="821"/>
                </a:cubicBezTo>
                <a:cubicBezTo>
                  <a:pt x="2606" y="783"/>
                  <a:pt x="2563" y="742"/>
                  <a:pt x="2515" y="729"/>
                </a:cubicBezTo>
                <a:cubicBezTo>
                  <a:pt x="2466" y="716"/>
                  <a:pt x="2412" y="723"/>
                  <a:pt x="2382" y="766"/>
                </a:cubicBezTo>
                <a:cubicBezTo>
                  <a:pt x="2354" y="805"/>
                  <a:pt x="2355" y="857"/>
                  <a:pt x="2374" y="899"/>
                </a:cubicBezTo>
                <a:cubicBezTo>
                  <a:pt x="2419" y="998"/>
                  <a:pt x="2516" y="991"/>
                  <a:pt x="2599" y="955"/>
                </a:cubicBezTo>
              </a:path>
              <a:path w="6364" h="1596" extrusionOk="0">
                <a:moveTo>
                  <a:pt x="3117" y="7"/>
                </a:moveTo>
                <a:cubicBezTo>
                  <a:pt x="3085" y="7"/>
                  <a:pt x="3082" y="2"/>
                  <a:pt x="3064" y="39"/>
                </a:cubicBezTo>
                <a:cubicBezTo>
                  <a:pt x="3034" y="99"/>
                  <a:pt x="3019" y="169"/>
                  <a:pt x="3006" y="234"/>
                </a:cubicBezTo>
                <a:cubicBezTo>
                  <a:pt x="2966" y="429"/>
                  <a:pt x="2944" y="635"/>
                  <a:pt x="2966" y="834"/>
                </a:cubicBezTo>
                <a:cubicBezTo>
                  <a:pt x="2973" y="896"/>
                  <a:pt x="2986" y="958"/>
                  <a:pt x="3017" y="1012"/>
                </a:cubicBezTo>
                <a:cubicBezTo>
                  <a:pt x="3032" y="1038"/>
                  <a:pt x="3044" y="1071"/>
                  <a:pt x="3079" y="1067"/>
                </a:cubicBezTo>
                <a:cubicBezTo>
                  <a:pt x="3084" y="1063"/>
                  <a:pt x="3088" y="1059"/>
                  <a:pt x="3093" y="1055"/>
                </a:cubicBezTo>
              </a:path>
              <a:path w="6364" h="1596" extrusionOk="0">
                <a:moveTo>
                  <a:pt x="3514" y="276"/>
                </a:moveTo>
                <a:cubicBezTo>
                  <a:pt x="3464" y="266"/>
                  <a:pt x="3419" y="265"/>
                  <a:pt x="3368" y="273"/>
                </a:cubicBezTo>
                <a:cubicBezTo>
                  <a:pt x="3315" y="281"/>
                  <a:pt x="3257" y="300"/>
                  <a:pt x="3224" y="346"/>
                </a:cubicBezTo>
                <a:cubicBezTo>
                  <a:pt x="3176" y="414"/>
                  <a:pt x="3224" y="487"/>
                  <a:pt x="3269" y="540"/>
                </a:cubicBezTo>
                <a:cubicBezTo>
                  <a:pt x="3327" y="608"/>
                  <a:pt x="3405" y="649"/>
                  <a:pt x="3471" y="708"/>
                </a:cubicBezTo>
                <a:cubicBezTo>
                  <a:pt x="3497" y="731"/>
                  <a:pt x="3519" y="758"/>
                  <a:pt x="3491" y="787"/>
                </a:cubicBezTo>
                <a:cubicBezTo>
                  <a:pt x="3459" y="820"/>
                  <a:pt x="3406" y="833"/>
                  <a:pt x="3362" y="840"/>
                </a:cubicBezTo>
                <a:cubicBezTo>
                  <a:pt x="3310" y="848"/>
                  <a:pt x="3256" y="850"/>
                  <a:pt x="3204" y="838"/>
                </a:cubicBezTo>
                <a:cubicBezTo>
                  <a:pt x="3172" y="830"/>
                  <a:pt x="3142" y="813"/>
                  <a:pt x="3156" y="775"/>
                </a:cubicBezTo>
                <a:cubicBezTo>
                  <a:pt x="3161" y="766"/>
                  <a:pt x="3166" y="758"/>
                  <a:pt x="3171" y="749"/>
                </a:cubicBezTo>
              </a:path>
              <a:path w="6364" h="1596" extrusionOk="0">
                <a:moveTo>
                  <a:pt x="3694" y="347"/>
                </a:moveTo>
                <a:cubicBezTo>
                  <a:pt x="3718" y="362"/>
                  <a:pt x="3720" y="378"/>
                  <a:pt x="3725" y="407"/>
                </a:cubicBezTo>
                <a:cubicBezTo>
                  <a:pt x="3734" y="460"/>
                  <a:pt x="3740" y="514"/>
                  <a:pt x="3747" y="567"/>
                </a:cubicBezTo>
                <a:cubicBezTo>
                  <a:pt x="3757" y="640"/>
                  <a:pt x="3765" y="714"/>
                  <a:pt x="3778" y="787"/>
                </a:cubicBezTo>
                <a:cubicBezTo>
                  <a:pt x="3782" y="811"/>
                  <a:pt x="3777" y="810"/>
                  <a:pt x="3792" y="823"/>
                </a:cubicBezTo>
              </a:path>
              <a:path w="6364" h="1596" extrusionOk="0">
                <a:moveTo>
                  <a:pt x="3996" y="819"/>
                </a:moveTo>
                <a:cubicBezTo>
                  <a:pt x="4005" y="867"/>
                  <a:pt x="4003" y="897"/>
                  <a:pt x="3993" y="944"/>
                </a:cubicBezTo>
                <a:cubicBezTo>
                  <a:pt x="3983" y="992"/>
                  <a:pt x="3975" y="1040"/>
                  <a:pt x="3966" y="1088"/>
                </a:cubicBezTo>
              </a:path>
              <a:path w="6364" h="1596" extrusionOk="0">
                <a:moveTo>
                  <a:pt x="4515" y="357"/>
                </a:moveTo>
                <a:cubicBezTo>
                  <a:pt x="4471" y="346"/>
                  <a:pt x="4426" y="332"/>
                  <a:pt x="4381" y="328"/>
                </a:cubicBezTo>
                <a:cubicBezTo>
                  <a:pt x="4356" y="326"/>
                  <a:pt x="4324" y="320"/>
                  <a:pt x="4313" y="351"/>
                </a:cubicBezTo>
                <a:cubicBezTo>
                  <a:pt x="4299" y="392"/>
                  <a:pt x="4321" y="442"/>
                  <a:pt x="4336" y="479"/>
                </a:cubicBezTo>
                <a:cubicBezTo>
                  <a:pt x="4359" y="537"/>
                  <a:pt x="4389" y="592"/>
                  <a:pt x="4419" y="646"/>
                </a:cubicBezTo>
                <a:cubicBezTo>
                  <a:pt x="4438" y="681"/>
                  <a:pt x="4469" y="725"/>
                  <a:pt x="4450" y="766"/>
                </a:cubicBezTo>
                <a:cubicBezTo>
                  <a:pt x="4439" y="789"/>
                  <a:pt x="4405" y="798"/>
                  <a:pt x="4382" y="801"/>
                </a:cubicBezTo>
                <a:cubicBezTo>
                  <a:pt x="4327" y="808"/>
                  <a:pt x="4271" y="786"/>
                  <a:pt x="4225" y="757"/>
                </a:cubicBezTo>
                <a:cubicBezTo>
                  <a:pt x="4191" y="735"/>
                  <a:pt x="4189" y="718"/>
                  <a:pt x="4196" y="682"/>
                </a:cubicBezTo>
              </a:path>
              <a:path w="6364" h="1596" extrusionOk="0">
                <a:moveTo>
                  <a:pt x="4663" y="397"/>
                </a:moveTo>
                <a:cubicBezTo>
                  <a:pt x="4688" y="389"/>
                  <a:pt x="4728" y="367"/>
                  <a:pt x="4751" y="386"/>
                </a:cubicBezTo>
                <a:cubicBezTo>
                  <a:pt x="4769" y="401"/>
                  <a:pt x="4753" y="452"/>
                  <a:pt x="4750" y="469"/>
                </a:cubicBezTo>
                <a:cubicBezTo>
                  <a:pt x="4741" y="517"/>
                  <a:pt x="4728" y="564"/>
                  <a:pt x="4717" y="612"/>
                </a:cubicBezTo>
                <a:cubicBezTo>
                  <a:pt x="4708" y="649"/>
                  <a:pt x="4699" y="687"/>
                  <a:pt x="4697" y="725"/>
                </a:cubicBezTo>
                <a:cubicBezTo>
                  <a:pt x="4696" y="748"/>
                  <a:pt x="4698" y="749"/>
                  <a:pt x="4711" y="766"/>
                </a:cubicBezTo>
                <a:cubicBezTo>
                  <a:pt x="4733" y="761"/>
                  <a:pt x="4753" y="748"/>
                  <a:pt x="4774" y="736"/>
                </a:cubicBezTo>
                <a:cubicBezTo>
                  <a:pt x="4782" y="731"/>
                  <a:pt x="4789" y="727"/>
                  <a:pt x="4797" y="722"/>
                </a:cubicBezTo>
              </a:path>
              <a:path w="6364" h="1596" extrusionOk="0">
                <a:moveTo>
                  <a:pt x="5108" y="798"/>
                </a:moveTo>
                <a:cubicBezTo>
                  <a:pt x="5115" y="836"/>
                  <a:pt x="5117" y="872"/>
                  <a:pt x="5106" y="910"/>
                </a:cubicBezTo>
                <a:cubicBezTo>
                  <a:pt x="5097" y="944"/>
                  <a:pt x="5081" y="983"/>
                  <a:pt x="5060" y="1011"/>
                </a:cubicBezTo>
                <a:cubicBezTo>
                  <a:pt x="5048" y="1024"/>
                  <a:pt x="5045" y="1026"/>
                  <a:pt x="5040" y="1035"/>
                </a:cubicBezTo>
              </a:path>
              <a:path w="6364" h="1596" extrusionOk="0">
                <a:moveTo>
                  <a:pt x="5455" y="829"/>
                </a:moveTo>
                <a:cubicBezTo>
                  <a:pt x="5457" y="843"/>
                  <a:pt x="5455" y="835"/>
                  <a:pt x="5459" y="849"/>
                </a:cubicBezTo>
                <a:cubicBezTo>
                  <a:pt x="5460" y="808"/>
                  <a:pt x="5445" y="766"/>
                  <a:pt x="5438" y="724"/>
                </a:cubicBezTo>
                <a:cubicBezTo>
                  <a:pt x="5423" y="637"/>
                  <a:pt x="5411" y="550"/>
                  <a:pt x="5405" y="462"/>
                </a:cubicBezTo>
                <a:cubicBezTo>
                  <a:pt x="5399" y="375"/>
                  <a:pt x="5403" y="286"/>
                  <a:pt x="5435" y="204"/>
                </a:cubicBezTo>
                <a:cubicBezTo>
                  <a:pt x="5456" y="152"/>
                  <a:pt x="5493" y="118"/>
                  <a:pt x="5550" y="140"/>
                </a:cubicBezTo>
                <a:cubicBezTo>
                  <a:pt x="5611" y="164"/>
                  <a:pt x="5640" y="237"/>
                  <a:pt x="5638" y="298"/>
                </a:cubicBezTo>
                <a:cubicBezTo>
                  <a:pt x="5635" y="381"/>
                  <a:pt x="5580" y="418"/>
                  <a:pt x="5522" y="461"/>
                </a:cubicBezTo>
                <a:cubicBezTo>
                  <a:pt x="5493" y="482"/>
                  <a:pt x="5499" y="482"/>
                  <a:pt x="5477" y="462"/>
                </a:cubicBezTo>
              </a:path>
              <a:path w="6364" h="1596" extrusionOk="0">
                <a:moveTo>
                  <a:pt x="5835" y="126"/>
                </a:moveTo>
                <a:cubicBezTo>
                  <a:pt x="5819" y="115"/>
                  <a:pt x="5813" y="114"/>
                  <a:pt x="5817" y="100"/>
                </a:cubicBezTo>
                <a:cubicBezTo>
                  <a:pt x="5861" y="107"/>
                  <a:pt x="5884" y="129"/>
                  <a:pt x="5914" y="165"/>
                </a:cubicBezTo>
                <a:cubicBezTo>
                  <a:pt x="5967" y="230"/>
                  <a:pt x="5998" y="308"/>
                  <a:pt x="6020" y="388"/>
                </a:cubicBezTo>
                <a:cubicBezTo>
                  <a:pt x="6043" y="473"/>
                  <a:pt x="6052" y="559"/>
                  <a:pt x="6040" y="646"/>
                </a:cubicBezTo>
                <a:cubicBezTo>
                  <a:pt x="6033" y="700"/>
                  <a:pt x="6016" y="754"/>
                  <a:pt x="5987" y="800"/>
                </a:cubicBezTo>
                <a:cubicBezTo>
                  <a:pt x="5978" y="814"/>
                  <a:pt x="5944" y="840"/>
                  <a:pt x="5959" y="836"/>
                </a:cubicBezTo>
                <a:cubicBezTo>
                  <a:pt x="5963" y="834"/>
                  <a:pt x="5967" y="831"/>
                  <a:pt x="5971" y="829"/>
                </a:cubicBezTo>
              </a:path>
              <a:path w="6364" h="1596" extrusionOk="0">
                <a:moveTo>
                  <a:pt x="6361" y="792"/>
                </a:moveTo>
                <a:cubicBezTo>
                  <a:pt x="6359" y="857"/>
                  <a:pt x="6332" y="846"/>
                  <a:pt x="6271" y="856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6" name="Ink 7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25550" y="457200"/>
            <a:ext cx="1539875" cy="723900"/>
          </a:xfrm>
          <a:custGeom>
            <a:avLst/>
            <a:gdLst>
              <a:gd name="T0" fmla="*/ 2147483647 w 4277"/>
              <a:gd name="T1" fmla="*/ 2147483647 h 2010"/>
              <a:gd name="T2" fmla="*/ 2147483647 w 4277"/>
              <a:gd name="T3" fmla="*/ 2147483647 h 2010"/>
              <a:gd name="T4" fmla="*/ 2147483647 w 4277"/>
              <a:gd name="T5" fmla="*/ 2147483647 h 2010"/>
              <a:gd name="T6" fmla="*/ 2147483647 w 4277"/>
              <a:gd name="T7" fmla="*/ 2147483647 h 2010"/>
              <a:gd name="T8" fmla="*/ 2147483647 w 4277"/>
              <a:gd name="T9" fmla="*/ 2147483647 h 2010"/>
              <a:gd name="T10" fmla="*/ 2147483647 w 4277"/>
              <a:gd name="T11" fmla="*/ 2147483647 h 2010"/>
              <a:gd name="T12" fmla="*/ 2147483647 w 4277"/>
              <a:gd name="T13" fmla="*/ 2147483647 h 2010"/>
              <a:gd name="T14" fmla="*/ 2147483647 w 4277"/>
              <a:gd name="T15" fmla="*/ 2147483647 h 2010"/>
              <a:gd name="T16" fmla="*/ 2147483647 w 4277"/>
              <a:gd name="T17" fmla="*/ 2147483647 h 2010"/>
              <a:gd name="T18" fmla="*/ 2147483647 w 4277"/>
              <a:gd name="T19" fmla="*/ 2147483647 h 2010"/>
              <a:gd name="T20" fmla="*/ 2147483647 w 4277"/>
              <a:gd name="T21" fmla="*/ 2147483647 h 2010"/>
              <a:gd name="T22" fmla="*/ 2147483647 w 4277"/>
              <a:gd name="T23" fmla="*/ 2147483647 h 2010"/>
              <a:gd name="T24" fmla="*/ 2147483647 w 4277"/>
              <a:gd name="T25" fmla="*/ 2147483647 h 2010"/>
              <a:gd name="T26" fmla="*/ 2147483647 w 4277"/>
              <a:gd name="T27" fmla="*/ 2147483647 h 2010"/>
              <a:gd name="T28" fmla="*/ 2147483647 w 4277"/>
              <a:gd name="T29" fmla="*/ 2147483647 h 2010"/>
              <a:gd name="T30" fmla="*/ 2147483647 w 4277"/>
              <a:gd name="T31" fmla="*/ 2147483647 h 2010"/>
              <a:gd name="T32" fmla="*/ 2147483647 w 4277"/>
              <a:gd name="T33" fmla="*/ 2147483647 h 2010"/>
              <a:gd name="T34" fmla="*/ 2147483647 w 4277"/>
              <a:gd name="T35" fmla="*/ 2147483647 h 2010"/>
              <a:gd name="T36" fmla="*/ 2147483647 w 4277"/>
              <a:gd name="T37" fmla="*/ 2147483647 h 2010"/>
              <a:gd name="T38" fmla="*/ 2147483647 w 4277"/>
              <a:gd name="T39" fmla="*/ 2147483647 h 2010"/>
              <a:gd name="T40" fmla="*/ 2147483647 w 4277"/>
              <a:gd name="T41" fmla="*/ 2147483647 h 2010"/>
              <a:gd name="T42" fmla="*/ 2147483647 w 4277"/>
              <a:gd name="T43" fmla="*/ 2147483647 h 2010"/>
              <a:gd name="T44" fmla="*/ 2147483647 w 4277"/>
              <a:gd name="T45" fmla="*/ 2147483647 h 2010"/>
              <a:gd name="T46" fmla="*/ 2147483647 w 4277"/>
              <a:gd name="T47" fmla="*/ 2147483647 h 2010"/>
              <a:gd name="T48" fmla="*/ 2147483647 w 4277"/>
              <a:gd name="T49" fmla="*/ 2147483647 h 2010"/>
              <a:gd name="T50" fmla="*/ 2147483647 w 4277"/>
              <a:gd name="T51" fmla="*/ 2147483647 h 2010"/>
              <a:gd name="T52" fmla="*/ 2147483647 w 4277"/>
              <a:gd name="T53" fmla="*/ 2147483647 h 2010"/>
              <a:gd name="T54" fmla="*/ 2147483647 w 4277"/>
              <a:gd name="T55" fmla="*/ 2147483647 h 2010"/>
              <a:gd name="T56" fmla="*/ 2147483647 w 4277"/>
              <a:gd name="T57" fmla="*/ 2147483647 h 2010"/>
              <a:gd name="T58" fmla="*/ 2147483647 w 4277"/>
              <a:gd name="T59" fmla="*/ 2147483647 h 2010"/>
              <a:gd name="T60" fmla="*/ 2147483647 w 4277"/>
              <a:gd name="T61" fmla="*/ 2147483647 h 2010"/>
              <a:gd name="T62" fmla="*/ 2147483647 w 4277"/>
              <a:gd name="T63" fmla="*/ 2147483647 h 2010"/>
              <a:gd name="T64" fmla="*/ 2147483647 w 4277"/>
              <a:gd name="T65" fmla="*/ 2147483647 h 2010"/>
              <a:gd name="T66" fmla="*/ 2147483647 w 4277"/>
              <a:gd name="T67" fmla="*/ 2147483647 h 2010"/>
              <a:gd name="T68" fmla="*/ 2147483647 w 4277"/>
              <a:gd name="T69" fmla="*/ 2147483647 h 2010"/>
              <a:gd name="T70" fmla="*/ 2147483647 w 4277"/>
              <a:gd name="T71" fmla="*/ 2147483647 h 2010"/>
              <a:gd name="T72" fmla="*/ 2147483647 w 4277"/>
              <a:gd name="T73" fmla="*/ 2147483647 h 2010"/>
              <a:gd name="T74" fmla="*/ 2147483647 w 4277"/>
              <a:gd name="T75" fmla="*/ 2147483647 h 2010"/>
              <a:gd name="T76" fmla="*/ 2147483647 w 4277"/>
              <a:gd name="T77" fmla="*/ 2147483647 h 2010"/>
              <a:gd name="T78" fmla="*/ 2147483647 w 4277"/>
              <a:gd name="T79" fmla="*/ 2147483647 h 2010"/>
              <a:gd name="T80" fmla="*/ 2147483647 w 4277"/>
              <a:gd name="T81" fmla="*/ 2147483647 h 2010"/>
              <a:gd name="T82" fmla="*/ 2147483647 w 4277"/>
              <a:gd name="T83" fmla="*/ 2147483647 h 2010"/>
              <a:gd name="T84" fmla="*/ 2147483647 w 4277"/>
              <a:gd name="T85" fmla="*/ 2147483647 h 2010"/>
              <a:gd name="T86" fmla="*/ 2147483647 w 4277"/>
              <a:gd name="T87" fmla="*/ 2147483647 h 2010"/>
              <a:gd name="T88" fmla="*/ 2147483647 w 4277"/>
              <a:gd name="T89" fmla="*/ 2147483647 h 2010"/>
              <a:gd name="T90" fmla="*/ 2147483647 w 4277"/>
              <a:gd name="T91" fmla="*/ 2147483647 h 201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277"/>
              <a:gd name="T139" fmla="*/ 0 h 2010"/>
              <a:gd name="T140" fmla="*/ 4277 w 4277"/>
              <a:gd name="T141" fmla="*/ 2010 h 201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277" h="2010" extrusionOk="0">
                <a:moveTo>
                  <a:pt x="518" y="846"/>
                </a:moveTo>
                <a:cubicBezTo>
                  <a:pt x="523" y="799"/>
                  <a:pt x="515" y="779"/>
                  <a:pt x="482" y="743"/>
                </a:cubicBezTo>
                <a:cubicBezTo>
                  <a:pt x="437" y="693"/>
                  <a:pt x="373" y="665"/>
                  <a:pt x="308" y="651"/>
                </a:cubicBezTo>
                <a:cubicBezTo>
                  <a:pt x="239" y="636"/>
                  <a:pt x="153" y="633"/>
                  <a:pt x="94" y="679"/>
                </a:cubicBezTo>
                <a:cubicBezTo>
                  <a:pt x="30" y="729"/>
                  <a:pt x="50" y="807"/>
                  <a:pt x="73" y="871"/>
                </a:cubicBezTo>
                <a:cubicBezTo>
                  <a:pt x="106" y="963"/>
                  <a:pt x="164" y="1043"/>
                  <a:pt x="211" y="1128"/>
                </a:cubicBezTo>
                <a:cubicBezTo>
                  <a:pt x="241" y="1183"/>
                  <a:pt x="280" y="1246"/>
                  <a:pt x="244" y="1308"/>
                </a:cubicBezTo>
                <a:cubicBezTo>
                  <a:pt x="219" y="1352"/>
                  <a:pt x="157" y="1380"/>
                  <a:pt x="109" y="1385"/>
                </a:cubicBezTo>
                <a:cubicBezTo>
                  <a:pt x="69" y="1389"/>
                  <a:pt x="22" y="1386"/>
                  <a:pt x="1" y="1348"/>
                </a:cubicBezTo>
                <a:cubicBezTo>
                  <a:pt x="-26" y="1299"/>
                  <a:pt x="75" y="1233"/>
                  <a:pt x="100" y="1211"/>
                </a:cubicBezTo>
              </a:path>
              <a:path w="4277" h="2010" extrusionOk="0">
                <a:moveTo>
                  <a:pt x="506" y="977"/>
                </a:moveTo>
                <a:cubicBezTo>
                  <a:pt x="554" y="979"/>
                  <a:pt x="562" y="986"/>
                  <a:pt x="555" y="1038"/>
                </a:cubicBezTo>
                <a:cubicBezTo>
                  <a:pt x="547" y="1094"/>
                  <a:pt x="532" y="1148"/>
                  <a:pt x="536" y="1206"/>
                </a:cubicBezTo>
                <a:cubicBezTo>
                  <a:pt x="539" y="1245"/>
                  <a:pt x="559" y="1292"/>
                  <a:pt x="605" y="1294"/>
                </a:cubicBezTo>
                <a:cubicBezTo>
                  <a:pt x="646" y="1296"/>
                  <a:pt x="686" y="1261"/>
                  <a:pt x="698" y="1223"/>
                </a:cubicBezTo>
                <a:cubicBezTo>
                  <a:pt x="717" y="1163"/>
                  <a:pt x="701" y="1094"/>
                  <a:pt x="684" y="1036"/>
                </a:cubicBezTo>
                <a:cubicBezTo>
                  <a:pt x="667" y="980"/>
                  <a:pt x="645" y="924"/>
                  <a:pt x="625" y="869"/>
                </a:cubicBezTo>
                <a:cubicBezTo>
                  <a:pt x="618" y="853"/>
                  <a:pt x="614" y="850"/>
                  <a:pt x="621" y="840"/>
                </a:cubicBezTo>
                <a:cubicBezTo>
                  <a:pt x="652" y="871"/>
                  <a:pt x="674" y="901"/>
                  <a:pt x="698" y="940"/>
                </a:cubicBezTo>
                <a:cubicBezTo>
                  <a:pt x="764" y="1047"/>
                  <a:pt x="814" y="1188"/>
                  <a:pt x="901" y="1280"/>
                </a:cubicBezTo>
                <a:cubicBezTo>
                  <a:pt x="918" y="1292"/>
                  <a:pt x="922" y="1297"/>
                  <a:pt x="936" y="1294"/>
                </a:cubicBezTo>
                <a:cubicBezTo>
                  <a:pt x="964" y="1263"/>
                  <a:pt x="968" y="1227"/>
                  <a:pt x="974" y="1185"/>
                </a:cubicBezTo>
                <a:cubicBezTo>
                  <a:pt x="983" y="1120"/>
                  <a:pt x="994" y="1059"/>
                  <a:pt x="1013" y="996"/>
                </a:cubicBezTo>
                <a:cubicBezTo>
                  <a:pt x="1030" y="940"/>
                  <a:pt x="1049" y="914"/>
                  <a:pt x="1093" y="878"/>
                </a:cubicBezTo>
              </a:path>
              <a:path w="4277" h="2010" extrusionOk="0">
                <a:moveTo>
                  <a:pt x="1490" y="210"/>
                </a:moveTo>
                <a:cubicBezTo>
                  <a:pt x="1479" y="215"/>
                  <a:pt x="1469" y="232"/>
                  <a:pt x="1457" y="294"/>
                </a:cubicBezTo>
                <a:cubicBezTo>
                  <a:pt x="1433" y="417"/>
                  <a:pt x="1409" y="541"/>
                  <a:pt x="1393" y="665"/>
                </a:cubicBezTo>
                <a:cubicBezTo>
                  <a:pt x="1368" y="856"/>
                  <a:pt x="1332" y="1076"/>
                  <a:pt x="1381" y="1266"/>
                </a:cubicBezTo>
                <a:cubicBezTo>
                  <a:pt x="1396" y="1324"/>
                  <a:pt x="1413" y="1322"/>
                  <a:pt x="1445" y="1358"/>
                </a:cubicBezTo>
                <a:cubicBezTo>
                  <a:pt x="1487" y="1316"/>
                  <a:pt x="1503" y="1300"/>
                  <a:pt x="1506" y="1227"/>
                </a:cubicBezTo>
                <a:cubicBezTo>
                  <a:pt x="1510" y="1136"/>
                  <a:pt x="1491" y="997"/>
                  <a:pt x="1418" y="931"/>
                </a:cubicBezTo>
                <a:cubicBezTo>
                  <a:pt x="1412" y="928"/>
                  <a:pt x="1406" y="926"/>
                  <a:pt x="1400" y="923"/>
                </a:cubicBezTo>
                <a:cubicBezTo>
                  <a:pt x="1395" y="953"/>
                  <a:pt x="1383" y="957"/>
                  <a:pt x="1409" y="998"/>
                </a:cubicBezTo>
                <a:cubicBezTo>
                  <a:pt x="1480" y="1109"/>
                  <a:pt x="1682" y="1098"/>
                  <a:pt x="1786" y="1056"/>
                </a:cubicBezTo>
                <a:cubicBezTo>
                  <a:pt x="1814" y="1045"/>
                  <a:pt x="1806" y="1022"/>
                  <a:pt x="1836" y="1019"/>
                </a:cubicBezTo>
                <a:cubicBezTo>
                  <a:pt x="1832" y="1024"/>
                  <a:pt x="1827" y="1029"/>
                  <a:pt x="1823" y="1034"/>
                </a:cubicBezTo>
                <a:cubicBezTo>
                  <a:pt x="1803" y="1069"/>
                  <a:pt x="1776" y="1097"/>
                  <a:pt x="1780" y="1142"/>
                </a:cubicBezTo>
                <a:cubicBezTo>
                  <a:pt x="1784" y="1191"/>
                  <a:pt x="1815" y="1207"/>
                  <a:pt x="1859" y="1215"/>
                </a:cubicBezTo>
                <a:cubicBezTo>
                  <a:pt x="1914" y="1225"/>
                  <a:pt x="1969" y="1190"/>
                  <a:pt x="2018" y="1172"/>
                </a:cubicBezTo>
                <a:cubicBezTo>
                  <a:pt x="2033" y="1166"/>
                  <a:pt x="2036" y="1164"/>
                  <a:pt x="2046" y="1164"/>
                </a:cubicBezTo>
                <a:cubicBezTo>
                  <a:pt x="2038" y="1186"/>
                  <a:pt x="2004" y="1241"/>
                  <a:pt x="2047" y="1253"/>
                </a:cubicBezTo>
                <a:cubicBezTo>
                  <a:pt x="2100" y="1267"/>
                  <a:pt x="2157" y="1219"/>
                  <a:pt x="2187" y="1184"/>
                </a:cubicBezTo>
                <a:cubicBezTo>
                  <a:pt x="2237" y="1127"/>
                  <a:pt x="2252" y="1062"/>
                  <a:pt x="2251" y="987"/>
                </a:cubicBezTo>
                <a:cubicBezTo>
                  <a:pt x="2249" y="810"/>
                  <a:pt x="2158" y="648"/>
                  <a:pt x="2075" y="497"/>
                </a:cubicBezTo>
                <a:cubicBezTo>
                  <a:pt x="2052" y="455"/>
                  <a:pt x="2034" y="415"/>
                  <a:pt x="2019" y="370"/>
                </a:cubicBezTo>
              </a:path>
              <a:path w="4277" h="2010" extrusionOk="0">
                <a:moveTo>
                  <a:pt x="2802" y="48"/>
                </a:moveTo>
                <a:cubicBezTo>
                  <a:pt x="2763" y="92"/>
                  <a:pt x="2750" y="124"/>
                  <a:pt x="2726" y="181"/>
                </a:cubicBezTo>
                <a:cubicBezTo>
                  <a:pt x="2671" y="312"/>
                  <a:pt x="2621" y="444"/>
                  <a:pt x="2581" y="581"/>
                </a:cubicBezTo>
                <a:cubicBezTo>
                  <a:pt x="2541" y="721"/>
                  <a:pt x="2511" y="864"/>
                  <a:pt x="2514" y="1010"/>
                </a:cubicBezTo>
                <a:cubicBezTo>
                  <a:pt x="2516" y="1108"/>
                  <a:pt x="2542" y="1238"/>
                  <a:pt x="2644" y="1281"/>
                </a:cubicBezTo>
                <a:cubicBezTo>
                  <a:pt x="2690" y="1290"/>
                  <a:pt x="2705" y="1293"/>
                  <a:pt x="2736" y="1282"/>
                </a:cubicBezTo>
              </a:path>
              <a:path w="4277" h="2010" extrusionOk="0">
                <a:moveTo>
                  <a:pt x="3221" y="321"/>
                </a:moveTo>
                <a:cubicBezTo>
                  <a:pt x="3212" y="298"/>
                  <a:pt x="3222" y="299"/>
                  <a:pt x="3182" y="298"/>
                </a:cubicBezTo>
                <a:cubicBezTo>
                  <a:pt x="3116" y="297"/>
                  <a:pt x="3038" y="290"/>
                  <a:pt x="2984" y="337"/>
                </a:cubicBezTo>
                <a:cubicBezTo>
                  <a:pt x="2940" y="375"/>
                  <a:pt x="2927" y="442"/>
                  <a:pt x="2917" y="496"/>
                </a:cubicBezTo>
                <a:cubicBezTo>
                  <a:pt x="2895" y="617"/>
                  <a:pt x="2879" y="755"/>
                  <a:pt x="2896" y="878"/>
                </a:cubicBezTo>
                <a:cubicBezTo>
                  <a:pt x="2901" y="916"/>
                  <a:pt x="2920" y="996"/>
                  <a:pt x="2967" y="1008"/>
                </a:cubicBezTo>
                <a:cubicBezTo>
                  <a:pt x="3011" y="1019"/>
                  <a:pt x="3050" y="993"/>
                  <a:pt x="3087" y="974"/>
                </a:cubicBezTo>
              </a:path>
              <a:path w="4277" h="2010" extrusionOk="0">
                <a:moveTo>
                  <a:pt x="3514" y="333"/>
                </a:moveTo>
                <a:cubicBezTo>
                  <a:pt x="3528" y="299"/>
                  <a:pt x="3537" y="273"/>
                  <a:pt x="3565" y="249"/>
                </a:cubicBezTo>
                <a:cubicBezTo>
                  <a:pt x="3584" y="233"/>
                  <a:pt x="3586" y="228"/>
                  <a:pt x="3610" y="244"/>
                </a:cubicBezTo>
                <a:cubicBezTo>
                  <a:pt x="3662" y="279"/>
                  <a:pt x="3698" y="398"/>
                  <a:pt x="3729" y="450"/>
                </a:cubicBezTo>
                <a:cubicBezTo>
                  <a:pt x="3781" y="537"/>
                  <a:pt x="3840" y="620"/>
                  <a:pt x="3887" y="710"/>
                </a:cubicBezTo>
                <a:cubicBezTo>
                  <a:pt x="3923" y="779"/>
                  <a:pt x="3953" y="861"/>
                  <a:pt x="3910" y="934"/>
                </a:cubicBezTo>
                <a:cubicBezTo>
                  <a:pt x="3877" y="991"/>
                  <a:pt x="3810" y="1024"/>
                  <a:pt x="3751" y="1047"/>
                </a:cubicBezTo>
                <a:cubicBezTo>
                  <a:pt x="3688" y="1072"/>
                  <a:pt x="3629" y="1073"/>
                  <a:pt x="3565" y="1083"/>
                </a:cubicBezTo>
                <a:cubicBezTo>
                  <a:pt x="3523" y="1090"/>
                  <a:pt x="3520" y="1088"/>
                  <a:pt x="3488" y="1069"/>
                </a:cubicBezTo>
              </a:path>
              <a:path w="4277" h="2010" extrusionOk="0">
                <a:moveTo>
                  <a:pt x="3104" y="1260"/>
                </a:moveTo>
                <a:cubicBezTo>
                  <a:pt x="3082" y="1246"/>
                  <a:pt x="3066" y="1240"/>
                  <a:pt x="3036" y="1241"/>
                </a:cubicBezTo>
                <a:cubicBezTo>
                  <a:pt x="2984" y="1243"/>
                  <a:pt x="2954" y="1275"/>
                  <a:pt x="2934" y="1320"/>
                </a:cubicBezTo>
                <a:cubicBezTo>
                  <a:pt x="2906" y="1383"/>
                  <a:pt x="2893" y="1456"/>
                  <a:pt x="2881" y="1524"/>
                </a:cubicBezTo>
                <a:cubicBezTo>
                  <a:pt x="2863" y="1620"/>
                  <a:pt x="2846" y="1722"/>
                  <a:pt x="2848" y="1820"/>
                </a:cubicBezTo>
                <a:cubicBezTo>
                  <a:pt x="2849" y="1877"/>
                  <a:pt x="2859" y="1941"/>
                  <a:pt x="2901" y="1982"/>
                </a:cubicBezTo>
                <a:cubicBezTo>
                  <a:pt x="2923" y="2003"/>
                  <a:pt x="2957" y="2012"/>
                  <a:pt x="2987" y="2009"/>
                </a:cubicBezTo>
                <a:cubicBezTo>
                  <a:pt x="3018" y="2006"/>
                  <a:pt x="3042" y="1983"/>
                  <a:pt x="3065" y="1965"/>
                </a:cubicBezTo>
              </a:path>
              <a:path w="4277" h="2010" extrusionOk="0">
                <a:moveTo>
                  <a:pt x="3193" y="1793"/>
                </a:moveTo>
                <a:cubicBezTo>
                  <a:pt x="3221" y="1795"/>
                  <a:pt x="3252" y="1796"/>
                  <a:pt x="3280" y="1793"/>
                </a:cubicBezTo>
                <a:cubicBezTo>
                  <a:pt x="3330" y="1787"/>
                  <a:pt x="3380" y="1780"/>
                  <a:pt x="3427" y="1763"/>
                </a:cubicBezTo>
                <a:cubicBezTo>
                  <a:pt x="3436" y="1760"/>
                  <a:pt x="3444" y="1758"/>
                  <a:pt x="3453" y="1755"/>
                </a:cubicBezTo>
              </a:path>
              <a:path w="4277" h="2010" extrusionOk="0">
                <a:moveTo>
                  <a:pt x="3779" y="1244"/>
                </a:moveTo>
                <a:cubicBezTo>
                  <a:pt x="3791" y="1226"/>
                  <a:pt x="3801" y="1219"/>
                  <a:pt x="3824" y="1216"/>
                </a:cubicBezTo>
                <a:cubicBezTo>
                  <a:pt x="3874" y="1210"/>
                  <a:pt x="3899" y="1262"/>
                  <a:pt x="3913" y="1300"/>
                </a:cubicBezTo>
                <a:cubicBezTo>
                  <a:pt x="3935" y="1359"/>
                  <a:pt x="3949" y="1422"/>
                  <a:pt x="3962" y="1483"/>
                </a:cubicBezTo>
                <a:cubicBezTo>
                  <a:pt x="3982" y="1575"/>
                  <a:pt x="4009" y="1673"/>
                  <a:pt x="4013" y="1768"/>
                </a:cubicBezTo>
                <a:cubicBezTo>
                  <a:pt x="4014" y="1804"/>
                  <a:pt x="4011" y="1843"/>
                  <a:pt x="3980" y="1866"/>
                </a:cubicBezTo>
                <a:cubicBezTo>
                  <a:pt x="3937" y="1899"/>
                  <a:pt x="3876" y="1893"/>
                  <a:pt x="3826" y="1897"/>
                </a:cubicBezTo>
                <a:cubicBezTo>
                  <a:pt x="3809" y="1898"/>
                  <a:pt x="3795" y="1898"/>
                  <a:pt x="3778" y="1898"/>
                </a:cubicBezTo>
              </a:path>
              <a:path w="4277" h="2010" extrusionOk="0">
                <a:moveTo>
                  <a:pt x="4219" y="57"/>
                </a:moveTo>
                <a:cubicBezTo>
                  <a:pt x="4210" y="38"/>
                  <a:pt x="4200" y="19"/>
                  <a:pt x="4191" y="0"/>
                </a:cubicBezTo>
                <a:cubicBezTo>
                  <a:pt x="4227" y="63"/>
                  <a:pt x="4238" y="128"/>
                  <a:pt x="4249" y="201"/>
                </a:cubicBezTo>
                <a:cubicBezTo>
                  <a:pt x="4275" y="371"/>
                  <a:pt x="4276" y="539"/>
                  <a:pt x="4270" y="710"/>
                </a:cubicBezTo>
                <a:cubicBezTo>
                  <a:pt x="4268" y="777"/>
                  <a:pt x="4263" y="845"/>
                  <a:pt x="4264" y="912"/>
                </a:cubicBezTo>
                <a:cubicBezTo>
                  <a:pt x="4265" y="921"/>
                  <a:pt x="4265" y="929"/>
                  <a:pt x="4266" y="938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7" name="Ink 7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308100" y="1133475"/>
            <a:ext cx="758825" cy="365125"/>
          </a:xfrm>
          <a:custGeom>
            <a:avLst/>
            <a:gdLst>
              <a:gd name="T0" fmla="*/ 2147483647 w 2111"/>
              <a:gd name="T1" fmla="*/ 2147483647 h 1013"/>
              <a:gd name="T2" fmla="*/ 2147483647 w 2111"/>
              <a:gd name="T3" fmla="*/ 2147483647 h 1013"/>
              <a:gd name="T4" fmla="*/ 2147483647 w 2111"/>
              <a:gd name="T5" fmla="*/ 2147483647 h 1013"/>
              <a:gd name="T6" fmla="*/ 2147483647 w 2111"/>
              <a:gd name="T7" fmla="*/ 2147483647 h 1013"/>
              <a:gd name="T8" fmla="*/ 2147483647 w 2111"/>
              <a:gd name="T9" fmla="*/ 2147483647 h 1013"/>
              <a:gd name="T10" fmla="*/ 2147483647 w 2111"/>
              <a:gd name="T11" fmla="*/ 2147483647 h 1013"/>
              <a:gd name="T12" fmla="*/ 2147483647 w 2111"/>
              <a:gd name="T13" fmla="*/ 2147483647 h 1013"/>
              <a:gd name="T14" fmla="*/ 2147483647 w 2111"/>
              <a:gd name="T15" fmla="*/ 2147483647 h 1013"/>
              <a:gd name="T16" fmla="*/ 2147483647 w 2111"/>
              <a:gd name="T17" fmla="*/ 2147483647 h 1013"/>
              <a:gd name="T18" fmla="*/ 2147483647 w 2111"/>
              <a:gd name="T19" fmla="*/ 2147483647 h 1013"/>
              <a:gd name="T20" fmla="*/ 2147483647 w 2111"/>
              <a:gd name="T21" fmla="*/ 2147483647 h 1013"/>
              <a:gd name="T22" fmla="*/ 2147483647 w 2111"/>
              <a:gd name="T23" fmla="*/ 2147483647 h 1013"/>
              <a:gd name="T24" fmla="*/ 2147483647 w 2111"/>
              <a:gd name="T25" fmla="*/ 2147483647 h 1013"/>
              <a:gd name="T26" fmla="*/ 2147483647 w 2111"/>
              <a:gd name="T27" fmla="*/ 2147483647 h 1013"/>
              <a:gd name="T28" fmla="*/ 2147483647 w 2111"/>
              <a:gd name="T29" fmla="*/ 2147483647 h 1013"/>
              <a:gd name="T30" fmla="*/ 2147483647 w 2111"/>
              <a:gd name="T31" fmla="*/ 2147483647 h 1013"/>
              <a:gd name="T32" fmla="*/ 2147483647 w 2111"/>
              <a:gd name="T33" fmla="*/ 2147483647 h 1013"/>
              <a:gd name="T34" fmla="*/ 2147483647 w 2111"/>
              <a:gd name="T35" fmla="*/ 2147483647 h 1013"/>
              <a:gd name="T36" fmla="*/ 2147483647 w 2111"/>
              <a:gd name="T37" fmla="*/ 2147483647 h 1013"/>
              <a:gd name="T38" fmla="*/ 2147483647 w 2111"/>
              <a:gd name="T39" fmla="*/ 2147483647 h 1013"/>
              <a:gd name="T40" fmla="*/ 2147483647 w 2111"/>
              <a:gd name="T41" fmla="*/ 2147483647 h 1013"/>
              <a:gd name="T42" fmla="*/ 2147483647 w 2111"/>
              <a:gd name="T43" fmla="*/ 2147483647 h 1013"/>
              <a:gd name="T44" fmla="*/ 2147483647 w 2111"/>
              <a:gd name="T45" fmla="*/ 2147483647 h 1013"/>
              <a:gd name="T46" fmla="*/ 2147483647 w 2111"/>
              <a:gd name="T47" fmla="*/ 2147483647 h 1013"/>
              <a:gd name="T48" fmla="*/ 2147483647 w 2111"/>
              <a:gd name="T49" fmla="*/ 2147483647 h 1013"/>
              <a:gd name="T50" fmla="*/ 2147483647 w 2111"/>
              <a:gd name="T51" fmla="*/ 2147483647 h 1013"/>
              <a:gd name="T52" fmla="*/ 2147483647 w 2111"/>
              <a:gd name="T53" fmla="*/ 2147483647 h 1013"/>
              <a:gd name="T54" fmla="*/ 2147483647 w 2111"/>
              <a:gd name="T55" fmla="*/ 2147483647 h 1013"/>
              <a:gd name="T56" fmla="*/ 2147483647 w 2111"/>
              <a:gd name="T57" fmla="*/ 2147483647 h 1013"/>
              <a:gd name="T58" fmla="*/ 2147483647 w 2111"/>
              <a:gd name="T59" fmla="*/ 2147483647 h 1013"/>
              <a:gd name="T60" fmla="*/ 2147483647 w 2111"/>
              <a:gd name="T61" fmla="*/ 2147483647 h 1013"/>
              <a:gd name="T62" fmla="*/ 2147483647 w 2111"/>
              <a:gd name="T63" fmla="*/ 2147483647 h 1013"/>
              <a:gd name="T64" fmla="*/ 2147483647 w 2111"/>
              <a:gd name="T65" fmla="*/ 2147483647 h 1013"/>
              <a:gd name="T66" fmla="*/ 2147483647 w 2111"/>
              <a:gd name="T67" fmla="*/ 2147483647 h 1013"/>
              <a:gd name="T68" fmla="*/ 2147483647 w 2111"/>
              <a:gd name="T69" fmla="*/ 2147483647 h 1013"/>
              <a:gd name="T70" fmla="*/ 2147483647 w 2111"/>
              <a:gd name="T71" fmla="*/ 2147483647 h 1013"/>
              <a:gd name="T72" fmla="*/ 2147483647 w 2111"/>
              <a:gd name="T73" fmla="*/ 2147483647 h 1013"/>
              <a:gd name="T74" fmla="*/ 2147483647 w 2111"/>
              <a:gd name="T75" fmla="*/ 2147483647 h 1013"/>
              <a:gd name="T76" fmla="*/ 2147483647 w 2111"/>
              <a:gd name="T77" fmla="*/ 2147483647 h 1013"/>
              <a:gd name="T78" fmla="*/ 2147483647 w 2111"/>
              <a:gd name="T79" fmla="*/ 2147483647 h 1013"/>
              <a:gd name="T80" fmla="*/ 2147483647 w 2111"/>
              <a:gd name="T81" fmla="*/ 2147483647 h 1013"/>
              <a:gd name="T82" fmla="*/ 2147483647 w 2111"/>
              <a:gd name="T83" fmla="*/ 2147483647 h 1013"/>
              <a:gd name="T84" fmla="*/ 2147483647 w 2111"/>
              <a:gd name="T85" fmla="*/ 2147483647 h 1013"/>
              <a:gd name="T86" fmla="*/ 2147483647 w 2111"/>
              <a:gd name="T87" fmla="*/ 2147483647 h 1013"/>
              <a:gd name="T88" fmla="*/ 2147483647 w 2111"/>
              <a:gd name="T89" fmla="*/ 2147483647 h 1013"/>
              <a:gd name="T90" fmla="*/ 2147483647 w 2111"/>
              <a:gd name="T91" fmla="*/ 2147483647 h 1013"/>
              <a:gd name="T92" fmla="*/ 2147483647 w 2111"/>
              <a:gd name="T93" fmla="*/ 0 h 10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111"/>
              <a:gd name="T142" fmla="*/ 0 h 1013"/>
              <a:gd name="T143" fmla="*/ 2111 w 2111"/>
              <a:gd name="T144" fmla="*/ 1013 h 101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111" h="1013" extrusionOk="0">
                <a:moveTo>
                  <a:pt x="280" y="801"/>
                </a:moveTo>
                <a:cubicBezTo>
                  <a:pt x="289" y="770"/>
                  <a:pt x="303" y="726"/>
                  <a:pt x="299" y="694"/>
                </a:cubicBezTo>
                <a:cubicBezTo>
                  <a:pt x="293" y="641"/>
                  <a:pt x="271" y="585"/>
                  <a:pt x="236" y="544"/>
                </a:cubicBezTo>
                <a:cubicBezTo>
                  <a:pt x="193" y="494"/>
                  <a:pt x="126" y="456"/>
                  <a:pt x="60" y="451"/>
                </a:cubicBezTo>
                <a:cubicBezTo>
                  <a:pt x="13" y="447"/>
                  <a:pt x="-5" y="476"/>
                  <a:pt x="2" y="520"/>
                </a:cubicBezTo>
                <a:cubicBezTo>
                  <a:pt x="12" y="583"/>
                  <a:pt x="59" y="644"/>
                  <a:pt x="92" y="697"/>
                </a:cubicBezTo>
                <a:cubicBezTo>
                  <a:pt x="124" y="748"/>
                  <a:pt x="170" y="800"/>
                  <a:pt x="185" y="860"/>
                </a:cubicBezTo>
                <a:cubicBezTo>
                  <a:pt x="194" y="897"/>
                  <a:pt x="181" y="931"/>
                  <a:pt x="153" y="955"/>
                </a:cubicBezTo>
                <a:cubicBezTo>
                  <a:pt x="132" y="973"/>
                  <a:pt x="97" y="989"/>
                  <a:pt x="69" y="982"/>
                </a:cubicBezTo>
                <a:cubicBezTo>
                  <a:pt x="41" y="975"/>
                  <a:pt x="24" y="950"/>
                  <a:pt x="29" y="922"/>
                </a:cubicBezTo>
                <a:cubicBezTo>
                  <a:pt x="39" y="894"/>
                  <a:pt x="43" y="884"/>
                  <a:pt x="57" y="868"/>
                </a:cubicBezTo>
              </a:path>
              <a:path w="2111" h="1013" extrusionOk="0">
                <a:moveTo>
                  <a:pt x="367" y="710"/>
                </a:moveTo>
                <a:cubicBezTo>
                  <a:pt x="400" y="719"/>
                  <a:pt x="395" y="727"/>
                  <a:pt x="392" y="760"/>
                </a:cubicBezTo>
                <a:cubicBezTo>
                  <a:pt x="389" y="794"/>
                  <a:pt x="384" y="832"/>
                  <a:pt x="398" y="865"/>
                </a:cubicBezTo>
                <a:cubicBezTo>
                  <a:pt x="412" y="896"/>
                  <a:pt x="442" y="909"/>
                  <a:pt x="473" y="904"/>
                </a:cubicBezTo>
                <a:cubicBezTo>
                  <a:pt x="507" y="898"/>
                  <a:pt x="525" y="872"/>
                  <a:pt x="533" y="840"/>
                </a:cubicBezTo>
                <a:cubicBezTo>
                  <a:pt x="542" y="802"/>
                  <a:pt x="529" y="761"/>
                  <a:pt x="523" y="723"/>
                </a:cubicBezTo>
                <a:cubicBezTo>
                  <a:pt x="519" y="702"/>
                  <a:pt x="516" y="680"/>
                  <a:pt x="513" y="659"/>
                </a:cubicBezTo>
                <a:cubicBezTo>
                  <a:pt x="547" y="653"/>
                  <a:pt x="561" y="680"/>
                  <a:pt x="585" y="707"/>
                </a:cubicBezTo>
                <a:cubicBezTo>
                  <a:pt x="618" y="744"/>
                  <a:pt x="648" y="784"/>
                  <a:pt x="683" y="819"/>
                </a:cubicBezTo>
                <a:cubicBezTo>
                  <a:pt x="703" y="839"/>
                  <a:pt x="725" y="857"/>
                  <a:pt x="753" y="840"/>
                </a:cubicBezTo>
                <a:cubicBezTo>
                  <a:pt x="794" y="815"/>
                  <a:pt x="818" y="765"/>
                  <a:pt x="854" y="733"/>
                </a:cubicBezTo>
                <a:cubicBezTo>
                  <a:pt x="887" y="704"/>
                  <a:pt x="920" y="680"/>
                  <a:pt x="959" y="660"/>
                </a:cubicBezTo>
                <a:cubicBezTo>
                  <a:pt x="985" y="647"/>
                  <a:pt x="993" y="643"/>
                  <a:pt x="1011" y="635"/>
                </a:cubicBezTo>
              </a:path>
              <a:path w="2111" h="1013" extrusionOk="0">
                <a:moveTo>
                  <a:pt x="1319" y="82"/>
                </a:moveTo>
                <a:cubicBezTo>
                  <a:pt x="1282" y="150"/>
                  <a:pt x="1267" y="228"/>
                  <a:pt x="1251" y="303"/>
                </a:cubicBezTo>
                <a:cubicBezTo>
                  <a:pt x="1217" y="460"/>
                  <a:pt x="1182" y="621"/>
                  <a:pt x="1181" y="783"/>
                </a:cubicBezTo>
                <a:cubicBezTo>
                  <a:pt x="1182" y="798"/>
                  <a:pt x="1183" y="812"/>
                  <a:pt x="1184" y="827"/>
                </a:cubicBezTo>
              </a:path>
              <a:path w="2111" h="1013" extrusionOk="0">
                <a:moveTo>
                  <a:pt x="1148" y="600"/>
                </a:moveTo>
                <a:cubicBezTo>
                  <a:pt x="1203" y="644"/>
                  <a:pt x="1258" y="679"/>
                  <a:pt x="1326" y="702"/>
                </a:cubicBezTo>
                <a:cubicBezTo>
                  <a:pt x="1390" y="724"/>
                  <a:pt x="1461" y="741"/>
                  <a:pt x="1529" y="744"/>
                </a:cubicBezTo>
                <a:cubicBezTo>
                  <a:pt x="1559" y="745"/>
                  <a:pt x="1575" y="742"/>
                  <a:pt x="1599" y="728"/>
                </a:cubicBezTo>
                <a:cubicBezTo>
                  <a:pt x="1598" y="699"/>
                  <a:pt x="1578" y="688"/>
                  <a:pt x="1551" y="677"/>
                </a:cubicBezTo>
                <a:cubicBezTo>
                  <a:pt x="1515" y="662"/>
                  <a:pt x="1470" y="659"/>
                  <a:pt x="1434" y="676"/>
                </a:cubicBezTo>
                <a:cubicBezTo>
                  <a:pt x="1398" y="692"/>
                  <a:pt x="1381" y="728"/>
                  <a:pt x="1385" y="767"/>
                </a:cubicBezTo>
                <a:cubicBezTo>
                  <a:pt x="1390" y="812"/>
                  <a:pt x="1426" y="847"/>
                  <a:pt x="1461" y="872"/>
                </a:cubicBezTo>
                <a:cubicBezTo>
                  <a:pt x="1496" y="897"/>
                  <a:pt x="1539" y="915"/>
                  <a:pt x="1583" y="912"/>
                </a:cubicBezTo>
                <a:cubicBezTo>
                  <a:pt x="1592" y="910"/>
                  <a:pt x="1601" y="909"/>
                  <a:pt x="1610" y="907"/>
                </a:cubicBezTo>
              </a:path>
              <a:path w="2111" h="1013" extrusionOk="0">
                <a:moveTo>
                  <a:pt x="1989" y="737"/>
                </a:moveTo>
                <a:cubicBezTo>
                  <a:pt x="1959" y="765"/>
                  <a:pt x="1927" y="790"/>
                  <a:pt x="1897" y="818"/>
                </a:cubicBezTo>
                <a:cubicBezTo>
                  <a:pt x="1855" y="857"/>
                  <a:pt x="1815" y="896"/>
                  <a:pt x="1790" y="949"/>
                </a:cubicBezTo>
                <a:cubicBezTo>
                  <a:pt x="1780" y="975"/>
                  <a:pt x="1776" y="982"/>
                  <a:pt x="1784" y="1000"/>
                </a:cubicBezTo>
                <a:cubicBezTo>
                  <a:pt x="1827" y="1008"/>
                  <a:pt x="1845" y="1012"/>
                  <a:pt x="1889" y="981"/>
                </a:cubicBezTo>
                <a:cubicBezTo>
                  <a:pt x="1959" y="932"/>
                  <a:pt x="2012" y="856"/>
                  <a:pt x="2044" y="777"/>
                </a:cubicBezTo>
                <a:cubicBezTo>
                  <a:pt x="2092" y="657"/>
                  <a:pt x="2107" y="525"/>
                  <a:pt x="2110" y="397"/>
                </a:cubicBezTo>
                <a:cubicBezTo>
                  <a:pt x="2112" y="292"/>
                  <a:pt x="2102" y="185"/>
                  <a:pt x="2078" y="83"/>
                </a:cubicBezTo>
                <a:cubicBezTo>
                  <a:pt x="2071" y="53"/>
                  <a:pt x="2059" y="28"/>
                  <a:pt x="2048" y="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8" name="Ink 7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19325" y="1155700"/>
            <a:ext cx="1604963" cy="427038"/>
          </a:xfrm>
          <a:custGeom>
            <a:avLst/>
            <a:gdLst>
              <a:gd name="T0" fmla="*/ 2147483647 w 4460"/>
              <a:gd name="T1" fmla="*/ 2147483647 h 1184"/>
              <a:gd name="T2" fmla="*/ 2147483647 w 4460"/>
              <a:gd name="T3" fmla="*/ 2147483647 h 1184"/>
              <a:gd name="T4" fmla="*/ 2147483647 w 4460"/>
              <a:gd name="T5" fmla="*/ 2147483647 h 1184"/>
              <a:gd name="T6" fmla="*/ 2147483647 w 4460"/>
              <a:gd name="T7" fmla="*/ 2147483647 h 1184"/>
              <a:gd name="T8" fmla="*/ 2147483647 w 4460"/>
              <a:gd name="T9" fmla="*/ 2147483647 h 1184"/>
              <a:gd name="T10" fmla="*/ 2147483647 w 4460"/>
              <a:gd name="T11" fmla="*/ 2147483647 h 1184"/>
              <a:gd name="T12" fmla="*/ 2147483647 w 4460"/>
              <a:gd name="T13" fmla="*/ 2147483647 h 1184"/>
              <a:gd name="T14" fmla="*/ 2147483647 w 4460"/>
              <a:gd name="T15" fmla="*/ 2147483647 h 1184"/>
              <a:gd name="T16" fmla="*/ 2147483647 w 4460"/>
              <a:gd name="T17" fmla="*/ 2147483647 h 1184"/>
              <a:gd name="T18" fmla="*/ 2147483647 w 4460"/>
              <a:gd name="T19" fmla="*/ 2147483647 h 1184"/>
              <a:gd name="T20" fmla="*/ 2147483647 w 4460"/>
              <a:gd name="T21" fmla="*/ 2147483647 h 1184"/>
              <a:gd name="T22" fmla="*/ 2147483647 w 4460"/>
              <a:gd name="T23" fmla="*/ 2147483647 h 1184"/>
              <a:gd name="T24" fmla="*/ 2147483647 w 4460"/>
              <a:gd name="T25" fmla="*/ 2147483647 h 1184"/>
              <a:gd name="T26" fmla="*/ 2147483647 w 4460"/>
              <a:gd name="T27" fmla="*/ 2147483647 h 1184"/>
              <a:gd name="T28" fmla="*/ 2147483647 w 4460"/>
              <a:gd name="T29" fmla="*/ 2147483647 h 1184"/>
              <a:gd name="T30" fmla="*/ 2147483647 w 4460"/>
              <a:gd name="T31" fmla="*/ 2147483647 h 1184"/>
              <a:gd name="T32" fmla="*/ 2147483647 w 4460"/>
              <a:gd name="T33" fmla="*/ 2147483647 h 1184"/>
              <a:gd name="T34" fmla="*/ 2147483647 w 4460"/>
              <a:gd name="T35" fmla="*/ 2147483647 h 1184"/>
              <a:gd name="T36" fmla="*/ 2147483647 w 4460"/>
              <a:gd name="T37" fmla="*/ 2147483647 h 1184"/>
              <a:gd name="T38" fmla="*/ 2147483647 w 4460"/>
              <a:gd name="T39" fmla="*/ 2147483647 h 1184"/>
              <a:gd name="T40" fmla="*/ 2147483647 w 4460"/>
              <a:gd name="T41" fmla="*/ 2147483647 h 1184"/>
              <a:gd name="T42" fmla="*/ 2147483647 w 4460"/>
              <a:gd name="T43" fmla="*/ 2147483647 h 1184"/>
              <a:gd name="T44" fmla="*/ 2147483647 w 4460"/>
              <a:gd name="T45" fmla="*/ 2147483647 h 1184"/>
              <a:gd name="T46" fmla="*/ 2147483647 w 4460"/>
              <a:gd name="T47" fmla="*/ 2147483647 h 1184"/>
              <a:gd name="T48" fmla="*/ 2147483647 w 4460"/>
              <a:gd name="T49" fmla="*/ 2147483647 h 1184"/>
              <a:gd name="T50" fmla="*/ 2147483647 w 4460"/>
              <a:gd name="T51" fmla="*/ 2147483647 h 1184"/>
              <a:gd name="T52" fmla="*/ 2147483647 w 4460"/>
              <a:gd name="T53" fmla="*/ 2147483647 h 1184"/>
              <a:gd name="T54" fmla="*/ 2147483647 w 4460"/>
              <a:gd name="T55" fmla="*/ 2147483647 h 1184"/>
              <a:gd name="T56" fmla="*/ 2147483647 w 4460"/>
              <a:gd name="T57" fmla="*/ 2147483647 h 1184"/>
              <a:gd name="T58" fmla="*/ 2147483647 w 4460"/>
              <a:gd name="T59" fmla="*/ 2147483647 h 1184"/>
              <a:gd name="T60" fmla="*/ 2147483647 w 4460"/>
              <a:gd name="T61" fmla="*/ 2147483647 h 1184"/>
              <a:gd name="T62" fmla="*/ 2147483647 w 4460"/>
              <a:gd name="T63" fmla="*/ 2147483647 h 1184"/>
              <a:gd name="T64" fmla="*/ 2147483647 w 4460"/>
              <a:gd name="T65" fmla="*/ 2147483647 h 1184"/>
              <a:gd name="T66" fmla="*/ 2147483647 w 4460"/>
              <a:gd name="T67" fmla="*/ 2147483647 h 1184"/>
              <a:gd name="T68" fmla="*/ 2147483647 w 4460"/>
              <a:gd name="T69" fmla="*/ 2147483647 h 1184"/>
              <a:gd name="T70" fmla="*/ 2147483647 w 4460"/>
              <a:gd name="T71" fmla="*/ 2147483647 h 1184"/>
              <a:gd name="T72" fmla="*/ 2147483647 w 4460"/>
              <a:gd name="T73" fmla="*/ 0 h 1184"/>
              <a:gd name="T74" fmla="*/ 2147483647 w 4460"/>
              <a:gd name="T75" fmla="*/ 2147483647 h 1184"/>
              <a:gd name="T76" fmla="*/ 2147483647 w 4460"/>
              <a:gd name="T77" fmla="*/ 2147483647 h 118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460"/>
              <a:gd name="T118" fmla="*/ 0 h 1184"/>
              <a:gd name="T119" fmla="*/ 4460 w 4460"/>
              <a:gd name="T120" fmla="*/ 1184 h 118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460" h="1184" extrusionOk="0">
                <a:moveTo>
                  <a:pt x="288" y="230"/>
                </a:moveTo>
                <a:cubicBezTo>
                  <a:pt x="257" y="239"/>
                  <a:pt x="231" y="253"/>
                  <a:pt x="204" y="289"/>
                </a:cubicBezTo>
                <a:cubicBezTo>
                  <a:pt x="144" y="367"/>
                  <a:pt x="91" y="460"/>
                  <a:pt x="56" y="552"/>
                </a:cubicBezTo>
                <a:cubicBezTo>
                  <a:pt x="18" y="649"/>
                  <a:pt x="-9" y="757"/>
                  <a:pt x="3" y="862"/>
                </a:cubicBezTo>
                <a:cubicBezTo>
                  <a:pt x="15" y="961"/>
                  <a:pt x="74" y="1026"/>
                  <a:pt x="172" y="1037"/>
                </a:cubicBezTo>
                <a:cubicBezTo>
                  <a:pt x="191" y="1037"/>
                  <a:pt x="209" y="1038"/>
                  <a:pt x="228" y="1038"/>
                </a:cubicBezTo>
              </a:path>
              <a:path w="4460" h="1184" extrusionOk="0">
                <a:moveTo>
                  <a:pt x="984" y="370"/>
                </a:moveTo>
                <a:cubicBezTo>
                  <a:pt x="1006" y="338"/>
                  <a:pt x="1033" y="301"/>
                  <a:pt x="999" y="267"/>
                </a:cubicBezTo>
                <a:cubicBezTo>
                  <a:pt x="975" y="242"/>
                  <a:pt x="912" y="247"/>
                  <a:pt x="882" y="250"/>
                </a:cubicBezTo>
                <a:cubicBezTo>
                  <a:pt x="841" y="254"/>
                  <a:pt x="795" y="266"/>
                  <a:pt x="761" y="290"/>
                </a:cubicBezTo>
                <a:cubicBezTo>
                  <a:pt x="725" y="316"/>
                  <a:pt x="729" y="355"/>
                  <a:pt x="725" y="395"/>
                </a:cubicBezTo>
                <a:cubicBezTo>
                  <a:pt x="719" y="453"/>
                  <a:pt x="709" y="510"/>
                  <a:pt x="696" y="567"/>
                </a:cubicBezTo>
                <a:cubicBezTo>
                  <a:pt x="672" y="672"/>
                  <a:pt x="633" y="779"/>
                  <a:pt x="645" y="888"/>
                </a:cubicBezTo>
                <a:cubicBezTo>
                  <a:pt x="651" y="941"/>
                  <a:pt x="674" y="989"/>
                  <a:pt x="712" y="1026"/>
                </a:cubicBezTo>
                <a:cubicBezTo>
                  <a:pt x="739" y="1052"/>
                  <a:pt x="770" y="1069"/>
                  <a:pt x="807" y="1066"/>
                </a:cubicBezTo>
                <a:cubicBezTo>
                  <a:pt x="839" y="1063"/>
                  <a:pt x="864" y="1049"/>
                  <a:pt x="893" y="1036"/>
                </a:cubicBezTo>
              </a:path>
              <a:path w="4460" h="1184" extrusionOk="0">
                <a:moveTo>
                  <a:pt x="1222" y="882"/>
                </a:moveTo>
                <a:cubicBezTo>
                  <a:pt x="1231" y="852"/>
                  <a:pt x="1225" y="855"/>
                  <a:pt x="1211" y="821"/>
                </a:cubicBezTo>
                <a:cubicBezTo>
                  <a:pt x="1193" y="776"/>
                  <a:pt x="1175" y="732"/>
                  <a:pt x="1159" y="686"/>
                </a:cubicBezTo>
                <a:cubicBezTo>
                  <a:pt x="1140" y="631"/>
                  <a:pt x="1121" y="574"/>
                  <a:pt x="1115" y="516"/>
                </a:cubicBezTo>
                <a:cubicBezTo>
                  <a:pt x="1111" y="476"/>
                  <a:pt x="1113" y="432"/>
                  <a:pt x="1150" y="408"/>
                </a:cubicBezTo>
                <a:cubicBezTo>
                  <a:pt x="1190" y="382"/>
                  <a:pt x="1249" y="383"/>
                  <a:pt x="1294" y="376"/>
                </a:cubicBezTo>
                <a:cubicBezTo>
                  <a:pt x="1349" y="368"/>
                  <a:pt x="1403" y="370"/>
                  <a:pt x="1458" y="360"/>
                </a:cubicBezTo>
                <a:cubicBezTo>
                  <a:pt x="1487" y="353"/>
                  <a:pt x="1495" y="352"/>
                  <a:pt x="1513" y="345"/>
                </a:cubicBezTo>
              </a:path>
              <a:path w="4460" h="1184" extrusionOk="0">
                <a:moveTo>
                  <a:pt x="1226" y="610"/>
                </a:moveTo>
                <a:cubicBezTo>
                  <a:pt x="1273" y="630"/>
                  <a:pt x="1314" y="631"/>
                  <a:pt x="1366" y="628"/>
                </a:cubicBezTo>
                <a:cubicBezTo>
                  <a:pt x="1410" y="625"/>
                  <a:pt x="1459" y="614"/>
                  <a:pt x="1499" y="593"/>
                </a:cubicBezTo>
                <a:cubicBezTo>
                  <a:pt x="1507" y="588"/>
                  <a:pt x="1514" y="583"/>
                  <a:pt x="1522" y="578"/>
                </a:cubicBezTo>
              </a:path>
              <a:path w="4460" h="1184" extrusionOk="0">
                <a:moveTo>
                  <a:pt x="1663" y="860"/>
                </a:moveTo>
                <a:cubicBezTo>
                  <a:pt x="1674" y="885"/>
                  <a:pt x="1675" y="906"/>
                  <a:pt x="1671" y="934"/>
                </a:cubicBezTo>
                <a:cubicBezTo>
                  <a:pt x="1665" y="978"/>
                  <a:pt x="1649" y="1023"/>
                  <a:pt x="1626" y="1061"/>
                </a:cubicBezTo>
                <a:cubicBezTo>
                  <a:pt x="1605" y="1096"/>
                  <a:pt x="1577" y="1131"/>
                  <a:pt x="1548" y="1160"/>
                </a:cubicBezTo>
                <a:cubicBezTo>
                  <a:pt x="1544" y="1163"/>
                  <a:pt x="1541" y="1167"/>
                  <a:pt x="1537" y="1170"/>
                </a:cubicBezTo>
              </a:path>
              <a:path w="4460" h="1184" extrusionOk="0">
                <a:moveTo>
                  <a:pt x="2350" y="397"/>
                </a:moveTo>
                <a:cubicBezTo>
                  <a:pt x="2374" y="354"/>
                  <a:pt x="2361" y="340"/>
                  <a:pt x="2314" y="317"/>
                </a:cubicBezTo>
                <a:cubicBezTo>
                  <a:pt x="2267" y="294"/>
                  <a:pt x="2203" y="283"/>
                  <a:pt x="2152" y="297"/>
                </a:cubicBezTo>
                <a:cubicBezTo>
                  <a:pt x="2094" y="313"/>
                  <a:pt x="2066" y="360"/>
                  <a:pt x="2073" y="418"/>
                </a:cubicBezTo>
                <a:cubicBezTo>
                  <a:pt x="2081" y="490"/>
                  <a:pt x="2128" y="557"/>
                  <a:pt x="2171" y="613"/>
                </a:cubicBezTo>
                <a:cubicBezTo>
                  <a:pt x="2202" y="654"/>
                  <a:pt x="2257" y="696"/>
                  <a:pt x="2264" y="751"/>
                </a:cubicBezTo>
                <a:cubicBezTo>
                  <a:pt x="2269" y="790"/>
                  <a:pt x="2211" y="803"/>
                  <a:pt x="2184" y="807"/>
                </a:cubicBezTo>
                <a:cubicBezTo>
                  <a:pt x="2139" y="814"/>
                  <a:pt x="2087" y="813"/>
                  <a:pt x="2045" y="793"/>
                </a:cubicBezTo>
                <a:cubicBezTo>
                  <a:pt x="2003" y="773"/>
                  <a:pt x="2004" y="752"/>
                  <a:pt x="2011" y="712"/>
                </a:cubicBezTo>
              </a:path>
              <a:path w="4460" h="1184" extrusionOk="0">
                <a:moveTo>
                  <a:pt x="2626" y="140"/>
                </a:moveTo>
                <a:cubicBezTo>
                  <a:pt x="2636" y="125"/>
                  <a:pt x="2638" y="121"/>
                  <a:pt x="2644" y="112"/>
                </a:cubicBezTo>
                <a:cubicBezTo>
                  <a:pt x="2666" y="153"/>
                  <a:pt x="2653" y="205"/>
                  <a:pt x="2649" y="253"/>
                </a:cubicBezTo>
                <a:cubicBezTo>
                  <a:pt x="2641" y="361"/>
                  <a:pt x="2626" y="469"/>
                  <a:pt x="2610" y="576"/>
                </a:cubicBezTo>
                <a:cubicBezTo>
                  <a:pt x="2597" y="668"/>
                  <a:pt x="2580" y="759"/>
                  <a:pt x="2562" y="850"/>
                </a:cubicBezTo>
                <a:cubicBezTo>
                  <a:pt x="2558" y="868"/>
                  <a:pt x="2539" y="929"/>
                  <a:pt x="2556" y="931"/>
                </a:cubicBezTo>
                <a:cubicBezTo>
                  <a:pt x="2561" y="927"/>
                  <a:pt x="2565" y="922"/>
                  <a:pt x="2570" y="918"/>
                </a:cubicBezTo>
              </a:path>
              <a:path w="4460" h="1184" extrusionOk="0">
                <a:moveTo>
                  <a:pt x="2999" y="353"/>
                </a:moveTo>
                <a:cubicBezTo>
                  <a:pt x="3011" y="406"/>
                  <a:pt x="3000" y="450"/>
                  <a:pt x="2995" y="504"/>
                </a:cubicBezTo>
                <a:cubicBezTo>
                  <a:pt x="2987" y="592"/>
                  <a:pt x="2979" y="682"/>
                  <a:pt x="2962" y="769"/>
                </a:cubicBezTo>
                <a:cubicBezTo>
                  <a:pt x="2951" y="828"/>
                  <a:pt x="2941" y="886"/>
                  <a:pt x="2917" y="942"/>
                </a:cubicBezTo>
                <a:cubicBezTo>
                  <a:pt x="2915" y="945"/>
                  <a:pt x="2914" y="949"/>
                  <a:pt x="2912" y="952"/>
                </a:cubicBezTo>
              </a:path>
              <a:path w="4460" h="1184" extrusionOk="0">
                <a:moveTo>
                  <a:pt x="2924" y="475"/>
                </a:moveTo>
                <a:cubicBezTo>
                  <a:pt x="2938" y="400"/>
                  <a:pt x="2945" y="340"/>
                  <a:pt x="3007" y="292"/>
                </a:cubicBezTo>
                <a:cubicBezTo>
                  <a:pt x="3048" y="260"/>
                  <a:pt x="3106" y="261"/>
                  <a:pt x="3150" y="287"/>
                </a:cubicBezTo>
                <a:cubicBezTo>
                  <a:pt x="3196" y="314"/>
                  <a:pt x="3212" y="361"/>
                  <a:pt x="3202" y="412"/>
                </a:cubicBezTo>
                <a:cubicBezTo>
                  <a:pt x="3190" y="471"/>
                  <a:pt x="3153" y="525"/>
                  <a:pt x="3126" y="578"/>
                </a:cubicBezTo>
                <a:cubicBezTo>
                  <a:pt x="3109" y="611"/>
                  <a:pt x="3080" y="658"/>
                  <a:pt x="3102" y="695"/>
                </a:cubicBezTo>
                <a:cubicBezTo>
                  <a:pt x="3122" y="729"/>
                  <a:pt x="3168" y="732"/>
                  <a:pt x="3202" y="733"/>
                </a:cubicBezTo>
                <a:cubicBezTo>
                  <a:pt x="3257" y="735"/>
                  <a:pt x="3303" y="721"/>
                  <a:pt x="3355" y="705"/>
                </a:cubicBezTo>
              </a:path>
              <a:path w="4460" h="1184" extrusionOk="0">
                <a:moveTo>
                  <a:pt x="3511" y="192"/>
                </a:moveTo>
                <a:cubicBezTo>
                  <a:pt x="3503" y="176"/>
                  <a:pt x="3504" y="173"/>
                  <a:pt x="3501" y="159"/>
                </a:cubicBezTo>
                <a:cubicBezTo>
                  <a:pt x="3522" y="154"/>
                  <a:pt x="3543" y="150"/>
                  <a:pt x="3566" y="148"/>
                </a:cubicBezTo>
                <a:cubicBezTo>
                  <a:pt x="3626" y="142"/>
                  <a:pt x="3700" y="140"/>
                  <a:pt x="3758" y="158"/>
                </a:cubicBezTo>
                <a:cubicBezTo>
                  <a:pt x="3809" y="174"/>
                  <a:pt x="3831" y="217"/>
                  <a:pt x="3846" y="266"/>
                </a:cubicBezTo>
                <a:cubicBezTo>
                  <a:pt x="3883" y="390"/>
                  <a:pt x="3909" y="520"/>
                  <a:pt x="3940" y="646"/>
                </a:cubicBezTo>
                <a:cubicBezTo>
                  <a:pt x="3953" y="698"/>
                  <a:pt x="3972" y="759"/>
                  <a:pt x="3937" y="806"/>
                </a:cubicBezTo>
                <a:cubicBezTo>
                  <a:pt x="3909" y="844"/>
                  <a:pt x="3862" y="859"/>
                  <a:pt x="3819" y="871"/>
                </a:cubicBezTo>
                <a:cubicBezTo>
                  <a:pt x="3773" y="884"/>
                  <a:pt x="3707" y="899"/>
                  <a:pt x="3660" y="884"/>
                </a:cubicBezTo>
                <a:cubicBezTo>
                  <a:pt x="3648" y="883"/>
                  <a:pt x="3644" y="883"/>
                  <a:pt x="3641" y="874"/>
                </a:cubicBezTo>
                <a:cubicBezTo>
                  <a:pt x="3655" y="854"/>
                  <a:pt x="3660" y="844"/>
                  <a:pt x="3680" y="826"/>
                </a:cubicBezTo>
              </a:path>
              <a:path w="4460" h="1184" extrusionOk="0">
                <a:moveTo>
                  <a:pt x="4205" y="0"/>
                </a:moveTo>
                <a:cubicBezTo>
                  <a:pt x="4206" y="8"/>
                  <a:pt x="4204" y="32"/>
                  <a:pt x="4219" y="56"/>
                </a:cubicBezTo>
                <a:cubicBezTo>
                  <a:pt x="4298" y="178"/>
                  <a:pt x="4368" y="301"/>
                  <a:pt x="4413" y="440"/>
                </a:cubicBezTo>
                <a:cubicBezTo>
                  <a:pt x="4450" y="554"/>
                  <a:pt x="4465" y="673"/>
                  <a:pt x="4456" y="793"/>
                </a:cubicBezTo>
                <a:cubicBezTo>
                  <a:pt x="4448" y="891"/>
                  <a:pt x="4419" y="1094"/>
                  <a:pt x="4336" y="1165"/>
                </a:cubicBezTo>
                <a:cubicBezTo>
                  <a:pt x="4312" y="1185"/>
                  <a:pt x="4328" y="1171"/>
                  <a:pt x="4334" y="1138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9" name="Ink 7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94150" y="1295400"/>
            <a:ext cx="222250" cy="139700"/>
          </a:xfrm>
          <a:custGeom>
            <a:avLst/>
            <a:gdLst>
              <a:gd name="T0" fmla="*/ 2147483647 w 618"/>
              <a:gd name="T1" fmla="*/ 2147483647 h 390"/>
              <a:gd name="T2" fmla="*/ 0 w 618"/>
              <a:gd name="T3" fmla="*/ 2147483647 h 390"/>
              <a:gd name="T4" fmla="*/ 0 w 618"/>
              <a:gd name="T5" fmla="*/ 2147483647 h 390"/>
              <a:gd name="T6" fmla="*/ 2147483647 w 618"/>
              <a:gd name="T7" fmla="*/ 2147483647 h 390"/>
              <a:gd name="T8" fmla="*/ 2147483647 w 618"/>
              <a:gd name="T9" fmla="*/ 2147483647 h 390"/>
              <a:gd name="T10" fmla="*/ 2147483647 w 618"/>
              <a:gd name="T11" fmla="*/ 2147483647 h 390"/>
              <a:gd name="T12" fmla="*/ 2147483647 w 618"/>
              <a:gd name="T13" fmla="*/ 2147483647 h 390"/>
              <a:gd name="T14" fmla="*/ 2147483647 w 618"/>
              <a:gd name="T15" fmla="*/ 2147483647 h 390"/>
              <a:gd name="T16" fmla="*/ 2147483647 w 618"/>
              <a:gd name="T17" fmla="*/ 2147483647 h 390"/>
              <a:gd name="T18" fmla="*/ 2147483647 w 618"/>
              <a:gd name="T19" fmla="*/ 2147483647 h 390"/>
              <a:gd name="T20" fmla="*/ 2147483647 w 618"/>
              <a:gd name="T21" fmla="*/ 2147483647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8"/>
              <a:gd name="T34" fmla="*/ 0 h 390"/>
              <a:gd name="T35" fmla="*/ 618 w 618"/>
              <a:gd name="T36" fmla="*/ 390 h 3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8" h="390" extrusionOk="0">
                <a:moveTo>
                  <a:pt x="13" y="26"/>
                </a:moveTo>
                <a:cubicBezTo>
                  <a:pt x="21" y="-2"/>
                  <a:pt x="16" y="-2"/>
                  <a:pt x="0" y="20"/>
                </a:cubicBezTo>
              </a:path>
              <a:path w="618" h="390" extrusionOk="0">
                <a:moveTo>
                  <a:pt x="0" y="351"/>
                </a:moveTo>
                <a:cubicBezTo>
                  <a:pt x="0" y="365"/>
                  <a:pt x="0" y="375"/>
                  <a:pt x="3" y="389"/>
                </a:cubicBezTo>
                <a:cubicBezTo>
                  <a:pt x="2" y="379"/>
                  <a:pt x="2" y="376"/>
                  <a:pt x="11" y="373"/>
                </a:cubicBezTo>
              </a:path>
              <a:path w="618" h="390" extrusionOk="0">
                <a:moveTo>
                  <a:pt x="252" y="202"/>
                </a:moveTo>
                <a:cubicBezTo>
                  <a:pt x="276" y="207"/>
                  <a:pt x="301" y="212"/>
                  <a:pt x="325" y="213"/>
                </a:cubicBezTo>
                <a:cubicBezTo>
                  <a:pt x="369" y="215"/>
                  <a:pt x="413" y="217"/>
                  <a:pt x="458" y="219"/>
                </a:cubicBezTo>
                <a:cubicBezTo>
                  <a:pt x="492" y="220"/>
                  <a:pt x="527" y="222"/>
                  <a:pt x="561" y="224"/>
                </a:cubicBezTo>
                <a:cubicBezTo>
                  <a:pt x="571" y="225"/>
                  <a:pt x="595" y="232"/>
                  <a:pt x="604" y="226"/>
                </a:cubicBezTo>
                <a:cubicBezTo>
                  <a:pt x="608" y="222"/>
                  <a:pt x="613" y="217"/>
                  <a:pt x="617" y="213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50" name="Ink 7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25950" y="1169988"/>
            <a:ext cx="1065213" cy="322262"/>
          </a:xfrm>
          <a:custGeom>
            <a:avLst/>
            <a:gdLst>
              <a:gd name="T0" fmla="*/ 2147483647 w 2961"/>
              <a:gd name="T1" fmla="*/ 2147483647 h 894"/>
              <a:gd name="T2" fmla="*/ 2147483647 w 2961"/>
              <a:gd name="T3" fmla="*/ 2147483647 h 894"/>
              <a:gd name="T4" fmla="*/ 2147483647 w 2961"/>
              <a:gd name="T5" fmla="*/ 2147483647 h 894"/>
              <a:gd name="T6" fmla="*/ 2147483647 w 2961"/>
              <a:gd name="T7" fmla="*/ 2147483647 h 894"/>
              <a:gd name="T8" fmla="*/ 2147483647 w 2961"/>
              <a:gd name="T9" fmla="*/ 2147483647 h 894"/>
              <a:gd name="T10" fmla="*/ 2147483647 w 2961"/>
              <a:gd name="T11" fmla="*/ 2147483647 h 894"/>
              <a:gd name="T12" fmla="*/ 2147483647 w 2961"/>
              <a:gd name="T13" fmla="*/ 2147483647 h 894"/>
              <a:gd name="T14" fmla="*/ 2147483647 w 2961"/>
              <a:gd name="T15" fmla="*/ 2147483647 h 894"/>
              <a:gd name="T16" fmla="*/ 2147483647 w 2961"/>
              <a:gd name="T17" fmla="*/ 2147483647 h 894"/>
              <a:gd name="T18" fmla="*/ 2147483647 w 2961"/>
              <a:gd name="T19" fmla="*/ 2147483647 h 894"/>
              <a:gd name="T20" fmla="*/ 2147483647 w 2961"/>
              <a:gd name="T21" fmla="*/ 2147483647 h 894"/>
              <a:gd name="T22" fmla="*/ 2147483647 w 2961"/>
              <a:gd name="T23" fmla="*/ 2147483647 h 894"/>
              <a:gd name="T24" fmla="*/ 2147483647 w 2961"/>
              <a:gd name="T25" fmla="*/ 2147483647 h 894"/>
              <a:gd name="T26" fmla="*/ 2147483647 w 2961"/>
              <a:gd name="T27" fmla="*/ 2147483647 h 894"/>
              <a:gd name="T28" fmla="*/ 2147483647 w 2961"/>
              <a:gd name="T29" fmla="*/ 2147483647 h 894"/>
              <a:gd name="T30" fmla="*/ 2147483647 w 2961"/>
              <a:gd name="T31" fmla="*/ 2147483647 h 894"/>
              <a:gd name="T32" fmla="*/ 2147483647 w 2961"/>
              <a:gd name="T33" fmla="*/ 2147483647 h 894"/>
              <a:gd name="T34" fmla="*/ 2147483647 w 2961"/>
              <a:gd name="T35" fmla="*/ 2147483647 h 894"/>
              <a:gd name="T36" fmla="*/ 2147483647 w 2961"/>
              <a:gd name="T37" fmla="*/ 2147483647 h 894"/>
              <a:gd name="T38" fmla="*/ 2147483647 w 2961"/>
              <a:gd name="T39" fmla="*/ 2147483647 h 894"/>
              <a:gd name="T40" fmla="*/ 2147483647 w 2961"/>
              <a:gd name="T41" fmla="*/ 2147483647 h 894"/>
              <a:gd name="T42" fmla="*/ 2147483647 w 2961"/>
              <a:gd name="T43" fmla="*/ 2147483647 h 894"/>
              <a:gd name="T44" fmla="*/ 2147483647 w 2961"/>
              <a:gd name="T45" fmla="*/ 2147483647 h 894"/>
              <a:gd name="T46" fmla="*/ 2147483647 w 2961"/>
              <a:gd name="T47" fmla="*/ 2147483647 h 894"/>
              <a:gd name="T48" fmla="*/ 2147483647 w 2961"/>
              <a:gd name="T49" fmla="*/ 2147483647 h 894"/>
              <a:gd name="T50" fmla="*/ 2147483647 w 2961"/>
              <a:gd name="T51" fmla="*/ 2147483647 h 894"/>
              <a:gd name="T52" fmla="*/ 2147483647 w 2961"/>
              <a:gd name="T53" fmla="*/ 2147483647 h 894"/>
              <a:gd name="T54" fmla="*/ 2147483647 w 2961"/>
              <a:gd name="T55" fmla="*/ 2147483647 h 894"/>
              <a:gd name="T56" fmla="*/ 2147483647 w 2961"/>
              <a:gd name="T57" fmla="*/ 2147483647 h 894"/>
              <a:gd name="T58" fmla="*/ 2147483647 w 2961"/>
              <a:gd name="T59" fmla="*/ 2147483647 h 894"/>
              <a:gd name="T60" fmla="*/ 2147483647 w 2961"/>
              <a:gd name="T61" fmla="*/ 2147483647 h 894"/>
              <a:gd name="T62" fmla="*/ 2147483647 w 2961"/>
              <a:gd name="T63" fmla="*/ 2147483647 h 894"/>
              <a:gd name="T64" fmla="*/ 2147483647 w 2961"/>
              <a:gd name="T65" fmla="*/ 2147483647 h 894"/>
              <a:gd name="T66" fmla="*/ 2147483647 w 2961"/>
              <a:gd name="T67" fmla="*/ 2147483647 h 894"/>
              <a:gd name="T68" fmla="*/ 2147483647 w 2961"/>
              <a:gd name="T69" fmla="*/ 2147483647 h 894"/>
              <a:gd name="T70" fmla="*/ 2147483647 w 2961"/>
              <a:gd name="T71" fmla="*/ 2147483647 h 894"/>
              <a:gd name="T72" fmla="*/ 2147483647 w 2961"/>
              <a:gd name="T73" fmla="*/ 2147483647 h 894"/>
              <a:gd name="T74" fmla="*/ 2147483647 w 2961"/>
              <a:gd name="T75" fmla="*/ 2147483647 h 894"/>
              <a:gd name="T76" fmla="*/ 2147483647 w 2961"/>
              <a:gd name="T77" fmla="*/ 2147483647 h 894"/>
              <a:gd name="T78" fmla="*/ 2147483647 w 2961"/>
              <a:gd name="T79" fmla="*/ 2147483647 h 894"/>
              <a:gd name="T80" fmla="*/ 2147483647 w 2961"/>
              <a:gd name="T81" fmla="*/ 2147483647 h 894"/>
              <a:gd name="T82" fmla="*/ 2147483647 w 2961"/>
              <a:gd name="T83" fmla="*/ 2147483647 h 894"/>
              <a:gd name="T84" fmla="*/ 2147483647 w 2961"/>
              <a:gd name="T85" fmla="*/ 2147483647 h 894"/>
              <a:gd name="T86" fmla="*/ 2147483647 w 2961"/>
              <a:gd name="T87" fmla="*/ 2147483647 h 894"/>
              <a:gd name="T88" fmla="*/ 2147483647 w 2961"/>
              <a:gd name="T89" fmla="*/ 2147483647 h 894"/>
              <a:gd name="T90" fmla="*/ 2147483647 w 2961"/>
              <a:gd name="T91" fmla="*/ 2147483647 h 894"/>
              <a:gd name="T92" fmla="*/ 2147483647 w 2961"/>
              <a:gd name="T93" fmla="*/ 2147483647 h 894"/>
              <a:gd name="T94" fmla="*/ 2147483647 w 2961"/>
              <a:gd name="T95" fmla="*/ 2147483647 h 894"/>
              <a:gd name="T96" fmla="*/ 2147483647 w 2961"/>
              <a:gd name="T97" fmla="*/ 2147483647 h 894"/>
              <a:gd name="T98" fmla="*/ 2147483647 w 2961"/>
              <a:gd name="T99" fmla="*/ 2147483647 h 894"/>
              <a:gd name="T100" fmla="*/ 2147483647 w 2961"/>
              <a:gd name="T101" fmla="*/ 2147483647 h 894"/>
              <a:gd name="T102" fmla="*/ 2147483647 w 2961"/>
              <a:gd name="T103" fmla="*/ 2147483647 h 894"/>
              <a:gd name="T104" fmla="*/ 2147483647 w 2961"/>
              <a:gd name="T105" fmla="*/ 2147483647 h 894"/>
              <a:gd name="T106" fmla="*/ 2147483647 w 2961"/>
              <a:gd name="T107" fmla="*/ 2147483647 h 894"/>
              <a:gd name="T108" fmla="*/ 2147483647 w 2961"/>
              <a:gd name="T109" fmla="*/ 2147483647 h 894"/>
              <a:gd name="T110" fmla="*/ 2147483647 w 2961"/>
              <a:gd name="T111" fmla="*/ 2147483647 h 894"/>
              <a:gd name="T112" fmla="*/ 2147483647 w 2961"/>
              <a:gd name="T113" fmla="*/ 2147483647 h 894"/>
              <a:gd name="T114" fmla="*/ 2147483647 w 2961"/>
              <a:gd name="T115" fmla="*/ 2147483647 h 894"/>
              <a:gd name="T116" fmla="*/ 2147483647 w 2961"/>
              <a:gd name="T117" fmla="*/ 2147483647 h 894"/>
              <a:gd name="T118" fmla="*/ 2147483647 w 2961"/>
              <a:gd name="T119" fmla="*/ 2147483647 h 8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61"/>
              <a:gd name="T181" fmla="*/ 0 h 894"/>
              <a:gd name="T182" fmla="*/ 2961 w 2961"/>
              <a:gd name="T183" fmla="*/ 894 h 8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61" h="894" extrusionOk="0">
                <a:moveTo>
                  <a:pt x="49" y="348"/>
                </a:moveTo>
                <a:cubicBezTo>
                  <a:pt x="46" y="335"/>
                  <a:pt x="44" y="332"/>
                  <a:pt x="44" y="324"/>
                </a:cubicBezTo>
                <a:cubicBezTo>
                  <a:pt x="42" y="361"/>
                  <a:pt x="40" y="399"/>
                  <a:pt x="40" y="437"/>
                </a:cubicBezTo>
                <a:cubicBezTo>
                  <a:pt x="40" y="503"/>
                  <a:pt x="41" y="568"/>
                  <a:pt x="41" y="634"/>
                </a:cubicBezTo>
                <a:cubicBezTo>
                  <a:pt x="41" y="698"/>
                  <a:pt x="39" y="764"/>
                  <a:pt x="46" y="828"/>
                </a:cubicBezTo>
                <a:cubicBezTo>
                  <a:pt x="47" y="833"/>
                  <a:pt x="48" y="837"/>
                  <a:pt x="49" y="842"/>
                </a:cubicBezTo>
                <a:cubicBezTo>
                  <a:pt x="49" y="813"/>
                  <a:pt x="49" y="785"/>
                  <a:pt x="46" y="755"/>
                </a:cubicBezTo>
                <a:cubicBezTo>
                  <a:pt x="36" y="654"/>
                  <a:pt x="21" y="554"/>
                  <a:pt x="10" y="453"/>
                </a:cubicBezTo>
                <a:cubicBezTo>
                  <a:pt x="3" y="391"/>
                  <a:pt x="-12" y="316"/>
                  <a:pt x="6" y="255"/>
                </a:cubicBezTo>
                <a:cubicBezTo>
                  <a:pt x="19" y="211"/>
                  <a:pt x="73" y="204"/>
                  <a:pt x="111" y="194"/>
                </a:cubicBezTo>
                <a:cubicBezTo>
                  <a:pt x="165" y="180"/>
                  <a:pt x="221" y="175"/>
                  <a:pt x="275" y="162"/>
                </a:cubicBezTo>
                <a:cubicBezTo>
                  <a:pt x="325" y="150"/>
                  <a:pt x="375" y="143"/>
                  <a:pt x="426" y="137"/>
                </a:cubicBezTo>
                <a:cubicBezTo>
                  <a:pt x="451" y="134"/>
                  <a:pt x="457" y="133"/>
                  <a:pt x="473" y="133"/>
                </a:cubicBezTo>
              </a:path>
              <a:path w="2961" h="894" extrusionOk="0">
                <a:moveTo>
                  <a:pt x="97" y="596"/>
                </a:moveTo>
                <a:cubicBezTo>
                  <a:pt x="107" y="584"/>
                  <a:pt x="134" y="578"/>
                  <a:pt x="154" y="574"/>
                </a:cubicBezTo>
                <a:cubicBezTo>
                  <a:pt x="184" y="568"/>
                  <a:pt x="215" y="566"/>
                  <a:pt x="245" y="562"/>
                </a:cubicBezTo>
                <a:cubicBezTo>
                  <a:pt x="269" y="559"/>
                  <a:pt x="294" y="555"/>
                  <a:pt x="318" y="551"/>
                </a:cubicBezTo>
                <a:cubicBezTo>
                  <a:pt x="342" y="547"/>
                  <a:pt x="362" y="549"/>
                  <a:pt x="384" y="538"/>
                </a:cubicBezTo>
                <a:cubicBezTo>
                  <a:pt x="389" y="536"/>
                  <a:pt x="393" y="533"/>
                  <a:pt x="398" y="531"/>
                </a:cubicBezTo>
              </a:path>
              <a:path w="2961" h="894" extrusionOk="0">
                <a:moveTo>
                  <a:pt x="909" y="488"/>
                </a:moveTo>
                <a:cubicBezTo>
                  <a:pt x="928" y="488"/>
                  <a:pt x="948" y="489"/>
                  <a:pt x="967" y="486"/>
                </a:cubicBezTo>
                <a:cubicBezTo>
                  <a:pt x="999" y="481"/>
                  <a:pt x="1031" y="474"/>
                  <a:pt x="1063" y="470"/>
                </a:cubicBezTo>
                <a:cubicBezTo>
                  <a:pt x="1094" y="466"/>
                  <a:pt x="1124" y="461"/>
                  <a:pt x="1155" y="458"/>
                </a:cubicBezTo>
                <a:cubicBezTo>
                  <a:pt x="1177" y="456"/>
                  <a:pt x="1197" y="456"/>
                  <a:pt x="1219" y="455"/>
                </a:cubicBezTo>
              </a:path>
              <a:path w="2961" h="894" extrusionOk="0">
                <a:moveTo>
                  <a:pt x="885" y="615"/>
                </a:moveTo>
                <a:cubicBezTo>
                  <a:pt x="900" y="616"/>
                  <a:pt x="916" y="614"/>
                  <a:pt x="931" y="616"/>
                </a:cubicBezTo>
                <a:cubicBezTo>
                  <a:pt x="955" y="619"/>
                  <a:pt x="978" y="621"/>
                  <a:pt x="1002" y="622"/>
                </a:cubicBezTo>
                <a:cubicBezTo>
                  <a:pt x="1028" y="623"/>
                  <a:pt x="1054" y="622"/>
                  <a:pt x="1080" y="622"/>
                </a:cubicBezTo>
                <a:cubicBezTo>
                  <a:pt x="1095" y="622"/>
                  <a:pt x="1118" y="625"/>
                  <a:pt x="1132" y="621"/>
                </a:cubicBezTo>
                <a:cubicBezTo>
                  <a:pt x="1149" y="616"/>
                  <a:pt x="1164" y="604"/>
                  <a:pt x="1178" y="594"/>
                </a:cubicBezTo>
              </a:path>
              <a:path w="2961" h="894" extrusionOk="0">
                <a:moveTo>
                  <a:pt x="1612" y="365"/>
                </a:moveTo>
                <a:cubicBezTo>
                  <a:pt x="1636" y="358"/>
                  <a:pt x="1601" y="379"/>
                  <a:pt x="1594" y="384"/>
                </a:cubicBezTo>
                <a:cubicBezTo>
                  <a:pt x="1572" y="399"/>
                  <a:pt x="1549" y="413"/>
                  <a:pt x="1528" y="430"/>
                </a:cubicBezTo>
                <a:cubicBezTo>
                  <a:pt x="1505" y="449"/>
                  <a:pt x="1481" y="468"/>
                  <a:pt x="1459" y="488"/>
                </a:cubicBezTo>
                <a:cubicBezTo>
                  <a:pt x="1446" y="499"/>
                  <a:pt x="1434" y="511"/>
                  <a:pt x="1421" y="522"/>
                </a:cubicBezTo>
                <a:cubicBezTo>
                  <a:pt x="1441" y="531"/>
                  <a:pt x="1462" y="538"/>
                  <a:pt x="1481" y="549"/>
                </a:cubicBezTo>
                <a:cubicBezTo>
                  <a:pt x="1508" y="564"/>
                  <a:pt x="1535" y="578"/>
                  <a:pt x="1563" y="591"/>
                </a:cubicBezTo>
                <a:cubicBezTo>
                  <a:pt x="1588" y="603"/>
                  <a:pt x="1614" y="614"/>
                  <a:pt x="1640" y="626"/>
                </a:cubicBezTo>
                <a:cubicBezTo>
                  <a:pt x="1659" y="635"/>
                  <a:pt x="1672" y="645"/>
                  <a:pt x="1686" y="627"/>
                </a:cubicBezTo>
                <a:cubicBezTo>
                  <a:pt x="1688" y="624"/>
                  <a:pt x="1689" y="620"/>
                  <a:pt x="1691" y="617"/>
                </a:cubicBezTo>
              </a:path>
              <a:path w="2961" h="894" extrusionOk="0">
                <a:moveTo>
                  <a:pt x="2326" y="223"/>
                </a:moveTo>
                <a:cubicBezTo>
                  <a:pt x="2340" y="210"/>
                  <a:pt x="2352" y="201"/>
                  <a:pt x="2362" y="187"/>
                </a:cubicBezTo>
                <a:cubicBezTo>
                  <a:pt x="2374" y="168"/>
                  <a:pt x="2380" y="143"/>
                  <a:pt x="2380" y="121"/>
                </a:cubicBezTo>
                <a:cubicBezTo>
                  <a:pt x="2380" y="97"/>
                  <a:pt x="2374" y="79"/>
                  <a:pt x="2360" y="59"/>
                </a:cubicBezTo>
                <a:cubicBezTo>
                  <a:pt x="2314" y="-5"/>
                  <a:pt x="2219" y="-5"/>
                  <a:pt x="2151" y="11"/>
                </a:cubicBezTo>
                <a:cubicBezTo>
                  <a:pt x="2106" y="22"/>
                  <a:pt x="2067" y="43"/>
                  <a:pt x="2035" y="77"/>
                </a:cubicBezTo>
                <a:cubicBezTo>
                  <a:pt x="1995" y="120"/>
                  <a:pt x="2002" y="166"/>
                  <a:pt x="2031" y="213"/>
                </a:cubicBezTo>
                <a:cubicBezTo>
                  <a:pt x="2073" y="279"/>
                  <a:pt x="2148" y="325"/>
                  <a:pt x="2213" y="366"/>
                </a:cubicBezTo>
                <a:cubicBezTo>
                  <a:pt x="2273" y="404"/>
                  <a:pt x="2335" y="440"/>
                  <a:pt x="2393" y="481"/>
                </a:cubicBezTo>
                <a:cubicBezTo>
                  <a:pt x="2432" y="508"/>
                  <a:pt x="2525" y="563"/>
                  <a:pt x="2533" y="618"/>
                </a:cubicBezTo>
                <a:cubicBezTo>
                  <a:pt x="2538" y="653"/>
                  <a:pt x="2521" y="668"/>
                  <a:pt x="2490" y="682"/>
                </a:cubicBezTo>
                <a:cubicBezTo>
                  <a:pt x="2456" y="697"/>
                  <a:pt x="2412" y="700"/>
                  <a:pt x="2375" y="700"/>
                </a:cubicBezTo>
                <a:cubicBezTo>
                  <a:pt x="2321" y="701"/>
                  <a:pt x="2265" y="694"/>
                  <a:pt x="2214" y="677"/>
                </a:cubicBezTo>
                <a:cubicBezTo>
                  <a:pt x="2194" y="670"/>
                  <a:pt x="2154" y="660"/>
                  <a:pt x="2147" y="636"/>
                </a:cubicBezTo>
                <a:cubicBezTo>
                  <a:pt x="2141" y="616"/>
                  <a:pt x="2158" y="612"/>
                  <a:pt x="2165" y="597"/>
                </a:cubicBezTo>
              </a:path>
              <a:path w="2961" h="894" extrusionOk="0">
                <a:moveTo>
                  <a:pt x="2847" y="585"/>
                </a:moveTo>
                <a:cubicBezTo>
                  <a:pt x="2865" y="594"/>
                  <a:pt x="2884" y="601"/>
                  <a:pt x="2898" y="616"/>
                </a:cubicBezTo>
                <a:cubicBezTo>
                  <a:pt x="2924" y="643"/>
                  <a:pt x="2942" y="675"/>
                  <a:pt x="2952" y="711"/>
                </a:cubicBezTo>
                <a:cubicBezTo>
                  <a:pt x="2963" y="749"/>
                  <a:pt x="2966" y="801"/>
                  <a:pt x="2955" y="839"/>
                </a:cubicBezTo>
                <a:cubicBezTo>
                  <a:pt x="2950" y="857"/>
                  <a:pt x="2936" y="876"/>
                  <a:pt x="2928" y="893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51" name="Ink 7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15000" y="990600"/>
            <a:ext cx="1917700" cy="484188"/>
          </a:xfrm>
          <a:custGeom>
            <a:avLst/>
            <a:gdLst>
              <a:gd name="T0" fmla="*/ 2147483647 w 5325"/>
              <a:gd name="T1" fmla="*/ 2147483647 h 1347"/>
              <a:gd name="T2" fmla="*/ 2147483647 w 5325"/>
              <a:gd name="T3" fmla="*/ 2147483647 h 1347"/>
              <a:gd name="T4" fmla="*/ 2147483647 w 5325"/>
              <a:gd name="T5" fmla="*/ 2147483647 h 1347"/>
              <a:gd name="T6" fmla="*/ 2147483647 w 5325"/>
              <a:gd name="T7" fmla="*/ 2147483647 h 1347"/>
              <a:gd name="T8" fmla="*/ 2147483647 w 5325"/>
              <a:gd name="T9" fmla="*/ 2147483647 h 1347"/>
              <a:gd name="T10" fmla="*/ 2147483647 w 5325"/>
              <a:gd name="T11" fmla="*/ 2147483647 h 1347"/>
              <a:gd name="T12" fmla="*/ 2147483647 w 5325"/>
              <a:gd name="T13" fmla="*/ 2147483647 h 1347"/>
              <a:gd name="T14" fmla="*/ 2147483647 w 5325"/>
              <a:gd name="T15" fmla="*/ 2147483647 h 1347"/>
              <a:gd name="T16" fmla="*/ 2147483647 w 5325"/>
              <a:gd name="T17" fmla="*/ 2147483647 h 1347"/>
              <a:gd name="T18" fmla="*/ 2147483647 w 5325"/>
              <a:gd name="T19" fmla="*/ 2147483647 h 1347"/>
              <a:gd name="T20" fmla="*/ 2147483647 w 5325"/>
              <a:gd name="T21" fmla="*/ 2147483647 h 1347"/>
              <a:gd name="T22" fmla="*/ 2147483647 w 5325"/>
              <a:gd name="T23" fmla="*/ 2147483647 h 1347"/>
              <a:gd name="T24" fmla="*/ 2147483647 w 5325"/>
              <a:gd name="T25" fmla="*/ 2147483647 h 1347"/>
              <a:gd name="T26" fmla="*/ 2147483647 w 5325"/>
              <a:gd name="T27" fmla="*/ 2147483647 h 1347"/>
              <a:gd name="T28" fmla="*/ 2147483647 w 5325"/>
              <a:gd name="T29" fmla="*/ 2147483647 h 1347"/>
              <a:gd name="T30" fmla="*/ 2147483647 w 5325"/>
              <a:gd name="T31" fmla="*/ 2147483647 h 1347"/>
              <a:gd name="T32" fmla="*/ 2147483647 w 5325"/>
              <a:gd name="T33" fmla="*/ 2147483647 h 1347"/>
              <a:gd name="T34" fmla="*/ 2147483647 w 5325"/>
              <a:gd name="T35" fmla="*/ 2147483647 h 1347"/>
              <a:gd name="T36" fmla="*/ 2147483647 w 5325"/>
              <a:gd name="T37" fmla="*/ 2147483647 h 1347"/>
              <a:gd name="T38" fmla="*/ 2147483647 w 5325"/>
              <a:gd name="T39" fmla="*/ 2147483647 h 1347"/>
              <a:gd name="T40" fmla="*/ 2147483647 w 5325"/>
              <a:gd name="T41" fmla="*/ 2147483647 h 1347"/>
              <a:gd name="T42" fmla="*/ 2147483647 w 5325"/>
              <a:gd name="T43" fmla="*/ 2147483647 h 1347"/>
              <a:gd name="T44" fmla="*/ 2147483647 w 5325"/>
              <a:gd name="T45" fmla="*/ 2147483647 h 1347"/>
              <a:gd name="T46" fmla="*/ 2147483647 w 5325"/>
              <a:gd name="T47" fmla="*/ 2147483647 h 1347"/>
              <a:gd name="T48" fmla="*/ 2147483647 w 5325"/>
              <a:gd name="T49" fmla="*/ 2147483647 h 1347"/>
              <a:gd name="T50" fmla="*/ 2147483647 w 5325"/>
              <a:gd name="T51" fmla="*/ 2147483647 h 1347"/>
              <a:gd name="T52" fmla="*/ 2147483647 w 5325"/>
              <a:gd name="T53" fmla="*/ 2147483647 h 1347"/>
              <a:gd name="T54" fmla="*/ 2147483647 w 5325"/>
              <a:gd name="T55" fmla="*/ 2147483647 h 1347"/>
              <a:gd name="T56" fmla="*/ 2147483647 w 5325"/>
              <a:gd name="T57" fmla="*/ 2147483647 h 1347"/>
              <a:gd name="T58" fmla="*/ 2147483647 w 5325"/>
              <a:gd name="T59" fmla="*/ 2147483647 h 1347"/>
              <a:gd name="T60" fmla="*/ 2147483647 w 5325"/>
              <a:gd name="T61" fmla="*/ 2147483647 h 1347"/>
              <a:gd name="T62" fmla="*/ 2147483647 w 5325"/>
              <a:gd name="T63" fmla="*/ 2147483647 h 1347"/>
              <a:gd name="T64" fmla="*/ 2147483647 w 5325"/>
              <a:gd name="T65" fmla="*/ 2147483647 h 1347"/>
              <a:gd name="T66" fmla="*/ 2147483647 w 5325"/>
              <a:gd name="T67" fmla="*/ 2147483647 h 1347"/>
              <a:gd name="T68" fmla="*/ 2147483647 w 5325"/>
              <a:gd name="T69" fmla="*/ 2147483647 h 1347"/>
              <a:gd name="T70" fmla="*/ 2147483647 w 5325"/>
              <a:gd name="T71" fmla="*/ 2147483647 h 1347"/>
              <a:gd name="T72" fmla="*/ 2147483647 w 5325"/>
              <a:gd name="T73" fmla="*/ 2147483647 h 1347"/>
              <a:gd name="T74" fmla="*/ 2147483647 w 5325"/>
              <a:gd name="T75" fmla="*/ 2147483647 h 1347"/>
              <a:gd name="T76" fmla="*/ 2147483647 w 5325"/>
              <a:gd name="T77" fmla="*/ 2147483647 h 1347"/>
              <a:gd name="T78" fmla="*/ 2147483647 w 5325"/>
              <a:gd name="T79" fmla="*/ 2147483647 h 1347"/>
              <a:gd name="T80" fmla="*/ 2147483647 w 5325"/>
              <a:gd name="T81" fmla="*/ 2147483647 h 1347"/>
              <a:gd name="T82" fmla="*/ 2147483647 w 5325"/>
              <a:gd name="T83" fmla="*/ 2147483647 h 1347"/>
              <a:gd name="T84" fmla="*/ 2147483647 w 5325"/>
              <a:gd name="T85" fmla="*/ 2147483647 h 1347"/>
              <a:gd name="T86" fmla="*/ 2147483647 w 5325"/>
              <a:gd name="T87" fmla="*/ 2147483647 h 1347"/>
              <a:gd name="T88" fmla="*/ 2147483647 w 5325"/>
              <a:gd name="T89" fmla="*/ 2147483647 h 1347"/>
              <a:gd name="T90" fmla="*/ 2147483647 w 5325"/>
              <a:gd name="T91" fmla="*/ 2147483647 h 1347"/>
              <a:gd name="T92" fmla="*/ 2147483647 w 5325"/>
              <a:gd name="T93" fmla="*/ 2147483647 h 1347"/>
              <a:gd name="T94" fmla="*/ 2147483647 w 5325"/>
              <a:gd name="T95" fmla="*/ 2147483647 h 1347"/>
              <a:gd name="T96" fmla="*/ 2147483647 w 5325"/>
              <a:gd name="T97" fmla="*/ 2147483647 h 1347"/>
              <a:gd name="T98" fmla="*/ 2147483647 w 5325"/>
              <a:gd name="T99" fmla="*/ 2147483647 h 1347"/>
              <a:gd name="T100" fmla="*/ 2147483647 w 5325"/>
              <a:gd name="T101" fmla="*/ 2147483647 h 1347"/>
              <a:gd name="T102" fmla="*/ 2147483647 w 5325"/>
              <a:gd name="T103" fmla="*/ 2147483647 h 1347"/>
              <a:gd name="T104" fmla="*/ 2147483647 w 5325"/>
              <a:gd name="T105" fmla="*/ 2147483647 h 1347"/>
              <a:gd name="T106" fmla="*/ 2147483647 w 5325"/>
              <a:gd name="T107" fmla="*/ 2147483647 h 1347"/>
              <a:gd name="T108" fmla="*/ 2147483647 w 5325"/>
              <a:gd name="T109" fmla="*/ 2147483647 h 13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325"/>
              <a:gd name="T166" fmla="*/ 0 h 1347"/>
              <a:gd name="T167" fmla="*/ 5325 w 5325"/>
              <a:gd name="T168" fmla="*/ 1347 h 13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325" h="1347" extrusionOk="0">
                <a:moveTo>
                  <a:pt x="113" y="741"/>
                </a:moveTo>
                <a:cubicBezTo>
                  <a:pt x="119" y="713"/>
                  <a:pt x="129" y="677"/>
                  <a:pt x="128" y="648"/>
                </a:cubicBezTo>
                <a:cubicBezTo>
                  <a:pt x="127" y="619"/>
                  <a:pt x="118" y="590"/>
                  <a:pt x="98" y="568"/>
                </a:cubicBezTo>
                <a:cubicBezTo>
                  <a:pt x="83" y="552"/>
                  <a:pt x="57" y="532"/>
                  <a:pt x="34" y="531"/>
                </a:cubicBezTo>
                <a:cubicBezTo>
                  <a:pt x="7" y="530"/>
                  <a:pt x="0" y="559"/>
                  <a:pt x="1" y="580"/>
                </a:cubicBezTo>
                <a:cubicBezTo>
                  <a:pt x="4" y="631"/>
                  <a:pt x="32" y="682"/>
                  <a:pt x="53" y="727"/>
                </a:cubicBezTo>
                <a:cubicBezTo>
                  <a:pt x="77" y="779"/>
                  <a:pt x="106" y="827"/>
                  <a:pt x="130" y="878"/>
                </a:cubicBezTo>
                <a:cubicBezTo>
                  <a:pt x="143" y="906"/>
                  <a:pt x="152" y="931"/>
                  <a:pt x="145" y="962"/>
                </a:cubicBezTo>
                <a:cubicBezTo>
                  <a:pt x="141" y="980"/>
                  <a:pt x="127" y="994"/>
                  <a:pt x="109" y="999"/>
                </a:cubicBezTo>
                <a:cubicBezTo>
                  <a:pt x="85" y="1005"/>
                  <a:pt x="68" y="997"/>
                  <a:pt x="47" y="988"/>
                </a:cubicBezTo>
                <a:cubicBezTo>
                  <a:pt x="23" y="978"/>
                  <a:pt x="-4" y="955"/>
                  <a:pt x="0" y="925"/>
                </a:cubicBezTo>
                <a:cubicBezTo>
                  <a:pt x="2" y="920"/>
                  <a:pt x="3" y="916"/>
                  <a:pt x="5" y="911"/>
                </a:cubicBezTo>
              </a:path>
              <a:path w="5325" h="1347" extrusionOk="0">
                <a:moveTo>
                  <a:pt x="443" y="790"/>
                </a:moveTo>
                <a:cubicBezTo>
                  <a:pt x="430" y="827"/>
                  <a:pt x="410" y="859"/>
                  <a:pt x="396" y="896"/>
                </a:cubicBezTo>
                <a:cubicBezTo>
                  <a:pt x="385" y="927"/>
                  <a:pt x="375" y="963"/>
                  <a:pt x="400" y="989"/>
                </a:cubicBezTo>
                <a:cubicBezTo>
                  <a:pt x="419" y="1010"/>
                  <a:pt x="460" y="1000"/>
                  <a:pt x="480" y="986"/>
                </a:cubicBezTo>
                <a:cubicBezTo>
                  <a:pt x="512" y="964"/>
                  <a:pt x="534" y="927"/>
                  <a:pt x="541" y="889"/>
                </a:cubicBezTo>
                <a:cubicBezTo>
                  <a:pt x="549" y="846"/>
                  <a:pt x="544" y="799"/>
                  <a:pt x="535" y="757"/>
                </a:cubicBezTo>
                <a:cubicBezTo>
                  <a:pt x="529" y="728"/>
                  <a:pt x="520" y="700"/>
                  <a:pt x="514" y="671"/>
                </a:cubicBezTo>
                <a:cubicBezTo>
                  <a:pt x="548" y="689"/>
                  <a:pt x="564" y="719"/>
                  <a:pt x="589" y="750"/>
                </a:cubicBezTo>
                <a:cubicBezTo>
                  <a:pt x="622" y="791"/>
                  <a:pt x="653" y="833"/>
                  <a:pt x="688" y="872"/>
                </a:cubicBezTo>
                <a:cubicBezTo>
                  <a:pt x="702" y="888"/>
                  <a:pt x="717" y="897"/>
                  <a:pt x="733" y="910"/>
                </a:cubicBezTo>
                <a:cubicBezTo>
                  <a:pt x="739" y="890"/>
                  <a:pt x="741" y="873"/>
                  <a:pt x="741" y="847"/>
                </a:cubicBezTo>
                <a:cubicBezTo>
                  <a:pt x="741" y="813"/>
                  <a:pt x="742" y="777"/>
                  <a:pt x="757" y="746"/>
                </a:cubicBezTo>
                <a:cubicBezTo>
                  <a:pt x="772" y="714"/>
                  <a:pt x="794" y="703"/>
                  <a:pt x="824" y="688"/>
                </a:cubicBezTo>
                <a:cubicBezTo>
                  <a:pt x="850" y="675"/>
                  <a:pt x="877" y="666"/>
                  <a:pt x="904" y="656"/>
                </a:cubicBezTo>
              </a:path>
              <a:path w="5325" h="1347" extrusionOk="0">
                <a:moveTo>
                  <a:pt x="1188" y="99"/>
                </a:moveTo>
                <a:cubicBezTo>
                  <a:pt x="1176" y="146"/>
                  <a:pt x="1180" y="199"/>
                  <a:pt x="1179" y="249"/>
                </a:cubicBezTo>
                <a:cubicBezTo>
                  <a:pt x="1178" y="356"/>
                  <a:pt x="1172" y="462"/>
                  <a:pt x="1170" y="569"/>
                </a:cubicBezTo>
                <a:cubicBezTo>
                  <a:pt x="1168" y="676"/>
                  <a:pt x="1166" y="783"/>
                  <a:pt x="1167" y="890"/>
                </a:cubicBezTo>
                <a:cubicBezTo>
                  <a:pt x="1167" y="910"/>
                  <a:pt x="1168" y="910"/>
                  <a:pt x="1175" y="928"/>
                </a:cubicBezTo>
              </a:path>
              <a:path w="5325" h="1347" extrusionOk="0">
                <a:moveTo>
                  <a:pt x="1030" y="631"/>
                </a:moveTo>
                <a:cubicBezTo>
                  <a:pt x="1080" y="673"/>
                  <a:pt x="1120" y="697"/>
                  <a:pt x="1187" y="711"/>
                </a:cubicBezTo>
                <a:cubicBezTo>
                  <a:pt x="1256" y="725"/>
                  <a:pt x="1324" y="726"/>
                  <a:pt x="1393" y="713"/>
                </a:cubicBezTo>
                <a:cubicBezTo>
                  <a:pt x="1444" y="703"/>
                  <a:pt x="1485" y="686"/>
                  <a:pt x="1526" y="658"/>
                </a:cubicBezTo>
                <a:cubicBezTo>
                  <a:pt x="1497" y="672"/>
                  <a:pt x="1476" y="684"/>
                  <a:pt x="1453" y="709"/>
                </a:cubicBezTo>
                <a:cubicBezTo>
                  <a:pt x="1410" y="755"/>
                  <a:pt x="1342" y="844"/>
                  <a:pt x="1387" y="910"/>
                </a:cubicBezTo>
                <a:cubicBezTo>
                  <a:pt x="1406" y="938"/>
                  <a:pt x="1448" y="949"/>
                  <a:pt x="1480" y="949"/>
                </a:cubicBezTo>
                <a:cubicBezTo>
                  <a:pt x="1539" y="950"/>
                  <a:pt x="1624" y="889"/>
                  <a:pt x="1606" y="916"/>
                </a:cubicBezTo>
                <a:cubicBezTo>
                  <a:pt x="1589" y="941"/>
                  <a:pt x="1563" y="963"/>
                  <a:pt x="1567" y="997"/>
                </a:cubicBezTo>
                <a:cubicBezTo>
                  <a:pt x="1572" y="1037"/>
                  <a:pt x="1607" y="1047"/>
                  <a:pt x="1642" y="1050"/>
                </a:cubicBezTo>
                <a:cubicBezTo>
                  <a:pt x="1696" y="1055"/>
                  <a:pt x="1754" y="1028"/>
                  <a:pt x="1792" y="991"/>
                </a:cubicBezTo>
                <a:cubicBezTo>
                  <a:pt x="1844" y="941"/>
                  <a:pt x="1869" y="866"/>
                  <a:pt x="1872" y="795"/>
                </a:cubicBezTo>
                <a:cubicBezTo>
                  <a:pt x="1881" y="585"/>
                  <a:pt x="1774" y="402"/>
                  <a:pt x="1708" y="211"/>
                </a:cubicBezTo>
                <a:cubicBezTo>
                  <a:pt x="1697" y="180"/>
                  <a:pt x="1703" y="173"/>
                  <a:pt x="1704" y="144"/>
                </a:cubicBezTo>
              </a:path>
              <a:path w="5325" h="1347" extrusionOk="0">
                <a:moveTo>
                  <a:pt x="2360" y="236"/>
                </a:moveTo>
                <a:cubicBezTo>
                  <a:pt x="2327" y="246"/>
                  <a:pt x="2305" y="255"/>
                  <a:pt x="2285" y="304"/>
                </a:cubicBezTo>
                <a:cubicBezTo>
                  <a:pt x="2243" y="407"/>
                  <a:pt x="2212" y="523"/>
                  <a:pt x="2195" y="632"/>
                </a:cubicBezTo>
                <a:cubicBezTo>
                  <a:pt x="2175" y="757"/>
                  <a:pt x="2166" y="892"/>
                  <a:pt x="2192" y="1017"/>
                </a:cubicBezTo>
                <a:cubicBezTo>
                  <a:pt x="2211" y="1108"/>
                  <a:pt x="2267" y="1178"/>
                  <a:pt x="2359" y="1201"/>
                </a:cubicBezTo>
                <a:cubicBezTo>
                  <a:pt x="2383" y="1204"/>
                  <a:pt x="2406" y="1206"/>
                  <a:pt x="2430" y="1209"/>
                </a:cubicBezTo>
              </a:path>
              <a:path w="5325" h="1347" extrusionOk="0">
                <a:moveTo>
                  <a:pt x="5143" y="122"/>
                </a:moveTo>
                <a:cubicBezTo>
                  <a:pt x="5215" y="258"/>
                  <a:pt x="5281" y="395"/>
                  <a:pt x="5309" y="549"/>
                </a:cubicBezTo>
                <a:cubicBezTo>
                  <a:pt x="5336" y="696"/>
                  <a:pt x="5327" y="844"/>
                  <a:pt x="5284" y="987"/>
                </a:cubicBezTo>
                <a:cubicBezTo>
                  <a:pt x="5253" y="1089"/>
                  <a:pt x="5203" y="1174"/>
                  <a:pt x="5148" y="1263"/>
                </a:cubicBezTo>
                <a:cubicBezTo>
                  <a:pt x="5128" y="1296"/>
                  <a:pt x="5114" y="1319"/>
                  <a:pt x="5087" y="1346"/>
                </a:cubicBezTo>
              </a:path>
              <a:path w="5325" h="1347" extrusionOk="0">
                <a:moveTo>
                  <a:pt x="2841" y="405"/>
                </a:moveTo>
                <a:cubicBezTo>
                  <a:pt x="2817" y="396"/>
                  <a:pt x="2791" y="386"/>
                  <a:pt x="2765" y="380"/>
                </a:cubicBezTo>
                <a:cubicBezTo>
                  <a:pt x="2716" y="369"/>
                  <a:pt x="2665" y="376"/>
                  <a:pt x="2616" y="386"/>
                </a:cubicBezTo>
                <a:cubicBezTo>
                  <a:pt x="2554" y="399"/>
                  <a:pt x="2492" y="425"/>
                  <a:pt x="2442" y="465"/>
                </a:cubicBezTo>
                <a:cubicBezTo>
                  <a:pt x="2375" y="520"/>
                  <a:pt x="2331" y="600"/>
                  <a:pt x="2312" y="684"/>
                </a:cubicBezTo>
                <a:cubicBezTo>
                  <a:pt x="2289" y="783"/>
                  <a:pt x="2287" y="908"/>
                  <a:pt x="2330" y="1002"/>
                </a:cubicBezTo>
                <a:cubicBezTo>
                  <a:pt x="2364" y="1077"/>
                  <a:pt x="2430" y="1118"/>
                  <a:pt x="2506" y="1141"/>
                </a:cubicBezTo>
                <a:cubicBezTo>
                  <a:pt x="2582" y="1164"/>
                  <a:pt x="2666" y="1176"/>
                  <a:pt x="2745" y="1177"/>
                </a:cubicBezTo>
                <a:cubicBezTo>
                  <a:pt x="2774" y="1177"/>
                  <a:pt x="2806" y="1176"/>
                  <a:pt x="2833" y="1169"/>
                </a:cubicBezTo>
                <a:cubicBezTo>
                  <a:pt x="2837" y="1167"/>
                  <a:pt x="2840" y="1165"/>
                  <a:pt x="2844" y="1163"/>
                </a:cubicBezTo>
              </a:path>
              <a:path w="5325" h="1347" extrusionOk="0">
                <a:moveTo>
                  <a:pt x="3280" y="430"/>
                </a:moveTo>
                <a:cubicBezTo>
                  <a:pt x="3284" y="398"/>
                  <a:pt x="3282" y="381"/>
                  <a:pt x="3258" y="356"/>
                </a:cubicBezTo>
                <a:cubicBezTo>
                  <a:pt x="3232" y="328"/>
                  <a:pt x="3183" y="316"/>
                  <a:pt x="3147" y="312"/>
                </a:cubicBezTo>
                <a:cubicBezTo>
                  <a:pt x="3101" y="307"/>
                  <a:pt x="3046" y="311"/>
                  <a:pt x="3007" y="338"/>
                </a:cubicBezTo>
                <a:cubicBezTo>
                  <a:pt x="2963" y="368"/>
                  <a:pt x="2960" y="414"/>
                  <a:pt x="2975" y="461"/>
                </a:cubicBezTo>
                <a:cubicBezTo>
                  <a:pt x="2995" y="523"/>
                  <a:pt x="3039" y="578"/>
                  <a:pt x="3080" y="627"/>
                </a:cubicBezTo>
                <a:cubicBezTo>
                  <a:pt x="3102" y="653"/>
                  <a:pt x="3181" y="714"/>
                  <a:pt x="3169" y="756"/>
                </a:cubicBezTo>
                <a:cubicBezTo>
                  <a:pt x="3160" y="786"/>
                  <a:pt x="3113" y="797"/>
                  <a:pt x="3088" y="801"/>
                </a:cubicBezTo>
                <a:cubicBezTo>
                  <a:pt x="3040" y="809"/>
                  <a:pt x="2991" y="801"/>
                  <a:pt x="2946" y="784"/>
                </a:cubicBezTo>
                <a:cubicBezTo>
                  <a:pt x="2912" y="771"/>
                  <a:pt x="2867" y="745"/>
                  <a:pt x="2847" y="713"/>
                </a:cubicBezTo>
                <a:cubicBezTo>
                  <a:pt x="2832" y="689"/>
                  <a:pt x="2842" y="666"/>
                  <a:pt x="2847" y="642"/>
                </a:cubicBezTo>
              </a:path>
              <a:path w="5325" h="1347" extrusionOk="0">
                <a:moveTo>
                  <a:pt x="3441" y="10"/>
                </a:moveTo>
                <a:cubicBezTo>
                  <a:pt x="3450" y="15"/>
                  <a:pt x="3452" y="17"/>
                  <a:pt x="3455" y="56"/>
                </a:cubicBezTo>
                <a:cubicBezTo>
                  <a:pt x="3461" y="132"/>
                  <a:pt x="3462" y="208"/>
                  <a:pt x="3465" y="284"/>
                </a:cubicBezTo>
                <a:cubicBezTo>
                  <a:pt x="3469" y="394"/>
                  <a:pt x="3472" y="503"/>
                  <a:pt x="3472" y="613"/>
                </a:cubicBezTo>
                <a:cubicBezTo>
                  <a:pt x="3472" y="701"/>
                  <a:pt x="3472" y="789"/>
                  <a:pt x="3469" y="877"/>
                </a:cubicBezTo>
                <a:cubicBezTo>
                  <a:pt x="3467" y="937"/>
                  <a:pt x="3446" y="1027"/>
                  <a:pt x="3466" y="1086"/>
                </a:cubicBezTo>
                <a:cubicBezTo>
                  <a:pt x="3476" y="1116"/>
                  <a:pt x="3462" y="1088"/>
                  <a:pt x="3482" y="1083"/>
                </a:cubicBezTo>
              </a:path>
              <a:path w="5325" h="1347" extrusionOk="0">
                <a:moveTo>
                  <a:pt x="3786" y="613"/>
                </a:moveTo>
                <a:cubicBezTo>
                  <a:pt x="3788" y="658"/>
                  <a:pt x="3784" y="702"/>
                  <a:pt x="3784" y="747"/>
                </a:cubicBezTo>
                <a:cubicBezTo>
                  <a:pt x="3784" y="816"/>
                  <a:pt x="3781" y="885"/>
                  <a:pt x="3779" y="954"/>
                </a:cubicBezTo>
                <a:cubicBezTo>
                  <a:pt x="3777" y="1004"/>
                  <a:pt x="3775" y="1055"/>
                  <a:pt x="3769" y="1105"/>
                </a:cubicBezTo>
                <a:cubicBezTo>
                  <a:pt x="3768" y="1115"/>
                  <a:pt x="3764" y="1157"/>
                  <a:pt x="3754" y="1126"/>
                </a:cubicBezTo>
                <a:cubicBezTo>
                  <a:pt x="3752" y="1119"/>
                  <a:pt x="3751" y="1113"/>
                  <a:pt x="3749" y="1106"/>
                </a:cubicBezTo>
              </a:path>
              <a:path w="5325" h="1347" extrusionOk="0">
                <a:moveTo>
                  <a:pt x="3714" y="596"/>
                </a:moveTo>
                <a:cubicBezTo>
                  <a:pt x="3747" y="553"/>
                  <a:pt x="3785" y="511"/>
                  <a:pt x="3838" y="491"/>
                </a:cubicBezTo>
                <a:cubicBezTo>
                  <a:pt x="3884" y="473"/>
                  <a:pt x="3943" y="458"/>
                  <a:pt x="3993" y="461"/>
                </a:cubicBezTo>
                <a:cubicBezTo>
                  <a:pt x="4022" y="463"/>
                  <a:pt x="4061" y="472"/>
                  <a:pt x="4065" y="506"/>
                </a:cubicBezTo>
                <a:cubicBezTo>
                  <a:pt x="4070" y="544"/>
                  <a:pt x="4035" y="579"/>
                  <a:pt x="4015" y="607"/>
                </a:cubicBezTo>
                <a:cubicBezTo>
                  <a:pt x="3985" y="648"/>
                  <a:pt x="3949" y="686"/>
                  <a:pt x="3923" y="730"/>
                </a:cubicBezTo>
                <a:cubicBezTo>
                  <a:pt x="3902" y="764"/>
                  <a:pt x="3883" y="805"/>
                  <a:pt x="3894" y="846"/>
                </a:cubicBezTo>
                <a:cubicBezTo>
                  <a:pt x="3907" y="895"/>
                  <a:pt x="3952" y="924"/>
                  <a:pt x="3995" y="944"/>
                </a:cubicBezTo>
                <a:cubicBezTo>
                  <a:pt x="4027" y="959"/>
                  <a:pt x="4068" y="967"/>
                  <a:pt x="4103" y="960"/>
                </a:cubicBezTo>
                <a:cubicBezTo>
                  <a:pt x="4131" y="954"/>
                  <a:pt x="4147" y="939"/>
                  <a:pt x="4168" y="922"/>
                </a:cubicBezTo>
              </a:path>
              <a:path w="5325" h="1347" extrusionOk="0">
                <a:moveTo>
                  <a:pt x="4446" y="392"/>
                </a:moveTo>
                <a:cubicBezTo>
                  <a:pt x="4461" y="379"/>
                  <a:pt x="4469" y="371"/>
                  <a:pt x="4489" y="360"/>
                </a:cubicBezTo>
                <a:cubicBezTo>
                  <a:pt x="4521" y="342"/>
                  <a:pt x="4552" y="323"/>
                  <a:pt x="4584" y="306"/>
                </a:cubicBezTo>
                <a:cubicBezTo>
                  <a:pt x="4616" y="290"/>
                  <a:pt x="4648" y="274"/>
                  <a:pt x="4680" y="259"/>
                </a:cubicBezTo>
                <a:cubicBezTo>
                  <a:pt x="4694" y="252"/>
                  <a:pt x="4710" y="239"/>
                  <a:pt x="4727" y="245"/>
                </a:cubicBezTo>
                <a:cubicBezTo>
                  <a:pt x="4749" y="253"/>
                  <a:pt x="4755" y="303"/>
                  <a:pt x="4760" y="320"/>
                </a:cubicBezTo>
                <a:cubicBezTo>
                  <a:pt x="4781" y="397"/>
                  <a:pt x="4791" y="477"/>
                  <a:pt x="4798" y="556"/>
                </a:cubicBezTo>
                <a:cubicBezTo>
                  <a:pt x="4808" y="676"/>
                  <a:pt x="4827" y="816"/>
                  <a:pt x="4793" y="934"/>
                </a:cubicBezTo>
                <a:cubicBezTo>
                  <a:pt x="4779" y="983"/>
                  <a:pt x="4746" y="1027"/>
                  <a:pt x="4708" y="1060"/>
                </a:cubicBezTo>
                <a:cubicBezTo>
                  <a:pt x="4642" y="1116"/>
                  <a:pt x="4552" y="1142"/>
                  <a:pt x="4467" y="1140"/>
                </a:cubicBezTo>
                <a:cubicBezTo>
                  <a:pt x="4449" y="1137"/>
                  <a:pt x="4442" y="1139"/>
                  <a:pt x="4451" y="1125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52" name="Ink 7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08075" y="5641975"/>
            <a:ext cx="3671888" cy="325438"/>
          </a:xfrm>
          <a:custGeom>
            <a:avLst/>
            <a:gdLst>
              <a:gd name="T0" fmla="*/ 2147483647 w 10200"/>
              <a:gd name="T1" fmla="*/ 2147483647 h 903"/>
              <a:gd name="T2" fmla="*/ 0 w 10200"/>
              <a:gd name="T3" fmla="*/ 2147483647 h 903"/>
              <a:gd name="T4" fmla="*/ 2147483647 w 10200"/>
              <a:gd name="T5" fmla="*/ 2147483647 h 903"/>
              <a:gd name="T6" fmla="*/ 2147483647 w 10200"/>
              <a:gd name="T7" fmla="*/ 2147483647 h 903"/>
              <a:gd name="T8" fmla="*/ 2147483647 w 10200"/>
              <a:gd name="T9" fmla="*/ 2147483647 h 903"/>
              <a:gd name="T10" fmla="*/ 2147483647 w 10200"/>
              <a:gd name="T11" fmla="*/ 0 h 9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00"/>
              <a:gd name="T19" fmla="*/ 0 h 903"/>
              <a:gd name="T20" fmla="*/ 10200 w 10200"/>
              <a:gd name="T21" fmla="*/ 903 h 9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00" h="903" extrusionOk="0">
                <a:moveTo>
                  <a:pt x="592" y="902"/>
                </a:moveTo>
                <a:cubicBezTo>
                  <a:pt x="386" y="783"/>
                  <a:pt x="197" y="648"/>
                  <a:pt x="0" y="513"/>
                </a:cubicBezTo>
                <a:cubicBezTo>
                  <a:pt x="220" y="533"/>
                  <a:pt x="435" y="545"/>
                  <a:pt x="658" y="544"/>
                </a:cubicBezTo>
                <a:cubicBezTo>
                  <a:pt x="2534" y="532"/>
                  <a:pt x="4397" y="477"/>
                  <a:pt x="6265" y="303"/>
                </a:cubicBezTo>
                <a:cubicBezTo>
                  <a:pt x="7334" y="203"/>
                  <a:pt x="9064" y="511"/>
                  <a:pt x="10053" y="136"/>
                </a:cubicBezTo>
                <a:cubicBezTo>
                  <a:pt x="10148" y="92"/>
                  <a:pt x="10180" y="77"/>
                  <a:pt x="10199" y="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263775" y="244475"/>
            <a:ext cx="469106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</a:rPr>
              <a:t>Zebra-puzzle constraints</a:t>
            </a:r>
          </a:p>
        </p:txBody>
      </p:sp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609600" y="1066800"/>
            <a:ext cx="7923213" cy="180975"/>
            <a:chOff x="295" y="1311"/>
            <a:chExt cx="5177" cy="114"/>
          </a:xfrm>
        </p:grpSpPr>
        <p:sp>
          <p:nvSpPr>
            <p:cNvPr id="7374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374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457200" y="1935163"/>
            <a:ext cx="2100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Creating some helpers:</a:t>
            </a:r>
          </a:p>
        </p:txBody>
      </p:sp>
      <p:sp>
        <p:nvSpPr>
          <p:cNvPr id="73733" name="Text Box 9"/>
          <p:cNvSpPr txBox="1">
            <a:spLocks noChangeArrowheads="1"/>
          </p:cNvSpPr>
          <p:nvPr/>
        </p:nvSpPr>
        <p:spPr bwMode="auto">
          <a:xfrm>
            <a:off x="704850" y="4768850"/>
            <a:ext cx="554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BB1006"/>
                </a:solidFill>
              </a:rPr>
              <a:t>15) The Norwegian does not live by the red house.</a:t>
            </a:r>
          </a:p>
        </p:txBody>
      </p:sp>
      <p:sp>
        <p:nvSpPr>
          <p:cNvPr id="73734" name="Rectangle 12"/>
          <p:cNvSpPr>
            <a:spLocks noChangeArrowheads="1"/>
          </p:cNvSpPr>
          <p:nvPr/>
        </p:nvSpPr>
        <p:spPr bwMode="auto">
          <a:xfrm>
            <a:off x="3076575" y="1447800"/>
            <a:ext cx="56721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latin typeface="Courier New" pitchFamily="49" charset="0"/>
              </a:rPr>
              <a:t>% left-to-right adjacency</a:t>
            </a: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lr(L, R, [L, R | _ ]).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lr(L, R, [ _ | Rest]) :- lr(L, R, Rest).</a:t>
            </a:r>
          </a:p>
          <a:p>
            <a:pPr algn="l">
              <a:spcBef>
                <a:spcPct val="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b="1">
                <a:latin typeface="Courier New" pitchFamily="49" charset="0"/>
              </a:rPr>
              <a:t>% adjacency (unordered)</a:t>
            </a: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nextTo(X, Y, List) :- lr(X, Y, List).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nextTo(X, Y, List) :- lr(Y, X, List).</a:t>
            </a:r>
          </a:p>
        </p:txBody>
      </p:sp>
      <p:sp>
        <p:nvSpPr>
          <p:cNvPr id="73735" name="Text Box 13"/>
          <p:cNvSpPr txBox="1">
            <a:spLocks noChangeArrowheads="1"/>
          </p:cNvSpPr>
          <p:nvPr/>
        </p:nvSpPr>
        <p:spPr bwMode="auto">
          <a:xfrm>
            <a:off x="7162800" y="34290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List</a:t>
            </a:r>
            <a:r>
              <a:rPr lang="en-US" sz="1400">
                <a:solidFill>
                  <a:srgbClr val="000000"/>
                </a:solidFill>
              </a:rPr>
              <a:t> will be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H</a:t>
            </a:r>
          </a:p>
        </p:txBody>
      </p:sp>
      <p:sp>
        <p:nvSpPr>
          <p:cNvPr id="73736" name="Text Box 14"/>
          <p:cNvSpPr txBox="1">
            <a:spLocks noChangeArrowheads="1"/>
          </p:cNvSpPr>
          <p:nvPr/>
        </p:nvSpPr>
        <p:spPr bwMode="auto">
          <a:xfrm>
            <a:off x="330200" y="4343400"/>
            <a:ext cx="554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Try this constraint:</a:t>
            </a:r>
          </a:p>
        </p:txBody>
      </p:sp>
      <p:sp>
        <p:nvSpPr>
          <p:cNvPr id="73737" name="Rectangle 10"/>
          <p:cNvSpPr>
            <a:spLocks noChangeArrowheads="1"/>
          </p:cNvSpPr>
          <p:nvPr/>
        </p:nvSpPr>
        <p:spPr bwMode="auto">
          <a:xfrm>
            <a:off x="6350000" y="6397625"/>
            <a:ext cx="2633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Where should this predicate go?</a:t>
            </a:r>
            <a:endParaRPr lang="en-US" sz="1400"/>
          </a:p>
        </p:txBody>
      </p:sp>
      <p:sp>
        <p:nvSpPr>
          <p:cNvPr id="73738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89013" y="3736975"/>
            <a:ext cx="3657600" cy="573088"/>
          </a:xfrm>
          <a:custGeom>
            <a:avLst/>
            <a:gdLst>
              <a:gd name="T0" fmla="*/ 0 w 10158"/>
              <a:gd name="T1" fmla="*/ 2147483647 h 1592"/>
              <a:gd name="T2" fmla="*/ 2147483647 w 10158"/>
              <a:gd name="T3" fmla="*/ 2147483647 h 1592"/>
              <a:gd name="T4" fmla="*/ 2147483647 w 10158"/>
              <a:gd name="T5" fmla="*/ 2147483647 h 1592"/>
              <a:gd name="T6" fmla="*/ 2147483647 w 10158"/>
              <a:gd name="T7" fmla="*/ 2147483647 h 1592"/>
              <a:gd name="T8" fmla="*/ 2147483647 w 10158"/>
              <a:gd name="T9" fmla="*/ 2147483647 h 1592"/>
              <a:gd name="T10" fmla="*/ 2147483647 w 10158"/>
              <a:gd name="T11" fmla="*/ 2147483647 h 1592"/>
              <a:gd name="T12" fmla="*/ 2147483647 w 10158"/>
              <a:gd name="T13" fmla="*/ 2147483647 h 1592"/>
              <a:gd name="T14" fmla="*/ 2147483647 w 10158"/>
              <a:gd name="T15" fmla="*/ 2147483647 h 1592"/>
              <a:gd name="T16" fmla="*/ 2147483647 w 10158"/>
              <a:gd name="T17" fmla="*/ 2147483647 h 1592"/>
              <a:gd name="T18" fmla="*/ 2147483647 w 10158"/>
              <a:gd name="T19" fmla="*/ 2147483647 h 1592"/>
              <a:gd name="T20" fmla="*/ 2147483647 w 10158"/>
              <a:gd name="T21" fmla="*/ 2147483647 h 1592"/>
              <a:gd name="T22" fmla="*/ 2147483647 w 10158"/>
              <a:gd name="T23" fmla="*/ 2147483647 h 1592"/>
              <a:gd name="T24" fmla="*/ 2147483647 w 10158"/>
              <a:gd name="T25" fmla="*/ 2147483647 h 1592"/>
              <a:gd name="T26" fmla="*/ 2147483647 w 10158"/>
              <a:gd name="T27" fmla="*/ 2147483647 h 1592"/>
              <a:gd name="T28" fmla="*/ 2147483647 w 10158"/>
              <a:gd name="T29" fmla="*/ 2147483647 h 1592"/>
              <a:gd name="T30" fmla="*/ 2147483647 w 10158"/>
              <a:gd name="T31" fmla="*/ 2147483647 h 1592"/>
              <a:gd name="T32" fmla="*/ 2147483647 w 10158"/>
              <a:gd name="T33" fmla="*/ 2147483647 h 1592"/>
              <a:gd name="T34" fmla="*/ 2147483647 w 10158"/>
              <a:gd name="T35" fmla="*/ 2147483647 h 1592"/>
              <a:gd name="T36" fmla="*/ 2147483647 w 10158"/>
              <a:gd name="T37" fmla="*/ 2147483647 h 1592"/>
              <a:gd name="T38" fmla="*/ 2147483647 w 10158"/>
              <a:gd name="T39" fmla="*/ 2147483647 h 1592"/>
              <a:gd name="T40" fmla="*/ 2147483647 w 10158"/>
              <a:gd name="T41" fmla="*/ 2147483647 h 1592"/>
              <a:gd name="T42" fmla="*/ 2147483647 w 10158"/>
              <a:gd name="T43" fmla="*/ 2147483647 h 1592"/>
              <a:gd name="T44" fmla="*/ 2147483647 w 10158"/>
              <a:gd name="T45" fmla="*/ 2147483647 h 1592"/>
              <a:gd name="T46" fmla="*/ 2147483647 w 10158"/>
              <a:gd name="T47" fmla="*/ 2147483647 h 1592"/>
              <a:gd name="T48" fmla="*/ 2147483647 w 10158"/>
              <a:gd name="T49" fmla="*/ 2147483647 h 1592"/>
              <a:gd name="T50" fmla="*/ 2147483647 w 10158"/>
              <a:gd name="T51" fmla="*/ 2147483647 h 1592"/>
              <a:gd name="T52" fmla="*/ 2147483647 w 10158"/>
              <a:gd name="T53" fmla="*/ 2147483647 h 1592"/>
              <a:gd name="T54" fmla="*/ 2147483647 w 10158"/>
              <a:gd name="T55" fmla="*/ 2147483647 h 1592"/>
              <a:gd name="T56" fmla="*/ 2147483647 w 10158"/>
              <a:gd name="T57" fmla="*/ 2147483647 h 1592"/>
              <a:gd name="T58" fmla="*/ 2147483647 w 10158"/>
              <a:gd name="T59" fmla="*/ 2147483647 h 1592"/>
              <a:gd name="T60" fmla="*/ 2147483647 w 10158"/>
              <a:gd name="T61" fmla="*/ 2147483647 h 1592"/>
              <a:gd name="T62" fmla="*/ 2147483647 w 10158"/>
              <a:gd name="T63" fmla="*/ 2147483647 h 1592"/>
              <a:gd name="T64" fmla="*/ 2147483647 w 10158"/>
              <a:gd name="T65" fmla="*/ 2147483647 h 1592"/>
              <a:gd name="T66" fmla="*/ 2147483647 w 10158"/>
              <a:gd name="T67" fmla="*/ 2147483647 h 1592"/>
              <a:gd name="T68" fmla="*/ 2147483647 w 10158"/>
              <a:gd name="T69" fmla="*/ 2147483647 h 1592"/>
              <a:gd name="T70" fmla="*/ 2147483647 w 10158"/>
              <a:gd name="T71" fmla="*/ 2147483647 h 1592"/>
              <a:gd name="T72" fmla="*/ 2147483647 w 10158"/>
              <a:gd name="T73" fmla="*/ 2147483647 h 1592"/>
              <a:gd name="T74" fmla="*/ 2147483647 w 10158"/>
              <a:gd name="T75" fmla="*/ 2147483647 h 1592"/>
              <a:gd name="T76" fmla="*/ 2147483647 w 10158"/>
              <a:gd name="T77" fmla="*/ 2147483647 h 1592"/>
              <a:gd name="T78" fmla="*/ 2147483647 w 10158"/>
              <a:gd name="T79" fmla="*/ 2147483647 h 1592"/>
              <a:gd name="T80" fmla="*/ 2147483647 w 10158"/>
              <a:gd name="T81" fmla="*/ 2147483647 h 1592"/>
              <a:gd name="T82" fmla="*/ 2147483647 w 10158"/>
              <a:gd name="T83" fmla="*/ 2147483647 h 1592"/>
              <a:gd name="T84" fmla="*/ 2147483647 w 10158"/>
              <a:gd name="T85" fmla="*/ 2147483647 h 1592"/>
              <a:gd name="T86" fmla="*/ 2147483647 w 10158"/>
              <a:gd name="T87" fmla="*/ 2147483647 h 1592"/>
              <a:gd name="T88" fmla="*/ 2147483647 w 10158"/>
              <a:gd name="T89" fmla="*/ 2147483647 h 1592"/>
              <a:gd name="T90" fmla="*/ 2147483647 w 10158"/>
              <a:gd name="T91" fmla="*/ 2147483647 h 1592"/>
              <a:gd name="T92" fmla="*/ 2147483647 w 10158"/>
              <a:gd name="T93" fmla="*/ 2147483647 h 1592"/>
              <a:gd name="T94" fmla="*/ 2147483647 w 10158"/>
              <a:gd name="T95" fmla="*/ 2147483647 h 1592"/>
              <a:gd name="T96" fmla="*/ 2147483647 w 10158"/>
              <a:gd name="T97" fmla="*/ 2147483647 h 1592"/>
              <a:gd name="T98" fmla="*/ 2147483647 w 10158"/>
              <a:gd name="T99" fmla="*/ 2147483647 h 1592"/>
              <a:gd name="T100" fmla="*/ 2147483647 w 10158"/>
              <a:gd name="T101" fmla="*/ 2147483647 h 1592"/>
              <a:gd name="T102" fmla="*/ 2147483647 w 10158"/>
              <a:gd name="T103" fmla="*/ 2147483647 h 1592"/>
              <a:gd name="T104" fmla="*/ 2147483647 w 10158"/>
              <a:gd name="T105" fmla="*/ 2147483647 h 1592"/>
              <a:gd name="T106" fmla="*/ 2147483647 w 10158"/>
              <a:gd name="T107" fmla="*/ 2147483647 h 1592"/>
              <a:gd name="T108" fmla="*/ 2147483647 w 10158"/>
              <a:gd name="T109" fmla="*/ 2147483647 h 1592"/>
              <a:gd name="T110" fmla="*/ 2147483647 w 10158"/>
              <a:gd name="T111" fmla="*/ 2147483647 h 1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158"/>
              <a:gd name="T169" fmla="*/ 0 h 1592"/>
              <a:gd name="T170" fmla="*/ 10158 w 10158"/>
              <a:gd name="T171" fmla="*/ 1592 h 15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158" h="1592" extrusionOk="0">
                <a:moveTo>
                  <a:pt x="176" y="494"/>
                </a:moveTo>
                <a:cubicBezTo>
                  <a:pt x="142" y="453"/>
                  <a:pt x="108" y="414"/>
                  <a:pt x="70" y="377"/>
                </a:cubicBezTo>
                <a:cubicBezTo>
                  <a:pt x="47" y="355"/>
                  <a:pt x="24" y="338"/>
                  <a:pt x="0" y="320"/>
                </a:cubicBezTo>
                <a:cubicBezTo>
                  <a:pt x="17" y="364"/>
                  <a:pt x="36" y="405"/>
                  <a:pt x="57" y="448"/>
                </a:cubicBezTo>
                <a:cubicBezTo>
                  <a:pt x="110" y="558"/>
                  <a:pt x="164" y="668"/>
                  <a:pt x="217" y="778"/>
                </a:cubicBezTo>
                <a:cubicBezTo>
                  <a:pt x="275" y="897"/>
                  <a:pt x="332" y="1015"/>
                  <a:pt x="391" y="1133"/>
                </a:cubicBezTo>
                <a:cubicBezTo>
                  <a:pt x="439" y="1229"/>
                  <a:pt x="488" y="1340"/>
                  <a:pt x="569" y="1414"/>
                </a:cubicBezTo>
                <a:cubicBezTo>
                  <a:pt x="603" y="1445"/>
                  <a:pt x="600" y="1422"/>
                  <a:pt x="627" y="1420"/>
                </a:cubicBezTo>
              </a:path>
              <a:path w="10158" h="1592" extrusionOk="0">
                <a:moveTo>
                  <a:pt x="1041" y="615"/>
                </a:moveTo>
                <a:cubicBezTo>
                  <a:pt x="1046" y="639"/>
                  <a:pt x="1046" y="661"/>
                  <a:pt x="1048" y="685"/>
                </a:cubicBezTo>
                <a:cubicBezTo>
                  <a:pt x="1052" y="747"/>
                  <a:pt x="1058" y="809"/>
                  <a:pt x="1067" y="870"/>
                </a:cubicBezTo>
                <a:cubicBezTo>
                  <a:pt x="1077" y="935"/>
                  <a:pt x="1087" y="1001"/>
                  <a:pt x="1100" y="1065"/>
                </a:cubicBezTo>
                <a:cubicBezTo>
                  <a:pt x="1103" y="1081"/>
                  <a:pt x="1124" y="1143"/>
                  <a:pt x="1115" y="1160"/>
                </a:cubicBezTo>
                <a:cubicBezTo>
                  <a:pt x="1105" y="1178"/>
                  <a:pt x="1077" y="1146"/>
                  <a:pt x="1073" y="1143"/>
                </a:cubicBezTo>
              </a:path>
              <a:path w="10158" h="1592" extrusionOk="0">
                <a:moveTo>
                  <a:pt x="661" y="984"/>
                </a:moveTo>
                <a:cubicBezTo>
                  <a:pt x="649" y="1016"/>
                  <a:pt x="699" y="1013"/>
                  <a:pt x="726" y="1011"/>
                </a:cubicBezTo>
                <a:cubicBezTo>
                  <a:pt x="807" y="1005"/>
                  <a:pt x="885" y="985"/>
                  <a:pt x="961" y="958"/>
                </a:cubicBezTo>
                <a:cubicBezTo>
                  <a:pt x="1045" y="928"/>
                  <a:pt x="1128" y="893"/>
                  <a:pt x="1210" y="858"/>
                </a:cubicBezTo>
              </a:path>
              <a:path w="10158" h="1592" extrusionOk="0">
                <a:moveTo>
                  <a:pt x="1904" y="907"/>
                </a:moveTo>
                <a:cubicBezTo>
                  <a:pt x="1912" y="863"/>
                  <a:pt x="1922" y="818"/>
                  <a:pt x="1933" y="775"/>
                </a:cubicBezTo>
                <a:cubicBezTo>
                  <a:pt x="1940" y="750"/>
                  <a:pt x="1956" y="685"/>
                  <a:pt x="1996" y="693"/>
                </a:cubicBezTo>
                <a:cubicBezTo>
                  <a:pt x="2052" y="705"/>
                  <a:pt x="2078" y="799"/>
                  <a:pt x="2095" y="841"/>
                </a:cubicBezTo>
                <a:cubicBezTo>
                  <a:pt x="2133" y="937"/>
                  <a:pt x="2156" y="1037"/>
                  <a:pt x="2174" y="1138"/>
                </a:cubicBezTo>
                <a:cubicBezTo>
                  <a:pt x="2184" y="1193"/>
                  <a:pt x="2187" y="1249"/>
                  <a:pt x="2196" y="1304"/>
                </a:cubicBezTo>
                <a:cubicBezTo>
                  <a:pt x="2220" y="1259"/>
                  <a:pt x="2226" y="1211"/>
                  <a:pt x="2236" y="1160"/>
                </a:cubicBezTo>
                <a:cubicBezTo>
                  <a:pt x="2246" y="1107"/>
                  <a:pt x="2255" y="1054"/>
                  <a:pt x="2272" y="1003"/>
                </a:cubicBezTo>
                <a:cubicBezTo>
                  <a:pt x="2303" y="1042"/>
                  <a:pt x="2300" y="1092"/>
                  <a:pt x="2308" y="1143"/>
                </a:cubicBezTo>
                <a:cubicBezTo>
                  <a:pt x="2317" y="1204"/>
                  <a:pt x="2331" y="1269"/>
                  <a:pt x="2358" y="1324"/>
                </a:cubicBezTo>
                <a:cubicBezTo>
                  <a:pt x="2379" y="1366"/>
                  <a:pt x="2410" y="1343"/>
                  <a:pt x="2440" y="1327"/>
                </a:cubicBezTo>
              </a:path>
              <a:path w="10158" h="1592" extrusionOk="0">
                <a:moveTo>
                  <a:pt x="2555" y="1177"/>
                </a:moveTo>
                <a:cubicBezTo>
                  <a:pt x="2599" y="1110"/>
                  <a:pt x="2651" y="1042"/>
                  <a:pt x="2686" y="970"/>
                </a:cubicBezTo>
                <a:cubicBezTo>
                  <a:pt x="2704" y="933"/>
                  <a:pt x="2736" y="885"/>
                  <a:pt x="2742" y="843"/>
                </a:cubicBezTo>
                <a:cubicBezTo>
                  <a:pt x="2747" y="813"/>
                  <a:pt x="2742" y="785"/>
                  <a:pt x="2717" y="768"/>
                </a:cubicBezTo>
                <a:cubicBezTo>
                  <a:pt x="2685" y="746"/>
                  <a:pt x="2645" y="797"/>
                  <a:pt x="2633" y="818"/>
                </a:cubicBezTo>
                <a:cubicBezTo>
                  <a:pt x="2588" y="898"/>
                  <a:pt x="2595" y="999"/>
                  <a:pt x="2614" y="1085"/>
                </a:cubicBezTo>
                <a:cubicBezTo>
                  <a:pt x="2632" y="1164"/>
                  <a:pt x="2679" y="1272"/>
                  <a:pt x="2759" y="1308"/>
                </a:cubicBezTo>
                <a:cubicBezTo>
                  <a:pt x="2790" y="1322"/>
                  <a:pt x="2813" y="1300"/>
                  <a:pt x="2825" y="1273"/>
                </a:cubicBezTo>
                <a:cubicBezTo>
                  <a:pt x="2840" y="1239"/>
                  <a:pt x="2840" y="1200"/>
                  <a:pt x="2850" y="1164"/>
                </a:cubicBezTo>
                <a:cubicBezTo>
                  <a:pt x="2856" y="1145"/>
                  <a:pt x="2857" y="1140"/>
                  <a:pt x="2867" y="1131"/>
                </a:cubicBezTo>
                <a:cubicBezTo>
                  <a:pt x="2902" y="1140"/>
                  <a:pt x="2920" y="1150"/>
                  <a:pt x="2952" y="1176"/>
                </a:cubicBezTo>
                <a:cubicBezTo>
                  <a:pt x="2999" y="1214"/>
                  <a:pt x="3045" y="1255"/>
                  <a:pt x="3091" y="1294"/>
                </a:cubicBezTo>
                <a:cubicBezTo>
                  <a:pt x="3126" y="1324"/>
                  <a:pt x="3142" y="1327"/>
                  <a:pt x="3181" y="1333"/>
                </a:cubicBezTo>
              </a:path>
              <a:path w="10158" h="1592" extrusionOk="0">
                <a:moveTo>
                  <a:pt x="3256" y="1039"/>
                </a:moveTo>
                <a:cubicBezTo>
                  <a:pt x="3235" y="1121"/>
                  <a:pt x="3212" y="1198"/>
                  <a:pt x="3177" y="1276"/>
                </a:cubicBezTo>
                <a:cubicBezTo>
                  <a:pt x="3144" y="1351"/>
                  <a:pt x="3111" y="1428"/>
                  <a:pt x="3053" y="1488"/>
                </a:cubicBezTo>
                <a:cubicBezTo>
                  <a:pt x="3033" y="1504"/>
                  <a:pt x="3029" y="1511"/>
                  <a:pt x="3014" y="1499"/>
                </a:cubicBezTo>
              </a:path>
              <a:path w="10158" h="1592" extrusionOk="0">
                <a:moveTo>
                  <a:pt x="3484" y="52"/>
                </a:moveTo>
                <a:cubicBezTo>
                  <a:pt x="3461" y="106"/>
                  <a:pt x="3451" y="167"/>
                  <a:pt x="3446" y="226"/>
                </a:cubicBezTo>
                <a:cubicBezTo>
                  <a:pt x="3433" y="375"/>
                  <a:pt x="3421" y="525"/>
                  <a:pt x="3419" y="675"/>
                </a:cubicBezTo>
                <a:cubicBezTo>
                  <a:pt x="3416" y="844"/>
                  <a:pt x="3416" y="1014"/>
                  <a:pt x="3428" y="1182"/>
                </a:cubicBezTo>
                <a:cubicBezTo>
                  <a:pt x="3429" y="1191"/>
                  <a:pt x="3443" y="1435"/>
                  <a:pt x="3464" y="1435"/>
                </a:cubicBezTo>
                <a:cubicBezTo>
                  <a:pt x="3495" y="1434"/>
                  <a:pt x="3474" y="1322"/>
                  <a:pt x="3473" y="1311"/>
                </a:cubicBezTo>
              </a:path>
              <a:path w="10158" h="1592" extrusionOk="0">
                <a:moveTo>
                  <a:pt x="3398" y="1094"/>
                </a:moveTo>
                <a:cubicBezTo>
                  <a:pt x="3381" y="1064"/>
                  <a:pt x="3367" y="1043"/>
                  <a:pt x="3345" y="1017"/>
                </a:cubicBezTo>
                <a:cubicBezTo>
                  <a:pt x="3388" y="1024"/>
                  <a:pt x="3430" y="1034"/>
                  <a:pt x="3473" y="1043"/>
                </a:cubicBezTo>
                <a:cubicBezTo>
                  <a:pt x="3533" y="1056"/>
                  <a:pt x="3595" y="1063"/>
                  <a:pt x="3654" y="1083"/>
                </a:cubicBezTo>
                <a:cubicBezTo>
                  <a:pt x="3725" y="1107"/>
                  <a:pt x="3756" y="1153"/>
                  <a:pt x="3803" y="1205"/>
                </a:cubicBezTo>
                <a:cubicBezTo>
                  <a:pt x="3816" y="1219"/>
                  <a:pt x="3834" y="1226"/>
                  <a:pt x="3851" y="1212"/>
                </a:cubicBezTo>
                <a:cubicBezTo>
                  <a:pt x="3877" y="1191"/>
                  <a:pt x="3883" y="1153"/>
                  <a:pt x="3878" y="1122"/>
                </a:cubicBezTo>
                <a:cubicBezTo>
                  <a:pt x="3869" y="1071"/>
                  <a:pt x="3836" y="1031"/>
                  <a:pt x="3798" y="999"/>
                </a:cubicBezTo>
                <a:cubicBezTo>
                  <a:pt x="3775" y="980"/>
                  <a:pt x="3723" y="941"/>
                  <a:pt x="3689" y="944"/>
                </a:cubicBezTo>
                <a:cubicBezTo>
                  <a:pt x="3650" y="947"/>
                  <a:pt x="3708" y="964"/>
                  <a:pt x="3710" y="965"/>
                </a:cubicBezTo>
              </a:path>
              <a:path w="10158" h="1592" extrusionOk="0">
                <a:moveTo>
                  <a:pt x="3278" y="220"/>
                </a:moveTo>
                <a:cubicBezTo>
                  <a:pt x="3269" y="253"/>
                  <a:pt x="3267" y="254"/>
                  <a:pt x="3260" y="287"/>
                </a:cubicBezTo>
                <a:cubicBezTo>
                  <a:pt x="3241" y="380"/>
                  <a:pt x="3244" y="470"/>
                  <a:pt x="3252" y="564"/>
                </a:cubicBezTo>
                <a:cubicBezTo>
                  <a:pt x="3263" y="701"/>
                  <a:pt x="3288" y="837"/>
                  <a:pt x="3309" y="973"/>
                </a:cubicBezTo>
                <a:cubicBezTo>
                  <a:pt x="3329" y="1101"/>
                  <a:pt x="3349" y="1232"/>
                  <a:pt x="3353" y="1362"/>
                </a:cubicBezTo>
                <a:cubicBezTo>
                  <a:pt x="3354" y="1381"/>
                  <a:pt x="3370" y="1450"/>
                  <a:pt x="3343" y="1449"/>
                </a:cubicBezTo>
                <a:cubicBezTo>
                  <a:pt x="3340" y="1444"/>
                  <a:pt x="3337" y="1438"/>
                  <a:pt x="3334" y="1433"/>
                </a:cubicBezTo>
              </a:path>
              <a:path w="10158" h="1592" extrusionOk="0">
                <a:moveTo>
                  <a:pt x="2999" y="862"/>
                </a:moveTo>
                <a:cubicBezTo>
                  <a:pt x="3023" y="896"/>
                  <a:pt x="3053" y="911"/>
                  <a:pt x="3095" y="917"/>
                </a:cubicBezTo>
                <a:cubicBezTo>
                  <a:pt x="3180" y="930"/>
                  <a:pt x="3260" y="893"/>
                  <a:pt x="3335" y="861"/>
                </a:cubicBezTo>
              </a:path>
              <a:path w="10158" h="1592" extrusionOk="0">
                <a:moveTo>
                  <a:pt x="4340" y="44"/>
                </a:moveTo>
                <a:cubicBezTo>
                  <a:pt x="4340" y="23"/>
                  <a:pt x="4337" y="16"/>
                  <a:pt x="4334" y="0"/>
                </a:cubicBezTo>
                <a:cubicBezTo>
                  <a:pt x="4307" y="34"/>
                  <a:pt x="4290" y="62"/>
                  <a:pt x="4274" y="107"/>
                </a:cubicBezTo>
                <a:cubicBezTo>
                  <a:pt x="4201" y="312"/>
                  <a:pt x="4182" y="535"/>
                  <a:pt x="4172" y="751"/>
                </a:cubicBezTo>
                <a:cubicBezTo>
                  <a:pt x="4164" y="921"/>
                  <a:pt x="4170" y="1091"/>
                  <a:pt x="4195" y="1259"/>
                </a:cubicBezTo>
                <a:cubicBezTo>
                  <a:pt x="4206" y="1334"/>
                  <a:pt x="4218" y="1495"/>
                  <a:pt x="4286" y="1549"/>
                </a:cubicBezTo>
                <a:cubicBezTo>
                  <a:pt x="4316" y="1572"/>
                  <a:pt x="4299" y="1538"/>
                  <a:pt x="4310" y="1538"/>
                </a:cubicBezTo>
              </a:path>
              <a:path w="10158" h="1592" extrusionOk="0">
                <a:moveTo>
                  <a:pt x="5000" y="17"/>
                </a:moveTo>
                <a:cubicBezTo>
                  <a:pt x="5015" y="19"/>
                  <a:pt x="5028" y="18"/>
                  <a:pt x="5042" y="19"/>
                </a:cubicBezTo>
                <a:cubicBezTo>
                  <a:pt x="5023" y="21"/>
                  <a:pt x="5025" y="18"/>
                  <a:pt x="5007" y="22"/>
                </a:cubicBezTo>
                <a:cubicBezTo>
                  <a:pt x="4920" y="39"/>
                  <a:pt x="4842" y="81"/>
                  <a:pt x="4765" y="122"/>
                </a:cubicBezTo>
                <a:cubicBezTo>
                  <a:pt x="4746" y="132"/>
                  <a:pt x="4720" y="136"/>
                  <a:pt x="4716" y="159"/>
                </a:cubicBezTo>
                <a:cubicBezTo>
                  <a:pt x="4691" y="292"/>
                  <a:pt x="4738" y="480"/>
                  <a:pt x="4740" y="616"/>
                </a:cubicBezTo>
                <a:cubicBezTo>
                  <a:pt x="4742" y="811"/>
                  <a:pt x="4731" y="1011"/>
                  <a:pt x="4762" y="1205"/>
                </a:cubicBezTo>
                <a:cubicBezTo>
                  <a:pt x="4772" y="1268"/>
                  <a:pt x="4791" y="1336"/>
                  <a:pt x="4838" y="1381"/>
                </a:cubicBezTo>
                <a:cubicBezTo>
                  <a:pt x="4873" y="1415"/>
                  <a:pt x="4922" y="1426"/>
                  <a:pt x="4968" y="1436"/>
                </a:cubicBezTo>
                <a:cubicBezTo>
                  <a:pt x="5003" y="1443"/>
                  <a:pt x="5039" y="1447"/>
                  <a:pt x="5072" y="1460"/>
                </a:cubicBezTo>
                <a:cubicBezTo>
                  <a:pt x="5085" y="1467"/>
                  <a:pt x="5089" y="1468"/>
                  <a:pt x="5097" y="1474"/>
                </a:cubicBezTo>
              </a:path>
              <a:path w="10158" h="1592" extrusionOk="0">
                <a:moveTo>
                  <a:pt x="5221" y="1029"/>
                </a:moveTo>
                <a:cubicBezTo>
                  <a:pt x="5240" y="995"/>
                  <a:pt x="5259" y="959"/>
                  <a:pt x="5282" y="927"/>
                </a:cubicBezTo>
                <a:cubicBezTo>
                  <a:pt x="5310" y="889"/>
                  <a:pt x="5345" y="866"/>
                  <a:pt x="5389" y="890"/>
                </a:cubicBezTo>
                <a:cubicBezTo>
                  <a:pt x="5434" y="915"/>
                  <a:pt x="5462" y="967"/>
                  <a:pt x="5482" y="1013"/>
                </a:cubicBezTo>
                <a:cubicBezTo>
                  <a:pt x="5522" y="1104"/>
                  <a:pt x="5540" y="1202"/>
                  <a:pt x="5553" y="1300"/>
                </a:cubicBezTo>
                <a:cubicBezTo>
                  <a:pt x="5560" y="1246"/>
                  <a:pt x="5563" y="1192"/>
                  <a:pt x="5568" y="1138"/>
                </a:cubicBezTo>
                <a:cubicBezTo>
                  <a:pt x="5576" y="1061"/>
                  <a:pt x="5577" y="934"/>
                  <a:pt x="5627" y="869"/>
                </a:cubicBezTo>
                <a:cubicBezTo>
                  <a:pt x="5652" y="836"/>
                  <a:pt x="5684" y="874"/>
                  <a:pt x="5698" y="895"/>
                </a:cubicBezTo>
                <a:cubicBezTo>
                  <a:pt x="5726" y="937"/>
                  <a:pt x="5745" y="988"/>
                  <a:pt x="5759" y="1036"/>
                </a:cubicBezTo>
                <a:cubicBezTo>
                  <a:pt x="5769" y="1069"/>
                  <a:pt x="5770" y="1106"/>
                  <a:pt x="5778" y="1138"/>
                </a:cubicBezTo>
                <a:cubicBezTo>
                  <a:pt x="5786" y="1171"/>
                  <a:pt x="5791" y="1152"/>
                  <a:pt x="5799" y="1155"/>
                </a:cubicBezTo>
              </a:path>
              <a:path w="10158" h="1592" extrusionOk="0">
                <a:moveTo>
                  <a:pt x="5885" y="927"/>
                </a:moveTo>
                <a:cubicBezTo>
                  <a:pt x="5889" y="966"/>
                  <a:pt x="5887" y="1005"/>
                  <a:pt x="5892" y="1044"/>
                </a:cubicBezTo>
                <a:cubicBezTo>
                  <a:pt x="5897" y="1085"/>
                  <a:pt x="5907" y="1162"/>
                  <a:pt x="5955" y="1178"/>
                </a:cubicBezTo>
                <a:cubicBezTo>
                  <a:pt x="5989" y="1190"/>
                  <a:pt x="6020" y="1152"/>
                  <a:pt x="6034" y="1127"/>
                </a:cubicBezTo>
                <a:cubicBezTo>
                  <a:pt x="6055" y="1090"/>
                  <a:pt x="6069" y="1038"/>
                  <a:pt x="6061" y="995"/>
                </a:cubicBezTo>
                <a:cubicBezTo>
                  <a:pt x="6053" y="956"/>
                  <a:pt x="6033" y="920"/>
                  <a:pt x="6007" y="890"/>
                </a:cubicBezTo>
                <a:cubicBezTo>
                  <a:pt x="5995" y="876"/>
                  <a:pt x="5983" y="868"/>
                  <a:pt x="5969" y="857"/>
                </a:cubicBezTo>
                <a:cubicBezTo>
                  <a:pt x="6001" y="859"/>
                  <a:pt x="6028" y="865"/>
                  <a:pt x="6058" y="877"/>
                </a:cubicBezTo>
                <a:cubicBezTo>
                  <a:pt x="6110" y="898"/>
                  <a:pt x="6156" y="925"/>
                  <a:pt x="6198" y="962"/>
                </a:cubicBezTo>
                <a:cubicBezTo>
                  <a:pt x="6232" y="992"/>
                  <a:pt x="6261" y="1028"/>
                  <a:pt x="6288" y="1064"/>
                </a:cubicBezTo>
                <a:cubicBezTo>
                  <a:pt x="6291" y="1068"/>
                  <a:pt x="6293" y="1071"/>
                  <a:pt x="6296" y="1075"/>
                </a:cubicBezTo>
                <a:cubicBezTo>
                  <a:pt x="6294" y="1034"/>
                  <a:pt x="6283" y="996"/>
                  <a:pt x="6275" y="955"/>
                </a:cubicBezTo>
                <a:cubicBezTo>
                  <a:pt x="6265" y="901"/>
                  <a:pt x="6247" y="826"/>
                  <a:pt x="6279" y="775"/>
                </a:cubicBezTo>
                <a:cubicBezTo>
                  <a:pt x="6302" y="738"/>
                  <a:pt x="6346" y="709"/>
                  <a:pt x="6382" y="686"/>
                </a:cubicBezTo>
                <a:cubicBezTo>
                  <a:pt x="6392" y="680"/>
                  <a:pt x="6403" y="673"/>
                  <a:pt x="6413" y="667"/>
                </a:cubicBezTo>
              </a:path>
              <a:path w="10158" h="1592" extrusionOk="0">
                <a:moveTo>
                  <a:pt x="6750" y="1166"/>
                </a:moveTo>
                <a:cubicBezTo>
                  <a:pt x="6774" y="1210"/>
                  <a:pt x="6780" y="1247"/>
                  <a:pt x="6780" y="1298"/>
                </a:cubicBezTo>
                <a:cubicBezTo>
                  <a:pt x="6780" y="1375"/>
                  <a:pt x="6774" y="1455"/>
                  <a:pt x="6750" y="1528"/>
                </a:cubicBezTo>
                <a:cubicBezTo>
                  <a:pt x="6744" y="1542"/>
                  <a:pt x="6737" y="1556"/>
                  <a:pt x="6731" y="1570"/>
                </a:cubicBezTo>
              </a:path>
              <a:path w="10158" h="1592" extrusionOk="0">
                <a:moveTo>
                  <a:pt x="7090" y="1070"/>
                </a:moveTo>
                <a:cubicBezTo>
                  <a:pt x="7088" y="1067"/>
                  <a:pt x="7087" y="1064"/>
                  <a:pt x="7085" y="1061"/>
                </a:cubicBezTo>
                <a:cubicBezTo>
                  <a:pt x="7053" y="1056"/>
                  <a:pt x="7119" y="1075"/>
                  <a:pt x="7122" y="1076"/>
                </a:cubicBezTo>
                <a:cubicBezTo>
                  <a:pt x="7169" y="1087"/>
                  <a:pt x="7212" y="1097"/>
                  <a:pt x="7261" y="1099"/>
                </a:cubicBezTo>
                <a:cubicBezTo>
                  <a:pt x="7300" y="1100"/>
                  <a:pt x="7313" y="1100"/>
                  <a:pt x="7338" y="1095"/>
                </a:cubicBezTo>
              </a:path>
              <a:path w="10158" h="1592" extrusionOk="0">
                <a:moveTo>
                  <a:pt x="7646" y="1001"/>
                </a:moveTo>
                <a:cubicBezTo>
                  <a:pt x="7671" y="1003"/>
                  <a:pt x="7691" y="1005"/>
                  <a:pt x="7714" y="1015"/>
                </a:cubicBezTo>
                <a:cubicBezTo>
                  <a:pt x="7737" y="1025"/>
                  <a:pt x="7760" y="1035"/>
                  <a:pt x="7784" y="1044"/>
                </a:cubicBezTo>
                <a:cubicBezTo>
                  <a:pt x="7805" y="1052"/>
                  <a:pt x="7828" y="1051"/>
                  <a:pt x="7848" y="1039"/>
                </a:cubicBezTo>
                <a:cubicBezTo>
                  <a:pt x="7863" y="1027"/>
                  <a:pt x="7869" y="1022"/>
                  <a:pt x="7881" y="1017"/>
                </a:cubicBezTo>
              </a:path>
              <a:path w="10158" h="1592" extrusionOk="0">
                <a:moveTo>
                  <a:pt x="8147" y="994"/>
                </a:moveTo>
                <a:cubicBezTo>
                  <a:pt x="8184" y="996"/>
                  <a:pt x="8221" y="997"/>
                  <a:pt x="8258" y="1000"/>
                </a:cubicBezTo>
                <a:cubicBezTo>
                  <a:pt x="8300" y="1003"/>
                  <a:pt x="8344" y="1013"/>
                  <a:pt x="8384" y="1026"/>
                </a:cubicBezTo>
                <a:cubicBezTo>
                  <a:pt x="8404" y="1033"/>
                  <a:pt x="8422" y="1039"/>
                  <a:pt x="8443" y="1044"/>
                </a:cubicBezTo>
              </a:path>
              <a:path w="10158" h="1592" extrusionOk="0">
                <a:moveTo>
                  <a:pt x="8745" y="1031"/>
                </a:moveTo>
                <a:cubicBezTo>
                  <a:pt x="8769" y="1038"/>
                  <a:pt x="8791" y="1046"/>
                  <a:pt x="8814" y="1057"/>
                </a:cubicBezTo>
                <a:cubicBezTo>
                  <a:pt x="8843" y="1071"/>
                  <a:pt x="8871" y="1092"/>
                  <a:pt x="8902" y="1100"/>
                </a:cubicBezTo>
                <a:cubicBezTo>
                  <a:pt x="8947" y="1112"/>
                  <a:pt x="8975" y="1103"/>
                  <a:pt x="9017" y="1088"/>
                </a:cubicBezTo>
              </a:path>
              <a:path w="10158" h="1592" extrusionOk="0">
                <a:moveTo>
                  <a:pt x="9201" y="66"/>
                </a:moveTo>
                <a:cubicBezTo>
                  <a:pt x="9216" y="56"/>
                  <a:pt x="9230" y="38"/>
                  <a:pt x="9252" y="31"/>
                </a:cubicBezTo>
                <a:cubicBezTo>
                  <a:pt x="9294" y="17"/>
                  <a:pt x="9336" y="21"/>
                  <a:pt x="9379" y="29"/>
                </a:cubicBezTo>
                <a:cubicBezTo>
                  <a:pt x="9446" y="42"/>
                  <a:pt x="9506" y="72"/>
                  <a:pt x="9562" y="110"/>
                </a:cubicBezTo>
                <a:cubicBezTo>
                  <a:pt x="9637" y="161"/>
                  <a:pt x="9699" y="232"/>
                  <a:pt x="9750" y="306"/>
                </a:cubicBezTo>
                <a:cubicBezTo>
                  <a:pt x="9786" y="358"/>
                  <a:pt x="9814" y="412"/>
                  <a:pt x="9837" y="471"/>
                </a:cubicBezTo>
                <a:cubicBezTo>
                  <a:pt x="9914" y="668"/>
                  <a:pt x="9973" y="943"/>
                  <a:pt x="9907" y="1151"/>
                </a:cubicBezTo>
                <a:cubicBezTo>
                  <a:pt x="9890" y="1205"/>
                  <a:pt x="9857" y="1232"/>
                  <a:pt x="9808" y="1253"/>
                </a:cubicBezTo>
                <a:cubicBezTo>
                  <a:pt x="9753" y="1277"/>
                  <a:pt x="9663" y="1288"/>
                  <a:pt x="9604" y="1276"/>
                </a:cubicBezTo>
                <a:cubicBezTo>
                  <a:pt x="9556" y="1266"/>
                  <a:pt x="9557" y="1245"/>
                  <a:pt x="9546" y="1205"/>
                </a:cubicBezTo>
              </a:path>
              <a:path w="10158" h="1592" extrusionOk="0">
                <a:moveTo>
                  <a:pt x="10135" y="1240"/>
                </a:moveTo>
                <a:cubicBezTo>
                  <a:pt x="10146" y="1240"/>
                  <a:pt x="10149" y="1240"/>
                  <a:pt x="10156" y="1241"/>
                </a:cubicBezTo>
                <a:cubicBezTo>
                  <a:pt x="10155" y="1269"/>
                  <a:pt x="10153" y="1295"/>
                  <a:pt x="10147" y="1324"/>
                </a:cubicBezTo>
                <a:cubicBezTo>
                  <a:pt x="10133" y="1391"/>
                  <a:pt x="10113" y="1462"/>
                  <a:pt x="10086" y="1525"/>
                </a:cubicBezTo>
                <a:cubicBezTo>
                  <a:pt x="10067" y="1560"/>
                  <a:pt x="10063" y="1570"/>
                  <a:pt x="10048" y="1591"/>
                </a:cubicBezTo>
              </a:path>
              <a:path w="10158" h="1592" extrusionOk="0">
                <a:moveTo>
                  <a:pt x="844" y="1029"/>
                </a:moveTo>
                <a:cubicBezTo>
                  <a:pt x="831" y="1031"/>
                  <a:pt x="827" y="1032"/>
                  <a:pt x="818" y="1029"/>
                </a:cubicBezTo>
                <a:cubicBezTo>
                  <a:pt x="833" y="1025"/>
                  <a:pt x="828" y="1025"/>
                  <a:pt x="843" y="1023"/>
                </a:cubicBezTo>
                <a:cubicBezTo>
                  <a:pt x="870" y="1019"/>
                  <a:pt x="897" y="1017"/>
                  <a:pt x="924" y="1015"/>
                </a:cubicBezTo>
                <a:cubicBezTo>
                  <a:pt x="982" y="1011"/>
                  <a:pt x="1041" y="1005"/>
                  <a:pt x="1099" y="1001"/>
                </a:cubicBezTo>
                <a:cubicBezTo>
                  <a:pt x="1151" y="998"/>
                  <a:pt x="1203" y="995"/>
                  <a:pt x="1255" y="993"/>
                </a:cubicBezTo>
                <a:cubicBezTo>
                  <a:pt x="1295" y="992"/>
                  <a:pt x="1334" y="994"/>
                  <a:pt x="1374" y="993"/>
                </a:cubicBezTo>
                <a:cubicBezTo>
                  <a:pt x="1394" y="993"/>
                  <a:pt x="1415" y="992"/>
                  <a:pt x="1435" y="990"/>
                </a:cubicBezTo>
                <a:cubicBezTo>
                  <a:pt x="1464" y="987"/>
                  <a:pt x="1458" y="986"/>
                  <a:pt x="1432" y="982"/>
                </a:cubicBezTo>
              </a:path>
              <a:path w="10158" h="1592" extrusionOk="0">
                <a:moveTo>
                  <a:pt x="1131" y="713"/>
                </a:moveTo>
                <a:cubicBezTo>
                  <a:pt x="1104" y="706"/>
                  <a:pt x="1105" y="725"/>
                  <a:pt x="1101" y="750"/>
                </a:cubicBezTo>
                <a:cubicBezTo>
                  <a:pt x="1096" y="779"/>
                  <a:pt x="1104" y="810"/>
                  <a:pt x="1108" y="838"/>
                </a:cubicBezTo>
                <a:cubicBezTo>
                  <a:pt x="1120" y="921"/>
                  <a:pt x="1132" y="1003"/>
                  <a:pt x="1142" y="1086"/>
                </a:cubicBezTo>
                <a:cubicBezTo>
                  <a:pt x="1148" y="1135"/>
                  <a:pt x="1155" y="1184"/>
                  <a:pt x="1158" y="1234"/>
                </a:cubicBezTo>
                <a:cubicBezTo>
                  <a:pt x="1159" y="1254"/>
                  <a:pt x="1158" y="1277"/>
                  <a:pt x="1162" y="1297"/>
                </a:cubicBezTo>
                <a:cubicBezTo>
                  <a:pt x="1163" y="1308"/>
                  <a:pt x="1164" y="1312"/>
                  <a:pt x="1169" y="1319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51400" y="3727450"/>
            <a:ext cx="1582738" cy="500063"/>
          </a:xfrm>
          <a:custGeom>
            <a:avLst/>
            <a:gdLst>
              <a:gd name="T0" fmla="*/ 2147483647 w 4399"/>
              <a:gd name="T1" fmla="*/ 2147483647 h 1390"/>
              <a:gd name="T2" fmla="*/ 2147483647 w 4399"/>
              <a:gd name="T3" fmla="*/ 2147483647 h 1390"/>
              <a:gd name="T4" fmla="*/ 2147483647 w 4399"/>
              <a:gd name="T5" fmla="*/ 2147483647 h 1390"/>
              <a:gd name="T6" fmla="*/ 2147483647 w 4399"/>
              <a:gd name="T7" fmla="*/ 2147483647 h 1390"/>
              <a:gd name="T8" fmla="*/ 2147483647 w 4399"/>
              <a:gd name="T9" fmla="*/ 2147483647 h 1390"/>
              <a:gd name="T10" fmla="*/ 2147483647 w 4399"/>
              <a:gd name="T11" fmla="*/ 2147483647 h 1390"/>
              <a:gd name="T12" fmla="*/ 2147483647 w 4399"/>
              <a:gd name="T13" fmla="*/ 2147483647 h 1390"/>
              <a:gd name="T14" fmla="*/ 2147483647 w 4399"/>
              <a:gd name="T15" fmla="*/ 2147483647 h 1390"/>
              <a:gd name="T16" fmla="*/ 2147483647 w 4399"/>
              <a:gd name="T17" fmla="*/ 2147483647 h 1390"/>
              <a:gd name="T18" fmla="*/ 2147483647 w 4399"/>
              <a:gd name="T19" fmla="*/ 2147483647 h 1390"/>
              <a:gd name="T20" fmla="*/ 2147483647 w 4399"/>
              <a:gd name="T21" fmla="*/ 2147483647 h 1390"/>
              <a:gd name="T22" fmla="*/ 2147483647 w 4399"/>
              <a:gd name="T23" fmla="*/ 2147483647 h 1390"/>
              <a:gd name="T24" fmla="*/ 2147483647 w 4399"/>
              <a:gd name="T25" fmla="*/ 2147483647 h 1390"/>
              <a:gd name="T26" fmla="*/ 2147483647 w 4399"/>
              <a:gd name="T27" fmla="*/ 2147483647 h 1390"/>
              <a:gd name="T28" fmla="*/ 2147483647 w 4399"/>
              <a:gd name="T29" fmla="*/ 2147483647 h 1390"/>
              <a:gd name="T30" fmla="*/ 2147483647 w 4399"/>
              <a:gd name="T31" fmla="*/ 2147483647 h 1390"/>
              <a:gd name="T32" fmla="*/ 2147483647 w 4399"/>
              <a:gd name="T33" fmla="*/ 2147483647 h 1390"/>
              <a:gd name="T34" fmla="*/ 2147483647 w 4399"/>
              <a:gd name="T35" fmla="*/ 2147483647 h 1390"/>
              <a:gd name="T36" fmla="*/ 2147483647 w 4399"/>
              <a:gd name="T37" fmla="*/ 2147483647 h 1390"/>
              <a:gd name="T38" fmla="*/ 2147483647 w 4399"/>
              <a:gd name="T39" fmla="*/ 2147483647 h 1390"/>
              <a:gd name="T40" fmla="*/ 2147483647 w 4399"/>
              <a:gd name="T41" fmla="*/ 2147483647 h 1390"/>
              <a:gd name="T42" fmla="*/ 2147483647 w 4399"/>
              <a:gd name="T43" fmla="*/ 2147483647 h 1390"/>
              <a:gd name="T44" fmla="*/ 2147483647 w 4399"/>
              <a:gd name="T45" fmla="*/ 2147483647 h 1390"/>
              <a:gd name="T46" fmla="*/ 2147483647 w 4399"/>
              <a:gd name="T47" fmla="*/ 2147483647 h 1390"/>
              <a:gd name="T48" fmla="*/ 2147483647 w 4399"/>
              <a:gd name="T49" fmla="*/ 2147483647 h 1390"/>
              <a:gd name="T50" fmla="*/ 2147483647 w 4399"/>
              <a:gd name="T51" fmla="*/ 2147483647 h 1390"/>
              <a:gd name="T52" fmla="*/ 2147483647 w 4399"/>
              <a:gd name="T53" fmla="*/ 2147483647 h 1390"/>
              <a:gd name="T54" fmla="*/ 2147483647 w 4399"/>
              <a:gd name="T55" fmla="*/ 2147483647 h 1390"/>
              <a:gd name="T56" fmla="*/ 2147483647 w 4399"/>
              <a:gd name="T57" fmla="*/ 2147483647 h 1390"/>
              <a:gd name="T58" fmla="*/ 2147483647 w 4399"/>
              <a:gd name="T59" fmla="*/ 2147483647 h 1390"/>
              <a:gd name="T60" fmla="*/ 2147483647 w 4399"/>
              <a:gd name="T61" fmla="*/ 2147483647 h 1390"/>
              <a:gd name="T62" fmla="*/ 2147483647 w 4399"/>
              <a:gd name="T63" fmla="*/ 2147483647 h 1390"/>
              <a:gd name="T64" fmla="*/ 2147483647 w 4399"/>
              <a:gd name="T65" fmla="*/ 2147483647 h 1390"/>
              <a:gd name="T66" fmla="*/ 2147483647 w 4399"/>
              <a:gd name="T67" fmla="*/ 2147483647 h 1390"/>
              <a:gd name="T68" fmla="*/ 2147483647 w 4399"/>
              <a:gd name="T69" fmla="*/ 2147483647 h 1390"/>
              <a:gd name="T70" fmla="*/ 2147483647 w 4399"/>
              <a:gd name="T71" fmla="*/ 2147483647 h 1390"/>
              <a:gd name="T72" fmla="*/ 2147483647 w 4399"/>
              <a:gd name="T73" fmla="*/ 2147483647 h 139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399"/>
              <a:gd name="T112" fmla="*/ 0 h 1390"/>
              <a:gd name="T113" fmla="*/ 4399 w 4399"/>
              <a:gd name="T114" fmla="*/ 1390 h 139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399" h="1390" extrusionOk="0">
                <a:moveTo>
                  <a:pt x="237" y="166"/>
                </a:moveTo>
                <a:cubicBezTo>
                  <a:pt x="220" y="149"/>
                  <a:pt x="206" y="132"/>
                  <a:pt x="183" y="117"/>
                </a:cubicBezTo>
                <a:cubicBezTo>
                  <a:pt x="156" y="99"/>
                  <a:pt x="126" y="87"/>
                  <a:pt x="97" y="72"/>
                </a:cubicBezTo>
                <a:cubicBezTo>
                  <a:pt x="75" y="61"/>
                  <a:pt x="54" y="52"/>
                  <a:pt x="32" y="43"/>
                </a:cubicBezTo>
                <a:cubicBezTo>
                  <a:pt x="13" y="99"/>
                  <a:pt x="6" y="152"/>
                  <a:pt x="3" y="212"/>
                </a:cubicBezTo>
                <a:cubicBezTo>
                  <a:pt x="-11" y="491"/>
                  <a:pt x="16" y="775"/>
                  <a:pt x="23" y="1054"/>
                </a:cubicBezTo>
                <a:cubicBezTo>
                  <a:pt x="24" y="1091"/>
                  <a:pt x="14" y="1192"/>
                  <a:pt x="47" y="1219"/>
                </a:cubicBezTo>
                <a:cubicBezTo>
                  <a:pt x="63" y="1232"/>
                  <a:pt x="101" y="1217"/>
                  <a:pt x="120" y="1217"/>
                </a:cubicBezTo>
                <a:cubicBezTo>
                  <a:pt x="154" y="1217"/>
                  <a:pt x="184" y="1220"/>
                  <a:pt x="217" y="1226"/>
                </a:cubicBezTo>
                <a:cubicBezTo>
                  <a:pt x="245" y="1231"/>
                  <a:pt x="271" y="1233"/>
                  <a:pt x="299" y="1235"/>
                </a:cubicBezTo>
              </a:path>
              <a:path w="4399" h="1390" extrusionOk="0">
                <a:moveTo>
                  <a:pt x="3685" y="0"/>
                </a:moveTo>
                <a:cubicBezTo>
                  <a:pt x="3747" y="16"/>
                  <a:pt x="3810" y="30"/>
                  <a:pt x="3872" y="48"/>
                </a:cubicBezTo>
                <a:cubicBezTo>
                  <a:pt x="3908" y="58"/>
                  <a:pt x="3975" y="69"/>
                  <a:pt x="3999" y="102"/>
                </a:cubicBezTo>
                <a:cubicBezTo>
                  <a:pt x="4027" y="141"/>
                  <a:pt x="4032" y="212"/>
                  <a:pt x="4042" y="257"/>
                </a:cubicBezTo>
                <a:cubicBezTo>
                  <a:pt x="4085" y="445"/>
                  <a:pt x="4121" y="646"/>
                  <a:pt x="4105" y="840"/>
                </a:cubicBezTo>
                <a:cubicBezTo>
                  <a:pt x="4100" y="894"/>
                  <a:pt x="4089" y="957"/>
                  <a:pt x="4062" y="1005"/>
                </a:cubicBezTo>
                <a:cubicBezTo>
                  <a:pt x="4049" y="1029"/>
                  <a:pt x="4030" y="1047"/>
                  <a:pt x="4003" y="1052"/>
                </a:cubicBezTo>
                <a:cubicBezTo>
                  <a:pt x="3984" y="1056"/>
                  <a:pt x="3964" y="1042"/>
                  <a:pt x="3947" y="1036"/>
                </a:cubicBezTo>
                <a:cubicBezTo>
                  <a:pt x="3922" y="1027"/>
                  <a:pt x="3901" y="1015"/>
                  <a:pt x="3879" y="1002"/>
                </a:cubicBezTo>
              </a:path>
              <a:path w="4399" h="1390" extrusionOk="0">
                <a:moveTo>
                  <a:pt x="731" y="1028"/>
                </a:moveTo>
                <a:cubicBezTo>
                  <a:pt x="702" y="1027"/>
                  <a:pt x="667" y="1031"/>
                  <a:pt x="639" y="1027"/>
                </a:cubicBezTo>
                <a:cubicBezTo>
                  <a:pt x="619" y="1021"/>
                  <a:pt x="613" y="1019"/>
                  <a:pt x="599" y="1020"/>
                </a:cubicBezTo>
                <a:cubicBezTo>
                  <a:pt x="623" y="1024"/>
                  <a:pt x="646" y="1027"/>
                  <a:pt x="670" y="1031"/>
                </a:cubicBezTo>
                <a:cubicBezTo>
                  <a:pt x="715" y="1038"/>
                  <a:pt x="763" y="1048"/>
                  <a:pt x="808" y="1050"/>
                </a:cubicBezTo>
                <a:cubicBezTo>
                  <a:pt x="856" y="1052"/>
                  <a:pt x="903" y="1045"/>
                  <a:pt x="949" y="1035"/>
                </a:cubicBezTo>
                <a:cubicBezTo>
                  <a:pt x="960" y="1033"/>
                  <a:pt x="971" y="1030"/>
                  <a:pt x="982" y="1028"/>
                </a:cubicBezTo>
              </a:path>
              <a:path w="4399" h="1390" extrusionOk="0">
                <a:moveTo>
                  <a:pt x="1159" y="1024"/>
                </a:moveTo>
                <a:cubicBezTo>
                  <a:pt x="1180" y="1034"/>
                  <a:pt x="1201" y="1032"/>
                  <a:pt x="1225" y="1032"/>
                </a:cubicBezTo>
                <a:cubicBezTo>
                  <a:pt x="1262" y="1031"/>
                  <a:pt x="1298" y="1027"/>
                  <a:pt x="1335" y="1025"/>
                </a:cubicBezTo>
                <a:cubicBezTo>
                  <a:pt x="1373" y="1023"/>
                  <a:pt x="1413" y="1024"/>
                  <a:pt x="1450" y="1014"/>
                </a:cubicBezTo>
                <a:cubicBezTo>
                  <a:pt x="1457" y="1011"/>
                  <a:pt x="1464" y="1008"/>
                  <a:pt x="1471" y="1005"/>
                </a:cubicBezTo>
              </a:path>
              <a:path w="4399" h="1390" extrusionOk="0">
                <a:moveTo>
                  <a:pt x="1761" y="983"/>
                </a:moveTo>
                <a:cubicBezTo>
                  <a:pt x="1789" y="988"/>
                  <a:pt x="1817" y="991"/>
                  <a:pt x="1845" y="994"/>
                </a:cubicBezTo>
                <a:cubicBezTo>
                  <a:pt x="1887" y="999"/>
                  <a:pt x="1930" y="1005"/>
                  <a:pt x="1972" y="1004"/>
                </a:cubicBezTo>
                <a:cubicBezTo>
                  <a:pt x="2010" y="1003"/>
                  <a:pt x="2041" y="998"/>
                  <a:pt x="2078" y="990"/>
                </a:cubicBezTo>
                <a:cubicBezTo>
                  <a:pt x="2102" y="985"/>
                  <a:pt x="2124" y="979"/>
                  <a:pt x="2147" y="972"/>
                </a:cubicBezTo>
              </a:path>
              <a:path w="4399" h="1390" extrusionOk="0">
                <a:moveTo>
                  <a:pt x="2544" y="991"/>
                </a:moveTo>
                <a:cubicBezTo>
                  <a:pt x="2576" y="996"/>
                  <a:pt x="2608" y="1005"/>
                  <a:pt x="2641" y="1005"/>
                </a:cubicBezTo>
                <a:cubicBezTo>
                  <a:pt x="2683" y="1004"/>
                  <a:pt x="2727" y="999"/>
                  <a:pt x="2768" y="991"/>
                </a:cubicBezTo>
                <a:cubicBezTo>
                  <a:pt x="2780" y="989"/>
                  <a:pt x="2791" y="986"/>
                  <a:pt x="2803" y="984"/>
                </a:cubicBezTo>
              </a:path>
              <a:path w="4399" h="1390" extrusionOk="0">
                <a:moveTo>
                  <a:pt x="3008" y="1016"/>
                </a:moveTo>
                <a:cubicBezTo>
                  <a:pt x="3042" y="1031"/>
                  <a:pt x="3038" y="1043"/>
                  <a:pt x="3037" y="1079"/>
                </a:cubicBezTo>
                <a:cubicBezTo>
                  <a:pt x="3035" y="1140"/>
                  <a:pt x="3027" y="1202"/>
                  <a:pt x="3016" y="1262"/>
                </a:cubicBezTo>
                <a:cubicBezTo>
                  <a:pt x="3008" y="1306"/>
                  <a:pt x="2992" y="1347"/>
                  <a:pt x="2977" y="1389"/>
                </a:cubicBezTo>
              </a:path>
              <a:path w="4399" h="1390" extrusionOk="0">
                <a:moveTo>
                  <a:pt x="3188" y="1095"/>
                </a:moveTo>
                <a:cubicBezTo>
                  <a:pt x="3163" y="1094"/>
                  <a:pt x="3149" y="1077"/>
                  <a:pt x="3134" y="1056"/>
                </a:cubicBezTo>
                <a:cubicBezTo>
                  <a:pt x="3108" y="1021"/>
                  <a:pt x="3085" y="976"/>
                  <a:pt x="3071" y="935"/>
                </a:cubicBezTo>
                <a:cubicBezTo>
                  <a:pt x="3055" y="886"/>
                  <a:pt x="3047" y="828"/>
                  <a:pt x="3073" y="781"/>
                </a:cubicBezTo>
                <a:cubicBezTo>
                  <a:pt x="3095" y="740"/>
                  <a:pt x="3128" y="722"/>
                  <a:pt x="3166" y="699"/>
                </a:cubicBezTo>
                <a:cubicBezTo>
                  <a:pt x="3196" y="681"/>
                  <a:pt x="3227" y="669"/>
                  <a:pt x="3259" y="656"/>
                </a:cubicBezTo>
              </a:path>
              <a:path w="4399" h="1390" extrusionOk="0">
                <a:moveTo>
                  <a:pt x="3359" y="796"/>
                </a:moveTo>
                <a:cubicBezTo>
                  <a:pt x="3354" y="812"/>
                  <a:pt x="3353" y="816"/>
                  <a:pt x="3355" y="826"/>
                </a:cubicBezTo>
                <a:cubicBezTo>
                  <a:pt x="3366" y="808"/>
                  <a:pt x="3380" y="792"/>
                  <a:pt x="3387" y="773"/>
                </a:cubicBezTo>
                <a:cubicBezTo>
                  <a:pt x="3394" y="754"/>
                  <a:pt x="3402" y="727"/>
                  <a:pt x="3397" y="707"/>
                </a:cubicBezTo>
                <a:cubicBezTo>
                  <a:pt x="3395" y="703"/>
                  <a:pt x="3393" y="699"/>
                  <a:pt x="3391" y="695"/>
                </a:cubicBezTo>
                <a:cubicBezTo>
                  <a:pt x="3356" y="695"/>
                  <a:pt x="3343" y="708"/>
                  <a:pt x="3324" y="741"/>
                </a:cubicBezTo>
                <a:cubicBezTo>
                  <a:pt x="3287" y="805"/>
                  <a:pt x="3271" y="886"/>
                  <a:pt x="3283" y="959"/>
                </a:cubicBezTo>
                <a:cubicBezTo>
                  <a:pt x="3288" y="987"/>
                  <a:pt x="3297" y="1023"/>
                  <a:pt x="3329" y="1030"/>
                </a:cubicBezTo>
                <a:cubicBezTo>
                  <a:pt x="3359" y="1037"/>
                  <a:pt x="3391" y="995"/>
                  <a:pt x="3407" y="973"/>
                </a:cubicBezTo>
                <a:cubicBezTo>
                  <a:pt x="3427" y="941"/>
                  <a:pt x="3434" y="929"/>
                  <a:pt x="3446" y="907"/>
                </a:cubicBezTo>
              </a:path>
              <a:path w="4399" h="1390" extrusionOk="0">
                <a:moveTo>
                  <a:pt x="3601" y="292"/>
                </a:moveTo>
                <a:cubicBezTo>
                  <a:pt x="3613" y="327"/>
                  <a:pt x="3624" y="369"/>
                  <a:pt x="3630" y="411"/>
                </a:cubicBezTo>
                <a:cubicBezTo>
                  <a:pt x="3642" y="499"/>
                  <a:pt x="3655" y="586"/>
                  <a:pt x="3668" y="674"/>
                </a:cubicBezTo>
                <a:cubicBezTo>
                  <a:pt x="3679" y="749"/>
                  <a:pt x="3692" y="823"/>
                  <a:pt x="3710" y="896"/>
                </a:cubicBezTo>
                <a:cubicBezTo>
                  <a:pt x="3715" y="918"/>
                  <a:pt x="3722" y="939"/>
                  <a:pt x="3729" y="961"/>
                </a:cubicBezTo>
                <a:cubicBezTo>
                  <a:pt x="3733" y="926"/>
                  <a:pt x="3729" y="911"/>
                  <a:pt x="3708" y="881"/>
                </a:cubicBezTo>
                <a:cubicBezTo>
                  <a:pt x="3695" y="862"/>
                  <a:pt x="3671" y="833"/>
                  <a:pt x="3643" y="844"/>
                </a:cubicBezTo>
                <a:cubicBezTo>
                  <a:pt x="3608" y="858"/>
                  <a:pt x="3598" y="904"/>
                  <a:pt x="3593" y="936"/>
                </a:cubicBezTo>
                <a:cubicBezTo>
                  <a:pt x="3585" y="982"/>
                  <a:pt x="3586" y="1030"/>
                  <a:pt x="3594" y="1076"/>
                </a:cubicBezTo>
                <a:cubicBezTo>
                  <a:pt x="3599" y="1105"/>
                  <a:pt x="3605" y="1127"/>
                  <a:pt x="3635" y="1124"/>
                </a:cubicBezTo>
                <a:cubicBezTo>
                  <a:pt x="3686" y="1118"/>
                  <a:pt x="3734" y="1033"/>
                  <a:pt x="3761" y="1000"/>
                </a:cubicBezTo>
              </a:path>
              <a:path w="4399" h="1390" extrusionOk="0">
                <a:moveTo>
                  <a:pt x="4382" y="931"/>
                </a:moveTo>
                <a:cubicBezTo>
                  <a:pt x="4387" y="961"/>
                  <a:pt x="4393" y="991"/>
                  <a:pt x="4395" y="1022"/>
                </a:cubicBezTo>
                <a:cubicBezTo>
                  <a:pt x="4399" y="1079"/>
                  <a:pt x="4399" y="1137"/>
                  <a:pt x="4392" y="1194"/>
                </a:cubicBezTo>
                <a:cubicBezTo>
                  <a:pt x="4387" y="1232"/>
                  <a:pt x="4382" y="1270"/>
                  <a:pt x="4374" y="1307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0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38925" y="4106863"/>
            <a:ext cx="769938" cy="138112"/>
          </a:xfrm>
          <a:custGeom>
            <a:avLst/>
            <a:gdLst>
              <a:gd name="T0" fmla="*/ 2147483647 w 2139"/>
              <a:gd name="T1" fmla="*/ 2147483647 h 383"/>
              <a:gd name="T2" fmla="*/ 0 w 2139"/>
              <a:gd name="T3" fmla="*/ 2147483647 h 383"/>
              <a:gd name="T4" fmla="*/ 2147483647 w 2139"/>
              <a:gd name="T5" fmla="*/ 2147483647 h 383"/>
              <a:gd name="T6" fmla="*/ 2147483647 w 2139"/>
              <a:gd name="T7" fmla="*/ 2147483647 h 383"/>
              <a:gd name="T8" fmla="*/ 2147483647 w 2139"/>
              <a:gd name="T9" fmla="*/ 2147483647 h 383"/>
              <a:gd name="T10" fmla="*/ 2147483647 w 2139"/>
              <a:gd name="T11" fmla="*/ 2147483647 h 383"/>
              <a:gd name="T12" fmla="*/ 2147483647 w 2139"/>
              <a:gd name="T13" fmla="*/ 2147483647 h 383"/>
              <a:gd name="T14" fmla="*/ 2147483647 w 2139"/>
              <a:gd name="T15" fmla="*/ 2147483647 h 383"/>
              <a:gd name="T16" fmla="*/ 2147483647 w 2139"/>
              <a:gd name="T17" fmla="*/ 2147483647 h 383"/>
              <a:gd name="T18" fmla="*/ 2147483647 w 2139"/>
              <a:gd name="T19" fmla="*/ 2147483647 h 383"/>
              <a:gd name="T20" fmla="*/ 2147483647 w 2139"/>
              <a:gd name="T21" fmla="*/ 2147483647 h 383"/>
              <a:gd name="T22" fmla="*/ 2147483647 w 2139"/>
              <a:gd name="T23" fmla="*/ 2147483647 h 383"/>
              <a:gd name="T24" fmla="*/ 2147483647 w 2139"/>
              <a:gd name="T25" fmla="*/ 2147483647 h 383"/>
              <a:gd name="T26" fmla="*/ 2147483647 w 2139"/>
              <a:gd name="T27" fmla="*/ 2147483647 h 3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9"/>
              <a:gd name="T43" fmla="*/ 0 h 383"/>
              <a:gd name="T44" fmla="*/ 2139 w 2139"/>
              <a:gd name="T45" fmla="*/ 383 h 38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9" h="383" extrusionOk="0">
                <a:moveTo>
                  <a:pt x="6" y="63"/>
                </a:moveTo>
                <a:cubicBezTo>
                  <a:pt x="4" y="80"/>
                  <a:pt x="-1" y="96"/>
                  <a:pt x="0" y="113"/>
                </a:cubicBezTo>
                <a:cubicBezTo>
                  <a:pt x="2" y="171"/>
                  <a:pt x="24" y="208"/>
                  <a:pt x="87" y="210"/>
                </a:cubicBezTo>
                <a:cubicBezTo>
                  <a:pt x="122" y="211"/>
                  <a:pt x="158" y="194"/>
                  <a:pt x="191" y="183"/>
                </a:cubicBezTo>
                <a:cubicBezTo>
                  <a:pt x="237" y="168"/>
                  <a:pt x="280" y="149"/>
                  <a:pt x="325" y="131"/>
                </a:cubicBezTo>
                <a:cubicBezTo>
                  <a:pt x="511" y="58"/>
                  <a:pt x="779" y="-28"/>
                  <a:pt x="980" y="2"/>
                </a:cubicBezTo>
                <a:cubicBezTo>
                  <a:pt x="1038" y="10"/>
                  <a:pt x="1089" y="41"/>
                  <a:pt x="1123" y="88"/>
                </a:cubicBezTo>
                <a:cubicBezTo>
                  <a:pt x="1186" y="176"/>
                  <a:pt x="1176" y="287"/>
                  <a:pt x="1225" y="378"/>
                </a:cubicBezTo>
                <a:cubicBezTo>
                  <a:pt x="1229" y="379"/>
                  <a:pt x="1234" y="381"/>
                  <a:pt x="1238" y="382"/>
                </a:cubicBezTo>
                <a:cubicBezTo>
                  <a:pt x="1252" y="365"/>
                  <a:pt x="1266" y="346"/>
                  <a:pt x="1281" y="330"/>
                </a:cubicBezTo>
                <a:cubicBezTo>
                  <a:pt x="1332" y="274"/>
                  <a:pt x="1384" y="245"/>
                  <a:pt x="1462" y="245"/>
                </a:cubicBezTo>
                <a:cubicBezTo>
                  <a:pt x="1618" y="244"/>
                  <a:pt x="1758" y="322"/>
                  <a:pt x="1919" y="313"/>
                </a:cubicBezTo>
                <a:cubicBezTo>
                  <a:pt x="1979" y="309"/>
                  <a:pt x="2038" y="295"/>
                  <a:pt x="2096" y="282"/>
                </a:cubicBezTo>
                <a:cubicBezTo>
                  <a:pt x="2111" y="279"/>
                  <a:pt x="2124" y="275"/>
                  <a:pt x="2138" y="272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1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16825" y="3638550"/>
            <a:ext cx="146050" cy="479425"/>
          </a:xfrm>
          <a:custGeom>
            <a:avLst/>
            <a:gdLst>
              <a:gd name="T0" fmla="*/ 2147483647 w 407"/>
              <a:gd name="T1" fmla="*/ 0 h 1332"/>
              <a:gd name="T2" fmla="*/ 0 w 407"/>
              <a:gd name="T3" fmla="*/ 2147483647 h 1332"/>
              <a:gd name="T4" fmla="*/ 2147483647 w 407"/>
              <a:gd name="T5" fmla="*/ 2147483647 h 1332"/>
              <a:gd name="T6" fmla="*/ 2147483647 w 407"/>
              <a:gd name="T7" fmla="*/ 2147483647 h 1332"/>
              <a:gd name="T8" fmla="*/ 2147483647 w 407"/>
              <a:gd name="T9" fmla="*/ 2147483647 h 1332"/>
              <a:gd name="T10" fmla="*/ 2147483647 w 407"/>
              <a:gd name="T11" fmla="*/ 2147483647 h 1332"/>
              <a:gd name="T12" fmla="*/ 2147483647 w 407"/>
              <a:gd name="T13" fmla="*/ 2147483647 h 13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7"/>
              <a:gd name="T22" fmla="*/ 0 h 1332"/>
              <a:gd name="T23" fmla="*/ 407 w 407"/>
              <a:gd name="T24" fmla="*/ 1332 h 13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7" h="1332" extrusionOk="0">
                <a:moveTo>
                  <a:pt x="38" y="0"/>
                </a:moveTo>
                <a:cubicBezTo>
                  <a:pt x="25" y="2"/>
                  <a:pt x="13" y="3"/>
                  <a:pt x="0" y="4"/>
                </a:cubicBezTo>
                <a:cubicBezTo>
                  <a:pt x="59" y="36"/>
                  <a:pt x="125" y="47"/>
                  <a:pt x="179" y="89"/>
                </a:cubicBezTo>
                <a:cubicBezTo>
                  <a:pt x="285" y="172"/>
                  <a:pt x="351" y="306"/>
                  <a:pt x="383" y="435"/>
                </a:cubicBezTo>
                <a:cubicBezTo>
                  <a:pt x="443" y="678"/>
                  <a:pt x="375" y="924"/>
                  <a:pt x="308" y="1157"/>
                </a:cubicBezTo>
                <a:cubicBezTo>
                  <a:pt x="299" y="1189"/>
                  <a:pt x="271" y="1325"/>
                  <a:pt x="253" y="1322"/>
                </a:cubicBezTo>
                <a:cubicBezTo>
                  <a:pt x="253" y="1316"/>
                  <a:pt x="254" y="1309"/>
                  <a:pt x="254" y="1303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2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64338" y="3640138"/>
            <a:ext cx="423862" cy="423862"/>
          </a:xfrm>
          <a:custGeom>
            <a:avLst/>
            <a:gdLst>
              <a:gd name="T0" fmla="*/ 2147483647 w 1178"/>
              <a:gd name="T1" fmla="*/ 2147483647 h 1177"/>
              <a:gd name="T2" fmla="*/ 2147483647 w 1178"/>
              <a:gd name="T3" fmla="*/ 2147483647 h 1177"/>
              <a:gd name="T4" fmla="*/ 2147483647 w 1178"/>
              <a:gd name="T5" fmla="*/ 2147483647 h 1177"/>
              <a:gd name="T6" fmla="*/ 2147483647 w 1178"/>
              <a:gd name="T7" fmla="*/ 2147483647 h 1177"/>
              <a:gd name="T8" fmla="*/ 2147483647 w 1178"/>
              <a:gd name="T9" fmla="*/ 2147483647 h 1177"/>
              <a:gd name="T10" fmla="*/ 2147483647 w 1178"/>
              <a:gd name="T11" fmla="*/ 2147483647 h 1177"/>
              <a:gd name="T12" fmla="*/ 2147483647 w 1178"/>
              <a:gd name="T13" fmla="*/ 2147483647 h 1177"/>
              <a:gd name="T14" fmla="*/ 2147483647 w 1178"/>
              <a:gd name="T15" fmla="*/ 2147483647 h 1177"/>
              <a:gd name="T16" fmla="*/ 2147483647 w 1178"/>
              <a:gd name="T17" fmla="*/ 2147483647 h 1177"/>
              <a:gd name="T18" fmla="*/ 2147483647 w 1178"/>
              <a:gd name="T19" fmla="*/ 2147483647 h 1177"/>
              <a:gd name="T20" fmla="*/ 2147483647 w 1178"/>
              <a:gd name="T21" fmla="*/ 2147483647 h 1177"/>
              <a:gd name="T22" fmla="*/ 2147483647 w 1178"/>
              <a:gd name="T23" fmla="*/ 2147483647 h 1177"/>
              <a:gd name="T24" fmla="*/ 2147483647 w 1178"/>
              <a:gd name="T25" fmla="*/ 2147483647 h 1177"/>
              <a:gd name="T26" fmla="*/ 2147483647 w 1178"/>
              <a:gd name="T27" fmla="*/ 2147483647 h 1177"/>
              <a:gd name="T28" fmla="*/ 2147483647 w 1178"/>
              <a:gd name="T29" fmla="*/ 2147483647 h 1177"/>
              <a:gd name="T30" fmla="*/ 2147483647 w 1178"/>
              <a:gd name="T31" fmla="*/ 2147483647 h 1177"/>
              <a:gd name="T32" fmla="*/ 2147483647 w 1178"/>
              <a:gd name="T33" fmla="*/ 2147483647 h 1177"/>
              <a:gd name="T34" fmla="*/ 2147483647 w 1178"/>
              <a:gd name="T35" fmla="*/ 2147483647 h 1177"/>
              <a:gd name="T36" fmla="*/ 2147483647 w 1178"/>
              <a:gd name="T37" fmla="*/ 2147483647 h 1177"/>
              <a:gd name="T38" fmla="*/ 2147483647 w 1178"/>
              <a:gd name="T39" fmla="*/ 2147483647 h 1177"/>
              <a:gd name="T40" fmla="*/ 2147483647 w 1178"/>
              <a:gd name="T41" fmla="*/ 2147483647 h 1177"/>
              <a:gd name="T42" fmla="*/ 2147483647 w 1178"/>
              <a:gd name="T43" fmla="*/ 2147483647 h 1177"/>
              <a:gd name="T44" fmla="*/ 2147483647 w 1178"/>
              <a:gd name="T45" fmla="*/ 2147483647 h 1177"/>
              <a:gd name="T46" fmla="*/ 2147483647 w 1178"/>
              <a:gd name="T47" fmla="*/ 2147483647 h 1177"/>
              <a:gd name="T48" fmla="*/ 2147483647 w 1178"/>
              <a:gd name="T49" fmla="*/ 2147483647 h 11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78"/>
              <a:gd name="T76" fmla="*/ 0 h 1177"/>
              <a:gd name="T77" fmla="*/ 1178 w 1178"/>
              <a:gd name="T78" fmla="*/ 1177 h 117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78" h="1177" extrusionOk="0">
                <a:moveTo>
                  <a:pt x="88" y="176"/>
                </a:moveTo>
                <a:cubicBezTo>
                  <a:pt x="75" y="167"/>
                  <a:pt x="67" y="161"/>
                  <a:pt x="52" y="153"/>
                </a:cubicBezTo>
                <a:cubicBezTo>
                  <a:pt x="50" y="174"/>
                  <a:pt x="48" y="196"/>
                  <a:pt x="48" y="217"/>
                </a:cubicBezTo>
                <a:cubicBezTo>
                  <a:pt x="48" y="286"/>
                  <a:pt x="47" y="355"/>
                  <a:pt x="47" y="424"/>
                </a:cubicBezTo>
                <a:cubicBezTo>
                  <a:pt x="47" y="525"/>
                  <a:pt x="43" y="626"/>
                  <a:pt x="38" y="727"/>
                </a:cubicBezTo>
                <a:cubicBezTo>
                  <a:pt x="34" y="818"/>
                  <a:pt x="22" y="908"/>
                  <a:pt x="12" y="998"/>
                </a:cubicBezTo>
                <a:cubicBezTo>
                  <a:pt x="7" y="1038"/>
                  <a:pt x="-14" y="1113"/>
                  <a:pt x="2" y="1153"/>
                </a:cubicBezTo>
                <a:cubicBezTo>
                  <a:pt x="5" y="1167"/>
                  <a:pt x="8" y="1172"/>
                  <a:pt x="19" y="1176"/>
                </a:cubicBezTo>
                <a:cubicBezTo>
                  <a:pt x="53" y="1138"/>
                  <a:pt x="73" y="1104"/>
                  <a:pt x="98" y="1056"/>
                </a:cubicBezTo>
              </a:path>
              <a:path w="1178" h="1177" extrusionOk="0">
                <a:moveTo>
                  <a:pt x="929" y="8"/>
                </a:moveTo>
                <a:cubicBezTo>
                  <a:pt x="948" y="3"/>
                  <a:pt x="956" y="2"/>
                  <a:pt x="975" y="1"/>
                </a:cubicBezTo>
                <a:cubicBezTo>
                  <a:pt x="994" y="46"/>
                  <a:pt x="986" y="82"/>
                  <a:pt x="984" y="133"/>
                </a:cubicBezTo>
                <a:cubicBezTo>
                  <a:pt x="981" y="226"/>
                  <a:pt x="968" y="319"/>
                  <a:pt x="963" y="412"/>
                </a:cubicBezTo>
                <a:cubicBezTo>
                  <a:pt x="958" y="515"/>
                  <a:pt x="957" y="619"/>
                  <a:pt x="959" y="722"/>
                </a:cubicBezTo>
                <a:cubicBezTo>
                  <a:pt x="960" y="798"/>
                  <a:pt x="966" y="875"/>
                  <a:pt x="970" y="951"/>
                </a:cubicBezTo>
                <a:cubicBezTo>
                  <a:pt x="972" y="997"/>
                  <a:pt x="981" y="1051"/>
                  <a:pt x="976" y="1097"/>
                </a:cubicBezTo>
                <a:cubicBezTo>
                  <a:pt x="974" y="1115"/>
                  <a:pt x="969" y="1148"/>
                  <a:pt x="956" y="1163"/>
                </a:cubicBezTo>
                <a:cubicBezTo>
                  <a:pt x="952" y="1163"/>
                  <a:pt x="949" y="1164"/>
                  <a:pt x="945" y="1164"/>
                </a:cubicBezTo>
              </a:path>
              <a:path w="1178" h="1177" extrusionOk="0">
                <a:moveTo>
                  <a:pt x="208" y="722"/>
                </a:moveTo>
                <a:cubicBezTo>
                  <a:pt x="187" y="707"/>
                  <a:pt x="169" y="691"/>
                  <a:pt x="150" y="674"/>
                </a:cubicBezTo>
                <a:cubicBezTo>
                  <a:pt x="190" y="667"/>
                  <a:pt x="230" y="671"/>
                  <a:pt x="271" y="670"/>
                </a:cubicBezTo>
                <a:cubicBezTo>
                  <a:pt x="385" y="668"/>
                  <a:pt x="498" y="662"/>
                  <a:pt x="611" y="650"/>
                </a:cubicBezTo>
                <a:cubicBezTo>
                  <a:pt x="705" y="640"/>
                  <a:pt x="798" y="627"/>
                  <a:pt x="892" y="615"/>
                </a:cubicBezTo>
                <a:cubicBezTo>
                  <a:pt x="953" y="607"/>
                  <a:pt x="1021" y="597"/>
                  <a:pt x="1083" y="602"/>
                </a:cubicBezTo>
                <a:cubicBezTo>
                  <a:pt x="1122" y="605"/>
                  <a:pt x="1145" y="617"/>
                  <a:pt x="1177" y="635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36563" y="1112838"/>
            <a:ext cx="8116887" cy="180975"/>
            <a:chOff x="295" y="1311"/>
            <a:chExt cx="5177" cy="114"/>
          </a:xfrm>
        </p:grpSpPr>
        <p:sp>
          <p:nvSpPr>
            <p:cNvPr id="7475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533400" y="280988"/>
            <a:ext cx="81327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Applet #1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395413" y="161925"/>
            <a:ext cx="3330575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>
                <a:solidFill>
                  <a:schemeClr val="tx1"/>
                </a:solidFill>
              </a:rPr>
              <a:t>24</a:t>
            </a:r>
            <a:r>
              <a:rPr lang="en-US" sz="4000">
                <a:solidFill>
                  <a:schemeClr val="tx1"/>
                </a:solidFill>
              </a:rPr>
              <a:t>   </a:t>
            </a:r>
            <a:r>
              <a:rPr lang="en-US" sz="3200">
                <a:solidFill>
                  <a:schemeClr val="tx1"/>
                </a:solidFill>
              </a:rPr>
              <a:t>(Problem #2)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6427788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7667625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6427788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7667625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1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6440488" y="211138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0099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 flipH="1" flipV="1">
            <a:off x="7061200" y="1244600"/>
            <a:ext cx="409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0099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7704138" y="212725"/>
            <a:ext cx="409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119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 flipH="1" flipV="1">
            <a:off x="8316913" y="1238250"/>
            <a:ext cx="409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119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6443663" y="1960563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33CC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 flipH="1" flipV="1">
            <a:off x="7056438" y="2986088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33CC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7699375" y="1954213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9933"/>
                </a:solidFill>
                <a:latin typeface="Arial" pitchFamily="34" charset="0"/>
              </a:rPr>
              <a:t>1</a:t>
            </a:r>
            <a:endParaRPr lang="en-US" sz="3200">
              <a:solidFill>
                <a:srgbClr val="33CCFF"/>
              </a:solidFill>
              <a:latin typeface="Arial" pitchFamily="34" charset="0"/>
            </a:endParaRP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 flipH="1" flipV="1">
            <a:off x="8312150" y="2979738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9933"/>
                </a:solidFill>
                <a:latin typeface="Arial" pitchFamily="34" charset="0"/>
              </a:rPr>
              <a:t>1</a:t>
            </a:r>
            <a:endParaRPr lang="en-US" sz="3200">
              <a:solidFill>
                <a:srgbClr val="33CCFF"/>
              </a:solidFill>
              <a:latin typeface="Arial" pitchFamily="34" charset="0"/>
            </a:endParaRPr>
          </a:p>
        </p:txBody>
      </p:sp>
      <p:sp>
        <p:nvSpPr>
          <p:cNvPr id="75791" name="Oval 15"/>
          <p:cNvSpPr>
            <a:spLocks noChangeArrowheads="1"/>
          </p:cNvSpPr>
          <p:nvPr/>
        </p:nvSpPr>
        <p:spPr bwMode="auto">
          <a:xfrm>
            <a:off x="6926263" y="819150"/>
            <a:ext cx="103187" cy="103188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auto">
          <a:xfrm>
            <a:off x="7104063" y="992188"/>
            <a:ext cx="103187" cy="103187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Oval 17"/>
          <p:cNvSpPr>
            <a:spLocks noChangeArrowheads="1"/>
          </p:cNvSpPr>
          <p:nvPr/>
        </p:nvSpPr>
        <p:spPr bwMode="auto">
          <a:xfrm>
            <a:off x="6756400" y="992188"/>
            <a:ext cx="103188" cy="103187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4" name="Oval 18"/>
          <p:cNvSpPr>
            <a:spLocks noChangeArrowheads="1"/>
          </p:cNvSpPr>
          <p:nvPr/>
        </p:nvSpPr>
        <p:spPr bwMode="auto">
          <a:xfrm>
            <a:off x="6926263" y="1157288"/>
            <a:ext cx="103187" cy="103187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8162925" y="765175"/>
            <a:ext cx="103188" cy="103188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6" name="Oval 20"/>
          <p:cNvSpPr>
            <a:spLocks noChangeArrowheads="1"/>
          </p:cNvSpPr>
          <p:nvPr/>
        </p:nvSpPr>
        <p:spPr bwMode="auto">
          <a:xfrm>
            <a:off x="7940675" y="858838"/>
            <a:ext cx="103188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Oval 21"/>
          <p:cNvSpPr>
            <a:spLocks noChangeArrowheads="1"/>
          </p:cNvSpPr>
          <p:nvPr/>
        </p:nvSpPr>
        <p:spPr bwMode="auto">
          <a:xfrm>
            <a:off x="8162925" y="1206500"/>
            <a:ext cx="103188" cy="103188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8" name="Oval 22"/>
          <p:cNvSpPr>
            <a:spLocks noChangeArrowheads="1"/>
          </p:cNvSpPr>
          <p:nvPr/>
        </p:nvSpPr>
        <p:spPr bwMode="auto">
          <a:xfrm>
            <a:off x="7940675" y="1100138"/>
            <a:ext cx="103188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9" name="Oval 23"/>
          <p:cNvSpPr>
            <a:spLocks noChangeArrowheads="1"/>
          </p:cNvSpPr>
          <p:nvPr/>
        </p:nvSpPr>
        <p:spPr bwMode="auto">
          <a:xfrm>
            <a:off x="8386763" y="858838"/>
            <a:ext cx="103187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0" name="Oval 24"/>
          <p:cNvSpPr>
            <a:spLocks noChangeArrowheads="1"/>
          </p:cNvSpPr>
          <p:nvPr/>
        </p:nvSpPr>
        <p:spPr bwMode="auto">
          <a:xfrm>
            <a:off x="8386763" y="1100138"/>
            <a:ext cx="103187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1" name="Oval 25"/>
          <p:cNvSpPr>
            <a:spLocks noChangeArrowheads="1"/>
          </p:cNvSpPr>
          <p:nvPr/>
        </p:nvSpPr>
        <p:spPr bwMode="auto">
          <a:xfrm>
            <a:off x="6815138" y="2800350"/>
            <a:ext cx="103187" cy="103188"/>
          </a:xfrm>
          <a:prstGeom prst="ellipse">
            <a:avLst/>
          </a:prstGeom>
          <a:solidFill>
            <a:srgbClr val="33CCFF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2" name="Oval 26"/>
          <p:cNvSpPr>
            <a:spLocks noChangeArrowheads="1"/>
          </p:cNvSpPr>
          <p:nvPr/>
        </p:nvSpPr>
        <p:spPr bwMode="auto">
          <a:xfrm>
            <a:off x="7031038" y="2543175"/>
            <a:ext cx="103187" cy="103188"/>
          </a:xfrm>
          <a:prstGeom prst="ellipse">
            <a:avLst/>
          </a:prstGeom>
          <a:solidFill>
            <a:srgbClr val="33CCFF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3" name="Oval 27"/>
          <p:cNvSpPr>
            <a:spLocks noChangeArrowheads="1"/>
          </p:cNvSpPr>
          <p:nvPr/>
        </p:nvSpPr>
        <p:spPr bwMode="auto">
          <a:xfrm>
            <a:off x="8164513" y="993775"/>
            <a:ext cx="103187" cy="103188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4" name="Oval 28"/>
          <p:cNvSpPr>
            <a:spLocks noChangeArrowheads="1"/>
          </p:cNvSpPr>
          <p:nvPr/>
        </p:nvSpPr>
        <p:spPr bwMode="auto">
          <a:xfrm>
            <a:off x="8150225" y="2725738"/>
            <a:ext cx="103188" cy="103187"/>
          </a:xfrm>
          <a:prstGeom prst="ellipse">
            <a:avLst/>
          </a:prstGeom>
          <a:solidFill>
            <a:srgbClr val="FF9933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805" name="Group 29"/>
          <p:cNvGrpSpPr>
            <a:grpSpLocks/>
          </p:cNvGrpSpPr>
          <p:nvPr/>
        </p:nvGrpSpPr>
        <p:grpSpPr bwMode="auto">
          <a:xfrm>
            <a:off x="609600" y="1066800"/>
            <a:ext cx="4864100" cy="180975"/>
            <a:chOff x="295" y="1311"/>
            <a:chExt cx="5177" cy="114"/>
          </a:xfrm>
        </p:grpSpPr>
        <p:sp>
          <p:nvSpPr>
            <p:cNvPr id="75810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1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06" name="Text Box 32"/>
          <p:cNvSpPr txBox="1">
            <a:spLocks noChangeArrowheads="1"/>
          </p:cNvSpPr>
          <p:nvPr/>
        </p:nvSpPr>
        <p:spPr bwMode="auto">
          <a:xfrm>
            <a:off x="639763" y="1951038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Can you combine these numbers into 24 with the operations 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+ - * ÷</a:t>
            </a:r>
            <a:r>
              <a:rPr lang="en-US" sz="2400">
                <a:solidFill>
                  <a:schemeClr val="tx1"/>
                </a:solidFill>
              </a:rPr>
              <a:t>  ?</a:t>
            </a:r>
          </a:p>
        </p:txBody>
      </p:sp>
      <p:sp>
        <p:nvSpPr>
          <p:cNvPr id="75807" name="Text Box 33"/>
          <p:cNvSpPr txBox="1">
            <a:spLocks noChangeArrowheads="1"/>
          </p:cNvSpPr>
          <p:nvPr/>
        </p:nvSpPr>
        <p:spPr bwMode="auto">
          <a:xfrm>
            <a:off x="3116263" y="2776538"/>
            <a:ext cx="2417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Each operation may be used any number of times.</a:t>
            </a:r>
          </a:p>
        </p:txBody>
      </p:sp>
      <p:pic>
        <p:nvPicPr>
          <p:cNvPr id="75808" name="Picture 47" descr="IN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9" name="Rectangle 48"/>
          <p:cNvSpPr>
            <a:spLocks noChangeArrowheads="1"/>
          </p:cNvSpPr>
          <p:nvPr/>
        </p:nvSpPr>
        <p:spPr bwMode="auto">
          <a:xfrm>
            <a:off x="3087688" y="6265863"/>
            <a:ext cx="382111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A two-dot card from the "official" 24 game: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24game.com</a:t>
            </a:r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546100" y="1038225"/>
            <a:ext cx="7988300" cy="180975"/>
            <a:chOff x="295" y="1311"/>
            <a:chExt cx="5177" cy="114"/>
          </a:xfrm>
        </p:grpSpPr>
        <p:sp>
          <p:nvSpPr>
            <p:cNvPr id="3687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635000" y="266700"/>
            <a:ext cx="7883525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200">
                <a:solidFill>
                  <a:schemeClr val="tx1"/>
                </a:solidFill>
              </a:rPr>
              <a:t>The Prolog progression...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6868" name="TextBox 25"/>
          <p:cNvSpPr txBox="1">
            <a:spLocks noChangeArrowheads="1"/>
          </p:cNvSpPr>
          <p:nvPr/>
        </p:nvSpPr>
        <p:spPr bwMode="auto">
          <a:xfrm>
            <a:off x="685800" y="1908175"/>
            <a:ext cx="2362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1"/>
                </a:solidFill>
              </a:rPr>
              <a:t>Week 1:</a:t>
            </a:r>
          </a:p>
        </p:txBody>
      </p:sp>
      <p:sp>
        <p:nvSpPr>
          <p:cNvPr id="36869" name="TextBox 26"/>
          <p:cNvSpPr txBox="1">
            <a:spLocks noChangeArrowheads="1"/>
          </p:cNvSpPr>
          <p:nvPr/>
        </p:nvSpPr>
        <p:spPr bwMode="auto">
          <a:xfrm>
            <a:off x="685800" y="3529013"/>
            <a:ext cx="2362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1"/>
                </a:solidFill>
              </a:rPr>
              <a:t>Week 2:</a:t>
            </a:r>
          </a:p>
        </p:txBody>
      </p:sp>
      <p:sp>
        <p:nvSpPr>
          <p:cNvPr id="36870" name="TextBox 27"/>
          <p:cNvSpPr txBox="1">
            <a:spLocks noChangeArrowheads="1"/>
          </p:cNvSpPr>
          <p:nvPr/>
        </p:nvSpPr>
        <p:spPr bwMode="auto">
          <a:xfrm>
            <a:off x="685800" y="5129213"/>
            <a:ext cx="2362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1"/>
                </a:solidFill>
              </a:rPr>
              <a:t>Week 3:</a:t>
            </a:r>
          </a:p>
        </p:txBody>
      </p:sp>
      <p:sp>
        <p:nvSpPr>
          <p:cNvPr id="36871" name="Rectangle 28"/>
          <p:cNvSpPr>
            <a:spLocks noChangeArrowheads="1"/>
          </p:cNvSpPr>
          <p:nvPr/>
        </p:nvSpPr>
        <p:spPr bwMode="auto">
          <a:xfrm>
            <a:off x="3821113" y="1752600"/>
            <a:ext cx="4184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Prolog is crazy. </a:t>
            </a:r>
          </a:p>
          <a:p>
            <a:r>
              <a:rPr lang="en-US" sz="2100" i="1">
                <a:solidFill>
                  <a:schemeClr val="tx1"/>
                </a:solidFill>
              </a:rPr>
              <a:t>Who would ever </a:t>
            </a:r>
            <a:r>
              <a:rPr lang="en-US" sz="2100" i="1" u="sng">
                <a:solidFill>
                  <a:schemeClr val="tx1"/>
                </a:solidFill>
              </a:rPr>
              <a:t>invent</a:t>
            </a:r>
            <a:r>
              <a:rPr lang="en-US" sz="2100" i="1">
                <a:solidFill>
                  <a:schemeClr val="tx1"/>
                </a:solidFill>
              </a:rPr>
              <a:t> such a thing?</a:t>
            </a:r>
            <a:endParaRPr lang="en-US" sz="2100"/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4090988" y="3352800"/>
            <a:ext cx="36464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Prolog is crazy. </a:t>
            </a:r>
          </a:p>
          <a:p>
            <a:r>
              <a:rPr lang="en-US" sz="2100" i="1">
                <a:solidFill>
                  <a:schemeClr val="tx1"/>
                </a:solidFill>
              </a:rPr>
              <a:t>... though not as bad as before...</a:t>
            </a:r>
            <a:endParaRPr lang="en-US"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411288" y="165100"/>
            <a:ext cx="3330575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>
                <a:solidFill>
                  <a:schemeClr val="tx1"/>
                </a:solidFill>
                <a:cs typeface="Times New Roman" pitchFamily="18" charset="0"/>
              </a:rPr>
              <a:t>24</a:t>
            </a:r>
            <a:r>
              <a:rPr lang="en-US" sz="400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en-US" sz="3200">
                <a:solidFill>
                  <a:schemeClr val="tx1"/>
                </a:solidFill>
                <a:cs typeface="Times New Roman" pitchFamily="18" charset="0"/>
              </a:rPr>
              <a:t>(Problem #2)</a:t>
            </a:r>
            <a:endParaRPr lang="en-US" sz="4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6427788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7667625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6427788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7667625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1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440488" y="211138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0099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 flipH="1" flipV="1">
            <a:off x="7061200" y="1244600"/>
            <a:ext cx="409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0099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7704138" y="212725"/>
            <a:ext cx="409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119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 flipH="1" flipV="1">
            <a:off x="8316913" y="1238250"/>
            <a:ext cx="409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119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6443663" y="1960563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33CC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 flipH="1" flipV="1">
            <a:off x="7056438" y="2986088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33CC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7699375" y="1954213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9933"/>
                </a:solidFill>
                <a:latin typeface="Arial" pitchFamily="34" charset="0"/>
              </a:rPr>
              <a:t>1</a:t>
            </a:r>
            <a:endParaRPr lang="en-US" sz="3200">
              <a:solidFill>
                <a:srgbClr val="33CCFF"/>
              </a:solidFill>
              <a:latin typeface="Arial" pitchFamily="34" charset="0"/>
            </a:endParaRP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 flipH="1" flipV="1">
            <a:off x="8312150" y="2979738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9933"/>
                </a:solidFill>
                <a:latin typeface="Arial" pitchFamily="34" charset="0"/>
              </a:rPr>
              <a:t>1</a:t>
            </a:r>
            <a:endParaRPr lang="en-US" sz="3200">
              <a:solidFill>
                <a:srgbClr val="33CCFF"/>
              </a:solidFill>
              <a:latin typeface="Arial" pitchFamily="34" charset="0"/>
            </a:endParaRPr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6926263" y="819150"/>
            <a:ext cx="103187" cy="103188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Oval 16"/>
          <p:cNvSpPr>
            <a:spLocks noChangeArrowheads="1"/>
          </p:cNvSpPr>
          <p:nvPr/>
        </p:nvSpPr>
        <p:spPr bwMode="auto">
          <a:xfrm>
            <a:off x="7104063" y="992188"/>
            <a:ext cx="103187" cy="103187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6756400" y="992188"/>
            <a:ext cx="103188" cy="103187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8" name="Oval 18"/>
          <p:cNvSpPr>
            <a:spLocks noChangeArrowheads="1"/>
          </p:cNvSpPr>
          <p:nvPr/>
        </p:nvSpPr>
        <p:spPr bwMode="auto">
          <a:xfrm>
            <a:off x="6926263" y="1157288"/>
            <a:ext cx="103187" cy="103187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>
            <a:off x="8162925" y="765175"/>
            <a:ext cx="103188" cy="103188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>
            <a:off x="7940675" y="858838"/>
            <a:ext cx="103188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1" name="Oval 21"/>
          <p:cNvSpPr>
            <a:spLocks noChangeArrowheads="1"/>
          </p:cNvSpPr>
          <p:nvPr/>
        </p:nvSpPr>
        <p:spPr bwMode="auto">
          <a:xfrm>
            <a:off x="8162925" y="1206500"/>
            <a:ext cx="103188" cy="103188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>
            <a:off x="7940675" y="1100138"/>
            <a:ext cx="103188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3" name="Oval 23"/>
          <p:cNvSpPr>
            <a:spLocks noChangeArrowheads="1"/>
          </p:cNvSpPr>
          <p:nvPr/>
        </p:nvSpPr>
        <p:spPr bwMode="auto">
          <a:xfrm>
            <a:off x="8386763" y="858838"/>
            <a:ext cx="103187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4" name="Oval 24"/>
          <p:cNvSpPr>
            <a:spLocks noChangeArrowheads="1"/>
          </p:cNvSpPr>
          <p:nvPr/>
        </p:nvSpPr>
        <p:spPr bwMode="auto">
          <a:xfrm>
            <a:off x="8386763" y="1100138"/>
            <a:ext cx="103187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5" name="Oval 25"/>
          <p:cNvSpPr>
            <a:spLocks noChangeArrowheads="1"/>
          </p:cNvSpPr>
          <p:nvPr/>
        </p:nvSpPr>
        <p:spPr bwMode="auto">
          <a:xfrm>
            <a:off x="6815138" y="2800350"/>
            <a:ext cx="103187" cy="103188"/>
          </a:xfrm>
          <a:prstGeom prst="ellipse">
            <a:avLst/>
          </a:prstGeom>
          <a:solidFill>
            <a:srgbClr val="33CCFF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6" name="Oval 26"/>
          <p:cNvSpPr>
            <a:spLocks noChangeArrowheads="1"/>
          </p:cNvSpPr>
          <p:nvPr/>
        </p:nvSpPr>
        <p:spPr bwMode="auto">
          <a:xfrm>
            <a:off x="7031038" y="2543175"/>
            <a:ext cx="103187" cy="103188"/>
          </a:xfrm>
          <a:prstGeom prst="ellipse">
            <a:avLst/>
          </a:prstGeom>
          <a:solidFill>
            <a:srgbClr val="33CCFF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7" name="Oval 27"/>
          <p:cNvSpPr>
            <a:spLocks noChangeArrowheads="1"/>
          </p:cNvSpPr>
          <p:nvPr/>
        </p:nvSpPr>
        <p:spPr bwMode="auto">
          <a:xfrm>
            <a:off x="8164513" y="993775"/>
            <a:ext cx="103187" cy="103188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8" name="Oval 28"/>
          <p:cNvSpPr>
            <a:spLocks noChangeArrowheads="1"/>
          </p:cNvSpPr>
          <p:nvPr/>
        </p:nvSpPr>
        <p:spPr bwMode="auto">
          <a:xfrm>
            <a:off x="8150225" y="2725738"/>
            <a:ext cx="103188" cy="103187"/>
          </a:xfrm>
          <a:prstGeom prst="ellipse">
            <a:avLst/>
          </a:prstGeom>
          <a:solidFill>
            <a:srgbClr val="FF9933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829" name="Group 29"/>
          <p:cNvGrpSpPr>
            <a:grpSpLocks/>
          </p:cNvGrpSpPr>
          <p:nvPr/>
        </p:nvGrpSpPr>
        <p:grpSpPr bwMode="auto">
          <a:xfrm>
            <a:off x="609600" y="1066800"/>
            <a:ext cx="4864100" cy="180975"/>
            <a:chOff x="295" y="1311"/>
            <a:chExt cx="5177" cy="114"/>
          </a:xfrm>
        </p:grpSpPr>
        <p:sp>
          <p:nvSpPr>
            <p:cNvPr id="76842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3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30" name="Text Box 32"/>
          <p:cNvSpPr txBox="1">
            <a:spLocks noChangeArrowheads="1"/>
          </p:cNvSpPr>
          <p:nvPr/>
        </p:nvSpPr>
        <p:spPr bwMode="auto">
          <a:xfrm>
            <a:off x="609600" y="1447800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Can you combine these numbers into 24 with the operations 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+ - * ÷</a:t>
            </a:r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  ?</a:t>
            </a:r>
          </a:p>
        </p:txBody>
      </p:sp>
      <p:sp>
        <p:nvSpPr>
          <p:cNvPr id="76831" name="Text Box 33"/>
          <p:cNvSpPr txBox="1">
            <a:spLocks noChangeArrowheads="1"/>
          </p:cNvSpPr>
          <p:nvPr/>
        </p:nvSpPr>
        <p:spPr bwMode="auto">
          <a:xfrm>
            <a:off x="3086100" y="2273300"/>
            <a:ext cx="2417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Each operation may be used any number of times.</a:t>
            </a:r>
          </a:p>
        </p:txBody>
      </p:sp>
      <p:sp>
        <p:nvSpPr>
          <p:cNvPr id="76832" name="Text Box 34"/>
          <p:cNvSpPr txBox="1">
            <a:spLocks noChangeArrowheads="1"/>
          </p:cNvSpPr>
          <p:nvPr/>
        </p:nvSpPr>
        <p:spPr bwMode="auto">
          <a:xfrm>
            <a:off x="304800" y="32004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solve( [‘+’,‘-’,‘*’,‘/’], [1,2,4,7], 24, Tree ).</a:t>
            </a:r>
          </a:p>
        </p:txBody>
      </p:sp>
      <p:sp>
        <p:nvSpPr>
          <p:cNvPr id="76833" name="AutoShape 35"/>
          <p:cNvSpPr>
            <a:spLocks/>
          </p:cNvSpPr>
          <p:nvPr/>
        </p:nvSpPr>
        <p:spPr bwMode="auto">
          <a:xfrm rot="5400000">
            <a:off x="1959769" y="2686844"/>
            <a:ext cx="196850" cy="1862138"/>
          </a:xfrm>
          <a:prstGeom prst="rightBrace">
            <a:avLst>
              <a:gd name="adj1" fmla="val 78831"/>
              <a:gd name="adj2" fmla="val 50000"/>
            </a:avLst>
          </a:prstGeom>
          <a:noFill/>
          <a:ln w="19050">
            <a:solidFill>
              <a:srgbClr val="8F01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34" name="AutoShape 36"/>
          <p:cNvSpPr>
            <a:spLocks/>
          </p:cNvSpPr>
          <p:nvPr/>
        </p:nvSpPr>
        <p:spPr bwMode="auto">
          <a:xfrm rot="5400000">
            <a:off x="3559969" y="3129756"/>
            <a:ext cx="196850" cy="998538"/>
          </a:xfrm>
          <a:prstGeom prst="rightBrace">
            <a:avLst>
              <a:gd name="adj1" fmla="val 42272"/>
              <a:gd name="adj2" fmla="val 50000"/>
            </a:avLst>
          </a:prstGeom>
          <a:noFill/>
          <a:ln w="19050">
            <a:solidFill>
              <a:srgbClr val="8F01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35" name="Text Box 37"/>
          <p:cNvSpPr txBox="1">
            <a:spLocks noChangeArrowheads="1"/>
          </p:cNvSpPr>
          <p:nvPr/>
        </p:nvSpPr>
        <p:spPr bwMode="auto">
          <a:xfrm>
            <a:off x="847725" y="3700463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operators available: </a:t>
            </a:r>
            <a:r>
              <a:rPr lang="en-US" sz="1000" b="1">
                <a:solidFill>
                  <a:srgbClr val="8F01B8"/>
                </a:solidFill>
                <a:latin typeface="Arial" pitchFamily="34" charset="0"/>
              </a:rPr>
              <a:t>(use any number of times)</a:t>
            </a:r>
          </a:p>
        </p:txBody>
      </p:sp>
      <p:sp>
        <p:nvSpPr>
          <p:cNvPr id="76836" name="Text Box 38"/>
          <p:cNvSpPr txBox="1">
            <a:spLocks noChangeArrowheads="1"/>
          </p:cNvSpPr>
          <p:nvPr/>
        </p:nvSpPr>
        <p:spPr bwMode="auto">
          <a:xfrm>
            <a:off x="2466975" y="3735388"/>
            <a:ext cx="2417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values: </a:t>
            </a:r>
          </a:p>
          <a:p>
            <a:pPr>
              <a:lnSpc>
                <a:spcPct val="60000"/>
              </a:lnSpc>
            </a:pPr>
            <a:r>
              <a:rPr lang="en-US" sz="1000" b="1">
                <a:solidFill>
                  <a:srgbClr val="8F01B8"/>
                </a:solidFill>
                <a:latin typeface="Arial" pitchFamily="34" charset="0"/>
              </a:rPr>
              <a:t>(use each exactly once)</a:t>
            </a:r>
            <a:endParaRPr lang="en-US" sz="1400">
              <a:solidFill>
                <a:srgbClr val="8F01B8"/>
              </a:solidFill>
              <a:latin typeface="Arial" pitchFamily="34" charset="0"/>
            </a:endParaRPr>
          </a:p>
        </p:txBody>
      </p:sp>
      <p:sp>
        <p:nvSpPr>
          <p:cNvPr id="76837" name="Text Box 39"/>
          <p:cNvSpPr txBox="1">
            <a:spLocks noChangeArrowheads="1"/>
          </p:cNvSpPr>
          <p:nvPr/>
        </p:nvSpPr>
        <p:spPr bwMode="auto">
          <a:xfrm>
            <a:off x="4441825" y="4133850"/>
            <a:ext cx="914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final answer</a:t>
            </a:r>
          </a:p>
        </p:txBody>
      </p:sp>
      <p:sp>
        <p:nvSpPr>
          <p:cNvPr id="76838" name="Line 40"/>
          <p:cNvSpPr>
            <a:spLocks noChangeShapeType="1"/>
          </p:cNvSpPr>
          <p:nvPr/>
        </p:nvSpPr>
        <p:spPr bwMode="auto">
          <a:xfrm flipH="1" flipV="1">
            <a:off x="4448175" y="3438525"/>
            <a:ext cx="255588" cy="714375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39" name="Rectangle 42"/>
          <p:cNvSpPr>
            <a:spLocks noChangeArrowheads="1"/>
          </p:cNvSpPr>
          <p:nvPr/>
        </p:nvSpPr>
        <p:spPr bwMode="auto">
          <a:xfrm>
            <a:off x="1219200" y="5181600"/>
            <a:ext cx="666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Tree = [*, [+, 1, [-,7,2]], 4]</a:t>
            </a:r>
          </a:p>
        </p:txBody>
      </p:sp>
      <p:sp>
        <p:nvSpPr>
          <p:cNvPr id="76840" name="Line 45"/>
          <p:cNvSpPr>
            <a:spLocks noChangeShapeType="1"/>
          </p:cNvSpPr>
          <p:nvPr/>
        </p:nvSpPr>
        <p:spPr bwMode="auto">
          <a:xfrm flipH="1" flipV="1">
            <a:off x="4953000" y="3467100"/>
            <a:ext cx="403225" cy="48895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41" name="Text Box 46"/>
          <p:cNvSpPr txBox="1">
            <a:spLocks noChangeArrowheads="1"/>
          </p:cNvSpPr>
          <p:nvPr/>
        </p:nvSpPr>
        <p:spPr bwMode="auto">
          <a:xfrm>
            <a:off x="5199063" y="3884613"/>
            <a:ext cx="1143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arithmetic tree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411288" y="165100"/>
            <a:ext cx="3330575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>
                <a:solidFill>
                  <a:schemeClr val="tx1"/>
                </a:solidFill>
                <a:cs typeface="Times New Roman" pitchFamily="18" charset="0"/>
              </a:rPr>
              <a:t>24</a:t>
            </a:r>
            <a:r>
              <a:rPr lang="en-US" sz="400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en-US" sz="3200">
                <a:solidFill>
                  <a:schemeClr val="tx1"/>
                </a:solidFill>
                <a:cs typeface="Times New Roman" pitchFamily="18" charset="0"/>
              </a:rPr>
              <a:t>(Problem #2)</a:t>
            </a:r>
            <a:endParaRPr lang="en-US" sz="4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auto">
          <a:xfrm>
            <a:off x="6427788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7667625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6427788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7667625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1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6440488" y="211138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0099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 flipH="1" flipV="1">
            <a:off x="7061200" y="1244600"/>
            <a:ext cx="409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0099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7704138" y="212725"/>
            <a:ext cx="409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119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 flipH="1" flipV="1">
            <a:off x="8316913" y="1238250"/>
            <a:ext cx="409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119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6443663" y="1960563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33CC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 flipH="1" flipV="1">
            <a:off x="7056438" y="2986088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33CC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7699375" y="1954213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9933"/>
                </a:solidFill>
                <a:latin typeface="Arial" pitchFamily="34" charset="0"/>
              </a:rPr>
              <a:t>1</a:t>
            </a:r>
            <a:endParaRPr lang="en-US" sz="3200">
              <a:solidFill>
                <a:srgbClr val="33CCFF"/>
              </a:solidFill>
              <a:latin typeface="Arial" pitchFamily="34" charset="0"/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 flipH="1" flipV="1">
            <a:off x="8312150" y="2979738"/>
            <a:ext cx="4095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9933"/>
                </a:solidFill>
                <a:latin typeface="Arial" pitchFamily="34" charset="0"/>
              </a:rPr>
              <a:t>1</a:t>
            </a:r>
            <a:endParaRPr lang="en-US" sz="3200">
              <a:solidFill>
                <a:srgbClr val="33CCFF"/>
              </a:solidFill>
              <a:latin typeface="Arial" pitchFamily="34" charset="0"/>
            </a:endParaRPr>
          </a:p>
        </p:txBody>
      </p:sp>
      <p:sp>
        <p:nvSpPr>
          <p:cNvPr id="77839" name="Oval 15"/>
          <p:cNvSpPr>
            <a:spLocks noChangeArrowheads="1"/>
          </p:cNvSpPr>
          <p:nvPr/>
        </p:nvSpPr>
        <p:spPr bwMode="auto">
          <a:xfrm>
            <a:off x="6926263" y="819150"/>
            <a:ext cx="103187" cy="103188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>
            <a:off x="7104063" y="992188"/>
            <a:ext cx="103187" cy="103187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Oval 17"/>
          <p:cNvSpPr>
            <a:spLocks noChangeArrowheads="1"/>
          </p:cNvSpPr>
          <p:nvPr/>
        </p:nvSpPr>
        <p:spPr bwMode="auto">
          <a:xfrm>
            <a:off x="6756400" y="992188"/>
            <a:ext cx="103188" cy="103187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Oval 18"/>
          <p:cNvSpPr>
            <a:spLocks noChangeArrowheads="1"/>
          </p:cNvSpPr>
          <p:nvPr/>
        </p:nvSpPr>
        <p:spPr bwMode="auto">
          <a:xfrm>
            <a:off x="6926263" y="1157288"/>
            <a:ext cx="103187" cy="103187"/>
          </a:xfrm>
          <a:prstGeom prst="ellipse">
            <a:avLst/>
          </a:prstGeom>
          <a:solidFill>
            <a:srgbClr val="0099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8162925" y="765175"/>
            <a:ext cx="103188" cy="103188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Oval 20"/>
          <p:cNvSpPr>
            <a:spLocks noChangeArrowheads="1"/>
          </p:cNvSpPr>
          <p:nvPr/>
        </p:nvSpPr>
        <p:spPr bwMode="auto">
          <a:xfrm>
            <a:off x="7940675" y="858838"/>
            <a:ext cx="103188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Oval 21"/>
          <p:cNvSpPr>
            <a:spLocks noChangeArrowheads="1"/>
          </p:cNvSpPr>
          <p:nvPr/>
        </p:nvSpPr>
        <p:spPr bwMode="auto">
          <a:xfrm>
            <a:off x="8162925" y="1206500"/>
            <a:ext cx="103188" cy="103188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7940675" y="1100138"/>
            <a:ext cx="103188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Oval 23"/>
          <p:cNvSpPr>
            <a:spLocks noChangeArrowheads="1"/>
          </p:cNvSpPr>
          <p:nvPr/>
        </p:nvSpPr>
        <p:spPr bwMode="auto">
          <a:xfrm>
            <a:off x="8386763" y="858838"/>
            <a:ext cx="103187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8" name="Oval 24"/>
          <p:cNvSpPr>
            <a:spLocks noChangeArrowheads="1"/>
          </p:cNvSpPr>
          <p:nvPr/>
        </p:nvSpPr>
        <p:spPr bwMode="auto">
          <a:xfrm>
            <a:off x="8386763" y="1100138"/>
            <a:ext cx="103187" cy="103187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6815138" y="2800350"/>
            <a:ext cx="103187" cy="103188"/>
          </a:xfrm>
          <a:prstGeom prst="ellipse">
            <a:avLst/>
          </a:prstGeom>
          <a:solidFill>
            <a:srgbClr val="33CCFF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7031038" y="2543175"/>
            <a:ext cx="103187" cy="103188"/>
          </a:xfrm>
          <a:prstGeom prst="ellipse">
            <a:avLst/>
          </a:prstGeom>
          <a:solidFill>
            <a:srgbClr val="33CCFF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auto">
          <a:xfrm>
            <a:off x="8164513" y="993775"/>
            <a:ext cx="103187" cy="103188"/>
          </a:xfrm>
          <a:prstGeom prst="ellipse">
            <a:avLst/>
          </a:prstGeom>
          <a:solidFill>
            <a:srgbClr val="FF011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8150225" y="2725738"/>
            <a:ext cx="103188" cy="103187"/>
          </a:xfrm>
          <a:prstGeom prst="ellipse">
            <a:avLst/>
          </a:prstGeom>
          <a:solidFill>
            <a:srgbClr val="FF9933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53" name="Group 29"/>
          <p:cNvGrpSpPr>
            <a:grpSpLocks/>
          </p:cNvGrpSpPr>
          <p:nvPr/>
        </p:nvGrpSpPr>
        <p:grpSpPr bwMode="auto">
          <a:xfrm>
            <a:off x="609600" y="1066800"/>
            <a:ext cx="4864100" cy="180975"/>
            <a:chOff x="295" y="1311"/>
            <a:chExt cx="5177" cy="114"/>
          </a:xfrm>
        </p:grpSpPr>
        <p:sp>
          <p:nvSpPr>
            <p:cNvPr id="77869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0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54" name="Text Box 32"/>
          <p:cNvSpPr txBox="1">
            <a:spLocks noChangeArrowheads="1"/>
          </p:cNvSpPr>
          <p:nvPr/>
        </p:nvSpPr>
        <p:spPr bwMode="auto">
          <a:xfrm>
            <a:off x="609600" y="1447800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Can you combine these numbers into 24 with the operations 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+ - * ÷</a:t>
            </a:r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  ?</a:t>
            </a:r>
          </a:p>
        </p:txBody>
      </p:sp>
      <p:sp>
        <p:nvSpPr>
          <p:cNvPr id="77855" name="Text Box 33"/>
          <p:cNvSpPr txBox="1">
            <a:spLocks noChangeArrowheads="1"/>
          </p:cNvSpPr>
          <p:nvPr/>
        </p:nvSpPr>
        <p:spPr bwMode="auto">
          <a:xfrm>
            <a:off x="3086100" y="2273300"/>
            <a:ext cx="2417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Each operation may be used any number of times.</a:t>
            </a:r>
          </a:p>
        </p:txBody>
      </p:sp>
      <p:sp>
        <p:nvSpPr>
          <p:cNvPr id="77856" name="Text Box 34"/>
          <p:cNvSpPr txBox="1">
            <a:spLocks noChangeArrowheads="1"/>
          </p:cNvSpPr>
          <p:nvPr/>
        </p:nvSpPr>
        <p:spPr bwMode="auto">
          <a:xfrm>
            <a:off x="304800" y="32004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solve( [‘+’,‘-’,‘*’,‘/’], [1,2,4,7], 24, Tree ).</a:t>
            </a:r>
          </a:p>
        </p:txBody>
      </p:sp>
      <p:sp>
        <p:nvSpPr>
          <p:cNvPr id="77857" name="AutoShape 35"/>
          <p:cNvSpPr>
            <a:spLocks/>
          </p:cNvSpPr>
          <p:nvPr/>
        </p:nvSpPr>
        <p:spPr bwMode="auto">
          <a:xfrm rot="5400000">
            <a:off x="1959769" y="2686844"/>
            <a:ext cx="196850" cy="1862138"/>
          </a:xfrm>
          <a:prstGeom prst="rightBrace">
            <a:avLst>
              <a:gd name="adj1" fmla="val 78831"/>
              <a:gd name="adj2" fmla="val 50000"/>
            </a:avLst>
          </a:prstGeom>
          <a:noFill/>
          <a:ln w="19050">
            <a:solidFill>
              <a:srgbClr val="8F01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8" name="AutoShape 36"/>
          <p:cNvSpPr>
            <a:spLocks/>
          </p:cNvSpPr>
          <p:nvPr/>
        </p:nvSpPr>
        <p:spPr bwMode="auto">
          <a:xfrm rot="5400000">
            <a:off x="3559969" y="3129756"/>
            <a:ext cx="196850" cy="998538"/>
          </a:xfrm>
          <a:prstGeom prst="rightBrace">
            <a:avLst>
              <a:gd name="adj1" fmla="val 42272"/>
              <a:gd name="adj2" fmla="val 50000"/>
            </a:avLst>
          </a:prstGeom>
          <a:noFill/>
          <a:ln w="19050">
            <a:solidFill>
              <a:srgbClr val="8F01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9" name="Text Box 37"/>
          <p:cNvSpPr txBox="1">
            <a:spLocks noChangeArrowheads="1"/>
          </p:cNvSpPr>
          <p:nvPr/>
        </p:nvSpPr>
        <p:spPr bwMode="auto">
          <a:xfrm>
            <a:off x="847725" y="3700463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operators available: </a:t>
            </a:r>
            <a:r>
              <a:rPr lang="en-US" sz="1000" b="1">
                <a:solidFill>
                  <a:srgbClr val="8F01B8"/>
                </a:solidFill>
                <a:latin typeface="Arial" pitchFamily="34" charset="0"/>
              </a:rPr>
              <a:t>(use any number of times)</a:t>
            </a:r>
          </a:p>
        </p:txBody>
      </p:sp>
      <p:sp>
        <p:nvSpPr>
          <p:cNvPr id="77860" name="Text Box 38"/>
          <p:cNvSpPr txBox="1">
            <a:spLocks noChangeArrowheads="1"/>
          </p:cNvSpPr>
          <p:nvPr/>
        </p:nvSpPr>
        <p:spPr bwMode="auto">
          <a:xfrm>
            <a:off x="2466975" y="3735388"/>
            <a:ext cx="2417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values: </a:t>
            </a:r>
          </a:p>
          <a:p>
            <a:pPr>
              <a:lnSpc>
                <a:spcPct val="60000"/>
              </a:lnSpc>
            </a:pPr>
            <a:r>
              <a:rPr lang="en-US" sz="1000" b="1">
                <a:solidFill>
                  <a:srgbClr val="8F01B8"/>
                </a:solidFill>
                <a:latin typeface="Arial" pitchFamily="34" charset="0"/>
              </a:rPr>
              <a:t>(use each exactly once)</a:t>
            </a:r>
            <a:endParaRPr lang="en-US" sz="1400">
              <a:solidFill>
                <a:srgbClr val="8F01B8"/>
              </a:solidFill>
              <a:latin typeface="Arial" pitchFamily="34" charset="0"/>
            </a:endParaRPr>
          </a:p>
        </p:txBody>
      </p:sp>
      <p:sp>
        <p:nvSpPr>
          <p:cNvPr id="77861" name="Text Box 39"/>
          <p:cNvSpPr txBox="1">
            <a:spLocks noChangeArrowheads="1"/>
          </p:cNvSpPr>
          <p:nvPr/>
        </p:nvSpPr>
        <p:spPr bwMode="auto">
          <a:xfrm>
            <a:off x="4441825" y="4133850"/>
            <a:ext cx="914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final answer</a:t>
            </a:r>
          </a:p>
        </p:txBody>
      </p:sp>
      <p:sp>
        <p:nvSpPr>
          <p:cNvPr id="77862" name="Line 40"/>
          <p:cNvSpPr>
            <a:spLocks noChangeShapeType="1"/>
          </p:cNvSpPr>
          <p:nvPr/>
        </p:nvSpPr>
        <p:spPr bwMode="auto">
          <a:xfrm flipH="1" flipV="1">
            <a:off x="4448175" y="3438525"/>
            <a:ext cx="255588" cy="714375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3" name="Text Box 41"/>
          <p:cNvSpPr txBox="1">
            <a:spLocks noChangeArrowheads="1"/>
          </p:cNvSpPr>
          <p:nvPr/>
        </p:nvSpPr>
        <p:spPr bwMode="auto">
          <a:xfrm>
            <a:off x="838200" y="5562600"/>
            <a:ext cx="7848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40000"/>
              </a:lnSpc>
            </a:pPr>
            <a:r>
              <a:rPr lang="en-US" sz="1400" b="1">
                <a:solidFill>
                  <a:srgbClr val="8F01B8"/>
                </a:solidFill>
                <a:latin typeface="Courier New" pitchFamily="49" charset="0"/>
              </a:rPr>
              <a:t>solve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(base case).</a:t>
            </a:r>
          </a:p>
          <a:p>
            <a:pPr algn="l">
              <a:lnSpc>
                <a:spcPct val="40000"/>
              </a:lnSpc>
            </a:pPr>
            <a:r>
              <a:rPr lang="en-US" sz="1400" b="1">
                <a:solidFill>
                  <a:srgbClr val="8F01B8"/>
                </a:solidFill>
                <a:latin typeface="Courier New" pitchFamily="49" charset="0"/>
              </a:rPr>
              <a:t>solve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( Ops, Values, Sol, Tree ) :-</a:t>
            </a:r>
          </a:p>
          <a:p>
            <a:pPr algn="l">
              <a:lnSpc>
                <a:spcPct val="4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    … ,  </a:t>
            </a: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% </a:t>
            </a:r>
            <a:r>
              <a:rPr lang="en-US" sz="1400" b="1" u="sng">
                <a:solidFill>
                  <a:srgbClr val="0000FF"/>
                </a:solidFill>
                <a:latin typeface="Courier New" pitchFamily="49" charset="0"/>
              </a:rPr>
              <a:t>don’t start with</a:t>
            </a: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 Tree = [ Op, Left, Right ] (why?)</a:t>
            </a:r>
          </a:p>
          <a:p>
            <a:pPr algn="l">
              <a:lnSpc>
                <a:spcPct val="4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    predicates that create an appropriate Tree,</a:t>
            </a:r>
          </a:p>
          <a:p>
            <a:pPr algn="l">
              <a:lnSpc>
                <a:spcPct val="4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    … ,</a:t>
            </a:r>
          </a:p>
          <a:p>
            <a:pPr algn="l">
              <a:lnSpc>
                <a:spcPct val="4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    Tree = [ Op, Left, Right ].  </a:t>
            </a: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% may also have more predicates after…</a:t>
            </a:r>
            <a:endParaRPr lang="en-US" sz="1400" b="1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77864" name="Rectangle 42"/>
          <p:cNvSpPr>
            <a:spLocks noChangeArrowheads="1"/>
          </p:cNvSpPr>
          <p:nvPr/>
        </p:nvSpPr>
        <p:spPr bwMode="auto">
          <a:xfrm>
            <a:off x="319088" y="4491038"/>
            <a:ext cx="411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Tree = [*,[+,1,[-,7,2]],4]</a:t>
            </a:r>
          </a:p>
        </p:txBody>
      </p:sp>
      <p:sp>
        <p:nvSpPr>
          <p:cNvPr id="77865" name="Line 43"/>
          <p:cNvSpPr>
            <a:spLocks noChangeShapeType="1"/>
          </p:cNvSpPr>
          <p:nvPr/>
        </p:nvSpPr>
        <p:spPr bwMode="auto">
          <a:xfrm>
            <a:off x="381000" y="50292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6" name="Text Box 44"/>
          <p:cNvSpPr txBox="1">
            <a:spLocks noChangeArrowheads="1"/>
          </p:cNvSpPr>
          <p:nvPr/>
        </p:nvSpPr>
        <p:spPr bwMode="auto">
          <a:xfrm>
            <a:off x="304800" y="5105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Times" pitchFamily="18" charset="0"/>
              </a:rPr>
              <a:t>Suggestion on solve -- use the following as a rough template:</a:t>
            </a:r>
          </a:p>
        </p:txBody>
      </p:sp>
      <p:sp>
        <p:nvSpPr>
          <p:cNvPr id="77867" name="Line 45"/>
          <p:cNvSpPr>
            <a:spLocks noChangeShapeType="1"/>
          </p:cNvSpPr>
          <p:nvPr/>
        </p:nvSpPr>
        <p:spPr bwMode="auto">
          <a:xfrm flipH="1" flipV="1">
            <a:off x="4953000" y="3467100"/>
            <a:ext cx="403225" cy="48895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8" name="Text Box 46"/>
          <p:cNvSpPr txBox="1">
            <a:spLocks noChangeArrowheads="1"/>
          </p:cNvSpPr>
          <p:nvPr/>
        </p:nvSpPr>
        <p:spPr bwMode="auto">
          <a:xfrm>
            <a:off x="5199063" y="3884613"/>
            <a:ext cx="1143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arithmetic tree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633413" y="222250"/>
            <a:ext cx="776287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>
                <a:solidFill>
                  <a:schemeClr val="tx1"/>
                </a:solidFill>
                <a:latin typeface="Times" pitchFamily="18" charset="0"/>
              </a:rPr>
              <a:t>Searching to the end…</a:t>
            </a:r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609600" y="1066800"/>
            <a:ext cx="7773988" cy="179388"/>
            <a:chOff x="295" y="1311"/>
            <a:chExt cx="5177" cy="114"/>
          </a:xfrm>
        </p:grpSpPr>
        <p:sp>
          <p:nvSpPr>
            <p:cNvPr id="78867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8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2" name="Rectangle 6"/>
          <p:cNvSpPr>
            <a:spLocks noChangeArrowheads="1"/>
          </p:cNvSpPr>
          <p:nvPr/>
        </p:nvSpPr>
        <p:spPr bwMode="auto">
          <a:xfrm>
            <a:off x="600075" y="16002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setof(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Tree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,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solve( [‘+’,‘-’,‘*’,‘/’], [1,2,4,7], 24,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Tree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 )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, S).</a:t>
            </a:r>
          </a:p>
        </p:txBody>
      </p:sp>
      <p:sp>
        <p:nvSpPr>
          <p:cNvPr id="78853" name="Line 7"/>
          <p:cNvSpPr>
            <a:spLocks noChangeShapeType="1"/>
          </p:cNvSpPr>
          <p:nvPr/>
        </p:nvSpPr>
        <p:spPr bwMode="auto">
          <a:xfrm flipV="1">
            <a:off x="1905000" y="2019300"/>
            <a:ext cx="0" cy="228600"/>
          </a:xfrm>
          <a:prstGeom prst="line">
            <a:avLst/>
          </a:prstGeom>
          <a:noFill/>
          <a:ln w="9525">
            <a:solidFill>
              <a:srgbClr val="8F01B8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990600" y="2362200"/>
            <a:ext cx="19050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>
                <a:solidFill>
                  <a:srgbClr val="8F01B8"/>
                </a:solidFill>
                <a:latin typeface="Arial" pitchFamily="34" charset="0"/>
              </a:rPr>
              <a:t>variable whose values you want to collect into a set</a:t>
            </a:r>
          </a:p>
        </p:txBody>
      </p:sp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4038600" y="2446338"/>
            <a:ext cx="1905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" pitchFamily="34" charset="0"/>
              </a:rPr>
              <a:t>predicate that you would like to satisfy…</a:t>
            </a:r>
          </a:p>
        </p:txBody>
      </p:sp>
      <p:sp>
        <p:nvSpPr>
          <p:cNvPr id="78856" name="AutoShape 10"/>
          <p:cNvSpPr>
            <a:spLocks/>
          </p:cNvSpPr>
          <p:nvPr/>
        </p:nvSpPr>
        <p:spPr bwMode="auto">
          <a:xfrm rot="5400000">
            <a:off x="4894263" y="-328613"/>
            <a:ext cx="196850" cy="4949825"/>
          </a:xfrm>
          <a:prstGeom prst="rightBrace">
            <a:avLst>
              <a:gd name="adj1" fmla="val 2095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7597775" y="2271713"/>
            <a:ext cx="1066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the set</a:t>
            </a:r>
          </a:p>
        </p:txBody>
      </p:sp>
      <p:sp>
        <p:nvSpPr>
          <p:cNvPr id="78858" name="Line 12"/>
          <p:cNvSpPr>
            <a:spLocks noChangeShapeType="1"/>
          </p:cNvSpPr>
          <p:nvPr/>
        </p:nvSpPr>
        <p:spPr bwMode="auto">
          <a:xfrm flipV="1">
            <a:off x="8128000" y="198120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Rectangle 13"/>
          <p:cNvSpPr>
            <a:spLocks noChangeArrowheads="1"/>
          </p:cNvSpPr>
          <p:nvPr/>
        </p:nvSpPr>
        <p:spPr bwMode="auto">
          <a:xfrm>
            <a:off x="600075" y="397668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setof(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Tree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, 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solve( [‘+’,‘-’,‘*’,‘/’], [5,1,155,11], 24,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Tree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 )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, S).</a:t>
            </a:r>
          </a:p>
        </p:txBody>
      </p:sp>
      <p:sp>
        <p:nvSpPr>
          <p:cNvPr id="78860" name="Rectangle 14"/>
          <p:cNvSpPr>
            <a:spLocks noChangeArrowheads="1"/>
          </p:cNvSpPr>
          <p:nvPr/>
        </p:nvSpPr>
        <p:spPr bwMode="auto">
          <a:xfrm>
            <a:off x="600075" y="549433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setof(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N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, 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T^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solve( [‘+’,‘-’,‘*’,‘/’], [4,4,4,4],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N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 )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, S).</a:t>
            </a:r>
          </a:p>
        </p:txBody>
      </p:sp>
      <p:sp>
        <p:nvSpPr>
          <p:cNvPr id="78861" name="Text Box 15"/>
          <p:cNvSpPr txBox="1">
            <a:spLocks noChangeArrowheads="1"/>
          </p:cNvSpPr>
          <p:nvPr/>
        </p:nvSpPr>
        <p:spPr bwMode="auto">
          <a:xfrm>
            <a:off x="819150" y="43434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Times" pitchFamily="18" charset="0"/>
              </a:rPr>
              <a:t>a much smaller example…</a:t>
            </a:r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819150" y="58674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Times" pitchFamily="18" charset="0"/>
              </a:rPr>
              <a:t>a surprisingly well-studied problem!</a:t>
            </a:r>
          </a:p>
        </p:txBody>
      </p:sp>
      <p:sp>
        <p:nvSpPr>
          <p:cNvPr id="78863" name="Text Box 17"/>
          <p:cNvSpPr txBox="1">
            <a:spLocks noChangeArrowheads="1"/>
          </p:cNvSpPr>
          <p:nvPr/>
        </p:nvSpPr>
        <p:spPr bwMode="auto">
          <a:xfrm>
            <a:off x="5954713" y="78105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chemeClr val="tx1"/>
                </a:solidFill>
                <a:latin typeface="Times" pitchFamily="18" charset="0"/>
              </a:rPr>
              <a:t>be sure there </a:t>
            </a:r>
            <a:r>
              <a:rPr lang="en-US" sz="1400" b="1" i="1">
                <a:solidFill>
                  <a:schemeClr val="tx1"/>
                </a:solidFill>
                <a:latin typeface="Times" pitchFamily="18" charset="0"/>
              </a:rPr>
              <a:t>is </a:t>
            </a:r>
            <a:r>
              <a:rPr lang="en-US" sz="1400">
                <a:solidFill>
                  <a:schemeClr val="tx1"/>
                </a:solidFill>
                <a:latin typeface="Times" pitchFamily="18" charset="0"/>
              </a:rPr>
              <a:t>an end!</a:t>
            </a:r>
          </a:p>
        </p:txBody>
      </p:sp>
      <p:sp>
        <p:nvSpPr>
          <p:cNvPr id="78864" name="Text Box 18"/>
          <p:cNvSpPr txBox="1">
            <a:spLocks noChangeArrowheads="1"/>
          </p:cNvSpPr>
          <p:nvPr/>
        </p:nvSpPr>
        <p:spPr bwMode="auto">
          <a:xfrm>
            <a:off x="6958013" y="6383338"/>
            <a:ext cx="203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9200"/>
                </a:solidFill>
                <a:latin typeface="Times" pitchFamily="18" charset="0"/>
              </a:rPr>
              <a:t> </a:t>
            </a:r>
            <a:r>
              <a:rPr lang="en-US" b="1">
                <a:solidFill>
                  <a:srgbClr val="009200"/>
                </a:solidFill>
                <a:latin typeface="Courier New" pitchFamily="49" charset="0"/>
              </a:rPr>
              <a:t>T^ </a:t>
            </a:r>
            <a:r>
              <a:rPr lang="en-US" sz="1400" b="1">
                <a:solidFill>
                  <a:srgbClr val="009200"/>
                </a:solidFill>
                <a:latin typeface="Times" pitchFamily="18" charset="0"/>
              </a:rPr>
              <a:t>~   there exists a T</a:t>
            </a:r>
            <a:endParaRPr 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8865" name="Rectangle 19"/>
          <p:cNvSpPr>
            <a:spLocks noChangeArrowheads="1"/>
          </p:cNvSpPr>
          <p:nvPr/>
        </p:nvSpPr>
        <p:spPr bwMode="auto">
          <a:xfrm>
            <a:off x="7585075" y="4572000"/>
            <a:ext cx="1350963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900" b="1">
                <a:solidFill>
                  <a:schemeClr val="tx1"/>
                </a:solidFill>
                <a:latin typeface="Courier New" pitchFamily="49" charset="0"/>
              </a:rPr>
              <a:t>[2,8,22,424] ~ 42</a:t>
            </a:r>
          </a:p>
        </p:txBody>
      </p:sp>
      <p:sp>
        <p:nvSpPr>
          <p:cNvPr id="78866" name="Rectangle 20"/>
          <p:cNvSpPr>
            <a:spLocks noChangeArrowheads="1"/>
          </p:cNvSpPr>
          <p:nvPr/>
        </p:nvSpPr>
        <p:spPr bwMode="auto">
          <a:xfrm>
            <a:off x="7713663" y="4786313"/>
            <a:ext cx="11445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900" b="1">
                <a:solidFill>
                  <a:schemeClr val="tx1"/>
                </a:solidFill>
                <a:latin typeface="Courier New" pitchFamily="49" charset="0"/>
              </a:rPr>
              <a:t>[4,4,4,4] ~ 42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795338" y="2668588"/>
            <a:ext cx="5622925" cy="3255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0 =  4 + 4 - 4 - 4</a:t>
            </a:r>
          </a:p>
          <a:p>
            <a:pPr algn="l"/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1 =  44 / 44</a:t>
            </a:r>
          </a:p>
          <a:p>
            <a:pPr algn="l"/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2 =  4</a:t>
            </a:r>
          </a:p>
          <a:p>
            <a:pPr algn="l"/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 ...</a:t>
            </a:r>
          </a:p>
          <a:p>
            <a:pPr algn="l"/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8 =  sqrt( .4 ) * ( 4 + 4 + 4 )</a:t>
            </a:r>
          </a:p>
          <a:p>
            <a:pPr algn="l"/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 ...</a:t>
            </a:r>
          </a:p>
          <a:p>
            <a:pPr algn="l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19 = ???</a:t>
            </a:r>
          </a:p>
          <a:p>
            <a:pPr algn="l"/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20 = 4! + 4 - 4 - 4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</a:t>
            </a:r>
            <a:endParaRPr lang="en-US" sz="2000">
              <a:solidFill>
                <a:schemeClr val="tx1"/>
              </a:solidFill>
              <a:latin typeface="Helvetica" pitchFamily="34" charset="0"/>
            </a:endParaRP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477838" y="1158875"/>
            <a:ext cx="8218487" cy="180975"/>
            <a:chOff x="295" y="1311"/>
            <a:chExt cx="5177" cy="114"/>
          </a:xfrm>
        </p:grpSpPr>
        <p:sp>
          <p:nvSpPr>
            <p:cNvPr id="7989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695325" y="238125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1"/>
                </a:solidFill>
                <a:cs typeface="Times New Roman" pitchFamily="18" charset="0"/>
              </a:rPr>
              <a:t>For four 4’s ...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6338888" y="333375"/>
            <a:ext cx="24098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2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7987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3" y="1506538"/>
            <a:ext cx="405765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563" y="1730375"/>
            <a:ext cx="45640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Line 10"/>
          <p:cNvSpPr>
            <a:spLocks noChangeShapeType="1"/>
          </p:cNvSpPr>
          <p:nvPr/>
        </p:nvSpPr>
        <p:spPr bwMode="auto">
          <a:xfrm>
            <a:off x="2514600" y="4343400"/>
            <a:ext cx="153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Text Box 11"/>
          <p:cNvSpPr txBox="1">
            <a:spLocks noChangeArrowheads="1"/>
          </p:cNvSpPr>
          <p:nvPr/>
        </p:nvSpPr>
        <p:spPr bwMode="auto">
          <a:xfrm>
            <a:off x="1638300" y="3449638"/>
            <a:ext cx="71755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latin typeface="Courier New" pitchFamily="49" charset="0"/>
              </a:rPr>
              <a:t>4/(4+4)</a:t>
            </a:r>
          </a:p>
        </p:txBody>
      </p:sp>
      <p:sp>
        <p:nvSpPr>
          <p:cNvPr id="79882" name="Text Box 12"/>
          <p:cNvSpPr txBox="1">
            <a:spLocks noChangeArrowheads="1"/>
          </p:cNvSpPr>
          <p:nvPr/>
        </p:nvSpPr>
        <p:spPr bwMode="auto">
          <a:xfrm>
            <a:off x="5562600" y="6484938"/>
            <a:ext cx="3505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8F01B8"/>
                </a:solidFill>
                <a:latin typeface="Arial" pitchFamily="34" charset="0"/>
              </a:rPr>
              <a:t>A problem surprisingly well-studied…</a:t>
            </a:r>
          </a:p>
        </p:txBody>
      </p:sp>
      <p:sp>
        <p:nvSpPr>
          <p:cNvPr id="79883" name="Text Box 13"/>
          <p:cNvSpPr txBox="1">
            <a:spLocks noChangeArrowheads="1"/>
          </p:cNvSpPr>
          <p:nvPr/>
        </p:nvSpPr>
        <p:spPr bwMode="auto">
          <a:xfrm>
            <a:off x="5486400" y="3048000"/>
            <a:ext cx="314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u="sng">
                <a:solidFill>
                  <a:srgbClr val="009900"/>
                </a:solidFill>
                <a:latin typeface="Times" pitchFamily="18" charset="0"/>
              </a:rPr>
              <a:t>Allowed Operations</a:t>
            </a:r>
          </a:p>
        </p:txBody>
      </p:sp>
      <p:sp>
        <p:nvSpPr>
          <p:cNvPr id="79884" name="Rectangle 14"/>
          <p:cNvSpPr>
            <a:spLocks noChangeArrowheads="1"/>
          </p:cNvSpPr>
          <p:nvPr/>
        </p:nvSpPr>
        <p:spPr bwMode="auto">
          <a:xfrm>
            <a:off x="7169150" y="343852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*</a:t>
            </a:r>
          </a:p>
        </p:txBody>
      </p:sp>
      <p:sp>
        <p:nvSpPr>
          <p:cNvPr id="79885" name="Rectangle 15"/>
          <p:cNvSpPr>
            <a:spLocks noChangeArrowheads="1"/>
          </p:cNvSpPr>
          <p:nvPr/>
        </p:nvSpPr>
        <p:spPr bwMode="auto">
          <a:xfrm>
            <a:off x="6153150" y="343852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+</a:t>
            </a:r>
          </a:p>
        </p:txBody>
      </p:sp>
      <p:sp>
        <p:nvSpPr>
          <p:cNvPr id="79886" name="Rectangle 16"/>
          <p:cNvSpPr>
            <a:spLocks noChangeArrowheads="1"/>
          </p:cNvSpPr>
          <p:nvPr/>
        </p:nvSpPr>
        <p:spPr bwMode="auto">
          <a:xfrm>
            <a:off x="6661150" y="343852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79887" name="Rectangle 17"/>
          <p:cNvSpPr>
            <a:spLocks noChangeArrowheads="1"/>
          </p:cNvSpPr>
          <p:nvPr/>
        </p:nvSpPr>
        <p:spPr bwMode="auto">
          <a:xfrm>
            <a:off x="7677150" y="343852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/</a:t>
            </a:r>
          </a:p>
        </p:txBody>
      </p:sp>
      <p:sp>
        <p:nvSpPr>
          <p:cNvPr id="79888" name="Rectangle 18"/>
          <p:cNvSpPr>
            <a:spLocks noChangeArrowheads="1"/>
          </p:cNvSpPr>
          <p:nvPr/>
        </p:nvSpPr>
        <p:spPr bwMode="auto">
          <a:xfrm>
            <a:off x="6162675" y="3914775"/>
            <a:ext cx="73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sqrt</a:t>
            </a:r>
          </a:p>
        </p:txBody>
      </p:sp>
      <p:sp>
        <p:nvSpPr>
          <p:cNvPr id="79889" name="Rectangle 19"/>
          <p:cNvSpPr>
            <a:spLocks noChangeArrowheads="1"/>
          </p:cNvSpPr>
          <p:nvPr/>
        </p:nvSpPr>
        <p:spPr bwMode="auto">
          <a:xfrm>
            <a:off x="7686675" y="391477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!</a:t>
            </a:r>
          </a:p>
        </p:txBody>
      </p:sp>
      <p:sp>
        <p:nvSpPr>
          <p:cNvPr id="79890" name="Rectangle 20"/>
          <p:cNvSpPr>
            <a:spLocks noChangeArrowheads="1"/>
          </p:cNvSpPr>
          <p:nvPr/>
        </p:nvSpPr>
        <p:spPr bwMode="auto">
          <a:xfrm>
            <a:off x="7239000" y="43434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power</a:t>
            </a:r>
          </a:p>
        </p:txBody>
      </p:sp>
      <p:sp>
        <p:nvSpPr>
          <p:cNvPr id="79891" name="Line 21"/>
          <p:cNvSpPr>
            <a:spLocks noChangeShapeType="1"/>
          </p:cNvSpPr>
          <p:nvPr/>
        </p:nvSpPr>
        <p:spPr bwMode="auto">
          <a:xfrm>
            <a:off x="7426325" y="3983038"/>
            <a:ext cx="153988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Rectangle 22"/>
          <p:cNvSpPr>
            <a:spLocks noChangeArrowheads="1"/>
          </p:cNvSpPr>
          <p:nvPr/>
        </p:nvSpPr>
        <p:spPr bwMode="auto">
          <a:xfrm>
            <a:off x="6159500" y="4343400"/>
            <a:ext cx="100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concat</a:t>
            </a:r>
          </a:p>
        </p:txBody>
      </p:sp>
      <p:sp>
        <p:nvSpPr>
          <p:cNvPr id="79893" name="Rectangle 23"/>
          <p:cNvSpPr>
            <a:spLocks noChangeArrowheads="1"/>
          </p:cNvSpPr>
          <p:nvPr/>
        </p:nvSpPr>
        <p:spPr bwMode="auto">
          <a:xfrm>
            <a:off x="6999288" y="391477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.</a:t>
            </a:r>
          </a:p>
        </p:txBody>
      </p:sp>
      <p:sp>
        <p:nvSpPr>
          <p:cNvPr id="79894" name="Rectangle 24"/>
          <p:cNvSpPr>
            <a:spLocks noChangeArrowheads="1"/>
          </p:cNvSpPr>
          <p:nvPr/>
        </p:nvSpPr>
        <p:spPr bwMode="auto">
          <a:xfrm>
            <a:off x="6000750" y="2895600"/>
            <a:ext cx="2286000" cy="19812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477838" y="1463675"/>
            <a:ext cx="8218487" cy="180975"/>
            <a:chOff x="295" y="1311"/>
            <a:chExt cx="5177" cy="114"/>
          </a:xfrm>
        </p:grpSpPr>
        <p:sp>
          <p:nvSpPr>
            <p:cNvPr id="8094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4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77819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1"/>
                </a:solidFill>
                <a:cs typeface="Times New Roman" pitchFamily="18" charset="0"/>
              </a:rPr>
              <a:t>The alien, the spampede, and the spam!</a:t>
            </a: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30" cstate="print"/>
          <a:srcRect t="5661" b="17924"/>
          <a:stretch>
            <a:fillRect/>
          </a:stretch>
        </p:blipFill>
        <p:spPr bwMode="auto">
          <a:xfrm>
            <a:off x="7267575" y="838200"/>
            <a:ext cx="6096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070350" y="847725"/>
            <a:ext cx="803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508000" y="1752600"/>
            <a:ext cx="3429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Times" pitchFamily="18" charset="0"/>
              </a:rPr>
              <a:t>Goal:</a:t>
            </a:r>
            <a:r>
              <a:rPr lang="en-US" sz="1400">
                <a:solidFill>
                  <a:schemeClr val="tx1"/>
                </a:solidFill>
                <a:latin typeface="Times" pitchFamily="18" charset="0"/>
              </a:rPr>
              <a:t> Get back to the dorms with the spam, the spampede, and the three-eyed alien.</a:t>
            </a:r>
          </a:p>
        </p:txBody>
      </p:sp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4495800" y="1752600"/>
            <a:ext cx="4267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Times" pitchFamily="18" charset="0"/>
              </a:rPr>
              <a:t>Constraints:</a:t>
            </a:r>
            <a:r>
              <a:rPr lang="en-US" sz="1400">
                <a:solidFill>
                  <a:schemeClr val="tx1"/>
                </a:solidFill>
                <a:latin typeface="Times" pitchFamily="18" charset="0"/>
              </a:rPr>
              <a:t> Can’t carry more than one thing and can’t leave two things alone if one would eat the other…</a:t>
            </a:r>
          </a:p>
        </p:txBody>
      </p:sp>
      <p:sp>
        <p:nvSpPr>
          <p:cNvPr id="80904" name="Text Box 10"/>
          <p:cNvSpPr txBox="1">
            <a:spLocks noChangeArrowheads="1"/>
          </p:cNvSpPr>
          <p:nvPr/>
        </p:nvSpPr>
        <p:spPr bwMode="auto">
          <a:xfrm>
            <a:off x="685800" y="5859463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West</a:t>
            </a:r>
          </a:p>
        </p:txBody>
      </p:sp>
      <p:sp>
        <p:nvSpPr>
          <p:cNvPr id="80905" name="Text Box 11"/>
          <p:cNvSpPr txBox="1">
            <a:spLocks noChangeArrowheads="1"/>
          </p:cNvSpPr>
          <p:nvPr/>
        </p:nvSpPr>
        <p:spPr bwMode="auto">
          <a:xfrm>
            <a:off x="5715000" y="5862638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East</a:t>
            </a:r>
          </a:p>
        </p:txBody>
      </p:sp>
      <p:pic>
        <p:nvPicPr>
          <p:cNvPr id="80906" name="Picture 12"/>
          <p:cNvPicPr>
            <a:picLocks noChangeAspect="1" noChangeArrowheads="1"/>
          </p:cNvPicPr>
          <p:nvPr/>
        </p:nvPicPr>
        <p:blipFill>
          <a:blip r:embed="rId30" cstate="print"/>
          <a:srcRect t="5661" b="17924"/>
          <a:stretch>
            <a:fillRect/>
          </a:stretch>
        </p:blipFill>
        <p:spPr bwMode="auto">
          <a:xfrm>
            <a:off x="1635125" y="2419350"/>
            <a:ext cx="6096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7" name="Picture 1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530350" y="3038475"/>
            <a:ext cx="803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Picture 14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416050" y="4191000"/>
            <a:ext cx="14366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9" name="Picture 15"/>
          <p:cNvPicPr>
            <a:picLocks noChangeAspect="1" noChangeArrowheads="1"/>
          </p:cNvPicPr>
          <p:nvPr/>
        </p:nvPicPr>
        <p:blipFill>
          <a:blip r:embed="rId33" cstate="print">
            <a:lum bright="36000" contrast="50000"/>
          </a:blip>
          <a:srcRect l="14218" t="5846" r="74687" b="79782"/>
          <a:stretch>
            <a:fillRect/>
          </a:stretch>
        </p:blipFill>
        <p:spPr bwMode="auto">
          <a:xfrm>
            <a:off x="184150" y="5548313"/>
            <a:ext cx="1114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910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927225" y="762000"/>
            <a:ext cx="517525" cy="603250"/>
            <a:chOff x="2928" y="1051"/>
            <a:chExt cx="840" cy="957"/>
          </a:xfrm>
        </p:grpSpPr>
        <p:sp>
          <p:nvSpPr>
            <p:cNvPr id="80929" name="Freeform 1048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0" name="Oval 104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931" name="Oval 105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932" name="Oval 105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933" name="Oval 105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934" name="Oval 105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935" name="Oval 105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936" name="Oval 105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937" name="AutoShape 105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938" name="Freeform 105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9" name="Freeform 1058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Freeform 1059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1" name="Freeform 1060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11" name="Group 104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658938" y="3660775"/>
            <a:ext cx="466725" cy="482600"/>
            <a:chOff x="2928" y="1051"/>
            <a:chExt cx="840" cy="957"/>
          </a:xfrm>
        </p:grpSpPr>
        <p:sp>
          <p:nvSpPr>
            <p:cNvPr id="80916" name="Freeform 1048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7" name="Oval 104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918" name="Oval 105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919" name="Oval 105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920" name="Oval 105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921" name="Oval 105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922" name="Oval 105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923" name="Oval 105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924" name="AutoShape 105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925" name="Freeform 105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6" name="Freeform 105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7" name="Freeform 105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8" name="Freeform 106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12" name="Rectangle 44"/>
          <p:cNvSpPr>
            <a:spLocks noChangeArrowheads="1"/>
          </p:cNvSpPr>
          <p:nvPr/>
        </p:nvSpPr>
        <p:spPr bwMode="auto">
          <a:xfrm>
            <a:off x="1025525" y="4316413"/>
            <a:ext cx="747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Times" pitchFamily="18" charset="0"/>
              </a:rPr>
              <a:t>Mudder</a:t>
            </a:r>
          </a:p>
        </p:txBody>
      </p:sp>
      <p:sp>
        <p:nvSpPr>
          <p:cNvPr id="80913" name="Text Box 45"/>
          <p:cNvSpPr txBox="1">
            <a:spLocks noChangeArrowheads="1"/>
          </p:cNvSpPr>
          <p:nvPr/>
        </p:nvSpPr>
        <p:spPr bwMode="auto">
          <a:xfrm>
            <a:off x="3128963" y="3727450"/>
            <a:ext cx="25273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Heading to the polls…!</a:t>
            </a:r>
          </a:p>
        </p:txBody>
      </p:sp>
      <p:sp>
        <p:nvSpPr>
          <p:cNvPr id="80914" name="Line 46"/>
          <p:cNvSpPr>
            <a:spLocks noChangeShapeType="1"/>
          </p:cNvSpPr>
          <p:nvPr/>
        </p:nvSpPr>
        <p:spPr bwMode="auto">
          <a:xfrm>
            <a:off x="3176588" y="4130675"/>
            <a:ext cx="2362200" cy="0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915" name="Line 47"/>
          <p:cNvSpPr>
            <a:spLocks noChangeShapeType="1"/>
          </p:cNvSpPr>
          <p:nvPr/>
        </p:nvSpPr>
        <p:spPr bwMode="auto">
          <a:xfrm flipV="1">
            <a:off x="2586038" y="4129088"/>
            <a:ext cx="1487487" cy="371475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477838" y="1066800"/>
            <a:ext cx="8218487" cy="180975"/>
            <a:chOff x="295" y="1311"/>
            <a:chExt cx="5177" cy="114"/>
          </a:xfrm>
        </p:grpSpPr>
        <p:sp>
          <p:nvSpPr>
            <p:cNvPr id="8195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77819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Times" pitchFamily="18" charset="0"/>
              </a:rPr>
              <a:t>Towers of Hanoi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371475" y="1409700"/>
            <a:ext cx="360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Times" pitchFamily="18" charset="0"/>
              </a:rPr>
              <a:t>Goal:</a:t>
            </a:r>
            <a:r>
              <a:rPr lang="en-US" sz="1400">
                <a:solidFill>
                  <a:schemeClr val="tx1"/>
                </a:solidFill>
                <a:latin typeface="Times" pitchFamily="18" charset="0"/>
              </a:rPr>
              <a:t> Get all of the disks from Peg 1 to Peg 3.</a:t>
            </a: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3952875" y="14097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Times" pitchFamily="18" charset="0"/>
              </a:rPr>
              <a:t>Constraints:</a:t>
            </a:r>
            <a:r>
              <a:rPr lang="en-US" sz="1400">
                <a:solidFill>
                  <a:schemeClr val="tx1"/>
                </a:solidFill>
                <a:latin typeface="Times" pitchFamily="18" charset="0"/>
              </a:rPr>
              <a:t> You may not place a smaller disk onto a larger one.</a:t>
            </a:r>
          </a:p>
        </p:txBody>
      </p:sp>
      <p:sp>
        <p:nvSpPr>
          <p:cNvPr id="81926" name="Text Box 8"/>
          <p:cNvSpPr txBox="1">
            <a:spLocks noChangeArrowheads="1"/>
          </p:cNvSpPr>
          <p:nvPr/>
        </p:nvSpPr>
        <p:spPr bwMode="auto">
          <a:xfrm>
            <a:off x="941388" y="4800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Peg 1</a:t>
            </a:r>
          </a:p>
        </p:txBody>
      </p:sp>
      <p:sp>
        <p:nvSpPr>
          <p:cNvPr id="81927" name="Text Box 9"/>
          <p:cNvSpPr txBox="1">
            <a:spLocks noChangeArrowheads="1"/>
          </p:cNvSpPr>
          <p:nvPr/>
        </p:nvSpPr>
        <p:spPr bwMode="auto">
          <a:xfrm>
            <a:off x="5800725" y="4800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Peg 3</a:t>
            </a:r>
          </a:p>
        </p:txBody>
      </p:sp>
      <p:sp>
        <p:nvSpPr>
          <p:cNvPr id="81928" name="Text Box 10"/>
          <p:cNvSpPr txBox="1">
            <a:spLocks noChangeArrowheads="1"/>
          </p:cNvSpPr>
          <p:nvPr/>
        </p:nvSpPr>
        <p:spPr bwMode="auto">
          <a:xfrm>
            <a:off x="3370263" y="4800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Peg 2</a:t>
            </a:r>
          </a:p>
        </p:txBody>
      </p:sp>
      <p:sp>
        <p:nvSpPr>
          <p:cNvPr id="81929" name="Rectangle 11"/>
          <p:cNvSpPr>
            <a:spLocks noChangeArrowheads="1"/>
          </p:cNvSpPr>
          <p:nvPr/>
        </p:nvSpPr>
        <p:spPr bwMode="auto">
          <a:xfrm>
            <a:off x="2008188" y="2570163"/>
            <a:ext cx="125412" cy="2044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Rectangle 12"/>
          <p:cNvSpPr>
            <a:spLocks noChangeArrowheads="1"/>
          </p:cNvSpPr>
          <p:nvPr/>
        </p:nvSpPr>
        <p:spPr bwMode="auto">
          <a:xfrm>
            <a:off x="4437063" y="2570163"/>
            <a:ext cx="125412" cy="2044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Rectangle 13"/>
          <p:cNvSpPr>
            <a:spLocks noChangeArrowheads="1"/>
          </p:cNvSpPr>
          <p:nvPr/>
        </p:nvSpPr>
        <p:spPr bwMode="auto">
          <a:xfrm>
            <a:off x="6867525" y="2570163"/>
            <a:ext cx="125413" cy="2044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32" name="Group 14"/>
          <p:cNvGrpSpPr>
            <a:grpSpLocks/>
          </p:cNvGrpSpPr>
          <p:nvPr/>
        </p:nvGrpSpPr>
        <p:grpSpPr bwMode="auto">
          <a:xfrm>
            <a:off x="103188" y="6391275"/>
            <a:ext cx="392112" cy="360363"/>
            <a:chOff x="1824" y="4512"/>
            <a:chExt cx="528" cy="241"/>
          </a:xfrm>
        </p:grpSpPr>
        <p:sp>
          <p:nvSpPr>
            <p:cNvPr id="81941" name="Freeform 15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2" name="Oval 16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3" name="Oval 17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4" name="Oval 18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5" name="Oval 19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6" name="Oval 20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7" name="Oval 21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Oval 22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Freeform 23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Freeform 24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AutoShape 25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AutoShape 26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33" name="Text Box 27"/>
          <p:cNvSpPr txBox="1">
            <a:spLocks noChangeArrowheads="1"/>
          </p:cNvSpPr>
          <p:nvPr/>
        </p:nvSpPr>
        <p:spPr bwMode="auto">
          <a:xfrm>
            <a:off x="257175" y="6376988"/>
            <a:ext cx="133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39115"/>
                </a:solidFill>
              </a:rPr>
              <a:t>This could get Hanoi’ing!</a:t>
            </a:r>
          </a:p>
        </p:txBody>
      </p:sp>
      <p:sp>
        <p:nvSpPr>
          <p:cNvPr id="81934" name="Text Box 28"/>
          <p:cNvSpPr txBox="1">
            <a:spLocks noChangeArrowheads="1"/>
          </p:cNvSpPr>
          <p:nvPr/>
        </p:nvSpPr>
        <p:spPr bwMode="auto">
          <a:xfrm>
            <a:off x="5486400" y="6469063"/>
            <a:ext cx="360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Times" pitchFamily="18" charset="0"/>
              </a:rPr>
              <a:t>Use spam.pl as a starting point…</a:t>
            </a:r>
            <a:endParaRPr 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1935" name="Rectangle 29"/>
          <p:cNvSpPr>
            <a:spLocks noChangeArrowheads="1"/>
          </p:cNvSpPr>
          <p:nvPr/>
        </p:nvSpPr>
        <p:spPr bwMode="auto">
          <a:xfrm>
            <a:off x="1155700" y="3757613"/>
            <a:ext cx="1828800" cy="3730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Rectangle 30"/>
          <p:cNvSpPr>
            <a:spLocks noChangeArrowheads="1"/>
          </p:cNvSpPr>
          <p:nvPr/>
        </p:nvSpPr>
        <p:spPr bwMode="auto">
          <a:xfrm>
            <a:off x="1460500" y="3278188"/>
            <a:ext cx="1219200" cy="373062"/>
          </a:xfrm>
          <a:prstGeom prst="rect">
            <a:avLst/>
          </a:prstGeom>
          <a:solidFill>
            <a:srgbClr val="8F01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Rectangle 31"/>
          <p:cNvSpPr>
            <a:spLocks noChangeArrowheads="1"/>
          </p:cNvSpPr>
          <p:nvPr/>
        </p:nvSpPr>
        <p:spPr bwMode="auto">
          <a:xfrm>
            <a:off x="1727200" y="2798763"/>
            <a:ext cx="685800" cy="373062"/>
          </a:xfrm>
          <a:prstGeom prst="rect">
            <a:avLst/>
          </a:prstGeom>
          <a:solidFill>
            <a:srgbClr val="FF01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Rectangle 32"/>
          <p:cNvSpPr>
            <a:spLocks noChangeArrowheads="1"/>
          </p:cNvSpPr>
          <p:nvPr/>
        </p:nvSpPr>
        <p:spPr bwMode="auto">
          <a:xfrm>
            <a:off x="838200" y="4238625"/>
            <a:ext cx="2463800" cy="3730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Freeform 33"/>
          <p:cNvSpPr>
            <a:spLocks/>
          </p:cNvSpPr>
          <p:nvPr/>
        </p:nvSpPr>
        <p:spPr bwMode="auto">
          <a:xfrm>
            <a:off x="2552700" y="2197100"/>
            <a:ext cx="3933825" cy="565150"/>
          </a:xfrm>
          <a:custGeom>
            <a:avLst/>
            <a:gdLst>
              <a:gd name="T0" fmla="*/ 0 w 2478"/>
              <a:gd name="T1" fmla="*/ 2147483647 h 356"/>
              <a:gd name="T2" fmla="*/ 2147483647 w 2478"/>
              <a:gd name="T3" fmla="*/ 2147483647 h 356"/>
              <a:gd name="T4" fmla="*/ 2147483647 w 2478"/>
              <a:gd name="T5" fmla="*/ 2147483647 h 356"/>
              <a:gd name="T6" fmla="*/ 2147483647 w 2478"/>
              <a:gd name="T7" fmla="*/ 2147483647 h 356"/>
              <a:gd name="T8" fmla="*/ 2147483647 w 2478"/>
              <a:gd name="T9" fmla="*/ 2147483647 h 356"/>
              <a:gd name="T10" fmla="*/ 2147483647 w 2478"/>
              <a:gd name="T11" fmla="*/ 2147483647 h 356"/>
              <a:gd name="T12" fmla="*/ 2147483647 w 2478"/>
              <a:gd name="T13" fmla="*/ 2147483647 h 356"/>
              <a:gd name="T14" fmla="*/ 2147483647 w 2478"/>
              <a:gd name="T15" fmla="*/ 2147483647 h 356"/>
              <a:gd name="T16" fmla="*/ 2147483647 w 2478"/>
              <a:gd name="T17" fmla="*/ 2147483647 h 356"/>
              <a:gd name="T18" fmla="*/ 2147483647 w 2478"/>
              <a:gd name="T19" fmla="*/ 2147483647 h 356"/>
              <a:gd name="T20" fmla="*/ 2147483647 w 2478"/>
              <a:gd name="T21" fmla="*/ 2147483647 h 356"/>
              <a:gd name="T22" fmla="*/ 2147483647 w 2478"/>
              <a:gd name="T23" fmla="*/ 2147483647 h 356"/>
              <a:gd name="T24" fmla="*/ 2147483647 w 2478"/>
              <a:gd name="T25" fmla="*/ 2147483647 h 356"/>
              <a:gd name="T26" fmla="*/ 2147483647 w 2478"/>
              <a:gd name="T27" fmla="*/ 2147483647 h 356"/>
              <a:gd name="T28" fmla="*/ 2147483647 w 2478"/>
              <a:gd name="T29" fmla="*/ 2147483647 h 356"/>
              <a:gd name="T30" fmla="*/ 2147483647 w 2478"/>
              <a:gd name="T31" fmla="*/ 2147483647 h 356"/>
              <a:gd name="T32" fmla="*/ 2147483647 w 2478"/>
              <a:gd name="T33" fmla="*/ 2147483647 h 356"/>
              <a:gd name="T34" fmla="*/ 2147483647 w 2478"/>
              <a:gd name="T35" fmla="*/ 2147483647 h 356"/>
              <a:gd name="T36" fmla="*/ 2147483647 w 2478"/>
              <a:gd name="T37" fmla="*/ 2147483647 h 356"/>
              <a:gd name="T38" fmla="*/ 2147483647 w 2478"/>
              <a:gd name="T39" fmla="*/ 2147483647 h 356"/>
              <a:gd name="T40" fmla="*/ 2147483647 w 2478"/>
              <a:gd name="T41" fmla="*/ 2147483647 h 356"/>
              <a:gd name="T42" fmla="*/ 2147483647 w 2478"/>
              <a:gd name="T43" fmla="*/ 2147483647 h 356"/>
              <a:gd name="T44" fmla="*/ 2147483647 w 2478"/>
              <a:gd name="T45" fmla="*/ 2147483647 h 356"/>
              <a:gd name="T46" fmla="*/ 2147483647 w 2478"/>
              <a:gd name="T47" fmla="*/ 2147483647 h 3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78"/>
              <a:gd name="T73" fmla="*/ 0 h 356"/>
              <a:gd name="T74" fmla="*/ 2478 w 2478"/>
              <a:gd name="T75" fmla="*/ 356 h 35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78" h="356">
                <a:moveTo>
                  <a:pt x="0" y="356"/>
                </a:moveTo>
                <a:cubicBezTo>
                  <a:pt x="5" y="352"/>
                  <a:pt x="11" y="349"/>
                  <a:pt x="16" y="345"/>
                </a:cubicBezTo>
                <a:cubicBezTo>
                  <a:pt x="20" y="340"/>
                  <a:pt x="21" y="332"/>
                  <a:pt x="27" y="328"/>
                </a:cubicBezTo>
                <a:cubicBezTo>
                  <a:pt x="36" y="320"/>
                  <a:pt x="49" y="320"/>
                  <a:pt x="61" y="317"/>
                </a:cubicBezTo>
                <a:cubicBezTo>
                  <a:pt x="68" y="311"/>
                  <a:pt x="75" y="305"/>
                  <a:pt x="83" y="301"/>
                </a:cubicBezTo>
                <a:cubicBezTo>
                  <a:pt x="88" y="298"/>
                  <a:pt x="94" y="298"/>
                  <a:pt x="100" y="295"/>
                </a:cubicBezTo>
                <a:cubicBezTo>
                  <a:pt x="131" y="275"/>
                  <a:pt x="163" y="239"/>
                  <a:pt x="200" y="228"/>
                </a:cubicBezTo>
                <a:cubicBezTo>
                  <a:pt x="230" y="218"/>
                  <a:pt x="259" y="214"/>
                  <a:pt x="289" y="201"/>
                </a:cubicBezTo>
                <a:cubicBezTo>
                  <a:pt x="340" y="177"/>
                  <a:pt x="387" y="159"/>
                  <a:pt x="444" y="151"/>
                </a:cubicBezTo>
                <a:cubicBezTo>
                  <a:pt x="473" y="140"/>
                  <a:pt x="503" y="125"/>
                  <a:pt x="533" y="117"/>
                </a:cubicBezTo>
                <a:cubicBezTo>
                  <a:pt x="546" y="113"/>
                  <a:pt x="559" y="109"/>
                  <a:pt x="572" y="106"/>
                </a:cubicBezTo>
                <a:cubicBezTo>
                  <a:pt x="577" y="104"/>
                  <a:pt x="589" y="101"/>
                  <a:pt x="589" y="101"/>
                </a:cubicBezTo>
                <a:cubicBezTo>
                  <a:pt x="607" y="87"/>
                  <a:pt x="623" y="86"/>
                  <a:pt x="644" y="78"/>
                </a:cubicBezTo>
                <a:cubicBezTo>
                  <a:pt x="664" y="69"/>
                  <a:pt x="679" y="57"/>
                  <a:pt x="700" y="51"/>
                </a:cubicBezTo>
                <a:cubicBezTo>
                  <a:pt x="744" y="2"/>
                  <a:pt x="823" y="14"/>
                  <a:pt x="883" y="12"/>
                </a:cubicBezTo>
                <a:cubicBezTo>
                  <a:pt x="1114" y="0"/>
                  <a:pt x="863" y="10"/>
                  <a:pt x="1133" y="1"/>
                </a:cubicBezTo>
                <a:cubicBezTo>
                  <a:pt x="1251" y="2"/>
                  <a:pt x="1370" y="2"/>
                  <a:pt x="1489" y="6"/>
                </a:cubicBezTo>
                <a:cubicBezTo>
                  <a:pt x="1589" y="8"/>
                  <a:pt x="1685" y="44"/>
                  <a:pt x="1783" y="62"/>
                </a:cubicBezTo>
                <a:cubicBezTo>
                  <a:pt x="1818" y="84"/>
                  <a:pt x="1830" y="84"/>
                  <a:pt x="1877" y="89"/>
                </a:cubicBezTo>
                <a:cubicBezTo>
                  <a:pt x="1927" y="115"/>
                  <a:pt x="1983" y="114"/>
                  <a:pt x="2039" y="123"/>
                </a:cubicBezTo>
                <a:cubicBezTo>
                  <a:pt x="2073" y="133"/>
                  <a:pt x="2108" y="140"/>
                  <a:pt x="2144" y="145"/>
                </a:cubicBezTo>
                <a:cubicBezTo>
                  <a:pt x="2175" y="156"/>
                  <a:pt x="2201" y="173"/>
                  <a:pt x="2233" y="184"/>
                </a:cubicBezTo>
                <a:cubicBezTo>
                  <a:pt x="2277" y="228"/>
                  <a:pt x="2370" y="277"/>
                  <a:pt x="2433" y="289"/>
                </a:cubicBezTo>
                <a:cubicBezTo>
                  <a:pt x="2446" y="296"/>
                  <a:pt x="2467" y="301"/>
                  <a:pt x="2478" y="31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0" name="Text Box 34"/>
          <p:cNvSpPr txBox="1">
            <a:spLocks noChangeArrowheads="1"/>
          </p:cNvSpPr>
          <p:nvPr/>
        </p:nvSpPr>
        <p:spPr bwMode="auto">
          <a:xfrm>
            <a:off x="2203450" y="59055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solve( [[1,2,3,4],[],[]], M ).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468313" y="1038225"/>
            <a:ext cx="8083550" cy="180975"/>
            <a:chOff x="295" y="1311"/>
            <a:chExt cx="5177" cy="114"/>
          </a:xfrm>
        </p:grpSpPr>
        <p:sp>
          <p:nvSpPr>
            <p:cNvPr id="8297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47" name="Rectangle 5"/>
          <p:cNvSpPr>
            <a:spLocks noChangeArrowheads="1"/>
          </p:cNvSpPr>
          <p:nvPr/>
        </p:nvSpPr>
        <p:spPr bwMode="auto">
          <a:xfrm>
            <a:off x="1149350" y="180975"/>
            <a:ext cx="4624388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tx1"/>
                </a:solidFill>
                <a:latin typeface="Times" pitchFamily="18" charset="0"/>
              </a:rPr>
              <a:t>Parsing in Prolog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grpSp>
        <p:nvGrpSpPr>
          <p:cNvPr id="82948" name="Group 6"/>
          <p:cNvGrpSpPr>
            <a:grpSpLocks/>
          </p:cNvGrpSpPr>
          <p:nvPr/>
        </p:nvGrpSpPr>
        <p:grpSpPr bwMode="auto">
          <a:xfrm>
            <a:off x="6096000" y="466725"/>
            <a:ext cx="563563" cy="381000"/>
            <a:chOff x="1824" y="4512"/>
            <a:chExt cx="528" cy="241"/>
          </a:xfrm>
        </p:grpSpPr>
        <p:sp>
          <p:nvSpPr>
            <p:cNvPr id="82963" name="Freeform 7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4" name="Oval 8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5" name="Oval 9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6" name="Oval 10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7" name="Oval 11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8" name="Oval 12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9" name="Oval 13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0" name="Oval 14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1" name="Freeform 15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2" name="Freeform 16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3" name="AutoShape 17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4" name="AutoShape 18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49" name="Text Box 19"/>
          <p:cNvSpPr txBox="1">
            <a:spLocks noChangeArrowheads="1"/>
          </p:cNvSpPr>
          <p:nvPr/>
        </p:nvSpPr>
        <p:spPr bwMode="auto">
          <a:xfrm>
            <a:off x="6629400" y="304800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b="1">
                <a:solidFill>
                  <a:srgbClr val="009900"/>
                </a:solidFill>
                <a:latin typeface="Times" pitchFamily="18" charset="0"/>
              </a:rPr>
              <a:t>I refuse to write more than one parser!</a:t>
            </a:r>
          </a:p>
        </p:txBody>
      </p:sp>
      <p:sp>
        <p:nvSpPr>
          <p:cNvPr id="82950" name="Line 20"/>
          <p:cNvSpPr>
            <a:spLocks noChangeShapeType="1"/>
          </p:cNvSpPr>
          <p:nvPr/>
        </p:nvSpPr>
        <p:spPr bwMode="auto">
          <a:xfrm>
            <a:off x="6718300" y="506413"/>
            <a:ext cx="2108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Line 21"/>
          <p:cNvSpPr>
            <a:spLocks noChangeShapeType="1"/>
          </p:cNvSpPr>
          <p:nvPr/>
        </p:nvSpPr>
        <p:spPr bwMode="auto">
          <a:xfrm flipV="1">
            <a:off x="6697663" y="508000"/>
            <a:ext cx="176212" cy="87313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Text Box 22"/>
          <p:cNvSpPr txBox="1">
            <a:spLocks noChangeArrowheads="1"/>
          </p:cNvSpPr>
          <p:nvPr/>
        </p:nvSpPr>
        <p:spPr bwMode="auto">
          <a:xfrm>
            <a:off x="4114800" y="43434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8F01B8"/>
                </a:solidFill>
                <a:latin typeface="Comic Sans MS" pitchFamily="66" charset="0"/>
              </a:rPr>
              <a:t>A grammar expressed in prolog.</a:t>
            </a:r>
          </a:p>
        </p:txBody>
      </p:sp>
      <p:sp>
        <p:nvSpPr>
          <p:cNvPr id="82953" name="Rectangle 23"/>
          <p:cNvSpPr>
            <a:spLocks noChangeArrowheads="1"/>
          </p:cNvSpPr>
          <p:nvPr/>
        </p:nvSpPr>
        <p:spPr bwMode="auto">
          <a:xfrm>
            <a:off x="304800" y="1295400"/>
            <a:ext cx="690562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%% file:  g0.pl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%% A grammar must specify variables, terminals, and rules.</a:t>
            </a:r>
          </a:p>
          <a:p>
            <a:pPr algn="l">
              <a:spcBef>
                <a:spcPct val="0"/>
              </a:spcBef>
            </a:pPr>
            <a:endParaRPr lang="en-US" sz="1400" b="1">
              <a:solidFill>
                <a:srgbClr val="0000FF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variable(s).     </a:t>
            </a: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%% grammar variables, NOT prolog variables!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variable(v).</a:t>
            </a:r>
          </a:p>
          <a:p>
            <a:pPr algn="l">
              <a:spcBef>
                <a:spcPct val="0"/>
              </a:spcBef>
            </a:pPr>
            <a:endParaRPr lang="en-US" sz="1400" b="1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terminal(0).     </a:t>
            </a: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%% grammar terminals, NOT prolog constants…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terminal(1).     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terminal(+).     </a:t>
            </a: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%% actually, all of these are prolog constants</a:t>
            </a:r>
          </a:p>
          <a:p>
            <a:pPr algn="l">
              <a:spcBef>
                <a:spcPct val="0"/>
              </a:spcBef>
            </a:pPr>
            <a:endParaRPr lang="en-US" sz="1400" b="1">
              <a:solidFill>
                <a:srgbClr val="0000FF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%% Here are the rules for this grammar: [LHS, RHS]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%% </a:t>
            </a:r>
            <a:r>
              <a:rPr lang="en-US" sz="1400" b="1">
                <a:solidFill>
                  <a:srgbClr val="8F01B8"/>
                </a:solidFill>
                <a:latin typeface="Courier New" pitchFamily="49" charset="0"/>
              </a:rPr>
              <a:t>s -&gt; v + s | v</a:t>
            </a:r>
            <a:endParaRPr lang="en-US" sz="1400" b="1">
              <a:solidFill>
                <a:srgbClr val="0000FF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%% </a:t>
            </a:r>
            <a:r>
              <a:rPr lang="en-US" sz="1400" b="1">
                <a:solidFill>
                  <a:srgbClr val="8F01B8"/>
                </a:solidFill>
                <a:latin typeface="Courier New" pitchFamily="49" charset="0"/>
              </a:rPr>
              <a:t>v -&gt; 0 | 1</a:t>
            </a:r>
            <a:endParaRPr lang="en-US" sz="1400" b="1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    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rule(s, [v, +, s]).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rule(s, [v]).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rule(v, [0]).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rule(v, [1]).</a:t>
            </a:r>
          </a:p>
        </p:txBody>
      </p:sp>
      <p:sp>
        <p:nvSpPr>
          <p:cNvPr id="82954" name="Text Box 24"/>
          <p:cNvSpPr txBox="1">
            <a:spLocks noChangeArrowheads="1"/>
          </p:cNvSpPr>
          <p:nvPr/>
        </p:nvSpPr>
        <p:spPr bwMode="auto">
          <a:xfrm>
            <a:off x="4038600" y="5743575"/>
            <a:ext cx="3962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8F01B8"/>
                </a:solidFill>
                <a:latin typeface="Comic Sans MS" pitchFamily="66" charset="0"/>
              </a:rPr>
              <a:t>Your parse predicate should work for any </a:t>
            </a:r>
            <a:r>
              <a:rPr lang="en-US" u="sng">
                <a:solidFill>
                  <a:srgbClr val="8F01B8"/>
                </a:solidFill>
                <a:latin typeface="Comic Sans MS" pitchFamily="66" charset="0"/>
              </a:rPr>
              <a:t>reasonable</a:t>
            </a:r>
            <a:r>
              <a:rPr lang="en-US">
                <a:solidFill>
                  <a:srgbClr val="8F01B8"/>
                </a:solidFill>
                <a:latin typeface="Comic Sans MS" pitchFamily="66" charset="0"/>
              </a:rPr>
              <a:t> grammar!</a:t>
            </a:r>
          </a:p>
        </p:txBody>
      </p:sp>
      <p:sp>
        <p:nvSpPr>
          <p:cNvPr id="82955" name="Line 25"/>
          <p:cNvSpPr>
            <a:spLocks noChangeShapeType="1"/>
          </p:cNvSpPr>
          <p:nvPr/>
        </p:nvSpPr>
        <p:spPr bwMode="auto">
          <a:xfrm>
            <a:off x="409575" y="5295900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Text Box 26"/>
          <p:cNvSpPr txBox="1">
            <a:spLocks noChangeArrowheads="1"/>
          </p:cNvSpPr>
          <p:nvPr/>
        </p:nvSpPr>
        <p:spPr bwMode="auto">
          <a:xfrm>
            <a:off x="5318125" y="4914900"/>
            <a:ext cx="335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chemeClr val="tx1"/>
                </a:solidFill>
                <a:latin typeface="Times" pitchFamily="18" charset="0"/>
              </a:rPr>
              <a:t>this is the file 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</a:rPr>
              <a:t>g0.pl</a:t>
            </a:r>
          </a:p>
        </p:txBody>
      </p:sp>
      <p:sp>
        <p:nvSpPr>
          <p:cNvPr id="82957" name="Text Box 27"/>
          <p:cNvSpPr txBox="1">
            <a:spLocks noChangeArrowheads="1"/>
          </p:cNvSpPr>
          <p:nvPr/>
        </p:nvSpPr>
        <p:spPr bwMode="auto">
          <a:xfrm>
            <a:off x="5334000" y="5334000"/>
            <a:ext cx="335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chemeClr val="tx1"/>
                </a:solidFill>
                <a:latin typeface="Times" pitchFamily="18" charset="0"/>
              </a:rPr>
              <a:t>you’ll write the file 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</a:rPr>
              <a:t>part5.pl</a:t>
            </a:r>
          </a:p>
        </p:txBody>
      </p:sp>
      <p:sp>
        <p:nvSpPr>
          <p:cNvPr id="82958" name="Rectangle 28"/>
          <p:cNvSpPr>
            <a:spLocks noChangeArrowheads="1"/>
          </p:cNvSpPr>
          <p:nvPr/>
        </p:nvSpPr>
        <p:spPr bwMode="auto">
          <a:xfrm>
            <a:off x="547688" y="5562600"/>
            <a:ext cx="347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parse([s], [1,+,0,+,1]).</a:t>
            </a:r>
          </a:p>
        </p:txBody>
      </p:sp>
      <p:sp>
        <p:nvSpPr>
          <p:cNvPr id="82959" name="Rectangle 29"/>
          <p:cNvSpPr>
            <a:spLocks noChangeArrowheads="1"/>
          </p:cNvSpPr>
          <p:nvPr/>
        </p:nvSpPr>
        <p:spPr bwMode="auto">
          <a:xfrm>
            <a:off x="552450" y="6119813"/>
            <a:ext cx="3201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parse([s], [1,0,+,1]).</a:t>
            </a:r>
          </a:p>
        </p:txBody>
      </p:sp>
      <p:sp>
        <p:nvSpPr>
          <p:cNvPr id="82960" name="Rectangle 30"/>
          <p:cNvSpPr>
            <a:spLocks noChangeArrowheads="1"/>
          </p:cNvSpPr>
          <p:nvPr/>
        </p:nvSpPr>
        <p:spPr bwMode="auto">
          <a:xfrm>
            <a:off x="552450" y="5753100"/>
            <a:ext cx="595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yes</a:t>
            </a:r>
          </a:p>
        </p:txBody>
      </p:sp>
      <p:sp>
        <p:nvSpPr>
          <p:cNvPr id="82961" name="Rectangle 31"/>
          <p:cNvSpPr>
            <a:spLocks noChangeArrowheads="1"/>
          </p:cNvSpPr>
          <p:nvPr/>
        </p:nvSpPr>
        <p:spPr bwMode="auto">
          <a:xfrm>
            <a:off x="552450" y="6305550"/>
            <a:ext cx="45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no</a:t>
            </a:r>
          </a:p>
        </p:txBody>
      </p:sp>
      <p:sp>
        <p:nvSpPr>
          <p:cNvPr id="82962" name="Text Box 32"/>
          <p:cNvSpPr txBox="1">
            <a:spLocks noChangeArrowheads="1"/>
          </p:cNvSpPr>
          <p:nvPr/>
        </p:nvSpPr>
        <p:spPr bwMode="auto">
          <a:xfrm>
            <a:off x="4090988" y="6267450"/>
            <a:ext cx="396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latin typeface="Arial" pitchFamily="34" charset="0"/>
              </a:rPr>
              <a:t>and we will ONLY test with fully-instantiated lists…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468313" y="1038225"/>
            <a:ext cx="8083550" cy="180975"/>
            <a:chOff x="295" y="1311"/>
            <a:chExt cx="5177" cy="114"/>
          </a:xfrm>
        </p:grpSpPr>
        <p:sp>
          <p:nvSpPr>
            <p:cNvPr id="8400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1149350" y="180975"/>
            <a:ext cx="66992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tx1"/>
                </a:solidFill>
                <a:latin typeface="Times" pitchFamily="18" charset="0"/>
              </a:rPr>
              <a:t>Parsing in Prolog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1219200" y="1676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8F01B8"/>
                </a:solidFill>
                <a:latin typeface="Comic Sans MS" pitchFamily="66" charset="0"/>
              </a:rPr>
              <a:t>A derivation tree…</a:t>
            </a:r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5181600" y="1676400"/>
            <a:ext cx="2895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8F01B8"/>
                </a:solidFill>
                <a:latin typeface="Comic Sans MS" pitchFamily="66" charset="0"/>
              </a:rPr>
              <a:t>Sentential Forms</a:t>
            </a:r>
          </a:p>
        </p:txBody>
      </p:sp>
      <p:sp>
        <p:nvSpPr>
          <p:cNvPr id="83974" name="Text Box 8"/>
          <p:cNvSpPr txBox="1">
            <a:spLocks noChangeArrowheads="1"/>
          </p:cNvSpPr>
          <p:nvPr/>
        </p:nvSpPr>
        <p:spPr bwMode="auto">
          <a:xfrm>
            <a:off x="1733550" y="23241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83975" name="Text Box 9"/>
          <p:cNvSpPr txBox="1">
            <a:spLocks noChangeArrowheads="1"/>
          </p:cNvSpPr>
          <p:nvPr/>
        </p:nvSpPr>
        <p:spPr bwMode="auto">
          <a:xfrm>
            <a:off x="704850" y="299085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v</a:t>
            </a:r>
          </a:p>
        </p:txBody>
      </p:sp>
      <p:sp>
        <p:nvSpPr>
          <p:cNvPr id="83976" name="Text Box 10"/>
          <p:cNvSpPr txBox="1">
            <a:spLocks noChangeArrowheads="1"/>
          </p:cNvSpPr>
          <p:nvPr/>
        </p:nvSpPr>
        <p:spPr bwMode="auto">
          <a:xfrm>
            <a:off x="1733550" y="2895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83977" name="Text Box 11"/>
          <p:cNvSpPr txBox="1">
            <a:spLocks noChangeArrowheads="1"/>
          </p:cNvSpPr>
          <p:nvPr/>
        </p:nvSpPr>
        <p:spPr bwMode="auto">
          <a:xfrm>
            <a:off x="2762250" y="299085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83978" name="Text Box 12"/>
          <p:cNvSpPr txBox="1">
            <a:spLocks noChangeArrowheads="1"/>
          </p:cNvSpPr>
          <p:nvPr/>
        </p:nvSpPr>
        <p:spPr bwMode="auto">
          <a:xfrm>
            <a:off x="2057400" y="3733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v</a:t>
            </a:r>
          </a:p>
        </p:txBody>
      </p:sp>
      <p:sp>
        <p:nvSpPr>
          <p:cNvPr id="83979" name="Text Box 13"/>
          <p:cNvSpPr txBox="1">
            <a:spLocks noChangeArrowheads="1"/>
          </p:cNvSpPr>
          <p:nvPr/>
        </p:nvSpPr>
        <p:spPr bwMode="auto">
          <a:xfrm>
            <a:off x="2781300" y="36195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83980" name="Text Box 14"/>
          <p:cNvSpPr txBox="1">
            <a:spLocks noChangeArrowheads="1"/>
          </p:cNvSpPr>
          <p:nvPr/>
        </p:nvSpPr>
        <p:spPr bwMode="auto">
          <a:xfrm>
            <a:off x="3505200" y="3733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83981" name="Text Box 15"/>
          <p:cNvSpPr txBox="1">
            <a:spLocks noChangeArrowheads="1"/>
          </p:cNvSpPr>
          <p:nvPr/>
        </p:nvSpPr>
        <p:spPr bwMode="auto">
          <a:xfrm>
            <a:off x="3508375" y="44402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v</a:t>
            </a:r>
          </a:p>
        </p:txBody>
      </p:sp>
      <p:sp>
        <p:nvSpPr>
          <p:cNvPr id="83982" name="Text Box 16"/>
          <p:cNvSpPr txBox="1">
            <a:spLocks noChangeArrowheads="1"/>
          </p:cNvSpPr>
          <p:nvPr/>
        </p:nvSpPr>
        <p:spPr bwMode="auto">
          <a:xfrm>
            <a:off x="723900" y="357187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3983" name="Text Box 17"/>
          <p:cNvSpPr txBox="1">
            <a:spLocks noChangeArrowheads="1"/>
          </p:cNvSpPr>
          <p:nvPr/>
        </p:nvSpPr>
        <p:spPr bwMode="auto">
          <a:xfrm>
            <a:off x="3514725" y="503872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3984" name="Text Box 18"/>
          <p:cNvSpPr txBox="1">
            <a:spLocks noChangeArrowheads="1"/>
          </p:cNvSpPr>
          <p:nvPr/>
        </p:nvSpPr>
        <p:spPr bwMode="auto">
          <a:xfrm>
            <a:off x="2047875" y="431482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3985" name="Line 19"/>
          <p:cNvSpPr>
            <a:spLocks noChangeShapeType="1"/>
          </p:cNvSpPr>
          <p:nvPr/>
        </p:nvSpPr>
        <p:spPr bwMode="auto">
          <a:xfrm>
            <a:off x="2143125" y="27622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Line 20"/>
          <p:cNvSpPr>
            <a:spLocks noChangeShapeType="1"/>
          </p:cNvSpPr>
          <p:nvPr/>
        </p:nvSpPr>
        <p:spPr bwMode="auto">
          <a:xfrm>
            <a:off x="2187575" y="2773363"/>
            <a:ext cx="909638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7" name="Line 21"/>
          <p:cNvSpPr>
            <a:spLocks noChangeShapeType="1"/>
          </p:cNvSpPr>
          <p:nvPr/>
        </p:nvSpPr>
        <p:spPr bwMode="auto">
          <a:xfrm flipH="1">
            <a:off x="1166813" y="2773363"/>
            <a:ext cx="909637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8" name="Line 22"/>
          <p:cNvSpPr>
            <a:spLocks noChangeShapeType="1"/>
          </p:cNvSpPr>
          <p:nvPr/>
        </p:nvSpPr>
        <p:spPr bwMode="auto">
          <a:xfrm>
            <a:off x="3195638" y="3436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Line 23"/>
          <p:cNvSpPr>
            <a:spLocks noChangeShapeType="1"/>
          </p:cNvSpPr>
          <p:nvPr/>
        </p:nvSpPr>
        <p:spPr bwMode="auto">
          <a:xfrm>
            <a:off x="3240088" y="3448050"/>
            <a:ext cx="661987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Line 24"/>
          <p:cNvSpPr>
            <a:spLocks noChangeShapeType="1"/>
          </p:cNvSpPr>
          <p:nvPr/>
        </p:nvSpPr>
        <p:spPr bwMode="auto">
          <a:xfrm flipH="1">
            <a:off x="2474913" y="3448050"/>
            <a:ext cx="654050" cy="427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1" name="Line 25"/>
          <p:cNvSpPr>
            <a:spLocks noChangeShapeType="1"/>
          </p:cNvSpPr>
          <p:nvPr/>
        </p:nvSpPr>
        <p:spPr bwMode="auto">
          <a:xfrm>
            <a:off x="3921125" y="42243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2" name="Line 26"/>
          <p:cNvSpPr>
            <a:spLocks noChangeShapeType="1"/>
          </p:cNvSpPr>
          <p:nvPr/>
        </p:nvSpPr>
        <p:spPr bwMode="auto">
          <a:xfrm>
            <a:off x="3932238" y="4914900"/>
            <a:ext cx="0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3" name="Line 27"/>
          <p:cNvSpPr>
            <a:spLocks noChangeShapeType="1"/>
          </p:cNvSpPr>
          <p:nvPr/>
        </p:nvSpPr>
        <p:spPr bwMode="auto">
          <a:xfrm>
            <a:off x="2470150" y="4202113"/>
            <a:ext cx="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4" name="Line 28"/>
          <p:cNvSpPr>
            <a:spLocks noChangeShapeType="1"/>
          </p:cNvSpPr>
          <p:nvPr/>
        </p:nvSpPr>
        <p:spPr bwMode="auto">
          <a:xfrm>
            <a:off x="1131888" y="3446463"/>
            <a:ext cx="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5" name="Text Box 29"/>
          <p:cNvSpPr txBox="1">
            <a:spLocks noChangeArrowheads="1"/>
          </p:cNvSpPr>
          <p:nvPr/>
        </p:nvSpPr>
        <p:spPr bwMode="auto">
          <a:xfrm>
            <a:off x="6134100" y="23241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83996" name="Text Box 30"/>
          <p:cNvSpPr txBox="1">
            <a:spLocks noChangeArrowheads="1"/>
          </p:cNvSpPr>
          <p:nvPr/>
        </p:nvSpPr>
        <p:spPr bwMode="auto">
          <a:xfrm>
            <a:off x="5410200" y="2878138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v </a:t>
            </a:r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+</a:t>
            </a:r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 s</a:t>
            </a:r>
          </a:p>
        </p:txBody>
      </p:sp>
      <p:sp>
        <p:nvSpPr>
          <p:cNvPr id="83997" name="Text Box 31"/>
          <p:cNvSpPr txBox="1">
            <a:spLocks noChangeArrowheads="1"/>
          </p:cNvSpPr>
          <p:nvPr/>
        </p:nvSpPr>
        <p:spPr bwMode="auto">
          <a:xfrm>
            <a:off x="5410200" y="3433763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1 +</a:t>
            </a:r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 s</a:t>
            </a:r>
          </a:p>
        </p:txBody>
      </p:sp>
      <p:sp>
        <p:nvSpPr>
          <p:cNvPr id="83998" name="Text Box 32"/>
          <p:cNvSpPr txBox="1">
            <a:spLocks noChangeArrowheads="1"/>
          </p:cNvSpPr>
          <p:nvPr/>
        </p:nvSpPr>
        <p:spPr bwMode="auto">
          <a:xfrm>
            <a:off x="5410200" y="3989388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1 +</a:t>
            </a:r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 v </a:t>
            </a:r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+</a:t>
            </a:r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 s</a:t>
            </a:r>
          </a:p>
        </p:txBody>
      </p:sp>
      <p:sp>
        <p:nvSpPr>
          <p:cNvPr id="83999" name="Text Box 33"/>
          <p:cNvSpPr txBox="1">
            <a:spLocks noChangeArrowheads="1"/>
          </p:cNvSpPr>
          <p:nvPr/>
        </p:nvSpPr>
        <p:spPr bwMode="auto">
          <a:xfrm>
            <a:off x="5410200" y="4543425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1 + 0 +</a:t>
            </a:r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 s</a:t>
            </a:r>
          </a:p>
        </p:txBody>
      </p:sp>
      <p:sp>
        <p:nvSpPr>
          <p:cNvPr id="84000" name="Text Box 34"/>
          <p:cNvSpPr txBox="1">
            <a:spLocks noChangeArrowheads="1"/>
          </p:cNvSpPr>
          <p:nvPr/>
        </p:nvSpPr>
        <p:spPr bwMode="auto">
          <a:xfrm>
            <a:off x="5410200" y="509905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1 + 0 +</a:t>
            </a:r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 v</a:t>
            </a:r>
          </a:p>
        </p:txBody>
      </p:sp>
      <p:sp>
        <p:nvSpPr>
          <p:cNvPr id="84001" name="Text Box 35"/>
          <p:cNvSpPr txBox="1">
            <a:spLocks noChangeArrowheads="1"/>
          </p:cNvSpPr>
          <p:nvPr/>
        </p:nvSpPr>
        <p:spPr bwMode="auto">
          <a:xfrm>
            <a:off x="5410200" y="5654675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1 + 0 + 1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468313" y="1038225"/>
            <a:ext cx="8083550" cy="180975"/>
            <a:chOff x="295" y="1311"/>
            <a:chExt cx="5177" cy="114"/>
          </a:xfrm>
        </p:grpSpPr>
        <p:sp>
          <p:nvSpPr>
            <p:cNvPr id="8501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5" name="Rectangle 5"/>
          <p:cNvSpPr>
            <a:spLocks noChangeArrowheads="1"/>
          </p:cNvSpPr>
          <p:nvPr/>
        </p:nvSpPr>
        <p:spPr bwMode="auto">
          <a:xfrm>
            <a:off x="3124200" y="180975"/>
            <a:ext cx="48133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tx1"/>
                </a:solidFill>
                <a:latin typeface="Times" pitchFamily="18" charset="0"/>
              </a:rPr>
              <a:t>Parsing in Prolog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grpSp>
        <p:nvGrpSpPr>
          <p:cNvPr id="84996" name="Group 6"/>
          <p:cNvGrpSpPr>
            <a:grpSpLocks/>
          </p:cNvGrpSpPr>
          <p:nvPr/>
        </p:nvGrpSpPr>
        <p:grpSpPr bwMode="auto">
          <a:xfrm>
            <a:off x="1638300" y="468313"/>
            <a:ext cx="563563" cy="381000"/>
            <a:chOff x="1824" y="4512"/>
            <a:chExt cx="528" cy="241"/>
          </a:xfrm>
        </p:grpSpPr>
        <p:sp>
          <p:nvSpPr>
            <p:cNvPr id="85001" name="Freeform 7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Oval 8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3" name="Oval 9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4" name="Oval 10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5" name="Oval 11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6" name="Oval 12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7" name="Oval 13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8" name="Oval 14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9" name="Freeform 15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0" name="Freeform 16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1" name="AutoShape 17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2" name="AutoShape 18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7" name="Text Box 19"/>
          <p:cNvSpPr txBox="1">
            <a:spLocks noChangeArrowheads="1"/>
          </p:cNvSpPr>
          <p:nvPr/>
        </p:nvSpPr>
        <p:spPr bwMode="auto">
          <a:xfrm>
            <a:off x="457200" y="13716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8F01B8"/>
                </a:solidFill>
                <a:latin typeface="Comic Sans MS" pitchFamily="66" charset="0"/>
              </a:rPr>
              <a:t>An example of how prolog might think about this…</a:t>
            </a:r>
          </a:p>
        </p:txBody>
      </p:sp>
      <p:sp>
        <p:nvSpPr>
          <p:cNvPr id="84998" name="Rectangle 20"/>
          <p:cNvSpPr>
            <a:spLocks noChangeArrowheads="1"/>
          </p:cNvSpPr>
          <p:nvPr/>
        </p:nvSpPr>
        <p:spPr bwMode="auto">
          <a:xfrm>
            <a:off x="920750" y="1989138"/>
            <a:ext cx="445135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parse([s],     [1,+,0,+,1]).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parse([v,+,s], [1,+,0,+,1]).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parse([1,+,s], [1,+,0,+,1]).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parse([+,s],   [+,0,+,1]).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parse([s],     [0,+,1]).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parse([v,+,s], [0,+,1]).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parse([0,+,s], [0,+,1]).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parse([+,s],   [+,1]).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parse([s],     [1]).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parse([v],     [1]).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parse([1],     [1]).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parse([],      []).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yes</a:t>
            </a:r>
          </a:p>
        </p:txBody>
      </p:sp>
      <p:sp>
        <p:nvSpPr>
          <p:cNvPr id="84999" name="Text Box 21"/>
          <p:cNvSpPr txBox="1">
            <a:spLocks noChangeArrowheads="1"/>
          </p:cNvSpPr>
          <p:nvPr/>
        </p:nvSpPr>
        <p:spPr bwMode="auto">
          <a:xfrm>
            <a:off x="5945188" y="6173788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Times" pitchFamily="18" charset="0"/>
              </a:rPr>
              <a:t>What are the key decisions being made here?</a:t>
            </a:r>
          </a:p>
        </p:txBody>
      </p:sp>
      <p:sp>
        <p:nvSpPr>
          <p:cNvPr id="85000" name="Text Box 22"/>
          <p:cNvSpPr txBox="1">
            <a:spLocks noChangeArrowheads="1"/>
          </p:cNvSpPr>
          <p:nvPr/>
        </p:nvSpPr>
        <p:spPr bwMode="auto">
          <a:xfrm>
            <a:off x="144463" y="185738"/>
            <a:ext cx="167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9900"/>
                </a:solidFill>
                <a:latin typeface="Arial" pitchFamily="34" charset="0"/>
              </a:rPr>
              <a:t>And I thought </a:t>
            </a:r>
            <a:r>
              <a:rPr lang="en-US" sz="1000" b="1">
                <a:solidFill>
                  <a:srgbClr val="009900"/>
                </a:solidFill>
                <a:latin typeface="Arial" pitchFamily="34" charset="0"/>
              </a:rPr>
              <a:t>parse</a:t>
            </a:r>
            <a:r>
              <a:rPr lang="en-US" sz="1000">
                <a:solidFill>
                  <a:srgbClr val="009900"/>
                </a:solidFill>
                <a:latin typeface="Arial" pitchFamily="34" charset="0"/>
              </a:rPr>
              <a:t> was just a good jotto word!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468313" y="1038225"/>
            <a:ext cx="8083550" cy="180975"/>
            <a:chOff x="295" y="1311"/>
            <a:chExt cx="5177" cy="114"/>
          </a:xfrm>
        </p:grpSpPr>
        <p:sp>
          <p:nvSpPr>
            <p:cNvPr id="8603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19" name="Rectangle 5"/>
          <p:cNvSpPr>
            <a:spLocks noChangeArrowheads="1"/>
          </p:cNvSpPr>
          <p:nvPr/>
        </p:nvSpPr>
        <p:spPr bwMode="auto">
          <a:xfrm>
            <a:off x="3124200" y="180975"/>
            <a:ext cx="48133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tx1"/>
                </a:solidFill>
                <a:latin typeface="Times" pitchFamily="18" charset="0"/>
              </a:rPr>
              <a:t>Parse ~ Jotto?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grpSp>
        <p:nvGrpSpPr>
          <p:cNvPr id="86020" name="Group 6"/>
          <p:cNvGrpSpPr>
            <a:grpSpLocks/>
          </p:cNvGrpSpPr>
          <p:nvPr/>
        </p:nvGrpSpPr>
        <p:grpSpPr bwMode="auto">
          <a:xfrm>
            <a:off x="1638300" y="468313"/>
            <a:ext cx="563563" cy="381000"/>
            <a:chOff x="1824" y="4512"/>
            <a:chExt cx="528" cy="241"/>
          </a:xfrm>
        </p:grpSpPr>
        <p:sp>
          <p:nvSpPr>
            <p:cNvPr id="86022" name="Freeform 7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Oval 8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Oval 9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Oval 10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6" name="Oval 11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Oval 12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8" name="Oval 13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9" name="Oval 14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0" name="Freeform 15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1" name="Freeform 16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AutoShape 17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3" name="AutoShape 18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21" name="Text Box 19"/>
          <p:cNvSpPr txBox="1">
            <a:spLocks noChangeArrowheads="1"/>
          </p:cNvSpPr>
          <p:nvPr/>
        </p:nvSpPr>
        <p:spPr bwMode="auto">
          <a:xfrm>
            <a:off x="144463" y="185738"/>
            <a:ext cx="167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9900"/>
                </a:solidFill>
                <a:latin typeface="Arial" pitchFamily="34" charset="0"/>
              </a:rPr>
              <a:t>And I thought </a:t>
            </a:r>
            <a:r>
              <a:rPr lang="en-US" sz="1000" b="1">
                <a:solidFill>
                  <a:srgbClr val="009900"/>
                </a:solidFill>
                <a:latin typeface="Arial" pitchFamily="34" charset="0"/>
              </a:rPr>
              <a:t>parse</a:t>
            </a:r>
            <a:r>
              <a:rPr lang="en-US" sz="1000">
                <a:solidFill>
                  <a:srgbClr val="009900"/>
                </a:solidFill>
                <a:latin typeface="Arial" pitchFamily="34" charset="0"/>
              </a:rPr>
              <a:t> was just a good jotto word!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546100" y="1038225"/>
            <a:ext cx="7988300" cy="180975"/>
            <a:chOff x="295" y="1311"/>
            <a:chExt cx="5177" cy="114"/>
          </a:xfrm>
        </p:grpSpPr>
        <p:sp>
          <p:nvSpPr>
            <p:cNvPr id="3791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635000" y="266700"/>
            <a:ext cx="7883525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200">
                <a:solidFill>
                  <a:schemeClr val="tx1"/>
                </a:solidFill>
              </a:rPr>
              <a:t>The Prolog progression...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7892" name="TextBox 25"/>
          <p:cNvSpPr txBox="1">
            <a:spLocks noChangeArrowheads="1"/>
          </p:cNvSpPr>
          <p:nvPr/>
        </p:nvSpPr>
        <p:spPr bwMode="auto">
          <a:xfrm>
            <a:off x="685800" y="1908175"/>
            <a:ext cx="2362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1"/>
                </a:solidFill>
              </a:rPr>
              <a:t>Week 1:</a:t>
            </a:r>
          </a:p>
        </p:txBody>
      </p:sp>
      <p:sp>
        <p:nvSpPr>
          <p:cNvPr id="37893" name="TextBox 26"/>
          <p:cNvSpPr txBox="1">
            <a:spLocks noChangeArrowheads="1"/>
          </p:cNvSpPr>
          <p:nvPr/>
        </p:nvSpPr>
        <p:spPr bwMode="auto">
          <a:xfrm>
            <a:off x="685800" y="3529013"/>
            <a:ext cx="2362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1"/>
                </a:solidFill>
              </a:rPr>
              <a:t>Week 2:</a:t>
            </a:r>
          </a:p>
        </p:txBody>
      </p:sp>
      <p:sp>
        <p:nvSpPr>
          <p:cNvPr id="37894" name="TextBox 27"/>
          <p:cNvSpPr txBox="1">
            <a:spLocks noChangeArrowheads="1"/>
          </p:cNvSpPr>
          <p:nvPr/>
        </p:nvSpPr>
        <p:spPr bwMode="auto">
          <a:xfrm>
            <a:off x="685800" y="5129213"/>
            <a:ext cx="2362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1"/>
                </a:solidFill>
              </a:rPr>
              <a:t>Week 3:</a:t>
            </a:r>
          </a:p>
        </p:txBody>
      </p:sp>
      <p:sp>
        <p:nvSpPr>
          <p:cNvPr id="37895" name="Rectangle 28"/>
          <p:cNvSpPr>
            <a:spLocks noChangeArrowheads="1"/>
          </p:cNvSpPr>
          <p:nvPr/>
        </p:nvSpPr>
        <p:spPr bwMode="auto">
          <a:xfrm>
            <a:off x="3821113" y="1752600"/>
            <a:ext cx="4184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Prolog is crazy. </a:t>
            </a:r>
          </a:p>
          <a:p>
            <a:r>
              <a:rPr lang="en-US" sz="2100" i="1">
                <a:solidFill>
                  <a:schemeClr val="tx1"/>
                </a:solidFill>
              </a:rPr>
              <a:t>Who would ever </a:t>
            </a:r>
            <a:r>
              <a:rPr lang="en-US" sz="2100" i="1" u="sng">
                <a:solidFill>
                  <a:schemeClr val="tx1"/>
                </a:solidFill>
              </a:rPr>
              <a:t>invent</a:t>
            </a:r>
            <a:r>
              <a:rPr lang="en-US" sz="2100" i="1">
                <a:solidFill>
                  <a:schemeClr val="tx1"/>
                </a:solidFill>
              </a:rPr>
              <a:t> such a thing?</a:t>
            </a:r>
            <a:endParaRPr lang="en-US" sz="2100"/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4090988" y="3352800"/>
            <a:ext cx="36464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Prolog is crazy. </a:t>
            </a:r>
          </a:p>
          <a:p>
            <a:r>
              <a:rPr lang="en-US" sz="2100" i="1">
                <a:solidFill>
                  <a:schemeClr val="tx1"/>
                </a:solidFill>
              </a:rPr>
              <a:t>... though not as bad as before...</a:t>
            </a:r>
            <a:endParaRPr lang="en-US" sz="2100"/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4497388" y="4949825"/>
            <a:ext cx="2825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Prolog is crazy. </a:t>
            </a:r>
          </a:p>
          <a:p>
            <a:r>
              <a:rPr lang="en-US" sz="2100" b="1" i="1">
                <a:solidFill>
                  <a:srgbClr val="FF0000"/>
                </a:solidFill>
              </a:rPr>
              <a:t>... and now so am I </a:t>
            </a:r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4757738" y="5943600"/>
            <a:ext cx="2384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1"/>
                </a:solidFill>
              </a:rPr>
              <a:t>because it makes sense!</a:t>
            </a:r>
            <a:endParaRPr lang="en-US"/>
          </a:p>
        </p:txBody>
      </p:sp>
      <p:grpSp>
        <p:nvGrpSpPr>
          <p:cNvPr id="37899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58200" y="6172200"/>
            <a:ext cx="381000" cy="457200"/>
            <a:chOff x="2928" y="1051"/>
            <a:chExt cx="840" cy="957"/>
          </a:xfrm>
        </p:grpSpPr>
        <p:sp>
          <p:nvSpPr>
            <p:cNvPr id="37901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7903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7904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7905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7906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7907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7908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7909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7910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0" name="Text Box 21"/>
          <p:cNvSpPr txBox="1">
            <a:spLocks noChangeArrowheads="1"/>
          </p:cNvSpPr>
          <p:nvPr/>
        </p:nvSpPr>
        <p:spPr bwMode="auto">
          <a:xfrm>
            <a:off x="7772400" y="5616575"/>
            <a:ext cx="99060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9200"/>
                </a:solidFill>
                <a:latin typeface="Comic Sans MS" pitchFamily="66" charset="0"/>
              </a:rPr>
              <a:t>but what if you started off that way?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468313" y="1038225"/>
            <a:ext cx="8083550" cy="180975"/>
            <a:chOff x="295" y="1311"/>
            <a:chExt cx="5177" cy="114"/>
          </a:xfrm>
        </p:grpSpPr>
        <p:sp>
          <p:nvSpPr>
            <p:cNvPr id="8704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3" name="Rectangle 5"/>
          <p:cNvSpPr>
            <a:spLocks noChangeArrowheads="1"/>
          </p:cNvSpPr>
          <p:nvPr/>
        </p:nvSpPr>
        <p:spPr bwMode="auto">
          <a:xfrm>
            <a:off x="1066800" y="180975"/>
            <a:ext cx="68707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tx1"/>
                </a:solidFill>
                <a:latin typeface="Times" pitchFamily="18" charset="0"/>
              </a:rPr>
              <a:t>Towers of Hanoi, briefly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2203450" y="1447800"/>
            <a:ext cx="4495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rgbClr val="009900"/>
                </a:solidFill>
                <a:latin typeface="Lucida Grande" pitchFamily="-112" charset="0"/>
              </a:rPr>
              <a:t>The Towers of Hanoi puzzle was first published in 1883 by French mathematician Edouard Lucas.</a:t>
            </a:r>
          </a:p>
        </p:txBody>
      </p:sp>
      <p:sp>
        <p:nvSpPr>
          <p:cNvPr id="87045" name="Rectangle 7"/>
          <p:cNvSpPr>
            <a:spLocks noChangeArrowheads="1"/>
          </p:cNvSpPr>
          <p:nvPr/>
        </p:nvSpPr>
        <p:spPr bwMode="auto">
          <a:xfrm>
            <a:off x="381000" y="2133600"/>
            <a:ext cx="81407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class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hanoi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  public static void main(String[]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args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)</a:t>
            </a: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  {</a:t>
            </a: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 n =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Integer.parseInt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args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[0]); 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// # of disks</a:t>
            </a: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 x = 0;   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// move number</a:t>
            </a: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 to = 0;  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// peg to move to</a:t>
            </a: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 from = 0;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// peg to move from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    for (x=1 ; x &lt; (1&lt;&lt;n) ; ++x)</a:t>
            </a: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     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System.out.println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("Move "       + x + </a:t>
            </a: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                         ": from peg " + ((x&amp;x-1)%3) +</a:t>
            </a: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                         " to peg "    + (((x|x-1)+1)%3));</a:t>
            </a: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  }</a:t>
            </a: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7046" name="Text Box 8"/>
          <p:cNvSpPr txBox="1">
            <a:spLocks noChangeArrowheads="1"/>
          </p:cNvSpPr>
          <p:nvPr/>
        </p:nvSpPr>
        <p:spPr bwMode="auto">
          <a:xfrm>
            <a:off x="2203450" y="6477000"/>
            <a:ext cx="4495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rgbClr val="009900"/>
                </a:solidFill>
                <a:latin typeface="Lucida Grande" pitchFamily="-112" charset="0"/>
              </a:rPr>
              <a:t>Can be done recursively AND without recursion.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1026"/>
          <p:cNvGrpSpPr>
            <a:grpSpLocks/>
          </p:cNvGrpSpPr>
          <p:nvPr/>
        </p:nvGrpSpPr>
        <p:grpSpPr bwMode="auto">
          <a:xfrm>
            <a:off x="436563" y="941388"/>
            <a:ext cx="8218487" cy="180975"/>
            <a:chOff x="295" y="1311"/>
            <a:chExt cx="5177" cy="114"/>
          </a:xfrm>
        </p:grpSpPr>
        <p:sp>
          <p:nvSpPr>
            <p:cNvPr id="88088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9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67" name="Text Box 1029"/>
          <p:cNvSpPr txBox="1">
            <a:spLocks noChangeArrowheads="1"/>
          </p:cNvSpPr>
          <p:nvPr/>
        </p:nvSpPr>
        <p:spPr bwMode="auto">
          <a:xfrm>
            <a:off x="706438" y="14763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1"/>
                </a:solidFill>
                <a:latin typeface="Times" pitchFamily="18" charset="0"/>
              </a:rPr>
              <a:t>Math in Prolog</a:t>
            </a:r>
          </a:p>
        </p:txBody>
      </p:sp>
      <p:sp>
        <p:nvSpPr>
          <p:cNvPr id="88068" name="Text Box 1030"/>
          <p:cNvSpPr txBox="1">
            <a:spLocks noChangeArrowheads="1"/>
          </p:cNvSpPr>
          <p:nvPr/>
        </p:nvSpPr>
        <p:spPr bwMode="auto">
          <a:xfrm>
            <a:off x="498475" y="1323975"/>
            <a:ext cx="6626225" cy="2647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  <a:latin typeface="Times" pitchFamily="18" charset="0"/>
              </a:rPr>
              <a:t>Rex</a:t>
            </a:r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:  there are no side effects (assignments)			new data is created and returned.</a:t>
            </a:r>
          </a:p>
          <a:p>
            <a:pPr algn="l"/>
            <a:r>
              <a:rPr lang="en-US" sz="2400" b="1">
                <a:solidFill>
                  <a:schemeClr val="tx1"/>
                </a:solidFill>
                <a:latin typeface="Times" pitchFamily="18" charset="0"/>
              </a:rPr>
              <a:t>Java</a:t>
            </a:r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:  you have a choice to use side effects,			or return new data as needed</a:t>
            </a:r>
          </a:p>
          <a:p>
            <a:pPr algn="l"/>
            <a:r>
              <a:rPr lang="en-US" sz="2400" b="1">
                <a:solidFill>
                  <a:schemeClr val="tx1"/>
                </a:solidFill>
                <a:latin typeface="Times" pitchFamily="18" charset="0"/>
              </a:rPr>
              <a:t>Prolog</a:t>
            </a:r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:  </a:t>
            </a:r>
            <a:r>
              <a:rPr lang="en-US" sz="2400" i="1">
                <a:solidFill>
                  <a:schemeClr val="tx1"/>
                </a:solidFill>
                <a:latin typeface="Times" pitchFamily="18" charset="0"/>
              </a:rPr>
              <a:t>everything </a:t>
            </a:r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is done via side effects, 		 	     there are </a:t>
            </a:r>
            <a:r>
              <a:rPr lang="en-US" sz="2400">
                <a:solidFill>
                  <a:schemeClr val="accent1"/>
                </a:solidFill>
                <a:latin typeface="Times" pitchFamily="18" charset="0"/>
              </a:rPr>
              <a:t>no return values</a:t>
            </a:r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!</a:t>
            </a:r>
          </a:p>
        </p:txBody>
      </p:sp>
      <p:sp>
        <p:nvSpPr>
          <p:cNvPr id="88069" name="Text Box 1031"/>
          <p:cNvSpPr txBox="1">
            <a:spLocks noChangeArrowheads="1"/>
          </p:cNvSpPr>
          <p:nvPr/>
        </p:nvSpPr>
        <p:spPr bwMode="auto">
          <a:xfrm>
            <a:off x="301625" y="4398963"/>
            <a:ext cx="14049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Geneva" charset="0"/>
              </a:rPr>
              <a:t>fac(X,N)</a:t>
            </a:r>
          </a:p>
        </p:txBody>
      </p:sp>
      <p:sp>
        <p:nvSpPr>
          <p:cNvPr id="88070" name="Line 1032"/>
          <p:cNvSpPr>
            <a:spLocks noChangeShapeType="1"/>
          </p:cNvSpPr>
          <p:nvPr/>
        </p:nvSpPr>
        <p:spPr bwMode="auto">
          <a:xfrm>
            <a:off x="595313" y="4143375"/>
            <a:ext cx="6048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Text Box 1033"/>
          <p:cNvSpPr txBox="1">
            <a:spLocks noChangeArrowheads="1"/>
          </p:cNvSpPr>
          <p:nvPr/>
        </p:nvSpPr>
        <p:spPr bwMode="auto">
          <a:xfrm>
            <a:off x="7032625" y="3967163"/>
            <a:ext cx="146208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pitchFamily="18" charset="0"/>
              </a:rPr>
              <a:t>factorial </a:t>
            </a:r>
            <a:r>
              <a:rPr lang="en-US" sz="2000" b="1" i="1">
                <a:solidFill>
                  <a:schemeClr val="tx1"/>
                </a:solidFill>
                <a:latin typeface="Times" pitchFamily="18" charset="0"/>
              </a:rPr>
              <a:t>rules!</a:t>
            </a:r>
            <a:endParaRPr lang="en-US" sz="20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8072" name="Text Box 1034"/>
          <p:cNvSpPr txBox="1">
            <a:spLocks noChangeArrowheads="1"/>
          </p:cNvSpPr>
          <p:nvPr/>
        </p:nvSpPr>
        <p:spPr bwMode="auto">
          <a:xfrm>
            <a:off x="6276975" y="3602038"/>
            <a:ext cx="28702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Skia" charset="0"/>
              </a:rPr>
              <a:t>Math without return values ?</a:t>
            </a:r>
          </a:p>
        </p:txBody>
      </p:sp>
      <p:sp>
        <p:nvSpPr>
          <p:cNvPr id="88073" name="Rectangle 1035"/>
          <p:cNvSpPr>
            <a:spLocks noChangeArrowheads="1"/>
          </p:cNvSpPr>
          <p:nvPr/>
        </p:nvSpPr>
        <p:spPr bwMode="auto">
          <a:xfrm>
            <a:off x="7704138" y="6151563"/>
            <a:ext cx="91281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rgbClr val="009200"/>
                </a:solidFill>
              </a:rPr>
              <a:t>! does rule!</a:t>
            </a:r>
          </a:p>
        </p:txBody>
      </p:sp>
      <p:grpSp>
        <p:nvGrpSpPr>
          <p:cNvPr id="88074" name="Group 103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62975" y="6311900"/>
            <a:ext cx="369888" cy="393700"/>
            <a:chOff x="2928" y="1051"/>
            <a:chExt cx="840" cy="957"/>
          </a:xfrm>
        </p:grpSpPr>
        <p:sp>
          <p:nvSpPr>
            <p:cNvPr id="88075" name="Freeform 1037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6" name="Oval 103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7" name="Oval 103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8" name="Oval 104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9" name="Oval 104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0" name="Oval 104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1" name="Oval 10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2" name="Oval 104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3" name="AutoShape 10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4" name="Freeform 1046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5" name="Freeform 104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6" name="Freeform 104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7" name="Freeform 104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468313" y="1038225"/>
            <a:ext cx="8047037" cy="180975"/>
            <a:chOff x="295" y="1311"/>
            <a:chExt cx="5177" cy="114"/>
          </a:xfrm>
        </p:grpSpPr>
        <p:sp>
          <p:nvSpPr>
            <p:cNvPr id="8910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1" name="Rectangle 5"/>
          <p:cNvSpPr>
            <a:spLocks noChangeArrowheads="1"/>
          </p:cNvSpPr>
          <p:nvPr/>
        </p:nvSpPr>
        <p:spPr bwMode="auto">
          <a:xfrm>
            <a:off x="557213" y="196850"/>
            <a:ext cx="79184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  <a:latin typeface="Times" pitchFamily="18" charset="0"/>
              </a:rPr>
              <a:t>Sorting in Prolog?  </a:t>
            </a:r>
            <a:r>
              <a:rPr lang="en-US" sz="3200" b="1">
                <a:solidFill>
                  <a:schemeClr val="tx1"/>
                </a:solidFill>
                <a:latin typeface="Courier New" pitchFamily="49" charset="0"/>
              </a:rPr>
              <a:t>mysort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9092" name="Rectangle 6"/>
          <p:cNvSpPr>
            <a:spLocks noChangeArrowheads="1"/>
          </p:cNvSpPr>
          <p:nvPr/>
        </p:nvSpPr>
        <p:spPr bwMode="auto">
          <a:xfrm>
            <a:off x="457200" y="1430338"/>
            <a:ext cx="579278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%% sort is built-in, so we’ll write mysort: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mysort(L,S) :- perm(L,S), sorted(S).</a:t>
            </a: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%% sorted checks if a list is sorted...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sorted([]).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sorted([_]).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sorted([F,S|R])  :-</a:t>
            </a: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%% perm can generate all permutations of L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%%  it does not work in right-to-left, however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9093" name="Text Box 7"/>
          <p:cNvSpPr txBox="1">
            <a:spLocks noChangeArrowheads="1"/>
          </p:cNvSpPr>
          <p:nvPr/>
        </p:nvSpPr>
        <p:spPr bwMode="auto">
          <a:xfrm>
            <a:off x="6705600" y="1447800"/>
            <a:ext cx="1254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rgbClr val="009900"/>
                </a:solidFill>
                <a:latin typeface="Times" pitchFamily="18" charset="0"/>
              </a:rPr>
              <a:t>This is </a:t>
            </a:r>
            <a:r>
              <a:rPr lang="en-US" sz="1000" b="1">
                <a:solidFill>
                  <a:schemeClr val="tx1"/>
                </a:solidFill>
                <a:latin typeface="Courier New" pitchFamily="49" charset="0"/>
              </a:rPr>
              <a:t>mysort</a:t>
            </a:r>
            <a:r>
              <a:rPr lang="en-US" sz="1000" b="1">
                <a:solidFill>
                  <a:srgbClr val="009900"/>
                </a:solidFill>
                <a:latin typeface="Times" pitchFamily="18" charset="0"/>
              </a:rPr>
              <a:t> of programming!</a:t>
            </a:r>
          </a:p>
        </p:txBody>
      </p:sp>
      <p:grpSp>
        <p:nvGrpSpPr>
          <p:cNvPr id="89094" name="Group 8"/>
          <p:cNvGrpSpPr>
            <a:grpSpLocks/>
          </p:cNvGrpSpPr>
          <p:nvPr/>
        </p:nvGrpSpPr>
        <p:grpSpPr bwMode="auto">
          <a:xfrm>
            <a:off x="7091363" y="1924050"/>
            <a:ext cx="533400" cy="381000"/>
            <a:chOff x="1824" y="4512"/>
            <a:chExt cx="528" cy="241"/>
          </a:xfrm>
        </p:grpSpPr>
        <p:sp>
          <p:nvSpPr>
            <p:cNvPr id="89097" name="Freeform 9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Oval 10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9" name="Oval 11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0" name="Oval 12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Oval 13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2" name="Oval 14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3" name="Oval 15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4" name="Oval 16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5" name="Freeform 17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6" name="Freeform 18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7" name="AutoShape 19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8" name="AutoShape 20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5" name="Line 21"/>
          <p:cNvSpPr>
            <a:spLocks noChangeShapeType="1"/>
          </p:cNvSpPr>
          <p:nvPr/>
        </p:nvSpPr>
        <p:spPr bwMode="auto">
          <a:xfrm>
            <a:off x="3124200" y="3962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Text Box 22"/>
          <p:cNvSpPr txBox="1">
            <a:spLocks noChangeArrowheads="1"/>
          </p:cNvSpPr>
          <p:nvPr/>
        </p:nvSpPr>
        <p:spPr bwMode="auto">
          <a:xfrm>
            <a:off x="3506788" y="3962400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what do we need here?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1026"/>
          <p:cNvGrpSpPr>
            <a:grpSpLocks/>
          </p:cNvGrpSpPr>
          <p:nvPr/>
        </p:nvGrpSpPr>
        <p:grpSpPr bwMode="auto">
          <a:xfrm>
            <a:off x="468313" y="1038225"/>
            <a:ext cx="8047037" cy="180975"/>
            <a:chOff x="295" y="1311"/>
            <a:chExt cx="5177" cy="114"/>
          </a:xfrm>
        </p:grpSpPr>
        <p:sp>
          <p:nvSpPr>
            <p:cNvPr id="90133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4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15" name="Rectangle 1029"/>
          <p:cNvSpPr>
            <a:spLocks noChangeArrowheads="1"/>
          </p:cNvSpPr>
          <p:nvPr/>
        </p:nvSpPr>
        <p:spPr bwMode="auto">
          <a:xfrm>
            <a:off x="557213" y="196850"/>
            <a:ext cx="79184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  <a:latin typeface="Times" pitchFamily="18" charset="0"/>
              </a:rPr>
              <a:t>Sorting in Prolog?  </a:t>
            </a:r>
            <a:r>
              <a:rPr lang="en-US" sz="3200" b="1">
                <a:solidFill>
                  <a:schemeClr val="tx1"/>
                </a:solidFill>
                <a:latin typeface="Courier New" pitchFamily="49" charset="0"/>
              </a:rPr>
              <a:t>mysort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0116" name="Rectangle 1030"/>
          <p:cNvSpPr>
            <a:spLocks noChangeArrowheads="1"/>
          </p:cNvSpPr>
          <p:nvPr/>
        </p:nvSpPr>
        <p:spPr bwMode="auto">
          <a:xfrm>
            <a:off x="457200" y="1430338"/>
            <a:ext cx="77438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%% sort is built-in, so we’ll write mysort: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mysort(L,S) :- perm(L,S), sorted(S).</a:t>
            </a: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%% sorted checks if a list is sorted...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sorted([]).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sorted([_]).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sorted([F,S|R])  :-</a:t>
            </a: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%% perm can generate all permutations of L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%%  it does not work in right-to-left, however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perm([],[]).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perm(L, [F|R]) :- 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app(BeforeF, [F|AfterF], L),  </a:t>
            </a:r>
            <a:r>
              <a:rPr lang="en-US" sz="1600" b="1">
                <a:solidFill>
                  <a:srgbClr val="8F01B8"/>
                </a:solidFill>
                <a:latin typeface="Courier New" pitchFamily="49" charset="0"/>
              </a:rPr>
              <a:t>%% split L around F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app(BeforeF, AfterF, PermR),  </a:t>
            </a:r>
            <a:r>
              <a:rPr lang="en-US" sz="1600" b="1">
                <a:solidFill>
                  <a:srgbClr val="8F01B8"/>
                </a:solidFill>
                <a:latin typeface="Courier New" pitchFamily="49" charset="0"/>
              </a:rPr>
              <a:t>%% recombine all except F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perm(PermR, R).               </a:t>
            </a:r>
            <a:r>
              <a:rPr lang="en-US" sz="1600" b="1">
                <a:solidFill>
                  <a:srgbClr val="8F01B8"/>
                </a:solidFill>
                <a:latin typeface="Courier New" pitchFamily="49" charset="0"/>
              </a:rPr>
              <a:t>%% PermR is </a:t>
            </a:r>
            <a:r>
              <a:rPr lang="en-US" sz="1600" b="1">
                <a:solidFill>
                  <a:srgbClr val="FF0119"/>
                </a:solidFill>
                <a:latin typeface="Courier New" pitchFamily="49" charset="0"/>
              </a:rPr>
              <a:t>bound</a:t>
            </a:r>
            <a:r>
              <a:rPr lang="en-US" sz="1600" b="1">
                <a:solidFill>
                  <a:srgbClr val="8F01B8"/>
                </a:solidFill>
                <a:latin typeface="Courier New" pitchFamily="49" charset="0"/>
              </a:rPr>
              <a:t>, so we're OK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0117" name="Text Box 1031"/>
          <p:cNvSpPr txBox="1">
            <a:spLocks noChangeArrowheads="1"/>
          </p:cNvSpPr>
          <p:nvPr/>
        </p:nvSpPr>
        <p:spPr bwMode="auto">
          <a:xfrm>
            <a:off x="6705600" y="1447800"/>
            <a:ext cx="1254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rgbClr val="009900"/>
                </a:solidFill>
                <a:latin typeface="Times" pitchFamily="18" charset="0"/>
              </a:rPr>
              <a:t>This is </a:t>
            </a:r>
            <a:r>
              <a:rPr lang="en-US" sz="1000" b="1">
                <a:solidFill>
                  <a:schemeClr val="tx1"/>
                </a:solidFill>
                <a:latin typeface="Courier New" pitchFamily="49" charset="0"/>
              </a:rPr>
              <a:t>mysort</a:t>
            </a:r>
            <a:r>
              <a:rPr lang="en-US" sz="1000" b="1">
                <a:solidFill>
                  <a:srgbClr val="009900"/>
                </a:solidFill>
                <a:latin typeface="Times" pitchFamily="18" charset="0"/>
              </a:rPr>
              <a:t> of programming!</a:t>
            </a:r>
          </a:p>
        </p:txBody>
      </p:sp>
      <p:grpSp>
        <p:nvGrpSpPr>
          <p:cNvPr id="90118" name="Group 1032"/>
          <p:cNvGrpSpPr>
            <a:grpSpLocks/>
          </p:cNvGrpSpPr>
          <p:nvPr/>
        </p:nvGrpSpPr>
        <p:grpSpPr bwMode="auto">
          <a:xfrm>
            <a:off x="7091363" y="1924050"/>
            <a:ext cx="533400" cy="381000"/>
            <a:chOff x="1824" y="4512"/>
            <a:chExt cx="528" cy="241"/>
          </a:xfrm>
        </p:grpSpPr>
        <p:sp>
          <p:nvSpPr>
            <p:cNvPr id="90121" name="Freeform 1033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2" name="Oval 1034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3" name="Oval 1035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4" name="Oval 1036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5" name="Oval 1037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6" name="Oval 1038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7" name="Oval 1039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8" name="Oval 1040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9" name="Freeform 1041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0" name="Freeform 1042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1" name="AutoShape 1043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2" name="AutoShape 1044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19" name="Line 1045"/>
          <p:cNvSpPr>
            <a:spLocks noChangeShapeType="1"/>
          </p:cNvSpPr>
          <p:nvPr/>
        </p:nvSpPr>
        <p:spPr bwMode="auto">
          <a:xfrm>
            <a:off x="3124200" y="3962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Text Box 1046"/>
          <p:cNvSpPr txBox="1">
            <a:spLocks noChangeArrowheads="1"/>
          </p:cNvSpPr>
          <p:nvPr/>
        </p:nvSpPr>
        <p:spPr bwMode="auto">
          <a:xfrm>
            <a:off x="3506788" y="3962400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what do we need here?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468313" y="1038225"/>
            <a:ext cx="8047037" cy="180975"/>
            <a:chOff x="295" y="1311"/>
            <a:chExt cx="5177" cy="114"/>
          </a:xfrm>
        </p:grpSpPr>
        <p:sp>
          <p:nvSpPr>
            <p:cNvPr id="9116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39" name="Rectangle 5"/>
          <p:cNvSpPr>
            <a:spLocks noChangeArrowheads="1"/>
          </p:cNvSpPr>
          <p:nvPr/>
        </p:nvSpPr>
        <p:spPr bwMode="auto">
          <a:xfrm>
            <a:off x="557213" y="196850"/>
            <a:ext cx="79184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tx1"/>
                </a:solidFill>
                <a:latin typeface="Times" pitchFamily="18" charset="0"/>
              </a:rPr>
              <a:t>Listing with Prolog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1140" name="Rectangle 6"/>
          <p:cNvSpPr>
            <a:spLocks noChangeArrowheads="1"/>
          </p:cNvSpPr>
          <p:nvPr/>
        </p:nvSpPr>
        <p:spPr bwMode="auto">
          <a:xfrm>
            <a:off x="457200" y="1430338"/>
            <a:ext cx="59150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%% member is not built in to prolog...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member(X, [X|R]).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member(X, [F|R]) :- member(X, R).</a:t>
            </a: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%% length is built-in, so we will write len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%%  just to illuistrate how it might be written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len([], 0).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len([_|R], L) :- len(R, L2), L is L2+1.</a:t>
            </a: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%% append is built-in, so we will write app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%%  again just to see how it might be done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app([], L, L).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app([F|R], L, [F|A]) :- app(R, L, A).</a:t>
            </a:r>
          </a:p>
        </p:txBody>
      </p:sp>
      <p:sp>
        <p:nvSpPr>
          <p:cNvPr id="91141" name="Text Box 7"/>
          <p:cNvSpPr txBox="1">
            <a:spLocks noChangeArrowheads="1"/>
          </p:cNvSpPr>
          <p:nvPr/>
        </p:nvSpPr>
        <p:spPr bwMode="auto">
          <a:xfrm>
            <a:off x="809625" y="4624388"/>
            <a:ext cx="144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b="1">
                <a:solidFill>
                  <a:srgbClr val="009900"/>
                </a:solidFill>
                <a:latin typeface="Times" pitchFamily="18" charset="0"/>
              </a:rPr>
              <a:t>I should underscore the importance of this!</a:t>
            </a:r>
          </a:p>
        </p:txBody>
      </p:sp>
      <p:grpSp>
        <p:nvGrpSpPr>
          <p:cNvPr id="91142" name="Group 8"/>
          <p:cNvGrpSpPr>
            <a:grpSpLocks/>
          </p:cNvGrpSpPr>
          <p:nvPr/>
        </p:nvGrpSpPr>
        <p:grpSpPr bwMode="auto">
          <a:xfrm>
            <a:off x="368300" y="4632325"/>
            <a:ext cx="414338" cy="276225"/>
            <a:chOff x="1824" y="4512"/>
            <a:chExt cx="528" cy="241"/>
          </a:xfrm>
        </p:grpSpPr>
        <p:sp>
          <p:nvSpPr>
            <p:cNvPr id="91148" name="Freeform 9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9" name="Oval 10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Oval 11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" name="Oval 12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Oval 13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3" name="Oval 14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4" name="Oval 15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Oval 16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6" name="Freeform 17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7" name="Freeform 18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8" name="AutoShape 19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9" name="AutoShape 20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43" name="Line 21"/>
          <p:cNvSpPr>
            <a:spLocks noChangeShapeType="1"/>
          </p:cNvSpPr>
          <p:nvPr/>
        </p:nvSpPr>
        <p:spPr bwMode="auto">
          <a:xfrm flipH="1" flipV="1">
            <a:off x="1225550" y="4462463"/>
            <a:ext cx="34925" cy="1682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Line 22"/>
          <p:cNvSpPr>
            <a:spLocks noChangeShapeType="1"/>
          </p:cNvSpPr>
          <p:nvPr/>
        </p:nvSpPr>
        <p:spPr bwMode="auto">
          <a:xfrm flipH="1" flipV="1">
            <a:off x="4483100" y="4429125"/>
            <a:ext cx="53975" cy="258763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Text Box 23"/>
          <p:cNvSpPr txBox="1">
            <a:spLocks noChangeArrowheads="1"/>
          </p:cNvSpPr>
          <p:nvPr/>
        </p:nvSpPr>
        <p:spPr bwMode="auto">
          <a:xfrm>
            <a:off x="4448175" y="4676775"/>
            <a:ext cx="928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b="1">
                <a:solidFill>
                  <a:srgbClr val="009900"/>
                </a:solidFill>
                <a:latin typeface="Times" pitchFamily="18" charset="0"/>
              </a:rPr>
              <a:t>See! Prolog </a:t>
            </a:r>
            <a:r>
              <a:rPr lang="en-US" sz="1000" b="1">
                <a:solidFill>
                  <a:schemeClr val="tx1"/>
                </a:solidFill>
                <a:latin typeface="Courier New" pitchFamily="49" charset="0"/>
              </a:rPr>
              <a:t>is</a:t>
            </a:r>
            <a:r>
              <a:rPr lang="en-US" sz="1000" b="1">
                <a:solidFill>
                  <a:srgbClr val="009900"/>
                </a:solidFill>
                <a:latin typeface="Times" pitchFamily="18" charset="0"/>
              </a:rPr>
              <a:t> friendly!</a:t>
            </a:r>
          </a:p>
        </p:txBody>
      </p:sp>
      <p:sp>
        <p:nvSpPr>
          <p:cNvPr id="91146" name="Text Box 24"/>
          <p:cNvSpPr txBox="1">
            <a:spLocks noChangeArrowheads="1"/>
          </p:cNvSpPr>
          <p:nvPr/>
        </p:nvSpPr>
        <p:spPr bwMode="auto">
          <a:xfrm>
            <a:off x="6853238" y="2038350"/>
            <a:ext cx="1254125" cy="3746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rgbClr val="009900"/>
                </a:solidFill>
                <a:latin typeface="Times" pitchFamily="18" charset="0"/>
              </a:rPr>
              <a:t>Why might Prolog complain here?</a:t>
            </a:r>
          </a:p>
        </p:txBody>
      </p:sp>
      <p:sp>
        <p:nvSpPr>
          <p:cNvPr id="91147" name="Text Box 25"/>
          <p:cNvSpPr txBox="1">
            <a:spLocks noChangeArrowheads="1"/>
          </p:cNvSpPr>
          <p:nvPr/>
        </p:nvSpPr>
        <p:spPr bwMode="auto">
          <a:xfrm>
            <a:off x="6351588" y="4373563"/>
            <a:ext cx="928687" cy="374650"/>
          </a:xfrm>
          <a:prstGeom prst="rect">
            <a:avLst/>
          </a:prstGeom>
          <a:noFill/>
          <a:ln w="9525">
            <a:solidFill>
              <a:srgbClr val="0092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rgbClr val="009900"/>
                </a:solidFill>
                <a:latin typeface="Times" pitchFamily="18" charset="0"/>
              </a:rPr>
              <a:t>Does order matter here?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ChangeArrowheads="1"/>
          </p:cNvSpPr>
          <p:nvPr/>
        </p:nvSpPr>
        <p:spPr bwMode="auto">
          <a:xfrm>
            <a:off x="228600" y="196850"/>
            <a:ext cx="2760663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l">
              <a:spcBef>
                <a:spcPct val="0"/>
              </a:spcBef>
            </a:pPr>
            <a:r>
              <a:rPr lang="en-US" sz="4400">
                <a:solidFill>
                  <a:schemeClr val="tx1"/>
                </a:solidFill>
              </a:rPr>
              <a:t>“Quiz”  #2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2163" name="Text Box 1027"/>
          <p:cNvSpPr txBox="1">
            <a:spLocks noChangeArrowheads="1"/>
          </p:cNvSpPr>
          <p:nvPr/>
        </p:nvSpPr>
        <p:spPr bwMode="auto">
          <a:xfrm>
            <a:off x="303213" y="1260475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Write a predicate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fac </a:t>
            </a:r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that finds factorials…</a:t>
            </a:r>
          </a:p>
        </p:txBody>
      </p:sp>
      <p:sp>
        <p:nvSpPr>
          <p:cNvPr id="92164" name="Text Box 1028"/>
          <p:cNvSpPr txBox="1">
            <a:spLocks noChangeArrowheads="1"/>
          </p:cNvSpPr>
          <p:nvPr/>
        </p:nvSpPr>
        <p:spPr bwMode="auto">
          <a:xfrm>
            <a:off x="304800" y="4038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Write a predicate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sum </a:t>
            </a:r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that finds the sum of two values…</a:t>
            </a:r>
          </a:p>
        </p:txBody>
      </p:sp>
      <p:sp>
        <p:nvSpPr>
          <p:cNvPr id="92165" name="Text Box 1029"/>
          <p:cNvSpPr txBox="1">
            <a:spLocks noChangeArrowheads="1"/>
          </p:cNvSpPr>
          <p:nvPr/>
        </p:nvSpPr>
        <p:spPr bwMode="auto">
          <a:xfrm>
            <a:off x="4135438" y="355600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>
                <a:solidFill>
                  <a:schemeClr val="tx1"/>
                </a:solidFill>
                <a:latin typeface="Times" pitchFamily="18" charset="0"/>
              </a:rPr>
              <a:t>Mathematics with Prolog</a:t>
            </a:r>
          </a:p>
        </p:txBody>
      </p:sp>
      <p:sp>
        <p:nvSpPr>
          <p:cNvPr id="92166" name="Text Box 1030"/>
          <p:cNvSpPr txBox="1">
            <a:spLocks noChangeArrowheads="1"/>
          </p:cNvSpPr>
          <p:nvPr/>
        </p:nvSpPr>
        <p:spPr bwMode="auto">
          <a:xfrm>
            <a:off x="668338" y="1670050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Times" pitchFamily="18" charset="0"/>
              </a:rPr>
              <a:t>How many arguments will </a:t>
            </a:r>
            <a:r>
              <a:rPr lang="en-US" sz="1200" b="1">
                <a:solidFill>
                  <a:srgbClr val="0000FF"/>
                </a:solidFill>
                <a:latin typeface="Courier New" pitchFamily="49" charset="0"/>
              </a:rPr>
              <a:t>fac</a:t>
            </a:r>
            <a:r>
              <a:rPr lang="en-US" sz="1200">
                <a:solidFill>
                  <a:schemeClr val="tx1"/>
                </a:solidFill>
                <a:latin typeface="Times" pitchFamily="18" charset="0"/>
              </a:rPr>
              <a:t> need?</a:t>
            </a:r>
          </a:p>
        </p:txBody>
      </p:sp>
      <p:sp>
        <p:nvSpPr>
          <p:cNvPr id="92167" name="Text Box 1031"/>
          <p:cNvSpPr txBox="1">
            <a:spLocks noChangeArrowheads="1"/>
          </p:cNvSpPr>
          <p:nvPr/>
        </p:nvSpPr>
        <p:spPr bwMode="auto">
          <a:xfrm>
            <a:off x="668338" y="4495800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Times" pitchFamily="18" charset="0"/>
              </a:rPr>
              <a:t>How many arguments will </a:t>
            </a:r>
            <a:r>
              <a:rPr lang="en-US" sz="1200" b="1">
                <a:solidFill>
                  <a:srgbClr val="0000FF"/>
                </a:solidFill>
                <a:latin typeface="Courier New" pitchFamily="49" charset="0"/>
              </a:rPr>
              <a:t>sum</a:t>
            </a:r>
            <a:r>
              <a:rPr lang="en-US" sz="1200">
                <a:solidFill>
                  <a:schemeClr val="tx1"/>
                </a:solidFill>
                <a:latin typeface="Times" pitchFamily="18" charset="0"/>
              </a:rPr>
              <a:t> need?</a:t>
            </a:r>
          </a:p>
        </p:txBody>
      </p:sp>
      <p:sp>
        <p:nvSpPr>
          <p:cNvPr id="92168" name="Text Box 1032"/>
          <p:cNvSpPr txBox="1">
            <a:spLocks noChangeArrowheads="1"/>
          </p:cNvSpPr>
          <p:nvPr/>
        </p:nvSpPr>
        <p:spPr bwMode="auto">
          <a:xfrm>
            <a:off x="6486525" y="6496050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latin typeface="Times" pitchFamily="18" charset="0"/>
              </a:rPr>
              <a:t>Will your predicates </a:t>
            </a:r>
            <a:r>
              <a:rPr lang="en-US" sz="1200" i="1">
                <a:solidFill>
                  <a:schemeClr val="tx1"/>
                </a:solidFill>
                <a:latin typeface="Times" pitchFamily="18" charset="0"/>
              </a:rPr>
              <a:t>always </a:t>
            </a:r>
            <a:r>
              <a:rPr lang="en-US" sz="1200">
                <a:solidFill>
                  <a:schemeClr val="tx1"/>
                </a:solidFill>
                <a:latin typeface="Times" pitchFamily="18" charset="0"/>
              </a:rPr>
              <a:t>work?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1026"/>
          <p:cNvGrpSpPr>
            <a:grpSpLocks/>
          </p:cNvGrpSpPr>
          <p:nvPr/>
        </p:nvGrpSpPr>
        <p:grpSpPr bwMode="auto">
          <a:xfrm>
            <a:off x="468313" y="1038225"/>
            <a:ext cx="8047037" cy="180975"/>
            <a:chOff x="295" y="1311"/>
            <a:chExt cx="5177" cy="114"/>
          </a:xfrm>
        </p:grpSpPr>
        <p:sp>
          <p:nvSpPr>
            <p:cNvPr id="93205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6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87" name="Rectangle 1029"/>
          <p:cNvSpPr>
            <a:spLocks noChangeArrowheads="1"/>
          </p:cNvSpPr>
          <p:nvPr/>
        </p:nvSpPr>
        <p:spPr bwMode="auto">
          <a:xfrm>
            <a:off x="1125538" y="196850"/>
            <a:ext cx="68754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tx1"/>
                </a:solidFill>
                <a:latin typeface="Times" pitchFamily="18" charset="0"/>
              </a:rPr>
              <a:t>Unhappy Prolog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3188" name="Text Box 1030"/>
          <p:cNvSpPr txBox="1">
            <a:spLocks noChangeArrowheads="1"/>
          </p:cNvSpPr>
          <p:nvPr/>
        </p:nvSpPr>
        <p:spPr bwMode="auto">
          <a:xfrm>
            <a:off x="609600" y="1600200"/>
            <a:ext cx="7696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len([], 0).</a:t>
            </a:r>
          </a:p>
          <a:p>
            <a:pPr algn="l">
              <a:lnSpc>
                <a:spcPct val="50000"/>
              </a:lnSpc>
            </a:pPr>
            <a:endParaRPr lang="en-US" sz="2400" b="1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len([_|R], L) :- len(R,L2), L2 is L-1.</a:t>
            </a:r>
          </a:p>
        </p:txBody>
      </p:sp>
      <p:sp>
        <p:nvSpPr>
          <p:cNvPr id="93189" name="Text Box 1031"/>
          <p:cNvSpPr txBox="1">
            <a:spLocks noChangeArrowheads="1"/>
          </p:cNvSpPr>
          <p:nvPr/>
        </p:nvSpPr>
        <p:spPr bwMode="auto">
          <a:xfrm>
            <a:off x="4953000" y="3352800"/>
            <a:ext cx="38862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09900"/>
                </a:solidFill>
                <a:latin typeface="Times" pitchFamily="18" charset="0"/>
              </a:rPr>
              <a:t>When will Prolog not like these definitions?</a:t>
            </a:r>
          </a:p>
        </p:txBody>
      </p:sp>
      <p:grpSp>
        <p:nvGrpSpPr>
          <p:cNvPr id="93190" name="Group 1032"/>
          <p:cNvGrpSpPr>
            <a:grpSpLocks/>
          </p:cNvGrpSpPr>
          <p:nvPr/>
        </p:nvGrpSpPr>
        <p:grpSpPr bwMode="auto">
          <a:xfrm>
            <a:off x="6553200" y="3733800"/>
            <a:ext cx="801688" cy="515938"/>
            <a:chOff x="1824" y="4512"/>
            <a:chExt cx="528" cy="241"/>
          </a:xfrm>
        </p:grpSpPr>
        <p:sp>
          <p:nvSpPr>
            <p:cNvPr id="93193" name="Freeform 1033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4" name="Oval 1034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5" name="Oval 1035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6" name="Oval 1036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7" name="Oval 1037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8" name="Oval 1038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9" name="Oval 1039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0" name="Oval 1040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1" name="Freeform 1041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2" name="Freeform 1042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3" name="AutoShape 1043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4" name="AutoShape 1044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91" name="Text Box 1045"/>
          <p:cNvSpPr txBox="1">
            <a:spLocks noChangeArrowheads="1"/>
          </p:cNvSpPr>
          <p:nvPr/>
        </p:nvSpPr>
        <p:spPr bwMode="auto">
          <a:xfrm>
            <a:off x="609600" y="5362575"/>
            <a:ext cx="769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sum(X, Y, Z) :- Z is X + Y.</a:t>
            </a:r>
          </a:p>
        </p:txBody>
      </p:sp>
      <p:sp>
        <p:nvSpPr>
          <p:cNvPr id="93192" name="Text Box 1046"/>
          <p:cNvSpPr txBox="1">
            <a:spLocks noChangeArrowheads="1"/>
          </p:cNvSpPr>
          <p:nvPr/>
        </p:nvSpPr>
        <p:spPr bwMode="auto">
          <a:xfrm>
            <a:off x="7589838" y="6497638"/>
            <a:ext cx="144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8F01B8"/>
                </a:solidFill>
                <a:latin typeface="Arial" pitchFamily="34" charset="0"/>
              </a:rPr>
              <a:t>any ideas?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1026"/>
          <p:cNvGrpSpPr>
            <a:grpSpLocks/>
          </p:cNvGrpSpPr>
          <p:nvPr/>
        </p:nvGrpSpPr>
        <p:grpSpPr bwMode="auto">
          <a:xfrm>
            <a:off x="468313" y="1038225"/>
            <a:ext cx="8047037" cy="180975"/>
            <a:chOff x="295" y="1311"/>
            <a:chExt cx="5177" cy="114"/>
          </a:xfrm>
        </p:grpSpPr>
        <p:sp>
          <p:nvSpPr>
            <p:cNvPr id="94216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7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11" name="Rectangle 1029"/>
          <p:cNvSpPr>
            <a:spLocks noChangeArrowheads="1"/>
          </p:cNvSpPr>
          <p:nvPr/>
        </p:nvSpPr>
        <p:spPr bwMode="auto">
          <a:xfrm>
            <a:off x="1125538" y="196850"/>
            <a:ext cx="68754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tx1"/>
                </a:solidFill>
                <a:latin typeface="Times" pitchFamily="18" charset="0"/>
              </a:rPr>
              <a:t>More flexible </a:t>
            </a:r>
            <a:r>
              <a:rPr lang="en-US" sz="4400" b="1">
                <a:solidFill>
                  <a:schemeClr val="tx1"/>
                </a:solidFill>
                <a:latin typeface="Courier New" pitchFamily="49" charset="0"/>
              </a:rPr>
              <a:t>sum</a:t>
            </a:r>
            <a:r>
              <a:rPr lang="en-US" sz="4400">
                <a:solidFill>
                  <a:schemeClr val="tx1"/>
                </a:solidFill>
                <a:latin typeface="Times" pitchFamily="18" charset="0"/>
              </a:rPr>
              <a:t>s…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4212" name="Text Box 1030"/>
          <p:cNvSpPr txBox="1">
            <a:spLocks noChangeArrowheads="1"/>
          </p:cNvSpPr>
          <p:nvPr/>
        </p:nvSpPr>
        <p:spPr bwMode="auto">
          <a:xfrm>
            <a:off x="609600" y="1922463"/>
            <a:ext cx="76962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sum(X,Y,Z) :-</a:t>
            </a:r>
          </a:p>
          <a:p>
            <a:pPr algn="l">
              <a:lnSpc>
                <a:spcPct val="5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 digits(D), </a:t>
            </a:r>
          </a:p>
          <a:p>
            <a:pPr algn="l">
              <a:lnSpc>
                <a:spcPct val="5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 member(X,D), </a:t>
            </a:r>
          </a:p>
          <a:p>
            <a:pPr algn="l">
              <a:lnSpc>
                <a:spcPct val="5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 member(Y,D), </a:t>
            </a:r>
          </a:p>
          <a:p>
            <a:pPr algn="l">
              <a:lnSpc>
                <a:spcPct val="5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 Z is X+Y.</a:t>
            </a:r>
          </a:p>
        </p:txBody>
      </p:sp>
      <p:sp>
        <p:nvSpPr>
          <p:cNvPr id="94213" name="Text Box 1031"/>
          <p:cNvSpPr txBox="1">
            <a:spLocks noChangeArrowheads="1"/>
          </p:cNvSpPr>
          <p:nvPr/>
        </p:nvSpPr>
        <p:spPr bwMode="auto">
          <a:xfrm>
            <a:off x="609600" y="1447800"/>
            <a:ext cx="769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digits([0,1,2,3,4,5,6,7,8,9]).</a:t>
            </a:r>
          </a:p>
        </p:txBody>
      </p:sp>
      <p:sp>
        <p:nvSpPr>
          <p:cNvPr id="94214" name="Text Box 1032"/>
          <p:cNvSpPr txBox="1">
            <a:spLocks noChangeArrowheads="1"/>
          </p:cNvSpPr>
          <p:nvPr/>
        </p:nvSpPr>
        <p:spPr bwMode="auto">
          <a:xfrm>
            <a:off x="609600" y="4589463"/>
            <a:ext cx="76962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sum(X,Y,Z) :-</a:t>
            </a:r>
          </a:p>
          <a:p>
            <a:pPr algn="l">
              <a:lnSpc>
                <a:spcPct val="5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 D = [0,1,2,3,4,5,6,7,8,9], </a:t>
            </a:r>
          </a:p>
          <a:p>
            <a:pPr algn="l">
              <a:lnSpc>
                <a:spcPct val="5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 member(X,D), </a:t>
            </a:r>
          </a:p>
          <a:p>
            <a:pPr algn="l">
              <a:lnSpc>
                <a:spcPct val="5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 member(Y,D), </a:t>
            </a:r>
          </a:p>
          <a:p>
            <a:pPr algn="l">
              <a:lnSpc>
                <a:spcPct val="5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 Z is X+Y.</a:t>
            </a:r>
          </a:p>
        </p:txBody>
      </p:sp>
      <p:sp>
        <p:nvSpPr>
          <p:cNvPr id="94215" name="Text Box 1033"/>
          <p:cNvSpPr txBox="1">
            <a:spLocks noChangeArrowheads="1"/>
          </p:cNvSpPr>
          <p:nvPr/>
        </p:nvSpPr>
        <p:spPr bwMode="auto">
          <a:xfrm>
            <a:off x="7589838" y="6497638"/>
            <a:ext cx="144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8F01B8"/>
                </a:solidFill>
                <a:latin typeface="Arial" pitchFamily="34" charset="0"/>
              </a:rPr>
              <a:t>better?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68313" y="1038225"/>
            <a:ext cx="8047037" cy="180975"/>
            <a:chOff x="295" y="1311"/>
            <a:chExt cx="5177" cy="114"/>
          </a:xfrm>
        </p:grpSpPr>
        <p:sp>
          <p:nvSpPr>
            <p:cNvPr id="9524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235" name="Rectangle 5"/>
          <p:cNvSpPr>
            <a:spLocks noChangeArrowheads="1"/>
          </p:cNvSpPr>
          <p:nvPr/>
        </p:nvSpPr>
        <p:spPr bwMode="auto">
          <a:xfrm>
            <a:off x="1125538" y="196850"/>
            <a:ext cx="68754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tx1"/>
                </a:solidFill>
                <a:latin typeface="Times" pitchFamily="18" charset="0"/>
              </a:rPr>
              <a:t>More flexible </a:t>
            </a:r>
            <a:r>
              <a:rPr lang="en-US" sz="4400" b="1">
                <a:solidFill>
                  <a:schemeClr val="tx1"/>
                </a:solidFill>
                <a:latin typeface="Courier New" pitchFamily="49" charset="0"/>
              </a:rPr>
              <a:t>sum</a:t>
            </a:r>
            <a:r>
              <a:rPr lang="en-US" sz="4400">
                <a:solidFill>
                  <a:schemeClr val="tx1"/>
                </a:solidFill>
                <a:latin typeface="Times" pitchFamily="18" charset="0"/>
              </a:rPr>
              <a:t>s…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457200" y="3532188"/>
            <a:ext cx="76962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sz="1600" b="1">
                <a:solidFill>
                  <a:schemeClr val="tx1"/>
                </a:solidFill>
                <a:latin typeface="Courier New" pitchFamily="49" charset="0"/>
              </a:rPr>
              <a:t>sum(X,Y,Z) :-</a:t>
            </a:r>
          </a:p>
          <a:p>
            <a:pPr algn="l">
              <a:lnSpc>
                <a:spcPct val="50000"/>
              </a:lnSpc>
            </a:pPr>
            <a:r>
              <a:rPr lang="en-US" sz="1600" b="1">
                <a:solidFill>
                  <a:schemeClr val="tx1"/>
                </a:solidFill>
                <a:latin typeface="Courier New" pitchFamily="49" charset="0"/>
              </a:rPr>
              <a:t>  digits(D), </a:t>
            </a:r>
          </a:p>
          <a:p>
            <a:pPr algn="l">
              <a:lnSpc>
                <a:spcPct val="50000"/>
              </a:lnSpc>
            </a:pPr>
            <a:r>
              <a:rPr lang="en-US" sz="1600" b="1">
                <a:solidFill>
                  <a:schemeClr val="tx1"/>
                </a:solidFill>
                <a:latin typeface="Courier New" pitchFamily="49" charset="0"/>
              </a:rPr>
              <a:t>  member(X,D), </a:t>
            </a:r>
          </a:p>
          <a:p>
            <a:pPr algn="l">
              <a:lnSpc>
                <a:spcPct val="50000"/>
              </a:lnSpc>
            </a:pPr>
            <a:r>
              <a:rPr lang="en-US" sz="1600" b="1">
                <a:solidFill>
                  <a:schemeClr val="tx1"/>
                </a:solidFill>
                <a:latin typeface="Courier New" pitchFamily="49" charset="0"/>
              </a:rPr>
              <a:t>  member(Y,D), </a:t>
            </a:r>
          </a:p>
          <a:p>
            <a:pPr algn="l">
              <a:lnSpc>
                <a:spcPct val="50000"/>
              </a:lnSpc>
            </a:pPr>
            <a:r>
              <a:rPr lang="en-US" sz="1600" b="1">
                <a:solidFill>
                  <a:schemeClr val="tx1"/>
                </a:solidFill>
                <a:latin typeface="Courier New" pitchFamily="49" charset="0"/>
              </a:rPr>
              <a:t>  Z is X+Y.</a:t>
            </a:r>
          </a:p>
        </p:txBody>
      </p:sp>
      <p:sp>
        <p:nvSpPr>
          <p:cNvPr id="95237" name="Text Box 7"/>
          <p:cNvSpPr txBox="1">
            <a:spLocks noChangeArrowheads="1"/>
          </p:cNvSpPr>
          <p:nvPr/>
        </p:nvSpPr>
        <p:spPr bwMode="auto">
          <a:xfrm>
            <a:off x="457200" y="3275013"/>
            <a:ext cx="7696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sz="1600" b="1">
                <a:solidFill>
                  <a:schemeClr val="tx1"/>
                </a:solidFill>
                <a:latin typeface="Courier New" pitchFamily="49" charset="0"/>
              </a:rPr>
              <a:t>digits([0,1,2,3,4,5,6,7,8,9]).</a:t>
            </a:r>
          </a:p>
        </p:txBody>
      </p:sp>
      <p:sp>
        <p:nvSpPr>
          <p:cNvPr id="95238" name="Text Box 8"/>
          <p:cNvSpPr txBox="1">
            <a:spLocks noChangeArrowheads="1"/>
          </p:cNvSpPr>
          <p:nvPr/>
        </p:nvSpPr>
        <p:spPr bwMode="auto">
          <a:xfrm>
            <a:off x="457200" y="1504950"/>
            <a:ext cx="7696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sz="1600" b="1">
                <a:solidFill>
                  <a:schemeClr val="tx1"/>
                </a:solidFill>
                <a:latin typeface="Courier New" pitchFamily="49" charset="0"/>
              </a:rPr>
              <a:t>sum(X,Y,Z) :-</a:t>
            </a:r>
          </a:p>
          <a:p>
            <a:pPr algn="l">
              <a:lnSpc>
                <a:spcPct val="50000"/>
              </a:lnSpc>
            </a:pPr>
            <a:r>
              <a:rPr lang="en-US" sz="1600" b="1">
                <a:solidFill>
                  <a:schemeClr val="tx1"/>
                </a:solidFill>
                <a:latin typeface="Courier New" pitchFamily="49" charset="0"/>
              </a:rPr>
              <a:t>  D = [0,1,2,3,4,5,6,7,8,9], </a:t>
            </a:r>
          </a:p>
          <a:p>
            <a:pPr algn="l">
              <a:lnSpc>
                <a:spcPct val="50000"/>
              </a:lnSpc>
            </a:pPr>
            <a:r>
              <a:rPr lang="en-US" sz="1600" b="1">
                <a:solidFill>
                  <a:schemeClr val="tx1"/>
                </a:solidFill>
                <a:latin typeface="Courier New" pitchFamily="49" charset="0"/>
              </a:rPr>
              <a:t>  member(X,D), </a:t>
            </a:r>
          </a:p>
          <a:p>
            <a:pPr algn="l">
              <a:lnSpc>
                <a:spcPct val="50000"/>
              </a:lnSpc>
            </a:pPr>
            <a:r>
              <a:rPr lang="en-US" sz="1600" b="1">
                <a:solidFill>
                  <a:schemeClr val="tx1"/>
                </a:solidFill>
                <a:latin typeface="Courier New" pitchFamily="49" charset="0"/>
              </a:rPr>
              <a:t>  member(Y,D), </a:t>
            </a:r>
          </a:p>
          <a:p>
            <a:pPr algn="l">
              <a:lnSpc>
                <a:spcPct val="50000"/>
              </a:lnSpc>
            </a:pPr>
            <a:r>
              <a:rPr lang="en-US" sz="1600" b="1">
                <a:solidFill>
                  <a:schemeClr val="tx1"/>
                </a:solidFill>
                <a:latin typeface="Courier New" pitchFamily="49" charset="0"/>
              </a:rPr>
              <a:t>  Z is X+Y.</a:t>
            </a:r>
          </a:p>
        </p:txBody>
      </p:sp>
      <p:sp>
        <p:nvSpPr>
          <p:cNvPr id="95239" name="Text Box 9"/>
          <p:cNvSpPr txBox="1">
            <a:spLocks noChangeArrowheads="1"/>
          </p:cNvSpPr>
          <p:nvPr/>
        </p:nvSpPr>
        <p:spPr bwMode="auto">
          <a:xfrm>
            <a:off x="7456488" y="4572000"/>
            <a:ext cx="14478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>
                <a:solidFill>
                  <a:srgbClr val="8F01B8"/>
                </a:solidFill>
                <a:latin typeface="Arial" pitchFamily="34" charset="0"/>
              </a:rPr>
              <a:t>better solution? Use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var</a:t>
            </a:r>
            <a:r>
              <a:rPr lang="en-US" sz="1200" b="1">
                <a:solidFill>
                  <a:srgbClr val="8F01B8"/>
                </a:solidFill>
                <a:latin typeface="Arial" pitchFamily="34" charset="0"/>
              </a:rPr>
              <a:t>,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nonvar</a:t>
            </a:r>
            <a:endParaRPr lang="en-US" sz="1200" b="1">
              <a:solidFill>
                <a:srgbClr val="8F01B8"/>
              </a:solidFill>
              <a:latin typeface="Arial" pitchFamily="34" charset="0"/>
            </a:endParaRPr>
          </a:p>
        </p:txBody>
      </p:sp>
      <p:sp>
        <p:nvSpPr>
          <p:cNvPr id="95240" name="Line 10"/>
          <p:cNvSpPr>
            <a:spLocks noChangeShapeType="1"/>
          </p:cNvSpPr>
          <p:nvPr/>
        </p:nvSpPr>
        <p:spPr bwMode="auto">
          <a:xfrm>
            <a:off x="304800" y="2971800"/>
            <a:ext cx="8382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Line 11"/>
          <p:cNvSpPr>
            <a:spLocks noChangeShapeType="1"/>
          </p:cNvSpPr>
          <p:nvPr/>
        </p:nvSpPr>
        <p:spPr bwMode="auto">
          <a:xfrm>
            <a:off x="304800" y="5029200"/>
            <a:ext cx="8382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Text Box 12"/>
          <p:cNvSpPr txBox="1">
            <a:spLocks noChangeArrowheads="1"/>
          </p:cNvSpPr>
          <p:nvPr/>
        </p:nvSpPr>
        <p:spPr bwMode="auto">
          <a:xfrm>
            <a:off x="457200" y="5334000"/>
            <a:ext cx="6629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sz="1600" b="1">
                <a:solidFill>
                  <a:schemeClr val="tx1"/>
                </a:solidFill>
                <a:latin typeface="Courier New" pitchFamily="49" charset="0"/>
              </a:rPr>
              <a:t>sum(X,Y,Z) :- nonvar(Y), nonvar(Z), X is Z-Y.</a:t>
            </a:r>
          </a:p>
          <a:p>
            <a:pPr algn="l">
              <a:lnSpc>
                <a:spcPct val="50000"/>
              </a:lnSpc>
            </a:pPr>
            <a:r>
              <a:rPr lang="en-US" sz="1600" b="1">
                <a:solidFill>
                  <a:schemeClr val="tx1"/>
                </a:solidFill>
                <a:latin typeface="Courier New" pitchFamily="49" charset="0"/>
              </a:rPr>
              <a:t>sum(X,Y,Z) :- nonvar(X), nonvar(Z), Y is Z-X.</a:t>
            </a:r>
          </a:p>
          <a:p>
            <a:pPr algn="l">
              <a:lnSpc>
                <a:spcPct val="50000"/>
              </a:lnSpc>
            </a:pPr>
            <a:r>
              <a:rPr lang="en-US" sz="1600" b="1">
                <a:solidFill>
                  <a:schemeClr val="tx1"/>
                </a:solidFill>
                <a:latin typeface="Courier New" pitchFamily="49" charset="0"/>
              </a:rPr>
              <a:t>sum(X,Y,Z) :- nonvar(X), nonvar(Y), Z is X+Y.</a:t>
            </a:r>
          </a:p>
        </p:txBody>
      </p:sp>
      <p:sp>
        <p:nvSpPr>
          <p:cNvPr id="95243" name="Text Box 13"/>
          <p:cNvSpPr txBox="1">
            <a:spLocks noChangeArrowheads="1"/>
          </p:cNvSpPr>
          <p:nvPr/>
        </p:nvSpPr>
        <p:spPr bwMode="auto">
          <a:xfrm>
            <a:off x="5715000" y="6381750"/>
            <a:ext cx="31892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>
                <a:solidFill>
                  <a:srgbClr val="8F01B8"/>
                </a:solidFill>
                <a:latin typeface="Arial" pitchFamily="34" charset="0"/>
              </a:rPr>
              <a:t>How many of these rules will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sum(2,2,4)</a:t>
            </a:r>
            <a:r>
              <a:rPr lang="en-US" sz="1200" b="1">
                <a:solidFill>
                  <a:srgbClr val="8F01B8"/>
                </a:solidFill>
                <a:latin typeface="Arial" pitchFamily="34" charset="0"/>
              </a:rPr>
              <a:t> and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sum(2,2,5)</a:t>
            </a:r>
            <a:r>
              <a:rPr lang="en-US" sz="1200" b="1">
                <a:solidFill>
                  <a:srgbClr val="8F01B8"/>
                </a:solidFill>
                <a:latin typeface="Arial" pitchFamily="34" charset="0"/>
              </a:rPr>
              <a:t> finish?</a:t>
            </a:r>
          </a:p>
        </p:txBody>
      </p:sp>
      <p:sp>
        <p:nvSpPr>
          <p:cNvPr id="95244" name="Text Box 14"/>
          <p:cNvSpPr txBox="1">
            <a:spLocks noChangeArrowheads="1"/>
          </p:cNvSpPr>
          <p:nvPr/>
        </p:nvSpPr>
        <p:spPr bwMode="auto">
          <a:xfrm>
            <a:off x="860425" y="6110288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Times" pitchFamily="18" charset="0"/>
              </a:rPr>
              <a:t>It’s possible to make sum generate ALL integer solutions even when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X</a:t>
            </a:r>
            <a:r>
              <a:rPr lang="en-US" sz="1200">
                <a:solidFill>
                  <a:schemeClr val="tx1"/>
                </a:solidFill>
                <a:latin typeface="Times" pitchFamily="18" charset="0"/>
              </a:rPr>
              <a:t>,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Y</a:t>
            </a:r>
            <a:r>
              <a:rPr lang="en-US" sz="1200">
                <a:solidFill>
                  <a:schemeClr val="tx1"/>
                </a:solidFill>
                <a:latin typeface="Times" pitchFamily="18" charset="0"/>
              </a:rPr>
              <a:t>, and </a:t>
            </a:r>
            <a:r>
              <a:rPr lang="en-US" sz="1200" b="1">
                <a:solidFill>
                  <a:schemeClr val="tx1"/>
                </a:solidFill>
                <a:latin typeface="Courier New" pitchFamily="49" charset="0"/>
              </a:rPr>
              <a:t>Z</a:t>
            </a:r>
            <a:r>
              <a:rPr lang="en-US" sz="1200">
                <a:solidFill>
                  <a:schemeClr val="tx1"/>
                </a:solidFill>
                <a:latin typeface="Times" pitchFamily="18" charset="0"/>
              </a:rPr>
              <a:t> are all variables…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68313" y="1038225"/>
            <a:ext cx="6542087" cy="180975"/>
            <a:chOff x="295" y="1311"/>
            <a:chExt cx="5177" cy="114"/>
          </a:xfrm>
        </p:grpSpPr>
        <p:sp>
          <p:nvSpPr>
            <p:cNvPr id="9628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557213" y="196850"/>
            <a:ext cx="637698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tx1"/>
                </a:solidFill>
                <a:latin typeface="Times" pitchFamily="18" charset="0"/>
              </a:rPr>
              <a:t>Welcome back to CS 60!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6260" name="Text Box 6"/>
          <p:cNvSpPr txBox="1">
            <a:spLocks noChangeArrowheads="1"/>
          </p:cNvSpPr>
          <p:nvPr/>
        </p:nvSpPr>
        <p:spPr bwMode="auto">
          <a:xfrm>
            <a:off x="1373188" y="1289050"/>
            <a:ext cx="3352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chemeClr val="tx1"/>
                </a:solidFill>
                <a:latin typeface="Times" pitchFamily="18" charset="0"/>
              </a:rPr>
              <a:t>CS 60 Then and Now:</a:t>
            </a:r>
            <a:endParaRPr lang="en-US" sz="2200">
              <a:solidFill>
                <a:schemeClr val="tx1"/>
              </a:solidFill>
              <a:latin typeface="Times" pitchFamily="18" charset="0"/>
            </a:endParaRPr>
          </a:p>
        </p:txBody>
      </p:sp>
      <p:grpSp>
        <p:nvGrpSpPr>
          <p:cNvPr id="96261" name="Group 7"/>
          <p:cNvGrpSpPr>
            <a:grpSpLocks/>
          </p:cNvGrpSpPr>
          <p:nvPr/>
        </p:nvGrpSpPr>
        <p:grpSpPr bwMode="auto">
          <a:xfrm>
            <a:off x="5784850" y="3276600"/>
            <a:ext cx="609600" cy="457200"/>
            <a:chOff x="1824" y="4512"/>
            <a:chExt cx="528" cy="241"/>
          </a:xfrm>
        </p:grpSpPr>
        <p:sp>
          <p:nvSpPr>
            <p:cNvPr id="96277" name="Freeform 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8" name="Oval 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9" name="Oval 1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0" name="Oval 1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1" name="Oval 1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2" name="Oval 1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3" name="Oval 1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4" name="Oval 1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5" name="Freeform 1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6" name="Freeform 1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7" name="AutoShape 1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8" name="AutoShape 1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6262" name="Picture 20"/>
          <p:cNvPicPr>
            <a:picLocks noChangeAspect="1" noChangeArrowheads="1"/>
          </p:cNvPicPr>
          <p:nvPr/>
        </p:nvPicPr>
        <p:blipFill>
          <a:blip r:embed="rId2" cstate="print">
            <a:lum contrast="22000"/>
          </a:blip>
          <a:srcRect l="12097" t="48305" r="63223" b="37624"/>
          <a:stretch>
            <a:fillRect/>
          </a:stretch>
        </p:blipFill>
        <p:spPr bwMode="auto">
          <a:xfrm>
            <a:off x="5073650" y="5708650"/>
            <a:ext cx="9985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3" name="Rectangle 21"/>
          <p:cNvSpPr>
            <a:spLocks noChangeArrowheads="1"/>
          </p:cNvSpPr>
          <p:nvPr/>
        </p:nvSpPr>
        <p:spPr bwMode="auto">
          <a:xfrm>
            <a:off x="774700" y="186055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009900"/>
                </a:solidFill>
                <a:latin typeface="Arial" pitchFamily="34" charset="0"/>
              </a:rPr>
              <a:t>Weeks 1-4:  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Java</a:t>
            </a:r>
          </a:p>
        </p:txBody>
      </p:sp>
      <p:sp>
        <p:nvSpPr>
          <p:cNvPr id="96264" name="Rectangle 22"/>
          <p:cNvSpPr>
            <a:spLocks noChangeArrowheads="1"/>
          </p:cNvSpPr>
          <p:nvPr/>
        </p:nvSpPr>
        <p:spPr bwMode="auto">
          <a:xfrm>
            <a:off x="3457575" y="186055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009900"/>
                </a:solidFill>
                <a:latin typeface="Arial" pitchFamily="34" charset="0"/>
              </a:rPr>
              <a:t>Weeks 5-8:  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Rex</a:t>
            </a:r>
          </a:p>
        </p:txBody>
      </p:sp>
      <p:sp>
        <p:nvSpPr>
          <p:cNvPr id="96265" name="Rectangle 23"/>
          <p:cNvSpPr>
            <a:spLocks noChangeArrowheads="1"/>
          </p:cNvSpPr>
          <p:nvPr/>
        </p:nvSpPr>
        <p:spPr bwMode="auto">
          <a:xfrm>
            <a:off x="774700" y="2286000"/>
            <a:ext cx="159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009900"/>
                </a:solidFill>
                <a:latin typeface="Arial" pitchFamily="34" charset="0"/>
              </a:rPr>
              <a:t>Weeks 10-15:</a:t>
            </a:r>
          </a:p>
        </p:txBody>
      </p:sp>
      <p:sp>
        <p:nvSpPr>
          <p:cNvPr id="96266" name="Rectangle 24"/>
          <p:cNvSpPr>
            <a:spLocks noChangeArrowheads="1"/>
          </p:cNvSpPr>
          <p:nvPr/>
        </p:nvSpPr>
        <p:spPr bwMode="auto">
          <a:xfrm>
            <a:off x="2419350" y="2286000"/>
            <a:ext cx="3602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FF0119"/>
                </a:solidFill>
                <a:latin typeface="Arial" pitchFamily="34" charset="0"/>
              </a:rPr>
              <a:t>Prolog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, ISCAL, JFLAP, and more!</a:t>
            </a:r>
          </a:p>
        </p:txBody>
      </p:sp>
      <p:pic>
        <p:nvPicPr>
          <p:cNvPr id="96267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1454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8" name="Text Box 26"/>
          <p:cNvSpPr txBox="1">
            <a:spLocks noChangeArrowheads="1"/>
          </p:cNvSpPr>
          <p:nvPr/>
        </p:nvSpPr>
        <p:spPr bwMode="auto">
          <a:xfrm>
            <a:off x="7219950" y="2420938"/>
            <a:ext cx="1604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</a:rPr>
              <a:t>Guest-appearing this week …</a:t>
            </a:r>
          </a:p>
        </p:txBody>
      </p:sp>
      <p:pic>
        <p:nvPicPr>
          <p:cNvPr id="96269" name="Picture 27"/>
          <p:cNvPicPr>
            <a:picLocks noChangeAspect="1" noChangeArrowheads="1"/>
          </p:cNvPicPr>
          <p:nvPr/>
        </p:nvPicPr>
        <p:blipFill>
          <a:blip r:embed="rId4" cstate="print"/>
          <a:srcRect l="18765" t="8946"/>
          <a:stretch>
            <a:fillRect/>
          </a:stretch>
        </p:blipFill>
        <p:spPr bwMode="auto">
          <a:xfrm>
            <a:off x="152400" y="2819400"/>
            <a:ext cx="4800600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0" name="Picture 28"/>
          <p:cNvPicPr>
            <a:picLocks noChangeAspect="1" noChangeArrowheads="1"/>
          </p:cNvPicPr>
          <p:nvPr/>
        </p:nvPicPr>
        <p:blipFill>
          <a:blip r:embed="rId5" cstate="print"/>
          <a:srcRect t="5661" b="17924"/>
          <a:stretch>
            <a:fillRect/>
          </a:stretch>
        </p:blipFill>
        <p:spPr bwMode="auto">
          <a:xfrm>
            <a:off x="5794375" y="4824413"/>
            <a:ext cx="609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1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7538" y="4038600"/>
            <a:ext cx="803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2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6375" y="3200400"/>
            <a:ext cx="17907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73" name="Text Box 31"/>
          <p:cNvSpPr txBox="1">
            <a:spLocks noChangeArrowheads="1"/>
          </p:cNvSpPr>
          <p:nvPr/>
        </p:nvSpPr>
        <p:spPr bwMode="auto">
          <a:xfrm>
            <a:off x="5018088" y="6543675"/>
            <a:ext cx="407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rgbClr val="8F01B8"/>
                </a:solidFill>
                <a:latin typeface="Times" pitchFamily="18" charset="0"/>
              </a:rPr>
              <a:t>This makes me appreciate my own family reunions…</a:t>
            </a:r>
          </a:p>
        </p:txBody>
      </p:sp>
      <p:sp>
        <p:nvSpPr>
          <p:cNvPr id="96274" name="Freeform 32"/>
          <p:cNvSpPr>
            <a:spLocks/>
          </p:cNvSpPr>
          <p:nvPr/>
        </p:nvSpPr>
        <p:spPr bwMode="auto">
          <a:xfrm flipH="1">
            <a:off x="5410200" y="3500438"/>
            <a:ext cx="238125" cy="741362"/>
          </a:xfrm>
          <a:custGeom>
            <a:avLst/>
            <a:gdLst>
              <a:gd name="T0" fmla="*/ 0 w 150"/>
              <a:gd name="T1" fmla="*/ 0 h 467"/>
              <a:gd name="T2" fmla="*/ 2147483647 w 150"/>
              <a:gd name="T3" fmla="*/ 2147483647 h 467"/>
              <a:gd name="T4" fmla="*/ 2147483647 w 150"/>
              <a:gd name="T5" fmla="*/ 2147483647 h 467"/>
              <a:gd name="T6" fmla="*/ 2147483647 w 150"/>
              <a:gd name="T7" fmla="*/ 2147483647 h 467"/>
              <a:gd name="T8" fmla="*/ 2147483647 w 150"/>
              <a:gd name="T9" fmla="*/ 2147483647 h 467"/>
              <a:gd name="T10" fmla="*/ 2147483647 w 150"/>
              <a:gd name="T11" fmla="*/ 2147483647 h 467"/>
              <a:gd name="T12" fmla="*/ 2147483647 w 150"/>
              <a:gd name="T13" fmla="*/ 2147483647 h 4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"/>
              <a:gd name="T22" fmla="*/ 0 h 467"/>
              <a:gd name="T23" fmla="*/ 150 w 150"/>
              <a:gd name="T24" fmla="*/ 467 h 4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" h="467">
                <a:moveTo>
                  <a:pt x="0" y="0"/>
                </a:moveTo>
                <a:cubicBezTo>
                  <a:pt x="36" y="11"/>
                  <a:pt x="64" y="32"/>
                  <a:pt x="100" y="45"/>
                </a:cubicBezTo>
                <a:cubicBezTo>
                  <a:pt x="138" y="83"/>
                  <a:pt x="129" y="150"/>
                  <a:pt x="150" y="200"/>
                </a:cubicBezTo>
                <a:cubicBezTo>
                  <a:pt x="145" y="246"/>
                  <a:pt x="136" y="283"/>
                  <a:pt x="122" y="328"/>
                </a:cubicBezTo>
                <a:cubicBezTo>
                  <a:pt x="118" y="339"/>
                  <a:pt x="114" y="369"/>
                  <a:pt x="106" y="378"/>
                </a:cubicBezTo>
                <a:cubicBezTo>
                  <a:pt x="99" y="383"/>
                  <a:pt x="90" y="385"/>
                  <a:pt x="83" y="389"/>
                </a:cubicBezTo>
                <a:cubicBezTo>
                  <a:pt x="77" y="399"/>
                  <a:pt x="52" y="467"/>
                  <a:pt x="33" y="46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Freeform 33"/>
          <p:cNvSpPr>
            <a:spLocks/>
          </p:cNvSpPr>
          <p:nvPr/>
        </p:nvSpPr>
        <p:spPr bwMode="auto">
          <a:xfrm flipH="1">
            <a:off x="5411788" y="4352925"/>
            <a:ext cx="238125" cy="741363"/>
          </a:xfrm>
          <a:custGeom>
            <a:avLst/>
            <a:gdLst>
              <a:gd name="T0" fmla="*/ 0 w 150"/>
              <a:gd name="T1" fmla="*/ 0 h 467"/>
              <a:gd name="T2" fmla="*/ 2147483647 w 150"/>
              <a:gd name="T3" fmla="*/ 2147483647 h 467"/>
              <a:gd name="T4" fmla="*/ 2147483647 w 150"/>
              <a:gd name="T5" fmla="*/ 2147483647 h 467"/>
              <a:gd name="T6" fmla="*/ 2147483647 w 150"/>
              <a:gd name="T7" fmla="*/ 2147483647 h 467"/>
              <a:gd name="T8" fmla="*/ 2147483647 w 150"/>
              <a:gd name="T9" fmla="*/ 2147483647 h 467"/>
              <a:gd name="T10" fmla="*/ 2147483647 w 150"/>
              <a:gd name="T11" fmla="*/ 2147483647 h 467"/>
              <a:gd name="T12" fmla="*/ 2147483647 w 150"/>
              <a:gd name="T13" fmla="*/ 2147483647 h 4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"/>
              <a:gd name="T22" fmla="*/ 0 h 467"/>
              <a:gd name="T23" fmla="*/ 150 w 150"/>
              <a:gd name="T24" fmla="*/ 467 h 4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" h="467">
                <a:moveTo>
                  <a:pt x="0" y="0"/>
                </a:moveTo>
                <a:cubicBezTo>
                  <a:pt x="36" y="11"/>
                  <a:pt x="64" y="32"/>
                  <a:pt x="100" y="45"/>
                </a:cubicBezTo>
                <a:cubicBezTo>
                  <a:pt x="138" y="83"/>
                  <a:pt x="129" y="150"/>
                  <a:pt x="150" y="200"/>
                </a:cubicBezTo>
                <a:cubicBezTo>
                  <a:pt x="145" y="246"/>
                  <a:pt x="136" y="283"/>
                  <a:pt x="122" y="328"/>
                </a:cubicBezTo>
                <a:cubicBezTo>
                  <a:pt x="118" y="339"/>
                  <a:pt x="114" y="369"/>
                  <a:pt x="106" y="378"/>
                </a:cubicBezTo>
                <a:cubicBezTo>
                  <a:pt x="99" y="383"/>
                  <a:pt x="90" y="385"/>
                  <a:pt x="83" y="389"/>
                </a:cubicBezTo>
                <a:cubicBezTo>
                  <a:pt x="77" y="399"/>
                  <a:pt x="52" y="467"/>
                  <a:pt x="33" y="46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6" name="Text Box 34"/>
          <p:cNvSpPr txBox="1">
            <a:spLocks noChangeArrowheads="1"/>
          </p:cNvSpPr>
          <p:nvPr/>
        </p:nvSpPr>
        <p:spPr bwMode="auto">
          <a:xfrm>
            <a:off x="6805613" y="4816475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8F01B8"/>
                </a:solidFill>
                <a:latin typeface="Times" pitchFamily="18" charset="0"/>
              </a:rPr>
              <a:t>Keeping the CS 60 ecosystem balanced…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3"/>
          <p:cNvSpPr txBox="1">
            <a:spLocks noChangeArrowheads="1"/>
          </p:cNvSpPr>
          <p:nvPr/>
        </p:nvSpPr>
        <p:spPr bwMode="auto">
          <a:xfrm>
            <a:off x="304800" y="4267200"/>
            <a:ext cx="86106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([], 0).</a:t>
            </a:r>
          </a:p>
          <a:p>
            <a:pPr algn="l"/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([_|R], N) :- </a:t>
            </a:r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(R, M), N is M+1.</a:t>
            </a:r>
          </a:p>
        </p:txBody>
      </p:sp>
      <p:sp>
        <p:nvSpPr>
          <p:cNvPr id="38915" name="Text Box 27"/>
          <p:cNvSpPr txBox="1">
            <a:spLocks noChangeArrowheads="1"/>
          </p:cNvSpPr>
          <p:nvPr/>
        </p:nvSpPr>
        <p:spPr bwMode="auto">
          <a:xfrm>
            <a:off x="5029200" y="1143000"/>
            <a:ext cx="2590800" cy="646113"/>
          </a:xfrm>
          <a:prstGeom prst="rect">
            <a:avLst/>
          </a:prstGeom>
          <a:solidFill>
            <a:srgbClr val="B8FFCA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(1) Base case (usually no constraint clauses at all!)</a:t>
            </a:r>
          </a:p>
        </p:txBody>
      </p:sp>
      <p:sp>
        <p:nvSpPr>
          <p:cNvPr id="38916" name="Rectangle 22"/>
          <p:cNvSpPr>
            <a:spLocks noChangeArrowheads="1"/>
          </p:cNvSpPr>
          <p:nvPr/>
        </p:nvSpPr>
        <p:spPr bwMode="auto">
          <a:xfrm>
            <a:off x="1495425" y="539115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list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8917" name="Rectangle 23"/>
          <p:cNvSpPr>
            <a:spLocks noChangeArrowheads="1"/>
          </p:cNvSpPr>
          <p:nvPr/>
        </p:nvSpPr>
        <p:spPr bwMode="auto">
          <a:xfrm>
            <a:off x="2333625" y="5391150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its length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8918" name="Text Box 23"/>
          <p:cNvSpPr txBox="1">
            <a:spLocks noChangeArrowheads="1"/>
          </p:cNvSpPr>
          <p:nvPr/>
        </p:nvSpPr>
        <p:spPr bwMode="auto">
          <a:xfrm>
            <a:off x="381000" y="2057400"/>
            <a:ext cx="67056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700" b="1">
                <a:latin typeface="Courier New" pitchFamily="49" charset="0"/>
              </a:rPr>
              <a:t>mem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(E, [E|_]).</a:t>
            </a:r>
          </a:p>
          <a:p>
            <a:pPr algn="l"/>
            <a:r>
              <a:rPr lang="en-US" sz="2700" b="1">
                <a:latin typeface="Courier New" pitchFamily="49" charset="0"/>
              </a:rPr>
              <a:t>mem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(E, [_|R]) :- </a:t>
            </a:r>
            <a:r>
              <a:rPr lang="en-US" sz="2700" b="1">
                <a:latin typeface="Courier New" pitchFamily="49" charset="0"/>
              </a:rPr>
              <a:t>mem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(E, R).</a:t>
            </a:r>
          </a:p>
        </p:txBody>
      </p:sp>
      <p:sp>
        <p:nvSpPr>
          <p:cNvPr id="38919" name="Text Box 27"/>
          <p:cNvSpPr txBox="1">
            <a:spLocks noChangeArrowheads="1"/>
          </p:cNvSpPr>
          <p:nvPr/>
        </p:nvSpPr>
        <p:spPr bwMode="auto">
          <a:xfrm>
            <a:off x="6629400" y="2438400"/>
            <a:ext cx="2133600" cy="646113"/>
          </a:xfrm>
          <a:prstGeom prst="rect">
            <a:avLst/>
          </a:prstGeom>
          <a:solidFill>
            <a:srgbClr val="B8FFCA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(2) Recursion first! (when possible)</a:t>
            </a:r>
          </a:p>
        </p:txBody>
      </p:sp>
      <p:sp>
        <p:nvSpPr>
          <p:cNvPr id="38920" name="Text Box 27"/>
          <p:cNvSpPr txBox="1">
            <a:spLocks noChangeArrowheads="1"/>
          </p:cNvSpPr>
          <p:nvPr/>
        </p:nvSpPr>
        <p:spPr bwMode="auto">
          <a:xfrm>
            <a:off x="6400800" y="3733800"/>
            <a:ext cx="2514600" cy="646113"/>
          </a:xfrm>
          <a:prstGeom prst="rect">
            <a:avLst/>
          </a:prstGeom>
          <a:solidFill>
            <a:srgbClr val="B8FFCA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(3) Arithmetic next   (RHS must be bound)</a:t>
            </a:r>
          </a:p>
        </p:txBody>
      </p:sp>
      <p:sp>
        <p:nvSpPr>
          <p:cNvPr id="38921" name="Text Box 27"/>
          <p:cNvSpPr txBox="1">
            <a:spLocks noChangeArrowheads="1"/>
          </p:cNvSpPr>
          <p:nvPr/>
        </p:nvSpPr>
        <p:spPr bwMode="auto">
          <a:xfrm>
            <a:off x="6400800" y="5907088"/>
            <a:ext cx="2514600" cy="646112"/>
          </a:xfrm>
          <a:prstGeom prst="rect">
            <a:avLst/>
          </a:prstGeom>
          <a:solidFill>
            <a:srgbClr val="B8FFCA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(4) Negation last           (all vars must be bound)</a:t>
            </a:r>
          </a:p>
        </p:txBody>
      </p:sp>
      <p:sp>
        <p:nvSpPr>
          <p:cNvPr id="38922" name="Rectangle 22"/>
          <p:cNvSpPr>
            <a:spLocks noChangeArrowheads="1"/>
          </p:cNvSpPr>
          <p:nvPr/>
        </p:nvSpPr>
        <p:spPr bwMode="auto">
          <a:xfrm>
            <a:off x="838200" y="3076575"/>
            <a:ext cx="1130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an element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8923" name="Rectangle 23"/>
          <p:cNvSpPr>
            <a:spLocks noChangeArrowheads="1"/>
          </p:cNvSpPr>
          <p:nvPr/>
        </p:nvSpPr>
        <p:spPr bwMode="auto">
          <a:xfrm>
            <a:off x="2133600" y="3076575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a list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8924" name="Rectangle 5"/>
          <p:cNvSpPr>
            <a:spLocks noChangeArrowheads="1"/>
          </p:cNvSpPr>
          <p:nvPr/>
        </p:nvSpPr>
        <p:spPr bwMode="auto">
          <a:xfrm>
            <a:off x="635000" y="266700"/>
            <a:ext cx="7883525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200">
                <a:solidFill>
                  <a:schemeClr val="tx1"/>
                </a:solidFill>
              </a:rPr>
              <a:t>Prolog ?!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8925" name="TextBox 31"/>
          <p:cNvSpPr txBox="1">
            <a:spLocks noChangeArrowheads="1"/>
          </p:cNvSpPr>
          <p:nvPr/>
        </p:nvSpPr>
        <p:spPr bwMode="auto">
          <a:xfrm rot="-879760">
            <a:off x="1331913" y="2236788"/>
            <a:ext cx="6497637" cy="267811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b="1">
                <a:solidFill>
                  <a:srgbClr val="C00000"/>
                </a:solidFill>
                <a:latin typeface="Cambria" pitchFamily="18" charset="0"/>
              </a:rPr>
              <a:t>Key idea:   </a:t>
            </a:r>
            <a:r>
              <a:rPr lang="en-US" sz="4200">
                <a:solidFill>
                  <a:schemeClr val="tx1"/>
                </a:solidFill>
                <a:latin typeface="Cambria" pitchFamily="18" charset="0"/>
              </a:rPr>
              <a:t>You are </a:t>
            </a:r>
            <a:r>
              <a:rPr lang="en-US" sz="4200" i="1">
                <a:solidFill>
                  <a:schemeClr val="tx1"/>
                </a:solidFill>
                <a:latin typeface="Cambria" pitchFamily="18" charset="0"/>
              </a:rPr>
              <a:t>describing the constraints</a:t>
            </a:r>
            <a:r>
              <a:rPr lang="en-US" sz="4200">
                <a:solidFill>
                  <a:schemeClr val="tx1"/>
                </a:solidFill>
                <a:latin typeface="Cambria" pitchFamily="18" charset="0"/>
              </a:rPr>
              <a:t> that make a relationship - a Prolog predicate - true.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4"/>
          <p:cNvSpPr txBox="1">
            <a:spLocks noChangeArrowheads="1"/>
          </p:cNvSpPr>
          <p:nvPr/>
        </p:nvSpPr>
        <p:spPr bwMode="auto">
          <a:xfrm>
            <a:off x="2917825" y="1479550"/>
            <a:ext cx="2289175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Questions:</a:t>
            </a:r>
          </a:p>
        </p:txBody>
      </p:sp>
      <p:sp>
        <p:nvSpPr>
          <p:cNvPr id="97283" name="Text Box 15"/>
          <p:cNvSpPr txBox="1">
            <a:spLocks noChangeArrowheads="1"/>
          </p:cNvSpPr>
          <p:nvPr/>
        </p:nvSpPr>
        <p:spPr bwMode="auto">
          <a:xfrm>
            <a:off x="1601788" y="2268538"/>
            <a:ext cx="2117725" cy="977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000">
                <a:latin typeface="Helvetica" pitchFamily="34" charset="0"/>
              </a:rPr>
              <a:t>child(lisa,marge).</a:t>
            </a:r>
          </a:p>
          <a:p>
            <a:pPr algn="l">
              <a:lnSpc>
                <a:spcPct val="80000"/>
              </a:lnSpc>
            </a:pPr>
            <a:endParaRPr lang="en-US" sz="2000">
              <a:latin typeface="Helvetica" pitchFamily="34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2000">
                <a:latin typeface="Helvetica" pitchFamily="34" charset="0"/>
              </a:rPr>
              <a:t>parent(marge,X).</a:t>
            </a:r>
          </a:p>
        </p:txBody>
      </p:sp>
      <p:sp>
        <p:nvSpPr>
          <p:cNvPr id="97284" name="Text Box 16"/>
          <p:cNvSpPr txBox="1">
            <a:spLocks noChangeArrowheads="1"/>
          </p:cNvSpPr>
          <p:nvPr/>
        </p:nvSpPr>
        <p:spPr bwMode="auto">
          <a:xfrm>
            <a:off x="3994150" y="2263775"/>
            <a:ext cx="3822700" cy="4025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000" b="1">
                <a:solidFill>
                  <a:srgbClr val="000000"/>
                </a:solidFill>
              </a:rPr>
              <a:t>Is  Lisa  a child of Marge?</a:t>
            </a:r>
          </a:p>
          <a:p>
            <a:pPr algn="l">
              <a:lnSpc>
                <a:spcPct val="80000"/>
              </a:lnSpc>
            </a:pPr>
            <a:endParaRPr lang="en-US" sz="2000" b="1">
              <a:solidFill>
                <a:srgbClr val="000000"/>
              </a:solidFill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</a:rPr>
              <a:t>Who has Marge as a parent?</a:t>
            </a:r>
          </a:p>
          <a:p>
            <a:pPr algn="l">
              <a:spcBef>
                <a:spcPct val="0"/>
              </a:spcBef>
            </a:pPr>
            <a:endParaRPr lang="en-US" sz="2000" b="1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</a:rPr>
              <a:t>Is  Ug  a parent of Bart?</a:t>
            </a:r>
          </a:p>
          <a:p>
            <a:pPr algn="l">
              <a:spcBef>
                <a:spcPct val="0"/>
              </a:spcBef>
            </a:pPr>
            <a:endParaRPr lang="en-US" sz="2000" b="1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</a:rPr>
              <a:t>Who are the ancestors of Lisa?</a:t>
            </a:r>
          </a:p>
          <a:p>
            <a:pPr algn="l">
              <a:spcBef>
                <a:spcPct val="0"/>
              </a:spcBef>
            </a:pPr>
            <a:endParaRPr lang="en-US" sz="2000" b="1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</a:rPr>
              <a:t>Who are uggette's descendants?</a:t>
            </a:r>
          </a:p>
          <a:p>
            <a:pPr algn="l">
              <a:spcBef>
                <a:spcPct val="0"/>
              </a:spcBef>
            </a:pPr>
            <a:endParaRPr lang="en-US" sz="2000" b="1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</a:rPr>
              <a:t>Who is who's parent?</a:t>
            </a:r>
          </a:p>
          <a:p>
            <a:pPr algn="l">
              <a:spcBef>
                <a:spcPct val="0"/>
              </a:spcBef>
            </a:pPr>
            <a:endParaRPr lang="en-US" sz="2000" b="1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</a:rPr>
              <a:t>Who are John's grandchildren?</a:t>
            </a:r>
          </a:p>
        </p:txBody>
      </p:sp>
      <p:sp>
        <p:nvSpPr>
          <p:cNvPr id="97285" name="Text Box 19"/>
          <p:cNvSpPr txBox="1">
            <a:spLocks noChangeArrowheads="1"/>
          </p:cNvSpPr>
          <p:nvPr/>
        </p:nvSpPr>
        <p:spPr bwMode="auto">
          <a:xfrm>
            <a:off x="2022475" y="322263"/>
            <a:ext cx="4052888" cy="587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Provide data/relationships that describe the world. Then ask questions.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7286" name="Text Box 20"/>
          <p:cNvSpPr txBox="1">
            <a:spLocks noChangeArrowheads="1"/>
          </p:cNvSpPr>
          <p:nvPr/>
        </p:nvSpPr>
        <p:spPr bwMode="auto">
          <a:xfrm>
            <a:off x="254000" y="363538"/>
            <a:ext cx="1533525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The idea: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468313" y="1038225"/>
            <a:ext cx="8047037" cy="180975"/>
            <a:chOff x="295" y="1311"/>
            <a:chExt cx="5177" cy="114"/>
          </a:xfrm>
        </p:grpSpPr>
        <p:sp>
          <p:nvSpPr>
            <p:cNvPr id="9831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1066800" y="196850"/>
            <a:ext cx="6875463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tx1"/>
                </a:solidFill>
              </a:rPr>
              <a:t>Prolog lists…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98308" name="Text Box 20"/>
          <p:cNvSpPr txBox="1">
            <a:spLocks noChangeArrowheads="1"/>
          </p:cNvSpPr>
          <p:nvPr/>
        </p:nvSpPr>
        <p:spPr bwMode="auto">
          <a:xfrm>
            <a:off x="371475" y="135255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Prolog has a more Python-like list syntax than Scheme:</a:t>
            </a:r>
          </a:p>
        </p:txBody>
      </p:sp>
      <p:sp>
        <p:nvSpPr>
          <p:cNvPr id="98309" name="Text Box 21"/>
          <p:cNvSpPr txBox="1">
            <a:spLocks noChangeArrowheads="1"/>
          </p:cNvSpPr>
          <p:nvPr/>
        </p:nvSpPr>
        <p:spPr bwMode="auto">
          <a:xfrm>
            <a:off x="809625" y="2154238"/>
            <a:ext cx="345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L = [ 1, 2, 3 ].</a:t>
            </a:r>
            <a:endParaRPr lang="en-US" sz="2000">
              <a:solidFill>
                <a:srgbClr val="0000FF"/>
              </a:solidFill>
              <a:latin typeface="Times" pitchFamily="18" charset="0"/>
            </a:endParaRPr>
          </a:p>
        </p:txBody>
      </p:sp>
      <p:sp>
        <p:nvSpPr>
          <p:cNvPr id="98310" name="Text Box 23"/>
          <p:cNvSpPr txBox="1">
            <a:spLocks noChangeArrowheads="1"/>
          </p:cNvSpPr>
          <p:nvPr/>
        </p:nvSpPr>
        <p:spPr bwMode="auto">
          <a:xfrm>
            <a:off x="466725" y="4430713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 ==</a:t>
            </a:r>
            <a:r>
              <a:rPr lang="en-US" sz="2000" b="1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Times" pitchFamily="18" charset="0"/>
              </a:rPr>
              <a:t>  comparison   (structural -- no arithmetic!)</a:t>
            </a:r>
          </a:p>
        </p:txBody>
      </p:sp>
      <p:sp>
        <p:nvSpPr>
          <p:cNvPr id="98311" name="Rectangle 24"/>
          <p:cNvSpPr>
            <a:spLocks noChangeArrowheads="1"/>
          </p:cNvSpPr>
          <p:nvPr/>
        </p:nvSpPr>
        <p:spPr bwMode="auto">
          <a:xfrm>
            <a:off x="7756525" y="4430713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rgbClr val="FF0119"/>
                </a:solidFill>
                <a:latin typeface="Courier New" pitchFamily="49" charset="0"/>
              </a:rPr>
              <a:t> \== </a:t>
            </a:r>
          </a:p>
        </p:txBody>
      </p:sp>
      <p:sp>
        <p:nvSpPr>
          <p:cNvPr id="98312" name="Text Box 25"/>
          <p:cNvSpPr txBox="1">
            <a:spLocks noChangeArrowheads="1"/>
          </p:cNvSpPr>
          <p:nvPr/>
        </p:nvSpPr>
        <p:spPr bwMode="auto">
          <a:xfrm>
            <a:off x="381000" y="4767263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 =:=</a:t>
            </a:r>
            <a:r>
              <a:rPr lang="en-US" sz="2000" b="1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Times" pitchFamily="18" charset="0"/>
              </a:rPr>
              <a:t> arithmetic comparison with both-sided evaluation</a:t>
            </a:r>
          </a:p>
        </p:txBody>
      </p:sp>
      <p:sp>
        <p:nvSpPr>
          <p:cNvPr id="98313" name="Rectangle 26"/>
          <p:cNvSpPr>
            <a:spLocks noChangeArrowheads="1"/>
          </p:cNvSpPr>
          <p:nvPr/>
        </p:nvSpPr>
        <p:spPr bwMode="auto">
          <a:xfrm>
            <a:off x="7756525" y="4754563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rgbClr val="FF0119"/>
                </a:solidFill>
                <a:latin typeface="Courier New" pitchFamily="49" charset="0"/>
              </a:rPr>
              <a:t> =\= </a:t>
            </a:r>
          </a:p>
        </p:txBody>
      </p:sp>
      <p:sp>
        <p:nvSpPr>
          <p:cNvPr id="98314" name="Text Box 28"/>
          <p:cNvSpPr txBox="1">
            <a:spLocks noChangeArrowheads="1"/>
          </p:cNvSpPr>
          <p:nvPr/>
        </p:nvSpPr>
        <p:spPr bwMode="auto">
          <a:xfrm>
            <a:off x="7581900" y="504031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>
                <a:solidFill>
                  <a:schemeClr val="tx1"/>
                </a:solidFill>
              </a:rPr>
              <a:t>2 not-equals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98315" name="Text Box 29"/>
          <p:cNvSpPr txBox="1">
            <a:spLocks noChangeArrowheads="1"/>
          </p:cNvSpPr>
          <p:nvPr/>
        </p:nvSpPr>
        <p:spPr bwMode="auto">
          <a:xfrm>
            <a:off x="1343025" y="5230813"/>
            <a:ext cx="6278563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3 == 3.                 &lt;--  yes</a:t>
            </a:r>
          </a:p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1+2 == 1+2.             &lt;--  yes</a:t>
            </a:r>
          </a:p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1+2 == 2+1.             &lt;--  no</a:t>
            </a:r>
          </a:p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1+2 =:= 2+1.            &lt;--  yes</a:t>
            </a:r>
          </a:p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[1,X] == [1,X].         &lt;--  yes</a:t>
            </a:r>
          </a:p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[1,2] == [1,X].         &lt;--  no</a:t>
            </a:r>
          </a:p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[1,2] = [1,X].          &lt;--  yes, X is bound to 2</a:t>
            </a:r>
          </a:p>
        </p:txBody>
      </p:sp>
      <p:sp>
        <p:nvSpPr>
          <p:cNvPr id="98316" name="Rectangle 32"/>
          <p:cNvSpPr>
            <a:spLocks noChangeArrowheads="1"/>
          </p:cNvSpPr>
          <p:nvPr/>
        </p:nvSpPr>
        <p:spPr bwMode="auto">
          <a:xfrm>
            <a:off x="4318000" y="1209675"/>
            <a:ext cx="2490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Times" pitchFamily="18" charset="0"/>
              </a:rPr>
              <a:t>unifies </a:t>
            </a:r>
            <a:r>
              <a:rPr lang="en-US" sz="2000">
                <a:solidFill>
                  <a:srgbClr val="0000FF"/>
                </a:solidFill>
                <a:latin typeface="Times" pitchFamily="18" charset="0"/>
              </a:rPr>
              <a:t>L with [1, 2, 3]</a:t>
            </a:r>
            <a:endParaRPr lang="en-US" sz="2000" b="1" i="1">
              <a:solidFill>
                <a:srgbClr val="0000FF"/>
              </a:solidFill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436563" y="941388"/>
            <a:ext cx="8218487" cy="180975"/>
            <a:chOff x="295" y="1311"/>
            <a:chExt cx="5177" cy="114"/>
          </a:xfrm>
        </p:grpSpPr>
        <p:sp>
          <p:nvSpPr>
            <p:cNvPr id="9934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706438" y="14763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1"/>
                </a:solidFill>
                <a:latin typeface="Times" pitchFamily="18" charset="0"/>
              </a:rPr>
              <a:t>Math in Prolog</a:t>
            </a:r>
          </a:p>
        </p:txBody>
      </p:sp>
      <p:sp>
        <p:nvSpPr>
          <p:cNvPr id="99332" name="Text Box 6"/>
          <p:cNvSpPr txBox="1">
            <a:spLocks noChangeArrowheads="1"/>
          </p:cNvSpPr>
          <p:nvPr/>
        </p:nvSpPr>
        <p:spPr bwMode="auto">
          <a:xfrm>
            <a:off x="355600" y="1420813"/>
            <a:ext cx="4149725" cy="531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Skia" charset="0"/>
              </a:rPr>
              <a:t>General operators/rules</a:t>
            </a:r>
          </a:p>
        </p:txBody>
      </p:sp>
      <p:sp>
        <p:nvSpPr>
          <p:cNvPr id="99333" name="Text Box 7"/>
          <p:cNvSpPr txBox="1">
            <a:spLocks noChangeArrowheads="1"/>
          </p:cNvSpPr>
          <p:nvPr/>
        </p:nvSpPr>
        <p:spPr bwMode="auto">
          <a:xfrm>
            <a:off x="6627813" y="2165350"/>
            <a:ext cx="2374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>
                <a:solidFill>
                  <a:schemeClr val="tx1"/>
                </a:solidFill>
                <a:latin typeface="Sand" charset="0"/>
              </a:rPr>
              <a:t>does not bind </a:t>
            </a:r>
            <a:r>
              <a:rPr lang="en-US">
                <a:solidFill>
                  <a:schemeClr val="tx1"/>
                </a:solidFill>
                <a:latin typeface="Geneva" charset="0"/>
              </a:rPr>
              <a:t>X</a:t>
            </a:r>
            <a:r>
              <a:rPr lang="en-US" sz="1200">
                <a:solidFill>
                  <a:schemeClr val="tx1"/>
                </a:solidFill>
                <a:latin typeface="Sand" charset="0"/>
              </a:rPr>
              <a:t> or </a:t>
            </a:r>
            <a:r>
              <a:rPr lang="en-US">
                <a:solidFill>
                  <a:schemeClr val="tx1"/>
                </a:solidFill>
                <a:latin typeface="Geneva" charset="0"/>
              </a:rPr>
              <a:t>Y</a:t>
            </a:r>
            <a:r>
              <a:rPr lang="en-US" sz="1200">
                <a:solidFill>
                  <a:schemeClr val="tx1"/>
                </a:solidFill>
                <a:latin typeface="Sand" charset="0"/>
              </a:rPr>
              <a:t> --</a:t>
            </a:r>
          </a:p>
          <a:p>
            <a:pPr>
              <a:lnSpc>
                <a:spcPct val="70000"/>
              </a:lnSpc>
            </a:pPr>
            <a:r>
              <a:rPr lang="en-US" sz="1200">
                <a:solidFill>
                  <a:schemeClr val="tx1"/>
                </a:solidFill>
                <a:latin typeface="Sand" charset="0"/>
              </a:rPr>
              <a:t>they must be bound</a:t>
            </a:r>
          </a:p>
        </p:txBody>
      </p:sp>
      <p:sp>
        <p:nvSpPr>
          <p:cNvPr id="99334" name="Text Box 8"/>
          <p:cNvSpPr txBox="1">
            <a:spLocks noChangeArrowheads="1"/>
          </p:cNvSpPr>
          <p:nvPr/>
        </p:nvSpPr>
        <p:spPr bwMode="auto">
          <a:xfrm>
            <a:off x="571500" y="2190750"/>
            <a:ext cx="7110413" cy="2538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latin typeface="Times" pitchFamily="18" charset="0"/>
              </a:rPr>
              <a:t>comparing for equality:    </a:t>
            </a:r>
            <a:r>
              <a:rPr lang="en-US" sz="2400" dirty="0">
                <a:solidFill>
                  <a:schemeClr val="tx1"/>
                </a:solidFill>
                <a:latin typeface="Geneva" charset="0"/>
              </a:rPr>
              <a:t>==         X == Y</a:t>
            </a: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latin typeface="Times" pitchFamily="18" charset="0"/>
              </a:rPr>
              <a:t>arithmetic assignment:       </a:t>
            </a:r>
            <a:r>
              <a:rPr lang="en-US" sz="2400" dirty="0">
                <a:solidFill>
                  <a:schemeClr val="tx1"/>
                </a:solidFill>
                <a:latin typeface="Geneva" charset="0"/>
              </a:rPr>
              <a:t>is       X  is  Y+42  </a:t>
            </a:r>
          </a:p>
          <a:p>
            <a:pPr algn="l"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latin typeface="Times" pitchFamily="18" charset="0"/>
              </a:rPr>
              <a:t>pattern matching (lists):     </a:t>
            </a:r>
            <a:r>
              <a:rPr lang="en-US" sz="2400" dirty="0">
                <a:solidFill>
                  <a:schemeClr val="tx1"/>
                </a:solidFill>
                <a:latin typeface="Geneva" charset="0"/>
              </a:rPr>
              <a:t>=         [F|R] = L</a:t>
            </a:r>
          </a:p>
          <a:p>
            <a:pPr algn="l"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latin typeface="Times" pitchFamily="18" charset="0"/>
              </a:rPr>
              <a:t>inequalities:          </a:t>
            </a:r>
            <a:r>
              <a:rPr lang="en-US" sz="2400" dirty="0">
                <a:solidFill>
                  <a:schemeClr val="tx1"/>
                </a:solidFill>
                <a:latin typeface="Geneva" charset="0"/>
              </a:rPr>
              <a:t>&lt;     &gt;     =&lt;     &gt;=     \==         </a:t>
            </a:r>
          </a:p>
        </p:txBody>
      </p:sp>
      <p:sp>
        <p:nvSpPr>
          <p:cNvPr id="99335" name="Text Box 9"/>
          <p:cNvSpPr txBox="1">
            <a:spLocks noChangeArrowheads="1"/>
          </p:cNvSpPr>
          <p:nvPr/>
        </p:nvSpPr>
        <p:spPr bwMode="auto">
          <a:xfrm>
            <a:off x="6705600" y="290195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Sand" charset="0"/>
              </a:rPr>
              <a:t>binds </a:t>
            </a:r>
            <a:r>
              <a:rPr lang="en-US">
                <a:solidFill>
                  <a:schemeClr val="tx1"/>
                </a:solidFill>
                <a:latin typeface="Geneva" charset="0"/>
              </a:rPr>
              <a:t>X</a:t>
            </a:r>
            <a:r>
              <a:rPr lang="en-US" sz="1200">
                <a:solidFill>
                  <a:schemeClr val="tx1"/>
                </a:solidFill>
                <a:latin typeface="Sand" charset="0"/>
              </a:rPr>
              <a:t> ; </a:t>
            </a:r>
            <a:r>
              <a:rPr lang="en-US">
                <a:solidFill>
                  <a:schemeClr val="tx1"/>
                </a:solidFill>
                <a:latin typeface="Geneva" charset="0"/>
              </a:rPr>
              <a:t>Y</a:t>
            </a:r>
            <a:r>
              <a:rPr lang="en-US" sz="1200">
                <a:solidFill>
                  <a:schemeClr val="tx1"/>
                </a:solidFill>
                <a:latin typeface="Sand" charset="0"/>
              </a:rPr>
              <a:t> must be bound</a:t>
            </a:r>
          </a:p>
        </p:txBody>
      </p:sp>
      <p:sp>
        <p:nvSpPr>
          <p:cNvPr id="99336" name="Text Box 10"/>
          <p:cNvSpPr txBox="1">
            <a:spLocks noChangeArrowheads="1"/>
          </p:cNvSpPr>
          <p:nvPr/>
        </p:nvSpPr>
        <p:spPr bwMode="auto">
          <a:xfrm>
            <a:off x="6586538" y="3643313"/>
            <a:ext cx="246221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30000"/>
              </a:lnSpc>
            </a:pPr>
            <a:r>
              <a:rPr lang="en-US" sz="1200">
                <a:solidFill>
                  <a:schemeClr val="tx1"/>
                </a:solidFill>
                <a:latin typeface="Sand" charset="0"/>
              </a:rPr>
              <a:t>binds </a:t>
            </a:r>
            <a:r>
              <a:rPr lang="en-US">
                <a:solidFill>
                  <a:schemeClr val="tx1"/>
                </a:solidFill>
                <a:latin typeface="Geneva" charset="0"/>
              </a:rPr>
              <a:t>F </a:t>
            </a:r>
            <a:r>
              <a:rPr lang="en-US" sz="1200">
                <a:solidFill>
                  <a:schemeClr val="tx1"/>
                </a:solidFill>
                <a:latin typeface="Sand" charset="0"/>
              </a:rPr>
              <a:t>and </a:t>
            </a:r>
            <a:r>
              <a:rPr lang="en-US">
                <a:solidFill>
                  <a:schemeClr val="tx1"/>
                </a:solidFill>
                <a:latin typeface="Geneva" charset="0"/>
              </a:rPr>
              <a:t>R</a:t>
            </a:r>
          </a:p>
          <a:p>
            <a:pPr>
              <a:lnSpc>
                <a:spcPct val="30000"/>
              </a:lnSpc>
            </a:pPr>
            <a:r>
              <a:rPr lang="en-US" sz="1200">
                <a:solidFill>
                  <a:schemeClr val="tx1"/>
                </a:solidFill>
                <a:latin typeface="Sand" charset="0"/>
              </a:rPr>
              <a:t> </a:t>
            </a:r>
            <a:r>
              <a:rPr lang="en-US">
                <a:solidFill>
                  <a:schemeClr val="tx1"/>
                </a:solidFill>
                <a:latin typeface="Geneva" charset="0"/>
              </a:rPr>
              <a:t>L</a:t>
            </a:r>
            <a:r>
              <a:rPr lang="en-US" sz="1200">
                <a:solidFill>
                  <a:schemeClr val="tx1"/>
                </a:solidFill>
                <a:latin typeface="Sand" charset="0"/>
              </a:rPr>
              <a:t> must already be bound</a:t>
            </a:r>
          </a:p>
        </p:txBody>
      </p:sp>
      <p:sp>
        <p:nvSpPr>
          <p:cNvPr id="99337" name="Text Box 11"/>
          <p:cNvSpPr txBox="1">
            <a:spLocks noChangeArrowheads="1"/>
          </p:cNvSpPr>
          <p:nvPr/>
        </p:nvSpPr>
        <p:spPr bwMode="auto">
          <a:xfrm>
            <a:off x="4849813" y="1414463"/>
            <a:ext cx="1736725" cy="531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Skia" charset="0"/>
              </a:rPr>
              <a:t>Example</a:t>
            </a:r>
          </a:p>
        </p:txBody>
      </p:sp>
      <p:sp>
        <p:nvSpPr>
          <p:cNvPr id="99338" name="Text Box 12"/>
          <p:cNvSpPr txBox="1">
            <a:spLocks noChangeArrowheads="1"/>
          </p:cNvSpPr>
          <p:nvPr/>
        </p:nvSpPr>
        <p:spPr bwMode="auto">
          <a:xfrm>
            <a:off x="7192963" y="1414463"/>
            <a:ext cx="1165225" cy="531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Skia" charset="0"/>
              </a:rPr>
              <a:t>Notes</a:t>
            </a:r>
          </a:p>
        </p:txBody>
      </p:sp>
      <p:sp>
        <p:nvSpPr>
          <p:cNvPr id="99339" name="Text Box 13"/>
          <p:cNvSpPr txBox="1">
            <a:spLocks noChangeArrowheads="1"/>
          </p:cNvSpPr>
          <p:nvPr/>
        </p:nvSpPr>
        <p:spPr bwMode="auto">
          <a:xfrm>
            <a:off x="6929438" y="5657850"/>
            <a:ext cx="1919287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Skia" charset="0"/>
              </a:rPr>
              <a:t>Input / Output</a:t>
            </a:r>
          </a:p>
        </p:txBody>
      </p:sp>
      <p:sp>
        <p:nvSpPr>
          <p:cNvPr id="99340" name="Text Box 14"/>
          <p:cNvSpPr txBox="1">
            <a:spLocks noChangeArrowheads="1"/>
          </p:cNvSpPr>
          <p:nvPr/>
        </p:nvSpPr>
        <p:spPr bwMode="auto">
          <a:xfrm>
            <a:off x="1036638" y="5076825"/>
            <a:ext cx="1379537" cy="1552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Geneva" charset="0"/>
              </a:rPr>
              <a:t>read(X)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Geneva" charset="0"/>
              </a:rPr>
              <a:t>write(X)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Geneva" charset="0"/>
              </a:rPr>
              <a:t>nl</a:t>
            </a:r>
            <a:endParaRPr lang="en-US" sz="20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9341" name="Text Box 15"/>
          <p:cNvSpPr txBox="1">
            <a:spLocks noChangeArrowheads="1"/>
          </p:cNvSpPr>
          <p:nvPr/>
        </p:nvSpPr>
        <p:spPr bwMode="auto">
          <a:xfrm>
            <a:off x="3079750" y="5111750"/>
            <a:ext cx="4922838" cy="1552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reads keyboard input into </a:t>
            </a:r>
            <a:r>
              <a:rPr lang="en-US" sz="2400">
                <a:solidFill>
                  <a:schemeClr val="tx1"/>
                </a:solidFill>
                <a:latin typeface="Geneva" charset="0"/>
              </a:rPr>
              <a:t>X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writes </a:t>
            </a:r>
            <a:r>
              <a:rPr lang="en-US" sz="2400">
                <a:solidFill>
                  <a:schemeClr val="tx1"/>
                </a:solidFill>
                <a:latin typeface="Geneva" charset="0"/>
              </a:rPr>
              <a:t>X</a:t>
            </a:r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 to the screen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writes a newline </a:t>
            </a: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“\n” </a:t>
            </a:r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to the screen</a:t>
            </a:r>
          </a:p>
        </p:txBody>
      </p:sp>
      <p:sp>
        <p:nvSpPr>
          <p:cNvPr id="99342" name="Line 16"/>
          <p:cNvSpPr>
            <a:spLocks noChangeShapeType="1"/>
          </p:cNvSpPr>
          <p:nvPr/>
        </p:nvSpPr>
        <p:spPr bwMode="auto">
          <a:xfrm>
            <a:off x="762000" y="4960938"/>
            <a:ext cx="7524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477838" y="1066800"/>
            <a:ext cx="8218487" cy="180975"/>
            <a:chOff x="295" y="1311"/>
            <a:chExt cx="5177" cy="114"/>
          </a:xfrm>
        </p:grpSpPr>
        <p:sp>
          <p:nvSpPr>
            <p:cNvPr id="10036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55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77819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Times" pitchFamily="18" charset="0"/>
              </a:rPr>
              <a:t>Towers of Hanoi</a:t>
            </a:r>
          </a:p>
        </p:txBody>
      </p:sp>
      <p:sp>
        <p:nvSpPr>
          <p:cNvPr id="100356" name="Text Box 6"/>
          <p:cNvSpPr txBox="1">
            <a:spLocks noChangeArrowheads="1"/>
          </p:cNvSpPr>
          <p:nvPr/>
        </p:nvSpPr>
        <p:spPr bwMode="auto">
          <a:xfrm>
            <a:off x="371475" y="1409700"/>
            <a:ext cx="360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Times" pitchFamily="18" charset="0"/>
              </a:rPr>
              <a:t>Goal:</a:t>
            </a:r>
            <a:r>
              <a:rPr lang="en-US" sz="1400">
                <a:solidFill>
                  <a:schemeClr val="tx1"/>
                </a:solidFill>
                <a:latin typeface="Times" pitchFamily="18" charset="0"/>
              </a:rPr>
              <a:t> Get all of the disks from Peg 1 to Peg 3.</a:t>
            </a:r>
          </a:p>
        </p:txBody>
      </p:sp>
      <p:sp>
        <p:nvSpPr>
          <p:cNvPr id="100357" name="Text Box 7"/>
          <p:cNvSpPr txBox="1">
            <a:spLocks noChangeArrowheads="1"/>
          </p:cNvSpPr>
          <p:nvPr/>
        </p:nvSpPr>
        <p:spPr bwMode="auto">
          <a:xfrm>
            <a:off x="3952875" y="14097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Times" pitchFamily="18" charset="0"/>
              </a:rPr>
              <a:t>Constraints:</a:t>
            </a:r>
            <a:r>
              <a:rPr lang="en-US" sz="1400">
                <a:solidFill>
                  <a:schemeClr val="tx1"/>
                </a:solidFill>
                <a:latin typeface="Times" pitchFamily="18" charset="0"/>
              </a:rPr>
              <a:t> You may not place a smaller disk onto a larger one.</a:t>
            </a:r>
          </a:p>
        </p:txBody>
      </p:sp>
      <p:sp>
        <p:nvSpPr>
          <p:cNvPr id="100358" name="Text Box 8"/>
          <p:cNvSpPr txBox="1">
            <a:spLocks noChangeArrowheads="1"/>
          </p:cNvSpPr>
          <p:nvPr/>
        </p:nvSpPr>
        <p:spPr bwMode="auto">
          <a:xfrm>
            <a:off x="941388" y="4800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Peg 1</a:t>
            </a:r>
          </a:p>
        </p:txBody>
      </p:sp>
      <p:sp>
        <p:nvSpPr>
          <p:cNvPr id="100359" name="Text Box 9"/>
          <p:cNvSpPr txBox="1">
            <a:spLocks noChangeArrowheads="1"/>
          </p:cNvSpPr>
          <p:nvPr/>
        </p:nvSpPr>
        <p:spPr bwMode="auto">
          <a:xfrm>
            <a:off x="5800725" y="4800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Peg 3</a:t>
            </a:r>
          </a:p>
        </p:txBody>
      </p:sp>
      <p:sp>
        <p:nvSpPr>
          <p:cNvPr id="100360" name="Text Box 10"/>
          <p:cNvSpPr txBox="1">
            <a:spLocks noChangeArrowheads="1"/>
          </p:cNvSpPr>
          <p:nvPr/>
        </p:nvSpPr>
        <p:spPr bwMode="auto">
          <a:xfrm>
            <a:off x="3370263" y="4800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" pitchFamily="18" charset="0"/>
              </a:rPr>
              <a:t>Peg 2</a:t>
            </a:r>
          </a:p>
        </p:txBody>
      </p:sp>
      <p:sp>
        <p:nvSpPr>
          <p:cNvPr id="100361" name="Rectangle 11"/>
          <p:cNvSpPr>
            <a:spLocks noChangeArrowheads="1"/>
          </p:cNvSpPr>
          <p:nvPr/>
        </p:nvSpPr>
        <p:spPr bwMode="auto">
          <a:xfrm>
            <a:off x="2008188" y="2570163"/>
            <a:ext cx="125412" cy="2044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Rectangle 12"/>
          <p:cNvSpPr>
            <a:spLocks noChangeArrowheads="1"/>
          </p:cNvSpPr>
          <p:nvPr/>
        </p:nvSpPr>
        <p:spPr bwMode="auto">
          <a:xfrm>
            <a:off x="4437063" y="2570163"/>
            <a:ext cx="125412" cy="2044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Rectangle 13"/>
          <p:cNvSpPr>
            <a:spLocks noChangeArrowheads="1"/>
          </p:cNvSpPr>
          <p:nvPr/>
        </p:nvSpPr>
        <p:spPr bwMode="auto">
          <a:xfrm>
            <a:off x="6867525" y="2570163"/>
            <a:ext cx="125413" cy="2044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Rectangle 29"/>
          <p:cNvSpPr>
            <a:spLocks noChangeArrowheads="1"/>
          </p:cNvSpPr>
          <p:nvPr/>
        </p:nvSpPr>
        <p:spPr bwMode="auto">
          <a:xfrm>
            <a:off x="2374900" y="5767388"/>
            <a:ext cx="1828800" cy="3730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5" name="Rectangle 30"/>
          <p:cNvSpPr>
            <a:spLocks noChangeArrowheads="1"/>
          </p:cNvSpPr>
          <p:nvPr/>
        </p:nvSpPr>
        <p:spPr bwMode="auto">
          <a:xfrm>
            <a:off x="5257800" y="6248400"/>
            <a:ext cx="1219200" cy="373063"/>
          </a:xfrm>
          <a:prstGeom prst="rect">
            <a:avLst/>
          </a:prstGeom>
          <a:solidFill>
            <a:srgbClr val="8F01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Rectangle 31"/>
          <p:cNvSpPr>
            <a:spLocks noChangeArrowheads="1"/>
          </p:cNvSpPr>
          <p:nvPr/>
        </p:nvSpPr>
        <p:spPr bwMode="auto">
          <a:xfrm>
            <a:off x="5486400" y="5715000"/>
            <a:ext cx="685800" cy="373063"/>
          </a:xfrm>
          <a:prstGeom prst="rect">
            <a:avLst/>
          </a:prstGeom>
          <a:solidFill>
            <a:srgbClr val="FF01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Rectangle 32"/>
          <p:cNvSpPr>
            <a:spLocks noChangeArrowheads="1"/>
          </p:cNvSpPr>
          <p:nvPr/>
        </p:nvSpPr>
        <p:spPr bwMode="auto">
          <a:xfrm>
            <a:off x="2057400" y="6248400"/>
            <a:ext cx="2463800" cy="3730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436563" y="1112838"/>
            <a:ext cx="8116887" cy="180975"/>
            <a:chOff x="295" y="1311"/>
            <a:chExt cx="5177" cy="114"/>
          </a:xfrm>
        </p:grpSpPr>
        <p:sp>
          <p:nvSpPr>
            <p:cNvPr id="10139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379" name="Text Box 5"/>
          <p:cNvSpPr txBox="1">
            <a:spLocks noChangeArrowheads="1"/>
          </p:cNvSpPr>
          <p:nvPr/>
        </p:nvSpPr>
        <p:spPr bwMode="auto">
          <a:xfrm>
            <a:off x="1419225" y="303213"/>
            <a:ext cx="61182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Einstein's </a:t>
            </a:r>
            <a:r>
              <a:rPr lang="en-US" sz="3600" i="1">
                <a:solidFill>
                  <a:schemeClr val="tx1"/>
                </a:solidFill>
              </a:rPr>
              <a:t>Zebra</a:t>
            </a:r>
            <a:r>
              <a:rPr lang="en-US" sz="3600">
                <a:solidFill>
                  <a:schemeClr val="tx1"/>
                </a:solidFill>
              </a:rPr>
              <a:t> puzzle…</a:t>
            </a:r>
          </a:p>
        </p:txBody>
      </p:sp>
      <p:sp>
        <p:nvSpPr>
          <p:cNvPr id="101380" name="Rectangle 6"/>
          <p:cNvSpPr>
            <a:spLocks noChangeArrowheads="1"/>
          </p:cNvSpPr>
          <p:nvPr/>
        </p:nvSpPr>
        <p:spPr bwMode="auto">
          <a:xfrm>
            <a:off x="358775" y="4078288"/>
            <a:ext cx="29622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append( L, M, Both )</a:t>
            </a:r>
          </a:p>
        </p:txBody>
      </p:sp>
      <p:sp>
        <p:nvSpPr>
          <p:cNvPr id="101381" name="Rectangle 7"/>
          <p:cNvSpPr>
            <a:spLocks noChangeArrowheads="1"/>
          </p:cNvSpPr>
          <p:nvPr/>
        </p:nvSpPr>
        <p:spPr bwMode="auto">
          <a:xfrm>
            <a:off x="414338" y="1655763"/>
            <a:ext cx="19462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34" charset="0"/>
              </a:rPr>
              <a:t>length( L, N )</a:t>
            </a:r>
          </a:p>
        </p:txBody>
      </p:sp>
      <p:sp>
        <p:nvSpPr>
          <p:cNvPr id="101382" name="Rectangle 18"/>
          <p:cNvSpPr>
            <a:spLocks noChangeArrowheads="1"/>
          </p:cNvSpPr>
          <p:nvPr/>
        </p:nvSpPr>
        <p:spPr bwMode="auto">
          <a:xfrm>
            <a:off x="7572375" y="6129338"/>
            <a:ext cx="10556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rgbClr val="009200"/>
                </a:solidFill>
              </a:rPr>
              <a:t>Short. Sweet!</a:t>
            </a:r>
          </a:p>
        </p:txBody>
      </p:sp>
      <p:grpSp>
        <p:nvGrpSpPr>
          <p:cNvPr id="101383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09000" y="6289675"/>
            <a:ext cx="369888" cy="393700"/>
            <a:chOff x="2928" y="1051"/>
            <a:chExt cx="840" cy="957"/>
          </a:xfrm>
        </p:grpSpPr>
        <p:sp>
          <p:nvSpPr>
            <p:cNvPr id="101384" name="Freeform 2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5" name="Oval 2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6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7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8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9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0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1" name="Oval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2" name="AutoShape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3" name="Freeform 2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4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5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6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80988" y="300038"/>
            <a:ext cx="4138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Exam notes, pr. 5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36588" y="925513"/>
            <a:ext cx="510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accent2"/>
                </a:solidFill>
                <a:latin typeface="Arial" pitchFamily="34" charset="0"/>
              </a:rPr>
              <a:t>A function is </a:t>
            </a:r>
            <a:r>
              <a:rPr lang="en-US" i="1">
                <a:solidFill>
                  <a:schemeClr val="accent2"/>
                </a:solidFill>
                <a:latin typeface="Arial" pitchFamily="34" charset="0"/>
              </a:rPr>
              <a:t>tail recursive </a:t>
            </a:r>
            <a:r>
              <a:rPr lang="en-US">
                <a:solidFill>
                  <a:schemeClr val="accent2"/>
                </a:solidFill>
                <a:latin typeface="Arial" pitchFamily="34" charset="0"/>
              </a:rPr>
              <a:t>if it does no computational work after the recursive call.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6134100" y="2962275"/>
            <a:ext cx="2170113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34" charset="0"/>
              </a:rPr>
              <a:t>No tail recursion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749300" y="2673350"/>
            <a:ext cx="3887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def fac(N):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  if N &lt; 2: return 1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  else: return N * fac(N-1)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474663" y="5564188"/>
            <a:ext cx="44370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def facTail(N,A):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  if N &lt; 2: return A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  else: return facTail(N-1,N*A)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6134100" y="5562600"/>
            <a:ext cx="2170113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34" charset="0"/>
              </a:rPr>
              <a:t>With tail recursion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74663" y="5011738"/>
            <a:ext cx="443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def fac(N): return facTail(N,1)</a:t>
            </a: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630238" y="54879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636588" y="16764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accent2"/>
                </a:solidFill>
                <a:latin typeface="Arial" pitchFamily="34" charset="0"/>
              </a:rPr>
              <a:t>Tail recursive functions can be implemented as loops and thus save the time of building the function-call stack.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80988" y="300038"/>
            <a:ext cx="4138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Exam notes, ex. cr.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636588" y="925513"/>
            <a:ext cx="510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accent2"/>
                </a:solidFill>
                <a:latin typeface="Arial" pitchFamily="34" charset="0"/>
              </a:rPr>
              <a:t>Limericks?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636588" y="16764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accent2"/>
                </a:solidFill>
                <a:latin typeface="Arial" pitchFamily="34" charset="0"/>
              </a:rPr>
              <a:t>Multiple-choice problem:</a:t>
            </a:r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1765300" y="2578100"/>
          <a:ext cx="5487988" cy="523875"/>
        </p:xfrm>
        <a:graphic>
          <a:graphicData uri="http://schemas.openxmlformats.org/presentationml/2006/ole">
            <p:oleObj spid="_x0000_s20482" name="Document" r:id="rId3" imgW="5486400" imgH="524256" progId="Word.Document.8">
              <p:embed/>
            </p:oleObj>
          </a:graphicData>
        </a:graphic>
      </p:graphicFrame>
      <p:pic>
        <p:nvPicPr>
          <p:cNvPr id="20486" name="Picture 6" descr="t2"/>
          <p:cNvPicPr>
            <a:picLocks noChangeAspect="1" noChangeArrowheads="1"/>
          </p:cNvPicPr>
          <p:nvPr/>
        </p:nvPicPr>
        <p:blipFill>
          <a:blip r:embed="rId4" cstate="print">
            <a:lum bright="18000" contrast="-30000"/>
          </a:blip>
          <a:srcRect l="3787"/>
          <a:stretch>
            <a:fillRect/>
          </a:stretch>
        </p:blipFill>
        <p:spPr bwMode="auto">
          <a:xfrm>
            <a:off x="914400" y="3505200"/>
            <a:ext cx="4343400" cy="2946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478463" y="3524250"/>
            <a:ext cx="24272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rgbClr val="0007CA"/>
                </a:solidFill>
                <a:latin typeface="Arial" pitchFamily="34" charset="0"/>
              </a:rPr>
              <a:t>most difficult problem on the AP computer science exam!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011863" y="4111625"/>
            <a:ext cx="24272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rgbClr val="8F01C6"/>
                </a:solidFill>
                <a:latin typeface="Arial" pitchFamily="34" charset="0"/>
              </a:rPr>
              <a:t>&lt; 10% of students answered it correctly…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4999038" y="323850"/>
            <a:ext cx="3522662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There once was an alien named Sam</a:t>
            </a:r>
          </a:p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who ate 42 </a:t>
            </a:r>
            <a:r>
              <a:rPr lang="en-US" dirty="0" err="1">
                <a:solidFill>
                  <a:srgbClr val="009200"/>
                </a:solidFill>
              </a:rPr>
              <a:t>punds</a:t>
            </a:r>
            <a:r>
              <a:rPr lang="en-US" dirty="0">
                <a:solidFill>
                  <a:srgbClr val="009200"/>
                </a:solidFill>
              </a:rPr>
              <a:t> of spam</a:t>
            </a:r>
          </a:p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  it was all during lunch</a:t>
            </a:r>
          </a:p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  and it made quite a crunch</a:t>
            </a:r>
          </a:p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next time please do not eat the can!</a:t>
            </a:r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4270375" y="735013"/>
            <a:ext cx="573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Emily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413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Poetic programming</a:t>
            </a:r>
          </a:p>
        </p:txBody>
      </p:sp>
      <p:sp>
        <p:nvSpPr>
          <p:cNvPr id="106499" name="Text Box 10"/>
          <p:cNvSpPr txBox="1">
            <a:spLocks noChangeArrowheads="1"/>
          </p:cNvSpPr>
          <p:nvPr/>
        </p:nvSpPr>
        <p:spPr bwMode="auto">
          <a:xfrm>
            <a:off x="957263" y="912813"/>
            <a:ext cx="3522662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There once was an alien named Sam</a:t>
            </a:r>
          </a:p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who ate 42 </a:t>
            </a:r>
            <a:r>
              <a:rPr lang="en-US" dirty="0" err="1">
                <a:solidFill>
                  <a:srgbClr val="009200"/>
                </a:solidFill>
              </a:rPr>
              <a:t>punds</a:t>
            </a:r>
            <a:r>
              <a:rPr lang="en-US" dirty="0">
                <a:solidFill>
                  <a:srgbClr val="009200"/>
                </a:solidFill>
              </a:rPr>
              <a:t> of spam</a:t>
            </a:r>
          </a:p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  it was all during lunch</a:t>
            </a:r>
          </a:p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  and it made quite a crunch</a:t>
            </a:r>
          </a:p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next time please do not eat the can!</a:t>
            </a:r>
          </a:p>
        </p:txBody>
      </p:sp>
      <p:sp>
        <p:nvSpPr>
          <p:cNvPr id="106500" name="Rectangle 11"/>
          <p:cNvSpPr>
            <a:spLocks noChangeArrowheads="1"/>
          </p:cNvSpPr>
          <p:nvPr/>
        </p:nvSpPr>
        <p:spPr bwMode="auto">
          <a:xfrm>
            <a:off x="228600" y="1323975"/>
            <a:ext cx="573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Emily</a:t>
            </a:r>
          </a:p>
        </p:txBody>
      </p:sp>
      <p:sp>
        <p:nvSpPr>
          <p:cNvPr id="106501" name="Text Box 12"/>
          <p:cNvSpPr txBox="1">
            <a:spLocks noChangeArrowheads="1"/>
          </p:cNvSpPr>
          <p:nvPr/>
        </p:nvSpPr>
        <p:spPr bwMode="auto">
          <a:xfrm>
            <a:off x="941388" y="2765425"/>
            <a:ext cx="3865562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There once was an elf who loved spam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He devised a scheme to cook it in a pan.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  At the age of 42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  he made java for me and you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And never once said, Oh Damn!</a:t>
            </a:r>
          </a:p>
        </p:txBody>
      </p:sp>
      <p:sp>
        <p:nvSpPr>
          <p:cNvPr id="106502" name="Rectangle 13"/>
          <p:cNvSpPr>
            <a:spLocks noChangeArrowheads="1"/>
          </p:cNvSpPr>
          <p:nvPr/>
        </p:nvSpPr>
        <p:spPr bwMode="auto">
          <a:xfrm>
            <a:off x="169863" y="3259138"/>
            <a:ext cx="692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Camille</a:t>
            </a:r>
          </a:p>
        </p:txBody>
      </p:sp>
      <p:sp>
        <p:nvSpPr>
          <p:cNvPr id="106503" name="Line 14"/>
          <p:cNvSpPr>
            <a:spLocks noChangeShapeType="1"/>
          </p:cNvSpPr>
          <p:nvPr/>
        </p:nvSpPr>
        <p:spPr bwMode="auto">
          <a:xfrm>
            <a:off x="533400" y="2514600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04" name="Text Box 16"/>
          <p:cNvSpPr txBox="1">
            <a:spLocks noChangeArrowheads="1"/>
          </p:cNvSpPr>
          <p:nvPr/>
        </p:nvSpPr>
        <p:spPr bwMode="auto">
          <a:xfrm>
            <a:off x="5484813" y="2800350"/>
            <a:ext cx="3433762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An Alien named 42-PAM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desired a quick train trip for spam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  said alien, "Let's go!"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  but prolog said </a:t>
            </a:r>
            <a:r>
              <a:rPr lang="en-US" b="1">
                <a:solidFill>
                  <a:srgbClr val="009200"/>
                </a:solidFill>
                <a:latin typeface="Courier New" pitchFamily="49" charset="0"/>
              </a:rPr>
              <a:t>No</a:t>
            </a:r>
            <a:endParaRPr lang="en-US">
              <a:solidFill>
                <a:srgbClr val="009200"/>
              </a:solidFill>
            </a:endParaRP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So the alien rode alone on the tram.</a:t>
            </a:r>
          </a:p>
        </p:txBody>
      </p:sp>
      <p:sp>
        <p:nvSpPr>
          <p:cNvPr id="106505" name="Rectangle 17"/>
          <p:cNvSpPr>
            <a:spLocks noChangeArrowheads="1"/>
          </p:cNvSpPr>
          <p:nvPr/>
        </p:nvSpPr>
        <p:spPr bwMode="auto">
          <a:xfrm>
            <a:off x="6753225" y="2338388"/>
            <a:ext cx="6286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Alex Y</a:t>
            </a:r>
          </a:p>
        </p:txBody>
      </p:sp>
      <p:sp>
        <p:nvSpPr>
          <p:cNvPr id="106506" name="Line 20"/>
          <p:cNvSpPr>
            <a:spLocks noChangeShapeType="1"/>
          </p:cNvSpPr>
          <p:nvPr/>
        </p:nvSpPr>
        <p:spPr bwMode="auto">
          <a:xfrm flipH="1">
            <a:off x="5214938" y="1824038"/>
            <a:ext cx="15875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413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Poetic programming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957263" y="912813"/>
            <a:ext cx="3522662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There once was an alien named Sam</a:t>
            </a:r>
          </a:p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who ate 42 </a:t>
            </a:r>
            <a:r>
              <a:rPr lang="en-US" dirty="0" err="1">
                <a:solidFill>
                  <a:srgbClr val="009200"/>
                </a:solidFill>
              </a:rPr>
              <a:t>punds</a:t>
            </a:r>
            <a:r>
              <a:rPr lang="en-US" dirty="0">
                <a:solidFill>
                  <a:srgbClr val="009200"/>
                </a:solidFill>
              </a:rPr>
              <a:t> of spam</a:t>
            </a:r>
          </a:p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  it was all during lunch</a:t>
            </a:r>
          </a:p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  and it made quite a crunch</a:t>
            </a:r>
          </a:p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next time please do not eat the can!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228600" y="1323975"/>
            <a:ext cx="573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Emily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941388" y="2765425"/>
            <a:ext cx="3865562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There once was an elf who loved spam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He devised a scheme to cook it in a pan.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  At the age of 42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  he made java for me and you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And never once said, Oh Damn!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69863" y="3259138"/>
            <a:ext cx="692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Camille</a:t>
            </a:r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533400" y="2514600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5484813" y="2800350"/>
            <a:ext cx="3433762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An Alien named 42-PAM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desired a quick train trip for spam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  said alien, "Let's go!"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  but prolog said </a:t>
            </a:r>
            <a:r>
              <a:rPr lang="en-US" b="1">
                <a:solidFill>
                  <a:srgbClr val="009200"/>
                </a:solidFill>
                <a:latin typeface="Courier New" pitchFamily="49" charset="0"/>
              </a:rPr>
              <a:t>No</a:t>
            </a:r>
            <a:endParaRPr lang="en-US">
              <a:solidFill>
                <a:srgbClr val="009200"/>
              </a:solidFill>
            </a:endParaRP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So the alien rode alone on the tram.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6753225" y="2338388"/>
            <a:ext cx="6286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Alex Y</a:t>
            </a:r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547688" y="4440238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7531" name="Picture 11" descr="p3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1284288" y="4681538"/>
            <a:ext cx="6246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2" name="Line 12"/>
          <p:cNvSpPr>
            <a:spLocks noChangeShapeType="1"/>
          </p:cNvSpPr>
          <p:nvPr/>
        </p:nvSpPr>
        <p:spPr bwMode="auto">
          <a:xfrm flipH="1">
            <a:off x="5214938" y="1824038"/>
            <a:ext cx="15875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7686675" y="5575300"/>
            <a:ext cx="8953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Andrew X.</a:t>
            </a:r>
          </a:p>
        </p:txBody>
      </p:sp>
      <p:sp>
        <p:nvSpPr>
          <p:cNvPr id="107534" name="Line 16"/>
          <p:cNvSpPr>
            <a:spLocks noChangeShapeType="1"/>
          </p:cNvSpPr>
          <p:nvPr/>
        </p:nvSpPr>
        <p:spPr bwMode="auto">
          <a:xfrm>
            <a:off x="547688" y="4440238"/>
            <a:ext cx="7959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413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Poetic programming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957263" y="912813"/>
            <a:ext cx="3522662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There once was an alien named Sam</a:t>
            </a:r>
          </a:p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who ate 42 </a:t>
            </a:r>
            <a:r>
              <a:rPr lang="en-US" dirty="0" err="1">
                <a:solidFill>
                  <a:srgbClr val="009200"/>
                </a:solidFill>
              </a:rPr>
              <a:t>punds</a:t>
            </a:r>
            <a:r>
              <a:rPr lang="en-US" dirty="0">
                <a:solidFill>
                  <a:srgbClr val="009200"/>
                </a:solidFill>
              </a:rPr>
              <a:t> of spam</a:t>
            </a:r>
          </a:p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  it was all during lunch</a:t>
            </a:r>
          </a:p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  and it made quite a crunch</a:t>
            </a:r>
          </a:p>
          <a:p>
            <a:pPr algn="l">
              <a:lnSpc>
                <a:spcPct val="60000"/>
              </a:lnSpc>
            </a:pPr>
            <a:r>
              <a:rPr lang="en-US" dirty="0">
                <a:solidFill>
                  <a:srgbClr val="009200"/>
                </a:solidFill>
              </a:rPr>
              <a:t>next time please do not eat the can!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28600" y="1323975"/>
            <a:ext cx="573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Emily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941388" y="2765425"/>
            <a:ext cx="3865562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There once was an elf who loved spam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He devised a scheme to cook it in a pan.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  At the age of 42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  he made java for me and you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And never once said, Oh Damn!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69863" y="3259138"/>
            <a:ext cx="692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Camille</a:t>
            </a:r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533400" y="2514600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5484813" y="2800350"/>
            <a:ext cx="3433762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An Alien named 42-PAM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desired a quick train trip for spam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  said alien, "Let's go!"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  but prolog said </a:t>
            </a:r>
            <a:r>
              <a:rPr lang="en-US" b="1">
                <a:solidFill>
                  <a:srgbClr val="009200"/>
                </a:solidFill>
                <a:latin typeface="Courier New" pitchFamily="49" charset="0"/>
              </a:rPr>
              <a:t>No</a:t>
            </a:r>
            <a:endParaRPr lang="en-US">
              <a:solidFill>
                <a:srgbClr val="009200"/>
              </a:solidFill>
            </a:endParaRP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9200"/>
                </a:solidFill>
              </a:rPr>
              <a:t>So the alien rode alone on the tram.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6753225" y="2338388"/>
            <a:ext cx="6286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Alex Y</a:t>
            </a:r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>
            <a:off x="547688" y="4440238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8555" name="Picture 11" descr="p3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1284288" y="4681538"/>
            <a:ext cx="6246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6" name="Line 12"/>
          <p:cNvSpPr>
            <a:spLocks noChangeShapeType="1"/>
          </p:cNvSpPr>
          <p:nvPr/>
        </p:nvSpPr>
        <p:spPr bwMode="auto">
          <a:xfrm flipH="1">
            <a:off x="5214938" y="1824038"/>
            <a:ext cx="15875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7686675" y="5575300"/>
            <a:ext cx="8953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Andrew X.</a:t>
            </a:r>
          </a:p>
        </p:txBody>
      </p:sp>
      <p:pic>
        <p:nvPicPr>
          <p:cNvPr id="108558" name="Picture 14" descr="p4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</a:blip>
          <a:srcRect l="3397" t="8180" r="6477" b="11353"/>
          <a:stretch>
            <a:fillRect/>
          </a:stretch>
        </p:blipFill>
        <p:spPr bwMode="auto">
          <a:xfrm>
            <a:off x="5626100" y="228600"/>
            <a:ext cx="2963863" cy="996950"/>
          </a:xfrm>
          <a:prstGeom prst="rect">
            <a:avLst/>
          </a:prstGeom>
          <a:noFill/>
          <a:ln w="28575">
            <a:solidFill>
              <a:srgbClr val="0333FF"/>
            </a:solidFill>
            <a:miter lim="800000"/>
            <a:headEnd/>
            <a:tailEnd/>
          </a:ln>
        </p:spPr>
      </p:pic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6696075" y="1358900"/>
            <a:ext cx="6746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Skye B.</a:t>
            </a:r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547688" y="4440238"/>
            <a:ext cx="7959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35000" y="266700"/>
            <a:ext cx="7883525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>
              <a:spcBef>
                <a:spcPct val="0"/>
              </a:spcBef>
            </a:pPr>
            <a:r>
              <a:rPr lang="en-US" sz="4200">
                <a:solidFill>
                  <a:schemeClr val="tx1"/>
                </a:solidFill>
              </a:rPr>
              <a:t>Prolog patterns</a:t>
            </a:r>
            <a:endParaRPr lang="en-US" sz="4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078" name="Text Box 23"/>
          <p:cNvSpPr txBox="1">
            <a:spLocks noChangeArrowheads="1"/>
          </p:cNvSpPr>
          <p:nvPr/>
        </p:nvSpPr>
        <p:spPr bwMode="auto">
          <a:xfrm>
            <a:off x="304800" y="4267200"/>
            <a:ext cx="86106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([], 0).</a:t>
            </a:r>
          </a:p>
          <a:p>
            <a:pPr algn="l"/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([_|R], N) :- </a:t>
            </a:r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(R, M), N is M+1.</a:t>
            </a:r>
          </a:p>
        </p:txBody>
      </p:sp>
      <p:sp>
        <p:nvSpPr>
          <p:cNvPr id="3079" name="Text Box 27"/>
          <p:cNvSpPr txBox="1">
            <a:spLocks noChangeArrowheads="1"/>
          </p:cNvSpPr>
          <p:nvPr/>
        </p:nvSpPr>
        <p:spPr bwMode="auto">
          <a:xfrm>
            <a:off x="5029200" y="1143000"/>
            <a:ext cx="2590800" cy="646113"/>
          </a:xfrm>
          <a:prstGeom prst="rect">
            <a:avLst/>
          </a:prstGeom>
          <a:solidFill>
            <a:srgbClr val="B8FFCA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(1) Base case (usually no constraint clauses at all!)</a:t>
            </a:r>
          </a:p>
        </p:txBody>
      </p:sp>
      <p:sp>
        <p:nvSpPr>
          <p:cNvPr id="3080" name="Rectangle 22"/>
          <p:cNvSpPr>
            <a:spLocks noChangeArrowheads="1"/>
          </p:cNvSpPr>
          <p:nvPr/>
        </p:nvSpPr>
        <p:spPr bwMode="auto">
          <a:xfrm>
            <a:off x="1495425" y="539115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list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081" name="Rectangle 23"/>
          <p:cNvSpPr>
            <a:spLocks noChangeArrowheads="1"/>
          </p:cNvSpPr>
          <p:nvPr/>
        </p:nvSpPr>
        <p:spPr bwMode="auto">
          <a:xfrm>
            <a:off x="2333625" y="5391150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its length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082" name="Text Box 23"/>
          <p:cNvSpPr txBox="1">
            <a:spLocks noChangeArrowheads="1"/>
          </p:cNvSpPr>
          <p:nvPr/>
        </p:nvSpPr>
        <p:spPr bwMode="auto">
          <a:xfrm>
            <a:off x="381000" y="2057400"/>
            <a:ext cx="67056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700" b="1">
                <a:latin typeface="Courier New" pitchFamily="49" charset="0"/>
              </a:rPr>
              <a:t>mem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(E, [E|_]).</a:t>
            </a:r>
          </a:p>
          <a:p>
            <a:pPr algn="l"/>
            <a:r>
              <a:rPr lang="en-US" sz="2700" b="1">
                <a:latin typeface="Courier New" pitchFamily="49" charset="0"/>
              </a:rPr>
              <a:t>mem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(E, [_|R]) :- </a:t>
            </a:r>
            <a:r>
              <a:rPr lang="en-US" sz="2700" b="1">
                <a:latin typeface="Courier New" pitchFamily="49" charset="0"/>
              </a:rPr>
              <a:t>mem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</a:rPr>
              <a:t>(E, R).</a:t>
            </a:r>
          </a:p>
        </p:txBody>
      </p:sp>
      <p:sp>
        <p:nvSpPr>
          <p:cNvPr id="3083" name="Text Box 27"/>
          <p:cNvSpPr txBox="1">
            <a:spLocks noChangeArrowheads="1"/>
          </p:cNvSpPr>
          <p:nvPr/>
        </p:nvSpPr>
        <p:spPr bwMode="auto">
          <a:xfrm>
            <a:off x="6629400" y="2438400"/>
            <a:ext cx="2133600" cy="646113"/>
          </a:xfrm>
          <a:prstGeom prst="rect">
            <a:avLst/>
          </a:prstGeom>
          <a:solidFill>
            <a:srgbClr val="B8FFCA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(2) Recursion first! (when possible)</a:t>
            </a:r>
          </a:p>
        </p:txBody>
      </p:sp>
      <p:sp>
        <p:nvSpPr>
          <p:cNvPr id="3084" name="Text Box 27"/>
          <p:cNvSpPr txBox="1">
            <a:spLocks noChangeArrowheads="1"/>
          </p:cNvSpPr>
          <p:nvPr/>
        </p:nvSpPr>
        <p:spPr bwMode="auto">
          <a:xfrm>
            <a:off x="6400800" y="3733800"/>
            <a:ext cx="2514600" cy="646113"/>
          </a:xfrm>
          <a:prstGeom prst="rect">
            <a:avLst/>
          </a:prstGeom>
          <a:solidFill>
            <a:srgbClr val="B8FFCA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(3) Arithmetic next   (RHS must be bound)</a:t>
            </a:r>
          </a:p>
        </p:txBody>
      </p:sp>
      <p:sp>
        <p:nvSpPr>
          <p:cNvPr id="3085" name="Text Box 27"/>
          <p:cNvSpPr txBox="1">
            <a:spLocks noChangeArrowheads="1"/>
          </p:cNvSpPr>
          <p:nvPr/>
        </p:nvSpPr>
        <p:spPr bwMode="auto">
          <a:xfrm>
            <a:off x="6400800" y="5907088"/>
            <a:ext cx="2514600" cy="646112"/>
          </a:xfrm>
          <a:prstGeom prst="rect">
            <a:avLst/>
          </a:prstGeom>
          <a:solidFill>
            <a:srgbClr val="B8FFCA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9200"/>
                </a:solidFill>
                <a:latin typeface="Calibri" pitchFamily="34" charset="0"/>
                <a:cs typeface="Calibri" pitchFamily="34" charset="0"/>
              </a:rPr>
              <a:t>(4) Negation last           (all vars must be bound)</a:t>
            </a:r>
          </a:p>
        </p:txBody>
      </p:sp>
      <p:sp>
        <p:nvSpPr>
          <p:cNvPr id="3086" name="Rectangle 22"/>
          <p:cNvSpPr>
            <a:spLocks noChangeArrowheads="1"/>
          </p:cNvSpPr>
          <p:nvPr/>
        </p:nvSpPr>
        <p:spPr bwMode="auto">
          <a:xfrm>
            <a:off x="838200" y="3076575"/>
            <a:ext cx="1130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an element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087" name="Rectangle 23"/>
          <p:cNvSpPr>
            <a:spLocks noChangeArrowheads="1"/>
          </p:cNvSpPr>
          <p:nvPr/>
        </p:nvSpPr>
        <p:spPr bwMode="auto">
          <a:xfrm>
            <a:off x="2133600" y="3076575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mbria" pitchFamily="18" charset="0"/>
                <a:cs typeface="Calibri" pitchFamily="34" charset="0"/>
              </a:rPr>
              <a:t>a list</a:t>
            </a:r>
            <a:endParaRPr lang="en-US" sz="120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82588" y="1963738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Week 9:  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</a:rPr>
              <a:t>Nov 4…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82588" y="2649538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Week 10:   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</a:rPr>
              <a:t>Nov 11…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82588" y="333533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Week 11:   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</a:rPr>
              <a:t>Nov 18…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82588" y="4021138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Week 12:   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</a:rPr>
              <a:t>Nov 25…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382588" y="47069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Week 13:   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</a:rPr>
              <a:t>Dec 2…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382588" y="5392738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Week 14:   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</a:rPr>
              <a:t>Dec 9…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735388" y="196373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Prolog puzzles.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3411538" y="2740025"/>
            <a:ext cx="294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chemeClr val="folHlink"/>
                </a:solidFill>
                <a:latin typeface="Comic Sans MS" pitchFamily="66" charset="0"/>
              </a:rPr>
              <a:t>Prolog adventure!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3735388" y="3411538"/>
            <a:ext cx="501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>
                <a:solidFill>
                  <a:schemeClr val="tx1"/>
                </a:solidFill>
                <a:latin typeface="Arial" pitchFamily="34" charset="0"/>
              </a:rPr>
              <a:t>"Theocomp" ~ </a:t>
            </a:r>
            <a:r>
              <a:rPr lang="en-US">
                <a:solidFill>
                  <a:schemeClr val="tx1"/>
                </a:solidFill>
                <a:latin typeface="Arial" pitchFamily="34" charset="0"/>
              </a:rPr>
              <a:t>formal models of computation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735388" y="3989388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" pitchFamily="34" charset="0"/>
              </a:rPr>
              <a:t>DFA, NFA, Regular Expressions, indistinguishability and minimum # of states</a:t>
            </a:r>
            <a:endParaRPr lang="en-US" sz="2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3738563" y="4722813"/>
            <a:ext cx="4648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Arial" pitchFamily="34" charset="0"/>
              </a:rPr>
              <a:t>Implementing DFAs via sequential logic, Turing Machines,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</a:rPr>
              <a:t>uncomputability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</a:rPr>
              <a:t>, algorithm analysis</a:t>
            </a:r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3735388" y="5407025"/>
            <a:ext cx="4648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Arial" pitchFamily="34" charset="0"/>
              </a:rPr>
              <a:t>algorithm analysis: unwinding recurrences, loop-counting, sorting, big-O, algorithm speed challenge…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2473325" y="6254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7CA"/>
                </a:solidFill>
                <a:latin typeface="Comic Sans MS" pitchFamily="66" charset="0"/>
              </a:rPr>
              <a:t>Where we're headed…</a:t>
            </a:r>
          </a:p>
        </p:txBody>
      </p:sp>
      <p:sp>
        <p:nvSpPr>
          <p:cNvPr id="109583" name="AutoShape 15"/>
          <p:cNvSpPr>
            <a:spLocks noChangeArrowheads="1"/>
          </p:cNvSpPr>
          <p:nvPr/>
        </p:nvSpPr>
        <p:spPr bwMode="auto">
          <a:xfrm>
            <a:off x="2330450" y="403225"/>
            <a:ext cx="4484688" cy="9525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7C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9584" name="Picture 16" descr="Cenote"/>
          <p:cNvPicPr>
            <a:picLocks noChangeAspect="1" noChangeArrowheads="1"/>
          </p:cNvPicPr>
          <p:nvPr/>
        </p:nvPicPr>
        <p:blipFill>
          <a:blip r:embed="rId2" cstate="print"/>
          <a:srcRect l="5853" t="7578" r="4602" b="8640"/>
          <a:stretch>
            <a:fillRect/>
          </a:stretch>
        </p:blipFill>
        <p:spPr bwMode="auto">
          <a:xfrm>
            <a:off x="6419850" y="1603375"/>
            <a:ext cx="246697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3751263" y="5878513"/>
            <a:ext cx="43259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700">
                <a:solidFill>
                  <a:schemeClr val="tx1"/>
                </a:solidFill>
                <a:latin typeface="Arial" pitchFamily="34" charset="0"/>
              </a:rPr>
              <a:t>Not to mention some very cool computer science constructs with suggestively cool (maybe?) names, like quantum computing, NP-completeness, linear median finding, and sub-cubic matrix multiplication!</a:t>
            </a:r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 flipH="1" flipV="1">
            <a:off x="6280150" y="6172200"/>
            <a:ext cx="109538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587" name="Rectangle 19"/>
          <p:cNvSpPr>
            <a:spLocks noChangeArrowheads="1"/>
          </p:cNvSpPr>
          <p:nvPr/>
        </p:nvSpPr>
        <p:spPr bwMode="auto">
          <a:xfrm>
            <a:off x="6323013" y="6269038"/>
            <a:ext cx="600075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500">
                <a:solidFill>
                  <a:schemeClr val="tx1"/>
                </a:solidFill>
                <a:latin typeface="Arial" pitchFamily="34" charset="0"/>
              </a:rPr>
              <a:t>Oxford comma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468313" y="990600"/>
            <a:ext cx="8047037" cy="180975"/>
            <a:chOff x="295" y="1311"/>
            <a:chExt cx="5177" cy="114"/>
          </a:xfrm>
        </p:grpSpPr>
        <p:sp>
          <p:nvSpPr>
            <p:cNvPr id="11067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7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595" name="Rectangle 5"/>
          <p:cNvSpPr>
            <a:spLocks noChangeArrowheads="1"/>
          </p:cNvSpPr>
          <p:nvPr/>
        </p:nvSpPr>
        <p:spPr bwMode="auto">
          <a:xfrm>
            <a:off x="609600" y="152400"/>
            <a:ext cx="7866063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eaLnBrk="1" hangingPunct="1"/>
            <a:r>
              <a:rPr lang="en-US" sz="3200">
                <a:solidFill>
                  <a:schemeClr val="tx2"/>
                </a:solidFill>
              </a:rPr>
              <a:t>The Mystery of the Spamwarts Express</a:t>
            </a:r>
          </a:p>
        </p:txBody>
      </p:sp>
      <p:grpSp>
        <p:nvGrpSpPr>
          <p:cNvPr id="110596" name="Group 6"/>
          <p:cNvGrpSpPr>
            <a:grpSpLocks/>
          </p:cNvGrpSpPr>
          <p:nvPr/>
        </p:nvGrpSpPr>
        <p:grpSpPr bwMode="auto">
          <a:xfrm>
            <a:off x="2609850" y="1820863"/>
            <a:ext cx="457200" cy="304800"/>
            <a:chOff x="1824" y="4512"/>
            <a:chExt cx="528" cy="241"/>
          </a:xfrm>
        </p:grpSpPr>
        <p:sp>
          <p:nvSpPr>
            <p:cNvPr id="110664" name="Freeform 7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65" name="Oval 8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66" name="Oval 9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67" name="Oval 10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68" name="Oval 11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69" name="Oval 12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70" name="Oval 13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71" name="Oval 14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72" name="Freeform 15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73" name="Freeform 16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74" name="AutoShape 17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75" name="AutoShape 18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597" name="Group 19"/>
          <p:cNvGrpSpPr>
            <a:grpSpLocks/>
          </p:cNvGrpSpPr>
          <p:nvPr/>
        </p:nvGrpSpPr>
        <p:grpSpPr bwMode="auto">
          <a:xfrm>
            <a:off x="3467100" y="1820863"/>
            <a:ext cx="457200" cy="304800"/>
            <a:chOff x="1824" y="4512"/>
            <a:chExt cx="528" cy="241"/>
          </a:xfrm>
        </p:grpSpPr>
        <p:sp>
          <p:nvSpPr>
            <p:cNvPr id="110652" name="Freeform 20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3" name="Oval 21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4" name="Oval 22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5" name="Oval 23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6" name="Oval 24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7" name="Oval 25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8" name="Oval 26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9" name="Oval 27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60" name="Freeform 28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61" name="Freeform 29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62" name="AutoShape 30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63" name="AutoShape 31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598" name="Group 32"/>
          <p:cNvGrpSpPr>
            <a:grpSpLocks/>
          </p:cNvGrpSpPr>
          <p:nvPr/>
        </p:nvGrpSpPr>
        <p:grpSpPr bwMode="auto">
          <a:xfrm>
            <a:off x="4324350" y="1820863"/>
            <a:ext cx="457200" cy="304800"/>
            <a:chOff x="1824" y="4512"/>
            <a:chExt cx="528" cy="241"/>
          </a:xfrm>
        </p:grpSpPr>
        <p:sp>
          <p:nvSpPr>
            <p:cNvPr id="110640" name="Freeform 33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1" name="Oval 34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2" name="Oval 35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3" name="Oval 36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4" name="Oval 37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5" name="Oval 38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6" name="Oval 39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7" name="Oval 40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8" name="Freeform 41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9" name="Freeform 42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0" name="AutoShape 43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1" name="AutoShape 44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599" name="Group 45"/>
          <p:cNvGrpSpPr>
            <a:grpSpLocks/>
          </p:cNvGrpSpPr>
          <p:nvPr/>
        </p:nvGrpSpPr>
        <p:grpSpPr bwMode="auto">
          <a:xfrm>
            <a:off x="5181600" y="1820863"/>
            <a:ext cx="457200" cy="304800"/>
            <a:chOff x="1824" y="4512"/>
            <a:chExt cx="528" cy="241"/>
          </a:xfrm>
        </p:grpSpPr>
        <p:sp>
          <p:nvSpPr>
            <p:cNvPr id="110628" name="Freeform 46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9" name="Oval 47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0" name="Oval 48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1" name="Oval 49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2" name="Oval 50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3" name="Oval 51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4" name="Oval 52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5" name="Oval 53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6" name="Freeform 54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7" name="Freeform 55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8" name="AutoShape 56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9" name="AutoShape 57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00" name="Group 58"/>
          <p:cNvGrpSpPr>
            <a:grpSpLocks/>
          </p:cNvGrpSpPr>
          <p:nvPr/>
        </p:nvGrpSpPr>
        <p:grpSpPr bwMode="auto">
          <a:xfrm>
            <a:off x="6038850" y="1820863"/>
            <a:ext cx="457200" cy="304800"/>
            <a:chOff x="1824" y="4512"/>
            <a:chExt cx="528" cy="241"/>
          </a:xfrm>
        </p:grpSpPr>
        <p:sp>
          <p:nvSpPr>
            <p:cNvPr id="110616" name="Freeform 59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7" name="Oval 60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8" name="Oval 61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9" name="Oval 62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0" name="Oval 63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1" name="Oval 64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2" name="Oval 65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3" name="Oval 66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4" name="Freeform 67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5" name="Freeform 68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6" name="AutoShape 69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7" name="AutoShape 70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601" name="Text Box 71"/>
          <p:cNvSpPr txBox="1">
            <a:spLocks noChangeArrowheads="1"/>
          </p:cNvSpPr>
          <p:nvPr/>
        </p:nvSpPr>
        <p:spPr bwMode="auto">
          <a:xfrm>
            <a:off x="2284413" y="2157413"/>
            <a:ext cx="1103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pitchFamily="34" charset="0"/>
              </a:rPr>
              <a:t>Seat 1</a:t>
            </a:r>
          </a:p>
        </p:txBody>
      </p:sp>
      <p:sp>
        <p:nvSpPr>
          <p:cNvPr id="110602" name="Text Box 72"/>
          <p:cNvSpPr txBox="1">
            <a:spLocks noChangeArrowheads="1"/>
          </p:cNvSpPr>
          <p:nvPr/>
        </p:nvSpPr>
        <p:spPr bwMode="auto">
          <a:xfrm>
            <a:off x="3148013" y="2157413"/>
            <a:ext cx="1103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pitchFamily="34" charset="0"/>
              </a:rPr>
              <a:t>Seat 2</a:t>
            </a:r>
          </a:p>
        </p:txBody>
      </p:sp>
      <p:sp>
        <p:nvSpPr>
          <p:cNvPr id="110603" name="Text Box 73"/>
          <p:cNvSpPr txBox="1">
            <a:spLocks noChangeArrowheads="1"/>
          </p:cNvSpPr>
          <p:nvPr/>
        </p:nvSpPr>
        <p:spPr bwMode="auto">
          <a:xfrm>
            <a:off x="4010025" y="2157413"/>
            <a:ext cx="1103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pitchFamily="34" charset="0"/>
              </a:rPr>
              <a:t>Seat 3</a:t>
            </a:r>
          </a:p>
        </p:txBody>
      </p:sp>
      <p:sp>
        <p:nvSpPr>
          <p:cNvPr id="110604" name="Text Box 74"/>
          <p:cNvSpPr txBox="1">
            <a:spLocks noChangeArrowheads="1"/>
          </p:cNvSpPr>
          <p:nvPr/>
        </p:nvSpPr>
        <p:spPr bwMode="auto">
          <a:xfrm>
            <a:off x="4872038" y="2157413"/>
            <a:ext cx="1103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pitchFamily="34" charset="0"/>
              </a:rPr>
              <a:t>Seat 4</a:t>
            </a:r>
          </a:p>
        </p:txBody>
      </p:sp>
      <p:sp>
        <p:nvSpPr>
          <p:cNvPr id="110605" name="Text Box 75"/>
          <p:cNvSpPr txBox="1">
            <a:spLocks noChangeArrowheads="1"/>
          </p:cNvSpPr>
          <p:nvPr/>
        </p:nvSpPr>
        <p:spPr bwMode="auto">
          <a:xfrm>
            <a:off x="5734050" y="2157413"/>
            <a:ext cx="1103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pitchFamily="34" charset="0"/>
              </a:rPr>
              <a:t>Seat 5</a:t>
            </a:r>
          </a:p>
        </p:txBody>
      </p:sp>
      <p:sp>
        <p:nvSpPr>
          <p:cNvPr id="110606" name="Rectangle 76"/>
          <p:cNvSpPr>
            <a:spLocks noChangeArrowheads="1"/>
          </p:cNvSpPr>
          <p:nvPr/>
        </p:nvSpPr>
        <p:spPr bwMode="auto">
          <a:xfrm>
            <a:off x="457200" y="3001963"/>
            <a:ext cx="520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Schools = [pomona, pitzer, hmc, cmc, scripps].</a:t>
            </a:r>
          </a:p>
        </p:txBody>
      </p:sp>
      <p:sp>
        <p:nvSpPr>
          <p:cNvPr id="110607" name="Rectangle 77"/>
          <p:cNvSpPr>
            <a:spLocks noChangeArrowheads="1"/>
          </p:cNvSpPr>
          <p:nvPr/>
        </p:nvSpPr>
        <p:spPr bwMode="auto">
          <a:xfrm>
            <a:off x="457200" y="2659063"/>
            <a:ext cx="533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Names = [algird, bruno, collette, dino, edwina].</a:t>
            </a:r>
          </a:p>
        </p:txBody>
      </p:sp>
      <p:sp>
        <p:nvSpPr>
          <p:cNvPr id="110608" name="Rectangle 78"/>
          <p:cNvSpPr>
            <a:spLocks noChangeArrowheads="1"/>
          </p:cNvSpPr>
          <p:nvPr/>
        </p:nvSpPr>
        <p:spPr bwMode="auto">
          <a:xfrm>
            <a:off x="457200" y="3344863"/>
            <a:ext cx="533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Snacks = [jots, chocolate, donuts, pez, spam].</a:t>
            </a:r>
          </a:p>
        </p:txBody>
      </p:sp>
      <p:sp>
        <p:nvSpPr>
          <p:cNvPr id="110609" name="Rectangle 79"/>
          <p:cNvSpPr>
            <a:spLocks noChangeArrowheads="1"/>
          </p:cNvSpPr>
          <p:nvPr/>
        </p:nvSpPr>
        <p:spPr bwMode="auto">
          <a:xfrm>
            <a:off x="1293813" y="1371600"/>
            <a:ext cx="671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9200"/>
                </a:solidFill>
                <a:latin typeface="Comic Sans MS" pitchFamily="66" charset="0"/>
              </a:rPr>
              <a:t>Five people are traveling home in adjacent train seats for Thanksgiving break…</a:t>
            </a:r>
          </a:p>
        </p:txBody>
      </p:sp>
      <p:sp>
        <p:nvSpPr>
          <p:cNvPr id="110610" name="Rectangle 80"/>
          <p:cNvSpPr>
            <a:spLocks noChangeArrowheads="1"/>
          </p:cNvSpPr>
          <p:nvPr/>
        </p:nvSpPr>
        <p:spPr bwMode="auto">
          <a:xfrm>
            <a:off x="5159375" y="3001963"/>
            <a:ext cx="3903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0000FF"/>
                </a:solidFill>
                <a:latin typeface="Lucida Grande" pitchFamily="-112" charset="0"/>
              </a:rPr>
              <a:t>Each is from a different Claremont College.</a:t>
            </a:r>
          </a:p>
        </p:txBody>
      </p:sp>
      <p:sp>
        <p:nvSpPr>
          <p:cNvPr id="110611" name="Rectangle 81"/>
          <p:cNvSpPr>
            <a:spLocks noChangeArrowheads="1"/>
          </p:cNvSpPr>
          <p:nvPr/>
        </p:nvSpPr>
        <p:spPr bwMode="auto">
          <a:xfrm>
            <a:off x="5159375" y="2659063"/>
            <a:ext cx="246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0000FF"/>
                </a:solidFill>
                <a:latin typeface="Lucida Grande" pitchFamily="-112" charset="0"/>
              </a:rPr>
              <a:t>Each has a different name.</a:t>
            </a:r>
          </a:p>
        </p:txBody>
      </p:sp>
      <p:sp>
        <p:nvSpPr>
          <p:cNvPr id="110612" name="Rectangle 82"/>
          <p:cNvSpPr>
            <a:spLocks noChangeArrowheads="1"/>
          </p:cNvSpPr>
          <p:nvPr/>
        </p:nvSpPr>
        <p:spPr bwMode="auto">
          <a:xfrm>
            <a:off x="5159375" y="3344863"/>
            <a:ext cx="3236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0000FF"/>
                </a:solidFill>
                <a:latin typeface="Lucida Grande" pitchFamily="-112" charset="0"/>
              </a:rPr>
              <a:t>Each has brought a different snack.</a:t>
            </a:r>
          </a:p>
        </p:txBody>
      </p:sp>
      <p:sp>
        <p:nvSpPr>
          <p:cNvPr id="98387" name="Rectangle 83"/>
          <p:cNvSpPr>
            <a:spLocks noChangeArrowheads="1"/>
          </p:cNvSpPr>
          <p:nvPr/>
        </p:nvSpPr>
        <p:spPr bwMode="auto">
          <a:xfrm>
            <a:off x="1981200" y="3886200"/>
            <a:ext cx="6934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l">
              <a:buFontTx/>
              <a:buAutoNum type="arabicParenR"/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Dino and Bruno sat in the end seats  					   </a:t>
            </a:r>
            <a:r>
              <a:rPr lang="en-US" sz="1200" dirty="0">
                <a:solidFill>
                  <a:srgbClr val="FF9933"/>
                </a:solidFill>
                <a:latin typeface="Arial" pitchFamily="34" charset="0"/>
                <a:ea typeface="+mn-ea"/>
                <a:cs typeface="Arial" pitchFamily="34" charset="0"/>
              </a:rPr>
              <a:t>(that is, seats 1 and 5, but which  student sat in which of these seats is still unknown).</a:t>
            </a:r>
          </a:p>
          <a:p>
            <a:pPr algn="l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2)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Algird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sat next to the student from HMC.</a:t>
            </a:r>
          </a:p>
          <a:p>
            <a:pPr algn="l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3) Collette sat next to friends with chocolate and donuts.</a:t>
            </a:r>
          </a:p>
          <a:p>
            <a:pPr algn="l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4) The HMC student brought spam as a snack and sat in the middle seat.</a:t>
            </a:r>
          </a:p>
          <a:p>
            <a:pPr algn="l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5) Chocolate was immediately to the left of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pez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algn="l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6) Bruno, Dino, and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Algird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do not go to Scripps.</a:t>
            </a:r>
          </a:p>
          <a:p>
            <a:pPr algn="l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7) The Pomona student sat between the person with jots and spam.</a:t>
            </a:r>
          </a:p>
          <a:p>
            <a:pPr algn="l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8) Dino did not sit next to the person with donuts.</a:t>
            </a:r>
          </a:p>
          <a:p>
            <a:pPr algn="l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9) The CMC student did not sit next to Edwina.</a:t>
            </a:r>
          </a:p>
        </p:txBody>
      </p:sp>
      <p:sp>
        <p:nvSpPr>
          <p:cNvPr id="110614" name="Line 84"/>
          <p:cNvSpPr>
            <a:spLocks noChangeShapeType="1"/>
          </p:cNvSpPr>
          <p:nvPr/>
        </p:nvSpPr>
        <p:spPr bwMode="auto">
          <a:xfrm>
            <a:off x="341313" y="3773488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5" name="Text Box 85"/>
          <p:cNvSpPr txBox="1">
            <a:spLocks noChangeArrowheads="1"/>
          </p:cNvSpPr>
          <p:nvPr/>
        </p:nvSpPr>
        <p:spPr bwMode="auto">
          <a:xfrm>
            <a:off x="336550" y="5081588"/>
            <a:ext cx="1217613" cy="650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9 hints are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115888" y="68263"/>
            <a:ext cx="6234112" cy="669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1" i="1"/>
              <a:t>There are five houses:</a:t>
            </a:r>
            <a:endParaRPr lang="en-US" sz="1600"/>
          </a:p>
          <a:p>
            <a:pPr algn="l">
              <a:spcBef>
                <a:spcPct val="0"/>
              </a:spcBef>
            </a:pPr>
            <a:endParaRPr lang="en-US" sz="1600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nationalities</a:t>
            </a:r>
            <a:r>
              <a:rPr lang="en-US" sz="1600">
                <a:solidFill>
                  <a:srgbClr val="000000"/>
                </a:solidFill>
              </a:rPr>
              <a:t> are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norwegian, brit, swede, dane, german</a:t>
            </a:r>
            <a:endParaRPr lang="en-US" sz="1600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pets</a:t>
            </a:r>
            <a:r>
              <a:rPr lang="en-US" sz="1600">
                <a:solidFill>
                  <a:srgbClr val="000000"/>
                </a:solidFill>
              </a:rPr>
              <a:t> are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dog, bird, zebra, cat, horse</a:t>
            </a:r>
            <a:endParaRPr lang="en-US" sz="1600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cigars</a:t>
            </a:r>
            <a:r>
              <a:rPr lang="en-US" sz="1600">
                <a:solidFill>
                  <a:srgbClr val="000000"/>
                </a:solidFill>
              </a:rPr>
              <a:t> are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pallmall, winfield, dunhill, rothmans, marlboro</a:t>
            </a:r>
            <a:endParaRPr lang="en-US" sz="1600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beverages</a:t>
            </a:r>
            <a:r>
              <a:rPr lang="en-US" sz="1600">
                <a:solidFill>
                  <a:srgbClr val="000000"/>
                </a:solidFill>
              </a:rPr>
              <a:t> are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tea, coffee, milk, water, beer</a:t>
            </a:r>
            <a:endParaRPr lang="en-US" sz="1600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   The </a:t>
            </a:r>
            <a:r>
              <a:rPr lang="en-US" sz="1600" b="1">
                <a:solidFill>
                  <a:srgbClr val="009200"/>
                </a:solidFill>
              </a:rPr>
              <a:t>house colors</a:t>
            </a:r>
            <a:r>
              <a:rPr lang="en-US" sz="1600">
                <a:solidFill>
                  <a:srgbClr val="000000"/>
                </a:solidFill>
              </a:rPr>
              <a:t> are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red, green, yellow, blue, white</a:t>
            </a:r>
            <a:endParaRPr lang="en-US" sz="1600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endParaRPr lang="en-US" sz="1600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 b="1" i="1">
                <a:solidFill>
                  <a:srgbClr val="000000"/>
                </a:solidFill>
              </a:rPr>
              <a:t> </a:t>
            </a:r>
            <a:r>
              <a:rPr lang="en-US" sz="1600" b="1" i="1"/>
              <a:t>We know that</a:t>
            </a:r>
            <a:endParaRPr lang="en-US" sz="1600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 1) The Norwegian lives in the first house. 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 2) The person living in the center house drinks milk. 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 3) The Brit lives in a red house.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 4) The Swede keeps dogs as pets.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 5) The Dane drinks tea.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 6) The Green house is next to, and on the left of the White house.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 7) The owner of the Green house drinks coffee.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 8) The person who smokes Pall Mall rears birds.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 9) The owner of the Yellow house smokes Dunhill.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10) The man who smokes Marlboro lives next to the one who keeps cats.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11) The man who keeps horses lives next to the man who smokes Dunhill.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12) The man who smokes Winfields drinks beer.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13) The German smokes Rothmans.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14) The red house is to the right of the blue.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</a:rPr>
              <a:t>15) The Norwegian doesn't live by the red, white, or green houses</a:t>
            </a:r>
          </a:p>
          <a:p>
            <a:pPr algn="l">
              <a:spcBef>
                <a:spcPct val="0"/>
              </a:spcBef>
            </a:pPr>
            <a:endParaRPr lang="en-US" sz="1600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 b="1" i="1">
                <a:solidFill>
                  <a:srgbClr val="FF0000"/>
                </a:solidFill>
              </a:rPr>
              <a:t>Who owns the zebra?</a:t>
            </a:r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111619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275" y="298450"/>
            <a:ext cx="12588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1620" name="Group 6"/>
          <p:cNvGrpSpPr>
            <a:grpSpLocks/>
          </p:cNvGrpSpPr>
          <p:nvPr/>
        </p:nvGrpSpPr>
        <p:grpSpPr bwMode="auto">
          <a:xfrm>
            <a:off x="6554788" y="1747838"/>
            <a:ext cx="2409825" cy="180975"/>
            <a:chOff x="295" y="1311"/>
            <a:chExt cx="5177" cy="114"/>
          </a:xfrm>
        </p:grpSpPr>
        <p:sp>
          <p:nvSpPr>
            <p:cNvPr id="111628" name="Rectangle 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1629" name="Rectangle 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1621" name="Rectangle 9"/>
          <p:cNvSpPr>
            <a:spLocks noChangeArrowheads="1"/>
          </p:cNvSpPr>
          <p:nvPr/>
        </p:nvSpPr>
        <p:spPr bwMode="auto">
          <a:xfrm>
            <a:off x="6642100" y="2060575"/>
            <a:ext cx="21844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Einstein's Zebra puzzle: a logic challenge</a:t>
            </a:r>
          </a:p>
        </p:txBody>
      </p:sp>
      <p:sp>
        <p:nvSpPr>
          <p:cNvPr id="111622" name="Rectangle 10"/>
          <p:cNvSpPr>
            <a:spLocks noChangeArrowheads="1"/>
          </p:cNvSpPr>
          <p:nvPr/>
        </p:nvSpPr>
        <p:spPr bwMode="auto">
          <a:xfrm>
            <a:off x="6299200" y="3113088"/>
            <a:ext cx="252412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(0) How do we represent the puzzle state?</a:t>
            </a:r>
          </a:p>
        </p:txBody>
      </p:sp>
      <p:sp>
        <p:nvSpPr>
          <p:cNvPr id="111623" name="Rectangle 11"/>
          <p:cNvSpPr>
            <a:spLocks noChangeArrowheads="1"/>
          </p:cNvSpPr>
          <p:nvPr/>
        </p:nvSpPr>
        <p:spPr bwMode="auto">
          <a:xfrm>
            <a:off x="6411913" y="3924300"/>
            <a:ext cx="21844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(1) What relationships do we need?</a:t>
            </a:r>
          </a:p>
        </p:txBody>
      </p:sp>
      <p:sp>
        <p:nvSpPr>
          <p:cNvPr id="111624" name="Line 12"/>
          <p:cNvSpPr>
            <a:spLocks noChangeShapeType="1"/>
          </p:cNvSpPr>
          <p:nvPr/>
        </p:nvSpPr>
        <p:spPr bwMode="auto">
          <a:xfrm flipH="1" flipV="1">
            <a:off x="5095875" y="1935163"/>
            <a:ext cx="1300163" cy="1223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625" name="Line 13"/>
          <p:cNvSpPr>
            <a:spLocks noChangeShapeType="1"/>
          </p:cNvSpPr>
          <p:nvPr/>
        </p:nvSpPr>
        <p:spPr bwMode="auto">
          <a:xfrm flipH="1">
            <a:off x="5310188" y="4095750"/>
            <a:ext cx="1114425" cy="300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1626" name="Rectangle 14"/>
          <p:cNvSpPr>
            <a:spLocks noChangeArrowheads="1"/>
          </p:cNvSpPr>
          <p:nvPr/>
        </p:nvSpPr>
        <p:spPr bwMode="auto">
          <a:xfrm>
            <a:off x="6438900" y="5770563"/>
            <a:ext cx="21844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(2) How do we encode the constraints?</a:t>
            </a:r>
          </a:p>
        </p:txBody>
      </p:sp>
      <p:sp>
        <p:nvSpPr>
          <p:cNvPr id="111627" name="Line 15"/>
          <p:cNvSpPr>
            <a:spLocks noChangeShapeType="1"/>
          </p:cNvSpPr>
          <p:nvPr/>
        </p:nvSpPr>
        <p:spPr bwMode="auto">
          <a:xfrm flipH="1" flipV="1">
            <a:off x="5494338" y="5307013"/>
            <a:ext cx="1020762" cy="598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333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333FF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333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333FF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 4:Templates:Color Overheads:dbllinec.ppt - Double Lines</Template>
  <TotalTime>9650</TotalTime>
  <Pages>1</Pages>
  <Words>8409</Words>
  <Application>Microsoft Office PowerPoint</Application>
  <PresentationFormat>On-screen Show (4:3)</PresentationFormat>
  <Paragraphs>1301</Paragraphs>
  <Slides>92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13" baseType="lpstr">
      <vt:lpstr>Times New Roman</vt:lpstr>
      <vt:lpstr>MS PGothic</vt:lpstr>
      <vt:lpstr>Arial</vt:lpstr>
      <vt:lpstr>Times</vt:lpstr>
      <vt:lpstr>Monotype Sorts</vt:lpstr>
      <vt:lpstr>Helvetica</vt:lpstr>
      <vt:lpstr>Calibri</vt:lpstr>
      <vt:lpstr>Cambria</vt:lpstr>
      <vt:lpstr>Courier New</vt:lpstr>
      <vt:lpstr>Comic Sans MS</vt:lpstr>
      <vt:lpstr>ヒラギノ角ゴ ProN W3</vt:lpstr>
      <vt:lpstr>Symbol</vt:lpstr>
      <vt:lpstr>Lucida Grande</vt:lpstr>
      <vt:lpstr>Geneva</vt:lpstr>
      <vt:lpstr>Skia</vt:lpstr>
      <vt:lpstr>Sand</vt:lpstr>
      <vt:lpstr>dbllinec.ppt - Double Lines</vt:lpstr>
      <vt:lpstr>1_dbllinec.ppt - Double Lines</vt:lpstr>
      <vt:lpstr>2_Blank Presentation</vt:lpstr>
      <vt:lpstr>Blank Presentation</vt:lpstr>
      <vt:lpstr>Microsoft Word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</vt:vector>
  </TitlesOfParts>
  <Company>ȶ퀀ȳ⛼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dodds</cp:lastModifiedBy>
  <cp:revision>403</cp:revision>
  <cp:lastPrinted>2011-03-28T06:58:15Z</cp:lastPrinted>
  <dcterms:created xsi:type="dcterms:W3CDTF">2011-03-28T06:42:05Z</dcterms:created>
  <dcterms:modified xsi:type="dcterms:W3CDTF">2011-11-03T16:50:39Z</dcterms:modified>
</cp:coreProperties>
</file>