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94.xml" ContentType="application/vnd.openxmlformats-officedocument.presentationml.slide+xml"/>
  <Override PartName="/ppt/tags/tag8.xml" ContentType="application/vnd.openxmlformats-officedocument.presentationml.tags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96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96.xml" ContentType="application/vnd.openxmlformats-officedocument.presentationml.tags+xml"/>
  <Override PartName="/ppt/notesSlides/notesSlide27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38.xml" ContentType="application/vnd.openxmlformats-officedocument.presentationml.tags+xml"/>
  <Override PartName="/ppt/notesSlides/notesSlide16.xml" ContentType="application/vnd.openxmlformats-officedocument.presentationml.notesSlide+xml"/>
  <Override PartName="/ppt/tags/tag85.xml" ContentType="application/vnd.openxmlformats-officedocument.presentationml.tags+xml"/>
  <Override PartName="/ppt/notesSlides/notesSlide63.xml" ContentType="application/vnd.openxmlformats-officedocument.presentationml.notes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tags/tag52.xml" ContentType="application/vnd.openxmlformats-officedocument.presentationml.tags+xml"/>
  <Override PartName="/ppt/tags/tag109.xml" ContentType="application/vnd.openxmlformats-officedocument.presentationml.tags+xml"/>
  <Override PartName="/ppt/notesSlides/notesSlide30.xml" ContentType="application/vnd.openxmlformats-officedocument.presentationml.notesSlide+xml"/>
  <Override PartName="/ppt/slides/slide99.xml" ContentType="application/vnd.openxmlformats-officedocument.presentationml.slide+xml"/>
  <Override PartName="/ppt/notesSlides/notesSlide7.xml" ContentType="application/vnd.openxmlformats-officedocument.presentationml.notesSlide+xml"/>
  <Override PartName="/ppt/tags/tag41.xml" ContentType="application/vnd.openxmlformats-officedocument.presentationml.tags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112.xml" ContentType="application/vnd.openxmlformats-officedocument.presentationml.tags+xml"/>
  <Override PartName="/ppt/tags/tag123.xml" ContentType="application/vnd.openxmlformats-officedocument.presentationml.tags+xml"/>
  <Override PartName="/ppt/notesSlides/notesSlide68.xml" ContentType="application/vnd.openxmlformats-officedocument.presentationml.notesSlide+xml"/>
  <Override PartName="/ppt/notesSlides/notesSlide79.xml" ContentType="application/vnd.openxmlformats-officedocument.presentationml.notesSlide+xml"/>
  <Override PartName="/ppt/slides/slide55.xml" ContentType="application/vnd.openxmlformats-officedocument.presentationml.slide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notesSlides/notesSlide57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13.xml" ContentType="application/vnd.openxmlformats-officedocument.presentationml.notes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tags/tag68.xml" ContentType="application/vnd.openxmlformats-officedocument.presentationml.tags+xml"/>
  <Override PartName="/ppt/notesSlides/notesSlide46.xml" ContentType="application/vnd.openxmlformats-officedocument.presentationml.notesSlide+xml"/>
  <Override PartName="/ppt/notesSlides/notesSlide93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tags/tag57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8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notesSlides/notesSlide13.xml" ContentType="application/vnd.openxmlformats-officedocument.presentationml.notesSlide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notesSlides/notesSlide60.xml" ContentType="application/vnd.openxmlformats-officedocument.presentationml.notesSlide+xml"/>
  <Override PartName="/ppt/slides/slide119.xml" ContentType="application/vnd.openxmlformats-officedocument.presentationml.slide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71.xml" ContentType="application/vnd.openxmlformats-officedocument.presentationml.tags+xml"/>
  <Override PartName="/ppt/slides/slide108.xml" ContentType="application/vnd.openxmlformats-officedocument.presentationml.slide+xml"/>
  <Override PartName="/ppt/tags/tag13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slides/slide49.xml" ContentType="application/vnd.openxmlformats-officedocument.presentationml.slide+xml"/>
  <Override PartName="/ppt/slides/slide96.xml" ContentType="application/vnd.openxmlformats-officedocument.presentationml.slide+xml"/>
  <Override PartName="/ppt/notesSlides/notesSlide4.xml" ContentType="application/vnd.openxmlformats-officedocument.presentationml.notesSlide+xml"/>
  <Override PartName="/ppt/tags/tag106.xml" ContentType="application/vnd.openxmlformats-officedocument.presentationml.tags+xml"/>
  <Override PartName="/ppt/notesSlides/notesSlide107.xml" ContentType="application/vnd.openxmlformats-officedocument.presentationml.notesSlide+xml"/>
  <Override PartName="/ppt/slides/slide38.xml" ContentType="application/vnd.openxmlformats-officedocument.presentationml.slide+xml"/>
  <Override PartName="/ppt/slides/slide85.xml" ContentType="application/vnd.openxmlformats-officedocument.presentationml.slide+xml"/>
  <Override PartName="/ppt/notesSlides/notesSlide87.xml" ContentType="application/vnd.openxmlformats-officedocument.presentationml.notesSlide+xml"/>
  <Override PartName="/ppt/notesSlides/notesSlide98.xml" ContentType="application/vnd.openxmlformats-officedocument.presentationml.notesSlide+xml"/>
  <Override PartName="/ppt/slides/slide27.xml" ContentType="application/vnd.openxmlformats-officedocument.presentationml.slide+xml"/>
  <Override PartName="/ppt/slides/slide74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tags/tag98.xml" ContentType="application/vnd.openxmlformats-officedocument.presentationml.tags+xml"/>
  <Override PartName="/ppt/notesSlides/notesSlide29.xml" ContentType="application/vnd.openxmlformats-officedocument.presentationml.notesSlide+xml"/>
  <Override PartName="/ppt/tags/tag120.xml" ContentType="application/vnd.openxmlformats-officedocument.presentationml.tags+xml"/>
  <Override PartName="/ppt/notesSlides/notesSlide76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100.xml" ContentType="application/vnd.openxmlformats-officedocument.presentationml.slide+xml"/>
  <Override PartName="/ppt/tags/tag2.xml" ContentType="application/vnd.openxmlformats-officedocument.presentationml.tags+xml"/>
  <Override PartName="/ppt/tags/tag87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110.xml" ContentType="application/vnd.openxmlformats-officedocument.presentationml.notesSlide+xml"/>
  <Override PartName="/ppt/slides/slide41.xml" ContentType="application/vnd.openxmlformats-officedocument.presentationml.slide+xml"/>
  <Override PartName="/ppt/tags/tag29.xml" ContentType="application/vnd.openxmlformats-officedocument.presentationml.tags+xml"/>
  <Override PartName="/ppt/tags/tag76.xml" ContentType="application/vnd.openxmlformats-officedocument.presentationml.tags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90.xml" ContentType="application/vnd.openxmlformats-officedocument.presentationml.notesSlide+xml"/>
  <Override PartName="/ppt/slides/slide30.xml" ContentType="application/vnd.openxmlformats-officedocument.presentationml.slide+xml"/>
  <Override PartName="/ppt/tags/tag18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43.xml" ContentType="application/vnd.openxmlformats-officedocument.presentationml.tags+xml"/>
  <Override PartName="/ppt/tags/tag90.xml" ContentType="application/vnd.openxmlformats-officedocument.presentationml.tags+xml"/>
  <Override PartName="/ppt/notesSlides/notesSlide21.xml" ContentType="application/vnd.openxmlformats-officedocument.presentationml.notesSlide+xml"/>
  <Override PartName="/ppt/slides/slide79.xml" ContentType="application/vnd.openxmlformats-officedocument.presentationml.slide+xml"/>
  <Override PartName="/ppt/tags/tag32.xml" ContentType="application/vnd.openxmlformats-officedocument.presentationml.tags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116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slides/slide57.xml" ContentType="application/vnd.openxmlformats-officedocument.presentationml.slide+xml"/>
  <Override PartName="/ppt/slides/slide105.xml" ContentType="application/vnd.openxmlformats-officedocument.presentationml.slide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103.xml" ContentType="application/vnd.openxmlformats-officedocument.presentationml.tags+xml"/>
  <Override PartName="/ppt/notesSlides/notesSlide59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15.xml" ContentType="application/vnd.openxmlformats-officedocument.presentationml.notesSlide+xml"/>
  <Override PartName="/ppt/slides/slide46.xml" ContentType="application/vnd.openxmlformats-officedocument.presentationml.slide+xml"/>
  <Override PartName="/ppt/slides/slide93.xml" ContentType="application/vnd.openxmlformats-officedocument.presentationml.slide+xml"/>
  <Override PartName="/ppt/notesSlides/notesSlide48.xml" ContentType="application/vnd.openxmlformats-officedocument.presentationml.notesSlide+xml"/>
  <Override PartName="/ppt/notesSlides/notesSlide95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tags/tag59.xml" ContentType="application/vnd.openxmlformats-officedocument.presentationml.tags+xml"/>
  <Override PartName="/ppt/notesSlides/notesSlide37.xml" ContentType="application/vnd.openxmlformats-officedocument.presentationml.notesSlide+xml"/>
  <Override PartName="/ppt/notesSlides/notesSlide84.xml" ContentType="application/vnd.openxmlformats-officedocument.presentationml.notesSlide+xml"/>
  <Override PartName="/ppt/slides/slide13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notesSlides/notesSlide15.xml" ContentType="application/vnd.openxmlformats-officedocument.presentationml.notesSlide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notesSlides/notesSlide26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tags/tag26.xml" ContentType="application/vnd.openxmlformats-officedocument.presentationml.tags+xml"/>
  <Override PartName="/ppt/tags/tag73.xml" ContentType="application/vnd.openxmlformats-officedocument.presentationml.tags+xml"/>
  <Override PartName="/ppt/notesSlides/notesSlide51.xml" ContentType="application/vnd.openxmlformats-officedocument.presentationml.notesSlide+xml"/>
  <Override PartName="/ppt/tags/tag15.xml" ContentType="application/vnd.openxmlformats-officedocument.presentationml.tags+xml"/>
  <Override PartName="/ppt/tags/tag62.xml" ContentType="application/vnd.openxmlformats-officedocument.presentationml.tags+xml"/>
  <Override PartName="/ppt/notesSlides/notesSlide40.xml" ContentType="application/vnd.openxmlformats-officedocument.presentationml.notesSlide+xml"/>
  <Override PartName="/ppt/tags/tag119.xml" ContentType="application/vnd.openxmlformats-officedocument.presentationml.tags+xml"/>
  <Override PartName="/ppt/slides/slide98.xml" ContentType="application/vnd.openxmlformats-officedocument.presentationml.slide+xml"/>
  <Override PartName="/ppt/notesSlides/notesSlide6.xml" ContentType="application/vnd.openxmlformats-officedocument.presentationml.notesSlide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tags/tag108.xml" ContentType="application/vnd.openxmlformats-officedocument.presentationml.tags+xml"/>
  <Override PartName="/ppt/notesSlides/notesSlide109.xml" ContentType="application/vnd.openxmlformats-officedocument.presentationml.notesSlide+xml"/>
  <Override PartName="/ppt/slides/slide87.xml" ContentType="application/vnd.openxmlformats-officedocument.presentationml.slide+xml"/>
  <Override PartName="/ppt/notesSlides/notesSlide89.xml" ContentType="application/vnd.openxmlformats-officedocument.presentationml.notes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tags/tag122.xml" ContentType="application/vnd.openxmlformats-officedocument.presentationml.tags+xml"/>
  <Override PartName="/ppt/notesSlides/notesSlide78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notesSlides/notesSlide67.xml" ContentType="application/vnd.openxmlformats-officedocument.presentationml.notesSlide+xml"/>
  <Override PartName="/ppt/notesSlides/notesSlide112.xml" ContentType="application/vnd.openxmlformats-officedocument.presentationml.notesSlide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100.xml" ContentType="application/vnd.openxmlformats-officedocument.presentationml.tags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101.xml" ContentType="application/vnd.openxmlformats-officedocument.presentationml.notesSlide+xml"/>
  <Override PartName="/ppt/slides/slide32.xml" ContentType="application/vnd.openxmlformats-officedocument.presentationml.slide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notesSlides/notesSlide34.xml" ContentType="application/vnd.openxmlformats-officedocument.presentationml.notesSlide+xml"/>
  <Override PartName="/ppt/notesSlides/notesSlide81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gs/tag45.xml" ContentType="application/vnd.openxmlformats-officedocument.presentationml.tags+xml"/>
  <Override PartName="/ppt/tags/tag92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70.xml" ContentType="application/vnd.openxmlformats-officedocument.presentationml.notesSlide+xml"/>
  <Override PartName="/ppt/tags/tag34.xml" ContentType="application/vnd.openxmlformats-officedocument.presentationml.tags+xml"/>
  <Override PartName="/ppt/notesSlides/notesSlide12.xml" ContentType="application/vnd.openxmlformats-officedocument.presentationml.notesSlide+xml"/>
  <Override PartName="/ppt/tags/tag81.xml" ContentType="application/vnd.openxmlformats-officedocument.presentationml.tags+xml"/>
  <Override PartName="/ppt/slides/slide118.xml" ContentType="application/vnd.openxmlformats-officedocument.presentationml.slide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5.xml" ContentType="application/vnd.openxmlformats-officedocument.presentationml.tags+xml"/>
  <Override PartName="/ppt/notesSlides/notesSlide106.xml" ContentType="application/vnd.openxmlformats-officedocument.presentationml.notesSlide+xml"/>
  <Override PartName="/ppt/slides/slide48.xml" ContentType="application/vnd.openxmlformats-officedocument.presentationml.slide+xml"/>
  <Override PartName="/ppt/slides/slide95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97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notesSlides/notesSlide39.xml" ContentType="application/vnd.openxmlformats-officedocument.presentationml.notesSlide+xml"/>
  <Override PartName="/ppt/notesSlides/notesSlide86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notesSlides/notesSlide17.xml" ContentType="application/vnd.openxmlformats-officedocument.presentationml.notesSlide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notesSlides/notesSlide28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75.xml" ContentType="application/vnd.openxmlformats-officedocument.presentationml.tags+xml"/>
  <Override PartName="/ppt/notesSlides/notesSlide53.xml" ContentType="application/vnd.openxmlformats-officedocument.presentationml.notesSlide+xml"/>
  <Override PartName="/ppt/slides/slide40.xml" ContentType="application/vnd.openxmlformats-officedocument.presentationml.slide+xml"/>
  <Override PartName="/ppt/tags/tag17.xml" ContentType="application/vnd.openxmlformats-officedocument.presentationml.tags+xml"/>
  <Override PartName="/ppt/tags/tag64.xml" ContentType="application/vnd.openxmlformats-officedocument.presentationml.tags+xml"/>
  <Override PartName="/ppt/notesSlides/notesSlide42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53.xml" ContentType="application/vnd.openxmlformats-officedocument.presentationml.tags+xml"/>
  <Override PartName="/ppt/notesSlides/notesSlide20.xml" ContentType="application/vnd.openxmlformats-officedocument.presentationml.notesSlide+xml"/>
  <Default Extension="vml" ContentType="application/vnd.openxmlformats-officedocument.vmlDrawing"/>
  <Override PartName="/ppt/notesSlides/notesSlide31.xml" ContentType="application/vnd.openxmlformats-officedocument.presentationml.notesSlide+xml"/>
  <Override PartName="/ppt/slides/slide89.xml" ContentType="application/vnd.openxmlformats-officedocument.presentationml.slide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slides/slide78.xml" ContentType="application/vnd.openxmlformats-officedocument.presentationml.slide+xml"/>
  <Override PartName="/ppt/slides/slide115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20.xml" ContentType="application/vnd.openxmlformats-officedocument.presentationml.tags+xml"/>
  <Override PartName="/ppt/tags/tag124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notesSlides/notesSlide69.xml" ContentType="application/vnd.openxmlformats-officedocument.presentationml.notesSlide+xml"/>
  <Override PartName="/ppt/notesSlides/notesSlide114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slides/slide92.xml" ContentType="application/vnd.openxmlformats-officedocument.presentationml.slide+xml"/>
  <Override PartName="/ppt/theme/theme3.xml" ContentType="application/vnd.openxmlformats-officedocument.theme+xml"/>
  <Override PartName="/ppt/tags/tag102.xml" ContentType="application/vnd.openxmlformats-officedocument.presentationml.tags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103.xml" ContentType="application/vnd.openxmlformats-officedocument.presentationml.notesSlide+xml"/>
  <Override PartName="/ppt/slides/slide34.xml" ContentType="application/vnd.openxmlformats-officedocument.presentationml.slide+xml"/>
  <Override PartName="/ppt/slides/slide81.xml" ContentType="application/vnd.openxmlformats-officedocument.presentationml.slide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notesSlides/notesSlide36.xml" ContentType="application/vnd.openxmlformats-officedocument.presentationml.notesSlide+xml"/>
  <Override PartName="/ppt/notesSlides/notesSlide83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70.xml" ContentType="application/vnd.openxmlformats-officedocument.presentationml.slide+xml"/>
  <Override PartName="/ppt/tags/tag47.xml" ContentType="application/vnd.openxmlformats-officedocument.presentationml.tags+xml"/>
  <Override PartName="/ppt/tags/tag94.xml" ContentType="application/vnd.openxmlformats-officedocument.presentationml.tags+xml"/>
  <Override PartName="/ppt/notesSlides/notesSlide25.xml" ContentType="application/vnd.openxmlformats-officedocument.presentationml.notesSlide+xml"/>
  <Override PartName="/ppt/notesSlides/notesSlide72.xml" ContentType="application/vnd.openxmlformats-officedocument.presentationml.notesSlide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36.xml" ContentType="application/vnd.openxmlformats-officedocument.presentationml.tags+xml"/>
  <Override PartName="/ppt/notesSlides/notesSlide14.xml" ContentType="application/vnd.openxmlformats-officedocument.presentationml.notesSlide+xml"/>
  <Override PartName="/ppt/tags/tag83.xml" ContentType="application/vnd.openxmlformats-officedocument.presentationml.tags+xml"/>
  <Override PartName="/ppt/notesSlides/notesSlide61.xml" ContentType="application/vnd.openxmlformats-officedocument.presentationml.notesSlide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notesSlides/notesSlide50.xml" ContentType="application/vnd.openxmlformats-officedocument.presentationml.notesSlide+xml"/>
  <Override PartName="/ppt/tags/tag118.xml" ContentType="application/vnd.openxmlformats-officedocument.presentationml.tags+xml"/>
  <Override PartName="/ppt/slides/slide109.xml" ContentType="application/vnd.openxmlformats-officedocument.presentationml.slide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notesSlides/notesSlide108.xml" ContentType="application/vnd.openxmlformats-officedocument.presentationml.notesSlide+xml"/>
  <Override PartName="/ppt/slides/slide97.xml" ContentType="application/vnd.openxmlformats-officedocument.presentationml.slide+xml"/>
  <Override PartName="/ppt/notesSlides/notesSlide5.xml" ContentType="application/vnd.openxmlformats-officedocument.presentationml.notesSlide+xml"/>
  <Override PartName="/ppt/notesSlides/notesSlide99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notesSlides/notesSlide88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64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slides/slide53.xml" ContentType="application/vnd.openxmlformats-officedocument.presentationml.slide+xml"/>
  <Override PartName="/ppt/tags/tag3.xml" ContentType="application/vnd.openxmlformats-officedocument.presentationml.tags+xml"/>
  <Default Extension="jpeg" ContentType="image/jpeg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notesSlides/notesSlide55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11.xml" ContentType="application/vnd.openxmlformats-officedocument.presentationml.notes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tags/tag19.xml" ContentType="application/vnd.openxmlformats-officedocument.presentationml.tags+xml"/>
  <Override PartName="/ppt/tags/tag66.xml" ContentType="application/vnd.openxmlformats-officedocument.presentationml.tags+xml"/>
  <Override PartName="/ppt/notesSlides/notesSlide44.xml" ContentType="application/vnd.openxmlformats-officedocument.presentationml.notesSlide+xml"/>
  <Override PartName="/ppt/notesSlides/notesSlide91.xml" ContentType="application/vnd.openxmlformats-officedocument.presentationml.notesSlide+xml"/>
  <Override PartName="/ppt/slides/slide20.xml" ContentType="application/vnd.openxmlformats-officedocument.presentationml.slide+xml"/>
  <Override PartName="/ppt/tags/tag55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80.xml" ContentType="application/vnd.openxmlformats-officedocument.presentationml.notesSlide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notesSlides/notesSlide11.xml" ContentType="application/vnd.openxmlformats-officedocument.presentationml.notesSlide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slides/slide117.xml" ContentType="application/vnd.openxmlformats-officedocument.presentationml.slide+xml"/>
  <Override PartName="/ppt/tags/tag22.xml" ContentType="application/vnd.openxmlformats-officedocument.presentationml.tags+xml"/>
  <Override PartName="/ppt/tags/tag126.xml" ContentType="application/vnd.openxmlformats-officedocument.presentationml.tags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106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notesSlides/notesSlide116.xml" ContentType="application/vnd.openxmlformats-officedocument.presentationml.notes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tags/tag104.xml" ContentType="application/vnd.openxmlformats-officedocument.presentationml.tags+xml"/>
  <Override PartName="/ppt/notesSlides/notesSlide10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21"/>
  </p:notesMasterIdLst>
  <p:handoutMasterIdLst>
    <p:handoutMasterId r:id="rId122"/>
  </p:handoutMasterIdLst>
  <p:sldIdLst>
    <p:sldId id="994" r:id="rId2"/>
    <p:sldId id="1030" r:id="rId3"/>
    <p:sldId id="1027" r:id="rId4"/>
    <p:sldId id="981" r:id="rId5"/>
    <p:sldId id="916" r:id="rId6"/>
    <p:sldId id="989" r:id="rId7"/>
    <p:sldId id="845" r:id="rId8"/>
    <p:sldId id="921" r:id="rId9"/>
    <p:sldId id="1035" r:id="rId10"/>
    <p:sldId id="1037" r:id="rId11"/>
    <p:sldId id="1036" r:id="rId12"/>
    <p:sldId id="846" r:id="rId13"/>
    <p:sldId id="995" r:id="rId14"/>
    <p:sldId id="986" r:id="rId15"/>
    <p:sldId id="987" r:id="rId16"/>
    <p:sldId id="947" r:id="rId17"/>
    <p:sldId id="982" r:id="rId18"/>
    <p:sldId id="948" r:id="rId19"/>
    <p:sldId id="949" r:id="rId20"/>
    <p:sldId id="1010" r:id="rId21"/>
    <p:sldId id="950" r:id="rId22"/>
    <p:sldId id="965" r:id="rId23"/>
    <p:sldId id="968" r:id="rId24"/>
    <p:sldId id="969" r:id="rId25"/>
    <p:sldId id="951" r:id="rId26"/>
    <p:sldId id="922" r:id="rId27"/>
    <p:sldId id="1038" r:id="rId28"/>
    <p:sldId id="952" r:id="rId29"/>
    <p:sldId id="964" r:id="rId30"/>
    <p:sldId id="1031" r:id="rId31"/>
    <p:sldId id="1034" r:id="rId32"/>
    <p:sldId id="1032" r:id="rId33"/>
    <p:sldId id="1033" r:id="rId34"/>
    <p:sldId id="1025" r:id="rId35"/>
    <p:sldId id="1023" r:id="rId36"/>
    <p:sldId id="1026" r:id="rId37"/>
    <p:sldId id="1024" r:id="rId38"/>
    <p:sldId id="1016" r:id="rId39"/>
    <p:sldId id="1028" r:id="rId40"/>
    <p:sldId id="1029" r:id="rId41"/>
    <p:sldId id="1009" r:id="rId42"/>
    <p:sldId id="1021" r:id="rId43"/>
    <p:sldId id="1022" r:id="rId44"/>
    <p:sldId id="1019" r:id="rId45"/>
    <p:sldId id="1012" r:id="rId46"/>
    <p:sldId id="1013" r:id="rId47"/>
    <p:sldId id="970" r:id="rId48"/>
    <p:sldId id="979" r:id="rId49"/>
    <p:sldId id="1008" r:id="rId50"/>
    <p:sldId id="997" r:id="rId51"/>
    <p:sldId id="998" r:id="rId52"/>
    <p:sldId id="999" r:id="rId53"/>
    <p:sldId id="1000" r:id="rId54"/>
    <p:sldId id="1001" r:id="rId55"/>
    <p:sldId id="971" r:id="rId56"/>
    <p:sldId id="954" r:id="rId57"/>
    <p:sldId id="996" r:id="rId58"/>
    <p:sldId id="956" r:id="rId59"/>
    <p:sldId id="961" r:id="rId60"/>
    <p:sldId id="957" r:id="rId61"/>
    <p:sldId id="958" r:id="rId62"/>
    <p:sldId id="959" r:id="rId63"/>
    <p:sldId id="960" r:id="rId64"/>
    <p:sldId id="962" r:id="rId65"/>
    <p:sldId id="923" r:id="rId66"/>
    <p:sldId id="925" r:id="rId67"/>
    <p:sldId id="926" r:id="rId68"/>
    <p:sldId id="946" r:id="rId69"/>
    <p:sldId id="928" r:id="rId70"/>
    <p:sldId id="931" r:id="rId71"/>
    <p:sldId id="930" r:id="rId72"/>
    <p:sldId id="932" r:id="rId73"/>
    <p:sldId id="945" r:id="rId74"/>
    <p:sldId id="944" r:id="rId75"/>
    <p:sldId id="934" r:id="rId76"/>
    <p:sldId id="933" r:id="rId77"/>
    <p:sldId id="935" r:id="rId78"/>
    <p:sldId id="927" r:id="rId79"/>
    <p:sldId id="849" r:id="rId80"/>
    <p:sldId id="852" r:id="rId81"/>
    <p:sldId id="847" r:id="rId82"/>
    <p:sldId id="848" r:id="rId83"/>
    <p:sldId id="870" r:id="rId84"/>
    <p:sldId id="871" r:id="rId85"/>
    <p:sldId id="872" r:id="rId86"/>
    <p:sldId id="873" r:id="rId87"/>
    <p:sldId id="924" r:id="rId88"/>
    <p:sldId id="864" r:id="rId89"/>
    <p:sldId id="865" r:id="rId90"/>
    <p:sldId id="874" r:id="rId91"/>
    <p:sldId id="875" r:id="rId92"/>
    <p:sldId id="876" r:id="rId93"/>
    <p:sldId id="866" r:id="rId94"/>
    <p:sldId id="867" r:id="rId95"/>
    <p:sldId id="882" r:id="rId96"/>
    <p:sldId id="883" r:id="rId97"/>
    <p:sldId id="869" r:id="rId98"/>
    <p:sldId id="877" r:id="rId99"/>
    <p:sldId id="878" r:id="rId100"/>
    <p:sldId id="879" r:id="rId101"/>
    <p:sldId id="880" r:id="rId102"/>
    <p:sldId id="881" r:id="rId103"/>
    <p:sldId id="841" r:id="rId104"/>
    <p:sldId id="858" r:id="rId105"/>
    <p:sldId id="812" r:id="rId106"/>
    <p:sldId id="842" r:id="rId107"/>
    <p:sldId id="885" r:id="rId108"/>
    <p:sldId id="884" r:id="rId109"/>
    <p:sldId id="1002" r:id="rId110"/>
    <p:sldId id="1003" r:id="rId111"/>
    <p:sldId id="1004" r:id="rId112"/>
    <p:sldId id="1005" r:id="rId113"/>
    <p:sldId id="1006" r:id="rId114"/>
    <p:sldId id="886" r:id="rId115"/>
    <p:sldId id="843" r:id="rId116"/>
    <p:sldId id="918" r:id="rId117"/>
    <p:sldId id="920" r:id="rId118"/>
    <p:sldId id="937" r:id="rId119"/>
    <p:sldId id="938" r:id="rId12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900" kern="1200">
        <a:solidFill>
          <a:schemeClr val="tx1"/>
        </a:solidFill>
        <a:latin typeface="Times New Roman" pitchFamily="-12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900" kern="1200">
        <a:solidFill>
          <a:schemeClr val="tx1"/>
        </a:solidFill>
        <a:latin typeface="Times New Roman" pitchFamily="-12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900" kern="1200">
        <a:solidFill>
          <a:schemeClr val="tx1"/>
        </a:solidFill>
        <a:latin typeface="Times New Roman" pitchFamily="-12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900" kern="1200">
        <a:solidFill>
          <a:schemeClr val="tx1"/>
        </a:solidFill>
        <a:latin typeface="Times New Roman" pitchFamily="-12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900" kern="1200">
        <a:solidFill>
          <a:schemeClr val="tx1"/>
        </a:solidFill>
        <a:latin typeface="Times New Roman" pitchFamily="-128" charset="0"/>
        <a:ea typeface="+mn-ea"/>
        <a:cs typeface="+mn-cs"/>
      </a:defRPr>
    </a:lvl5pPr>
    <a:lvl6pPr marL="2286000" algn="l" defTabSz="914400" rtl="0" eaLnBrk="1" latinLnBrk="0" hangingPunct="1">
      <a:defRPr sz="900" kern="1200">
        <a:solidFill>
          <a:schemeClr val="tx1"/>
        </a:solidFill>
        <a:latin typeface="Times New Roman" pitchFamily="-128" charset="0"/>
        <a:ea typeface="+mn-ea"/>
        <a:cs typeface="+mn-cs"/>
      </a:defRPr>
    </a:lvl6pPr>
    <a:lvl7pPr marL="2743200" algn="l" defTabSz="914400" rtl="0" eaLnBrk="1" latinLnBrk="0" hangingPunct="1">
      <a:defRPr sz="900" kern="1200">
        <a:solidFill>
          <a:schemeClr val="tx1"/>
        </a:solidFill>
        <a:latin typeface="Times New Roman" pitchFamily="-128" charset="0"/>
        <a:ea typeface="+mn-ea"/>
        <a:cs typeface="+mn-cs"/>
      </a:defRPr>
    </a:lvl7pPr>
    <a:lvl8pPr marL="3200400" algn="l" defTabSz="914400" rtl="0" eaLnBrk="1" latinLnBrk="0" hangingPunct="1">
      <a:defRPr sz="900" kern="1200">
        <a:solidFill>
          <a:schemeClr val="tx1"/>
        </a:solidFill>
        <a:latin typeface="Times New Roman" pitchFamily="-128" charset="0"/>
        <a:ea typeface="+mn-ea"/>
        <a:cs typeface="+mn-cs"/>
      </a:defRPr>
    </a:lvl8pPr>
    <a:lvl9pPr marL="3657600" algn="l" defTabSz="914400" rtl="0" eaLnBrk="1" latinLnBrk="0" hangingPunct="1">
      <a:defRPr sz="900" kern="1200">
        <a:solidFill>
          <a:schemeClr val="tx1"/>
        </a:solidFill>
        <a:latin typeface="Times New Roman" pitchFamily="-12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B8082E"/>
    <a:srgbClr val="0000FF"/>
    <a:srgbClr val="CCECFF"/>
    <a:srgbClr val="008A00"/>
    <a:srgbClr val="CCFFCC"/>
    <a:srgbClr val="ECD9FF"/>
    <a:srgbClr val="DEBDFF"/>
    <a:srgbClr val="CC99FF"/>
    <a:srgbClr val="FFCCFF"/>
    <a:srgbClr val="B525E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367" autoAdjust="0"/>
    <p:restoredTop sz="90681" autoAdjust="0"/>
  </p:normalViewPr>
  <p:slideViewPr>
    <p:cSldViewPr snapToGrid="0">
      <p:cViewPr varScale="1">
        <p:scale>
          <a:sx n="66" d="100"/>
          <a:sy n="66" d="100"/>
        </p:scale>
        <p:origin x="-90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24" d="100"/>
          <a:sy n="124" d="100"/>
        </p:scale>
        <p:origin x="-2848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notes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7763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1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1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1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1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1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smtClean="0"/>
              <a:t>regexen?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A4D9CC7-3209-4D2F-9F78-1AB439F07414}" type="slidenum">
              <a:rPr lang="en-US" sz="1200">
                <a:latin typeface="Times" pitchFamily="-128" charset="0"/>
              </a:rPr>
              <a:pPr algn="r"/>
              <a:t>109</a:t>
            </a:fld>
            <a:endParaRPr lang="en-US" sz="1200">
              <a:latin typeface="Times" pitchFamily="-128" charset="0"/>
            </a:endParaRPr>
          </a:p>
        </p:txBody>
      </p:sp>
      <p:sp>
        <p:nvSpPr>
          <p:cNvPr id="221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2211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CC5B5D5-E010-4E0D-A3D0-A7AD78F4562E}" type="slidenum">
              <a:rPr lang="en-US" sz="1200">
                <a:latin typeface="Times" pitchFamily="-128" charset="0"/>
              </a:rPr>
              <a:pPr algn="r"/>
              <a:t>110</a:t>
            </a:fld>
            <a:endParaRPr lang="en-US" sz="1200">
              <a:latin typeface="Times" pitchFamily="-128" charset="0"/>
            </a:endParaRPr>
          </a:p>
        </p:txBody>
      </p:sp>
      <p:sp>
        <p:nvSpPr>
          <p:cNvPr id="222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2222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DC894D6-4D1E-4CEE-B46C-D08F06F5E9B5}" type="slidenum">
              <a:rPr lang="en-US" sz="1200">
                <a:solidFill>
                  <a:srgbClr val="000000"/>
                </a:solidFill>
                <a:latin typeface="Times" pitchFamily="-128" charset="0"/>
              </a:rPr>
              <a:pPr algn="r"/>
              <a:t>111</a:t>
            </a:fld>
            <a:endParaRPr lang="en-US" sz="1200">
              <a:solidFill>
                <a:srgbClr val="000000"/>
              </a:solidFill>
              <a:latin typeface="Times" pitchFamily="-128" charset="0"/>
            </a:endParaRPr>
          </a:p>
        </p:txBody>
      </p:sp>
      <p:sp>
        <p:nvSpPr>
          <p:cNvPr id="223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2232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008810D-C8EC-46A4-B102-B4EB8433E894}" type="slidenum">
              <a:rPr lang="en-US" sz="1200">
                <a:solidFill>
                  <a:srgbClr val="000000"/>
                </a:solidFill>
                <a:latin typeface="Times" pitchFamily="-128" charset="0"/>
              </a:rPr>
              <a:pPr algn="r"/>
              <a:t>112</a:t>
            </a:fld>
            <a:endParaRPr lang="en-US" sz="1200">
              <a:solidFill>
                <a:srgbClr val="000000"/>
              </a:solidFill>
              <a:latin typeface="Times" pitchFamily="-128" charset="0"/>
            </a:endParaRPr>
          </a:p>
        </p:txBody>
      </p:sp>
      <p:sp>
        <p:nvSpPr>
          <p:cNvPr id="224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2242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9FEE22E-4944-4845-BB25-709F21730D22}" type="slidenum">
              <a:rPr lang="en-US" sz="1200">
                <a:solidFill>
                  <a:srgbClr val="000000"/>
                </a:solidFill>
                <a:latin typeface="Times" pitchFamily="-128" charset="0"/>
              </a:rPr>
              <a:pPr algn="r"/>
              <a:t>113</a:t>
            </a:fld>
            <a:endParaRPr lang="en-US" sz="1200">
              <a:solidFill>
                <a:srgbClr val="000000"/>
              </a:solidFill>
              <a:latin typeface="Times" pitchFamily="-128" charset="0"/>
            </a:endParaRPr>
          </a:p>
        </p:txBody>
      </p:sp>
      <p:sp>
        <p:nvSpPr>
          <p:cNvPr id="225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2252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smtClean="0"/>
              <a:t>from twilight: Bella Swan and Edward Cullen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smtClean="0"/>
              <a:t>regexen?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smtClean="0"/>
              <a:t>Ask for the game: Wolfenstein 3d - really the first first-person shooter 1992</a:t>
            </a:r>
          </a:p>
          <a:p>
            <a:r>
              <a:rPr lang="en-US" smtClean="0"/>
              <a:t>by id software: Doom, in 1993, Quake in 1996, </a:t>
            </a:r>
          </a:p>
          <a:p>
            <a:r>
              <a:rPr lang="en-US" smtClean="0"/>
              <a:t>ammo == ammo remaining at the end of the level…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smtClean="0"/>
              <a:t>Ask for the game: Wolfenstein 3d - really the first first-person shooter 1992</a:t>
            </a:r>
          </a:p>
          <a:p>
            <a:r>
              <a:rPr lang="en-US" smtClean="0"/>
              <a:t>by id software: Doom, in 1993, Quake in 1996, 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A2602E5-31A1-4DB4-8647-3875DD7036F7}" type="slidenum">
              <a:rPr lang="en-US" sz="1200">
                <a:latin typeface="Times" pitchFamily="-128" charset="0"/>
              </a:rPr>
              <a:pPr algn="r"/>
              <a:t>3</a:t>
            </a:fld>
            <a:endParaRPr lang="en-US" sz="1200">
              <a:latin typeface="Times" pitchFamily="-128" charset="0"/>
            </a:endParaRPr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/>
              <a:t>http://www.cs.duke.edu/csed/jflap/new/DOCS/gui.regular.EditorPane.html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b="1" smtClean="0">
                <a:latin typeface="Arial" charset="0"/>
              </a:rPr>
              <a:t>The Regular Expression Editor</a:t>
            </a:r>
            <a:r>
              <a:rPr lang="en-US" smtClean="0">
                <a:latin typeface="Arial" charset="0"/>
              </a:rPr>
              <a:t>The editor for a regular expression is essentially just a single text field. Operators in a regular expression are the Kleene star (*), the ``or'' operator (+), parentheses are also usable, and concatenation is accomplished by making symbols adjacent.</a:t>
            </a:r>
            <a:r>
              <a:rPr lang="en-US" b="1" smtClean="0">
                <a:latin typeface="Arial" charset="0"/>
              </a:rPr>
              <a:t>In Haiku</a:t>
            </a:r>
            <a:r>
              <a:rPr lang="en-US" smtClean="0">
                <a:latin typeface="Arial" charset="0"/>
              </a:rPr>
              <a:t>To make expressions for this program to work with, type them in the field.Adjacent symbols imply concatenation. No symbol is used.Many or nothing, Asterisk (*) is the Kleine star. What precedes repeats.Additionally, if you want an "or" symbol the plus (+) should be used.Screaming nothingness, exclamations (!) are special. They act as lambda.Formatting errors will be reported to you when you choose actions. </a:t>
            </a:r>
            <a:r>
              <a:rPr lang="en-US" b="1" smtClean="0">
                <a:latin typeface="Arial" charset="0"/>
              </a:rPr>
              <a:t>The Regular Expression Editor</a:t>
            </a:r>
            <a:r>
              <a:rPr lang="en-US" smtClean="0">
                <a:latin typeface="Arial" charset="0"/>
              </a:rPr>
              <a:t>The editor for a regular expression is essentially just a single text field. Operators in a regular expression are the Kleene star (*), the ``or'' operator (+), parentheses are also usable, and concatenation is accomplished by making symbols adjacent.</a:t>
            </a:r>
            <a:r>
              <a:rPr lang="en-US" b="1" smtClean="0">
                <a:latin typeface="Arial" charset="0"/>
              </a:rPr>
              <a:t>In Haiku</a:t>
            </a:r>
            <a:r>
              <a:rPr lang="en-US" smtClean="0">
                <a:latin typeface="Arial" charset="0"/>
              </a:rPr>
              <a:t>To make expressions for this program to work with, type them in the field.Adjacent symbols imply concatenation. No symbol is used.Many or nothing, Asterisk (*) is the Kleine star. What precedes repeats.Additionally, if you want an "or" symbol the plus (+) should be used.Screaming nothingness, exclamations (!) are special. They act as lambda.Formatting errors will be reported to you when you choose actions.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0004" tIns="45002" rIns="90004" bIns="45002"/>
          <a:lstStyle/>
          <a:p>
            <a:fld id="{4065FDFF-D585-42ED-BA21-5F6FE3F4A73D}" type="slidenum">
              <a:rPr lang="en-US"/>
              <a:pPr/>
              <a:t>31</a:t>
            </a:fld>
            <a:endParaRPr 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C026F1-A286-4555-A52C-3DB2E1A788A8}" type="slidenum">
              <a:rPr lang="en-US" sz="1200">
                <a:latin typeface="Times" pitchFamily="-128" charset="0"/>
              </a:rPr>
              <a:pPr algn="r"/>
              <a:t>34</a:t>
            </a:fld>
            <a:endParaRPr lang="en-US" sz="1200">
              <a:latin typeface="Times" pitchFamily="-128" charset="0"/>
            </a:endParaRPr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 smtClean="0"/>
              <a:t>http://www.cs.duke.edu/csed/jflap/new/DOCS/gui.regular.EditorPane.html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b="1" dirty="0" smtClean="0">
                <a:latin typeface="Arial" charset="0"/>
              </a:rPr>
              <a:t>The Regular Expression </a:t>
            </a:r>
            <a:r>
              <a:rPr lang="en-US" b="1" dirty="0" err="1" smtClean="0">
                <a:latin typeface="Arial" charset="0"/>
              </a:rPr>
              <a:t>Editor</a:t>
            </a:r>
            <a:r>
              <a:rPr lang="en-US" dirty="0" err="1" smtClean="0">
                <a:latin typeface="Arial" charset="0"/>
              </a:rPr>
              <a:t>The</a:t>
            </a:r>
            <a:r>
              <a:rPr lang="en-US" dirty="0" smtClean="0">
                <a:latin typeface="Arial" charset="0"/>
              </a:rPr>
              <a:t> editor for a regular expression is essentially just a single text field. Operators in a regular expression are the </a:t>
            </a:r>
            <a:r>
              <a:rPr lang="en-US" dirty="0" err="1" smtClean="0">
                <a:latin typeface="Arial" charset="0"/>
              </a:rPr>
              <a:t>Kleene</a:t>
            </a:r>
            <a:r>
              <a:rPr lang="en-US" dirty="0" smtClean="0">
                <a:latin typeface="Arial" charset="0"/>
              </a:rPr>
              <a:t> star (*), the ``or'' operator (+), parentheses are also usable, and concatenation is accomplished by making symbols </a:t>
            </a:r>
            <a:r>
              <a:rPr lang="en-US" dirty="0" err="1" smtClean="0">
                <a:latin typeface="Arial" charset="0"/>
              </a:rPr>
              <a:t>adjacent.</a:t>
            </a:r>
            <a:r>
              <a:rPr lang="en-US" b="1" dirty="0" err="1" smtClean="0">
                <a:latin typeface="Arial" charset="0"/>
              </a:rPr>
              <a:t>In</a:t>
            </a:r>
            <a:r>
              <a:rPr lang="en-US" b="1" dirty="0" smtClean="0">
                <a:latin typeface="Arial" charset="0"/>
              </a:rPr>
              <a:t> </a:t>
            </a:r>
            <a:r>
              <a:rPr lang="en-US" b="1" dirty="0" err="1" smtClean="0">
                <a:latin typeface="Arial" charset="0"/>
              </a:rPr>
              <a:t>Haiku</a:t>
            </a:r>
            <a:r>
              <a:rPr lang="en-US" dirty="0" err="1" smtClean="0">
                <a:latin typeface="Arial" charset="0"/>
              </a:rPr>
              <a:t>To</a:t>
            </a:r>
            <a:r>
              <a:rPr lang="en-US" dirty="0" smtClean="0">
                <a:latin typeface="Arial" charset="0"/>
              </a:rPr>
              <a:t> make expressions for this program to work with, type them in the </a:t>
            </a:r>
            <a:r>
              <a:rPr lang="en-US" dirty="0" err="1" smtClean="0">
                <a:latin typeface="Arial" charset="0"/>
              </a:rPr>
              <a:t>field.Adjacent</a:t>
            </a:r>
            <a:r>
              <a:rPr lang="en-US" dirty="0" smtClean="0">
                <a:latin typeface="Arial" charset="0"/>
              </a:rPr>
              <a:t> symbols imply concatenation. No symbol is </a:t>
            </a:r>
            <a:r>
              <a:rPr lang="en-US" dirty="0" err="1" smtClean="0">
                <a:latin typeface="Arial" charset="0"/>
              </a:rPr>
              <a:t>used.Many</a:t>
            </a:r>
            <a:r>
              <a:rPr lang="en-US" dirty="0" smtClean="0">
                <a:latin typeface="Arial" charset="0"/>
              </a:rPr>
              <a:t> or nothing, Asterisk (*) is the </a:t>
            </a:r>
            <a:r>
              <a:rPr lang="en-US" dirty="0" err="1" smtClean="0">
                <a:latin typeface="Arial" charset="0"/>
              </a:rPr>
              <a:t>Kleine</a:t>
            </a:r>
            <a:r>
              <a:rPr lang="en-US" dirty="0" smtClean="0">
                <a:latin typeface="Arial" charset="0"/>
              </a:rPr>
              <a:t> star. What precedes </a:t>
            </a:r>
            <a:r>
              <a:rPr lang="en-US" dirty="0" err="1" smtClean="0">
                <a:latin typeface="Arial" charset="0"/>
              </a:rPr>
              <a:t>repeats.Additionally</a:t>
            </a:r>
            <a:r>
              <a:rPr lang="en-US" dirty="0" smtClean="0">
                <a:latin typeface="Arial" charset="0"/>
              </a:rPr>
              <a:t>, if you want an "or" symbol the plus (+) should be </a:t>
            </a:r>
            <a:r>
              <a:rPr lang="en-US" dirty="0" err="1" smtClean="0">
                <a:latin typeface="Arial" charset="0"/>
              </a:rPr>
              <a:t>used.Screaming</a:t>
            </a:r>
            <a:r>
              <a:rPr lang="en-US" dirty="0" smtClean="0">
                <a:latin typeface="Arial" charset="0"/>
              </a:rPr>
              <a:t> nothingness, exclamations (!) are special. They act as </a:t>
            </a:r>
            <a:r>
              <a:rPr lang="en-US" dirty="0" err="1" smtClean="0">
                <a:latin typeface="Arial" charset="0"/>
              </a:rPr>
              <a:t>lambda.Formatting</a:t>
            </a:r>
            <a:r>
              <a:rPr lang="en-US" dirty="0" smtClean="0">
                <a:latin typeface="Arial" charset="0"/>
              </a:rPr>
              <a:t> errors will be reported to you when you choose actions. </a:t>
            </a:r>
            <a:r>
              <a:rPr lang="en-US" b="1" dirty="0" smtClean="0">
                <a:latin typeface="Arial" charset="0"/>
              </a:rPr>
              <a:t>The Regular Expression </a:t>
            </a:r>
            <a:r>
              <a:rPr lang="en-US" b="1" dirty="0" err="1" smtClean="0">
                <a:latin typeface="Arial" charset="0"/>
              </a:rPr>
              <a:t>Editor</a:t>
            </a:r>
            <a:r>
              <a:rPr lang="en-US" dirty="0" err="1" smtClean="0">
                <a:latin typeface="Arial" charset="0"/>
              </a:rPr>
              <a:t>The</a:t>
            </a:r>
            <a:r>
              <a:rPr lang="en-US" dirty="0" smtClean="0">
                <a:latin typeface="Arial" charset="0"/>
              </a:rPr>
              <a:t> editor for a regular expression is essentially just a single text field. Operators in a regular expression are the </a:t>
            </a:r>
            <a:r>
              <a:rPr lang="en-US" dirty="0" err="1" smtClean="0">
                <a:latin typeface="Arial" charset="0"/>
              </a:rPr>
              <a:t>Kleene</a:t>
            </a:r>
            <a:r>
              <a:rPr lang="en-US" dirty="0" smtClean="0">
                <a:latin typeface="Arial" charset="0"/>
              </a:rPr>
              <a:t> star (*), the ``or'' operator (+), parentheses are also usable, and concatenation is accomplished by making symbols </a:t>
            </a:r>
            <a:r>
              <a:rPr lang="en-US" dirty="0" err="1" smtClean="0">
                <a:latin typeface="Arial" charset="0"/>
              </a:rPr>
              <a:t>adjacent.</a:t>
            </a:r>
            <a:r>
              <a:rPr lang="en-US" b="1" dirty="0" err="1" smtClean="0">
                <a:latin typeface="Arial" charset="0"/>
              </a:rPr>
              <a:t>In</a:t>
            </a:r>
            <a:r>
              <a:rPr lang="en-US" b="1" dirty="0" smtClean="0">
                <a:latin typeface="Arial" charset="0"/>
              </a:rPr>
              <a:t> </a:t>
            </a:r>
            <a:r>
              <a:rPr lang="en-US" b="1" dirty="0" err="1" smtClean="0">
                <a:latin typeface="Arial" charset="0"/>
              </a:rPr>
              <a:t>Haiku</a:t>
            </a:r>
            <a:r>
              <a:rPr lang="en-US" dirty="0" err="1" smtClean="0">
                <a:latin typeface="Arial" charset="0"/>
              </a:rPr>
              <a:t>To</a:t>
            </a:r>
            <a:r>
              <a:rPr lang="en-US" dirty="0" smtClean="0">
                <a:latin typeface="Arial" charset="0"/>
              </a:rPr>
              <a:t> make expressions for this program to work with, type them in the </a:t>
            </a:r>
            <a:r>
              <a:rPr lang="en-US" dirty="0" err="1" smtClean="0">
                <a:latin typeface="Arial" charset="0"/>
              </a:rPr>
              <a:t>field.Adjacent</a:t>
            </a:r>
            <a:r>
              <a:rPr lang="en-US" dirty="0" smtClean="0">
                <a:latin typeface="Arial" charset="0"/>
              </a:rPr>
              <a:t> symbols imply concatenation. No symbol is </a:t>
            </a:r>
            <a:r>
              <a:rPr lang="en-US" dirty="0" err="1" smtClean="0">
                <a:latin typeface="Arial" charset="0"/>
              </a:rPr>
              <a:t>used.Many</a:t>
            </a:r>
            <a:r>
              <a:rPr lang="en-US" dirty="0" smtClean="0">
                <a:latin typeface="Arial" charset="0"/>
              </a:rPr>
              <a:t> or nothing, Asterisk (*) is the </a:t>
            </a:r>
            <a:r>
              <a:rPr lang="en-US" dirty="0" err="1" smtClean="0">
                <a:latin typeface="Arial" charset="0"/>
              </a:rPr>
              <a:t>Kleine</a:t>
            </a:r>
            <a:r>
              <a:rPr lang="en-US" dirty="0" smtClean="0">
                <a:latin typeface="Arial" charset="0"/>
              </a:rPr>
              <a:t> star. What precedes </a:t>
            </a:r>
            <a:r>
              <a:rPr lang="en-US" dirty="0" err="1" smtClean="0">
                <a:latin typeface="Arial" charset="0"/>
              </a:rPr>
              <a:t>repeats.Additionally</a:t>
            </a:r>
            <a:r>
              <a:rPr lang="en-US" dirty="0" smtClean="0">
                <a:latin typeface="Arial" charset="0"/>
              </a:rPr>
              <a:t>, if you want an "or" symbol the plus (+) should be </a:t>
            </a:r>
            <a:r>
              <a:rPr lang="en-US" dirty="0" err="1" smtClean="0">
                <a:latin typeface="Arial" charset="0"/>
              </a:rPr>
              <a:t>used.Screaming</a:t>
            </a:r>
            <a:r>
              <a:rPr lang="en-US" dirty="0" smtClean="0">
                <a:latin typeface="Arial" charset="0"/>
              </a:rPr>
              <a:t> nothingness, exclamations (!) are special. They act as </a:t>
            </a:r>
            <a:r>
              <a:rPr lang="en-US" dirty="0" err="1" smtClean="0">
                <a:latin typeface="Arial" charset="0"/>
              </a:rPr>
              <a:t>lambda.Formatting</a:t>
            </a:r>
            <a:r>
              <a:rPr lang="en-US" dirty="0" smtClean="0">
                <a:latin typeface="Arial" charset="0"/>
              </a:rPr>
              <a:t> errors will be reported to you when you choose actions.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7F05164-043E-46CB-AF0F-27EDF1C2D066}" type="slidenum">
              <a:rPr lang="en-US" sz="1200">
                <a:latin typeface="Times" pitchFamily="-128" charset="0"/>
              </a:rPr>
              <a:pPr algn="r"/>
              <a:t>35</a:t>
            </a:fld>
            <a:endParaRPr lang="en-US" sz="1200">
              <a:latin typeface="Times" pitchFamily="-128" charset="0"/>
            </a:endParaRPr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/>
              <a:t>http://www.cs.duke.edu/csed/jflap/new/DOCS/gui.regular.EditorPane.html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b="1" smtClean="0">
                <a:latin typeface="Arial" charset="0"/>
              </a:rPr>
              <a:t>The Regular Expression Editor</a:t>
            </a:r>
            <a:r>
              <a:rPr lang="en-US" smtClean="0">
                <a:latin typeface="Arial" charset="0"/>
              </a:rPr>
              <a:t>The editor for a regular expression is essentially just a single text field. Operators in a regular expression are the Kleene star (*), the ``or'' operator (+), parentheses are also usable, and concatenation is accomplished by making symbols adjacent.</a:t>
            </a:r>
            <a:r>
              <a:rPr lang="en-US" b="1" smtClean="0">
                <a:latin typeface="Arial" charset="0"/>
              </a:rPr>
              <a:t>In Haiku</a:t>
            </a:r>
            <a:r>
              <a:rPr lang="en-US" smtClean="0">
                <a:latin typeface="Arial" charset="0"/>
              </a:rPr>
              <a:t>To make expressions for this program to work with, type them in the field.Adjacent symbols imply concatenation. No symbol is used.Many or nothing, Asterisk (*) is the Kleine star. What precedes repeats.Additionally, if you want an "or" symbol the plus (+) should be used.Screaming nothingness, exclamations (!) are special. They act as lambda.Formatting errors will be reported to you when you choose actions. </a:t>
            </a:r>
            <a:r>
              <a:rPr lang="en-US" b="1" smtClean="0">
                <a:latin typeface="Arial" charset="0"/>
              </a:rPr>
              <a:t>The Regular Expression Editor</a:t>
            </a:r>
            <a:r>
              <a:rPr lang="en-US" smtClean="0">
                <a:latin typeface="Arial" charset="0"/>
              </a:rPr>
              <a:t>The editor for a regular expression is essentially just a single text field. Operators in a regular expression are the Kleene star (*), the ``or'' operator (+), parentheses are also usable, and concatenation is accomplished by making symbols adjacent.</a:t>
            </a:r>
            <a:r>
              <a:rPr lang="en-US" b="1" smtClean="0">
                <a:latin typeface="Arial" charset="0"/>
              </a:rPr>
              <a:t>In Haiku</a:t>
            </a:r>
            <a:r>
              <a:rPr lang="en-US" smtClean="0">
                <a:latin typeface="Arial" charset="0"/>
              </a:rPr>
              <a:t>To make expressions for this program to work with, type them in the field.Adjacent symbols imply concatenation. No symbol is used.Many or nothing, Asterisk (*) is the Kleine star. What precedes repeats.Additionally, if you want an "or" symbol the plus (+) should be used.Screaming nothingness, exclamations (!) are special. They act as lambda.Formatting errors will be reported to you when you choose actions.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AE40B0B-A6B7-4024-B3D8-22650805038B}" type="slidenum">
              <a:rPr lang="en-US" sz="1200">
                <a:latin typeface="Times" pitchFamily="-128" charset="0"/>
              </a:rPr>
              <a:pPr algn="r"/>
              <a:t>37</a:t>
            </a:fld>
            <a:endParaRPr lang="en-US" sz="1200">
              <a:latin typeface="Times" pitchFamily="-128" charset="0"/>
            </a:endParaRPr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/>
              <a:t>http://www.cs.duke.edu/csed/jflap/new/DOCS/gui.regular.EditorPane.html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b="1" smtClean="0">
                <a:latin typeface="Arial" charset="0"/>
              </a:rPr>
              <a:t>The Regular Expression Editor</a:t>
            </a:r>
            <a:r>
              <a:rPr lang="en-US" smtClean="0">
                <a:latin typeface="Arial" charset="0"/>
              </a:rPr>
              <a:t>The editor for a regular expression is essentially just a single text field. Operators in a regular expression are the Kleene star (*), the ``or'' operator (+), parentheses are also usable, and concatenation is accomplished by making symbols adjacent.</a:t>
            </a:r>
            <a:r>
              <a:rPr lang="en-US" b="1" smtClean="0">
                <a:latin typeface="Arial" charset="0"/>
              </a:rPr>
              <a:t>In Haiku</a:t>
            </a:r>
            <a:r>
              <a:rPr lang="en-US" smtClean="0">
                <a:latin typeface="Arial" charset="0"/>
              </a:rPr>
              <a:t>To make expressions for this program to work with, type them in the field.Adjacent symbols imply concatenation. No symbol is used.Many or nothing, Asterisk (*) is the Kleine star. What precedes repeats.Additionally, if you want an "or" symbol the plus (+) should be used.Screaming nothingness, exclamations (!) are special. They act as lambda.Formatting errors will be reported to you when you choose actions. </a:t>
            </a:r>
            <a:r>
              <a:rPr lang="en-US" b="1" smtClean="0">
                <a:latin typeface="Arial" charset="0"/>
              </a:rPr>
              <a:t>The Regular Expression Editor</a:t>
            </a:r>
            <a:r>
              <a:rPr lang="en-US" smtClean="0">
                <a:latin typeface="Arial" charset="0"/>
              </a:rPr>
              <a:t>The editor for a regular expression is essentially just a single text field. Operators in a regular expression are the Kleene star (*), the ``or'' operator (+), parentheses are also usable, and concatenation is accomplished by making symbols adjacent.</a:t>
            </a:r>
            <a:r>
              <a:rPr lang="en-US" b="1" smtClean="0">
                <a:latin typeface="Arial" charset="0"/>
              </a:rPr>
              <a:t>In Haiku</a:t>
            </a:r>
            <a:r>
              <a:rPr lang="en-US" smtClean="0">
                <a:latin typeface="Arial" charset="0"/>
              </a:rPr>
              <a:t>To make expressions for this program to work with, type them in the field.Adjacent symbols imply concatenation. No symbol is used.Many or nothing, Asterisk (*) is the Kleine star. What precedes repeats.Additionally, if you want an "or" symbol the plus (+) should be used.Screaming nothingness, exclamations (!) are special. They act as lambda.Formatting errors will be reported to you when you choose actions.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C4444C9-C552-42D8-B02D-C8202CFE55ED}" type="slidenum">
              <a:rPr lang="en-US" sz="1200">
                <a:latin typeface="Times" pitchFamily="-128" charset="0"/>
              </a:rPr>
              <a:pPr algn="r"/>
              <a:t>42</a:t>
            </a:fld>
            <a:endParaRPr lang="en-US" sz="1200">
              <a:latin typeface="Times" pitchFamily="-128" charset="0"/>
            </a:endParaRPr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/>
              <a:t>http://www.cs.duke.edu/csed/jflap/new/DOCS/gui.regular.EditorPane.html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b="1" smtClean="0">
                <a:latin typeface="Arial" charset="0"/>
              </a:rPr>
              <a:t>The Regular Expression Editor</a:t>
            </a:r>
            <a:r>
              <a:rPr lang="en-US" smtClean="0">
                <a:latin typeface="Arial" charset="0"/>
              </a:rPr>
              <a:t>The editor for a regular expression is essentially just a single text field. Operators in a regular expression are the Kleene star (*), the ``or'' operator (+), parentheses are also usable, and concatenation is accomplished by making symbols adjacent.</a:t>
            </a:r>
            <a:r>
              <a:rPr lang="en-US" b="1" smtClean="0">
                <a:latin typeface="Arial" charset="0"/>
              </a:rPr>
              <a:t>In Haiku</a:t>
            </a:r>
            <a:r>
              <a:rPr lang="en-US" smtClean="0">
                <a:latin typeface="Arial" charset="0"/>
              </a:rPr>
              <a:t>To make expressions for this program to work with, type them in the field.Adjacent symbols imply concatenation. No symbol is used.Many or nothing, Asterisk (*) is the Kleine star. What precedes repeats.Additionally, if you want an "or" symbol the plus (+) should be used.Screaming nothingness, exclamations (!) are special. They act as lambda.Formatting errors will be reported to you when you choose actions. </a:t>
            </a:r>
            <a:r>
              <a:rPr lang="en-US" b="1" smtClean="0">
                <a:latin typeface="Arial" charset="0"/>
              </a:rPr>
              <a:t>The Regular Expression Editor</a:t>
            </a:r>
            <a:r>
              <a:rPr lang="en-US" smtClean="0">
                <a:latin typeface="Arial" charset="0"/>
              </a:rPr>
              <a:t>The editor for a regular expression is essentially just a single text field. Operators in a regular expression are the Kleene star (*), the ``or'' operator (+), parentheses are also usable, and concatenation is accomplished by making symbols adjacent.</a:t>
            </a:r>
            <a:r>
              <a:rPr lang="en-US" b="1" smtClean="0">
                <a:latin typeface="Arial" charset="0"/>
              </a:rPr>
              <a:t>In Haiku</a:t>
            </a:r>
            <a:r>
              <a:rPr lang="en-US" smtClean="0">
                <a:latin typeface="Arial" charset="0"/>
              </a:rPr>
              <a:t>To make expressions for this program to work with, type them in the field.Adjacent symbols imply concatenation. No symbol is used.Many or nothing, Asterisk (*) is the Kleine star. What precedes repeats.Additionally, if you want an "or" symbol the plus (+) should be used.Screaming nothingness, exclamations (!) are special. They act as lambda.Formatting errors will be reported to you when you choose actions.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C7D2C42-5990-4606-A163-4925E6650E6E}" type="slidenum">
              <a:rPr lang="en-US" sz="1200">
                <a:latin typeface="Times" pitchFamily="-128" charset="0"/>
              </a:rPr>
              <a:pPr algn="r"/>
              <a:t>43</a:t>
            </a:fld>
            <a:endParaRPr lang="en-US" sz="1200">
              <a:latin typeface="Times" pitchFamily="-128" charset="0"/>
            </a:endParaRPr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/>
              <a:t>http://www.cs.duke.edu/csed/jflap/new/DOCS/gui.regular.EditorPane.html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b="1" smtClean="0">
                <a:latin typeface="Arial" charset="0"/>
              </a:rPr>
              <a:t>The Regular Expression Editor</a:t>
            </a:r>
            <a:r>
              <a:rPr lang="en-US" smtClean="0">
                <a:latin typeface="Arial" charset="0"/>
              </a:rPr>
              <a:t>The editor for a regular expression is essentially just a single text field. Operators in a regular expression are the Kleene star (*), the ``or'' operator (+), parentheses are also usable, and concatenation is accomplished by making symbols adjacent.</a:t>
            </a:r>
            <a:r>
              <a:rPr lang="en-US" b="1" smtClean="0">
                <a:latin typeface="Arial" charset="0"/>
              </a:rPr>
              <a:t>In Haiku</a:t>
            </a:r>
            <a:r>
              <a:rPr lang="en-US" smtClean="0">
                <a:latin typeface="Arial" charset="0"/>
              </a:rPr>
              <a:t>To make expressions for this program to work with, type them in the field.Adjacent symbols imply concatenation. No symbol is used.Many or nothing, Asterisk (*) is the Kleine star. What precedes repeats.Additionally, if you want an "or" symbol the plus (+) should be used.Screaming nothingness, exclamations (!) are special. They act as lambda.Formatting errors will be reported to you when you choose actions. </a:t>
            </a:r>
            <a:r>
              <a:rPr lang="en-US" b="1" smtClean="0">
                <a:latin typeface="Arial" charset="0"/>
              </a:rPr>
              <a:t>The Regular Expression Editor</a:t>
            </a:r>
            <a:r>
              <a:rPr lang="en-US" smtClean="0">
                <a:latin typeface="Arial" charset="0"/>
              </a:rPr>
              <a:t>The editor for a regular expression is essentially just a single text field. Operators in a regular expression are the Kleene star (*), the ``or'' operator (+), parentheses are also usable, and concatenation is accomplished by making symbols adjacent.</a:t>
            </a:r>
            <a:r>
              <a:rPr lang="en-US" b="1" smtClean="0">
                <a:latin typeface="Arial" charset="0"/>
              </a:rPr>
              <a:t>In Haiku</a:t>
            </a:r>
            <a:r>
              <a:rPr lang="en-US" smtClean="0">
                <a:latin typeface="Arial" charset="0"/>
              </a:rPr>
              <a:t>To make expressions for this program to work with, type them in the field.Adjacent symbols imply concatenation. No symbol is used.Many or nothing, Asterisk (*) is the Kleine star. What precedes repeats.Additionally, if you want an "or" symbol the plus (+) should be used.Screaming nothingness, exclamations (!) are special. They act as lambda.Formatting errors will be reported to you when you choose actions.</a:t>
            </a: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5CAB231-0946-44C8-B764-6F3E42E8C6BA}" type="slidenum">
              <a:rPr lang="en-US" sz="1200">
                <a:latin typeface="Times" pitchFamily="-128" charset="0"/>
              </a:rPr>
              <a:pPr algn="r"/>
              <a:t>44</a:t>
            </a:fld>
            <a:endParaRPr lang="en-US" sz="1200">
              <a:latin typeface="Times" pitchFamily="-128" charset="0"/>
            </a:endParaRPr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/>
              <a:t>http://www.cs.duke.edu/csed/jflap/new/DOCS/gui.regular.EditorPane.html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b="1" smtClean="0">
                <a:latin typeface="Arial" charset="0"/>
              </a:rPr>
              <a:t>The Regular Expression Editor</a:t>
            </a:r>
            <a:r>
              <a:rPr lang="en-US" smtClean="0">
                <a:latin typeface="Arial" charset="0"/>
              </a:rPr>
              <a:t>The editor for a regular expression is essentially just a single text field. Operators in a regular expression are the Kleene star (*), the ``or'' operator (+), parentheses are also usable, and concatenation is accomplished by making symbols adjacent.</a:t>
            </a:r>
            <a:r>
              <a:rPr lang="en-US" b="1" smtClean="0">
                <a:latin typeface="Arial" charset="0"/>
              </a:rPr>
              <a:t>In Haiku</a:t>
            </a:r>
            <a:r>
              <a:rPr lang="en-US" smtClean="0">
                <a:latin typeface="Arial" charset="0"/>
              </a:rPr>
              <a:t>To make expressions for this program to work with, type them in the field.Adjacent symbols imply concatenation. No symbol is used.Many or nothing, Asterisk (*) is the Kleine star. What precedes repeats.Additionally, if you want an "or" symbol the plus (+) should be used.Screaming nothingness, exclamations (!) are special. They act as lambda.Formatting errors will be reported to you when you choose actions. </a:t>
            </a:r>
            <a:r>
              <a:rPr lang="en-US" b="1" smtClean="0">
                <a:latin typeface="Arial" charset="0"/>
              </a:rPr>
              <a:t>The Regular Expression Editor</a:t>
            </a:r>
            <a:r>
              <a:rPr lang="en-US" smtClean="0">
                <a:latin typeface="Arial" charset="0"/>
              </a:rPr>
              <a:t>The editor for a regular expression is essentially just a single text field. Operators in a regular expression are the Kleene star (*), the ``or'' operator (+), parentheses are also usable, and concatenation is accomplished by making symbols adjacent.</a:t>
            </a:r>
            <a:r>
              <a:rPr lang="en-US" b="1" smtClean="0">
                <a:latin typeface="Arial" charset="0"/>
              </a:rPr>
              <a:t>In Haiku</a:t>
            </a:r>
            <a:r>
              <a:rPr lang="en-US" smtClean="0">
                <a:latin typeface="Arial" charset="0"/>
              </a:rPr>
              <a:t>To make expressions for this program to work with, type them in the field.Adjacent symbols imply concatenation. No symbol is used.Many or nothing, Asterisk (*) is the Kleine star. What precedes repeats.Additionally, if you want an "or" symbol the plus (+) should be used.Screaming nothingness, exclamations (!) are special. They act as lambda.Formatting errors will be reported to you when you choose actions.</a:t>
            </a: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A9794C0-9187-475A-B4C7-9DDF72CBE46A}" type="slidenum">
              <a:rPr lang="en-US" sz="1200">
                <a:latin typeface="Times" pitchFamily="-128" charset="0"/>
              </a:rPr>
              <a:pPr algn="r"/>
              <a:t>45</a:t>
            </a:fld>
            <a:endParaRPr lang="en-US" sz="1200">
              <a:latin typeface="Times" pitchFamily="-128" charset="0"/>
            </a:endParaRPr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21674DC-5A2A-496B-A935-3CFD2EFBF550}" type="slidenum">
              <a:rPr lang="en-US" sz="1200">
                <a:latin typeface="Times" pitchFamily="-128" charset="0"/>
              </a:rPr>
              <a:pPr algn="r"/>
              <a:t>46</a:t>
            </a:fld>
            <a:endParaRPr lang="en-US" sz="1200">
              <a:latin typeface="Times" pitchFamily="-128" charset="0"/>
            </a:endParaRPr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/>
              <a:t>Pimp my Ride from MTV - Corona is where the garage is…</a:t>
            </a:r>
          </a:p>
          <a:p>
            <a:pPr eaLnBrk="1" hangingPunct="1"/>
            <a:r>
              <a:rPr lang="en-US" smtClean="0"/>
              <a:t>MTV + SciFi -- twilight zone…</a:t>
            </a: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BBE37B8-2DF6-4B98-8EBF-91F6A0C50DB0}" type="slidenum">
              <a:rPr lang="en-US" sz="1200">
                <a:latin typeface="Times" pitchFamily="-128" charset="0"/>
              </a:rPr>
              <a:pPr algn="r"/>
              <a:t>48</a:t>
            </a:fld>
            <a:endParaRPr lang="en-US" sz="1200">
              <a:latin typeface="Times" pitchFamily="-128" charset="0"/>
            </a:endParaRPr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BA4514B-DA65-4FEF-836B-301DBEC32F7D}" type="slidenum">
              <a:rPr lang="en-US" sz="1200">
                <a:latin typeface="Times" pitchFamily="-128" charset="0"/>
              </a:rPr>
              <a:pPr algn="r"/>
              <a:t>50</a:t>
            </a:fld>
            <a:endParaRPr lang="en-US" sz="1200">
              <a:latin typeface="Times" pitchFamily="-128" charset="0"/>
            </a:endParaRPr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D5DBFD3-31E6-4E50-8437-03FA857898FD}" type="slidenum">
              <a:rPr lang="en-US" sz="1200">
                <a:latin typeface="Times" pitchFamily="-128" charset="0"/>
              </a:rPr>
              <a:pPr algn="r"/>
              <a:t>51</a:t>
            </a:fld>
            <a:endParaRPr lang="en-US" sz="1200">
              <a:latin typeface="Times" pitchFamily="-128" charset="0"/>
            </a:endParaRPr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3E674DA-A1BA-45D5-8F37-F8261FDF4E92}" type="slidenum">
              <a:rPr lang="en-US" sz="1200">
                <a:solidFill>
                  <a:srgbClr val="000000"/>
                </a:solidFill>
                <a:latin typeface="Times" pitchFamily="-128" charset="0"/>
              </a:rPr>
              <a:pPr algn="r"/>
              <a:t>52</a:t>
            </a:fld>
            <a:endParaRPr lang="en-US" sz="1200">
              <a:solidFill>
                <a:srgbClr val="000000"/>
              </a:solidFill>
              <a:latin typeface="Times" pitchFamily="-128" charset="0"/>
            </a:endParaRPr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F06B43E-D7BF-4F35-B143-805A7A577600}" type="slidenum">
              <a:rPr lang="en-US" sz="1200">
                <a:solidFill>
                  <a:srgbClr val="000000"/>
                </a:solidFill>
                <a:latin typeface="Times" pitchFamily="-128" charset="0"/>
              </a:rPr>
              <a:pPr algn="r"/>
              <a:t>53</a:t>
            </a:fld>
            <a:endParaRPr lang="en-US" sz="1200">
              <a:solidFill>
                <a:srgbClr val="000000"/>
              </a:solidFill>
              <a:latin typeface="Times" pitchFamily="-128" charset="0"/>
            </a:endParaRPr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D56421A-901F-4E53-A113-DA190B609C52}" type="slidenum">
              <a:rPr lang="en-US" sz="1200">
                <a:solidFill>
                  <a:srgbClr val="000000"/>
                </a:solidFill>
                <a:latin typeface="Times" pitchFamily="-128" charset="0"/>
              </a:rPr>
              <a:pPr algn="r"/>
              <a:t>54</a:t>
            </a:fld>
            <a:endParaRPr lang="en-US" sz="1200">
              <a:solidFill>
                <a:srgbClr val="000000"/>
              </a:solidFill>
              <a:latin typeface="Times" pitchFamily="-128" charset="0"/>
            </a:endParaRPr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smtClean="0"/>
              <a:t>regexen?</a:t>
            </a: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smtClean="0"/>
              <a:t>Ask for the game: Wolfenstein 3d - really the first first-person shooter 1992</a:t>
            </a:r>
          </a:p>
          <a:p>
            <a:r>
              <a:rPr lang="en-US" smtClean="0"/>
              <a:t>by id software: Doom, in 1993, Quake in 1996, </a:t>
            </a:r>
          </a:p>
          <a:p>
            <a:r>
              <a:rPr lang="en-US" smtClean="0"/>
              <a:t>ammo == ammo remaining at the end of the level…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smtClean="0"/>
              <a:t>Ask for the game: Wolfenstein 3d - really the first first-person shooter 1992</a:t>
            </a:r>
          </a:p>
          <a:p>
            <a:r>
              <a:rPr lang="en-US" smtClean="0"/>
              <a:t>by id software: Doom, in 1993, Quake in 1996, </a:t>
            </a: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83299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smtClean="0"/>
              <a:t>Ask for the game: Wolfenstein 3d - really the first first-person shooter 1992</a:t>
            </a:r>
          </a:p>
          <a:p>
            <a:r>
              <a:rPr lang="en-US" smtClean="0"/>
              <a:t>by id software: Doom, in 1993, Quake in 1996, </a:t>
            </a:r>
          </a:p>
          <a:p>
            <a:r>
              <a:rPr lang="en-US" smtClean="0"/>
              <a:t>ammo == ammo remaining at the end of the level…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smtClean="0"/>
              <a:t>Ask for the game: Wolfenstein 3d - really the first first-person shooter 1992</a:t>
            </a:r>
          </a:p>
          <a:p>
            <a:r>
              <a:rPr lang="en-US" smtClean="0"/>
              <a:t>by id software: Doom, in 1993, Quake in 1996, </a:t>
            </a: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Monotype Sorts" pitchFamily="1" charset="2"/>
        <a:buChar char="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Monotype Sorts" pitchFamily="1" charset="2"/>
        <a:buChar char="l"/>
        <a:defRPr sz="2800">
          <a:solidFill>
            <a:schemeClr val="tx1"/>
          </a:solidFill>
          <a:latin typeface="Helvetica" pitchFamily="1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Monotype Sorts" pitchFamily="1" charset="2"/>
        <a:buChar char="l"/>
        <a:defRPr sz="2400">
          <a:solidFill>
            <a:schemeClr val="tx1"/>
          </a:solidFill>
          <a:latin typeface="Helvetica" pitchFamily="1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1" charset="2"/>
        <a:buChar char="l"/>
        <a:defRPr sz="2000">
          <a:solidFill>
            <a:schemeClr val="tx1"/>
          </a:solidFill>
          <a:latin typeface="Helvetica" pitchFamily="1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1A21"/>
        </a:buClr>
        <a:buSzPct val="45000"/>
        <a:buFont typeface="Monotype Sorts" pitchFamily="1" charset="2"/>
        <a:buChar char="l"/>
        <a:defRPr sz="2000">
          <a:solidFill>
            <a:schemeClr val="tx1"/>
          </a:solidFill>
          <a:latin typeface="Helvetica" pitchFamily="1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001A21"/>
        </a:buClr>
        <a:buSzPct val="45000"/>
        <a:buFont typeface="Monotype Sorts" pitchFamily="1" charset="2"/>
        <a:buChar char="l"/>
        <a:defRPr sz="2000">
          <a:solidFill>
            <a:schemeClr val="tx1"/>
          </a:solidFill>
          <a:latin typeface="Helvetica" pitchFamily="1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001A21"/>
        </a:buClr>
        <a:buSzPct val="45000"/>
        <a:buFont typeface="Monotype Sorts" pitchFamily="1" charset="2"/>
        <a:buChar char="l"/>
        <a:defRPr sz="2000">
          <a:solidFill>
            <a:schemeClr val="tx1"/>
          </a:solidFill>
          <a:latin typeface="Helvetica" pitchFamily="1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001A21"/>
        </a:buClr>
        <a:buSzPct val="45000"/>
        <a:buFont typeface="Monotype Sorts" pitchFamily="1" charset="2"/>
        <a:buChar char="l"/>
        <a:defRPr sz="2000">
          <a:solidFill>
            <a:schemeClr val="tx1"/>
          </a:solidFill>
          <a:latin typeface="Helvetica" pitchFamily="1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001A21"/>
        </a:buClr>
        <a:buSzPct val="45000"/>
        <a:buFont typeface="Monotype Sorts" pitchFamily="1" charset="2"/>
        <a:buChar char="l"/>
        <a:defRPr sz="2000">
          <a:solidFill>
            <a:schemeClr val="tx1"/>
          </a:solidFill>
          <a:latin typeface="Helvetica" pitchFamily="1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1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1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1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1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50.xml"/><Relationship Id="rId13" Type="http://schemas.openxmlformats.org/officeDocument/2006/relationships/tags" Target="../tags/tag55.xml"/><Relationship Id="rId18" Type="http://schemas.openxmlformats.org/officeDocument/2006/relationships/image" Target="../media/image6.jpeg"/><Relationship Id="rId3" Type="http://schemas.openxmlformats.org/officeDocument/2006/relationships/tags" Target="../tags/tag45.xml"/><Relationship Id="rId7" Type="http://schemas.openxmlformats.org/officeDocument/2006/relationships/tags" Target="../tags/tag49.xml"/><Relationship Id="rId12" Type="http://schemas.openxmlformats.org/officeDocument/2006/relationships/tags" Target="../tags/tag54.xml"/><Relationship Id="rId17" Type="http://schemas.openxmlformats.org/officeDocument/2006/relationships/image" Target="../media/image5.png"/><Relationship Id="rId2" Type="http://schemas.openxmlformats.org/officeDocument/2006/relationships/tags" Target="../tags/tag44.xml"/><Relationship Id="rId16" Type="http://schemas.openxmlformats.org/officeDocument/2006/relationships/notesSlide" Target="../notesSlides/notesSlide11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11" Type="http://schemas.openxmlformats.org/officeDocument/2006/relationships/tags" Target="../tags/tag53.xml"/><Relationship Id="rId5" Type="http://schemas.openxmlformats.org/officeDocument/2006/relationships/tags" Target="../tags/tag47.xml"/><Relationship Id="rId15" Type="http://schemas.openxmlformats.org/officeDocument/2006/relationships/slideLayout" Target="../slideLayouts/slideLayout1.xml"/><Relationship Id="rId10" Type="http://schemas.openxmlformats.org/officeDocument/2006/relationships/tags" Target="../tags/tag52.xml"/><Relationship Id="rId4" Type="http://schemas.openxmlformats.org/officeDocument/2006/relationships/tags" Target="../tags/tag46.xml"/><Relationship Id="rId9" Type="http://schemas.openxmlformats.org/officeDocument/2006/relationships/tags" Target="../tags/tag51.xml"/><Relationship Id="rId14" Type="http://schemas.openxmlformats.org/officeDocument/2006/relationships/tags" Target="../tags/tag56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1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1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1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1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64.xml"/><Relationship Id="rId13" Type="http://schemas.openxmlformats.org/officeDocument/2006/relationships/tags" Target="../tags/tag69.xml"/><Relationship Id="rId3" Type="http://schemas.openxmlformats.org/officeDocument/2006/relationships/tags" Target="../tags/tag59.xml"/><Relationship Id="rId7" Type="http://schemas.openxmlformats.org/officeDocument/2006/relationships/tags" Target="../tags/tag63.xml"/><Relationship Id="rId12" Type="http://schemas.openxmlformats.org/officeDocument/2006/relationships/tags" Target="../tags/tag68.xml"/><Relationship Id="rId2" Type="http://schemas.openxmlformats.org/officeDocument/2006/relationships/tags" Target="../tags/tag58.xml"/><Relationship Id="rId16" Type="http://schemas.openxmlformats.org/officeDocument/2006/relationships/notesSlide" Target="../notesSlides/notesSlide16.xml"/><Relationship Id="rId1" Type="http://schemas.openxmlformats.org/officeDocument/2006/relationships/tags" Target="../tags/tag57.xml"/><Relationship Id="rId6" Type="http://schemas.openxmlformats.org/officeDocument/2006/relationships/tags" Target="../tags/tag62.xml"/><Relationship Id="rId11" Type="http://schemas.openxmlformats.org/officeDocument/2006/relationships/tags" Target="../tags/tag67.xml"/><Relationship Id="rId5" Type="http://schemas.openxmlformats.org/officeDocument/2006/relationships/tags" Target="../tags/tag61.xml"/><Relationship Id="rId15" Type="http://schemas.openxmlformats.org/officeDocument/2006/relationships/slideLayout" Target="../slideLayouts/slideLayout1.xml"/><Relationship Id="rId10" Type="http://schemas.openxmlformats.org/officeDocument/2006/relationships/tags" Target="../tags/tag66.xml"/><Relationship Id="rId4" Type="http://schemas.openxmlformats.org/officeDocument/2006/relationships/tags" Target="../tags/tag60.xml"/><Relationship Id="rId9" Type="http://schemas.openxmlformats.org/officeDocument/2006/relationships/tags" Target="../tags/tag65.xml"/><Relationship Id="rId14" Type="http://schemas.openxmlformats.org/officeDocument/2006/relationships/tags" Target="../tags/tag70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78.xml"/><Relationship Id="rId13" Type="http://schemas.openxmlformats.org/officeDocument/2006/relationships/tags" Target="../tags/tag83.xml"/><Relationship Id="rId3" Type="http://schemas.openxmlformats.org/officeDocument/2006/relationships/tags" Target="../tags/tag73.xml"/><Relationship Id="rId7" Type="http://schemas.openxmlformats.org/officeDocument/2006/relationships/tags" Target="../tags/tag77.xml"/><Relationship Id="rId12" Type="http://schemas.openxmlformats.org/officeDocument/2006/relationships/tags" Target="../tags/tag82.xml"/><Relationship Id="rId2" Type="http://schemas.openxmlformats.org/officeDocument/2006/relationships/tags" Target="../tags/tag72.xml"/><Relationship Id="rId16" Type="http://schemas.openxmlformats.org/officeDocument/2006/relationships/notesSlide" Target="../notesSlides/notesSlide17.xml"/><Relationship Id="rId1" Type="http://schemas.openxmlformats.org/officeDocument/2006/relationships/tags" Target="../tags/tag71.xml"/><Relationship Id="rId6" Type="http://schemas.openxmlformats.org/officeDocument/2006/relationships/tags" Target="../tags/tag76.xml"/><Relationship Id="rId11" Type="http://schemas.openxmlformats.org/officeDocument/2006/relationships/tags" Target="../tags/tag81.xml"/><Relationship Id="rId5" Type="http://schemas.openxmlformats.org/officeDocument/2006/relationships/tags" Target="../tags/tag75.xml"/><Relationship Id="rId15" Type="http://schemas.openxmlformats.org/officeDocument/2006/relationships/slideLayout" Target="../slideLayouts/slideLayout1.xml"/><Relationship Id="rId10" Type="http://schemas.openxmlformats.org/officeDocument/2006/relationships/tags" Target="../tags/tag80.xml"/><Relationship Id="rId4" Type="http://schemas.openxmlformats.org/officeDocument/2006/relationships/tags" Target="../tags/tag74.xml"/><Relationship Id="rId9" Type="http://schemas.openxmlformats.org/officeDocument/2006/relationships/tags" Target="../tags/tag79.xml"/><Relationship Id="rId14" Type="http://schemas.openxmlformats.org/officeDocument/2006/relationships/tags" Target="../tags/tag8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92.xml"/><Relationship Id="rId13" Type="http://schemas.openxmlformats.org/officeDocument/2006/relationships/tags" Target="../tags/tag97.xml"/><Relationship Id="rId3" Type="http://schemas.openxmlformats.org/officeDocument/2006/relationships/tags" Target="../tags/tag87.xml"/><Relationship Id="rId7" Type="http://schemas.openxmlformats.org/officeDocument/2006/relationships/tags" Target="../tags/tag91.xml"/><Relationship Id="rId12" Type="http://schemas.openxmlformats.org/officeDocument/2006/relationships/tags" Target="../tags/tag96.xml"/><Relationship Id="rId17" Type="http://schemas.openxmlformats.org/officeDocument/2006/relationships/image" Target="../media/image10.jpeg"/><Relationship Id="rId2" Type="http://schemas.openxmlformats.org/officeDocument/2006/relationships/tags" Target="../tags/tag86.xml"/><Relationship Id="rId16" Type="http://schemas.openxmlformats.org/officeDocument/2006/relationships/notesSlide" Target="../notesSlides/notesSlide18.xml"/><Relationship Id="rId1" Type="http://schemas.openxmlformats.org/officeDocument/2006/relationships/tags" Target="../tags/tag85.xml"/><Relationship Id="rId6" Type="http://schemas.openxmlformats.org/officeDocument/2006/relationships/tags" Target="../tags/tag90.xml"/><Relationship Id="rId11" Type="http://schemas.openxmlformats.org/officeDocument/2006/relationships/tags" Target="../tags/tag95.xml"/><Relationship Id="rId5" Type="http://schemas.openxmlformats.org/officeDocument/2006/relationships/tags" Target="../tags/tag89.xml"/><Relationship Id="rId15" Type="http://schemas.openxmlformats.org/officeDocument/2006/relationships/slideLayout" Target="../slideLayouts/slideLayout1.xml"/><Relationship Id="rId10" Type="http://schemas.openxmlformats.org/officeDocument/2006/relationships/tags" Target="../tags/tag94.xml"/><Relationship Id="rId4" Type="http://schemas.openxmlformats.org/officeDocument/2006/relationships/tags" Target="../tags/tag88.xml"/><Relationship Id="rId9" Type="http://schemas.openxmlformats.org/officeDocument/2006/relationships/tags" Target="../tags/tag93.xml"/><Relationship Id="rId14" Type="http://schemas.openxmlformats.org/officeDocument/2006/relationships/tags" Target="../tags/tag9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106.xml"/><Relationship Id="rId13" Type="http://schemas.openxmlformats.org/officeDocument/2006/relationships/tags" Target="../tags/tag111.xml"/><Relationship Id="rId3" Type="http://schemas.openxmlformats.org/officeDocument/2006/relationships/tags" Target="../tags/tag101.xml"/><Relationship Id="rId7" Type="http://schemas.openxmlformats.org/officeDocument/2006/relationships/tags" Target="../tags/tag105.xml"/><Relationship Id="rId12" Type="http://schemas.openxmlformats.org/officeDocument/2006/relationships/tags" Target="../tags/tag110.xml"/><Relationship Id="rId2" Type="http://schemas.openxmlformats.org/officeDocument/2006/relationships/tags" Target="../tags/tag100.xml"/><Relationship Id="rId16" Type="http://schemas.openxmlformats.org/officeDocument/2006/relationships/notesSlide" Target="../notesSlides/notesSlide25.xml"/><Relationship Id="rId1" Type="http://schemas.openxmlformats.org/officeDocument/2006/relationships/tags" Target="../tags/tag99.xml"/><Relationship Id="rId6" Type="http://schemas.openxmlformats.org/officeDocument/2006/relationships/tags" Target="../tags/tag104.xml"/><Relationship Id="rId11" Type="http://schemas.openxmlformats.org/officeDocument/2006/relationships/tags" Target="../tags/tag109.xml"/><Relationship Id="rId5" Type="http://schemas.openxmlformats.org/officeDocument/2006/relationships/tags" Target="../tags/tag103.xml"/><Relationship Id="rId15" Type="http://schemas.openxmlformats.org/officeDocument/2006/relationships/slideLayout" Target="../slideLayouts/slideLayout1.xml"/><Relationship Id="rId10" Type="http://schemas.openxmlformats.org/officeDocument/2006/relationships/tags" Target="../tags/tag108.xml"/><Relationship Id="rId4" Type="http://schemas.openxmlformats.org/officeDocument/2006/relationships/tags" Target="../tags/tag102.xml"/><Relationship Id="rId9" Type="http://schemas.openxmlformats.org/officeDocument/2006/relationships/tags" Target="../tags/tag107.xml"/><Relationship Id="rId14" Type="http://schemas.openxmlformats.org/officeDocument/2006/relationships/tags" Target="../tags/tag1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Zach\Robotics\bliz.mpeg" TargetMode="Externa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tags" Target="../tags/tag120.xml"/><Relationship Id="rId13" Type="http://schemas.openxmlformats.org/officeDocument/2006/relationships/tags" Target="../tags/tag125.xml"/><Relationship Id="rId3" Type="http://schemas.openxmlformats.org/officeDocument/2006/relationships/tags" Target="../tags/tag115.xml"/><Relationship Id="rId7" Type="http://schemas.openxmlformats.org/officeDocument/2006/relationships/tags" Target="../tags/tag119.xml"/><Relationship Id="rId12" Type="http://schemas.openxmlformats.org/officeDocument/2006/relationships/tags" Target="../tags/tag124.xml"/><Relationship Id="rId2" Type="http://schemas.openxmlformats.org/officeDocument/2006/relationships/tags" Target="../tags/tag114.xml"/><Relationship Id="rId16" Type="http://schemas.openxmlformats.org/officeDocument/2006/relationships/notesSlide" Target="../notesSlides/notesSlide53.xml"/><Relationship Id="rId1" Type="http://schemas.openxmlformats.org/officeDocument/2006/relationships/tags" Target="../tags/tag113.xml"/><Relationship Id="rId6" Type="http://schemas.openxmlformats.org/officeDocument/2006/relationships/tags" Target="../tags/tag118.xml"/><Relationship Id="rId11" Type="http://schemas.openxmlformats.org/officeDocument/2006/relationships/tags" Target="../tags/tag123.xml"/><Relationship Id="rId5" Type="http://schemas.openxmlformats.org/officeDocument/2006/relationships/tags" Target="../tags/tag117.xml"/><Relationship Id="rId15" Type="http://schemas.openxmlformats.org/officeDocument/2006/relationships/slideLayout" Target="../slideLayouts/slideLayout1.xml"/><Relationship Id="rId10" Type="http://schemas.openxmlformats.org/officeDocument/2006/relationships/tags" Target="../tags/tag122.xml"/><Relationship Id="rId4" Type="http://schemas.openxmlformats.org/officeDocument/2006/relationships/tags" Target="../tags/tag116.xml"/><Relationship Id="rId9" Type="http://schemas.openxmlformats.org/officeDocument/2006/relationships/tags" Target="../tags/tag121.xml"/><Relationship Id="rId14" Type="http://schemas.openxmlformats.org/officeDocument/2006/relationships/tags" Target="../tags/tag12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2" Type="http://schemas.openxmlformats.org/officeDocument/2006/relationships/tags" Target="../tags/tag2.xml"/><Relationship Id="rId16" Type="http://schemas.openxmlformats.org/officeDocument/2006/relationships/notesSlide" Target="../notesSlides/notesSlide6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slideLayout" Target="../slideLayouts/slideLayout1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22.xml"/><Relationship Id="rId13" Type="http://schemas.openxmlformats.org/officeDocument/2006/relationships/tags" Target="../tags/tag27.xml"/><Relationship Id="rId3" Type="http://schemas.openxmlformats.org/officeDocument/2006/relationships/tags" Target="../tags/tag17.xml"/><Relationship Id="rId7" Type="http://schemas.openxmlformats.org/officeDocument/2006/relationships/tags" Target="../tags/tag21.xml"/><Relationship Id="rId12" Type="http://schemas.openxmlformats.org/officeDocument/2006/relationships/tags" Target="../tags/tag26.xml"/><Relationship Id="rId2" Type="http://schemas.openxmlformats.org/officeDocument/2006/relationships/tags" Target="../tags/tag16.xml"/><Relationship Id="rId16" Type="http://schemas.openxmlformats.org/officeDocument/2006/relationships/notesSlide" Target="../notesSlides/notesSlide7.xml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11" Type="http://schemas.openxmlformats.org/officeDocument/2006/relationships/tags" Target="../tags/tag25.xml"/><Relationship Id="rId5" Type="http://schemas.openxmlformats.org/officeDocument/2006/relationships/tags" Target="../tags/tag19.xml"/><Relationship Id="rId15" Type="http://schemas.openxmlformats.org/officeDocument/2006/relationships/slideLayout" Target="../slideLayouts/slideLayout1.xml"/><Relationship Id="rId10" Type="http://schemas.openxmlformats.org/officeDocument/2006/relationships/tags" Target="../tags/tag24.xml"/><Relationship Id="rId4" Type="http://schemas.openxmlformats.org/officeDocument/2006/relationships/tags" Target="../tags/tag18.xml"/><Relationship Id="rId9" Type="http://schemas.openxmlformats.org/officeDocument/2006/relationships/tags" Target="../tags/tag23.xml"/><Relationship Id="rId14" Type="http://schemas.openxmlformats.org/officeDocument/2006/relationships/tags" Target="../tags/tag28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8.xml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13" Type="http://schemas.openxmlformats.org/officeDocument/2006/relationships/tags" Target="../tags/tag41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12" Type="http://schemas.openxmlformats.org/officeDocument/2006/relationships/tags" Target="../tags/tag40.xml"/><Relationship Id="rId2" Type="http://schemas.openxmlformats.org/officeDocument/2006/relationships/tags" Target="../tags/tag30.xml"/><Relationship Id="rId16" Type="http://schemas.openxmlformats.org/officeDocument/2006/relationships/notesSlide" Target="../notesSlides/notesSlide8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11" Type="http://schemas.openxmlformats.org/officeDocument/2006/relationships/tags" Target="../tags/tag39.xml"/><Relationship Id="rId5" Type="http://schemas.openxmlformats.org/officeDocument/2006/relationships/tags" Target="../tags/tag33.xml"/><Relationship Id="rId15" Type="http://schemas.openxmlformats.org/officeDocument/2006/relationships/slideLayout" Target="../slideLayouts/slideLayout1.xml"/><Relationship Id="rId10" Type="http://schemas.openxmlformats.org/officeDocument/2006/relationships/tags" Target="../tags/tag38.xml"/><Relationship Id="rId4" Type="http://schemas.openxmlformats.org/officeDocument/2006/relationships/tags" Target="../tags/tag32.xml"/><Relationship Id="rId9" Type="http://schemas.openxmlformats.org/officeDocument/2006/relationships/tags" Target="../tags/tag37.xml"/><Relationship Id="rId14" Type="http://schemas.openxmlformats.org/officeDocument/2006/relationships/tags" Target="../tags/tag4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/>
          <p:cNvGrpSpPr>
            <a:grpSpLocks/>
          </p:cNvGrpSpPr>
          <p:nvPr/>
        </p:nvGrpSpPr>
        <p:grpSpPr bwMode="auto">
          <a:xfrm>
            <a:off x="457200" y="1219200"/>
            <a:ext cx="8223250" cy="182563"/>
            <a:chOff x="295" y="1311"/>
            <a:chExt cx="5177" cy="114"/>
          </a:xfrm>
        </p:grpSpPr>
        <p:sp>
          <p:nvSpPr>
            <p:cNvPr id="11284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11285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</p:grpSp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2438400" y="228600"/>
            <a:ext cx="4852988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>
                <a:cs typeface="Times New Roman" pitchFamily="-128" charset="0"/>
              </a:rPr>
              <a:t>Today in CS 60</a:t>
            </a:r>
          </a:p>
        </p:txBody>
      </p:sp>
      <p:sp>
        <p:nvSpPr>
          <p:cNvPr id="11268" name="Text Box 8"/>
          <p:cNvSpPr txBox="1">
            <a:spLocks noChangeArrowheads="1"/>
          </p:cNvSpPr>
          <p:nvPr/>
        </p:nvSpPr>
        <p:spPr bwMode="auto">
          <a:xfrm>
            <a:off x="4660900" y="4416425"/>
            <a:ext cx="4246563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u="sng">
                <a:cs typeface="Times New Roman" pitchFamily="-128" charset="0"/>
              </a:rPr>
              <a:t>D</a:t>
            </a:r>
            <a:r>
              <a:rPr lang="en-US" sz="2400">
                <a:cs typeface="Times New Roman" pitchFamily="-128" charset="0"/>
              </a:rPr>
              <a:t>eterministic  </a:t>
            </a:r>
            <a:r>
              <a:rPr lang="en-US" sz="2400" b="1" u="sng">
                <a:cs typeface="Times New Roman" pitchFamily="-128" charset="0"/>
              </a:rPr>
              <a:t>F</a:t>
            </a:r>
            <a:r>
              <a:rPr lang="en-US" sz="2400">
                <a:cs typeface="Times New Roman" pitchFamily="-128" charset="0"/>
              </a:rPr>
              <a:t>inite  </a:t>
            </a:r>
            <a:r>
              <a:rPr lang="en-US" sz="2400" b="1" u="sng">
                <a:cs typeface="Times New Roman" pitchFamily="-128" charset="0"/>
              </a:rPr>
              <a:t>A</a:t>
            </a:r>
            <a:r>
              <a:rPr lang="en-US" sz="2400">
                <a:cs typeface="Times New Roman" pitchFamily="-128" charset="0"/>
              </a:rPr>
              <a:t>utomaton</a:t>
            </a:r>
          </a:p>
        </p:txBody>
      </p:sp>
      <p:sp>
        <p:nvSpPr>
          <p:cNvPr id="11269" name="Text Box 9"/>
          <p:cNvSpPr txBox="1">
            <a:spLocks noChangeArrowheads="1"/>
          </p:cNvSpPr>
          <p:nvPr/>
        </p:nvSpPr>
        <p:spPr bwMode="auto">
          <a:xfrm>
            <a:off x="4873625" y="4889500"/>
            <a:ext cx="38195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u="sng">
                <a:cs typeface="Times New Roman" pitchFamily="-128" charset="0"/>
              </a:rPr>
              <a:t>F</a:t>
            </a:r>
            <a:r>
              <a:rPr lang="en-US" sz="2400">
                <a:cs typeface="Times New Roman" pitchFamily="-128" charset="0"/>
              </a:rPr>
              <a:t>inite  </a:t>
            </a:r>
            <a:r>
              <a:rPr lang="en-US" sz="2400" b="1" u="sng">
                <a:cs typeface="Times New Roman" pitchFamily="-128" charset="0"/>
              </a:rPr>
              <a:t>S</a:t>
            </a:r>
            <a:r>
              <a:rPr lang="en-US" sz="2400">
                <a:cs typeface="Times New Roman" pitchFamily="-128" charset="0"/>
              </a:rPr>
              <a:t>tate  </a:t>
            </a:r>
            <a:r>
              <a:rPr lang="en-US" sz="2400" b="1" u="sng">
                <a:cs typeface="Times New Roman" pitchFamily="-128" charset="0"/>
              </a:rPr>
              <a:t>M</a:t>
            </a:r>
            <a:r>
              <a:rPr lang="en-US" sz="2400">
                <a:cs typeface="Times New Roman" pitchFamily="-128" charset="0"/>
              </a:rPr>
              <a:t>achine</a:t>
            </a:r>
          </a:p>
        </p:txBody>
      </p:sp>
      <p:sp>
        <p:nvSpPr>
          <p:cNvPr id="11270" name="Rectangle 10"/>
          <p:cNvSpPr>
            <a:spLocks noChangeArrowheads="1"/>
          </p:cNvSpPr>
          <p:nvPr/>
        </p:nvSpPr>
        <p:spPr bwMode="auto">
          <a:xfrm>
            <a:off x="2133600" y="1676400"/>
            <a:ext cx="49784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400">
                <a:solidFill>
                  <a:srgbClr val="0000FF"/>
                </a:solidFill>
                <a:latin typeface="Comic Sans MS" pitchFamily="-128" charset="0"/>
              </a:rPr>
              <a:t>Computation without a computer…</a:t>
            </a:r>
          </a:p>
        </p:txBody>
      </p:sp>
      <p:sp>
        <p:nvSpPr>
          <p:cNvPr id="11271" name="Text Box 33"/>
          <p:cNvSpPr txBox="1">
            <a:spLocks noChangeArrowheads="1"/>
          </p:cNvSpPr>
          <p:nvPr/>
        </p:nvSpPr>
        <p:spPr bwMode="auto">
          <a:xfrm>
            <a:off x="330200" y="6137275"/>
            <a:ext cx="4016375" cy="476250"/>
          </a:xfrm>
          <a:prstGeom prst="rect">
            <a:avLst/>
          </a:prstGeom>
          <a:noFill/>
          <a:ln w="19050">
            <a:solidFill>
              <a:srgbClr val="0099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>
                <a:solidFill>
                  <a:srgbClr val="C00000"/>
                </a:solidFill>
                <a:latin typeface="Comic Sans MS" pitchFamily="-128" charset="0"/>
              </a:rPr>
              <a:t>What</a:t>
            </a:r>
            <a:r>
              <a:rPr lang="en-US" sz="2400">
                <a:solidFill>
                  <a:srgbClr val="009900"/>
                </a:solidFill>
                <a:latin typeface="Comic Sans MS" pitchFamily="-128" charset="0"/>
              </a:rPr>
              <a:t> can be computed.</a:t>
            </a:r>
          </a:p>
        </p:txBody>
      </p:sp>
      <p:sp>
        <p:nvSpPr>
          <p:cNvPr id="11272" name="Text Box 34"/>
          <p:cNvSpPr txBox="1">
            <a:spLocks noChangeArrowheads="1"/>
          </p:cNvSpPr>
          <p:nvPr/>
        </p:nvSpPr>
        <p:spPr bwMode="auto">
          <a:xfrm>
            <a:off x="5151438" y="5407025"/>
            <a:ext cx="3265487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200">
                <a:solidFill>
                  <a:srgbClr val="0000FF"/>
                </a:solidFill>
                <a:latin typeface="Arial" charset="0"/>
              </a:rPr>
              <a:t>"simplest" </a:t>
            </a:r>
            <a:r>
              <a:rPr lang="en-US" sz="1200" i="1">
                <a:solidFill>
                  <a:srgbClr val="0000FF"/>
                </a:solidFill>
                <a:latin typeface="Arial" charset="0"/>
              </a:rPr>
              <a:t>procedural</a:t>
            </a:r>
            <a:r>
              <a:rPr lang="en-US" sz="1200">
                <a:solidFill>
                  <a:srgbClr val="0000FF"/>
                </a:solidFill>
                <a:latin typeface="Arial" charset="0"/>
              </a:rPr>
              <a:t> model of computation…</a:t>
            </a:r>
          </a:p>
        </p:txBody>
      </p:sp>
      <p:pic>
        <p:nvPicPr>
          <p:cNvPr id="11273" name="Picture 37" descr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1213" y="2517775"/>
            <a:ext cx="4325937" cy="1814513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11274" name="Text Box 41"/>
          <p:cNvSpPr txBox="1">
            <a:spLocks noChangeArrowheads="1"/>
          </p:cNvSpPr>
          <p:nvPr/>
        </p:nvSpPr>
        <p:spPr bwMode="auto">
          <a:xfrm>
            <a:off x="425941" y="227598"/>
            <a:ext cx="1949829" cy="33855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>
                <a:solidFill>
                  <a:srgbClr val="B8082E"/>
                </a:solidFill>
                <a:cs typeface="Times New Roman" pitchFamily="-128" charset="0"/>
              </a:rPr>
              <a:t>HW 11 due </a:t>
            </a:r>
            <a:r>
              <a:rPr lang="en-US" sz="1600" b="1" i="1" dirty="0" smtClean="0">
                <a:solidFill>
                  <a:srgbClr val="B8082E"/>
                </a:solidFill>
                <a:cs typeface="Times New Roman" pitchFamily="-128" charset="0"/>
              </a:rPr>
              <a:t>Nov. 21st</a:t>
            </a:r>
            <a:endParaRPr lang="en-US" sz="1600" dirty="0">
              <a:solidFill>
                <a:srgbClr val="B8082E"/>
              </a:solidFill>
              <a:cs typeface="Times New Roman" pitchFamily="-128" charset="0"/>
            </a:endParaRPr>
          </a:p>
        </p:txBody>
      </p:sp>
      <p:sp>
        <p:nvSpPr>
          <p:cNvPr id="11275" name="Text Box 42"/>
          <p:cNvSpPr txBox="1">
            <a:spLocks noChangeArrowheads="1"/>
          </p:cNvSpPr>
          <p:nvPr/>
        </p:nvSpPr>
        <p:spPr bwMode="auto">
          <a:xfrm>
            <a:off x="947738" y="609600"/>
            <a:ext cx="860425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latin typeface="Comic Sans MS" pitchFamily="-128" charset="0"/>
              </a:rPr>
              <a:t>JFLAP!</a:t>
            </a:r>
          </a:p>
        </p:txBody>
      </p:sp>
      <p:sp>
        <p:nvSpPr>
          <p:cNvPr id="11276" name="Text Box 43"/>
          <p:cNvSpPr txBox="1">
            <a:spLocks noChangeArrowheads="1"/>
          </p:cNvSpPr>
          <p:nvPr/>
        </p:nvSpPr>
        <p:spPr bwMode="auto">
          <a:xfrm>
            <a:off x="7205663" y="144463"/>
            <a:ext cx="1382712" cy="5810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B8082E"/>
                </a:solidFill>
                <a:cs typeface="Times New Roman" pitchFamily="-128" charset="0"/>
              </a:rPr>
              <a:t>Weekend </a:t>
            </a:r>
            <a:r>
              <a:rPr lang="en-US" sz="1600" b="1" i="1">
                <a:solidFill>
                  <a:srgbClr val="B8082E"/>
                </a:solidFill>
                <a:cs typeface="Times New Roman" pitchFamily="-128" charset="0"/>
              </a:rPr>
              <a:t>adventures?</a:t>
            </a:r>
            <a:endParaRPr lang="en-US" sz="1600">
              <a:solidFill>
                <a:srgbClr val="B8082E"/>
              </a:solidFill>
              <a:cs typeface="Times New Roman" pitchFamily="-128" charset="0"/>
            </a:endParaRPr>
          </a:p>
        </p:txBody>
      </p:sp>
      <p:sp>
        <p:nvSpPr>
          <p:cNvPr id="11277" name="AutoShape 44"/>
          <p:cNvSpPr>
            <a:spLocks noChangeArrowheads="1"/>
          </p:cNvSpPr>
          <p:nvPr/>
        </p:nvSpPr>
        <p:spPr bwMode="auto">
          <a:xfrm>
            <a:off x="304800" y="152400"/>
            <a:ext cx="2209800" cy="838200"/>
          </a:xfrm>
          <a:prstGeom prst="roundRect">
            <a:avLst>
              <a:gd name="adj" fmla="val 16667"/>
            </a:avLst>
          </a:prstGeom>
          <a:noFill/>
          <a:ln w="12700">
            <a:solidFill>
              <a:srgbClr val="B8082E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Times" pitchFamily="-128" charset="0"/>
            </a:endParaRPr>
          </a:p>
        </p:txBody>
      </p:sp>
      <p:pic>
        <p:nvPicPr>
          <p:cNvPr id="11278" name="Picture 52" descr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3525" y="4003675"/>
            <a:ext cx="4114800" cy="1598613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11279" name="Text Box 53"/>
          <p:cNvSpPr txBox="1">
            <a:spLocks noChangeArrowheads="1"/>
          </p:cNvSpPr>
          <p:nvPr/>
        </p:nvSpPr>
        <p:spPr bwMode="auto">
          <a:xfrm>
            <a:off x="885825" y="2514600"/>
            <a:ext cx="2808288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u="sng">
                <a:cs typeface="Times New Roman" pitchFamily="-128" charset="0"/>
              </a:rPr>
              <a:t>Reg</a:t>
            </a:r>
            <a:r>
              <a:rPr lang="en-US" sz="2400">
                <a:cs typeface="Times New Roman" pitchFamily="-128" charset="0"/>
              </a:rPr>
              <a:t>ular  </a:t>
            </a:r>
            <a:r>
              <a:rPr lang="en-US" sz="2400" b="1" u="sng">
                <a:cs typeface="Times New Roman" pitchFamily="-128" charset="0"/>
              </a:rPr>
              <a:t>Ex</a:t>
            </a:r>
            <a:r>
              <a:rPr lang="en-US" sz="2400">
                <a:cs typeface="Times New Roman" pitchFamily="-128" charset="0"/>
              </a:rPr>
              <a:t>pressions</a:t>
            </a:r>
          </a:p>
        </p:txBody>
      </p:sp>
      <p:sp>
        <p:nvSpPr>
          <p:cNvPr id="11280" name="Text Box 54"/>
          <p:cNvSpPr txBox="1">
            <a:spLocks noChangeArrowheads="1"/>
          </p:cNvSpPr>
          <p:nvPr/>
        </p:nvSpPr>
        <p:spPr bwMode="auto">
          <a:xfrm>
            <a:off x="685800" y="2971800"/>
            <a:ext cx="3171825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200">
                <a:solidFill>
                  <a:srgbClr val="0000FF"/>
                </a:solidFill>
                <a:latin typeface="Arial" charset="0"/>
              </a:rPr>
              <a:t>"simplest" </a:t>
            </a:r>
            <a:r>
              <a:rPr lang="en-US" sz="1200" i="1">
                <a:solidFill>
                  <a:srgbClr val="0000FF"/>
                </a:solidFill>
                <a:latin typeface="Arial" charset="0"/>
              </a:rPr>
              <a:t>structural</a:t>
            </a:r>
            <a:r>
              <a:rPr lang="en-US" sz="1200">
                <a:solidFill>
                  <a:srgbClr val="0000FF"/>
                </a:solidFill>
                <a:latin typeface="Arial" charset="0"/>
              </a:rPr>
              <a:t> model of computation…</a:t>
            </a:r>
          </a:p>
        </p:txBody>
      </p:sp>
      <p:sp>
        <p:nvSpPr>
          <p:cNvPr id="11281" name="Rectangle 55"/>
          <p:cNvSpPr>
            <a:spLocks noChangeArrowheads="1"/>
          </p:cNvSpPr>
          <p:nvPr/>
        </p:nvSpPr>
        <p:spPr bwMode="auto">
          <a:xfrm>
            <a:off x="152400" y="3367088"/>
            <a:ext cx="429895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000" b="1">
                <a:latin typeface="Courier New" pitchFamily="-128" charset="0"/>
              </a:rPr>
              <a:t>(0|1(01*0)*1)(0|1(01*0)*1)*</a:t>
            </a:r>
          </a:p>
        </p:txBody>
      </p:sp>
      <p:sp>
        <p:nvSpPr>
          <p:cNvPr id="11282" name="Text Box 33"/>
          <p:cNvSpPr txBox="1">
            <a:spLocks noChangeArrowheads="1"/>
          </p:cNvSpPr>
          <p:nvPr/>
        </p:nvSpPr>
        <p:spPr bwMode="auto">
          <a:xfrm>
            <a:off x="4730750" y="6134100"/>
            <a:ext cx="4016375" cy="476250"/>
          </a:xfrm>
          <a:prstGeom prst="rect">
            <a:avLst/>
          </a:prstGeom>
          <a:noFill/>
          <a:ln w="19050">
            <a:solidFill>
              <a:srgbClr val="0099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>
                <a:solidFill>
                  <a:srgbClr val="C00000"/>
                </a:solidFill>
                <a:latin typeface="Comic Sans MS" pitchFamily="-128" charset="0"/>
              </a:rPr>
              <a:t>How</a:t>
            </a:r>
            <a:r>
              <a:rPr lang="en-US" sz="2400" i="1">
                <a:solidFill>
                  <a:srgbClr val="009900"/>
                </a:solidFill>
                <a:latin typeface="Comic Sans MS" pitchFamily="-128" charset="0"/>
              </a:rPr>
              <a:t>  </a:t>
            </a:r>
            <a:r>
              <a:rPr lang="en-US" sz="2400">
                <a:solidFill>
                  <a:srgbClr val="009900"/>
                </a:solidFill>
                <a:latin typeface="Comic Sans MS" pitchFamily="-128" charset="0"/>
              </a:rPr>
              <a:t>it can be computed.</a:t>
            </a:r>
          </a:p>
        </p:txBody>
      </p:sp>
      <p:sp>
        <p:nvSpPr>
          <p:cNvPr id="11283" name="Rectangle 21"/>
          <p:cNvSpPr>
            <a:spLocks noChangeArrowheads="1"/>
          </p:cNvSpPr>
          <p:nvPr/>
        </p:nvSpPr>
        <p:spPr bwMode="auto">
          <a:xfrm>
            <a:off x="7378335" y="701675"/>
            <a:ext cx="102784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  <a:latin typeface="Comic Sans MS" pitchFamily="-128" charset="0"/>
              </a:rPr>
              <a:t>in </a:t>
            </a:r>
            <a:r>
              <a:rPr lang="en-US" sz="1600" b="1" dirty="0" smtClean="0">
                <a:solidFill>
                  <a:srgbClr val="000000"/>
                </a:solidFill>
                <a:latin typeface="Comic Sans MS" pitchFamily="-128" charset="0"/>
              </a:rPr>
              <a:t>Prolog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36563" y="1116013"/>
            <a:ext cx="8218487" cy="180975"/>
            <a:chOff x="295" y="1311"/>
            <a:chExt cx="5177" cy="114"/>
          </a:xfrm>
        </p:grpSpPr>
        <p:sp>
          <p:nvSpPr>
            <p:cNvPr id="2066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2067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</p:grpSp>
      <p:sp>
        <p:nvSpPr>
          <p:cNvPr id="2055" name="Text Box 5"/>
          <p:cNvSpPr txBox="1">
            <a:spLocks noChangeArrowheads="1"/>
          </p:cNvSpPr>
          <p:nvPr/>
        </p:nvSpPr>
        <p:spPr bwMode="auto">
          <a:xfrm>
            <a:off x="706438" y="293688"/>
            <a:ext cx="7781925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>
                <a:cs typeface="Times New Roman" pitchFamily="-128" charset="0"/>
              </a:rPr>
              <a:t>Creating DFAs</a:t>
            </a:r>
          </a:p>
        </p:txBody>
      </p:sp>
      <p:sp>
        <p:nvSpPr>
          <p:cNvPr id="2056" name="Text Box 6"/>
          <p:cNvSpPr txBox="1">
            <a:spLocks noChangeArrowheads="1"/>
          </p:cNvSpPr>
          <p:nvPr/>
        </p:nvSpPr>
        <p:spPr bwMode="auto">
          <a:xfrm>
            <a:off x="239943" y="1467793"/>
            <a:ext cx="8715375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cs typeface="Times New Roman" pitchFamily="-128" charset="0"/>
              </a:rPr>
              <a:t>What DFA accepts   </a:t>
            </a:r>
            <a:r>
              <a:rPr lang="en-US" sz="2400" dirty="0">
                <a:solidFill>
                  <a:srgbClr val="0000FF"/>
                </a:solidFill>
                <a:latin typeface="Arial" charset="0"/>
              </a:rPr>
              <a:t>L = { w | the # of 1s in w is divisible by 4 }</a:t>
            </a:r>
            <a:r>
              <a:rPr lang="en-US" sz="2400" dirty="0">
                <a:solidFill>
                  <a:srgbClr val="333399"/>
                </a:solidFill>
                <a:latin typeface="Arial" charset="0"/>
              </a:rPr>
              <a:t>  </a:t>
            </a:r>
            <a:r>
              <a:rPr lang="en-US" sz="2400" dirty="0">
                <a:latin typeface="Times" pitchFamily="-128" charset="0"/>
              </a:rPr>
              <a:t>?</a:t>
            </a: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3222171" y="2070163"/>
            <a:ext cx="4542970" cy="3231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500" dirty="0" smtClean="0">
                <a:latin typeface="Calibri" pitchFamily="34" charset="0"/>
                <a:cs typeface="Calibri" pitchFamily="34" charset="0"/>
              </a:rPr>
              <a:t>The set of all bit strings containing 0, 4, 8, ... </a:t>
            </a: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'1'</a:t>
            </a:r>
            <a:r>
              <a:rPr lang="en-US" sz="1500" dirty="0" smtClean="0">
                <a:latin typeface="Calibri" pitchFamily="34" charset="0"/>
                <a:cs typeface="Calibri" pitchFamily="34" charset="0"/>
              </a:rPr>
              <a:t>s</a:t>
            </a:r>
            <a:endParaRPr lang="en-US" sz="15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65" name="Text Box 21"/>
          <p:cNvSpPr txBox="1">
            <a:spLocks noChangeArrowheads="1"/>
          </p:cNvSpPr>
          <p:nvPr/>
        </p:nvSpPr>
        <p:spPr bwMode="auto">
          <a:xfrm>
            <a:off x="8372040" y="6511052"/>
            <a:ext cx="668773" cy="24622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000" b="1" dirty="0" smtClean="0">
                <a:solidFill>
                  <a:schemeClr val="folHlink"/>
                </a:solidFill>
                <a:latin typeface="Arial" charset="0"/>
              </a:rPr>
              <a:t>JFLAP !</a:t>
            </a:r>
            <a:endParaRPr lang="en-US" sz="1000" b="1" dirty="0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12" name="Text Box 17"/>
          <p:cNvSpPr txBox="1">
            <a:spLocks noChangeArrowheads="1"/>
          </p:cNvSpPr>
          <p:nvPr/>
        </p:nvSpPr>
        <p:spPr bwMode="auto">
          <a:xfrm>
            <a:off x="228600" y="3090218"/>
            <a:ext cx="6952416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Cambria" pitchFamily="18" charset="0"/>
              </a:rPr>
              <a:t>(1) Name a couple of strings </a:t>
            </a:r>
            <a:r>
              <a:rPr lang="en-US" sz="2400" b="1" i="1">
                <a:latin typeface="Cambria" pitchFamily="18" charset="0"/>
              </a:rPr>
              <a:t>accepted </a:t>
            </a:r>
            <a:r>
              <a:rPr lang="en-US" sz="2400">
                <a:latin typeface="Cambria" pitchFamily="18" charset="0"/>
              </a:rPr>
              <a:t>by this DFA…</a:t>
            </a:r>
          </a:p>
        </p:txBody>
      </p:sp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228600" y="3859770"/>
            <a:ext cx="6845913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Cambria" pitchFamily="18" charset="0"/>
              </a:rPr>
              <a:t>(2) Name a couple of strings </a:t>
            </a:r>
            <a:r>
              <a:rPr lang="en-US" sz="2400" b="1" i="1">
                <a:latin typeface="Cambria" pitchFamily="18" charset="0"/>
              </a:rPr>
              <a:t>rejected </a:t>
            </a:r>
            <a:r>
              <a:rPr lang="en-US" sz="2400">
                <a:latin typeface="Cambria" pitchFamily="18" charset="0"/>
              </a:rPr>
              <a:t>by this DFA…</a:t>
            </a: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228600" y="4629322"/>
            <a:ext cx="4361002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Cambria" pitchFamily="18" charset="0"/>
              </a:rPr>
              <a:t>(3) What will the states </a:t>
            </a:r>
            <a:r>
              <a:rPr lang="en-US" sz="2400" b="1" i="1">
                <a:latin typeface="Cambria" pitchFamily="18" charset="0"/>
              </a:rPr>
              <a:t>mean</a:t>
            </a:r>
            <a:r>
              <a:rPr lang="en-US" sz="2400">
                <a:latin typeface="Cambria" pitchFamily="18" charset="0"/>
              </a:rPr>
              <a:t> ?</a:t>
            </a:r>
            <a:r>
              <a:rPr lang="en-US" sz="2400" b="1" i="1">
                <a:latin typeface="Cambria" pitchFamily="18" charset="0"/>
              </a:rPr>
              <a:t> </a:t>
            </a:r>
            <a:endParaRPr lang="en-US" sz="2400">
              <a:latin typeface="Cambria" pitchFamily="18" charset="0"/>
            </a:endParaRPr>
          </a:p>
        </p:txBody>
      </p:sp>
      <p:sp>
        <p:nvSpPr>
          <p:cNvPr id="15" name="Text Box 20"/>
          <p:cNvSpPr txBox="1">
            <a:spLocks noChangeArrowheads="1"/>
          </p:cNvSpPr>
          <p:nvPr/>
        </p:nvSpPr>
        <p:spPr bwMode="auto">
          <a:xfrm>
            <a:off x="228600" y="5398874"/>
            <a:ext cx="1754070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Cambria" pitchFamily="18" charset="0"/>
              </a:rPr>
              <a:t>(4) Sketch…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282" name="Group 2"/>
          <p:cNvGrpSpPr>
            <a:grpSpLocks/>
          </p:cNvGrpSpPr>
          <p:nvPr/>
        </p:nvGrpSpPr>
        <p:grpSpPr bwMode="auto">
          <a:xfrm>
            <a:off x="436563" y="1116013"/>
            <a:ext cx="8218487" cy="180975"/>
            <a:chOff x="295" y="1311"/>
            <a:chExt cx="5177" cy="114"/>
          </a:xfrm>
        </p:grpSpPr>
        <p:sp>
          <p:nvSpPr>
            <p:cNvPr id="97316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97317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</p:grpSp>
      <p:sp>
        <p:nvSpPr>
          <p:cNvPr id="97283" name="Text Box 5"/>
          <p:cNvSpPr txBox="1">
            <a:spLocks noChangeArrowheads="1"/>
          </p:cNvSpPr>
          <p:nvPr/>
        </p:nvSpPr>
        <p:spPr bwMode="auto">
          <a:xfrm>
            <a:off x="706438" y="284163"/>
            <a:ext cx="7781925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>
                <a:latin typeface="Times" pitchFamily="-128" charset="0"/>
              </a:rPr>
              <a:t>O(n) Sorting </a:t>
            </a:r>
          </a:p>
        </p:txBody>
      </p:sp>
      <p:sp>
        <p:nvSpPr>
          <p:cNvPr id="97284" name="Text Box 6"/>
          <p:cNvSpPr txBox="1">
            <a:spLocks noChangeArrowheads="1"/>
          </p:cNvSpPr>
          <p:nvPr/>
        </p:nvSpPr>
        <p:spPr bwMode="auto">
          <a:xfrm>
            <a:off x="2071688" y="1382713"/>
            <a:ext cx="5032375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Times" pitchFamily="-128" charset="0"/>
              </a:rPr>
              <a:t>Can we do better than O( n</a:t>
            </a:r>
            <a:r>
              <a:rPr lang="en-US" sz="2400">
                <a:latin typeface="Courier" pitchFamily="1" charset="0"/>
              </a:rPr>
              <a:t>*</a:t>
            </a:r>
            <a:r>
              <a:rPr lang="en-US" sz="2400">
                <a:latin typeface="Times" pitchFamily="-128" charset="0"/>
              </a:rPr>
              <a:t>log(n) ) ?</a:t>
            </a:r>
          </a:p>
        </p:txBody>
      </p:sp>
      <p:sp>
        <p:nvSpPr>
          <p:cNvPr id="97285" name="Text Box 7"/>
          <p:cNvSpPr txBox="1">
            <a:spLocks noChangeArrowheads="1"/>
          </p:cNvSpPr>
          <p:nvPr/>
        </p:nvSpPr>
        <p:spPr bwMode="auto">
          <a:xfrm>
            <a:off x="1089025" y="1846263"/>
            <a:ext cx="7019925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Times" pitchFamily="-128" charset="0"/>
              </a:rPr>
              <a:t>Yes, but we have to make assumptions about the data...</a:t>
            </a:r>
          </a:p>
        </p:txBody>
      </p:sp>
      <p:sp>
        <p:nvSpPr>
          <p:cNvPr id="97286" name="Text Box 8"/>
          <p:cNvSpPr txBox="1">
            <a:spLocks noChangeArrowheads="1"/>
          </p:cNvSpPr>
          <p:nvPr/>
        </p:nvSpPr>
        <p:spPr bwMode="auto">
          <a:xfrm>
            <a:off x="509588" y="2374900"/>
            <a:ext cx="1903412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Times" pitchFamily="-128" charset="0"/>
              </a:rPr>
              <a:t>Counting Sort</a:t>
            </a:r>
          </a:p>
        </p:txBody>
      </p:sp>
      <p:grpSp>
        <p:nvGrpSpPr>
          <p:cNvPr id="97287" name="Group 9"/>
          <p:cNvGrpSpPr>
            <a:grpSpLocks/>
          </p:cNvGrpSpPr>
          <p:nvPr/>
        </p:nvGrpSpPr>
        <p:grpSpPr bwMode="auto">
          <a:xfrm>
            <a:off x="2735263" y="2643188"/>
            <a:ext cx="463550" cy="463550"/>
            <a:chOff x="901" y="1784"/>
            <a:chExt cx="292" cy="292"/>
          </a:xfrm>
        </p:grpSpPr>
        <p:sp>
          <p:nvSpPr>
            <p:cNvPr id="97314" name="Rectangle 10"/>
            <p:cNvSpPr>
              <a:spLocks noChangeArrowheads="1"/>
            </p:cNvSpPr>
            <p:nvPr/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97315" name="Text Box 11"/>
            <p:cNvSpPr txBox="1">
              <a:spLocks noChangeArrowheads="1"/>
            </p:cNvSpPr>
            <p:nvPr/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5</a:t>
              </a:r>
            </a:p>
          </p:txBody>
        </p:sp>
      </p:grpSp>
      <p:grpSp>
        <p:nvGrpSpPr>
          <p:cNvPr id="97288" name="Group 12"/>
          <p:cNvGrpSpPr>
            <a:grpSpLocks/>
          </p:cNvGrpSpPr>
          <p:nvPr/>
        </p:nvGrpSpPr>
        <p:grpSpPr bwMode="auto">
          <a:xfrm>
            <a:off x="3198813" y="2643188"/>
            <a:ext cx="463550" cy="463550"/>
            <a:chOff x="901" y="1784"/>
            <a:chExt cx="292" cy="292"/>
          </a:xfrm>
        </p:grpSpPr>
        <p:sp>
          <p:nvSpPr>
            <p:cNvPr id="97312" name="Rectangle 13"/>
            <p:cNvSpPr>
              <a:spLocks noChangeArrowheads="1"/>
            </p:cNvSpPr>
            <p:nvPr/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97313" name="Text Box 14"/>
            <p:cNvSpPr txBox="1">
              <a:spLocks noChangeArrowheads="1"/>
            </p:cNvSpPr>
            <p:nvPr/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3</a:t>
              </a:r>
            </a:p>
          </p:txBody>
        </p:sp>
      </p:grpSp>
      <p:grpSp>
        <p:nvGrpSpPr>
          <p:cNvPr id="97289" name="Group 15"/>
          <p:cNvGrpSpPr>
            <a:grpSpLocks/>
          </p:cNvGrpSpPr>
          <p:nvPr/>
        </p:nvGrpSpPr>
        <p:grpSpPr bwMode="auto">
          <a:xfrm>
            <a:off x="3663950" y="2643188"/>
            <a:ext cx="463550" cy="463550"/>
            <a:chOff x="901" y="1784"/>
            <a:chExt cx="292" cy="292"/>
          </a:xfrm>
        </p:grpSpPr>
        <p:sp>
          <p:nvSpPr>
            <p:cNvPr id="97310" name="Rectangle 16"/>
            <p:cNvSpPr>
              <a:spLocks noChangeArrowheads="1"/>
            </p:cNvSpPr>
            <p:nvPr/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97311" name="Text Box 17"/>
            <p:cNvSpPr txBox="1">
              <a:spLocks noChangeArrowheads="1"/>
            </p:cNvSpPr>
            <p:nvPr/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2</a:t>
              </a:r>
            </a:p>
          </p:txBody>
        </p:sp>
      </p:grpSp>
      <p:grpSp>
        <p:nvGrpSpPr>
          <p:cNvPr id="97290" name="Group 18"/>
          <p:cNvGrpSpPr>
            <a:grpSpLocks/>
          </p:cNvGrpSpPr>
          <p:nvPr/>
        </p:nvGrpSpPr>
        <p:grpSpPr bwMode="auto">
          <a:xfrm>
            <a:off x="4129088" y="2643188"/>
            <a:ext cx="463550" cy="463550"/>
            <a:chOff x="901" y="1784"/>
            <a:chExt cx="292" cy="292"/>
          </a:xfrm>
        </p:grpSpPr>
        <p:sp>
          <p:nvSpPr>
            <p:cNvPr id="97308" name="Rectangle 19"/>
            <p:cNvSpPr>
              <a:spLocks noChangeArrowheads="1"/>
            </p:cNvSpPr>
            <p:nvPr/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97309" name="Text Box 20"/>
            <p:cNvSpPr txBox="1">
              <a:spLocks noChangeArrowheads="1"/>
            </p:cNvSpPr>
            <p:nvPr/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6</a:t>
              </a:r>
            </a:p>
          </p:txBody>
        </p:sp>
      </p:grpSp>
      <p:grpSp>
        <p:nvGrpSpPr>
          <p:cNvPr id="97291" name="Group 21"/>
          <p:cNvGrpSpPr>
            <a:grpSpLocks/>
          </p:cNvGrpSpPr>
          <p:nvPr/>
        </p:nvGrpSpPr>
        <p:grpSpPr bwMode="auto">
          <a:xfrm>
            <a:off x="4591050" y="2643188"/>
            <a:ext cx="463550" cy="463550"/>
            <a:chOff x="901" y="1784"/>
            <a:chExt cx="292" cy="292"/>
          </a:xfrm>
        </p:grpSpPr>
        <p:sp>
          <p:nvSpPr>
            <p:cNvPr id="97306" name="Rectangle 22"/>
            <p:cNvSpPr>
              <a:spLocks noChangeArrowheads="1"/>
            </p:cNvSpPr>
            <p:nvPr/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97307" name="Text Box 23"/>
            <p:cNvSpPr txBox="1">
              <a:spLocks noChangeArrowheads="1"/>
            </p:cNvSpPr>
            <p:nvPr/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4</a:t>
              </a:r>
            </a:p>
          </p:txBody>
        </p:sp>
      </p:grpSp>
      <p:grpSp>
        <p:nvGrpSpPr>
          <p:cNvPr id="97292" name="Group 24"/>
          <p:cNvGrpSpPr>
            <a:grpSpLocks/>
          </p:cNvGrpSpPr>
          <p:nvPr/>
        </p:nvGrpSpPr>
        <p:grpSpPr bwMode="auto">
          <a:xfrm>
            <a:off x="5054600" y="2643188"/>
            <a:ext cx="463550" cy="463550"/>
            <a:chOff x="901" y="1784"/>
            <a:chExt cx="292" cy="292"/>
          </a:xfrm>
        </p:grpSpPr>
        <p:sp>
          <p:nvSpPr>
            <p:cNvPr id="97304" name="Rectangle 25"/>
            <p:cNvSpPr>
              <a:spLocks noChangeArrowheads="1"/>
            </p:cNvSpPr>
            <p:nvPr/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97305" name="Text Box 26"/>
            <p:cNvSpPr txBox="1">
              <a:spLocks noChangeArrowheads="1"/>
            </p:cNvSpPr>
            <p:nvPr/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1</a:t>
              </a:r>
            </a:p>
          </p:txBody>
        </p:sp>
      </p:grpSp>
      <p:grpSp>
        <p:nvGrpSpPr>
          <p:cNvPr id="97293" name="Group 27"/>
          <p:cNvGrpSpPr>
            <a:grpSpLocks/>
          </p:cNvGrpSpPr>
          <p:nvPr/>
        </p:nvGrpSpPr>
        <p:grpSpPr bwMode="auto">
          <a:xfrm>
            <a:off x="5519738" y="2643188"/>
            <a:ext cx="463550" cy="463550"/>
            <a:chOff x="901" y="1784"/>
            <a:chExt cx="292" cy="292"/>
          </a:xfrm>
        </p:grpSpPr>
        <p:sp>
          <p:nvSpPr>
            <p:cNvPr id="97302" name="Rectangle 28"/>
            <p:cNvSpPr>
              <a:spLocks noChangeArrowheads="1"/>
            </p:cNvSpPr>
            <p:nvPr/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97303" name="Text Box 29"/>
            <p:cNvSpPr txBox="1">
              <a:spLocks noChangeArrowheads="1"/>
            </p:cNvSpPr>
            <p:nvPr/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3</a:t>
              </a:r>
            </a:p>
          </p:txBody>
        </p:sp>
      </p:grpSp>
      <p:grpSp>
        <p:nvGrpSpPr>
          <p:cNvPr id="97294" name="Group 30"/>
          <p:cNvGrpSpPr>
            <a:grpSpLocks/>
          </p:cNvGrpSpPr>
          <p:nvPr/>
        </p:nvGrpSpPr>
        <p:grpSpPr bwMode="auto">
          <a:xfrm>
            <a:off x="5984875" y="2643188"/>
            <a:ext cx="463550" cy="463550"/>
            <a:chOff x="901" y="1784"/>
            <a:chExt cx="292" cy="292"/>
          </a:xfrm>
        </p:grpSpPr>
        <p:sp>
          <p:nvSpPr>
            <p:cNvPr id="97300" name="Rectangle 31"/>
            <p:cNvSpPr>
              <a:spLocks noChangeArrowheads="1"/>
            </p:cNvSpPr>
            <p:nvPr/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97301" name="Text Box 32"/>
            <p:cNvSpPr txBox="1">
              <a:spLocks noChangeArrowheads="1"/>
            </p:cNvSpPr>
            <p:nvPr/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7</a:t>
              </a:r>
            </a:p>
          </p:txBody>
        </p:sp>
      </p:grpSp>
      <p:sp>
        <p:nvSpPr>
          <p:cNvPr id="97295" name="Text Box 33"/>
          <p:cNvSpPr txBox="1">
            <a:spLocks noChangeArrowheads="1"/>
          </p:cNvSpPr>
          <p:nvPr/>
        </p:nvSpPr>
        <p:spPr bwMode="auto">
          <a:xfrm>
            <a:off x="2684463" y="2346325"/>
            <a:ext cx="1482725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" pitchFamily="-128" charset="0"/>
              </a:rPr>
              <a:t>List of length  n</a:t>
            </a:r>
          </a:p>
        </p:txBody>
      </p:sp>
      <p:sp>
        <p:nvSpPr>
          <p:cNvPr id="97296" name="Text Box 34"/>
          <p:cNvSpPr txBox="1">
            <a:spLocks noChangeArrowheads="1"/>
          </p:cNvSpPr>
          <p:nvPr/>
        </p:nvSpPr>
        <p:spPr bwMode="auto">
          <a:xfrm>
            <a:off x="7070725" y="2808288"/>
            <a:ext cx="1290638" cy="13271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" pitchFamily="-128" charset="0"/>
              </a:rPr>
              <a:t>Suppose we know each item is between 1 and 10.</a:t>
            </a:r>
          </a:p>
        </p:txBody>
      </p:sp>
      <p:sp>
        <p:nvSpPr>
          <p:cNvPr id="97297" name="Text Box 35"/>
          <p:cNvSpPr txBox="1">
            <a:spLocks noChangeArrowheads="1"/>
          </p:cNvSpPr>
          <p:nvPr/>
        </p:nvSpPr>
        <p:spPr bwMode="auto">
          <a:xfrm>
            <a:off x="641350" y="2820988"/>
            <a:ext cx="163195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Times" pitchFamily="-128" charset="0"/>
              </a:rPr>
              <a:t>Bucket Sort</a:t>
            </a:r>
          </a:p>
        </p:txBody>
      </p:sp>
      <p:sp>
        <p:nvSpPr>
          <p:cNvPr id="97298" name="Text Box 36"/>
          <p:cNvSpPr txBox="1">
            <a:spLocks noChangeArrowheads="1"/>
          </p:cNvSpPr>
          <p:nvPr/>
        </p:nvSpPr>
        <p:spPr bwMode="auto">
          <a:xfrm>
            <a:off x="1266825" y="2708275"/>
            <a:ext cx="311150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latin typeface="Times" pitchFamily="-128" charset="0"/>
              </a:rPr>
              <a:t>or</a:t>
            </a:r>
          </a:p>
        </p:txBody>
      </p:sp>
      <p:sp>
        <p:nvSpPr>
          <p:cNvPr id="97299" name="Freeform 37"/>
          <p:cNvSpPr>
            <a:spLocks/>
          </p:cNvSpPr>
          <p:nvPr/>
        </p:nvSpPr>
        <p:spPr bwMode="auto">
          <a:xfrm>
            <a:off x="7850188" y="2063750"/>
            <a:ext cx="412750" cy="635000"/>
          </a:xfrm>
          <a:custGeom>
            <a:avLst/>
            <a:gdLst>
              <a:gd name="T0" fmla="*/ 2147483647 w 260"/>
              <a:gd name="T1" fmla="*/ 2147483647 h 400"/>
              <a:gd name="T2" fmla="*/ 2147483647 w 260"/>
              <a:gd name="T3" fmla="*/ 2147483647 h 400"/>
              <a:gd name="T4" fmla="*/ 2147483647 w 260"/>
              <a:gd name="T5" fmla="*/ 2147483647 h 400"/>
              <a:gd name="T6" fmla="*/ 2147483647 w 260"/>
              <a:gd name="T7" fmla="*/ 2147483647 h 400"/>
              <a:gd name="T8" fmla="*/ 2147483647 w 260"/>
              <a:gd name="T9" fmla="*/ 2147483647 h 400"/>
              <a:gd name="T10" fmla="*/ 2147483647 w 260"/>
              <a:gd name="T11" fmla="*/ 2147483647 h 400"/>
              <a:gd name="T12" fmla="*/ 2147483647 w 260"/>
              <a:gd name="T13" fmla="*/ 2147483647 h 400"/>
              <a:gd name="T14" fmla="*/ 0 w 260"/>
              <a:gd name="T15" fmla="*/ 2147483647 h 4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60"/>
              <a:gd name="T25" fmla="*/ 0 h 400"/>
              <a:gd name="T26" fmla="*/ 260 w 260"/>
              <a:gd name="T27" fmla="*/ 400 h 4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60" h="400">
                <a:moveTo>
                  <a:pt x="70" y="5"/>
                </a:moveTo>
                <a:cubicBezTo>
                  <a:pt x="109" y="0"/>
                  <a:pt x="140" y="3"/>
                  <a:pt x="180" y="10"/>
                </a:cubicBezTo>
                <a:cubicBezTo>
                  <a:pt x="231" y="44"/>
                  <a:pt x="210" y="29"/>
                  <a:pt x="245" y="55"/>
                </a:cubicBezTo>
                <a:cubicBezTo>
                  <a:pt x="246" y="58"/>
                  <a:pt x="260" y="82"/>
                  <a:pt x="260" y="90"/>
                </a:cubicBezTo>
                <a:cubicBezTo>
                  <a:pt x="260" y="125"/>
                  <a:pt x="247" y="129"/>
                  <a:pt x="225" y="150"/>
                </a:cubicBezTo>
                <a:cubicBezTo>
                  <a:pt x="185" y="185"/>
                  <a:pt x="151" y="211"/>
                  <a:pt x="105" y="235"/>
                </a:cubicBezTo>
                <a:cubicBezTo>
                  <a:pt x="83" y="245"/>
                  <a:pt x="67" y="262"/>
                  <a:pt x="45" y="270"/>
                </a:cubicBezTo>
                <a:cubicBezTo>
                  <a:pt x="15" y="309"/>
                  <a:pt x="0" y="351"/>
                  <a:pt x="0" y="40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306" name="Group 2"/>
          <p:cNvGrpSpPr>
            <a:grpSpLocks/>
          </p:cNvGrpSpPr>
          <p:nvPr/>
        </p:nvGrpSpPr>
        <p:grpSpPr bwMode="auto">
          <a:xfrm>
            <a:off x="436563" y="1116013"/>
            <a:ext cx="8218487" cy="180975"/>
            <a:chOff x="295" y="1311"/>
            <a:chExt cx="5177" cy="114"/>
          </a:xfrm>
        </p:grpSpPr>
        <p:sp>
          <p:nvSpPr>
            <p:cNvPr id="98366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98367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</p:grpSp>
      <p:sp>
        <p:nvSpPr>
          <p:cNvPr id="98307" name="Text Box 5"/>
          <p:cNvSpPr txBox="1">
            <a:spLocks noChangeArrowheads="1"/>
          </p:cNvSpPr>
          <p:nvPr/>
        </p:nvSpPr>
        <p:spPr bwMode="auto">
          <a:xfrm>
            <a:off x="461963" y="1482725"/>
            <a:ext cx="1933575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latin typeface="Times" pitchFamily="-128" charset="0"/>
              </a:rPr>
              <a:t>Radix Sort</a:t>
            </a:r>
          </a:p>
        </p:txBody>
      </p:sp>
      <p:grpSp>
        <p:nvGrpSpPr>
          <p:cNvPr id="98308" name="Group 6"/>
          <p:cNvGrpSpPr>
            <a:grpSpLocks/>
          </p:cNvGrpSpPr>
          <p:nvPr/>
        </p:nvGrpSpPr>
        <p:grpSpPr bwMode="auto">
          <a:xfrm>
            <a:off x="4873625" y="2087563"/>
            <a:ext cx="463550" cy="463550"/>
            <a:chOff x="901" y="1784"/>
            <a:chExt cx="292" cy="292"/>
          </a:xfrm>
        </p:grpSpPr>
        <p:sp>
          <p:nvSpPr>
            <p:cNvPr id="98364" name="Rectangle 7"/>
            <p:cNvSpPr>
              <a:spLocks noChangeArrowheads="1"/>
            </p:cNvSpPr>
            <p:nvPr/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98365" name="Text Box 8"/>
            <p:cNvSpPr txBox="1">
              <a:spLocks noChangeArrowheads="1"/>
            </p:cNvSpPr>
            <p:nvPr/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5</a:t>
              </a:r>
            </a:p>
          </p:txBody>
        </p:sp>
      </p:grpSp>
      <p:grpSp>
        <p:nvGrpSpPr>
          <p:cNvPr id="98309" name="Group 9"/>
          <p:cNvGrpSpPr>
            <a:grpSpLocks/>
          </p:cNvGrpSpPr>
          <p:nvPr/>
        </p:nvGrpSpPr>
        <p:grpSpPr bwMode="auto">
          <a:xfrm>
            <a:off x="4873625" y="2544763"/>
            <a:ext cx="463550" cy="463550"/>
            <a:chOff x="901" y="1784"/>
            <a:chExt cx="292" cy="292"/>
          </a:xfrm>
        </p:grpSpPr>
        <p:sp>
          <p:nvSpPr>
            <p:cNvPr id="98362" name="Rectangle 10"/>
            <p:cNvSpPr>
              <a:spLocks noChangeArrowheads="1"/>
            </p:cNvSpPr>
            <p:nvPr/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98363" name="Text Box 11"/>
            <p:cNvSpPr txBox="1">
              <a:spLocks noChangeArrowheads="1"/>
            </p:cNvSpPr>
            <p:nvPr/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3</a:t>
              </a:r>
            </a:p>
          </p:txBody>
        </p:sp>
      </p:grpSp>
      <p:grpSp>
        <p:nvGrpSpPr>
          <p:cNvPr id="98310" name="Group 12"/>
          <p:cNvGrpSpPr>
            <a:grpSpLocks/>
          </p:cNvGrpSpPr>
          <p:nvPr/>
        </p:nvGrpSpPr>
        <p:grpSpPr bwMode="auto">
          <a:xfrm>
            <a:off x="4873625" y="3008313"/>
            <a:ext cx="463550" cy="463550"/>
            <a:chOff x="901" y="1784"/>
            <a:chExt cx="292" cy="292"/>
          </a:xfrm>
        </p:grpSpPr>
        <p:sp>
          <p:nvSpPr>
            <p:cNvPr id="98360" name="Rectangle 13"/>
            <p:cNvSpPr>
              <a:spLocks noChangeArrowheads="1"/>
            </p:cNvSpPr>
            <p:nvPr/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98361" name="Text Box 14"/>
            <p:cNvSpPr txBox="1">
              <a:spLocks noChangeArrowheads="1"/>
            </p:cNvSpPr>
            <p:nvPr/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2</a:t>
              </a:r>
            </a:p>
          </p:txBody>
        </p:sp>
      </p:grpSp>
      <p:grpSp>
        <p:nvGrpSpPr>
          <p:cNvPr id="98311" name="Group 15"/>
          <p:cNvGrpSpPr>
            <a:grpSpLocks/>
          </p:cNvGrpSpPr>
          <p:nvPr/>
        </p:nvGrpSpPr>
        <p:grpSpPr bwMode="auto">
          <a:xfrm>
            <a:off x="4873625" y="3465513"/>
            <a:ext cx="463550" cy="463550"/>
            <a:chOff x="901" y="1784"/>
            <a:chExt cx="292" cy="292"/>
          </a:xfrm>
        </p:grpSpPr>
        <p:sp>
          <p:nvSpPr>
            <p:cNvPr id="98358" name="Rectangle 16"/>
            <p:cNvSpPr>
              <a:spLocks noChangeArrowheads="1"/>
            </p:cNvSpPr>
            <p:nvPr/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98359" name="Text Box 17"/>
            <p:cNvSpPr txBox="1">
              <a:spLocks noChangeArrowheads="1"/>
            </p:cNvSpPr>
            <p:nvPr/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6</a:t>
              </a:r>
            </a:p>
          </p:txBody>
        </p:sp>
      </p:grpSp>
      <p:grpSp>
        <p:nvGrpSpPr>
          <p:cNvPr id="98312" name="Group 18"/>
          <p:cNvGrpSpPr>
            <a:grpSpLocks/>
          </p:cNvGrpSpPr>
          <p:nvPr/>
        </p:nvGrpSpPr>
        <p:grpSpPr bwMode="auto">
          <a:xfrm>
            <a:off x="4873625" y="3930650"/>
            <a:ext cx="463550" cy="463550"/>
            <a:chOff x="901" y="1784"/>
            <a:chExt cx="292" cy="292"/>
          </a:xfrm>
        </p:grpSpPr>
        <p:sp>
          <p:nvSpPr>
            <p:cNvPr id="98356" name="Rectangle 19"/>
            <p:cNvSpPr>
              <a:spLocks noChangeArrowheads="1"/>
            </p:cNvSpPr>
            <p:nvPr/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98357" name="Text Box 20"/>
            <p:cNvSpPr txBox="1">
              <a:spLocks noChangeArrowheads="1"/>
            </p:cNvSpPr>
            <p:nvPr/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4</a:t>
              </a:r>
            </a:p>
          </p:txBody>
        </p:sp>
      </p:grpSp>
      <p:grpSp>
        <p:nvGrpSpPr>
          <p:cNvPr id="98313" name="Group 21"/>
          <p:cNvGrpSpPr>
            <a:grpSpLocks/>
          </p:cNvGrpSpPr>
          <p:nvPr/>
        </p:nvGrpSpPr>
        <p:grpSpPr bwMode="auto">
          <a:xfrm>
            <a:off x="4873625" y="4395788"/>
            <a:ext cx="463550" cy="463550"/>
            <a:chOff x="901" y="1784"/>
            <a:chExt cx="292" cy="292"/>
          </a:xfrm>
        </p:grpSpPr>
        <p:sp>
          <p:nvSpPr>
            <p:cNvPr id="98354" name="Rectangle 22"/>
            <p:cNvSpPr>
              <a:spLocks noChangeArrowheads="1"/>
            </p:cNvSpPr>
            <p:nvPr/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98355" name="Text Box 23"/>
            <p:cNvSpPr txBox="1">
              <a:spLocks noChangeArrowheads="1"/>
            </p:cNvSpPr>
            <p:nvPr/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1</a:t>
              </a:r>
            </a:p>
          </p:txBody>
        </p:sp>
      </p:grpSp>
      <p:grpSp>
        <p:nvGrpSpPr>
          <p:cNvPr id="98314" name="Group 24"/>
          <p:cNvGrpSpPr>
            <a:grpSpLocks/>
          </p:cNvGrpSpPr>
          <p:nvPr/>
        </p:nvGrpSpPr>
        <p:grpSpPr bwMode="auto">
          <a:xfrm>
            <a:off x="4873625" y="4860925"/>
            <a:ext cx="463550" cy="463550"/>
            <a:chOff x="901" y="1784"/>
            <a:chExt cx="292" cy="292"/>
          </a:xfrm>
        </p:grpSpPr>
        <p:sp>
          <p:nvSpPr>
            <p:cNvPr id="98352" name="Rectangle 25"/>
            <p:cNvSpPr>
              <a:spLocks noChangeArrowheads="1"/>
            </p:cNvSpPr>
            <p:nvPr/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98353" name="Text Box 26"/>
            <p:cNvSpPr txBox="1">
              <a:spLocks noChangeArrowheads="1"/>
            </p:cNvSpPr>
            <p:nvPr/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3</a:t>
              </a:r>
            </a:p>
          </p:txBody>
        </p:sp>
      </p:grpSp>
      <p:grpSp>
        <p:nvGrpSpPr>
          <p:cNvPr id="98315" name="Group 27"/>
          <p:cNvGrpSpPr>
            <a:grpSpLocks/>
          </p:cNvGrpSpPr>
          <p:nvPr/>
        </p:nvGrpSpPr>
        <p:grpSpPr bwMode="auto">
          <a:xfrm>
            <a:off x="4873625" y="5326063"/>
            <a:ext cx="463550" cy="463550"/>
            <a:chOff x="901" y="1784"/>
            <a:chExt cx="292" cy="292"/>
          </a:xfrm>
        </p:grpSpPr>
        <p:sp>
          <p:nvSpPr>
            <p:cNvPr id="98350" name="Rectangle 28"/>
            <p:cNvSpPr>
              <a:spLocks noChangeArrowheads="1"/>
            </p:cNvSpPr>
            <p:nvPr/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98351" name="Text Box 29"/>
            <p:cNvSpPr txBox="1">
              <a:spLocks noChangeArrowheads="1"/>
            </p:cNvSpPr>
            <p:nvPr/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7</a:t>
              </a:r>
            </a:p>
          </p:txBody>
        </p:sp>
      </p:grpSp>
      <p:sp>
        <p:nvSpPr>
          <p:cNvPr id="98316" name="Text Box 30"/>
          <p:cNvSpPr txBox="1">
            <a:spLocks noChangeArrowheads="1"/>
          </p:cNvSpPr>
          <p:nvPr/>
        </p:nvSpPr>
        <p:spPr bwMode="auto">
          <a:xfrm>
            <a:off x="5340350" y="6311900"/>
            <a:ext cx="3654425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Times" pitchFamily="-128" charset="0"/>
              </a:rPr>
              <a:t>Can we do better than O(n)?</a:t>
            </a:r>
          </a:p>
        </p:txBody>
      </p:sp>
      <p:grpSp>
        <p:nvGrpSpPr>
          <p:cNvPr id="98317" name="Group 31"/>
          <p:cNvGrpSpPr>
            <a:grpSpLocks/>
          </p:cNvGrpSpPr>
          <p:nvPr/>
        </p:nvGrpSpPr>
        <p:grpSpPr bwMode="auto">
          <a:xfrm>
            <a:off x="542925" y="2693988"/>
            <a:ext cx="1171575" cy="463550"/>
            <a:chOff x="901" y="1784"/>
            <a:chExt cx="292" cy="292"/>
          </a:xfrm>
        </p:grpSpPr>
        <p:sp>
          <p:nvSpPr>
            <p:cNvPr id="98348" name="Rectangle 32"/>
            <p:cNvSpPr>
              <a:spLocks noChangeArrowheads="1"/>
            </p:cNvSpPr>
            <p:nvPr/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98349" name="Text Box 33"/>
            <p:cNvSpPr txBox="1">
              <a:spLocks noChangeArrowheads="1"/>
            </p:cNvSpPr>
            <p:nvPr/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FOR</a:t>
              </a:r>
            </a:p>
          </p:txBody>
        </p:sp>
      </p:grpSp>
      <p:grpSp>
        <p:nvGrpSpPr>
          <p:cNvPr id="98318" name="Group 34"/>
          <p:cNvGrpSpPr>
            <a:grpSpLocks/>
          </p:cNvGrpSpPr>
          <p:nvPr/>
        </p:nvGrpSpPr>
        <p:grpSpPr bwMode="auto">
          <a:xfrm>
            <a:off x="542925" y="3230563"/>
            <a:ext cx="1171575" cy="463550"/>
            <a:chOff x="901" y="1784"/>
            <a:chExt cx="292" cy="292"/>
          </a:xfrm>
        </p:grpSpPr>
        <p:sp>
          <p:nvSpPr>
            <p:cNvPr id="98346" name="Rectangle 35"/>
            <p:cNvSpPr>
              <a:spLocks noChangeArrowheads="1"/>
            </p:cNvSpPr>
            <p:nvPr/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98347" name="Text Box 36"/>
            <p:cNvSpPr txBox="1">
              <a:spLocks noChangeArrowheads="1"/>
            </p:cNvSpPr>
            <p:nvPr/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BOX</a:t>
              </a:r>
            </a:p>
          </p:txBody>
        </p:sp>
      </p:grpSp>
      <p:grpSp>
        <p:nvGrpSpPr>
          <p:cNvPr id="98319" name="Group 37"/>
          <p:cNvGrpSpPr>
            <a:grpSpLocks/>
          </p:cNvGrpSpPr>
          <p:nvPr/>
        </p:nvGrpSpPr>
        <p:grpSpPr bwMode="auto">
          <a:xfrm>
            <a:off x="542925" y="3768725"/>
            <a:ext cx="1171575" cy="463550"/>
            <a:chOff x="901" y="1784"/>
            <a:chExt cx="292" cy="292"/>
          </a:xfrm>
        </p:grpSpPr>
        <p:sp>
          <p:nvSpPr>
            <p:cNvPr id="98344" name="Rectangle 38"/>
            <p:cNvSpPr>
              <a:spLocks noChangeArrowheads="1"/>
            </p:cNvSpPr>
            <p:nvPr/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98345" name="Text Box 39"/>
            <p:cNvSpPr txBox="1">
              <a:spLocks noChangeArrowheads="1"/>
            </p:cNvSpPr>
            <p:nvPr/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FOX</a:t>
              </a:r>
            </a:p>
          </p:txBody>
        </p:sp>
      </p:grpSp>
      <p:grpSp>
        <p:nvGrpSpPr>
          <p:cNvPr id="98320" name="Group 40"/>
          <p:cNvGrpSpPr>
            <a:grpSpLocks/>
          </p:cNvGrpSpPr>
          <p:nvPr/>
        </p:nvGrpSpPr>
        <p:grpSpPr bwMode="auto">
          <a:xfrm>
            <a:off x="542925" y="4305300"/>
            <a:ext cx="1171575" cy="463550"/>
            <a:chOff x="901" y="1784"/>
            <a:chExt cx="292" cy="292"/>
          </a:xfrm>
        </p:grpSpPr>
        <p:sp>
          <p:nvSpPr>
            <p:cNvPr id="98342" name="Rectangle 41"/>
            <p:cNvSpPr>
              <a:spLocks noChangeArrowheads="1"/>
            </p:cNvSpPr>
            <p:nvPr/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98343" name="Text Box 42"/>
            <p:cNvSpPr txBox="1">
              <a:spLocks noChangeArrowheads="1"/>
            </p:cNvSpPr>
            <p:nvPr/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BAR</a:t>
              </a:r>
            </a:p>
          </p:txBody>
        </p:sp>
      </p:grpSp>
      <p:grpSp>
        <p:nvGrpSpPr>
          <p:cNvPr id="98321" name="Group 43"/>
          <p:cNvGrpSpPr>
            <a:grpSpLocks/>
          </p:cNvGrpSpPr>
          <p:nvPr/>
        </p:nvGrpSpPr>
        <p:grpSpPr bwMode="auto">
          <a:xfrm>
            <a:off x="542925" y="4843463"/>
            <a:ext cx="1171575" cy="463550"/>
            <a:chOff x="901" y="1784"/>
            <a:chExt cx="292" cy="292"/>
          </a:xfrm>
        </p:grpSpPr>
        <p:sp>
          <p:nvSpPr>
            <p:cNvPr id="98340" name="Rectangle 44"/>
            <p:cNvSpPr>
              <a:spLocks noChangeArrowheads="1"/>
            </p:cNvSpPr>
            <p:nvPr/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98341" name="Text Box 45"/>
            <p:cNvSpPr txBox="1">
              <a:spLocks noChangeArrowheads="1"/>
            </p:cNvSpPr>
            <p:nvPr/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FAR</a:t>
              </a:r>
            </a:p>
          </p:txBody>
        </p:sp>
      </p:grpSp>
      <p:sp>
        <p:nvSpPr>
          <p:cNvPr id="98322" name="Rectangle 46"/>
          <p:cNvSpPr>
            <a:spLocks noChangeArrowheads="1"/>
          </p:cNvSpPr>
          <p:nvPr/>
        </p:nvSpPr>
        <p:spPr bwMode="auto">
          <a:xfrm>
            <a:off x="5472113" y="2084388"/>
            <a:ext cx="463550" cy="463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>
              <a:latin typeface="Times" pitchFamily="-128" charset="0"/>
            </a:endParaRPr>
          </a:p>
        </p:txBody>
      </p:sp>
      <p:sp>
        <p:nvSpPr>
          <p:cNvPr id="98323" name="Text Box 47"/>
          <p:cNvSpPr txBox="1">
            <a:spLocks noChangeArrowheads="1"/>
          </p:cNvSpPr>
          <p:nvPr/>
        </p:nvSpPr>
        <p:spPr bwMode="auto">
          <a:xfrm>
            <a:off x="5441950" y="2132013"/>
            <a:ext cx="55562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Helvetica" pitchFamily="1" charset="0"/>
              </a:rPr>
              <a:t>101</a:t>
            </a:r>
          </a:p>
        </p:txBody>
      </p:sp>
      <p:sp>
        <p:nvSpPr>
          <p:cNvPr id="98324" name="Rectangle 48"/>
          <p:cNvSpPr>
            <a:spLocks noChangeArrowheads="1"/>
          </p:cNvSpPr>
          <p:nvPr/>
        </p:nvSpPr>
        <p:spPr bwMode="auto">
          <a:xfrm>
            <a:off x="5472113" y="2541588"/>
            <a:ext cx="463550" cy="463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>
              <a:latin typeface="Times" pitchFamily="-128" charset="0"/>
            </a:endParaRPr>
          </a:p>
        </p:txBody>
      </p:sp>
      <p:sp>
        <p:nvSpPr>
          <p:cNvPr id="98325" name="Text Box 49"/>
          <p:cNvSpPr txBox="1">
            <a:spLocks noChangeArrowheads="1"/>
          </p:cNvSpPr>
          <p:nvPr/>
        </p:nvSpPr>
        <p:spPr bwMode="auto">
          <a:xfrm>
            <a:off x="5449888" y="2619375"/>
            <a:ext cx="623887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Helvetica" pitchFamily="1" charset="0"/>
              </a:rPr>
              <a:t>011</a:t>
            </a:r>
          </a:p>
        </p:txBody>
      </p:sp>
      <p:sp>
        <p:nvSpPr>
          <p:cNvPr id="98326" name="Rectangle 50"/>
          <p:cNvSpPr>
            <a:spLocks noChangeArrowheads="1"/>
          </p:cNvSpPr>
          <p:nvPr/>
        </p:nvSpPr>
        <p:spPr bwMode="auto">
          <a:xfrm>
            <a:off x="5472113" y="3005138"/>
            <a:ext cx="463550" cy="463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>
              <a:latin typeface="Times" pitchFamily="-128" charset="0"/>
            </a:endParaRPr>
          </a:p>
        </p:txBody>
      </p:sp>
      <p:sp>
        <p:nvSpPr>
          <p:cNvPr id="98327" name="Text Box 51"/>
          <p:cNvSpPr txBox="1">
            <a:spLocks noChangeArrowheads="1"/>
          </p:cNvSpPr>
          <p:nvPr/>
        </p:nvSpPr>
        <p:spPr bwMode="auto">
          <a:xfrm>
            <a:off x="5438775" y="3052763"/>
            <a:ext cx="55562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Helvetica" pitchFamily="1" charset="0"/>
              </a:rPr>
              <a:t>010</a:t>
            </a:r>
          </a:p>
        </p:txBody>
      </p:sp>
      <p:sp>
        <p:nvSpPr>
          <p:cNvPr id="98328" name="Rectangle 52"/>
          <p:cNvSpPr>
            <a:spLocks noChangeArrowheads="1"/>
          </p:cNvSpPr>
          <p:nvPr/>
        </p:nvSpPr>
        <p:spPr bwMode="auto">
          <a:xfrm>
            <a:off x="5472113" y="3462338"/>
            <a:ext cx="463550" cy="463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>
              <a:latin typeface="Times" pitchFamily="-128" charset="0"/>
            </a:endParaRPr>
          </a:p>
        </p:txBody>
      </p:sp>
      <p:sp>
        <p:nvSpPr>
          <p:cNvPr id="98329" name="Text Box 53"/>
          <p:cNvSpPr txBox="1">
            <a:spLocks noChangeArrowheads="1"/>
          </p:cNvSpPr>
          <p:nvPr/>
        </p:nvSpPr>
        <p:spPr bwMode="auto">
          <a:xfrm>
            <a:off x="5440363" y="3509963"/>
            <a:ext cx="55562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Helvetica" pitchFamily="1" charset="0"/>
              </a:rPr>
              <a:t>110</a:t>
            </a:r>
          </a:p>
        </p:txBody>
      </p:sp>
      <p:sp>
        <p:nvSpPr>
          <p:cNvPr id="98330" name="Rectangle 54"/>
          <p:cNvSpPr>
            <a:spLocks noChangeArrowheads="1"/>
          </p:cNvSpPr>
          <p:nvPr/>
        </p:nvSpPr>
        <p:spPr bwMode="auto">
          <a:xfrm>
            <a:off x="5472113" y="3927475"/>
            <a:ext cx="463550" cy="463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>
              <a:latin typeface="Times" pitchFamily="-128" charset="0"/>
            </a:endParaRPr>
          </a:p>
        </p:txBody>
      </p:sp>
      <p:sp>
        <p:nvSpPr>
          <p:cNvPr id="98331" name="Text Box 55"/>
          <p:cNvSpPr txBox="1">
            <a:spLocks noChangeArrowheads="1"/>
          </p:cNvSpPr>
          <p:nvPr/>
        </p:nvSpPr>
        <p:spPr bwMode="auto">
          <a:xfrm>
            <a:off x="5437188" y="3975100"/>
            <a:ext cx="55562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Helvetica" pitchFamily="1" charset="0"/>
              </a:rPr>
              <a:t>100</a:t>
            </a:r>
          </a:p>
        </p:txBody>
      </p:sp>
      <p:sp>
        <p:nvSpPr>
          <p:cNvPr id="98332" name="Rectangle 56"/>
          <p:cNvSpPr>
            <a:spLocks noChangeArrowheads="1"/>
          </p:cNvSpPr>
          <p:nvPr/>
        </p:nvSpPr>
        <p:spPr bwMode="auto">
          <a:xfrm>
            <a:off x="5472113" y="4392613"/>
            <a:ext cx="463550" cy="463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>
              <a:latin typeface="Times" pitchFamily="-128" charset="0"/>
            </a:endParaRPr>
          </a:p>
        </p:txBody>
      </p:sp>
      <p:sp>
        <p:nvSpPr>
          <p:cNvPr id="98333" name="Text Box 57"/>
          <p:cNvSpPr txBox="1">
            <a:spLocks noChangeArrowheads="1"/>
          </p:cNvSpPr>
          <p:nvPr/>
        </p:nvSpPr>
        <p:spPr bwMode="auto">
          <a:xfrm>
            <a:off x="5443538" y="4440238"/>
            <a:ext cx="55562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Helvetica" pitchFamily="1" charset="0"/>
              </a:rPr>
              <a:t>001</a:t>
            </a:r>
          </a:p>
        </p:txBody>
      </p:sp>
      <p:sp>
        <p:nvSpPr>
          <p:cNvPr id="98334" name="Rectangle 58"/>
          <p:cNvSpPr>
            <a:spLocks noChangeArrowheads="1"/>
          </p:cNvSpPr>
          <p:nvPr/>
        </p:nvSpPr>
        <p:spPr bwMode="auto">
          <a:xfrm>
            <a:off x="5472113" y="4857750"/>
            <a:ext cx="463550" cy="463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>
              <a:latin typeface="Times" pitchFamily="-128" charset="0"/>
            </a:endParaRPr>
          </a:p>
        </p:txBody>
      </p:sp>
      <p:sp>
        <p:nvSpPr>
          <p:cNvPr id="98335" name="Text Box 59"/>
          <p:cNvSpPr txBox="1">
            <a:spLocks noChangeArrowheads="1"/>
          </p:cNvSpPr>
          <p:nvPr/>
        </p:nvSpPr>
        <p:spPr bwMode="auto">
          <a:xfrm>
            <a:off x="5445125" y="4905375"/>
            <a:ext cx="55562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Helvetica" pitchFamily="1" charset="0"/>
              </a:rPr>
              <a:t>011</a:t>
            </a:r>
          </a:p>
        </p:txBody>
      </p:sp>
      <p:sp>
        <p:nvSpPr>
          <p:cNvPr id="98336" name="Rectangle 60"/>
          <p:cNvSpPr>
            <a:spLocks noChangeArrowheads="1"/>
          </p:cNvSpPr>
          <p:nvPr/>
        </p:nvSpPr>
        <p:spPr bwMode="auto">
          <a:xfrm>
            <a:off x="5472113" y="5322888"/>
            <a:ext cx="463550" cy="463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>
              <a:latin typeface="Times" pitchFamily="-128" charset="0"/>
            </a:endParaRPr>
          </a:p>
        </p:txBody>
      </p:sp>
      <p:sp>
        <p:nvSpPr>
          <p:cNvPr id="98337" name="Text Box 61"/>
          <p:cNvSpPr txBox="1">
            <a:spLocks noChangeArrowheads="1"/>
          </p:cNvSpPr>
          <p:nvPr/>
        </p:nvSpPr>
        <p:spPr bwMode="auto">
          <a:xfrm>
            <a:off x="5443538" y="5370513"/>
            <a:ext cx="55562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Helvetica" pitchFamily="1" charset="0"/>
              </a:rPr>
              <a:t>111</a:t>
            </a:r>
          </a:p>
        </p:txBody>
      </p:sp>
      <p:sp>
        <p:nvSpPr>
          <p:cNvPr id="98338" name="Text Box 62"/>
          <p:cNvSpPr txBox="1">
            <a:spLocks noChangeArrowheads="1"/>
          </p:cNvSpPr>
          <p:nvPr/>
        </p:nvSpPr>
        <p:spPr bwMode="auto">
          <a:xfrm>
            <a:off x="706438" y="265113"/>
            <a:ext cx="7781925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>
                <a:latin typeface="Times" pitchFamily="-128" charset="0"/>
              </a:rPr>
              <a:t>O(n) Sorting </a:t>
            </a:r>
          </a:p>
        </p:txBody>
      </p:sp>
      <p:sp>
        <p:nvSpPr>
          <p:cNvPr id="98339" name="Text Box 63"/>
          <p:cNvSpPr txBox="1">
            <a:spLocks noChangeArrowheads="1"/>
          </p:cNvSpPr>
          <p:nvPr/>
        </p:nvSpPr>
        <p:spPr bwMode="auto">
          <a:xfrm>
            <a:off x="163513" y="1946275"/>
            <a:ext cx="2592387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latin typeface="Times" pitchFamily="-128" charset="0"/>
              </a:rPr>
              <a:t>start with LSD &amp; continue from there...</a:t>
            </a: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330" name="Group 2"/>
          <p:cNvGrpSpPr>
            <a:grpSpLocks/>
          </p:cNvGrpSpPr>
          <p:nvPr/>
        </p:nvGrpSpPr>
        <p:grpSpPr bwMode="auto">
          <a:xfrm>
            <a:off x="809625" y="1092200"/>
            <a:ext cx="7559675" cy="180975"/>
            <a:chOff x="295" y="1311"/>
            <a:chExt cx="5177" cy="114"/>
          </a:xfrm>
        </p:grpSpPr>
        <p:sp>
          <p:nvSpPr>
            <p:cNvPr id="99386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99387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</p:grpSp>
      <p:sp>
        <p:nvSpPr>
          <p:cNvPr id="99331" name="Text Box 5"/>
          <p:cNvSpPr txBox="1">
            <a:spLocks noChangeArrowheads="1"/>
          </p:cNvSpPr>
          <p:nvPr/>
        </p:nvSpPr>
        <p:spPr bwMode="auto">
          <a:xfrm>
            <a:off x="1739900" y="230188"/>
            <a:ext cx="5543550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>
                <a:latin typeface="Times" pitchFamily="-128" charset="0"/>
              </a:rPr>
              <a:t>Seeking O(1) sorting !</a:t>
            </a:r>
          </a:p>
        </p:txBody>
      </p:sp>
      <p:sp>
        <p:nvSpPr>
          <p:cNvPr id="99332" name="Text Box 6"/>
          <p:cNvSpPr txBox="1">
            <a:spLocks noChangeArrowheads="1"/>
          </p:cNvSpPr>
          <p:nvPr/>
        </p:nvSpPr>
        <p:spPr bwMode="auto">
          <a:xfrm>
            <a:off x="549275" y="1617663"/>
            <a:ext cx="2003425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Times" pitchFamily="-128" charset="0"/>
              </a:rPr>
              <a:t>Punchcard sort</a:t>
            </a:r>
          </a:p>
        </p:txBody>
      </p:sp>
      <p:sp>
        <p:nvSpPr>
          <p:cNvPr id="99333" name="Text Box 7"/>
          <p:cNvSpPr txBox="1">
            <a:spLocks noChangeArrowheads="1"/>
          </p:cNvSpPr>
          <p:nvPr/>
        </p:nvSpPr>
        <p:spPr bwMode="auto">
          <a:xfrm>
            <a:off x="58738" y="2422525"/>
            <a:ext cx="1482725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" pitchFamily="-128" charset="0"/>
              </a:rPr>
              <a:t>List of length  n</a:t>
            </a:r>
          </a:p>
        </p:txBody>
      </p:sp>
      <p:sp>
        <p:nvSpPr>
          <p:cNvPr id="99334" name="Text Box 8"/>
          <p:cNvSpPr txBox="1">
            <a:spLocks noChangeArrowheads="1"/>
          </p:cNvSpPr>
          <p:nvPr/>
        </p:nvSpPr>
        <p:spPr bwMode="auto">
          <a:xfrm>
            <a:off x="4778375" y="4565650"/>
            <a:ext cx="1792288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Times" pitchFamily="-128" charset="0"/>
              </a:rPr>
              <a:t>Spaghettisort</a:t>
            </a:r>
          </a:p>
        </p:txBody>
      </p:sp>
      <p:sp>
        <p:nvSpPr>
          <p:cNvPr id="99335" name="Text Box 9"/>
          <p:cNvSpPr txBox="1">
            <a:spLocks noChangeArrowheads="1"/>
          </p:cNvSpPr>
          <p:nvPr/>
        </p:nvSpPr>
        <p:spPr bwMode="auto">
          <a:xfrm>
            <a:off x="6980238" y="3984625"/>
            <a:ext cx="1690687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" pitchFamily="-128" charset="0"/>
              </a:rPr>
              <a:t>List of any length!</a:t>
            </a:r>
          </a:p>
        </p:txBody>
      </p:sp>
      <p:sp>
        <p:nvSpPr>
          <p:cNvPr id="99336" name="Text Box 10"/>
          <p:cNvSpPr txBox="1">
            <a:spLocks noChangeArrowheads="1"/>
          </p:cNvSpPr>
          <p:nvPr/>
        </p:nvSpPr>
        <p:spPr bwMode="auto">
          <a:xfrm>
            <a:off x="388938" y="1966913"/>
            <a:ext cx="2351087" cy="2746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latin typeface="Times" pitchFamily="-128" charset="0"/>
              </a:rPr>
              <a:t>radix sort with 1 operation per digit</a:t>
            </a:r>
          </a:p>
        </p:txBody>
      </p:sp>
      <p:sp>
        <p:nvSpPr>
          <p:cNvPr id="99337" name="Text Box 11"/>
          <p:cNvSpPr txBox="1">
            <a:spLocks noChangeArrowheads="1"/>
          </p:cNvSpPr>
          <p:nvPr/>
        </p:nvSpPr>
        <p:spPr bwMode="auto">
          <a:xfrm>
            <a:off x="4383088" y="4968875"/>
            <a:ext cx="2638425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latin typeface="Times" pitchFamily="-128" charset="0"/>
              </a:rPr>
              <a:t>need a big, flat surface and a lot of pasta</a:t>
            </a:r>
          </a:p>
        </p:txBody>
      </p:sp>
      <p:sp>
        <p:nvSpPr>
          <p:cNvPr id="99338" name="Line 12"/>
          <p:cNvSpPr>
            <a:spLocks noChangeShapeType="1"/>
          </p:cNvSpPr>
          <p:nvPr/>
        </p:nvSpPr>
        <p:spPr bwMode="auto">
          <a:xfrm>
            <a:off x="7912100" y="4422775"/>
            <a:ext cx="0" cy="1308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9339" name="Line 13"/>
          <p:cNvSpPr>
            <a:spLocks noChangeShapeType="1"/>
          </p:cNvSpPr>
          <p:nvPr/>
        </p:nvSpPr>
        <p:spPr bwMode="auto">
          <a:xfrm>
            <a:off x="7594600" y="4546600"/>
            <a:ext cx="0" cy="1190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9340" name="Line 14"/>
          <p:cNvSpPr>
            <a:spLocks noChangeShapeType="1"/>
          </p:cNvSpPr>
          <p:nvPr/>
        </p:nvSpPr>
        <p:spPr bwMode="auto">
          <a:xfrm>
            <a:off x="7753350" y="4678363"/>
            <a:ext cx="0" cy="9890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9341" name="Line 15"/>
          <p:cNvSpPr>
            <a:spLocks noChangeShapeType="1"/>
          </p:cNvSpPr>
          <p:nvPr/>
        </p:nvSpPr>
        <p:spPr bwMode="auto">
          <a:xfrm>
            <a:off x="7278688" y="5057775"/>
            <a:ext cx="0" cy="4937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9342" name="Line 16"/>
          <p:cNvSpPr>
            <a:spLocks noChangeShapeType="1"/>
          </p:cNvSpPr>
          <p:nvPr/>
        </p:nvSpPr>
        <p:spPr bwMode="auto">
          <a:xfrm>
            <a:off x="8070850" y="4905375"/>
            <a:ext cx="0" cy="3857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9343" name="Line 17"/>
          <p:cNvSpPr>
            <a:spLocks noChangeShapeType="1"/>
          </p:cNvSpPr>
          <p:nvPr/>
        </p:nvSpPr>
        <p:spPr bwMode="auto">
          <a:xfrm>
            <a:off x="7435850" y="4765675"/>
            <a:ext cx="0" cy="763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9344" name="Line 18"/>
          <p:cNvSpPr>
            <a:spLocks noChangeShapeType="1"/>
          </p:cNvSpPr>
          <p:nvPr/>
        </p:nvSpPr>
        <p:spPr bwMode="auto">
          <a:xfrm>
            <a:off x="8229600" y="4956175"/>
            <a:ext cx="0" cy="657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9345" name="Text Box 19"/>
          <p:cNvSpPr txBox="1">
            <a:spLocks noChangeArrowheads="1"/>
          </p:cNvSpPr>
          <p:nvPr/>
        </p:nvSpPr>
        <p:spPr bwMode="auto">
          <a:xfrm>
            <a:off x="8450263" y="4814888"/>
            <a:ext cx="41275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Times" pitchFamily="-128" charset="0"/>
              </a:rPr>
              <a:t>...</a:t>
            </a:r>
          </a:p>
        </p:txBody>
      </p:sp>
      <p:grpSp>
        <p:nvGrpSpPr>
          <p:cNvPr id="99346" name="Group 20"/>
          <p:cNvGrpSpPr>
            <a:grpSpLocks/>
          </p:cNvGrpSpPr>
          <p:nvPr/>
        </p:nvGrpSpPr>
        <p:grpSpPr bwMode="auto">
          <a:xfrm>
            <a:off x="1651000" y="2484438"/>
            <a:ext cx="463550" cy="463550"/>
            <a:chOff x="901" y="1784"/>
            <a:chExt cx="292" cy="292"/>
          </a:xfrm>
        </p:grpSpPr>
        <p:sp>
          <p:nvSpPr>
            <p:cNvPr id="99384" name="Rectangle 21"/>
            <p:cNvSpPr>
              <a:spLocks noChangeArrowheads="1"/>
            </p:cNvSpPr>
            <p:nvPr/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99385" name="Text Box 22"/>
            <p:cNvSpPr txBox="1">
              <a:spLocks noChangeArrowheads="1"/>
            </p:cNvSpPr>
            <p:nvPr/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5</a:t>
              </a:r>
            </a:p>
          </p:txBody>
        </p:sp>
      </p:grpSp>
      <p:grpSp>
        <p:nvGrpSpPr>
          <p:cNvPr id="99347" name="Group 23"/>
          <p:cNvGrpSpPr>
            <a:grpSpLocks/>
          </p:cNvGrpSpPr>
          <p:nvPr/>
        </p:nvGrpSpPr>
        <p:grpSpPr bwMode="auto">
          <a:xfrm>
            <a:off x="1651000" y="2941638"/>
            <a:ext cx="463550" cy="463550"/>
            <a:chOff x="901" y="1784"/>
            <a:chExt cx="292" cy="292"/>
          </a:xfrm>
        </p:grpSpPr>
        <p:sp>
          <p:nvSpPr>
            <p:cNvPr id="99382" name="Rectangle 24"/>
            <p:cNvSpPr>
              <a:spLocks noChangeArrowheads="1"/>
            </p:cNvSpPr>
            <p:nvPr/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99383" name="Text Box 25"/>
            <p:cNvSpPr txBox="1">
              <a:spLocks noChangeArrowheads="1"/>
            </p:cNvSpPr>
            <p:nvPr/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3</a:t>
              </a:r>
            </a:p>
          </p:txBody>
        </p:sp>
      </p:grpSp>
      <p:grpSp>
        <p:nvGrpSpPr>
          <p:cNvPr id="99348" name="Group 26"/>
          <p:cNvGrpSpPr>
            <a:grpSpLocks/>
          </p:cNvGrpSpPr>
          <p:nvPr/>
        </p:nvGrpSpPr>
        <p:grpSpPr bwMode="auto">
          <a:xfrm>
            <a:off x="1651000" y="3405188"/>
            <a:ext cx="463550" cy="463550"/>
            <a:chOff x="901" y="1784"/>
            <a:chExt cx="292" cy="292"/>
          </a:xfrm>
        </p:grpSpPr>
        <p:sp>
          <p:nvSpPr>
            <p:cNvPr id="99380" name="Rectangle 27"/>
            <p:cNvSpPr>
              <a:spLocks noChangeArrowheads="1"/>
            </p:cNvSpPr>
            <p:nvPr/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99381" name="Text Box 28"/>
            <p:cNvSpPr txBox="1">
              <a:spLocks noChangeArrowheads="1"/>
            </p:cNvSpPr>
            <p:nvPr/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2</a:t>
              </a:r>
            </a:p>
          </p:txBody>
        </p:sp>
      </p:grpSp>
      <p:grpSp>
        <p:nvGrpSpPr>
          <p:cNvPr id="99349" name="Group 29"/>
          <p:cNvGrpSpPr>
            <a:grpSpLocks/>
          </p:cNvGrpSpPr>
          <p:nvPr/>
        </p:nvGrpSpPr>
        <p:grpSpPr bwMode="auto">
          <a:xfrm>
            <a:off x="1651000" y="3862388"/>
            <a:ext cx="463550" cy="463550"/>
            <a:chOff x="901" y="1784"/>
            <a:chExt cx="292" cy="292"/>
          </a:xfrm>
        </p:grpSpPr>
        <p:sp>
          <p:nvSpPr>
            <p:cNvPr id="99378" name="Rectangle 30"/>
            <p:cNvSpPr>
              <a:spLocks noChangeArrowheads="1"/>
            </p:cNvSpPr>
            <p:nvPr/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99379" name="Text Box 31"/>
            <p:cNvSpPr txBox="1">
              <a:spLocks noChangeArrowheads="1"/>
            </p:cNvSpPr>
            <p:nvPr/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6</a:t>
              </a:r>
            </a:p>
          </p:txBody>
        </p:sp>
      </p:grpSp>
      <p:grpSp>
        <p:nvGrpSpPr>
          <p:cNvPr id="99350" name="Group 32"/>
          <p:cNvGrpSpPr>
            <a:grpSpLocks/>
          </p:cNvGrpSpPr>
          <p:nvPr/>
        </p:nvGrpSpPr>
        <p:grpSpPr bwMode="auto">
          <a:xfrm>
            <a:off x="1651000" y="4327525"/>
            <a:ext cx="463550" cy="463550"/>
            <a:chOff x="901" y="1784"/>
            <a:chExt cx="292" cy="292"/>
          </a:xfrm>
        </p:grpSpPr>
        <p:sp>
          <p:nvSpPr>
            <p:cNvPr id="99376" name="Rectangle 33"/>
            <p:cNvSpPr>
              <a:spLocks noChangeArrowheads="1"/>
            </p:cNvSpPr>
            <p:nvPr/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99377" name="Text Box 34"/>
            <p:cNvSpPr txBox="1">
              <a:spLocks noChangeArrowheads="1"/>
            </p:cNvSpPr>
            <p:nvPr/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4</a:t>
              </a:r>
            </a:p>
          </p:txBody>
        </p:sp>
      </p:grpSp>
      <p:grpSp>
        <p:nvGrpSpPr>
          <p:cNvPr id="99351" name="Group 35"/>
          <p:cNvGrpSpPr>
            <a:grpSpLocks/>
          </p:cNvGrpSpPr>
          <p:nvPr/>
        </p:nvGrpSpPr>
        <p:grpSpPr bwMode="auto">
          <a:xfrm>
            <a:off x="1651000" y="4792663"/>
            <a:ext cx="463550" cy="463550"/>
            <a:chOff x="901" y="1784"/>
            <a:chExt cx="292" cy="292"/>
          </a:xfrm>
        </p:grpSpPr>
        <p:sp>
          <p:nvSpPr>
            <p:cNvPr id="99374" name="Rectangle 36"/>
            <p:cNvSpPr>
              <a:spLocks noChangeArrowheads="1"/>
            </p:cNvSpPr>
            <p:nvPr/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99375" name="Text Box 37"/>
            <p:cNvSpPr txBox="1">
              <a:spLocks noChangeArrowheads="1"/>
            </p:cNvSpPr>
            <p:nvPr/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1</a:t>
              </a:r>
            </a:p>
          </p:txBody>
        </p:sp>
      </p:grpSp>
      <p:grpSp>
        <p:nvGrpSpPr>
          <p:cNvPr id="99352" name="Group 38"/>
          <p:cNvGrpSpPr>
            <a:grpSpLocks/>
          </p:cNvGrpSpPr>
          <p:nvPr/>
        </p:nvGrpSpPr>
        <p:grpSpPr bwMode="auto">
          <a:xfrm>
            <a:off x="1651000" y="5257800"/>
            <a:ext cx="463550" cy="463550"/>
            <a:chOff x="901" y="1784"/>
            <a:chExt cx="292" cy="292"/>
          </a:xfrm>
        </p:grpSpPr>
        <p:sp>
          <p:nvSpPr>
            <p:cNvPr id="99372" name="Rectangle 39"/>
            <p:cNvSpPr>
              <a:spLocks noChangeArrowheads="1"/>
            </p:cNvSpPr>
            <p:nvPr/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99373" name="Text Box 40"/>
            <p:cNvSpPr txBox="1">
              <a:spLocks noChangeArrowheads="1"/>
            </p:cNvSpPr>
            <p:nvPr/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3</a:t>
              </a:r>
            </a:p>
          </p:txBody>
        </p:sp>
      </p:grpSp>
      <p:grpSp>
        <p:nvGrpSpPr>
          <p:cNvPr id="99353" name="Group 41"/>
          <p:cNvGrpSpPr>
            <a:grpSpLocks/>
          </p:cNvGrpSpPr>
          <p:nvPr/>
        </p:nvGrpSpPr>
        <p:grpSpPr bwMode="auto">
          <a:xfrm>
            <a:off x="1651000" y="5722938"/>
            <a:ext cx="463550" cy="463550"/>
            <a:chOff x="901" y="1784"/>
            <a:chExt cx="292" cy="292"/>
          </a:xfrm>
        </p:grpSpPr>
        <p:sp>
          <p:nvSpPr>
            <p:cNvPr id="99370" name="Rectangle 42"/>
            <p:cNvSpPr>
              <a:spLocks noChangeArrowheads="1"/>
            </p:cNvSpPr>
            <p:nvPr/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99371" name="Text Box 43"/>
            <p:cNvSpPr txBox="1">
              <a:spLocks noChangeArrowheads="1"/>
            </p:cNvSpPr>
            <p:nvPr/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7</a:t>
              </a:r>
            </a:p>
          </p:txBody>
        </p:sp>
      </p:grpSp>
      <p:sp>
        <p:nvSpPr>
          <p:cNvPr id="99354" name="Rectangle 44"/>
          <p:cNvSpPr>
            <a:spLocks noChangeArrowheads="1"/>
          </p:cNvSpPr>
          <p:nvPr/>
        </p:nvSpPr>
        <p:spPr bwMode="auto">
          <a:xfrm>
            <a:off x="2249488" y="2481263"/>
            <a:ext cx="463550" cy="463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>
              <a:latin typeface="Times" pitchFamily="-128" charset="0"/>
            </a:endParaRPr>
          </a:p>
        </p:txBody>
      </p:sp>
      <p:sp>
        <p:nvSpPr>
          <p:cNvPr id="99355" name="Text Box 45"/>
          <p:cNvSpPr txBox="1">
            <a:spLocks noChangeArrowheads="1"/>
          </p:cNvSpPr>
          <p:nvPr/>
        </p:nvSpPr>
        <p:spPr bwMode="auto">
          <a:xfrm>
            <a:off x="2219325" y="2528888"/>
            <a:ext cx="55562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Helvetica" pitchFamily="1" charset="0"/>
              </a:rPr>
              <a:t>101</a:t>
            </a:r>
          </a:p>
        </p:txBody>
      </p:sp>
      <p:sp>
        <p:nvSpPr>
          <p:cNvPr id="99356" name="Rectangle 46"/>
          <p:cNvSpPr>
            <a:spLocks noChangeArrowheads="1"/>
          </p:cNvSpPr>
          <p:nvPr/>
        </p:nvSpPr>
        <p:spPr bwMode="auto">
          <a:xfrm>
            <a:off x="2249488" y="2938463"/>
            <a:ext cx="463550" cy="463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>
              <a:latin typeface="Times" pitchFamily="-128" charset="0"/>
            </a:endParaRPr>
          </a:p>
        </p:txBody>
      </p:sp>
      <p:sp>
        <p:nvSpPr>
          <p:cNvPr id="99357" name="Text Box 47"/>
          <p:cNvSpPr txBox="1">
            <a:spLocks noChangeArrowheads="1"/>
          </p:cNvSpPr>
          <p:nvPr/>
        </p:nvSpPr>
        <p:spPr bwMode="auto">
          <a:xfrm>
            <a:off x="2227263" y="3016250"/>
            <a:ext cx="623887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Helvetica" pitchFamily="1" charset="0"/>
              </a:rPr>
              <a:t>011</a:t>
            </a:r>
          </a:p>
        </p:txBody>
      </p:sp>
      <p:sp>
        <p:nvSpPr>
          <p:cNvPr id="99358" name="Rectangle 48"/>
          <p:cNvSpPr>
            <a:spLocks noChangeArrowheads="1"/>
          </p:cNvSpPr>
          <p:nvPr/>
        </p:nvSpPr>
        <p:spPr bwMode="auto">
          <a:xfrm>
            <a:off x="2249488" y="3402013"/>
            <a:ext cx="463550" cy="463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>
              <a:latin typeface="Times" pitchFamily="-128" charset="0"/>
            </a:endParaRPr>
          </a:p>
        </p:txBody>
      </p:sp>
      <p:sp>
        <p:nvSpPr>
          <p:cNvPr id="99359" name="Text Box 49"/>
          <p:cNvSpPr txBox="1">
            <a:spLocks noChangeArrowheads="1"/>
          </p:cNvSpPr>
          <p:nvPr/>
        </p:nvSpPr>
        <p:spPr bwMode="auto">
          <a:xfrm>
            <a:off x="2216150" y="3449638"/>
            <a:ext cx="55562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Helvetica" pitchFamily="1" charset="0"/>
              </a:rPr>
              <a:t>010</a:t>
            </a:r>
          </a:p>
        </p:txBody>
      </p:sp>
      <p:sp>
        <p:nvSpPr>
          <p:cNvPr id="99360" name="Rectangle 50"/>
          <p:cNvSpPr>
            <a:spLocks noChangeArrowheads="1"/>
          </p:cNvSpPr>
          <p:nvPr/>
        </p:nvSpPr>
        <p:spPr bwMode="auto">
          <a:xfrm>
            <a:off x="2249488" y="3859213"/>
            <a:ext cx="463550" cy="463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>
              <a:latin typeface="Times" pitchFamily="-128" charset="0"/>
            </a:endParaRPr>
          </a:p>
        </p:txBody>
      </p:sp>
      <p:sp>
        <p:nvSpPr>
          <p:cNvPr id="99361" name="Text Box 51"/>
          <p:cNvSpPr txBox="1">
            <a:spLocks noChangeArrowheads="1"/>
          </p:cNvSpPr>
          <p:nvPr/>
        </p:nvSpPr>
        <p:spPr bwMode="auto">
          <a:xfrm>
            <a:off x="2217738" y="3906838"/>
            <a:ext cx="55562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Helvetica" pitchFamily="1" charset="0"/>
              </a:rPr>
              <a:t>110</a:t>
            </a:r>
          </a:p>
        </p:txBody>
      </p:sp>
      <p:sp>
        <p:nvSpPr>
          <p:cNvPr id="99362" name="Rectangle 52"/>
          <p:cNvSpPr>
            <a:spLocks noChangeArrowheads="1"/>
          </p:cNvSpPr>
          <p:nvPr/>
        </p:nvSpPr>
        <p:spPr bwMode="auto">
          <a:xfrm>
            <a:off x="2249488" y="4324350"/>
            <a:ext cx="463550" cy="463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>
              <a:latin typeface="Times" pitchFamily="-128" charset="0"/>
            </a:endParaRPr>
          </a:p>
        </p:txBody>
      </p:sp>
      <p:sp>
        <p:nvSpPr>
          <p:cNvPr id="99363" name="Text Box 53"/>
          <p:cNvSpPr txBox="1">
            <a:spLocks noChangeArrowheads="1"/>
          </p:cNvSpPr>
          <p:nvPr/>
        </p:nvSpPr>
        <p:spPr bwMode="auto">
          <a:xfrm>
            <a:off x="2214563" y="4371975"/>
            <a:ext cx="55562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Helvetica" pitchFamily="1" charset="0"/>
              </a:rPr>
              <a:t>100</a:t>
            </a:r>
          </a:p>
        </p:txBody>
      </p:sp>
      <p:sp>
        <p:nvSpPr>
          <p:cNvPr id="99364" name="Rectangle 54"/>
          <p:cNvSpPr>
            <a:spLocks noChangeArrowheads="1"/>
          </p:cNvSpPr>
          <p:nvPr/>
        </p:nvSpPr>
        <p:spPr bwMode="auto">
          <a:xfrm>
            <a:off x="2249488" y="4789488"/>
            <a:ext cx="463550" cy="463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>
              <a:latin typeface="Times" pitchFamily="-128" charset="0"/>
            </a:endParaRPr>
          </a:p>
        </p:txBody>
      </p:sp>
      <p:sp>
        <p:nvSpPr>
          <p:cNvPr id="99365" name="Text Box 55"/>
          <p:cNvSpPr txBox="1">
            <a:spLocks noChangeArrowheads="1"/>
          </p:cNvSpPr>
          <p:nvPr/>
        </p:nvSpPr>
        <p:spPr bwMode="auto">
          <a:xfrm>
            <a:off x="2220913" y="4837113"/>
            <a:ext cx="55562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Helvetica" pitchFamily="1" charset="0"/>
              </a:rPr>
              <a:t>001</a:t>
            </a:r>
          </a:p>
        </p:txBody>
      </p:sp>
      <p:sp>
        <p:nvSpPr>
          <p:cNvPr id="99366" name="Rectangle 56"/>
          <p:cNvSpPr>
            <a:spLocks noChangeArrowheads="1"/>
          </p:cNvSpPr>
          <p:nvPr/>
        </p:nvSpPr>
        <p:spPr bwMode="auto">
          <a:xfrm>
            <a:off x="2249488" y="5254625"/>
            <a:ext cx="463550" cy="463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>
              <a:latin typeface="Times" pitchFamily="-128" charset="0"/>
            </a:endParaRPr>
          </a:p>
        </p:txBody>
      </p:sp>
      <p:sp>
        <p:nvSpPr>
          <p:cNvPr id="99367" name="Text Box 57"/>
          <p:cNvSpPr txBox="1">
            <a:spLocks noChangeArrowheads="1"/>
          </p:cNvSpPr>
          <p:nvPr/>
        </p:nvSpPr>
        <p:spPr bwMode="auto">
          <a:xfrm>
            <a:off x="2222500" y="5302250"/>
            <a:ext cx="55562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Helvetica" pitchFamily="1" charset="0"/>
              </a:rPr>
              <a:t>011</a:t>
            </a:r>
          </a:p>
        </p:txBody>
      </p:sp>
      <p:sp>
        <p:nvSpPr>
          <p:cNvPr id="99368" name="Rectangle 58"/>
          <p:cNvSpPr>
            <a:spLocks noChangeArrowheads="1"/>
          </p:cNvSpPr>
          <p:nvPr/>
        </p:nvSpPr>
        <p:spPr bwMode="auto">
          <a:xfrm>
            <a:off x="2249488" y="5719763"/>
            <a:ext cx="463550" cy="463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>
              <a:latin typeface="Times" pitchFamily="-128" charset="0"/>
            </a:endParaRPr>
          </a:p>
        </p:txBody>
      </p:sp>
      <p:sp>
        <p:nvSpPr>
          <p:cNvPr id="99369" name="Text Box 59"/>
          <p:cNvSpPr txBox="1">
            <a:spLocks noChangeArrowheads="1"/>
          </p:cNvSpPr>
          <p:nvPr/>
        </p:nvSpPr>
        <p:spPr bwMode="auto">
          <a:xfrm>
            <a:off x="2220913" y="5767388"/>
            <a:ext cx="55562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Helvetica" pitchFamily="1" charset="0"/>
              </a:rPr>
              <a:t>111</a:t>
            </a: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6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538" y="4478338"/>
            <a:ext cx="1282700" cy="195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0355" name="Group 2"/>
          <p:cNvGrpSpPr>
            <a:grpSpLocks/>
          </p:cNvGrpSpPr>
          <p:nvPr/>
        </p:nvGrpSpPr>
        <p:grpSpPr bwMode="auto">
          <a:xfrm>
            <a:off x="436563" y="1036638"/>
            <a:ext cx="8218487" cy="180975"/>
            <a:chOff x="295" y="1311"/>
            <a:chExt cx="5177" cy="114"/>
          </a:xfrm>
        </p:grpSpPr>
        <p:sp>
          <p:nvSpPr>
            <p:cNvPr id="100404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100405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</p:grpSp>
      <p:sp>
        <p:nvSpPr>
          <p:cNvPr id="100356" name="Text Box 5"/>
          <p:cNvSpPr txBox="1">
            <a:spLocks noChangeArrowheads="1"/>
          </p:cNvSpPr>
          <p:nvPr/>
        </p:nvSpPr>
        <p:spPr bwMode="auto">
          <a:xfrm>
            <a:off x="309563" y="331788"/>
            <a:ext cx="8448675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>
                <a:latin typeface="Times" pitchFamily="-128" charset="0"/>
              </a:rPr>
              <a:t>Any </a:t>
            </a:r>
            <a:r>
              <a:rPr lang="en-US" sz="3600" i="1">
                <a:latin typeface="Times" pitchFamily="-128" charset="0"/>
              </a:rPr>
              <a:t>Comparison Sort</a:t>
            </a:r>
            <a:r>
              <a:rPr lang="en-US" sz="3600">
                <a:latin typeface="Times" pitchFamily="-128" charset="0"/>
              </a:rPr>
              <a:t>  is at best  O(n log(n))</a:t>
            </a:r>
          </a:p>
        </p:txBody>
      </p:sp>
      <p:sp>
        <p:nvSpPr>
          <p:cNvPr id="100357" name="Text Box 30"/>
          <p:cNvSpPr txBox="1">
            <a:spLocks noChangeArrowheads="1"/>
          </p:cNvSpPr>
          <p:nvPr/>
        </p:nvSpPr>
        <p:spPr bwMode="auto">
          <a:xfrm>
            <a:off x="7170738" y="457200"/>
            <a:ext cx="290512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Times" pitchFamily="-128" charset="0"/>
              </a:rPr>
              <a:t>•</a:t>
            </a:r>
          </a:p>
        </p:txBody>
      </p:sp>
      <p:sp>
        <p:nvSpPr>
          <p:cNvPr id="100358" name="AutoShape 47"/>
          <p:cNvSpPr>
            <a:spLocks noChangeArrowheads="1"/>
          </p:cNvSpPr>
          <p:nvPr/>
        </p:nvSpPr>
        <p:spPr bwMode="auto">
          <a:xfrm>
            <a:off x="2339975" y="1633538"/>
            <a:ext cx="3886200" cy="1590675"/>
          </a:xfrm>
          <a:prstGeom prst="cloudCallout">
            <a:avLst>
              <a:gd name="adj1" fmla="val -47468"/>
              <a:gd name="adj2" fmla="val 65269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600">
              <a:latin typeface="Times" pitchFamily="-128" charset="0"/>
            </a:endParaRPr>
          </a:p>
        </p:txBody>
      </p:sp>
      <p:sp>
        <p:nvSpPr>
          <p:cNvPr id="100359" name="Text Box 48"/>
          <p:cNvSpPr txBox="1">
            <a:spLocks noChangeArrowheads="1"/>
          </p:cNvSpPr>
          <p:nvPr/>
        </p:nvSpPr>
        <p:spPr bwMode="auto">
          <a:xfrm>
            <a:off x="127000" y="1304925"/>
            <a:ext cx="2043113" cy="11922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" pitchFamily="-128" charset="0"/>
              </a:rPr>
              <a:t>Start with all of the  permutations of a list with n elements.</a:t>
            </a:r>
          </a:p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Arial" charset="0"/>
              </a:rPr>
              <a:t>[e1, e2, e3, ... , en]</a:t>
            </a:r>
          </a:p>
        </p:txBody>
      </p:sp>
      <p:sp>
        <p:nvSpPr>
          <p:cNvPr id="100360" name="Text Box 49"/>
          <p:cNvSpPr txBox="1">
            <a:spLocks noChangeArrowheads="1"/>
          </p:cNvSpPr>
          <p:nvPr/>
        </p:nvSpPr>
        <p:spPr bwMode="auto">
          <a:xfrm>
            <a:off x="2762250" y="6261100"/>
            <a:ext cx="2879725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latin typeface="Times" pitchFamily="-128" charset="0"/>
              </a:rPr>
              <a:t>“Adversary Argument”</a:t>
            </a:r>
          </a:p>
        </p:txBody>
      </p:sp>
      <p:sp>
        <p:nvSpPr>
          <p:cNvPr id="100361" name="Text Box 50"/>
          <p:cNvSpPr txBox="1">
            <a:spLocks noChangeArrowheads="1"/>
          </p:cNvSpPr>
          <p:nvPr/>
        </p:nvSpPr>
        <p:spPr bwMode="auto">
          <a:xfrm>
            <a:off x="3021013" y="2046288"/>
            <a:ext cx="928687" cy="2746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0000FF"/>
                </a:solidFill>
                <a:latin typeface="Arial" charset="0"/>
              </a:rPr>
              <a:t>[4,5,3,1,2]</a:t>
            </a:r>
          </a:p>
        </p:txBody>
      </p:sp>
      <p:sp>
        <p:nvSpPr>
          <p:cNvPr id="100362" name="Text Box 51"/>
          <p:cNvSpPr txBox="1">
            <a:spLocks noChangeArrowheads="1"/>
          </p:cNvSpPr>
          <p:nvPr/>
        </p:nvSpPr>
        <p:spPr bwMode="auto">
          <a:xfrm>
            <a:off x="3414713" y="2354263"/>
            <a:ext cx="928687" cy="2746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0000FF"/>
                </a:solidFill>
                <a:latin typeface="Arial" charset="0"/>
              </a:rPr>
              <a:t>[2,4,1,5,3]</a:t>
            </a:r>
          </a:p>
        </p:txBody>
      </p:sp>
      <p:sp>
        <p:nvSpPr>
          <p:cNvPr id="100363" name="Text Box 52"/>
          <p:cNvSpPr txBox="1">
            <a:spLocks noChangeArrowheads="1"/>
          </p:cNvSpPr>
          <p:nvPr/>
        </p:nvSpPr>
        <p:spPr bwMode="auto">
          <a:xfrm>
            <a:off x="4157663" y="1906588"/>
            <a:ext cx="928687" cy="2746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0000FF"/>
                </a:solidFill>
                <a:latin typeface="Arial" charset="0"/>
              </a:rPr>
              <a:t>[4,1,5,3,2]</a:t>
            </a:r>
          </a:p>
        </p:txBody>
      </p:sp>
      <p:sp>
        <p:nvSpPr>
          <p:cNvPr id="100364" name="Text Box 53"/>
          <p:cNvSpPr txBox="1">
            <a:spLocks noChangeArrowheads="1"/>
          </p:cNvSpPr>
          <p:nvPr/>
        </p:nvSpPr>
        <p:spPr bwMode="auto">
          <a:xfrm>
            <a:off x="2701925" y="2611438"/>
            <a:ext cx="928688" cy="2746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0000FF"/>
                </a:solidFill>
                <a:latin typeface="Arial" charset="0"/>
              </a:rPr>
              <a:t>[1,2,3,4,5]</a:t>
            </a:r>
          </a:p>
        </p:txBody>
      </p:sp>
      <p:sp>
        <p:nvSpPr>
          <p:cNvPr id="100365" name="Text Box 54"/>
          <p:cNvSpPr txBox="1">
            <a:spLocks noChangeArrowheads="1"/>
          </p:cNvSpPr>
          <p:nvPr/>
        </p:nvSpPr>
        <p:spPr bwMode="auto">
          <a:xfrm>
            <a:off x="4327525" y="2579688"/>
            <a:ext cx="928688" cy="2746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0000FF"/>
                </a:solidFill>
                <a:latin typeface="Arial" charset="0"/>
              </a:rPr>
              <a:t>[5,4,3,1,2]</a:t>
            </a:r>
          </a:p>
        </p:txBody>
      </p:sp>
      <p:sp>
        <p:nvSpPr>
          <p:cNvPr id="100366" name="Text Box 55"/>
          <p:cNvSpPr txBox="1">
            <a:spLocks noChangeArrowheads="1"/>
          </p:cNvSpPr>
          <p:nvPr/>
        </p:nvSpPr>
        <p:spPr bwMode="auto">
          <a:xfrm>
            <a:off x="5022850" y="2160588"/>
            <a:ext cx="928688" cy="2746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0000FF"/>
                </a:solidFill>
                <a:latin typeface="Arial" charset="0"/>
              </a:rPr>
              <a:t>[3,1,4,5,2]</a:t>
            </a:r>
          </a:p>
        </p:txBody>
      </p:sp>
      <p:sp>
        <p:nvSpPr>
          <p:cNvPr id="100367" name="AutoShape 56"/>
          <p:cNvSpPr>
            <a:spLocks noChangeArrowheads="1"/>
          </p:cNvSpPr>
          <p:nvPr/>
        </p:nvSpPr>
        <p:spPr bwMode="auto">
          <a:xfrm>
            <a:off x="2405063" y="4025900"/>
            <a:ext cx="1414462" cy="1058863"/>
          </a:xfrm>
          <a:prstGeom prst="cloudCallout">
            <a:avLst>
              <a:gd name="adj1" fmla="val -59764"/>
              <a:gd name="adj2" fmla="val 57648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600">
              <a:latin typeface="Times" pitchFamily="-128" charset="0"/>
            </a:endParaRPr>
          </a:p>
        </p:txBody>
      </p:sp>
      <p:sp>
        <p:nvSpPr>
          <p:cNvPr id="100368" name="AutoShape 57"/>
          <p:cNvSpPr>
            <a:spLocks noChangeArrowheads="1"/>
          </p:cNvSpPr>
          <p:nvPr/>
        </p:nvSpPr>
        <p:spPr bwMode="auto">
          <a:xfrm>
            <a:off x="5010150" y="4022725"/>
            <a:ext cx="1414463" cy="1058863"/>
          </a:xfrm>
          <a:prstGeom prst="cloudCallout">
            <a:avLst>
              <a:gd name="adj1" fmla="val -68407"/>
              <a:gd name="adj2" fmla="val 56148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600">
              <a:latin typeface="Times" pitchFamily="-128" charset="0"/>
            </a:endParaRPr>
          </a:p>
        </p:txBody>
      </p:sp>
      <p:sp>
        <p:nvSpPr>
          <p:cNvPr id="100369" name="AutoShape 58"/>
          <p:cNvSpPr>
            <a:spLocks noChangeArrowheads="1"/>
          </p:cNvSpPr>
          <p:nvPr/>
        </p:nvSpPr>
        <p:spPr bwMode="auto">
          <a:xfrm>
            <a:off x="4959350" y="5416550"/>
            <a:ext cx="581025" cy="515938"/>
          </a:xfrm>
          <a:prstGeom prst="cloudCallout">
            <a:avLst>
              <a:gd name="adj1" fmla="val -74042"/>
              <a:gd name="adj2" fmla="val 59231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600">
              <a:latin typeface="Times" pitchFamily="-128" charset="0"/>
            </a:endParaRPr>
          </a:p>
        </p:txBody>
      </p:sp>
      <p:sp>
        <p:nvSpPr>
          <p:cNvPr id="100370" name="AutoShape 59"/>
          <p:cNvSpPr>
            <a:spLocks noChangeArrowheads="1"/>
          </p:cNvSpPr>
          <p:nvPr/>
        </p:nvSpPr>
        <p:spPr bwMode="auto">
          <a:xfrm>
            <a:off x="6022975" y="5403850"/>
            <a:ext cx="581025" cy="515938"/>
          </a:xfrm>
          <a:prstGeom prst="cloudCallout">
            <a:avLst>
              <a:gd name="adj1" fmla="val -91806"/>
              <a:gd name="adj2" fmla="val 70616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600">
              <a:latin typeface="Times" pitchFamily="-128" charset="0"/>
            </a:endParaRPr>
          </a:p>
        </p:txBody>
      </p:sp>
      <p:sp>
        <p:nvSpPr>
          <p:cNvPr id="100371" name="AutoShape 60"/>
          <p:cNvSpPr>
            <a:spLocks noChangeArrowheads="1"/>
          </p:cNvSpPr>
          <p:nvPr/>
        </p:nvSpPr>
        <p:spPr bwMode="auto">
          <a:xfrm>
            <a:off x="2097088" y="5549900"/>
            <a:ext cx="581025" cy="515938"/>
          </a:xfrm>
          <a:prstGeom prst="cloudCallout">
            <a:avLst>
              <a:gd name="adj1" fmla="val -75685"/>
              <a:gd name="adj2" fmla="val 47847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600">
              <a:latin typeface="Times" pitchFamily="-128" charset="0"/>
            </a:endParaRPr>
          </a:p>
        </p:txBody>
      </p:sp>
      <p:sp>
        <p:nvSpPr>
          <p:cNvPr id="100372" name="AutoShape 61"/>
          <p:cNvSpPr>
            <a:spLocks noChangeArrowheads="1"/>
          </p:cNvSpPr>
          <p:nvPr/>
        </p:nvSpPr>
        <p:spPr bwMode="auto">
          <a:xfrm>
            <a:off x="3160713" y="5537200"/>
            <a:ext cx="581025" cy="515938"/>
          </a:xfrm>
          <a:prstGeom prst="cloudCallout">
            <a:avLst>
              <a:gd name="adj1" fmla="val -77597"/>
              <a:gd name="adj2" fmla="val 47537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600">
              <a:latin typeface="Times" pitchFamily="-128" charset="0"/>
            </a:endParaRPr>
          </a:p>
        </p:txBody>
      </p:sp>
      <p:sp>
        <p:nvSpPr>
          <p:cNvPr id="100373" name="Line 65"/>
          <p:cNvSpPr>
            <a:spLocks noChangeShapeType="1"/>
          </p:cNvSpPr>
          <p:nvPr/>
        </p:nvSpPr>
        <p:spPr bwMode="auto">
          <a:xfrm flipH="1">
            <a:off x="3376613" y="3273425"/>
            <a:ext cx="960437" cy="736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74" name="Line 66"/>
          <p:cNvSpPr>
            <a:spLocks noChangeShapeType="1"/>
          </p:cNvSpPr>
          <p:nvPr/>
        </p:nvSpPr>
        <p:spPr bwMode="auto">
          <a:xfrm>
            <a:off x="4637088" y="3243263"/>
            <a:ext cx="795337" cy="8540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75" name="Text Box 67"/>
          <p:cNvSpPr txBox="1">
            <a:spLocks noChangeArrowheads="1"/>
          </p:cNvSpPr>
          <p:nvPr/>
        </p:nvSpPr>
        <p:spPr bwMode="auto">
          <a:xfrm>
            <a:off x="3981450" y="3495675"/>
            <a:ext cx="928688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chemeClr val="accent1"/>
                </a:solidFill>
                <a:latin typeface="Times" pitchFamily="-128" charset="0"/>
              </a:rPr>
              <a:t>e1 &lt;  e2 </a:t>
            </a:r>
          </a:p>
        </p:txBody>
      </p:sp>
      <p:sp>
        <p:nvSpPr>
          <p:cNvPr id="100376" name="Text Box 68"/>
          <p:cNvSpPr txBox="1">
            <a:spLocks noChangeArrowheads="1"/>
          </p:cNvSpPr>
          <p:nvPr/>
        </p:nvSpPr>
        <p:spPr bwMode="auto">
          <a:xfrm>
            <a:off x="4252913" y="3409950"/>
            <a:ext cx="338137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chemeClr val="accent1"/>
                </a:solidFill>
                <a:latin typeface="Times" pitchFamily="-128" charset="0"/>
              </a:rPr>
              <a:t>?</a:t>
            </a:r>
          </a:p>
        </p:txBody>
      </p:sp>
      <p:sp>
        <p:nvSpPr>
          <p:cNvPr id="100377" name="Text Box 69"/>
          <p:cNvSpPr txBox="1">
            <a:spLocks noChangeArrowheads="1"/>
          </p:cNvSpPr>
          <p:nvPr/>
        </p:nvSpPr>
        <p:spPr bwMode="auto">
          <a:xfrm>
            <a:off x="3171825" y="3400425"/>
            <a:ext cx="928688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chemeClr val="accent1"/>
                </a:solidFill>
                <a:latin typeface="Times" pitchFamily="-128" charset="0"/>
              </a:rPr>
              <a:t>yes</a:t>
            </a:r>
          </a:p>
        </p:txBody>
      </p:sp>
      <p:sp>
        <p:nvSpPr>
          <p:cNvPr id="100378" name="Text Box 70"/>
          <p:cNvSpPr txBox="1">
            <a:spLocks noChangeArrowheads="1"/>
          </p:cNvSpPr>
          <p:nvPr/>
        </p:nvSpPr>
        <p:spPr bwMode="auto">
          <a:xfrm>
            <a:off x="4908550" y="3344863"/>
            <a:ext cx="404813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chemeClr val="accent1"/>
                </a:solidFill>
                <a:latin typeface="Times" pitchFamily="-128" charset="0"/>
              </a:rPr>
              <a:t>no</a:t>
            </a:r>
          </a:p>
        </p:txBody>
      </p:sp>
      <p:sp>
        <p:nvSpPr>
          <p:cNvPr id="100379" name="Text Box 71"/>
          <p:cNvSpPr txBox="1">
            <a:spLocks noChangeArrowheads="1"/>
          </p:cNvSpPr>
          <p:nvPr/>
        </p:nvSpPr>
        <p:spPr bwMode="auto">
          <a:xfrm>
            <a:off x="5022850" y="4400550"/>
            <a:ext cx="928688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0000FF"/>
                </a:solidFill>
                <a:latin typeface="Arial" charset="0"/>
              </a:rPr>
              <a:t>[5,4,3,1,2]</a:t>
            </a:r>
          </a:p>
        </p:txBody>
      </p:sp>
      <p:sp>
        <p:nvSpPr>
          <p:cNvPr id="100380" name="Text Box 72"/>
          <p:cNvSpPr txBox="1">
            <a:spLocks noChangeArrowheads="1"/>
          </p:cNvSpPr>
          <p:nvPr/>
        </p:nvSpPr>
        <p:spPr bwMode="auto">
          <a:xfrm>
            <a:off x="5329238" y="4640263"/>
            <a:ext cx="928687" cy="2746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0000FF"/>
                </a:solidFill>
                <a:latin typeface="Arial" charset="0"/>
              </a:rPr>
              <a:t>[3,1,4,5,2]</a:t>
            </a:r>
          </a:p>
        </p:txBody>
      </p:sp>
      <p:sp>
        <p:nvSpPr>
          <p:cNvPr id="100381" name="Text Box 73"/>
          <p:cNvSpPr txBox="1">
            <a:spLocks noChangeArrowheads="1"/>
          </p:cNvSpPr>
          <p:nvPr/>
        </p:nvSpPr>
        <p:spPr bwMode="auto">
          <a:xfrm>
            <a:off x="5365750" y="4132263"/>
            <a:ext cx="928688" cy="2746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0000FF"/>
                </a:solidFill>
                <a:latin typeface="Arial" charset="0"/>
              </a:rPr>
              <a:t>[4,1,5,3,2]</a:t>
            </a:r>
          </a:p>
        </p:txBody>
      </p:sp>
      <p:sp>
        <p:nvSpPr>
          <p:cNvPr id="100382" name="Line 74"/>
          <p:cNvSpPr>
            <a:spLocks noChangeShapeType="1"/>
          </p:cNvSpPr>
          <p:nvPr/>
        </p:nvSpPr>
        <p:spPr bwMode="auto">
          <a:xfrm>
            <a:off x="3154363" y="5124450"/>
            <a:ext cx="319087" cy="4270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83" name="Line 75"/>
          <p:cNvSpPr>
            <a:spLocks noChangeShapeType="1"/>
          </p:cNvSpPr>
          <p:nvPr/>
        </p:nvSpPr>
        <p:spPr bwMode="auto">
          <a:xfrm flipH="1">
            <a:off x="2359025" y="5067300"/>
            <a:ext cx="407988" cy="455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84" name="Line 76"/>
          <p:cNvSpPr>
            <a:spLocks noChangeShapeType="1"/>
          </p:cNvSpPr>
          <p:nvPr/>
        </p:nvSpPr>
        <p:spPr bwMode="auto">
          <a:xfrm flipH="1">
            <a:off x="5286375" y="5067300"/>
            <a:ext cx="311150" cy="328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85" name="Line 77"/>
          <p:cNvSpPr>
            <a:spLocks noChangeShapeType="1"/>
          </p:cNvSpPr>
          <p:nvPr/>
        </p:nvSpPr>
        <p:spPr bwMode="auto">
          <a:xfrm>
            <a:off x="5937250" y="5027613"/>
            <a:ext cx="347663" cy="349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86" name="Text Box 80"/>
          <p:cNvSpPr txBox="1">
            <a:spLocks noChangeArrowheads="1"/>
          </p:cNvSpPr>
          <p:nvPr/>
        </p:nvSpPr>
        <p:spPr bwMode="auto">
          <a:xfrm>
            <a:off x="2646363" y="4640263"/>
            <a:ext cx="928687" cy="2746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0000FF"/>
                </a:solidFill>
                <a:latin typeface="Arial" charset="0"/>
              </a:rPr>
              <a:t>[2,4,1,5,3]</a:t>
            </a:r>
          </a:p>
        </p:txBody>
      </p:sp>
      <p:sp>
        <p:nvSpPr>
          <p:cNvPr id="100387" name="Text Box 81"/>
          <p:cNvSpPr txBox="1">
            <a:spLocks noChangeArrowheads="1"/>
          </p:cNvSpPr>
          <p:nvPr/>
        </p:nvSpPr>
        <p:spPr bwMode="auto">
          <a:xfrm>
            <a:off x="2687638" y="4391025"/>
            <a:ext cx="928687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0000FF"/>
                </a:solidFill>
                <a:latin typeface="Arial" charset="0"/>
              </a:rPr>
              <a:t>[4,5,3,1,2]</a:t>
            </a:r>
          </a:p>
        </p:txBody>
      </p:sp>
      <p:sp>
        <p:nvSpPr>
          <p:cNvPr id="100388" name="Text Box 82"/>
          <p:cNvSpPr txBox="1">
            <a:spLocks noChangeArrowheads="1"/>
          </p:cNvSpPr>
          <p:nvPr/>
        </p:nvSpPr>
        <p:spPr bwMode="auto">
          <a:xfrm>
            <a:off x="2505075" y="4159250"/>
            <a:ext cx="928688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0000FF"/>
                </a:solidFill>
                <a:latin typeface="Arial" charset="0"/>
              </a:rPr>
              <a:t>[1,2,3,4,5]</a:t>
            </a:r>
          </a:p>
        </p:txBody>
      </p:sp>
      <p:grpSp>
        <p:nvGrpSpPr>
          <p:cNvPr id="100389" name="Group 85"/>
          <p:cNvGrpSpPr>
            <a:grpSpLocks/>
          </p:cNvGrpSpPr>
          <p:nvPr/>
        </p:nvGrpSpPr>
        <p:grpSpPr bwMode="auto">
          <a:xfrm>
            <a:off x="6486525" y="1563688"/>
            <a:ext cx="2260600" cy="879475"/>
            <a:chOff x="2669" y="3766"/>
            <a:chExt cx="1424" cy="554"/>
          </a:xfrm>
        </p:grpSpPr>
        <p:sp>
          <p:nvSpPr>
            <p:cNvPr id="100393" name="Text Box 42"/>
            <p:cNvSpPr txBox="1">
              <a:spLocks noChangeArrowheads="1"/>
            </p:cNvSpPr>
            <p:nvPr/>
          </p:nvSpPr>
          <p:spPr bwMode="auto">
            <a:xfrm>
              <a:off x="2669" y="3867"/>
              <a:ext cx="489" cy="44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4000">
                  <a:latin typeface="Times" pitchFamily="-128" charset="0"/>
                </a:rPr>
                <a:t>(  )</a:t>
              </a:r>
            </a:p>
          </p:txBody>
        </p:sp>
        <p:sp>
          <p:nvSpPr>
            <p:cNvPr id="100394" name="Text Box 31"/>
            <p:cNvSpPr txBox="1">
              <a:spLocks noChangeArrowheads="1"/>
            </p:cNvSpPr>
            <p:nvPr/>
          </p:nvSpPr>
          <p:spPr bwMode="auto">
            <a:xfrm>
              <a:off x="3224" y="3952"/>
              <a:ext cx="685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>
                  <a:latin typeface="Times" pitchFamily="-128" charset="0"/>
                </a:rPr>
                <a:t>&lt;  n! &lt; </a:t>
              </a:r>
            </a:p>
          </p:txBody>
        </p:sp>
        <p:sp>
          <p:nvSpPr>
            <p:cNvPr id="100395" name="Text Box 38"/>
            <p:cNvSpPr txBox="1">
              <a:spLocks noChangeArrowheads="1"/>
            </p:cNvSpPr>
            <p:nvPr/>
          </p:nvSpPr>
          <p:spPr bwMode="auto">
            <a:xfrm>
              <a:off x="2803" y="3862"/>
              <a:ext cx="212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>
                  <a:latin typeface="Times" pitchFamily="-128" charset="0"/>
                </a:rPr>
                <a:t>n</a:t>
              </a:r>
            </a:p>
          </p:txBody>
        </p:sp>
        <p:sp>
          <p:nvSpPr>
            <p:cNvPr id="100396" name="Text Box 39"/>
            <p:cNvSpPr txBox="1">
              <a:spLocks noChangeArrowheads="1"/>
            </p:cNvSpPr>
            <p:nvPr/>
          </p:nvSpPr>
          <p:spPr bwMode="auto">
            <a:xfrm>
              <a:off x="3013" y="3766"/>
              <a:ext cx="180" cy="21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latin typeface="Times" pitchFamily="-128" charset="0"/>
                </a:rPr>
                <a:t>n</a:t>
              </a:r>
            </a:p>
          </p:txBody>
        </p:sp>
        <p:sp>
          <p:nvSpPr>
            <p:cNvPr id="100397" name="Text Box 40"/>
            <p:cNvSpPr txBox="1">
              <a:spLocks noChangeArrowheads="1"/>
            </p:cNvSpPr>
            <p:nvPr/>
          </p:nvSpPr>
          <p:spPr bwMode="auto">
            <a:xfrm>
              <a:off x="2814" y="4032"/>
              <a:ext cx="212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>
                  <a:latin typeface="Times" pitchFamily="-128" charset="0"/>
                </a:rPr>
                <a:t>2</a:t>
              </a:r>
            </a:p>
          </p:txBody>
        </p:sp>
        <p:sp>
          <p:nvSpPr>
            <p:cNvPr id="100398" name="Line 41"/>
            <p:cNvSpPr>
              <a:spLocks noChangeShapeType="1"/>
            </p:cNvSpPr>
            <p:nvPr/>
          </p:nvSpPr>
          <p:spPr bwMode="auto">
            <a:xfrm flipV="1">
              <a:off x="2850" y="4083"/>
              <a:ext cx="13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0399" name="Group 44"/>
            <p:cNvGrpSpPr>
              <a:grpSpLocks/>
            </p:cNvGrpSpPr>
            <p:nvPr/>
          </p:nvGrpSpPr>
          <p:grpSpPr bwMode="auto">
            <a:xfrm>
              <a:off x="3819" y="3925"/>
              <a:ext cx="274" cy="313"/>
              <a:chOff x="2231" y="1491"/>
              <a:chExt cx="274" cy="313"/>
            </a:xfrm>
          </p:grpSpPr>
          <p:sp>
            <p:nvSpPr>
              <p:cNvPr id="100402" name="Text Box 45"/>
              <p:cNvSpPr txBox="1">
                <a:spLocks noChangeArrowheads="1"/>
              </p:cNvSpPr>
              <p:nvPr/>
            </p:nvSpPr>
            <p:spPr bwMode="auto">
              <a:xfrm>
                <a:off x="2231" y="1516"/>
                <a:ext cx="212" cy="288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400">
                    <a:latin typeface="Times" pitchFamily="-128" charset="0"/>
                  </a:rPr>
                  <a:t>n</a:t>
                </a:r>
              </a:p>
            </p:txBody>
          </p:sp>
          <p:sp>
            <p:nvSpPr>
              <p:cNvPr id="100403" name="Text Box 46"/>
              <p:cNvSpPr txBox="1">
                <a:spLocks noChangeArrowheads="1"/>
              </p:cNvSpPr>
              <p:nvPr/>
            </p:nvSpPr>
            <p:spPr bwMode="auto">
              <a:xfrm>
                <a:off x="2325" y="1491"/>
                <a:ext cx="180" cy="212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>
                    <a:latin typeface="Times" pitchFamily="-128" charset="0"/>
                  </a:rPr>
                  <a:t>n</a:t>
                </a:r>
              </a:p>
            </p:txBody>
          </p:sp>
        </p:grpSp>
        <p:sp>
          <p:nvSpPr>
            <p:cNvPr id="100400" name="Text Box 83"/>
            <p:cNvSpPr txBox="1">
              <a:spLocks noChangeArrowheads="1"/>
            </p:cNvSpPr>
            <p:nvPr/>
          </p:nvSpPr>
          <p:spPr bwMode="auto">
            <a:xfrm>
              <a:off x="3011" y="3887"/>
              <a:ext cx="180" cy="21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latin typeface="Times" pitchFamily="-128" charset="0"/>
                </a:rPr>
                <a:t>2</a:t>
              </a:r>
            </a:p>
          </p:txBody>
        </p:sp>
        <p:sp>
          <p:nvSpPr>
            <p:cNvPr id="100401" name="Line 84"/>
            <p:cNvSpPr>
              <a:spLocks noChangeShapeType="1"/>
            </p:cNvSpPr>
            <p:nvPr/>
          </p:nvSpPr>
          <p:spPr bwMode="auto">
            <a:xfrm>
              <a:off x="3077" y="3921"/>
              <a:ext cx="5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0390" name="Rectangle 87"/>
          <p:cNvSpPr>
            <a:spLocks noChangeArrowheads="1"/>
          </p:cNvSpPr>
          <p:nvPr/>
        </p:nvSpPr>
        <p:spPr bwMode="auto">
          <a:xfrm>
            <a:off x="6440488" y="1328738"/>
            <a:ext cx="2414587" cy="1076325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 sz="1600">
              <a:latin typeface="Times" pitchFamily="-128" charset="0"/>
            </a:endParaRPr>
          </a:p>
        </p:txBody>
      </p:sp>
      <p:sp>
        <p:nvSpPr>
          <p:cNvPr id="100391" name="Text Box 88"/>
          <p:cNvSpPr txBox="1">
            <a:spLocks noChangeArrowheads="1"/>
          </p:cNvSpPr>
          <p:nvPr/>
        </p:nvSpPr>
        <p:spPr bwMode="auto">
          <a:xfrm>
            <a:off x="7153275" y="1341438"/>
            <a:ext cx="985838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Sand" charset="0"/>
              </a:rPr>
              <a:t>Key Fact</a:t>
            </a:r>
          </a:p>
        </p:txBody>
      </p:sp>
      <p:sp>
        <p:nvSpPr>
          <p:cNvPr id="100392" name="Text Box 89"/>
          <p:cNvSpPr txBox="1">
            <a:spLocks noChangeArrowheads="1"/>
          </p:cNvSpPr>
          <p:nvPr/>
        </p:nvSpPr>
        <p:spPr bwMode="auto">
          <a:xfrm>
            <a:off x="484188" y="6408738"/>
            <a:ext cx="1206500" cy="2746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latin typeface="Arial" charset="0"/>
              </a:rPr>
              <a:t>The Adversary</a:t>
            </a: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378" name="Group 2"/>
          <p:cNvGrpSpPr>
            <a:grpSpLocks/>
          </p:cNvGrpSpPr>
          <p:nvPr/>
        </p:nvGrpSpPr>
        <p:grpSpPr bwMode="auto">
          <a:xfrm>
            <a:off x="436563" y="1116013"/>
            <a:ext cx="8218487" cy="180975"/>
            <a:chOff x="295" y="1311"/>
            <a:chExt cx="5177" cy="114"/>
          </a:xfrm>
        </p:grpSpPr>
        <p:sp>
          <p:nvSpPr>
            <p:cNvPr id="101387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101388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</p:grpSp>
      <p:sp>
        <p:nvSpPr>
          <p:cNvPr id="101379" name="Text Box 5"/>
          <p:cNvSpPr txBox="1">
            <a:spLocks noChangeArrowheads="1"/>
          </p:cNvSpPr>
          <p:nvPr/>
        </p:nvSpPr>
        <p:spPr bwMode="auto">
          <a:xfrm>
            <a:off x="706438" y="331788"/>
            <a:ext cx="7781925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>
                <a:latin typeface="Times" pitchFamily="-128" charset="0"/>
              </a:rPr>
              <a:t>Fast Algorithms        Us</a:t>
            </a:r>
          </a:p>
        </p:txBody>
      </p:sp>
      <p:sp>
        <p:nvSpPr>
          <p:cNvPr id="101380" name="Text Box 6"/>
          <p:cNvSpPr txBox="1">
            <a:spLocks noChangeArrowheads="1"/>
          </p:cNvSpPr>
          <p:nvPr/>
        </p:nvSpPr>
        <p:spPr bwMode="auto">
          <a:xfrm>
            <a:off x="488950" y="1428750"/>
            <a:ext cx="6970713" cy="15525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400">
                <a:latin typeface="Times" pitchFamily="-128" charset="0"/>
              </a:rPr>
              <a:t> Fast fourier transform   /   MIT’s  FFTW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>
                <a:latin typeface="Times" pitchFamily="-128" charset="0"/>
              </a:rPr>
              <a:t> N-body interactions, particle simulations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>
                <a:latin typeface="Times" pitchFamily="-128" charset="0"/>
              </a:rPr>
              <a:t> Image and audio compression</a:t>
            </a:r>
          </a:p>
        </p:txBody>
      </p:sp>
      <p:pic>
        <p:nvPicPr>
          <p:cNvPr id="10138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063" y="3078163"/>
            <a:ext cx="6688137" cy="364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8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62625" y="377825"/>
            <a:ext cx="6286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83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35838" y="1382713"/>
            <a:ext cx="1284287" cy="128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84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35838" y="2714625"/>
            <a:ext cx="1290637" cy="129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85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19963" y="4052888"/>
            <a:ext cx="1330325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86" name="Picture 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04088" y="5430838"/>
            <a:ext cx="1330325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02" name="Group 2"/>
          <p:cNvGrpSpPr>
            <a:grpSpLocks/>
          </p:cNvGrpSpPr>
          <p:nvPr/>
        </p:nvGrpSpPr>
        <p:grpSpPr bwMode="auto">
          <a:xfrm>
            <a:off x="436563" y="1116013"/>
            <a:ext cx="8218487" cy="180975"/>
            <a:chOff x="295" y="1311"/>
            <a:chExt cx="5177" cy="114"/>
          </a:xfrm>
        </p:grpSpPr>
        <p:sp>
          <p:nvSpPr>
            <p:cNvPr id="102434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102435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</p:grpSp>
      <p:sp>
        <p:nvSpPr>
          <p:cNvPr id="102403" name="Text Box 5"/>
          <p:cNvSpPr txBox="1">
            <a:spLocks noChangeArrowheads="1"/>
          </p:cNvSpPr>
          <p:nvPr/>
        </p:nvSpPr>
        <p:spPr bwMode="auto">
          <a:xfrm>
            <a:off x="706438" y="331788"/>
            <a:ext cx="7781925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>
                <a:latin typeface="Times" pitchFamily="-128" charset="0"/>
              </a:rPr>
              <a:t>“Big Oh” + Tractable Problems </a:t>
            </a:r>
          </a:p>
        </p:txBody>
      </p:sp>
      <p:sp>
        <p:nvSpPr>
          <p:cNvPr id="102404" name="Text Box 6"/>
          <p:cNvSpPr txBox="1">
            <a:spLocks noChangeArrowheads="1"/>
          </p:cNvSpPr>
          <p:nvPr/>
        </p:nvSpPr>
        <p:spPr bwMode="auto">
          <a:xfrm>
            <a:off x="1182688" y="2316163"/>
            <a:ext cx="43815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Times" pitchFamily="-128" charset="0"/>
              </a:rPr>
              <a:t>n!</a:t>
            </a:r>
          </a:p>
        </p:txBody>
      </p:sp>
      <p:sp>
        <p:nvSpPr>
          <p:cNvPr id="102405" name="Text Box 11"/>
          <p:cNvSpPr txBox="1">
            <a:spLocks noChangeArrowheads="1"/>
          </p:cNvSpPr>
          <p:nvPr/>
        </p:nvSpPr>
        <p:spPr bwMode="auto">
          <a:xfrm>
            <a:off x="879475" y="5816600"/>
            <a:ext cx="928688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Times" pitchFamily="-128" charset="0"/>
              </a:rPr>
              <a:t>log(n)</a:t>
            </a:r>
          </a:p>
        </p:txBody>
      </p:sp>
      <p:grpSp>
        <p:nvGrpSpPr>
          <p:cNvPr id="102406" name="Group 16"/>
          <p:cNvGrpSpPr>
            <a:grpSpLocks/>
          </p:cNvGrpSpPr>
          <p:nvPr/>
        </p:nvGrpSpPr>
        <p:grpSpPr bwMode="auto">
          <a:xfrm>
            <a:off x="1163638" y="3825875"/>
            <a:ext cx="454025" cy="477838"/>
            <a:chOff x="1032" y="1842"/>
            <a:chExt cx="286" cy="301"/>
          </a:xfrm>
        </p:grpSpPr>
        <p:sp>
          <p:nvSpPr>
            <p:cNvPr id="102432" name="Text Box 8"/>
            <p:cNvSpPr txBox="1">
              <a:spLocks noChangeArrowheads="1"/>
            </p:cNvSpPr>
            <p:nvPr/>
          </p:nvSpPr>
          <p:spPr bwMode="auto">
            <a:xfrm>
              <a:off x="1032" y="1855"/>
              <a:ext cx="212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>
                  <a:latin typeface="Times" pitchFamily="-128" charset="0"/>
                </a:rPr>
                <a:t>n</a:t>
              </a:r>
            </a:p>
          </p:txBody>
        </p:sp>
        <p:sp>
          <p:nvSpPr>
            <p:cNvPr id="102433" name="Text Box 12"/>
            <p:cNvSpPr txBox="1">
              <a:spLocks noChangeArrowheads="1"/>
            </p:cNvSpPr>
            <p:nvPr/>
          </p:nvSpPr>
          <p:spPr bwMode="auto">
            <a:xfrm>
              <a:off x="1138" y="1842"/>
              <a:ext cx="180" cy="21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latin typeface="Times" pitchFamily="-128" charset="0"/>
                </a:rPr>
                <a:t>2</a:t>
              </a:r>
            </a:p>
          </p:txBody>
        </p:sp>
      </p:grpSp>
      <p:grpSp>
        <p:nvGrpSpPr>
          <p:cNvPr id="102407" name="Group 17"/>
          <p:cNvGrpSpPr>
            <a:grpSpLocks/>
          </p:cNvGrpSpPr>
          <p:nvPr/>
        </p:nvGrpSpPr>
        <p:grpSpPr bwMode="auto">
          <a:xfrm>
            <a:off x="1179513" y="3386138"/>
            <a:ext cx="444500" cy="498475"/>
            <a:chOff x="1793" y="2097"/>
            <a:chExt cx="280" cy="314"/>
          </a:xfrm>
        </p:grpSpPr>
        <p:sp>
          <p:nvSpPr>
            <p:cNvPr id="102430" name="Text Box 9"/>
            <p:cNvSpPr txBox="1">
              <a:spLocks noChangeArrowheads="1"/>
            </p:cNvSpPr>
            <p:nvPr/>
          </p:nvSpPr>
          <p:spPr bwMode="auto">
            <a:xfrm>
              <a:off x="1793" y="2123"/>
              <a:ext cx="212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>
                  <a:latin typeface="Times" pitchFamily="-128" charset="0"/>
                </a:rPr>
                <a:t>n</a:t>
              </a:r>
            </a:p>
          </p:txBody>
        </p:sp>
        <p:sp>
          <p:nvSpPr>
            <p:cNvPr id="102431" name="Text Box 14"/>
            <p:cNvSpPr txBox="1">
              <a:spLocks noChangeArrowheads="1"/>
            </p:cNvSpPr>
            <p:nvPr/>
          </p:nvSpPr>
          <p:spPr bwMode="auto">
            <a:xfrm>
              <a:off x="1893" y="2097"/>
              <a:ext cx="180" cy="21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latin typeface="Times" pitchFamily="-128" charset="0"/>
                </a:rPr>
                <a:t>3</a:t>
              </a:r>
            </a:p>
          </p:txBody>
        </p:sp>
      </p:grpSp>
      <p:grpSp>
        <p:nvGrpSpPr>
          <p:cNvPr id="102408" name="Group 18"/>
          <p:cNvGrpSpPr>
            <a:grpSpLocks/>
          </p:cNvGrpSpPr>
          <p:nvPr/>
        </p:nvGrpSpPr>
        <p:grpSpPr bwMode="auto">
          <a:xfrm>
            <a:off x="1185863" y="2725738"/>
            <a:ext cx="434975" cy="496887"/>
            <a:chOff x="2231" y="1491"/>
            <a:chExt cx="274" cy="313"/>
          </a:xfrm>
        </p:grpSpPr>
        <p:sp>
          <p:nvSpPr>
            <p:cNvPr id="102428" name="Text Box 10"/>
            <p:cNvSpPr txBox="1">
              <a:spLocks noChangeArrowheads="1"/>
            </p:cNvSpPr>
            <p:nvPr/>
          </p:nvSpPr>
          <p:spPr bwMode="auto">
            <a:xfrm>
              <a:off x="2231" y="1516"/>
              <a:ext cx="212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>
                  <a:latin typeface="Times" pitchFamily="-128" charset="0"/>
                </a:rPr>
                <a:t>2</a:t>
              </a:r>
            </a:p>
          </p:txBody>
        </p:sp>
        <p:sp>
          <p:nvSpPr>
            <p:cNvPr id="102429" name="Text Box 15"/>
            <p:cNvSpPr txBox="1">
              <a:spLocks noChangeArrowheads="1"/>
            </p:cNvSpPr>
            <p:nvPr/>
          </p:nvSpPr>
          <p:spPr bwMode="auto">
            <a:xfrm>
              <a:off x="2325" y="1491"/>
              <a:ext cx="180" cy="21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latin typeface="Times" pitchFamily="-128" charset="0"/>
                </a:rPr>
                <a:t>n</a:t>
              </a:r>
            </a:p>
          </p:txBody>
        </p:sp>
      </p:grpSp>
      <p:sp>
        <p:nvSpPr>
          <p:cNvPr id="102409" name="Text Box 19"/>
          <p:cNvSpPr txBox="1">
            <a:spLocks noChangeArrowheads="1"/>
          </p:cNvSpPr>
          <p:nvPr/>
        </p:nvSpPr>
        <p:spPr bwMode="auto">
          <a:xfrm>
            <a:off x="1171575" y="4700588"/>
            <a:ext cx="33655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Times" pitchFamily="-128" charset="0"/>
              </a:rPr>
              <a:t>n</a:t>
            </a:r>
          </a:p>
        </p:txBody>
      </p:sp>
      <p:sp>
        <p:nvSpPr>
          <p:cNvPr id="102410" name="Text Box 20"/>
          <p:cNvSpPr txBox="1">
            <a:spLocks noChangeArrowheads="1"/>
          </p:cNvSpPr>
          <p:nvPr/>
        </p:nvSpPr>
        <p:spPr bwMode="auto">
          <a:xfrm>
            <a:off x="1160463" y="6229350"/>
            <a:ext cx="33655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Times" pitchFamily="-128" charset="0"/>
              </a:rPr>
              <a:t>1</a:t>
            </a:r>
          </a:p>
        </p:txBody>
      </p:sp>
      <p:grpSp>
        <p:nvGrpSpPr>
          <p:cNvPr id="102411" name="Group 22"/>
          <p:cNvGrpSpPr>
            <a:grpSpLocks/>
          </p:cNvGrpSpPr>
          <p:nvPr/>
        </p:nvGrpSpPr>
        <p:grpSpPr bwMode="auto">
          <a:xfrm>
            <a:off x="1195388" y="1868488"/>
            <a:ext cx="434975" cy="496887"/>
            <a:chOff x="2231" y="1491"/>
            <a:chExt cx="274" cy="313"/>
          </a:xfrm>
        </p:grpSpPr>
        <p:sp>
          <p:nvSpPr>
            <p:cNvPr id="102426" name="Text Box 23"/>
            <p:cNvSpPr txBox="1">
              <a:spLocks noChangeArrowheads="1"/>
            </p:cNvSpPr>
            <p:nvPr/>
          </p:nvSpPr>
          <p:spPr bwMode="auto">
            <a:xfrm>
              <a:off x="2231" y="1516"/>
              <a:ext cx="212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>
                  <a:latin typeface="Times" pitchFamily="-128" charset="0"/>
                </a:rPr>
                <a:t>n</a:t>
              </a:r>
            </a:p>
          </p:txBody>
        </p:sp>
        <p:sp>
          <p:nvSpPr>
            <p:cNvPr id="102427" name="Text Box 24"/>
            <p:cNvSpPr txBox="1">
              <a:spLocks noChangeArrowheads="1"/>
            </p:cNvSpPr>
            <p:nvPr/>
          </p:nvSpPr>
          <p:spPr bwMode="auto">
            <a:xfrm>
              <a:off x="2325" y="1491"/>
              <a:ext cx="180" cy="21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latin typeface="Times" pitchFamily="-128" charset="0"/>
                </a:rPr>
                <a:t>n</a:t>
              </a:r>
            </a:p>
          </p:txBody>
        </p:sp>
      </p:grpSp>
      <p:grpSp>
        <p:nvGrpSpPr>
          <p:cNvPr id="102412" name="Group 26"/>
          <p:cNvGrpSpPr>
            <a:grpSpLocks/>
          </p:cNvGrpSpPr>
          <p:nvPr/>
        </p:nvGrpSpPr>
        <p:grpSpPr bwMode="auto">
          <a:xfrm>
            <a:off x="1041400" y="5454650"/>
            <a:ext cx="503238" cy="457200"/>
            <a:chOff x="380" y="1585"/>
            <a:chExt cx="317" cy="288"/>
          </a:xfrm>
        </p:grpSpPr>
        <p:sp>
          <p:nvSpPr>
            <p:cNvPr id="102424" name="Text Box 13"/>
            <p:cNvSpPr txBox="1">
              <a:spLocks noChangeArrowheads="1"/>
            </p:cNvSpPr>
            <p:nvPr/>
          </p:nvSpPr>
          <p:spPr bwMode="auto">
            <a:xfrm>
              <a:off x="380" y="1585"/>
              <a:ext cx="317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>
                  <a:latin typeface="Symbol" charset="2"/>
                  <a:sym typeface="Symbol" charset="2"/>
                </a:rPr>
                <a:t></a:t>
              </a:r>
              <a:r>
                <a:rPr lang="en-US" sz="2400">
                  <a:latin typeface="Times" pitchFamily="-128" charset="0"/>
                </a:rPr>
                <a:t>n</a:t>
              </a:r>
            </a:p>
          </p:txBody>
        </p:sp>
        <p:sp>
          <p:nvSpPr>
            <p:cNvPr id="102425" name="Line 25"/>
            <p:cNvSpPr>
              <a:spLocks noChangeShapeType="1"/>
            </p:cNvSpPr>
            <p:nvPr/>
          </p:nvSpPr>
          <p:spPr bwMode="auto">
            <a:xfrm>
              <a:off x="545" y="1645"/>
              <a:ext cx="14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413" name="Text Box 35"/>
          <p:cNvSpPr txBox="1">
            <a:spLocks noChangeArrowheads="1"/>
          </p:cNvSpPr>
          <p:nvPr/>
        </p:nvSpPr>
        <p:spPr bwMode="auto">
          <a:xfrm>
            <a:off x="1006475" y="1409700"/>
            <a:ext cx="89535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u="sng">
                <a:latin typeface="Times" pitchFamily="-128" charset="0"/>
              </a:rPr>
              <a:t>Order</a:t>
            </a:r>
          </a:p>
        </p:txBody>
      </p:sp>
      <p:sp>
        <p:nvSpPr>
          <p:cNvPr id="102414" name="Text Box 37"/>
          <p:cNvSpPr txBox="1">
            <a:spLocks noChangeArrowheads="1"/>
          </p:cNvSpPr>
          <p:nvPr/>
        </p:nvSpPr>
        <p:spPr bwMode="auto">
          <a:xfrm>
            <a:off x="860425" y="4265613"/>
            <a:ext cx="1157288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Times" pitchFamily="-128" charset="0"/>
              </a:rPr>
              <a:t>n log(n)</a:t>
            </a:r>
          </a:p>
        </p:txBody>
      </p:sp>
      <p:sp>
        <p:nvSpPr>
          <p:cNvPr id="102415" name="Text Box 38"/>
          <p:cNvSpPr txBox="1">
            <a:spLocks noChangeArrowheads="1"/>
          </p:cNvSpPr>
          <p:nvPr/>
        </p:nvSpPr>
        <p:spPr bwMode="auto">
          <a:xfrm>
            <a:off x="6361113" y="5438775"/>
            <a:ext cx="2424112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9900"/>
                </a:solidFill>
                <a:latin typeface="Times" pitchFamily="-128" charset="0"/>
              </a:rPr>
              <a:t>Problem-solving strategy:</a:t>
            </a:r>
          </a:p>
        </p:txBody>
      </p:sp>
      <p:sp>
        <p:nvSpPr>
          <p:cNvPr id="102416" name="Text Box 39"/>
          <p:cNvSpPr txBox="1">
            <a:spLocks noChangeArrowheads="1"/>
          </p:cNvSpPr>
          <p:nvPr/>
        </p:nvSpPr>
        <p:spPr bwMode="auto">
          <a:xfrm>
            <a:off x="6253163" y="5794375"/>
            <a:ext cx="2708275" cy="8255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Times" pitchFamily="-128" charset="0"/>
              </a:rPr>
              <a:t>Push a problem as far down the hierarchy as possible, </a:t>
            </a:r>
            <a:r>
              <a:rPr lang="en-US" sz="1600" u="sng">
                <a:latin typeface="Times" pitchFamily="-128" charset="0"/>
              </a:rPr>
              <a:t>then</a:t>
            </a:r>
            <a:r>
              <a:rPr lang="en-US" sz="1600">
                <a:latin typeface="Times" pitchFamily="-128" charset="0"/>
              </a:rPr>
              <a:t> worry about constants... .</a:t>
            </a:r>
          </a:p>
        </p:txBody>
      </p:sp>
      <p:sp>
        <p:nvSpPr>
          <p:cNvPr id="102417" name="Line 40"/>
          <p:cNvSpPr>
            <a:spLocks noChangeShapeType="1"/>
          </p:cNvSpPr>
          <p:nvPr/>
        </p:nvSpPr>
        <p:spPr bwMode="auto">
          <a:xfrm>
            <a:off x="6097588" y="5641975"/>
            <a:ext cx="0" cy="949325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18" name="Text Box 41"/>
          <p:cNvSpPr txBox="1">
            <a:spLocks noChangeArrowheads="1"/>
          </p:cNvSpPr>
          <p:nvPr/>
        </p:nvSpPr>
        <p:spPr bwMode="auto">
          <a:xfrm>
            <a:off x="3154363" y="2303463"/>
            <a:ext cx="4619625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Times" pitchFamily="-128" charset="0"/>
              </a:rPr>
              <a:t>Intractable Problems   (Exponential)</a:t>
            </a:r>
          </a:p>
        </p:txBody>
      </p:sp>
      <p:sp>
        <p:nvSpPr>
          <p:cNvPr id="102419" name="Text Box 42"/>
          <p:cNvSpPr txBox="1">
            <a:spLocks noChangeArrowheads="1"/>
          </p:cNvSpPr>
          <p:nvPr/>
        </p:nvSpPr>
        <p:spPr bwMode="auto">
          <a:xfrm>
            <a:off x="3135313" y="3965575"/>
            <a:ext cx="4398962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Times" pitchFamily="-128" charset="0"/>
              </a:rPr>
              <a:t>Tractable Problems   (Polynomial)</a:t>
            </a:r>
          </a:p>
        </p:txBody>
      </p:sp>
      <p:sp>
        <p:nvSpPr>
          <p:cNvPr id="102420" name="Text Box 43"/>
          <p:cNvSpPr txBox="1">
            <a:spLocks noChangeArrowheads="1"/>
          </p:cNvSpPr>
          <p:nvPr/>
        </p:nvSpPr>
        <p:spPr bwMode="auto">
          <a:xfrm>
            <a:off x="3148013" y="5795963"/>
            <a:ext cx="188595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Times" pitchFamily="-128" charset="0"/>
              </a:rPr>
              <a:t>No Problems!</a:t>
            </a:r>
          </a:p>
        </p:txBody>
      </p:sp>
      <p:sp>
        <p:nvSpPr>
          <p:cNvPr id="102421" name="AutoShape 44"/>
          <p:cNvSpPr>
            <a:spLocks/>
          </p:cNvSpPr>
          <p:nvPr/>
        </p:nvSpPr>
        <p:spPr bwMode="auto">
          <a:xfrm>
            <a:off x="2940050" y="1957388"/>
            <a:ext cx="144463" cy="1163637"/>
          </a:xfrm>
          <a:prstGeom prst="rightBrace">
            <a:avLst>
              <a:gd name="adj1" fmla="val 67124"/>
              <a:gd name="adj2" fmla="val 50000"/>
            </a:avLst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Times" pitchFamily="-128" charset="0"/>
            </a:endParaRPr>
          </a:p>
        </p:txBody>
      </p:sp>
      <p:sp>
        <p:nvSpPr>
          <p:cNvPr id="102422" name="AutoShape 45"/>
          <p:cNvSpPr>
            <a:spLocks/>
          </p:cNvSpPr>
          <p:nvPr/>
        </p:nvSpPr>
        <p:spPr bwMode="auto">
          <a:xfrm>
            <a:off x="2917825" y="3525838"/>
            <a:ext cx="144463" cy="1347787"/>
          </a:xfrm>
          <a:prstGeom prst="rightBrace">
            <a:avLst>
              <a:gd name="adj1" fmla="val 77747"/>
              <a:gd name="adj2" fmla="val 50000"/>
            </a:avLst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Times" pitchFamily="-128" charset="0"/>
            </a:endParaRPr>
          </a:p>
        </p:txBody>
      </p:sp>
      <p:sp>
        <p:nvSpPr>
          <p:cNvPr id="102423" name="AutoShape 46"/>
          <p:cNvSpPr>
            <a:spLocks/>
          </p:cNvSpPr>
          <p:nvPr/>
        </p:nvSpPr>
        <p:spPr bwMode="auto">
          <a:xfrm>
            <a:off x="2938463" y="5435600"/>
            <a:ext cx="144462" cy="1163638"/>
          </a:xfrm>
          <a:prstGeom prst="rightBrace">
            <a:avLst>
              <a:gd name="adj1" fmla="val 67125"/>
              <a:gd name="adj2" fmla="val 50000"/>
            </a:avLst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Times" pitchFamily="-128" charset="0"/>
            </a:endParaRP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426" name="Group 2"/>
          <p:cNvGrpSpPr>
            <a:grpSpLocks/>
          </p:cNvGrpSpPr>
          <p:nvPr/>
        </p:nvGrpSpPr>
        <p:grpSpPr bwMode="auto">
          <a:xfrm>
            <a:off x="436563" y="1116013"/>
            <a:ext cx="8218487" cy="180975"/>
            <a:chOff x="295" y="1311"/>
            <a:chExt cx="5177" cy="114"/>
          </a:xfrm>
        </p:grpSpPr>
        <p:sp>
          <p:nvSpPr>
            <p:cNvPr id="103438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103439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</p:grpSp>
      <p:sp>
        <p:nvSpPr>
          <p:cNvPr id="103427" name="Text Box 5"/>
          <p:cNvSpPr txBox="1">
            <a:spLocks noChangeArrowheads="1"/>
          </p:cNvSpPr>
          <p:nvPr/>
        </p:nvSpPr>
        <p:spPr bwMode="auto">
          <a:xfrm>
            <a:off x="706438" y="331788"/>
            <a:ext cx="7781925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>
                <a:latin typeface="Times" pitchFamily="-128" charset="0"/>
              </a:rPr>
              <a:t>What assumptions are allowed?</a:t>
            </a:r>
          </a:p>
        </p:txBody>
      </p:sp>
      <p:sp>
        <p:nvSpPr>
          <p:cNvPr id="103428" name="Text Box 6"/>
          <p:cNvSpPr txBox="1">
            <a:spLocks noChangeArrowheads="1"/>
          </p:cNvSpPr>
          <p:nvPr/>
        </p:nvSpPr>
        <p:spPr bwMode="auto">
          <a:xfrm>
            <a:off x="333375" y="2638425"/>
            <a:ext cx="3690938" cy="5191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latin typeface="Times" pitchFamily="-128" charset="0"/>
              </a:rPr>
              <a:t>Deterministic Algorithm</a:t>
            </a:r>
          </a:p>
        </p:txBody>
      </p:sp>
      <p:sp>
        <p:nvSpPr>
          <p:cNvPr id="103429" name="Text Box 33"/>
          <p:cNvSpPr txBox="1">
            <a:spLocks noChangeArrowheads="1"/>
          </p:cNvSpPr>
          <p:nvPr/>
        </p:nvSpPr>
        <p:spPr bwMode="auto">
          <a:xfrm>
            <a:off x="4826000" y="2646363"/>
            <a:ext cx="4224338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latin typeface="Times" pitchFamily="-128" charset="0"/>
              </a:rPr>
              <a:t>Nondeterministic Algorithm</a:t>
            </a:r>
          </a:p>
        </p:txBody>
      </p:sp>
      <p:sp>
        <p:nvSpPr>
          <p:cNvPr id="103430" name="Text Box 36"/>
          <p:cNvSpPr txBox="1">
            <a:spLocks noChangeArrowheads="1"/>
          </p:cNvSpPr>
          <p:nvPr/>
        </p:nvSpPr>
        <p:spPr bwMode="auto">
          <a:xfrm>
            <a:off x="595313" y="3365500"/>
            <a:ext cx="3014662" cy="7016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000">
                <a:latin typeface="Times" pitchFamily="-128" charset="0"/>
              </a:rPr>
              <a:t> Each algorithm step has a specified following step. </a:t>
            </a:r>
          </a:p>
        </p:txBody>
      </p:sp>
      <p:sp>
        <p:nvSpPr>
          <p:cNvPr id="103431" name="Text Box 37"/>
          <p:cNvSpPr txBox="1">
            <a:spLocks noChangeArrowheads="1"/>
          </p:cNvSpPr>
          <p:nvPr/>
        </p:nvSpPr>
        <p:spPr bwMode="auto">
          <a:xfrm>
            <a:off x="4954588" y="3384550"/>
            <a:ext cx="3887787" cy="7016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000">
                <a:latin typeface="Times" pitchFamily="-128" charset="0"/>
              </a:rPr>
              <a:t> An algorithm step may have several choices of following steps. </a:t>
            </a:r>
          </a:p>
        </p:txBody>
      </p:sp>
      <p:sp>
        <p:nvSpPr>
          <p:cNvPr id="103432" name="Text Box 38"/>
          <p:cNvSpPr txBox="1">
            <a:spLocks noChangeArrowheads="1"/>
          </p:cNvSpPr>
          <p:nvPr/>
        </p:nvSpPr>
        <p:spPr bwMode="auto">
          <a:xfrm>
            <a:off x="2316163" y="1389063"/>
            <a:ext cx="5057775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Times" pitchFamily="-128" charset="0"/>
              </a:rPr>
              <a:t>Testing for satisfiability (</a:t>
            </a:r>
            <a:r>
              <a:rPr lang="en-US" sz="2800" b="1">
                <a:latin typeface="Helvetica" pitchFamily="1" charset="0"/>
              </a:rPr>
              <a:t>SAT</a:t>
            </a:r>
            <a:r>
              <a:rPr lang="en-US" sz="2800">
                <a:latin typeface="Times" pitchFamily="-128" charset="0"/>
              </a:rPr>
              <a:t>)</a:t>
            </a:r>
          </a:p>
        </p:txBody>
      </p:sp>
      <p:sp>
        <p:nvSpPr>
          <p:cNvPr id="103433" name="Text Box 39"/>
          <p:cNvSpPr txBox="1">
            <a:spLocks noChangeArrowheads="1"/>
          </p:cNvSpPr>
          <p:nvPr/>
        </p:nvSpPr>
        <p:spPr bwMode="auto">
          <a:xfrm>
            <a:off x="2830513" y="1862138"/>
            <a:ext cx="3430587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Helvetica" pitchFamily="1" charset="0"/>
              </a:rPr>
              <a:t>(x</a:t>
            </a:r>
            <a:r>
              <a:rPr lang="en-US" sz="2400">
                <a:latin typeface="Helvetica" pitchFamily="1" charset="0"/>
                <a:sym typeface="Symbol" charset="2"/>
              </a:rPr>
              <a:t>+</a:t>
            </a:r>
            <a:r>
              <a:rPr lang="en-US" sz="2400">
                <a:latin typeface="Helvetica" pitchFamily="1" charset="0"/>
              </a:rPr>
              <a:t>y) </a:t>
            </a:r>
            <a:r>
              <a:rPr lang="en-US" sz="2400">
                <a:latin typeface="Courier" pitchFamily="1" charset="0"/>
                <a:sym typeface="Symbol" charset="2"/>
              </a:rPr>
              <a:t>*</a:t>
            </a:r>
            <a:r>
              <a:rPr lang="en-US" sz="2400">
                <a:latin typeface="Helvetica" pitchFamily="1" charset="0"/>
                <a:sym typeface="Symbol" charset="2"/>
              </a:rPr>
              <a:t> </a:t>
            </a:r>
            <a:r>
              <a:rPr lang="en-US" sz="2400">
                <a:latin typeface="Helvetica" pitchFamily="1" charset="0"/>
              </a:rPr>
              <a:t>(x</a:t>
            </a:r>
            <a:r>
              <a:rPr lang="en-US" sz="2400">
                <a:latin typeface="Helvetica" pitchFamily="1" charset="0"/>
                <a:sym typeface="Symbol" charset="2"/>
              </a:rPr>
              <a:t>+</a:t>
            </a:r>
            <a:r>
              <a:rPr lang="en-US" sz="2400">
                <a:latin typeface="Helvetica" pitchFamily="1" charset="0"/>
              </a:rPr>
              <a:t>y’) </a:t>
            </a:r>
            <a:r>
              <a:rPr lang="en-US" sz="2400">
                <a:latin typeface="Courier" pitchFamily="1" charset="0"/>
                <a:sym typeface="Symbol" charset="2"/>
              </a:rPr>
              <a:t>*</a:t>
            </a:r>
            <a:r>
              <a:rPr lang="en-US" sz="2400">
                <a:latin typeface="Helvetica" pitchFamily="1" charset="0"/>
                <a:sym typeface="Symbol" charset="2"/>
              </a:rPr>
              <a:t> </a:t>
            </a:r>
            <a:r>
              <a:rPr lang="en-US" sz="2400">
                <a:latin typeface="Helvetica" pitchFamily="1" charset="0"/>
              </a:rPr>
              <a:t>(x’</a:t>
            </a:r>
            <a:r>
              <a:rPr lang="en-US" sz="2400">
                <a:latin typeface="Helvetica" pitchFamily="1" charset="0"/>
                <a:sym typeface="Symbol" charset="2"/>
              </a:rPr>
              <a:t>+</a:t>
            </a:r>
            <a:r>
              <a:rPr lang="en-US" sz="2400">
                <a:latin typeface="Helvetica" pitchFamily="1" charset="0"/>
              </a:rPr>
              <a:t>y’)</a:t>
            </a:r>
          </a:p>
        </p:txBody>
      </p:sp>
      <p:sp>
        <p:nvSpPr>
          <p:cNvPr id="103434" name="Text Box 40"/>
          <p:cNvSpPr txBox="1">
            <a:spLocks noChangeArrowheads="1"/>
          </p:cNvSpPr>
          <p:nvPr/>
        </p:nvSpPr>
        <p:spPr bwMode="auto">
          <a:xfrm>
            <a:off x="552450" y="4686300"/>
            <a:ext cx="3276600" cy="19335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Times" pitchFamily="-128" charset="0"/>
              </a:rPr>
              <a:t>Let x = false (0).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2000">
                <a:latin typeface="Times" pitchFamily="-128" charset="0"/>
              </a:rPr>
              <a:t>  Recurse to determine SAT.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2000">
                <a:latin typeface="Times" pitchFamily="-128" charset="0"/>
              </a:rPr>
              <a:t>Let x = true (1).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2000">
                <a:latin typeface="Times" pitchFamily="-128" charset="0"/>
              </a:rPr>
              <a:t>  Recurse to determine SAT.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2000">
                <a:latin typeface="Times" pitchFamily="-128" charset="0"/>
              </a:rPr>
              <a:t>If either was satisfiable,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2000">
                <a:latin typeface="Times" pitchFamily="-128" charset="0"/>
              </a:rPr>
              <a:t>  return 1 else return 0.</a:t>
            </a:r>
          </a:p>
        </p:txBody>
      </p:sp>
      <p:sp>
        <p:nvSpPr>
          <p:cNvPr id="103435" name="Text Box 43"/>
          <p:cNvSpPr txBox="1">
            <a:spLocks noChangeArrowheads="1"/>
          </p:cNvSpPr>
          <p:nvPr/>
        </p:nvSpPr>
        <p:spPr bwMode="auto">
          <a:xfrm>
            <a:off x="4981575" y="4733925"/>
            <a:ext cx="3916363" cy="13239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hlink"/>
                </a:solidFill>
                <a:latin typeface="Times" pitchFamily="-128" charset="0"/>
              </a:rPr>
              <a:t>Choose x = true </a:t>
            </a:r>
            <a:r>
              <a:rPr lang="en-US" sz="2000" i="1">
                <a:solidFill>
                  <a:schemeClr val="hlink"/>
                </a:solidFill>
                <a:latin typeface="Times" pitchFamily="-128" charset="0"/>
              </a:rPr>
              <a:t>and</a:t>
            </a:r>
            <a:r>
              <a:rPr lang="en-US" sz="2000">
                <a:solidFill>
                  <a:schemeClr val="hlink"/>
                </a:solidFill>
                <a:latin typeface="Times" pitchFamily="-128" charset="0"/>
              </a:rPr>
              <a:t> false (1 </a:t>
            </a:r>
            <a:r>
              <a:rPr lang="en-US" sz="2000" i="1">
                <a:solidFill>
                  <a:schemeClr val="hlink"/>
                </a:solidFill>
                <a:latin typeface="Times" pitchFamily="-128" charset="0"/>
              </a:rPr>
              <a:t>and</a:t>
            </a:r>
            <a:r>
              <a:rPr lang="en-US" sz="2000">
                <a:solidFill>
                  <a:schemeClr val="hlink"/>
                </a:solidFill>
                <a:latin typeface="Times" pitchFamily="-128" charset="0"/>
              </a:rPr>
              <a:t> 0).</a:t>
            </a:r>
            <a:endParaRPr lang="en-US" sz="2000">
              <a:latin typeface="Times" pitchFamily="-128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2000">
                <a:latin typeface="Times" pitchFamily="-128" charset="0"/>
              </a:rPr>
              <a:t>  Recurse to determine SAT.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2000">
                <a:latin typeface="Times" pitchFamily="-128" charset="0"/>
              </a:rPr>
              <a:t>If any choice succeeded,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2000">
                <a:latin typeface="Times" pitchFamily="-128" charset="0"/>
              </a:rPr>
              <a:t>  return 1 else return 0.</a:t>
            </a:r>
          </a:p>
        </p:txBody>
      </p:sp>
      <p:sp>
        <p:nvSpPr>
          <p:cNvPr id="103436" name="Text Box 44"/>
          <p:cNvSpPr txBox="1">
            <a:spLocks noChangeArrowheads="1"/>
          </p:cNvSpPr>
          <p:nvPr/>
        </p:nvSpPr>
        <p:spPr bwMode="auto">
          <a:xfrm>
            <a:off x="774700" y="4335463"/>
            <a:ext cx="2328863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Sand" charset="0"/>
              </a:rPr>
              <a:t>Deterministic Algorithm:</a:t>
            </a:r>
          </a:p>
        </p:txBody>
      </p:sp>
      <p:sp>
        <p:nvSpPr>
          <p:cNvPr id="103437" name="Text Box 45"/>
          <p:cNvSpPr txBox="1">
            <a:spLocks noChangeArrowheads="1"/>
          </p:cNvSpPr>
          <p:nvPr/>
        </p:nvSpPr>
        <p:spPr bwMode="auto">
          <a:xfrm>
            <a:off x="5391150" y="4335463"/>
            <a:ext cx="2668588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Sand" charset="0"/>
              </a:rPr>
              <a:t>Nondeterministic Algorithm:</a:t>
            </a: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450" name="Group 2"/>
          <p:cNvGrpSpPr>
            <a:grpSpLocks/>
          </p:cNvGrpSpPr>
          <p:nvPr/>
        </p:nvGrpSpPr>
        <p:grpSpPr bwMode="auto">
          <a:xfrm>
            <a:off x="436563" y="1084263"/>
            <a:ext cx="8218487" cy="180975"/>
            <a:chOff x="295" y="1311"/>
            <a:chExt cx="5177" cy="114"/>
          </a:xfrm>
        </p:grpSpPr>
        <p:sp>
          <p:nvSpPr>
            <p:cNvPr id="104477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104478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</p:grpSp>
      <p:sp>
        <p:nvSpPr>
          <p:cNvPr id="104451" name="Text Box 5"/>
          <p:cNvSpPr txBox="1">
            <a:spLocks noChangeArrowheads="1"/>
          </p:cNvSpPr>
          <p:nvPr/>
        </p:nvSpPr>
        <p:spPr bwMode="auto">
          <a:xfrm>
            <a:off x="706438" y="331788"/>
            <a:ext cx="7781925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>
                <a:latin typeface="Times" pitchFamily="-128" charset="0"/>
              </a:rPr>
              <a:t>Deterministic Computing</a:t>
            </a:r>
          </a:p>
        </p:txBody>
      </p:sp>
      <p:sp>
        <p:nvSpPr>
          <p:cNvPr id="104452" name="Text Box 6"/>
          <p:cNvSpPr txBox="1">
            <a:spLocks noChangeArrowheads="1"/>
          </p:cNvSpPr>
          <p:nvPr/>
        </p:nvSpPr>
        <p:spPr bwMode="auto">
          <a:xfrm>
            <a:off x="3482975" y="1352550"/>
            <a:ext cx="2238375" cy="5191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latin typeface="Times" pitchFamily="-128" charset="0"/>
              </a:rPr>
              <a:t>“step-by-step”</a:t>
            </a:r>
          </a:p>
        </p:txBody>
      </p:sp>
      <p:sp>
        <p:nvSpPr>
          <p:cNvPr id="104453" name="Text Box 7"/>
          <p:cNvSpPr txBox="1">
            <a:spLocks noChangeArrowheads="1"/>
          </p:cNvSpPr>
          <p:nvPr/>
        </p:nvSpPr>
        <p:spPr bwMode="auto">
          <a:xfrm>
            <a:off x="1577975" y="2149475"/>
            <a:ext cx="1281113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ourier New" pitchFamily="-128" charset="0"/>
              </a:rPr>
              <a:t>x = true;</a:t>
            </a:r>
          </a:p>
        </p:txBody>
      </p:sp>
      <p:sp>
        <p:nvSpPr>
          <p:cNvPr id="104454" name="Text Box 8"/>
          <p:cNvSpPr txBox="1">
            <a:spLocks noChangeArrowheads="1"/>
          </p:cNvSpPr>
          <p:nvPr/>
        </p:nvSpPr>
        <p:spPr bwMode="auto">
          <a:xfrm>
            <a:off x="1577975" y="4397375"/>
            <a:ext cx="140335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ourier New" pitchFamily="-128" charset="0"/>
              </a:rPr>
              <a:t>x = false;</a:t>
            </a:r>
          </a:p>
        </p:txBody>
      </p:sp>
      <p:sp>
        <p:nvSpPr>
          <p:cNvPr id="104455" name="Text Box 9"/>
          <p:cNvSpPr txBox="1">
            <a:spLocks noChangeArrowheads="1"/>
          </p:cNvSpPr>
          <p:nvPr/>
        </p:nvSpPr>
        <p:spPr bwMode="auto">
          <a:xfrm>
            <a:off x="1912938" y="4873625"/>
            <a:ext cx="1281112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chemeClr val="hlink"/>
                </a:solidFill>
                <a:latin typeface="Courier New" pitchFamily="-128" charset="0"/>
              </a:rPr>
              <a:t>y = true;</a:t>
            </a:r>
          </a:p>
        </p:txBody>
      </p:sp>
      <p:sp>
        <p:nvSpPr>
          <p:cNvPr id="104456" name="Text Box 10"/>
          <p:cNvSpPr txBox="1">
            <a:spLocks noChangeArrowheads="1"/>
          </p:cNvSpPr>
          <p:nvPr/>
        </p:nvSpPr>
        <p:spPr bwMode="auto">
          <a:xfrm>
            <a:off x="1912938" y="5810250"/>
            <a:ext cx="140335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chemeClr val="hlink"/>
                </a:solidFill>
                <a:latin typeface="Courier New" pitchFamily="-128" charset="0"/>
              </a:rPr>
              <a:t>y = false;</a:t>
            </a:r>
          </a:p>
        </p:txBody>
      </p:sp>
      <p:sp>
        <p:nvSpPr>
          <p:cNvPr id="104457" name="Rectangle 11"/>
          <p:cNvSpPr>
            <a:spLocks noChangeArrowheads="1"/>
          </p:cNvSpPr>
          <p:nvPr/>
        </p:nvSpPr>
        <p:spPr bwMode="auto">
          <a:xfrm>
            <a:off x="2203450" y="6091238"/>
            <a:ext cx="549275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600" b="1">
                <a:solidFill>
                  <a:schemeClr val="folHlink"/>
                </a:solidFill>
                <a:latin typeface="Courier New" pitchFamily="-128" charset="0"/>
              </a:rPr>
              <a:t>z=1</a:t>
            </a:r>
          </a:p>
        </p:txBody>
      </p:sp>
      <p:sp>
        <p:nvSpPr>
          <p:cNvPr id="104458" name="Rectangle 12"/>
          <p:cNvSpPr>
            <a:spLocks noChangeArrowheads="1"/>
          </p:cNvSpPr>
          <p:nvPr/>
        </p:nvSpPr>
        <p:spPr bwMode="auto">
          <a:xfrm>
            <a:off x="2203450" y="6313488"/>
            <a:ext cx="549275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600" b="1">
                <a:solidFill>
                  <a:schemeClr val="folHlink"/>
                </a:solidFill>
                <a:latin typeface="Courier New" pitchFamily="-128" charset="0"/>
              </a:rPr>
              <a:t>z=0</a:t>
            </a:r>
          </a:p>
        </p:txBody>
      </p:sp>
      <p:sp>
        <p:nvSpPr>
          <p:cNvPr id="104459" name="Rectangle 13"/>
          <p:cNvSpPr>
            <a:spLocks noChangeArrowheads="1"/>
          </p:cNvSpPr>
          <p:nvPr/>
        </p:nvSpPr>
        <p:spPr bwMode="auto">
          <a:xfrm>
            <a:off x="2203450" y="5172075"/>
            <a:ext cx="549275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600" b="1">
                <a:solidFill>
                  <a:schemeClr val="folHlink"/>
                </a:solidFill>
                <a:latin typeface="Courier New" pitchFamily="-128" charset="0"/>
              </a:rPr>
              <a:t>z=1</a:t>
            </a:r>
          </a:p>
        </p:txBody>
      </p:sp>
      <p:sp>
        <p:nvSpPr>
          <p:cNvPr id="104460" name="Rectangle 14"/>
          <p:cNvSpPr>
            <a:spLocks noChangeArrowheads="1"/>
          </p:cNvSpPr>
          <p:nvPr/>
        </p:nvSpPr>
        <p:spPr bwMode="auto">
          <a:xfrm>
            <a:off x="2203450" y="5394325"/>
            <a:ext cx="549275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600" b="1">
                <a:solidFill>
                  <a:schemeClr val="folHlink"/>
                </a:solidFill>
                <a:latin typeface="Courier New" pitchFamily="-128" charset="0"/>
              </a:rPr>
              <a:t>z=0</a:t>
            </a:r>
          </a:p>
        </p:txBody>
      </p:sp>
      <p:sp>
        <p:nvSpPr>
          <p:cNvPr id="104461" name="Text Box 15"/>
          <p:cNvSpPr txBox="1">
            <a:spLocks noChangeArrowheads="1"/>
          </p:cNvSpPr>
          <p:nvPr/>
        </p:nvSpPr>
        <p:spPr bwMode="auto">
          <a:xfrm>
            <a:off x="1912938" y="2517775"/>
            <a:ext cx="1281112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chemeClr val="hlink"/>
                </a:solidFill>
                <a:latin typeface="Courier New" pitchFamily="-128" charset="0"/>
              </a:rPr>
              <a:t>y = true;</a:t>
            </a:r>
          </a:p>
        </p:txBody>
      </p:sp>
      <p:sp>
        <p:nvSpPr>
          <p:cNvPr id="104462" name="Text Box 16"/>
          <p:cNvSpPr txBox="1">
            <a:spLocks noChangeArrowheads="1"/>
          </p:cNvSpPr>
          <p:nvPr/>
        </p:nvSpPr>
        <p:spPr bwMode="auto">
          <a:xfrm>
            <a:off x="1912938" y="3462338"/>
            <a:ext cx="140335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chemeClr val="hlink"/>
                </a:solidFill>
                <a:latin typeface="Courier New" pitchFamily="-128" charset="0"/>
              </a:rPr>
              <a:t>y = false;</a:t>
            </a:r>
          </a:p>
        </p:txBody>
      </p:sp>
      <p:sp>
        <p:nvSpPr>
          <p:cNvPr id="104463" name="Rectangle 17"/>
          <p:cNvSpPr>
            <a:spLocks noChangeArrowheads="1"/>
          </p:cNvSpPr>
          <p:nvPr/>
        </p:nvSpPr>
        <p:spPr bwMode="auto">
          <a:xfrm>
            <a:off x="2203450" y="3743325"/>
            <a:ext cx="549275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600" b="1">
                <a:solidFill>
                  <a:schemeClr val="folHlink"/>
                </a:solidFill>
                <a:latin typeface="Courier New" pitchFamily="-128" charset="0"/>
              </a:rPr>
              <a:t>z=1</a:t>
            </a:r>
          </a:p>
        </p:txBody>
      </p:sp>
      <p:sp>
        <p:nvSpPr>
          <p:cNvPr id="104464" name="Rectangle 18"/>
          <p:cNvSpPr>
            <a:spLocks noChangeArrowheads="1"/>
          </p:cNvSpPr>
          <p:nvPr/>
        </p:nvSpPr>
        <p:spPr bwMode="auto">
          <a:xfrm>
            <a:off x="2203450" y="3965575"/>
            <a:ext cx="549275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600" b="1">
                <a:solidFill>
                  <a:schemeClr val="folHlink"/>
                </a:solidFill>
                <a:latin typeface="Courier New" pitchFamily="-128" charset="0"/>
              </a:rPr>
              <a:t>z=0</a:t>
            </a:r>
          </a:p>
        </p:txBody>
      </p:sp>
      <p:sp>
        <p:nvSpPr>
          <p:cNvPr id="104465" name="Rectangle 19"/>
          <p:cNvSpPr>
            <a:spLocks noChangeArrowheads="1"/>
          </p:cNvSpPr>
          <p:nvPr/>
        </p:nvSpPr>
        <p:spPr bwMode="auto">
          <a:xfrm>
            <a:off x="2203450" y="2816225"/>
            <a:ext cx="549275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600" b="1">
                <a:solidFill>
                  <a:schemeClr val="folHlink"/>
                </a:solidFill>
                <a:latin typeface="Courier New" pitchFamily="-128" charset="0"/>
              </a:rPr>
              <a:t>z=1</a:t>
            </a:r>
          </a:p>
        </p:txBody>
      </p:sp>
      <p:sp>
        <p:nvSpPr>
          <p:cNvPr id="104466" name="Rectangle 20"/>
          <p:cNvSpPr>
            <a:spLocks noChangeArrowheads="1"/>
          </p:cNvSpPr>
          <p:nvPr/>
        </p:nvSpPr>
        <p:spPr bwMode="auto">
          <a:xfrm>
            <a:off x="2203450" y="3038475"/>
            <a:ext cx="549275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600" b="1">
                <a:solidFill>
                  <a:schemeClr val="folHlink"/>
                </a:solidFill>
                <a:latin typeface="Courier New" pitchFamily="-128" charset="0"/>
              </a:rPr>
              <a:t>z=0</a:t>
            </a:r>
          </a:p>
        </p:txBody>
      </p:sp>
      <p:sp>
        <p:nvSpPr>
          <p:cNvPr id="104467" name="Text Box 21"/>
          <p:cNvSpPr txBox="1">
            <a:spLocks noChangeArrowheads="1"/>
          </p:cNvSpPr>
          <p:nvPr/>
        </p:nvSpPr>
        <p:spPr bwMode="auto">
          <a:xfrm>
            <a:off x="4924425" y="4125913"/>
            <a:ext cx="1646238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latin typeface="Times" pitchFamily="-128" charset="0"/>
              </a:rPr>
              <a:t>14 steps...</a:t>
            </a:r>
            <a:endParaRPr lang="en-US" sz="2800">
              <a:latin typeface="Times" pitchFamily="-128" charset="0"/>
            </a:endParaRPr>
          </a:p>
        </p:txBody>
      </p:sp>
      <p:sp>
        <p:nvSpPr>
          <p:cNvPr id="104468" name="AutoShape 22"/>
          <p:cNvSpPr>
            <a:spLocks/>
          </p:cNvSpPr>
          <p:nvPr/>
        </p:nvSpPr>
        <p:spPr bwMode="auto">
          <a:xfrm>
            <a:off x="4579938" y="2254250"/>
            <a:ext cx="277812" cy="4310063"/>
          </a:xfrm>
          <a:prstGeom prst="rightBrace">
            <a:avLst>
              <a:gd name="adj1" fmla="val 129286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Times" pitchFamily="-128" charset="0"/>
            </a:endParaRPr>
          </a:p>
        </p:txBody>
      </p:sp>
      <p:sp>
        <p:nvSpPr>
          <p:cNvPr id="104469" name="Text Box 23"/>
          <p:cNvSpPr txBox="1">
            <a:spLocks noChangeArrowheads="1"/>
          </p:cNvSpPr>
          <p:nvPr/>
        </p:nvSpPr>
        <p:spPr bwMode="auto">
          <a:xfrm>
            <a:off x="3135313" y="2787650"/>
            <a:ext cx="120015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" pitchFamily="-128" charset="0"/>
              </a:rPr>
              <a:t>unsatisfiable</a:t>
            </a:r>
          </a:p>
        </p:txBody>
      </p:sp>
      <p:sp>
        <p:nvSpPr>
          <p:cNvPr id="104470" name="Text Box 24"/>
          <p:cNvSpPr txBox="1">
            <a:spLocks noChangeArrowheads="1"/>
          </p:cNvSpPr>
          <p:nvPr/>
        </p:nvSpPr>
        <p:spPr bwMode="auto">
          <a:xfrm>
            <a:off x="3135313" y="3027363"/>
            <a:ext cx="120015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" pitchFamily="-128" charset="0"/>
              </a:rPr>
              <a:t>unsatisfiable</a:t>
            </a:r>
          </a:p>
        </p:txBody>
      </p:sp>
      <p:sp>
        <p:nvSpPr>
          <p:cNvPr id="104471" name="Text Box 25"/>
          <p:cNvSpPr txBox="1">
            <a:spLocks noChangeArrowheads="1"/>
          </p:cNvSpPr>
          <p:nvPr/>
        </p:nvSpPr>
        <p:spPr bwMode="auto">
          <a:xfrm>
            <a:off x="3135313" y="3694113"/>
            <a:ext cx="120015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" pitchFamily="-128" charset="0"/>
              </a:rPr>
              <a:t>unsatisfiable</a:t>
            </a:r>
          </a:p>
        </p:txBody>
      </p:sp>
      <p:sp>
        <p:nvSpPr>
          <p:cNvPr id="104472" name="Text Box 26"/>
          <p:cNvSpPr txBox="1">
            <a:spLocks noChangeArrowheads="1"/>
          </p:cNvSpPr>
          <p:nvPr/>
        </p:nvSpPr>
        <p:spPr bwMode="auto">
          <a:xfrm>
            <a:off x="3135313" y="3933825"/>
            <a:ext cx="120015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" pitchFamily="-128" charset="0"/>
              </a:rPr>
              <a:t>unsatisfiable</a:t>
            </a:r>
          </a:p>
        </p:txBody>
      </p:sp>
      <p:sp>
        <p:nvSpPr>
          <p:cNvPr id="104473" name="Text Box 27"/>
          <p:cNvSpPr txBox="1">
            <a:spLocks noChangeArrowheads="1"/>
          </p:cNvSpPr>
          <p:nvPr/>
        </p:nvSpPr>
        <p:spPr bwMode="auto">
          <a:xfrm>
            <a:off x="3135313" y="5132388"/>
            <a:ext cx="120015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" pitchFamily="-128" charset="0"/>
              </a:rPr>
              <a:t>unsatisfiable</a:t>
            </a:r>
          </a:p>
        </p:txBody>
      </p:sp>
      <p:sp>
        <p:nvSpPr>
          <p:cNvPr id="104474" name="Text Box 28"/>
          <p:cNvSpPr txBox="1">
            <a:spLocks noChangeArrowheads="1"/>
          </p:cNvSpPr>
          <p:nvPr/>
        </p:nvSpPr>
        <p:spPr bwMode="auto">
          <a:xfrm>
            <a:off x="3330575" y="5372100"/>
            <a:ext cx="95250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" pitchFamily="-128" charset="0"/>
              </a:rPr>
              <a:t>tautology</a:t>
            </a:r>
          </a:p>
        </p:txBody>
      </p:sp>
      <p:sp>
        <p:nvSpPr>
          <p:cNvPr id="104475" name="Text Box 29"/>
          <p:cNvSpPr txBox="1">
            <a:spLocks noChangeArrowheads="1"/>
          </p:cNvSpPr>
          <p:nvPr/>
        </p:nvSpPr>
        <p:spPr bwMode="auto">
          <a:xfrm>
            <a:off x="3135313" y="6053138"/>
            <a:ext cx="120015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" pitchFamily="-128" charset="0"/>
              </a:rPr>
              <a:t>unsatisfiable</a:t>
            </a:r>
          </a:p>
        </p:txBody>
      </p:sp>
      <p:sp>
        <p:nvSpPr>
          <p:cNvPr id="104476" name="Text Box 30"/>
          <p:cNvSpPr txBox="1">
            <a:spLocks noChangeArrowheads="1"/>
          </p:cNvSpPr>
          <p:nvPr/>
        </p:nvSpPr>
        <p:spPr bwMode="auto">
          <a:xfrm>
            <a:off x="3135313" y="6292850"/>
            <a:ext cx="120015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" pitchFamily="-128" charset="0"/>
              </a:rPr>
              <a:t>unsatisfiable</a:t>
            </a: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474" name="Group 2"/>
          <p:cNvGrpSpPr>
            <a:grpSpLocks/>
          </p:cNvGrpSpPr>
          <p:nvPr/>
        </p:nvGrpSpPr>
        <p:grpSpPr bwMode="auto">
          <a:xfrm>
            <a:off x="436563" y="1116013"/>
            <a:ext cx="8218487" cy="180975"/>
            <a:chOff x="295" y="1311"/>
            <a:chExt cx="5177" cy="114"/>
          </a:xfrm>
        </p:grpSpPr>
        <p:sp>
          <p:nvSpPr>
            <p:cNvPr id="105477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105478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</p:grpSp>
      <p:sp>
        <p:nvSpPr>
          <p:cNvPr id="105475" name="Text Box 5"/>
          <p:cNvSpPr txBox="1">
            <a:spLocks noChangeArrowheads="1"/>
          </p:cNvSpPr>
          <p:nvPr/>
        </p:nvSpPr>
        <p:spPr bwMode="auto">
          <a:xfrm>
            <a:off x="706438" y="331788"/>
            <a:ext cx="7781925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>
                <a:latin typeface="Times" pitchFamily="-128" charset="0"/>
              </a:rPr>
              <a:t>Nondeterminism</a:t>
            </a:r>
          </a:p>
        </p:txBody>
      </p:sp>
      <p:sp>
        <p:nvSpPr>
          <p:cNvPr id="105476" name="Text Box 11"/>
          <p:cNvSpPr txBox="1">
            <a:spLocks noChangeArrowheads="1"/>
          </p:cNvSpPr>
          <p:nvPr/>
        </p:nvSpPr>
        <p:spPr bwMode="auto">
          <a:xfrm>
            <a:off x="2617788" y="2800350"/>
            <a:ext cx="247015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" pitchFamily="-128" charset="0"/>
              </a:rPr>
              <a:t>parallel-universe computing</a:t>
            </a: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ext Box 5"/>
          <p:cNvSpPr txBox="1">
            <a:spLocks noChangeArrowheads="1"/>
          </p:cNvSpPr>
          <p:nvPr/>
        </p:nvSpPr>
        <p:spPr bwMode="auto">
          <a:xfrm>
            <a:off x="5943600" y="196850"/>
            <a:ext cx="2819400" cy="1187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/>
              <a:t>This weekend's ACM regional programming contest</a:t>
            </a:r>
          </a:p>
        </p:txBody>
      </p:sp>
      <p:pic>
        <p:nvPicPr>
          <p:cNvPr id="106499" name="Picture 30" descr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5608638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0" name="Picture 29" descr="Picture 3"/>
          <p:cNvPicPr>
            <a:picLocks noChangeAspect="1" noChangeArrowheads="1"/>
          </p:cNvPicPr>
          <p:nvPr/>
        </p:nvPicPr>
        <p:blipFill>
          <a:blip r:embed="rId4" cstate="print"/>
          <a:srcRect r="20451"/>
          <a:stretch>
            <a:fillRect/>
          </a:stretch>
        </p:blipFill>
        <p:spPr bwMode="auto">
          <a:xfrm>
            <a:off x="5610225" y="1524000"/>
            <a:ext cx="3352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501" name="Line 37"/>
          <p:cNvSpPr>
            <a:spLocks noChangeShapeType="1"/>
          </p:cNvSpPr>
          <p:nvPr/>
        </p:nvSpPr>
        <p:spPr bwMode="auto">
          <a:xfrm>
            <a:off x="457200" y="2117725"/>
            <a:ext cx="5334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02" name="Line 38"/>
          <p:cNvSpPr>
            <a:spLocks noChangeShapeType="1"/>
          </p:cNvSpPr>
          <p:nvPr/>
        </p:nvSpPr>
        <p:spPr bwMode="auto">
          <a:xfrm>
            <a:off x="457200" y="2413000"/>
            <a:ext cx="5334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03" name="Line 39"/>
          <p:cNvSpPr>
            <a:spLocks noChangeShapeType="1"/>
          </p:cNvSpPr>
          <p:nvPr/>
        </p:nvSpPr>
        <p:spPr bwMode="auto">
          <a:xfrm>
            <a:off x="457200" y="2687638"/>
            <a:ext cx="5334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04" name="Line 40"/>
          <p:cNvSpPr>
            <a:spLocks noChangeShapeType="1"/>
          </p:cNvSpPr>
          <p:nvPr/>
        </p:nvSpPr>
        <p:spPr bwMode="auto">
          <a:xfrm>
            <a:off x="457200" y="3132138"/>
            <a:ext cx="5334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05" name="Text Box 41"/>
          <p:cNvSpPr txBox="1">
            <a:spLocks noChangeArrowheads="1"/>
          </p:cNvSpPr>
          <p:nvPr/>
        </p:nvSpPr>
        <p:spPr bwMode="auto">
          <a:xfrm>
            <a:off x="4191000" y="1676400"/>
            <a:ext cx="1295400" cy="5492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>
                <a:solidFill>
                  <a:schemeClr val="accent1"/>
                </a:solidFill>
                <a:latin typeface="Comic Sans MS" pitchFamily="-128" charset="0"/>
              </a:rPr>
              <a:t>Aaron Pribadi, Stuart Persteiner, and Daniel Lubarov</a:t>
            </a:r>
          </a:p>
        </p:txBody>
      </p:sp>
      <p:sp>
        <p:nvSpPr>
          <p:cNvPr id="106506" name="Text Box 42"/>
          <p:cNvSpPr txBox="1">
            <a:spLocks noChangeArrowheads="1"/>
          </p:cNvSpPr>
          <p:nvPr/>
        </p:nvSpPr>
        <p:spPr bwMode="auto">
          <a:xfrm>
            <a:off x="4105275" y="2305050"/>
            <a:ext cx="139065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>
                <a:solidFill>
                  <a:schemeClr val="folHlink"/>
                </a:solidFill>
                <a:latin typeface="Comic Sans MS" pitchFamily="-128" charset="0"/>
              </a:rPr>
              <a:t>Anak Yodpinyanee + Jason GarretGlaser</a:t>
            </a:r>
          </a:p>
        </p:txBody>
      </p:sp>
      <p:sp>
        <p:nvSpPr>
          <p:cNvPr id="106507" name="Text Box 43"/>
          <p:cNvSpPr txBox="1">
            <a:spLocks noChangeArrowheads="1"/>
          </p:cNvSpPr>
          <p:nvPr/>
        </p:nvSpPr>
        <p:spPr bwMode="auto">
          <a:xfrm>
            <a:off x="4191000" y="2743200"/>
            <a:ext cx="1371600" cy="5492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>
                <a:solidFill>
                  <a:schemeClr val="accent1"/>
                </a:solidFill>
                <a:latin typeface="Comic Sans MS" pitchFamily="-128" charset="0"/>
              </a:rPr>
              <a:t>Kevin Oelze, Andrew Hunter, and Kwang Ketcham</a:t>
            </a:r>
          </a:p>
        </p:txBody>
      </p:sp>
      <p:sp>
        <p:nvSpPr>
          <p:cNvPr id="106508" name="Text Box 44"/>
          <p:cNvSpPr txBox="1">
            <a:spLocks noChangeArrowheads="1"/>
          </p:cNvSpPr>
          <p:nvPr/>
        </p:nvSpPr>
        <p:spPr bwMode="auto">
          <a:xfrm>
            <a:off x="4038600" y="3352800"/>
            <a:ext cx="1371600" cy="5492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>
                <a:solidFill>
                  <a:schemeClr val="folHlink"/>
                </a:solidFill>
                <a:latin typeface="Comic Sans MS" pitchFamily="-128" charset="0"/>
              </a:rPr>
              <a:t>Marquis Wang, Josh Ehrlich, and Daniel Fielder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069749" y="1318533"/>
            <a:ext cx="7381875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706438" y="276225"/>
            <a:ext cx="7781925" cy="7386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200" dirty="0" smtClean="0"/>
              <a:t>JFLAP !</a:t>
            </a:r>
            <a:endParaRPr lang="en-US" sz="4200" dirty="0"/>
          </a:p>
        </p:txBody>
      </p:sp>
      <p:sp>
        <p:nvSpPr>
          <p:cNvPr id="12298" name="Text Box 12"/>
          <p:cNvSpPr txBox="1">
            <a:spLocks noChangeArrowheads="1"/>
          </p:cNvSpPr>
          <p:nvPr/>
        </p:nvSpPr>
        <p:spPr bwMode="auto">
          <a:xfrm>
            <a:off x="1690464" y="4531115"/>
            <a:ext cx="1154335" cy="5847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600" b="1" dirty="0">
                <a:solidFill>
                  <a:srgbClr val="0000FF"/>
                </a:solidFill>
              </a:rPr>
              <a:t>comments or </a:t>
            </a:r>
            <a:r>
              <a:rPr lang="en-US" sz="1600" b="1" i="1" dirty="0">
                <a:solidFill>
                  <a:srgbClr val="0000FF"/>
                </a:solidFill>
              </a:rPr>
              <a:t>notes</a:t>
            </a:r>
            <a:endParaRPr lang="en-US" sz="1600" b="1" dirty="0">
              <a:solidFill>
                <a:srgbClr val="0000FF"/>
              </a:solidFill>
            </a:endParaRPr>
          </a:p>
        </p:txBody>
      </p:sp>
      <p:sp>
        <p:nvSpPr>
          <p:cNvPr id="12299" name="Text Box 13"/>
          <p:cNvSpPr txBox="1">
            <a:spLocks noChangeArrowheads="1"/>
          </p:cNvSpPr>
          <p:nvPr/>
        </p:nvSpPr>
        <p:spPr bwMode="auto">
          <a:xfrm>
            <a:off x="3503390" y="2046508"/>
            <a:ext cx="1241425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600" b="1" dirty="0">
                <a:solidFill>
                  <a:srgbClr val="0000FF"/>
                </a:solidFill>
              </a:rPr>
              <a:t>tool choices</a:t>
            </a:r>
          </a:p>
        </p:txBody>
      </p:sp>
      <p:sp>
        <p:nvSpPr>
          <p:cNvPr id="12300" name="Text Box 14"/>
          <p:cNvSpPr txBox="1">
            <a:spLocks noChangeArrowheads="1"/>
          </p:cNvSpPr>
          <p:nvPr/>
        </p:nvSpPr>
        <p:spPr bwMode="auto">
          <a:xfrm>
            <a:off x="3082018" y="2727548"/>
            <a:ext cx="1241425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600" b="1" dirty="0">
                <a:solidFill>
                  <a:srgbClr val="0000FF"/>
                </a:solidFill>
              </a:rPr>
              <a:t>states</a:t>
            </a:r>
          </a:p>
        </p:txBody>
      </p:sp>
      <p:sp>
        <p:nvSpPr>
          <p:cNvPr id="12301" name="Line 15"/>
          <p:cNvSpPr>
            <a:spLocks noChangeShapeType="1"/>
          </p:cNvSpPr>
          <p:nvPr/>
        </p:nvSpPr>
        <p:spPr bwMode="auto">
          <a:xfrm>
            <a:off x="3835632" y="2981319"/>
            <a:ext cx="815975" cy="2857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2" name="Line 16"/>
          <p:cNvSpPr>
            <a:spLocks noChangeShapeType="1"/>
          </p:cNvSpPr>
          <p:nvPr/>
        </p:nvSpPr>
        <p:spPr bwMode="auto">
          <a:xfrm flipH="1">
            <a:off x="2995390" y="2233833"/>
            <a:ext cx="557213" cy="4127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3" name="Line 17"/>
          <p:cNvSpPr>
            <a:spLocks noChangeShapeType="1"/>
          </p:cNvSpPr>
          <p:nvPr/>
        </p:nvSpPr>
        <p:spPr bwMode="auto">
          <a:xfrm flipH="1" flipV="1">
            <a:off x="1482728" y="4316632"/>
            <a:ext cx="331557" cy="50211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4" name="Line 18"/>
          <p:cNvSpPr>
            <a:spLocks noChangeShapeType="1"/>
          </p:cNvSpPr>
          <p:nvPr/>
        </p:nvSpPr>
        <p:spPr bwMode="auto">
          <a:xfrm flipV="1">
            <a:off x="2699657" y="4818735"/>
            <a:ext cx="587834" cy="203207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5" name="Text Box 19"/>
          <p:cNvSpPr txBox="1">
            <a:spLocks noChangeArrowheads="1"/>
          </p:cNvSpPr>
          <p:nvPr/>
        </p:nvSpPr>
        <p:spPr bwMode="auto">
          <a:xfrm>
            <a:off x="231732" y="5695917"/>
            <a:ext cx="2931193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800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There's a </a:t>
            </a:r>
            <a:r>
              <a:rPr lang="en-US" sz="1800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bug here ! </a:t>
            </a:r>
            <a:r>
              <a:rPr lang="en-US" sz="1800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Plus, </a:t>
            </a:r>
            <a:r>
              <a:rPr lang="en-US" sz="1800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it can be done in </a:t>
            </a:r>
            <a:r>
              <a:rPr lang="en-US" sz="1800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only 4 </a:t>
            </a:r>
            <a:r>
              <a:rPr lang="en-US" sz="1800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states</a:t>
            </a:r>
            <a:r>
              <a:rPr lang="en-US" sz="1800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!</a:t>
            </a:r>
            <a:endParaRPr lang="en-US" sz="1800" dirty="0" smtClean="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7410" name="Picture 2" descr="http://2.bp.blogspot.com/-x4n1C_8yo9s/TcOzF5auU2I/AAAAAAAAAJM/JfAvZJUANnQ/s1600/Nyan+Cat+%255B+Original+%255D.jpg"/>
          <p:cNvPicPr>
            <a:picLocks noChangeAspect="1" noChangeArrowheads="1"/>
          </p:cNvPicPr>
          <p:nvPr/>
        </p:nvPicPr>
        <p:blipFill>
          <a:blip r:embed="rId18" cstate="print"/>
          <a:srcRect l="47321" t="32519" r="11756" b="31767"/>
          <a:stretch>
            <a:fillRect/>
          </a:stretch>
        </p:blipFill>
        <p:spPr bwMode="auto">
          <a:xfrm>
            <a:off x="5831292" y="5990709"/>
            <a:ext cx="1410087" cy="769138"/>
          </a:xfrm>
          <a:prstGeom prst="rect">
            <a:avLst/>
          </a:prstGeom>
          <a:noFill/>
        </p:spPr>
      </p:pic>
      <p:grpSp>
        <p:nvGrpSpPr>
          <p:cNvPr id="23" name="Group 23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5143049" y="6199414"/>
            <a:ext cx="381000" cy="457200"/>
            <a:chOff x="2928" y="1051"/>
            <a:chExt cx="840" cy="957"/>
          </a:xfrm>
        </p:grpSpPr>
        <p:sp>
          <p:nvSpPr>
            <p:cNvPr id="24" name="Freeform 24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87 w 1048"/>
                <a:gd name="T1" fmla="*/ 21 h 250"/>
                <a:gd name="T2" fmla="*/ 150 w 1048"/>
                <a:gd name="T3" fmla="*/ 83 h 250"/>
                <a:gd name="T4" fmla="*/ 157 w 1048"/>
                <a:gd name="T5" fmla="*/ 111 h 250"/>
                <a:gd name="T6" fmla="*/ 164 w 1048"/>
                <a:gd name="T7" fmla="*/ 131 h 250"/>
                <a:gd name="T8" fmla="*/ 172 w 1048"/>
                <a:gd name="T9" fmla="*/ 172 h 250"/>
                <a:gd name="T10" fmla="*/ 123 w 1048"/>
                <a:gd name="T11" fmla="*/ 241 h 250"/>
                <a:gd name="T12" fmla="*/ 13 w 1048"/>
                <a:gd name="T13" fmla="*/ 221 h 250"/>
                <a:gd name="T14" fmla="*/ 0 w 1048"/>
                <a:gd name="T15" fmla="*/ 200 h 250"/>
                <a:gd name="T16" fmla="*/ 2 w 1048"/>
                <a:gd name="T17" fmla="*/ 166 h 250"/>
                <a:gd name="T18" fmla="*/ 15 w 1048"/>
                <a:gd name="T19" fmla="*/ 125 h 250"/>
                <a:gd name="T20" fmla="*/ 34 w 1048"/>
                <a:gd name="T21" fmla="*/ 76 h 250"/>
                <a:gd name="T22" fmla="*/ 46 w 1048"/>
                <a:gd name="T23" fmla="*/ 55 h 250"/>
                <a:gd name="T24" fmla="*/ 53 w 1048"/>
                <a:gd name="T25" fmla="*/ 28 h 250"/>
                <a:gd name="T26" fmla="*/ 62 w 1048"/>
                <a:gd name="T27" fmla="*/ 14 h 250"/>
                <a:gd name="T28" fmla="*/ 83 w 1048"/>
                <a:gd name="T29" fmla="*/ 28 h 250"/>
                <a:gd name="T30" fmla="*/ 87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Oval 25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en-US" sz="2400"/>
            </a:p>
          </p:txBody>
        </p:sp>
        <p:sp>
          <p:nvSpPr>
            <p:cNvPr id="26" name="Oval 26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en-US" sz="2400"/>
            </a:p>
          </p:txBody>
        </p:sp>
        <p:sp>
          <p:nvSpPr>
            <p:cNvPr id="27" name="Oval 27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en-US" sz="2400"/>
            </a:p>
          </p:txBody>
        </p:sp>
        <p:sp>
          <p:nvSpPr>
            <p:cNvPr id="28" name="Oval 28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en-US" sz="2400"/>
            </a:p>
          </p:txBody>
        </p:sp>
        <p:sp>
          <p:nvSpPr>
            <p:cNvPr id="29" name="Oval 29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en-US" sz="2400"/>
            </a:p>
          </p:txBody>
        </p:sp>
        <p:sp>
          <p:nvSpPr>
            <p:cNvPr id="30" name="Oval 30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en-US" sz="2400"/>
            </a:p>
          </p:txBody>
        </p:sp>
        <p:sp>
          <p:nvSpPr>
            <p:cNvPr id="31" name="Oval 31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en-US" sz="2400"/>
            </a:p>
          </p:txBody>
        </p:sp>
        <p:sp>
          <p:nvSpPr>
            <p:cNvPr id="32" name="AutoShape 32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>
                <a:spcBef>
                  <a:spcPct val="50000"/>
                </a:spcBef>
              </a:pPr>
              <a:endParaRPr lang="en-US" sz="2400"/>
            </a:p>
          </p:txBody>
        </p:sp>
        <p:sp>
          <p:nvSpPr>
            <p:cNvPr id="33" name="Freeform 33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34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5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6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" name="Text Box 85"/>
          <p:cNvSpPr txBox="1">
            <a:spLocks noChangeArrowheads="1"/>
          </p:cNvSpPr>
          <p:nvPr/>
        </p:nvSpPr>
        <p:spPr bwMode="auto">
          <a:xfrm>
            <a:off x="3367314" y="6004026"/>
            <a:ext cx="1897743" cy="5232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 smtClean="0">
                <a:solidFill>
                  <a:srgbClr val="008A00"/>
                </a:solidFill>
                <a:cs typeface="Times New Roman" pitchFamily="-128" charset="0"/>
              </a:rPr>
              <a:t>Plus, this reminds me of the </a:t>
            </a:r>
            <a:r>
              <a:rPr lang="en-US" sz="1400" dirty="0" err="1" smtClean="0">
                <a:solidFill>
                  <a:srgbClr val="008A00"/>
                </a:solidFill>
                <a:cs typeface="Times New Roman" pitchFamily="-128" charset="0"/>
              </a:rPr>
              <a:t>NyanCat</a:t>
            </a:r>
            <a:r>
              <a:rPr lang="en-US" sz="1400" dirty="0" smtClean="0">
                <a:solidFill>
                  <a:srgbClr val="008A00"/>
                </a:solidFill>
                <a:cs typeface="Times New Roman" pitchFamily="-128" charset="0"/>
              </a:rPr>
              <a:t>...</a:t>
            </a:r>
            <a:endParaRPr lang="en-US" sz="1400" dirty="0">
              <a:solidFill>
                <a:srgbClr val="008A00"/>
              </a:solidFill>
              <a:cs typeface="Times New Roman" pitchFamily="-12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ext Box 5"/>
          <p:cNvSpPr txBox="1">
            <a:spLocks noChangeArrowheads="1"/>
          </p:cNvSpPr>
          <p:nvPr/>
        </p:nvSpPr>
        <p:spPr bwMode="auto">
          <a:xfrm>
            <a:off x="5943600" y="196850"/>
            <a:ext cx="2819400" cy="1187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/>
              <a:t>This weekend's ACM regional programming contest</a:t>
            </a:r>
          </a:p>
        </p:txBody>
      </p:sp>
      <p:pic>
        <p:nvPicPr>
          <p:cNvPr id="107523" name="Picture 3" descr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5608638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24" name="Picture 4" descr="Picture 3"/>
          <p:cNvPicPr>
            <a:picLocks noChangeAspect="1" noChangeArrowheads="1"/>
          </p:cNvPicPr>
          <p:nvPr/>
        </p:nvPicPr>
        <p:blipFill>
          <a:blip r:embed="rId4" cstate="print"/>
          <a:srcRect r="20451"/>
          <a:stretch>
            <a:fillRect/>
          </a:stretch>
        </p:blipFill>
        <p:spPr bwMode="auto">
          <a:xfrm>
            <a:off x="5610225" y="1524000"/>
            <a:ext cx="3352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525" name="Line 5"/>
          <p:cNvSpPr>
            <a:spLocks noChangeShapeType="1"/>
          </p:cNvSpPr>
          <p:nvPr/>
        </p:nvSpPr>
        <p:spPr bwMode="auto">
          <a:xfrm>
            <a:off x="457200" y="2117725"/>
            <a:ext cx="5334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526" name="Line 6"/>
          <p:cNvSpPr>
            <a:spLocks noChangeShapeType="1"/>
          </p:cNvSpPr>
          <p:nvPr/>
        </p:nvSpPr>
        <p:spPr bwMode="auto">
          <a:xfrm>
            <a:off x="457200" y="2413000"/>
            <a:ext cx="5334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527" name="Line 7"/>
          <p:cNvSpPr>
            <a:spLocks noChangeShapeType="1"/>
          </p:cNvSpPr>
          <p:nvPr/>
        </p:nvSpPr>
        <p:spPr bwMode="auto">
          <a:xfrm>
            <a:off x="457200" y="2687638"/>
            <a:ext cx="5334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528" name="Line 8"/>
          <p:cNvSpPr>
            <a:spLocks noChangeShapeType="1"/>
          </p:cNvSpPr>
          <p:nvPr/>
        </p:nvSpPr>
        <p:spPr bwMode="auto">
          <a:xfrm>
            <a:off x="457200" y="3132138"/>
            <a:ext cx="5334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529" name="Text Box 9"/>
          <p:cNvSpPr txBox="1">
            <a:spLocks noChangeArrowheads="1"/>
          </p:cNvSpPr>
          <p:nvPr/>
        </p:nvSpPr>
        <p:spPr bwMode="auto">
          <a:xfrm>
            <a:off x="4191000" y="1676400"/>
            <a:ext cx="1295400" cy="5492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>
                <a:solidFill>
                  <a:schemeClr val="accent1"/>
                </a:solidFill>
                <a:latin typeface="Comic Sans MS" pitchFamily="-128" charset="0"/>
              </a:rPr>
              <a:t>Aaron Pribadi, Stuart Persteiner, and Daniel Lubarov</a:t>
            </a:r>
          </a:p>
        </p:txBody>
      </p:sp>
      <p:sp>
        <p:nvSpPr>
          <p:cNvPr id="107530" name="Text Box 10"/>
          <p:cNvSpPr txBox="1">
            <a:spLocks noChangeArrowheads="1"/>
          </p:cNvSpPr>
          <p:nvPr/>
        </p:nvSpPr>
        <p:spPr bwMode="auto">
          <a:xfrm>
            <a:off x="4105275" y="2305050"/>
            <a:ext cx="139065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>
                <a:solidFill>
                  <a:schemeClr val="folHlink"/>
                </a:solidFill>
                <a:latin typeface="Comic Sans MS" pitchFamily="-128" charset="0"/>
              </a:rPr>
              <a:t>Anak Yodpinyanee + Jason GarretGlaser</a:t>
            </a:r>
          </a:p>
        </p:txBody>
      </p:sp>
      <p:sp>
        <p:nvSpPr>
          <p:cNvPr id="107531" name="Text Box 11"/>
          <p:cNvSpPr txBox="1">
            <a:spLocks noChangeArrowheads="1"/>
          </p:cNvSpPr>
          <p:nvPr/>
        </p:nvSpPr>
        <p:spPr bwMode="auto">
          <a:xfrm>
            <a:off x="4191000" y="2743200"/>
            <a:ext cx="1371600" cy="5492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>
                <a:solidFill>
                  <a:schemeClr val="accent1"/>
                </a:solidFill>
                <a:latin typeface="Comic Sans MS" pitchFamily="-128" charset="0"/>
              </a:rPr>
              <a:t>Kevin Oelze, Andrew Hunter, and Kwang Ketcham</a:t>
            </a:r>
          </a:p>
        </p:txBody>
      </p:sp>
      <p:sp>
        <p:nvSpPr>
          <p:cNvPr id="107532" name="Text Box 12"/>
          <p:cNvSpPr txBox="1">
            <a:spLocks noChangeArrowheads="1"/>
          </p:cNvSpPr>
          <p:nvPr/>
        </p:nvSpPr>
        <p:spPr bwMode="auto">
          <a:xfrm>
            <a:off x="4038600" y="3352800"/>
            <a:ext cx="1371600" cy="5492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>
                <a:solidFill>
                  <a:schemeClr val="folHlink"/>
                </a:solidFill>
                <a:latin typeface="Comic Sans MS" pitchFamily="-128" charset="0"/>
              </a:rPr>
              <a:t>Marquis Wang, Josh Ehrlich, and Daniel Fielder</a:t>
            </a:r>
          </a:p>
        </p:txBody>
      </p:sp>
      <p:pic>
        <p:nvPicPr>
          <p:cNvPr id="107533" name="Picture 13" descr="IMGP177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16088" y="847725"/>
            <a:ext cx="5738812" cy="430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534" name="TextBox 13"/>
          <p:cNvSpPr txBox="1">
            <a:spLocks noChangeArrowheads="1"/>
          </p:cNvSpPr>
          <p:nvPr/>
        </p:nvSpPr>
        <p:spPr bwMode="auto">
          <a:xfrm>
            <a:off x="114300" y="5429250"/>
            <a:ext cx="8929688" cy="584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Comic Sans MS" pitchFamily="-128" charset="0"/>
              </a:rPr>
              <a:t>The contest seemed to be channeling CS 60…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ext Box 5"/>
          <p:cNvSpPr txBox="1">
            <a:spLocks noChangeArrowheads="1"/>
          </p:cNvSpPr>
          <p:nvPr/>
        </p:nvSpPr>
        <p:spPr bwMode="auto">
          <a:xfrm>
            <a:off x="5715000" y="228600"/>
            <a:ext cx="29718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  <a:latin typeface="Comic Sans MS" pitchFamily="-128" charset="0"/>
              </a:rPr>
              <a:t>ACM regionals ~ CS 60?</a:t>
            </a:r>
          </a:p>
        </p:txBody>
      </p:sp>
      <p:pic>
        <p:nvPicPr>
          <p:cNvPr id="108547" name="Picture 11" descr="prob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52400"/>
            <a:ext cx="4852988" cy="65532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108548" name="Picture 12" descr="prob2"/>
          <p:cNvPicPr>
            <a:picLocks noChangeAspect="1" noChangeArrowheads="1"/>
          </p:cNvPicPr>
          <p:nvPr/>
        </p:nvPicPr>
        <p:blipFill>
          <a:blip r:embed="rId4" cstate="print"/>
          <a:srcRect l="3697" t="68195" r="76120" b="19017"/>
          <a:stretch>
            <a:fillRect/>
          </a:stretch>
        </p:blipFill>
        <p:spPr bwMode="auto">
          <a:xfrm>
            <a:off x="5867400" y="2786063"/>
            <a:ext cx="2614613" cy="2236787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108549" name="Text Box 13"/>
          <p:cNvSpPr txBox="1">
            <a:spLocks noChangeArrowheads="1"/>
          </p:cNvSpPr>
          <p:nvPr/>
        </p:nvSpPr>
        <p:spPr bwMode="auto">
          <a:xfrm>
            <a:off x="5959475" y="5151438"/>
            <a:ext cx="2514600" cy="523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i="1">
                <a:solidFill>
                  <a:srgbClr val="000000"/>
                </a:solidFill>
              </a:rPr>
              <a:t>From corner to corner as cheaply as possible…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ext Box 5"/>
          <p:cNvSpPr txBox="1">
            <a:spLocks noChangeArrowheads="1"/>
          </p:cNvSpPr>
          <p:nvPr/>
        </p:nvSpPr>
        <p:spPr bwMode="auto">
          <a:xfrm>
            <a:off x="5986463" y="171450"/>
            <a:ext cx="29718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solidFill>
                  <a:srgbClr val="008000"/>
                </a:solidFill>
                <a:latin typeface="Comic Sans MS" pitchFamily="-128" charset="0"/>
              </a:rPr>
              <a:t>ACM regionals ~ CS 60?</a:t>
            </a:r>
          </a:p>
        </p:txBody>
      </p:sp>
      <p:sp>
        <p:nvSpPr>
          <p:cNvPr id="109571" name="Text Box 5"/>
          <p:cNvSpPr txBox="1">
            <a:spLocks noChangeArrowheads="1"/>
          </p:cNvSpPr>
          <p:nvPr/>
        </p:nvSpPr>
        <p:spPr bwMode="auto">
          <a:xfrm>
            <a:off x="6064250" y="1701800"/>
            <a:ext cx="2901950" cy="1323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0000"/>
                </a:solidFill>
              </a:rPr>
              <a:t>20 questions:</a:t>
            </a:r>
            <a:r>
              <a:rPr lang="en-US" sz="1600">
                <a:solidFill>
                  <a:srgbClr val="000000"/>
                </a:solidFill>
              </a:rPr>
              <a:t> given objects, given questions, and given the answers to the questions (!), </a:t>
            </a:r>
            <a:r>
              <a:rPr lang="en-US" sz="1600" b="1" i="1">
                <a:solidFill>
                  <a:srgbClr val="000000"/>
                </a:solidFill>
              </a:rPr>
              <a:t>Identify the object in the specified number of questions…</a:t>
            </a:r>
          </a:p>
        </p:txBody>
      </p:sp>
      <p:pic>
        <p:nvPicPr>
          <p:cNvPr id="109572" name="Picture 6" descr="prob3"/>
          <p:cNvPicPr>
            <a:picLocks noChangeAspect="1" noChangeArrowheads="1"/>
          </p:cNvPicPr>
          <p:nvPr/>
        </p:nvPicPr>
        <p:blipFill>
          <a:blip r:embed="rId3" cstate="print"/>
          <a:srcRect l="5949" t="7169" r="9381" b="30312"/>
          <a:stretch>
            <a:fillRect/>
          </a:stretch>
        </p:blipFill>
        <p:spPr bwMode="auto">
          <a:xfrm>
            <a:off x="228600" y="971550"/>
            <a:ext cx="5657850" cy="5745163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8" descr="prob4_2"/>
          <p:cNvPicPr>
            <a:picLocks noChangeAspect="1" noChangeArrowheads="1"/>
          </p:cNvPicPr>
          <p:nvPr/>
        </p:nvPicPr>
        <p:blipFill>
          <a:blip r:embed="rId3" cstate="print"/>
          <a:srcRect l="8096" t="16881" r="19383" b="14703"/>
          <a:stretch>
            <a:fillRect/>
          </a:stretch>
        </p:blipFill>
        <p:spPr bwMode="auto">
          <a:xfrm>
            <a:off x="5229225" y="2547938"/>
            <a:ext cx="3762375" cy="3395662"/>
          </a:xfrm>
          <a:prstGeom prst="rect">
            <a:avLst/>
          </a:prstGeom>
          <a:noFill/>
          <a:ln w="9525">
            <a:solidFill>
              <a:srgbClr val="9E001F"/>
            </a:solidFill>
            <a:miter lim="800000"/>
            <a:headEnd/>
            <a:tailEnd/>
          </a:ln>
        </p:spPr>
      </p:pic>
      <p:sp>
        <p:nvSpPr>
          <p:cNvPr id="110595" name="Text Box 5"/>
          <p:cNvSpPr txBox="1">
            <a:spLocks noChangeArrowheads="1"/>
          </p:cNvSpPr>
          <p:nvPr/>
        </p:nvSpPr>
        <p:spPr bwMode="auto">
          <a:xfrm>
            <a:off x="5715000" y="228600"/>
            <a:ext cx="29718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solidFill>
                  <a:srgbClr val="9E001F"/>
                </a:solidFill>
                <a:latin typeface="Comic Sans MS" pitchFamily="-128" charset="0"/>
              </a:rPr>
              <a:t>ACM regionals ~ CS 60?</a:t>
            </a:r>
          </a:p>
        </p:txBody>
      </p:sp>
      <p:sp>
        <p:nvSpPr>
          <p:cNvPr id="110596" name="Text Box 5"/>
          <p:cNvSpPr txBox="1">
            <a:spLocks noChangeArrowheads="1"/>
          </p:cNvSpPr>
          <p:nvPr/>
        </p:nvSpPr>
        <p:spPr bwMode="auto">
          <a:xfrm>
            <a:off x="5602288" y="6127750"/>
            <a:ext cx="30734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9E001F"/>
                </a:solidFill>
              </a:rPr>
              <a:t>Tautology checking (and parsing!)</a:t>
            </a:r>
          </a:p>
        </p:txBody>
      </p:sp>
      <p:pic>
        <p:nvPicPr>
          <p:cNvPr id="110597" name="Picture 6" descr="prob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28600"/>
            <a:ext cx="4849813" cy="6432550"/>
          </a:xfrm>
          <a:prstGeom prst="rect">
            <a:avLst/>
          </a:prstGeom>
          <a:noFill/>
          <a:ln w="9525">
            <a:solidFill>
              <a:srgbClr val="9E001F"/>
            </a:solidFill>
            <a:miter lim="800000"/>
            <a:headEnd/>
            <a:tailEnd/>
          </a:ln>
        </p:spPr>
      </p:pic>
      <p:pic>
        <p:nvPicPr>
          <p:cNvPr id="110598" name="Picture 7" descr="prob4_2"/>
          <p:cNvPicPr>
            <a:picLocks noChangeAspect="1" noChangeArrowheads="1"/>
          </p:cNvPicPr>
          <p:nvPr/>
        </p:nvPicPr>
        <p:blipFill>
          <a:blip r:embed="rId3" cstate="print"/>
          <a:srcRect l="40909" t="5049" r="8807" b="85744"/>
          <a:stretch>
            <a:fillRect/>
          </a:stretch>
        </p:blipFill>
        <p:spPr bwMode="auto">
          <a:xfrm>
            <a:off x="5484813" y="1836738"/>
            <a:ext cx="326231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599" name="Text Box 9"/>
          <p:cNvSpPr txBox="1">
            <a:spLocks noChangeArrowheads="1"/>
          </p:cNvSpPr>
          <p:nvPr/>
        </p:nvSpPr>
        <p:spPr bwMode="auto">
          <a:xfrm>
            <a:off x="5842000" y="6424613"/>
            <a:ext cx="2590800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000000"/>
                </a:solidFill>
                <a:latin typeface="Comic Sans MS" pitchFamily="-128" charset="0"/>
              </a:rPr>
              <a:t>( no Prolog permitted 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618" name="Group 2"/>
          <p:cNvGrpSpPr>
            <a:grpSpLocks/>
          </p:cNvGrpSpPr>
          <p:nvPr/>
        </p:nvGrpSpPr>
        <p:grpSpPr bwMode="auto">
          <a:xfrm>
            <a:off x="436563" y="1084263"/>
            <a:ext cx="8218487" cy="180975"/>
            <a:chOff x="295" y="1311"/>
            <a:chExt cx="5177" cy="114"/>
          </a:xfrm>
        </p:grpSpPr>
        <p:sp>
          <p:nvSpPr>
            <p:cNvPr id="111659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111660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</p:grpSp>
      <p:sp>
        <p:nvSpPr>
          <p:cNvPr id="111619" name="Text Box 5"/>
          <p:cNvSpPr txBox="1">
            <a:spLocks noChangeArrowheads="1"/>
          </p:cNvSpPr>
          <p:nvPr/>
        </p:nvSpPr>
        <p:spPr bwMode="auto">
          <a:xfrm>
            <a:off x="706438" y="331788"/>
            <a:ext cx="7781925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>
                <a:latin typeface="Times" pitchFamily="-128" charset="0"/>
              </a:rPr>
              <a:t>Nondeterminism</a:t>
            </a:r>
          </a:p>
        </p:txBody>
      </p:sp>
      <p:sp>
        <p:nvSpPr>
          <p:cNvPr id="111620" name="Text Box 6"/>
          <p:cNvSpPr txBox="1">
            <a:spLocks noChangeArrowheads="1"/>
          </p:cNvSpPr>
          <p:nvPr/>
        </p:nvSpPr>
        <p:spPr bwMode="auto">
          <a:xfrm>
            <a:off x="1933575" y="1352550"/>
            <a:ext cx="5329238" cy="5191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latin typeface="Times" pitchFamily="-128" charset="0"/>
              </a:rPr>
              <a:t>“computing with parallel universes”</a:t>
            </a:r>
          </a:p>
        </p:txBody>
      </p:sp>
      <p:sp>
        <p:nvSpPr>
          <p:cNvPr id="111621" name="Text Box 7"/>
          <p:cNvSpPr txBox="1">
            <a:spLocks noChangeArrowheads="1"/>
          </p:cNvSpPr>
          <p:nvPr/>
        </p:nvSpPr>
        <p:spPr bwMode="auto">
          <a:xfrm>
            <a:off x="1609725" y="2085975"/>
            <a:ext cx="1281113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ourier New" pitchFamily="-128" charset="0"/>
              </a:rPr>
              <a:t>x = true;</a:t>
            </a:r>
          </a:p>
        </p:txBody>
      </p:sp>
      <p:sp>
        <p:nvSpPr>
          <p:cNvPr id="111622" name="Text Box 8"/>
          <p:cNvSpPr txBox="1">
            <a:spLocks noChangeArrowheads="1"/>
          </p:cNvSpPr>
          <p:nvPr/>
        </p:nvSpPr>
        <p:spPr bwMode="auto">
          <a:xfrm>
            <a:off x="6140450" y="2087563"/>
            <a:ext cx="140335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ourier New" pitchFamily="-128" charset="0"/>
              </a:rPr>
              <a:t>x = false;</a:t>
            </a:r>
          </a:p>
        </p:txBody>
      </p:sp>
      <p:sp>
        <p:nvSpPr>
          <p:cNvPr id="111623" name="Rectangle 9"/>
          <p:cNvSpPr>
            <a:spLocks noChangeArrowheads="1"/>
          </p:cNvSpPr>
          <p:nvPr/>
        </p:nvSpPr>
        <p:spPr bwMode="auto">
          <a:xfrm>
            <a:off x="531813" y="1960563"/>
            <a:ext cx="3548062" cy="466725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>
              <a:latin typeface="Times" pitchFamily="-128" charset="0"/>
            </a:endParaRPr>
          </a:p>
        </p:txBody>
      </p:sp>
      <p:sp>
        <p:nvSpPr>
          <p:cNvPr id="111624" name="Rectangle 10"/>
          <p:cNvSpPr>
            <a:spLocks noChangeArrowheads="1"/>
          </p:cNvSpPr>
          <p:nvPr/>
        </p:nvSpPr>
        <p:spPr bwMode="auto">
          <a:xfrm>
            <a:off x="5048250" y="1962150"/>
            <a:ext cx="3548063" cy="466725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>
              <a:latin typeface="Times" pitchFamily="-128" charset="0"/>
            </a:endParaRPr>
          </a:p>
        </p:txBody>
      </p:sp>
      <p:sp>
        <p:nvSpPr>
          <p:cNvPr id="111625" name="Text Box 11"/>
          <p:cNvSpPr txBox="1">
            <a:spLocks noChangeArrowheads="1"/>
          </p:cNvSpPr>
          <p:nvPr/>
        </p:nvSpPr>
        <p:spPr bwMode="auto">
          <a:xfrm>
            <a:off x="809625" y="2992438"/>
            <a:ext cx="1281113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chemeClr val="hlink"/>
                </a:solidFill>
                <a:latin typeface="Courier New" pitchFamily="-128" charset="0"/>
              </a:rPr>
              <a:t>y = true;</a:t>
            </a:r>
          </a:p>
        </p:txBody>
      </p:sp>
      <p:sp>
        <p:nvSpPr>
          <p:cNvPr id="111626" name="Text Box 12"/>
          <p:cNvSpPr txBox="1">
            <a:spLocks noChangeArrowheads="1"/>
          </p:cNvSpPr>
          <p:nvPr/>
        </p:nvSpPr>
        <p:spPr bwMode="auto">
          <a:xfrm>
            <a:off x="2482850" y="2992438"/>
            <a:ext cx="140335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chemeClr val="hlink"/>
                </a:solidFill>
                <a:latin typeface="Courier New" pitchFamily="-128" charset="0"/>
              </a:rPr>
              <a:t>y = false;</a:t>
            </a:r>
          </a:p>
        </p:txBody>
      </p:sp>
      <p:sp>
        <p:nvSpPr>
          <p:cNvPr id="111627" name="Rectangle 13"/>
          <p:cNvSpPr>
            <a:spLocks noChangeArrowheads="1"/>
          </p:cNvSpPr>
          <p:nvPr/>
        </p:nvSpPr>
        <p:spPr bwMode="auto">
          <a:xfrm>
            <a:off x="2398713" y="2955925"/>
            <a:ext cx="1587500" cy="3571875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>
              <a:latin typeface="Times" pitchFamily="-128" charset="0"/>
            </a:endParaRPr>
          </a:p>
        </p:txBody>
      </p:sp>
      <p:sp>
        <p:nvSpPr>
          <p:cNvPr id="111628" name="Rectangle 14"/>
          <p:cNvSpPr>
            <a:spLocks noChangeArrowheads="1"/>
          </p:cNvSpPr>
          <p:nvPr/>
        </p:nvSpPr>
        <p:spPr bwMode="auto">
          <a:xfrm>
            <a:off x="661988" y="2955925"/>
            <a:ext cx="1587500" cy="3571875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>
              <a:latin typeface="Times" pitchFamily="-128" charset="0"/>
            </a:endParaRPr>
          </a:p>
        </p:txBody>
      </p:sp>
      <p:sp>
        <p:nvSpPr>
          <p:cNvPr id="111629" name="Rectangle 15"/>
          <p:cNvSpPr>
            <a:spLocks noChangeArrowheads="1"/>
          </p:cNvSpPr>
          <p:nvPr/>
        </p:nvSpPr>
        <p:spPr bwMode="auto">
          <a:xfrm>
            <a:off x="6916738" y="2955925"/>
            <a:ext cx="1587500" cy="3571875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>
              <a:latin typeface="Times" pitchFamily="-128" charset="0"/>
            </a:endParaRPr>
          </a:p>
        </p:txBody>
      </p:sp>
      <p:sp>
        <p:nvSpPr>
          <p:cNvPr id="111630" name="Rectangle 16"/>
          <p:cNvSpPr>
            <a:spLocks noChangeArrowheads="1"/>
          </p:cNvSpPr>
          <p:nvPr/>
        </p:nvSpPr>
        <p:spPr bwMode="auto">
          <a:xfrm>
            <a:off x="5180013" y="2955925"/>
            <a:ext cx="1587500" cy="3571875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>
              <a:latin typeface="Times" pitchFamily="-128" charset="0"/>
            </a:endParaRPr>
          </a:p>
        </p:txBody>
      </p:sp>
      <p:sp>
        <p:nvSpPr>
          <p:cNvPr id="111631" name="Text Box 17"/>
          <p:cNvSpPr txBox="1">
            <a:spLocks noChangeArrowheads="1"/>
          </p:cNvSpPr>
          <p:nvPr/>
        </p:nvSpPr>
        <p:spPr bwMode="auto">
          <a:xfrm>
            <a:off x="5343525" y="2978150"/>
            <a:ext cx="1281113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chemeClr val="hlink"/>
                </a:solidFill>
                <a:latin typeface="Courier New" pitchFamily="-128" charset="0"/>
              </a:rPr>
              <a:t>y = true;</a:t>
            </a:r>
          </a:p>
        </p:txBody>
      </p:sp>
      <p:sp>
        <p:nvSpPr>
          <p:cNvPr id="111632" name="Text Box 18"/>
          <p:cNvSpPr txBox="1">
            <a:spLocks noChangeArrowheads="1"/>
          </p:cNvSpPr>
          <p:nvPr/>
        </p:nvSpPr>
        <p:spPr bwMode="auto">
          <a:xfrm>
            <a:off x="7016750" y="2978150"/>
            <a:ext cx="140335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chemeClr val="hlink"/>
                </a:solidFill>
                <a:latin typeface="Courier New" pitchFamily="-128" charset="0"/>
              </a:rPr>
              <a:t>y = false;</a:t>
            </a:r>
          </a:p>
        </p:txBody>
      </p:sp>
      <p:sp>
        <p:nvSpPr>
          <p:cNvPr id="111633" name="Rectangle 19"/>
          <p:cNvSpPr>
            <a:spLocks noChangeArrowheads="1"/>
          </p:cNvSpPr>
          <p:nvPr/>
        </p:nvSpPr>
        <p:spPr bwMode="auto">
          <a:xfrm>
            <a:off x="5253038" y="3602038"/>
            <a:ext cx="698500" cy="2817812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>
              <a:latin typeface="Times" pitchFamily="-128" charset="0"/>
            </a:endParaRPr>
          </a:p>
        </p:txBody>
      </p:sp>
      <p:sp>
        <p:nvSpPr>
          <p:cNvPr id="111634" name="Rectangle 20"/>
          <p:cNvSpPr>
            <a:spLocks noChangeArrowheads="1"/>
          </p:cNvSpPr>
          <p:nvPr/>
        </p:nvSpPr>
        <p:spPr bwMode="auto">
          <a:xfrm>
            <a:off x="6008688" y="3602038"/>
            <a:ext cx="698500" cy="2817812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>
              <a:latin typeface="Times" pitchFamily="-128" charset="0"/>
            </a:endParaRPr>
          </a:p>
        </p:txBody>
      </p:sp>
      <p:sp>
        <p:nvSpPr>
          <p:cNvPr id="111635" name="Rectangle 21"/>
          <p:cNvSpPr>
            <a:spLocks noChangeArrowheads="1"/>
          </p:cNvSpPr>
          <p:nvPr/>
        </p:nvSpPr>
        <p:spPr bwMode="auto">
          <a:xfrm>
            <a:off x="5308600" y="3609975"/>
            <a:ext cx="549275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600" b="1">
                <a:solidFill>
                  <a:schemeClr val="folHlink"/>
                </a:solidFill>
                <a:latin typeface="Courier New" pitchFamily="-128" charset="0"/>
              </a:rPr>
              <a:t>z=1</a:t>
            </a:r>
          </a:p>
        </p:txBody>
      </p:sp>
      <p:sp>
        <p:nvSpPr>
          <p:cNvPr id="111636" name="Rectangle 22"/>
          <p:cNvSpPr>
            <a:spLocks noChangeArrowheads="1"/>
          </p:cNvSpPr>
          <p:nvPr/>
        </p:nvSpPr>
        <p:spPr bwMode="auto">
          <a:xfrm>
            <a:off x="6088063" y="3609975"/>
            <a:ext cx="549275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600" b="1">
                <a:solidFill>
                  <a:schemeClr val="folHlink"/>
                </a:solidFill>
                <a:latin typeface="Courier New" pitchFamily="-128" charset="0"/>
              </a:rPr>
              <a:t>z=0</a:t>
            </a:r>
          </a:p>
        </p:txBody>
      </p:sp>
      <p:sp>
        <p:nvSpPr>
          <p:cNvPr id="111637" name="Rectangle 23"/>
          <p:cNvSpPr>
            <a:spLocks noChangeArrowheads="1"/>
          </p:cNvSpPr>
          <p:nvPr/>
        </p:nvSpPr>
        <p:spPr bwMode="auto">
          <a:xfrm>
            <a:off x="6977063" y="3595688"/>
            <a:ext cx="698500" cy="2817812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>
              <a:latin typeface="Times" pitchFamily="-128" charset="0"/>
            </a:endParaRPr>
          </a:p>
        </p:txBody>
      </p:sp>
      <p:sp>
        <p:nvSpPr>
          <p:cNvPr id="111638" name="Rectangle 24"/>
          <p:cNvSpPr>
            <a:spLocks noChangeArrowheads="1"/>
          </p:cNvSpPr>
          <p:nvPr/>
        </p:nvSpPr>
        <p:spPr bwMode="auto">
          <a:xfrm>
            <a:off x="7732713" y="3595688"/>
            <a:ext cx="698500" cy="2817812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>
              <a:latin typeface="Times" pitchFamily="-128" charset="0"/>
            </a:endParaRPr>
          </a:p>
        </p:txBody>
      </p:sp>
      <p:sp>
        <p:nvSpPr>
          <p:cNvPr id="111639" name="Rectangle 25"/>
          <p:cNvSpPr>
            <a:spLocks noChangeArrowheads="1"/>
          </p:cNvSpPr>
          <p:nvPr/>
        </p:nvSpPr>
        <p:spPr bwMode="auto">
          <a:xfrm>
            <a:off x="7032625" y="3603625"/>
            <a:ext cx="549275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600" b="1">
                <a:solidFill>
                  <a:schemeClr val="folHlink"/>
                </a:solidFill>
                <a:latin typeface="Courier New" pitchFamily="-128" charset="0"/>
              </a:rPr>
              <a:t>z=1</a:t>
            </a:r>
          </a:p>
        </p:txBody>
      </p:sp>
      <p:sp>
        <p:nvSpPr>
          <p:cNvPr id="111640" name="Rectangle 26"/>
          <p:cNvSpPr>
            <a:spLocks noChangeArrowheads="1"/>
          </p:cNvSpPr>
          <p:nvPr/>
        </p:nvSpPr>
        <p:spPr bwMode="auto">
          <a:xfrm>
            <a:off x="7812088" y="3603625"/>
            <a:ext cx="549275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600" b="1">
                <a:solidFill>
                  <a:schemeClr val="folHlink"/>
                </a:solidFill>
                <a:latin typeface="Courier New" pitchFamily="-128" charset="0"/>
              </a:rPr>
              <a:t>z=0</a:t>
            </a:r>
          </a:p>
        </p:txBody>
      </p:sp>
      <p:sp>
        <p:nvSpPr>
          <p:cNvPr id="111641" name="Rectangle 27"/>
          <p:cNvSpPr>
            <a:spLocks noChangeArrowheads="1"/>
          </p:cNvSpPr>
          <p:nvPr/>
        </p:nvSpPr>
        <p:spPr bwMode="auto">
          <a:xfrm>
            <a:off x="2470150" y="3597275"/>
            <a:ext cx="698500" cy="2817813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>
              <a:latin typeface="Times" pitchFamily="-128" charset="0"/>
            </a:endParaRPr>
          </a:p>
        </p:txBody>
      </p:sp>
      <p:sp>
        <p:nvSpPr>
          <p:cNvPr id="111642" name="Rectangle 28"/>
          <p:cNvSpPr>
            <a:spLocks noChangeArrowheads="1"/>
          </p:cNvSpPr>
          <p:nvPr/>
        </p:nvSpPr>
        <p:spPr bwMode="auto">
          <a:xfrm>
            <a:off x="3225800" y="3597275"/>
            <a:ext cx="698500" cy="2817813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>
              <a:latin typeface="Times" pitchFamily="-128" charset="0"/>
            </a:endParaRPr>
          </a:p>
        </p:txBody>
      </p:sp>
      <p:sp>
        <p:nvSpPr>
          <p:cNvPr id="111643" name="Rectangle 29"/>
          <p:cNvSpPr>
            <a:spLocks noChangeArrowheads="1"/>
          </p:cNvSpPr>
          <p:nvPr/>
        </p:nvSpPr>
        <p:spPr bwMode="auto">
          <a:xfrm>
            <a:off x="2525713" y="3605213"/>
            <a:ext cx="549275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600" b="1">
                <a:solidFill>
                  <a:schemeClr val="folHlink"/>
                </a:solidFill>
                <a:latin typeface="Courier New" pitchFamily="-128" charset="0"/>
              </a:rPr>
              <a:t>z=1</a:t>
            </a:r>
          </a:p>
        </p:txBody>
      </p:sp>
      <p:sp>
        <p:nvSpPr>
          <p:cNvPr id="111644" name="Rectangle 30"/>
          <p:cNvSpPr>
            <a:spLocks noChangeArrowheads="1"/>
          </p:cNvSpPr>
          <p:nvPr/>
        </p:nvSpPr>
        <p:spPr bwMode="auto">
          <a:xfrm>
            <a:off x="3305175" y="3605213"/>
            <a:ext cx="549275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600" b="1">
                <a:solidFill>
                  <a:schemeClr val="folHlink"/>
                </a:solidFill>
                <a:latin typeface="Courier New" pitchFamily="-128" charset="0"/>
              </a:rPr>
              <a:t>z=0</a:t>
            </a:r>
          </a:p>
        </p:txBody>
      </p:sp>
      <p:sp>
        <p:nvSpPr>
          <p:cNvPr id="111645" name="Rectangle 31"/>
          <p:cNvSpPr>
            <a:spLocks noChangeArrowheads="1"/>
          </p:cNvSpPr>
          <p:nvPr/>
        </p:nvSpPr>
        <p:spPr bwMode="auto">
          <a:xfrm>
            <a:off x="725488" y="3590925"/>
            <a:ext cx="698500" cy="2817813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>
              <a:latin typeface="Times" pitchFamily="-128" charset="0"/>
            </a:endParaRPr>
          </a:p>
        </p:txBody>
      </p:sp>
      <p:sp>
        <p:nvSpPr>
          <p:cNvPr id="111646" name="Rectangle 32"/>
          <p:cNvSpPr>
            <a:spLocks noChangeArrowheads="1"/>
          </p:cNvSpPr>
          <p:nvPr/>
        </p:nvSpPr>
        <p:spPr bwMode="auto">
          <a:xfrm>
            <a:off x="1481138" y="3590925"/>
            <a:ext cx="698500" cy="2817813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>
              <a:latin typeface="Times" pitchFamily="-128" charset="0"/>
            </a:endParaRPr>
          </a:p>
        </p:txBody>
      </p:sp>
      <p:sp>
        <p:nvSpPr>
          <p:cNvPr id="111647" name="Rectangle 33"/>
          <p:cNvSpPr>
            <a:spLocks noChangeArrowheads="1"/>
          </p:cNvSpPr>
          <p:nvPr/>
        </p:nvSpPr>
        <p:spPr bwMode="auto">
          <a:xfrm>
            <a:off x="781050" y="3598863"/>
            <a:ext cx="549275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600" b="1">
                <a:solidFill>
                  <a:schemeClr val="folHlink"/>
                </a:solidFill>
                <a:latin typeface="Courier New" pitchFamily="-128" charset="0"/>
              </a:rPr>
              <a:t>z=1</a:t>
            </a:r>
          </a:p>
        </p:txBody>
      </p:sp>
      <p:sp>
        <p:nvSpPr>
          <p:cNvPr id="111648" name="Rectangle 34"/>
          <p:cNvSpPr>
            <a:spLocks noChangeArrowheads="1"/>
          </p:cNvSpPr>
          <p:nvPr/>
        </p:nvSpPr>
        <p:spPr bwMode="auto">
          <a:xfrm>
            <a:off x="1560513" y="3598863"/>
            <a:ext cx="549275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600" b="1">
                <a:solidFill>
                  <a:schemeClr val="folHlink"/>
                </a:solidFill>
                <a:latin typeface="Courier New" pitchFamily="-128" charset="0"/>
              </a:rPr>
              <a:t>z=0</a:t>
            </a:r>
          </a:p>
        </p:txBody>
      </p:sp>
      <p:sp>
        <p:nvSpPr>
          <p:cNvPr id="111649" name="Text Box 35"/>
          <p:cNvSpPr txBox="1">
            <a:spLocks noChangeArrowheads="1"/>
          </p:cNvSpPr>
          <p:nvPr/>
        </p:nvSpPr>
        <p:spPr bwMode="auto">
          <a:xfrm>
            <a:off x="4083050" y="4494213"/>
            <a:ext cx="950913" cy="137318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latin typeface="Times" pitchFamily="-128" charset="0"/>
              </a:rPr>
              <a:t>3 steps!</a:t>
            </a:r>
          </a:p>
        </p:txBody>
      </p:sp>
      <p:sp>
        <p:nvSpPr>
          <p:cNvPr id="111650" name="Line 36"/>
          <p:cNvSpPr>
            <a:spLocks noChangeShapeType="1"/>
          </p:cNvSpPr>
          <p:nvPr/>
        </p:nvSpPr>
        <p:spPr bwMode="auto">
          <a:xfrm>
            <a:off x="4556125" y="2127250"/>
            <a:ext cx="0" cy="2079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51" name="Text Box 37"/>
          <p:cNvSpPr txBox="1">
            <a:spLocks noChangeArrowheads="1"/>
          </p:cNvSpPr>
          <p:nvPr/>
        </p:nvSpPr>
        <p:spPr bwMode="auto">
          <a:xfrm>
            <a:off x="5405438" y="5875338"/>
            <a:ext cx="404812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Times" pitchFamily="-128" charset="0"/>
              </a:rPr>
              <a:t>U</a:t>
            </a:r>
          </a:p>
        </p:txBody>
      </p:sp>
      <p:sp>
        <p:nvSpPr>
          <p:cNvPr id="111652" name="Text Box 38"/>
          <p:cNvSpPr txBox="1">
            <a:spLocks noChangeArrowheads="1"/>
          </p:cNvSpPr>
          <p:nvPr/>
        </p:nvSpPr>
        <p:spPr bwMode="auto">
          <a:xfrm>
            <a:off x="6153150" y="5892800"/>
            <a:ext cx="38735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Times" pitchFamily="-128" charset="0"/>
              </a:rPr>
              <a:t>T</a:t>
            </a:r>
          </a:p>
        </p:txBody>
      </p:sp>
      <p:sp>
        <p:nvSpPr>
          <p:cNvPr id="111653" name="Text Box 39"/>
          <p:cNvSpPr txBox="1">
            <a:spLocks noChangeArrowheads="1"/>
          </p:cNvSpPr>
          <p:nvPr/>
        </p:nvSpPr>
        <p:spPr bwMode="auto">
          <a:xfrm>
            <a:off x="7121525" y="5892800"/>
            <a:ext cx="404813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Times" pitchFamily="-128" charset="0"/>
              </a:rPr>
              <a:t>U</a:t>
            </a:r>
          </a:p>
        </p:txBody>
      </p:sp>
      <p:sp>
        <p:nvSpPr>
          <p:cNvPr id="111654" name="Text Box 40"/>
          <p:cNvSpPr txBox="1">
            <a:spLocks noChangeArrowheads="1"/>
          </p:cNvSpPr>
          <p:nvPr/>
        </p:nvSpPr>
        <p:spPr bwMode="auto">
          <a:xfrm>
            <a:off x="7885113" y="5894388"/>
            <a:ext cx="404812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Times" pitchFamily="-128" charset="0"/>
              </a:rPr>
              <a:t>U</a:t>
            </a:r>
          </a:p>
        </p:txBody>
      </p:sp>
      <p:sp>
        <p:nvSpPr>
          <p:cNvPr id="111655" name="Text Box 41"/>
          <p:cNvSpPr txBox="1">
            <a:spLocks noChangeArrowheads="1"/>
          </p:cNvSpPr>
          <p:nvPr/>
        </p:nvSpPr>
        <p:spPr bwMode="auto">
          <a:xfrm>
            <a:off x="2606675" y="5862638"/>
            <a:ext cx="404813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Times" pitchFamily="-128" charset="0"/>
              </a:rPr>
              <a:t>U</a:t>
            </a:r>
          </a:p>
        </p:txBody>
      </p:sp>
      <p:sp>
        <p:nvSpPr>
          <p:cNvPr id="111656" name="Text Box 42"/>
          <p:cNvSpPr txBox="1">
            <a:spLocks noChangeArrowheads="1"/>
          </p:cNvSpPr>
          <p:nvPr/>
        </p:nvSpPr>
        <p:spPr bwMode="auto">
          <a:xfrm>
            <a:off x="3370263" y="5864225"/>
            <a:ext cx="404812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Times" pitchFamily="-128" charset="0"/>
              </a:rPr>
              <a:t>U</a:t>
            </a:r>
          </a:p>
        </p:txBody>
      </p:sp>
      <p:sp>
        <p:nvSpPr>
          <p:cNvPr id="111657" name="Text Box 43"/>
          <p:cNvSpPr txBox="1">
            <a:spLocks noChangeArrowheads="1"/>
          </p:cNvSpPr>
          <p:nvPr/>
        </p:nvSpPr>
        <p:spPr bwMode="auto">
          <a:xfrm>
            <a:off x="862013" y="5856288"/>
            <a:ext cx="404812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Times" pitchFamily="-128" charset="0"/>
              </a:rPr>
              <a:t>U</a:t>
            </a:r>
          </a:p>
        </p:txBody>
      </p:sp>
      <p:sp>
        <p:nvSpPr>
          <p:cNvPr id="111658" name="Text Box 44"/>
          <p:cNvSpPr txBox="1">
            <a:spLocks noChangeArrowheads="1"/>
          </p:cNvSpPr>
          <p:nvPr/>
        </p:nvSpPr>
        <p:spPr bwMode="auto">
          <a:xfrm>
            <a:off x="1625600" y="5857875"/>
            <a:ext cx="404813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Times" pitchFamily="-128" charset="0"/>
              </a:rPr>
              <a:t>U</a:t>
            </a: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42" name="Group 2"/>
          <p:cNvGrpSpPr>
            <a:grpSpLocks/>
          </p:cNvGrpSpPr>
          <p:nvPr/>
        </p:nvGrpSpPr>
        <p:grpSpPr bwMode="auto">
          <a:xfrm>
            <a:off x="436563" y="1116013"/>
            <a:ext cx="8218487" cy="180975"/>
            <a:chOff x="295" y="1311"/>
            <a:chExt cx="5177" cy="114"/>
          </a:xfrm>
        </p:grpSpPr>
        <p:sp>
          <p:nvSpPr>
            <p:cNvPr id="112651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112652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</p:grpSp>
      <p:sp>
        <p:nvSpPr>
          <p:cNvPr id="112643" name="Text Box 5"/>
          <p:cNvSpPr txBox="1">
            <a:spLocks noChangeArrowheads="1"/>
          </p:cNvSpPr>
          <p:nvPr/>
        </p:nvSpPr>
        <p:spPr bwMode="auto">
          <a:xfrm>
            <a:off x="706438" y="331788"/>
            <a:ext cx="7781925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>
                <a:latin typeface="Times" pitchFamily="-128" charset="0"/>
              </a:rPr>
              <a:t>Extra Credit</a:t>
            </a:r>
          </a:p>
        </p:txBody>
      </p:sp>
      <p:sp>
        <p:nvSpPr>
          <p:cNvPr id="112644" name="Text Box 6"/>
          <p:cNvSpPr txBox="1">
            <a:spLocks noChangeArrowheads="1"/>
          </p:cNvSpPr>
          <p:nvPr/>
        </p:nvSpPr>
        <p:spPr bwMode="auto">
          <a:xfrm>
            <a:off x="1916113" y="1490663"/>
            <a:ext cx="466725" cy="7016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latin typeface="Times" pitchFamily="-128" charset="0"/>
              </a:rPr>
              <a:t>P</a:t>
            </a:r>
          </a:p>
        </p:txBody>
      </p:sp>
      <p:sp>
        <p:nvSpPr>
          <p:cNvPr id="112645" name="Text Box 7"/>
          <p:cNvSpPr txBox="1">
            <a:spLocks noChangeArrowheads="1"/>
          </p:cNvSpPr>
          <p:nvPr/>
        </p:nvSpPr>
        <p:spPr bwMode="auto">
          <a:xfrm>
            <a:off x="6283325" y="1498600"/>
            <a:ext cx="833438" cy="7016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latin typeface="Times" pitchFamily="-128" charset="0"/>
              </a:rPr>
              <a:t>NP</a:t>
            </a:r>
          </a:p>
        </p:txBody>
      </p:sp>
      <p:sp>
        <p:nvSpPr>
          <p:cNvPr id="112646" name="Text Box 8"/>
          <p:cNvSpPr txBox="1">
            <a:spLocks noChangeArrowheads="1"/>
          </p:cNvSpPr>
          <p:nvPr/>
        </p:nvSpPr>
        <p:spPr bwMode="auto">
          <a:xfrm>
            <a:off x="4197350" y="1538288"/>
            <a:ext cx="647700" cy="579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latin typeface="Times" pitchFamily="-128" charset="0"/>
              </a:rPr>
              <a:t>vs.</a:t>
            </a:r>
          </a:p>
        </p:txBody>
      </p:sp>
      <p:sp>
        <p:nvSpPr>
          <p:cNvPr id="112647" name="Text Box 9"/>
          <p:cNvSpPr txBox="1">
            <a:spLocks noChangeArrowheads="1"/>
          </p:cNvSpPr>
          <p:nvPr/>
        </p:nvSpPr>
        <p:spPr bwMode="auto">
          <a:xfrm>
            <a:off x="400050" y="2292350"/>
            <a:ext cx="3700463" cy="11874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" pitchFamily="-128" charset="0"/>
              </a:rPr>
              <a:t>Set of problems solvable by deterministic algorithms in polynomial time.</a:t>
            </a:r>
          </a:p>
        </p:txBody>
      </p:sp>
      <p:sp>
        <p:nvSpPr>
          <p:cNvPr id="112648" name="Text Box 10"/>
          <p:cNvSpPr txBox="1">
            <a:spLocks noChangeArrowheads="1"/>
          </p:cNvSpPr>
          <p:nvPr/>
        </p:nvSpPr>
        <p:spPr bwMode="auto">
          <a:xfrm>
            <a:off x="5003800" y="2300288"/>
            <a:ext cx="3700463" cy="11874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" pitchFamily="-128" charset="0"/>
              </a:rPr>
              <a:t>Set of problems solvable by nondeterministic algorithms in polynomial time.</a:t>
            </a:r>
          </a:p>
        </p:txBody>
      </p:sp>
      <p:sp>
        <p:nvSpPr>
          <p:cNvPr id="112649" name="Text Box 12"/>
          <p:cNvSpPr txBox="1">
            <a:spLocks noChangeArrowheads="1"/>
          </p:cNvSpPr>
          <p:nvPr/>
        </p:nvSpPr>
        <p:spPr bwMode="auto">
          <a:xfrm>
            <a:off x="692150" y="3665538"/>
            <a:ext cx="3652838" cy="210026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400">
                <a:latin typeface="Helvetica" pitchFamily="1" charset="0"/>
              </a:rPr>
              <a:t> searching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>
                <a:latin typeface="Helvetica" pitchFamily="1" charset="0"/>
              </a:rPr>
              <a:t> sorting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>
                <a:latin typeface="Helvetica" pitchFamily="1" charset="0"/>
              </a:rPr>
              <a:t> Fourier Transform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>
                <a:latin typeface="Helvetica" pitchFamily="1" charset="0"/>
              </a:rPr>
              <a:t> chess, checkers, go, ...</a:t>
            </a:r>
          </a:p>
        </p:txBody>
      </p:sp>
      <p:sp>
        <p:nvSpPr>
          <p:cNvPr id="112650" name="Text Box 13"/>
          <p:cNvSpPr txBox="1">
            <a:spLocks noChangeArrowheads="1"/>
          </p:cNvSpPr>
          <p:nvPr/>
        </p:nvSpPr>
        <p:spPr bwMode="auto">
          <a:xfrm>
            <a:off x="5273675" y="3575050"/>
            <a:ext cx="3652838" cy="26479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400">
                <a:latin typeface="Helvetica" pitchFamily="1" charset="0"/>
              </a:rPr>
              <a:t> SAT  (satisfiability)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>
                <a:latin typeface="Helvetica" pitchFamily="1" charset="0"/>
              </a:rPr>
              <a:t> Bin Packing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>
                <a:latin typeface="Helvetica" pitchFamily="1" charset="0"/>
              </a:rPr>
              <a:t> Knapsack problem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>
                <a:latin typeface="Helvetica" pitchFamily="1" charset="0"/>
              </a:rPr>
              <a:t> factoring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>
                <a:latin typeface="Helvetica" pitchFamily="1" charset="0"/>
              </a:rPr>
              <a:t> TSP</a:t>
            </a: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ext Box 2"/>
          <p:cNvSpPr txBox="1">
            <a:spLocks noChangeArrowheads="1"/>
          </p:cNvSpPr>
          <p:nvPr/>
        </p:nvSpPr>
        <p:spPr bwMode="auto">
          <a:xfrm>
            <a:off x="663575" y="161925"/>
            <a:ext cx="7781925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>
                <a:latin typeface="Times" pitchFamily="-128" charset="0"/>
              </a:rPr>
              <a:t>More efficient?</a:t>
            </a:r>
          </a:p>
        </p:txBody>
      </p:sp>
      <p:sp>
        <p:nvSpPr>
          <p:cNvPr id="113667" name="Text Box 3"/>
          <p:cNvSpPr txBox="1">
            <a:spLocks noChangeArrowheads="1"/>
          </p:cNvSpPr>
          <p:nvPr/>
        </p:nvSpPr>
        <p:spPr bwMode="auto">
          <a:xfrm>
            <a:off x="463550" y="709613"/>
            <a:ext cx="80899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Times" pitchFamily="-128" charset="0"/>
              </a:rPr>
              <a:t>The results of compiling into two different machine languages…</a:t>
            </a:r>
          </a:p>
        </p:txBody>
      </p:sp>
      <p:sp>
        <p:nvSpPr>
          <p:cNvPr id="113668" name="Text Box 4"/>
          <p:cNvSpPr txBox="1">
            <a:spLocks noChangeArrowheads="1"/>
          </p:cNvSpPr>
          <p:nvPr/>
        </p:nvSpPr>
        <p:spPr bwMode="auto">
          <a:xfrm>
            <a:off x="6407150" y="6499225"/>
            <a:ext cx="2638425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>
                <a:solidFill>
                  <a:srgbClr val="0000FF"/>
                </a:solidFill>
                <a:latin typeface="Comic Sans MS" pitchFamily="-128" charset="0"/>
              </a:rPr>
              <a:t>lots of machine-dependent details!</a:t>
            </a:r>
          </a:p>
        </p:txBody>
      </p:sp>
      <p:sp>
        <p:nvSpPr>
          <p:cNvPr id="113669" name="Text Box 5"/>
          <p:cNvSpPr txBox="1">
            <a:spLocks noChangeArrowheads="1"/>
          </p:cNvSpPr>
          <p:nvPr/>
        </p:nvSpPr>
        <p:spPr bwMode="auto">
          <a:xfrm>
            <a:off x="184150" y="1322388"/>
            <a:ext cx="3384550" cy="52038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200" b="1">
                <a:solidFill>
                  <a:srgbClr val="0000FF"/>
                </a:solidFill>
                <a:latin typeface="Courier New" pitchFamily="-128" charset="0"/>
              </a:rPr>
              <a:t>.LC0:</a:t>
            </a:r>
          </a:p>
          <a:p>
            <a:r>
              <a:rPr lang="en-US" sz="1200" b="1">
                <a:solidFill>
                  <a:srgbClr val="0000FF"/>
                </a:solidFill>
                <a:latin typeface="Courier New" pitchFamily="-128" charset="0"/>
              </a:rPr>
              <a:t>   .string "x is %d and y is %d.\n"</a:t>
            </a:r>
          </a:p>
          <a:p>
            <a:r>
              <a:rPr lang="en-US" sz="1200" b="1">
                <a:solidFill>
                  <a:srgbClr val="0000FF"/>
                </a:solidFill>
                <a:latin typeface="Courier New" pitchFamily="-128" charset="0"/>
              </a:rPr>
              <a:t>   .text</a:t>
            </a:r>
          </a:p>
          <a:p>
            <a:r>
              <a:rPr lang="en-US" sz="1200" b="1">
                <a:solidFill>
                  <a:srgbClr val="0000FF"/>
                </a:solidFill>
                <a:latin typeface="Courier New" pitchFamily="-128" charset="0"/>
              </a:rPr>
              <a:t>.globl main</a:t>
            </a:r>
          </a:p>
          <a:p>
            <a:r>
              <a:rPr lang="en-US" sz="1200" b="1">
                <a:solidFill>
                  <a:srgbClr val="0000FF"/>
                </a:solidFill>
                <a:latin typeface="Courier New" pitchFamily="-128" charset="0"/>
              </a:rPr>
              <a:t>   .type main,@function</a:t>
            </a:r>
          </a:p>
          <a:p>
            <a:r>
              <a:rPr lang="en-US" sz="1200" b="1">
                <a:solidFill>
                  <a:srgbClr val="0000FF"/>
                </a:solidFill>
                <a:latin typeface="Courier New" pitchFamily="-128" charset="0"/>
              </a:rPr>
              <a:t>main:</a:t>
            </a:r>
          </a:p>
          <a:p>
            <a:r>
              <a:rPr lang="en-US" sz="1200" b="1">
                <a:solidFill>
                  <a:srgbClr val="0000FF"/>
                </a:solidFill>
                <a:latin typeface="Courier New" pitchFamily="-128" charset="0"/>
              </a:rPr>
              <a:t>   pushl %ebp</a:t>
            </a:r>
          </a:p>
          <a:p>
            <a:r>
              <a:rPr lang="en-US" sz="1200" b="1">
                <a:solidFill>
                  <a:srgbClr val="0000FF"/>
                </a:solidFill>
                <a:latin typeface="Courier New" pitchFamily="-128" charset="0"/>
              </a:rPr>
              <a:t>   movl  %esp, %ebp</a:t>
            </a:r>
          </a:p>
          <a:p>
            <a:r>
              <a:rPr lang="en-US" sz="1200" b="1">
                <a:solidFill>
                  <a:srgbClr val="0000FF"/>
                </a:solidFill>
                <a:latin typeface="Courier New" pitchFamily="-128" charset="0"/>
              </a:rPr>
              <a:t>   subl  $24, %esp</a:t>
            </a:r>
          </a:p>
          <a:p>
            <a:r>
              <a:rPr lang="en-US" sz="1200" b="1">
                <a:solidFill>
                  <a:srgbClr val="0000FF"/>
                </a:solidFill>
                <a:latin typeface="Courier New" pitchFamily="-128" charset="0"/>
              </a:rPr>
              <a:t>   andl  $-16, %esp</a:t>
            </a:r>
          </a:p>
          <a:p>
            <a:r>
              <a:rPr lang="en-US" sz="1200" b="1">
                <a:solidFill>
                  <a:srgbClr val="0000FF"/>
                </a:solidFill>
                <a:latin typeface="Courier New" pitchFamily="-128" charset="0"/>
              </a:rPr>
              <a:t>   movl  $0, %eax</a:t>
            </a:r>
          </a:p>
          <a:p>
            <a:r>
              <a:rPr lang="en-US" sz="1200" b="1">
                <a:solidFill>
                  <a:srgbClr val="0000FF"/>
                </a:solidFill>
                <a:latin typeface="Courier New" pitchFamily="-128" charset="0"/>
              </a:rPr>
              <a:t>   subl  %eax, %esp</a:t>
            </a:r>
          </a:p>
          <a:p>
            <a:r>
              <a:rPr lang="en-US" sz="1200" b="1">
                <a:solidFill>
                  <a:srgbClr val="0000FF"/>
                </a:solidFill>
                <a:latin typeface="Courier New" pitchFamily="-128" charset="0"/>
              </a:rPr>
              <a:t>   movl  $42, -4(%ebp)</a:t>
            </a:r>
          </a:p>
          <a:p>
            <a:r>
              <a:rPr lang="en-US" sz="1200" b="1">
                <a:solidFill>
                  <a:srgbClr val="0000FF"/>
                </a:solidFill>
                <a:latin typeface="Courier New" pitchFamily="-128" charset="0"/>
              </a:rPr>
              <a:t>   movl  $7, -8(%ebp)</a:t>
            </a:r>
          </a:p>
          <a:p>
            <a:r>
              <a:rPr lang="en-US" sz="1200" b="1">
                <a:solidFill>
                  <a:srgbClr val="0000FF"/>
                </a:solidFill>
                <a:latin typeface="Courier New" pitchFamily="-128" charset="0"/>
              </a:rPr>
              <a:t>   movl  -4(%ebp), %eax</a:t>
            </a:r>
          </a:p>
          <a:p>
            <a:r>
              <a:rPr lang="en-US" sz="1200" b="1">
                <a:solidFill>
                  <a:srgbClr val="0000FF"/>
                </a:solidFill>
                <a:latin typeface="Courier New" pitchFamily="-128" charset="0"/>
              </a:rPr>
              <a:t>   movl  %eax, -12(%ebp)</a:t>
            </a:r>
          </a:p>
          <a:p>
            <a:r>
              <a:rPr lang="en-US" sz="1200" b="1">
                <a:solidFill>
                  <a:srgbClr val="0000FF"/>
                </a:solidFill>
                <a:latin typeface="Courier New" pitchFamily="-128" charset="0"/>
              </a:rPr>
              <a:t>   movl  -8(%ebp), %eax</a:t>
            </a:r>
          </a:p>
          <a:p>
            <a:r>
              <a:rPr lang="en-US" sz="1200" b="1">
                <a:solidFill>
                  <a:srgbClr val="0000FF"/>
                </a:solidFill>
                <a:latin typeface="Courier New" pitchFamily="-128" charset="0"/>
              </a:rPr>
              <a:t>   movl  %eax, -4(%ebp)</a:t>
            </a:r>
          </a:p>
          <a:p>
            <a:r>
              <a:rPr lang="en-US" sz="1200" b="1">
                <a:solidFill>
                  <a:srgbClr val="0000FF"/>
                </a:solidFill>
                <a:latin typeface="Courier New" pitchFamily="-128" charset="0"/>
              </a:rPr>
              <a:t>   movl  -12(%ebp), %eax</a:t>
            </a:r>
          </a:p>
          <a:p>
            <a:r>
              <a:rPr lang="en-US" sz="1200" b="1">
                <a:solidFill>
                  <a:srgbClr val="0000FF"/>
                </a:solidFill>
                <a:latin typeface="Courier New" pitchFamily="-128" charset="0"/>
              </a:rPr>
              <a:t>   movl  %eax, -8(%ebp)</a:t>
            </a:r>
          </a:p>
          <a:p>
            <a:r>
              <a:rPr lang="en-US" sz="1200" b="1">
                <a:solidFill>
                  <a:srgbClr val="0000FF"/>
                </a:solidFill>
                <a:latin typeface="Courier New" pitchFamily="-128" charset="0"/>
              </a:rPr>
              <a:t>   subl  $4, %esp</a:t>
            </a:r>
          </a:p>
          <a:p>
            <a:r>
              <a:rPr lang="en-US" sz="1200" b="1">
                <a:solidFill>
                  <a:srgbClr val="0000FF"/>
                </a:solidFill>
                <a:latin typeface="Courier New" pitchFamily="-128" charset="0"/>
              </a:rPr>
              <a:t>   pushl -8(%ebp)</a:t>
            </a:r>
          </a:p>
          <a:p>
            <a:r>
              <a:rPr lang="en-US" sz="1200" b="1">
                <a:solidFill>
                  <a:srgbClr val="0000FF"/>
                </a:solidFill>
                <a:latin typeface="Courier New" pitchFamily="-128" charset="0"/>
              </a:rPr>
              <a:t>   pushl -4(%ebp)</a:t>
            </a:r>
          </a:p>
          <a:p>
            <a:r>
              <a:rPr lang="en-US" sz="1200" b="1">
                <a:solidFill>
                  <a:srgbClr val="0000FF"/>
                </a:solidFill>
                <a:latin typeface="Courier New" pitchFamily="-128" charset="0"/>
              </a:rPr>
              <a:t>   pushl $.LC0</a:t>
            </a:r>
          </a:p>
          <a:p>
            <a:r>
              <a:rPr lang="en-US" sz="1200" b="1">
                <a:solidFill>
                  <a:srgbClr val="0000FF"/>
                </a:solidFill>
                <a:latin typeface="Courier New" pitchFamily="-128" charset="0"/>
              </a:rPr>
              <a:t>   call  printf</a:t>
            </a:r>
          </a:p>
          <a:p>
            <a:r>
              <a:rPr lang="en-US" sz="1200" b="1">
                <a:solidFill>
                  <a:srgbClr val="0000FF"/>
                </a:solidFill>
                <a:latin typeface="Courier New" pitchFamily="-128" charset="0"/>
              </a:rPr>
              <a:t>   addl  $16, %esp</a:t>
            </a:r>
          </a:p>
          <a:p>
            <a:r>
              <a:rPr lang="en-US" sz="1200" b="1">
                <a:solidFill>
                  <a:srgbClr val="0000FF"/>
                </a:solidFill>
                <a:latin typeface="Courier New" pitchFamily="-128" charset="0"/>
              </a:rPr>
              <a:t>   leave</a:t>
            </a:r>
          </a:p>
          <a:p>
            <a:r>
              <a:rPr lang="en-US" sz="1200" b="1">
                <a:solidFill>
                  <a:srgbClr val="0000FF"/>
                </a:solidFill>
                <a:latin typeface="Courier New" pitchFamily="-128" charset="0"/>
              </a:rPr>
              <a:t>   ret</a:t>
            </a:r>
          </a:p>
        </p:txBody>
      </p:sp>
      <p:sp>
        <p:nvSpPr>
          <p:cNvPr id="113670" name="Rectangle 6"/>
          <p:cNvSpPr>
            <a:spLocks noChangeArrowheads="1"/>
          </p:cNvSpPr>
          <p:nvPr/>
        </p:nvSpPr>
        <p:spPr bwMode="auto">
          <a:xfrm>
            <a:off x="2392363" y="2078038"/>
            <a:ext cx="2698750" cy="44672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100" b="1">
                <a:solidFill>
                  <a:srgbClr val="009900"/>
                </a:solidFill>
                <a:latin typeface="Courier New" pitchFamily="-128" charset="0"/>
              </a:rPr>
              <a:t>     main:</a:t>
            </a:r>
          </a:p>
          <a:p>
            <a:r>
              <a:rPr lang="en-US" sz="1100" b="1">
                <a:solidFill>
                  <a:srgbClr val="009900"/>
                </a:solidFill>
                <a:latin typeface="Courier New" pitchFamily="-128" charset="0"/>
              </a:rPr>
              <a:t>        pushl   %ebp</a:t>
            </a:r>
          </a:p>
          <a:p>
            <a:r>
              <a:rPr lang="en-US" sz="1100" b="1">
                <a:solidFill>
                  <a:srgbClr val="009900"/>
                </a:solidFill>
                <a:latin typeface="Courier New" pitchFamily="-128" charset="0"/>
              </a:rPr>
              <a:t>        movl    %esp, %ebp</a:t>
            </a:r>
          </a:p>
          <a:p>
            <a:r>
              <a:rPr lang="en-US" sz="1100" b="1">
                <a:solidFill>
                  <a:srgbClr val="009900"/>
                </a:solidFill>
                <a:latin typeface="Courier New" pitchFamily="-128" charset="0"/>
              </a:rPr>
              <a:t>        subl    $8, %esp</a:t>
            </a:r>
          </a:p>
          <a:p>
            <a:r>
              <a:rPr lang="en-US" sz="1100" b="1">
                <a:solidFill>
                  <a:srgbClr val="009900"/>
                </a:solidFill>
                <a:latin typeface="Courier New" pitchFamily="-128" charset="0"/>
              </a:rPr>
              <a:t>        andl    $-16, %esp</a:t>
            </a:r>
          </a:p>
          <a:p>
            <a:r>
              <a:rPr lang="en-US" sz="1100" b="1">
                <a:solidFill>
                  <a:srgbClr val="009900"/>
                </a:solidFill>
                <a:latin typeface="Courier New" pitchFamily="-128" charset="0"/>
              </a:rPr>
              <a:t>        movl    $0, %eax</a:t>
            </a:r>
          </a:p>
          <a:p>
            <a:r>
              <a:rPr lang="en-US" sz="1100" b="1">
                <a:solidFill>
                  <a:srgbClr val="009900"/>
                </a:solidFill>
                <a:latin typeface="Courier New" pitchFamily="-128" charset="0"/>
              </a:rPr>
              <a:t>        subl    %eax, %esp</a:t>
            </a:r>
          </a:p>
          <a:p>
            <a:r>
              <a:rPr lang="en-US" sz="1100" b="1">
                <a:solidFill>
                  <a:srgbClr val="009900"/>
                </a:solidFill>
                <a:latin typeface="Courier New" pitchFamily="-128" charset="0"/>
              </a:rPr>
              <a:t>        movl    $42, -4(%ebp)</a:t>
            </a:r>
          </a:p>
          <a:p>
            <a:r>
              <a:rPr lang="en-US" sz="1100" b="1">
                <a:solidFill>
                  <a:srgbClr val="009900"/>
                </a:solidFill>
                <a:latin typeface="Courier New" pitchFamily="-128" charset="0"/>
              </a:rPr>
              <a:t>        movl    $7, -8(%ebp)</a:t>
            </a:r>
          </a:p>
          <a:p>
            <a:r>
              <a:rPr lang="en-US" sz="1100" b="1">
                <a:solidFill>
                  <a:srgbClr val="009900"/>
                </a:solidFill>
                <a:latin typeface="Courier New" pitchFamily="-128" charset="0"/>
              </a:rPr>
              <a:t>        movl    -8(%ebp), %edx</a:t>
            </a:r>
          </a:p>
          <a:p>
            <a:r>
              <a:rPr lang="en-US" sz="1100" b="1">
                <a:solidFill>
                  <a:srgbClr val="009900"/>
                </a:solidFill>
                <a:latin typeface="Courier New" pitchFamily="-128" charset="0"/>
              </a:rPr>
              <a:t>        leal    -4(%ebp), %eax</a:t>
            </a:r>
          </a:p>
          <a:p>
            <a:r>
              <a:rPr lang="en-US" sz="1100" b="1">
                <a:solidFill>
                  <a:srgbClr val="009900"/>
                </a:solidFill>
                <a:latin typeface="Courier New" pitchFamily="-128" charset="0"/>
              </a:rPr>
              <a:t>        xorl    %edx, (%eax)</a:t>
            </a:r>
          </a:p>
          <a:p>
            <a:r>
              <a:rPr lang="en-US" sz="1100" b="1">
                <a:solidFill>
                  <a:srgbClr val="009900"/>
                </a:solidFill>
                <a:latin typeface="Courier New" pitchFamily="-128" charset="0"/>
              </a:rPr>
              <a:t>        movl    -4(%ebp), %edx</a:t>
            </a:r>
          </a:p>
          <a:p>
            <a:r>
              <a:rPr lang="en-US" sz="1100" b="1">
                <a:solidFill>
                  <a:srgbClr val="009900"/>
                </a:solidFill>
                <a:latin typeface="Courier New" pitchFamily="-128" charset="0"/>
              </a:rPr>
              <a:t>        leal    -8(%ebp), %eax</a:t>
            </a:r>
          </a:p>
          <a:p>
            <a:r>
              <a:rPr lang="en-US" sz="1100" b="1">
                <a:solidFill>
                  <a:srgbClr val="009900"/>
                </a:solidFill>
                <a:latin typeface="Courier New" pitchFamily="-128" charset="0"/>
              </a:rPr>
              <a:t>        xorl    %edx, (%eax)</a:t>
            </a:r>
          </a:p>
          <a:p>
            <a:r>
              <a:rPr lang="en-US" sz="1100" b="1">
                <a:solidFill>
                  <a:srgbClr val="009900"/>
                </a:solidFill>
                <a:latin typeface="Courier New" pitchFamily="-128" charset="0"/>
              </a:rPr>
              <a:t>        movl    -8(%ebp), %edx</a:t>
            </a:r>
          </a:p>
          <a:p>
            <a:r>
              <a:rPr lang="en-US" sz="1100" b="1">
                <a:solidFill>
                  <a:srgbClr val="009900"/>
                </a:solidFill>
                <a:latin typeface="Courier New" pitchFamily="-128" charset="0"/>
              </a:rPr>
              <a:t>        leal    -4(%ebp), %eax</a:t>
            </a:r>
          </a:p>
          <a:p>
            <a:r>
              <a:rPr lang="en-US" sz="1100" b="1">
                <a:solidFill>
                  <a:srgbClr val="009900"/>
                </a:solidFill>
                <a:latin typeface="Courier New" pitchFamily="-128" charset="0"/>
              </a:rPr>
              <a:t>        xorl    %edx, (%eax)</a:t>
            </a:r>
          </a:p>
          <a:p>
            <a:r>
              <a:rPr lang="en-US" sz="1100" b="1">
                <a:solidFill>
                  <a:srgbClr val="009900"/>
                </a:solidFill>
                <a:latin typeface="Courier New" pitchFamily="-128" charset="0"/>
              </a:rPr>
              <a:t>        subl    $4, %esp</a:t>
            </a:r>
          </a:p>
          <a:p>
            <a:r>
              <a:rPr lang="en-US" sz="1100" b="1">
                <a:solidFill>
                  <a:srgbClr val="009900"/>
                </a:solidFill>
                <a:latin typeface="Courier New" pitchFamily="-128" charset="0"/>
              </a:rPr>
              <a:t>        pushl   -8(%ebp)</a:t>
            </a:r>
          </a:p>
          <a:p>
            <a:r>
              <a:rPr lang="en-US" sz="1100" b="1">
                <a:solidFill>
                  <a:srgbClr val="009900"/>
                </a:solidFill>
                <a:latin typeface="Courier New" pitchFamily="-128" charset="0"/>
              </a:rPr>
              <a:t>        pushl   -4(%ebp)</a:t>
            </a:r>
          </a:p>
          <a:p>
            <a:r>
              <a:rPr lang="en-US" sz="1100" b="1">
                <a:solidFill>
                  <a:srgbClr val="009900"/>
                </a:solidFill>
                <a:latin typeface="Courier New" pitchFamily="-128" charset="0"/>
              </a:rPr>
              <a:t>        pushl   $.LC0</a:t>
            </a:r>
          </a:p>
          <a:p>
            <a:r>
              <a:rPr lang="en-US" sz="1100" b="1">
                <a:solidFill>
                  <a:srgbClr val="009900"/>
                </a:solidFill>
                <a:latin typeface="Courier New" pitchFamily="-128" charset="0"/>
              </a:rPr>
              <a:t>        call    printf</a:t>
            </a:r>
          </a:p>
          <a:p>
            <a:r>
              <a:rPr lang="en-US" sz="1100" b="1">
                <a:solidFill>
                  <a:srgbClr val="009900"/>
                </a:solidFill>
                <a:latin typeface="Courier New" pitchFamily="-128" charset="0"/>
              </a:rPr>
              <a:t>        addl    $16, %esp</a:t>
            </a:r>
          </a:p>
          <a:p>
            <a:r>
              <a:rPr lang="en-US" sz="1100" b="1">
                <a:solidFill>
                  <a:srgbClr val="009900"/>
                </a:solidFill>
                <a:latin typeface="Courier New" pitchFamily="-128" charset="0"/>
              </a:rPr>
              <a:t>        leave</a:t>
            </a:r>
          </a:p>
          <a:p>
            <a:r>
              <a:rPr lang="en-US" sz="1100" b="1">
                <a:solidFill>
                  <a:srgbClr val="009900"/>
                </a:solidFill>
                <a:latin typeface="Courier New" pitchFamily="-128" charset="0"/>
              </a:rPr>
              <a:t>        ret</a:t>
            </a:r>
          </a:p>
        </p:txBody>
      </p:sp>
      <p:sp>
        <p:nvSpPr>
          <p:cNvPr id="113671" name="Rectangle 7"/>
          <p:cNvSpPr>
            <a:spLocks noChangeArrowheads="1"/>
          </p:cNvSpPr>
          <p:nvPr/>
        </p:nvSpPr>
        <p:spPr bwMode="auto">
          <a:xfrm>
            <a:off x="6481763" y="1417638"/>
            <a:ext cx="2363787" cy="49720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100" b="1">
                <a:solidFill>
                  <a:srgbClr val="009900"/>
                </a:solidFill>
                <a:latin typeface="Courier New" pitchFamily="-128" charset="0"/>
              </a:rPr>
              <a:t>main:</a:t>
            </a:r>
          </a:p>
          <a:p>
            <a:r>
              <a:rPr lang="en-US" sz="1100" b="1">
                <a:solidFill>
                  <a:srgbClr val="009900"/>
                </a:solidFill>
                <a:latin typeface="Courier New" pitchFamily="-128" charset="0"/>
              </a:rPr>
              <a:t>  !#PROLOGUE# 0</a:t>
            </a:r>
          </a:p>
          <a:p>
            <a:r>
              <a:rPr lang="en-US" sz="1100" b="1">
                <a:solidFill>
                  <a:srgbClr val="009900"/>
                </a:solidFill>
                <a:latin typeface="Courier New" pitchFamily="-128" charset="0"/>
              </a:rPr>
              <a:t>  save  %sp, -120, %sp</a:t>
            </a:r>
          </a:p>
          <a:p>
            <a:r>
              <a:rPr lang="en-US" sz="1100" b="1">
                <a:solidFill>
                  <a:srgbClr val="009900"/>
                </a:solidFill>
                <a:latin typeface="Courier New" pitchFamily="-128" charset="0"/>
              </a:rPr>
              <a:t>  !#PROLOGUE# 1</a:t>
            </a:r>
          </a:p>
          <a:p>
            <a:r>
              <a:rPr lang="en-US" sz="1100" b="1">
                <a:solidFill>
                  <a:srgbClr val="009900"/>
                </a:solidFill>
                <a:latin typeface="Courier New" pitchFamily="-128" charset="0"/>
              </a:rPr>
              <a:t>  mov 42, %g1</a:t>
            </a:r>
          </a:p>
          <a:p>
            <a:r>
              <a:rPr lang="en-US" sz="1100" b="1">
                <a:solidFill>
                  <a:srgbClr val="009900"/>
                </a:solidFill>
                <a:latin typeface="Courier New" pitchFamily="-128" charset="0"/>
              </a:rPr>
              <a:t>  st  %g1, [%fp-20]</a:t>
            </a:r>
          </a:p>
          <a:p>
            <a:r>
              <a:rPr lang="en-US" sz="1100" b="1">
                <a:solidFill>
                  <a:srgbClr val="009900"/>
                </a:solidFill>
                <a:latin typeface="Courier New" pitchFamily="-128" charset="0"/>
              </a:rPr>
              <a:t>  mov 7, %g1</a:t>
            </a:r>
          </a:p>
          <a:p>
            <a:r>
              <a:rPr lang="en-US" sz="1100" b="1">
                <a:solidFill>
                  <a:srgbClr val="009900"/>
                </a:solidFill>
                <a:latin typeface="Courier New" pitchFamily="-128" charset="0"/>
              </a:rPr>
              <a:t>  st  %g1, [%fp-24]</a:t>
            </a:r>
          </a:p>
          <a:p>
            <a:r>
              <a:rPr lang="en-US" sz="1100" b="1">
                <a:solidFill>
                  <a:srgbClr val="009900"/>
                </a:solidFill>
                <a:latin typeface="Courier New" pitchFamily="-128" charset="0"/>
              </a:rPr>
              <a:t>  ld  [%fp-20], %o5</a:t>
            </a:r>
          </a:p>
          <a:p>
            <a:r>
              <a:rPr lang="en-US" sz="1100" b="1">
                <a:solidFill>
                  <a:srgbClr val="009900"/>
                </a:solidFill>
                <a:latin typeface="Courier New" pitchFamily="-128" charset="0"/>
              </a:rPr>
              <a:t>  ld  [%fp-24], %g1</a:t>
            </a:r>
          </a:p>
          <a:p>
            <a:r>
              <a:rPr lang="en-US" sz="1100" b="1">
                <a:solidFill>
                  <a:srgbClr val="009900"/>
                </a:solidFill>
                <a:latin typeface="Courier New" pitchFamily="-128" charset="0"/>
              </a:rPr>
              <a:t>  xor %o5, %g1, %g1</a:t>
            </a:r>
          </a:p>
          <a:p>
            <a:r>
              <a:rPr lang="en-US" sz="1100" b="1">
                <a:solidFill>
                  <a:srgbClr val="009900"/>
                </a:solidFill>
                <a:latin typeface="Courier New" pitchFamily="-128" charset="0"/>
              </a:rPr>
              <a:t>  mov %g1, %o5</a:t>
            </a:r>
          </a:p>
          <a:p>
            <a:r>
              <a:rPr lang="en-US" sz="1100" b="1">
                <a:solidFill>
                  <a:srgbClr val="009900"/>
                </a:solidFill>
                <a:latin typeface="Courier New" pitchFamily="-128" charset="0"/>
              </a:rPr>
              <a:t>  st  %o5, [%fp-20]</a:t>
            </a:r>
          </a:p>
          <a:p>
            <a:r>
              <a:rPr lang="en-US" sz="1100" b="1">
                <a:solidFill>
                  <a:srgbClr val="009900"/>
                </a:solidFill>
                <a:latin typeface="Courier New" pitchFamily="-128" charset="0"/>
              </a:rPr>
              <a:t>  ld  [%fp-24], %g1</a:t>
            </a:r>
          </a:p>
          <a:p>
            <a:r>
              <a:rPr lang="en-US" sz="1100" b="1">
                <a:solidFill>
                  <a:srgbClr val="009900"/>
                </a:solidFill>
                <a:latin typeface="Courier New" pitchFamily="-128" charset="0"/>
              </a:rPr>
              <a:t>  xor %g1, %o5, %g1</a:t>
            </a:r>
          </a:p>
          <a:p>
            <a:r>
              <a:rPr lang="en-US" sz="1100" b="1">
                <a:solidFill>
                  <a:srgbClr val="009900"/>
                </a:solidFill>
                <a:latin typeface="Courier New" pitchFamily="-128" charset="0"/>
              </a:rPr>
              <a:t>  mov %g1, %o5</a:t>
            </a:r>
          </a:p>
          <a:p>
            <a:r>
              <a:rPr lang="en-US" sz="1100" b="1">
                <a:solidFill>
                  <a:srgbClr val="009900"/>
                </a:solidFill>
                <a:latin typeface="Courier New" pitchFamily="-128" charset="0"/>
              </a:rPr>
              <a:t>  st  %o5, [%fp-24]</a:t>
            </a:r>
          </a:p>
          <a:p>
            <a:r>
              <a:rPr lang="en-US" sz="1100" b="1">
                <a:solidFill>
                  <a:srgbClr val="009900"/>
                </a:solidFill>
                <a:latin typeface="Courier New" pitchFamily="-128" charset="0"/>
              </a:rPr>
              <a:t>  ld  [%fp-20], %g1</a:t>
            </a:r>
          </a:p>
          <a:p>
            <a:r>
              <a:rPr lang="en-US" sz="1100" b="1">
                <a:solidFill>
                  <a:srgbClr val="009900"/>
                </a:solidFill>
                <a:latin typeface="Courier New" pitchFamily="-128" charset="0"/>
              </a:rPr>
              <a:t>  xor %g1, %o5, %g1</a:t>
            </a:r>
          </a:p>
          <a:p>
            <a:r>
              <a:rPr lang="en-US" sz="1100" b="1">
                <a:solidFill>
                  <a:srgbClr val="009900"/>
                </a:solidFill>
                <a:latin typeface="Courier New" pitchFamily="-128" charset="0"/>
              </a:rPr>
              <a:t>  st  %g1, [%fp-20]</a:t>
            </a:r>
          </a:p>
          <a:p>
            <a:r>
              <a:rPr lang="en-US" sz="1100" b="1">
                <a:solidFill>
                  <a:srgbClr val="009900"/>
                </a:solidFill>
                <a:latin typeface="Courier New" pitchFamily="-128" charset="0"/>
              </a:rPr>
              <a:t>  sethi %hi(.LLC0), %g1</a:t>
            </a:r>
          </a:p>
          <a:p>
            <a:r>
              <a:rPr lang="en-US" sz="1100" b="1">
                <a:solidFill>
                  <a:srgbClr val="009900"/>
                </a:solidFill>
                <a:latin typeface="Courier New" pitchFamily="-128" charset="0"/>
              </a:rPr>
              <a:t>  or  %g1, %lo(.LLC0), %o0</a:t>
            </a:r>
          </a:p>
          <a:p>
            <a:r>
              <a:rPr lang="en-US" sz="1100" b="1">
                <a:solidFill>
                  <a:srgbClr val="009900"/>
                </a:solidFill>
                <a:latin typeface="Courier New" pitchFamily="-128" charset="0"/>
              </a:rPr>
              <a:t>  ld  [%fp-20], %o1</a:t>
            </a:r>
          </a:p>
          <a:p>
            <a:r>
              <a:rPr lang="en-US" sz="1100" b="1">
                <a:solidFill>
                  <a:srgbClr val="009900"/>
                </a:solidFill>
                <a:latin typeface="Courier New" pitchFamily="-128" charset="0"/>
              </a:rPr>
              <a:t>  ld  [%fp-24], %o2</a:t>
            </a:r>
          </a:p>
          <a:p>
            <a:r>
              <a:rPr lang="en-US" sz="1100" b="1">
                <a:solidFill>
                  <a:srgbClr val="009900"/>
                </a:solidFill>
                <a:latin typeface="Courier New" pitchFamily="-128" charset="0"/>
              </a:rPr>
              <a:t>  call  printf, 0</a:t>
            </a:r>
          </a:p>
          <a:p>
            <a:r>
              <a:rPr lang="en-US" sz="1100" b="1">
                <a:solidFill>
                  <a:srgbClr val="009900"/>
                </a:solidFill>
                <a:latin typeface="Courier New" pitchFamily="-128" charset="0"/>
              </a:rPr>
              <a:t>   nop</a:t>
            </a:r>
          </a:p>
          <a:p>
            <a:r>
              <a:rPr lang="en-US" sz="1100" b="1">
                <a:solidFill>
                  <a:srgbClr val="009900"/>
                </a:solidFill>
                <a:latin typeface="Courier New" pitchFamily="-128" charset="0"/>
              </a:rPr>
              <a:t>  mov %g1, %i0</a:t>
            </a:r>
          </a:p>
          <a:p>
            <a:r>
              <a:rPr lang="en-US" sz="1100" b="1">
                <a:solidFill>
                  <a:srgbClr val="009900"/>
                </a:solidFill>
                <a:latin typeface="Courier New" pitchFamily="-128" charset="0"/>
              </a:rPr>
              <a:t>  ret</a:t>
            </a:r>
          </a:p>
          <a:p>
            <a:r>
              <a:rPr lang="en-US" sz="1100" b="1">
                <a:solidFill>
                  <a:srgbClr val="009900"/>
                </a:solidFill>
                <a:latin typeface="Courier New" pitchFamily="-128" charset="0"/>
              </a:rPr>
              <a:t>  restore</a:t>
            </a:r>
          </a:p>
        </p:txBody>
      </p:sp>
      <p:sp>
        <p:nvSpPr>
          <p:cNvPr id="113672" name="Rectangle 8"/>
          <p:cNvSpPr>
            <a:spLocks noChangeArrowheads="1"/>
          </p:cNvSpPr>
          <p:nvPr/>
        </p:nvSpPr>
        <p:spPr bwMode="auto">
          <a:xfrm>
            <a:off x="5094288" y="906463"/>
            <a:ext cx="3294062" cy="55689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200" b="1">
                <a:solidFill>
                  <a:srgbClr val="0000FF"/>
                </a:solidFill>
                <a:latin typeface="Courier New" pitchFamily="-128" charset="0"/>
              </a:rPr>
              <a:t>.LLC0:</a:t>
            </a:r>
          </a:p>
          <a:p>
            <a:r>
              <a:rPr lang="en-US" sz="1200" b="1">
                <a:solidFill>
                  <a:srgbClr val="0000FF"/>
                </a:solidFill>
                <a:latin typeface="Courier New" pitchFamily="-128" charset="0"/>
              </a:rPr>
              <a:t>  .asciz  "x is %d and y is %d.\n"</a:t>
            </a:r>
          </a:p>
          <a:p>
            <a:r>
              <a:rPr lang="en-US" sz="1200" b="1">
                <a:solidFill>
                  <a:srgbClr val="0000FF"/>
                </a:solidFill>
                <a:latin typeface="Courier New" pitchFamily="-128" charset="0"/>
              </a:rPr>
              <a:t>  .section  ".text"</a:t>
            </a:r>
          </a:p>
          <a:p>
            <a:r>
              <a:rPr lang="en-US" sz="1200" b="1">
                <a:solidFill>
                  <a:srgbClr val="0000FF"/>
                </a:solidFill>
                <a:latin typeface="Courier New" pitchFamily="-128" charset="0"/>
              </a:rPr>
              <a:t>  .align 4</a:t>
            </a:r>
          </a:p>
          <a:p>
            <a:r>
              <a:rPr lang="en-US" sz="1200" b="1">
                <a:solidFill>
                  <a:srgbClr val="0000FF"/>
                </a:solidFill>
                <a:latin typeface="Courier New" pitchFamily="-128" charset="0"/>
              </a:rPr>
              <a:t>  .global main</a:t>
            </a:r>
          </a:p>
          <a:p>
            <a:r>
              <a:rPr lang="en-US" sz="1200" b="1">
                <a:solidFill>
                  <a:srgbClr val="0000FF"/>
                </a:solidFill>
                <a:latin typeface="Courier New" pitchFamily="-128" charset="0"/>
              </a:rPr>
              <a:t>  .type main, #function</a:t>
            </a:r>
          </a:p>
          <a:p>
            <a:r>
              <a:rPr lang="en-US" sz="1200" b="1">
                <a:solidFill>
                  <a:srgbClr val="0000FF"/>
                </a:solidFill>
                <a:latin typeface="Courier New" pitchFamily="-128" charset="0"/>
              </a:rPr>
              <a:t>  .proc 04</a:t>
            </a:r>
          </a:p>
          <a:p>
            <a:r>
              <a:rPr lang="en-US" sz="1200" b="1">
                <a:solidFill>
                  <a:srgbClr val="0000FF"/>
                </a:solidFill>
                <a:latin typeface="Courier New" pitchFamily="-128" charset="0"/>
              </a:rPr>
              <a:t>main:</a:t>
            </a:r>
          </a:p>
          <a:p>
            <a:r>
              <a:rPr lang="en-US" sz="1200" b="1">
                <a:solidFill>
                  <a:srgbClr val="0000FF"/>
                </a:solidFill>
                <a:latin typeface="Courier New" pitchFamily="-128" charset="0"/>
              </a:rPr>
              <a:t>  !#PROLOGUE# 0</a:t>
            </a:r>
          </a:p>
          <a:p>
            <a:r>
              <a:rPr lang="en-US" sz="1200" b="1">
                <a:solidFill>
                  <a:srgbClr val="0000FF"/>
                </a:solidFill>
                <a:latin typeface="Courier New" pitchFamily="-128" charset="0"/>
              </a:rPr>
              <a:t>  save  %sp, -128, %sp</a:t>
            </a:r>
          </a:p>
          <a:p>
            <a:r>
              <a:rPr lang="en-US" sz="1200" b="1">
                <a:solidFill>
                  <a:srgbClr val="0000FF"/>
                </a:solidFill>
                <a:latin typeface="Courier New" pitchFamily="-128" charset="0"/>
              </a:rPr>
              <a:t>  !#PROLOGUE# 1</a:t>
            </a:r>
          </a:p>
          <a:p>
            <a:r>
              <a:rPr lang="en-US" sz="1200" b="1">
                <a:solidFill>
                  <a:srgbClr val="0000FF"/>
                </a:solidFill>
                <a:latin typeface="Courier New" pitchFamily="-128" charset="0"/>
              </a:rPr>
              <a:t>  mov 42, %g1</a:t>
            </a:r>
          </a:p>
          <a:p>
            <a:r>
              <a:rPr lang="en-US" sz="1200" b="1">
                <a:solidFill>
                  <a:srgbClr val="0000FF"/>
                </a:solidFill>
                <a:latin typeface="Courier New" pitchFamily="-128" charset="0"/>
              </a:rPr>
              <a:t>  st  %g1, [%fp-20]</a:t>
            </a:r>
          </a:p>
          <a:p>
            <a:r>
              <a:rPr lang="en-US" sz="1200" b="1">
                <a:solidFill>
                  <a:srgbClr val="0000FF"/>
                </a:solidFill>
                <a:latin typeface="Courier New" pitchFamily="-128" charset="0"/>
              </a:rPr>
              <a:t>  mov 7, %g1</a:t>
            </a:r>
          </a:p>
          <a:p>
            <a:r>
              <a:rPr lang="en-US" sz="1200" b="1">
                <a:solidFill>
                  <a:srgbClr val="0000FF"/>
                </a:solidFill>
                <a:latin typeface="Courier New" pitchFamily="-128" charset="0"/>
              </a:rPr>
              <a:t>  st  %g1, [%fp-24]</a:t>
            </a:r>
          </a:p>
          <a:p>
            <a:r>
              <a:rPr lang="en-US" sz="1200" b="1">
                <a:solidFill>
                  <a:srgbClr val="0000FF"/>
                </a:solidFill>
                <a:latin typeface="Courier New" pitchFamily="-128" charset="0"/>
              </a:rPr>
              <a:t>  ld  [%fp-20], %g1</a:t>
            </a:r>
          </a:p>
          <a:p>
            <a:r>
              <a:rPr lang="en-US" sz="1200" b="1">
                <a:solidFill>
                  <a:srgbClr val="0000FF"/>
                </a:solidFill>
                <a:latin typeface="Courier New" pitchFamily="-128" charset="0"/>
              </a:rPr>
              <a:t>  st  %g1, [%fp-28]</a:t>
            </a:r>
          </a:p>
          <a:p>
            <a:r>
              <a:rPr lang="en-US" sz="1200" b="1">
                <a:solidFill>
                  <a:srgbClr val="0000FF"/>
                </a:solidFill>
                <a:latin typeface="Courier New" pitchFamily="-128" charset="0"/>
              </a:rPr>
              <a:t>  ld  [%fp-24], %g1</a:t>
            </a:r>
          </a:p>
          <a:p>
            <a:r>
              <a:rPr lang="en-US" sz="1200" b="1">
                <a:solidFill>
                  <a:srgbClr val="0000FF"/>
                </a:solidFill>
                <a:latin typeface="Courier New" pitchFamily="-128" charset="0"/>
              </a:rPr>
              <a:t>  st  %g1, [%fp-20]</a:t>
            </a:r>
          </a:p>
          <a:p>
            <a:r>
              <a:rPr lang="en-US" sz="1200" b="1">
                <a:solidFill>
                  <a:srgbClr val="0000FF"/>
                </a:solidFill>
                <a:latin typeface="Courier New" pitchFamily="-128" charset="0"/>
              </a:rPr>
              <a:t>  ld  [%fp-28], %g1</a:t>
            </a:r>
          </a:p>
          <a:p>
            <a:r>
              <a:rPr lang="en-US" sz="1200" b="1">
                <a:solidFill>
                  <a:srgbClr val="0000FF"/>
                </a:solidFill>
                <a:latin typeface="Courier New" pitchFamily="-128" charset="0"/>
              </a:rPr>
              <a:t>  st  %g1, [%fp-24]</a:t>
            </a:r>
          </a:p>
          <a:p>
            <a:r>
              <a:rPr lang="en-US" sz="1200" b="1">
                <a:solidFill>
                  <a:srgbClr val="0000FF"/>
                </a:solidFill>
                <a:latin typeface="Courier New" pitchFamily="-128" charset="0"/>
              </a:rPr>
              <a:t>  sethi %hi(.LLC0), %g1</a:t>
            </a:r>
          </a:p>
          <a:p>
            <a:r>
              <a:rPr lang="en-US" sz="1200" b="1">
                <a:solidFill>
                  <a:srgbClr val="0000FF"/>
                </a:solidFill>
                <a:latin typeface="Courier New" pitchFamily="-128" charset="0"/>
              </a:rPr>
              <a:t>  or  %g1, %lo(.LLC0), %o0</a:t>
            </a:r>
          </a:p>
          <a:p>
            <a:r>
              <a:rPr lang="en-US" sz="1200" b="1">
                <a:solidFill>
                  <a:srgbClr val="0000FF"/>
                </a:solidFill>
                <a:latin typeface="Courier New" pitchFamily="-128" charset="0"/>
              </a:rPr>
              <a:t>  ld  [%fp-20], %o1</a:t>
            </a:r>
          </a:p>
          <a:p>
            <a:r>
              <a:rPr lang="en-US" sz="1200" b="1">
                <a:solidFill>
                  <a:srgbClr val="0000FF"/>
                </a:solidFill>
                <a:latin typeface="Courier New" pitchFamily="-128" charset="0"/>
              </a:rPr>
              <a:t>  ld  [%fp-24], %o2</a:t>
            </a:r>
          </a:p>
          <a:p>
            <a:r>
              <a:rPr lang="en-US" sz="1200" b="1">
                <a:solidFill>
                  <a:srgbClr val="0000FF"/>
                </a:solidFill>
                <a:latin typeface="Courier New" pitchFamily="-128" charset="0"/>
              </a:rPr>
              <a:t>  call  printf, 0</a:t>
            </a:r>
          </a:p>
          <a:p>
            <a:r>
              <a:rPr lang="en-US" sz="1200" b="1">
                <a:solidFill>
                  <a:srgbClr val="0000FF"/>
                </a:solidFill>
                <a:latin typeface="Courier New" pitchFamily="-128" charset="0"/>
              </a:rPr>
              <a:t>   nop</a:t>
            </a:r>
          </a:p>
          <a:p>
            <a:r>
              <a:rPr lang="en-US" sz="1200" b="1">
                <a:solidFill>
                  <a:srgbClr val="0000FF"/>
                </a:solidFill>
                <a:latin typeface="Courier New" pitchFamily="-128" charset="0"/>
              </a:rPr>
              <a:t>  mov %g1, %i0</a:t>
            </a:r>
          </a:p>
          <a:p>
            <a:r>
              <a:rPr lang="en-US" sz="1200" b="1">
                <a:solidFill>
                  <a:srgbClr val="0000FF"/>
                </a:solidFill>
                <a:latin typeface="Courier New" pitchFamily="-128" charset="0"/>
              </a:rPr>
              <a:t>  ret</a:t>
            </a:r>
          </a:p>
          <a:p>
            <a:r>
              <a:rPr lang="en-US" sz="1200" b="1">
                <a:solidFill>
                  <a:srgbClr val="0000FF"/>
                </a:solidFill>
                <a:latin typeface="Courier New" pitchFamily="-128" charset="0"/>
              </a:rPr>
              <a:t>  restore</a:t>
            </a: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690" name="Group 2"/>
          <p:cNvGrpSpPr>
            <a:grpSpLocks/>
          </p:cNvGrpSpPr>
          <p:nvPr/>
        </p:nvGrpSpPr>
        <p:grpSpPr bwMode="auto">
          <a:xfrm>
            <a:off x="436563" y="973138"/>
            <a:ext cx="4899025" cy="180975"/>
            <a:chOff x="295" y="1311"/>
            <a:chExt cx="5177" cy="114"/>
          </a:xfrm>
        </p:grpSpPr>
        <p:sp>
          <p:nvSpPr>
            <p:cNvPr id="114694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114695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</p:grpSp>
      <p:sp>
        <p:nvSpPr>
          <p:cNvPr id="114691" name="Text Box 5"/>
          <p:cNvSpPr txBox="1">
            <a:spLocks noChangeArrowheads="1"/>
          </p:cNvSpPr>
          <p:nvPr/>
        </p:nvSpPr>
        <p:spPr bwMode="auto">
          <a:xfrm>
            <a:off x="706438" y="139700"/>
            <a:ext cx="7781925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latin typeface="Times" pitchFamily="-128" charset="0"/>
              </a:rPr>
              <a:t>Computation, </a:t>
            </a:r>
            <a:r>
              <a:rPr lang="en-US" sz="4000" i="1">
                <a:latin typeface="Times" pitchFamily="-128" charset="0"/>
              </a:rPr>
              <a:t>without the machine!</a:t>
            </a:r>
            <a:endParaRPr lang="en-US" sz="4000">
              <a:latin typeface="Times" pitchFamily="-128" charset="0"/>
            </a:endParaRPr>
          </a:p>
        </p:txBody>
      </p:sp>
      <p:pic>
        <p:nvPicPr>
          <p:cNvPr id="11469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125" y="3479800"/>
            <a:ext cx="7620000" cy="27559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sp>
        <p:nvSpPr>
          <p:cNvPr id="114693" name="Rectangle 7"/>
          <p:cNvSpPr>
            <a:spLocks noChangeArrowheads="1"/>
          </p:cNvSpPr>
          <p:nvPr/>
        </p:nvSpPr>
        <p:spPr bwMode="auto">
          <a:xfrm>
            <a:off x="1263650" y="1974850"/>
            <a:ext cx="3074988" cy="2444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000">
                <a:latin typeface="Times" pitchFamily="-128" charset="0"/>
              </a:rPr>
              <a:t>http://www.cs.caltech.edu/~westside/quantum-intro.html</a:t>
            </a: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1763" y="150813"/>
            <a:ext cx="498475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15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5425" y="1954213"/>
            <a:ext cx="4392613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16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7900" y="1385888"/>
            <a:ext cx="4240213" cy="268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17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94038" y="4144963"/>
            <a:ext cx="3630612" cy="239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718" name="Text Box 12"/>
          <p:cNvSpPr txBox="1">
            <a:spLocks noChangeArrowheads="1"/>
          </p:cNvSpPr>
          <p:nvPr/>
        </p:nvSpPr>
        <p:spPr bwMode="auto">
          <a:xfrm>
            <a:off x="4772025" y="434975"/>
            <a:ext cx="879475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Arial" charset="0"/>
              </a:rPr>
              <a:t>part1</a:t>
            </a:r>
          </a:p>
        </p:txBody>
      </p:sp>
      <p:sp>
        <p:nvSpPr>
          <p:cNvPr id="115719" name="Text Box 13"/>
          <p:cNvSpPr txBox="1">
            <a:spLocks noChangeArrowheads="1"/>
          </p:cNvSpPr>
          <p:nvPr/>
        </p:nvSpPr>
        <p:spPr bwMode="auto">
          <a:xfrm>
            <a:off x="1546225" y="1900238"/>
            <a:ext cx="879475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Arial" charset="0"/>
              </a:rPr>
              <a:t>part2</a:t>
            </a:r>
          </a:p>
        </p:txBody>
      </p:sp>
      <p:sp>
        <p:nvSpPr>
          <p:cNvPr id="115720" name="Text Box 14"/>
          <p:cNvSpPr txBox="1">
            <a:spLocks noChangeArrowheads="1"/>
          </p:cNvSpPr>
          <p:nvPr/>
        </p:nvSpPr>
        <p:spPr bwMode="auto">
          <a:xfrm>
            <a:off x="6388100" y="2492375"/>
            <a:ext cx="879475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Arial" charset="0"/>
              </a:rPr>
              <a:t>part3</a:t>
            </a:r>
          </a:p>
        </p:txBody>
      </p:sp>
      <p:sp>
        <p:nvSpPr>
          <p:cNvPr id="115721" name="Text Box 15"/>
          <p:cNvSpPr txBox="1">
            <a:spLocks noChangeArrowheads="1"/>
          </p:cNvSpPr>
          <p:nvPr/>
        </p:nvSpPr>
        <p:spPr bwMode="auto">
          <a:xfrm>
            <a:off x="3662363" y="5651500"/>
            <a:ext cx="879475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Arial" charset="0"/>
              </a:rPr>
              <a:t>part5</a:t>
            </a:r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3" y="396875"/>
            <a:ext cx="3613150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3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4188" y="3648075"/>
            <a:ext cx="4348162" cy="245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40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80000" y="989013"/>
            <a:ext cx="3048000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6741" name="Text Box 9"/>
          <p:cNvSpPr txBox="1">
            <a:spLocks noChangeArrowheads="1"/>
          </p:cNvSpPr>
          <p:nvPr/>
        </p:nvSpPr>
        <p:spPr bwMode="auto">
          <a:xfrm>
            <a:off x="7161213" y="1882775"/>
            <a:ext cx="104775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Arial" charset="0"/>
              </a:rPr>
              <a:t>part10</a:t>
            </a:r>
          </a:p>
        </p:txBody>
      </p:sp>
      <p:sp>
        <p:nvSpPr>
          <p:cNvPr id="116742" name="Text Box 10"/>
          <p:cNvSpPr txBox="1">
            <a:spLocks noChangeArrowheads="1"/>
          </p:cNvSpPr>
          <p:nvPr/>
        </p:nvSpPr>
        <p:spPr bwMode="auto">
          <a:xfrm>
            <a:off x="4373563" y="4498975"/>
            <a:ext cx="879475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Arial" charset="0"/>
              </a:rPr>
              <a:t>part7</a:t>
            </a:r>
          </a:p>
        </p:txBody>
      </p:sp>
      <p:sp>
        <p:nvSpPr>
          <p:cNvPr id="116743" name="Text Box 11"/>
          <p:cNvSpPr txBox="1">
            <a:spLocks noChangeArrowheads="1"/>
          </p:cNvSpPr>
          <p:nvPr/>
        </p:nvSpPr>
        <p:spPr bwMode="auto">
          <a:xfrm>
            <a:off x="3484563" y="1366838"/>
            <a:ext cx="879475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Arial" charset="0"/>
              </a:rPr>
              <a:t>part6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5"/>
          <p:cNvSpPr txBox="1">
            <a:spLocks noChangeArrowheads="1"/>
          </p:cNvSpPr>
          <p:nvPr/>
        </p:nvSpPr>
        <p:spPr bwMode="auto">
          <a:xfrm>
            <a:off x="152400" y="152400"/>
            <a:ext cx="3309938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dirty="0">
                <a:cs typeface="Times New Roman" pitchFamily="-128" charset="0"/>
              </a:rPr>
              <a:t>DFA "Quiz"</a:t>
            </a:r>
          </a:p>
        </p:txBody>
      </p:sp>
      <p:sp>
        <p:nvSpPr>
          <p:cNvPr id="18435" name="Text Box 9"/>
          <p:cNvSpPr txBox="1">
            <a:spLocks noChangeArrowheads="1"/>
          </p:cNvSpPr>
          <p:nvPr/>
        </p:nvSpPr>
        <p:spPr bwMode="auto">
          <a:xfrm>
            <a:off x="152400" y="3228975"/>
            <a:ext cx="3990975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cs typeface="Times New Roman" pitchFamily="-128" charset="0"/>
              </a:rPr>
              <a:t>(3)</a:t>
            </a:r>
            <a:r>
              <a:rPr lang="en-US" sz="1600">
                <a:cs typeface="Times New Roman" pitchFamily="-128" charset="0"/>
              </a:rPr>
              <a:t> Draw a DFA accepting</a:t>
            </a:r>
          </a:p>
        </p:txBody>
      </p:sp>
      <p:sp>
        <p:nvSpPr>
          <p:cNvPr id="18436" name="Line 16"/>
          <p:cNvSpPr>
            <a:spLocks noChangeShapeType="1"/>
          </p:cNvSpPr>
          <p:nvPr/>
        </p:nvSpPr>
        <p:spPr bwMode="auto">
          <a:xfrm>
            <a:off x="4762500" y="273050"/>
            <a:ext cx="0" cy="62039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7" name="Line 17"/>
          <p:cNvSpPr>
            <a:spLocks noChangeShapeType="1"/>
          </p:cNvSpPr>
          <p:nvPr/>
        </p:nvSpPr>
        <p:spPr bwMode="auto">
          <a:xfrm rot="5400000">
            <a:off x="2380457" y="924718"/>
            <a:ext cx="0" cy="44561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8" name="Text Box 18"/>
          <p:cNvSpPr txBox="1">
            <a:spLocks noChangeArrowheads="1"/>
          </p:cNvSpPr>
          <p:nvPr/>
        </p:nvSpPr>
        <p:spPr bwMode="auto">
          <a:xfrm>
            <a:off x="4832350" y="112713"/>
            <a:ext cx="3990975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cs typeface="Times New Roman" pitchFamily="-128" charset="0"/>
              </a:rPr>
              <a:t>(2)</a:t>
            </a:r>
            <a:r>
              <a:rPr lang="en-US" sz="1600">
                <a:cs typeface="Times New Roman" pitchFamily="-128" charset="0"/>
              </a:rPr>
              <a:t> Draw a DFA accepting the language</a:t>
            </a:r>
          </a:p>
        </p:txBody>
      </p:sp>
      <p:sp>
        <p:nvSpPr>
          <p:cNvPr id="18439" name="Rectangle 19"/>
          <p:cNvSpPr>
            <a:spLocks noChangeArrowheads="1"/>
          </p:cNvSpPr>
          <p:nvPr/>
        </p:nvSpPr>
        <p:spPr bwMode="auto">
          <a:xfrm>
            <a:off x="5054600" y="3444875"/>
            <a:ext cx="3703638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solidFill>
                  <a:srgbClr val="0000FF"/>
                </a:solidFill>
                <a:latin typeface="Arial" charset="0"/>
              </a:rPr>
              <a:t> L = { w | w is a binary # that’s divisible by 4 }</a:t>
            </a:r>
          </a:p>
        </p:txBody>
      </p:sp>
      <p:sp>
        <p:nvSpPr>
          <p:cNvPr id="18440" name="Rectangle 20"/>
          <p:cNvSpPr>
            <a:spLocks noChangeArrowheads="1"/>
          </p:cNvSpPr>
          <p:nvPr/>
        </p:nvSpPr>
        <p:spPr bwMode="auto">
          <a:xfrm>
            <a:off x="5064125" y="420688"/>
            <a:ext cx="3787775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0000FF"/>
                </a:solidFill>
                <a:latin typeface="Arial" charset="0"/>
              </a:rPr>
              <a:t>L = { w | w is a binary # that's a power of two }</a:t>
            </a:r>
          </a:p>
        </p:txBody>
      </p:sp>
      <p:sp>
        <p:nvSpPr>
          <p:cNvPr id="18441" name="Text Box 21"/>
          <p:cNvSpPr txBox="1">
            <a:spLocks noChangeArrowheads="1"/>
          </p:cNvSpPr>
          <p:nvPr/>
        </p:nvSpPr>
        <p:spPr bwMode="auto">
          <a:xfrm>
            <a:off x="228600" y="990600"/>
            <a:ext cx="3990975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cs typeface="Times New Roman" pitchFamily="-128" charset="0"/>
              </a:rPr>
              <a:t>(1)</a:t>
            </a:r>
            <a:r>
              <a:rPr lang="en-US" sz="1600">
                <a:cs typeface="Times New Roman" pitchFamily="-128" charset="0"/>
              </a:rPr>
              <a:t> Draw a DFA accepting</a:t>
            </a:r>
          </a:p>
        </p:txBody>
      </p:sp>
      <p:sp>
        <p:nvSpPr>
          <p:cNvPr id="18442" name="Rectangle 22"/>
          <p:cNvSpPr>
            <a:spLocks noChangeArrowheads="1"/>
          </p:cNvSpPr>
          <p:nvPr/>
        </p:nvSpPr>
        <p:spPr bwMode="auto">
          <a:xfrm>
            <a:off x="533400" y="1295400"/>
            <a:ext cx="2311400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>
                <a:solidFill>
                  <a:srgbClr val="0000FF"/>
                </a:solidFill>
                <a:latin typeface="Arial" charset="0"/>
              </a:rPr>
              <a:t>L = { w | w is the string 10 }</a:t>
            </a:r>
          </a:p>
        </p:txBody>
      </p:sp>
      <p:sp>
        <p:nvSpPr>
          <p:cNvPr id="18443" name="Text Box 23"/>
          <p:cNvSpPr txBox="1">
            <a:spLocks noChangeArrowheads="1"/>
          </p:cNvSpPr>
          <p:nvPr/>
        </p:nvSpPr>
        <p:spPr bwMode="auto">
          <a:xfrm>
            <a:off x="4876800" y="3114675"/>
            <a:ext cx="3990975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cs typeface="Times New Roman" pitchFamily="-128" charset="0"/>
              </a:rPr>
              <a:t>(4)</a:t>
            </a:r>
            <a:r>
              <a:rPr lang="en-US" sz="1600">
                <a:cs typeface="Times New Roman" pitchFamily="-128" charset="0"/>
              </a:rPr>
              <a:t> Draw a DFA accepting</a:t>
            </a:r>
          </a:p>
        </p:txBody>
      </p:sp>
      <p:sp>
        <p:nvSpPr>
          <p:cNvPr id="18444" name="Rectangle 24"/>
          <p:cNvSpPr>
            <a:spLocks noChangeArrowheads="1"/>
          </p:cNvSpPr>
          <p:nvPr/>
        </p:nvSpPr>
        <p:spPr bwMode="auto">
          <a:xfrm>
            <a:off x="485775" y="3589338"/>
            <a:ext cx="3932238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0000FF"/>
                </a:solidFill>
                <a:latin typeface="Arial" charset="0"/>
              </a:rPr>
              <a:t>L = { w | the first and last bit of w are the same }</a:t>
            </a:r>
          </a:p>
        </p:txBody>
      </p:sp>
      <p:sp>
        <p:nvSpPr>
          <p:cNvPr id="18445" name="Line 25"/>
          <p:cNvSpPr>
            <a:spLocks noChangeShapeType="1"/>
          </p:cNvSpPr>
          <p:nvPr/>
        </p:nvSpPr>
        <p:spPr bwMode="auto">
          <a:xfrm rot="5400000">
            <a:off x="6932613" y="915987"/>
            <a:ext cx="0" cy="4111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6" name="Text Box 26"/>
          <p:cNvSpPr txBox="1">
            <a:spLocks noChangeArrowheads="1"/>
          </p:cNvSpPr>
          <p:nvPr/>
        </p:nvSpPr>
        <p:spPr bwMode="auto">
          <a:xfrm>
            <a:off x="2128342" y="6536938"/>
            <a:ext cx="5079404" cy="27699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>
                <a:solidFill>
                  <a:srgbClr val="C00000"/>
                </a:solidFill>
                <a:latin typeface="Cambria" pitchFamily="18" charset="0"/>
              </a:rPr>
              <a:t>Extra! </a:t>
            </a:r>
            <a:r>
              <a:rPr lang="en-US" sz="1200" b="1" dirty="0" smtClean="0">
                <a:solidFill>
                  <a:srgbClr val="C00000"/>
                </a:solidFill>
                <a:latin typeface="Cambria" pitchFamily="18" charset="0"/>
              </a:rPr>
              <a:t>   </a:t>
            </a:r>
            <a:r>
              <a:rPr lang="en-US" sz="1200" dirty="0">
                <a:solidFill>
                  <a:srgbClr val="C00000"/>
                </a:solidFill>
                <a:latin typeface="Cambria" pitchFamily="18" charset="0"/>
              </a:rPr>
              <a:t>use the </a:t>
            </a:r>
            <a:r>
              <a:rPr lang="en-US" sz="1200" i="1" dirty="0">
                <a:solidFill>
                  <a:srgbClr val="C00000"/>
                </a:solidFill>
                <a:latin typeface="Cambria" pitchFamily="18" charset="0"/>
              </a:rPr>
              <a:t>minimum possible</a:t>
            </a:r>
            <a:r>
              <a:rPr lang="en-US" sz="1200" dirty="0">
                <a:solidFill>
                  <a:srgbClr val="C00000"/>
                </a:solidFill>
                <a:latin typeface="Cambria" pitchFamily="18" charset="0"/>
              </a:rPr>
              <a:t> number of states in your four solutions…</a:t>
            </a:r>
          </a:p>
        </p:txBody>
      </p:sp>
      <p:sp>
        <p:nvSpPr>
          <p:cNvPr id="18447" name="Text Box 27"/>
          <p:cNvSpPr txBox="1">
            <a:spLocks noChangeArrowheads="1"/>
          </p:cNvSpPr>
          <p:nvPr/>
        </p:nvSpPr>
        <p:spPr bwMode="auto">
          <a:xfrm>
            <a:off x="8051800" y="666750"/>
            <a:ext cx="942975" cy="228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>
                <a:solidFill>
                  <a:srgbClr val="333399"/>
                </a:solidFill>
                <a:latin typeface="Times" pitchFamily="-128" charset="0"/>
              </a:rPr>
              <a:t>initial 0s are OK</a:t>
            </a:r>
          </a:p>
        </p:txBody>
      </p:sp>
      <p:sp>
        <p:nvSpPr>
          <p:cNvPr id="18448" name="Text Box 28"/>
          <p:cNvSpPr txBox="1">
            <a:spLocks noChangeArrowheads="1"/>
          </p:cNvSpPr>
          <p:nvPr/>
        </p:nvSpPr>
        <p:spPr bwMode="auto">
          <a:xfrm>
            <a:off x="8142288" y="3705225"/>
            <a:ext cx="942975" cy="228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>
                <a:solidFill>
                  <a:srgbClr val="333399"/>
                </a:solidFill>
                <a:latin typeface="Times" pitchFamily="-128" charset="0"/>
              </a:rPr>
              <a:t>initial 0s are OK</a:t>
            </a:r>
          </a:p>
        </p:txBody>
      </p:sp>
      <p:sp>
        <p:nvSpPr>
          <p:cNvPr id="18449" name="Text Box 30"/>
          <p:cNvSpPr txBox="1">
            <a:spLocks noChangeArrowheads="1"/>
          </p:cNvSpPr>
          <p:nvPr/>
        </p:nvSpPr>
        <p:spPr bwMode="auto">
          <a:xfrm>
            <a:off x="7469188" y="1046163"/>
            <a:ext cx="1503362" cy="228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>
                <a:solidFill>
                  <a:srgbClr val="333399"/>
                </a:solidFill>
                <a:latin typeface="Times" pitchFamily="-128" charset="0"/>
              </a:rPr>
              <a:t>the empty string </a:t>
            </a:r>
            <a:r>
              <a:rPr lang="en-US">
                <a:solidFill>
                  <a:srgbClr val="333399"/>
                </a:solidFill>
                <a:latin typeface="Symbol" charset="2"/>
                <a:sym typeface="Symbol" charset="2"/>
              </a:rPr>
              <a:t></a:t>
            </a:r>
            <a:r>
              <a:rPr lang="en-US">
                <a:solidFill>
                  <a:srgbClr val="333399"/>
                </a:solidFill>
                <a:latin typeface="Times" pitchFamily="-128" charset="0"/>
              </a:rPr>
              <a:t> is </a:t>
            </a:r>
            <a:r>
              <a:rPr lang="en-US" b="1">
                <a:solidFill>
                  <a:srgbClr val="333399"/>
                </a:solidFill>
                <a:latin typeface="Times" pitchFamily="-128" charset="0"/>
              </a:rPr>
              <a:t>not</a:t>
            </a:r>
            <a:r>
              <a:rPr lang="en-US">
                <a:solidFill>
                  <a:srgbClr val="333399"/>
                </a:solidFill>
                <a:latin typeface="Times" pitchFamily="-128" charset="0"/>
              </a:rPr>
              <a:t> OK</a:t>
            </a:r>
          </a:p>
        </p:txBody>
      </p:sp>
      <p:sp>
        <p:nvSpPr>
          <p:cNvPr id="18450" name="Text Box 31"/>
          <p:cNvSpPr txBox="1">
            <a:spLocks noChangeArrowheads="1"/>
          </p:cNvSpPr>
          <p:nvPr/>
        </p:nvSpPr>
        <p:spPr bwMode="auto">
          <a:xfrm>
            <a:off x="7769225" y="3860800"/>
            <a:ext cx="1316038" cy="228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>
                <a:solidFill>
                  <a:srgbClr val="333399"/>
                </a:solidFill>
                <a:latin typeface="Times" pitchFamily="-128" charset="0"/>
              </a:rPr>
              <a:t>the empty string </a:t>
            </a:r>
            <a:r>
              <a:rPr lang="en-US">
                <a:solidFill>
                  <a:srgbClr val="333399"/>
                </a:solidFill>
                <a:latin typeface="Symbol" charset="2"/>
                <a:sym typeface="Symbol" charset="2"/>
              </a:rPr>
              <a:t></a:t>
            </a:r>
            <a:r>
              <a:rPr lang="en-US">
                <a:solidFill>
                  <a:srgbClr val="333399"/>
                </a:solidFill>
                <a:latin typeface="Times" pitchFamily="-128" charset="0"/>
              </a:rPr>
              <a:t> </a:t>
            </a:r>
            <a:r>
              <a:rPr lang="en-US" b="1">
                <a:solidFill>
                  <a:srgbClr val="333399"/>
                </a:solidFill>
                <a:latin typeface="Times" pitchFamily="-128" charset="0"/>
              </a:rPr>
              <a:t>is</a:t>
            </a:r>
            <a:r>
              <a:rPr lang="en-US">
                <a:solidFill>
                  <a:srgbClr val="333399"/>
                </a:solidFill>
                <a:latin typeface="Times" pitchFamily="-128" charset="0"/>
              </a:rPr>
              <a:t> OK</a:t>
            </a:r>
          </a:p>
        </p:txBody>
      </p:sp>
      <p:sp>
        <p:nvSpPr>
          <p:cNvPr id="18451" name="Text Box 32"/>
          <p:cNvSpPr txBox="1">
            <a:spLocks noChangeArrowheads="1"/>
          </p:cNvSpPr>
          <p:nvPr/>
        </p:nvSpPr>
        <p:spPr bwMode="auto">
          <a:xfrm>
            <a:off x="3213100" y="3905250"/>
            <a:ext cx="1316038" cy="228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333399"/>
                </a:solidFill>
                <a:latin typeface="Times" pitchFamily="-128" charset="0"/>
              </a:rPr>
              <a:t>the empty string </a:t>
            </a:r>
            <a:r>
              <a:rPr lang="en-US" dirty="0">
                <a:solidFill>
                  <a:srgbClr val="333399"/>
                </a:solidFill>
                <a:latin typeface="Symbol" charset="2"/>
                <a:sym typeface="Symbol" charset="2"/>
              </a:rPr>
              <a:t></a:t>
            </a:r>
            <a:r>
              <a:rPr lang="en-US" dirty="0">
                <a:solidFill>
                  <a:srgbClr val="333399"/>
                </a:solidFill>
                <a:latin typeface="Times" pitchFamily="-128" charset="0"/>
              </a:rPr>
              <a:t> </a:t>
            </a:r>
            <a:r>
              <a:rPr lang="en-US" b="1" dirty="0">
                <a:solidFill>
                  <a:srgbClr val="333399"/>
                </a:solidFill>
                <a:latin typeface="Times" pitchFamily="-128" charset="0"/>
              </a:rPr>
              <a:t>is</a:t>
            </a:r>
            <a:r>
              <a:rPr lang="en-US" dirty="0">
                <a:solidFill>
                  <a:srgbClr val="333399"/>
                </a:solidFill>
                <a:latin typeface="Times" pitchFamily="-128" charset="0"/>
              </a:rPr>
              <a:t> OK</a:t>
            </a:r>
          </a:p>
        </p:txBody>
      </p:sp>
      <p:sp>
        <p:nvSpPr>
          <p:cNvPr id="18452" name="Text Box 30"/>
          <p:cNvSpPr txBox="1">
            <a:spLocks noChangeArrowheads="1"/>
          </p:cNvSpPr>
          <p:nvPr/>
        </p:nvSpPr>
        <p:spPr bwMode="auto">
          <a:xfrm>
            <a:off x="7926388" y="857250"/>
            <a:ext cx="1066800" cy="228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>
                <a:solidFill>
                  <a:srgbClr val="333399"/>
                </a:solidFill>
                <a:latin typeface="Times" pitchFamily="-128" charset="0"/>
              </a:rPr>
              <a:t>only 0s are </a:t>
            </a:r>
            <a:r>
              <a:rPr lang="en-US" b="1">
                <a:solidFill>
                  <a:srgbClr val="333399"/>
                </a:solidFill>
                <a:latin typeface="Times" pitchFamily="-128" charset="0"/>
              </a:rPr>
              <a:t>not</a:t>
            </a:r>
            <a:r>
              <a:rPr lang="en-US">
                <a:solidFill>
                  <a:srgbClr val="333399"/>
                </a:solidFill>
                <a:latin typeface="Times" pitchFamily="-128" charset="0"/>
              </a:rPr>
              <a:t> OK</a:t>
            </a:r>
          </a:p>
        </p:txBody>
      </p:sp>
      <p:sp>
        <p:nvSpPr>
          <p:cNvPr id="18453" name="Rectangle 21"/>
          <p:cNvSpPr>
            <a:spLocks noChangeArrowheads="1"/>
          </p:cNvSpPr>
          <p:nvPr/>
        </p:nvSpPr>
        <p:spPr bwMode="auto">
          <a:xfrm>
            <a:off x="152400" y="1801813"/>
            <a:ext cx="3254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>
                <a:solidFill>
                  <a:srgbClr val="0000FF"/>
                </a:solidFill>
                <a:latin typeface="Arial" charset="0"/>
              </a:rPr>
              <a:t>10</a:t>
            </a:r>
          </a:p>
        </p:txBody>
      </p:sp>
      <p:sp>
        <p:nvSpPr>
          <p:cNvPr id="18454" name="Rectangle 22"/>
          <p:cNvSpPr>
            <a:spLocks noChangeArrowheads="1"/>
          </p:cNvSpPr>
          <p:nvPr/>
        </p:nvSpPr>
        <p:spPr bwMode="auto">
          <a:xfrm>
            <a:off x="152400" y="4164013"/>
            <a:ext cx="466794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 dirty="0">
                <a:solidFill>
                  <a:srgbClr val="0000FF"/>
                </a:solidFill>
                <a:latin typeface="Arial" charset="0"/>
              </a:rPr>
              <a:t>101</a:t>
            </a:r>
          </a:p>
          <a:p>
            <a:r>
              <a:rPr lang="en-US" sz="1000" b="1" dirty="0">
                <a:solidFill>
                  <a:srgbClr val="0000FF"/>
                </a:solidFill>
                <a:latin typeface="Arial" charset="0"/>
              </a:rPr>
              <a:t>00</a:t>
            </a:r>
          </a:p>
          <a:p>
            <a:r>
              <a:rPr lang="en-US" sz="1000" b="1" dirty="0">
                <a:solidFill>
                  <a:srgbClr val="0000FF"/>
                </a:solidFill>
                <a:latin typeface="Arial" charset="0"/>
              </a:rPr>
              <a:t>0010</a:t>
            </a:r>
          </a:p>
          <a:p>
            <a:r>
              <a:rPr lang="en-US" sz="1000" b="1" dirty="0">
                <a:solidFill>
                  <a:srgbClr val="0000FF"/>
                </a:solidFill>
                <a:latin typeface="Arial" charset="0"/>
              </a:rPr>
              <a:t>0</a:t>
            </a:r>
          </a:p>
          <a:p>
            <a:r>
              <a:rPr lang="en-US" sz="1000" b="1" dirty="0" smtClean="0">
                <a:solidFill>
                  <a:srgbClr val="0000FF"/>
                </a:solidFill>
                <a:latin typeface="Arial" charset="0"/>
              </a:rPr>
              <a:t>1</a:t>
            </a:r>
          </a:p>
          <a:p>
            <a:r>
              <a:rPr lang="en-US" sz="1000" dirty="0" smtClean="0">
                <a:solidFill>
                  <a:srgbClr val="0000FF"/>
                </a:solidFill>
                <a:latin typeface="Symbol" charset="2"/>
                <a:sym typeface="Symbol" charset="2"/>
              </a:rPr>
              <a:t></a:t>
            </a:r>
            <a:endParaRPr lang="en-US" sz="1000" b="1" dirty="0">
              <a:solidFill>
                <a:srgbClr val="0000FF"/>
              </a:solidFill>
              <a:latin typeface="Arial" charset="0"/>
            </a:endParaRPr>
          </a:p>
          <a:p>
            <a:r>
              <a:rPr lang="en-US" sz="1000" b="1" dirty="0">
                <a:solidFill>
                  <a:srgbClr val="0000FF"/>
                </a:solidFill>
                <a:latin typeface="Arial" charset="0"/>
              </a:rPr>
              <a:t>… </a:t>
            </a:r>
          </a:p>
        </p:txBody>
      </p:sp>
      <p:sp>
        <p:nvSpPr>
          <p:cNvPr id="18455" name="Rectangle 23"/>
          <p:cNvSpPr>
            <a:spLocks noChangeArrowheads="1"/>
          </p:cNvSpPr>
          <p:nvPr/>
        </p:nvSpPr>
        <p:spPr bwMode="auto">
          <a:xfrm>
            <a:off x="8423275" y="1295400"/>
            <a:ext cx="5381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000" b="1">
                <a:solidFill>
                  <a:srgbClr val="0000FF"/>
                </a:solidFill>
                <a:latin typeface="Arial" charset="0"/>
              </a:rPr>
              <a:t>0010</a:t>
            </a:r>
          </a:p>
          <a:p>
            <a:pPr algn="r"/>
            <a:r>
              <a:rPr lang="en-US" sz="1000" b="1">
                <a:solidFill>
                  <a:srgbClr val="0000FF"/>
                </a:solidFill>
                <a:latin typeface="Arial" charset="0"/>
              </a:rPr>
              <a:t>1</a:t>
            </a:r>
          </a:p>
          <a:p>
            <a:pPr algn="r"/>
            <a:r>
              <a:rPr lang="en-US" sz="1000" b="1">
                <a:solidFill>
                  <a:srgbClr val="0000FF"/>
                </a:solidFill>
                <a:latin typeface="Arial" charset="0"/>
              </a:rPr>
              <a:t>10000</a:t>
            </a:r>
          </a:p>
          <a:p>
            <a:pPr algn="r"/>
            <a:r>
              <a:rPr lang="en-US" sz="1000" b="1">
                <a:solidFill>
                  <a:srgbClr val="0000FF"/>
                </a:solidFill>
                <a:latin typeface="Arial" charset="0"/>
              </a:rPr>
              <a:t>…</a:t>
            </a:r>
          </a:p>
        </p:txBody>
      </p:sp>
      <p:sp>
        <p:nvSpPr>
          <p:cNvPr id="18456" name="Rectangle 24"/>
          <p:cNvSpPr>
            <a:spLocks noChangeArrowheads="1"/>
          </p:cNvSpPr>
          <p:nvPr/>
        </p:nvSpPr>
        <p:spPr bwMode="auto">
          <a:xfrm>
            <a:off x="8425634" y="4267200"/>
            <a:ext cx="537391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000" b="1" dirty="0" smtClean="0">
                <a:solidFill>
                  <a:srgbClr val="0000FF"/>
                </a:solidFill>
                <a:latin typeface="Arial" charset="0"/>
              </a:rPr>
              <a:t>01000</a:t>
            </a:r>
          </a:p>
          <a:p>
            <a:pPr algn="r"/>
            <a:r>
              <a:rPr lang="en-US" sz="1000" b="1" dirty="0" smtClean="0">
                <a:solidFill>
                  <a:srgbClr val="0000FF"/>
                </a:solidFill>
                <a:latin typeface="Arial" charset="0"/>
              </a:rPr>
              <a:t>0</a:t>
            </a:r>
            <a:r>
              <a:rPr lang="en-US" sz="1000" dirty="0" smtClean="0">
                <a:solidFill>
                  <a:srgbClr val="0000FF"/>
                </a:solidFill>
                <a:latin typeface="Symbol" charset="2"/>
                <a:sym typeface="Symbol" charset="2"/>
              </a:rPr>
              <a:t> </a:t>
            </a:r>
            <a:endParaRPr lang="en-US" sz="1000" dirty="0" smtClean="0">
              <a:solidFill>
                <a:srgbClr val="0000FF"/>
              </a:solidFill>
              <a:latin typeface="Symbol" charset="2"/>
              <a:sym typeface="Symbol" charset="2"/>
            </a:endParaRPr>
          </a:p>
          <a:p>
            <a:pPr algn="r"/>
            <a:r>
              <a:rPr lang="en-US" sz="1000" dirty="0" smtClean="0">
                <a:solidFill>
                  <a:srgbClr val="0000FF"/>
                </a:solidFill>
                <a:latin typeface="Symbol" charset="2"/>
                <a:sym typeface="Symbol" charset="2"/>
              </a:rPr>
              <a:t></a:t>
            </a:r>
            <a:endParaRPr lang="en-US" sz="1000" b="1" dirty="0">
              <a:solidFill>
                <a:srgbClr val="0000FF"/>
              </a:solidFill>
              <a:latin typeface="Arial" charset="0"/>
            </a:endParaRPr>
          </a:p>
          <a:p>
            <a:pPr algn="r"/>
            <a:r>
              <a:rPr lang="en-US" sz="1000" b="1" dirty="0">
                <a:solidFill>
                  <a:srgbClr val="0000FF"/>
                </a:solidFill>
                <a:latin typeface="Arial" charset="0"/>
              </a:rPr>
              <a:t>10100</a:t>
            </a:r>
          </a:p>
          <a:p>
            <a:pPr algn="r"/>
            <a:r>
              <a:rPr lang="en-US" sz="1000" b="1" dirty="0">
                <a:solidFill>
                  <a:srgbClr val="0000FF"/>
                </a:solidFill>
                <a:latin typeface="Arial" charset="0"/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6477000" y="1700213"/>
            <a:ext cx="2411413" cy="180975"/>
            <a:chOff x="295" y="1311"/>
            <a:chExt cx="5177" cy="114"/>
          </a:xfrm>
        </p:grpSpPr>
        <p:sp>
          <p:nvSpPr>
            <p:cNvPr id="8198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8199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</p:grpSp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6503988" y="312738"/>
            <a:ext cx="2166937" cy="1190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>
                <a:cs typeface="Times New Roman" pitchFamily="-128" charset="0"/>
              </a:rPr>
              <a:t>An HMC DFA</a:t>
            </a:r>
          </a:p>
        </p:txBody>
      </p:sp>
      <p:pic>
        <p:nvPicPr>
          <p:cNvPr id="8196" name="Picture 6" descr="Image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4625" y="185738"/>
            <a:ext cx="5980113" cy="655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Text Box 7"/>
          <p:cNvSpPr txBox="1">
            <a:spLocks noChangeArrowheads="1"/>
          </p:cNvSpPr>
          <p:nvPr/>
        </p:nvSpPr>
        <p:spPr bwMode="auto">
          <a:xfrm>
            <a:off x="6400800" y="6477000"/>
            <a:ext cx="1801813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0000FF"/>
                </a:solidFill>
                <a:latin typeface="Sand" charset="0"/>
              </a:rPr>
              <a:t>not sure whose this is…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6477000" y="2628900"/>
            <a:ext cx="2411413" cy="180975"/>
            <a:chOff x="295" y="1311"/>
            <a:chExt cx="5177" cy="114"/>
          </a:xfrm>
        </p:grpSpPr>
        <p:sp>
          <p:nvSpPr>
            <p:cNvPr id="9222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9223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</p:grpSp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6503988" y="312738"/>
            <a:ext cx="2166937" cy="2289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>
                <a:latin typeface="Times" pitchFamily="-128" charset="0"/>
              </a:rPr>
              <a:t>Yet another HMC DFA</a:t>
            </a:r>
          </a:p>
        </p:txBody>
      </p:sp>
      <p:sp>
        <p:nvSpPr>
          <p:cNvPr id="9220" name="Text Box 6"/>
          <p:cNvSpPr txBox="1">
            <a:spLocks noChangeArrowheads="1"/>
          </p:cNvSpPr>
          <p:nvPr/>
        </p:nvSpPr>
        <p:spPr bwMode="auto">
          <a:xfrm>
            <a:off x="6351588" y="6477000"/>
            <a:ext cx="1971675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latin typeface="Sand" charset="0"/>
              </a:rPr>
              <a:t>I think it was all a dream…</a:t>
            </a:r>
          </a:p>
        </p:txBody>
      </p:sp>
      <p:pic>
        <p:nvPicPr>
          <p:cNvPr id="9221" name="Picture 7" descr="dfa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750" y="425450"/>
            <a:ext cx="6229350" cy="549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>
            <a:grpSpLocks/>
          </p:cNvGrpSpPr>
          <p:nvPr/>
        </p:nvGrpSpPr>
        <p:grpSpPr bwMode="auto">
          <a:xfrm>
            <a:off x="6477000" y="2628900"/>
            <a:ext cx="2411413" cy="180975"/>
            <a:chOff x="295" y="1311"/>
            <a:chExt cx="5177" cy="114"/>
          </a:xfrm>
        </p:grpSpPr>
        <p:sp>
          <p:nvSpPr>
            <p:cNvPr id="10246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10247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</p:grpSp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6503988" y="312738"/>
            <a:ext cx="2166937" cy="2289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>
                <a:latin typeface="Times" pitchFamily="-128" charset="0"/>
              </a:rPr>
              <a:t>Yet another HMC DFA</a:t>
            </a:r>
          </a:p>
        </p:txBody>
      </p:sp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6230938" y="6477000"/>
            <a:ext cx="2220912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latin typeface="Sand" charset="0"/>
              </a:rPr>
              <a:t>don't trust dorm stereotypes…</a:t>
            </a:r>
          </a:p>
        </p:txBody>
      </p:sp>
      <p:pic>
        <p:nvPicPr>
          <p:cNvPr id="10245" name="Picture 7" descr="dfa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2575" y="130175"/>
            <a:ext cx="5924550" cy="659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2"/>
          <p:cNvGrpSpPr>
            <a:grpSpLocks/>
          </p:cNvGrpSpPr>
          <p:nvPr/>
        </p:nvGrpSpPr>
        <p:grpSpPr bwMode="auto">
          <a:xfrm>
            <a:off x="436563" y="1116013"/>
            <a:ext cx="8218487" cy="180975"/>
            <a:chOff x="295" y="1311"/>
            <a:chExt cx="5177" cy="114"/>
          </a:xfrm>
        </p:grpSpPr>
        <p:sp>
          <p:nvSpPr>
            <p:cNvPr id="19486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19487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</p:grpSp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706438" y="222250"/>
            <a:ext cx="7781925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>
                <a:cs typeface="Times New Roman" pitchFamily="-128" charset="0"/>
              </a:rPr>
              <a:t>Minimal states</a:t>
            </a:r>
          </a:p>
        </p:txBody>
      </p:sp>
      <p:sp>
        <p:nvSpPr>
          <p:cNvPr id="19460" name="Text Box 6"/>
          <p:cNvSpPr txBox="1">
            <a:spLocks noChangeArrowheads="1"/>
          </p:cNvSpPr>
          <p:nvPr/>
        </p:nvSpPr>
        <p:spPr bwMode="auto">
          <a:xfrm>
            <a:off x="403225" y="1428750"/>
            <a:ext cx="3043238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cs typeface="Times New Roman" pitchFamily="-128" charset="0"/>
              </a:rPr>
              <a:t>Start with a language</a:t>
            </a:r>
          </a:p>
        </p:txBody>
      </p:sp>
      <p:sp>
        <p:nvSpPr>
          <p:cNvPr id="19461" name="Text Box 7"/>
          <p:cNvSpPr txBox="1">
            <a:spLocks noChangeArrowheads="1"/>
          </p:cNvSpPr>
          <p:nvPr/>
        </p:nvSpPr>
        <p:spPr bwMode="auto">
          <a:xfrm>
            <a:off x="892175" y="4287838"/>
            <a:ext cx="7177088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cs typeface="Times New Roman" pitchFamily="-128" charset="0"/>
              </a:rPr>
              <a:t>How few states does a DFA for this language need?</a:t>
            </a:r>
          </a:p>
        </p:txBody>
      </p:sp>
      <p:sp>
        <p:nvSpPr>
          <p:cNvPr id="19462" name="Text Box 8"/>
          <p:cNvSpPr txBox="1">
            <a:spLocks noChangeArrowheads="1"/>
          </p:cNvSpPr>
          <p:nvPr/>
        </p:nvSpPr>
        <p:spPr bwMode="auto">
          <a:xfrm>
            <a:off x="1425575" y="2146300"/>
            <a:ext cx="1836738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009900"/>
                </a:solidFill>
                <a:latin typeface="Comic Sans MS" pitchFamily="-128" charset="0"/>
              </a:rPr>
              <a:t>example strings in L</a:t>
            </a:r>
          </a:p>
        </p:txBody>
      </p:sp>
      <p:sp>
        <p:nvSpPr>
          <p:cNvPr id="19463" name="Text Box 9"/>
          <p:cNvSpPr txBox="1">
            <a:spLocks noChangeArrowheads="1"/>
          </p:cNvSpPr>
          <p:nvPr/>
        </p:nvSpPr>
        <p:spPr bwMode="auto">
          <a:xfrm>
            <a:off x="4591050" y="2146300"/>
            <a:ext cx="2300288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009900"/>
                </a:solidFill>
                <a:latin typeface="Comic Sans MS" pitchFamily="-128" charset="0"/>
              </a:rPr>
              <a:t>example strings </a:t>
            </a:r>
            <a:r>
              <a:rPr lang="en-US" sz="1400" b="1">
                <a:solidFill>
                  <a:srgbClr val="009900"/>
                </a:solidFill>
                <a:latin typeface="Comic Sans MS" pitchFamily="-128" charset="0"/>
              </a:rPr>
              <a:t>NOT</a:t>
            </a:r>
            <a:r>
              <a:rPr lang="en-US" sz="1400">
                <a:solidFill>
                  <a:srgbClr val="009900"/>
                </a:solidFill>
                <a:latin typeface="Comic Sans MS" pitchFamily="-128" charset="0"/>
              </a:rPr>
              <a:t> in L</a:t>
            </a:r>
          </a:p>
        </p:txBody>
      </p:sp>
      <p:sp>
        <p:nvSpPr>
          <p:cNvPr id="19464" name="Text Box 10"/>
          <p:cNvSpPr txBox="1">
            <a:spLocks noChangeArrowheads="1"/>
          </p:cNvSpPr>
          <p:nvPr/>
        </p:nvSpPr>
        <p:spPr bwMode="auto">
          <a:xfrm>
            <a:off x="1524000" y="2605088"/>
            <a:ext cx="1555750" cy="1158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2000" b="1">
                <a:solidFill>
                  <a:srgbClr val="333399"/>
                </a:solidFill>
                <a:latin typeface="Courier New" pitchFamily="-128" charset="0"/>
              </a:rPr>
              <a:t>001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2000" b="1">
                <a:solidFill>
                  <a:srgbClr val="333399"/>
                </a:solidFill>
                <a:latin typeface="Courier New" pitchFamily="-128" charset="0"/>
              </a:rPr>
              <a:t>1000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2000" b="1">
                <a:solidFill>
                  <a:srgbClr val="333399"/>
                </a:solidFill>
                <a:latin typeface="Courier New" pitchFamily="-128" charset="0"/>
              </a:rPr>
              <a:t>1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2000" b="1">
                <a:solidFill>
                  <a:srgbClr val="333399"/>
                </a:solidFill>
                <a:latin typeface="Courier New" pitchFamily="-128" charset="0"/>
              </a:rPr>
              <a:t>010000000</a:t>
            </a:r>
          </a:p>
        </p:txBody>
      </p:sp>
      <p:sp>
        <p:nvSpPr>
          <p:cNvPr id="19465" name="Text Box 11"/>
          <p:cNvSpPr txBox="1">
            <a:spLocks noChangeArrowheads="1"/>
          </p:cNvSpPr>
          <p:nvPr/>
        </p:nvSpPr>
        <p:spPr bwMode="auto">
          <a:xfrm>
            <a:off x="4738688" y="2605088"/>
            <a:ext cx="1250950" cy="1158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2000" b="1">
                <a:solidFill>
                  <a:srgbClr val="333399"/>
                </a:solidFill>
                <a:latin typeface="Symbol" charset="2"/>
              </a:rPr>
              <a:t>l</a:t>
            </a:r>
            <a:endParaRPr lang="en-US" sz="2000" b="1">
              <a:solidFill>
                <a:srgbClr val="333399"/>
              </a:solidFill>
              <a:latin typeface="Courier New" pitchFamily="-128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2000" b="1">
                <a:solidFill>
                  <a:srgbClr val="333399"/>
                </a:solidFill>
                <a:latin typeface="Courier New" pitchFamily="-128" charset="0"/>
              </a:rPr>
              <a:t>11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2000" b="1">
                <a:solidFill>
                  <a:srgbClr val="333399"/>
                </a:solidFill>
                <a:latin typeface="Courier New" pitchFamily="-128" charset="0"/>
              </a:rPr>
              <a:t>0101010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2000" b="1">
                <a:solidFill>
                  <a:srgbClr val="333399"/>
                </a:solidFill>
                <a:latin typeface="Courier New" pitchFamily="-128" charset="0"/>
              </a:rPr>
              <a:t>0000</a:t>
            </a:r>
          </a:p>
        </p:txBody>
      </p:sp>
      <p:sp>
        <p:nvSpPr>
          <p:cNvPr id="19466" name="Rectangle 12"/>
          <p:cNvSpPr>
            <a:spLocks noChangeArrowheads="1"/>
          </p:cNvSpPr>
          <p:nvPr/>
        </p:nvSpPr>
        <p:spPr bwMode="auto">
          <a:xfrm>
            <a:off x="3367088" y="1460500"/>
            <a:ext cx="537845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FF"/>
                </a:solidFill>
                <a:latin typeface="Arial" charset="0"/>
              </a:rPr>
              <a:t>L = { w | </a:t>
            </a:r>
            <a:r>
              <a:rPr lang="en-US" sz="1400">
                <a:solidFill>
                  <a:srgbClr val="0000FF"/>
                </a:solidFill>
                <a:latin typeface="Arial" charset="0"/>
              </a:rPr>
              <a:t>w is a binary number whose value is a power of two</a:t>
            </a:r>
            <a:r>
              <a:rPr lang="en-US" sz="2000">
                <a:solidFill>
                  <a:srgbClr val="0000FF"/>
                </a:solidFill>
                <a:latin typeface="Arial" charset="0"/>
              </a:rPr>
              <a:t> }</a:t>
            </a:r>
          </a:p>
        </p:txBody>
      </p:sp>
      <p:grpSp>
        <p:nvGrpSpPr>
          <p:cNvPr id="19467" name="Group 13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7448550" y="227013"/>
            <a:ext cx="381000" cy="457200"/>
            <a:chOff x="2928" y="1051"/>
            <a:chExt cx="840" cy="957"/>
          </a:xfrm>
        </p:grpSpPr>
        <p:sp>
          <p:nvSpPr>
            <p:cNvPr id="19473" name="Freeform 14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13 w 1048"/>
                <a:gd name="T1" fmla="*/ 21 h 250"/>
                <a:gd name="T2" fmla="*/ 194 w 1048"/>
                <a:gd name="T3" fmla="*/ 83 h 250"/>
                <a:gd name="T4" fmla="*/ 203 w 1048"/>
                <a:gd name="T5" fmla="*/ 111 h 250"/>
                <a:gd name="T6" fmla="*/ 212 w 1048"/>
                <a:gd name="T7" fmla="*/ 132 h 250"/>
                <a:gd name="T8" fmla="*/ 223 w 1048"/>
                <a:gd name="T9" fmla="*/ 173 h 250"/>
                <a:gd name="T10" fmla="*/ 159 w 1048"/>
                <a:gd name="T11" fmla="*/ 242 h 250"/>
                <a:gd name="T12" fmla="*/ 17 w 1048"/>
                <a:gd name="T13" fmla="*/ 222 h 250"/>
                <a:gd name="T14" fmla="*/ 0 w 1048"/>
                <a:gd name="T15" fmla="*/ 201 h 250"/>
                <a:gd name="T16" fmla="*/ 2 w 1048"/>
                <a:gd name="T17" fmla="*/ 167 h 250"/>
                <a:gd name="T18" fmla="*/ 20 w 1048"/>
                <a:gd name="T19" fmla="*/ 125 h 250"/>
                <a:gd name="T20" fmla="*/ 44 w 1048"/>
                <a:gd name="T21" fmla="*/ 76 h 250"/>
                <a:gd name="T22" fmla="*/ 60 w 1048"/>
                <a:gd name="T23" fmla="*/ 55 h 250"/>
                <a:gd name="T24" fmla="*/ 69 w 1048"/>
                <a:gd name="T25" fmla="*/ 28 h 250"/>
                <a:gd name="T26" fmla="*/ 80 w 1048"/>
                <a:gd name="T27" fmla="*/ 14 h 250"/>
                <a:gd name="T28" fmla="*/ 107 w 1048"/>
                <a:gd name="T29" fmla="*/ 28 h 250"/>
                <a:gd name="T30" fmla="*/ 113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4" name="Oval 15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19475" name="Oval 16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19476" name="Oval 17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19477" name="Oval 18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19478" name="Oval 19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19479" name="Oval 20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19480" name="Oval 21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19481" name="AutoShape 22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19482" name="Freeform 23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3" name="Freeform 24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4" name="Freeform 25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5" name="Freeform 26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468" name="Text Box 27"/>
          <p:cNvSpPr txBox="1">
            <a:spLocks noChangeArrowheads="1"/>
          </p:cNvSpPr>
          <p:nvPr/>
        </p:nvSpPr>
        <p:spPr bwMode="auto">
          <a:xfrm>
            <a:off x="7848600" y="228600"/>
            <a:ext cx="116363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04841C"/>
                </a:solidFill>
                <a:latin typeface="Arial" charset="0"/>
                <a:ea typeface="ＭＳ Ｐゴシック" pitchFamily="1" charset="-128"/>
              </a:rPr>
              <a:t>Like Rhode Island?</a:t>
            </a:r>
          </a:p>
        </p:txBody>
      </p:sp>
      <p:sp>
        <p:nvSpPr>
          <p:cNvPr id="19469" name="Text Box 28"/>
          <p:cNvSpPr txBox="1">
            <a:spLocks noChangeArrowheads="1"/>
          </p:cNvSpPr>
          <p:nvPr/>
        </p:nvSpPr>
        <p:spPr bwMode="auto">
          <a:xfrm>
            <a:off x="892175" y="4864100"/>
            <a:ext cx="7177088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cs typeface="Times New Roman" pitchFamily="-128" charset="0"/>
              </a:rPr>
              <a:t>How can we prove it?</a:t>
            </a:r>
          </a:p>
        </p:txBody>
      </p:sp>
      <p:sp>
        <p:nvSpPr>
          <p:cNvPr id="19470" name="Text Box 27"/>
          <p:cNvSpPr txBox="1">
            <a:spLocks noChangeArrowheads="1"/>
          </p:cNvSpPr>
          <p:nvPr/>
        </p:nvSpPr>
        <p:spPr bwMode="auto">
          <a:xfrm>
            <a:off x="8021638" y="1905000"/>
            <a:ext cx="942975" cy="228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>
                <a:solidFill>
                  <a:srgbClr val="333399"/>
                </a:solidFill>
                <a:latin typeface="Times" pitchFamily="-128" charset="0"/>
              </a:rPr>
              <a:t>initial 0s are OK</a:t>
            </a:r>
          </a:p>
        </p:txBody>
      </p:sp>
      <p:sp>
        <p:nvSpPr>
          <p:cNvPr id="19471" name="Text Box 30"/>
          <p:cNvSpPr txBox="1">
            <a:spLocks noChangeArrowheads="1"/>
          </p:cNvSpPr>
          <p:nvPr/>
        </p:nvSpPr>
        <p:spPr bwMode="auto">
          <a:xfrm>
            <a:off x="7419975" y="2284413"/>
            <a:ext cx="1503363" cy="228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>
                <a:solidFill>
                  <a:srgbClr val="333399"/>
                </a:solidFill>
                <a:latin typeface="Times" pitchFamily="-128" charset="0"/>
              </a:rPr>
              <a:t>the empty string </a:t>
            </a:r>
            <a:r>
              <a:rPr lang="en-US">
                <a:solidFill>
                  <a:srgbClr val="333399"/>
                </a:solidFill>
                <a:latin typeface="Symbol" charset="2"/>
                <a:sym typeface="Symbol" charset="2"/>
              </a:rPr>
              <a:t></a:t>
            </a:r>
            <a:r>
              <a:rPr lang="en-US">
                <a:solidFill>
                  <a:srgbClr val="333399"/>
                </a:solidFill>
                <a:latin typeface="Times" pitchFamily="-128" charset="0"/>
              </a:rPr>
              <a:t> is </a:t>
            </a:r>
            <a:r>
              <a:rPr lang="en-US" b="1">
                <a:solidFill>
                  <a:srgbClr val="333399"/>
                </a:solidFill>
                <a:latin typeface="Times" pitchFamily="-128" charset="0"/>
              </a:rPr>
              <a:t>not</a:t>
            </a:r>
            <a:r>
              <a:rPr lang="en-US">
                <a:solidFill>
                  <a:srgbClr val="333399"/>
                </a:solidFill>
                <a:latin typeface="Times" pitchFamily="-128" charset="0"/>
              </a:rPr>
              <a:t> OK</a:t>
            </a:r>
          </a:p>
        </p:txBody>
      </p:sp>
      <p:sp>
        <p:nvSpPr>
          <p:cNvPr id="19472" name="Text Box 30"/>
          <p:cNvSpPr txBox="1">
            <a:spLocks noChangeArrowheads="1"/>
          </p:cNvSpPr>
          <p:nvPr/>
        </p:nvSpPr>
        <p:spPr bwMode="auto">
          <a:xfrm>
            <a:off x="7896225" y="2095500"/>
            <a:ext cx="1066800" cy="228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>
                <a:solidFill>
                  <a:srgbClr val="333399"/>
                </a:solidFill>
                <a:latin typeface="Times" pitchFamily="-128" charset="0"/>
              </a:rPr>
              <a:t>only 0s are </a:t>
            </a:r>
            <a:r>
              <a:rPr lang="en-US" b="1">
                <a:solidFill>
                  <a:srgbClr val="333399"/>
                </a:solidFill>
                <a:latin typeface="Times" pitchFamily="-128" charset="0"/>
              </a:rPr>
              <a:t>not</a:t>
            </a:r>
            <a:r>
              <a:rPr lang="en-US">
                <a:solidFill>
                  <a:srgbClr val="333399"/>
                </a:solidFill>
                <a:latin typeface="Times" pitchFamily="-128" charset="0"/>
              </a:rPr>
              <a:t> OK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80571" y="1915886"/>
            <a:ext cx="8069943" cy="1393371"/>
          </a:xfrm>
          <a:prstGeom prst="roundRect">
            <a:avLst/>
          </a:prstGeom>
          <a:solidFill>
            <a:srgbClr val="CCECFF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grpSp>
        <p:nvGrpSpPr>
          <p:cNvPr id="20482" name="Group 2"/>
          <p:cNvGrpSpPr>
            <a:grpSpLocks/>
          </p:cNvGrpSpPr>
          <p:nvPr/>
        </p:nvGrpSpPr>
        <p:grpSpPr bwMode="auto">
          <a:xfrm>
            <a:off x="436563" y="1116013"/>
            <a:ext cx="8218487" cy="180975"/>
            <a:chOff x="295" y="1311"/>
            <a:chExt cx="5177" cy="114"/>
          </a:xfrm>
        </p:grpSpPr>
        <p:sp>
          <p:nvSpPr>
            <p:cNvPr id="20503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20504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</p:grpSp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706438" y="222250"/>
            <a:ext cx="7781925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>
                <a:cs typeface="Times New Roman" pitchFamily="-128" charset="0"/>
              </a:rPr>
              <a:t>Minimal machines</a:t>
            </a:r>
          </a:p>
        </p:txBody>
      </p:sp>
      <p:sp>
        <p:nvSpPr>
          <p:cNvPr id="20484" name="Text Box 6"/>
          <p:cNvSpPr txBox="1">
            <a:spLocks noChangeArrowheads="1"/>
          </p:cNvSpPr>
          <p:nvPr/>
        </p:nvSpPr>
        <p:spPr bwMode="auto">
          <a:xfrm>
            <a:off x="403225" y="1428750"/>
            <a:ext cx="3043238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cs typeface="Times New Roman" pitchFamily="-128" charset="0"/>
              </a:rPr>
              <a:t>Basic idea:</a:t>
            </a:r>
          </a:p>
        </p:txBody>
      </p:sp>
      <p:grpSp>
        <p:nvGrpSpPr>
          <p:cNvPr id="20485" name="Group 13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8374743" y="3813621"/>
            <a:ext cx="381000" cy="457200"/>
            <a:chOff x="2928" y="1051"/>
            <a:chExt cx="840" cy="957"/>
          </a:xfrm>
        </p:grpSpPr>
        <p:sp>
          <p:nvSpPr>
            <p:cNvPr id="20490" name="Freeform 14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13 w 1048"/>
                <a:gd name="T1" fmla="*/ 21 h 250"/>
                <a:gd name="T2" fmla="*/ 194 w 1048"/>
                <a:gd name="T3" fmla="*/ 83 h 250"/>
                <a:gd name="T4" fmla="*/ 203 w 1048"/>
                <a:gd name="T5" fmla="*/ 111 h 250"/>
                <a:gd name="T6" fmla="*/ 212 w 1048"/>
                <a:gd name="T7" fmla="*/ 132 h 250"/>
                <a:gd name="T8" fmla="*/ 223 w 1048"/>
                <a:gd name="T9" fmla="*/ 173 h 250"/>
                <a:gd name="T10" fmla="*/ 159 w 1048"/>
                <a:gd name="T11" fmla="*/ 242 h 250"/>
                <a:gd name="T12" fmla="*/ 17 w 1048"/>
                <a:gd name="T13" fmla="*/ 222 h 250"/>
                <a:gd name="T14" fmla="*/ 0 w 1048"/>
                <a:gd name="T15" fmla="*/ 201 h 250"/>
                <a:gd name="T16" fmla="*/ 2 w 1048"/>
                <a:gd name="T17" fmla="*/ 167 h 250"/>
                <a:gd name="T18" fmla="*/ 20 w 1048"/>
                <a:gd name="T19" fmla="*/ 125 h 250"/>
                <a:gd name="T20" fmla="*/ 44 w 1048"/>
                <a:gd name="T21" fmla="*/ 76 h 250"/>
                <a:gd name="T22" fmla="*/ 60 w 1048"/>
                <a:gd name="T23" fmla="*/ 55 h 250"/>
                <a:gd name="T24" fmla="*/ 69 w 1048"/>
                <a:gd name="T25" fmla="*/ 28 h 250"/>
                <a:gd name="T26" fmla="*/ 80 w 1048"/>
                <a:gd name="T27" fmla="*/ 14 h 250"/>
                <a:gd name="T28" fmla="*/ 107 w 1048"/>
                <a:gd name="T29" fmla="*/ 28 h 250"/>
                <a:gd name="T30" fmla="*/ 113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1" name="Oval 15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20492" name="Oval 16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20493" name="Oval 17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20494" name="Oval 18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20495" name="Oval 19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20496" name="Oval 20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20497" name="Oval 21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20498" name="AutoShape 22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20499" name="Freeform 23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0" name="Freeform 24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1" name="Freeform 25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2" name="Freeform 26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486" name="Text Box 27"/>
          <p:cNvSpPr txBox="1">
            <a:spLocks noChangeArrowheads="1"/>
          </p:cNvSpPr>
          <p:nvPr/>
        </p:nvSpPr>
        <p:spPr bwMode="auto">
          <a:xfrm>
            <a:off x="7496629" y="3574136"/>
            <a:ext cx="11636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solidFill>
                  <a:srgbClr val="04841C"/>
                </a:solidFill>
                <a:latin typeface="Calibri" pitchFamily="34" charset="0"/>
                <a:ea typeface="ＭＳ Ｐゴシック" pitchFamily="1" charset="-128"/>
                <a:cs typeface="Calibri" pitchFamily="34" charset="0"/>
              </a:rPr>
              <a:t>I wonder what CA's fate is?</a:t>
            </a:r>
          </a:p>
        </p:txBody>
      </p:sp>
      <p:sp>
        <p:nvSpPr>
          <p:cNvPr id="20487" name="Text Box 31"/>
          <p:cNvSpPr txBox="1">
            <a:spLocks noChangeArrowheads="1"/>
          </p:cNvSpPr>
          <p:nvPr/>
        </p:nvSpPr>
        <p:spPr bwMode="auto">
          <a:xfrm>
            <a:off x="1237343" y="4966807"/>
            <a:ext cx="6629400" cy="83099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latin typeface="Cambria" pitchFamily="18" charset="0"/>
              </a:rPr>
              <a:t>A FSM has </a:t>
            </a:r>
            <a:r>
              <a:rPr lang="en-US" sz="2400" i="1" dirty="0">
                <a:latin typeface="Cambria" pitchFamily="18" charset="0"/>
              </a:rPr>
              <a:t>more states than </a:t>
            </a:r>
            <a:r>
              <a:rPr lang="en-US" sz="2400" i="1" dirty="0" smtClean="0">
                <a:latin typeface="Cambria" pitchFamily="18" charset="0"/>
              </a:rPr>
              <a:t>needed </a:t>
            </a:r>
            <a:r>
              <a:rPr lang="en-US" sz="2400" dirty="0">
                <a:latin typeface="Cambria" pitchFamily="18" charset="0"/>
              </a:rPr>
              <a:t>if strings in two different states </a:t>
            </a:r>
            <a:r>
              <a:rPr lang="en-US" sz="2400" b="1" i="1" dirty="0">
                <a:latin typeface="Cambria" pitchFamily="18" charset="0"/>
              </a:rPr>
              <a:t>have the same fate</a:t>
            </a:r>
            <a:r>
              <a:rPr lang="en-US" sz="2400" dirty="0">
                <a:latin typeface="Cambria" pitchFamily="18" charset="0"/>
              </a:rPr>
              <a:t>.</a:t>
            </a:r>
          </a:p>
        </p:txBody>
      </p:sp>
      <p:sp>
        <p:nvSpPr>
          <p:cNvPr id="20488" name="Text Box 33"/>
          <p:cNvSpPr txBox="1">
            <a:spLocks noChangeArrowheads="1"/>
          </p:cNvSpPr>
          <p:nvPr/>
        </p:nvSpPr>
        <p:spPr bwMode="auto">
          <a:xfrm>
            <a:off x="1015998" y="2307547"/>
            <a:ext cx="2971800" cy="64633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solidFill>
                  <a:srgbClr val="0000FF"/>
                </a:solidFill>
                <a:latin typeface="Cambria" pitchFamily="18" charset="0"/>
              </a:rPr>
              <a:t>State == Fate</a:t>
            </a:r>
          </a:p>
        </p:txBody>
      </p:sp>
      <p:sp>
        <p:nvSpPr>
          <p:cNvPr id="20489" name="Rectangle 34"/>
          <p:cNvSpPr>
            <a:spLocks noChangeArrowheads="1"/>
          </p:cNvSpPr>
          <p:nvPr/>
        </p:nvSpPr>
        <p:spPr bwMode="auto">
          <a:xfrm>
            <a:off x="4263564" y="2222422"/>
            <a:ext cx="3893463" cy="78483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500" dirty="0">
                <a:solidFill>
                  <a:srgbClr val="0000FF"/>
                </a:solidFill>
                <a:latin typeface="Cambria" pitchFamily="18" charset="0"/>
              </a:rPr>
              <a:t>when </a:t>
            </a:r>
            <a:r>
              <a:rPr lang="en-US" sz="1500" dirty="0" smtClean="0">
                <a:solidFill>
                  <a:srgbClr val="0000FF"/>
                </a:solidFill>
                <a:latin typeface="Cambria" pitchFamily="18" charset="0"/>
              </a:rPr>
              <a:t>a </a:t>
            </a:r>
            <a:r>
              <a:rPr lang="en-US" sz="1500" dirty="0">
                <a:solidFill>
                  <a:srgbClr val="0000FF"/>
                </a:solidFill>
                <a:latin typeface="Cambria" pitchFamily="18" charset="0"/>
              </a:rPr>
              <a:t>string lands in a particular state, that state </a:t>
            </a:r>
            <a:r>
              <a:rPr lang="en-US" sz="1500" b="1" i="1" dirty="0">
                <a:solidFill>
                  <a:srgbClr val="0000FF"/>
                </a:solidFill>
                <a:latin typeface="Cambria" pitchFamily="18" charset="0"/>
              </a:rPr>
              <a:t>fully determines</a:t>
            </a:r>
            <a:r>
              <a:rPr lang="en-US" sz="1500" dirty="0">
                <a:solidFill>
                  <a:srgbClr val="0000FF"/>
                </a:solidFill>
                <a:latin typeface="Cambria" pitchFamily="18" charset="0"/>
              </a:rPr>
              <a:t> what will happen to it as additional characters are added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2" name="Group 2"/>
          <p:cNvGrpSpPr>
            <a:grpSpLocks/>
          </p:cNvGrpSpPr>
          <p:nvPr/>
        </p:nvGrpSpPr>
        <p:grpSpPr bwMode="auto">
          <a:xfrm>
            <a:off x="436563" y="1125538"/>
            <a:ext cx="8218487" cy="180975"/>
            <a:chOff x="295" y="1311"/>
            <a:chExt cx="5177" cy="114"/>
          </a:xfrm>
        </p:grpSpPr>
        <p:sp>
          <p:nvSpPr>
            <p:cNvPr id="3127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3128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</p:grpSp>
      <p:sp>
        <p:nvSpPr>
          <p:cNvPr id="3083" name="Text Box 5"/>
          <p:cNvSpPr txBox="1">
            <a:spLocks noChangeArrowheads="1"/>
          </p:cNvSpPr>
          <p:nvPr/>
        </p:nvSpPr>
        <p:spPr bwMode="auto">
          <a:xfrm>
            <a:off x="609600" y="152400"/>
            <a:ext cx="6081713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>
                <a:cs typeface="Times New Roman" pitchFamily="-128" charset="0"/>
              </a:rPr>
              <a:t>String soulmates…</a:t>
            </a:r>
          </a:p>
        </p:txBody>
      </p:sp>
      <p:sp>
        <p:nvSpPr>
          <p:cNvPr id="3084" name="Text Box 6"/>
          <p:cNvSpPr txBox="1">
            <a:spLocks noChangeArrowheads="1"/>
          </p:cNvSpPr>
          <p:nvPr/>
        </p:nvSpPr>
        <p:spPr bwMode="auto">
          <a:xfrm>
            <a:off x="403225" y="1428750"/>
            <a:ext cx="3043238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cs typeface="Times New Roman" pitchFamily="-128" charset="0"/>
              </a:rPr>
              <a:t>Start with a language</a:t>
            </a:r>
          </a:p>
        </p:txBody>
      </p:sp>
      <p:sp>
        <p:nvSpPr>
          <p:cNvPr id="3085" name="Text Box 7"/>
          <p:cNvSpPr txBox="1">
            <a:spLocks noChangeArrowheads="1"/>
          </p:cNvSpPr>
          <p:nvPr/>
        </p:nvSpPr>
        <p:spPr bwMode="auto">
          <a:xfrm>
            <a:off x="1512888" y="3989388"/>
            <a:ext cx="611505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B8082E"/>
                </a:solidFill>
                <a:cs typeface="Times New Roman" pitchFamily="-128" charset="0"/>
              </a:rPr>
              <a:t>Meet our four string couples for today</a:t>
            </a:r>
          </a:p>
        </p:txBody>
      </p:sp>
      <p:sp>
        <p:nvSpPr>
          <p:cNvPr id="3086" name="Rectangle 8"/>
          <p:cNvSpPr>
            <a:spLocks noChangeArrowheads="1"/>
          </p:cNvSpPr>
          <p:nvPr/>
        </p:nvSpPr>
        <p:spPr bwMode="auto">
          <a:xfrm>
            <a:off x="309563" y="2590800"/>
            <a:ext cx="2054225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000">
                <a:solidFill>
                  <a:srgbClr val="333399"/>
                </a:solidFill>
                <a:latin typeface="Arial" charset="0"/>
              </a:rPr>
              <a:t>w</a:t>
            </a:r>
            <a:r>
              <a:rPr lang="en-US" sz="2000" baseline="-30000">
                <a:solidFill>
                  <a:srgbClr val="333399"/>
                </a:solidFill>
                <a:latin typeface="Arial" charset="0"/>
              </a:rPr>
              <a:t>1     </a:t>
            </a:r>
            <a:r>
              <a:rPr lang="en-US" sz="2000">
                <a:solidFill>
                  <a:srgbClr val="333399"/>
                </a:solidFill>
                <a:latin typeface="Arial" charset="0"/>
              </a:rPr>
              <a:t>=     </a:t>
            </a:r>
            <a:r>
              <a:rPr lang="en-US" sz="2000" b="1">
                <a:solidFill>
                  <a:srgbClr val="333399"/>
                </a:solidFill>
                <a:latin typeface="Symbol" charset="2"/>
              </a:rPr>
              <a:t>l</a:t>
            </a:r>
            <a:r>
              <a:rPr lang="en-US" sz="2000">
                <a:solidFill>
                  <a:srgbClr val="333399"/>
                </a:solidFill>
                <a:latin typeface="Arial" charset="0"/>
              </a:rPr>
              <a:t> …</a:t>
            </a:r>
          </a:p>
        </p:txBody>
      </p:sp>
      <p:sp>
        <p:nvSpPr>
          <p:cNvPr id="3087" name="Rectangle 9"/>
          <p:cNvSpPr>
            <a:spLocks noChangeArrowheads="1"/>
          </p:cNvSpPr>
          <p:nvPr/>
        </p:nvSpPr>
        <p:spPr bwMode="auto">
          <a:xfrm>
            <a:off x="319088" y="2941638"/>
            <a:ext cx="2481262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000">
                <a:solidFill>
                  <a:srgbClr val="333399"/>
                </a:solidFill>
                <a:latin typeface="Arial" charset="0"/>
              </a:rPr>
              <a:t>w</a:t>
            </a:r>
            <a:r>
              <a:rPr lang="en-US" sz="2000" baseline="-30000">
                <a:solidFill>
                  <a:srgbClr val="333399"/>
                </a:solidFill>
                <a:latin typeface="Arial" charset="0"/>
              </a:rPr>
              <a:t>2     </a:t>
            </a:r>
            <a:r>
              <a:rPr lang="en-US" sz="2000">
                <a:solidFill>
                  <a:srgbClr val="333399"/>
                </a:solidFill>
                <a:latin typeface="Arial" charset="0"/>
              </a:rPr>
              <a:t>=    1…</a:t>
            </a:r>
          </a:p>
        </p:txBody>
      </p:sp>
      <p:sp>
        <p:nvSpPr>
          <p:cNvPr id="3088" name="Text Box 10"/>
          <p:cNvSpPr txBox="1">
            <a:spLocks noChangeArrowheads="1"/>
          </p:cNvSpPr>
          <p:nvPr/>
        </p:nvSpPr>
        <p:spPr bwMode="auto">
          <a:xfrm>
            <a:off x="504825" y="4981575"/>
            <a:ext cx="81534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cs typeface="Times New Roman" pitchFamily="-128" charset="0"/>
              </a:rPr>
              <a:t>Are the </a:t>
            </a:r>
            <a:r>
              <a:rPr lang="en-US" sz="2400" b="1" i="1">
                <a:cs typeface="Times New Roman" pitchFamily="-128" charset="0"/>
              </a:rPr>
              <a:t>fates</a:t>
            </a:r>
            <a:r>
              <a:rPr lang="en-US" sz="2400">
                <a:cs typeface="Times New Roman" pitchFamily="-128" charset="0"/>
              </a:rPr>
              <a:t> of these couples' strings the </a:t>
            </a:r>
            <a:r>
              <a:rPr lang="en-US" sz="2400" i="1">
                <a:solidFill>
                  <a:srgbClr val="0000FF"/>
                </a:solidFill>
                <a:cs typeface="Times New Roman" pitchFamily="-128" charset="0"/>
              </a:rPr>
              <a:t>same</a:t>
            </a:r>
            <a:r>
              <a:rPr lang="en-US" sz="2400">
                <a:cs typeface="Times New Roman" pitchFamily="-128" charset="0"/>
              </a:rPr>
              <a:t> or </a:t>
            </a:r>
            <a:r>
              <a:rPr lang="en-US" sz="2400" i="1">
                <a:solidFill>
                  <a:schemeClr val="folHlink"/>
                </a:solidFill>
                <a:cs typeface="Times New Roman" pitchFamily="-128" charset="0"/>
              </a:rPr>
              <a:t>different</a:t>
            </a:r>
            <a:r>
              <a:rPr lang="en-US" sz="2400">
                <a:cs typeface="Times New Roman" pitchFamily="-128" charset="0"/>
              </a:rPr>
              <a:t> in L?</a:t>
            </a:r>
          </a:p>
        </p:txBody>
      </p:sp>
      <p:sp>
        <p:nvSpPr>
          <p:cNvPr id="3089" name="Text Box 11"/>
          <p:cNvSpPr txBox="1">
            <a:spLocks noChangeArrowheads="1"/>
          </p:cNvSpPr>
          <p:nvPr/>
        </p:nvSpPr>
        <p:spPr bwMode="auto">
          <a:xfrm>
            <a:off x="1254125" y="5673725"/>
            <a:ext cx="6642100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0000FF"/>
                </a:solidFill>
                <a:latin typeface="Comic Sans MS" pitchFamily="-128" charset="0"/>
              </a:rPr>
              <a:t>both accepted?   both rejected?        </a:t>
            </a:r>
            <a:r>
              <a:rPr lang="en-US" sz="1400">
                <a:solidFill>
                  <a:schemeClr val="folHlink"/>
                </a:solidFill>
                <a:latin typeface="Comic Sans MS" pitchFamily="-128" charset="0"/>
              </a:rPr>
              <a:t>or might they have different outcomes?</a:t>
            </a:r>
          </a:p>
        </p:txBody>
      </p:sp>
      <p:sp>
        <p:nvSpPr>
          <p:cNvPr id="3090" name="Rectangle 12"/>
          <p:cNvSpPr>
            <a:spLocks noChangeArrowheads="1"/>
          </p:cNvSpPr>
          <p:nvPr/>
        </p:nvSpPr>
        <p:spPr bwMode="auto">
          <a:xfrm>
            <a:off x="1851025" y="5926138"/>
            <a:ext cx="1563688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solidFill>
                  <a:srgbClr val="0000FF"/>
                </a:solidFill>
                <a:latin typeface="Comic Sans MS" pitchFamily="-128" charset="0"/>
              </a:rPr>
              <a:t>indistinguishable</a:t>
            </a:r>
          </a:p>
        </p:txBody>
      </p:sp>
      <p:sp>
        <p:nvSpPr>
          <p:cNvPr id="3091" name="Rectangle 13"/>
          <p:cNvSpPr>
            <a:spLocks noChangeArrowheads="1"/>
          </p:cNvSpPr>
          <p:nvPr/>
        </p:nvSpPr>
        <p:spPr bwMode="auto">
          <a:xfrm>
            <a:off x="5324475" y="5926138"/>
            <a:ext cx="1420813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solidFill>
                  <a:schemeClr val="folHlink"/>
                </a:solidFill>
                <a:latin typeface="Comic Sans MS" pitchFamily="-128" charset="0"/>
              </a:rPr>
              <a:t>distinguishable</a:t>
            </a:r>
            <a:endParaRPr lang="en-US" sz="1400">
              <a:solidFill>
                <a:srgbClr val="0000FF"/>
              </a:solidFill>
              <a:latin typeface="Comic Sans MS" pitchFamily="-128" charset="0"/>
            </a:endParaRPr>
          </a:p>
        </p:txBody>
      </p:sp>
      <p:sp>
        <p:nvSpPr>
          <p:cNvPr id="3092" name="Line 14"/>
          <p:cNvSpPr>
            <a:spLocks noChangeShapeType="1"/>
          </p:cNvSpPr>
          <p:nvPr/>
        </p:nvSpPr>
        <p:spPr bwMode="auto">
          <a:xfrm flipH="1">
            <a:off x="1354138" y="6097588"/>
            <a:ext cx="525462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3" name="Line 15"/>
          <p:cNvSpPr>
            <a:spLocks noChangeShapeType="1"/>
          </p:cNvSpPr>
          <p:nvPr/>
        </p:nvSpPr>
        <p:spPr bwMode="auto">
          <a:xfrm>
            <a:off x="3419475" y="6081713"/>
            <a:ext cx="525463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4" name="Line 16"/>
          <p:cNvSpPr>
            <a:spLocks noChangeShapeType="1"/>
          </p:cNvSpPr>
          <p:nvPr/>
        </p:nvSpPr>
        <p:spPr bwMode="auto">
          <a:xfrm flipH="1">
            <a:off x="4495800" y="6097588"/>
            <a:ext cx="754063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5" name="Line 17"/>
          <p:cNvSpPr>
            <a:spLocks noChangeShapeType="1"/>
          </p:cNvSpPr>
          <p:nvPr/>
        </p:nvSpPr>
        <p:spPr bwMode="auto">
          <a:xfrm>
            <a:off x="6789738" y="6081713"/>
            <a:ext cx="957262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6" name="Rectangle 18"/>
          <p:cNvSpPr>
            <a:spLocks noChangeArrowheads="1"/>
          </p:cNvSpPr>
          <p:nvPr/>
        </p:nvSpPr>
        <p:spPr bwMode="auto">
          <a:xfrm>
            <a:off x="568325" y="3405188"/>
            <a:ext cx="1001713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solidFill>
                  <a:srgbClr val="B8082E"/>
                </a:solidFill>
                <a:latin typeface="Comic Sans MS" pitchFamily="-128" charset="0"/>
              </a:rPr>
              <a:t>Couple #1</a:t>
            </a:r>
          </a:p>
        </p:txBody>
      </p:sp>
      <p:sp>
        <p:nvSpPr>
          <p:cNvPr id="3097" name="Rectangle 19"/>
          <p:cNvSpPr>
            <a:spLocks noChangeArrowheads="1"/>
          </p:cNvSpPr>
          <p:nvPr/>
        </p:nvSpPr>
        <p:spPr bwMode="auto">
          <a:xfrm>
            <a:off x="2563813" y="2590800"/>
            <a:ext cx="2054225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000">
                <a:solidFill>
                  <a:srgbClr val="333399"/>
                </a:solidFill>
                <a:latin typeface="Arial" charset="0"/>
              </a:rPr>
              <a:t>w</a:t>
            </a:r>
            <a:r>
              <a:rPr lang="en-US" sz="2000" baseline="-30000">
                <a:solidFill>
                  <a:srgbClr val="333399"/>
                </a:solidFill>
                <a:latin typeface="Arial" charset="0"/>
              </a:rPr>
              <a:t>1     </a:t>
            </a:r>
            <a:r>
              <a:rPr lang="en-US" sz="2000">
                <a:solidFill>
                  <a:srgbClr val="333399"/>
                </a:solidFill>
                <a:latin typeface="Arial" charset="0"/>
              </a:rPr>
              <a:t>=    100…</a:t>
            </a:r>
          </a:p>
        </p:txBody>
      </p:sp>
      <p:sp>
        <p:nvSpPr>
          <p:cNvPr id="3098" name="Rectangle 20"/>
          <p:cNvSpPr>
            <a:spLocks noChangeArrowheads="1"/>
          </p:cNvSpPr>
          <p:nvPr/>
        </p:nvSpPr>
        <p:spPr bwMode="auto">
          <a:xfrm>
            <a:off x="2573338" y="2941638"/>
            <a:ext cx="2481262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000">
                <a:solidFill>
                  <a:srgbClr val="333399"/>
                </a:solidFill>
                <a:latin typeface="Arial" charset="0"/>
              </a:rPr>
              <a:t>w</a:t>
            </a:r>
            <a:r>
              <a:rPr lang="en-US" sz="2000" baseline="-30000">
                <a:solidFill>
                  <a:srgbClr val="333399"/>
                </a:solidFill>
                <a:latin typeface="Arial" charset="0"/>
              </a:rPr>
              <a:t>2     </a:t>
            </a:r>
            <a:r>
              <a:rPr lang="en-US" sz="2000">
                <a:solidFill>
                  <a:srgbClr val="333399"/>
                </a:solidFill>
                <a:latin typeface="Arial" charset="0"/>
              </a:rPr>
              <a:t>=    1…</a:t>
            </a:r>
          </a:p>
        </p:txBody>
      </p:sp>
      <p:sp>
        <p:nvSpPr>
          <p:cNvPr id="3099" name="Rectangle 21"/>
          <p:cNvSpPr>
            <a:spLocks noChangeArrowheads="1"/>
          </p:cNvSpPr>
          <p:nvPr/>
        </p:nvSpPr>
        <p:spPr bwMode="auto">
          <a:xfrm>
            <a:off x="2767013" y="3405188"/>
            <a:ext cx="1030287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solidFill>
                  <a:srgbClr val="B8082E"/>
                </a:solidFill>
                <a:latin typeface="Comic Sans MS" pitchFamily="-128" charset="0"/>
              </a:rPr>
              <a:t>Couple #2</a:t>
            </a:r>
          </a:p>
        </p:txBody>
      </p:sp>
      <p:sp>
        <p:nvSpPr>
          <p:cNvPr id="3100" name="Rectangle 22"/>
          <p:cNvSpPr>
            <a:spLocks noChangeArrowheads="1"/>
          </p:cNvSpPr>
          <p:nvPr/>
        </p:nvSpPr>
        <p:spPr bwMode="auto">
          <a:xfrm>
            <a:off x="4953000" y="2590800"/>
            <a:ext cx="2054225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000">
                <a:solidFill>
                  <a:srgbClr val="333399"/>
                </a:solidFill>
                <a:latin typeface="Arial" charset="0"/>
              </a:rPr>
              <a:t>w</a:t>
            </a:r>
            <a:r>
              <a:rPr lang="en-US" sz="2000" baseline="-30000">
                <a:solidFill>
                  <a:srgbClr val="333399"/>
                </a:solidFill>
                <a:latin typeface="Arial" charset="0"/>
              </a:rPr>
              <a:t>1     </a:t>
            </a:r>
            <a:r>
              <a:rPr lang="en-US" sz="2000">
                <a:solidFill>
                  <a:srgbClr val="333399"/>
                </a:solidFill>
                <a:latin typeface="Arial" charset="0"/>
              </a:rPr>
              <a:t>=    11…</a:t>
            </a:r>
          </a:p>
        </p:txBody>
      </p:sp>
      <p:sp>
        <p:nvSpPr>
          <p:cNvPr id="3101" name="Rectangle 23"/>
          <p:cNvSpPr>
            <a:spLocks noChangeArrowheads="1"/>
          </p:cNvSpPr>
          <p:nvPr/>
        </p:nvSpPr>
        <p:spPr bwMode="auto">
          <a:xfrm>
            <a:off x="4962525" y="2941638"/>
            <a:ext cx="2481263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000">
                <a:solidFill>
                  <a:srgbClr val="333399"/>
                </a:solidFill>
                <a:latin typeface="Arial" charset="0"/>
              </a:rPr>
              <a:t>w</a:t>
            </a:r>
            <a:r>
              <a:rPr lang="en-US" sz="2000" baseline="-30000">
                <a:solidFill>
                  <a:srgbClr val="333399"/>
                </a:solidFill>
                <a:latin typeface="Arial" charset="0"/>
              </a:rPr>
              <a:t>2     </a:t>
            </a:r>
            <a:r>
              <a:rPr lang="en-US" sz="2000">
                <a:solidFill>
                  <a:srgbClr val="333399"/>
                </a:solidFill>
                <a:latin typeface="Arial" charset="0"/>
              </a:rPr>
              <a:t>=    101…</a:t>
            </a:r>
          </a:p>
        </p:txBody>
      </p:sp>
      <p:sp>
        <p:nvSpPr>
          <p:cNvPr id="3102" name="Rectangle 24"/>
          <p:cNvSpPr>
            <a:spLocks noChangeArrowheads="1"/>
          </p:cNvSpPr>
          <p:nvPr/>
        </p:nvSpPr>
        <p:spPr bwMode="auto">
          <a:xfrm>
            <a:off x="5156200" y="3405188"/>
            <a:ext cx="1030288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solidFill>
                  <a:srgbClr val="B8082E"/>
                </a:solidFill>
                <a:latin typeface="Comic Sans MS" pitchFamily="-128" charset="0"/>
              </a:rPr>
              <a:t>Couple #3</a:t>
            </a:r>
          </a:p>
        </p:txBody>
      </p:sp>
      <p:sp>
        <p:nvSpPr>
          <p:cNvPr id="3103" name="Rectangle 25"/>
          <p:cNvSpPr>
            <a:spLocks noChangeArrowheads="1"/>
          </p:cNvSpPr>
          <p:nvPr/>
        </p:nvSpPr>
        <p:spPr bwMode="auto">
          <a:xfrm>
            <a:off x="7112000" y="2590800"/>
            <a:ext cx="1665288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000">
                <a:solidFill>
                  <a:srgbClr val="333399"/>
                </a:solidFill>
                <a:latin typeface="Arial" charset="0"/>
              </a:rPr>
              <a:t>w</a:t>
            </a:r>
            <a:r>
              <a:rPr lang="en-US" sz="2000" baseline="-30000">
                <a:solidFill>
                  <a:srgbClr val="333399"/>
                </a:solidFill>
                <a:latin typeface="Arial" charset="0"/>
              </a:rPr>
              <a:t>1     </a:t>
            </a:r>
            <a:r>
              <a:rPr lang="en-US" sz="2000">
                <a:solidFill>
                  <a:srgbClr val="333399"/>
                </a:solidFill>
                <a:latin typeface="Arial" charset="0"/>
              </a:rPr>
              <a:t>=    11…</a:t>
            </a:r>
          </a:p>
        </p:txBody>
      </p:sp>
      <p:sp>
        <p:nvSpPr>
          <p:cNvPr id="3104" name="Rectangle 26"/>
          <p:cNvSpPr>
            <a:spLocks noChangeArrowheads="1"/>
          </p:cNvSpPr>
          <p:nvPr/>
        </p:nvSpPr>
        <p:spPr bwMode="auto">
          <a:xfrm>
            <a:off x="7121525" y="2941638"/>
            <a:ext cx="1795463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000">
                <a:solidFill>
                  <a:srgbClr val="333399"/>
                </a:solidFill>
                <a:latin typeface="Arial" charset="0"/>
              </a:rPr>
              <a:t>w</a:t>
            </a:r>
            <a:r>
              <a:rPr lang="en-US" sz="2000" baseline="-30000">
                <a:solidFill>
                  <a:srgbClr val="333399"/>
                </a:solidFill>
                <a:latin typeface="Arial" charset="0"/>
              </a:rPr>
              <a:t>2     </a:t>
            </a:r>
            <a:r>
              <a:rPr lang="en-US" sz="2000">
                <a:solidFill>
                  <a:srgbClr val="333399"/>
                </a:solidFill>
                <a:latin typeface="Arial" charset="0"/>
              </a:rPr>
              <a:t>=    10…</a:t>
            </a:r>
          </a:p>
        </p:txBody>
      </p:sp>
      <p:sp>
        <p:nvSpPr>
          <p:cNvPr id="3105" name="Rectangle 27"/>
          <p:cNvSpPr>
            <a:spLocks noChangeArrowheads="1"/>
          </p:cNvSpPr>
          <p:nvPr/>
        </p:nvSpPr>
        <p:spPr bwMode="auto">
          <a:xfrm>
            <a:off x="7315200" y="3405188"/>
            <a:ext cx="1030288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solidFill>
                  <a:srgbClr val="B8082E"/>
                </a:solidFill>
                <a:latin typeface="Comic Sans MS" pitchFamily="-128" charset="0"/>
              </a:rPr>
              <a:t>Couple #4</a:t>
            </a:r>
          </a:p>
        </p:txBody>
      </p:sp>
      <p:sp>
        <p:nvSpPr>
          <p:cNvPr id="3106" name="Rectangle 28"/>
          <p:cNvSpPr>
            <a:spLocks noChangeArrowheads="1"/>
          </p:cNvSpPr>
          <p:nvPr/>
        </p:nvSpPr>
        <p:spPr bwMode="auto">
          <a:xfrm>
            <a:off x="3367088" y="1460500"/>
            <a:ext cx="537845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FF"/>
                </a:solidFill>
                <a:latin typeface="Arial" charset="0"/>
              </a:rPr>
              <a:t>L = { w | </a:t>
            </a:r>
            <a:r>
              <a:rPr lang="en-US" sz="1400">
                <a:solidFill>
                  <a:srgbClr val="0000FF"/>
                </a:solidFill>
                <a:latin typeface="Arial" charset="0"/>
              </a:rPr>
              <a:t>w is a binary number whose value is a power of two</a:t>
            </a:r>
            <a:r>
              <a:rPr lang="en-US" sz="2000">
                <a:solidFill>
                  <a:srgbClr val="0000FF"/>
                </a:solidFill>
                <a:latin typeface="Arial" charset="0"/>
              </a:rPr>
              <a:t> }</a:t>
            </a:r>
          </a:p>
        </p:txBody>
      </p:sp>
      <p:pic>
        <p:nvPicPr>
          <p:cNvPr id="3107" name="Picture 29" descr="Picture 1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062788" y="100013"/>
            <a:ext cx="1597025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108" name="Group 13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6553200" y="304800"/>
            <a:ext cx="381000" cy="457200"/>
            <a:chOff x="2928" y="1051"/>
            <a:chExt cx="840" cy="957"/>
          </a:xfrm>
        </p:grpSpPr>
        <p:sp>
          <p:nvSpPr>
            <p:cNvPr id="3114" name="Freeform 14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13 w 1048"/>
                <a:gd name="T1" fmla="*/ 21 h 250"/>
                <a:gd name="T2" fmla="*/ 194 w 1048"/>
                <a:gd name="T3" fmla="*/ 83 h 250"/>
                <a:gd name="T4" fmla="*/ 203 w 1048"/>
                <a:gd name="T5" fmla="*/ 111 h 250"/>
                <a:gd name="T6" fmla="*/ 212 w 1048"/>
                <a:gd name="T7" fmla="*/ 132 h 250"/>
                <a:gd name="T8" fmla="*/ 223 w 1048"/>
                <a:gd name="T9" fmla="*/ 173 h 250"/>
                <a:gd name="T10" fmla="*/ 159 w 1048"/>
                <a:gd name="T11" fmla="*/ 242 h 250"/>
                <a:gd name="T12" fmla="*/ 17 w 1048"/>
                <a:gd name="T13" fmla="*/ 222 h 250"/>
                <a:gd name="T14" fmla="*/ 0 w 1048"/>
                <a:gd name="T15" fmla="*/ 201 h 250"/>
                <a:gd name="T16" fmla="*/ 2 w 1048"/>
                <a:gd name="T17" fmla="*/ 167 h 250"/>
                <a:gd name="T18" fmla="*/ 20 w 1048"/>
                <a:gd name="T19" fmla="*/ 125 h 250"/>
                <a:gd name="T20" fmla="*/ 44 w 1048"/>
                <a:gd name="T21" fmla="*/ 76 h 250"/>
                <a:gd name="T22" fmla="*/ 60 w 1048"/>
                <a:gd name="T23" fmla="*/ 55 h 250"/>
                <a:gd name="T24" fmla="*/ 69 w 1048"/>
                <a:gd name="T25" fmla="*/ 28 h 250"/>
                <a:gd name="T26" fmla="*/ 80 w 1048"/>
                <a:gd name="T27" fmla="*/ 14 h 250"/>
                <a:gd name="T28" fmla="*/ 107 w 1048"/>
                <a:gd name="T29" fmla="*/ 28 h 250"/>
                <a:gd name="T30" fmla="*/ 113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5" name="Oval 15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3116" name="Oval 16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3117" name="Oval 17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3118" name="Oval 18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3119" name="Oval 19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3120" name="Oval 20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3121" name="Oval 21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3122" name="AutoShape 22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3123" name="Freeform 23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4" name="Freeform 24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5" name="Freeform 25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6" name="Freeform 26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09" name="Text Box 27"/>
          <p:cNvSpPr txBox="1">
            <a:spLocks noChangeArrowheads="1"/>
          </p:cNvSpPr>
          <p:nvPr/>
        </p:nvSpPr>
        <p:spPr bwMode="auto">
          <a:xfrm>
            <a:off x="5867400" y="76200"/>
            <a:ext cx="116363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>
                <a:solidFill>
                  <a:srgbClr val="04841C"/>
                </a:solidFill>
                <a:latin typeface="Arial" charset="0"/>
                <a:ea typeface="ＭＳ Ｐゴシック" pitchFamily="1" charset="-128"/>
              </a:rPr>
              <a:t>No soul required!</a:t>
            </a:r>
          </a:p>
        </p:txBody>
      </p:sp>
      <p:sp>
        <p:nvSpPr>
          <p:cNvPr id="3110" name="AutoShape 45"/>
          <p:cNvSpPr>
            <a:spLocks noChangeArrowheads="1"/>
          </p:cNvSpPr>
          <p:nvPr/>
        </p:nvSpPr>
        <p:spPr bwMode="auto">
          <a:xfrm>
            <a:off x="152400" y="2417763"/>
            <a:ext cx="1981200" cy="137160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B8082E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11" name="AutoShape 46"/>
          <p:cNvSpPr>
            <a:spLocks noChangeArrowheads="1"/>
          </p:cNvSpPr>
          <p:nvPr/>
        </p:nvSpPr>
        <p:spPr bwMode="auto">
          <a:xfrm>
            <a:off x="2486025" y="2417763"/>
            <a:ext cx="1981200" cy="137160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B8082E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12" name="AutoShape 47"/>
          <p:cNvSpPr>
            <a:spLocks noChangeArrowheads="1"/>
          </p:cNvSpPr>
          <p:nvPr/>
        </p:nvSpPr>
        <p:spPr bwMode="auto">
          <a:xfrm>
            <a:off x="4819650" y="2416175"/>
            <a:ext cx="1981200" cy="137160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B8082E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13" name="AutoShape 48"/>
          <p:cNvSpPr>
            <a:spLocks noChangeArrowheads="1"/>
          </p:cNvSpPr>
          <p:nvPr/>
        </p:nvSpPr>
        <p:spPr bwMode="auto">
          <a:xfrm>
            <a:off x="7038975" y="2416175"/>
            <a:ext cx="1981200" cy="137160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B8082E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2"/>
          <p:cNvGrpSpPr>
            <a:grpSpLocks/>
          </p:cNvGrpSpPr>
          <p:nvPr/>
        </p:nvGrpSpPr>
        <p:grpSpPr bwMode="auto">
          <a:xfrm>
            <a:off x="436563" y="1116013"/>
            <a:ext cx="8218487" cy="180975"/>
            <a:chOff x="295" y="1311"/>
            <a:chExt cx="5177" cy="114"/>
          </a:xfrm>
        </p:grpSpPr>
        <p:sp>
          <p:nvSpPr>
            <p:cNvPr id="21519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21520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</p:grpSp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706438" y="293688"/>
            <a:ext cx="7781925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>
                <a:cs typeface="Times New Roman" pitchFamily="-128" charset="0"/>
              </a:rPr>
              <a:t>String matchmaking</a:t>
            </a:r>
          </a:p>
        </p:txBody>
      </p:sp>
      <p:sp>
        <p:nvSpPr>
          <p:cNvPr id="21508" name="Text Box 6"/>
          <p:cNvSpPr txBox="1">
            <a:spLocks noChangeArrowheads="1"/>
          </p:cNvSpPr>
          <p:nvPr/>
        </p:nvSpPr>
        <p:spPr bwMode="auto">
          <a:xfrm>
            <a:off x="403225" y="1428750"/>
            <a:ext cx="3043238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cs typeface="Times New Roman" pitchFamily="-128" charset="0"/>
              </a:rPr>
              <a:t>Given a language, </a:t>
            </a:r>
            <a:r>
              <a:rPr lang="en-US" sz="2000">
                <a:solidFill>
                  <a:srgbClr val="333399"/>
                </a:solidFill>
                <a:cs typeface="Times New Roman" pitchFamily="-128" charset="0"/>
              </a:rPr>
              <a:t>L</a:t>
            </a:r>
            <a:r>
              <a:rPr lang="en-US" sz="2400">
                <a:cs typeface="Times New Roman" pitchFamily="-128" charset="0"/>
              </a:rPr>
              <a:t>,</a:t>
            </a:r>
          </a:p>
        </p:txBody>
      </p:sp>
      <p:sp>
        <p:nvSpPr>
          <p:cNvPr id="21509" name="Text Box 7"/>
          <p:cNvSpPr txBox="1">
            <a:spLocks noChangeArrowheads="1"/>
          </p:cNvSpPr>
          <p:nvPr/>
        </p:nvSpPr>
        <p:spPr bwMode="auto">
          <a:xfrm>
            <a:off x="1012825" y="2227263"/>
            <a:ext cx="7545388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buFont typeface="Times" pitchFamily="-128" charset="0"/>
              <a:buChar char="•"/>
            </a:pPr>
            <a:r>
              <a:rPr lang="en-US" sz="2400" dirty="0">
                <a:cs typeface="Times New Roman" pitchFamily="-128" charset="0"/>
              </a:rPr>
              <a:t> Two strings </a:t>
            </a:r>
            <a:r>
              <a:rPr lang="en-US" sz="2000" dirty="0">
                <a:solidFill>
                  <a:srgbClr val="333399"/>
                </a:solidFill>
                <a:cs typeface="Times New Roman" pitchFamily="-128" charset="0"/>
              </a:rPr>
              <a:t>w</a:t>
            </a:r>
            <a:r>
              <a:rPr lang="en-US" sz="2000" baseline="-30000" dirty="0">
                <a:solidFill>
                  <a:srgbClr val="333399"/>
                </a:solidFill>
                <a:cs typeface="Times New Roman" pitchFamily="-128" charset="0"/>
              </a:rPr>
              <a:t>1 </a:t>
            </a:r>
            <a:r>
              <a:rPr lang="en-US" sz="2400" dirty="0">
                <a:cs typeface="Times New Roman" pitchFamily="-128" charset="0"/>
              </a:rPr>
              <a:t>, </a:t>
            </a:r>
            <a:r>
              <a:rPr lang="en-US" sz="2000" dirty="0">
                <a:solidFill>
                  <a:srgbClr val="333399"/>
                </a:solidFill>
                <a:cs typeface="Times New Roman" pitchFamily="-128" charset="0"/>
              </a:rPr>
              <a:t>w</a:t>
            </a:r>
            <a:r>
              <a:rPr lang="en-US" sz="2000" baseline="-30000" dirty="0">
                <a:solidFill>
                  <a:srgbClr val="333399"/>
                </a:solidFill>
                <a:cs typeface="Times New Roman" pitchFamily="-128" charset="0"/>
              </a:rPr>
              <a:t>2</a:t>
            </a:r>
            <a:r>
              <a:rPr lang="en-US" sz="2400" dirty="0">
                <a:cs typeface="Times New Roman" pitchFamily="-128" charset="0"/>
              </a:rPr>
              <a:t> are </a:t>
            </a:r>
            <a:r>
              <a:rPr lang="en-US" sz="2400" b="1" dirty="0">
                <a:solidFill>
                  <a:srgbClr val="C00000"/>
                </a:solidFill>
                <a:cs typeface="Times New Roman" pitchFamily="-128" charset="0"/>
              </a:rPr>
              <a:t>distinguishable</a:t>
            </a:r>
            <a:r>
              <a:rPr lang="en-US" sz="2400" b="1" dirty="0">
                <a:cs typeface="Times New Roman" pitchFamily="-128" charset="0"/>
              </a:rPr>
              <a:t> </a:t>
            </a:r>
            <a:r>
              <a:rPr lang="en-US" sz="2400" dirty="0" err="1">
                <a:cs typeface="Times New Roman" pitchFamily="-128" charset="0"/>
              </a:rPr>
              <a:t>w.r.t</a:t>
            </a:r>
            <a:r>
              <a:rPr lang="en-US" sz="2400" dirty="0">
                <a:cs typeface="Times New Roman" pitchFamily="-128" charset="0"/>
              </a:rPr>
              <a:t>. </a:t>
            </a:r>
            <a:r>
              <a:rPr lang="en-US" sz="2000" dirty="0">
                <a:solidFill>
                  <a:srgbClr val="333399"/>
                </a:solidFill>
                <a:cs typeface="Times New Roman" pitchFamily="-128" charset="0"/>
              </a:rPr>
              <a:t>L</a:t>
            </a:r>
            <a:r>
              <a:rPr lang="en-US" sz="2400" dirty="0">
                <a:cs typeface="Times New Roman" pitchFamily="-128" charset="0"/>
              </a:rPr>
              <a:t> if</a:t>
            </a:r>
          </a:p>
        </p:txBody>
      </p:sp>
      <p:sp>
        <p:nvSpPr>
          <p:cNvPr id="21510" name="Rectangle 8"/>
          <p:cNvSpPr>
            <a:spLocks noChangeArrowheads="1"/>
          </p:cNvSpPr>
          <p:nvPr/>
        </p:nvSpPr>
        <p:spPr bwMode="auto">
          <a:xfrm>
            <a:off x="1552575" y="2936875"/>
            <a:ext cx="6310313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000">
                <a:latin typeface="Arial" charset="0"/>
                <a:sym typeface="Symbol" charset="2"/>
              </a:rPr>
              <a:t> z  </a:t>
            </a:r>
            <a:r>
              <a:rPr lang="en-US" sz="1600">
                <a:latin typeface="Arial" charset="0"/>
                <a:sym typeface="Symbol" charset="2"/>
              </a:rPr>
              <a:t>such that</a:t>
            </a:r>
            <a:r>
              <a:rPr lang="en-US" sz="2000">
                <a:latin typeface="Arial" charset="0"/>
                <a:sym typeface="Symbol" charset="2"/>
              </a:rPr>
              <a:t>  </a:t>
            </a:r>
            <a:r>
              <a:rPr lang="en-US" sz="2000">
                <a:solidFill>
                  <a:srgbClr val="333399"/>
                </a:solidFill>
                <a:latin typeface="Arial" charset="0"/>
              </a:rPr>
              <a:t>w</a:t>
            </a:r>
            <a:r>
              <a:rPr lang="en-US" sz="2000" baseline="-30000">
                <a:solidFill>
                  <a:srgbClr val="333399"/>
                </a:solidFill>
                <a:latin typeface="Arial" charset="0"/>
              </a:rPr>
              <a:t>1</a:t>
            </a:r>
            <a:r>
              <a:rPr lang="en-US" sz="2000" baseline="-30000">
                <a:latin typeface="Arial" charset="0"/>
              </a:rPr>
              <a:t> </a:t>
            </a:r>
            <a:r>
              <a:rPr lang="en-US" sz="2000">
                <a:latin typeface="Arial" charset="0"/>
                <a:sym typeface="Symbol" charset="2"/>
              </a:rPr>
              <a:t>z    </a:t>
            </a:r>
            <a:r>
              <a:rPr lang="en-US" sz="2000">
                <a:solidFill>
                  <a:srgbClr val="333399"/>
                </a:solidFill>
                <a:latin typeface="Arial" charset="0"/>
              </a:rPr>
              <a:t>L</a:t>
            </a:r>
            <a:r>
              <a:rPr lang="en-US" sz="2000">
                <a:latin typeface="Arial" charset="0"/>
                <a:sym typeface="Symbol" charset="2"/>
              </a:rPr>
              <a:t>    </a:t>
            </a:r>
            <a:r>
              <a:rPr lang="en-US" sz="1600">
                <a:latin typeface="Arial" charset="0"/>
                <a:sym typeface="Symbol" charset="2"/>
              </a:rPr>
              <a:t>and</a:t>
            </a:r>
            <a:r>
              <a:rPr lang="en-US" sz="2000">
                <a:latin typeface="Arial" charset="0"/>
                <a:sym typeface="Symbol" charset="2"/>
              </a:rPr>
              <a:t>    </a:t>
            </a:r>
            <a:r>
              <a:rPr lang="en-US" sz="2000">
                <a:solidFill>
                  <a:srgbClr val="333399"/>
                </a:solidFill>
                <a:latin typeface="Arial" charset="0"/>
              </a:rPr>
              <a:t>w</a:t>
            </a:r>
            <a:r>
              <a:rPr lang="en-US" sz="2000" baseline="-30000">
                <a:solidFill>
                  <a:srgbClr val="333399"/>
                </a:solidFill>
                <a:latin typeface="Arial" charset="0"/>
              </a:rPr>
              <a:t>2</a:t>
            </a:r>
            <a:r>
              <a:rPr lang="en-US" sz="2000" baseline="-30000">
                <a:latin typeface="Arial" charset="0"/>
              </a:rPr>
              <a:t> </a:t>
            </a:r>
            <a:r>
              <a:rPr lang="en-US" sz="2000">
                <a:latin typeface="Arial" charset="0"/>
                <a:sym typeface="Symbol" charset="2"/>
              </a:rPr>
              <a:t>z    </a:t>
            </a:r>
            <a:r>
              <a:rPr lang="en-US" sz="2000">
                <a:solidFill>
                  <a:srgbClr val="333399"/>
                </a:solidFill>
                <a:latin typeface="Arial" charset="0"/>
              </a:rPr>
              <a:t>L    </a:t>
            </a:r>
            <a:r>
              <a:rPr lang="en-US" sz="1600">
                <a:latin typeface="Arial" charset="0"/>
                <a:sym typeface="Symbol" charset="2"/>
              </a:rPr>
              <a:t>(or vice versa).</a:t>
            </a:r>
            <a:r>
              <a:rPr lang="en-US" sz="2000">
                <a:latin typeface="Arial" charset="0"/>
                <a:sym typeface="Symbol" charset="2"/>
              </a:rPr>
              <a:t> </a:t>
            </a:r>
          </a:p>
        </p:txBody>
      </p:sp>
      <p:sp>
        <p:nvSpPr>
          <p:cNvPr id="21511" name="Rectangle 10"/>
          <p:cNvSpPr>
            <a:spLocks noChangeArrowheads="1"/>
          </p:cNvSpPr>
          <p:nvPr/>
        </p:nvSpPr>
        <p:spPr bwMode="auto">
          <a:xfrm>
            <a:off x="4692650" y="1455738"/>
            <a:ext cx="3187700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400" dirty="0">
                <a:solidFill>
                  <a:srgbClr val="C00000"/>
                </a:solidFill>
                <a:latin typeface="Comic Sans MS" pitchFamily="-128" charset="0"/>
              </a:rPr>
              <a:t>they might have different outcomes</a:t>
            </a:r>
          </a:p>
        </p:txBody>
      </p:sp>
      <p:sp>
        <p:nvSpPr>
          <p:cNvPr id="21512" name="Freeform 12"/>
          <p:cNvSpPr>
            <a:spLocks/>
          </p:cNvSpPr>
          <p:nvPr/>
        </p:nvSpPr>
        <p:spPr bwMode="auto">
          <a:xfrm>
            <a:off x="5275263" y="1803400"/>
            <a:ext cx="457200" cy="449263"/>
          </a:xfrm>
          <a:custGeom>
            <a:avLst/>
            <a:gdLst>
              <a:gd name="T0" fmla="*/ 2147483647 w 288"/>
              <a:gd name="T1" fmla="*/ 0 h 283"/>
              <a:gd name="T2" fmla="*/ 2147483647 w 288"/>
              <a:gd name="T3" fmla="*/ 2147483647 h 283"/>
              <a:gd name="T4" fmla="*/ 2147483647 w 288"/>
              <a:gd name="T5" fmla="*/ 2147483647 h 283"/>
              <a:gd name="T6" fmla="*/ 2147483647 w 288"/>
              <a:gd name="T7" fmla="*/ 2147483647 h 283"/>
              <a:gd name="T8" fmla="*/ 2147483647 w 288"/>
              <a:gd name="T9" fmla="*/ 2147483647 h 283"/>
              <a:gd name="T10" fmla="*/ 2147483647 w 288"/>
              <a:gd name="T11" fmla="*/ 2147483647 h 283"/>
              <a:gd name="T12" fmla="*/ 2147483647 w 288"/>
              <a:gd name="T13" fmla="*/ 2147483647 h 283"/>
              <a:gd name="T14" fmla="*/ 0 w 288"/>
              <a:gd name="T15" fmla="*/ 2147483647 h 28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88"/>
              <a:gd name="T25" fmla="*/ 0 h 283"/>
              <a:gd name="T26" fmla="*/ 288 w 288"/>
              <a:gd name="T27" fmla="*/ 283 h 28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88" h="283">
                <a:moveTo>
                  <a:pt x="288" y="0"/>
                </a:moveTo>
                <a:cubicBezTo>
                  <a:pt x="280" y="3"/>
                  <a:pt x="272" y="5"/>
                  <a:pt x="266" y="11"/>
                </a:cubicBezTo>
                <a:cubicBezTo>
                  <a:pt x="254" y="20"/>
                  <a:pt x="234" y="43"/>
                  <a:pt x="234" y="43"/>
                </a:cubicBezTo>
                <a:cubicBezTo>
                  <a:pt x="217" y="77"/>
                  <a:pt x="231" y="66"/>
                  <a:pt x="250" y="96"/>
                </a:cubicBezTo>
                <a:cubicBezTo>
                  <a:pt x="239" y="128"/>
                  <a:pt x="223" y="136"/>
                  <a:pt x="192" y="144"/>
                </a:cubicBezTo>
                <a:cubicBezTo>
                  <a:pt x="166" y="156"/>
                  <a:pt x="139" y="169"/>
                  <a:pt x="112" y="176"/>
                </a:cubicBezTo>
                <a:cubicBezTo>
                  <a:pt x="93" y="188"/>
                  <a:pt x="79" y="192"/>
                  <a:pt x="58" y="197"/>
                </a:cubicBezTo>
                <a:cubicBezTo>
                  <a:pt x="42" y="221"/>
                  <a:pt x="0" y="252"/>
                  <a:pt x="0" y="283"/>
                </a:cubicBezTo>
              </a:path>
            </a:pathLst>
          </a:custGeom>
          <a:noFill/>
          <a:ln w="19050">
            <a:solidFill>
              <a:srgbClr val="B8082E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3" name="Rectangle 14"/>
          <p:cNvSpPr>
            <a:spLocks noChangeArrowheads="1"/>
          </p:cNvSpPr>
          <p:nvPr/>
        </p:nvSpPr>
        <p:spPr bwMode="auto">
          <a:xfrm>
            <a:off x="5845175" y="2579688"/>
            <a:ext cx="1182688" cy="2746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200">
                <a:latin typeface="Times" pitchFamily="-128" charset="0"/>
              </a:rPr>
              <a:t>(with respect to)</a:t>
            </a:r>
          </a:p>
        </p:txBody>
      </p:sp>
      <p:sp>
        <p:nvSpPr>
          <p:cNvPr id="21514" name="Line 17"/>
          <p:cNvSpPr>
            <a:spLocks noChangeShapeType="1"/>
          </p:cNvSpPr>
          <p:nvPr/>
        </p:nvSpPr>
        <p:spPr bwMode="auto">
          <a:xfrm flipV="1">
            <a:off x="1524000" y="3267075"/>
            <a:ext cx="3810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5" name="Text Box 18"/>
          <p:cNvSpPr txBox="1">
            <a:spLocks noChangeArrowheads="1"/>
          </p:cNvSpPr>
          <p:nvPr/>
        </p:nvSpPr>
        <p:spPr bwMode="auto">
          <a:xfrm>
            <a:off x="542925" y="3695700"/>
            <a:ext cx="1343025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>
                <a:cs typeface="Times New Roman" pitchFamily="-128" charset="0"/>
              </a:rPr>
              <a:t>think of z as a "suffix" for w</a:t>
            </a:r>
            <a:r>
              <a:rPr lang="en-US" sz="1000" baseline="-25000">
                <a:cs typeface="Times New Roman" pitchFamily="-128" charset="0"/>
              </a:rPr>
              <a:t>1</a:t>
            </a:r>
            <a:r>
              <a:rPr lang="en-US" sz="1000">
                <a:cs typeface="Times New Roman" pitchFamily="-128" charset="0"/>
              </a:rPr>
              <a:t> and w</a:t>
            </a:r>
            <a:r>
              <a:rPr lang="en-US" sz="1000" baseline="-25000">
                <a:cs typeface="Times New Roman" pitchFamily="-128" charset="0"/>
              </a:rPr>
              <a:t>2</a:t>
            </a:r>
          </a:p>
        </p:txBody>
      </p:sp>
      <p:sp>
        <p:nvSpPr>
          <p:cNvPr id="21516" name="Text Box 19"/>
          <p:cNvSpPr txBox="1">
            <a:spLocks noChangeArrowheads="1"/>
          </p:cNvSpPr>
          <p:nvPr/>
        </p:nvSpPr>
        <p:spPr bwMode="auto">
          <a:xfrm>
            <a:off x="152400" y="3276600"/>
            <a:ext cx="941388" cy="2444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000">
                <a:cs typeface="Times New Roman" pitchFamily="-128" charset="0"/>
              </a:rPr>
              <a:t>"there exists"</a:t>
            </a:r>
            <a:endParaRPr lang="en-US" sz="1000" baseline="-25000">
              <a:cs typeface="Times New Roman" pitchFamily="-128" charset="0"/>
            </a:endParaRPr>
          </a:p>
        </p:txBody>
      </p:sp>
      <p:sp>
        <p:nvSpPr>
          <p:cNvPr id="21517" name="Line 20"/>
          <p:cNvSpPr>
            <a:spLocks noChangeShapeType="1"/>
          </p:cNvSpPr>
          <p:nvPr/>
        </p:nvSpPr>
        <p:spPr bwMode="auto">
          <a:xfrm flipV="1">
            <a:off x="1074738" y="3224213"/>
            <a:ext cx="527050" cy="158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8" name="Rectangle 7"/>
          <p:cNvSpPr>
            <a:spLocks noChangeArrowheads="1"/>
          </p:cNvSpPr>
          <p:nvPr/>
        </p:nvSpPr>
        <p:spPr bwMode="auto">
          <a:xfrm>
            <a:off x="1066800" y="6170613"/>
            <a:ext cx="7007225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343398"/>
                </a:solidFill>
              </a:rPr>
              <a:t>How about    </a:t>
            </a:r>
            <a:r>
              <a:rPr lang="en-US" sz="2000">
                <a:solidFill>
                  <a:srgbClr val="0000FF"/>
                </a:solidFill>
                <a:latin typeface="Arial" charset="0"/>
              </a:rPr>
              <a:t>L = { w | </a:t>
            </a:r>
            <a:r>
              <a:rPr lang="en-US" sz="1400">
                <a:solidFill>
                  <a:srgbClr val="0000FF"/>
                </a:solidFill>
                <a:latin typeface="Arial" charset="0"/>
              </a:rPr>
              <a:t>w is a binary number whose value is a power of two</a:t>
            </a:r>
            <a:r>
              <a:rPr lang="en-US" sz="2000">
                <a:solidFill>
                  <a:srgbClr val="0000FF"/>
                </a:solidFill>
                <a:latin typeface="Arial" charset="0"/>
              </a:rPr>
              <a:t> }</a:t>
            </a:r>
            <a:r>
              <a:rPr lang="en-US" sz="2000">
                <a:solidFill>
                  <a:srgbClr val="343398"/>
                </a:solidFill>
                <a:latin typeface="Arial" charset="0"/>
              </a:rPr>
              <a:t>  </a:t>
            </a:r>
            <a:r>
              <a:rPr lang="en-US" sz="2000">
                <a:solidFill>
                  <a:srgbClr val="343398"/>
                </a:solidFill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/>
          <p:cNvSpPr/>
          <p:nvPr/>
        </p:nvSpPr>
        <p:spPr bwMode="auto">
          <a:xfrm>
            <a:off x="1814288" y="3599537"/>
            <a:ext cx="7039429" cy="1407885"/>
          </a:xfrm>
          <a:prstGeom prst="roundRect">
            <a:avLst/>
          </a:prstGeom>
          <a:solidFill>
            <a:srgbClr val="CCFFCC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4173" y="507997"/>
            <a:ext cx="4339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This </a:t>
            </a:r>
            <a:r>
              <a:rPr lang="en-US" sz="2400" b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week</a:t>
            </a:r>
            <a:r>
              <a:rPr lang="en-US" sz="2400" b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's key ideas:</a:t>
            </a:r>
            <a:endParaRPr lang="en-US" sz="2400" b="1" dirty="0" smtClean="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37773" y="1255485"/>
            <a:ext cx="7511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(1)  Not every </a:t>
            </a:r>
            <a:r>
              <a:rPr lang="en-US" sz="24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en-US" sz="2400" b="1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boolean</a:t>
            </a:r>
            <a:r>
              <a:rPr lang="en-US" sz="24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) function can </a:t>
            </a:r>
            <a:r>
              <a:rPr lang="en-US" sz="24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be computed.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45034" y="2031987"/>
            <a:ext cx="5363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8A00"/>
                </a:solidFill>
                <a:latin typeface="Calibri" pitchFamily="34" charset="0"/>
                <a:cs typeface="Calibri" pitchFamily="34" charset="0"/>
              </a:rPr>
              <a:t>(2)  So, what </a:t>
            </a:r>
            <a:r>
              <a:rPr lang="en-US" sz="2400" b="1" i="1" u="sng" dirty="0" smtClean="0">
                <a:solidFill>
                  <a:srgbClr val="008A00"/>
                </a:solidFill>
                <a:latin typeface="Calibri" pitchFamily="34" charset="0"/>
                <a:cs typeface="Calibri" pitchFamily="34" charset="0"/>
              </a:rPr>
              <a:t>can</a:t>
            </a:r>
            <a:r>
              <a:rPr lang="en-US" sz="2400" b="1" dirty="0" smtClean="0">
                <a:solidFill>
                  <a:srgbClr val="008A00"/>
                </a:solidFill>
                <a:latin typeface="Calibri" pitchFamily="34" charset="0"/>
                <a:cs typeface="Calibri" pitchFamily="34" charset="0"/>
              </a:rPr>
              <a:t> be computed?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082802" y="2721426"/>
            <a:ext cx="553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Answer #1:  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Regular expressions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90062" y="3991404"/>
            <a:ext cx="553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Answer #2:</a:t>
            </a:r>
            <a:endParaRPr lang="en-US" sz="2400" b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847388" y="3749004"/>
            <a:ext cx="41247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Finite-state </a:t>
            </a:r>
            <a:r>
              <a:rPr lang="en-US" sz="24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machines     (FSMs)</a:t>
            </a:r>
            <a:endParaRPr lang="en-US" sz="24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840131" y="4336840"/>
            <a:ext cx="49846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Deterministic Finite Automata  (DFAs)</a:t>
            </a:r>
            <a:endParaRPr lang="en-US" sz="24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082808" y="5508120"/>
            <a:ext cx="553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Answer #3:</a:t>
            </a:r>
            <a:endParaRPr lang="en-US" sz="2400" b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840134" y="5497944"/>
            <a:ext cx="33476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Turing machines     (TMs)</a:t>
            </a:r>
            <a:endParaRPr lang="en-US" sz="24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 rot="20451710">
            <a:off x="446807" y="2855072"/>
            <a:ext cx="1057341" cy="369332"/>
          </a:xfrm>
          <a:prstGeom prst="rect">
            <a:avLst/>
          </a:prstGeom>
          <a:noFill/>
          <a:ln>
            <a:solidFill>
              <a:srgbClr val="008A00"/>
            </a:solidFill>
          </a:ln>
        </p:spPr>
        <p:txBody>
          <a:bodyPr wrap="none">
            <a:spAutoFit/>
          </a:bodyPr>
          <a:lstStyle/>
          <a:p>
            <a:r>
              <a:rPr lang="en-US" sz="1800" b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Last time</a:t>
            </a:r>
            <a:endParaRPr lang="en-US" sz="1800" dirty="0">
              <a:solidFill>
                <a:srgbClr val="00B05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 rot="20451710">
            <a:off x="974493" y="4212153"/>
            <a:ext cx="1061509" cy="369332"/>
          </a:xfrm>
          <a:prstGeom prst="rect">
            <a:avLst/>
          </a:prstGeom>
          <a:solidFill>
            <a:srgbClr val="CCFFCC"/>
          </a:solidFill>
          <a:ln>
            <a:solidFill>
              <a:srgbClr val="008A00"/>
            </a:solidFill>
          </a:ln>
        </p:spPr>
        <p:txBody>
          <a:bodyPr wrap="none">
            <a:spAutoFit/>
          </a:bodyPr>
          <a:lstStyle/>
          <a:p>
            <a:r>
              <a:rPr lang="en-US" sz="1800" b="1" dirty="0" smtClean="0">
                <a:solidFill>
                  <a:srgbClr val="008A00"/>
                </a:solidFill>
                <a:latin typeface="Calibri" pitchFamily="34" charset="0"/>
                <a:cs typeface="Calibri" pitchFamily="34" charset="0"/>
              </a:rPr>
              <a:t>This time</a:t>
            </a:r>
            <a:endParaRPr lang="en-US" sz="1800" dirty="0">
              <a:solidFill>
                <a:srgbClr val="008A0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 rot="20451710">
            <a:off x="542684" y="5554728"/>
            <a:ext cx="1126847" cy="369332"/>
          </a:xfrm>
          <a:prstGeom prst="rect">
            <a:avLst/>
          </a:prstGeom>
          <a:solidFill>
            <a:schemeClr val="bg1"/>
          </a:solidFill>
          <a:ln>
            <a:solidFill>
              <a:srgbClr val="008A00"/>
            </a:solidFill>
          </a:ln>
        </p:spPr>
        <p:txBody>
          <a:bodyPr wrap="none">
            <a:spAutoFit/>
          </a:bodyPr>
          <a:lstStyle/>
          <a:p>
            <a:r>
              <a:rPr lang="en-US" sz="1800" b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Next time</a:t>
            </a:r>
            <a:endParaRPr lang="en-US" sz="18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2"/>
          <p:cNvGrpSpPr>
            <a:grpSpLocks/>
          </p:cNvGrpSpPr>
          <p:nvPr/>
        </p:nvGrpSpPr>
        <p:grpSpPr bwMode="auto">
          <a:xfrm>
            <a:off x="436563" y="1116013"/>
            <a:ext cx="8218487" cy="180975"/>
            <a:chOff x="295" y="1311"/>
            <a:chExt cx="5177" cy="114"/>
          </a:xfrm>
        </p:grpSpPr>
        <p:sp>
          <p:nvSpPr>
            <p:cNvPr id="22549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22550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</p:grpSp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706438" y="293688"/>
            <a:ext cx="7781925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>
                <a:cs typeface="Times New Roman" pitchFamily="-128" charset="0"/>
              </a:rPr>
              <a:t>String matchmaking</a:t>
            </a:r>
          </a:p>
        </p:txBody>
      </p:sp>
      <p:sp>
        <p:nvSpPr>
          <p:cNvPr id="22532" name="Text Box 6"/>
          <p:cNvSpPr txBox="1">
            <a:spLocks noChangeArrowheads="1"/>
          </p:cNvSpPr>
          <p:nvPr/>
        </p:nvSpPr>
        <p:spPr bwMode="auto">
          <a:xfrm>
            <a:off x="403225" y="1428750"/>
            <a:ext cx="3043238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cs typeface="Times New Roman" pitchFamily="-128" charset="0"/>
              </a:rPr>
              <a:t>Given a language, </a:t>
            </a:r>
            <a:r>
              <a:rPr lang="en-US" sz="2000">
                <a:solidFill>
                  <a:srgbClr val="333399"/>
                </a:solidFill>
                <a:cs typeface="Times New Roman" pitchFamily="-128" charset="0"/>
              </a:rPr>
              <a:t>L</a:t>
            </a:r>
            <a:r>
              <a:rPr lang="en-US" sz="2400">
                <a:cs typeface="Times New Roman" pitchFamily="-128" charset="0"/>
              </a:rPr>
              <a:t>,</a:t>
            </a:r>
          </a:p>
        </p:txBody>
      </p:sp>
      <p:sp>
        <p:nvSpPr>
          <p:cNvPr id="22533" name="Text Box 7"/>
          <p:cNvSpPr txBox="1">
            <a:spLocks noChangeArrowheads="1"/>
          </p:cNvSpPr>
          <p:nvPr/>
        </p:nvSpPr>
        <p:spPr bwMode="auto">
          <a:xfrm>
            <a:off x="1012825" y="2227263"/>
            <a:ext cx="7545388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buFont typeface="Times" pitchFamily="-128" charset="0"/>
              <a:buChar char="•"/>
            </a:pPr>
            <a:r>
              <a:rPr lang="en-US" sz="2400" dirty="0">
                <a:cs typeface="Times New Roman" pitchFamily="-128" charset="0"/>
              </a:rPr>
              <a:t> Two strings </a:t>
            </a:r>
            <a:r>
              <a:rPr lang="en-US" sz="2000" dirty="0">
                <a:solidFill>
                  <a:srgbClr val="333399"/>
                </a:solidFill>
                <a:cs typeface="Times New Roman" pitchFamily="-128" charset="0"/>
              </a:rPr>
              <a:t>w</a:t>
            </a:r>
            <a:r>
              <a:rPr lang="en-US" sz="2000" baseline="-30000" dirty="0">
                <a:solidFill>
                  <a:srgbClr val="333399"/>
                </a:solidFill>
                <a:cs typeface="Times New Roman" pitchFamily="-128" charset="0"/>
              </a:rPr>
              <a:t>1 </a:t>
            </a:r>
            <a:r>
              <a:rPr lang="en-US" sz="2400" dirty="0">
                <a:cs typeface="Times New Roman" pitchFamily="-128" charset="0"/>
              </a:rPr>
              <a:t>, </a:t>
            </a:r>
            <a:r>
              <a:rPr lang="en-US" sz="2000" dirty="0">
                <a:solidFill>
                  <a:srgbClr val="333399"/>
                </a:solidFill>
                <a:cs typeface="Times New Roman" pitchFamily="-128" charset="0"/>
              </a:rPr>
              <a:t>w</a:t>
            </a:r>
            <a:r>
              <a:rPr lang="en-US" sz="2000" baseline="-30000" dirty="0">
                <a:solidFill>
                  <a:srgbClr val="333399"/>
                </a:solidFill>
                <a:cs typeface="Times New Roman" pitchFamily="-128" charset="0"/>
              </a:rPr>
              <a:t>2</a:t>
            </a:r>
            <a:r>
              <a:rPr lang="en-US" sz="2400" dirty="0">
                <a:cs typeface="Times New Roman" pitchFamily="-128" charset="0"/>
              </a:rPr>
              <a:t> are </a:t>
            </a:r>
            <a:r>
              <a:rPr lang="en-US" sz="2400" b="1" dirty="0">
                <a:solidFill>
                  <a:srgbClr val="C00000"/>
                </a:solidFill>
                <a:cs typeface="Times New Roman" pitchFamily="-128" charset="0"/>
              </a:rPr>
              <a:t>distinguishable</a:t>
            </a:r>
            <a:r>
              <a:rPr lang="en-US" sz="2400" b="1" dirty="0">
                <a:cs typeface="Times New Roman" pitchFamily="-128" charset="0"/>
              </a:rPr>
              <a:t> </a:t>
            </a:r>
            <a:r>
              <a:rPr lang="en-US" sz="2400" dirty="0" err="1">
                <a:cs typeface="Times New Roman" pitchFamily="-128" charset="0"/>
              </a:rPr>
              <a:t>w.r.t</a:t>
            </a:r>
            <a:r>
              <a:rPr lang="en-US" sz="2400" dirty="0">
                <a:cs typeface="Times New Roman" pitchFamily="-128" charset="0"/>
              </a:rPr>
              <a:t>. </a:t>
            </a:r>
            <a:r>
              <a:rPr lang="en-US" sz="2000" dirty="0">
                <a:solidFill>
                  <a:srgbClr val="333399"/>
                </a:solidFill>
                <a:cs typeface="Times New Roman" pitchFamily="-128" charset="0"/>
              </a:rPr>
              <a:t>L</a:t>
            </a:r>
            <a:r>
              <a:rPr lang="en-US" sz="2400" dirty="0">
                <a:cs typeface="Times New Roman" pitchFamily="-128" charset="0"/>
              </a:rPr>
              <a:t> if</a:t>
            </a:r>
          </a:p>
        </p:txBody>
      </p:sp>
      <p:sp>
        <p:nvSpPr>
          <p:cNvPr id="22534" name="Rectangle 8"/>
          <p:cNvSpPr>
            <a:spLocks noChangeArrowheads="1"/>
          </p:cNvSpPr>
          <p:nvPr/>
        </p:nvSpPr>
        <p:spPr bwMode="auto">
          <a:xfrm>
            <a:off x="1552575" y="2936875"/>
            <a:ext cx="6310313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000">
                <a:latin typeface="Arial" charset="0"/>
                <a:sym typeface="Symbol" charset="2"/>
              </a:rPr>
              <a:t> z  </a:t>
            </a:r>
            <a:r>
              <a:rPr lang="en-US" sz="1600">
                <a:latin typeface="Arial" charset="0"/>
                <a:sym typeface="Symbol" charset="2"/>
              </a:rPr>
              <a:t>such that</a:t>
            </a:r>
            <a:r>
              <a:rPr lang="en-US" sz="2000">
                <a:latin typeface="Arial" charset="0"/>
                <a:sym typeface="Symbol" charset="2"/>
              </a:rPr>
              <a:t>  </a:t>
            </a:r>
            <a:r>
              <a:rPr lang="en-US" sz="2000">
                <a:solidFill>
                  <a:srgbClr val="333399"/>
                </a:solidFill>
                <a:latin typeface="Arial" charset="0"/>
              </a:rPr>
              <a:t>w</a:t>
            </a:r>
            <a:r>
              <a:rPr lang="en-US" sz="2000" baseline="-30000">
                <a:solidFill>
                  <a:srgbClr val="333399"/>
                </a:solidFill>
                <a:latin typeface="Arial" charset="0"/>
              </a:rPr>
              <a:t>1</a:t>
            </a:r>
            <a:r>
              <a:rPr lang="en-US" sz="2000" baseline="-30000">
                <a:latin typeface="Arial" charset="0"/>
              </a:rPr>
              <a:t> </a:t>
            </a:r>
            <a:r>
              <a:rPr lang="en-US" sz="2000">
                <a:latin typeface="Arial" charset="0"/>
                <a:sym typeface="Symbol" charset="2"/>
              </a:rPr>
              <a:t>z    </a:t>
            </a:r>
            <a:r>
              <a:rPr lang="en-US" sz="2000">
                <a:solidFill>
                  <a:srgbClr val="333399"/>
                </a:solidFill>
                <a:latin typeface="Arial" charset="0"/>
              </a:rPr>
              <a:t>L</a:t>
            </a:r>
            <a:r>
              <a:rPr lang="en-US" sz="2000">
                <a:latin typeface="Arial" charset="0"/>
                <a:sym typeface="Symbol" charset="2"/>
              </a:rPr>
              <a:t>    </a:t>
            </a:r>
            <a:r>
              <a:rPr lang="en-US" sz="1600">
                <a:latin typeface="Arial" charset="0"/>
                <a:sym typeface="Symbol" charset="2"/>
              </a:rPr>
              <a:t>and</a:t>
            </a:r>
            <a:r>
              <a:rPr lang="en-US" sz="2000">
                <a:latin typeface="Arial" charset="0"/>
                <a:sym typeface="Symbol" charset="2"/>
              </a:rPr>
              <a:t>    </a:t>
            </a:r>
            <a:r>
              <a:rPr lang="en-US" sz="2000">
                <a:solidFill>
                  <a:srgbClr val="333399"/>
                </a:solidFill>
                <a:latin typeface="Arial" charset="0"/>
              </a:rPr>
              <a:t>w</a:t>
            </a:r>
            <a:r>
              <a:rPr lang="en-US" sz="2000" baseline="-30000">
                <a:solidFill>
                  <a:srgbClr val="333399"/>
                </a:solidFill>
                <a:latin typeface="Arial" charset="0"/>
              </a:rPr>
              <a:t>2</a:t>
            </a:r>
            <a:r>
              <a:rPr lang="en-US" sz="2000" baseline="-30000">
                <a:latin typeface="Arial" charset="0"/>
              </a:rPr>
              <a:t> </a:t>
            </a:r>
            <a:r>
              <a:rPr lang="en-US" sz="2000">
                <a:latin typeface="Arial" charset="0"/>
                <a:sym typeface="Symbol" charset="2"/>
              </a:rPr>
              <a:t>z    </a:t>
            </a:r>
            <a:r>
              <a:rPr lang="en-US" sz="2000">
                <a:solidFill>
                  <a:srgbClr val="333399"/>
                </a:solidFill>
                <a:latin typeface="Arial" charset="0"/>
              </a:rPr>
              <a:t>L    </a:t>
            </a:r>
            <a:r>
              <a:rPr lang="en-US" sz="1600">
                <a:latin typeface="Arial" charset="0"/>
                <a:sym typeface="Symbol" charset="2"/>
              </a:rPr>
              <a:t>(or vice versa).</a:t>
            </a:r>
            <a:r>
              <a:rPr lang="en-US" sz="2000">
                <a:latin typeface="Arial" charset="0"/>
                <a:sym typeface="Symbol" charset="2"/>
              </a:rPr>
              <a:t> </a:t>
            </a:r>
          </a:p>
        </p:txBody>
      </p:sp>
      <p:sp>
        <p:nvSpPr>
          <p:cNvPr id="22535" name="Text Box 9"/>
          <p:cNvSpPr txBox="1">
            <a:spLocks noChangeArrowheads="1"/>
          </p:cNvSpPr>
          <p:nvPr/>
        </p:nvSpPr>
        <p:spPr bwMode="auto">
          <a:xfrm>
            <a:off x="1004888" y="4746625"/>
            <a:ext cx="7834312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buFont typeface="Times" pitchFamily="-128" charset="0"/>
              <a:buChar char="•"/>
            </a:pPr>
            <a:r>
              <a:rPr lang="en-US" sz="2400" dirty="0">
                <a:cs typeface="Times New Roman" pitchFamily="-128" charset="0"/>
              </a:rPr>
              <a:t> A set of strings </a:t>
            </a:r>
            <a:r>
              <a:rPr lang="en-US" sz="2400" dirty="0">
                <a:solidFill>
                  <a:srgbClr val="333399"/>
                </a:solidFill>
                <a:cs typeface="Times New Roman" pitchFamily="-128" charset="0"/>
              </a:rPr>
              <a:t>{</a:t>
            </a:r>
            <a:r>
              <a:rPr lang="en-US" sz="2000" dirty="0">
                <a:solidFill>
                  <a:srgbClr val="333399"/>
                </a:solidFill>
                <a:cs typeface="Times New Roman" pitchFamily="-128" charset="0"/>
              </a:rPr>
              <a:t>w</a:t>
            </a:r>
            <a:r>
              <a:rPr lang="en-US" sz="2000" baseline="-30000" dirty="0">
                <a:solidFill>
                  <a:srgbClr val="333399"/>
                </a:solidFill>
                <a:cs typeface="Times New Roman" pitchFamily="-128" charset="0"/>
              </a:rPr>
              <a:t>1</a:t>
            </a:r>
            <a:r>
              <a:rPr lang="en-US" sz="2400" dirty="0">
                <a:cs typeface="Times New Roman" pitchFamily="-128" charset="0"/>
              </a:rPr>
              <a:t>,</a:t>
            </a:r>
            <a:r>
              <a:rPr lang="en-US" sz="2000" dirty="0">
                <a:solidFill>
                  <a:srgbClr val="333399"/>
                </a:solidFill>
                <a:cs typeface="Times New Roman" pitchFamily="-128" charset="0"/>
              </a:rPr>
              <a:t>w</a:t>
            </a:r>
            <a:r>
              <a:rPr lang="en-US" sz="2000" baseline="-30000" dirty="0">
                <a:solidFill>
                  <a:srgbClr val="333399"/>
                </a:solidFill>
                <a:cs typeface="Times New Roman" pitchFamily="-128" charset="0"/>
              </a:rPr>
              <a:t>2</a:t>
            </a:r>
            <a:r>
              <a:rPr lang="en-US" sz="2400" dirty="0">
                <a:cs typeface="Times New Roman" pitchFamily="-128" charset="0"/>
              </a:rPr>
              <a:t>,</a:t>
            </a:r>
            <a:r>
              <a:rPr lang="en-US" sz="2000" dirty="0">
                <a:solidFill>
                  <a:srgbClr val="333399"/>
                </a:solidFill>
                <a:cs typeface="Times New Roman" pitchFamily="-128" charset="0"/>
              </a:rPr>
              <a:t>w</a:t>
            </a:r>
            <a:r>
              <a:rPr lang="en-US" sz="2400" baseline="-25000" dirty="0">
                <a:solidFill>
                  <a:srgbClr val="333399"/>
                </a:solidFill>
                <a:cs typeface="Times New Roman" pitchFamily="-128" charset="0"/>
              </a:rPr>
              <a:t>3</a:t>
            </a:r>
            <a:r>
              <a:rPr lang="en-US" sz="2400" dirty="0">
                <a:cs typeface="Times New Roman" pitchFamily="-128" charset="0"/>
              </a:rPr>
              <a:t>,…</a:t>
            </a:r>
            <a:r>
              <a:rPr lang="en-US" sz="2400" dirty="0">
                <a:solidFill>
                  <a:srgbClr val="333399"/>
                </a:solidFill>
                <a:cs typeface="Times New Roman" pitchFamily="-128" charset="0"/>
              </a:rPr>
              <a:t>}</a:t>
            </a:r>
            <a:r>
              <a:rPr lang="en-US" sz="2400" dirty="0">
                <a:cs typeface="Times New Roman" pitchFamily="-128" charset="0"/>
              </a:rPr>
              <a:t> is </a:t>
            </a:r>
            <a:r>
              <a:rPr lang="en-US" sz="2400" b="1" dirty="0" err="1">
                <a:solidFill>
                  <a:srgbClr val="C00000"/>
                </a:solidFill>
                <a:cs typeface="Times New Roman" pitchFamily="-128" charset="0"/>
              </a:rPr>
              <a:t>pairwise</a:t>
            </a:r>
            <a:r>
              <a:rPr lang="en-US" sz="2400" b="1" dirty="0">
                <a:solidFill>
                  <a:schemeClr val="folHlink"/>
                </a:solidFill>
                <a:cs typeface="Times New Roman" pitchFamily="-128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cs typeface="Times New Roman" pitchFamily="-128" charset="0"/>
              </a:rPr>
              <a:t>distinguishable</a:t>
            </a:r>
            <a:r>
              <a:rPr lang="en-US" sz="2400" b="1" dirty="0">
                <a:cs typeface="Times New Roman" pitchFamily="-128" charset="0"/>
              </a:rPr>
              <a:t> </a:t>
            </a:r>
            <a:r>
              <a:rPr lang="en-US" sz="2400" dirty="0">
                <a:cs typeface="Times New Roman" pitchFamily="-128" charset="0"/>
              </a:rPr>
              <a:t>if</a:t>
            </a:r>
          </a:p>
        </p:txBody>
      </p:sp>
      <p:sp>
        <p:nvSpPr>
          <p:cNvPr id="22536" name="Rectangle 10"/>
          <p:cNvSpPr>
            <a:spLocks noChangeArrowheads="1"/>
          </p:cNvSpPr>
          <p:nvPr/>
        </p:nvSpPr>
        <p:spPr bwMode="auto">
          <a:xfrm>
            <a:off x="4692650" y="1455738"/>
            <a:ext cx="3187700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400" dirty="0">
                <a:solidFill>
                  <a:srgbClr val="C00000"/>
                </a:solidFill>
                <a:latin typeface="Comic Sans MS" pitchFamily="-128" charset="0"/>
              </a:rPr>
              <a:t>they might have different outcomes</a:t>
            </a:r>
          </a:p>
        </p:txBody>
      </p:sp>
      <p:sp>
        <p:nvSpPr>
          <p:cNvPr id="22537" name="Rectangle 11"/>
          <p:cNvSpPr>
            <a:spLocks noChangeArrowheads="1"/>
          </p:cNvSpPr>
          <p:nvPr/>
        </p:nvSpPr>
        <p:spPr bwMode="auto">
          <a:xfrm>
            <a:off x="1544638" y="5440363"/>
            <a:ext cx="622935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000">
                <a:latin typeface="Arial" charset="0"/>
                <a:sym typeface="Symbol" charset="2"/>
              </a:rPr>
              <a:t> </a:t>
            </a:r>
            <a:r>
              <a:rPr lang="en-US" sz="2000">
                <a:solidFill>
                  <a:srgbClr val="333399"/>
                </a:solidFill>
                <a:latin typeface="Arial" charset="0"/>
              </a:rPr>
              <a:t>w</a:t>
            </a:r>
            <a:r>
              <a:rPr lang="en-US" sz="2000" baseline="-30000">
                <a:solidFill>
                  <a:srgbClr val="333399"/>
                </a:solidFill>
                <a:latin typeface="Arial" charset="0"/>
              </a:rPr>
              <a:t>i</a:t>
            </a:r>
            <a:r>
              <a:rPr lang="en-US" sz="2000">
                <a:latin typeface="Arial" charset="0"/>
                <a:sym typeface="Symbol" charset="2"/>
              </a:rPr>
              <a:t> </a:t>
            </a:r>
            <a:r>
              <a:rPr lang="en-US" sz="2400">
                <a:latin typeface="Times" pitchFamily="-128" charset="0"/>
              </a:rPr>
              <a:t>, </a:t>
            </a:r>
            <a:r>
              <a:rPr lang="en-US" sz="2000">
                <a:solidFill>
                  <a:srgbClr val="333399"/>
                </a:solidFill>
                <a:latin typeface="Arial" charset="0"/>
              </a:rPr>
              <a:t>w</a:t>
            </a:r>
            <a:r>
              <a:rPr lang="en-US" sz="2000" baseline="-30000">
                <a:solidFill>
                  <a:srgbClr val="333399"/>
                </a:solidFill>
                <a:latin typeface="Arial" charset="0"/>
              </a:rPr>
              <a:t>j</a:t>
            </a:r>
            <a:r>
              <a:rPr lang="en-US" sz="2000">
                <a:latin typeface="Arial" charset="0"/>
                <a:sym typeface="Symbol" charset="2"/>
              </a:rPr>
              <a:t>  </a:t>
            </a:r>
            <a:r>
              <a:rPr lang="en-US" sz="1600">
                <a:latin typeface="Arial" charset="0"/>
                <a:sym typeface="Symbol" charset="2"/>
              </a:rPr>
              <a:t>with  </a:t>
            </a:r>
            <a:r>
              <a:rPr lang="en-US" sz="2000">
                <a:solidFill>
                  <a:srgbClr val="333399"/>
                </a:solidFill>
                <a:latin typeface="Arial" charset="0"/>
                <a:sym typeface="Symbol" charset="2"/>
              </a:rPr>
              <a:t>i</a:t>
            </a:r>
            <a:r>
              <a:rPr lang="en-US" sz="2000">
                <a:latin typeface="Arial" charset="0"/>
                <a:sym typeface="Symbol" charset="2"/>
              </a:rPr>
              <a:t>  </a:t>
            </a:r>
            <a:r>
              <a:rPr lang="en-US" sz="2000">
                <a:solidFill>
                  <a:srgbClr val="333399"/>
                </a:solidFill>
                <a:latin typeface="Arial" charset="0"/>
                <a:sym typeface="Symbol" charset="2"/>
              </a:rPr>
              <a:t>j </a:t>
            </a:r>
            <a:r>
              <a:rPr lang="en-US" sz="2400">
                <a:latin typeface="Times" pitchFamily="-128" charset="0"/>
              </a:rPr>
              <a:t>,    </a:t>
            </a:r>
            <a:r>
              <a:rPr lang="en-US" sz="2000">
                <a:solidFill>
                  <a:srgbClr val="333399"/>
                </a:solidFill>
                <a:latin typeface="Arial" charset="0"/>
                <a:sym typeface="Symbol" charset="2"/>
              </a:rPr>
              <a:t> </a:t>
            </a:r>
            <a:r>
              <a:rPr lang="en-US" sz="2000">
                <a:solidFill>
                  <a:srgbClr val="333399"/>
                </a:solidFill>
                <a:latin typeface="Arial" charset="0"/>
              </a:rPr>
              <a:t>w</a:t>
            </a:r>
            <a:r>
              <a:rPr lang="en-US" sz="2000" baseline="-30000">
                <a:solidFill>
                  <a:srgbClr val="333399"/>
                </a:solidFill>
                <a:latin typeface="Arial" charset="0"/>
              </a:rPr>
              <a:t>i</a:t>
            </a:r>
            <a:r>
              <a:rPr lang="en-US" sz="2000">
                <a:latin typeface="Arial" charset="0"/>
                <a:sym typeface="Symbol" charset="2"/>
              </a:rPr>
              <a:t>   </a:t>
            </a:r>
            <a:r>
              <a:rPr lang="en-US" sz="1600">
                <a:latin typeface="Arial" charset="0"/>
                <a:sym typeface="Symbol" charset="2"/>
              </a:rPr>
              <a:t>and</a:t>
            </a:r>
            <a:r>
              <a:rPr lang="en-US" sz="2400">
                <a:latin typeface="Times" pitchFamily="-128" charset="0"/>
              </a:rPr>
              <a:t>   </a:t>
            </a:r>
            <a:r>
              <a:rPr lang="en-US" sz="2000">
                <a:solidFill>
                  <a:srgbClr val="333399"/>
                </a:solidFill>
                <a:latin typeface="Arial" charset="0"/>
              </a:rPr>
              <a:t>w</a:t>
            </a:r>
            <a:r>
              <a:rPr lang="en-US" sz="2000" baseline="-30000">
                <a:solidFill>
                  <a:srgbClr val="333399"/>
                </a:solidFill>
                <a:latin typeface="Arial" charset="0"/>
              </a:rPr>
              <a:t>j</a:t>
            </a:r>
            <a:r>
              <a:rPr lang="en-US" sz="2000">
                <a:latin typeface="Arial" charset="0"/>
                <a:sym typeface="Symbol" charset="2"/>
              </a:rPr>
              <a:t>   </a:t>
            </a:r>
            <a:r>
              <a:rPr lang="en-US" sz="1600">
                <a:latin typeface="Arial" charset="0"/>
                <a:sym typeface="Symbol" charset="2"/>
              </a:rPr>
              <a:t>are distinguishable.</a:t>
            </a:r>
            <a:r>
              <a:rPr lang="en-US" sz="2400">
                <a:latin typeface="Times" pitchFamily="-128" charset="0"/>
              </a:rPr>
              <a:t> </a:t>
            </a:r>
          </a:p>
        </p:txBody>
      </p:sp>
      <p:sp>
        <p:nvSpPr>
          <p:cNvPr id="22538" name="Freeform 12"/>
          <p:cNvSpPr>
            <a:spLocks/>
          </p:cNvSpPr>
          <p:nvPr/>
        </p:nvSpPr>
        <p:spPr bwMode="auto">
          <a:xfrm>
            <a:off x="5275263" y="1803400"/>
            <a:ext cx="457200" cy="449263"/>
          </a:xfrm>
          <a:custGeom>
            <a:avLst/>
            <a:gdLst>
              <a:gd name="T0" fmla="*/ 2147483647 w 288"/>
              <a:gd name="T1" fmla="*/ 0 h 283"/>
              <a:gd name="T2" fmla="*/ 2147483647 w 288"/>
              <a:gd name="T3" fmla="*/ 2147483647 h 283"/>
              <a:gd name="T4" fmla="*/ 2147483647 w 288"/>
              <a:gd name="T5" fmla="*/ 2147483647 h 283"/>
              <a:gd name="T6" fmla="*/ 2147483647 w 288"/>
              <a:gd name="T7" fmla="*/ 2147483647 h 283"/>
              <a:gd name="T8" fmla="*/ 2147483647 w 288"/>
              <a:gd name="T9" fmla="*/ 2147483647 h 283"/>
              <a:gd name="T10" fmla="*/ 2147483647 w 288"/>
              <a:gd name="T11" fmla="*/ 2147483647 h 283"/>
              <a:gd name="T12" fmla="*/ 2147483647 w 288"/>
              <a:gd name="T13" fmla="*/ 2147483647 h 283"/>
              <a:gd name="T14" fmla="*/ 0 w 288"/>
              <a:gd name="T15" fmla="*/ 2147483647 h 28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88"/>
              <a:gd name="T25" fmla="*/ 0 h 283"/>
              <a:gd name="T26" fmla="*/ 288 w 288"/>
              <a:gd name="T27" fmla="*/ 283 h 28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88" h="283">
                <a:moveTo>
                  <a:pt x="288" y="0"/>
                </a:moveTo>
                <a:cubicBezTo>
                  <a:pt x="280" y="3"/>
                  <a:pt x="272" y="5"/>
                  <a:pt x="266" y="11"/>
                </a:cubicBezTo>
                <a:cubicBezTo>
                  <a:pt x="254" y="20"/>
                  <a:pt x="234" y="43"/>
                  <a:pt x="234" y="43"/>
                </a:cubicBezTo>
                <a:cubicBezTo>
                  <a:pt x="217" y="77"/>
                  <a:pt x="231" y="66"/>
                  <a:pt x="250" y="96"/>
                </a:cubicBezTo>
                <a:cubicBezTo>
                  <a:pt x="239" y="128"/>
                  <a:pt x="223" y="136"/>
                  <a:pt x="192" y="144"/>
                </a:cubicBezTo>
                <a:cubicBezTo>
                  <a:pt x="166" y="156"/>
                  <a:pt x="139" y="169"/>
                  <a:pt x="112" y="176"/>
                </a:cubicBezTo>
                <a:cubicBezTo>
                  <a:pt x="93" y="188"/>
                  <a:pt x="79" y="192"/>
                  <a:pt x="58" y="197"/>
                </a:cubicBezTo>
                <a:cubicBezTo>
                  <a:pt x="42" y="221"/>
                  <a:pt x="0" y="252"/>
                  <a:pt x="0" y="283"/>
                </a:cubicBezTo>
              </a:path>
            </a:pathLst>
          </a:custGeom>
          <a:noFill/>
          <a:ln w="19050">
            <a:solidFill>
              <a:srgbClr val="C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9" name="Text Box 13"/>
          <p:cNvSpPr txBox="1">
            <a:spLocks noChangeArrowheads="1"/>
          </p:cNvSpPr>
          <p:nvPr/>
        </p:nvSpPr>
        <p:spPr bwMode="auto">
          <a:xfrm>
            <a:off x="7635875" y="6537325"/>
            <a:ext cx="1419225" cy="2444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000" b="1">
                <a:solidFill>
                  <a:srgbClr val="0000FF"/>
                </a:solidFill>
                <a:latin typeface="Arial" charset="0"/>
              </a:rPr>
              <a:t>How does this help?</a:t>
            </a:r>
          </a:p>
        </p:txBody>
      </p:sp>
      <p:sp>
        <p:nvSpPr>
          <p:cNvPr id="22540" name="Rectangle 14"/>
          <p:cNvSpPr>
            <a:spLocks noChangeArrowheads="1"/>
          </p:cNvSpPr>
          <p:nvPr/>
        </p:nvSpPr>
        <p:spPr bwMode="auto">
          <a:xfrm>
            <a:off x="5845175" y="2579688"/>
            <a:ext cx="1182688" cy="2746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200">
                <a:latin typeface="Times" pitchFamily="-128" charset="0"/>
              </a:rPr>
              <a:t>(with respect to)</a:t>
            </a:r>
          </a:p>
        </p:txBody>
      </p:sp>
      <p:sp>
        <p:nvSpPr>
          <p:cNvPr id="22541" name="Rectangle 15"/>
          <p:cNvSpPr>
            <a:spLocks noChangeArrowheads="1"/>
          </p:cNvSpPr>
          <p:nvPr/>
        </p:nvSpPr>
        <p:spPr bwMode="auto">
          <a:xfrm>
            <a:off x="5672138" y="4065588"/>
            <a:ext cx="3201987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400" dirty="0">
                <a:solidFill>
                  <a:srgbClr val="C00000"/>
                </a:solidFill>
                <a:latin typeface="Comic Sans MS" pitchFamily="-128" charset="0"/>
              </a:rPr>
              <a:t>each pair could have different fates</a:t>
            </a:r>
          </a:p>
        </p:txBody>
      </p:sp>
      <p:sp>
        <p:nvSpPr>
          <p:cNvPr id="22542" name="Freeform 16"/>
          <p:cNvSpPr>
            <a:spLocks/>
          </p:cNvSpPr>
          <p:nvPr/>
        </p:nvSpPr>
        <p:spPr bwMode="auto">
          <a:xfrm>
            <a:off x="5783263" y="4370388"/>
            <a:ext cx="457200" cy="449262"/>
          </a:xfrm>
          <a:custGeom>
            <a:avLst/>
            <a:gdLst>
              <a:gd name="T0" fmla="*/ 2147483647 w 288"/>
              <a:gd name="T1" fmla="*/ 0 h 283"/>
              <a:gd name="T2" fmla="*/ 2147483647 w 288"/>
              <a:gd name="T3" fmla="*/ 2147483647 h 283"/>
              <a:gd name="T4" fmla="*/ 2147483647 w 288"/>
              <a:gd name="T5" fmla="*/ 2147483647 h 283"/>
              <a:gd name="T6" fmla="*/ 2147483647 w 288"/>
              <a:gd name="T7" fmla="*/ 2147483647 h 283"/>
              <a:gd name="T8" fmla="*/ 2147483647 w 288"/>
              <a:gd name="T9" fmla="*/ 2147483647 h 283"/>
              <a:gd name="T10" fmla="*/ 2147483647 w 288"/>
              <a:gd name="T11" fmla="*/ 2147483647 h 283"/>
              <a:gd name="T12" fmla="*/ 2147483647 w 288"/>
              <a:gd name="T13" fmla="*/ 2147483647 h 283"/>
              <a:gd name="T14" fmla="*/ 0 w 288"/>
              <a:gd name="T15" fmla="*/ 2147483647 h 28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88"/>
              <a:gd name="T25" fmla="*/ 0 h 283"/>
              <a:gd name="T26" fmla="*/ 288 w 288"/>
              <a:gd name="T27" fmla="*/ 283 h 28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88" h="283">
                <a:moveTo>
                  <a:pt x="288" y="0"/>
                </a:moveTo>
                <a:cubicBezTo>
                  <a:pt x="280" y="3"/>
                  <a:pt x="272" y="5"/>
                  <a:pt x="266" y="11"/>
                </a:cubicBezTo>
                <a:cubicBezTo>
                  <a:pt x="254" y="20"/>
                  <a:pt x="234" y="43"/>
                  <a:pt x="234" y="43"/>
                </a:cubicBezTo>
                <a:cubicBezTo>
                  <a:pt x="217" y="77"/>
                  <a:pt x="231" y="66"/>
                  <a:pt x="250" y="96"/>
                </a:cubicBezTo>
                <a:cubicBezTo>
                  <a:pt x="239" y="128"/>
                  <a:pt x="223" y="136"/>
                  <a:pt x="192" y="144"/>
                </a:cubicBezTo>
                <a:cubicBezTo>
                  <a:pt x="166" y="156"/>
                  <a:pt x="139" y="169"/>
                  <a:pt x="112" y="176"/>
                </a:cubicBezTo>
                <a:cubicBezTo>
                  <a:pt x="93" y="188"/>
                  <a:pt x="79" y="192"/>
                  <a:pt x="58" y="197"/>
                </a:cubicBezTo>
                <a:cubicBezTo>
                  <a:pt x="42" y="221"/>
                  <a:pt x="0" y="252"/>
                  <a:pt x="0" y="283"/>
                </a:cubicBezTo>
              </a:path>
            </a:pathLst>
          </a:custGeom>
          <a:noFill/>
          <a:ln w="19050">
            <a:solidFill>
              <a:srgbClr val="C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3" name="Line 17"/>
          <p:cNvSpPr>
            <a:spLocks noChangeShapeType="1"/>
          </p:cNvSpPr>
          <p:nvPr/>
        </p:nvSpPr>
        <p:spPr bwMode="auto">
          <a:xfrm flipV="1">
            <a:off x="1524000" y="3267075"/>
            <a:ext cx="3810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4" name="Text Box 18"/>
          <p:cNvSpPr txBox="1">
            <a:spLocks noChangeArrowheads="1"/>
          </p:cNvSpPr>
          <p:nvPr/>
        </p:nvSpPr>
        <p:spPr bwMode="auto">
          <a:xfrm>
            <a:off x="542925" y="3695700"/>
            <a:ext cx="1343025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>
                <a:cs typeface="Times New Roman" pitchFamily="-128" charset="0"/>
              </a:rPr>
              <a:t>think of z as a "suffix" for w</a:t>
            </a:r>
            <a:r>
              <a:rPr lang="en-US" sz="1000" baseline="-25000">
                <a:cs typeface="Times New Roman" pitchFamily="-128" charset="0"/>
              </a:rPr>
              <a:t>1</a:t>
            </a:r>
            <a:r>
              <a:rPr lang="en-US" sz="1000">
                <a:cs typeface="Times New Roman" pitchFamily="-128" charset="0"/>
              </a:rPr>
              <a:t> and w</a:t>
            </a:r>
            <a:r>
              <a:rPr lang="en-US" sz="1000" baseline="-25000">
                <a:cs typeface="Times New Roman" pitchFamily="-128" charset="0"/>
              </a:rPr>
              <a:t>2</a:t>
            </a:r>
          </a:p>
        </p:txBody>
      </p:sp>
      <p:sp>
        <p:nvSpPr>
          <p:cNvPr id="22545" name="Text Box 19"/>
          <p:cNvSpPr txBox="1">
            <a:spLocks noChangeArrowheads="1"/>
          </p:cNvSpPr>
          <p:nvPr/>
        </p:nvSpPr>
        <p:spPr bwMode="auto">
          <a:xfrm>
            <a:off x="152400" y="3276600"/>
            <a:ext cx="941388" cy="2444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000">
                <a:cs typeface="Times New Roman" pitchFamily="-128" charset="0"/>
              </a:rPr>
              <a:t>"there exists"</a:t>
            </a:r>
            <a:endParaRPr lang="en-US" sz="1000" baseline="-25000">
              <a:cs typeface="Times New Roman" pitchFamily="-128" charset="0"/>
            </a:endParaRPr>
          </a:p>
        </p:txBody>
      </p:sp>
      <p:sp>
        <p:nvSpPr>
          <p:cNvPr id="22546" name="Line 20"/>
          <p:cNvSpPr>
            <a:spLocks noChangeShapeType="1"/>
          </p:cNvSpPr>
          <p:nvPr/>
        </p:nvSpPr>
        <p:spPr bwMode="auto">
          <a:xfrm flipV="1">
            <a:off x="1074738" y="3224213"/>
            <a:ext cx="527050" cy="158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7" name="Text Box 21"/>
          <p:cNvSpPr txBox="1">
            <a:spLocks noChangeArrowheads="1"/>
          </p:cNvSpPr>
          <p:nvPr/>
        </p:nvSpPr>
        <p:spPr bwMode="auto">
          <a:xfrm>
            <a:off x="449263" y="5894388"/>
            <a:ext cx="941387" cy="2444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000">
                <a:cs typeface="Times New Roman" pitchFamily="-128" charset="0"/>
              </a:rPr>
              <a:t>"for all"</a:t>
            </a:r>
            <a:endParaRPr lang="en-US" sz="1000" baseline="-25000">
              <a:cs typeface="Times New Roman" pitchFamily="-128" charset="0"/>
            </a:endParaRPr>
          </a:p>
        </p:txBody>
      </p:sp>
      <p:sp>
        <p:nvSpPr>
          <p:cNvPr id="22548" name="Line 22"/>
          <p:cNvSpPr>
            <a:spLocks noChangeShapeType="1"/>
          </p:cNvSpPr>
          <p:nvPr/>
        </p:nvSpPr>
        <p:spPr bwMode="auto">
          <a:xfrm flipV="1">
            <a:off x="1335088" y="5807075"/>
            <a:ext cx="323850" cy="2206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2"/>
          <p:cNvGrpSpPr>
            <a:grpSpLocks/>
          </p:cNvGrpSpPr>
          <p:nvPr/>
        </p:nvGrpSpPr>
        <p:grpSpPr bwMode="auto">
          <a:xfrm>
            <a:off x="436563" y="1116013"/>
            <a:ext cx="8218487" cy="180975"/>
            <a:chOff x="295" y="1311"/>
            <a:chExt cx="5177" cy="114"/>
          </a:xfrm>
        </p:grpSpPr>
        <p:sp>
          <p:nvSpPr>
            <p:cNvPr id="23559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cs typeface="Times New Roman" pitchFamily="-128" charset="0"/>
              </a:endParaRPr>
            </a:p>
          </p:txBody>
        </p:sp>
        <p:sp>
          <p:nvSpPr>
            <p:cNvPr id="23560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cs typeface="Times New Roman" pitchFamily="-128" charset="0"/>
              </a:endParaRPr>
            </a:p>
          </p:txBody>
        </p:sp>
      </p:grpSp>
      <p:sp>
        <p:nvSpPr>
          <p:cNvPr id="23555" name="Text Box 5"/>
          <p:cNvSpPr txBox="1">
            <a:spLocks noChangeArrowheads="1"/>
          </p:cNvSpPr>
          <p:nvPr/>
        </p:nvSpPr>
        <p:spPr bwMode="auto">
          <a:xfrm>
            <a:off x="654844" y="293688"/>
            <a:ext cx="7781925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cs typeface="Times New Roman" pitchFamily="-128" charset="0"/>
              </a:rPr>
              <a:t>The Distinguishability Theorem</a:t>
            </a:r>
          </a:p>
        </p:txBody>
      </p:sp>
      <p:sp>
        <p:nvSpPr>
          <p:cNvPr id="23556" name="Text Box 6"/>
          <p:cNvSpPr txBox="1">
            <a:spLocks noChangeArrowheads="1"/>
          </p:cNvSpPr>
          <p:nvPr/>
        </p:nvSpPr>
        <p:spPr bwMode="auto">
          <a:xfrm>
            <a:off x="1648392" y="2041739"/>
            <a:ext cx="5794829" cy="138499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 smtClean="0">
                <a:cs typeface="Times New Roman" pitchFamily="-128" charset="0"/>
              </a:rPr>
              <a:t>T</a:t>
            </a:r>
            <a:r>
              <a:rPr lang="en-US" sz="2400" dirty="0" smtClean="0">
                <a:cs typeface="Times New Roman" pitchFamily="-128" charset="0"/>
              </a:rPr>
              <a:t>hus, g</a:t>
            </a:r>
            <a:r>
              <a:rPr lang="en-US" sz="2400" dirty="0" smtClean="0">
                <a:cs typeface="Times New Roman" pitchFamily="-128" charset="0"/>
              </a:rPr>
              <a:t>iven </a:t>
            </a:r>
            <a:r>
              <a:rPr lang="en-US" sz="2400" dirty="0">
                <a:cs typeface="Times New Roman" pitchFamily="-128" charset="0"/>
              </a:rPr>
              <a:t>a language </a:t>
            </a:r>
            <a:r>
              <a:rPr lang="en-US" sz="2400" dirty="0">
                <a:solidFill>
                  <a:srgbClr val="333399"/>
                </a:solidFill>
                <a:cs typeface="Times New Roman" pitchFamily="-128" charset="0"/>
              </a:rPr>
              <a:t>L</a:t>
            </a:r>
            <a:r>
              <a:rPr lang="en-US" sz="2400" dirty="0">
                <a:cs typeface="Times New Roman" pitchFamily="-128" charset="0"/>
              </a:rPr>
              <a:t>, if you can show a </a:t>
            </a:r>
            <a:r>
              <a:rPr lang="en-US" sz="2400" b="1" i="1" dirty="0" err="1">
                <a:cs typeface="Times New Roman" pitchFamily="-128" charset="0"/>
              </a:rPr>
              <a:t>pairwise</a:t>
            </a:r>
            <a:r>
              <a:rPr lang="en-US" sz="2400" b="1" i="1" dirty="0">
                <a:cs typeface="Times New Roman" pitchFamily="-128" charset="0"/>
              </a:rPr>
              <a:t> distinguishable</a:t>
            </a:r>
            <a:r>
              <a:rPr lang="en-US" sz="2400" dirty="0">
                <a:cs typeface="Times New Roman" pitchFamily="-128" charset="0"/>
              </a:rPr>
              <a:t> </a:t>
            </a:r>
            <a:r>
              <a:rPr lang="en-US" sz="2400" b="1" i="1" dirty="0">
                <a:cs typeface="Times New Roman" pitchFamily="-128" charset="0"/>
              </a:rPr>
              <a:t>set</a:t>
            </a:r>
            <a:r>
              <a:rPr lang="en-US" sz="2400" dirty="0">
                <a:cs typeface="Times New Roman" pitchFamily="-128" charset="0"/>
              </a:rPr>
              <a:t> of </a:t>
            </a:r>
            <a:r>
              <a:rPr lang="en-US" sz="2000" dirty="0">
                <a:solidFill>
                  <a:srgbClr val="333399"/>
                </a:solidFill>
                <a:cs typeface="Times New Roman" pitchFamily="-128" charset="0"/>
              </a:rPr>
              <a:t>N</a:t>
            </a:r>
            <a:r>
              <a:rPr lang="en-US" sz="2400" dirty="0">
                <a:cs typeface="Times New Roman" pitchFamily="-128" charset="0"/>
              </a:rPr>
              <a:t> strings</a:t>
            </a:r>
          </a:p>
          <a:p>
            <a:pPr algn="ctr">
              <a:spcBef>
                <a:spcPct val="50000"/>
              </a:spcBef>
            </a:pPr>
            <a:r>
              <a:rPr lang="en-US" sz="2400" dirty="0">
                <a:cs typeface="Times New Roman" pitchFamily="-128" charset="0"/>
              </a:rPr>
              <a:t>then </a:t>
            </a:r>
            <a:r>
              <a:rPr lang="en-US" sz="2400" dirty="0">
                <a:solidFill>
                  <a:srgbClr val="333399"/>
                </a:solidFill>
                <a:cs typeface="Times New Roman" pitchFamily="-128" charset="0"/>
              </a:rPr>
              <a:t>L</a:t>
            </a:r>
            <a:r>
              <a:rPr lang="en-US" sz="2400" dirty="0">
                <a:cs typeface="Times New Roman" pitchFamily="-128" charset="0"/>
              </a:rPr>
              <a:t>'s DFA </a:t>
            </a:r>
            <a:r>
              <a:rPr lang="en-US" sz="2400" i="1" dirty="0">
                <a:cs typeface="Times New Roman" pitchFamily="-128" charset="0"/>
              </a:rPr>
              <a:t>must</a:t>
            </a:r>
            <a:r>
              <a:rPr lang="en-US" sz="2400" dirty="0">
                <a:cs typeface="Times New Roman" pitchFamily="-128" charset="0"/>
              </a:rPr>
              <a:t> have </a:t>
            </a:r>
            <a:r>
              <a:rPr lang="en-US" sz="2400" dirty="0">
                <a:solidFill>
                  <a:srgbClr val="333399"/>
                </a:solidFill>
                <a:cs typeface="Times New Roman" pitchFamily="-128" charset="0"/>
                <a:sym typeface="Symbol" charset="2"/>
              </a:rPr>
              <a:t></a:t>
            </a:r>
            <a:r>
              <a:rPr lang="en-US" sz="2400" dirty="0">
                <a:cs typeface="Times New Roman" pitchFamily="-128" charset="0"/>
              </a:rPr>
              <a:t> </a:t>
            </a:r>
            <a:r>
              <a:rPr lang="en-US" sz="2000" dirty="0">
                <a:solidFill>
                  <a:srgbClr val="333399"/>
                </a:solidFill>
                <a:cs typeface="Times New Roman" pitchFamily="-128" charset="0"/>
              </a:rPr>
              <a:t>N</a:t>
            </a:r>
            <a:r>
              <a:rPr lang="en-US" sz="2400" dirty="0">
                <a:cs typeface="Times New Roman" pitchFamily="-128" charset="0"/>
              </a:rPr>
              <a:t> states.</a:t>
            </a:r>
          </a:p>
        </p:txBody>
      </p:sp>
      <p:sp>
        <p:nvSpPr>
          <p:cNvPr id="23557" name="Rectangle 7"/>
          <p:cNvSpPr>
            <a:spLocks noChangeArrowheads="1"/>
          </p:cNvSpPr>
          <p:nvPr/>
        </p:nvSpPr>
        <p:spPr bwMode="auto">
          <a:xfrm>
            <a:off x="1066800" y="6170613"/>
            <a:ext cx="7007225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343398"/>
                </a:solidFill>
              </a:rPr>
              <a:t>How about    </a:t>
            </a:r>
            <a:r>
              <a:rPr lang="en-US" sz="2000">
                <a:solidFill>
                  <a:srgbClr val="0000FF"/>
                </a:solidFill>
                <a:latin typeface="Arial" charset="0"/>
              </a:rPr>
              <a:t>L = { w | </a:t>
            </a:r>
            <a:r>
              <a:rPr lang="en-US" sz="1400">
                <a:solidFill>
                  <a:srgbClr val="0000FF"/>
                </a:solidFill>
                <a:latin typeface="Arial" charset="0"/>
              </a:rPr>
              <a:t>w is a binary number whose value is a power of two</a:t>
            </a:r>
            <a:r>
              <a:rPr lang="en-US" sz="2000">
                <a:solidFill>
                  <a:srgbClr val="0000FF"/>
                </a:solidFill>
                <a:latin typeface="Arial" charset="0"/>
              </a:rPr>
              <a:t> }</a:t>
            </a:r>
            <a:r>
              <a:rPr lang="en-US" sz="2000">
                <a:solidFill>
                  <a:srgbClr val="343398"/>
                </a:solidFill>
                <a:latin typeface="Arial" charset="0"/>
              </a:rPr>
              <a:t>  </a:t>
            </a:r>
            <a:r>
              <a:rPr lang="en-US" sz="2000">
                <a:solidFill>
                  <a:srgbClr val="343398"/>
                </a:solidFill>
              </a:rPr>
              <a:t>?</a:t>
            </a:r>
          </a:p>
        </p:txBody>
      </p:sp>
      <p:sp>
        <p:nvSpPr>
          <p:cNvPr id="23558" name="AutoShape 8"/>
          <p:cNvSpPr>
            <a:spLocks noChangeArrowheads="1"/>
          </p:cNvSpPr>
          <p:nvPr/>
        </p:nvSpPr>
        <p:spPr bwMode="auto">
          <a:xfrm>
            <a:off x="2221706" y="2901718"/>
            <a:ext cx="4648200" cy="53340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cs typeface="Times New Roman" pitchFamily="-12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67088" y="1441242"/>
            <a:ext cx="65574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  <a:cs typeface="Times New Roman" pitchFamily="-128" charset="0"/>
              </a:rPr>
              <a:t>Distinguishable pairs </a:t>
            </a:r>
            <a:r>
              <a:rPr lang="en-US" sz="2400" b="1" i="1" dirty="0" smtClean="0">
                <a:solidFill>
                  <a:srgbClr val="000000"/>
                </a:solidFill>
                <a:cs typeface="Times New Roman" pitchFamily="-128" charset="0"/>
              </a:rPr>
              <a:t>must</a:t>
            </a:r>
            <a:r>
              <a:rPr lang="en-US" sz="2400" dirty="0" smtClean="0">
                <a:solidFill>
                  <a:srgbClr val="000000"/>
                </a:solidFill>
                <a:cs typeface="Times New Roman" pitchFamily="-128" charset="0"/>
              </a:rPr>
              <a:t> reside in different states.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4"/>
          <p:cNvSpPr txBox="1">
            <a:spLocks noChangeArrowheads="1"/>
          </p:cNvSpPr>
          <p:nvPr/>
        </p:nvSpPr>
        <p:spPr bwMode="auto">
          <a:xfrm>
            <a:off x="4648200" y="5257800"/>
            <a:ext cx="385445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009900"/>
                </a:solidFill>
                <a:latin typeface="Comic Sans MS" pitchFamily="-128" charset="0"/>
              </a:rPr>
              <a:t>a word from our sponsor…</a:t>
            </a:r>
          </a:p>
        </p:txBody>
      </p:sp>
      <p:sp>
        <p:nvSpPr>
          <p:cNvPr id="24579" name="Text Box 5"/>
          <p:cNvSpPr txBox="1">
            <a:spLocks noChangeArrowheads="1"/>
          </p:cNvSpPr>
          <p:nvPr/>
        </p:nvSpPr>
        <p:spPr bwMode="auto">
          <a:xfrm>
            <a:off x="1760538" y="5954713"/>
            <a:ext cx="6184900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>
                <a:solidFill>
                  <a:srgbClr val="009900"/>
                </a:solidFill>
                <a:latin typeface="Comic Sans MS" pitchFamily="-128" charset="0"/>
              </a:rPr>
              <a:t>Applications ?</a:t>
            </a:r>
            <a:endParaRPr lang="en-US" sz="2000">
              <a:latin typeface="Comic Sans MS" pitchFamily="-128" charset="0"/>
            </a:endParaRPr>
          </a:p>
        </p:txBody>
      </p:sp>
      <p:sp>
        <p:nvSpPr>
          <p:cNvPr id="24580" name="Line 6"/>
          <p:cNvSpPr>
            <a:spLocks noChangeShapeType="1"/>
          </p:cNvSpPr>
          <p:nvPr/>
        </p:nvSpPr>
        <p:spPr bwMode="auto">
          <a:xfrm>
            <a:off x="7972425" y="6153150"/>
            <a:ext cx="741363" cy="0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2" descr="Picture 6"/>
          <p:cNvPicPr>
            <a:picLocks noChangeAspect="1" noChangeArrowheads="1"/>
          </p:cNvPicPr>
          <p:nvPr/>
        </p:nvPicPr>
        <p:blipFill>
          <a:blip r:embed="rId4" cstate="print"/>
          <a:srcRect l="5397"/>
          <a:stretch>
            <a:fillRect/>
          </a:stretch>
        </p:blipFill>
        <p:spPr bwMode="auto">
          <a:xfrm>
            <a:off x="130175" y="3446463"/>
            <a:ext cx="2894013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100" name="Group 3"/>
          <p:cNvGrpSpPr>
            <a:grpSpLocks/>
          </p:cNvGrpSpPr>
          <p:nvPr/>
        </p:nvGrpSpPr>
        <p:grpSpPr bwMode="auto">
          <a:xfrm>
            <a:off x="436563" y="1116013"/>
            <a:ext cx="8218487" cy="180975"/>
            <a:chOff x="295" y="1311"/>
            <a:chExt cx="5177" cy="114"/>
          </a:xfrm>
        </p:grpSpPr>
        <p:sp>
          <p:nvSpPr>
            <p:cNvPr id="4113" name="Rectangle 4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4114" name="Rectangle 5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</p:grpSp>
      <p:sp>
        <p:nvSpPr>
          <p:cNvPr id="4101" name="Text Box 6"/>
          <p:cNvSpPr txBox="1">
            <a:spLocks noChangeArrowheads="1"/>
          </p:cNvSpPr>
          <p:nvPr/>
        </p:nvSpPr>
        <p:spPr bwMode="auto">
          <a:xfrm>
            <a:off x="706438" y="293688"/>
            <a:ext cx="7781925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cs typeface="Times New Roman" pitchFamily="-128" charset="0"/>
              </a:rPr>
              <a:t>FSM applications…</a:t>
            </a:r>
          </a:p>
        </p:txBody>
      </p:sp>
      <p:sp>
        <p:nvSpPr>
          <p:cNvPr id="4102" name="Text Box 7"/>
          <p:cNvSpPr txBox="1">
            <a:spLocks noChangeArrowheads="1"/>
          </p:cNvSpPr>
          <p:nvPr/>
        </p:nvSpPr>
        <p:spPr bwMode="auto">
          <a:xfrm>
            <a:off x="304800" y="2444750"/>
            <a:ext cx="2057400" cy="598488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  <a:latin typeface="Times" pitchFamily="-128" charset="0"/>
              </a:rPr>
              <a:t>Game AI</a:t>
            </a:r>
            <a:endParaRPr lang="en-US" sz="3200">
              <a:solidFill>
                <a:srgbClr val="0000FF"/>
              </a:solidFill>
              <a:latin typeface="Arial" charset="0"/>
            </a:endParaRPr>
          </a:p>
        </p:txBody>
      </p:sp>
      <p:pic>
        <p:nvPicPr>
          <p:cNvPr id="4103" name="Picture 8" descr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6700" y="1466850"/>
            <a:ext cx="8610600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4" name="Rectangle 9"/>
          <p:cNvSpPr>
            <a:spLocks noChangeArrowheads="1"/>
          </p:cNvSpPr>
          <p:nvPr/>
        </p:nvSpPr>
        <p:spPr bwMode="auto">
          <a:xfrm>
            <a:off x="5888038" y="2241550"/>
            <a:ext cx="3122612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latin typeface="Arial" charset="0"/>
              </a:rPr>
              <a:t>http://www.gameai.com/statemachines.html</a:t>
            </a:r>
          </a:p>
        </p:txBody>
      </p:sp>
      <p:pic>
        <p:nvPicPr>
          <p:cNvPr id="4105" name="Picture 10" descr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10200" y="5257800"/>
            <a:ext cx="3556000" cy="149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1" descr="Picture 8"/>
          <p:cNvPicPr>
            <a:picLocks noChangeAspect="1" noChangeArrowheads="1"/>
          </p:cNvPicPr>
          <p:nvPr/>
        </p:nvPicPr>
        <p:blipFill>
          <a:blip r:embed="rId7" cstate="print"/>
          <a:srcRect l="7474"/>
          <a:stretch>
            <a:fillRect/>
          </a:stretch>
        </p:blipFill>
        <p:spPr bwMode="auto">
          <a:xfrm>
            <a:off x="2809875" y="2266950"/>
            <a:ext cx="2535238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7" name="Line 12"/>
          <p:cNvSpPr>
            <a:spLocks noChangeShapeType="1"/>
          </p:cNvSpPr>
          <p:nvPr/>
        </p:nvSpPr>
        <p:spPr bwMode="auto">
          <a:xfrm flipH="1">
            <a:off x="5791200" y="3200400"/>
            <a:ext cx="381000" cy="2286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8" name="Text Box 13"/>
          <p:cNvSpPr txBox="1">
            <a:spLocks noChangeArrowheads="1"/>
          </p:cNvSpPr>
          <p:nvPr/>
        </p:nvSpPr>
        <p:spPr bwMode="auto">
          <a:xfrm>
            <a:off x="5665788" y="2819400"/>
            <a:ext cx="245745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0000FF"/>
                </a:solidFill>
                <a:cs typeface="Times New Roman" pitchFamily="-128" charset="0"/>
              </a:rPr>
              <a:t>original finite state machine</a:t>
            </a:r>
          </a:p>
        </p:txBody>
      </p:sp>
      <p:sp>
        <p:nvSpPr>
          <p:cNvPr id="4109" name="Line 14"/>
          <p:cNvSpPr>
            <a:spLocks noChangeShapeType="1"/>
          </p:cNvSpPr>
          <p:nvPr/>
        </p:nvSpPr>
        <p:spPr bwMode="auto">
          <a:xfrm flipH="1">
            <a:off x="5867400" y="3810000"/>
            <a:ext cx="914400" cy="1828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10" name="Text Box 15"/>
          <p:cNvSpPr txBox="1">
            <a:spLocks noChangeArrowheads="1"/>
          </p:cNvSpPr>
          <p:nvPr/>
        </p:nvSpPr>
        <p:spPr bwMode="auto">
          <a:xfrm>
            <a:off x="6407150" y="3486150"/>
            <a:ext cx="2633663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0000FF"/>
                </a:solidFill>
                <a:cs typeface="Times New Roman" pitchFamily="-128" charset="0"/>
              </a:rPr>
              <a:t>human-guided neural network</a:t>
            </a:r>
          </a:p>
        </p:txBody>
      </p:sp>
      <p:sp>
        <p:nvSpPr>
          <p:cNvPr id="4111" name="Text Box 16"/>
          <p:cNvSpPr txBox="1">
            <a:spLocks noChangeArrowheads="1"/>
          </p:cNvSpPr>
          <p:nvPr/>
        </p:nvSpPr>
        <p:spPr bwMode="auto">
          <a:xfrm>
            <a:off x="7258050" y="4076700"/>
            <a:ext cx="1752600" cy="8255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0000FF"/>
                </a:solidFill>
                <a:cs typeface="Times New Roman" pitchFamily="-128" charset="0"/>
              </a:rPr>
              <a:t>genetic-algorithm-guided neural network</a:t>
            </a:r>
          </a:p>
        </p:txBody>
      </p:sp>
      <p:sp>
        <p:nvSpPr>
          <p:cNvPr id="4112" name="Line 17"/>
          <p:cNvSpPr>
            <a:spLocks noChangeShapeType="1"/>
          </p:cNvSpPr>
          <p:nvPr/>
        </p:nvSpPr>
        <p:spPr bwMode="auto">
          <a:xfrm flipH="1">
            <a:off x="5943600" y="4419600"/>
            <a:ext cx="1447800" cy="1447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Picture 6"/>
          <p:cNvPicPr>
            <a:picLocks noChangeAspect="1" noChangeArrowheads="1"/>
          </p:cNvPicPr>
          <p:nvPr/>
        </p:nvPicPr>
        <p:blipFill>
          <a:blip r:embed="rId3" cstate="print"/>
          <a:srcRect l="5397"/>
          <a:stretch>
            <a:fillRect/>
          </a:stretch>
        </p:blipFill>
        <p:spPr bwMode="auto">
          <a:xfrm>
            <a:off x="130175" y="3446463"/>
            <a:ext cx="2894013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5603" name="Group 3"/>
          <p:cNvGrpSpPr>
            <a:grpSpLocks/>
          </p:cNvGrpSpPr>
          <p:nvPr/>
        </p:nvGrpSpPr>
        <p:grpSpPr bwMode="auto">
          <a:xfrm>
            <a:off x="436563" y="1116013"/>
            <a:ext cx="8218487" cy="180975"/>
            <a:chOff x="295" y="1311"/>
            <a:chExt cx="5177" cy="114"/>
          </a:xfrm>
        </p:grpSpPr>
        <p:sp>
          <p:nvSpPr>
            <p:cNvPr id="25611" name="Rectangle 4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25612" name="Rectangle 5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</p:grpSp>
      <p:sp>
        <p:nvSpPr>
          <p:cNvPr id="25604" name="Text Box 6"/>
          <p:cNvSpPr txBox="1">
            <a:spLocks noChangeArrowheads="1"/>
          </p:cNvSpPr>
          <p:nvPr/>
        </p:nvSpPr>
        <p:spPr bwMode="auto">
          <a:xfrm>
            <a:off x="706438" y="293688"/>
            <a:ext cx="7781925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cs typeface="Times New Roman" pitchFamily="-128" charset="0"/>
              </a:rPr>
              <a:t>FSM applications…</a:t>
            </a:r>
          </a:p>
        </p:txBody>
      </p:sp>
      <p:sp>
        <p:nvSpPr>
          <p:cNvPr id="25605" name="Text Box 7"/>
          <p:cNvSpPr txBox="1">
            <a:spLocks noChangeArrowheads="1"/>
          </p:cNvSpPr>
          <p:nvPr/>
        </p:nvSpPr>
        <p:spPr bwMode="auto">
          <a:xfrm>
            <a:off x="304800" y="2444750"/>
            <a:ext cx="2057400" cy="598488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  <a:latin typeface="Times" pitchFamily="-128" charset="0"/>
              </a:rPr>
              <a:t>Game AI</a:t>
            </a:r>
            <a:endParaRPr lang="en-US" sz="3200">
              <a:solidFill>
                <a:srgbClr val="0000FF"/>
              </a:solidFill>
              <a:latin typeface="Arial" charset="0"/>
            </a:endParaRPr>
          </a:p>
        </p:txBody>
      </p:sp>
      <p:pic>
        <p:nvPicPr>
          <p:cNvPr id="25606" name="Picture 8" descr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" y="1466850"/>
            <a:ext cx="8610600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7" name="Rectangle 9"/>
          <p:cNvSpPr>
            <a:spLocks noChangeArrowheads="1"/>
          </p:cNvSpPr>
          <p:nvPr/>
        </p:nvSpPr>
        <p:spPr bwMode="auto">
          <a:xfrm>
            <a:off x="5791200" y="2286000"/>
            <a:ext cx="3122613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latin typeface="Arial" charset="0"/>
              </a:rPr>
              <a:t>http://www.gameai.com/statemachines.html</a:t>
            </a:r>
          </a:p>
        </p:txBody>
      </p:sp>
      <p:pic>
        <p:nvPicPr>
          <p:cNvPr id="25608" name="Picture 10" descr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0200" y="5257800"/>
            <a:ext cx="3556000" cy="149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9" name="Picture 11" descr="Picture 8"/>
          <p:cNvPicPr>
            <a:picLocks noChangeAspect="1" noChangeArrowheads="1"/>
          </p:cNvPicPr>
          <p:nvPr/>
        </p:nvPicPr>
        <p:blipFill>
          <a:blip r:embed="rId6" cstate="print"/>
          <a:srcRect l="7474"/>
          <a:stretch>
            <a:fillRect/>
          </a:stretch>
        </p:blipFill>
        <p:spPr bwMode="auto">
          <a:xfrm>
            <a:off x="2809875" y="2266950"/>
            <a:ext cx="2535238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0" name="Picture 12" descr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22950" y="2841625"/>
            <a:ext cx="2519363" cy="217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/>
          <p:cNvSpPr/>
          <p:nvPr/>
        </p:nvSpPr>
        <p:spPr bwMode="auto">
          <a:xfrm>
            <a:off x="4499429" y="4789714"/>
            <a:ext cx="4180114" cy="1349829"/>
          </a:xfrm>
          <a:prstGeom prst="roundRect">
            <a:avLst/>
          </a:prstGeom>
          <a:solidFill>
            <a:srgbClr val="FFCCFF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grpSp>
        <p:nvGrpSpPr>
          <p:cNvPr id="26626" name="Group 2"/>
          <p:cNvGrpSpPr>
            <a:grpSpLocks/>
          </p:cNvGrpSpPr>
          <p:nvPr/>
        </p:nvGrpSpPr>
        <p:grpSpPr bwMode="auto">
          <a:xfrm>
            <a:off x="436563" y="1116013"/>
            <a:ext cx="8218487" cy="180975"/>
            <a:chOff x="295" y="1311"/>
            <a:chExt cx="5177" cy="114"/>
          </a:xfrm>
        </p:grpSpPr>
        <p:sp>
          <p:nvSpPr>
            <p:cNvPr id="26650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26651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</p:grpSp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706438" y="293688"/>
            <a:ext cx="7781925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cs typeface="Times New Roman" pitchFamily="-128" charset="0"/>
              </a:rPr>
              <a:t>Regular Languages</a:t>
            </a:r>
          </a:p>
        </p:txBody>
      </p:sp>
      <p:sp>
        <p:nvSpPr>
          <p:cNvPr id="26628" name="Text Box 6"/>
          <p:cNvSpPr txBox="1">
            <a:spLocks noChangeArrowheads="1"/>
          </p:cNvSpPr>
          <p:nvPr/>
        </p:nvSpPr>
        <p:spPr bwMode="auto">
          <a:xfrm>
            <a:off x="390525" y="1470025"/>
            <a:ext cx="7396163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cs typeface="Times New Roman" pitchFamily="-128" charset="0"/>
              </a:rPr>
              <a:t>A language </a:t>
            </a:r>
            <a:r>
              <a:rPr lang="en-US" sz="2400" dirty="0">
                <a:solidFill>
                  <a:srgbClr val="333399"/>
                </a:solidFill>
                <a:cs typeface="Times New Roman" pitchFamily="-128" charset="0"/>
              </a:rPr>
              <a:t>L</a:t>
            </a:r>
            <a:r>
              <a:rPr lang="en-US" sz="2400" dirty="0">
                <a:cs typeface="Times New Roman" pitchFamily="-128" charset="0"/>
              </a:rPr>
              <a:t> is </a:t>
            </a:r>
            <a:r>
              <a:rPr lang="en-US" sz="2400" b="1" dirty="0">
                <a:solidFill>
                  <a:srgbClr val="C00000"/>
                </a:solidFill>
                <a:cs typeface="Times New Roman" pitchFamily="-128" charset="0"/>
              </a:rPr>
              <a:t>regular</a:t>
            </a:r>
            <a:r>
              <a:rPr lang="en-US" sz="2400" dirty="0">
                <a:cs typeface="Times New Roman" pitchFamily="-128" charset="0"/>
              </a:rPr>
              <a:t> if there is a DFA that accepts it.</a:t>
            </a:r>
          </a:p>
        </p:txBody>
      </p:sp>
      <p:sp>
        <p:nvSpPr>
          <p:cNvPr id="26629" name="Rectangle 7"/>
          <p:cNvSpPr>
            <a:spLocks noChangeArrowheads="1"/>
          </p:cNvSpPr>
          <p:nvPr/>
        </p:nvSpPr>
        <p:spPr bwMode="auto">
          <a:xfrm>
            <a:off x="1182688" y="3133725"/>
            <a:ext cx="495300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000">
                <a:solidFill>
                  <a:srgbClr val="333399"/>
                </a:solidFill>
                <a:latin typeface="Arial" charset="0"/>
              </a:rPr>
              <a:t>L = { w | </a:t>
            </a:r>
            <a:r>
              <a:rPr lang="en-US" sz="1600">
                <a:solidFill>
                  <a:srgbClr val="333399"/>
                </a:solidFill>
                <a:latin typeface="Arial" charset="0"/>
              </a:rPr>
              <a:t>w is a binary number that’s divisible by 7</a:t>
            </a:r>
            <a:r>
              <a:rPr lang="en-US" sz="2000">
                <a:solidFill>
                  <a:srgbClr val="333399"/>
                </a:solidFill>
                <a:latin typeface="Arial" charset="0"/>
              </a:rPr>
              <a:t> }</a:t>
            </a:r>
          </a:p>
        </p:txBody>
      </p:sp>
      <p:sp>
        <p:nvSpPr>
          <p:cNvPr id="26630" name="Rectangle 9"/>
          <p:cNvSpPr>
            <a:spLocks noChangeArrowheads="1"/>
          </p:cNvSpPr>
          <p:nvPr/>
        </p:nvSpPr>
        <p:spPr bwMode="auto">
          <a:xfrm>
            <a:off x="1182688" y="2055813"/>
            <a:ext cx="5957887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343398"/>
                </a:solidFill>
                <a:latin typeface="Arial" charset="0"/>
              </a:rPr>
              <a:t>L = { w | </a:t>
            </a:r>
            <a:r>
              <a:rPr lang="en-US" sz="1600">
                <a:solidFill>
                  <a:srgbClr val="343398"/>
                </a:solidFill>
                <a:latin typeface="Arial" charset="0"/>
              </a:rPr>
              <a:t>w is a binary number whose value is a power of two</a:t>
            </a:r>
            <a:r>
              <a:rPr lang="en-US" sz="2000">
                <a:solidFill>
                  <a:srgbClr val="343398"/>
                </a:solidFill>
                <a:latin typeface="Arial" charset="0"/>
              </a:rPr>
              <a:t> }</a:t>
            </a:r>
          </a:p>
        </p:txBody>
      </p:sp>
      <p:sp>
        <p:nvSpPr>
          <p:cNvPr id="26631" name="Rectangle 10"/>
          <p:cNvSpPr>
            <a:spLocks noChangeArrowheads="1"/>
          </p:cNvSpPr>
          <p:nvPr/>
        </p:nvSpPr>
        <p:spPr bwMode="auto">
          <a:xfrm>
            <a:off x="1182688" y="2593975"/>
            <a:ext cx="5630862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000">
                <a:solidFill>
                  <a:srgbClr val="333399"/>
                </a:solidFill>
                <a:latin typeface="Arial" charset="0"/>
              </a:rPr>
              <a:t>L = { w | </a:t>
            </a:r>
            <a:r>
              <a:rPr lang="en-US" sz="1600">
                <a:solidFill>
                  <a:srgbClr val="333399"/>
                </a:solidFill>
                <a:latin typeface="Arial" charset="0"/>
              </a:rPr>
              <a:t>the third and third-to-last digits of w are identical</a:t>
            </a:r>
            <a:r>
              <a:rPr lang="en-US" sz="2000">
                <a:solidFill>
                  <a:srgbClr val="333399"/>
                </a:solidFill>
                <a:latin typeface="Arial" charset="0"/>
              </a:rPr>
              <a:t> }</a:t>
            </a:r>
          </a:p>
        </p:txBody>
      </p:sp>
      <p:sp>
        <p:nvSpPr>
          <p:cNvPr id="26632" name="Rectangle 11"/>
          <p:cNvSpPr>
            <a:spLocks noChangeArrowheads="1"/>
          </p:cNvSpPr>
          <p:nvPr/>
        </p:nvSpPr>
        <p:spPr bwMode="auto">
          <a:xfrm>
            <a:off x="1182688" y="3673475"/>
            <a:ext cx="2058987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000">
                <a:solidFill>
                  <a:srgbClr val="333399"/>
                </a:solidFill>
                <a:latin typeface="Arial" charset="0"/>
              </a:rPr>
              <a:t>L = { 0</a:t>
            </a:r>
            <a:r>
              <a:rPr lang="en-US" sz="2000" baseline="30000">
                <a:solidFill>
                  <a:srgbClr val="333399"/>
                </a:solidFill>
                <a:latin typeface="Arial" charset="0"/>
              </a:rPr>
              <a:t>k</a:t>
            </a:r>
            <a:r>
              <a:rPr lang="en-US" sz="2000">
                <a:solidFill>
                  <a:srgbClr val="333399"/>
                </a:solidFill>
                <a:latin typeface="Arial" charset="0"/>
              </a:rPr>
              <a:t>1</a:t>
            </a:r>
            <a:r>
              <a:rPr lang="en-US" sz="2000" baseline="30000">
                <a:solidFill>
                  <a:srgbClr val="333399"/>
                </a:solidFill>
                <a:latin typeface="Arial" charset="0"/>
              </a:rPr>
              <a:t>k</a:t>
            </a:r>
            <a:r>
              <a:rPr lang="en-US" sz="2000">
                <a:solidFill>
                  <a:srgbClr val="333399"/>
                </a:solidFill>
                <a:latin typeface="Arial" charset="0"/>
              </a:rPr>
              <a:t> | k </a:t>
            </a:r>
            <a:r>
              <a:rPr lang="en-US" sz="2000">
                <a:solidFill>
                  <a:srgbClr val="333399"/>
                </a:solidFill>
                <a:latin typeface="Arial" charset="0"/>
                <a:sym typeface="Symbol" charset="2"/>
              </a:rPr>
              <a:t> </a:t>
            </a:r>
            <a:r>
              <a:rPr lang="en-US" sz="2000">
                <a:solidFill>
                  <a:srgbClr val="333399"/>
                </a:solidFill>
                <a:latin typeface="Arial" charset="0"/>
              </a:rPr>
              <a:t>0}</a:t>
            </a:r>
          </a:p>
        </p:txBody>
      </p:sp>
      <p:sp>
        <p:nvSpPr>
          <p:cNvPr id="26633" name="Text Box 12"/>
          <p:cNvSpPr txBox="1">
            <a:spLocks noChangeArrowheads="1"/>
          </p:cNvSpPr>
          <p:nvPr/>
        </p:nvSpPr>
        <p:spPr bwMode="auto">
          <a:xfrm>
            <a:off x="4557484" y="5098144"/>
            <a:ext cx="4107543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100" dirty="0">
                <a:solidFill>
                  <a:srgbClr val="C00000"/>
                </a:solidFill>
                <a:latin typeface="Cambria" pitchFamily="18" charset="0"/>
                <a:ea typeface="ＭＳ Ｐゴシック" pitchFamily="1" charset="-128"/>
              </a:rPr>
              <a:t>Are any of these languages too complex for a DFA to accept ?</a:t>
            </a:r>
          </a:p>
        </p:txBody>
      </p:sp>
      <p:grpSp>
        <p:nvGrpSpPr>
          <p:cNvPr id="26634" name="Group 13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385763" y="4135438"/>
            <a:ext cx="381000" cy="457200"/>
            <a:chOff x="2928" y="1051"/>
            <a:chExt cx="840" cy="957"/>
          </a:xfrm>
        </p:grpSpPr>
        <p:sp>
          <p:nvSpPr>
            <p:cNvPr id="26637" name="Freeform 14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13 w 1048"/>
                <a:gd name="T1" fmla="*/ 21 h 250"/>
                <a:gd name="T2" fmla="*/ 194 w 1048"/>
                <a:gd name="T3" fmla="*/ 83 h 250"/>
                <a:gd name="T4" fmla="*/ 203 w 1048"/>
                <a:gd name="T5" fmla="*/ 111 h 250"/>
                <a:gd name="T6" fmla="*/ 212 w 1048"/>
                <a:gd name="T7" fmla="*/ 132 h 250"/>
                <a:gd name="T8" fmla="*/ 223 w 1048"/>
                <a:gd name="T9" fmla="*/ 173 h 250"/>
                <a:gd name="T10" fmla="*/ 159 w 1048"/>
                <a:gd name="T11" fmla="*/ 242 h 250"/>
                <a:gd name="T12" fmla="*/ 17 w 1048"/>
                <a:gd name="T13" fmla="*/ 222 h 250"/>
                <a:gd name="T14" fmla="*/ 0 w 1048"/>
                <a:gd name="T15" fmla="*/ 201 h 250"/>
                <a:gd name="T16" fmla="*/ 2 w 1048"/>
                <a:gd name="T17" fmla="*/ 167 h 250"/>
                <a:gd name="T18" fmla="*/ 20 w 1048"/>
                <a:gd name="T19" fmla="*/ 125 h 250"/>
                <a:gd name="T20" fmla="*/ 44 w 1048"/>
                <a:gd name="T21" fmla="*/ 76 h 250"/>
                <a:gd name="T22" fmla="*/ 60 w 1048"/>
                <a:gd name="T23" fmla="*/ 55 h 250"/>
                <a:gd name="T24" fmla="*/ 69 w 1048"/>
                <a:gd name="T25" fmla="*/ 28 h 250"/>
                <a:gd name="T26" fmla="*/ 80 w 1048"/>
                <a:gd name="T27" fmla="*/ 14 h 250"/>
                <a:gd name="T28" fmla="*/ 107 w 1048"/>
                <a:gd name="T29" fmla="*/ 28 h 250"/>
                <a:gd name="T30" fmla="*/ 113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8" name="Oval 15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26639" name="Oval 16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26640" name="Oval 17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26641" name="Oval 18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26642" name="Oval 19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26643" name="Oval 20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26644" name="Oval 21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26645" name="AutoShape 22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26646" name="Freeform 23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7" name="Freeform 24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8" name="Freeform 25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9" name="Freeform 26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635" name="Text Box 27"/>
          <p:cNvSpPr txBox="1">
            <a:spLocks noChangeArrowheads="1"/>
          </p:cNvSpPr>
          <p:nvPr/>
        </p:nvSpPr>
        <p:spPr bwMode="auto">
          <a:xfrm>
            <a:off x="762000" y="4114800"/>
            <a:ext cx="21859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4841C"/>
                </a:solidFill>
                <a:latin typeface="Arial" charset="0"/>
                <a:ea typeface="ＭＳ Ｐゴシック" pitchFamily="1" charset="-128"/>
              </a:rPr>
              <a:t>Everyone O</a:t>
            </a:r>
            <a:r>
              <a:rPr lang="en-US" sz="1200" baseline="42000">
                <a:solidFill>
                  <a:srgbClr val="04841C"/>
                </a:solidFill>
                <a:latin typeface="Arial" charset="0"/>
                <a:ea typeface="ＭＳ Ｐゴシック" pitchFamily="1" charset="-128"/>
              </a:rPr>
              <a:t>k</a:t>
            </a:r>
            <a:r>
              <a:rPr lang="en-US" sz="1200">
                <a:solidFill>
                  <a:srgbClr val="04841C"/>
                </a:solidFill>
                <a:latin typeface="Arial" charset="0"/>
                <a:ea typeface="ＭＳ Ｐゴシック" pitchFamily="1" charset="-128"/>
              </a:rPr>
              <a:t> with this?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2"/>
          <p:cNvGrpSpPr>
            <a:grpSpLocks/>
          </p:cNvGrpSpPr>
          <p:nvPr/>
        </p:nvGrpSpPr>
        <p:grpSpPr bwMode="auto">
          <a:xfrm>
            <a:off x="436563" y="1116013"/>
            <a:ext cx="8218487" cy="180975"/>
            <a:chOff x="295" y="1311"/>
            <a:chExt cx="5177" cy="114"/>
          </a:xfrm>
        </p:grpSpPr>
        <p:sp>
          <p:nvSpPr>
            <p:cNvPr id="28677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28678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</p:grpSp>
      <p:sp>
        <p:nvSpPr>
          <p:cNvPr id="28675" name="Text Box 5"/>
          <p:cNvSpPr txBox="1">
            <a:spLocks noChangeArrowheads="1"/>
          </p:cNvSpPr>
          <p:nvPr/>
        </p:nvSpPr>
        <p:spPr bwMode="auto">
          <a:xfrm>
            <a:off x="706438" y="293688"/>
            <a:ext cx="7781925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>
                <a:cs typeface="Times New Roman" pitchFamily="-128" charset="0"/>
              </a:rPr>
              <a:t>What can DFA's do?</a:t>
            </a:r>
          </a:p>
        </p:txBody>
      </p:sp>
      <p:sp>
        <p:nvSpPr>
          <p:cNvPr id="28676" name="Text Box 6"/>
          <p:cNvSpPr txBox="1">
            <a:spLocks noChangeArrowheads="1"/>
          </p:cNvSpPr>
          <p:nvPr/>
        </p:nvSpPr>
        <p:spPr bwMode="auto">
          <a:xfrm>
            <a:off x="304800" y="1523375"/>
            <a:ext cx="8072438" cy="101566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cs typeface="Times New Roman" pitchFamily="-128" charset="0"/>
              </a:rPr>
              <a:t>Is it possible to build a DFA accepting this language?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latin typeface="Times" pitchFamily="-128" charset="0"/>
              </a:rPr>
              <a:t>      </a:t>
            </a:r>
            <a:r>
              <a:rPr lang="en-US" sz="2400" dirty="0">
                <a:solidFill>
                  <a:srgbClr val="333399"/>
                </a:solidFill>
                <a:latin typeface="Arial" charset="0"/>
              </a:rPr>
              <a:t>L = { w | w is a </a:t>
            </a:r>
            <a:r>
              <a:rPr lang="en-US" sz="2400" i="1" dirty="0">
                <a:solidFill>
                  <a:srgbClr val="C00000"/>
                </a:solidFill>
                <a:latin typeface="Arial" charset="0"/>
              </a:rPr>
              <a:t>binary</a:t>
            </a:r>
            <a:r>
              <a:rPr lang="en-US" sz="2400" dirty="0">
                <a:solidFill>
                  <a:srgbClr val="333399"/>
                </a:solidFill>
                <a:latin typeface="Arial" charset="0"/>
              </a:rPr>
              <a:t> number that is divisible by 7 }</a:t>
            </a:r>
            <a:endParaRPr lang="en-US" sz="2400" dirty="0">
              <a:latin typeface="Times" pitchFamily="-12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8533" y="3603870"/>
            <a:ext cx="10550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cs typeface="Times New Roman" pitchFamily="-128" charset="0"/>
              </a:rPr>
              <a:t>Accept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057847" y="3603870"/>
            <a:ext cx="9685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cs typeface="Times New Roman" pitchFamily="-128" charset="0"/>
              </a:rPr>
              <a:t>Reject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20868" y="4075578"/>
            <a:ext cx="771430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5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0</a:t>
            </a:r>
          </a:p>
          <a:p>
            <a:pPr algn="r"/>
            <a:r>
              <a:rPr lang="en-US" sz="15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111</a:t>
            </a:r>
          </a:p>
          <a:p>
            <a:pPr algn="r"/>
            <a:r>
              <a:rPr lang="en-US" sz="15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1110</a:t>
            </a:r>
          </a:p>
          <a:p>
            <a:pPr algn="r"/>
            <a:r>
              <a:rPr lang="en-US" sz="15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10101</a:t>
            </a:r>
          </a:p>
          <a:p>
            <a:pPr algn="r"/>
            <a:r>
              <a:rPr lang="en-US" sz="15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11100</a:t>
            </a:r>
          </a:p>
          <a:p>
            <a:pPr algn="r"/>
            <a:r>
              <a:rPr lang="en-US" sz="15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100011</a:t>
            </a:r>
          </a:p>
          <a:p>
            <a:pPr algn="r"/>
            <a:r>
              <a:rPr lang="en-US" sz="15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101010</a:t>
            </a:r>
          </a:p>
          <a:p>
            <a:pPr algn="r"/>
            <a:r>
              <a:rPr lang="en-US" sz="15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...</a:t>
            </a:r>
          </a:p>
        </p:txBody>
      </p:sp>
      <p:sp>
        <p:nvSpPr>
          <p:cNvPr id="10" name="Rectangle 9"/>
          <p:cNvSpPr/>
          <p:nvPr/>
        </p:nvSpPr>
        <p:spPr>
          <a:xfrm>
            <a:off x="2007051" y="4104606"/>
            <a:ext cx="1101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 smtClean="0">
                <a:solidFill>
                  <a:srgbClr val="000000"/>
                </a:solidFill>
                <a:cs typeface="Times New Roman" pitchFamily="-128" charset="0"/>
              </a:rPr>
              <a:t>all others</a:t>
            </a:r>
            <a:endParaRPr lang="en-US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36563" y="1116013"/>
            <a:ext cx="8218487" cy="180975"/>
            <a:chOff x="295" y="1311"/>
            <a:chExt cx="5177" cy="114"/>
          </a:xfrm>
        </p:grpSpPr>
        <p:sp>
          <p:nvSpPr>
            <p:cNvPr id="28677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28678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</p:grpSp>
      <p:sp>
        <p:nvSpPr>
          <p:cNvPr id="28675" name="Text Box 5"/>
          <p:cNvSpPr txBox="1">
            <a:spLocks noChangeArrowheads="1"/>
          </p:cNvSpPr>
          <p:nvPr/>
        </p:nvSpPr>
        <p:spPr bwMode="auto">
          <a:xfrm>
            <a:off x="706438" y="293688"/>
            <a:ext cx="7781925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>
                <a:cs typeface="Times New Roman" pitchFamily="-128" charset="0"/>
              </a:rPr>
              <a:t>What can DFA's do?</a:t>
            </a:r>
          </a:p>
        </p:txBody>
      </p:sp>
      <p:sp>
        <p:nvSpPr>
          <p:cNvPr id="28676" name="Text Box 6"/>
          <p:cNvSpPr txBox="1">
            <a:spLocks noChangeArrowheads="1"/>
          </p:cNvSpPr>
          <p:nvPr/>
        </p:nvSpPr>
        <p:spPr bwMode="auto">
          <a:xfrm>
            <a:off x="304800" y="1523375"/>
            <a:ext cx="8072438" cy="101566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cs typeface="Times New Roman" pitchFamily="-128" charset="0"/>
              </a:rPr>
              <a:t>Is it possible to build a DFA accepting this language?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latin typeface="Times" pitchFamily="-128" charset="0"/>
              </a:rPr>
              <a:t>      </a:t>
            </a:r>
            <a:r>
              <a:rPr lang="en-US" sz="2400" dirty="0">
                <a:solidFill>
                  <a:srgbClr val="333399"/>
                </a:solidFill>
                <a:latin typeface="Arial" charset="0"/>
              </a:rPr>
              <a:t>L = { w | w is a </a:t>
            </a:r>
            <a:r>
              <a:rPr lang="en-US" sz="2400" i="1" dirty="0">
                <a:solidFill>
                  <a:srgbClr val="C00000"/>
                </a:solidFill>
                <a:latin typeface="Arial" charset="0"/>
              </a:rPr>
              <a:t>binary</a:t>
            </a:r>
            <a:r>
              <a:rPr lang="en-US" sz="2400" dirty="0">
                <a:solidFill>
                  <a:srgbClr val="333399"/>
                </a:solidFill>
                <a:latin typeface="Arial" charset="0"/>
              </a:rPr>
              <a:t> number that is divisible by 7 }</a:t>
            </a:r>
            <a:endParaRPr lang="en-US" sz="2400" dirty="0">
              <a:latin typeface="Times" pitchFamily="-12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8533" y="3603870"/>
            <a:ext cx="10550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cs typeface="Times New Roman" pitchFamily="-128" charset="0"/>
              </a:rPr>
              <a:t>Accept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057847" y="3603870"/>
            <a:ext cx="9685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cs typeface="Times New Roman" pitchFamily="-128" charset="0"/>
              </a:rPr>
              <a:t>Reject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20868" y="4075578"/>
            <a:ext cx="771430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5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0</a:t>
            </a:r>
          </a:p>
          <a:p>
            <a:pPr algn="r"/>
            <a:r>
              <a:rPr lang="en-US" sz="15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111</a:t>
            </a:r>
          </a:p>
          <a:p>
            <a:pPr algn="r"/>
            <a:r>
              <a:rPr lang="en-US" sz="15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1110</a:t>
            </a:r>
          </a:p>
          <a:p>
            <a:pPr algn="r"/>
            <a:r>
              <a:rPr lang="en-US" sz="15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10101</a:t>
            </a:r>
          </a:p>
          <a:p>
            <a:pPr algn="r"/>
            <a:r>
              <a:rPr lang="en-US" sz="15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11100</a:t>
            </a:r>
          </a:p>
          <a:p>
            <a:pPr algn="r"/>
            <a:r>
              <a:rPr lang="en-US" sz="15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100011</a:t>
            </a:r>
          </a:p>
          <a:p>
            <a:pPr algn="r"/>
            <a:r>
              <a:rPr lang="en-US" sz="15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101010</a:t>
            </a:r>
          </a:p>
          <a:p>
            <a:pPr algn="r"/>
            <a:r>
              <a:rPr lang="en-US" sz="15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...</a:t>
            </a:r>
          </a:p>
        </p:txBody>
      </p:sp>
      <p:sp>
        <p:nvSpPr>
          <p:cNvPr id="10" name="Rectangle 9"/>
          <p:cNvSpPr/>
          <p:nvPr/>
        </p:nvSpPr>
        <p:spPr>
          <a:xfrm>
            <a:off x="2007051" y="4104606"/>
            <a:ext cx="1101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 smtClean="0">
                <a:solidFill>
                  <a:srgbClr val="000000"/>
                </a:solidFill>
                <a:cs typeface="Times New Roman" pitchFamily="-128" charset="0"/>
              </a:rPr>
              <a:t>all others</a:t>
            </a:r>
            <a:endParaRPr lang="en-US" sz="1800" b="1" dirty="0"/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3621730" y="5756541"/>
            <a:ext cx="5157181" cy="461665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  <a:latin typeface="Cambria" pitchFamily="18" charset="0"/>
              </a:rPr>
              <a:t>This is problem 6 on this week's HW…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3057525" y="6248400"/>
            <a:ext cx="58801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cs typeface="Times New Roman" pitchFamily="-128" charset="0"/>
              </a:rPr>
              <a:t>Suppose you're on the accepting state and the next input bit is a </a:t>
            </a:r>
            <a:r>
              <a:rPr lang="en-US" sz="2400">
                <a:solidFill>
                  <a:srgbClr val="333399"/>
                </a:solidFill>
                <a:cs typeface="Times New Roman" pitchFamily="-128" charset="0"/>
              </a:rPr>
              <a:t>0</a:t>
            </a:r>
            <a:r>
              <a:rPr lang="en-US" sz="1600">
                <a:cs typeface="Times New Roman" pitchFamily="-128" charset="0"/>
              </a:rPr>
              <a:t>…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 bwMode="auto">
          <a:xfrm>
            <a:off x="711205" y="2046514"/>
            <a:ext cx="8186057" cy="1553029"/>
          </a:xfrm>
          <a:prstGeom prst="roundRect">
            <a:avLst/>
          </a:prstGeom>
          <a:solidFill>
            <a:srgbClr val="ECD9FF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grpSp>
        <p:nvGrpSpPr>
          <p:cNvPr id="30722" name="Group 2"/>
          <p:cNvGrpSpPr>
            <a:grpSpLocks/>
          </p:cNvGrpSpPr>
          <p:nvPr/>
        </p:nvGrpSpPr>
        <p:grpSpPr bwMode="auto">
          <a:xfrm>
            <a:off x="436563" y="1116013"/>
            <a:ext cx="8218487" cy="180975"/>
            <a:chOff x="295" y="1311"/>
            <a:chExt cx="5177" cy="114"/>
          </a:xfrm>
        </p:grpSpPr>
        <p:sp>
          <p:nvSpPr>
            <p:cNvPr id="30735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30736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</p:grpSp>
      <p:sp>
        <p:nvSpPr>
          <p:cNvPr id="30723" name="Text Box 5"/>
          <p:cNvSpPr txBox="1">
            <a:spLocks noChangeArrowheads="1"/>
          </p:cNvSpPr>
          <p:nvPr/>
        </p:nvSpPr>
        <p:spPr bwMode="auto">
          <a:xfrm>
            <a:off x="706438" y="293688"/>
            <a:ext cx="7781925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cs typeface="Times New Roman" pitchFamily="-128" charset="0"/>
              </a:rPr>
              <a:t>Regular Languages</a:t>
            </a:r>
          </a:p>
        </p:txBody>
      </p:sp>
      <p:sp>
        <p:nvSpPr>
          <p:cNvPr id="30724" name="Text Box 6"/>
          <p:cNvSpPr txBox="1">
            <a:spLocks noChangeArrowheads="1"/>
          </p:cNvSpPr>
          <p:nvPr/>
        </p:nvSpPr>
        <p:spPr bwMode="auto">
          <a:xfrm>
            <a:off x="685800" y="1498600"/>
            <a:ext cx="7396163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cs typeface="Times New Roman" pitchFamily="-128" charset="0"/>
              </a:rPr>
              <a:t>A language </a:t>
            </a:r>
            <a:r>
              <a:rPr lang="en-US" sz="2400">
                <a:solidFill>
                  <a:srgbClr val="333399"/>
                </a:solidFill>
                <a:cs typeface="Times New Roman" pitchFamily="-128" charset="0"/>
              </a:rPr>
              <a:t>L</a:t>
            </a:r>
            <a:r>
              <a:rPr lang="en-US" sz="2400">
                <a:cs typeface="Times New Roman" pitchFamily="-128" charset="0"/>
              </a:rPr>
              <a:t> is </a:t>
            </a:r>
            <a:r>
              <a:rPr lang="en-US" sz="2400" b="1">
                <a:solidFill>
                  <a:schemeClr val="folHlink"/>
                </a:solidFill>
                <a:cs typeface="Times New Roman" pitchFamily="-128" charset="0"/>
              </a:rPr>
              <a:t>regular</a:t>
            </a:r>
            <a:r>
              <a:rPr lang="en-US" sz="2400">
                <a:cs typeface="Times New Roman" pitchFamily="-128" charset="0"/>
              </a:rPr>
              <a:t> if there is a DFA that accepts it.</a:t>
            </a:r>
          </a:p>
        </p:txBody>
      </p:sp>
      <p:sp>
        <p:nvSpPr>
          <p:cNvPr id="30725" name="Text Box 7"/>
          <p:cNvSpPr txBox="1">
            <a:spLocks noChangeArrowheads="1"/>
          </p:cNvSpPr>
          <p:nvPr/>
        </p:nvSpPr>
        <p:spPr bwMode="auto">
          <a:xfrm>
            <a:off x="609600" y="4332288"/>
            <a:ext cx="7396163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cs typeface="Times New Roman" pitchFamily="-128" charset="0"/>
              </a:rPr>
              <a:t>How could we </a:t>
            </a:r>
            <a:r>
              <a:rPr lang="en-US" sz="2400" u="sng">
                <a:cs typeface="Times New Roman" pitchFamily="-128" charset="0"/>
              </a:rPr>
              <a:t>prove</a:t>
            </a:r>
            <a:r>
              <a:rPr lang="en-US" sz="2400">
                <a:cs typeface="Times New Roman" pitchFamily="-128" charset="0"/>
              </a:rPr>
              <a:t> that </a:t>
            </a:r>
          </a:p>
        </p:txBody>
      </p:sp>
      <p:sp>
        <p:nvSpPr>
          <p:cNvPr id="30726" name="Rectangle 8"/>
          <p:cNvSpPr>
            <a:spLocks noChangeArrowheads="1"/>
          </p:cNvSpPr>
          <p:nvPr/>
        </p:nvSpPr>
        <p:spPr bwMode="auto">
          <a:xfrm>
            <a:off x="4154488" y="4362450"/>
            <a:ext cx="2058987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000">
                <a:solidFill>
                  <a:srgbClr val="333399"/>
                </a:solidFill>
                <a:latin typeface="Arial" charset="0"/>
              </a:rPr>
              <a:t>L = { 0</a:t>
            </a:r>
            <a:r>
              <a:rPr lang="en-US" sz="2000" baseline="30000">
                <a:solidFill>
                  <a:srgbClr val="333399"/>
                </a:solidFill>
                <a:latin typeface="Arial" charset="0"/>
              </a:rPr>
              <a:t>k</a:t>
            </a:r>
            <a:r>
              <a:rPr lang="en-US" sz="2000">
                <a:solidFill>
                  <a:srgbClr val="333399"/>
                </a:solidFill>
                <a:latin typeface="Arial" charset="0"/>
              </a:rPr>
              <a:t>1</a:t>
            </a:r>
            <a:r>
              <a:rPr lang="en-US" sz="2000" baseline="30000">
                <a:solidFill>
                  <a:srgbClr val="333399"/>
                </a:solidFill>
                <a:latin typeface="Arial" charset="0"/>
              </a:rPr>
              <a:t>k</a:t>
            </a:r>
            <a:r>
              <a:rPr lang="en-US" sz="2000">
                <a:solidFill>
                  <a:srgbClr val="333399"/>
                </a:solidFill>
                <a:latin typeface="Arial" charset="0"/>
              </a:rPr>
              <a:t> | k </a:t>
            </a:r>
            <a:r>
              <a:rPr lang="en-US" sz="2000">
                <a:solidFill>
                  <a:srgbClr val="333399"/>
                </a:solidFill>
                <a:latin typeface="Arial" charset="0"/>
                <a:sym typeface="Symbol" charset="2"/>
              </a:rPr>
              <a:t> </a:t>
            </a:r>
            <a:r>
              <a:rPr lang="en-US" sz="2000">
                <a:solidFill>
                  <a:srgbClr val="333399"/>
                </a:solidFill>
                <a:latin typeface="Arial" charset="0"/>
              </a:rPr>
              <a:t>0}</a:t>
            </a:r>
          </a:p>
        </p:txBody>
      </p:sp>
      <p:sp>
        <p:nvSpPr>
          <p:cNvPr id="30727" name="Rectangle 9"/>
          <p:cNvSpPr>
            <a:spLocks noChangeArrowheads="1"/>
          </p:cNvSpPr>
          <p:nvPr/>
        </p:nvSpPr>
        <p:spPr bwMode="auto">
          <a:xfrm>
            <a:off x="6540500" y="4332288"/>
            <a:ext cx="1944688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400">
                <a:cs typeface="Times New Roman" pitchFamily="-128" charset="0"/>
              </a:rPr>
              <a:t>is </a:t>
            </a:r>
            <a:r>
              <a:rPr lang="en-US" sz="2400" b="1" i="1">
                <a:cs typeface="Times New Roman" pitchFamily="-128" charset="0"/>
              </a:rPr>
              <a:t>not</a:t>
            </a:r>
            <a:r>
              <a:rPr lang="en-US" sz="2400">
                <a:cs typeface="Times New Roman" pitchFamily="-128" charset="0"/>
              </a:rPr>
              <a:t> regular?</a:t>
            </a:r>
          </a:p>
        </p:txBody>
      </p:sp>
      <p:sp>
        <p:nvSpPr>
          <p:cNvPr id="30729" name="Rectangle 11"/>
          <p:cNvSpPr>
            <a:spLocks noChangeArrowheads="1"/>
          </p:cNvSpPr>
          <p:nvPr/>
        </p:nvSpPr>
        <p:spPr bwMode="auto">
          <a:xfrm>
            <a:off x="1182688" y="3133725"/>
            <a:ext cx="495300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000">
                <a:solidFill>
                  <a:schemeClr val="folHlink"/>
                </a:solidFill>
                <a:latin typeface="Arial" charset="0"/>
              </a:rPr>
              <a:t>L = { w | </a:t>
            </a:r>
            <a:r>
              <a:rPr lang="en-US" sz="1600">
                <a:solidFill>
                  <a:schemeClr val="folHlink"/>
                </a:solidFill>
                <a:latin typeface="Arial" charset="0"/>
              </a:rPr>
              <a:t>w is a binary number that’s divisible by 7</a:t>
            </a:r>
            <a:r>
              <a:rPr lang="en-US" sz="2000">
                <a:solidFill>
                  <a:schemeClr val="folHlink"/>
                </a:solidFill>
                <a:latin typeface="Arial" charset="0"/>
              </a:rPr>
              <a:t> }</a:t>
            </a:r>
          </a:p>
        </p:txBody>
      </p:sp>
      <p:sp>
        <p:nvSpPr>
          <p:cNvPr id="30730" name="Rectangle 12"/>
          <p:cNvSpPr>
            <a:spLocks noChangeArrowheads="1"/>
          </p:cNvSpPr>
          <p:nvPr/>
        </p:nvSpPr>
        <p:spPr bwMode="auto">
          <a:xfrm>
            <a:off x="1182688" y="2055813"/>
            <a:ext cx="5957887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folHlink"/>
                </a:solidFill>
                <a:latin typeface="Arial" charset="0"/>
              </a:rPr>
              <a:t>L = { w | </a:t>
            </a:r>
            <a:r>
              <a:rPr lang="en-US" sz="1600">
                <a:solidFill>
                  <a:schemeClr val="folHlink"/>
                </a:solidFill>
                <a:latin typeface="Arial" charset="0"/>
              </a:rPr>
              <a:t>w is a binary number whose value is a power of two</a:t>
            </a:r>
            <a:r>
              <a:rPr lang="en-US" sz="2000">
                <a:solidFill>
                  <a:schemeClr val="folHlink"/>
                </a:solidFill>
                <a:latin typeface="Arial" charset="0"/>
              </a:rPr>
              <a:t> }</a:t>
            </a:r>
          </a:p>
        </p:txBody>
      </p:sp>
      <p:sp>
        <p:nvSpPr>
          <p:cNvPr id="30731" name="Rectangle 13"/>
          <p:cNvSpPr>
            <a:spLocks noChangeArrowheads="1"/>
          </p:cNvSpPr>
          <p:nvPr/>
        </p:nvSpPr>
        <p:spPr bwMode="auto">
          <a:xfrm>
            <a:off x="1182688" y="2593975"/>
            <a:ext cx="5630862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000">
                <a:solidFill>
                  <a:schemeClr val="folHlink"/>
                </a:solidFill>
                <a:latin typeface="Arial" charset="0"/>
              </a:rPr>
              <a:t>L = { w | </a:t>
            </a:r>
            <a:r>
              <a:rPr lang="en-US" sz="1600">
                <a:solidFill>
                  <a:schemeClr val="folHlink"/>
                </a:solidFill>
                <a:latin typeface="Arial" charset="0"/>
              </a:rPr>
              <a:t>the third and third-to-last digits of w are identical</a:t>
            </a:r>
            <a:r>
              <a:rPr lang="en-US" sz="2000">
                <a:solidFill>
                  <a:schemeClr val="folHlink"/>
                </a:solidFill>
                <a:latin typeface="Arial" charset="0"/>
              </a:rPr>
              <a:t> }</a:t>
            </a:r>
          </a:p>
        </p:txBody>
      </p:sp>
      <p:sp>
        <p:nvSpPr>
          <p:cNvPr id="30732" name="Text Box 14"/>
          <p:cNvSpPr txBox="1">
            <a:spLocks noChangeArrowheads="1"/>
          </p:cNvSpPr>
          <p:nvPr/>
        </p:nvSpPr>
        <p:spPr bwMode="auto">
          <a:xfrm>
            <a:off x="7467600" y="2438400"/>
            <a:ext cx="1295400" cy="8223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chemeClr val="folHlink"/>
                </a:solidFill>
                <a:latin typeface="Comic Sans MS" pitchFamily="-128" charset="0"/>
              </a:rPr>
              <a:t>All regular</a:t>
            </a:r>
          </a:p>
        </p:txBody>
      </p:sp>
      <p:sp>
        <p:nvSpPr>
          <p:cNvPr id="30733" name="Rectangle 15"/>
          <p:cNvSpPr>
            <a:spLocks noChangeArrowheads="1"/>
          </p:cNvSpPr>
          <p:nvPr/>
        </p:nvSpPr>
        <p:spPr bwMode="auto">
          <a:xfrm>
            <a:off x="1182688" y="3673475"/>
            <a:ext cx="2058987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000">
                <a:solidFill>
                  <a:schemeClr val="accent1"/>
                </a:solidFill>
                <a:latin typeface="Arial" charset="0"/>
              </a:rPr>
              <a:t>L = { 0</a:t>
            </a:r>
            <a:r>
              <a:rPr lang="en-US" sz="2000" baseline="30000">
                <a:solidFill>
                  <a:schemeClr val="accent1"/>
                </a:solidFill>
                <a:latin typeface="Arial" charset="0"/>
              </a:rPr>
              <a:t>k</a:t>
            </a:r>
            <a:r>
              <a:rPr lang="en-US" sz="2000">
                <a:solidFill>
                  <a:schemeClr val="accent1"/>
                </a:solidFill>
                <a:latin typeface="Arial" charset="0"/>
              </a:rPr>
              <a:t>1</a:t>
            </a:r>
            <a:r>
              <a:rPr lang="en-US" sz="2000" baseline="30000">
                <a:solidFill>
                  <a:schemeClr val="accent1"/>
                </a:solidFill>
                <a:latin typeface="Arial" charset="0"/>
              </a:rPr>
              <a:t>k</a:t>
            </a:r>
            <a:r>
              <a:rPr lang="en-US" sz="2000">
                <a:solidFill>
                  <a:schemeClr val="accent1"/>
                </a:solidFill>
                <a:latin typeface="Arial" charset="0"/>
              </a:rPr>
              <a:t> | k </a:t>
            </a:r>
            <a:r>
              <a:rPr lang="en-US" sz="2000">
                <a:solidFill>
                  <a:schemeClr val="accent1"/>
                </a:solidFill>
                <a:latin typeface="Arial" charset="0"/>
                <a:sym typeface="Symbol" charset="2"/>
              </a:rPr>
              <a:t> </a:t>
            </a:r>
            <a:r>
              <a:rPr lang="en-US" sz="2000">
                <a:solidFill>
                  <a:schemeClr val="accent1"/>
                </a:solidFill>
                <a:latin typeface="Arial" charset="0"/>
              </a:rPr>
              <a:t>0}</a:t>
            </a:r>
          </a:p>
        </p:txBody>
      </p:sp>
      <p:sp>
        <p:nvSpPr>
          <p:cNvPr id="30734" name="Text Box 19"/>
          <p:cNvSpPr txBox="1">
            <a:spLocks noChangeArrowheads="1"/>
          </p:cNvSpPr>
          <p:nvPr/>
        </p:nvSpPr>
        <p:spPr bwMode="auto">
          <a:xfrm>
            <a:off x="3810000" y="3657600"/>
            <a:ext cx="1947863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u="sng" dirty="0" err="1">
                <a:solidFill>
                  <a:schemeClr val="accent1"/>
                </a:solidFill>
                <a:latin typeface="Comic Sans MS" pitchFamily="-128" charset="0"/>
              </a:rPr>
              <a:t>Non</a:t>
            </a:r>
            <a:r>
              <a:rPr lang="en-US" sz="2400" dirty="0" err="1">
                <a:solidFill>
                  <a:schemeClr val="accent1"/>
                </a:solidFill>
                <a:latin typeface="Comic Sans MS" pitchFamily="-128" charset="0"/>
              </a:rPr>
              <a:t>regular</a:t>
            </a:r>
            <a:r>
              <a:rPr lang="en-US" sz="2400" dirty="0">
                <a:solidFill>
                  <a:schemeClr val="accent1"/>
                </a:solidFill>
                <a:latin typeface="Comic Sans MS" pitchFamily="-128" charset="0"/>
              </a:rPr>
              <a:t>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auto">
          <a:xfrm>
            <a:off x="711205" y="2046514"/>
            <a:ext cx="8186057" cy="1553029"/>
          </a:xfrm>
          <a:prstGeom prst="roundRect">
            <a:avLst/>
          </a:prstGeom>
          <a:solidFill>
            <a:srgbClr val="ECD9FF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grpSp>
        <p:nvGrpSpPr>
          <p:cNvPr id="31746" name="Group 2"/>
          <p:cNvGrpSpPr>
            <a:grpSpLocks/>
          </p:cNvGrpSpPr>
          <p:nvPr/>
        </p:nvGrpSpPr>
        <p:grpSpPr bwMode="auto">
          <a:xfrm>
            <a:off x="436563" y="1116013"/>
            <a:ext cx="8218487" cy="180975"/>
            <a:chOff x="295" y="1311"/>
            <a:chExt cx="5177" cy="114"/>
          </a:xfrm>
        </p:grpSpPr>
        <p:sp>
          <p:nvSpPr>
            <p:cNvPr id="31763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31764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</p:grpSp>
      <p:sp>
        <p:nvSpPr>
          <p:cNvPr id="31747" name="Text Box 5"/>
          <p:cNvSpPr txBox="1">
            <a:spLocks noChangeArrowheads="1"/>
          </p:cNvSpPr>
          <p:nvPr/>
        </p:nvSpPr>
        <p:spPr bwMode="auto">
          <a:xfrm>
            <a:off x="706438" y="293688"/>
            <a:ext cx="7781925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cs typeface="Times New Roman" pitchFamily="-128" charset="0"/>
              </a:rPr>
              <a:t>Regular Languages</a:t>
            </a:r>
          </a:p>
        </p:txBody>
      </p:sp>
      <p:sp>
        <p:nvSpPr>
          <p:cNvPr id="31748" name="Text Box 6"/>
          <p:cNvSpPr txBox="1">
            <a:spLocks noChangeArrowheads="1"/>
          </p:cNvSpPr>
          <p:nvPr/>
        </p:nvSpPr>
        <p:spPr bwMode="auto">
          <a:xfrm>
            <a:off x="685800" y="1498600"/>
            <a:ext cx="7396163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cs typeface="Times New Roman" pitchFamily="-128" charset="0"/>
              </a:rPr>
              <a:t>A language </a:t>
            </a:r>
            <a:r>
              <a:rPr lang="en-US" sz="2400">
                <a:solidFill>
                  <a:srgbClr val="333399"/>
                </a:solidFill>
                <a:cs typeface="Times New Roman" pitchFamily="-128" charset="0"/>
              </a:rPr>
              <a:t>L</a:t>
            </a:r>
            <a:r>
              <a:rPr lang="en-US" sz="2400">
                <a:cs typeface="Times New Roman" pitchFamily="-128" charset="0"/>
              </a:rPr>
              <a:t> is </a:t>
            </a:r>
            <a:r>
              <a:rPr lang="en-US" sz="2400" b="1">
                <a:solidFill>
                  <a:schemeClr val="folHlink"/>
                </a:solidFill>
                <a:cs typeface="Times New Roman" pitchFamily="-128" charset="0"/>
              </a:rPr>
              <a:t>regular</a:t>
            </a:r>
            <a:r>
              <a:rPr lang="en-US" sz="2400">
                <a:cs typeface="Times New Roman" pitchFamily="-128" charset="0"/>
              </a:rPr>
              <a:t> if there is a DFA that accepts it.</a:t>
            </a:r>
          </a:p>
        </p:txBody>
      </p:sp>
      <p:sp>
        <p:nvSpPr>
          <p:cNvPr id="31749" name="Text Box 7"/>
          <p:cNvSpPr txBox="1">
            <a:spLocks noChangeArrowheads="1"/>
          </p:cNvSpPr>
          <p:nvPr/>
        </p:nvSpPr>
        <p:spPr bwMode="auto">
          <a:xfrm>
            <a:off x="609600" y="4332288"/>
            <a:ext cx="7396163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cs typeface="Times New Roman" pitchFamily="-128" charset="0"/>
              </a:rPr>
              <a:t>How could we </a:t>
            </a:r>
            <a:r>
              <a:rPr lang="en-US" sz="2400" u="sng">
                <a:cs typeface="Times New Roman" pitchFamily="-128" charset="0"/>
              </a:rPr>
              <a:t>prove</a:t>
            </a:r>
            <a:r>
              <a:rPr lang="en-US" sz="2400">
                <a:cs typeface="Times New Roman" pitchFamily="-128" charset="0"/>
              </a:rPr>
              <a:t> that </a:t>
            </a:r>
          </a:p>
        </p:txBody>
      </p:sp>
      <p:sp>
        <p:nvSpPr>
          <p:cNvPr id="31750" name="Rectangle 8"/>
          <p:cNvSpPr>
            <a:spLocks noChangeArrowheads="1"/>
          </p:cNvSpPr>
          <p:nvPr/>
        </p:nvSpPr>
        <p:spPr bwMode="auto">
          <a:xfrm>
            <a:off x="4154488" y="4362450"/>
            <a:ext cx="2058987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000">
                <a:solidFill>
                  <a:srgbClr val="333399"/>
                </a:solidFill>
                <a:latin typeface="Arial" charset="0"/>
              </a:rPr>
              <a:t>L = { 0</a:t>
            </a:r>
            <a:r>
              <a:rPr lang="en-US" sz="2000" baseline="30000">
                <a:solidFill>
                  <a:srgbClr val="333399"/>
                </a:solidFill>
                <a:latin typeface="Arial" charset="0"/>
              </a:rPr>
              <a:t>k</a:t>
            </a:r>
            <a:r>
              <a:rPr lang="en-US" sz="2000">
                <a:solidFill>
                  <a:srgbClr val="333399"/>
                </a:solidFill>
                <a:latin typeface="Arial" charset="0"/>
              </a:rPr>
              <a:t>1</a:t>
            </a:r>
            <a:r>
              <a:rPr lang="en-US" sz="2000" baseline="30000">
                <a:solidFill>
                  <a:srgbClr val="333399"/>
                </a:solidFill>
                <a:latin typeface="Arial" charset="0"/>
              </a:rPr>
              <a:t>k</a:t>
            </a:r>
            <a:r>
              <a:rPr lang="en-US" sz="2000">
                <a:solidFill>
                  <a:srgbClr val="333399"/>
                </a:solidFill>
                <a:latin typeface="Arial" charset="0"/>
              </a:rPr>
              <a:t> | k </a:t>
            </a:r>
            <a:r>
              <a:rPr lang="en-US" sz="2000">
                <a:solidFill>
                  <a:srgbClr val="333399"/>
                </a:solidFill>
                <a:latin typeface="Arial" charset="0"/>
                <a:sym typeface="Symbol" charset="2"/>
              </a:rPr>
              <a:t> </a:t>
            </a:r>
            <a:r>
              <a:rPr lang="en-US" sz="2000">
                <a:solidFill>
                  <a:srgbClr val="333399"/>
                </a:solidFill>
                <a:latin typeface="Arial" charset="0"/>
              </a:rPr>
              <a:t>0}</a:t>
            </a:r>
          </a:p>
        </p:txBody>
      </p:sp>
      <p:sp>
        <p:nvSpPr>
          <p:cNvPr id="31751" name="Rectangle 9"/>
          <p:cNvSpPr>
            <a:spLocks noChangeArrowheads="1"/>
          </p:cNvSpPr>
          <p:nvPr/>
        </p:nvSpPr>
        <p:spPr bwMode="auto">
          <a:xfrm>
            <a:off x="6540500" y="4332288"/>
            <a:ext cx="1944688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400">
                <a:cs typeface="Times New Roman" pitchFamily="-128" charset="0"/>
              </a:rPr>
              <a:t>is </a:t>
            </a:r>
            <a:r>
              <a:rPr lang="en-US" sz="2400" b="1" i="1">
                <a:cs typeface="Times New Roman" pitchFamily="-128" charset="0"/>
              </a:rPr>
              <a:t>not</a:t>
            </a:r>
            <a:r>
              <a:rPr lang="en-US" sz="2400">
                <a:cs typeface="Times New Roman" pitchFamily="-128" charset="0"/>
              </a:rPr>
              <a:t> regular?</a:t>
            </a:r>
          </a:p>
        </p:txBody>
      </p:sp>
      <p:sp>
        <p:nvSpPr>
          <p:cNvPr id="31753" name="Rectangle 11"/>
          <p:cNvSpPr>
            <a:spLocks noChangeArrowheads="1"/>
          </p:cNvSpPr>
          <p:nvPr/>
        </p:nvSpPr>
        <p:spPr bwMode="auto">
          <a:xfrm>
            <a:off x="1182688" y="3133725"/>
            <a:ext cx="495300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000">
                <a:solidFill>
                  <a:schemeClr val="folHlink"/>
                </a:solidFill>
                <a:latin typeface="Arial" charset="0"/>
              </a:rPr>
              <a:t>L = { w | </a:t>
            </a:r>
            <a:r>
              <a:rPr lang="en-US" sz="1600">
                <a:solidFill>
                  <a:schemeClr val="folHlink"/>
                </a:solidFill>
                <a:latin typeface="Arial" charset="0"/>
              </a:rPr>
              <a:t>w is a binary number that’s divisible by 7</a:t>
            </a:r>
            <a:r>
              <a:rPr lang="en-US" sz="2000">
                <a:solidFill>
                  <a:schemeClr val="folHlink"/>
                </a:solidFill>
                <a:latin typeface="Arial" charset="0"/>
              </a:rPr>
              <a:t> }</a:t>
            </a:r>
          </a:p>
        </p:txBody>
      </p:sp>
      <p:sp>
        <p:nvSpPr>
          <p:cNvPr id="31754" name="Rectangle 12"/>
          <p:cNvSpPr>
            <a:spLocks noChangeArrowheads="1"/>
          </p:cNvSpPr>
          <p:nvPr/>
        </p:nvSpPr>
        <p:spPr bwMode="auto">
          <a:xfrm>
            <a:off x="1182688" y="2055813"/>
            <a:ext cx="5957887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folHlink"/>
                </a:solidFill>
                <a:latin typeface="Arial" charset="0"/>
              </a:rPr>
              <a:t>L = { w | </a:t>
            </a:r>
            <a:r>
              <a:rPr lang="en-US" sz="1600">
                <a:solidFill>
                  <a:schemeClr val="folHlink"/>
                </a:solidFill>
                <a:latin typeface="Arial" charset="0"/>
              </a:rPr>
              <a:t>w is a binary number whose value is a power of two</a:t>
            </a:r>
            <a:r>
              <a:rPr lang="en-US" sz="2000">
                <a:solidFill>
                  <a:schemeClr val="folHlink"/>
                </a:solidFill>
                <a:latin typeface="Arial" charset="0"/>
              </a:rPr>
              <a:t> }</a:t>
            </a:r>
          </a:p>
        </p:txBody>
      </p:sp>
      <p:sp>
        <p:nvSpPr>
          <p:cNvPr id="31755" name="Rectangle 13"/>
          <p:cNvSpPr>
            <a:spLocks noChangeArrowheads="1"/>
          </p:cNvSpPr>
          <p:nvPr/>
        </p:nvSpPr>
        <p:spPr bwMode="auto">
          <a:xfrm>
            <a:off x="1182688" y="2593975"/>
            <a:ext cx="5630862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000">
                <a:solidFill>
                  <a:schemeClr val="folHlink"/>
                </a:solidFill>
                <a:latin typeface="Arial" charset="0"/>
              </a:rPr>
              <a:t>L = { w | </a:t>
            </a:r>
            <a:r>
              <a:rPr lang="en-US" sz="1600">
                <a:solidFill>
                  <a:schemeClr val="folHlink"/>
                </a:solidFill>
                <a:latin typeface="Arial" charset="0"/>
              </a:rPr>
              <a:t>the third and third-to-last digits of w are identical</a:t>
            </a:r>
            <a:r>
              <a:rPr lang="en-US" sz="2000">
                <a:solidFill>
                  <a:schemeClr val="folHlink"/>
                </a:solidFill>
                <a:latin typeface="Arial" charset="0"/>
              </a:rPr>
              <a:t> }</a:t>
            </a:r>
          </a:p>
        </p:txBody>
      </p:sp>
      <p:sp>
        <p:nvSpPr>
          <p:cNvPr id="31756" name="Text Box 14"/>
          <p:cNvSpPr txBox="1">
            <a:spLocks noChangeArrowheads="1"/>
          </p:cNvSpPr>
          <p:nvPr/>
        </p:nvSpPr>
        <p:spPr bwMode="auto">
          <a:xfrm>
            <a:off x="7467600" y="2438400"/>
            <a:ext cx="1295400" cy="8223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chemeClr val="folHlink"/>
                </a:solidFill>
                <a:latin typeface="Comic Sans MS" pitchFamily="-128" charset="0"/>
              </a:rPr>
              <a:t>All regular</a:t>
            </a:r>
          </a:p>
        </p:txBody>
      </p:sp>
      <p:sp>
        <p:nvSpPr>
          <p:cNvPr id="31757" name="Rectangle 15"/>
          <p:cNvSpPr>
            <a:spLocks noChangeArrowheads="1"/>
          </p:cNvSpPr>
          <p:nvPr/>
        </p:nvSpPr>
        <p:spPr bwMode="auto">
          <a:xfrm>
            <a:off x="1182688" y="3673475"/>
            <a:ext cx="2058987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000">
                <a:solidFill>
                  <a:schemeClr val="accent1"/>
                </a:solidFill>
                <a:latin typeface="Arial" charset="0"/>
              </a:rPr>
              <a:t>L = { 0</a:t>
            </a:r>
            <a:r>
              <a:rPr lang="en-US" sz="2000" baseline="30000">
                <a:solidFill>
                  <a:schemeClr val="accent1"/>
                </a:solidFill>
                <a:latin typeface="Arial" charset="0"/>
              </a:rPr>
              <a:t>k</a:t>
            </a:r>
            <a:r>
              <a:rPr lang="en-US" sz="2000">
                <a:solidFill>
                  <a:schemeClr val="accent1"/>
                </a:solidFill>
                <a:latin typeface="Arial" charset="0"/>
              </a:rPr>
              <a:t>1</a:t>
            </a:r>
            <a:r>
              <a:rPr lang="en-US" sz="2000" baseline="30000">
                <a:solidFill>
                  <a:schemeClr val="accent1"/>
                </a:solidFill>
                <a:latin typeface="Arial" charset="0"/>
              </a:rPr>
              <a:t>k</a:t>
            </a:r>
            <a:r>
              <a:rPr lang="en-US" sz="2000">
                <a:solidFill>
                  <a:schemeClr val="accent1"/>
                </a:solidFill>
                <a:latin typeface="Arial" charset="0"/>
              </a:rPr>
              <a:t> | k </a:t>
            </a:r>
            <a:r>
              <a:rPr lang="en-US" sz="2000">
                <a:solidFill>
                  <a:schemeClr val="accent1"/>
                </a:solidFill>
                <a:latin typeface="Arial" charset="0"/>
                <a:sym typeface="Symbol" charset="2"/>
              </a:rPr>
              <a:t> </a:t>
            </a:r>
            <a:r>
              <a:rPr lang="en-US" sz="2000">
                <a:solidFill>
                  <a:schemeClr val="accent1"/>
                </a:solidFill>
                <a:latin typeface="Arial" charset="0"/>
              </a:rPr>
              <a:t>0}</a:t>
            </a:r>
          </a:p>
        </p:txBody>
      </p:sp>
      <p:sp>
        <p:nvSpPr>
          <p:cNvPr id="31758" name="Text Box 16"/>
          <p:cNvSpPr txBox="1">
            <a:spLocks noChangeArrowheads="1"/>
          </p:cNvSpPr>
          <p:nvPr/>
        </p:nvSpPr>
        <p:spPr bwMode="auto">
          <a:xfrm>
            <a:off x="1397000" y="5062538"/>
            <a:ext cx="6364288" cy="8223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cs typeface="Times New Roman" pitchFamily="-128" charset="0"/>
              </a:rPr>
              <a:t>If there is an </a:t>
            </a:r>
            <a:r>
              <a:rPr lang="en-US" sz="2400" b="1" i="1">
                <a:cs typeface="Times New Roman" pitchFamily="-128" charset="0"/>
              </a:rPr>
              <a:t>infinite</a:t>
            </a:r>
            <a:r>
              <a:rPr lang="en-US" sz="2400">
                <a:cs typeface="Times New Roman" pitchFamily="-128" charset="0"/>
              </a:rPr>
              <a:t> pairwise distinguishable set of strings (w.r.t. </a:t>
            </a:r>
            <a:r>
              <a:rPr lang="en-US" sz="2000">
                <a:solidFill>
                  <a:srgbClr val="333399"/>
                </a:solidFill>
                <a:cs typeface="Times New Roman" pitchFamily="-128" charset="0"/>
              </a:rPr>
              <a:t>L</a:t>
            </a:r>
            <a:r>
              <a:rPr lang="en-US" sz="2400">
                <a:cs typeface="Times New Roman" pitchFamily="-128" charset="0"/>
              </a:rPr>
              <a:t>), it must be that </a:t>
            </a:r>
            <a:r>
              <a:rPr lang="en-US" sz="2000">
                <a:solidFill>
                  <a:srgbClr val="333399"/>
                </a:solidFill>
                <a:cs typeface="Times New Roman" pitchFamily="-128" charset="0"/>
              </a:rPr>
              <a:t>L </a:t>
            </a:r>
            <a:r>
              <a:rPr lang="en-US" sz="2400">
                <a:cs typeface="Times New Roman" pitchFamily="-128" charset="0"/>
              </a:rPr>
              <a:t>is not regular!</a:t>
            </a:r>
          </a:p>
        </p:txBody>
      </p:sp>
      <p:sp>
        <p:nvSpPr>
          <p:cNvPr id="31759" name="Text Box 17"/>
          <p:cNvSpPr txBox="1">
            <a:spLocks noChangeArrowheads="1"/>
          </p:cNvSpPr>
          <p:nvPr/>
        </p:nvSpPr>
        <p:spPr bwMode="auto">
          <a:xfrm>
            <a:off x="1525588" y="6080125"/>
            <a:ext cx="6040437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solidFill>
                  <a:srgbClr val="009900"/>
                </a:solidFill>
                <a:cs typeface="Times New Roman" pitchFamily="-128" charset="0"/>
              </a:rPr>
              <a:t>The Nonregular Language Theorem</a:t>
            </a:r>
          </a:p>
        </p:txBody>
      </p:sp>
      <p:sp>
        <p:nvSpPr>
          <p:cNvPr id="31760" name="Rectangle 18"/>
          <p:cNvSpPr>
            <a:spLocks noChangeArrowheads="1"/>
          </p:cNvSpPr>
          <p:nvPr/>
        </p:nvSpPr>
        <p:spPr bwMode="auto">
          <a:xfrm>
            <a:off x="990600" y="4937125"/>
            <a:ext cx="7010400" cy="1828800"/>
          </a:xfrm>
          <a:prstGeom prst="rect">
            <a:avLst/>
          </a:prstGeom>
          <a:noFill/>
          <a:ln w="28575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>
              <a:latin typeface="Times" pitchFamily="-128" charset="0"/>
            </a:endParaRPr>
          </a:p>
        </p:txBody>
      </p:sp>
      <p:sp>
        <p:nvSpPr>
          <p:cNvPr id="31761" name="Text Box 19"/>
          <p:cNvSpPr txBox="1">
            <a:spLocks noChangeArrowheads="1"/>
          </p:cNvSpPr>
          <p:nvPr/>
        </p:nvSpPr>
        <p:spPr bwMode="auto">
          <a:xfrm>
            <a:off x="3810000" y="3657600"/>
            <a:ext cx="1947863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u="sng" dirty="0" err="1" smtClean="0">
                <a:solidFill>
                  <a:schemeClr val="accent1"/>
                </a:solidFill>
                <a:latin typeface="Comic Sans MS" pitchFamily="-128" charset="0"/>
              </a:rPr>
              <a:t>Non</a:t>
            </a:r>
            <a:r>
              <a:rPr lang="en-US" sz="2400" dirty="0" err="1" smtClean="0">
                <a:solidFill>
                  <a:schemeClr val="accent1"/>
                </a:solidFill>
                <a:latin typeface="Comic Sans MS" pitchFamily="-128" charset="0"/>
              </a:rPr>
              <a:t>regular</a:t>
            </a:r>
            <a:r>
              <a:rPr lang="en-US" sz="2400" dirty="0" smtClean="0">
                <a:solidFill>
                  <a:schemeClr val="accent1"/>
                </a:solidFill>
                <a:latin typeface="Comic Sans MS" pitchFamily="-128" charset="0"/>
              </a:rPr>
              <a:t> !</a:t>
            </a:r>
            <a:endParaRPr lang="en-US" sz="2400" dirty="0">
              <a:solidFill>
                <a:schemeClr val="accent1"/>
              </a:solidFill>
              <a:latin typeface="Comic Sans MS" pitchFamily="-128" charset="0"/>
            </a:endParaRPr>
          </a:p>
        </p:txBody>
      </p:sp>
      <p:sp>
        <p:nvSpPr>
          <p:cNvPr id="31762" name="Text Box 20"/>
          <p:cNvSpPr txBox="1">
            <a:spLocks noChangeArrowheads="1"/>
          </p:cNvSpPr>
          <p:nvPr/>
        </p:nvSpPr>
        <p:spPr bwMode="auto">
          <a:xfrm>
            <a:off x="6135688" y="6524625"/>
            <a:ext cx="1273175" cy="228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imes" pitchFamily="-128" charset="0"/>
              </a:rPr>
              <a:t>Myhill-Nerode theorem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609600" y="5500688"/>
            <a:ext cx="7286625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400">
                <a:solidFill>
                  <a:srgbClr val="8F01B8"/>
                </a:solidFill>
              </a:rPr>
              <a:t>  union</a:t>
            </a:r>
            <a:r>
              <a:rPr lang="en-US" sz="2400"/>
              <a:t>                         </a:t>
            </a:r>
            <a:r>
              <a:rPr lang="en-US" sz="2400">
                <a:solidFill>
                  <a:srgbClr val="0000FF"/>
                </a:solidFill>
                <a:latin typeface="Arial" charset="0"/>
              </a:rPr>
              <a:t>a | b</a:t>
            </a:r>
            <a:r>
              <a:rPr lang="en-US" sz="2400"/>
              <a:t>              “</a:t>
            </a:r>
            <a:r>
              <a:rPr lang="en-US" sz="2400">
                <a:solidFill>
                  <a:srgbClr val="0000FF"/>
                </a:solidFill>
                <a:latin typeface="Arial" charset="0"/>
              </a:rPr>
              <a:t>a</a:t>
            </a:r>
            <a:r>
              <a:rPr lang="en-US" sz="2400"/>
              <a:t> </a:t>
            </a:r>
            <a:r>
              <a:rPr lang="en-US" sz="2400" i="1"/>
              <a:t>or</a:t>
            </a:r>
            <a:r>
              <a:rPr lang="en-US" sz="2400"/>
              <a:t> </a:t>
            </a:r>
            <a:r>
              <a:rPr lang="en-US" sz="2400">
                <a:solidFill>
                  <a:srgbClr val="0000FF"/>
                </a:solidFill>
                <a:latin typeface="Arial" charset="0"/>
              </a:rPr>
              <a:t>b</a:t>
            </a:r>
            <a:r>
              <a:rPr lang="en-US" sz="2400"/>
              <a:t>”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60375" y="1274763"/>
            <a:ext cx="8218488" cy="180975"/>
            <a:chOff x="295" y="1311"/>
            <a:chExt cx="5177" cy="114"/>
          </a:xfrm>
        </p:grpSpPr>
        <p:sp>
          <p:nvSpPr>
            <p:cNvPr id="33809" name="Rectangle 4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en-US" sz="2400"/>
            </a:p>
          </p:txBody>
        </p:sp>
        <p:sp>
          <p:nvSpPr>
            <p:cNvPr id="33810" name="Rectangle 5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en-US" sz="2400"/>
            </a:p>
          </p:txBody>
        </p:sp>
      </p:grpSp>
      <p:sp>
        <p:nvSpPr>
          <p:cNvPr id="33796" name="Text Box 6"/>
          <p:cNvSpPr txBox="1">
            <a:spLocks noChangeArrowheads="1"/>
          </p:cNvSpPr>
          <p:nvPr/>
        </p:nvSpPr>
        <p:spPr bwMode="auto">
          <a:xfrm>
            <a:off x="561975" y="388938"/>
            <a:ext cx="8102600" cy="646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>
                <a:latin typeface="Calibri" pitchFamily="34" charset="0"/>
                <a:cs typeface="Calibri" pitchFamily="34" charset="0"/>
              </a:rPr>
              <a:t>A </a:t>
            </a:r>
            <a:r>
              <a:rPr lang="en-US" sz="3600" i="1" dirty="0" err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Kleene</a:t>
            </a:r>
            <a:r>
              <a:rPr lang="en-US" sz="3600" dirty="0">
                <a:latin typeface="Calibri" pitchFamily="34" charset="0"/>
                <a:cs typeface="Calibri" pitchFamily="34" charset="0"/>
              </a:rPr>
              <a:t> answer: </a:t>
            </a:r>
            <a:r>
              <a:rPr lang="en-US" sz="3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i="1" dirty="0" smtClean="0">
                <a:latin typeface="Calibri" pitchFamily="34" charset="0"/>
                <a:cs typeface="Calibri" pitchFamily="34" charset="0"/>
              </a:rPr>
              <a:t>Regular Expressions</a:t>
            </a:r>
            <a:endParaRPr lang="en-US" sz="3600" b="1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3797" name="Text Box 7"/>
          <p:cNvSpPr txBox="1">
            <a:spLocks noChangeArrowheads="1"/>
          </p:cNvSpPr>
          <p:nvPr/>
        </p:nvSpPr>
        <p:spPr bwMode="auto">
          <a:xfrm>
            <a:off x="304800" y="3997325"/>
            <a:ext cx="533400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A </a:t>
            </a:r>
            <a:r>
              <a:rPr lang="en-US" sz="1800" b="1" i="1" dirty="0"/>
              <a:t>regular expression</a:t>
            </a:r>
            <a:r>
              <a:rPr lang="en-US" sz="1800" dirty="0"/>
              <a:t> is composed of three operations:</a:t>
            </a:r>
          </a:p>
        </p:txBody>
      </p:sp>
      <p:sp>
        <p:nvSpPr>
          <p:cNvPr id="33798" name="Text Box 8"/>
          <p:cNvSpPr txBox="1">
            <a:spLocks noChangeArrowheads="1"/>
          </p:cNvSpPr>
          <p:nvPr/>
        </p:nvSpPr>
        <p:spPr bwMode="auto">
          <a:xfrm>
            <a:off x="631825" y="5019675"/>
            <a:ext cx="7286625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400">
                <a:solidFill>
                  <a:srgbClr val="8F01B8"/>
                </a:solidFill>
              </a:rPr>
              <a:t>  concatenation</a:t>
            </a:r>
            <a:r>
              <a:rPr lang="en-US" sz="2400"/>
              <a:t>             </a:t>
            </a:r>
            <a:r>
              <a:rPr lang="en-US" sz="2400">
                <a:solidFill>
                  <a:srgbClr val="0000FF"/>
                </a:solidFill>
                <a:latin typeface="Arial" charset="0"/>
              </a:rPr>
              <a:t>ab</a:t>
            </a:r>
            <a:r>
              <a:rPr lang="en-US" sz="2400">
                <a:latin typeface="Arial" charset="0"/>
              </a:rPr>
              <a:t> </a:t>
            </a:r>
            <a:r>
              <a:rPr lang="en-US" sz="2400"/>
              <a:t>             “</a:t>
            </a:r>
            <a:r>
              <a:rPr lang="en-US" sz="2400">
                <a:solidFill>
                  <a:srgbClr val="0000FF"/>
                </a:solidFill>
                <a:latin typeface="Arial" charset="0"/>
              </a:rPr>
              <a:t>a</a:t>
            </a:r>
            <a:r>
              <a:rPr lang="en-US" sz="2400"/>
              <a:t> </a:t>
            </a:r>
            <a:r>
              <a:rPr lang="en-US" sz="2400" i="1"/>
              <a:t>then</a:t>
            </a:r>
            <a:r>
              <a:rPr lang="en-US" sz="2400"/>
              <a:t> </a:t>
            </a:r>
            <a:r>
              <a:rPr lang="en-US" sz="2400">
                <a:solidFill>
                  <a:srgbClr val="0000FF"/>
                </a:solidFill>
                <a:latin typeface="Arial" charset="0"/>
              </a:rPr>
              <a:t>b</a:t>
            </a:r>
            <a:r>
              <a:rPr lang="en-US" sz="2400"/>
              <a:t>”</a:t>
            </a:r>
          </a:p>
        </p:txBody>
      </p:sp>
      <p:sp>
        <p:nvSpPr>
          <p:cNvPr id="33799" name="Text Box 9"/>
          <p:cNvSpPr txBox="1">
            <a:spLocks noChangeArrowheads="1"/>
          </p:cNvSpPr>
          <p:nvPr/>
        </p:nvSpPr>
        <p:spPr bwMode="auto">
          <a:xfrm>
            <a:off x="2971800" y="6172200"/>
            <a:ext cx="58864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/>
              <a:t>where </a:t>
            </a:r>
            <a:r>
              <a:rPr lang="en-US" sz="1800">
                <a:solidFill>
                  <a:srgbClr val="0000FF"/>
                </a:solidFill>
                <a:latin typeface="Arial" charset="0"/>
              </a:rPr>
              <a:t>a</a:t>
            </a:r>
            <a:r>
              <a:rPr lang="en-US" sz="1800"/>
              <a:t> and </a:t>
            </a:r>
            <a:r>
              <a:rPr lang="en-US" sz="1800">
                <a:solidFill>
                  <a:srgbClr val="0000FF"/>
                </a:solidFill>
                <a:latin typeface="Arial" charset="0"/>
              </a:rPr>
              <a:t>b</a:t>
            </a:r>
            <a:r>
              <a:rPr lang="en-US" sz="1800"/>
              <a:t> can be any bit strings - or regular expressions </a:t>
            </a:r>
          </a:p>
        </p:txBody>
      </p:sp>
      <p:sp>
        <p:nvSpPr>
          <p:cNvPr id="33800" name="Line 10"/>
          <p:cNvSpPr>
            <a:spLocks noChangeShapeType="1"/>
          </p:cNvSpPr>
          <p:nvPr/>
        </p:nvSpPr>
        <p:spPr bwMode="auto">
          <a:xfrm>
            <a:off x="7191375" y="4529138"/>
            <a:ext cx="0" cy="1571625"/>
          </a:xfrm>
          <a:prstGeom prst="line">
            <a:avLst/>
          </a:prstGeom>
          <a:noFill/>
          <a:ln w="12700">
            <a:solidFill>
              <a:srgbClr val="8F01B8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1" name="Text Box 11"/>
          <p:cNvSpPr txBox="1">
            <a:spLocks noChangeArrowheads="1"/>
          </p:cNvSpPr>
          <p:nvPr/>
        </p:nvSpPr>
        <p:spPr bwMode="auto">
          <a:xfrm>
            <a:off x="7446963" y="4495800"/>
            <a:ext cx="1311275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8F01B8"/>
                </a:solidFill>
                <a:latin typeface="Sand" charset="0"/>
              </a:rPr>
              <a:t>high precedence</a:t>
            </a:r>
          </a:p>
        </p:txBody>
      </p:sp>
      <p:sp>
        <p:nvSpPr>
          <p:cNvPr id="33802" name="Text Box 12"/>
          <p:cNvSpPr txBox="1">
            <a:spLocks noChangeArrowheads="1"/>
          </p:cNvSpPr>
          <p:nvPr/>
        </p:nvSpPr>
        <p:spPr bwMode="auto">
          <a:xfrm>
            <a:off x="631825" y="4538663"/>
            <a:ext cx="6424613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400" dirty="0">
                <a:solidFill>
                  <a:srgbClr val="8F01B8"/>
                </a:solidFill>
              </a:rPr>
              <a:t>  </a:t>
            </a:r>
            <a:r>
              <a:rPr lang="en-US" sz="2400" i="1" dirty="0" err="1">
                <a:solidFill>
                  <a:srgbClr val="8F01B8"/>
                </a:solidFill>
              </a:rPr>
              <a:t>Kleene</a:t>
            </a:r>
            <a:r>
              <a:rPr lang="en-US" sz="2400" dirty="0">
                <a:solidFill>
                  <a:srgbClr val="8F01B8"/>
                </a:solidFill>
              </a:rPr>
              <a:t> Star                 </a:t>
            </a:r>
            <a:r>
              <a:rPr lang="en-US" sz="2400" dirty="0">
                <a:solidFill>
                  <a:srgbClr val="0000FF"/>
                </a:solidFill>
                <a:latin typeface="Arial" charset="0"/>
              </a:rPr>
              <a:t>a*</a:t>
            </a:r>
            <a:r>
              <a:rPr lang="en-US" sz="2400" dirty="0"/>
              <a:t>          “0 or more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</a:rPr>
              <a:t>a</a:t>
            </a:r>
            <a:r>
              <a:rPr lang="en-US" sz="2400" dirty="0" err="1"/>
              <a:t>’s</a:t>
            </a:r>
            <a:r>
              <a:rPr lang="en-US" sz="2400" dirty="0"/>
              <a:t>”</a:t>
            </a:r>
          </a:p>
        </p:txBody>
      </p:sp>
      <p:sp>
        <p:nvSpPr>
          <p:cNvPr id="33803" name="Text Box 13"/>
          <p:cNvSpPr txBox="1">
            <a:spLocks noChangeArrowheads="1"/>
          </p:cNvSpPr>
          <p:nvPr/>
        </p:nvSpPr>
        <p:spPr bwMode="auto">
          <a:xfrm>
            <a:off x="7446963" y="5859463"/>
            <a:ext cx="1250950" cy="2746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8F01B8"/>
                </a:solidFill>
                <a:latin typeface="Sand" charset="0"/>
              </a:rPr>
              <a:t>low precedence</a:t>
            </a:r>
          </a:p>
        </p:txBody>
      </p:sp>
      <p:sp>
        <p:nvSpPr>
          <p:cNvPr id="33804" name="Text Box 14"/>
          <p:cNvSpPr txBox="1">
            <a:spLocks noChangeArrowheads="1"/>
          </p:cNvSpPr>
          <p:nvPr/>
        </p:nvSpPr>
        <p:spPr bwMode="auto">
          <a:xfrm>
            <a:off x="5688013" y="6519863"/>
            <a:ext cx="879475" cy="2746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latin typeface="Sand" charset="0"/>
              </a:rPr>
              <a:t>base case</a:t>
            </a:r>
          </a:p>
        </p:txBody>
      </p:sp>
      <p:sp>
        <p:nvSpPr>
          <p:cNvPr id="33805" name="Text Box 15"/>
          <p:cNvSpPr txBox="1">
            <a:spLocks noChangeArrowheads="1"/>
          </p:cNvSpPr>
          <p:nvPr/>
        </p:nvSpPr>
        <p:spPr bwMode="auto">
          <a:xfrm>
            <a:off x="7153275" y="6500813"/>
            <a:ext cx="1539875" cy="2746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latin typeface="Sand" charset="0"/>
              </a:rPr>
              <a:t>recursively defined !</a:t>
            </a:r>
          </a:p>
        </p:txBody>
      </p:sp>
      <p:sp>
        <p:nvSpPr>
          <p:cNvPr id="33806" name="Line 16"/>
          <p:cNvSpPr>
            <a:spLocks noChangeShapeType="1"/>
          </p:cNvSpPr>
          <p:nvPr/>
        </p:nvSpPr>
        <p:spPr bwMode="auto">
          <a:xfrm>
            <a:off x="5649913" y="6548438"/>
            <a:ext cx="9794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807" name="Line 17"/>
          <p:cNvSpPr>
            <a:spLocks noChangeShapeType="1"/>
          </p:cNvSpPr>
          <p:nvPr/>
        </p:nvSpPr>
        <p:spPr bwMode="auto">
          <a:xfrm>
            <a:off x="7059613" y="6530975"/>
            <a:ext cx="17414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808" name="Rectangle 18"/>
          <p:cNvSpPr>
            <a:spLocks noChangeArrowheads="1"/>
          </p:cNvSpPr>
          <p:nvPr/>
        </p:nvSpPr>
        <p:spPr bwMode="auto">
          <a:xfrm>
            <a:off x="1524000" y="2052638"/>
            <a:ext cx="58340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700" i="1" dirty="0">
                <a:latin typeface="Trebuchet MS" pitchFamily="1" charset="0"/>
              </a:rPr>
              <a:t>a </a:t>
            </a:r>
            <a:r>
              <a:rPr lang="en-US" sz="2700" b="1" i="1" dirty="0">
                <a:solidFill>
                  <a:srgbClr val="C00000"/>
                </a:solidFill>
                <a:latin typeface="Trebuchet MS" pitchFamily="1" charset="0"/>
              </a:rPr>
              <a:t>structural</a:t>
            </a:r>
            <a:r>
              <a:rPr lang="en-US" sz="2700" i="1" dirty="0">
                <a:latin typeface="Trebuchet MS" pitchFamily="1" charset="0"/>
              </a:rPr>
              <a:t> description for those sets that are computable</a:t>
            </a:r>
            <a:r>
              <a:rPr lang="en-US" sz="2700" b="1" i="1" dirty="0">
                <a:latin typeface="Trebuchet MS" pitchFamily="1" charset="0"/>
              </a:rPr>
              <a:t> </a:t>
            </a:r>
            <a:r>
              <a:rPr lang="en-US" sz="2700" i="1" dirty="0">
                <a:latin typeface="Trebuchet MS" pitchFamily="1" charset="0"/>
              </a:rPr>
              <a:t>…</a:t>
            </a:r>
            <a:endParaRPr lang="en-US" sz="2700" dirty="0">
              <a:latin typeface="Trebuchet MS" pitchFamily="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 Box 5"/>
          <p:cNvSpPr txBox="1">
            <a:spLocks noChangeArrowheads="1"/>
          </p:cNvSpPr>
          <p:nvPr/>
        </p:nvSpPr>
        <p:spPr bwMode="auto">
          <a:xfrm>
            <a:off x="706438" y="293688"/>
            <a:ext cx="7781925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 smtClean="0">
                <a:cs typeface="Times New Roman" pitchFamily="-128" charset="0"/>
              </a:rPr>
              <a:t>Proving a language </a:t>
            </a:r>
            <a:r>
              <a:rPr lang="en-US" sz="4000" b="1" i="1" dirty="0" err="1" smtClean="0">
                <a:cs typeface="Times New Roman" pitchFamily="-128" charset="0"/>
              </a:rPr>
              <a:t>non</a:t>
            </a:r>
            <a:r>
              <a:rPr lang="en-US" sz="4000" dirty="0" err="1" smtClean="0">
                <a:cs typeface="Times New Roman" pitchFamily="-128" charset="0"/>
              </a:rPr>
              <a:t>regular</a:t>
            </a:r>
            <a:endParaRPr lang="en-US" sz="4000" dirty="0">
              <a:cs typeface="Times New Roman" pitchFamily="-128" charset="0"/>
            </a:endParaRPr>
          </a:p>
        </p:txBody>
      </p:sp>
      <p:sp>
        <p:nvSpPr>
          <p:cNvPr id="31749" name="Text Box 7"/>
          <p:cNvSpPr txBox="1">
            <a:spLocks noChangeArrowheads="1"/>
          </p:cNvSpPr>
          <p:nvPr/>
        </p:nvSpPr>
        <p:spPr bwMode="auto">
          <a:xfrm>
            <a:off x="391885" y="2490761"/>
            <a:ext cx="5007429" cy="83099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cs typeface="Times New Roman" pitchFamily="-128" charset="0"/>
              </a:rPr>
              <a:t>We need to show an </a:t>
            </a:r>
            <a:r>
              <a:rPr lang="en-US" sz="2400" b="1" i="1" dirty="0" smtClean="0">
                <a:cs typeface="Times New Roman" pitchFamily="-128" charset="0"/>
              </a:rPr>
              <a:t>infinite</a:t>
            </a:r>
            <a:r>
              <a:rPr lang="en-US" sz="2400" dirty="0" smtClean="0">
                <a:cs typeface="Times New Roman" pitchFamily="-128" charset="0"/>
              </a:rPr>
              <a:t> set of </a:t>
            </a:r>
            <a:r>
              <a:rPr lang="en-US" sz="2400" dirty="0" err="1" smtClean="0">
                <a:cs typeface="Times New Roman" pitchFamily="-128" charset="0"/>
              </a:rPr>
              <a:t>pairwise</a:t>
            </a:r>
            <a:r>
              <a:rPr lang="en-US" sz="2400" dirty="0" smtClean="0">
                <a:cs typeface="Times New Roman" pitchFamily="-128" charset="0"/>
              </a:rPr>
              <a:t> distinguishable strings: </a:t>
            </a:r>
            <a:endParaRPr lang="en-US" sz="2400" dirty="0">
              <a:cs typeface="Times New Roman" pitchFamily="-128" charset="0"/>
            </a:endParaRPr>
          </a:p>
        </p:txBody>
      </p:sp>
      <p:sp>
        <p:nvSpPr>
          <p:cNvPr id="31757" name="Rectangle 15"/>
          <p:cNvSpPr>
            <a:spLocks noChangeArrowheads="1"/>
          </p:cNvSpPr>
          <p:nvPr/>
        </p:nvSpPr>
        <p:spPr bwMode="auto">
          <a:xfrm>
            <a:off x="848859" y="1433164"/>
            <a:ext cx="2829108" cy="5232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Arial" charset="0"/>
              </a:rPr>
              <a:t>L = { 0</a:t>
            </a:r>
            <a:r>
              <a:rPr lang="en-US" sz="2800" baseline="30000" dirty="0">
                <a:solidFill>
                  <a:schemeClr val="accent1"/>
                </a:solidFill>
                <a:latin typeface="Arial" charset="0"/>
              </a:rPr>
              <a:t>k</a:t>
            </a:r>
            <a:r>
              <a:rPr lang="en-US" sz="2800" dirty="0">
                <a:solidFill>
                  <a:schemeClr val="accent1"/>
                </a:solidFill>
                <a:latin typeface="Arial" charset="0"/>
              </a:rPr>
              <a:t>1</a:t>
            </a:r>
            <a:r>
              <a:rPr lang="en-US" sz="2800" baseline="30000" dirty="0">
                <a:solidFill>
                  <a:schemeClr val="accent1"/>
                </a:solidFill>
                <a:latin typeface="Arial" charset="0"/>
              </a:rPr>
              <a:t>k</a:t>
            </a:r>
            <a:r>
              <a:rPr lang="en-US" sz="2800" dirty="0">
                <a:solidFill>
                  <a:schemeClr val="accent1"/>
                </a:solidFill>
                <a:latin typeface="Arial" charset="0"/>
              </a:rPr>
              <a:t> | k </a:t>
            </a:r>
            <a:r>
              <a:rPr lang="en-US" sz="2800" dirty="0">
                <a:solidFill>
                  <a:schemeClr val="accent1"/>
                </a:solidFill>
                <a:latin typeface="Arial" charset="0"/>
                <a:sym typeface="Symbol" charset="2"/>
              </a:rPr>
              <a:t> </a:t>
            </a:r>
            <a:r>
              <a:rPr lang="en-US" sz="2800" dirty="0">
                <a:solidFill>
                  <a:schemeClr val="accent1"/>
                </a:solidFill>
                <a:latin typeface="Arial" charset="0"/>
              </a:rPr>
              <a:t>0}</a:t>
            </a:r>
          </a:p>
        </p:txBody>
      </p:sp>
      <p:sp>
        <p:nvSpPr>
          <p:cNvPr id="31761" name="Text Box 19"/>
          <p:cNvSpPr txBox="1">
            <a:spLocks noChangeArrowheads="1"/>
          </p:cNvSpPr>
          <p:nvPr/>
        </p:nvSpPr>
        <p:spPr bwMode="auto">
          <a:xfrm>
            <a:off x="4013200" y="1449201"/>
            <a:ext cx="4492171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 smtClean="0">
                <a:solidFill>
                  <a:schemeClr val="accent1"/>
                </a:solidFill>
                <a:latin typeface="Comic Sans MS" pitchFamily="-128" charset="0"/>
              </a:rPr>
              <a:t>is a </a:t>
            </a:r>
            <a:r>
              <a:rPr lang="en-US" sz="2400" b="1" i="1" dirty="0" smtClean="0">
                <a:solidFill>
                  <a:schemeClr val="accent1"/>
                </a:solidFill>
                <a:latin typeface="Comic Sans MS" pitchFamily="-128" charset="0"/>
              </a:rPr>
              <a:t>non-</a:t>
            </a:r>
            <a:r>
              <a:rPr lang="en-US" sz="2400" dirty="0" smtClean="0">
                <a:solidFill>
                  <a:schemeClr val="accent1"/>
                </a:solidFill>
                <a:latin typeface="Comic Sans MS" pitchFamily="-128" charset="0"/>
              </a:rPr>
              <a:t>regular language </a:t>
            </a:r>
            <a:r>
              <a:rPr lang="en-US" sz="2400" dirty="0">
                <a:solidFill>
                  <a:schemeClr val="accent1"/>
                </a:solidFill>
                <a:latin typeface="Comic Sans MS" pitchFamily="-128" charset="0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706438" y="293688"/>
            <a:ext cx="7781925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 smtClean="0">
                <a:cs typeface="Times New Roman" pitchFamily="-128" charset="0"/>
              </a:rPr>
              <a:t>Proving a language </a:t>
            </a:r>
            <a:r>
              <a:rPr lang="en-US" sz="4000" b="1" i="1" dirty="0" err="1" smtClean="0">
                <a:cs typeface="Times New Roman" pitchFamily="-128" charset="0"/>
              </a:rPr>
              <a:t>non</a:t>
            </a:r>
            <a:r>
              <a:rPr lang="en-US" sz="4000" dirty="0" err="1" smtClean="0">
                <a:cs typeface="Times New Roman" pitchFamily="-128" charset="0"/>
              </a:rPr>
              <a:t>regular</a:t>
            </a:r>
            <a:endParaRPr lang="en-US" sz="4000" dirty="0">
              <a:cs typeface="Times New Roman" pitchFamily="-12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8243" y="4302936"/>
            <a:ext cx="5835252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  <a:buClr>
                <a:srgbClr val="FF0000"/>
              </a:buClr>
              <a:buSzPct val="75000"/>
              <a:defRPr/>
            </a:pPr>
            <a:r>
              <a:rPr lang="en-US" sz="2700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Show   </a:t>
            </a:r>
            <a:r>
              <a:rPr lang="en-US" sz="2700" kern="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L = {0</a:t>
            </a:r>
            <a:r>
              <a:rPr lang="en-US" sz="2700" kern="0" baseline="300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n^2</a:t>
            </a:r>
            <a:r>
              <a:rPr lang="en-US" sz="2700" kern="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| n &gt;= 0}    </a:t>
            </a:r>
            <a:r>
              <a:rPr lang="en-US" sz="2700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is </a:t>
            </a:r>
            <a:r>
              <a:rPr lang="en-US" sz="2700" kern="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nonregular</a:t>
            </a:r>
            <a:r>
              <a:rPr lang="en-US" sz="2700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:</a:t>
            </a:r>
          </a:p>
        </p:txBody>
      </p:sp>
      <p:sp>
        <p:nvSpPr>
          <p:cNvPr id="10" name="Rectangle 9"/>
          <p:cNvSpPr/>
          <p:nvPr/>
        </p:nvSpPr>
        <p:spPr>
          <a:xfrm>
            <a:off x="288243" y="1394843"/>
            <a:ext cx="8111516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  <a:buClr>
                <a:srgbClr val="FF0000"/>
              </a:buClr>
              <a:buSzPct val="75000"/>
              <a:defRPr/>
            </a:pPr>
            <a:r>
              <a:rPr lang="en-US" sz="2700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Show  </a:t>
            </a:r>
            <a:r>
              <a:rPr lang="en-US" sz="2700" kern="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L = {</a:t>
            </a:r>
            <a:r>
              <a:rPr lang="en-US" sz="2700" kern="0" dirty="0" err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ww</a:t>
            </a:r>
            <a:r>
              <a:rPr lang="en-US" sz="2700" kern="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| w is a string of 0s and 1s}  </a:t>
            </a:r>
            <a:r>
              <a:rPr lang="en-US" sz="2700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is </a:t>
            </a:r>
            <a:r>
              <a:rPr lang="en-US" sz="2700" kern="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nonregular</a:t>
            </a:r>
            <a:r>
              <a:rPr lang="en-US" sz="2700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1295400" y="192088"/>
            <a:ext cx="6553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>
                <a:cs typeface="Times New Roman" pitchFamily="-128" charset="0"/>
              </a:rPr>
              <a:t>GA Tech’s FSM for trash pick-up</a:t>
            </a: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066800"/>
            <a:ext cx="7556500" cy="559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33400" y="914400"/>
            <a:ext cx="8218488" cy="180975"/>
            <a:chOff x="295" y="1311"/>
            <a:chExt cx="5177" cy="114"/>
          </a:xfrm>
        </p:grpSpPr>
        <p:sp>
          <p:nvSpPr>
            <p:cNvPr id="37894" name="Rectangle 5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37895" name="Rectangle 6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</p:grpSp>
      <p:pic>
        <p:nvPicPr>
          <p:cNvPr id="3789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4886325"/>
            <a:ext cx="2689225" cy="184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3"/>
          <p:cNvSpPr txBox="1">
            <a:spLocks noChangeArrowheads="1"/>
          </p:cNvSpPr>
          <p:nvPr/>
        </p:nvSpPr>
        <p:spPr bwMode="auto">
          <a:xfrm>
            <a:off x="4757738" y="220663"/>
            <a:ext cx="3573462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2400" b="1">
                <a:solidFill>
                  <a:schemeClr val="accent2"/>
                </a:solidFill>
                <a:latin typeface="Arial" charset="0"/>
              </a:rPr>
              <a:t>AAAI 1994 champions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2400" b="1">
                <a:solidFill>
                  <a:schemeClr val="accent2"/>
                </a:solidFill>
                <a:latin typeface="Arial" charset="0"/>
              </a:rPr>
              <a:t>Office-cleaning event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2400" b="1">
                <a:solidFill>
                  <a:schemeClr val="accent2"/>
                </a:solidFill>
                <a:latin typeface="Arial" charset="0"/>
              </a:rPr>
              <a:t>Georgia Tech</a:t>
            </a:r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0363" y="3049588"/>
            <a:ext cx="5083175" cy="2690812"/>
          </a:xfrm>
          <a:prstGeom prst="rect">
            <a:avLst/>
          </a:prstGeom>
          <a:noFill/>
          <a:ln w="76200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pic>
      <p:pic>
        <p:nvPicPr>
          <p:cNvPr id="38916" name="Picture 5"/>
          <p:cNvPicPr>
            <a:picLocks noChangeAspect="1" noChangeArrowheads="1"/>
          </p:cNvPicPr>
          <p:nvPr/>
        </p:nvPicPr>
        <p:blipFill>
          <a:blip r:embed="rId5" cstate="print"/>
          <a:srcRect l="35249" t="4070" r="35689" b="3490"/>
          <a:stretch>
            <a:fillRect/>
          </a:stretch>
        </p:blipFill>
        <p:spPr bwMode="auto">
          <a:xfrm>
            <a:off x="6126163" y="3446463"/>
            <a:ext cx="2757487" cy="1490662"/>
          </a:xfrm>
          <a:prstGeom prst="rect">
            <a:avLst/>
          </a:prstGeom>
          <a:noFill/>
          <a:ln w="38100">
            <a:solidFill>
              <a:srgbClr val="008A00"/>
            </a:solidFill>
            <a:miter lim="800000"/>
            <a:headEnd/>
            <a:tailEnd/>
          </a:ln>
        </p:spPr>
      </p:pic>
      <p:pic>
        <p:nvPicPr>
          <p:cNvPr id="38917" name="Picture 6"/>
          <p:cNvPicPr>
            <a:picLocks noChangeArrowheads="1"/>
          </p:cNvPicPr>
          <p:nvPr/>
        </p:nvPicPr>
        <p:blipFill>
          <a:blip r:embed="rId5" cstate="print"/>
          <a:srcRect l="1025" t="3198" r="69762" b="6976"/>
          <a:stretch>
            <a:fillRect/>
          </a:stretch>
        </p:blipFill>
        <p:spPr bwMode="auto">
          <a:xfrm>
            <a:off x="6126163" y="1617663"/>
            <a:ext cx="2792412" cy="15621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38918" name="Picture 7"/>
          <p:cNvPicPr>
            <a:picLocks noChangeAspect="1" noChangeArrowheads="1"/>
          </p:cNvPicPr>
          <p:nvPr/>
        </p:nvPicPr>
        <p:blipFill>
          <a:blip r:embed="rId5" cstate="print"/>
          <a:srcRect l="69505" t="3255" r="755" b="4405"/>
          <a:stretch>
            <a:fillRect/>
          </a:stretch>
        </p:blipFill>
        <p:spPr bwMode="auto">
          <a:xfrm>
            <a:off x="6126163" y="5191125"/>
            <a:ext cx="2770187" cy="1463675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</p:pic>
      <p:cxnSp>
        <p:nvCxnSpPr>
          <p:cNvPr id="38919" name="Straight Arrow Connector 10"/>
          <p:cNvCxnSpPr>
            <a:cxnSpLocks noChangeShapeType="1"/>
          </p:cNvCxnSpPr>
          <p:nvPr/>
        </p:nvCxnSpPr>
        <p:spPr bwMode="auto">
          <a:xfrm rot="5400000" flipH="1" flipV="1">
            <a:off x="5014912" y="3101976"/>
            <a:ext cx="1547813" cy="379412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38920" name="Straight Arrow Connector 11"/>
          <p:cNvCxnSpPr>
            <a:cxnSpLocks noChangeShapeType="1"/>
          </p:cNvCxnSpPr>
          <p:nvPr/>
        </p:nvCxnSpPr>
        <p:spPr bwMode="auto">
          <a:xfrm>
            <a:off x="5613400" y="4149725"/>
            <a:ext cx="434975" cy="141288"/>
          </a:xfrm>
          <a:prstGeom prst="straightConnector1">
            <a:avLst/>
          </a:prstGeom>
          <a:noFill/>
          <a:ln w="28575" algn="ctr">
            <a:solidFill>
              <a:srgbClr val="008A00"/>
            </a:solidFill>
            <a:round/>
            <a:headEnd/>
            <a:tailEnd type="arrow" w="med" len="med"/>
          </a:ln>
        </p:spPr>
      </p:cxnSp>
      <p:cxnSp>
        <p:nvCxnSpPr>
          <p:cNvPr id="38921" name="Straight Arrow Connector 14"/>
          <p:cNvCxnSpPr>
            <a:cxnSpLocks noChangeShapeType="1"/>
          </p:cNvCxnSpPr>
          <p:nvPr/>
        </p:nvCxnSpPr>
        <p:spPr bwMode="auto">
          <a:xfrm rot="16200000" flipH="1">
            <a:off x="4902200" y="4930776"/>
            <a:ext cx="1773237" cy="379412"/>
          </a:xfrm>
          <a:prstGeom prst="straightConnector1">
            <a:avLst/>
          </a:prstGeom>
          <a:noFill/>
          <a:ln w="28575" algn="ctr">
            <a:solidFill>
              <a:srgbClr val="0000FF"/>
            </a:solidFill>
            <a:round/>
            <a:headEnd/>
            <a:tailEnd type="arrow" w="med" len="med"/>
          </a:ln>
        </p:spPr>
      </p:cxnSp>
      <p:pic>
        <p:nvPicPr>
          <p:cNvPr id="11" name="bliz.mpe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57263" y="414338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13"/>
          <p:cNvSpPr txBox="1">
            <a:spLocks noChangeArrowheads="1"/>
          </p:cNvSpPr>
          <p:nvPr/>
        </p:nvSpPr>
        <p:spPr bwMode="auto">
          <a:xfrm>
            <a:off x="4401911" y="1080635"/>
            <a:ext cx="1795689" cy="739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200" b="1" dirty="0" smtClean="0">
                <a:solidFill>
                  <a:srgbClr val="008A00"/>
                </a:solidFill>
                <a:latin typeface="Calibri" pitchFamily="34" charset="0"/>
                <a:cs typeface="Calibri" pitchFamily="34" charset="0"/>
              </a:rPr>
              <a:t>you</a:t>
            </a:r>
            <a:endParaRPr lang="en-US" sz="4200" b="1" dirty="0">
              <a:solidFill>
                <a:srgbClr val="008A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1117600" y="1335315"/>
            <a:ext cx="1284514" cy="1284514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4651828" y="849087"/>
            <a:ext cx="1284514" cy="1284514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6371771" y="3875316"/>
            <a:ext cx="1284514" cy="1284514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6" name="Freeform 50"/>
          <p:cNvSpPr>
            <a:spLocks/>
          </p:cNvSpPr>
          <p:nvPr/>
        </p:nvSpPr>
        <p:spPr bwMode="auto">
          <a:xfrm>
            <a:off x="948192" y="1843313"/>
            <a:ext cx="174625" cy="339725"/>
          </a:xfrm>
          <a:custGeom>
            <a:avLst/>
            <a:gdLst>
              <a:gd name="T0" fmla="*/ 0 w 110"/>
              <a:gd name="T1" fmla="*/ 0 h 214"/>
              <a:gd name="T2" fmla="*/ 0 w 110"/>
              <a:gd name="T3" fmla="*/ 2147483647 h 214"/>
              <a:gd name="T4" fmla="*/ 2147483647 w 110"/>
              <a:gd name="T5" fmla="*/ 2147483647 h 214"/>
              <a:gd name="T6" fmla="*/ 0 w 110"/>
              <a:gd name="T7" fmla="*/ 0 h 214"/>
              <a:gd name="T8" fmla="*/ 0 60000 65536"/>
              <a:gd name="T9" fmla="*/ 0 60000 65536"/>
              <a:gd name="T10" fmla="*/ 0 60000 65536"/>
              <a:gd name="T11" fmla="*/ 0 60000 65536"/>
              <a:gd name="T12" fmla="*/ 0 w 110"/>
              <a:gd name="T13" fmla="*/ 0 h 214"/>
              <a:gd name="T14" fmla="*/ 110 w 110"/>
              <a:gd name="T15" fmla="*/ 214 h 2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0" h="214">
                <a:moveTo>
                  <a:pt x="0" y="0"/>
                </a:moveTo>
                <a:cubicBezTo>
                  <a:pt x="0" y="71"/>
                  <a:pt x="0" y="142"/>
                  <a:pt x="0" y="214"/>
                </a:cubicBezTo>
                <a:lnTo>
                  <a:pt x="110" y="104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271018" y="1600898"/>
            <a:ext cx="981359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200" b="1" dirty="0">
                <a:solidFill>
                  <a:srgbClr val="008A00"/>
                </a:solidFill>
                <a:latin typeface="Calibri" pitchFamily="34" charset="0"/>
                <a:cs typeface="Calibri" pitchFamily="34" charset="0"/>
              </a:rPr>
              <a:t>See</a:t>
            </a:r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93146" y="4155412"/>
            <a:ext cx="1274964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en-US" sz="3800" b="1" dirty="0" smtClean="0">
                <a:solidFill>
                  <a:srgbClr val="008A00"/>
                </a:solidFill>
                <a:latin typeface="Calibri" pitchFamily="34" charset="0"/>
                <a:cs typeface="Calibri" pitchFamily="34" charset="0"/>
              </a:rPr>
              <a:t>Wed!</a:t>
            </a:r>
            <a:endParaRPr lang="en-US" sz="3800" b="1" dirty="0">
              <a:solidFill>
                <a:srgbClr val="008A0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flipV="1">
            <a:off x="2514600" y="1447800"/>
            <a:ext cx="1981200" cy="3810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>
            <a:off x="5758543" y="2039257"/>
            <a:ext cx="905882" cy="1770743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Oval 14"/>
          <p:cNvSpPr/>
          <p:nvPr/>
        </p:nvSpPr>
        <p:spPr bwMode="auto">
          <a:xfrm>
            <a:off x="6277432" y="3780977"/>
            <a:ext cx="1476829" cy="1476829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609600" y="5500688"/>
            <a:ext cx="7286625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400">
                <a:solidFill>
                  <a:srgbClr val="8F01B8"/>
                </a:solidFill>
              </a:rPr>
              <a:t>  union</a:t>
            </a:r>
            <a:r>
              <a:rPr lang="en-US" sz="2400"/>
              <a:t>                         </a:t>
            </a:r>
            <a:r>
              <a:rPr lang="en-US" sz="2400">
                <a:solidFill>
                  <a:srgbClr val="0000FF"/>
                </a:solidFill>
                <a:latin typeface="Arial" charset="0"/>
              </a:rPr>
              <a:t>a | b</a:t>
            </a:r>
            <a:r>
              <a:rPr lang="en-US" sz="2400"/>
              <a:t>              “</a:t>
            </a:r>
            <a:r>
              <a:rPr lang="en-US" sz="2400">
                <a:solidFill>
                  <a:srgbClr val="0000FF"/>
                </a:solidFill>
                <a:latin typeface="Arial" charset="0"/>
              </a:rPr>
              <a:t>a</a:t>
            </a:r>
            <a:r>
              <a:rPr lang="en-US" sz="2400"/>
              <a:t> </a:t>
            </a:r>
            <a:r>
              <a:rPr lang="en-US" sz="2400" i="1"/>
              <a:t>or</a:t>
            </a:r>
            <a:r>
              <a:rPr lang="en-US" sz="2400"/>
              <a:t> </a:t>
            </a:r>
            <a:r>
              <a:rPr lang="en-US" sz="2400">
                <a:solidFill>
                  <a:srgbClr val="0000FF"/>
                </a:solidFill>
                <a:latin typeface="Arial" charset="0"/>
              </a:rPr>
              <a:t>b</a:t>
            </a:r>
            <a:r>
              <a:rPr lang="en-US" sz="2400"/>
              <a:t>”</a:t>
            </a:r>
          </a:p>
        </p:txBody>
      </p:sp>
      <p:grpSp>
        <p:nvGrpSpPr>
          <p:cNvPr id="34819" name="Group 3"/>
          <p:cNvGrpSpPr>
            <a:grpSpLocks/>
          </p:cNvGrpSpPr>
          <p:nvPr/>
        </p:nvGrpSpPr>
        <p:grpSpPr bwMode="auto">
          <a:xfrm>
            <a:off x="460375" y="1274763"/>
            <a:ext cx="8218488" cy="180975"/>
            <a:chOff x="295" y="1311"/>
            <a:chExt cx="5177" cy="114"/>
          </a:xfrm>
        </p:grpSpPr>
        <p:sp>
          <p:nvSpPr>
            <p:cNvPr id="34841" name="Rectangle 4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en-US" sz="2400"/>
            </a:p>
          </p:txBody>
        </p:sp>
        <p:sp>
          <p:nvSpPr>
            <p:cNvPr id="34842" name="Rectangle 5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en-US" sz="2400"/>
            </a:p>
          </p:txBody>
        </p:sp>
      </p:grpSp>
      <p:sp>
        <p:nvSpPr>
          <p:cNvPr id="34820" name="Text Box 6"/>
          <p:cNvSpPr txBox="1">
            <a:spLocks noChangeArrowheads="1"/>
          </p:cNvSpPr>
          <p:nvPr/>
        </p:nvSpPr>
        <p:spPr bwMode="auto">
          <a:xfrm>
            <a:off x="706438" y="228600"/>
            <a:ext cx="7781925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/>
              <a:t>Kleene's answer:  </a:t>
            </a:r>
            <a:r>
              <a:rPr lang="en-US" sz="3600" b="1" i="1"/>
              <a:t>Regular Expressions</a:t>
            </a:r>
            <a:endParaRPr lang="en-US" sz="3600" b="1"/>
          </a:p>
        </p:txBody>
      </p:sp>
      <p:sp>
        <p:nvSpPr>
          <p:cNvPr id="34821" name="Text Box 7"/>
          <p:cNvSpPr txBox="1">
            <a:spLocks noChangeArrowheads="1"/>
          </p:cNvSpPr>
          <p:nvPr/>
        </p:nvSpPr>
        <p:spPr bwMode="auto">
          <a:xfrm>
            <a:off x="304800" y="3997325"/>
            <a:ext cx="533400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A </a:t>
            </a:r>
            <a:r>
              <a:rPr lang="en-US" sz="1800" b="1" i="1"/>
              <a:t>regular expression</a:t>
            </a:r>
            <a:r>
              <a:rPr lang="en-US" sz="1800"/>
              <a:t> is composed of three operations:</a:t>
            </a:r>
          </a:p>
        </p:txBody>
      </p:sp>
      <p:sp>
        <p:nvSpPr>
          <p:cNvPr id="34822" name="Text Box 8"/>
          <p:cNvSpPr txBox="1">
            <a:spLocks noChangeArrowheads="1"/>
          </p:cNvSpPr>
          <p:nvPr/>
        </p:nvSpPr>
        <p:spPr bwMode="auto">
          <a:xfrm>
            <a:off x="631825" y="5019675"/>
            <a:ext cx="7286625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400">
                <a:solidFill>
                  <a:srgbClr val="8F01B8"/>
                </a:solidFill>
              </a:rPr>
              <a:t>  concatenation</a:t>
            </a:r>
            <a:r>
              <a:rPr lang="en-US" sz="2400"/>
              <a:t>             </a:t>
            </a:r>
            <a:r>
              <a:rPr lang="en-US" sz="2400">
                <a:solidFill>
                  <a:srgbClr val="0000FF"/>
                </a:solidFill>
                <a:latin typeface="Arial" charset="0"/>
              </a:rPr>
              <a:t>ab</a:t>
            </a:r>
            <a:r>
              <a:rPr lang="en-US" sz="2400">
                <a:latin typeface="Arial" charset="0"/>
              </a:rPr>
              <a:t> </a:t>
            </a:r>
            <a:r>
              <a:rPr lang="en-US" sz="2400"/>
              <a:t>             “</a:t>
            </a:r>
            <a:r>
              <a:rPr lang="en-US" sz="2400">
                <a:solidFill>
                  <a:srgbClr val="0000FF"/>
                </a:solidFill>
                <a:latin typeface="Arial" charset="0"/>
              </a:rPr>
              <a:t>a</a:t>
            </a:r>
            <a:r>
              <a:rPr lang="en-US" sz="2400"/>
              <a:t> </a:t>
            </a:r>
            <a:r>
              <a:rPr lang="en-US" sz="2400" i="1"/>
              <a:t>then</a:t>
            </a:r>
            <a:r>
              <a:rPr lang="en-US" sz="2400"/>
              <a:t> </a:t>
            </a:r>
            <a:r>
              <a:rPr lang="en-US" sz="2400">
                <a:solidFill>
                  <a:srgbClr val="0000FF"/>
                </a:solidFill>
                <a:latin typeface="Arial" charset="0"/>
              </a:rPr>
              <a:t>b</a:t>
            </a:r>
            <a:r>
              <a:rPr lang="en-US" sz="2400"/>
              <a:t>”</a:t>
            </a:r>
          </a:p>
        </p:txBody>
      </p:sp>
      <p:sp>
        <p:nvSpPr>
          <p:cNvPr id="34823" name="Text Box 9"/>
          <p:cNvSpPr txBox="1">
            <a:spLocks noChangeArrowheads="1"/>
          </p:cNvSpPr>
          <p:nvPr/>
        </p:nvSpPr>
        <p:spPr bwMode="auto">
          <a:xfrm>
            <a:off x="2971800" y="6172200"/>
            <a:ext cx="58864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/>
              <a:t>where </a:t>
            </a:r>
            <a:r>
              <a:rPr lang="en-US" sz="1800">
                <a:solidFill>
                  <a:srgbClr val="0000FF"/>
                </a:solidFill>
                <a:latin typeface="Arial" charset="0"/>
              </a:rPr>
              <a:t>a</a:t>
            </a:r>
            <a:r>
              <a:rPr lang="en-US" sz="1800"/>
              <a:t> and </a:t>
            </a:r>
            <a:r>
              <a:rPr lang="en-US" sz="1800">
                <a:solidFill>
                  <a:srgbClr val="0000FF"/>
                </a:solidFill>
                <a:latin typeface="Arial" charset="0"/>
              </a:rPr>
              <a:t>b</a:t>
            </a:r>
            <a:r>
              <a:rPr lang="en-US" sz="1800"/>
              <a:t> can be any bit strings - or regular expressions </a:t>
            </a:r>
          </a:p>
        </p:txBody>
      </p:sp>
      <p:sp>
        <p:nvSpPr>
          <p:cNvPr id="34824" name="Line 10"/>
          <p:cNvSpPr>
            <a:spLocks noChangeShapeType="1"/>
          </p:cNvSpPr>
          <p:nvPr/>
        </p:nvSpPr>
        <p:spPr bwMode="auto">
          <a:xfrm>
            <a:off x="7191375" y="4529138"/>
            <a:ext cx="0" cy="1571625"/>
          </a:xfrm>
          <a:prstGeom prst="line">
            <a:avLst/>
          </a:prstGeom>
          <a:noFill/>
          <a:ln w="12700">
            <a:solidFill>
              <a:srgbClr val="8F01B8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5" name="Text Box 11"/>
          <p:cNvSpPr txBox="1">
            <a:spLocks noChangeArrowheads="1"/>
          </p:cNvSpPr>
          <p:nvPr/>
        </p:nvSpPr>
        <p:spPr bwMode="auto">
          <a:xfrm>
            <a:off x="7446963" y="4495800"/>
            <a:ext cx="1311275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8F01B8"/>
                </a:solidFill>
                <a:latin typeface="Sand" charset="0"/>
              </a:rPr>
              <a:t>high precedence</a:t>
            </a:r>
          </a:p>
        </p:txBody>
      </p:sp>
      <p:sp>
        <p:nvSpPr>
          <p:cNvPr id="34826" name="Text Box 12"/>
          <p:cNvSpPr txBox="1">
            <a:spLocks noChangeArrowheads="1"/>
          </p:cNvSpPr>
          <p:nvPr/>
        </p:nvSpPr>
        <p:spPr bwMode="auto">
          <a:xfrm>
            <a:off x="631825" y="4538663"/>
            <a:ext cx="6424613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400">
                <a:solidFill>
                  <a:srgbClr val="8F01B8"/>
                </a:solidFill>
              </a:rPr>
              <a:t>  </a:t>
            </a:r>
            <a:r>
              <a:rPr lang="en-US" sz="2400" i="1">
                <a:solidFill>
                  <a:srgbClr val="8F01B8"/>
                </a:solidFill>
              </a:rPr>
              <a:t>Kleene</a:t>
            </a:r>
            <a:r>
              <a:rPr lang="en-US" sz="2400">
                <a:solidFill>
                  <a:srgbClr val="8F01B8"/>
                </a:solidFill>
              </a:rPr>
              <a:t> Star                 </a:t>
            </a:r>
            <a:r>
              <a:rPr lang="en-US" sz="2400">
                <a:solidFill>
                  <a:srgbClr val="0000FF"/>
                </a:solidFill>
                <a:latin typeface="Arial" charset="0"/>
              </a:rPr>
              <a:t>a*</a:t>
            </a:r>
            <a:r>
              <a:rPr lang="en-US" sz="2400"/>
              <a:t>          “0 or more </a:t>
            </a:r>
            <a:r>
              <a:rPr lang="en-US" sz="2400">
                <a:solidFill>
                  <a:srgbClr val="0000FF"/>
                </a:solidFill>
                <a:latin typeface="Arial" charset="0"/>
              </a:rPr>
              <a:t>a</a:t>
            </a:r>
            <a:r>
              <a:rPr lang="en-US" sz="2400"/>
              <a:t>’s”</a:t>
            </a:r>
          </a:p>
        </p:txBody>
      </p:sp>
      <p:sp>
        <p:nvSpPr>
          <p:cNvPr id="34827" name="Text Box 13"/>
          <p:cNvSpPr txBox="1">
            <a:spLocks noChangeArrowheads="1"/>
          </p:cNvSpPr>
          <p:nvPr/>
        </p:nvSpPr>
        <p:spPr bwMode="auto">
          <a:xfrm>
            <a:off x="7446963" y="5859463"/>
            <a:ext cx="1250950" cy="2746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8F01B8"/>
                </a:solidFill>
                <a:latin typeface="Sand" charset="0"/>
              </a:rPr>
              <a:t>low precedence</a:t>
            </a:r>
          </a:p>
        </p:txBody>
      </p:sp>
      <p:sp>
        <p:nvSpPr>
          <p:cNvPr id="34828" name="Text Box 14"/>
          <p:cNvSpPr txBox="1">
            <a:spLocks noChangeArrowheads="1"/>
          </p:cNvSpPr>
          <p:nvPr/>
        </p:nvSpPr>
        <p:spPr bwMode="auto">
          <a:xfrm>
            <a:off x="5688013" y="6519863"/>
            <a:ext cx="879475" cy="2746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latin typeface="Sand" charset="0"/>
              </a:rPr>
              <a:t>base case</a:t>
            </a:r>
          </a:p>
        </p:txBody>
      </p:sp>
      <p:sp>
        <p:nvSpPr>
          <p:cNvPr id="34829" name="Text Box 15"/>
          <p:cNvSpPr txBox="1">
            <a:spLocks noChangeArrowheads="1"/>
          </p:cNvSpPr>
          <p:nvPr/>
        </p:nvSpPr>
        <p:spPr bwMode="auto">
          <a:xfrm>
            <a:off x="7153275" y="6500813"/>
            <a:ext cx="1539875" cy="2746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latin typeface="Sand" charset="0"/>
              </a:rPr>
              <a:t>recursively defined !</a:t>
            </a:r>
          </a:p>
        </p:txBody>
      </p:sp>
      <p:sp>
        <p:nvSpPr>
          <p:cNvPr id="34830" name="Line 16"/>
          <p:cNvSpPr>
            <a:spLocks noChangeShapeType="1"/>
          </p:cNvSpPr>
          <p:nvPr/>
        </p:nvSpPr>
        <p:spPr bwMode="auto">
          <a:xfrm>
            <a:off x="5649913" y="6548438"/>
            <a:ext cx="9794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4831" name="Line 17"/>
          <p:cNvSpPr>
            <a:spLocks noChangeShapeType="1"/>
          </p:cNvSpPr>
          <p:nvPr/>
        </p:nvSpPr>
        <p:spPr bwMode="auto">
          <a:xfrm>
            <a:off x="7059613" y="6530975"/>
            <a:ext cx="17414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4832" name="Rectangle 18"/>
          <p:cNvSpPr>
            <a:spLocks noChangeArrowheads="1"/>
          </p:cNvSpPr>
          <p:nvPr/>
        </p:nvSpPr>
        <p:spPr bwMode="auto">
          <a:xfrm>
            <a:off x="4456113" y="911225"/>
            <a:ext cx="44307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i="1">
                <a:solidFill>
                  <a:srgbClr val="980236"/>
                </a:solidFill>
              </a:rPr>
              <a:t>looking for a simple description for those sets that are </a:t>
            </a:r>
            <a:r>
              <a:rPr lang="en-US" sz="1200" b="1" i="1">
                <a:solidFill>
                  <a:srgbClr val="980236"/>
                </a:solidFill>
              </a:rPr>
              <a:t>computable </a:t>
            </a:r>
            <a:r>
              <a:rPr lang="en-US" sz="1200" i="1">
                <a:solidFill>
                  <a:srgbClr val="980236"/>
                </a:solidFill>
              </a:rPr>
              <a:t>…</a:t>
            </a:r>
            <a:endParaRPr lang="en-US" sz="1200">
              <a:solidFill>
                <a:srgbClr val="980236"/>
              </a:solidFill>
            </a:endParaRPr>
          </a:p>
        </p:txBody>
      </p:sp>
      <p:sp>
        <p:nvSpPr>
          <p:cNvPr id="34833" name="Rectangle 19"/>
          <p:cNvSpPr>
            <a:spLocks noChangeArrowheads="1"/>
          </p:cNvSpPr>
          <p:nvPr/>
        </p:nvSpPr>
        <p:spPr bwMode="auto">
          <a:xfrm>
            <a:off x="1555750" y="1676400"/>
            <a:ext cx="636588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3200">
                <a:solidFill>
                  <a:srgbClr val="0000FF"/>
                </a:solidFill>
                <a:latin typeface="Arial" charset="0"/>
              </a:rPr>
              <a:t>10</a:t>
            </a:r>
          </a:p>
        </p:txBody>
      </p:sp>
      <p:sp>
        <p:nvSpPr>
          <p:cNvPr id="34834" name="Rectangle 20"/>
          <p:cNvSpPr>
            <a:spLocks noChangeArrowheads="1"/>
          </p:cNvSpPr>
          <p:nvPr/>
        </p:nvSpPr>
        <p:spPr bwMode="auto">
          <a:xfrm>
            <a:off x="1154113" y="3124200"/>
            <a:ext cx="1509712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3200">
                <a:solidFill>
                  <a:srgbClr val="0000FF"/>
                </a:solidFill>
                <a:latin typeface="Arial" charset="0"/>
              </a:rPr>
              <a:t>1* | 10*</a:t>
            </a:r>
          </a:p>
        </p:txBody>
      </p:sp>
      <p:sp>
        <p:nvSpPr>
          <p:cNvPr id="34835" name="Rectangle 21"/>
          <p:cNvSpPr>
            <a:spLocks noChangeArrowheads="1"/>
          </p:cNvSpPr>
          <p:nvPr/>
        </p:nvSpPr>
        <p:spPr bwMode="auto">
          <a:xfrm>
            <a:off x="1381125" y="2390775"/>
            <a:ext cx="1065213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3200">
                <a:solidFill>
                  <a:srgbClr val="0000FF"/>
                </a:solidFill>
                <a:latin typeface="Arial" charset="0"/>
              </a:rPr>
              <a:t>(10)*</a:t>
            </a:r>
          </a:p>
        </p:txBody>
      </p:sp>
      <p:sp>
        <p:nvSpPr>
          <p:cNvPr id="34836" name="Text Box 22"/>
          <p:cNvSpPr txBox="1">
            <a:spLocks noChangeArrowheads="1"/>
          </p:cNvSpPr>
          <p:nvPr/>
        </p:nvSpPr>
        <p:spPr bwMode="auto">
          <a:xfrm>
            <a:off x="228600" y="1577975"/>
            <a:ext cx="104140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0000FF"/>
                </a:solidFill>
                <a:latin typeface="Times" pitchFamily="-128" charset="0"/>
              </a:rPr>
              <a:t>Examples:</a:t>
            </a:r>
          </a:p>
        </p:txBody>
      </p:sp>
      <p:sp>
        <p:nvSpPr>
          <p:cNvPr id="34837" name="Rectangle 23"/>
          <p:cNvSpPr>
            <a:spLocks noChangeArrowheads="1"/>
          </p:cNvSpPr>
          <p:nvPr/>
        </p:nvSpPr>
        <p:spPr bwMode="auto">
          <a:xfrm>
            <a:off x="6543675" y="1763713"/>
            <a:ext cx="2106613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333399"/>
                </a:solidFill>
                <a:latin typeface="Arial" charset="0"/>
              </a:rPr>
              <a:t>L = { w | w is 10 }</a:t>
            </a:r>
          </a:p>
        </p:txBody>
      </p:sp>
      <p:sp>
        <p:nvSpPr>
          <p:cNvPr id="34838" name="Text Box 24"/>
          <p:cNvSpPr txBox="1">
            <a:spLocks noChangeArrowheads="1"/>
          </p:cNvSpPr>
          <p:nvPr/>
        </p:nvSpPr>
        <p:spPr bwMode="auto">
          <a:xfrm>
            <a:off x="2903538" y="1671638"/>
            <a:ext cx="2168525" cy="5810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i="1">
                <a:solidFill>
                  <a:srgbClr val="343398"/>
                </a:solidFill>
                <a:latin typeface="Times" pitchFamily="-128" charset="0"/>
              </a:rPr>
              <a:t>matches</a:t>
            </a:r>
            <a:r>
              <a:rPr lang="en-US" sz="1600">
                <a:solidFill>
                  <a:srgbClr val="343398"/>
                </a:solidFill>
                <a:latin typeface="Times" pitchFamily="-128" charset="0"/>
              </a:rPr>
              <a:t> the string </a:t>
            </a:r>
            <a:r>
              <a:rPr lang="en-US" sz="1600">
                <a:solidFill>
                  <a:srgbClr val="343398"/>
                </a:solidFill>
                <a:latin typeface="Arial" charset="0"/>
              </a:rPr>
              <a:t>10</a:t>
            </a:r>
            <a:r>
              <a:rPr lang="en-US" sz="1600">
                <a:solidFill>
                  <a:srgbClr val="343398"/>
                </a:solidFill>
                <a:latin typeface="Times" pitchFamily="-128" charset="0"/>
              </a:rPr>
              <a:t>, which is the language</a:t>
            </a:r>
          </a:p>
        </p:txBody>
      </p:sp>
      <p:sp>
        <p:nvSpPr>
          <p:cNvPr id="34839" name="Rectangle 25"/>
          <p:cNvSpPr>
            <a:spLocks noChangeArrowheads="1"/>
          </p:cNvSpPr>
          <p:nvPr/>
        </p:nvSpPr>
        <p:spPr bwMode="auto">
          <a:xfrm>
            <a:off x="5218113" y="1763713"/>
            <a:ext cx="777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333399"/>
                </a:solidFill>
                <a:latin typeface="Arial" charset="0"/>
              </a:rPr>
              <a:t>{ 10 }</a:t>
            </a:r>
          </a:p>
        </p:txBody>
      </p:sp>
      <p:sp>
        <p:nvSpPr>
          <p:cNvPr id="34840" name="Rectangle 26"/>
          <p:cNvSpPr>
            <a:spLocks noChangeArrowheads="1"/>
          </p:cNvSpPr>
          <p:nvPr/>
        </p:nvSpPr>
        <p:spPr bwMode="auto">
          <a:xfrm>
            <a:off x="6073775" y="1793875"/>
            <a:ext cx="3540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343398"/>
                </a:solidFill>
                <a:latin typeface="Times" pitchFamily="-128" charset="0"/>
              </a:rPr>
              <a:t>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2"/>
          <p:cNvGrpSpPr>
            <a:grpSpLocks/>
          </p:cNvGrpSpPr>
          <p:nvPr/>
        </p:nvGrpSpPr>
        <p:grpSpPr bwMode="auto">
          <a:xfrm>
            <a:off x="468313" y="982663"/>
            <a:ext cx="8002587" cy="180975"/>
            <a:chOff x="295" y="1311"/>
            <a:chExt cx="5177" cy="114"/>
          </a:xfrm>
        </p:grpSpPr>
        <p:sp>
          <p:nvSpPr>
            <p:cNvPr id="32790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en-US" sz="2400">
                <a:ea typeface="ＭＳ Ｐゴシック" pitchFamily="1" charset="-128"/>
              </a:endParaRPr>
            </a:p>
          </p:txBody>
        </p:sp>
        <p:sp>
          <p:nvSpPr>
            <p:cNvPr id="32791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en-US" sz="2400">
                <a:ea typeface="ＭＳ Ｐゴシック" pitchFamily="1" charset="-128"/>
              </a:endParaRPr>
            </a:p>
          </p:txBody>
        </p:sp>
      </p:grpSp>
      <p:sp>
        <p:nvSpPr>
          <p:cNvPr id="32771" name="Text Box 5"/>
          <p:cNvSpPr txBox="1">
            <a:spLocks noChangeArrowheads="1"/>
          </p:cNvSpPr>
          <p:nvPr/>
        </p:nvSpPr>
        <p:spPr bwMode="auto">
          <a:xfrm>
            <a:off x="817563" y="152400"/>
            <a:ext cx="7159625" cy="731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200">
                <a:ea typeface="ＭＳ Ｐゴシック" pitchFamily="1" charset="-128"/>
              </a:rPr>
              <a:t>Computations-as-sets</a:t>
            </a:r>
          </a:p>
        </p:txBody>
      </p:sp>
      <p:sp>
        <p:nvSpPr>
          <p:cNvPr id="32772" name="Text Box 6"/>
          <p:cNvSpPr txBox="1">
            <a:spLocks noChangeArrowheads="1"/>
          </p:cNvSpPr>
          <p:nvPr/>
        </p:nvSpPr>
        <p:spPr bwMode="auto">
          <a:xfrm>
            <a:off x="1103313" y="6099175"/>
            <a:ext cx="70834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ea typeface="ＭＳ Ｐゴシック" pitchFamily="1" charset="-128"/>
              </a:rPr>
              <a:t>Is there a </a:t>
            </a:r>
            <a:r>
              <a:rPr lang="en-US" sz="2400" b="1">
                <a:solidFill>
                  <a:srgbClr val="C00000"/>
                </a:solidFill>
                <a:ea typeface="ＭＳ Ｐゴシック" pitchFamily="1" charset="-128"/>
              </a:rPr>
              <a:t>static</a:t>
            </a:r>
            <a:r>
              <a:rPr lang="en-US" sz="2400" b="1">
                <a:ea typeface="ＭＳ Ｐゴシック" pitchFamily="1" charset="-128"/>
              </a:rPr>
              <a:t>, </a:t>
            </a:r>
            <a:r>
              <a:rPr lang="en-US" sz="2400" b="1">
                <a:solidFill>
                  <a:srgbClr val="C00000"/>
                </a:solidFill>
                <a:ea typeface="ＭＳ Ｐゴシック" pitchFamily="1" charset="-128"/>
              </a:rPr>
              <a:t>structural</a:t>
            </a:r>
            <a:r>
              <a:rPr lang="en-US" sz="2400" b="1">
                <a:ea typeface="ＭＳ Ｐゴシック" pitchFamily="1" charset="-128"/>
              </a:rPr>
              <a:t> </a:t>
            </a:r>
            <a:r>
              <a:rPr lang="en-US" sz="2400">
                <a:ea typeface="ＭＳ Ｐゴシック" pitchFamily="1" charset="-128"/>
              </a:rPr>
              <a:t>description of computation?</a:t>
            </a:r>
          </a:p>
        </p:txBody>
      </p:sp>
      <p:sp>
        <p:nvSpPr>
          <p:cNvPr id="32773" name="Text Box 12"/>
          <p:cNvSpPr txBox="1">
            <a:spLocks noChangeArrowheads="1"/>
          </p:cNvSpPr>
          <p:nvPr/>
        </p:nvSpPr>
        <p:spPr bwMode="auto">
          <a:xfrm>
            <a:off x="477838" y="1490663"/>
            <a:ext cx="2868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ea typeface="ＭＳ Ｐゴシック" pitchFamily="1" charset="-128"/>
              </a:rPr>
              <a:t>Choose an </a:t>
            </a:r>
            <a:r>
              <a:rPr lang="en-US" sz="2400" b="1" i="1">
                <a:ea typeface="ＭＳ Ｐゴシック" pitchFamily="1" charset="-128"/>
              </a:rPr>
              <a:t>alphabet</a:t>
            </a:r>
            <a:endParaRPr lang="en-US" sz="2400">
              <a:ea typeface="ＭＳ Ｐゴシック" pitchFamily="1" charset="-128"/>
            </a:endParaRPr>
          </a:p>
        </p:txBody>
      </p:sp>
      <p:sp>
        <p:nvSpPr>
          <p:cNvPr id="32774" name="Rectangle 14"/>
          <p:cNvSpPr>
            <a:spLocks noChangeArrowheads="1"/>
          </p:cNvSpPr>
          <p:nvPr/>
        </p:nvSpPr>
        <p:spPr bwMode="auto">
          <a:xfrm>
            <a:off x="6257925" y="1752600"/>
            <a:ext cx="12811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A7804"/>
                </a:solidFill>
                <a:latin typeface="Courier New" pitchFamily="-128" charset="0"/>
                <a:ea typeface="ＭＳ Ｐゴシック" pitchFamily="1" charset="-128"/>
              </a:rPr>
              <a:t>{a,b,…,z}</a:t>
            </a:r>
          </a:p>
        </p:txBody>
      </p:sp>
      <p:sp>
        <p:nvSpPr>
          <p:cNvPr id="32775" name="Rectangle 15"/>
          <p:cNvSpPr>
            <a:spLocks noChangeArrowheads="1"/>
          </p:cNvSpPr>
          <p:nvPr/>
        </p:nvSpPr>
        <p:spPr bwMode="auto">
          <a:xfrm>
            <a:off x="5053013" y="1752600"/>
            <a:ext cx="793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A7804"/>
                </a:solidFill>
                <a:latin typeface="Courier New" pitchFamily="-128" charset="0"/>
                <a:ea typeface="ＭＳ Ｐゴシック" pitchFamily="1" charset="-128"/>
              </a:rPr>
              <a:t>ASCII</a:t>
            </a:r>
          </a:p>
        </p:txBody>
      </p:sp>
      <p:sp>
        <p:nvSpPr>
          <p:cNvPr id="32776" name="Rectangle 16"/>
          <p:cNvSpPr>
            <a:spLocks noChangeArrowheads="1"/>
          </p:cNvSpPr>
          <p:nvPr/>
        </p:nvSpPr>
        <p:spPr bwMode="auto">
          <a:xfrm>
            <a:off x="7969250" y="1754188"/>
            <a:ext cx="793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A7804"/>
                </a:solidFill>
                <a:latin typeface="Courier New" pitchFamily="-128" charset="0"/>
                <a:ea typeface="ＭＳ Ｐゴシック" pitchFamily="1" charset="-128"/>
              </a:rPr>
              <a:t>{0,1}</a:t>
            </a:r>
          </a:p>
        </p:txBody>
      </p:sp>
      <p:sp>
        <p:nvSpPr>
          <p:cNvPr id="32777" name="Rectangle 17"/>
          <p:cNvSpPr>
            <a:spLocks noChangeArrowheads="1"/>
          </p:cNvSpPr>
          <p:nvPr/>
        </p:nvSpPr>
        <p:spPr bwMode="auto">
          <a:xfrm>
            <a:off x="1590675" y="1889125"/>
            <a:ext cx="1733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ea typeface="ＭＳ Ｐゴシック" pitchFamily="1" charset="-128"/>
              </a:rPr>
              <a:t>(a set of input characters)</a:t>
            </a:r>
          </a:p>
        </p:txBody>
      </p:sp>
      <p:sp>
        <p:nvSpPr>
          <p:cNvPr id="32778" name="Rectangle 18"/>
          <p:cNvSpPr>
            <a:spLocks noChangeArrowheads="1"/>
          </p:cNvSpPr>
          <p:nvPr/>
        </p:nvSpPr>
        <p:spPr bwMode="auto">
          <a:xfrm>
            <a:off x="5449888" y="1263650"/>
            <a:ext cx="13477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i="1">
                <a:solidFill>
                  <a:srgbClr val="0A7804"/>
                </a:solidFill>
                <a:ea typeface="ＭＳ Ｐゴシック" pitchFamily="1" charset="-128"/>
              </a:rPr>
              <a:t>example alphabets</a:t>
            </a:r>
          </a:p>
        </p:txBody>
      </p:sp>
      <p:sp>
        <p:nvSpPr>
          <p:cNvPr id="32779" name="Rectangle 23"/>
          <p:cNvSpPr>
            <a:spLocks noChangeArrowheads="1"/>
          </p:cNvSpPr>
          <p:nvPr/>
        </p:nvSpPr>
        <p:spPr bwMode="auto">
          <a:xfrm>
            <a:off x="4090988" y="3514725"/>
            <a:ext cx="73342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Courier New" pitchFamily="-128" charset="0"/>
                <a:ea typeface="ＭＳ Ｐゴシック" pitchFamily="1" charset="-128"/>
              </a:rPr>
              <a:t>1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Courier New" pitchFamily="-128" charset="0"/>
                <a:ea typeface="ＭＳ Ｐゴシック" pitchFamily="1" charset="-128"/>
              </a:rPr>
              <a:t>10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Courier New" pitchFamily="-128" charset="0"/>
                <a:ea typeface="ＭＳ Ｐゴシック" pitchFamily="1" charset="-128"/>
              </a:rPr>
              <a:t>100</a:t>
            </a:r>
          </a:p>
        </p:txBody>
      </p:sp>
      <p:sp>
        <p:nvSpPr>
          <p:cNvPr id="32780" name="Rectangle 24"/>
          <p:cNvSpPr>
            <a:spLocks noChangeArrowheads="1"/>
          </p:cNvSpPr>
          <p:nvPr/>
        </p:nvSpPr>
        <p:spPr bwMode="auto">
          <a:xfrm>
            <a:off x="5791200" y="3446463"/>
            <a:ext cx="915988" cy="173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Courier New" pitchFamily="-128" charset="0"/>
                <a:ea typeface="ＭＳ Ｐゴシック" pitchFamily="1" charset="-128"/>
              </a:rPr>
              <a:t>1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Courier New" pitchFamily="-128" charset="0"/>
                <a:ea typeface="ＭＳ Ｐゴシック" pitchFamily="1" charset="-128"/>
              </a:rPr>
              <a:t>10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Courier New" pitchFamily="-128" charset="0"/>
                <a:ea typeface="ＭＳ Ｐゴシック" pitchFamily="1" charset="-128"/>
              </a:rPr>
              <a:t>100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Courier New" pitchFamily="-128" charset="0"/>
                <a:ea typeface="ＭＳ Ｐゴシック" pitchFamily="1" charset="-128"/>
              </a:rPr>
              <a:t>1000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Courier New" pitchFamily="-128" charset="0"/>
                <a:ea typeface="ＭＳ Ｐゴシック" pitchFamily="1" charset="-128"/>
              </a:rPr>
              <a:t>…</a:t>
            </a:r>
          </a:p>
        </p:txBody>
      </p:sp>
      <p:sp>
        <p:nvSpPr>
          <p:cNvPr id="32781" name="Rectangle 25"/>
          <p:cNvSpPr>
            <a:spLocks noChangeArrowheads="1"/>
          </p:cNvSpPr>
          <p:nvPr/>
        </p:nvSpPr>
        <p:spPr bwMode="auto">
          <a:xfrm>
            <a:off x="7745413" y="3455988"/>
            <a:ext cx="5048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400" b="1">
                <a:solidFill>
                  <a:srgbClr val="0000FF"/>
                </a:solidFill>
                <a:latin typeface="Symbol" charset="2"/>
                <a:ea typeface="ＭＳ Ｐゴシック" pitchFamily="1" charset="-128"/>
                <a:sym typeface="Symbol" charset="2"/>
              </a:rPr>
              <a:t></a:t>
            </a:r>
            <a:endParaRPr lang="en-US" sz="1400" b="1">
              <a:solidFill>
                <a:srgbClr val="0000FF"/>
              </a:solidFill>
              <a:latin typeface="Courier New" pitchFamily="-128" charset="0"/>
              <a:ea typeface="ＭＳ Ｐゴシック" pitchFamily="1" charset="-128"/>
            </a:endParaRP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400" b="1">
                <a:solidFill>
                  <a:srgbClr val="0000FF"/>
                </a:solidFill>
                <a:latin typeface="Courier New" pitchFamily="-128" charset="0"/>
                <a:ea typeface="ＭＳ Ｐゴシック" pitchFamily="1" charset="-128"/>
              </a:rPr>
              <a:t>0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400" b="1">
                <a:solidFill>
                  <a:srgbClr val="0000FF"/>
                </a:solidFill>
                <a:latin typeface="Courier New" pitchFamily="-128" charset="0"/>
                <a:ea typeface="ＭＳ Ｐゴシック" pitchFamily="1" charset="-128"/>
              </a:rPr>
              <a:t>1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400" b="1">
                <a:solidFill>
                  <a:srgbClr val="0000FF"/>
                </a:solidFill>
                <a:latin typeface="Courier New" pitchFamily="-128" charset="0"/>
                <a:ea typeface="ＭＳ Ｐゴシック" pitchFamily="1" charset="-128"/>
              </a:rPr>
              <a:t>00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400" b="1">
                <a:solidFill>
                  <a:srgbClr val="0000FF"/>
                </a:solidFill>
                <a:latin typeface="Courier New" pitchFamily="-128" charset="0"/>
                <a:ea typeface="ＭＳ Ｐゴシック" pitchFamily="1" charset="-128"/>
              </a:rPr>
              <a:t>01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400" b="1">
                <a:solidFill>
                  <a:srgbClr val="0000FF"/>
                </a:solidFill>
                <a:latin typeface="Courier New" pitchFamily="-128" charset="0"/>
                <a:ea typeface="ＭＳ Ｐゴシック" pitchFamily="1" charset="-128"/>
              </a:rPr>
              <a:t>10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400" b="1">
                <a:solidFill>
                  <a:srgbClr val="0000FF"/>
                </a:solidFill>
                <a:latin typeface="Courier New" pitchFamily="-128" charset="0"/>
                <a:ea typeface="ＭＳ Ｐゴシック" pitchFamily="1" charset="-128"/>
              </a:rPr>
              <a:t>11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400" b="1">
                <a:solidFill>
                  <a:srgbClr val="0000FF"/>
                </a:solidFill>
                <a:latin typeface="Courier New" pitchFamily="-128" charset="0"/>
                <a:ea typeface="ＭＳ Ｐゴシック" pitchFamily="1" charset="-128"/>
              </a:rPr>
              <a:t>000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400" b="1">
                <a:solidFill>
                  <a:srgbClr val="0000FF"/>
                </a:solidFill>
                <a:latin typeface="Courier New" pitchFamily="-128" charset="0"/>
                <a:ea typeface="ＭＳ Ｐゴシック" pitchFamily="1" charset="-128"/>
              </a:rPr>
              <a:t>…</a:t>
            </a:r>
          </a:p>
        </p:txBody>
      </p:sp>
      <p:sp>
        <p:nvSpPr>
          <p:cNvPr id="32782" name="Rectangle 26"/>
          <p:cNvSpPr>
            <a:spLocks noChangeArrowheads="1"/>
          </p:cNvSpPr>
          <p:nvPr/>
        </p:nvSpPr>
        <p:spPr bwMode="auto">
          <a:xfrm>
            <a:off x="1009650" y="3567113"/>
            <a:ext cx="623888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200" b="1">
                <a:solidFill>
                  <a:srgbClr val="0000FF"/>
                </a:solidFill>
                <a:latin typeface="Symbol" charset="2"/>
                <a:ea typeface="ＭＳ Ｐゴシック" pitchFamily="1" charset="-128"/>
                <a:sym typeface="Symbol" charset="2"/>
              </a:rPr>
              <a:t></a:t>
            </a:r>
            <a:endParaRPr lang="en-US" sz="2400" b="1">
              <a:solidFill>
                <a:srgbClr val="0000FF"/>
              </a:solidFill>
              <a:ea typeface="ＭＳ Ｐゴシック" pitchFamily="1" charset="-128"/>
            </a:endParaRPr>
          </a:p>
        </p:txBody>
      </p:sp>
      <p:sp>
        <p:nvSpPr>
          <p:cNvPr id="32783" name="Rectangle 27"/>
          <p:cNvSpPr>
            <a:spLocks noChangeArrowheads="1"/>
          </p:cNvSpPr>
          <p:nvPr/>
        </p:nvSpPr>
        <p:spPr bwMode="auto">
          <a:xfrm>
            <a:off x="969963" y="4205288"/>
            <a:ext cx="733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Courier New" pitchFamily="-128" charset="0"/>
                <a:ea typeface="ＭＳ Ｐゴシック" pitchFamily="1" charset="-128"/>
              </a:rPr>
              <a:t>{ }</a:t>
            </a:r>
          </a:p>
        </p:txBody>
      </p:sp>
      <p:sp>
        <p:nvSpPr>
          <p:cNvPr id="32784" name="Rectangle 28"/>
          <p:cNvSpPr>
            <a:spLocks noChangeArrowheads="1"/>
          </p:cNvSpPr>
          <p:nvPr/>
        </p:nvSpPr>
        <p:spPr bwMode="auto">
          <a:xfrm>
            <a:off x="2249488" y="3843338"/>
            <a:ext cx="12811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Courier New" pitchFamily="-128" charset="0"/>
                <a:ea typeface="ＭＳ Ｐゴシック" pitchFamily="1" charset="-128"/>
              </a:rPr>
              <a:t>101010</a:t>
            </a:r>
          </a:p>
        </p:txBody>
      </p:sp>
      <p:sp>
        <p:nvSpPr>
          <p:cNvPr id="32785" name="Line 29"/>
          <p:cNvSpPr>
            <a:spLocks noChangeShapeType="1"/>
          </p:cNvSpPr>
          <p:nvPr/>
        </p:nvSpPr>
        <p:spPr bwMode="auto">
          <a:xfrm>
            <a:off x="1981200" y="3200400"/>
            <a:ext cx="0" cy="19812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86" name="Line 30"/>
          <p:cNvSpPr>
            <a:spLocks noChangeShapeType="1"/>
          </p:cNvSpPr>
          <p:nvPr/>
        </p:nvSpPr>
        <p:spPr bwMode="auto">
          <a:xfrm>
            <a:off x="3733800" y="3200400"/>
            <a:ext cx="0" cy="19812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87" name="Line 31"/>
          <p:cNvSpPr>
            <a:spLocks noChangeShapeType="1"/>
          </p:cNvSpPr>
          <p:nvPr/>
        </p:nvSpPr>
        <p:spPr bwMode="auto">
          <a:xfrm>
            <a:off x="5257800" y="3124200"/>
            <a:ext cx="0" cy="19812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88" name="Line 32"/>
          <p:cNvSpPr>
            <a:spLocks noChangeShapeType="1"/>
          </p:cNvSpPr>
          <p:nvPr/>
        </p:nvSpPr>
        <p:spPr bwMode="auto">
          <a:xfrm>
            <a:off x="7162800" y="3200400"/>
            <a:ext cx="0" cy="19812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89" name="Text Box 27"/>
          <p:cNvSpPr txBox="1">
            <a:spLocks noChangeArrowheads="1"/>
          </p:cNvSpPr>
          <p:nvPr/>
        </p:nvSpPr>
        <p:spPr bwMode="auto">
          <a:xfrm>
            <a:off x="477838" y="2543175"/>
            <a:ext cx="75231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ea typeface="ＭＳ Ｐゴシック" pitchFamily="1" charset="-128"/>
              </a:rPr>
              <a:t>Consider all sets of the alphabet's  </a:t>
            </a:r>
            <a:r>
              <a:rPr lang="en-US" sz="2400" b="1" i="1">
                <a:ea typeface="ＭＳ Ｐゴシック" pitchFamily="1" charset="-128"/>
              </a:rPr>
              <a:t>finite-length strings</a:t>
            </a:r>
            <a:r>
              <a:rPr lang="en-US" sz="2400" i="1">
                <a:ea typeface="ＭＳ Ｐゴシック" pitchFamily="1" charset="-128"/>
              </a:rPr>
              <a:t>.</a:t>
            </a:r>
            <a:endParaRPr lang="en-US" sz="2400">
              <a:ea typeface="ＭＳ Ｐゴシック" pitchFamily="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3"/>
          <p:cNvSpPr txBox="1">
            <a:spLocks noChangeArrowheads="1"/>
          </p:cNvSpPr>
          <p:nvPr/>
        </p:nvSpPr>
        <p:spPr bwMode="auto">
          <a:xfrm>
            <a:off x="1905000" y="268288"/>
            <a:ext cx="2133600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latin typeface="Comic Sans MS" pitchFamily="-128" charset="0"/>
              </a:rPr>
              <a:t> Regular (?) expressions</a:t>
            </a:r>
          </a:p>
        </p:txBody>
      </p:sp>
      <p:sp>
        <p:nvSpPr>
          <p:cNvPr id="35843" name="Rectangle 10"/>
          <p:cNvSpPr>
            <a:spLocks noChangeArrowheads="1"/>
          </p:cNvSpPr>
          <p:nvPr/>
        </p:nvSpPr>
        <p:spPr bwMode="auto">
          <a:xfrm>
            <a:off x="520700" y="1901825"/>
            <a:ext cx="4329113" cy="366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0000FF"/>
                </a:solidFill>
                <a:cs typeface="Times New Roman" pitchFamily="-128" charset="0"/>
              </a:rPr>
              <a:t>L = { w | w’s second-to-last character is a 1 }</a:t>
            </a:r>
          </a:p>
        </p:txBody>
      </p:sp>
      <p:sp>
        <p:nvSpPr>
          <p:cNvPr id="35844" name="Rectangle 11"/>
          <p:cNvSpPr>
            <a:spLocks noChangeArrowheads="1"/>
          </p:cNvSpPr>
          <p:nvPr/>
        </p:nvSpPr>
        <p:spPr bwMode="auto">
          <a:xfrm>
            <a:off x="520700" y="2500313"/>
            <a:ext cx="3714750" cy="3667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0000FF"/>
                </a:solidFill>
                <a:cs typeface="Times New Roman" pitchFamily="-128" charset="0"/>
              </a:rPr>
              <a:t>L = { w | every 1 in w has a 0 after it }</a:t>
            </a:r>
          </a:p>
        </p:txBody>
      </p:sp>
      <p:sp>
        <p:nvSpPr>
          <p:cNvPr id="35845" name="Rectangle 12"/>
          <p:cNvSpPr>
            <a:spLocks noChangeArrowheads="1"/>
          </p:cNvSpPr>
          <p:nvPr/>
        </p:nvSpPr>
        <p:spPr bwMode="auto">
          <a:xfrm>
            <a:off x="520700" y="3097213"/>
            <a:ext cx="4330700" cy="3667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0000FF"/>
                </a:solidFill>
                <a:cs typeface="Times New Roman" pitchFamily="-128" charset="0"/>
              </a:rPr>
              <a:t>L = { w | w’s first and last bits are the same }</a:t>
            </a:r>
          </a:p>
        </p:txBody>
      </p:sp>
      <p:sp>
        <p:nvSpPr>
          <p:cNvPr id="35846" name="Text Box 13"/>
          <p:cNvSpPr txBox="1">
            <a:spLocks noChangeArrowheads="1"/>
          </p:cNvSpPr>
          <p:nvPr/>
        </p:nvSpPr>
        <p:spPr bwMode="auto">
          <a:xfrm>
            <a:off x="381000" y="152400"/>
            <a:ext cx="1978025" cy="731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200">
                <a:latin typeface="Comic Sans MS" pitchFamily="-128" charset="0"/>
              </a:rPr>
              <a:t>Quiz</a:t>
            </a:r>
          </a:p>
        </p:txBody>
      </p:sp>
      <p:sp>
        <p:nvSpPr>
          <p:cNvPr id="35847" name="Text Box 16"/>
          <p:cNvSpPr txBox="1">
            <a:spLocks noChangeArrowheads="1"/>
          </p:cNvSpPr>
          <p:nvPr/>
        </p:nvSpPr>
        <p:spPr bwMode="auto">
          <a:xfrm>
            <a:off x="5678488" y="1020763"/>
            <a:ext cx="3181350" cy="2746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1200">
                <a:solidFill>
                  <a:srgbClr val="8F01B8"/>
                </a:solidFill>
              </a:rPr>
              <a:t>  union</a:t>
            </a:r>
            <a:r>
              <a:rPr lang="en-US" sz="1200"/>
              <a:t>                         </a:t>
            </a:r>
            <a:r>
              <a:rPr lang="en-US" sz="1200">
                <a:solidFill>
                  <a:srgbClr val="0000FF"/>
                </a:solidFill>
                <a:latin typeface="Arial" charset="0"/>
              </a:rPr>
              <a:t>a | b</a:t>
            </a:r>
            <a:r>
              <a:rPr lang="en-US" sz="1200"/>
              <a:t>              “</a:t>
            </a:r>
            <a:r>
              <a:rPr lang="en-US" sz="1200">
                <a:solidFill>
                  <a:srgbClr val="0000FF"/>
                </a:solidFill>
                <a:latin typeface="Arial" charset="0"/>
              </a:rPr>
              <a:t>a</a:t>
            </a:r>
            <a:r>
              <a:rPr lang="en-US" sz="1200"/>
              <a:t> </a:t>
            </a:r>
            <a:r>
              <a:rPr lang="en-US" sz="1200" i="1"/>
              <a:t>or</a:t>
            </a:r>
            <a:r>
              <a:rPr lang="en-US" sz="1200"/>
              <a:t> </a:t>
            </a:r>
            <a:r>
              <a:rPr lang="en-US" sz="1200">
                <a:solidFill>
                  <a:srgbClr val="0000FF"/>
                </a:solidFill>
                <a:latin typeface="Arial" charset="0"/>
              </a:rPr>
              <a:t>b</a:t>
            </a:r>
            <a:r>
              <a:rPr lang="en-US" sz="1200"/>
              <a:t>”</a:t>
            </a:r>
          </a:p>
        </p:txBody>
      </p:sp>
      <p:sp>
        <p:nvSpPr>
          <p:cNvPr id="35848" name="Text Box 17"/>
          <p:cNvSpPr txBox="1">
            <a:spLocks noChangeArrowheads="1"/>
          </p:cNvSpPr>
          <p:nvPr/>
        </p:nvSpPr>
        <p:spPr bwMode="auto">
          <a:xfrm>
            <a:off x="5678488" y="763588"/>
            <a:ext cx="3181350" cy="2746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1200">
                <a:solidFill>
                  <a:srgbClr val="8F01B8"/>
                </a:solidFill>
              </a:rPr>
              <a:t>  concatenation</a:t>
            </a:r>
            <a:r>
              <a:rPr lang="en-US" sz="1200"/>
              <a:t>             </a:t>
            </a:r>
            <a:r>
              <a:rPr lang="en-US" sz="1200">
                <a:solidFill>
                  <a:srgbClr val="0000FF"/>
                </a:solidFill>
                <a:latin typeface="Arial" charset="0"/>
              </a:rPr>
              <a:t>ab</a:t>
            </a:r>
            <a:r>
              <a:rPr lang="en-US" sz="1200">
                <a:latin typeface="Arial" charset="0"/>
              </a:rPr>
              <a:t> </a:t>
            </a:r>
            <a:r>
              <a:rPr lang="en-US" sz="1200"/>
              <a:t>             “</a:t>
            </a:r>
            <a:r>
              <a:rPr lang="en-US" sz="1200">
                <a:solidFill>
                  <a:srgbClr val="0000FF"/>
                </a:solidFill>
                <a:latin typeface="Arial" charset="0"/>
              </a:rPr>
              <a:t>a</a:t>
            </a:r>
            <a:r>
              <a:rPr lang="en-US" sz="1200"/>
              <a:t> </a:t>
            </a:r>
            <a:r>
              <a:rPr lang="en-US" sz="1200" i="1"/>
              <a:t>then</a:t>
            </a:r>
            <a:r>
              <a:rPr lang="en-US" sz="1200"/>
              <a:t> </a:t>
            </a:r>
            <a:r>
              <a:rPr lang="en-US" sz="1200">
                <a:solidFill>
                  <a:srgbClr val="0000FF"/>
                </a:solidFill>
                <a:latin typeface="Arial" charset="0"/>
              </a:rPr>
              <a:t>b</a:t>
            </a:r>
            <a:r>
              <a:rPr lang="en-US" sz="1200"/>
              <a:t>”</a:t>
            </a:r>
          </a:p>
        </p:txBody>
      </p:sp>
      <p:sp>
        <p:nvSpPr>
          <p:cNvPr id="35849" name="Text Box 18"/>
          <p:cNvSpPr txBox="1">
            <a:spLocks noChangeArrowheads="1"/>
          </p:cNvSpPr>
          <p:nvPr/>
        </p:nvSpPr>
        <p:spPr bwMode="auto">
          <a:xfrm>
            <a:off x="5678488" y="490538"/>
            <a:ext cx="3313112" cy="2746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1200">
                <a:solidFill>
                  <a:srgbClr val="8F01B8"/>
                </a:solidFill>
              </a:rPr>
              <a:t>  </a:t>
            </a:r>
            <a:r>
              <a:rPr lang="en-US" sz="1200" i="1">
                <a:solidFill>
                  <a:srgbClr val="8F01B8"/>
                </a:solidFill>
              </a:rPr>
              <a:t>Kleene</a:t>
            </a:r>
            <a:r>
              <a:rPr lang="en-US" sz="1200">
                <a:solidFill>
                  <a:srgbClr val="8F01B8"/>
                </a:solidFill>
              </a:rPr>
              <a:t> Star                 </a:t>
            </a:r>
            <a:r>
              <a:rPr lang="en-US" sz="1200">
                <a:solidFill>
                  <a:srgbClr val="0000FF"/>
                </a:solidFill>
                <a:latin typeface="Arial" charset="0"/>
              </a:rPr>
              <a:t>a*</a:t>
            </a:r>
            <a:r>
              <a:rPr lang="en-US" sz="1200"/>
              <a:t>          “0 or more </a:t>
            </a:r>
            <a:r>
              <a:rPr lang="en-US" sz="1200">
                <a:solidFill>
                  <a:srgbClr val="0000FF"/>
                </a:solidFill>
                <a:latin typeface="Arial" charset="0"/>
              </a:rPr>
              <a:t>a</a:t>
            </a:r>
            <a:r>
              <a:rPr lang="en-US" sz="1200"/>
              <a:t>’s”</a:t>
            </a:r>
          </a:p>
        </p:txBody>
      </p:sp>
      <p:sp>
        <p:nvSpPr>
          <p:cNvPr id="35850" name="Rectangle 19"/>
          <p:cNvSpPr>
            <a:spLocks noChangeArrowheads="1"/>
          </p:cNvSpPr>
          <p:nvPr/>
        </p:nvSpPr>
        <p:spPr bwMode="auto">
          <a:xfrm>
            <a:off x="5672138" y="160338"/>
            <a:ext cx="11271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8F01B8"/>
                </a:solidFill>
              </a:rPr>
              <a:t>Operator Name</a:t>
            </a:r>
          </a:p>
        </p:txBody>
      </p:sp>
      <p:sp>
        <p:nvSpPr>
          <p:cNvPr id="35851" name="Rectangle 20"/>
          <p:cNvSpPr>
            <a:spLocks noChangeArrowheads="1"/>
          </p:cNvSpPr>
          <p:nvPr/>
        </p:nvSpPr>
        <p:spPr bwMode="auto">
          <a:xfrm>
            <a:off x="6958013" y="160338"/>
            <a:ext cx="7778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0000FF"/>
                </a:solidFill>
                <a:latin typeface="Arial" charset="0"/>
              </a:rPr>
              <a:t>Example</a:t>
            </a:r>
            <a:endParaRPr lang="en-US" sz="1200" u="sng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35852" name="Rectangle 21"/>
          <p:cNvSpPr>
            <a:spLocks noChangeArrowheads="1"/>
          </p:cNvSpPr>
          <p:nvPr/>
        </p:nvSpPr>
        <p:spPr bwMode="auto">
          <a:xfrm>
            <a:off x="7899400" y="158750"/>
            <a:ext cx="8953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/>
              <a:t>Description</a:t>
            </a:r>
          </a:p>
        </p:txBody>
      </p:sp>
      <p:sp>
        <p:nvSpPr>
          <p:cNvPr id="35853" name="Line 22"/>
          <p:cNvSpPr>
            <a:spLocks noChangeShapeType="1"/>
          </p:cNvSpPr>
          <p:nvPr/>
        </p:nvSpPr>
        <p:spPr bwMode="auto">
          <a:xfrm>
            <a:off x="5688013" y="465138"/>
            <a:ext cx="320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5854" name="Rectangle 35"/>
          <p:cNvSpPr>
            <a:spLocks noChangeArrowheads="1"/>
          </p:cNvSpPr>
          <p:nvPr/>
        </p:nvSpPr>
        <p:spPr bwMode="auto">
          <a:xfrm>
            <a:off x="855663" y="3659188"/>
            <a:ext cx="3028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cs typeface="Times New Roman" pitchFamily="-128" charset="0"/>
              </a:rPr>
              <a:t>Description of a formal language</a:t>
            </a:r>
          </a:p>
        </p:txBody>
      </p:sp>
      <p:sp>
        <p:nvSpPr>
          <p:cNvPr id="35855" name="Line 41"/>
          <p:cNvSpPr>
            <a:spLocks noChangeShapeType="1"/>
          </p:cNvSpPr>
          <p:nvPr/>
        </p:nvSpPr>
        <p:spPr bwMode="auto">
          <a:xfrm>
            <a:off x="723900" y="6510338"/>
            <a:ext cx="47831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5856" name="Text Box 43"/>
          <p:cNvSpPr txBox="1">
            <a:spLocks noChangeArrowheads="1"/>
          </p:cNvSpPr>
          <p:nvPr/>
        </p:nvSpPr>
        <p:spPr bwMode="auto">
          <a:xfrm>
            <a:off x="304800" y="4665663"/>
            <a:ext cx="38862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Is there an equivalent regular expression to this one </a:t>
            </a:r>
            <a:r>
              <a:rPr lang="en-US" sz="1600" b="1" i="1"/>
              <a:t>that</a:t>
            </a:r>
            <a:r>
              <a:rPr lang="en-US" sz="1600"/>
              <a:t> </a:t>
            </a:r>
            <a:r>
              <a:rPr lang="en-US" sz="1600" b="1" i="1"/>
              <a:t>avoids the</a:t>
            </a:r>
            <a:r>
              <a:rPr lang="en-US" sz="1600"/>
              <a:t> </a:t>
            </a:r>
            <a:r>
              <a:rPr lang="en-US" sz="1600" b="1" i="1"/>
              <a:t>nested</a:t>
            </a:r>
            <a:r>
              <a:rPr lang="en-US" sz="1600"/>
              <a:t> * </a:t>
            </a:r>
            <a:r>
              <a:rPr lang="en-US" sz="1600" b="1" i="1"/>
              <a:t>operators</a:t>
            </a:r>
            <a:r>
              <a:rPr lang="en-US" sz="1600"/>
              <a:t>? </a:t>
            </a:r>
          </a:p>
        </p:txBody>
      </p:sp>
      <p:sp>
        <p:nvSpPr>
          <p:cNvPr id="35857" name="Rectangle 44"/>
          <p:cNvSpPr>
            <a:spLocks noChangeArrowheads="1"/>
          </p:cNvSpPr>
          <p:nvPr/>
        </p:nvSpPr>
        <p:spPr bwMode="auto">
          <a:xfrm>
            <a:off x="5710238" y="6364288"/>
            <a:ext cx="30495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/>
              <a:t>Can </a:t>
            </a:r>
            <a:r>
              <a:rPr lang="en-US" sz="1200" b="1" i="1"/>
              <a:t>every </a:t>
            </a:r>
            <a:r>
              <a:rPr lang="en-US" sz="1200" b="1"/>
              <a:t>reg. expression avoid nested *'s ? </a:t>
            </a:r>
          </a:p>
        </p:txBody>
      </p:sp>
      <p:sp>
        <p:nvSpPr>
          <p:cNvPr id="35858" name="Rectangle 45"/>
          <p:cNvSpPr>
            <a:spLocks noChangeArrowheads="1"/>
          </p:cNvSpPr>
          <p:nvPr/>
        </p:nvSpPr>
        <p:spPr bwMode="auto">
          <a:xfrm>
            <a:off x="4267200" y="4740275"/>
            <a:ext cx="1720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Arial" charset="0"/>
              </a:rPr>
              <a:t>( 01* | 10 )*</a:t>
            </a:r>
          </a:p>
        </p:txBody>
      </p:sp>
      <p:sp>
        <p:nvSpPr>
          <p:cNvPr id="35859" name="Rectangle 44"/>
          <p:cNvSpPr>
            <a:spLocks noChangeArrowheads="1"/>
          </p:cNvSpPr>
          <p:nvPr/>
        </p:nvSpPr>
        <p:spPr bwMode="auto">
          <a:xfrm>
            <a:off x="5918200" y="3705225"/>
            <a:ext cx="21399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/>
              <a:t>Equivalent regular expression</a:t>
            </a:r>
          </a:p>
        </p:txBody>
      </p:sp>
      <p:sp>
        <p:nvSpPr>
          <p:cNvPr id="35860" name="Line 41"/>
          <p:cNvSpPr>
            <a:spLocks noChangeShapeType="1"/>
          </p:cNvSpPr>
          <p:nvPr/>
        </p:nvSpPr>
        <p:spPr bwMode="auto">
          <a:xfrm>
            <a:off x="1073150" y="4362450"/>
            <a:ext cx="6610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5861" name="Rectangle 11"/>
          <p:cNvSpPr>
            <a:spLocks noChangeArrowheads="1"/>
          </p:cNvSpPr>
          <p:nvPr/>
        </p:nvSpPr>
        <p:spPr bwMode="auto">
          <a:xfrm>
            <a:off x="520700" y="1304925"/>
            <a:ext cx="2540000" cy="366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0000FF"/>
                </a:solidFill>
                <a:cs typeface="Times New Roman" pitchFamily="-128" charset="0"/>
              </a:rPr>
              <a:t>L = { w | w contains a 0 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2"/>
          <p:cNvGrpSpPr>
            <a:grpSpLocks/>
          </p:cNvGrpSpPr>
          <p:nvPr/>
        </p:nvGrpSpPr>
        <p:grpSpPr bwMode="auto">
          <a:xfrm>
            <a:off x="468313" y="982663"/>
            <a:ext cx="8153400" cy="180975"/>
            <a:chOff x="295" y="1311"/>
            <a:chExt cx="5177" cy="114"/>
          </a:xfrm>
        </p:grpSpPr>
        <p:sp>
          <p:nvSpPr>
            <p:cNvPr id="27685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en-US" sz="2400">
                <a:ea typeface="ＭＳ Ｐゴシック" pitchFamily="1" charset="-128"/>
              </a:endParaRPr>
            </a:p>
          </p:txBody>
        </p:sp>
        <p:sp>
          <p:nvSpPr>
            <p:cNvPr id="27686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en-US" sz="2400">
                <a:ea typeface="ＭＳ Ｐゴシック" pitchFamily="1" charset="-128"/>
              </a:endParaRPr>
            </a:p>
          </p:txBody>
        </p:sp>
      </p:grpSp>
      <p:sp>
        <p:nvSpPr>
          <p:cNvPr id="27651" name="Text Box 5"/>
          <p:cNvSpPr txBox="1">
            <a:spLocks noChangeArrowheads="1"/>
          </p:cNvSpPr>
          <p:nvPr/>
        </p:nvSpPr>
        <p:spPr bwMode="auto">
          <a:xfrm>
            <a:off x="817563" y="230188"/>
            <a:ext cx="7510462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>
                <a:ea typeface="ＭＳ Ｐゴシック" pitchFamily="1" charset="-128"/>
              </a:rPr>
              <a:t>Grammars</a:t>
            </a:r>
          </a:p>
        </p:txBody>
      </p:sp>
      <p:sp>
        <p:nvSpPr>
          <p:cNvPr id="27652" name="Text Box 6"/>
          <p:cNvSpPr txBox="1">
            <a:spLocks noChangeArrowheads="1"/>
          </p:cNvSpPr>
          <p:nvPr/>
        </p:nvSpPr>
        <p:spPr bwMode="auto">
          <a:xfrm>
            <a:off x="909638" y="1379538"/>
            <a:ext cx="2747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u="sng">
                <a:solidFill>
                  <a:schemeClr val="folHlink"/>
                </a:solidFill>
                <a:ea typeface="ＭＳ Ｐゴシック" pitchFamily="1" charset="-128"/>
              </a:rPr>
              <a:t>Regular</a:t>
            </a:r>
            <a:r>
              <a:rPr lang="en-US" sz="2400" i="1">
                <a:ea typeface="ＭＳ Ｐゴシック" pitchFamily="1" charset="-128"/>
              </a:rPr>
              <a:t> grammars</a:t>
            </a:r>
            <a:endParaRPr lang="en-US" sz="2400">
              <a:ea typeface="ＭＳ Ｐゴシック" pitchFamily="1" charset="-128"/>
            </a:endParaRPr>
          </a:p>
        </p:txBody>
      </p:sp>
      <p:sp>
        <p:nvSpPr>
          <p:cNvPr id="27653" name="Text Box 6"/>
          <p:cNvSpPr txBox="1">
            <a:spLocks noChangeArrowheads="1"/>
          </p:cNvSpPr>
          <p:nvPr/>
        </p:nvSpPr>
        <p:spPr bwMode="auto">
          <a:xfrm>
            <a:off x="1987550" y="4251325"/>
            <a:ext cx="2446338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500">
                <a:solidFill>
                  <a:srgbClr val="0000FF"/>
                </a:solidFill>
                <a:latin typeface="Trebuchet MS" pitchFamily="1" charset="0"/>
                <a:ea typeface="ＭＳ Ｐゴシック" pitchFamily="1" charset="-128"/>
              </a:rPr>
              <a:t>at most one nonterminal on the right and it must be at the far right end</a:t>
            </a:r>
          </a:p>
        </p:txBody>
      </p:sp>
      <p:sp>
        <p:nvSpPr>
          <p:cNvPr id="242696" name="Text Box 6"/>
          <p:cNvSpPr txBox="1">
            <a:spLocks noChangeArrowheads="1"/>
          </p:cNvSpPr>
          <p:nvPr/>
        </p:nvSpPr>
        <p:spPr bwMode="auto">
          <a:xfrm>
            <a:off x="4953000" y="1379538"/>
            <a:ext cx="3360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i="1">
                <a:solidFill>
                  <a:schemeClr val="bg1">
                    <a:lumMod val="65000"/>
                  </a:schemeClr>
                </a:solidFill>
                <a:latin typeface="Times New Roman" pitchFamily="1" charset="0"/>
                <a:ea typeface="ＭＳ Ｐゴシック" pitchFamily="1" charset="-128"/>
              </a:rPr>
              <a:t>Context-free grammars</a:t>
            </a:r>
            <a:endParaRPr lang="en-US" sz="2400">
              <a:solidFill>
                <a:schemeClr val="bg1">
                  <a:lumMod val="65000"/>
                </a:schemeClr>
              </a:solidFill>
              <a:latin typeface="Times New Roman" pitchFamily="1" charset="0"/>
              <a:ea typeface="ＭＳ Ｐゴシック" pitchFamily="1" charset="-128"/>
            </a:endParaRPr>
          </a:p>
        </p:txBody>
      </p:sp>
      <p:sp>
        <p:nvSpPr>
          <p:cNvPr id="242697" name="Text Box 6"/>
          <p:cNvSpPr txBox="1">
            <a:spLocks noChangeArrowheads="1"/>
          </p:cNvSpPr>
          <p:nvPr/>
        </p:nvSpPr>
        <p:spPr bwMode="auto">
          <a:xfrm>
            <a:off x="6650038" y="5091113"/>
            <a:ext cx="235585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500">
                <a:solidFill>
                  <a:schemeClr val="bg1">
                    <a:lumMod val="65000"/>
                  </a:schemeClr>
                </a:solidFill>
                <a:latin typeface="Trebuchet MS" pitchFamily="1" charset="0"/>
                <a:ea typeface="ＭＳ Ｐゴシック" pitchFamily="1" charset="-128"/>
              </a:rPr>
              <a:t>may have many nonterminals and terminals on the right…</a:t>
            </a:r>
          </a:p>
        </p:txBody>
      </p:sp>
      <p:sp>
        <p:nvSpPr>
          <p:cNvPr id="27656" name="Text Box 6"/>
          <p:cNvSpPr txBox="1">
            <a:spLocks noChangeArrowheads="1"/>
          </p:cNvSpPr>
          <p:nvPr/>
        </p:nvSpPr>
        <p:spPr bwMode="auto">
          <a:xfrm>
            <a:off x="271463" y="5707063"/>
            <a:ext cx="23622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500">
                <a:solidFill>
                  <a:srgbClr val="1307FF"/>
                </a:solidFill>
                <a:latin typeface="Trebuchet MS" pitchFamily="1" charset="0"/>
                <a:ea typeface="ＭＳ Ｐゴシック" pitchFamily="1" charset="-128"/>
              </a:rPr>
              <a:t>only one nonterminal on the left of each rule</a:t>
            </a:r>
          </a:p>
        </p:txBody>
      </p:sp>
      <p:sp>
        <p:nvSpPr>
          <p:cNvPr id="27657" name="Text Box 24"/>
          <p:cNvSpPr txBox="1">
            <a:spLocks noChangeArrowheads="1"/>
          </p:cNvSpPr>
          <p:nvPr/>
        </p:nvSpPr>
        <p:spPr bwMode="auto">
          <a:xfrm>
            <a:off x="838200" y="2224088"/>
            <a:ext cx="558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latin typeface="Trebuchet MS" pitchFamily="1" charset="0"/>
                <a:ea typeface="ＭＳ Ｐゴシック" pitchFamily="1" charset="-128"/>
              </a:rPr>
              <a:t>S</a:t>
            </a:r>
          </a:p>
        </p:txBody>
      </p:sp>
      <p:sp>
        <p:nvSpPr>
          <p:cNvPr id="27658" name="Text Box 25"/>
          <p:cNvSpPr txBox="1">
            <a:spLocks noChangeArrowheads="1"/>
          </p:cNvSpPr>
          <p:nvPr/>
        </p:nvSpPr>
        <p:spPr bwMode="auto">
          <a:xfrm>
            <a:off x="2054225" y="2224088"/>
            <a:ext cx="7826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solidFill>
                  <a:srgbClr val="1307FF"/>
                </a:solidFill>
                <a:latin typeface="Trebuchet MS" pitchFamily="1" charset="0"/>
                <a:ea typeface="ＭＳ Ｐゴシック" pitchFamily="1" charset="-128"/>
              </a:rPr>
              <a:t>1</a:t>
            </a:r>
            <a:r>
              <a:rPr lang="en-US" sz="3200">
                <a:latin typeface="Trebuchet MS" pitchFamily="1" charset="0"/>
                <a:ea typeface="ＭＳ Ｐゴシック" pitchFamily="1" charset="-128"/>
              </a:rPr>
              <a:t>A</a:t>
            </a:r>
          </a:p>
        </p:txBody>
      </p:sp>
      <p:sp>
        <p:nvSpPr>
          <p:cNvPr id="27659" name="Text Box 26"/>
          <p:cNvSpPr txBox="1">
            <a:spLocks noChangeArrowheads="1"/>
          </p:cNvSpPr>
          <p:nvPr/>
        </p:nvSpPr>
        <p:spPr bwMode="auto">
          <a:xfrm>
            <a:off x="3036888" y="2225675"/>
            <a:ext cx="7826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latin typeface="Symbol" charset="2"/>
                <a:ea typeface="ＭＳ Ｐゴシック" pitchFamily="1" charset="-128"/>
                <a:sym typeface="Symbol" charset="2"/>
              </a:rPr>
              <a:t></a:t>
            </a:r>
            <a:endParaRPr lang="en-US" sz="3200">
              <a:latin typeface="Trebuchet MS" pitchFamily="1" charset="0"/>
              <a:ea typeface="ＭＳ Ｐゴシック" pitchFamily="1" charset="-128"/>
            </a:endParaRPr>
          </a:p>
        </p:txBody>
      </p:sp>
      <p:sp>
        <p:nvSpPr>
          <p:cNvPr id="27660" name="Line 27"/>
          <p:cNvSpPr>
            <a:spLocks noChangeShapeType="1"/>
          </p:cNvSpPr>
          <p:nvPr/>
        </p:nvSpPr>
        <p:spPr bwMode="auto">
          <a:xfrm>
            <a:off x="2968625" y="213360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1" name="Line 28"/>
          <p:cNvSpPr>
            <a:spLocks noChangeShapeType="1"/>
          </p:cNvSpPr>
          <p:nvPr/>
        </p:nvSpPr>
        <p:spPr bwMode="auto">
          <a:xfrm>
            <a:off x="1409700" y="2514600"/>
            <a:ext cx="533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2" name="Text Box 29"/>
          <p:cNvSpPr txBox="1">
            <a:spLocks noChangeArrowheads="1"/>
          </p:cNvSpPr>
          <p:nvPr/>
        </p:nvSpPr>
        <p:spPr bwMode="auto">
          <a:xfrm>
            <a:off x="838200" y="3078163"/>
            <a:ext cx="558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latin typeface="Trebuchet MS" pitchFamily="1" charset="0"/>
                <a:ea typeface="ＭＳ Ｐゴシック" pitchFamily="1" charset="-128"/>
              </a:rPr>
              <a:t>A</a:t>
            </a:r>
          </a:p>
        </p:txBody>
      </p:sp>
      <p:sp>
        <p:nvSpPr>
          <p:cNvPr id="27663" name="Text Box 30"/>
          <p:cNvSpPr txBox="1">
            <a:spLocks noChangeArrowheads="1"/>
          </p:cNvSpPr>
          <p:nvPr/>
        </p:nvSpPr>
        <p:spPr bwMode="auto">
          <a:xfrm>
            <a:off x="2054225" y="3078163"/>
            <a:ext cx="7826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solidFill>
                  <a:srgbClr val="1307FF"/>
                </a:solidFill>
                <a:latin typeface="Trebuchet MS" pitchFamily="1" charset="0"/>
                <a:ea typeface="ＭＳ Ｐゴシック" pitchFamily="1" charset="-128"/>
              </a:rPr>
              <a:t>0</a:t>
            </a:r>
            <a:r>
              <a:rPr lang="en-US" sz="3200">
                <a:latin typeface="Trebuchet MS" pitchFamily="1" charset="0"/>
                <a:ea typeface="ＭＳ Ｐゴシック" pitchFamily="1" charset="-128"/>
              </a:rPr>
              <a:t>S</a:t>
            </a:r>
          </a:p>
        </p:txBody>
      </p:sp>
      <p:sp>
        <p:nvSpPr>
          <p:cNvPr id="27664" name="Line 33"/>
          <p:cNvSpPr>
            <a:spLocks noChangeShapeType="1"/>
          </p:cNvSpPr>
          <p:nvPr/>
        </p:nvSpPr>
        <p:spPr bwMode="auto">
          <a:xfrm>
            <a:off x="1409700" y="3368675"/>
            <a:ext cx="533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5" name="Line 34"/>
          <p:cNvSpPr>
            <a:spLocks noChangeShapeType="1"/>
          </p:cNvSpPr>
          <p:nvPr/>
        </p:nvSpPr>
        <p:spPr bwMode="auto">
          <a:xfrm flipH="1" flipV="1">
            <a:off x="2614613" y="3592513"/>
            <a:ext cx="520700" cy="695325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6" name="Line 35"/>
          <p:cNvSpPr>
            <a:spLocks noChangeShapeType="1"/>
          </p:cNvSpPr>
          <p:nvPr/>
        </p:nvSpPr>
        <p:spPr bwMode="auto">
          <a:xfrm flipH="1" flipV="1">
            <a:off x="2719388" y="2795588"/>
            <a:ext cx="415925" cy="14859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7" name="Line 36"/>
          <p:cNvSpPr>
            <a:spLocks noChangeShapeType="1"/>
          </p:cNvSpPr>
          <p:nvPr/>
        </p:nvSpPr>
        <p:spPr bwMode="auto">
          <a:xfrm flipV="1">
            <a:off x="1066800" y="3687763"/>
            <a:ext cx="61913" cy="2046287"/>
          </a:xfrm>
          <a:prstGeom prst="line">
            <a:avLst/>
          </a:prstGeom>
          <a:noFill/>
          <a:ln w="19050">
            <a:solidFill>
              <a:srgbClr val="1307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2710" name="Text Box 37"/>
          <p:cNvSpPr txBox="1">
            <a:spLocks noChangeArrowheads="1"/>
          </p:cNvSpPr>
          <p:nvPr/>
        </p:nvSpPr>
        <p:spPr bwMode="auto">
          <a:xfrm>
            <a:off x="5248275" y="2214563"/>
            <a:ext cx="558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>
                <a:solidFill>
                  <a:schemeClr val="bg1">
                    <a:lumMod val="65000"/>
                  </a:schemeClr>
                </a:solidFill>
                <a:latin typeface="Trebuchet MS" pitchFamily="1" charset="0"/>
                <a:ea typeface="ＭＳ Ｐゴシック" pitchFamily="1" charset="-128"/>
              </a:rPr>
              <a:t>S</a:t>
            </a:r>
          </a:p>
        </p:txBody>
      </p:sp>
      <p:sp>
        <p:nvSpPr>
          <p:cNvPr id="242711" name="Text Box 38"/>
          <p:cNvSpPr txBox="1">
            <a:spLocks noChangeArrowheads="1"/>
          </p:cNvSpPr>
          <p:nvPr/>
        </p:nvSpPr>
        <p:spPr bwMode="auto">
          <a:xfrm>
            <a:off x="6464300" y="2214563"/>
            <a:ext cx="7826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>
                <a:solidFill>
                  <a:schemeClr val="bg1">
                    <a:lumMod val="65000"/>
                  </a:schemeClr>
                </a:solidFill>
                <a:latin typeface="Trebuchet MS" pitchFamily="1" charset="0"/>
                <a:ea typeface="ＭＳ Ｐゴシック" pitchFamily="1" charset="-128"/>
              </a:rPr>
              <a:t>1A</a:t>
            </a:r>
          </a:p>
        </p:txBody>
      </p:sp>
      <p:sp>
        <p:nvSpPr>
          <p:cNvPr id="242712" name="Text Box 39"/>
          <p:cNvSpPr txBox="1">
            <a:spLocks noChangeArrowheads="1"/>
          </p:cNvSpPr>
          <p:nvPr/>
        </p:nvSpPr>
        <p:spPr bwMode="auto">
          <a:xfrm>
            <a:off x="7446963" y="2216150"/>
            <a:ext cx="7826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>
                <a:solidFill>
                  <a:schemeClr val="bg1">
                    <a:lumMod val="65000"/>
                  </a:schemeClr>
                </a:solidFill>
                <a:latin typeface="Symbol" pitchFamily="1" charset="2"/>
                <a:ea typeface="ＭＳ Ｐゴシック" pitchFamily="1" charset="-128"/>
                <a:sym typeface="Symbol" pitchFamily="1" charset="2"/>
              </a:rPr>
              <a:t></a:t>
            </a:r>
            <a:endParaRPr lang="en-US" sz="3200">
              <a:solidFill>
                <a:schemeClr val="bg1">
                  <a:lumMod val="65000"/>
                </a:schemeClr>
              </a:solidFill>
              <a:latin typeface="Trebuchet MS" pitchFamily="1" charset="0"/>
              <a:ea typeface="ＭＳ Ｐゴシック" pitchFamily="1" charset="-128"/>
            </a:endParaRPr>
          </a:p>
        </p:txBody>
      </p:sp>
      <p:sp>
        <p:nvSpPr>
          <p:cNvPr id="242713" name="Line 40"/>
          <p:cNvSpPr>
            <a:spLocks noChangeShapeType="1"/>
          </p:cNvSpPr>
          <p:nvPr/>
        </p:nvSpPr>
        <p:spPr bwMode="auto">
          <a:xfrm>
            <a:off x="7378700" y="2124075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chemeClr val="bg1">
                  <a:lumMod val="65000"/>
                </a:schemeClr>
              </a:solidFill>
              <a:latin typeface="Times New Roman" pitchFamily="1" charset="0"/>
            </a:endParaRPr>
          </a:p>
        </p:txBody>
      </p:sp>
      <p:sp>
        <p:nvSpPr>
          <p:cNvPr id="242714" name="Line 41"/>
          <p:cNvSpPr>
            <a:spLocks noChangeShapeType="1"/>
          </p:cNvSpPr>
          <p:nvPr/>
        </p:nvSpPr>
        <p:spPr bwMode="auto">
          <a:xfrm>
            <a:off x="5819775" y="2505075"/>
            <a:ext cx="533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chemeClr val="bg1">
                  <a:lumMod val="65000"/>
                </a:schemeClr>
              </a:solidFill>
              <a:latin typeface="Times New Roman" pitchFamily="1" charset="0"/>
            </a:endParaRPr>
          </a:p>
        </p:txBody>
      </p:sp>
      <p:sp>
        <p:nvSpPr>
          <p:cNvPr id="242715" name="Text Box 42"/>
          <p:cNvSpPr txBox="1">
            <a:spLocks noChangeArrowheads="1"/>
          </p:cNvSpPr>
          <p:nvPr/>
        </p:nvSpPr>
        <p:spPr bwMode="auto">
          <a:xfrm>
            <a:off x="5248275" y="3013075"/>
            <a:ext cx="558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>
                <a:solidFill>
                  <a:schemeClr val="bg1">
                    <a:lumMod val="65000"/>
                  </a:schemeClr>
                </a:solidFill>
                <a:latin typeface="Trebuchet MS" pitchFamily="1" charset="0"/>
                <a:ea typeface="ＭＳ Ｐゴシック" pitchFamily="1" charset="-128"/>
              </a:rPr>
              <a:t>A</a:t>
            </a:r>
          </a:p>
        </p:txBody>
      </p:sp>
      <p:sp>
        <p:nvSpPr>
          <p:cNvPr id="242716" name="Text Box 43"/>
          <p:cNvSpPr txBox="1">
            <a:spLocks noChangeArrowheads="1"/>
          </p:cNvSpPr>
          <p:nvPr/>
        </p:nvSpPr>
        <p:spPr bwMode="auto">
          <a:xfrm>
            <a:off x="6553200" y="3013075"/>
            <a:ext cx="7826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>
                <a:solidFill>
                  <a:schemeClr val="bg1">
                    <a:lumMod val="65000"/>
                  </a:schemeClr>
                </a:solidFill>
                <a:latin typeface="Trebuchet MS" pitchFamily="1" charset="0"/>
                <a:ea typeface="ＭＳ Ｐゴシック" pitchFamily="1" charset="-128"/>
              </a:rPr>
              <a:t>0S</a:t>
            </a:r>
          </a:p>
        </p:txBody>
      </p:sp>
      <p:sp>
        <p:nvSpPr>
          <p:cNvPr id="242717" name="Line 44"/>
          <p:cNvSpPr>
            <a:spLocks noChangeShapeType="1"/>
          </p:cNvSpPr>
          <p:nvPr/>
        </p:nvSpPr>
        <p:spPr bwMode="auto">
          <a:xfrm>
            <a:off x="5819775" y="3303588"/>
            <a:ext cx="533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chemeClr val="bg1">
                  <a:lumMod val="65000"/>
                </a:schemeClr>
              </a:solidFill>
              <a:latin typeface="Times New Roman" pitchFamily="1" charset="0"/>
            </a:endParaRPr>
          </a:p>
        </p:txBody>
      </p:sp>
      <p:sp>
        <p:nvSpPr>
          <p:cNvPr id="242718" name="Text Box 6"/>
          <p:cNvSpPr txBox="1">
            <a:spLocks noChangeArrowheads="1"/>
          </p:cNvSpPr>
          <p:nvPr/>
        </p:nvSpPr>
        <p:spPr bwMode="auto">
          <a:xfrm>
            <a:off x="4673600" y="6075363"/>
            <a:ext cx="23622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500">
                <a:solidFill>
                  <a:schemeClr val="bg1">
                    <a:lumMod val="65000"/>
                  </a:schemeClr>
                </a:solidFill>
                <a:latin typeface="Trebuchet MS" pitchFamily="1" charset="0"/>
                <a:ea typeface="ＭＳ Ｐゴシック" pitchFamily="1" charset="-128"/>
              </a:rPr>
              <a:t>only one nonterminal on the left of each rule</a:t>
            </a:r>
          </a:p>
        </p:txBody>
      </p:sp>
      <p:sp>
        <p:nvSpPr>
          <p:cNvPr id="242719" name="Line 46"/>
          <p:cNvSpPr>
            <a:spLocks noChangeShapeType="1"/>
          </p:cNvSpPr>
          <p:nvPr/>
        </p:nvSpPr>
        <p:spPr bwMode="auto">
          <a:xfrm flipV="1">
            <a:off x="5364163" y="4373563"/>
            <a:ext cx="160337" cy="1727200"/>
          </a:xfrm>
          <a:prstGeom prst="line">
            <a:avLst/>
          </a:prstGeom>
          <a:noFill/>
          <a:ln w="19050">
            <a:solidFill>
              <a:schemeClr val="bg1">
                <a:lumMod val="65000"/>
              </a:schemeClr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chemeClr val="bg1">
                  <a:lumMod val="65000"/>
                </a:schemeClr>
              </a:solidFill>
              <a:latin typeface="Times New Roman" pitchFamily="1" charset="0"/>
            </a:endParaRPr>
          </a:p>
        </p:txBody>
      </p:sp>
      <p:sp>
        <p:nvSpPr>
          <p:cNvPr id="27678" name="Line 47"/>
          <p:cNvSpPr>
            <a:spLocks noChangeShapeType="1"/>
          </p:cNvSpPr>
          <p:nvPr/>
        </p:nvSpPr>
        <p:spPr bwMode="auto">
          <a:xfrm>
            <a:off x="4495800" y="1423988"/>
            <a:ext cx="0" cy="518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2721" name="Line 48"/>
          <p:cNvSpPr>
            <a:spLocks noChangeShapeType="1"/>
          </p:cNvSpPr>
          <p:nvPr/>
        </p:nvSpPr>
        <p:spPr bwMode="auto">
          <a:xfrm flipH="1" flipV="1">
            <a:off x="7177088" y="4329113"/>
            <a:ext cx="1039812" cy="806450"/>
          </a:xfrm>
          <a:prstGeom prst="line">
            <a:avLst/>
          </a:prstGeom>
          <a:noFill/>
          <a:ln w="19050">
            <a:solidFill>
              <a:schemeClr val="bg1">
                <a:lumMod val="65000"/>
              </a:schemeClr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chemeClr val="bg1">
                  <a:lumMod val="65000"/>
                </a:schemeClr>
              </a:solidFill>
              <a:latin typeface="Times New Roman" pitchFamily="1" charset="0"/>
            </a:endParaRPr>
          </a:p>
        </p:txBody>
      </p:sp>
      <p:sp>
        <p:nvSpPr>
          <p:cNvPr id="242722" name="Text Box 49"/>
          <p:cNvSpPr txBox="1">
            <a:spLocks noChangeArrowheads="1"/>
          </p:cNvSpPr>
          <p:nvPr/>
        </p:nvSpPr>
        <p:spPr bwMode="auto">
          <a:xfrm>
            <a:off x="5249863" y="3763963"/>
            <a:ext cx="558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>
                <a:solidFill>
                  <a:schemeClr val="bg1">
                    <a:lumMod val="65000"/>
                  </a:schemeClr>
                </a:solidFill>
                <a:latin typeface="Trebuchet MS" pitchFamily="1" charset="0"/>
                <a:ea typeface="ＭＳ Ｐゴシック" pitchFamily="1" charset="-128"/>
              </a:rPr>
              <a:t>A</a:t>
            </a:r>
          </a:p>
        </p:txBody>
      </p:sp>
      <p:sp>
        <p:nvSpPr>
          <p:cNvPr id="242723" name="Text Box 50"/>
          <p:cNvSpPr txBox="1">
            <a:spLocks noChangeArrowheads="1"/>
          </p:cNvSpPr>
          <p:nvPr/>
        </p:nvSpPr>
        <p:spPr bwMode="auto">
          <a:xfrm>
            <a:off x="6554788" y="3763963"/>
            <a:ext cx="12223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>
                <a:solidFill>
                  <a:schemeClr val="bg1">
                    <a:lumMod val="65000"/>
                  </a:schemeClr>
                </a:solidFill>
                <a:latin typeface="Trebuchet MS" pitchFamily="1" charset="0"/>
                <a:ea typeface="ＭＳ Ｐゴシック" pitchFamily="1" charset="-128"/>
              </a:rPr>
              <a:t>1AA</a:t>
            </a:r>
          </a:p>
        </p:txBody>
      </p:sp>
      <p:sp>
        <p:nvSpPr>
          <p:cNvPr id="242724" name="Line 51"/>
          <p:cNvSpPr>
            <a:spLocks noChangeShapeType="1"/>
          </p:cNvSpPr>
          <p:nvPr/>
        </p:nvSpPr>
        <p:spPr bwMode="auto">
          <a:xfrm>
            <a:off x="5821363" y="4054475"/>
            <a:ext cx="533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chemeClr val="bg1">
                  <a:lumMod val="65000"/>
                </a:schemeClr>
              </a:solidFill>
              <a:latin typeface="Times New Roman" pitchFamily="1" charset="0"/>
            </a:endParaRPr>
          </a:p>
        </p:txBody>
      </p:sp>
      <p:sp>
        <p:nvSpPr>
          <p:cNvPr id="27683" name="Line 48"/>
          <p:cNvSpPr>
            <a:spLocks noChangeShapeType="1"/>
          </p:cNvSpPr>
          <p:nvPr/>
        </p:nvSpPr>
        <p:spPr bwMode="auto">
          <a:xfrm flipH="1" flipV="1">
            <a:off x="3222625" y="5210175"/>
            <a:ext cx="477838" cy="4794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84" name="Text Box 6"/>
          <p:cNvSpPr txBox="1">
            <a:spLocks noChangeArrowheads="1"/>
          </p:cNvSpPr>
          <p:nvPr/>
        </p:nvSpPr>
        <p:spPr bwMode="auto">
          <a:xfrm>
            <a:off x="2684463" y="5661025"/>
            <a:ext cx="175736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500">
                <a:solidFill>
                  <a:srgbClr val="FF0000"/>
                </a:solidFill>
                <a:latin typeface="Trebuchet MS" pitchFamily="1" charset="0"/>
                <a:ea typeface="ＭＳ Ｐゴシック" pitchFamily="1" charset="-128"/>
              </a:rPr>
              <a:t>are regular  grammars the same as finite state machines?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5"/>
          <p:cNvSpPr txBox="1">
            <a:spLocks noChangeArrowheads="1"/>
          </p:cNvSpPr>
          <p:nvPr/>
        </p:nvSpPr>
        <p:spPr bwMode="auto">
          <a:xfrm>
            <a:off x="163513" y="161925"/>
            <a:ext cx="86550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cs typeface="Times New Roman" pitchFamily="-128" charset="0"/>
              </a:rPr>
              <a:t>Real assembly languages are messy…</a:t>
            </a:r>
          </a:p>
        </p:txBody>
      </p:sp>
      <p:sp>
        <p:nvSpPr>
          <p:cNvPr id="13315" name="Text Box 15"/>
          <p:cNvSpPr txBox="1">
            <a:spLocks noChangeArrowheads="1"/>
          </p:cNvSpPr>
          <p:nvPr/>
        </p:nvSpPr>
        <p:spPr bwMode="auto">
          <a:xfrm>
            <a:off x="152400" y="6400800"/>
            <a:ext cx="4183063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>
                <a:latin typeface="Comic Sans MS" pitchFamily="-128" charset="0"/>
              </a:rPr>
              <a:t>only worry about these details on a </a:t>
            </a:r>
            <a:r>
              <a:rPr lang="en-US" sz="1200" i="1">
                <a:latin typeface="Comic Sans MS" pitchFamily="-128" charset="0"/>
              </a:rPr>
              <a:t>need-to-know </a:t>
            </a:r>
            <a:r>
              <a:rPr lang="en-US" sz="1200">
                <a:latin typeface="Comic Sans MS" pitchFamily="-128" charset="0"/>
              </a:rPr>
              <a:t>basis…</a:t>
            </a:r>
          </a:p>
        </p:txBody>
      </p:sp>
      <p:sp>
        <p:nvSpPr>
          <p:cNvPr id="13316" name="Text Box 16"/>
          <p:cNvSpPr txBox="1">
            <a:spLocks noChangeArrowheads="1"/>
          </p:cNvSpPr>
          <p:nvPr/>
        </p:nvSpPr>
        <p:spPr bwMode="auto">
          <a:xfrm>
            <a:off x="76200" y="1474788"/>
            <a:ext cx="2195513" cy="39624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100" b="1">
                <a:solidFill>
                  <a:srgbClr val="0000FF"/>
                </a:solidFill>
                <a:latin typeface="Courier New" pitchFamily="-128" charset="0"/>
              </a:rPr>
              <a:t>main:</a:t>
            </a:r>
          </a:p>
          <a:p>
            <a:r>
              <a:rPr lang="en-US" sz="1100" b="1">
                <a:solidFill>
                  <a:srgbClr val="0000FF"/>
                </a:solidFill>
                <a:latin typeface="Courier New" pitchFamily="-128" charset="0"/>
              </a:rPr>
              <a:t>   pushl %ebp</a:t>
            </a:r>
          </a:p>
          <a:p>
            <a:r>
              <a:rPr lang="en-US" sz="1100" b="1">
                <a:solidFill>
                  <a:srgbClr val="0000FF"/>
                </a:solidFill>
                <a:latin typeface="Courier New" pitchFamily="-128" charset="0"/>
              </a:rPr>
              <a:t>   movl  %esp, %ebp</a:t>
            </a:r>
          </a:p>
          <a:p>
            <a:r>
              <a:rPr lang="en-US" sz="1100" b="1">
                <a:solidFill>
                  <a:srgbClr val="0000FF"/>
                </a:solidFill>
                <a:latin typeface="Courier New" pitchFamily="-128" charset="0"/>
              </a:rPr>
              <a:t>   subl  $24, %esp</a:t>
            </a:r>
          </a:p>
          <a:p>
            <a:r>
              <a:rPr lang="en-US" sz="1100" b="1">
                <a:solidFill>
                  <a:srgbClr val="0000FF"/>
                </a:solidFill>
                <a:latin typeface="Courier New" pitchFamily="-128" charset="0"/>
              </a:rPr>
              <a:t>   andl  $-16, %esp</a:t>
            </a:r>
          </a:p>
          <a:p>
            <a:r>
              <a:rPr lang="en-US" sz="1100" b="1">
                <a:solidFill>
                  <a:srgbClr val="0000FF"/>
                </a:solidFill>
                <a:latin typeface="Courier New" pitchFamily="-128" charset="0"/>
              </a:rPr>
              <a:t>   movl  $0, %eax</a:t>
            </a:r>
          </a:p>
          <a:p>
            <a:r>
              <a:rPr lang="en-US" sz="1100" b="1">
                <a:solidFill>
                  <a:srgbClr val="0000FF"/>
                </a:solidFill>
                <a:latin typeface="Courier New" pitchFamily="-128" charset="0"/>
              </a:rPr>
              <a:t>   subl  %eax, %esp</a:t>
            </a:r>
          </a:p>
          <a:p>
            <a:r>
              <a:rPr lang="en-US" sz="1100" b="1">
                <a:solidFill>
                  <a:srgbClr val="0000FF"/>
                </a:solidFill>
                <a:latin typeface="Courier New" pitchFamily="-128" charset="0"/>
              </a:rPr>
              <a:t>   movl  $42, -4(%ebp)</a:t>
            </a:r>
          </a:p>
          <a:p>
            <a:r>
              <a:rPr lang="en-US" sz="1100" b="1">
                <a:solidFill>
                  <a:srgbClr val="0000FF"/>
                </a:solidFill>
                <a:latin typeface="Courier New" pitchFamily="-128" charset="0"/>
              </a:rPr>
              <a:t>   movl  $7, -8(%ebp)</a:t>
            </a:r>
          </a:p>
          <a:p>
            <a:r>
              <a:rPr lang="en-US" sz="1100" b="1">
                <a:solidFill>
                  <a:srgbClr val="0000FF"/>
                </a:solidFill>
                <a:latin typeface="Courier New" pitchFamily="-128" charset="0"/>
              </a:rPr>
              <a:t>   movl  -4(%ebp), %eax</a:t>
            </a:r>
          </a:p>
          <a:p>
            <a:r>
              <a:rPr lang="en-US" sz="1100" b="1">
                <a:solidFill>
                  <a:srgbClr val="0000FF"/>
                </a:solidFill>
                <a:latin typeface="Courier New" pitchFamily="-128" charset="0"/>
              </a:rPr>
              <a:t>   movl  %eax, -12(%ebp)</a:t>
            </a:r>
          </a:p>
          <a:p>
            <a:r>
              <a:rPr lang="en-US" sz="1100" b="1">
                <a:solidFill>
                  <a:srgbClr val="0000FF"/>
                </a:solidFill>
                <a:latin typeface="Courier New" pitchFamily="-128" charset="0"/>
              </a:rPr>
              <a:t>   movl  -8(%ebp), %eax</a:t>
            </a:r>
          </a:p>
          <a:p>
            <a:r>
              <a:rPr lang="en-US" sz="1100" b="1">
                <a:solidFill>
                  <a:srgbClr val="0000FF"/>
                </a:solidFill>
                <a:latin typeface="Courier New" pitchFamily="-128" charset="0"/>
              </a:rPr>
              <a:t>   movl  %eax, -4(%ebp)</a:t>
            </a:r>
          </a:p>
          <a:p>
            <a:r>
              <a:rPr lang="en-US" sz="1100" b="1">
                <a:solidFill>
                  <a:srgbClr val="0000FF"/>
                </a:solidFill>
                <a:latin typeface="Courier New" pitchFamily="-128" charset="0"/>
              </a:rPr>
              <a:t>   movl  -12(%ebp), %eax</a:t>
            </a:r>
          </a:p>
          <a:p>
            <a:r>
              <a:rPr lang="en-US" sz="1100" b="1">
                <a:solidFill>
                  <a:srgbClr val="0000FF"/>
                </a:solidFill>
                <a:latin typeface="Courier New" pitchFamily="-128" charset="0"/>
              </a:rPr>
              <a:t>   movl  %eax, -8(%ebp)</a:t>
            </a:r>
          </a:p>
          <a:p>
            <a:r>
              <a:rPr lang="en-US" sz="1100" b="1">
                <a:solidFill>
                  <a:srgbClr val="0000FF"/>
                </a:solidFill>
                <a:latin typeface="Courier New" pitchFamily="-128" charset="0"/>
              </a:rPr>
              <a:t>   subl  $4, %esp</a:t>
            </a:r>
          </a:p>
          <a:p>
            <a:r>
              <a:rPr lang="en-US" sz="1100" b="1">
                <a:solidFill>
                  <a:srgbClr val="0000FF"/>
                </a:solidFill>
                <a:latin typeface="Courier New" pitchFamily="-128" charset="0"/>
              </a:rPr>
              <a:t>   pushl -8(%ebp)</a:t>
            </a:r>
          </a:p>
          <a:p>
            <a:r>
              <a:rPr lang="en-US" sz="1100" b="1">
                <a:solidFill>
                  <a:srgbClr val="0000FF"/>
                </a:solidFill>
                <a:latin typeface="Courier New" pitchFamily="-128" charset="0"/>
              </a:rPr>
              <a:t>   pushl -4(%ebp)</a:t>
            </a:r>
          </a:p>
          <a:p>
            <a:r>
              <a:rPr lang="en-US" sz="1100" b="1">
                <a:solidFill>
                  <a:srgbClr val="0000FF"/>
                </a:solidFill>
                <a:latin typeface="Courier New" pitchFamily="-128" charset="0"/>
              </a:rPr>
              <a:t>   pushl $.LC0</a:t>
            </a:r>
          </a:p>
          <a:p>
            <a:r>
              <a:rPr lang="en-US" sz="1100" b="1">
                <a:solidFill>
                  <a:srgbClr val="0000FF"/>
                </a:solidFill>
                <a:latin typeface="Courier New" pitchFamily="-128" charset="0"/>
              </a:rPr>
              <a:t>   call  printf</a:t>
            </a:r>
          </a:p>
          <a:p>
            <a:r>
              <a:rPr lang="en-US" sz="1100" b="1">
                <a:solidFill>
                  <a:srgbClr val="0000FF"/>
                </a:solidFill>
                <a:latin typeface="Courier New" pitchFamily="-128" charset="0"/>
              </a:rPr>
              <a:t>   addl  $16, %esp</a:t>
            </a:r>
          </a:p>
          <a:p>
            <a:r>
              <a:rPr lang="en-US" sz="1100" b="1">
                <a:solidFill>
                  <a:srgbClr val="0000FF"/>
                </a:solidFill>
                <a:latin typeface="Courier New" pitchFamily="-128" charset="0"/>
              </a:rPr>
              <a:t>   leave</a:t>
            </a:r>
          </a:p>
          <a:p>
            <a:r>
              <a:rPr lang="en-US" sz="1100" b="1">
                <a:solidFill>
                  <a:srgbClr val="0000FF"/>
                </a:solidFill>
                <a:latin typeface="Courier New" pitchFamily="-128" charset="0"/>
              </a:rPr>
              <a:t>   ret</a:t>
            </a:r>
          </a:p>
        </p:txBody>
      </p:sp>
      <p:sp>
        <p:nvSpPr>
          <p:cNvPr id="13317" name="Rectangle 17"/>
          <p:cNvSpPr>
            <a:spLocks noChangeArrowheads="1"/>
          </p:cNvSpPr>
          <p:nvPr/>
        </p:nvSpPr>
        <p:spPr bwMode="auto">
          <a:xfrm>
            <a:off x="4008438" y="1474788"/>
            <a:ext cx="2698750" cy="44672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100" b="1">
                <a:solidFill>
                  <a:srgbClr val="009900"/>
                </a:solidFill>
                <a:latin typeface="Courier New" pitchFamily="-128" charset="0"/>
              </a:rPr>
              <a:t>     main:</a:t>
            </a:r>
          </a:p>
          <a:p>
            <a:r>
              <a:rPr lang="en-US" sz="1100" b="1">
                <a:solidFill>
                  <a:srgbClr val="009900"/>
                </a:solidFill>
                <a:latin typeface="Courier New" pitchFamily="-128" charset="0"/>
              </a:rPr>
              <a:t>        pushl   %ebp</a:t>
            </a:r>
          </a:p>
          <a:p>
            <a:r>
              <a:rPr lang="en-US" sz="1100" b="1">
                <a:solidFill>
                  <a:srgbClr val="009900"/>
                </a:solidFill>
                <a:latin typeface="Courier New" pitchFamily="-128" charset="0"/>
              </a:rPr>
              <a:t>        movl    %esp, %ebp</a:t>
            </a:r>
          </a:p>
          <a:p>
            <a:r>
              <a:rPr lang="en-US" sz="1100" b="1">
                <a:solidFill>
                  <a:srgbClr val="009900"/>
                </a:solidFill>
                <a:latin typeface="Courier New" pitchFamily="-128" charset="0"/>
              </a:rPr>
              <a:t>        subl    $8, %esp</a:t>
            </a:r>
          </a:p>
          <a:p>
            <a:r>
              <a:rPr lang="en-US" sz="1100" b="1">
                <a:solidFill>
                  <a:srgbClr val="009900"/>
                </a:solidFill>
                <a:latin typeface="Courier New" pitchFamily="-128" charset="0"/>
              </a:rPr>
              <a:t>        andl    $-16, %esp</a:t>
            </a:r>
          </a:p>
          <a:p>
            <a:r>
              <a:rPr lang="en-US" sz="1100" b="1">
                <a:solidFill>
                  <a:srgbClr val="009900"/>
                </a:solidFill>
                <a:latin typeface="Courier New" pitchFamily="-128" charset="0"/>
              </a:rPr>
              <a:t>        movl    $0, %eax</a:t>
            </a:r>
          </a:p>
          <a:p>
            <a:r>
              <a:rPr lang="en-US" sz="1100" b="1">
                <a:solidFill>
                  <a:srgbClr val="009900"/>
                </a:solidFill>
                <a:latin typeface="Courier New" pitchFamily="-128" charset="0"/>
              </a:rPr>
              <a:t>        subl    %eax, %esp</a:t>
            </a:r>
          </a:p>
          <a:p>
            <a:r>
              <a:rPr lang="en-US" sz="1100" b="1">
                <a:solidFill>
                  <a:srgbClr val="009900"/>
                </a:solidFill>
                <a:latin typeface="Courier New" pitchFamily="-128" charset="0"/>
              </a:rPr>
              <a:t>        movl    $42, -4(%ebp)</a:t>
            </a:r>
          </a:p>
          <a:p>
            <a:r>
              <a:rPr lang="en-US" sz="1100" b="1">
                <a:solidFill>
                  <a:srgbClr val="009900"/>
                </a:solidFill>
                <a:latin typeface="Courier New" pitchFamily="-128" charset="0"/>
              </a:rPr>
              <a:t>        movl    $7, -8(%ebp)</a:t>
            </a:r>
          </a:p>
          <a:p>
            <a:r>
              <a:rPr lang="en-US" sz="1100" b="1">
                <a:solidFill>
                  <a:srgbClr val="009900"/>
                </a:solidFill>
                <a:latin typeface="Courier New" pitchFamily="-128" charset="0"/>
              </a:rPr>
              <a:t>        movl    -8(%ebp), %edx</a:t>
            </a:r>
          </a:p>
          <a:p>
            <a:r>
              <a:rPr lang="en-US" sz="1100" b="1">
                <a:solidFill>
                  <a:srgbClr val="009900"/>
                </a:solidFill>
                <a:latin typeface="Courier New" pitchFamily="-128" charset="0"/>
              </a:rPr>
              <a:t>        leal    -4(%ebp), %eax</a:t>
            </a:r>
          </a:p>
          <a:p>
            <a:r>
              <a:rPr lang="en-US" sz="1100" b="1">
                <a:solidFill>
                  <a:srgbClr val="009900"/>
                </a:solidFill>
                <a:latin typeface="Courier New" pitchFamily="-128" charset="0"/>
              </a:rPr>
              <a:t>        xorl    %edx, (%eax)</a:t>
            </a:r>
          </a:p>
          <a:p>
            <a:r>
              <a:rPr lang="en-US" sz="1100" b="1">
                <a:solidFill>
                  <a:srgbClr val="009900"/>
                </a:solidFill>
                <a:latin typeface="Courier New" pitchFamily="-128" charset="0"/>
              </a:rPr>
              <a:t>        movl    -4(%ebp), %edx</a:t>
            </a:r>
          </a:p>
          <a:p>
            <a:r>
              <a:rPr lang="en-US" sz="1100" b="1">
                <a:solidFill>
                  <a:srgbClr val="009900"/>
                </a:solidFill>
                <a:latin typeface="Courier New" pitchFamily="-128" charset="0"/>
              </a:rPr>
              <a:t>        leal    -8(%ebp), %eax</a:t>
            </a:r>
          </a:p>
          <a:p>
            <a:r>
              <a:rPr lang="en-US" sz="1100" b="1">
                <a:solidFill>
                  <a:srgbClr val="009900"/>
                </a:solidFill>
                <a:latin typeface="Courier New" pitchFamily="-128" charset="0"/>
              </a:rPr>
              <a:t>        xorl    %edx, (%eax)</a:t>
            </a:r>
          </a:p>
          <a:p>
            <a:r>
              <a:rPr lang="en-US" sz="1100" b="1">
                <a:solidFill>
                  <a:srgbClr val="009900"/>
                </a:solidFill>
                <a:latin typeface="Courier New" pitchFamily="-128" charset="0"/>
              </a:rPr>
              <a:t>        movl    -8(%ebp), %edx</a:t>
            </a:r>
          </a:p>
          <a:p>
            <a:r>
              <a:rPr lang="en-US" sz="1100" b="1">
                <a:solidFill>
                  <a:srgbClr val="009900"/>
                </a:solidFill>
                <a:latin typeface="Courier New" pitchFamily="-128" charset="0"/>
              </a:rPr>
              <a:t>        leal    -4(%ebp), %eax</a:t>
            </a:r>
          </a:p>
          <a:p>
            <a:r>
              <a:rPr lang="en-US" sz="1100" b="1">
                <a:solidFill>
                  <a:srgbClr val="009900"/>
                </a:solidFill>
                <a:latin typeface="Courier New" pitchFamily="-128" charset="0"/>
              </a:rPr>
              <a:t>        xorl    %edx, (%eax)</a:t>
            </a:r>
          </a:p>
          <a:p>
            <a:r>
              <a:rPr lang="en-US" sz="1100" b="1">
                <a:solidFill>
                  <a:srgbClr val="009900"/>
                </a:solidFill>
                <a:latin typeface="Courier New" pitchFamily="-128" charset="0"/>
              </a:rPr>
              <a:t>        subl    $4, %esp</a:t>
            </a:r>
          </a:p>
          <a:p>
            <a:r>
              <a:rPr lang="en-US" sz="1100" b="1">
                <a:solidFill>
                  <a:srgbClr val="009900"/>
                </a:solidFill>
                <a:latin typeface="Courier New" pitchFamily="-128" charset="0"/>
              </a:rPr>
              <a:t>        pushl   -8(%ebp)</a:t>
            </a:r>
          </a:p>
          <a:p>
            <a:r>
              <a:rPr lang="en-US" sz="1100" b="1">
                <a:solidFill>
                  <a:srgbClr val="009900"/>
                </a:solidFill>
                <a:latin typeface="Courier New" pitchFamily="-128" charset="0"/>
              </a:rPr>
              <a:t>        pushl   -4(%ebp)</a:t>
            </a:r>
          </a:p>
          <a:p>
            <a:r>
              <a:rPr lang="en-US" sz="1100" b="1">
                <a:solidFill>
                  <a:srgbClr val="009900"/>
                </a:solidFill>
                <a:latin typeface="Courier New" pitchFamily="-128" charset="0"/>
              </a:rPr>
              <a:t>        pushl   $.LC0</a:t>
            </a:r>
          </a:p>
          <a:p>
            <a:r>
              <a:rPr lang="en-US" sz="1100" b="1">
                <a:solidFill>
                  <a:srgbClr val="009900"/>
                </a:solidFill>
                <a:latin typeface="Courier New" pitchFamily="-128" charset="0"/>
              </a:rPr>
              <a:t>        call    printf</a:t>
            </a:r>
          </a:p>
          <a:p>
            <a:r>
              <a:rPr lang="en-US" sz="1100" b="1">
                <a:solidFill>
                  <a:srgbClr val="009900"/>
                </a:solidFill>
                <a:latin typeface="Courier New" pitchFamily="-128" charset="0"/>
              </a:rPr>
              <a:t>        addl    $16, %esp</a:t>
            </a:r>
          </a:p>
          <a:p>
            <a:r>
              <a:rPr lang="en-US" sz="1100" b="1">
                <a:solidFill>
                  <a:srgbClr val="009900"/>
                </a:solidFill>
                <a:latin typeface="Courier New" pitchFamily="-128" charset="0"/>
              </a:rPr>
              <a:t>        leave</a:t>
            </a:r>
          </a:p>
          <a:p>
            <a:r>
              <a:rPr lang="en-US" sz="1100" b="1">
                <a:solidFill>
                  <a:srgbClr val="009900"/>
                </a:solidFill>
                <a:latin typeface="Courier New" pitchFamily="-128" charset="0"/>
              </a:rPr>
              <a:t>        ret</a:t>
            </a:r>
          </a:p>
        </p:txBody>
      </p:sp>
      <p:sp>
        <p:nvSpPr>
          <p:cNvPr id="13318" name="Rectangle 18"/>
          <p:cNvSpPr>
            <a:spLocks noChangeArrowheads="1"/>
          </p:cNvSpPr>
          <p:nvPr/>
        </p:nvSpPr>
        <p:spPr bwMode="auto">
          <a:xfrm>
            <a:off x="6700838" y="1474788"/>
            <a:ext cx="2363787" cy="49720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100" b="1">
                <a:solidFill>
                  <a:srgbClr val="009900"/>
                </a:solidFill>
                <a:latin typeface="Courier New" pitchFamily="-128" charset="0"/>
              </a:rPr>
              <a:t>main:</a:t>
            </a:r>
          </a:p>
          <a:p>
            <a:r>
              <a:rPr lang="en-US" sz="1100" b="1">
                <a:solidFill>
                  <a:srgbClr val="009900"/>
                </a:solidFill>
                <a:latin typeface="Courier New" pitchFamily="-128" charset="0"/>
              </a:rPr>
              <a:t>  !#PROLOGUE# 0</a:t>
            </a:r>
          </a:p>
          <a:p>
            <a:r>
              <a:rPr lang="en-US" sz="1100" b="1">
                <a:solidFill>
                  <a:srgbClr val="009900"/>
                </a:solidFill>
                <a:latin typeface="Courier New" pitchFamily="-128" charset="0"/>
              </a:rPr>
              <a:t>  save  %sp, -120, %sp</a:t>
            </a:r>
          </a:p>
          <a:p>
            <a:r>
              <a:rPr lang="en-US" sz="1100" b="1">
                <a:solidFill>
                  <a:srgbClr val="009900"/>
                </a:solidFill>
                <a:latin typeface="Courier New" pitchFamily="-128" charset="0"/>
              </a:rPr>
              <a:t>  !#PROLOGUE# 1</a:t>
            </a:r>
          </a:p>
          <a:p>
            <a:r>
              <a:rPr lang="en-US" sz="1100" b="1">
                <a:solidFill>
                  <a:srgbClr val="009900"/>
                </a:solidFill>
                <a:latin typeface="Courier New" pitchFamily="-128" charset="0"/>
              </a:rPr>
              <a:t>  mov 42, %g1</a:t>
            </a:r>
          </a:p>
          <a:p>
            <a:r>
              <a:rPr lang="en-US" sz="1100" b="1">
                <a:solidFill>
                  <a:srgbClr val="009900"/>
                </a:solidFill>
                <a:latin typeface="Courier New" pitchFamily="-128" charset="0"/>
              </a:rPr>
              <a:t>  st  %g1, [%fp-20]</a:t>
            </a:r>
          </a:p>
          <a:p>
            <a:r>
              <a:rPr lang="en-US" sz="1100" b="1">
                <a:solidFill>
                  <a:srgbClr val="009900"/>
                </a:solidFill>
                <a:latin typeface="Courier New" pitchFamily="-128" charset="0"/>
              </a:rPr>
              <a:t>  mov 7, %g1</a:t>
            </a:r>
          </a:p>
          <a:p>
            <a:r>
              <a:rPr lang="en-US" sz="1100" b="1">
                <a:solidFill>
                  <a:srgbClr val="009900"/>
                </a:solidFill>
                <a:latin typeface="Courier New" pitchFamily="-128" charset="0"/>
              </a:rPr>
              <a:t>  st  %g1, [%fp-24]</a:t>
            </a:r>
          </a:p>
          <a:p>
            <a:r>
              <a:rPr lang="en-US" sz="1100" b="1">
                <a:solidFill>
                  <a:srgbClr val="009900"/>
                </a:solidFill>
                <a:latin typeface="Courier New" pitchFamily="-128" charset="0"/>
              </a:rPr>
              <a:t>  ld  [%fp-20], %o5</a:t>
            </a:r>
          </a:p>
          <a:p>
            <a:r>
              <a:rPr lang="en-US" sz="1100" b="1">
                <a:solidFill>
                  <a:srgbClr val="009900"/>
                </a:solidFill>
                <a:latin typeface="Courier New" pitchFamily="-128" charset="0"/>
              </a:rPr>
              <a:t>  ld  [%fp-24], %g1</a:t>
            </a:r>
          </a:p>
          <a:p>
            <a:r>
              <a:rPr lang="en-US" sz="1100" b="1">
                <a:solidFill>
                  <a:srgbClr val="009900"/>
                </a:solidFill>
                <a:latin typeface="Courier New" pitchFamily="-128" charset="0"/>
              </a:rPr>
              <a:t>  xor %o5, %g1, %g1</a:t>
            </a:r>
          </a:p>
          <a:p>
            <a:r>
              <a:rPr lang="en-US" sz="1100" b="1">
                <a:solidFill>
                  <a:srgbClr val="009900"/>
                </a:solidFill>
                <a:latin typeface="Courier New" pitchFamily="-128" charset="0"/>
              </a:rPr>
              <a:t>  mov %g1, %o5</a:t>
            </a:r>
          </a:p>
          <a:p>
            <a:r>
              <a:rPr lang="en-US" sz="1100" b="1">
                <a:solidFill>
                  <a:srgbClr val="009900"/>
                </a:solidFill>
                <a:latin typeface="Courier New" pitchFamily="-128" charset="0"/>
              </a:rPr>
              <a:t>  st  %o5, [%fp-20]</a:t>
            </a:r>
          </a:p>
          <a:p>
            <a:r>
              <a:rPr lang="en-US" sz="1100" b="1">
                <a:solidFill>
                  <a:srgbClr val="009900"/>
                </a:solidFill>
                <a:latin typeface="Courier New" pitchFamily="-128" charset="0"/>
              </a:rPr>
              <a:t>  ld  [%fp-24], %g1</a:t>
            </a:r>
          </a:p>
          <a:p>
            <a:r>
              <a:rPr lang="en-US" sz="1100" b="1">
                <a:solidFill>
                  <a:srgbClr val="009900"/>
                </a:solidFill>
                <a:latin typeface="Courier New" pitchFamily="-128" charset="0"/>
              </a:rPr>
              <a:t>  xor %g1, %o5, %g1</a:t>
            </a:r>
          </a:p>
          <a:p>
            <a:r>
              <a:rPr lang="en-US" sz="1100" b="1">
                <a:solidFill>
                  <a:srgbClr val="009900"/>
                </a:solidFill>
                <a:latin typeface="Courier New" pitchFamily="-128" charset="0"/>
              </a:rPr>
              <a:t>  mov %g1, %o5</a:t>
            </a:r>
          </a:p>
          <a:p>
            <a:r>
              <a:rPr lang="en-US" sz="1100" b="1">
                <a:solidFill>
                  <a:srgbClr val="009900"/>
                </a:solidFill>
                <a:latin typeface="Courier New" pitchFamily="-128" charset="0"/>
              </a:rPr>
              <a:t>  st  %o5, [%fp-24]</a:t>
            </a:r>
          </a:p>
          <a:p>
            <a:r>
              <a:rPr lang="en-US" sz="1100" b="1">
                <a:solidFill>
                  <a:srgbClr val="009900"/>
                </a:solidFill>
                <a:latin typeface="Courier New" pitchFamily="-128" charset="0"/>
              </a:rPr>
              <a:t>  ld  [%fp-20], %g1</a:t>
            </a:r>
          </a:p>
          <a:p>
            <a:r>
              <a:rPr lang="en-US" sz="1100" b="1">
                <a:solidFill>
                  <a:srgbClr val="009900"/>
                </a:solidFill>
                <a:latin typeface="Courier New" pitchFamily="-128" charset="0"/>
              </a:rPr>
              <a:t>  xor %g1, %o5, %g1</a:t>
            </a:r>
          </a:p>
          <a:p>
            <a:r>
              <a:rPr lang="en-US" sz="1100" b="1">
                <a:solidFill>
                  <a:srgbClr val="009900"/>
                </a:solidFill>
                <a:latin typeface="Courier New" pitchFamily="-128" charset="0"/>
              </a:rPr>
              <a:t>  st  %g1, [%fp-20]</a:t>
            </a:r>
          </a:p>
          <a:p>
            <a:r>
              <a:rPr lang="en-US" sz="1100" b="1">
                <a:solidFill>
                  <a:srgbClr val="009900"/>
                </a:solidFill>
                <a:latin typeface="Courier New" pitchFamily="-128" charset="0"/>
              </a:rPr>
              <a:t>  sethi %hi(.LLC0), %g1</a:t>
            </a:r>
          </a:p>
          <a:p>
            <a:r>
              <a:rPr lang="en-US" sz="1100" b="1">
                <a:solidFill>
                  <a:srgbClr val="009900"/>
                </a:solidFill>
                <a:latin typeface="Courier New" pitchFamily="-128" charset="0"/>
              </a:rPr>
              <a:t>  or  %g1, %lo(.LLC0), %o0</a:t>
            </a:r>
          </a:p>
          <a:p>
            <a:r>
              <a:rPr lang="en-US" sz="1100" b="1">
                <a:solidFill>
                  <a:srgbClr val="009900"/>
                </a:solidFill>
                <a:latin typeface="Courier New" pitchFamily="-128" charset="0"/>
              </a:rPr>
              <a:t>  ld  [%fp-20], %o1</a:t>
            </a:r>
          </a:p>
          <a:p>
            <a:r>
              <a:rPr lang="en-US" sz="1100" b="1">
                <a:solidFill>
                  <a:srgbClr val="009900"/>
                </a:solidFill>
                <a:latin typeface="Courier New" pitchFamily="-128" charset="0"/>
              </a:rPr>
              <a:t>  ld  [%fp-24], %o2</a:t>
            </a:r>
          </a:p>
          <a:p>
            <a:r>
              <a:rPr lang="en-US" sz="1100" b="1">
                <a:solidFill>
                  <a:srgbClr val="009900"/>
                </a:solidFill>
                <a:latin typeface="Courier New" pitchFamily="-128" charset="0"/>
              </a:rPr>
              <a:t>  call  printf, 0</a:t>
            </a:r>
          </a:p>
          <a:p>
            <a:r>
              <a:rPr lang="en-US" sz="1100" b="1">
                <a:solidFill>
                  <a:srgbClr val="009900"/>
                </a:solidFill>
                <a:latin typeface="Courier New" pitchFamily="-128" charset="0"/>
              </a:rPr>
              <a:t>  nop</a:t>
            </a:r>
          </a:p>
          <a:p>
            <a:r>
              <a:rPr lang="en-US" sz="1100" b="1">
                <a:solidFill>
                  <a:srgbClr val="009900"/>
                </a:solidFill>
                <a:latin typeface="Courier New" pitchFamily="-128" charset="0"/>
              </a:rPr>
              <a:t>  mov %g1, %i0</a:t>
            </a:r>
          </a:p>
          <a:p>
            <a:r>
              <a:rPr lang="en-US" sz="1100" b="1">
                <a:solidFill>
                  <a:srgbClr val="009900"/>
                </a:solidFill>
                <a:latin typeface="Courier New" pitchFamily="-128" charset="0"/>
              </a:rPr>
              <a:t>  ret</a:t>
            </a:r>
          </a:p>
          <a:p>
            <a:r>
              <a:rPr lang="en-US" sz="1100" b="1">
                <a:solidFill>
                  <a:srgbClr val="009900"/>
                </a:solidFill>
                <a:latin typeface="Courier New" pitchFamily="-128" charset="0"/>
              </a:rPr>
              <a:t>  restore</a:t>
            </a:r>
          </a:p>
        </p:txBody>
      </p:sp>
      <p:sp>
        <p:nvSpPr>
          <p:cNvPr id="13319" name="Rectangle 19"/>
          <p:cNvSpPr>
            <a:spLocks noChangeArrowheads="1"/>
          </p:cNvSpPr>
          <p:nvPr/>
        </p:nvSpPr>
        <p:spPr bwMode="auto">
          <a:xfrm>
            <a:off x="2208213" y="1474788"/>
            <a:ext cx="2363787" cy="39624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100" b="1">
                <a:solidFill>
                  <a:srgbClr val="0000FF"/>
                </a:solidFill>
                <a:latin typeface="Courier New" pitchFamily="-128" charset="0"/>
              </a:rPr>
              <a:t>main:</a:t>
            </a:r>
          </a:p>
          <a:p>
            <a:r>
              <a:rPr lang="en-US" sz="1100" b="1">
                <a:solidFill>
                  <a:srgbClr val="0000FF"/>
                </a:solidFill>
                <a:latin typeface="Courier New" pitchFamily="-128" charset="0"/>
              </a:rPr>
              <a:t>  !#PROLOGUE# 0</a:t>
            </a:r>
          </a:p>
          <a:p>
            <a:r>
              <a:rPr lang="en-US" sz="1100" b="1">
                <a:solidFill>
                  <a:srgbClr val="0000FF"/>
                </a:solidFill>
                <a:latin typeface="Courier New" pitchFamily="-128" charset="0"/>
              </a:rPr>
              <a:t>  save  %sp, -128, %sp</a:t>
            </a:r>
          </a:p>
          <a:p>
            <a:r>
              <a:rPr lang="en-US" sz="1100" b="1">
                <a:solidFill>
                  <a:srgbClr val="0000FF"/>
                </a:solidFill>
                <a:latin typeface="Courier New" pitchFamily="-128" charset="0"/>
              </a:rPr>
              <a:t>  !#PROLOGUE# 1</a:t>
            </a:r>
          </a:p>
          <a:p>
            <a:r>
              <a:rPr lang="en-US" sz="1100" b="1">
                <a:solidFill>
                  <a:srgbClr val="0000FF"/>
                </a:solidFill>
                <a:latin typeface="Courier New" pitchFamily="-128" charset="0"/>
              </a:rPr>
              <a:t>  mov 42, %g1</a:t>
            </a:r>
          </a:p>
          <a:p>
            <a:r>
              <a:rPr lang="en-US" sz="1100" b="1">
                <a:solidFill>
                  <a:srgbClr val="0000FF"/>
                </a:solidFill>
                <a:latin typeface="Courier New" pitchFamily="-128" charset="0"/>
              </a:rPr>
              <a:t>  st  %g1, [%fp-20]</a:t>
            </a:r>
          </a:p>
          <a:p>
            <a:r>
              <a:rPr lang="en-US" sz="1100" b="1">
                <a:solidFill>
                  <a:srgbClr val="0000FF"/>
                </a:solidFill>
                <a:latin typeface="Courier New" pitchFamily="-128" charset="0"/>
              </a:rPr>
              <a:t>  mov 7, %g1</a:t>
            </a:r>
          </a:p>
          <a:p>
            <a:r>
              <a:rPr lang="en-US" sz="1100" b="1">
                <a:solidFill>
                  <a:srgbClr val="0000FF"/>
                </a:solidFill>
                <a:latin typeface="Courier New" pitchFamily="-128" charset="0"/>
              </a:rPr>
              <a:t>  st  %g1, [%fp-24]</a:t>
            </a:r>
          </a:p>
          <a:p>
            <a:r>
              <a:rPr lang="en-US" sz="1100" b="1">
                <a:solidFill>
                  <a:srgbClr val="0000FF"/>
                </a:solidFill>
                <a:latin typeface="Courier New" pitchFamily="-128" charset="0"/>
              </a:rPr>
              <a:t>  ld  [%fp-20], %g1</a:t>
            </a:r>
          </a:p>
          <a:p>
            <a:r>
              <a:rPr lang="en-US" sz="1100" b="1">
                <a:solidFill>
                  <a:srgbClr val="0000FF"/>
                </a:solidFill>
                <a:latin typeface="Courier New" pitchFamily="-128" charset="0"/>
              </a:rPr>
              <a:t>  st  %g1, [%fp-28]</a:t>
            </a:r>
          </a:p>
          <a:p>
            <a:r>
              <a:rPr lang="en-US" sz="1100" b="1">
                <a:solidFill>
                  <a:srgbClr val="0000FF"/>
                </a:solidFill>
                <a:latin typeface="Courier New" pitchFamily="-128" charset="0"/>
              </a:rPr>
              <a:t>  ld  [%fp-24], %g1</a:t>
            </a:r>
          </a:p>
          <a:p>
            <a:r>
              <a:rPr lang="en-US" sz="1100" b="1">
                <a:solidFill>
                  <a:srgbClr val="0000FF"/>
                </a:solidFill>
                <a:latin typeface="Courier New" pitchFamily="-128" charset="0"/>
              </a:rPr>
              <a:t>  st  %g1, [%fp-20]</a:t>
            </a:r>
          </a:p>
          <a:p>
            <a:r>
              <a:rPr lang="en-US" sz="1100" b="1">
                <a:solidFill>
                  <a:srgbClr val="0000FF"/>
                </a:solidFill>
                <a:latin typeface="Courier New" pitchFamily="-128" charset="0"/>
              </a:rPr>
              <a:t>  ld  [%fp-28], %g1</a:t>
            </a:r>
          </a:p>
          <a:p>
            <a:r>
              <a:rPr lang="en-US" sz="1100" b="1">
                <a:solidFill>
                  <a:srgbClr val="0000FF"/>
                </a:solidFill>
                <a:latin typeface="Courier New" pitchFamily="-128" charset="0"/>
              </a:rPr>
              <a:t>  st  %g1, [%fp-24]</a:t>
            </a:r>
          </a:p>
          <a:p>
            <a:r>
              <a:rPr lang="en-US" sz="1100" b="1">
                <a:solidFill>
                  <a:srgbClr val="0000FF"/>
                </a:solidFill>
                <a:latin typeface="Courier New" pitchFamily="-128" charset="0"/>
              </a:rPr>
              <a:t>  sethi %hi(.LLC0), %g1</a:t>
            </a:r>
          </a:p>
          <a:p>
            <a:r>
              <a:rPr lang="en-US" sz="1100" b="1">
                <a:solidFill>
                  <a:srgbClr val="0000FF"/>
                </a:solidFill>
                <a:latin typeface="Courier New" pitchFamily="-128" charset="0"/>
              </a:rPr>
              <a:t>  or  %g1, %lo(.LLC0), %o0</a:t>
            </a:r>
          </a:p>
          <a:p>
            <a:r>
              <a:rPr lang="en-US" sz="1100" b="1">
                <a:solidFill>
                  <a:srgbClr val="0000FF"/>
                </a:solidFill>
                <a:latin typeface="Courier New" pitchFamily="-128" charset="0"/>
              </a:rPr>
              <a:t>  ld  [%fp-20], %o1</a:t>
            </a:r>
          </a:p>
          <a:p>
            <a:r>
              <a:rPr lang="en-US" sz="1100" b="1">
                <a:solidFill>
                  <a:srgbClr val="0000FF"/>
                </a:solidFill>
                <a:latin typeface="Courier New" pitchFamily="-128" charset="0"/>
              </a:rPr>
              <a:t>  ld  [%fp-24], %o2</a:t>
            </a:r>
          </a:p>
          <a:p>
            <a:r>
              <a:rPr lang="en-US" sz="1100" b="1">
                <a:solidFill>
                  <a:srgbClr val="0000FF"/>
                </a:solidFill>
                <a:latin typeface="Courier New" pitchFamily="-128" charset="0"/>
              </a:rPr>
              <a:t>  call  printf, 0</a:t>
            </a:r>
          </a:p>
          <a:p>
            <a:r>
              <a:rPr lang="en-US" sz="1100" b="1">
                <a:solidFill>
                  <a:srgbClr val="0000FF"/>
                </a:solidFill>
                <a:latin typeface="Courier New" pitchFamily="-128" charset="0"/>
              </a:rPr>
              <a:t>  nop</a:t>
            </a:r>
          </a:p>
          <a:p>
            <a:r>
              <a:rPr lang="en-US" sz="1100" b="1">
                <a:solidFill>
                  <a:srgbClr val="0000FF"/>
                </a:solidFill>
                <a:latin typeface="Courier New" pitchFamily="-128" charset="0"/>
              </a:rPr>
              <a:t>  mov %g1, %i0</a:t>
            </a:r>
          </a:p>
          <a:p>
            <a:r>
              <a:rPr lang="en-US" sz="1100" b="1">
                <a:solidFill>
                  <a:srgbClr val="0000FF"/>
                </a:solidFill>
                <a:latin typeface="Courier New" pitchFamily="-128" charset="0"/>
              </a:rPr>
              <a:t>  ret</a:t>
            </a:r>
          </a:p>
          <a:p>
            <a:r>
              <a:rPr lang="en-US" sz="1100" b="1">
                <a:solidFill>
                  <a:srgbClr val="0000FF"/>
                </a:solidFill>
                <a:latin typeface="Courier New" pitchFamily="-128" charset="0"/>
              </a:rPr>
              <a:t>  restore</a:t>
            </a:r>
          </a:p>
        </p:txBody>
      </p:sp>
      <p:sp>
        <p:nvSpPr>
          <p:cNvPr id="13320" name="Line 20"/>
          <p:cNvSpPr>
            <a:spLocks noChangeShapeType="1"/>
          </p:cNvSpPr>
          <p:nvPr/>
        </p:nvSpPr>
        <p:spPr bwMode="auto">
          <a:xfrm>
            <a:off x="117475" y="1376363"/>
            <a:ext cx="420687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1" name="Line 21"/>
          <p:cNvSpPr>
            <a:spLocks noChangeShapeType="1"/>
          </p:cNvSpPr>
          <p:nvPr/>
        </p:nvSpPr>
        <p:spPr bwMode="auto">
          <a:xfrm>
            <a:off x="4459288" y="1390650"/>
            <a:ext cx="4206875" cy="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2" name="Text Box 22"/>
          <p:cNvSpPr txBox="1">
            <a:spLocks noChangeArrowheads="1"/>
          </p:cNvSpPr>
          <p:nvPr/>
        </p:nvSpPr>
        <p:spPr bwMode="auto">
          <a:xfrm>
            <a:off x="577850" y="5449888"/>
            <a:ext cx="931863" cy="355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" pitchFamily="-128" charset="0"/>
              </a:rPr>
              <a:t>Intel: PC</a:t>
            </a:r>
          </a:p>
        </p:txBody>
      </p:sp>
      <p:sp>
        <p:nvSpPr>
          <p:cNvPr id="13323" name="Text Box 23"/>
          <p:cNvSpPr txBox="1">
            <a:spLocks noChangeArrowheads="1"/>
          </p:cNvSpPr>
          <p:nvPr/>
        </p:nvSpPr>
        <p:spPr bwMode="auto">
          <a:xfrm>
            <a:off x="2562225" y="5513388"/>
            <a:ext cx="1450975" cy="355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" pitchFamily="-128" charset="0"/>
              </a:rPr>
              <a:t>Sun UltraSparc</a:t>
            </a:r>
          </a:p>
        </p:txBody>
      </p:sp>
      <p:sp>
        <p:nvSpPr>
          <p:cNvPr id="13324" name="Text Box 24"/>
          <p:cNvSpPr txBox="1">
            <a:spLocks noChangeArrowheads="1"/>
          </p:cNvSpPr>
          <p:nvPr/>
        </p:nvSpPr>
        <p:spPr bwMode="auto">
          <a:xfrm>
            <a:off x="5002213" y="5964238"/>
            <a:ext cx="931862" cy="355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" pitchFamily="-128" charset="0"/>
              </a:rPr>
              <a:t>Intel: PC</a:t>
            </a:r>
          </a:p>
        </p:txBody>
      </p:sp>
      <p:sp>
        <p:nvSpPr>
          <p:cNvPr id="13325" name="Text Box 25"/>
          <p:cNvSpPr txBox="1">
            <a:spLocks noChangeArrowheads="1"/>
          </p:cNvSpPr>
          <p:nvPr/>
        </p:nvSpPr>
        <p:spPr bwMode="auto">
          <a:xfrm>
            <a:off x="7072313" y="6448425"/>
            <a:ext cx="1450975" cy="355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" pitchFamily="-128" charset="0"/>
              </a:rPr>
              <a:t>Sun UltraSparc</a:t>
            </a:r>
          </a:p>
        </p:txBody>
      </p:sp>
      <p:sp>
        <p:nvSpPr>
          <p:cNvPr id="13326" name="Text Box 26"/>
          <p:cNvSpPr txBox="1">
            <a:spLocks noChangeArrowheads="1"/>
          </p:cNvSpPr>
          <p:nvPr/>
        </p:nvSpPr>
        <p:spPr bwMode="auto">
          <a:xfrm>
            <a:off x="955675" y="790575"/>
            <a:ext cx="6892925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cs typeface="Times New Roman" pitchFamily="-128" charset="0"/>
              </a:rPr>
              <a:t>each of these programs swaps the values of two variables (</a:t>
            </a:r>
            <a:r>
              <a:rPr lang="en-US" sz="1600" i="1">
                <a:cs typeface="Times New Roman" pitchFamily="-128" charset="0"/>
              </a:rPr>
              <a:t>what are those values?)</a:t>
            </a:r>
            <a:endParaRPr lang="en-US" sz="1600">
              <a:cs typeface="Times New Roman" pitchFamily="-128" charset="0"/>
            </a:endParaRPr>
          </a:p>
        </p:txBody>
      </p:sp>
      <p:sp>
        <p:nvSpPr>
          <p:cNvPr id="13327" name="Text Box 27"/>
          <p:cNvSpPr txBox="1">
            <a:spLocks noChangeArrowheads="1"/>
          </p:cNvSpPr>
          <p:nvPr/>
        </p:nvSpPr>
        <p:spPr bwMode="auto">
          <a:xfrm>
            <a:off x="1295400" y="6019800"/>
            <a:ext cx="1703388" cy="2444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>
                <a:solidFill>
                  <a:srgbClr val="0000FF"/>
                </a:solidFill>
                <a:latin typeface="Comic Sans MS" pitchFamily="-128" charset="0"/>
              </a:rPr>
              <a:t>with a temporary variable</a:t>
            </a:r>
          </a:p>
        </p:txBody>
      </p:sp>
      <p:sp>
        <p:nvSpPr>
          <p:cNvPr id="13328" name="Text Box 28"/>
          <p:cNvSpPr txBox="1">
            <a:spLocks noChangeArrowheads="1"/>
          </p:cNvSpPr>
          <p:nvPr/>
        </p:nvSpPr>
        <p:spPr bwMode="auto">
          <a:xfrm>
            <a:off x="4975225" y="6477000"/>
            <a:ext cx="1362075" cy="2444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>
                <a:solidFill>
                  <a:schemeClr val="hlink"/>
                </a:solidFill>
                <a:latin typeface="Comic Sans MS" pitchFamily="-128" charset="0"/>
              </a:rPr>
              <a:t>using the XOR trick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3429000" y="1219200"/>
            <a:ext cx="222726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Helvetica" pitchFamily="1" charset="0"/>
              </a:rPr>
              <a:t>Programming</a:t>
            </a: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1069975" y="2560638"/>
            <a:ext cx="2012950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latin typeface="Helvetica" pitchFamily="1" charset="0"/>
              </a:rPr>
              <a:t>Declarative</a:t>
            </a:r>
          </a:p>
          <a:p>
            <a:pPr algn="ctr"/>
            <a:r>
              <a:rPr lang="en-US" sz="2400">
                <a:latin typeface="Helvetica" pitchFamily="1" charset="0"/>
              </a:rPr>
              <a:t>Programming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5453063" y="2514600"/>
            <a:ext cx="2012950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latin typeface="Helvetica" pitchFamily="1" charset="0"/>
              </a:rPr>
              <a:t>Imperative</a:t>
            </a:r>
          </a:p>
          <a:p>
            <a:pPr algn="ctr"/>
            <a:r>
              <a:rPr lang="en-US" sz="2400">
                <a:latin typeface="Helvetica" pitchFamily="1" charset="0"/>
              </a:rPr>
              <a:t>Programming</a:t>
            </a: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2230438" y="4689475"/>
            <a:ext cx="2189162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latin typeface="Helvetica" pitchFamily="1" charset="0"/>
              </a:rPr>
              <a:t>Functional Programming</a:t>
            </a: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185738" y="4689475"/>
            <a:ext cx="2189162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latin typeface="Helvetica" pitchFamily="1" charset="0"/>
              </a:rPr>
              <a:t>Logic Programming</a:t>
            </a: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4495800" y="4689475"/>
            <a:ext cx="2335213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latin typeface="Helvetica" pitchFamily="1" charset="0"/>
              </a:rPr>
              <a:t>Object-Oriented</a:t>
            </a:r>
          </a:p>
          <a:p>
            <a:pPr algn="ctr"/>
            <a:r>
              <a:rPr lang="en-US" sz="2400">
                <a:latin typeface="Helvetica" pitchFamily="1" charset="0"/>
              </a:rPr>
              <a:t>Programming</a:t>
            </a:r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6804025" y="4689475"/>
            <a:ext cx="2089150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i="1">
                <a:latin typeface="Helvetica" pitchFamily="1" charset="0"/>
              </a:rPr>
              <a:t>Low-level </a:t>
            </a:r>
            <a:r>
              <a:rPr lang="en-US" sz="2400">
                <a:latin typeface="Helvetica" pitchFamily="1" charset="0"/>
              </a:rPr>
              <a:t>Programming</a:t>
            </a:r>
          </a:p>
        </p:txBody>
      </p:sp>
      <p:sp>
        <p:nvSpPr>
          <p:cNvPr id="12297" name="Line 9"/>
          <p:cNvSpPr>
            <a:spLocks noChangeShapeType="1"/>
          </p:cNvSpPr>
          <p:nvPr/>
        </p:nvSpPr>
        <p:spPr bwMode="auto">
          <a:xfrm flipH="1">
            <a:off x="2701925" y="1820863"/>
            <a:ext cx="1128713" cy="7064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8" name="Line 10"/>
          <p:cNvSpPr>
            <a:spLocks noChangeShapeType="1"/>
          </p:cNvSpPr>
          <p:nvPr/>
        </p:nvSpPr>
        <p:spPr bwMode="auto">
          <a:xfrm>
            <a:off x="5111750" y="1811338"/>
            <a:ext cx="1128713" cy="7064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9" name="Line 11"/>
          <p:cNvSpPr>
            <a:spLocks noChangeShapeType="1"/>
          </p:cNvSpPr>
          <p:nvPr/>
        </p:nvSpPr>
        <p:spPr bwMode="auto">
          <a:xfrm flipH="1">
            <a:off x="1190625" y="3419475"/>
            <a:ext cx="534988" cy="12779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0" name="Line 12"/>
          <p:cNvSpPr>
            <a:spLocks noChangeShapeType="1"/>
          </p:cNvSpPr>
          <p:nvPr/>
        </p:nvSpPr>
        <p:spPr bwMode="auto">
          <a:xfrm>
            <a:off x="2420938" y="3384550"/>
            <a:ext cx="877887" cy="13128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1" name="Line 13"/>
          <p:cNvSpPr>
            <a:spLocks noChangeShapeType="1"/>
          </p:cNvSpPr>
          <p:nvPr/>
        </p:nvSpPr>
        <p:spPr bwMode="auto">
          <a:xfrm flipH="1">
            <a:off x="5686425" y="3340100"/>
            <a:ext cx="534988" cy="12779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2" name="Line 14"/>
          <p:cNvSpPr>
            <a:spLocks noChangeShapeType="1"/>
          </p:cNvSpPr>
          <p:nvPr/>
        </p:nvSpPr>
        <p:spPr bwMode="auto">
          <a:xfrm>
            <a:off x="6916738" y="3305175"/>
            <a:ext cx="877887" cy="13128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3" name="Text Box 18"/>
          <p:cNvSpPr txBox="1">
            <a:spLocks noChangeArrowheads="1"/>
          </p:cNvSpPr>
          <p:nvPr/>
        </p:nvSpPr>
        <p:spPr bwMode="auto">
          <a:xfrm>
            <a:off x="1248695" y="209550"/>
            <a:ext cx="6676118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smtClean="0"/>
              <a:t>CS 60 programming languages</a:t>
            </a:r>
            <a:endParaRPr lang="en-US" sz="3600" b="1" dirty="0"/>
          </a:p>
        </p:txBody>
      </p:sp>
      <p:sp>
        <p:nvSpPr>
          <p:cNvPr id="12304" name="Text Box 19"/>
          <p:cNvSpPr txBox="1">
            <a:spLocks noChangeArrowheads="1"/>
          </p:cNvSpPr>
          <p:nvPr/>
        </p:nvSpPr>
        <p:spPr bwMode="auto">
          <a:xfrm>
            <a:off x="2514600" y="5607050"/>
            <a:ext cx="1603375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Scheme</a:t>
            </a:r>
          </a:p>
        </p:txBody>
      </p:sp>
      <p:sp>
        <p:nvSpPr>
          <p:cNvPr id="12305" name="Text Box 20"/>
          <p:cNvSpPr txBox="1">
            <a:spLocks noChangeArrowheads="1"/>
          </p:cNvSpPr>
          <p:nvPr/>
        </p:nvSpPr>
        <p:spPr bwMode="auto">
          <a:xfrm>
            <a:off x="4938713" y="5607050"/>
            <a:ext cx="1341437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Java</a:t>
            </a:r>
          </a:p>
        </p:txBody>
      </p:sp>
      <p:sp>
        <p:nvSpPr>
          <p:cNvPr id="12306" name="Text Box 21"/>
          <p:cNvSpPr txBox="1">
            <a:spLocks noChangeArrowheads="1"/>
          </p:cNvSpPr>
          <p:nvPr/>
        </p:nvSpPr>
        <p:spPr bwMode="auto">
          <a:xfrm>
            <a:off x="7086600" y="5608638"/>
            <a:ext cx="1603375" cy="519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980236"/>
                </a:solidFill>
              </a:rPr>
              <a:t>JFlap</a:t>
            </a:r>
          </a:p>
        </p:txBody>
      </p:sp>
      <p:sp>
        <p:nvSpPr>
          <p:cNvPr id="12307" name="Text Box 22"/>
          <p:cNvSpPr txBox="1">
            <a:spLocks noChangeArrowheads="1"/>
          </p:cNvSpPr>
          <p:nvPr/>
        </p:nvSpPr>
        <p:spPr bwMode="auto">
          <a:xfrm>
            <a:off x="457200" y="5608638"/>
            <a:ext cx="1603375" cy="519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Prolog</a:t>
            </a:r>
            <a:endParaRPr lang="en-US" sz="2800" b="1">
              <a:solidFill>
                <a:srgbClr val="B9B1BA"/>
              </a:solidFill>
            </a:endParaRPr>
          </a:p>
        </p:txBody>
      </p:sp>
      <p:sp>
        <p:nvSpPr>
          <p:cNvPr id="12308" name="Line 37"/>
          <p:cNvSpPr>
            <a:spLocks noChangeShapeType="1"/>
          </p:cNvSpPr>
          <p:nvPr/>
        </p:nvSpPr>
        <p:spPr bwMode="auto">
          <a:xfrm>
            <a:off x="457200" y="6465888"/>
            <a:ext cx="822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9" name="Text Box 38"/>
          <p:cNvSpPr txBox="1">
            <a:spLocks noChangeArrowheads="1"/>
          </p:cNvSpPr>
          <p:nvPr/>
        </p:nvSpPr>
        <p:spPr bwMode="auto">
          <a:xfrm>
            <a:off x="6330950" y="6519863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000">
                <a:solidFill>
                  <a:srgbClr val="980236"/>
                </a:solidFill>
                <a:latin typeface="Arial" charset="0"/>
                <a:ea typeface="ＭＳ Ｐゴシック" pitchFamily="1" charset="-128"/>
              </a:rPr>
              <a:t>No machine at all!</a:t>
            </a:r>
          </a:p>
        </p:txBody>
      </p:sp>
      <p:sp>
        <p:nvSpPr>
          <p:cNvPr id="12310" name="Text Box 39"/>
          <p:cNvSpPr txBox="1">
            <a:spLocks noChangeArrowheads="1"/>
          </p:cNvSpPr>
          <p:nvPr/>
        </p:nvSpPr>
        <p:spPr bwMode="auto">
          <a:xfrm>
            <a:off x="919163" y="6472238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>
                <a:latin typeface="Arial" charset="0"/>
                <a:ea typeface="ＭＳ Ｐゴシック" pitchFamily="1" charset="-128"/>
              </a:rPr>
              <a:t>more abstraction away from the machine</a:t>
            </a:r>
          </a:p>
        </p:txBody>
      </p:sp>
      <p:sp>
        <p:nvSpPr>
          <p:cNvPr id="12311" name="Text Box 40"/>
          <p:cNvSpPr txBox="1">
            <a:spLocks noChangeArrowheads="1"/>
          </p:cNvSpPr>
          <p:nvPr/>
        </p:nvSpPr>
        <p:spPr bwMode="auto">
          <a:xfrm>
            <a:off x="2254250" y="60801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>
                <a:solidFill>
                  <a:srgbClr val="0703F3"/>
                </a:solidFill>
                <a:latin typeface="Arial" charset="0"/>
                <a:ea typeface="ＭＳ Ｐゴシック" pitchFamily="1" charset="-128"/>
              </a:rPr>
              <a:t>creating algorithms</a:t>
            </a:r>
          </a:p>
        </p:txBody>
      </p:sp>
      <p:sp>
        <p:nvSpPr>
          <p:cNvPr id="12312" name="Text Box 41"/>
          <p:cNvSpPr txBox="1">
            <a:spLocks noChangeArrowheads="1"/>
          </p:cNvSpPr>
          <p:nvPr/>
        </p:nvSpPr>
        <p:spPr bwMode="auto">
          <a:xfrm>
            <a:off x="4572000" y="60801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>
                <a:solidFill>
                  <a:srgbClr val="0703F3"/>
                </a:solidFill>
                <a:latin typeface="Arial" charset="0"/>
                <a:ea typeface="ＭＳ Ｐゴシック" pitchFamily="1" charset="-128"/>
              </a:rPr>
              <a:t>creating data structures</a:t>
            </a:r>
          </a:p>
        </p:txBody>
      </p:sp>
      <p:sp>
        <p:nvSpPr>
          <p:cNvPr id="12313" name="Text Box 42"/>
          <p:cNvSpPr txBox="1">
            <a:spLocks noChangeArrowheads="1"/>
          </p:cNvSpPr>
          <p:nvPr/>
        </p:nvSpPr>
        <p:spPr bwMode="auto">
          <a:xfrm>
            <a:off x="477838" y="6080125"/>
            <a:ext cx="16240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>
                <a:solidFill>
                  <a:srgbClr val="0703F3"/>
                </a:solidFill>
                <a:latin typeface="Arial" charset="0"/>
                <a:ea typeface="ＭＳ Ｐゴシック" pitchFamily="1" charset="-128"/>
              </a:rPr>
              <a:t>leveraging one algorithm</a:t>
            </a:r>
          </a:p>
        </p:txBody>
      </p:sp>
      <p:sp>
        <p:nvSpPr>
          <p:cNvPr id="12314" name="Text Box 43"/>
          <p:cNvSpPr txBox="1">
            <a:spLocks noChangeArrowheads="1"/>
          </p:cNvSpPr>
          <p:nvPr/>
        </p:nvSpPr>
        <p:spPr bwMode="auto">
          <a:xfrm>
            <a:off x="6858000" y="6080125"/>
            <a:ext cx="20208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>
                <a:solidFill>
                  <a:srgbClr val="980236"/>
                </a:solidFill>
                <a:latin typeface="Arial" charset="0"/>
                <a:ea typeface="ＭＳ Ｐゴシック" pitchFamily="1" charset="-128"/>
              </a:rPr>
              <a:t>creating </a:t>
            </a:r>
            <a:r>
              <a:rPr lang="en-US" sz="1000" i="1">
                <a:solidFill>
                  <a:srgbClr val="980236"/>
                </a:solidFill>
                <a:latin typeface="Arial" charset="0"/>
                <a:ea typeface="ＭＳ Ｐゴシック" pitchFamily="1" charset="-128"/>
              </a:rPr>
              <a:t>computation</a:t>
            </a:r>
            <a:endParaRPr lang="en-US" sz="1000">
              <a:solidFill>
                <a:srgbClr val="980236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12315" name="Text Box 44"/>
          <p:cNvSpPr txBox="1">
            <a:spLocks noChangeArrowheads="1"/>
          </p:cNvSpPr>
          <p:nvPr/>
        </p:nvSpPr>
        <p:spPr bwMode="auto">
          <a:xfrm>
            <a:off x="4130675" y="64738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000">
                <a:latin typeface="Arial" charset="0"/>
                <a:ea typeface="ＭＳ Ｐゴシック" pitchFamily="1" charset="-128"/>
              </a:rPr>
              <a:t>closer to the machine</a:t>
            </a:r>
          </a:p>
        </p:txBody>
      </p:sp>
      <p:sp>
        <p:nvSpPr>
          <p:cNvPr id="12316" name="Line 45"/>
          <p:cNvSpPr>
            <a:spLocks noChangeShapeType="1"/>
          </p:cNvSpPr>
          <p:nvPr/>
        </p:nvSpPr>
        <p:spPr bwMode="auto">
          <a:xfrm flipH="1">
            <a:off x="657225" y="6600825"/>
            <a:ext cx="3111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17" name="Line 46"/>
          <p:cNvSpPr>
            <a:spLocks noChangeShapeType="1"/>
          </p:cNvSpPr>
          <p:nvPr/>
        </p:nvSpPr>
        <p:spPr bwMode="auto">
          <a:xfrm>
            <a:off x="6248400" y="6600825"/>
            <a:ext cx="3111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18" name="Line 47"/>
          <p:cNvSpPr>
            <a:spLocks noChangeShapeType="1"/>
          </p:cNvSpPr>
          <p:nvPr/>
        </p:nvSpPr>
        <p:spPr bwMode="auto">
          <a:xfrm>
            <a:off x="6886575" y="6053138"/>
            <a:ext cx="1588" cy="338137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19" name="Rectangle 48"/>
          <p:cNvSpPr>
            <a:spLocks noChangeArrowheads="1"/>
          </p:cNvSpPr>
          <p:nvPr/>
        </p:nvSpPr>
        <p:spPr bwMode="auto">
          <a:xfrm>
            <a:off x="6500813" y="5670550"/>
            <a:ext cx="749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rPr>
              <a:t>the (real) machine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68313" y="982663"/>
            <a:ext cx="8153400" cy="180975"/>
            <a:chOff x="295" y="1311"/>
            <a:chExt cx="5177" cy="114"/>
          </a:xfrm>
        </p:grpSpPr>
        <p:sp>
          <p:nvSpPr>
            <p:cNvPr id="15399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en-US" sz="2400">
                <a:ea typeface="ＭＳ Ｐゴシック" pitchFamily="1" charset="-128"/>
              </a:endParaRPr>
            </a:p>
          </p:txBody>
        </p:sp>
        <p:sp>
          <p:nvSpPr>
            <p:cNvPr id="15400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en-US" sz="2400">
                <a:ea typeface="ＭＳ Ｐゴシック" pitchFamily="1" charset="-128"/>
              </a:endParaRPr>
            </a:p>
          </p:txBody>
        </p:sp>
      </p:grpSp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817563" y="230188"/>
            <a:ext cx="7510462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>
                <a:ea typeface="ＭＳ Ｐゴシック" pitchFamily="1" charset="-128"/>
              </a:rPr>
              <a:t>Grammars ~ </a:t>
            </a:r>
            <a:r>
              <a:rPr lang="en-US" sz="3600" i="1">
                <a:ea typeface="ＭＳ Ｐゴシック" pitchFamily="1" charset="-128"/>
              </a:rPr>
              <a:t>production</a:t>
            </a:r>
            <a:r>
              <a:rPr lang="en-US" sz="3600">
                <a:ea typeface="ＭＳ Ｐゴシック" pitchFamily="1" charset="-128"/>
              </a:rPr>
              <a:t> machines </a:t>
            </a:r>
          </a:p>
        </p:txBody>
      </p:sp>
      <p:sp>
        <p:nvSpPr>
          <p:cNvPr id="15364" name="Text Box 6"/>
          <p:cNvSpPr txBox="1">
            <a:spLocks noChangeArrowheads="1"/>
          </p:cNvSpPr>
          <p:nvPr/>
        </p:nvSpPr>
        <p:spPr bwMode="auto">
          <a:xfrm>
            <a:off x="909638" y="1379538"/>
            <a:ext cx="2747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>
                <a:ea typeface="ＭＳ Ｐゴシック" pitchFamily="1" charset="-128"/>
              </a:rPr>
              <a:t>Regular grammars</a:t>
            </a:r>
            <a:endParaRPr lang="en-US" sz="2400">
              <a:ea typeface="ＭＳ Ｐゴシック" pitchFamily="1" charset="-128"/>
            </a:endParaRPr>
          </a:p>
        </p:txBody>
      </p:sp>
      <p:sp>
        <p:nvSpPr>
          <p:cNvPr id="15365" name="Text Box 6"/>
          <p:cNvSpPr txBox="1">
            <a:spLocks noChangeArrowheads="1"/>
          </p:cNvSpPr>
          <p:nvPr/>
        </p:nvSpPr>
        <p:spPr bwMode="auto">
          <a:xfrm>
            <a:off x="1987550" y="4251325"/>
            <a:ext cx="2446338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500">
                <a:solidFill>
                  <a:srgbClr val="AE030E"/>
                </a:solidFill>
                <a:latin typeface="Trebuchet MS" pitchFamily="1" charset="0"/>
                <a:ea typeface="ＭＳ Ｐゴシック" pitchFamily="1" charset="-128"/>
              </a:rPr>
              <a:t>at most one nonterminal on the right and it must be at the far right end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4953000" y="1379538"/>
            <a:ext cx="3360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>
                <a:ea typeface="ＭＳ Ｐゴシック" pitchFamily="1" charset="-128"/>
              </a:rPr>
              <a:t>Context-free grammars</a:t>
            </a:r>
            <a:endParaRPr lang="en-US" sz="2400">
              <a:ea typeface="ＭＳ Ｐゴシック" pitchFamily="1" charset="-128"/>
            </a:endParaRPr>
          </a:p>
        </p:txBody>
      </p:sp>
      <p:sp>
        <p:nvSpPr>
          <p:cNvPr id="15367" name="Text Box 6"/>
          <p:cNvSpPr txBox="1">
            <a:spLocks noChangeArrowheads="1"/>
          </p:cNvSpPr>
          <p:nvPr/>
        </p:nvSpPr>
        <p:spPr bwMode="auto">
          <a:xfrm>
            <a:off x="6650038" y="5091113"/>
            <a:ext cx="235585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500">
                <a:solidFill>
                  <a:srgbClr val="0A7804"/>
                </a:solidFill>
                <a:latin typeface="Trebuchet MS" pitchFamily="1" charset="0"/>
                <a:ea typeface="ＭＳ Ｐゴシック" pitchFamily="1" charset="-128"/>
              </a:rPr>
              <a:t>may have many nonterminals and terminals on the right…</a:t>
            </a:r>
          </a:p>
        </p:txBody>
      </p:sp>
      <p:sp>
        <p:nvSpPr>
          <p:cNvPr id="15368" name="Text Box 6"/>
          <p:cNvSpPr txBox="1">
            <a:spLocks noChangeArrowheads="1"/>
          </p:cNvSpPr>
          <p:nvPr/>
        </p:nvSpPr>
        <p:spPr bwMode="auto">
          <a:xfrm>
            <a:off x="271463" y="5707063"/>
            <a:ext cx="23622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500">
                <a:solidFill>
                  <a:srgbClr val="1307FF"/>
                </a:solidFill>
                <a:latin typeface="Trebuchet MS" pitchFamily="1" charset="0"/>
                <a:ea typeface="ＭＳ Ｐゴシック" pitchFamily="1" charset="-128"/>
              </a:rPr>
              <a:t>only one nonterminal on the left of each rule</a:t>
            </a:r>
          </a:p>
        </p:txBody>
      </p:sp>
      <p:sp>
        <p:nvSpPr>
          <p:cNvPr id="15369" name="Text Box 24"/>
          <p:cNvSpPr txBox="1">
            <a:spLocks noChangeArrowheads="1"/>
          </p:cNvSpPr>
          <p:nvPr/>
        </p:nvSpPr>
        <p:spPr bwMode="auto">
          <a:xfrm>
            <a:off x="838200" y="2224088"/>
            <a:ext cx="558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latin typeface="Trebuchet MS" pitchFamily="1" charset="0"/>
                <a:ea typeface="ＭＳ Ｐゴシック" pitchFamily="1" charset="-128"/>
              </a:rPr>
              <a:t>S</a:t>
            </a:r>
          </a:p>
        </p:txBody>
      </p:sp>
      <p:sp>
        <p:nvSpPr>
          <p:cNvPr id="15370" name="Text Box 25"/>
          <p:cNvSpPr txBox="1">
            <a:spLocks noChangeArrowheads="1"/>
          </p:cNvSpPr>
          <p:nvPr/>
        </p:nvSpPr>
        <p:spPr bwMode="auto">
          <a:xfrm>
            <a:off x="2054225" y="2224088"/>
            <a:ext cx="7826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solidFill>
                  <a:srgbClr val="1307FF"/>
                </a:solidFill>
                <a:latin typeface="Trebuchet MS" pitchFamily="1" charset="0"/>
                <a:ea typeface="ＭＳ Ｐゴシック" pitchFamily="1" charset="-128"/>
              </a:rPr>
              <a:t>1</a:t>
            </a:r>
            <a:r>
              <a:rPr lang="en-US" sz="3200">
                <a:latin typeface="Trebuchet MS" pitchFamily="1" charset="0"/>
                <a:ea typeface="ＭＳ Ｐゴシック" pitchFamily="1" charset="-128"/>
              </a:rPr>
              <a:t>A</a:t>
            </a:r>
          </a:p>
        </p:txBody>
      </p:sp>
      <p:sp>
        <p:nvSpPr>
          <p:cNvPr id="15371" name="Text Box 26"/>
          <p:cNvSpPr txBox="1">
            <a:spLocks noChangeArrowheads="1"/>
          </p:cNvSpPr>
          <p:nvPr/>
        </p:nvSpPr>
        <p:spPr bwMode="auto">
          <a:xfrm>
            <a:off x="3036888" y="2225675"/>
            <a:ext cx="7826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latin typeface="Symbol" charset="2"/>
                <a:ea typeface="ＭＳ Ｐゴシック" pitchFamily="1" charset="-128"/>
                <a:sym typeface="Symbol" charset="2"/>
              </a:rPr>
              <a:t></a:t>
            </a:r>
            <a:endParaRPr lang="en-US" sz="3200">
              <a:latin typeface="Trebuchet MS" pitchFamily="1" charset="0"/>
              <a:ea typeface="ＭＳ Ｐゴシック" pitchFamily="1" charset="-128"/>
            </a:endParaRPr>
          </a:p>
        </p:txBody>
      </p:sp>
      <p:sp>
        <p:nvSpPr>
          <p:cNvPr id="15372" name="Line 27"/>
          <p:cNvSpPr>
            <a:spLocks noChangeShapeType="1"/>
          </p:cNvSpPr>
          <p:nvPr/>
        </p:nvSpPr>
        <p:spPr bwMode="auto">
          <a:xfrm>
            <a:off x="2968625" y="213360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3" name="Line 28"/>
          <p:cNvSpPr>
            <a:spLocks noChangeShapeType="1"/>
          </p:cNvSpPr>
          <p:nvPr/>
        </p:nvSpPr>
        <p:spPr bwMode="auto">
          <a:xfrm>
            <a:off x="1409700" y="2514600"/>
            <a:ext cx="533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4" name="Text Box 29"/>
          <p:cNvSpPr txBox="1">
            <a:spLocks noChangeArrowheads="1"/>
          </p:cNvSpPr>
          <p:nvPr/>
        </p:nvSpPr>
        <p:spPr bwMode="auto">
          <a:xfrm>
            <a:off x="838200" y="3078163"/>
            <a:ext cx="558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latin typeface="Trebuchet MS" pitchFamily="1" charset="0"/>
                <a:ea typeface="ＭＳ Ｐゴシック" pitchFamily="1" charset="-128"/>
              </a:rPr>
              <a:t>A</a:t>
            </a:r>
          </a:p>
        </p:txBody>
      </p:sp>
      <p:sp>
        <p:nvSpPr>
          <p:cNvPr id="15375" name="Text Box 30"/>
          <p:cNvSpPr txBox="1">
            <a:spLocks noChangeArrowheads="1"/>
          </p:cNvSpPr>
          <p:nvPr/>
        </p:nvSpPr>
        <p:spPr bwMode="auto">
          <a:xfrm>
            <a:off x="2054225" y="3078163"/>
            <a:ext cx="7826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solidFill>
                  <a:srgbClr val="1307FF"/>
                </a:solidFill>
                <a:latin typeface="Trebuchet MS" pitchFamily="1" charset="0"/>
                <a:ea typeface="ＭＳ Ｐゴシック" pitchFamily="1" charset="-128"/>
              </a:rPr>
              <a:t>0</a:t>
            </a:r>
            <a:r>
              <a:rPr lang="en-US" sz="3200">
                <a:latin typeface="Trebuchet MS" pitchFamily="1" charset="0"/>
                <a:ea typeface="ＭＳ Ｐゴシック" pitchFamily="1" charset="-128"/>
              </a:rPr>
              <a:t>S</a:t>
            </a:r>
          </a:p>
        </p:txBody>
      </p:sp>
      <p:sp>
        <p:nvSpPr>
          <p:cNvPr id="15376" name="Line 33"/>
          <p:cNvSpPr>
            <a:spLocks noChangeShapeType="1"/>
          </p:cNvSpPr>
          <p:nvPr/>
        </p:nvSpPr>
        <p:spPr bwMode="auto">
          <a:xfrm>
            <a:off x="1409700" y="3368675"/>
            <a:ext cx="533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7" name="Line 34"/>
          <p:cNvSpPr>
            <a:spLocks noChangeShapeType="1"/>
          </p:cNvSpPr>
          <p:nvPr/>
        </p:nvSpPr>
        <p:spPr bwMode="auto">
          <a:xfrm flipH="1" flipV="1">
            <a:off x="2614613" y="3592513"/>
            <a:ext cx="520700" cy="695325"/>
          </a:xfrm>
          <a:prstGeom prst="line">
            <a:avLst/>
          </a:prstGeom>
          <a:noFill/>
          <a:ln w="19050">
            <a:solidFill>
              <a:srgbClr val="AE030E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8" name="Line 35"/>
          <p:cNvSpPr>
            <a:spLocks noChangeShapeType="1"/>
          </p:cNvSpPr>
          <p:nvPr/>
        </p:nvSpPr>
        <p:spPr bwMode="auto">
          <a:xfrm flipH="1" flipV="1">
            <a:off x="2719388" y="2795588"/>
            <a:ext cx="415925" cy="1485900"/>
          </a:xfrm>
          <a:prstGeom prst="line">
            <a:avLst/>
          </a:prstGeom>
          <a:noFill/>
          <a:ln w="19050">
            <a:solidFill>
              <a:srgbClr val="AE030E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9" name="Line 36"/>
          <p:cNvSpPr>
            <a:spLocks noChangeShapeType="1"/>
          </p:cNvSpPr>
          <p:nvPr/>
        </p:nvSpPr>
        <p:spPr bwMode="auto">
          <a:xfrm flipV="1">
            <a:off x="1066800" y="3687763"/>
            <a:ext cx="61913" cy="2046287"/>
          </a:xfrm>
          <a:prstGeom prst="line">
            <a:avLst/>
          </a:prstGeom>
          <a:noFill/>
          <a:ln w="19050">
            <a:solidFill>
              <a:srgbClr val="1307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80" name="Text Box 37"/>
          <p:cNvSpPr txBox="1">
            <a:spLocks noChangeArrowheads="1"/>
          </p:cNvSpPr>
          <p:nvPr/>
        </p:nvSpPr>
        <p:spPr bwMode="auto">
          <a:xfrm>
            <a:off x="5248275" y="2214563"/>
            <a:ext cx="558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latin typeface="Trebuchet MS" pitchFamily="1" charset="0"/>
                <a:ea typeface="ＭＳ Ｐゴシック" pitchFamily="1" charset="-128"/>
              </a:rPr>
              <a:t>S</a:t>
            </a:r>
          </a:p>
        </p:txBody>
      </p:sp>
      <p:sp>
        <p:nvSpPr>
          <p:cNvPr id="15381" name="Text Box 38"/>
          <p:cNvSpPr txBox="1">
            <a:spLocks noChangeArrowheads="1"/>
          </p:cNvSpPr>
          <p:nvPr/>
        </p:nvSpPr>
        <p:spPr bwMode="auto">
          <a:xfrm>
            <a:off x="6464300" y="2214563"/>
            <a:ext cx="7826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solidFill>
                  <a:srgbClr val="1307FF"/>
                </a:solidFill>
                <a:latin typeface="Trebuchet MS" pitchFamily="1" charset="0"/>
                <a:ea typeface="ＭＳ Ｐゴシック" pitchFamily="1" charset="-128"/>
              </a:rPr>
              <a:t>1</a:t>
            </a:r>
            <a:r>
              <a:rPr lang="en-US" sz="3200">
                <a:latin typeface="Trebuchet MS" pitchFamily="1" charset="0"/>
                <a:ea typeface="ＭＳ Ｐゴシック" pitchFamily="1" charset="-128"/>
              </a:rPr>
              <a:t>A</a:t>
            </a:r>
          </a:p>
        </p:txBody>
      </p:sp>
      <p:sp>
        <p:nvSpPr>
          <p:cNvPr id="15382" name="Text Box 39"/>
          <p:cNvSpPr txBox="1">
            <a:spLocks noChangeArrowheads="1"/>
          </p:cNvSpPr>
          <p:nvPr/>
        </p:nvSpPr>
        <p:spPr bwMode="auto">
          <a:xfrm>
            <a:off x="7446963" y="2216150"/>
            <a:ext cx="7826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latin typeface="Symbol" charset="2"/>
                <a:ea typeface="ＭＳ Ｐゴシック" pitchFamily="1" charset="-128"/>
                <a:sym typeface="Symbol" charset="2"/>
              </a:rPr>
              <a:t></a:t>
            </a:r>
            <a:endParaRPr lang="en-US" sz="3200">
              <a:latin typeface="Trebuchet MS" pitchFamily="1" charset="0"/>
              <a:ea typeface="ＭＳ Ｐゴシック" pitchFamily="1" charset="-128"/>
            </a:endParaRPr>
          </a:p>
        </p:txBody>
      </p:sp>
      <p:sp>
        <p:nvSpPr>
          <p:cNvPr id="15383" name="Line 40"/>
          <p:cNvSpPr>
            <a:spLocks noChangeShapeType="1"/>
          </p:cNvSpPr>
          <p:nvPr/>
        </p:nvSpPr>
        <p:spPr bwMode="auto">
          <a:xfrm>
            <a:off x="7378700" y="2124075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84" name="Line 41"/>
          <p:cNvSpPr>
            <a:spLocks noChangeShapeType="1"/>
          </p:cNvSpPr>
          <p:nvPr/>
        </p:nvSpPr>
        <p:spPr bwMode="auto">
          <a:xfrm>
            <a:off x="5819775" y="2505075"/>
            <a:ext cx="533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85" name="Text Box 42"/>
          <p:cNvSpPr txBox="1">
            <a:spLocks noChangeArrowheads="1"/>
          </p:cNvSpPr>
          <p:nvPr/>
        </p:nvSpPr>
        <p:spPr bwMode="auto">
          <a:xfrm>
            <a:off x="5248275" y="3013075"/>
            <a:ext cx="558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latin typeface="Trebuchet MS" pitchFamily="1" charset="0"/>
                <a:ea typeface="ＭＳ Ｐゴシック" pitchFamily="1" charset="-128"/>
              </a:rPr>
              <a:t>A</a:t>
            </a:r>
          </a:p>
        </p:txBody>
      </p:sp>
      <p:sp>
        <p:nvSpPr>
          <p:cNvPr id="15386" name="Text Box 43"/>
          <p:cNvSpPr txBox="1">
            <a:spLocks noChangeArrowheads="1"/>
          </p:cNvSpPr>
          <p:nvPr/>
        </p:nvSpPr>
        <p:spPr bwMode="auto">
          <a:xfrm>
            <a:off x="6553200" y="3013075"/>
            <a:ext cx="7826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1307FF"/>
                </a:solidFill>
                <a:latin typeface="Trebuchet MS" pitchFamily="1" charset="0"/>
                <a:ea typeface="ＭＳ Ｐゴシック" pitchFamily="1" charset="-128"/>
              </a:rPr>
              <a:t>0</a:t>
            </a:r>
            <a:r>
              <a:rPr lang="en-US" sz="3200">
                <a:latin typeface="Trebuchet MS" pitchFamily="1" charset="0"/>
                <a:ea typeface="ＭＳ Ｐゴシック" pitchFamily="1" charset="-128"/>
              </a:rPr>
              <a:t>S</a:t>
            </a:r>
          </a:p>
        </p:txBody>
      </p:sp>
      <p:sp>
        <p:nvSpPr>
          <p:cNvPr id="15387" name="Line 44"/>
          <p:cNvSpPr>
            <a:spLocks noChangeShapeType="1"/>
          </p:cNvSpPr>
          <p:nvPr/>
        </p:nvSpPr>
        <p:spPr bwMode="auto">
          <a:xfrm>
            <a:off x="5819775" y="3303588"/>
            <a:ext cx="533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88" name="Text Box 6"/>
          <p:cNvSpPr txBox="1">
            <a:spLocks noChangeArrowheads="1"/>
          </p:cNvSpPr>
          <p:nvPr/>
        </p:nvSpPr>
        <p:spPr bwMode="auto">
          <a:xfrm>
            <a:off x="4673600" y="6075363"/>
            <a:ext cx="23622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500">
                <a:solidFill>
                  <a:srgbClr val="1307FF"/>
                </a:solidFill>
                <a:latin typeface="Trebuchet MS" pitchFamily="1" charset="0"/>
                <a:ea typeface="ＭＳ Ｐゴシック" pitchFamily="1" charset="-128"/>
              </a:rPr>
              <a:t>only one nonterminal on the left of each rule</a:t>
            </a:r>
          </a:p>
        </p:txBody>
      </p:sp>
      <p:sp>
        <p:nvSpPr>
          <p:cNvPr id="15389" name="Line 46"/>
          <p:cNvSpPr>
            <a:spLocks noChangeShapeType="1"/>
          </p:cNvSpPr>
          <p:nvPr/>
        </p:nvSpPr>
        <p:spPr bwMode="auto">
          <a:xfrm flipV="1">
            <a:off x="5364163" y="4373563"/>
            <a:ext cx="160337" cy="1727200"/>
          </a:xfrm>
          <a:prstGeom prst="line">
            <a:avLst/>
          </a:prstGeom>
          <a:noFill/>
          <a:ln w="19050">
            <a:solidFill>
              <a:srgbClr val="1307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90" name="Line 47"/>
          <p:cNvSpPr>
            <a:spLocks noChangeShapeType="1"/>
          </p:cNvSpPr>
          <p:nvPr/>
        </p:nvSpPr>
        <p:spPr bwMode="auto">
          <a:xfrm>
            <a:off x="4495800" y="1423988"/>
            <a:ext cx="0" cy="518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91" name="Line 48"/>
          <p:cNvSpPr>
            <a:spLocks noChangeShapeType="1"/>
          </p:cNvSpPr>
          <p:nvPr/>
        </p:nvSpPr>
        <p:spPr bwMode="auto">
          <a:xfrm flipH="1" flipV="1">
            <a:off x="7177088" y="4329113"/>
            <a:ext cx="1039812" cy="806450"/>
          </a:xfrm>
          <a:prstGeom prst="line">
            <a:avLst/>
          </a:prstGeom>
          <a:noFill/>
          <a:ln w="19050">
            <a:solidFill>
              <a:srgbClr val="0A7804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92" name="Text Box 49"/>
          <p:cNvSpPr txBox="1">
            <a:spLocks noChangeArrowheads="1"/>
          </p:cNvSpPr>
          <p:nvPr/>
        </p:nvSpPr>
        <p:spPr bwMode="auto">
          <a:xfrm>
            <a:off x="5249863" y="3763963"/>
            <a:ext cx="558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latin typeface="Trebuchet MS" pitchFamily="1" charset="0"/>
                <a:ea typeface="ＭＳ Ｐゴシック" pitchFamily="1" charset="-128"/>
              </a:rPr>
              <a:t>A</a:t>
            </a:r>
          </a:p>
        </p:txBody>
      </p:sp>
      <p:sp>
        <p:nvSpPr>
          <p:cNvPr id="15393" name="Text Box 50"/>
          <p:cNvSpPr txBox="1">
            <a:spLocks noChangeArrowheads="1"/>
          </p:cNvSpPr>
          <p:nvPr/>
        </p:nvSpPr>
        <p:spPr bwMode="auto">
          <a:xfrm>
            <a:off x="6554788" y="3763963"/>
            <a:ext cx="12223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1307FF"/>
                </a:solidFill>
                <a:latin typeface="Trebuchet MS" pitchFamily="1" charset="0"/>
                <a:ea typeface="ＭＳ Ｐゴシック" pitchFamily="1" charset="-128"/>
              </a:rPr>
              <a:t>1</a:t>
            </a:r>
            <a:r>
              <a:rPr lang="en-US" sz="3200">
                <a:latin typeface="Trebuchet MS" pitchFamily="1" charset="0"/>
                <a:ea typeface="ＭＳ Ｐゴシック" pitchFamily="1" charset="-128"/>
              </a:rPr>
              <a:t>AA</a:t>
            </a:r>
          </a:p>
        </p:txBody>
      </p:sp>
      <p:sp>
        <p:nvSpPr>
          <p:cNvPr id="15394" name="Line 51"/>
          <p:cNvSpPr>
            <a:spLocks noChangeShapeType="1"/>
          </p:cNvSpPr>
          <p:nvPr/>
        </p:nvSpPr>
        <p:spPr bwMode="auto">
          <a:xfrm>
            <a:off x="5821363" y="4054475"/>
            <a:ext cx="533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95" name="Line 48"/>
          <p:cNvSpPr>
            <a:spLocks noChangeShapeType="1"/>
          </p:cNvSpPr>
          <p:nvPr/>
        </p:nvSpPr>
        <p:spPr bwMode="auto">
          <a:xfrm flipH="1" flipV="1">
            <a:off x="7489825" y="3000375"/>
            <a:ext cx="358775" cy="1238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96" name="Line 48"/>
          <p:cNvSpPr>
            <a:spLocks noChangeShapeType="1"/>
          </p:cNvSpPr>
          <p:nvPr/>
        </p:nvSpPr>
        <p:spPr bwMode="auto">
          <a:xfrm flipH="1">
            <a:off x="7431088" y="3200400"/>
            <a:ext cx="417512" cy="10953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97" name="Line 48"/>
          <p:cNvSpPr>
            <a:spLocks noChangeShapeType="1"/>
          </p:cNvSpPr>
          <p:nvPr/>
        </p:nvSpPr>
        <p:spPr bwMode="auto">
          <a:xfrm flipH="1">
            <a:off x="7489825" y="3276600"/>
            <a:ext cx="434975" cy="72866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98" name="Text Box 6"/>
          <p:cNvSpPr txBox="1">
            <a:spLocks noChangeArrowheads="1"/>
          </p:cNvSpPr>
          <p:nvPr/>
        </p:nvSpPr>
        <p:spPr bwMode="auto">
          <a:xfrm>
            <a:off x="7804150" y="2841625"/>
            <a:ext cx="12525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FF0000"/>
                </a:solidFill>
                <a:latin typeface="Trebuchet MS" pitchFamily="1" charset="0"/>
                <a:ea typeface="ＭＳ Ｐゴシック" pitchFamily="1" charset="-128"/>
              </a:rPr>
              <a:t>more than 1 possibility with each step!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35" name="Group 2"/>
          <p:cNvGrpSpPr>
            <a:grpSpLocks/>
          </p:cNvGrpSpPr>
          <p:nvPr/>
        </p:nvGrpSpPr>
        <p:grpSpPr bwMode="auto">
          <a:xfrm>
            <a:off x="436563" y="1116013"/>
            <a:ext cx="8218487" cy="180975"/>
            <a:chOff x="295" y="1311"/>
            <a:chExt cx="5177" cy="114"/>
          </a:xfrm>
        </p:grpSpPr>
        <p:sp>
          <p:nvSpPr>
            <p:cNvPr id="5147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5148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</p:grpSp>
      <p:sp>
        <p:nvSpPr>
          <p:cNvPr id="5136" name="Text Box 5"/>
          <p:cNvSpPr txBox="1">
            <a:spLocks noChangeArrowheads="1"/>
          </p:cNvSpPr>
          <p:nvPr/>
        </p:nvSpPr>
        <p:spPr bwMode="auto">
          <a:xfrm>
            <a:off x="706438" y="293688"/>
            <a:ext cx="7781925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>
                <a:cs typeface="Times New Roman" pitchFamily="-128" charset="0"/>
              </a:rPr>
              <a:t>Creating DFAs</a:t>
            </a:r>
          </a:p>
        </p:txBody>
      </p:sp>
      <p:sp>
        <p:nvSpPr>
          <p:cNvPr id="5137" name="Text Box 6"/>
          <p:cNvSpPr txBox="1">
            <a:spLocks noChangeArrowheads="1"/>
          </p:cNvSpPr>
          <p:nvPr/>
        </p:nvSpPr>
        <p:spPr bwMode="auto">
          <a:xfrm>
            <a:off x="428625" y="1470025"/>
            <a:ext cx="8253413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cs typeface="Times New Roman" pitchFamily="-128" charset="0"/>
              </a:rPr>
              <a:t>What DFA accepts   </a:t>
            </a:r>
            <a:r>
              <a:rPr lang="en-US" sz="2000">
                <a:solidFill>
                  <a:srgbClr val="333399"/>
                </a:solidFill>
                <a:latin typeface="Arial" charset="0"/>
              </a:rPr>
              <a:t>L = { w | the # of 1s in w is divisible by 4 }  </a:t>
            </a:r>
            <a:r>
              <a:rPr lang="en-US" sz="2400">
                <a:latin typeface="Times" pitchFamily="-128" charset="0"/>
              </a:rPr>
              <a:t>?</a:t>
            </a:r>
          </a:p>
        </p:txBody>
      </p:sp>
      <p:sp>
        <p:nvSpPr>
          <p:cNvPr id="5138" name="Line 9"/>
          <p:cNvSpPr>
            <a:spLocks noChangeShapeType="1"/>
          </p:cNvSpPr>
          <p:nvPr/>
        </p:nvSpPr>
        <p:spPr bwMode="auto">
          <a:xfrm flipV="1">
            <a:off x="2819400" y="1905000"/>
            <a:ext cx="6858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9" name="Text Box 10"/>
          <p:cNvSpPr txBox="1">
            <a:spLocks noChangeArrowheads="1"/>
          </p:cNvSpPr>
          <p:nvPr/>
        </p:nvSpPr>
        <p:spPr bwMode="auto">
          <a:xfrm>
            <a:off x="1524000" y="2173288"/>
            <a:ext cx="1852613" cy="2746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latin typeface="Arial" charset="0"/>
              </a:rPr>
              <a:t>the language is named L</a:t>
            </a:r>
          </a:p>
        </p:txBody>
      </p:sp>
      <p:sp>
        <p:nvSpPr>
          <p:cNvPr id="5140" name="Text Box 11"/>
          <p:cNvSpPr txBox="1">
            <a:spLocks noChangeArrowheads="1"/>
          </p:cNvSpPr>
          <p:nvPr/>
        </p:nvSpPr>
        <p:spPr bwMode="auto">
          <a:xfrm>
            <a:off x="3886200" y="1914525"/>
            <a:ext cx="32766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latin typeface="Arial" charset="0"/>
              </a:rPr>
              <a:t>is defined to be the set of all strings, w, such that the number of 1s in w is divisible by 4.</a:t>
            </a:r>
          </a:p>
        </p:txBody>
      </p:sp>
      <p:sp>
        <p:nvSpPr>
          <p:cNvPr id="5141" name="Rectangle 12"/>
          <p:cNvSpPr>
            <a:spLocks noChangeArrowheads="1"/>
          </p:cNvSpPr>
          <p:nvPr/>
        </p:nvSpPr>
        <p:spPr bwMode="auto">
          <a:xfrm>
            <a:off x="4800600" y="2514600"/>
            <a:ext cx="4075113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200">
                <a:solidFill>
                  <a:srgbClr val="0000FF"/>
                </a:solidFill>
                <a:latin typeface="Arial" charset="0"/>
              </a:rPr>
              <a:t>Remember:</a:t>
            </a:r>
            <a:r>
              <a:rPr lang="en-US" sz="1200">
                <a:latin typeface="Arial" charset="0"/>
              </a:rPr>
              <a:t> we're only worried about strings of 0s and 1s.</a:t>
            </a:r>
          </a:p>
        </p:txBody>
      </p:sp>
      <p:sp>
        <p:nvSpPr>
          <p:cNvPr id="5142" name="Text Box 17"/>
          <p:cNvSpPr txBox="1">
            <a:spLocks noChangeArrowheads="1"/>
          </p:cNvSpPr>
          <p:nvPr/>
        </p:nvSpPr>
        <p:spPr bwMode="auto">
          <a:xfrm>
            <a:off x="228600" y="3152775"/>
            <a:ext cx="4535488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Times" pitchFamily="-128" charset="0"/>
              </a:rPr>
              <a:t>(1) Name a couple of strings </a:t>
            </a:r>
            <a:r>
              <a:rPr lang="en-US" sz="1600" b="1" i="1">
                <a:latin typeface="Times" pitchFamily="-128" charset="0"/>
              </a:rPr>
              <a:t>accepted </a:t>
            </a:r>
            <a:r>
              <a:rPr lang="en-US" sz="1600">
                <a:latin typeface="Times" pitchFamily="-128" charset="0"/>
              </a:rPr>
              <a:t>by this DFA…</a:t>
            </a:r>
          </a:p>
        </p:txBody>
      </p:sp>
      <p:sp>
        <p:nvSpPr>
          <p:cNvPr id="5143" name="Text Box 18"/>
          <p:cNvSpPr txBox="1">
            <a:spLocks noChangeArrowheads="1"/>
          </p:cNvSpPr>
          <p:nvPr/>
        </p:nvSpPr>
        <p:spPr bwMode="auto">
          <a:xfrm>
            <a:off x="228600" y="3533775"/>
            <a:ext cx="4467225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Times" pitchFamily="-128" charset="0"/>
              </a:rPr>
              <a:t>(2) Name a couple of strings </a:t>
            </a:r>
            <a:r>
              <a:rPr lang="en-US" sz="1600" b="1" i="1">
                <a:latin typeface="Times" pitchFamily="-128" charset="0"/>
              </a:rPr>
              <a:t>rejected </a:t>
            </a:r>
            <a:r>
              <a:rPr lang="en-US" sz="1600">
                <a:latin typeface="Times" pitchFamily="-128" charset="0"/>
              </a:rPr>
              <a:t>by this DFA…</a:t>
            </a:r>
          </a:p>
        </p:txBody>
      </p:sp>
      <p:sp>
        <p:nvSpPr>
          <p:cNvPr id="5144" name="Text Box 19"/>
          <p:cNvSpPr txBox="1">
            <a:spLocks noChangeArrowheads="1"/>
          </p:cNvSpPr>
          <p:nvPr/>
        </p:nvSpPr>
        <p:spPr bwMode="auto">
          <a:xfrm>
            <a:off x="228600" y="3914775"/>
            <a:ext cx="2786063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Times" pitchFamily="-128" charset="0"/>
              </a:rPr>
              <a:t>(3) What will the states </a:t>
            </a:r>
            <a:r>
              <a:rPr lang="en-US" sz="1600" b="1" i="1">
                <a:latin typeface="Times" pitchFamily="-128" charset="0"/>
              </a:rPr>
              <a:t>mean</a:t>
            </a:r>
            <a:r>
              <a:rPr lang="en-US" sz="1600">
                <a:latin typeface="Times" pitchFamily="-128" charset="0"/>
              </a:rPr>
              <a:t> ?</a:t>
            </a:r>
            <a:r>
              <a:rPr lang="en-US" sz="1600" b="1" i="1">
                <a:latin typeface="Times" pitchFamily="-128" charset="0"/>
              </a:rPr>
              <a:t> </a:t>
            </a:r>
            <a:endParaRPr lang="en-US" sz="1600">
              <a:latin typeface="Times" pitchFamily="-128" charset="0"/>
            </a:endParaRPr>
          </a:p>
        </p:txBody>
      </p:sp>
      <p:sp>
        <p:nvSpPr>
          <p:cNvPr id="5145" name="Text Box 20"/>
          <p:cNvSpPr txBox="1">
            <a:spLocks noChangeArrowheads="1"/>
          </p:cNvSpPr>
          <p:nvPr/>
        </p:nvSpPr>
        <p:spPr bwMode="auto">
          <a:xfrm>
            <a:off x="228600" y="4314825"/>
            <a:ext cx="1228725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Times" pitchFamily="-128" charset="0"/>
              </a:rPr>
              <a:t>(4) Sketch…</a:t>
            </a:r>
          </a:p>
        </p:txBody>
      </p:sp>
      <p:sp>
        <p:nvSpPr>
          <p:cNvPr id="5146" name="Text Box 21"/>
          <p:cNvSpPr txBox="1">
            <a:spLocks noChangeArrowheads="1"/>
          </p:cNvSpPr>
          <p:nvPr/>
        </p:nvSpPr>
        <p:spPr bwMode="auto">
          <a:xfrm>
            <a:off x="8455025" y="6511925"/>
            <a:ext cx="585788" cy="2444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000" b="1">
                <a:solidFill>
                  <a:schemeClr val="folHlink"/>
                </a:solidFill>
                <a:latin typeface="Arial" charset="0"/>
              </a:rPr>
              <a:t>JFLAP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2" name="Text Box 2"/>
          <p:cNvSpPr txBox="1">
            <a:spLocks noChangeArrowheads="1"/>
          </p:cNvSpPr>
          <p:nvPr/>
        </p:nvSpPr>
        <p:spPr bwMode="auto">
          <a:xfrm>
            <a:off x="609600" y="5500688"/>
            <a:ext cx="7286625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400">
                <a:solidFill>
                  <a:srgbClr val="8F01B8"/>
                </a:solidFill>
              </a:rPr>
              <a:t>  union</a:t>
            </a:r>
            <a:r>
              <a:rPr lang="en-US" sz="2400"/>
              <a:t>                         </a:t>
            </a:r>
            <a:r>
              <a:rPr lang="en-US" sz="2400">
                <a:solidFill>
                  <a:srgbClr val="0000FF"/>
                </a:solidFill>
                <a:latin typeface="Arial" charset="0"/>
              </a:rPr>
              <a:t>a | b</a:t>
            </a:r>
            <a:r>
              <a:rPr lang="en-US" sz="2400"/>
              <a:t>              “</a:t>
            </a:r>
            <a:r>
              <a:rPr lang="en-US" sz="2400">
                <a:solidFill>
                  <a:srgbClr val="0000FF"/>
                </a:solidFill>
                <a:latin typeface="Arial" charset="0"/>
              </a:rPr>
              <a:t>a</a:t>
            </a:r>
            <a:r>
              <a:rPr lang="en-US" sz="2400"/>
              <a:t> </a:t>
            </a:r>
            <a:r>
              <a:rPr lang="en-US" sz="2400" i="1"/>
              <a:t>or</a:t>
            </a:r>
            <a:r>
              <a:rPr lang="en-US" sz="2400"/>
              <a:t> </a:t>
            </a:r>
            <a:r>
              <a:rPr lang="en-US" sz="2400">
                <a:solidFill>
                  <a:srgbClr val="0000FF"/>
                </a:solidFill>
                <a:latin typeface="Arial" charset="0"/>
              </a:rPr>
              <a:t>b</a:t>
            </a:r>
            <a:r>
              <a:rPr lang="en-US" sz="2400"/>
              <a:t>”</a:t>
            </a:r>
          </a:p>
        </p:txBody>
      </p:sp>
      <p:grpSp>
        <p:nvGrpSpPr>
          <p:cNvPr id="6163" name="Group 3"/>
          <p:cNvGrpSpPr>
            <a:grpSpLocks/>
          </p:cNvGrpSpPr>
          <p:nvPr/>
        </p:nvGrpSpPr>
        <p:grpSpPr bwMode="auto">
          <a:xfrm>
            <a:off x="460375" y="1274763"/>
            <a:ext cx="8218488" cy="180975"/>
            <a:chOff x="295" y="1311"/>
            <a:chExt cx="5177" cy="114"/>
          </a:xfrm>
        </p:grpSpPr>
        <p:sp>
          <p:nvSpPr>
            <p:cNvPr id="6185" name="Rectangle 4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en-US" sz="2400"/>
            </a:p>
          </p:txBody>
        </p:sp>
        <p:sp>
          <p:nvSpPr>
            <p:cNvPr id="6186" name="Rectangle 5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en-US" sz="2400"/>
            </a:p>
          </p:txBody>
        </p:sp>
      </p:grpSp>
      <p:sp>
        <p:nvSpPr>
          <p:cNvPr id="6164" name="Text Box 6"/>
          <p:cNvSpPr txBox="1">
            <a:spLocks noChangeArrowheads="1"/>
          </p:cNvSpPr>
          <p:nvPr/>
        </p:nvSpPr>
        <p:spPr bwMode="auto">
          <a:xfrm>
            <a:off x="706438" y="228600"/>
            <a:ext cx="7781925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/>
              <a:t>Kleene's answer:  </a:t>
            </a:r>
            <a:r>
              <a:rPr lang="en-US" sz="3600" b="1" i="1"/>
              <a:t>Regular Expressions</a:t>
            </a:r>
            <a:endParaRPr lang="en-US" sz="3600" b="1"/>
          </a:p>
        </p:txBody>
      </p:sp>
      <p:sp>
        <p:nvSpPr>
          <p:cNvPr id="6165" name="Text Box 7"/>
          <p:cNvSpPr txBox="1">
            <a:spLocks noChangeArrowheads="1"/>
          </p:cNvSpPr>
          <p:nvPr/>
        </p:nvSpPr>
        <p:spPr bwMode="auto">
          <a:xfrm>
            <a:off x="304800" y="3997325"/>
            <a:ext cx="533400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A </a:t>
            </a:r>
            <a:r>
              <a:rPr lang="en-US" sz="1800" b="1" i="1"/>
              <a:t>regular expression</a:t>
            </a:r>
            <a:r>
              <a:rPr lang="en-US" sz="1800"/>
              <a:t> is composed of three operations:</a:t>
            </a:r>
          </a:p>
        </p:txBody>
      </p:sp>
      <p:sp>
        <p:nvSpPr>
          <p:cNvPr id="6166" name="Text Box 8"/>
          <p:cNvSpPr txBox="1">
            <a:spLocks noChangeArrowheads="1"/>
          </p:cNvSpPr>
          <p:nvPr/>
        </p:nvSpPr>
        <p:spPr bwMode="auto">
          <a:xfrm>
            <a:off x="631825" y="5019675"/>
            <a:ext cx="7286625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400">
                <a:solidFill>
                  <a:srgbClr val="8F01B8"/>
                </a:solidFill>
              </a:rPr>
              <a:t>  concatenation</a:t>
            </a:r>
            <a:r>
              <a:rPr lang="en-US" sz="2400"/>
              <a:t>             </a:t>
            </a:r>
            <a:r>
              <a:rPr lang="en-US" sz="2400">
                <a:solidFill>
                  <a:srgbClr val="0000FF"/>
                </a:solidFill>
                <a:latin typeface="Arial" charset="0"/>
              </a:rPr>
              <a:t>ab</a:t>
            </a:r>
            <a:r>
              <a:rPr lang="en-US" sz="2400">
                <a:latin typeface="Arial" charset="0"/>
              </a:rPr>
              <a:t> </a:t>
            </a:r>
            <a:r>
              <a:rPr lang="en-US" sz="2400"/>
              <a:t>             “</a:t>
            </a:r>
            <a:r>
              <a:rPr lang="en-US" sz="2400">
                <a:solidFill>
                  <a:srgbClr val="0000FF"/>
                </a:solidFill>
                <a:latin typeface="Arial" charset="0"/>
              </a:rPr>
              <a:t>a</a:t>
            </a:r>
            <a:r>
              <a:rPr lang="en-US" sz="2400"/>
              <a:t> </a:t>
            </a:r>
            <a:r>
              <a:rPr lang="en-US" sz="2400" i="1"/>
              <a:t>then</a:t>
            </a:r>
            <a:r>
              <a:rPr lang="en-US" sz="2400"/>
              <a:t> </a:t>
            </a:r>
            <a:r>
              <a:rPr lang="en-US" sz="2400">
                <a:solidFill>
                  <a:srgbClr val="0000FF"/>
                </a:solidFill>
                <a:latin typeface="Arial" charset="0"/>
              </a:rPr>
              <a:t>b</a:t>
            </a:r>
            <a:r>
              <a:rPr lang="en-US" sz="2400"/>
              <a:t>”</a:t>
            </a:r>
          </a:p>
        </p:txBody>
      </p:sp>
      <p:sp>
        <p:nvSpPr>
          <p:cNvPr id="6167" name="Text Box 9"/>
          <p:cNvSpPr txBox="1">
            <a:spLocks noChangeArrowheads="1"/>
          </p:cNvSpPr>
          <p:nvPr/>
        </p:nvSpPr>
        <p:spPr bwMode="auto">
          <a:xfrm>
            <a:off x="2971800" y="6172200"/>
            <a:ext cx="58864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/>
              <a:t>where </a:t>
            </a:r>
            <a:r>
              <a:rPr lang="en-US" sz="1800">
                <a:solidFill>
                  <a:srgbClr val="0000FF"/>
                </a:solidFill>
                <a:latin typeface="Arial" charset="0"/>
              </a:rPr>
              <a:t>a</a:t>
            </a:r>
            <a:r>
              <a:rPr lang="en-US" sz="1800"/>
              <a:t> and </a:t>
            </a:r>
            <a:r>
              <a:rPr lang="en-US" sz="1800">
                <a:solidFill>
                  <a:srgbClr val="0000FF"/>
                </a:solidFill>
                <a:latin typeface="Arial" charset="0"/>
              </a:rPr>
              <a:t>b</a:t>
            </a:r>
            <a:r>
              <a:rPr lang="en-US" sz="1800"/>
              <a:t> can be any bit strings - or regular expressions </a:t>
            </a:r>
          </a:p>
        </p:txBody>
      </p:sp>
      <p:sp>
        <p:nvSpPr>
          <p:cNvPr id="6168" name="Line 10"/>
          <p:cNvSpPr>
            <a:spLocks noChangeShapeType="1"/>
          </p:cNvSpPr>
          <p:nvPr/>
        </p:nvSpPr>
        <p:spPr bwMode="auto">
          <a:xfrm>
            <a:off x="7191375" y="4529138"/>
            <a:ext cx="0" cy="1571625"/>
          </a:xfrm>
          <a:prstGeom prst="line">
            <a:avLst/>
          </a:prstGeom>
          <a:noFill/>
          <a:ln w="12700">
            <a:solidFill>
              <a:srgbClr val="8F01B8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9" name="Text Box 11"/>
          <p:cNvSpPr txBox="1">
            <a:spLocks noChangeArrowheads="1"/>
          </p:cNvSpPr>
          <p:nvPr/>
        </p:nvSpPr>
        <p:spPr bwMode="auto">
          <a:xfrm>
            <a:off x="7446963" y="4495800"/>
            <a:ext cx="1311275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8F01B8"/>
                </a:solidFill>
                <a:latin typeface="Sand" charset="0"/>
              </a:rPr>
              <a:t>high precedence</a:t>
            </a:r>
          </a:p>
        </p:txBody>
      </p:sp>
      <p:sp>
        <p:nvSpPr>
          <p:cNvPr id="6170" name="Text Box 12"/>
          <p:cNvSpPr txBox="1">
            <a:spLocks noChangeArrowheads="1"/>
          </p:cNvSpPr>
          <p:nvPr/>
        </p:nvSpPr>
        <p:spPr bwMode="auto">
          <a:xfrm>
            <a:off x="631825" y="4538663"/>
            <a:ext cx="6424613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400">
                <a:solidFill>
                  <a:srgbClr val="8F01B8"/>
                </a:solidFill>
              </a:rPr>
              <a:t>  </a:t>
            </a:r>
            <a:r>
              <a:rPr lang="en-US" sz="2400" i="1">
                <a:solidFill>
                  <a:srgbClr val="8F01B8"/>
                </a:solidFill>
              </a:rPr>
              <a:t>Kleene</a:t>
            </a:r>
            <a:r>
              <a:rPr lang="en-US" sz="2400">
                <a:solidFill>
                  <a:srgbClr val="8F01B8"/>
                </a:solidFill>
              </a:rPr>
              <a:t> Star                 </a:t>
            </a:r>
            <a:r>
              <a:rPr lang="en-US" sz="2400">
                <a:solidFill>
                  <a:srgbClr val="0000FF"/>
                </a:solidFill>
                <a:latin typeface="Arial" charset="0"/>
              </a:rPr>
              <a:t>a*</a:t>
            </a:r>
            <a:r>
              <a:rPr lang="en-US" sz="2400"/>
              <a:t>          “0 or more </a:t>
            </a:r>
            <a:r>
              <a:rPr lang="en-US" sz="2400">
                <a:solidFill>
                  <a:srgbClr val="0000FF"/>
                </a:solidFill>
                <a:latin typeface="Arial" charset="0"/>
              </a:rPr>
              <a:t>a</a:t>
            </a:r>
            <a:r>
              <a:rPr lang="en-US" sz="2400"/>
              <a:t>’s”</a:t>
            </a:r>
          </a:p>
        </p:txBody>
      </p:sp>
      <p:sp>
        <p:nvSpPr>
          <p:cNvPr id="6171" name="Text Box 13"/>
          <p:cNvSpPr txBox="1">
            <a:spLocks noChangeArrowheads="1"/>
          </p:cNvSpPr>
          <p:nvPr/>
        </p:nvSpPr>
        <p:spPr bwMode="auto">
          <a:xfrm>
            <a:off x="7446963" y="5859463"/>
            <a:ext cx="1250950" cy="2746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8F01B8"/>
                </a:solidFill>
                <a:latin typeface="Sand" charset="0"/>
              </a:rPr>
              <a:t>low precedence</a:t>
            </a:r>
          </a:p>
        </p:txBody>
      </p:sp>
      <p:sp>
        <p:nvSpPr>
          <p:cNvPr id="6172" name="Text Box 14"/>
          <p:cNvSpPr txBox="1">
            <a:spLocks noChangeArrowheads="1"/>
          </p:cNvSpPr>
          <p:nvPr/>
        </p:nvSpPr>
        <p:spPr bwMode="auto">
          <a:xfrm>
            <a:off x="5688013" y="6519863"/>
            <a:ext cx="879475" cy="2746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latin typeface="Sand" charset="0"/>
              </a:rPr>
              <a:t>base case</a:t>
            </a:r>
          </a:p>
        </p:txBody>
      </p:sp>
      <p:sp>
        <p:nvSpPr>
          <p:cNvPr id="6173" name="Text Box 15"/>
          <p:cNvSpPr txBox="1">
            <a:spLocks noChangeArrowheads="1"/>
          </p:cNvSpPr>
          <p:nvPr/>
        </p:nvSpPr>
        <p:spPr bwMode="auto">
          <a:xfrm>
            <a:off x="7153275" y="6500813"/>
            <a:ext cx="1539875" cy="2746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latin typeface="Sand" charset="0"/>
              </a:rPr>
              <a:t>recursively defined !</a:t>
            </a:r>
          </a:p>
        </p:txBody>
      </p:sp>
      <p:sp>
        <p:nvSpPr>
          <p:cNvPr id="6174" name="Line 16"/>
          <p:cNvSpPr>
            <a:spLocks noChangeShapeType="1"/>
          </p:cNvSpPr>
          <p:nvPr/>
        </p:nvSpPr>
        <p:spPr bwMode="auto">
          <a:xfrm>
            <a:off x="5649913" y="6548438"/>
            <a:ext cx="9794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175" name="Line 17"/>
          <p:cNvSpPr>
            <a:spLocks noChangeShapeType="1"/>
          </p:cNvSpPr>
          <p:nvPr/>
        </p:nvSpPr>
        <p:spPr bwMode="auto">
          <a:xfrm>
            <a:off x="7059613" y="6530975"/>
            <a:ext cx="17414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176" name="Rectangle 18"/>
          <p:cNvSpPr>
            <a:spLocks noChangeArrowheads="1"/>
          </p:cNvSpPr>
          <p:nvPr/>
        </p:nvSpPr>
        <p:spPr bwMode="auto">
          <a:xfrm>
            <a:off x="4456113" y="911225"/>
            <a:ext cx="44307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i="1">
                <a:solidFill>
                  <a:srgbClr val="980236"/>
                </a:solidFill>
              </a:rPr>
              <a:t>looking for a simple description for those sets that are </a:t>
            </a:r>
            <a:r>
              <a:rPr lang="en-US" sz="1200" b="1" i="1">
                <a:solidFill>
                  <a:srgbClr val="980236"/>
                </a:solidFill>
              </a:rPr>
              <a:t>computable </a:t>
            </a:r>
            <a:r>
              <a:rPr lang="en-US" sz="1200" i="1">
                <a:solidFill>
                  <a:srgbClr val="980236"/>
                </a:solidFill>
              </a:rPr>
              <a:t>…</a:t>
            </a:r>
            <a:endParaRPr lang="en-US" sz="1200">
              <a:solidFill>
                <a:srgbClr val="980236"/>
              </a:solidFill>
            </a:endParaRPr>
          </a:p>
        </p:txBody>
      </p:sp>
      <p:sp>
        <p:nvSpPr>
          <p:cNvPr id="6177" name="Rectangle 19"/>
          <p:cNvSpPr>
            <a:spLocks noChangeArrowheads="1"/>
          </p:cNvSpPr>
          <p:nvPr/>
        </p:nvSpPr>
        <p:spPr bwMode="auto">
          <a:xfrm>
            <a:off x="1555750" y="1676400"/>
            <a:ext cx="636588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3200">
                <a:solidFill>
                  <a:srgbClr val="0000FF"/>
                </a:solidFill>
                <a:latin typeface="Arial" charset="0"/>
              </a:rPr>
              <a:t>10</a:t>
            </a:r>
          </a:p>
        </p:txBody>
      </p:sp>
      <p:sp>
        <p:nvSpPr>
          <p:cNvPr id="6178" name="Rectangle 20"/>
          <p:cNvSpPr>
            <a:spLocks noChangeArrowheads="1"/>
          </p:cNvSpPr>
          <p:nvPr/>
        </p:nvSpPr>
        <p:spPr bwMode="auto">
          <a:xfrm>
            <a:off x="1154113" y="3124200"/>
            <a:ext cx="1509712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3200">
                <a:solidFill>
                  <a:srgbClr val="0000FF"/>
                </a:solidFill>
                <a:latin typeface="Arial" charset="0"/>
              </a:rPr>
              <a:t>1* | 10*</a:t>
            </a:r>
          </a:p>
        </p:txBody>
      </p:sp>
      <p:sp>
        <p:nvSpPr>
          <p:cNvPr id="6179" name="Rectangle 21"/>
          <p:cNvSpPr>
            <a:spLocks noChangeArrowheads="1"/>
          </p:cNvSpPr>
          <p:nvPr/>
        </p:nvSpPr>
        <p:spPr bwMode="auto">
          <a:xfrm>
            <a:off x="1381125" y="2390775"/>
            <a:ext cx="1065213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3200">
                <a:solidFill>
                  <a:srgbClr val="0000FF"/>
                </a:solidFill>
                <a:latin typeface="Arial" charset="0"/>
              </a:rPr>
              <a:t>(10)*</a:t>
            </a:r>
          </a:p>
        </p:txBody>
      </p:sp>
      <p:sp>
        <p:nvSpPr>
          <p:cNvPr id="6180" name="Text Box 22"/>
          <p:cNvSpPr txBox="1">
            <a:spLocks noChangeArrowheads="1"/>
          </p:cNvSpPr>
          <p:nvPr/>
        </p:nvSpPr>
        <p:spPr bwMode="auto">
          <a:xfrm>
            <a:off x="228600" y="1577975"/>
            <a:ext cx="104140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0000FF"/>
                </a:solidFill>
                <a:latin typeface="Times" pitchFamily="-128" charset="0"/>
              </a:rPr>
              <a:t>Examples:</a:t>
            </a:r>
          </a:p>
        </p:txBody>
      </p:sp>
      <p:sp>
        <p:nvSpPr>
          <p:cNvPr id="6181" name="Rectangle 23"/>
          <p:cNvSpPr>
            <a:spLocks noChangeArrowheads="1"/>
          </p:cNvSpPr>
          <p:nvPr/>
        </p:nvSpPr>
        <p:spPr bwMode="auto">
          <a:xfrm>
            <a:off x="6543675" y="1763713"/>
            <a:ext cx="2106613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333399"/>
                </a:solidFill>
                <a:latin typeface="Arial" charset="0"/>
              </a:rPr>
              <a:t>L = { w | w is 10 }</a:t>
            </a:r>
          </a:p>
        </p:txBody>
      </p:sp>
      <p:sp>
        <p:nvSpPr>
          <p:cNvPr id="6182" name="Text Box 24"/>
          <p:cNvSpPr txBox="1">
            <a:spLocks noChangeArrowheads="1"/>
          </p:cNvSpPr>
          <p:nvPr/>
        </p:nvSpPr>
        <p:spPr bwMode="auto">
          <a:xfrm>
            <a:off x="2903538" y="1671638"/>
            <a:ext cx="2168525" cy="5810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i="1">
                <a:solidFill>
                  <a:srgbClr val="343398"/>
                </a:solidFill>
                <a:latin typeface="Times" pitchFamily="-128" charset="0"/>
              </a:rPr>
              <a:t>matches</a:t>
            </a:r>
            <a:r>
              <a:rPr lang="en-US" sz="1600">
                <a:solidFill>
                  <a:srgbClr val="343398"/>
                </a:solidFill>
                <a:latin typeface="Times" pitchFamily="-128" charset="0"/>
              </a:rPr>
              <a:t> the string </a:t>
            </a:r>
            <a:r>
              <a:rPr lang="en-US" sz="1600">
                <a:solidFill>
                  <a:srgbClr val="343398"/>
                </a:solidFill>
                <a:latin typeface="Arial" charset="0"/>
              </a:rPr>
              <a:t>10</a:t>
            </a:r>
            <a:r>
              <a:rPr lang="en-US" sz="1600">
                <a:solidFill>
                  <a:srgbClr val="343398"/>
                </a:solidFill>
                <a:latin typeface="Times" pitchFamily="-128" charset="0"/>
              </a:rPr>
              <a:t>, which is the language</a:t>
            </a:r>
          </a:p>
        </p:txBody>
      </p:sp>
      <p:sp>
        <p:nvSpPr>
          <p:cNvPr id="6183" name="Rectangle 25"/>
          <p:cNvSpPr>
            <a:spLocks noChangeArrowheads="1"/>
          </p:cNvSpPr>
          <p:nvPr/>
        </p:nvSpPr>
        <p:spPr bwMode="auto">
          <a:xfrm>
            <a:off x="5218113" y="1763713"/>
            <a:ext cx="777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333399"/>
                </a:solidFill>
                <a:latin typeface="Arial" charset="0"/>
              </a:rPr>
              <a:t>{ 10 }</a:t>
            </a:r>
          </a:p>
        </p:txBody>
      </p:sp>
      <p:sp>
        <p:nvSpPr>
          <p:cNvPr id="6184" name="Rectangle 26"/>
          <p:cNvSpPr>
            <a:spLocks noChangeArrowheads="1"/>
          </p:cNvSpPr>
          <p:nvPr/>
        </p:nvSpPr>
        <p:spPr bwMode="auto">
          <a:xfrm>
            <a:off x="6073775" y="1793875"/>
            <a:ext cx="3540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343398"/>
                </a:solidFill>
                <a:latin typeface="Times" pitchFamily="-128" charset="0"/>
              </a:rPr>
              <a:t>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Text Box 3"/>
          <p:cNvSpPr txBox="1">
            <a:spLocks noChangeArrowheads="1"/>
          </p:cNvSpPr>
          <p:nvPr/>
        </p:nvSpPr>
        <p:spPr bwMode="auto">
          <a:xfrm>
            <a:off x="1905000" y="268288"/>
            <a:ext cx="2133600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latin typeface="Comic Sans MS" pitchFamily="-128" charset="0"/>
              </a:rPr>
              <a:t> Regular (?) expressions</a:t>
            </a:r>
          </a:p>
        </p:txBody>
      </p:sp>
      <p:sp>
        <p:nvSpPr>
          <p:cNvPr id="7175" name="Rectangle 10"/>
          <p:cNvSpPr>
            <a:spLocks noChangeArrowheads="1"/>
          </p:cNvSpPr>
          <p:nvPr/>
        </p:nvSpPr>
        <p:spPr bwMode="auto">
          <a:xfrm>
            <a:off x="520700" y="1806575"/>
            <a:ext cx="4329113" cy="366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009900"/>
                </a:solidFill>
                <a:cs typeface="Times New Roman" pitchFamily="-128" charset="0"/>
              </a:rPr>
              <a:t>L = { w | w’s second-to-last character is a 1 }</a:t>
            </a:r>
          </a:p>
        </p:txBody>
      </p:sp>
      <p:sp>
        <p:nvSpPr>
          <p:cNvPr id="7176" name="Rectangle 11"/>
          <p:cNvSpPr>
            <a:spLocks noChangeArrowheads="1"/>
          </p:cNvSpPr>
          <p:nvPr/>
        </p:nvSpPr>
        <p:spPr bwMode="auto">
          <a:xfrm>
            <a:off x="520700" y="2319338"/>
            <a:ext cx="3714750" cy="3667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009900"/>
                </a:solidFill>
                <a:cs typeface="Times New Roman" pitchFamily="-128" charset="0"/>
              </a:rPr>
              <a:t>L = { w | every 1 in w has a 0 after it }</a:t>
            </a:r>
          </a:p>
        </p:txBody>
      </p:sp>
      <p:sp>
        <p:nvSpPr>
          <p:cNvPr id="7177" name="Rectangle 12"/>
          <p:cNvSpPr>
            <a:spLocks noChangeArrowheads="1"/>
          </p:cNvSpPr>
          <p:nvPr/>
        </p:nvSpPr>
        <p:spPr bwMode="auto">
          <a:xfrm>
            <a:off x="520700" y="2830513"/>
            <a:ext cx="4330700" cy="3667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009900"/>
                </a:solidFill>
                <a:cs typeface="Times New Roman" pitchFamily="-128" charset="0"/>
              </a:rPr>
              <a:t>L = { w | w’s first and last bits are the same }</a:t>
            </a:r>
          </a:p>
        </p:txBody>
      </p:sp>
      <p:sp>
        <p:nvSpPr>
          <p:cNvPr id="7178" name="Text Box 13"/>
          <p:cNvSpPr txBox="1">
            <a:spLocks noChangeArrowheads="1"/>
          </p:cNvSpPr>
          <p:nvPr/>
        </p:nvSpPr>
        <p:spPr bwMode="auto">
          <a:xfrm>
            <a:off x="381000" y="152400"/>
            <a:ext cx="1978025" cy="731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200">
                <a:latin typeface="Comic Sans MS" pitchFamily="-128" charset="0"/>
              </a:rPr>
              <a:t>Quiz</a:t>
            </a:r>
          </a:p>
        </p:txBody>
      </p:sp>
      <p:sp>
        <p:nvSpPr>
          <p:cNvPr id="7179" name="Text Box 16"/>
          <p:cNvSpPr txBox="1">
            <a:spLocks noChangeArrowheads="1"/>
          </p:cNvSpPr>
          <p:nvPr/>
        </p:nvSpPr>
        <p:spPr bwMode="auto">
          <a:xfrm>
            <a:off x="5678488" y="1020763"/>
            <a:ext cx="3181350" cy="2746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1200">
                <a:solidFill>
                  <a:srgbClr val="8F01B8"/>
                </a:solidFill>
              </a:rPr>
              <a:t>  union</a:t>
            </a:r>
            <a:r>
              <a:rPr lang="en-US" sz="1200"/>
              <a:t>                         </a:t>
            </a:r>
            <a:r>
              <a:rPr lang="en-US" sz="1200">
                <a:solidFill>
                  <a:srgbClr val="0000FF"/>
                </a:solidFill>
                <a:latin typeface="Arial" charset="0"/>
              </a:rPr>
              <a:t>a | b</a:t>
            </a:r>
            <a:r>
              <a:rPr lang="en-US" sz="1200"/>
              <a:t>              “</a:t>
            </a:r>
            <a:r>
              <a:rPr lang="en-US" sz="1200">
                <a:solidFill>
                  <a:srgbClr val="0000FF"/>
                </a:solidFill>
                <a:latin typeface="Arial" charset="0"/>
              </a:rPr>
              <a:t>a</a:t>
            </a:r>
            <a:r>
              <a:rPr lang="en-US" sz="1200"/>
              <a:t> </a:t>
            </a:r>
            <a:r>
              <a:rPr lang="en-US" sz="1200" i="1"/>
              <a:t>or</a:t>
            </a:r>
            <a:r>
              <a:rPr lang="en-US" sz="1200"/>
              <a:t> </a:t>
            </a:r>
            <a:r>
              <a:rPr lang="en-US" sz="1200">
                <a:solidFill>
                  <a:srgbClr val="0000FF"/>
                </a:solidFill>
                <a:latin typeface="Arial" charset="0"/>
              </a:rPr>
              <a:t>b</a:t>
            </a:r>
            <a:r>
              <a:rPr lang="en-US" sz="1200"/>
              <a:t>”</a:t>
            </a:r>
          </a:p>
        </p:txBody>
      </p:sp>
      <p:sp>
        <p:nvSpPr>
          <p:cNvPr id="7180" name="Text Box 17"/>
          <p:cNvSpPr txBox="1">
            <a:spLocks noChangeArrowheads="1"/>
          </p:cNvSpPr>
          <p:nvPr/>
        </p:nvSpPr>
        <p:spPr bwMode="auto">
          <a:xfrm>
            <a:off x="5678488" y="763588"/>
            <a:ext cx="3181350" cy="2746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1200">
                <a:solidFill>
                  <a:srgbClr val="8F01B8"/>
                </a:solidFill>
              </a:rPr>
              <a:t>  concatenation</a:t>
            </a:r>
            <a:r>
              <a:rPr lang="en-US" sz="1200"/>
              <a:t>             </a:t>
            </a:r>
            <a:r>
              <a:rPr lang="en-US" sz="1200">
                <a:solidFill>
                  <a:srgbClr val="0000FF"/>
                </a:solidFill>
                <a:latin typeface="Arial" charset="0"/>
              </a:rPr>
              <a:t>ab</a:t>
            </a:r>
            <a:r>
              <a:rPr lang="en-US" sz="1200">
                <a:latin typeface="Arial" charset="0"/>
              </a:rPr>
              <a:t> </a:t>
            </a:r>
            <a:r>
              <a:rPr lang="en-US" sz="1200"/>
              <a:t>             “</a:t>
            </a:r>
            <a:r>
              <a:rPr lang="en-US" sz="1200">
                <a:solidFill>
                  <a:srgbClr val="0000FF"/>
                </a:solidFill>
                <a:latin typeface="Arial" charset="0"/>
              </a:rPr>
              <a:t>a</a:t>
            </a:r>
            <a:r>
              <a:rPr lang="en-US" sz="1200"/>
              <a:t> </a:t>
            </a:r>
            <a:r>
              <a:rPr lang="en-US" sz="1200" i="1"/>
              <a:t>then</a:t>
            </a:r>
            <a:r>
              <a:rPr lang="en-US" sz="1200"/>
              <a:t> </a:t>
            </a:r>
            <a:r>
              <a:rPr lang="en-US" sz="1200">
                <a:solidFill>
                  <a:srgbClr val="0000FF"/>
                </a:solidFill>
                <a:latin typeface="Arial" charset="0"/>
              </a:rPr>
              <a:t>b</a:t>
            </a:r>
            <a:r>
              <a:rPr lang="en-US" sz="1200"/>
              <a:t>”</a:t>
            </a:r>
          </a:p>
        </p:txBody>
      </p:sp>
      <p:sp>
        <p:nvSpPr>
          <p:cNvPr id="7181" name="Text Box 18"/>
          <p:cNvSpPr txBox="1">
            <a:spLocks noChangeArrowheads="1"/>
          </p:cNvSpPr>
          <p:nvPr/>
        </p:nvSpPr>
        <p:spPr bwMode="auto">
          <a:xfrm>
            <a:off x="5678488" y="490538"/>
            <a:ext cx="3313112" cy="2746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1200">
                <a:solidFill>
                  <a:srgbClr val="8F01B8"/>
                </a:solidFill>
              </a:rPr>
              <a:t>  </a:t>
            </a:r>
            <a:r>
              <a:rPr lang="en-US" sz="1200" i="1">
                <a:solidFill>
                  <a:srgbClr val="8F01B8"/>
                </a:solidFill>
              </a:rPr>
              <a:t>Kleene</a:t>
            </a:r>
            <a:r>
              <a:rPr lang="en-US" sz="1200">
                <a:solidFill>
                  <a:srgbClr val="8F01B8"/>
                </a:solidFill>
              </a:rPr>
              <a:t> Star                 </a:t>
            </a:r>
            <a:r>
              <a:rPr lang="en-US" sz="1200">
                <a:solidFill>
                  <a:srgbClr val="0000FF"/>
                </a:solidFill>
                <a:latin typeface="Arial" charset="0"/>
              </a:rPr>
              <a:t>a*</a:t>
            </a:r>
            <a:r>
              <a:rPr lang="en-US" sz="1200"/>
              <a:t>          “0 or more </a:t>
            </a:r>
            <a:r>
              <a:rPr lang="en-US" sz="1200">
                <a:solidFill>
                  <a:srgbClr val="0000FF"/>
                </a:solidFill>
                <a:latin typeface="Arial" charset="0"/>
              </a:rPr>
              <a:t>a</a:t>
            </a:r>
            <a:r>
              <a:rPr lang="en-US" sz="1200"/>
              <a:t>’s”</a:t>
            </a:r>
          </a:p>
        </p:txBody>
      </p:sp>
      <p:sp>
        <p:nvSpPr>
          <p:cNvPr id="7182" name="Rectangle 19"/>
          <p:cNvSpPr>
            <a:spLocks noChangeArrowheads="1"/>
          </p:cNvSpPr>
          <p:nvPr/>
        </p:nvSpPr>
        <p:spPr bwMode="auto">
          <a:xfrm>
            <a:off x="5672138" y="160338"/>
            <a:ext cx="11271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8F01B8"/>
                </a:solidFill>
              </a:rPr>
              <a:t>Operator Name</a:t>
            </a:r>
          </a:p>
        </p:txBody>
      </p:sp>
      <p:sp>
        <p:nvSpPr>
          <p:cNvPr id="7183" name="Rectangle 20"/>
          <p:cNvSpPr>
            <a:spLocks noChangeArrowheads="1"/>
          </p:cNvSpPr>
          <p:nvPr/>
        </p:nvSpPr>
        <p:spPr bwMode="auto">
          <a:xfrm>
            <a:off x="6956425" y="160338"/>
            <a:ext cx="7778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0000FF"/>
                </a:solidFill>
                <a:latin typeface="Arial" charset="0"/>
              </a:rPr>
              <a:t>Example</a:t>
            </a:r>
            <a:endParaRPr lang="en-US" sz="1200" u="sng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7184" name="Rectangle 21"/>
          <p:cNvSpPr>
            <a:spLocks noChangeArrowheads="1"/>
          </p:cNvSpPr>
          <p:nvPr/>
        </p:nvSpPr>
        <p:spPr bwMode="auto">
          <a:xfrm>
            <a:off x="7899400" y="158750"/>
            <a:ext cx="8953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/>
              <a:t>Description</a:t>
            </a:r>
          </a:p>
        </p:txBody>
      </p:sp>
      <p:sp>
        <p:nvSpPr>
          <p:cNvPr id="7185" name="Line 22"/>
          <p:cNvSpPr>
            <a:spLocks noChangeShapeType="1"/>
          </p:cNvSpPr>
          <p:nvPr/>
        </p:nvSpPr>
        <p:spPr bwMode="auto">
          <a:xfrm>
            <a:off x="5688013" y="465138"/>
            <a:ext cx="320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86" name="Text Box 24"/>
          <p:cNvSpPr txBox="1">
            <a:spLocks noChangeArrowheads="1"/>
          </p:cNvSpPr>
          <p:nvPr/>
        </p:nvSpPr>
        <p:spPr bwMode="auto">
          <a:xfrm>
            <a:off x="152400" y="5411788"/>
            <a:ext cx="1998663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Other operators can be used with regular expressions, such as </a:t>
            </a:r>
          </a:p>
        </p:txBody>
      </p:sp>
      <p:sp>
        <p:nvSpPr>
          <p:cNvPr id="7187" name="Text Box 25"/>
          <p:cNvSpPr txBox="1">
            <a:spLocks noChangeArrowheads="1"/>
          </p:cNvSpPr>
          <p:nvPr/>
        </p:nvSpPr>
        <p:spPr bwMode="auto">
          <a:xfrm>
            <a:off x="4648200" y="54864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Arial" charset="0"/>
              </a:rPr>
              <a:t>a+</a:t>
            </a:r>
          </a:p>
        </p:txBody>
      </p:sp>
      <p:sp>
        <p:nvSpPr>
          <p:cNvPr id="7188" name="Text Box 26"/>
          <p:cNvSpPr txBox="1">
            <a:spLocks noChangeArrowheads="1"/>
          </p:cNvSpPr>
          <p:nvPr/>
        </p:nvSpPr>
        <p:spPr bwMode="auto">
          <a:xfrm>
            <a:off x="4619625" y="5988050"/>
            <a:ext cx="619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Arial" charset="0"/>
              </a:rPr>
              <a:t>~a</a:t>
            </a:r>
          </a:p>
        </p:txBody>
      </p:sp>
      <p:sp>
        <p:nvSpPr>
          <p:cNvPr id="7189" name="Rectangle 30"/>
          <p:cNvSpPr>
            <a:spLocks noChangeArrowheads="1"/>
          </p:cNvSpPr>
          <p:nvPr/>
        </p:nvSpPr>
        <p:spPr bwMode="auto">
          <a:xfrm>
            <a:off x="2870200" y="5562600"/>
            <a:ext cx="16367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b="1">
                <a:solidFill>
                  <a:srgbClr val="FF0119"/>
                </a:solidFill>
              </a:rPr>
              <a:t>1</a:t>
            </a:r>
            <a:r>
              <a:rPr lang="en-US" sz="1600"/>
              <a:t> or more </a:t>
            </a:r>
            <a:r>
              <a:rPr lang="en-US" sz="1600">
                <a:solidFill>
                  <a:srgbClr val="0000FF"/>
                </a:solidFill>
                <a:latin typeface="Arial" charset="0"/>
              </a:rPr>
              <a:t>a</a:t>
            </a:r>
            <a:r>
              <a:rPr lang="en-US" sz="1600"/>
              <a:t>s</a:t>
            </a:r>
          </a:p>
        </p:txBody>
      </p:sp>
      <p:sp>
        <p:nvSpPr>
          <p:cNvPr id="7190" name="Rectangle 31"/>
          <p:cNvSpPr>
            <a:spLocks noChangeArrowheads="1"/>
          </p:cNvSpPr>
          <p:nvPr/>
        </p:nvSpPr>
        <p:spPr bwMode="auto">
          <a:xfrm>
            <a:off x="2108200" y="6064250"/>
            <a:ext cx="23129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/>
              <a:t>strings </a:t>
            </a:r>
            <a:r>
              <a:rPr lang="en-US" sz="1600" b="1" i="1">
                <a:solidFill>
                  <a:srgbClr val="FF0119"/>
                </a:solidFill>
              </a:rPr>
              <a:t>not</a:t>
            </a:r>
            <a:r>
              <a:rPr lang="en-US" sz="1600"/>
              <a:t> matching </a:t>
            </a:r>
            <a:r>
              <a:rPr lang="en-US" sz="1600">
                <a:solidFill>
                  <a:srgbClr val="0000FF"/>
                </a:solidFill>
                <a:latin typeface="Arial" charset="0"/>
              </a:rPr>
              <a:t>a</a:t>
            </a:r>
            <a:endParaRPr lang="en-US" sz="1600"/>
          </a:p>
        </p:txBody>
      </p:sp>
      <p:sp>
        <p:nvSpPr>
          <p:cNvPr id="7191" name="Rectangle 32"/>
          <p:cNvSpPr>
            <a:spLocks noChangeArrowheads="1"/>
          </p:cNvSpPr>
          <p:nvPr/>
        </p:nvSpPr>
        <p:spPr bwMode="auto">
          <a:xfrm>
            <a:off x="5181600" y="6477000"/>
            <a:ext cx="3733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/>
              <a:t>Write these operators in terms of the original three…</a:t>
            </a:r>
          </a:p>
        </p:txBody>
      </p:sp>
      <p:sp>
        <p:nvSpPr>
          <p:cNvPr id="7192" name="Rectangle 35"/>
          <p:cNvSpPr>
            <a:spLocks noChangeArrowheads="1"/>
          </p:cNvSpPr>
          <p:nvPr/>
        </p:nvSpPr>
        <p:spPr bwMode="auto">
          <a:xfrm>
            <a:off x="855663" y="3306763"/>
            <a:ext cx="3028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9900"/>
                </a:solidFill>
                <a:cs typeface="Times New Roman" pitchFamily="-128" charset="0"/>
              </a:rPr>
              <a:t>Description of a formal language</a:t>
            </a:r>
          </a:p>
        </p:txBody>
      </p:sp>
      <p:sp>
        <p:nvSpPr>
          <p:cNvPr id="7193" name="Line 41"/>
          <p:cNvSpPr>
            <a:spLocks noChangeShapeType="1"/>
          </p:cNvSpPr>
          <p:nvPr/>
        </p:nvSpPr>
        <p:spPr bwMode="auto">
          <a:xfrm>
            <a:off x="855663" y="4975225"/>
            <a:ext cx="4783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194" name="Text Box 43"/>
          <p:cNvSpPr txBox="1">
            <a:spLocks noChangeArrowheads="1"/>
          </p:cNvSpPr>
          <p:nvPr/>
        </p:nvSpPr>
        <p:spPr bwMode="auto">
          <a:xfrm>
            <a:off x="304800" y="4141788"/>
            <a:ext cx="38862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Is there an equivalent regular expression to this one </a:t>
            </a:r>
            <a:r>
              <a:rPr lang="en-US" sz="1600" b="1" i="1"/>
              <a:t>that</a:t>
            </a:r>
            <a:r>
              <a:rPr lang="en-US" sz="1600"/>
              <a:t> </a:t>
            </a:r>
            <a:r>
              <a:rPr lang="en-US" sz="1600" b="1" i="1"/>
              <a:t>avoids the</a:t>
            </a:r>
            <a:r>
              <a:rPr lang="en-US" sz="1600"/>
              <a:t> </a:t>
            </a:r>
            <a:r>
              <a:rPr lang="en-US" sz="1600" b="1" i="1"/>
              <a:t>nested</a:t>
            </a:r>
            <a:r>
              <a:rPr lang="en-US" sz="1600"/>
              <a:t> * </a:t>
            </a:r>
            <a:r>
              <a:rPr lang="en-US" sz="1600" b="1" i="1"/>
              <a:t>operators</a:t>
            </a:r>
            <a:r>
              <a:rPr lang="en-US" sz="1600"/>
              <a:t>? </a:t>
            </a:r>
          </a:p>
        </p:txBody>
      </p:sp>
      <p:sp>
        <p:nvSpPr>
          <p:cNvPr id="7195" name="Rectangle 44"/>
          <p:cNvSpPr>
            <a:spLocks noChangeArrowheads="1"/>
          </p:cNvSpPr>
          <p:nvPr/>
        </p:nvSpPr>
        <p:spPr bwMode="auto">
          <a:xfrm>
            <a:off x="5842000" y="4829175"/>
            <a:ext cx="30495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/>
              <a:t>Can </a:t>
            </a:r>
            <a:r>
              <a:rPr lang="en-US" sz="1200" b="1" i="1"/>
              <a:t>every </a:t>
            </a:r>
            <a:r>
              <a:rPr lang="en-US" sz="1200" b="1"/>
              <a:t>reg. expression avoid nested *'s ? </a:t>
            </a:r>
          </a:p>
        </p:txBody>
      </p:sp>
      <p:sp>
        <p:nvSpPr>
          <p:cNvPr id="7196" name="Rectangle 45"/>
          <p:cNvSpPr>
            <a:spLocks noChangeArrowheads="1"/>
          </p:cNvSpPr>
          <p:nvPr/>
        </p:nvSpPr>
        <p:spPr bwMode="auto">
          <a:xfrm>
            <a:off x="4267200" y="4216400"/>
            <a:ext cx="1720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Arial" charset="0"/>
              </a:rPr>
              <a:t>( 01* | 10 )*</a:t>
            </a:r>
          </a:p>
        </p:txBody>
      </p:sp>
      <p:sp>
        <p:nvSpPr>
          <p:cNvPr id="7197" name="Rectangle 44"/>
          <p:cNvSpPr>
            <a:spLocks noChangeArrowheads="1"/>
          </p:cNvSpPr>
          <p:nvPr/>
        </p:nvSpPr>
        <p:spPr bwMode="auto">
          <a:xfrm>
            <a:off x="5918200" y="3352800"/>
            <a:ext cx="21399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/>
              <a:t>Equivalent regular expression</a:t>
            </a:r>
          </a:p>
        </p:txBody>
      </p:sp>
      <p:sp>
        <p:nvSpPr>
          <p:cNvPr id="7198" name="Line 41"/>
          <p:cNvSpPr>
            <a:spLocks noChangeShapeType="1"/>
          </p:cNvSpPr>
          <p:nvPr/>
        </p:nvSpPr>
        <p:spPr bwMode="auto">
          <a:xfrm>
            <a:off x="1073150" y="3924300"/>
            <a:ext cx="6610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199" name="Rectangle 11"/>
          <p:cNvSpPr>
            <a:spLocks noChangeArrowheads="1"/>
          </p:cNvSpPr>
          <p:nvPr/>
        </p:nvSpPr>
        <p:spPr bwMode="auto">
          <a:xfrm>
            <a:off x="520700" y="1295400"/>
            <a:ext cx="2540000" cy="366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009900"/>
                </a:solidFill>
                <a:cs typeface="Times New Roman" pitchFamily="-128" charset="0"/>
              </a:rPr>
              <a:t>L = { w | w contains a 0 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609600" y="5500688"/>
            <a:ext cx="7286625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400">
                <a:solidFill>
                  <a:srgbClr val="8F01B8"/>
                </a:solidFill>
              </a:rPr>
              <a:t>  union</a:t>
            </a:r>
            <a:r>
              <a:rPr lang="en-US" sz="2400"/>
              <a:t>                         </a:t>
            </a:r>
            <a:r>
              <a:rPr lang="en-US" sz="2400">
                <a:solidFill>
                  <a:srgbClr val="0000FF"/>
                </a:solidFill>
                <a:latin typeface="Arial" charset="0"/>
              </a:rPr>
              <a:t>a | b</a:t>
            </a:r>
            <a:r>
              <a:rPr lang="en-US" sz="2400"/>
              <a:t>              “</a:t>
            </a:r>
            <a:r>
              <a:rPr lang="en-US" sz="2400">
                <a:solidFill>
                  <a:srgbClr val="0000FF"/>
                </a:solidFill>
                <a:latin typeface="Arial" charset="0"/>
              </a:rPr>
              <a:t>a</a:t>
            </a:r>
            <a:r>
              <a:rPr lang="en-US" sz="2400"/>
              <a:t> </a:t>
            </a:r>
            <a:r>
              <a:rPr lang="en-US" sz="2400" i="1"/>
              <a:t>or</a:t>
            </a:r>
            <a:r>
              <a:rPr lang="en-US" sz="2400"/>
              <a:t> </a:t>
            </a:r>
            <a:r>
              <a:rPr lang="en-US" sz="2400">
                <a:solidFill>
                  <a:srgbClr val="0000FF"/>
                </a:solidFill>
                <a:latin typeface="Arial" charset="0"/>
              </a:rPr>
              <a:t>b</a:t>
            </a:r>
            <a:r>
              <a:rPr lang="en-US" sz="2400"/>
              <a:t>”</a:t>
            </a:r>
          </a:p>
        </p:txBody>
      </p:sp>
      <p:grpSp>
        <p:nvGrpSpPr>
          <p:cNvPr id="39939" name="Group 3"/>
          <p:cNvGrpSpPr>
            <a:grpSpLocks/>
          </p:cNvGrpSpPr>
          <p:nvPr/>
        </p:nvGrpSpPr>
        <p:grpSpPr bwMode="auto">
          <a:xfrm>
            <a:off x="460375" y="1274763"/>
            <a:ext cx="8218488" cy="180975"/>
            <a:chOff x="295" y="1311"/>
            <a:chExt cx="5177" cy="114"/>
          </a:xfrm>
        </p:grpSpPr>
        <p:sp>
          <p:nvSpPr>
            <p:cNvPr id="39964" name="Rectangle 4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en-US" sz="2400"/>
            </a:p>
          </p:txBody>
        </p:sp>
        <p:sp>
          <p:nvSpPr>
            <p:cNvPr id="39965" name="Rectangle 5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en-US" sz="2400"/>
            </a:p>
          </p:txBody>
        </p:sp>
      </p:grpSp>
      <p:sp>
        <p:nvSpPr>
          <p:cNvPr id="39940" name="Text Box 6"/>
          <p:cNvSpPr txBox="1">
            <a:spLocks noChangeArrowheads="1"/>
          </p:cNvSpPr>
          <p:nvPr/>
        </p:nvSpPr>
        <p:spPr bwMode="auto">
          <a:xfrm>
            <a:off x="762000" y="304800"/>
            <a:ext cx="7781925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/>
              <a:t>Kleene's computer:  </a:t>
            </a:r>
            <a:r>
              <a:rPr lang="en-US" sz="3200" b="1" i="1"/>
              <a:t>Regular Expressions</a:t>
            </a:r>
            <a:endParaRPr lang="en-US" sz="3600" b="1"/>
          </a:p>
        </p:txBody>
      </p:sp>
      <p:sp>
        <p:nvSpPr>
          <p:cNvPr id="39941" name="Text Box 7"/>
          <p:cNvSpPr txBox="1">
            <a:spLocks noChangeArrowheads="1"/>
          </p:cNvSpPr>
          <p:nvPr/>
        </p:nvSpPr>
        <p:spPr bwMode="auto">
          <a:xfrm>
            <a:off x="304800" y="4156075"/>
            <a:ext cx="533400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A </a:t>
            </a:r>
            <a:r>
              <a:rPr lang="en-US" sz="1800" b="1" i="1"/>
              <a:t>regular expression</a:t>
            </a:r>
            <a:r>
              <a:rPr lang="en-US" sz="1800"/>
              <a:t> is composed of three operations:</a:t>
            </a:r>
          </a:p>
        </p:txBody>
      </p:sp>
      <p:sp>
        <p:nvSpPr>
          <p:cNvPr id="39942" name="Text Box 8"/>
          <p:cNvSpPr txBox="1">
            <a:spLocks noChangeArrowheads="1"/>
          </p:cNvSpPr>
          <p:nvPr/>
        </p:nvSpPr>
        <p:spPr bwMode="auto">
          <a:xfrm>
            <a:off x="631825" y="5019675"/>
            <a:ext cx="7286625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400">
                <a:solidFill>
                  <a:srgbClr val="8F01B8"/>
                </a:solidFill>
              </a:rPr>
              <a:t>  concatenation</a:t>
            </a:r>
            <a:r>
              <a:rPr lang="en-US" sz="2400"/>
              <a:t>             </a:t>
            </a:r>
            <a:r>
              <a:rPr lang="en-US" sz="2400">
                <a:solidFill>
                  <a:srgbClr val="0000FF"/>
                </a:solidFill>
                <a:latin typeface="Arial" charset="0"/>
              </a:rPr>
              <a:t>ab</a:t>
            </a:r>
            <a:r>
              <a:rPr lang="en-US" sz="2400">
                <a:latin typeface="Arial" charset="0"/>
              </a:rPr>
              <a:t> </a:t>
            </a:r>
            <a:r>
              <a:rPr lang="en-US" sz="2400"/>
              <a:t>             “</a:t>
            </a:r>
            <a:r>
              <a:rPr lang="en-US" sz="2400">
                <a:solidFill>
                  <a:srgbClr val="0000FF"/>
                </a:solidFill>
                <a:latin typeface="Arial" charset="0"/>
              </a:rPr>
              <a:t>a</a:t>
            </a:r>
            <a:r>
              <a:rPr lang="en-US" sz="2400"/>
              <a:t> </a:t>
            </a:r>
            <a:r>
              <a:rPr lang="en-US" sz="2400" i="1"/>
              <a:t>then</a:t>
            </a:r>
            <a:r>
              <a:rPr lang="en-US" sz="2400"/>
              <a:t> </a:t>
            </a:r>
            <a:r>
              <a:rPr lang="en-US" sz="2400">
                <a:solidFill>
                  <a:srgbClr val="0000FF"/>
                </a:solidFill>
                <a:latin typeface="Arial" charset="0"/>
              </a:rPr>
              <a:t>b</a:t>
            </a:r>
            <a:r>
              <a:rPr lang="en-US" sz="2400"/>
              <a:t>”</a:t>
            </a:r>
          </a:p>
        </p:txBody>
      </p:sp>
      <p:sp>
        <p:nvSpPr>
          <p:cNvPr id="39943" name="Text Box 9"/>
          <p:cNvSpPr txBox="1">
            <a:spLocks noChangeArrowheads="1"/>
          </p:cNvSpPr>
          <p:nvPr/>
        </p:nvSpPr>
        <p:spPr bwMode="auto">
          <a:xfrm>
            <a:off x="2971800" y="6172200"/>
            <a:ext cx="58864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/>
              <a:t>where </a:t>
            </a:r>
            <a:r>
              <a:rPr lang="en-US" sz="1800">
                <a:solidFill>
                  <a:srgbClr val="0000FF"/>
                </a:solidFill>
                <a:latin typeface="Arial" charset="0"/>
              </a:rPr>
              <a:t>a</a:t>
            </a:r>
            <a:r>
              <a:rPr lang="en-US" sz="1800"/>
              <a:t> and </a:t>
            </a:r>
            <a:r>
              <a:rPr lang="en-US" sz="1800">
                <a:solidFill>
                  <a:srgbClr val="0000FF"/>
                </a:solidFill>
                <a:latin typeface="Arial" charset="0"/>
              </a:rPr>
              <a:t>b</a:t>
            </a:r>
            <a:r>
              <a:rPr lang="en-US" sz="1800"/>
              <a:t> can be any bit strings - or regular expressions </a:t>
            </a:r>
          </a:p>
        </p:txBody>
      </p:sp>
      <p:sp>
        <p:nvSpPr>
          <p:cNvPr id="39944" name="Line 10"/>
          <p:cNvSpPr>
            <a:spLocks noChangeShapeType="1"/>
          </p:cNvSpPr>
          <p:nvPr/>
        </p:nvSpPr>
        <p:spPr bwMode="auto">
          <a:xfrm>
            <a:off x="7191375" y="4529138"/>
            <a:ext cx="0" cy="1571625"/>
          </a:xfrm>
          <a:prstGeom prst="line">
            <a:avLst/>
          </a:prstGeom>
          <a:noFill/>
          <a:ln w="12700">
            <a:solidFill>
              <a:srgbClr val="8F01B8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5" name="Text Box 11"/>
          <p:cNvSpPr txBox="1">
            <a:spLocks noChangeArrowheads="1"/>
          </p:cNvSpPr>
          <p:nvPr/>
        </p:nvSpPr>
        <p:spPr bwMode="auto">
          <a:xfrm>
            <a:off x="7446963" y="4495800"/>
            <a:ext cx="1311275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8F01B8"/>
                </a:solidFill>
                <a:latin typeface="Sand" charset="0"/>
              </a:rPr>
              <a:t>high precedence</a:t>
            </a:r>
          </a:p>
        </p:txBody>
      </p:sp>
      <p:sp>
        <p:nvSpPr>
          <p:cNvPr id="39946" name="Text Box 12"/>
          <p:cNvSpPr txBox="1">
            <a:spLocks noChangeArrowheads="1"/>
          </p:cNvSpPr>
          <p:nvPr/>
        </p:nvSpPr>
        <p:spPr bwMode="auto">
          <a:xfrm>
            <a:off x="631825" y="4538663"/>
            <a:ext cx="6424613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400">
                <a:solidFill>
                  <a:srgbClr val="8F01B8"/>
                </a:solidFill>
              </a:rPr>
              <a:t>  </a:t>
            </a:r>
            <a:r>
              <a:rPr lang="en-US" sz="2400" i="1">
                <a:solidFill>
                  <a:srgbClr val="8F01B8"/>
                </a:solidFill>
              </a:rPr>
              <a:t>Kleene</a:t>
            </a:r>
            <a:r>
              <a:rPr lang="en-US" sz="2400">
                <a:solidFill>
                  <a:srgbClr val="8F01B8"/>
                </a:solidFill>
              </a:rPr>
              <a:t> Star                 </a:t>
            </a:r>
            <a:r>
              <a:rPr lang="en-US" sz="2400">
                <a:solidFill>
                  <a:srgbClr val="0000FF"/>
                </a:solidFill>
                <a:latin typeface="Arial" charset="0"/>
              </a:rPr>
              <a:t>a*</a:t>
            </a:r>
            <a:r>
              <a:rPr lang="en-US" sz="2400"/>
              <a:t>          “0 or more </a:t>
            </a:r>
            <a:r>
              <a:rPr lang="en-US" sz="2400">
                <a:solidFill>
                  <a:srgbClr val="0000FF"/>
                </a:solidFill>
                <a:latin typeface="Arial" charset="0"/>
              </a:rPr>
              <a:t>a</a:t>
            </a:r>
            <a:r>
              <a:rPr lang="en-US" sz="2400"/>
              <a:t>’s”</a:t>
            </a:r>
          </a:p>
        </p:txBody>
      </p:sp>
      <p:sp>
        <p:nvSpPr>
          <p:cNvPr id="39947" name="Text Box 13"/>
          <p:cNvSpPr txBox="1">
            <a:spLocks noChangeArrowheads="1"/>
          </p:cNvSpPr>
          <p:nvPr/>
        </p:nvSpPr>
        <p:spPr bwMode="auto">
          <a:xfrm>
            <a:off x="7446963" y="5859463"/>
            <a:ext cx="1250950" cy="2746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8F01B8"/>
                </a:solidFill>
                <a:latin typeface="Sand" charset="0"/>
              </a:rPr>
              <a:t>low precedence</a:t>
            </a:r>
          </a:p>
        </p:txBody>
      </p:sp>
      <p:sp>
        <p:nvSpPr>
          <p:cNvPr id="39948" name="Text Box 14"/>
          <p:cNvSpPr txBox="1">
            <a:spLocks noChangeArrowheads="1"/>
          </p:cNvSpPr>
          <p:nvPr/>
        </p:nvSpPr>
        <p:spPr bwMode="auto">
          <a:xfrm>
            <a:off x="5688013" y="6519863"/>
            <a:ext cx="879475" cy="2746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latin typeface="Sand" charset="0"/>
              </a:rPr>
              <a:t>base case</a:t>
            </a:r>
          </a:p>
        </p:txBody>
      </p:sp>
      <p:sp>
        <p:nvSpPr>
          <p:cNvPr id="39949" name="Text Box 15"/>
          <p:cNvSpPr txBox="1">
            <a:spLocks noChangeArrowheads="1"/>
          </p:cNvSpPr>
          <p:nvPr/>
        </p:nvSpPr>
        <p:spPr bwMode="auto">
          <a:xfrm>
            <a:off x="7153275" y="6500813"/>
            <a:ext cx="1539875" cy="2746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latin typeface="Sand" charset="0"/>
              </a:rPr>
              <a:t>recursively defined !</a:t>
            </a:r>
          </a:p>
        </p:txBody>
      </p:sp>
      <p:sp>
        <p:nvSpPr>
          <p:cNvPr id="39950" name="Line 16"/>
          <p:cNvSpPr>
            <a:spLocks noChangeShapeType="1"/>
          </p:cNvSpPr>
          <p:nvPr/>
        </p:nvSpPr>
        <p:spPr bwMode="auto">
          <a:xfrm>
            <a:off x="5649913" y="6548438"/>
            <a:ext cx="9794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9951" name="Line 17"/>
          <p:cNvSpPr>
            <a:spLocks noChangeShapeType="1"/>
          </p:cNvSpPr>
          <p:nvPr/>
        </p:nvSpPr>
        <p:spPr bwMode="auto">
          <a:xfrm>
            <a:off x="7059613" y="6530975"/>
            <a:ext cx="17414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9952" name="Rectangle 18"/>
          <p:cNvSpPr>
            <a:spLocks noChangeArrowheads="1"/>
          </p:cNvSpPr>
          <p:nvPr/>
        </p:nvSpPr>
        <p:spPr bwMode="auto">
          <a:xfrm>
            <a:off x="2667000" y="914400"/>
            <a:ext cx="38465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i="1">
                <a:solidFill>
                  <a:srgbClr val="980236"/>
                </a:solidFill>
              </a:rPr>
              <a:t>a "simple" description for those sets that are </a:t>
            </a:r>
            <a:r>
              <a:rPr lang="en-US" sz="1200" b="1" i="1">
                <a:solidFill>
                  <a:srgbClr val="980236"/>
                </a:solidFill>
              </a:rPr>
              <a:t>computable </a:t>
            </a:r>
            <a:r>
              <a:rPr lang="en-US" sz="1200" i="1">
                <a:solidFill>
                  <a:srgbClr val="980236"/>
                </a:solidFill>
              </a:rPr>
              <a:t>…</a:t>
            </a:r>
            <a:endParaRPr lang="en-US" sz="1200">
              <a:solidFill>
                <a:srgbClr val="980236"/>
              </a:solidFill>
            </a:endParaRPr>
          </a:p>
        </p:txBody>
      </p:sp>
      <p:sp>
        <p:nvSpPr>
          <p:cNvPr id="39953" name="Text Box 7"/>
          <p:cNvSpPr txBox="1">
            <a:spLocks noChangeArrowheads="1"/>
          </p:cNvSpPr>
          <p:nvPr/>
        </p:nvSpPr>
        <p:spPr bwMode="auto">
          <a:xfrm>
            <a:off x="304800" y="1676400"/>
            <a:ext cx="5334000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A regex describes a </a:t>
            </a:r>
            <a:r>
              <a:rPr lang="en-US" sz="1800" b="1" i="1"/>
              <a:t>formal language</a:t>
            </a:r>
            <a:r>
              <a:rPr lang="en-US" sz="1800"/>
              <a:t>, a set of (binary) inputs for which a logical function outputs </a:t>
            </a:r>
            <a:r>
              <a:rPr lang="en-US" sz="1800" b="1">
                <a:latin typeface="Courier New" pitchFamily="-128" charset="0"/>
              </a:rPr>
              <a:t>True</a:t>
            </a:r>
            <a:r>
              <a:rPr lang="en-US" sz="1800"/>
              <a:t> </a:t>
            </a:r>
          </a:p>
        </p:txBody>
      </p:sp>
      <p:sp>
        <p:nvSpPr>
          <p:cNvPr id="39954" name="Rectangle 19"/>
          <p:cNvSpPr>
            <a:spLocks noChangeArrowheads="1"/>
          </p:cNvSpPr>
          <p:nvPr/>
        </p:nvSpPr>
        <p:spPr bwMode="auto">
          <a:xfrm>
            <a:off x="2133600" y="2514600"/>
            <a:ext cx="636588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3200">
                <a:solidFill>
                  <a:srgbClr val="0000FF"/>
                </a:solidFill>
                <a:latin typeface="Arial" charset="0"/>
              </a:rPr>
              <a:t>10</a:t>
            </a:r>
          </a:p>
        </p:txBody>
      </p:sp>
      <p:sp>
        <p:nvSpPr>
          <p:cNvPr id="39955" name="Rectangle 20"/>
          <p:cNvSpPr>
            <a:spLocks noChangeArrowheads="1"/>
          </p:cNvSpPr>
          <p:nvPr/>
        </p:nvSpPr>
        <p:spPr bwMode="auto">
          <a:xfrm>
            <a:off x="6248400" y="2514600"/>
            <a:ext cx="1509713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3200">
                <a:solidFill>
                  <a:srgbClr val="0000FF"/>
                </a:solidFill>
                <a:latin typeface="Arial" charset="0"/>
              </a:rPr>
              <a:t>1* | 10*</a:t>
            </a:r>
          </a:p>
        </p:txBody>
      </p:sp>
      <p:sp>
        <p:nvSpPr>
          <p:cNvPr id="39956" name="Rectangle 21"/>
          <p:cNvSpPr>
            <a:spLocks noChangeArrowheads="1"/>
          </p:cNvSpPr>
          <p:nvPr/>
        </p:nvSpPr>
        <p:spPr bwMode="auto">
          <a:xfrm>
            <a:off x="4038600" y="2514600"/>
            <a:ext cx="1065213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3200">
                <a:solidFill>
                  <a:srgbClr val="0000FF"/>
                </a:solidFill>
                <a:latin typeface="Arial" charset="0"/>
              </a:rPr>
              <a:t>(10)*</a:t>
            </a:r>
          </a:p>
        </p:txBody>
      </p:sp>
      <p:sp>
        <p:nvSpPr>
          <p:cNvPr id="39957" name="Rectangle 23"/>
          <p:cNvSpPr>
            <a:spLocks noChangeArrowheads="1"/>
          </p:cNvSpPr>
          <p:nvPr/>
        </p:nvSpPr>
        <p:spPr bwMode="auto">
          <a:xfrm>
            <a:off x="914400" y="2590800"/>
            <a:ext cx="717550" cy="366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800" b="1">
                <a:solidFill>
                  <a:srgbClr val="0000FF"/>
                </a:solidFill>
              </a:rPr>
              <a:t>regex</a:t>
            </a:r>
            <a:endParaRPr lang="en-US" sz="1800"/>
          </a:p>
        </p:txBody>
      </p:sp>
      <p:sp>
        <p:nvSpPr>
          <p:cNvPr id="39958" name="Rectangle 24"/>
          <p:cNvSpPr>
            <a:spLocks noChangeArrowheads="1"/>
          </p:cNvSpPr>
          <p:nvPr/>
        </p:nvSpPr>
        <p:spPr bwMode="auto">
          <a:xfrm>
            <a:off x="457200" y="3311525"/>
            <a:ext cx="1346200" cy="366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800" b="1"/>
              <a:t>its </a:t>
            </a:r>
            <a:r>
              <a:rPr lang="en-US" sz="1800" b="1" i="1"/>
              <a:t>language</a:t>
            </a:r>
            <a:endParaRPr lang="en-US" sz="1800"/>
          </a:p>
        </p:txBody>
      </p:sp>
      <p:sp>
        <p:nvSpPr>
          <p:cNvPr id="39959" name="Text Box 26"/>
          <p:cNvSpPr txBox="1">
            <a:spLocks noChangeArrowheads="1"/>
          </p:cNvSpPr>
          <p:nvPr/>
        </p:nvSpPr>
        <p:spPr bwMode="auto">
          <a:xfrm>
            <a:off x="1981200" y="3352800"/>
            <a:ext cx="915988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latin typeface="Courier New" pitchFamily="-128" charset="0"/>
              </a:rPr>
              <a:t>{ 10 }</a:t>
            </a:r>
          </a:p>
        </p:txBody>
      </p:sp>
      <p:sp>
        <p:nvSpPr>
          <p:cNvPr id="39960" name="Text Box 27"/>
          <p:cNvSpPr txBox="1">
            <a:spLocks noChangeArrowheads="1"/>
          </p:cNvSpPr>
          <p:nvPr/>
        </p:nvSpPr>
        <p:spPr bwMode="auto">
          <a:xfrm>
            <a:off x="3444875" y="3276600"/>
            <a:ext cx="2130425" cy="5810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latin typeface="Courier New" pitchFamily="-128" charset="0"/>
              </a:rPr>
              <a:t>{</a:t>
            </a:r>
            <a:r>
              <a:rPr lang="en-US" sz="1600" b="1">
                <a:latin typeface="Symbol" charset="2"/>
                <a:sym typeface="Symbol" charset="2"/>
              </a:rPr>
              <a:t></a:t>
            </a:r>
            <a:r>
              <a:rPr lang="en-US" sz="1600" b="1">
                <a:latin typeface="Courier New" pitchFamily="-128" charset="0"/>
              </a:rPr>
              <a:t>, 10, 1010, 101010, … }</a:t>
            </a:r>
          </a:p>
        </p:txBody>
      </p:sp>
      <p:sp>
        <p:nvSpPr>
          <p:cNvPr id="39961" name="Text Box 28"/>
          <p:cNvSpPr txBox="1">
            <a:spLocks noChangeArrowheads="1"/>
          </p:cNvSpPr>
          <p:nvPr/>
        </p:nvSpPr>
        <p:spPr bwMode="auto">
          <a:xfrm>
            <a:off x="5867400" y="3124200"/>
            <a:ext cx="2130425" cy="8223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latin typeface="Courier New" pitchFamily="-128" charset="0"/>
              </a:rPr>
              <a:t>L = { w | w is zero or more 1's or w is a single 1 followed by zero or more 0's</a:t>
            </a:r>
          </a:p>
        </p:txBody>
      </p:sp>
      <p:sp>
        <p:nvSpPr>
          <p:cNvPr id="39962" name="Line 17"/>
          <p:cNvSpPr>
            <a:spLocks noChangeShapeType="1"/>
          </p:cNvSpPr>
          <p:nvPr/>
        </p:nvSpPr>
        <p:spPr bwMode="auto">
          <a:xfrm>
            <a:off x="231775" y="4087813"/>
            <a:ext cx="8531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9963" name="Text Box 9"/>
          <p:cNvSpPr txBox="1">
            <a:spLocks noChangeArrowheads="1"/>
          </p:cNvSpPr>
          <p:nvPr/>
        </p:nvSpPr>
        <p:spPr bwMode="auto">
          <a:xfrm>
            <a:off x="8077200" y="3810000"/>
            <a:ext cx="593725" cy="228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8000"/>
                </a:solidFill>
                <a:latin typeface="Times" pitchFamily="-128" charset="0"/>
              </a:rPr>
              <a:t>Ouch!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2" name="Group 2"/>
          <p:cNvGrpSpPr>
            <a:grpSpLocks/>
          </p:cNvGrpSpPr>
          <p:nvPr/>
        </p:nvGrpSpPr>
        <p:grpSpPr bwMode="auto">
          <a:xfrm>
            <a:off x="369888" y="1268413"/>
            <a:ext cx="6508750" cy="180975"/>
            <a:chOff x="295" y="1311"/>
            <a:chExt cx="5177" cy="114"/>
          </a:xfrm>
        </p:grpSpPr>
        <p:sp>
          <p:nvSpPr>
            <p:cNvPr id="40986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en-US" sz="2400"/>
            </a:p>
          </p:txBody>
        </p:sp>
        <p:sp>
          <p:nvSpPr>
            <p:cNvPr id="40987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en-US" sz="2400"/>
            </a:p>
          </p:txBody>
        </p:sp>
      </p:grpSp>
      <p:sp>
        <p:nvSpPr>
          <p:cNvPr id="40963" name="Text Box 5"/>
          <p:cNvSpPr txBox="1">
            <a:spLocks noChangeArrowheads="1"/>
          </p:cNvSpPr>
          <p:nvPr/>
        </p:nvSpPr>
        <p:spPr bwMode="auto">
          <a:xfrm>
            <a:off x="152400" y="304800"/>
            <a:ext cx="4854575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/>
              <a:t>Regexes in practice…</a:t>
            </a:r>
          </a:p>
        </p:txBody>
      </p:sp>
      <p:sp>
        <p:nvSpPr>
          <p:cNvPr id="40964" name="Text Box 6"/>
          <p:cNvSpPr txBox="1">
            <a:spLocks noChangeArrowheads="1"/>
          </p:cNvSpPr>
          <p:nvPr/>
        </p:nvSpPr>
        <p:spPr bwMode="auto">
          <a:xfrm>
            <a:off x="388938" y="1622425"/>
            <a:ext cx="7937500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Unix’s</a:t>
            </a:r>
            <a:r>
              <a:rPr lang="en-US" sz="3200">
                <a:latin typeface="Times" pitchFamily="-128" charset="0"/>
              </a:rPr>
              <a:t> </a:t>
            </a:r>
            <a:r>
              <a:rPr lang="en-US" sz="2800" b="1">
                <a:latin typeface="Courier New" pitchFamily="-128" charset="0"/>
              </a:rPr>
              <a:t>egrep</a:t>
            </a:r>
            <a:r>
              <a:rPr lang="en-US" sz="2800">
                <a:latin typeface="Geneva" pitchFamily="1" charset="0"/>
              </a:rPr>
              <a:t> </a:t>
            </a:r>
            <a:r>
              <a:rPr lang="en-US" sz="2400"/>
              <a:t>does a line-by-line search for a regex:</a:t>
            </a:r>
            <a:endParaRPr lang="en-US" sz="3200"/>
          </a:p>
        </p:txBody>
      </p:sp>
      <p:sp>
        <p:nvSpPr>
          <p:cNvPr id="40965" name="Text Box 7"/>
          <p:cNvSpPr txBox="1">
            <a:spLocks noChangeArrowheads="1"/>
          </p:cNvSpPr>
          <p:nvPr/>
        </p:nvSpPr>
        <p:spPr bwMode="auto">
          <a:xfrm>
            <a:off x="914400" y="2495550"/>
            <a:ext cx="4110038" cy="16621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400" b="1">
                <a:solidFill>
                  <a:srgbClr val="343398"/>
                </a:solidFill>
                <a:latin typeface="Courier New" pitchFamily="-128" charset="0"/>
              </a:rPr>
              <a:t>egrep   'hh'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400" b="1">
                <a:solidFill>
                  <a:srgbClr val="343398"/>
                </a:solidFill>
                <a:latin typeface="Courier New" pitchFamily="-128" charset="0"/>
              </a:rPr>
              <a:t>egrep   'y.*y'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400" b="1">
                <a:solidFill>
                  <a:srgbClr val="343398"/>
                </a:solidFill>
                <a:latin typeface="Courier New" pitchFamily="-128" charset="0"/>
              </a:rPr>
              <a:t>egrep   '(xq|hq)'   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400" b="1">
                <a:solidFill>
                  <a:srgbClr val="343398"/>
                </a:solidFill>
                <a:latin typeface="Courier New" pitchFamily="-128" charset="0"/>
              </a:rPr>
              <a:t>egrep   '^y.*y$'</a:t>
            </a:r>
            <a:endParaRPr lang="en-US" sz="1800">
              <a:latin typeface="Arial" charset="0"/>
              <a:sym typeface="Symbol" charset="2"/>
            </a:endParaRPr>
          </a:p>
        </p:txBody>
      </p:sp>
      <p:sp>
        <p:nvSpPr>
          <p:cNvPr id="40966" name="Text Box 8"/>
          <p:cNvSpPr txBox="1">
            <a:spLocks noChangeArrowheads="1"/>
          </p:cNvSpPr>
          <p:nvPr/>
        </p:nvSpPr>
        <p:spPr bwMode="auto">
          <a:xfrm>
            <a:off x="357188" y="5110163"/>
            <a:ext cx="14319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009900"/>
                </a:solidFill>
                <a:latin typeface="Sand" charset="0"/>
              </a:rPr>
              <a:t>good for crosswords !</a:t>
            </a:r>
            <a:endParaRPr lang="en-US" sz="1200">
              <a:solidFill>
                <a:srgbClr val="009900"/>
              </a:solidFill>
              <a:latin typeface="Sand" charset="0"/>
              <a:sym typeface="Symbol" charset="2"/>
            </a:endParaRPr>
          </a:p>
        </p:txBody>
      </p:sp>
      <p:sp>
        <p:nvSpPr>
          <p:cNvPr id="40967" name="Text Box 9"/>
          <p:cNvSpPr txBox="1">
            <a:spLocks noChangeArrowheads="1"/>
          </p:cNvSpPr>
          <p:nvPr/>
        </p:nvSpPr>
        <p:spPr bwMode="auto">
          <a:xfrm>
            <a:off x="441325" y="6011863"/>
            <a:ext cx="124618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009900"/>
                </a:solidFill>
                <a:latin typeface="Sand" charset="0"/>
              </a:rPr>
              <a:t>not always obvious …</a:t>
            </a:r>
            <a:endParaRPr lang="en-US" sz="1200">
              <a:solidFill>
                <a:srgbClr val="009900"/>
              </a:solidFill>
              <a:latin typeface="Sand" charset="0"/>
              <a:sym typeface="Symbol" charset="2"/>
            </a:endParaRPr>
          </a:p>
        </p:txBody>
      </p:sp>
      <p:sp>
        <p:nvSpPr>
          <p:cNvPr id="40968" name="Text Box 10"/>
          <p:cNvSpPr txBox="1">
            <a:spLocks noChangeArrowheads="1"/>
          </p:cNvSpPr>
          <p:nvPr/>
        </p:nvSpPr>
        <p:spPr bwMode="auto">
          <a:xfrm>
            <a:off x="1922463" y="6116638"/>
            <a:ext cx="6819900" cy="3111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800" b="1">
                <a:latin typeface="Courier New" pitchFamily="-128" charset="0"/>
              </a:rPr>
              <a:t>egrep  '^(0|1(01*0)*1)(0|1(01*0)*1)*$' binStr</a:t>
            </a:r>
          </a:p>
        </p:txBody>
      </p:sp>
      <p:sp>
        <p:nvSpPr>
          <p:cNvPr id="40969" name="Text Box 11"/>
          <p:cNvSpPr txBox="1">
            <a:spLocks noChangeArrowheads="1"/>
          </p:cNvSpPr>
          <p:nvPr/>
        </p:nvSpPr>
        <p:spPr bwMode="auto">
          <a:xfrm>
            <a:off x="6943725" y="1133475"/>
            <a:ext cx="2066925" cy="5175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0000FF"/>
                </a:solidFill>
                <a:latin typeface="Arial" charset="0"/>
              </a:rPr>
              <a:t>Almost all languages have a regex library…</a:t>
            </a:r>
          </a:p>
        </p:txBody>
      </p:sp>
      <p:sp>
        <p:nvSpPr>
          <p:cNvPr id="40970" name="Rectangle 12"/>
          <p:cNvSpPr>
            <a:spLocks noChangeArrowheads="1"/>
          </p:cNvSpPr>
          <p:nvPr/>
        </p:nvSpPr>
        <p:spPr bwMode="auto">
          <a:xfrm>
            <a:off x="4648200" y="3028950"/>
            <a:ext cx="40259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400" b="1">
                <a:solidFill>
                  <a:srgbClr val="343398"/>
                </a:solidFill>
                <a:latin typeface="Courier New" pitchFamily="-128" charset="0"/>
              </a:rPr>
              <a:t>/usr/share/dict/words</a:t>
            </a:r>
          </a:p>
        </p:txBody>
      </p:sp>
      <p:sp>
        <p:nvSpPr>
          <p:cNvPr id="40971" name="AutoShape 13"/>
          <p:cNvSpPr>
            <a:spLocks/>
          </p:cNvSpPr>
          <p:nvPr/>
        </p:nvSpPr>
        <p:spPr bwMode="auto">
          <a:xfrm>
            <a:off x="4267200" y="2419350"/>
            <a:ext cx="304800" cy="1676400"/>
          </a:xfrm>
          <a:prstGeom prst="rightBrace">
            <a:avLst>
              <a:gd name="adj1" fmla="val 45833"/>
              <a:gd name="adj2" fmla="val 50000"/>
            </a:avLst>
          </a:prstGeom>
          <a:noFill/>
          <a:ln w="28575">
            <a:solidFill>
              <a:srgbClr val="343398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en-US" sz="2400"/>
          </a:p>
        </p:txBody>
      </p:sp>
      <p:pic>
        <p:nvPicPr>
          <p:cNvPr id="40972" name="Picture 14" descr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65725" y="147638"/>
            <a:ext cx="3757613" cy="89852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40973" name="Line 15"/>
          <p:cNvSpPr>
            <a:spLocks noChangeShapeType="1"/>
          </p:cNvSpPr>
          <p:nvPr/>
        </p:nvSpPr>
        <p:spPr bwMode="auto">
          <a:xfrm flipV="1">
            <a:off x="2111375" y="3973513"/>
            <a:ext cx="574675" cy="2873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4" name="Line 16"/>
          <p:cNvSpPr>
            <a:spLocks noChangeShapeType="1"/>
          </p:cNvSpPr>
          <p:nvPr/>
        </p:nvSpPr>
        <p:spPr bwMode="auto">
          <a:xfrm flipH="1" flipV="1">
            <a:off x="3119438" y="4067175"/>
            <a:ext cx="223837" cy="323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5" name="Line 17"/>
          <p:cNvSpPr>
            <a:spLocks noChangeShapeType="1"/>
          </p:cNvSpPr>
          <p:nvPr/>
        </p:nvSpPr>
        <p:spPr bwMode="auto">
          <a:xfrm flipH="1" flipV="1">
            <a:off x="3810000" y="4114800"/>
            <a:ext cx="552450" cy="1174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6" name="Text Box 18"/>
          <p:cNvSpPr txBox="1">
            <a:spLocks noChangeArrowheads="1"/>
          </p:cNvSpPr>
          <p:nvPr/>
        </p:nvSpPr>
        <p:spPr bwMode="auto">
          <a:xfrm>
            <a:off x="663575" y="4168775"/>
            <a:ext cx="1465263" cy="2444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/>
              <a:t>symbol for </a:t>
            </a:r>
            <a:r>
              <a:rPr lang="en-US" sz="1000" b="1" i="1"/>
              <a:t>start of a line</a:t>
            </a:r>
            <a:endParaRPr lang="en-US" sz="1000"/>
          </a:p>
        </p:txBody>
      </p:sp>
      <p:sp>
        <p:nvSpPr>
          <p:cNvPr id="40977" name="Text Box 19"/>
          <p:cNvSpPr txBox="1">
            <a:spLocks noChangeArrowheads="1"/>
          </p:cNvSpPr>
          <p:nvPr/>
        </p:nvSpPr>
        <p:spPr bwMode="auto">
          <a:xfrm>
            <a:off x="4340225" y="4114800"/>
            <a:ext cx="1422400" cy="2444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/>
              <a:t>symbol for </a:t>
            </a:r>
            <a:r>
              <a:rPr lang="en-US" sz="1000" b="1" i="1"/>
              <a:t>end of a line</a:t>
            </a:r>
          </a:p>
        </p:txBody>
      </p:sp>
      <p:sp>
        <p:nvSpPr>
          <p:cNvPr id="40978" name="Text Box 20"/>
          <p:cNvSpPr txBox="1">
            <a:spLocks noChangeArrowheads="1"/>
          </p:cNvSpPr>
          <p:nvPr/>
        </p:nvSpPr>
        <p:spPr bwMode="auto">
          <a:xfrm>
            <a:off x="2281238" y="4362450"/>
            <a:ext cx="2151062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/>
              <a:t>symbol for any character, a shortcut for</a:t>
            </a:r>
            <a:r>
              <a:rPr lang="en-US" sz="1000">
                <a:latin typeface="Times" pitchFamily="-128" charset="0"/>
              </a:rPr>
              <a:t> </a:t>
            </a:r>
            <a:r>
              <a:rPr lang="en-US" sz="1000" b="1">
                <a:latin typeface="Courier New" pitchFamily="-128" charset="0"/>
              </a:rPr>
              <a:t>(a|b|c|…|z|0|1|…|9|…)</a:t>
            </a:r>
          </a:p>
        </p:txBody>
      </p:sp>
      <p:sp>
        <p:nvSpPr>
          <p:cNvPr id="40979" name="Rectangle 22"/>
          <p:cNvSpPr>
            <a:spLocks noChangeArrowheads="1"/>
          </p:cNvSpPr>
          <p:nvPr/>
        </p:nvSpPr>
        <p:spPr bwMode="auto">
          <a:xfrm>
            <a:off x="2820988" y="5170488"/>
            <a:ext cx="446087" cy="43656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/>
              <a:t>VOWEL</a:t>
            </a:r>
          </a:p>
        </p:txBody>
      </p:sp>
      <p:sp>
        <p:nvSpPr>
          <p:cNvPr id="40980" name="Rectangle 23"/>
          <p:cNvSpPr>
            <a:spLocks noChangeArrowheads="1"/>
          </p:cNvSpPr>
          <p:nvPr/>
        </p:nvSpPr>
        <p:spPr bwMode="auto">
          <a:xfrm>
            <a:off x="2362200" y="5168900"/>
            <a:ext cx="446088" cy="4365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en-US" sz="2400"/>
          </a:p>
        </p:txBody>
      </p:sp>
      <p:sp>
        <p:nvSpPr>
          <p:cNvPr id="40981" name="Rectangle 24"/>
          <p:cNvSpPr>
            <a:spLocks noChangeArrowheads="1"/>
          </p:cNvSpPr>
          <p:nvPr/>
        </p:nvSpPr>
        <p:spPr bwMode="auto">
          <a:xfrm>
            <a:off x="3741738" y="5170488"/>
            <a:ext cx="446087" cy="43656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sz="2400"/>
              <a:t>U</a:t>
            </a:r>
          </a:p>
        </p:txBody>
      </p:sp>
      <p:sp>
        <p:nvSpPr>
          <p:cNvPr id="40982" name="Rectangle 25"/>
          <p:cNvSpPr>
            <a:spLocks noChangeArrowheads="1"/>
          </p:cNvSpPr>
          <p:nvPr/>
        </p:nvSpPr>
        <p:spPr bwMode="auto">
          <a:xfrm>
            <a:off x="3281363" y="5168900"/>
            <a:ext cx="446087" cy="4365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en-US" sz="2400"/>
          </a:p>
        </p:txBody>
      </p:sp>
      <p:sp>
        <p:nvSpPr>
          <p:cNvPr id="40983" name="Rectangle 26"/>
          <p:cNvSpPr>
            <a:spLocks noChangeArrowheads="1"/>
          </p:cNvSpPr>
          <p:nvPr/>
        </p:nvSpPr>
        <p:spPr bwMode="auto">
          <a:xfrm>
            <a:off x="4660900" y="5168900"/>
            <a:ext cx="446088" cy="4365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/>
              <a:t>VOWEL</a:t>
            </a:r>
          </a:p>
        </p:txBody>
      </p:sp>
      <p:sp>
        <p:nvSpPr>
          <p:cNvPr id="40984" name="Rectangle 27"/>
          <p:cNvSpPr>
            <a:spLocks noChangeArrowheads="1"/>
          </p:cNvSpPr>
          <p:nvPr/>
        </p:nvSpPr>
        <p:spPr bwMode="auto">
          <a:xfrm>
            <a:off x="4200525" y="5167313"/>
            <a:ext cx="446088" cy="43656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en-US" sz="2400"/>
          </a:p>
        </p:txBody>
      </p:sp>
      <p:sp>
        <p:nvSpPr>
          <p:cNvPr id="40985" name="Rectangle 28"/>
          <p:cNvSpPr>
            <a:spLocks noChangeArrowheads="1"/>
          </p:cNvSpPr>
          <p:nvPr/>
        </p:nvSpPr>
        <p:spPr bwMode="auto">
          <a:xfrm>
            <a:off x="5121275" y="5167313"/>
            <a:ext cx="446088" cy="43656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12" descr="Picture 5"/>
          <p:cNvPicPr>
            <a:picLocks noChangeAspect="1" noChangeArrowheads="1"/>
          </p:cNvPicPr>
          <p:nvPr/>
        </p:nvPicPr>
        <p:blipFill>
          <a:blip r:embed="rId3" cstate="print"/>
          <a:srcRect l="33005"/>
          <a:stretch>
            <a:fillRect/>
          </a:stretch>
        </p:blipFill>
        <p:spPr bwMode="auto">
          <a:xfrm>
            <a:off x="5943600" y="4170363"/>
            <a:ext cx="2909888" cy="171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Text Box 2"/>
          <p:cNvSpPr txBox="1">
            <a:spLocks noChangeArrowheads="1"/>
          </p:cNvSpPr>
          <p:nvPr/>
        </p:nvSpPr>
        <p:spPr bwMode="auto">
          <a:xfrm>
            <a:off x="457200" y="228600"/>
            <a:ext cx="7781925" cy="731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200">
                <a:cs typeface="Times New Roman" pitchFamily="-128" charset="0"/>
              </a:rPr>
              <a:t>REs to the rescue!</a:t>
            </a:r>
          </a:p>
        </p:txBody>
      </p:sp>
      <p:pic>
        <p:nvPicPr>
          <p:cNvPr id="41988" name="Picture 3" descr="CARTOON_regular_expression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219200"/>
            <a:ext cx="5380038" cy="544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9" name="Text Box 4"/>
          <p:cNvSpPr txBox="1">
            <a:spLocks noChangeArrowheads="1"/>
          </p:cNvSpPr>
          <p:nvPr/>
        </p:nvSpPr>
        <p:spPr bwMode="auto">
          <a:xfrm>
            <a:off x="6553200" y="1295400"/>
            <a:ext cx="847725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0000FF"/>
                </a:solidFill>
                <a:latin typeface="Arial" charset="0"/>
              </a:rPr>
              <a:t>PERL</a:t>
            </a:r>
            <a:endParaRPr lang="en-US" sz="160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41990" name="Text Box 5"/>
          <p:cNvSpPr txBox="1">
            <a:spLocks noChangeArrowheads="1"/>
          </p:cNvSpPr>
          <p:nvPr/>
        </p:nvSpPr>
        <p:spPr bwMode="auto">
          <a:xfrm>
            <a:off x="7467600" y="914400"/>
            <a:ext cx="1262063" cy="10699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0000FF"/>
                </a:solidFill>
              </a:rPr>
              <a:t>practical extraction and report language</a:t>
            </a:r>
          </a:p>
        </p:txBody>
      </p:sp>
      <p:pic>
        <p:nvPicPr>
          <p:cNvPr id="41991" name="Picture 6" descr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88050" y="2178050"/>
            <a:ext cx="2901950" cy="9144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41992" name="Rectangle 7"/>
          <p:cNvSpPr>
            <a:spLocks noChangeArrowheads="1"/>
          </p:cNvSpPr>
          <p:nvPr/>
        </p:nvSpPr>
        <p:spPr bwMode="auto">
          <a:xfrm>
            <a:off x="6010275" y="3097213"/>
            <a:ext cx="2865438" cy="228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>
                <a:solidFill>
                  <a:srgbClr val="0000FF"/>
                </a:solidFill>
                <a:latin typeface="Arial" charset="0"/>
              </a:rPr>
              <a:t>www.regular-expressions.info/regexbuddy/email.html</a:t>
            </a:r>
          </a:p>
        </p:txBody>
      </p:sp>
      <p:sp>
        <p:nvSpPr>
          <p:cNvPr id="41993" name="Text Box 8"/>
          <p:cNvSpPr txBox="1">
            <a:spLocks noChangeArrowheads="1"/>
          </p:cNvSpPr>
          <p:nvPr/>
        </p:nvSpPr>
        <p:spPr bwMode="auto">
          <a:xfrm>
            <a:off x="5895975" y="6135688"/>
            <a:ext cx="2927350" cy="5810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cs typeface="Times New Roman" pitchFamily="-128" charset="0"/>
              </a:rPr>
              <a:t>but how does regular expression matching actually </a:t>
            </a:r>
            <a:r>
              <a:rPr lang="en-US" sz="1600" b="1" i="1">
                <a:cs typeface="Times New Roman" pitchFamily="-128" charset="0"/>
              </a:rPr>
              <a:t>work</a:t>
            </a:r>
            <a:r>
              <a:rPr lang="en-US" sz="1600">
                <a:cs typeface="Times New Roman" pitchFamily="-128" charset="0"/>
              </a:rPr>
              <a:t>?</a:t>
            </a:r>
          </a:p>
        </p:txBody>
      </p:sp>
      <p:sp>
        <p:nvSpPr>
          <p:cNvPr id="41994" name="Text Box 9"/>
          <p:cNvSpPr txBox="1">
            <a:spLocks noChangeArrowheads="1"/>
          </p:cNvSpPr>
          <p:nvPr/>
        </p:nvSpPr>
        <p:spPr bwMode="auto">
          <a:xfrm>
            <a:off x="7002463" y="112713"/>
            <a:ext cx="1571625" cy="228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008000"/>
                </a:solidFill>
                <a:latin typeface="Times" pitchFamily="-128" charset="0"/>
              </a:rPr>
              <a:t>xkcd to the rescue, perhaps?</a:t>
            </a:r>
          </a:p>
        </p:txBody>
      </p:sp>
      <p:pic>
        <p:nvPicPr>
          <p:cNvPr id="41995" name="Picture 10" descr="Picture 1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21700" y="201613"/>
            <a:ext cx="45402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6" name="Picture 11" descr="Picture 5"/>
          <p:cNvPicPr>
            <a:picLocks noChangeAspect="1" noChangeArrowheads="1"/>
          </p:cNvPicPr>
          <p:nvPr/>
        </p:nvPicPr>
        <p:blipFill>
          <a:blip r:embed="rId3" cstate="print"/>
          <a:srcRect r="67946" b="67036"/>
          <a:stretch>
            <a:fillRect/>
          </a:stretch>
        </p:blipFill>
        <p:spPr bwMode="auto">
          <a:xfrm>
            <a:off x="6553200" y="3560763"/>
            <a:ext cx="1676400" cy="68262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41997" name="Line 13"/>
          <p:cNvSpPr>
            <a:spLocks noChangeShapeType="1"/>
          </p:cNvSpPr>
          <p:nvPr/>
        </p:nvSpPr>
        <p:spPr bwMode="auto">
          <a:xfrm>
            <a:off x="8450263" y="6540500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8" name="Line 14"/>
          <p:cNvSpPr>
            <a:spLocks noChangeShapeType="1"/>
          </p:cNvSpPr>
          <p:nvPr/>
        </p:nvSpPr>
        <p:spPr bwMode="auto">
          <a:xfrm flipH="1">
            <a:off x="5773738" y="1485900"/>
            <a:ext cx="712787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9"/>
          <p:cNvSpPr>
            <a:spLocks noChangeArrowheads="1"/>
          </p:cNvSpPr>
          <p:nvPr/>
        </p:nvSpPr>
        <p:spPr bwMode="auto">
          <a:xfrm>
            <a:off x="4572000" y="3962400"/>
            <a:ext cx="4487863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>
                <a:solidFill>
                  <a:srgbClr val="008A00"/>
                </a:solidFill>
                <a:latin typeface="Arial" charset="0"/>
              </a:rPr>
              <a:t>You are in a giant pantry, or is it a giant's pantry?</a:t>
            </a:r>
          </a:p>
          <a:p>
            <a:r>
              <a:rPr lang="en-US" sz="1000" b="1">
                <a:solidFill>
                  <a:srgbClr val="008A00"/>
                </a:solidFill>
                <a:latin typeface="Arial" charset="0"/>
              </a:rPr>
              <a:t>There is a door to the west.</a:t>
            </a:r>
          </a:p>
          <a:p>
            <a:endParaRPr lang="en-US" sz="1000" b="1">
              <a:solidFill>
                <a:srgbClr val="008A00"/>
              </a:solidFill>
              <a:latin typeface="Arial" charset="0"/>
            </a:endParaRPr>
          </a:p>
          <a:p>
            <a:r>
              <a:rPr lang="en-US" sz="1000" b="1">
                <a:solidFill>
                  <a:srgbClr val="008A00"/>
                </a:solidFill>
                <a:latin typeface="Arial" charset="0"/>
              </a:rPr>
              <a:t>You see a forty_two_cans_of_spam</a:t>
            </a:r>
          </a:p>
          <a:p>
            <a:r>
              <a:rPr lang="en-US" sz="1000" b="1">
                <a:solidFill>
                  <a:srgbClr val="008A00"/>
                </a:solidFill>
                <a:latin typeface="Arial" charset="0"/>
              </a:rPr>
              <a:t>You see a spork</a:t>
            </a:r>
          </a:p>
          <a:p>
            <a:endParaRPr lang="en-US" sz="1000" b="1">
              <a:solidFill>
                <a:srgbClr val="008A00"/>
              </a:solidFill>
              <a:latin typeface="Arial" charset="0"/>
            </a:endParaRPr>
          </a:p>
          <a:p>
            <a:r>
              <a:rPr lang="en-US" sz="1000" b="1">
                <a:solidFill>
                  <a:srgbClr val="008A00"/>
                </a:solidFill>
                <a:latin typeface="Arial" charset="0"/>
              </a:rPr>
              <a:t>?- take( spork ).</a:t>
            </a:r>
          </a:p>
          <a:p>
            <a:endParaRPr lang="en-US" sz="1000" b="1">
              <a:solidFill>
                <a:srgbClr val="008A00"/>
              </a:solidFill>
              <a:latin typeface="Arial" charset="0"/>
            </a:endParaRPr>
          </a:p>
          <a:p>
            <a:r>
              <a:rPr lang="en-US" sz="1000" b="1">
                <a:solidFill>
                  <a:srgbClr val="008A00"/>
                </a:solidFill>
                <a:latin typeface="Arial" charset="0"/>
              </a:rPr>
              <a:t>You now have the spork</a:t>
            </a:r>
          </a:p>
          <a:p>
            <a:endParaRPr lang="en-US" sz="1000" b="1">
              <a:solidFill>
                <a:srgbClr val="008A00"/>
              </a:solidFill>
              <a:latin typeface="Arial" charset="0"/>
            </a:endParaRPr>
          </a:p>
          <a:p>
            <a:r>
              <a:rPr lang="en-US" sz="1000" b="1">
                <a:solidFill>
                  <a:srgbClr val="008A00"/>
                </a:solidFill>
                <a:latin typeface="Arial" charset="0"/>
              </a:rPr>
              <a:t>?- take( forty_two_cans_of_spam ).</a:t>
            </a:r>
          </a:p>
          <a:p>
            <a:endParaRPr lang="en-US" sz="1000" b="1">
              <a:solidFill>
                <a:srgbClr val="008A00"/>
              </a:solidFill>
              <a:latin typeface="Arial" charset="0"/>
            </a:endParaRPr>
          </a:p>
          <a:p>
            <a:r>
              <a:rPr lang="en-US" sz="1000" b="1">
                <a:solidFill>
                  <a:srgbClr val="008A00"/>
                </a:solidFill>
                <a:latin typeface="Arial" charset="0"/>
              </a:rPr>
              <a:t>You now have the forty_two_cans_of_spam</a:t>
            </a:r>
          </a:p>
          <a:p>
            <a:endParaRPr lang="en-US" sz="1000" b="1">
              <a:solidFill>
                <a:srgbClr val="008A00"/>
              </a:solidFill>
              <a:latin typeface="Arial" charset="0"/>
            </a:endParaRPr>
          </a:p>
          <a:p>
            <a:r>
              <a:rPr lang="en-US" sz="1000" b="1">
                <a:solidFill>
                  <a:srgbClr val="008A00"/>
                </a:solidFill>
                <a:latin typeface="Arial" charset="0"/>
              </a:rPr>
              <a:t>?- eat( forty_two_cans_of_spam ).</a:t>
            </a:r>
          </a:p>
          <a:p>
            <a:endParaRPr lang="en-US" sz="1000" b="1">
              <a:solidFill>
                <a:srgbClr val="008A00"/>
              </a:solidFill>
              <a:latin typeface="Arial" charset="0"/>
            </a:endParaRPr>
          </a:p>
          <a:p>
            <a:r>
              <a:rPr lang="en-US" sz="1000" b="1">
                <a:solidFill>
                  <a:srgbClr val="008A00"/>
                </a:solidFill>
                <a:latin typeface="Arial" charset="0"/>
              </a:rPr>
              <a:t>You greedily shovel all 42 cans of spam down your throat.</a:t>
            </a:r>
          </a:p>
          <a:p>
            <a:r>
              <a:rPr lang="en-US" sz="1000" b="1">
                <a:solidFill>
                  <a:srgbClr val="008A00"/>
                </a:solidFill>
                <a:latin typeface="Arial" charset="0"/>
              </a:rPr>
              <a:t>Your stomach explodes, but you died happy.  You just won THE GAME.</a:t>
            </a:r>
          </a:p>
        </p:txBody>
      </p:sp>
      <p:sp>
        <p:nvSpPr>
          <p:cNvPr id="43011" name="Text Box 2"/>
          <p:cNvSpPr txBox="1">
            <a:spLocks noChangeArrowheads="1"/>
          </p:cNvSpPr>
          <p:nvPr/>
        </p:nvSpPr>
        <p:spPr bwMode="auto">
          <a:xfrm>
            <a:off x="381000" y="152400"/>
            <a:ext cx="3340100" cy="1371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200">
                <a:latin typeface="Comic Sans MS" pitchFamily="-128" charset="0"/>
                <a:cs typeface="Times New Roman" pitchFamily="-128" charset="0"/>
              </a:rPr>
              <a:t>See you Wednesday!</a:t>
            </a:r>
          </a:p>
        </p:txBody>
      </p:sp>
      <p:sp>
        <p:nvSpPr>
          <p:cNvPr id="43012" name="TextBox 2"/>
          <p:cNvSpPr txBox="1">
            <a:spLocks noChangeArrowheads="1"/>
          </p:cNvSpPr>
          <p:nvPr/>
        </p:nvSpPr>
        <p:spPr bwMode="auto">
          <a:xfrm>
            <a:off x="4495800" y="228600"/>
            <a:ext cx="4389438" cy="336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00FF"/>
                </a:solidFill>
                <a:latin typeface="Courier New" pitchFamily="-128" charset="0"/>
              </a:rPr>
              <a:t>You walk west</a:t>
            </a:r>
          </a:p>
          <a:p>
            <a:endParaRPr lang="en-US" b="1">
              <a:solidFill>
                <a:srgbClr val="0000FF"/>
              </a:solidFill>
              <a:latin typeface="Courier New" pitchFamily="-128" charset="0"/>
            </a:endParaRPr>
          </a:p>
          <a:p>
            <a:r>
              <a:rPr lang="en-US" b="1">
                <a:solidFill>
                  <a:srgbClr val="0000FF"/>
                </a:solidFill>
                <a:latin typeface="Courier New" pitchFamily="-128" charset="0"/>
              </a:rPr>
              <a:t>You are in a dark cave.</a:t>
            </a:r>
          </a:p>
          <a:p>
            <a:r>
              <a:rPr lang="en-US" b="1">
                <a:solidFill>
                  <a:srgbClr val="0000FF"/>
                </a:solidFill>
                <a:latin typeface="Courier New" pitchFamily="-128" charset="0"/>
              </a:rPr>
              <a:t>There is water dripping from the stalactites.</a:t>
            </a:r>
          </a:p>
          <a:p>
            <a:r>
              <a:rPr lang="en-US" b="1">
                <a:solidFill>
                  <a:srgbClr val="0000FF"/>
                </a:solidFill>
                <a:latin typeface="Courier New" pitchFamily="-128" charset="0"/>
              </a:rPr>
              <a:t>The only light is from the way you came.</a:t>
            </a:r>
          </a:p>
          <a:p>
            <a:r>
              <a:rPr lang="en-US" b="1">
                <a:solidFill>
                  <a:srgbClr val="0000FF"/>
                </a:solidFill>
                <a:latin typeface="Courier New" pitchFamily="-128" charset="0"/>
              </a:rPr>
              <a:t>You can just barely make out a sign that says</a:t>
            </a:r>
          </a:p>
          <a:p>
            <a:r>
              <a:rPr lang="en-US" b="1">
                <a:solidFill>
                  <a:srgbClr val="0000FF"/>
                </a:solidFill>
                <a:latin typeface="Courier New" pitchFamily="-128" charset="0"/>
              </a:rPr>
              <a:t>"Here there be dragons"</a:t>
            </a:r>
          </a:p>
          <a:p>
            <a:endParaRPr lang="en-US" b="1">
              <a:solidFill>
                <a:srgbClr val="0000FF"/>
              </a:solidFill>
              <a:latin typeface="Courier New" pitchFamily="-128" charset="0"/>
            </a:endParaRPr>
          </a:p>
          <a:p>
            <a:r>
              <a:rPr lang="en-US" b="1">
                <a:solidFill>
                  <a:srgbClr val="0000FF"/>
                </a:solidFill>
                <a:latin typeface="Courier New" pitchFamily="-128" charset="0"/>
              </a:rPr>
              <a:t>You see a dragon</a:t>
            </a:r>
          </a:p>
          <a:p>
            <a:endParaRPr lang="en-US" b="1">
              <a:solidFill>
                <a:srgbClr val="0000FF"/>
              </a:solidFill>
              <a:latin typeface="Courier New" pitchFamily="-128" charset="0"/>
            </a:endParaRPr>
          </a:p>
          <a:p>
            <a:r>
              <a:rPr lang="en-US" b="1">
                <a:solidFill>
                  <a:srgbClr val="0000FF"/>
                </a:solidFill>
                <a:latin typeface="Courier New" pitchFamily="-128" charset="0"/>
              </a:rPr>
              <a:t>?- look(dragon).</a:t>
            </a:r>
          </a:p>
          <a:p>
            <a:r>
              <a:rPr lang="en-US" b="1">
                <a:solidFill>
                  <a:srgbClr val="0000FF"/>
                </a:solidFill>
                <a:latin typeface="Courier New" pitchFamily="-128" charset="0"/>
              </a:rPr>
              <a:t>                 ___====-_  _-====___</a:t>
            </a:r>
          </a:p>
          <a:p>
            <a:r>
              <a:rPr lang="en-US" b="1">
                <a:solidFill>
                  <a:srgbClr val="0000FF"/>
                </a:solidFill>
                <a:latin typeface="Courier New" pitchFamily="-128" charset="0"/>
              </a:rPr>
              <a:t>           _--~~~#####//      \\#####~~~--_</a:t>
            </a:r>
          </a:p>
          <a:p>
            <a:r>
              <a:rPr lang="en-US" b="1">
                <a:solidFill>
                  <a:srgbClr val="0000FF"/>
                </a:solidFill>
                <a:latin typeface="Courier New" pitchFamily="-128" charset="0"/>
              </a:rPr>
              <a:t>        _-~##########// (    ) \\##########~-_</a:t>
            </a:r>
          </a:p>
          <a:p>
            <a:r>
              <a:rPr lang="en-US" b="1">
                <a:solidFill>
                  <a:srgbClr val="0000FF"/>
                </a:solidFill>
                <a:latin typeface="Courier New" pitchFamily="-128" charset="0"/>
              </a:rPr>
              <a:t>       -############//  :\^^/:  \\############-</a:t>
            </a:r>
          </a:p>
          <a:p>
            <a:r>
              <a:rPr lang="en-US" b="1">
                <a:solidFill>
                  <a:srgbClr val="0000FF"/>
                </a:solidFill>
                <a:latin typeface="Courier New" pitchFamily="-128" charset="0"/>
              </a:rPr>
              <a:t>     _~############//   (@::@)   \\############~</a:t>
            </a:r>
          </a:p>
          <a:p>
            <a:r>
              <a:rPr lang="en-US" b="1">
                <a:solidFill>
                  <a:srgbClr val="0000FF"/>
                </a:solidFill>
                <a:latin typeface="Courier New" pitchFamily="-128" charset="0"/>
              </a:rPr>
              <a:t>    ~#############((     \\//     ))#############~</a:t>
            </a:r>
          </a:p>
          <a:p>
            <a:r>
              <a:rPr lang="en-US" b="1">
                <a:solidFill>
                  <a:srgbClr val="0000FF"/>
                </a:solidFill>
                <a:latin typeface="Courier New" pitchFamily="-128" charset="0"/>
              </a:rPr>
              <a:t>   -###############\\    (^^)    //###############-</a:t>
            </a:r>
          </a:p>
          <a:p>
            <a:r>
              <a:rPr lang="en-US" b="1">
                <a:solidFill>
                  <a:srgbClr val="0000FF"/>
                </a:solidFill>
                <a:latin typeface="Courier New" pitchFamily="-128" charset="0"/>
              </a:rPr>
              <a:t>  -#################\\  / "" \  //#################-</a:t>
            </a:r>
          </a:p>
          <a:p>
            <a:r>
              <a:rPr lang="en-US" b="1">
                <a:solidFill>
                  <a:srgbClr val="0000FF"/>
                </a:solidFill>
                <a:latin typeface="Courier New" pitchFamily="-128" charset="0"/>
              </a:rPr>
              <a:t> -###################\\/      \//###################-</a:t>
            </a:r>
          </a:p>
          <a:p>
            <a:r>
              <a:rPr lang="en-US" b="1">
                <a:solidFill>
                  <a:srgbClr val="0000FF"/>
                </a:solidFill>
                <a:latin typeface="Courier New" pitchFamily="-128" charset="0"/>
              </a:rPr>
              <a:t>_#/:##########/\######(   /\   )######/\##########:\#_</a:t>
            </a:r>
          </a:p>
          <a:p>
            <a:r>
              <a:rPr lang="en-US" b="1">
                <a:solidFill>
                  <a:srgbClr val="0000FF"/>
                </a:solidFill>
                <a:latin typeface="Courier New" pitchFamily="-128" charset="0"/>
              </a:rPr>
              <a:t>:/ :#/\#/\#/\/  \#/\##\  :  :  /##/\#/  \/\#/\#/\#: \:</a:t>
            </a:r>
          </a:p>
          <a:p>
            <a:r>
              <a:rPr lang="en-US" b="1">
                <a:solidFill>
                  <a:srgbClr val="0000FF"/>
                </a:solidFill>
                <a:latin typeface="Courier New" pitchFamily="-128" charset="0"/>
              </a:rPr>
              <a:t>"  :/  V  V  "   V  \#\: :  : :/#/  V   "  V  V  \:  "</a:t>
            </a:r>
          </a:p>
          <a:p>
            <a:r>
              <a:rPr lang="en-US" b="1">
                <a:solidFill>
                  <a:srgbClr val="0000FF"/>
                </a:solidFill>
                <a:latin typeface="Courier New" pitchFamily="-128" charset="0"/>
              </a:rPr>
              <a:t>   "   "  "      "   \ : :  : : /   "      "  "   "</a:t>
            </a:r>
          </a:p>
        </p:txBody>
      </p:sp>
      <p:sp>
        <p:nvSpPr>
          <p:cNvPr id="43013" name="Rectangle 4"/>
          <p:cNvSpPr>
            <a:spLocks noChangeArrowheads="1"/>
          </p:cNvSpPr>
          <p:nvPr/>
        </p:nvSpPr>
        <p:spPr bwMode="auto">
          <a:xfrm>
            <a:off x="304800" y="1752600"/>
            <a:ext cx="368935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>
                <a:solidFill>
                  <a:srgbClr val="0000FF"/>
                </a:solidFill>
                <a:latin typeface="Courier New" pitchFamily="-128" charset="0"/>
              </a:rPr>
              <a:t>You are in a hallway with dull grey wallpaper.</a:t>
            </a:r>
          </a:p>
          <a:p>
            <a:r>
              <a:rPr lang="en-US" sz="1000" b="1">
                <a:solidFill>
                  <a:srgbClr val="0000FF"/>
                </a:solidFill>
                <a:latin typeface="Courier New" pitchFamily="-128" charset="0"/>
              </a:rPr>
              <a:t>There is really not much to describe...</a:t>
            </a:r>
          </a:p>
          <a:p>
            <a:r>
              <a:rPr lang="en-US" sz="1000" b="1">
                <a:solidFill>
                  <a:srgbClr val="0000FF"/>
                </a:solidFill>
                <a:latin typeface="Courier New" pitchFamily="-128" charset="0"/>
              </a:rPr>
              <a:t>There is a door to the south and to the west.</a:t>
            </a:r>
          </a:p>
          <a:p>
            <a:endParaRPr lang="en-US" sz="1000" b="1">
              <a:solidFill>
                <a:srgbClr val="0000FF"/>
              </a:solidFill>
              <a:latin typeface="Courier New" pitchFamily="-128" charset="0"/>
            </a:endParaRPr>
          </a:p>
          <a:p>
            <a:r>
              <a:rPr lang="en-US" sz="1000" b="1">
                <a:solidFill>
                  <a:srgbClr val="0000FF"/>
                </a:solidFill>
                <a:latin typeface="Courier New" pitchFamily="-128" charset="0"/>
              </a:rPr>
              <a:t>You see a wibstr_dictionary</a:t>
            </a:r>
          </a:p>
          <a:p>
            <a:endParaRPr lang="en-US" sz="1000" b="1">
              <a:solidFill>
                <a:srgbClr val="0000FF"/>
              </a:solidFill>
              <a:latin typeface="Courier New" pitchFamily="-128" charset="0"/>
            </a:endParaRPr>
          </a:p>
          <a:p>
            <a:r>
              <a:rPr lang="en-US" sz="1000" b="1">
                <a:solidFill>
                  <a:srgbClr val="0000FF"/>
                </a:solidFill>
                <a:latin typeface="Courier New" pitchFamily="-128" charset="0"/>
              </a:rPr>
              <a:t>Yes</a:t>
            </a:r>
          </a:p>
          <a:p>
            <a:endParaRPr lang="en-US" sz="1000" b="1">
              <a:solidFill>
                <a:srgbClr val="0000FF"/>
              </a:solidFill>
              <a:latin typeface="Courier New" pitchFamily="-128" charset="0"/>
            </a:endParaRPr>
          </a:p>
          <a:p>
            <a:r>
              <a:rPr lang="en-US" sz="1000" b="1">
                <a:solidFill>
                  <a:srgbClr val="0000FF"/>
                </a:solidFill>
                <a:latin typeface="Courier New" pitchFamily="-128" charset="0"/>
              </a:rPr>
              <a:t>?- look(wibstr_dictionary).</a:t>
            </a:r>
          </a:p>
          <a:p>
            <a:endParaRPr lang="en-US" sz="1000" b="1">
              <a:solidFill>
                <a:srgbClr val="0000FF"/>
              </a:solidFill>
              <a:latin typeface="Courier New" pitchFamily="-128" charset="0"/>
            </a:endParaRPr>
          </a:p>
          <a:p>
            <a:r>
              <a:rPr lang="en-US" sz="1000" b="1">
                <a:solidFill>
                  <a:srgbClr val="0000FF"/>
                </a:solidFill>
                <a:latin typeface="Courier New" pitchFamily="-128" charset="0"/>
              </a:rPr>
              <a:t>Brought to you by the AAAA, the</a:t>
            </a:r>
          </a:p>
          <a:p>
            <a:r>
              <a:rPr lang="en-US" sz="1000" b="1">
                <a:solidFill>
                  <a:srgbClr val="0000FF"/>
                </a:solidFill>
                <a:latin typeface="Courier New" pitchFamily="-128" charset="0"/>
              </a:rPr>
              <a:t>American Association Against Acronyms. </a:t>
            </a:r>
          </a:p>
        </p:txBody>
      </p:sp>
      <p:sp>
        <p:nvSpPr>
          <p:cNvPr id="43014" name="Rectangle 5"/>
          <p:cNvSpPr>
            <a:spLocks noChangeArrowheads="1"/>
          </p:cNvSpPr>
          <p:nvPr/>
        </p:nvSpPr>
        <p:spPr bwMode="auto">
          <a:xfrm>
            <a:off x="228600" y="4113213"/>
            <a:ext cx="4079875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>
                <a:solidFill>
                  <a:srgbClr val="B8082E"/>
                </a:solidFill>
                <a:latin typeface="Arial" charset="0"/>
              </a:rPr>
              <a:t>You are in a giant pantry, or is it a giant's pantry?</a:t>
            </a:r>
          </a:p>
          <a:p>
            <a:r>
              <a:rPr lang="en-US" sz="1000" b="1">
                <a:solidFill>
                  <a:srgbClr val="B8082E"/>
                </a:solidFill>
                <a:latin typeface="Arial" charset="0"/>
              </a:rPr>
              <a:t>There is a door to the west.</a:t>
            </a:r>
          </a:p>
          <a:p>
            <a:endParaRPr lang="en-US" sz="1000" b="1">
              <a:solidFill>
                <a:srgbClr val="B8082E"/>
              </a:solidFill>
              <a:latin typeface="Arial" charset="0"/>
            </a:endParaRPr>
          </a:p>
          <a:p>
            <a:r>
              <a:rPr lang="en-US" sz="1000" b="1">
                <a:solidFill>
                  <a:srgbClr val="B8082E"/>
                </a:solidFill>
                <a:latin typeface="Arial" charset="0"/>
              </a:rPr>
              <a:t>You see a forty_two_cans_of_spam</a:t>
            </a:r>
          </a:p>
          <a:p>
            <a:r>
              <a:rPr lang="en-US" sz="1000" b="1">
                <a:solidFill>
                  <a:srgbClr val="B8082E"/>
                </a:solidFill>
                <a:latin typeface="Arial" charset="0"/>
              </a:rPr>
              <a:t>You see a spork</a:t>
            </a:r>
          </a:p>
          <a:p>
            <a:endParaRPr lang="en-US" sz="1000" b="1">
              <a:solidFill>
                <a:srgbClr val="B8082E"/>
              </a:solidFill>
              <a:latin typeface="Arial" charset="0"/>
            </a:endParaRPr>
          </a:p>
          <a:p>
            <a:r>
              <a:rPr lang="en-US" sz="1000" b="1">
                <a:solidFill>
                  <a:srgbClr val="B8082E"/>
                </a:solidFill>
                <a:latin typeface="Arial" charset="0"/>
              </a:rPr>
              <a:t>?- take( forty_two_cans_of_spam ).</a:t>
            </a:r>
          </a:p>
          <a:p>
            <a:endParaRPr lang="en-US" sz="1000" b="1">
              <a:solidFill>
                <a:srgbClr val="B8082E"/>
              </a:solidFill>
              <a:latin typeface="Arial" charset="0"/>
            </a:endParaRPr>
          </a:p>
          <a:p>
            <a:r>
              <a:rPr lang="en-US" sz="1000" b="1">
                <a:solidFill>
                  <a:srgbClr val="B8082E"/>
                </a:solidFill>
                <a:latin typeface="Arial" charset="0"/>
              </a:rPr>
              <a:t>You now have the forty_two_cans_of_spam</a:t>
            </a:r>
          </a:p>
          <a:p>
            <a:endParaRPr lang="en-US" sz="1000" b="1">
              <a:solidFill>
                <a:srgbClr val="B8082E"/>
              </a:solidFill>
              <a:latin typeface="Arial" charset="0"/>
            </a:endParaRPr>
          </a:p>
          <a:p>
            <a:r>
              <a:rPr lang="en-US" sz="1000" b="1">
                <a:solidFill>
                  <a:srgbClr val="B8082E"/>
                </a:solidFill>
                <a:latin typeface="Arial" charset="0"/>
              </a:rPr>
              <a:t>?- eat( forty_two_cans_of_spam ).</a:t>
            </a:r>
          </a:p>
          <a:p>
            <a:endParaRPr lang="en-US" sz="1000" b="1">
              <a:solidFill>
                <a:srgbClr val="B8082E"/>
              </a:solidFill>
              <a:latin typeface="Arial" charset="0"/>
            </a:endParaRPr>
          </a:p>
          <a:p>
            <a:r>
              <a:rPr lang="en-US" sz="1000" b="1">
                <a:solidFill>
                  <a:srgbClr val="B8082E"/>
                </a:solidFill>
                <a:latin typeface="Arial" charset="0"/>
              </a:rPr>
              <a:t>You eat the spam, cans and all.  You choke on the metal and die.</a:t>
            </a:r>
          </a:p>
          <a:p>
            <a:r>
              <a:rPr lang="en-US" sz="1000" b="1">
                <a:solidFill>
                  <a:srgbClr val="B8082E"/>
                </a:solidFill>
                <a:latin typeface="Arial" charset="0"/>
              </a:rPr>
              <a:t>You just lost the game.</a:t>
            </a:r>
          </a:p>
        </p:txBody>
      </p:sp>
      <p:sp>
        <p:nvSpPr>
          <p:cNvPr id="43015" name="Rectangle 6"/>
          <p:cNvSpPr>
            <a:spLocks noChangeArrowheads="1"/>
          </p:cNvSpPr>
          <p:nvPr/>
        </p:nvSpPr>
        <p:spPr bwMode="auto">
          <a:xfrm>
            <a:off x="7239000" y="4876800"/>
            <a:ext cx="1393825" cy="466725"/>
          </a:xfrm>
          <a:prstGeom prst="rect">
            <a:avLst/>
          </a:prstGeom>
          <a:noFill/>
          <a:ln w="9525">
            <a:solidFill>
              <a:srgbClr val="008A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8A00"/>
                </a:solidFill>
                <a:latin typeface="Comic Sans MS" pitchFamily="-128" charset="0"/>
                <a:cs typeface="Times New Roman" pitchFamily="-128" charset="0"/>
              </a:rPr>
              <a:t>Winning!</a:t>
            </a:r>
          </a:p>
        </p:txBody>
      </p:sp>
      <p:sp>
        <p:nvSpPr>
          <p:cNvPr id="43016" name="Rectangle 7"/>
          <p:cNvSpPr>
            <a:spLocks noChangeArrowheads="1"/>
          </p:cNvSpPr>
          <p:nvPr/>
        </p:nvSpPr>
        <p:spPr bwMode="auto">
          <a:xfrm>
            <a:off x="2819400" y="4648200"/>
            <a:ext cx="1152525" cy="466725"/>
          </a:xfrm>
          <a:prstGeom prst="rect">
            <a:avLst/>
          </a:prstGeom>
          <a:noFill/>
          <a:ln w="9525">
            <a:solidFill>
              <a:srgbClr val="B8082E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B8082E"/>
                </a:solidFill>
                <a:latin typeface="Comic Sans MS" pitchFamily="-128" charset="0"/>
                <a:cs typeface="Times New Roman" pitchFamily="-128" charset="0"/>
              </a:rPr>
              <a:t>Losing.</a:t>
            </a:r>
          </a:p>
        </p:txBody>
      </p:sp>
      <p:sp>
        <p:nvSpPr>
          <p:cNvPr id="43017" name="Line 8"/>
          <p:cNvSpPr>
            <a:spLocks noChangeShapeType="1"/>
          </p:cNvSpPr>
          <p:nvPr/>
        </p:nvSpPr>
        <p:spPr bwMode="auto">
          <a:xfrm>
            <a:off x="358775" y="3792538"/>
            <a:ext cx="8378825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3018" name="Rectangle 10"/>
          <p:cNvSpPr>
            <a:spLocks noChangeArrowheads="1"/>
          </p:cNvSpPr>
          <p:nvPr/>
        </p:nvSpPr>
        <p:spPr bwMode="auto">
          <a:xfrm>
            <a:off x="531813" y="6478588"/>
            <a:ext cx="3503612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/>
              <a:t>The line between winning and losing can be very thin indeed!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4" name="Group 2"/>
          <p:cNvGrpSpPr>
            <a:grpSpLocks/>
          </p:cNvGrpSpPr>
          <p:nvPr/>
        </p:nvGrpSpPr>
        <p:grpSpPr bwMode="auto">
          <a:xfrm>
            <a:off x="369888" y="1268413"/>
            <a:ext cx="6508750" cy="180975"/>
            <a:chOff x="295" y="1311"/>
            <a:chExt cx="5177" cy="114"/>
          </a:xfrm>
        </p:grpSpPr>
        <p:sp>
          <p:nvSpPr>
            <p:cNvPr id="44060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en-US" sz="2400"/>
            </a:p>
          </p:txBody>
        </p:sp>
        <p:sp>
          <p:nvSpPr>
            <p:cNvPr id="44061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en-US" sz="2400"/>
            </a:p>
          </p:txBody>
        </p:sp>
      </p:grpSp>
      <p:sp>
        <p:nvSpPr>
          <p:cNvPr id="44035" name="Text Box 5"/>
          <p:cNvSpPr txBox="1">
            <a:spLocks noChangeArrowheads="1"/>
          </p:cNvSpPr>
          <p:nvPr/>
        </p:nvSpPr>
        <p:spPr bwMode="auto">
          <a:xfrm>
            <a:off x="152400" y="304800"/>
            <a:ext cx="4854575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/>
              <a:t>Regexes in practice…</a:t>
            </a:r>
          </a:p>
        </p:txBody>
      </p:sp>
      <p:sp>
        <p:nvSpPr>
          <p:cNvPr id="44036" name="Text Box 6"/>
          <p:cNvSpPr txBox="1">
            <a:spLocks noChangeArrowheads="1"/>
          </p:cNvSpPr>
          <p:nvPr/>
        </p:nvSpPr>
        <p:spPr bwMode="auto">
          <a:xfrm>
            <a:off x="388938" y="1622425"/>
            <a:ext cx="7937500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Unix’s</a:t>
            </a:r>
            <a:r>
              <a:rPr lang="en-US" sz="3200">
                <a:latin typeface="Times" pitchFamily="-128" charset="0"/>
              </a:rPr>
              <a:t> </a:t>
            </a:r>
            <a:r>
              <a:rPr lang="en-US" sz="2800" b="1">
                <a:latin typeface="Courier New" pitchFamily="-128" charset="0"/>
              </a:rPr>
              <a:t>egrep</a:t>
            </a:r>
            <a:r>
              <a:rPr lang="en-US" sz="2800">
                <a:latin typeface="Geneva" pitchFamily="1" charset="0"/>
              </a:rPr>
              <a:t> </a:t>
            </a:r>
            <a:r>
              <a:rPr lang="en-US" sz="2400"/>
              <a:t>does a line-by-line search for a regex:</a:t>
            </a:r>
            <a:endParaRPr lang="en-US" sz="3200"/>
          </a:p>
        </p:txBody>
      </p:sp>
      <p:sp>
        <p:nvSpPr>
          <p:cNvPr id="44037" name="Text Box 7"/>
          <p:cNvSpPr txBox="1">
            <a:spLocks noChangeArrowheads="1"/>
          </p:cNvSpPr>
          <p:nvPr/>
        </p:nvSpPr>
        <p:spPr bwMode="auto">
          <a:xfrm>
            <a:off x="914400" y="2495550"/>
            <a:ext cx="4110038" cy="16621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400" b="1">
                <a:solidFill>
                  <a:srgbClr val="343398"/>
                </a:solidFill>
                <a:latin typeface="Courier New" pitchFamily="-128" charset="0"/>
              </a:rPr>
              <a:t>egrep   'hh'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400" b="1">
                <a:solidFill>
                  <a:srgbClr val="343398"/>
                </a:solidFill>
                <a:latin typeface="Courier New" pitchFamily="-128" charset="0"/>
              </a:rPr>
              <a:t>egrep   'y.*y'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400" b="1">
                <a:solidFill>
                  <a:srgbClr val="343398"/>
                </a:solidFill>
                <a:latin typeface="Courier New" pitchFamily="-128" charset="0"/>
              </a:rPr>
              <a:t>egrep   '(xq|hq)'   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400" b="1">
                <a:solidFill>
                  <a:srgbClr val="343398"/>
                </a:solidFill>
                <a:latin typeface="Courier New" pitchFamily="-128" charset="0"/>
              </a:rPr>
              <a:t>egrep   '^y.*y$'</a:t>
            </a:r>
            <a:endParaRPr lang="en-US" sz="1800">
              <a:latin typeface="Arial" charset="0"/>
              <a:sym typeface="Symbol" charset="2"/>
            </a:endParaRPr>
          </a:p>
        </p:txBody>
      </p:sp>
      <p:sp>
        <p:nvSpPr>
          <p:cNvPr id="44038" name="Text Box 8"/>
          <p:cNvSpPr txBox="1">
            <a:spLocks noChangeArrowheads="1"/>
          </p:cNvSpPr>
          <p:nvPr/>
        </p:nvSpPr>
        <p:spPr bwMode="auto">
          <a:xfrm>
            <a:off x="357188" y="5110163"/>
            <a:ext cx="14319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009900"/>
                </a:solidFill>
                <a:latin typeface="Sand" charset="0"/>
              </a:rPr>
              <a:t>good for crosswords !</a:t>
            </a:r>
            <a:endParaRPr lang="en-US" sz="1200">
              <a:solidFill>
                <a:srgbClr val="009900"/>
              </a:solidFill>
              <a:latin typeface="Sand" charset="0"/>
              <a:sym typeface="Symbol" charset="2"/>
            </a:endParaRPr>
          </a:p>
        </p:txBody>
      </p:sp>
      <p:sp>
        <p:nvSpPr>
          <p:cNvPr id="44039" name="Text Box 9"/>
          <p:cNvSpPr txBox="1">
            <a:spLocks noChangeArrowheads="1"/>
          </p:cNvSpPr>
          <p:nvPr/>
        </p:nvSpPr>
        <p:spPr bwMode="auto">
          <a:xfrm>
            <a:off x="441325" y="6011863"/>
            <a:ext cx="124618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009900"/>
                </a:solidFill>
                <a:latin typeface="Sand" charset="0"/>
              </a:rPr>
              <a:t>not always obvious …</a:t>
            </a:r>
            <a:endParaRPr lang="en-US" sz="1200">
              <a:solidFill>
                <a:srgbClr val="009900"/>
              </a:solidFill>
              <a:latin typeface="Sand" charset="0"/>
              <a:sym typeface="Symbol" charset="2"/>
            </a:endParaRPr>
          </a:p>
        </p:txBody>
      </p:sp>
      <p:sp>
        <p:nvSpPr>
          <p:cNvPr id="44040" name="Text Box 10"/>
          <p:cNvSpPr txBox="1">
            <a:spLocks noChangeArrowheads="1"/>
          </p:cNvSpPr>
          <p:nvPr/>
        </p:nvSpPr>
        <p:spPr bwMode="auto">
          <a:xfrm>
            <a:off x="1922463" y="6116638"/>
            <a:ext cx="6819900" cy="3111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800" b="1">
                <a:latin typeface="Courier New" pitchFamily="-128" charset="0"/>
              </a:rPr>
              <a:t>egrep  '^(0|1(01*0)*1)(0|1(01*0)*1)*$' binStr</a:t>
            </a:r>
          </a:p>
        </p:txBody>
      </p:sp>
      <p:sp>
        <p:nvSpPr>
          <p:cNvPr id="44041" name="Text Box 11"/>
          <p:cNvSpPr txBox="1">
            <a:spLocks noChangeArrowheads="1"/>
          </p:cNvSpPr>
          <p:nvPr/>
        </p:nvSpPr>
        <p:spPr bwMode="auto">
          <a:xfrm>
            <a:off x="6943725" y="1133475"/>
            <a:ext cx="2066925" cy="5175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0000FF"/>
                </a:solidFill>
                <a:latin typeface="Arial" charset="0"/>
              </a:rPr>
              <a:t>Almost all languages have a regex library…</a:t>
            </a:r>
          </a:p>
        </p:txBody>
      </p:sp>
      <p:sp>
        <p:nvSpPr>
          <p:cNvPr id="44042" name="Rectangle 12"/>
          <p:cNvSpPr>
            <a:spLocks noChangeArrowheads="1"/>
          </p:cNvSpPr>
          <p:nvPr/>
        </p:nvSpPr>
        <p:spPr bwMode="auto">
          <a:xfrm>
            <a:off x="4648200" y="3028950"/>
            <a:ext cx="40259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400" b="1">
                <a:solidFill>
                  <a:srgbClr val="343398"/>
                </a:solidFill>
                <a:latin typeface="Courier New" pitchFamily="-128" charset="0"/>
              </a:rPr>
              <a:t>/usr/share/dict/words</a:t>
            </a:r>
          </a:p>
        </p:txBody>
      </p:sp>
      <p:sp>
        <p:nvSpPr>
          <p:cNvPr id="44043" name="AutoShape 13"/>
          <p:cNvSpPr>
            <a:spLocks/>
          </p:cNvSpPr>
          <p:nvPr/>
        </p:nvSpPr>
        <p:spPr bwMode="auto">
          <a:xfrm>
            <a:off x="4267200" y="2419350"/>
            <a:ext cx="304800" cy="1676400"/>
          </a:xfrm>
          <a:prstGeom prst="rightBrace">
            <a:avLst>
              <a:gd name="adj1" fmla="val 45833"/>
              <a:gd name="adj2" fmla="val 50000"/>
            </a:avLst>
          </a:prstGeom>
          <a:noFill/>
          <a:ln w="28575">
            <a:solidFill>
              <a:srgbClr val="343398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en-US" sz="2400"/>
          </a:p>
        </p:txBody>
      </p:sp>
      <p:pic>
        <p:nvPicPr>
          <p:cNvPr id="44044" name="Picture 14" descr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65725" y="147638"/>
            <a:ext cx="3757613" cy="89852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44045" name="Line 15"/>
          <p:cNvSpPr>
            <a:spLocks noChangeShapeType="1"/>
          </p:cNvSpPr>
          <p:nvPr/>
        </p:nvSpPr>
        <p:spPr bwMode="auto">
          <a:xfrm flipV="1">
            <a:off x="2111375" y="3973513"/>
            <a:ext cx="574675" cy="2873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6" name="Line 16"/>
          <p:cNvSpPr>
            <a:spLocks noChangeShapeType="1"/>
          </p:cNvSpPr>
          <p:nvPr/>
        </p:nvSpPr>
        <p:spPr bwMode="auto">
          <a:xfrm flipH="1" flipV="1">
            <a:off x="3119438" y="4067175"/>
            <a:ext cx="223837" cy="323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7" name="Line 17"/>
          <p:cNvSpPr>
            <a:spLocks noChangeShapeType="1"/>
          </p:cNvSpPr>
          <p:nvPr/>
        </p:nvSpPr>
        <p:spPr bwMode="auto">
          <a:xfrm flipH="1" flipV="1">
            <a:off x="3810000" y="4114800"/>
            <a:ext cx="552450" cy="1174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8" name="Text Box 18"/>
          <p:cNvSpPr txBox="1">
            <a:spLocks noChangeArrowheads="1"/>
          </p:cNvSpPr>
          <p:nvPr/>
        </p:nvSpPr>
        <p:spPr bwMode="auto">
          <a:xfrm>
            <a:off x="663575" y="4168775"/>
            <a:ext cx="1465263" cy="2444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/>
              <a:t>symbol for </a:t>
            </a:r>
            <a:r>
              <a:rPr lang="en-US" sz="1000" b="1" i="1"/>
              <a:t>start of a line</a:t>
            </a:r>
            <a:endParaRPr lang="en-US" sz="1000"/>
          </a:p>
        </p:txBody>
      </p:sp>
      <p:sp>
        <p:nvSpPr>
          <p:cNvPr id="44049" name="Text Box 19"/>
          <p:cNvSpPr txBox="1">
            <a:spLocks noChangeArrowheads="1"/>
          </p:cNvSpPr>
          <p:nvPr/>
        </p:nvSpPr>
        <p:spPr bwMode="auto">
          <a:xfrm>
            <a:off x="4340225" y="4114800"/>
            <a:ext cx="1422400" cy="2444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/>
              <a:t>symbol for </a:t>
            </a:r>
            <a:r>
              <a:rPr lang="en-US" sz="1000" b="1" i="1"/>
              <a:t>end of a line</a:t>
            </a:r>
          </a:p>
        </p:txBody>
      </p:sp>
      <p:sp>
        <p:nvSpPr>
          <p:cNvPr id="44050" name="Text Box 20"/>
          <p:cNvSpPr txBox="1">
            <a:spLocks noChangeArrowheads="1"/>
          </p:cNvSpPr>
          <p:nvPr/>
        </p:nvSpPr>
        <p:spPr bwMode="auto">
          <a:xfrm>
            <a:off x="2281238" y="4362450"/>
            <a:ext cx="2151062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/>
              <a:t>symbol for any character, a shortcut for</a:t>
            </a:r>
            <a:r>
              <a:rPr lang="en-US" sz="1000">
                <a:latin typeface="Times" pitchFamily="-128" charset="0"/>
              </a:rPr>
              <a:t> </a:t>
            </a:r>
            <a:r>
              <a:rPr lang="en-US" sz="1000" b="1">
                <a:latin typeface="Courier New" pitchFamily="-128" charset="0"/>
              </a:rPr>
              <a:t>(a|b|c|…|z|0|1|…|9|…)</a:t>
            </a:r>
          </a:p>
        </p:txBody>
      </p:sp>
      <p:sp>
        <p:nvSpPr>
          <p:cNvPr id="44051" name="Text Box 21"/>
          <p:cNvSpPr txBox="1">
            <a:spLocks noChangeArrowheads="1"/>
          </p:cNvSpPr>
          <p:nvPr/>
        </p:nvSpPr>
        <p:spPr bwMode="auto">
          <a:xfrm>
            <a:off x="4316413" y="917575"/>
            <a:ext cx="658812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chemeClr val="folHlink"/>
                </a:solidFill>
                <a:latin typeface="Arial" charset="0"/>
              </a:rPr>
              <a:t>Haiku?</a:t>
            </a:r>
          </a:p>
        </p:txBody>
      </p:sp>
      <p:sp>
        <p:nvSpPr>
          <p:cNvPr id="44052" name="Rectangle 22"/>
          <p:cNvSpPr>
            <a:spLocks noChangeArrowheads="1"/>
          </p:cNvSpPr>
          <p:nvPr/>
        </p:nvSpPr>
        <p:spPr bwMode="auto">
          <a:xfrm>
            <a:off x="2820988" y="5170488"/>
            <a:ext cx="446087" cy="43656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/>
              <a:t>VOWEL</a:t>
            </a:r>
          </a:p>
        </p:txBody>
      </p:sp>
      <p:sp>
        <p:nvSpPr>
          <p:cNvPr id="44053" name="Rectangle 23"/>
          <p:cNvSpPr>
            <a:spLocks noChangeArrowheads="1"/>
          </p:cNvSpPr>
          <p:nvPr/>
        </p:nvSpPr>
        <p:spPr bwMode="auto">
          <a:xfrm>
            <a:off x="2362200" y="5168900"/>
            <a:ext cx="446088" cy="4365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en-US" sz="2400"/>
          </a:p>
        </p:txBody>
      </p:sp>
      <p:sp>
        <p:nvSpPr>
          <p:cNvPr id="44054" name="Rectangle 24"/>
          <p:cNvSpPr>
            <a:spLocks noChangeArrowheads="1"/>
          </p:cNvSpPr>
          <p:nvPr/>
        </p:nvSpPr>
        <p:spPr bwMode="auto">
          <a:xfrm>
            <a:off x="3741738" y="5170488"/>
            <a:ext cx="446087" cy="43656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sz="2400"/>
              <a:t>U</a:t>
            </a:r>
          </a:p>
        </p:txBody>
      </p:sp>
      <p:sp>
        <p:nvSpPr>
          <p:cNvPr id="44055" name="Rectangle 25"/>
          <p:cNvSpPr>
            <a:spLocks noChangeArrowheads="1"/>
          </p:cNvSpPr>
          <p:nvPr/>
        </p:nvSpPr>
        <p:spPr bwMode="auto">
          <a:xfrm>
            <a:off x="3281363" y="5168900"/>
            <a:ext cx="446087" cy="4365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en-US" sz="2400"/>
          </a:p>
        </p:txBody>
      </p:sp>
      <p:sp>
        <p:nvSpPr>
          <p:cNvPr id="44056" name="Rectangle 26"/>
          <p:cNvSpPr>
            <a:spLocks noChangeArrowheads="1"/>
          </p:cNvSpPr>
          <p:nvPr/>
        </p:nvSpPr>
        <p:spPr bwMode="auto">
          <a:xfrm>
            <a:off x="4660900" y="5168900"/>
            <a:ext cx="446088" cy="4365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/>
              <a:t>VOWEL</a:t>
            </a:r>
          </a:p>
        </p:txBody>
      </p:sp>
      <p:sp>
        <p:nvSpPr>
          <p:cNvPr id="44057" name="Rectangle 27"/>
          <p:cNvSpPr>
            <a:spLocks noChangeArrowheads="1"/>
          </p:cNvSpPr>
          <p:nvPr/>
        </p:nvSpPr>
        <p:spPr bwMode="auto">
          <a:xfrm>
            <a:off x="4200525" y="5167313"/>
            <a:ext cx="446088" cy="43656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en-US" sz="2400"/>
          </a:p>
        </p:txBody>
      </p:sp>
      <p:sp>
        <p:nvSpPr>
          <p:cNvPr id="44058" name="Rectangle 28"/>
          <p:cNvSpPr>
            <a:spLocks noChangeArrowheads="1"/>
          </p:cNvSpPr>
          <p:nvPr/>
        </p:nvSpPr>
        <p:spPr bwMode="auto">
          <a:xfrm>
            <a:off x="5121275" y="5167313"/>
            <a:ext cx="446088" cy="43656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en-US" sz="2400"/>
          </a:p>
        </p:txBody>
      </p:sp>
      <p:sp>
        <p:nvSpPr>
          <p:cNvPr id="44059" name="Text Box 29"/>
          <p:cNvSpPr txBox="1">
            <a:spLocks noChangeArrowheads="1"/>
          </p:cNvSpPr>
          <p:nvPr/>
        </p:nvSpPr>
        <p:spPr bwMode="auto">
          <a:xfrm>
            <a:off x="3827463" y="3349625"/>
            <a:ext cx="1487487" cy="7318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200">
                <a:latin typeface="Times" pitchFamily="-128" charset="0"/>
              </a:rPr>
              <a:t>Haiku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8" descr="swoopo1000cashCraz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325" y="352425"/>
            <a:ext cx="8826500" cy="546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Text Box 9"/>
          <p:cNvSpPr txBox="1">
            <a:spLocks noChangeArrowheads="1"/>
          </p:cNvSpPr>
          <p:nvPr/>
        </p:nvSpPr>
        <p:spPr bwMode="auto">
          <a:xfrm>
            <a:off x="3149600" y="6111875"/>
            <a:ext cx="320675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/>
              <a:t>entertainment</a:t>
            </a:r>
            <a:r>
              <a:rPr lang="en-US" sz="2400"/>
              <a:t> shopping?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/>
          <p:cNvGrpSpPr>
            <a:grpSpLocks/>
          </p:cNvGrpSpPr>
          <p:nvPr/>
        </p:nvGrpSpPr>
        <p:grpSpPr bwMode="auto">
          <a:xfrm>
            <a:off x="436563" y="973138"/>
            <a:ext cx="4899025" cy="180975"/>
            <a:chOff x="295" y="1311"/>
            <a:chExt cx="5177" cy="114"/>
          </a:xfrm>
        </p:grpSpPr>
        <p:sp>
          <p:nvSpPr>
            <p:cNvPr id="14353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14354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</p:grpSp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706438" y="139700"/>
            <a:ext cx="7781925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 smtClean="0">
                <a:cs typeface="Times New Roman" pitchFamily="-128" charset="0"/>
              </a:rPr>
              <a:t>Machines </a:t>
            </a:r>
            <a:r>
              <a:rPr lang="en-US" sz="4000" i="1" dirty="0" smtClean="0">
                <a:cs typeface="Times New Roman" pitchFamily="-128" charset="0"/>
              </a:rPr>
              <a:t>without any machine?</a:t>
            </a:r>
            <a:endParaRPr lang="en-US" sz="4000" dirty="0">
              <a:cs typeface="Times New Roman" pitchFamily="-128" charset="0"/>
            </a:endParaRPr>
          </a:p>
        </p:txBody>
      </p:sp>
      <p:sp>
        <p:nvSpPr>
          <p:cNvPr id="14340" name="Text Box 9"/>
          <p:cNvSpPr txBox="1">
            <a:spLocks noChangeArrowheads="1"/>
          </p:cNvSpPr>
          <p:nvPr/>
        </p:nvSpPr>
        <p:spPr bwMode="auto">
          <a:xfrm>
            <a:off x="433388" y="4167188"/>
            <a:ext cx="5427662" cy="519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cs typeface="Times New Roman" pitchFamily="-128" charset="0"/>
              </a:rPr>
              <a:t>Electromechanical computation</a:t>
            </a:r>
            <a:endParaRPr lang="en-US" sz="1800">
              <a:cs typeface="Times New Roman" pitchFamily="-128" charset="0"/>
            </a:endParaRPr>
          </a:p>
        </p:txBody>
      </p:sp>
      <p:sp>
        <p:nvSpPr>
          <p:cNvPr id="14341" name="Text Box 10"/>
          <p:cNvSpPr txBox="1">
            <a:spLocks noChangeArrowheads="1"/>
          </p:cNvSpPr>
          <p:nvPr/>
        </p:nvSpPr>
        <p:spPr bwMode="auto">
          <a:xfrm>
            <a:off x="433388" y="4900613"/>
            <a:ext cx="5427662" cy="519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cs typeface="Times New Roman" pitchFamily="-128" charset="0"/>
              </a:rPr>
              <a:t>Water-based computation</a:t>
            </a:r>
            <a:endParaRPr lang="en-US" sz="1800">
              <a:cs typeface="Times New Roman" pitchFamily="-128" charset="0"/>
            </a:endParaRPr>
          </a:p>
        </p:txBody>
      </p:sp>
      <p:sp>
        <p:nvSpPr>
          <p:cNvPr id="14342" name="Text Box 11"/>
          <p:cNvSpPr txBox="1">
            <a:spLocks noChangeArrowheads="1"/>
          </p:cNvSpPr>
          <p:nvPr/>
        </p:nvSpPr>
        <p:spPr bwMode="auto">
          <a:xfrm>
            <a:off x="433388" y="3435350"/>
            <a:ext cx="4030662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cs typeface="Times New Roman" pitchFamily="-128" charset="0"/>
              </a:rPr>
              <a:t>Integrated circuits</a:t>
            </a:r>
            <a:endParaRPr lang="en-US" sz="1800">
              <a:cs typeface="Times New Roman" pitchFamily="-128" charset="0"/>
            </a:endParaRPr>
          </a:p>
        </p:txBody>
      </p:sp>
      <p:sp>
        <p:nvSpPr>
          <p:cNvPr id="14343" name="Text Box 12"/>
          <p:cNvSpPr txBox="1">
            <a:spLocks noChangeArrowheads="1"/>
          </p:cNvSpPr>
          <p:nvPr/>
        </p:nvSpPr>
        <p:spPr bwMode="auto">
          <a:xfrm>
            <a:off x="433388" y="5634038"/>
            <a:ext cx="5554662" cy="519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cs typeface="Times New Roman" pitchFamily="-128" charset="0"/>
              </a:rPr>
              <a:t>Tinkertoy computation</a:t>
            </a:r>
            <a:endParaRPr lang="en-US" sz="1800">
              <a:cs typeface="Times New Roman" pitchFamily="-128" charset="0"/>
            </a:endParaRPr>
          </a:p>
        </p:txBody>
      </p:sp>
      <p:sp>
        <p:nvSpPr>
          <p:cNvPr id="14344" name="Text Box 13"/>
          <p:cNvSpPr txBox="1">
            <a:spLocks noChangeArrowheads="1"/>
          </p:cNvSpPr>
          <p:nvPr/>
        </p:nvSpPr>
        <p:spPr bwMode="auto">
          <a:xfrm>
            <a:off x="433388" y="2759075"/>
            <a:ext cx="4030662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cs typeface="Times New Roman" pitchFamily="-128" charset="0"/>
              </a:rPr>
              <a:t>Parallel computers</a:t>
            </a:r>
            <a:endParaRPr lang="en-US" sz="1800">
              <a:cs typeface="Times New Roman" pitchFamily="-128" charset="0"/>
            </a:endParaRPr>
          </a:p>
        </p:txBody>
      </p:sp>
      <p:sp>
        <p:nvSpPr>
          <p:cNvPr id="14345" name="Text Box 14"/>
          <p:cNvSpPr txBox="1">
            <a:spLocks noChangeArrowheads="1"/>
          </p:cNvSpPr>
          <p:nvPr/>
        </p:nvSpPr>
        <p:spPr bwMode="auto">
          <a:xfrm>
            <a:off x="433388" y="2025650"/>
            <a:ext cx="4030662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cs typeface="Times New Roman" pitchFamily="-128" charset="0"/>
              </a:rPr>
              <a:t>Molecular computation</a:t>
            </a:r>
            <a:endParaRPr lang="en-US" sz="1800">
              <a:cs typeface="Times New Roman" pitchFamily="-128" charset="0"/>
            </a:endParaRPr>
          </a:p>
        </p:txBody>
      </p:sp>
      <p:sp>
        <p:nvSpPr>
          <p:cNvPr id="14346" name="Text Box 15"/>
          <p:cNvSpPr txBox="1">
            <a:spLocks noChangeArrowheads="1"/>
          </p:cNvSpPr>
          <p:nvPr/>
        </p:nvSpPr>
        <p:spPr bwMode="auto">
          <a:xfrm>
            <a:off x="433388" y="1293813"/>
            <a:ext cx="4030662" cy="519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cs typeface="Times New Roman" pitchFamily="-128" charset="0"/>
              </a:rPr>
              <a:t>Quantum computation</a:t>
            </a:r>
            <a:endParaRPr lang="en-US" sz="1800" dirty="0">
              <a:cs typeface="Times New Roman" pitchFamily="-128" charset="0"/>
            </a:endParaRPr>
          </a:p>
        </p:txBody>
      </p:sp>
      <p:pic>
        <p:nvPicPr>
          <p:cNvPr id="14347" name="Picture 16"/>
          <p:cNvPicPr>
            <a:picLocks noChangeAspect="1" noChangeArrowheads="1"/>
          </p:cNvPicPr>
          <p:nvPr/>
        </p:nvPicPr>
        <p:blipFill>
          <a:blip r:embed="rId3" cstate="print"/>
          <a:srcRect b="835"/>
          <a:stretch>
            <a:fillRect/>
          </a:stretch>
        </p:blipFill>
        <p:spPr bwMode="auto">
          <a:xfrm>
            <a:off x="5713413" y="882650"/>
            <a:ext cx="2992437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8" name="Line 17"/>
          <p:cNvSpPr>
            <a:spLocks noChangeShapeType="1"/>
          </p:cNvSpPr>
          <p:nvPr/>
        </p:nvSpPr>
        <p:spPr bwMode="auto">
          <a:xfrm>
            <a:off x="3911600" y="5965825"/>
            <a:ext cx="1735138" cy="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4349" name="Picture 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43350" y="2841625"/>
            <a:ext cx="1203325" cy="12033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sp>
        <p:nvSpPr>
          <p:cNvPr id="14350" name="Rectangle 21"/>
          <p:cNvSpPr>
            <a:spLocks noChangeArrowheads="1"/>
          </p:cNvSpPr>
          <p:nvPr/>
        </p:nvSpPr>
        <p:spPr bwMode="auto">
          <a:xfrm>
            <a:off x="1265238" y="1720850"/>
            <a:ext cx="1447800" cy="2444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000">
                <a:latin typeface="Times" pitchFamily="-128" charset="0"/>
              </a:rPr>
              <a:t>http://www.quantiki.org/</a:t>
            </a:r>
          </a:p>
        </p:txBody>
      </p:sp>
      <p:sp>
        <p:nvSpPr>
          <p:cNvPr id="14351" name="Rectangle 22"/>
          <p:cNvSpPr>
            <a:spLocks noChangeArrowheads="1"/>
          </p:cNvSpPr>
          <p:nvPr/>
        </p:nvSpPr>
        <p:spPr bwMode="auto">
          <a:xfrm>
            <a:off x="1265238" y="2406650"/>
            <a:ext cx="3143250" cy="2444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000">
                <a:latin typeface="Times" pitchFamily="-128" charset="0"/>
              </a:rPr>
              <a:t>http://www.arstechnica.com/reviews/2q00/dna/dna-1.html</a:t>
            </a:r>
          </a:p>
        </p:txBody>
      </p:sp>
      <p:sp>
        <p:nvSpPr>
          <p:cNvPr id="14352" name="Line 23"/>
          <p:cNvSpPr>
            <a:spLocks noChangeShapeType="1"/>
          </p:cNvSpPr>
          <p:nvPr/>
        </p:nvSpPr>
        <p:spPr bwMode="auto">
          <a:xfrm>
            <a:off x="3189288" y="3763963"/>
            <a:ext cx="6461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520497" y="6201928"/>
            <a:ext cx="2906360" cy="461665"/>
          </a:xfrm>
          <a:prstGeom prst="rect">
            <a:avLst/>
          </a:prstGeom>
          <a:solidFill>
            <a:srgbClr val="CCECFF"/>
          </a:solidFill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rgbClr val="0000FF"/>
                </a:solidFill>
                <a:latin typeface="Cambria" pitchFamily="18" charset="0"/>
              </a:rPr>
              <a:t>We want to capture the fundamental processes of all of these machines...</a:t>
            </a:r>
            <a:endParaRPr lang="en-US" sz="1200" dirty="0">
              <a:solidFill>
                <a:srgbClr val="0000FF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5"/>
          <p:cNvSpPr txBox="1">
            <a:spLocks noChangeArrowheads="1"/>
          </p:cNvSpPr>
          <p:nvPr/>
        </p:nvSpPr>
        <p:spPr bwMode="auto">
          <a:xfrm>
            <a:off x="5943600" y="196850"/>
            <a:ext cx="2819400" cy="1187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/>
              <a:t>This weekend's ACM regional programming contest</a:t>
            </a:r>
          </a:p>
        </p:txBody>
      </p:sp>
      <p:pic>
        <p:nvPicPr>
          <p:cNvPr id="46083" name="Picture 30" descr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5608638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29" descr="Picture 3"/>
          <p:cNvPicPr>
            <a:picLocks noChangeAspect="1" noChangeArrowheads="1"/>
          </p:cNvPicPr>
          <p:nvPr/>
        </p:nvPicPr>
        <p:blipFill>
          <a:blip r:embed="rId4" cstate="print"/>
          <a:srcRect r="20451"/>
          <a:stretch>
            <a:fillRect/>
          </a:stretch>
        </p:blipFill>
        <p:spPr bwMode="auto">
          <a:xfrm>
            <a:off x="5610225" y="1524000"/>
            <a:ext cx="3352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5" name="Line 37"/>
          <p:cNvSpPr>
            <a:spLocks noChangeShapeType="1"/>
          </p:cNvSpPr>
          <p:nvPr/>
        </p:nvSpPr>
        <p:spPr bwMode="auto">
          <a:xfrm>
            <a:off x="457200" y="2117725"/>
            <a:ext cx="5334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6" name="Line 38"/>
          <p:cNvSpPr>
            <a:spLocks noChangeShapeType="1"/>
          </p:cNvSpPr>
          <p:nvPr/>
        </p:nvSpPr>
        <p:spPr bwMode="auto">
          <a:xfrm>
            <a:off x="457200" y="2413000"/>
            <a:ext cx="5334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7" name="Line 39"/>
          <p:cNvSpPr>
            <a:spLocks noChangeShapeType="1"/>
          </p:cNvSpPr>
          <p:nvPr/>
        </p:nvSpPr>
        <p:spPr bwMode="auto">
          <a:xfrm>
            <a:off x="457200" y="2687638"/>
            <a:ext cx="5334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8" name="Line 40"/>
          <p:cNvSpPr>
            <a:spLocks noChangeShapeType="1"/>
          </p:cNvSpPr>
          <p:nvPr/>
        </p:nvSpPr>
        <p:spPr bwMode="auto">
          <a:xfrm>
            <a:off x="457200" y="3132138"/>
            <a:ext cx="5334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9" name="Text Box 41"/>
          <p:cNvSpPr txBox="1">
            <a:spLocks noChangeArrowheads="1"/>
          </p:cNvSpPr>
          <p:nvPr/>
        </p:nvSpPr>
        <p:spPr bwMode="auto">
          <a:xfrm>
            <a:off x="4191000" y="1676400"/>
            <a:ext cx="1295400" cy="5492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>
                <a:solidFill>
                  <a:schemeClr val="accent1"/>
                </a:solidFill>
                <a:latin typeface="Comic Sans MS" pitchFamily="-128" charset="0"/>
              </a:rPr>
              <a:t>Aaron Pribadi, Stuart Persteiner, and Daniel Lubarov</a:t>
            </a:r>
          </a:p>
        </p:txBody>
      </p:sp>
      <p:sp>
        <p:nvSpPr>
          <p:cNvPr id="46090" name="Text Box 42"/>
          <p:cNvSpPr txBox="1">
            <a:spLocks noChangeArrowheads="1"/>
          </p:cNvSpPr>
          <p:nvPr/>
        </p:nvSpPr>
        <p:spPr bwMode="auto">
          <a:xfrm>
            <a:off x="4105275" y="2305050"/>
            <a:ext cx="139065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>
                <a:solidFill>
                  <a:schemeClr val="folHlink"/>
                </a:solidFill>
                <a:latin typeface="Comic Sans MS" pitchFamily="-128" charset="0"/>
              </a:rPr>
              <a:t>Anak Yodpinyanee + Jason GarretGlaser</a:t>
            </a:r>
          </a:p>
        </p:txBody>
      </p:sp>
      <p:sp>
        <p:nvSpPr>
          <p:cNvPr id="46091" name="Text Box 43"/>
          <p:cNvSpPr txBox="1">
            <a:spLocks noChangeArrowheads="1"/>
          </p:cNvSpPr>
          <p:nvPr/>
        </p:nvSpPr>
        <p:spPr bwMode="auto">
          <a:xfrm>
            <a:off x="4191000" y="2743200"/>
            <a:ext cx="1371600" cy="5492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>
                <a:solidFill>
                  <a:schemeClr val="accent1"/>
                </a:solidFill>
                <a:latin typeface="Comic Sans MS" pitchFamily="-128" charset="0"/>
              </a:rPr>
              <a:t>Kevin Oelze, Andrew Hunter, and Kwang Ketcham</a:t>
            </a:r>
          </a:p>
        </p:txBody>
      </p:sp>
      <p:sp>
        <p:nvSpPr>
          <p:cNvPr id="46092" name="Text Box 44"/>
          <p:cNvSpPr txBox="1">
            <a:spLocks noChangeArrowheads="1"/>
          </p:cNvSpPr>
          <p:nvPr/>
        </p:nvSpPr>
        <p:spPr bwMode="auto">
          <a:xfrm>
            <a:off x="4038600" y="3352800"/>
            <a:ext cx="1371600" cy="5492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>
                <a:solidFill>
                  <a:schemeClr val="folHlink"/>
                </a:solidFill>
                <a:latin typeface="Comic Sans MS" pitchFamily="-128" charset="0"/>
              </a:rPr>
              <a:t>Marquis Wang, Josh Ehrlich, and Daniel Fielder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5"/>
          <p:cNvSpPr txBox="1">
            <a:spLocks noChangeArrowheads="1"/>
          </p:cNvSpPr>
          <p:nvPr/>
        </p:nvSpPr>
        <p:spPr bwMode="auto">
          <a:xfrm>
            <a:off x="5943600" y="196850"/>
            <a:ext cx="2819400" cy="1187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/>
              <a:t>This weekend's ACM regional programming contest</a:t>
            </a:r>
          </a:p>
        </p:txBody>
      </p:sp>
      <p:pic>
        <p:nvPicPr>
          <p:cNvPr id="47107" name="Picture 3" descr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5608638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4" descr="Picture 3"/>
          <p:cNvPicPr>
            <a:picLocks noChangeAspect="1" noChangeArrowheads="1"/>
          </p:cNvPicPr>
          <p:nvPr/>
        </p:nvPicPr>
        <p:blipFill>
          <a:blip r:embed="rId4" cstate="print"/>
          <a:srcRect r="20451"/>
          <a:stretch>
            <a:fillRect/>
          </a:stretch>
        </p:blipFill>
        <p:spPr bwMode="auto">
          <a:xfrm>
            <a:off x="5610225" y="1524000"/>
            <a:ext cx="3352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9" name="Line 5"/>
          <p:cNvSpPr>
            <a:spLocks noChangeShapeType="1"/>
          </p:cNvSpPr>
          <p:nvPr/>
        </p:nvSpPr>
        <p:spPr bwMode="auto">
          <a:xfrm>
            <a:off x="457200" y="2117725"/>
            <a:ext cx="5334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0" name="Line 6"/>
          <p:cNvSpPr>
            <a:spLocks noChangeShapeType="1"/>
          </p:cNvSpPr>
          <p:nvPr/>
        </p:nvSpPr>
        <p:spPr bwMode="auto">
          <a:xfrm>
            <a:off x="457200" y="2413000"/>
            <a:ext cx="5334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1" name="Line 7"/>
          <p:cNvSpPr>
            <a:spLocks noChangeShapeType="1"/>
          </p:cNvSpPr>
          <p:nvPr/>
        </p:nvSpPr>
        <p:spPr bwMode="auto">
          <a:xfrm>
            <a:off x="457200" y="2687638"/>
            <a:ext cx="5334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2" name="Line 8"/>
          <p:cNvSpPr>
            <a:spLocks noChangeShapeType="1"/>
          </p:cNvSpPr>
          <p:nvPr/>
        </p:nvSpPr>
        <p:spPr bwMode="auto">
          <a:xfrm>
            <a:off x="457200" y="3132138"/>
            <a:ext cx="5334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3" name="Text Box 9"/>
          <p:cNvSpPr txBox="1">
            <a:spLocks noChangeArrowheads="1"/>
          </p:cNvSpPr>
          <p:nvPr/>
        </p:nvSpPr>
        <p:spPr bwMode="auto">
          <a:xfrm>
            <a:off x="4191000" y="1676400"/>
            <a:ext cx="1295400" cy="5492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>
                <a:solidFill>
                  <a:schemeClr val="accent1"/>
                </a:solidFill>
                <a:latin typeface="Comic Sans MS" pitchFamily="-128" charset="0"/>
              </a:rPr>
              <a:t>Aaron Pribadi, Stuart Persteiner, and Daniel Lubarov</a:t>
            </a:r>
          </a:p>
        </p:txBody>
      </p:sp>
      <p:sp>
        <p:nvSpPr>
          <p:cNvPr id="47114" name="Text Box 10"/>
          <p:cNvSpPr txBox="1">
            <a:spLocks noChangeArrowheads="1"/>
          </p:cNvSpPr>
          <p:nvPr/>
        </p:nvSpPr>
        <p:spPr bwMode="auto">
          <a:xfrm>
            <a:off x="4105275" y="2305050"/>
            <a:ext cx="139065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>
                <a:solidFill>
                  <a:schemeClr val="folHlink"/>
                </a:solidFill>
                <a:latin typeface="Comic Sans MS" pitchFamily="-128" charset="0"/>
              </a:rPr>
              <a:t>Anak Yodpinyanee + Jason GarretGlaser</a:t>
            </a:r>
          </a:p>
        </p:txBody>
      </p:sp>
      <p:sp>
        <p:nvSpPr>
          <p:cNvPr id="47115" name="Text Box 11"/>
          <p:cNvSpPr txBox="1">
            <a:spLocks noChangeArrowheads="1"/>
          </p:cNvSpPr>
          <p:nvPr/>
        </p:nvSpPr>
        <p:spPr bwMode="auto">
          <a:xfrm>
            <a:off x="4191000" y="2743200"/>
            <a:ext cx="1371600" cy="5492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>
                <a:solidFill>
                  <a:schemeClr val="accent1"/>
                </a:solidFill>
                <a:latin typeface="Comic Sans MS" pitchFamily="-128" charset="0"/>
              </a:rPr>
              <a:t>Kevin Oelze, Andrew Hunter, and Kwang Ketcham</a:t>
            </a:r>
          </a:p>
        </p:txBody>
      </p:sp>
      <p:sp>
        <p:nvSpPr>
          <p:cNvPr id="47116" name="Text Box 12"/>
          <p:cNvSpPr txBox="1">
            <a:spLocks noChangeArrowheads="1"/>
          </p:cNvSpPr>
          <p:nvPr/>
        </p:nvSpPr>
        <p:spPr bwMode="auto">
          <a:xfrm>
            <a:off x="4038600" y="3352800"/>
            <a:ext cx="1371600" cy="5492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>
                <a:solidFill>
                  <a:schemeClr val="folHlink"/>
                </a:solidFill>
                <a:latin typeface="Comic Sans MS" pitchFamily="-128" charset="0"/>
              </a:rPr>
              <a:t>Marquis Wang, Josh Ehrlich, and Daniel Fielder</a:t>
            </a:r>
          </a:p>
        </p:txBody>
      </p:sp>
      <p:pic>
        <p:nvPicPr>
          <p:cNvPr id="47117" name="Picture 13" descr="IMGP177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16088" y="847725"/>
            <a:ext cx="5738812" cy="430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8" name="TextBox 13"/>
          <p:cNvSpPr txBox="1">
            <a:spLocks noChangeArrowheads="1"/>
          </p:cNvSpPr>
          <p:nvPr/>
        </p:nvSpPr>
        <p:spPr bwMode="auto">
          <a:xfrm>
            <a:off x="114300" y="5429250"/>
            <a:ext cx="8929688" cy="579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Comic Sans MS" pitchFamily="-128" charset="0"/>
              </a:rPr>
              <a:t>The contest seemed to be channeling CS 60…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5"/>
          <p:cNvSpPr txBox="1">
            <a:spLocks noChangeArrowheads="1"/>
          </p:cNvSpPr>
          <p:nvPr/>
        </p:nvSpPr>
        <p:spPr bwMode="auto">
          <a:xfrm>
            <a:off x="5715000" y="228600"/>
            <a:ext cx="29718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  <a:latin typeface="Comic Sans MS" pitchFamily="-128" charset="0"/>
              </a:rPr>
              <a:t>ACM regionals ~ CS 60?</a:t>
            </a:r>
          </a:p>
        </p:txBody>
      </p:sp>
      <p:pic>
        <p:nvPicPr>
          <p:cNvPr id="48131" name="Picture 11" descr="prob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52400"/>
            <a:ext cx="4852988" cy="65532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48132" name="Picture 12" descr="prob2"/>
          <p:cNvPicPr>
            <a:picLocks noChangeAspect="1" noChangeArrowheads="1"/>
          </p:cNvPicPr>
          <p:nvPr/>
        </p:nvPicPr>
        <p:blipFill>
          <a:blip r:embed="rId4" cstate="print"/>
          <a:srcRect l="3697" t="68195" r="76120" b="19017"/>
          <a:stretch>
            <a:fillRect/>
          </a:stretch>
        </p:blipFill>
        <p:spPr bwMode="auto">
          <a:xfrm>
            <a:off x="5867400" y="2786063"/>
            <a:ext cx="2614613" cy="2236787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48133" name="Text Box 13"/>
          <p:cNvSpPr txBox="1">
            <a:spLocks noChangeArrowheads="1"/>
          </p:cNvSpPr>
          <p:nvPr/>
        </p:nvSpPr>
        <p:spPr bwMode="auto">
          <a:xfrm>
            <a:off x="5959475" y="5151438"/>
            <a:ext cx="2514600" cy="517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i="1">
                <a:solidFill>
                  <a:srgbClr val="000000"/>
                </a:solidFill>
              </a:rPr>
              <a:t>From corner to corner as cheaply as possible…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5"/>
          <p:cNvSpPr txBox="1">
            <a:spLocks noChangeArrowheads="1"/>
          </p:cNvSpPr>
          <p:nvPr/>
        </p:nvSpPr>
        <p:spPr bwMode="auto">
          <a:xfrm>
            <a:off x="5986463" y="171450"/>
            <a:ext cx="29718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solidFill>
                  <a:srgbClr val="008000"/>
                </a:solidFill>
                <a:latin typeface="Comic Sans MS" pitchFamily="-128" charset="0"/>
              </a:rPr>
              <a:t>ACM regionals ~ CS 60?</a:t>
            </a:r>
          </a:p>
        </p:txBody>
      </p:sp>
      <p:sp>
        <p:nvSpPr>
          <p:cNvPr id="49155" name="Text Box 5"/>
          <p:cNvSpPr txBox="1">
            <a:spLocks noChangeArrowheads="1"/>
          </p:cNvSpPr>
          <p:nvPr/>
        </p:nvSpPr>
        <p:spPr bwMode="auto">
          <a:xfrm>
            <a:off x="6064250" y="1701800"/>
            <a:ext cx="2901950" cy="1314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0000"/>
                </a:solidFill>
              </a:rPr>
              <a:t>20 questions:</a:t>
            </a:r>
            <a:r>
              <a:rPr lang="en-US" sz="1600">
                <a:solidFill>
                  <a:srgbClr val="000000"/>
                </a:solidFill>
              </a:rPr>
              <a:t> given objects, given questions, and given the answers to the questions (!), </a:t>
            </a:r>
            <a:r>
              <a:rPr lang="en-US" sz="1600" b="1" i="1">
                <a:solidFill>
                  <a:srgbClr val="000000"/>
                </a:solidFill>
              </a:rPr>
              <a:t>Identify the object in the specified number of questions…</a:t>
            </a:r>
          </a:p>
        </p:txBody>
      </p:sp>
      <p:pic>
        <p:nvPicPr>
          <p:cNvPr id="49156" name="Picture 6" descr="prob3"/>
          <p:cNvPicPr>
            <a:picLocks noChangeAspect="1" noChangeArrowheads="1"/>
          </p:cNvPicPr>
          <p:nvPr/>
        </p:nvPicPr>
        <p:blipFill>
          <a:blip r:embed="rId3" cstate="print"/>
          <a:srcRect l="5949" t="7169" r="9381" b="30312"/>
          <a:stretch>
            <a:fillRect/>
          </a:stretch>
        </p:blipFill>
        <p:spPr bwMode="auto">
          <a:xfrm>
            <a:off x="228600" y="971550"/>
            <a:ext cx="5657850" cy="5745163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8" descr="prob4_2"/>
          <p:cNvPicPr>
            <a:picLocks noChangeAspect="1" noChangeArrowheads="1"/>
          </p:cNvPicPr>
          <p:nvPr/>
        </p:nvPicPr>
        <p:blipFill>
          <a:blip r:embed="rId3" cstate="print"/>
          <a:srcRect l="8096" t="16881" r="19383" b="14703"/>
          <a:stretch>
            <a:fillRect/>
          </a:stretch>
        </p:blipFill>
        <p:spPr bwMode="auto">
          <a:xfrm>
            <a:off x="5229225" y="2547938"/>
            <a:ext cx="3762375" cy="3395662"/>
          </a:xfrm>
          <a:prstGeom prst="rect">
            <a:avLst/>
          </a:prstGeom>
          <a:noFill/>
          <a:ln w="9525">
            <a:solidFill>
              <a:srgbClr val="9E001F"/>
            </a:solidFill>
            <a:miter lim="800000"/>
            <a:headEnd/>
            <a:tailEnd/>
          </a:ln>
        </p:spPr>
      </p:pic>
      <p:sp>
        <p:nvSpPr>
          <p:cNvPr id="50179" name="Text Box 5"/>
          <p:cNvSpPr txBox="1">
            <a:spLocks noChangeArrowheads="1"/>
          </p:cNvSpPr>
          <p:nvPr/>
        </p:nvSpPr>
        <p:spPr bwMode="auto">
          <a:xfrm>
            <a:off x="5715000" y="228600"/>
            <a:ext cx="29718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solidFill>
                  <a:srgbClr val="9E001F"/>
                </a:solidFill>
                <a:latin typeface="Comic Sans MS" pitchFamily="-128" charset="0"/>
              </a:rPr>
              <a:t>ACM regionals ~ CS 60?</a:t>
            </a:r>
          </a:p>
        </p:txBody>
      </p:sp>
      <p:sp>
        <p:nvSpPr>
          <p:cNvPr id="50180" name="Text Box 5"/>
          <p:cNvSpPr txBox="1">
            <a:spLocks noChangeArrowheads="1"/>
          </p:cNvSpPr>
          <p:nvPr/>
        </p:nvSpPr>
        <p:spPr bwMode="auto">
          <a:xfrm>
            <a:off x="5602288" y="6127750"/>
            <a:ext cx="30734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9E001F"/>
                </a:solidFill>
              </a:rPr>
              <a:t>Tautology checking (and parsing!)</a:t>
            </a:r>
          </a:p>
        </p:txBody>
      </p:sp>
      <p:pic>
        <p:nvPicPr>
          <p:cNvPr id="50181" name="Picture 6" descr="prob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28600"/>
            <a:ext cx="4849813" cy="6432550"/>
          </a:xfrm>
          <a:prstGeom prst="rect">
            <a:avLst/>
          </a:prstGeom>
          <a:noFill/>
          <a:ln w="9525">
            <a:solidFill>
              <a:srgbClr val="9E001F"/>
            </a:solidFill>
            <a:miter lim="800000"/>
            <a:headEnd/>
            <a:tailEnd/>
          </a:ln>
        </p:spPr>
      </p:pic>
      <p:pic>
        <p:nvPicPr>
          <p:cNvPr id="50182" name="Picture 7" descr="prob4_2"/>
          <p:cNvPicPr>
            <a:picLocks noChangeAspect="1" noChangeArrowheads="1"/>
          </p:cNvPicPr>
          <p:nvPr/>
        </p:nvPicPr>
        <p:blipFill>
          <a:blip r:embed="rId3" cstate="print"/>
          <a:srcRect l="40909" t="5049" r="8807" b="85744"/>
          <a:stretch>
            <a:fillRect/>
          </a:stretch>
        </p:blipFill>
        <p:spPr bwMode="auto">
          <a:xfrm>
            <a:off x="5484813" y="1836738"/>
            <a:ext cx="326231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3" name="Text Box 9"/>
          <p:cNvSpPr txBox="1">
            <a:spLocks noChangeArrowheads="1"/>
          </p:cNvSpPr>
          <p:nvPr/>
        </p:nvSpPr>
        <p:spPr bwMode="auto">
          <a:xfrm>
            <a:off x="5842000" y="6424613"/>
            <a:ext cx="2590800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000000"/>
                </a:solidFill>
                <a:latin typeface="Comic Sans MS" pitchFamily="-128" charset="0"/>
              </a:rPr>
              <a:t>( no Prolog permitted 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685800" y="1371600"/>
            <a:ext cx="7781925" cy="731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200">
                <a:latin typeface="Times" pitchFamily="-128" charset="0"/>
              </a:rPr>
              <a:t>See you on Wednesday!</a:t>
            </a:r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457200" y="3657600"/>
            <a:ext cx="5480050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Comic Sans MS" pitchFamily="-128" charset="0"/>
              </a:rPr>
              <a:t>Wednesday, April 16 for some </a:t>
            </a:r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423863" y="4852988"/>
            <a:ext cx="7191375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Comic Sans MS" pitchFamily="-128" charset="0"/>
              </a:rPr>
              <a:t>Wednesday, September 3 for others, perhaps… 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6" name="Group 2"/>
          <p:cNvGrpSpPr>
            <a:grpSpLocks/>
          </p:cNvGrpSpPr>
          <p:nvPr/>
        </p:nvGrpSpPr>
        <p:grpSpPr bwMode="auto">
          <a:xfrm>
            <a:off x="436563" y="1116013"/>
            <a:ext cx="8218487" cy="180975"/>
            <a:chOff x="295" y="1311"/>
            <a:chExt cx="5177" cy="114"/>
          </a:xfrm>
        </p:grpSpPr>
        <p:sp>
          <p:nvSpPr>
            <p:cNvPr id="52251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52252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</p:grpSp>
      <p:sp>
        <p:nvSpPr>
          <p:cNvPr id="52227" name="Text Box 5"/>
          <p:cNvSpPr txBox="1">
            <a:spLocks noChangeArrowheads="1"/>
          </p:cNvSpPr>
          <p:nvPr/>
        </p:nvSpPr>
        <p:spPr bwMode="auto">
          <a:xfrm>
            <a:off x="706438" y="379413"/>
            <a:ext cx="7781925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>
                <a:latin typeface="Times" pitchFamily="-128" charset="0"/>
              </a:rPr>
              <a:t>The </a:t>
            </a:r>
            <a:r>
              <a:rPr lang="en-US" sz="3600" b="1" i="1">
                <a:solidFill>
                  <a:srgbClr val="009900"/>
                </a:solidFill>
                <a:latin typeface="Times" pitchFamily="-128" charset="0"/>
              </a:rPr>
              <a:t>Non</a:t>
            </a:r>
            <a:r>
              <a:rPr lang="en-US" sz="3600">
                <a:latin typeface="Times" pitchFamily="-128" charset="0"/>
              </a:rPr>
              <a:t>regular Language Theorem</a:t>
            </a:r>
          </a:p>
        </p:txBody>
      </p:sp>
      <p:sp>
        <p:nvSpPr>
          <p:cNvPr id="52228" name="Text Box 6"/>
          <p:cNvSpPr txBox="1">
            <a:spLocks noChangeArrowheads="1"/>
          </p:cNvSpPr>
          <p:nvPr/>
        </p:nvSpPr>
        <p:spPr bwMode="auto">
          <a:xfrm>
            <a:off x="685800" y="1498600"/>
            <a:ext cx="7396163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" pitchFamily="-128" charset="0"/>
              </a:rPr>
              <a:t>Consider the language</a:t>
            </a:r>
          </a:p>
        </p:txBody>
      </p:sp>
      <p:sp>
        <p:nvSpPr>
          <p:cNvPr id="52229" name="Rectangle 7"/>
          <p:cNvSpPr>
            <a:spLocks noChangeArrowheads="1"/>
          </p:cNvSpPr>
          <p:nvPr/>
        </p:nvSpPr>
        <p:spPr bwMode="auto">
          <a:xfrm>
            <a:off x="3716338" y="1541463"/>
            <a:ext cx="2090737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000">
                <a:solidFill>
                  <a:srgbClr val="333399"/>
                </a:solidFill>
                <a:latin typeface="Arial" charset="0"/>
              </a:rPr>
              <a:t>L = { 0</a:t>
            </a:r>
            <a:r>
              <a:rPr lang="en-US" sz="2000" baseline="30000">
                <a:solidFill>
                  <a:srgbClr val="333399"/>
                </a:solidFill>
                <a:latin typeface="Arial" charset="0"/>
              </a:rPr>
              <a:t>n</a:t>
            </a:r>
            <a:r>
              <a:rPr lang="en-US" sz="2000">
                <a:solidFill>
                  <a:srgbClr val="333399"/>
                </a:solidFill>
                <a:latin typeface="Arial" charset="0"/>
              </a:rPr>
              <a:t>1</a:t>
            </a:r>
            <a:r>
              <a:rPr lang="en-US" sz="2000" baseline="30000">
                <a:solidFill>
                  <a:srgbClr val="333399"/>
                </a:solidFill>
                <a:latin typeface="Arial" charset="0"/>
              </a:rPr>
              <a:t>n</a:t>
            </a:r>
            <a:r>
              <a:rPr lang="en-US" sz="2000">
                <a:solidFill>
                  <a:srgbClr val="333399"/>
                </a:solidFill>
                <a:latin typeface="Arial" charset="0"/>
              </a:rPr>
              <a:t> | n </a:t>
            </a:r>
            <a:r>
              <a:rPr lang="en-US" sz="2000">
                <a:solidFill>
                  <a:srgbClr val="333399"/>
                </a:solidFill>
                <a:latin typeface="Arial" charset="0"/>
                <a:sym typeface="Symbol" charset="2"/>
              </a:rPr>
              <a:t> </a:t>
            </a:r>
            <a:r>
              <a:rPr lang="en-US" sz="2000">
                <a:solidFill>
                  <a:srgbClr val="333399"/>
                </a:solidFill>
                <a:latin typeface="Arial" charset="0"/>
              </a:rPr>
              <a:t>0}</a:t>
            </a:r>
          </a:p>
        </p:txBody>
      </p:sp>
      <p:sp>
        <p:nvSpPr>
          <p:cNvPr id="52230" name="Text Box 8"/>
          <p:cNvSpPr txBox="1">
            <a:spLocks noChangeArrowheads="1"/>
          </p:cNvSpPr>
          <p:nvPr/>
        </p:nvSpPr>
        <p:spPr bwMode="auto">
          <a:xfrm>
            <a:off x="6718300" y="1987550"/>
            <a:ext cx="1403350" cy="157956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sz="1600" b="1">
                <a:solidFill>
                  <a:srgbClr val="333399"/>
                </a:solidFill>
                <a:latin typeface="Symbol" charset="2"/>
              </a:rPr>
              <a:t>l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sz="1600" b="1">
                <a:solidFill>
                  <a:srgbClr val="333399"/>
                </a:solidFill>
                <a:latin typeface="Courier New" pitchFamily="-128" charset="0"/>
              </a:rPr>
              <a:t>01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sz="1600" b="1">
                <a:solidFill>
                  <a:srgbClr val="333399"/>
                </a:solidFill>
                <a:latin typeface="Courier New" pitchFamily="-128" charset="0"/>
              </a:rPr>
              <a:t>0011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sz="1600" b="1">
                <a:solidFill>
                  <a:srgbClr val="333399"/>
                </a:solidFill>
                <a:latin typeface="Courier New" pitchFamily="-128" charset="0"/>
              </a:rPr>
              <a:t>000111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sz="1600" b="1">
                <a:solidFill>
                  <a:srgbClr val="333399"/>
                </a:solidFill>
                <a:latin typeface="Courier New" pitchFamily="-128" charset="0"/>
              </a:rPr>
              <a:t>00001111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sz="1600" b="1">
                <a:solidFill>
                  <a:srgbClr val="333399"/>
                </a:solidFill>
                <a:latin typeface="Courier New" pitchFamily="-128" charset="0"/>
              </a:rPr>
              <a:t>0000011111</a:t>
            </a:r>
          </a:p>
        </p:txBody>
      </p:sp>
      <p:sp>
        <p:nvSpPr>
          <p:cNvPr id="52231" name="Text Box 9"/>
          <p:cNvSpPr txBox="1">
            <a:spLocks noChangeArrowheads="1"/>
          </p:cNvSpPr>
          <p:nvPr/>
        </p:nvSpPr>
        <p:spPr bwMode="auto">
          <a:xfrm>
            <a:off x="6457950" y="1541463"/>
            <a:ext cx="1836738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009900"/>
                </a:solidFill>
                <a:latin typeface="Comic Sans MS" pitchFamily="-128" charset="0"/>
              </a:rPr>
              <a:t>example strings in L</a:t>
            </a:r>
            <a:endParaRPr lang="en-US" sz="1600">
              <a:latin typeface="Times" pitchFamily="-128" charset="0"/>
            </a:endParaRPr>
          </a:p>
        </p:txBody>
      </p:sp>
      <p:sp>
        <p:nvSpPr>
          <p:cNvPr id="52232" name="Text Box 10"/>
          <p:cNvSpPr txBox="1">
            <a:spLocks noChangeArrowheads="1"/>
          </p:cNvSpPr>
          <p:nvPr/>
        </p:nvSpPr>
        <p:spPr bwMode="auto">
          <a:xfrm>
            <a:off x="330200" y="1998663"/>
            <a:ext cx="3746500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" pitchFamily="-128" charset="0"/>
              </a:rPr>
              <a:t>To show it’s not regular…</a:t>
            </a:r>
          </a:p>
        </p:txBody>
      </p:sp>
      <p:sp>
        <p:nvSpPr>
          <p:cNvPr id="52233" name="Text Box 11"/>
          <p:cNvSpPr txBox="1">
            <a:spLocks noChangeArrowheads="1"/>
          </p:cNvSpPr>
          <p:nvPr/>
        </p:nvSpPr>
        <p:spPr bwMode="auto">
          <a:xfrm>
            <a:off x="6173788" y="6553200"/>
            <a:ext cx="2930525" cy="1841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50000"/>
              </a:lnSpc>
              <a:spcBef>
                <a:spcPct val="50000"/>
              </a:spcBef>
            </a:pPr>
            <a:r>
              <a:rPr lang="en-US" sz="1200">
                <a:solidFill>
                  <a:schemeClr val="folHlink"/>
                </a:solidFill>
                <a:latin typeface="Arial" charset="0"/>
              </a:rPr>
              <a:t>L = { w | w has the same # of 1s and 0s }</a:t>
            </a:r>
          </a:p>
        </p:txBody>
      </p:sp>
      <p:sp>
        <p:nvSpPr>
          <p:cNvPr id="52234" name="Text Box 12"/>
          <p:cNvSpPr txBox="1">
            <a:spLocks noChangeArrowheads="1"/>
          </p:cNvSpPr>
          <p:nvPr/>
        </p:nvSpPr>
        <p:spPr bwMode="auto">
          <a:xfrm>
            <a:off x="6175375" y="6294438"/>
            <a:ext cx="1273175" cy="1841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50000"/>
              </a:lnSpc>
              <a:spcBef>
                <a:spcPct val="50000"/>
              </a:spcBef>
            </a:pPr>
            <a:r>
              <a:rPr lang="en-US" sz="1200">
                <a:solidFill>
                  <a:schemeClr val="folHlink"/>
                </a:solidFill>
                <a:latin typeface="Arial" charset="0"/>
              </a:rPr>
              <a:t>L = palindromes</a:t>
            </a:r>
          </a:p>
        </p:txBody>
      </p:sp>
      <p:sp>
        <p:nvSpPr>
          <p:cNvPr id="52235" name="Rectangle 13"/>
          <p:cNvSpPr>
            <a:spLocks noChangeArrowheads="1"/>
          </p:cNvSpPr>
          <p:nvPr/>
        </p:nvSpPr>
        <p:spPr bwMode="auto">
          <a:xfrm>
            <a:off x="5694363" y="5910263"/>
            <a:ext cx="3284537" cy="2746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200">
                <a:solidFill>
                  <a:schemeClr val="folHlink"/>
                </a:solidFill>
                <a:latin typeface="Arial" charset="0"/>
              </a:rPr>
              <a:t>Does the same set work for these languages?</a:t>
            </a:r>
          </a:p>
        </p:txBody>
      </p:sp>
      <p:grpSp>
        <p:nvGrpSpPr>
          <p:cNvPr id="52236" name="Group 14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8610600" y="457200"/>
            <a:ext cx="381000" cy="457200"/>
            <a:chOff x="2928" y="1051"/>
            <a:chExt cx="840" cy="957"/>
          </a:xfrm>
        </p:grpSpPr>
        <p:sp>
          <p:nvSpPr>
            <p:cNvPr id="52238" name="Freeform 15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13 w 1048"/>
                <a:gd name="T1" fmla="*/ 21 h 250"/>
                <a:gd name="T2" fmla="*/ 194 w 1048"/>
                <a:gd name="T3" fmla="*/ 83 h 250"/>
                <a:gd name="T4" fmla="*/ 203 w 1048"/>
                <a:gd name="T5" fmla="*/ 111 h 250"/>
                <a:gd name="T6" fmla="*/ 212 w 1048"/>
                <a:gd name="T7" fmla="*/ 132 h 250"/>
                <a:gd name="T8" fmla="*/ 223 w 1048"/>
                <a:gd name="T9" fmla="*/ 173 h 250"/>
                <a:gd name="T10" fmla="*/ 159 w 1048"/>
                <a:gd name="T11" fmla="*/ 242 h 250"/>
                <a:gd name="T12" fmla="*/ 17 w 1048"/>
                <a:gd name="T13" fmla="*/ 222 h 250"/>
                <a:gd name="T14" fmla="*/ 0 w 1048"/>
                <a:gd name="T15" fmla="*/ 201 h 250"/>
                <a:gd name="T16" fmla="*/ 2 w 1048"/>
                <a:gd name="T17" fmla="*/ 167 h 250"/>
                <a:gd name="T18" fmla="*/ 20 w 1048"/>
                <a:gd name="T19" fmla="*/ 125 h 250"/>
                <a:gd name="T20" fmla="*/ 44 w 1048"/>
                <a:gd name="T21" fmla="*/ 76 h 250"/>
                <a:gd name="T22" fmla="*/ 60 w 1048"/>
                <a:gd name="T23" fmla="*/ 55 h 250"/>
                <a:gd name="T24" fmla="*/ 69 w 1048"/>
                <a:gd name="T25" fmla="*/ 28 h 250"/>
                <a:gd name="T26" fmla="*/ 80 w 1048"/>
                <a:gd name="T27" fmla="*/ 14 h 250"/>
                <a:gd name="T28" fmla="*/ 107 w 1048"/>
                <a:gd name="T29" fmla="*/ 28 h 250"/>
                <a:gd name="T30" fmla="*/ 113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39" name="Oval 16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52240" name="Oval 17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52241" name="Oval 18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52242" name="Oval 19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52243" name="Oval 20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52244" name="Oval 21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52245" name="Oval 22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52246" name="AutoShape 23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52247" name="Freeform 24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48" name="Freeform 25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49" name="Freeform 26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50" name="Freeform 27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2237" name="Text Box 28"/>
          <p:cNvSpPr txBox="1">
            <a:spLocks noChangeArrowheads="1"/>
          </p:cNvSpPr>
          <p:nvPr/>
        </p:nvSpPr>
        <p:spPr bwMode="auto">
          <a:xfrm>
            <a:off x="7315200" y="76200"/>
            <a:ext cx="1676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>
                <a:solidFill>
                  <a:srgbClr val="04841C"/>
                </a:solidFill>
                <a:latin typeface="Arial" charset="0"/>
                <a:ea typeface="ＭＳ Ｐゴシック" pitchFamily="1" charset="-128"/>
              </a:rPr>
              <a:t>There's something </a:t>
            </a:r>
            <a:r>
              <a:rPr lang="en-US" b="1" i="1">
                <a:solidFill>
                  <a:srgbClr val="04841C"/>
                </a:solidFill>
                <a:latin typeface="Arial" charset="0"/>
                <a:ea typeface="ＭＳ Ｐゴシック" pitchFamily="1" charset="-128"/>
              </a:rPr>
              <a:t>irregular </a:t>
            </a:r>
            <a:r>
              <a:rPr lang="en-US">
                <a:solidFill>
                  <a:srgbClr val="04841C"/>
                </a:solidFill>
                <a:latin typeface="Arial" charset="0"/>
                <a:ea typeface="ＭＳ Ｐゴシック" pitchFamily="1" charset="-128"/>
              </a:rPr>
              <a:t>about this theorem's name… 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5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8" y="328613"/>
            <a:ext cx="8596312" cy="62293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74" name="Group 2"/>
          <p:cNvGrpSpPr>
            <a:grpSpLocks/>
          </p:cNvGrpSpPr>
          <p:nvPr/>
        </p:nvGrpSpPr>
        <p:grpSpPr bwMode="auto">
          <a:xfrm>
            <a:off x="436563" y="1116013"/>
            <a:ext cx="8218487" cy="180975"/>
            <a:chOff x="295" y="1311"/>
            <a:chExt cx="5177" cy="114"/>
          </a:xfrm>
        </p:grpSpPr>
        <p:sp>
          <p:nvSpPr>
            <p:cNvPr id="54283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54284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</p:grpSp>
      <p:sp>
        <p:nvSpPr>
          <p:cNvPr id="54275" name="Text Box 5"/>
          <p:cNvSpPr txBox="1">
            <a:spLocks noChangeArrowheads="1"/>
          </p:cNvSpPr>
          <p:nvPr/>
        </p:nvSpPr>
        <p:spPr bwMode="auto">
          <a:xfrm>
            <a:off x="706438" y="293688"/>
            <a:ext cx="7781925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latin typeface="Times" pitchFamily="-128" charset="0"/>
              </a:rPr>
              <a:t>The question…</a:t>
            </a:r>
          </a:p>
        </p:txBody>
      </p:sp>
      <p:sp>
        <p:nvSpPr>
          <p:cNvPr id="54276" name="Text Box 6"/>
          <p:cNvSpPr txBox="1">
            <a:spLocks noChangeArrowheads="1"/>
          </p:cNvSpPr>
          <p:nvPr/>
        </p:nvSpPr>
        <p:spPr bwMode="auto">
          <a:xfrm>
            <a:off x="463550" y="1493838"/>
            <a:ext cx="7886700" cy="5191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Times" pitchFamily="-128" charset="0"/>
              </a:rPr>
              <a:t>How powerful </a:t>
            </a:r>
            <a:r>
              <a:rPr lang="en-US" sz="2800" i="1">
                <a:solidFill>
                  <a:srgbClr val="0000FF"/>
                </a:solidFill>
                <a:latin typeface="Times" pitchFamily="-128" charset="0"/>
              </a:rPr>
              <a:t>are</a:t>
            </a:r>
            <a:r>
              <a:rPr lang="en-US" sz="2800">
                <a:solidFill>
                  <a:srgbClr val="0000FF"/>
                </a:solidFill>
                <a:latin typeface="Times" pitchFamily="-128" charset="0"/>
              </a:rPr>
              <a:t> DFAs ?</a:t>
            </a:r>
          </a:p>
        </p:txBody>
      </p:sp>
      <p:sp>
        <p:nvSpPr>
          <p:cNvPr id="54277" name="Rectangle 7"/>
          <p:cNvSpPr>
            <a:spLocks noChangeArrowheads="1"/>
          </p:cNvSpPr>
          <p:nvPr/>
        </p:nvSpPr>
        <p:spPr bwMode="auto">
          <a:xfrm>
            <a:off x="1143000" y="2143125"/>
            <a:ext cx="50927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400">
                <a:latin typeface="Times" pitchFamily="-128" charset="0"/>
              </a:rPr>
              <a:t> Can they emulate normal I/O behavior?</a:t>
            </a:r>
          </a:p>
        </p:txBody>
      </p:sp>
      <p:sp>
        <p:nvSpPr>
          <p:cNvPr id="54278" name="Rectangle 8"/>
          <p:cNvSpPr>
            <a:spLocks noChangeArrowheads="1"/>
          </p:cNvSpPr>
          <p:nvPr/>
        </p:nvSpPr>
        <p:spPr bwMode="auto">
          <a:xfrm>
            <a:off x="1143000" y="3336925"/>
            <a:ext cx="58547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400">
                <a:latin typeface="Times" pitchFamily="-128" charset="0"/>
              </a:rPr>
              <a:t> Can they do anything a desktop machine can?</a:t>
            </a:r>
          </a:p>
        </p:txBody>
      </p:sp>
      <p:sp>
        <p:nvSpPr>
          <p:cNvPr id="54279" name="Rectangle 9"/>
          <p:cNvSpPr>
            <a:spLocks noChangeArrowheads="1"/>
          </p:cNvSpPr>
          <p:nvPr/>
        </p:nvSpPr>
        <p:spPr bwMode="auto">
          <a:xfrm>
            <a:off x="1143000" y="4530725"/>
            <a:ext cx="5730875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400">
                <a:latin typeface="Times" pitchFamily="-128" charset="0"/>
              </a:rPr>
              <a:t> Can they compute anything at all?</a:t>
            </a:r>
          </a:p>
        </p:txBody>
      </p:sp>
      <p:sp>
        <p:nvSpPr>
          <p:cNvPr id="54280" name="Text Box 10"/>
          <p:cNvSpPr txBox="1">
            <a:spLocks noChangeArrowheads="1"/>
          </p:cNvSpPr>
          <p:nvPr/>
        </p:nvSpPr>
        <p:spPr bwMode="auto">
          <a:xfrm>
            <a:off x="561975" y="6161088"/>
            <a:ext cx="6184900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Comic Sans MS" pitchFamily="-128" charset="0"/>
              </a:rPr>
              <a:t>Next Time:</a:t>
            </a:r>
          </a:p>
        </p:txBody>
      </p:sp>
      <p:sp>
        <p:nvSpPr>
          <p:cNvPr id="54281" name="Line 11"/>
          <p:cNvSpPr>
            <a:spLocks noChangeShapeType="1"/>
          </p:cNvSpPr>
          <p:nvPr/>
        </p:nvSpPr>
        <p:spPr bwMode="auto">
          <a:xfrm>
            <a:off x="373063" y="5878513"/>
            <a:ext cx="8255000" cy="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82" name="Rectangle 12"/>
          <p:cNvSpPr>
            <a:spLocks noChangeArrowheads="1"/>
          </p:cNvSpPr>
          <p:nvPr/>
        </p:nvSpPr>
        <p:spPr bwMode="auto">
          <a:xfrm>
            <a:off x="2324100" y="6146800"/>
            <a:ext cx="4256088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000">
                <a:solidFill>
                  <a:srgbClr val="009900"/>
                </a:solidFill>
                <a:latin typeface="Comic Sans MS" pitchFamily="-128" charset="0"/>
              </a:rPr>
              <a:t>computing with parallel universes…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5"/>
          <p:cNvSpPr txBox="1">
            <a:spLocks noChangeArrowheads="1"/>
          </p:cNvSpPr>
          <p:nvPr/>
        </p:nvSpPr>
        <p:spPr bwMode="auto">
          <a:xfrm>
            <a:off x="685800" y="1371600"/>
            <a:ext cx="7781925" cy="731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200">
                <a:latin typeface="Times" pitchFamily="-128" charset="0"/>
              </a:rPr>
              <a:t>See you on Wednesday!</a:t>
            </a:r>
          </a:p>
        </p:txBody>
      </p:sp>
      <p:sp>
        <p:nvSpPr>
          <p:cNvPr id="55299" name="Text Box 6"/>
          <p:cNvSpPr txBox="1">
            <a:spLocks noChangeArrowheads="1"/>
          </p:cNvSpPr>
          <p:nvPr/>
        </p:nvSpPr>
        <p:spPr bwMode="auto">
          <a:xfrm>
            <a:off x="457200" y="3657600"/>
            <a:ext cx="5480050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Comic Sans MS" pitchFamily="-128" charset="0"/>
              </a:rPr>
              <a:t>Wednesday, April 16 for some </a:t>
            </a:r>
          </a:p>
        </p:txBody>
      </p:sp>
      <p:sp>
        <p:nvSpPr>
          <p:cNvPr id="55300" name="Text Box 14"/>
          <p:cNvSpPr txBox="1">
            <a:spLocks noChangeArrowheads="1"/>
          </p:cNvSpPr>
          <p:nvPr/>
        </p:nvSpPr>
        <p:spPr bwMode="auto">
          <a:xfrm>
            <a:off x="423863" y="4852988"/>
            <a:ext cx="7191375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Comic Sans MS" pitchFamily="-128" charset="0"/>
              </a:rPr>
              <a:t>Wednesday, September 3 for others, perhaps…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7"/>
          <p:cNvSpPr txBox="1">
            <a:spLocks noChangeArrowheads="1"/>
          </p:cNvSpPr>
          <p:nvPr/>
        </p:nvSpPr>
        <p:spPr bwMode="auto">
          <a:xfrm>
            <a:off x="1049338" y="1818598"/>
            <a:ext cx="581025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cs typeface="Times New Roman" pitchFamily="-128" charset="0"/>
              </a:rPr>
              <a:t>A </a:t>
            </a:r>
            <a:r>
              <a:rPr lang="en-US" sz="2400" b="1">
                <a:cs typeface="Times New Roman" pitchFamily="-128" charset="0"/>
              </a:rPr>
              <a:t>string</a:t>
            </a:r>
            <a:r>
              <a:rPr lang="en-US" sz="2400">
                <a:cs typeface="Times New Roman" pitchFamily="-128" charset="0"/>
              </a:rPr>
              <a:t> is a sequence of legal characters:      </a:t>
            </a:r>
          </a:p>
        </p:txBody>
      </p:sp>
      <p:sp>
        <p:nvSpPr>
          <p:cNvPr id="16388" name="Text Box 8"/>
          <p:cNvSpPr txBox="1">
            <a:spLocks noChangeArrowheads="1"/>
          </p:cNvSpPr>
          <p:nvPr/>
        </p:nvSpPr>
        <p:spPr bwMode="auto">
          <a:xfrm>
            <a:off x="1049338" y="4645935"/>
            <a:ext cx="7637462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cs typeface="Times New Roman" pitchFamily="-128" charset="0"/>
              </a:rPr>
              <a:t>Each machine accepts a particular </a:t>
            </a:r>
            <a:r>
              <a:rPr lang="en-US" sz="2400" b="1">
                <a:cs typeface="Times New Roman" pitchFamily="-128" charset="0"/>
              </a:rPr>
              <a:t>language</a:t>
            </a:r>
            <a:r>
              <a:rPr lang="en-US" sz="2400">
                <a:cs typeface="Times New Roman" pitchFamily="-128" charset="0"/>
              </a:rPr>
              <a:t>, or </a:t>
            </a:r>
            <a:r>
              <a:rPr lang="en-US" sz="2400" i="1">
                <a:cs typeface="Times New Roman" pitchFamily="-128" charset="0"/>
              </a:rPr>
              <a:t>set</a:t>
            </a:r>
            <a:r>
              <a:rPr lang="en-US" sz="2400">
                <a:cs typeface="Times New Roman" pitchFamily="-128" charset="0"/>
              </a:rPr>
              <a:t> of strings</a:t>
            </a:r>
          </a:p>
        </p:txBody>
      </p:sp>
      <p:sp>
        <p:nvSpPr>
          <p:cNvPr id="16389" name="Text Box 13"/>
          <p:cNvSpPr txBox="1">
            <a:spLocks noChangeArrowheads="1"/>
          </p:cNvSpPr>
          <p:nvPr/>
        </p:nvSpPr>
        <p:spPr bwMode="auto">
          <a:xfrm>
            <a:off x="1371600" y="5112660"/>
            <a:ext cx="5624513" cy="140176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sz="2000">
                <a:solidFill>
                  <a:srgbClr val="008A00"/>
                </a:solidFill>
                <a:latin typeface="Arial" charset="0"/>
              </a:rPr>
              <a:t>{ 01, 0011, 000111 }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sz="2000">
                <a:solidFill>
                  <a:srgbClr val="008A00"/>
                </a:solidFill>
                <a:latin typeface="Arial" charset="0"/>
              </a:rPr>
              <a:t>{ w | w contains the substring  01 }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sz="2000">
                <a:solidFill>
                  <a:srgbClr val="008A00"/>
                </a:solidFill>
                <a:latin typeface="Arial" charset="0"/>
              </a:rPr>
              <a:t>{ w | w is 0</a:t>
            </a:r>
            <a:r>
              <a:rPr lang="en-US" sz="2000" baseline="42000">
                <a:solidFill>
                  <a:srgbClr val="008A00"/>
                </a:solidFill>
                <a:latin typeface="Arial" charset="0"/>
              </a:rPr>
              <a:t>k</a:t>
            </a:r>
            <a:r>
              <a:rPr lang="en-US" sz="2000">
                <a:solidFill>
                  <a:srgbClr val="008A00"/>
                </a:solidFill>
                <a:latin typeface="Arial" charset="0"/>
              </a:rPr>
              <a:t> followed by 1</a:t>
            </a:r>
            <a:r>
              <a:rPr lang="en-US" sz="2000" baseline="42000">
                <a:solidFill>
                  <a:srgbClr val="008A00"/>
                </a:solidFill>
                <a:latin typeface="Arial" charset="0"/>
              </a:rPr>
              <a:t>k</a:t>
            </a:r>
            <a:r>
              <a:rPr lang="en-US" sz="2000">
                <a:solidFill>
                  <a:srgbClr val="008A00"/>
                </a:solidFill>
                <a:latin typeface="Arial" charset="0"/>
              </a:rPr>
              <a:t> }</a:t>
            </a:r>
          </a:p>
        </p:txBody>
      </p:sp>
      <p:sp>
        <p:nvSpPr>
          <p:cNvPr id="16390" name="Text Box 14"/>
          <p:cNvSpPr txBox="1">
            <a:spLocks noChangeArrowheads="1"/>
          </p:cNvSpPr>
          <p:nvPr/>
        </p:nvSpPr>
        <p:spPr bwMode="auto">
          <a:xfrm>
            <a:off x="1049338" y="3207660"/>
            <a:ext cx="6516687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cs typeface="Times New Roman" pitchFamily="-128" charset="0"/>
              </a:rPr>
              <a:t>Is the string is </a:t>
            </a:r>
            <a:r>
              <a:rPr lang="en-US" sz="2400" i="1">
                <a:cs typeface="Times New Roman" pitchFamily="-128" charset="0"/>
              </a:rPr>
              <a:t>accepted</a:t>
            </a:r>
            <a:r>
              <a:rPr lang="en-US" sz="2400">
                <a:cs typeface="Times New Roman" pitchFamily="-128" charset="0"/>
              </a:rPr>
              <a:t> (1)</a:t>
            </a:r>
            <a:r>
              <a:rPr lang="en-US" sz="2400" i="1">
                <a:cs typeface="Times New Roman" pitchFamily="-128" charset="0"/>
              </a:rPr>
              <a:t> or rejected </a:t>
            </a:r>
            <a:r>
              <a:rPr lang="en-US" sz="2400">
                <a:cs typeface="Times New Roman" pitchFamily="-128" charset="0"/>
              </a:rPr>
              <a:t>(0) ?</a:t>
            </a:r>
          </a:p>
        </p:txBody>
      </p:sp>
      <p:sp>
        <p:nvSpPr>
          <p:cNvPr id="16391" name="Line 16"/>
          <p:cNvSpPr>
            <a:spLocks noChangeShapeType="1"/>
          </p:cNvSpPr>
          <p:nvPr/>
        </p:nvSpPr>
        <p:spPr bwMode="auto">
          <a:xfrm>
            <a:off x="785813" y="2071010"/>
            <a:ext cx="198437" cy="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2" name="Line 17"/>
          <p:cNvSpPr>
            <a:spLocks noChangeShapeType="1"/>
          </p:cNvSpPr>
          <p:nvPr/>
        </p:nvSpPr>
        <p:spPr bwMode="auto">
          <a:xfrm>
            <a:off x="785813" y="4880885"/>
            <a:ext cx="198437" cy="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3" name="Line 18"/>
          <p:cNvSpPr>
            <a:spLocks noChangeShapeType="1"/>
          </p:cNvSpPr>
          <p:nvPr/>
        </p:nvSpPr>
        <p:spPr bwMode="auto">
          <a:xfrm>
            <a:off x="785813" y="3436260"/>
            <a:ext cx="198437" cy="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4" name="Text Box 22"/>
          <p:cNvSpPr txBox="1">
            <a:spLocks noChangeArrowheads="1"/>
          </p:cNvSpPr>
          <p:nvPr/>
        </p:nvSpPr>
        <p:spPr bwMode="auto">
          <a:xfrm>
            <a:off x="307975" y="4103010"/>
            <a:ext cx="8683625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Comic Sans MS" pitchFamily="-128" charset="0"/>
              </a:rPr>
              <a:t>A Computer:    </a:t>
            </a:r>
            <a:r>
              <a:rPr lang="en-US" sz="2400" b="1" i="1" dirty="0">
                <a:solidFill>
                  <a:srgbClr val="0000FF"/>
                </a:solidFill>
                <a:cs typeface="Times New Roman" pitchFamily="-128" charset="0"/>
              </a:rPr>
              <a:t>accepts</a:t>
            </a:r>
            <a:r>
              <a:rPr lang="en-US" sz="2400" dirty="0">
                <a:solidFill>
                  <a:srgbClr val="0000FF"/>
                </a:solidFill>
                <a:cs typeface="Times New Roman" pitchFamily="-128" charset="0"/>
              </a:rPr>
              <a:t> or </a:t>
            </a:r>
            <a:r>
              <a:rPr lang="en-US" sz="2400" b="1" i="1" dirty="0">
                <a:solidFill>
                  <a:srgbClr val="0000FF"/>
                </a:solidFill>
                <a:cs typeface="Times New Roman" pitchFamily="-128" charset="0"/>
              </a:rPr>
              <a:t>rejects</a:t>
            </a:r>
            <a:r>
              <a:rPr lang="en-US" sz="2400" dirty="0">
                <a:solidFill>
                  <a:srgbClr val="0000FF"/>
                </a:solidFill>
                <a:cs typeface="Times New Roman" pitchFamily="-128" charset="0"/>
              </a:rPr>
              <a:t> strings, </a:t>
            </a:r>
            <a:r>
              <a:rPr lang="en-US" sz="2400" i="1" dirty="0">
                <a:solidFill>
                  <a:srgbClr val="C00000"/>
                </a:solidFill>
                <a:cs typeface="Times New Roman" pitchFamily="-128" charset="0"/>
              </a:rPr>
              <a:t>looking one bit at a time.</a:t>
            </a:r>
          </a:p>
        </p:txBody>
      </p:sp>
      <p:sp>
        <p:nvSpPr>
          <p:cNvPr id="16395" name="Text Box 24"/>
          <p:cNvSpPr txBox="1">
            <a:spLocks noChangeArrowheads="1"/>
          </p:cNvSpPr>
          <p:nvPr/>
        </p:nvSpPr>
        <p:spPr bwMode="auto">
          <a:xfrm>
            <a:off x="7522483" y="6398763"/>
            <a:ext cx="1238250" cy="228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008A00"/>
                </a:solidFill>
                <a:latin typeface="Comic Sans MS" pitchFamily="-128" charset="0"/>
              </a:rPr>
              <a:t>This is O</a:t>
            </a:r>
            <a:r>
              <a:rPr lang="en-US" baseline="42000">
                <a:solidFill>
                  <a:srgbClr val="008A00"/>
                </a:solidFill>
                <a:latin typeface="Comic Sans MS" pitchFamily="-128" charset="0"/>
              </a:rPr>
              <a:t>k</a:t>
            </a:r>
            <a:r>
              <a:rPr lang="en-US">
                <a:solidFill>
                  <a:srgbClr val="008A00"/>
                </a:solidFill>
                <a:latin typeface="Comic Sans MS" pitchFamily="-128" charset="0"/>
              </a:rPr>
              <a:t> by me!</a:t>
            </a:r>
          </a:p>
        </p:txBody>
      </p:sp>
      <p:grpSp>
        <p:nvGrpSpPr>
          <p:cNvPr id="16396" name="Group 25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8692471" y="6343200"/>
            <a:ext cx="254000" cy="304800"/>
            <a:chOff x="2928" y="1051"/>
            <a:chExt cx="840" cy="957"/>
          </a:xfrm>
        </p:grpSpPr>
        <p:sp>
          <p:nvSpPr>
            <p:cNvPr id="16405" name="Freeform 26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13 w 1048"/>
                <a:gd name="T1" fmla="*/ 21 h 250"/>
                <a:gd name="T2" fmla="*/ 194 w 1048"/>
                <a:gd name="T3" fmla="*/ 83 h 250"/>
                <a:gd name="T4" fmla="*/ 203 w 1048"/>
                <a:gd name="T5" fmla="*/ 111 h 250"/>
                <a:gd name="T6" fmla="*/ 212 w 1048"/>
                <a:gd name="T7" fmla="*/ 132 h 250"/>
                <a:gd name="T8" fmla="*/ 223 w 1048"/>
                <a:gd name="T9" fmla="*/ 173 h 250"/>
                <a:gd name="T10" fmla="*/ 159 w 1048"/>
                <a:gd name="T11" fmla="*/ 242 h 250"/>
                <a:gd name="T12" fmla="*/ 17 w 1048"/>
                <a:gd name="T13" fmla="*/ 222 h 250"/>
                <a:gd name="T14" fmla="*/ 0 w 1048"/>
                <a:gd name="T15" fmla="*/ 201 h 250"/>
                <a:gd name="T16" fmla="*/ 2 w 1048"/>
                <a:gd name="T17" fmla="*/ 167 h 250"/>
                <a:gd name="T18" fmla="*/ 20 w 1048"/>
                <a:gd name="T19" fmla="*/ 125 h 250"/>
                <a:gd name="T20" fmla="*/ 44 w 1048"/>
                <a:gd name="T21" fmla="*/ 76 h 250"/>
                <a:gd name="T22" fmla="*/ 60 w 1048"/>
                <a:gd name="T23" fmla="*/ 55 h 250"/>
                <a:gd name="T24" fmla="*/ 69 w 1048"/>
                <a:gd name="T25" fmla="*/ 28 h 250"/>
                <a:gd name="T26" fmla="*/ 80 w 1048"/>
                <a:gd name="T27" fmla="*/ 14 h 250"/>
                <a:gd name="T28" fmla="*/ 107 w 1048"/>
                <a:gd name="T29" fmla="*/ 28 h 250"/>
                <a:gd name="T30" fmla="*/ 113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6" name="Oval 27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16407" name="Oval 28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16408" name="Oval 29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16409" name="Oval 30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16410" name="Oval 31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16411" name="Oval 32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16412" name="Oval 33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16413" name="AutoShape 34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16414" name="Freeform 35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5" name="Freeform 36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6" name="Freeform 37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7" name="Freeform 38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397" name="Text Box 5"/>
          <p:cNvSpPr txBox="1">
            <a:spLocks noChangeArrowheads="1"/>
          </p:cNvSpPr>
          <p:nvPr/>
        </p:nvSpPr>
        <p:spPr bwMode="auto">
          <a:xfrm>
            <a:off x="715963" y="169863"/>
            <a:ext cx="7781925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dirty="0" smtClean="0">
                <a:cs typeface="Times New Roman" pitchFamily="-128" charset="0"/>
              </a:rPr>
              <a:t>All procedural computation...</a:t>
            </a:r>
            <a:endParaRPr lang="en-US" sz="4400" dirty="0">
              <a:cs typeface="Times New Roman" pitchFamily="-128" charset="0"/>
            </a:endParaRPr>
          </a:p>
        </p:txBody>
      </p:sp>
      <p:sp>
        <p:nvSpPr>
          <p:cNvPr id="16398" name="Text Box 12"/>
          <p:cNvSpPr txBox="1">
            <a:spLocks noChangeArrowheads="1"/>
          </p:cNvSpPr>
          <p:nvPr/>
        </p:nvSpPr>
        <p:spPr bwMode="auto">
          <a:xfrm>
            <a:off x="6977063" y="1510623"/>
            <a:ext cx="1058862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008A00"/>
                </a:solidFill>
                <a:latin typeface="Arial" charset="0"/>
              </a:rPr>
              <a:t>01</a:t>
            </a:r>
          </a:p>
        </p:txBody>
      </p:sp>
      <p:sp>
        <p:nvSpPr>
          <p:cNvPr id="16399" name="Text Box 13"/>
          <p:cNvSpPr txBox="1">
            <a:spLocks noChangeArrowheads="1"/>
          </p:cNvSpPr>
          <p:nvPr/>
        </p:nvSpPr>
        <p:spPr bwMode="auto">
          <a:xfrm>
            <a:off x="6992938" y="1858285"/>
            <a:ext cx="1058862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008A00"/>
                </a:solidFill>
                <a:latin typeface="Arial" charset="0"/>
              </a:rPr>
              <a:t>0011</a:t>
            </a:r>
          </a:p>
        </p:txBody>
      </p:sp>
      <p:sp>
        <p:nvSpPr>
          <p:cNvPr id="16400" name="Text Box 14"/>
          <p:cNvSpPr txBox="1">
            <a:spLocks noChangeArrowheads="1"/>
          </p:cNvSpPr>
          <p:nvPr/>
        </p:nvSpPr>
        <p:spPr bwMode="auto">
          <a:xfrm>
            <a:off x="6896100" y="2236110"/>
            <a:ext cx="1271588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008A00"/>
                </a:solidFill>
                <a:latin typeface="Arial" charset="0"/>
              </a:rPr>
              <a:t>000111</a:t>
            </a:r>
          </a:p>
        </p:txBody>
      </p:sp>
      <p:sp>
        <p:nvSpPr>
          <p:cNvPr id="16401" name="Text Box 19"/>
          <p:cNvSpPr txBox="1">
            <a:spLocks noChangeArrowheads="1"/>
          </p:cNvSpPr>
          <p:nvPr/>
        </p:nvSpPr>
        <p:spPr bwMode="auto">
          <a:xfrm>
            <a:off x="2781300" y="2182135"/>
            <a:ext cx="3355975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latin typeface="Sand" charset="0"/>
              </a:rPr>
              <a:t>characters from some alphabet, such as </a:t>
            </a:r>
            <a:r>
              <a:rPr lang="en-US" sz="1600">
                <a:latin typeface="Arial" charset="0"/>
                <a:sym typeface="Symbol" charset="2"/>
              </a:rPr>
              <a:t>{0,1}</a:t>
            </a:r>
            <a:endParaRPr lang="en-US" sz="1200">
              <a:latin typeface="Sand" charset="0"/>
            </a:endParaRPr>
          </a:p>
        </p:txBody>
      </p:sp>
      <p:sp>
        <p:nvSpPr>
          <p:cNvPr id="16402" name="Text Box 25"/>
          <p:cNvSpPr txBox="1">
            <a:spLocks noChangeArrowheads="1"/>
          </p:cNvSpPr>
          <p:nvPr/>
        </p:nvSpPr>
        <p:spPr bwMode="auto">
          <a:xfrm>
            <a:off x="304799" y="1300428"/>
            <a:ext cx="3526971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Comic Sans MS" pitchFamily="-128" charset="0"/>
              </a:rPr>
              <a:t>Input:    </a:t>
            </a:r>
            <a:r>
              <a:rPr lang="en-US" sz="2400" dirty="0">
                <a:solidFill>
                  <a:srgbClr val="0000FF"/>
                </a:solidFill>
                <a:cs typeface="Times New Roman" pitchFamily="-128" charset="0"/>
              </a:rPr>
              <a:t>a </a:t>
            </a:r>
            <a:r>
              <a:rPr lang="en-US" sz="2400" b="1" dirty="0" smtClean="0">
                <a:solidFill>
                  <a:srgbClr val="0000FF"/>
                </a:solidFill>
                <a:cs typeface="Times New Roman" pitchFamily="-128" charset="0"/>
              </a:rPr>
              <a:t>string of bits</a:t>
            </a:r>
            <a:r>
              <a:rPr lang="en-US" sz="2400" dirty="0" smtClean="0">
                <a:latin typeface="Times" pitchFamily="-128" charset="0"/>
              </a:rPr>
              <a:t> </a:t>
            </a:r>
            <a:endParaRPr lang="en-US" sz="2400" dirty="0">
              <a:latin typeface="Times" pitchFamily="-128" charset="0"/>
            </a:endParaRPr>
          </a:p>
        </p:txBody>
      </p:sp>
      <p:sp>
        <p:nvSpPr>
          <p:cNvPr id="16403" name="Text Box 26"/>
          <p:cNvSpPr txBox="1">
            <a:spLocks noChangeArrowheads="1"/>
          </p:cNvSpPr>
          <p:nvPr/>
        </p:nvSpPr>
        <p:spPr bwMode="auto">
          <a:xfrm>
            <a:off x="304800" y="2707598"/>
            <a:ext cx="2655888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Comic Sans MS" pitchFamily="-128" charset="0"/>
              </a:rPr>
              <a:t>Output:    </a:t>
            </a:r>
            <a:r>
              <a:rPr lang="en-US" sz="2400" dirty="0">
                <a:solidFill>
                  <a:srgbClr val="0000FF"/>
                </a:solidFill>
                <a:cs typeface="Times New Roman" pitchFamily="-128" charset="0"/>
              </a:rPr>
              <a:t>a </a:t>
            </a:r>
            <a:r>
              <a:rPr lang="en-US" sz="2400" b="1" dirty="0">
                <a:solidFill>
                  <a:srgbClr val="0000FF"/>
                </a:solidFill>
                <a:cs typeface="Times New Roman" pitchFamily="-128" charset="0"/>
              </a:rPr>
              <a:t>bit</a:t>
            </a:r>
            <a:r>
              <a:rPr lang="en-US" sz="2400" dirty="0">
                <a:cs typeface="Times New Roman" pitchFamily="-128" charset="0"/>
              </a:rPr>
              <a:t> </a:t>
            </a:r>
          </a:p>
        </p:txBody>
      </p:sp>
      <p:sp>
        <p:nvSpPr>
          <p:cNvPr id="16404" name="Rectangle 28"/>
          <p:cNvSpPr>
            <a:spLocks noChangeArrowheads="1"/>
          </p:cNvSpPr>
          <p:nvPr/>
        </p:nvSpPr>
        <p:spPr bwMode="auto">
          <a:xfrm>
            <a:off x="6721475" y="2601235"/>
            <a:ext cx="1641475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200">
                <a:solidFill>
                  <a:srgbClr val="008A00"/>
                </a:solidFill>
                <a:latin typeface="Sand" charset="0"/>
              </a:rPr>
              <a:t>three example strings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1295400" y="192088"/>
            <a:ext cx="6553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>
                <a:latin typeface="Times" pitchFamily="-128" charset="0"/>
              </a:rPr>
              <a:t>GA Tech’s FSM for trash pick-up</a:t>
            </a:r>
          </a:p>
        </p:txBody>
      </p:sp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066800"/>
            <a:ext cx="7556500" cy="559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6324" name="Group 4"/>
          <p:cNvGrpSpPr>
            <a:grpSpLocks/>
          </p:cNvGrpSpPr>
          <p:nvPr/>
        </p:nvGrpSpPr>
        <p:grpSpPr bwMode="auto">
          <a:xfrm>
            <a:off x="533400" y="914400"/>
            <a:ext cx="8218488" cy="180975"/>
            <a:chOff x="295" y="1311"/>
            <a:chExt cx="5177" cy="114"/>
          </a:xfrm>
        </p:grpSpPr>
        <p:sp>
          <p:nvSpPr>
            <p:cNvPr id="56326" name="Rectangle 5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56327" name="Rectangle 6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</p:grpSp>
      <p:pic>
        <p:nvPicPr>
          <p:cNvPr id="5632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4886325"/>
            <a:ext cx="2689225" cy="184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1905000"/>
            <a:ext cx="4476750" cy="307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4757738" y="361950"/>
            <a:ext cx="3573462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2400" b="1">
                <a:solidFill>
                  <a:schemeClr val="accent2"/>
                </a:solidFill>
                <a:latin typeface="Arial" charset="0"/>
              </a:rPr>
              <a:t>AAAI 1994 champions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2400" b="1">
                <a:solidFill>
                  <a:schemeClr val="accent2"/>
                </a:solidFill>
                <a:latin typeface="Arial" charset="0"/>
              </a:rPr>
              <a:t>Office-cleaning event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2400" b="1">
                <a:solidFill>
                  <a:schemeClr val="accent2"/>
                </a:solidFill>
                <a:latin typeface="Arial" charset="0"/>
              </a:rPr>
              <a:t>Georgia Tech</a:t>
            </a:r>
          </a:p>
        </p:txBody>
      </p:sp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2895600"/>
            <a:ext cx="3873500" cy="204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9" name="Picture 5"/>
          <p:cNvPicPr>
            <a:picLocks noChangeAspect="1" noChangeArrowheads="1"/>
          </p:cNvPicPr>
          <p:nvPr/>
        </p:nvPicPr>
        <p:blipFill>
          <a:blip r:embed="rId6" cstate="print"/>
          <a:srcRect l="33791" r="33791"/>
          <a:stretch>
            <a:fillRect/>
          </a:stretch>
        </p:blipFill>
        <p:spPr bwMode="auto">
          <a:xfrm>
            <a:off x="762000" y="5181600"/>
            <a:ext cx="2400300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0" name="Picture 6"/>
          <p:cNvPicPr>
            <a:picLocks noChangeAspect="1" noChangeArrowheads="1"/>
          </p:cNvPicPr>
          <p:nvPr/>
        </p:nvPicPr>
        <p:blipFill>
          <a:blip r:embed="rId6" cstate="print"/>
          <a:srcRect r="68095"/>
          <a:stretch>
            <a:fillRect/>
          </a:stretch>
        </p:blipFill>
        <p:spPr bwMode="auto">
          <a:xfrm>
            <a:off x="5867400" y="5181600"/>
            <a:ext cx="2362200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1" name="Picture 7"/>
          <p:cNvPicPr>
            <a:picLocks noChangeAspect="1" noChangeArrowheads="1"/>
          </p:cNvPicPr>
          <p:nvPr/>
        </p:nvPicPr>
        <p:blipFill>
          <a:blip r:embed="rId6" cstate="print"/>
          <a:srcRect l="67924"/>
          <a:stretch>
            <a:fillRect/>
          </a:stretch>
        </p:blipFill>
        <p:spPr bwMode="auto">
          <a:xfrm>
            <a:off x="3327400" y="5181600"/>
            <a:ext cx="2374900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6184" name="Picture 946183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8325" y="25400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461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4618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618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46184"/>
                </p:tgtEl>
              </p:cMediaNode>
            </p:video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Picture 6"/>
          <p:cNvPicPr>
            <a:picLocks noChangeAspect="1" noChangeArrowheads="1"/>
          </p:cNvPicPr>
          <p:nvPr/>
        </p:nvPicPr>
        <p:blipFill>
          <a:blip r:embed="rId3" cstate="print"/>
          <a:srcRect l="5397"/>
          <a:stretch>
            <a:fillRect/>
          </a:stretch>
        </p:blipFill>
        <p:spPr bwMode="auto">
          <a:xfrm>
            <a:off x="130175" y="3446463"/>
            <a:ext cx="2894013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8371" name="Group 3"/>
          <p:cNvGrpSpPr>
            <a:grpSpLocks/>
          </p:cNvGrpSpPr>
          <p:nvPr/>
        </p:nvGrpSpPr>
        <p:grpSpPr bwMode="auto">
          <a:xfrm>
            <a:off x="436563" y="1116013"/>
            <a:ext cx="8218487" cy="180975"/>
            <a:chOff x="295" y="1311"/>
            <a:chExt cx="5177" cy="114"/>
          </a:xfrm>
        </p:grpSpPr>
        <p:sp>
          <p:nvSpPr>
            <p:cNvPr id="58384" name="Rectangle 4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58385" name="Rectangle 5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</p:grpSp>
      <p:sp>
        <p:nvSpPr>
          <p:cNvPr id="58372" name="Text Box 6"/>
          <p:cNvSpPr txBox="1">
            <a:spLocks noChangeArrowheads="1"/>
          </p:cNvSpPr>
          <p:nvPr/>
        </p:nvSpPr>
        <p:spPr bwMode="auto">
          <a:xfrm>
            <a:off x="706438" y="293688"/>
            <a:ext cx="7781925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latin typeface="Times" pitchFamily="-128" charset="0"/>
              </a:rPr>
              <a:t>FSM applications…</a:t>
            </a:r>
          </a:p>
        </p:txBody>
      </p:sp>
      <p:sp>
        <p:nvSpPr>
          <p:cNvPr id="58373" name="Text Box 7"/>
          <p:cNvSpPr txBox="1">
            <a:spLocks noChangeArrowheads="1"/>
          </p:cNvSpPr>
          <p:nvPr/>
        </p:nvSpPr>
        <p:spPr bwMode="auto">
          <a:xfrm>
            <a:off x="304800" y="2444750"/>
            <a:ext cx="2057400" cy="598488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  <a:latin typeface="Times" pitchFamily="-128" charset="0"/>
              </a:rPr>
              <a:t>Game AI</a:t>
            </a:r>
            <a:endParaRPr lang="en-US" sz="3200">
              <a:solidFill>
                <a:srgbClr val="0000FF"/>
              </a:solidFill>
              <a:latin typeface="Arial" charset="0"/>
            </a:endParaRPr>
          </a:p>
        </p:txBody>
      </p:sp>
      <p:pic>
        <p:nvPicPr>
          <p:cNvPr id="58374" name="Picture 8" descr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" y="1466850"/>
            <a:ext cx="8610600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5" name="Rectangle 9"/>
          <p:cNvSpPr>
            <a:spLocks noChangeArrowheads="1"/>
          </p:cNvSpPr>
          <p:nvPr/>
        </p:nvSpPr>
        <p:spPr bwMode="auto">
          <a:xfrm>
            <a:off x="5791200" y="2286000"/>
            <a:ext cx="3122613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latin typeface="Arial" charset="0"/>
              </a:rPr>
              <a:t>http://www.gameai.com/statemachines.html</a:t>
            </a:r>
          </a:p>
        </p:txBody>
      </p:sp>
      <p:pic>
        <p:nvPicPr>
          <p:cNvPr id="58376" name="Picture 10" descr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0200" y="5257800"/>
            <a:ext cx="3556000" cy="149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7" name="Picture 11" descr="Picture 8"/>
          <p:cNvPicPr>
            <a:picLocks noChangeAspect="1" noChangeArrowheads="1"/>
          </p:cNvPicPr>
          <p:nvPr/>
        </p:nvPicPr>
        <p:blipFill>
          <a:blip r:embed="rId6" cstate="print"/>
          <a:srcRect l="7474"/>
          <a:stretch>
            <a:fillRect/>
          </a:stretch>
        </p:blipFill>
        <p:spPr bwMode="auto">
          <a:xfrm>
            <a:off x="2809875" y="2266950"/>
            <a:ext cx="2535238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8" name="Line 12"/>
          <p:cNvSpPr>
            <a:spLocks noChangeShapeType="1"/>
          </p:cNvSpPr>
          <p:nvPr/>
        </p:nvSpPr>
        <p:spPr bwMode="auto">
          <a:xfrm flipH="1">
            <a:off x="5791200" y="3200400"/>
            <a:ext cx="381000" cy="2286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9" name="Text Box 13"/>
          <p:cNvSpPr txBox="1">
            <a:spLocks noChangeArrowheads="1"/>
          </p:cNvSpPr>
          <p:nvPr/>
        </p:nvSpPr>
        <p:spPr bwMode="auto">
          <a:xfrm>
            <a:off x="5648325" y="2819400"/>
            <a:ext cx="2446338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0000FF"/>
                </a:solidFill>
                <a:latin typeface="Times" pitchFamily="-128" charset="0"/>
              </a:rPr>
              <a:t>original finite state machine</a:t>
            </a:r>
          </a:p>
        </p:txBody>
      </p:sp>
      <p:sp>
        <p:nvSpPr>
          <p:cNvPr id="58380" name="Line 14"/>
          <p:cNvSpPr>
            <a:spLocks noChangeShapeType="1"/>
          </p:cNvSpPr>
          <p:nvPr/>
        </p:nvSpPr>
        <p:spPr bwMode="auto">
          <a:xfrm flipH="1">
            <a:off x="5867400" y="3810000"/>
            <a:ext cx="914400" cy="1828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81" name="Text Box 15"/>
          <p:cNvSpPr txBox="1">
            <a:spLocks noChangeArrowheads="1"/>
          </p:cNvSpPr>
          <p:nvPr/>
        </p:nvSpPr>
        <p:spPr bwMode="auto">
          <a:xfrm>
            <a:off x="6392863" y="3486150"/>
            <a:ext cx="2633662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0000FF"/>
                </a:solidFill>
                <a:latin typeface="Times" pitchFamily="-128" charset="0"/>
              </a:rPr>
              <a:t>human-guided neural network</a:t>
            </a:r>
          </a:p>
        </p:txBody>
      </p:sp>
      <p:sp>
        <p:nvSpPr>
          <p:cNvPr id="58382" name="Text Box 16"/>
          <p:cNvSpPr txBox="1">
            <a:spLocks noChangeArrowheads="1"/>
          </p:cNvSpPr>
          <p:nvPr/>
        </p:nvSpPr>
        <p:spPr bwMode="auto">
          <a:xfrm>
            <a:off x="7258050" y="4076700"/>
            <a:ext cx="1752600" cy="8255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0000FF"/>
                </a:solidFill>
                <a:latin typeface="Times" pitchFamily="-128" charset="0"/>
              </a:rPr>
              <a:t>genetic-algorithm-guided neural network</a:t>
            </a:r>
          </a:p>
        </p:txBody>
      </p:sp>
      <p:sp>
        <p:nvSpPr>
          <p:cNvPr id="58383" name="Line 17"/>
          <p:cNvSpPr>
            <a:spLocks noChangeShapeType="1"/>
          </p:cNvSpPr>
          <p:nvPr/>
        </p:nvSpPr>
        <p:spPr bwMode="auto">
          <a:xfrm flipH="1">
            <a:off x="5943600" y="4419600"/>
            <a:ext cx="1447800" cy="1447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Picture 6"/>
          <p:cNvPicPr>
            <a:picLocks noChangeAspect="1" noChangeArrowheads="1"/>
          </p:cNvPicPr>
          <p:nvPr/>
        </p:nvPicPr>
        <p:blipFill>
          <a:blip r:embed="rId3" cstate="print"/>
          <a:srcRect l="5397"/>
          <a:stretch>
            <a:fillRect/>
          </a:stretch>
        </p:blipFill>
        <p:spPr bwMode="auto">
          <a:xfrm>
            <a:off x="130175" y="3446463"/>
            <a:ext cx="2894013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9395" name="Group 3"/>
          <p:cNvGrpSpPr>
            <a:grpSpLocks/>
          </p:cNvGrpSpPr>
          <p:nvPr/>
        </p:nvGrpSpPr>
        <p:grpSpPr bwMode="auto">
          <a:xfrm>
            <a:off x="436563" y="1116013"/>
            <a:ext cx="8218487" cy="180975"/>
            <a:chOff x="295" y="1311"/>
            <a:chExt cx="5177" cy="114"/>
          </a:xfrm>
        </p:grpSpPr>
        <p:sp>
          <p:nvSpPr>
            <p:cNvPr id="59403" name="Rectangle 4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59404" name="Rectangle 5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</p:grpSp>
      <p:sp>
        <p:nvSpPr>
          <p:cNvPr id="59396" name="Text Box 6"/>
          <p:cNvSpPr txBox="1">
            <a:spLocks noChangeArrowheads="1"/>
          </p:cNvSpPr>
          <p:nvPr/>
        </p:nvSpPr>
        <p:spPr bwMode="auto">
          <a:xfrm>
            <a:off x="706438" y="293688"/>
            <a:ext cx="7781925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latin typeface="Times" pitchFamily="-128" charset="0"/>
              </a:rPr>
              <a:t>FSM applications…</a:t>
            </a:r>
          </a:p>
        </p:txBody>
      </p:sp>
      <p:sp>
        <p:nvSpPr>
          <p:cNvPr id="59397" name="Text Box 7"/>
          <p:cNvSpPr txBox="1">
            <a:spLocks noChangeArrowheads="1"/>
          </p:cNvSpPr>
          <p:nvPr/>
        </p:nvSpPr>
        <p:spPr bwMode="auto">
          <a:xfrm>
            <a:off x="304800" y="2444750"/>
            <a:ext cx="2057400" cy="598488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  <a:latin typeface="Times" pitchFamily="-128" charset="0"/>
              </a:rPr>
              <a:t>Game AI</a:t>
            </a:r>
            <a:endParaRPr lang="en-US" sz="3200">
              <a:solidFill>
                <a:srgbClr val="0000FF"/>
              </a:solidFill>
              <a:latin typeface="Arial" charset="0"/>
            </a:endParaRPr>
          </a:p>
        </p:txBody>
      </p:sp>
      <p:pic>
        <p:nvPicPr>
          <p:cNvPr id="59398" name="Picture 8" descr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" y="1466850"/>
            <a:ext cx="8610600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9" name="Rectangle 9"/>
          <p:cNvSpPr>
            <a:spLocks noChangeArrowheads="1"/>
          </p:cNvSpPr>
          <p:nvPr/>
        </p:nvSpPr>
        <p:spPr bwMode="auto">
          <a:xfrm>
            <a:off x="5791200" y="2286000"/>
            <a:ext cx="3122613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latin typeface="Arial" charset="0"/>
              </a:rPr>
              <a:t>http://www.gameai.com/statemachines.html</a:t>
            </a:r>
          </a:p>
        </p:txBody>
      </p:sp>
      <p:pic>
        <p:nvPicPr>
          <p:cNvPr id="59400" name="Picture 10" descr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0200" y="5257800"/>
            <a:ext cx="3556000" cy="149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01" name="Picture 11" descr="Picture 8"/>
          <p:cNvPicPr>
            <a:picLocks noChangeAspect="1" noChangeArrowheads="1"/>
          </p:cNvPicPr>
          <p:nvPr/>
        </p:nvPicPr>
        <p:blipFill>
          <a:blip r:embed="rId6" cstate="print"/>
          <a:srcRect l="7474"/>
          <a:stretch>
            <a:fillRect/>
          </a:stretch>
        </p:blipFill>
        <p:spPr bwMode="auto">
          <a:xfrm>
            <a:off x="2809875" y="2266950"/>
            <a:ext cx="2535238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02" name="Picture 12" descr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22950" y="2841625"/>
            <a:ext cx="2519363" cy="217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18" name="Group 2"/>
          <p:cNvGrpSpPr>
            <a:grpSpLocks/>
          </p:cNvGrpSpPr>
          <p:nvPr/>
        </p:nvGrpSpPr>
        <p:grpSpPr bwMode="auto">
          <a:xfrm>
            <a:off x="436563" y="1116013"/>
            <a:ext cx="8218487" cy="180975"/>
            <a:chOff x="295" y="1311"/>
            <a:chExt cx="5177" cy="114"/>
          </a:xfrm>
        </p:grpSpPr>
        <p:sp>
          <p:nvSpPr>
            <p:cNvPr id="60428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60429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</p:grpSp>
      <p:sp>
        <p:nvSpPr>
          <p:cNvPr id="60419" name="Text Box 5"/>
          <p:cNvSpPr txBox="1">
            <a:spLocks noChangeArrowheads="1"/>
          </p:cNvSpPr>
          <p:nvPr/>
        </p:nvSpPr>
        <p:spPr bwMode="auto">
          <a:xfrm>
            <a:off x="706438" y="293688"/>
            <a:ext cx="7781925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latin typeface="Times" pitchFamily="-128" charset="0"/>
              </a:rPr>
              <a:t>The question…</a:t>
            </a:r>
          </a:p>
        </p:txBody>
      </p:sp>
      <p:sp>
        <p:nvSpPr>
          <p:cNvPr id="60420" name="Text Box 6"/>
          <p:cNvSpPr txBox="1">
            <a:spLocks noChangeArrowheads="1"/>
          </p:cNvSpPr>
          <p:nvPr/>
        </p:nvSpPr>
        <p:spPr bwMode="auto">
          <a:xfrm>
            <a:off x="463550" y="1493838"/>
            <a:ext cx="7886700" cy="5191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Times" pitchFamily="-128" charset="0"/>
              </a:rPr>
              <a:t>How powerful </a:t>
            </a:r>
            <a:r>
              <a:rPr lang="en-US" sz="2800" i="1">
                <a:solidFill>
                  <a:srgbClr val="0000FF"/>
                </a:solidFill>
                <a:latin typeface="Times" pitchFamily="-128" charset="0"/>
              </a:rPr>
              <a:t>are</a:t>
            </a:r>
            <a:r>
              <a:rPr lang="en-US" sz="2800">
                <a:solidFill>
                  <a:srgbClr val="0000FF"/>
                </a:solidFill>
                <a:latin typeface="Times" pitchFamily="-128" charset="0"/>
              </a:rPr>
              <a:t> DFAs ?</a:t>
            </a:r>
          </a:p>
        </p:txBody>
      </p:sp>
      <p:sp>
        <p:nvSpPr>
          <p:cNvPr id="60421" name="Rectangle 7"/>
          <p:cNvSpPr>
            <a:spLocks noChangeArrowheads="1"/>
          </p:cNvSpPr>
          <p:nvPr/>
        </p:nvSpPr>
        <p:spPr bwMode="auto">
          <a:xfrm>
            <a:off x="1143000" y="2143125"/>
            <a:ext cx="50927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400">
                <a:latin typeface="Times" pitchFamily="-128" charset="0"/>
              </a:rPr>
              <a:t> Can they emulate normal I/O behavior?</a:t>
            </a:r>
          </a:p>
        </p:txBody>
      </p:sp>
      <p:sp>
        <p:nvSpPr>
          <p:cNvPr id="60422" name="Rectangle 8"/>
          <p:cNvSpPr>
            <a:spLocks noChangeArrowheads="1"/>
          </p:cNvSpPr>
          <p:nvPr/>
        </p:nvSpPr>
        <p:spPr bwMode="auto">
          <a:xfrm>
            <a:off x="1143000" y="3336925"/>
            <a:ext cx="58547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400">
                <a:latin typeface="Times" pitchFamily="-128" charset="0"/>
              </a:rPr>
              <a:t> Can they do anything a desktop machine can?</a:t>
            </a:r>
          </a:p>
        </p:txBody>
      </p:sp>
      <p:sp>
        <p:nvSpPr>
          <p:cNvPr id="60423" name="Rectangle 9"/>
          <p:cNvSpPr>
            <a:spLocks noChangeArrowheads="1"/>
          </p:cNvSpPr>
          <p:nvPr/>
        </p:nvSpPr>
        <p:spPr bwMode="auto">
          <a:xfrm>
            <a:off x="1143000" y="4530725"/>
            <a:ext cx="5730875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400">
                <a:latin typeface="Times" pitchFamily="-128" charset="0"/>
              </a:rPr>
              <a:t> Can they compute anything at all?</a:t>
            </a:r>
          </a:p>
        </p:txBody>
      </p:sp>
      <p:sp>
        <p:nvSpPr>
          <p:cNvPr id="60424" name="Text Box 10"/>
          <p:cNvSpPr txBox="1">
            <a:spLocks noChangeArrowheads="1"/>
          </p:cNvSpPr>
          <p:nvPr/>
        </p:nvSpPr>
        <p:spPr bwMode="auto">
          <a:xfrm>
            <a:off x="561975" y="6161088"/>
            <a:ext cx="6184900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009900"/>
                </a:solidFill>
                <a:latin typeface="Comic Sans MS" pitchFamily="-128" charset="0"/>
              </a:rPr>
              <a:t>Next Time:</a:t>
            </a:r>
            <a:endParaRPr lang="en-US" sz="2000">
              <a:latin typeface="Comic Sans MS" pitchFamily="-128" charset="0"/>
            </a:endParaRPr>
          </a:p>
        </p:txBody>
      </p:sp>
      <p:sp>
        <p:nvSpPr>
          <p:cNvPr id="60425" name="Line 11"/>
          <p:cNvSpPr>
            <a:spLocks noChangeShapeType="1"/>
          </p:cNvSpPr>
          <p:nvPr/>
        </p:nvSpPr>
        <p:spPr bwMode="auto">
          <a:xfrm>
            <a:off x="373063" y="5878513"/>
            <a:ext cx="8255000" cy="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26" name="Rectangle 12"/>
          <p:cNvSpPr>
            <a:spLocks noChangeArrowheads="1"/>
          </p:cNvSpPr>
          <p:nvPr/>
        </p:nvSpPr>
        <p:spPr bwMode="auto">
          <a:xfrm>
            <a:off x="2298700" y="5989638"/>
            <a:ext cx="4256088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000">
                <a:latin typeface="Comic Sans MS" pitchFamily="-128" charset="0"/>
              </a:rPr>
              <a:t>computing with parallel universes…</a:t>
            </a:r>
          </a:p>
        </p:txBody>
      </p:sp>
      <p:sp>
        <p:nvSpPr>
          <p:cNvPr id="60427" name="Rectangle 13"/>
          <p:cNvSpPr>
            <a:spLocks noChangeArrowheads="1"/>
          </p:cNvSpPr>
          <p:nvPr/>
        </p:nvSpPr>
        <p:spPr bwMode="auto">
          <a:xfrm>
            <a:off x="2298700" y="6316663"/>
            <a:ext cx="637540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000">
                <a:latin typeface="Comic Sans MS" pitchFamily="-128" charset="0"/>
              </a:rPr>
              <a:t>the DFA - DNA connection: string sequencing!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42" name="Group 2"/>
          <p:cNvGrpSpPr>
            <a:grpSpLocks/>
          </p:cNvGrpSpPr>
          <p:nvPr/>
        </p:nvGrpSpPr>
        <p:grpSpPr bwMode="auto">
          <a:xfrm>
            <a:off x="436563" y="1116013"/>
            <a:ext cx="8218487" cy="180975"/>
            <a:chOff x="295" y="1311"/>
            <a:chExt cx="5177" cy="114"/>
          </a:xfrm>
        </p:grpSpPr>
        <p:sp>
          <p:nvSpPr>
            <p:cNvPr id="61468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61469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</p:grpSp>
      <p:sp>
        <p:nvSpPr>
          <p:cNvPr id="61443" name="Text Box 5"/>
          <p:cNvSpPr txBox="1">
            <a:spLocks noChangeArrowheads="1"/>
          </p:cNvSpPr>
          <p:nvPr/>
        </p:nvSpPr>
        <p:spPr bwMode="auto">
          <a:xfrm>
            <a:off x="706438" y="293688"/>
            <a:ext cx="7781925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>
                <a:latin typeface="Times" pitchFamily="-128" charset="0"/>
              </a:rPr>
              <a:t>Soulmate strings…</a:t>
            </a:r>
          </a:p>
        </p:txBody>
      </p:sp>
      <p:sp>
        <p:nvSpPr>
          <p:cNvPr id="61444" name="Text Box 6"/>
          <p:cNvSpPr txBox="1">
            <a:spLocks noChangeArrowheads="1"/>
          </p:cNvSpPr>
          <p:nvPr/>
        </p:nvSpPr>
        <p:spPr bwMode="auto">
          <a:xfrm>
            <a:off x="403225" y="1428750"/>
            <a:ext cx="3043238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" pitchFamily="-128" charset="0"/>
              </a:rPr>
              <a:t>Start with a language</a:t>
            </a:r>
          </a:p>
        </p:txBody>
      </p:sp>
      <p:sp>
        <p:nvSpPr>
          <p:cNvPr id="61445" name="Rectangle 8"/>
          <p:cNvSpPr>
            <a:spLocks noChangeArrowheads="1"/>
          </p:cNvSpPr>
          <p:nvPr/>
        </p:nvSpPr>
        <p:spPr bwMode="auto">
          <a:xfrm>
            <a:off x="3429000" y="1428750"/>
            <a:ext cx="5000625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000">
                <a:solidFill>
                  <a:srgbClr val="333399"/>
                </a:solidFill>
                <a:latin typeface="Arial" charset="0"/>
              </a:rPr>
              <a:t>L = { w | w’s third-from-left character is a 1}</a:t>
            </a:r>
          </a:p>
        </p:txBody>
      </p:sp>
      <p:sp>
        <p:nvSpPr>
          <p:cNvPr id="61446" name="Text Box 9"/>
          <p:cNvSpPr txBox="1">
            <a:spLocks noChangeArrowheads="1"/>
          </p:cNvSpPr>
          <p:nvPr/>
        </p:nvSpPr>
        <p:spPr bwMode="auto">
          <a:xfrm>
            <a:off x="403225" y="3851275"/>
            <a:ext cx="611505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" pitchFamily="-128" charset="0"/>
              </a:rPr>
              <a:t>Meet our three string couples for today…</a:t>
            </a:r>
          </a:p>
        </p:txBody>
      </p:sp>
      <p:sp>
        <p:nvSpPr>
          <p:cNvPr id="61447" name="Text Box 10"/>
          <p:cNvSpPr txBox="1">
            <a:spLocks noChangeArrowheads="1"/>
          </p:cNvSpPr>
          <p:nvPr/>
        </p:nvSpPr>
        <p:spPr bwMode="auto">
          <a:xfrm>
            <a:off x="1804988" y="1952625"/>
            <a:ext cx="1836737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009900"/>
                </a:solidFill>
                <a:latin typeface="Comic Sans MS" pitchFamily="-128" charset="0"/>
              </a:rPr>
              <a:t>example strings in L</a:t>
            </a:r>
          </a:p>
        </p:txBody>
      </p:sp>
      <p:sp>
        <p:nvSpPr>
          <p:cNvPr id="61448" name="Text Box 11"/>
          <p:cNvSpPr txBox="1">
            <a:spLocks noChangeArrowheads="1"/>
          </p:cNvSpPr>
          <p:nvPr/>
        </p:nvSpPr>
        <p:spPr bwMode="auto">
          <a:xfrm>
            <a:off x="4970463" y="1952625"/>
            <a:ext cx="2300287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009900"/>
                </a:solidFill>
                <a:latin typeface="Comic Sans MS" pitchFamily="-128" charset="0"/>
              </a:rPr>
              <a:t>example strings </a:t>
            </a:r>
            <a:r>
              <a:rPr lang="en-US" sz="1400" b="1">
                <a:solidFill>
                  <a:srgbClr val="009900"/>
                </a:solidFill>
                <a:latin typeface="Comic Sans MS" pitchFamily="-128" charset="0"/>
              </a:rPr>
              <a:t>NOT</a:t>
            </a:r>
            <a:r>
              <a:rPr lang="en-US" sz="1400">
                <a:solidFill>
                  <a:srgbClr val="009900"/>
                </a:solidFill>
                <a:latin typeface="Comic Sans MS" pitchFamily="-128" charset="0"/>
              </a:rPr>
              <a:t> in L</a:t>
            </a:r>
          </a:p>
        </p:txBody>
      </p:sp>
      <p:sp>
        <p:nvSpPr>
          <p:cNvPr id="61449" name="Text Box 12"/>
          <p:cNvSpPr txBox="1">
            <a:spLocks noChangeArrowheads="1"/>
          </p:cNvSpPr>
          <p:nvPr/>
        </p:nvSpPr>
        <p:spPr bwMode="auto">
          <a:xfrm>
            <a:off x="1903413" y="2411413"/>
            <a:ext cx="1555750" cy="1158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2000" b="1">
                <a:solidFill>
                  <a:srgbClr val="333399"/>
                </a:solidFill>
                <a:latin typeface="Courier New" pitchFamily="-128" charset="0"/>
              </a:rPr>
              <a:t>001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2000" b="1">
                <a:solidFill>
                  <a:srgbClr val="333399"/>
                </a:solidFill>
                <a:latin typeface="Courier New" pitchFamily="-128" charset="0"/>
              </a:rPr>
              <a:t>1010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2000" b="1">
                <a:solidFill>
                  <a:srgbClr val="333399"/>
                </a:solidFill>
                <a:latin typeface="Courier New" pitchFamily="-128" charset="0"/>
              </a:rPr>
              <a:t>11100010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2000" b="1">
                <a:solidFill>
                  <a:srgbClr val="333399"/>
                </a:solidFill>
                <a:latin typeface="Courier New" pitchFamily="-128" charset="0"/>
              </a:rPr>
              <a:t>011111111</a:t>
            </a:r>
          </a:p>
        </p:txBody>
      </p:sp>
      <p:sp>
        <p:nvSpPr>
          <p:cNvPr id="61450" name="Text Box 13"/>
          <p:cNvSpPr txBox="1">
            <a:spLocks noChangeArrowheads="1"/>
          </p:cNvSpPr>
          <p:nvPr/>
        </p:nvSpPr>
        <p:spPr bwMode="auto">
          <a:xfrm>
            <a:off x="5118100" y="2411413"/>
            <a:ext cx="2012950" cy="1158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2000" b="1">
                <a:solidFill>
                  <a:srgbClr val="333399"/>
                </a:solidFill>
                <a:latin typeface="Symbol" charset="2"/>
              </a:rPr>
              <a:t>l</a:t>
            </a:r>
            <a:endParaRPr lang="en-US" sz="2000" b="1">
              <a:solidFill>
                <a:srgbClr val="333399"/>
              </a:solidFill>
              <a:latin typeface="Courier New" pitchFamily="-128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2000" b="1">
                <a:solidFill>
                  <a:srgbClr val="333399"/>
                </a:solidFill>
                <a:latin typeface="Courier New" pitchFamily="-128" charset="0"/>
              </a:rPr>
              <a:t>11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2000" b="1">
                <a:solidFill>
                  <a:srgbClr val="333399"/>
                </a:solidFill>
                <a:latin typeface="Courier New" pitchFamily="-128" charset="0"/>
              </a:rPr>
              <a:t>0101010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2000" b="1">
                <a:solidFill>
                  <a:srgbClr val="333399"/>
                </a:solidFill>
                <a:latin typeface="Courier New" pitchFamily="-128" charset="0"/>
              </a:rPr>
              <a:t>110111011110</a:t>
            </a:r>
          </a:p>
        </p:txBody>
      </p:sp>
      <p:sp>
        <p:nvSpPr>
          <p:cNvPr id="61451" name="Rectangle 14"/>
          <p:cNvSpPr>
            <a:spLocks noChangeArrowheads="1"/>
          </p:cNvSpPr>
          <p:nvPr/>
        </p:nvSpPr>
        <p:spPr bwMode="auto">
          <a:xfrm>
            <a:off x="858838" y="4602163"/>
            <a:ext cx="2054225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000">
                <a:solidFill>
                  <a:srgbClr val="333399"/>
                </a:solidFill>
                <a:latin typeface="Arial" charset="0"/>
              </a:rPr>
              <a:t>w</a:t>
            </a:r>
            <a:r>
              <a:rPr lang="en-US" sz="2000" baseline="-30000">
                <a:solidFill>
                  <a:srgbClr val="333399"/>
                </a:solidFill>
                <a:latin typeface="Arial" charset="0"/>
              </a:rPr>
              <a:t>1     </a:t>
            </a:r>
            <a:r>
              <a:rPr lang="en-US" sz="2000">
                <a:solidFill>
                  <a:srgbClr val="333399"/>
                </a:solidFill>
                <a:latin typeface="Arial" charset="0"/>
              </a:rPr>
              <a:t>=    011…</a:t>
            </a:r>
          </a:p>
        </p:txBody>
      </p:sp>
      <p:sp>
        <p:nvSpPr>
          <p:cNvPr id="61452" name="Rectangle 15"/>
          <p:cNvSpPr>
            <a:spLocks noChangeArrowheads="1"/>
          </p:cNvSpPr>
          <p:nvPr/>
        </p:nvSpPr>
        <p:spPr bwMode="auto">
          <a:xfrm>
            <a:off x="858838" y="5008563"/>
            <a:ext cx="2481262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000">
                <a:solidFill>
                  <a:srgbClr val="333399"/>
                </a:solidFill>
                <a:latin typeface="Arial" charset="0"/>
              </a:rPr>
              <a:t>w</a:t>
            </a:r>
            <a:r>
              <a:rPr lang="en-US" sz="2000" baseline="-30000">
                <a:solidFill>
                  <a:srgbClr val="333399"/>
                </a:solidFill>
                <a:latin typeface="Arial" charset="0"/>
              </a:rPr>
              <a:t>2     </a:t>
            </a:r>
            <a:r>
              <a:rPr lang="en-US" sz="2000">
                <a:solidFill>
                  <a:srgbClr val="333399"/>
                </a:solidFill>
                <a:latin typeface="Arial" charset="0"/>
              </a:rPr>
              <a:t>=    111…</a:t>
            </a:r>
          </a:p>
        </p:txBody>
      </p:sp>
      <p:sp>
        <p:nvSpPr>
          <p:cNvPr id="61453" name="Text Box 19"/>
          <p:cNvSpPr txBox="1">
            <a:spLocks noChangeArrowheads="1"/>
          </p:cNvSpPr>
          <p:nvPr/>
        </p:nvSpPr>
        <p:spPr bwMode="auto">
          <a:xfrm>
            <a:off x="825500" y="5730875"/>
            <a:ext cx="7523163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Times" pitchFamily="-128" charset="0"/>
              </a:rPr>
              <a:t>Are the </a:t>
            </a:r>
            <a:r>
              <a:rPr lang="en-US" sz="2400" b="1" i="1">
                <a:latin typeface="Times" pitchFamily="-128" charset="0"/>
              </a:rPr>
              <a:t>fates</a:t>
            </a:r>
            <a:r>
              <a:rPr lang="en-US" sz="2400">
                <a:latin typeface="Times" pitchFamily="-128" charset="0"/>
              </a:rPr>
              <a:t> of these string couples the </a:t>
            </a:r>
            <a:r>
              <a:rPr lang="en-US" sz="2400" i="1">
                <a:latin typeface="Times" pitchFamily="-128" charset="0"/>
              </a:rPr>
              <a:t>same</a:t>
            </a:r>
            <a:r>
              <a:rPr lang="en-US" sz="2400">
                <a:latin typeface="Times" pitchFamily="-128" charset="0"/>
              </a:rPr>
              <a:t> or </a:t>
            </a:r>
            <a:r>
              <a:rPr lang="en-US" sz="2400" i="1">
                <a:latin typeface="Times" pitchFamily="-128" charset="0"/>
              </a:rPr>
              <a:t>different</a:t>
            </a:r>
            <a:r>
              <a:rPr lang="en-US" sz="2400">
                <a:latin typeface="Times" pitchFamily="-128" charset="0"/>
              </a:rPr>
              <a:t>?</a:t>
            </a:r>
          </a:p>
        </p:txBody>
      </p:sp>
      <p:sp>
        <p:nvSpPr>
          <p:cNvPr id="61454" name="Text Box 20"/>
          <p:cNvSpPr txBox="1">
            <a:spLocks noChangeArrowheads="1"/>
          </p:cNvSpPr>
          <p:nvPr/>
        </p:nvSpPr>
        <p:spPr bwMode="auto">
          <a:xfrm>
            <a:off x="1296988" y="6146800"/>
            <a:ext cx="6642100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0000FF"/>
                </a:solidFill>
                <a:latin typeface="Comic Sans MS" pitchFamily="-128" charset="0"/>
              </a:rPr>
              <a:t>both accepted?   both rejected?        </a:t>
            </a:r>
            <a:r>
              <a:rPr lang="en-US" sz="1400">
                <a:solidFill>
                  <a:schemeClr val="folHlink"/>
                </a:solidFill>
                <a:latin typeface="Comic Sans MS" pitchFamily="-128" charset="0"/>
              </a:rPr>
              <a:t>or might they have different outcomes?</a:t>
            </a:r>
          </a:p>
        </p:txBody>
      </p:sp>
      <p:sp>
        <p:nvSpPr>
          <p:cNvPr id="61455" name="Rectangle 25"/>
          <p:cNvSpPr>
            <a:spLocks noChangeArrowheads="1"/>
          </p:cNvSpPr>
          <p:nvPr/>
        </p:nvSpPr>
        <p:spPr bwMode="auto">
          <a:xfrm>
            <a:off x="1893888" y="6399213"/>
            <a:ext cx="1563687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solidFill>
                  <a:srgbClr val="0000FF"/>
                </a:solidFill>
                <a:latin typeface="Comic Sans MS" pitchFamily="-128" charset="0"/>
              </a:rPr>
              <a:t>indistinguishable</a:t>
            </a:r>
          </a:p>
        </p:txBody>
      </p:sp>
      <p:sp>
        <p:nvSpPr>
          <p:cNvPr id="61456" name="Rectangle 26"/>
          <p:cNvSpPr>
            <a:spLocks noChangeArrowheads="1"/>
          </p:cNvSpPr>
          <p:nvPr/>
        </p:nvSpPr>
        <p:spPr bwMode="auto">
          <a:xfrm>
            <a:off x="5367338" y="6399213"/>
            <a:ext cx="1420812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solidFill>
                  <a:schemeClr val="folHlink"/>
                </a:solidFill>
                <a:latin typeface="Comic Sans MS" pitchFamily="-128" charset="0"/>
              </a:rPr>
              <a:t>distinguishable</a:t>
            </a:r>
            <a:endParaRPr lang="en-US" sz="1400">
              <a:solidFill>
                <a:srgbClr val="0000FF"/>
              </a:solidFill>
              <a:latin typeface="Comic Sans MS" pitchFamily="-128" charset="0"/>
            </a:endParaRPr>
          </a:p>
        </p:txBody>
      </p:sp>
      <p:sp>
        <p:nvSpPr>
          <p:cNvPr id="61457" name="Line 27"/>
          <p:cNvSpPr>
            <a:spLocks noChangeShapeType="1"/>
          </p:cNvSpPr>
          <p:nvPr/>
        </p:nvSpPr>
        <p:spPr bwMode="auto">
          <a:xfrm flipH="1">
            <a:off x="1397000" y="6570663"/>
            <a:ext cx="525463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58" name="Line 28"/>
          <p:cNvSpPr>
            <a:spLocks noChangeShapeType="1"/>
          </p:cNvSpPr>
          <p:nvPr/>
        </p:nvSpPr>
        <p:spPr bwMode="auto">
          <a:xfrm>
            <a:off x="3462338" y="6554788"/>
            <a:ext cx="525462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59" name="Line 29"/>
          <p:cNvSpPr>
            <a:spLocks noChangeShapeType="1"/>
          </p:cNvSpPr>
          <p:nvPr/>
        </p:nvSpPr>
        <p:spPr bwMode="auto">
          <a:xfrm flipH="1">
            <a:off x="4538663" y="6570663"/>
            <a:ext cx="754062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60" name="Line 30"/>
          <p:cNvSpPr>
            <a:spLocks noChangeShapeType="1"/>
          </p:cNvSpPr>
          <p:nvPr/>
        </p:nvSpPr>
        <p:spPr bwMode="auto">
          <a:xfrm>
            <a:off x="6832600" y="6554788"/>
            <a:ext cx="957263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61" name="Rectangle 31"/>
          <p:cNvSpPr>
            <a:spLocks noChangeArrowheads="1"/>
          </p:cNvSpPr>
          <p:nvPr/>
        </p:nvSpPr>
        <p:spPr bwMode="auto">
          <a:xfrm>
            <a:off x="1017588" y="4316413"/>
            <a:ext cx="1001712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Comic Sans MS" pitchFamily="-128" charset="0"/>
              </a:rPr>
              <a:t>Couple #1</a:t>
            </a:r>
          </a:p>
        </p:txBody>
      </p:sp>
      <p:sp>
        <p:nvSpPr>
          <p:cNvPr id="61462" name="Rectangle 32"/>
          <p:cNvSpPr>
            <a:spLocks noChangeArrowheads="1"/>
          </p:cNvSpPr>
          <p:nvPr/>
        </p:nvSpPr>
        <p:spPr bwMode="auto">
          <a:xfrm>
            <a:off x="3490913" y="4572000"/>
            <a:ext cx="2054225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000">
                <a:solidFill>
                  <a:srgbClr val="333399"/>
                </a:solidFill>
                <a:latin typeface="Arial" charset="0"/>
              </a:rPr>
              <a:t>w</a:t>
            </a:r>
            <a:r>
              <a:rPr lang="en-US" sz="2000" baseline="-30000">
                <a:solidFill>
                  <a:srgbClr val="333399"/>
                </a:solidFill>
                <a:latin typeface="Arial" charset="0"/>
              </a:rPr>
              <a:t>1     </a:t>
            </a:r>
            <a:r>
              <a:rPr lang="en-US" sz="2000">
                <a:solidFill>
                  <a:srgbClr val="333399"/>
                </a:solidFill>
                <a:latin typeface="Arial" charset="0"/>
              </a:rPr>
              <a:t>=    011…</a:t>
            </a:r>
          </a:p>
        </p:txBody>
      </p:sp>
      <p:sp>
        <p:nvSpPr>
          <p:cNvPr id="61463" name="Rectangle 33"/>
          <p:cNvSpPr>
            <a:spLocks noChangeArrowheads="1"/>
          </p:cNvSpPr>
          <p:nvPr/>
        </p:nvSpPr>
        <p:spPr bwMode="auto">
          <a:xfrm>
            <a:off x="3490913" y="4978400"/>
            <a:ext cx="2481262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000">
                <a:solidFill>
                  <a:srgbClr val="333399"/>
                </a:solidFill>
                <a:latin typeface="Arial" charset="0"/>
              </a:rPr>
              <a:t>w</a:t>
            </a:r>
            <a:r>
              <a:rPr lang="en-US" sz="2000" baseline="-30000">
                <a:solidFill>
                  <a:srgbClr val="333399"/>
                </a:solidFill>
                <a:latin typeface="Arial" charset="0"/>
              </a:rPr>
              <a:t>2     </a:t>
            </a:r>
            <a:r>
              <a:rPr lang="en-US" sz="2000">
                <a:solidFill>
                  <a:srgbClr val="333399"/>
                </a:solidFill>
                <a:latin typeface="Arial" charset="0"/>
              </a:rPr>
              <a:t>=    110…</a:t>
            </a:r>
          </a:p>
        </p:txBody>
      </p:sp>
      <p:sp>
        <p:nvSpPr>
          <p:cNvPr id="61464" name="Rectangle 34"/>
          <p:cNvSpPr>
            <a:spLocks noChangeArrowheads="1"/>
          </p:cNvSpPr>
          <p:nvPr/>
        </p:nvSpPr>
        <p:spPr bwMode="auto">
          <a:xfrm>
            <a:off x="3635375" y="4286250"/>
            <a:ext cx="1030288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Comic Sans MS" pitchFamily="-128" charset="0"/>
              </a:rPr>
              <a:t>Couple #2</a:t>
            </a:r>
          </a:p>
        </p:txBody>
      </p:sp>
      <p:sp>
        <p:nvSpPr>
          <p:cNvPr id="61465" name="Rectangle 35"/>
          <p:cNvSpPr>
            <a:spLocks noChangeArrowheads="1"/>
          </p:cNvSpPr>
          <p:nvPr/>
        </p:nvSpPr>
        <p:spPr bwMode="auto">
          <a:xfrm>
            <a:off x="6157913" y="4565650"/>
            <a:ext cx="2054225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000">
                <a:solidFill>
                  <a:srgbClr val="333399"/>
                </a:solidFill>
                <a:latin typeface="Arial" charset="0"/>
              </a:rPr>
              <a:t>w</a:t>
            </a:r>
            <a:r>
              <a:rPr lang="en-US" sz="2000" baseline="-30000">
                <a:solidFill>
                  <a:srgbClr val="333399"/>
                </a:solidFill>
                <a:latin typeface="Arial" charset="0"/>
              </a:rPr>
              <a:t>1     </a:t>
            </a:r>
            <a:r>
              <a:rPr lang="en-US" sz="2000">
                <a:solidFill>
                  <a:srgbClr val="333399"/>
                </a:solidFill>
                <a:latin typeface="Arial" charset="0"/>
              </a:rPr>
              <a:t>=    01…</a:t>
            </a:r>
          </a:p>
        </p:txBody>
      </p:sp>
      <p:sp>
        <p:nvSpPr>
          <p:cNvPr id="61466" name="Rectangle 36"/>
          <p:cNvSpPr>
            <a:spLocks noChangeArrowheads="1"/>
          </p:cNvSpPr>
          <p:nvPr/>
        </p:nvSpPr>
        <p:spPr bwMode="auto">
          <a:xfrm>
            <a:off x="6157913" y="4972050"/>
            <a:ext cx="2481262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000">
                <a:solidFill>
                  <a:srgbClr val="333399"/>
                </a:solidFill>
                <a:latin typeface="Arial" charset="0"/>
              </a:rPr>
              <a:t>w</a:t>
            </a:r>
            <a:r>
              <a:rPr lang="en-US" sz="2000" baseline="-30000">
                <a:solidFill>
                  <a:srgbClr val="333399"/>
                </a:solidFill>
                <a:latin typeface="Arial" charset="0"/>
              </a:rPr>
              <a:t>2     </a:t>
            </a:r>
            <a:r>
              <a:rPr lang="en-US" sz="2000">
                <a:solidFill>
                  <a:srgbClr val="333399"/>
                </a:solidFill>
                <a:latin typeface="Arial" charset="0"/>
              </a:rPr>
              <a:t>=    10…</a:t>
            </a:r>
          </a:p>
        </p:txBody>
      </p:sp>
      <p:sp>
        <p:nvSpPr>
          <p:cNvPr id="61467" name="Rectangle 37"/>
          <p:cNvSpPr>
            <a:spLocks noChangeArrowheads="1"/>
          </p:cNvSpPr>
          <p:nvPr/>
        </p:nvSpPr>
        <p:spPr bwMode="auto">
          <a:xfrm>
            <a:off x="6302375" y="4279900"/>
            <a:ext cx="1030288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Comic Sans MS" pitchFamily="-128" charset="0"/>
              </a:rPr>
              <a:t>Couple #3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466" name="Group 2"/>
          <p:cNvGrpSpPr>
            <a:grpSpLocks/>
          </p:cNvGrpSpPr>
          <p:nvPr/>
        </p:nvGrpSpPr>
        <p:grpSpPr bwMode="auto">
          <a:xfrm>
            <a:off x="436563" y="1116013"/>
            <a:ext cx="8218487" cy="180975"/>
            <a:chOff x="295" y="1311"/>
            <a:chExt cx="5177" cy="114"/>
          </a:xfrm>
        </p:grpSpPr>
        <p:sp>
          <p:nvSpPr>
            <p:cNvPr id="62476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62477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</p:grpSp>
      <p:sp>
        <p:nvSpPr>
          <p:cNvPr id="62467" name="Text Box 5"/>
          <p:cNvSpPr txBox="1">
            <a:spLocks noChangeArrowheads="1"/>
          </p:cNvSpPr>
          <p:nvPr/>
        </p:nvSpPr>
        <p:spPr bwMode="auto">
          <a:xfrm>
            <a:off x="706438" y="293688"/>
            <a:ext cx="7781925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>
                <a:latin typeface="Times" pitchFamily="-128" charset="0"/>
              </a:rPr>
              <a:t>String matchmaking</a:t>
            </a:r>
          </a:p>
        </p:txBody>
      </p:sp>
      <p:sp>
        <p:nvSpPr>
          <p:cNvPr id="62468" name="Text Box 6"/>
          <p:cNvSpPr txBox="1">
            <a:spLocks noChangeArrowheads="1"/>
          </p:cNvSpPr>
          <p:nvPr/>
        </p:nvSpPr>
        <p:spPr bwMode="auto">
          <a:xfrm>
            <a:off x="403225" y="1428750"/>
            <a:ext cx="3043238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" pitchFamily="-128" charset="0"/>
              </a:rPr>
              <a:t>Given a language, </a:t>
            </a:r>
            <a:r>
              <a:rPr lang="en-US" sz="2000">
                <a:solidFill>
                  <a:srgbClr val="333399"/>
                </a:solidFill>
                <a:latin typeface="Arial" charset="0"/>
              </a:rPr>
              <a:t>L</a:t>
            </a:r>
            <a:r>
              <a:rPr lang="en-US" sz="2400">
                <a:latin typeface="Times" pitchFamily="-128" charset="0"/>
              </a:rPr>
              <a:t>,</a:t>
            </a:r>
          </a:p>
        </p:txBody>
      </p:sp>
      <p:sp>
        <p:nvSpPr>
          <p:cNvPr id="62469" name="Text Box 8"/>
          <p:cNvSpPr txBox="1">
            <a:spLocks noChangeArrowheads="1"/>
          </p:cNvSpPr>
          <p:nvPr/>
        </p:nvSpPr>
        <p:spPr bwMode="auto">
          <a:xfrm>
            <a:off x="1012825" y="2227263"/>
            <a:ext cx="7545388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buFont typeface="Times" pitchFamily="-128" charset="0"/>
              <a:buChar char="•"/>
            </a:pPr>
            <a:r>
              <a:rPr lang="en-US" sz="2400">
                <a:latin typeface="Times" pitchFamily="-128" charset="0"/>
              </a:rPr>
              <a:t> Two strings </a:t>
            </a:r>
            <a:r>
              <a:rPr lang="en-US" sz="2000">
                <a:solidFill>
                  <a:srgbClr val="333399"/>
                </a:solidFill>
                <a:latin typeface="Arial" charset="0"/>
              </a:rPr>
              <a:t>w</a:t>
            </a:r>
            <a:r>
              <a:rPr lang="en-US" sz="2000" baseline="-30000">
                <a:solidFill>
                  <a:srgbClr val="333399"/>
                </a:solidFill>
                <a:latin typeface="Arial" charset="0"/>
              </a:rPr>
              <a:t>1 </a:t>
            </a:r>
            <a:r>
              <a:rPr lang="en-US" sz="2400">
                <a:latin typeface="Times" pitchFamily="-128" charset="0"/>
              </a:rPr>
              <a:t>, </a:t>
            </a:r>
            <a:r>
              <a:rPr lang="en-US" sz="2000">
                <a:solidFill>
                  <a:srgbClr val="333399"/>
                </a:solidFill>
                <a:latin typeface="Arial" charset="0"/>
              </a:rPr>
              <a:t>w</a:t>
            </a:r>
            <a:r>
              <a:rPr lang="en-US" sz="2000" baseline="-30000">
                <a:solidFill>
                  <a:srgbClr val="333399"/>
                </a:solidFill>
                <a:latin typeface="Arial" charset="0"/>
              </a:rPr>
              <a:t>2</a:t>
            </a:r>
            <a:r>
              <a:rPr lang="en-US" sz="2400">
                <a:latin typeface="Times" pitchFamily="-128" charset="0"/>
              </a:rPr>
              <a:t> are </a:t>
            </a:r>
            <a:r>
              <a:rPr lang="en-US" sz="2400" b="1">
                <a:solidFill>
                  <a:schemeClr val="folHlink"/>
                </a:solidFill>
                <a:latin typeface="Times" pitchFamily="-128" charset="0"/>
              </a:rPr>
              <a:t>distinguishable</a:t>
            </a:r>
            <a:r>
              <a:rPr lang="en-US" sz="2400" b="1">
                <a:latin typeface="Times" pitchFamily="-128" charset="0"/>
              </a:rPr>
              <a:t> </a:t>
            </a:r>
            <a:r>
              <a:rPr lang="en-US" sz="2400">
                <a:latin typeface="Times" pitchFamily="-128" charset="0"/>
              </a:rPr>
              <a:t>(</a:t>
            </a:r>
            <a:r>
              <a:rPr lang="en-US" sz="1800">
                <a:latin typeface="Times" pitchFamily="-128" charset="0"/>
              </a:rPr>
              <a:t>w.r.t.</a:t>
            </a:r>
            <a:r>
              <a:rPr lang="en-US" sz="2400">
                <a:latin typeface="Times" pitchFamily="-128" charset="0"/>
              </a:rPr>
              <a:t> </a:t>
            </a:r>
            <a:r>
              <a:rPr lang="en-US" sz="2000">
                <a:solidFill>
                  <a:srgbClr val="333399"/>
                </a:solidFill>
                <a:latin typeface="Arial" charset="0"/>
              </a:rPr>
              <a:t>L</a:t>
            </a:r>
            <a:r>
              <a:rPr lang="en-US" sz="2400">
                <a:latin typeface="Times" pitchFamily="-128" charset="0"/>
              </a:rPr>
              <a:t>) if</a:t>
            </a:r>
          </a:p>
        </p:txBody>
      </p:sp>
      <p:sp>
        <p:nvSpPr>
          <p:cNvPr id="62470" name="Rectangle 13"/>
          <p:cNvSpPr>
            <a:spLocks noChangeArrowheads="1"/>
          </p:cNvSpPr>
          <p:nvPr/>
        </p:nvSpPr>
        <p:spPr bwMode="auto">
          <a:xfrm>
            <a:off x="1604963" y="2849563"/>
            <a:ext cx="622935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000">
                <a:latin typeface="Arial" charset="0"/>
                <a:sym typeface="Symbol" charset="2"/>
              </a:rPr>
              <a:t>z  </a:t>
            </a:r>
            <a:r>
              <a:rPr lang="en-US" sz="1600">
                <a:latin typeface="Arial" charset="0"/>
                <a:sym typeface="Symbol" charset="2"/>
              </a:rPr>
              <a:t>such that</a:t>
            </a:r>
            <a:r>
              <a:rPr lang="en-US" sz="2000">
                <a:latin typeface="Arial" charset="0"/>
                <a:sym typeface="Symbol" charset="2"/>
              </a:rPr>
              <a:t>  </a:t>
            </a:r>
            <a:r>
              <a:rPr lang="en-US" sz="2000">
                <a:solidFill>
                  <a:srgbClr val="333399"/>
                </a:solidFill>
                <a:latin typeface="Arial" charset="0"/>
              </a:rPr>
              <a:t>w</a:t>
            </a:r>
            <a:r>
              <a:rPr lang="en-US" sz="2000" baseline="-30000">
                <a:solidFill>
                  <a:srgbClr val="333399"/>
                </a:solidFill>
                <a:latin typeface="Arial" charset="0"/>
              </a:rPr>
              <a:t>1</a:t>
            </a:r>
            <a:r>
              <a:rPr lang="en-US" sz="2000" baseline="-30000">
                <a:latin typeface="Arial" charset="0"/>
              </a:rPr>
              <a:t> </a:t>
            </a:r>
            <a:r>
              <a:rPr lang="en-US" sz="2000">
                <a:latin typeface="Arial" charset="0"/>
                <a:sym typeface="Symbol" charset="2"/>
              </a:rPr>
              <a:t>z    </a:t>
            </a:r>
            <a:r>
              <a:rPr lang="en-US" sz="2000">
                <a:solidFill>
                  <a:srgbClr val="333399"/>
                </a:solidFill>
                <a:latin typeface="Arial" charset="0"/>
              </a:rPr>
              <a:t>L</a:t>
            </a:r>
            <a:r>
              <a:rPr lang="en-US" sz="2000">
                <a:latin typeface="Arial" charset="0"/>
                <a:sym typeface="Symbol" charset="2"/>
              </a:rPr>
              <a:t>    </a:t>
            </a:r>
            <a:r>
              <a:rPr lang="en-US" sz="1600">
                <a:latin typeface="Arial" charset="0"/>
                <a:sym typeface="Symbol" charset="2"/>
              </a:rPr>
              <a:t>and</a:t>
            </a:r>
            <a:r>
              <a:rPr lang="en-US" sz="2000">
                <a:latin typeface="Arial" charset="0"/>
                <a:sym typeface="Symbol" charset="2"/>
              </a:rPr>
              <a:t>    </a:t>
            </a:r>
            <a:r>
              <a:rPr lang="en-US" sz="2000">
                <a:solidFill>
                  <a:srgbClr val="333399"/>
                </a:solidFill>
                <a:latin typeface="Arial" charset="0"/>
              </a:rPr>
              <a:t>w</a:t>
            </a:r>
            <a:r>
              <a:rPr lang="en-US" sz="2000" baseline="-30000">
                <a:solidFill>
                  <a:srgbClr val="333399"/>
                </a:solidFill>
                <a:latin typeface="Arial" charset="0"/>
              </a:rPr>
              <a:t>2</a:t>
            </a:r>
            <a:r>
              <a:rPr lang="en-US" sz="2000" baseline="-30000">
                <a:latin typeface="Arial" charset="0"/>
              </a:rPr>
              <a:t> </a:t>
            </a:r>
            <a:r>
              <a:rPr lang="en-US" sz="2000">
                <a:latin typeface="Arial" charset="0"/>
                <a:sym typeface="Symbol" charset="2"/>
              </a:rPr>
              <a:t>z    </a:t>
            </a:r>
            <a:r>
              <a:rPr lang="en-US" sz="2000">
                <a:solidFill>
                  <a:srgbClr val="333399"/>
                </a:solidFill>
                <a:latin typeface="Arial" charset="0"/>
              </a:rPr>
              <a:t>L    </a:t>
            </a:r>
            <a:r>
              <a:rPr lang="en-US" sz="1600">
                <a:latin typeface="Arial" charset="0"/>
                <a:sym typeface="Symbol" charset="2"/>
              </a:rPr>
              <a:t>(or vice versa).</a:t>
            </a:r>
            <a:r>
              <a:rPr lang="en-US" sz="2000">
                <a:latin typeface="Arial" charset="0"/>
                <a:sym typeface="Symbol" charset="2"/>
              </a:rPr>
              <a:t> </a:t>
            </a:r>
          </a:p>
        </p:txBody>
      </p:sp>
      <p:sp>
        <p:nvSpPr>
          <p:cNvPr id="62471" name="Text Box 30"/>
          <p:cNvSpPr txBox="1">
            <a:spLocks noChangeArrowheads="1"/>
          </p:cNvSpPr>
          <p:nvPr/>
        </p:nvSpPr>
        <p:spPr bwMode="auto">
          <a:xfrm>
            <a:off x="1012825" y="4510088"/>
            <a:ext cx="7834313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buFont typeface="Times" pitchFamily="-128" charset="0"/>
              <a:buChar char="•"/>
            </a:pPr>
            <a:r>
              <a:rPr lang="en-US" sz="2400">
                <a:latin typeface="Times" pitchFamily="-128" charset="0"/>
              </a:rPr>
              <a:t> A set of strings </a:t>
            </a:r>
            <a:r>
              <a:rPr lang="en-US" sz="2400">
                <a:solidFill>
                  <a:srgbClr val="333399"/>
                </a:solidFill>
                <a:latin typeface="Times" pitchFamily="-128" charset="0"/>
              </a:rPr>
              <a:t>{</a:t>
            </a:r>
            <a:r>
              <a:rPr lang="en-US" sz="2000">
                <a:solidFill>
                  <a:srgbClr val="333399"/>
                </a:solidFill>
                <a:latin typeface="Arial" charset="0"/>
              </a:rPr>
              <a:t>w</a:t>
            </a:r>
            <a:r>
              <a:rPr lang="en-US" sz="2000" baseline="-30000">
                <a:solidFill>
                  <a:srgbClr val="333399"/>
                </a:solidFill>
                <a:latin typeface="Arial" charset="0"/>
              </a:rPr>
              <a:t>1</a:t>
            </a:r>
            <a:r>
              <a:rPr lang="en-US" sz="2400">
                <a:latin typeface="Times" pitchFamily="-128" charset="0"/>
              </a:rPr>
              <a:t>,</a:t>
            </a:r>
            <a:r>
              <a:rPr lang="en-US" sz="2000">
                <a:solidFill>
                  <a:srgbClr val="333399"/>
                </a:solidFill>
                <a:latin typeface="Arial" charset="0"/>
              </a:rPr>
              <a:t>w</a:t>
            </a:r>
            <a:r>
              <a:rPr lang="en-US" sz="2000" baseline="-30000">
                <a:solidFill>
                  <a:srgbClr val="333399"/>
                </a:solidFill>
                <a:latin typeface="Arial" charset="0"/>
              </a:rPr>
              <a:t>2</a:t>
            </a:r>
            <a:r>
              <a:rPr lang="en-US" sz="2400">
                <a:latin typeface="Times" pitchFamily="-128" charset="0"/>
              </a:rPr>
              <a:t>,</a:t>
            </a:r>
            <a:r>
              <a:rPr lang="en-US" sz="2000">
                <a:solidFill>
                  <a:srgbClr val="333399"/>
                </a:solidFill>
                <a:latin typeface="Arial" charset="0"/>
              </a:rPr>
              <a:t>w</a:t>
            </a:r>
            <a:r>
              <a:rPr lang="en-US" sz="2400" baseline="-25000">
                <a:solidFill>
                  <a:srgbClr val="333399"/>
                </a:solidFill>
                <a:latin typeface="Arial" charset="0"/>
              </a:rPr>
              <a:t>3</a:t>
            </a:r>
            <a:r>
              <a:rPr lang="en-US" sz="2400">
                <a:latin typeface="Times" pitchFamily="-128" charset="0"/>
              </a:rPr>
              <a:t>,…</a:t>
            </a:r>
            <a:r>
              <a:rPr lang="en-US" sz="2400">
                <a:solidFill>
                  <a:srgbClr val="333399"/>
                </a:solidFill>
                <a:latin typeface="Times" pitchFamily="-128" charset="0"/>
              </a:rPr>
              <a:t>}</a:t>
            </a:r>
            <a:r>
              <a:rPr lang="en-US" sz="2400">
                <a:latin typeface="Times" pitchFamily="-128" charset="0"/>
              </a:rPr>
              <a:t> is </a:t>
            </a:r>
            <a:r>
              <a:rPr lang="en-US" sz="2400" b="1">
                <a:solidFill>
                  <a:schemeClr val="folHlink"/>
                </a:solidFill>
                <a:latin typeface="Times" pitchFamily="-128" charset="0"/>
              </a:rPr>
              <a:t>pairwise distinguishable</a:t>
            </a:r>
            <a:r>
              <a:rPr lang="en-US" sz="2400" b="1">
                <a:latin typeface="Times" pitchFamily="-128" charset="0"/>
              </a:rPr>
              <a:t> </a:t>
            </a:r>
            <a:r>
              <a:rPr lang="en-US" sz="2400">
                <a:latin typeface="Times" pitchFamily="-128" charset="0"/>
              </a:rPr>
              <a:t>if</a:t>
            </a:r>
          </a:p>
        </p:txBody>
      </p:sp>
      <p:sp>
        <p:nvSpPr>
          <p:cNvPr id="62472" name="Rectangle 31"/>
          <p:cNvSpPr>
            <a:spLocks noChangeArrowheads="1"/>
          </p:cNvSpPr>
          <p:nvPr/>
        </p:nvSpPr>
        <p:spPr bwMode="auto">
          <a:xfrm>
            <a:off x="4692650" y="1455738"/>
            <a:ext cx="3187700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solidFill>
                  <a:schemeClr val="folHlink"/>
                </a:solidFill>
                <a:latin typeface="Comic Sans MS" pitchFamily="-128" charset="0"/>
              </a:rPr>
              <a:t>they might have different outcomes</a:t>
            </a:r>
          </a:p>
        </p:txBody>
      </p:sp>
      <p:sp>
        <p:nvSpPr>
          <p:cNvPr id="62473" name="Rectangle 33"/>
          <p:cNvSpPr>
            <a:spLocks noChangeArrowheads="1"/>
          </p:cNvSpPr>
          <p:nvPr/>
        </p:nvSpPr>
        <p:spPr bwMode="auto">
          <a:xfrm>
            <a:off x="1581150" y="5181600"/>
            <a:ext cx="6961188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000">
                <a:latin typeface="Arial" charset="0"/>
                <a:sym typeface="Symbol" charset="2"/>
              </a:rPr>
              <a:t> </a:t>
            </a:r>
            <a:r>
              <a:rPr lang="en-US" sz="2000">
                <a:solidFill>
                  <a:srgbClr val="333399"/>
                </a:solidFill>
                <a:latin typeface="Arial" charset="0"/>
              </a:rPr>
              <a:t>w</a:t>
            </a:r>
            <a:r>
              <a:rPr lang="en-US" sz="2000" baseline="-30000">
                <a:solidFill>
                  <a:srgbClr val="333399"/>
                </a:solidFill>
                <a:latin typeface="Arial" charset="0"/>
              </a:rPr>
              <a:t>i</a:t>
            </a:r>
            <a:r>
              <a:rPr lang="en-US" sz="2000">
                <a:latin typeface="Arial" charset="0"/>
                <a:sym typeface="Symbol" charset="2"/>
              </a:rPr>
              <a:t> </a:t>
            </a:r>
            <a:r>
              <a:rPr lang="en-US" sz="2400">
                <a:latin typeface="Times" pitchFamily="-128" charset="0"/>
              </a:rPr>
              <a:t>,</a:t>
            </a:r>
            <a:r>
              <a:rPr lang="en-US" sz="2000">
                <a:solidFill>
                  <a:srgbClr val="333399"/>
                </a:solidFill>
                <a:latin typeface="Arial" charset="0"/>
              </a:rPr>
              <a:t>w</a:t>
            </a:r>
            <a:r>
              <a:rPr lang="en-US" sz="2000" baseline="-30000">
                <a:solidFill>
                  <a:srgbClr val="333399"/>
                </a:solidFill>
                <a:latin typeface="Arial" charset="0"/>
              </a:rPr>
              <a:t>j</a:t>
            </a:r>
            <a:r>
              <a:rPr lang="en-US" sz="2000">
                <a:latin typeface="Arial" charset="0"/>
                <a:sym typeface="Symbol" charset="2"/>
              </a:rPr>
              <a:t>  </a:t>
            </a:r>
            <a:r>
              <a:rPr lang="en-US" sz="1600">
                <a:latin typeface="Arial" charset="0"/>
                <a:sym typeface="Symbol" charset="2"/>
              </a:rPr>
              <a:t>with  </a:t>
            </a:r>
            <a:r>
              <a:rPr lang="en-US" sz="2000">
                <a:solidFill>
                  <a:srgbClr val="333399"/>
                </a:solidFill>
                <a:latin typeface="Arial" charset="0"/>
                <a:sym typeface="Symbol" charset="2"/>
              </a:rPr>
              <a:t>i</a:t>
            </a:r>
            <a:r>
              <a:rPr lang="en-US" sz="2000">
                <a:latin typeface="Arial" charset="0"/>
                <a:sym typeface="Symbol" charset="2"/>
              </a:rPr>
              <a:t>  </a:t>
            </a:r>
            <a:r>
              <a:rPr lang="en-US" sz="2000">
                <a:solidFill>
                  <a:srgbClr val="333399"/>
                </a:solidFill>
                <a:latin typeface="Arial" charset="0"/>
                <a:sym typeface="Symbol" charset="2"/>
              </a:rPr>
              <a:t>j </a:t>
            </a:r>
            <a:r>
              <a:rPr lang="en-US" sz="2400">
                <a:latin typeface="Times" pitchFamily="-128" charset="0"/>
              </a:rPr>
              <a:t>,    </a:t>
            </a:r>
            <a:r>
              <a:rPr lang="en-US" sz="2000">
                <a:solidFill>
                  <a:srgbClr val="333399"/>
                </a:solidFill>
                <a:latin typeface="Arial" charset="0"/>
                <a:sym typeface="Symbol" charset="2"/>
              </a:rPr>
              <a:t> </a:t>
            </a:r>
            <a:r>
              <a:rPr lang="en-US" sz="2000">
                <a:solidFill>
                  <a:srgbClr val="333399"/>
                </a:solidFill>
                <a:latin typeface="Arial" charset="0"/>
              </a:rPr>
              <a:t>w</a:t>
            </a:r>
            <a:r>
              <a:rPr lang="en-US" sz="2000" baseline="-30000">
                <a:solidFill>
                  <a:srgbClr val="333399"/>
                </a:solidFill>
                <a:latin typeface="Arial" charset="0"/>
              </a:rPr>
              <a:t>i</a:t>
            </a:r>
            <a:r>
              <a:rPr lang="en-US" sz="2000">
                <a:latin typeface="Arial" charset="0"/>
                <a:sym typeface="Symbol" charset="2"/>
              </a:rPr>
              <a:t>   </a:t>
            </a:r>
            <a:r>
              <a:rPr lang="en-US" sz="1600">
                <a:latin typeface="Arial" charset="0"/>
                <a:sym typeface="Symbol" charset="2"/>
              </a:rPr>
              <a:t>and</a:t>
            </a:r>
            <a:r>
              <a:rPr lang="en-US" sz="2400">
                <a:latin typeface="Times" pitchFamily="-128" charset="0"/>
              </a:rPr>
              <a:t>   </a:t>
            </a:r>
            <a:r>
              <a:rPr lang="en-US" sz="2000">
                <a:solidFill>
                  <a:srgbClr val="333399"/>
                </a:solidFill>
                <a:latin typeface="Arial" charset="0"/>
              </a:rPr>
              <a:t>w</a:t>
            </a:r>
            <a:r>
              <a:rPr lang="en-US" sz="2000" baseline="-30000">
                <a:solidFill>
                  <a:srgbClr val="333399"/>
                </a:solidFill>
                <a:latin typeface="Arial" charset="0"/>
              </a:rPr>
              <a:t>j</a:t>
            </a:r>
            <a:r>
              <a:rPr lang="en-US" sz="2000">
                <a:latin typeface="Arial" charset="0"/>
                <a:sym typeface="Symbol" charset="2"/>
              </a:rPr>
              <a:t>   </a:t>
            </a:r>
            <a:r>
              <a:rPr lang="en-US" sz="1600">
                <a:latin typeface="Arial" charset="0"/>
                <a:sym typeface="Symbol" charset="2"/>
              </a:rPr>
              <a:t>are distinguishable, as above.</a:t>
            </a:r>
            <a:endParaRPr lang="en-US" sz="2400">
              <a:latin typeface="Times" pitchFamily="-128" charset="0"/>
            </a:endParaRPr>
          </a:p>
        </p:txBody>
      </p:sp>
      <p:sp>
        <p:nvSpPr>
          <p:cNvPr id="62474" name="Freeform 34"/>
          <p:cNvSpPr>
            <a:spLocks/>
          </p:cNvSpPr>
          <p:nvPr/>
        </p:nvSpPr>
        <p:spPr bwMode="auto">
          <a:xfrm>
            <a:off x="5275263" y="1803400"/>
            <a:ext cx="457200" cy="449263"/>
          </a:xfrm>
          <a:custGeom>
            <a:avLst/>
            <a:gdLst>
              <a:gd name="T0" fmla="*/ 2147483647 w 288"/>
              <a:gd name="T1" fmla="*/ 0 h 283"/>
              <a:gd name="T2" fmla="*/ 2147483647 w 288"/>
              <a:gd name="T3" fmla="*/ 2147483647 h 283"/>
              <a:gd name="T4" fmla="*/ 2147483647 w 288"/>
              <a:gd name="T5" fmla="*/ 2147483647 h 283"/>
              <a:gd name="T6" fmla="*/ 2147483647 w 288"/>
              <a:gd name="T7" fmla="*/ 2147483647 h 283"/>
              <a:gd name="T8" fmla="*/ 2147483647 w 288"/>
              <a:gd name="T9" fmla="*/ 2147483647 h 283"/>
              <a:gd name="T10" fmla="*/ 2147483647 w 288"/>
              <a:gd name="T11" fmla="*/ 2147483647 h 283"/>
              <a:gd name="T12" fmla="*/ 2147483647 w 288"/>
              <a:gd name="T13" fmla="*/ 2147483647 h 283"/>
              <a:gd name="T14" fmla="*/ 0 w 288"/>
              <a:gd name="T15" fmla="*/ 2147483647 h 28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88"/>
              <a:gd name="T25" fmla="*/ 0 h 283"/>
              <a:gd name="T26" fmla="*/ 288 w 288"/>
              <a:gd name="T27" fmla="*/ 283 h 28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88" h="283">
                <a:moveTo>
                  <a:pt x="288" y="0"/>
                </a:moveTo>
                <a:cubicBezTo>
                  <a:pt x="280" y="3"/>
                  <a:pt x="272" y="5"/>
                  <a:pt x="266" y="11"/>
                </a:cubicBezTo>
                <a:cubicBezTo>
                  <a:pt x="254" y="20"/>
                  <a:pt x="234" y="43"/>
                  <a:pt x="234" y="43"/>
                </a:cubicBezTo>
                <a:cubicBezTo>
                  <a:pt x="217" y="77"/>
                  <a:pt x="231" y="66"/>
                  <a:pt x="250" y="96"/>
                </a:cubicBezTo>
                <a:cubicBezTo>
                  <a:pt x="239" y="128"/>
                  <a:pt x="223" y="136"/>
                  <a:pt x="192" y="144"/>
                </a:cubicBezTo>
                <a:cubicBezTo>
                  <a:pt x="166" y="156"/>
                  <a:pt x="139" y="169"/>
                  <a:pt x="112" y="176"/>
                </a:cubicBezTo>
                <a:cubicBezTo>
                  <a:pt x="93" y="188"/>
                  <a:pt x="79" y="192"/>
                  <a:pt x="58" y="197"/>
                </a:cubicBezTo>
                <a:cubicBezTo>
                  <a:pt x="42" y="221"/>
                  <a:pt x="0" y="252"/>
                  <a:pt x="0" y="283"/>
                </a:cubicBezTo>
              </a:path>
            </a:pathLst>
          </a:custGeom>
          <a:noFill/>
          <a:ln w="1905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75" name="Text Box 35"/>
          <p:cNvSpPr txBox="1">
            <a:spLocks noChangeArrowheads="1"/>
          </p:cNvSpPr>
          <p:nvPr/>
        </p:nvSpPr>
        <p:spPr bwMode="auto">
          <a:xfrm>
            <a:off x="7229475" y="6511925"/>
            <a:ext cx="1927225" cy="2444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000" b="1">
                <a:latin typeface="Arial" charset="0"/>
              </a:rPr>
              <a:t>What if there are 42 of them?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490" name="Group 2"/>
          <p:cNvGrpSpPr>
            <a:grpSpLocks/>
          </p:cNvGrpSpPr>
          <p:nvPr/>
        </p:nvGrpSpPr>
        <p:grpSpPr bwMode="auto">
          <a:xfrm>
            <a:off x="436563" y="1116013"/>
            <a:ext cx="8218487" cy="180975"/>
            <a:chOff x="295" y="1311"/>
            <a:chExt cx="5177" cy="114"/>
          </a:xfrm>
        </p:grpSpPr>
        <p:sp>
          <p:nvSpPr>
            <p:cNvPr id="63493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63494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</p:grpSp>
      <p:sp>
        <p:nvSpPr>
          <p:cNvPr id="63491" name="Text Box 5"/>
          <p:cNvSpPr txBox="1">
            <a:spLocks noChangeArrowheads="1"/>
          </p:cNvSpPr>
          <p:nvPr/>
        </p:nvSpPr>
        <p:spPr bwMode="auto">
          <a:xfrm>
            <a:off x="706438" y="293688"/>
            <a:ext cx="7781925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latin typeface="Times" pitchFamily="-128" charset="0"/>
              </a:rPr>
              <a:t>The Distinguishability Theorem</a:t>
            </a:r>
          </a:p>
        </p:txBody>
      </p:sp>
      <p:sp>
        <p:nvSpPr>
          <p:cNvPr id="63492" name="Text Box 6"/>
          <p:cNvSpPr txBox="1">
            <a:spLocks noChangeArrowheads="1"/>
          </p:cNvSpPr>
          <p:nvPr/>
        </p:nvSpPr>
        <p:spPr bwMode="auto">
          <a:xfrm>
            <a:off x="600075" y="1560513"/>
            <a:ext cx="7886700" cy="841375"/>
          </a:xfrm>
          <a:prstGeom prst="rect">
            <a:avLst/>
          </a:prstGeom>
          <a:noFill/>
          <a:ln w="19050">
            <a:solidFill>
              <a:srgbClr val="777777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Times" pitchFamily="-128" charset="0"/>
              </a:rPr>
              <a:t>If there is a pairwise distinguishable set of </a:t>
            </a:r>
            <a:r>
              <a:rPr lang="en-US" sz="2000">
                <a:solidFill>
                  <a:srgbClr val="333399"/>
                </a:solidFill>
                <a:latin typeface="Comic Sans MS" pitchFamily="-128" charset="0"/>
              </a:rPr>
              <a:t>N</a:t>
            </a:r>
            <a:r>
              <a:rPr lang="en-US" sz="2400">
                <a:latin typeface="Times" pitchFamily="-128" charset="0"/>
              </a:rPr>
              <a:t> strings for a language </a:t>
            </a:r>
            <a:r>
              <a:rPr lang="en-US" sz="2400">
                <a:solidFill>
                  <a:srgbClr val="333399"/>
                </a:solidFill>
                <a:latin typeface="Arial" charset="0"/>
              </a:rPr>
              <a:t>L</a:t>
            </a:r>
            <a:r>
              <a:rPr lang="en-US" sz="2400">
                <a:latin typeface="Times" pitchFamily="-128" charset="0"/>
              </a:rPr>
              <a:t>, then a DFA accepting </a:t>
            </a:r>
            <a:r>
              <a:rPr lang="en-US" sz="2400">
                <a:solidFill>
                  <a:srgbClr val="333399"/>
                </a:solidFill>
                <a:latin typeface="Arial" charset="0"/>
              </a:rPr>
              <a:t>L</a:t>
            </a:r>
            <a:r>
              <a:rPr lang="en-US" sz="2400">
                <a:latin typeface="Times" pitchFamily="-128" charset="0"/>
              </a:rPr>
              <a:t> </a:t>
            </a:r>
            <a:r>
              <a:rPr lang="en-US" sz="2400" i="1">
                <a:latin typeface="Times" pitchFamily="-128" charset="0"/>
              </a:rPr>
              <a:t>must</a:t>
            </a:r>
            <a:r>
              <a:rPr lang="en-US" sz="2400">
                <a:latin typeface="Times" pitchFamily="-128" charset="0"/>
              </a:rPr>
              <a:t> have </a:t>
            </a:r>
            <a:r>
              <a:rPr lang="en-US" sz="2400">
                <a:solidFill>
                  <a:srgbClr val="333399"/>
                </a:solidFill>
                <a:latin typeface="Times" pitchFamily="-128" charset="0"/>
                <a:sym typeface="Symbol" charset="2"/>
              </a:rPr>
              <a:t></a:t>
            </a:r>
            <a:r>
              <a:rPr lang="en-US" sz="2400">
                <a:latin typeface="Times" pitchFamily="-128" charset="0"/>
              </a:rPr>
              <a:t> </a:t>
            </a:r>
            <a:r>
              <a:rPr lang="en-US" sz="2000">
                <a:solidFill>
                  <a:srgbClr val="333399"/>
                </a:solidFill>
                <a:latin typeface="Comic Sans MS" pitchFamily="-128" charset="0"/>
              </a:rPr>
              <a:t>N</a:t>
            </a:r>
            <a:r>
              <a:rPr lang="en-US" sz="2400">
                <a:latin typeface="Times" pitchFamily="-128" charset="0"/>
              </a:rPr>
              <a:t> states.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14" name="Group 2"/>
          <p:cNvGrpSpPr>
            <a:grpSpLocks/>
          </p:cNvGrpSpPr>
          <p:nvPr/>
        </p:nvGrpSpPr>
        <p:grpSpPr bwMode="auto">
          <a:xfrm>
            <a:off x="436563" y="1116013"/>
            <a:ext cx="8218487" cy="180975"/>
            <a:chOff x="295" y="1311"/>
            <a:chExt cx="5177" cy="114"/>
          </a:xfrm>
        </p:grpSpPr>
        <p:sp>
          <p:nvSpPr>
            <p:cNvPr id="64519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64520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</p:grpSp>
      <p:sp>
        <p:nvSpPr>
          <p:cNvPr id="64515" name="Text Box 5"/>
          <p:cNvSpPr txBox="1">
            <a:spLocks noChangeArrowheads="1"/>
          </p:cNvSpPr>
          <p:nvPr/>
        </p:nvSpPr>
        <p:spPr bwMode="auto">
          <a:xfrm>
            <a:off x="706438" y="293688"/>
            <a:ext cx="7781925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latin typeface="Times" pitchFamily="-128" charset="0"/>
              </a:rPr>
              <a:t>The Distinguishability Theorem</a:t>
            </a:r>
          </a:p>
        </p:txBody>
      </p:sp>
      <p:sp>
        <p:nvSpPr>
          <p:cNvPr id="64516" name="Text Box 6"/>
          <p:cNvSpPr txBox="1">
            <a:spLocks noChangeArrowheads="1"/>
          </p:cNvSpPr>
          <p:nvPr/>
        </p:nvSpPr>
        <p:spPr bwMode="auto">
          <a:xfrm>
            <a:off x="600075" y="1560513"/>
            <a:ext cx="7886700" cy="841375"/>
          </a:xfrm>
          <a:prstGeom prst="rect">
            <a:avLst/>
          </a:prstGeom>
          <a:noFill/>
          <a:ln w="19050">
            <a:solidFill>
              <a:srgbClr val="777777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Times" pitchFamily="-128" charset="0"/>
              </a:rPr>
              <a:t>If there is a pairwise distinguishable set of </a:t>
            </a:r>
            <a:r>
              <a:rPr lang="en-US" sz="2000">
                <a:solidFill>
                  <a:srgbClr val="333399"/>
                </a:solidFill>
                <a:latin typeface="Comic Sans MS" pitchFamily="-128" charset="0"/>
              </a:rPr>
              <a:t>N</a:t>
            </a:r>
            <a:r>
              <a:rPr lang="en-US" sz="2400">
                <a:latin typeface="Times" pitchFamily="-128" charset="0"/>
              </a:rPr>
              <a:t> strings for a language </a:t>
            </a:r>
            <a:r>
              <a:rPr lang="en-US" sz="2400">
                <a:solidFill>
                  <a:srgbClr val="333399"/>
                </a:solidFill>
                <a:latin typeface="Arial" charset="0"/>
              </a:rPr>
              <a:t>L</a:t>
            </a:r>
            <a:r>
              <a:rPr lang="en-US" sz="2400">
                <a:latin typeface="Times" pitchFamily="-128" charset="0"/>
              </a:rPr>
              <a:t>, then a DFA accepting </a:t>
            </a:r>
            <a:r>
              <a:rPr lang="en-US" sz="2400">
                <a:solidFill>
                  <a:srgbClr val="333399"/>
                </a:solidFill>
                <a:latin typeface="Arial" charset="0"/>
              </a:rPr>
              <a:t>L</a:t>
            </a:r>
            <a:r>
              <a:rPr lang="en-US" sz="2400">
                <a:latin typeface="Times" pitchFamily="-128" charset="0"/>
              </a:rPr>
              <a:t> </a:t>
            </a:r>
            <a:r>
              <a:rPr lang="en-US" sz="2400" i="1">
                <a:latin typeface="Times" pitchFamily="-128" charset="0"/>
              </a:rPr>
              <a:t>must</a:t>
            </a:r>
            <a:r>
              <a:rPr lang="en-US" sz="2400">
                <a:latin typeface="Times" pitchFamily="-128" charset="0"/>
              </a:rPr>
              <a:t> have </a:t>
            </a:r>
            <a:r>
              <a:rPr lang="en-US" sz="2400">
                <a:solidFill>
                  <a:srgbClr val="333399"/>
                </a:solidFill>
                <a:latin typeface="Times" pitchFamily="-128" charset="0"/>
                <a:sym typeface="Symbol" charset="2"/>
              </a:rPr>
              <a:t></a:t>
            </a:r>
            <a:r>
              <a:rPr lang="en-US" sz="2400">
                <a:latin typeface="Times" pitchFamily="-128" charset="0"/>
              </a:rPr>
              <a:t> </a:t>
            </a:r>
            <a:r>
              <a:rPr lang="en-US" sz="2000">
                <a:solidFill>
                  <a:srgbClr val="333399"/>
                </a:solidFill>
                <a:latin typeface="Comic Sans MS" pitchFamily="-128" charset="0"/>
              </a:rPr>
              <a:t>N</a:t>
            </a:r>
            <a:r>
              <a:rPr lang="en-US" sz="2400">
                <a:latin typeface="Times" pitchFamily="-128" charset="0"/>
              </a:rPr>
              <a:t> states.</a:t>
            </a:r>
          </a:p>
        </p:txBody>
      </p:sp>
      <p:sp>
        <p:nvSpPr>
          <p:cNvPr id="64517" name="Text Box 7"/>
          <p:cNvSpPr txBox="1">
            <a:spLocks noChangeArrowheads="1"/>
          </p:cNvSpPr>
          <p:nvPr/>
        </p:nvSpPr>
        <p:spPr bwMode="auto">
          <a:xfrm>
            <a:off x="457200" y="2697163"/>
            <a:ext cx="2978150" cy="5810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Times" pitchFamily="-128" charset="0"/>
              </a:rPr>
              <a:t>How could we prove that this language's DFA </a:t>
            </a:r>
            <a:r>
              <a:rPr lang="en-US" sz="1600" b="1" i="1">
                <a:solidFill>
                  <a:schemeClr val="accent1"/>
                </a:solidFill>
                <a:latin typeface="Times" pitchFamily="-128" charset="0"/>
              </a:rPr>
              <a:t>requires</a:t>
            </a:r>
            <a:r>
              <a:rPr lang="en-US" sz="1600">
                <a:latin typeface="Times" pitchFamily="-128" charset="0"/>
              </a:rPr>
              <a:t> 4 states?</a:t>
            </a:r>
          </a:p>
        </p:txBody>
      </p:sp>
      <p:sp>
        <p:nvSpPr>
          <p:cNvPr id="64518" name="Rectangle 8"/>
          <p:cNvSpPr>
            <a:spLocks noChangeArrowheads="1"/>
          </p:cNvSpPr>
          <p:nvPr/>
        </p:nvSpPr>
        <p:spPr bwMode="auto">
          <a:xfrm>
            <a:off x="3687763" y="2789238"/>
            <a:ext cx="4710112" cy="3667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800">
                <a:latin typeface="Arial" charset="0"/>
              </a:rPr>
              <a:t> </a:t>
            </a:r>
            <a:r>
              <a:rPr lang="en-US" sz="1800">
                <a:solidFill>
                  <a:srgbClr val="333399"/>
                </a:solidFill>
                <a:latin typeface="Arial" charset="0"/>
              </a:rPr>
              <a:t>L = { w | w is a binary # that’s divisible by 4 }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538" name="Group 2"/>
          <p:cNvGrpSpPr>
            <a:grpSpLocks/>
          </p:cNvGrpSpPr>
          <p:nvPr/>
        </p:nvGrpSpPr>
        <p:grpSpPr bwMode="auto">
          <a:xfrm>
            <a:off x="436563" y="1116013"/>
            <a:ext cx="8218487" cy="180975"/>
            <a:chOff x="295" y="1311"/>
            <a:chExt cx="5177" cy="114"/>
          </a:xfrm>
        </p:grpSpPr>
        <p:sp>
          <p:nvSpPr>
            <p:cNvPr id="65548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65549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</p:grpSp>
      <p:sp>
        <p:nvSpPr>
          <p:cNvPr id="65539" name="Text Box 5"/>
          <p:cNvSpPr txBox="1">
            <a:spLocks noChangeArrowheads="1"/>
          </p:cNvSpPr>
          <p:nvPr/>
        </p:nvSpPr>
        <p:spPr bwMode="auto">
          <a:xfrm>
            <a:off x="706438" y="293688"/>
            <a:ext cx="7781925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latin typeface="Times" pitchFamily="-128" charset="0"/>
              </a:rPr>
              <a:t>The question…</a:t>
            </a:r>
          </a:p>
        </p:txBody>
      </p:sp>
      <p:sp>
        <p:nvSpPr>
          <p:cNvPr id="65540" name="Text Box 6"/>
          <p:cNvSpPr txBox="1">
            <a:spLocks noChangeArrowheads="1"/>
          </p:cNvSpPr>
          <p:nvPr/>
        </p:nvSpPr>
        <p:spPr bwMode="auto">
          <a:xfrm>
            <a:off x="463550" y="1493838"/>
            <a:ext cx="7886700" cy="5191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Times" pitchFamily="-128" charset="0"/>
              </a:rPr>
              <a:t>How powerful </a:t>
            </a:r>
            <a:r>
              <a:rPr lang="en-US" sz="2800" i="1">
                <a:solidFill>
                  <a:srgbClr val="0000FF"/>
                </a:solidFill>
                <a:latin typeface="Times" pitchFamily="-128" charset="0"/>
              </a:rPr>
              <a:t>are</a:t>
            </a:r>
            <a:r>
              <a:rPr lang="en-US" sz="2800">
                <a:solidFill>
                  <a:srgbClr val="0000FF"/>
                </a:solidFill>
                <a:latin typeface="Times" pitchFamily="-128" charset="0"/>
              </a:rPr>
              <a:t> DFAs ?</a:t>
            </a:r>
          </a:p>
        </p:txBody>
      </p:sp>
      <p:sp>
        <p:nvSpPr>
          <p:cNvPr id="65541" name="Rectangle 7"/>
          <p:cNvSpPr>
            <a:spLocks noChangeArrowheads="1"/>
          </p:cNvSpPr>
          <p:nvPr/>
        </p:nvSpPr>
        <p:spPr bwMode="auto">
          <a:xfrm>
            <a:off x="1143000" y="2143125"/>
            <a:ext cx="50927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400">
                <a:latin typeface="Times" pitchFamily="-128" charset="0"/>
              </a:rPr>
              <a:t> Can they emulate normal I/O behavior?</a:t>
            </a:r>
          </a:p>
        </p:txBody>
      </p:sp>
      <p:sp>
        <p:nvSpPr>
          <p:cNvPr id="65542" name="Rectangle 8"/>
          <p:cNvSpPr>
            <a:spLocks noChangeArrowheads="1"/>
          </p:cNvSpPr>
          <p:nvPr/>
        </p:nvSpPr>
        <p:spPr bwMode="auto">
          <a:xfrm>
            <a:off x="1143000" y="3336925"/>
            <a:ext cx="58547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400">
                <a:latin typeface="Times" pitchFamily="-128" charset="0"/>
              </a:rPr>
              <a:t> Can they do anything a desktop machine can?</a:t>
            </a:r>
          </a:p>
        </p:txBody>
      </p:sp>
      <p:sp>
        <p:nvSpPr>
          <p:cNvPr id="65543" name="Rectangle 9"/>
          <p:cNvSpPr>
            <a:spLocks noChangeArrowheads="1"/>
          </p:cNvSpPr>
          <p:nvPr/>
        </p:nvSpPr>
        <p:spPr bwMode="auto">
          <a:xfrm>
            <a:off x="1143000" y="4530725"/>
            <a:ext cx="5730875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400">
                <a:latin typeface="Times" pitchFamily="-128" charset="0"/>
              </a:rPr>
              <a:t> Can they compute anything at all?</a:t>
            </a:r>
          </a:p>
        </p:txBody>
      </p:sp>
      <p:sp>
        <p:nvSpPr>
          <p:cNvPr id="65544" name="Text Box 10"/>
          <p:cNvSpPr txBox="1">
            <a:spLocks noChangeArrowheads="1"/>
          </p:cNvSpPr>
          <p:nvPr/>
        </p:nvSpPr>
        <p:spPr bwMode="auto">
          <a:xfrm>
            <a:off x="561975" y="6161088"/>
            <a:ext cx="6184900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009900"/>
                </a:solidFill>
                <a:latin typeface="Comic Sans MS" pitchFamily="-128" charset="0"/>
              </a:rPr>
              <a:t>Next Time:</a:t>
            </a:r>
            <a:endParaRPr lang="en-US" sz="2000">
              <a:latin typeface="Comic Sans MS" pitchFamily="-128" charset="0"/>
            </a:endParaRPr>
          </a:p>
        </p:txBody>
      </p:sp>
      <p:sp>
        <p:nvSpPr>
          <p:cNvPr id="65545" name="Line 11"/>
          <p:cNvSpPr>
            <a:spLocks noChangeShapeType="1"/>
          </p:cNvSpPr>
          <p:nvPr/>
        </p:nvSpPr>
        <p:spPr bwMode="auto">
          <a:xfrm>
            <a:off x="373063" y="5878513"/>
            <a:ext cx="8255000" cy="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46" name="Rectangle 12"/>
          <p:cNvSpPr>
            <a:spLocks noChangeArrowheads="1"/>
          </p:cNvSpPr>
          <p:nvPr/>
        </p:nvSpPr>
        <p:spPr bwMode="auto">
          <a:xfrm>
            <a:off x="2298700" y="5989638"/>
            <a:ext cx="4256088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000">
                <a:latin typeface="Comic Sans MS" pitchFamily="-128" charset="0"/>
              </a:rPr>
              <a:t>computing with parallel universes…</a:t>
            </a:r>
          </a:p>
        </p:txBody>
      </p:sp>
      <p:sp>
        <p:nvSpPr>
          <p:cNvPr id="65547" name="Rectangle 13"/>
          <p:cNvSpPr>
            <a:spLocks noChangeArrowheads="1"/>
          </p:cNvSpPr>
          <p:nvPr/>
        </p:nvSpPr>
        <p:spPr bwMode="auto">
          <a:xfrm>
            <a:off x="2298700" y="6316663"/>
            <a:ext cx="637540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000">
                <a:latin typeface="Comic Sans MS" pitchFamily="-128" charset="0"/>
              </a:rPr>
              <a:t>the DFA - DNA connection: string sequencing!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2"/>
          <p:cNvGrpSpPr>
            <a:grpSpLocks/>
          </p:cNvGrpSpPr>
          <p:nvPr/>
        </p:nvGrpSpPr>
        <p:grpSpPr bwMode="auto">
          <a:xfrm>
            <a:off x="444500" y="1055688"/>
            <a:ext cx="8218488" cy="180975"/>
            <a:chOff x="295" y="1311"/>
            <a:chExt cx="5177" cy="114"/>
          </a:xfrm>
        </p:grpSpPr>
        <p:sp>
          <p:nvSpPr>
            <p:cNvPr id="17461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17462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</p:grpSp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419100" y="293688"/>
            <a:ext cx="8259763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 smtClean="0">
                <a:cs typeface="Times New Roman" pitchFamily="-128" charset="0"/>
              </a:rPr>
              <a:t>Our </a:t>
            </a:r>
            <a:r>
              <a:rPr lang="en-US" sz="3600" dirty="0">
                <a:cs typeface="Times New Roman" pitchFamily="-128" charset="0"/>
              </a:rPr>
              <a:t>computational model: DFAs ~ FSMs</a:t>
            </a:r>
          </a:p>
        </p:txBody>
      </p:sp>
      <p:sp>
        <p:nvSpPr>
          <p:cNvPr id="17412" name="Text Box 6"/>
          <p:cNvSpPr txBox="1">
            <a:spLocks noChangeArrowheads="1"/>
          </p:cNvSpPr>
          <p:nvPr/>
        </p:nvSpPr>
        <p:spPr bwMode="auto">
          <a:xfrm>
            <a:off x="392113" y="1385888"/>
            <a:ext cx="6869112" cy="579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cs typeface="Times New Roman" pitchFamily="-128" charset="0"/>
              </a:rPr>
              <a:t>DFA or “Finite State Machine”</a:t>
            </a:r>
          </a:p>
        </p:txBody>
      </p:sp>
      <p:sp>
        <p:nvSpPr>
          <p:cNvPr id="17413" name="Text Box 7"/>
          <p:cNvSpPr txBox="1">
            <a:spLocks noChangeArrowheads="1"/>
          </p:cNvSpPr>
          <p:nvPr/>
        </p:nvSpPr>
        <p:spPr bwMode="auto">
          <a:xfrm>
            <a:off x="203200" y="1839913"/>
            <a:ext cx="417195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0000FF"/>
                </a:solidFill>
                <a:latin typeface="Times" pitchFamily="-128" charset="0"/>
              </a:rPr>
              <a:t>(</a:t>
            </a:r>
            <a:r>
              <a:rPr lang="en-US" sz="1600" b="1">
                <a:solidFill>
                  <a:srgbClr val="0000FF"/>
                </a:solidFill>
                <a:latin typeface="Times" pitchFamily="-128" charset="0"/>
              </a:rPr>
              <a:t>D</a:t>
            </a:r>
            <a:r>
              <a:rPr lang="en-US" sz="1600">
                <a:solidFill>
                  <a:srgbClr val="0000FF"/>
                </a:solidFill>
                <a:latin typeface="Times" pitchFamily="-128" charset="0"/>
              </a:rPr>
              <a:t>eterministic </a:t>
            </a:r>
            <a:r>
              <a:rPr lang="en-US" sz="1600" b="1">
                <a:solidFill>
                  <a:srgbClr val="0000FF"/>
                </a:solidFill>
                <a:latin typeface="Times" pitchFamily="-128" charset="0"/>
              </a:rPr>
              <a:t>F</a:t>
            </a:r>
            <a:r>
              <a:rPr lang="en-US" sz="1600">
                <a:solidFill>
                  <a:srgbClr val="0000FF"/>
                </a:solidFill>
                <a:latin typeface="Times" pitchFamily="-128" charset="0"/>
              </a:rPr>
              <a:t>inite </a:t>
            </a:r>
            <a:r>
              <a:rPr lang="en-US" sz="1600" b="1">
                <a:solidFill>
                  <a:srgbClr val="0000FF"/>
                </a:solidFill>
                <a:latin typeface="Times" pitchFamily="-128" charset="0"/>
              </a:rPr>
              <a:t>A</a:t>
            </a:r>
            <a:r>
              <a:rPr lang="en-US" sz="1600">
                <a:solidFill>
                  <a:srgbClr val="0000FF"/>
                </a:solidFill>
                <a:latin typeface="Times" pitchFamily="-128" charset="0"/>
              </a:rPr>
              <a:t>utomaton)</a:t>
            </a:r>
          </a:p>
        </p:txBody>
      </p:sp>
      <p:sp>
        <p:nvSpPr>
          <p:cNvPr id="17414" name="Oval 8"/>
          <p:cNvSpPr>
            <a:spLocks noChangeArrowheads="1"/>
          </p:cNvSpPr>
          <p:nvPr/>
        </p:nvSpPr>
        <p:spPr bwMode="auto">
          <a:xfrm>
            <a:off x="2208213" y="2794000"/>
            <a:ext cx="669925" cy="6699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Times" pitchFamily="-128" charset="0"/>
            </a:endParaRPr>
          </a:p>
        </p:txBody>
      </p:sp>
      <p:sp>
        <p:nvSpPr>
          <p:cNvPr id="17415" name="Text Box 11"/>
          <p:cNvSpPr txBox="1">
            <a:spLocks noChangeArrowheads="1"/>
          </p:cNvSpPr>
          <p:nvPr/>
        </p:nvSpPr>
        <p:spPr bwMode="auto">
          <a:xfrm>
            <a:off x="2339975" y="2965450"/>
            <a:ext cx="38735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" pitchFamily="-128" charset="0"/>
              </a:rPr>
              <a:t>q0</a:t>
            </a:r>
          </a:p>
        </p:txBody>
      </p:sp>
      <p:sp>
        <p:nvSpPr>
          <p:cNvPr id="17416" name="Oval 13"/>
          <p:cNvSpPr>
            <a:spLocks noChangeArrowheads="1"/>
          </p:cNvSpPr>
          <p:nvPr/>
        </p:nvSpPr>
        <p:spPr bwMode="auto">
          <a:xfrm>
            <a:off x="4598988" y="2828925"/>
            <a:ext cx="669925" cy="6699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Times" pitchFamily="-128" charset="0"/>
            </a:endParaRPr>
          </a:p>
        </p:txBody>
      </p:sp>
      <p:sp>
        <p:nvSpPr>
          <p:cNvPr id="17417" name="Text Box 14"/>
          <p:cNvSpPr txBox="1">
            <a:spLocks noChangeArrowheads="1"/>
          </p:cNvSpPr>
          <p:nvPr/>
        </p:nvSpPr>
        <p:spPr bwMode="auto">
          <a:xfrm>
            <a:off x="4721225" y="3000375"/>
            <a:ext cx="38735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" pitchFamily="-128" charset="0"/>
              </a:rPr>
              <a:t>q1</a:t>
            </a:r>
          </a:p>
        </p:txBody>
      </p:sp>
      <p:sp>
        <p:nvSpPr>
          <p:cNvPr id="17418" name="Oval 15"/>
          <p:cNvSpPr>
            <a:spLocks noChangeArrowheads="1"/>
          </p:cNvSpPr>
          <p:nvPr/>
        </p:nvSpPr>
        <p:spPr bwMode="auto">
          <a:xfrm>
            <a:off x="4519613" y="2768600"/>
            <a:ext cx="815975" cy="79057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Times" pitchFamily="-128" charset="0"/>
            </a:endParaRPr>
          </a:p>
        </p:txBody>
      </p:sp>
      <p:sp>
        <p:nvSpPr>
          <p:cNvPr id="17419" name="Text Box 16"/>
          <p:cNvSpPr txBox="1">
            <a:spLocks noChangeArrowheads="1"/>
          </p:cNvSpPr>
          <p:nvPr/>
        </p:nvSpPr>
        <p:spPr bwMode="auto">
          <a:xfrm>
            <a:off x="1257300" y="3806825"/>
            <a:ext cx="854075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009900"/>
                </a:solidFill>
                <a:latin typeface="Sand" charset="0"/>
              </a:rPr>
              <a:t>start state</a:t>
            </a:r>
          </a:p>
        </p:txBody>
      </p:sp>
      <p:sp>
        <p:nvSpPr>
          <p:cNvPr id="17420" name="Text Box 17"/>
          <p:cNvSpPr txBox="1">
            <a:spLocks noChangeArrowheads="1"/>
          </p:cNvSpPr>
          <p:nvPr/>
        </p:nvSpPr>
        <p:spPr bwMode="auto">
          <a:xfrm>
            <a:off x="5119688" y="3871913"/>
            <a:ext cx="1631950" cy="2746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0000FF"/>
                </a:solidFill>
                <a:latin typeface="Sand" charset="0"/>
              </a:rPr>
              <a:t>final (accepting) state</a:t>
            </a:r>
          </a:p>
        </p:txBody>
      </p:sp>
      <p:sp>
        <p:nvSpPr>
          <p:cNvPr id="17421" name="Line 18"/>
          <p:cNvSpPr>
            <a:spLocks noChangeShapeType="1"/>
          </p:cNvSpPr>
          <p:nvPr/>
        </p:nvSpPr>
        <p:spPr bwMode="auto">
          <a:xfrm flipV="1">
            <a:off x="1676400" y="3370263"/>
            <a:ext cx="338138" cy="423862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2" name="Line 19"/>
          <p:cNvSpPr>
            <a:spLocks noChangeShapeType="1"/>
          </p:cNvSpPr>
          <p:nvPr/>
        </p:nvSpPr>
        <p:spPr bwMode="auto">
          <a:xfrm flipH="1" flipV="1">
            <a:off x="5060950" y="3629025"/>
            <a:ext cx="290513" cy="252413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3" name="Text Box 20"/>
          <p:cNvSpPr txBox="1">
            <a:spLocks noChangeArrowheads="1"/>
          </p:cNvSpPr>
          <p:nvPr/>
        </p:nvSpPr>
        <p:spPr bwMode="auto">
          <a:xfrm>
            <a:off x="2914650" y="3854450"/>
            <a:ext cx="803275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chemeClr val="accent1"/>
                </a:solidFill>
                <a:latin typeface="Sand" charset="0"/>
              </a:rPr>
              <a:t>transition</a:t>
            </a:r>
          </a:p>
        </p:txBody>
      </p:sp>
      <p:sp>
        <p:nvSpPr>
          <p:cNvPr id="17424" name="Freeform 22"/>
          <p:cNvSpPr>
            <a:spLocks/>
          </p:cNvSpPr>
          <p:nvPr/>
        </p:nvSpPr>
        <p:spPr bwMode="auto">
          <a:xfrm>
            <a:off x="2889250" y="3251200"/>
            <a:ext cx="1609725" cy="161925"/>
          </a:xfrm>
          <a:custGeom>
            <a:avLst/>
            <a:gdLst>
              <a:gd name="T0" fmla="*/ 0 w 1014"/>
              <a:gd name="T1" fmla="*/ 0 h 102"/>
              <a:gd name="T2" fmla="*/ 2147483647 w 1014"/>
              <a:gd name="T3" fmla="*/ 2147483647 h 102"/>
              <a:gd name="T4" fmla="*/ 2147483647 w 1014"/>
              <a:gd name="T5" fmla="*/ 2147483647 h 102"/>
              <a:gd name="T6" fmla="*/ 0 60000 65536"/>
              <a:gd name="T7" fmla="*/ 0 60000 65536"/>
              <a:gd name="T8" fmla="*/ 0 60000 65536"/>
              <a:gd name="T9" fmla="*/ 0 w 1014"/>
              <a:gd name="T10" fmla="*/ 0 h 102"/>
              <a:gd name="T11" fmla="*/ 1014 w 1014"/>
              <a:gd name="T12" fmla="*/ 102 h 10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14" h="102">
                <a:moveTo>
                  <a:pt x="0" y="0"/>
                </a:moveTo>
                <a:cubicBezTo>
                  <a:pt x="172" y="47"/>
                  <a:pt x="344" y="94"/>
                  <a:pt x="513" y="98"/>
                </a:cubicBezTo>
                <a:cubicBezTo>
                  <a:pt x="682" y="102"/>
                  <a:pt x="848" y="63"/>
                  <a:pt x="1014" y="24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5" name="Freeform 23"/>
          <p:cNvSpPr>
            <a:spLocks/>
          </p:cNvSpPr>
          <p:nvPr/>
        </p:nvSpPr>
        <p:spPr bwMode="auto">
          <a:xfrm>
            <a:off x="2898775" y="2873375"/>
            <a:ext cx="1609725" cy="184150"/>
          </a:xfrm>
          <a:custGeom>
            <a:avLst/>
            <a:gdLst>
              <a:gd name="T0" fmla="*/ 0 w 1014"/>
              <a:gd name="T1" fmla="*/ 2147483647 h 116"/>
              <a:gd name="T2" fmla="*/ 2147483647 w 1014"/>
              <a:gd name="T3" fmla="*/ 0 h 116"/>
              <a:gd name="T4" fmla="*/ 2147483647 w 1014"/>
              <a:gd name="T5" fmla="*/ 2147483647 h 116"/>
              <a:gd name="T6" fmla="*/ 0 60000 65536"/>
              <a:gd name="T7" fmla="*/ 0 60000 65536"/>
              <a:gd name="T8" fmla="*/ 0 60000 65536"/>
              <a:gd name="T9" fmla="*/ 0 w 1014"/>
              <a:gd name="T10" fmla="*/ 0 h 116"/>
              <a:gd name="T11" fmla="*/ 1014 w 1014"/>
              <a:gd name="T12" fmla="*/ 116 h 1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14" h="116">
                <a:moveTo>
                  <a:pt x="0" y="116"/>
                </a:moveTo>
                <a:cubicBezTo>
                  <a:pt x="172" y="58"/>
                  <a:pt x="344" y="0"/>
                  <a:pt x="513" y="0"/>
                </a:cubicBezTo>
                <a:cubicBezTo>
                  <a:pt x="682" y="0"/>
                  <a:pt x="848" y="58"/>
                  <a:pt x="1014" y="116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6" name="Text Box 24"/>
          <p:cNvSpPr txBox="1">
            <a:spLocks noChangeArrowheads="1"/>
          </p:cNvSpPr>
          <p:nvPr/>
        </p:nvSpPr>
        <p:spPr bwMode="auto">
          <a:xfrm>
            <a:off x="3667125" y="2587625"/>
            <a:ext cx="28575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" pitchFamily="-128" charset="0"/>
              </a:rPr>
              <a:t>1</a:t>
            </a:r>
          </a:p>
        </p:txBody>
      </p:sp>
      <p:sp>
        <p:nvSpPr>
          <p:cNvPr id="17427" name="Text Box 25"/>
          <p:cNvSpPr txBox="1">
            <a:spLocks noChangeArrowheads="1"/>
          </p:cNvSpPr>
          <p:nvPr/>
        </p:nvSpPr>
        <p:spPr bwMode="auto">
          <a:xfrm>
            <a:off x="2530475" y="2257425"/>
            <a:ext cx="28575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" pitchFamily="-128" charset="0"/>
              </a:rPr>
              <a:t>0</a:t>
            </a:r>
          </a:p>
        </p:txBody>
      </p:sp>
      <p:sp>
        <p:nvSpPr>
          <p:cNvPr id="17428" name="Text Box 28"/>
          <p:cNvSpPr txBox="1">
            <a:spLocks noChangeArrowheads="1"/>
          </p:cNvSpPr>
          <p:nvPr/>
        </p:nvSpPr>
        <p:spPr bwMode="auto">
          <a:xfrm>
            <a:off x="3548063" y="3379788"/>
            <a:ext cx="28575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" pitchFamily="-128" charset="0"/>
              </a:rPr>
              <a:t>1</a:t>
            </a:r>
          </a:p>
        </p:txBody>
      </p:sp>
      <p:sp>
        <p:nvSpPr>
          <p:cNvPr id="17429" name="Text Box 30"/>
          <p:cNvSpPr txBox="1">
            <a:spLocks noChangeArrowheads="1"/>
          </p:cNvSpPr>
          <p:nvPr/>
        </p:nvSpPr>
        <p:spPr bwMode="auto">
          <a:xfrm>
            <a:off x="4989513" y="2390775"/>
            <a:ext cx="28575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" pitchFamily="-128" charset="0"/>
              </a:rPr>
              <a:t>0</a:t>
            </a:r>
          </a:p>
        </p:txBody>
      </p:sp>
      <p:sp>
        <p:nvSpPr>
          <p:cNvPr id="17430" name="Line 31"/>
          <p:cNvSpPr>
            <a:spLocks noChangeShapeType="1"/>
          </p:cNvSpPr>
          <p:nvPr/>
        </p:nvSpPr>
        <p:spPr bwMode="auto">
          <a:xfrm flipV="1">
            <a:off x="3151188" y="3513138"/>
            <a:ext cx="192087" cy="377825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31" name="Freeform 32"/>
          <p:cNvSpPr>
            <a:spLocks/>
          </p:cNvSpPr>
          <p:nvPr/>
        </p:nvSpPr>
        <p:spPr bwMode="auto">
          <a:xfrm>
            <a:off x="2360613" y="2389188"/>
            <a:ext cx="241300" cy="415925"/>
          </a:xfrm>
          <a:custGeom>
            <a:avLst/>
            <a:gdLst>
              <a:gd name="T0" fmla="*/ 2147483647 w 127"/>
              <a:gd name="T1" fmla="*/ 2147483647 h 238"/>
              <a:gd name="T2" fmla="*/ 2147483647 w 127"/>
              <a:gd name="T3" fmla="*/ 2147483647 h 238"/>
              <a:gd name="T4" fmla="*/ 2147483647 w 127"/>
              <a:gd name="T5" fmla="*/ 2147483647 h 238"/>
              <a:gd name="T6" fmla="*/ 2147483647 w 127"/>
              <a:gd name="T7" fmla="*/ 0 h 238"/>
              <a:gd name="T8" fmla="*/ 2147483647 w 127"/>
              <a:gd name="T9" fmla="*/ 2147483647 h 238"/>
              <a:gd name="T10" fmla="*/ 2147483647 w 127"/>
              <a:gd name="T11" fmla="*/ 2147483647 h 238"/>
              <a:gd name="T12" fmla="*/ 2147483647 w 127"/>
              <a:gd name="T13" fmla="*/ 2147483647 h 2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7"/>
              <a:gd name="T22" fmla="*/ 0 h 238"/>
              <a:gd name="T23" fmla="*/ 127 w 127"/>
              <a:gd name="T24" fmla="*/ 238 h 2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7" h="238">
                <a:moveTo>
                  <a:pt x="64" y="238"/>
                </a:moveTo>
                <a:cubicBezTo>
                  <a:pt x="40" y="216"/>
                  <a:pt x="17" y="194"/>
                  <a:pt x="9" y="165"/>
                </a:cubicBezTo>
                <a:cubicBezTo>
                  <a:pt x="0" y="135"/>
                  <a:pt x="3" y="88"/>
                  <a:pt x="15" y="61"/>
                </a:cubicBezTo>
                <a:cubicBezTo>
                  <a:pt x="26" y="33"/>
                  <a:pt x="58" y="0"/>
                  <a:pt x="76" y="0"/>
                </a:cubicBezTo>
                <a:cubicBezTo>
                  <a:pt x="93" y="0"/>
                  <a:pt x="110" y="38"/>
                  <a:pt x="119" y="61"/>
                </a:cubicBezTo>
                <a:cubicBezTo>
                  <a:pt x="127" y="83"/>
                  <a:pt x="127" y="107"/>
                  <a:pt x="125" y="134"/>
                </a:cubicBezTo>
                <a:cubicBezTo>
                  <a:pt x="122" y="160"/>
                  <a:pt x="111" y="190"/>
                  <a:pt x="101" y="22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32" name="Freeform 33"/>
          <p:cNvSpPr>
            <a:spLocks/>
          </p:cNvSpPr>
          <p:nvPr/>
        </p:nvSpPr>
        <p:spPr bwMode="auto">
          <a:xfrm>
            <a:off x="4781550" y="2347913"/>
            <a:ext cx="241300" cy="415925"/>
          </a:xfrm>
          <a:custGeom>
            <a:avLst/>
            <a:gdLst>
              <a:gd name="T0" fmla="*/ 2147483647 w 127"/>
              <a:gd name="T1" fmla="*/ 2147483647 h 238"/>
              <a:gd name="T2" fmla="*/ 2147483647 w 127"/>
              <a:gd name="T3" fmla="*/ 2147483647 h 238"/>
              <a:gd name="T4" fmla="*/ 2147483647 w 127"/>
              <a:gd name="T5" fmla="*/ 2147483647 h 238"/>
              <a:gd name="T6" fmla="*/ 2147483647 w 127"/>
              <a:gd name="T7" fmla="*/ 0 h 238"/>
              <a:gd name="T8" fmla="*/ 2147483647 w 127"/>
              <a:gd name="T9" fmla="*/ 2147483647 h 238"/>
              <a:gd name="T10" fmla="*/ 2147483647 w 127"/>
              <a:gd name="T11" fmla="*/ 2147483647 h 238"/>
              <a:gd name="T12" fmla="*/ 2147483647 w 127"/>
              <a:gd name="T13" fmla="*/ 2147483647 h 2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7"/>
              <a:gd name="T22" fmla="*/ 0 h 238"/>
              <a:gd name="T23" fmla="*/ 127 w 127"/>
              <a:gd name="T24" fmla="*/ 238 h 2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7" h="238">
                <a:moveTo>
                  <a:pt x="64" y="238"/>
                </a:moveTo>
                <a:cubicBezTo>
                  <a:pt x="40" y="216"/>
                  <a:pt x="17" y="194"/>
                  <a:pt x="9" y="165"/>
                </a:cubicBezTo>
                <a:cubicBezTo>
                  <a:pt x="0" y="135"/>
                  <a:pt x="3" y="88"/>
                  <a:pt x="15" y="61"/>
                </a:cubicBezTo>
                <a:cubicBezTo>
                  <a:pt x="26" y="33"/>
                  <a:pt x="58" y="0"/>
                  <a:pt x="76" y="0"/>
                </a:cubicBezTo>
                <a:cubicBezTo>
                  <a:pt x="93" y="0"/>
                  <a:pt x="110" y="38"/>
                  <a:pt x="119" y="61"/>
                </a:cubicBezTo>
                <a:cubicBezTo>
                  <a:pt x="127" y="83"/>
                  <a:pt x="127" y="107"/>
                  <a:pt x="125" y="134"/>
                </a:cubicBezTo>
                <a:cubicBezTo>
                  <a:pt x="122" y="160"/>
                  <a:pt x="111" y="190"/>
                  <a:pt x="101" y="22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33" name="Text Box 56"/>
          <p:cNvSpPr txBox="1">
            <a:spLocks noChangeArrowheads="1"/>
          </p:cNvSpPr>
          <p:nvPr/>
        </p:nvSpPr>
        <p:spPr bwMode="auto">
          <a:xfrm>
            <a:off x="7219950" y="1711325"/>
            <a:ext cx="1773238" cy="8255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cs typeface="Times New Roman" pitchFamily="-128" charset="0"/>
              </a:rPr>
              <a:t>Every state has </a:t>
            </a:r>
            <a:r>
              <a:rPr lang="en-US" sz="1600" i="1">
                <a:cs typeface="Times New Roman" pitchFamily="-128" charset="0"/>
              </a:rPr>
              <a:t>one</a:t>
            </a:r>
            <a:r>
              <a:rPr lang="en-US" sz="1600">
                <a:cs typeface="Times New Roman" pitchFamily="-128" charset="0"/>
              </a:rPr>
              <a:t> transition for </a:t>
            </a:r>
            <a:r>
              <a:rPr lang="en-US" sz="1600" i="1">
                <a:cs typeface="Times New Roman" pitchFamily="-128" charset="0"/>
              </a:rPr>
              <a:t>every</a:t>
            </a:r>
            <a:r>
              <a:rPr lang="en-US" sz="1600">
                <a:cs typeface="Times New Roman" pitchFamily="-128" charset="0"/>
              </a:rPr>
              <a:t> possible character. </a:t>
            </a:r>
          </a:p>
        </p:txBody>
      </p:sp>
      <p:sp>
        <p:nvSpPr>
          <p:cNvPr id="17434" name="Text Box 57"/>
          <p:cNvSpPr txBox="1">
            <a:spLocks noChangeArrowheads="1"/>
          </p:cNvSpPr>
          <p:nvPr/>
        </p:nvSpPr>
        <p:spPr bwMode="auto">
          <a:xfrm>
            <a:off x="7251700" y="1404938"/>
            <a:ext cx="165100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u="sng">
                <a:cs typeface="Times New Roman" pitchFamily="-128" charset="0"/>
              </a:rPr>
              <a:t>Deterministic</a:t>
            </a:r>
          </a:p>
        </p:txBody>
      </p:sp>
      <p:sp>
        <p:nvSpPr>
          <p:cNvPr id="17435" name="Freeform 59"/>
          <p:cNvSpPr>
            <a:spLocks/>
          </p:cNvSpPr>
          <p:nvPr/>
        </p:nvSpPr>
        <p:spPr bwMode="auto">
          <a:xfrm>
            <a:off x="2017713" y="2951163"/>
            <a:ext cx="174625" cy="339725"/>
          </a:xfrm>
          <a:custGeom>
            <a:avLst/>
            <a:gdLst>
              <a:gd name="T0" fmla="*/ 0 w 110"/>
              <a:gd name="T1" fmla="*/ 0 h 214"/>
              <a:gd name="T2" fmla="*/ 0 w 110"/>
              <a:gd name="T3" fmla="*/ 2147483647 h 214"/>
              <a:gd name="T4" fmla="*/ 2147483647 w 110"/>
              <a:gd name="T5" fmla="*/ 2147483647 h 214"/>
              <a:gd name="T6" fmla="*/ 0 w 110"/>
              <a:gd name="T7" fmla="*/ 0 h 214"/>
              <a:gd name="T8" fmla="*/ 0 60000 65536"/>
              <a:gd name="T9" fmla="*/ 0 60000 65536"/>
              <a:gd name="T10" fmla="*/ 0 60000 65536"/>
              <a:gd name="T11" fmla="*/ 0 60000 65536"/>
              <a:gd name="T12" fmla="*/ 0 w 110"/>
              <a:gd name="T13" fmla="*/ 0 h 214"/>
              <a:gd name="T14" fmla="*/ 110 w 110"/>
              <a:gd name="T15" fmla="*/ 214 h 2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0" h="214">
                <a:moveTo>
                  <a:pt x="0" y="0"/>
                </a:moveTo>
                <a:cubicBezTo>
                  <a:pt x="0" y="71"/>
                  <a:pt x="0" y="142"/>
                  <a:pt x="0" y="214"/>
                </a:cubicBezTo>
                <a:lnTo>
                  <a:pt x="110" y="104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36" name="Text Box 61"/>
          <p:cNvSpPr txBox="1">
            <a:spLocks noChangeArrowheads="1"/>
          </p:cNvSpPr>
          <p:nvPr/>
        </p:nvSpPr>
        <p:spPr bwMode="auto">
          <a:xfrm>
            <a:off x="7661275" y="2582863"/>
            <a:ext cx="81915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u="sng">
                <a:cs typeface="Times New Roman" pitchFamily="-128" charset="0"/>
              </a:rPr>
              <a:t>Finite</a:t>
            </a:r>
          </a:p>
        </p:txBody>
      </p:sp>
      <p:sp>
        <p:nvSpPr>
          <p:cNvPr id="17437" name="Text Box 62"/>
          <p:cNvSpPr txBox="1">
            <a:spLocks noChangeArrowheads="1"/>
          </p:cNvSpPr>
          <p:nvPr/>
        </p:nvSpPr>
        <p:spPr bwMode="auto">
          <a:xfrm>
            <a:off x="7472363" y="2868613"/>
            <a:ext cx="1273175" cy="5810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cs typeface="Times New Roman" pitchFamily="-128" charset="0"/>
              </a:rPr>
              <a:t>key resource is </a:t>
            </a:r>
            <a:r>
              <a:rPr lang="en-US" sz="1600" i="1">
                <a:cs typeface="Times New Roman" pitchFamily="-128" charset="0"/>
              </a:rPr>
              <a:t>memory</a:t>
            </a:r>
            <a:endParaRPr lang="en-US" sz="1600">
              <a:cs typeface="Times New Roman" pitchFamily="-128" charset="0"/>
            </a:endParaRPr>
          </a:p>
        </p:txBody>
      </p:sp>
      <p:sp>
        <p:nvSpPr>
          <p:cNvPr id="17438" name="Text Box 63"/>
          <p:cNvSpPr txBox="1">
            <a:spLocks noChangeArrowheads="1"/>
          </p:cNvSpPr>
          <p:nvPr/>
        </p:nvSpPr>
        <p:spPr bwMode="auto">
          <a:xfrm>
            <a:off x="996950" y="4005263"/>
            <a:ext cx="1073150" cy="2746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latin typeface="Sand" charset="0"/>
              </a:rPr>
              <a:t>“input funnel”</a:t>
            </a:r>
          </a:p>
        </p:txBody>
      </p:sp>
      <p:sp>
        <p:nvSpPr>
          <p:cNvPr id="17439" name="Text Box 64"/>
          <p:cNvSpPr txBox="1">
            <a:spLocks noChangeArrowheads="1"/>
          </p:cNvSpPr>
          <p:nvPr/>
        </p:nvSpPr>
        <p:spPr bwMode="auto">
          <a:xfrm>
            <a:off x="2754313" y="4056063"/>
            <a:ext cx="1082675" cy="2746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latin typeface="Sand" charset="0"/>
              </a:rPr>
              <a:t>“where to go”</a:t>
            </a:r>
          </a:p>
        </p:txBody>
      </p:sp>
      <p:sp>
        <p:nvSpPr>
          <p:cNvPr id="17440" name="Text Box 65"/>
          <p:cNvSpPr txBox="1">
            <a:spLocks noChangeArrowheads="1"/>
          </p:cNvSpPr>
          <p:nvPr/>
        </p:nvSpPr>
        <p:spPr bwMode="auto">
          <a:xfrm>
            <a:off x="5307013" y="4083050"/>
            <a:ext cx="1123950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latin typeface="Sand" charset="0"/>
              </a:rPr>
              <a:t>double circled</a:t>
            </a:r>
          </a:p>
        </p:txBody>
      </p:sp>
      <p:sp>
        <p:nvSpPr>
          <p:cNvPr id="17441" name="Text Box 66"/>
          <p:cNvSpPr txBox="1">
            <a:spLocks noChangeArrowheads="1"/>
          </p:cNvSpPr>
          <p:nvPr/>
        </p:nvSpPr>
        <p:spPr bwMode="auto">
          <a:xfrm>
            <a:off x="403225" y="5111750"/>
            <a:ext cx="2598738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400">
                <a:cs typeface="Times New Roman" pitchFamily="-128" charset="0"/>
              </a:rPr>
              <a:t>Example Inputs:</a:t>
            </a:r>
          </a:p>
        </p:txBody>
      </p:sp>
      <p:sp>
        <p:nvSpPr>
          <p:cNvPr id="17442" name="Text Box 68"/>
          <p:cNvSpPr txBox="1">
            <a:spLocks noChangeArrowheads="1"/>
          </p:cNvSpPr>
          <p:nvPr/>
        </p:nvSpPr>
        <p:spPr bwMode="auto">
          <a:xfrm>
            <a:off x="168275" y="6267450"/>
            <a:ext cx="476885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cs typeface="Times New Roman" pitchFamily="-128" charset="0"/>
              </a:rPr>
              <a:t>What strings does </a:t>
            </a:r>
            <a:r>
              <a:rPr lang="en-US" sz="2400" dirty="0" smtClean="0">
                <a:cs typeface="Times New Roman" pitchFamily="-128" charset="0"/>
              </a:rPr>
              <a:t>this FSM accept</a:t>
            </a:r>
            <a:r>
              <a:rPr lang="en-US" sz="2400" dirty="0">
                <a:cs typeface="Times New Roman" pitchFamily="-128" charset="0"/>
              </a:rPr>
              <a:t>?</a:t>
            </a:r>
          </a:p>
        </p:txBody>
      </p:sp>
      <p:grpSp>
        <p:nvGrpSpPr>
          <p:cNvPr id="17443" name="Group 23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5921375" y="969963"/>
            <a:ext cx="381000" cy="457200"/>
            <a:chOff x="2928" y="1051"/>
            <a:chExt cx="840" cy="957"/>
          </a:xfrm>
        </p:grpSpPr>
        <p:sp>
          <p:nvSpPr>
            <p:cNvPr id="17448" name="Freeform 24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87 w 1048"/>
                <a:gd name="T1" fmla="*/ 21 h 250"/>
                <a:gd name="T2" fmla="*/ 150 w 1048"/>
                <a:gd name="T3" fmla="*/ 83 h 250"/>
                <a:gd name="T4" fmla="*/ 157 w 1048"/>
                <a:gd name="T5" fmla="*/ 111 h 250"/>
                <a:gd name="T6" fmla="*/ 164 w 1048"/>
                <a:gd name="T7" fmla="*/ 131 h 250"/>
                <a:gd name="T8" fmla="*/ 172 w 1048"/>
                <a:gd name="T9" fmla="*/ 172 h 250"/>
                <a:gd name="T10" fmla="*/ 123 w 1048"/>
                <a:gd name="T11" fmla="*/ 241 h 250"/>
                <a:gd name="T12" fmla="*/ 13 w 1048"/>
                <a:gd name="T13" fmla="*/ 221 h 250"/>
                <a:gd name="T14" fmla="*/ 0 w 1048"/>
                <a:gd name="T15" fmla="*/ 200 h 250"/>
                <a:gd name="T16" fmla="*/ 2 w 1048"/>
                <a:gd name="T17" fmla="*/ 166 h 250"/>
                <a:gd name="T18" fmla="*/ 15 w 1048"/>
                <a:gd name="T19" fmla="*/ 125 h 250"/>
                <a:gd name="T20" fmla="*/ 34 w 1048"/>
                <a:gd name="T21" fmla="*/ 76 h 250"/>
                <a:gd name="T22" fmla="*/ 46 w 1048"/>
                <a:gd name="T23" fmla="*/ 55 h 250"/>
                <a:gd name="T24" fmla="*/ 53 w 1048"/>
                <a:gd name="T25" fmla="*/ 28 h 250"/>
                <a:gd name="T26" fmla="*/ 62 w 1048"/>
                <a:gd name="T27" fmla="*/ 14 h 250"/>
                <a:gd name="T28" fmla="*/ 83 w 1048"/>
                <a:gd name="T29" fmla="*/ 28 h 250"/>
                <a:gd name="T30" fmla="*/ 87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9" name="Oval 25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en-US" sz="2400"/>
            </a:p>
          </p:txBody>
        </p:sp>
        <p:sp>
          <p:nvSpPr>
            <p:cNvPr id="17450" name="Oval 26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en-US" sz="2400"/>
            </a:p>
          </p:txBody>
        </p:sp>
        <p:sp>
          <p:nvSpPr>
            <p:cNvPr id="17451" name="Oval 27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en-US" sz="2400"/>
            </a:p>
          </p:txBody>
        </p:sp>
        <p:sp>
          <p:nvSpPr>
            <p:cNvPr id="17452" name="Oval 28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en-US" sz="2400"/>
            </a:p>
          </p:txBody>
        </p:sp>
        <p:sp>
          <p:nvSpPr>
            <p:cNvPr id="17453" name="Oval 29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en-US" sz="2400"/>
            </a:p>
          </p:txBody>
        </p:sp>
        <p:sp>
          <p:nvSpPr>
            <p:cNvPr id="17454" name="Oval 30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en-US" sz="2400"/>
            </a:p>
          </p:txBody>
        </p:sp>
        <p:sp>
          <p:nvSpPr>
            <p:cNvPr id="17455" name="Oval 31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en-US" sz="2400"/>
            </a:p>
          </p:txBody>
        </p:sp>
        <p:sp>
          <p:nvSpPr>
            <p:cNvPr id="17456" name="AutoShape 32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>
                <a:spcBef>
                  <a:spcPct val="50000"/>
                </a:spcBef>
              </a:pPr>
              <a:endParaRPr lang="en-US" sz="2400"/>
            </a:p>
          </p:txBody>
        </p:sp>
        <p:sp>
          <p:nvSpPr>
            <p:cNvPr id="17457" name="Freeform 33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8" name="Freeform 34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9" name="Freeform 35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0" name="Freeform 36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444" name="Line 84"/>
          <p:cNvSpPr>
            <a:spLocks noChangeShapeType="1"/>
          </p:cNvSpPr>
          <p:nvPr/>
        </p:nvSpPr>
        <p:spPr bwMode="auto">
          <a:xfrm flipV="1">
            <a:off x="6392863" y="769938"/>
            <a:ext cx="304800" cy="381000"/>
          </a:xfrm>
          <a:prstGeom prst="line">
            <a:avLst/>
          </a:prstGeom>
          <a:noFill/>
          <a:ln w="12700">
            <a:solidFill>
              <a:srgbClr val="00B05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45" name="Text Box 85"/>
          <p:cNvSpPr txBox="1">
            <a:spLocks noChangeArrowheads="1"/>
          </p:cNvSpPr>
          <p:nvPr/>
        </p:nvSpPr>
        <p:spPr bwMode="auto">
          <a:xfrm>
            <a:off x="6337300" y="1223963"/>
            <a:ext cx="806450" cy="228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hlink"/>
                </a:solidFill>
                <a:cs typeface="Times New Roman" pitchFamily="-128" charset="0"/>
              </a:rPr>
              <a:t>no s needed?</a:t>
            </a:r>
          </a:p>
        </p:txBody>
      </p:sp>
      <p:sp>
        <p:nvSpPr>
          <p:cNvPr id="17446" name="TextBox 53"/>
          <p:cNvSpPr txBox="1">
            <a:spLocks noChangeArrowheads="1"/>
          </p:cNvSpPr>
          <p:nvPr/>
        </p:nvSpPr>
        <p:spPr bwMode="auto">
          <a:xfrm>
            <a:off x="3151188" y="4826000"/>
            <a:ext cx="333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B050"/>
                </a:solidFill>
                <a:cs typeface="Times New Roman" pitchFamily="-128" charset="0"/>
              </a:rPr>
              <a:t>00101</a:t>
            </a:r>
          </a:p>
        </p:txBody>
      </p:sp>
      <p:sp>
        <p:nvSpPr>
          <p:cNvPr id="17447" name="TextBox 54"/>
          <p:cNvSpPr txBox="1">
            <a:spLocks noChangeArrowheads="1"/>
          </p:cNvSpPr>
          <p:nvPr/>
        </p:nvSpPr>
        <p:spPr bwMode="auto">
          <a:xfrm>
            <a:off x="3162300" y="5456238"/>
            <a:ext cx="3335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B050"/>
                </a:solidFill>
                <a:cs typeface="Times New Roman" pitchFamily="-128" charset="0"/>
              </a:rPr>
              <a:t>100011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2"/>
          <p:cNvSpPr txBox="1">
            <a:spLocks noChangeArrowheads="1"/>
          </p:cNvSpPr>
          <p:nvPr/>
        </p:nvSpPr>
        <p:spPr bwMode="auto">
          <a:xfrm>
            <a:off x="1295400" y="192088"/>
            <a:ext cx="6553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>
                <a:latin typeface="Times" pitchFamily="-128" charset="0"/>
              </a:rPr>
              <a:t>GA Tech’s FSM for trash pick-up</a:t>
            </a:r>
          </a:p>
        </p:txBody>
      </p:sp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066800"/>
            <a:ext cx="7556500" cy="559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6564" name="Group 6"/>
          <p:cNvGrpSpPr>
            <a:grpSpLocks/>
          </p:cNvGrpSpPr>
          <p:nvPr/>
        </p:nvGrpSpPr>
        <p:grpSpPr bwMode="auto">
          <a:xfrm>
            <a:off x="533400" y="914400"/>
            <a:ext cx="8218488" cy="180975"/>
            <a:chOff x="295" y="1311"/>
            <a:chExt cx="5177" cy="114"/>
          </a:xfrm>
        </p:grpSpPr>
        <p:sp>
          <p:nvSpPr>
            <p:cNvPr id="66566" name="Rectangle 7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66567" name="Rectangle 8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</p:grpSp>
      <p:pic>
        <p:nvPicPr>
          <p:cNvPr id="66565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4886325"/>
            <a:ext cx="2689225" cy="184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1905000"/>
            <a:ext cx="4476750" cy="307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7" name="Text Box 8"/>
          <p:cNvSpPr txBox="1">
            <a:spLocks noChangeArrowheads="1"/>
          </p:cNvSpPr>
          <p:nvPr/>
        </p:nvSpPr>
        <p:spPr bwMode="auto">
          <a:xfrm>
            <a:off x="4757738" y="361950"/>
            <a:ext cx="3573462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2400" b="1">
                <a:solidFill>
                  <a:schemeClr val="accent2"/>
                </a:solidFill>
                <a:latin typeface="Arial" charset="0"/>
              </a:rPr>
              <a:t>AAAI 1994 champions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2400" b="1">
                <a:solidFill>
                  <a:schemeClr val="accent2"/>
                </a:solidFill>
                <a:latin typeface="Arial" charset="0"/>
              </a:rPr>
              <a:t>Office-cleaning event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2400" b="1">
                <a:solidFill>
                  <a:schemeClr val="accent2"/>
                </a:solidFill>
                <a:latin typeface="Arial" charset="0"/>
              </a:rPr>
              <a:t>Georgia Tech</a:t>
            </a:r>
          </a:p>
        </p:txBody>
      </p:sp>
      <p:pic>
        <p:nvPicPr>
          <p:cNvPr id="67588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2895600"/>
            <a:ext cx="3873500" cy="204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9" name="Picture 10"/>
          <p:cNvPicPr>
            <a:picLocks noChangeAspect="1" noChangeArrowheads="1"/>
          </p:cNvPicPr>
          <p:nvPr/>
        </p:nvPicPr>
        <p:blipFill>
          <a:blip r:embed="rId6" cstate="print"/>
          <a:srcRect l="33791" r="33791"/>
          <a:stretch>
            <a:fillRect/>
          </a:stretch>
        </p:blipFill>
        <p:spPr bwMode="auto">
          <a:xfrm>
            <a:off x="762000" y="5181600"/>
            <a:ext cx="2400300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0" name="Picture 11"/>
          <p:cNvPicPr>
            <a:picLocks noChangeAspect="1" noChangeArrowheads="1"/>
          </p:cNvPicPr>
          <p:nvPr/>
        </p:nvPicPr>
        <p:blipFill>
          <a:blip r:embed="rId6" cstate="print"/>
          <a:srcRect r="68095"/>
          <a:stretch>
            <a:fillRect/>
          </a:stretch>
        </p:blipFill>
        <p:spPr bwMode="auto">
          <a:xfrm>
            <a:off x="5867400" y="5181600"/>
            <a:ext cx="2362200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1" name="Picture 12"/>
          <p:cNvPicPr>
            <a:picLocks noChangeAspect="1" noChangeArrowheads="1"/>
          </p:cNvPicPr>
          <p:nvPr/>
        </p:nvPicPr>
        <p:blipFill>
          <a:blip r:embed="rId6" cstate="print"/>
          <a:srcRect l="67924"/>
          <a:stretch>
            <a:fillRect/>
          </a:stretch>
        </p:blipFill>
        <p:spPr bwMode="auto">
          <a:xfrm>
            <a:off x="3327400" y="5181600"/>
            <a:ext cx="2374900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2157" name="Picture 902156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8325" y="25400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02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021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215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02157"/>
                </p:tgtEl>
              </p:cMediaNode>
            </p:video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19" descr="Picture 6"/>
          <p:cNvPicPr>
            <a:picLocks noChangeAspect="1" noChangeArrowheads="1"/>
          </p:cNvPicPr>
          <p:nvPr/>
        </p:nvPicPr>
        <p:blipFill>
          <a:blip r:embed="rId3" cstate="print"/>
          <a:srcRect l="5397"/>
          <a:stretch>
            <a:fillRect/>
          </a:stretch>
        </p:blipFill>
        <p:spPr bwMode="auto">
          <a:xfrm>
            <a:off x="130175" y="3446463"/>
            <a:ext cx="2894013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8611" name="Group 2"/>
          <p:cNvGrpSpPr>
            <a:grpSpLocks/>
          </p:cNvGrpSpPr>
          <p:nvPr/>
        </p:nvGrpSpPr>
        <p:grpSpPr bwMode="auto">
          <a:xfrm>
            <a:off x="436563" y="1116013"/>
            <a:ext cx="8218487" cy="180975"/>
            <a:chOff x="295" y="1311"/>
            <a:chExt cx="5177" cy="114"/>
          </a:xfrm>
        </p:grpSpPr>
        <p:sp>
          <p:nvSpPr>
            <p:cNvPr id="68624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68625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</p:grpSp>
      <p:sp>
        <p:nvSpPr>
          <p:cNvPr id="68612" name="Text Box 5"/>
          <p:cNvSpPr txBox="1">
            <a:spLocks noChangeArrowheads="1"/>
          </p:cNvSpPr>
          <p:nvPr/>
        </p:nvSpPr>
        <p:spPr bwMode="auto">
          <a:xfrm>
            <a:off x="706438" y="293688"/>
            <a:ext cx="7781925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latin typeface="Times" pitchFamily="-128" charset="0"/>
              </a:rPr>
              <a:t>FSM applications…</a:t>
            </a:r>
          </a:p>
        </p:txBody>
      </p:sp>
      <p:sp>
        <p:nvSpPr>
          <p:cNvPr id="68613" name="Text Box 7"/>
          <p:cNvSpPr txBox="1">
            <a:spLocks noChangeArrowheads="1"/>
          </p:cNvSpPr>
          <p:nvPr/>
        </p:nvSpPr>
        <p:spPr bwMode="auto">
          <a:xfrm>
            <a:off x="304800" y="2444750"/>
            <a:ext cx="2057400" cy="598488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  <a:latin typeface="Times" pitchFamily="-128" charset="0"/>
              </a:rPr>
              <a:t>Game AI</a:t>
            </a:r>
            <a:endParaRPr lang="en-US" sz="3200">
              <a:solidFill>
                <a:srgbClr val="0000FF"/>
              </a:solidFill>
              <a:latin typeface="Arial" charset="0"/>
            </a:endParaRPr>
          </a:p>
        </p:txBody>
      </p:sp>
      <p:pic>
        <p:nvPicPr>
          <p:cNvPr id="68614" name="Picture 14" descr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" y="1466850"/>
            <a:ext cx="8610600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5" name="Rectangle 15"/>
          <p:cNvSpPr>
            <a:spLocks noChangeArrowheads="1"/>
          </p:cNvSpPr>
          <p:nvPr/>
        </p:nvSpPr>
        <p:spPr bwMode="auto">
          <a:xfrm>
            <a:off x="5791200" y="2286000"/>
            <a:ext cx="3122613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latin typeface="Arial" charset="0"/>
              </a:rPr>
              <a:t>http://www.gameai.com/statemachines.html</a:t>
            </a:r>
          </a:p>
        </p:txBody>
      </p:sp>
      <p:pic>
        <p:nvPicPr>
          <p:cNvPr id="68616" name="Picture 16" descr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0200" y="5257800"/>
            <a:ext cx="3556000" cy="149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7" name="Picture 17" descr="Picture 8"/>
          <p:cNvPicPr>
            <a:picLocks noChangeAspect="1" noChangeArrowheads="1"/>
          </p:cNvPicPr>
          <p:nvPr/>
        </p:nvPicPr>
        <p:blipFill>
          <a:blip r:embed="rId6" cstate="print"/>
          <a:srcRect l="7474"/>
          <a:stretch>
            <a:fillRect/>
          </a:stretch>
        </p:blipFill>
        <p:spPr bwMode="auto">
          <a:xfrm>
            <a:off x="2809875" y="2266950"/>
            <a:ext cx="2535238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8" name="Line 20"/>
          <p:cNvSpPr>
            <a:spLocks noChangeShapeType="1"/>
          </p:cNvSpPr>
          <p:nvPr/>
        </p:nvSpPr>
        <p:spPr bwMode="auto">
          <a:xfrm flipH="1">
            <a:off x="5791200" y="3200400"/>
            <a:ext cx="381000" cy="2286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19" name="Text Box 21"/>
          <p:cNvSpPr txBox="1">
            <a:spLocks noChangeArrowheads="1"/>
          </p:cNvSpPr>
          <p:nvPr/>
        </p:nvSpPr>
        <p:spPr bwMode="auto">
          <a:xfrm>
            <a:off x="5648325" y="2819400"/>
            <a:ext cx="2446338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0000FF"/>
                </a:solidFill>
                <a:latin typeface="Times" pitchFamily="-128" charset="0"/>
              </a:rPr>
              <a:t>original finite state machine</a:t>
            </a:r>
          </a:p>
        </p:txBody>
      </p:sp>
      <p:sp>
        <p:nvSpPr>
          <p:cNvPr id="68620" name="Line 22"/>
          <p:cNvSpPr>
            <a:spLocks noChangeShapeType="1"/>
          </p:cNvSpPr>
          <p:nvPr/>
        </p:nvSpPr>
        <p:spPr bwMode="auto">
          <a:xfrm flipH="1">
            <a:off x="5867400" y="3810000"/>
            <a:ext cx="914400" cy="1828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21" name="Text Box 23"/>
          <p:cNvSpPr txBox="1">
            <a:spLocks noChangeArrowheads="1"/>
          </p:cNvSpPr>
          <p:nvPr/>
        </p:nvSpPr>
        <p:spPr bwMode="auto">
          <a:xfrm>
            <a:off x="6392863" y="3486150"/>
            <a:ext cx="2633662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0000FF"/>
                </a:solidFill>
                <a:latin typeface="Times" pitchFamily="-128" charset="0"/>
              </a:rPr>
              <a:t>human-guided neural network</a:t>
            </a:r>
          </a:p>
        </p:txBody>
      </p:sp>
      <p:sp>
        <p:nvSpPr>
          <p:cNvPr id="68622" name="Text Box 24"/>
          <p:cNvSpPr txBox="1">
            <a:spLocks noChangeArrowheads="1"/>
          </p:cNvSpPr>
          <p:nvPr/>
        </p:nvSpPr>
        <p:spPr bwMode="auto">
          <a:xfrm>
            <a:off x="7258050" y="4076700"/>
            <a:ext cx="1752600" cy="8255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0000FF"/>
                </a:solidFill>
                <a:latin typeface="Times" pitchFamily="-128" charset="0"/>
              </a:rPr>
              <a:t>genetic-algorithm-guided neural network</a:t>
            </a:r>
          </a:p>
        </p:txBody>
      </p:sp>
      <p:sp>
        <p:nvSpPr>
          <p:cNvPr id="68623" name="Line 25"/>
          <p:cNvSpPr>
            <a:spLocks noChangeShapeType="1"/>
          </p:cNvSpPr>
          <p:nvPr/>
        </p:nvSpPr>
        <p:spPr bwMode="auto">
          <a:xfrm flipH="1">
            <a:off x="5943600" y="4419600"/>
            <a:ext cx="1447800" cy="1447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Picture 6"/>
          <p:cNvPicPr>
            <a:picLocks noChangeAspect="1" noChangeArrowheads="1"/>
          </p:cNvPicPr>
          <p:nvPr/>
        </p:nvPicPr>
        <p:blipFill>
          <a:blip r:embed="rId3" cstate="print"/>
          <a:srcRect l="5397"/>
          <a:stretch>
            <a:fillRect/>
          </a:stretch>
        </p:blipFill>
        <p:spPr bwMode="auto">
          <a:xfrm>
            <a:off x="130175" y="3446463"/>
            <a:ext cx="2894013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9635" name="Group 3"/>
          <p:cNvGrpSpPr>
            <a:grpSpLocks/>
          </p:cNvGrpSpPr>
          <p:nvPr/>
        </p:nvGrpSpPr>
        <p:grpSpPr bwMode="auto">
          <a:xfrm>
            <a:off x="436563" y="1116013"/>
            <a:ext cx="8218487" cy="180975"/>
            <a:chOff x="295" y="1311"/>
            <a:chExt cx="5177" cy="114"/>
          </a:xfrm>
        </p:grpSpPr>
        <p:sp>
          <p:nvSpPr>
            <p:cNvPr id="69643" name="Rectangle 4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69644" name="Rectangle 5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</p:grpSp>
      <p:sp>
        <p:nvSpPr>
          <p:cNvPr id="69636" name="Text Box 6"/>
          <p:cNvSpPr txBox="1">
            <a:spLocks noChangeArrowheads="1"/>
          </p:cNvSpPr>
          <p:nvPr/>
        </p:nvSpPr>
        <p:spPr bwMode="auto">
          <a:xfrm>
            <a:off x="706438" y="293688"/>
            <a:ext cx="7781925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latin typeface="Times" pitchFamily="-128" charset="0"/>
              </a:rPr>
              <a:t>FSM applications…</a:t>
            </a:r>
          </a:p>
        </p:txBody>
      </p:sp>
      <p:sp>
        <p:nvSpPr>
          <p:cNvPr id="69637" name="Text Box 7"/>
          <p:cNvSpPr txBox="1">
            <a:spLocks noChangeArrowheads="1"/>
          </p:cNvSpPr>
          <p:nvPr/>
        </p:nvSpPr>
        <p:spPr bwMode="auto">
          <a:xfrm>
            <a:off x="304800" y="2444750"/>
            <a:ext cx="2057400" cy="598488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  <a:latin typeface="Times" pitchFamily="-128" charset="0"/>
              </a:rPr>
              <a:t>Game AI</a:t>
            </a:r>
            <a:endParaRPr lang="en-US" sz="3200">
              <a:solidFill>
                <a:srgbClr val="0000FF"/>
              </a:solidFill>
              <a:latin typeface="Arial" charset="0"/>
            </a:endParaRPr>
          </a:p>
        </p:txBody>
      </p:sp>
      <p:pic>
        <p:nvPicPr>
          <p:cNvPr id="69638" name="Picture 8" descr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" y="1466850"/>
            <a:ext cx="8610600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9" name="Rectangle 9"/>
          <p:cNvSpPr>
            <a:spLocks noChangeArrowheads="1"/>
          </p:cNvSpPr>
          <p:nvPr/>
        </p:nvSpPr>
        <p:spPr bwMode="auto">
          <a:xfrm>
            <a:off x="5791200" y="2286000"/>
            <a:ext cx="3122613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latin typeface="Arial" charset="0"/>
              </a:rPr>
              <a:t>http://www.gameai.com/statemachines.html</a:t>
            </a:r>
          </a:p>
        </p:txBody>
      </p:sp>
      <p:pic>
        <p:nvPicPr>
          <p:cNvPr id="69640" name="Picture 10" descr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0200" y="5257800"/>
            <a:ext cx="3556000" cy="149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41" name="Picture 11" descr="Picture 8"/>
          <p:cNvPicPr>
            <a:picLocks noChangeAspect="1" noChangeArrowheads="1"/>
          </p:cNvPicPr>
          <p:nvPr/>
        </p:nvPicPr>
        <p:blipFill>
          <a:blip r:embed="rId6" cstate="print"/>
          <a:srcRect l="7474"/>
          <a:stretch>
            <a:fillRect/>
          </a:stretch>
        </p:blipFill>
        <p:spPr bwMode="auto">
          <a:xfrm>
            <a:off x="2809875" y="2266950"/>
            <a:ext cx="2535238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42" name="Picture 12" descr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22950" y="2841625"/>
            <a:ext cx="2519363" cy="217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658" name="Group 2"/>
          <p:cNvGrpSpPr>
            <a:grpSpLocks/>
          </p:cNvGrpSpPr>
          <p:nvPr/>
        </p:nvGrpSpPr>
        <p:grpSpPr bwMode="auto">
          <a:xfrm>
            <a:off x="436563" y="1116013"/>
            <a:ext cx="8218487" cy="180975"/>
            <a:chOff x="295" y="1311"/>
            <a:chExt cx="5177" cy="114"/>
          </a:xfrm>
        </p:grpSpPr>
        <p:sp>
          <p:nvSpPr>
            <p:cNvPr id="70664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70665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</p:grpSp>
      <p:sp>
        <p:nvSpPr>
          <p:cNvPr id="70659" name="Text Box 5"/>
          <p:cNvSpPr txBox="1">
            <a:spLocks noChangeArrowheads="1"/>
          </p:cNvSpPr>
          <p:nvPr/>
        </p:nvSpPr>
        <p:spPr bwMode="auto">
          <a:xfrm>
            <a:off x="706438" y="293688"/>
            <a:ext cx="7781925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latin typeface="Times" pitchFamily="-128" charset="0"/>
              </a:rPr>
              <a:t>A really big DFA…</a:t>
            </a:r>
          </a:p>
        </p:txBody>
      </p:sp>
      <p:sp>
        <p:nvSpPr>
          <p:cNvPr id="70660" name="Text Box 6"/>
          <p:cNvSpPr txBox="1">
            <a:spLocks noChangeArrowheads="1"/>
          </p:cNvSpPr>
          <p:nvPr/>
        </p:nvSpPr>
        <p:spPr bwMode="auto">
          <a:xfrm>
            <a:off x="415925" y="1387475"/>
            <a:ext cx="7396163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" pitchFamily="-128" charset="0"/>
              </a:rPr>
              <a:t>What DFA accepts this language?</a:t>
            </a:r>
          </a:p>
        </p:txBody>
      </p:sp>
      <p:sp>
        <p:nvSpPr>
          <p:cNvPr id="70661" name="Rectangle 7"/>
          <p:cNvSpPr>
            <a:spLocks noChangeArrowheads="1"/>
          </p:cNvSpPr>
          <p:nvPr/>
        </p:nvSpPr>
        <p:spPr bwMode="auto">
          <a:xfrm>
            <a:off x="5443538" y="1423988"/>
            <a:ext cx="2090737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000">
                <a:solidFill>
                  <a:srgbClr val="333399"/>
                </a:solidFill>
                <a:latin typeface="Arial" charset="0"/>
              </a:rPr>
              <a:t>L = { 0</a:t>
            </a:r>
            <a:r>
              <a:rPr lang="en-US" sz="2000" baseline="30000">
                <a:solidFill>
                  <a:srgbClr val="333399"/>
                </a:solidFill>
                <a:latin typeface="Arial" charset="0"/>
              </a:rPr>
              <a:t>n</a:t>
            </a:r>
            <a:r>
              <a:rPr lang="en-US" sz="2000">
                <a:solidFill>
                  <a:srgbClr val="333399"/>
                </a:solidFill>
                <a:latin typeface="Arial" charset="0"/>
              </a:rPr>
              <a:t>1</a:t>
            </a:r>
            <a:r>
              <a:rPr lang="en-US" sz="2000" baseline="30000">
                <a:solidFill>
                  <a:srgbClr val="333399"/>
                </a:solidFill>
                <a:latin typeface="Arial" charset="0"/>
              </a:rPr>
              <a:t>n</a:t>
            </a:r>
            <a:r>
              <a:rPr lang="en-US" sz="2000">
                <a:solidFill>
                  <a:srgbClr val="333399"/>
                </a:solidFill>
                <a:latin typeface="Arial" charset="0"/>
              </a:rPr>
              <a:t> | n </a:t>
            </a:r>
            <a:r>
              <a:rPr lang="en-US" sz="2000">
                <a:solidFill>
                  <a:srgbClr val="333399"/>
                </a:solidFill>
                <a:latin typeface="Arial" charset="0"/>
                <a:sym typeface="Symbol" charset="2"/>
              </a:rPr>
              <a:t> </a:t>
            </a:r>
            <a:r>
              <a:rPr lang="en-US" sz="2000">
                <a:solidFill>
                  <a:srgbClr val="333399"/>
                </a:solidFill>
                <a:latin typeface="Arial" charset="0"/>
              </a:rPr>
              <a:t>0}</a:t>
            </a:r>
          </a:p>
        </p:txBody>
      </p:sp>
      <p:sp>
        <p:nvSpPr>
          <p:cNvPr id="70662" name="Text Box 8"/>
          <p:cNvSpPr txBox="1">
            <a:spLocks noChangeArrowheads="1"/>
          </p:cNvSpPr>
          <p:nvPr/>
        </p:nvSpPr>
        <p:spPr bwMode="auto">
          <a:xfrm>
            <a:off x="690563" y="2503488"/>
            <a:ext cx="1403350" cy="157956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sz="1600" b="1">
                <a:solidFill>
                  <a:srgbClr val="333399"/>
                </a:solidFill>
                <a:latin typeface="Symbol" charset="2"/>
              </a:rPr>
              <a:t>l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sz="1600" b="1">
                <a:solidFill>
                  <a:srgbClr val="333399"/>
                </a:solidFill>
                <a:latin typeface="Courier New" pitchFamily="-128" charset="0"/>
              </a:rPr>
              <a:t>01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sz="1600" b="1">
                <a:solidFill>
                  <a:srgbClr val="333399"/>
                </a:solidFill>
                <a:latin typeface="Courier New" pitchFamily="-128" charset="0"/>
              </a:rPr>
              <a:t>0011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sz="1600" b="1">
                <a:solidFill>
                  <a:srgbClr val="333399"/>
                </a:solidFill>
                <a:latin typeface="Courier New" pitchFamily="-128" charset="0"/>
              </a:rPr>
              <a:t>000111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sz="1600" b="1">
                <a:solidFill>
                  <a:srgbClr val="333399"/>
                </a:solidFill>
                <a:latin typeface="Courier New" pitchFamily="-128" charset="0"/>
              </a:rPr>
              <a:t>00001111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sz="1600" b="1">
                <a:solidFill>
                  <a:srgbClr val="333399"/>
                </a:solidFill>
                <a:latin typeface="Courier New" pitchFamily="-128" charset="0"/>
              </a:rPr>
              <a:t>0000011111</a:t>
            </a:r>
          </a:p>
        </p:txBody>
      </p:sp>
      <p:sp>
        <p:nvSpPr>
          <p:cNvPr id="70663" name="Text Box 9"/>
          <p:cNvSpPr txBox="1">
            <a:spLocks noChangeArrowheads="1"/>
          </p:cNvSpPr>
          <p:nvPr/>
        </p:nvSpPr>
        <p:spPr bwMode="auto">
          <a:xfrm>
            <a:off x="601663" y="2057400"/>
            <a:ext cx="1489075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009900"/>
                </a:solidFill>
                <a:latin typeface="Comic Sans MS" pitchFamily="-128" charset="0"/>
              </a:rPr>
              <a:t>example strings</a:t>
            </a:r>
            <a:endParaRPr lang="en-US" sz="1600">
              <a:latin typeface="Times" pitchFamily="-128" charset="0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682" name="Group 2"/>
          <p:cNvGrpSpPr>
            <a:grpSpLocks/>
          </p:cNvGrpSpPr>
          <p:nvPr/>
        </p:nvGrpSpPr>
        <p:grpSpPr bwMode="auto">
          <a:xfrm>
            <a:off x="436563" y="1116013"/>
            <a:ext cx="8218487" cy="180975"/>
            <a:chOff x="295" y="1311"/>
            <a:chExt cx="5177" cy="114"/>
          </a:xfrm>
        </p:grpSpPr>
        <p:sp>
          <p:nvSpPr>
            <p:cNvPr id="71692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71693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</p:grpSp>
      <p:sp>
        <p:nvSpPr>
          <p:cNvPr id="71683" name="Text Box 5"/>
          <p:cNvSpPr txBox="1">
            <a:spLocks noChangeArrowheads="1"/>
          </p:cNvSpPr>
          <p:nvPr/>
        </p:nvSpPr>
        <p:spPr bwMode="auto">
          <a:xfrm>
            <a:off x="706438" y="293688"/>
            <a:ext cx="7781925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latin typeface="Times" pitchFamily="-128" charset="0"/>
              </a:rPr>
              <a:t>Regular Languages</a:t>
            </a:r>
          </a:p>
        </p:txBody>
      </p:sp>
      <p:sp>
        <p:nvSpPr>
          <p:cNvPr id="71684" name="Text Box 7"/>
          <p:cNvSpPr txBox="1">
            <a:spLocks noChangeArrowheads="1"/>
          </p:cNvSpPr>
          <p:nvPr/>
        </p:nvSpPr>
        <p:spPr bwMode="auto">
          <a:xfrm>
            <a:off x="685800" y="1498600"/>
            <a:ext cx="7396163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" pitchFamily="-128" charset="0"/>
              </a:rPr>
              <a:t>A language </a:t>
            </a:r>
            <a:r>
              <a:rPr lang="en-US" sz="2400">
                <a:solidFill>
                  <a:srgbClr val="333399"/>
                </a:solidFill>
                <a:latin typeface="Arial" charset="0"/>
              </a:rPr>
              <a:t>L</a:t>
            </a:r>
            <a:r>
              <a:rPr lang="en-US" sz="2400">
                <a:latin typeface="Times" pitchFamily="-128" charset="0"/>
              </a:rPr>
              <a:t> is </a:t>
            </a:r>
            <a:r>
              <a:rPr lang="en-US" sz="2400" b="1">
                <a:solidFill>
                  <a:schemeClr val="folHlink"/>
                </a:solidFill>
                <a:latin typeface="Times" pitchFamily="-128" charset="0"/>
              </a:rPr>
              <a:t>regular</a:t>
            </a:r>
            <a:r>
              <a:rPr lang="en-US" sz="2400">
                <a:latin typeface="Times" pitchFamily="-128" charset="0"/>
              </a:rPr>
              <a:t> if there is a DFA that accepts it.</a:t>
            </a:r>
          </a:p>
        </p:txBody>
      </p:sp>
      <p:sp>
        <p:nvSpPr>
          <p:cNvPr id="71685" name="Rectangle 8"/>
          <p:cNvSpPr>
            <a:spLocks noChangeArrowheads="1"/>
          </p:cNvSpPr>
          <p:nvPr/>
        </p:nvSpPr>
        <p:spPr bwMode="auto">
          <a:xfrm>
            <a:off x="1174750" y="2057400"/>
            <a:ext cx="3984625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000">
                <a:solidFill>
                  <a:srgbClr val="333399"/>
                </a:solidFill>
                <a:latin typeface="Arial" charset="0"/>
              </a:rPr>
              <a:t>L = { w | w’s third character is a 1}</a:t>
            </a:r>
          </a:p>
        </p:txBody>
      </p:sp>
      <p:sp>
        <p:nvSpPr>
          <p:cNvPr id="71686" name="Rectangle 9"/>
          <p:cNvSpPr>
            <a:spLocks noChangeArrowheads="1"/>
          </p:cNvSpPr>
          <p:nvPr/>
        </p:nvSpPr>
        <p:spPr bwMode="auto">
          <a:xfrm>
            <a:off x="1171575" y="2581275"/>
            <a:ext cx="649605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000">
                <a:solidFill>
                  <a:srgbClr val="333399"/>
                </a:solidFill>
                <a:latin typeface="Arial" charset="0"/>
              </a:rPr>
              <a:t>L = { w | w’s third-to-last character </a:t>
            </a:r>
            <a:r>
              <a:rPr lang="en-US" sz="2000" i="1">
                <a:solidFill>
                  <a:srgbClr val="333399"/>
                </a:solidFill>
                <a:latin typeface="Arial" charset="0"/>
              </a:rPr>
              <a:t>(from the right)</a:t>
            </a:r>
            <a:r>
              <a:rPr lang="en-US" sz="2000">
                <a:solidFill>
                  <a:srgbClr val="333399"/>
                </a:solidFill>
                <a:latin typeface="Arial" charset="0"/>
              </a:rPr>
              <a:t> is a 1}</a:t>
            </a:r>
          </a:p>
        </p:txBody>
      </p:sp>
      <p:sp>
        <p:nvSpPr>
          <p:cNvPr id="71687" name="Rectangle 10"/>
          <p:cNvSpPr>
            <a:spLocks noChangeArrowheads="1"/>
          </p:cNvSpPr>
          <p:nvPr/>
        </p:nvSpPr>
        <p:spPr bwMode="auto">
          <a:xfrm>
            <a:off x="1174750" y="3136900"/>
            <a:ext cx="5141913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000">
                <a:solidFill>
                  <a:srgbClr val="333399"/>
                </a:solidFill>
                <a:latin typeface="Arial" charset="0"/>
              </a:rPr>
              <a:t>L = { w | w is a binary # that’s divisible by 3 }</a:t>
            </a:r>
          </a:p>
        </p:txBody>
      </p:sp>
      <p:sp>
        <p:nvSpPr>
          <p:cNvPr id="71688" name="Text Box 11"/>
          <p:cNvSpPr txBox="1">
            <a:spLocks noChangeArrowheads="1"/>
          </p:cNvSpPr>
          <p:nvPr/>
        </p:nvSpPr>
        <p:spPr bwMode="auto">
          <a:xfrm>
            <a:off x="711200" y="4352925"/>
            <a:ext cx="7396163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" pitchFamily="-128" charset="0"/>
              </a:rPr>
              <a:t>How could we </a:t>
            </a:r>
            <a:r>
              <a:rPr lang="en-US" sz="2400" u="sng">
                <a:latin typeface="Times" pitchFamily="-128" charset="0"/>
              </a:rPr>
              <a:t>prove</a:t>
            </a:r>
            <a:r>
              <a:rPr lang="en-US" sz="2400">
                <a:latin typeface="Times" pitchFamily="-128" charset="0"/>
              </a:rPr>
              <a:t> that </a:t>
            </a:r>
          </a:p>
        </p:txBody>
      </p:sp>
      <p:sp>
        <p:nvSpPr>
          <p:cNvPr id="71689" name="Rectangle 12"/>
          <p:cNvSpPr>
            <a:spLocks noChangeArrowheads="1"/>
          </p:cNvSpPr>
          <p:nvPr/>
        </p:nvSpPr>
        <p:spPr bwMode="auto">
          <a:xfrm>
            <a:off x="4238625" y="4383088"/>
            <a:ext cx="2090738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000">
                <a:solidFill>
                  <a:srgbClr val="333399"/>
                </a:solidFill>
                <a:latin typeface="Arial" charset="0"/>
              </a:rPr>
              <a:t>L = { 0</a:t>
            </a:r>
            <a:r>
              <a:rPr lang="en-US" sz="2000" baseline="30000">
                <a:solidFill>
                  <a:srgbClr val="333399"/>
                </a:solidFill>
                <a:latin typeface="Arial" charset="0"/>
              </a:rPr>
              <a:t>n</a:t>
            </a:r>
            <a:r>
              <a:rPr lang="en-US" sz="2000">
                <a:solidFill>
                  <a:srgbClr val="333399"/>
                </a:solidFill>
                <a:latin typeface="Arial" charset="0"/>
              </a:rPr>
              <a:t>1</a:t>
            </a:r>
            <a:r>
              <a:rPr lang="en-US" sz="2000" baseline="30000">
                <a:solidFill>
                  <a:srgbClr val="333399"/>
                </a:solidFill>
                <a:latin typeface="Arial" charset="0"/>
              </a:rPr>
              <a:t>n</a:t>
            </a:r>
            <a:r>
              <a:rPr lang="en-US" sz="2000">
                <a:solidFill>
                  <a:srgbClr val="333399"/>
                </a:solidFill>
                <a:latin typeface="Arial" charset="0"/>
              </a:rPr>
              <a:t> | n </a:t>
            </a:r>
            <a:r>
              <a:rPr lang="en-US" sz="2000">
                <a:solidFill>
                  <a:srgbClr val="333399"/>
                </a:solidFill>
                <a:latin typeface="Arial" charset="0"/>
                <a:sym typeface="Symbol" charset="2"/>
              </a:rPr>
              <a:t> </a:t>
            </a:r>
            <a:r>
              <a:rPr lang="en-US" sz="2000">
                <a:solidFill>
                  <a:srgbClr val="333399"/>
                </a:solidFill>
                <a:latin typeface="Arial" charset="0"/>
              </a:rPr>
              <a:t>0}</a:t>
            </a:r>
          </a:p>
        </p:txBody>
      </p:sp>
      <p:sp>
        <p:nvSpPr>
          <p:cNvPr id="71690" name="Rectangle 13"/>
          <p:cNvSpPr>
            <a:spLocks noChangeArrowheads="1"/>
          </p:cNvSpPr>
          <p:nvPr/>
        </p:nvSpPr>
        <p:spPr bwMode="auto">
          <a:xfrm>
            <a:off x="6650038" y="4352925"/>
            <a:ext cx="1927225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400">
                <a:latin typeface="Times" pitchFamily="-128" charset="0"/>
              </a:rPr>
              <a:t>is not regular?</a:t>
            </a:r>
          </a:p>
        </p:txBody>
      </p:sp>
      <p:sp>
        <p:nvSpPr>
          <p:cNvPr id="71691" name="Text Box 14"/>
          <p:cNvSpPr txBox="1">
            <a:spLocks noChangeArrowheads="1"/>
          </p:cNvSpPr>
          <p:nvPr/>
        </p:nvSpPr>
        <p:spPr bwMode="auto">
          <a:xfrm>
            <a:off x="1397000" y="5075238"/>
            <a:ext cx="6364288" cy="8223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Times" pitchFamily="-128" charset="0"/>
              </a:rPr>
              <a:t>If there is an </a:t>
            </a:r>
            <a:r>
              <a:rPr lang="en-US" sz="2400" b="1" i="1">
                <a:latin typeface="Times" pitchFamily="-128" charset="0"/>
              </a:rPr>
              <a:t>infinite</a:t>
            </a:r>
            <a:r>
              <a:rPr lang="en-US" sz="2400">
                <a:latin typeface="Times" pitchFamily="-128" charset="0"/>
              </a:rPr>
              <a:t> pairwise distinguishable set of strings (wrt </a:t>
            </a:r>
            <a:r>
              <a:rPr lang="en-US" sz="2000">
                <a:solidFill>
                  <a:srgbClr val="333399"/>
                </a:solidFill>
                <a:latin typeface="Arial" charset="0"/>
              </a:rPr>
              <a:t>L</a:t>
            </a:r>
            <a:r>
              <a:rPr lang="en-US" sz="2400">
                <a:latin typeface="Times" pitchFamily="-128" charset="0"/>
              </a:rPr>
              <a:t>), it must be that </a:t>
            </a:r>
            <a:r>
              <a:rPr lang="en-US" sz="2000">
                <a:solidFill>
                  <a:srgbClr val="333399"/>
                </a:solidFill>
                <a:latin typeface="Arial" charset="0"/>
              </a:rPr>
              <a:t>L </a:t>
            </a:r>
            <a:r>
              <a:rPr lang="en-US" sz="2400">
                <a:latin typeface="Times" pitchFamily="-128" charset="0"/>
              </a:rPr>
              <a:t>is not regular!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706" name="Group 2"/>
          <p:cNvGrpSpPr>
            <a:grpSpLocks/>
          </p:cNvGrpSpPr>
          <p:nvPr/>
        </p:nvGrpSpPr>
        <p:grpSpPr bwMode="auto">
          <a:xfrm>
            <a:off x="436563" y="1116013"/>
            <a:ext cx="8218487" cy="180975"/>
            <a:chOff x="295" y="1311"/>
            <a:chExt cx="5177" cy="114"/>
          </a:xfrm>
        </p:grpSpPr>
        <p:sp>
          <p:nvSpPr>
            <p:cNvPr id="72712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72713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</p:grpSp>
      <p:sp>
        <p:nvSpPr>
          <p:cNvPr id="72707" name="Text Box 5"/>
          <p:cNvSpPr txBox="1">
            <a:spLocks noChangeArrowheads="1"/>
          </p:cNvSpPr>
          <p:nvPr/>
        </p:nvSpPr>
        <p:spPr bwMode="auto">
          <a:xfrm>
            <a:off x="706438" y="293688"/>
            <a:ext cx="7781925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latin typeface="Times" pitchFamily="-128" charset="0"/>
              </a:rPr>
              <a:t>The </a:t>
            </a:r>
            <a:r>
              <a:rPr lang="en-US" sz="4000" b="1" i="1">
                <a:solidFill>
                  <a:srgbClr val="009900"/>
                </a:solidFill>
                <a:latin typeface="Times" pitchFamily="-128" charset="0"/>
              </a:rPr>
              <a:t>Non</a:t>
            </a:r>
            <a:r>
              <a:rPr lang="en-US" sz="4000">
                <a:latin typeface="Times" pitchFamily="-128" charset="0"/>
              </a:rPr>
              <a:t>regular Language Theorem</a:t>
            </a:r>
          </a:p>
        </p:txBody>
      </p:sp>
      <p:sp>
        <p:nvSpPr>
          <p:cNvPr id="72708" name="Text Box 7"/>
          <p:cNvSpPr txBox="1">
            <a:spLocks noChangeArrowheads="1"/>
          </p:cNvSpPr>
          <p:nvPr/>
        </p:nvSpPr>
        <p:spPr bwMode="auto">
          <a:xfrm>
            <a:off x="685800" y="1498600"/>
            <a:ext cx="7396163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" pitchFamily="-128" charset="0"/>
              </a:rPr>
              <a:t>Consider the language</a:t>
            </a:r>
          </a:p>
        </p:txBody>
      </p:sp>
      <p:sp>
        <p:nvSpPr>
          <p:cNvPr id="72709" name="Rectangle 8"/>
          <p:cNvSpPr>
            <a:spLocks noChangeArrowheads="1"/>
          </p:cNvSpPr>
          <p:nvPr/>
        </p:nvSpPr>
        <p:spPr bwMode="auto">
          <a:xfrm>
            <a:off x="3716338" y="1541463"/>
            <a:ext cx="2090737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000">
                <a:solidFill>
                  <a:srgbClr val="333399"/>
                </a:solidFill>
                <a:latin typeface="Arial" charset="0"/>
              </a:rPr>
              <a:t>L = { 0</a:t>
            </a:r>
            <a:r>
              <a:rPr lang="en-US" sz="2000" baseline="30000">
                <a:solidFill>
                  <a:srgbClr val="333399"/>
                </a:solidFill>
                <a:latin typeface="Arial" charset="0"/>
              </a:rPr>
              <a:t>n</a:t>
            </a:r>
            <a:r>
              <a:rPr lang="en-US" sz="2000">
                <a:solidFill>
                  <a:srgbClr val="333399"/>
                </a:solidFill>
                <a:latin typeface="Arial" charset="0"/>
              </a:rPr>
              <a:t>1</a:t>
            </a:r>
            <a:r>
              <a:rPr lang="en-US" sz="2000" baseline="30000">
                <a:solidFill>
                  <a:srgbClr val="333399"/>
                </a:solidFill>
                <a:latin typeface="Arial" charset="0"/>
              </a:rPr>
              <a:t>n</a:t>
            </a:r>
            <a:r>
              <a:rPr lang="en-US" sz="2000">
                <a:solidFill>
                  <a:srgbClr val="333399"/>
                </a:solidFill>
                <a:latin typeface="Arial" charset="0"/>
              </a:rPr>
              <a:t> | n </a:t>
            </a:r>
            <a:r>
              <a:rPr lang="en-US" sz="2000">
                <a:solidFill>
                  <a:srgbClr val="333399"/>
                </a:solidFill>
                <a:latin typeface="Arial" charset="0"/>
                <a:sym typeface="Symbol" charset="2"/>
              </a:rPr>
              <a:t> </a:t>
            </a:r>
            <a:r>
              <a:rPr lang="en-US" sz="2000">
                <a:solidFill>
                  <a:srgbClr val="333399"/>
                </a:solidFill>
                <a:latin typeface="Arial" charset="0"/>
              </a:rPr>
              <a:t>0}</a:t>
            </a:r>
          </a:p>
        </p:txBody>
      </p:sp>
      <p:sp>
        <p:nvSpPr>
          <p:cNvPr id="72710" name="Text Box 11"/>
          <p:cNvSpPr txBox="1">
            <a:spLocks noChangeArrowheads="1"/>
          </p:cNvSpPr>
          <p:nvPr/>
        </p:nvSpPr>
        <p:spPr bwMode="auto">
          <a:xfrm>
            <a:off x="6718300" y="1987550"/>
            <a:ext cx="1403350" cy="157956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sz="1600" b="1">
                <a:solidFill>
                  <a:srgbClr val="333399"/>
                </a:solidFill>
                <a:latin typeface="Symbol" charset="2"/>
              </a:rPr>
              <a:t>l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sz="1600" b="1">
                <a:solidFill>
                  <a:srgbClr val="333399"/>
                </a:solidFill>
                <a:latin typeface="Courier New" pitchFamily="-128" charset="0"/>
              </a:rPr>
              <a:t>01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sz="1600" b="1">
                <a:solidFill>
                  <a:srgbClr val="333399"/>
                </a:solidFill>
                <a:latin typeface="Courier New" pitchFamily="-128" charset="0"/>
              </a:rPr>
              <a:t>0011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sz="1600" b="1">
                <a:solidFill>
                  <a:srgbClr val="333399"/>
                </a:solidFill>
                <a:latin typeface="Courier New" pitchFamily="-128" charset="0"/>
              </a:rPr>
              <a:t>000111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sz="1600" b="1">
                <a:solidFill>
                  <a:srgbClr val="333399"/>
                </a:solidFill>
                <a:latin typeface="Courier New" pitchFamily="-128" charset="0"/>
              </a:rPr>
              <a:t>00001111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sz="1600" b="1">
                <a:solidFill>
                  <a:srgbClr val="333399"/>
                </a:solidFill>
                <a:latin typeface="Courier New" pitchFamily="-128" charset="0"/>
              </a:rPr>
              <a:t>0000011111</a:t>
            </a:r>
          </a:p>
        </p:txBody>
      </p:sp>
      <p:sp>
        <p:nvSpPr>
          <p:cNvPr id="72711" name="Text Box 12"/>
          <p:cNvSpPr txBox="1">
            <a:spLocks noChangeArrowheads="1"/>
          </p:cNvSpPr>
          <p:nvPr/>
        </p:nvSpPr>
        <p:spPr bwMode="auto">
          <a:xfrm>
            <a:off x="6629400" y="1541463"/>
            <a:ext cx="1489075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009900"/>
                </a:solidFill>
                <a:latin typeface="Comic Sans MS" pitchFamily="-128" charset="0"/>
              </a:rPr>
              <a:t>example strings</a:t>
            </a:r>
            <a:endParaRPr lang="en-US" sz="1600">
              <a:latin typeface="Times" pitchFamily="-128" charset="0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2"/>
          <p:cNvSpPr txBox="1">
            <a:spLocks noChangeArrowheads="1"/>
          </p:cNvSpPr>
          <p:nvPr/>
        </p:nvSpPr>
        <p:spPr bwMode="auto">
          <a:xfrm>
            <a:off x="376238" y="230188"/>
            <a:ext cx="3379787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>
                <a:latin typeface="Times" pitchFamily="-128" charset="0"/>
              </a:rPr>
              <a:t>DFA “Quiz”</a:t>
            </a:r>
          </a:p>
        </p:txBody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290513" y="1365250"/>
            <a:ext cx="4086225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" pitchFamily="-128" charset="0"/>
              </a:rPr>
              <a:t>(1) Draw a DFA that accepts</a:t>
            </a:r>
            <a:endParaRPr lang="en-US" sz="2400">
              <a:solidFill>
                <a:srgbClr val="333399"/>
              </a:solidFill>
              <a:latin typeface="Times" pitchFamily="-128" charset="0"/>
            </a:endParaRPr>
          </a:p>
        </p:txBody>
      </p:sp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290513" y="3232150"/>
            <a:ext cx="7059612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" pitchFamily="-128" charset="0"/>
              </a:rPr>
              <a:t>(2) </a:t>
            </a:r>
            <a:r>
              <a:rPr lang="en-US" sz="2400">
                <a:solidFill>
                  <a:schemeClr val="folHlink"/>
                </a:solidFill>
                <a:latin typeface="Times" pitchFamily="-128" charset="0"/>
              </a:rPr>
              <a:t>(</a:t>
            </a:r>
            <a:r>
              <a:rPr lang="en-US" sz="2400" i="1">
                <a:solidFill>
                  <a:schemeClr val="folHlink"/>
                </a:solidFill>
                <a:latin typeface="Times" pitchFamily="-128" charset="0"/>
              </a:rPr>
              <a:t>Watch out!)</a:t>
            </a:r>
            <a:r>
              <a:rPr lang="en-US" sz="2400" i="1">
                <a:latin typeface="Times" pitchFamily="-128" charset="0"/>
              </a:rPr>
              <a:t>  </a:t>
            </a:r>
            <a:r>
              <a:rPr lang="en-US" sz="2400">
                <a:latin typeface="Times" pitchFamily="-128" charset="0"/>
              </a:rPr>
              <a:t>Draw a DFA accepting</a:t>
            </a:r>
          </a:p>
        </p:txBody>
      </p:sp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2195513" y="2927350"/>
            <a:ext cx="4848225" cy="2444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0000FF"/>
                </a:solidFill>
                <a:latin typeface="Arial" charset="0"/>
              </a:rPr>
              <a:t>Extra Credit:  do your solutions use the </a:t>
            </a:r>
            <a:r>
              <a:rPr lang="en-US" sz="1000" b="1" i="1">
                <a:solidFill>
                  <a:srgbClr val="0000FF"/>
                </a:solidFill>
                <a:latin typeface="Arial" charset="0"/>
              </a:rPr>
              <a:t>minimum possible</a:t>
            </a:r>
            <a:r>
              <a:rPr lang="en-US" sz="1000" b="1">
                <a:solidFill>
                  <a:srgbClr val="0000FF"/>
                </a:solidFill>
                <a:latin typeface="Arial" charset="0"/>
              </a:rPr>
              <a:t> number of states?</a:t>
            </a:r>
          </a:p>
        </p:txBody>
      </p:sp>
      <p:sp>
        <p:nvSpPr>
          <p:cNvPr id="73734" name="Rectangle 6"/>
          <p:cNvSpPr>
            <a:spLocks noChangeArrowheads="1"/>
          </p:cNvSpPr>
          <p:nvPr/>
        </p:nvSpPr>
        <p:spPr bwMode="auto">
          <a:xfrm>
            <a:off x="252413" y="1846263"/>
            <a:ext cx="3984625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000">
                <a:solidFill>
                  <a:srgbClr val="333399"/>
                </a:solidFill>
                <a:latin typeface="Arial" charset="0"/>
              </a:rPr>
              <a:t>L = { w | w’s third character is a 1}</a:t>
            </a:r>
          </a:p>
        </p:txBody>
      </p:sp>
      <p:sp>
        <p:nvSpPr>
          <p:cNvPr id="73735" name="Rectangle 7"/>
          <p:cNvSpPr>
            <a:spLocks noChangeArrowheads="1"/>
          </p:cNvSpPr>
          <p:nvPr/>
        </p:nvSpPr>
        <p:spPr bwMode="auto">
          <a:xfrm>
            <a:off x="249238" y="3749675"/>
            <a:ext cx="649605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000">
                <a:solidFill>
                  <a:srgbClr val="333399"/>
                </a:solidFill>
                <a:latin typeface="Arial" charset="0"/>
              </a:rPr>
              <a:t>L = { w | w’s third-to-last character </a:t>
            </a:r>
            <a:r>
              <a:rPr lang="en-US" sz="2000" i="1">
                <a:solidFill>
                  <a:srgbClr val="333399"/>
                </a:solidFill>
                <a:latin typeface="Arial" charset="0"/>
              </a:rPr>
              <a:t>(from the right)</a:t>
            </a:r>
            <a:r>
              <a:rPr lang="en-US" sz="2000">
                <a:solidFill>
                  <a:srgbClr val="333399"/>
                </a:solidFill>
                <a:latin typeface="Arial" charset="0"/>
              </a:rPr>
              <a:t> is a 1}</a:t>
            </a:r>
          </a:p>
        </p:txBody>
      </p:sp>
      <p:sp>
        <p:nvSpPr>
          <p:cNvPr id="73736" name="Line 8"/>
          <p:cNvSpPr>
            <a:spLocks noChangeShapeType="1"/>
          </p:cNvSpPr>
          <p:nvPr/>
        </p:nvSpPr>
        <p:spPr bwMode="auto">
          <a:xfrm>
            <a:off x="258763" y="3049588"/>
            <a:ext cx="18875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37" name="Line 9"/>
          <p:cNvSpPr>
            <a:spLocks noChangeShapeType="1"/>
          </p:cNvSpPr>
          <p:nvPr/>
        </p:nvSpPr>
        <p:spPr bwMode="auto">
          <a:xfrm>
            <a:off x="7056438" y="3049588"/>
            <a:ext cx="18875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3"/>
          <p:cNvSpPr txBox="1">
            <a:spLocks noChangeArrowheads="1"/>
          </p:cNvSpPr>
          <p:nvPr/>
        </p:nvSpPr>
        <p:spPr bwMode="auto">
          <a:xfrm>
            <a:off x="247650" y="179388"/>
            <a:ext cx="516255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" pitchFamily="-128" charset="0"/>
              </a:rPr>
              <a:t>(1) How many states must a DFA for</a:t>
            </a:r>
            <a:endParaRPr lang="en-US" sz="2400">
              <a:solidFill>
                <a:srgbClr val="333399"/>
              </a:solidFill>
              <a:latin typeface="Times" pitchFamily="-128" charset="0"/>
            </a:endParaRPr>
          </a:p>
        </p:txBody>
      </p:sp>
      <p:sp>
        <p:nvSpPr>
          <p:cNvPr id="74755" name="Text Box 4"/>
          <p:cNvSpPr txBox="1">
            <a:spLocks noChangeArrowheads="1"/>
          </p:cNvSpPr>
          <p:nvPr/>
        </p:nvSpPr>
        <p:spPr bwMode="auto">
          <a:xfrm>
            <a:off x="290513" y="3232150"/>
            <a:ext cx="793115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" pitchFamily="-128" charset="0"/>
              </a:rPr>
              <a:t>(2) How many states must a DFA for this language have?</a:t>
            </a:r>
          </a:p>
        </p:txBody>
      </p:sp>
      <p:sp>
        <p:nvSpPr>
          <p:cNvPr id="74756" name="Text Box 5"/>
          <p:cNvSpPr txBox="1">
            <a:spLocks noChangeArrowheads="1"/>
          </p:cNvSpPr>
          <p:nvPr/>
        </p:nvSpPr>
        <p:spPr bwMode="auto">
          <a:xfrm>
            <a:off x="2195513" y="2927350"/>
            <a:ext cx="4848225" cy="2444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0000FF"/>
                </a:solidFill>
                <a:latin typeface="Arial" charset="0"/>
              </a:rPr>
              <a:t>Extra Credit:  do your solutions use the </a:t>
            </a:r>
            <a:r>
              <a:rPr lang="en-US" sz="1000" b="1" i="1">
                <a:solidFill>
                  <a:srgbClr val="0000FF"/>
                </a:solidFill>
                <a:latin typeface="Arial" charset="0"/>
              </a:rPr>
              <a:t>minimum possible</a:t>
            </a:r>
            <a:r>
              <a:rPr lang="en-US" sz="1000" b="1">
                <a:solidFill>
                  <a:srgbClr val="0000FF"/>
                </a:solidFill>
                <a:latin typeface="Arial" charset="0"/>
              </a:rPr>
              <a:t> number of states?</a:t>
            </a:r>
          </a:p>
        </p:txBody>
      </p:sp>
      <p:sp>
        <p:nvSpPr>
          <p:cNvPr id="74757" name="Rectangle 6"/>
          <p:cNvSpPr>
            <a:spLocks noChangeArrowheads="1"/>
          </p:cNvSpPr>
          <p:nvPr/>
        </p:nvSpPr>
        <p:spPr bwMode="auto">
          <a:xfrm>
            <a:off x="209550" y="660400"/>
            <a:ext cx="3984625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000">
                <a:solidFill>
                  <a:srgbClr val="333399"/>
                </a:solidFill>
                <a:latin typeface="Arial" charset="0"/>
              </a:rPr>
              <a:t>L = { w | w’s third character is a 1}</a:t>
            </a:r>
          </a:p>
        </p:txBody>
      </p:sp>
      <p:sp>
        <p:nvSpPr>
          <p:cNvPr id="74758" name="Rectangle 7"/>
          <p:cNvSpPr>
            <a:spLocks noChangeArrowheads="1"/>
          </p:cNvSpPr>
          <p:nvPr/>
        </p:nvSpPr>
        <p:spPr bwMode="auto">
          <a:xfrm>
            <a:off x="249238" y="3749675"/>
            <a:ext cx="649605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000">
                <a:solidFill>
                  <a:srgbClr val="333399"/>
                </a:solidFill>
                <a:latin typeface="Arial" charset="0"/>
              </a:rPr>
              <a:t>L = { w | w’s third-to-last character </a:t>
            </a:r>
            <a:r>
              <a:rPr lang="en-US" sz="2000" i="1">
                <a:solidFill>
                  <a:srgbClr val="333399"/>
                </a:solidFill>
                <a:latin typeface="Arial" charset="0"/>
              </a:rPr>
              <a:t>(from the right)</a:t>
            </a:r>
            <a:r>
              <a:rPr lang="en-US" sz="2000">
                <a:solidFill>
                  <a:srgbClr val="333399"/>
                </a:solidFill>
                <a:latin typeface="Arial" charset="0"/>
              </a:rPr>
              <a:t> is a 1}</a:t>
            </a:r>
          </a:p>
        </p:txBody>
      </p:sp>
      <p:sp>
        <p:nvSpPr>
          <p:cNvPr id="74759" name="Line 8"/>
          <p:cNvSpPr>
            <a:spLocks noChangeShapeType="1"/>
          </p:cNvSpPr>
          <p:nvPr/>
        </p:nvSpPr>
        <p:spPr bwMode="auto">
          <a:xfrm>
            <a:off x="258763" y="3049588"/>
            <a:ext cx="18875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60" name="Line 9"/>
          <p:cNvSpPr>
            <a:spLocks noChangeShapeType="1"/>
          </p:cNvSpPr>
          <p:nvPr/>
        </p:nvSpPr>
        <p:spPr bwMode="auto">
          <a:xfrm>
            <a:off x="7056438" y="3049588"/>
            <a:ext cx="18875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61" name="Rectangle 11"/>
          <p:cNvSpPr>
            <a:spLocks noChangeArrowheads="1"/>
          </p:cNvSpPr>
          <p:nvPr/>
        </p:nvSpPr>
        <p:spPr bwMode="auto">
          <a:xfrm>
            <a:off x="4168775" y="650875"/>
            <a:ext cx="89535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Times" pitchFamily="-128" charset="0"/>
              </a:rPr>
              <a:t>have?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5"/>
          <p:cNvSpPr txBox="1">
            <a:spLocks noChangeArrowheads="1"/>
          </p:cNvSpPr>
          <p:nvPr/>
        </p:nvSpPr>
        <p:spPr bwMode="auto">
          <a:xfrm>
            <a:off x="376238" y="230188"/>
            <a:ext cx="3379787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>
                <a:latin typeface="Times" pitchFamily="-128" charset="0"/>
              </a:rPr>
              <a:t>DFA “Quiz”</a:t>
            </a:r>
          </a:p>
        </p:txBody>
      </p:sp>
      <p:sp>
        <p:nvSpPr>
          <p:cNvPr id="75779" name="Text Box 8"/>
          <p:cNvSpPr txBox="1">
            <a:spLocks noChangeArrowheads="1"/>
          </p:cNvSpPr>
          <p:nvPr/>
        </p:nvSpPr>
        <p:spPr bwMode="auto">
          <a:xfrm>
            <a:off x="290513" y="1365250"/>
            <a:ext cx="4086225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" pitchFamily="-128" charset="0"/>
              </a:rPr>
              <a:t>(1) Draw a DFA that accepts</a:t>
            </a:r>
            <a:endParaRPr lang="en-US" sz="2400">
              <a:solidFill>
                <a:srgbClr val="333399"/>
              </a:solidFill>
              <a:latin typeface="Times" pitchFamily="-128" charset="0"/>
            </a:endParaRPr>
          </a:p>
        </p:txBody>
      </p:sp>
      <p:sp>
        <p:nvSpPr>
          <p:cNvPr id="75780" name="Text Box 9"/>
          <p:cNvSpPr txBox="1">
            <a:spLocks noChangeArrowheads="1"/>
          </p:cNvSpPr>
          <p:nvPr/>
        </p:nvSpPr>
        <p:spPr bwMode="auto">
          <a:xfrm>
            <a:off x="290513" y="3232150"/>
            <a:ext cx="7059612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" pitchFamily="-128" charset="0"/>
              </a:rPr>
              <a:t>(2) </a:t>
            </a:r>
            <a:r>
              <a:rPr lang="en-US" sz="2400">
                <a:solidFill>
                  <a:schemeClr val="folHlink"/>
                </a:solidFill>
                <a:latin typeface="Times" pitchFamily="-128" charset="0"/>
              </a:rPr>
              <a:t>(</a:t>
            </a:r>
            <a:r>
              <a:rPr lang="en-US" sz="2400" i="1">
                <a:solidFill>
                  <a:schemeClr val="folHlink"/>
                </a:solidFill>
                <a:latin typeface="Times" pitchFamily="-128" charset="0"/>
              </a:rPr>
              <a:t>Watch out!)</a:t>
            </a:r>
            <a:r>
              <a:rPr lang="en-US" sz="2400" i="1">
                <a:latin typeface="Times" pitchFamily="-128" charset="0"/>
              </a:rPr>
              <a:t>  </a:t>
            </a:r>
            <a:r>
              <a:rPr lang="en-US" sz="2400">
                <a:latin typeface="Times" pitchFamily="-128" charset="0"/>
              </a:rPr>
              <a:t>Draw a DFA accepting</a:t>
            </a:r>
          </a:p>
        </p:txBody>
      </p:sp>
      <p:sp>
        <p:nvSpPr>
          <p:cNvPr id="75781" name="Text Box 13"/>
          <p:cNvSpPr txBox="1">
            <a:spLocks noChangeArrowheads="1"/>
          </p:cNvSpPr>
          <p:nvPr/>
        </p:nvSpPr>
        <p:spPr bwMode="auto">
          <a:xfrm>
            <a:off x="2195513" y="2927350"/>
            <a:ext cx="4848225" cy="2444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0000FF"/>
                </a:solidFill>
                <a:latin typeface="Arial" charset="0"/>
              </a:rPr>
              <a:t>Extra Credit:  do your solutions use the </a:t>
            </a:r>
            <a:r>
              <a:rPr lang="en-US" sz="1000" b="1" i="1">
                <a:solidFill>
                  <a:srgbClr val="0000FF"/>
                </a:solidFill>
                <a:latin typeface="Arial" charset="0"/>
              </a:rPr>
              <a:t>minimum possible</a:t>
            </a:r>
            <a:r>
              <a:rPr lang="en-US" sz="1000" b="1">
                <a:solidFill>
                  <a:srgbClr val="0000FF"/>
                </a:solidFill>
                <a:latin typeface="Arial" charset="0"/>
              </a:rPr>
              <a:t> number of states?</a:t>
            </a:r>
          </a:p>
        </p:txBody>
      </p:sp>
      <p:sp>
        <p:nvSpPr>
          <p:cNvPr id="75782" name="Rectangle 14"/>
          <p:cNvSpPr>
            <a:spLocks noChangeArrowheads="1"/>
          </p:cNvSpPr>
          <p:nvPr/>
        </p:nvSpPr>
        <p:spPr bwMode="auto">
          <a:xfrm>
            <a:off x="252413" y="1846263"/>
            <a:ext cx="3984625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000">
                <a:solidFill>
                  <a:srgbClr val="333399"/>
                </a:solidFill>
                <a:latin typeface="Arial" charset="0"/>
              </a:rPr>
              <a:t>L = { w | w’s third character is a 1}</a:t>
            </a:r>
          </a:p>
        </p:txBody>
      </p:sp>
      <p:sp>
        <p:nvSpPr>
          <p:cNvPr id="75783" name="Rectangle 15"/>
          <p:cNvSpPr>
            <a:spLocks noChangeArrowheads="1"/>
          </p:cNvSpPr>
          <p:nvPr/>
        </p:nvSpPr>
        <p:spPr bwMode="auto">
          <a:xfrm>
            <a:off x="249238" y="3749675"/>
            <a:ext cx="649605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000">
                <a:solidFill>
                  <a:srgbClr val="333399"/>
                </a:solidFill>
                <a:latin typeface="Arial" charset="0"/>
              </a:rPr>
              <a:t>L = { w | w’s third-to-last character </a:t>
            </a:r>
            <a:r>
              <a:rPr lang="en-US" sz="2000" i="1">
                <a:solidFill>
                  <a:srgbClr val="333399"/>
                </a:solidFill>
                <a:latin typeface="Arial" charset="0"/>
              </a:rPr>
              <a:t>(from the right)</a:t>
            </a:r>
            <a:r>
              <a:rPr lang="en-US" sz="2000">
                <a:solidFill>
                  <a:srgbClr val="333399"/>
                </a:solidFill>
                <a:latin typeface="Arial" charset="0"/>
              </a:rPr>
              <a:t> is a 1}</a:t>
            </a:r>
          </a:p>
        </p:txBody>
      </p:sp>
      <p:sp>
        <p:nvSpPr>
          <p:cNvPr id="75784" name="Line 16"/>
          <p:cNvSpPr>
            <a:spLocks noChangeShapeType="1"/>
          </p:cNvSpPr>
          <p:nvPr/>
        </p:nvSpPr>
        <p:spPr bwMode="auto">
          <a:xfrm>
            <a:off x="258763" y="3049588"/>
            <a:ext cx="18875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85" name="Line 18"/>
          <p:cNvSpPr>
            <a:spLocks noChangeShapeType="1"/>
          </p:cNvSpPr>
          <p:nvPr/>
        </p:nvSpPr>
        <p:spPr bwMode="auto">
          <a:xfrm>
            <a:off x="7056438" y="3049588"/>
            <a:ext cx="18875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9" name="Group 2"/>
          <p:cNvGrpSpPr>
            <a:grpSpLocks/>
          </p:cNvGrpSpPr>
          <p:nvPr/>
        </p:nvGrpSpPr>
        <p:grpSpPr bwMode="auto">
          <a:xfrm>
            <a:off x="436563" y="1116013"/>
            <a:ext cx="8218487" cy="180975"/>
            <a:chOff x="295" y="1311"/>
            <a:chExt cx="5177" cy="114"/>
          </a:xfrm>
        </p:grpSpPr>
        <p:sp>
          <p:nvSpPr>
            <p:cNvPr id="1075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1076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</p:grpSp>
      <p:sp>
        <p:nvSpPr>
          <p:cNvPr id="3089" name="Text Box 5"/>
          <p:cNvSpPr txBox="1">
            <a:spLocks noChangeArrowheads="1"/>
          </p:cNvSpPr>
          <p:nvPr/>
        </p:nvSpPr>
        <p:spPr bwMode="auto">
          <a:xfrm>
            <a:off x="706438" y="293688"/>
            <a:ext cx="7781925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dirty="0">
                <a:latin typeface="Times New Roman" pitchFamily="1" charset="0"/>
                <a:cs typeface="Times New Roman" pitchFamily="1" charset="0"/>
              </a:rPr>
              <a:t>DFA</a:t>
            </a:r>
            <a:r>
              <a:rPr lang="en-US" sz="4000" dirty="0">
                <a:solidFill>
                  <a:schemeClr val="bg1">
                    <a:lumMod val="65000"/>
                  </a:schemeClr>
                </a:solidFill>
                <a:latin typeface="Times New Roman" pitchFamily="1" charset="0"/>
                <a:cs typeface="Times New Roman" pitchFamily="1" charset="0"/>
              </a:rPr>
              <a:t>s</a:t>
            </a:r>
            <a:r>
              <a:rPr lang="en-US" sz="4000" dirty="0">
                <a:latin typeface="Times New Roman" pitchFamily="1" charset="0"/>
                <a:cs typeface="Times New Roman" pitchFamily="1" charset="0"/>
              </a:rPr>
              <a:t> or FSMs</a:t>
            </a:r>
          </a:p>
        </p:txBody>
      </p:sp>
      <p:sp>
        <p:nvSpPr>
          <p:cNvPr id="1031" name="Text Box 28"/>
          <p:cNvSpPr txBox="1">
            <a:spLocks noChangeArrowheads="1"/>
          </p:cNvSpPr>
          <p:nvPr/>
        </p:nvSpPr>
        <p:spPr bwMode="auto">
          <a:xfrm>
            <a:off x="473075" y="2219325"/>
            <a:ext cx="1719263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cs typeface="Times New Roman" pitchFamily="-128" charset="0"/>
              </a:rPr>
              <a:t>Machine 2</a:t>
            </a:r>
          </a:p>
        </p:txBody>
      </p:sp>
      <p:sp>
        <p:nvSpPr>
          <p:cNvPr id="1032" name="Oval 29"/>
          <p:cNvSpPr>
            <a:spLocks noChangeArrowheads="1"/>
          </p:cNvSpPr>
          <p:nvPr/>
        </p:nvSpPr>
        <p:spPr bwMode="auto">
          <a:xfrm>
            <a:off x="2581275" y="2168525"/>
            <a:ext cx="669925" cy="6699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Times" pitchFamily="-128" charset="0"/>
            </a:endParaRPr>
          </a:p>
        </p:txBody>
      </p:sp>
      <p:sp>
        <p:nvSpPr>
          <p:cNvPr id="1033" name="Text Box 30"/>
          <p:cNvSpPr txBox="1">
            <a:spLocks noChangeArrowheads="1"/>
          </p:cNvSpPr>
          <p:nvPr/>
        </p:nvSpPr>
        <p:spPr bwMode="auto">
          <a:xfrm>
            <a:off x="2713038" y="2339975"/>
            <a:ext cx="38735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" pitchFamily="-128" charset="0"/>
              </a:rPr>
              <a:t>q0</a:t>
            </a:r>
          </a:p>
        </p:txBody>
      </p:sp>
      <p:sp>
        <p:nvSpPr>
          <p:cNvPr id="1034" name="Oval 31"/>
          <p:cNvSpPr>
            <a:spLocks noChangeArrowheads="1"/>
          </p:cNvSpPr>
          <p:nvPr/>
        </p:nvSpPr>
        <p:spPr bwMode="auto">
          <a:xfrm>
            <a:off x="4535488" y="1931988"/>
            <a:ext cx="669925" cy="6699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Times" pitchFamily="-128" charset="0"/>
            </a:endParaRPr>
          </a:p>
        </p:txBody>
      </p:sp>
      <p:sp>
        <p:nvSpPr>
          <p:cNvPr id="1035" name="Text Box 32"/>
          <p:cNvSpPr txBox="1">
            <a:spLocks noChangeArrowheads="1"/>
          </p:cNvSpPr>
          <p:nvPr/>
        </p:nvSpPr>
        <p:spPr bwMode="auto">
          <a:xfrm>
            <a:off x="4667250" y="2103438"/>
            <a:ext cx="38735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" pitchFamily="-128" charset="0"/>
              </a:rPr>
              <a:t>q1</a:t>
            </a:r>
          </a:p>
        </p:txBody>
      </p:sp>
      <p:sp>
        <p:nvSpPr>
          <p:cNvPr id="1036" name="Oval 33"/>
          <p:cNvSpPr>
            <a:spLocks noChangeArrowheads="1"/>
          </p:cNvSpPr>
          <p:nvPr/>
        </p:nvSpPr>
        <p:spPr bwMode="auto">
          <a:xfrm>
            <a:off x="4465638" y="1871663"/>
            <a:ext cx="815975" cy="79057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Times" pitchFamily="-128" charset="0"/>
            </a:endParaRPr>
          </a:p>
        </p:txBody>
      </p:sp>
      <p:sp>
        <p:nvSpPr>
          <p:cNvPr id="1037" name="Text Box 34"/>
          <p:cNvSpPr txBox="1">
            <a:spLocks noChangeArrowheads="1"/>
          </p:cNvSpPr>
          <p:nvPr/>
        </p:nvSpPr>
        <p:spPr bwMode="auto">
          <a:xfrm>
            <a:off x="2903538" y="1631950"/>
            <a:ext cx="28575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" pitchFamily="-128" charset="0"/>
              </a:rPr>
              <a:t>0</a:t>
            </a:r>
          </a:p>
        </p:txBody>
      </p:sp>
      <p:sp>
        <p:nvSpPr>
          <p:cNvPr id="1038" name="Text Box 35"/>
          <p:cNvSpPr txBox="1">
            <a:spLocks noChangeArrowheads="1"/>
          </p:cNvSpPr>
          <p:nvPr/>
        </p:nvSpPr>
        <p:spPr bwMode="auto">
          <a:xfrm>
            <a:off x="3689350" y="2076450"/>
            <a:ext cx="28575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" pitchFamily="-128" charset="0"/>
              </a:rPr>
              <a:t>1</a:t>
            </a:r>
          </a:p>
        </p:txBody>
      </p:sp>
      <p:sp>
        <p:nvSpPr>
          <p:cNvPr id="1039" name="Text Box 36"/>
          <p:cNvSpPr txBox="1">
            <a:spLocks noChangeArrowheads="1"/>
          </p:cNvSpPr>
          <p:nvPr/>
        </p:nvSpPr>
        <p:spPr bwMode="auto">
          <a:xfrm>
            <a:off x="4548188" y="2968625"/>
            <a:ext cx="28575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" pitchFamily="-128" charset="0"/>
              </a:rPr>
              <a:t>1</a:t>
            </a:r>
          </a:p>
        </p:txBody>
      </p:sp>
      <p:sp>
        <p:nvSpPr>
          <p:cNvPr id="1040" name="Freeform 37"/>
          <p:cNvSpPr>
            <a:spLocks/>
          </p:cNvSpPr>
          <p:nvPr/>
        </p:nvSpPr>
        <p:spPr bwMode="auto">
          <a:xfrm>
            <a:off x="2743200" y="1695450"/>
            <a:ext cx="241300" cy="415925"/>
          </a:xfrm>
          <a:custGeom>
            <a:avLst/>
            <a:gdLst>
              <a:gd name="T0" fmla="*/ 2147483647 w 127"/>
              <a:gd name="T1" fmla="*/ 2147483647 h 238"/>
              <a:gd name="T2" fmla="*/ 2147483647 w 127"/>
              <a:gd name="T3" fmla="*/ 2147483647 h 238"/>
              <a:gd name="T4" fmla="*/ 2147483647 w 127"/>
              <a:gd name="T5" fmla="*/ 2147483647 h 238"/>
              <a:gd name="T6" fmla="*/ 2147483647 w 127"/>
              <a:gd name="T7" fmla="*/ 0 h 238"/>
              <a:gd name="T8" fmla="*/ 2147483647 w 127"/>
              <a:gd name="T9" fmla="*/ 2147483647 h 238"/>
              <a:gd name="T10" fmla="*/ 2147483647 w 127"/>
              <a:gd name="T11" fmla="*/ 2147483647 h 238"/>
              <a:gd name="T12" fmla="*/ 2147483647 w 127"/>
              <a:gd name="T13" fmla="*/ 2147483647 h 2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7"/>
              <a:gd name="T22" fmla="*/ 0 h 238"/>
              <a:gd name="T23" fmla="*/ 127 w 127"/>
              <a:gd name="T24" fmla="*/ 238 h 2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7" h="238">
                <a:moveTo>
                  <a:pt x="64" y="238"/>
                </a:moveTo>
                <a:cubicBezTo>
                  <a:pt x="40" y="216"/>
                  <a:pt x="17" y="194"/>
                  <a:pt x="9" y="165"/>
                </a:cubicBezTo>
                <a:cubicBezTo>
                  <a:pt x="0" y="135"/>
                  <a:pt x="3" y="88"/>
                  <a:pt x="15" y="61"/>
                </a:cubicBezTo>
                <a:cubicBezTo>
                  <a:pt x="26" y="33"/>
                  <a:pt x="58" y="0"/>
                  <a:pt x="76" y="0"/>
                </a:cubicBezTo>
                <a:cubicBezTo>
                  <a:pt x="93" y="0"/>
                  <a:pt x="110" y="38"/>
                  <a:pt x="119" y="61"/>
                </a:cubicBezTo>
                <a:cubicBezTo>
                  <a:pt x="127" y="83"/>
                  <a:pt x="127" y="107"/>
                  <a:pt x="125" y="134"/>
                </a:cubicBezTo>
                <a:cubicBezTo>
                  <a:pt x="122" y="160"/>
                  <a:pt x="111" y="190"/>
                  <a:pt x="101" y="22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1" name="Freeform 38"/>
          <p:cNvSpPr>
            <a:spLocks/>
          </p:cNvSpPr>
          <p:nvPr/>
        </p:nvSpPr>
        <p:spPr bwMode="auto">
          <a:xfrm flipV="1">
            <a:off x="4727575" y="2662238"/>
            <a:ext cx="241300" cy="415925"/>
          </a:xfrm>
          <a:custGeom>
            <a:avLst/>
            <a:gdLst>
              <a:gd name="T0" fmla="*/ 2147483647 w 127"/>
              <a:gd name="T1" fmla="*/ 2147483647 h 238"/>
              <a:gd name="T2" fmla="*/ 2147483647 w 127"/>
              <a:gd name="T3" fmla="*/ 2147483647 h 238"/>
              <a:gd name="T4" fmla="*/ 2147483647 w 127"/>
              <a:gd name="T5" fmla="*/ 2147483647 h 238"/>
              <a:gd name="T6" fmla="*/ 2147483647 w 127"/>
              <a:gd name="T7" fmla="*/ 0 h 238"/>
              <a:gd name="T8" fmla="*/ 2147483647 w 127"/>
              <a:gd name="T9" fmla="*/ 2147483647 h 238"/>
              <a:gd name="T10" fmla="*/ 2147483647 w 127"/>
              <a:gd name="T11" fmla="*/ 2147483647 h 238"/>
              <a:gd name="T12" fmla="*/ 2147483647 w 127"/>
              <a:gd name="T13" fmla="*/ 2147483647 h 2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7"/>
              <a:gd name="T22" fmla="*/ 0 h 238"/>
              <a:gd name="T23" fmla="*/ 127 w 127"/>
              <a:gd name="T24" fmla="*/ 238 h 2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7" h="238">
                <a:moveTo>
                  <a:pt x="64" y="238"/>
                </a:moveTo>
                <a:cubicBezTo>
                  <a:pt x="40" y="216"/>
                  <a:pt x="17" y="194"/>
                  <a:pt x="9" y="165"/>
                </a:cubicBezTo>
                <a:cubicBezTo>
                  <a:pt x="0" y="135"/>
                  <a:pt x="3" y="88"/>
                  <a:pt x="15" y="61"/>
                </a:cubicBezTo>
                <a:cubicBezTo>
                  <a:pt x="26" y="33"/>
                  <a:pt x="58" y="0"/>
                  <a:pt x="76" y="0"/>
                </a:cubicBezTo>
                <a:cubicBezTo>
                  <a:pt x="93" y="0"/>
                  <a:pt x="110" y="38"/>
                  <a:pt x="119" y="61"/>
                </a:cubicBezTo>
                <a:cubicBezTo>
                  <a:pt x="127" y="83"/>
                  <a:pt x="127" y="107"/>
                  <a:pt x="125" y="134"/>
                </a:cubicBezTo>
                <a:cubicBezTo>
                  <a:pt x="122" y="160"/>
                  <a:pt x="111" y="190"/>
                  <a:pt x="101" y="22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2" name="Oval 39"/>
          <p:cNvSpPr>
            <a:spLocks noChangeArrowheads="1"/>
          </p:cNvSpPr>
          <p:nvPr/>
        </p:nvSpPr>
        <p:spPr bwMode="auto">
          <a:xfrm>
            <a:off x="2505075" y="2112963"/>
            <a:ext cx="815975" cy="79057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Times" pitchFamily="-128" charset="0"/>
            </a:endParaRPr>
          </a:p>
        </p:txBody>
      </p:sp>
      <p:sp>
        <p:nvSpPr>
          <p:cNvPr id="1043" name="Line 40"/>
          <p:cNvSpPr>
            <a:spLocks noChangeShapeType="1"/>
          </p:cNvSpPr>
          <p:nvPr/>
        </p:nvSpPr>
        <p:spPr bwMode="auto">
          <a:xfrm flipV="1">
            <a:off x="3332163" y="2193925"/>
            <a:ext cx="1135062" cy="3190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" name="Oval 41"/>
          <p:cNvSpPr>
            <a:spLocks noChangeArrowheads="1"/>
          </p:cNvSpPr>
          <p:nvPr/>
        </p:nvSpPr>
        <p:spPr bwMode="auto">
          <a:xfrm>
            <a:off x="6172200" y="2820988"/>
            <a:ext cx="669925" cy="6699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Times" pitchFamily="-128" charset="0"/>
            </a:endParaRPr>
          </a:p>
        </p:txBody>
      </p:sp>
      <p:sp>
        <p:nvSpPr>
          <p:cNvPr id="1045" name="Text Box 42"/>
          <p:cNvSpPr txBox="1">
            <a:spLocks noChangeArrowheads="1"/>
          </p:cNvSpPr>
          <p:nvPr/>
        </p:nvSpPr>
        <p:spPr bwMode="auto">
          <a:xfrm>
            <a:off x="6303963" y="2992438"/>
            <a:ext cx="38735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" pitchFamily="-128" charset="0"/>
              </a:rPr>
              <a:t>q2</a:t>
            </a:r>
          </a:p>
        </p:txBody>
      </p:sp>
      <p:sp>
        <p:nvSpPr>
          <p:cNvPr id="1046" name="Line 43"/>
          <p:cNvSpPr>
            <a:spLocks noChangeShapeType="1"/>
          </p:cNvSpPr>
          <p:nvPr/>
        </p:nvSpPr>
        <p:spPr bwMode="auto">
          <a:xfrm>
            <a:off x="5219700" y="2462213"/>
            <a:ext cx="990600" cy="571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7" name="Text Box 44"/>
          <p:cNvSpPr txBox="1">
            <a:spLocks noChangeArrowheads="1"/>
          </p:cNvSpPr>
          <p:nvPr/>
        </p:nvSpPr>
        <p:spPr bwMode="auto">
          <a:xfrm>
            <a:off x="7207250" y="3081338"/>
            <a:ext cx="43815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" pitchFamily="-128" charset="0"/>
              </a:rPr>
              <a:t>0,1</a:t>
            </a:r>
          </a:p>
        </p:txBody>
      </p:sp>
      <p:sp>
        <p:nvSpPr>
          <p:cNvPr id="1048" name="Freeform 45"/>
          <p:cNvSpPr>
            <a:spLocks/>
          </p:cNvSpPr>
          <p:nvPr/>
        </p:nvSpPr>
        <p:spPr bwMode="auto">
          <a:xfrm rot="5836100">
            <a:off x="6924676" y="2987675"/>
            <a:ext cx="241300" cy="415925"/>
          </a:xfrm>
          <a:custGeom>
            <a:avLst/>
            <a:gdLst>
              <a:gd name="T0" fmla="*/ 2147483647 w 127"/>
              <a:gd name="T1" fmla="*/ 2147483647 h 238"/>
              <a:gd name="T2" fmla="*/ 2147483647 w 127"/>
              <a:gd name="T3" fmla="*/ 2147483647 h 238"/>
              <a:gd name="T4" fmla="*/ 2147483647 w 127"/>
              <a:gd name="T5" fmla="*/ 2147483647 h 238"/>
              <a:gd name="T6" fmla="*/ 2147483647 w 127"/>
              <a:gd name="T7" fmla="*/ 0 h 238"/>
              <a:gd name="T8" fmla="*/ 2147483647 w 127"/>
              <a:gd name="T9" fmla="*/ 2147483647 h 238"/>
              <a:gd name="T10" fmla="*/ 2147483647 w 127"/>
              <a:gd name="T11" fmla="*/ 2147483647 h 238"/>
              <a:gd name="T12" fmla="*/ 2147483647 w 127"/>
              <a:gd name="T13" fmla="*/ 2147483647 h 2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7"/>
              <a:gd name="T22" fmla="*/ 0 h 238"/>
              <a:gd name="T23" fmla="*/ 127 w 127"/>
              <a:gd name="T24" fmla="*/ 238 h 2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7" h="238">
                <a:moveTo>
                  <a:pt x="64" y="238"/>
                </a:moveTo>
                <a:cubicBezTo>
                  <a:pt x="40" y="216"/>
                  <a:pt x="17" y="194"/>
                  <a:pt x="9" y="165"/>
                </a:cubicBezTo>
                <a:cubicBezTo>
                  <a:pt x="0" y="135"/>
                  <a:pt x="3" y="88"/>
                  <a:pt x="15" y="61"/>
                </a:cubicBezTo>
                <a:cubicBezTo>
                  <a:pt x="26" y="33"/>
                  <a:pt x="58" y="0"/>
                  <a:pt x="76" y="0"/>
                </a:cubicBezTo>
                <a:cubicBezTo>
                  <a:pt x="93" y="0"/>
                  <a:pt x="110" y="38"/>
                  <a:pt x="119" y="61"/>
                </a:cubicBezTo>
                <a:cubicBezTo>
                  <a:pt x="127" y="83"/>
                  <a:pt x="127" y="107"/>
                  <a:pt x="125" y="134"/>
                </a:cubicBezTo>
                <a:cubicBezTo>
                  <a:pt x="122" y="160"/>
                  <a:pt x="111" y="190"/>
                  <a:pt x="101" y="22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9" name="Text Box 46"/>
          <p:cNvSpPr txBox="1">
            <a:spLocks noChangeArrowheads="1"/>
          </p:cNvSpPr>
          <p:nvPr/>
        </p:nvSpPr>
        <p:spPr bwMode="auto">
          <a:xfrm>
            <a:off x="5613400" y="2447925"/>
            <a:ext cx="28575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" pitchFamily="-128" charset="0"/>
              </a:rPr>
              <a:t>0</a:t>
            </a:r>
          </a:p>
        </p:txBody>
      </p:sp>
      <p:sp>
        <p:nvSpPr>
          <p:cNvPr id="1050" name="Text Box 47"/>
          <p:cNvSpPr txBox="1">
            <a:spLocks noChangeArrowheads="1"/>
          </p:cNvSpPr>
          <p:nvPr/>
        </p:nvSpPr>
        <p:spPr bwMode="auto">
          <a:xfrm>
            <a:off x="7219950" y="1751013"/>
            <a:ext cx="1773238" cy="8255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cs typeface="Times New Roman" pitchFamily="-128" charset="0"/>
              </a:rPr>
              <a:t>Every state has one transition for every possible character. </a:t>
            </a:r>
          </a:p>
        </p:txBody>
      </p:sp>
      <p:sp>
        <p:nvSpPr>
          <p:cNvPr id="1051" name="Text Box 48"/>
          <p:cNvSpPr txBox="1">
            <a:spLocks noChangeArrowheads="1"/>
          </p:cNvSpPr>
          <p:nvPr/>
        </p:nvSpPr>
        <p:spPr bwMode="auto">
          <a:xfrm>
            <a:off x="7251700" y="1404938"/>
            <a:ext cx="165100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u="sng">
                <a:cs typeface="Times New Roman" pitchFamily="-128" charset="0"/>
              </a:rPr>
              <a:t>Deterministic</a:t>
            </a:r>
          </a:p>
        </p:txBody>
      </p:sp>
      <p:sp>
        <p:nvSpPr>
          <p:cNvPr id="1052" name="Freeform 50"/>
          <p:cNvSpPr>
            <a:spLocks/>
          </p:cNvSpPr>
          <p:nvPr/>
        </p:nvSpPr>
        <p:spPr bwMode="auto">
          <a:xfrm>
            <a:off x="2341563" y="2336800"/>
            <a:ext cx="174625" cy="339725"/>
          </a:xfrm>
          <a:custGeom>
            <a:avLst/>
            <a:gdLst>
              <a:gd name="T0" fmla="*/ 0 w 110"/>
              <a:gd name="T1" fmla="*/ 0 h 214"/>
              <a:gd name="T2" fmla="*/ 0 w 110"/>
              <a:gd name="T3" fmla="*/ 2147483647 h 214"/>
              <a:gd name="T4" fmla="*/ 2147483647 w 110"/>
              <a:gd name="T5" fmla="*/ 2147483647 h 214"/>
              <a:gd name="T6" fmla="*/ 0 w 110"/>
              <a:gd name="T7" fmla="*/ 0 h 214"/>
              <a:gd name="T8" fmla="*/ 0 60000 65536"/>
              <a:gd name="T9" fmla="*/ 0 60000 65536"/>
              <a:gd name="T10" fmla="*/ 0 60000 65536"/>
              <a:gd name="T11" fmla="*/ 0 60000 65536"/>
              <a:gd name="T12" fmla="*/ 0 w 110"/>
              <a:gd name="T13" fmla="*/ 0 h 214"/>
              <a:gd name="T14" fmla="*/ 110 w 110"/>
              <a:gd name="T15" fmla="*/ 214 h 2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0" h="214">
                <a:moveTo>
                  <a:pt x="0" y="0"/>
                </a:moveTo>
                <a:cubicBezTo>
                  <a:pt x="0" y="71"/>
                  <a:pt x="0" y="142"/>
                  <a:pt x="0" y="214"/>
                </a:cubicBezTo>
                <a:lnTo>
                  <a:pt x="110" y="104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3" name="Rectangle 51"/>
          <p:cNvSpPr>
            <a:spLocks noChangeArrowheads="1"/>
          </p:cNvSpPr>
          <p:nvPr/>
        </p:nvSpPr>
        <p:spPr bwMode="auto">
          <a:xfrm>
            <a:off x="457200" y="5105400"/>
            <a:ext cx="3411538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400">
                <a:solidFill>
                  <a:srgbClr val="333399"/>
                </a:solidFill>
                <a:latin typeface="Arial" charset="0"/>
              </a:rPr>
              <a:t>L  =                                </a:t>
            </a:r>
          </a:p>
        </p:txBody>
      </p:sp>
      <p:sp>
        <p:nvSpPr>
          <p:cNvPr id="1054" name="Text Box 52"/>
          <p:cNvSpPr txBox="1">
            <a:spLocks noChangeArrowheads="1"/>
          </p:cNvSpPr>
          <p:nvPr/>
        </p:nvSpPr>
        <p:spPr bwMode="auto">
          <a:xfrm>
            <a:off x="304800" y="4191000"/>
            <a:ext cx="18034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333399"/>
                </a:solidFill>
                <a:latin typeface="Sand" charset="0"/>
              </a:rPr>
              <a:t>L is the language accepted by Machine 2</a:t>
            </a:r>
          </a:p>
        </p:txBody>
      </p:sp>
      <p:sp>
        <p:nvSpPr>
          <p:cNvPr id="1055" name="Text Box 53"/>
          <p:cNvSpPr txBox="1">
            <a:spLocks noChangeArrowheads="1"/>
          </p:cNvSpPr>
          <p:nvPr/>
        </p:nvSpPr>
        <p:spPr bwMode="auto">
          <a:xfrm>
            <a:off x="838200" y="6321425"/>
            <a:ext cx="5181600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Arial" charset="0"/>
              </a:rPr>
              <a:t>To be </a:t>
            </a:r>
            <a:r>
              <a:rPr lang="en-US" sz="1400" b="1" i="1">
                <a:latin typeface="Arial" charset="0"/>
              </a:rPr>
              <a:t>Deterministic</a:t>
            </a:r>
            <a:r>
              <a:rPr lang="en-US" sz="1400">
                <a:latin typeface="Arial" charset="0"/>
              </a:rPr>
              <a:t>, a </a:t>
            </a:r>
            <a:r>
              <a:rPr lang="en-US" sz="1400" u="sng">
                <a:latin typeface="Arial" charset="0"/>
              </a:rPr>
              <a:t>D</a:t>
            </a:r>
            <a:r>
              <a:rPr lang="en-US" sz="1400">
                <a:latin typeface="Arial" charset="0"/>
              </a:rPr>
              <a:t>FA must</a:t>
            </a:r>
          </a:p>
        </p:txBody>
      </p:sp>
      <p:sp>
        <p:nvSpPr>
          <p:cNvPr id="1056" name="Text Box 54"/>
          <p:cNvSpPr txBox="1">
            <a:spLocks noChangeArrowheads="1"/>
          </p:cNvSpPr>
          <p:nvPr/>
        </p:nvSpPr>
        <p:spPr bwMode="auto">
          <a:xfrm>
            <a:off x="3876675" y="6188075"/>
            <a:ext cx="5181600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Arial" charset="0"/>
              </a:rPr>
              <a:t> have a 0-edge and a 1-edge from every state</a:t>
            </a:r>
          </a:p>
        </p:txBody>
      </p:sp>
      <p:sp>
        <p:nvSpPr>
          <p:cNvPr id="1057" name="Text Box 55"/>
          <p:cNvSpPr txBox="1">
            <a:spLocks noChangeArrowheads="1"/>
          </p:cNvSpPr>
          <p:nvPr/>
        </p:nvSpPr>
        <p:spPr bwMode="auto">
          <a:xfrm>
            <a:off x="3876675" y="6481763"/>
            <a:ext cx="5181600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Arial" charset="0"/>
              </a:rPr>
              <a:t> accept all strings in L and reject all strings not in L</a:t>
            </a:r>
          </a:p>
        </p:txBody>
      </p:sp>
      <p:sp>
        <p:nvSpPr>
          <p:cNvPr id="1058" name="AutoShape 56"/>
          <p:cNvSpPr>
            <a:spLocks/>
          </p:cNvSpPr>
          <p:nvPr/>
        </p:nvSpPr>
        <p:spPr bwMode="auto">
          <a:xfrm>
            <a:off x="3762375" y="6219825"/>
            <a:ext cx="149225" cy="538163"/>
          </a:xfrm>
          <a:prstGeom prst="leftBrace">
            <a:avLst>
              <a:gd name="adj1" fmla="val 30053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Times" pitchFamily="-128" charset="0"/>
            </a:endParaRPr>
          </a:p>
        </p:txBody>
      </p:sp>
      <p:sp>
        <p:nvSpPr>
          <p:cNvPr id="1059" name="Line 57"/>
          <p:cNvSpPr>
            <a:spLocks noChangeShapeType="1"/>
          </p:cNvSpPr>
          <p:nvPr/>
        </p:nvSpPr>
        <p:spPr bwMode="auto">
          <a:xfrm flipH="1">
            <a:off x="704850" y="4648200"/>
            <a:ext cx="133350" cy="338138"/>
          </a:xfrm>
          <a:prstGeom prst="line">
            <a:avLst/>
          </a:prstGeom>
          <a:noFill/>
          <a:ln w="12700">
            <a:solidFill>
              <a:srgbClr val="333399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60" name="Group 23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295275" y="393700"/>
            <a:ext cx="381000" cy="457200"/>
            <a:chOff x="2928" y="1051"/>
            <a:chExt cx="840" cy="957"/>
          </a:xfrm>
        </p:grpSpPr>
        <p:sp>
          <p:nvSpPr>
            <p:cNvPr id="1062" name="Freeform 24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87 w 1048"/>
                <a:gd name="T1" fmla="*/ 21 h 250"/>
                <a:gd name="T2" fmla="*/ 150 w 1048"/>
                <a:gd name="T3" fmla="*/ 83 h 250"/>
                <a:gd name="T4" fmla="*/ 157 w 1048"/>
                <a:gd name="T5" fmla="*/ 111 h 250"/>
                <a:gd name="T6" fmla="*/ 164 w 1048"/>
                <a:gd name="T7" fmla="*/ 131 h 250"/>
                <a:gd name="T8" fmla="*/ 172 w 1048"/>
                <a:gd name="T9" fmla="*/ 172 h 250"/>
                <a:gd name="T10" fmla="*/ 123 w 1048"/>
                <a:gd name="T11" fmla="*/ 241 h 250"/>
                <a:gd name="T12" fmla="*/ 13 w 1048"/>
                <a:gd name="T13" fmla="*/ 221 h 250"/>
                <a:gd name="T14" fmla="*/ 0 w 1048"/>
                <a:gd name="T15" fmla="*/ 200 h 250"/>
                <a:gd name="T16" fmla="*/ 2 w 1048"/>
                <a:gd name="T17" fmla="*/ 166 h 250"/>
                <a:gd name="T18" fmla="*/ 15 w 1048"/>
                <a:gd name="T19" fmla="*/ 125 h 250"/>
                <a:gd name="T20" fmla="*/ 34 w 1048"/>
                <a:gd name="T21" fmla="*/ 76 h 250"/>
                <a:gd name="T22" fmla="*/ 46 w 1048"/>
                <a:gd name="T23" fmla="*/ 55 h 250"/>
                <a:gd name="T24" fmla="*/ 53 w 1048"/>
                <a:gd name="T25" fmla="*/ 28 h 250"/>
                <a:gd name="T26" fmla="*/ 62 w 1048"/>
                <a:gd name="T27" fmla="*/ 14 h 250"/>
                <a:gd name="T28" fmla="*/ 83 w 1048"/>
                <a:gd name="T29" fmla="*/ 28 h 250"/>
                <a:gd name="T30" fmla="*/ 87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3" name="Oval 25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en-US" sz="2400"/>
            </a:p>
          </p:txBody>
        </p:sp>
        <p:sp>
          <p:nvSpPr>
            <p:cNvPr id="1064" name="Oval 26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en-US" sz="2400"/>
            </a:p>
          </p:txBody>
        </p:sp>
        <p:sp>
          <p:nvSpPr>
            <p:cNvPr id="1065" name="Oval 27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en-US" sz="2400"/>
            </a:p>
          </p:txBody>
        </p:sp>
        <p:sp>
          <p:nvSpPr>
            <p:cNvPr id="1066" name="Oval 28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en-US" sz="2400"/>
            </a:p>
          </p:txBody>
        </p:sp>
        <p:sp>
          <p:nvSpPr>
            <p:cNvPr id="1067" name="Oval 29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en-US" sz="2400"/>
            </a:p>
          </p:txBody>
        </p:sp>
        <p:sp>
          <p:nvSpPr>
            <p:cNvPr id="1068" name="Oval 30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en-US" sz="2400"/>
            </a:p>
          </p:txBody>
        </p:sp>
        <p:sp>
          <p:nvSpPr>
            <p:cNvPr id="1069" name="Oval 31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en-US" sz="2400"/>
            </a:p>
          </p:txBody>
        </p:sp>
        <p:sp>
          <p:nvSpPr>
            <p:cNvPr id="1070" name="AutoShape 32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>
                <a:spcBef>
                  <a:spcPct val="50000"/>
                </a:spcBef>
              </a:pPr>
              <a:endParaRPr lang="en-US" sz="2400"/>
            </a:p>
          </p:txBody>
        </p:sp>
        <p:sp>
          <p:nvSpPr>
            <p:cNvPr id="1071" name="Freeform 33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2" name="Freeform 34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3" name="Freeform 35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4" name="Freeform 36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61" name="Text Box 85"/>
          <p:cNvSpPr txBox="1">
            <a:spLocks noChangeArrowheads="1"/>
          </p:cNvSpPr>
          <p:nvPr/>
        </p:nvSpPr>
        <p:spPr bwMode="auto">
          <a:xfrm>
            <a:off x="622300" y="128588"/>
            <a:ext cx="1333500" cy="5175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>
                <a:solidFill>
                  <a:srgbClr val="008A00"/>
                </a:solidFill>
                <a:cs typeface="Times New Roman" pitchFamily="-128" charset="0"/>
              </a:rPr>
              <a:t>What is each state </a:t>
            </a:r>
            <a:r>
              <a:rPr lang="en-US" sz="1400" b="1" i="1" dirty="0">
                <a:solidFill>
                  <a:srgbClr val="008A00"/>
                </a:solidFill>
                <a:cs typeface="Times New Roman" pitchFamily="-128" charset="0"/>
              </a:rPr>
              <a:t>saying</a:t>
            </a:r>
            <a:r>
              <a:rPr lang="en-US" sz="1400" dirty="0">
                <a:solidFill>
                  <a:srgbClr val="008A00"/>
                </a:solidFill>
                <a:cs typeface="Times New Roman" pitchFamily="-12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802" name="Group 14"/>
          <p:cNvGrpSpPr>
            <a:grpSpLocks/>
          </p:cNvGrpSpPr>
          <p:nvPr/>
        </p:nvGrpSpPr>
        <p:grpSpPr bwMode="auto">
          <a:xfrm>
            <a:off x="4090988" y="4286250"/>
            <a:ext cx="706437" cy="455613"/>
            <a:chOff x="660" y="2852"/>
            <a:chExt cx="445" cy="287"/>
          </a:xfrm>
        </p:grpSpPr>
        <p:sp>
          <p:nvSpPr>
            <p:cNvPr id="76982" name="Oval 10"/>
            <p:cNvSpPr>
              <a:spLocks noChangeArrowheads="1"/>
            </p:cNvSpPr>
            <p:nvPr/>
          </p:nvSpPr>
          <p:spPr bwMode="auto">
            <a:xfrm>
              <a:off x="660" y="2852"/>
              <a:ext cx="445" cy="28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76983" name="Text Box 11"/>
            <p:cNvSpPr txBox="1">
              <a:spLocks noChangeArrowheads="1"/>
            </p:cNvSpPr>
            <p:nvPr/>
          </p:nvSpPr>
          <p:spPr bwMode="auto">
            <a:xfrm>
              <a:off x="749" y="2892"/>
              <a:ext cx="250" cy="21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latin typeface="Times" pitchFamily="-128" charset="0"/>
                </a:rPr>
                <a:t>q</a:t>
              </a:r>
              <a:r>
                <a:rPr lang="en-US" sz="1600">
                  <a:latin typeface="Symbol" charset="2"/>
                  <a:sym typeface="Symbol" charset="2"/>
                </a:rPr>
                <a:t>l</a:t>
              </a:r>
              <a:endParaRPr lang="en-US" sz="1600">
                <a:latin typeface="Times" pitchFamily="-128" charset="0"/>
              </a:endParaRPr>
            </a:p>
          </p:txBody>
        </p:sp>
      </p:grpSp>
      <p:grpSp>
        <p:nvGrpSpPr>
          <p:cNvPr id="76803" name="Group 15"/>
          <p:cNvGrpSpPr>
            <a:grpSpLocks/>
          </p:cNvGrpSpPr>
          <p:nvPr/>
        </p:nvGrpSpPr>
        <p:grpSpPr bwMode="auto">
          <a:xfrm>
            <a:off x="1782763" y="4613275"/>
            <a:ext cx="706437" cy="455613"/>
            <a:chOff x="1471" y="2967"/>
            <a:chExt cx="445" cy="287"/>
          </a:xfrm>
        </p:grpSpPr>
        <p:sp>
          <p:nvSpPr>
            <p:cNvPr id="76980" name="Oval 12"/>
            <p:cNvSpPr>
              <a:spLocks noChangeArrowheads="1"/>
            </p:cNvSpPr>
            <p:nvPr/>
          </p:nvSpPr>
          <p:spPr bwMode="auto">
            <a:xfrm>
              <a:off x="1471" y="2967"/>
              <a:ext cx="445" cy="28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76981" name="Text Box 13"/>
            <p:cNvSpPr txBox="1">
              <a:spLocks noChangeArrowheads="1"/>
            </p:cNvSpPr>
            <p:nvPr/>
          </p:nvSpPr>
          <p:spPr bwMode="auto">
            <a:xfrm>
              <a:off x="1563" y="3007"/>
              <a:ext cx="244" cy="21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latin typeface="Times" pitchFamily="-128" charset="0"/>
                </a:rPr>
                <a:t>q</a:t>
              </a:r>
              <a:r>
                <a:rPr lang="en-US" sz="1600">
                  <a:latin typeface="Times" pitchFamily="-128" charset="0"/>
                  <a:sym typeface="Symbol" charset="2"/>
                </a:rPr>
                <a:t>0</a:t>
              </a:r>
              <a:endParaRPr lang="en-US" sz="1600">
                <a:latin typeface="Times" pitchFamily="-128" charset="0"/>
              </a:endParaRPr>
            </a:p>
          </p:txBody>
        </p:sp>
      </p:grpSp>
      <p:grpSp>
        <p:nvGrpSpPr>
          <p:cNvPr id="76804" name="Group 16"/>
          <p:cNvGrpSpPr>
            <a:grpSpLocks/>
          </p:cNvGrpSpPr>
          <p:nvPr/>
        </p:nvGrpSpPr>
        <p:grpSpPr bwMode="auto">
          <a:xfrm>
            <a:off x="6430963" y="4640263"/>
            <a:ext cx="706437" cy="455612"/>
            <a:chOff x="1471" y="2967"/>
            <a:chExt cx="445" cy="287"/>
          </a:xfrm>
        </p:grpSpPr>
        <p:sp>
          <p:nvSpPr>
            <p:cNvPr id="76978" name="Oval 17"/>
            <p:cNvSpPr>
              <a:spLocks noChangeArrowheads="1"/>
            </p:cNvSpPr>
            <p:nvPr/>
          </p:nvSpPr>
          <p:spPr bwMode="auto">
            <a:xfrm>
              <a:off x="1471" y="2967"/>
              <a:ext cx="445" cy="28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76979" name="Text Box 18"/>
            <p:cNvSpPr txBox="1">
              <a:spLocks noChangeArrowheads="1"/>
            </p:cNvSpPr>
            <p:nvPr/>
          </p:nvSpPr>
          <p:spPr bwMode="auto">
            <a:xfrm>
              <a:off x="1563" y="3007"/>
              <a:ext cx="244" cy="21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latin typeface="Times" pitchFamily="-128" charset="0"/>
                </a:rPr>
                <a:t>q</a:t>
              </a:r>
              <a:r>
                <a:rPr lang="en-US" sz="1600">
                  <a:latin typeface="Times" pitchFamily="-128" charset="0"/>
                  <a:sym typeface="Symbol" charset="2"/>
                </a:rPr>
                <a:t>1</a:t>
              </a:r>
              <a:endParaRPr lang="en-US" sz="1600">
                <a:latin typeface="Times" pitchFamily="-128" charset="0"/>
              </a:endParaRPr>
            </a:p>
          </p:txBody>
        </p:sp>
      </p:grpSp>
      <p:grpSp>
        <p:nvGrpSpPr>
          <p:cNvPr id="76805" name="Group 19"/>
          <p:cNvGrpSpPr>
            <a:grpSpLocks/>
          </p:cNvGrpSpPr>
          <p:nvPr/>
        </p:nvGrpSpPr>
        <p:grpSpPr bwMode="auto">
          <a:xfrm>
            <a:off x="7554913" y="5132388"/>
            <a:ext cx="706437" cy="455612"/>
            <a:chOff x="1471" y="2967"/>
            <a:chExt cx="445" cy="287"/>
          </a:xfrm>
        </p:grpSpPr>
        <p:sp>
          <p:nvSpPr>
            <p:cNvPr id="76976" name="Oval 20"/>
            <p:cNvSpPr>
              <a:spLocks noChangeArrowheads="1"/>
            </p:cNvSpPr>
            <p:nvPr/>
          </p:nvSpPr>
          <p:spPr bwMode="auto">
            <a:xfrm>
              <a:off x="1471" y="2967"/>
              <a:ext cx="445" cy="28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76977" name="Text Box 21"/>
            <p:cNvSpPr txBox="1">
              <a:spLocks noChangeArrowheads="1"/>
            </p:cNvSpPr>
            <p:nvPr/>
          </p:nvSpPr>
          <p:spPr bwMode="auto">
            <a:xfrm>
              <a:off x="1531" y="3007"/>
              <a:ext cx="308" cy="21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latin typeface="Times" pitchFamily="-128" charset="0"/>
                </a:rPr>
                <a:t>q</a:t>
              </a:r>
              <a:r>
                <a:rPr lang="en-US" sz="1600">
                  <a:latin typeface="Times" pitchFamily="-128" charset="0"/>
                  <a:sym typeface="Symbol" charset="2"/>
                </a:rPr>
                <a:t>11</a:t>
              </a:r>
              <a:endParaRPr lang="en-US" sz="1600">
                <a:latin typeface="Times" pitchFamily="-128" charset="0"/>
              </a:endParaRPr>
            </a:p>
          </p:txBody>
        </p:sp>
      </p:grpSp>
      <p:grpSp>
        <p:nvGrpSpPr>
          <p:cNvPr id="76806" name="Group 22"/>
          <p:cNvGrpSpPr>
            <a:grpSpLocks/>
          </p:cNvGrpSpPr>
          <p:nvPr/>
        </p:nvGrpSpPr>
        <p:grpSpPr bwMode="auto">
          <a:xfrm>
            <a:off x="8240713" y="5683250"/>
            <a:ext cx="706437" cy="455613"/>
            <a:chOff x="1471" y="2967"/>
            <a:chExt cx="445" cy="287"/>
          </a:xfrm>
        </p:grpSpPr>
        <p:sp>
          <p:nvSpPr>
            <p:cNvPr id="76974" name="Oval 23"/>
            <p:cNvSpPr>
              <a:spLocks noChangeArrowheads="1"/>
            </p:cNvSpPr>
            <p:nvPr/>
          </p:nvSpPr>
          <p:spPr bwMode="auto">
            <a:xfrm>
              <a:off x="1471" y="2967"/>
              <a:ext cx="445" cy="28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76975" name="Text Box 24"/>
            <p:cNvSpPr txBox="1">
              <a:spLocks noChangeArrowheads="1"/>
            </p:cNvSpPr>
            <p:nvPr/>
          </p:nvSpPr>
          <p:spPr bwMode="auto">
            <a:xfrm>
              <a:off x="1499" y="3007"/>
              <a:ext cx="372" cy="21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latin typeface="Times" pitchFamily="-128" charset="0"/>
                </a:rPr>
                <a:t>q</a:t>
              </a:r>
              <a:r>
                <a:rPr lang="en-US" sz="1600">
                  <a:latin typeface="Times" pitchFamily="-128" charset="0"/>
                  <a:sym typeface="Symbol" charset="2"/>
                </a:rPr>
                <a:t>111</a:t>
              </a:r>
              <a:endParaRPr lang="en-US" sz="1600">
                <a:latin typeface="Times" pitchFamily="-128" charset="0"/>
              </a:endParaRPr>
            </a:p>
          </p:txBody>
        </p:sp>
      </p:grpSp>
      <p:grpSp>
        <p:nvGrpSpPr>
          <p:cNvPr id="76807" name="Group 25"/>
          <p:cNvGrpSpPr>
            <a:grpSpLocks/>
          </p:cNvGrpSpPr>
          <p:nvPr/>
        </p:nvGrpSpPr>
        <p:grpSpPr bwMode="auto">
          <a:xfrm>
            <a:off x="5410200" y="5180013"/>
            <a:ext cx="706438" cy="455612"/>
            <a:chOff x="1471" y="2967"/>
            <a:chExt cx="445" cy="287"/>
          </a:xfrm>
        </p:grpSpPr>
        <p:sp>
          <p:nvSpPr>
            <p:cNvPr id="76972" name="Oval 26"/>
            <p:cNvSpPr>
              <a:spLocks noChangeArrowheads="1"/>
            </p:cNvSpPr>
            <p:nvPr/>
          </p:nvSpPr>
          <p:spPr bwMode="auto">
            <a:xfrm>
              <a:off x="1471" y="2967"/>
              <a:ext cx="445" cy="28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76973" name="Text Box 27"/>
            <p:cNvSpPr txBox="1">
              <a:spLocks noChangeArrowheads="1"/>
            </p:cNvSpPr>
            <p:nvPr/>
          </p:nvSpPr>
          <p:spPr bwMode="auto">
            <a:xfrm>
              <a:off x="1531" y="3007"/>
              <a:ext cx="308" cy="21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latin typeface="Times" pitchFamily="-128" charset="0"/>
                </a:rPr>
                <a:t>q</a:t>
              </a:r>
              <a:r>
                <a:rPr lang="en-US" sz="1600">
                  <a:latin typeface="Times" pitchFamily="-128" charset="0"/>
                  <a:sym typeface="Symbol" charset="2"/>
                </a:rPr>
                <a:t>10</a:t>
              </a:r>
              <a:endParaRPr lang="en-US" sz="1600">
                <a:latin typeface="Times" pitchFamily="-128" charset="0"/>
              </a:endParaRPr>
            </a:p>
          </p:txBody>
        </p:sp>
      </p:grpSp>
      <p:grpSp>
        <p:nvGrpSpPr>
          <p:cNvPr id="76808" name="Group 28"/>
          <p:cNvGrpSpPr>
            <a:grpSpLocks/>
          </p:cNvGrpSpPr>
          <p:nvPr/>
        </p:nvGrpSpPr>
        <p:grpSpPr bwMode="auto">
          <a:xfrm>
            <a:off x="3062288" y="5148263"/>
            <a:ext cx="706437" cy="455612"/>
            <a:chOff x="1471" y="2967"/>
            <a:chExt cx="445" cy="287"/>
          </a:xfrm>
        </p:grpSpPr>
        <p:sp>
          <p:nvSpPr>
            <p:cNvPr id="76970" name="Oval 29"/>
            <p:cNvSpPr>
              <a:spLocks noChangeArrowheads="1"/>
            </p:cNvSpPr>
            <p:nvPr/>
          </p:nvSpPr>
          <p:spPr bwMode="auto">
            <a:xfrm>
              <a:off x="1471" y="2967"/>
              <a:ext cx="445" cy="28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76971" name="Text Box 30"/>
            <p:cNvSpPr txBox="1">
              <a:spLocks noChangeArrowheads="1"/>
            </p:cNvSpPr>
            <p:nvPr/>
          </p:nvSpPr>
          <p:spPr bwMode="auto">
            <a:xfrm>
              <a:off x="1531" y="3007"/>
              <a:ext cx="308" cy="21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latin typeface="Times" pitchFamily="-128" charset="0"/>
                </a:rPr>
                <a:t>q0</a:t>
              </a:r>
              <a:r>
                <a:rPr lang="en-US" sz="1600">
                  <a:latin typeface="Times" pitchFamily="-128" charset="0"/>
                  <a:sym typeface="Symbol" charset="2"/>
                </a:rPr>
                <a:t>1</a:t>
              </a:r>
              <a:endParaRPr lang="en-US" sz="1600">
                <a:latin typeface="Times" pitchFamily="-128" charset="0"/>
              </a:endParaRPr>
            </a:p>
          </p:txBody>
        </p:sp>
      </p:grpSp>
      <p:grpSp>
        <p:nvGrpSpPr>
          <p:cNvPr id="76809" name="Group 31"/>
          <p:cNvGrpSpPr>
            <a:grpSpLocks/>
          </p:cNvGrpSpPr>
          <p:nvPr/>
        </p:nvGrpSpPr>
        <p:grpSpPr bwMode="auto">
          <a:xfrm>
            <a:off x="693738" y="5135563"/>
            <a:ext cx="706437" cy="455612"/>
            <a:chOff x="1471" y="2967"/>
            <a:chExt cx="445" cy="287"/>
          </a:xfrm>
        </p:grpSpPr>
        <p:sp>
          <p:nvSpPr>
            <p:cNvPr id="76968" name="Oval 32"/>
            <p:cNvSpPr>
              <a:spLocks noChangeArrowheads="1"/>
            </p:cNvSpPr>
            <p:nvPr/>
          </p:nvSpPr>
          <p:spPr bwMode="auto">
            <a:xfrm>
              <a:off x="1471" y="2967"/>
              <a:ext cx="445" cy="28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76969" name="Text Box 33"/>
            <p:cNvSpPr txBox="1">
              <a:spLocks noChangeArrowheads="1"/>
            </p:cNvSpPr>
            <p:nvPr/>
          </p:nvSpPr>
          <p:spPr bwMode="auto">
            <a:xfrm>
              <a:off x="1531" y="3007"/>
              <a:ext cx="308" cy="21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latin typeface="Times" pitchFamily="-128" charset="0"/>
                </a:rPr>
                <a:t>q</a:t>
              </a:r>
              <a:r>
                <a:rPr lang="en-US" sz="1600">
                  <a:latin typeface="Times" pitchFamily="-128" charset="0"/>
                  <a:sym typeface="Symbol" charset="2"/>
                </a:rPr>
                <a:t>00</a:t>
              </a:r>
              <a:endParaRPr lang="en-US" sz="1600">
                <a:latin typeface="Times" pitchFamily="-128" charset="0"/>
              </a:endParaRPr>
            </a:p>
          </p:txBody>
        </p:sp>
      </p:grpSp>
      <p:grpSp>
        <p:nvGrpSpPr>
          <p:cNvPr id="76810" name="Group 34"/>
          <p:cNvGrpSpPr>
            <a:grpSpLocks/>
          </p:cNvGrpSpPr>
          <p:nvPr/>
        </p:nvGrpSpPr>
        <p:grpSpPr bwMode="auto">
          <a:xfrm>
            <a:off x="168275" y="5676900"/>
            <a:ext cx="706438" cy="455613"/>
            <a:chOff x="1471" y="2967"/>
            <a:chExt cx="445" cy="287"/>
          </a:xfrm>
        </p:grpSpPr>
        <p:sp>
          <p:nvSpPr>
            <p:cNvPr id="76966" name="Oval 35"/>
            <p:cNvSpPr>
              <a:spLocks noChangeArrowheads="1"/>
            </p:cNvSpPr>
            <p:nvPr/>
          </p:nvSpPr>
          <p:spPr bwMode="auto">
            <a:xfrm>
              <a:off x="1471" y="2967"/>
              <a:ext cx="445" cy="28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76967" name="Text Box 36"/>
            <p:cNvSpPr txBox="1">
              <a:spLocks noChangeArrowheads="1"/>
            </p:cNvSpPr>
            <p:nvPr/>
          </p:nvSpPr>
          <p:spPr bwMode="auto">
            <a:xfrm>
              <a:off x="1499" y="3007"/>
              <a:ext cx="372" cy="21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latin typeface="Times" pitchFamily="-128" charset="0"/>
                </a:rPr>
                <a:t>q</a:t>
              </a:r>
              <a:r>
                <a:rPr lang="en-US" sz="1600">
                  <a:latin typeface="Times" pitchFamily="-128" charset="0"/>
                  <a:sym typeface="Symbol" charset="2"/>
                </a:rPr>
                <a:t>000</a:t>
              </a:r>
              <a:endParaRPr lang="en-US" sz="1600">
                <a:latin typeface="Times" pitchFamily="-128" charset="0"/>
              </a:endParaRPr>
            </a:p>
          </p:txBody>
        </p:sp>
      </p:grpSp>
      <p:grpSp>
        <p:nvGrpSpPr>
          <p:cNvPr id="76811" name="Group 37"/>
          <p:cNvGrpSpPr>
            <a:grpSpLocks/>
          </p:cNvGrpSpPr>
          <p:nvPr/>
        </p:nvGrpSpPr>
        <p:grpSpPr bwMode="auto">
          <a:xfrm>
            <a:off x="1338263" y="5645150"/>
            <a:ext cx="706437" cy="455613"/>
            <a:chOff x="1471" y="2967"/>
            <a:chExt cx="445" cy="287"/>
          </a:xfrm>
        </p:grpSpPr>
        <p:sp>
          <p:nvSpPr>
            <p:cNvPr id="76964" name="Oval 38"/>
            <p:cNvSpPr>
              <a:spLocks noChangeArrowheads="1"/>
            </p:cNvSpPr>
            <p:nvPr/>
          </p:nvSpPr>
          <p:spPr bwMode="auto">
            <a:xfrm>
              <a:off x="1471" y="2967"/>
              <a:ext cx="445" cy="28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76965" name="Text Box 39"/>
            <p:cNvSpPr txBox="1">
              <a:spLocks noChangeArrowheads="1"/>
            </p:cNvSpPr>
            <p:nvPr/>
          </p:nvSpPr>
          <p:spPr bwMode="auto">
            <a:xfrm>
              <a:off x="1499" y="3007"/>
              <a:ext cx="372" cy="21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latin typeface="Times" pitchFamily="-128" charset="0"/>
                </a:rPr>
                <a:t>q</a:t>
              </a:r>
              <a:r>
                <a:rPr lang="en-US" sz="1600">
                  <a:latin typeface="Times" pitchFamily="-128" charset="0"/>
                  <a:sym typeface="Symbol" charset="2"/>
                </a:rPr>
                <a:t>001</a:t>
              </a:r>
              <a:endParaRPr lang="en-US" sz="1600">
                <a:latin typeface="Times" pitchFamily="-128" charset="0"/>
              </a:endParaRPr>
            </a:p>
          </p:txBody>
        </p:sp>
      </p:grpSp>
      <p:grpSp>
        <p:nvGrpSpPr>
          <p:cNvPr id="76812" name="Group 40"/>
          <p:cNvGrpSpPr>
            <a:grpSpLocks/>
          </p:cNvGrpSpPr>
          <p:nvPr/>
        </p:nvGrpSpPr>
        <p:grpSpPr bwMode="auto">
          <a:xfrm>
            <a:off x="2430463" y="5672138"/>
            <a:ext cx="706437" cy="455612"/>
            <a:chOff x="1471" y="2967"/>
            <a:chExt cx="445" cy="287"/>
          </a:xfrm>
        </p:grpSpPr>
        <p:sp>
          <p:nvSpPr>
            <p:cNvPr id="76962" name="Oval 41"/>
            <p:cNvSpPr>
              <a:spLocks noChangeArrowheads="1"/>
            </p:cNvSpPr>
            <p:nvPr/>
          </p:nvSpPr>
          <p:spPr bwMode="auto">
            <a:xfrm>
              <a:off x="1471" y="2967"/>
              <a:ext cx="445" cy="28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76963" name="Text Box 42"/>
            <p:cNvSpPr txBox="1">
              <a:spLocks noChangeArrowheads="1"/>
            </p:cNvSpPr>
            <p:nvPr/>
          </p:nvSpPr>
          <p:spPr bwMode="auto">
            <a:xfrm>
              <a:off x="1499" y="3007"/>
              <a:ext cx="372" cy="21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latin typeface="Times" pitchFamily="-128" charset="0"/>
                </a:rPr>
                <a:t>q0</a:t>
              </a:r>
              <a:r>
                <a:rPr lang="en-US" sz="1600">
                  <a:latin typeface="Times" pitchFamily="-128" charset="0"/>
                  <a:sym typeface="Symbol" charset="2"/>
                </a:rPr>
                <a:t>10</a:t>
              </a:r>
              <a:endParaRPr lang="en-US" sz="1600">
                <a:latin typeface="Times" pitchFamily="-128" charset="0"/>
              </a:endParaRPr>
            </a:p>
          </p:txBody>
        </p:sp>
      </p:grpSp>
      <p:grpSp>
        <p:nvGrpSpPr>
          <p:cNvPr id="76813" name="Group 43"/>
          <p:cNvGrpSpPr>
            <a:grpSpLocks/>
          </p:cNvGrpSpPr>
          <p:nvPr/>
        </p:nvGrpSpPr>
        <p:grpSpPr bwMode="auto">
          <a:xfrm>
            <a:off x="3706813" y="5659438"/>
            <a:ext cx="706437" cy="455612"/>
            <a:chOff x="1471" y="2967"/>
            <a:chExt cx="445" cy="287"/>
          </a:xfrm>
        </p:grpSpPr>
        <p:sp>
          <p:nvSpPr>
            <p:cNvPr id="76960" name="Oval 44"/>
            <p:cNvSpPr>
              <a:spLocks noChangeArrowheads="1"/>
            </p:cNvSpPr>
            <p:nvPr/>
          </p:nvSpPr>
          <p:spPr bwMode="auto">
            <a:xfrm>
              <a:off x="1471" y="2967"/>
              <a:ext cx="445" cy="28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76961" name="Text Box 45"/>
            <p:cNvSpPr txBox="1">
              <a:spLocks noChangeArrowheads="1"/>
            </p:cNvSpPr>
            <p:nvPr/>
          </p:nvSpPr>
          <p:spPr bwMode="auto">
            <a:xfrm>
              <a:off x="1499" y="3007"/>
              <a:ext cx="372" cy="21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latin typeface="Times" pitchFamily="-128" charset="0"/>
                </a:rPr>
                <a:t>q01</a:t>
              </a:r>
              <a:r>
                <a:rPr lang="en-US" sz="1600">
                  <a:latin typeface="Times" pitchFamily="-128" charset="0"/>
                  <a:sym typeface="Symbol" charset="2"/>
                </a:rPr>
                <a:t>1</a:t>
              </a:r>
              <a:endParaRPr lang="en-US" sz="1600">
                <a:latin typeface="Times" pitchFamily="-128" charset="0"/>
              </a:endParaRPr>
            </a:p>
          </p:txBody>
        </p:sp>
      </p:grpSp>
      <p:grpSp>
        <p:nvGrpSpPr>
          <p:cNvPr id="76814" name="Group 46"/>
          <p:cNvGrpSpPr>
            <a:grpSpLocks/>
          </p:cNvGrpSpPr>
          <p:nvPr/>
        </p:nvGrpSpPr>
        <p:grpSpPr bwMode="auto">
          <a:xfrm>
            <a:off x="4819650" y="5667375"/>
            <a:ext cx="706438" cy="455613"/>
            <a:chOff x="1471" y="2967"/>
            <a:chExt cx="445" cy="287"/>
          </a:xfrm>
        </p:grpSpPr>
        <p:sp>
          <p:nvSpPr>
            <p:cNvPr id="76958" name="Oval 47"/>
            <p:cNvSpPr>
              <a:spLocks noChangeArrowheads="1"/>
            </p:cNvSpPr>
            <p:nvPr/>
          </p:nvSpPr>
          <p:spPr bwMode="auto">
            <a:xfrm>
              <a:off x="1471" y="2967"/>
              <a:ext cx="445" cy="28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76959" name="Text Box 48"/>
            <p:cNvSpPr txBox="1">
              <a:spLocks noChangeArrowheads="1"/>
            </p:cNvSpPr>
            <p:nvPr/>
          </p:nvSpPr>
          <p:spPr bwMode="auto">
            <a:xfrm>
              <a:off x="1499" y="3007"/>
              <a:ext cx="372" cy="21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latin typeface="Times" pitchFamily="-128" charset="0"/>
                </a:rPr>
                <a:t>q</a:t>
              </a:r>
              <a:r>
                <a:rPr lang="en-US" sz="1600">
                  <a:latin typeface="Times" pitchFamily="-128" charset="0"/>
                  <a:sym typeface="Symbol" charset="2"/>
                </a:rPr>
                <a:t>100</a:t>
              </a:r>
              <a:endParaRPr lang="en-US" sz="1600">
                <a:latin typeface="Times" pitchFamily="-128" charset="0"/>
              </a:endParaRPr>
            </a:p>
          </p:txBody>
        </p:sp>
      </p:grpSp>
      <p:grpSp>
        <p:nvGrpSpPr>
          <p:cNvPr id="76815" name="Group 49"/>
          <p:cNvGrpSpPr>
            <a:grpSpLocks/>
          </p:cNvGrpSpPr>
          <p:nvPr/>
        </p:nvGrpSpPr>
        <p:grpSpPr bwMode="auto">
          <a:xfrm>
            <a:off x="6037263" y="5675313"/>
            <a:ext cx="706437" cy="455612"/>
            <a:chOff x="1471" y="2967"/>
            <a:chExt cx="445" cy="287"/>
          </a:xfrm>
        </p:grpSpPr>
        <p:sp>
          <p:nvSpPr>
            <p:cNvPr id="76956" name="Oval 50"/>
            <p:cNvSpPr>
              <a:spLocks noChangeArrowheads="1"/>
            </p:cNvSpPr>
            <p:nvPr/>
          </p:nvSpPr>
          <p:spPr bwMode="auto">
            <a:xfrm>
              <a:off x="1471" y="2967"/>
              <a:ext cx="445" cy="28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76957" name="Text Box 51"/>
            <p:cNvSpPr txBox="1">
              <a:spLocks noChangeArrowheads="1"/>
            </p:cNvSpPr>
            <p:nvPr/>
          </p:nvSpPr>
          <p:spPr bwMode="auto">
            <a:xfrm>
              <a:off x="1499" y="3007"/>
              <a:ext cx="372" cy="21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latin typeface="Times" pitchFamily="-128" charset="0"/>
                </a:rPr>
                <a:t>q</a:t>
              </a:r>
              <a:r>
                <a:rPr lang="en-US" sz="1600">
                  <a:latin typeface="Times" pitchFamily="-128" charset="0"/>
                  <a:sym typeface="Symbol" charset="2"/>
                </a:rPr>
                <a:t>101</a:t>
              </a:r>
              <a:endParaRPr lang="en-US" sz="1600">
                <a:latin typeface="Times" pitchFamily="-128" charset="0"/>
              </a:endParaRPr>
            </a:p>
          </p:txBody>
        </p:sp>
      </p:grpSp>
      <p:grpSp>
        <p:nvGrpSpPr>
          <p:cNvPr id="76816" name="Group 52"/>
          <p:cNvGrpSpPr>
            <a:grpSpLocks/>
          </p:cNvGrpSpPr>
          <p:nvPr/>
        </p:nvGrpSpPr>
        <p:grpSpPr bwMode="auto">
          <a:xfrm>
            <a:off x="7053263" y="5664200"/>
            <a:ext cx="706437" cy="455613"/>
            <a:chOff x="1471" y="2967"/>
            <a:chExt cx="445" cy="287"/>
          </a:xfrm>
        </p:grpSpPr>
        <p:sp>
          <p:nvSpPr>
            <p:cNvPr id="76954" name="Oval 53"/>
            <p:cNvSpPr>
              <a:spLocks noChangeArrowheads="1"/>
            </p:cNvSpPr>
            <p:nvPr/>
          </p:nvSpPr>
          <p:spPr bwMode="auto">
            <a:xfrm>
              <a:off x="1471" y="2967"/>
              <a:ext cx="445" cy="28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76955" name="Text Box 54"/>
            <p:cNvSpPr txBox="1">
              <a:spLocks noChangeArrowheads="1"/>
            </p:cNvSpPr>
            <p:nvPr/>
          </p:nvSpPr>
          <p:spPr bwMode="auto">
            <a:xfrm>
              <a:off x="1499" y="3007"/>
              <a:ext cx="372" cy="21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latin typeface="Times" pitchFamily="-128" charset="0"/>
                </a:rPr>
                <a:t>q</a:t>
              </a:r>
              <a:r>
                <a:rPr lang="en-US" sz="1600">
                  <a:latin typeface="Times" pitchFamily="-128" charset="0"/>
                  <a:sym typeface="Symbol" charset="2"/>
                </a:rPr>
                <a:t>110</a:t>
              </a:r>
              <a:endParaRPr lang="en-US" sz="1600">
                <a:latin typeface="Times" pitchFamily="-128" charset="0"/>
              </a:endParaRPr>
            </a:p>
          </p:txBody>
        </p:sp>
      </p:grpSp>
      <p:sp>
        <p:nvSpPr>
          <p:cNvPr id="76817" name="Line 59"/>
          <p:cNvSpPr>
            <a:spLocks noChangeShapeType="1"/>
          </p:cNvSpPr>
          <p:nvPr/>
        </p:nvSpPr>
        <p:spPr bwMode="auto">
          <a:xfrm flipH="1">
            <a:off x="2530475" y="4624388"/>
            <a:ext cx="1579563" cy="193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818" name="Line 60"/>
          <p:cNvSpPr>
            <a:spLocks noChangeShapeType="1"/>
          </p:cNvSpPr>
          <p:nvPr/>
        </p:nvSpPr>
        <p:spPr bwMode="auto">
          <a:xfrm>
            <a:off x="4808538" y="4576763"/>
            <a:ext cx="1589087" cy="2508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819" name="Line 61"/>
          <p:cNvSpPr>
            <a:spLocks noChangeShapeType="1"/>
          </p:cNvSpPr>
          <p:nvPr/>
        </p:nvSpPr>
        <p:spPr bwMode="auto">
          <a:xfrm flipH="1">
            <a:off x="6078538" y="4992688"/>
            <a:ext cx="368300" cy="2619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820" name="Line 62"/>
          <p:cNvSpPr>
            <a:spLocks noChangeShapeType="1"/>
          </p:cNvSpPr>
          <p:nvPr/>
        </p:nvSpPr>
        <p:spPr bwMode="auto">
          <a:xfrm>
            <a:off x="7096125" y="5002213"/>
            <a:ext cx="504825" cy="2047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821" name="Line 63"/>
          <p:cNvSpPr>
            <a:spLocks noChangeShapeType="1"/>
          </p:cNvSpPr>
          <p:nvPr/>
        </p:nvSpPr>
        <p:spPr bwMode="auto">
          <a:xfrm flipH="1">
            <a:off x="5283200" y="5478463"/>
            <a:ext cx="136525" cy="1254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822" name="Line 64"/>
          <p:cNvSpPr>
            <a:spLocks noChangeShapeType="1"/>
          </p:cNvSpPr>
          <p:nvPr/>
        </p:nvSpPr>
        <p:spPr bwMode="auto">
          <a:xfrm>
            <a:off x="6029325" y="5575300"/>
            <a:ext cx="204788" cy="381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823" name="Line 65"/>
          <p:cNvSpPr>
            <a:spLocks noChangeShapeType="1"/>
          </p:cNvSpPr>
          <p:nvPr/>
        </p:nvSpPr>
        <p:spPr bwMode="auto">
          <a:xfrm flipH="1">
            <a:off x="7570788" y="5507038"/>
            <a:ext cx="87312" cy="1158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824" name="Line 66"/>
          <p:cNvSpPr>
            <a:spLocks noChangeShapeType="1"/>
          </p:cNvSpPr>
          <p:nvPr/>
        </p:nvSpPr>
        <p:spPr bwMode="auto">
          <a:xfrm>
            <a:off x="8153400" y="5526088"/>
            <a:ext cx="260350" cy="1063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825" name="Line 67"/>
          <p:cNvSpPr>
            <a:spLocks noChangeShapeType="1"/>
          </p:cNvSpPr>
          <p:nvPr/>
        </p:nvSpPr>
        <p:spPr bwMode="auto">
          <a:xfrm>
            <a:off x="2365375" y="5041900"/>
            <a:ext cx="677863" cy="2809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826" name="Line 68"/>
          <p:cNvSpPr>
            <a:spLocks noChangeShapeType="1"/>
          </p:cNvSpPr>
          <p:nvPr/>
        </p:nvSpPr>
        <p:spPr bwMode="auto">
          <a:xfrm flipH="1">
            <a:off x="1376363" y="4973638"/>
            <a:ext cx="455612" cy="2714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827" name="Line 69"/>
          <p:cNvSpPr>
            <a:spLocks noChangeShapeType="1"/>
          </p:cNvSpPr>
          <p:nvPr/>
        </p:nvSpPr>
        <p:spPr bwMode="auto">
          <a:xfrm flipH="1">
            <a:off x="688975" y="5564188"/>
            <a:ext cx="134938" cy="127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828" name="Line 70"/>
          <p:cNvSpPr>
            <a:spLocks noChangeShapeType="1"/>
          </p:cNvSpPr>
          <p:nvPr/>
        </p:nvSpPr>
        <p:spPr bwMode="auto">
          <a:xfrm>
            <a:off x="1289050" y="5535613"/>
            <a:ext cx="223838" cy="127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829" name="Line 71"/>
          <p:cNvSpPr>
            <a:spLocks noChangeShapeType="1"/>
          </p:cNvSpPr>
          <p:nvPr/>
        </p:nvSpPr>
        <p:spPr bwMode="auto">
          <a:xfrm flipH="1">
            <a:off x="2967038" y="5554663"/>
            <a:ext cx="212725" cy="136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830" name="Line 72"/>
          <p:cNvSpPr>
            <a:spLocks noChangeShapeType="1"/>
          </p:cNvSpPr>
          <p:nvPr/>
        </p:nvSpPr>
        <p:spPr bwMode="auto">
          <a:xfrm>
            <a:off x="3635375" y="5554663"/>
            <a:ext cx="222250" cy="1174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831" name="Text Box 73"/>
          <p:cNvSpPr txBox="1">
            <a:spLocks noChangeArrowheads="1"/>
          </p:cNvSpPr>
          <p:nvPr/>
        </p:nvSpPr>
        <p:spPr bwMode="auto">
          <a:xfrm>
            <a:off x="1330325" y="5364163"/>
            <a:ext cx="260350" cy="2746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latin typeface="Times" pitchFamily="-128" charset="0"/>
              </a:rPr>
              <a:t>1</a:t>
            </a:r>
          </a:p>
        </p:txBody>
      </p:sp>
      <p:sp>
        <p:nvSpPr>
          <p:cNvPr id="76832" name="Text Box 74"/>
          <p:cNvSpPr txBox="1">
            <a:spLocks noChangeArrowheads="1"/>
          </p:cNvSpPr>
          <p:nvPr/>
        </p:nvSpPr>
        <p:spPr bwMode="auto">
          <a:xfrm>
            <a:off x="3721100" y="5389563"/>
            <a:ext cx="260350" cy="2746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latin typeface="Times" pitchFamily="-128" charset="0"/>
              </a:rPr>
              <a:t>1</a:t>
            </a:r>
          </a:p>
        </p:txBody>
      </p:sp>
      <p:sp>
        <p:nvSpPr>
          <p:cNvPr id="76833" name="Text Box 75"/>
          <p:cNvSpPr txBox="1">
            <a:spLocks noChangeArrowheads="1"/>
          </p:cNvSpPr>
          <p:nvPr/>
        </p:nvSpPr>
        <p:spPr bwMode="auto">
          <a:xfrm>
            <a:off x="2593975" y="4970463"/>
            <a:ext cx="260350" cy="2746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latin typeface="Times" pitchFamily="-128" charset="0"/>
              </a:rPr>
              <a:t>1</a:t>
            </a:r>
          </a:p>
        </p:txBody>
      </p:sp>
      <p:sp>
        <p:nvSpPr>
          <p:cNvPr id="76834" name="Text Box 76"/>
          <p:cNvSpPr txBox="1">
            <a:spLocks noChangeArrowheads="1"/>
          </p:cNvSpPr>
          <p:nvPr/>
        </p:nvSpPr>
        <p:spPr bwMode="auto">
          <a:xfrm>
            <a:off x="6070600" y="5356225"/>
            <a:ext cx="260350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latin typeface="Times" pitchFamily="-128" charset="0"/>
              </a:rPr>
              <a:t>1</a:t>
            </a:r>
          </a:p>
        </p:txBody>
      </p:sp>
      <p:sp>
        <p:nvSpPr>
          <p:cNvPr id="76835" name="Text Box 77"/>
          <p:cNvSpPr txBox="1">
            <a:spLocks noChangeArrowheads="1"/>
          </p:cNvSpPr>
          <p:nvPr/>
        </p:nvSpPr>
        <p:spPr bwMode="auto">
          <a:xfrm>
            <a:off x="8210550" y="5343525"/>
            <a:ext cx="260350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latin typeface="Times" pitchFamily="-128" charset="0"/>
              </a:rPr>
              <a:t>1</a:t>
            </a:r>
          </a:p>
        </p:txBody>
      </p:sp>
      <p:sp>
        <p:nvSpPr>
          <p:cNvPr id="76836" name="Text Box 78"/>
          <p:cNvSpPr txBox="1">
            <a:spLocks noChangeArrowheads="1"/>
          </p:cNvSpPr>
          <p:nvPr/>
        </p:nvSpPr>
        <p:spPr bwMode="auto">
          <a:xfrm>
            <a:off x="7189788" y="4835525"/>
            <a:ext cx="260350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latin typeface="Times" pitchFamily="-128" charset="0"/>
              </a:rPr>
              <a:t>1</a:t>
            </a:r>
          </a:p>
        </p:txBody>
      </p:sp>
      <p:sp>
        <p:nvSpPr>
          <p:cNvPr id="76837" name="Text Box 79"/>
          <p:cNvSpPr txBox="1">
            <a:spLocks noChangeArrowheads="1"/>
          </p:cNvSpPr>
          <p:nvPr/>
        </p:nvSpPr>
        <p:spPr bwMode="auto">
          <a:xfrm>
            <a:off x="5316538" y="4445000"/>
            <a:ext cx="260350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latin typeface="Times" pitchFamily="-128" charset="0"/>
              </a:rPr>
              <a:t>1</a:t>
            </a:r>
          </a:p>
        </p:txBody>
      </p:sp>
      <p:sp>
        <p:nvSpPr>
          <p:cNvPr id="76838" name="Text Box 80"/>
          <p:cNvSpPr txBox="1">
            <a:spLocks noChangeArrowheads="1"/>
          </p:cNvSpPr>
          <p:nvPr/>
        </p:nvSpPr>
        <p:spPr bwMode="auto">
          <a:xfrm>
            <a:off x="3240088" y="4481513"/>
            <a:ext cx="260350" cy="2746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latin typeface="Times" pitchFamily="-128" charset="0"/>
              </a:rPr>
              <a:t>0</a:t>
            </a:r>
          </a:p>
        </p:txBody>
      </p:sp>
      <p:sp>
        <p:nvSpPr>
          <p:cNvPr id="76839" name="Text Box 81"/>
          <p:cNvSpPr txBox="1">
            <a:spLocks noChangeArrowheads="1"/>
          </p:cNvSpPr>
          <p:nvPr/>
        </p:nvSpPr>
        <p:spPr bwMode="auto">
          <a:xfrm>
            <a:off x="1435100" y="4875213"/>
            <a:ext cx="260350" cy="2746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latin typeface="Times" pitchFamily="-128" charset="0"/>
              </a:rPr>
              <a:t>0</a:t>
            </a:r>
          </a:p>
        </p:txBody>
      </p:sp>
      <p:sp>
        <p:nvSpPr>
          <p:cNvPr id="76840" name="Text Box 82"/>
          <p:cNvSpPr txBox="1">
            <a:spLocks noChangeArrowheads="1"/>
          </p:cNvSpPr>
          <p:nvPr/>
        </p:nvSpPr>
        <p:spPr bwMode="auto">
          <a:xfrm>
            <a:off x="520700" y="5414963"/>
            <a:ext cx="260350" cy="2746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latin typeface="Times" pitchFamily="-128" charset="0"/>
              </a:rPr>
              <a:t>0</a:t>
            </a:r>
          </a:p>
        </p:txBody>
      </p:sp>
      <p:sp>
        <p:nvSpPr>
          <p:cNvPr id="76841" name="Text Box 83"/>
          <p:cNvSpPr txBox="1">
            <a:spLocks noChangeArrowheads="1"/>
          </p:cNvSpPr>
          <p:nvPr/>
        </p:nvSpPr>
        <p:spPr bwMode="auto">
          <a:xfrm>
            <a:off x="2844800" y="5392738"/>
            <a:ext cx="260350" cy="2746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latin typeface="Times" pitchFamily="-128" charset="0"/>
              </a:rPr>
              <a:t>0</a:t>
            </a:r>
          </a:p>
        </p:txBody>
      </p:sp>
      <p:sp>
        <p:nvSpPr>
          <p:cNvPr id="76842" name="Text Box 84"/>
          <p:cNvSpPr txBox="1">
            <a:spLocks noChangeArrowheads="1"/>
          </p:cNvSpPr>
          <p:nvPr/>
        </p:nvSpPr>
        <p:spPr bwMode="auto">
          <a:xfrm>
            <a:off x="5110163" y="5341938"/>
            <a:ext cx="260350" cy="2746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latin typeface="Times" pitchFamily="-128" charset="0"/>
              </a:rPr>
              <a:t>0</a:t>
            </a:r>
          </a:p>
        </p:txBody>
      </p:sp>
      <p:sp>
        <p:nvSpPr>
          <p:cNvPr id="76843" name="Text Box 85"/>
          <p:cNvSpPr txBox="1">
            <a:spLocks noChangeArrowheads="1"/>
          </p:cNvSpPr>
          <p:nvPr/>
        </p:nvSpPr>
        <p:spPr bwMode="auto">
          <a:xfrm>
            <a:off x="6096000" y="4903788"/>
            <a:ext cx="260350" cy="2746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latin typeface="Times" pitchFamily="-128" charset="0"/>
              </a:rPr>
              <a:t>0</a:t>
            </a:r>
          </a:p>
        </p:txBody>
      </p:sp>
      <p:sp>
        <p:nvSpPr>
          <p:cNvPr id="76844" name="Text Box 86"/>
          <p:cNvSpPr txBox="1">
            <a:spLocks noChangeArrowheads="1"/>
          </p:cNvSpPr>
          <p:nvPr/>
        </p:nvSpPr>
        <p:spPr bwMode="auto">
          <a:xfrm>
            <a:off x="7381875" y="5386388"/>
            <a:ext cx="260350" cy="2746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latin typeface="Times" pitchFamily="-128" charset="0"/>
              </a:rPr>
              <a:t>0</a:t>
            </a:r>
          </a:p>
        </p:txBody>
      </p:sp>
      <p:sp>
        <p:nvSpPr>
          <p:cNvPr id="76845" name="Text Box 106"/>
          <p:cNvSpPr txBox="1">
            <a:spLocks noChangeArrowheads="1"/>
          </p:cNvSpPr>
          <p:nvPr/>
        </p:nvSpPr>
        <p:spPr bwMode="auto">
          <a:xfrm>
            <a:off x="757238" y="6492875"/>
            <a:ext cx="271780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" pitchFamily="-128" charset="0"/>
              </a:rPr>
              <a:t>plus a “few” more transitions...</a:t>
            </a:r>
          </a:p>
        </p:txBody>
      </p:sp>
      <p:grpSp>
        <p:nvGrpSpPr>
          <p:cNvPr id="76846" name="Group 107"/>
          <p:cNvGrpSpPr>
            <a:grpSpLocks/>
          </p:cNvGrpSpPr>
          <p:nvPr/>
        </p:nvGrpSpPr>
        <p:grpSpPr bwMode="auto">
          <a:xfrm>
            <a:off x="4071938" y="1992313"/>
            <a:ext cx="706437" cy="455612"/>
            <a:chOff x="660" y="2852"/>
            <a:chExt cx="445" cy="287"/>
          </a:xfrm>
        </p:grpSpPr>
        <p:sp>
          <p:nvSpPr>
            <p:cNvPr id="76952" name="Oval 108"/>
            <p:cNvSpPr>
              <a:spLocks noChangeArrowheads="1"/>
            </p:cNvSpPr>
            <p:nvPr/>
          </p:nvSpPr>
          <p:spPr bwMode="auto">
            <a:xfrm>
              <a:off x="660" y="2852"/>
              <a:ext cx="445" cy="28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76953" name="Text Box 109"/>
            <p:cNvSpPr txBox="1">
              <a:spLocks noChangeArrowheads="1"/>
            </p:cNvSpPr>
            <p:nvPr/>
          </p:nvSpPr>
          <p:spPr bwMode="auto">
            <a:xfrm>
              <a:off x="749" y="2892"/>
              <a:ext cx="250" cy="21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latin typeface="Times" pitchFamily="-128" charset="0"/>
                </a:rPr>
                <a:t>q</a:t>
              </a:r>
              <a:r>
                <a:rPr lang="en-US" sz="1600">
                  <a:latin typeface="Symbol" charset="2"/>
                  <a:sym typeface="Symbol" charset="2"/>
                </a:rPr>
                <a:t>l</a:t>
              </a:r>
              <a:endParaRPr lang="en-US" sz="1600">
                <a:latin typeface="Times" pitchFamily="-128" charset="0"/>
              </a:endParaRPr>
            </a:p>
          </p:txBody>
        </p:sp>
      </p:grpSp>
      <p:grpSp>
        <p:nvGrpSpPr>
          <p:cNvPr id="76847" name="Group 110"/>
          <p:cNvGrpSpPr>
            <a:grpSpLocks/>
          </p:cNvGrpSpPr>
          <p:nvPr/>
        </p:nvGrpSpPr>
        <p:grpSpPr bwMode="auto">
          <a:xfrm>
            <a:off x="1763713" y="2319338"/>
            <a:ext cx="706437" cy="455612"/>
            <a:chOff x="1471" y="2967"/>
            <a:chExt cx="445" cy="287"/>
          </a:xfrm>
        </p:grpSpPr>
        <p:sp>
          <p:nvSpPr>
            <p:cNvPr id="76950" name="Oval 111"/>
            <p:cNvSpPr>
              <a:spLocks noChangeArrowheads="1"/>
            </p:cNvSpPr>
            <p:nvPr/>
          </p:nvSpPr>
          <p:spPr bwMode="auto">
            <a:xfrm>
              <a:off x="1471" y="2967"/>
              <a:ext cx="445" cy="28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76951" name="Text Box 112"/>
            <p:cNvSpPr txBox="1">
              <a:spLocks noChangeArrowheads="1"/>
            </p:cNvSpPr>
            <p:nvPr/>
          </p:nvSpPr>
          <p:spPr bwMode="auto">
            <a:xfrm>
              <a:off x="1563" y="3007"/>
              <a:ext cx="244" cy="21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latin typeface="Times" pitchFamily="-128" charset="0"/>
                </a:rPr>
                <a:t>q</a:t>
              </a:r>
              <a:r>
                <a:rPr lang="en-US" sz="1600">
                  <a:latin typeface="Times" pitchFamily="-128" charset="0"/>
                  <a:sym typeface="Symbol" charset="2"/>
                </a:rPr>
                <a:t>0</a:t>
              </a:r>
              <a:endParaRPr lang="en-US" sz="1600">
                <a:latin typeface="Times" pitchFamily="-128" charset="0"/>
              </a:endParaRPr>
            </a:p>
          </p:txBody>
        </p:sp>
      </p:grpSp>
      <p:grpSp>
        <p:nvGrpSpPr>
          <p:cNvPr id="76848" name="Group 113"/>
          <p:cNvGrpSpPr>
            <a:grpSpLocks/>
          </p:cNvGrpSpPr>
          <p:nvPr/>
        </p:nvGrpSpPr>
        <p:grpSpPr bwMode="auto">
          <a:xfrm>
            <a:off x="6411913" y="2346325"/>
            <a:ext cx="706437" cy="455613"/>
            <a:chOff x="1471" y="2967"/>
            <a:chExt cx="445" cy="287"/>
          </a:xfrm>
        </p:grpSpPr>
        <p:sp>
          <p:nvSpPr>
            <p:cNvPr id="76948" name="Oval 114"/>
            <p:cNvSpPr>
              <a:spLocks noChangeArrowheads="1"/>
            </p:cNvSpPr>
            <p:nvPr/>
          </p:nvSpPr>
          <p:spPr bwMode="auto">
            <a:xfrm>
              <a:off x="1471" y="2967"/>
              <a:ext cx="445" cy="28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76949" name="Text Box 115"/>
            <p:cNvSpPr txBox="1">
              <a:spLocks noChangeArrowheads="1"/>
            </p:cNvSpPr>
            <p:nvPr/>
          </p:nvSpPr>
          <p:spPr bwMode="auto">
            <a:xfrm>
              <a:off x="1563" y="3007"/>
              <a:ext cx="244" cy="21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latin typeface="Times" pitchFamily="-128" charset="0"/>
                </a:rPr>
                <a:t>q</a:t>
              </a:r>
              <a:r>
                <a:rPr lang="en-US" sz="1600">
                  <a:latin typeface="Times" pitchFamily="-128" charset="0"/>
                  <a:sym typeface="Symbol" charset="2"/>
                </a:rPr>
                <a:t>1</a:t>
              </a:r>
              <a:endParaRPr lang="en-US" sz="1600">
                <a:latin typeface="Times" pitchFamily="-128" charset="0"/>
              </a:endParaRPr>
            </a:p>
          </p:txBody>
        </p:sp>
      </p:grpSp>
      <p:grpSp>
        <p:nvGrpSpPr>
          <p:cNvPr id="76849" name="Group 116"/>
          <p:cNvGrpSpPr>
            <a:grpSpLocks/>
          </p:cNvGrpSpPr>
          <p:nvPr/>
        </p:nvGrpSpPr>
        <p:grpSpPr bwMode="auto">
          <a:xfrm>
            <a:off x="7535863" y="2838450"/>
            <a:ext cx="706437" cy="455613"/>
            <a:chOff x="1471" y="2967"/>
            <a:chExt cx="445" cy="287"/>
          </a:xfrm>
        </p:grpSpPr>
        <p:sp>
          <p:nvSpPr>
            <p:cNvPr id="76946" name="Oval 117"/>
            <p:cNvSpPr>
              <a:spLocks noChangeArrowheads="1"/>
            </p:cNvSpPr>
            <p:nvPr/>
          </p:nvSpPr>
          <p:spPr bwMode="auto">
            <a:xfrm>
              <a:off x="1471" y="2967"/>
              <a:ext cx="445" cy="28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76947" name="Text Box 118"/>
            <p:cNvSpPr txBox="1">
              <a:spLocks noChangeArrowheads="1"/>
            </p:cNvSpPr>
            <p:nvPr/>
          </p:nvSpPr>
          <p:spPr bwMode="auto">
            <a:xfrm>
              <a:off x="1531" y="3007"/>
              <a:ext cx="308" cy="21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latin typeface="Times" pitchFamily="-128" charset="0"/>
                </a:rPr>
                <a:t>q</a:t>
              </a:r>
              <a:r>
                <a:rPr lang="en-US" sz="1600">
                  <a:latin typeface="Times" pitchFamily="-128" charset="0"/>
                  <a:sym typeface="Symbol" charset="2"/>
                </a:rPr>
                <a:t>11</a:t>
              </a:r>
              <a:endParaRPr lang="en-US" sz="1600">
                <a:latin typeface="Times" pitchFamily="-128" charset="0"/>
              </a:endParaRPr>
            </a:p>
          </p:txBody>
        </p:sp>
      </p:grpSp>
      <p:grpSp>
        <p:nvGrpSpPr>
          <p:cNvPr id="76850" name="Group 119"/>
          <p:cNvGrpSpPr>
            <a:grpSpLocks/>
          </p:cNvGrpSpPr>
          <p:nvPr/>
        </p:nvGrpSpPr>
        <p:grpSpPr bwMode="auto">
          <a:xfrm>
            <a:off x="8221663" y="3389313"/>
            <a:ext cx="706437" cy="455612"/>
            <a:chOff x="1471" y="2967"/>
            <a:chExt cx="445" cy="287"/>
          </a:xfrm>
        </p:grpSpPr>
        <p:sp>
          <p:nvSpPr>
            <p:cNvPr id="76944" name="Oval 120"/>
            <p:cNvSpPr>
              <a:spLocks noChangeArrowheads="1"/>
            </p:cNvSpPr>
            <p:nvPr/>
          </p:nvSpPr>
          <p:spPr bwMode="auto">
            <a:xfrm>
              <a:off x="1471" y="2967"/>
              <a:ext cx="445" cy="28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76945" name="Text Box 121"/>
            <p:cNvSpPr txBox="1">
              <a:spLocks noChangeArrowheads="1"/>
            </p:cNvSpPr>
            <p:nvPr/>
          </p:nvSpPr>
          <p:spPr bwMode="auto">
            <a:xfrm>
              <a:off x="1499" y="3007"/>
              <a:ext cx="372" cy="21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latin typeface="Times" pitchFamily="-128" charset="0"/>
                </a:rPr>
                <a:t>q</a:t>
              </a:r>
              <a:r>
                <a:rPr lang="en-US" sz="1600">
                  <a:latin typeface="Times" pitchFamily="-128" charset="0"/>
                  <a:sym typeface="Symbol" charset="2"/>
                </a:rPr>
                <a:t>111</a:t>
              </a:r>
              <a:endParaRPr lang="en-US" sz="1600">
                <a:latin typeface="Times" pitchFamily="-128" charset="0"/>
              </a:endParaRPr>
            </a:p>
          </p:txBody>
        </p:sp>
      </p:grpSp>
      <p:grpSp>
        <p:nvGrpSpPr>
          <p:cNvPr id="76851" name="Group 122"/>
          <p:cNvGrpSpPr>
            <a:grpSpLocks/>
          </p:cNvGrpSpPr>
          <p:nvPr/>
        </p:nvGrpSpPr>
        <p:grpSpPr bwMode="auto">
          <a:xfrm>
            <a:off x="5391150" y="2886075"/>
            <a:ext cx="706438" cy="455613"/>
            <a:chOff x="1471" y="2967"/>
            <a:chExt cx="445" cy="287"/>
          </a:xfrm>
        </p:grpSpPr>
        <p:sp>
          <p:nvSpPr>
            <p:cNvPr id="76942" name="Oval 123"/>
            <p:cNvSpPr>
              <a:spLocks noChangeArrowheads="1"/>
            </p:cNvSpPr>
            <p:nvPr/>
          </p:nvSpPr>
          <p:spPr bwMode="auto">
            <a:xfrm>
              <a:off x="1471" y="2967"/>
              <a:ext cx="445" cy="28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76943" name="Text Box 124"/>
            <p:cNvSpPr txBox="1">
              <a:spLocks noChangeArrowheads="1"/>
            </p:cNvSpPr>
            <p:nvPr/>
          </p:nvSpPr>
          <p:spPr bwMode="auto">
            <a:xfrm>
              <a:off x="1531" y="3007"/>
              <a:ext cx="308" cy="21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latin typeface="Times" pitchFamily="-128" charset="0"/>
                </a:rPr>
                <a:t>q</a:t>
              </a:r>
              <a:r>
                <a:rPr lang="en-US" sz="1600">
                  <a:latin typeface="Times" pitchFamily="-128" charset="0"/>
                  <a:sym typeface="Symbol" charset="2"/>
                </a:rPr>
                <a:t>10</a:t>
              </a:r>
              <a:endParaRPr lang="en-US" sz="1600">
                <a:latin typeface="Times" pitchFamily="-128" charset="0"/>
              </a:endParaRPr>
            </a:p>
          </p:txBody>
        </p:sp>
      </p:grpSp>
      <p:grpSp>
        <p:nvGrpSpPr>
          <p:cNvPr id="76852" name="Group 125"/>
          <p:cNvGrpSpPr>
            <a:grpSpLocks/>
          </p:cNvGrpSpPr>
          <p:nvPr/>
        </p:nvGrpSpPr>
        <p:grpSpPr bwMode="auto">
          <a:xfrm>
            <a:off x="3043238" y="2854325"/>
            <a:ext cx="706437" cy="455613"/>
            <a:chOff x="1471" y="2967"/>
            <a:chExt cx="445" cy="287"/>
          </a:xfrm>
        </p:grpSpPr>
        <p:sp>
          <p:nvSpPr>
            <p:cNvPr id="76940" name="Oval 126"/>
            <p:cNvSpPr>
              <a:spLocks noChangeArrowheads="1"/>
            </p:cNvSpPr>
            <p:nvPr/>
          </p:nvSpPr>
          <p:spPr bwMode="auto">
            <a:xfrm>
              <a:off x="1471" y="2967"/>
              <a:ext cx="445" cy="28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76941" name="Text Box 127"/>
            <p:cNvSpPr txBox="1">
              <a:spLocks noChangeArrowheads="1"/>
            </p:cNvSpPr>
            <p:nvPr/>
          </p:nvSpPr>
          <p:spPr bwMode="auto">
            <a:xfrm>
              <a:off x="1531" y="3007"/>
              <a:ext cx="308" cy="21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latin typeface="Times" pitchFamily="-128" charset="0"/>
                </a:rPr>
                <a:t>q0</a:t>
              </a:r>
              <a:r>
                <a:rPr lang="en-US" sz="1600">
                  <a:latin typeface="Times" pitchFamily="-128" charset="0"/>
                  <a:sym typeface="Symbol" charset="2"/>
                </a:rPr>
                <a:t>1</a:t>
              </a:r>
              <a:endParaRPr lang="en-US" sz="1600">
                <a:latin typeface="Times" pitchFamily="-128" charset="0"/>
              </a:endParaRPr>
            </a:p>
          </p:txBody>
        </p:sp>
      </p:grpSp>
      <p:grpSp>
        <p:nvGrpSpPr>
          <p:cNvPr id="76853" name="Group 128"/>
          <p:cNvGrpSpPr>
            <a:grpSpLocks/>
          </p:cNvGrpSpPr>
          <p:nvPr/>
        </p:nvGrpSpPr>
        <p:grpSpPr bwMode="auto">
          <a:xfrm>
            <a:off x="674688" y="2841625"/>
            <a:ext cx="706437" cy="455613"/>
            <a:chOff x="1471" y="2967"/>
            <a:chExt cx="445" cy="287"/>
          </a:xfrm>
        </p:grpSpPr>
        <p:sp>
          <p:nvSpPr>
            <p:cNvPr id="76938" name="Oval 129"/>
            <p:cNvSpPr>
              <a:spLocks noChangeArrowheads="1"/>
            </p:cNvSpPr>
            <p:nvPr/>
          </p:nvSpPr>
          <p:spPr bwMode="auto">
            <a:xfrm>
              <a:off x="1471" y="2967"/>
              <a:ext cx="445" cy="28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76939" name="Text Box 130"/>
            <p:cNvSpPr txBox="1">
              <a:spLocks noChangeArrowheads="1"/>
            </p:cNvSpPr>
            <p:nvPr/>
          </p:nvSpPr>
          <p:spPr bwMode="auto">
            <a:xfrm>
              <a:off x="1531" y="3007"/>
              <a:ext cx="308" cy="21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latin typeface="Times" pitchFamily="-128" charset="0"/>
                </a:rPr>
                <a:t>q</a:t>
              </a:r>
              <a:r>
                <a:rPr lang="en-US" sz="1600">
                  <a:latin typeface="Times" pitchFamily="-128" charset="0"/>
                  <a:sym typeface="Symbol" charset="2"/>
                </a:rPr>
                <a:t>00</a:t>
              </a:r>
              <a:endParaRPr lang="en-US" sz="1600">
                <a:latin typeface="Times" pitchFamily="-128" charset="0"/>
              </a:endParaRPr>
            </a:p>
          </p:txBody>
        </p:sp>
      </p:grpSp>
      <p:grpSp>
        <p:nvGrpSpPr>
          <p:cNvPr id="76854" name="Group 131"/>
          <p:cNvGrpSpPr>
            <a:grpSpLocks/>
          </p:cNvGrpSpPr>
          <p:nvPr/>
        </p:nvGrpSpPr>
        <p:grpSpPr bwMode="auto">
          <a:xfrm>
            <a:off x="149225" y="3382963"/>
            <a:ext cx="706438" cy="455612"/>
            <a:chOff x="1471" y="2967"/>
            <a:chExt cx="445" cy="287"/>
          </a:xfrm>
        </p:grpSpPr>
        <p:sp>
          <p:nvSpPr>
            <p:cNvPr id="76936" name="Oval 132"/>
            <p:cNvSpPr>
              <a:spLocks noChangeArrowheads="1"/>
            </p:cNvSpPr>
            <p:nvPr/>
          </p:nvSpPr>
          <p:spPr bwMode="auto">
            <a:xfrm>
              <a:off x="1471" y="2967"/>
              <a:ext cx="445" cy="28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76937" name="Text Box 133"/>
            <p:cNvSpPr txBox="1">
              <a:spLocks noChangeArrowheads="1"/>
            </p:cNvSpPr>
            <p:nvPr/>
          </p:nvSpPr>
          <p:spPr bwMode="auto">
            <a:xfrm>
              <a:off x="1499" y="3007"/>
              <a:ext cx="372" cy="21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latin typeface="Times" pitchFamily="-128" charset="0"/>
                </a:rPr>
                <a:t>q</a:t>
              </a:r>
              <a:r>
                <a:rPr lang="en-US" sz="1600">
                  <a:latin typeface="Times" pitchFamily="-128" charset="0"/>
                  <a:sym typeface="Symbol" charset="2"/>
                </a:rPr>
                <a:t>000</a:t>
              </a:r>
              <a:endParaRPr lang="en-US" sz="1600">
                <a:latin typeface="Times" pitchFamily="-128" charset="0"/>
              </a:endParaRPr>
            </a:p>
          </p:txBody>
        </p:sp>
      </p:grpSp>
      <p:grpSp>
        <p:nvGrpSpPr>
          <p:cNvPr id="76855" name="Group 134"/>
          <p:cNvGrpSpPr>
            <a:grpSpLocks/>
          </p:cNvGrpSpPr>
          <p:nvPr/>
        </p:nvGrpSpPr>
        <p:grpSpPr bwMode="auto">
          <a:xfrm>
            <a:off x="1319213" y="3351213"/>
            <a:ext cx="706437" cy="455612"/>
            <a:chOff x="1471" y="2967"/>
            <a:chExt cx="445" cy="287"/>
          </a:xfrm>
        </p:grpSpPr>
        <p:sp>
          <p:nvSpPr>
            <p:cNvPr id="76934" name="Oval 135"/>
            <p:cNvSpPr>
              <a:spLocks noChangeArrowheads="1"/>
            </p:cNvSpPr>
            <p:nvPr/>
          </p:nvSpPr>
          <p:spPr bwMode="auto">
            <a:xfrm>
              <a:off x="1471" y="2967"/>
              <a:ext cx="445" cy="28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76935" name="Text Box 136"/>
            <p:cNvSpPr txBox="1">
              <a:spLocks noChangeArrowheads="1"/>
            </p:cNvSpPr>
            <p:nvPr/>
          </p:nvSpPr>
          <p:spPr bwMode="auto">
            <a:xfrm>
              <a:off x="1499" y="3007"/>
              <a:ext cx="372" cy="21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latin typeface="Times" pitchFamily="-128" charset="0"/>
                </a:rPr>
                <a:t>q</a:t>
              </a:r>
              <a:r>
                <a:rPr lang="en-US" sz="1600">
                  <a:latin typeface="Times" pitchFamily="-128" charset="0"/>
                  <a:sym typeface="Symbol" charset="2"/>
                </a:rPr>
                <a:t>001</a:t>
              </a:r>
              <a:endParaRPr lang="en-US" sz="1600">
                <a:latin typeface="Times" pitchFamily="-128" charset="0"/>
              </a:endParaRPr>
            </a:p>
          </p:txBody>
        </p:sp>
      </p:grpSp>
      <p:grpSp>
        <p:nvGrpSpPr>
          <p:cNvPr id="76856" name="Group 137"/>
          <p:cNvGrpSpPr>
            <a:grpSpLocks/>
          </p:cNvGrpSpPr>
          <p:nvPr/>
        </p:nvGrpSpPr>
        <p:grpSpPr bwMode="auto">
          <a:xfrm>
            <a:off x="2411413" y="3378200"/>
            <a:ext cx="706437" cy="455613"/>
            <a:chOff x="1471" y="2967"/>
            <a:chExt cx="445" cy="287"/>
          </a:xfrm>
        </p:grpSpPr>
        <p:sp>
          <p:nvSpPr>
            <p:cNvPr id="76932" name="Oval 138"/>
            <p:cNvSpPr>
              <a:spLocks noChangeArrowheads="1"/>
            </p:cNvSpPr>
            <p:nvPr/>
          </p:nvSpPr>
          <p:spPr bwMode="auto">
            <a:xfrm>
              <a:off x="1471" y="2967"/>
              <a:ext cx="445" cy="28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76933" name="Text Box 139"/>
            <p:cNvSpPr txBox="1">
              <a:spLocks noChangeArrowheads="1"/>
            </p:cNvSpPr>
            <p:nvPr/>
          </p:nvSpPr>
          <p:spPr bwMode="auto">
            <a:xfrm>
              <a:off x="1499" y="3007"/>
              <a:ext cx="372" cy="21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latin typeface="Times" pitchFamily="-128" charset="0"/>
                </a:rPr>
                <a:t>q0</a:t>
              </a:r>
              <a:r>
                <a:rPr lang="en-US" sz="1600">
                  <a:latin typeface="Times" pitchFamily="-128" charset="0"/>
                  <a:sym typeface="Symbol" charset="2"/>
                </a:rPr>
                <a:t>10</a:t>
              </a:r>
              <a:endParaRPr lang="en-US" sz="1600">
                <a:latin typeface="Times" pitchFamily="-128" charset="0"/>
              </a:endParaRPr>
            </a:p>
          </p:txBody>
        </p:sp>
      </p:grpSp>
      <p:grpSp>
        <p:nvGrpSpPr>
          <p:cNvPr id="76857" name="Group 140"/>
          <p:cNvGrpSpPr>
            <a:grpSpLocks/>
          </p:cNvGrpSpPr>
          <p:nvPr/>
        </p:nvGrpSpPr>
        <p:grpSpPr bwMode="auto">
          <a:xfrm>
            <a:off x="3687763" y="3365500"/>
            <a:ext cx="706437" cy="455613"/>
            <a:chOff x="1471" y="2967"/>
            <a:chExt cx="445" cy="287"/>
          </a:xfrm>
        </p:grpSpPr>
        <p:sp>
          <p:nvSpPr>
            <p:cNvPr id="76930" name="Oval 141"/>
            <p:cNvSpPr>
              <a:spLocks noChangeArrowheads="1"/>
            </p:cNvSpPr>
            <p:nvPr/>
          </p:nvSpPr>
          <p:spPr bwMode="auto">
            <a:xfrm>
              <a:off x="1471" y="2967"/>
              <a:ext cx="445" cy="28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76931" name="Text Box 142"/>
            <p:cNvSpPr txBox="1">
              <a:spLocks noChangeArrowheads="1"/>
            </p:cNvSpPr>
            <p:nvPr/>
          </p:nvSpPr>
          <p:spPr bwMode="auto">
            <a:xfrm>
              <a:off x="1499" y="3007"/>
              <a:ext cx="372" cy="21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latin typeface="Times" pitchFamily="-128" charset="0"/>
                </a:rPr>
                <a:t>q01</a:t>
              </a:r>
              <a:r>
                <a:rPr lang="en-US" sz="1600">
                  <a:latin typeface="Times" pitchFamily="-128" charset="0"/>
                  <a:sym typeface="Symbol" charset="2"/>
                </a:rPr>
                <a:t>1</a:t>
              </a:r>
              <a:endParaRPr lang="en-US" sz="1600">
                <a:latin typeface="Times" pitchFamily="-128" charset="0"/>
              </a:endParaRPr>
            </a:p>
          </p:txBody>
        </p:sp>
      </p:grpSp>
      <p:grpSp>
        <p:nvGrpSpPr>
          <p:cNvPr id="76858" name="Group 143"/>
          <p:cNvGrpSpPr>
            <a:grpSpLocks/>
          </p:cNvGrpSpPr>
          <p:nvPr/>
        </p:nvGrpSpPr>
        <p:grpSpPr bwMode="auto">
          <a:xfrm>
            <a:off x="4800600" y="3373438"/>
            <a:ext cx="706438" cy="455612"/>
            <a:chOff x="1471" y="2967"/>
            <a:chExt cx="445" cy="287"/>
          </a:xfrm>
        </p:grpSpPr>
        <p:sp>
          <p:nvSpPr>
            <p:cNvPr id="76928" name="Oval 144"/>
            <p:cNvSpPr>
              <a:spLocks noChangeArrowheads="1"/>
            </p:cNvSpPr>
            <p:nvPr/>
          </p:nvSpPr>
          <p:spPr bwMode="auto">
            <a:xfrm>
              <a:off x="1471" y="2967"/>
              <a:ext cx="445" cy="28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76929" name="Text Box 145"/>
            <p:cNvSpPr txBox="1">
              <a:spLocks noChangeArrowheads="1"/>
            </p:cNvSpPr>
            <p:nvPr/>
          </p:nvSpPr>
          <p:spPr bwMode="auto">
            <a:xfrm>
              <a:off x="1499" y="3007"/>
              <a:ext cx="372" cy="21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latin typeface="Times" pitchFamily="-128" charset="0"/>
                </a:rPr>
                <a:t>q</a:t>
              </a:r>
              <a:r>
                <a:rPr lang="en-US" sz="1600">
                  <a:latin typeface="Times" pitchFamily="-128" charset="0"/>
                  <a:sym typeface="Symbol" charset="2"/>
                </a:rPr>
                <a:t>100</a:t>
              </a:r>
              <a:endParaRPr lang="en-US" sz="1600">
                <a:latin typeface="Times" pitchFamily="-128" charset="0"/>
              </a:endParaRPr>
            </a:p>
          </p:txBody>
        </p:sp>
      </p:grpSp>
      <p:grpSp>
        <p:nvGrpSpPr>
          <p:cNvPr id="76859" name="Group 146"/>
          <p:cNvGrpSpPr>
            <a:grpSpLocks/>
          </p:cNvGrpSpPr>
          <p:nvPr/>
        </p:nvGrpSpPr>
        <p:grpSpPr bwMode="auto">
          <a:xfrm>
            <a:off x="6018213" y="3381375"/>
            <a:ext cx="706437" cy="455613"/>
            <a:chOff x="1471" y="2967"/>
            <a:chExt cx="445" cy="287"/>
          </a:xfrm>
        </p:grpSpPr>
        <p:sp>
          <p:nvSpPr>
            <p:cNvPr id="76926" name="Oval 147"/>
            <p:cNvSpPr>
              <a:spLocks noChangeArrowheads="1"/>
            </p:cNvSpPr>
            <p:nvPr/>
          </p:nvSpPr>
          <p:spPr bwMode="auto">
            <a:xfrm>
              <a:off x="1471" y="2967"/>
              <a:ext cx="445" cy="28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76927" name="Text Box 148"/>
            <p:cNvSpPr txBox="1">
              <a:spLocks noChangeArrowheads="1"/>
            </p:cNvSpPr>
            <p:nvPr/>
          </p:nvSpPr>
          <p:spPr bwMode="auto">
            <a:xfrm>
              <a:off x="1499" y="3007"/>
              <a:ext cx="372" cy="21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latin typeface="Times" pitchFamily="-128" charset="0"/>
                </a:rPr>
                <a:t>q</a:t>
              </a:r>
              <a:r>
                <a:rPr lang="en-US" sz="1600">
                  <a:latin typeface="Times" pitchFamily="-128" charset="0"/>
                  <a:sym typeface="Symbol" charset="2"/>
                </a:rPr>
                <a:t>101</a:t>
              </a:r>
              <a:endParaRPr lang="en-US" sz="1600">
                <a:latin typeface="Times" pitchFamily="-128" charset="0"/>
              </a:endParaRPr>
            </a:p>
          </p:txBody>
        </p:sp>
      </p:grpSp>
      <p:grpSp>
        <p:nvGrpSpPr>
          <p:cNvPr id="76860" name="Group 149"/>
          <p:cNvGrpSpPr>
            <a:grpSpLocks/>
          </p:cNvGrpSpPr>
          <p:nvPr/>
        </p:nvGrpSpPr>
        <p:grpSpPr bwMode="auto">
          <a:xfrm>
            <a:off x="7034213" y="3370263"/>
            <a:ext cx="706437" cy="455612"/>
            <a:chOff x="1471" y="2967"/>
            <a:chExt cx="445" cy="287"/>
          </a:xfrm>
        </p:grpSpPr>
        <p:sp>
          <p:nvSpPr>
            <p:cNvPr id="76924" name="Oval 150"/>
            <p:cNvSpPr>
              <a:spLocks noChangeArrowheads="1"/>
            </p:cNvSpPr>
            <p:nvPr/>
          </p:nvSpPr>
          <p:spPr bwMode="auto">
            <a:xfrm>
              <a:off x="1471" y="2967"/>
              <a:ext cx="445" cy="28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76925" name="Text Box 151"/>
            <p:cNvSpPr txBox="1">
              <a:spLocks noChangeArrowheads="1"/>
            </p:cNvSpPr>
            <p:nvPr/>
          </p:nvSpPr>
          <p:spPr bwMode="auto">
            <a:xfrm>
              <a:off x="1499" y="3007"/>
              <a:ext cx="372" cy="21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latin typeface="Times" pitchFamily="-128" charset="0"/>
                </a:rPr>
                <a:t>q</a:t>
              </a:r>
              <a:r>
                <a:rPr lang="en-US" sz="1600">
                  <a:latin typeface="Times" pitchFamily="-128" charset="0"/>
                  <a:sym typeface="Symbol" charset="2"/>
                </a:rPr>
                <a:t>110</a:t>
              </a:r>
              <a:endParaRPr lang="en-US" sz="1600">
                <a:latin typeface="Times" pitchFamily="-128" charset="0"/>
              </a:endParaRPr>
            </a:p>
          </p:txBody>
        </p:sp>
      </p:grpSp>
      <p:sp>
        <p:nvSpPr>
          <p:cNvPr id="76861" name="Oval 152"/>
          <p:cNvSpPr>
            <a:spLocks noChangeArrowheads="1"/>
          </p:cNvSpPr>
          <p:nvPr/>
        </p:nvSpPr>
        <p:spPr bwMode="auto">
          <a:xfrm>
            <a:off x="4722813" y="3328988"/>
            <a:ext cx="862012" cy="55245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Times" pitchFamily="-128" charset="0"/>
            </a:endParaRPr>
          </a:p>
        </p:txBody>
      </p:sp>
      <p:sp>
        <p:nvSpPr>
          <p:cNvPr id="76862" name="Oval 153"/>
          <p:cNvSpPr>
            <a:spLocks noChangeArrowheads="1"/>
          </p:cNvSpPr>
          <p:nvPr/>
        </p:nvSpPr>
        <p:spPr bwMode="auto">
          <a:xfrm>
            <a:off x="5942013" y="3325813"/>
            <a:ext cx="862012" cy="55245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Times" pitchFamily="-128" charset="0"/>
            </a:endParaRPr>
          </a:p>
        </p:txBody>
      </p:sp>
      <p:sp>
        <p:nvSpPr>
          <p:cNvPr id="76863" name="Oval 154"/>
          <p:cNvSpPr>
            <a:spLocks noChangeArrowheads="1"/>
          </p:cNvSpPr>
          <p:nvPr/>
        </p:nvSpPr>
        <p:spPr bwMode="auto">
          <a:xfrm>
            <a:off x="6956425" y="3324225"/>
            <a:ext cx="862013" cy="55245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Times" pitchFamily="-128" charset="0"/>
            </a:endParaRPr>
          </a:p>
        </p:txBody>
      </p:sp>
      <p:sp>
        <p:nvSpPr>
          <p:cNvPr id="76864" name="Oval 155"/>
          <p:cNvSpPr>
            <a:spLocks noChangeArrowheads="1"/>
          </p:cNvSpPr>
          <p:nvPr/>
        </p:nvSpPr>
        <p:spPr bwMode="auto">
          <a:xfrm>
            <a:off x="8147050" y="3341688"/>
            <a:ext cx="862013" cy="55245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Times" pitchFamily="-128" charset="0"/>
            </a:endParaRPr>
          </a:p>
        </p:txBody>
      </p:sp>
      <p:sp>
        <p:nvSpPr>
          <p:cNvPr id="76865" name="Line 156"/>
          <p:cNvSpPr>
            <a:spLocks noChangeShapeType="1"/>
          </p:cNvSpPr>
          <p:nvPr/>
        </p:nvSpPr>
        <p:spPr bwMode="auto">
          <a:xfrm flipH="1">
            <a:off x="2511425" y="2330450"/>
            <a:ext cx="1579563" cy="193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866" name="Line 157"/>
          <p:cNvSpPr>
            <a:spLocks noChangeShapeType="1"/>
          </p:cNvSpPr>
          <p:nvPr/>
        </p:nvSpPr>
        <p:spPr bwMode="auto">
          <a:xfrm>
            <a:off x="4789488" y="2282825"/>
            <a:ext cx="1589087" cy="2508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867" name="Line 158"/>
          <p:cNvSpPr>
            <a:spLocks noChangeShapeType="1"/>
          </p:cNvSpPr>
          <p:nvPr/>
        </p:nvSpPr>
        <p:spPr bwMode="auto">
          <a:xfrm flipH="1">
            <a:off x="6059488" y="2698750"/>
            <a:ext cx="368300" cy="2619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868" name="Line 159"/>
          <p:cNvSpPr>
            <a:spLocks noChangeShapeType="1"/>
          </p:cNvSpPr>
          <p:nvPr/>
        </p:nvSpPr>
        <p:spPr bwMode="auto">
          <a:xfrm>
            <a:off x="7077075" y="2708275"/>
            <a:ext cx="504825" cy="2047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869" name="Line 160"/>
          <p:cNvSpPr>
            <a:spLocks noChangeShapeType="1"/>
          </p:cNvSpPr>
          <p:nvPr/>
        </p:nvSpPr>
        <p:spPr bwMode="auto">
          <a:xfrm flipH="1">
            <a:off x="5264150" y="3184525"/>
            <a:ext cx="136525" cy="1254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870" name="Line 161"/>
          <p:cNvSpPr>
            <a:spLocks noChangeShapeType="1"/>
          </p:cNvSpPr>
          <p:nvPr/>
        </p:nvSpPr>
        <p:spPr bwMode="auto">
          <a:xfrm>
            <a:off x="6010275" y="3281363"/>
            <a:ext cx="204788" cy="381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871" name="Line 162"/>
          <p:cNvSpPr>
            <a:spLocks noChangeShapeType="1"/>
          </p:cNvSpPr>
          <p:nvPr/>
        </p:nvSpPr>
        <p:spPr bwMode="auto">
          <a:xfrm flipH="1">
            <a:off x="7551738" y="3213100"/>
            <a:ext cx="87312" cy="1158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872" name="Line 163"/>
          <p:cNvSpPr>
            <a:spLocks noChangeShapeType="1"/>
          </p:cNvSpPr>
          <p:nvPr/>
        </p:nvSpPr>
        <p:spPr bwMode="auto">
          <a:xfrm>
            <a:off x="8134350" y="3232150"/>
            <a:ext cx="260350" cy="1063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873" name="Line 164"/>
          <p:cNvSpPr>
            <a:spLocks noChangeShapeType="1"/>
          </p:cNvSpPr>
          <p:nvPr/>
        </p:nvSpPr>
        <p:spPr bwMode="auto">
          <a:xfrm>
            <a:off x="2346325" y="2747963"/>
            <a:ext cx="677863" cy="2809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874" name="Line 165"/>
          <p:cNvSpPr>
            <a:spLocks noChangeShapeType="1"/>
          </p:cNvSpPr>
          <p:nvPr/>
        </p:nvSpPr>
        <p:spPr bwMode="auto">
          <a:xfrm flipH="1">
            <a:off x="1357313" y="2679700"/>
            <a:ext cx="455612" cy="2714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875" name="Line 166"/>
          <p:cNvSpPr>
            <a:spLocks noChangeShapeType="1"/>
          </p:cNvSpPr>
          <p:nvPr/>
        </p:nvSpPr>
        <p:spPr bwMode="auto">
          <a:xfrm flipH="1">
            <a:off x="669925" y="3270250"/>
            <a:ext cx="134938" cy="127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876" name="Line 167"/>
          <p:cNvSpPr>
            <a:spLocks noChangeShapeType="1"/>
          </p:cNvSpPr>
          <p:nvPr/>
        </p:nvSpPr>
        <p:spPr bwMode="auto">
          <a:xfrm>
            <a:off x="1270000" y="3241675"/>
            <a:ext cx="223838" cy="127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877" name="Line 168"/>
          <p:cNvSpPr>
            <a:spLocks noChangeShapeType="1"/>
          </p:cNvSpPr>
          <p:nvPr/>
        </p:nvSpPr>
        <p:spPr bwMode="auto">
          <a:xfrm flipH="1">
            <a:off x="2947988" y="3260725"/>
            <a:ext cx="212725" cy="136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878" name="Line 169"/>
          <p:cNvSpPr>
            <a:spLocks noChangeShapeType="1"/>
          </p:cNvSpPr>
          <p:nvPr/>
        </p:nvSpPr>
        <p:spPr bwMode="auto">
          <a:xfrm>
            <a:off x="3616325" y="3260725"/>
            <a:ext cx="222250" cy="1174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879" name="Text Box 170"/>
          <p:cNvSpPr txBox="1">
            <a:spLocks noChangeArrowheads="1"/>
          </p:cNvSpPr>
          <p:nvPr/>
        </p:nvSpPr>
        <p:spPr bwMode="auto">
          <a:xfrm>
            <a:off x="1311275" y="3070225"/>
            <a:ext cx="260350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latin typeface="Times" pitchFamily="-128" charset="0"/>
              </a:rPr>
              <a:t>1</a:t>
            </a:r>
          </a:p>
        </p:txBody>
      </p:sp>
      <p:sp>
        <p:nvSpPr>
          <p:cNvPr id="76880" name="Text Box 171"/>
          <p:cNvSpPr txBox="1">
            <a:spLocks noChangeArrowheads="1"/>
          </p:cNvSpPr>
          <p:nvPr/>
        </p:nvSpPr>
        <p:spPr bwMode="auto">
          <a:xfrm>
            <a:off x="3702050" y="3095625"/>
            <a:ext cx="260350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latin typeface="Times" pitchFamily="-128" charset="0"/>
              </a:rPr>
              <a:t>1</a:t>
            </a:r>
          </a:p>
        </p:txBody>
      </p:sp>
      <p:sp>
        <p:nvSpPr>
          <p:cNvPr id="76881" name="Text Box 172"/>
          <p:cNvSpPr txBox="1">
            <a:spLocks noChangeArrowheads="1"/>
          </p:cNvSpPr>
          <p:nvPr/>
        </p:nvSpPr>
        <p:spPr bwMode="auto">
          <a:xfrm>
            <a:off x="2574925" y="2676525"/>
            <a:ext cx="260350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latin typeface="Times" pitchFamily="-128" charset="0"/>
              </a:rPr>
              <a:t>1</a:t>
            </a:r>
          </a:p>
        </p:txBody>
      </p:sp>
      <p:sp>
        <p:nvSpPr>
          <p:cNvPr id="76882" name="Text Box 173"/>
          <p:cNvSpPr txBox="1">
            <a:spLocks noChangeArrowheads="1"/>
          </p:cNvSpPr>
          <p:nvPr/>
        </p:nvSpPr>
        <p:spPr bwMode="auto">
          <a:xfrm>
            <a:off x="6051550" y="3062288"/>
            <a:ext cx="260350" cy="2746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latin typeface="Times" pitchFamily="-128" charset="0"/>
              </a:rPr>
              <a:t>1</a:t>
            </a:r>
          </a:p>
        </p:txBody>
      </p:sp>
      <p:sp>
        <p:nvSpPr>
          <p:cNvPr id="76883" name="Text Box 174"/>
          <p:cNvSpPr txBox="1">
            <a:spLocks noChangeArrowheads="1"/>
          </p:cNvSpPr>
          <p:nvPr/>
        </p:nvSpPr>
        <p:spPr bwMode="auto">
          <a:xfrm>
            <a:off x="8191500" y="3049588"/>
            <a:ext cx="260350" cy="2746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latin typeface="Times" pitchFamily="-128" charset="0"/>
              </a:rPr>
              <a:t>1</a:t>
            </a:r>
          </a:p>
        </p:txBody>
      </p:sp>
      <p:sp>
        <p:nvSpPr>
          <p:cNvPr id="76884" name="Text Box 175"/>
          <p:cNvSpPr txBox="1">
            <a:spLocks noChangeArrowheads="1"/>
          </p:cNvSpPr>
          <p:nvPr/>
        </p:nvSpPr>
        <p:spPr bwMode="auto">
          <a:xfrm>
            <a:off x="7170738" y="2541588"/>
            <a:ext cx="260350" cy="2746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latin typeface="Times" pitchFamily="-128" charset="0"/>
              </a:rPr>
              <a:t>1</a:t>
            </a:r>
          </a:p>
        </p:txBody>
      </p:sp>
      <p:sp>
        <p:nvSpPr>
          <p:cNvPr id="76885" name="Text Box 176"/>
          <p:cNvSpPr txBox="1">
            <a:spLocks noChangeArrowheads="1"/>
          </p:cNvSpPr>
          <p:nvPr/>
        </p:nvSpPr>
        <p:spPr bwMode="auto">
          <a:xfrm>
            <a:off x="5297488" y="2151063"/>
            <a:ext cx="260350" cy="2746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latin typeface="Times" pitchFamily="-128" charset="0"/>
              </a:rPr>
              <a:t>1</a:t>
            </a:r>
          </a:p>
        </p:txBody>
      </p:sp>
      <p:sp>
        <p:nvSpPr>
          <p:cNvPr id="76886" name="Text Box 177"/>
          <p:cNvSpPr txBox="1">
            <a:spLocks noChangeArrowheads="1"/>
          </p:cNvSpPr>
          <p:nvPr/>
        </p:nvSpPr>
        <p:spPr bwMode="auto">
          <a:xfrm>
            <a:off x="3221038" y="2187575"/>
            <a:ext cx="260350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latin typeface="Times" pitchFamily="-128" charset="0"/>
              </a:rPr>
              <a:t>0</a:t>
            </a:r>
          </a:p>
        </p:txBody>
      </p:sp>
      <p:sp>
        <p:nvSpPr>
          <p:cNvPr id="76887" name="Text Box 178"/>
          <p:cNvSpPr txBox="1">
            <a:spLocks noChangeArrowheads="1"/>
          </p:cNvSpPr>
          <p:nvPr/>
        </p:nvSpPr>
        <p:spPr bwMode="auto">
          <a:xfrm>
            <a:off x="1416050" y="2581275"/>
            <a:ext cx="260350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latin typeface="Times" pitchFamily="-128" charset="0"/>
              </a:rPr>
              <a:t>0</a:t>
            </a:r>
          </a:p>
        </p:txBody>
      </p:sp>
      <p:sp>
        <p:nvSpPr>
          <p:cNvPr id="76888" name="Text Box 179"/>
          <p:cNvSpPr txBox="1">
            <a:spLocks noChangeArrowheads="1"/>
          </p:cNvSpPr>
          <p:nvPr/>
        </p:nvSpPr>
        <p:spPr bwMode="auto">
          <a:xfrm>
            <a:off x="501650" y="3121025"/>
            <a:ext cx="260350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latin typeface="Times" pitchFamily="-128" charset="0"/>
              </a:rPr>
              <a:t>0</a:t>
            </a:r>
          </a:p>
        </p:txBody>
      </p:sp>
      <p:sp>
        <p:nvSpPr>
          <p:cNvPr id="76889" name="Text Box 180"/>
          <p:cNvSpPr txBox="1">
            <a:spLocks noChangeArrowheads="1"/>
          </p:cNvSpPr>
          <p:nvPr/>
        </p:nvSpPr>
        <p:spPr bwMode="auto">
          <a:xfrm>
            <a:off x="2825750" y="3098800"/>
            <a:ext cx="260350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latin typeface="Times" pitchFamily="-128" charset="0"/>
              </a:rPr>
              <a:t>0</a:t>
            </a:r>
          </a:p>
        </p:txBody>
      </p:sp>
      <p:sp>
        <p:nvSpPr>
          <p:cNvPr id="76890" name="Text Box 181"/>
          <p:cNvSpPr txBox="1">
            <a:spLocks noChangeArrowheads="1"/>
          </p:cNvSpPr>
          <p:nvPr/>
        </p:nvSpPr>
        <p:spPr bwMode="auto">
          <a:xfrm>
            <a:off x="5091113" y="3048000"/>
            <a:ext cx="260350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latin typeface="Times" pitchFamily="-128" charset="0"/>
              </a:rPr>
              <a:t>0</a:t>
            </a:r>
          </a:p>
        </p:txBody>
      </p:sp>
      <p:sp>
        <p:nvSpPr>
          <p:cNvPr id="76891" name="Text Box 182"/>
          <p:cNvSpPr txBox="1">
            <a:spLocks noChangeArrowheads="1"/>
          </p:cNvSpPr>
          <p:nvPr/>
        </p:nvSpPr>
        <p:spPr bwMode="auto">
          <a:xfrm>
            <a:off x="6076950" y="2609850"/>
            <a:ext cx="260350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latin typeface="Times" pitchFamily="-128" charset="0"/>
              </a:rPr>
              <a:t>0</a:t>
            </a:r>
          </a:p>
        </p:txBody>
      </p:sp>
      <p:sp>
        <p:nvSpPr>
          <p:cNvPr id="76892" name="Text Box 183"/>
          <p:cNvSpPr txBox="1">
            <a:spLocks noChangeArrowheads="1"/>
          </p:cNvSpPr>
          <p:nvPr/>
        </p:nvSpPr>
        <p:spPr bwMode="auto">
          <a:xfrm>
            <a:off x="7362825" y="3092450"/>
            <a:ext cx="260350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latin typeface="Times" pitchFamily="-128" charset="0"/>
              </a:rPr>
              <a:t>0</a:t>
            </a:r>
          </a:p>
        </p:txBody>
      </p:sp>
      <p:grpSp>
        <p:nvGrpSpPr>
          <p:cNvPr id="76893" name="Group 184"/>
          <p:cNvGrpSpPr>
            <a:grpSpLocks/>
          </p:cNvGrpSpPr>
          <p:nvPr/>
        </p:nvGrpSpPr>
        <p:grpSpPr bwMode="auto">
          <a:xfrm>
            <a:off x="8078788" y="509588"/>
            <a:ext cx="706437" cy="455612"/>
            <a:chOff x="1471" y="2967"/>
            <a:chExt cx="445" cy="287"/>
          </a:xfrm>
        </p:grpSpPr>
        <p:sp>
          <p:nvSpPr>
            <p:cNvPr id="76922" name="Oval 185"/>
            <p:cNvSpPr>
              <a:spLocks noChangeArrowheads="1"/>
            </p:cNvSpPr>
            <p:nvPr/>
          </p:nvSpPr>
          <p:spPr bwMode="auto">
            <a:xfrm>
              <a:off x="1471" y="2967"/>
              <a:ext cx="445" cy="28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76923" name="Text Box 186"/>
            <p:cNvSpPr txBox="1">
              <a:spLocks noChangeArrowheads="1"/>
            </p:cNvSpPr>
            <p:nvPr/>
          </p:nvSpPr>
          <p:spPr bwMode="auto">
            <a:xfrm>
              <a:off x="1499" y="3007"/>
              <a:ext cx="372" cy="21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latin typeface="Times" pitchFamily="-128" charset="0"/>
                </a:rPr>
                <a:t>q</a:t>
              </a:r>
              <a:r>
                <a:rPr lang="en-US" sz="1600">
                  <a:latin typeface="Times" pitchFamily="-128" charset="0"/>
                  <a:sym typeface="Symbol" charset="2"/>
                </a:rPr>
                <a:t>111</a:t>
              </a:r>
              <a:endParaRPr lang="en-US" sz="1600">
                <a:latin typeface="Times" pitchFamily="-128" charset="0"/>
              </a:endParaRPr>
            </a:p>
          </p:txBody>
        </p:sp>
      </p:grpSp>
      <p:grpSp>
        <p:nvGrpSpPr>
          <p:cNvPr id="76894" name="Group 187"/>
          <p:cNvGrpSpPr>
            <a:grpSpLocks/>
          </p:cNvGrpSpPr>
          <p:nvPr/>
        </p:nvGrpSpPr>
        <p:grpSpPr bwMode="auto">
          <a:xfrm>
            <a:off x="411163" y="503238"/>
            <a:ext cx="706437" cy="455612"/>
            <a:chOff x="1471" y="2967"/>
            <a:chExt cx="445" cy="287"/>
          </a:xfrm>
        </p:grpSpPr>
        <p:sp>
          <p:nvSpPr>
            <p:cNvPr id="76920" name="Oval 188"/>
            <p:cNvSpPr>
              <a:spLocks noChangeArrowheads="1"/>
            </p:cNvSpPr>
            <p:nvPr/>
          </p:nvSpPr>
          <p:spPr bwMode="auto">
            <a:xfrm>
              <a:off x="1471" y="2967"/>
              <a:ext cx="445" cy="28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76921" name="Text Box 189"/>
            <p:cNvSpPr txBox="1">
              <a:spLocks noChangeArrowheads="1"/>
            </p:cNvSpPr>
            <p:nvPr/>
          </p:nvSpPr>
          <p:spPr bwMode="auto">
            <a:xfrm>
              <a:off x="1499" y="3007"/>
              <a:ext cx="372" cy="21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latin typeface="Times" pitchFamily="-128" charset="0"/>
                </a:rPr>
                <a:t>q</a:t>
              </a:r>
              <a:r>
                <a:rPr lang="en-US" sz="1600">
                  <a:latin typeface="Times" pitchFamily="-128" charset="0"/>
                  <a:sym typeface="Symbol" charset="2"/>
                </a:rPr>
                <a:t>000</a:t>
              </a:r>
              <a:endParaRPr lang="en-US" sz="1600">
                <a:latin typeface="Times" pitchFamily="-128" charset="0"/>
              </a:endParaRPr>
            </a:p>
          </p:txBody>
        </p:sp>
      </p:grpSp>
      <p:grpSp>
        <p:nvGrpSpPr>
          <p:cNvPr id="76895" name="Group 190"/>
          <p:cNvGrpSpPr>
            <a:grpSpLocks/>
          </p:cNvGrpSpPr>
          <p:nvPr/>
        </p:nvGrpSpPr>
        <p:grpSpPr bwMode="auto">
          <a:xfrm>
            <a:off x="1406525" y="471488"/>
            <a:ext cx="706438" cy="455612"/>
            <a:chOff x="1471" y="2967"/>
            <a:chExt cx="445" cy="287"/>
          </a:xfrm>
        </p:grpSpPr>
        <p:sp>
          <p:nvSpPr>
            <p:cNvPr id="76918" name="Oval 191"/>
            <p:cNvSpPr>
              <a:spLocks noChangeArrowheads="1"/>
            </p:cNvSpPr>
            <p:nvPr/>
          </p:nvSpPr>
          <p:spPr bwMode="auto">
            <a:xfrm>
              <a:off x="1471" y="2967"/>
              <a:ext cx="445" cy="28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76919" name="Text Box 192"/>
            <p:cNvSpPr txBox="1">
              <a:spLocks noChangeArrowheads="1"/>
            </p:cNvSpPr>
            <p:nvPr/>
          </p:nvSpPr>
          <p:spPr bwMode="auto">
            <a:xfrm>
              <a:off x="1499" y="3007"/>
              <a:ext cx="372" cy="21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latin typeface="Times" pitchFamily="-128" charset="0"/>
                </a:rPr>
                <a:t>q</a:t>
              </a:r>
              <a:r>
                <a:rPr lang="en-US" sz="1600">
                  <a:latin typeface="Times" pitchFamily="-128" charset="0"/>
                  <a:sym typeface="Symbol" charset="2"/>
                </a:rPr>
                <a:t>001</a:t>
              </a:r>
              <a:endParaRPr lang="en-US" sz="1600">
                <a:latin typeface="Times" pitchFamily="-128" charset="0"/>
              </a:endParaRPr>
            </a:p>
          </p:txBody>
        </p:sp>
      </p:grpSp>
      <p:grpSp>
        <p:nvGrpSpPr>
          <p:cNvPr id="76896" name="Group 193"/>
          <p:cNvGrpSpPr>
            <a:grpSpLocks/>
          </p:cNvGrpSpPr>
          <p:nvPr/>
        </p:nvGrpSpPr>
        <p:grpSpPr bwMode="auto">
          <a:xfrm>
            <a:off x="2498725" y="498475"/>
            <a:ext cx="706438" cy="455613"/>
            <a:chOff x="1471" y="2967"/>
            <a:chExt cx="445" cy="287"/>
          </a:xfrm>
        </p:grpSpPr>
        <p:sp>
          <p:nvSpPr>
            <p:cNvPr id="76916" name="Oval 194"/>
            <p:cNvSpPr>
              <a:spLocks noChangeArrowheads="1"/>
            </p:cNvSpPr>
            <p:nvPr/>
          </p:nvSpPr>
          <p:spPr bwMode="auto">
            <a:xfrm>
              <a:off x="1471" y="2967"/>
              <a:ext cx="445" cy="28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76917" name="Text Box 195"/>
            <p:cNvSpPr txBox="1">
              <a:spLocks noChangeArrowheads="1"/>
            </p:cNvSpPr>
            <p:nvPr/>
          </p:nvSpPr>
          <p:spPr bwMode="auto">
            <a:xfrm>
              <a:off x="1499" y="3007"/>
              <a:ext cx="372" cy="21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latin typeface="Times" pitchFamily="-128" charset="0"/>
                </a:rPr>
                <a:t>q0</a:t>
              </a:r>
              <a:r>
                <a:rPr lang="en-US" sz="1600">
                  <a:latin typeface="Times" pitchFamily="-128" charset="0"/>
                  <a:sym typeface="Symbol" charset="2"/>
                </a:rPr>
                <a:t>10</a:t>
              </a:r>
              <a:endParaRPr lang="en-US" sz="1600">
                <a:latin typeface="Times" pitchFamily="-128" charset="0"/>
              </a:endParaRPr>
            </a:p>
          </p:txBody>
        </p:sp>
      </p:grpSp>
      <p:grpSp>
        <p:nvGrpSpPr>
          <p:cNvPr id="76897" name="Group 196"/>
          <p:cNvGrpSpPr>
            <a:grpSpLocks/>
          </p:cNvGrpSpPr>
          <p:nvPr/>
        </p:nvGrpSpPr>
        <p:grpSpPr bwMode="auto">
          <a:xfrm>
            <a:off x="3544888" y="485775"/>
            <a:ext cx="706437" cy="455613"/>
            <a:chOff x="1471" y="2967"/>
            <a:chExt cx="445" cy="287"/>
          </a:xfrm>
        </p:grpSpPr>
        <p:sp>
          <p:nvSpPr>
            <p:cNvPr id="76914" name="Oval 197"/>
            <p:cNvSpPr>
              <a:spLocks noChangeArrowheads="1"/>
            </p:cNvSpPr>
            <p:nvPr/>
          </p:nvSpPr>
          <p:spPr bwMode="auto">
            <a:xfrm>
              <a:off x="1471" y="2967"/>
              <a:ext cx="445" cy="28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76915" name="Text Box 198"/>
            <p:cNvSpPr txBox="1">
              <a:spLocks noChangeArrowheads="1"/>
            </p:cNvSpPr>
            <p:nvPr/>
          </p:nvSpPr>
          <p:spPr bwMode="auto">
            <a:xfrm>
              <a:off x="1499" y="3007"/>
              <a:ext cx="372" cy="21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latin typeface="Times" pitchFamily="-128" charset="0"/>
                </a:rPr>
                <a:t>q01</a:t>
              </a:r>
              <a:r>
                <a:rPr lang="en-US" sz="1600">
                  <a:latin typeface="Times" pitchFamily="-128" charset="0"/>
                  <a:sym typeface="Symbol" charset="2"/>
                </a:rPr>
                <a:t>1</a:t>
              </a:r>
              <a:endParaRPr lang="en-US" sz="1600">
                <a:latin typeface="Times" pitchFamily="-128" charset="0"/>
              </a:endParaRPr>
            </a:p>
          </p:txBody>
        </p:sp>
      </p:grpSp>
      <p:grpSp>
        <p:nvGrpSpPr>
          <p:cNvPr id="76898" name="Group 199"/>
          <p:cNvGrpSpPr>
            <a:grpSpLocks/>
          </p:cNvGrpSpPr>
          <p:nvPr/>
        </p:nvGrpSpPr>
        <p:grpSpPr bwMode="auto">
          <a:xfrm>
            <a:off x="4657725" y="493713"/>
            <a:ext cx="706438" cy="455612"/>
            <a:chOff x="1471" y="2967"/>
            <a:chExt cx="445" cy="287"/>
          </a:xfrm>
        </p:grpSpPr>
        <p:sp>
          <p:nvSpPr>
            <p:cNvPr id="76912" name="Oval 200"/>
            <p:cNvSpPr>
              <a:spLocks noChangeArrowheads="1"/>
            </p:cNvSpPr>
            <p:nvPr/>
          </p:nvSpPr>
          <p:spPr bwMode="auto">
            <a:xfrm>
              <a:off x="1471" y="2967"/>
              <a:ext cx="445" cy="28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76913" name="Text Box 201"/>
            <p:cNvSpPr txBox="1">
              <a:spLocks noChangeArrowheads="1"/>
            </p:cNvSpPr>
            <p:nvPr/>
          </p:nvSpPr>
          <p:spPr bwMode="auto">
            <a:xfrm>
              <a:off x="1499" y="3007"/>
              <a:ext cx="372" cy="21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latin typeface="Times" pitchFamily="-128" charset="0"/>
                </a:rPr>
                <a:t>q</a:t>
              </a:r>
              <a:r>
                <a:rPr lang="en-US" sz="1600">
                  <a:latin typeface="Times" pitchFamily="-128" charset="0"/>
                  <a:sym typeface="Symbol" charset="2"/>
                </a:rPr>
                <a:t>100</a:t>
              </a:r>
              <a:endParaRPr lang="en-US" sz="1600">
                <a:latin typeface="Times" pitchFamily="-128" charset="0"/>
              </a:endParaRPr>
            </a:p>
          </p:txBody>
        </p:sp>
      </p:grpSp>
      <p:grpSp>
        <p:nvGrpSpPr>
          <p:cNvPr id="76899" name="Group 202"/>
          <p:cNvGrpSpPr>
            <a:grpSpLocks/>
          </p:cNvGrpSpPr>
          <p:nvPr/>
        </p:nvGrpSpPr>
        <p:grpSpPr bwMode="auto">
          <a:xfrm>
            <a:off x="5875338" y="501650"/>
            <a:ext cx="706437" cy="455613"/>
            <a:chOff x="1471" y="2967"/>
            <a:chExt cx="445" cy="287"/>
          </a:xfrm>
        </p:grpSpPr>
        <p:sp>
          <p:nvSpPr>
            <p:cNvPr id="76910" name="Oval 203"/>
            <p:cNvSpPr>
              <a:spLocks noChangeArrowheads="1"/>
            </p:cNvSpPr>
            <p:nvPr/>
          </p:nvSpPr>
          <p:spPr bwMode="auto">
            <a:xfrm>
              <a:off x="1471" y="2967"/>
              <a:ext cx="445" cy="28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76911" name="Text Box 204"/>
            <p:cNvSpPr txBox="1">
              <a:spLocks noChangeArrowheads="1"/>
            </p:cNvSpPr>
            <p:nvPr/>
          </p:nvSpPr>
          <p:spPr bwMode="auto">
            <a:xfrm>
              <a:off x="1499" y="3007"/>
              <a:ext cx="372" cy="21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latin typeface="Times" pitchFamily="-128" charset="0"/>
                </a:rPr>
                <a:t>q</a:t>
              </a:r>
              <a:r>
                <a:rPr lang="en-US" sz="1600">
                  <a:latin typeface="Times" pitchFamily="-128" charset="0"/>
                  <a:sym typeface="Symbol" charset="2"/>
                </a:rPr>
                <a:t>101</a:t>
              </a:r>
              <a:endParaRPr lang="en-US" sz="1600">
                <a:latin typeface="Times" pitchFamily="-128" charset="0"/>
              </a:endParaRPr>
            </a:p>
          </p:txBody>
        </p:sp>
      </p:grpSp>
      <p:grpSp>
        <p:nvGrpSpPr>
          <p:cNvPr id="76900" name="Group 205"/>
          <p:cNvGrpSpPr>
            <a:grpSpLocks/>
          </p:cNvGrpSpPr>
          <p:nvPr/>
        </p:nvGrpSpPr>
        <p:grpSpPr bwMode="auto">
          <a:xfrm>
            <a:off x="6891338" y="490538"/>
            <a:ext cx="706437" cy="455612"/>
            <a:chOff x="1471" y="2967"/>
            <a:chExt cx="445" cy="287"/>
          </a:xfrm>
        </p:grpSpPr>
        <p:sp>
          <p:nvSpPr>
            <p:cNvPr id="76908" name="Oval 206"/>
            <p:cNvSpPr>
              <a:spLocks noChangeArrowheads="1"/>
            </p:cNvSpPr>
            <p:nvPr/>
          </p:nvSpPr>
          <p:spPr bwMode="auto">
            <a:xfrm>
              <a:off x="1471" y="2967"/>
              <a:ext cx="445" cy="28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76909" name="Text Box 207"/>
            <p:cNvSpPr txBox="1">
              <a:spLocks noChangeArrowheads="1"/>
            </p:cNvSpPr>
            <p:nvPr/>
          </p:nvSpPr>
          <p:spPr bwMode="auto">
            <a:xfrm>
              <a:off x="1499" y="3007"/>
              <a:ext cx="372" cy="21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latin typeface="Times" pitchFamily="-128" charset="0"/>
                </a:rPr>
                <a:t>q</a:t>
              </a:r>
              <a:r>
                <a:rPr lang="en-US" sz="1600">
                  <a:latin typeface="Times" pitchFamily="-128" charset="0"/>
                  <a:sym typeface="Symbol" charset="2"/>
                </a:rPr>
                <a:t>110</a:t>
              </a:r>
              <a:endParaRPr lang="en-US" sz="1600">
                <a:latin typeface="Times" pitchFamily="-128" charset="0"/>
              </a:endParaRPr>
            </a:p>
          </p:txBody>
        </p:sp>
      </p:grpSp>
      <p:sp>
        <p:nvSpPr>
          <p:cNvPr id="76901" name="Oval 208"/>
          <p:cNvSpPr>
            <a:spLocks noChangeArrowheads="1"/>
          </p:cNvSpPr>
          <p:nvPr/>
        </p:nvSpPr>
        <p:spPr bwMode="auto">
          <a:xfrm>
            <a:off x="8004175" y="461963"/>
            <a:ext cx="862013" cy="55245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Times" pitchFamily="-128" charset="0"/>
            </a:endParaRPr>
          </a:p>
        </p:txBody>
      </p:sp>
      <p:sp>
        <p:nvSpPr>
          <p:cNvPr id="76902" name="Oval 209"/>
          <p:cNvSpPr>
            <a:spLocks noChangeArrowheads="1"/>
          </p:cNvSpPr>
          <p:nvPr/>
        </p:nvSpPr>
        <p:spPr bwMode="auto">
          <a:xfrm>
            <a:off x="4579938" y="441325"/>
            <a:ext cx="862012" cy="55245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Times" pitchFamily="-128" charset="0"/>
            </a:endParaRPr>
          </a:p>
        </p:txBody>
      </p:sp>
      <p:sp>
        <p:nvSpPr>
          <p:cNvPr id="76903" name="Oval 210"/>
          <p:cNvSpPr>
            <a:spLocks noChangeArrowheads="1"/>
          </p:cNvSpPr>
          <p:nvPr/>
        </p:nvSpPr>
        <p:spPr bwMode="auto">
          <a:xfrm>
            <a:off x="5799138" y="438150"/>
            <a:ext cx="862012" cy="55245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Times" pitchFamily="-128" charset="0"/>
            </a:endParaRPr>
          </a:p>
        </p:txBody>
      </p:sp>
      <p:sp>
        <p:nvSpPr>
          <p:cNvPr id="76904" name="Oval 211"/>
          <p:cNvSpPr>
            <a:spLocks noChangeArrowheads="1"/>
          </p:cNvSpPr>
          <p:nvPr/>
        </p:nvSpPr>
        <p:spPr bwMode="auto">
          <a:xfrm>
            <a:off x="6813550" y="436563"/>
            <a:ext cx="862013" cy="55245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Times" pitchFamily="-128" charset="0"/>
            </a:endParaRPr>
          </a:p>
        </p:txBody>
      </p:sp>
      <p:sp>
        <p:nvSpPr>
          <p:cNvPr id="76905" name="Line 212"/>
          <p:cNvSpPr>
            <a:spLocks noChangeShapeType="1"/>
          </p:cNvSpPr>
          <p:nvPr/>
        </p:nvSpPr>
        <p:spPr bwMode="auto">
          <a:xfrm>
            <a:off x="273050" y="533400"/>
            <a:ext cx="117475" cy="160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906" name="Line 213"/>
          <p:cNvSpPr>
            <a:spLocks noChangeShapeType="1"/>
          </p:cNvSpPr>
          <p:nvPr/>
        </p:nvSpPr>
        <p:spPr bwMode="auto">
          <a:xfrm flipV="1">
            <a:off x="255588" y="703263"/>
            <a:ext cx="134937" cy="1349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907" name="Line 214"/>
          <p:cNvSpPr>
            <a:spLocks noChangeShapeType="1"/>
          </p:cNvSpPr>
          <p:nvPr/>
        </p:nvSpPr>
        <p:spPr bwMode="auto">
          <a:xfrm flipH="1">
            <a:off x="255588" y="541338"/>
            <a:ext cx="17462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826" name="Group 2"/>
          <p:cNvGrpSpPr>
            <a:grpSpLocks/>
          </p:cNvGrpSpPr>
          <p:nvPr/>
        </p:nvGrpSpPr>
        <p:grpSpPr bwMode="auto">
          <a:xfrm>
            <a:off x="444500" y="933450"/>
            <a:ext cx="8218488" cy="180975"/>
            <a:chOff x="295" y="1311"/>
            <a:chExt cx="5177" cy="114"/>
          </a:xfrm>
        </p:grpSpPr>
        <p:sp>
          <p:nvSpPr>
            <p:cNvPr id="77850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77851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</p:grpSp>
      <p:sp>
        <p:nvSpPr>
          <p:cNvPr id="77827" name="Text Box 5"/>
          <p:cNvSpPr txBox="1">
            <a:spLocks noChangeArrowheads="1"/>
          </p:cNvSpPr>
          <p:nvPr/>
        </p:nvSpPr>
        <p:spPr bwMode="auto">
          <a:xfrm>
            <a:off x="706438" y="150813"/>
            <a:ext cx="7781925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>
                <a:latin typeface="Times" pitchFamily="-128" charset="0"/>
              </a:rPr>
              <a:t>Adding nondeterminism to DFAs</a:t>
            </a:r>
          </a:p>
        </p:txBody>
      </p:sp>
      <p:sp>
        <p:nvSpPr>
          <p:cNvPr id="77828" name="Text Box 6"/>
          <p:cNvSpPr txBox="1">
            <a:spLocks noChangeArrowheads="1"/>
          </p:cNvSpPr>
          <p:nvPr/>
        </p:nvSpPr>
        <p:spPr bwMode="auto">
          <a:xfrm>
            <a:off x="482600" y="1473200"/>
            <a:ext cx="3852863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Times" pitchFamily="-128" charset="0"/>
              </a:rPr>
              <a:t>NFA</a:t>
            </a:r>
          </a:p>
        </p:txBody>
      </p:sp>
      <p:sp>
        <p:nvSpPr>
          <p:cNvPr id="77829" name="Text Box 7"/>
          <p:cNvSpPr txBox="1">
            <a:spLocks noChangeArrowheads="1"/>
          </p:cNvSpPr>
          <p:nvPr/>
        </p:nvSpPr>
        <p:spPr bwMode="auto">
          <a:xfrm>
            <a:off x="322263" y="1212850"/>
            <a:ext cx="4306887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0000FF"/>
                </a:solidFill>
                <a:latin typeface="Times" pitchFamily="-128" charset="0"/>
              </a:rPr>
              <a:t>(nondeterministic finite automaton)</a:t>
            </a:r>
          </a:p>
        </p:txBody>
      </p:sp>
      <p:sp>
        <p:nvSpPr>
          <p:cNvPr id="77830" name="Oval 8"/>
          <p:cNvSpPr>
            <a:spLocks noChangeArrowheads="1"/>
          </p:cNvSpPr>
          <p:nvPr/>
        </p:nvSpPr>
        <p:spPr bwMode="auto">
          <a:xfrm>
            <a:off x="3965575" y="2522538"/>
            <a:ext cx="669925" cy="6699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Times" pitchFamily="-128" charset="0"/>
            </a:endParaRPr>
          </a:p>
        </p:txBody>
      </p:sp>
      <p:sp>
        <p:nvSpPr>
          <p:cNvPr id="77831" name="Text Box 9"/>
          <p:cNvSpPr txBox="1">
            <a:spLocks noChangeArrowheads="1"/>
          </p:cNvSpPr>
          <p:nvPr/>
        </p:nvSpPr>
        <p:spPr bwMode="auto">
          <a:xfrm>
            <a:off x="7010400" y="1438275"/>
            <a:ext cx="2063750" cy="10699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Times" pitchFamily="-128" charset="0"/>
              </a:rPr>
              <a:t>States can have </a:t>
            </a:r>
            <a:r>
              <a:rPr lang="en-US" sz="1600" b="1">
                <a:latin typeface="Times" pitchFamily="-128" charset="0"/>
              </a:rPr>
              <a:t>any</a:t>
            </a:r>
            <a:r>
              <a:rPr lang="en-US" sz="1600">
                <a:latin typeface="Times" pitchFamily="-128" charset="0"/>
              </a:rPr>
              <a:t> number of transitions for a single character. (zero, one, more...) </a:t>
            </a:r>
          </a:p>
        </p:txBody>
      </p:sp>
      <p:sp>
        <p:nvSpPr>
          <p:cNvPr id="77832" name="Text Box 10"/>
          <p:cNvSpPr txBox="1">
            <a:spLocks noChangeArrowheads="1"/>
          </p:cNvSpPr>
          <p:nvPr/>
        </p:nvSpPr>
        <p:spPr bwMode="auto">
          <a:xfrm>
            <a:off x="4097338" y="2692400"/>
            <a:ext cx="38735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" pitchFamily="-128" charset="0"/>
              </a:rPr>
              <a:t>q0</a:t>
            </a:r>
          </a:p>
        </p:txBody>
      </p:sp>
      <p:sp>
        <p:nvSpPr>
          <p:cNvPr id="77833" name="Oval 12"/>
          <p:cNvSpPr>
            <a:spLocks noChangeArrowheads="1"/>
          </p:cNvSpPr>
          <p:nvPr/>
        </p:nvSpPr>
        <p:spPr bwMode="auto">
          <a:xfrm>
            <a:off x="5386388" y="1955800"/>
            <a:ext cx="669925" cy="6699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Times" pitchFamily="-128" charset="0"/>
            </a:endParaRPr>
          </a:p>
        </p:txBody>
      </p:sp>
      <p:sp>
        <p:nvSpPr>
          <p:cNvPr id="77834" name="Text Box 13"/>
          <p:cNvSpPr txBox="1">
            <a:spLocks noChangeArrowheads="1"/>
          </p:cNvSpPr>
          <p:nvPr/>
        </p:nvSpPr>
        <p:spPr bwMode="auto">
          <a:xfrm>
            <a:off x="5518150" y="2125663"/>
            <a:ext cx="38735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" pitchFamily="-128" charset="0"/>
              </a:rPr>
              <a:t>q1</a:t>
            </a:r>
          </a:p>
        </p:txBody>
      </p:sp>
      <p:sp>
        <p:nvSpPr>
          <p:cNvPr id="77835" name="Oval 14"/>
          <p:cNvSpPr>
            <a:spLocks noChangeArrowheads="1"/>
          </p:cNvSpPr>
          <p:nvPr/>
        </p:nvSpPr>
        <p:spPr bwMode="auto">
          <a:xfrm>
            <a:off x="5373688" y="3181350"/>
            <a:ext cx="669925" cy="6699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Times" pitchFamily="-128" charset="0"/>
            </a:endParaRPr>
          </a:p>
        </p:txBody>
      </p:sp>
      <p:sp>
        <p:nvSpPr>
          <p:cNvPr id="77836" name="Text Box 15"/>
          <p:cNvSpPr txBox="1">
            <a:spLocks noChangeArrowheads="1"/>
          </p:cNvSpPr>
          <p:nvPr/>
        </p:nvSpPr>
        <p:spPr bwMode="auto">
          <a:xfrm>
            <a:off x="5505450" y="3341688"/>
            <a:ext cx="38735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" pitchFamily="-128" charset="0"/>
              </a:rPr>
              <a:t>q2</a:t>
            </a:r>
          </a:p>
        </p:txBody>
      </p:sp>
      <p:sp>
        <p:nvSpPr>
          <p:cNvPr id="77837" name="Line 16"/>
          <p:cNvSpPr>
            <a:spLocks noChangeShapeType="1"/>
          </p:cNvSpPr>
          <p:nvPr/>
        </p:nvSpPr>
        <p:spPr bwMode="auto">
          <a:xfrm flipV="1">
            <a:off x="4614863" y="2384425"/>
            <a:ext cx="727075" cy="339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38" name="Line 17"/>
          <p:cNvSpPr>
            <a:spLocks noChangeShapeType="1"/>
          </p:cNvSpPr>
          <p:nvPr/>
        </p:nvSpPr>
        <p:spPr bwMode="auto">
          <a:xfrm>
            <a:off x="4614863" y="2995613"/>
            <a:ext cx="71755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39" name="Text Box 18"/>
          <p:cNvSpPr txBox="1">
            <a:spLocks noChangeArrowheads="1"/>
          </p:cNvSpPr>
          <p:nvPr/>
        </p:nvSpPr>
        <p:spPr bwMode="auto">
          <a:xfrm>
            <a:off x="4737100" y="2273300"/>
            <a:ext cx="28575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" pitchFamily="-128" charset="0"/>
              </a:rPr>
              <a:t>1</a:t>
            </a:r>
          </a:p>
        </p:txBody>
      </p:sp>
      <p:sp>
        <p:nvSpPr>
          <p:cNvPr id="77840" name="Text Box 19"/>
          <p:cNvSpPr txBox="1">
            <a:spLocks noChangeArrowheads="1"/>
          </p:cNvSpPr>
          <p:nvPr/>
        </p:nvSpPr>
        <p:spPr bwMode="auto">
          <a:xfrm>
            <a:off x="4714875" y="3113088"/>
            <a:ext cx="28575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" pitchFamily="-128" charset="0"/>
              </a:rPr>
              <a:t>1</a:t>
            </a:r>
          </a:p>
        </p:txBody>
      </p:sp>
      <p:sp>
        <p:nvSpPr>
          <p:cNvPr id="77841" name="Oval 26"/>
          <p:cNvSpPr>
            <a:spLocks noChangeArrowheads="1"/>
          </p:cNvSpPr>
          <p:nvPr/>
        </p:nvSpPr>
        <p:spPr bwMode="auto">
          <a:xfrm>
            <a:off x="5324475" y="1903413"/>
            <a:ext cx="815975" cy="79057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Times" pitchFamily="-128" charset="0"/>
            </a:endParaRPr>
          </a:p>
        </p:txBody>
      </p:sp>
      <p:sp>
        <p:nvSpPr>
          <p:cNvPr id="77842" name="Oval 29"/>
          <p:cNvSpPr>
            <a:spLocks noChangeArrowheads="1"/>
          </p:cNvSpPr>
          <p:nvPr/>
        </p:nvSpPr>
        <p:spPr bwMode="auto">
          <a:xfrm>
            <a:off x="5300663" y="3122613"/>
            <a:ext cx="815975" cy="79057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Times" pitchFamily="-128" charset="0"/>
            </a:endParaRPr>
          </a:p>
        </p:txBody>
      </p:sp>
      <p:sp>
        <p:nvSpPr>
          <p:cNvPr id="77843" name="Freeform 30"/>
          <p:cNvSpPr>
            <a:spLocks/>
          </p:cNvSpPr>
          <p:nvPr/>
        </p:nvSpPr>
        <p:spPr bwMode="auto">
          <a:xfrm rot="5836100">
            <a:off x="6235701" y="2087562"/>
            <a:ext cx="241300" cy="415925"/>
          </a:xfrm>
          <a:custGeom>
            <a:avLst/>
            <a:gdLst>
              <a:gd name="T0" fmla="*/ 2147483647 w 127"/>
              <a:gd name="T1" fmla="*/ 2147483647 h 238"/>
              <a:gd name="T2" fmla="*/ 2147483647 w 127"/>
              <a:gd name="T3" fmla="*/ 2147483647 h 238"/>
              <a:gd name="T4" fmla="*/ 2147483647 w 127"/>
              <a:gd name="T5" fmla="*/ 2147483647 h 238"/>
              <a:gd name="T6" fmla="*/ 2147483647 w 127"/>
              <a:gd name="T7" fmla="*/ 0 h 238"/>
              <a:gd name="T8" fmla="*/ 2147483647 w 127"/>
              <a:gd name="T9" fmla="*/ 2147483647 h 238"/>
              <a:gd name="T10" fmla="*/ 2147483647 w 127"/>
              <a:gd name="T11" fmla="*/ 2147483647 h 238"/>
              <a:gd name="T12" fmla="*/ 2147483647 w 127"/>
              <a:gd name="T13" fmla="*/ 2147483647 h 2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7"/>
              <a:gd name="T22" fmla="*/ 0 h 238"/>
              <a:gd name="T23" fmla="*/ 127 w 127"/>
              <a:gd name="T24" fmla="*/ 238 h 2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7" h="238">
                <a:moveTo>
                  <a:pt x="64" y="238"/>
                </a:moveTo>
                <a:cubicBezTo>
                  <a:pt x="40" y="216"/>
                  <a:pt x="17" y="194"/>
                  <a:pt x="9" y="165"/>
                </a:cubicBezTo>
                <a:cubicBezTo>
                  <a:pt x="0" y="135"/>
                  <a:pt x="3" y="88"/>
                  <a:pt x="15" y="61"/>
                </a:cubicBezTo>
                <a:cubicBezTo>
                  <a:pt x="26" y="33"/>
                  <a:pt x="58" y="0"/>
                  <a:pt x="76" y="0"/>
                </a:cubicBezTo>
                <a:cubicBezTo>
                  <a:pt x="93" y="0"/>
                  <a:pt x="110" y="38"/>
                  <a:pt x="119" y="61"/>
                </a:cubicBezTo>
                <a:cubicBezTo>
                  <a:pt x="127" y="83"/>
                  <a:pt x="127" y="107"/>
                  <a:pt x="125" y="134"/>
                </a:cubicBezTo>
                <a:cubicBezTo>
                  <a:pt x="122" y="160"/>
                  <a:pt x="111" y="190"/>
                  <a:pt x="101" y="22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44" name="Freeform 31"/>
          <p:cNvSpPr>
            <a:spLocks/>
          </p:cNvSpPr>
          <p:nvPr/>
        </p:nvSpPr>
        <p:spPr bwMode="auto">
          <a:xfrm rot="5836100">
            <a:off x="6203951" y="3316287"/>
            <a:ext cx="241300" cy="415925"/>
          </a:xfrm>
          <a:custGeom>
            <a:avLst/>
            <a:gdLst>
              <a:gd name="T0" fmla="*/ 2147483647 w 127"/>
              <a:gd name="T1" fmla="*/ 2147483647 h 238"/>
              <a:gd name="T2" fmla="*/ 2147483647 w 127"/>
              <a:gd name="T3" fmla="*/ 2147483647 h 238"/>
              <a:gd name="T4" fmla="*/ 2147483647 w 127"/>
              <a:gd name="T5" fmla="*/ 2147483647 h 238"/>
              <a:gd name="T6" fmla="*/ 2147483647 w 127"/>
              <a:gd name="T7" fmla="*/ 0 h 238"/>
              <a:gd name="T8" fmla="*/ 2147483647 w 127"/>
              <a:gd name="T9" fmla="*/ 2147483647 h 238"/>
              <a:gd name="T10" fmla="*/ 2147483647 w 127"/>
              <a:gd name="T11" fmla="*/ 2147483647 h 238"/>
              <a:gd name="T12" fmla="*/ 2147483647 w 127"/>
              <a:gd name="T13" fmla="*/ 2147483647 h 2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7"/>
              <a:gd name="T22" fmla="*/ 0 h 238"/>
              <a:gd name="T23" fmla="*/ 127 w 127"/>
              <a:gd name="T24" fmla="*/ 238 h 2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7" h="238">
                <a:moveTo>
                  <a:pt x="64" y="238"/>
                </a:moveTo>
                <a:cubicBezTo>
                  <a:pt x="40" y="216"/>
                  <a:pt x="17" y="194"/>
                  <a:pt x="9" y="165"/>
                </a:cubicBezTo>
                <a:cubicBezTo>
                  <a:pt x="0" y="135"/>
                  <a:pt x="3" y="88"/>
                  <a:pt x="15" y="61"/>
                </a:cubicBezTo>
                <a:cubicBezTo>
                  <a:pt x="26" y="33"/>
                  <a:pt x="58" y="0"/>
                  <a:pt x="76" y="0"/>
                </a:cubicBezTo>
                <a:cubicBezTo>
                  <a:pt x="93" y="0"/>
                  <a:pt x="110" y="38"/>
                  <a:pt x="119" y="61"/>
                </a:cubicBezTo>
                <a:cubicBezTo>
                  <a:pt x="127" y="83"/>
                  <a:pt x="127" y="107"/>
                  <a:pt x="125" y="134"/>
                </a:cubicBezTo>
                <a:cubicBezTo>
                  <a:pt x="122" y="160"/>
                  <a:pt x="111" y="190"/>
                  <a:pt x="101" y="22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45" name="Text Box 32"/>
          <p:cNvSpPr txBox="1">
            <a:spLocks noChangeArrowheads="1"/>
          </p:cNvSpPr>
          <p:nvPr/>
        </p:nvSpPr>
        <p:spPr bwMode="auto">
          <a:xfrm>
            <a:off x="6515100" y="3390900"/>
            <a:ext cx="28575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" pitchFamily="-128" charset="0"/>
              </a:rPr>
              <a:t>0</a:t>
            </a:r>
          </a:p>
        </p:txBody>
      </p:sp>
      <p:sp>
        <p:nvSpPr>
          <p:cNvPr id="77846" name="Text Box 33"/>
          <p:cNvSpPr txBox="1">
            <a:spLocks noChangeArrowheads="1"/>
          </p:cNvSpPr>
          <p:nvPr/>
        </p:nvSpPr>
        <p:spPr bwMode="auto">
          <a:xfrm>
            <a:off x="6521450" y="2224088"/>
            <a:ext cx="28575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" pitchFamily="-128" charset="0"/>
              </a:rPr>
              <a:t>1</a:t>
            </a:r>
          </a:p>
        </p:txBody>
      </p:sp>
      <p:sp>
        <p:nvSpPr>
          <p:cNvPr id="77847" name="Text Box 34"/>
          <p:cNvSpPr txBox="1">
            <a:spLocks noChangeArrowheads="1"/>
          </p:cNvSpPr>
          <p:nvPr/>
        </p:nvSpPr>
        <p:spPr bwMode="auto">
          <a:xfrm>
            <a:off x="609600" y="5118100"/>
            <a:ext cx="8053388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333399"/>
                </a:solidFill>
                <a:latin typeface="Arial" charset="0"/>
              </a:rPr>
              <a:t>L = { w | w’s third character </a:t>
            </a:r>
            <a:r>
              <a:rPr lang="en-US" sz="2000" i="1">
                <a:solidFill>
                  <a:srgbClr val="333399"/>
                </a:solidFill>
                <a:latin typeface="Arial" charset="0"/>
              </a:rPr>
              <a:t>from the right</a:t>
            </a:r>
            <a:r>
              <a:rPr lang="en-US" sz="2000">
                <a:solidFill>
                  <a:srgbClr val="333399"/>
                </a:solidFill>
                <a:latin typeface="Arial" charset="0"/>
              </a:rPr>
              <a:t> is a 1}</a:t>
            </a:r>
            <a:r>
              <a:rPr lang="en-US" sz="2400">
                <a:latin typeface="Times" pitchFamily="-128" charset="0"/>
              </a:rPr>
              <a:t>         (revisited)</a:t>
            </a:r>
          </a:p>
        </p:txBody>
      </p:sp>
      <p:sp>
        <p:nvSpPr>
          <p:cNvPr id="77848" name="Text Box 35"/>
          <p:cNvSpPr txBox="1">
            <a:spLocks noChangeArrowheads="1"/>
          </p:cNvSpPr>
          <p:nvPr/>
        </p:nvSpPr>
        <p:spPr bwMode="auto">
          <a:xfrm>
            <a:off x="7246938" y="2509838"/>
            <a:ext cx="1395412" cy="2746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009900"/>
                </a:solidFill>
                <a:latin typeface="Sand" charset="0"/>
              </a:rPr>
              <a:t>Is this possible ??</a:t>
            </a:r>
          </a:p>
        </p:txBody>
      </p:sp>
      <p:sp>
        <p:nvSpPr>
          <p:cNvPr id="77849" name="Freeform 36"/>
          <p:cNvSpPr>
            <a:spLocks/>
          </p:cNvSpPr>
          <p:nvPr/>
        </p:nvSpPr>
        <p:spPr bwMode="auto">
          <a:xfrm>
            <a:off x="3781425" y="2665413"/>
            <a:ext cx="174625" cy="339725"/>
          </a:xfrm>
          <a:custGeom>
            <a:avLst/>
            <a:gdLst>
              <a:gd name="T0" fmla="*/ 0 w 110"/>
              <a:gd name="T1" fmla="*/ 0 h 214"/>
              <a:gd name="T2" fmla="*/ 0 w 110"/>
              <a:gd name="T3" fmla="*/ 2147483647 h 214"/>
              <a:gd name="T4" fmla="*/ 2147483647 w 110"/>
              <a:gd name="T5" fmla="*/ 2147483647 h 214"/>
              <a:gd name="T6" fmla="*/ 0 w 110"/>
              <a:gd name="T7" fmla="*/ 0 h 214"/>
              <a:gd name="T8" fmla="*/ 0 60000 65536"/>
              <a:gd name="T9" fmla="*/ 0 60000 65536"/>
              <a:gd name="T10" fmla="*/ 0 60000 65536"/>
              <a:gd name="T11" fmla="*/ 0 60000 65536"/>
              <a:gd name="T12" fmla="*/ 0 w 110"/>
              <a:gd name="T13" fmla="*/ 0 h 214"/>
              <a:gd name="T14" fmla="*/ 110 w 110"/>
              <a:gd name="T15" fmla="*/ 214 h 2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0" h="214">
                <a:moveTo>
                  <a:pt x="0" y="0"/>
                </a:moveTo>
                <a:cubicBezTo>
                  <a:pt x="0" y="71"/>
                  <a:pt x="0" y="142"/>
                  <a:pt x="0" y="214"/>
                </a:cubicBezTo>
                <a:lnTo>
                  <a:pt x="110" y="104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850" name="Group 2"/>
          <p:cNvGrpSpPr>
            <a:grpSpLocks/>
          </p:cNvGrpSpPr>
          <p:nvPr/>
        </p:nvGrpSpPr>
        <p:grpSpPr bwMode="auto">
          <a:xfrm>
            <a:off x="436563" y="1116013"/>
            <a:ext cx="8218487" cy="180975"/>
            <a:chOff x="295" y="1311"/>
            <a:chExt cx="5177" cy="114"/>
          </a:xfrm>
        </p:grpSpPr>
        <p:sp>
          <p:nvSpPr>
            <p:cNvPr id="78853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78854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</p:grpSp>
      <p:sp>
        <p:nvSpPr>
          <p:cNvPr id="78851" name="Text Box 5"/>
          <p:cNvSpPr txBox="1">
            <a:spLocks noChangeArrowheads="1"/>
          </p:cNvSpPr>
          <p:nvPr/>
        </p:nvSpPr>
        <p:spPr bwMode="auto">
          <a:xfrm>
            <a:off x="706438" y="265113"/>
            <a:ext cx="7781925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>
                <a:latin typeface="Times" pitchFamily="-128" charset="0"/>
              </a:rPr>
              <a:t>NFAs  vs.  DFAs</a:t>
            </a:r>
          </a:p>
        </p:txBody>
      </p:sp>
      <p:sp>
        <p:nvSpPr>
          <p:cNvPr id="78852" name="Text Box 13"/>
          <p:cNvSpPr txBox="1">
            <a:spLocks noChangeArrowheads="1"/>
          </p:cNvSpPr>
          <p:nvPr/>
        </p:nvSpPr>
        <p:spPr bwMode="auto">
          <a:xfrm>
            <a:off x="454025" y="1460500"/>
            <a:ext cx="7405688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" pitchFamily="-128" charset="0"/>
              </a:rPr>
              <a:t>What NFA accepts    </a:t>
            </a:r>
            <a:r>
              <a:rPr lang="en-US" sz="2000">
                <a:solidFill>
                  <a:srgbClr val="333399"/>
                </a:solidFill>
                <a:latin typeface="Arial" charset="0"/>
              </a:rPr>
              <a:t>L = { w | w ends with 011 or 110}</a:t>
            </a:r>
            <a:r>
              <a:rPr lang="en-US" sz="2400">
                <a:latin typeface="Times" pitchFamily="-128" charset="0"/>
              </a:rPr>
              <a:t>  ?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2"/>
          <p:cNvSpPr txBox="1">
            <a:spLocks noChangeArrowheads="1"/>
          </p:cNvSpPr>
          <p:nvPr/>
        </p:nvSpPr>
        <p:spPr bwMode="auto">
          <a:xfrm>
            <a:off x="688975" y="3070225"/>
            <a:ext cx="7286625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400">
                <a:latin typeface="Times" pitchFamily="-128" charset="0"/>
              </a:rPr>
              <a:t>  union                         </a:t>
            </a:r>
            <a:r>
              <a:rPr lang="en-US" sz="2400">
                <a:solidFill>
                  <a:srgbClr val="0000FF"/>
                </a:solidFill>
                <a:latin typeface="Arial" charset="0"/>
              </a:rPr>
              <a:t>a | b</a:t>
            </a:r>
            <a:r>
              <a:rPr lang="en-US" sz="2400">
                <a:latin typeface="Times" pitchFamily="-128" charset="0"/>
              </a:rPr>
              <a:t>             “a </a:t>
            </a:r>
            <a:r>
              <a:rPr lang="en-US" sz="2400" i="1">
                <a:latin typeface="Times" pitchFamily="-128" charset="0"/>
              </a:rPr>
              <a:t>or</a:t>
            </a:r>
            <a:r>
              <a:rPr lang="en-US" sz="2400">
                <a:latin typeface="Times" pitchFamily="-128" charset="0"/>
              </a:rPr>
              <a:t>  b”</a:t>
            </a:r>
            <a:endParaRPr lang="en-US" sz="2400">
              <a:latin typeface="Times" pitchFamily="-128" charset="0"/>
              <a:sym typeface="Symbol" charset="2"/>
            </a:endParaRPr>
          </a:p>
        </p:txBody>
      </p:sp>
      <p:grpSp>
        <p:nvGrpSpPr>
          <p:cNvPr id="79875" name="Group 3"/>
          <p:cNvGrpSpPr>
            <a:grpSpLocks/>
          </p:cNvGrpSpPr>
          <p:nvPr/>
        </p:nvGrpSpPr>
        <p:grpSpPr bwMode="auto">
          <a:xfrm>
            <a:off x="436563" y="1116013"/>
            <a:ext cx="8218487" cy="180975"/>
            <a:chOff x="295" y="1311"/>
            <a:chExt cx="5177" cy="114"/>
          </a:xfrm>
        </p:grpSpPr>
        <p:sp>
          <p:nvSpPr>
            <p:cNvPr id="79891" name="Rectangle 4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79892" name="Rectangle 5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</p:grpSp>
      <p:sp>
        <p:nvSpPr>
          <p:cNvPr id="79876" name="Text Box 6"/>
          <p:cNvSpPr txBox="1">
            <a:spLocks noChangeArrowheads="1"/>
          </p:cNvSpPr>
          <p:nvPr/>
        </p:nvSpPr>
        <p:spPr bwMode="auto">
          <a:xfrm>
            <a:off x="706438" y="331788"/>
            <a:ext cx="7781925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>
                <a:latin typeface="Times" pitchFamily="-128" charset="0"/>
              </a:rPr>
              <a:t>Regular Languages</a:t>
            </a:r>
          </a:p>
        </p:txBody>
      </p:sp>
      <p:sp>
        <p:nvSpPr>
          <p:cNvPr id="79877" name="Text Box 7"/>
          <p:cNvSpPr txBox="1">
            <a:spLocks noChangeArrowheads="1"/>
          </p:cNvSpPr>
          <p:nvPr/>
        </p:nvSpPr>
        <p:spPr bwMode="auto">
          <a:xfrm>
            <a:off x="315913" y="1463675"/>
            <a:ext cx="8453437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" pitchFamily="-128" charset="0"/>
              </a:rPr>
              <a:t>A regular language is a </a:t>
            </a:r>
            <a:r>
              <a:rPr lang="en-US" sz="2400" i="1">
                <a:latin typeface="Times" pitchFamily="-128" charset="0"/>
              </a:rPr>
              <a:t>set of strings</a:t>
            </a:r>
            <a:r>
              <a:rPr lang="en-US" sz="2400">
                <a:latin typeface="Times" pitchFamily="-128" charset="0"/>
              </a:rPr>
              <a:t> defined by three operations:</a:t>
            </a:r>
          </a:p>
        </p:txBody>
      </p:sp>
      <p:sp>
        <p:nvSpPr>
          <p:cNvPr id="79878" name="Text Box 8"/>
          <p:cNvSpPr txBox="1">
            <a:spLocks noChangeArrowheads="1"/>
          </p:cNvSpPr>
          <p:nvPr/>
        </p:nvSpPr>
        <p:spPr bwMode="auto">
          <a:xfrm>
            <a:off x="690563" y="2109788"/>
            <a:ext cx="7286625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400">
                <a:latin typeface="Times" pitchFamily="-128" charset="0"/>
              </a:rPr>
              <a:t>  concatenation            </a:t>
            </a:r>
            <a:r>
              <a:rPr lang="en-US" sz="2400">
                <a:solidFill>
                  <a:srgbClr val="0000FF"/>
                </a:solidFill>
                <a:latin typeface="Arial" charset="0"/>
              </a:rPr>
              <a:t>ab</a:t>
            </a:r>
            <a:r>
              <a:rPr lang="en-US" sz="2400">
                <a:latin typeface="Times" pitchFamily="-128" charset="0"/>
              </a:rPr>
              <a:t>               “a </a:t>
            </a:r>
            <a:r>
              <a:rPr lang="en-US" sz="2400" i="1">
                <a:latin typeface="Times" pitchFamily="-128" charset="0"/>
              </a:rPr>
              <a:t>then</a:t>
            </a:r>
            <a:r>
              <a:rPr lang="en-US" sz="2400">
                <a:latin typeface="Times" pitchFamily="-128" charset="0"/>
              </a:rPr>
              <a:t> b”</a:t>
            </a:r>
            <a:endParaRPr lang="en-US" sz="2400">
              <a:latin typeface="Times" pitchFamily="-128" charset="0"/>
              <a:sym typeface="Symbol" charset="2"/>
            </a:endParaRPr>
          </a:p>
        </p:txBody>
      </p:sp>
      <p:sp>
        <p:nvSpPr>
          <p:cNvPr id="79879" name="Text Box 9"/>
          <p:cNvSpPr txBox="1">
            <a:spLocks noChangeArrowheads="1"/>
          </p:cNvSpPr>
          <p:nvPr/>
        </p:nvSpPr>
        <p:spPr bwMode="auto">
          <a:xfrm>
            <a:off x="242888" y="4040188"/>
            <a:ext cx="68802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" pitchFamily="-128" charset="0"/>
              </a:rPr>
              <a:t> A</a:t>
            </a:r>
            <a:r>
              <a:rPr lang="en-US" sz="2400" i="1">
                <a:latin typeface="Times" pitchFamily="-128" charset="0"/>
              </a:rPr>
              <a:t> regular expression  </a:t>
            </a:r>
            <a:r>
              <a:rPr lang="en-US" sz="2400">
                <a:latin typeface="Times" pitchFamily="-128" charset="0"/>
              </a:rPr>
              <a:t>defines a regular language:</a:t>
            </a:r>
            <a:endParaRPr lang="en-US" sz="2400" i="1">
              <a:latin typeface="Times" pitchFamily="-128" charset="0"/>
              <a:sym typeface="Symbol" charset="2"/>
            </a:endParaRPr>
          </a:p>
        </p:txBody>
      </p:sp>
      <p:sp>
        <p:nvSpPr>
          <p:cNvPr id="79880" name="Text Box 10"/>
          <p:cNvSpPr txBox="1">
            <a:spLocks noChangeArrowheads="1"/>
          </p:cNvSpPr>
          <p:nvPr/>
        </p:nvSpPr>
        <p:spPr bwMode="auto">
          <a:xfrm>
            <a:off x="871538" y="4756150"/>
            <a:ext cx="7286625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" pitchFamily="-128" charset="0"/>
              </a:rPr>
              <a:t>  </a:t>
            </a:r>
            <a:endParaRPr lang="en-US" sz="2400">
              <a:latin typeface="Times" pitchFamily="-128" charset="0"/>
              <a:sym typeface="Symbol" charset="2"/>
            </a:endParaRPr>
          </a:p>
        </p:txBody>
      </p:sp>
      <p:sp>
        <p:nvSpPr>
          <p:cNvPr id="79881" name="Text Box 11"/>
          <p:cNvSpPr txBox="1">
            <a:spLocks noChangeArrowheads="1"/>
          </p:cNvSpPr>
          <p:nvPr/>
        </p:nvSpPr>
        <p:spPr bwMode="auto">
          <a:xfrm>
            <a:off x="373063" y="4716463"/>
            <a:ext cx="8431212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Arial" charset="0"/>
              </a:rPr>
              <a:t>(0|1)(0|1)1(0|1)*</a:t>
            </a:r>
            <a:r>
              <a:rPr lang="en-US" sz="2400">
                <a:latin typeface="Times" pitchFamily="-128" charset="0"/>
              </a:rPr>
              <a:t>             all (binary) strings whose third bit is 1</a:t>
            </a:r>
            <a:endParaRPr lang="en-US" sz="2400">
              <a:latin typeface="Times" pitchFamily="-128" charset="0"/>
              <a:sym typeface="Symbol" charset="2"/>
            </a:endParaRPr>
          </a:p>
        </p:txBody>
      </p:sp>
      <p:sp>
        <p:nvSpPr>
          <p:cNvPr id="79882" name="Text Box 12"/>
          <p:cNvSpPr txBox="1">
            <a:spLocks noChangeArrowheads="1"/>
          </p:cNvSpPr>
          <p:nvPr/>
        </p:nvSpPr>
        <p:spPr bwMode="auto">
          <a:xfrm>
            <a:off x="379413" y="5232400"/>
            <a:ext cx="86614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Arial" charset="0"/>
              </a:rPr>
              <a:t>(1|0)*1(0|1)(0|1)</a:t>
            </a:r>
            <a:r>
              <a:rPr lang="en-US" sz="2400">
                <a:latin typeface="Times" pitchFamily="-128" charset="0"/>
              </a:rPr>
              <a:t>             all strings whose third-to-last bit is 1</a:t>
            </a:r>
            <a:endParaRPr lang="en-US" sz="2400">
              <a:latin typeface="Times" pitchFamily="-128" charset="0"/>
              <a:sym typeface="Symbol" charset="2"/>
            </a:endParaRPr>
          </a:p>
        </p:txBody>
      </p:sp>
      <p:sp>
        <p:nvSpPr>
          <p:cNvPr id="79883" name="Line 13"/>
          <p:cNvSpPr>
            <a:spLocks noChangeShapeType="1"/>
          </p:cNvSpPr>
          <p:nvPr/>
        </p:nvSpPr>
        <p:spPr bwMode="auto">
          <a:xfrm>
            <a:off x="7270750" y="2098675"/>
            <a:ext cx="0" cy="1571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84" name="Text Box 14"/>
          <p:cNvSpPr txBox="1">
            <a:spLocks noChangeArrowheads="1"/>
          </p:cNvSpPr>
          <p:nvPr/>
        </p:nvSpPr>
        <p:spPr bwMode="auto">
          <a:xfrm>
            <a:off x="7526338" y="2065338"/>
            <a:ext cx="1311275" cy="2746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latin typeface="Sand" charset="0"/>
              </a:rPr>
              <a:t>high precedence</a:t>
            </a:r>
          </a:p>
        </p:txBody>
      </p:sp>
      <p:sp>
        <p:nvSpPr>
          <p:cNvPr id="79885" name="Text Box 15"/>
          <p:cNvSpPr txBox="1">
            <a:spLocks noChangeArrowheads="1"/>
          </p:cNvSpPr>
          <p:nvPr/>
        </p:nvSpPr>
        <p:spPr bwMode="auto">
          <a:xfrm>
            <a:off x="693738" y="2581275"/>
            <a:ext cx="6424612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400">
                <a:latin typeface="Times" pitchFamily="-128" charset="0"/>
              </a:rPr>
              <a:t>  “Kleene Star”            </a:t>
            </a:r>
            <a:r>
              <a:rPr lang="en-US" sz="2400">
                <a:solidFill>
                  <a:srgbClr val="0000FF"/>
                </a:solidFill>
                <a:latin typeface="Arial" charset="0"/>
              </a:rPr>
              <a:t>a*</a:t>
            </a:r>
            <a:r>
              <a:rPr lang="en-US" sz="2400">
                <a:latin typeface="Times" pitchFamily="-128" charset="0"/>
              </a:rPr>
              <a:t>           “0 or more a’s”</a:t>
            </a:r>
            <a:endParaRPr lang="en-US" sz="2400">
              <a:latin typeface="Times" pitchFamily="-128" charset="0"/>
              <a:sym typeface="Symbol" charset="2"/>
            </a:endParaRPr>
          </a:p>
        </p:txBody>
      </p:sp>
      <p:sp>
        <p:nvSpPr>
          <p:cNvPr id="79886" name="Text Box 16"/>
          <p:cNvSpPr txBox="1">
            <a:spLocks noChangeArrowheads="1"/>
          </p:cNvSpPr>
          <p:nvPr/>
        </p:nvSpPr>
        <p:spPr bwMode="auto">
          <a:xfrm>
            <a:off x="481013" y="5737225"/>
            <a:ext cx="8431212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" pitchFamily="-128" charset="0"/>
              </a:rPr>
              <a:t>        </a:t>
            </a:r>
            <a:r>
              <a:rPr lang="en-US" sz="2400">
                <a:solidFill>
                  <a:srgbClr val="0000FF"/>
                </a:solidFill>
                <a:latin typeface="Arial" charset="0"/>
              </a:rPr>
              <a:t>01*0</a:t>
            </a:r>
            <a:endParaRPr lang="en-US" sz="2400">
              <a:latin typeface="Times" pitchFamily="-128" charset="0"/>
              <a:sym typeface="Symbol" charset="2"/>
            </a:endParaRPr>
          </a:p>
        </p:txBody>
      </p:sp>
      <p:sp>
        <p:nvSpPr>
          <p:cNvPr id="79887" name="Text Box 17"/>
          <p:cNvSpPr txBox="1">
            <a:spLocks noChangeArrowheads="1"/>
          </p:cNvSpPr>
          <p:nvPr/>
        </p:nvSpPr>
        <p:spPr bwMode="auto">
          <a:xfrm>
            <a:off x="409575" y="6230938"/>
            <a:ext cx="865505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" pitchFamily="-128" charset="0"/>
              </a:rPr>
              <a:t>                                       all strings in which each 1 is followed by a 0 </a:t>
            </a:r>
            <a:endParaRPr lang="en-US" sz="2400">
              <a:latin typeface="Times" pitchFamily="-128" charset="0"/>
              <a:sym typeface="Symbol" charset="2"/>
            </a:endParaRPr>
          </a:p>
        </p:txBody>
      </p:sp>
      <p:sp>
        <p:nvSpPr>
          <p:cNvPr id="79888" name="Line 18"/>
          <p:cNvSpPr>
            <a:spLocks noChangeShapeType="1"/>
          </p:cNvSpPr>
          <p:nvPr/>
        </p:nvSpPr>
        <p:spPr bwMode="auto">
          <a:xfrm>
            <a:off x="1563688" y="4460875"/>
            <a:ext cx="0" cy="2619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89" name="Line 19"/>
          <p:cNvSpPr>
            <a:spLocks noChangeShapeType="1"/>
          </p:cNvSpPr>
          <p:nvPr/>
        </p:nvSpPr>
        <p:spPr bwMode="auto">
          <a:xfrm>
            <a:off x="587375" y="3841750"/>
            <a:ext cx="78978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90" name="Text Box 20"/>
          <p:cNvSpPr txBox="1">
            <a:spLocks noChangeArrowheads="1"/>
          </p:cNvSpPr>
          <p:nvPr/>
        </p:nvSpPr>
        <p:spPr bwMode="auto">
          <a:xfrm>
            <a:off x="7589838" y="3305175"/>
            <a:ext cx="1250950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latin typeface="Sand" charset="0"/>
              </a:rPr>
              <a:t>low precedence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898" name="Group 2"/>
          <p:cNvGrpSpPr>
            <a:grpSpLocks/>
          </p:cNvGrpSpPr>
          <p:nvPr/>
        </p:nvGrpSpPr>
        <p:grpSpPr bwMode="auto">
          <a:xfrm>
            <a:off x="436563" y="1116013"/>
            <a:ext cx="8218487" cy="180975"/>
            <a:chOff x="295" y="1311"/>
            <a:chExt cx="5177" cy="114"/>
          </a:xfrm>
        </p:grpSpPr>
        <p:sp>
          <p:nvSpPr>
            <p:cNvPr id="80920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80921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</p:grpSp>
      <p:sp>
        <p:nvSpPr>
          <p:cNvPr id="80899" name="Text Box 5"/>
          <p:cNvSpPr txBox="1">
            <a:spLocks noChangeArrowheads="1"/>
          </p:cNvSpPr>
          <p:nvPr/>
        </p:nvSpPr>
        <p:spPr bwMode="auto">
          <a:xfrm>
            <a:off x="706438" y="322263"/>
            <a:ext cx="7781925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>
                <a:latin typeface="Times" pitchFamily="-128" charset="0"/>
              </a:rPr>
              <a:t>Regular Expressions</a:t>
            </a:r>
          </a:p>
        </p:txBody>
      </p:sp>
      <p:sp>
        <p:nvSpPr>
          <p:cNvPr id="80900" name="Text Box 6"/>
          <p:cNvSpPr txBox="1">
            <a:spLocks noChangeArrowheads="1"/>
          </p:cNvSpPr>
          <p:nvPr/>
        </p:nvSpPr>
        <p:spPr bwMode="auto">
          <a:xfrm>
            <a:off x="215900" y="1382713"/>
            <a:ext cx="4059238" cy="579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Times" pitchFamily="-128" charset="0"/>
              </a:rPr>
              <a:t>Unix’s </a:t>
            </a:r>
            <a:r>
              <a:rPr lang="en-US" sz="2800">
                <a:latin typeface="Geneva" pitchFamily="1" charset="0"/>
              </a:rPr>
              <a:t>grep</a:t>
            </a:r>
            <a:r>
              <a:rPr lang="en-US" sz="3200">
                <a:latin typeface="Times" pitchFamily="-128" charset="0"/>
              </a:rPr>
              <a:t> or </a:t>
            </a:r>
            <a:r>
              <a:rPr lang="en-US" sz="2800">
                <a:latin typeface="Geneva" pitchFamily="1" charset="0"/>
              </a:rPr>
              <a:t>egrep</a:t>
            </a:r>
            <a:endParaRPr lang="en-US" sz="3200">
              <a:latin typeface="Times" pitchFamily="-128" charset="0"/>
            </a:endParaRPr>
          </a:p>
        </p:txBody>
      </p:sp>
      <p:sp>
        <p:nvSpPr>
          <p:cNvPr id="80901" name="Text Box 7"/>
          <p:cNvSpPr txBox="1">
            <a:spLocks noChangeArrowheads="1"/>
          </p:cNvSpPr>
          <p:nvPr/>
        </p:nvSpPr>
        <p:spPr bwMode="auto">
          <a:xfrm>
            <a:off x="2033588" y="2174875"/>
            <a:ext cx="5167312" cy="180816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Arial" charset="0"/>
              </a:rPr>
              <a:t>egrep      ’hh’       /usr/dict/words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Arial" charset="0"/>
                <a:sym typeface="Symbol" charset="2"/>
              </a:rPr>
              <a:t>egrep     ’y.*y’      /usr/dict/words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Arial" charset="0"/>
                <a:sym typeface="Symbol" charset="2"/>
              </a:rPr>
              <a:t>egrep   ’^y.*y$’    /usr/dict/words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Arial" charset="0"/>
                <a:sym typeface="Symbol" charset="2"/>
              </a:rPr>
              <a:t>egrep   ’(xq|hq)’   /usr/dict/words</a:t>
            </a:r>
            <a:endParaRPr lang="en-US" sz="2400">
              <a:latin typeface="Arial" charset="0"/>
              <a:sym typeface="Symbol" charset="2"/>
            </a:endParaRPr>
          </a:p>
        </p:txBody>
      </p:sp>
      <p:sp>
        <p:nvSpPr>
          <p:cNvPr id="80902" name="Rectangle 8"/>
          <p:cNvSpPr>
            <a:spLocks noChangeArrowheads="1"/>
          </p:cNvSpPr>
          <p:nvPr/>
        </p:nvSpPr>
        <p:spPr bwMode="auto">
          <a:xfrm>
            <a:off x="2371725" y="4503738"/>
            <a:ext cx="446088" cy="43656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>
              <a:latin typeface="Times" pitchFamily="-128" charset="0"/>
            </a:endParaRPr>
          </a:p>
        </p:txBody>
      </p:sp>
      <p:sp>
        <p:nvSpPr>
          <p:cNvPr id="80903" name="Rectangle 9"/>
          <p:cNvSpPr>
            <a:spLocks noChangeArrowheads="1"/>
          </p:cNvSpPr>
          <p:nvPr/>
        </p:nvSpPr>
        <p:spPr bwMode="auto">
          <a:xfrm>
            <a:off x="2814638" y="4503738"/>
            <a:ext cx="446087" cy="43656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>
              <a:latin typeface="Times" pitchFamily="-128" charset="0"/>
            </a:endParaRPr>
          </a:p>
        </p:txBody>
      </p:sp>
      <p:sp>
        <p:nvSpPr>
          <p:cNvPr id="80904" name="Rectangle 10"/>
          <p:cNvSpPr>
            <a:spLocks noChangeArrowheads="1"/>
          </p:cNvSpPr>
          <p:nvPr/>
        </p:nvSpPr>
        <p:spPr bwMode="auto">
          <a:xfrm>
            <a:off x="3260725" y="4502150"/>
            <a:ext cx="446088" cy="4365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>
              <a:latin typeface="Times" pitchFamily="-128" charset="0"/>
            </a:endParaRPr>
          </a:p>
        </p:txBody>
      </p:sp>
      <p:sp>
        <p:nvSpPr>
          <p:cNvPr id="80905" name="Rectangle 11"/>
          <p:cNvSpPr>
            <a:spLocks noChangeArrowheads="1"/>
          </p:cNvSpPr>
          <p:nvPr/>
        </p:nvSpPr>
        <p:spPr bwMode="auto">
          <a:xfrm>
            <a:off x="3713163" y="4502150"/>
            <a:ext cx="446087" cy="4365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>
              <a:latin typeface="Times" pitchFamily="-128" charset="0"/>
            </a:endParaRPr>
          </a:p>
        </p:txBody>
      </p:sp>
      <p:sp>
        <p:nvSpPr>
          <p:cNvPr id="80906" name="Rectangle 12"/>
          <p:cNvSpPr>
            <a:spLocks noChangeArrowheads="1"/>
          </p:cNvSpPr>
          <p:nvPr/>
        </p:nvSpPr>
        <p:spPr bwMode="auto">
          <a:xfrm>
            <a:off x="4159250" y="4502150"/>
            <a:ext cx="446088" cy="4365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>
              <a:latin typeface="Times" pitchFamily="-128" charset="0"/>
            </a:endParaRPr>
          </a:p>
        </p:txBody>
      </p:sp>
      <p:sp>
        <p:nvSpPr>
          <p:cNvPr id="80907" name="Rectangle 13"/>
          <p:cNvSpPr>
            <a:spLocks noChangeArrowheads="1"/>
          </p:cNvSpPr>
          <p:nvPr/>
        </p:nvSpPr>
        <p:spPr bwMode="auto">
          <a:xfrm>
            <a:off x="4602163" y="4503738"/>
            <a:ext cx="446087" cy="43656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>
              <a:latin typeface="Times" pitchFamily="-128" charset="0"/>
            </a:endParaRPr>
          </a:p>
        </p:txBody>
      </p:sp>
      <p:sp>
        <p:nvSpPr>
          <p:cNvPr id="80908" name="Text Box 14"/>
          <p:cNvSpPr txBox="1">
            <a:spLocks noChangeArrowheads="1"/>
          </p:cNvSpPr>
          <p:nvPr/>
        </p:nvSpPr>
        <p:spPr bwMode="auto">
          <a:xfrm>
            <a:off x="2420938" y="4552950"/>
            <a:ext cx="33020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latin typeface="Times" pitchFamily="-128" charset="0"/>
              </a:rPr>
              <a:t>A</a:t>
            </a:r>
          </a:p>
        </p:txBody>
      </p:sp>
      <p:sp>
        <p:nvSpPr>
          <p:cNvPr id="80909" name="Text Box 15"/>
          <p:cNvSpPr txBox="1">
            <a:spLocks noChangeArrowheads="1"/>
          </p:cNvSpPr>
          <p:nvPr/>
        </p:nvSpPr>
        <p:spPr bwMode="auto">
          <a:xfrm>
            <a:off x="2911475" y="4552950"/>
            <a:ext cx="23495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latin typeface="Times" pitchFamily="-128" charset="0"/>
              </a:rPr>
              <a:t> </a:t>
            </a:r>
          </a:p>
        </p:txBody>
      </p:sp>
      <p:sp>
        <p:nvSpPr>
          <p:cNvPr id="80910" name="Text Box 16"/>
          <p:cNvSpPr txBox="1">
            <a:spLocks noChangeArrowheads="1"/>
          </p:cNvSpPr>
          <p:nvPr/>
        </p:nvSpPr>
        <p:spPr bwMode="auto">
          <a:xfrm>
            <a:off x="4976813" y="4583113"/>
            <a:ext cx="590550" cy="2746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latin typeface="Times" pitchFamily="-128" charset="0"/>
              </a:rPr>
              <a:t>T or S</a:t>
            </a:r>
          </a:p>
        </p:txBody>
      </p:sp>
      <p:sp>
        <p:nvSpPr>
          <p:cNvPr id="80911" name="Rectangle 17"/>
          <p:cNvSpPr>
            <a:spLocks noChangeArrowheads="1"/>
          </p:cNvSpPr>
          <p:nvPr/>
        </p:nvSpPr>
        <p:spPr bwMode="auto">
          <a:xfrm>
            <a:off x="5049838" y="4503738"/>
            <a:ext cx="446087" cy="43656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>
              <a:latin typeface="Times" pitchFamily="-128" charset="0"/>
            </a:endParaRPr>
          </a:p>
        </p:txBody>
      </p:sp>
      <p:sp>
        <p:nvSpPr>
          <p:cNvPr id="80912" name="Rectangle 18"/>
          <p:cNvSpPr>
            <a:spLocks noChangeArrowheads="1"/>
          </p:cNvSpPr>
          <p:nvPr/>
        </p:nvSpPr>
        <p:spPr bwMode="auto">
          <a:xfrm>
            <a:off x="5492750" y="4503738"/>
            <a:ext cx="446088" cy="43656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>
              <a:latin typeface="Times" pitchFamily="-128" charset="0"/>
            </a:endParaRPr>
          </a:p>
        </p:txBody>
      </p:sp>
      <p:sp>
        <p:nvSpPr>
          <p:cNvPr id="80913" name="Text Box 19"/>
          <p:cNvSpPr txBox="1">
            <a:spLocks noChangeArrowheads="1"/>
          </p:cNvSpPr>
          <p:nvPr/>
        </p:nvSpPr>
        <p:spPr bwMode="auto">
          <a:xfrm>
            <a:off x="5532438" y="4552950"/>
            <a:ext cx="33020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latin typeface="Times" pitchFamily="-128" charset="0"/>
              </a:rPr>
              <a:t>A</a:t>
            </a:r>
          </a:p>
        </p:txBody>
      </p:sp>
      <p:sp>
        <p:nvSpPr>
          <p:cNvPr id="80914" name="Text Box 20"/>
          <p:cNvSpPr txBox="1">
            <a:spLocks noChangeArrowheads="1"/>
          </p:cNvSpPr>
          <p:nvPr/>
        </p:nvSpPr>
        <p:spPr bwMode="auto">
          <a:xfrm>
            <a:off x="460375" y="201613"/>
            <a:ext cx="741363" cy="727075"/>
          </a:xfrm>
          <a:prstGeom prst="rect">
            <a:avLst/>
          </a:prstGeom>
          <a:noFill/>
          <a:ln w="12700">
            <a:solidFill>
              <a:srgbClr val="0099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1200">
                <a:solidFill>
                  <a:srgbClr val="009900"/>
                </a:solidFill>
                <a:latin typeface="Sand" charset="0"/>
              </a:rPr>
              <a:t>emacs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1200">
                <a:solidFill>
                  <a:srgbClr val="009900"/>
                </a:solidFill>
                <a:latin typeface="Sand" charset="0"/>
              </a:rPr>
              <a:t>Perl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1200">
                <a:solidFill>
                  <a:srgbClr val="009900"/>
                </a:solidFill>
                <a:latin typeface="Sand" charset="0"/>
              </a:rPr>
              <a:t>vi  ...</a:t>
            </a:r>
            <a:endParaRPr lang="en-US" sz="1200">
              <a:solidFill>
                <a:srgbClr val="009900"/>
              </a:solidFill>
              <a:latin typeface="Sand" charset="0"/>
              <a:sym typeface="Symbol" charset="2"/>
            </a:endParaRPr>
          </a:p>
        </p:txBody>
      </p:sp>
      <p:sp>
        <p:nvSpPr>
          <p:cNvPr id="80915" name="Text Box 21"/>
          <p:cNvSpPr txBox="1">
            <a:spLocks noChangeArrowheads="1"/>
          </p:cNvSpPr>
          <p:nvPr/>
        </p:nvSpPr>
        <p:spPr bwMode="auto">
          <a:xfrm>
            <a:off x="246063" y="4479925"/>
            <a:ext cx="1246187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009900"/>
                </a:solidFill>
                <a:latin typeface="Sand" charset="0"/>
              </a:rPr>
              <a:t>good for crosswords</a:t>
            </a:r>
            <a:endParaRPr lang="en-US" sz="1200">
              <a:solidFill>
                <a:srgbClr val="009900"/>
              </a:solidFill>
              <a:latin typeface="Sand" charset="0"/>
              <a:sym typeface="Symbol" charset="2"/>
            </a:endParaRPr>
          </a:p>
        </p:txBody>
      </p:sp>
      <p:sp>
        <p:nvSpPr>
          <p:cNvPr id="80916" name="Text Box 22"/>
          <p:cNvSpPr txBox="1">
            <a:spLocks noChangeArrowheads="1"/>
          </p:cNvSpPr>
          <p:nvPr/>
        </p:nvSpPr>
        <p:spPr bwMode="auto">
          <a:xfrm>
            <a:off x="1838325" y="6224588"/>
            <a:ext cx="5367338" cy="469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Times" pitchFamily="-128" charset="0"/>
              </a:rPr>
              <a:t>Regular Expressions = DFAs = NFAs</a:t>
            </a:r>
          </a:p>
        </p:txBody>
      </p:sp>
      <p:sp>
        <p:nvSpPr>
          <p:cNvPr id="80917" name="Text Box 23"/>
          <p:cNvSpPr txBox="1">
            <a:spLocks noChangeArrowheads="1"/>
          </p:cNvSpPr>
          <p:nvPr/>
        </p:nvSpPr>
        <p:spPr bwMode="auto">
          <a:xfrm>
            <a:off x="234950" y="5391150"/>
            <a:ext cx="124618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009900"/>
                </a:solidFill>
                <a:latin typeface="Sand" charset="0"/>
              </a:rPr>
              <a:t>not always obvious ! </a:t>
            </a:r>
            <a:endParaRPr lang="en-US" sz="1200">
              <a:solidFill>
                <a:srgbClr val="009900"/>
              </a:solidFill>
              <a:latin typeface="Sand" charset="0"/>
              <a:sym typeface="Symbol" charset="2"/>
            </a:endParaRPr>
          </a:p>
        </p:txBody>
      </p:sp>
      <p:sp>
        <p:nvSpPr>
          <p:cNvPr id="80918" name="Text Box 25"/>
          <p:cNvSpPr txBox="1">
            <a:spLocks noChangeArrowheads="1"/>
          </p:cNvSpPr>
          <p:nvPr/>
        </p:nvSpPr>
        <p:spPr bwMode="auto">
          <a:xfrm>
            <a:off x="3852863" y="1524000"/>
            <a:ext cx="516255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2400">
                <a:latin typeface="Times" pitchFamily="-128" charset="0"/>
                <a:sym typeface="Symbol" charset="2"/>
              </a:rPr>
              <a:t>does a line-by-line search for a regexp:</a:t>
            </a:r>
          </a:p>
        </p:txBody>
      </p:sp>
      <p:sp>
        <p:nvSpPr>
          <p:cNvPr id="80919" name="Text Box 26"/>
          <p:cNvSpPr txBox="1">
            <a:spLocks noChangeArrowheads="1"/>
          </p:cNvSpPr>
          <p:nvPr/>
        </p:nvSpPr>
        <p:spPr bwMode="auto">
          <a:xfrm>
            <a:off x="1716088" y="5419725"/>
            <a:ext cx="5734050" cy="3841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400">
                <a:latin typeface="Arial" charset="0"/>
                <a:sym typeface="Symbol" charset="2"/>
              </a:rPr>
              <a:t>egrep   ’^</a:t>
            </a:r>
            <a:r>
              <a:rPr lang="en-US" sz="2400">
                <a:solidFill>
                  <a:srgbClr val="000000"/>
                </a:solidFill>
                <a:latin typeface="Arial" charset="0"/>
              </a:rPr>
              <a:t>(0|1(01*0)*1)(0|1(01*0)*1)*</a:t>
            </a:r>
            <a:r>
              <a:rPr lang="en-US" sz="2400">
                <a:latin typeface="Arial" charset="0"/>
                <a:sym typeface="Symbol" charset="2"/>
              </a:rPr>
              <a:t>$’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22" name="Group 2"/>
          <p:cNvGrpSpPr>
            <a:grpSpLocks/>
          </p:cNvGrpSpPr>
          <p:nvPr/>
        </p:nvGrpSpPr>
        <p:grpSpPr bwMode="auto">
          <a:xfrm>
            <a:off x="436563" y="1116013"/>
            <a:ext cx="8218487" cy="180975"/>
            <a:chOff x="295" y="1311"/>
            <a:chExt cx="5177" cy="114"/>
          </a:xfrm>
        </p:grpSpPr>
        <p:sp>
          <p:nvSpPr>
            <p:cNvPr id="81940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81941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</p:grpSp>
      <p:sp>
        <p:nvSpPr>
          <p:cNvPr id="81923" name="Text Box 5"/>
          <p:cNvSpPr txBox="1">
            <a:spLocks noChangeArrowheads="1"/>
          </p:cNvSpPr>
          <p:nvPr/>
        </p:nvSpPr>
        <p:spPr bwMode="auto">
          <a:xfrm>
            <a:off x="706438" y="331788"/>
            <a:ext cx="7781925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>
                <a:latin typeface="Times" pitchFamily="-128" charset="0"/>
              </a:rPr>
              <a:t>DFAs to Regular Expressions</a:t>
            </a:r>
          </a:p>
        </p:txBody>
      </p:sp>
      <p:sp>
        <p:nvSpPr>
          <p:cNvPr id="81924" name="Text Box 6"/>
          <p:cNvSpPr txBox="1">
            <a:spLocks noChangeArrowheads="1"/>
          </p:cNvSpPr>
          <p:nvPr/>
        </p:nvSpPr>
        <p:spPr bwMode="auto">
          <a:xfrm>
            <a:off x="195263" y="1433513"/>
            <a:ext cx="53340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" pitchFamily="-128" charset="0"/>
              </a:rPr>
              <a:t>What reg. exp. is equivalent to this FA?  </a:t>
            </a:r>
          </a:p>
        </p:txBody>
      </p:sp>
      <p:sp>
        <p:nvSpPr>
          <p:cNvPr id="81925" name="Oval 7"/>
          <p:cNvSpPr>
            <a:spLocks noChangeArrowheads="1"/>
          </p:cNvSpPr>
          <p:nvPr/>
        </p:nvSpPr>
        <p:spPr bwMode="auto">
          <a:xfrm>
            <a:off x="1212850" y="2590800"/>
            <a:ext cx="669925" cy="6699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Times" pitchFamily="-128" charset="0"/>
            </a:endParaRPr>
          </a:p>
        </p:txBody>
      </p:sp>
      <p:sp>
        <p:nvSpPr>
          <p:cNvPr id="81926" name="Text Box 8"/>
          <p:cNvSpPr txBox="1">
            <a:spLocks noChangeArrowheads="1"/>
          </p:cNvSpPr>
          <p:nvPr/>
        </p:nvSpPr>
        <p:spPr bwMode="auto">
          <a:xfrm>
            <a:off x="1344613" y="2760663"/>
            <a:ext cx="38735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" pitchFamily="-128" charset="0"/>
              </a:rPr>
              <a:t>q0</a:t>
            </a:r>
          </a:p>
        </p:txBody>
      </p:sp>
      <p:sp>
        <p:nvSpPr>
          <p:cNvPr id="81927" name="Line 9"/>
          <p:cNvSpPr>
            <a:spLocks noChangeShapeType="1"/>
          </p:cNvSpPr>
          <p:nvPr/>
        </p:nvSpPr>
        <p:spPr bwMode="auto">
          <a:xfrm flipV="1">
            <a:off x="1957388" y="2900363"/>
            <a:ext cx="6778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28" name="Freeform 10"/>
          <p:cNvSpPr>
            <a:spLocks/>
          </p:cNvSpPr>
          <p:nvPr/>
        </p:nvSpPr>
        <p:spPr bwMode="auto">
          <a:xfrm>
            <a:off x="971550" y="2735263"/>
            <a:ext cx="174625" cy="339725"/>
          </a:xfrm>
          <a:custGeom>
            <a:avLst/>
            <a:gdLst>
              <a:gd name="T0" fmla="*/ 0 w 110"/>
              <a:gd name="T1" fmla="*/ 0 h 214"/>
              <a:gd name="T2" fmla="*/ 0 w 110"/>
              <a:gd name="T3" fmla="*/ 2147483647 h 214"/>
              <a:gd name="T4" fmla="*/ 2147483647 w 110"/>
              <a:gd name="T5" fmla="*/ 2147483647 h 214"/>
              <a:gd name="T6" fmla="*/ 0 w 110"/>
              <a:gd name="T7" fmla="*/ 0 h 214"/>
              <a:gd name="T8" fmla="*/ 0 60000 65536"/>
              <a:gd name="T9" fmla="*/ 0 60000 65536"/>
              <a:gd name="T10" fmla="*/ 0 60000 65536"/>
              <a:gd name="T11" fmla="*/ 0 60000 65536"/>
              <a:gd name="T12" fmla="*/ 0 w 110"/>
              <a:gd name="T13" fmla="*/ 0 h 214"/>
              <a:gd name="T14" fmla="*/ 110 w 110"/>
              <a:gd name="T15" fmla="*/ 214 h 2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0" h="214">
                <a:moveTo>
                  <a:pt x="0" y="0"/>
                </a:moveTo>
                <a:cubicBezTo>
                  <a:pt x="0" y="71"/>
                  <a:pt x="0" y="142"/>
                  <a:pt x="0" y="214"/>
                </a:cubicBezTo>
                <a:lnTo>
                  <a:pt x="110" y="104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29" name="Oval 11"/>
          <p:cNvSpPr>
            <a:spLocks noChangeArrowheads="1"/>
          </p:cNvSpPr>
          <p:nvPr/>
        </p:nvSpPr>
        <p:spPr bwMode="auto">
          <a:xfrm>
            <a:off x="2624138" y="2587625"/>
            <a:ext cx="669925" cy="6699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Times" pitchFamily="-128" charset="0"/>
            </a:endParaRPr>
          </a:p>
        </p:txBody>
      </p:sp>
      <p:sp>
        <p:nvSpPr>
          <p:cNvPr id="81930" name="Text Box 12"/>
          <p:cNvSpPr txBox="1">
            <a:spLocks noChangeArrowheads="1"/>
          </p:cNvSpPr>
          <p:nvPr/>
        </p:nvSpPr>
        <p:spPr bwMode="auto">
          <a:xfrm>
            <a:off x="2755900" y="2757488"/>
            <a:ext cx="38735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" pitchFamily="-128" charset="0"/>
              </a:rPr>
              <a:t>q1</a:t>
            </a:r>
          </a:p>
        </p:txBody>
      </p:sp>
      <p:sp>
        <p:nvSpPr>
          <p:cNvPr id="81931" name="Text Box 13"/>
          <p:cNvSpPr txBox="1">
            <a:spLocks noChangeArrowheads="1"/>
          </p:cNvSpPr>
          <p:nvPr/>
        </p:nvSpPr>
        <p:spPr bwMode="auto">
          <a:xfrm>
            <a:off x="2030413" y="2608263"/>
            <a:ext cx="28575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" pitchFamily="-128" charset="0"/>
              </a:rPr>
              <a:t>1</a:t>
            </a:r>
          </a:p>
        </p:txBody>
      </p:sp>
      <p:sp>
        <p:nvSpPr>
          <p:cNvPr id="81932" name="Text Box 14"/>
          <p:cNvSpPr txBox="1">
            <a:spLocks noChangeArrowheads="1"/>
          </p:cNvSpPr>
          <p:nvPr/>
        </p:nvSpPr>
        <p:spPr bwMode="auto">
          <a:xfrm>
            <a:off x="5853113" y="1519238"/>
            <a:ext cx="2733675" cy="2746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latin typeface="Sand" charset="0"/>
              </a:rPr>
              <a:t>Is it deterministic or nondeterministic?</a:t>
            </a:r>
          </a:p>
        </p:txBody>
      </p:sp>
      <p:sp>
        <p:nvSpPr>
          <p:cNvPr id="81933" name="Line 15"/>
          <p:cNvSpPr>
            <a:spLocks noChangeShapeType="1"/>
          </p:cNvSpPr>
          <p:nvPr/>
        </p:nvSpPr>
        <p:spPr bwMode="auto">
          <a:xfrm flipH="1" flipV="1">
            <a:off x="1941513" y="3000375"/>
            <a:ext cx="6778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34" name="Text Box 16"/>
          <p:cNvSpPr txBox="1">
            <a:spLocks noChangeArrowheads="1"/>
          </p:cNvSpPr>
          <p:nvPr/>
        </p:nvSpPr>
        <p:spPr bwMode="auto">
          <a:xfrm>
            <a:off x="2085975" y="2965450"/>
            <a:ext cx="28575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" pitchFamily="-128" charset="0"/>
              </a:rPr>
              <a:t>1</a:t>
            </a:r>
          </a:p>
        </p:txBody>
      </p:sp>
      <p:sp>
        <p:nvSpPr>
          <p:cNvPr id="81935" name="Freeform 17"/>
          <p:cNvSpPr>
            <a:spLocks/>
          </p:cNvSpPr>
          <p:nvPr/>
        </p:nvSpPr>
        <p:spPr bwMode="auto">
          <a:xfrm rot="436100">
            <a:off x="1397000" y="2114550"/>
            <a:ext cx="241300" cy="415925"/>
          </a:xfrm>
          <a:custGeom>
            <a:avLst/>
            <a:gdLst>
              <a:gd name="T0" fmla="*/ 2147483647 w 127"/>
              <a:gd name="T1" fmla="*/ 2147483647 h 238"/>
              <a:gd name="T2" fmla="*/ 2147483647 w 127"/>
              <a:gd name="T3" fmla="*/ 2147483647 h 238"/>
              <a:gd name="T4" fmla="*/ 2147483647 w 127"/>
              <a:gd name="T5" fmla="*/ 2147483647 h 238"/>
              <a:gd name="T6" fmla="*/ 2147483647 w 127"/>
              <a:gd name="T7" fmla="*/ 0 h 238"/>
              <a:gd name="T8" fmla="*/ 2147483647 w 127"/>
              <a:gd name="T9" fmla="*/ 2147483647 h 238"/>
              <a:gd name="T10" fmla="*/ 2147483647 w 127"/>
              <a:gd name="T11" fmla="*/ 2147483647 h 238"/>
              <a:gd name="T12" fmla="*/ 2147483647 w 127"/>
              <a:gd name="T13" fmla="*/ 2147483647 h 2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7"/>
              <a:gd name="T22" fmla="*/ 0 h 238"/>
              <a:gd name="T23" fmla="*/ 127 w 127"/>
              <a:gd name="T24" fmla="*/ 238 h 2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7" h="238">
                <a:moveTo>
                  <a:pt x="64" y="238"/>
                </a:moveTo>
                <a:cubicBezTo>
                  <a:pt x="40" y="216"/>
                  <a:pt x="17" y="194"/>
                  <a:pt x="9" y="165"/>
                </a:cubicBezTo>
                <a:cubicBezTo>
                  <a:pt x="0" y="135"/>
                  <a:pt x="3" y="88"/>
                  <a:pt x="15" y="61"/>
                </a:cubicBezTo>
                <a:cubicBezTo>
                  <a:pt x="26" y="33"/>
                  <a:pt x="58" y="0"/>
                  <a:pt x="76" y="0"/>
                </a:cubicBezTo>
                <a:cubicBezTo>
                  <a:pt x="93" y="0"/>
                  <a:pt x="110" y="38"/>
                  <a:pt x="119" y="61"/>
                </a:cubicBezTo>
                <a:cubicBezTo>
                  <a:pt x="127" y="83"/>
                  <a:pt x="127" y="107"/>
                  <a:pt x="125" y="134"/>
                </a:cubicBezTo>
                <a:cubicBezTo>
                  <a:pt x="122" y="160"/>
                  <a:pt x="111" y="190"/>
                  <a:pt x="101" y="22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36" name="Freeform 18"/>
          <p:cNvSpPr>
            <a:spLocks/>
          </p:cNvSpPr>
          <p:nvPr/>
        </p:nvSpPr>
        <p:spPr bwMode="auto">
          <a:xfrm rot="436100">
            <a:off x="2819400" y="2168525"/>
            <a:ext cx="241300" cy="415925"/>
          </a:xfrm>
          <a:custGeom>
            <a:avLst/>
            <a:gdLst>
              <a:gd name="T0" fmla="*/ 2147483647 w 127"/>
              <a:gd name="T1" fmla="*/ 2147483647 h 238"/>
              <a:gd name="T2" fmla="*/ 2147483647 w 127"/>
              <a:gd name="T3" fmla="*/ 2147483647 h 238"/>
              <a:gd name="T4" fmla="*/ 2147483647 w 127"/>
              <a:gd name="T5" fmla="*/ 2147483647 h 238"/>
              <a:gd name="T6" fmla="*/ 2147483647 w 127"/>
              <a:gd name="T7" fmla="*/ 0 h 238"/>
              <a:gd name="T8" fmla="*/ 2147483647 w 127"/>
              <a:gd name="T9" fmla="*/ 2147483647 h 238"/>
              <a:gd name="T10" fmla="*/ 2147483647 w 127"/>
              <a:gd name="T11" fmla="*/ 2147483647 h 238"/>
              <a:gd name="T12" fmla="*/ 2147483647 w 127"/>
              <a:gd name="T13" fmla="*/ 2147483647 h 2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7"/>
              <a:gd name="T22" fmla="*/ 0 h 238"/>
              <a:gd name="T23" fmla="*/ 127 w 127"/>
              <a:gd name="T24" fmla="*/ 238 h 2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7" h="238">
                <a:moveTo>
                  <a:pt x="64" y="238"/>
                </a:moveTo>
                <a:cubicBezTo>
                  <a:pt x="40" y="216"/>
                  <a:pt x="17" y="194"/>
                  <a:pt x="9" y="165"/>
                </a:cubicBezTo>
                <a:cubicBezTo>
                  <a:pt x="0" y="135"/>
                  <a:pt x="3" y="88"/>
                  <a:pt x="15" y="61"/>
                </a:cubicBezTo>
                <a:cubicBezTo>
                  <a:pt x="26" y="33"/>
                  <a:pt x="58" y="0"/>
                  <a:pt x="76" y="0"/>
                </a:cubicBezTo>
                <a:cubicBezTo>
                  <a:pt x="93" y="0"/>
                  <a:pt x="110" y="38"/>
                  <a:pt x="119" y="61"/>
                </a:cubicBezTo>
                <a:cubicBezTo>
                  <a:pt x="127" y="83"/>
                  <a:pt x="127" y="107"/>
                  <a:pt x="125" y="134"/>
                </a:cubicBezTo>
                <a:cubicBezTo>
                  <a:pt x="122" y="160"/>
                  <a:pt x="111" y="190"/>
                  <a:pt x="101" y="22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37" name="Oval 19"/>
          <p:cNvSpPr>
            <a:spLocks noChangeArrowheads="1"/>
          </p:cNvSpPr>
          <p:nvPr/>
        </p:nvSpPr>
        <p:spPr bwMode="auto">
          <a:xfrm>
            <a:off x="1143000" y="2530475"/>
            <a:ext cx="815975" cy="79057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Times" pitchFamily="-128" charset="0"/>
            </a:endParaRPr>
          </a:p>
        </p:txBody>
      </p:sp>
      <p:sp>
        <p:nvSpPr>
          <p:cNvPr id="81938" name="Text Box 20"/>
          <p:cNvSpPr txBox="1">
            <a:spLocks noChangeArrowheads="1"/>
          </p:cNvSpPr>
          <p:nvPr/>
        </p:nvSpPr>
        <p:spPr bwMode="auto">
          <a:xfrm>
            <a:off x="3006725" y="2168525"/>
            <a:ext cx="28575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" pitchFamily="-128" charset="0"/>
              </a:rPr>
              <a:t>0</a:t>
            </a:r>
          </a:p>
        </p:txBody>
      </p:sp>
      <p:sp>
        <p:nvSpPr>
          <p:cNvPr id="81939" name="Text Box 21"/>
          <p:cNvSpPr txBox="1">
            <a:spLocks noChangeArrowheads="1"/>
          </p:cNvSpPr>
          <p:nvPr/>
        </p:nvSpPr>
        <p:spPr bwMode="auto">
          <a:xfrm>
            <a:off x="1587500" y="2127250"/>
            <a:ext cx="28575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" pitchFamily="-128" charset="0"/>
              </a:rPr>
              <a:t>0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946" name="Group 2"/>
          <p:cNvGrpSpPr>
            <a:grpSpLocks/>
          </p:cNvGrpSpPr>
          <p:nvPr/>
        </p:nvGrpSpPr>
        <p:grpSpPr bwMode="auto">
          <a:xfrm>
            <a:off x="436563" y="1116013"/>
            <a:ext cx="8218487" cy="180975"/>
            <a:chOff x="295" y="1311"/>
            <a:chExt cx="5177" cy="114"/>
          </a:xfrm>
        </p:grpSpPr>
        <p:sp>
          <p:nvSpPr>
            <p:cNvPr id="82949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82950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</p:grpSp>
      <p:sp>
        <p:nvSpPr>
          <p:cNvPr id="82947" name="Text Box 5"/>
          <p:cNvSpPr txBox="1">
            <a:spLocks noChangeArrowheads="1"/>
          </p:cNvSpPr>
          <p:nvPr/>
        </p:nvSpPr>
        <p:spPr bwMode="auto">
          <a:xfrm>
            <a:off x="428625" y="1465263"/>
            <a:ext cx="7462838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Times" pitchFamily="-128" charset="0"/>
              </a:rPr>
              <a:t>DFA accepting { w | w is a binary number divisible by 3 } :</a:t>
            </a:r>
          </a:p>
        </p:txBody>
      </p:sp>
      <p:sp>
        <p:nvSpPr>
          <p:cNvPr id="82948" name="Text Box 6"/>
          <p:cNvSpPr txBox="1">
            <a:spLocks noChangeArrowheads="1"/>
          </p:cNvSpPr>
          <p:nvPr/>
        </p:nvSpPr>
        <p:spPr bwMode="auto">
          <a:xfrm>
            <a:off x="723900" y="279400"/>
            <a:ext cx="7781925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>
                <a:latin typeface="Times" pitchFamily="-128" charset="0"/>
              </a:rPr>
              <a:t>DFAs and Regular Expressions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Line 2"/>
          <p:cNvSpPr>
            <a:spLocks noChangeShapeType="1"/>
          </p:cNvSpPr>
          <p:nvPr/>
        </p:nvSpPr>
        <p:spPr bwMode="auto">
          <a:xfrm>
            <a:off x="1017588" y="842963"/>
            <a:ext cx="358775" cy="6111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sm" len="lg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3971" name="Group 3"/>
          <p:cNvGrpSpPr>
            <a:grpSpLocks/>
          </p:cNvGrpSpPr>
          <p:nvPr/>
        </p:nvGrpSpPr>
        <p:grpSpPr bwMode="auto">
          <a:xfrm>
            <a:off x="458788" y="1011238"/>
            <a:ext cx="8218487" cy="180975"/>
            <a:chOff x="295" y="1311"/>
            <a:chExt cx="5177" cy="114"/>
          </a:xfrm>
        </p:grpSpPr>
        <p:sp>
          <p:nvSpPr>
            <p:cNvPr id="84003" name="Rectangle 4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84004" name="Rectangle 5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</p:grpSp>
      <p:sp>
        <p:nvSpPr>
          <p:cNvPr id="83972" name="Text Box 6"/>
          <p:cNvSpPr txBox="1">
            <a:spLocks noChangeArrowheads="1"/>
          </p:cNvSpPr>
          <p:nvPr/>
        </p:nvSpPr>
        <p:spPr bwMode="auto">
          <a:xfrm>
            <a:off x="685800" y="234950"/>
            <a:ext cx="7781925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>
                <a:latin typeface="Times" pitchFamily="-128" charset="0"/>
              </a:rPr>
              <a:t>A slide about </a:t>
            </a:r>
            <a:r>
              <a:rPr lang="en-US" sz="4400">
                <a:latin typeface="Symbol" charset="2"/>
              </a:rPr>
              <a:t>l </a:t>
            </a:r>
            <a:r>
              <a:rPr lang="en-US" sz="4400">
                <a:latin typeface="Times" pitchFamily="-128" charset="0"/>
              </a:rPr>
              <a:t>...</a:t>
            </a:r>
          </a:p>
        </p:txBody>
      </p:sp>
      <p:grpSp>
        <p:nvGrpSpPr>
          <p:cNvPr id="83973" name="Group 7"/>
          <p:cNvGrpSpPr>
            <a:grpSpLocks/>
          </p:cNvGrpSpPr>
          <p:nvPr/>
        </p:nvGrpSpPr>
        <p:grpSpPr bwMode="auto">
          <a:xfrm>
            <a:off x="514350" y="1395413"/>
            <a:ext cx="1852613" cy="2438400"/>
            <a:chOff x="715" y="909"/>
            <a:chExt cx="1167" cy="1536"/>
          </a:xfrm>
        </p:grpSpPr>
        <p:sp>
          <p:nvSpPr>
            <p:cNvPr id="83999" name="Text Box 8"/>
            <p:cNvSpPr txBox="1">
              <a:spLocks noChangeArrowheads="1"/>
            </p:cNvSpPr>
            <p:nvPr/>
          </p:nvSpPr>
          <p:spPr bwMode="auto">
            <a:xfrm>
              <a:off x="715" y="909"/>
              <a:ext cx="1167" cy="153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Gadget" charset="0"/>
                </a:rPr>
                <a:t>S           </a:t>
              </a:r>
              <a:r>
                <a:rPr lang="en-US" sz="2400">
                  <a:latin typeface="Gadget" charset="0"/>
                  <a:sym typeface="Symbol" charset="2"/>
                </a:rPr>
                <a:t></a:t>
              </a:r>
              <a:endParaRPr lang="en-US" sz="2400">
                <a:latin typeface="Gadget" charset="0"/>
              </a:endParaRPr>
            </a:p>
            <a:p>
              <a:pPr>
                <a:spcBef>
                  <a:spcPct val="50000"/>
                </a:spcBef>
              </a:pPr>
              <a:r>
                <a:rPr lang="en-US" sz="2400">
                  <a:latin typeface="Gadget" charset="0"/>
                </a:rPr>
                <a:t>S            </a:t>
              </a:r>
              <a:r>
                <a:rPr lang="en-US" sz="2800">
                  <a:latin typeface="Times" pitchFamily="-128" charset="0"/>
                </a:rPr>
                <a:t>( </a:t>
              </a:r>
              <a:r>
                <a:rPr lang="en-US" sz="2400">
                  <a:latin typeface="Gadget" charset="0"/>
                </a:rPr>
                <a:t>S </a:t>
              </a:r>
              <a:r>
                <a:rPr lang="en-US" sz="2800">
                  <a:latin typeface="Times" pitchFamily="-128" charset="0"/>
                </a:rPr>
                <a:t>)</a:t>
              </a:r>
              <a:endParaRPr lang="en-US" sz="2400">
                <a:latin typeface="Gadget" charset="0"/>
              </a:endParaRPr>
            </a:p>
            <a:p>
              <a:pPr>
                <a:spcBef>
                  <a:spcPct val="50000"/>
                </a:spcBef>
              </a:pPr>
              <a:r>
                <a:rPr lang="en-US" sz="2400">
                  <a:latin typeface="Gadget" charset="0"/>
                </a:rPr>
                <a:t>S             S S</a:t>
              </a:r>
            </a:p>
          </p:txBody>
        </p:sp>
        <p:sp>
          <p:nvSpPr>
            <p:cNvPr id="84000" name="Line 9"/>
            <p:cNvSpPr>
              <a:spLocks noChangeShapeType="1"/>
            </p:cNvSpPr>
            <p:nvPr/>
          </p:nvSpPr>
          <p:spPr bwMode="auto">
            <a:xfrm>
              <a:off x="956" y="1049"/>
              <a:ext cx="21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01" name="Line 10"/>
            <p:cNvSpPr>
              <a:spLocks noChangeShapeType="1"/>
            </p:cNvSpPr>
            <p:nvPr/>
          </p:nvSpPr>
          <p:spPr bwMode="auto">
            <a:xfrm>
              <a:off x="964" y="1452"/>
              <a:ext cx="21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02" name="Line 11"/>
            <p:cNvSpPr>
              <a:spLocks noChangeShapeType="1"/>
            </p:cNvSpPr>
            <p:nvPr/>
          </p:nvSpPr>
          <p:spPr bwMode="auto">
            <a:xfrm>
              <a:off x="959" y="1834"/>
              <a:ext cx="21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3974" name="Text Box 12"/>
          <p:cNvSpPr txBox="1">
            <a:spLocks noChangeArrowheads="1"/>
          </p:cNvSpPr>
          <p:nvPr/>
        </p:nvSpPr>
        <p:spPr bwMode="auto">
          <a:xfrm>
            <a:off x="171450" y="6202363"/>
            <a:ext cx="4114800" cy="519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Derivation Tree  of</a:t>
            </a:r>
            <a:r>
              <a:rPr lang="en-US" sz="2400">
                <a:latin typeface="Times" pitchFamily="-128" charset="0"/>
              </a:rPr>
              <a:t>  </a:t>
            </a:r>
            <a:r>
              <a:rPr lang="en-US" sz="2800" b="1">
                <a:latin typeface="Times" pitchFamily="-128" charset="0"/>
              </a:rPr>
              <a:t>( )(( ))</a:t>
            </a:r>
            <a:r>
              <a:rPr lang="en-US" sz="2400" b="1">
                <a:latin typeface="Times" pitchFamily="-128" charset="0"/>
              </a:rPr>
              <a:t> </a:t>
            </a:r>
            <a:r>
              <a:rPr lang="en-US" sz="2400">
                <a:latin typeface="Times" pitchFamily="-128" charset="0"/>
              </a:rPr>
              <a:t>?</a:t>
            </a:r>
            <a:endParaRPr lang="en-US" sz="2400" b="1">
              <a:latin typeface="Times" pitchFamily="-128" charset="0"/>
            </a:endParaRPr>
          </a:p>
        </p:txBody>
      </p:sp>
      <p:sp>
        <p:nvSpPr>
          <p:cNvPr id="83975" name="Text Box 13"/>
          <p:cNvSpPr txBox="1">
            <a:spLocks noChangeArrowheads="1"/>
          </p:cNvSpPr>
          <p:nvPr/>
        </p:nvSpPr>
        <p:spPr bwMode="auto">
          <a:xfrm>
            <a:off x="473075" y="563563"/>
            <a:ext cx="123031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Sand" charset="0"/>
              </a:rPr>
              <a:t>nothing</a:t>
            </a:r>
          </a:p>
        </p:txBody>
      </p:sp>
      <p:sp>
        <p:nvSpPr>
          <p:cNvPr id="83976" name="Text Box 14"/>
          <p:cNvSpPr txBox="1">
            <a:spLocks noChangeArrowheads="1"/>
          </p:cNvSpPr>
          <p:nvPr/>
        </p:nvSpPr>
        <p:spPr bwMode="auto">
          <a:xfrm>
            <a:off x="4586288" y="1355725"/>
            <a:ext cx="3636962" cy="1371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Gadget" charset="0"/>
              </a:rPr>
              <a:t>E           T        </a:t>
            </a:r>
            <a:r>
              <a:rPr lang="en-US" sz="1600">
                <a:latin typeface="Monaco" pitchFamily="1" charset="0"/>
              </a:rPr>
              <a:t>+</a:t>
            </a:r>
            <a:r>
              <a:rPr lang="en-US" sz="2400">
                <a:latin typeface="Gadget" charset="0"/>
              </a:rPr>
              <a:t>    T</a:t>
            </a:r>
          </a:p>
          <a:p>
            <a:pPr>
              <a:spcBef>
                <a:spcPct val="50000"/>
              </a:spcBef>
            </a:pPr>
            <a:r>
              <a:rPr lang="en-US" sz="2400">
                <a:latin typeface="Gadget" charset="0"/>
              </a:rPr>
              <a:t>T</a:t>
            </a:r>
            <a:r>
              <a:rPr lang="en-US" sz="2400">
                <a:latin typeface="Times" pitchFamily="-128" charset="0"/>
              </a:rPr>
              <a:t>        </a:t>
            </a:r>
            <a:r>
              <a:rPr lang="en-US" sz="2400">
                <a:latin typeface="Gadget" charset="0"/>
              </a:rPr>
              <a:t>V       </a:t>
            </a:r>
            <a:r>
              <a:rPr lang="en-US" sz="2400">
                <a:latin typeface="Times" pitchFamily="-128" charset="0"/>
              </a:rPr>
              <a:t> </a:t>
            </a:r>
            <a:r>
              <a:rPr lang="en-US" sz="1600">
                <a:latin typeface="Monaco" pitchFamily="1" charset="0"/>
              </a:rPr>
              <a:t>*</a:t>
            </a:r>
            <a:r>
              <a:rPr lang="en-US" sz="2400">
                <a:latin typeface="Gadget" charset="0"/>
              </a:rPr>
              <a:t>   V</a:t>
            </a:r>
            <a:r>
              <a:rPr lang="en-US" sz="2400">
                <a:latin typeface="Times" pitchFamily="-128" charset="0"/>
              </a:rPr>
              <a:t> </a:t>
            </a:r>
          </a:p>
          <a:p>
            <a:pPr>
              <a:spcBef>
                <a:spcPct val="50000"/>
              </a:spcBef>
            </a:pPr>
            <a:endParaRPr lang="en-US" sz="1600">
              <a:latin typeface="Monaco" pitchFamily="1" charset="0"/>
            </a:endParaRPr>
          </a:p>
        </p:txBody>
      </p:sp>
      <p:sp>
        <p:nvSpPr>
          <p:cNvPr id="83977" name="Line 15"/>
          <p:cNvSpPr>
            <a:spLocks noChangeShapeType="1"/>
          </p:cNvSpPr>
          <p:nvPr/>
        </p:nvSpPr>
        <p:spPr bwMode="auto">
          <a:xfrm>
            <a:off x="4968875" y="1577975"/>
            <a:ext cx="342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78" name="Line 16"/>
          <p:cNvSpPr>
            <a:spLocks noChangeShapeType="1"/>
          </p:cNvSpPr>
          <p:nvPr/>
        </p:nvSpPr>
        <p:spPr bwMode="auto">
          <a:xfrm>
            <a:off x="4981575" y="2132013"/>
            <a:ext cx="342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79" name="AutoShape 17"/>
          <p:cNvSpPr>
            <a:spLocks/>
          </p:cNvSpPr>
          <p:nvPr/>
        </p:nvSpPr>
        <p:spPr bwMode="auto">
          <a:xfrm>
            <a:off x="5854700" y="1427163"/>
            <a:ext cx="201613" cy="427037"/>
          </a:xfrm>
          <a:prstGeom prst="leftBrace">
            <a:avLst>
              <a:gd name="adj1" fmla="val 17651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Times" pitchFamily="-128" charset="0"/>
            </a:endParaRPr>
          </a:p>
        </p:txBody>
      </p:sp>
      <p:sp>
        <p:nvSpPr>
          <p:cNvPr id="83980" name="AutoShape 18"/>
          <p:cNvSpPr>
            <a:spLocks/>
          </p:cNvSpPr>
          <p:nvPr/>
        </p:nvSpPr>
        <p:spPr bwMode="auto">
          <a:xfrm flipH="1">
            <a:off x="6643688" y="1419225"/>
            <a:ext cx="201612" cy="427038"/>
          </a:xfrm>
          <a:prstGeom prst="leftBrace">
            <a:avLst>
              <a:gd name="adj1" fmla="val 17651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Times" pitchFamily="-128" charset="0"/>
            </a:endParaRPr>
          </a:p>
        </p:txBody>
      </p:sp>
      <p:sp>
        <p:nvSpPr>
          <p:cNvPr id="83981" name="AutoShape 19"/>
          <p:cNvSpPr>
            <a:spLocks/>
          </p:cNvSpPr>
          <p:nvPr/>
        </p:nvSpPr>
        <p:spPr bwMode="auto">
          <a:xfrm>
            <a:off x="5861050" y="1938338"/>
            <a:ext cx="201613" cy="427037"/>
          </a:xfrm>
          <a:prstGeom prst="leftBrace">
            <a:avLst>
              <a:gd name="adj1" fmla="val 17651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Times" pitchFamily="-128" charset="0"/>
            </a:endParaRPr>
          </a:p>
        </p:txBody>
      </p:sp>
      <p:sp>
        <p:nvSpPr>
          <p:cNvPr id="83982" name="AutoShape 20"/>
          <p:cNvSpPr>
            <a:spLocks/>
          </p:cNvSpPr>
          <p:nvPr/>
        </p:nvSpPr>
        <p:spPr bwMode="auto">
          <a:xfrm flipH="1">
            <a:off x="6650038" y="1930400"/>
            <a:ext cx="201612" cy="427038"/>
          </a:xfrm>
          <a:prstGeom prst="leftBrace">
            <a:avLst>
              <a:gd name="adj1" fmla="val 17651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Times" pitchFamily="-128" charset="0"/>
            </a:endParaRPr>
          </a:p>
        </p:txBody>
      </p:sp>
      <p:sp>
        <p:nvSpPr>
          <p:cNvPr id="83983" name="Text Box 21"/>
          <p:cNvSpPr txBox="1">
            <a:spLocks noChangeArrowheads="1"/>
          </p:cNvSpPr>
          <p:nvPr/>
        </p:nvSpPr>
        <p:spPr bwMode="auto">
          <a:xfrm>
            <a:off x="4608513" y="6208713"/>
            <a:ext cx="4114800" cy="519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Derivation Tree  of</a:t>
            </a:r>
            <a:r>
              <a:rPr lang="en-US" sz="2400">
                <a:latin typeface="Times" pitchFamily="-128" charset="0"/>
              </a:rPr>
              <a:t>   </a:t>
            </a:r>
            <a:r>
              <a:rPr lang="en-US" sz="2800">
                <a:latin typeface="Times" pitchFamily="-128" charset="0"/>
              </a:rPr>
              <a:t> </a:t>
            </a:r>
            <a:r>
              <a:rPr lang="en-US" sz="2000">
                <a:latin typeface="Monaco" pitchFamily="1" charset="0"/>
              </a:rPr>
              <a:t>n+m</a:t>
            </a:r>
            <a:r>
              <a:rPr lang="en-US" sz="2000">
                <a:latin typeface="Symbol" charset="2"/>
              </a:rPr>
              <a:t>*</a:t>
            </a:r>
            <a:r>
              <a:rPr lang="en-US" sz="2000">
                <a:latin typeface="Monaco" pitchFamily="1" charset="0"/>
              </a:rPr>
              <a:t>y</a:t>
            </a:r>
            <a:r>
              <a:rPr lang="en-US" sz="2400" b="1">
                <a:latin typeface="Times" pitchFamily="-128" charset="0"/>
              </a:rPr>
              <a:t> </a:t>
            </a:r>
          </a:p>
        </p:txBody>
      </p:sp>
      <p:sp>
        <p:nvSpPr>
          <p:cNvPr id="83984" name="Rectangle 22"/>
          <p:cNvSpPr>
            <a:spLocks noChangeArrowheads="1"/>
          </p:cNvSpPr>
          <p:nvPr/>
        </p:nvSpPr>
        <p:spPr bwMode="auto">
          <a:xfrm>
            <a:off x="4579938" y="2509838"/>
            <a:ext cx="3873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Gadget" charset="0"/>
              </a:rPr>
              <a:t>V</a:t>
            </a:r>
          </a:p>
        </p:txBody>
      </p:sp>
      <p:sp>
        <p:nvSpPr>
          <p:cNvPr id="83985" name="Line 23"/>
          <p:cNvSpPr>
            <a:spLocks noChangeShapeType="1"/>
          </p:cNvSpPr>
          <p:nvPr/>
        </p:nvSpPr>
        <p:spPr bwMode="auto">
          <a:xfrm>
            <a:off x="5002213" y="2736850"/>
            <a:ext cx="342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86" name="Line 24"/>
          <p:cNvSpPr>
            <a:spLocks noChangeShapeType="1"/>
          </p:cNvSpPr>
          <p:nvPr/>
        </p:nvSpPr>
        <p:spPr bwMode="auto">
          <a:xfrm>
            <a:off x="5780088" y="2547938"/>
            <a:ext cx="0" cy="4429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87" name="Line 25"/>
          <p:cNvSpPr>
            <a:spLocks noChangeShapeType="1"/>
          </p:cNvSpPr>
          <p:nvPr/>
        </p:nvSpPr>
        <p:spPr bwMode="auto">
          <a:xfrm>
            <a:off x="6130925" y="2546350"/>
            <a:ext cx="0" cy="4429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88" name="Line 26"/>
          <p:cNvSpPr>
            <a:spLocks noChangeShapeType="1"/>
          </p:cNvSpPr>
          <p:nvPr/>
        </p:nvSpPr>
        <p:spPr bwMode="auto">
          <a:xfrm>
            <a:off x="6527800" y="2547938"/>
            <a:ext cx="0" cy="4429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89" name="Line 27"/>
          <p:cNvSpPr>
            <a:spLocks noChangeShapeType="1"/>
          </p:cNvSpPr>
          <p:nvPr/>
        </p:nvSpPr>
        <p:spPr bwMode="auto">
          <a:xfrm>
            <a:off x="7840663" y="2555875"/>
            <a:ext cx="0" cy="4429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90" name="Line 28"/>
          <p:cNvSpPr>
            <a:spLocks noChangeShapeType="1"/>
          </p:cNvSpPr>
          <p:nvPr/>
        </p:nvSpPr>
        <p:spPr bwMode="auto">
          <a:xfrm>
            <a:off x="7250113" y="2546350"/>
            <a:ext cx="0" cy="4429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91" name="Line 29"/>
          <p:cNvSpPr>
            <a:spLocks noChangeShapeType="1"/>
          </p:cNvSpPr>
          <p:nvPr/>
        </p:nvSpPr>
        <p:spPr bwMode="auto">
          <a:xfrm>
            <a:off x="6877050" y="2546350"/>
            <a:ext cx="0" cy="4429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92" name="Rectangle 30"/>
          <p:cNvSpPr>
            <a:spLocks noChangeArrowheads="1"/>
          </p:cNvSpPr>
          <p:nvPr/>
        </p:nvSpPr>
        <p:spPr bwMode="auto">
          <a:xfrm>
            <a:off x="5422900" y="2574925"/>
            <a:ext cx="30638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Monaco" pitchFamily="1" charset="0"/>
              </a:rPr>
              <a:t>a</a:t>
            </a:r>
          </a:p>
        </p:txBody>
      </p:sp>
      <p:sp>
        <p:nvSpPr>
          <p:cNvPr id="83993" name="Rectangle 31"/>
          <p:cNvSpPr>
            <a:spLocks noChangeArrowheads="1"/>
          </p:cNvSpPr>
          <p:nvPr/>
        </p:nvSpPr>
        <p:spPr bwMode="auto">
          <a:xfrm>
            <a:off x="5789613" y="2574925"/>
            <a:ext cx="306387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Monaco" pitchFamily="1" charset="0"/>
              </a:rPr>
              <a:t>b</a:t>
            </a:r>
          </a:p>
        </p:txBody>
      </p:sp>
      <p:sp>
        <p:nvSpPr>
          <p:cNvPr id="83994" name="Rectangle 32"/>
          <p:cNvSpPr>
            <a:spLocks noChangeArrowheads="1"/>
          </p:cNvSpPr>
          <p:nvPr/>
        </p:nvSpPr>
        <p:spPr bwMode="auto">
          <a:xfrm>
            <a:off x="6172200" y="2574925"/>
            <a:ext cx="30638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Monaco" pitchFamily="1" charset="0"/>
              </a:rPr>
              <a:t>c</a:t>
            </a:r>
          </a:p>
        </p:txBody>
      </p:sp>
      <p:sp>
        <p:nvSpPr>
          <p:cNvPr id="83995" name="Rectangle 33"/>
          <p:cNvSpPr>
            <a:spLocks noChangeArrowheads="1"/>
          </p:cNvSpPr>
          <p:nvPr/>
        </p:nvSpPr>
        <p:spPr bwMode="auto">
          <a:xfrm>
            <a:off x="6554788" y="2574925"/>
            <a:ext cx="306387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Monaco" pitchFamily="1" charset="0"/>
              </a:rPr>
              <a:t>d</a:t>
            </a:r>
          </a:p>
        </p:txBody>
      </p:sp>
      <p:sp>
        <p:nvSpPr>
          <p:cNvPr id="83996" name="Rectangle 34"/>
          <p:cNvSpPr>
            <a:spLocks noChangeArrowheads="1"/>
          </p:cNvSpPr>
          <p:nvPr/>
        </p:nvSpPr>
        <p:spPr bwMode="auto">
          <a:xfrm>
            <a:off x="6897688" y="2574925"/>
            <a:ext cx="306387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Monaco" pitchFamily="1" charset="0"/>
              </a:rPr>
              <a:t>e</a:t>
            </a:r>
          </a:p>
        </p:txBody>
      </p:sp>
      <p:sp>
        <p:nvSpPr>
          <p:cNvPr id="83997" name="Rectangle 35"/>
          <p:cNvSpPr>
            <a:spLocks noChangeArrowheads="1"/>
          </p:cNvSpPr>
          <p:nvPr/>
        </p:nvSpPr>
        <p:spPr bwMode="auto">
          <a:xfrm>
            <a:off x="7383463" y="2574925"/>
            <a:ext cx="58420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Courier New" pitchFamily="-128" charset="0"/>
              </a:rPr>
              <a:t>… </a:t>
            </a:r>
          </a:p>
        </p:txBody>
      </p:sp>
      <p:sp>
        <p:nvSpPr>
          <p:cNvPr id="83998" name="Rectangle 36"/>
          <p:cNvSpPr>
            <a:spLocks noChangeArrowheads="1"/>
          </p:cNvSpPr>
          <p:nvPr/>
        </p:nvSpPr>
        <p:spPr bwMode="auto">
          <a:xfrm>
            <a:off x="7916863" y="2574925"/>
            <a:ext cx="306387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Monaco" pitchFamily="1" charset="0"/>
              </a:rPr>
              <a:t>z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994" name="Group 2"/>
          <p:cNvGrpSpPr>
            <a:grpSpLocks/>
          </p:cNvGrpSpPr>
          <p:nvPr/>
        </p:nvGrpSpPr>
        <p:grpSpPr bwMode="auto">
          <a:xfrm>
            <a:off x="436563" y="1116013"/>
            <a:ext cx="8218487" cy="180975"/>
            <a:chOff x="295" y="1311"/>
            <a:chExt cx="5177" cy="114"/>
          </a:xfrm>
        </p:grpSpPr>
        <p:sp>
          <p:nvSpPr>
            <p:cNvPr id="85022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85023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</p:grpSp>
      <p:sp>
        <p:nvSpPr>
          <p:cNvPr id="84995" name="Text Box 5"/>
          <p:cNvSpPr txBox="1">
            <a:spLocks noChangeArrowheads="1"/>
          </p:cNvSpPr>
          <p:nvPr/>
        </p:nvSpPr>
        <p:spPr bwMode="auto">
          <a:xfrm>
            <a:off x="706438" y="255588"/>
            <a:ext cx="7781925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>
                <a:latin typeface="Times" pitchFamily="-128" charset="0"/>
              </a:rPr>
              <a:t>Other Machines</a:t>
            </a:r>
          </a:p>
        </p:txBody>
      </p:sp>
      <p:sp>
        <p:nvSpPr>
          <p:cNvPr id="84996" name="Text Box 6"/>
          <p:cNvSpPr txBox="1">
            <a:spLocks noChangeArrowheads="1"/>
          </p:cNvSpPr>
          <p:nvPr/>
        </p:nvSpPr>
        <p:spPr bwMode="auto">
          <a:xfrm>
            <a:off x="365125" y="1377950"/>
            <a:ext cx="7975600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3200">
                <a:latin typeface="Times" pitchFamily="-128" charset="0"/>
              </a:rPr>
              <a:t> Classifier:  maps </a:t>
            </a:r>
            <a:r>
              <a:rPr lang="en-US" sz="3200" i="1">
                <a:latin typeface="Times" pitchFamily="-128" charset="0"/>
              </a:rPr>
              <a:t>each</a:t>
            </a:r>
            <a:r>
              <a:rPr lang="en-US" sz="3200">
                <a:latin typeface="Times" pitchFamily="-128" charset="0"/>
              </a:rPr>
              <a:t> state to some category</a:t>
            </a:r>
          </a:p>
        </p:txBody>
      </p:sp>
      <p:sp>
        <p:nvSpPr>
          <p:cNvPr id="84997" name="Oval 7"/>
          <p:cNvSpPr>
            <a:spLocks noChangeArrowheads="1"/>
          </p:cNvSpPr>
          <p:nvPr/>
        </p:nvSpPr>
        <p:spPr bwMode="auto">
          <a:xfrm>
            <a:off x="3914775" y="2690813"/>
            <a:ext cx="669925" cy="6699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Times" pitchFamily="-128" charset="0"/>
            </a:endParaRPr>
          </a:p>
        </p:txBody>
      </p:sp>
      <p:sp>
        <p:nvSpPr>
          <p:cNvPr id="84998" name="Text Box 8"/>
          <p:cNvSpPr txBox="1">
            <a:spLocks noChangeArrowheads="1"/>
          </p:cNvSpPr>
          <p:nvPr/>
        </p:nvSpPr>
        <p:spPr bwMode="auto">
          <a:xfrm>
            <a:off x="3935413" y="2855913"/>
            <a:ext cx="80010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" pitchFamily="-128" charset="0"/>
              </a:rPr>
              <a:t>q0/all 0</a:t>
            </a:r>
          </a:p>
        </p:txBody>
      </p:sp>
      <p:sp>
        <p:nvSpPr>
          <p:cNvPr id="84999" name="Oval 9"/>
          <p:cNvSpPr>
            <a:spLocks noChangeArrowheads="1"/>
          </p:cNvSpPr>
          <p:nvPr/>
        </p:nvSpPr>
        <p:spPr bwMode="auto">
          <a:xfrm>
            <a:off x="3911600" y="3608388"/>
            <a:ext cx="669925" cy="6699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Times" pitchFamily="-128" charset="0"/>
            </a:endParaRPr>
          </a:p>
        </p:txBody>
      </p:sp>
      <p:sp>
        <p:nvSpPr>
          <p:cNvPr id="85000" name="Text Box 10"/>
          <p:cNvSpPr txBox="1">
            <a:spLocks noChangeArrowheads="1"/>
          </p:cNvSpPr>
          <p:nvPr/>
        </p:nvSpPr>
        <p:spPr bwMode="auto">
          <a:xfrm>
            <a:off x="3932238" y="3773488"/>
            <a:ext cx="80010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" pitchFamily="-128" charset="0"/>
              </a:rPr>
              <a:t>q1/all 1</a:t>
            </a:r>
          </a:p>
        </p:txBody>
      </p:sp>
      <p:sp>
        <p:nvSpPr>
          <p:cNvPr id="85001" name="Oval 11"/>
          <p:cNvSpPr>
            <a:spLocks noChangeArrowheads="1"/>
          </p:cNvSpPr>
          <p:nvPr/>
        </p:nvSpPr>
        <p:spPr bwMode="auto">
          <a:xfrm>
            <a:off x="5159375" y="3208338"/>
            <a:ext cx="669925" cy="6699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Times" pitchFamily="-128" charset="0"/>
            </a:endParaRPr>
          </a:p>
        </p:txBody>
      </p:sp>
      <p:sp>
        <p:nvSpPr>
          <p:cNvPr id="85002" name="Text Box 12"/>
          <p:cNvSpPr txBox="1">
            <a:spLocks noChangeArrowheads="1"/>
          </p:cNvSpPr>
          <p:nvPr/>
        </p:nvSpPr>
        <p:spPr bwMode="auto">
          <a:xfrm>
            <a:off x="5108575" y="3373438"/>
            <a:ext cx="760413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" pitchFamily="-128" charset="0"/>
              </a:rPr>
              <a:t>q2/mix</a:t>
            </a:r>
          </a:p>
        </p:txBody>
      </p:sp>
      <p:sp>
        <p:nvSpPr>
          <p:cNvPr id="85003" name="Oval 13"/>
          <p:cNvSpPr>
            <a:spLocks noChangeArrowheads="1"/>
          </p:cNvSpPr>
          <p:nvPr/>
        </p:nvSpPr>
        <p:spPr bwMode="auto">
          <a:xfrm>
            <a:off x="2695575" y="3197225"/>
            <a:ext cx="669925" cy="6699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Times" pitchFamily="-128" charset="0"/>
            </a:endParaRPr>
          </a:p>
        </p:txBody>
      </p:sp>
      <p:sp>
        <p:nvSpPr>
          <p:cNvPr id="85004" name="Text Box 14"/>
          <p:cNvSpPr txBox="1">
            <a:spLocks noChangeArrowheads="1"/>
          </p:cNvSpPr>
          <p:nvPr/>
        </p:nvSpPr>
        <p:spPr bwMode="auto">
          <a:xfrm>
            <a:off x="2617788" y="3362325"/>
            <a:ext cx="815975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" pitchFamily="-128" charset="0"/>
              </a:rPr>
              <a:t>qs/none</a:t>
            </a:r>
          </a:p>
        </p:txBody>
      </p:sp>
      <p:sp>
        <p:nvSpPr>
          <p:cNvPr id="85005" name="Line 15"/>
          <p:cNvSpPr>
            <a:spLocks noChangeShapeType="1"/>
          </p:cNvSpPr>
          <p:nvPr/>
        </p:nvSpPr>
        <p:spPr bwMode="auto">
          <a:xfrm flipV="1">
            <a:off x="3324225" y="3117850"/>
            <a:ext cx="581025" cy="231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006" name="Line 16"/>
          <p:cNvSpPr>
            <a:spLocks noChangeShapeType="1"/>
          </p:cNvSpPr>
          <p:nvPr/>
        </p:nvSpPr>
        <p:spPr bwMode="auto">
          <a:xfrm>
            <a:off x="3343275" y="3689350"/>
            <a:ext cx="552450" cy="184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007" name="Line 17"/>
          <p:cNvSpPr>
            <a:spLocks noChangeShapeType="1"/>
          </p:cNvSpPr>
          <p:nvPr/>
        </p:nvSpPr>
        <p:spPr bwMode="auto">
          <a:xfrm>
            <a:off x="4564063" y="3098800"/>
            <a:ext cx="620712" cy="2619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008" name="Line 18"/>
          <p:cNvSpPr>
            <a:spLocks noChangeShapeType="1"/>
          </p:cNvSpPr>
          <p:nvPr/>
        </p:nvSpPr>
        <p:spPr bwMode="auto">
          <a:xfrm flipV="1">
            <a:off x="4584700" y="3670300"/>
            <a:ext cx="581025" cy="2619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009" name="Freeform 19"/>
          <p:cNvSpPr>
            <a:spLocks/>
          </p:cNvSpPr>
          <p:nvPr/>
        </p:nvSpPr>
        <p:spPr bwMode="auto">
          <a:xfrm rot="5836100">
            <a:off x="4608513" y="2640012"/>
            <a:ext cx="241300" cy="415925"/>
          </a:xfrm>
          <a:custGeom>
            <a:avLst/>
            <a:gdLst>
              <a:gd name="T0" fmla="*/ 2147483647 w 127"/>
              <a:gd name="T1" fmla="*/ 2147483647 h 238"/>
              <a:gd name="T2" fmla="*/ 2147483647 w 127"/>
              <a:gd name="T3" fmla="*/ 2147483647 h 238"/>
              <a:gd name="T4" fmla="*/ 2147483647 w 127"/>
              <a:gd name="T5" fmla="*/ 2147483647 h 238"/>
              <a:gd name="T6" fmla="*/ 2147483647 w 127"/>
              <a:gd name="T7" fmla="*/ 0 h 238"/>
              <a:gd name="T8" fmla="*/ 2147483647 w 127"/>
              <a:gd name="T9" fmla="*/ 2147483647 h 238"/>
              <a:gd name="T10" fmla="*/ 2147483647 w 127"/>
              <a:gd name="T11" fmla="*/ 2147483647 h 238"/>
              <a:gd name="T12" fmla="*/ 2147483647 w 127"/>
              <a:gd name="T13" fmla="*/ 2147483647 h 2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7"/>
              <a:gd name="T22" fmla="*/ 0 h 238"/>
              <a:gd name="T23" fmla="*/ 127 w 127"/>
              <a:gd name="T24" fmla="*/ 238 h 2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7" h="238">
                <a:moveTo>
                  <a:pt x="64" y="238"/>
                </a:moveTo>
                <a:cubicBezTo>
                  <a:pt x="40" y="216"/>
                  <a:pt x="17" y="194"/>
                  <a:pt x="9" y="165"/>
                </a:cubicBezTo>
                <a:cubicBezTo>
                  <a:pt x="0" y="135"/>
                  <a:pt x="3" y="88"/>
                  <a:pt x="15" y="61"/>
                </a:cubicBezTo>
                <a:cubicBezTo>
                  <a:pt x="26" y="33"/>
                  <a:pt x="58" y="0"/>
                  <a:pt x="76" y="0"/>
                </a:cubicBezTo>
                <a:cubicBezTo>
                  <a:pt x="93" y="0"/>
                  <a:pt x="110" y="38"/>
                  <a:pt x="119" y="61"/>
                </a:cubicBezTo>
                <a:cubicBezTo>
                  <a:pt x="127" y="83"/>
                  <a:pt x="127" y="107"/>
                  <a:pt x="125" y="134"/>
                </a:cubicBezTo>
                <a:cubicBezTo>
                  <a:pt x="122" y="160"/>
                  <a:pt x="111" y="190"/>
                  <a:pt x="101" y="22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010" name="Freeform 20"/>
          <p:cNvSpPr>
            <a:spLocks/>
          </p:cNvSpPr>
          <p:nvPr/>
        </p:nvSpPr>
        <p:spPr bwMode="auto">
          <a:xfrm rot="15763900" flipV="1">
            <a:off x="4614863" y="3937000"/>
            <a:ext cx="241300" cy="415925"/>
          </a:xfrm>
          <a:custGeom>
            <a:avLst/>
            <a:gdLst>
              <a:gd name="T0" fmla="*/ 2147483647 w 127"/>
              <a:gd name="T1" fmla="*/ 2147483647 h 238"/>
              <a:gd name="T2" fmla="*/ 2147483647 w 127"/>
              <a:gd name="T3" fmla="*/ 2147483647 h 238"/>
              <a:gd name="T4" fmla="*/ 2147483647 w 127"/>
              <a:gd name="T5" fmla="*/ 2147483647 h 238"/>
              <a:gd name="T6" fmla="*/ 2147483647 w 127"/>
              <a:gd name="T7" fmla="*/ 0 h 238"/>
              <a:gd name="T8" fmla="*/ 2147483647 w 127"/>
              <a:gd name="T9" fmla="*/ 2147483647 h 238"/>
              <a:gd name="T10" fmla="*/ 2147483647 w 127"/>
              <a:gd name="T11" fmla="*/ 2147483647 h 238"/>
              <a:gd name="T12" fmla="*/ 2147483647 w 127"/>
              <a:gd name="T13" fmla="*/ 2147483647 h 2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7"/>
              <a:gd name="T22" fmla="*/ 0 h 238"/>
              <a:gd name="T23" fmla="*/ 127 w 127"/>
              <a:gd name="T24" fmla="*/ 238 h 2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7" h="238">
                <a:moveTo>
                  <a:pt x="64" y="238"/>
                </a:moveTo>
                <a:cubicBezTo>
                  <a:pt x="40" y="216"/>
                  <a:pt x="17" y="194"/>
                  <a:pt x="9" y="165"/>
                </a:cubicBezTo>
                <a:cubicBezTo>
                  <a:pt x="0" y="135"/>
                  <a:pt x="3" y="88"/>
                  <a:pt x="15" y="61"/>
                </a:cubicBezTo>
                <a:cubicBezTo>
                  <a:pt x="26" y="33"/>
                  <a:pt x="58" y="0"/>
                  <a:pt x="76" y="0"/>
                </a:cubicBezTo>
                <a:cubicBezTo>
                  <a:pt x="93" y="0"/>
                  <a:pt x="110" y="38"/>
                  <a:pt x="119" y="61"/>
                </a:cubicBezTo>
                <a:cubicBezTo>
                  <a:pt x="127" y="83"/>
                  <a:pt x="127" y="107"/>
                  <a:pt x="125" y="134"/>
                </a:cubicBezTo>
                <a:cubicBezTo>
                  <a:pt x="122" y="160"/>
                  <a:pt x="111" y="190"/>
                  <a:pt x="101" y="22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011" name="Text Box 21"/>
          <p:cNvSpPr txBox="1">
            <a:spLocks noChangeArrowheads="1"/>
          </p:cNvSpPr>
          <p:nvPr/>
        </p:nvSpPr>
        <p:spPr bwMode="auto">
          <a:xfrm>
            <a:off x="4710113" y="3514725"/>
            <a:ext cx="28575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" pitchFamily="-128" charset="0"/>
              </a:rPr>
              <a:t>0</a:t>
            </a:r>
          </a:p>
        </p:txBody>
      </p:sp>
      <p:sp>
        <p:nvSpPr>
          <p:cNvPr id="85012" name="Text Box 22"/>
          <p:cNvSpPr txBox="1">
            <a:spLocks noChangeArrowheads="1"/>
          </p:cNvSpPr>
          <p:nvPr/>
        </p:nvSpPr>
        <p:spPr bwMode="auto">
          <a:xfrm>
            <a:off x="4824413" y="2581275"/>
            <a:ext cx="28575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" pitchFamily="-128" charset="0"/>
              </a:rPr>
              <a:t>0</a:t>
            </a:r>
          </a:p>
        </p:txBody>
      </p:sp>
      <p:sp>
        <p:nvSpPr>
          <p:cNvPr id="85013" name="Text Box 23"/>
          <p:cNvSpPr txBox="1">
            <a:spLocks noChangeArrowheads="1"/>
          </p:cNvSpPr>
          <p:nvPr/>
        </p:nvSpPr>
        <p:spPr bwMode="auto">
          <a:xfrm>
            <a:off x="4851400" y="2995613"/>
            <a:ext cx="28575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" pitchFamily="-128" charset="0"/>
              </a:rPr>
              <a:t>1</a:t>
            </a:r>
          </a:p>
        </p:txBody>
      </p:sp>
      <p:sp>
        <p:nvSpPr>
          <p:cNvPr id="85014" name="Text Box 24"/>
          <p:cNvSpPr txBox="1">
            <a:spLocks noChangeArrowheads="1"/>
          </p:cNvSpPr>
          <p:nvPr/>
        </p:nvSpPr>
        <p:spPr bwMode="auto">
          <a:xfrm>
            <a:off x="4810125" y="4116388"/>
            <a:ext cx="28575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" pitchFamily="-128" charset="0"/>
              </a:rPr>
              <a:t>1</a:t>
            </a:r>
          </a:p>
        </p:txBody>
      </p:sp>
      <p:sp>
        <p:nvSpPr>
          <p:cNvPr id="85015" name="Freeform 25"/>
          <p:cNvSpPr>
            <a:spLocks/>
          </p:cNvSpPr>
          <p:nvPr/>
        </p:nvSpPr>
        <p:spPr bwMode="auto">
          <a:xfrm rot="5836100">
            <a:off x="5905501" y="3305175"/>
            <a:ext cx="241300" cy="415925"/>
          </a:xfrm>
          <a:custGeom>
            <a:avLst/>
            <a:gdLst>
              <a:gd name="T0" fmla="*/ 2147483647 w 127"/>
              <a:gd name="T1" fmla="*/ 2147483647 h 238"/>
              <a:gd name="T2" fmla="*/ 2147483647 w 127"/>
              <a:gd name="T3" fmla="*/ 2147483647 h 238"/>
              <a:gd name="T4" fmla="*/ 2147483647 w 127"/>
              <a:gd name="T5" fmla="*/ 2147483647 h 238"/>
              <a:gd name="T6" fmla="*/ 2147483647 w 127"/>
              <a:gd name="T7" fmla="*/ 0 h 238"/>
              <a:gd name="T8" fmla="*/ 2147483647 w 127"/>
              <a:gd name="T9" fmla="*/ 2147483647 h 238"/>
              <a:gd name="T10" fmla="*/ 2147483647 w 127"/>
              <a:gd name="T11" fmla="*/ 2147483647 h 238"/>
              <a:gd name="T12" fmla="*/ 2147483647 w 127"/>
              <a:gd name="T13" fmla="*/ 2147483647 h 2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7"/>
              <a:gd name="T22" fmla="*/ 0 h 238"/>
              <a:gd name="T23" fmla="*/ 127 w 127"/>
              <a:gd name="T24" fmla="*/ 238 h 2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7" h="238">
                <a:moveTo>
                  <a:pt x="64" y="238"/>
                </a:moveTo>
                <a:cubicBezTo>
                  <a:pt x="40" y="216"/>
                  <a:pt x="17" y="194"/>
                  <a:pt x="9" y="165"/>
                </a:cubicBezTo>
                <a:cubicBezTo>
                  <a:pt x="0" y="135"/>
                  <a:pt x="3" y="88"/>
                  <a:pt x="15" y="61"/>
                </a:cubicBezTo>
                <a:cubicBezTo>
                  <a:pt x="26" y="33"/>
                  <a:pt x="58" y="0"/>
                  <a:pt x="76" y="0"/>
                </a:cubicBezTo>
                <a:cubicBezTo>
                  <a:pt x="93" y="0"/>
                  <a:pt x="110" y="38"/>
                  <a:pt x="119" y="61"/>
                </a:cubicBezTo>
                <a:cubicBezTo>
                  <a:pt x="127" y="83"/>
                  <a:pt x="127" y="107"/>
                  <a:pt x="125" y="134"/>
                </a:cubicBezTo>
                <a:cubicBezTo>
                  <a:pt x="122" y="160"/>
                  <a:pt x="111" y="190"/>
                  <a:pt x="101" y="22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016" name="Text Box 26"/>
          <p:cNvSpPr txBox="1">
            <a:spLocks noChangeArrowheads="1"/>
          </p:cNvSpPr>
          <p:nvPr/>
        </p:nvSpPr>
        <p:spPr bwMode="auto">
          <a:xfrm>
            <a:off x="6183313" y="3357563"/>
            <a:ext cx="43815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" pitchFamily="-128" charset="0"/>
              </a:rPr>
              <a:t>0,1</a:t>
            </a:r>
          </a:p>
        </p:txBody>
      </p:sp>
      <p:sp>
        <p:nvSpPr>
          <p:cNvPr id="85017" name="Text Box 27"/>
          <p:cNvSpPr txBox="1">
            <a:spLocks noChangeArrowheads="1"/>
          </p:cNvSpPr>
          <p:nvPr/>
        </p:nvSpPr>
        <p:spPr bwMode="auto">
          <a:xfrm>
            <a:off x="3408363" y="2968625"/>
            <a:ext cx="28575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" pitchFamily="-128" charset="0"/>
              </a:rPr>
              <a:t>0</a:t>
            </a:r>
          </a:p>
        </p:txBody>
      </p:sp>
      <p:sp>
        <p:nvSpPr>
          <p:cNvPr id="85018" name="Text Box 28"/>
          <p:cNvSpPr txBox="1">
            <a:spLocks noChangeArrowheads="1"/>
          </p:cNvSpPr>
          <p:nvPr/>
        </p:nvSpPr>
        <p:spPr bwMode="auto">
          <a:xfrm>
            <a:off x="3441700" y="3467100"/>
            <a:ext cx="28575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" pitchFamily="-128" charset="0"/>
              </a:rPr>
              <a:t>1</a:t>
            </a:r>
          </a:p>
        </p:txBody>
      </p:sp>
      <p:sp>
        <p:nvSpPr>
          <p:cNvPr id="85019" name="Text Box 29"/>
          <p:cNvSpPr txBox="1">
            <a:spLocks noChangeArrowheads="1"/>
          </p:cNvSpPr>
          <p:nvPr/>
        </p:nvSpPr>
        <p:spPr bwMode="auto">
          <a:xfrm>
            <a:off x="6770688" y="1976438"/>
            <a:ext cx="1598612" cy="2746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009900"/>
                </a:solidFill>
                <a:latin typeface="Sand" charset="0"/>
              </a:rPr>
              <a:t>Why no final states ?</a:t>
            </a:r>
          </a:p>
        </p:txBody>
      </p:sp>
      <p:sp>
        <p:nvSpPr>
          <p:cNvPr id="85020" name="Freeform 30"/>
          <p:cNvSpPr>
            <a:spLocks/>
          </p:cNvSpPr>
          <p:nvPr/>
        </p:nvSpPr>
        <p:spPr bwMode="auto">
          <a:xfrm>
            <a:off x="2509838" y="3359150"/>
            <a:ext cx="174625" cy="339725"/>
          </a:xfrm>
          <a:custGeom>
            <a:avLst/>
            <a:gdLst>
              <a:gd name="T0" fmla="*/ 0 w 110"/>
              <a:gd name="T1" fmla="*/ 0 h 214"/>
              <a:gd name="T2" fmla="*/ 0 w 110"/>
              <a:gd name="T3" fmla="*/ 2147483647 h 214"/>
              <a:gd name="T4" fmla="*/ 2147483647 w 110"/>
              <a:gd name="T5" fmla="*/ 2147483647 h 214"/>
              <a:gd name="T6" fmla="*/ 0 w 110"/>
              <a:gd name="T7" fmla="*/ 0 h 214"/>
              <a:gd name="T8" fmla="*/ 0 60000 65536"/>
              <a:gd name="T9" fmla="*/ 0 60000 65536"/>
              <a:gd name="T10" fmla="*/ 0 60000 65536"/>
              <a:gd name="T11" fmla="*/ 0 60000 65536"/>
              <a:gd name="T12" fmla="*/ 0 w 110"/>
              <a:gd name="T13" fmla="*/ 0 h 214"/>
              <a:gd name="T14" fmla="*/ 110 w 110"/>
              <a:gd name="T15" fmla="*/ 214 h 2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0" h="214">
                <a:moveTo>
                  <a:pt x="0" y="0"/>
                </a:moveTo>
                <a:cubicBezTo>
                  <a:pt x="0" y="71"/>
                  <a:pt x="0" y="142"/>
                  <a:pt x="0" y="214"/>
                </a:cubicBezTo>
                <a:lnTo>
                  <a:pt x="110" y="104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021" name="Text Box 31"/>
          <p:cNvSpPr txBox="1">
            <a:spLocks noChangeArrowheads="1"/>
          </p:cNvSpPr>
          <p:nvPr/>
        </p:nvSpPr>
        <p:spPr bwMode="auto">
          <a:xfrm>
            <a:off x="276225" y="6488113"/>
            <a:ext cx="2632075" cy="2746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latin typeface="Sand" charset="0"/>
              </a:rPr>
              <a:t>outputs a symbol  at  EACH  STATE</a:t>
            </a: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018" name="Group 2"/>
          <p:cNvGrpSpPr>
            <a:grpSpLocks/>
          </p:cNvGrpSpPr>
          <p:nvPr/>
        </p:nvGrpSpPr>
        <p:grpSpPr bwMode="auto">
          <a:xfrm>
            <a:off x="436563" y="1116013"/>
            <a:ext cx="8218487" cy="180975"/>
            <a:chOff x="295" y="1311"/>
            <a:chExt cx="5177" cy="114"/>
          </a:xfrm>
        </p:grpSpPr>
        <p:sp>
          <p:nvSpPr>
            <p:cNvPr id="86046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86047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</p:grpSp>
      <p:sp>
        <p:nvSpPr>
          <p:cNvPr id="86019" name="Text Box 5"/>
          <p:cNvSpPr txBox="1">
            <a:spLocks noChangeArrowheads="1"/>
          </p:cNvSpPr>
          <p:nvPr/>
        </p:nvSpPr>
        <p:spPr bwMode="auto">
          <a:xfrm>
            <a:off x="706438" y="312738"/>
            <a:ext cx="7781925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>
                <a:latin typeface="Times" pitchFamily="-128" charset="0"/>
              </a:rPr>
              <a:t>Other Machines</a:t>
            </a:r>
          </a:p>
        </p:txBody>
      </p:sp>
      <p:sp>
        <p:nvSpPr>
          <p:cNvPr id="86020" name="Text Box 6"/>
          <p:cNvSpPr txBox="1">
            <a:spLocks noChangeArrowheads="1"/>
          </p:cNvSpPr>
          <p:nvPr/>
        </p:nvSpPr>
        <p:spPr bwMode="auto">
          <a:xfrm>
            <a:off x="393700" y="1365250"/>
            <a:ext cx="8297863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400">
                <a:latin typeface="Times" pitchFamily="-128" charset="0"/>
              </a:rPr>
              <a:t> </a:t>
            </a:r>
            <a:r>
              <a:rPr lang="en-US" sz="3200">
                <a:latin typeface="Times" pitchFamily="-128" charset="0"/>
              </a:rPr>
              <a:t>Transducer</a:t>
            </a:r>
            <a:r>
              <a:rPr lang="en-US" sz="2400">
                <a:latin typeface="Times" pitchFamily="-128" charset="0"/>
              </a:rPr>
              <a:t>:  maps each transition to some output character</a:t>
            </a:r>
          </a:p>
        </p:txBody>
      </p:sp>
      <p:sp>
        <p:nvSpPr>
          <p:cNvPr id="86021" name="Text Box 7"/>
          <p:cNvSpPr txBox="1">
            <a:spLocks noChangeArrowheads="1"/>
          </p:cNvSpPr>
          <p:nvPr/>
        </p:nvSpPr>
        <p:spPr bwMode="auto">
          <a:xfrm>
            <a:off x="7116763" y="1836738"/>
            <a:ext cx="1700212" cy="2746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latin typeface="Sand" charset="0"/>
              </a:rPr>
              <a:t>records the path taken</a:t>
            </a:r>
          </a:p>
        </p:txBody>
      </p:sp>
      <p:sp>
        <p:nvSpPr>
          <p:cNvPr id="86022" name="Oval 8"/>
          <p:cNvSpPr>
            <a:spLocks noChangeArrowheads="1"/>
          </p:cNvSpPr>
          <p:nvPr/>
        </p:nvSpPr>
        <p:spPr bwMode="auto">
          <a:xfrm>
            <a:off x="1879600" y="2162175"/>
            <a:ext cx="669925" cy="6699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Times" pitchFamily="-128" charset="0"/>
            </a:endParaRPr>
          </a:p>
        </p:txBody>
      </p:sp>
      <p:sp>
        <p:nvSpPr>
          <p:cNvPr id="86023" name="Text Box 9"/>
          <p:cNvSpPr txBox="1">
            <a:spLocks noChangeArrowheads="1"/>
          </p:cNvSpPr>
          <p:nvPr/>
        </p:nvSpPr>
        <p:spPr bwMode="auto">
          <a:xfrm>
            <a:off x="1943100" y="2327275"/>
            <a:ext cx="53340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" pitchFamily="-128" charset="0"/>
              </a:rPr>
              <a:t>start</a:t>
            </a:r>
          </a:p>
        </p:txBody>
      </p:sp>
      <p:sp>
        <p:nvSpPr>
          <p:cNvPr id="86024" name="Oval 10"/>
          <p:cNvSpPr>
            <a:spLocks noChangeArrowheads="1"/>
          </p:cNvSpPr>
          <p:nvPr/>
        </p:nvSpPr>
        <p:spPr bwMode="auto">
          <a:xfrm>
            <a:off x="4106863" y="2197100"/>
            <a:ext cx="669925" cy="6699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Times" pitchFamily="-128" charset="0"/>
            </a:endParaRPr>
          </a:p>
        </p:txBody>
      </p:sp>
      <p:sp>
        <p:nvSpPr>
          <p:cNvPr id="86025" name="Text Box 11"/>
          <p:cNvSpPr txBox="1">
            <a:spLocks noChangeArrowheads="1"/>
          </p:cNvSpPr>
          <p:nvPr/>
        </p:nvSpPr>
        <p:spPr bwMode="auto">
          <a:xfrm>
            <a:off x="4110038" y="2362200"/>
            <a:ext cx="652462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" pitchFamily="-128" charset="0"/>
              </a:rPr>
              <a:t>saw 0</a:t>
            </a:r>
          </a:p>
        </p:txBody>
      </p:sp>
      <p:sp>
        <p:nvSpPr>
          <p:cNvPr id="86026" name="Oval 12"/>
          <p:cNvSpPr>
            <a:spLocks noChangeArrowheads="1"/>
          </p:cNvSpPr>
          <p:nvPr/>
        </p:nvSpPr>
        <p:spPr bwMode="auto">
          <a:xfrm>
            <a:off x="3105150" y="3416300"/>
            <a:ext cx="669925" cy="6699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Times" pitchFamily="-128" charset="0"/>
            </a:endParaRPr>
          </a:p>
        </p:txBody>
      </p:sp>
      <p:sp>
        <p:nvSpPr>
          <p:cNvPr id="86027" name="Text Box 13"/>
          <p:cNvSpPr txBox="1">
            <a:spLocks noChangeArrowheads="1"/>
          </p:cNvSpPr>
          <p:nvPr/>
        </p:nvSpPr>
        <p:spPr bwMode="auto">
          <a:xfrm>
            <a:off x="3108325" y="3581400"/>
            <a:ext cx="652463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" pitchFamily="-128" charset="0"/>
              </a:rPr>
              <a:t>saw 1</a:t>
            </a:r>
          </a:p>
        </p:txBody>
      </p:sp>
      <p:sp>
        <p:nvSpPr>
          <p:cNvPr id="86028" name="Line 14"/>
          <p:cNvSpPr>
            <a:spLocks noChangeShapeType="1"/>
          </p:cNvSpPr>
          <p:nvPr/>
        </p:nvSpPr>
        <p:spPr bwMode="auto">
          <a:xfrm flipV="1">
            <a:off x="2568575" y="2463800"/>
            <a:ext cx="1531938" cy="285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29" name="Line 15"/>
          <p:cNvSpPr>
            <a:spLocks noChangeShapeType="1"/>
          </p:cNvSpPr>
          <p:nvPr/>
        </p:nvSpPr>
        <p:spPr bwMode="auto">
          <a:xfrm>
            <a:off x="2432050" y="2763838"/>
            <a:ext cx="717550" cy="7953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30" name="Text Box 16"/>
          <p:cNvSpPr txBox="1">
            <a:spLocks noChangeArrowheads="1"/>
          </p:cNvSpPr>
          <p:nvPr/>
        </p:nvSpPr>
        <p:spPr bwMode="auto">
          <a:xfrm>
            <a:off x="2711450" y="2936875"/>
            <a:ext cx="44450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" pitchFamily="-128" charset="0"/>
              </a:rPr>
              <a:t>1/0</a:t>
            </a:r>
          </a:p>
        </p:txBody>
      </p:sp>
      <p:sp>
        <p:nvSpPr>
          <p:cNvPr id="86031" name="Text Box 17"/>
          <p:cNvSpPr txBox="1">
            <a:spLocks noChangeArrowheads="1"/>
          </p:cNvSpPr>
          <p:nvPr/>
        </p:nvSpPr>
        <p:spPr bwMode="auto">
          <a:xfrm>
            <a:off x="3055938" y="2184400"/>
            <a:ext cx="44450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" pitchFamily="-128" charset="0"/>
              </a:rPr>
              <a:t>0/0</a:t>
            </a:r>
          </a:p>
        </p:txBody>
      </p:sp>
      <p:sp>
        <p:nvSpPr>
          <p:cNvPr id="86032" name="Line 18"/>
          <p:cNvSpPr>
            <a:spLocks noChangeShapeType="1"/>
          </p:cNvSpPr>
          <p:nvPr/>
        </p:nvSpPr>
        <p:spPr bwMode="auto">
          <a:xfrm flipH="1">
            <a:off x="3751263" y="2870200"/>
            <a:ext cx="590550" cy="7175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33" name="Line 19"/>
          <p:cNvSpPr>
            <a:spLocks noChangeShapeType="1"/>
          </p:cNvSpPr>
          <p:nvPr/>
        </p:nvSpPr>
        <p:spPr bwMode="auto">
          <a:xfrm flipV="1">
            <a:off x="3624263" y="2763838"/>
            <a:ext cx="542925" cy="6683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34" name="Text Box 20"/>
          <p:cNvSpPr txBox="1">
            <a:spLocks noChangeArrowheads="1"/>
          </p:cNvSpPr>
          <p:nvPr/>
        </p:nvSpPr>
        <p:spPr bwMode="auto">
          <a:xfrm>
            <a:off x="5157788" y="2384425"/>
            <a:ext cx="44450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" pitchFamily="-128" charset="0"/>
              </a:rPr>
              <a:t>0/0</a:t>
            </a:r>
          </a:p>
        </p:txBody>
      </p:sp>
      <p:sp>
        <p:nvSpPr>
          <p:cNvPr id="86035" name="Freeform 21"/>
          <p:cNvSpPr>
            <a:spLocks/>
          </p:cNvSpPr>
          <p:nvPr/>
        </p:nvSpPr>
        <p:spPr bwMode="auto">
          <a:xfrm rot="5836100">
            <a:off x="4878388" y="2322512"/>
            <a:ext cx="241300" cy="415925"/>
          </a:xfrm>
          <a:custGeom>
            <a:avLst/>
            <a:gdLst>
              <a:gd name="T0" fmla="*/ 2147483647 w 127"/>
              <a:gd name="T1" fmla="*/ 2147483647 h 238"/>
              <a:gd name="T2" fmla="*/ 2147483647 w 127"/>
              <a:gd name="T3" fmla="*/ 2147483647 h 238"/>
              <a:gd name="T4" fmla="*/ 2147483647 w 127"/>
              <a:gd name="T5" fmla="*/ 2147483647 h 238"/>
              <a:gd name="T6" fmla="*/ 2147483647 w 127"/>
              <a:gd name="T7" fmla="*/ 0 h 238"/>
              <a:gd name="T8" fmla="*/ 2147483647 w 127"/>
              <a:gd name="T9" fmla="*/ 2147483647 h 238"/>
              <a:gd name="T10" fmla="*/ 2147483647 w 127"/>
              <a:gd name="T11" fmla="*/ 2147483647 h 238"/>
              <a:gd name="T12" fmla="*/ 2147483647 w 127"/>
              <a:gd name="T13" fmla="*/ 2147483647 h 2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7"/>
              <a:gd name="T22" fmla="*/ 0 h 238"/>
              <a:gd name="T23" fmla="*/ 127 w 127"/>
              <a:gd name="T24" fmla="*/ 238 h 2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7" h="238">
                <a:moveTo>
                  <a:pt x="64" y="238"/>
                </a:moveTo>
                <a:cubicBezTo>
                  <a:pt x="40" y="216"/>
                  <a:pt x="17" y="194"/>
                  <a:pt x="9" y="165"/>
                </a:cubicBezTo>
                <a:cubicBezTo>
                  <a:pt x="0" y="135"/>
                  <a:pt x="3" y="88"/>
                  <a:pt x="15" y="61"/>
                </a:cubicBezTo>
                <a:cubicBezTo>
                  <a:pt x="26" y="33"/>
                  <a:pt x="58" y="0"/>
                  <a:pt x="76" y="0"/>
                </a:cubicBezTo>
                <a:cubicBezTo>
                  <a:pt x="93" y="0"/>
                  <a:pt x="110" y="38"/>
                  <a:pt x="119" y="61"/>
                </a:cubicBezTo>
                <a:cubicBezTo>
                  <a:pt x="127" y="83"/>
                  <a:pt x="127" y="107"/>
                  <a:pt x="125" y="134"/>
                </a:cubicBezTo>
                <a:cubicBezTo>
                  <a:pt x="122" y="160"/>
                  <a:pt x="111" y="190"/>
                  <a:pt x="101" y="22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36" name="Text Box 23"/>
          <p:cNvSpPr txBox="1">
            <a:spLocks noChangeArrowheads="1"/>
          </p:cNvSpPr>
          <p:nvPr/>
        </p:nvSpPr>
        <p:spPr bwMode="auto">
          <a:xfrm>
            <a:off x="4186238" y="3730625"/>
            <a:ext cx="44450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" pitchFamily="-128" charset="0"/>
              </a:rPr>
              <a:t>1/0</a:t>
            </a:r>
          </a:p>
        </p:txBody>
      </p:sp>
      <p:sp>
        <p:nvSpPr>
          <p:cNvPr id="86037" name="Freeform 24"/>
          <p:cNvSpPr>
            <a:spLocks/>
          </p:cNvSpPr>
          <p:nvPr/>
        </p:nvSpPr>
        <p:spPr bwMode="auto">
          <a:xfrm rot="5836100">
            <a:off x="3857626" y="3638550"/>
            <a:ext cx="241300" cy="415925"/>
          </a:xfrm>
          <a:custGeom>
            <a:avLst/>
            <a:gdLst>
              <a:gd name="T0" fmla="*/ 2147483647 w 127"/>
              <a:gd name="T1" fmla="*/ 2147483647 h 238"/>
              <a:gd name="T2" fmla="*/ 2147483647 w 127"/>
              <a:gd name="T3" fmla="*/ 2147483647 h 238"/>
              <a:gd name="T4" fmla="*/ 2147483647 w 127"/>
              <a:gd name="T5" fmla="*/ 2147483647 h 238"/>
              <a:gd name="T6" fmla="*/ 2147483647 w 127"/>
              <a:gd name="T7" fmla="*/ 0 h 238"/>
              <a:gd name="T8" fmla="*/ 2147483647 w 127"/>
              <a:gd name="T9" fmla="*/ 2147483647 h 238"/>
              <a:gd name="T10" fmla="*/ 2147483647 w 127"/>
              <a:gd name="T11" fmla="*/ 2147483647 h 238"/>
              <a:gd name="T12" fmla="*/ 2147483647 w 127"/>
              <a:gd name="T13" fmla="*/ 2147483647 h 2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7"/>
              <a:gd name="T22" fmla="*/ 0 h 238"/>
              <a:gd name="T23" fmla="*/ 127 w 127"/>
              <a:gd name="T24" fmla="*/ 238 h 2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7" h="238">
                <a:moveTo>
                  <a:pt x="64" y="238"/>
                </a:moveTo>
                <a:cubicBezTo>
                  <a:pt x="40" y="216"/>
                  <a:pt x="17" y="194"/>
                  <a:pt x="9" y="165"/>
                </a:cubicBezTo>
                <a:cubicBezTo>
                  <a:pt x="0" y="135"/>
                  <a:pt x="3" y="88"/>
                  <a:pt x="15" y="61"/>
                </a:cubicBezTo>
                <a:cubicBezTo>
                  <a:pt x="26" y="33"/>
                  <a:pt x="58" y="0"/>
                  <a:pt x="76" y="0"/>
                </a:cubicBezTo>
                <a:cubicBezTo>
                  <a:pt x="93" y="0"/>
                  <a:pt x="110" y="38"/>
                  <a:pt x="119" y="61"/>
                </a:cubicBezTo>
                <a:cubicBezTo>
                  <a:pt x="127" y="83"/>
                  <a:pt x="127" y="107"/>
                  <a:pt x="125" y="134"/>
                </a:cubicBezTo>
                <a:cubicBezTo>
                  <a:pt x="122" y="160"/>
                  <a:pt x="111" y="190"/>
                  <a:pt x="101" y="22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38" name="Text Box 25"/>
          <p:cNvSpPr txBox="1">
            <a:spLocks noChangeArrowheads="1"/>
          </p:cNvSpPr>
          <p:nvPr/>
        </p:nvSpPr>
        <p:spPr bwMode="auto">
          <a:xfrm>
            <a:off x="3998913" y="3106738"/>
            <a:ext cx="44450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" pitchFamily="-128" charset="0"/>
              </a:rPr>
              <a:t>1/1</a:t>
            </a:r>
          </a:p>
        </p:txBody>
      </p:sp>
      <p:sp>
        <p:nvSpPr>
          <p:cNvPr id="86039" name="Text Box 26"/>
          <p:cNvSpPr txBox="1">
            <a:spLocks noChangeArrowheads="1"/>
          </p:cNvSpPr>
          <p:nvPr/>
        </p:nvSpPr>
        <p:spPr bwMode="auto">
          <a:xfrm>
            <a:off x="3473450" y="2851150"/>
            <a:ext cx="44450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" pitchFamily="-128" charset="0"/>
              </a:rPr>
              <a:t>0/1</a:t>
            </a:r>
          </a:p>
        </p:txBody>
      </p:sp>
      <p:sp>
        <p:nvSpPr>
          <p:cNvPr id="86040" name="Freeform 27"/>
          <p:cNvSpPr>
            <a:spLocks/>
          </p:cNvSpPr>
          <p:nvPr/>
        </p:nvSpPr>
        <p:spPr bwMode="auto">
          <a:xfrm>
            <a:off x="1708150" y="2317750"/>
            <a:ext cx="174625" cy="339725"/>
          </a:xfrm>
          <a:custGeom>
            <a:avLst/>
            <a:gdLst>
              <a:gd name="T0" fmla="*/ 0 w 110"/>
              <a:gd name="T1" fmla="*/ 0 h 214"/>
              <a:gd name="T2" fmla="*/ 0 w 110"/>
              <a:gd name="T3" fmla="*/ 2147483647 h 214"/>
              <a:gd name="T4" fmla="*/ 2147483647 w 110"/>
              <a:gd name="T5" fmla="*/ 2147483647 h 214"/>
              <a:gd name="T6" fmla="*/ 0 w 110"/>
              <a:gd name="T7" fmla="*/ 0 h 214"/>
              <a:gd name="T8" fmla="*/ 0 60000 65536"/>
              <a:gd name="T9" fmla="*/ 0 60000 65536"/>
              <a:gd name="T10" fmla="*/ 0 60000 65536"/>
              <a:gd name="T11" fmla="*/ 0 60000 65536"/>
              <a:gd name="T12" fmla="*/ 0 w 110"/>
              <a:gd name="T13" fmla="*/ 0 h 214"/>
              <a:gd name="T14" fmla="*/ 110 w 110"/>
              <a:gd name="T15" fmla="*/ 214 h 2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0" h="214">
                <a:moveTo>
                  <a:pt x="0" y="0"/>
                </a:moveTo>
                <a:cubicBezTo>
                  <a:pt x="0" y="71"/>
                  <a:pt x="0" y="142"/>
                  <a:pt x="0" y="214"/>
                </a:cubicBezTo>
                <a:lnTo>
                  <a:pt x="110" y="104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41" name="Text Box 28"/>
          <p:cNvSpPr txBox="1">
            <a:spLocks noChangeArrowheads="1"/>
          </p:cNvSpPr>
          <p:nvPr/>
        </p:nvSpPr>
        <p:spPr bwMode="auto">
          <a:xfrm>
            <a:off x="5667375" y="1871663"/>
            <a:ext cx="625475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Sand" charset="0"/>
              </a:rPr>
              <a:t>input</a:t>
            </a:r>
          </a:p>
        </p:txBody>
      </p:sp>
      <p:sp>
        <p:nvSpPr>
          <p:cNvPr id="86042" name="Text Box 29"/>
          <p:cNvSpPr txBox="1">
            <a:spLocks noChangeArrowheads="1"/>
          </p:cNvSpPr>
          <p:nvPr/>
        </p:nvSpPr>
        <p:spPr bwMode="auto">
          <a:xfrm>
            <a:off x="6351588" y="2239963"/>
            <a:ext cx="74930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Sand" charset="0"/>
              </a:rPr>
              <a:t>output</a:t>
            </a:r>
          </a:p>
        </p:txBody>
      </p:sp>
      <p:sp>
        <p:nvSpPr>
          <p:cNvPr id="86043" name="Line 30"/>
          <p:cNvSpPr>
            <a:spLocks noChangeShapeType="1"/>
          </p:cNvSpPr>
          <p:nvPr/>
        </p:nvSpPr>
        <p:spPr bwMode="auto">
          <a:xfrm flipH="1">
            <a:off x="5592763" y="2452688"/>
            <a:ext cx="688975" cy="873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44" name="Line 31"/>
          <p:cNvSpPr>
            <a:spLocks noChangeShapeType="1"/>
          </p:cNvSpPr>
          <p:nvPr/>
        </p:nvSpPr>
        <p:spPr bwMode="auto">
          <a:xfrm flipH="1">
            <a:off x="5318125" y="2071688"/>
            <a:ext cx="311150" cy="349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45" name="Text Box 32"/>
          <p:cNvSpPr txBox="1">
            <a:spLocks noChangeArrowheads="1"/>
          </p:cNvSpPr>
          <p:nvPr/>
        </p:nvSpPr>
        <p:spPr bwMode="auto">
          <a:xfrm>
            <a:off x="273050" y="6456363"/>
            <a:ext cx="3063875" cy="2746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latin typeface="Sand" charset="0"/>
              </a:rPr>
              <a:t>outputs a symbol  at  EACH  TRANSITION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 bwMode="auto">
          <a:xfrm>
            <a:off x="957937" y="3976914"/>
            <a:ext cx="7489372" cy="1770743"/>
          </a:xfrm>
          <a:prstGeom prst="roundRect">
            <a:avLst/>
          </a:prstGeom>
          <a:solidFill>
            <a:srgbClr val="CCFFCC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36563" y="1116013"/>
            <a:ext cx="8218487" cy="180975"/>
            <a:chOff x="295" y="1311"/>
            <a:chExt cx="5177" cy="114"/>
          </a:xfrm>
        </p:grpSpPr>
        <p:sp>
          <p:nvSpPr>
            <p:cNvPr id="2066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2067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</p:grpSp>
      <p:sp>
        <p:nvSpPr>
          <p:cNvPr id="2055" name="Text Box 5"/>
          <p:cNvSpPr txBox="1">
            <a:spLocks noChangeArrowheads="1"/>
          </p:cNvSpPr>
          <p:nvPr/>
        </p:nvSpPr>
        <p:spPr bwMode="auto">
          <a:xfrm>
            <a:off x="706438" y="293688"/>
            <a:ext cx="7781925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>
                <a:cs typeface="Times New Roman" pitchFamily="-128" charset="0"/>
              </a:rPr>
              <a:t>Creating DFAs</a:t>
            </a:r>
          </a:p>
        </p:txBody>
      </p:sp>
      <p:sp>
        <p:nvSpPr>
          <p:cNvPr id="2056" name="Text Box 6"/>
          <p:cNvSpPr txBox="1">
            <a:spLocks noChangeArrowheads="1"/>
          </p:cNvSpPr>
          <p:nvPr/>
        </p:nvSpPr>
        <p:spPr bwMode="auto">
          <a:xfrm>
            <a:off x="239943" y="1467793"/>
            <a:ext cx="8715375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cs typeface="Times New Roman" pitchFamily="-128" charset="0"/>
              </a:rPr>
              <a:t>What DFA accepts   </a:t>
            </a:r>
            <a:r>
              <a:rPr lang="en-US" sz="2400" dirty="0">
                <a:solidFill>
                  <a:srgbClr val="0000FF"/>
                </a:solidFill>
                <a:latin typeface="Arial" charset="0"/>
              </a:rPr>
              <a:t>L = { w | the # of 1s in w is divisible by 4 }</a:t>
            </a:r>
            <a:r>
              <a:rPr lang="en-US" sz="2400" dirty="0">
                <a:solidFill>
                  <a:srgbClr val="333399"/>
                </a:solidFill>
                <a:latin typeface="Arial" charset="0"/>
              </a:rPr>
              <a:t>  </a:t>
            </a:r>
            <a:r>
              <a:rPr lang="en-US" sz="2400" dirty="0">
                <a:latin typeface="Times" pitchFamily="-128" charset="0"/>
              </a:rPr>
              <a:t>?</a:t>
            </a: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3222171" y="2070163"/>
            <a:ext cx="4542970" cy="3231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500" dirty="0" smtClean="0">
                <a:latin typeface="Calibri" pitchFamily="34" charset="0"/>
                <a:cs typeface="Calibri" pitchFamily="34" charset="0"/>
              </a:rPr>
              <a:t>The set of all bit strings containing 0, 4, 8, ... </a:t>
            </a: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'1'</a:t>
            </a:r>
            <a:r>
              <a:rPr lang="en-US" sz="1500" dirty="0" smtClean="0">
                <a:latin typeface="Calibri" pitchFamily="34" charset="0"/>
                <a:cs typeface="Calibri" pitchFamily="34" charset="0"/>
              </a:rPr>
              <a:t>s</a:t>
            </a:r>
            <a:endParaRPr lang="en-US" sz="15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03079" y="4093014"/>
            <a:ext cx="314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8A00"/>
                </a:solidFill>
                <a:latin typeface="Times New Roman" pitchFamily="18" charset="0"/>
                <a:cs typeface="Times New Roman" pitchFamily="18" charset="0"/>
              </a:rPr>
              <a:t>Common thoughts...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26335" y="4695357"/>
            <a:ext cx="59436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8A00"/>
                </a:solidFill>
                <a:latin typeface="Cambria" pitchFamily="18" charset="0"/>
                <a:cs typeface="Times New Roman" pitchFamily="18" charset="0"/>
              </a:rPr>
              <a:t>I understood the last couple of examples, but am not sure where to start here...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Oval 2"/>
          <p:cNvSpPr>
            <a:spLocks noChangeArrowheads="1"/>
          </p:cNvSpPr>
          <p:nvPr/>
        </p:nvSpPr>
        <p:spPr bwMode="auto">
          <a:xfrm>
            <a:off x="736600" y="3470275"/>
            <a:ext cx="669925" cy="669925"/>
          </a:xfrm>
          <a:prstGeom prst="ellips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Times" pitchFamily="-128" charset="0"/>
            </a:endParaRPr>
          </a:p>
        </p:txBody>
      </p:sp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882650" y="3635375"/>
            <a:ext cx="365125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chemeClr val="hlink"/>
                </a:solidFill>
                <a:latin typeface="Times" pitchFamily="-128" charset="0"/>
              </a:rPr>
              <a:t>qs</a:t>
            </a:r>
          </a:p>
        </p:txBody>
      </p:sp>
      <p:sp>
        <p:nvSpPr>
          <p:cNvPr id="87044" name="Freeform 4"/>
          <p:cNvSpPr>
            <a:spLocks/>
          </p:cNvSpPr>
          <p:nvPr/>
        </p:nvSpPr>
        <p:spPr bwMode="auto">
          <a:xfrm>
            <a:off x="504825" y="3635375"/>
            <a:ext cx="174625" cy="339725"/>
          </a:xfrm>
          <a:custGeom>
            <a:avLst/>
            <a:gdLst>
              <a:gd name="T0" fmla="*/ 0 w 110"/>
              <a:gd name="T1" fmla="*/ 0 h 214"/>
              <a:gd name="T2" fmla="*/ 0 w 110"/>
              <a:gd name="T3" fmla="*/ 2147483647 h 214"/>
              <a:gd name="T4" fmla="*/ 2147483647 w 110"/>
              <a:gd name="T5" fmla="*/ 2147483647 h 214"/>
              <a:gd name="T6" fmla="*/ 0 w 110"/>
              <a:gd name="T7" fmla="*/ 0 h 214"/>
              <a:gd name="T8" fmla="*/ 0 60000 65536"/>
              <a:gd name="T9" fmla="*/ 0 60000 65536"/>
              <a:gd name="T10" fmla="*/ 0 60000 65536"/>
              <a:gd name="T11" fmla="*/ 0 60000 65536"/>
              <a:gd name="T12" fmla="*/ 0 w 110"/>
              <a:gd name="T13" fmla="*/ 0 h 214"/>
              <a:gd name="T14" fmla="*/ 110 w 110"/>
              <a:gd name="T15" fmla="*/ 214 h 2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0" h="214">
                <a:moveTo>
                  <a:pt x="0" y="0"/>
                </a:moveTo>
                <a:cubicBezTo>
                  <a:pt x="0" y="71"/>
                  <a:pt x="0" y="142"/>
                  <a:pt x="0" y="214"/>
                </a:cubicBezTo>
                <a:lnTo>
                  <a:pt x="110" y="104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045" name="Oval 5"/>
          <p:cNvSpPr>
            <a:spLocks noChangeArrowheads="1"/>
          </p:cNvSpPr>
          <p:nvPr/>
        </p:nvSpPr>
        <p:spPr bwMode="auto">
          <a:xfrm>
            <a:off x="1865313" y="5635625"/>
            <a:ext cx="669925" cy="669925"/>
          </a:xfrm>
          <a:prstGeom prst="ellips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Times" pitchFamily="-128" charset="0"/>
            </a:endParaRPr>
          </a:p>
        </p:txBody>
      </p:sp>
      <p:sp>
        <p:nvSpPr>
          <p:cNvPr id="87046" name="Text Box 6"/>
          <p:cNvSpPr txBox="1">
            <a:spLocks noChangeArrowheads="1"/>
          </p:cNvSpPr>
          <p:nvPr/>
        </p:nvSpPr>
        <p:spPr bwMode="auto">
          <a:xfrm>
            <a:off x="2000250" y="5800725"/>
            <a:ext cx="38735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chemeClr val="hlink"/>
                </a:solidFill>
                <a:latin typeface="Times" pitchFamily="-128" charset="0"/>
              </a:rPr>
              <a:t>q1</a:t>
            </a:r>
          </a:p>
        </p:txBody>
      </p:sp>
      <p:sp>
        <p:nvSpPr>
          <p:cNvPr id="87047" name="Oval 7"/>
          <p:cNvSpPr>
            <a:spLocks noChangeArrowheads="1"/>
          </p:cNvSpPr>
          <p:nvPr/>
        </p:nvSpPr>
        <p:spPr bwMode="auto">
          <a:xfrm>
            <a:off x="601663" y="5205413"/>
            <a:ext cx="669925" cy="669925"/>
          </a:xfrm>
          <a:prstGeom prst="ellips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Times" pitchFamily="-128" charset="0"/>
            </a:endParaRPr>
          </a:p>
        </p:txBody>
      </p:sp>
      <p:sp>
        <p:nvSpPr>
          <p:cNvPr id="87048" name="Text Box 8"/>
          <p:cNvSpPr txBox="1">
            <a:spLocks noChangeArrowheads="1"/>
          </p:cNvSpPr>
          <p:nvPr/>
        </p:nvSpPr>
        <p:spPr bwMode="auto">
          <a:xfrm>
            <a:off x="747713" y="5370513"/>
            <a:ext cx="365125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chemeClr val="hlink"/>
                </a:solidFill>
                <a:latin typeface="Times" pitchFamily="-128" charset="0"/>
              </a:rPr>
              <a:t>qs</a:t>
            </a:r>
          </a:p>
        </p:txBody>
      </p:sp>
      <p:sp>
        <p:nvSpPr>
          <p:cNvPr id="87049" name="Line 9"/>
          <p:cNvSpPr>
            <a:spLocks noChangeShapeType="1"/>
          </p:cNvSpPr>
          <p:nvPr/>
        </p:nvSpPr>
        <p:spPr bwMode="auto">
          <a:xfrm>
            <a:off x="1249363" y="5697538"/>
            <a:ext cx="552450" cy="18415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050" name="Freeform 10"/>
          <p:cNvSpPr>
            <a:spLocks/>
          </p:cNvSpPr>
          <p:nvPr/>
        </p:nvSpPr>
        <p:spPr bwMode="auto">
          <a:xfrm rot="15763900" flipV="1">
            <a:off x="2654301" y="5964237"/>
            <a:ext cx="241300" cy="415925"/>
          </a:xfrm>
          <a:custGeom>
            <a:avLst/>
            <a:gdLst>
              <a:gd name="T0" fmla="*/ 2147483647 w 127"/>
              <a:gd name="T1" fmla="*/ 2147483647 h 238"/>
              <a:gd name="T2" fmla="*/ 2147483647 w 127"/>
              <a:gd name="T3" fmla="*/ 2147483647 h 238"/>
              <a:gd name="T4" fmla="*/ 2147483647 w 127"/>
              <a:gd name="T5" fmla="*/ 2147483647 h 238"/>
              <a:gd name="T6" fmla="*/ 2147483647 w 127"/>
              <a:gd name="T7" fmla="*/ 0 h 238"/>
              <a:gd name="T8" fmla="*/ 2147483647 w 127"/>
              <a:gd name="T9" fmla="*/ 2147483647 h 238"/>
              <a:gd name="T10" fmla="*/ 2147483647 w 127"/>
              <a:gd name="T11" fmla="*/ 2147483647 h 238"/>
              <a:gd name="T12" fmla="*/ 2147483647 w 127"/>
              <a:gd name="T13" fmla="*/ 2147483647 h 2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7"/>
              <a:gd name="T22" fmla="*/ 0 h 238"/>
              <a:gd name="T23" fmla="*/ 127 w 127"/>
              <a:gd name="T24" fmla="*/ 238 h 2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7" h="238">
                <a:moveTo>
                  <a:pt x="64" y="238"/>
                </a:moveTo>
                <a:cubicBezTo>
                  <a:pt x="40" y="216"/>
                  <a:pt x="17" y="194"/>
                  <a:pt x="9" y="165"/>
                </a:cubicBezTo>
                <a:cubicBezTo>
                  <a:pt x="0" y="135"/>
                  <a:pt x="3" y="88"/>
                  <a:pt x="15" y="61"/>
                </a:cubicBezTo>
                <a:cubicBezTo>
                  <a:pt x="26" y="33"/>
                  <a:pt x="58" y="0"/>
                  <a:pt x="76" y="0"/>
                </a:cubicBezTo>
                <a:cubicBezTo>
                  <a:pt x="93" y="0"/>
                  <a:pt x="110" y="38"/>
                  <a:pt x="119" y="61"/>
                </a:cubicBezTo>
                <a:cubicBezTo>
                  <a:pt x="127" y="83"/>
                  <a:pt x="127" y="107"/>
                  <a:pt x="125" y="134"/>
                </a:cubicBezTo>
                <a:cubicBezTo>
                  <a:pt x="122" y="160"/>
                  <a:pt x="111" y="190"/>
                  <a:pt x="101" y="220"/>
                </a:cubicBezTo>
              </a:path>
            </a:pathLst>
          </a:custGeom>
          <a:noFill/>
          <a:ln w="1905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051" name="Text Box 11"/>
          <p:cNvSpPr txBox="1">
            <a:spLocks noChangeArrowheads="1"/>
          </p:cNvSpPr>
          <p:nvPr/>
        </p:nvSpPr>
        <p:spPr bwMode="auto">
          <a:xfrm>
            <a:off x="2849563" y="6143625"/>
            <a:ext cx="28575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chemeClr val="hlink"/>
                </a:solidFill>
                <a:latin typeface="Times" pitchFamily="-128" charset="0"/>
              </a:rPr>
              <a:t>1</a:t>
            </a:r>
          </a:p>
        </p:txBody>
      </p:sp>
      <p:sp>
        <p:nvSpPr>
          <p:cNvPr id="87052" name="Text Box 12"/>
          <p:cNvSpPr txBox="1">
            <a:spLocks noChangeArrowheads="1"/>
          </p:cNvSpPr>
          <p:nvPr/>
        </p:nvSpPr>
        <p:spPr bwMode="auto">
          <a:xfrm>
            <a:off x="1347788" y="5475288"/>
            <a:ext cx="28575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chemeClr val="hlink"/>
                </a:solidFill>
                <a:latin typeface="Times" pitchFamily="-128" charset="0"/>
              </a:rPr>
              <a:t>1</a:t>
            </a:r>
          </a:p>
        </p:txBody>
      </p:sp>
      <p:sp>
        <p:nvSpPr>
          <p:cNvPr id="87053" name="Freeform 13"/>
          <p:cNvSpPr>
            <a:spLocks/>
          </p:cNvSpPr>
          <p:nvPr/>
        </p:nvSpPr>
        <p:spPr bwMode="auto">
          <a:xfrm>
            <a:off x="427038" y="5370513"/>
            <a:ext cx="174625" cy="339725"/>
          </a:xfrm>
          <a:custGeom>
            <a:avLst/>
            <a:gdLst>
              <a:gd name="T0" fmla="*/ 0 w 110"/>
              <a:gd name="T1" fmla="*/ 0 h 214"/>
              <a:gd name="T2" fmla="*/ 0 w 110"/>
              <a:gd name="T3" fmla="*/ 2147483647 h 214"/>
              <a:gd name="T4" fmla="*/ 2147483647 w 110"/>
              <a:gd name="T5" fmla="*/ 2147483647 h 214"/>
              <a:gd name="T6" fmla="*/ 0 w 110"/>
              <a:gd name="T7" fmla="*/ 0 h 214"/>
              <a:gd name="T8" fmla="*/ 0 60000 65536"/>
              <a:gd name="T9" fmla="*/ 0 60000 65536"/>
              <a:gd name="T10" fmla="*/ 0 60000 65536"/>
              <a:gd name="T11" fmla="*/ 0 60000 65536"/>
              <a:gd name="T12" fmla="*/ 0 w 110"/>
              <a:gd name="T13" fmla="*/ 0 h 214"/>
              <a:gd name="T14" fmla="*/ 110 w 110"/>
              <a:gd name="T15" fmla="*/ 214 h 2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0" h="214">
                <a:moveTo>
                  <a:pt x="0" y="0"/>
                </a:moveTo>
                <a:cubicBezTo>
                  <a:pt x="0" y="71"/>
                  <a:pt x="0" y="142"/>
                  <a:pt x="0" y="214"/>
                </a:cubicBezTo>
                <a:lnTo>
                  <a:pt x="110" y="104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054" name="Oval 14"/>
          <p:cNvSpPr>
            <a:spLocks noChangeArrowheads="1"/>
          </p:cNvSpPr>
          <p:nvPr/>
        </p:nvSpPr>
        <p:spPr bwMode="auto">
          <a:xfrm>
            <a:off x="669925" y="3413125"/>
            <a:ext cx="815975" cy="790575"/>
          </a:xfrm>
          <a:prstGeom prst="ellips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Times" pitchFamily="-128" charset="0"/>
            </a:endParaRPr>
          </a:p>
        </p:txBody>
      </p:sp>
      <p:sp>
        <p:nvSpPr>
          <p:cNvPr id="87055" name="Text Box 15"/>
          <p:cNvSpPr txBox="1">
            <a:spLocks noChangeArrowheads="1"/>
          </p:cNvSpPr>
          <p:nvPr/>
        </p:nvSpPr>
        <p:spPr bwMode="auto">
          <a:xfrm>
            <a:off x="573088" y="4394200"/>
            <a:ext cx="871537" cy="41116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en-US" sz="1600">
                <a:latin typeface="Times" pitchFamily="-128" charset="0"/>
              </a:rPr>
              <a:t>“none”</a:t>
            </a:r>
          </a:p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en-US" sz="1600">
                <a:latin typeface="Times" pitchFamily="-128" charset="0"/>
              </a:rPr>
              <a:t>acceptor</a:t>
            </a:r>
          </a:p>
        </p:txBody>
      </p:sp>
      <p:sp>
        <p:nvSpPr>
          <p:cNvPr id="87056" name="Oval 16"/>
          <p:cNvSpPr>
            <a:spLocks noChangeArrowheads="1"/>
          </p:cNvSpPr>
          <p:nvPr/>
        </p:nvSpPr>
        <p:spPr bwMode="auto">
          <a:xfrm>
            <a:off x="1792288" y="5572125"/>
            <a:ext cx="815975" cy="790575"/>
          </a:xfrm>
          <a:prstGeom prst="ellips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Times" pitchFamily="-128" charset="0"/>
            </a:endParaRPr>
          </a:p>
        </p:txBody>
      </p:sp>
      <p:sp>
        <p:nvSpPr>
          <p:cNvPr id="87057" name="Text Box 17"/>
          <p:cNvSpPr txBox="1">
            <a:spLocks noChangeArrowheads="1"/>
          </p:cNvSpPr>
          <p:nvPr/>
        </p:nvSpPr>
        <p:spPr bwMode="auto">
          <a:xfrm>
            <a:off x="841375" y="6057900"/>
            <a:ext cx="871538" cy="41116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en-US" sz="1600">
                <a:latin typeface="Times" pitchFamily="-128" charset="0"/>
              </a:rPr>
              <a:t>“all 1”</a:t>
            </a:r>
          </a:p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en-US" sz="1600">
                <a:latin typeface="Times" pitchFamily="-128" charset="0"/>
              </a:rPr>
              <a:t>acceptor</a:t>
            </a:r>
          </a:p>
        </p:txBody>
      </p:sp>
      <p:sp>
        <p:nvSpPr>
          <p:cNvPr id="87058" name="Oval 18"/>
          <p:cNvSpPr>
            <a:spLocks noChangeArrowheads="1"/>
          </p:cNvSpPr>
          <p:nvPr/>
        </p:nvSpPr>
        <p:spPr bwMode="auto">
          <a:xfrm>
            <a:off x="3990975" y="4273550"/>
            <a:ext cx="669925" cy="669925"/>
          </a:xfrm>
          <a:prstGeom prst="ellips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Times" pitchFamily="-128" charset="0"/>
            </a:endParaRPr>
          </a:p>
        </p:txBody>
      </p:sp>
      <p:sp>
        <p:nvSpPr>
          <p:cNvPr id="87059" name="Text Box 19"/>
          <p:cNvSpPr txBox="1">
            <a:spLocks noChangeArrowheads="1"/>
          </p:cNvSpPr>
          <p:nvPr/>
        </p:nvSpPr>
        <p:spPr bwMode="auto">
          <a:xfrm>
            <a:off x="4125913" y="4438650"/>
            <a:ext cx="38735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chemeClr val="hlink"/>
                </a:solidFill>
                <a:latin typeface="Times" pitchFamily="-128" charset="0"/>
              </a:rPr>
              <a:t>q0</a:t>
            </a:r>
          </a:p>
        </p:txBody>
      </p:sp>
      <p:sp>
        <p:nvSpPr>
          <p:cNvPr id="87060" name="Oval 20"/>
          <p:cNvSpPr>
            <a:spLocks noChangeArrowheads="1"/>
          </p:cNvSpPr>
          <p:nvPr/>
        </p:nvSpPr>
        <p:spPr bwMode="auto">
          <a:xfrm>
            <a:off x="2724150" y="4799013"/>
            <a:ext cx="669925" cy="669925"/>
          </a:xfrm>
          <a:prstGeom prst="ellips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Times" pitchFamily="-128" charset="0"/>
            </a:endParaRPr>
          </a:p>
        </p:txBody>
      </p:sp>
      <p:sp>
        <p:nvSpPr>
          <p:cNvPr id="87061" name="Text Box 21"/>
          <p:cNvSpPr txBox="1">
            <a:spLocks noChangeArrowheads="1"/>
          </p:cNvSpPr>
          <p:nvPr/>
        </p:nvSpPr>
        <p:spPr bwMode="auto">
          <a:xfrm>
            <a:off x="2870200" y="4964113"/>
            <a:ext cx="365125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chemeClr val="hlink"/>
                </a:solidFill>
                <a:latin typeface="Times" pitchFamily="-128" charset="0"/>
              </a:rPr>
              <a:t>qs</a:t>
            </a:r>
          </a:p>
        </p:txBody>
      </p:sp>
      <p:sp>
        <p:nvSpPr>
          <p:cNvPr id="87062" name="Line 22"/>
          <p:cNvSpPr>
            <a:spLocks noChangeShapeType="1"/>
          </p:cNvSpPr>
          <p:nvPr/>
        </p:nvSpPr>
        <p:spPr bwMode="auto">
          <a:xfrm flipV="1">
            <a:off x="3352800" y="4719638"/>
            <a:ext cx="581025" cy="231775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063" name="Freeform 23"/>
          <p:cNvSpPr>
            <a:spLocks/>
          </p:cNvSpPr>
          <p:nvPr/>
        </p:nvSpPr>
        <p:spPr bwMode="auto">
          <a:xfrm rot="5836100">
            <a:off x="4779963" y="4222750"/>
            <a:ext cx="241300" cy="415925"/>
          </a:xfrm>
          <a:custGeom>
            <a:avLst/>
            <a:gdLst>
              <a:gd name="T0" fmla="*/ 2147483647 w 127"/>
              <a:gd name="T1" fmla="*/ 2147483647 h 238"/>
              <a:gd name="T2" fmla="*/ 2147483647 w 127"/>
              <a:gd name="T3" fmla="*/ 2147483647 h 238"/>
              <a:gd name="T4" fmla="*/ 2147483647 w 127"/>
              <a:gd name="T5" fmla="*/ 2147483647 h 238"/>
              <a:gd name="T6" fmla="*/ 2147483647 w 127"/>
              <a:gd name="T7" fmla="*/ 0 h 238"/>
              <a:gd name="T8" fmla="*/ 2147483647 w 127"/>
              <a:gd name="T9" fmla="*/ 2147483647 h 238"/>
              <a:gd name="T10" fmla="*/ 2147483647 w 127"/>
              <a:gd name="T11" fmla="*/ 2147483647 h 238"/>
              <a:gd name="T12" fmla="*/ 2147483647 w 127"/>
              <a:gd name="T13" fmla="*/ 2147483647 h 2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7"/>
              <a:gd name="T22" fmla="*/ 0 h 238"/>
              <a:gd name="T23" fmla="*/ 127 w 127"/>
              <a:gd name="T24" fmla="*/ 238 h 2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7" h="238">
                <a:moveTo>
                  <a:pt x="64" y="238"/>
                </a:moveTo>
                <a:cubicBezTo>
                  <a:pt x="40" y="216"/>
                  <a:pt x="17" y="194"/>
                  <a:pt x="9" y="165"/>
                </a:cubicBezTo>
                <a:cubicBezTo>
                  <a:pt x="0" y="135"/>
                  <a:pt x="3" y="88"/>
                  <a:pt x="15" y="61"/>
                </a:cubicBezTo>
                <a:cubicBezTo>
                  <a:pt x="26" y="33"/>
                  <a:pt x="58" y="0"/>
                  <a:pt x="76" y="0"/>
                </a:cubicBezTo>
                <a:cubicBezTo>
                  <a:pt x="93" y="0"/>
                  <a:pt x="110" y="38"/>
                  <a:pt x="119" y="61"/>
                </a:cubicBezTo>
                <a:cubicBezTo>
                  <a:pt x="127" y="83"/>
                  <a:pt x="127" y="107"/>
                  <a:pt x="125" y="134"/>
                </a:cubicBezTo>
                <a:cubicBezTo>
                  <a:pt x="122" y="160"/>
                  <a:pt x="111" y="190"/>
                  <a:pt x="101" y="220"/>
                </a:cubicBezTo>
              </a:path>
            </a:pathLst>
          </a:custGeom>
          <a:noFill/>
          <a:ln w="1905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064" name="Text Box 24"/>
          <p:cNvSpPr txBox="1">
            <a:spLocks noChangeArrowheads="1"/>
          </p:cNvSpPr>
          <p:nvPr/>
        </p:nvSpPr>
        <p:spPr bwMode="auto">
          <a:xfrm>
            <a:off x="4995863" y="4164013"/>
            <a:ext cx="28575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chemeClr val="hlink"/>
                </a:solidFill>
                <a:latin typeface="Times" pitchFamily="-128" charset="0"/>
              </a:rPr>
              <a:t>0</a:t>
            </a:r>
          </a:p>
        </p:txBody>
      </p:sp>
      <p:sp>
        <p:nvSpPr>
          <p:cNvPr id="87065" name="Text Box 25"/>
          <p:cNvSpPr txBox="1">
            <a:spLocks noChangeArrowheads="1"/>
          </p:cNvSpPr>
          <p:nvPr/>
        </p:nvSpPr>
        <p:spPr bwMode="auto">
          <a:xfrm>
            <a:off x="3436938" y="4570413"/>
            <a:ext cx="28575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chemeClr val="hlink"/>
                </a:solidFill>
                <a:latin typeface="Times" pitchFamily="-128" charset="0"/>
              </a:rPr>
              <a:t>0</a:t>
            </a:r>
          </a:p>
        </p:txBody>
      </p:sp>
      <p:sp>
        <p:nvSpPr>
          <p:cNvPr id="87066" name="Freeform 26"/>
          <p:cNvSpPr>
            <a:spLocks/>
          </p:cNvSpPr>
          <p:nvPr/>
        </p:nvSpPr>
        <p:spPr bwMode="auto">
          <a:xfrm>
            <a:off x="2549525" y="4964113"/>
            <a:ext cx="174625" cy="339725"/>
          </a:xfrm>
          <a:custGeom>
            <a:avLst/>
            <a:gdLst>
              <a:gd name="T0" fmla="*/ 0 w 110"/>
              <a:gd name="T1" fmla="*/ 0 h 214"/>
              <a:gd name="T2" fmla="*/ 0 w 110"/>
              <a:gd name="T3" fmla="*/ 2147483647 h 214"/>
              <a:gd name="T4" fmla="*/ 2147483647 w 110"/>
              <a:gd name="T5" fmla="*/ 2147483647 h 214"/>
              <a:gd name="T6" fmla="*/ 0 w 110"/>
              <a:gd name="T7" fmla="*/ 0 h 214"/>
              <a:gd name="T8" fmla="*/ 0 60000 65536"/>
              <a:gd name="T9" fmla="*/ 0 60000 65536"/>
              <a:gd name="T10" fmla="*/ 0 60000 65536"/>
              <a:gd name="T11" fmla="*/ 0 60000 65536"/>
              <a:gd name="T12" fmla="*/ 0 w 110"/>
              <a:gd name="T13" fmla="*/ 0 h 214"/>
              <a:gd name="T14" fmla="*/ 110 w 110"/>
              <a:gd name="T15" fmla="*/ 214 h 2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0" h="214">
                <a:moveTo>
                  <a:pt x="0" y="0"/>
                </a:moveTo>
                <a:cubicBezTo>
                  <a:pt x="0" y="71"/>
                  <a:pt x="0" y="142"/>
                  <a:pt x="0" y="214"/>
                </a:cubicBezTo>
                <a:lnTo>
                  <a:pt x="110" y="104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067" name="Text Box 27"/>
          <p:cNvSpPr txBox="1">
            <a:spLocks noChangeArrowheads="1"/>
          </p:cNvSpPr>
          <p:nvPr/>
        </p:nvSpPr>
        <p:spPr bwMode="auto">
          <a:xfrm>
            <a:off x="3467100" y="5181600"/>
            <a:ext cx="871538" cy="41116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en-US" sz="1600">
                <a:latin typeface="Times" pitchFamily="-128" charset="0"/>
              </a:rPr>
              <a:t>“all 0”</a:t>
            </a:r>
          </a:p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en-US" sz="1600">
                <a:latin typeface="Times" pitchFamily="-128" charset="0"/>
              </a:rPr>
              <a:t>acceptor</a:t>
            </a:r>
          </a:p>
        </p:txBody>
      </p:sp>
      <p:sp>
        <p:nvSpPr>
          <p:cNvPr id="87068" name="Oval 28"/>
          <p:cNvSpPr>
            <a:spLocks noChangeArrowheads="1"/>
          </p:cNvSpPr>
          <p:nvPr/>
        </p:nvSpPr>
        <p:spPr bwMode="auto">
          <a:xfrm>
            <a:off x="3922713" y="4221163"/>
            <a:ext cx="815975" cy="790575"/>
          </a:xfrm>
          <a:prstGeom prst="ellips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Times" pitchFamily="-128" charset="0"/>
            </a:endParaRPr>
          </a:p>
        </p:txBody>
      </p:sp>
      <p:sp>
        <p:nvSpPr>
          <p:cNvPr id="87069" name="Oval 29"/>
          <p:cNvSpPr>
            <a:spLocks noChangeArrowheads="1"/>
          </p:cNvSpPr>
          <p:nvPr/>
        </p:nvSpPr>
        <p:spPr bwMode="auto">
          <a:xfrm>
            <a:off x="6523038" y="4378325"/>
            <a:ext cx="669925" cy="669925"/>
          </a:xfrm>
          <a:prstGeom prst="ellips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Times" pitchFamily="-128" charset="0"/>
            </a:endParaRPr>
          </a:p>
        </p:txBody>
      </p:sp>
      <p:sp>
        <p:nvSpPr>
          <p:cNvPr id="87070" name="Text Box 30"/>
          <p:cNvSpPr txBox="1">
            <a:spLocks noChangeArrowheads="1"/>
          </p:cNvSpPr>
          <p:nvPr/>
        </p:nvSpPr>
        <p:spPr bwMode="auto">
          <a:xfrm>
            <a:off x="6657975" y="4543425"/>
            <a:ext cx="38735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chemeClr val="hlink"/>
                </a:solidFill>
                <a:latin typeface="Times" pitchFamily="-128" charset="0"/>
              </a:rPr>
              <a:t>q0</a:t>
            </a:r>
          </a:p>
        </p:txBody>
      </p:sp>
      <p:sp>
        <p:nvSpPr>
          <p:cNvPr id="87071" name="Oval 31"/>
          <p:cNvSpPr>
            <a:spLocks noChangeArrowheads="1"/>
          </p:cNvSpPr>
          <p:nvPr/>
        </p:nvSpPr>
        <p:spPr bwMode="auto">
          <a:xfrm>
            <a:off x="6519863" y="5295900"/>
            <a:ext cx="669925" cy="669925"/>
          </a:xfrm>
          <a:prstGeom prst="ellips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Times" pitchFamily="-128" charset="0"/>
            </a:endParaRPr>
          </a:p>
        </p:txBody>
      </p:sp>
      <p:sp>
        <p:nvSpPr>
          <p:cNvPr id="87072" name="Text Box 32"/>
          <p:cNvSpPr txBox="1">
            <a:spLocks noChangeArrowheads="1"/>
          </p:cNvSpPr>
          <p:nvPr/>
        </p:nvSpPr>
        <p:spPr bwMode="auto">
          <a:xfrm>
            <a:off x="6654800" y="5461000"/>
            <a:ext cx="38735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chemeClr val="hlink"/>
                </a:solidFill>
                <a:latin typeface="Times" pitchFamily="-128" charset="0"/>
              </a:rPr>
              <a:t>q1</a:t>
            </a:r>
          </a:p>
        </p:txBody>
      </p:sp>
      <p:sp>
        <p:nvSpPr>
          <p:cNvPr id="87073" name="Oval 33"/>
          <p:cNvSpPr>
            <a:spLocks noChangeArrowheads="1"/>
          </p:cNvSpPr>
          <p:nvPr/>
        </p:nvSpPr>
        <p:spPr bwMode="auto">
          <a:xfrm>
            <a:off x="7824788" y="4895850"/>
            <a:ext cx="669925" cy="669925"/>
          </a:xfrm>
          <a:prstGeom prst="ellips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Times" pitchFamily="-128" charset="0"/>
            </a:endParaRPr>
          </a:p>
        </p:txBody>
      </p:sp>
      <p:sp>
        <p:nvSpPr>
          <p:cNvPr id="87074" name="Text Box 34"/>
          <p:cNvSpPr txBox="1">
            <a:spLocks noChangeArrowheads="1"/>
          </p:cNvSpPr>
          <p:nvPr/>
        </p:nvSpPr>
        <p:spPr bwMode="auto">
          <a:xfrm>
            <a:off x="7959725" y="5060950"/>
            <a:ext cx="38735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chemeClr val="hlink"/>
                </a:solidFill>
                <a:latin typeface="Times" pitchFamily="-128" charset="0"/>
              </a:rPr>
              <a:t>q2</a:t>
            </a:r>
          </a:p>
        </p:txBody>
      </p:sp>
      <p:sp>
        <p:nvSpPr>
          <p:cNvPr id="87075" name="Oval 35"/>
          <p:cNvSpPr>
            <a:spLocks noChangeArrowheads="1"/>
          </p:cNvSpPr>
          <p:nvPr/>
        </p:nvSpPr>
        <p:spPr bwMode="auto">
          <a:xfrm>
            <a:off x="5303838" y="4884738"/>
            <a:ext cx="669925" cy="669925"/>
          </a:xfrm>
          <a:prstGeom prst="ellips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Times" pitchFamily="-128" charset="0"/>
            </a:endParaRPr>
          </a:p>
        </p:txBody>
      </p:sp>
      <p:sp>
        <p:nvSpPr>
          <p:cNvPr id="87076" name="Text Box 36"/>
          <p:cNvSpPr txBox="1">
            <a:spLocks noChangeArrowheads="1"/>
          </p:cNvSpPr>
          <p:nvPr/>
        </p:nvSpPr>
        <p:spPr bwMode="auto">
          <a:xfrm>
            <a:off x="5449888" y="5049838"/>
            <a:ext cx="365125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chemeClr val="hlink"/>
                </a:solidFill>
                <a:latin typeface="Times" pitchFamily="-128" charset="0"/>
              </a:rPr>
              <a:t>qs</a:t>
            </a:r>
          </a:p>
        </p:txBody>
      </p:sp>
      <p:sp>
        <p:nvSpPr>
          <p:cNvPr id="87077" name="Line 37"/>
          <p:cNvSpPr>
            <a:spLocks noChangeShapeType="1"/>
          </p:cNvSpPr>
          <p:nvPr/>
        </p:nvSpPr>
        <p:spPr bwMode="auto">
          <a:xfrm flipV="1">
            <a:off x="5932488" y="4805363"/>
            <a:ext cx="581025" cy="231775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078" name="Line 38"/>
          <p:cNvSpPr>
            <a:spLocks noChangeShapeType="1"/>
          </p:cNvSpPr>
          <p:nvPr/>
        </p:nvSpPr>
        <p:spPr bwMode="auto">
          <a:xfrm>
            <a:off x="5951538" y="5376863"/>
            <a:ext cx="552450" cy="18415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079" name="Line 39"/>
          <p:cNvSpPr>
            <a:spLocks noChangeShapeType="1"/>
          </p:cNvSpPr>
          <p:nvPr/>
        </p:nvSpPr>
        <p:spPr bwMode="auto">
          <a:xfrm>
            <a:off x="7172325" y="4786313"/>
            <a:ext cx="620713" cy="26193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080" name="Line 40"/>
          <p:cNvSpPr>
            <a:spLocks noChangeShapeType="1"/>
          </p:cNvSpPr>
          <p:nvPr/>
        </p:nvSpPr>
        <p:spPr bwMode="auto">
          <a:xfrm flipV="1">
            <a:off x="7192963" y="5357813"/>
            <a:ext cx="581025" cy="26193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081" name="Freeform 41"/>
          <p:cNvSpPr>
            <a:spLocks/>
          </p:cNvSpPr>
          <p:nvPr/>
        </p:nvSpPr>
        <p:spPr bwMode="auto">
          <a:xfrm rot="5836100">
            <a:off x="7216776" y="4327525"/>
            <a:ext cx="241300" cy="415925"/>
          </a:xfrm>
          <a:custGeom>
            <a:avLst/>
            <a:gdLst>
              <a:gd name="T0" fmla="*/ 2147483647 w 127"/>
              <a:gd name="T1" fmla="*/ 2147483647 h 238"/>
              <a:gd name="T2" fmla="*/ 2147483647 w 127"/>
              <a:gd name="T3" fmla="*/ 2147483647 h 238"/>
              <a:gd name="T4" fmla="*/ 2147483647 w 127"/>
              <a:gd name="T5" fmla="*/ 2147483647 h 238"/>
              <a:gd name="T6" fmla="*/ 2147483647 w 127"/>
              <a:gd name="T7" fmla="*/ 0 h 238"/>
              <a:gd name="T8" fmla="*/ 2147483647 w 127"/>
              <a:gd name="T9" fmla="*/ 2147483647 h 238"/>
              <a:gd name="T10" fmla="*/ 2147483647 w 127"/>
              <a:gd name="T11" fmla="*/ 2147483647 h 238"/>
              <a:gd name="T12" fmla="*/ 2147483647 w 127"/>
              <a:gd name="T13" fmla="*/ 2147483647 h 2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7"/>
              <a:gd name="T22" fmla="*/ 0 h 238"/>
              <a:gd name="T23" fmla="*/ 127 w 127"/>
              <a:gd name="T24" fmla="*/ 238 h 2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7" h="238">
                <a:moveTo>
                  <a:pt x="64" y="238"/>
                </a:moveTo>
                <a:cubicBezTo>
                  <a:pt x="40" y="216"/>
                  <a:pt x="17" y="194"/>
                  <a:pt x="9" y="165"/>
                </a:cubicBezTo>
                <a:cubicBezTo>
                  <a:pt x="0" y="135"/>
                  <a:pt x="3" y="88"/>
                  <a:pt x="15" y="61"/>
                </a:cubicBezTo>
                <a:cubicBezTo>
                  <a:pt x="26" y="33"/>
                  <a:pt x="58" y="0"/>
                  <a:pt x="76" y="0"/>
                </a:cubicBezTo>
                <a:cubicBezTo>
                  <a:pt x="93" y="0"/>
                  <a:pt x="110" y="38"/>
                  <a:pt x="119" y="61"/>
                </a:cubicBezTo>
                <a:cubicBezTo>
                  <a:pt x="127" y="83"/>
                  <a:pt x="127" y="107"/>
                  <a:pt x="125" y="134"/>
                </a:cubicBezTo>
                <a:cubicBezTo>
                  <a:pt x="122" y="160"/>
                  <a:pt x="111" y="190"/>
                  <a:pt x="101" y="220"/>
                </a:cubicBezTo>
              </a:path>
            </a:pathLst>
          </a:custGeom>
          <a:noFill/>
          <a:ln w="1905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082" name="Freeform 42"/>
          <p:cNvSpPr>
            <a:spLocks/>
          </p:cNvSpPr>
          <p:nvPr/>
        </p:nvSpPr>
        <p:spPr bwMode="auto">
          <a:xfrm rot="15763900" flipV="1">
            <a:off x="7223126" y="5624512"/>
            <a:ext cx="241300" cy="415925"/>
          </a:xfrm>
          <a:custGeom>
            <a:avLst/>
            <a:gdLst>
              <a:gd name="T0" fmla="*/ 2147483647 w 127"/>
              <a:gd name="T1" fmla="*/ 2147483647 h 238"/>
              <a:gd name="T2" fmla="*/ 2147483647 w 127"/>
              <a:gd name="T3" fmla="*/ 2147483647 h 238"/>
              <a:gd name="T4" fmla="*/ 2147483647 w 127"/>
              <a:gd name="T5" fmla="*/ 2147483647 h 238"/>
              <a:gd name="T6" fmla="*/ 2147483647 w 127"/>
              <a:gd name="T7" fmla="*/ 0 h 238"/>
              <a:gd name="T8" fmla="*/ 2147483647 w 127"/>
              <a:gd name="T9" fmla="*/ 2147483647 h 238"/>
              <a:gd name="T10" fmla="*/ 2147483647 w 127"/>
              <a:gd name="T11" fmla="*/ 2147483647 h 238"/>
              <a:gd name="T12" fmla="*/ 2147483647 w 127"/>
              <a:gd name="T13" fmla="*/ 2147483647 h 2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7"/>
              <a:gd name="T22" fmla="*/ 0 h 238"/>
              <a:gd name="T23" fmla="*/ 127 w 127"/>
              <a:gd name="T24" fmla="*/ 238 h 2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7" h="238">
                <a:moveTo>
                  <a:pt x="64" y="238"/>
                </a:moveTo>
                <a:cubicBezTo>
                  <a:pt x="40" y="216"/>
                  <a:pt x="17" y="194"/>
                  <a:pt x="9" y="165"/>
                </a:cubicBezTo>
                <a:cubicBezTo>
                  <a:pt x="0" y="135"/>
                  <a:pt x="3" y="88"/>
                  <a:pt x="15" y="61"/>
                </a:cubicBezTo>
                <a:cubicBezTo>
                  <a:pt x="26" y="33"/>
                  <a:pt x="58" y="0"/>
                  <a:pt x="76" y="0"/>
                </a:cubicBezTo>
                <a:cubicBezTo>
                  <a:pt x="93" y="0"/>
                  <a:pt x="110" y="38"/>
                  <a:pt x="119" y="61"/>
                </a:cubicBezTo>
                <a:cubicBezTo>
                  <a:pt x="127" y="83"/>
                  <a:pt x="127" y="107"/>
                  <a:pt x="125" y="134"/>
                </a:cubicBezTo>
                <a:cubicBezTo>
                  <a:pt x="122" y="160"/>
                  <a:pt x="111" y="190"/>
                  <a:pt x="101" y="220"/>
                </a:cubicBezTo>
              </a:path>
            </a:pathLst>
          </a:custGeom>
          <a:noFill/>
          <a:ln w="1905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083" name="Text Box 43"/>
          <p:cNvSpPr txBox="1">
            <a:spLocks noChangeArrowheads="1"/>
          </p:cNvSpPr>
          <p:nvPr/>
        </p:nvSpPr>
        <p:spPr bwMode="auto">
          <a:xfrm>
            <a:off x="7318375" y="5202238"/>
            <a:ext cx="28575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chemeClr val="hlink"/>
                </a:solidFill>
                <a:latin typeface="Times" pitchFamily="-128" charset="0"/>
              </a:rPr>
              <a:t>0</a:t>
            </a:r>
          </a:p>
        </p:txBody>
      </p:sp>
      <p:sp>
        <p:nvSpPr>
          <p:cNvPr id="87084" name="Text Box 44"/>
          <p:cNvSpPr txBox="1">
            <a:spLocks noChangeArrowheads="1"/>
          </p:cNvSpPr>
          <p:nvPr/>
        </p:nvSpPr>
        <p:spPr bwMode="auto">
          <a:xfrm>
            <a:off x="7432675" y="4268788"/>
            <a:ext cx="28575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chemeClr val="hlink"/>
                </a:solidFill>
                <a:latin typeface="Times" pitchFamily="-128" charset="0"/>
              </a:rPr>
              <a:t>0</a:t>
            </a:r>
          </a:p>
        </p:txBody>
      </p:sp>
      <p:sp>
        <p:nvSpPr>
          <p:cNvPr id="87085" name="Text Box 45"/>
          <p:cNvSpPr txBox="1">
            <a:spLocks noChangeArrowheads="1"/>
          </p:cNvSpPr>
          <p:nvPr/>
        </p:nvSpPr>
        <p:spPr bwMode="auto">
          <a:xfrm>
            <a:off x="7459663" y="4683125"/>
            <a:ext cx="28575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chemeClr val="hlink"/>
                </a:solidFill>
                <a:latin typeface="Times" pitchFamily="-128" charset="0"/>
              </a:rPr>
              <a:t>1</a:t>
            </a:r>
          </a:p>
        </p:txBody>
      </p:sp>
      <p:sp>
        <p:nvSpPr>
          <p:cNvPr id="87086" name="Text Box 46"/>
          <p:cNvSpPr txBox="1">
            <a:spLocks noChangeArrowheads="1"/>
          </p:cNvSpPr>
          <p:nvPr/>
        </p:nvSpPr>
        <p:spPr bwMode="auto">
          <a:xfrm>
            <a:off x="7418388" y="5803900"/>
            <a:ext cx="28575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chemeClr val="hlink"/>
                </a:solidFill>
                <a:latin typeface="Times" pitchFamily="-128" charset="0"/>
              </a:rPr>
              <a:t>1</a:t>
            </a:r>
          </a:p>
        </p:txBody>
      </p:sp>
      <p:sp>
        <p:nvSpPr>
          <p:cNvPr id="87087" name="Freeform 47"/>
          <p:cNvSpPr>
            <a:spLocks/>
          </p:cNvSpPr>
          <p:nvPr/>
        </p:nvSpPr>
        <p:spPr bwMode="auto">
          <a:xfrm rot="5836100">
            <a:off x="8656638" y="4992687"/>
            <a:ext cx="241300" cy="415925"/>
          </a:xfrm>
          <a:custGeom>
            <a:avLst/>
            <a:gdLst>
              <a:gd name="T0" fmla="*/ 2147483647 w 127"/>
              <a:gd name="T1" fmla="*/ 2147483647 h 238"/>
              <a:gd name="T2" fmla="*/ 2147483647 w 127"/>
              <a:gd name="T3" fmla="*/ 2147483647 h 238"/>
              <a:gd name="T4" fmla="*/ 2147483647 w 127"/>
              <a:gd name="T5" fmla="*/ 2147483647 h 238"/>
              <a:gd name="T6" fmla="*/ 2147483647 w 127"/>
              <a:gd name="T7" fmla="*/ 0 h 238"/>
              <a:gd name="T8" fmla="*/ 2147483647 w 127"/>
              <a:gd name="T9" fmla="*/ 2147483647 h 238"/>
              <a:gd name="T10" fmla="*/ 2147483647 w 127"/>
              <a:gd name="T11" fmla="*/ 2147483647 h 238"/>
              <a:gd name="T12" fmla="*/ 2147483647 w 127"/>
              <a:gd name="T13" fmla="*/ 2147483647 h 2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7"/>
              <a:gd name="T22" fmla="*/ 0 h 238"/>
              <a:gd name="T23" fmla="*/ 127 w 127"/>
              <a:gd name="T24" fmla="*/ 238 h 2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7" h="238">
                <a:moveTo>
                  <a:pt x="64" y="238"/>
                </a:moveTo>
                <a:cubicBezTo>
                  <a:pt x="40" y="216"/>
                  <a:pt x="17" y="194"/>
                  <a:pt x="9" y="165"/>
                </a:cubicBezTo>
                <a:cubicBezTo>
                  <a:pt x="0" y="135"/>
                  <a:pt x="3" y="88"/>
                  <a:pt x="15" y="61"/>
                </a:cubicBezTo>
                <a:cubicBezTo>
                  <a:pt x="26" y="33"/>
                  <a:pt x="58" y="0"/>
                  <a:pt x="76" y="0"/>
                </a:cubicBezTo>
                <a:cubicBezTo>
                  <a:pt x="93" y="0"/>
                  <a:pt x="110" y="38"/>
                  <a:pt x="119" y="61"/>
                </a:cubicBezTo>
                <a:cubicBezTo>
                  <a:pt x="127" y="83"/>
                  <a:pt x="127" y="107"/>
                  <a:pt x="125" y="134"/>
                </a:cubicBezTo>
                <a:cubicBezTo>
                  <a:pt x="122" y="160"/>
                  <a:pt x="111" y="190"/>
                  <a:pt x="101" y="220"/>
                </a:cubicBezTo>
              </a:path>
            </a:pathLst>
          </a:custGeom>
          <a:noFill/>
          <a:ln w="1905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088" name="Text Box 48"/>
          <p:cNvSpPr txBox="1">
            <a:spLocks noChangeArrowheads="1"/>
          </p:cNvSpPr>
          <p:nvPr/>
        </p:nvSpPr>
        <p:spPr bwMode="auto">
          <a:xfrm>
            <a:off x="8556625" y="4802188"/>
            <a:ext cx="43815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chemeClr val="hlink"/>
                </a:solidFill>
                <a:latin typeface="Times" pitchFamily="-128" charset="0"/>
              </a:rPr>
              <a:t>0,1</a:t>
            </a:r>
          </a:p>
        </p:txBody>
      </p:sp>
      <p:sp>
        <p:nvSpPr>
          <p:cNvPr id="87089" name="Text Box 49"/>
          <p:cNvSpPr txBox="1">
            <a:spLocks noChangeArrowheads="1"/>
          </p:cNvSpPr>
          <p:nvPr/>
        </p:nvSpPr>
        <p:spPr bwMode="auto">
          <a:xfrm>
            <a:off x="6016625" y="4656138"/>
            <a:ext cx="28575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chemeClr val="hlink"/>
                </a:solidFill>
                <a:latin typeface="Times" pitchFamily="-128" charset="0"/>
              </a:rPr>
              <a:t>0</a:t>
            </a:r>
          </a:p>
        </p:txBody>
      </p:sp>
      <p:sp>
        <p:nvSpPr>
          <p:cNvPr id="87090" name="Text Box 50"/>
          <p:cNvSpPr txBox="1">
            <a:spLocks noChangeArrowheads="1"/>
          </p:cNvSpPr>
          <p:nvPr/>
        </p:nvSpPr>
        <p:spPr bwMode="auto">
          <a:xfrm>
            <a:off x="6049963" y="5154613"/>
            <a:ext cx="28575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chemeClr val="hlink"/>
                </a:solidFill>
                <a:latin typeface="Times" pitchFamily="-128" charset="0"/>
              </a:rPr>
              <a:t>1</a:t>
            </a:r>
          </a:p>
        </p:txBody>
      </p:sp>
      <p:sp>
        <p:nvSpPr>
          <p:cNvPr id="87091" name="Freeform 51"/>
          <p:cNvSpPr>
            <a:spLocks/>
          </p:cNvSpPr>
          <p:nvPr/>
        </p:nvSpPr>
        <p:spPr bwMode="auto">
          <a:xfrm>
            <a:off x="5129213" y="5049838"/>
            <a:ext cx="174625" cy="339725"/>
          </a:xfrm>
          <a:custGeom>
            <a:avLst/>
            <a:gdLst>
              <a:gd name="T0" fmla="*/ 0 w 110"/>
              <a:gd name="T1" fmla="*/ 0 h 214"/>
              <a:gd name="T2" fmla="*/ 0 w 110"/>
              <a:gd name="T3" fmla="*/ 2147483647 h 214"/>
              <a:gd name="T4" fmla="*/ 2147483647 w 110"/>
              <a:gd name="T5" fmla="*/ 2147483647 h 214"/>
              <a:gd name="T6" fmla="*/ 0 w 110"/>
              <a:gd name="T7" fmla="*/ 0 h 214"/>
              <a:gd name="T8" fmla="*/ 0 60000 65536"/>
              <a:gd name="T9" fmla="*/ 0 60000 65536"/>
              <a:gd name="T10" fmla="*/ 0 60000 65536"/>
              <a:gd name="T11" fmla="*/ 0 60000 65536"/>
              <a:gd name="T12" fmla="*/ 0 w 110"/>
              <a:gd name="T13" fmla="*/ 0 h 214"/>
              <a:gd name="T14" fmla="*/ 110 w 110"/>
              <a:gd name="T15" fmla="*/ 214 h 2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0" h="214">
                <a:moveTo>
                  <a:pt x="0" y="0"/>
                </a:moveTo>
                <a:cubicBezTo>
                  <a:pt x="0" y="71"/>
                  <a:pt x="0" y="142"/>
                  <a:pt x="0" y="214"/>
                </a:cubicBezTo>
                <a:lnTo>
                  <a:pt x="110" y="104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092" name="Oval 52"/>
          <p:cNvSpPr>
            <a:spLocks noChangeArrowheads="1"/>
          </p:cNvSpPr>
          <p:nvPr/>
        </p:nvSpPr>
        <p:spPr bwMode="auto">
          <a:xfrm>
            <a:off x="7759700" y="4838700"/>
            <a:ext cx="815975" cy="790575"/>
          </a:xfrm>
          <a:prstGeom prst="ellips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Times" pitchFamily="-128" charset="0"/>
            </a:endParaRPr>
          </a:p>
        </p:txBody>
      </p:sp>
      <p:sp>
        <p:nvSpPr>
          <p:cNvPr id="87093" name="Text Box 53"/>
          <p:cNvSpPr txBox="1">
            <a:spLocks noChangeArrowheads="1"/>
          </p:cNvSpPr>
          <p:nvPr/>
        </p:nvSpPr>
        <p:spPr bwMode="auto">
          <a:xfrm>
            <a:off x="5430838" y="5672138"/>
            <a:ext cx="871537" cy="41116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en-US" sz="1600">
                <a:latin typeface="Times" pitchFamily="-128" charset="0"/>
              </a:rPr>
              <a:t>“mix”</a:t>
            </a:r>
          </a:p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en-US" sz="1600">
                <a:latin typeface="Times" pitchFamily="-128" charset="0"/>
              </a:rPr>
              <a:t>acceptor</a:t>
            </a: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Oval 2"/>
          <p:cNvSpPr>
            <a:spLocks noChangeArrowheads="1"/>
          </p:cNvSpPr>
          <p:nvPr/>
        </p:nvSpPr>
        <p:spPr bwMode="auto">
          <a:xfrm>
            <a:off x="2457450" y="4602163"/>
            <a:ext cx="669925" cy="669925"/>
          </a:xfrm>
          <a:prstGeom prst="ellips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Times" pitchFamily="-128" charset="0"/>
            </a:endParaRPr>
          </a:p>
        </p:txBody>
      </p:sp>
      <p:sp>
        <p:nvSpPr>
          <p:cNvPr id="88067" name="Text Box 3"/>
          <p:cNvSpPr txBox="1">
            <a:spLocks noChangeArrowheads="1"/>
          </p:cNvSpPr>
          <p:nvPr/>
        </p:nvSpPr>
        <p:spPr bwMode="auto">
          <a:xfrm>
            <a:off x="2522538" y="4767263"/>
            <a:ext cx="53340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" pitchFamily="-128" charset="0"/>
              </a:rPr>
              <a:t>start</a:t>
            </a:r>
          </a:p>
        </p:txBody>
      </p:sp>
      <p:sp>
        <p:nvSpPr>
          <p:cNvPr id="88068" name="Oval 4"/>
          <p:cNvSpPr>
            <a:spLocks noChangeArrowheads="1"/>
          </p:cNvSpPr>
          <p:nvPr/>
        </p:nvSpPr>
        <p:spPr bwMode="auto">
          <a:xfrm>
            <a:off x="4684713" y="4637088"/>
            <a:ext cx="669925" cy="669925"/>
          </a:xfrm>
          <a:prstGeom prst="ellips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Times" pitchFamily="-128" charset="0"/>
            </a:endParaRPr>
          </a:p>
        </p:txBody>
      </p:sp>
      <p:sp>
        <p:nvSpPr>
          <p:cNvPr id="88069" name="Text Box 5"/>
          <p:cNvSpPr txBox="1">
            <a:spLocks noChangeArrowheads="1"/>
          </p:cNvSpPr>
          <p:nvPr/>
        </p:nvSpPr>
        <p:spPr bwMode="auto">
          <a:xfrm>
            <a:off x="4740275" y="4802188"/>
            <a:ext cx="54610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" pitchFamily="-128" charset="0"/>
              </a:rPr>
              <a:t>qb/0</a:t>
            </a:r>
          </a:p>
        </p:txBody>
      </p:sp>
      <p:sp>
        <p:nvSpPr>
          <p:cNvPr id="88070" name="Oval 6"/>
          <p:cNvSpPr>
            <a:spLocks noChangeArrowheads="1"/>
          </p:cNvSpPr>
          <p:nvPr/>
        </p:nvSpPr>
        <p:spPr bwMode="auto">
          <a:xfrm>
            <a:off x="3683000" y="5856288"/>
            <a:ext cx="669925" cy="669925"/>
          </a:xfrm>
          <a:prstGeom prst="ellips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Times" pitchFamily="-128" charset="0"/>
            </a:endParaRPr>
          </a:p>
        </p:txBody>
      </p:sp>
      <p:sp>
        <p:nvSpPr>
          <p:cNvPr id="88071" name="Text Box 7"/>
          <p:cNvSpPr txBox="1">
            <a:spLocks noChangeArrowheads="1"/>
          </p:cNvSpPr>
          <p:nvPr/>
        </p:nvSpPr>
        <p:spPr bwMode="auto">
          <a:xfrm>
            <a:off x="3746500" y="6021388"/>
            <a:ext cx="53340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" pitchFamily="-128" charset="0"/>
              </a:rPr>
              <a:t>qc/0</a:t>
            </a:r>
          </a:p>
        </p:txBody>
      </p:sp>
      <p:sp>
        <p:nvSpPr>
          <p:cNvPr id="88072" name="Line 8"/>
          <p:cNvSpPr>
            <a:spLocks noChangeShapeType="1"/>
          </p:cNvSpPr>
          <p:nvPr/>
        </p:nvSpPr>
        <p:spPr bwMode="auto">
          <a:xfrm flipV="1">
            <a:off x="3146425" y="4932363"/>
            <a:ext cx="1512888" cy="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73" name="Line 9"/>
          <p:cNvSpPr>
            <a:spLocks noChangeShapeType="1"/>
          </p:cNvSpPr>
          <p:nvPr/>
        </p:nvSpPr>
        <p:spPr bwMode="auto">
          <a:xfrm>
            <a:off x="3009900" y="5203825"/>
            <a:ext cx="717550" cy="795338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74" name="Text Box 10"/>
          <p:cNvSpPr txBox="1">
            <a:spLocks noChangeArrowheads="1"/>
          </p:cNvSpPr>
          <p:nvPr/>
        </p:nvSpPr>
        <p:spPr bwMode="auto">
          <a:xfrm>
            <a:off x="3155950" y="5511800"/>
            <a:ext cx="28575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" pitchFamily="-128" charset="0"/>
              </a:rPr>
              <a:t>1</a:t>
            </a:r>
          </a:p>
        </p:txBody>
      </p:sp>
      <p:sp>
        <p:nvSpPr>
          <p:cNvPr id="88075" name="Text Box 11"/>
          <p:cNvSpPr txBox="1">
            <a:spLocks noChangeArrowheads="1"/>
          </p:cNvSpPr>
          <p:nvPr/>
        </p:nvSpPr>
        <p:spPr bwMode="auto">
          <a:xfrm>
            <a:off x="3713163" y="4624388"/>
            <a:ext cx="28575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" pitchFamily="-128" charset="0"/>
              </a:rPr>
              <a:t>0</a:t>
            </a:r>
          </a:p>
        </p:txBody>
      </p:sp>
      <p:sp>
        <p:nvSpPr>
          <p:cNvPr id="88076" name="Freeform 12"/>
          <p:cNvSpPr>
            <a:spLocks/>
          </p:cNvSpPr>
          <p:nvPr/>
        </p:nvSpPr>
        <p:spPr bwMode="auto">
          <a:xfrm rot="-6667679">
            <a:off x="4419601" y="5024437"/>
            <a:ext cx="241300" cy="415925"/>
          </a:xfrm>
          <a:custGeom>
            <a:avLst/>
            <a:gdLst>
              <a:gd name="T0" fmla="*/ 2147483647 w 127"/>
              <a:gd name="T1" fmla="*/ 2147483647 h 238"/>
              <a:gd name="T2" fmla="*/ 2147483647 w 127"/>
              <a:gd name="T3" fmla="*/ 2147483647 h 238"/>
              <a:gd name="T4" fmla="*/ 2147483647 w 127"/>
              <a:gd name="T5" fmla="*/ 2147483647 h 238"/>
              <a:gd name="T6" fmla="*/ 2147483647 w 127"/>
              <a:gd name="T7" fmla="*/ 0 h 238"/>
              <a:gd name="T8" fmla="*/ 2147483647 w 127"/>
              <a:gd name="T9" fmla="*/ 2147483647 h 238"/>
              <a:gd name="T10" fmla="*/ 2147483647 w 127"/>
              <a:gd name="T11" fmla="*/ 2147483647 h 238"/>
              <a:gd name="T12" fmla="*/ 2147483647 w 127"/>
              <a:gd name="T13" fmla="*/ 2147483647 h 2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7"/>
              <a:gd name="T22" fmla="*/ 0 h 238"/>
              <a:gd name="T23" fmla="*/ 127 w 127"/>
              <a:gd name="T24" fmla="*/ 238 h 2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7" h="238">
                <a:moveTo>
                  <a:pt x="64" y="238"/>
                </a:moveTo>
                <a:cubicBezTo>
                  <a:pt x="40" y="216"/>
                  <a:pt x="17" y="194"/>
                  <a:pt x="9" y="165"/>
                </a:cubicBezTo>
                <a:cubicBezTo>
                  <a:pt x="0" y="135"/>
                  <a:pt x="3" y="88"/>
                  <a:pt x="15" y="61"/>
                </a:cubicBezTo>
                <a:cubicBezTo>
                  <a:pt x="26" y="33"/>
                  <a:pt x="58" y="0"/>
                  <a:pt x="76" y="0"/>
                </a:cubicBezTo>
                <a:cubicBezTo>
                  <a:pt x="93" y="0"/>
                  <a:pt x="110" y="38"/>
                  <a:pt x="119" y="61"/>
                </a:cubicBezTo>
                <a:cubicBezTo>
                  <a:pt x="127" y="83"/>
                  <a:pt x="127" y="107"/>
                  <a:pt x="125" y="134"/>
                </a:cubicBezTo>
                <a:cubicBezTo>
                  <a:pt x="122" y="160"/>
                  <a:pt x="111" y="190"/>
                  <a:pt x="101" y="220"/>
                </a:cubicBezTo>
              </a:path>
            </a:pathLst>
          </a:custGeom>
          <a:noFill/>
          <a:ln w="1905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77" name="Freeform 13"/>
          <p:cNvSpPr>
            <a:spLocks/>
          </p:cNvSpPr>
          <p:nvPr/>
        </p:nvSpPr>
        <p:spPr bwMode="auto">
          <a:xfrm rot="15763900" flipH="1">
            <a:off x="3348038" y="6002337"/>
            <a:ext cx="241300" cy="415925"/>
          </a:xfrm>
          <a:custGeom>
            <a:avLst/>
            <a:gdLst>
              <a:gd name="T0" fmla="*/ 2147483647 w 127"/>
              <a:gd name="T1" fmla="*/ 2147483647 h 238"/>
              <a:gd name="T2" fmla="*/ 2147483647 w 127"/>
              <a:gd name="T3" fmla="*/ 2147483647 h 238"/>
              <a:gd name="T4" fmla="*/ 2147483647 w 127"/>
              <a:gd name="T5" fmla="*/ 2147483647 h 238"/>
              <a:gd name="T6" fmla="*/ 2147483647 w 127"/>
              <a:gd name="T7" fmla="*/ 0 h 238"/>
              <a:gd name="T8" fmla="*/ 2147483647 w 127"/>
              <a:gd name="T9" fmla="*/ 2147483647 h 238"/>
              <a:gd name="T10" fmla="*/ 2147483647 w 127"/>
              <a:gd name="T11" fmla="*/ 2147483647 h 238"/>
              <a:gd name="T12" fmla="*/ 2147483647 w 127"/>
              <a:gd name="T13" fmla="*/ 2147483647 h 2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7"/>
              <a:gd name="T22" fmla="*/ 0 h 238"/>
              <a:gd name="T23" fmla="*/ 127 w 127"/>
              <a:gd name="T24" fmla="*/ 238 h 2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7" h="238">
                <a:moveTo>
                  <a:pt x="64" y="238"/>
                </a:moveTo>
                <a:cubicBezTo>
                  <a:pt x="40" y="216"/>
                  <a:pt x="17" y="194"/>
                  <a:pt x="9" y="165"/>
                </a:cubicBezTo>
                <a:cubicBezTo>
                  <a:pt x="0" y="135"/>
                  <a:pt x="3" y="88"/>
                  <a:pt x="15" y="61"/>
                </a:cubicBezTo>
                <a:cubicBezTo>
                  <a:pt x="26" y="33"/>
                  <a:pt x="58" y="0"/>
                  <a:pt x="76" y="0"/>
                </a:cubicBezTo>
                <a:cubicBezTo>
                  <a:pt x="93" y="0"/>
                  <a:pt x="110" y="38"/>
                  <a:pt x="119" y="61"/>
                </a:cubicBezTo>
                <a:cubicBezTo>
                  <a:pt x="127" y="83"/>
                  <a:pt x="127" y="107"/>
                  <a:pt x="125" y="134"/>
                </a:cubicBezTo>
                <a:cubicBezTo>
                  <a:pt x="122" y="160"/>
                  <a:pt x="111" y="190"/>
                  <a:pt x="101" y="220"/>
                </a:cubicBezTo>
              </a:path>
            </a:pathLst>
          </a:custGeom>
          <a:noFill/>
          <a:ln w="1905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78" name="Text Box 14"/>
          <p:cNvSpPr txBox="1">
            <a:spLocks noChangeArrowheads="1"/>
          </p:cNvSpPr>
          <p:nvPr/>
        </p:nvSpPr>
        <p:spPr bwMode="auto">
          <a:xfrm>
            <a:off x="1985963" y="5426075"/>
            <a:ext cx="1065212" cy="5064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sz="1600">
                <a:latin typeface="Times" pitchFamily="-128" charset="0"/>
              </a:rPr>
              <a:t>Equivalent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sz="1600">
                <a:latin typeface="Times" pitchFamily="-128" charset="0"/>
              </a:rPr>
              <a:t>Classifier</a:t>
            </a:r>
          </a:p>
        </p:txBody>
      </p:sp>
      <p:sp>
        <p:nvSpPr>
          <p:cNvPr id="88079" name="Oval 15"/>
          <p:cNvSpPr>
            <a:spLocks noChangeArrowheads="1"/>
          </p:cNvSpPr>
          <p:nvPr/>
        </p:nvSpPr>
        <p:spPr bwMode="auto">
          <a:xfrm>
            <a:off x="6484938" y="4673600"/>
            <a:ext cx="669925" cy="669925"/>
          </a:xfrm>
          <a:prstGeom prst="ellips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Times" pitchFamily="-128" charset="0"/>
            </a:endParaRPr>
          </a:p>
        </p:txBody>
      </p:sp>
      <p:sp>
        <p:nvSpPr>
          <p:cNvPr id="88080" name="Text Box 16"/>
          <p:cNvSpPr txBox="1">
            <a:spLocks noChangeArrowheads="1"/>
          </p:cNvSpPr>
          <p:nvPr/>
        </p:nvSpPr>
        <p:spPr bwMode="auto">
          <a:xfrm>
            <a:off x="6524625" y="4838700"/>
            <a:ext cx="579438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" pitchFamily="-128" charset="0"/>
              </a:rPr>
              <a:t>qB/1</a:t>
            </a:r>
          </a:p>
        </p:txBody>
      </p:sp>
      <p:sp>
        <p:nvSpPr>
          <p:cNvPr id="88081" name="Oval 17"/>
          <p:cNvSpPr>
            <a:spLocks noChangeArrowheads="1"/>
          </p:cNvSpPr>
          <p:nvPr/>
        </p:nvSpPr>
        <p:spPr bwMode="auto">
          <a:xfrm>
            <a:off x="5697538" y="5911850"/>
            <a:ext cx="669925" cy="669925"/>
          </a:xfrm>
          <a:prstGeom prst="ellips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Times" pitchFamily="-128" charset="0"/>
            </a:endParaRPr>
          </a:p>
        </p:txBody>
      </p:sp>
      <p:sp>
        <p:nvSpPr>
          <p:cNvPr id="88082" name="Text Box 18"/>
          <p:cNvSpPr txBox="1">
            <a:spLocks noChangeArrowheads="1"/>
          </p:cNvSpPr>
          <p:nvPr/>
        </p:nvSpPr>
        <p:spPr bwMode="auto">
          <a:xfrm>
            <a:off x="5737225" y="6076950"/>
            <a:ext cx="579438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" pitchFamily="-128" charset="0"/>
              </a:rPr>
              <a:t>qC/1</a:t>
            </a:r>
          </a:p>
        </p:txBody>
      </p:sp>
      <p:sp>
        <p:nvSpPr>
          <p:cNvPr id="88083" name="Text Box 19"/>
          <p:cNvSpPr txBox="1">
            <a:spLocks noChangeArrowheads="1"/>
          </p:cNvSpPr>
          <p:nvPr/>
        </p:nvSpPr>
        <p:spPr bwMode="auto">
          <a:xfrm>
            <a:off x="4097338" y="5118100"/>
            <a:ext cx="28575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" pitchFamily="-128" charset="0"/>
              </a:rPr>
              <a:t>0</a:t>
            </a:r>
          </a:p>
        </p:txBody>
      </p:sp>
      <p:sp>
        <p:nvSpPr>
          <p:cNvPr id="88084" name="Text Box 20"/>
          <p:cNvSpPr txBox="1">
            <a:spLocks noChangeArrowheads="1"/>
          </p:cNvSpPr>
          <p:nvPr/>
        </p:nvSpPr>
        <p:spPr bwMode="auto">
          <a:xfrm>
            <a:off x="3046413" y="6024563"/>
            <a:ext cx="28575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" pitchFamily="-128" charset="0"/>
              </a:rPr>
              <a:t>1</a:t>
            </a:r>
          </a:p>
        </p:txBody>
      </p:sp>
      <p:sp>
        <p:nvSpPr>
          <p:cNvPr id="88085" name="Text Box 21"/>
          <p:cNvSpPr txBox="1">
            <a:spLocks noChangeArrowheads="1"/>
          </p:cNvSpPr>
          <p:nvPr/>
        </p:nvSpPr>
        <p:spPr bwMode="auto">
          <a:xfrm>
            <a:off x="5237163" y="5159375"/>
            <a:ext cx="28575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" pitchFamily="-128" charset="0"/>
              </a:rPr>
              <a:t>1</a:t>
            </a:r>
          </a:p>
        </p:txBody>
      </p:sp>
      <p:sp>
        <p:nvSpPr>
          <p:cNvPr id="88086" name="Line 22"/>
          <p:cNvSpPr>
            <a:spLocks noChangeShapeType="1"/>
          </p:cNvSpPr>
          <p:nvPr/>
        </p:nvSpPr>
        <p:spPr bwMode="auto">
          <a:xfrm>
            <a:off x="4362450" y="6218238"/>
            <a:ext cx="1327150" cy="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87" name="Line 23"/>
          <p:cNvSpPr>
            <a:spLocks noChangeShapeType="1"/>
          </p:cNvSpPr>
          <p:nvPr/>
        </p:nvSpPr>
        <p:spPr bwMode="auto">
          <a:xfrm>
            <a:off x="5175250" y="5256213"/>
            <a:ext cx="706438" cy="687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88" name="Line 24"/>
          <p:cNvSpPr>
            <a:spLocks noChangeShapeType="1"/>
          </p:cNvSpPr>
          <p:nvPr/>
        </p:nvSpPr>
        <p:spPr bwMode="auto">
          <a:xfrm flipV="1">
            <a:off x="4311650" y="5178425"/>
            <a:ext cx="2217738" cy="823913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89" name="Text Box 25"/>
          <p:cNvSpPr txBox="1">
            <a:spLocks noChangeArrowheads="1"/>
          </p:cNvSpPr>
          <p:nvPr/>
        </p:nvSpPr>
        <p:spPr bwMode="auto">
          <a:xfrm>
            <a:off x="4846638" y="5475288"/>
            <a:ext cx="28575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" pitchFamily="-128" charset="0"/>
              </a:rPr>
              <a:t>0</a:t>
            </a:r>
          </a:p>
        </p:txBody>
      </p:sp>
      <p:sp>
        <p:nvSpPr>
          <p:cNvPr id="88090" name="Line 26"/>
          <p:cNvSpPr>
            <a:spLocks noChangeShapeType="1"/>
          </p:cNvSpPr>
          <p:nvPr/>
        </p:nvSpPr>
        <p:spPr bwMode="auto">
          <a:xfrm flipV="1">
            <a:off x="5357813" y="4975225"/>
            <a:ext cx="1114425" cy="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91" name="Text Box 27"/>
          <p:cNvSpPr txBox="1">
            <a:spLocks noChangeArrowheads="1"/>
          </p:cNvSpPr>
          <p:nvPr/>
        </p:nvSpPr>
        <p:spPr bwMode="auto">
          <a:xfrm>
            <a:off x="5753100" y="4687888"/>
            <a:ext cx="28575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" pitchFamily="-128" charset="0"/>
              </a:rPr>
              <a:t>0</a:t>
            </a:r>
          </a:p>
        </p:txBody>
      </p:sp>
      <p:sp>
        <p:nvSpPr>
          <p:cNvPr id="88092" name="Text Box 28"/>
          <p:cNvSpPr txBox="1">
            <a:spLocks noChangeArrowheads="1"/>
          </p:cNvSpPr>
          <p:nvPr/>
        </p:nvSpPr>
        <p:spPr bwMode="auto">
          <a:xfrm>
            <a:off x="4933950" y="5932488"/>
            <a:ext cx="28575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" pitchFamily="-128" charset="0"/>
              </a:rPr>
              <a:t>1</a:t>
            </a:r>
          </a:p>
        </p:txBody>
      </p:sp>
      <p:sp>
        <p:nvSpPr>
          <p:cNvPr id="88093" name="Line 29"/>
          <p:cNvSpPr>
            <a:spLocks noChangeShapeType="1"/>
          </p:cNvSpPr>
          <p:nvPr/>
        </p:nvSpPr>
        <p:spPr bwMode="auto">
          <a:xfrm flipH="1">
            <a:off x="6132513" y="5303838"/>
            <a:ext cx="496887" cy="620712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94" name="Line 30"/>
          <p:cNvSpPr>
            <a:spLocks noChangeShapeType="1"/>
          </p:cNvSpPr>
          <p:nvPr/>
        </p:nvSpPr>
        <p:spPr bwMode="auto">
          <a:xfrm flipH="1">
            <a:off x="6265863" y="5359400"/>
            <a:ext cx="496887" cy="620713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95" name="Text Box 31"/>
          <p:cNvSpPr txBox="1">
            <a:spLocks noChangeArrowheads="1"/>
          </p:cNvSpPr>
          <p:nvPr/>
        </p:nvSpPr>
        <p:spPr bwMode="auto">
          <a:xfrm>
            <a:off x="6022975" y="5548313"/>
            <a:ext cx="28575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" pitchFamily="-128" charset="0"/>
              </a:rPr>
              <a:t>0</a:t>
            </a:r>
          </a:p>
        </p:txBody>
      </p:sp>
      <p:sp>
        <p:nvSpPr>
          <p:cNvPr id="88096" name="Text Box 32"/>
          <p:cNvSpPr txBox="1">
            <a:spLocks noChangeArrowheads="1"/>
          </p:cNvSpPr>
          <p:nvPr/>
        </p:nvSpPr>
        <p:spPr bwMode="auto">
          <a:xfrm>
            <a:off x="6630988" y="5341938"/>
            <a:ext cx="28575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" pitchFamily="-128" charset="0"/>
              </a:rPr>
              <a:t>1</a:t>
            </a: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 Box 2"/>
          <p:cNvSpPr txBox="1">
            <a:spLocks noChangeArrowheads="1"/>
          </p:cNvSpPr>
          <p:nvPr/>
        </p:nvSpPr>
        <p:spPr bwMode="auto">
          <a:xfrm>
            <a:off x="1662113" y="4508500"/>
            <a:ext cx="28575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" pitchFamily="-128" charset="0"/>
              </a:rPr>
              <a:t>1</a:t>
            </a:r>
          </a:p>
        </p:txBody>
      </p:sp>
      <p:sp>
        <p:nvSpPr>
          <p:cNvPr id="89091" name="Text Box 3"/>
          <p:cNvSpPr txBox="1">
            <a:spLocks noChangeArrowheads="1"/>
          </p:cNvSpPr>
          <p:nvPr/>
        </p:nvSpPr>
        <p:spPr bwMode="auto">
          <a:xfrm>
            <a:off x="598488" y="5084763"/>
            <a:ext cx="28575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" pitchFamily="-128" charset="0"/>
              </a:rPr>
              <a:t>0</a:t>
            </a:r>
          </a:p>
        </p:txBody>
      </p:sp>
      <p:sp>
        <p:nvSpPr>
          <p:cNvPr id="89092" name="Oval 4"/>
          <p:cNvSpPr>
            <a:spLocks noChangeArrowheads="1"/>
          </p:cNvSpPr>
          <p:nvPr/>
        </p:nvSpPr>
        <p:spPr bwMode="auto">
          <a:xfrm>
            <a:off x="501650" y="4411663"/>
            <a:ext cx="669925" cy="6699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Times" pitchFamily="-128" charset="0"/>
            </a:endParaRPr>
          </a:p>
        </p:txBody>
      </p:sp>
      <p:sp>
        <p:nvSpPr>
          <p:cNvPr id="89093" name="Text Box 5"/>
          <p:cNvSpPr txBox="1">
            <a:spLocks noChangeArrowheads="1"/>
          </p:cNvSpPr>
          <p:nvPr/>
        </p:nvSpPr>
        <p:spPr bwMode="auto">
          <a:xfrm>
            <a:off x="644525" y="4581525"/>
            <a:ext cx="365125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" pitchFamily="-128" charset="0"/>
              </a:rPr>
              <a:t>qs</a:t>
            </a:r>
          </a:p>
        </p:txBody>
      </p:sp>
      <p:sp>
        <p:nvSpPr>
          <p:cNvPr id="89094" name="Freeform 6"/>
          <p:cNvSpPr>
            <a:spLocks/>
          </p:cNvSpPr>
          <p:nvPr/>
        </p:nvSpPr>
        <p:spPr bwMode="auto">
          <a:xfrm>
            <a:off x="319088" y="4575175"/>
            <a:ext cx="174625" cy="339725"/>
          </a:xfrm>
          <a:custGeom>
            <a:avLst/>
            <a:gdLst>
              <a:gd name="T0" fmla="*/ 0 w 110"/>
              <a:gd name="T1" fmla="*/ 0 h 214"/>
              <a:gd name="T2" fmla="*/ 0 w 110"/>
              <a:gd name="T3" fmla="*/ 2147483647 h 214"/>
              <a:gd name="T4" fmla="*/ 2147483647 w 110"/>
              <a:gd name="T5" fmla="*/ 2147483647 h 214"/>
              <a:gd name="T6" fmla="*/ 0 w 110"/>
              <a:gd name="T7" fmla="*/ 0 h 214"/>
              <a:gd name="T8" fmla="*/ 0 60000 65536"/>
              <a:gd name="T9" fmla="*/ 0 60000 65536"/>
              <a:gd name="T10" fmla="*/ 0 60000 65536"/>
              <a:gd name="T11" fmla="*/ 0 60000 65536"/>
              <a:gd name="T12" fmla="*/ 0 w 110"/>
              <a:gd name="T13" fmla="*/ 0 h 214"/>
              <a:gd name="T14" fmla="*/ 110 w 110"/>
              <a:gd name="T15" fmla="*/ 214 h 2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0" h="214">
                <a:moveTo>
                  <a:pt x="0" y="0"/>
                </a:moveTo>
                <a:cubicBezTo>
                  <a:pt x="0" y="71"/>
                  <a:pt x="0" y="142"/>
                  <a:pt x="0" y="214"/>
                </a:cubicBezTo>
                <a:lnTo>
                  <a:pt x="110" y="104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9095" name="Oval 7"/>
          <p:cNvSpPr>
            <a:spLocks noChangeArrowheads="1"/>
          </p:cNvSpPr>
          <p:nvPr/>
        </p:nvSpPr>
        <p:spPr bwMode="auto">
          <a:xfrm>
            <a:off x="371475" y="5484813"/>
            <a:ext cx="669925" cy="6699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Times" pitchFamily="-128" charset="0"/>
            </a:endParaRPr>
          </a:p>
        </p:txBody>
      </p:sp>
      <p:sp>
        <p:nvSpPr>
          <p:cNvPr id="89096" name="Text Box 8"/>
          <p:cNvSpPr txBox="1">
            <a:spLocks noChangeArrowheads="1"/>
          </p:cNvSpPr>
          <p:nvPr/>
        </p:nvSpPr>
        <p:spPr bwMode="auto">
          <a:xfrm>
            <a:off x="503238" y="5654675"/>
            <a:ext cx="38735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" pitchFamily="-128" charset="0"/>
              </a:rPr>
              <a:t>q0</a:t>
            </a:r>
          </a:p>
        </p:txBody>
      </p:sp>
      <p:sp>
        <p:nvSpPr>
          <p:cNvPr id="89097" name="Oval 9"/>
          <p:cNvSpPr>
            <a:spLocks noChangeArrowheads="1"/>
          </p:cNvSpPr>
          <p:nvPr/>
        </p:nvSpPr>
        <p:spPr bwMode="auto">
          <a:xfrm>
            <a:off x="1812925" y="5889625"/>
            <a:ext cx="669925" cy="6699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Times" pitchFamily="-128" charset="0"/>
            </a:endParaRPr>
          </a:p>
        </p:txBody>
      </p:sp>
      <p:sp>
        <p:nvSpPr>
          <p:cNvPr id="89098" name="Text Box 10"/>
          <p:cNvSpPr txBox="1">
            <a:spLocks noChangeArrowheads="1"/>
          </p:cNvSpPr>
          <p:nvPr/>
        </p:nvSpPr>
        <p:spPr bwMode="auto">
          <a:xfrm>
            <a:off x="1963738" y="6061075"/>
            <a:ext cx="38735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" pitchFamily="-128" charset="0"/>
              </a:rPr>
              <a:t>q2</a:t>
            </a:r>
          </a:p>
        </p:txBody>
      </p:sp>
      <p:sp>
        <p:nvSpPr>
          <p:cNvPr id="89099" name="Oval 11"/>
          <p:cNvSpPr>
            <a:spLocks noChangeArrowheads="1"/>
          </p:cNvSpPr>
          <p:nvPr/>
        </p:nvSpPr>
        <p:spPr bwMode="auto">
          <a:xfrm>
            <a:off x="2362200" y="4559300"/>
            <a:ext cx="669925" cy="6699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Times" pitchFamily="-128" charset="0"/>
            </a:endParaRPr>
          </a:p>
        </p:txBody>
      </p:sp>
      <p:sp>
        <p:nvSpPr>
          <p:cNvPr id="89100" name="Text Box 12"/>
          <p:cNvSpPr txBox="1">
            <a:spLocks noChangeArrowheads="1"/>
          </p:cNvSpPr>
          <p:nvPr/>
        </p:nvSpPr>
        <p:spPr bwMode="auto">
          <a:xfrm>
            <a:off x="2493963" y="4729163"/>
            <a:ext cx="38735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" pitchFamily="-128" charset="0"/>
              </a:rPr>
              <a:t>q1</a:t>
            </a:r>
          </a:p>
        </p:txBody>
      </p:sp>
      <p:sp>
        <p:nvSpPr>
          <p:cNvPr id="89101" name="Line 13"/>
          <p:cNvSpPr>
            <a:spLocks noChangeShapeType="1"/>
          </p:cNvSpPr>
          <p:nvPr/>
        </p:nvSpPr>
        <p:spPr bwMode="auto">
          <a:xfrm>
            <a:off x="1187450" y="4748213"/>
            <a:ext cx="1182688" cy="1158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9102" name="Line 14"/>
          <p:cNvSpPr>
            <a:spLocks noChangeShapeType="1"/>
          </p:cNvSpPr>
          <p:nvPr/>
        </p:nvSpPr>
        <p:spPr bwMode="auto">
          <a:xfrm flipH="1">
            <a:off x="835025" y="5103813"/>
            <a:ext cx="0" cy="3778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9103" name="Oval 15"/>
          <p:cNvSpPr>
            <a:spLocks noChangeArrowheads="1"/>
          </p:cNvSpPr>
          <p:nvPr/>
        </p:nvSpPr>
        <p:spPr bwMode="auto">
          <a:xfrm>
            <a:off x="330200" y="5453063"/>
            <a:ext cx="757238" cy="747712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Times" pitchFamily="-128" charset="0"/>
            </a:endParaRPr>
          </a:p>
        </p:txBody>
      </p:sp>
      <p:sp>
        <p:nvSpPr>
          <p:cNvPr id="89104" name="Line 16"/>
          <p:cNvSpPr>
            <a:spLocks noChangeShapeType="1"/>
          </p:cNvSpPr>
          <p:nvPr/>
        </p:nvSpPr>
        <p:spPr bwMode="auto">
          <a:xfrm flipH="1">
            <a:off x="2279650" y="5230813"/>
            <a:ext cx="300038" cy="6969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9105" name="Text Box 17"/>
          <p:cNvSpPr txBox="1">
            <a:spLocks noChangeArrowheads="1"/>
          </p:cNvSpPr>
          <p:nvPr/>
        </p:nvSpPr>
        <p:spPr bwMode="auto">
          <a:xfrm>
            <a:off x="2179638" y="5402263"/>
            <a:ext cx="28575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" pitchFamily="-128" charset="0"/>
              </a:rPr>
              <a:t>0</a:t>
            </a:r>
          </a:p>
        </p:txBody>
      </p:sp>
      <p:sp>
        <p:nvSpPr>
          <p:cNvPr id="89106" name="Line 18"/>
          <p:cNvSpPr>
            <a:spLocks noChangeShapeType="1"/>
          </p:cNvSpPr>
          <p:nvPr/>
        </p:nvSpPr>
        <p:spPr bwMode="auto">
          <a:xfrm flipH="1">
            <a:off x="2374900" y="5230813"/>
            <a:ext cx="300038" cy="6969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9107" name="Text Box 19"/>
          <p:cNvSpPr txBox="1">
            <a:spLocks noChangeArrowheads="1"/>
          </p:cNvSpPr>
          <p:nvPr/>
        </p:nvSpPr>
        <p:spPr bwMode="auto">
          <a:xfrm>
            <a:off x="2459038" y="5535613"/>
            <a:ext cx="28575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" pitchFamily="-128" charset="0"/>
              </a:rPr>
              <a:t>0</a:t>
            </a:r>
          </a:p>
        </p:txBody>
      </p:sp>
      <p:sp>
        <p:nvSpPr>
          <p:cNvPr id="89108" name="Line 20"/>
          <p:cNvSpPr>
            <a:spLocks noChangeShapeType="1"/>
          </p:cNvSpPr>
          <p:nvPr/>
        </p:nvSpPr>
        <p:spPr bwMode="auto">
          <a:xfrm flipH="1">
            <a:off x="1068388" y="5006975"/>
            <a:ext cx="1309687" cy="6889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9109" name="Text Box 21"/>
          <p:cNvSpPr txBox="1">
            <a:spLocks noChangeArrowheads="1"/>
          </p:cNvSpPr>
          <p:nvPr/>
        </p:nvSpPr>
        <p:spPr bwMode="auto">
          <a:xfrm>
            <a:off x="1677988" y="5002213"/>
            <a:ext cx="28575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" pitchFamily="-128" charset="0"/>
              </a:rPr>
              <a:t>1</a:t>
            </a:r>
          </a:p>
        </p:txBody>
      </p:sp>
      <p:sp>
        <p:nvSpPr>
          <p:cNvPr id="89110" name="Freeform 22"/>
          <p:cNvSpPr>
            <a:spLocks/>
          </p:cNvSpPr>
          <p:nvPr/>
        </p:nvSpPr>
        <p:spPr bwMode="auto">
          <a:xfrm rot="-10123934">
            <a:off x="484188" y="6197600"/>
            <a:ext cx="241300" cy="415925"/>
          </a:xfrm>
          <a:custGeom>
            <a:avLst/>
            <a:gdLst>
              <a:gd name="T0" fmla="*/ 2147483647 w 127"/>
              <a:gd name="T1" fmla="*/ 2147483647 h 238"/>
              <a:gd name="T2" fmla="*/ 2147483647 w 127"/>
              <a:gd name="T3" fmla="*/ 2147483647 h 238"/>
              <a:gd name="T4" fmla="*/ 2147483647 w 127"/>
              <a:gd name="T5" fmla="*/ 2147483647 h 238"/>
              <a:gd name="T6" fmla="*/ 2147483647 w 127"/>
              <a:gd name="T7" fmla="*/ 0 h 238"/>
              <a:gd name="T8" fmla="*/ 2147483647 w 127"/>
              <a:gd name="T9" fmla="*/ 2147483647 h 238"/>
              <a:gd name="T10" fmla="*/ 2147483647 w 127"/>
              <a:gd name="T11" fmla="*/ 2147483647 h 238"/>
              <a:gd name="T12" fmla="*/ 2147483647 w 127"/>
              <a:gd name="T13" fmla="*/ 2147483647 h 2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7"/>
              <a:gd name="T22" fmla="*/ 0 h 238"/>
              <a:gd name="T23" fmla="*/ 127 w 127"/>
              <a:gd name="T24" fmla="*/ 238 h 2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7" h="238">
                <a:moveTo>
                  <a:pt x="64" y="238"/>
                </a:moveTo>
                <a:cubicBezTo>
                  <a:pt x="40" y="216"/>
                  <a:pt x="17" y="194"/>
                  <a:pt x="9" y="165"/>
                </a:cubicBezTo>
                <a:cubicBezTo>
                  <a:pt x="0" y="135"/>
                  <a:pt x="3" y="88"/>
                  <a:pt x="15" y="61"/>
                </a:cubicBezTo>
                <a:cubicBezTo>
                  <a:pt x="26" y="33"/>
                  <a:pt x="58" y="0"/>
                  <a:pt x="76" y="0"/>
                </a:cubicBezTo>
                <a:cubicBezTo>
                  <a:pt x="93" y="0"/>
                  <a:pt x="110" y="38"/>
                  <a:pt x="119" y="61"/>
                </a:cubicBezTo>
                <a:cubicBezTo>
                  <a:pt x="127" y="83"/>
                  <a:pt x="127" y="107"/>
                  <a:pt x="125" y="134"/>
                </a:cubicBezTo>
                <a:cubicBezTo>
                  <a:pt x="122" y="160"/>
                  <a:pt x="111" y="190"/>
                  <a:pt x="101" y="22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9111" name="Text Box 23"/>
          <p:cNvSpPr txBox="1">
            <a:spLocks noChangeArrowheads="1"/>
          </p:cNvSpPr>
          <p:nvPr/>
        </p:nvSpPr>
        <p:spPr bwMode="auto">
          <a:xfrm>
            <a:off x="654050" y="6254750"/>
            <a:ext cx="28575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" pitchFamily="-128" charset="0"/>
              </a:rPr>
              <a:t>0</a:t>
            </a:r>
          </a:p>
        </p:txBody>
      </p:sp>
      <p:sp>
        <p:nvSpPr>
          <p:cNvPr id="89112" name="Line 24"/>
          <p:cNvSpPr>
            <a:spLocks noChangeShapeType="1"/>
          </p:cNvSpPr>
          <p:nvPr/>
        </p:nvSpPr>
        <p:spPr bwMode="auto">
          <a:xfrm flipH="1">
            <a:off x="1116013" y="5083175"/>
            <a:ext cx="1309687" cy="6889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9113" name="Text Box 25"/>
          <p:cNvSpPr txBox="1">
            <a:spLocks noChangeArrowheads="1"/>
          </p:cNvSpPr>
          <p:nvPr/>
        </p:nvSpPr>
        <p:spPr bwMode="auto">
          <a:xfrm>
            <a:off x="1431925" y="5522913"/>
            <a:ext cx="28575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" pitchFamily="-128" charset="0"/>
              </a:rPr>
              <a:t>1</a:t>
            </a:r>
          </a:p>
        </p:txBody>
      </p:sp>
      <p:sp>
        <p:nvSpPr>
          <p:cNvPr id="89114" name="Freeform 26"/>
          <p:cNvSpPr>
            <a:spLocks/>
          </p:cNvSpPr>
          <p:nvPr/>
        </p:nvSpPr>
        <p:spPr bwMode="auto">
          <a:xfrm rot="-5160033">
            <a:off x="1489076" y="6089650"/>
            <a:ext cx="241300" cy="415925"/>
          </a:xfrm>
          <a:custGeom>
            <a:avLst/>
            <a:gdLst>
              <a:gd name="T0" fmla="*/ 2147483647 w 127"/>
              <a:gd name="T1" fmla="*/ 2147483647 h 238"/>
              <a:gd name="T2" fmla="*/ 2147483647 w 127"/>
              <a:gd name="T3" fmla="*/ 2147483647 h 238"/>
              <a:gd name="T4" fmla="*/ 2147483647 w 127"/>
              <a:gd name="T5" fmla="*/ 2147483647 h 238"/>
              <a:gd name="T6" fmla="*/ 2147483647 w 127"/>
              <a:gd name="T7" fmla="*/ 0 h 238"/>
              <a:gd name="T8" fmla="*/ 2147483647 w 127"/>
              <a:gd name="T9" fmla="*/ 2147483647 h 238"/>
              <a:gd name="T10" fmla="*/ 2147483647 w 127"/>
              <a:gd name="T11" fmla="*/ 2147483647 h 238"/>
              <a:gd name="T12" fmla="*/ 2147483647 w 127"/>
              <a:gd name="T13" fmla="*/ 2147483647 h 2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7"/>
              <a:gd name="T22" fmla="*/ 0 h 238"/>
              <a:gd name="T23" fmla="*/ 127 w 127"/>
              <a:gd name="T24" fmla="*/ 238 h 2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7" h="238">
                <a:moveTo>
                  <a:pt x="64" y="238"/>
                </a:moveTo>
                <a:cubicBezTo>
                  <a:pt x="40" y="216"/>
                  <a:pt x="17" y="194"/>
                  <a:pt x="9" y="165"/>
                </a:cubicBezTo>
                <a:cubicBezTo>
                  <a:pt x="0" y="135"/>
                  <a:pt x="3" y="88"/>
                  <a:pt x="15" y="61"/>
                </a:cubicBezTo>
                <a:cubicBezTo>
                  <a:pt x="26" y="33"/>
                  <a:pt x="58" y="0"/>
                  <a:pt x="76" y="0"/>
                </a:cubicBezTo>
                <a:cubicBezTo>
                  <a:pt x="93" y="0"/>
                  <a:pt x="110" y="38"/>
                  <a:pt x="119" y="61"/>
                </a:cubicBezTo>
                <a:cubicBezTo>
                  <a:pt x="127" y="83"/>
                  <a:pt x="127" y="107"/>
                  <a:pt x="125" y="134"/>
                </a:cubicBezTo>
                <a:cubicBezTo>
                  <a:pt x="122" y="160"/>
                  <a:pt x="111" y="190"/>
                  <a:pt x="101" y="22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9115" name="Text Box 27"/>
          <p:cNvSpPr txBox="1">
            <a:spLocks noChangeArrowheads="1"/>
          </p:cNvSpPr>
          <p:nvPr/>
        </p:nvSpPr>
        <p:spPr bwMode="auto">
          <a:xfrm>
            <a:off x="1254125" y="6273800"/>
            <a:ext cx="28575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" pitchFamily="-128" charset="0"/>
              </a:rPr>
              <a:t>1</a:t>
            </a: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114" name="Group 2"/>
          <p:cNvGrpSpPr>
            <a:grpSpLocks/>
          </p:cNvGrpSpPr>
          <p:nvPr/>
        </p:nvGrpSpPr>
        <p:grpSpPr bwMode="auto">
          <a:xfrm>
            <a:off x="436563" y="1116013"/>
            <a:ext cx="8218487" cy="180975"/>
            <a:chOff x="295" y="1311"/>
            <a:chExt cx="5177" cy="114"/>
          </a:xfrm>
        </p:grpSpPr>
        <p:sp>
          <p:nvSpPr>
            <p:cNvPr id="90123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90124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</p:grpSp>
      <p:sp>
        <p:nvSpPr>
          <p:cNvPr id="90115" name="Text Box 5"/>
          <p:cNvSpPr txBox="1">
            <a:spLocks noChangeArrowheads="1"/>
          </p:cNvSpPr>
          <p:nvPr/>
        </p:nvSpPr>
        <p:spPr bwMode="auto">
          <a:xfrm>
            <a:off x="706438" y="331788"/>
            <a:ext cx="7781925" cy="579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latin typeface="Times" pitchFamily="-128" charset="0"/>
              </a:rPr>
              <a:t>Real Machines don’t just accept their input</a:t>
            </a:r>
          </a:p>
        </p:txBody>
      </p:sp>
      <p:sp>
        <p:nvSpPr>
          <p:cNvPr id="90116" name="Text Box 6"/>
          <p:cNvSpPr txBox="1">
            <a:spLocks noChangeArrowheads="1"/>
          </p:cNvSpPr>
          <p:nvPr/>
        </p:nvSpPr>
        <p:spPr bwMode="auto">
          <a:xfrm>
            <a:off x="238125" y="1443038"/>
            <a:ext cx="874395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Times" pitchFamily="-128" charset="0"/>
              </a:rPr>
              <a:t>Turing machine (TM)</a:t>
            </a:r>
            <a:r>
              <a:rPr lang="en-US" sz="2400">
                <a:latin typeface="Times" pitchFamily="-128" charset="0"/>
              </a:rPr>
              <a:t>:     a simple model of universal computation.</a:t>
            </a:r>
          </a:p>
        </p:txBody>
      </p:sp>
      <p:pic>
        <p:nvPicPr>
          <p:cNvPr id="9011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3" y="2357438"/>
            <a:ext cx="3843337" cy="3705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90118" name="Rectangle 8"/>
          <p:cNvSpPr>
            <a:spLocks noChangeArrowheads="1"/>
          </p:cNvSpPr>
          <p:nvPr/>
        </p:nvSpPr>
        <p:spPr bwMode="auto">
          <a:xfrm>
            <a:off x="4994275" y="2133600"/>
            <a:ext cx="4083050" cy="43672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/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1" charset="2"/>
              <a:buNone/>
            </a:pPr>
            <a:r>
              <a:rPr lang="en-US" sz="1800">
                <a:latin typeface="Times" pitchFamily="-128" charset="0"/>
              </a:rPr>
              <a:t>The </a:t>
            </a:r>
            <a:r>
              <a:rPr lang="en-US" sz="1800" i="1">
                <a:latin typeface="Times" pitchFamily="-128" charset="0"/>
              </a:rPr>
              <a:t>tape</a:t>
            </a:r>
            <a:r>
              <a:rPr lang="en-US" sz="1800">
                <a:latin typeface="Times" pitchFamily="-128" charset="0"/>
              </a:rPr>
              <a:t>: an unbounded amount of memory. Consists of </a:t>
            </a:r>
            <a:r>
              <a:rPr lang="en-US" sz="1800" i="1">
                <a:latin typeface="Times" pitchFamily="-128" charset="0"/>
              </a:rPr>
              <a:t>cells</a:t>
            </a:r>
            <a:r>
              <a:rPr lang="en-US" sz="1800">
                <a:latin typeface="Times" pitchFamily="-128" charset="0"/>
              </a:rPr>
              <a:t>, each containing exactly one of an alphabet  ∑ of characters  (e.g. 0, 1, _ (blank))</a:t>
            </a:r>
          </a:p>
          <a:p>
            <a:pPr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1" charset="2"/>
              <a:buNone/>
            </a:pPr>
            <a:r>
              <a:rPr lang="en-US" sz="1800">
                <a:latin typeface="Times" pitchFamily="-128" charset="0"/>
              </a:rPr>
              <a:t>Read/write head for the tape</a:t>
            </a:r>
          </a:p>
          <a:p>
            <a:pPr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1" charset="2"/>
              <a:buNone/>
            </a:pPr>
            <a:r>
              <a:rPr lang="en-US" sz="1800">
                <a:latin typeface="Times" pitchFamily="-128" charset="0"/>
              </a:rPr>
              <a:t>The control: a finite amount of memory, the </a:t>
            </a:r>
            <a:r>
              <a:rPr lang="en-US" sz="1800" i="1">
                <a:latin typeface="Times" pitchFamily="-128" charset="0"/>
              </a:rPr>
              <a:t>control states</a:t>
            </a:r>
            <a:r>
              <a:rPr lang="en-US" sz="1800">
                <a:latin typeface="Times" pitchFamily="-128" charset="0"/>
              </a:rPr>
              <a:t>. Defines </a:t>
            </a:r>
            <a:r>
              <a:rPr lang="en-US" sz="1800" i="1">
                <a:latin typeface="Times" pitchFamily="-128" charset="0"/>
              </a:rPr>
              <a:t>control functions. </a:t>
            </a:r>
          </a:p>
          <a:p>
            <a:pPr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1" charset="2"/>
              <a:buNone/>
            </a:pPr>
            <a:r>
              <a:rPr lang="en-US" sz="1800">
                <a:latin typeface="Times" pitchFamily="-128" charset="0"/>
              </a:rPr>
              <a:t>The complete state of a TM is determined by:</a:t>
            </a:r>
          </a:p>
          <a:p>
            <a:pPr lvl="1" algn="ctr">
              <a:spcBef>
                <a:spcPct val="20000"/>
              </a:spcBef>
              <a:buClr>
                <a:schemeClr val="accent2"/>
              </a:buClr>
              <a:buSzPct val="80000"/>
              <a:buFont typeface="Monotype Sorts" pitchFamily="1" charset="2"/>
              <a:buNone/>
            </a:pPr>
            <a:r>
              <a:rPr lang="en-US" sz="1400">
                <a:latin typeface="Times" pitchFamily="-128" charset="0"/>
              </a:rPr>
              <a:t>The control state</a:t>
            </a:r>
          </a:p>
          <a:p>
            <a:pPr lvl="1" algn="ctr">
              <a:spcBef>
                <a:spcPct val="20000"/>
              </a:spcBef>
              <a:buClr>
                <a:schemeClr val="accent2"/>
              </a:buClr>
              <a:buSzPct val="80000"/>
              <a:buFont typeface="Monotype Sorts" pitchFamily="1" charset="2"/>
              <a:buNone/>
            </a:pPr>
            <a:r>
              <a:rPr lang="en-US" sz="1400">
                <a:latin typeface="Times" pitchFamily="-128" charset="0"/>
              </a:rPr>
              <a:t>The symbol now under the head</a:t>
            </a:r>
          </a:p>
          <a:p>
            <a:pPr lvl="1" algn="ctr">
              <a:spcBef>
                <a:spcPct val="20000"/>
              </a:spcBef>
              <a:buClr>
                <a:schemeClr val="accent2"/>
              </a:buClr>
              <a:buSzPct val="80000"/>
              <a:buFont typeface="Monotype Sorts" pitchFamily="1" charset="2"/>
              <a:buNone/>
            </a:pPr>
            <a:r>
              <a:rPr lang="en-US" sz="1400">
                <a:latin typeface="Times" pitchFamily="-128" charset="0"/>
              </a:rPr>
              <a:t>The symbols to the right of the head</a:t>
            </a:r>
          </a:p>
          <a:p>
            <a:pPr lvl="1" algn="ctr">
              <a:spcBef>
                <a:spcPct val="20000"/>
              </a:spcBef>
              <a:buClr>
                <a:schemeClr val="accent2"/>
              </a:buClr>
              <a:buSzPct val="80000"/>
              <a:buFont typeface="Monotype Sorts" pitchFamily="1" charset="2"/>
              <a:buNone/>
            </a:pPr>
            <a:r>
              <a:rPr lang="en-US" sz="1400">
                <a:latin typeface="Times" pitchFamily="-128" charset="0"/>
              </a:rPr>
              <a:t>The symbols to the left of the head</a:t>
            </a:r>
          </a:p>
          <a:p>
            <a:pPr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1" charset="2"/>
              <a:buNone/>
            </a:pPr>
            <a:r>
              <a:rPr lang="en-US" sz="1600">
                <a:latin typeface="Times" pitchFamily="-128" charset="0"/>
              </a:rPr>
              <a:t>Ability to move left and right</a:t>
            </a:r>
          </a:p>
        </p:txBody>
      </p:sp>
      <p:sp>
        <p:nvSpPr>
          <p:cNvPr id="90119" name="Line 9"/>
          <p:cNvSpPr>
            <a:spLocks noChangeShapeType="1"/>
          </p:cNvSpPr>
          <p:nvPr/>
        </p:nvSpPr>
        <p:spPr bwMode="auto">
          <a:xfrm flipH="1">
            <a:off x="4421188" y="2346325"/>
            <a:ext cx="581025" cy="2428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20" name="Line 10"/>
          <p:cNvSpPr>
            <a:spLocks noChangeShapeType="1"/>
          </p:cNvSpPr>
          <p:nvPr/>
        </p:nvSpPr>
        <p:spPr bwMode="auto">
          <a:xfrm flipH="1">
            <a:off x="3216275" y="3779838"/>
            <a:ext cx="1755775" cy="86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21" name="Line 11"/>
          <p:cNvSpPr>
            <a:spLocks noChangeShapeType="1"/>
          </p:cNvSpPr>
          <p:nvPr/>
        </p:nvSpPr>
        <p:spPr bwMode="auto">
          <a:xfrm flipH="1" flipV="1">
            <a:off x="2868613" y="3371850"/>
            <a:ext cx="210185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22" name="Line 12"/>
          <p:cNvSpPr>
            <a:spLocks noChangeShapeType="1"/>
          </p:cNvSpPr>
          <p:nvPr/>
        </p:nvSpPr>
        <p:spPr bwMode="auto">
          <a:xfrm flipH="1" flipV="1">
            <a:off x="2913063" y="5503863"/>
            <a:ext cx="2095500" cy="7445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138" name="Group 2"/>
          <p:cNvGrpSpPr>
            <a:grpSpLocks/>
          </p:cNvGrpSpPr>
          <p:nvPr/>
        </p:nvGrpSpPr>
        <p:grpSpPr bwMode="auto">
          <a:xfrm>
            <a:off x="411163" y="981075"/>
            <a:ext cx="8218487" cy="180975"/>
            <a:chOff x="295" y="1311"/>
            <a:chExt cx="5177" cy="114"/>
          </a:xfrm>
        </p:grpSpPr>
        <p:sp>
          <p:nvSpPr>
            <p:cNvPr id="91152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91153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</p:grpSp>
      <p:sp>
        <p:nvSpPr>
          <p:cNvPr id="91139" name="Text Box 5"/>
          <p:cNvSpPr txBox="1">
            <a:spLocks noChangeArrowheads="1"/>
          </p:cNvSpPr>
          <p:nvPr/>
        </p:nvSpPr>
        <p:spPr bwMode="auto">
          <a:xfrm>
            <a:off x="685800" y="141288"/>
            <a:ext cx="7781925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>
                <a:latin typeface="Times" pitchFamily="-128" charset="0"/>
              </a:rPr>
              <a:t>Polyglot Sorting</a:t>
            </a:r>
          </a:p>
        </p:txBody>
      </p:sp>
      <p:sp>
        <p:nvSpPr>
          <p:cNvPr id="91140" name="Text Box 7"/>
          <p:cNvSpPr txBox="1">
            <a:spLocks noChangeArrowheads="1"/>
          </p:cNvSpPr>
          <p:nvPr/>
        </p:nvSpPr>
        <p:spPr bwMode="auto">
          <a:xfrm>
            <a:off x="6338888" y="333375"/>
            <a:ext cx="2409825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200">
              <a:latin typeface="Times" pitchFamily="-128" charset="0"/>
            </a:endParaRPr>
          </a:p>
        </p:txBody>
      </p:sp>
      <p:sp>
        <p:nvSpPr>
          <p:cNvPr id="91141" name="Text Box 12"/>
          <p:cNvSpPr txBox="1">
            <a:spLocks noChangeArrowheads="1"/>
          </p:cNvSpPr>
          <p:nvPr/>
        </p:nvSpPr>
        <p:spPr bwMode="auto">
          <a:xfrm>
            <a:off x="265113" y="1352550"/>
            <a:ext cx="8661400" cy="6699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000">
                <a:latin typeface="Helvetica" pitchFamily="1" charset="0"/>
              </a:rPr>
              <a:t>minsort([],[]).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000">
                <a:latin typeface="Helvetica" pitchFamily="1" charset="0"/>
              </a:rPr>
              <a:t>minsort(U, [F|R] ) :-  member(F,U), remove(F,U,N), minsort(N,R), less(F,R).</a:t>
            </a:r>
          </a:p>
        </p:txBody>
      </p:sp>
      <p:sp>
        <p:nvSpPr>
          <p:cNvPr id="91142" name="Text Box 13"/>
          <p:cNvSpPr txBox="1">
            <a:spLocks noChangeArrowheads="1"/>
          </p:cNvSpPr>
          <p:nvPr/>
        </p:nvSpPr>
        <p:spPr bwMode="auto">
          <a:xfrm>
            <a:off x="273050" y="2120900"/>
            <a:ext cx="8661400" cy="12477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000">
                <a:latin typeface="Helvetica" pitchFamily="1" charset="0"/>
              </a:rPr>
              <a:t>swapsort2([ ])  =&gt;   [ ];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000">
                <a:latin typeface="Helvetica" pitchFamily="1" charset="0"/>
              </a:rPr>
              <a:t>swapsort2([ x ])  =&gt;  [x];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000">
                <a:latin typeface="Helvetica" pitchFamily="1" charset="0"/>
              </a:rPr>
              <a:t>swapsort2([f,s | r])  =&gt;  f &lt; s ? [ f | swapsort2([ s|r ]) ]: [ s, f | swapsort2( r ) ] ;</a:t>
            </a:r>
          </a:p>
        </p:txBody>
      </p:sp>
      <p:sp>
        <p:nvSpPr>
          <p:cNvPr id="91143" name="Line 14"/>
          <p:cNvSpPr>
            <a:spLocks noChangeShapeType="1"/>
          </p:cNvSpPr>
          <p:nvPr/>
        </p:nvSpPr>
        <p:spPr bwMode="auto">
          <a:xfrm>
            <a:off x="309563" y="2093913"/>
            <a:ext cx="41132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1144" name="Line 15"/>
          <p:cNvSpPr>
            <a:spLocks noChangeShapeType="1"/>
          </p:cNvSpPr>
          <p:nvPr/>
        </p:nvSpPr>
        <p:spPr bwMode="auto">
          <a:xfrm>
            <a:off x="309563" y="3389313"/>
            <a:ext cx="84629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1145" name="Text Box 16"/>
          <p:cNvSpPr txBox="1">
            <a:spLocks noChangeArrowheads="1"/>
          </p:cNvSpPr>
          <p:nvPr/>
        </p:nvSpPr>
        <p:spPr bwMode="auto">
          <a:xfrm>
            <a:off x="273050" y="3516313"/>
            <a:ext cx="8291513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000">
                <a:latin typeface="Helvetica" pitchFamily="1" charset="0"/>
              </a:rPr>
              <a:t>mergesort   (see one possible solution in  /cs/cs60/as/a10)</a:t>
            </a:r>
          </a:p>
        </p:txBody>
      </p:sp>
      <p:sp>
        <p:nvSpPr>
          <p:cNvPr id="91146" name="Line 17"/>
          <p:cNvSpPr>
            <a:spLocks noChangeShapeType="1"/>
          </p:cNvSpPr>
          <p:nvPr/>
        </p:nvSpPr>
        <p:spPr bwMode="auto">
          <a:xfrm>
            <a:off x="309563" y="3862388"/>
            <a:ext cx="84629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1147" name="Text Box 18"/>
          <p:cNvSpPr txBox="1">
            <a:spLocks noChangeArrowheads="1"/>
          </p:cNvSpPr>
          <p:nvPr/>
        </p:nvSpPr>
        <p:spPr bwMode="auto">
          <a:xfrm>
            <a:off x="641350" y="4503738"/>
            <a:ext cx="6294438" cy="2047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Courier" pitchFamily="1" charset="0"/>
              </a:rPr>
              <a:t>/***/ </a:t>
            </a:r>
          </a:p>
          <a:p>
            <a:r>
              <a:rPr lang="en-US" sz="1600">
                <a:solidFill>
                  <a:srgbClr val="000000"/>
                </a:solidFill>
                <a:latin typeface="Courier" pitchFamily="1" charset="0"/>
              </a:rPr>
              <a:t>class// </a:t>
            </a:r>
          </a:p>
          <a:p>
            <a:r>
              <a:rPr lang="en-US" sz="1600">
                <a:solidFill>
                  <a:srgbClr val="000000"/>
                </a:solidFill>
                <a:latin typeface="Courier" pitchFamily="1" charset="0"/>
              </a:rPr>
              <a:t>hello// /*</a:t>
            </a:r>
          </a:p>
          <a:p>
            <a:r>
              <a:rPr lang="en-US" sz="1600">
                <a:solidFill>
                  <a:srgbClr val="000000"/>
                </a:solidFill>
                <a:latin typeface="Courier" pitchFamily="1" charset="0"/>
              </a:rPr>
              <a:t>{ public static void main(String[] arg) {</a:t>
            </a:r>
          </a:p>
          <a:p>
            <a:r>
              <a:rPr lang="en-US" sz="1600">
                <a:solidFill>
                  <a:srgbClr val="000000"/>
                </a:solidFill>
                <a:latin typeface="Courier" pitchFamily="1" charset="0"/>
              </a:rPr>
              <a:t>    System.out.println("\nHello from Java.\n");</a:t>
            </a:r>
          </a:p>
          <a:p>
            <a:r>
              <a:rPr lang="en-US" sz="1600">
                <a:solidFill>
                  <a:srgbClr val="000000"/>
                </a:solidFill>
                <a:latin typeface="Courier" pitchFamily="1" charset="0"/>
              </a:rPr>
              <a:t>    //  */  /***/ p(0). p(hello-from-prolog). /*</a:t>
            </a:r>
          </a:p>
          <a:p>
            <a:r>
              <a:rPr lang="en-US" sz="1600">
                <a:solidFill>
                  <a:srgbClr val="000000"/>
                </a:solidFill>
                <a:latin typeface="Courier" pitchFamily="1" charset="0"/>
              </a:rPr>
              <a:t>    //  */  /***/ hello :- p(A), write(A). /*</a:t>
            </a:r>
          </a:p>
          <a:p>
            <a:r>
              <a:rPr lang="en-US" sz="1600">
                <a:solidFill>
                  <a:srgbClr val="000000"/>
                </a:solidFill>
                <a:latin typeface="Courier" pitchFamily="1" charset="0"/>
              </a:rPr>
              <a:t>} } //  */  %; hello = "\nHello from Rex.";</a:t>
            </a:r>
            <a:r>
              <a:rPr lang="en-US" sz="2000">
                <a:solidFill>
                  <a:srgbClr val="000000"/>
                </a:solidFill>
                <a:latin typeface="Helvetica" pitchFamily="1" charset="0"/>
              </a:rPr>
              <a:t> </a:t>
            </a:r>
          </a:p>
        </p:txBody>
      </p:sp>
      <p:sp>
        <p:nvSpPr>
          <p:cNvPr id="91148" name="Text Box 19"/>
          <p:cNvSpPr txBox="1">
            <a:spLocks noChangeArrowheads="1"/>
          </p:cNvSpPr>
          <p:nvPr/>
        </p:nvSpPr>
        <p:spPr bwMode="auto">
          <a:xfrm>
            <a:off x="654050" y="4043363"/>
            <a:ext cx="1709738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Sand" charset="0"/>
              </a:rPr>
              <a:t>A true polyglot ...</a:t>
            </a:r>
          </a:p>
        </p:txBody>
      </p:sp>
      <p:sp>
        <p:nvSpPr>
          <p:cNvPr id="91149" name="Text Box 20"/>
          <p:cNvSpPr txBox="1">
            <a:spLocks noChangeArrowheads="1"/>
          </p:cNvSpPr>
          <p:nvPr/>
        </p:nvSpPr>
        <p:spPr bwMode="auto">
          <a:xfrm>
            <a:off x="4425950" y="2117725"/>
            <a:ext cx="4360863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Helvetica" pitchFamily="1" charset="0"/>
              </a:rPr>
              <a:t>less(F,[A|R]) :- F =&lt; A, less(F,R).    less(F,[ ]). </a:t>
            </a:r>
          </a:p>
        </p:txBody>
      </p:sp>
      <p:sp>
        <p:nvSpPr>
          <p:cNvPr id="91150" name="Line 21"/>
          <p:cNvSpPr>
            <a:spLocks noChangeShapeType="1"/>
          </p:cNvSpPr>
          <p:nvPr/>
        </p:nvSpPr>
        <p:spPr bwMode="auto">
          <a:xfrm>
            <a:off x="4421188" y="2095500"/>
            <a:ext cx="0" cy="4048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1151" name="Line 22"/>
          <p:cNvSpPr>
            <a:spLocks noChangeShapeType="1"/>
          </p:cNvSpPr>
          <p:nvPr/>
        </p:nvSpPr>
        <p:spPr bwMode="auto">
          <a:xfrm>
            <a:off x="4422775" y="2500313"/>
            <a:ext cx="42719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62" name="Group 2"/>
          <p:cNvGrpSpPr>
            <a:grpSpLocks/>
          </p:cNvGrpSpPr>
          <p:nvPr/>
        </p:nvGrpSpPr>
        <p:grpSpPr bwMode="auto">
          <a:xfrm>
            <a:off x="411163" y="1082675"/>
            <a:ext cx="8218487" cy="180975"/>
            <a:chOff x="295" y="1311"/>
            <a:chExt cx="5177" cy="114"/>
          </a:xfrm>
        </p:grpSpPr>
        <p:sp>
          <p:nvSpPr>
            <p:cNvPr id="92188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92189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</p:grpSp>
      <p:sp>
        <p:nvSpPr>
          <p:cNvPr id="92163" name="Text Box 5"/>
          <p:cNvSpPr txBox="1">
            <a:spLocks noChangeArrowheads="1"/>
          </p:cNvSpPr>
          <p:nvPr/>
        </p:nvSpPr>
        <p:spPr bwMode="auto">
          <a:xfrm>
            <a:off x="685800" y="296863"/>
            <a:ext cx="7781925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>
                <a:latin typeface="Times" pitchFamily="-128" charset="0"/>
              </a:rPr>
              <a:t>Today</a:t>
            </a:r>
          </a:p>
        </p:txBody>
      </p:sp>
      <p:sp>
        <p:nvSpPr>
          <p:cNvPr id="92164" name="Text Box 6"/>
          <p:cNvSpPr txBox="1">
            <a:spLocks noChangeArrowheads="1"/>
          </p:cNvSpPr>
          <p:nvPr/>
        </p:nvSpPr>
        <p:spPr bwMode="auto">
          <a:xfrm>
            <a:off x="382588" y="1309688"/>
            <a:ext cx="8169275" cy="32099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3200">
                <a:latin typeface="Times" pitchFamily="-128" charset="0"/>
              </a:rPr>
              <a:t> Machines, machines, machines... </a:t>
            </a:r>
          </a:p>
          <a:p>
            <a:pPr lvl="1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sz="2400">
                <a:latin typeface="Times" pitchFamily="-128" charset="0"/>
              </a:rPr>
              <a:t> DFAs (Deterministic Finite Automata)  { = FSMs }</a:t>
            </a:r>
          </a:p>
          <a:p>
            <a:pPr lvl="1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sz="2400">
                <a:latin typeface="Times" pitchFamily="-128" charset="0"/>
              </a:rPr>
              <a:t> NFAs (Nondeterministic Finite Automata)</a:t>
            </a:r>
          </a:p>
          <a:p>
            <a:pPr lvl="1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sz="2400">
                <a:latin typeface="Times" pitchFamily="-128" charset="0"/>
              </a:rPr>
              <a:t> Turing Machines = universal computing</a:t>
            </a:r>
          </a:p>
          <a:p>
            <a:pPr lvl="1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sz="2400">
                <a:latin typeface="Times" pitchFamily="-128" charset="0"/>
              </a:rPr>
              <a:t> other types of computing:             </a:t>
            </a:r>
            <a:r>
              <a:rPr lang="en-US" sz="2400" b="1">
                <a:latin typeface="Times" pitchFamily="-128" charset="0"/>
              </a:rPr>
              <a:t>DNA</a:t>
            </a:r>
            <a:r>
              <a:rPr lang="en-US" sz="2400">
                <a:latin typeface="Times" pitchFamily="-128" charset="0"/>
              </a:rPr>
              <a:t>               </a:t>
            </a:r>
            <a:r>
              <a:rPr lang="en-US" sz="2400" b="1">
                <a:latin typeface="Times" pitchFamily="-128" charset="0"/>
              </a:rPr>
              <a:t>Quantum</a:t>
            </a:r>
            <a:endParaRPr lang="en-US" sz="2400">
              <a:latin typeface="Times" pitchFamily="-128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endParaRPr lang="en-US" sz="3200">
              <a:latin typeface="Times" pitchFamily="-128" charset="0"/>
            </a:endParaRPr>
          </a:p>
        </p:txBody>
      </p:sp>
      <p:sp>
        <p:nvSpPr>
          <p:cNvPr id="92165" name="Text Box 7"/>
          <p:cNvSpPr txBox="1">
            <a:spLocks noChangeArrowheads="1"/>
          </p:cNvSpPr>
          <p:nvPr/>
        </p:nvSpPr>
        <p:spPr bwMode="auto">
          <a:xfrm>
            <a:off x="6338888" y="333375"/>
            <a:ext cx="2409825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200">
              <a:latin typeface="Times" pitchFamily="-128" charset="0"/>
            </a:endParaRPr>
          </a:p>
        </p:txBody>
      </p:sp>
      <p:sp>
        <p:nvSpPr>
          <p:cNvPr id="92166" name="Text Box 8"/>
          <p:cNvSpPr txBox="1">
            <a:spLocks noChangeArrowheads="1"/>
          </p:cNvSpPr>
          <p:nvPr/>
        </p:nvSpPr>
        <p:spPr bwMode="auto">
          <a:xfrm>
            <a:off x="382588" y="3943350"/>
            <a:ext cx="3681412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3200">
                <a:latin typeface="Times" pitchFamily="-128" charset="0"/>
              </a:rPr>
              <a:t> ... and Problems</a:t>
            </a:r>
          </a:p>
        </p:txBody>
      </p:sp>
      <p:sp>
        <p:nvSpPr>
          <p:cNvPr id="92167" name="Text Box 9"/>
          <p:cNvSpPr txBox="1">
            <a:spLocks noChangeArrowheads="1"/>
          </p:cNvSpPr>
          <p:nvPr/>
        </p:nvSpPr>
        <p:spPr bwMode="auto">
          <a:xfrm>
            <a:off x="147638" y="119063"/>
            <a:ext cx="1160462" cy="838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" pitchFamily="-128" charset="0"/>
              </a:rPr>
              <a:t>AS 11 due Fri. @ midnight</a:t>
            </a:r>
          </a:p>
        </p:txBody>
      </p:sp>
      <p:sp>
        <p:nvSpPr>
          <p:cNvPr id="92168" name="Text Box 10"/>
          <p:cNvSpPr txBox="1">
            <a:spLocks noChangeArrowheads="1"/>
          </p:cNvSpPr>
          <p:nvPr/>
        </p:nvSpPr>
        <p:spPr bwMode="auto">
          <a:xfrm>
            <a:off x="469900" y="5991225"/>
            <a:ext cx="962025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" pitchFamily="-128" charset="0"/>
              </a:rPr>
              <a:t>searching</a:t>
            </a:r>
          </a:p>
        </p:txBody>
      </p:sp>
      <p:sp>
        <p:nvSpPr>
          <p:cNvPr id="92169" name="Text Box 11"/>
          <p:cNvSpPr txBox="1">
            <a:spLocks noChangeArrowheads="1"/>
          </p:cNvSpPr>
          <p:nvPr/>
        </p:nvSpPr>
        <p:spPr bwMode="auto">
          <a:xfrm>
            <a:off x="1487488" y="5995988"/>
            <a:ext cx="74930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" pitchFamily="-128" charset="0"/>
              </a:rPr>
              <a:t>sorting</a:t>
            </a:r>
          </a:p>
        </p:txBody>
      </p:sp>
      <p:sp>
        <p:nvSpPr>
          <p:cNvPr id="92170" name="Text Box 12"/>
          <p:cNvSpPr txBox="1">
            <a:spLocks noChangeArrowheads="1"/>
          </p:cNvSpPr>
          <p:nvPr/>
        </p:nvSpPr>
        <p:spPr bwMode="auto">
          <a:xfrm>
            <a:off x="2346325" y="6002338"/>
            <a:ext cx="917575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" pitchFamily="-128" charset="0"/>
              </a:rPr>
              <a:t>factoring</a:t>
            </a:r>
          </a:p>
        </p:txBody>
      </p:sp>
      <p:sp>
        <p:nvSpPr>
          <p:cNvPr id="92171" name="Text Box 13"/>
          <p:cNvSpPr txBox="1">
            <a:spLocks noChangeArrowheads="1"/>
          </p:cNvSpPr>
          <p:nvPr/>
        </p:nvSpPr>
        <p:spPr bwMode="auto">
          <a:xfrm>
            <a:off x="3462338" y="5699125"/>
            <a:ext cx="1177925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" pitchFamily="-128" charset="0"/>
              </a:rPr>
              <a:t>satisfiability</a:t>
            </a:r>
          </a:p>
        </p:txBody>
      </p:sp>
      <p:sp>
        <p:nvSpPr>
          <p:cNvPr id="92172" name="Text Box 14"/>
          <p:cNvSpPr txBox="1">
            <a:spLocks noChangeArrowheads="1"/>
          </p:cNvSpPr>
          <p:nvPr/>
        </p:nvSpPr>
        <p:spPr bwMode="auto">
          <a:xfrm>
            <a:off x="3346450" y="6211888"/>
            <a:ext cx="1374775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" pitchFamily="-128" charset="0"/>
              </a:rPr>
              <a:t>graph coloring</a:t>
            </a:r>
          </a:p>
        </p:txBody>
      </p:sp>
      <p:sp>
        <p:nvSpPr>
          <p:cNvPr id="92173" name="Text Box 15"/>
          <p:cNvSpPr txBox="1">
            <a:spLocks noChangeArrowheads="1"/>
          </p:cNvSpPr>
          <p:nvPr/>
        </p:nvSpPr>
        <p:spPr bwMode="auto">
          <a:xfrm>
            <a:off x="3576638" y="5970588"/>
            <a:ext cx="93980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" pitchFamily="-128" charset="0"/>
              </a:rPr>
              <a:t>knapsack</a:t>
            </a:r>
          </a:p>
        </p:txBody>
      </p:sp>
      <p:sp>
        <p:nvSpPr>
          <p:cNvPr id="92174" name="Text Box 16"/>
          <p:cNvSpPr txBox="1">
            <a:spLocks noChangeArrowheads="1"/>
          </p:cNvSpPr>
          <p:nvPr/>
        </p:nvSpPr>
        <p:spPr bwMode="auto">
          <a:xfrm>
            <a:off x="3005138" y="6456363"/>
            <a:ext cx="205740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" pitchFamily="-128" charset="0"/>
              </a:rPr>
              <a:t>traveling salesperson</a:t>
            </a:r>
          </a:p>
        </p:txBody>
      </p:sp>
      <p:sp>
        <p:nvSpPr>
          <p:cNvPr id="92175" name="Text Box 17"/>
          <p:cNvSpPr txBox="1">
            <a:spLocks noChangeArrowheads="1"/>
          </p:cNvSpPr>
          <p:nvPr/>
        </p:nvSpPr>
        <p:spPr bwMode="auto">
          <a:xfrm>
            <a:off x="7786688" y="5699125"/>
            <a:ext cx="612775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" pitchFamily="-128" charset="0"/>
              </a:rPr>
              <a:t>tiling</a:t>
            </a:r>
          </a:p>
        </p:txBody>
      </p:sp>
      <p:sp>
        <p:nvSpPr>
          <p:cNvPr id="92176" name="Text Box 18"/>
          <p:cNvSpPr txBox="1">
            <a:spLocks noChangeArrowheads="1"/>
          </p:cNvSpPr>
          <p:nvPr/>
        </p:nvSpPr>
        <p:spPr bwMode="auto">
          <a:xfrm>
            <a:off x="4949825" y="5857875"/>
            <a:ext cx="2247900" cy="5810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" pitchFamily="-128" charset="0"/>
              </a:rPr>
              <a:t>equivalence  of  “super” regular  expressions</a:t>
            </a:r>
          </a:p>
        </p:txBody>
      </p:sp>
      <p:sp>
        <p:nvSpPr>
          <p:cNvPr id="92177" name="Text Box 19"/>
          <p:cNvSpPr txBox="1">
            <a:spLocks noChangeArrowheads="1"/>
          </p:cNvSpPr>
          <p:nvPr/>
        </p:nvSpPr>
        <p:spPr bwMode="auto">
          <a:xfrm>
            <a:off x="7807325" y="5365750"/>
            <a:ext cx="74930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" pitchFamily="-128" charset="0"/>
              </a:rPr>
              <a:t>halting</a:t>
            </a:r>
          </a:p>
        </p:txBody>
      </p:sp>
      <p:sp>
        <p:nvSpPr>
          <p:cNvPr id="92178" name="Text Box 20"/>
          <p:cNvSpPr txBox="1">
            <a:spLocks noChangeArrowheads="1"/>
          </p:cNvSpPr>
          <p:nvPr/>
        </p:nvSpPr>
        <p:spPr bwMode="auto">
          <a:xfrm>
            <a:off x="1500188" y="4805363"/>
            <a:ext cx="33655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Impact" pitchFamily="1" charset="0"/>
              </a:rPr>
              <a:t>P</a:t>
            </a:r>
          </a:p>
        </p:txBody>
      </p:sp>
      <p:sp>
        <p:nvSpPr>
          <p:cNvPr id="92179" name="Line 21"/>
          <p:cNvSpPr>
            <a:spLocks noChangeShapeType="1"/>
          </p:cNvSpPr>
          <p:nvPr/>
        </p:nvSpPr>
        <p:spPr bwMode="auto">
          <a:xfrm>
            <a:off x="930275" y="5507038"/>
            <a:ext cx="13573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80" name="Line 22"/>
          <p:cNvSpPr>
            <a:spLocks noChangeShapeType="1"/>
          </p:cNvSpPr>
          <p:nvPr/>
        </p:nvSpPr>
        <p:spPr bwMode="auto">
          <a:xfrm>
            <a:off x="2278063" y="5507038"/>
            <a:ext cx="2268537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81" name="Text Box 23"/>
          <p:cNvSpPr txBox="1">
            <a:spLocks noChangeArrowheads="1"/>
          </p:cNvSpPr>
          <p:nvPr/>
        </p:nvSpPr>
        <p:spPr bwMode="auto">
          <a:xfrm>
            <a:off x="3111500" y="4832350"/>
            <a:ext cx="50165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Impact" pitchFamily="1" charset="0"/>
              </a:rPr>
              <a:t>NP</a:t>
            </a:r>
          </a:p>
        </p:txBody>
      </p:sp>
      <p:sp>
        <p:nvSpPr>
          <p:cNvPr id="92182" name="Text Box 24"/>
          <p:cNvSpPr txBox="1">
            <a:spLocks noChangeArrowheads="1"/>
          </p:cNvSpPr>
          <p:nvPr/>
        </p:nvSpPr>
        <p:spPr bwMode="auto">
          <a:xfrm>
            <a:off x="3417888" y="5191125"/>
            <a:ext cx="1223962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Impact" pitchFamily="1" charset="0"/>
              </a:rPr>
              <a:t>NP complete</a:t>
            </a:r>
          </a:p>
        </p:txBody>
      </p:sp>
      <p:sp>
        <p:nvSpPr>
          <p:cNvPr id="92183" name="Line 25"/>
          <p:cNvSpPr>
            <a:spLocks noChangeShapeType="1"/>
          </p:cNvSpPr>
          <p:nvPr/>
        </p:nvSpPr>
        <p:spPr bwMode="auto">
          <a:xfrm>
            <a:off x="4537075" y="5507038"/>
            <a:ext cx="2627313" cy="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 type="diamond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84" name="Text Box 26"/>
          <p:cNvSpPr txBox="1">
            <a:spLocks noChangeArrowheads="1"/>
          </p:cNvSpPr>
          <p:nvPr/>
        </p:nvSpPr>
        <p:spPr bwMode="auto">
          <a:xfrm>
            <a:off x="5775325" y="4830763"/>
            <a:ext cx="611188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Impact" pitchFamily="1" charset="0"/>
              </a:rPr>
              <a:t>EXP</a:t>
            </a:r>
          </a:p>
        </p:txBody>
      </p:sp>
      <p:sp>
        <p:nvSpPr>
          <p:cNvPr id="92185" name="Text Box 27"/>
          <p:cNvSpPr txBox="1">
            <a:spLocks noChangeArrowheads="1"/>
          </p:cNvSpPr>
          <p:nvPr/>
        </p:nvSpPr>
        <p:spPr bwMode="auto">
          <a:xfrm>
            <a:off x="7519988" y="4887913"/>
            <a:ext cx="1262062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Impact" pitchFamily="1" charset="0"/>
              </a:rPr>
              <a:t>UNDECIDABLE</a:t>
            </a:r>
          </a:p>
        </p:txBody>
      </p:sp>
      <p:sp>
        <p:nvSpPr>
          <p:cNvPr id="92186" name="Text Box 28"/>
          <p:cNvSpPr txBox="1">
            <a:spLocks noChangeArrowheads="1"/>
          </p:cNvSpPr>
          <p:nvPr/>
        </p:nvSpPr>
        <p:spPr bwMode="auto">
          <a:xfrm>
            <a:off x="7402513" y="6005513"/>
            <a:ext cx="1533525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" pitchFamily="-128" charset="0"/>
              </a:rPr>
              <a:t>theorem proving</a:t>
            </a:r>
          </a:p>
        </p:txBody>
      </p:sp>
      <p:sp>
        <p:nvSpPr>
          <p:cNvPr id="92187" name="Text Box 29"/>
          <p:cNvSpPr txBox="1">
            <a:spLocks noChangeArrowheads="1"/>
          </p:cNvSpPr>
          <p:nvPr/>
        </p:nvSpPr>
        <p:spPr bwMode="auto">
          <a:xfrm>
            <a:off x="1712913" y="341313"/>
            <a:ext cx="1612900" cy="349250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chemeClr val="accent1"/>
                </a:solidFill>
                <a:latin typeface="Times" pitchFamily="-128" charset="0"/>
              </a:rPr>
              <a:t>Fall 00 Lec 24</a:t>
            </a: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ext Box 2"/>
          <p:cNvSpPr txBox="1">
            <a:spLocks noChangeArrowheads="1"/>
          </p:cNvSpPr>
          <p:nvPr/>
        </p:nvSpPr>
        <p:spPr bwMode="auto">
          <a:xfrm>
            <a:off x="1489075" y="6226175"/>
            <a:ext cx="5949950" cy="476250"/>
          </a:xfrm>
          <a:prstGeom prst="rect">
            <a:avLst/>
          </a:prstGeom>
          <a:noFill/>
          <a:ln w="19050">
            <a:solidFill>
              <a:srgbClr val="0099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" pitchFamily="-128" charset="0"/>
              </a:rPr>
              <a:t>Languages accepted by FAs are called </a:t>
            </a:r>
            <a:r>
              <a:rPr lang="en-US" sz="2400" i="1">
                <a:latin typeface="Times" pitchFamily="-128" charset="0"/>
              </a:rPr>
              <a:t>regular</a:t>
            </a:r>
            <a:r>
              <a:rPr lang="en-US" sz="2400">
                <a:latin typeface="Times" pitchFamily="-128" charset="0"/>
              </a:rPr>
              <a:t>.</a:t>
            </a:r>
          </a:p>
        </p:txBody>
      </p:sp>
      <p:grpSp>
        <p:nvGrpSpPr>
          <p:cNvPr id="93187" name="Group 3"/>
          <p:cNvGrpSpPr>
            <a:grpSpLocks/>
          </p:cNvGrpSpPr>
          <p:nvPr/>
        </p:nvGrpSpPr>
        <p:grpSpPr bwMode="auto">
          <a:xfrm>
            <a:off x="436563" y="1116013"/>
            <a:ext cx="8218487" cy="180975"/>
            <a:chOff x="295" y="1311"/>
            <a:chExt cx="5177" cy="114"/>
          </a:xfrm>
        </p:grpSpPr>
        <p:sp>
          <p:nvSpPr>
            <p:cNvPr id="93193" name="Rectangle 4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93194" name="Rectangle 5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</p:grpSp>
      <p:sp>
        <p:nvSpPr>
          <p:cNvPr id="93188" name="Text Box 6"/>
          <p:cNvSpPr txBox="1">
            <a:spLocks noChangeArrowheads="1"/>
          </p:cNvSpPr>
          <p:nvPr/>
        </p:nvSpPr>
        <p:spPr bwMode="auto">
          <a:xfrm>
            <a:off x="706438" y="265113"/>
            <a:ext cx="7781925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>
                <a:latin typeface="Times" pitchFamily="-128" charset="0"/>
              </a:rPr>
              <a:t>NFAs  vs.  DFAs</a:t>
            </a:r>
          </a:p>
        </p:txBody>
      </p:sp>
      <p:sp>
        <p:nvSpPr>
          <p:cNvPr id="93189" name="Text Box 7"/>
          <p:cNvSpPr txBox="1">
            <a:spLocks noChangeArrowheads="1"/>
          </p:cNvSpPr>
          <p:nvPr/>
        </p:nvSpPr>
        <p:spPr bwMode="auto">
          <a:xfrm>
            <a:off x="415925" y="5280025"/>
            <a:ext cx="85090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" pitchFamily="-128" charset="0"/>
              </a:rPr>
              <a:t>For any DFA, there is some NFA that accepts the same language?</a:t>
            </a:r>
          </a:p>
        </p:txBody>
      </p:sp>
      <p:sp>
        <p:nvSpPr>
          <p:cNvPr id="93190" name="Text Box 8"/>
          <p:cNvSpPr txBox="1">
            <a:spLocks noChangeArrowheads="1"/>
          </p:cNvSpPr>
          <p:nvPr/>
        </p:nvSpPr>
        <p:spPr bwMode="auto">
          <a:xfrm>
            <a:off x="425450" y="5730875"/>
            <a:ext cx="85090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" pitchFamily="-128" charset="0"/>
              </a:rPr>
              <a:t>For any NFA, there is some DFA that accepts the same language?</a:t>
            </a:r>
          </a:p>
        </p:txBody>
      </p:sp>
      <p:sp>
        <p:nvSpPr>
          <p:cNvPr id="93191" name="Text Box 9"/>
          <p:cNvSpPr txBox="1">
            <a:spLocks noChangeArrowheads="1"/>
          </p:cNvSpPr>
          <p:nvPr/>
        </p:nvSpPr>
        <p:spPr bwMode="auto">
          <a:xfrm>
            <a:off x="454025" y="1460500"/>
            <a:ext cx="7405688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" pitchFamily="-128" charset="0"/>
              </a:rPr>
              <a:t>What NFA accepts    </a:t>
            </a:r>
            <a:r>
              <a:rPr lang="en-US" sz="2000">
                <a:solidFill>
                  <a:srgbClr val="333399"/>
                </a:solidFill>
                <a:latin typeface="Arial" charset="0"/>
              </a:rPr>
              <a:t>L = { w | w ends with 011 or 110}</a:t>
            </a:r>
            <a:r>
              <a:rPr lang="en-US" sz="2400">
                <a:latin typeface="Times" pitchFamily="-128" charset="0"/>
              </a:rPr>
              <a:t>  ?</a:t>
            </a:r>
          </a:p>
        </p:txBody>
      </p:sp>
      <p:sp>
        <p:nvSpPr>
          <p:cNvPr id="93192" name="Text Box 10"/>
          <p:cNvSpPr txBox="1">
            <a:spLocks noChangeArrowheads="1"/>
          </p:cNvSpPr>
          <p:nvPr/>
        </p:nvSpPr>
        <p:spPr bwMode="auto">
          <a:xfrm>
            <a:off x="228600" y="4770438"/>
            <a:ext cx="2184400" cy="476250"/>
          </a:xfrm>
          <a:prstGeom prst="rect">
            <a:avLst/>
          </a:prstGeom>
          <a:noFill/>
          <a:ln w="19050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009900"/>
                </a:solidFill>
                <a:latin typeface="Arial" charset="0"/>
              </a:rPr>
              <a:t>True or False?</a:t>
            </a: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210" name="Group 2"/>
          <p:cNvGrpSpPr>
            <a:grpSpLocks/>
          </p:cNvGrpSpPr>
          <p:nvPr/>
        </p:nvGrpSpPr>
        <p:grpSpPr bwMode="auto">
          <a:xfrm>
            <a:off x="420688" y="946150"/>
            <a:ext cx="8218487" cy="180975"/>
            <a:chOff x="295" y="1311"/>
            <a:chExt cx="5177" cy="114"/>
          </a:xfrm>
        </p:grpSpPr>
        <p:sp>
          <p:nvSpPr>
            <p:cNvPr id="94251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94252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</p:grpSp>
      <p:sp>
        <p:nvSpPr>
          <p:cNvPr id="94211" name="Text Box 5"/>
          <p:cNvSpPr txBox="1">
            <a:spLocks noChangeArrowheads="1"/>
          </p:cNvSpPr>
          <p:nvPr/>
        </p:nvSpPr>
        <p:spPr bwMode="auto">
          <a:xfrm>
            <a:off x="695325" y="160338"/>
            <a:ext cx="7781925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>
                <a:latin typeface="Times" pitchFamily="-128" charset="0"/>
              </a:rPr>
              <a:t>Today</a:t>
            </a:r>
          </a:p>
        </p:txBody>
      </p:sp>
      <p:sp>
        <p:nvSpPr>
          <p:cNvPr id="94212" name="Text Box 6"/>
          <p:cNvSpPr txBox="1">
            <a:spLocks noChangeArrowheads="1"/>
          </p:cNvSpPr>
          <p:nvPr/>
        </p:nvSpPr>
        <p:spPr bwMode="auto">
          <a:xfrm>
            <a:off x="222250" y="1284288"/>
            <a:ext cx="8761413" cy="2774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3200">
                <a:latin typeface="Times" pitchFamily="-128" charset="0"/>
              </a:rPr>
              <a:t> In search of an O(1) sorting algorithm...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3200">
                <a:latin typeface="Times" pitchFamily="-128" charset="0"/>
              </a:rPr>
              <a:t> CS: </a:t>
            </a:r>
            <a:r>
              <a:rPr lang="en-US" sz="3200">
                <a:solidFill>
                  <a:srgbClr val="0000FF"/>
                </a:solidFill>
                <a:latin typeface="Times" pitchFamily="-128" charset="0"/>
              </a:rPr>
              <a:t>The science of difficulty</a:t>
            </a:r>
            <a:endParaRPr lang="en-US" sz="3200">
              <a:latin typeface="Times" pitchFamily="-128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3200">
                <a:latin typeface="Times" pitchFamily="-128" charset="0"/>
              </a:rPr>
              <a:t> Assignment 11: Finite State Machines    </a:t>
            </a:r>
            <a:r>
              <a:rPr lang="en-US" sz="2000">
                <a:latin typeface="Times" pitchFamily="-128" charset="0"/>
              </a:rPr>
              <a:t>(Due Fri., 12/1)</a:t>
            </a:r>
            <a:r>
              <a:rPr lang="en-US" sz="3200">
                <a:latin typeface="Times" pitchFamily="-128" charset="0"/>
              </a:rPr>
              <a:t> 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US" sz="3200">
              <a:latin typeface="Times" pitchFamily="-128" charset="0"/>
            </a:endParaRPr>
          </a:p>
        </p:txBody>
      </p:sp>
      <p:sp>
        <p:nvSpPr>
          <p:cNvPr id="94213" name="Text Box 8"/>
          <p:cNvSpPr txBox="1">
            <a:spLocks noChangeArrowheads="1"/>
          </p:cNvSpPr>
          <p:nvPr/>
        </p:nvSpPr>
        <p:spPr bwMode="auto">
          <a:xfrm>
            <a:off x="5824538" y="2036763"/>
            <a:ext cx="2012950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>
                <a:solidFill>
                  <a:srgbClr val="009900"/>
                </a:solidFill>
                <a:latin typeface="Times" pitchFamily="-128" charset="0"/>
              </a:rPr>
              <a:t>P ≠ NP </a:t>
            </a:r>
          </a:p>
        </p:txBody>
      </p:sp>
      <p:sp>
        <p:nvSpPr>
          <p:cNvPr id="94214" name="Text Box 9"/>
          <p:cNvSpPr txBox="1">
            <a:spLocks noChangeArrowheads="1"/>
          </p:cNvSpPr>
          <p:nvPr/>
        </p:nvSpPr>
        <p:spPr bwMode="auto">
          <a:xfrm>
            <a:off x="6446838" y="1747838"/>
            <a:ext cx="463550" cy="579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009900"/>
                </a:solidFill>
                <a:latin typeface="Times" pitchFamily="-128" charset="0"/>
              </a:rPr>
              <a:t>?</a:t>
            </a:r>
          </a:p>
        </p:txBody>
      </p:sp>
      <p:sp>
        <p:nvSpPr>
          <p:cNvPr id="94215" name="Text Box 10"/>
          <p:cNvSpPr txBox="1">
            <a:spLocks noChangeArrowheads="1"/>
          </p:cNvSpPr>
          <p:nvPr/>
        </p:nvSpPr>
        <p:spPr bwMode="auto">
          <a:xfrm>
            <a:off x="1982788" y="3254375"/>
            <a:ext cx="6561137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latin typeface="Times" pitchFamily="-128" charset="0"/>
              </a:rPr>
              <a:t>DFA</a:t>
            </a:r>
            <a:r>
              <a:rPr lang="en-US" sz="3200">
                <a:latin typeface="Times" pitchFamily="-128" charset="0"/>
              </a:rPr>
              <a:t>: “Deterministic Finite Automata”</a:t>
            </a:r>
          </a:p>
        </p:txBody>
      </p:sp>
      <p:sp>
        <p:nvSpPr>
          <p:cNvPr id="94216" name="Text Box 11"/>
          <p:cNvSpPr txBox="1">
            <a:spLocks noChangeArrowheads="1"/>
          </p:cNvSpPr>
          <p:nvPr/>
        </p:nvSpPr>
        <p:spPr bwMode="auto">
          <a:xfrm>
            <a:off x="700088" y="3367088"/>
            <a:ext cx="1144587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Sand" charset="0"/>
              </a:rPr>
              <a:t>also called</a:t>
            </a:r>
          </a:p>
        </p:txBody>
      </p:sp>
      <p:sp>
        <p:nvSpPr>
          <p:cNvPr id="94217" name="Rectangle 16"/>
          <p:cNvSpPr>
            <a:spLocks noChangeArrowheads="1"/>
          </p:cNvSpPr>
          <p:nvPr/>
        </p:nvSpPr>
        <p:spPr bwMode="auto">
          <a:xfrm>
            <a:off x="714375" y="5405438"/>
            <a:ext cx="1698625" cy="1246187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>
              <a:latin typeface="Times" pitchFamily="-128" charset="0"/>
            </a:endParaRPr>
          </a:p>
        </p:txBody>
      </p:sp>
      <p:sp>
        <p:nvSpPr>
          <p:cNvPr id="94218" name="Rectangle 17"/>
          <p:cNvSpPr>
            <a:spLocks noChangeArrowheads="1"/>
          </p:cNvSpPr>
          <p:nvPr/>
        </p:nvSpPr>
        <p:spPr bwMode="auto">
          <a:xfrm>
            <a:off x="6605588" y="5405438"/>
            <a:ext cx="1698625" cy="1246187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>
              <a:latin typeface="Times" pitchFamily="-128" charset="0"/>
            </a:endParaRPr>
          </a:p>
        </p:txBody>
      </p:sp>
      <p:sp>
        <p:nvSpPr>
          <p:cNvPr id="94219" name="Rectangle 18"/>
          <p:cNvSpPr>
            <a:spLocks noChangeArrowheads="1"/>
          </p:cNvSpPr>
          <p:nvPr/>
        </p:nvSpPr>
        <p:spPr bwMode="auto">
          <a:xfrm>
            <a:off x="2678113" y="5405438"/>
            <a:ext cx="1698625" cy="1246187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>
              <a:latin typeface="Times" pitchFamily="-128" charset="0"/>
            </a:endParaRPr>
          </a:p>
        </p:txBody>
      </p:sp>
      <p:sp>
        <p:nvSpPr>
          <p:cNvPr id="94220" name="Rectangle 19"/>
          <p:cNvSpPr>
            <a:spLocks noChangeArrowheads="1"/>
          </p:cNvSpPr>
          <p:nvPr/>
        </p:nvSpPr>
        <p:spPr bwMode="auto">
          <a:xfrm>
            <a:off x="4641850" y="5405438"/>
            <a:ext cx="1698625" cy="1246187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>
              <a:latin typeface="Times" pitchFamily="-128" charset="0"/>
            </a:endParaRPr>
          </a:p>
        </p:txBody>
      </p:sp>
      <p:sp>
        <p:nvSpPr>
          <p:cNvPr id="94221" name="Text Box 20"/>
          <p:cNvSpPr txBox="1">
            <a:spLocks noChangeArrowheads="1"/>
          </p:cNvSpPr>
          <p:nvPr/>
        </p:nvSpPr>
        <p:spPr bwMode="auto">
          <a:xfrm>
            <a:off x="1058863" y="5427663"/>
            <a:ext cx="950912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u="sng">
                <a:latin typeface="Times" pitchFamily="-128" charset="0"/>
              </a:rPr>
              <a:t>Thursday</a:t>
            </a:r>
          </a:p>
        </p:txBody>
      </p:sp>
      <p:sp>
        <p:nvSpPr>
          <p:cNvPr id="94222" name="Text Box 21"/>
          <p:cNvSpPr txBox="1">
            <a:spLocks noChangeArrowheads="1"/>
          </p:cNvSpPr>
          <p:nvPr/>
        </p:nvSpPr>
        <p:spPr bwMode="auto">
          <a:xfrm>
            <a:off x="6888163" y="5427663"/>
            <a:ext cx="1177925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u="sng">
                <a:latin typeface="Times" pitchFamily="-128" charset="0"/>
              </a:rPr>
              <a:t>5/14 or 5/17</a:t>
            </a:r>
          </a:p>
        </p:txBody>
      </p:sp>
      <p:sp>
        <p:nvSpPr>
          <p:cNvPr id="94223" name="Text Box 22"/>
          <p:cNvSpPr txBox="1">
            <a:spLocks noChangeArrowheads="1"/>
          </p:cNvSpPr>
          <p:nvPr/>
        </p:nvSpPr>
        <p:spPr bwMode="auto">
          <a:xfrm>
            <a:off x="5019675" y="5427663"/>
            <a:ext cx="950913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u="sng">
                <a:latin typeface="Times" pitchFamily="-128" charset="0"/>
              </a:rPr>
              <a:t>Thursday</a:t>
            </a:r>
          </a:p>
        </p:txBody>
      </p:sp>
      <p:sp>
        <p:nvSpPr>
          <p:cNvPr id="94224" name="Text Box 23"/>
          <p:cNvSpPr txBox="1">
            <a:spLocks noChangeArrowheads="1"/>
          </p:cNvSpPr>
          <p:nvPr/>
        </p:nvSpPr>
        <p:spPr bwMode="auto">
          <a:xfrm>
            <a:off x="3078163" y="5427663"/>
            <a:ext cx="873125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u="sng">
                <a:latin typeface="Times" pitchFamily="-128" charset="0"/>
              </a:rPr>
              <a:t>Tuesday</a:t>
            </a:r>
          </a:p>
        </p:txBody>
      </p:sp>
      <p:sp>
        <p:nvSpPr>
          <p:cNvPr id="94225" name="Text Box 24"/>
          <p:cNvSpPr txBox="1">
            <a:spLocks noChangeArrowheads="1"/>
          </p:cNvSpPr>
          <p:nvPr/>
        </p:nvSpPr>
        <p:spPr bwMode="auto">
          <a:xfrm>
            <a:off x="944563" y="5861050"/>
            <a:ext cx="1250950" cy="5175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latin typeface="Sand" charset="0"/>
              </a:rPr>
              <a:t>Turing Machines</a:t>
            </a:r>
          </a:p>
        </p:txBody>
      </p:sp>
      <p:sp>
        <p:nvSpPr>
          <p:cNvPr id="94226" name="Text Box 25"/>
          <p:cNvSpPr txBox="1">
            <a:spLocks noChangeArrowheads="1"/>
          </p:cNvSpPr>
          <p:nvPr/>
        </p:nvSpPr>
        <p:spPr bwMode="auto">
          <a:xfrm>
            <a:off x="2874963" y="5772150"/>
            <a:ext cx="1250950" cy="7302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latin typeface="Sand" charset="0"/>
              </a:rPr>
              <a:t>Real Machines!  (circuits)</a:t>
            </a:r>
          </a:p>
        </p:txBody>
      </p:sp>
      <p:sp>
        <p:nvSpPr>
          <p:cNvPr id="94227" name="Text Box 26"/>
          <p:cNvSpPr txBox="1">
            <a:spLocks noChangeArrowheads="1"/>
          </p:cNvSpPr>
          <p:nvPr/>
        </p:nvSpPr>
        <p:spPr bwMode="auto">
          <a:xfrm>
            <a:off x="4860925" y="5880100"/>
            <a:ext cx="1250950" cy="5175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latin typeface="Sand" charset="0"/>
              </a:rPr>
              <a:t>Machine   Language</a:t>
            </a:r>
          </a:p>
        </p:txBody>
      </p:sp>
      <p:sp>
        <p:nvSpPr>
          <p:cNvPr id="94228" name="Text Box 27"/>
          <p:cNvSpPr txBox="1">
            <a:spLocks noChangeArrowheads="1"/>
          </p:cNvSpPr>
          <p:nvPr/>
        </p:nvSpPr>
        <p:spPr bwMode="auto">
          <a:xfrm>
            <a:off x="6815138" y="5972175"/>
            <a:ext cx="1250950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latin typeface="Sand" charset="0"/>
              </a:rPr>
              <a:t>Final Exam</a:t>
            </a:r>
          </a:p>
        </p:txBody>
      </p:sp>
      <p:sp>
        <p:nvSpPr>
          <p:cNvPr id="94229" name="Oval 28"/>
          <p:cNvSpPr>
            <a:spLocks noChangeArrowheads="1"/>
          </p:cNvSpPr>
          <p:nvPr/>
        </p:nvSpPr>
        <p:spPr bwMode="auto">
          <a:xfrm>
            <a:off x="1293813" y="4119563"/>
            <a:ext cx="793750" cy="793750"/>
          </a:xfrm>
          <a:prstGeom prst="ellipse">
            <a:avLst/>
          </a:prstGeom>
          <a:noFill/>
          <a:ln w="28575">
            <a:solidFill>
              <a:srgbClr val="777777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Times" pitchFamily="-128" charset="0"/>
            </a:endParaRPr>
          </a:p>
        </p:txBody>
      </p:sp>
      <p:sp>
        <p:nvSpPr>
          <p:cNvPr id="94230" name="Oval 30"/>
          <p:cNvSpPr>
            <a:spLocks noChangeArrowheads="1"/>
          </p:cNvSpPr>
          <p:nvPr/>
        </p:nvSpPr>
        <p:spPr bwMode="auto">
          <a:xfrm>
            <a:off x="3517900" y="4216400"/>
            <a:ext cx="793750" cy="793750"/>
          </a:xfrm>
          <a:prstGeom prst="ellipse">
            <a:avLst/>
          </a:prstGeom>
          <a:noFill/>
          <a:ln w="28575">
            <a:solidFill>
              <a:srgbClr val="777777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Times" pitchFamily="-128" charset="0"/>
            </a:endParaRPr>
          </a:p>
        </p:txBody>
      </p:sp>
      <p:sp>
        <p:nvSpPr>
          <p:cNvPr id="94231" name="Oval 31"/>
          <p:cNvSpPr>
            <a:spLocks noChangeArrowheads="1"/>
          </p:cNvSpPr>
          <p:nvPr/>
        </p:nvSpPr>
        <p:spPr bwMode="auto">
          <a:xfrm>
            <a:off x="5924550" y="4249738"/>
            <a:ext cx="793750" cy="793750"/>
          </a:xfrm>
          <a:prstGeom prst="ellipse">
            <a:avLst/>
          </a:prstGeom>
          <a:noFill/>
          <a:ln w="28575">
            <a:solidFill>
              <a:srgbClr val="777777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Times" pitchFamily="-128" charset="0"/>
            </a:endParaRPr>
          </a:p>
        </p:txBody>
      </p:sp>
      <p:sp>
        <p:nvSpPr>
          <p:cNvPr id="94232" name="Freeform 32"/>
          <p:cNvSpPr>
            <a:spLocks/>
          </p:cNvSpPr>
          <p:nvPr/>
        </p:nvSpPr>
        <p:spPr bwMode="auto">
          <a:xfrm>
            <a:off x="6746875" y="4441825"/>
            <a:ext cx="571500" cy="330200"/>
          </a:xfrm>
          <a:custGeom>
            <a:avLst/>
            <a:gdLst>
              <a:gd name="T0" fmla="*/ 0 w 360"/>
              <a:gd name="T1" fmla="*/ 2147483647 h 208"/>
              <a:gd name="T2" fmla="*/ 2147483647 w 360"/>
              <a:gd name="T3" fmla="*/ 2147483647 h 208"/>
              <a:gd name="T4" fmla="*/ 2147483647 w 360"/>
              <a:gd name="T5" fmla="*/ 2147483647 h 208"/>
              <a:gd name="T6" fmla="*/ 2147483647 w 360"/>
              <a:gd name="T7" fmla="*/ 2147483647 h 208"/>
              <a:gd name="T8" fmla="*/ 2147483647 w 360"/>
              <a:gd name="T9" fmla="*/ 2147483647 h 2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0"/>
              <a:gd name="T16" fmla="*/ 0 h 208"/>
              <a:gd name="T17" fmla="*/ 360 w 360"/>
              <a:gd name="T18" fmla="*/ 208 h 20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0" h="208">
                <a:moveTo>
                  <a:pt x="0" y="7"/>
                </a:moveTo>
                <a:cubicBezTo>
                  <a:pt x="68" y="0"/>
                  <a:pt x="136" y="4"/>
                  <a:pt x="205" y="12"/>
                </a:cubicBezTo>
                <a:cubicBezTo>
                  <a:pt x="270" y="28"/>
                  <a:pt x="335" y="39"/>
                  <a:pt x="360" y="112"/>
                </a:cubicBezTo>
                <a:cubicBezTo>
                  <a:pt x="341" y="187"/>
                  <a:pt x="181" y="204"/>
                  <a:pt x="120" y="207"/>
                </a:cubicBezTo>
                <a:cubicBezTo>
                  <a:pt x="83" y="208"/>
                  <a:pt x="46" y="207"/>
                  <a:pt x="10" y="207"/>
                </a:cubicBezTo>
              </a:path>
            </a:pathLst>
          </a:custGeom>
          <a:noFill/>
          <a:ln w="28575">
            <a:solidFill>
              <a:srgbClr val="777777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33" name="Line 33"/>
          <p:cNvSpPr>
            <a:spLocks noChangeShapeType="1"/>
          </p:cNvSpPr>
          <p:nvPr/>
        </p:nvSpPr>
        <p:spPr bwMode="auto">
          <a:xfrm>
            <a:off x="4406900" y="4486275"/>
            <a:ext cx="1360488" cy="0"/>
          </a:xfrm>
          <a:prstGeom prst="line">
            <a:avLst/>
          </a:prstGeom>
          <a:noFill/>
          <a:ln w="28575">
            <a:solidFill>
              <a:srgbClr val="777777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34" name="Line 34"/>
          <p:cNvSpPr>
            <a:spLocks noChangeShapeType="1"/>
          </p:cNvSpPr>
          <p:nvPr/>
        </p:nvSpPr>
        <p:spPr bwMode="auto">
          <a:xfrm flipH="1">
            <a:off x="4424363" y="4789488"/>
            <a:ext cx="1360487" cy="0"/>
          </a:xfrm>
          <a:prstGeom prst="line">
            <a:avLst/>
          </a:prstGeom>
          <a:noFill/>
          <a:ln w="28575">
            <a:solidFill>
              <a:srgbClr val="777777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35" name="Oval 36"/>
          <p:cNvSpPr>
            <a:spLocks noChangeArrowheads="1"/>
          </p:cNvSpPr>
          <p:nvPr/>
        </p:nvSpPr>
        <p:spPr bwMode="auto">
          <a:xfrm>
            <a:off x="1350963" y="4176713"/>
            <a:ext cx="681037" cy="681037"/>
          </a:xfrm>
          <a:prstGeom prst="ellipse">
            <a:avLst/>
          </a:prstGeom>
          <a:noFill/>
          <a:ln w="28575">
            <a:solidFill>
              <a:srgbClr val="777777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Times" pitchFamily="-128" charset="0"/>
            </a:endParaRPr>
          </a:p>
        </p:txBody>
      </p:sp>
      <p:sp>
        <p:nvSpPr>
          <p:cNvPr id="94236" name="Text Box 38"/>
          <p:cNvSpPr txBox="1">
            <a:spLocks noChangeArrowheads="1"/>
          </p:cNvSpPr>
          <p:nvPr/>
        </p:nvSpPr>
        <p:spPr bwMode="auto">
          <a:xfrm>
            <a:off x="3651250" y="4449763"/>
            <a:ext cx="522288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Arial" charset="0"/>
              </a:rPr>
              <a:t>HW</a:t>
            </a:r>
          </a:p>
        </p:txBody>
      </p:sp>
      <p:sp>
        <p:nvSpPr>
          <p:cNvPr id="94237" name="Text Box 39"/>
          <p:cNvSpPr txBox="1">
            <a:spLocks noChangeArrowheads="1"/>
          </p:cNvSpPr>
          <p:nvPr/>
        </p:nvSpPr>
        <p:spPr bwMode="auto">
          <a:xfrm>
            <a:off x="4732338" y="4227513"/>
            <a:ext cx="649287" cy="2746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latin typeface="Arial" charset="0"/>
              </a:rPr>
              <a:t>do HW</a:t>
            </a:r>
          </a:p>
        </p:txBody>
      </p:sp>
      <p:sp>
        <p:nvSpPr>
          <p:cNvPr id="94238" name="Freeform 40"/>
          <p:cNvSpPr>
            <a:spLocks/>
          </p:cNvSpPr>
          <p:nvPr/>
        </p:nvSpPr>
        <p:spPr bwMode="auto">
          <a:xfrm flipH="1" flipV="1">
            <a:off x="2874963" y="4451350"/>
            <a:ext cx="571500" cy="330200"/>
          </a:xfrm>
          <a:custGeom>
            <a:avLst/>
            <a:gdLst>
              <a:gd name="T0" fmla="*/ 0 w 360"/>
              <a:gd name="T1" fmla="*/ 2147483647 h 208"/>
              <a:gd name="T2" fmla="*/ 2147483647 w 360"/>
              <a:gd name="T3" fmla="*/ 2147483647 h 208"/>
              <a:gd name="T4" fmla="*/ 2147483647 w 360"/>
              <a:gd name="T5" fmla="*/ 2147483647 h 208"/>
              <a:gd name="T6" fmla="*/ 2147483647 w 360"/>
              <a:gd name="T7" fmla="*/ 2147483647 h 208"/>
              <a:gd name="T8" fmla="*/ 2147483647 w 360"/>
              <a:gd name="T9" fmla="*/ 2147483647 h 2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0"/>
              <a:gd name="T16" fmla="*/ 0 h 208"/>
              <a:gd name="T17" fmla="*/ 360 w 360"/>
              <a:gd name="T18" fmla="*/ 208 h 20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0" h="208">
                <a:moveTo>
                  <a:pt x="0" y="7"/>
                </a:moveTo>
                <a:cubicBezTo>
                  <a:pt x="68" y="0"/>
                  <a:pt x="136" y="4"/>
                  <a:pt x="205" y="12"/>
                </a:cubicBezTo>
                <a:cubicBezTo>
                  <a:pt x="270" y="28"/>
                  <a:pt x="335" y="39"/>
                  <a:pt x="360" y="112"/>
                </a:cubicBezTo>
                <a:cubicBezTo>
                  <a:pt x="341" y="187"/>
                  <a:pt x="181" y="204"/>
                  <a:pt x="120" y="207"/>
                </a:cubicBezTo>
                <a:cubicBezTo>
                  <a:pt x="83" y="208"/>
                  <a:pt x="46" y="207"/>
                  <a:pt x="10" y="207"/>
                </a:cubicBezTo>
              </a:path>
            </a:pathLst>
          </a:custGeom>
          <a:noFill/>
          <a:ln w="28575">
            <a:solidFill>
              <a:srgbClr val="777777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39" name="Text Box 41"/>
          <p:cNvSpPr txBox="1">
            <a:spLocks noChangeArrowheads="1"/>
          </p:cNvSpPr>
          <p:nvPr/>
        </p:nvSpPr>
        <p:spPr bwMode="auto">
          <a:xfrm>
            <a:off x="4789488" y="4776788"/>
            <a:ext cx="649287" cy="2746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latin typeface="Arial" charset="0"/>
              </a:rPr>
              <a:t>do HW</a:t>
            </a:r>
          </a:p>
        </p:txBody>
      </p:sp>
      <p:sp>
        <p:nvSpPr>
          <p:cNvPr id="94240" name="Text Box 42"/>
          <p:cNvSpPr txBox="1">
            <a:spLocks noChangeArrowheads="1"/>
          </p:cNvSpPr>
          <p:nvPr/>
        </p:nvSpPr>
        <p:spPr bwMode="auto">
          <a:xfrm>
            <a:off x="6621463" y="4191000"/>
            <a:ext cx="750887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latin typeface="Arial" charset="0"/>
              </a:rPr>
              <a:t>skip HW</a:t>
            </a:r>
          </a:p>
        </p:txBody>
      </p:sp>
      <p:sp>
        <p:nvSpPr>
          <p:cNvPr id="94241" name="Text Box 43"/>
          <p:cNvSpPr txBox="1">
            <a:spLocks noChangeArrowheads="1"/>
          </p:cNvSpPr>
          <p:nvPr/>
        </p:nvSpPr>
        <p:spPr bwMode="auto">
          <a:xfrm>
            <a:off x="2820988" y="4764088"/>
            <a:ext cx="750887" cy="2746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latin typeface="Arial" charset="0"/>
              </a:rPr>
              <a:t>skip HW</a:t>
            </a:r>
          </a:p>
        </p:txBody>
      </p:sp>
      <p:sp>
        <p:nvSpPr>
          <p:cNvPr id="94242" name="Text Box 44"/>
          <p:cNvSpPr txBox="1">
            <a:spLocks noChangeArrowheads="1"/>
          </p:cNvSpPr>
          <p:nvPr/>
        </p:nvSpPr>
        <p:spPr bwMode="auto">
          <a:xfrm>
            <a:off x="6057900" y="4467225"/>
            <a:ext cx="522288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Arial" charset="0"/>
              </a:rPr>
              <a:t>HW</a:t>
            </a:r>
          </a:p>
        </p:txBody>
      </p:sp>
      <p:grpSp>
        <p:nvGrpSpPr>
          <p:cNvPr id="94243" name="Group 48"/>
          <p:cNvGrpSpPr>
            <a:grpSpLocks/>
          </p:cNvGrpSpPr>
          <p:nvPr/>
        </p:nvGrpSpPr>
        <p:grpSpPr bwMode="auto">
          <a:xfrm>
            <a:off x="1111250" y="4349750"/>
            <a:ext cx="168275" cy="341313"/>
            <a:chOff x="715" y="2660"/>
            <a:chExt cx="106" cy="215"/>
          </a:xfrm>
        </p:grpSpPr>
        <p:sp>
          <p:nvSpPr>
            <p:cNvPr id="94248" name="Line 45"/>
            <p:cNvSpPr>
              <a:spLocks noChangeShapeType="1"/>
            </p:cNvSpPr>
            <p:nvPr/>
          </p:nvSpPr>
          <p:spPr bwMode="auto">
            <a:xfrm>
              <a:off x="715" y="2660"/>
              <a:ext cx="105" cy="105"/>
            </a:xfrm>
            <a:prstGeom prst="line">
              <a:avLst/>
            </a:prstGeom>
            <a:noFill/>
            <a:ln w="28575">
              <a:solidFill>
                <a:srgbClr val="77777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49" name="Line 46"/>
            <p:cNvSpPr>
              <a:spLocks noChangeShapeType="1"/>
            </p:cNvSpPr>
            <p:nvPr/>
          </p:nvSpPr>
          <p:spPr bwMode="auto">
            <a:xfrm flipV="1">
              <a:off x="716" y="2766"/>
              <a:ext cx="105" cy="105"/>
            </a:xfrm>
            <a:prstGeom prst="line">
              <a:avLst/>
            </a:prstGeom>
            <a:noFill/>
            <a:ln w="28575">
              <a:solidFill>
                <a:srgbClr val="77777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50" name="Line 47"/>
            <p:cNvSpPr>
              <a:spLocks noChangeShapeType="1"/>
            </p:cNvSpPr>
            <p:nvPr/>
          </p:nvSpPr>
          <p:spPr bwMode="auto">
            <a:xfrm>
              <a:off x="720" y="2665"/>
              <a:ext cx="0" cy="210"/>
            </a:xfrm>
            <a:prstGeom prst="line">
              <a:avLst/>
            </a:prstGeom>
            <a:noFill/>
            <a:ln w="28575">
              <a:solidFill>
                <a:srgbClr val="77777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4244" name="Freeform 50"/>
          <p:cNvSpPr>
            <a:spLocks/>
          </p:cNvSpPr>
          <p:nvPr/>
        </p:nvSpPr>
        <p:spPr bwMode="auto">
          <a:xfrm>
            <a:off x="2151063" y="4095750"/>
            <a:ext cx="1468437" cy="349250"/>
          </a:xfrm>
          <a:custGeom>
            <a:avLst/>
            <a:gdLst>
              <a:gd name="T0" fmla="*/ 0 w 925"/>
              <a:gd name="T1" fmla="*/ 2147483647 h 295"/>
              <a:gd name="T2" fmla="*/ 2147483647 w 925"/>
              <a:gd name="T3" fmla="*/ 2147483647 h 295"/>
              <a:gd name="T4" fmla="*/ 2147483647 w 925"/>
              <a:gd name="T5" fmla="*/ 2147483647 h 295"/>
              <a:gd name="T6" fmla="*/ 2147483647 w 925"/>
              <a:gd name="T7" fmla="*/ 2147483647 h 295"/>
              <a:gd name="T8" fmla="*/ 2147483647 w 925"/>
              <a:gd name="T9" fmla="*/ 0 h 295"/>
              <a:gd name="T10" fmla="*/ 2147483647 w 925"/>
              <a:gd name="T11" fmla="*/ 2147483647 h 295"/>
              <a:gd name="T12" fmla="*/ 2147483647 w 925"/>
              <a:gd name="T13" fmla="*/ 2147483647 h 295"/>
              <a:gd name="T14" fmla="*/ 2147483647 w 925"/>
              <a:gd name="T15" fmla="*/ 2147483647 h 295"/>
              <a:gd name="T16" fmla="*/ 2147483647 w 925"/>
              <a:gd name="T17" fmla="*/ 2147483647 h 29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25"/>
              <a:gd name="T28" fmla="*/ 0 h 295"/>
              <a:gd name="T29" fmla="*/ 925 w 925"/>
              <a:gd name="T30" fmla="*/ 295 h 29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25" h="295">
                <a:moveTo>
                  <a:pt x="0" y="295"/>
                </a:moveTo>
                <a:cubicBezTo>
                  <a:pt x="50" y="261"/>
                  <a:pt x="87" y="217"/>
                  <a:pt x="130" y="175"/>
                </a:cubicBezTo>
                <a:cubicBezTo>
                  <a:pt x="152" y="152"/>
                  <a:pt x="183" y="139"/>
                  <a:pt x="210" y="125"/>
                </a:cubicBezTo>
                <a:cubicBezTo>
                  <a:pt x="237" y="109"/>
                  <a:pt x="260" y="87"/>
                  <a:pt x="290" y="75"/>
                </a:cubicBezTo>
                <a:cubicBezTo>
                  <a:pt x="366" y="42"/>
                  <a:pt x="447" y="16"/>
                  <a:pt x="530" y="0"/>
                </a:cubicBezTo>
                <a:cubicBezTo>
                  <a:pt x="614" y="5"/>
                  <a:pt x="694" y="23"/>
                  <a:pt x="775" y="50"/>
                </a:cubicBezTo>
                <a:cubicBezTo>
                  <a:pt x="801" y="58"/>
                  <a:pt x="828" y="66"/>
                  <a:pt x="855" y="75"/>
                </a:cubicBezTo>
                <a:cubicBezTo>
                  <a:pt x="865" y="78"/>
                  <a:pt x="885" y="85"/>
                  <a:pt x="885" y="85"/>
                </a:cubicBezTo>
                <a:cubicBezTo>
                  <a:pt x="897" y="97"/>
                  <a:pt x="908" y="106"/>
                  <a:pt x="925" y="115"/>
                </a:cubicBezTo>
              </a:path>
            </a:pathLst>
          </a:custGeom>
          <a:noFill/>
          <a:ln w="28575">
            <a:solidFill>
              <a:srgbClr val="777777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45" name="Text Box 51"/>
          <p:cNvSpPr txBox="1">
            <a:spLocks noChangeArrowheads="1"/>
          </p:cNvSpPr>
          <p:nvPr/>
        </p:nvSpPr>
        <p:spPr bwMode="auto">
          <a:xfrm>
            <a:off x="7156450" y="4830763"/>
            <a:ext cx="1217613" cy="2746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chemeClr val="folHlink"/>
                </a:solidFill>
                <a:latin typeface="Arial" charset="0"/>
              </a:rPr>
              <a:t>The Mudd DFA</a:t>
            </a:r>
          </a:p>
        </p:txBody>
      </p:sp>
      <p:sp>
        <p:nvSpPr>
          <p:cNvPr id="94246" name="Text Box 52"/>
          <p:cNvSpPr txBox="1">
            <a:spLocks noChangeArrowheads="1"/>
          </p:cNvSpPr>
          <p:nvPr/>
        </p:nvSpPr>
        <p:spPr bwMode="auto">
          <a:xfrm>
            <a:off x="1308100" y="4402138"/>
            <a:ext cx="760413" cy="2746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latin typeface="Arial" charset="0"/>
              </a:rPr>
              <a:t>Summer</a:t>
            </a:r>
          </a:p>
        </p:txBody>
      </p:sp>
      <p:sp>
        <p:nvSpPr>
          <p:cNvPr id="94247" name="Text Box 53"/>
          <p:cNvSpPr txBox="1">
            <a:spLocks noChangeArrowheads="1"/>
          </p:cNvSpPr>
          <p:nvPr/>
        </p:nvSpPr>
        <p:spPr bwMode="auto">
          <a:xfrm>
            <a:off x="2735263" y="3844925"/>
            <a:ext cx="565150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latin typeface="Arial" charset="0"/>
              </a:rPr>
              <a:t>Mudd</a:t>
            </a: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234" name="Group 2"/>
          <p:cNvGrpSpPr>
            <a:grpSpLocks/>
          </p:cNvGrpSpPr>
          <p:nvPr/>
        </p:nvGrpSpPr>
        <p:grpSpPr bwMode="auto">
          <a:xfrm>
            <a:off x="436563" y="1116013"/>
            <a:ext cx="8218487" cy="180975"/>
            <a:chOff x="295" y="1311"/>
            <a:chExt cx="5177" cy="114"/>
          </a:xfrm>
        </p:grpSpPr>
        <p:sp>
          <p:nvSpPr>
            <p:cNvPr id="95264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95265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</p:grpSp>
      <p:sp>
        <p:nvSpPr>
          <p:cNvPr id="95235" name="Text Box 5"/>
          <p:cNvSpPr txBox="1">
            <a:spLocks noChangeArrowheads="1"/>
          </p:cNvSpPr>
          <p:nvPr/>
        </p:nvSpPr>
        <p:spPr bwMode="auto">
          <a:xfrm>
            <a:off x="706438" y="331788"/>
            <a:ext cx="7781925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>
                <a:latin typeface="Times" pitchFamily="-128" charset="0"/>
              </a:rPr>
              <a:t>Quicksort</a:t>
            </a:r>
          </a:p>
        </p:txBody>
      </p:sp>
      <p:sp>
        <p:nvSpPr>
          <p:cNvPr id="95236" name="Text Box 6"/>
          <p:cNvSpPr txBox="1">
            <a:spLocks noChangeArrowheads="1"/>
          </p:cNvSpPr>
          <p:nvPr/>
        </p:nvSpPr>
        <p:spPr bwMode="auto">
          <a:xfrm>
            <a:off x="536575" y="1423988"/>
            <a:ext cx="4992688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Times" pitchFamily="-128" charset="0"/>
              </a:rPr>
              <a:t>Another Divide and Conquer technique</a:t>
            </a:r>
          </a:p>
        </p:txBody>
      </p:sp>
      <p:sp>
        <p:nvSpPr>
          <p:cNvPr id="95237" name="Text Box 7"/>
          <p:cNvSpPr txBox="1">
            <a:spLocks noChangeArrowheads="1"/>
          </p:cNvSpPr>
          <p:nvPr/>
        </p:nvSpPr>
        <p:spPr bwMode="auto">
          <a:xfrm>
            <a:off x="614363" y="2266950"/>
            <a:ext cx="1512887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Times" pitchFamily="-128" charset="0"/>
              </a:rPr>
              <a:t>Quick Sort</a:t>
            </a:r>
          </a:p>
        </p:txBody>
      </p:sp>
      <p:grpSp>
        <p:nvGrpSpPr>
          <p:cNvPr id="95238" name="Group 8"/>
          <p:cNvGrpSpPr>
            <a:grpSpLocks/>
          </p:cNvGrpSpPr>
          <p:nvPr/>
        </p:nvGrpSpPr>
        <p:grpSpPr bwMode="auto">
          <a:xfrm>
            <a:off x="2801938" y="2322513"/>
            <a:ext cx="463550" cy="463550"/>
            <a:chOff x="901" y="1784"/>
            <a:chExt cx="292" cy="292"/>
          </a:xfrm>
        </p:grpSpPr>
        <p:sp>
          <p:nvSpPr>
            <p:cNvPr id="95262" name="Rectangle 9"/>
            <p:cNvSpPr>
              <a:spLocks noChangeArrowheads="1"/>
            </p:cNvSpPr>
            <p:nvPr/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95263" name="Text Box 10"/>
            <p:cNvSpPr txBox="1">
              <a:spLocks noChangeArrowheads="1"/>
            </p:cNvSpPr>
            <p:nvPr/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5</a:t>
              </a:r>
            </a:p>
          </p:txBody>
        </p:sp>
      </p:grpSp>
      <p:grpSp>
        <p:nvGrpSpPr>
          <p:cNvPr id="95239" name="Group 11"/>
          <p:cNvGrpSpPr>
            <a:grpSpLocks/>
          </p:cNvGrpSpPr>
          <p:nvPr/>
        </p:nvGrpSpPr>
        <p:grpSpPr bwMode="auto">
          <a:xfrm>
            <a:off x="3265488" y="2322513"/>
            <a:ext cx="463550" cy="463550"/>
            <a:chOff x="901" y="1784"/>
            <a:chExt cx="292" cy="292"/>
          </a:xfrm>
        </p:grpSpPr>
        <p:sp>
          <p:nvSpPr>
            <p:cNvPr id="95260" name="Rectangle 12"/>
            <p:cNvSpPr>
              <a:spLocks noChangeArrowheads="1"/>
            </p:cNvSpPr>
            <p:nvPr/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95261" name="Text Box 13"/>
            <p:cNvSpPr txBox="1">
              <a:spLocks noChangeArrowheads="1"/>
            </p:cNvSpPr>
            <p:nvPr/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3</a:t>
              </a:r>
            </a:p>
          </p:txBody>
        </p:sp>
      </p:grpSp>
      <p:grpSp>
        <p:nvGrpSpPr>
          <p:cNvPr id="95240" name="Group 14"/>
          <p:cNvGrpSpPr>
            <a:grpSpLocks/>
          </p:cNvGrpSpPr>
          <p:nvPr/>
        </p:nvGrpSpPr>
        <p:grpSpPr bwMode="auto">
          <a:xfrm>
            <a:off x="3730625" y="2322513"/>
            <a:ext cx="463550" cy="463550"/>
            <a:chOff x="901" y="1784"/>
            <a:chExt cx="292" cy="292"/>
          </a:xfrm>
        </p:grpSpPr>
        <p:sp>
          <p:nvSpPr>
            <p:cNvPr id="95258" name="Rectangle 15"/>
            <p:cNvSpPr>
              <a:spLocks noChangeArrowheads="1"/>
            </p:cNvSpPr>
            <p:nvPr/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95259" name="Text Box 16"/>
            <p:cNvSpPr txBox="1">
              <a:spLocks noChangeArrowheads="1"/>
            </p:cNvSpPr>
            <p:nvPr/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2</a:t>
              </a:r>
            </a:p>
          </p:txBody>
        </p:sp>
      </p:grpSp>
      <p:grpSp>
        <p:nvGrpSpPr>
          <p:cNvPr id="95241" name="Group 17"/>
          <p:cNvGrpSpPr>
            <a:grpSpLocks/>
          </p:cNvGrpSpPr>
          <p:nvPr/>
        </p:nvGrpSpPr>
        <p:grpSpPr bwMode="auto">
          <a:xfrm>
            <a:off x="4195763" y="2322513"/>
            <a:ext cx="463550" cy="463550"/>
            <a:chOff x="901" y="1784"/>
            <a:chExt cx="292" cy="292"/>
          </a:xfrm>
        </p:grpSpPr>
        <p:sp>
          <p:nvSpPr>
            <p:cNvPr id="95256" name="Rectangle 18"/>
            <p:cNvSpPr>
              <a:spLocks noChangeArrowheads="1"/>
            </p:cNvSpPr>
            <p:nvPr/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95257" name="Text Box 19"/>
            <p:cNvSpPr txBox="1">
              <a:spLocks noChangeArrowheads="1"/>
            </p:cNvSpPr>
            <p:nvPr/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6</a:t>
              </a:r>
            </a:p>
          </p:txBody>
        </p:sp>
      </p:grpSp>
      <p:grpSp>
        <p:nvGrpSpPr>
          <p:cNvPr id="95242" name="Group 20"/>
          <p:cNvGrpSpPr>
            <a:grpSpLocks/>
          </p:cNvGrpSpPr>
          <p:nvPr/>
        </p:nvGrpSpPr>
        <p:grpSpPr bwMode="auto">
          <a:xfrm>
            <a:off x="4657725" y="2322513"/>
            <a:ext cx="463550" cy="463550"/>
            <a:chOff x="901" y="1784"/>
            <a:chExt cx="292" cy="292"/>
          </a:xfrm>
        </p:grpSpPr>
        <p:sp>
          <p:nvSpPr>
            <p:cNvPr id="95254" name="Rectangle 21"/>
            <p:cNvSpPr>
              <a:spLocks noChangeArrowheads="1"/>
            </p:cNvSpPr>
            <p:nvPr/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95255" name="Text Box 22"/>
            <p:cNvSpPr txBox="1">
              <a:spLocks noChangeArrowheads="1"/>
            </p:cNvSpPr>
            <p:nvPr/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4</a:t>
              </a:r>
            </a:p>
          </p:txBody>
        </p:sp>
      </p:grpSp>
      <p:grpSp>
        <p:nvGrpSpPr>
          <p:cNvPr id="95243" name="Group 23"/>
          <p:cNvGrpSpPr>
            <a:grpSpLocks/>
          </p:cNvGrpSpPr>
          <p:nvPr/>
        </p:nvGrpSpPr>
        <p:grpSpPr bwMode="auto">
          <a:xfrm>
            <a:off x="5121275" y="2322513"/>
            <a:ext cx="463550" cy="463550"/>
            <a:chOff x="901" y="1784"/>
            <a:chExt cx="292" cy="292"/>
          </a:xfrm>
        </p:grpSpPr>
        <p:sp>
          <p:nvSpPr>
            <p:cNvPr id="95252" name="Rectangle 24"/>
            <p:cNvSpPr>
              <a:spLocks noChangeArrowheads="1"/>
            </p:cNvSpPr>
            <p:nvPr/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95253" name="Text Box 25"/>
            <p:cNvSpPr txBox="1">
              <a:spLocks noChangeArrowheads="1"/>
            </p:cNvSpPr>
            <p:nvPr/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1</a:t>
              </a:r>
            </a:p>
          </p:txBody>
        </p:sp>
      </p:grpSp>
      <p:grpSp>
        <p:nvGrpSpPr>
          <p:cNvPr id="95244" name="Group 26"/>
          <p:cNvGrpSpPr>
            <a:grpSpLocks/>
          </p:cNvGrpSpPr>
          <p:nvPr/>
        </p:nvGrpSpPr>
        <p:grpSpPr bwMode="auto">
          <a:xfrm>
            <a:off x="5586413" y="2322513"/>
            <a:ext cx="463550" cy="463550"/>
            <a:chOff x="901" y="1784"/>
            <a:chExt cx="292" cy="292"/>
          </a:xfrm>
        </p:grpSpPr>
        <p:sp>
          <p:nvSpPr>
            <p:cNvPr id="95250" name="Rectangle 27"/>
            <p:cNvSpPr>
              <a:spLocks noChangeArrowheads="1"/>
            </p:cNvSpPr>
            <p:nvPr/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95251" name="Text Box 28"/>
            <p:cNvSpPr txBox="1">
              <a:spLocks noChangeArrowheads="1"/>
            </p:cNvSpPr>
            <p:nvPr/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3</a:t>
              </a:r>
            </a:p>
          </p:txBody>
        </p:sp>
      </p:grpSp>
      <p:grpSp>
        <p:nvGrpSpPr>
          <p:cNvPr id="95245" name="Group 29"/>
          <p:cNvGrpSpPr>
            <a:grpSpLocks/>
          </p:cNvGrpSpPr>
          <p:nvPr/>
        </p:nvGrpSpPr>
        <p:grpSpPr bwMode="auto">
          <a:xfrm>
            <a:off x="6051550" y="2322513"/>
            <a:ext cx="463550" cy="463550"/>
            <a:chOff x="901" y="1784"/>
            <a:chExt cx="292" cy="292"/>
          </a:xfrm>
        </p:grpSpPr>
        <p:sp>
          <p:nvSpPr>
            <p:cNvPr id="95248" name="Rectangle 30"/>
            <p:cNvSpPr>
              <a:spLocks noChangeArrowheads="1"/>
            </p:cNvSpPr>
            <p:nvPr/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95249" name="Text Box 31"/>
            <p:cNvSpPr txBox="1">
              <a:spLocks noChangeArrowheads="1"/>
            </p:cNvSpPr>
            <p:nvPr/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7</a:t>
              </a:r>
            </a:p>
          </p:txBody>
        </p:sp>
      </p:grpSp>
      <p:sp>
        <p:nvSpPr>
          <p:cNvPr id="95246" name="Text Box 32"/>
          <p:cNvSpPr txBox="1">
            <a:spLocks noChangeArrowheads="1"/>
          </p:cNvSpPr>
          <p:nvPr/>
        </p:nvSpPr>
        <p:spPr bwMode="auto">
          <a:xfrm>
            <a:off x="2751138" y="2025650"/>
            <a:ext cx="1482725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" pitchFamily="-128" charset="0"/>
              </a:rPr>
              <a:t>List of length  n</a:t>
            </a:r>
          </a:p>
        </p:txBody>
      </p:sp>
      <p:sp>
        <p:nvSpPr>
          <p:cNvPr id="95247" name="Text Box 33"/>
          <p:cNvSpPr txBox="1">
            <a:spLocks noChangeArrowheads="1"/>
          </p:cNvSpPr>
          <p:nvPr/>
        </p:nvSpPr>
        <p:spPr bwMode="auto">
          <a:xfrm>
            <a:off x="736600" y="2625725"/>
            <a:ext cx="1309688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latin typeface="Times" pitchFamily="-128" charset="0"/>
              </a:rPr>
              <a:t>partition and swap</a:t>
            </a: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258" name="Group 2"/>
          <p:cNvGrpSpPr>
            <a:grpSpLocks/>
          </p:cNvGrpSpPr>
          <p:nvPr/>
        </p:nvGrpSpPr>
        <p:grpSpPr bwMode="auto">
          <a:xfrm>
            <a:off x="436563" y="1116013"/>
            <a:ext cx="8218487" cy="180975"/>
            <a:chOff x="295" y="1311"/>
            <a:chExt cx="5177" cy="114"/>
          </a:xfrm>
        </p:grpSpPr>
        <p:sp>
          <p:nvSpPr>
            <p:cNvPr id="96365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96366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</p:grpSp>
      <p:sp>
        <p:nvSpPr>
          <p:cNvPr id="96259" name="Text Box 5"/>
          <p:cNvSpPr txBox="1">
            <a:spLocks noChangeArrowheads="1"/>
          </p:cNvSpPr>
          <p:nvPr/>
        </p:nvSpPr>
        <p:spPr bwMode="auto">
          <a:xfrm>
            <a:off x="706438" y="312738"/>
            <a:ext cx="7781925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>
                <a:latin typeface="Times" pitchFamily="-128" charset="0"/>
              </a:rPr>
              <a:t>Quicksort</a:t>
            </a:r>
          </a:p>
        </p:txBody>
      </p:sp>
      <p:sp>
        <p:nvSpPr>
          <p:cNvPr id="96260" name="Text Box 6"/>
          <p:cNvSpPr txBox="1">
            <a:spLocks noChangeArrowheads="1"/>
          </p:cNvSpPr>
          <p:nvPr/>
        </p:nvSpPr>
        <p:spPr bwMode="auto">
          <a:xfrm>
            <a:off x="3186113" y="1423988"/>
            <a:ext cx="2925762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Times" pitchFamily="-128" charset="0"/>
              </a:rPr>
              <a:t>“Divide and Conquer”</a:t>
            </a:r>
          </a:p>
        </p:txBody>
      </p:sp>
      <p:sp>
        <p:nvSpPr>
          <p:cNvPr id="96261" name="Text Box 7"/>
          <p:cNvSpPr txBox="1">
            <a:spLocks noChangeArrowheads="1"/>
          </p:cNvSpPr>
          <p:nvPr/>
        </p:nvSpPr>
        <p:spPr bwMode="auto">
          <a:xfrm>
            <a:off x="614363" y="2257425"/>
            <a:ext cx="1512887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Times" pitchFamily="-128" charset="0"/>
              </a:rPr>
              <a:t>Quick Sort</a:t>
            </a:r>
          </a:p>
        </p:txBody>
      </p:sp>
      <p:grpSp>
        <p:nvGrpSpPr>
          <p:cNvPr id="96262" name="Group 8"/>
          <p:cNvGrpSpPr>
            <a:grpSpLocks/>
          </p:cNvGrpSpPr>
          <p:nvPr/>
        </p:nvGrpSpPr>
        <p:grpSpPr bwMode="auto">
          <a:xfrm>
            <a:off x="2801938" y="2227263"/>
            <a:ext cx="463550" cy="463550"/>
            <a:chOff x="901" y="1784"/>
            <a:chExt cx="292" cy="292"/>
          </a:xfrm>
        </p:grpSpPr>
        <p:sp>
          <p:nvSpPr>
            <p:cNvPr id="96363" name="Rectangle 9"/>
            <p:cNvSpPr>
              <a:spLocks noChangeArrowheads="1"/>
            </p:cNvSpPr>
            <p:nvPr/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96364" name="Text Box 10"/>
            <p:cNvSpPr txBox="1">
              <a:spLocks noChangeArrowheads="1"/>
            </p:cNvSpPr>
            <p:nvPr/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5</a:t>
              </a:r>
            </a:p>
          </p:txBody>
        </p:sp>
      </p:grpSp>
      <p:grpSp>
        <p:nvGrpSpPr>
          <p:cNvPr id="96263" name="Group 11"/>
          <p:cNvGrpSpPr>
            <a:grpSpLocks/>
          </p:cNvGrpSpPr>
          <p:nvPr/>
        </p:nvGrpSpPr>
        <p:grpSpPr bwMode="auto">
          <a:xfrm>
            <a:off x="3265488" y="2227263"/>
            <a:ext cx="463550" cy="463550"/>
            <a:chOff x="901" y="1784"/>
            <a:chExt cx="292" cy="292"/>
          </a:xfrm>
        </p:grpSpPr>
        <p:sp>
          <p:nvSpPr>
            <p:cNvPr id="96361" name="Rectangle 12"/>
            <p:cNvSpPr>
              <a:spLocks noChangeArrowheads="1"/>
            </p:cNvSpPr>
            <p:nvPr/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96362" name="Text Box 13"/>
            <p:cNvSpPr txBox="1">
              <a:spLocks noChangeArrowheads="1"/>
            </p:cNvSpPr>
            <p:nvPr/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3</a:t>
              </a:r>
            </a:p>
          </p:txBody>
        </p:sp>
      </p:grpSp>
      <p:grpSp>
        <p:nvGrpSpPr>
          <p:cNvPr id="96264" name="Group 14"/>
          <p:cNvGrpSpPr>
            <a:grpSpLocks/>
          </p:cNvGrpSpPr>
          <p:nvPr/>
        </p:nvGrpSpPr>
        <p:grpSpPr bwMode="auto">
          <a:xfrm>
            <a:off x="3730625" y="2227263"/>
            <a:ext cx="463550" cy="463550"/>
            <a:chOff x="901" y="1784"/>
            <a:chExt cx="292" cy="292"/>
          </a:xfrm>
        </p:grpSpPr>
        <p:sp>
          <p:nvSpPr>
            <p:cNvPr id="96359" name="Rectangle 15"/>
            <p:cNvSpPr>
              <a:spLocks noChangeArrowheads="1"/>
            </p:cNvSpPr>
            <p:nvPr/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96360" name="Text Box 16"/>
            <p:cNvSpPr txBox="1">
              <a:spLocks noChangeArrowheads="1"/>
            </p:cNvSpPr>
            <p:nvPr/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2</a:t>
              </a:r>
            </a:p>
          </p:txBody>
        </p:sp>
      </p:grpSp>
      <p:grpSp>
        <p:nvGrpSpPr>
          <p:cNvPr id="96265" name="Group 17"/>
          <p:cNvGrpSpPr>
            <a:grpSpLocks/>
          </p:cNvGrpSpPr>
          <p:nvPr/>
        </p:nvGrpSpPr>
        <p:grpSpPr bwMode="auto">
          <a:xfrm>
            <a:off x="4195763" y="2227263"/>
            <a:ext cx="463550" cy="463550"/>
            <a:chOff x="901" y="1784"/>
            <a:chExt cx="292" cy="292"/>
          </a:xfrm>
        </p:grpSpPr>
        <p:sp>
          <p:nvSpPr>
            <p:cNvPr id="96357" name="Rectangle 18"/>
            <p:cNvSpPr>
              <a:spLocks noChangeArrowheads="1"/>
            </p:cNvSpPr>
            <p:nvPr/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96358" name="Text Box 19"/>
            <p:cNvSpPr txBox="1">
              <a:spLocks noChangeArrowheads="1"/>
            </p:cNvSpPr>
            <p:nvPr/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6</a:t>
              </a:r>
            </a:p>
          </p:txBody>
        </p:sp>
      </p:grpSp>
      <p:grpSp>
        <p:nvGrpSpPr>
          <p:cNvPr id="96266" name="Group 20"/>
          <p:cNvGrpSpPr>
            <a:grpSpLocks/>
          </p:cNvGrpSpPr>
          <p:nvPr/>
        </p:nvGrpSpPr>
        <p:grpSpPr bwMode="auto">
          <a:xfrm>
            <a:off x="4657725" y="2227263"/>
            <a:ext cx="463550" cy="463550"/>
            <a:chOff x="901" y="1784"/>
            <a:chExt cx="292" cy="292"/>
          </a:xfrm>
        </p:grpSpPr>
        <p:sp>
          <p:nvSpPr>
            <p:cNvPr id="96355" name="Rectangle 21"/>
            <p:cNvSpPr>
              <a:spLocks noChangeArrowheads="1"/>
            </p:cNvSpPr>
            <p:nvPr/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96356" name="Text Box 22"/>
            <p:cNvSpPr txBox="1">
              <a:spLocks noChangeArrowheads="1"/>
            </p:cNvSpPr>
            <p:nvPr/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4</a:t>
              </a:r>
            </a:p>
          </p:txBody>
        </p:sp>
      </p:grpSp>
      <p:grpSp>
        <p:nvGrpSpPr>
          <p:cNvPr id="96267" name="Group 23"/>
          <p:cNvGrpSpPr>
            <a:grpSpLocks/>
          </p:cNvGrpSpPr>
          <p:nvPr/>
        </p:nvGrpSpPr>
        <p:grpSpPr bwMode="auto">
          <a:xfrm>
            <a:off x="5121275" y="2227263"/>
            <a:ext cx="463550" cy="463550"/>
            <a:chOff x="901" y="1784"/>
            <a:chExt cx="292" cy="292"/>
          </a:xfrm>
        </p:grpSpPr>
        <p:sp>
          <p:nvSpPr>
            <p:cNvPr id="96353" name="Rectangle 24"/>
            <p:cNvSpPr>
              <a:spLocks noChangeArrowheads="1"/>
            </p:cNvSpPr>
            <p:nvPr/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96354" name="Text Box 25"/>
            <p:cNvSpPr txBox="1">
              <a:spLocks noChangeArrowheads="1"/>
            </p:cNvSpPr>
            <p:nvPr/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1</a:t>
              </a:r>
            </a:p>
          </p:txBody>
        </p:sp>
      </p:grpSp>
      <p:grpSp>
        <p:nvGrpSpPr>
          <p:cNvPr id="96268" name="Group 26"/>
          <p:cNvGrpSpPr>
            <a:grpSpLocks/>
          </p:cNvGrpSpPr>
          <p:nvPr/>
        </p:nvGrpSpPr>
        <p:grpSpPr bwMode="auto">
          <a:xfrm>
            <a:off x="5586413" y="2227263"/>
            <a:ext cx="463550" cy="463550"/>
            <a:chOff x="901" y="1784"/>
            <a:chExt cx="292" cy="292"/>
          </a:xfrm>
        </p:grpSpPr>
        <p:sp>
          <p:nvSpPr>
            <p:cNvPr id="96351" name="Rectangle 27"/>
            <p:cNvSpPr>
              <a:spLocks noChangeArrowheads="1"/>
            </p:cNvSpPr>
            <p:nvPr/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96352" name="Text Box 28"/>
            <p:cNvSpPr txBox="1">
              <a:spLocks noChangeArrowheads="1"/>
            </p:cNvSpPr>
            <p:nvPr/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3</a:t>
              </a:r>
            </a:p>
          </p:txBody>
        </p:sp>
      </p:grpSp>
      <p:grpSp>
        <p:nvGrpSpPr>
          <p:cNvPr id="96269" name="Group 29"/>
          <p:cNvGrpSpPr>
            <a:grpSpLocks/>
          </p:cNvGrpSpPr>
          <p:nvPr/>
        </p:nvGrpSpPr>
        <p:grpSpPr bwMode="auto">
          <a:xfrm>
            <a:off x="6051550" y="2227263"/>
            <a:ext cx="463550" cy="463550"/>
            <a:chOff x="901" y="1784"/>
            <a:chExt cx="292" cy="292"/>
          </a:xfrm>
        </p:grpSpPr>
        <p:sp>
          <p:nvSpPr>
            <p:cNvPr id="96349" name="Rectangle 30"/>
            <p:cNvSpPr>
              <a:spLocks noChangeArrowheads="1"/>
            </p:cNvSpPr>
            <p:nvPr/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96350" name="Text Box 31"/>
            <p:cNvSpPr txBox="1">
              <a:spLocks noChangeArrowheads="1"/>
            </p:cNvSpPr>
            <p:nvPr/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7</a:t>
              </a:r>
            </a:p>
          </p:txBody>
        </p:sp>
      </p:grpSp>
      <p:sp>
        <p:nvSpPr>
          <p:cNvPr id="96270" name="Text Box 32"/>
          <p:cNvSpPr txBox="1">
            <a:spLocks noChangeArrowheads="1"/>
          </p:cNvSpPr>
          <p:nvPr/>
        </p:nvSpPr>
        <p:spPr bwMode="auto">
          <a:xfrm>
            <a:off x="2751138" y="1930400"/>
            <a:ext cx="1482725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" pitchFamily="-128" charset="0"/>
              </a:rPr>
              <a:t>List of length  n</a:t>
            </a:r>
          </a:p>
        </p:txBody>
      </p:sp>
      <p:grpSp>
        <p:nvGrpSpPr>
          <p:cNvPr id="96271" name="Group 33"/>
          <p:cNvGrpSpPr>
            <a:grpSpLocks/>
          </p:cNvGrpSpPr>
          <p:nvPr/>
        </p:nvGrpSpPr>
        <p:grpSpPr bwMode="auto">
          <a:xfrm>
            <a:off x="2800350" y="3097213"/>
            <a:ext cx="463550" cy="463550"/>
            <a:chOff x="901" y="1784"/>
            <a:chExt cx="292" cy="292"/>
          </a:xfrm>
        </p:grpSpPr>
        <p:sp>
          <p:nvSpPr>
            <p:cNvPr id="96347" name="Rectangle 34"/>
            <p:cNvSpPr>
              <a:spLocks noChangeArrowheads="1"/>
            </p:cNvSpPr>
            <p:nvPr/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96348" name="Text Box 35"/>
            <p:cNvSpPr txBox="1">
              <a:spLocks noChangeArrowheads="1"/>
            </p:cNvSpPr>
            <p:nvPr/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3</a:t>
              </a:r>
            </a:p>
          </p:txBody>
        </p:sp>
      </p:grpSp>
      <p:grpSp>
        <p:nvGrpSpPr>
          <p:cNvPr id="96272" name="Group 36"/>
          <p:cNvGrpSpPr>
            <a:grpSpLocks/>
          </p:cNvGrpSpPr>
          <p:nvPr/>
        </p:nvGrpSpPr>
        <p:grpSpPr bwMode="auto">
          <a:xfrm>
            <a:off x="3263900" y="3097213"/>
            <a:ext cx="463550" cy="463550"/>
            <a:chOff x="901" y="1784"/>
            <a:chExt cx="292" cy="292"/>
          </a:xfrm>
        </p:grpSpPr>
        <p:sp>
          <p:nvSpPr>
            <p:cNvPr id="96345" name="Rectangle 37"/>
            <p:cNvSpPr>
              <a:spLocks noChangeArrowheads="1"/>
            </p:cNvSpPr>
            <p:nvPr/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96346" name="Text Box 38"/>
            <p:cNvSpPr txBox="1">
              <a:spLocks noChangeArrowheads="1"/>
            </p:cNvSpPr>
            <p:nvPr/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3</a:t>
              </a:r>
            </a:p>
          </p:txBody>
        </p:sp>
      </p:grpSp>
      <p:grpSp>
        <p:nvGrpSpPr>
          <p:cNvPr id="96273" name="Group 39"/>
          <p:cNvGrpSpPr>
            <a:grpSpLocks/>
          </p:cNvGrpSpPr>
          <p:nvPr/>
        </p:nvGrpSpPr>
        <p:grpSpPr bwMode="auto">
          <a:xfrm>
            <a:off x="3729038" y="3097213"/>
            <a:ext cx="463550" cy="463550"/>
            <a:chOff x="901" y="1784"/>
            <a:chExt cx="292" cy="292"/>
          </a:xfrm>
        </p:grpSpPr>
        <p:sp>
          <p:nvSpPr>
            <p:cNvPr id="96343" name="Rectangle 40"/>
            <p:cNvSpPr>
              <a:spLocks noChangeArrowheads="1"/>
            </p:cNvSpPr>
            <p:nvPr/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96344" name="Text Box 41"/>
            <p:cNvSpPr txBox="1">
              <a:spLocks noChangeArrowheads="1"/>
            </p:cNvSpPr>
            <p:nvPr/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2</a:t>
              </a:r>
            </a:p>
          </p:txBody>
        </p:sp>
      </p:grpSp>
      <p:grpSp>
        <p:nvGrpSpPr>
          <p:cNvPr id="96274" name="Group 42"/>
          <p:cNvGrpSpPr>
            <a:grpSpLocks/>
          </p:cNvGrpSpPr>
          <p:nvPr/>
        </p:nvGrpSpPr>
        <p:grpSpPr bwMode="auto">
          <a:xfrm>
            <a:off x="4194175" y="3097213"/>
            <a:ext cx="463550" cy="463550"/>
            <a:chOff x="901" y="1784"/>
            <a:chExt cx="292" cy="292"/>
          </a:xfrm>
        </p:grpSpPr>
        <p:sp>
          <p:nvSpPr>
            <p:cNvPr id="96341" name="Rectangle 43"/>
            <p:cNvSpPr>
              <a:spLocks noChangeArrowheads="1"/>
            </p:cNvSpPr>
            <p:nvPr/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96342" name="Text Box 44"/>
            <p:cNvSpPr txBox="1">
              <a:spLocks noChangeArrowheads="1"/>
            </p:cNvSpPr>
            <p:nvPr/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1</a:t>
              </a:r>
            </a:p>
          </p:txBody>
        </p:sp>
      </p:grpSp>
      <p:grpSp>
        <p:nvGrpSpPr>
          <p:cNvPr id="96275" name="Group 45"/>
          <p:cNvGrpSpPr>
            <a:grpSpLocks/>
          </p:cNvGrpSpPr>
          <p:nvPr/>
        </p:nvGrpSpPr>
        <p:grpSpPr bwMode="auto">
          <a:xfrm>
            <a:off x="4656138" y="3097213"/>
            <a:ext cx="463550" cy="463550"/>
            <a:chOff x="901" y="1784"/>
            <a:chExt cx="292" cy="292"/>
          </a:xfrm>
        </p:grpSpPr>
        <p:sp>
          <p:nvSpPr>
            <p:cNvPr id="96339" name="Rectangle 46"/>
            <p:cNvSpPr>
              <a:spLocks noChangeArrowheads="1"/>
            </p:cNvSpPr>
            <p:nvPr/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96340" name="Text Box 47"/>
            <p:cNvSpPr txBox="1">
              <a:spLocks noChangeArrowheads="1"/>
            </p:cNvSpPr>
            <p:nvPr/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4</a:t>
              </a:r>
            </a:p>
          </p:txBody>
        </p:sp>
      </p:grpSp>
      <p:grpSp>
        <p:nvGrpSpPr>
          <p:cNvPr id="96276" name="Group 48"/>
          <p:cNvGrpSpPr>
            <a:grpSpLocks/>
          </p:cNvGrpSpPr>
          <p:nvPr/>
        </p:nvGrpSpPr>
        <p:grpSpPr bwMode="auto">
          <a:xfrm>
            <a:off x="5119688" y="3097213"/>
            <a:ext cx="463550" cy="463550"/>
            <a:chOff x="901" y="1784"/>
            <a:chExt cx="292" cy="292"/>
          </a:xfrm>
        </p:grpSpPr>
        <p:sp>
          <p:nvSpPr>
            <p:cNvPr id="96337" name="Rectangle 49"/>
            <p:cNvSpPr>
              <a:spLocks noChangeArrowheads="1"/>
            </p:cNvSpPr>
            <p:nvPr/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96338" name="Text Box 50"/>
            <p:cNvSpPr txBox="1">
              <a:spLocks noChangeArrowheads="1"/>
            </p:cNvSpPr>
            <p:nvPr/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6</a:t>
              </a:r>
            </a:p>
          </p:txBody>
        </p:sp>
      </p:grpSp>
      <p:grpSp>
        <p:nvGrpSpPr>
          <p:cNvPr id="96277" name="Group 51"/>
          <p:cNvGrpSpPr>
            <a:grpSpLocks/>
          </p:cNvGrpSpPr>
          <p:nvPr/>
        </p:nvGrpSpPr>
        <p:grpSpPr bwMode="auto">
          <a:xfrm>
            <a:off x="5584825" y="3097213"/>
            <a:ext cx="463550" cy="463550"/>
            <a:chOff x="901" y="1784"/>
            <a:chExt cx="292" cy="292"/>
          </a:xfrm>
        </p:grpSpPr>
        <p:sp>
          <p:nvSpPr>
            <p:cNvPr id="96335" name="Rectangle 52"/>
            <p:cNvSpPr>
              <a:spLocks noChangeArrowheads="1"/>
            </p:cNvSpPr>
            <p:nvPr/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96336" name="Text Box 53"/>
            <p:cNvSpPr txBox="1">
              <a:spLocks noChangeArrowheads="1"/>
            </p:cNvSpPr>
            <p:nvPr/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5</a:t>
              </a:r>
            </a:p>
          </p:txBody>
        </p:sp>
      </p:grpSp>
      <p:grpSp>
        <p:nvGrpSpPr>
          <p:cNvPr id="96278" name="Group 54"/>
          <p:cNvGrpSpPr>
            <a:grpSpLocks/>
          </p:cNvGrpSpPr>
          <p:nvPr/>
        </p:nvGrpSpPr>
        <p:grpSpPr bwMode="auto">
          <a:xfrm>
            <a:off x="6049963" y="3097213"/>
            <a:ext cx="463550" cy="463550"/>
            <a:chOff x="901" y="1784"/>
            <a:chExt cx="292" cy="292"/>
          </a:xfrm>
        </p:grpSpPr>
        <p:sp>
          <p:nvSpPr>
            <p:cNvPr id="96333" name="Rectangle 55"/>
            <p:cNvSpPr>
              <a:spLocks noChangeArrowheads="1"/>
            </p:cNvSpPr>
            <p:nvPr/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96334" name="Text Box 56"/>
            <p:cNvSpPr txBox="1">
              <a:spLocks noChangeArrowheads="1"/>
            </p:cNvSpPr>
            <p:nvPr/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7</a:t>
              </a:r>
            </a:p>
          </p:txBody>
        </p:sp>
      </p:grpSp>
      <p:sp>
        <p:nvSpPr>
          <p:cNvPr id="96279" name="Line 57"/>
          <p:cNvSpPr>
            <a:spLocks noChangeShapeType="1"/>
          </p:cNvSpPr>
          <p:nvPr/>
        </p:nvSpPr>
        <p:spPr bwMode="auto">
          <a:xfrm flipV="1">
            <a:off x="5118100" y="3625850"/>
            <a:ext cx="0" cy="358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6280" name="Group 58"/>
          <p:cNvGrpSpPr>
            <a:grpSpLocks/>
          </p:cNvGrpSpPr>
          <p:nvPr/>
        </p:nvGrpSpPr>
        <p:grpSpPr bwMode="auto">
          <a:xfrm>
            <a:off x="5321300" y="3686175"/>
            <a:ext cx="463550" cy="463550"/>
            <a:chOff x="901" y="1784"/>
            <a:chExt cx="292" cy="292"/>
          </a:xfrm>
        </p:grpSpPr>
        <p:sp>
          <p:nvSpPr>
            <p:cNvPr id="96331" name="Rectangle 59"/>
            <p:cNvSpPr>
              <a:spLocks noChangeArrowheads="1"/>
            </p:cNvSpPr>
            <p:nvPr/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96332" name="Text Box 60"/>
            <p:cNvSpPr txBox="1">
              <a:spLocks noChangeArrowheads="1"/>
            </p:cNvSpPr>
            <p:nvPr/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6</a:t>
              </a:r>
            </a:p>
          </p:txBody>
        </p:sp>
      </p:grpSp>
      <p:grpSp>
        <p:nvGrpSpPr>
          <p:cNvPr id="96281" name="Group 61"/>
          <p:cNvGrpSpPr>
            <a:grpSpLocks/>
          </p:cNvGrpSpPr>
          <p:nvPr/>
        </p:nvGrpSpPr>
        <p:grpSpPr bwMode="auto">
          <a:xfrm>
            <a:off x="5786438" y="3686175"/>
            <a:ext cx="463550" cy="463550"/>
            <a:chOff x="901" y="1784"/>
            <a:chExt cx="292" cy="292"/>
          </a:xfrm>
        </p:grpSpPr>
        <p:sp>
          <p:nvSpPr>
            <p:cNvPr id="96329" name="Rectangle 62"/>
            <p:cNvSpPr>
              <a:spLocks noChangeArrowheads="1"/>
            </p:cNvSpPr>
            <p:nvPr/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96330" name="Text Box 63"/>
            <p:cNvSpPr txBox="1">
              <a:spLocks noChangeArrowheads="1"/>
            </p:cNvSpPr>
            <p:nvPr/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5</a:t>
              </a:r>
            </a:p>
          </p:txBody>
        </p:sp>
      </p:grpSp>
      <p:grpSp>
        <p:nvGrpSpPr>
          <p:cNvPr id="96282" name="Group 64"/>
          <p:cNvGrpSpPr>
            <a:grpSpLocks/>
          </p:cNvGrpSpPr>
          <p:nvPr/>
        </p:nvGrpSpPr>
        <p:grpSpPr bwMode="auto">
          <a:xfrm>
            <a:off x="6251575" y="3686175"/>
            <a:ext cx="463550" cy="463550"/>
            <a:chOff x="901" y="1784"/>
            <a:chExt cx="292" cy="292"/>
          </a:xfrm>
        </p:grpSpPr>
        <p:sp>
          <p:nvSpPr>
            <p:cNvPr id="96327" name="Rectangle 65"/>
            <p:cNvSpPr>
              <a:spLocks noChangeArrowheads="1"/>
            </p:cNvSpPr>
            <p:nvPr/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96328" name="Text Box 66"/>
            <p:cNvSpPr txBox="1">
              <a:spLocks noChangeArrowheads="1"/>
            </p:cNvSpPr>
            <p:nvPr/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7</a:t>
              </a:r>
            </a:p>
          </p:txBody>
        </p:sp>
      </p:grpSp>
      <p:grpSp>
        <p:nvGrpSpPr>
          <p:cNvPr id="96283" name="Group 67"/>
          <p:cNvGrpSpPr>
            <a:grpSpLocks/>
          </p:cNvGrpSpPr>
          <p:nvPr/>
        </p:nvGrpSpPr>
        <p:grpSpPr bwMode="auto">
          <a:xfrm>
            <a:off x="2584450" y="3675063"/>
            <a:ext cx="463550" cy="463550"/>
            <a:chOff x="901" y="1784"/>
            <a:chExt cx="292" cy="292"/>
          </a:xfrm>
        </p:grpSpPr>
        <p:sp>
          <p:nvSpPr>
            <p:cNvPr id="96325" name="Rectangle 68"/>
            <p:cNvSpPr>
              <a:spLocks noChangeArrowheads="1"/>
            </p:cNvSpPr>
            <p:nvPr/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96326" name="Text Box 69"/>
            <p:cNvSpPr txBox="1">
              <a:spLocks noChangeArrowheads="1"/>
            </p:cNvSpPr>
            <p:nvPr/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3</a:t>
              </a:r>
            </a:p>
          </p:txBody>
        </p:sp>
      </p:grpSp>
      <p:grpSp>
        <p:nvGrpSpPr>
          <p:cNvPr id="96284" name="Group 70"/>
          <p:cNvGrpSpPr>
            <a:grpSpLocks/>
          </p:cNvGrpSpPr>
          <p:nvPr/>
        </p:nvGrpSpPr>
        <p:grpSpPr bwMode="auto">
          <a:xfrm>
            <a:off x="3048000" y="3675063"/>
            <a:ext cx="463550" cy="463550"/>
            <a:chOff x="901" y="1784"/>
            <a:chExt cx="292" cy="292"/>
          </a:xfrm>
        </p:grpSpPr>
        <p:sp>
          <p:nvSpPr>
            <p:cNvPr id="96323" name="Rectangle 71"/>
            <p:cNvSpPr>
              <a:spLocks noChangeArrowheads="1"/>
            </p:cNvSpPr>
            <p:nvPr/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96324" name="Text Box 72"/>
            <p:cNvSpPr txBox="1">
              <a:spLocks noChangeArrowheads="1"/>
            </p:cNvSpPr>
            <p:nvPr/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3</a:t>
              </a:r>
            </a:p>
          </p:txBody>
        </p:sp>
      </p:grpSp>
      <p:grpSp>
        <p:nvGrpSpPr>
          <p:cNvPr id="96285" name="Group 73"/>
          <p:cNvGrpSpPr>
            <a:grpSpLocks/>
          </p:cNvGrpSpPr>
          <p:nvPr/>
        </p:nvGrpSpPr>
        <p:grpSpPr bwMode="auto">
          <a:xfrm>
            <a:off x="3513138" y="3675063"/>
            <a:ext cx="463550" cy="463550"/>
            <a:chOff x="901" y="1784"/>
            <a:chExt cx="292" cy="292"/>
          </a:xfrm>
        </p:grpSpPr>
        <p:sp>
          <p:nvSpPr>
            <p:cNvPr id="96321" name="Rectangle 74"/>
            <p:cNvSpPr>
              <a:spLocks noChangeArrowheads="1"/>
            </p:cNvSpPr>
            <p:nvPr/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96322" name="Text Box 75"/>
            <p:cNvSpPr txBox="1">
              <a:spLocks noChangeArrowheads="1"/>
            </p:cNvSpPr>
            <p:nvPr/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2</a:t>
              </a:r>
            </a:p>
          </p:txBody>
        </p:sp>
      </p:grpSp>
      <p:grpSp>
        <p:nvGrpSpPr>
          <p:cNvPr id="96286" name="Group 76"/>
          <p:cNvGrpSpPr>
            <a:grpSpLocks/>
          </p:cNvGrpSpPr>
          <p:nvPr/>
        </p:nvGrpSpPr>
        <p:grpSpPr bwMode="auto">
          <a:xfrm>
            <a:off x="3978275" y="3675063"/>
            <a:ext cx="463550" cy="463550"/>
            <a:chOff x="901" y="1784"/>
            <a:chExt cx="292" cy="292"/>
          </a:xfrm>
        </p:grpSpPr>
        <p:sp>
          <p:nvSpPr>
            <p:cNvPr id="96319" name="Rectangle 77"/>
            <p:cNvSpPr>
              <a:spLocks noChangeArrowheads="1"/>
            </p:cNvSpPr>
            <p:nvPr/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96320" name="Text Box 78"/>
            <p:cNvSpPr txBox="1">
              <a:spLocks noChangeArrowheads="1"/>
            </p:cNvSpPr>
            <p:nvPr/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1</a:t>
              </a:r>
            </a:p>
          </p:txBody>
        </p:sp>
      </p:grpSp>
      <p:grpSp>
        <p:nvGrpSpPr>
          <p:cNvPr id="96287" name="Group 79"/>
          <p:cNvGrpSpPr>
            <a:grpSpLocks/>
          </p:cNvGrpSpPr>
          <p:nvPr/>
        </p:nvGrpSpPr>
        <p:grpSpPr bwMode="auto">
          <a:xfrm>
            <a:off x="4440238" y="3675063"/>
            <a:ext cx="463550" cy="463550"/>
            <a:chOff x="901" y="1784"/>
            <a:chExt cx="292" cy="292"/>
          </a:xfrm>
        </p:grpSpPr>
        <p:sp>
          <p:nvSpPr>
            <p:cNvPr id="96317" name="Rectangle 80"/>
            <p:cNvSpPr>
              <a:spLocks noChangeArrowheads="1"/>
            </p:cNvSpPr>
            <p:nvPr/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96318" name="Text Box 81"/>
            <p:cNvSpPr txBox="1">
              <a:spLocks noChangeArrowheads="1"/>
            </p:cNvSpPr>
            <p:nvPr/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4</a:t>
              </a:r>
            </a:p>
          </p:txBody>
        </p:sp>
      </p:grpSp>
      <p:grpSp>
        <p:nvGrpSpPr>
          <p:cNvPr id="96288" name="Group 82"/>
          <p:cNvGrpSpPr>
            <a:grpSpLocks/>
          </p:cNvGrpSpPr>
          <p:nvPr/>
        </p:nvGrpSpPr>
        <p:grpSpPr bwMode="auto">
          <a:xfrm>
            <a:off x="5319713" y="4592638"/>
            <a:ext cx="463550" cy="463550"/>
            <a:chOff x="901" y="1784"/>
            <a:chExt cx="292" cy="292"/>
          </a:xfrm>
        </p:grpSpPr>
        <p:sp>
          <p:nvSpPr>
            <p:cNvPr id="96315" name="Rectangle 83"/>
            <p:cNvSpPr>
              <a:spLocks noChangeArrowheads="1"/>
            </p:cNvSpPr>
            <p:nvPr/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96316" name="Text Box 84"/>
            <p:cNvSpPr txBox="1">
              <a:spLocks noChangeArrowheads="1"/>
            </p:cNvSpPr>
            <p:nvPr/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5</a:t>
              </a:r>
            </a:p>
          </p:txBody>
        </p:sp>
      </p:grpSp>
      <p:grpSp>
        <p:nvGrpSpPr>
          <p:cNvPr id="96289" name="Group 85"/>
          <p:cNvGrpSpPr>
            <a:grpSpLocks/>
          </p:cNvGrpSpPr>
          <p:nvPr/>
        </p:nvGrpSpPr>
        <p:grpSpPr bwMode="auto">
          <a:xfrm>
            <a:off x="5784850" y="4592638"/>
            <a:ext cx="463550" cy="463550"/>
            <a:chOff x="901" y="1784"/>
            <a:chExt cx="292" cy="292"/>
          </a:xfrm>
        </p:grpSpPr>
        <p:sp>
          <p:nvSpPr>
            <p:cNvPr id="96313" name="Rectangle 86"/>
            <p:cNvSpPr>
              <a:spLocks noChangeArrowheads="1"/>
            </p:cNvSpPr>
            <p:nvPr/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96314" name="Text Box 87"/>
            <p:cNvSpPr txBox="1">
              <a:spLocks noChangeArrowheads="1"/>
            </p:cNvSpPr>
            <p:nvPr/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6</a:t>
              </a:r>
            </a:p>
          </p:txBody>
        </p:sp>
      </p:grpSp>
      <p:grpSp>
        <p:nvGrpSpPr>
          <p:cNvPr id="96290" name="Group 88"/>
          <p:cNvGrpSpPr>
            <a:grpSpLocks/>
          </p:cNvGrpSpPr>
          <p:nvPr/>
        </p:nvGrpSpPr>
        <p:grpSpPr bwMode="auto">
          <a:xfrm>
            <a:off x="6249988" y="4592638"/>
            <a:ext cx="463550" cy="463550"/>
            <a:chOff x="901" y="1784"/>
            <a:chExt cx="292" cy="292"/>
          </a:xfrm>
        </p:grpSpPr>
        <p:sp>
          <p:nvSpPr>
            <p:cNvPr id="96311" name="Rectangle 89"/>
            <p:cNvSpPr>
              <a:spLocks noChangeArrowheads="1"/>
            </p:cNvSpPr>
            <p:nvPr/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96312" name="Text Box 90"/>
            <p:cNvSpPr txBox="1">
              <a:spLocks noChangeArrowheads="1"/>
            </p:cNvSpPr>
            <p:nvPr/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7</a:t>
              </a:r>
            </a:p>
          </p:txBody>
        </p:sp>
      </p:grpSp>
      <p:grpSp>
        <p:nvGrpSpPr>
          <p:cNvPr id="96291" name="Group 91"/>
          <p:cNvGrpSpPr>
            <a:grpSpLocks/>
          </p:cNvGrpSpPr>
          <p:nvPr/>
        </p:nvGrpSpPr>
        <p:grpSpPr bwMode="auto">
          <a:xfrm>
            <a:off x="2582863" y="4581525"/>
            <a:ext cx="463550" cy="463550"/>
            <a:chOff x="901" y="1784"/>
            <a:chExt cx="292" cy="292"/>
          </a:xfrm>
        </p:grpSpPr>
        <p:sp>
          <p:nvSpPr>
            <p:cNvPr id="96309" name="Rectangle 92"/>
            <p:cNvSpPr>
              <a:spLocks noChangeArrowheads="1"/>
            </p:cNvSpPr>
            <p:nvPr/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96310" name="Text Box 93"/>
            <p:cNvSpPr txBox="1">
              <a:spLocks noChangeArrowheads="1"/>
            </p:cNvSpPr>
            <p:nvPr/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1</a:t>
              </a:r>
            </a:p>
          </p:txBody>
        </p:sp>
      </p:grpSp>
      <p:grpSp>
        <p:nvGrpSpPr>
          <p:cNvPr id="96292" name="Group 94"/>
          <p:cNvGrpSpPr>
            <a:grpSpLocks/>
          </p:cNvGrpSpPr>
          <p:nvPr/>
        </p:nvGrpSpPr>
        <p:grpSpPr bwMode="auto">
          <a:xfrm>
            <a:off x="3046413" y="4581525"/>
            <a:ext cx="463550" cy="463550"/>
            <a:chOff x="901" y="1784"/>
            <a:chExt cx="292" cy="292"/>
          </a:xfrm>
        </p:grpSpPr>
        <p:sp>
          <p:nvSpPr>
            <p:cNvPr id="96307" name="Rectangle 95"/>
            <p:cNvSpPr>
              <a:spLocks noChangeArrowheads="1"/>
            </p:cNvSpPr>
            <p:nvPr/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96308" name="Text Box 96"/>
            <p:cNvSpPr txBox="1">
              <a:spLocks noChangeArrowheads="1"/>
            </p:cNvSpPr>
            <p:nvPr/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2</a:t>
              </a:r>
            </a:p>
          </p:txBody>
        </p:sp>
      </p:grpSp>
      <p:grpSp>
        <p:nvGrpSpPr>
          <p:cNvPr id="96293" name="Group 97"/>
          <p:cNvGrpSpPr>
            <a:grpSpLocks/>
          </p:cNvGrpSpPr>
          <p:nvPr/>
        </p:nvGrpSpPr>
        <p:grpSpPr bwMode="auto">
          <a:xfrm>
            <a:off x="3511550" y="4581525"/>
            <a:ext cx="463550" cy="463550"/>
            <a:chOff x="901" y="1784"/>
            <a:chExt cx="292" cy="292"/>
          </a:xfrm>
        </p:grpSpPr>
        <p:sp>
          <p:nvSpPr>
            <p:cNvPr id="96305" name="Rectangle 98"/>
            <p:cNvSpPr>
              <a:spLocks noChangeArrowheads="1"/>
            </p:cNvSpPr>
            <p:nvPr/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96306" name="Text Box 99"/>
            <p:cNvSpPr txBox="1">
              <a:spLocks noChangeArrowheads="1"/>
            </p:cNvSpPr>
            <p:nvPr/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3</a:t>
              </a:r>
            </a:p>
          </p:txBody>
        </p:sp>
      </p:grpSp>
      <p:grpSp>
        <p:nvGrpSpPr>
          <p:cNvPr id="96294" name="Group 100"/>
          <p:cNvGrpSpPr>
            <a:grpSpLocks/>
          </p:cNvGrpSpPr>
          <p:nvPr/>
        </p:nvGrpSpPr>
        <p:grpSpPr bwMode="auto">
          <a:xfrm>
            <a:off x="3976688" y="4581525"/>
            <a:ext cx="463550" cy="463550"/>
            <a:chOff x="901" y="1784"/>
            <a:chExt cx="292" cy="292"/>
          </a:xfrm>
        </p:grpSpPr>
        <p:sp>
          <p:nvSpPr>
            <p:cNvPr id="96303" name="Rectangle 101"/>
            <p:cNvSpPr>
              <a:spLocks noChangeArrowheads="1"/>
            </p:cNvSpPr>
            <p:nvPr/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96304" name="Text Box 102"/>
            <p:cNvSpPr txBox="1">
              <a:spLocks noChangeArrowheads="1"/>
            </p:cNvSpPr>
            <p:nvPr/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3</a:t>
              </a:r>
            </a:p>
          </p:txBody>
        </p:sp>
      </p:grpSp>
      <p:grpSp>
        <p:nvGrpSpPr>
          <p:cNvPr id="96295" name="Group 103"/>
          <p:cNvGrpSpPr>
            <a:grpSpLocks/>
          </p:cNvGrpSpPr>
          <p:nvPr/>
        </p:nvGrpSpPr>
        <p:grpSpPr bwMode="auto">
          <a:xfrm>
            <a:off x="4438650" y="4581525"/>
            <a:ext cx="463550" cy="463550"/>
            <a:chOff x="901" y="1784"/>
            <a:chExt cx="292" cy="292"/>
          </a:xfrm>
        </p:grpSpPr>
        <p:sp>
          <p:nvSpPr>
            <p:cNvPr id="96301" name="Rectangle 104"/>
            <p:cNvSpPr>
              <a:spLocks noChangeArrowheads="1"/>
            </p:cNvSpPr>
            <p:nvPr/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96302" name="Text Box 105"/>
            <p:cNvSpPr txBox="1">
              <a:spLocks noChangeArrowheads="1"/>
            </p:cNvSpPr>
            <p:nvPr/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4</a:t>
              </a:r>
            </a:p>
          </p:txBody>
        </p:sp>
      </p:grpSp>
      <p:sp>
        <p:nvSpPr>
          <p:cNvPr id="96296" name="Line 106"/>
          <p:cNvSpPr>
            <a:spLocks noChangeShapeType="1"/>
          </p:cNvSpPr>
          <p:nvPr/>
        </p:nvSpPr>
        <p:spPr bwMode="auto">
          <a:xfrm flipV="1">
            <a:off x="3506788" y="5122863"/>
            <a:ext cx="0" cy="358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97" name="Line 107"/>
          <p:cNvSpPr>
            <a:spLocks noChangeShapeType="1"/>
          </p:cNvSpPr>
          <p:nvPr/>
        </p:nvSpPr>
        <p:spPr bwMode="auto">
          <a:xfrm flipV="1">
            <a:off x="5784850" y="5105400"/>
            <a:ext cx="0" cy="358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98" name="Text Box 108"/>
          <p:cNvSpPr txBox="1">
            <a:spLocks noChangeArrowheads="1"/>
          </p:cNvSpPr>
          <p:nvPr/>
        </p:nvSpPr>
        <p:spPr bwMode="auto">
          <a:xfrm>
            <a:off x="4592638" y="5532438"/>
            <a:ext cx="41275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Times" pitchFamily="-128" charset="0"/>
              </a:rPr>
              <a:t>...</a:t>
            </a:r>
          </a:p>
        </p:txBody>
      </p:sp>
      <p:sp>
        <p:nvSpPr>
          <p:cNvPr id="96299" name="Text Box 110"/>
          <p:cNvSpPr txBox="1">
            <a:spLocks noChangeArrowheads="1"/>
          </p:cNvSpPr>
          <p:nvPr/>
        </p:nvSpPr>
        <p:spPr bwMode="auto">
          <a:xfrm>
            <a:off x="142875" y="6267450"/>
            <a:ext cx="4954588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Times" pitchFamily="-128" charset="0"/>
              </a:rPr>
              <a:t>Can we do better than O(n</a:t>
            </a:r>
            <a:r>
              <a:rPr lang="en-US" sz="2400">
                <a:solidFill>
                  <a:srgbClr val="0000FF"/>
                </a:solidFill>
                <a:latin typeface="Courier" pitchFamily="1" charset="0"/>
              </a:rPr>
              <a:t>*</a:t>
            </a:r>
            <a:r>
              <a:rPr lang="en-US" sz="2400">
                <a:solidFill>
                  <a:srgbClr val="0000FF"/>
                </a:solidFill>
                <a:latin typeface="Times" pitchFamily="-128" charset="0"/>
              </a:rPr>
              <a:t>log(n)) ?</a:t>
            </a:r>
          </a:p>
        </p:txBody>
      </p:sp>
      <p:sp>
        <p:nvSpPr>
          <p:cNvPr id="96300" name="Text Box 111"/>
          <p:cNvSpPr txBox="1">
            <a:spLocks noChangeArrowheads="1"/>
          </p:cNvSpPr>
          <p:nvPr/>
        </p:nvSpPr>
        <p:spPr bwMode="auto">
          <a:xfrm>
            <a:off x="720725" y="2565400"/>
            <a:ext cx="1309688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latin typeface="Times" pitchFamily="-128" charset="0"/>
              </a:rPr>
              <a:t>partition and swap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dbllinec.ppt - Double Lines">
  <a:themeElements>
    <a:clrScheme name="dbllinec.ppt - Double Lines 8">
      <a:dk1>
        <a:srgbClr val="000000"/>
      </a:dk1>
      <a:lt1>
        <a:srgbClr val="FFFFFF"/>
      </a:lt1>
      <a:dk2>
        <a:srgbClr val="1F0B61"/>
      </a:dk2>
      <a:lt2>
        <a:srgbClr val="C0C0C0"/>
      </a:lt2>
      <a:accent1>
        <a:srgbClr val="FF0000"/>
      </a:accent1>
      <a:accent2>
        <a:srgbClr val="6C5BE9"/>
      </a:accent2>
      <a:accent3>
        <a:srgbClr val="FFFFFF"/>
      </a:accent3>
      <a:accent4>
        <a:srgbClr val="000000"/>
      </a:accent4>
      <a:accent5>
        <a:srgbClr val="FFAAAA"/>
      </a:accent5>
      <a:accent6>
        <a:srgbClr val="6152D3"/>
      </a:accent6>
      <a:hlink>
        <a:srgbClr val="00C000"/>
      </a:hlink>
      <a:folHlink>
        <a:srgbClr val="800080"/>
      </a:folHlink>
    </a:clrScheme>
    <a:fontScheme name="dbllinec.ppt - Double Lines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Times New Roman" pitchFamily="18" charset="0"/>
            <a:cs typeface="Times New Roman" pitchFamily="18" charset="0"/>
          </a:defRPr>
        </a:defPPr>
      </a:lstStyle>
    </a:txDef>
  </a:objectDefaults>
  <a:extraClrSchemeLst>
    <a:extraClrScheme>
      <a:clrScheme name="dbllinec.ppt - Double Lin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bllinec.ppt - Double Lin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8">
        <a:dk1>
          <a:srgbClr val="000000"/>
        </a:dk1>
        <a:lt1>
          <a:srgbClr val="FFFFFF"/>
        </a:lt1>
        <a:dk2>
          <a:srgbClr val="1F0B61"/>
        </a:dk2>
        <a:lt2>
          <a:srgbClr val="C0C0C0"/>
        </a:lt2>
        <a:accent1>
          <a:srgbClr val="FF0000"/>
        </a:accent1>
        <a:accent2>
          <a:srgbClr val="6C5BE9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6152D3"/>
        </a:accent6>
        <a:hlink>
          <a:srgbClr val="00C000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HD:Microsoft PowerPoint 4:Templates:Color Overheads:dbllinec.ppt - Double Lines</Template>
  <TotalTime>64279</TotalTime>
  <Pages>1</Pages>
  <Words>8596</Words>
  <Application>Microsoft Office PowerPoint</Application>
  <PresentationFormat>On-screen Show (4:3)</PresentationFormat>
  <Paragraphs>1704</Paragraphs>
  <Slides>119</Slides>
  <Notes>116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119</vt:i4>
      </vt:variant>
    </vt:vector>
  </HeadingPairs>
  <TitlesOfParts>
    <vt:vector size="120" baseType="lpstr">
      <vt:lpstr>dbllinec.ppt - Double Lines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  <vt:lpstr>Slide 83</vt:lpstr>
      <vt:lpstr>Slide 84</vt:lpstr>
      <vt:lpstr>Slide 85</vt:lpstr>
      <vt:lpstr>Slide 86</vt:lpstr>
      <vt:lpstr>Slide 87</vt:lpstr>
      <vt:lpstr>Slide 88</vt:lpstr>
      <vt:lpstr>Slide 89</vt:lpstr>
      <vt:lpstr>Slide 90</vt:lpstr>
      <vt:lpstr>Slide 91</vt:lpstr>
      <vt:lpstr>Slide 92</vt:lpstr>
      <vt:lpstr>Slide 93</vt:lpstr>
      <vt:lpstr>Slide 94</vt:lpstr>
      <vt:lpstr>Slide 95</vt:lpstr>
      <vt:lpstr>Slide 96</vt:lpstr>
      <vt:lpstr>Slide 97</vt:lpstr>
      <vt:lpstr>Slide 98</vt:lpstr>
      <vt:lpstr>Slide 99</vt:lpstr>
      <vt:lpstr>Slide 100</vt:lpstr>
      <vt:lpstr>Slide 101</vt:lpstr>
      <vt:lpstr>Slide 102</vt:lpstr>
      <vt:lpstr>Slide 103</vt:lpstr>
      <vt:lpstr>Slide 104</vt:lpstr>
      <vt:lpstr>Slide 105</vt:lpstr>
      <vt:lpstr>Slide 106</vt:lpstr>
      <vt:lpstr>Slide 107</vt:lpstr>
      <vt:lpstr>Slide 108</vt:lpstr>
      <vt:lpstr>Slide 109</vt:lpstr>
      <vt:lpstr>Slide 110</vt:lpstr>
      <vt:lpstr>Slide 111</vt:lpstr>
      <vt:lpstr>Slide 112</vt:lpstr>
      <vt:lpstr>Slide 113</vt:lpstr>
      <vt:lpstr>Slide 114</vt:lpstr>
      <vt:lpstr>Slide 115</vt:lpstr>
      <vt:lpstr>Slide 116</vt:lpstr>
      <vt:lpstr>Slide 117</vt:lpstr>
      <vt:lpstr>Slide 118</vt:lpstr>
      <vt:lpstr>Slide 119</vt:lpstr>
    </vt:vector>
  </TitlesOfParts>
  <Company>hmc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60 Slides</dc:title>
  <dc:creator>keller</dc:creator>
  <cp:lastModifiedBy>dodds</cp:lastModifiedBy>
  <cp:revision>989</cp:revision>
  <cp:lastPrinted>2010-04-11T20:30:48Z</cp:lastPrinted>
  <dcterms:created xsi:type="dcterms:W3CDTF">1999-08-21T19:28:52Z</dcterms:created>
  <dcterms:modified xsi:type="dcterms:W3CDTF">2011-11-14T17:11:42Z</dcterms:modified>
</cp:coreProperties>
</file>