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5" r:id="rId8"/>
    <p:sldId id="264" r:id="rId9"/>
    <p:sldId id="266" r:id="rId10"/>
    <p:sldId id="267" r:id="rId11"/>
    <p:sldId id="263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121" autoAdjust="0"/>
  </p:normalViewPr>
  <p:slideViewPr>
    <p:cSldViewPr>
      <p:cViewPr varScale="1">
        <p:scale>
          <a:sx n="50" d="100"/>
          <a:sy n="50" d="100"/>
        </p:scale>
        <p:origin x="-10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838C3-3CBC-48F0-B7AD-3FEB86EB9067}" type="datetimeFigureOut">
              <a:rPr lang="en-US" smtClean="0"/>
              <a:pPr/>
              <a:t>3/22/2011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2597C-4A79-4D0E-8A2A-790E9C8F5A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838C3-3CBC-48F0-B7AD-3FEB86EB9067}" type="datetimeFigureOut">
              <a:rPr lang="en-US" smtClean="0"/>
              <a:pPr/>
              <a:t>3/22/2011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2597C-4A79-4D0E-8A2A-790E9C8F5A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838C3-3CBC-48F0-B7AD-3FEB86EB9067}" type="datetimeFigureOut">
              <a:rPr lang="en-US" smtClean="0"/>
              <a:pPr/>
              <a:t>3/22/2011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2597C-4A79-4D0E-8A2A-790E9C8F5A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838C3-3CBC-48F0-B7AD-3FEB86EB9067}" type="datetimeFigureOut">
              <a:rPr lang="en-US" smtClean="0"/>
              <a:pPr/>
              <a:t>3/22/2011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2597C-4A79-4D0E-8A2A-790E9C8F5A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838C3-3CBC-48F0-B7AD-3FEB86EB9067}" type="datetimeFigureOut">
              <a:rPr lang="en-US" smtClean="0"/>
              <a:pPr/>
              <a:t>3/22/2011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2597C-4A79-4D0E-8A2A-790E9C8F5A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838C3-3CBC-48F0-B7AD-3FEB86EB9067}" type="datetimeFigureOut">
              <a:rPr lang="en-US" smtClean="0"/>
              <a:pPr/>
              <a:t>3/22/2011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2597C-4A79-4D0E-8A2A-790E9C8F5A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838C3-3CBC-48F0-B7AD-3FEB86EB9067}" type="datetimeFigureOut">
              <a:rPr lang="en-US" smtClean="0"/>
              <a:pPr/>
              <a:t>3/22/2011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2597C-4A79-4D0E-8A2A-790E9C8F5A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838C3-3CBC-48F0-B7AD-3FEB86EB9067}" type="datetimeFigureOut">
              <a:rPr lang="en-US" smtClean="0"/>
              <a:pPr/>
              <a:t>3/22/2011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2597C-4A79-4D0E-8A2A-790E9C8F5A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838C3-3CBC-48F0-B7AD-3FEB86EB9067}" type="datetimeFigureOut">
              <a:rPr lang="en-US" smtClean="0"/>
              <a:pPr/>
              <a:t>3/22/2011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2597C-4A79-4D0E-8A2A-790E9C8F5A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838C3-3CBC-48F0-B7AD-3FEB86EB9067}" type="datetimeFigureOut">
              <a:rPr lang="en-US" smtClean="0"/>
              <a:pPr/>
              <a:t>3/22/2011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2597C-4A79-4D0E-8A2A-790E9C8F5A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838C3-3CBC-48F0-B7AD-3FEB86EB9067}" type="datetimeFigureOut">
              <a:rPr lang="en-US" smtClean="0"/>
              <a:pPr/>
              <a:t>3/22/2011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2597C-4A79-4D0E-8A2A-790E9C8F5A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2838C3-3CBC-48F0-B7AD-3FEB86EB9067}" type="datetimeFigureOut">
              <a:rPr lang="en-US" smtClean="0"/>
              <a:pPr/>
              <a:t>3/22/2011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2597C-4A79-4D0E-8A2A-790E9C8F5A7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Project Management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4953000" cy="1189038"/>
          </a:xfrm>
        </p:spPr>
        <p:txBody>
          <a:bodyPr>
            <a:normAutofit/>
          </a:bodyPr>
          <a:lstStyle/>
          <a:p>
            <a:r>
              <a:rPr lang="en-US" dirty="0"/>
              <a:t>W</a:t>
            </a:r>
            <a:r>
              <a:rPr lang="en-US" dirty="0" smtClean="0"/>
              <a:t>ed. AM </a:t>
            </a:r>
            <a:endParaRPr lang="en-US" dirty="0"/>
          </a:p>
        </p:txBody>
      </p:sp>
      <p:sp>
        <p:nvSpPr>
          <p:cNvPr id="4" name="Cube 3"/>
          <p:cNvSpPr/>
          <p:nvPr/>
        </p:nvSpPr>
        <p:spPr>
          <a:xfrm>
            <a:off x="152400" y="3475037"/>
            <a:ext cx="1828800" cy="18288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ube 4"/>
          <p:cNvSpPr/>
          <p:nvPr/>
        </p:nvSpPr>
        <p:spPr>
          <a:xfrm>
            <a:off x="4572000" y="3094037"/>
            <a:ext cx="838200" cy="6858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ube 8"/>
          <p:cNvSpPr/>
          <p:nvPr/>
        </p:nvSpPr>
        <p:spPr>
          <a:xfrm>
            <a:off x="2971800" y="1646237"/>
            <a:ext cx="1219200" cy="11430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ube 9"/>
          <p:cNvSpPr/>
          <p:nvPr/>
        </p:nvSpPr>
        <p:spPr>
          <a:xfrm>
            <a:off x="3276600" y="3703637"/>
            <a:ext cx="533400" cy="6858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be 10"/>
          <p:cNvSpPr/>
          <p:nvPr/>
        </p:nvSpPr>
        <p:spPr>
          <a:xfrm>
            <a:off x="3200400" y="5456237"/>
            <a:ext cx="1066800" cy="6096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/>
          <p:nvPr/>
        </p:nvCxnSpPr>
        <p:spPr>
          <a:xfrm rot="5400000" flipH="1" flipV="1">
            <a:off x="1752600" y="3094037"/>
            <a:ext cx="1524000" cy="762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ube 14"/>
          <p:cNvSpPr/>
          <p:nvPr/>
        </p:nvSpPr>
        <p:spPr>
          <a:xfrm>
            <a:off x="5257800" y="1874837"/>
            <a:ext cx="381000" cy="7620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4267200" y="2484437"/>
            <a:ext cx="762000" cy="533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ube 18"/>
          <p:cNvSpPr/>
          <p:nvPr/>
        </p:nvSpPr>
        <p:spPr>
          <a:xfrm>
            <a:off x="6934200" y="1798637"/>
            <a:ext cx="381000" cy="7620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Cube 19"/>
          <p:cNvSpPr/>
          <p:nvPr/>
        </p:nvSpPr>
        <p:spPr>
          <a:xfrm>
            <a:off x="6781800" y="2789237"/>
            <a:ext cx="1066800" cy="3048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2209800" y="4237037"/>
            <a:ext cx="914400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6200000" flipH="1">
            <a:off x="2095500" y="4427537"/>
            <a:ext cx="1143000" cy="10668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0" idx="5"/>
          </p:cNvCxnSpPr>
          <p:nvPr/>
        </p:nvCxnSpPr>
        <p:spPr>
          <a:xfrm flipV="1">
            <a:off x="3810000" y="3551237"/>
            <a:ext cx="685800" cy="42862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5638800" y="3094037"/>
            <a:ext cx="990600" cy="27622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4267200" y="2255837"/>
            <a:ext cx="914400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5791200" y="2255837"/>
            <a:ext cx="914400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5791200" y="2408237"/>
            <a:ext cx="762000" cy="533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7391400" y="1981200"/>
            <a:ext cx="1060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1.5 hours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7086600" y="3200400"/>
            <a:ext cx="886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  <a:r>
              <a:rPr lang="en-US" dirty="0" smtClean="0"/>
              <a:t> hours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4419600" y="5562600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 hour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5562600" y="1447800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+1 hour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5181600" y="3733800"/>
            <a:ext cx="973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+.5 hour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3048000" y="3276600"/>
            <a:ext cx="1001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+2 hours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2286000" y="1524000"/>
            <a:ext cx="973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+.5 hour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762000" y="2895600"/>
            <a:ext cx="1001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+2 hours</a:t>
            </a:r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6400800" y="1524000"/>
            <a:ext cx="2362200" cy="2362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7010400" y="4038600"/>
            <a:ext cx="1519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eric</a:t>
            </a:r>
            <a:r>
              <a:rPr lang="en-US" dirty="0" smtClean="0"/>
              <a:t>: due </a:t>
            </a:r>
            <a:r>
              <a:rPr lang="en-US" dirty="0" err="1" smtClean="0"/>
              <a:t>tues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5867400" y="5410200"/>
            <a:ext cx="27702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BE WARY of DEPENDENCIES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2895600" y="5029200"/>
            <a:ext cx="2362200" cy="1295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4876800" y="6172200"/>
            <a:ext cx="1651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fiona</a:t>
            </a:r>
            <a:r>
              <a:rPr lang="en-US" dirty="0" smtClean="0"/>
              <a:t>: due </a:t>
            </a:r>
            <a:r>
              <a:rPr lang="en-US" dirty="0" err="1" smtClean="0"/>
              <a:t>tues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4572000" y="4267200"/>
            <a:ext cx="17038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yoyoz</a:t>
            </a:r>
            <a:r>
              <a:rPr lang="en-US" dirty="0" smtClean="0"/>
              <a:t>: due wed.</a:t>
            </a:r>
            <a:endParaRPr lang="en-US" dirty="0"/>
          </a:p>
        </p:txBody>
      </p:sp>
      <p:sp>
        <p:nvSpPr>
          <p:cNvPr id="46" name="Oval 45"/>
          <p:cNvSpPr/>
          <p:nvPr/>
        </p:nvSpPr>
        <p:spPr>
          <a:xfrm>
            <a:off x="4267200" y="1447800"/>
            <a:ext cx="1981200" cy="2743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4495800" y="609600"/>
            <a:ext cx="3490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ERIC spend 10 hours and isn’t done</a:t>
            </a:r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4343400" y="76200"/>
            <a:ext cx="4038600" cy="1066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Estimate</a:t>
            </a:r>
          </a:p>
          <a:p>
            <a:r>
              <a:rPr lang="en-US" dirty="0" smtClean="0"/>
              <a:t>Track</a:t>
            </a:r>
          </a:p>
          <a:p>
            <a:r>
              <a:rPr lang="en-US" dirty="0" smtClean="0"/>
              <a:t>Compare estimates/actual</a:t>
            </a:r>
          </a:p>
          <a:p>
            <a:r>
              <a:rPr lang="en-US" dirty="0" smtClean="0"/>
              <a:t>Learn from your lessons!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895600" y="4343400"/>
            <a:ext cx="1295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 really!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895600" y="5105400"/>
            <a:ext cx="3276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If your estimates are half of actual in week n, then double your </a:t>
            </a:r>
            <a:r>
              <a:rPr lang="en-US" dirty="0" smtClean="0"/>
              <a:t>estimates </a:t>
            </a:r>
            <a:r>
              <a:rPr lang="en-US" dirty="0" smtClean="0"/>
              <a:t>for week n+1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practices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Define “done”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71600" y="2743200"/>
            <a:ext cx="574683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Add feature x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Add feature x, fully debugged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Add feature x, fully debugged, augment test plan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Add feature x, fully debugged, augment test plan and UML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practices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Define “done”</a:t>
            </a:r>
          </a:p>
          <a:p>
            <a:r>
              <a:rPr lang="en-US" dirty="0" err="1" smtClean="0"/>
              <a:t>Timebox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667000" y="3200400"/>
            <a:ext cx="2620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Allow time X and no more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practices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Define “done”</a:t>
            </a:r>
          </a:p>
          <a:p>
            <a:r>
              <a:rPr lang="en-US" dirty="0" err="1" smtClean="0"/>
              <a:t>Timebox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667000" y="3200400"/>
            <a:ext cx="2620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Allow time X and no more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practices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Define “done”</a:t>
            </a:r>
          </a:p>
          <a:p>
            <a:r>
              <a:rPr lang="en-US" dirty="0" err="1" smtClean="0"/>
              <a:t>Timebox</a:t>
            </a:r>
            <a:endParaRPr lang="en-US" dirty="0" smtClean="0"/>
          </a:p>
          <a:p>
            <a:r>
              <a:rPr lang="en-US" dirty="0" smtClean="0"/>
              <a:t>Don’t add slack to estimates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76400" y="4038600"/>
            <a:ext cx="5105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i="1" dirty="0" smtClean="0"/>
              <a:t>Parkinson’s law:  Work expands so as to fill the time available for its completion.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practices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Define “done”</a:t>
            </a:r>
          </a:p>
          <a:p>
            <a:r>
              <a:rPr lang="en-US" dirty="0" err="1" smtClean="0"/>
              <a:t>Timebox</a:t>
            </a:r>
            <a:endParaRPr lang="en-US" dirty="0" smtClean="0"/>
          </a:p>
          <a:p>
            <a:r>
              <a:rPr lang="en-US" dirty="0" smtClean="0"/>
              <a:t>Don’t add slack to estimates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76400" y="4038600"/>
            <a:ext cx="5105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i="1" dirty="0" smtClean="0"/>
              <a:t>Parkinson’s law:  Work expands so as to fill the time available for its completion.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practices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Define “done”</a:t>
            </a:r>
          </a:p>
          <a:p>
            <a:r>
              <a:rPr lang="en-US" dirty="0" err="1" smtClean="0"/>
              <a:t>Timebox</a:t>
            </a:r>
            <a:endParaRPr lang="en-US" dirty="0" smtClean="0"/>
          </a:p>
          <a:p>
            <a:r>
              <a:rPr lang="en-US" dirty="0" smtClean="0"/>
              <a:t>Don’t add slack to </a:t>
            </a:r>
            <a:r>
              <a:rPr lang="en-US" dirty="0" smtClean="0"/>
              <a:t>estimates</a:t>
            </a:r>
          </a:p>
          <a:p>
            <a:r>
              <a:rPr lang="en-US" dirty="0" smtClean="0"/>
              <a:t>Avoid crunch times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practices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Define “done”</a:t>
            </a:r>
          </a:p>
          <a:p>
            <a:r>
              <a:rPr lang="en-US" dirty="0" err="1" smtClean="0"/>
              <a:t>Timebox</a:t>
            </a:r>
            <a:endParaRPr lang="en-US" dirty="0" smtClean="0"/>
          </a:p>
          <a:p>
            <a:r>
              <a:rPr lang="en-US" dirty="0" smtClean="0"/>
              <a:t>Don’t add slack to </a:t>
            </a:r>
            <a:r>
              <a:rPr lang="en-US" dirty="0" smtClean="0"/>
              <a:t>estimates</a:t>
            </a:r>
          </a:p>
          <a:p>
            <a:r>
              <a:rPr lang="en-US" dirty="0" smtClean="0"/>
              <a:t>Avoid sustained overtime (</a:t>
            </a:r>
            <a:r>
              <a:rPr lang="en-US" smtClean="0"/>
              <a:t>crunch time</a:t>
            </a:r>
            <a:r>
              <a:rPr lang="en-US" dirty="0" smtClean="0"/>
              <a:t>)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Predictors of Success</a:t>
            </a:r>
            <a:endParaRPr lang="en-US" dirty="0"/>
          </a:p>
        </p:txBody>
      </p:sp>
      <p:pic>
        <p:nvPicPr>
          <p:cNvPr id="5" name="Content Placeholder 4" descr="dinosaur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477000" y="3200400"/>
            <a:ext cx="1714500" cy="1905000"/>
          </a:xfrm>
        </p:spPr>
      </p:pic>
      <p:pic>
        <p:nvPicPr>
          <p:cNvPr id="6" name="Picture 5" descr="fox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38200" y="3124200"/>
            <a:ext cx="2133600" cy="2133600"/>
          </a:xfrm>
          <a:prstGeom prst="rect">
            <a:avLst/>
          </a:prstGeom>
        </p:spPr>
      </p:pic>
      <p:sp>
        <p:nvSpPr>
          <p:cNvPr id="8" name="Cube 7"/>
          <p:cNvSpPr/>
          <p:nvPr/>
        </p:nvSpPr>
        <p:spPr>
          <a:xfrm>
            <a:off x="4114800" y="4343400"/>
            <a:ext cx="762000" cy="6858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810000" y="5257800"/>
            <a:ext cx="1392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small project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276600" y="2667000"/>
            <a:ext cx="24762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It’s all about team talent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Predictors of Success</a:t>
            </a:r>
            <a:endParaRPr lang="en-US" dirty="0"/>
          </a:p>
        </p:txBody>
      </p:sp>
      <p:pic>
        <p:nvPicPr>
          <p:cNvPr id="5" name="Content Placeholder 4" descr="dinosaur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477000" y="3200400"/>
            <a:ext cx="1714500" cy="1905000"/>
          </a:xfrm>
        </p:spPr>
      </p:pic>
      <p:pic>
        <p:nvPicPr>
          <p:cNvPr id="6" name="Picture 5" descr="fox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38200" y="3200400"/>
            <a:ext cx="2133600" cy="2133600"/>
          </a:xfrm>
          <a:prstGeom prst="rect">
            <a:avLst/>
          </a:prstGeom>
        </p:spPr>
      </p:pic>
      <p:sp>
        <p:nvSpPr>
          <p:cNvPr id="8" name="Cube 7"/>
          <p:cNvSpPr/>
          <p:nvPr/>
        </p:nvSpPr>
        <p:spPr>
          <a:xfrm>
            <a:off x="3276600" y="2057400"/>
            <a:ext cx="2743200" cy="32004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810000" y="5257800"/>
            <a:ext cx="1365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large project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276600" y="1524000"/>
            <a:ext cx="2639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It’s all about methodology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914400" y="5638800"/>
            <a:ext cx="1445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 use agile!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Today: Project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Forming teams</a:t>
            </a:r>
          </a:p>
          <a:p>
            <a:r>
              <a:rPr lang="en-US" dirty="0" smtClean="0"/>
              <a:t>Partitioning/scheduling  work</a:t>
            </a:r>
          </a:p>
          <a:p>
            <a:r>
              <a:rPr lang="en-US" dirty="0" smtClean="0"/>
              <a:t>Monitoring progress</a:t>
            </a:r>
          </a:p>
          <a:p>
            <a:r>
              <a:rPr lang="en-US" dirty="0" smtClean="0"/>
              <a:t>Dealing with problems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0" y="1752600"/>
            <a:ext cx="34079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Agile:  small, self-organizing teams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248401" y="2160917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Goal stack, risk analysis, </a:t>
            </a:r>
            <a:r>
              <a:rPr lang="en-US" dirty="0" smtClean="0">
                <a:solidFill>
                  <a:srgbClr val="FF0000"/>
                </a:solidFill>
              </a:rPr>
              <a:t>estimation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05400" y="2895600"/>
            <a:ext cx="36121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Team meetings, wiki updates, tickets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181600" y="3429000"/>
            <a:ext cx="23178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Postmortem, </a:t>
            </a:r>
            <a:r>
              <a:rPr lang="en-US" dirty="0" smtClean="0">
                <a:solidFill>
                  <a:srgbClr val="FF0000"/>
                </a:solidFill>
              </a:rPr>
              <a:t>slippages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 break down</a:t>
            </a:r>
          </a:p>
          <a:p>
            <a:r>
              <a:rPr lang="en-US" dirty="0" smtClean="0"/>
              <a:t>Time tracking</a:t>
            </a:r>
          </a:p>
          <a:p>
            <a:r>
              <a:rPr lang="en-US" dirty="0" smtClean="0"/>
              <a:t>Analysis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break down</a:t>
            </a:r>
            <a:endParaRPr lang="en-US" dirty="0"/>
          </a:p>
        </p:txBody>
      </p:sp>
      <p:sp>
        <p:nvSpPr>
          <p:cNvPr id="4" name="Cube 3"/>
          <p:cNvSpPr/>
          <p:nvPr/>
        </p:nvSpPr>
        <p:spPr>
          <a:xfrm>
            <a:off x="152400" y="2971800"/>
            <a:ext cx="1828800" cy="18288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ube 4"/>
          <p:cNvSpPr/>
          <p:nvPr/>
        </p:nvSpPr>
        <p:spPr>
          <a:xfrm>
            <a:off x="3048000" y="2971800"/>
            <a:ext cx="838200" cy="6858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ube 8"/>
          <p:cNvSpPr/>
          <p:nvPr/>
        </p:nvSpPr>
        <p:spPr>
          <a:xfrm>
            <a:off x="2971800" y="1371600"/>
            <a:ext cx="1219200" cy="11430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ube 9"/>
          <p:cNvSpPr/>
          <p:nvPr/>
        </p:nvSpPr>
        <p:spPr>
          <a:xfrm>
            <a:off x="3048000" y="4419600"/>
            <a:ext cx="533400" cy="6858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be 10"/>
          <p:cNvSpPr/>
          <p:nvPr/>
        </p:nvSpPr>
        <p:spPr>
          <a:xfrm>
            <a:off x="3048000" y="5791200"/>
            <a:ext cx="1066800" cy="6096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2133600" y="3962400"/>
            <a:ext cx="762000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ube 14"/>
          <p:cNvSpPr/>
          <p:nvPr/>
        </p:nvSpPr>
        <p:spPr>
          <a:xfrm>
            <a:off x="5943600" y="1676400"/>
            <a:ext cx="381000" cy="7620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4572000" y="2286000"/>
            <a:ext cx="762000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ube 18"/>
          <p:cNvSpPr/>
          <p:nvPr/>
        </p:nvSpPr>
        <p:spPr>
          <a:xfrm>
            <a:off x="6629400" y="1676400"/>
            <a:ext cx="381000" cy="7620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Cube 19"/>
          <p:cNvSpPr/>
          <p:nvPr/>
        </p:nvSpPr>
        <p:spPr>
          <a:xfrm>
            <a:off x="6019800" y="2590800"/>
            <a:ext cx="1066800" cy="3048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5410200" y="4038600"/>
            <a:ext cx="15070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1-2 hour tasks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break down dependencies</a:t>
            </a:r>
            <a:endParaRPr lang="en-US" dirty="0"/>
          </a:p>
        </p:txBody>
      </p:sp>
      <p:sp>
        <p:nvSpPr>
          <p:cNvPr id="4" name="Cube 3"/>
          <p:cNvSpPr/>
          <p:nvPr/>
        </p:nvSpPr>
        <p:spPr>
          <a:xfrm>
            <a:off x="152400" y="3475037"/>
            <a:ext cx="1828800" cy="18288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ube 4"/>
          <p:cNvSpPr/>
          <p:nvPr/>
        </p:nvSpPr>
        <p:spPr>
          <a:xfrm>
            <a:off x="4572000" y="3094037"/>
            <a:ext cx="838200" cy="6858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ube 8"/>
          <p:cNvSpPr/>
          <p:nvPr/>
        </p:nvSpPr>
        <p:spPr>
          <a:xfrm>
            <a:off x="2971800" y="1646237"/>
            <a:ext cx="1219200" cy="11430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ube 9"/>
          <p:cNvSpPr/>
          <p:nvPr/>
        </p:nvSpPr>
        <p:spPr>
          <a:xfrm>
            <a:off x="3276600" y="3703637"/>
            <a:ext cx="533400" cy="6858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be 10"/>
          <p:cNvSpPr/>
          <p:nvPr/>
        </p:nvSpPr>
        <p:spPr>
          <a:xfrm>
            <a:off x="3200400" y="5456237"/>
            <a:ext cx="1066800" cy="6096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/>
          <p:nvPr/>
        </p:nvCxnSpPr>
        <p:spPr>
          <a:xfrm rot="5400000" flipH="1" flipV="1">
            <a:off x="1752600" y="3094037"/>
            <a:ext cx="1524000" cy="762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ube 14"/>
          <p:cNvSpPr/>
          <p:nvPr/>
        </p:nvSpPr>
        <p:spPr>
          <a:xfrm>
            <a:off x="5257800" y="1874837"/>
            <a:ext cx="381000" cy="7620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4267200" y="2484437"/>
            <a:ext cx="762000" cy="533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ube 18"/>
          <p:cNvSpPr/>
          <p:nvPr/>
        </p:nvSpPr>
        <p:spPr>
          <a:xfrm>
            <a:off x="6934200" y="1798637"/>
            <a:ext cx="381000" cy="7620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Cube 19"/>
          <p:cNvSpPr/>
          <p:nvPr/>
        </p:nvSpPr>
        <p:spPr>
          <a:xfrm>
            <a:off x="6781800" y="2789237"/>
            <a:ext cx="1066800" cy="3048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2209800" y="4237037"/>
            <a:ext cx="914400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6200000" flipH="1">
            <a:off x="2095500" y="4427537"/>
            <a:ext cx="1143000" cy="10668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0" idx="5"/>
          </p:cNvCxnSpPr>
          <p:nvPr/>
        </p:nvCxnSpPr>
        <p:spPr>
          <a:xfrm flipV="1">
            <a:off x="3810000" y="3551237"/>
            <a:ext cx="685800" cy="42862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5638800" y="3094037"/>
            <a:ext cx="990600" cy="27622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4267200" y="2255837"/>
            <a:ext cx="914400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5791200" y="2255837"/>
            <a:ext cx="914400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5791200" y="2408237"/>
            <a:ext cx="762000" cy="533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Work break down dependencies and time estimates</a:t>
            </a:r>
            <a:endParaRPr lang="en-US" dirty="0"/>
          </a:p>
        </p:txBody>
      </p:sp>
      <p:sp>
        <p:nvSpPr>
          <p:cNvPr id="4" name="Cube 3"/>
          <p:cNvSpPr/>
          <p:nvPr/>
        </p:nvSpPr>
        <p:spPr>
          <a:xfrm>
            <a:off x="152400" y="3475037"/>
            <a:ext cx="1828800" cy="18288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ube 4"/>
          <p:cNvSpPr/>
          <p:nvPr/>
        </p:nvSpPr>
        <p:spPr>
          <a:xfrm>
            <a:off x="4572000" y="3094037"/>
            <a:ext cx="838200" cy="6858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ube 8"/>
          <p:cNvSpPr/>
          <p:nvPr/>
        </p:nvSpPr>
        <p:spPr>
          <a:xfrm>
            <a:off x="2971800" y="1646237"/>
            <a:ext cx="1219200" cy="11430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ube 9"/>
          <p:cNvSpPr/>
          <p:nvPr/>
        </p:nvSpPr>
        <p:spPr>
          <a:xfrm>
            <a:off x="3276600" y="3703637"/>
            <a:ext cx="533400" cy="6858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be 10"/>
          <p:cNvSpPr/>
          <p:nvPr/>
        </p:nvSpPr>
        <p:spPr>
          <a:xfrm>
            <a:off x="3200400" y="5456237"/>
            <a:ext cx="1066800" cy="6096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/>
          <p:nvPr/>
        </p:nvCxnSpPr>
        <p:spPr>
          <a:xfrm rot="5400000" flipH="1" flipV="1">
            <a:off x="1752600" y="3094037"/>
            <a:ext cx="1524000" cy="762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ube 14"/>
          <p:cNvSpPr/>
          <p:nvPr/>
        </p:nvSpPr>
        <p:spPr>
          <a:xfrm>
            <a:off x="5257800" y="1874837"/>
            <a:ext cx="381000" cy="7620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4267200" y="2484437"/>
            <a:ext cx="762000" cy="533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ube 18"/>
          <p:cNvSpPr/>
          <p:nvPr/>
        </p:nvSpPr>
        <p:spPr>
          <a:xfrm>
            <a:off x="6934200" y="1798637"/>
            <a:ext cx="381000" cy="7620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Cube 19"/>
          <p:cNvSpPr/>
          <p:nvPr/>
        </p:nvSpPr>
        <p:spPr>
          <a:xfrm>
            <a:off x="6781800" y="2789237"/>
            <a:ext cx="1066800" cy="3048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2209800" y="4237037"/>
            <a:ext cx="914400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6200000" flipH="1">
            <a:off x="2095500" y="4427537"/>
            <a:ext cx="1143000" cy="10668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0" idx="5"/>
          </p:cNvCxnSpPr>
          <p:nvPr/>
        </p:nvCxnSpPr>
        <p:spPr>
          <a:xfrm flipV="1">
            <a:off x="3810000" y="3551237"/>
            <a:ext cx="685800" cy="42862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5638800" y="3094037"/>
            <a:ext cx="990600" cy="27622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4267200" y="2255837"/>
            <a:ext cx="914400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5791200" y="2255837"/>
            <a:ext cx="914400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5791200" y="2408237"/>
            <a:ext cx="762000" cy="533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7391400" y="1981200"/>
            <a:ext cx="1060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1.5 hours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7086600" y="3200400"/>
            <a:ext cx="886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  <a:r>
              <a:rPr lang="en-US" dirty="0" smtClean="0"/>
              <a:t> hours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4419600" y="5562600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 hour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5562600" y="1447800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+1 hour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5181600" y="3733800"/>
            <a:ext cx="973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+.5 hour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3048000" y="3276600"/>
            <a:ext cx="1001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+2 hours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2286000" y="1524000"/>
            <a:ext cx="973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+.5 hour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762000" y="2895600"/>
            <a:ext cx="1001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+2 hours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39" grpId="0"/>
      <p:bldP spid="40" grpId="0"/>
      <p:bldP spid="4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Schedule and assign </a:t>
            </a:r>
            <a:endParaRPr lang="en-US" dirty="0"/>
          </a:p>
        </p:txBody>
      </p:sp>
      <p:sp>
        <p:nvSpPr>
          <p:cNvPr id="4" name="Cube 3"/>
          <p:cNvSpPr/>
          <p:nvPr/>
        </p:nvSpPr>
        <p:spPr>
          <a:xfrm>
            <a:off x="152400" y="3475037"/>
            <a:ext cx="1828800" cy="18288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ube 4"/>
          <p:cNvSpPr/>
          <p:nvPr/>
        </p:nvSpPr>
        <p:spPr>
          <a:xfrm>
            <a:off x="4572000" y="3094037"/>
            <a:ext cx="838200" cy="6858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ube 8"/>
          <p:cNvSpPr/>
          <p:nvPr/>
        </p:nvSpPr>
        <p:spPr>
          <a:xfrm>
            <a:off x="2971800" y="1646237"/>
            <a:ext cx="1219200" cy="11430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ube 9"/>
          <p:cNvSpPr/>
          <p:nvPr/>
        </p:nvSpPr>
        <p:spPr>
          <a:xfrm>
            <a:off x="3276600" y="3703637"/>
            <a:ext cx="533400" cy="6858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be 10"/>
          <p:cNvSpPr/>
          <p:nvPr/>
        </p:nvSpPr>
        <p:spPr>
          <a:xfrm>
            <a:off x="3200400" y="5456237"/>
            <a:ext cx="1066800" cy="6096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/>
          <p:nvPr/>
        </p:nvCxnSpPr>
        <p:spPr>
          <a:xfrm rot="5400000" flipH="1" flipV="1">
            <a:off x="1752600" y="3094037"/>
            <a:ext cx="1524000" cy="762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ube 14"/>
          <p:cNvSpPr/>
          <p:nvPr/>
        </p:nvSpPr>
        <p:spPr>
          <a:xfrm>
            <a:off x="5257800" y="1874837"/>
            <a:ext cx="381000" cy="7620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4267200" y="2484437"/>
            <a:ext cx="762000" cy="533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ube 18"/>
          <p:cNvSpPr/>
          <p:nvPr/>
        </p:nvSpPr>
        <p:spPr>
          <a:xfrm>
            <a:off x="6934200" y="1798637"/>
            <a:ext cx="381000" cy="7620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Cube 19"/>
          <p:cNvSpPr/>
          <p:nvPr/>
        </p:nvSpPr>
        <p:spPr>
          <a:xfrm>
            <a:off x="6781800" y="2789237"/>
            <a:ext cx="1066800" cy="3048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2209800" y="4237037"/>
            <a:ext cx="914400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6200000" flipH="1">
            <a:off x="2095500" y="4427537"/>
            <a:ext cx="1143000" cy="10668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0" idx="5"/>
          </p:cNvCxnSpPr>
          <p:nvPr/>
        </p:nvCxnSpPr>
        <p:spPr>
          <a:xfrm flipV="1">
            <a:off x="3810000" y="3551237"/>
            <a:ext cx="685800" cy="42862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5638800" y="3094037"/>
            <a:ext cx="990600" cy="27622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4267200" y="2255837"/>
            <a:ext cx="914400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5791200" y="2255837"/>
            <a:ext cx="914400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5791200" y="2408237"/>
            <a:ext cx="762000" cy="533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7391400" y="1981200"/>
            <a:ext cx="1060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1.5 hours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7086600" y="3200400"/>
            <a:ext cx="886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  <a:r>
              <a:rPr lang="en-US" dirty="0" smtClean="0"/>
              <a:t> hours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4419600" y="5562600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 hour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5562600" y="1447800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+1 hour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5181600" y="3733800"/>
            <a:ext cx="973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+.5 hour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3048000" y="3276600"/>
            <a:ext cx="1001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+2 hours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2286000" y="1524000"/>
            <a:ext cx="973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+.5 hour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762000" y="2895600"/>
            <a:ext cx="1001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+2 hours</a:t>
            </a:r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6400800" y="1524000"/>
            <a:ext cx="2362200" cy="2362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7010400" y="4038600"/>
            <a:ext cx="1519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eric</a:t>
            </a:r>
            <a:r>
              <a:rPr lang="en-US" dirty="0" smtClean="0"/>
              <a:t>: due </a:t>
            </a:r>
            <a:r>
              <a:rPr lang="en-US" dirty="0" err="1" smtClean="0"/>
              <a:t>tues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5867400" y="5410200"/>
            <a:ext cx="27702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BE WARY of DEPENDENCIES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2895600" y="5029200"/>
            <a:ext cx="2362200" cy="1295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4876800" y="6172200"/>
            <a:ext cx="1651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fiona</a:t>
            </a:r>
            <a:r>
              <a:rPr lang="en-US" dirty="0" smtClean="0"/>
              <a:t>: due </a:t>
            </a:r>
            <a:r>
              <a:rPr lang="en-US" dirty="0" err="1" smtClean="0"/>
              <a:t>tues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4572000" y="4267200"/>
            <a:ext cx="17038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yoyoz</a:t>
            </a:r>
            <a:r>
              <a:rPr lang="en-US" dirty="0" smtClean="0"/>
              <a:t>: due wed.</a:t>
            </a:r>
            <a:endParaRPr lang="en-US" dirty="0"/>
          </a:p>
        </p:txBody>
      </p:sp>
      <p:sp>
        <p:nvSpPr>
          <p:cNvPr id="46" name="Oval 45"/>
          <p:cNvSpPr/>
          <p:nvPr/>
        </p:nvSpPr>
        <p:spPr>
          <a:xfrm>
            <a:off x="4267200" y="1447800"/>
            <a:ext cx="1981200" cy="2743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387</Words>
  <Application>Microsoft Office PowerPoint</Application>
  <PresentationFormat>On-screen Show (4:3)</PresentationFormat>
  <Paragraphs>103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Project Management</vt:lpstr>
      <vt:lpstr>Predictors of Success</vt:lpstr>
      <vt:lpstr>Predictors of Success</vt:lpstr>
      <vt:lpstr>Today: Project management</vt:lpstr>
      <vt:lpstr>Estimation</vt:lpstr>
      <vt:lpstr>Work break down</vt:lpstr>
      <vt:lpstr>Work break down dependencies</vt:lpstr>
      <vt:lpstr>Work break down dependencies and time estimates</vt:lpstr>
      <vt:lpstr>Schedule and assign </vt:lpstr>
      <vt:lpstr>Wed. AM </vt:lpstr>
      <vt:lpstr>Estimation</vt:lpstr>
      <vt:lpstr>More practices</vt:lpstr>
      <vt:lpstr>More practices</vt:lpstr>
      <vt:lpstr>More practices</vt:lpstr>
      <vt:lpstr>More practices</vt:lpstr>
      <vt:lpstr>More practices</vt:lpstr>
      <vt:lpstr>More practices</vt:lpstr>
      <vt:lpstr>More practices</vt:lpstr>
    </vt:vector>
  </TitlesOfParts>
  <Company>Harvey Mudd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Management</dc:title>
  <dc:creator>z</dc:creator>
  <cp:lastModifiedBy>z</cp:lastModifiedBy>
  <cp:revision>3</cp:revision>
  <dcterms:created xsi:type="dcterms:W3CDTF">2011-03-22T16:57:40Z</dcterms:created>
  <dcterms:modified xsi:type="dcterms:W3CDTF">2011-03-22T21:42:09Z</dcterms:modified>
</cp:coreProperties>
</file>