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D8896-0DB0-4A2D-AD72-7200BF9BA946}" type="datetimeFigureOut">
              <a:rPr lang="en-US" smtClean="0"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DF7BD-4FC3-48BF-8021-CE9E5BCCE4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Game balance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Challenging</a:t>
            </a:r>
          </a:p>
          <a:p>
            <a:r>
              <a:rPr lang="en-US" dirty="0" smtClean="0"/>
              <a:t>Winnable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4495800" y="2057400"/>
            <a:ext cx="24384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Challenging means different things to different players!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Identify strategies that maximize payoff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21933" y="3200400"/>
          <a:ext cx="4953000" cy="335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1000"/>
                <a:gridCol w="1651000"/>
                <a:gridCol w="1651000"/>
              </a:tblGrid>
              <a:tr h="1117600">
                <a:tc>
                  <a:txBody>
                    <a:bodyPr/>
                    <a:lstStyle/>
                    <a:p>
                      <a:r>
                        <a:rPr lang="en-US" dirty="0" smtClean="0"/>
                        <a:t>years in jail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Don’t Confess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Confess</a:t>
                      </a:r>
                      <a:endParaRPr lang="en-US" dirty="0"/>
                    </a:p>
                  </a:txBody>
                  <a:tcPr anchor="ctr"/>
                </a:tc>
              </a:tr>
              <a:tr h="1117600">
                <a:tc>
                  <a:txBody>
                    <a:bodyPr/>
                    <a:lstStyle/>
                    <a:p>
                      <a:r>
                        <a:rPr lang="en-US" dirty="0" smtClean="0"/>
                        <a:t>Don’t Confess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A=1,</a:t>
                      </a:r>
                      <a:r>
                        <a:rPr lang="en-US" baseline="0" dirty="0" smtClean="0"/>
                        <a:t> B=1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A=0, B=10</a:t>
                      </a:r>
                      <a:endParaRPr lang="en-US" dirty="0"/>
                    </a:p>
                  </a:txBody>
                  <a:tcPr anchor="ctr"/>
                </a:tc>
              </a:tr>
              <a:tr h="1117600">
                <a:tc>
                  <a:txBody>
                    <a:bodyPr/>
                    <a:lstStyle/>
                    <a:p>
                      <a:r>
                        <a:rPr lang="en-US" dirty="0" smtClean="0"/>
                        <a:t>Confess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A=10, B=0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A=5, B=5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60333" y="2743200"/>
            <a:ext cx="1873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A’s strategy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782962" y="5278762"/>
            <a:ext cx="1874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B’s strategy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0" y="2057400"/>
            <a:ext cx="2978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PRISONERS’ DILEMMA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 for game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single best strategy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752600" y="2895600"/>
          <a:ext cx="5562600" cy="312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0650"/>
                <a:gridCol w="1390650"/>
                <a:gridCol w="1390650"/>
                <a:gridCol w="1390650"/>
              </a:tblGrid>
              <a:tr h="781050">
                <a:tc>
                  <a:txBody>
                    <a:bodyPr/>
                    <a:lstStyle/>
                    <a:p>
                      <a:r>
                        <a:rPr lang="en-US" dirty="0" smtClean="0"/>
                        <a:t>1=A wins</a:t>
                      </a:r>
                    </a:p>
                    <a:p>
                      <a:r>
                        <a:rPr lang="en-US" dirty="0" smtClean="0"/>
                        <a:t>-1=B wins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scissors</a:t>
                      </a:r>
                      <a:endParaRPr lang="en-US" dirty="0"/>
                    </a:p>
                  </a:txBody>
                  <a:tcPr/>
                </a:tc>
              </a:tr>
              <a:tr h="781050">
                <a:tc>
                  <a:txBody>
                    <a:bodyPr/>
                    <a:lstStyle/>
                    <a:p>
                      <a:r>
                        <a:rPr lang="en-US" dirty="0" smtClean="0"/>
                        <a:t>rock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781050">
                <a:tc>
                  <a:txBody>
                    <a:bodyPr/>
                    <a:lstStyle/>
                    <a:p>
                      <a:r>
                        <a:rPr lang="en-US" dirty="0" smtClean="0"/>
                        <a:t>paper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</a:tr>
              <a:tr h="781050">
                <a:tc>
                  <a:txBody>
                    <a:bodyPr/>
                    <a:lstStyle/>
                    <a:p>
                      <a:r>
                        <a:rPr lang="en-US" dirty="0" smtClean="0"/>
                        <a:t>scissors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86665" y="2438400"/>
            <a:ext cx="1873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A’s strategy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390294" y="4562706"/>
            <a:ext cx="1874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B’s strategy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Min-max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962400" y="1752600"/>
            <a:ext cx="762000" cy="609600"/>
            <a:chOff x="3048000" y="2362200"/>
            <a:chExt cx="1524000" cy="1524000"/>
          </a:xfrm>
        </p:grpSpPr>
        <p:grpSp>
          <p:nvGrpSpPr>
            <p:cNvPr id="8" name="Group 7"/>
            <p:cNvGrpSpPr/>
            <p:nvPr/>
          </p:nvGrpSpPr>
          <p:grpSpPr>
            <a:xfrm>
              <a:off x="3505200" y="2362200"/>
              <a:ext cx="609600" cy="1524000"/>
              <a:chOff x="3352800" y="2362200"/>
              <a:chExt cx="609600" cy="1524000"/>
            </a:xfrm>
          </p:grpSpPr>
          <p:cxnSp>
            <p:nvCxnSpPr>
              <p:cNvPr id="6" name="Straight Connector 5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8"/>
            <p:cNvGrpSpPr/>
            <p:nvPr/>
          </p:nvGrpSpPr>
          <p:grpSpPr>
            <a:xfrm rot="16200000">
              <a:off x="3505200" y="2362201"/>
              <a:ext cx="609600" cy="1524000"/>
              <a:chOff x="3352800" y="2362200"/>
              <a:chExt cx="609600" cy="1524000"/>
            </a:xfrm>
          </p:grpSpPr>
          <p:cxnSp>
            <p:nvCxnSpPr>
              <p:cNvPr id="10" name="Straight Connector 9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oup 12"/>
          <p:cNvGrpSpPr/>
          <p:nvPr/>
        </p:nvGrpSpPr>
        <p:grpSpPr>
          <a:xfrm>
            <a:off x="6172200" y="3124200"/>
            <a:ext cx="762000" cy="609600"/>
            <a:chOff x="3048000" y="2362200"/>
            <a:chExt cx="1524000" cy="1524000"/>
          </a:xfrm>
        </p:grpSpPr>
        <p:grpSp>
          <p:nvGrpSpPr>
            <p:cNvPr id="14" name="Group 7"/>
            <p:cNvGrpSpPr/>
            <p:nvPr/>
          </p:nvGrpSpPr>
          <p:grpSpPr>
            <a:xfrm>
              <a:off x="3505200" y="2362200"/>
              <a:ext cx="609600" cy="1524000"/>
              <a:chOff x="3352800" y="2362200"/>
              <a:chExt cx="609600" cy="1524000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Group 8"/>
            <p:cNvGrpSpPr/>
            <p:nvPr/>
          </p:nvGrpSpPr>
          <p:grpSpPr>
            <a:xfrm rot="16200000">
              <a:off x="3505200" y="2362201"/>
              <a:ext cx="609600" cy="1524000"/>
              <a:chOff x="3352800" y="2362200"/>
              <a:chExt cx="609600" cy="1524000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0" name="Group 19"/>
          <p:cNvGrpSpPr/>
          <p:nvPr/>
        </p:nvGrpSpPr>
        <p:grpSpPr>
          <a:xfrm>
            <a:off x="2514600" y="3124200"/>
            <a:ext cx="762000" cy="609600"/>
            <a:chOff x="3048000" y="2362200"/>
            <a:chExt cx="1524000" cy="1524000"/>
          </a:xfrm>
        </p:grpSpPr>
        <p:grpSp>
          <p:nvGrpSpPr>
            <p:cNvPr id="21" name="Group 7"/>
            <p:cNvGrpSpPr/>
            <p:nvPr/>
          </p:nvGrpSpPr>
          <p:grpSpPr>
            <a:xfrm>
              <a:off x="3505200" y="2362200"/>
              <a:ext cx="609600" cy="1524000"/>
              <a:chOff x="3352800" y="2362200"/>
              <a:chExt cx="609600" cy="1524000"/>
            </a:xfrm>
          </p:grpSpPr>
          <p:cxnSp>
            <p:nvCxnSpPr>
              <p:cNvPr id="25" name="Straight Connector 24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Group 8"/>
            <p:cNvGrpSpPr/>
            <p:nvPr/>
          </p:nvGrpSpPr>
          <p:grpSpPr>
            <a:xfrm rot="16200000">
              <a:off x="3505200" y="2362201"/>
              <a:ext cx="609600" cy="1524000"/>
              <a:chOff x="3352800" y="2362200"/>
              <a:chExt cx="609600" cy="1524000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" name="Group 26"/>
          <p:cNvGrpSpPr/>
          <p:nvPr/>
        </p:nvGrpSpPr>
        <p:grpSpPr>
          <a:xfrm>
            <a:off x="3733800" y="3124200"/>
            <a:ext cx="762000" cy="609600"/>
            <a:chOff x="3048000" y="2362200"/>
            <a:chExt cx="1524000" cy="1524000"/>
          </a:xfrm>
        </p:grpSpPr>
        <p:grpSp>
          <p:nvGrpSpPr>
            <p:cNvPr id="28" name="Group 7"/>
            <p:cNvGrpSpPr/>
            <p:nvPr/>
          </p:nvGrpSpPr>
          <p:grpSpPr>
            <a:xfrm>
              <a:off x="3505200" y="2362200"/>
              <a:ext cx="609600" cy="1524000"/>
              <a:chOff x="3352800" y="2362200"/>
              <a:chExt cx="609600" cy="152400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8"/>
            <p:cNvGrpSpPr/>
            <p:nvPr/>
          </p:nvGrpSpPr>
          <p:grpSpPr>
            <a:xfrm rot="16200000">
              <a:off x="3505200" y="2362201"/>
              <a:ext cx="609600" cy="1524000"/>
              <a:chOff x="3352800" y="2362200"/>
              <a:chExt cx="609600" cy="1524000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TextBox 33"/>
          <p:cNvSpPr txBox="1"/>
          <p:nvPr/>
        </p:nvSpPr>
        <p:spPr>
          <a:xfrm>
            <a:off x="3962308" y="297180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705600" y="350520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438400" y="297180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 rot="10800000" flipV="1">
            <a:off x="3200400" y="2514600"/>
            <a:ext cx="1143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34" idx="0"/>
          </p:cNvCxnSpPr>
          <p:nvPr/>
        </p:nvCxnSpPr>
        <p:spPr>
          <a:xfrm rot="5400000">
            <a:off x="4000477" y="2628877"/>
            <a:ext cx="457200" cy="2286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343400" y="2514600"/>
            <a:ext cx="1981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181600" y="32766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…</a:t>
            </a:r>
            <a:endParaRPr lang="en-US" dirty="0">
              <a:solidFill>
                <a:srgbClr val="0070C0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1447800" y="4648200"/>
            <a:ext cx="762000" cy="609600"/>
            <a:chOff x="3048000" y="2362200"/>
            <a:chExt cx="1524000" cy="1524000"/>
          </a:xfrm>
        </p:grpSpPr>
        <p:grpSp>
          <p:nvGrpSpPr>
            <p:cNvPr id="46" name="Group 7"/>
            <p:cNvGrpSpPr/>
            <p:nvPr/>
          </p:nvGrpSpPr>
          <p:grpSpPr>
            <a:xfrm>
              <a:off x="3505200" y="2362200"/>
              <a:ext cx="609600" cy="1524000"/>
              <a:chOff x="3352800" y="2362200"/>
              <a:chExt cx="609600" cy="1524000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Group 8"/>
            <p:cNvGrpSpPr/>
            <p:nvPr/>
          </p:nvGrpSpPr>
          <p:grpSpPr>
            <a:xfrm rot="16200000">
              <a:off x="3505200" y="2362201"/>
              <a:ext cx="609600" cy="1524000"/>
              <a:chOff x="3352800" y="2362200"/>
              <a:chExt cx="609600" cy="1524000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 rot="5400000">
                <a:off x="25908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5400000">
                <a:off x="3200400" y="3124200"/>
                <a:ext cx="1524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TextBox 51"/>
          <p:cNvSpPr txBox="1"/>
          <p:nvPr/>
        </p:nvSpPr>
        <p:spPr>
          <a:xfrm>
            <a:off x="1371600" y="449580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rot="10800000" flipV="1">
            <a:off x="1676400" y="3962400"/>
            <a:ext cx="1143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676400" y="4495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2438400" y="47244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…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752600" y="5791200"/>
            <a:ext cx="65721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2-party deterministic games of complete information,  either one </a:t>
            </a:r>
          </a:p>
          <a:p>
            <a:r>
              <a:rPr lang="en-US" dirty="0" smtClean="0"/>
              <a:t>person has a winning strategy or each player can force a draw!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life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Game theory assumptions too simplistic</a:t>
            </a:r>
          </a:p>
          <a:p>
            <a:pPr lvl="1"/>
            <a:r>
              <a:rPr lang="en-US" dirty="0" smtClean="0"/>
              <a:t>(complete information, deterministic, etc.)</a:t>
            </a:r>
          </a:p>
          <a:p>
            <a:r>
              <a:rPr lang="en-US" dirty="0" smtClean="0"/>
              <a:t>Dynamic game balancing</a:t>
            </a:r>
          </a:p>
          <a:p>
            <a:pPr lvl="1"/>
            <a:r>
              <a:rPr lang="en-US" dirty="0" smtClean="0"/>
              <a:t>monitor player’s  behavior</a:t>
            </a:r>
          </a:p>
          <a:p>
            <a:pPr lvl="1"/>
            <a:r>
              <a:rPr lang="en-US" dirty="0" smtClean="0"/>
              <a:t>game becomes easier when player struggles</a:t>
            </a:r>
          </a:p>
          <a:p>
            <a:pPr lvl="1"/>
            <a:r>
              <a:rPr lang="en-US" dirty="0" smtClean="0"/>
              <a:t>game becomes harder when player succeeds</a:t>
            </a:r>
          </a:p>
          <a:p>
            <a:pPr lvl="1"/>
            <a:r>
              <a:rPr lang="en-US" dirty="0" smtClean="0"/>
              <a:t>(player can use this to cheat)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 loop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276600" y="2819400"/>
            <a:ext cx="2286000" cy="2286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5400000">
            <a:off x="4419600" y="5043948"/>
            <a:ext cx="152400" cy="152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0" y="3733800"/>
            <a:ext cx="1208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goal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5486400"/>
            <a:ext cx="1190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acts</a:t>
            </a:r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 rot="16200000" flipH="1">
            <a:off x="4343400" y="2743200"/>
            <a:ext cx="152400" cy="1524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886200" y="2133600"/>
            <a:ext cx="1127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game acts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 loops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876800" y="2819400"/>
            <a:ext cx="1143000" cy="1066800"/>
            <a:chOff x="3276600" y="2743200"/>
            <a:chExt cx="2286000" cy="2453148"/>
          </a:xfrm>
        </p:grpSpPr>
        <p:sp>
          <p:nvSpPr>
            <p:cNvPr id="4" name="Oval 3"/>
            <p:cNvSpPr/>
            <p:nvPr/>
          </p:nvSpPr>
          <p:spPr>
            <a:xfrm>
              <a:off x="3276600" y="2819400"/>
              <a:ext cx="2286000" cy="22860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/>
            <p:cNvSpPr/>
            <p:nvPr/>
          </p:nvSpPr>
          <p:spPr>
            <a:xfrm rot="5400000">
              <a:off x="4419600" y="5043948"/>
              <a:ext cx="152400" cy="152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/>
            <p:cNvSpPr/>
            <p:nvPr/>
          </p:nvSpPr>
          <p:spPr>
            <a:xfrm rot="16200000" flipH="1">
              <a:off x="4343400" y="2743200"/>
              <a:ext cx="152400" cy="152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267200" y="2514600"/>
            <a:ext cx="2057400" cy="1981200"/>
            <a:chOff x="3276600" y="2743200"/>
            <a:chExt cx="2286000" cy="2453148"/>
          </a:xfrm>
        </p:grpSpPr>
        <p:sp>
          <p:nvSpPr>
            <p:cNvPr id="13" name="Oval 12"/>
            <p:cNvSpPr/>
            <p:nvPr/>
          </p:nvSpPr>
          <p:spPr>
            <a:xfrm>
              <a:off x="3276600" y="2819400"/>
              <a:ext cx="2286000" cy="22860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/>
            <p:cNvSpPr/>
            <p:nvPr/>
          </p:nvSpPr>
          <p:spPr>
            <a:xfrm rot="5400000">
              <a:off x="4419600" y="5043948"/>
              <a:ext cx="152400" cy="152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Isosceles Triangle 14"/>
            <p:cNvSpPr/>
            <p:nvPr/>
          </p:nvSpPr>
          <p:spPr>
            <a:xfrm rot="16200000" flipH="1">
              <a:off x="4343400" y="2743200"/>
              <a:ext cx="152400" cy="152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657600" y="2286000"/>
            <a:ext cx="2819400" cy="2667000"/>
            <a:chOff x="3276600" y="2743200"/>
            <a:chExt cx="2286000" cy="2453148"/>
          </a:xfrm>
        </p:grpSpPr>
        <p:sp>
          <p:nvSpPr>
            <p:cNvPr id="17" name="Oval 16"/>
            <p:cNvSpPr/>
            <p:nvPr/>
          </p:nvSpPr>
          <p:spPr>
            <a:xfrm>
              <a:off x="3276600" y="2819400"/>
              <a:ext cx="2286000" cy="22860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sosceles Triangle 17"/>
            <p:cNvSpPr/>
            <p:nvPr/>
          </p:nvSpPr>
          <p:spPr>
            <a:xfrm rot="5400000">
              <a:off x="4419600" y="5043948"/>
              <a:ext cx="152400" cy="152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6200000" flipH="1">
              <a:off x="4343400" y="2743200"/>
              <a:ext cx="152400" cy="152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667000" y="1905000"/>
            <a:ext cx="4114800" cy="3657600"/>
            <a:chOff x="3276600" y="2743200"/>
            <a:chExt cx="2286000" cy="2453148"/>
          </a:xfrm>
        </p:grpSpPr>
        <p:sp>
          <p:nvSpPr>
            <p:cNvPr id="21" name="Oval 20"/>
            <p:cNvSpPr/>
            <p:nvPr/>
          </p:nvSpPr>
          <p:spPr>
            <a:xfrm>
              <a:off x="3276600" y="2819400"/>
              <a:ext cx="2286000" cy="2286000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Isosceles Triangle 21"/>
            <p:cNvSpPr/>
            <p:nvPr/>
          </p:nvSpPr>
          <p:spPr>
            <a:xfrm rot="5400000">
              <a:off x="4419600" y="5043948"/>
              <a:ext cx="152400" cy="152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 rot="16200000" flipH="1">
              <a:off x="4343400" y="2743200"/>
              <a:ext cx="152400" cy="152400"/>
            </a:xfrm>
            <a:prstGeom prst="triangl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819401" y="34290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win game</a:t>
            </a:r>
            <a:endParaRPr lang="en-US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3733800" y="33528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win level</a:t>
            </a:r>
            <a:endParaRPr lang="en-US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4267200" y="32766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acquire</a:t>
            </a:r>
          </a:p>
          <a:p>
            <a:r>
              <a:rPr lang="en-US" sz="1200" dirty="0" smtClean="0"/>
              <a:t>food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5105400" y="31242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operate</a:t>
            </a:r>
          </a:p>
          <a:p>
            <a:r>
              <a:rPr lang="en-US" sz="1200" dirty="0" smtClean="0"/>
              <a:t>interface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Choose a couple of game states for your game and figure out what interaction loops are going on at those times.</a:t>
            </a:r>
          </a:p>
          <a:p>
            <a:r>
              <a:rPr lang="en-US" dirty="0" smtClean="0"/>
              <a:t>What are winning/losing strategies in each interaction loop? How much does winning/losing rely on skill?  How much on chance?</a:t>
            </a:r>
          </a:p>
          <a:p>
            <a:r>
              <a:rPr lang="en-US" dirty="0" smtClean="0"/>
              <a:t>How can you use dynamic game balancing to make your game more fun within the various interaction loops?</a:t>
            </a:r>
          </a:p>
          <a:p>
            <a:r>
              <a:rPr lang="en-US" dirty="0" smtClean="0"/>
              <a:t>Write up your conclusions and add it to </a:t>
            </a:r>
            <a:r>
              <a:rPr lang="en-US" smtClean="0"/>
              <a:t>your wiki.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254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Game balance</vt:lpstr>
      <vt:lpstr>Game balance</vt:lpstr>
      <vt:lpstr>Game theory</vt:lpstr>
      <vt:lpstr>Game theory for game balance</vt:lpstr>
      <vt:lpstr>Min-max</vt:lpstr>
      <vt:lpstr>Real life</vt:lpstr>
      <vt:lpstr>Interaction loop</vt:lpstr>
      <vt:lpstr>Interaction loops</vt:lpstr>
      <vt:lpstr>Exercise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Game balance</dc:title>
  <dc:creator>z</dc:creator>
  <cp:lastModifiedBy>z</cp:lastModifiedBy>
  <cp:revision>4</cp:revision>
  <dcterms:created xsi:type="dcterms:W3CDTF">2011-04-19T16:25:24Z</dcterms:created>
  <dcterms:modified xsi:type="dcterms:W3CDTF">2011-04-19T20:08:13Z</dcterms:modified>
</cp:coreProperties>
</file>