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62" r:id="rId3"/>
    <p:sldId id="261" r:id="rId4"/>
    <p:sldId id="260" r:id="rId5"/>
    <p:sldId id="257" r:id="rId6"/>
    <p:sldId id="263" r:id="rId7"/>
    <p:sldId id="264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648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EA586C-B72B-4C3B-A401-84CA4590A8FF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9E8D28-1666-4A38-ABE5-F15D678241F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E8D28-1666-4A38-ABE5-F15D678241F9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9E8D28-1666-4A38-ABE5-F15D678241F9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E52C6-B5A6-4FE8-8F81-D0797A757224}" type="datetimeFigureOut">
              <a:rPr lang="en-US" smtClean="0"/>
              <a:pPr/>
              <a:t>4/21/2011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2B707F-85A7-4921-8534-D7E5ADB594C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Fun!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 first … 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Preparation</a:t>
            </a:r>
          </a:p>
          <a:p>
            <a:r>
              <a:rPr lang="en-US" dirty="0" smtClean="0"/>
              <a:t>Review</a:t>
            </a:r>
          </a:p>
          <a:p>
            <a:r>
              <a:rPr lang="en-US" dirty="0" smtClean="0"/>
              <a:t>Follow up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/>
          <p:cNvSpPr>
            <a:spLocks noChangeShapeType="1"/>
          </p:cNvSpPr>
          <p:nvPr/>
        </p:nvSpPr>
        <p:spPr bwMode="auto">
          <a:xfrm>
            <a:off x="28194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5" name="Line 3"/>
          <p:cNvSpPr>
            <a:spLocks noChangeShapeType="1"/>
          </p:cNvSpPr>
          <p:nvPr/>
        </p:nvSpPr>
        <p:spPr bwMode="auto">
          <a:xfrm>
            <a:off x="6324600" y="1371600"/>
            <a:ext cx="0" cy="5181600"/>
          </a:xfrm>
          <a:prstGeom prst="line">
            <a:avLst/>
          </a:prstGeom>
          <a:noFill/>
          <a:ln w="9525">
            <a:solidFill>
              <a:srgbClr val="FFFF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0"/>
            <a:ext cx="8229600" cy="1143000"/>
          </a:xfrm>
        </p:spPr>
        <p:txBody>
          <a:bodyPr>
            <a:normAutofit/>
          </a:bodyPr>
          <a:lstStyle/>
          <a:p>
            <a:pPr eaLnBrk="1" hangingPunct="1"/>
            <a:r>
              <a:rPr lang="en-US" dirty="0" smtClean="0"/>
              <a:t>Review Preparation</a:t>
            </a:r>
          </a:p>
        </p:txBody>
      </p:sp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685800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prepare work</a:t>
            </a:r>
          </a:p>
          <a:p>
            <a:r>
              <a:rPr lang="en-US">
                <a:solidFill>
                  <a:schemeClr val="tx1"/>
                </a:solidFill>
              </a:rPr>
              <a:t>products + plan</a:t>
            </a:r>
          </a:p>
        </p:txBody>
      </p:sp>
      <p:sp>
        <p:nvSpPr>
          <p:cNvPr id="8198" name="AutoShape 6"/>
          <p:cNvSpPr>
            <a:spLocks noChangeArrowheads="1"/>
          </p:cNvSpPr>
          <p:nvPr/>
        </p:nvSpPr>
        <p:spPr bwMode="auto">
          <a:xfrm>
            <a:off x="388461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b="1">
                <a:solidFill>
                  <a:srgbClr val="FF0000"/>
                </a:solidFill>
              </a:rPr>
              <a:t>examine work</a:t>
            </a:r>
          </a:p>
          <a:p>
            <a:r>
              <a:rPr lang="en-US" b="1">
                <a:solidFill>
                  <a:srgbClr val="FF0000"/>
                </a:solidFill>
              </a:rPr>
              <a:t>products + plan</a:t>
            </a:r>
          </a:p>
        </p:txBody>
      </p:sp>
      <p:sp>
        <p:nvSpPr>
          <p:cNvPr id="8199" name="AutoShape 7"/>
          <p:cNvSpPr>
            <a:spLocks noChangeArrowheads="1"/>
          </p:cNvSpPr>
          <p:nvPr/>
        </p:nvSpPr>
        <p:spPr bwMode="auto">
          <a:xfrm>
            <a:off x="1676400" y="4648200"/>
            <a:ext cx="17526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prepare review</a:t>
            </a:r>
          </a:p>
          <a:p>
            <a:r>
              <a:rPr lang="en-US">
                <a:solidFill>
                  <a:schemeClr val="tx1"/>
                </a:solidFill>
              </a:rPr>
              <a:t>package</a:t>
            </a:r>
          </a:p>
        </p:txBody>
      </p:sp>
      <p:sp>
        <p:nvSpPr>
          <p:cNvPr id="8200" name="AutoShape 8"/>
          <p:cNvSpPr>
            <a:spLocks noChangeArrowheads="1"/>
          </p:cNvSpPr>
          <p:nvPr/>
        </p:nvSpPr>
        <p:spPr bwMode="auto">
          <a:xfrm>
            <a:off x="3694113" y="3695700"/>
            <a:ext cx="2057400" cy="990600"/>
          </a:xfrm>
          <a:prstGeom prst="flowChartDecision">
            <a:avLst/>
          </a:prstGeom>
          <a:solidFill>
            <a:schemeClr val="bg1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ready for</a:t>
            </a:r>
          </a:p>
          <a:p>
            <a:r>
              <a:rPr lang="en-US">
                <a:solidFill>
                  <a:schemeClr val="tx1"/>
                </a:solidFill>
              </a:rPr>
              <a:t>review?</a:t>
            </a:r>
          </a:p>
        </p:txBody>
      </p:sp>
      <p:sp>
        <p:nvSpPr>
          <p:cNvPr id="8201" name="AutoShape 9"/>
          <p:cNvSpPr>
            <a:spLocks noChangeArrowheads="1"/>
          </p:cNvSpPr>
          <p:nvPr/>
        </p:nvSpPr>
        <p:spPr bwMode="auto">
          <a:xfrm>
            <a:off x="6735763" y="2590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read package</a:t>
            </a:r>
          </a:p>
        </p:txBody>
      </p:sp>
      <p:sp>
        <p:nvSpPr>
          <p:cNvPr id="8202" name="AutoShape 10"/>
          <p:cNvSpPr>
            <a:spLocks noChangeArrowheads="1"/>
          </p:cNvSpPr>
          <p:nvPr/>
        </p:nvSpPr>
        <p:spPr bwMode="auto">
          <a:xfrm>
            <a:off x="6735763" y="3733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study work</a:t>
            </a:r>
          </a:p>
          <a:p>
            <a:r>
              <a:rPr lang="en-US">
                <a:solidFill>
                  <a:schemeClr val="tx1"/>
                </a:solidFill>
              </a:rPr>
              <a:t>products</a:t>
            </a:r>
          </a:p>
        </p:txBody>
      </p:sp>
      <p:sp>
        <p:nvSpPr>
          <p:cNvPr id="8203" name="AutoShape 11"/>
          <p:cNvSpPr>
            <a:spLocks noChangeArrowheads="1"/>
          </p:cNvSpPr>
          <p:nvPr/>
        </p:nvSpPr>
        <p:spPr bwMode="auto">
          <a:xfrm>
            <a:off x="6735763" y="4876800"/>
            <a:ext cx="1676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prepare </a:t>
            </a:r>
          </a:p>
          <a:p>
            <a:r>
              <a:rPr lang="en-US">
                <a:solidFill>
                  <a:schemeClr val="tx1"/>
                </a:solidFill>
              </a:rPr>
              <a:t>comments</a:t>
            </a:r>
          </a:p>
        </p:txBody>
      </p:sp>
      <p:sp>
        <p:nvSpPr>
          <p:cNvPr id="8204" name="AutoShape 12"/>
          <p:cNvSpPr>
            <a:spLocks noChangeArrowheads="1"/>
          </p:cNvSpPr>
          <p:nvPr/>
        </p:nvSpPr>
        <p:spPr bwMode="auto">
          <a:xfrm>
            <a:off x="3694113" y="5791200"/>
            <a:ext cx="2057400" cy="6858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>
                <a:solidFill>
                  <a:schemeClr val="tx1"/>
                </a:solidFill>
              </a:rPr>
              <a:t>schedule review</a:t>
            </a:r>
          </a:p>
          <a:p>
            <a:r>
              <a:rPr lang="en-US">
                <a:solidFill>
                  <a:schemeClr val="tx1"/>
                </a:solidFill>
              </a:rPr>
              <a:t>send out packages</a:t>
            </a:r>
          </a:p>
        </p:txBody>
      </p:sp>
      <p:cxnSp>
        <p:nvCxnSpPr>
          <p:cNvPr id="8205" name="AutoShape 13"/>
          <p:cNvCxnSpPr>
            <a:cxnSpLocks noChangeShapeType="1"/>
            <a:stCxn id="8197" idx="3"/>
            <a:endCxn id="8198" idx="1"/>
          </p:cNvCxnSpPr>
          <p:nvPr/>
        </p:nvCxnSpPr>
        <p:spPr bwMode="auto">
          <a:xfrm>
            <a:off x="2362200" y="2933700"/>
            <a:ext cx="15224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06" name="AutoShape 14"/>
          <p:cNvCxnSpPr>
            <a:cxnSpLocks noChangeShapeType="1"/>
            <a:stCxn id="8198" idx="2"/>
            <a:endCxn id="8200" idx="0"/>
          </p:cNvCxnSpPr>
          <p:nvPr/>
        </p:nvCxnSpPr>
        <p:spPr bwMode="auto">
          <a:xfrm>
            <a:off x="4722813" y="3276600"/>
            <a:ext cx="0" cy="4191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07" name="Oval 15"/>
          <p:cNvSpPr>
            <a:spLocks noChangeArrowheads="1"/>
          </p:cNvSpPr>
          <p:nvPr/>
        </p:nvSpPr>
        <p:spPr bwMode="auto">
          <a:xfrm>
            <a:off x="1219200" y="16002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208" name="AutoShape 16"/>
          <p:cNvCxnSpPr>
            <a:cxnSpLocks noChangeShapeType="1"/>
            <a:stCxn id="8207" idx="4"/>
            <a:endCxn id="8197" idx="0"/>
          </p:cNvCxnSpPr>
          <p:nvPr/>
        </p:nvCxnSpPr>
        <p:spPr bwMode="auto">
          <a:xfrm>
            <a:off x="1524000" y="2133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09" name="AutoShape 17"/>
          <p:cNvCxnSpPr>
            <a:cxnSpLocks noChangeShapeType="1"/>
            <a:stCxn id="8200" idx="3"/>
            <a:endCxn id="8197" idx="0"/>
          </p:cNvCxnSpPr>
          <p:nvPr/>
        </p:nvCxnSpPr>
        <p:spPr bwMode="auto">
          <a:xfrm flipH="1" flipV="1">
            <a:off x="1524000" y="2590800"/>
            <a:ext cx="4227513" cy="1600200"/>
          </a:xfrm>
          <a:prstGeom prst="bentConnector4">
            <a:avLst>
              <a:gd name="adj1" fmla="val -5407"/>
              <a:gd name="adj2" fmla="val 114287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210" name="AutoShape 18"/>
          <p:cNvCxnSpPr>
            <a:cxnSpLocks noChangeShapeType="1"/>
            <a:stCxn id="8199" idx="2"/>
            <a:endCxn id="8204" idx="0"/>
          </p:cNvCxnSpPr>
          <p:nvPr/>
        </p:nvCxnSpPr>
        <p:spPr bwMode="auto">
          <a:xfrm rot="16200000" flipH="1">
            <a:off x="3409157" y="4477543"/>
            <a:ext cx="457200" cy="21701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211" name="AutoShape 19"/>
          <p:cNvCxnSpPr>
            <a:cxnSpLocks noChangeShapeType="1"/>
            <a:stCxn id="8204" idx="3"/>
            <a:endCxn id="8201" idx="1"/>
          </p:cNvCxnSpPr>
          <p:nvPr/>
        </p:nvCxnSpPr>
        <p:spPr bwMode="auto">
          <a:xfrm flipV="1">
            <a:off x="5751513" y="2933700"/>
            <a:ext cx="984250" cy="320040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212" name="AutoShape 20"/>
          <p:cNvCxnSpPr>
            <a:cxnSpLocks noChangeShapeType="1"/>
            <a:stCxn id="8201" idx="2"/>
            <a:endCxn id="8202" idx="0"/>
          </p:cNvCxnSpPr>
          <p:nvPr/>
        </p:nvCxnSpPr>
        <p:spPr bwMode="auto">
          <a:xfrm>
            <a:off x="7573963" y="3276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13" name="AutoShape 21"/>
          <p:cNvCxnSpPr>
            <a:cxnSpLocks noChangeShapeType="1"/>
            <a:stCxn id="8202" idx="2"/>
            <a:endCxn id="8203" idx="0"/>
          </p:cNvCxnSpPr>
          <p:nvPr/>
        </p:nvCxnSpPr>
        <p:spPr bwMode="auto">
          <a:xfrm>
            <a:off x="7573963" y="4419600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214" name="Oval 22"/>
          <p:cNvSpPr>
            <a:spLocks noChangeArrowheads="1"/>
          </p:cNvSpPr>
          <p:nvPr/>
        </p:nvSpPr>
        <p:spPr bwMode="auto">
          <a:xfrm>
            <a:off x="7269163" y="5943600"/>
            <a:ext cx="609600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8215" name="AutoShape 23"/>
          <p:cNvCxnSpPr>
            <a:cxnSpLocks noChangeShapeType="1"/>
            <a:stCxn id="8203" idx="2"/>
            <a:endCxn id="8214" idx="0"/>
          </p:cNvCxnSpPr>
          <p:nvPr/>
        </p:nvCxnSpPr>
        <p:spPr bwMode="auto">
          <a:xfrm>
            <a:off x="7573963" y="55626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8216" name="AutoShape 24"/>
          <p:cNvCxnSpPr>
            <a:cxnSpLocks noChangeShapeType="1"/>
            <a:stCxn id="8197" idx="2"/>
            <a:endCxn id="8199" idx="1"/>
          </p:cNvCxnSpPr>
          <p:nvPr/>
        </p:nvCxnSpPr>
        <p:spPr bwMode="auto">
          <a:xfrm rot="16200000" flipH="1">
            <a:off x="742950" y="4057650"/>
            <a:ext cx="1714500" cy="1524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8217" name="AutoShape 25"/>
          <p:cNvCxnSpPr>
            <a:cxnSpLocks noChangeShapeType="1"/>
            <a:stCxn id="8200" idx="1"/>
            <a:endCxn id="8199" idx="3"/>
          </p:cNvCxnSpPr>
          <p:nvPr/>
        </p:nvCxnSpPr>
        <p:spPr bwMode="auto">
          <a:xfrm rot="10800000" flipV="1">
            <a:off x="3429000" y="4191000"/>
            <a:ext cx="265113" cy="800100"/>
          </a:xfrm>
          <a:prstGeom prst="bentConnector3">
            <a:avLst>
              <a:gd name="adj1" fmla="val 49699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8218" name="Text Box 26"/>
          <p:cNvSpPr txBox="1">
            <a:spLocks noChangeArrowheads="1"/>
          </p:cNvSpPr>
          <p:nvPr/>
        </p:nvSpPr>
        <p:spPr bwMode="auto">
          <a:xfrm>
            <a:off x="1066800" y="1122363"/>
            <a:ext cx="8572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Author</a:t>
            </a:r>
          </a:p>
        </p:txBody>
      </p:sp>
      <p:sp>
        <p:nvSpPr>
          <p:cNvPr id="8219" name="Text Box 27"/>
          <p:cNvSpPr txBox="1">
            <a:spLocks noChangeArrowheads="1"/>
          </p:cNvSpPr>
          <p:nvPr/>
        </p:nvSpPr>
        <p:spPr bwMode="auto">
          <a:xfrm>
            <a:off x="4110038" y="1122363"/>
            <a:ext cx="12255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Moderator</a:t>
            </a:r>
          </a:p>
        </p:txBody>
      </p:sp>
      <p:sp>
        <p:nvSpPr>
          <p:cNvPr id="8220" name="Text Box 28"/>
          <p:cNvSpPr txBox="1">
            <a:spLocks noChangeArrowheads="1"/>
          </p:cNvSpPr>
          <p:nvPr/>
        </p:nvSpPr>
        <p:spPr bwMode="auto">
          <a:xfrm>
            <a:off x="6948488" y="1123950"/>
            <a:ext cx="1250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Reviewers</a:t>
            </a:r>
          </a:p>
        </p:txBody>
      </p:sp>
      <p:sp>
        <p:nvSpPr>
          <p:cNvPr id="8221" name="Text Box 29"/>
          <p:cNvSpPr txBox="1">
            <a:spLocks noChangeArrowheads="1"/>
          </p:cNvSpPr>
          <p:nvPr/>
        </p:nvSpPr>
        <p:spPr bwMode="auto">
          <a:xfrm>
            <a:off x="3184525" y="4151313"/>
            <a:ext cx="3365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Y</a:t>
            </a:r>
          </a:p>
        </p:txBody>
      </p:sp>
      <p:sp>
        <p:nvSpPr>
          <p:cNvPr id="8222" name="Text Box 30"/>
          <p:cNvSpPr txBox="1">
            <a:spLocks noChangeArrowheads="1"/>
          </p:cNvSpPr>
          <p:nvPr/>
        </p:nvSpPr>
        <p:spPr bwMode="auto">
          <a:xfrm>
            <a:off x="5616575" y="4379913"/>
            <a:ext cx="3492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Review Package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</a:t>
            </a:r>
          </a:p>
          <a:p>
            <a:r>
              <a:rPr lang="en-US" dirty="0" smtClean="0"/>
              <a:t>Agenda</a:t>
            </a:r>
          </a:p>
          <a:p>
            <a:r>
              <a:rPr lang="en-US" dirty="0" smtClean="0"/>
              <a:t>Criteria (e.g. Code Rubric)</a:t>
            </a:r>
          </a:p>
          <a:p>
            <a:r>
              <a:rPr lang="en-US" dirty="0" smtClean="0"/>
              <a:t>Work Products</a:t>
            </a:r>
          </a:p>
          <a:p>
            <a:pPr lvl="1"/>
            <a:r>
              <a:rPr lang="en-US" dirty="0" smtClean="0"/>
              <a:t>Documentation (UML</a:t>
            </a:r>
            <a:r>
              <a:rPr lang="en-US" dirty="0" smtClean="0"/>
              <a:t>, coding policies, </a:t>
            </a:r>
            <a:r>
              <a:rPr lang="en-US" dirty="0" smtClean="0"/>
              <a:t>etc.)</a:t>
            </a:r>
          </a:p>
          <a:p>
            <a:pPr lvl="1"/>
            <a:r>
              <a:rPr lang="en-US" dirty="0" smtClean="0"/>
              <a:t>Code </a:t>
            </a:r>
          </a:p>
          <a:p>
            <a:r>
              <a:rPr lang="en-US" dirty="0" smtClean="0"/>
              <a:t>Reviewer assignments</a:t>
            </a:r>
          </a:p>
        </p:txBody>
      </p:sp>
      <p:sp>
        <p:nvSpPr>
          <p:cNvPr id="5" name="Right Brace 4"/>
          <p:cNvSpPr/>
          <p:nvPr/>
        </p:nvSpPr>
        <p:spPr>
          <a:xfrm>
            <a:off x="7504376" y="3962400"/>
            <a:ext cx="381000" cy="10668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037776" y="4191000"/>
            <a:ext cx="6490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Links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5791200" y="1828800"/>
            <a:ext cx="2362200" cy="13716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dirty="0" smtClean="0"/>
              <a:t>The intro,  agenda criteria, and work products are prepared by the author. The reviewer assignments are produced moderator.</a:t>
            </a: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Code 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Evaluation</a:t>
            </a:r>
          </a:p>
          <a:p>
            <a:pPr lvl="1"/>
            <a:r>
              <a:rPr lang="en-US" dirty="0" smtClean="0"/>
              <a:t>How good is your documentation?</a:t>
            </a:r>
          </a:p>
          <a:p>
            <a:pPr lvl="1"/>
            <a:r>
              <a:rPr lang="en-US" dirty="0" smtClean="0"/>
              <a:t>How good are your standards?</a:t>
            </a:r>
          </a:p>
          <a:p>
            <a:pPr lvl="1"/>
            <a:r>
              <a:rPr lang="en-US" dirty="0" smtClean="0"/>
              <a:t>How good is your rubric?</a:t>
            </a:r>
          </a:p>
          <a:p>
            <a:pPr lvl="1"/>
            <a:r>
              <a:rPr lang="en-US" dirty="0" smtClean="0"/>
              <a:t>How well does your code measure up?</a:t>
            </a:r>
          </a:p>
        </p:txBody>
      </p:sp>
      <p:sp>
        <p:nvSpPr>
          <p:cNvPr id="4" name="Right Brace 3"/>
          <p:cNvSpPr/>
          <p:nvPr/>
        </p:nvSpPr>
        <p:spPr>
          <a:xfrm>
            <a:off x="6400800" y="2057400"/>
            <a:ext cx="457200" cy="1524000"/>
          </a:xfrm>
          <a:prstGeom prst="rightBrac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7010400" y="2590800"/>
            <a:ext cx="16494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 provide the </a:t>
            </a:r>
          </a:p>
          <a:p>
            <a:r>
              <a:rPr lang="en-US" dirty="0" smtClean="0"/>
              <a:t>rubric for this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Follow 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Reviewers provide completed rubrics (Z &amp; team)</a:t>
            </a:r>
          </a:p>
          <a:p>
            <a:r>
              <a:rPr lang="en-US" dirty="0" smtClean="0"/>
              <a:t>Reviewers propose grade (Z)</a:t>
            </a:r>
          </a:p>
          <a:p>
            <a:pPr lvl="1"/>
            <a:r>
              <a:rPr lang="en-US" dirty="0" smtClean="0"/>
              <a:t>Final UML</a:t>
            </a:r>
          </a:p>
          <a:p>
            <a:pPr lvl="1"/>
            <a:r>
              <a:rPr lang="en-US" dirty="0" smtClean="0"/>
              <a:t>Code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r>
              <a:rPr lang="en-US" dirty="0" smtClean="0"/>
              <a:t>	Game Design lens exercise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1.  10 minutes per “card”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2.  Post answers to wiki</a:t>
            </a:r>
          </a:p>
          <a:p>
            <a:pPr marL="514350" indent="-514350">
              <a:buNone/>
            </a:pPr>
            <a:r>
              <a:rPr lang="en-US" dirty="0"/>
              <a:t>	</a:t>
            </a:r>
            <a:r>
              <a:rPr lang="en-US" dirty="0" smtClean="0"/>
              <a:t>3.  </a:t>
            </a:r>
            <a:r>
              <a:rPr lang="en-US" smtClean="0"/>
              <a:t>Class recap</a:t>
            </a:r>
            <a:endParaRPr lang="en-US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155</Words>
  <Application>Microsoft Office PowerPoint</Application>
  <PresentationFormat>On-screen Show (4:3)</PresentationFormat>
  <Paragraphs>57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Fun!</vt:lpstr>
      <vt:lpstr>But first … code review</vt:lpstr>
      <vt:lpstr>Review Preparation</vt:lpstr>
      <vt:lpstr>Code Review Package</vt:lpstr>
      <vt:lpstr>Code review</vt:lpstr>
      <vt:lpstr>Follow up</vt:lpstr>
      <vt:lpstr>Fun!</vt:lpstr>
    </vt:vector>
  </TitlesOfParts>
  <Company>Harvey Mudd College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Fun!</dc:title>
  <dc:creator>z</dc:creator>
  <cp:lastModifiedBy>z</cp:lastModifiedBy>
  <cp:revision>4</cp:revision>
  <dcterms:created xsi:type="dcterms:W3CDTF">2011-04-21T17:45:11Z</dcterms:created>
  <dcterms:modified xsi:type="dcterms:W3CDTF">2011-04-21T22:42:52Z</dcterms:modified>
</cp:coreProperties>
</file>