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tags/tag8.xml" ContentType="application/vnd.openxmlformats-officedocument.presentationml.tags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slideLayouts/slideLayout46.xml" ContentType="application/vnd.openxmlformats-officedocument.presentationml.slideLayout+xml"/>
  <Override PartName="/ppt/slideLayouts/slideLayout93.xml" ContentType="application/vnd.openxmlformats-officedocument.presentationml.slideLayout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8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74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63.xml" ContentType="application/vnd.openxmlformats-officedocument.presentationml.notesSlide+xml"/>
  <Override PartName="/ppt/tags/tag38.xml" ContentType="application/vnd.openxmlformats-officedocument.presentationml.tags+xml"/>
  <Override PartName="/ppt/tableStyles.xml" ContentType="application/vnd.openxmlformats-officedocument.presentationml.tableStyles+xml"/>
  <Override PartName="/ppt/slideLayouts/slideLayout102.xml" ContentType="application/vnd.openxmlformats-officedocument.presentationml.slideLayout+xml"/>
  <Override PartName="/ppt/tags/tag16.xml" ContentType="application/vnd.openxmlformats-officedocument.presentationml.tags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tags/tag27.xml" ContentType="application/vnd.openxmlformats-officedocument.presentationml.tags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Layouts/slideLayout8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ags/tag30.xml" ContentType="application/vnd.openxmlformats-officedocument.presentationml.tag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76.xml" ContentType="application/vnd.openxmlformats-officedocument.presentationml.slideLayout+xml"/>
  <Default Extension="png" ContentType="image/png"/>
  <Override PartName="/ppt/notesSlides/notesSlide68.xml" ContentType="application/vnd.openxmlformats-officedocument.presentationml.notesSlide+xml"/>
  <Override PartName="/ppt/slides/slide55.xml" ContentType="application/vnd.openxmlformats-officedocument.presentationml.slide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65.xml" ContentType="application/vnd.openxmlformats-officedocument.presentationml.slideLayout+xml"/>
  <Override PartName="/ppt/tags/tag5.xml" ContentType="application/vnd.openxmlformats-officedocument.presentationml.tags+xml"/>
  <Override PartName="/ppt/notesSlides/notesSlide57.xml" ContentType="application/vnd.openxmlformats-officedocument.presentationml.notes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90.xml" ContentType="application/vnd.openxmlformats-officedocument.presentationml.slideLayout+xml"/>
  <Override PartName="/ppt/notesSlides/notesSlide46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Layouts/slideLayout32.xml" ContentType="application/vnd.openxmlformats-officedocument.presentationml.slideLayout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71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2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60.xml" ContentType="application/vnd.openxmlformats-officedocument.presentationml.notesSlide+xml"/>
  <Override PartName="/ppt/tags/tag35.xml" ContentType="application/vnd.openxmlformats-officedocument.presentationml.tags+xml"/>
  <Override PartName="/ppt/slideLayouts/slideLayout10.xml" ContentType="application/vnd.openxmlformats-officedocument.presentationml.slideLayout+xml"/>
  <Override PartName="/ppt/tags/tag24.xml" ContentType="application/vnd.openxmlformats-officedocument.presentationml.tags+xml"/>
  <Override PartName="/ppt/tags/tag13.xml" ContentType="application/vnd.openxmlformats-officedocument.presentationml.tags+xml"/>
  <Override PartName="/ppt/slideMasters/slideMaster5.xml" ContentType="application/vnd.openxmlformats-officedocument.presentationml.slideMaster+xml"/>
  <Override PartName="/ppt/slides/slide49.xml" ContentType="application/vnd.openxmlformats-officedocument.presentationml.slide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notesSlides/notesSlide4.xml" ContentType="application/vnd.openxmlformats-officedocument.presentationml.notesSlide+xml"/>
  <Override PartName="/ppt/slides/slide38.xml" ContentType="application/vnd.openxmlformats-officedocument.presentationml.slide+xml"/>
  <Override PartName="/ppt/slides/slide85.xml" ContentType="application/vnd.openxmlformats-officedocument.presentationml.slide+xml"/>
  <Override PartName="/ppt/slideLayouts/slideLayout48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s/slide27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84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ags/tag2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65.xml" ContentType="application/vnd.openxmlformats-officedocument.presentationml.notesSlide+xml"/>
  <Default Extension="wmf" ContentType="image/x-wmf"/>
  <Override PartName="/ppt/slides/slide41.xml" ContentType="application/vnd.openxmlformats-officedocument.presentationml.slide+xml"/>
  <Override PartName="/ppt/slideLayouts/slideLayout51.xml" ContentType="application/vnd.openxmlformats-officedocument.presentationml.slideLayout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tags/tag29.xml" ContentType="application/vnd.openxmlformats-officedocument.presentationml.tags+xml"/>
  <Override PartName="/ppt/slides/slide30.xml" ContentType="application/vnd.openxmlformats-officedocument.presentationml.slide+xml"/>
  <Override PartName="/ppt/slideLayouts/slideLayout40.xml" ContentType="application/vnd.openxmlformats-officedocument.presentationml.slideLayout+xml"/>
  <Override PartName="/ppt/tags/tag18.xml" ContentType="application/vnd.openxmlformats-officedocument.presentationml.tags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slides/slide79.xml" ContentType="application/vnd.openxmlformats-officedocument.presentationml.slide+xml"/>
  <Override PartName="/ppt/slideLayouts/slideLayout89.xml" ContentType="application/vnd.openxmlformats-officedocument.presentationml.slideLayout+xml"/>
  <Override PartName="/ppt/notesSlides/notesSlide10.xml" ContentType="application/vnd.openxmlformats-officedocument.presentationml.notesSlide+xml"/>
  <Override PartName="/ppt/tags/tag32.xml" ContentType="application/vnd.openxmlformats-officedocument.presentationml.tags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tags/tag10.xml" ContentType="application/vnd.openxmlformats-officedocument.presentationml.tags+xml"/>
  <Override PartName="/ppt/tags/tag21.xml" ContentType="application/vnd.openxmlformats-officedocument.presentationml.tags+xml"/>
  <Override PartName="/ppt/slideMasters/slideMaster2.xml" ContentType="application/vnd.openxmlformats-officedocument.presentationml.slideMaster+xml"/>
  <Override PartName="/ppt/slides/slide57.xml" ContentType="application/vnd.openxmlformats-officedocument.presentationml.slide+xml"/>
  <Override PartName="/ppt/theme/theme4.xml" ContentType="application/vnd.openxmlformats-officedocument.theme+xml"/>
  <Override PartName="/ppt/slideLayouts/slideLayout67.xml" ContentType="application/vnd.openxmlformats-officedocument.presentationml.slideLayout+xml"/>
  <Override PartName="/ppt/notesSlides/notesSlide1.xml" ContentType="application/vnd.openxmlformats-officedocument.presentationml.notesSlide+xml"/>
  <Override PartName="/ppt/tags/tag7.xml" ContentType="application/vnd.openxmlformats-officedocument.presentationml.tags+xml"/>
  <Override PartName="/ppt/notesSlides/notesSlide59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74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66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2.xml" ContentType="application/vnd.openxmlformats-officedocument.presentationml.slideLayout+xml"/>
  <Default Extension="jpeg" ContentType="image/jpeg"/>
  <Override PartName="/ppt/tags/tag3.xml" ContentType="application/vnd.openxmlformats-officedocument.presentationml.tags+xml"/>
  <Override PartName="/ppt/notesSlides/notesSlide37.xml" ContentType="application/vnd.openxmlformats-officedocument.presentationml.notesSlide+xml"/>
  <Override PartName="/ppt/notesSlides/notesSlide55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70.xml" ContentType="application/vnd.openxmlformats-officedocument.presentationml.slideLayout+xml"/>
  <Override PartName="/ppt/notesSlides/notesSlide15.xml" ContentType="application/vnd.openxmlformats-officedocument.presentationml.notesSlide+xml"/>
  <Override PartName="/ppt/tags/tag19.xml" ContentType="application/vnd.openxmlformats-officedocument.presentationml.tags+xml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73.xml" ContentType="application/vnd.openxmlformats-officedocument.presentationml.notesSlide+xml"/>
  <Override PartName="/ppt/tags/tag37.xml" ContentType="application/vnd.openxmlformats-officedocument.presentationml.tags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ags/tag26.xml" ContentType="application/vnd.openxmlformats-officedocument.presentationml.tags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15.xml" ContentType="application/vnd.openxmlformats-officedocument.presentationml.tags+xml"/>
  <Override PartName="/ppt/notesSlides/notesSlide40.xml" ContentType="application/vnd.openxmlformats-officedocument.presentationml.notesSlide+xml"/>
  <Override PartName="/ppt/tags/tag33.xml" ContentType="application/vnd.openxmlformats-officedocument.presentationml.tags+xml"/>
  <Override PartName="/ppt/slideMasters/slideMaster7.xml" ContentType="application/vnd.openxmlformats-officedocument.presentationml.slideMaster+xml"/>
  <Override PartName="/ppt/theme/theme9.xml" ContentType="application/vnd.openxmlformats-officedocument.theme+xml"/>
  <Override PartName="/ppt/notesSlides/notesSlide6.xml" ContentType="application/vnd.openxmlformats-officedocument.presentationml.notesSlide+xml"/>
  <Override PartName="/ppt/tags/tag22.xml" ContentType="application/vnd.openxmlformats-officedocument.presentationml.tags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97.xml" ContentType="application/vnd.openxmlformats-officedocument.presentationml.slideLayout+xml"/>
  <Override PartName="/ppt/tags/tag11.xml" ContentType="application/vnd.openxmlformats-officedocument.presentationml.tags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Layouts/slideLayout39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ags/tag4.xml" ContentType="application/vnd.openxmlformats-officedocument.presentationml.tags+xml"/>
  <Override PartName="/ppt/notesSlides/notesSlide67.xml" ContentType="application/vnd.openxmlformats-officedocument.presentationml.notesSlide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Override PartName="/ppt/slides/slide32.xml" ContentType="application/vnd.openxmlformats-officedocument.presentationml.slide+xml"/>
  <Override PartName="/ppt/slideLayouts/slideLayout42.xml" ContentType="application/vnd.openxmlformats-officedocument.presentationml.slideLayout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notesSlides/notesSlide23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34.xml" ContentType="application/vnd.openxmlformats-officedocument.presentationml.tags+xml"/>
  <Override PartName="/ppt/tags/tag12.xml" ContentType="application/vnd.openxmlformats-officedocument.presentationml.tags+xml"/>
  <Override PartName="/ppt/tags/tag23.xml" ContentType="application/vnd.openxmlformats-officedocument.presentationml.tags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tags/tag9.xml" ContentType="application/vnd.openxmlformats-officedocument.presentationml.tags+xml"/>
  <Override PartName="/ppt/slides/slide48.xml" ContentType="application/vnd.openxmlformats-officedocument.presentationml.slide+xml"/>
  <Override PartName="/ppt/slideLayouts/slideLayout58.xml" ContentType="application/vnd.openxmlformats-officedocument.presentationml.slideLayout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72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64.xml" ContentType="application/vnd.openxmlformats-officedocument.presentationml.notes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61.xml" ContentType="application/vnd.openxmlformats-officedocument.presentationml.slideLayout+xml"/>
  <Override PartName="/ppt/tags/tag1.xml" ContentType="application/vnd.openxmlformats-officedocument.presentationml.tags+xml"/>
  <Override PartName="/ppt/notesSlides/notesSlide53.xml" ContentType="application/vnd.openxmlformats-officedocument.presentationml.notesSlide+xml"/>
  <Override PartName="/ppt/tags/tag28.xml" ContentType="application/vnd.openxmlformats-officedocument.presentationml.tags+xml"/>
  <Override PartName="/ppt/slides/slide40.xml" ContentType="application/vnd.openxmlformats-officedocument.presentationml.slide+xml"/>
  <Override PartName="/ppt/slideLayouts/slideLayout50.xml" ContentType="application/vnd.openxmlformats-officedocument.presentationml.slideLayout+xml"/>
  <Override PartName="/ppt/tags/tag17.xml" ContentType="application/vnd.openxmlformats-officedocument.presentationml.tags+xml"/>
  <Override PartName="/ppt/notesSlides/notesSlide42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Default Extension="vml" ContentType="application/vnd.openxmlformats-officedocument.vmlDrawing"/>
  <Override PartName="/ppt/slides/slide89.xml" ContentType="application/vnd.openxmlformats-officedocument.presentationml.slide+xml"/>
  <Override PartName="/ppt/slideLayouts/slideLayout99.xml" ContentType="application/vnd.openxmlformats-officedocument.presentationml.slideLayout+xml"/>
  <Override PartName="/ppt/tags/tag31.xml" ContentType="application/vnd.openxmlformats-officedocument.presentationml.tags+xml"/>
  <Override PartName="/ppt/slides/slide78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Layouts/slideLayout88.xml" ContentType="application/vnd.openxmlformats-officedocument.presentationml.slideLayout+xml"/>
  <Override PartName="/ppt/tags/tag20.xml" ContentType="application/vnd.openxmlformats-officedocument.presentationml.tags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ags/tag6.xml" ContentType="application/vnd.openxmlformats-officedocument.presentationml.tags+xml"/>
  <Override PartName="/ppt/notesSlides/notesSlide69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5.xml" ContentType="application/vnd.openxmlformats-officedocument.presentationml.slide+xml"/>
  <Override PartName="/ppt/slides/slide92.xml" ContentType="application/vnd.openxmlformats-officedocument.presentationml.slide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slides/slide34.xml" ContentType="application/vnd.openxmlformats-officedocument.presentationml.slide+xml"/>
  <Override PartName="/ppt/slides/slide81.xml" ContentType="application/vnd.openxmlformats-officedocument.presentationml.slide+xml"/>
  <Override PartName="/ppt/slideLayouts/slideLayout44.xml" ContentType="application/vnd.openxmlformats-officedocument.presentationml.slideLayout+xml"/>
  <Override PartName="/ppt/slideLayouts/slideLayout91.xml" ContentType="application/vnd.openxmlformats-officedocument.presentationml.slideLayout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70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80.xml" ContentType="application/vnd.openxmlformats-officedocument.presentationml.slideLayout+xml"/>
  <Override PartName="/ppt/notesSlides/notesSlide25.xml" ContentType="application/vnd.openxmlformats-officedocument.presentationml.notesSlide+xml"/>
  <Override PartName="/ppt/notesSlides/notesSlide72.xml" ContentType="application/vnd.openxmlformats-officedocument.presentationml.notesSlide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61.xml" ContentType="application/vnd.openxmlformats-officedocument.presentationml.notesSlide+xml"/>
  <Override PartName="/ppt/tags/tag36.xml" ContentType="application/vnd.openxmlformats-officedocument.presentationml.tags+xml"/>
  <Override PartName="/ppt/slideLayouts/slideLayout100.xml" ContentType="application/vnd.openxmlformats-officedocument.presentationml.slideLayout+xml"/>
  <Override PartName="/ppt/tags/tag14.xml" ContentType="application/vnd.openxmlformats-officedocument.presentationml.tags+xml"/>
  <Override PartName="/ppt/tags/tag25.xml" ContentType="application/vnd.openxmlformats-officedocument.presentationml.tags+xml"/>
  <Override PartName="/ppt/notesSlides/notesSlide50.xml" ContentType="application/vnd.openxmlformats-officedocument.presentationml.notesSlide+xml"/>
  <Override PartName="/ppt/slideMasters/slideMaster6.xml" ContentType="application/vnd.openxmlformats-officedocument.presentationml.slideMaster+xml"/>
  <Override PartName="/ppt/theme/theme8.xml" ContentType="application/vnd.openxmlformats-officedocument.theme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60" r:id="rId2"/>
    <p:sldMasterId id="2147483673" r:id="rId3"/>
    <p:sldMasterId id="2147483686" r:id="rId4"/>
    <p:sldMasterId id="2147483699" r:id="rId5"/>
    <p:sldMasterId id="2147483711" r:id="rId6"/>
    <p:sldMasterId id="2147483734" r:id="rId7"/>
  </p:sldMasterIdLst>
  <p:notesMasterIdLst>
    <p:notesMasterId r:id="rId100"/>
  </p:notesMasterIdLst>
  <p:handoutMasterIdLst>
    <p:handoutMasterId r:id="rId101"/>
  </p:handoutMasterIdLst>
  <p:sldIdLst>
    <p:sldId id="484" r:id="rId8"/>
    <p:sldId id="485" r:id="rId9"/>
    <p:sldId id="486" r:id="rId10"/>
    <p:sldId id="487" r:id="rId11"/>
    <p:sldId id="488" r:id="rId12"/>
    <p:sldId id="489" r:id="rId13"/>
    <p:sldId id="358" r:id="rId14"/>
    <p:sldId id="402" r:id="rId15"/>
    <p:sldId id="455" r:id="rId16"/>
    <p:sldId id="456" r:id="rId17"/>
    <p:sldId id="490" r:id="rId18"/>
    <p:sldId id="491" r:id="rId19"/>
    <p:sldId id="421" r:id="rId20"/>
    <p:sldId id="407" r:id="rId21"/>
    <p:sldId id="360" r:id="rId22"/>
    <p:sldId id="361" r:id="rId23"/>
    <p:sldId id="411" r:id="rId24"/>
    <p:sldId id="492" r:id="rId25"/>
    <p:sldId id="493" r:id="rId26"/>
    <p:sldId id="494" r:id="rId27"/>
    <p:sldId id="362" r:id="rId28"/>
    <p:sldId id="495" r:id="rId29"/>
    <p:sldId id="496" r:id="rId30"/>
    <p:sldId id="497" r:id="rId31"/>
    <p:sldId id="498" r:id="rId32"/>
    <p:sldId id="503" r:id="rId33"/>
    <p:sldId id="363" r:id="rId34"/>
    <p:sldId id="412" r:id="rId35"/>
    <p:sldId id="364" r:id="rId36"/>
    <p:sldId id="365" r:id="rId37"/>
    <p:sldId id="413" r:id="rId38"/>
    <p:sldId id="506" r:id="rId39"/>
    <p:sldId id="507" r:id="rId40"/>
    <p:sldId id="508" r:id="rId41"/>
    <p:sldId id="509" r:id="rId42"/>
    <p:sldId id="510" r:id="rId43"/>
    <p:sldId id="511" r:id="rId44"/>
    <p:sldId id="457" r:id="rId45"/>
    <p:sldId id="458" r:id="rId46"/>
    <p:sldId id="483" r:id="rId47"/>
    <p:sldId id="459" r:id="rId48"/>
    <p:sldId id="460" r:id="rId49"/>
    <p:sldId id="461" r:id="rId50"/>
    <p:sldId id="462" r:id="rId51"/>
    <p:sldId id="463" r:id="rId52"/>
    <p:sldId id="405" r:id="rId53"/>
    <p:sldId id="425" r:id="rId54"/>
    <p:sldId id="426" r:id="rId55"/>
    <p:sldId id="359" r:id="rId56"/>
    <p:sldId id="427" r:id="rId57"/>
    <p:sldId id="370" r:id="rId58"/>
    <p:sldId id="381" r:id="rId59"/>
    <p:sldId id="380" r:id="rId60"/>
    <p:sldId id="382" r:id="rId61"/>
    <p:sldId id="383" r:id="rId62"/>
    <p:sldId id="372" r:id="rId63"/>
    <p:sldId id="379" r:id="rId64"/>
    <p:sldId id="422" r:id="rId65"/>
    <p:sldId id="385" r:id="rId66"/>
    <p:sldId id="386" r:id="rId67"/>
    <p:sldId id="387" r:id="rId68"/>
    <p:sldId id="373" r:id="rId69"/>
    <p:sldId id="388" r:id="rId70"/>
    <p:sldId id="389" r:id="rId71"/>
    <p:sldId id="390" r:id="rId72"/>
    <p:sldId id="392" r:id="rId73"/>
    <p:sldId id="393" r:id="rId74"/>
    <p:sldId id="406" r:id="rId75"/>
    <p:sldId id="440" r:id="rId76"/>
    <p:sldId id="441" r:id="rId77"/>
    <p:sldId id="442" r:id="rId78"/>
    <p:sldId id="443" r:id="rId79"/>
    <p:sldId id="444" r:id="rId80"/>
    <p:sldId id="445" r:id="rId81"/>
    <p:sldId id="446" r:id="rId82"/>
    <p:sldId id="447" r:id="rId83"/>
    <p:sldId id="448" r:id="rId84"/>
    <p:sldId id="449" r:id="rId85"/>
    <p:sldId id="450" r:id="rId86"/>
    <p:sldId id="451" r:id="rId87"/>
    <p:sldId id="452" r:id="rId88"/>
    <p:sldId id="453" r:id="rId89"/>
    <p:sldId id="454" r:id="rId90"/>
    <p:sldId id="470" r:id="rId91"/>
    <p:sldId id="471" r:id="rId92"/>
    <p:sldId id="472" r:id="rId93"/>
    <p:sldId id="473" r:id="rId94"/>
    <p:sldId id="474" r:id="rId95"/>
    <p:sldId id="475" r:id="rId96"/>
    <p:sldId id="476" r:id="rId97"/>
    <p:sldId id="504" r:id="rId98"/>
    <p:sldId id="505" r:id="rId99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105FF"/>
    <a:srgbClr val="FF8000"/>
    <a:srgbClr val="00FF02"/>
    <a:srgbClr val="C00000"/>
    <a:srgbClr val="FF0000"/>
    <a:srgbClr val="008000"/>
    <a:srgbClr val="000000"/>
    <a:srgbClr val="940AF4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32787"/>
    <p:restoredTop sz="93011" autoAdjust="0"/>
  </p:normalViewPr>
  <p:slideViewPr>
    <p:cSldViewPr>
      <p:cViewPr varScale="1">
        <p:scale>
          <a:sx n="68" d="100"/>
          <a:sy n="68" d="100"/>
        </p:scale>
        <p:origin x="-858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578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63" Type="http://schemas.openxmlformats.org/officeDocument/2006/relationships/slide" Target="slides/slide56.xml"/><Relationship Id="rId68" Type="http://schemas.openxmlformats.org/officeDocument/2006/relationships/slide" Target="slides/slide61.xml"/><Relationship Id="rId84" Type="http://schemas.openxmlformats.org/officeDocument/2006/relationships/slide" Target="slides/slide77.xml"/><Relationship Id="rId89" Type="http://schemas.openxmlformats.org/officeDocument/2006/relationships/slide" Target="slides/slide82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4.xml"/><Relationship Id="rId92" Type="http://schemas.openxmlformats.org/officeDocument/2006/relationships/slide" Target="slides/slide8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slide" Target="slides/slide46.xml"/><Relationship Id="rId58" Type="http://schemas.openxmlformats.org/officeDocument/2006/relationships/slide" Target="slides/slide51.xml"/><Relationship Id="rId66" Type="http://schemas.openxmlformats.org/officeDocument/2006/relationships/slide" Target="slides/slide59.xml"/><Relationship Id="rId74" Type="http://schemas.openxmlformats.org/officeDocument/2006/relationships/slide" Target="slides/slide67.xml"/><Relationship Id="rId79" Type="http://schemas.openxmlformats.org/officeDocument/2006/relationships/slide" Target="slides/slide72.xml"/><Relationship Id="rId87" Type="http://schemas.openxmlformats.org/officeDocument/2006/relationships/slide" Target="slides/slide80.xml"/><Relationship Id="rId10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4.xml"/><Relationship Id="rId82" Type="http://schemas.openxmlformats.org/officeDocument/2006/relationships/slide" Target="slides/slide75.xml"/><Relationship Id="rId90" Type="http://schemas.openxmlformats.org/officeDocument/2006/relationships/slide" Target="slides/slide83.xml"/><Relationship Id="rId95" Type="http://schemas.openxmlformats.org/officeDocument/2006/relationships/slide" Target="slides/slide88.xml"/><Relationship Id="rId19" Type="http://schemas.openxmlformats.org/officeDocument/2006/relationships/slide" Target="slides/slide1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slide" Target="slides/slide49.xml"/><Relationship Id="rId64" Type="http://schemas.openxmlformats.org/officeDocument/2006/relationships/slide" Target="slides/slide57.xml"/><Relationship Id="rId69" Type="http://schemas.openxmlformats.org/officeDocument/2006/relationships/slide" Target="slides/slide62.xml"/><Relationship Id="rId77" Type="http://schemas.openxmlformats.org/officeDocument/2006/relationships/slide" Target="slides/slide70.xml"/><Relationship Id="rId100" Type="http://schemas.openxmlformats.org/officeDocument/2006/relationships/notesMaster" Target="notesMasters/notesMaster1.xml"/><Relationship Id="rId105" Type="http://schemas.openxmlformats.org/officeDocument/2006/relationships/tableStyles" Target="tableStyles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72" Type="http://schemas.openxmlformats.org/officeDocument/2006/relationships/slide" Target="slides/slide65.xml"/><Relationship Id="rId80" Type="http://schemas.openxmlformats.org/officeDocument/2006/relationships/slide" Target="slides/slide73.xml"/><Relationship Id="rId85" Type="http://schemas.openxmlformats.org/officeDocument/2006/relationships/slide" Target="slides/slide78.xml"/><Relationship Id="rId93" Type="http://schemas.openxmlformats.org/officeDocument/2006/relationships/slide" Target="slides/slide86.xml"/><Relationship Id="rId98" Type="http://schemas.openxmlformats.org/officeDocument/2006/relationships/slide" Target="slides/slide9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slide" Target="slides/slide52.xml"/><Relationship Id="rId67" Type="http://schemas.openxmlformats.org/officeDocument/2006/relationships/slide" Target="slides/slide60.xml"/><Relationship Id="rId103" Type="http://schemas.openxmlformats.org/officeDocument/2006/relationships/viewProps" Target="viewProps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openxmlformats.org/officeDocument/2006/relationships/slide" Target="slides/slide55.xml"/><Relationship Id="rId70" Type="http://schemas.openxmlformats.org/officeDocument/2006/relationships/slide" Target="slides/slide63.xml"/><Relationship Id="rId75" Type="http://schemas.openxmlformats.org/officeDocument/2006/relationships/slide" Target="slides/slide68.xml"/><Relationship Id="rId83" Type="http://schemas.openxmlformats.org/officeDocument/2006/relationships/slide" Target="slides/slide76.xml"/><Relationship Id="rId88" Type="http://schemas.openxmlformats.org/officeDocument/2006/relationships/slide" Target="slides/slide81.xml"/><Relationship Id="rId91" Type="http://schemas.openxmlformats.org/officeDocument/2006/relationships/slide" Target="slides/slide84.xml"/><Relationship Id="rId96" Type="http://schemas.openxmlformats.org/officeDocument/2006/relationships/slide" Target="slides/slide8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slide" Target="slides/slide50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slide" Target="slides/slide53.xml"/><Relationship Id="rId65" Type="http://schemas.openxmlformats.org/officeDocument/2006/relationships/slide" Target="slides/slide58.xml"/><Relationship Id="rId73" Type="http://schemas.openxmlformats.org/officeDocument/2006/relationships/slide" Target="slides/slide66.xml"/><Relationship Id="rId78" Type="http://schemas.openxmlformats.org/officeDocument/2006/relationships/slide" Target="slides/slide71.xml"/><Relationship Id="rId81" Type="http://schemas.openxmlformats.org/officeDocument/2006/relationships/slide" Target="slides/slide74.xml"/><Relationship Id="rId86" Type="http://schemas.openxmlformats.org/officeDocument/2006/relationships/slide" Target="slides/slide79.xml"/><Relationship Id="rId94" Type="http://schemas.openxmlformats.org/officeDocument/2006/relationships/slide" Target="slides/slide87.xml"/><Relationship Id="rId99" Type="http://schemas.openxmlformats.org/officeDocument/2006/relationships/slide" Target="slides/slide92.xml"/><Relationship Id="rId101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9" Type="http://schemas.openxmlformats.org/officeDocument/2006/relationships/slide" Target="slides/slide32.xml"/><Relationship Id="rId34" Type="http://schemas.openxmlformats.org/officeDocument/2006/relationships/slide" Target="slides/slide27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76" Type="http://schemas.openxmlformats.org/officeDocument/2006/relationships/slide" Target="slides/slide69.xml"/><Relationship Id="rId97" Type="http://schemas.openxmlformats.org/officeDocument/2006/relationships/slide" Target="slides/slide90.xml"/><Relationship Id="rId104" Type="http://schemas.openxmlformats.org/officeDocument/2006/relationships/theme" Target="theme/theme1.xml"/></Relationships>
</file>

<file path=ppt/_rels/viewProps.xml.rels><?xml version="1.0" encoding="UTF-8" standalone="yes"?>
<Relationships xmlns="http://schemas.openxmlformats.org/package/2006/relationships"><Relationship Id="rId3" Type="http://schemas.openxmlformats.org/officeDocument/2006/relationships/slide" Target="slides/slide91.xml"/><Relationship Id="rId2" Type="http://schemas.openxmlformats.org/officeDocument/2006/relationships/slide" Target="slides/slide25.xml"/><Relationship Id="rId1" Type="http://schemas.openxmlformats.org/officeDocument/2006/relationships/slide" Target="slides/slide24.xml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6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96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97.png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image" Target="../media/image98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40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40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869363"/>
            <a:ext cx="29718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r">
              <a:defRPr sz="1200"/>
            </a:lvl1pPr>
          </a:lstStyle>
          <a:p>
            <a:pPr>
              <a:defRPr/>
            </a:pPr>
            <a:fld id="{F99D671C-7A7E-460C-A6E7-2EE5DBC940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70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1227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256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6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r">
              <a:defRPr sz="1200"/>
            </a:lvl1pPr>
          </a:lstStyle>
          <a:p>
            <a:pPr>
              <a:defRPr/>
            </a:pPr>
            <a:fld id="{0276E793-33B1-474F-8BAB-F45A86680B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6" rIns="91432" bIns="45716" anchor="b"/>
          <a:lstStyle/>
          <a:p>
            <a:pPr algn="r" eaLnBrk="1" hangingPunct="1"/>
            <a:fld id="{0733778F-DD07-47B8-9BCD-B9F1DD47E68B}" type="slidenum">
              <a:rPr lang="en-US" sz="1200">
                <a:latin typeface="Times New Roman" pitchFamily="1" charset="0"/>
              </a:rPr>
              <a:pPr algn="r" eaLnBrk="1" hangingPunct="1"/>
              <a:t>7</a:t>
            </a:fld>
            <a:endParaRPr lang="en-US" sz="1200">
              <a:latin typeface="Times New Roman" pitchFamily="1" charset="0"/>
            </a:endParaRPr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solidFill>
            <a:srgbClr val="FFFFFF"/>
          </a:solidFill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>
            <a:solidFill>
              <a:srgbClr val="000000"/>
            </a:solidFill>
          </a:ln>
        </p:spPr>
        <p:txBody>
          <a:bodyPr lIns="91432" tIns="45716" rIns="91432" bIns="45716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274638"/>
          </a:xfrm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67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274638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274638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274638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274638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6" rIns="91432" bIns="45716" anchor="b"/>
          <a:lstStyle/>
          <a:p>
            <a:pPr algn="r" eaLnBrk="1" hangingPunct="1"/>
            <a:fld id="{3887FEBA-5242-45B5-B0D9-EB9A075CF591}" type="slidenum">
              <a:rPr lang="en-US" sz="1200">
                <a:latin typeface="Times New Roman" pitchFamily="1" charset="0"/>
              </a:rPr>
              <a:pPr algn="r" eaLnBrk="1" hangingPunct="1"/>
              <a:t>21</a:t>
            </a:fld>
            <a:endParaRPr lang="en-US" sz="1200">
              <a:latin typeface="Times New Roman" pitchFamily="1" charset="0"/>
            </a:endParaRPr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solidFill>
            <a:srgbClr val="FFFFFF"/>
          </a:solidFill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>
            <a:solidFill>
              <a:srgbClr val="000000"/>
            </a:solidFill>
          </a:ln>
        </p:spPr>
        <p:txBody>
          <a:bodyPr lIns="91432" tIns="45716" rIns="91432" bIns="45716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6200" y="8867001"/>
            <a:ext cx="2971800" cy="276999"/>
          </a:xfrm>
          <a:noFill/>
        </p:spPr>
        <p:txBody>
          <a:bodyPr/>
          <a:lstStyle/>
          <a:p>
            <a:fld id="{5249C715-7DE4-4375-95E4-FB4DE2E6B2A9}" type="slidenum">
              <a:rPr lang="en-US">
                <a:solidFill>
                  <a:prstClr val="black"/>
                </a:solidFill>
              </a:rPr>
              <a:pPr/>
              <a:t>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24931" name="Rectangle 2"/>
          <p:cNvSpPr>
            <a:spLocks noRot="1" noChangeArrowheads="1" noTextEdit="1"/>
          </p:cNvSpPr>
          <p:nvPr>
            <p:ph type="sldImg"/>
          </p:nvPr>
        </p:nvSpPr>
        <p:spPr>
          <a:xfrm>
            <a:off x="1180207" y="686405"/>
            <a:ext cx="4500563" cy="3429000"/>
          </a:xfrm>
          <a:ln/>
        </p:spPr>
      </p:sp>
      <p:sp>
        <p:nvSpPr>
          <p:cNvPr id="1249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276999"/>
          </a:xfrm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6200" y="8867001"/>
            <a:ext cx="2971800" cy="276999"/>
          </a:xfrm>
          <a:noFill/>
        </p:spPr>
        <p:txBody>
          <a:bodyPr/>
          <a:lstStyle/>
          <a:p>
            <a:fld id="{157C6F23-26A5-4322-9932-F5E86288F7FA}" type="slidenum">
              <a:rPr lang="en-US">
                <a:solidFill>
                  <a:prstClr val="black"/>
                </a:solidFill>
              </a:rPr>
              <a:pPr/>
              <a:t>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25955" name="Rectangle 2"/>
          <p:cNvSpPr>
            <a:spLocks noRot="1" noChangeArrowheads="1" noTextEdit="1"/>
          </p:cNvSpPr>
          <p:nvPr>
            <p:ph type="sldImg"/>
          </p:nvPr>
        </p:nvSpPr>
        <p:spPr>
          <a:xfrm>
            <a:off x="1180207" y="686405"/>
            <a:ext cx="4500563" cy="3429000"/>
          </a:xfrm>
          <a:ln/>
        </p:spPr>
      </p:sp>
      <p:sp>
        <p:nvSpPr>
          <p:cNvPr id="1259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276999"/>
          </a:xfrm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274638"/>
          </a:xfrm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208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274638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6" rIns="91432" bIns="45716" anchor="b"/>
          <a:lstStyle/>
          <a:p>
            <a:pPr algn="r" eaLnBrk="1" hangingPunct="1"/>
            <a:fld id="{3D81D961-3062-4DEF-B1A8-0189CCA1315D}" type="slidenum">
              <a:rPr lang="en-US" sz="1200">
                <a:latin typeface="Times New Roman" pitchFamily="1" charset="0"/>
              </a:rPr>
              <a:pPr algn="r" eaLnBrk="1" hangingPunct="1"/>
              <a:t>8</a:t>
            </a:fld>
            <a:endParaRPr lang="en-US" sz="1200">
              <a:latin typeface="Times New Roman" pitchFamily="1" charset="0"/>
            </a:endParaRPr>
          </a:p>
        </p:txBody>
      </p:sp>
      <p:sp>
        <p:nvSpPr>
          <p:cNvPr id="105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solidFill>
            <a:srgbClr val="FFFFFF"/>
          </a:solidFill>
          <a:ln/>
        </p:spPr>
      </p:sp>
      <p:sp>
        <p:nvSpPr>
          <p:cNvPr id="1054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>
            <a:solidFill>
              <a:srgbClr val="000000"/>
            </a:solidFill>
          </a:ln>
        </p:spPr>
        <p:txBody>
          <a:bodyPr lIns="91432" tIns="45716" rIns="91432" bIns="45716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6" rIns="91432" bIns="45716" anchor="b"/>
          <a:lstStyle/>
          <a:p>
            <a:pPr algn="r" eaLnBrk="1" hangingPunct="1"/>
            <a:fld id="{4ED9D9D4-A39D-4139-8090-03B47130E2B8}" type="slidenum">
              <a:rPr lang="en-US" sz="1200">
                <a:latin typeface="Times New Roman" pitchFamily="1" charset="0"/>
              </a:rPr>
              <a:pPr algn="r" eaLnBrk="1" hangingPunct="1"/>
              <a:t>29</a:t>
            </a:fld>
            <a:endParaRPr lang="en-US" sz="1200">
              <a:latin typeface="Times New Roman" pitchFamily="1" charset="0"/>
            </a:endParaRPr>
          </a:p>
        </p:txBody>
      </p:sp>
      <p:sp>
        <p:nvSpPr>
          <p:cNvPr id="121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solidFill>
            <a:srgbClr val="FFFFFF"/>
          </a:solidFill>
          <a:ln/>
        </p:spPr>
      </p:sp>
      <p:sp>
        <p:nvSpPr>
          <p:cNvPr id="1218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>
            <a:solidFill>
              <a:srgbClr val="000000"/>
            </a:solidFill>
          </a:ln>
        </p:spPr>
        <p:txBody>
          <a:bodyPr lIns="91432" tIns="45716" rIns="91432" bIns="45716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6" rIns="91432" bIns="45716" anchor="b"/>
          <a:lstStyle/>
          <a:p>
            <a:pPr algn="r" eaLnBrk="1" hangingPunct="1"/>
            <a:fld id="{C8013982-82AB-44B2-92D0-D24B991A3BE0}" type="slidenum">
              <a:rPr lang="en-US" sz="1200">
                <a:latin typeface="Times New Roman" pitchFamily="1" charset="0"/>
              </a:rPr>
              <a:pPr algn="r" eaLnBrk="1" hangingPunct="1"/>
              <a:t>30</a:t>
            </a:fld>
            <a:endParaRPr lang="en-US" sz="1200">
              <a:latin typeface="Times New Roman" pitchFamily="1" charset="0"/>
            </a:endParaRPr>
          </a:p>
        </p:txBody>
      </p:sp>
      <p:sp>
        <p:nvSpPr>
          <p:cNvPr id="122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solidFill>
            <a:srgbClr val="FFFFFF"/>
          </a:solidFill>
          <a:ln/>
        </p:spPr>
      </p:sp>
      <p:sp>
        <p:nvSpPr>
          <p:cNvPr id="1228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>
            <a:solidFill>
              <a:srgbClr val="000000"/>
            </a:solidFill>
          </a:ln>
        </p:spPr>
        <p:txBody>
          <a:bodyPr lIns="91432" tIns="45716" rIns="91432" bIns="45716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6" rIns="91432" bIns="45716" anchor="b"/>
          <a:lstStyle/>
          <a:p>
            <a:pPr algn="r" eaLnBrk="1" hangingPunct="1"/>
            <a:fld id="{9624B6A3-3C51-4F12-B864-E36F830F4C4D}" type="slidenum">
              <a:rPr lang="en-US" sz="1200">
                <a:latin typeface="Times New Roman" pitchFamily="1" charset="0"/>
              </a:rPr>
              <a:pPr algn="r" eaLnBrk="1" hangingPunct="1"/>
              <a:t>31</a:t>
            </a:fld>
            <a:endParaRPr lang="en-US" sz="1200">
              <a:latin typeface="Times New Roman" pitchFamily="1" charset="0"/>
            </a:endParaRPr>
          </a:p>
        </p:txBody>
      </p:sp>
      <p:sp>
        <p:nvSpPr>
          <p:cNvPr id="1239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solidFill>
            <a:srgbClr val="FFFFFF"/>
          </a:solidFill>
          <a:ln/>
        </p:spPr>
      </p:sp>
      <p:sp>
        <p:nvSpPr>
          <p:cNvPr id="1239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>
            <a:solidFill>
              <a:srgbClr val="000000"/>
            </a:solidFill>
          </a:ln>
        </p:spPr>
        <p:txBody>
          <a:bodyPr lIns="91432" tIns="45716" rIns="91432" bIns="45716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D7C8B49-4D8E-4E80-89F0-7962A38F8CB9}" type="slidenum">
              <a:rPr lang="en-US">
                <a:solidFill>
                  <a:prstClr val="black"/>
                </a:solidFill>
                <a:latin typeface="Times New Roman" pitchFamily="1" charset="0"/>
              </a:rPr>
              <a:pPr/>
              <a:t>38</a:t>
            </a:fld>
            <a:endParaRPr lang="en-US">
              <a:solidFill>
                <a:prstClr val="black"/>
              </a:solidFill>
              <a:latin typeface="Times New Roman" pitchFamily="1" charset="0"/>
            </a:endParaRPr>
          </a:p>
        </p:txBody>
      </p:sp>
      <p:sp>
        <p:nvSpPr>
          <p:cNvPr id="125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1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3EB974F-DED3-467C-B7FB-AB2C0B003136}" type="slidenum">
              <a:rPr lang="en-US">
                <a:solidFill>
                  <a:prstClr val="black"/>
                </a:solidFill>
                <a:latin typeface="Times New Roman" pitchFamily="1" charset="0"/>
              </a:rPr>
              <a:pPr/>
              <a:t>39</a:t>
            </a:fld>
            <a:endParaRPr lang="en-US">
              <a:solidFill>
                <a:prstClr val="black"/>
              </a:solidFill>
              <a:latin typeface="Times New Roman" pitchFamily="1" charset="0"/>
            </a:endParaRPr>
          </a:p>
        </p:txBody>
      </p:sp>
      <p:sp>
        <p:nvSpPr>
          <p:cNvPr id="126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1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solidFill>
            <a:srgbClr val="FFFFFF"/>
          </a:solidFill>
          <a:ln/>
        </p:spPr>
      </p:sp>
      <p:sp>
        <p:nvSpPr>
          <p:cNvPr id="117763" name="Notes Placeholder 2"/>
          <p:cNvSpPr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>
            <a:solidFill>
              <a:srgbClr val="000000"/>
            </a:solidFill>
          </a:ln>
        </p:spPr>
        <p:txBody>
          <a:bodyPr lIns="91432" tIns="45716" rIns="91432" bIns="45716"/>
          <a:lstStyle/>
          <a:p>
            <a:r>
              <a:rPr lang="en-US" smtClean="0"/>
              <a:t>Lincoln’s quote!</a:t>
            </a:r>
          </a:p>
        </p:txBody>
      </p:sp>
      <p:sp>
        <p:nvSpPr>
          <p:cNvPr id="117764" name="Slide Number Placeholder 3"/>
          <p:cNvSpPr txBox="1">
            <a:spLocks noGrp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6" rIns="91432" bIns="45716" anchor="b"/>
          <a:lstStyle/>
          <a:p>
            <a:pPr algn="r" eaLnBrk="1" hangingPunct="1"/>
            <a:fld id="{6DC052CB-A6C6-4C1C-A2FC-44F8D8BF4D7E}" type="slidenum">
              <a:rPr lang="en-US" sz="1200">
                <a:latin typeface="Times New Roman" pitchFamily="1" charset="0"/>
              </a:rPr>
              <a:pPr algn="r" eaLnBrk="1" hangingPunct="1"/>
              <a:t>40</a:t>
            </a:fld>
            <a:endParaRPr lang="en-US" sz="1200">
              <a:latin typeface="Times New Roman" pitchFamily="1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219D4AB-D846-40D6-8DC2-58F384DF12DF}" type="slidenum">
              <a:rPr lang="en-US">
                <a:solidFill>
                  <a:prstClr val="black"/>
                </a:solidFill>
                <a:latin typeface="Times New Roman" pitchFamily="1" charset="0"/>
              </a:rPr>
              <a:pPr/>
              <a:t>41</a:t>
            </a:fld>
            <a:endParaRPr lang="en-US">
              <a:solidFill>
                <a:prstClr val="black"/>
              </a:solidFill>
              <a:latin typeface="Times New Roman" pitchFamily="1" charset="0"/>
            </a:endParaRPr>
          </a:p>
        </p:txBody>
      </p:sp>
      <p:sp>
        <p:nvSpPr>
          <p:cNvPr id="1280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1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9EFCC4F-A8E6-4B1F-91A3-977372F533FB}" type="slidenum">
              <a:rPr lang="en-US">
                <a:solidFill>
                  <a:prstClr val="black"/>
                </a:solidFill>
                <a:latin typeface="Times New Roman" pitchFamily="1" charset="0"/>
              </a:rPr>
              <a:pPr/>
              <a:t>42</a:t>
            </a:fld>
            <a:endParaRPr lang="en-US">
              <a:solidFill>
                <a:prstClr val="black"/>
              </a:solidFill>
              <a:latin typeface="Times New Roman" pitchFamily="1" charset="0"/>
            </a:endParaRPr>
          </a:p>
        </p:txBody>
      </p:sp>
      <p:sp>
        <p:nvSpPr>
          <p:cNvPr id="1290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1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3B4AA0F-3DE4-4F94-825D-6BEE663147A6}" type="slidenum">
              <a:rPr lang="en-US">
                <a:solidFill>
                  <a:prstClr val="black"/>
                </a:solidFill>
                <a:latin typeface="Times New Roman" pitchFamily="1" charset="0"/>
              </a:rPr>
              <a:pPr/>
              <a:t>43</a:t>
            </a:fld>
            <a:endParaRPr lang="en-US">
              <a:solidFill>
                <a:prstClr val="black"/>
              </a:solidFill>
              <a:latin typeface="Times New Roman" pitchFamily="1" charset="0"/>
            </a:endParaRPr>
          </a:p>
        </p:txBody>
      </p:sp>
      <p:sp>
        <p:nvSpPr>
          <p:cNvPr id="1300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00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1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63F4132-1037-47E4-9786-2EB05C928F21}" type="slidenum">
              <a:rPr lang="en-US">
                <a:solidFill>
                  <a:prstClr val="black"/>
                </a:solidFill>
                <a:latin typeface="Times New Roman" pitchFamily="1" charset="0"/>
              </a:rPr>
              <a:pPr/>
              <a:t>44</a:t>
            </a:fld>
            <a:endParaRPr lang="en-US">
              <a:solidFill>
                <a:prstClr val="black"/>
              </a:solidFill>
              <a:latin typeface="Times New Roman" pitchFamily="1" charset="0"/>
            </a:endParaRPr>
          </a:p>
        </p:txBody>
      </p:sp>
      <p:sp>
        <p:nvSpPr>
          <p:cNvPr id="1310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1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E7B664F-A176-44A2-9422-A42D16D4C3F4}" type="slidenum">
              <a:rPr lang="en-US">
                <a:solidFill>
                  <a:prstClr val="black"/>
                </a:solidFill>
                <a:latin typeface="Times New Roman" pitchFamily="1" charset="0"/>
              </a:rPr>
              <a:pPr/>
              <a:t>9</a:t>
            </a:fld>
            <a:endParaRPr lang="en-US">
              <a:solidFill>
                <a:prstClr val="black"/>
              </a:solidFill>
              <a:latin typeface="Times New Roman" pitchFamily="1" charset="0"/>
            </a:endParaRPr>
          </a:p>
        </p:txBody>
      </p:sp>
      <p:sp>
        <p:nvSpPr>
          <p:cNvPr id="1239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1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A457864-7450-4A3A-BCF6-09ECF16FFE17}" type="slidenum">
              <a:rPr lang="en-US">
                <a:solidFill>
                  <a:prstClr val="black"/>
                </a:solidFill>
                <a:latin typeface="Times New Roman" pitchFamily="1" charset="0"/>
              </a:rPr>
              <a:pPr/>
              <a:t>45</a:t>
            </a:fld>
            <a:endParaRPr lang="en-US">
              <a:solidFill>
                <a:prstClr val="black"/>
              </a:solidFill>
              <a:latin typeface="Times New Roman" pitchFamily="1" charset="0"/>
            </a:endParaRPr>
          </a:p>
        </p:txBody>
      </p:sp>
      <p:sp>
        <p:nvSpPr>
          <p:cNvPr id="132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21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1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274638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25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274638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269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274638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274638"/>
          </a:xfrm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274638"/>
          </a:xfrm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00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274638"/>
          </a:xfrm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7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274638"/>
          </a:xfrm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8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274638"/>
          </a:xfrm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274638"/>
          </a:xfrm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E663A1C-19B8-4275-BCF3-62C1527FFBE2}" type="slidenum">
              <a:rPr lang="en-US">
                <a:solidFill>
                  <a:prstClr val="black"/>
                </a:solidFill>
                <a:latin typeface="Times New Roman" pitchFamily="1" charset="0"/>
              </a:rPr>
              <a:pPr/>
              <a:t>10</a:t>
            </a:fld>
            <a:endParaRPr lang="en-US">
              <a:solidFill>
                <a:prstClr val="black"/>
              </a:solidFill>
              <a:latin typeface="Times New Roman" pitchFamily="1" charset="0"/>
            </a:endParaRPr>
          </a:p>
        </p:txBody>
      </p:sp>
      <p:sp>
        <p:nvSpPr>
          <p:cNvPr id="124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1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0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274638"/>
          </a:xfrm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6" rIns="91432" bIns="45716" anchor="b"/>
          <a:lstStyle/>
          <a:p>
            <a:pPr algn="r" eaLnBrk="1" hangingPunct="1"/>
            <a:fld id="{EAFC1DF7-973D-4D85-8461-A15B9CCDF62F}" type="slidenum">
              <a:rPr lang="en-US" sz="1200">
                <a:latin typeface="Times New Roman" pitchFamily="1" charset="0"/>
              </a:rPr>
              <a:pPr algn="r" eaLnBrk="1" hangingPunct="1"/>
              <a:t>56</a:t>
            </a:fld>
            <a:endParaRPr lang="en-US" sz="1200">
              <a:latin typeface="Times New Roman" pitchFamily="1" charset="0"/>
            </a:endParaRPr>
          </a:p>
        </p:txBody>
      </p:sp>
      <p:sp>
        <p:nvSpPr>
          <p:cNvPr id="132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0563"/>
            <a:ext cx="4556125" cy="3417887"/>
          </a:xfrm>
          <a:solidFill>
            <a:srgbClr val="FFFFFF"/>
          </a:solidFill>
          <a:ln/>
        </p:spPr>
      </p:sp>
      <p:sp>
        <p:nvSpPr>
          <p:cNvPr id="1321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>
            <a:solidFill>
              <a:srgbClr val="000000"/>
            </a:solidFill>
          </a:ln>
        </p:spPr>
        <p:txBody>
          <a:bodyPr lIns="91432" tIns="45716" rIns="91432" bIns="45716"/>
          <a:lstStyle/>
          <a:p>
            <a:r>
              <a:rPr lang="en-US" smtClean="0"/>
              <a:t>This situation with negative examples is actually quite common…  where negative examples are free.</a:t>
            </a:r>
          </a:p>
          <a:p>
            <a:endParaRPr lang="en-US" smtClean="0"/>
          </a:p>
          <a:p>
            <a:endParaRPr lang="en-US" smtClean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274638"/>
          </a:xfrm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2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274638"/>
          </a:xfrm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274638"/>
          </a:xfrm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4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274638"/>
          </a:xfrm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6" rIns="91432" bIns="45716" anchor="b"/>
          <a:lstStyle/>
          <a:p>
            <a:pPr algn="r" eaLnBrk="1" hangingPunct="1"/>
            <a:fld id="{79C70676-2510-44D9-B4EE-D9741E545A70}" type="slidenum">
              <a:rPr lang="en-US" sz="1200">
                <a:latin typeface="Times New Roman" pitchFamily="1" charset="0"/>
              </a:rPr>
              <a:pPr algn="r" eaLnBrk="1" hangingPunct="1"/>
              <a:t>62</a:t>
            </a:fld>
            <a:endParaRPr lang="en-US" sz="1200">
              <a:latin typeface="Times New Roman" pitchFamily="1" charset="0"/>
            </a:endParaRPr>
          </a:p>
        </p:txBody>
      </p:sp>
      <p:sp>
        <p:nvSpPr>
          <p:cNvPr id="133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0563"/>
            <a:ext cx="4556125" cy="3417887"/>
          </a:xfrm>
          <a:solidFill>
            <a:srgbClr val="FFFFFF"/>
          </a:solidFill>
          <a:ln/>
        </p:spPr>
      </p:sp>
      <p:sp>
        <p:nvSpPr>
          <p:cNvPr id="1331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>
            <a:solidFill>
              <a:srgbClr val="000000"/>
            </a:solidFill>
          </a:ln>
        </p:spPr>
        <p:txBody>
          <a:bodyPr lIns="91432" tIns="45716" rIns="91432" bIns="45716"/>
          <a:lstStyle/>
          <a:p>
            <a:r>
              <a:rPr lang="en-US" smtClean="0"/>
              <a:t>As I said earlier the classifier is evaluated  50,000 </a:t>
            </a:r>
          </a:p>
          <a:p>
            <a:r>
              <a:rPr lang="en-US" smtClean="0"/>
              <a:t>Faces are quite rare…. Perhaps 1 or 2 faces per image</a:t>
            </a:r>
          </a:p>
          <a:p>
            <a:r>
              <a:rPr lang="en-US" smtClean="0"/>
              <a:t>A reasonable goal is to make the false positive rate less than the true positive rate...</a:t>
            </a: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5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274638"/>
          </a:xfrm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6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274638"/>
          </a:xfrm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274638"/>
          </a:xfrm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solidFill>
            <a:srgbClr val="FFFFFF"/>
          </a:solidFill>
          <a:ln/>
        </p:spPr>
      </p:sp>
      <p:sp>
        <p:nvSpPr>
          <p:cNvPr id="109571" name="Notes Placeholder 2"/>
          <p:cNvSpPr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>
            <a:solidFill>
              <a:srgbClr val="000000"/>
            </a:solidFill>
          </a:ln>
        </p:spPr>
        <p:txBody>
          <a:bodyPr lIns="91432" tIns="45716" rIns="91432" bIns="45716"/>
          <a:lstStyle/>
          <a:p>
            <a:r>
              <a:rPr lang="en-US" smtClean="0"/>
              <a:t>Lincoln’s quote!</a:t>
            </a:r>
          </a:p>
        </p:txBody>
      </p:sp>
      <p:sp>
        <p:nvSpPr>
          <p:cNvPr id="109572" name="Slide Number Placeholder 3"/>
          <p:cNvSpPr txBox="1">
            <a:spLocks noGrp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6" rIns="91432" bIns="45716" anchor="b"/>
          <a:lstStyle/>
          <a:p>
            <a:pPr algn="r" eaLnBrk="1" hangingPunct="1"/>
            <a:fld id="{2BF4BF33-E337-48B6-9BBC-B690E4D9ADE5}" type="slidenum">
              <a:rPr lang="en-US" sz="1200">
                <a:latin typeface="Times New Roman" pitchFamily="1" charset="0"/>
              </a:rPr>
              <a:pPr algn="r" eaLnBrk="1" hangingPunct="1"/>
              <a:t>11</a:t>
            </a:fld>
            <a:endParaRPr lang="en-US" sz="1200">
              <a:latin typeface="Times New Roman" pitchFamily="1" charset="0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9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274638"/>
          </a:xfrm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0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274638"/>
          </a:xfrm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1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274638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 smtClean="0"/>
              <a:t>opportunity: sell spots to actors!</a:t>
            </a: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EDF843A-F7BD-4395-A9A1-656910FA5909}" type="slidenum">
              <a:rPr lang="en-US">
                <a:solidFill>
                  <a:prstClr val="black"/>
                </a:solidFill>
                <a:latin typeface="Times New Roman" pitchFamily="1" charset="0"/>
              </a:rPr>
              <a:pPr/>
              <a:t>69</a:t>
            </a:fld>
            <a:endParaRPr lang="en-US">
              <a:solidFill>
                <a:prstClr val="black"/>
              </a:solidFill>
              <a:latin typeface="Times New Roman" pitchFamily="1" charset="0"/>
            </a:endParaRPr>
          </a:p>
        </p:txBody>
      </p:sp>
      <p:sp>
        <p:nvSpPr>
          <p:cNvPr id="136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1" charset="0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ABF9E8D-8F43-4197-A961-586E733B5858}" type="slidenum">
              <a:rPr lang="en-US">
                <a:solidFill>
                  <a:prstClr val="black"/>
                </a:solidFill>
                <a:latin typeface="Times New Roman" pitchFamily="1" charset="0"/>
              </a:rPr>
              <a:pPr/>
              <a:t>70</a:t>
            </a:fld>
            <a:endParaRPr lang="en-US">
              <a:solidFill>
                <a:prstClr val="black"/>
              </a:solidFill>
              <a:latin typeface="Times New Roman" pitchFamily="1" charset="0"/>
            </a:endParaRPr>
          </a:p>
        </p:txBody>
      </p:sp>
      <p:sp>
        <p:nvSpPr>
          <p:cNvPr id="137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72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1" charset="0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3795AC7-41EA-40E7-B5F3-600DE29EB757}" type="slidenum">
              <a:rPr lang="en-US">
                <a:solidFill>
                  <a:prstClr val="black"/>
                </a:solidFill>
                <a:latin typeface="Times New Roman" pitchFamily="1" charset="0"/>
              </a:rPr>
              <a:pPr/>
              <a:t>71</a:t>
            </a:fld>
            <a:endParaRPr lang="en-US">
              <a:solidFill>
                <a:prstClr val="black"/>
              </a:solidFill>
              <a:latin typeface="Times New Roman" pitchFamily="1" charset="0"/>
            </a:endParaRPr>
          </a:p>
        </p:txBody>
      </p:sp>
      <p:sp>
        <p:nvSpPr>
          <p:cNvPr id="138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8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1" charset="0"/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B52B207-E496-4831-B518-B09827D8C233}" type="slidenum">
              <a:rPr lang="en-US">
                <a:solidFill>
                  <a:prstClr val="black"/>
                </a:solidFill>
                <a:latin typeface="Times New Roman" pitchFamily="1" charset="0"/>
              </a:rPr>
              <a:pPr/>
              <a:t>72</a:t>
            </a:fld>
            <a:endParaRPr lang="en-US">
              <a:solidFill>
                <a:prstClr val="black"/>
              </a:solidFill>
              <a:latin typeface="Times New Roman" pitchFamily="1" charset="0"/>
            </a:endParaRPr>
          </a:p>
        </p:txBody>
      </p:sp>
      <p:sp>
        <p:nvSpPr>
          <p:cNvPr id="139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92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1" charset="0"/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DCFFBB0-1730-40FA-A69E-D123AE2BEE47}" type="slidenum">
              <a:rPr lang="en-US">
                <a:solidFill>
                  <a:prstClr val="black"/>
                </a:solidFill>
                <a:latin typeface="Times New Roman" pitchFamily="1" charset="0"/>
              </a:rPr>
              <a:pPr/>
              <a:t>73</a:t>
            </a:fld>
            <a:endParaRPr lang="en-US">
              <a:solidFill>
                <a:prstClr val="black"/>
              </a:solidFill>
              <a:latin typeface="Times New Roman" pitchFamily="1" charset="0"/>
            </a:endParaRPr>
          </a:p>
        </p:txBody>
      </p:sp>
      <p:sp>
        <p:nvSpPr>
          <p:cNvPr id="140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02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1" charset="0"/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A549EAF-BFEF-47F3-A879-97C92F135920}" type="slidenum">
              <a:rPr lang="en-US">
                <a:solidFill>
                  <a:prstClr val="black"/>
                </a:solidFill>
                <a:latin typeface="Times New Roman" pitchFamily="1" charset="0"/>
              </a:rPr>
              <a:pPr/>
              <a:t>74</a:t>
            </a:fld>
            <a:endParaRPr lang="en-US">
              <a:solidFill>
                <a:prstClr val="black"/>
              </a:solidFill>
              <a:latin typeface="Times New Roman" pitchFamily="1" charset="0"/>
            </a:endParaRPr>
          </a:p>
        </p:txBody>
      </p:sp>
      <p:sp>
        <p:nvSpPr>
          <p:cNvPr id="141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13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1" charset="0"/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D9C4763-C349-45DE-B882-EA047313C486}" type="slidenum">
              <a:rPr lang="en-US">
                <a:solidFill>
                  <a:prstClr val="black"/>
                </a:solidFill>
                <a:latin typeface="Times New Roman" pitchFamily="1" charset="0"/>
              </a:rPr>
              <a:pPr/>
              <a:t>75</a:t>
            </a:fld>
            <a:endParaRPr lang="en-US">
              <a:solidFill>
                <a:prstClr val="black"/>
              </a:solidFill>
              <a:latin typeface="Times New Roman" pitchFamily="1" charset="0"/>
            </a:endParaRPr>
          </a:p>
        </p:txBody>
      </p:sp>
      <p:sp>
        <p:nvSpPr>
          <p:cNvPr id="142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23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1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solidFill>
            <a:srgbClr val="FFFFFF"/>
          </a:solidFill>
          <a:ln/>
        </p:spPr>
      </p:sp>
      <p:sp>
        <p:nvSpPr>
          <p:cNvPr id="110595" name="Notes Placeholder 2"/>
          <p:cNvSpPr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>
            <a:solidFill>
              <a:srgbClr val="000000"/>
            </a:solidFill>
          </a:ln>
        </p:spPr>
        <p:txBody>
          <a:bodyPr lIns="91432" tIns="45716" rIns="91432" bIns="45716"/>
          <a:lstStyle/>
          <a:p>
            <a:r>
              <a:rPr lang="en-US" smtClean="0"/>
              <a:t>Lincoln’s quote!</a:t>
            </a:r>
          </a:p>
        </p:txBody>
      </p:sp>
      <p:sp>
        <p:nvSpPr>
          <p:cNvPr id="110596" name="Slide Number Placeholder 3"/>
          <p:cNvSpPr txBox="1">
            <a:spLocks noGrp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6" rIns="91432" bIns="45716" anchor="b"/>
          <a:lstStyle/>
          <a:p>
            <a:pPr algn="r" eaLnBrk="1" hangingPunct="1"/>
            <a:fld id="{10C41379-11FD-4C96-B9DD-8FBAC46440FD}" type="slidenum">
              <a:rPr lang="en-US" sz="1200">
                <a:latin typeface="Times New Roman" pitchFamily="1" charset="0"/>
              </a:rPr>
              <a:pPr algn="r" eaLnBrk="1" hangingPunct="1"/>
              <a:t>12</a:t>
            </a:fld>
            <a:endParaRPr lang="en-US" sz="1200">
              <a:latin typeface="Times New Roman" pitchFamily="1" charset="0"/>
            </a:endParaRP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282EA34-1F27-4135-803C-85A7C3FC540B}" type="slidenum">
              <a:rPr lang="en-US">
                <a:solidFill>
                  <a:prstClr val="black"/>
                </a:solidFill>
                <a:latin typeface="Times New Roman" pitchFamily="1" charset="0"/>
              </a:rPr>
              <a:pPr/>
              <a:t>76</a:t>
            </a:fld>
            <a:endParaRPr lang="en-US">
              <a:solidFill>
                <a:prstClr val="black"/>
              </a:solidFill>
              <a:latin typeface="Times New Roman" pitchFamily="1" charset="0"/>
            </a:endParaRPr>
          </a:p>
        </p:txBody>
      </p:sp>
      <p:sp>
        <p:nvSpPr>
          <p:cNvPr id="143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1" charset="0"/>
            </a:endParaRP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BCDA275-5F2B-42AE-85A8-D71BA4DD7AD2}" type="slidenum">
              <a:rPr lang="en-US">
                <a:solidFill>
                  <a:prstClr val="black"/>
                </a:solidFill>
                <a:latin typeface="Times New Roman" pitchFamily="1" charset="0"/>
              </a:rPr>
              <a:pPr/>
              <a:t>77</a:t>
            </a:fld>
            <a:endParaRPr lang="en-US">
              <a:solidFill>
                <a:prstClr val="black"/>
              </a:solidFill>
              <a:latin typeface="Times New Roman" pitchFamily="1" charset="0"/>
            </a:endParaRPr>
          </a:p>
        </p:txBody>
      </p:sp>
      <p:sp>
        <p:nvSpPr>
          <p:cNvPr id="144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4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1" charset="0"/>
            </a:endParaRP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5AA40F7-72E1-4BB4-9024-A5FB451E5745}" type="slidenum">
              <a:rPr lang="en-US">
                <a:solidFill>
                  <a:prstClr val="black"/>
                </a:solidFill>
                <a:latin typeface="Times New Roman" pitchFamily="1" charset="0"/>
              </a:rPr>
              <a:pPr/>
              <a:t>78</a:t>
            </a:fld>
            <a:endParaRPr lang="en-US">
              <a:solidFill>
                <a:prstClr val="black"/>
              </a:solidFill>
              <a:latin typeface="Times New Roman" pitchFamily="1" charset="0"/>
            </a:endParaRPr>
          </a:p>
        </p:txBody>
      </p:sp>
      <p:sp>
        <p:nvSpPr>
          <p:cNvPr id="145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5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1" charset="0"/>
            </a:endParaRP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76681EC-B158-4972-B5B2-70AA147E9DEF}" type="slidenum">
              <a:rPr lang="en-US">
                <a:solidFill>
                  <a:prstClr val="black"/>
                </a:solidFill>
                <a:latin typeface="Times New Roman" pitchFamily="1" charset="0"/>
              </a:rPr>
              <a:pPr/>
              <a:t>79</a:t>
            </a:fld>
            <a:endParaRPr lang="en-US">
              <a:solidFill>
                <a:prstClr val="black"/>
              </a:solidFill>
              <a:latin typeface="Times New Roman" pitchFamily="1" charset="0"/>
            </a:endParaRPr>
          </a:p>
        </p:txBody>
      </p:sp>
      <p:sp>
        <p:nvSpPr>
          <p:cNvPr id="146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6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>
                <a:latin typeface="Times New Roman" pitchFamily="1" charset="0"/>
              </a:rPr>
              <a:t>Here is another example…  The input image..</a:t>
            </a:r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D131C26-D52F-4EA8-A11B-9F40DD4876AD}" type="slidenum">
              <a:rPr lang="en-US">
                <a:solidFill>
                  <a:prstClr val="black"/>
                </a:solidFill>
                <a:latin typeface="Times New Roman" pitchFamily="1" charset="0"/>
              </a:rPr>
              <a:pPr/>
              <a:t>80</a:t>
            </a:fld>
            <a:endParaRPr lang="en-US">
              <a:solidFill>
                <a:prstClr val="black"/>
              </a:solidFill>
              <a:latin typeface="Times New Roman" pitchFamily="1" charset="0"/>
            </a:endParaRPr>
          </a:p>
        </p:txBody>
      </p:sp>
      <p:sp>
        <p:nvSpPr>
          <p:cNvPr id="147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>
                <a:latin typeface="Times New Roman" pitchFamily="1" charset="0"/>
              </a:rPr>
              <a:t>And the result of face de-identification</a:t>
            </a:r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F76A1E7-EDE3-4809-8118-C004432D28AC}" type="slidenum">
              <a:rPr lang="en-US">
                <a:solidFill>
                  <a:prstClr val="black"/>
                </a:solidFill>
                <a:latin typeface="Times New Roman" pitchFamily="1" charset="0"/>
              </a:rPr>
              <a:pPr/>
              <a:t>81</a:t>
            </a:fld>
            <a:endParaRPr lang="en-US">
              <a:solidFill>
                <a:prstClr val="black"/>
              </a:solidFill>
              <a:latin typeface="Times New Roman" pitchFamily="1" charset="0"/>
            </a:endParaRPr>
          </a:p>
        </p:txBody>
      </p:sp>
      <p:sp>
        <p:nvSpPr>
          <p:cNvPr id="148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8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>
                <a:latin typeface="Times New Roman" pitchFamily="1" charset="0"/>
              </a:rPr>
              <a:t>Since our system does not currently enforce consistency for gender, it is possible for a female face to be replaced with a male one.</a:t>
            </a:r>
          </a:p>
          <a:p>
            <a:endParaRPr lang="en-US" smtClean="0">
              <a:latin typeface="Times New Roman" pitchFamily="1" charset="0"/>
            </a:endParaRPr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181285D-BC5A-40E7-9B33-747A8415810F}" type="slidenum">
              <a:rPr lang="en-US">
                <a:solidFill>
                  <a:prstClr val="black"/>
                </a:solidFill>
                <a:latin typeface="Times New Roman" pitchFamily="1" charset="0"/>
              </a:rPr>
              <a:pPr/>
              <a:t>82</a:t>
            </a:fld>
            <a:endParaRPr lang="en-US">
              <a:solidFill>
                <a:prstClr val="black"/>
              </a:solidFill>
              <a:latin typeface="Times New Roman" pitchFamily="1" charset="0"/>
            </a:endParaRPr>
          </a:p>
        </p:txBody>
      </p:sp>
      <p:sp>
        <p:nvSpPr>
          <p:cNvPr id="149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9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>
                <a:latin typeface="Times New Roman" pitchFamily="1" charset="0"/>
              </a:rPr>
              <a:t>Occlusion presents a significant problem to the current implementation of our system.</a:t>
            </a:r>
          </a:p>
          <a:p>
            <a:r>
              <a:rPr lang="en-US" smtClean="0">
                <a:latin typeface="Times New Roman" pitchFamily="1" charset="0"/>
              </a:rPr>
              <a:t>In this example, the input image is occluded by a hand  which causes strong artifact in the result.</a:t>
            </a:r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376B6A9-F256-4C4B-9844-537C33409270}" type="slidenum">
              <a:rPr lang="en-US">
                <a:solidFill>
                  <a:prstClr val="black"/>
                </a:solidFill>
                <a:latin typeface="Times New Roman" pitchFamily="1" charset="0"/>
              </a:rPr>
              <a:pPr/>
              <a:t>83</a:t>
            </a:fld>
            <a:endParaRPr lang="en-US">
              <a:solidFill>
                <a:prstClr val="black"/>
              </a:solidFill>
              <a:latin typeface="Times New Roman" pitchFamily="1" charset="0"/>
            </a:endParaRPr>
          </a:p>
        </p:txBody>
      </p:sp>
      <p:sp>
        <p:nvSpPr>
          <p:cNvPr id="150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0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1" charset="0"/>
            </a:endParaRPr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3009B6F-275A-4AE9-AC16-E2544439519B}" type="slidenum">
              <a:rPr lang="en-US">
                <a:solidFill>
                  <a:prstClr val="black"/>
                </a:solidFill>
                <a:latin typeface="Times New Roman" pitchFamily="1" charset="0"/>
              </a:rPr>
              <a:pPr/>
              <a:t>84</a:t>
            </a:fld>
            <a:endParaRPr lang="en-US">
              <a:solidFill>
                <a:prstClr val="black"/>
              </a:solidFill>
              <a:latin typeface="Times New Roman" pitchFamily="1" charset="0"/>
            </a:endParaRPr>
          </a:p>
        </p:txBody>
      </p:sp>
      <p:sp>
        <p:nvSpPr>
          <p:cNvPr id="133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1" charset="0"/>
            </a:endParaRPr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872DD99-4536-4C98-BB74-C83EEC9601AB}" type="slidenum">
              <a:rPr lang="en-US">
                <a:solidFill>
                  <a:prstClr val="black"/>
                </a:solidFill>
                <a:latin typeface="Times New Roman" pitchFamily="1" charset="0"/>
              </a:rPr>
              <a:pPr/>
              <a:t>85</a:t>
            </a:fld>
            <a:endParaRPr lang="en-US">
              <a:solidFill>
                <a:prstClr val="black"/>
              </a:solidFill>
              <a:latin typeface="Times New Roman" pitchFamily="1" charset="0"/>
            </a:endParaRPr>
          </a:p>
        </p:txBody>
      </p:sp>
      <p:sp>
        <p:nvSpPr>
          <p:cNvPr id="134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4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1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solidFill>
            <a:srgbClr val="FFFFFF"/>
          </a:solidFill>
          <a:ln/>
        </p:spPr>
      </p:sp>
      <p:sp>
        <p:nvSpPr>
          <p:cNvPr id="107523" name="Notes Placeholder 2"/>
          <p:cNvSpPr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>
            <a:solidFill>
              <a:srgbClr val="000000"/>
            </a:solidFill>
          </a:ln>
        </p:spPr>
        <p:txBody>
          <a:bodyPr lIns="91432" tIns="45716" rIns="91432" bIns="45716"/>
          <a:lstStyle/>
          <a:p>
            <a:r>
              <a:rPr lang="en-US" smtClean="0"/>
              <a:t>Lincoln’s quote!</a:t>
            </a:r>
          </a:p>
        </p:txBody>
      </p:sp>
      <p:sp>
        <p:nvSpPr>
          <p:cNvPr id="107524" name="Slide Number Placeholder 3"/>
          <p:cNvSpPr txBox="1">
            <a:spLocks noGrp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6" rIns="91432" bIns="45716" anchor="b"/>
          <a:lstStyle/>
          <a:p>
            <a:pPr algn="r" eaLnBrk="1" hangingPunct="1"/>
            <a:fld id="{506F6622-BBD8-4238-B792-FF62D487C80C}" type="slidenum">
              <a:rPr lang="en-US" sz="1200">
                <a:latin typeface="Times New Roman" pitchFamily="1" charset="0"/>
              </a:rPr>
              <a:pPr algn="r" eaLnBrk="1" hangingPunct="1"/>
              <a:t>13</a:t>
            </a:fld>
            <a:endParaRPr lang="en-US" sz="1200">
              <a:latin typeface="Times New Roman" pitchFamily="1" charset="0"/>
            </a:endParaRPr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8E761DB-6679-496E-B620-F8F863919DA6}" type="slidenum">
              <a:rPr lang="en-US">
                <a:solidFill>
                  <a:prstClr val="black"/>
                </a:solidFill>
                <a:latin typeface="Times New Roman" pitchFamily="1" charset="0"/>
              </a:rPr>
              <a:pPr/>
              <a:t>86</a:t>
            </a:fld>
            <a:endParaRPr lang="en-US">
              <a:solidFill>
                <a:prstClr val="black"/>
              </a:solidFill>
              <a:latin typeface="Times New Roman" pitchFamily="1" charset="0"/>
            </a:endParaRPr>
          </a:p>
        </p:txBody>
      </p:sp>
      <p:sp>
        <p:nvSpPr>
          <p:cNvPr id="135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51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1" charset="0"/>
            </a:endParaRPr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2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274638"/>
          </a:xfrm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274638"/>
          </a:xfrm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6" rIns="91432" bIns="45716" anchor="b"/>
          <a:lstStyle/>
          <a:p>
            <a:pPr algn="r" eaLnBrk="1" hangingPunct="1"/>
            <a:fld id="{39B78F61-7B09-4934-B772-92AB751C66E1}" type="slidenum">
              <a:rPr lang="en-US" sz="1200">
                <a:latin typeface="Times New Roman" pitchFamily="1" charset="0"/>
              </a:rPr>
              <a:pPr algn="r" eaLnBrk="1" hangingPunct="1"/>
              <a:t>89</a:t>
            </a:fld>
            <a:endParaRPr lang="en-US" sz="1200">
              <a:latin typeface="Times New Roman" pitchFamily="1" charset="0"/>
            </a:endParaRPr>
          </a:p>
        </p:txBody>
      </p:sp>
      <p:sp>
        <p:nvSpPr>
          <p:cNvPr id="154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solidFill>
            <a:srgbClr val="FFFFFF"/>
          </a:solidFill>
          <a:ln/>
        </p:spPr>
      </p:sp>
      <p:sp>
        <p:nvSpPr>
          <p:cNvPr id="1546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>
            <a:solidFill>
              <a:srgbClr val="000000"/>
            </a:solidFill>
          </a:ln>
        </p:spPr>
        <p:txBody>
          <a:bodyPr lIns="91432" tIns="45716" rIns="91432" bIns="45716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5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274638"/>
          </a:xfrm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solidFill>
            <a:srgbClr val="FFFFFF"/>
          </a:solidFill>
          <a:ln/>
        </p:spPr>
      </p:sp>
      <p:sp>
        <p:nvSpPr>
          <p:cNvPr id="108547" name="Notes Placeholder 2"/>
          <p:cNvSpPr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>
            <a:solidFill>
              <a:srgbClr val="000000"/>
            </a:solidFill>
          </a:ln>
        </p:spPr>
        <p:txBody>
          <a:bodyPr lIns="91432" tIns="45716" rIns="91432" bIns="45716"/>
          <a:lstStyle/>
          <a:p>
            <a:r>
              <a:rPr lang="en-US" smtClean="0"/>
              <a:t>Lincoln’s quote!</a:t>
            </a:r>
          </a:p>
        </p:txBody>
      </p:sp>
      <p:sp>
        <p:nvSpPr>
          <p:cNvPr id="108548" name="Slide Number Placeholder 3"/>
          <p:cNvSpPr txBox="1">
            <a:spLocks noGrp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6" rIns="91432" bIns="45716" anchor="b"/>
          <a:lstStyle/>
          <a:p>
            <a:pPr algn="r" eaLnBrk="1" hangingPunct="1"/>
            <a:fld id="{E664AC85-99F9-471F-85D6-A7610E84F074}" type="slidenum">
              <a:rPr lang="en-US" sz="1200">
                <a:latin typeface="Times New Roman" pitchFamily="1" charset="0"/>
              </a:rPr>
              <a:pPr algn="r" eaLnBrk="1" hangingPunct="1"/>
              <a:t>14</a:t>
            </a:fld>
            <a:endParaRPr lang="en-US" sz="1200">
              <a:latin typeface="Times New Roman" pitchFamily="1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274638"/>
          </a:xfrm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D96417-2D8D-45EA-92F2-93E2676EEA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C993E6-1D40-4309-852D-04ECF2D5F8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1" hangingPunct="1">
              <a:defRPr/>
            </a:pPr>
            <a:r>
              <a:rPr lang="en-US">
                <a:solidFill>
                  <a:prstClr val="black"/>
                </a:solidFill>
                <a:latin typeface="Times New Roman" pitchFamily="18" charset="0"/>
                <a:ea typeface="+mn-ea"/>
              </a:rPr>
              <a:t>CSE 576, Spring 2008</a:t>
            </a:r>
          </a:p>
        </p:txBody>
      </p:sp>
      <p:sp>
        <p:nvSpPr>
          <p:cNvPr id="3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1" hangingPunct="1">
              <a:defRPr/>
            </a:pPr>
            <a:r>
              <a:rPr lang="en-US">
                <a:solidFill>
                  <a:prstClr val="black"/>
                </a:solidFill>
                <a:latin typeface="Times New Roman" pitchFamily="18" charset="0"/>
                <a:ea typeface="+mn-ea"/>
              </a:rPr>
              <a:t>Face Recognition and Detection</a:t>
            </a:r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1" hangingPunct="1">
              <a:defRPr/>
            </a:pPr>
            <a:fld id="{944771A0-5D37-4708-B705-1317ECB59BC4}" type="slidenum">
              <a:rPr lang="en-US">
                <a:solidFill>
                  <a:prstClr val="black"/>
                </a:solidFill>
                <a:latin typeface="Times New Roman" pitchFamily="18" charset="0"/>
                <a:ea typeface="+mn-ea"/>
              </a:rPr>
              <a:pPr eaLnBrk="1" hangingPunct="1">
                <a:defRPr/>
              </a:pPr>
              <a:t>‹#›</a:t>
            </a:fld>
            <a:endParaRPr lang="en-US">
              <a:solidFill>
                <a:prstClr val="black"/>
              </a:solidFill>
              <a:latin typeface="Times New Roman" pitchFamily="18" charset="0"/>
              <a:ea typeface="+mn-ea"/>
            </a:endParaRPr>
          </a:p>
        </p:txBody>
      </p:sp>
    </p:spTree>
  </p:cSld>
  <p:clrMapOvr>
    <a:masterClrMapping/>
  </p:clrMapOvr>
  <p:transition advClick="0"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1" hangingPunct="1">
              <a:defRPr/>
            </a:pPr>
            <a:r>
              <a:rPr lang="en-US">
                <a:solidFill>
                  <a:prstClr val="black"/>
                </a:solidFill>
                <a:latin typeface="Times New Roman" pitchFamily="18" charset="0"/>
                <a:ea typeface="+mn-ea"/>
              </a:rPr>
              <a:t>CSE 576, Spring 2008</a:t>
            </a:r>
          </a:p>
        </p:txBody>
      </p:sp>
      <p:sp>
        <p:nvSpPr>
          <p:cNvPr id="3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1" hangingPunct="1">
              <a:defRPr/>
            </a:pPr>
            <a:r>
              <a:rPr lang="en-US">
                <a:solidFill>
                  <a:prstClr val="black"/>
                </a:solidFill>
                <a:latin typeface="Times New Roman" pitchFamily="18" charset="0"/>
                <a:ea typeface="+mn-ea"/>
              </a:rPr>
              <a:t>Face Recognition and Detection</a:t>
            </a:r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1" hangingPunct="1">
              <a:defRPr/>
            </a:pPr>
            <a:fld id="{182A6946-84AF-4174-9B0D-E140F28A8897}" type="slidenum">
              <a:rPr lang="en-US">
                <a:solidFill>
                  <a:prstClr val="black"/>
                </a:solidFill>
                <a:latin typeface="Times New Roman" pitchFamily="18" charset="0"/>
                <a:ea typeface="+mn-ea"/>
              </a:rPr>
              <a:pPr eaLnBrk="1" hangingPunct="1">
                <a:defRPr/>
              </a:pPr>
              <a:t>‹#›</a:t>
            </a:fld>
            <a:endParaRPr lang="en-US">
              <a:solidFill>
                <a:prstClr val="black"/>
              </a:solidFill>
              <a:latin typeface="Times New Roman" pitchFamily="18" charset="0"/>
              <a:ea typeface="+mn-ea"/>
            </a:endParaRPr>
          </a:p>
        </p:txBody>
      </p:sp>
    </p:spTree>
  </p:cSld>
  <p:clrMapOvr>
    <a:masterClrMapping/>
  </p:clrMapOvr>
  <p:transition advClick="0"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 eaLnBrk="1" hangingPunct="1">
              <a:defRPr/>
            </a:pPr>
            <a:endParaRPr lang="en-US">
              <a:solidFill>
                <a:prstClr val="black"/>
              </a:solidFill>
              <a:latin typeface="Times New Roman" pitchFamily="18" charset="0"/>
              <a:ea typeface="+mn-ea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 eaLnBrk="1" hangingPunct="1">
              <a:defRPr/>
            </a:pPr>
            <a:endParaRPr lang="en-US">
              <a:solidFill>
                <a:prstClr val="black"/>
              </a:solidFill>
              <a:latin typeface="Times New Roman" pitchFamily="18" charset="0"/>
              <a:ea typeface="+mn-ea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 eaLnBrk="1" hangingPunct="1">
              <a:defRPr/>
            </a:pPr>
            <a:fld id="{67E96E2B-B397-429F-96CC-1D292AA7D63E}" type="slidenum">
              <a:rPr lang="en-US">
                <a:solidFill>
                  <a:prstClr val="black"/>
                </a:solidFill>
                <a:latin typeface="Times New Roman" pitchFamily="18" charset="0"/>
                <a:ea typeface="+mn-ea"/>
              </a:rPr>
              <a:pPr eaLnBrk="1" hangingPunct="1">
                <a:defRPr/>
              </a:pPr>
              <a:t>‹#›</a:t>
            </a:fld>
            <a:endParaRPr lang="en-US">
              <a:solidFill>
                <a:prstClr val="black"/>
              </a:solidFill>
              <a:latin typeface="Times New Roman" pitchFamily="18" charset="0"/>
              <a:ea typeface="+mn-ea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659836-8246-4E56-AE94-55AA372B72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4E4547-0285-4A36-84E5-481A56BBADE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D826D4-8783-4B14-8C86-4A7E20A8C29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45026A-21DC-4329-8C30-59334A7B016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9BBFD5-7620-40EB-8BB0-CE716B64ADD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B79A9D-82B5-4CD5-839C-4B0E2FA200C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D090CB-3D16-490E-8919-B2A8524EB74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5F5B5E-8B02-4341-90BA-D7A7E2D8DB7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960BE4-B038-4D64-8211-FB5BB197F04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1A689F-205B-4D80-9B66-E4F4045847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F84C8F-1EDE-4037-B7E4-05755D005F5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776ADA-FE82-416B-8D26-6C3EEE03711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1CA095-159E-44FA-A204-B7CB6E85127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914400"/>
            <a:ext cx="3810000" cy="2552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619500"/>
            <a:ext cx="3810000" cy="2552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8B7F6F-220F-49D8-BD96-0A3C8D57CA8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4E4547-0285-4A36-84E5-481A56BBADE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D826D4-8783-4B14-8C86-4A7E20A8C29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45026A-21DC-4329-8C30-59334A7B016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9BBFD5-7620-40EB-8BB0-CE716B64ADD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B79A9D-82B5-4CD5-839C-4B0E2FA200C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D090CB-3D16-490E-8919-B2A8524EB74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8A9D9A-A387-432C-BA18-063E58B8FB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5F5B5E-8B02-4341-90BA-D7A7E2D8DB7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960BE4-B038-4D64-8211-FB5BB197F04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F84C8F-1EDE-4037-B7E4-05755D005F5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776ADA-FE82-416B-8D26-6C3EEE03711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1CA095-159E-44FA-A204-B7CB6E85127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914400"/>
            <a:ext cx="3810000" cy="2552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619500"/>
            <a:ext cx="3810000" cy="2552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8B7F6F-220F-49D8-BD96-0A3C8D57CA8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4E4547-0285-4A36-84E5-481A56BBADE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D826D4-8783-4B14-8C86-4A7E20A8C29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45026A-21DC-4329-8C30-59334A7B016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9BBFD5-7620-40EB-8BB0-CE716B64ADD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8F677B-A2F8-4F51-90A0-F8FD18F299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B79A9D-82B5-4CD5-839C-4B0E2FA200C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D090CB-3D16-490E-8919-B2A8524EB74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5F5B5E-8B02-4341-90BA-D7A7E2D8DB7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960BE4-B038-4D64-8211-FB5BB197F04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F84C8F-1EDE-4037-B7E4-05755D005F5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776ADA-FE82-416B-8D26-6C3EEE03711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1CA095-159E-44FA-A204-B7CB6E85127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914400"/>
            <a:ext cx="3810000" cy="2552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619500"/>
            <a:ext cx="3810000" cy="2552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8B7F6F-220F-49D8-BD96-0A3C8D57CA8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E6E64-B9F7-CE47-9990-69EE23943A19}" type="datetimeFigureOut">
              <a:rPr>
                <a:solidFill>
                  <a:prstClr val="black">
                    <a:tint val="75000"/>
                  </a:prstClr>
                </a:solidFill>
              </a:rPr>
              <a:pPr/>
              <a:t>4/13/11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2534A-E190-CE4A-B53D-CF8B02456AFE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E6E64-B9F7-CE47-9990-69EE23943A19}" type="datetimeFigureOut">
              <a:rPr>
                <a:solidFill>
                  <a:prstClr val="black">
                    <a:tint val="75000"/>
                  </a:prstClr>
                </a:solidFill>
              </a:rPr>
              <a:pPr/>
              <a:t>4/13/11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2534A-E190-CE4A-B53D-CF8B02456AFE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996B2B-8CC4-4970-AD6F-A6079FEC88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E6E64-B9F7-CE47-9990-69EE23943A19}" type="datetimeFigureOut">
              <a:rPr>
                <a:solidFill>
                  <a:prstClr val="black">
                    <a:tint val="75000"/>
                  </a:prstClr>
                </a:solidFill>
              </a:rPr>
              <a:pPr/>
              <a:t>4/13/11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2534A-E190-CE4A-B53D-CF8B02456AFE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E6E64-B9F7-CE47-9990-69EE23943A19}" type="datetimeFigureOut">
              <a:rPr>
                <a:solidFill>
                  <a:prstClr val="black">
                    <a:tint val="75000"/>
                  </a:prstClr>
                </a:solidFill>
              </a:rPr>
              <a:pPr/>
              <a:t>4/13/11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2534A-E190-CE4A-B53D-CF8B02456AFE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E6E64-B9F7-CE47-9990-69EE23943A19}" type="datetimeFigureOut">
              <a:rPr>
                <a:solidFill>
                  <a:prstClr val="black">
                    <a:tint val="75000"/>
                  </a:prstClr>
                </a:solidFill>
              </a:rPr>
              <a:pPr/>
              <a:t>4/13/11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2534A-E190-CE4A-B53D-CF8B02456AFE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E6E64-B9F7-CE47-9990-69EE23943A19}" type="datetimeFigureOut">
              <a:rPr>
                <a:solidFill>
                  <a:prstClr val="black">
                    <a:tint val="75000"/>
                  </a:prstClr>
                </a:solidFill>
              </a:rPr>
              <a:pPr/>
              <a:t>4/13/11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2534A-E190-CE4A-B53D-CF8B02456AFE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E6E64-B9F7-CE47-9990-69EE23943A19}" type="datetimeFigureOut">
              <a:rPr>
                <a:solidFill>
                  <a:prstClr val="black">
                    <a:tint val="75000"/>
                  </a:prstClr>
                </a:solidFill>
              </a:rPr>
              <a:pPr/>
              <a:t>4/13/11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2534A-E190-CE4A-B53D-CF8B02456AFE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E6E64-B9F7-CE47-9990-69EE23943A19}" type="datetimeFigureOut">
              <a:rPr>
                <a:solidFill>
                  <a:prstClr val="black">
                    <a:tint val="75000"/>
                  </a:prstClr>
                </a:solidFill>
              </a:rPr>
              <a:pPr/>
              <a:t>4/13/11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2534A-E190-CE4A-B53D-CF8B02456AFE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E6E64-B9F7-CE47-9990-69EE23943A19}" type="datetimeFigureOut">
              <a:rPr>
                <a:solidFill>
                  <a:prstClr val="black">
                    <a:tint val="75000"/>
                  </a:prstClr>
                </a:solidFill>
              </a:rPr>
              <a:pPr/>
              <a:t>4/13/11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2534A-E190-CE4A-B53D-CF8B02456AFE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E6E64-B9F7-CE47-9990-69EE23943A19}" type="datetimeFigureOut">
              <a:rPr>
                <a:solidFill>
                  <a:prstClr val="black">
                    <a:tint val="75000"/>
                  </a:prstClr>
                </a:solidFill>
              </a:rPr>
              <a:pPr/>
              <a:t>4/13/11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2534A-E190-CE4A-B53D-CF8B02456AFE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E6E64-B9F7-CE47-9990-69EE23943A19}" type="datetimeFigureOut">
              <a:rPr>
                <a:solidFill>
                  <a:prstClr val="black">
                    <a:tint val="75000"/>
                  </a:prstClr>
                </a:solidFill>
              </a:rPr>
              <a:pPr/>
              <a:t>4/13/11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2534A-E190-CE4A-B53D-CF8B02456AFE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19233C-1655-4A94-A04D-7EB65DFBE7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1" hangingPunct="1">
              <a:defRPr/>
            </a:pPr>
            <a:fld id="{68F46FE4-514E-4855-BB40-AF169C7AD38F}" type="datetimeFigureOut">
              <a:rPr lang="en-US">
                <a:solidFill>
                  <a:prstClr val="black"/>
                </a:solidFill>
                <a:latin typeface="Times New Roman" pitchFamily="18" charset="0"/>
                <a:ea typeface="+mn-ea"/>
              </a:rPr>
              <a:pPr eaLnBrk="1" hangingPunct="1">
                <a:defRPr/>
              </a:pPr>
              <a:t>4/14/2011</a:t>
            </a:fld>
            <a:endParaRPr lang="en-US">
              <a:solidFill>
                <a:prstClr val="black"/>
              </a:solidFill>
              <a:latin typeface="Times New Roman" pitchFamily="18" charset="0"/>
              <a:ea typeface="+mn-ea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1" hangingPunct="1">
              <a:defRPr/>
            </a:pPr>
            <a:endParaRPr lang="en-US">
              <a:solidFill>
                <a:prstClr val="black"/>
              </a:solidFill>
              <a:latin typeface="Times New Roman" pitchFamily="18" charset="0"/>
              <a:ea typeface="+mn-ea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1" hangingPunct="1">
              <a:defRPr/>
            </a:pPr>
            <a:fld id="{E62A59F7-F491-476E-A770-B4F114A2ED58}" type="slidenum">
              <a:rPr lang="en-US">
                <a:solidFill>
                  <a:prstClr val="black"/>
                </a:solidFill>
                <a:latin typeface="Times New Roman" pitchFamily="18" charset="0"/>
                <a:ea typeface="+mn-ea"/>
              </a:rPr>
              <a:pPr eaLnBrk="1" hangingPunct="1">
                <a:defRPr/>
              </a:pPr>
              <a:t>‹#›</a:t>
            </a:fld>
            <a:endParaRPr lang="en-US">
              <a:solidFill>
                <a:prstClr val="black"/>
              </a:solidFill>
              <a:latin typeface="Times New Roman" pitchFamily="18" charset="0"/>
              <a:ea typeface="+mn-ea"/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1" hangingPunct="1">
              <a:defRPr/>
            </a:pPr>
            <a:fld id="{D7B7679C-DEE9-4699-A4D9-94979E248C5D}" type="datetimeFigureOut">
              <a:rPr lang="en-US">
                <a:solidFill>
                  <a:prstClr val="black"/>
                </a:solidFill>
                <a:latin typeface="Times New Roman" pitchFamily="18" charset="0"/>
                <a:ea typeface="+mn-ea"/>
              </a:rPr>
              <a:pPr eaLnBrk="1" hangingPunct="1">
                <a:defRPr/>
              </a:pPr>
              <a:t>4/14/2011</a:t>
            </a:fld>
            <a:endParaRPr lang="en-US">
              <a:solidFill>
                <a:prstClr val="black"/>
              </a:solidFill>
              <a:latin typeface="Times New Roman" pitchFamily="18" charset="0"/>
              <a:ea typeface="+mn-ea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1" hangingPunct="1">
              <a:defRPr/>
            </a:pPr>
            <a:endParaRPr lang="en-US">
              <a:solidFill>
                <a:prstClr val="black"/>
              </a:solidFill>
              <a:latin typeface="Times New Roman" pitchFamily="18" charset="0"/>
              <a:ea typeface="+mn-ea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1" hangingPunct="1">
              <a:defRPr/>
            </a:pPr>
            <a:fld id="{CB7A2636-E405-4BF4-A2CC-23000B71FD1F}" type="slidenum">
              <a:rPr lang="en-US">
                <a:solidFill>
                  <a:prstClr val="black"/>
                </a:solidFill>
                <a:latin typeface="Times New Roman" pitchFamily="18" charset="0"/>
                <a:ea typeface="+mn-ea"/>
              </a:rPr>
              <a:pPr eaLnBrk="1" hangingPunct="1">
                <a:defRPr/>
              </a:pPr>
              <a:t>‹#›</a:t>
            </a:fld>
            <a:endParaRPr lang="en-US">
              <a:solidFill>
                <a:prstClr val="black"/>
              </a:solidFill>
              <a:latin typeface="Times New Roman" pitchFamily="18" charset="0"/>
              <a:ea typeface="+mn-ea"/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1" hangingPunct="1">
              <a:defRPr/>
            </a:pPr>
            <a:fld id="{AD17347A-0247-42BB-B389-13BA53E6A57E}" type="datetimeFigureOut">
              <a:rPr lang="en-US">
                <a:solidFill>
                  <a:prstClr val="black"/>
                </a:solidFill>
                <a:latin typeface="Times New Roman" pitchFamily="18" charset="0"/>
                <a:ea typeface="+mn-ea"/>
              </a:rPr>
              <a:pPr eaLnBrk="1" hangingPunct="1">
                <a:defRPr/>
              </a:pPr>
              <a:t>4/14/2011</a:t>
            </a:fld>
            <a:endParaRPr lang="en-US">
              <a:solidFill>
                <a:prstClr val="black"/>
              </a:solidFill>
              <a:latin typeface="Times New Roman" pitchFamily="18" charset="0"/>
              <a:ea typeface="+mn-e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1" hangingPunct="1">
              <a:defRPr/>
            </a:pPr>
            <a:endParaRPr lang="en-US">
              <a:solidFill>
                <a:prstClr val="black"/>
              </a:solidFill>
              <a:latin typeface="Times New Roman" pitchFamily="18" charset="0"/>
              <a:ea typeface="+mn-ea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1" hangingPunct="1">
              <a:defRPr/>
            </a:pPr>
            <a:fld id="{0998FE58-CD1A-4DB1-A7F5-9F7BD950C13C}" type="slidenum">
              <a:rPr lang="en-US">
                <a:solidFill>
                  <a:prstClr val="black"/>
                </a:solidFill>
                <a:latin typeface="Times New Roman" pitchFamily="18" charset="0"/>
                <a:ea typeface="+mn-ea"/>
              </a:rPr>
              <a:pPr eaLnBrk="1" hangingPunct="1">
                <a:defRPr/>
              </a:pPr>
              <a:t>‹#›</a:t>
            </a:fld>
            <a:endParaRPr lang="en-US">
              <a:solidFill>
                <a:prstClr val="black"/>
              </a:solidFill>
              <a:latin typeface="Times New Roman" pitchFamily="18" charset="0"/>
              <a:ea typeface="+mn-ea"/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1" hangingPunct="1">
              <a:defRPr/>
            </a:pPr>
            <a:fld id="{4F384997-5E14-4FB9-B3EC-0AEA3EAFFC7D}" type="datetimeFigureOut">
              <a:rPr lang="en-US">
                <a:solidFill>
                  <a:prstClr val="black"/>
                </a:solidFill>
                <a:latin typeface="Times New Roman" pitchFamily="18" charset="0"/>
                <a:ea typeface="+mn-ea"/>
              </a:rPr>
              <a:pPr eaLnBrk="1" hangingPunct="1">
                <a:defRPr/>
              </a:pPr>
              <a:t>4/14/2011</a:t>
            </a:fld>
            <a:endParaRPr lang="en-US">
              <a:solidFill>
                <a:prstClr val="black"/>
              </a:solidFill>
              <a:latin typeface="Times New Roman" pitchFamily="18" charset="0"/>
              <a:ea typeface="+mn-e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1" hangingPunct="1">
              <a:defRPr/>
            </a:pPr>
            <a:endParaRPr lang="en-US">
              <a:solidFill>
                <a:prstClr val="black"/>
              </a:solidFill>
              <a:latin typeface="Times New Roman" pitchFamily="18" charset="0"/>
              <a:ea typeface="+mn-ea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1" hangingPunct="1">
              <a:defRPr/>
            </a:pPr>
            <a:fld id="{9BC58013-916C-42B1-9307-1D767BA729FE}" type="slidenum">
              <a:rPr lang="en-US">
                <a:solidFill>
                  <a:prstClr val="black"/>
                </a:solidFill>
                <a:latin typeface="Times New Roman" pitchFamily="18" charset="0"/>
                <a:ea typeface="+mn-ea"/>
              </a:rPr>
              <a:pPr eaLnBrk="1" hangingPunct="1">
                <a:defRPr/>
              </a:pPr>
              <a:t>‹#›</a:t>
            </a:fld>
            <a:endParaRPr lang="en-US">
              <a:solidFill>
                <a:prstClr val="black"/>
              </a:solidFill>
              <a:latin typeface="Times New Roman" pitchFamily="18" charset="0"/>
              <a:ea typeface="+mn-ea"/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1" hangingPunct="1">
              <a:defRPr/>
            </a:pPr>
            <a:fld id="{3F420C7F-A020-4F0E-8279-237766387FC4}" type="datetimeFigureOut">
              <a:rPr lang="en-US">
                <a:solidFill>
                  <a:prstClr val="black"/>
                </a:solidFill>
                <a:latin typeface="Times New Roman" pitchFamily="18" charset="0"/>
                <a:ea typeface="+mn-ea"/>
              </a:rPr>
              <a:pPr eaLnBrk="1" hangingPunct="1">
                <a:defRPr/>
              </a:pPr>
              <a:t>4/14/2011</a:t>
            </a:fld>
            <a:endParaRPr lang="en-US">
              <a:solidFill>
                <a:prstClr val="black"/>
              </a:solidFill>
              <a:latin typeface="Times New Roman" pitchFamily="18" charset="0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1" hangingPunct="1">
              <a:defRPr/>
            </a:pPr>
            <a:endParaRPr lang="en-US">
              <a:solidFill>
                <a:prstClr val="black"/>
              </a:solidFill>
              <a:latin typeface="Times New Roman" pitchFamily="18" charset="0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1" hangingPunct="1">
              <a:defRPr/>
            </a:pPr>
            <a:fld id="{23C0B53A-D493-4C23-8DFE-64169905134F}" type="slidenum">
              <a:rPr lang="en-US">
                <a:solidFill>
                  <a:prstClr val="black"/>
                </a:solidFill>
                <a:latin typeface="Times New Roman" pitchFamily="18" charset="0"/>
                <a:ea typeface="+mn-ea"/>
              </a:rPr>
              <a:pPr eaLnBrk="1" hangingPunct="1">
                <a:defRPr/>
              </a:pPr>
              <a:t>‹#›</a:t>
            </a:fld>
            <a:endParaRPr lang="en-US">
              <a:solidFill>
                <a:prstClr val="black"/>
              </a:solidFill>
              <a:latin typeface="Times New Roman" pitchFamily="18" charset="0"/>
              <a:ea typeface="+mn-ea"/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1" hangingPunct="1">
              <a:defRPr/>
            </a:pPr>
            <a:fld id="{C7E492A4-8BDB-492B-B89F-64E35302ABC8}" type="datetimeFigureOut">
              <a:rPr lang="en-US">
                <a:solidFill>
                  <a:prstClr val="black"/>
                </a:solidFill>
                <a:latin typeface="Times New Roman" pitchFamily="18" charset="0"/>
                <a:ea typeface="+mn-ea"/>
              </a:rPr>
              <a:pPr eaLnBrk="1" hangingPunct="1">
                <a:defRPr/>
              </a:pPr>
              <a:t>4/14/2011</a:t>
            </a:fld>
            <a:endParaRPr lang="en-US">
              <a:solidFill>
                <a:prstClr val="black"/>
              </a:solidFill>
              <a:latin typeface="Times New Roman" pitchFamily="18" charset="0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1" hangingPunct="1">
              <a:defRPr/>
            </a:pPr>
            <a:endParaRPr lang="en-US">
              <a:solidFill>
                <a:prstClr val="black"/>
              </a:solidFill>
              <a:latin typeface="Times New Roman" pitchFamily="18" charset="0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1" hangingPunct="1">
              <a:defRPr/>
            </a:pPr>
            <a:fld id="{A166EB06-8CE7-4D15-9A0B-5EB3A2DA021C}" type="slidenum">
              <a:rPr lang="en-US">
                <a:solidFill>
                  <a:prstClr val="black"/>
                </a:solidFill>
                <a:latin typeface="Times New Roman" pitchFamily="18" charset="0"/>
                <a:ea typeface="+mn-ea"/>
              </a:rPr>
              <a:pPr eaLnBrk="1" hangingPunct="1">
                <a:defRPr/>
              </a:pPr>
              <a:t>‹#›</a:t>
            </a:fld>
            <a:endParaRPr lang="en-US">
              <a:solidFill>
                <a:prstClr val="black"/>
              </a:solidFill>
              <a:latin typeface="Times New Roman" pitchFamily="18" charset="0"/>
              <a:ea typeface="+mn-ea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C9A9F6-0C04-4D60-8B1E-15A5B9B3D4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1" hangingPunct="1">
              <a:defRPr/>
            </a:pPr>
            <a:r>
              <a:rPr lang="en-US">
                <a:solidFill>
                  <a:prstClr val="black"/>
                </a:solidFill>
                <a:latin typeface="Times New Roman" pitchFamily="18" charset="0"/>
                <a:ea typeface="+mn-ea"/>
              </a:rPr>
              <a:t>CSE 576, Spring 2008</a:t>
            </a:r>
          </a:p>
        </p:txBody>
      </p:sp>
      <p:sp>
        <p:nvSpPr>
          <p:cNvPr id="3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1" hangingPunct="1">
              <a:defRPr/>
            </a:pPr>
            <a:r>
              <a:rPr lang="en-US">
                <a:solidFill>
                  <a:prstClr val="black"/>
                </a:solidFill>
                <a:latin typeface="Times New Roman" pitchFamily="18" charset="0"/>
                <a:ea typeface="+mn-ea"/>
              </a:rPr>
              <a:t>Face Recognition and Detection</a:t>
            </a:r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1" hangingPunct="1">
              <a:defRPr/>
            </a:pPr>
            <a:fld id="{5307CD9C-B84B-4853-808A-B5AF94255BD1}" type="slidenum">
              <a:rPr lang="en-US">
                <a:solidFill>
                  <a:prstClr val="black"/>
                </a:solidFill>
                <a:latin typeface="Times New Roman" pitchFamily="18" charset="0"/>
                <a:ea typeface="+mn-ea"/>
              </a:rPr>
              <a:pPr eaLnBrk="1" hangingPunct="1">
                <a:defRPr/>
              </a:pPr>
              <a:t>‹#›</a:t>
            </a:fld>
            <a:endParaRPr lang="en-US">
              <a:solidFill>
                <a:prstClr val="black"/>
              </a:solidFill>
              <a:latin typeface="Times New Roman" pitchFamily="18" charset="0"/>
              <a:ea typeface="+mn-ea"/>
            </a:endParaRPr>
          </a:p>
        </p:txBody>
      </p:sp>
    </p:spTree>
  </p:cSld>
  <p:clrMapOvr>
    <a:masterClrMapping/>
  </p:clrMapOvr>
  <p:transition advClick="0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1" hangingPunct="1">
              <a:defRPr/>
            </a:pPr>
            <a:r>
              <a:rPr lang="en-US">
                <a:solidFill>
                  <a:prstClr val="black"/>
                </a:solidFill>
                <a:latin typeface="Times New Roman" pitchFamily="18" charset="0"/>
                <a:ea typeface="+mn-ea"/>
              </a:rPr>
              <a:t>CSE 576, Spring 2008</a:t>
            </a:r>
          </a:p>
        </p:txBody>
      </p:sp>
      <p:sp>
        <p:nvSpPr>
          <p:cNvPr id="3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1" hangingPunct="1">
              <a:defRPr/>
            </a:pPr>
            <a:r>
              <a:rPr lang="en-US">
                <a:solidFill>
                  <a:prstClr val="black"/>
                </a:solidFill>
                <a:latin typeface="Times New Roman" pitchFamily="18" charset="0"/>
                <a:ea typeface="+mn-ea"/>
              </a:rPr>
              <a:t>Face Recognition and Detection</a:t>
            </a:r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1" hangingPunct="1">
              <a:defRPr/>
            </a:pPr>
            <a:fld id="{386F7BF1-45D5-4786-8CC8-726C5DB08444}" type="slidenum">
              <a:rPr lang="en-US">
                <a:solidFill>
                  <a:prstClr val="black"/>
                </a:solidFill>
                <a:latin typeface="Times New Roman" pitchFamily="18" charset="0"/>
                <a:ea typeface="+mn-ea"/>
              </a:rPr>
              <a:pPr eaLnBrk="1" hangingPunct="1">
                <a:defRPr/>
              </a:pPr>
              <a:t>‹#›</a:t>
            </a:fld>
            <a:endParaRPr lang="en-US">
              <a:solidFill>
                <a:prstClr val="black"/>
              </a:solidFill>
              <a:latin typeface="Times New Roman" pitchFamily="18" charset="0"/>
              <a:ea typeface="+mn-ea"/>
            </a:endParaRPr>
          </a:p>
        </p:txBody>
      </p:sp>
    </p:spTree>
  </p:cSld>
  <p:clrMapOvr>
    <a:masterClrMapping/>
  </p:clrMapOvr>
  <p:transition advClick="0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1" hangingPunct="1">
              <a:defRPr/>
            </a:pPr>
            <a:r>
              <a:rPr lang="en-US">
                <a:solidFill>
                  <a:prstClr val="black"/>
                </a:solidFill>
                <a:latin typeface="Times New Roman" pitchFamily="18" charset="0"/>
                <a:ea typeface="+mn-ea"/>
              </a:rPr>
              <a:t>CSE 576, Spring 2008</a:t>
            </a:r>
          </a:p>
        </p:txBody>
      </p:sp>
      <p:sp>
        <p:nvSpPr>
          <p:cNvPr id="3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1" hangingPunct="1">
              <a:defRPr/>
            </a:pPr>
            <a:r>
              <a:rPr lang="en-US">
                <a:solidFill>
                  <a:prstClr val="black"/>
                </a:solidFill>
                <a:latin typeface="Times New Roman" pitchFamily="18" charset="0"/>
                <a:ea typeface="+mn-ea"/>
              </a:rPr>
              <a:t>Face Recognition and Detection</a:t>
            </a:r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1" hangingPunct="1">
              <a:defRPr/>
            </a:pPr>
            <a:fld id="{01F89573-0171-457B-A3A1-311E4C10CCF8}" type="slidenum">
              <a:rPr lang="en-US">
                <a:solidFill>
                  <a:prstClr val="black"/>
                </a:solidFill>
                <a:latin typeface="Times New Roman" pitchFamily="18" charset="0"/>
                <a:ea typeface="+mn-ea"/>
              </a:rPr>
              <a:pPr eaLnBrk="1" hangingPunct="1">
                <a:defRPr/>
              </a:pPr>
              <a:t>‹#›</a:t>
            </a:fld>
            <a:endParaRPr lang="en-US">
              <a:solidFill>
                <a:prstClr val="black"/>
              </a:solidFill>
              <a:latin typeface="Times New Roman" pitchFamily="18" charset="0"/>
              <a:ea typeface="+mn-ea"/>
            </a:endParaRPr>
          </a:p>
        </p:txBody>
      </p:sp>
    </p:spTree>
  </p:cSld>
  <p:clrMapOvr>
    <a:masterClrMapping/>
  </p:clrMapOvr>
  <p:transition advClick="0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1" hangingPunct="1">
              <a:defRPr/>
            </a:pPr>
            <a:r>
              <a:rPr lang="en-US">
                <a:solidFill>
                  <a:prstClr val="black"/>
                </a:solidFill>
                <a:latin typeface="Times New Roman" pitchFamily="18" charset="0"/>
                <a:ea typeface="+mn-ea"/>
              </a:rPr>
              <a:t>CSE 576, Spring 2008</a:t>
            </a:r>
          </a:p>
        </p:txBody>
      </p:sp>
      <p:sp>
        <p:nvSpPr>
          <p:cNvPr id="3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1" hangingPunct="1">
              <a:defRPr/>
            </a:pPr>
            <a:r>
              <a:rPr lang="en-US">
                <a:solidFill>
                  <a:prstClr val="black"/>
                </a:solidFill>
                <a:latin typeface="Times New Roman" pitchFamily="18" charset="0"/>
                <a:ea typeface="+mn-ea"/>
              </a:rPr>
              <a:t>Face Recognition and Detection</a:t>
            </a:r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1" hangingPunct="1">
              <a:defRPr/>
            </a:pPr>
            <a:fld id="{34A4E28B-1EE4-41F5-A8CE-D8EA1C91612B}" type="slidenum">
              <a:rPr lang="en-US">
                <a:solidFill>
                  <a:prstClr val="black"/>
                </a:solidFill>
                <a:latin typeface="Times New Roman" pitchFamily="18" charset="0"/>
                <a:ea typeface="+mn-ea"/>
              </a:rPr>
              <a:pPr eaLnBrk="1" hangingPunct="1">
                <a:defRPr/>
              </a:pPr>
              <a:t>‹#›</a:t>
            </a:fld>
            <a:endParaRPr lang="en-US">
              <a:solidFill>
                <a:prstClr val="black"/>
              </a:solidFill>
              <a:latin typeface="Times New Roman" pitchFamily="18" charset="0"/>
              <a:ea typeface="+mn-ea"/>
            </a:endParaRPr>
          </a:p>
        </p:txBody>
      </p:sp>
    </p:spTree>
  </p:cSld>
  <p:clrMapOvr>
    <a:masterClrMapping/>
  </p:clrMapOvr>
  <p:transition advClick="0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1" hangingPunct="1">
              <a:defRPr/>
            </a:pPr>
            <a:r>
              <a:rPr lang="en-US">
                <a:solidFill>
                  <a:prstClr val="black"/>
                </a:solidFill>
                <a:latin typeface="Times New Roman" pitchFamily="18" charset="0"/>
                <a:ea typeface="+mn-ea"/>
              </a:rPr>
              <a:t>CSE 576, Spring 2008</a:t>
            </a:r>
          </a:p>
        </p:txBody>
      </p:sp>
      <p:sp>
        <p:nvSpPr>
          <p:cNvPr id="3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1" hangingPunct="1">
              <a:defRPr/>
            </a:pPr>
            <a:r>
              <a:rPr lang="en-US">
                <a:solidFill>
                  <a:prstClr val="black"/>
                </a:solidFill>
                <a:latin typeface="Times New Roman" pitchFamily="18" charset="0"/>
                <a:ea typeface="+mn-ea"/>
              </a:rPr>
              <a:t>Face Recognition and Detection</a:t>
            </a:r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1" hangingPunct="1">
              <a:defRPr/>
            </a:pPr>
            <a:fld id="{08960EC7-BCE2-4235-9CD0-C5C52C7B9DD2}" type="slidenum">
              <a:rPr lang="en-US">
                <a:solidFill>
                  <a:prstClr val="black"/>
                </a:solidFill>
                <a:latin typeface="Times New Roman" pitchFamily="18" charset="0"/>
                <a:ea typeface="+mn-ea"/>
              </a:rPr>
              <a:pPr eaLnBrk="1" hangingPunct="1">
                <a:defRPr/>
              </a:pPr>
              <a:t>‹#›</a:t>
            </a:fld>
            <a:endParaRPr lang="en-US">
              <a:solidFill>
                <a:prstClr val="black"/>
              </a:solidFill>
              <a:latin typeface="Times New Roman" pitchFamily="18" charset="0"/>
              <a:ea typeface="+mn-ea"/>
            </a:endParaRPr>
          </a:p>
        </p:txBody>
      </p:sp>
    </p:spTree>
  </p:cSld>
  <p:clrMapOvr>
    <a:masterClrMapping/>
  </p:clrMapOvr>
  <p:transition advClick="0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1" hangingPunct="1">
              <a:defRPr/>
            </a:pPr>
            <a:r>
              <a:rPr lang="en-US">
                <a:solidFill>
                  <a:prstClr val="black"/>
                </a:solidFill>
                <a:latin typeface="Times New Roman" pitchFamily="18" charset="0"/>
                <a:ea typeface="+mn-ea"/>
              </a:rPr>
              <a:t>CSE 576, Spring 2008</a:t>
            </a:r>
          </a:p>
        </p:txBody>
      </p:sp>
      <p:sp>
        <p:nvSpPr>
          <p:cNvPr id="3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1" hangingPunct="1">
              <a:defRPr/>
            </a:pPr>
            <a:r>
              <a:rPr lang="en-US">
                <a:solidFill>
                  <a:prstClr val="black"/>
                </a:solidFill>
                <a:latin typeface="Times New Roman" pitchFamily="18" charset="0"/>
                <a:ea typeface="+mn-ea"/>
              </a:rPr>
              <a:t>Face Recognition and Detection</a:t>
            </a:r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1" hangingPunct="1">
              <a:defRPr/>
            </a:pPr>
            <a:fld id="{2BAF7F17-948D-4FDD-850C-1186143C6D92}" type="slidenum">
              <a:rPr lang="en-US">
                <a:solidFill>
                  <a:prstClr val="black"/>
                </a:solidFill>
                <a:latin typeface="Times New Roman" pitchFamily="18" charset="0"/>
                <a:ea typeface="+mn-ea"/>
              </a:rPr>
              <a:pPr eaLnBrk="1" hangingPunct="1">
                <a:defRPr/>
              </a:pPr>
              <a:t>‹#›</a:t>
            </a:fld>
            <a:endParaRPr lang="en-US">
              <a:solidFill>
                <a:prstClr val="black"/>
              </a:solidFill>
              <a:latin typeface="Times New Roman" pitchFamily="18" charset="0"/>
              <a:ea typeface="+mn-ea"/>
            </a:endParaRPr>
          </a:p>
        </p:txBody>
      </p:sp>
    </p:spTree>
  </p:cSld>
  <p:clrMapOvr>
    <a:masterClrMapping/>
  </p:clrMapOvr>
  <p:transition advClick="0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1" hangingPunct="1">
              <a:defRPr/>
            </a:pPr>
            <a:r>
              <a:rPr lang="en-US">
                <a:solidFill>
                  <a:prstClr val="black"/>
                </a:solidFill>
                <a:latin typeface="Times New Roman" pitchFamily="18" charset="0"/>
                <a:ea typeface="+mn-ea"/>
              </a:rPr>
              <a:t>CSE 576, Spring 2008</a:t>
            </a:r>
          </a:p>
        </p:txBody>
      </p:sp>
      <p:sp>
        <p:nvSpPr>
          <p:cNvPr id="3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1" hangingPunct="1">
              <a:defRPr/>
            </a:pPr>
            <a:r>
              <a:rPr lang="en-US">
                <a:solidFill>
                  <a:prstClr val="black"/>
                </a:solidFill>
                <a:latin typeface="Times New Roman" pitchFamily="18" charset="0"/>
                <a:ea typeface="+mn-ea"/>
              </a:rPr>
              <a:t>Face Recognition and Detection</a:t>
            </a:r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1" hangingPunct="1">
              <a:defRPr/>
            </a:pPr>
            <a:fld id="{CA7FFE65-9712-4265-8716-6B3EC98524DF}" type="slidenum">
              <a:rPr lang="en-US">
                <a:solidFill>
                  <a:prstClr val="black"/>
                </a:solidFill>
                <a:latin typeface="Times New Roman" pitchFamily="18" charset="0"/>
                <a:ea typeface="+mn-ea"/>
              </a:rPr>
              <a:pPr eaLnBrk="1" hangingPunct="1">
                <a:defRPr/>
              </a:pPr>
              <a:t>‹#›</a:t>
            </a:fld>
            <a:endParaRPr lang="en-US">
              <a:solidFill>
                <a:prstClr val="black"/>
              </a:solidFill>
              <a:latin typeface="Times New Roman" pitchFamily="18" charset="0"/>
              <a:ea typeface="+mn-ea"/>
            </a:endParaRPr>
          </a:p>
        </p:txBody>
      </p:sp>
    </p:spTree>
  </p:cSld>
  <p:clrMapOvr>
    <a:masterClrMapping/>
  </p:clrMapOvr>
  <p:transition advClick="0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1" hangingPunct="1">
              <a:defRPr/>
            </a:pPr>
            <a:r>
              <a:rPr lang="en-US">
                <a:solidFill>
                  <a:prstClr val="black"/>
                </a:solidFill>
                <a:latin typeface="Times New Roman" pitchFamily="18" charset="0"/>
                <a:ea typeface="+mn-ea"/>
              </a:rPr>
              <a:t>CSE 576, Spring 2008</a:t>
            </a:r>
          </a:p>
        </p:txBody>
      </p:sp>
      <p:sp>
        <p:nvSpPr>
          <p:cNvPr id="3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1" hangingPunct="1">
              <a:defRPr/>
            </a:pPr>
            <a:r>
              <a:rPr lang="en-US">
                <a:solidFill>
                  <a:prstClr val="black"/>
                </a:solidFill>
                <a:latin typeface="Times New Roman" pitchFamily="18" charset="0"/>
                <a:ea typeface="+mn-ea"/>
              </a:rPr>
              <a:t>Face Recognition and Detection</a:t>
            </a:r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1" hangingPunct="1">
              <a:defRPr/>
            </a:pPr>
            <a:fld id="{24B1085E-EB96-4A32-ABA6-146E1CD46261}" type="slidenum">
              <a:rPr lang="en-US">
                <a:solidFill>
                  <a:prstClr val="black"/>
                </a:solidFill>
                <a:latin typeface="Times New Roman" pitchFamily="18" charset="0"/>
                <a:ea typeface="+mn-ea"/>
              </a:rPr>
              <a:pPr eaLnBrk="1" hangingPunct="1">
                <a:defRPr/>
              </a:pPr>
              <a:t>‹#›</a:t>
            </a:fld>
            <a:endParaRPr lang="en-US">
              <a:solidFill>
                <a:prstClr val="black"/>
              </a:solidFill>
              <a:latin typeface="Times New Roman" pitchFamily="18" charset="0"/>
              <a:ea typeface="+mn-ea"/>
            </a:endParaRPr>
          </a:p>
        </p:txBody>
      </p:sp>
    </p:spTree>
  </p:cSld>
  <p:clrMapOvr>
    <a:masterClrMapping/>
  </p:clrMapOvr>
  <p:transition advClick="0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1" hangingPunct="1">
              <a:defRPr/>
            </a:pPr>
            <a:r>
              <a:rPr lang="en-US">
                <a:solidFill>
                  <a:prstClr val="black"/>
                </a:solidFill>
                <a:latin typeface="Times New Roman" pitchFamily="18" charset="0"/>
                <a:ea typeface="+mn-ea"/>
              </a:rPr>
              <a:t>CSE 576, Spring 2008</a:t>
            </a:r>
          </a:p>
        </p:txBody>
      </p:sp>
      <p:sp>
        <p:nvSpPr>
          <p:cNvPr id="3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1" hangingPunct="1">
              <a:defRPr/>
            </a:pPr>
            <a:r>
              <a:rPr lang="en-US">
                <a:solidFill>
                  <a:prstClr val="black"/>
                </a:solidFill>
                <a:latin typeface="Times New Roman" pitchFamily="18" charset="0"/>
                <a:ea typeface="+mn-ea"/>
              </a:rPr>
              <a:t>Face Recognition and Detection</a:t>
            </a:r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1" hangingPunct="1">
              <a:defRPr/>
            </a:pPr>
            <a:fld id="{944771A0-5D37-4708-B705-1317ECB59BC4}" type="slidenum">
              <a:rPr lang="en-US">
                <a:solidFill>
                  <a:prstClr val="black"/>
                </a:solidFill>
                <a:latin typeface="Times New Roman" pitchFamily="18" charset="0"/>
                <a:ea typeface="+mn-ea"/>
              </a:rPr>
              <a:pPr eaLnBrk="1" hangingPunct="1">
                <a:defRPr/>
              </a:pPr>
              <a:t>‹#›</a:t>
            </a:fld>
            <a:endParaRPr lang="en-US">
              <a:solidFill>
                <a:prstClr val="black"/>
              </a:solidFill>
              <a:latin typeface="Times New Roman" pitchFamily="18" charset="0"/>
              <a:ea typeface="+mn-ea"/>
            </a:endParaRPr>
          </a:p>
        </p:txBody>
      </p:sp>
    </p:spTree>
  </p:cSld>
  <p:clrMapOvr>
    <a:masterClrMapping/>
  </p:clrMapOvr>
  <p:transition advClick="0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1" hangingPunct="1">
              <a:defRPr/>
            </a:pPr>
            <a:r>
              <a:rPr lang="en-US">
                <a:solidFill>
                  <a:prstClr val="black"/>
                </a:solidFill>
                <a:latin typeface="Times New Roman" pitchFamily="18" charset="0"/>
                <a:ea typeface="+mn-ea"/>
              </a:rPr>
              <a:t>CSE 576, Spring 2008</a:t>
            </a:r>
          </a:p>
        </p:txBody>
      </p:sp>
      <p:sp>
        <p:nvSpPr>
          <p:cNvPr id="3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1" hangingPunct="1">
              <a:defRPr/>
            </a:pPr>
            <a:r>
              <a:rPr lang="en-US">
                <a:solidFill>
                  <a:prstClr val="black"/>
                </a:solidFill>
                <a:latin typeface="Times New Roman" pitchFamily="18" charset="0"/>
                <a:ea typeface="+mn-ea"/>
              </a:rPr>
              <a:t>Face Recognition and Detection</a:t>
            </a:r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1" hangingPunct="1">
              <a:defRPr/>
            </a:pPr>
            <a:fld id="{182A6946-84AF-4174-9B0D-E140F28A8897}" type="slidenum">
              <a:rPr lang="en-US">
                <a:solidFill>
                  <a:prstClr val="black"/>
                </a:solidFill>
                <a:latin typeface="Times New Roman" pitchFamily="18" charset="0"/>
                <a:ea typeface="+mn-ea"/>
              </a:rPr>
              <a:pPr eaLnBrk="1" hangingPunct="1">
                <a:defRPr/>
              </a:pPr>
              <a:t>‹#›</a:t>
            </a:fld>
            <a:endParaRPr lang="en-US">
              <a:solidFill>
                <a:prstClr val="black"/>
              </a:solidFill>
              <a:latin typeface="Times New Roman" pitchFamily="18" charset="0"/>
              <a:ea typeface="+mn-ea"/>
            </a:endParaRPr>
          </a:p>
        </p:txBody>
      </p:sp>
    </p:spTree>
  </p:cSld>
  <p:clrMapOvr>
    <a:masterClrMapping/>
  </p:clrMapOvr>
  <p:transition advClick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20555B-592A-49B2-8D0A-4A834E0EBF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 eaLnBrk="1" hangingPunct="1">
              <a:defRPr/>
            </a:pPr>
            <a:endParaRPr lang="en-US">
              <a:solidFill>
                <a:prstClr val="black"/>
              </a:solidFill>
              <a:latin typeface="Times New Roman" pitchFamily="18" charset="0"/>
              <a:ea typeface="+mn-ea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 eaLnBrk="1" hangingPunct="1">
              <a:defRPr/>
            </a:pPr>
            <a:endParaRPr lang="en-US">
              <a:solidFill>
                <a:prstClr val="black"/>
              </a:solidFill>
              <a:latin typeface="Times New Roman" pitchFamily="18" charset="0"/>
              <a:ea typeface="+mn-ea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 eaLnBrk="1" hangingPunct="1">
              <a:defRPr/>
            </a:pPr>
            <a:fld id="{67E96E2B-B397-429F-96CC-1D292AA7D63E}" type="slidenum">
              <a:rPr lang="en-US">
                <a:solidFill>
                  <a:prstClr val="black"/>
                </a:solidFill>
                <a:latin typeface="Times New Roman" pitchFamily="18" charset="0"/>
                <a:ea typeface="+mn-ea"/>
              </a:rPr>
              <a:pPr eaLnBrk="1" hangingPunct="1">
                <a:defRPr/>
              </a:pPr>
              <a:t>‹#›</a:t>
            </a:fld>
            <a:endParaRPr lang="en-US">
              <a:solidFill>
                <a:prstClr val="black"/>
              </a:solidFill>
              <a:latin typeface="Times New Roman" pitchFamily="18" charset="0"/>
              <a:ea typeface="+mn-ea"/>
            </a:endParaRP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1" hangingPunct="1">
              <a:defRPr/>
            </a:pPr>
            <a:fld id="{68F46FE4-514E-4855-BB40-AF169C7AD38F}" type="datetimeFigureOut">
              <a:rPr lang="en-US">
                <a:solidFill>
                  <a:prstClr val="black"/>
                </a:solidFill>
                <a:latin typeface="Times New Roman" pitchFamily="18" charset="0"/>
                <a:ea typeface="+mn-ea"/>
              </a:rPr>
              <a:pPr eaLnBrk="1" hangingPunct="1">
                <a:defRPr/>
              </a:pPr>
              <a:t>4/14/2011</a:t>
            </a:fld>
            <a:endParaRPr lang="en-US">
              <a:solidFill>
                <a:prstClr val="black"/>
              </a:solidFill>
              <a:latin typeface="Times New Roman" pitchFamily="18" charset="0"/>
              <a:ea typeface="+mn-ea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1" hangingPunct="1">
              <a:defRPr/>
            </a:pPr>
            <a:endParaRPr lang="en-US">
              <a:solidFill>
                <a:prstClr val="black"/>
              </a:solidFill>
              <a:latin typeface="Times New Roman" pitchFamily="18" charset="0"/>
              <a:ea typeface="+mn-ea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1" hangingPunct="1">
              <a:defRPr/>
            </a:pPr>
            <a:fld id="{E62A59F7-F491-476E-A770-B4F114A2ED58}" type="slidenum">
              <a:rPr lang="en-US">
                <a:solidFill>
                  <a:prstClr val="black"/>
                </a:solidFill>
                <a:latin typeface="Times New Roman" pitchFamily="18" charset="0"/>
                <a:ea typeface="+mn-ea"/>
              </a:rPr>
              <a:pPr eaLnBrk="1" hangingPunct="1">
                <a:defRPr/>
              </a:pPr>
              <a:t>‹#›</a:t>
            </a:fld>
            <a:endParaRPr lang="en-US">
              <a:solidFill>
                <a:prstClr val="black"/>
              </a:solidFill>
              <a:latin typeface="Times New Roman" pitchFamily="18" charset="0"/>
              <a:ea typeface="+mn-ea"/>
            </a:endParaRPr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1" hangingPunct="1">
              <a:defRPr/>
            </a:pPr>
            <a:fld id="{D7B7679C-DEE9-4699-A4D9-94979E248C5D}" type="datetimeFigureOut">
              <a:rPr lang="en-US">
                <a:solidFill>
                  <a:prstClr val="black"/>
                </a:solidFill>
                <a:latin typeface="Times New Roman" pitchFamily="18" charset="0"/>
                <a:ea typeface="+mn-ea"/>
              </a:rPr>
              <a:pPr eaLnBrk="1" hangingPunct="1">
                <a:defRPr/>
              </a:pPr>
              <a:t>4/14/2011</a:t>
            </a:fld>
            <a:endParaRPr lang="en-US">
              <a:solidFill>
                <a:prstClr val="black"/>
              </a:solidFill>
              <a:latin typeface="Times New Roman" pitchFamily="18" charset="0"/>
              <a:ea typeface="+mn-ea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1" hangingPunct="1">
              <a:defRPr/>
            </a:pPr>
            <a:endParaRPr lang="en-US">
              <a:solidFill>
                <a:prstClr val="black"/>
              </a:solidFill>
              <a:latin typeface="Times New Roman" pitchFamily="18" charset="0"/>
              <a:ea typeface="+mn-ea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1" hangingPunct="1">
              <a:defRPr/>
            </a:pPr>
            <a:fld id="{CB7A2636-E405-4BF4-A2CC-23000B71FD1F}" type="slidenum">
              <a:rPr lang="en-US">
                <a:solidFill>
                  <a:prstClr val="black"/>
                </a:solidFill>
                <a:latin typeface="Times New Roman" pitchFamily="18" charset="0"/>
                <a:ea typeface="+mn-ea"/>
              </a:rPr>
              <a:pPr eaLnBrk="1" hangingPunct="1">
                <a:defRPr/>
              </a:pPr>
              <a:t>‹#›</a:t>
            </a:fld>
            <a:endParaRPr lang="en-US">
              <a:solidFill>
                <a:prstClr val="black"/>
              </a:solidFill>
              <a:latin typeface="Times New Roman" pitchFamily="18" charset="0"/>
              <a:ea typeface="+mn-ea"/>
            </a:endParaRPr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1" hangingPunct="1">
              <a:defRPr/>
            </a:pPr>
            <a:fld id="{AD17347A-0247-42BB-B389-13BA53E6A57E}" type="datetimeFigureOut">
              <a:rPr lang="en-US">
                <a:solidFill>
                  <a:prstClr val="black"/>
                </a:solidFill>
                <a:latin typeface="Times New Roman" pitchFamily="18" charset="0"/>
                <a:ea typeface="+mn-ea"/>
              </a:rPr>
              <a:pPr eaLnBrk="1" hangingPunct="1">
                <a:defRPr/>
              </a:pPr>
              <a:t>4/14/2011</a:t>
            </a:fld>
            <a:endParaRPr lang="en-US">
              <a:solidFill>
                <a:prstClr val="black"/>
              </a:solidFill>
              <a:latin typeface="Times New Roman" pitchFamily="18" charset="0"/>
              <a:ea typeface="+mn-e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1" hangingPunct="1">
              <a:defRPr/>
            </a:pPr>
            <a:endParaRPr lang="en-US">
              <a:solidFill>
                <a:prstClr val="black"/>
              </a:solidFill>
              <a:latin typeface="Times New Roman" pitchFamily="18" charset="0"/>
              <a:ea typeface="+mn-ea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1" hangingPunct="1">
              <a:defRPr/>
            </a:pPr>
            <a:fld id="{0998FE58-CD1A-4DB1-A7F5-9F7BD950C13C}" type="slidenum">
              <a:rPr lang="en-US">
                <a:solidFill>
                  <a:prstClr val="black"/>
                </a:solidFill>
                <a:latin typeface="Times New Roman" pitchFamily="18" charset="0"/>
                <a:ea typeface="+mn-ea"/>
              </a:rPr>
              <a:pPr eaLnBrk="1" hangingPunct="1">
                <a:defRPr/>
              </a:pPr>
              <a:t>‹#›</a:t>
            </a:fld>
            <a:endParaRPr lang="en-US">
              <a:solidFill>
                <a:prstClr val="black"/>
              </a:solidFill>
              <a:latin typeface="Times New Roman" pitchFamily="18" charset="0"/>
              <a:ea typeface="+mn-ea"/>
            </a:endParaRPr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1" hangingPunct="1">
              <a:defRPr/>
            </a:pPr>
            <a:fld id="{4F384997-5E14-4FB9-B3EC-0AEA3EAFFC7D}" type="datetimeFigureOut">
              <a:rPr lang="en-US">
                <a:solidFill>
                  <a:prstClr val="black"/>
                </a:solidFill>
                <a:latin typeface="Times New Roman" pitchFamily="18" charset="0"/>
                <a:ea typeface="+mn-ea"/>
              </a:rPr>
              <a:pPr eaLnBrk="1" hangingPunct="1">
                <a:defRPr/>
              </a:pPr>
              <a:t>4/14/2011</a:t>
            </a:fld>
            <a:endParaRPr lang="en-US">
              <a:solidFill>
                <a:prstClr val="black"/>
              </a:solidFill>
              <a:latin typeface="Times New Roman" pitchFamily="18" charset="0"/>
              <a:ea typeface="+mn-e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1" hangingPunct="1">
              <a:defRPr/>
            </a:pPr>
            <a:endParaRPr lang="en-US">
              <a:solidFill>
                <a:prstClr val="black"/>
              </a:solidFill>
              <a:latin typeface="Times New Roman" pitchFamily="18" charset="0"/>
              <a:ea typeface="+mn-ea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1" hangingPunct="1">
              <a:defRPr/>
            </a:pPr>
            <a:fld id="{9BC58013-916C-42B1-9307-1D767BA729FE}" type="slidenum">
              <a:rPr lang="en-US">
                <a:solidFill>
                  <a:prstClr val="black"/>
                </a:solidFill>
                <a:latin typeface="Times New Roman" pitchFamily="18" charset="0"/>
                <a:ea typeface="+mn-ea"/>
              </a:rPr>
              <a:pPr eaLnBrk="1" hangingPunct="1">
                <a:defRPr/>
              </a:pPr>
              <a:t>‹#›</a:t>
            </a:fld>
            <a:endParaRPr lang="en-US">
              <a:solidFill>
                <a:prstClr val="black"/>
              </a:solidFill>
              <a:latin typeface="Times New Roman" pitchFamily="18" charset="0"/>
              <a:ea typeface="+mn-ea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266B34-32B1-4C00-A67F-3904A25168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1" hangingPunct="1">
              <a:defRPr/>
            </a:pPr>
            <a:fld id="{3F420C7F-A020-4F0E-8279-237766387FC4}" type="datetimeFigureOut">
              <a:rPr lang="en-US">
                <a:solidFill>
                  <a:prstClr val="black"/>
                </a:solidFill>
                <a:latin typeface="Times New Roman" pitchFamily="18" charset="0"/>
                <a:ea typeface="+mn-ea"/>
              </a:rPr>
              <a:pPr eaLnBrk="1" hangingPunct="1">
                <a:defRPr/>
              </a:pPr>
              <a:t>4/14/2011</a:t>
            </a:fld>
            <a:endParaRPr lang="en-US">
              <a:solidFill>
                <a:prstClr val="black"/>
              </a:solidFill>
              <a:latin typeface="Times New Roman" pitchFamily="18" charset="0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1" hangingPunct="1">
              <a:defRPr/>
            </a:pPr>
            <a:endParaRPr lang="en-US">
              <a:solidFill>
                <a:prstClr val="black"/>
              </a:solidFill>
              <a:latin typeface="Times New Roman" pitchFamily="18" charset="0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1" hangingPunct="1">
              <a:defRPr/>
            </a:pPr>
            <a:fld id="{23C0B53A-D493-4C23-8DFE-64169905134F}" type="slidenum">
              <a:rPr lang="en-US">
                <a:solidFill>
                  <a:prstClr val="black"/>
                </a:solidFill>
                <a:latin typeface="Times New Roman" pitchFamily="18" charset="0"/>
                <a:ea typeface="+mn-ea"/>
              </a:rPr>
              <a:pPr eaLnBrk="1" hangingPunct="1">
                <a:defRPr/>
              </a:pPr>
              <a:t>‹#›</a:t>
            </a:fld>
            <a:endParaRPr lang="en-US">
              <a:solidFill>
                <a:prstClr val="black"/>
              </a:solidFill>
              <a:latin typeface="Times New Roman" pitchFamily="18" charset="0"/>
              <a:ea typeface="+mn-ea"/>
            </a:endParaRPr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1" hangingPunct="1">
              <a:defRPr/>
            </a:pPr>
            <a:fld id="{C7E492A4-8BDB-492B-B89F-64E35302ABC8}" type="datetimeFigureOut">
              <a:rPr lang="en-US">
                <a:solidFill>
                  <a:prstClr val="black"/>
                </a:solidFill>
                <a:latin typeface="Times New Roman" pitchFamily="18" charset="0"/>
                <a:ea typeface="+mn-ea"/>
              </a:rPr>
              <a:pPr eaLnBrk="1" hangingPunct="1">
                <a:defRPr/>
              </a:pPr>
              <a:t>4/14/2011</a:t>
            </a:fld>
            <a:endParaRPr lang="en-US">
              <a:solidFill>
                <a:prstClr val="black"/>
              </a:solidFill>
              <a:latin typeface="Times New Roman" pitchFamily="18" charset="0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1" hangingPunct="1">
              <a:defRPr/>
            </a:pPr>
            <a:endParaRPr lang="en-US">
              <a:solidFill>
                <a:prstClr val="black"/>
              </a:solidFill>
              <a:latin typeface="Times New Roman" pitchFamily="18" charset="0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1" hangingPunct="1">
              <a:defRPr/>
            </a:pPr>
            <a:fld id="{A166EB06-8CE7-4D15-9A0B-5EB3A2DA021C}" type="slidenum">
              <a:rPr lang="en-US">
                <a:solidFill>
                  <a:prstClr val="black"/>
                </a:solidFill>
                <a:latin typeface="Times New Roman" pitchFamily="18" charset="0"/>
                <a:ea typeface="+mn-ea"/>
              </a:rPr>
              <a:pPr eaLnBrk="1" hangingPunct="1">
                <a:defRPr/>
              </a:pPr>
              <a:t>‹#›</a:t>
            </a:fld>
            <a:endParaRPr lang="en-US">
              <a:solidFill>
                <a:prstClr val="black"/>
              </a:solidFill>
              <a:latin typeface="Times New Roman" pitchFamily="18" charset="0"/>
              <a:ea typeface="+mn-ea"/>
            </a:endParaRPr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1" hangingPunct="1">
              <a:defRPr/>
            </a:pPr>
            <a:r>
              <a:rPr lang="en-US">
                <a:solidFill>
                  <a:prstClr val="black"/>
                </a:solidFill>
                <a:latin typeface="Times New Roman" pitchFamily="18" charset="0"/>
                <a:ea typeface="+mn-ea"/>
              </a:rPr>
              <a:t>CSE 576, Spring 2008</a:t>
            </a:r>
          </a:p>
        </p:txBody>
      </p:sp>
      <p:sp>
        <p:nvSpPr>
          <p:cNvPr id="3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1" hangingPunct="1">
              <a:defRPr/>
            </a:pPr>
            <a:r>
              <a:rPr lang="en-US">
                <a:solidFill>
                  <a:prstClr val="black"/>
                </a:solidFill>
                <a:latin typeface="Times New Roman" pitchFamily="18" charset="0"/>
                <a:ea typeface="+mn-ea"/>
              </a:rPr>
              <a:t>Face Recognition and Detection</a:t>
            </a:r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1" hangingPunct="1">
              <a:defRPr/>
            </a:pPr>
            <a:fld id="{5307CD9C-B84B-4853-808A-B5AF94255BD1}" type="slidenum">
              <a:rPr lang="en-US">
                <a:solidFill>
                  <a:prstClr val="black"/>
                </a:solidFill>
                <a:latin typeface="Times New Roman" pitchFamily="18" charset="0"/>
                <a:ea typeface="+mn-ea"/>
              </a:rPr>
              <a:pPr eaLnBrk="1" hangingPunct="1">
                <a:defRPr/>
              </a:pPr>
              <a:t>‹#›</a:t>
            </a:fld>
            <a:endParaRPr lang="en-US">
              <a:solidFill>
                <a:prstClr val="black"/>
              </a:solidFill>
              <a:latin typeface="Times New Roman" pitchFamily="18" charset="0"/>
              <a:ea typeface="+mn-ea"/>
            </a:endParaRPr>
          </a:p>
        </p:txBody>
      </p:sp>
    </p:spTree>
  </p:cSld>
  <p:clrMapOvr>
    <a:masterClrMapping/>
  </p:clrMapOvr>
  <p:transition advClick="0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1" hangingPunct="1">
              <a:defRPr/>
            </a:pPr>
            <a:r>
              <a:rPr lang="en-US">
                <a:solidFill>
                  <a:prstClr val="black"/>
                </a:solidFill>
                <a:latin typeface="Times New Roman" pitchFamily="18" charset="0"/>
                <a:ea typeface="+mn-ea"/>
              </a:rPr>
              <a:t>CSE 576, Spring 2008</a:t>
            </a:r>
          </a:p>
        </p:txBody>
      </p:sp>
      <p:sp>
        <p:nvSpPr>
          <p:cNvPr id="3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1" hangingPunct="1">
              <a:defRPr/>
            </a:pPr>
            <a:r>
              <a:rPr lang="en-US">
                <a:solidFill>
                  <a:prstClr val="black"/>
                </a:solidFill>
                <a:latin typeface="Times New Roman" pitchFamily="18" charset="0"/>
                <a:ea typeface="+mn-ea"/>
              </a:rPr>
              <a:t>Face Recognition and Detection</a:t>
            </a:r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1" hangingPunct="1">
              <a:defRPr/>
            </a:pPr>
            <a:fld id="{386F7BF1-45D5-4786-8CC8-726C5DB08444}" type="slidenum">
              <a:rPr lang="en-US">
                <a:solidFill>
                  <a:prstClr val="black"/>
                </a:solidFill>
                <a:latin typeface="Times New Roman" pitchFamily="18" charset="0"/>
                <a:ea typeface="+mn-ea"/>
              </a:rPr>
              <a:pPr eaLnBrk="1" hangingPunct="1">
                <a:defRPr/>
              </a:pPr>
              <a:t>‹#›</a:t>
            </a:fld>
            <a:endParaRPr lang="en-US">
              <a:solidFill>
                <a:prstClr val="black"/>
              </a:solidFill>
              <a:latin typeface="Times New Roman" pitchFamily="18" charset="0"/>
              <a:ea typeface="+mn-ea"/>
            </a:endParaRPr>
          </a:p>
        </p:txBody>
      </p:sp>
    </p:spTree>
  </p:cSld>
  <p:clrMapOvr>
    <a:masterClrMapping/>
  </p:clrMapOvr>
  <p:transition advClick="0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1" hangingPunct="1">
              <a:defRPr/>
            </a:pPr>
            <a:r>
              <a:rPr lang="en-US">
                <a:solidFill>
                  <a:prstClr val="black"/>
                </a:solidFill>
                <a:latin typeface="Times New Roman" pitchFamily="18" charset="0"/>
                <a:ea typeface="+mn-ea"/>
              </a:rPr>
              <a:t>CSE 576, Spring 2008</a:t>
            </a:r>
          </a:p>
        </p:txBody>
      </p:sp>
      <p:sp>
        <p:nvSpPr>
          <p:cNvPr id="3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1" hangingPunct="1">
              <a:defRPr/>
            </a:pPr>
            <a:r>
              <a:rPr lang="en-US">
                <a:solidFill>
                  <a:prstClr val="black"/>
                </a:solidFill>
                <a:latin typeface="Times New Roman" pitchFamily="18" charset="0"/>
                <a:ea typeface="+mn-ea"/>
              </a:rPr>
              <a:t>Face Recognition and Detection</a:t>
            </a:r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1" hangingPunct="1">
              <a:defRPr/>
            </a:pPr>
            <a:fld id="{01F89573-0171-457B-A3A1-311E4C10CCF8}" type="slidenum">
              <a:rPr lang="en-US">
                <a:solidFill>
                  <a:prstClr val="black"/>
                </a:solidFill>
                <a:latin typeface="Times New Roman" pitchFamily="18" charset="0"/>
                <a:ea typeface="+mn-ea"/>
              </a:rPr>
              <a:pPr eaLnBrk="1" hangingPunct="1">
                <a:defRPr/>
              </a:pPr>
              <a:t>‹#›</a:t>
            </a:fld>
            <a:endParaRPr lang="en-US">
              <a:solidFill>
                <a:prstClr val="black"/>
              </a:solidFill>
              <a:latin typeface="Times New Roman" pitchFamily="18" charset="0"/>
              <a:ea typeface="+mn-ea"/>
            </a:endParaRPr>
          </a:p>
        </p:txBody>
      </p:sp>
    </p:spTree>
  </p:cSld>
  <p:clrMapOvr>
    <a:masterClrMapping/>
  </p:clrMapOvr>
  <p:transition advClick="0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1" hangingPunct="1">
              <a:defRPr/>
            </a:pPr>
            <a:r>
              <a:rPr lang="en-US">
                <a:solidFill>
                  <a:prstClr val="black"/>
                </a:solidFill>
                <a:latin typeface="Times New Roman" pitchFamily="18" charset="0"/>
                <a:ea typeface="+mn-ea"/>
              </a:rPr>
              <a:t>CSE 576, Spring 2008</a:t>
            </a:r>
          </a:p>
        </p:txBody>
      </p:sp>
      <p:sp>
        <p:nvSpPr>
          <p:cNvPr id="3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1" hangingPunct="1">
              <a:defRPr/>
            </a:pPr>
            <a:r>
              <a:rPr lang="en-US">
                <a:solidFill>
                  <a:prstClr val="black"/>
                </a:solidFill>
                <a:latin typeface="Times New Roman" pitchFamily="18" charset="0"/>
                <a:ea typeface="+mn-ea"/>
              </a:rPr>
              <a:t>Face Recognition and Detection</a:t>
            </a:r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1" hangingPunct="1">
              <a:defRPr/>
            </a:pPr>
            <a:fld id="{34A4E28B-1EE4-41F5-A8CE-D8EA1C91612B}" type="slidenum">
              <a:rPr lang="en-US">
                <a:solidFill>
                  <a:prstClr val="black"/>
                </a:solidFill>
                <a:latin typeface="Times New Roman" pitchFamily="18" charset="0"/>
                <a:ea typeface="+mn-ea"/>
              </a:rPr>
              <a:pPr eaLnBrk="1" hangingPunct="1">
                <a:defRPr/>
              </a:pPr>
              <a:t>‹#›</a:t>
            </a:fld>
            <a:endParaRPr lang="en-US">
              <a:solidFill>
                <a:prstClr val="black"/>
              </a:solidFill>
              <a:latin typeface="Times New Roman" pitchFamily="18" charset="0"/>
              <a:ea typeface="+mn-ea"/>
            </a:endParaRPr>
          </a:p>
        </p:txBody>
      </p:sp>
    </p:spTree>
  </p:cSld>
  <p:clrMapOvr>
    <a:masterClrMapping/>
  </p:clrMapOvr>
  <p:transition advClick="0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1" hangingPunct="1">
              <a:defRPr/>
            </a:pPr>
            <a:r>
              <a:rPr lang="en-US">
                <a:solidFill>
                  <a:prstClr val="black"/>
                </a:solidFill>
                <a:latin typeface="Times New Roman" pitchFamily="18" charset="0"/>
                <a:ea typeface="+mn-ea"/>
              </a:rPr>
              <a:t>CSE 576, Spring 2008</a:t>
            </a:r>
          </a:p>
        </p:txBody>
      </p:sp>
      <p:sp>
        <p:nvSpPr>
          <p:cNvPr id="3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1" hangingPunct="1">
              <a:defRPr/>
            </a:pPr>
            <a:r>
              <a:rPr lang="en-US">
                <a:solidFill>
                  <a:prstClr val="black"/>
                </a:solidFill>
                <a:latin typeface="Times New Roman" pitchFamily="18" charset="0"/>
                <a:ea typeface="+mn-ea"/>
              </a:rPr>
              <a:t>Face Recognition and Detection</a:t>
            </a:r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1" hangingPunct="1">
              <a:defRPr/>
            </a:pPr>
            <a:fld id="{08960EC7-BCE2-4235-9CD0-C5C52C7B9DD2}" type="slidenum">
              <a:rPr lang="en-US">
                <a:solidFill>
                  <a:prstClr val="black"/>
                </a:solidFill>
                <a:latin typeface="Times New Roman" pitchFamily="18" charset="0"/>
                <a:ea typeface="+mn-ea"/>
              </a:rPr>
              <a:pPr eaLnBrk="1" hangingPunct="1">
                <a:defRPr/>
              </a:pPr>
              <a:t>‹#›</a:t>
            </a:fld>
            <a:endParaRPr lang="en-US">
              <a:solidFill>
                <a:prstClr val="black"/>
              </a:solidFill>
              <a:latin typeface="Times New Roman" pitchFamily="18" charset="0"/>
              <a:ea typeface="+mn-ea"/>
            </a:endParaRPr>
          </a:p>
        </p:txBody>
      </p:sp>
    </p:spTree>
  </p:cSld>
  <p:clrMapOvr>
    <a:masterClrMapping/>
  </p:clrMapOvr>
  <p:transition advClick="0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1" hangingPunct="1">
              <a:defRPr/>
            </a:pPr>
            <a:r>
              <a:rPr lang="en-US">
                <a:solidFill>
                  <a:prstClr val="black"/>
                </a:solidFill>
                <a:latin typeface="Times New Roman" pitchFamily="18" charset="0"/>
                <a:ea typeface="+mn-ea"/>
              </a:rPr>
              <a:t>CSE 576, Spring 2008</a:t>
            </a:r>
          </a:p>
        </p:txBody>
      </p:sp>
      <p:sp>
        <p:nvSpPr>
          <p:cNvPr id="3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1" hangingPunct="1">
              <a:defRPr/>
            </a:pPr>
            <a:r>
              <a:rPr lang="en-US">
                <a:solidFill>
                  <a:prstClr val="black"/>
                </a:solidFill>
                <a:latin typeface="Times New Roman" pitchFamily="18" charset="0"/>
                <a:ea typeface="+mn-ea"/>
              </a:rPr>
              <a:t>Face Recognition and Detection</a:t>
            </a:r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1" hangingPunct="1">
              <a:defRPr/>
            </a:pPr>
            <a:fld id="{2BAF7F17-948D-4FDD-850C-1186143C6D92}" type="slidenum">
              <a:rPr lang="en-US">
                <a:solidFill>
                  <a:prstClr val="black"/>
                </a:solidFill>
                <a:latin typeface="Times New Roman" pitchFamily="18" charset="0"/>
                <a:ea typeface="+mn-ea"/>
              </a:rPr>
              <a:pPr eaLnBrk="1" hangingPunct="1">
                <a:defRPr/>
              </a:pPr>
              <a:t>‹#›</a:t>
            </a:fld>
            <a:endParaRPr lang="en-US">
              <a:solidFill>
                <a:prstClr val="black"/>
              </a:solidFill>
              <a:latin typeface="Times New Roman" pitchFamily="18" charset="0"/>
              <a:ea typeface="+mn-ea"/>
            </a:endParaRPr>
          </a:p>
        </p:txBody>
      </p:sp>
    </p:spTree>
  </p:cSld>
  <p:clrMapOvr>
    <a:masterClrMapping/>
  </p:clrMapOvr>
  <p:transition advClick="0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1" hangingPunct="1">
              <a:defRPr/>
            </a:pPr>
            <a:r>
              <a:rPr lang="en-US">
                <a:solidFill>
                  <a:prstClr val="black"/>
                </a:solidFill>
                <a:latin typeface="Times New Roman" pitchFamily="18" charset="0"/>
                <a:ea typeface="+mn-ea"/>
              </a:rPr>
              <a:t>CSE 576, Spring 2008</a:t>
            </a:r>
          </a:p>
        </p:txBody>
      </p:sp>
      <p:sp>
        <p:nvSpPr>
          <p:cNvPr id="3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1" hangingPunct="1">
              <a:defRPr/>
            </a:pPr>
            <a:r>
              <a:rPr lang="en-US">
                <a:solidFill>
                  <a:prstClr val="black"/>
                </a:solidFill>
                <a:latin typeface="Times New Roman" pitchFamily="18" charset="0"/>
                <a:ea typeface="+mn-ea"/>
              </a:rPr>
              <a:t>Face Recognition and Detection</a:t>
            </a:r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1" hangingPunct="1">
              <a:defRPr/>
            </a:pPr>
            <a:fld id="{CA7FFE65-9712-4265-8716-6B3EC98524DF}" type="slidenum">
              <a:rPr lang="en-US">
                <a:solidFill>
                  <a:prstClr val="black"/>
                </a:solidFill>
                <a:latin typeface="Times New Roman" pitchFamily="18" charset="0"/>
                <a:ea typeface="+mn-ea"/>
              </a:rPr>
              <a:pPr eaLnBrk="1" hangingPunct="1">
                <a:defRPr/>
              </a:pPr>
              <a:t>‹#›</a:t>
            </a:fld>
            <a:endParaRPr lang="en-US">
              <a:solidFill>
                <a:prstClr val="black"/>
              </a:solidFill>
              <a:latin typeface="Times New Roman" pitchFamily="18" charset="0"/>
              <a:ea typeface="+mn-ea"/>
            </a:endParaRPr>
          </a:p>
        </p:txBody>
      </p:sp>
    </p:spTree>
  </p:cSld>
  <p:clrMapOvr>
    <a:masterClrMapping/>
  </p:clrMapOvr>
  <p:transition advClick="0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1" hangingPunct="1">
              <a:defRPr/>
            </a:pPr>
            <a:r>
              <a:rPr lang="en-US">
                <a:solidFill>
                  <a:prstClr val="black"/>
                </a:solidFill>
                <a:latin typeface="Times New Roman" pitchFamily="18" charset="0"/>
                <a:ea typeface="+mn-ea"/>
              </a:rPr>
              <a:t>CSE 576, Spring 2008</a:t>
            </a:r>
          </a:p>
        </p:txBody>
      </p:sp>
      <p:sp>
        <p:nvSpPr>
          <p:cNvPr id="3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1" hangingPunct="1">
              <a:defRPr/>
            </a:pPr>
            <a:r>
              <a:rPr lang="en-US">
                <a:solidFill>
                  <a:prstClr val="black"/>
                </a:solidFill>
                <a:latin typeface="Times New Roman" pitchFamily="18" charset="0"/>
                <a:ea typeface="+mn-ea"/>
              </a:rPr>
              <a:t>Face Recognition and Detection</a:t>
            </a:r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1" hangingPunct="1">
              <a:defRPr/>
            </a:pPr>
            <a:fld id="{24B1085E-EB96-4A32-ABA6-146E1CD46261}" type="slidenum">
              <a:rPr lang="en-US">
                <a:solidFill>
                  <a:prstClr val="black"/>
                </a:solidFill>
                <a:latin typeface="Times New Roman" pitchFamily="18" charset="0"/>
                <a:ea typeface="+mn-ea"/>
              </a:rPr>
              <a:pPr eaLnBrk="1" hangingPunct="1">
                <a:defRPr/>
              </a:pPr>
              <a:t>‹#›</a:t>
            </a:fld>
            <a:endParaRPr lang="en-US">
              <a:solidFill>
                <a:prstClr val="black"/>
              </a:solidFill>
              <a:latin typeface="Times New Roman" pitchFamily="18" charset="0"/>
              <a:ea typeface="+mn-ea"/>
            </a:endParaRPr>
          </a:p>
        </p:txBody>
      </p:sp>
    </p:spTree>
  </p:cSld>
  <p:clrMapOvr>
    <a:masterClrMapping/>
  </p:clrMapOvr>
  <p:transition advClick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slideLayout" Target="../slideLayouts/slideLayout71.xml"/><Relationship Id="rId1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61.xml"/><Relationship Id="rId21" Type="http://schemas.openxmlformats.org/officeDocument/2006/relationships/slideLayout" Target="../slideLayouts/slideLayout79.xml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17" Type="http://schemas.openxmlformats.org/officeDocument/2006/relationships/slideLayout" Target="../slideLayouts/slideLayout75.xml"/><Relationship Id="rId2" Type="http://schemas.openxmlformats.org/officeDocument/2006/relationships/slideLayout" Target="../slideLayouts/slideLayout60.xml"/><Relationship Id="rId16" Type="http://schemas.openxmlformats.org/officeDocument/2006/relationships/slideLayout" Target="../slideLayouts/slideLayout74.xml"/><Relationship Id="rId20" Type="http://schemas.openxmlformats.org/officeDocument/2006/relationships/slideLayout" Target="../slideLayouts/slideLayout78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5" Type="http://schemas.openxmlformats.org/officeDocument/2006/relationships/slideLayout" Target="../slideLayouts/slideLayout73.xml"/><Relationship Id="rId23" Type="http://schemas.openxmlformats.org/officeDocument/2006/relationships/theme" Target="../theme/theme6.xml"/><Relationship Id="rId10" Type="http://schemas.openxmlformats.org/officeDocument/2006/relationships/slideLayout" Target="../slideLayouts/slideLayout68.xml"/><Relationship Id="rId19" Type="http://schemas.openxmlformats.org/officeDocument/2006/relationships/slideLayout" Target="../slideLayouts/slideLayout77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Relationship Id="rId14" Type="http://schemas.openxmlformats.org/officeDocument/2006/relationships/slideLayout" Target="../slideLayouts/slideLayout72.xml"/><Relationship Id="rId22" Type="http://schemas.openxmlformats.org/officeDocument/2006/relationships/slideLayout" Target="../slideLayouts/slideLayout8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13" Type="http://schemas.openxmlformats.org/officeDocument/2006/relationships/slideLayout" Target="../slideLayouts/slideLayout93.xml"/><Relationship Id="rId18" Type="http://schemas.openxmlformats.org/officeDocument/2006/relationships/slideLayout" Target="../slideLayouts/slideLayout98.xml"/><Relationship Id="rId3" Type="http://schemas.openxmlformats.org/officeDocument/2006/relationships/slideLayout" Target="../slideLayouts/slideLayout83.xml"/><Relationship Id="rId21" Type="http://schemas.openxmlformats.org/officeDocument/2006/relationships/slideLayout" Target="../slideLayouts/slideLayout101.xml"/><Relationship Id="rId7" Type="http://schemas.openxmlformats.org/officeDocument/2006/relationships/slideLayout" Target="../slideLayouts/slideLayout87.xml"/><Relationship Id="rId12" Type="http://schemas.openxmlformats.org/officeDocument/2006/relationships/slideLayout" Target="../slideLayouts/slideLayout92.xml"/><Relationship Id="rId17" Type="http://schemas.openxmlformats.org/officeDocument/2006/relationships/slideLayout" Target="../slideLayouts/slideLayout97.xml"/><Relationship Id="rId2" Type="http://schemas.openxmlformats.org/officeDocument/2006/relationships/slideLayout" Target="../slideLayouts/slideLayout82.xml"/><Relationship Id="rId16" Type="http://schemas.openxmlformats.org/officeDocument/2006/relationships/slideLayout" Target="../slideLayouts/slideLayout96.xml"/><Relationship Id="rId20" Type="http://schemas.openxmlformats.org/officeDocument/2006/relationships/slideLayout" Target="../slideLayouts/slideLayout100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5" Type="http://schemas.openxmlformats.org/officeDocument/2006/relationships/slideLayout" Target="../slideLayouts/slideLayout95.xml"/><Relationship Id="rId23" Type="http://schemas.openxmlformats.org/officeDocument/2006/relationships/theme" Target="../theme/theme7.xml"/><Relationship Id="rId10" Type="http://schemas.openxmlformats.org/officeDocument/2006/relationships/slideLayout" Target="../slideLayouts/slideLayout90.xml"/><Relationship Id="rId19" Type="http://schemas.openxmlformats.org/officeDocument/2006/relationships/slideLayout" Target="../slideLayouts/slideLayout99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Relationship Id="rId14" Type="http://schemas.openxmlformats.org/officeDocument/2006/relationships/slideLayout" Target="../slideLayouts/slideLayout94.xml"/><Relationship Id="rId22" Type="http://schemas.openxmlformats.org/officeDocument/2006/relationships/slideLayout" Target="../slideLayouts/slideLayout10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EDC147D3-F957-4A01-9FD4-A8BC199B63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945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89D529A-1FEC-42A0-9324-7B40384DA899}" type="slidenum">
              <a:rPr lang="en-US">
                <a:solidFill>
                  <a:prstClr val="black">
                    <a:tint val="75000"/>
                  </a:prstClr>
                </a:solidFill>
                <a:ea typeface="+mn-ea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945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89D529A-1FEC-42A0-9324-7B40384DA89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945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89D529A-1FEC-42A0-9324-7B40384DA89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5F5E6E64-B9F7-CE47-9990-69EE23943A19}" type="datetimeFigureOut">
              <a:rPr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4/13/11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91D2534A-E190-CE4A-B53D-CF8B02456AFE}" type="slidenum">
              <a:rPr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12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  <p:sldLayoutId id="2147483726" r:id="rId15"/>
    <p:sldLayoutId id="2147483727" r:id="rId16"/>
    <p:sldLayoutId id="2147483728" r:id="rId17"/>
    <p:sldLayoutId id="2147483729" r:id="rId18"/>
    <p:sldLayoutId id="2147483730" r:id="rId19"/>
    <p:sldLayoutId id="2147483731" r:id="rId20"/>
    <p:sldLayoutId id="2147483732" r:id="rId21"/>
    <p:sldLayoutId id="2147483733" r:id="rId2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12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  <p:sldLayoutId id="2147483746" r:id="rId12"/>
    <p:sldLayoutId id="2147483747" r:id="rId13"/>
    <p:sldLayoutId id="2147483748" r:id="rId14"/>
    <p:sldLayoutId id="2147483749" r:id="rId15"/>
    <p:sldLayoutId id="2147483750" r:id="rId16"/>
    <p:sldLayoutId id="2147483751" r:id="rId17"/>
    <p:sldLayoutId id="2147483752" r:id="rId18"/>
    <p:sldLayoutId id="2147483753" r:id="rId19"/>
    <p:sldLayoutId id="2147483754" r:id="rId20"/>
    <p:sldLayoutId id="2147483755" r:id="rId21"/>
    <p:sldLayoutId id="2147483756" r:id="rId2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0.xml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0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image" Target="../media/image35.png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image" Target="../media/image34.png"/><Relationship Id="rId17" Type="http://schemas.openxmlformats.org/officeDocument/2006/relationships/image" Target="../media/image39.png"/><Relationship Id="rId2" Type="http://schemas.openxmlformats.org/officeDocument/2006/relationships/tags" Target="../tags/tag2.xml"/><Relationship Id="rId16" Type="http://schemas.openxmlformats.org/officeDocument/2006/relationships/image" Target="../media/image38.pn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image" Target="../media/image33.png"/><Relationship Id="rId5" Type="http://schemas.openxmlformats.org/officeDocument/2006/relationships/tags" Target="../tags/tag5.xml"/><Relationship Id="rId15" Type="http://schemas.openxmlformats.org/officeDocument/2006/relationships/image" Target="../media/image37.png"/><Relationship Id="rId10" Type="http://schemas.openxmlformats.org/officeDocument/2006/relationships/image" Target="../media/image32.png"/><Relationship Id="rId4" Type="http://schemas.openxmlformats.org/officeDocument/2006/relationships/tags" Target="../tags/tag4.xml"/><Relationship Id="rId9" Type="http://schemas.openxmlformats.org/officeDocument/2006/relationships/slideLayout" Target="../slideLayouts/slideLayout65.xml"/><Relationship Id="rId14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5.xml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5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tags" Target="../tags/tag18.xml"/><Relationship Id="rId13" Type="http://schemas.openxmlformats.org/officeDocument/2006/relationships/image" Target="../media/image44.png"/><Relationship Id="rId18" Type="http://schemas.openxmlformats.org/officeDocument/2006/relationships/image" Target="../media/image49.png"/><Relationship Id="rId3" Type="http://schemas.openxmlformats.org/officeDocument/2006/relationships/tags" Target="../tags/tag13.xml"/><Relationship Id="rId21" Type="http://schemas.openxmlformats.org/officeDocument/2006/relationships/image" Target="../media/image52.png"/><Relationship Id="rId7" Type="http://schemas.openxmlformats.org/officeDocument/2006/relationships/tags" Target="../tags/tag17.xml"/><Relationship Id="rId12" Type="http://schemas.openxmlformats.org/officeDocument/2006/relationships/image" Target="../media/image43.png"/><Relationship Id="rId17" Type="http://schemas.openxmlformats.org/officeDocument/2006/relationships/image" Target="../media/image48.png"/><Relationship Id="rId2" Type="http://schemas.openxmlformats.org/officeDocument/2006/relationships/tags" Target="../tags/tag12.xml"/><Relationship Id="rId16" Type="http://schemas.openxmlformats.org/officeDocument/2006/relationships/image" Target="../media/image47.png"/><Relationship Id="rId20" Type="http://schemas.openxmlformats.org/officeDocument/2006/relationships/image" Target="../media/image51.png"/><Relationship Id="rId1" Type="http://schemas.openxmlformats.org/officeDocument/2006/relationships/tags" Target="../tags/tag11.xml"/><Relationship Id="rId6" Type="http://schemas.openxmlformats.org/officeDocument/2006/relationships/tags" Target="../tags/tag16.xml"/><Relationship Id="rId11" Type="http://schemas.openxmlformats.org/officeDocument/2006/relationships/image" Target="../media/image42.png"/><Relationship Id="rId5" Type="http://schemas.openxmlformats.org/officeDocument/2006/relationships/tags" Target="../tags/tag15.xml"/><Relationship Id="rId15" Type="http://schemas.openxmlformats.org/officeDocument/2006/relationships/image" Target="../media/image46.png"/><Relationship Id="rId10" Type="http://schemas.openxmlformats.org/officeDocument/2006/relationships/notesSlide" Target="../notesSlides/notesSlide18.xml"/><Relationship Id="rId19" Type="http://schemas.openxmlformats.org/officeDocument/2006/relationships/image" Target="../media/image50.png"/><Relationship Id="rId4" Type="http://schemas.openxmlformats.org/officeDocument/2006/relationships/tags" Target="../tags/tag14.xml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4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tags" Target="../tags/tag26.xml"/><Relationship Id="rId13" Type="http://schemas.openxmlformats.org/officeDocument/2006/relationships/image" Target="../media/image45.png"/><Relationship Id="rId18" Type="http://schemas.openxmlformats.org/officeDocument/2006/relationships/image" Target="../media/image50.png"/><Relationship Id="rId3" Type="http://schemas.openxmlformats.org/officeDocument/2006/relationships/tags" Target="../tags/tag21.xml"/><Relationship Id="rId7" Type="http://schemas.openxmlformats.org/officeDocument/2006/relationships/tags" Target="../tags/tag25.xml"/><Relationship Id="rId12" Type="http://schemas.openxmlformats.org/officeDocument/2006/relationships/image" Target="../media/image44.png"/><Relationship Id="rId17" Type="http://schemas.openxmlformats.org/officeDocument/2006/relationships/image" Target="../media/image49.png"/><Relationship Id="rId2" Type="http://schemas.openxmlformats.org/officeDocument/2006/relationships/tags" Target="../tags/tag20.xml"/><Relationship Id="rId16" Type="http://schemas.openxmlformats.org/officeDocument/2006/relationships/image" Target="../media/image48.png"/><Relationship Id="rId20" Type="http://schemas.openxmlformats.org/officeDocument/2006/relationships/image" Target="../media/image53.png"/><Relationship Id="rId1" Type="http://schemas.openxmlformats.org/officeDocument/2006/relationships/tags" Target="../tags/tag19.xml"/><Relationship Id="rId6" Type="http://schemas.openxmlformats.org/officeDocument/2006/relationships/tags" Target="../tags/tag24.xml"/><Relationship Id="rId11" Type="http://schemas.openxmlformats.org/officeDocument/2006/relationships/image" Target="../media/image42.png"/><Relationship Id="rId5" Type="http://schemas.openxmlformats.org/officeDocument/2006/relationships/tags" Target="../tags/tag23.xml"/><Relationship Id="rId15" Type="http://schemas.openxmlformats.org/officeDocument/2006/relationships/image" Target="../media/image47.png"/><Relationship Id="rId10" Type="http://schemas.openxmlformats.org/officeDocument/2006/relationships/notesSlide" Target="../notesSlides/notesSlide19.xml"/><Relationship Id="rId19" Type="http://schemas.openxmlformats.org/officeDocument/2006/relationships/image" Target="../media/image51.png"/><Relationship Id="rId4" Type="http://schemas.openxmlformats.org/officeDocument/2006/relationships/tags" Target="../tags/tag22.xml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4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8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8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8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8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8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8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1.xml"/><Relationship Id="rId4" Type="http://schemas.openxmlformats.org/officeDocument/2006/relationships/hyperlink" Target="http://www.salavon.com/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://graphics.cs.cmu.edu/courses/15-463/2005_fall/www/Papers/faces.pdf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69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69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8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1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8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1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2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94.jpeg"/><Relationship Id="rId5" Type="http://schemas.openxmlformats.org/officeDocument/2006/relationships/image" Target="../media/image93.jpeg"/><Relationship Id="rId4" Type="http://schemas.openxmlformats.org/officeDocument/2006/relationships/image" Target="../media/image92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4.xm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3.vml"/><Relationship Id="rId4" Type="http://schemas.openxmlformats.org/officeDocument/2006/relationships/oleObject" Target="../embeddings/oleObject1.bin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5.xm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4.vml"/><Relationship Id="rId4" Type="http://schemas.openxmlformats.org/officeDocument/2006/relationships/oleObject" Target="../embeddings/oleObject2.bin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6.xm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5.vml"/><Relationship Id="rId4" Type="http://schemas.openxmlformats.org/officeDocument/2006/relationships/oleObject" Target="../embeddings/oleObject3.bin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3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8.xml"/><Relationship Id="rId2" Type="http://schemas.openxmlformats.org/officeDocument/2006/relationships/slideLayout" Target="../slideLayouts/slideLayout23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6.bin"/><Relationship Id="rId5" Type="http://schemas.openxmlformats.org/officeDocument/2006/relationships/oleObject" Target="../embeddings/oleObject5.bin"/><Relationship Id="rId4" Type="http://schemas.openxmlformats.org/officeDocument/2006/relationships/oleObject" Target="../embeddings/oleObject4.bin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3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7" Type="http://schemas.openxmlformats.org/officeDocument/2006/relationships/image" Target="../media/image104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3.png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0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3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3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7.xml"/><Relationship Id="rId4" Type="http://schemas.openxmlformats.org/officeDocument/2006/relationships/image" Target="../media/image10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4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8.xml"/><Relationship Id="rId4" Type="http://schemas.openxmlformats.org/officeDocument/2006/relationships/image" Target="../media/image105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5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9.xml"/><Relationship Id="rId6" Type="http://schemas.openxmlformats.org/officeDocument/2006/relationships/image" Target="../media/image108.jpeg"/><Relationship Id="rId5" Type="http://schemas.openxmlformats.org/officeDocument/2006/relationships/image" Target="../media/image107.jpeg"/><Relationship Id="rId4" Type="http://schemas.openxmlformats.org/officeDocument/2006/relationships/image" Target="../media/image106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6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0.xml"/><Relationship Id="rId6" Type="http://schemas.openxmlformats.org/officeDocument/2006/relationships/image" Target="../media/image111.wmf"/><Relationship Id="rId5" Type="http://schemas.openxmlformats.org/officeDocument/2006/relationships/image" Target="../media/image110.wmf"/><Relationship Id="rId4" Type="http://schemas.openxmlformats.org/officeDocument/2006/relationships/image" Target="../media/image109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3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3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3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3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8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9.png"/><Relationship Id="rId5" Type="http://schemas.openxmlformats.org/officeDocument/2006/relationships/image" Target="../media/image118.png"/><Relationship Id="rId4" Type="http://schemas.openxmlformats.org/officeDocument/2006/relationships/image" Target="../media/image117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8.xml"/></Relationships>
</file>

<file path=ppt/slides/_rels/slide9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image" Target="../media/image36.png"/><Relationship Id="rId3" Type="http://schemas.openxmlformats.org/officeDocument/2006/relationships/tags" Target="../tags/tag33.xml"/><Relationship Id="rId7" Type="http://schemas.openxmlformats.org/officeDocument/2006/relationships/tags" Target="../tags/tag37.xml"/><Relationship Id="rId12" Type="http://schemas.openxmlformats.org/officeDocument/2006/relationships/image" Target="../media/image39.png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6" Type="http://schemas.openxmlformats.org/officeDocument/2006/relationships/tags" Target="../tags/tag36.xml"/><Relationship Id="rId11" Type="http://schemas.openxmlformats.org/officeDocument/2006/relationships/image" Target="../media/image34.png"/><Relationship Id="rId5" Type="http://schemas.openxmlformats.org/officeDocument/2006/relationships/tags" Target="../tags/tag35.xml"/><Relationship Id="rId15" Type="http://schemas.openxmlformats.org/officeDocument/2006/relationships/image" Target="../media/image38.png"/><Relationship Id="rId10" Type="http://schemas.openxmlformats.org/officeDocument/2006/relationships/image" Target="../media/image33.png"/><Relationship Id="rId4" Type="http://schemas.openxmlformats.org/officeDocument/2006/relationships/tags" Target="../tags/tag34.xml"/><Relationship Id="rId9" Type="http://schemas.openxmlformats.org/officeDocument/2006/relationships/image" Target="../media/image32.png"/><Relationship Id="rId14" Type="http://schemas.openxmlformats.org/officeDocument/2006/relationships/image" Target="../media/image37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3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71600" y="304800"/>
            <a:ext cx="6476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600">
                <a:solidFill>
                  <a:prstClr val="black"/>
                </a:solidFill>
                <a:latin typeface="Calibri"/>
                <a:ea typeface="+mn-ea"/>
              </a:rPr>
              <a:t>CS 182 today:   </a:t>
            </a:r>
            <a:r>
              <a:rPr lang="en-US" sz="3600" i="1">
                <a:solidFill>
                  <a:srgbClr val="008000"/>
                </a:solidFill>
                <a:latin typeface="Calibri"/>
                <a:ea typeface="+mn-ea"/>
              </a:rPr>
              <a:t>facing </a:t>
            </a:r>
            <a:r>
              <a:rPr lang="en-US" sz="3600" i="1">
                <a:solidFill>
                  <a:prstClr val="black"/>
                </a:solidFill>
                <a:latin typeface="Calibri"/>
                <a:ea typeface="+mn-ea"/>
              </a:rPr>
              <a:t>the future</a:t>
            </a:r>
            <a:endParaRPr lang="en-US" sz="360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1000" y="1219200"/>
            <a:ext cx="6476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>
                <a:solidFill>
                  <a:prstClr val="black"/>
                </a:solidFill>
                <a:latin typeface="Calibri"/>
                <a:ea typeface="+mn-ea"/>
              </a:rPr>
              <a:t>Schedule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85800" y="1752600"/>
            <a:ext cx="6476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>
                <a:solidFill>
                  <a:prstClr val="black"/>
                </a:solidFill>
                <a:latin typeface="Calibri"/>
                <a:ea typeface="+mn-ea"/>
              </a:rPr>
              <a:t>Today:  </a:t>
            </a:r>
            <a:r>
              <a:rPr lang="en-US" sz="2800" i="1">
                <a:solidFill>
                  <a:srgbClr val="008000"/>
                </a:solidFill>
                <a:latin typeface="Calibri"/>
                <a:ea typeface="+mn-ea"/>
              </a:rPr>
              <a:t>faces</a:t>
            </a:r>
            <a:endParaRPr lang="en-US" sz="2800">
              <a:solidFill>
                <a:srgbClr val="008000"/>
              </a:solidFill>
              <a:latin typeface="Calibri"/>
              <a:ea typeface="+mn-ea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80538" y="2356243"/>
            <a:ext cx="6476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>
                <a:solidFill>
                  <a:prstClr val="black"/>
                </a:solidFill>
                <a:latin typeface="Calibri"/>
                <a:ea typeface="+mn-ea"/>
              </a:rPr>
              <a:t>T 4/19:  </a:t>
            </a:r>
            <a:r>
              <a:rPr lang="en-US" sz="2800" i="1">
                <a:solidFill>
                  <a:srgbClr val="008000"/>
                </a:solidFill>
                <a:latin typeface="Calibri"/>
                <a:ea typeface="+mn-ea"/>
              </a:rPr>
              <a:t>3d vision</a:t>
            </a:r>
            <a:endParaRPr lang="en-US" sz="2800">
              <a:solidFill>
                <a:srgbClr val="008000"/>
              </a:solidFill>
              <a:latin typeface="Calibri"/>
              <a:ea typeface="+mn-ea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84035" y="2959886"/>
            <a:ext cx="6476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>
                <a:solidFill>
                  <a:prstClr val="black"/>
                </a:solidFill>
                <a:latin typeface="Calibri"/>
                <a:ea typeface="+mn-ea"/>
              </a:rPr>
              <a:t>Th 4/21:  </a:t>
            </a:r>
            <a:r>
              <a:rPr lang="en-US" sz="2800" i="1">
                <a:solidFill>
                  <a:srgbClr val="008000"/>
                </a:solidFill>
                <a:latin typeface="Calibri"/>
                <a:ea typeface="+mn-ea"/>
              </a:rPr>
              <a:t>robot navigation</a:t>
            </a:r>
            <a:endParaRPr lang="en-US" sz="2800">
              <a:solidFill>
                <a:srgbClr val="008000"/>
              </a:solidFill>
              <a:latin typeface="Calibri"/>
              <a:ea typeface="+mn-ea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77041" y="3563529"/>
            <a:ext cx="6476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>
                <a:solidFill>
                  <a:prstClr val="black"/>
                </a:solidFill>
                <a:latin typeface="Calibri"/>
                <a:ea typeface="+mn-ea"/>
              </a:rPr>
              <a:t>T 4/26:  no meeting</a:t>
            </a:r>
            <a:endParaRPr lang="en-US" sz="2800">
              <a:solidFill>
                <a:srgbClr val="008000"/>
              </a:solidFill>
              <a:latin typeface="Calibri"/>
              <a:ea typeface="+mn-ea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80538" y="4167172"/>
            <a:ext cx="6476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>
                <a:solidFill>
                  <a:prstClr val="black"/>
                </a:solidFill>
                <a:latin typeface="Calibri"/>
                <a:ea typeface="+mn-ea"/>
              </a:rPr>
              <a:t>Th 4/28:  </a:t>
            </a:r>
            <a:r>
              <a:rPr lang="en-US" sz="2800" i="1">
                <a:solidFill>
                  <a:srgbClr val="800000"/>
                </a:solidFill>
                <a:latin typeface="Calibri"/>
                <a:ea typeface="+mn-ea"/>
              </a:rPr>
              <a:t>project demos</a:t>
            </a:r>
            <a:endParaRPr lang="en-US" sz="2800">
              <a:solidFill>
                <a:srgbClr val="800000"/>
              </a:solidFill>
              <a:latin typeface="Calibri"/>
              <a:ea typeface="+mn-ea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77041" y="4770815"/>
            <a:ext cx="6476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>
                <a:solidFill>
                  <a:prstClr val="black"/>
                </a:solidFill>
                <a:latin typeface="Calibri"/>
                <a:ea typeface="+mn-ea"/>
              </a:rPr>
              <a:t>F 4/29:  </a:t>
            </a:r>
            <a:r>
              <a:rPr lang="en-US" sz="2800" i="1">
                <a:solidFill>
                  <a:srgbClr val="0000FF"/>
                </a:solidFill>
                <a:latin typeface="Calibri"/>
                <a:ea typeface="+mn-ea"/>
              </a:rPr>
              <a:t>Claremont robotics competition</a:t>
            </a:r>
            <a:endParaRPr lang="en-US" sz="2800">
              <a:solidFill>
                <a:srgbClr val="0000FF"/>
              </a:solidFill>
              <a:latin typeface="Calibri"/>
              <a:ea typeface="+mn-ea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77041" y="5374458"/>
            <a:ext cx="6476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>
                <a:solidFill>
                  <a:prstClr val="black"/>
                </a:solidFill>
                <a:latin typeface="Calibri"/>
                <a:ea typeface="+mn-ea"/>
              </a:rPr>
              <a:t>S 5/8:  project write-ups due</a:t>
            </a:r>
            <a:endParaRPr lang="en-US" sz="2800">
              <a:solidFill>
                <a:srgbClr val="0000FF"/>
              </a:solidFill>
              <a:latin typeface="Calibri"/>
              <a:ea typeface="+mn-ea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85800" y="5978098"/>
            <a:ext cx="6476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>
                <a:solidFill>
                  <a:prstClr val="black"/>
                </a:solidFill>
                <a:latin typeface="Calibri"/>
                <a:ea typeface="+mn-ea"/>
              </a:rPr>
              <a:t>S 5/8:  final assignment also due</a:t>
            </a:r>
            <a:endParaRPr lang="en-US" sz="2800">
              <a:solidFill>
                <a:srgbClr val="0000FF"/>
              </a:solidFill>
              <a:latin typeface="Calibri"/>
              <a:ea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5"/>
          <p:cNvSpPr>
            <a:spLocks noChangeArrowheads="1"/>
          </p:cNvSpPr>
          <p:nvPr/>
        </p:nvSpPr>
        <p:spPr bwMode="auto">
          <a:xfrm>
            <a:off x="541338" y="1331913"/>
            <a:ext cx="40989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1">
                <a:solidFill>
                  <a:prstClr val="black"/>
                </a:solidFill>
                <a:latin typeface="Trebuchet MS" pitchFamily="34" charset="0"/>
              </a:rPr>
              <a:t>Facing</a:t>
            </a:r>
            <a:r>
              <a:rPr lang="en-US">
                <a:solidFill>
                  <a:prstClr val="black"/>
                </a:solidFill>
                <a:latin typeface="Trebuchet MS" pitchFamily="34" charset="0"/>
              </a:rPr>
              <a:t> the future of faces...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26628" name="Rectangle 6"/>
          <p:cNvSpPr>
            <a:spLocks noChangeArrowheads="1"/>
          </p:cNvSpPr>
          <p:nvPr/>
        </p:nvSpPr>
        <p:spPr bwMode="auto">
          <a:xfrm>
            <a:off x="609600" y="6167438"/>
            <a:ext cx="791686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>
                <a:solidFill>
                  <a:srgbClr val="0000FF"/>
                </a:solidFill>
                <a:latin typeface="Trebuchet MS" pitchFamily="34" charset="0"/>
              </a:rPr>
              <a:t>Vision may be non-monolithic ~ </a:t>
            </a:r>
            <a:r>
              <a:rPr lang="en-US" i="1">
                <a:solidFill>
                  <a:srgbClr val="0000FF"/>
                </a:solidFill>
                <a:latin typeface="Trebuchet MS" pitchFamily="34" charset="0"/>
              </a:rPr>
              <a:t>despite appearances... </a:t>
            </a:r>
            <a:endParaRPr lang="en-US">
              <a:solidFill>
                <a:srgbClr val="0000FF"/>
              </a:solidFill>
            </a:endParaRPr>
          </a:p>
        </p:txBody>
      </p:sp>
      <p:pic>
        <p:nvPicPr>
          <p:cNvPr id="26629" name="Picture 7"/>
          <p:cNvPicPr>
            <a:picLocks noChangeAspect="1" noChangeArrowheads="1"/>
          </p:cNvPicPr>
          <p:nvPr/>
        </p:nvPicPr>
        <p:blipFill>
          <a:blip r:embed="rId3" cstate="print"/>
          <a:srcRect l="20544" t="13818" r="28061"/>
          <a:stretch>
            <a:fillRect/>
          </a:stretch>
        </p:blipFill>
        <p:spPr bwMode="auto">
          <a:xfrm>
            <a:off x="390525" y="2033588"/>
            <a:ext cx="1514475" cy="2538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0" name="Rectangle 8"/>
          <p:cNvSpPr>
            <a:spLocks noChangeArrowheads="1"/>
          </p:cNvSpPr>
          <p:nvPr/>
        </p:nvSpPr>
        <p:spPr bwMode="auto">
          <a:xfrm>
            <a:off x="2057400" y="3254375"/>
            <a:ext cx="6172200" cy="78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500">
                <a:solidFill>
                  <a:prstClr val="black"/>
                </a:solidFill>
              </a:rPr>
              <a:t>Face-blind individuals can see faces perfectly well -- the eyes, nose, and mouth -- but seem to have trouble processing what they see and placing it into memory to be recalled again.</a:t>
            </a:r>
          </a:p>
        </p:txBody>
      </p:sp>
      <p:sp>
        <p:nvSpPr>
          <p:cNvPr id="26631" name="Rectangle 9"/>
          <p:cNvSpPr>
            <a:spLocks noChangeArrowheads="1"/>
          </p:cNvSpPr>
          <p:nvPr/>
        </p:nvSpPr>
        <p:spPr bwMode="auto">
          <a:xfrm>
            <a:off x="2590800" y="4094163"/>
            <a:ext cx="5813425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500" i="1">
                <a:solidFill>
                  <a:srgbClr val="C00000"/>
                </a:solidFill>
                <a:latin typeface="Trebuchet MS" pitchFamily="34" charset="0"/>
              </a:rPr>
              <a:t>Opposite condition: Capgras delusion  </a:t>
            </a:r>
          </a:p>
          <a:p>
            <a:r>
              <a:rPr lang="en-US" sz="1500">
                <a:solidFill>
                  <a:prstClr val="black"/>
                </a:solidFill>
                <a:latin typeface="Trebuchet MS" pitchFamily="34" charset="0"/>
              </a:rPr>
              <a:t>in which one recognizes faces, but believe they are imposters!</a:t>
            </a:r>
            <a:endParaRPr lang="en-US" sz="1500">
              <a:solidFill>
                <a:prstClr val="black"/>
              </a:solidFill>
            </a:endParaRPr>
          </a:p>
        </p:txBody>
      </p:sp>
      <p:pic>
        <p:nvPicPr>
          <p:cNvPr id="26632" name="Picture 8"/>
          <p:cNvPicPr>
            <a:picLocks noChangeAspect="1" noChangeArrowheads="1"/>
          </p:cNvPicPr>
          <p:nvPr/>
        </p:nvPicPr>
        <p:blipFill>
          <a:blip r:embed="rId4" cstate="print"/>
          <a:srcRect l="21388" t="46880" r="3853" b="40855"/>
          <a:stretch>
            <a:fillRect/>
          </a:stretch>
        </p:blipFill>
        <p:spPr bwMode="auto">
          <a:xfrm>
            <a:off x="862013" y="4876800"/>
            <a:ext cx="7596187" cy="1068388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26633" name="Picture 11" descr="moneyFace1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64213" y="166688"/>
            <a:ext cx="3133725" cy="238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4" name="Rectangle 12"/>
          <p:cNvSpPr>
            <a:spLocks noChangeArrowheads="1"/>
          </p:cNvSpPr>
          <p:nvPr/>
        </p:nvSpPr>
        <p:spPr bwMode="auto">
          <a:xfrm>
            <a:off x="2057400" y="1981200"/>
            <a:ext cx="3581400" cy="78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500">
                <a:solidFill>
                  <a:srgbClr val="000000"/>
                </a:solidFill>
              </a:rPr>
              <a:t>Parents with prosopagnosia can go to the day-care center, and if their kid has changed clothes while there, the</a:t>
            </a:r>
          </a:p>
        </p:txBody>
      </p:sp>
      <p:sp>
        <p:nvSpPr>
          <p:cNvPr id="26635" name="Rectangle 13"/>
          <p:cNvSpPr>
            <a:spLocks noChangeArrowheads="1"/>
          </p:cNvSpPr>
          <p:nvPr/>
        </p:nvSpPr>
        <p:spPr bwMode="auto">
          <a:xfrm>
            <a:off x="2057400" y="2673350"/>
            <a:ext cx="6477000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500">
                <a:solidFill>
                  <a:srgbClr val="000000"/>
                </a:solidFill>
              </a:rPr>
              <a:t>parents have no clue who their child is, while the people working there think, `What is wrong with this parent?' "</a:t>
            </a:r>
            <a:endParaRPr lang="en-US" sz="3600">
              <a:solidFill>
                <a:prstClr val="black"/>
              </a:solidFill>
            </a:endParaRPr>
          </a:p>
        </p:txBody>
      </p:sp>
      <p:pic>
        <p:nvPicPr>
          <p:cNvPr id="26636" name="Picture 14" descr="moneyFace2.jpg"/>
          <p:cNvPicPr>
            <a:picLocks noChangeAspect="1"/>
          </p:cNvPicPr>
          <p:nvPr/>
        </p:nvPicPr>
        <p:blipFill>
          <a:blip r:embed="rId6" cstate="print"/>
          <a:srcRect r="12245"/>
          <a:stretch>
            <a:fillRect/>
          </a:stretch>
        </p:blipFill>
        <p:spPr bwMode="auto">
          <a:xfrm>
            <a:off x="5764213" y="166688"/>
            <a:ext cx="3133725" cy="238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838200" y="328613"/>
            <a:ext cx="3738524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200" dirty="0" smtClean="0">
                <a:solidFill>
                  <a:prstClr val="black"/>
                </a:solidFill>
                <a:latin typeface="Trebuchet MS" pitchFamily="34" charset="0"/>
              </a:rPr>
              <a:t>Face-blindness</a:t>
            </a:r>
            <a:endParaRPr lang="en-US" sz="4200" dirty="0">
              <a:solidFill>
                <a:prstClr val="black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4"/>
          <p:cNvSpPr>
            <a:spLocks noGrp="1" noChangeArrowheads="1"/>
          </p:cNvSpPr>
          <p:nvPr>
            <p:ph type="ctrTitle" idx="4294967295"/>
          </p:nvPr>
        </p:nvSpPr>
        <p:spPr>
          <a:xfrm>
            <a:off x="685800" y="228600"/>
            <a:ext cx="7772400" cy="1089025"/>
          </a:xfrm>
        </p:spPr>
        <p:txBody>
          <a:bodyPr/>
          <a:lstStyle/>
          <a:p>
            <a:pPr eaLnBrk="1" hangingPunct="1"/>
            <a:r>
              <a:rPr lang="en-US" sz="3600" b="1" i="1" smtClean="0">
                <a:solidFill>
                  <a:schemeClr val="tx1"/>
                </a:solidFill>
              </a:rPr>
              <a:t>Holistic vs. part-based reasoning</a:t>
            </a:r>
            <a:endParaRPr lang="en-US" sz="3600" smtClean="0"/>
          </a:p>
        </p:txBody>
      </p:sp>
      <p:sp>
        <p:nvSpPr>
          <p:cNvPr id="28675" name="Rectangle 5"/>
          <p:cNvSpPr>
            <a:spLocks noChangeArrowheads="1"/>
          </p:cNvSpPr>
          <p:nvPr/>
        </p:nvSpPr>
        <p:spPr bwMode="auto">
          <a:xfrm>
            <a:off x="990600" y="5181600"/>
            <a:ext cx="7315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dirty="0">
                <a:solidFill>
                  <a:srgbClr val="0000FF"/>
                </a:solidFill>
                <a:latin typeface="Times New Roman" pitchFamily="1" charset="0"/>
              </a:rPr>
              <a:t>Who are these folks?</a:t>
            </a:r>
          </a:p>
        </p:txBody>
      </p:sp>
      <p:pic>
        <p:nvPicPr>
          <p:cNvPr id="28676" name="Picture 2"/>
          <p:cNvPicPr>
            <a:picLocks noChangeAspect="1" noChangeArrowheads="1"/>
          </p:cNvPicPr>
          <p:nvPr/>
        </p:nvPicPr>
        <p:blipFill>
          <a:blip r:embed="rId3" cstate="print"/>
          <a:srcRect l="18436" t="23013" r="57224" b="36159"/>
          <a:stretch>
            <a:fillRect/>
          </a:stretch>
        </p:blipFill>
        <p:spPr bwMode="auto">
          <a:xfrm>
            <a:off x="1600200" y="2057400"/>
            <a:ext cx="2346325" cy="284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7" name="Picture 3"/>
          <p:cNvPicPr>
            <a:picLocks noChangeAspect="1" noChangeArrowheads="1"/>
          </p:cNvPicPr>
          <p:nvPr/>
        </p:nvPicPr>
        <p:blipFill>
          <a:blip r:embed="rId4" cstate="print"/>
          <a:srcRect r="67728"/>
          <a:stretch>
            <a:fillRect/>
          </a:stretch>
        </p:blipFill>
        <p:spPr bwMode="auto">
          <a:xfrm>
            <a:off x="5334000" y="1905000"/>
            <a:ext cx="2338388" cy="300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914400" y="6107113"/>
            <a:ext cx="73152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1800" b="1" dirty="0">
                <a:latin typeface="+mj-lt"/>
                <a:ea typeface="+mn-ea"/>
              </a:rPr>
              <a:t>If I were two faced, why would I be wearing this one?</a:t>
            </a:r>
          </a:p>
        </p:txBody>
      </p:sp>
      <p:sp>
        <p:nvSpPr>
          <p:cNvPr id="28679" name="Rectangle 4"/>
          <p:cNvSpPr>
            <a:spLocks noChangeArrowheads="1"/>
          </p:cNvSpPr>
          <p:nvPr/>
        </p:nvSpPr>
        <p:spPr bwMode="auto">
          <a:xfrm>
            <a:off x="6858000" y="6473825"/>
            <a:ext cx="16462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1" hangingPunct="1"/>
            <a:r>
              <a:rPr lang="en-US" sz="1400" b="1">
                <a:latin typeface="Times New Roman" pitchFamily="1" charset="0"/>
              </a:rPr>
              <a:t>- Abraham Lincoln</a:t>
            </a:r>
          </a:p>
        </p:txBody>
      </p:sp>
      <p:sp>
        <p:nvSpPr>
          <p:cNvPr id="28680" name="Text Box 8"/>
          <p:cNvSpPr txBox="1">
            <a:spLocks noChangeArrowheads="1"/>
          </p:cNvSpPr>
          <p:nvPr/>
        </p:nvSpPr>
        <p:spPr bwMode="auto">
          <a:xfrm>
            <a:off x="819150" y="1028700"/>
            <a:ext cx="1936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>
                <a:latin typeface="Trebuchet MS" pitchFamily="1" charset="0"/>
              </a:rPr>
              <a:t>top-down</a:t>
            </a:r>
          </a:p>
        </p:txBody>
      </p:sp>
      <p:sp>
        <p:nvSpPr>
          <p:cNvPr id="28681" name="Text Box 9"/>
          <p:cNvSpPr txBox="1">
            <a:spLocks noChangeArrowheads="1"/>
          </p:cNvSpPr>
          <p:nvPr/>
        </p:nvSpPr>
        <p:spPr bwMode="auto">
          <a:xfrm>
            <a:off x="3640138" y="1028700"/>
            <a:ext cx="1936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>
                <a:latin typeface="Trebuchet MS" pitchFamily="1" charset="0"/>
              </a:rPr>
              <a:t>bottom-up</a:t>
            </a:r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1600200" y="1066800"/>
            <a:ext cx="7315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1" hangingPunct="1"/>
            <a:r>
              <a:rPr lang="en-US" b="1" i="1" dirty="0" smtClean="0">
                <a:solidFill>
                  <a:srgbClr val="C00000"/>
                </a:solidFill>
                <a:latin typeface="Times New Roman" pitchFamily="1" charset="0"/>
              </a:rPr>
              <a:t>We do both.</a:t>
            </a:r>
            <a:endParaRPr lang="en-US" b="1" i="1" dirty="0">
              <a:solidFill>
                <a:srgbClr val="C00000"/>
              </a:solidFill>
              <a:latin typeface="Times New Roman" pitchFamily="1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4"/>
          <p:cNvSpPr>
            <a:spLocks noGrp="1" noChangeArrowheads="1"/>
          </p:cNvSpPr>
          <p:nvPr>
            <p:ph type="ctrTitle" idx="4294967295"/>
          </p:nvPr>
        </p:nvSpPr>
        <p:spPr>
          <a:xfrm>
            <a:off x="685800" y="228600"/>
            <a:ext cx="7772400" cy="1089025"/>
          </a:xfrm>
        </p:spPr>
        <p:txBody>
          <a:bodyPr/>
          <a:lstStyle/>
          <a:p>
            <a:pPr eaLnBrk="1" hangingPunct="1"/>
            <a:r>
              <a:rPr lang="en-US" sz="3600" b="1" i="1" smtClean="0">
                <a:solidFill>
                  <a:schemeClr val="tx1"/>
                </a:solidFill>
              </a:rPr>
              <a:t>Holistic</a:t>
            </a:r>
            <a:r>
              <a:rPr lang="en-US" sz="3600" b="1" i="1" smtClean="0"/>
              <a:t> vs. part-based reasoning</a:t>
            </a:r>
            <a:endParaRPr lang="en-US" sz="3600" smtClean="0"/>
          </a:p>
        </p:txBody>
      </p:sp>
      <p:pic>
        <p:nvPicPr>
          <p:cNvPr id="29699" name="Picture 2"/>
          <p:cNvPicPr>
            <a:picLocks noChangeAspect="1" noChangeArrowheads="1"/>
          </p:cNvPicPr>
          <p:nvPr/>
        </p:nvPicPr>
        <p:blipFill>
          <a:blip r:embed="rId3" cstate="print"/>
          <a:srcRect l="43851" t="23013" r="21962" b="36159"/>
          <a:stretch>
            <a:fillRect/>
          </a:stretch>
        </p:blipFill>
        <p:spPr bwMode="auto">
          <a:xfrm>
            <a:off x="4565650" y="1828800"/>
            <a:ext cx="396875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0" name="Picture 3"/>
          <p:cNvPicPr>
            <a:picLocks noChangeAspect="1" noChangeArrowheads="1"/>
          </p:cNvPicPr>
          <p:nvPr/>
        </p:nvPicPr>
        <p:blipFill>
          <a:blip r:embed="rId4" cstate="print"/>
          <a:srcRect l="56052"/>
          <a:stretch>
            <a:fillRect/>
          </a:stretch>
        </p:blipFill>
        <p:spPr bwMode="auto">
          <a:xfrm>
            <a:off x="533400" y="1752600"/>
            <a:ext cx="3478213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1" name="Rectangle 5"/>
          <p:cNvSpPr>
            <a:spLocks noChangeArrowheads="1"/>
          </p:cNvSpPr>
          <p:nvPr/>
        </p:nvSpPr>
        <p:spPr bwMode="auto">
          <a:xfrm>
            <a:off x="1905000" y="5562600"/>
            <a:ext cx="51054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>
                <a:solidFill>
                  <a:srgbClr val="0000FF"/>
                </a:solidFill>
                <a:latin typeface="Times New Roman" pitchFamily="1" charset="0"/>
              </a:rPr>
              <a:t>It is more difficult to recognize distinct halves of faces, </a:t>
            </a:r>
            <a:r>
              <a:rPr lang="en-US" b="1" i="1">
                <a:solidFill>
                  <a:srgbClr val="0000FF"/>
                </a:solidFill>
                <a:latin typeface="Times New Roman" pitchFamily="1" charset="0"/>
              </a:rPr>
              <a:t>when aligned</a:t>
            </a:r>
            <a:r>
              <a:rPr lang="en-US">
                <a:solidFill>
                  <a:srgbClr val="0000FF"/>
                </a:solidFill>
                <a:latin typeface="Times New Roman" pitchFamily="1" charset="0"/>
              </a:rPr>
              <a:t>.</a:t>
            </a:r>
          </a:p>
        </p:txBody>
      </p:sp>
      <p:sp>
        <p:nvSpPr>
          <p:cNvPr id="29702" name="Rectangle 8"/>
          <p:cNvSpPr>
            <a:spLocks noChangeArrowheads="1"/>
          </p:cNvSpPr>
          <p:nvPr/>
        </p:nvSpPr>
        <p:spPr bwMode="auto">
          <a:xfrm>
            <a:off x="7048500" y="6405563"/>
            <a:ext cx="1939925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500">
                <a:solidFill>
                  <a:srgbClr val="008000"/>
                </a:solidFill>
                <a:latin typeface="Trebuchet MS" pitchFamily="1" charset="0"/>
              </a:rPr>
              <a:t>Holistic? Part-based?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12" descr="Picture 3"/>
          <p:cNvPicPr>
            <a:picLocks noChangeAspect="1" noChangeArrowheads="1"/>
          </p:cNvPicPr>
          <p:nvPr/>
        </p:nvPicPr>
        <p:blipFill>
          <a:blip r:embed="rId3" cstate="print"/>
          <a:srcRect b="17110"/>
          <a:stretch>
            <a:fillRect/>
          </a:stretch>
        </p:blipFill>
        <p:spPr bwMode="auto">
          <a:xfrm>
            <a:off x="0" y="3022600"/>
            <a:ext cx="8967788" cy="336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7" name="Picture 13" descr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0"/>
            <a:ext cx="6357938" cy="320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8" name="Rectangle 14"/>
          <p:cNvSpPr>
            <a:spLocks noChangeArrowheads="1"/>
          </p:cNvSpPr>
          <p:nvPr/>
        </p:nvSpPr>
        <p:spPr bwMode="auto">
          <a:xfrm>
            <a:off x="6858000" y="533400"/>
            <a:ext cx="1981633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100" dirty="0">
                <a:solidFill>
                  <a:srgbClr val="008000"/>
                </a:solidFill>
                <a:latin typeface="Trebuchet MS" pitchFamily="1" charset="0"/>
              </a:rPr>
              <a:t>My </a:t>
            </a:r>
            <a:r>
              <a:rPr lang="en-US" sz="2100" dirty="0" smtClean="0">
                <a:solidFill>
                  <a:srgbClr val="008000"/>
                </a:solidFill>
                <a:latin typeface="Trebuchet MS" pitchFamily="1" charset="0"/>
              </a:rPr>
              <a:t>source </a:t>
            </a:r>
            <a:r>
              <a:rPr lang="en-US" sz="2100" dirty="0" smtClean="0">
                <a:solidFill>
                  <a:srgbClr val="FF0000"/>
                </a:solidFill>
                <a:latin typeface="Trebuchet MS" pitchFamily="1" charset="0"/>
              </a:rPr>
              <a:t>('06)</a:t>
            </a:r>
            <a:endParaRPr lang="en-US" sz="2100" dirty="0">
              <a:solidFill>
                <a:srgbClr val="FF0000"/>
              </a:solidFill>
              <a:latin typeface="Trebuchet MS" pitchFamily="1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Picture 3"/>
          <p:cNvPicPr>
            <a:picLocks noChangeAspect="1" noChangeArrowheads="1"/>
          </p:cNvPicPr>
          <p:nvPr/>
        </p:nvPicPr>
        <p:blipFill>
          <a:blip r:embed="rId3" cstate="print"/>
          <a:srcRect b="8281"/>
          <a:stretch>
            <a:fillRect/>
          </a:stretch>
        </p:blipFill>
        <p:spPr bwMode="auto">
          <a:xfrm>
            <a:off x="0" y="3022600"/>
            <a:ext cx="8967788" cy="372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1" name="Picture 4" descr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0"/>
            <a:ext cx="6357938" cy="320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14"/>
          <p:cNvSpPr>
            <a:spLocks noChangeArrowheads="1"/>
          </p:cNvSpPr>
          <p:nvPr/>
        </p:nvSpPr>
        <p:spPr bwMode="auto">
          <a:xfrm>
            <a:off x="6858000" y="533400"/>
            <a:ext cx="1981633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100" dirty="0">
                <a:solidFill>
                  <a:srgbClr val="008000"/>
                </a:solidFill>
                <a:latin typeface="Trebuchet MS" pitchFamily="1" charset="0"/>
              </a:rPr>
              <a:t>My </a:t>
            </a:r>
            <a:r>
              <a:rPr lang="en-US" sz="2100" dirty="0" smtClean="0">
                <a:solidFill>
                  <a:srgbClr val="008000"/>
                </a:solidFill>
                <a:latin typeface="Trebuchet MS" pitchFamily="1" charset="0"/>
              </a:rPr>
              <a:t>source </a:t>
            </a:r>
            <a:r>
              <a:rPr lang="en-US" sz="2100" dirty="0" smtClean="0">
                <a:solidFill>
                  <a:srgbClr val="FF0000"/>
                </a:solidFill>
                <a:latin typeface="Trebuchet MS" pitchFamily="1" charset="0"/>
              </a:rPr>
              <a:t>('06)</a:t>
            </a:r>
            <a:endParaRPr lang="en-US" sz="2100" dirty="0">
              <a:solidFill>
                <a:srgbClr val="FF0000"/>
              </a:solidFill>
              <a:latin typeface="Trebuchet MS" pitchFamily="1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4"/>
          <p:cNvSpPr>
            <a:spLocks noGrp="1" noChangeArrowheads="1"/>
          </p:cNvSpPr>
          <p:nvPr>
            <p:ph type="ctrTitle" idx="4294967295"/>
          </p:nvPr>
        </p:nvSpPr>
        <p:spPr>
          <a:xfrm>
            <a:off x="685800" y="228600"/>
            <a:ext cx="7772400" cy="1089025"/>
          </a:xfrm>
        </p:spPr>
        <p:txBody>
          <a:bodyPr/>
          <a:lstStyle/>
          <a:p>
            <a:pPr eaLnBrk="1" hangingPunct="1"/>
            <a:r>
              <a:rPr lang="en-US" dirty="0" smtClean="0"/>
              <a:t>Innate </a:t>
            </a:r>
            <a:r>
              <a:rPr lang="en-US" dirty="0" smtClean="0"/>
              <a:t>face detection?</a:t>
            </a:r>
            <a:endParaRPr lang="en-US" dirty="0" smtClean="0"/>
          </a:p>
        </p:txBody>
      </p:sp>
      <p:sp>
        <p:nvSpPr>
          <p:cNvPr id="33795" name="Rectangle 4"/>
          <p:cNvSpPr>
            <a:spLocks noChangeArrowheads="1"/>
          </p:cNvSpPr>
          <p:nvPr/>
        </p:nvSpPr>
        <p:spPr bwMode="auto">
          <a:xfrm>
            <a:off x="304800" y="1563688"/>
            <a:ext cx="62626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b="1" i="1">
                <a:solidFill>
                  <a:srgbClr val="0000FF"/>
                </a:solidFill>
                <a:latin typeface="Times New Roman" pitchFamily="1" charset="0"/>
              </a:rPr>
              <a:t>Infants prefer the top image to the bottom one…</a:t>
            </a:r>
            <a:endParaRPr lang="en-US">
              <a:latin typeface="Times New Roman" pitchFamily="1" charset="0"/>
            </a:endParaRPr>
          </a:p>
        </p:txBody>
      </p:sp>
      <p:pic>
        <p:nvPicPr>
          <p:cNvPr id="33796" name="Picture 2"/>
          <p:cNvPicPr>
            <a:picLocks noChangeAspect="1" noChangeArrowheads="1"/>
          </p:cNvPicPr>
          <p:nvPr/>
        </p:nvPicPr>
        <p:blipFill>
          <a:blip r:embed="rId3" cstate="print"/>
          <a:srcRect l="16943" t="12621" r="68916" b="42303"/>
          <a:stretch>
            <a:fillRect/>
          </a:stretch>
        </p:blipFill>
        <p:spPr bwMode="auto">
          <a:xfrm>
            <a:off x="914400" y="2325688"/>
            <a:ext cx="1363663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19400" y="2325688"/>
            <a:ext cx="6096000" cy="284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8" name="Rectangle 9"/>
          <p:cNvSpPr>
            <a:spLocks noChangeArrowheads="1"/>
          </p:cNvSpPr>
          <p:nvPr/>
        </p:nvSpPr>
        <p:spPr bwMode="auto">
          <a:xfrm>
            <a:off x="3581400" y="5145088"/>
            <a:ext cx="510698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sz="1800">
                <a:solidFill>
                  <a:srgbClr val="00B050"/>
                </a:solidFill>
                <a:latin typeface="Times New Roman" pitchFamily="1" charset="0"/>
              </a:rPr>
              <a:t>Evidence for the </a:t>
            </a:r>
            <a:r>
              <a:rPr lang="en-US" sz="1800" b="1" i="1">
                <a:solidFill>
                  <a:srgbClr val="00B050"/>
                </a:solidFill>
                <a:latin typeface="Times New Roman" pitchFamily="1" charset="0"/>
              </a:rPr>
              <a:t>fusiform face area (FFA), a specialized face-detection module</a:t>
            </a:r>
            <a:endParaRPr lang="en-US" sz="1800">
              <a:solidFill>
                <a:srgbClr val="00B050"/>
              </a:solidFill>
              <a:latin typeface="Times New Roman" pitchFamily="1" charset="0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rot="16200000" flipH="1">
            <a:off x="38100" y="2516188"/>
            <a:ext cx="1219200" cy="228600"/>
          </a:xfrm>
          <a:prstGeom prst="straightConnector1">
            <a:avLst/>
          </a:prstGeom>
          <a:ln w="19050">
            <a:solidFill>
              <a:srgbClr val="0000FF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4"/>
          <p:cNvSpPr>
            <a:spLocks noGrp="1" noChangeArrowheads="1"/>
          </p:cNvSpPr>
          <p:nvPr>
            <p:ph type="ctrTitle" idx="4294967295"/>
          </p:nvPr>
        </p:nvSpPr>
        <p:spPr>
          <a:xfrm>
            <a:off x="685800" y="228600"/>
            <a:ext cx="7772400" cy="1089025"/>
          </a:xfrm>
        </p:spPr>
        <p:txBody>
          <a:bodyPr/>
          <a:lstStyle/>
          <a:p>
            <a:pPr eaLnBrk="1" hangingPunct="1"/>
            <a:r>
              <a:rPr lang="en-US" smtClean="0"/>
              <a:t>Innate detection?</a:t>
            </a:r>
          </a:p>
        </p:txBody>
      </p:sp>
      <p:sp>
        <p:nvSpPr>
          <p:cNvPr id="34819" name="Rectangle 4"/>
          <p:cNvSpPr>
            <a:spLocks noChangeArrowheads="1"/>
          </p:cNvSpPr>
          <p:nvPr/>
        </p:nvSpPr>
        <p:spPr bwMode="auto">
          <a:xfrm>
            <a:off x="304800" y="1371600"/>
            <a:ext cx="62626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b="1" i="1">
                <a:solidFill>
                  <a:srgbClr val="0000FF"/>
                </a:solidFill>
                <a:latin typeface="Times New Roman" pitchFamily="1" charset="0"/>
              </a:rPr>
              <a:t>Infants prefer the top image to the bottom one…</a:t>
            </a:r>
            <a:endParaRPr lang="en-US">
              <a:latin typeface="Times New Roman" pitchFamily="1" charset="0"/>
            </a:endParaRPr>
          </a:p>
        </p:txBody>
      </p:sp>
      <p:pic>
        <p:nvPicPr>
          <p:cNvPr id="34820" name="Picture 2"/>
          <p:cNvPicPr>
            <a:picLocks noChangeAspect="1" noChangeArrowheads="1"/>
          </p:cNvPicPr>
          <p:nvPr/>
        </p:nvPicPr>
        <p:blipFill>
          <a:blip r:embed="rId3" cstate="print"/>
          <a:srcRect l="16943" t="12621" r="68916" b="42303"/>
          <a:stretch>
            <a:fillRect/>
          </a:stretch>
        </p:blipFill>
        <p:spPr bwMode="auto">
          <a:xfrm>
            <a:off x="914400" y="2133600"/>
            <a:ext cx="1363663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3" name="Straight Arrow Connector 12"/>
          <p:cNvCxnSpPr/>
          <p:nvPr/>
        </p:nvCxnSpPr>
        <p:spPr>
          <a:xfrm rot="16200000" flipH="1">
            <a:off x="38100" y="2324100"/>
            <a:ext cx="1219200" cy="228600"/>
          </a:xfrm>
          <a:prstGeom prst="straightConnector1">
            <a:avLst/>
          </a:prstGeom>
          <a:ln w="19050">
            <a:solidFill>
              <a:srgbClr val="0000FF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822" name="Rectangle 5"/>
          <p:cNvSpPr>
            <a:spLocks noChangeArrowheads="1"/>
          </p:cNvSpPr>
          <p:nvPr/>
        </p:nvSpPr>
        <p:spPr bwMode="auto">
          <a:xfrm>
            <a:off x="1447800" y="5715000"/>
            <a:ext cx="60198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>
                <a:latin typeface="Times New Roman" pitchFamily="1" charset="0"/>
              </a:rPr>
              <a:t>Still debated as to whether infant preferences are for “faces” or “top-heavy” images</a:t>
            </a:r>
          </a:p>
        </p:txBody>
      </p:sp>
      <p:pic>
        <p:nvPicPr>
          <p:cNvPr id="34823" name="Picture 2"/>
          <p:cNvPicPr>
            <a:picLocks noChangeAspect="1" noChangeArrowheads="1"/>
          </p:cNvPicPr>
          <p:nvPr/>
        </p:nvPicPr>
        <p:blipFill>
          <a:blip r:embed="rId3" cstate="print"/>
          <a:srcRect l="30978" t="12621" r="31972" b="42303"/>
          <a:stretch>
            <a:fillRect/>
          </a:stretch>
        </p:blipFill>
        <p:spPr bwMode="auto">
          <a:xfrm>
            <a:off x="4343400" y="2438400"/>
            <a:ext cx="3571875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4" name="Rectangle 4"/>
          <p:cNvSpPr>
            <a:spLocks noChangeArrowheads="1"/>
          </p:cNvSpPr>
          <p:nvPr/>
        </p:nvSpPr>
        <p:spPr bwMode="auto">
          <a:xfrm>
            <a:off x="3505200" y="1900238"/>
            <a:ext cx="50022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b="1" i="1">
                <a:solidFill>
                  <a:srgbClr val="00B050"/>
                </a:solidFill>
                <a:latin typeface="Times New Roman" pitchFamily="1" charset="0"/>
              </a:rPr>
              <a:t>But they also prefer the first row here:</a:t>
            </a:r>
            <a:endParaRPr lang="en-US">
              <a:solidFill>
                <a:srgbClr val="00B050"/>
              </a:solidFill>
              <a:latin typeface="Times New Roman" pitchFamily="1" charset="0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rot="5400000">
            <a:off x="7620000" y="2667000"/>
            <a:ext cx="914400" cy="304800"/>
          </a:xfrm>
          <a:prstGeom prst="straightConnector1">
            <a:avLst/>
          </a:prstGeom>
          <a:ln w="19050">
            <a:solidFill>
              <a:srgbClr val="00B050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4"/>
          <p:cNvSpPr>
            <a:spLocks noGrp="1" noChangeArrowheads="1"/>
          </p:cNvSpPr>
          <p:nvPr>
            <p:ph type="ctrTitle" idx="4294967295"/>
          </p:nvPr>
        </p:nvSpPr>
        <p:spPr>
          <a:xfrm>
            <a:off x="685800" y="228600"/>
            <a:ext cx="7772400" cy="1089025"/>
          </a:xfrm>
        </p:spPr>
        <p:txBody>
          <a:bodyPr/>
          <a:lstStyle/>
          <a:p>
            <a:pPr eaLnBrk="1" hangingPunct="1"/>
            <a:r>
              <a:rPr lang="en-US" b="1" smtClean="0"/>
              <a:t>Learned </a:t>
            </a:r>
            <a:r>
              <a:rPr lang="en-US" smtClean="0"/>
              <a:t>recognition.</a:t>
            </a:r>
          </a:p>
        </p:txBody>
      </p:sp>
      <p:sp>
        <p:nvSpPr>
          <p:cNvPr id="35843" name="Rectangle 4"/>
          <p:cNvSpPr>
            <a:spLocks noChangeArrowheads="1"/>
          </p:cNvSpPr>
          <p:nvPr/>
        </p:nvSpPr>
        <p:spPr bwMode="auto">
          <a:xfrm>
            <a:off x="304800" y="1563688"/>
            <a:ext cx="62626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b="1" i="1">
                <a:solidFill>
                  <a:srgbClr val="0000FF"/>
                </a:solidFill>
                <a:latin typeface="Times New Roman" pitchFamily="1" charset="0"/>
              </a:rPr>
              <a:t>Infants prefer the top image to the bottom one…</a:t>
            </a:r>
            <a:endParaRPr lang="en-US">
              <a:latin typeface="Times New Roman" pitchFamily="1" charset="0"/>
            </a:endParaRPr>
          </a:p>
        </p:txBody>
      </p:sp>
      <p:pic>
        <p:nvPicPr>
          <p:cNvPr id="35844" name="Picture 2"/>
          <p:cNvPicPr>
            <a:picLocks noChangeAspect="1" noChangeArrowheads="1"/>
          </p:cNvPicPr>
          <p:nvPr/>
        </p:nvPicPr>
        <p:blipFill>
          <a:blip r:embed="rId3" cstate="print"/>
          <a:srcRect l="16943" t="12621" r="68916" b="42303"/>
          <a:stretch>
            <a:fillRect/>
          </a:stretch>
        </p:blipFill>
        <p:spPr bwMode="auto">
          <a:xfrm>
            <a:off x="914400" y="2325688"/>
            <a:ext cx="1363663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19400" y="2325688"/>
            <a:ext cx="6096000" cy="284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6" name="Rectangle 9"/>
          <p:cNvSpPr>
            <a:spLocks noChangeArrowheads="1"/>
          </p:cNvSpPr>
          <p:nvPr/>
        </p:nvSpPr>
        <p:spPr bwMode="auto">
          <a:xfrm>
            <a:off x="3581400" y="5145088"/>
            <a:ext cx="510698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sz="1800">
                <a:solidFill>
                  <a:srgbClr val="00B050"/>
                </a:solidFill>
                <a:latin typeface="Times New Roman" pitchFamily="1" charset="0"/>
              </a:rPr>
              <a:t>Evidence for the </a:t>
            </a:r>
            <a:r>
              <a:rPr lang="en-US" sz="1800" b="1" i="1">
                <a:solidFill>
                  <a:srgbClr val="00B050"/>
                </a:solidFill>
                <a:latin typeface="Times New Roman" pitchFamily="1" charset="0"/>
              </a:rPr>
              <a:t>fusiform face area (FFA), a specialized face-detection module</a:t>
            </a:r>
            <a:endParaRPr lang="en-US" sz="1800">
              <a:solidFill>
                <a:srgbClr val="00B050"/>
              </a:solidFill>
              <a:latin typeface="Times New Roman" pitchFamily="1" charset="0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rot="16200000" flipH="1">
            <a:off x="38100" y="2516188"/>
            <a:ext cx="1219200" cy="228600"/>
          </a:xfrm>
          <a:prstGeom prst="straightConnector1">
            <a:avLst/>
          </a:prstGeom>
          <a:ln w="19050">
            <a:solidFill>
              <a:srgbClr val="0000FF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848" name="Picture 8" descr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3363" y="1371600"/>
            <a:ext cx="8675687" cy="469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9" name="Picture 9" descr="Picture 1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86000" y="6172200"/>
            <a:ext cx="4241800" cy="52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3"/>
          <p:cNvSpPr>
            <a:spLocks noChangeArrowheads="1"/>
          </p:cNvSpPr>
          <p:nvPr/>
        </p:nvSpPr>
        <p:spPr bwMode="auto">
          <a:xfrm>
            <a:off x="7048500" y="6405563"/>
            <a:ext cx="1939925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500">
                <a:solidFill>
                  <a:srgbClr val="008000"/>
                </a:solidFill>
                <a:latin typeface="Trebuchet MS" pitchFamily="1" charset="0"/>
              </a:rPr>
              <a:t>Holistic? Part-based?</a:t>
            </a:r>
          </a:p>
        </p:txBody>
      </p:sp>
      <p:sp>
        <p:nvSpPr>
          <p:cNvPr id="30723" name="Rectangle 4"/>
          <p:cNvSpPr>
            <a:spLocks noChangeArrowheads="1"/>
          </p:cNvSpPr>
          <p:nvPr/>
        </p:nvSpPr>
        <p:spPr bwMode="auto">
          <a:xfrm>
            <a:off x="261938" y="6364288"/>
            <a:ext cx="2027237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500">
                <a:solidFill>
                  <a:schemeClr val="bg2"/>
                </a:solidFill>
                <a:latin typeface="Trebuchet MS" pitchFamily="1" charset="0"/>
              </a:rPr>
              <a:t>Peter Thompson 1980</a:t>
            </a:r>
          </a:p>
        </p:txBody>
      </p:sp>
      <p:pic>
        <p:nvPicPr>
          <p:cNvPr id="30724" name="Picture 5" descr="ThatcherIllusion3"/>
          <p:cNvPicPr>
            <a:picLocks noChangeAspect="1" noChangeArrowheads="1"/>
          </p:cNvPicPr>
          <p:nvPr/>
        </p:nvPicPr>
        <p:blipFill>
          <a:blip r:embed="rId3" cstate="print"/>
          <a:srcRect b="50114"/>
          <a:stretch>
            <a:fillRect/>
          </a:stretch>
        </p:blipFill>
        <p:spPr bwMode="auto">
          <a:xfrm>
            <a:off x="1920875" y="533400"/>
            <a:ext cx="5546725" cy="277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ChangeArrowheads="1"/>
          </p:cNvSpPr>
          <p:nvPr/>
        </p:nvSpPr>
        <p:spPr bwMode="auto">
          <a:xfrm>
            <a:off x="7048500" y="6405563"/>
            <a:ext cx="1939925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500">
                <a:solidFill>
                  <a:srgbClr val="008000"/>
                </a:solidFill>
                <a:latin typeface="Trebuchet MS" pitchFamily="1" charset="0"/>
              </a:rPr>
              <a:t>Holistic? Part-based?</a:t>
            </a:r>
          </a:p>
        </p:txBody>
      </p:sp>
      <p:sp>
        <p:nvSpPr>
          <p:cNvPr id="31747" name="Rectangle 3"/>
          <p:cNvSpPr>
            <a:spLocks noChangeArrowheads="1"/>
          </p:cNvSpPr>
          <p:nvPr/>
        </p:nvSpPr>
        <p:spPr bwMode="auto">
          <a:xfrm>
            <a:off x="261938" y="6364288"/>
            <a:ext cx="2027237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500">
                <a:solidFill>
                  <a:schemeClr val="bg2"/>
                </a:solidFill>
                <a:latin typeface="Trebuchet MS" pitchFamily="1" charset="0"/>
              </a:rPr>
              <a:t>Peter Thompson 1980</a:t>
            </a:r>
          </a:p>
        </p:txBody>
      </p:sp>
      <p:pic>
        <p:nvPicPr>
          <p:cNvPr id="31748" name="Picture 4" descr="ThatcherIllusion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20875" y="533400"/>
            <a:ext cx="5546725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ounded Rectangle 26"/>
          <p:cNvSpPr/>
          <p:nvPr/>
        </p:nvSpPr>
        <p:spPr>
          <a:xfrm>
            <a:off x="228600" y="3124200"/>
            <a:ext cx="4379310" cy="1681076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rgbClr val="9BBB59">
                  <a:lumMod val="40000"/>
                  <a:lumOff val="60000"/>
                </a:srgb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71600" y="304800"/>
            <a:ext cx="6476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600">
                <a:solidFill>
                  <a:prstClr val="black"/>
                </a:solidFill>
                <a:latin typeface="Calibri"/>
                <a:ea typeface="+mn-ea"/>
              </a:rPr>
              <a:t>CS 182 final assignment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81000" y="1105333"/>
            <a:ext cx="6476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>
                <a:solidFill>
                  <a:prstClr val="black"/>
                </a:solidFill>
                <a:latin typeface="Calibri"/>
                <a:ea typeface="+mn-ea"/>
              </a:rPr>
              <a:t>On one topic from the course's 2</a:t>
            </a:r>
            <a:r>
              <a:rPr lang="en-US" sz="2800" baseline="30000">
                <a:solidFill>
                  <a:prstClr val="black"/>
                </a:solidFill>
                <a:latin typeface="Calibri"/>
                <a:ea typeface="+mn-ea"/>
              </a:rPr>
              <a:t>nd</a:t>
            </a:r>
            <a:r>
              <a:rPr lang="en-US" sz="2800">
                <a:solidFill>
                  <a:prstClr val="black"/>
                </a:solidFill>
                <a:latin typeface="Calibri"/>
                <a:ea typeface="+mn-ea"/>
              </a:rPr>
              <a:t> half: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85800" y="1700046"/>
            <a:ext cx="6476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>
                <a:solidFill>
                  <a:srgbClr val="0000FF"/>
                </a:solidFill>
                <a:latin typeface="Calibri"/>
                <a:ea typeface="+mn-ea"/>
              </a:rPr>
              <a:t>Option #1: </a:t>
            </a:r>
            <a:r>
              <a:rPr lang="en-US" sz="2800">
                <a:solidFill>
                  <a:prstClr val="black"/>
                </a:solidFill>
                <a:latin typeface="Calibri"/>
                <a:ea typeface="+mn-ea"/>
              </a:rPr>
              <a:t>motion-planning problems</a:t>
            </a:r>
            <a:endParaRPr lang="en-US" sz="2800">
              <a:solidFill>
                <a:srgbClr val="008000"/>
              </a:solidFill>
              <a:latin typeface="Calibri"/>
              <a:ea typeface="+mn-ea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85800" y="2275820"/>
            <a:ext cx="6476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>
                <a:solidFill>
                  <a:srgbClr val="0000FF"/>
                </a:solidFill>
                <a:latin typeface="Calibri"/>
                <a:ea typeface="+mn-ea"/>
              </a:rPr>
              <a:t>Option #2: </a:t>
            </a:r>
            <a:r>
              <a:rPr lang="en-US" sz="2800" b="1" i="1">
                <a:solidFill>
                  <a:srgbClr val="008000"/>
                </a:solidFill>
                <a:latin typeface="Calibri"/>
                <a:ea typeface="+mn-ea"/>
              </a:rPr>
              <a:t>Claremont robotics judging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85800" y="5106293"/>
            <a:ext cx="6476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>
                <a:solidFill>
                  <a:srgbClr val="0000FF"/>
                </a:solidFill>
                <a:latin typeface="Calibri"/>
                <a:ea typeface="+mn-ea"/>
              </a:rPr>
              <a:t>Option #3: </a:t>
            </a:r>
            <a:r>
              <a:rPr lang="en-US" sz="2800">
                <a:solidFill>
                  <a:prstClr val="black"/>
                </a:solidFill>
                <a:latin typeface="Calibri"/>
                <a:ea typeface="+mn-ea"/>
              </a:rPr>
              <a:t>SLAM visualization &amp; evaluation</a:t>
            </a:r>
            <a:endParaRPr lang="en-US" sz="2800" i="1">
              <a:solidFill>
                <a:srgbClr val="008000"/>
              </a:solidFill>
              <a:latin typeface="Calibri"/>
              <a:ea typeface="+mn-ea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85800" y="5671926"/>
            <a:ext cx="78013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>
                <a:solidFill>
                  <a:srgbClr val="0000FF"/>
                </a:solidFill>
                <a:latin typeface="Calibri"/>
                <a:ea typeface="+mn-ea"/>
              </a:rPr>
              <a:t>Option #4: </a:t>
            </a:r>
            <a:r>
              <a:rPr lang="en-US" sz="2800">
                <a:solidFill>
                  <a:prstClr val="black"/>
                </a:solidFill>
                <a:latin typeface="Calibri"/>
                <a:ea typeface="+mn-ea"/>
              </a:rPr>
              <a:t>ROS: </a:t>
            </a:r>
            <a:r>
              <a:rPr lang="en-US" sz="2100">
                <a:solidFill>
                  <a:prstClr val="black"/>
                </a:solidFill>
                <a:latin typeface="Calibri"/>
                <a:ea typeface="+mn-ea"/>
              </a:rPr>
              <a:t>Willow Garage's </a:t>
            </a:r>
            <a:r>
              <a:rPr lang="en-US" sz="2100" i="1">
                <a:solidFill>
                  <a:prstClr val="black"/>
                </a:solidFill>
                <a:latin typeface="Calibri"/>
                <a:ea typeface="+mn-ea"/>
              </a:rPr>
              <a:t>Robot Operating system</a:t>
            </a:r>
            <a:endParaRPr lang="en-US" sz="2100" i="1">
              <a:solidFill>
                <a:srgbClr val="008000"/>
              </a:solidFill>
              <a:latin typeface="Calibri"/>
              <a:ea typeface="+mn-ea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85800" y="6237559"/>
            <a:ext cx="78013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>
                <a:solidFill>
                  <a:srgbClr val="0000FF"/>
                </a:solidFill>
                <a:latin typeface="Calibri"/>
                <a:ea typeface="+mn-ea"/>
              </a:rPr>
              <a:t>Option #5: </a:t>
            </a:r>
            <a:r>
              <a:rPr lang="en-US" sz="2800">
                <a:solidFill>
                  <a:prstClr val="black"/>
                </a:solidFill>
                <a:latin typeface="Calibri"/>
                <a:ea typeface="+mn-ea"/>
              </a:rPr>
              <a:t>Face recognition via Eigenfaces</a:t>
            </a:r>
            <a:endParaRPr lang="en-US" sz="2100" i="1">
              <a:solidFill>
                <a:srgbClr val="008000"/>
              </a:solidFill>
              <a:latin typeface="Calibri"/>
              <a:ea typeface="+mn-ea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782479" y="3206234"/>
            <a:ext cx="13429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1" i="1">
                <a:solidFill>
                  <a:srgbClr val="008000"/>
                </a:solidFill>
                <a:latin typeface="Calibri"/>
                <a:ea typeface="+mn-ea"/>
              </a:rPr>
              <a:t>Friday, 4/29</a:t>
            </a:r>
            <a:endParaRPr lang="en-US" sz="1800">
              <a:solidFill>
                <a:srgbClr val="008000"/>
              </a:solidFill>
              <a:latin typeface="Calibri"/>
              <a:ea typeface="+mn-ea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85800" y="3733800"/>
            <a:ext cx="35363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i="1">
                <a:solidFill>
                  <a:prstClr val="black"/>
                </a:solidFill>
                <a:latin typeface="Calibri"/>
                <a:ea typeface="+mn-ea"/>
              </a:rPr>
              <a:t>Either </a:t>
            </a:r>
            <a:r>
              <a:rPr lang="en-US" sz="1800" b="1" i="1">
                <a:solidFill>
                  <a:srgbClr val="008000"/>
                </a:solidFill>
                <a:latin typeface="Calibri"/>
                <a:ea typeface="+mn-ea"/>
              </a:rPr>
              <a:t>11am-12:30 </a:t>
            </a:r>
            <a:r>
              <a:rPr lang="en-US" sz="1800" i="1">
                <a:solidFill>
                  <a:prstClr val="black"/>
                </a:solidFill>
                <a:latin typeface="Calibri"/>
                <a:ea typeface="+mn-ea"/>
              </a:rPr>
              <a:t>(poster judging)</a:t>
            </a:r>
            <a:endParaRPr lang="en-US" sz="180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35951" y="4261366"/>
            <a:ext cx="38360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i="1">
                <a:solidFill>
                  <a:prstClr val="black"/>
                </a:solidFill>
                <a:latin typeface="Calibri"/>
                <a:ea typeface="+mn-ea"/>
              </a:rPr>
              <a:t>or </a:t>
            </a:r>
            <a:r>
              <a:rPr lang="en-US" sz="1800" b="1" i="1">
                <a:solidFill>
                  <a:srgbClr val="008000"/>
                </a:solidFill>
                <a:latin typeface="Calibri"/>
                <a:ea typeface="+mn-ea"/>
              </a:rPr>
              <a:t>12:30-2:00pm </a:t>
            </a:r>
            <a:r>
              <a:rPr lang="en-US" sz="1800" i="1">
                <a:solidFill>
                  <a:prstClr val="black"/>
                </a:solidFill>
                <a:latin typeface="Calibri"/>
                <a:ea typeface="+mn-ea"/>
              </a:rPr>
              <a:t>(competition judging)</a:t>
            </a:r>
            <a:endParaRPr lang="en-US" sz="1800">
              <a:solidFill>
                <a:prstClr val="black"/>
              </a:solidFill>
              <a:latin typeface="Calibri"/>
              <a:ea typeface="+mn-ea"/>
            </a:endParaRPr>
          </a:p>
        </p:txBody>
      </p:sp>
      <p:pic>
        <p:nvPicPr>
          <p:cNvPr id="28" name="Picture 27" descr="IMG_245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53972" y="2860353"/>
            <a:ext cx="2845903" cy="21344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ChangeArrowheads="1"/>
          </p:cNvSpPr>
          <p:nvPr/>
        </p:nvSpPr>
        <p:spPr bwMode="auto">
          <a:xfrm>
            <a:off x="7048500" y="6405563"/>
            <a:ext cx="1939925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500">
                <a:solidFill>
                  <a:srgbClr val="008000"/>
                </a:solidFill>
                <a:latin typeface="Trebuchet MS" pitchFamily="1" charset="0"/>
              </a:rPr>
              <a:t>Holistic? Part-based?</a:t>
            </a:r>
          </a:p>
        </p:txBody>
      </p:sp>
      <p:sp>
        <p:nvSpPr>
          <p:cNvPr id="32771" name="Rectangle 3"/>
          <p:cNvSpPr>
            <a:spLocks noChangeArrowheads="1"/>
          </p:cNvSpPr>
          <p:nvPr/>
        </p:nvSpPr>
        <p:spPr bwMode="auto">
          <a:xfrm>
            <a:off x="261938" y="6364288"/>
            <a:ext cx="2027237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500">
                <a:solidFill>
                  <a:schemeClr val="bg2"/>
                </a:solidFill>
                <a:latin typeface="Trebuchet MS" pitchFamily="1" charset="0"/>
              </a:rPr>
              <a:t>Peter Thompson 1980</a:t>
            </a:r>
          </a:p>
        </p:txBody>
      </p:sp>
      <p:pic>
        <p:nvPicPr>
          <p:cNvPr id="32772" name="Picture 4" descr="ThatcherIllusion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20875" y="533400"/>
            <a:ext cx="5546725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3" name="Picture 5" descr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" y="914400"/>
            <a:ext cx="8993188" cy="3695700"/>
          </a:xfrm>
          <a:prstGeom prst="rect">
            <a:avLst/>
          </a:prstGeom>
          <a:noFill/>
          <a:ln w="19050">
            <a:solidFill>
              <a:srgbClr val="0105FF"/>
            </a:solidFill>
            <a:miter lim="800000"/>
            <a:headEnd/>
            <a:tailEnd/>
          </a:ln>
        </p:spPr>
      </p:pic>
      <p:pic>
        <p:nvPicPr>
          <p:cNvPr id="32774" name="Picture 6" descr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81200" y="4953000"/>
            <a:ext cx="5410200" cy="1395413"/>
          </a:xfrm>
          <a:prstGeom prst="rect">
            <a:avLst/>
          </a:prstGeom>
          <a:noFill/>
          <a:ln w="19050">
            <a:solidFill>
              <a:srgbClr val="0105FF"/>
            </a:solidFill>
            <a:miter lim="800000"/>
            <a:headEnd/>
            <a:tailEnd/>
          </a:ln>
        </p:spPr>
      </p:pic>
      <p:sp>
        <p:nvSpPr>
          <p:cNvPr id="32775" name="Rectangle 7"/>
          <p:cNvSpPr>
            <a:spLocks noChangeArrowheads="1"/>
          </p:cNvSpPr>
          <p:nvPr/>
        </p:nvSpPr>
        <p:spPr bwMode="auto">
          <a:xfrm>
            <a:off x="3978275" y="4249738"/>
            <a:ext cx="854075" cy="16668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4"/>
          <p:cNvSpPr>
            <a:spLocks noChangeArrowheads="1"/>
          </p:cNvSpPr>
          <p:nvPr/>
        </p:nvSpPr>
        <p:spPr bwMode="auto">
          <a:xfrm>
            <a:off x="6019800" y="1066800"/>
            <a:ext cx="1981200" cy="533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latin typeface="Times New Roman" pitchFamily="1" charset="0"/>
            </a:endParaRPr>
          </a:p>
        </p:txBody>
      </p:sp>
      <p:sp>
        <p:nvSpPr>
          <p:cNvPr id="37891" name="TextBox 6"/>
          <p:cNvSpPr txBox="1">
            <a:spLocks noChangeArrowheads="1"/>
          </p:cNvSpPr>
          <p:nvPr/>
        </p:nvSpPr>
        <p:spPr bwMode="auto">
          <a:xfrm>
            <a:off x="457200" y="381000"/>
            <a:ext cx="5257800" cy="73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sz="4200">
                <a:latin typeface="Times New Roman" pitchFamily="1" charset="0"/>
              </a:rPr>
              <a:t>Eigenfaces</a:t>
            </a:r>
            <a:endParaRPr lang="en-US" sz="4200" b="1" i="1">
              <a:latin typeface="Times New Roman" pitchFamily="1" charset="0"/>
            </a:endParaRPr>
          </a:p>
        </p:txBody>
      </p:sp>
      <p:sp>
        <p:nvSpPr>
          <p:cNvPr id="37892" name="TextBox 9"/>
          <p:cNvSpPr txBox="1">
            <a:spLocks noChangeArrowheads="1"/>
          </p:cNvSpPr>
          <p:nvPr/>
        </p:nvSpPr>
        <p:spPr bwMode="auto">
          <a:xfrm>
            <a:off x="914400" y="2743200"/>
            <a:ext cx="41148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sz="1800">
                <a:solidFill>
                  <a:srgbClr val="0000FF"/>
                </a:solidFill>
                <a:latin typeface="Trebuchet MS" pitchFamily="1" charset="0"/>
              </a:rPr>
              <a:t>Each face image is a point in the space of appearances (texture)</a:t>
            </a:r>
          </a:p>
        </p:txBody>
      </p:sp>
      <p:sp>
        <p:nvSpPr>
          <p:cNvPr id="37893" name="TextBox 17"/>
          <p:cNvSpPr txBox="1">
            <a:spLocks noChangeArrowheads="1"/>
          </p:cNvSpPr>
          <p:nvPr/>
        </p:nvSpPr>
        <p:spPr bwMode="auto">
          <a:xfrm>
            <a:off x="457200" y="1519238"/>
            <a:ext cx="5181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b="1" i="1">
                <a:latin typeface="Times New Roman" pitchFamily="1" charset="0"/>
              </a:rPr>
              <a:t>Idea:  </a:t>
            </a:r>
            <a:r>
              <a:rPr lang="en-US">
                <a:latin typeface="Times New Roman" pitchFamily="1" charset="0"/>
              </a:rPr>
              <a:t>faces have distinctive appearance </a:t>
            </a:r>
            <a:endParaRPr lang="en-US" b="1" i="1">
              <a:latin typeface="Times New Roman" pitchFamily="1" charset="0"/>
            </a:endParaRPr>
          </a:p>
        </p:txBody>
      </p:sp>
      <p:sp>
        <p:nvSpPr>
          <p:cNvPr id="37894" name="TextBox 14"/>
          <p:cNvSpPr txBox="1">
            <a:spLocks noChangeArrowheads="1"/>
          </p:cNvSpPr>
          <p:nvPr/>
        </p:nvSpPr>
        <p:spPr bwMode="auto">
          <a:xfrm>
            <a:off x="457200" y="1976438"/>
            <a:ext cx="5181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>
                <a:latin typeface="Times New Roman" pitchFamily="1" charset="0"/>
              </a:rPr>
              <a:t>Consider </a:t>
            </a:r>
            <a:r>
              <a:rPr lang="en-US" i="1">
                <a:latin typeface="Times New Roman" pitchFamily="1" charset="0"/>
              </a:rPr>
              <a:t>appearance space (face space)</a:t>
            </a:r>
            <a:endParaRPr lang="en-US" b="1" i="1">
              <a:latin typeface="Times New Roman" pitchFamily="1" charset="0"/>
            </a:endParaRPr>
          </a:p>
        </p:txBody>
      </p:sp>
      <p:pic>
        <p:nvPicPr>
          <p:cNvPr id="3789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1200" y="533400"/>
            <a:ext cx="2998788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6" name="Picture 1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19775" y="4010025"/>
            <a:ext cx="2790825" cy="246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Down Arrow 15"/>
          <p:cNvSpPr/>
          <p:nvPr/>
        </p:nvSpPr>
        <p:spPr>
          <a:xfrm>
            <a:off x="7010400" y="3581400"/>
            <a:ext cx="457200" cy="4572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37898" name="TextBox 16"/>
          <p:cNvSpPr txBox="1">
            <a:spLocks noChangeArrowheads="1"/>
          </p:cNvSpPr>
          <p:nvPr/>
        </p:nvSpPr>
        <p:spPr bwMode="auto">
          <a:xfrm>
            <a:off x="927100" y="4059238"/>
            <a:ext cx="3768725" cy="3667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sz="1800">
                <a:solidFill>
                  <a:srgbClr val="C00000"/>
                </a:solidFill>
                <a:latin typeface="Trebuchet MS" pitchFamily="1" charset="0"/>
              </a:rPr>
              <a:t>How many dimensions here?</a:t>
            </a:r>
          </a:p>
        </p:txBody>
      </p:sp>
      <p:sp>
        <p:nvSpPr>
          <p:cNvPr id="37899" name="TextBox 9"/>
          <p:cNvSpPr txBox="1">
            <a:spLocks noChangeArrowheads="1"/>
          </p:cNvSpPr>
          <p:nvPr/>
        </p:nvSpPr>
        <p:spPr bwMode="auto">
          <a:xfrm>
            <a:off x="690563" y="4879975"/>
            <a:ext cx="4262437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sz="1800" dirty="0">
                <a:latin typeface="Trebuchet MS" pitchFamily="1" charset="0"/>
              </a:rPr>
              <a:t>Choose the N axes that best capture "</a:t>
            </a:r>
            <a:r>
              <a:rPr lang="en-US" sz="1800" dirty="0" err="1">
                <a:latin typeface="Trebuchet MS" pitchFamily="1" charset="0"/>
              </a:rPr>
              <a:t>faceness</a:t>
            </a:r>
            <a:r>
              <a:rPr lang="en-US" sz="1800" dirty="0">
                <a:latin typeface="Trebuchet MS" pitchFamily="1" charset="0"/>
              </a:rPr>
              <a:t>" ~ they may not align with the original space's axes.</a:t>
            </a:r>
          </a:p>
        </p:txBody>
      </p:sp>
      <p:sp>
        <p:nvSpPr>
          <p:cNvPr id="37900" name="Line 1038"/>
          <p:cNvSpPr>
            <a:spLocks noChangeShapeType="1"/>
          </p:cNvSpPr>
          <p:nvPr/>
        </p:nvSpPr>
        <p:spPr bwMode="auto">
          <a:xfrm flipV="1">
            <a:off x="4419600" y="3700463"/>
            <a:ext cx="1303338" cy="566737"/>
          </a:xfrm>
          <a:prstGeom prst="line">
            <a:avLst/>
          </a:prstGeom>
          <a:noFill/>
          <a:ln w="9525">
            <a:solidFill>
              <a:srgbClr val="C00000"/>
            </a:solidFill>
            <a:round/>
            <a:headEnd/>
            <a:tailEnd type="triangle" w="med" len="med"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37901" name="Rectangle 1039"/>
          <p:cNvSpPr>
            <a:spLocks noChangeArrowheads="1"/>
          </p:cNvSpPr>
          <p:nvPr/>
        </p:nvSpPr>
        <p:spPr bwMode="auto">
          <a:xfrm>
            <a:off x="935038" y="6088063"/>
            <a:ext cx="37941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800">
                <a:solidFill>
                  <a:srgbClr val="008000"/>
                </a:solidFill>
                <a:latin typeface="Trebuchet MS" pitchFamily="1" charset="0"/>
              </a:rPr>
              <a:t>What would those axes </a:t>
            </a:r>
            <a:r>
              <a:rPr lang="en-US" sz="1800" i="1">
                <a:solidFill>
                  <a:srgbClr val="008000"/>
                </a:solidFill>
                <a:latin typeface="Trebuchet MS" pitchFamily="1" charset="0"/>
              </a:rPr>
              <a:t>mean </a:t>
            </a:r>
            <a:r>
              <a:rPr lang="en-US" sz="1800">
                <a:solidFill>
                  <a:srgbClr val="008000"/>
                </a:solidFill>
                <a:latin typeface="Trebuchet MS" pitchFamily="1" charset="0"/>
              </a:rPr>
              <a:t>?</a:t>
            </a:r>
          </a:p>
        </p:txBody>
      </p:sp>
      <p:sp>
        <p:nvSpPr>
          <p:cNvPr id="37902" name="Line 1040"/>
          <p:cNvSpPr>
            <a:spLocks noChangeShapeType="1"/>
          </p:cNvSpPr>
          <p:nvPr/>
        </p:nvSpPr>
        <p:spPr bwMode="auto">
          <a:xfrm>
            <a:off x="4427538" y="4308475"/>
            <a:ext cx="1206500" cy="184150"/>
          </a:xfrm>
          <a:prstGeom prst="line">
            <a:avLst/>
          </a:prstGeom>
          <a:noFill/>
          <a:ln w="9525">
            <a:solidFill>
              <a:srgbClr val="C00000"/>
            </a:solidFill>
            <a:round/>
            <a:headEnd/>
            <a:tailEnd type="triangle" w="med" len="med"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6324600" y="172328"/>
            <a:ext cx="19014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 smtClean="0">
                <a:latin typeface="Trebuchet MS" pitchFamily="1" charset="0"/>
              </a:rPr>
              <a:t>100x100 patches</a:t>
            </a:r>
            <a:endParaRPr 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4"/>
          <p:cNvSpPr>
            <a:spLocks noChangeArrowheads="1"/>
          </p:cNvSpPr>
          <p:nvPr/>
        </p:nvSpPr>
        <p:spPr bwMode="auto">
          <a:xfrm>
            <a:off x="6019800" y="1066800"/>
            <a:ext cx="1981200" cy="533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 smtClean="0">
              <a:solidFill>
                <a:prstClr val="black"/>
              </a:solidFill>
              <a:latin typeface="Times New Roman" pitchFamily="18" charset="0"/>
              <a:ea typeface="+mn-ea"/>
            </a:endParaRPr>
          </a:p>
        </p:txBody>
      </p:sp>
      <p:sp>
        <p:nvSpPr>
          <p:cNvPr id="39939" name="TextBox 6"/>
          <p:cNvSpPr txBox="1">
            <a:spLocks noChangeArrowheads="1"/>
          </p:cNvSpPr>
          <p:nvPr/>
        </p:nvSpPr>
        <p:spPr bwMode="auto">
          <a:xfrm>
            <a:off x="914400" y="304800"/>
            <a:ext cx="71628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sz="3600" smtClean="0">
                <a:solidFill>
                  <a:prstClr val="black"/>
                </a:solidFill>
                <a:latin typeface="Times New Roman" pitchFamily="18" charset="0"/>
                <a:ea typeface="+mn-ea"/>
              </a:rPr>
              <a:t>Only a few dimensions needed</a:t>
            </a:r>
            <a:endParaRPr lang="en-US" sz="3600" b="1" i="1" smtClean="0">
              <a:solidFill>
                <a:prstClr val="black"/>
              </a:solidFill>
              <a:latin typeface="Times New Roman" pitchFamily="18" charset="0"/>
              <a:ea typeface="+mn-ea"/>
            </a:endParaRPr>
          </a:p>
        </p:txBody>
      </p:sp>
      <p:sp>
        <p:nvSpPr>
          <p:cNvPr id="39940" name="TextBox 9"/>
          <p:cNvSpPr txBox="1">
            <a:spLocks noChangeArrowheads="1"/>
          </p:cNvSpPr>
          <p:nvPr/>
        </p:nvSpPr>
        <p:spPr bwMode="auto">
          <a:xfrm>
            <a:off x="2895600" y="6248400"/>
            <a:ext cx="33528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sz="1800" smtClean="0">
                <a:solidFill>
                  <a:srgbClr val="FF0000"/>
                </a:solidFill>
                <a:latin typeface="Comic Sans MS" pitchFamily="66" charset="0"/>
                <a:ea typeface="+mn-ea"/>
              </a:rPr>
              <a:t>but which ones?</a:t>
            </a:r>
          </a:p>
        </p:txBody>
      </p:sp>
      <p:pic>
        <p:nvPicPr>
          <p:cNvPr id="39941" name="Picture 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1524000"/>
            <a:ext cx="3535363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2" name="Picture 1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" y="1524000"/>
            <a:ext cx="3535363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3" name="TextBox 9"/>
          <p:cNvSpPr txBox="1">
            <a:spLocks noChangeArrowheads="1"/>
          </p:cNvSpPr>
          <p:nvPr/>
        </p:nvSpPr>
        <p:spPr bwMode="auto">
          <a:xfrm>
            <a:off x="685800" y="4800600"/>
            <a:ext cx="33528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sz="1800" smtClean="0">
                <a:solidFill>
                  <a:srgbClr val="0000FF"/>
                </a:solidFill>
                <a:latin typeface="Comic Sans MS" pitchFamily="66" charset="0"/>
                <a:ea typeface="+mn-ea"/>
              </a:rPr>
              <a:t>x-y projection</a:t>
            </a:r>
          </a:p>
        </p:txBody>
      </p:sp>
      <p:sp>
        <p:nvSpPr>
          <p:cNvPr id="39944" name="TextBox 9"/>
          <p:cNvSpPr txBox="1">
            <a:spLocks noChangeArrowheads="1"/>
          </p:cNvSpPr>
          <p:nvPr/>
        </p:nvSpPr>
        <p:spPr bwMode="auto">
          <a:xfrm>
            <a:off x="4876800" y="4800600"/>
            <a:ext cx="33528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sz="1800" smtClean="0">
                <a:solidFill>
                  <a:srgbClr val="0000FF"/>
                </a:solidFill>
                <a:latin typeface="Comic Sans MS" pitchFamily="66" charset="0"/>
                <a:ea typeface="+mn-ea"/>
              </a:rPr>
              <a:t>x-z projection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4"/>
          <p:cNvSpPr>
            <a:spLocks noChangeArrowheads="1"/>
          </p:cNvSpPr>
          <p:nvPr/>
        </p:nvSpPr>
        <p:spPr bwMode="auto">
          <a:xfrm>
            <a:off x="6019800" y="1066800"/>
            <a:ext cx="1981200" cy="533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 smtClean="0">
              <a:solidFill>
                <a:prstClr val="black"/>
              </a:solidFill>
              <a:latin typeface="Times New Roman" pitchFamily="18" charset="0"/>
              <a:ea typeface="+mn-ea"/>
            </a:endParaRPr>
          </a:p>
        </p:txBody>
      </p:sp>
      <p:sp>
        <p:nvSpPr>
          <p:cNvPr id="40963" name="TextBox 6"/>
          <p:cNvSpPr txBox="1">
            <a:spLocks noChangeArrowheads="1"/>
          </p:cNvSpPr>
          <p:nvPr/>
        </p:nvSpPr>
        <p:spPr bwMode="auto">
          <a:xfrm>
            <a:off x="914400" y="304800"/>
            <a:ext cx="71628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sz="3600" smtClean="0">
                <a:solidFill>
                  <a:prstClr val="black"/>
                </a:solidFill>
                <a:latin typeface="Times New Roman" pitchFamily="18" charset="0"/>
                <a:ea typeface="+mn-ea"/>
              </a:rPr>
              <a:t>Only a few dimensions needed</a:t>
            </a:r>
            <a:endParaRPr lang="en-US" sz="3600" b="1" i="1" smtClean="0">
              <a:solidFill>
                <a:prstClr val="black"/>
              </a:solidFill>
              <a:latin typeface="Times New Roman" pitchFamily="18" charset="0"/>
              <a:ea typeface="+mn-ea"/>
            </a:endParaRPr>
          </a:p>
        </p:txBody>
      </p:sp>
      <p:sp>
        <p:nvSpPr>
          <p:cNvPr id="40964" name="TextBox 9"/>
          <p:cNvSpPr txBox="1">
            <a:spLocks noChangeArrowheads="1"/>
          </p:cNvSpPr>
          <p:nvPr/>
        </p:nvSpPr>
        <p:spPr bwMode="auto">
          <a:xfrm>
            <a:off x="2895600" y="6248400"/>
            <a:ext cx="33528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sz="1800" smtClean="0">
                <a:solidFill>
                  <a:srgbClr val="FF0000"/>
                </a:solidFill>
                <a:latin typeface="Comic Sans MS" pitchFamily="66" charset="0"/>
                <a:ea typeface="+mn-ea"/>
              </a:rPr>
              <a:t>this is a promising view!</a:t>
            </a:r>
          </a:p>
        </p:txBody>
      </p:sp>
      <p:pic>
        <p:nvPicPr>
          <p:cNvPr id="40965" name="Picture 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1524000"/>
            <a:ext cx="3535363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6" name="Picture 1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" y="1524000"/>
            <a:ext cx="3535363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7" name="TextBox 9"/>
          <p:cNvSpPr txBox="1">
            <a:spLocks noChangeArrowheads="1"/>
          </p:cNvSpPr>
          <p:nvPr/>
        </p:nvSpPr>
        <p:spPr bwMode="auto">
          <a:xfrm>
            <a:off x="685800" y="4800600"/>
            <a:ext cx="33528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sz="1800" smtClean="0">
                <a:solidFill>
                  <a:srgbClr val="0000FF"/>
                </a:solidFill>
                <a:latin typeface="Comic Sans MS" pitchFamily="66" charset="0"/>
                <a:ea typeface="+mn-ea"/>
              </a:rPr>
              <a:t>x-y projection</a:t>
            </a:r>
          </a:p>
        </p:txBody>
      </p:sp>
      <p:sp>
        <p:nvSpPr>
          <p:cNvPr id="40968" name="TextBox 9"/>
          <p:cNvSpPr txBox="1">
            <a:spLocks noChangeArrowheads="1"/>
          </p:cNvSpPr>
          <p:nvPr/>
        </p:nvSpPr>
        <p:spPr bwMode="auto">
          <a:xfrm>
            <a:off x="4876800" y="4800600"/>
            <a:ext cx="33528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sz="1800" smtClean="0">
                <a:solidFill>
                  <a:srgbClr val="0000FF"/>
                </a:solidFill>
                <a:latin typeface="Comic Sans MS" pitchFamily="66" charset="0"/>
                <a:ea typeface="+mn-ea"/>
              </a:rPr>
              <a:t>x-z projection</a:t>
            </a:r>
          </a:p>
        </p:txBody>
      </p:sp>
      <p:pic>
        <p:nvPicPr>
          <p:cNvPr id="40969" name="Picture 2"/>
          <p:cNvPicPr>
            <a:picLocks noChangeAspect="1" noChangeArrowheads="1"/>
          </p:cNvPicPr>
          <p:nvPr/>
        </p:nvPicPr>
        <p:blipFill>
          <a:blip r:embed="rId5" cstate="print"/>
          <a:srcRect l="22108" t="3172" r="22340" b="31715"/>
          <a:stretch>
            <a:fillRect/>
          </a:stretch>
        </p:blipFill>
        <p:spPr bwMode="auto">
          <a:xfrm>
            <a:off x="1828800" y="1295400"/>
            <a:ext cx="5418138" cy="476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304800"/>
            <a:ext cx="7772400" cy="990600"/>
          </a:xfrm>
        </p:spPr>
        <p:txBody>
          <a:bodyPr/>
          <a:lstStyle/>
          <a:p>
            <a:pPr eaLnBrk="1" hangingPunct="1"/>
            <a:r>
              <a:rPr lang="en-US" smtClean="0"/>
              <a:t>Linear subspaces</a:t>
            </a:r>
          </a:p>
        </p:txBody>
      </p:sp>
      <p:sp>
        <p:nvSpPr>
          <p:cNvPr id="52326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914400" y="4724400"/>
            <a:ext cx="8229600" cy="1676400"/>
          </a:xfrm>
        </p:spPr>
        <p:txBody>
          <a:bodyPr/>
          <a:lstStyle/>
          <a:p>
            <a:pPr eaLnBrk="1" hangingPunct="1"/>
            <a:r>
              <a:rPr lang="en-US" sz="2000" smtClean="0"/>
              <a:t>Classification can be expensive:</a:t>
            </a:r>
          </a:p>
          <a:p>
            <a:pPr lvl="1" eaLnBrk="1" hangingPunct="1"/>
            <a:r>
              <a:rPr lang="en-US" sz="2000" smtClean="0"/>
              <a:t>Big search prob (e.g., nearest neighbors) or store large PDF’s</a:t>
            </a:r>
          </a:p>
          <a:p>
            <a:pPr eaLnBrk="1" hangingPunct="1"/>
            <a:r>
              <a:rPr lang="en-US" sz="2000" smtClean="0"/>
              <a:t>Suppose the data points are arranged as above</a:t>
            </a:r>
          </a:p>
          <a:p>
            <a:pPr lvl="1" eaLnBrk="1" hangingPunct="1"/>
            <a:r>
              <a:rPr lang="en-US" sz="1800" smtClean="0"/>
              <a:t>Idea—fit a line, classifier measures distance to line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368425" y="1600200"/>
            <a:ext cx="2819400" cy="2819400"/>
            <a:chOff x="2064" y="336"/>
            <a:chExt cx="2016" cy="2016"/>
          </a:xfrm>
        </p:grpSpPr>
        <p:sp>
          <p:nvSpPr>
            <p:cNvPr id="42057" name="Line 6"/>
            <p:cNvSpPr>
              <a:spLocks noChangeShapeType="1"/>
            </p:cNvSpPr>
            <p:nvPr/>
          </p:nvSpPr>
          <p:spPr bwMode="auto">
            <a:xfrm>
              <a:off x="2064" y="2352"/>
              <a:ext cx="201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eaLnBrk="1" hangingPunct="1"/>
              <a:endParaRPr lang="en-US" smtClean="0">
                <a:solidFill>
                  <a:prstClr val="black"/>
                </a:solidFill>
                <a:latin typeface="Times New Roman" pitchFamily="18" charset="0"/>
                <a:ea typeface="+mn-ea"/>
              </a:endParaRPr>
            </a:p>
          </p:txBody>
        </p:sp>
        <p:sp>
          <p:nvSpPr>
            <p:cNvPr id="42058" name="Line 7"/>
            <p:cNvSpPr>
              <a:spLocks noChangeShapeType="1"/>
            </p:cNvSpPr>
            <p:nvPr/>
          </p:nvSpPr>
          <p:spPr bwMode="auto">
            <a:xfrm rot="-5400000">
              <a:off x="1056" y="1344"/>
              <a:ext cx="201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eaLnBrk="1" hangingPunct="1"/>
              <a:endParaRPr lang="en-US" smtClean="0">
                <a:solidFill>
                  <a:prstClr val="black"/>
                </a:solidFill>
                <a:latin typeface="Times New Roman" pitchFamily="18" charset="0"/>
                <a:ea typeface="+mn-ea"/>
              </a:endParaRPr>
            </a:p>
          </p:txBody>
        </p:sp>
      </p:grpSp>
      <p:pic>
        <p:nvPicPr>
          <p:cNvPr id="41989" name="Picture 8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066800" y="1752600"/>
            <a:ext cx="225425" cy="211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0" name="Picture 9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971925" y="4510088"/>
            <a:ext cx="211138" cy="211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91" name="Oval 10"/>
          <p:cNvSpPr>
            <a:spLocks noChangeArrowheads="1"/>
          </p:cNvSpPr>
          <p:nvPr/>
        </p:nvSpPr>
        <p:spPr bwMode="auto">
          <a:xfrm>
            <a:off x="3352800" y="24384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prstClr val="black"/>
              </a:solidFill>
              <a:latin typeface="Times New Roman" pitchFamily="18" charset="0"/>
              <a:ea typeface="+mn-ea"/>
            </a:endParaRPr>
          </a:p>
        </p:txBody>
      </p:sp>
      <p:sp>
        <p:nvSpPr>
          <p:cNvPr id="41992" name="Oval 11"/>
          <p:cNvSpPr>
            <a:spLocks noChangeArrowheads="1"/>
          </p:cNvSpPr>
          <p:nvPr/>
        </p:nvSpPr>
        <p:spPr bwMode="auto">
          <a:xfrm>
            <a:off x="2438400" y="32004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prstClr val="black"/>
              </a:solidFill>
              <a:latin typeface="Times New Roman" pitchFamily="18" charset="0"/>
              <a:ea typeface="+mn-ea"/>
            </a:endParaRPr>
          </a:p>
        </p:txBody>
      </p:sp>
      <p:sp>
        <p:nvSpPr>
          <p:cNvPr id="41993" name="Oval 13"/>
          <p:cNvSpPr>
            <a:spLocks noChangeArrowheads="1"/>
          </p:cNvSpPr>
          <p:nvPr/>
        </p:nvSpPr>
        <p:spPr bwMode="auto">
          <a:xfrm>
            <a:off x="2819400" y="29718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prstClr val="black"/>
              </a:solidFill>
              <a:latin typeface="Times New Roman" pitchFamily="18" charset="0"/>
              <a:ea typeface="+mn-ea"/>
            </a:endParaRPr>
          </a:p>
        </p:txBody>
      </p:sp>
      <p:sp>
        <p:nvSpPr>
          <p:cNvPr id="41994" name="Oval 14"/>
          <p:cNvSpPr>
            <a:spLocks noChangeArrowheads="1"/>
          </p:cNvSpPr>
          <p:nvPr/>
        </p:nvSpPr>
        <p:spPr bwMode="auto">
          <a:xfrm>
            <a:off x="3048000" y="26670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prstClr val="black"/>
              </a:solidFill>
              <a:latin typeface="Times New Roman" pitchFamily="18" charset="0"/>
              <a:ea typeface="+mn-ea"/>
            </a:endParaRPr>
          </a:p>
        </p:txBody>
      </p:sp>
      <p:sp>
        <p:nvSpPr>
          <p:cNvPr id="41995" name="Oval 15"/>
          <p:cNvSpPr>
            <a:spLocks noChangeArrowheads="1"/>
          </p:cNvSpPr>
          <p:nvPr/>
        </p:nvSpPr>
        <p:spPr bwMode="auto">
          <a:xfrm>
            <a:off x="2667000" y="28194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prstClr val="black"/>
              </a:solidFill>
              <a:latin typeface="Times New Roman" pitchFamily="18" charset="0"/>
              <a:ea typeface="+mn-ea"/>
            </a:endParaRPr>
          </a:p>
        </p:txBody>
      </p:sp>
      <p:sp>
        <p:nvSpPr>
          <p:cNvPr id="41996" name="Oval 16"/>
          <p:cNvSpPr>
            <a:spLocks noChangeArrowheads="1"/>
          </p:cNvSpPr>
          <p:nvPr/>
        </p:nvSpPr>
        <p:spPr bwMode="auto">
          <a:xfrm>
            <a:off x="2667000" y="30480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prstClr val="black"/>
              </a:solidFill>
              <a:latin typeface="Times New Roman" pitchFamily="18" charset="0"/>
              <a:ea typeface="+mn-ea"/>
            </a:endParaRPr>
          </a:p>
        </p:txBody>
      </p:sp>
      <p:sp>
        <p:nvSpPr>
          <p:cNvPr id="41997" name="Oval 17"/>
          <p:cNvSpPr>
            <a:spLocks noChangeArrowheads="1"/>
          </p:cNvSpPr>
          <p:nvPr/>
        </p:nvSpPr>
        <p:spPr bwMode="auto">
          <a:xfrm>
            <a:off x="2438400" y="30480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prstClr val="black"/>
              </a:solidFill>
              <a:latin typeface="Times New Roman" pitchFamily="18" charset="0"/>
              <a:ea typeface="+mn-ea"/>
            </a:endParaRPr>
          </a:p>
        </p:txBody>
      </p:sp>
      <p:sp>
        <p:nvSpPr>
          <p:cNvPr id="41998" name="Oval 18"/>
          <p:cNvSpPr>
            <a:spLocks noChangeArrowheads="1"/>
          </p:cNvSpPr>
          <p:nvPr/>
        </p:nvSpPr>
        <p:spPr bwMode="auto">
          <a:xfrm>
            <a:off x="2895600" y="28194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prstClr val="black"/>
              </a:solidFill>
              <a:latin typeface="Times New Roman" pitchFamily="18" charset="0"/>
              <a:ea typeface="+mn-ea"/>
            </a:endParaRPr>
          </a:p>
        </p:txBody>
      </p:sp>
      <p:sp>
        <p:nvSpPr>
          <p:cNvPr id="41999" name="Oval 19"/>
          <p:cNvSpPr>
            <a:spLocks noChangeArrowheads="1"/>
          </p:cNvSpPr>
          <p:nvPr/>
        </p:nvSpPr>
        <p:spPr bwMode="auto">
          <a:xfrm>
            <a:off x="3124200" y="25146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smtClean="0">
              <a:solidFill>
                <a:prstClr val="black"/>
              </a:solidFill>
              <a:latin typeface="Times New Roman" pitchFamily="18" charset="0"/>
              <a:ea typeface="+mn-ea"/>
            </a:endParaRPr>
          </a:p>
        </p:txBody>
      </p:sp>
      <p:sp>
        <p:nvSpPr>
          <p:cNvPr id="42000" name="Oval 20"/>
          <p:cNvSpPr>
            <a:spLocks noChangeArrowheads="1"/>
          </p:cNvSpPr>
          <p:nvPr/>
        </p:nvSpPr>
        <p:spPr bwMode="auto">
          <a:xfrm>
            <a:off x="3200400" y="25908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smtClean="0">
              <a:solidFill>
                <a:prstClr val="black"/>
              </a:solidFill>
              <a:latin typeface="Times New Roman" pitchFamily="18" charset="0"/>
              <a:ea typeface="+mn-ea"/>
            </a:endParaRPr>
          </a:p>
        </p:txBody>
      </p:sp>
      <p:sp>
        <p:nvSpPr>
          <p:cNvPr id="42001" name="Oval 21"/>
          <p:cNvSpPr>
            <a:spLocks noChangeArrowheads="1"/>
          </p:cNvSpPr>
          <p:nvPr/>
        </p:nvSpPr>
        <p:spPr bwMode="auto">
          <a:xfrm>
            <a:off x="1981200" y="36576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smtClean="0">
              <a:solidFill>
                <a:prstClr val="black"/>
              </a:solidFill>
              <a:latin typeface="Times New Roman" pitchFamily="18" charset="0"/>
              <a:ea typeface="+mn-ea"/>
            </a:endParaRPr>
          </a:p>
        </p:txBody>
      </p:sp>
      <p:sp>
        <p:nvSpPr>
          <p:cNvPr id="42002" name="Oval 23"/>
          <p:cNvSpPr>
            <a:spLocks noChangeArrowheads="1"/>
          </p:cNvSpPr>
          <p:nvPr/>
        </p:nvSpPr>
        <p:spPr bwMode="auto">
          <a:xfrm>
            <a:off x="2819400" y="41148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smtClean="0">
              <a:solidFill>
                <a:prstClr val="black"/>
              </a:solidFill>
              <a:latin typeface="Times New Roman" pitchFamily="18" charset="0"/>
              <a:ea typeface="+mn-ea"/>
            </a:endParaRPr>
          </a:p>
        </p:txBody>
      </p:sp>
      <p:sp>
        <p:nvSpPr>
          <p:cNvPr id="42003" name="Oval 24"/>
          <p:cNvSpPr>
            <a:spLocks noChangeArrowheads="1"/>
          </p:cNvSpPr>
          <p:nvPr/>
        </p:nvSpPr>
        <p:spPr bwMode="auto">
          <a:xfrm>
            <a:off x="3048000" y="34290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smtClean="0">
              <a:solidFill>
                <a:prstClr val="black"/>
              </a:solidFill>
              <a:latin typeface="Times New Roman" pitchFamily="18" charset="0"/>
              <a:ea typeface="+mn-ea"/>
            </a:endParaRPr>
          </a:p>
        </p:txBody>
      </p:sp>
      <p:sp>
        <p:nvSpPr>
          <p:cNvPr id="42004" name="Oval 25"/>
          <p:cNvSpPr>
            <a:spLocks noChangeArrowheads="1"/>
          </p:cNvSpPr>
          <p:nvPr/>
        </p:nvSpPr>
        <p:spPr bwMode="auto">
          <a:xfrm>
            <a:off x="3657600" y="31242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smtClean="0">
              <a:solidFill>
                <a:prstClr val="black"/>
              </a:solidFill>
              <a:latin typeface="Times New Roman" pitchFamily="18" charset="0"/>
              <a:ea typeface="+mn-ea"/>
            </a:endParaRPr>
          </a:p>
        </p:txBody>
      </p:sp>
      <p:sp>
        <p:nvSpPr>
          <p:cNvPr id="42005" name="Oval 26"/>
          <p:cNvSpPr>
            <a:spLocks noChangeArrowheads="1"/>
          </p:cNvSpPr>
          <p:nvPr/>
        </p:nvSpPr>
        <p:spPr bwMode="auto">
          <a:xfrm>
            <a:off x="2971800" y="37338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smtClean="0">
              <a:solidFill>
                <a:prstClr val="black"/>
              </a:solidFill>
              <a:latin typeface="Times New Roman" pitchFamily="18" charset="0"/>
              <a:ea typeface="+mn-ea"/>
            </a:endParaRPr>
          </a:p>
        </p:txBody>
      </p:sp>
      <p:sp>
        <p:nvSpPr>
          <p:cNvPr id="42006" name="Oval 27"/>
          <p:cNvSpPr>
            <a:spLocks noChangeArrowheads="1"/>
          </p:cNvSpPr>
          <p:nvPr/>
        </p:nvSpPr>
        <p:spPr bwMode="auto">
          <a:xfrm>
            <a:off x="2743200" y="35814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smtClean="0">
              <a:solidFill>
                <a:prstClr val="black"/>
              </a:solidFill>
              <a:latin typeface="Times New Roman" pitchFamily="18" charset="0"/>
              <a:ea typeface="+mn-ea"/>
            </a:endParaRPr>
          </a:p>
        </p:txBody>
      </p:sp>
      <p:sp>
        <p:nvSpPr>
          <p:cNvPr id="42007" name="Oval 28"/>
          <p:cNvSpPr>
            <a:spLocks noChangeArrowheads="1"/>
          </p:cNvSpPr>
          <p:nvPr/>
        </p:nvSpPr>
        <p:spPr bwMode="auto">
          <a:xfrm>
            <a:off x="3124200" y="41148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smtClean="0">
              <a:solidFill>
                <a:prstClr val="black"/>
              </a:solidFill>
              <a:latin typeface="Times New Roman" pitchFamily="18" charset="0"/>
              <a:ea typeface="+mn-ea"/>
            </a:endParaRPr>
          </a:p>
        </p:txBody>
      </p:sp>
      <p:sp>
        <p:nvSpPr>
          <p:cNvPr id="42008" name="Oval 29"/>
          <p:cNvSpPr>
            <a:spLocks noChangeArrowheads="1"/>
          </p:cNvSpPr>
          <p:nvPr/>
        </p:nvSpPr>
        <p:spPr bwMode="auto">
          <a:xfrm>
            <a:off x="2362200" y="39624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smtClean="0">
              <a:solidFill>
                <a:prstClr val="black"/>
              </a:solidFill>
              <a:latin typeface="Times New Roman" pitchFamily="18" charset="0"/>
              <a:ea typeface="+mn-ea"/>
            </a:endParaRPr>
          </a:p>
        </p:txBody>
      </p:sp>
      <p:sp>
        <p:nvSpPr>
          <p:cNvPr id="42009" name="Oval 30"/>
          <p:cNvSpPr>
            <a:spLocks noChangeArrowheads="1"/>
          </p:cNvSpPr>
          <p:nvPr/>
        </p:nvSpPr>
        <p:spPr bwMode="auto">
          <a:xfrm>
            <a:off x="1981200" y="24384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smtClean="0">
              <a:solidFill>
                <a:prstClr val="black"/>
              </a:solidFill>
              <a:latin typeface="Times New Roman" pitchFamily="18" charset="0"/>
              <a:ea typeface="+mn-ea"/>
            </a:endParaRPr>
          </a:p>
        </p:txBody>
      </p:sp>
      <p:sp>
        <p:nvSpPr>
          <p:cNvPr id="42010" name="Oval 31"/>
          <p:cNvSpPr>
            <a:spLocks noChangeArrowheads="1"/>
          </p:cNvSpPr>
          <p:nvPr/>
        </p:nvSpPr>
        <p:spPr bwMode="auto">
          <a:xfrm>
            <a:off x="1905000" y="30480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smtClean="0">
              <a:solidFill>
                <a:prstClr val="black"/>
              </a:solidFill>
              <a:latin typeface="Times New Roman" pitchFamily="18" charset="0"/>
              <a:ea typeface="+mn-ea"/>
            </a:endParaRPr>
          </a:p>
        </p:txBody>
      </p:sp>
      <p:sp>
        <p:nvSpPr>
          <p:cNvPr id="42011" name="Oval 32"/>
          <p:cNvSpPr>
            <a:spLocks noChangeArrowheads="1"/>
          </p:cNvSpPr>
          <p:nvPr/>
        </p:nvSpPr>
        <p:spPr bwMode="auto">
          <a:xfrm>
            <a:off x="1828800" y="21336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smtClean="0">
              <a:solidFill>
                <a:prstClr val="black"/>
              </a:solidFill>
              <a:latin typeface="Times New Roman" pitchFamily="18" charset="0"/>
              <a:ea typeface="+mn-ea"/>
            </a:endParaRPr>
          </a:p>
        </p:txBody>
      </p:sp>
      <p:sp>
        <p:nvSpPr>
          <p:cNvPr id="42012" name="Oval 33"/>
          <p:cNvSpPr>
            <a:spLocks noChangeArrowheads="1"/>
          </p:cNvSpPr>
          <p:nvPr/>
        </p:nvSpPr>
        <p:spPr bwMode="auto">
          <a:xfrm>
            <a:off x="2590800" y="38862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smtClean="0">
              <a:solidFill>
                <a:prstClr val="black"/>
              </a:solidFill>
              <a:latin typeface="Times New Roman" pitchFamily="18" charset="0"/>
              <a:ea typeface="+mn-ea"/>
            </a:endParaRPr>
          </a:p>
        </p:txBody>
      </p:sp>
      <p:sp>
        <p:nvSpPr>
          <p:cNvPr id="42013" name="Oval 34"/>
          <p:cNvSpPr>
            <a:spLocks noChangeArrowheads="1"/>
          </p:cNvSpPr>
          <p:nvPr/>
        </p:nvSpPr>
        <p:spPr bwMode="auto">
          <a:xfrm>
            <a:off x="2286000" y="21336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smtClean="0">
              <a:solidFill>
                <a:prstClr val="black"/>
              </a:solidFill>
              <a:latin typeface="Times New Roman" pitchFamily="18" charset="0"/>
              <a:ea typeface="+mn-ea"/>
            </a:endParaRPr>
          </a:p>
        </p:txBody>
      </p:sp>
      <p:sp>
        <p:nvSpPr>
          <p:cNvPr id="42014" name="Oval 35"/>
          <p:cNvSpPr>
            <a:spLocks noChangeArrowheads="1"/>
          </p:cNvSpPr>
          <p:nvPr/>
        </p:nvSpPr>
        <p:spPr bwMode="auto">
          <a:xfrm>
            <a:off x="1676400" y="31242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smtClean="0">
              <a:solidFill>
                <a:prstClr val="black"/>
              </a:solidFill>
              <a:latin typeface="Times New Roman" pitchFamily="18" charset="0"/>
              <a:ea typeface="+mn-ea"/>
            </a:endParaRPr>
          </a:p>
        </p:txBody>
      </p:sp>
      <p:sp>
        <p:nvSpPr>
          <p:cNvPr id="42015" name="Oval 36"/>
          <p:cNvSpPr>
            <a:spLocks noChangeArrowheads="1"/>
          </p:cNvSpPr>
          <p:nvPr/>
        </p:nvSpPr>
        <p:spPr bwMode="auto">
          <a:xfrm>
            <a:off x="2819400" y="22860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smtClean="0">
              <a:solidFill>
                <a:prstClr val="black"/>
              </a:solidFill>
              <a:latin typeface="Times New Roman" pitchFamily="18" charset="0"/>
              <a:ea typeface="+mn-ea"/>
            </a:endParaRPr>
          </a:p>
        </p:txBody>
      </p:sp>
      <p:sp>
        <p:nvSpPr>
          <p:cNvPr id="42016" name="Oval 37"/>
          <p:cNvSpPr>
            <a:spLocks noChangeArrowheads="1"/>
          </p:cNvSpPr>
          <p:nvPr/>
        </p:nvSpPr>
        <p:spPr bwMode="auto">
          <a:xfrm>
            <a:off x="2209800" y="25908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smtClean="0">
              <a:solidFill>
                <a:prstClr val="black"/>
              </a:solidFill>
              <a:latin typeface="Times New Roman" pitchFamily="18" charset="0"/>
              <a:ea typeface="+mn-ea"/>
            </a:endParaRPr>
          </a:p>
        </p:txBody>
      </p:sp>
      <p:sp>
        <p:nvSpPr>
          <p:cNvPr id="42017" name="Oval 38"/>
          <p:cNvSpPr>
            <a:spLocks noChangeArrowheads="1"/>
          </p:cNvSpPr>
          <p:nvPr/>
        </p:nvSpPr>
        <p:spPr bwMode="auto">
          <a:xfrm>
            <a:off x="3200400" y="39624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smtClean="0">
              <a:solidFill>
                <a:prstClr val="black"/>
              </a:solidFill>
              <a:latin typeface="Times New Roman" pitchFamily="18" charset="0"/>
              <a:ea typeface="+mn-ea"/>
            </a:endParaRPr>
          </a:p>
        </p:txBody>
      </p:sp>
      <p:sp>
        <p:nvSpPr>
          <p:cNvPr id="42018" name="Oval 39"/>
          <p:cNvSpPr>
            <a:spLocks noChangeArrowheads="1"/>
          </p:cNvSpPr>
          <p:nvPr/>
        </p:nvSpPr>
        <p:spPr bwMode="auto">
          <a:xfrm>
            <a:off x="3200400" y="37338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smtClean="0">
              <a:solidFill>
                <a:prstClr val="black"/>
              </a:solidFill>
              <a:latin typeface="Times New Roman" pitchFamily="18" charset="0"/>
              <a:ea typeface="+mn-ea"/>
            </a:endParaRPr>
          </a:p>
        </p:txBody>
      </p:sp>
      <p:sp>
        <p:nvSpPr>
          <p:cNvPr id="42019" name="Oval 40"/>
          <p:cNvSpPr>
            <a:spLocks noChangeArrowheads="1"/>
          </p:cNvSpPr>
          <p:nvPr/>
        </p:nvSpPr>
        <p:spPr bwMode="auto">
          <a:xfrm>
            <a:off x="3429000" y="34290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smtClean="0">
              <a:solidFill>
                <a:prstClr val="black"/>
              </a:solidFill>
              <a:latin typeface="Times New Roman" pitchFamily="18" charset="0"/>
              <a:ea typeface="+mn-ea"/>
            </a:endParaRPr>
          </a:p>
        </p:txBody>
      </p:sp>
      <p:sp>
        <p:nvSpPr>
          <p:cNvPr id="42020" name="Oval 41"/>
          <p:cNvSpPr>
            <a:spLocks noChangeArrowheads="1"/>
          </p:cNvSpPr>
          <p:nvPr/>
        </p:nvSpPr>
        <p:spPr bwMode="auto">
          <a:xfrm>
            <a:off x="2438400" y="23622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smtClean="0">
              <a:solidFill>
                <a:prstClr val="black"/>
              </a:solidFill>
              <a:latin typeface="Times New Roman" pitchFamily="18" charset="0"/>
              <a:ea typeface="+mn-ea"/>
            </a:endParaRPr>
          </a:p>
        </p:txBody>
      </p:sp>
      <p:sp>
        <p:nvSpPr>
          <p:cNvPr id="42021" name="Oval 42"/>
          <p:cNvSpPr>
            <a:spLocks noChangeArrowheads="1"/>
          </p:cNvSpPr>
          <p:nvPr/>
        </p:nvSpPr>
        <p:spPr bwMode="auto">
          <a:xfrm>
            <a:off x="2971800" y="21336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smtClean="0">
              <a:solidFill>
                <a:prstClr val="black"/>
              </a:solidFill>
              <a:latin typeface="Times New Roman" pitchFamily="18" charset="0"/>
              <a:ea typeface="+mn-ea"/>
            </a:endParaRPr>
          </a:p>
        </p:txBody>
      </p:sp>
      <p:sp>
        <p:nvSpPr>
          <p:cNvPr id="42022" name="Oval 43"/>
          <p:cNvSpPr>
            <a:spLocks noChangeArrowheads="1"/>
          </p:cNvSpPr>
          <p:nvPr/>
        </p:nvSpPr>
        <p:spPr bwMode="auto">
          <a:xfrm>
            <a:off x="3581400" y="39624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smtClean="0">
              <a:solidFill>
                <a:prstClr val="black"/>
              </a:solidFill>
              <a:latin typeface="Times New Roman" pitchFamily="18" charset="0"/>
              <a:ea typeface="+mn-ea"/>
            </a:endParaRPr>
          </a:p>
        </p:txBody>
      </p:sp>
      <p:sp>
        <p:nvSpPr>
          <p:cNvPr id="42023" name="Oval 44"/>
          <p:cNvSpPr>
            <a:spLocks noChangeArrowheads="1"/>
          </p:cNvSpPr>
          <p:nvPr/>
        </p:nvSpPr>
        <p:spPr bwMode="auto">
          <a:xfrm>
            <a:off x="3657600" y="26670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smtClean="0">
              <a:solidFill>
                <a:prstClr val="black"/>
              </a:solidFill>
              <a:latin typeface="Times New Roman" pitchFamily="18" charset="0"/>
              <a:ea typeface="+mn-ea"/>
            </a:endParaRPr>
          </a:p>
        </p:txBody>
      </p:sp>
      <p:sp>
        <p:nvSpPr>
          <p:cNvPr id="42024" name="Oval 45"/>
          <p:cNvSpPr>
            <a:spLocks noChangeArrowheads="1"/>
          </p:cNvSpPr>
          <p:nvPr/>
        </p:nvSpPr>
        <p:spPr bwMode="auto">
          <a:xfrm>
            <a:off x="2590800" y="19812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smtClean="0">
              <a:solidFill>
                <a:prstClr val="black"/>
              </a:solidFill>
              <a:latin typeface="Times New Roman" pitchFamily="18" charset="0"/>
              <a:ea typeface="+mn-ea"/>
            </a:endParaRPr>
          </a:p>
        </p:txBody>
      </p:sp>
      <p:sp>
        <p:nvSpPr>
          <p:cNvPr id="42025" name="Oval 46"/>
          <p:cNvSpPr>
            <a:spLocks noChangeArrowheads="1"/>
          </p:cNvSpPr>
          <p:nvPr/>
        </p:nvSpPr>
        <p:spPr bwMode="auto">
          <a:xfrm>
            <a:off x="3657600" y="36576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smtClean="0">
              <a:solidFill>
                <a:prstClr val="black"/>
              </a:solidFill>
              <a:latin typeface="Times New Roman" pitchFamily="18" charset="0"/>
              <a:ea typeface="+mn-ea"/>
            </a:endParaRPr>
          </a:p>
        </p:txBody>
      </p:sp>
      <p:sp>
        <p:nvSpPr>
          <p:cNvPr id="42026" name="Oval 49"/>
          <p:cNvSpPr>
            <a:spLocks noChangeArrowheads="1"/>
          </p:cNvSpPr>
          <p:nvPr/>
        </p:nvSpPr>
        <p:spPr bwMode="auto">
          <a:xfrm>
            <a:off x="1600200" y="28194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smtClean="0">
              <a:solidFill>
                <a:prstClr val="black"/>
              </a:solidFill>
              <a:latin typeface="Times New Roman" pitchFamily="18" charset="0"/>
              <a:ea typeface="+mn-ea"/>
            </a:endParaRPr>
          </a:p>
        </p:txBody>
      </p:sp>
      <p:sp>
        <p:nvSpPr>
          <p:cNvPr id="42027" name="Oval 51"/>
          <p:cNvSpPr>
            <a:spLocks noChangeArrowheads="1"/>
          </p:cNvSpPr>
          <p:nvPr/>
        </p:nvSpPr>
        <p:spPr bwMode="auto">
          <a:xfrm>
            <a:off x="3200400" y="20574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smtClean="0">
              <a:solidFill>
                <a:prstClr val="black"/>
              </a:solidFill>
              <a:latin typeface="Times New Roman" pitchFamily="18" charset="0"/>
              <a:ea typeface="+mn-ea"/>
            </a:endParaRPr>
          </a:p>
        </p:txBody>
      </p:sp>
      <p:sp>
        <p:nvSpPr>
          <p:cNvPr id="42028" name="Oval 53"/>
          <p:cNvSpPr>
            <a:spLocks noChangeArrowheads="1"/>
          </p:cNvSpPr>
          <p:nvPr/>
        </p:nvSpPr>
        <p:spPr bwMode="auto">
          <a:xfrm>
            <a:off x="1905000" y="27432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smtClean="0">
              <a:solidFill>
                <a:prstClr val="black"/>
              </a:solidFill>
              <a:latin typeface="Times New Roman" pitchFamily="18" charset="0"/>
              <a:ea typeface="+mn-ea"/>
            </a:endParaRPr>
          </a:p>
        </p:txBody>
      </p:sp>
      <p:sp>
        <p:nvSpPr>
          <p:cNvPr id="42029" name="Oval 54"/>
          <p:cNvSpPr>
            <a:spLocks noChangeArrowheads="1"/>
          </p:cNvSpPr>
          <p:nvPr/>
        </p:nvSpPr>
        <p:spPr bwMode="auto">
          <a:xfrm>
            <a:off x="3276600" y="31242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smtClean="0">
              <a:solidFill>
                <a:prstClr val="black"/>
              </a:solidFill>
              <a:latin typeface="Times New Roman" pitchFamily="18" charset="0"/>
              <a:ea typeface="+mn-ea"/>
            </a:endParaRPr>
          </a:p>
        </p:txBody>
      </p:sp>
      <p:sp>
        <p:nvSpPr>
          <p:cNvPr id="42030" name="Oval 55"/>
          <p:cNvSpPr>
            <a:spLocks noChangeArrowheads="1"/>
          </p:cNvSpPr>
          <p:nvPr/>
        </p:nvSpPr>
        <p:spPr bwMode="auto">
          <a:xfrm>
            <a:off x="3581400" y="28194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smtClean="0">
              <a:solidFill>
                <a:prstClr val="black"/>
              </a:solidFill>
              <a:latin typeface="Times New Roman" pitchFamily="18" charset="0"/>
              <a:ea typeface="+mn-ea"/>
            </a:endParaRPr>
          </a:p>
        </p:txBody>
      </p:sp>
      <p:sp>
        <p:nvSpPr>
          <p:cNvPr id="42031" name="Oval 57"/>
          <p:cNvSpPr>
            <a:spLocks noChangeArrowheads="1"/>
          </p:cNvSpPr>
          <p:nvPr/>
        </p:nvSpPr>
        <p:spPr bwMode="auto">
          <a:xfrm>
            <a:off x="2209800" y="35814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smtClean="0">
              <a:solidFill>
                <a:prstClr val="black"/>
              </a:solidFill>
              <a:latin typeface="Times New Roman" pitchFamily="18" charset="0"/>
              <a:ea typeface="+mn-ea"/>
            </a:endParaRPr>
          </a:p>
        </p:txBody>
      </p:sp>
      <p:sp>
        <p:nvSpPr>
          <p:cNvPr id="42032" name="Oval 58"/>
          <p:cNvSpPr>
            <a:spLocks noChangeArrowheads="1"/>
          </p:cNvSpPr>
          <p:nvPr/>
        </p:nvSpPr>
        <p:spPr bwMode="auto">
          <a:xfrm>
            <a:off x="2286000" y="33528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smtClean="0">
              <a:solidFill>
                <a:prstClr val="black"/>
              </a:solidFill>
              <a:latin typeface="Times New Roman" pitchFamily="18" charset="0"/>
              <a:ea typeface="+mn-ea"/>
            </a:endParaRPr>
          </a:p>
        </p:txBody>
      </p:sp>
      <p:sp>
        <p:nvSpPr>
          <p:cNvPr id="42033" name="Oval 59"/>
          <p:cNvSpPr>
            <a:spLocks noChangeArrowheads="1"/>
          </p:cNvSpPr>
          <p:nvPr/>
        </p:nvSpPr>
        <p:spPr bwMode="auto">
          <a:xfrm>
            <a:off x="2057400" y="34290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smtClean="0">
              <a:solidFill>
                <a:prstClr val="black"/>
              </a:solidFill>
              <a:latin typeface="Times New Roman" pitchFamily="18" charset="0"/>
              <a:ea typeface="+mn-ea"/>
            </a:endParaRPr>
          </a:p>
        </p:txBody>
      </p:sp>
      <p:sp>
        <p:nvSpPr>
          <p:cNvPr id="42034" name="Oval 60"/>
          <p:cNvSpPr>
            <a:spLocks noChangeArrowheads="1"/>
          </p:cNvSpPr>
          <p:nvPr/>
        </p:nvSpPr>
        <p:spPr bwMode="auto">
          <a:xfrm>
            <a:off x="2057400" y="2895600"/>
            <a:ext cx="76200" cy="762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prstClr val="black"/>
              </a:solidFill>
              <a:latin typeface="Times New Roman" pitchFamily="18" charset="0"/>
              <a:ea typeface="+mn-ea"/>
            </a:endParaRPr>
          </a:p>
        </p:txBody>
      </p:sp>
      <p:pic>
        <p:nvPicPr>
          <p:cNvPr id="42035" name="Picture 70" descr="Edittex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905000" y="2895600"/>
            <a:ext cx="130175" cy="119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80"/>
          <p:cNvGrpSpPr>
            <a:grpSpLocks/>
          </p:cNvGrpSpPr>
          <p:nvPr/>
        </p:nvGrpSpPr>
        <p:grpSpPr bwMode="auto">
          <a:xfrm>
            <a:off x="2133600" y="1660525"/>
            <a:ext cx="6037263" cy="1387475"/>
            <a:chOff x="1728" y="662"/>
            <a:chExt cx="3803" cy="874"/>
          </a:xfrm>
        </p:grpSpPr>
        <p:sp>
          <p:nvSpPr>
            <p:cNvPr id="42054" name="Line 68"/>
            <p:cNvSpPr>
              <a:spLocks noChangeShapeType="1"/>
            </p:cNvSpPr>
            <p:nvPr/>
          </p:nvSpPr>
          <p:spPr bwMode="auto">
            <a:xfrm>
              <a:off x="1728" y="1440"/>
              <a:ext cx="384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/>
            <a:lstStyle/>
            <a:p>
              <a:pPr eaLnBrk="1" hangingPunct="1"/>
              <a:endParaRPr lang="en-US" smtClean="0">
                <a:solidFill>
                  <a:prstClr val="black"/>
                </a:solidFill>
                <a:latin typeface="Times New Roman" pitchFamily="18" charset="0"/>
                <a:ea typeface="+mn-ea"/>
              </a:endParaRPr>
            </a:p>
          </p:txBody>
        </p:sp>
        <p:pic>
          <p:nvPicPr>
            <p:cNvPr id="42055" name="Picture 77" descr="Edittex"/>
            <p:cNvPicPr>
              <a:picLocks noChangeAspect="1" noChangeArrowheads="1"/>
            </p:cNvPicPr>
            <p:nvPr>
              <p:custDataLst>
                <p:tags r:id="rId8"/>
              </p:custDataLst>
            </p:nvPr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3360" y="946"/>
              <a:ext cx="2171" cy="1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2056" name="Text Box 78"/>
            <p:cNvSpPr txBox="1">
              <a:spLocks noChangeArrowheads="1"/>
            </p:cNvSpPr>
            <p:nvPr/>
          </p:nvSpPr>
          <p:spPr bwMode="auto">
            <a:xfrm>
              <a:off x="3292" y="662"/>
              <a:ext cx="1930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 smtClean="0">
                  <a:solidFill>
                    <a:prstClr val="black"/>
                  </a:solidFill>
                  <a:ea typeface="+mn-ea"/>
                </a:rPr>
                <a:t>convert </a:t>
              </a:r>
              <a:r>
                <a:rPr lang="en-US" sz="1600" b="1" smtClean="0">
                  <a:solidFill>
                    <a:prstClr val="black"/>
                  </a:solidFill>
                  <a:ea typeface="+mn-ea"/>
                </a:rPr>
                <a:t>x</a:t>
              </a:r>
              <a:r>
                <a:rPr lang="en-US" sz="1600" smtClean="0">
                  <a:solidFill>
                    <a:prstClr val="black"/>
                  </a:solidFill>
                  <a:ea typeface="+mn-ea"/>
                </a:rPr>
                <a:t> into </a:t>
              </a:r>
              <a:r>
                <a:rPr lang="en-US" sz="1600" b="1" smtClean="0">
                  <a:solidFill>
                    <a:prstClr val="black"/>
                  </a:solidFill>
                  <a:ea typeface="+mn-ea"/>
                </a:rPr>
                <a:t>v</a:t>
              </a:r>
              <a:r>
                <a:rPr lang="en-US" sz="1600" b="1" baseline="-25000" smtClean="0">
                  <a:solidFill>
                    <a:prstClr val="black"/>
                  </a:solidFill>
                  <a:ea typeface="+mn-ea"/>
                </a:rPr>
                <a:t>1</a:t>
              </a:r>
              <a:r>
                <a:rPr lang="en-US" sz="1600" smtClean="0">
                  <a:solidFill>
                    <a:prstClr val="black"/>
                  </a:solidFill>
                  <a:ea typeface="+mn-ea"/>
                </a:rPr>
                <a:t>, </a:t>
              </a:r>
              <a:r>
                <a:rPr lang="en-US" sz="1600" b="1" smtClean="0">
                  <a:solidFill>
                    <a:prstClr val="black"/>
                  </a:solidFill>
                  <a:ea typeface="+mn-ea"/>
                </a:rPr>
                <a:t>v</a:t>
              </a:r>
              <a:r>
                <a:rPr lang="en-US" sz="1600" b="1" baseline="-25000" smtClean="0">
                  <a:solidFill>
                    <a:prstClr val="black"/>
                  </a:solidFill>
                  <a:ea typeface="+mn-ea"/>
                </a:rPr>
                <a:t>2</a:t>
              </a:r>
              <a:r>
                <a:rPr lang="en-US" sz="1600" smtClean="0">
                  <a:solidFill>
                    <a:prstClr val="black"/>
                  </a:solidFill>
                  <a:ea typeface="+mn-ea"/>
                </a:rPr>
                <a:t> coordinates</a:t>
              </a:r>
            </a:p>
          </p:txBody>
        </p:sp>
      </p:grpSp>
      <p:grpSp>
        <p:nvGrpSpPr>
          <p:cNvPr id="4" name="Group 87"/>
          <p:cNvGrpSpPr>
            <a:grpSpLocks/>
          </p:cNvGrpSpPr>
          <p:nvPr/>
        </p:nvGrpSpPr>
        <p:grpSpPr bwMode="auto">
          <a:xfrm>
            <a:off x="2133600" y="2895600"/>
            <a:ext cx="609600" cy="381000"/>
            <a:chOff x="1728" y="1440"/>
            <a:chExt cx="384" cy="240"/>
          </a:xfrm>
        </p:grpSpPr>
        <p:sp>
          <p:nvSpPr>
            <p:cNvPr id="42052" name="Line 84"/>
            <p:cNvSpPr>
              <a:spLocks noChangeShapeType="1"/>
            </p:cNvSpPr>
            <p:nvPr/>
          </p:nvSpPr>
          <p:spPr bwMode="auto">
            <a:xfrm flipH="1">
              <a:off x="1968" y="1536"/>
              <a:ext cx="144" cy="14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en-US" smtClean="0">
                <a:solidFill>
                  <a:prstClr val="black"/>
                </a:solidFill>
                <a:latin typeface="Times New Roman" pitchFamily="18" charset="0"/>
                <a:ea typeface="+mn-ea"/>
              </a:endParaRPr>
            </a:p>
          </p:txBody>
        </p:sp>
        <p:sp>
          <p:nvSpPr>
            <p:cNvPr id="42053" name="Line 85"/>
            <p:cNvSpPr>
              <a:spLocks noChangeShapeType="1"/>
            </p:cNvSpPr>
            <p:nvPr/>
          </p:nvSpPr>
          <p:spPr bwMode="auto">
            <a:xfrm>
              <a:off x="1728" y="1440"/>
              <a:ext cx="240" cy="24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en-US" smtClean="0">
                <a:solidFill>
                  <a:prstClr val="black"/>
                </a:solidFill>
                <a:latin typeface="Times New Roman" pitchFamily="18" charset="0"/>
                <a:ea typeface="+mn-ea"/>
              </a:endParaRPr>
            </a:p>
          </p:txBody>
        </p:sp>
      </p:grpSp>
      <p:grpSp>
        <p:nvGrpSpPr>
          <p:cNvPr id="5" name="Group 79"/>
          <p:cNvGrpSpPr>
            <a:grpSpLocks/>
          </p:cNvGrpSpPr>
          <p:nvPr/>
        </p:nvGrpSpPr>
        <p:grpSpPr bwMode="auto">
          <a:xfrm>
            <a:off x="2362200" y="2582863"/>
            <a:ext cx="914400" cy="679450"/>
            <a:chOff x="1872" y="1243"/>
            <a:chExt cx="576" cy="428"/>
          </a:xfrm>
        </p:grpSpPr>
        <p:pic>
          <p:nvPicPr>
            <p:cNvPr id="42047" name="Picture 67" descr="Edittex"/>
            <p:cNvPicPr>
              <a:picLocks noChangeAspect="1" noChangeArrowheads="1"/>
            </p:cNvPicPr>
            <p:nvPr>
              <p:custDataLst>
                <p:tags r:id="rId5"/>
              </p:custDataLst>
            </p:nvPr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1968" y="1243"/>
              <a:ext cx="144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2048" name="Line 62"/>
            <p:cNvSpPr>
              <a:spLocks noChangeShapeType="1"/>
            </p:cNvSpPr>
            <p:nvPr/>
          </p:nvSpPr>
          <p:spPr bwMode="auto">
            <a:xfrm flipV="1">
              <a:off x="2112" y="1296"/>
              <a:ext cx="24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eaLnBrk="1" hangingPunct="1"/>
              <a:endParaRPr lang="en-US" smtClean="0">
                <a:solidFill>
                  <a:prstClr val="black"/>
                </a:solidFill>
                <a:latin typeface="Times New Roman" pitchFamily="18" charset="0"/>
                <a:ea typeface="+mn-ea"/>
              </a:endParaRPr>
            </a:p>
          </p:txBody>
        </p:sp>
        <p:sp>
          <p:nvSpPr>
            <p:cNvPr id="42049" name="Line 63"/>
            <p:cNvSpPr>
              <a:spLocks noChangeShapeType="1"/>
            </p:cNvSpPr>
            <p:nvPr/>
          </p:nvSpPr>
          <p:spPr bwMode="auto">
            <a:xfrm rot="16200000" flipV="1">
              <a:off x="1872" y="1296"/>
              <a:ext cx="24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eaLnBrk="1" hangingPunct="1"/>
              <a:endParaRPr lang="en-US" smtClean="0">
                <a:solidFill>
                  <a:prstClr val="black"/>
                </a:solidFill>
                <a:latin typeface="Times New Roman" pitchFamily="18" charset="0"/>
                <a:ea typeface="+mn-ea"/>
              </a:endParaRPr>
            </a:p>
          </p:txBody>
        </p:sp>
        <p:pic>
          <p:nvPicPr>
            <p:cNvPr id="42050" name="Picture 65" descr="Edittex"/>
            <p:cNvPicPr>
              <a:picLocks noChangeAspect="1" noChangeArrowheads="1"/>
            </p:cNvPicPr>
            <p:nvPr>
              <p:custDataLst>
                <p:tags r:id="rId6"/>
              </p:custDataLst>
            </p:nvPr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2304" y="1392"/>
              <a:ext cx="144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2051" name="Picture 75" descr="Edittex"/>
            <p:cNvPicPr>
              <a:picLocks noChangeAspect="1" noChangeArrowheads="1"/>
            </p:cNvPicPr>
            <p:nvPr>
              <p:custDataLst>
                <p:tags r:id="rId7"/>
              </p:custDataLst>
            </p:nvPr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2112" y="1573"/>
              <a:ext cx="98" cy="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2039" name="Oval 47"/>
          <p:cNvSpPr>
            <a:spLocks noChangeArrowheads="1"/>
          </p:cNvSpPr>
          <p:nvPr/>
        </p:nvSpPr>
        <p:spPr bwMode="auto">
          <a:xfrm>
            <a:off x="3810000" y="32766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smtClean="0">
              <a:solidFill>
                <a:prstClr val="black"/>
              </a:solidFill>
              <a:latin typeface="Times New Roman" pitchFamily="18" charset="0"/>
              <a:ea typeface="+mn-ea"/>
            </a:endParaRPr>
          </a:p>
        </p:txBody>
      </p:sp>
      <p:sp>
        <p:nvSpPr>
          <p:cNvPr id="42040" name="Oval 48"/>
          <p:cNvSpPr>
            <a:spLocks noChangeArrowheads="1"/>
          </p:cNvSpPr>
          <p:nvPr/>
        </p:nvSpPr>
        <p:spPr bwMode="auto">
          <a:xfrm>
            <a:off x="3810000" y="29718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smtClean="0">
              <a:solidFill>
                <a:prstClr val="black"/>
              </a:solidFill>
              <a:latin typeface="Times New Roman" pitchFamily="18" charset="0"/>
              <a:ea typeface="+mn-ea"/>
            </a:endParaRPr>
          </a:p>
        </p:txBody>
      </p:sp>
      <p:sp>
        <p:nvSpPr>
          <p:cNvPr id="42041" name="Oval 50"/>
          <p:cNvSpPr>
            <a:spLocks noChangeArrowheads="1"/>
          </p:cNvSpPr>
          <p:nvPr/>
        </p:nvSpPr>
        <p:spPr bwMode="auto">
          <a:xfrm>
            <a:off x="3886200" y="25146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smtClean="0">
              <a:solidFill>
                <a:prstClr val="black"/>
              </a:solidFill>
              <a:latin typeface="Times New Roman" pitchFamily="18" charset="0"/>
              <a:ea typeface="+mn-ea"/>
            </a:endParaRPr>
          </a:p>
        </p:txBody>
      </p:sp>
      <p:sp>
        <p:nvSpPr>
          <p:cNvPr id="523338" name="Text Box 82"/>
          <p:cNvSpPr txBox="1">
            <a:spLocks noChangeArrowheads="1"/>
          </p:cNvSpPr>
          <p:nvPr/>
        </p:nvSpPr>
        <p:spPr bwMode="auto">
          <a:xfrm>
            <a:off x="4632325" y="2438400"/>
            <a:ext cx="43592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smtClean="0">
                <a:solidFill>
                  <a:prstClr val="black"/>
                </a:solidFill>
                <a:ea typeface="+mn-ea"/>
              </a:rPr>
              <a:t>What does the </a:t>
            </a:r>
            <a:r>
              <a:rPr lang="en-US" sz="1600" b="1" smtClean="0">
                <a:solidFill>
                  <a:prstClr val="black"/>
                </a:solidFill>
                <a:ea typeface="+mn-ea"/>
              </a:rPr>
              <a:t>v</a:t>
            </a:r>
            <a:r>
              <a:rPr lang="en-US" sz="1600" b="1" baseline="-25000" smtClean="0">
                <a:solidFill>
                  <a:prstClr val="black"/>
                </a:solidFill>
                <a:ea typeface="+mn-ea"/>
              </a:rPr>
              <a:t>2</a:t>
            </a:r>
            <a:r>
              <a:rPr lang="en-US" sz="1600" smtClean="0">
                <a:solidFill>
                  <a:prstClr val="black"/>
                </a:solidFill>
                <a:ea typeface="+mn-ea"/>
              </a:rPr>
              <a:t> coordinate measure?</a:t>
            </a:r>
          </a:p>
        </p:txBody>
      </p:sp>
      <p:sp>
        <p:nvSpPr>
          <p:cNvPr id="523339" name="Text Box 83"/>
          <p:cNvSpPr txBox="1">
            <a:spLocks noChangeArrowheads="1"/>
          </p:cNvSpPr>
          <p:nvPr/>
        </p:nvSpPr>
        <p:spPr bwMode="auto">
          <a:xfrm>
            <a:off x="4624388" y="3200400"/>
            <a:ext cx="37084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smtClean="0">
                <a:solidFill>
                  <a:prstClr val="black"/>
                </a:solidFill>
                <a:ea typeface="+mn-ea"/>
              </a:rPr>
              <a:t>What does the </a:t>
            </a:r>
            <a:r>
              <a:rPr lang="en-US" sz="1600" b="1" smtClean="0">
                <a:solidFill>
                  <a:prstClr val="black"/>
                </a:solidFill>
                <a:ea typeface="+mn-ea"/>
              </a:rPr>
              <a:t>v</a:t>
            </a:r>
            <a:r>
              <a:rPr lang="en-US" sz="1600" b="1" baseline="-25000" smtClean="0">
                <a:solidFill>
                  <a:prstClr val="black"/>
                </a:solidFill>
                <a:ea typeface="+mn-ea"/>
              </a:rPr>
              <a:t>1</a:t>
            </a:r>
            <a:r>
              <a:rPr lang="en-US" sz="1600" smtClean="0">
                <a:solidFill>
                  <a:prstClr val="black"/>
                </a:solidFill>
                <a:ea typeface="+mn-ea"/>
              </a:rPr>
              <a:t> coordinate measure?</a:t>
            </a:r>
          </a:p>
        </p:txBody>
      </p:sp>
      <p:sp>
        <p:nvSpPr>
          <p:cNvPr id="523340" name="Text Box 110"/>
          <p:cNvSpPr txBox="1">
            <a:spLocks noChangeArrowheads="1"/>
          </p:cNvSpPr>
          <p:nvPr/>
        </p:nvSpPr>
        <p:spPr bwMode="auto">
          <a:xfrm>
            <a:off x="4648200" y="2682875"/>
            <a:ext cx="4359275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1">
              <a:buFontTx/>
              <a:buChar char="-"/>
            </a:pPr>
            <a:r>
              <a:rPr lang="en-US" sz="1400" smtClean="0">
                <a:solidFill>
                  <a:prstClr val="black"/>
                </a:solidFill>
                <a:ea typeface="+mn-ea"/>
              </a:rPr>
              <a:t> distance to line</a:t>
            </a:r>
          </a:p>
          <a:p>
            <a:pPr lvl="1">
              <a:buFontTx/>
              <a:buChar char="-"/>
            </a:pPr>
            <a:r>
              <a:rPr lang="en-US" sz="1400" smtClean="0">
                <a:solidFill>
                  <a:prstClr val="black"/>
                </a:solidFill>
                <a:ea typeface="+mn-ea"/>
              </a:rPr>
              <a:t> use it for classification—near 0 for orange pts</a:t>
            </a:r>
          </a:p>
        </p:txBody>
      </p:sp>
      <p:sp>
        <p:nvSpPr>
          <p:cNvPr id="523341" name="Text Box 113"/>
          <p:cNvSpPr txBox="1">
            <a:spLocks noChangeArrowheads="1"/>
          </p:cNvSpPr>
          <p:nvPr/>
        </p:nvSpPr>
        <p:spPr bwMode="auto">
          <a:xfrm>
            <a:off x="4648200" y="3444875"/>
            <a:ext cx="4359275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1">
              <a:buFontTx/>
              <a:buChar char="-"/>
            </a:pPr>
            <a:r>
              <a:rPr lang="en-US" sz="1400" smtClean="0">
                <a:solidFill>
                  <a:prstClr val="black"/>
                </a:solidFill>
                <a:ea typeface="+mn-ea"/>
              </a:rPr>
              <a:t> position along line</a:t>
            </a:r>
          </a:p>
          <a:p>
            <a:pPr lvl="1">
              <a:buFontTx/>
              <a:buChar char="-"/>
            </a:pPr>
            <a:r>
              <a:rPr lang="en-US" sz="1400" smtClean="0">
                <a:solidFill>
                  <a:prstClr val="black"/>
                </a:solidFill>
                <a:ea typeface="+mn-ea"/>
              </a:rPr>
              <a:t> use it to specify which orange point it is</a:t>
            </a:r>
          </a:p>
        </p:txBody>
      </p:sp>
      <p:pic>
        <p:nvPicPr>
          <p:cNvPr id="42046" name="Picture 74" descr="Edittex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76200" y="2271713"/>
            <a:ext cx="1223963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3338" grpId="0"/>
      <p:bldP spid="523339" grpId="0"/>
      <p:bldP spid="523340" grpId="0"/>
      <p:bldP spid="52334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304800"/>
            <a:ext cx="7772400" cy="990600"/>
          </a:xfrm>
        </p:spPr>
        <p:txBody>
          <a:bodyPr/>
          <a:lstStyle/>
          <a:p>
            <a:pPr eaLnBrk="1" hangingPunct="1"/>
            <a:r>
              <a:rPr lang="en-US" smtClean="0"/>
              <a:t>Dimensionality reduction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368425" y="1600200"/>
            <a:ext cx="2819400" cy="2819400"/>
            <a:chOff x="2064" y="336"/>
            <a:chExt cx="2016" cy="2016"/>
          </a:xfrm>
        </p:grpSpPr>
        <p:sp>
          <p:nvSpPr>
            <p:cNvPr id="43063" name="Line 5"/>
            <p:cNvSpPr>
              <a:spLocks noChangeShapeType="1"/>
            </p:cNvSpPr>
            <p:nvPr/>
          </p:nvSpPr>
          <p:spPr bwMode="auto">
            <a:xfrm>
              <a:off x="2064" y="2352"/>
              <a:ext cx="201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eaLnBrk="1" hangingPunct="1"/>
              <a:endParaRPr lang="en-US" smtClean="0">
                <a:solidFill>
                  <a:prstClr val="black"/>
                </a:solidFill>
                <a:latin typeface="Times New Roman" pitchFamily="18" charset="0"/>
                <a:ea typeface="+mn-ea"/>
              </a:endParaRPr>
            </a:p>
          </p:txBody>
        </p:sp>
        <p:sp>
          <p:nvSpPr>
            <p:cNvPr id="43064" name="Line 6"/>
            <p:cNvSpPr>
              <a:spLocks noChangeShapeType="1"/>
            </p:cNvSpPr>
            <p:nvPr/>
          </p:nvSpPr>
          <p:spPr bwMode="auto">
            <a:xfrm rot="-5400000">
              <a:off x="1056" y="1344"/>
              <a:ext cx="201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eaLnBrk="1" hangingPunct="1"/>
              <a:endParaRPr lang="en-US" smtClean="0">
                <a:solidFill>
                  <a:prstClr val="black"/>
                </a:solidFill>
                <a:latin typeface="Times New Roman" pitchFamily="18" charset="0"/>
                <a:ea typeface="+mn-ea"/>
              </a:endParaRPr>
            </a:p>
          </p:txBody>
        </p:sp>
      </p:grpSp>
      <p:pic>
        <p:nvPicPr>
          <p:cNvPr id="43012" name="Picture 7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66800" y="1752600"/>
            <a:ext cx="225425" cy="211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3" name="Picture 8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71925" y="4510088"/>
            <a:ext cx="211138" cy="211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4" name="Oval 9"/>
          <p:cNvSpPr>
            <a:spLocks noChangeArrowheads="1"/>
          </p:cNvSpPr>
          <p:nvPr/>
        </p:nvSpPr>
        <p:spPr bwMode="auto">
          <a:xfrm>
            <a:off x="3352800" y="24384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prstClr val="black"/>
              </a:solidFill>
              <a:latin typeface="Times New Roman" pitchFamily="18" charset="0"/>
              <a:ea typeface="+mn-ea"/>
            </a:endParaRPr>
          </a:p>
        </p:txBody>
      </p:sp>
      <p:sp>
        <p:nvSpPr>
          <p:cNvPr id="43015" name="Oval 10"/>
          <p:cNvSpPr>
            <a:spLocks noChangeArrowheads="1"/>
          </p:cNvSpPr>
          <p:nvPr/>
        </p:nvSpPr>
        <p:spPr bwMode="auto">
          <a:xfrm>
            <a:off x="2438400" y="32004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prstClr val="black"/>
              </a:solidFill>
              <a:latin typeface="Times New Roman" pitchFamily="18" charset="0"/>
              <a:ea typeface="+mn-ea"/>
            </a:endParaRPr>
          </a:p>
        </p:txBody>
      </p:sp>
      <p:sp>
        <p:nvSpPr>
          <p:cNvPr id="43016" name="Oval 11"/>
          <p:cNvSpPr>
            <a:spLocks noChangeArrowheads="1"/>
          </p:cNvSpPr>
          <p:nvPr/>
        </p:nvSpPr>
        <p:spPr bwMode="auto">
          <a:xfrm>
            <a:off x="2819400" y="29718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prstClr val="black"/>
              </a:solidFill>
              <a:latin typeface="Times New Roman" pitchFamily="18" charset="0"/>
              <a:ea typeface="+mn-ea"/>
            </a:endParaRPr>
          </a:p>
        </p:txBody>
      </p:sp>
      <p:sp>
        <p:nvSpPr>
          <p:cNvPr id="43017" name="Oval 12"/>
          <p:cNvSpPr>
            <a:spLocks noChangeArrowheads="1"/>
          </p:cNvSpPr>
          <p:nvPr/>
        </p:nvSpPr>
        <p:spPr bwMode="auto">
          <a:xfrm>
            <a:off x="3048000" y="26670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prstClr val="black"/>
              </a:solidFill>
              <a:latin typeface="Times New Roman" pitchFamily="18" charset="0"/>
              <a:ea typeface="+mn-ea"/>
            </a:endParaRPr>
          </a:p>
        </p:txBody>
      </p:sp>
      <p:sp>
        <p:nvSpPr>
          <p:cNvPr id="43018" name="Oval 13"/>
          <p:cNvSpPr>
            <a:spLocks noChangeArrowheads="1"/>
          </p:cNvSpPr>
          <p:nvPr/>
        </p:nvSpPr>
        <p:spPr bwMode="auto">
          <a:xfrm>
            <a:off x="2667000" y="28194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prstClr val="black"/>
              </a:solidFill>
              <a:latin typeface="Times New Roman" pitchFamily="18" charset="0"/>
              <a:ea typeface="+mn-ea"/>
            </a:endParaRPr>
          </a:p>
        </p:txBody>
      </p:sp>
      <p:sp>
        <p:nvSpPr>
          <p:cNvPr id="43019" name="Oval 14"/>
          <p:cNvSpPr>
            <a:spLocks noChangeArrowheads="1"/>
          </p:cNvSpPr>
          <p:nvPr/>
        </p:nvSpPr>
        <p:spPr bwMode="auto">
          <a:xfrm>
            <a:off x="2667000" y="30480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prstClr val="black"/>
              </a:solidFill>
              <a:latin typeface="Times New Roman" pitchFamily="18" charset="0"/>
              <a:ea typeface="+mn-ea"/>
            </a:endParaRPr>
          </a:p>
        </p:txBody>
      </p:sp>
      <p:sp>
        <p:nvSpPr>
          <p:cNvPr id="43020" name="Oval 15"/>
          <p:cNvSpPr>
            <a:spLocks noChangeArrowheads="1"/>
          </p:cNvSpPr>
          <p:nvPr/>
        </p:nvSpPr>
        <p:spPr bwMode="auto">
          <a:xfrm>
            <a:off x="2438400" y="30480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prstClr val="black"/>
              </a:solidFill>
              <a:latin typeface="Times New Roman" pitchFamily="18" charset="0"/>
              <a:ea typeface="+mn-ea"/>
            </a:endParaRPr>
          </a:p>
        </p:txBody>
      </p:sp>
      <p:sp>
        <p:nvSpPr>
          <p:cNvPr id="43021" name="Oval 16"/>
          <p:cNvSpPr>
            <a:spLocks noChangeArrowheads="1"/>
          </p:cNvSpPr>
          <p:nvPr/>
        </p:nvSpPr>
        <p:spPr bwMode="auto">
          <a:xfrm>
            <a:off x="2895600" y="28194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prstClr val="black"/>
              </a:solidFill>
              <a:latin typeface="Times New Roman" pitchFamily="18" charset="0"/>
              <a:ea typeface="+mn-ea"/>
            </a:endParaRPr>
          </a:p>
        </p:txBody>
      </p:sp>
      <p:sp>
        <p:nvSpPr>
          <p:cNvPr id="43022" name="Oval 17"/>
          <p:cNvSpPr>
            <a:spLocks noChangeArrowheads="1"/>
          </p:cNvSpPr>
          <p:nvPr/>
        </p:nvSpPr>
        <p:spPr bwMode="auto">
          <a:xfrm>
            <a:off x="3124200" y="25146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smtClean="0">
              <a:solidFill>
                <a:prstClr val="black"/>
              </a:solidFill>
              <a:latin typeface="Times New Roman" pitchFamily="18" charset="0"/>
              <a:ea typeface="+mn-ea"/>
            </a:endParaRPr>
          </a:p>
        </p:txBody>
      </p:sp>
      <p:sp>
        <p:nvSpPr>
          <p:cNvPr id="43023" name="Oval 18"/>
          <p:cNvSpPr>
            <a:spLocks noChangeArrowheads="1"/>
          </p:cNvSpPr>
          <p:nvPr/>
        </p:nvSpPr>
        <p:spPr bwMode="auto">
          <a:xfrm>
            <a:off x="3200400" y="25908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smtClean="0">
              <a:solidFill>
                <a:prstClr val="black"/>
              </a:solidFill>
              <a:latin typeface="Times New Roman" pitchFamily="18" charset="0"/>
              <a:ea typeface="+mn-ea"/>
            </a:endParaRPr>
          </a:p>
        </p:txBody>
      </p:sp>
      <p:sp>
        <p:nvSpPr>
          <p:cNvPr id="43024" name="Oval 19"/>
          <p:cNvSpPr>
            <a:spLocks noChangeArrowheads="1"/>
          </p:cNvSpPr>
          <p:nvPr/>
        </p:nvSpPr>
        <p:spPr bwMode="auto">
          <a:xfrm>
            <a:off x="1981200" y="36576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smtClean="0">
              <a:solidFill>
                <a:prstClr val="black"/>
              </a:solidFill>
              <a:latin typeface="Times New Roman" pitchFamily="18" charset="0"/>
              <a:ea typeface="+mn-ea"/>
            </a:endParaRPr>
          </a:p>
        </p:txBody>
      </p:sp>
      <p:sp>
        <p:nvSpPr>
          <p:cNvPr id="43025" name="Oval 20"/>
          <p:cNvSpPr>
            <a:spLocks noChangeArrowheads="1"/>
          </p:cNvSpPr>
          <p:nvPr/>
        </p:nvSpPr>
        <p:spPr bwMode="auto">
          <a:xfrm>
            <a:off x="2819400" y="41148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smtClean="0">
              <a:solidFill>
                <a:prstClr val="black"/>
              </a:solidFill>
              <a:latin typeface="Times New Roman" pitchFamily="18" charset="0"/>
              <a:ea typeface="+mn-ea"/>
            </a:endParaRPr>
          </a:p>
        </p:txBody>
      </p:sp>
      <p:sp>
        <p:nvSpPr>
          <p:cNvPr id="43026" name="Oval 21"/>
          <p:cNvSpPr>
            <a:spLocks noChangeArrowheads="1"/>
          </p:cNvSpPr>
          <p:nvPr/>
        </p:nvSpPr>
        <p:spPr bwMode="auto">
          <a:xfrm>
            <a:off x="3048000" y="34290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smtClean="0">
              <a:solidFill>
                <a:prstClr val="black"/>
              </a:solidFill>
              <a:latin typeface="Times New Roman" pitchFamily="18" charset="0"/>
              <a:ea typeface="+mn-ea"/>
            </a:endParaRPr>
          </a:p>
        </p:txBody>
      </p:sp>
      <p:sp>
        <p:nvSpPr>
          <p:cNvPr id="43027" name="Oval 22"/>
          <p:cNvSpPr>
            <a:spLocks noChangeArrowheads="1"/>
          </p:cNvSpPr>
          <p:nvPr/>
        </p:nvSpPr>
        <p:spPr bwMode="auto">
          <a:xfrm>
            <a:off x="3657600" y="31242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smtClean="0">
              <a:solidFill>
                <a:prstClr val="black"/>
              </a:solidFill>
              <a:latin typeface="Times New Roman" pitchFamily="18" charset="0"/>
              <a:ea typeface="+mn-ea"/>
            </a:endParaRPr>
          </a:p>
        </p:txBody>
      </p:sp>
      <p:sp>
        <p:nvSpPr>
          <p:cNvPr id="43028" name="Oval 23"/>
          <p:cNvSpPr>
            <a:spLocks noChangeArrowheads="1"/>
          </p:cNvSpPr>
          <p:nvPr/>
        </p:nvSpPr>
        <p:spPr bwMode="auto">
          <a:xfrm>
            <a:off x="2971800" y="37338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smtClean="0">
              <a:solidFill>
                <a:prstClr val="black"/>
              </a:solidFill>
              <a:latin typeface="Times New Roman" pitchFamily="18" charset="0"/>
              <a:ea typeface="+mn-ea"/>
            </a:endParaRPr>
          </a:p>
        </p:txBody>
      </p:sp>
      <p:sp>
        <p:nvSpPr>
          <p:cNvPr id="43029" name="Oval 24"/>
          <p:cNvSpPr>
            <a:spLocks noChangeArrowheads="1"/>
          </p:cNvSpPr>
          <p:nvPr/>
        </p:nvSpPr>
        <p:spPr bwMode="auto">
          <a:xfrm>
            <a:off x="2743200" y="35814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smtClean="0">
              <a:solidFill>
                <a:prstClr val="black"/>
              </a:solidFill>
              <a:latin typeface="Times New Roman" pitchFamily="18" charset="0"/>
              <a:ea typeface="+mn-ea"/>
            </a:endParaRPr>
          </a:p>
        </p:txBody>
      </p:sp>
      <p:sp>
        <p:nvSpPr>
          <p:cNvPr id="43030" name="Oval 25"/>
          <p:cNvSpPr>
            <a:spLocks noChangeArrowheads="1"/>
          </p:cNvSpPr>
          <p:nvPr/>
        </p:nvSpPr>
        <p:spPr bwMode="auto">
          <a:xfrm>
            <a:off x="3124200" y="41148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smtClean="0">
              <a:solidFill>
                <a:prstClr val="black"/>
              </a:solidFill>
              <a:latin typeface="Times New Roman" pitchFamily="18" charset="0"/>
              <a:ea typeface="+mn-ea"/>
            </a:endParaRPr>
          </a:p>
        </p:txBody>
      </p:sp>
      <p:sp>
        <p:nvSpPr>
          <p:cNvPr id="43031" name="Oval 26"/>
          <p:cNvSpPr>
            <a:spLocks noChangeArrowheads="1"/>
          </p:cNvSpPr>
          <p:nvPr/>
        </p:nvSpPr>
        <p:spPr bwMode="auto">
          <a:xfrm>
            <a:off x="2362200" y="39624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smtClean="0">
              <a:solidFill>
                <a:prstClr val="black"/>
              </a:solidFill>
              <a:latin typeface="Times New Roman" pitchFamily="18" charset="0"/>
              <a:ea typeface="+mn-ea"/>
            </a:endParaRPr>
          </a:p>
        </p:txBody>
      </p:sp>
      <p:sp>
        <p:nvSpPr>
          <p:cNvPr id="43032" name="Oval 27"/>
          <p:cNvSpPr>
            <a:spLocks noChangeArrowheads="1"/>
          </p:cNvSpPr>
          <p:nvPr/>
        </p:nvSpPr>
        <p:spPr bwMode="auto">
          <a:xfrm>
            <a:off x="1981200" y="24384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smtClean="0">
              <a:solidFill>
                <a:prstClr val="black"/>
              </a:solidFill>
              <a:latin typeface="Times New Roman" pitchFamily="18" charset="0"/>
              <a:ea typeface="+mn-ea"/>
            </a:endParaRPr>
          </a:p>
        </p:txBody>
      </p:sp>
      <p:sp>
        <p:nvSpPr>
          <p:cNvPr id="43033" name="Oval 28"/>
          <p:cNvSpPr>
            <a:spLocks noChangeArrowheads="1"/>
          </p:cNvSpPr>
          <p:nvPr/>
        </p:nvSpPr>
        <p:spPr bwMode="auto">
          <a:xfrm>
            <a:off x="1905000" y="30480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smtClean="0">
              <a:solidFill>
                <a:prstClr val="black"/>
              </a:solidFill>
              <a:latin typeface="Times New Roman" pitchFamily="18" charset="0"/>
              <a:ea typeface="+mn-ea"/>
            </a:endParaRPr>
          </a:p>
        </p:txBody>
      </p:sp>
      <p:sp>
        <p:nvSpPr>
          <p:cNvPr id="43034" name="Oval 29"/>
          <p:cNvSpPr>
            <a:spLocks noChangeArrowheads="1"/>
          </p:cNvSpPr>
          <p:nvPr/>
        </p:nvSpPr>
        <p:spPr bwMode="auto">
          <a:xfrm>
            <a:off x="1828800" y="21336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smtClean="0">
              <a:solidFill>
                <a:prstClr val="black"/>
              </a:solidFill>
              <a:latin typeface="Times New Roman" pitchFamily="18" charset="0"/>
              <a:ea typeface="+mn-ea"/>
            </a:endParaRPr>
          </a:p>
        </p:txBody>
      </p:sp>
      <p:sp>
        <p:nvSpPr>
          <p:cNvPr id="43035" name="Oval 30"/>
          <p:cNvSpPr>
            <a:spLocks noChangeArrowheads="1"/>
          </p:cNvSpPr>
          <p:nvPr/>
        </p:nvSpPr>
        <p:spPr bwMode="auto">
          <a:xfrm>
            <a:off x="2590800" y="38862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smtClean="0">
              <a:solidFill>
                <a:prstClr val="black"/>
              </a:solidFill>
              <a:latin typeface="Times New Roman" pitchFamily="18" charset="0"/>
              <a:ea typeface="+mn-ea"/>
            </a:endParaRPr>
          </a:p>
        </p:txBody>
      </p:sp>
      <p:sp>
        <p:nvSpPr>
          <p:cNvPr id="43036" name="Oval 31"/>
          <p:cNvSpPr>
            <a:spLocks noChangeArrowheads="1"/>
          </p:cNvSpPr>
          <p:nvPr/>
        </p:nvSpPr>
        <p:spPr bwMode="auto">
          <a:xfrm>
            <a:off x="2286000" y="21336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smtClean="0">
              <a:solidFill>
                <a:prstClr val="black"/>
              </a:solidFill>
              <a:latin typeface="Times New Roman" pitchFamily="18" charset="0"/>
              <a:ea typeface="+mn-ea"/>
            </a:endParaRPr>
          </a:p>
        </p:txBody>
      </p:sp>
      <p:sp>
        <p:nvSpPr>
          <p:cNvPr id="43037" name="Oval 32"/>
          <p:cNvSpPr>
            <a:spLocks noChangeArrowheads="1"/>
          </p:cNvSpPr>
          <p:nvPr/>
        </p:nvSpPr>
        <p:spPr bwMode="auto">
          <a:xfrm>
            <a:off x="1676400" y="31242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smtClean="0">
              <a:solidFill>
                <a:prstClr val="black"/>
              </a:solidFill>
              <a:latin typeface="Times New Roman" pitchFamily="18" charset="0"/>
              <a:ea typeface="+mn-ea"/>
            </a:endParaRPr>
          </a:p>
        </p:txBody>
      </p:sp>
      <p:sp>
        <p:nvSpPr>
          <p:cNvPr id="43038" name="Oval 33"/>
          <p:cNvSpPr>
            <a:spLocks noChangeArrowheads="1"/>
          </p:cNvSpPr>
          <p:nvPr/>
        </p:nvSpPr>
        <p:spPr bwMode="auto">
          <a:xfrm>
            <a:off x="2819400" y="22860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smtClean="0">
              <a:solidFill>
                <a:prstClr val="black"/>
              </a:solidFill>
              <a:latin typeface="Times New Roman" pitchFamily="18" charset="0"/>
              <a:ea typeface="+mn-ea"/>
            </a:endParaRPr>
          </a:p>
        </p:txBody>
      </p:sp>
      <p:sp>
        <p:nvSpPr>
          <p:cNvPr id="43039" name="Oval 34"/>
          <p:cNvSpPr>
            <a:spLocks noChangeArrowheads="1"/>
          </p:cNvSpPr>
          <p:nvPr/>
        </p:nvSpPr>
        <p:spPr bwMode="auto">
          <a:xfrm>
            <a:off x="2209800" y="25908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smtClean="0">
              <a:solidFill>
                <a:prstClr val="black"/>
              </a:solidFill>
              <a:latin typeface="Times New Roman" pitchFamily="18" charset="0"/>
              <a:ea typeface="+mn-ea"/>
            </a:endParaRPr>
          </a:p>
        </p:txBody>
      </p:sp>
      <p:sp>
        <p:nvSpPr>
          <p:cNvPr id="43040" name="Oval 35"/>
          <p:cNvSpPr>
            <a:spLocks noChangeArrowheads="1"/>
          </p:cNvSpPr>
          <p:nvPr/>
        </p:nvSpPr>
        <p:spPr bwMode="auto">
          <a:xfrm>
            <a:off x="3200400" y="39624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smtClean="0">
              <a:solidFill>
                <a:prstClr val="black"/>
              </a:solidFill>
              <a:latin typeface="Times New Roman" pitchFamily="18" charset="0"/>
              <a:ea typeface="+mn-ea"/>
            </a:endParaRPr>
          </a:p>
        </p:txBody>
      </p:sp>
      <p:sp>
        <p:nvSpPr>
          <p:cNvPr id="43041" name="Oval 36"/>
          <p:cNvSpPr>
            <a:spLocks noChangeArrowheads="1"/>
          </p:cNvSpPr>
          <p:nvPr/>
        </p:nvSpPr>
        <p:spPr bwMode="auto">
          <a:xfrm>
            <a:off x="3200400" y="37338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smtClean="0">
              <a:solidFill>
                <a:prstClr val="black"/>
              </a:solidFill>
              <a:latin typeface="Times New Roman" pitchFamily="18" charset="0"/>
              <a:ea typeface="+mn-ea"/>
            </a:endParaRPr>
          </a:p>
        </p:txBody>
      </p:sp>
      <p:sp>
        <p:nvSpPr>
          <p:cNvPr id="43042" name="Oval 37"/>
          <p:cNvSpPr>
            <a:spLocks noChangeArrowheads="1"/>
          </p:cNvSpPr>
          <p:nvPr/>
        </p:nvSpPr>
        <p:spPr bwMode="auto">
          <a:xfrm>
            <a:off x="3429000" y="34290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smtClean="0">
              <a:solidFill>
                <a:prstClr val="black"/>
              </a:solidFill>
              <a:latin typeface="Times New Roman" pitchFamily="18" charset="0"/>
              <a:ea typeface="+mn-ea"/>
            </a:endParaRPr>
          </a:p>
        </p:txBody>
      </p:sp>
      <p:sp>
        <p:nvSpPr>
          <p:cNvPr id="43043" name="Oval 38"/>
          <p:cNvSpPr>
            <a:spLocks noChangeArrowheads="1"/>
          </p:cNvSpPr>
          <p:nvPr/>
        </p:nvSpPr>
        <p:spPr bwMode="auto">
          <a:xfrm>
            <a:off x="2438400" y="23622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smtClean="0">
              <a:solidFill>
                <a:prstClr val="black"/>
              </a:solidFill>
              <a:latin typeface="Times New Roman" pitchFamily="18" charset="0"/>
              <a:ea typeface="+mn-ea"/>
            </a:endParaRPr>
          </a:p>
        </p:txBody>
      </p:sp>
      <p:sp>
        <p:nvSpPr>
          <p:cNvPr id="43044" name="Oval 39"/>
          <p:cNvSpPr>
            <a:spLocks noChangeArrowheads="1"/>
          </p:cNvSpPr>
          <p:nvPr/>
        </p:nvSpPr>
        <p:spPr bwMode="auto">
          <a:xfrm>
            <a:off x="2971800" y="21336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smtClean="0">
              <a:solidFill>
                <a:prstClr val="black"/>
              </a:solidFill>
              <a:latin typeface="Times New Roman" pitchFamily="18" charset="0"/>
              <a:ea typeface="+mn-ea"/>
            </a:endParaRPr>
          </a:p>
        </p:txBody>
      </p:sp>
      <p:sp>
        <p:nvSpPr>
          <p:cNvPr id="43045" name="Oval 40"/>
          <p:cNvSpPr>
            <a:spLocks noChangeArrowheads="1"/>
          </p:cNvSpPr>
          <p:nvPr/>
        </p:nvSpPr>
        <p:spPr bwMode="auto">
          <a:xfrm>
            <a:off x="3581400" y="39624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smtClean="0">
              <a:solidFill>
                <a:prstClr val="black"/>
              </a:solidFill>
              <a:latin typeface="Times New Roman" pitchFamily="18" charset="0"/>
              <a:ea typeface="+mn-ea"/>
            </a:endParaRPr>
          </a:p>
        </p:txBody>
      </p:sp>
      <p:sp>
        <p:nvSpPr>
          <p:cNvPr id="43046" name="Oval 41"/>
          <p:cNvSpPr>
            <a:spLocks noChangeArrowheads="1"/>
          </p:cNvSpPr>
          <p:nvPr/>
        </p:nvSpPr>
        <p:spPr bwMode="auto">
          <a:xfrm>
            <a:off x="3657600" y="26670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smtClean="0">
              <a:solidFill>
                <a:prstClr val="black"/>
              </a:solidFill>
              <a:latin typeface="Times New Roman" pitchFamily="18" charset="0"/>
              <a:ea typeface="+mn-ea"/>
            </a:endParaRPr>
          </a:p>
        </p:txBody>
      </p:sp>
      <p:sp>
        <p:nvSpPr>
          <p:cNvPr id="43047" name="Oval 42"/>
          <p:cNvSpPr>
            <a:spLocks noChangeArrowheads="1"/>
          </p:cNvSpPr>
          <p:nvPr/>
        </p:nvSpPr>
        <p:spPr bwMode="auto">
          <a:xfrm>
            <a:off x="2590800" y="19812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smtClean="0">
              <a:solidFill>
                <a:prstClr val="black"/>
              </a:solidFill>
              <a:latin typeface="Times New Roman" pitchFamily="18" charset="0"/>
              <a:ea typeface="+mn-ea"/>
            </a:endParaRPr>
          </a:p>
        </p:txBody>
      </p:sp>
      <p:sp>
        <p:nvSpPr>
          <p:cNvPr id="43048" name="Oval 43"/>
          <p:cNvSpPr>
            <a:spLocks noChangeArrowheads="1"/>
          </p:cNvSpPr>
          <p:nvPr/>
        </p:nvSpPr>
        <p:spPr bwMode="auto">
          <a:xfrm>
            <a:off x="3657600" y="36576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smtClean="0">
              <a:solidFill>
                <a:prstClr val="black"/>
              </a:solidFill>
              <a:latin typeface="Times New Roman" pitchFamily="18" charset="0"/>
              <a:ea typeface="+mn-ea"/>
            </a:endParaRPr>
          </a:p>
        </p:txBody>
      </p:sp>
      <p:sp>
        <p:nvSpPr>
          <p:cNvPr id="43049" name="Oval 44"/>
          <p:cNvSpPr>
            <a:spLocks noChangeArrowheads="1"/>
          </p:cNvSpPr>
          <p:nvPr/>
        </p:nvSpPr>
        <p:spPr bwMode="auto">
          <a:xfrm>
            <a:off x="3810000" y="32766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smtClean="0">
              <a:solidFill>
                <a:prstClr val="black"/>
              </a:solidFill>
              <a:latin typeface="Times New Roman" pitchFamily="18" charset="0"/>
              <a:ea typeface="+mn-ea"/>
            </a:endParaRPr>
          </a:p>
        </p:txBody>
      </p:sp>
      <p:sp>
        <p:nvSpPr>
          <p:cNvPr id="43050" name="Oval 45"/>
          <p:cNvSpPr>
            <a:spLocks noChangeArrowheads="1"/>
          </p:cNvSpPr>
          <p:nvPr/>
        </p:nvSpPr>
        <p:spPr bwMode="auto">
          <a:xfrm>
            <a:off x="3810000" y="29718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smtClean="0">
              <a:solidFill>
                <a:prstClr val="black"/>
              </a:solidFill>
              <a:latin typeface="Times New Roman" pitchFamily="18" charset="0"/>
              <a:ea typeface="+mn-ea"/>
            </a:endParaRPr>
          </a:p>
        </p:txBody>
      </p:sp>
      <p:sp>
        <p:nvSpPr>
          <p:cNvPr id="43051" name="Oval 46"/>
          <p:cNvSpPr>
            <a:spLocks noChangeArrowheads="1"/>
          </p:cNvSpPr>
          <p:nvPr/>
        </p:nvSpPr>
        <p:spPr bwMode="auto">
          <a:xfrm>
            <a:off x="1600200" y="28194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smtClean="0">
              <a:solidFill>
                <a:prstClr val="black"/>
              </a:solidFill>
              <a:latin typeface="Times New Roman" pitchFamily="18" charset="0"/>
              <a:ea typeface="+mn-ea"/>
            </a:endParaRPr>
          </a:p>
        </p:txBody>
      </p:sp>
      <p:sp>
        <p:nvSpPr>
          <p:cNvPr id="43052" name="Oval 47"/>
          <p:cNvSpPr>
            <a:spLocks noChangeArrowheads="1"/>
          </p:cNvSpPr>
          <p:nvPr/>
        </p:nvSpPr>
        <p:spPr bwMode="auto">
          <a:xfrm>
            <a:off x="3886200" y="25146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smtClean="0">
              <a:solidFill>
                <a:prstClr val="black"/>
              </a:solidFill>
              <a:latin typeface="Times New Roman" pitchFamily="18" charset="0"/>
              <a:ea typeface="+mn-ea"/>
            </a:endParaRPr>
          </a:p>
        </p:txBody>
      </p:sp>
      <p:sp>
        <p:nvSpPr>
          <p:cNvPr id="43053" name="Oval 48"/>
          <p:cNvSpPr>
            <a:spLocks noChangeArrowheads="1"/>
          </p:cNvSpPr>
          <p:nvPr/>
        </p:nvSpPr>
        <p:spPr bwMode="auto">
          <a:xfrm>
            <a:off x="3200400" y="20574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smtClean="0">
              <a:solidFill>
                <a:prstClr val="black"/>
              </a:solidFill>
              <a:latin typeface="Times New Roman" pitchFamily="18" charset="0"/>
              <a:ea typeface="+mn-ea"/>
            </a:endParaRPr>
          </a:p>
        </p:txBody>
      </p:sp>
      <p:sp>
        <p:nvSpPr>
          <p:cNvPr id="43054" name="Oval 49"/>
          <p:cNvSpPr>
            <a:spLocks noChangeArrowheads="1"/>
          </p:cNvSpPr>
          <p:nvPr/>
        </p:nvSpPr>
        <p:spPr bwMode="auto">
          <a:xfrm>
            <a:off x="1905000" y="27432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smtClean="0">
              <a:solidFill>
                <a:prstClr val="black"/>
              </a:solidFill>
              <a:latin typeface="Times New Roman" pitchFamily="18" charset="0"/>
              <a:ea typeface="+mn-ea"/>
            </a:endParaRPr>
          </a:p>
        </p:txBody>
      </p:sp>
      <p:sp>
        <p:nvSpPr>
          <p:cNvPr id="43055" name="Oval 50"/>
          <p:cNvSpPr>
            <a:spLocks noChangeArrowheads="1"/>
          </p:cNvSpPr>
          <p:nvPr/>
        </p:nvSpPr>
        <p:spPr bwMode="auto">
          <a:xfrm>
            <a:off x="3276600" y="31242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smtClean="0">
              <a:solidFill>
                <a:prstClr val="black"/>
              </a:solidFill>
              <a:latin typeface="Times New Roman" pitchFamily="18" charset="0"/>
              <a:ea typeface="+mn-ea"/>
            </a:endParaRPr>
          </a:p>
        </p:txBody>
      </p:sp>
      <p:sp>
        <p:nvSpPr>
          <p:cNvPr id="43056" name="Oval 51"/>
          <p:cNvSpPr>
            <a:spLocks noChangeArrowheads="1"/>
          </p:cNvSpPr>
          <p:nvPr/>
        </p:nvSpPr>
        <p:spPr bwMode="auto">
          <a:xfrm>
            <a:off x="3581400" y="28194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smtClean="0">
              <a:solidFill>
                <a:prstClr val="black"/>
              </a:solidFill>
              <a:latin typeface="Times New Roman" pitchFamily="18" charset="0"/>
              <a:ea typeface="+mn-ea"/>
            </a:endParaRPr>
          </a:p>
        </p:txBody>
      </p:sp>
      <p:sp>
        <p:nvSpPr>
          <p:cNvPr id="43057" name="Oval 52"/>
          <p:cNvSpPr>
            <a:spLocks noChangeArrowheads="1"/>
          </p:cNvSpPr>
          <p:nvPr/>
        </p:nvSpPr>
        <p:spPr bwMode="auto">
          <a:xfrm>
            <a:off x="2209800" y="35814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smtClean="0">
              <a:solidFill>
                <a:prstClr val="black"/>
              </a:solidFill>
              <a:latin typeface="Times New Roman" pitchFamily="18" charset="0"/>
              <a:ea typeface="+mn-ea"/>
            </a:endParaRPr>
          </a:p>
        </p:txBody>
      </p:sp>
      <p:sp>
        <p:nvSpPr>
          <p:cNvPr id="43058" name="Oval 53"/>
          <p:cNvSpPr>
            <a:spLocks noChangeArrowheads="1"/>
          </p:cNvSpPr>
          <p:nvPr/>
        </p:nvSpPr>
        <p:spPr bwMode="auto">
          <a:xfrm>
            <a:off x="2286000" y="33528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smtClean="0">
              <a:solidFill>
                <a:prstClr val="black"/>
              </a:solidFill>
              <a:latin typeface="Times New Roman" pitchFamily="18" charset="0"/>
              <a:ea typeface="+mn-ea"/>
            </a:endParaRPr>
          </a:p>
        </p:txBody>
      </p:sp>
      <p:sp>
        <p:nvSpPr>
          <p:cNvPr id="43059" name="Oval 54"/>
          <p:cNvSpPr>
            <a:spLocks noChangeArrowheads="1"/>
          </p:cNvSpPr>
          <p:nvPr/>
        </p:nvSpPr>
        <p:spPr bwMode="auto">
          <a:xfrm>
            <a:off x="2057400" y="34290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smtClean="0">
              <a:solidFill>
                <a:prstClr val="black"/>
              </a:solidFill>
              <a:latin typeface="Times New Roman" pitchFamily="18" charset="0"/>
              <a:ea typeface="+mn-ea"/>
            </a:endParaRPr>
          </a:p>
        </p:txBody>
      </p:sp>
      <p:sp>
        <p:nvSpPr>
          <p:cNvPr id="43060" name="Rectangle 78"/>
          <p:cNvSpPr>
            <a:spLocks noChangeArrowheads="1"/>
          </p:cNvSpPr>
          <p:nvPr/>
        </p:nvSpPr>
        <p:spPr bwMode="auto">
          <a:xfrm>
            <a:off x="685800" y="4724400"/>
            <a:ext cx="78486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en-US" sz="2000" smtClean="0">
                <a:solidFill>
                  <a:prstClr val="black"/>
                </a:solidFill>
                <a:ea typeface="+mn-ea"/>
              </a:rPr>
              <a:t>Dimensionality reduction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1800" smtClean="0">
                <a:solidFill>
                  <a:prstClr val="black"/>
                </a:solidFill>
                <a:ea typeface="+mn-ea"/>
              </a:rPr>
              <a:t>We can represent the orange points with </a:t>
            </a:r>
            <a:r>
              <a:rPr lang="en-US" sz="1800" i="1" smtClean="0">
                <a:solidFill>
                  <a:prstClr val="black"/>
                </a:solidFill>
                <a:ea typeface="+mn-ea"/>
              </a:rPr>
              <a:t>only</a:t>
            </a:r>
            <a:r>
              <a:rPr lang="en-US" sz="1800" smtClean="0">
                <a:solidFill>
                  <a:prstClr val="black"/>
                </a:solidFill>
                <a:ea typeface="+mn-ea"/>
              </a:rPr>
              <a:t> their </a:t>
            </a:r>
            <a:r>
              <a:rPr lang="en-US" sz="1800" b="1" smtClean="0">
                <a:solidFill>
                  <a:prstClr val="black"/>
                </a:solidFill>
                <a:ea typeface="+mn-ea"/>
              </a:rPr>
              <a:t>v</a:t>
            </a:r>
            <a:r>
              <a:rPr lang="en-US" sz="1800" b="1" baseline="-25000" smtClean="0">
                <a:solidFill>
                  <a:prstClr val="black"/>
                </a:solidFill>
                <a:ea typeface="+mn-ea"/>
              </a:rPr>
              <a:t>1</a:t>
            </a:r>
            <a:r>
              <a:rPr lang="en-US" sz="1800" smtClean="0">
                <a:solidFill>
                  <a:prstClr val="black"/>
                </a:solidFill>
                <a:ea typeface="+mn-ea"/>
              </a:rPr>
              <a:t> coordinates </a:t>
            </a:r>
            <a:r>
              <a:rPr lang="en-US" sz="2000" smtClean="0">
                <a:solidFill>
                  <a:prstClr val="black"/>
                </a:solidFill>
                <a:ea typeface="+mn-ea"/>
              </a:rPr>
              <a:t>(</a:t>
            </a:r>
            <a:r>
              <a:rPr lang="en-US" sz="1800" smtClean="0">
                <a:solidFill>
                  <a:prstClr val="black"/>
                </a:solidFill>
                <a:ea typeface="+mn-ea"/>
              </a:rPr>
              <a:t>since </a:t>
            </a:r>
            <a:r>
              <a:rPr lang="en-US" sz="1800" b="1" smtClean="0">
                <a:solidFill>
                  <a:prstClr val="black"/>
                </a:solidFill>
                <a:ea typeface="+mn-ea"/>
              </a:rPr>
              <a:t>v</a:t>
            </a:r>
            <a:r>
              <a:rPr lang="en-US" sz="1800" b="1" baseline="-25000" smtClean="0">
                <a:solidFill>
                  <a:prstClr val="black"/>
                </a:solidFill>
                <a:ea typeface="+mn-ea"/>
              </a:rPr>
              <a:t>2</a:t>
            </a:r>
            <a:r>
              <a:rPr lang="en-US" sz="1800" smtClean="0">
                <a:solidFill>
                  <a:prstClr val="black"/>
                </a:solidFill>
                <a:ea typeface="+mn-ea"/>
              </a:rPr>
              <a:t> coordinates are all essentially 0)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1800" smtClean="0">
                <a:solidFill>
                  <a:prstClr val="black"/>
                </a:solidFill>
                <a:ea typeface="+mn-ea"/>
              </a:rPr>
              <a:t>This makes it much cheaper to store and compare points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1800" smtClean="0">
                <a:solidFill>
                  <a:prstClr val="black"/>
                </a:solidFill>
                <a:ea typeface="+mn-ea"/>
              </a:rPr>
              <a:t>A bigger deal for higher dimensional problems</a:t>
            </a:r>
          </a:p>
        </p:txBody>
      </p:sp>
      <p:sp>
        <p:nvSpPr>
          <p:cNvPr id="43061" name="TextBox 9"/>
          <p:cNvSpPr txBox="1">
            <a:spLocks noChangeArrowheads="1"/>
          </p:cNvSpPr>
          <p:nvPr/>
        </p:nvSpPr>
        <p:spPr bwMode="auto">
          <a:xfrm>
            <a:off x="5181600" y="2514600"/>
            <a:ext cx="33528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sz="1800" smtClean="0">
                <a:solidFill>
                  <a:srgbClr val="0000FF"/>
                </a:solidFill>
                <a:latin typeface="Comic Sans MS" pitchFamily="66" charset="0"/>
                <a:ea typeface="+mn-ea"/>
              </a:rPr>
              <a:t>How can we find the data’s </a:t>
            </a:r>
            <a:r>
              <a:rPr lang="en-US" sz="1800" smtClean="0">
                <a:solidFill>
                  <a:srgbClr val="CC0000"/>
                </a:solidFill>
                <a:latin typeface="Comic Sans MS" pitchFamily="66" charset="0"/>
                <a:ea typeface="+mn-ea"/>
              </a:rPr>
              <a:t>natural</a:t>
            </a:r>
            <a:r>
              <a:rPr lang="en-US" sz="1800" smtClean="0">
                <a:solidFill>
                  <a:srgbClr val="0000FF"/>
                </a:solidFill>
                <a:latin typeface="Comic Sans MS" pitchFamily="66" charset="0"/>
                <a:ea typeface="+mn-ea"/>
              </a:rPr>
              <a:t> coordinate system?</a:t>
            </a:r>
          </a:p>
        </p:txBody>
      </p:sp>
      <p:sp>
        <p:nvSpPr>
          <p:cNvPr id="43062" name="Rectangle 75"/>
          <p:cNvSpPr>
            <a:spLocks noChangeArrowheads="1"/>
          </p:cNvSpPr>
          <p:nvPr/>
        </p:nvSpPr>
        <p:spPr bwMode="auto">
          <a:xfrm>
            <a:off x="5867400" y="3429000"/>
            <a:ext cx="19812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sz="1800" smtClean="0">
                <a:solidFill>
                  <a:prstClr val="black"/>
                </a:solidFill>
                <a:ea typeface="+mn-ea"/>
              </a:rPr>
              <a:t>v1 and v2 instead of x and y</a:t>
            </a:r>
            <a:endParaRPr lang="en-US" sz="1800" smtClean="0">
              <a:solidFill>
                <a:prstClr val="black"/>
              </a:solidFill>
              <a:latin typeface="Times New Roman" pitchFamily="18" charset="0"/>
              <a:ea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33400" y="228600"/>
            <a:ext cx="7772400" cy="990600"/>
          </a:xfrm>
        </p:spPr>
        <p:txBody>
          <a:bodyPr/>
          <a:lstStyle/>
          <a:p>
            <a:pPr eaLnBrk="1" hangingPunct="1"/>
            <a:r>
              <a:rPr lang="en-US" smtClean="0"/>
              <a:t>Eigenfaces: pictures!</a:t>
            </a:r>
          </a:p>
        </p:txBody>
      </p:sp>
      <p:sp>
        <p:nvSpPr>
          <p:cNvPr id="48131" name="TextBox 9"/>
          <p:cNvSpPr txBox="1">
            <a:spLocks noChangeArrowheads="1"/>
          </p:cNvSpPr>
          <p:nvPr/>
        </p:nvSpPr>
        <p:spPr bwMode="auto">
          <a:xfrm>
            <a:off x="4800600" y="1143000"/>
            <a:ext cx="22098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sz="1800" smtClean="0">
                <a:solidFill>
                  <a:srgbClr val="0000FF"/>
                </a:solidFill>
                <a:latin typeface="Comic Sans MS" pitchFamily="66" charset="0"/>
                <a:ea typeface="+mn-ea"/>
              </a:rPr>
              <a:t>Aka… </a:t>
            </a:r>
            <a:r>
              <a:rPr lang="en-US" sz="1800" i="1" smtClean="0">
                <a:solidFill>
                  <a:srgbClr val="0000FF"/>
                </a:solidFill>
                <a:latin typeface="Comic Sans MS" pitchFamily="66" charset="0"/>
                <a:ea typeface="+mn-ea"/>
              </a:rPr>
              <a:t>intuition</a:t>
            </a:r>
            <a:endParaRPr lang="en-US" sz="1800" smtClean="0">
              <a:solidFill>
                <a:srgbClr val="0000FF"/>
              </a:solidFill>
              <a:latin typeface="Comic Sans MS" pitchFamily="66" charset="0"/>
              <a:ea typeface="+mn-ea"/>
            </a:endParaRPr>
          </a:p>
        </p:txBody>
      </p:sp>
      <p:sp>
        <p:nvSpPr>
          <p:cNvPr id="48132" name="TextBox 9"/>
          <p:cNvSpPr txBox="1">
            <a:spLocks noChangeArrowheads="1"/>
          </p:cNvSpPr>
          <p:nvPr/>
        </p:nvSpPr>
        <p:spPr bwMode="auto">
          <a:xfrm>
            <a:off x="990600" y="5602069"/>
            <a:ext cx="2743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sz="1800" dirty="0" err="1" smtClean="0">
                <a:solidFill>
                  <a:srgbClr val="0000FF"/>
                </a:solidFill>
                <a:latin typeface="Comic Sans MS" pitchFamily="66" charset="0"/>
                <a:ea typeface="+mn-ea"/>
              </a:rPr>
              <a:t>Eigenfaces</a:t>
            </a:r>
            <a:r>
              <a:rPr lang="en-US" sz="1800" dirty="0" smtClean="0">
                <a:solidFill>
                  <a:srgbClr val="0000FF"/>
                </a:solidFill>
                <a:latin typeface="Comic Sans MS" pitchFamily="66" charset="0"/>
                <a:ea typeface="+mn-ea"/>
              </a:rPr>
              <a:t>   </a:t>
            </a:r>
            <a:r>
              <a:rPr lang="en-US" sz="1800" dirty="0" smtClean="0">
                <a:solidFill>
                  <a:srgbClr val="0000FF"/>
                </a:solidFill>
                <a:latin typeface="Comic Sans MS" pitchFamily="66" charset="0"/>
                <a:ea typeface="+mn-ea"/>
              </a:rPr>
              <a:t>(the axes of face space)</a:t>
            </a:r>
            <a:endParaRPr lang="en-US" sz="1800" dirty="0" smtClean="0">
              <a:solidFill>
                <a:srgbClr val="0000FF"/>
              </a:solidFill>
              <a:latin typeface="Comic Sans MS" pitchFamily="66" charset="0"/>
              <a:ea typeface="+mn-ea"/>
            </a:endParaRPr>
          </a:p>
        </p:txBody>
      </p:sp>
      <p:pic>
        <p:nvPicPr>
          <p:cNvPr id="48133" name="Picture 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46600" y="1828800"/>
            <a:ext cx="436880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4" name="TextBox 9"/>
          <p:cNvSpPr txBox="1">
            <a:spLocks noChangeArrowheads="1"/>
          </p:cNvSpPr>
          <p:nvPr/>
        </p:nvSpPr>
        <p:spPr bwMode="auto">
          <a:xfrm>
            <a:off x="5334000" y="5638800"/>
            <a:ext cx="27432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sz="1800" dirty="0" smtClean="0">
                <a:solidFill>
                  <a:srgbClr val="0000FF"/>
                </a:solidFill>
                <a:latin typeface="Comic Sans MS" pitchFamily="66" charset="0"/>
                <a:ea typeface="+mn-ea"/>
              </a:rPr>
              <a:t>Progressive reconstructions…</a:t>
            </a:r>
          </a:p>
        </p:txBody>
      </p:sp>
      <p:pic>
        <p:nvPicPr>
          <p:cNvPr id="48135" name="Picture 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" y="1828800"/>
            <a:ext cx="426720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7021303" y="1219200"/>
            <a:ext cx="198323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  <a:latin typeface="Comic Sans MS" pitchFamily="66" charset="0"/>
              </a:rPr>
              <a:t>Who is this?</a:t>
            </a:r>
            <a:endParaRPr lang="en-US" dirty="0">
              <a:solidFill>
                <a:srgbClr val="C00000"/>
              </a:solidFill>
            </a:endParaRPr>
          </a:p>
        </p:txBody>
      </p:sp>
      <p:cxnSp>
        <p:nvCxnSpPr>
          <p:cNvPr id="10" name="Straight Arrow Connector 9"/>
          <p:cNvCxnSpPr>
            <a:stCxn id="8" idx="1"/>
          </p:cNvCxnSpPr>
          <p:nvPr/>
        </p:nvCxnSpPr>
        <p:spPr>
          <a:xfrm rot="10800000" flipV="1">
            <a:off x="5105407" y="1450033"/>
            <a:ext cx="1915897" cy="302566"/>
          </a:xfrm>
          <a:prstGeom prst="straightConnector1">
            <a:avLst/>
          </a:prstGeom>
          <a:ln w="19050">
            <a:solidFill>
              <a:srgbClr val="C00000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9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981200" y="1817688"/>
            <a:ext cx="5589588" cy="135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5" name="Line 12"/>
          <p:cNvSpPr>
            <a:spLocks noChangeShapeType="1"/>
          </p:cNvSpPr>
          <p:nvPr/>
        </p:nvSpPr>
        <p:spPr bwMode="auto">
          <a:xfrm>
            <a:off x="1371600" y="2457450"/>
            <a:ext cx="468313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38916" name="Picture 13"/>
          <p:cNvPicPr preferRelativeResize="0">
            <a:picLocks noChangeArrowheads="1"/>
          </p:cNvPicPr>
          <p:nvPr/>
        </p:nvPicPr>
        <p:blipFill>
          <a:blip r:embed="rId12" cstate="print"/>
          <a:srcRect l="37048" t="16777" r="27962" b="20271"/>
          <a:stretch>
            <a:fillRect/>
          </a:stretch>
        </p:blipFill>
        <p:spPr bwMode="auto">
          <a:xfrm>
            <a:off x="381000" y="1633538"/>
            <a:ext cx="836613" cy="1589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7" name="Picture 20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073275" y="3286125"/>
            <a:ext cx="517525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8" name="Picture 28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819400" y="3286125"/>
            <a:ext cx="517525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9" name="Picture 29" descr="Edittex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3500438" y="3286125"/>
            <a:ext cx="517525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20" name="Picture 30" descr="Edittex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4186238" y="3286125"/>
            <a:ext cx="517525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21" name="Picture 31" descr="Edittex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4872038" y="3286125"/>
            <a:ext cx="517525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22" name="Picture 32" descr="Edittex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5573713" y="3286125"/>
            <a:ext cx="517525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23" name="Picture 33" descr="Edittex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6330950" y="3286125"/>
            <a:ext cx="528638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24" name="Picture 34" descr="Edittex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7005638" y="3286125"/>
            <a:ext cx="517525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8925" name="Group 51"/>
          <p:cNvGrpSpPr>
            <a:grpSpLocks/>
          </p:cNvGrpSpPr>
          <p:nvPr/>
        </p:nvGrpSpPr>
        <p:grpSpPr bwMode="auto">
          <a:xfrm>
            <a:off x="3184525" y="4281488"/>
            <a:ext cx="2130425" cy="2044700"/>
            <a:chOff x="4320" y="1920"/>
            <a:chExt cx="1342" cy="1288"/>
          </a:xfrm>
        </p:grpSpPr>
        <p:pic>
          <p:nvPicPr>
            <p:cNvPr id="38932" name="Picture 10"/>
            <p:cNvPicPr>
              <a:picLocks noChangeAspect="1" noChangeArrowheads="1"/>
            </p:cNvPicPr>
            <p:nvPr/>
          </p:nvPicPr>
          <p:blipFill>
            <a:blip r:embed="rId21" cstate="print"/>
            <a:srcRect l="92639" t="19998" r="2151" b="52223"/>
            <a:stretch>
              <a:fillRect/>
            </a:stretch>
          </p:blipFill>
          <p:spPr bwMode="auto">
            <a:xfrm>
              <a:off x="5167" y="2208"/>
              <a:ext cx="495" cy="1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8933" name="Line 11"/>
            <p:cNvSpPr>
              <a:spLocks noChangeShapeType="1"/>
            </p:cNvSpPr>
            <p:nvPr/>
          </p:nvSpPr>
          <p:spPr bwMode="auto">
            <a:xfrm>
              <a:off x="4793" y="2751"/>
              <a:ext cx="295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34" name="Line 49"/>
            <p:cNvSpPr>
              <a:spLocks noChangeShapeType="1"/>
            </p:cNvSpPr>
            <p:nvPr/>
          </p:nvSpPr>
          <p:spPr bwMode="auto">
            <a:xfrm>
              <a:off x="4320" y="1920"/>
              <a:ext cx="768" cy="28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8926" name="TextBox 6"/>
          <p:cNvSpPr txBox="1">
            <a:spLocks noChangeArrowheads="1"/>
          </p:cNvSpPr>
          <p:nvPr/>
        </p:nvSpPr>
        <p:spPr bwMode="auto">
          <a:xfrm>
            <a:off x="1766888" y="206375"/>
            <a:ext cx="5257800" cy="73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sz="4200">
                <a:latin typeface="Times New Roman" pitchFamily="1" charset="0"/>
              </a:rPr>
              <a:t>Eigenfaces</a:t>
            </a:r>
            <a:endParaRPr lang="en-US" sz="4200" b="1" i="1">
              <a:latin typeface="Times New Roman" pitchFamily="1" charset="0"/>
            </a:endParaRPr>
          </a:p>
        </p:txBody>
      </p:sp>
      <p:sp>
        <p:nvSpPr>
          <p:cNvPr id="38927" name="TextBox 9"/>
          <p:cNvSpPr txBox="1">
            <a:spLocks noChangeArrowheads="1"/>
          </p:cNvSpPr>
          <p:nvPr/>
        </p:nvSpPr>
        <p:spPr bwMode="auto">
          <a:xfrm>
            <a:off x="1968500" y="1368425"/>
            <a:ext cx="55292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sz="1800">
                <a:solidFill>
                  <a:srgbClr val="008000"/>
                </a:solidFill>
                <a:latin typeface="Trebuchet MS" pitchFamily="1" charset="0"/>
              </a:rPr>
              <a:t>(1) Take the top N axes ~ </a:t>
            </a:r>
            <a:r>
              <a:rPr lang="en-US" sz="1800" i="1">
                <a:solidFill>
                  <a:srgbClr val="008000"/>
                </a:solidFill>
                <a:latin typeface="Trebuchet MS" pitchFamily="1" charset="0"/>
              </a:rPr>
              <a:t>eigenfaces</a:t>
            </a:r>
            <a:endParaRPr lang="en-US" sz="1800">
              <a:solidFill>
                <a:srgbClr val="008000"/>
              </a:solidFill>
              <a:latin typeface="Trebuchet MS" pitchFamily="1" charset="0"/>
            </a:endParaRPr>
          </a:p>
        </p:txBody>
      </p:sp>
      <p:sp>
        <p:nvSpPr>
          <p:cNvPr id="38928" name="TextBox 9"/>
          <p:cNvSpPr txBox="1">
            <a:spLocks noChangeArrowheads="1"/>
          </p:cNvSpPr>
          <p:nvPr/>
        </p:nvSpPr>
        <p:spPr bwMode="auto">
          <a:xfrm>
            <a:off x="555625" y="3852863"/>
            <a:ext cx="268763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sz="1800">
                <a:solidFill>
                  <a:srgbClr val="008000"/>
                </a:solidFill>
                <a:latin typeface="Trebuchet MS" pitchFamily="1" charset="0"/>
              </a:rPr>
              <a:t>(2) project a query image onto those axes</a:t>
            </a:r>
          </a:p>
        </p:txBody>
      </p:sp>
      <p:sp>
        <p:nvSpPr>
          <p:cNvPr id="38929" name="Rectangle 1058"/>
          <p:cNvSpPr>
            <a:spLocks noChangeArrowheads="1"/>
          </p:cNvSpPr>
          <p:nvPr/>
        </p:nvSpPr>
        <p:spPr bwMode="auto">
          <a:xfrm>
            <a:off x="3633788" y="5367338"/>
            <a:ext cx="831850" cy="4714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8930" name="TextBox 9"/>
          <p:cNvSpPr txBox="1">
            <a:spLocks noChangeArrowheads="1"/>
          </p:cNvSpPr>
          <p:nvPr/>
        </p:nvSpPr>
        <p:spPr bwMode="auto">
          <a:xfrm>
            <a:off x="5421313" y="4730750"/>
            <a:ext cx="3430587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sz="1800">
                <a:solidFill>
                  <a:srgbClr val="008000"/>
                </a:solidFill>
                <a:latin typeface="Trebuchet MS" pitchFamily="1" charset="0"/>
              </a:rPr>
              <a:t>(3) obtain a low-dimensional representation of the original…</a:t>
            </a:r>
          </a:p>
        </p:txBody>
      </p:sp>
      <p:sp>
        <p:nvSpPr>
          <p:cNvPr id="38931" name="Rectangle 1060"/>
          <p:cNvSpPr>
            <a:spLocks noChangeArrowheads="1"/>
          </p:cNvSpPr>
          <p:nvPr/>
        </p:nvSpPr>
        <p:spPr bwMode="auto">
          <a:xfrm>
            <a:off x="6100763" y="3656013"/>
            <a:ext cx="2443162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latin typeface="Trebuchet MS" pitchFamily="1" charset="0"/>
              </a:rPr>
              <a:t>largest 8 directions in face space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9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981200" y="1817688"/>
            <a:ext cx="5589588" cy="135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39" name="Line 12"/>
          <p:cNvSpPr>
            <a:spLocks noChangeShapeType="1"/>
          </p:cNvSpPr>
          <p:nvPr/>
        </p:nvSpPr>
        <p:spPr bwMode="auto">
          <a:xfrm>
            <a:off x="1371600" y="2457450"/>
            <a:ext cx="468313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9940" name="TextBox 6"/>
          <p:cNvSpPr txBox="1">
            <a:spLocks noChangeArrowheads="1"/>
          </p:cNvSpPr>
          <p:nvPr/>
        </p:nvSpPr>
        <p:spPr bwMode="auto">
          <a:xfrm>
            <a:off x="1766888" y="206375"/>
            <a:ext cx="5257800" cy="73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sz="4200">
                <a:latin typeface="Times New Roman" pitchFamily="1" charset="0"/>
              </a:rPr>
              <a:t>Eigenfaces</a:t>
            </a:r>
            <a:endParaRPr lang="en-US" sz="4200" b="1" i="1">
              <a:latin typeface="Times New Roman" pitchFamily="1" charset="0"/>
            </a:endParaRPr>
          </a:p>
        </p:txBody>
      </p:sp>
      <p:sp>
        <p:nvSpPr>
          <p:cNvPr id="39941" name="TextBox 9"/>
          <p:cNvSpPr txBox="1">
            <a:spLocks noChangeArrowheads="1"/>
          </p:cNvSpPr>
          <p:nvPr/>
        </p:nvSpPr>
        <p:spPr bwMode="auto">
          <a:xfrm>
            <a:off x="1968500" y="1368425"/>
            <a:ext cx="55292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sz="1800">
                <a:solidFill>
                  <a:srgbClr val="008000"/>
                </a:solidFill>
                <a:latin typeface="Trebuchet MS" pitchFamily="1" charset="0"/>
              </a:rPr>
              <a:t>(1) Take the top N axes ~ </a:t>
            </a:r>
            <a:r>
              <a:rPr lang="en-US" sz="1800" i="1">
                <a:solidFill>
                  <a:srgbClr val="008000"/>
                </a:solidFill>
                <a:latin typeface="Trebuchet MS" pitchFamily="1" charset="0"/>
              </a:rPr>
              <a:t>eigenfaces</a:t>
            </a:r>
            <a:endParaRPr lang="en-US" sz="1800">
              <a:solidFill>
                <a:srgbClr val="008000"/>
              </a:solidFill>
              <a:latin typeface="Trebuchet MS" pitchFamily="1" charset="0"/>
            </a:endParaRPr>
          </a:p>
        </p:txBody>
      </p:sp>
      <p:sp>
        <p:nvSpPr>
          <p:cNvPr id="39942" name="TextBox 9"/>
          <p:cNvSpPr txBox="1">
            <a:spLocks noChangeArrowheads="1"/>
          </p:cNvSpPr>
          <p:nvPr/>
        </p:nvSpPr>
        <p:spPr bwMode="auto">
          <a:xfrm>
            <a:off x="533400" y="3622675"/>
            <a:ext cx="268763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sz="1800">
                <a:solidFill>
                  <a:srgbClr val="008000"/>
                </a:solidFill>
                <a:latin typeface="Trebuchet MS" pitchFamily="1" charset="0"/>
              </a:rPr>
              <a:t>(2) project a query image onto those axes</a:t>
            </a:r>
          </a:p>
        </p:txBody>
      </p:sp>
      <p:sp>
        <p:nvSpPr>
          <p:cNvPr id="39943" name="Rectangle 22"/>
          <p:cNvSpPr>
            <a:spLocks noChangeArrowheads="1"/>
          </p:cNvSpPr>
          <p:nvPr/>
        </p:nvSpPr>
        <p:spPr bwMode="auto">
          <a:xfrm>
            <a:off x="3611563" y="5137150"/>
            <a:ext cx="831850" cy="4714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9944" name="TextBox 9"/>
          <p:cNvSpPr txBox="1">
            <a:spLocks noChangeArrowheads="1"/>
          </p:cNvSpPr>
          <p:nvPr/>
        </p:nvSpPr>
        <p:spPr bwMode="auto">
          <a:xfrm>
            <a:off x="5399088" y="4500563"/>
            <a:ext cx="3430587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sz="1800">
                <a:solidFill>
                  <a:srgbClr val="008000"/>
                </a:solidFill>
                <a:latin typeface="Trebuchet MS" pitchFamily="1" charset="0"/>
              </a:rPr>
              <a:t>(3) obtain a low-dimensional representation of the original…</a:t>
            </a:r>
          </a:p>
        </p:txBody>
      </p:sp>
      <p:pic>
        <p:nvPicPr>
          <p:cNvPr id="39945" name="Picture 20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073275" y="3286125"/>
            <a:ext cx="517525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6" name="Picture 28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819400" y="3286125"/>
            <a:ext cx="517525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7" name="Picture 29" descr="Edittex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500438" y="3286125"/>
            <a:ext cx="517525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8" name="Picture 30" descr="Edittex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4186238" y="3286125"/>
            <a:ext cx="517525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9" name="Picture 31" descr="Edittex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4872038" y="3286125"/>
            <a:ext cx="517525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50" name="Picture 32" descr="Edittex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5573713" y="3286125"/>
            <a:ext cx="517525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51" name="Picture 33" descr="Edittex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6330950" y="3286125"/>
            <a:ext cx="528638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52" name="Picture 34" descr="Edittex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7005638" y="3286125"/>
            <a:ext cx="517525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53" name="Rectangle 32"/>
          <p:cNvSpPr>
            <a:spLocks noChangeArrowheads="1"/>
          </p:cNvSpPr>
          <p:nvPr/>
        </p:nvSpPr>
        <p:spPr bwMode="auto">
          <a:xfrm>
            <a:off x="6100763" y="3656013"/>
            <a:ext cx="2443162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latin typeface="Trebuchet MS" pitchFamily="1" charset="0"/>
              </a:rPr>
              <a:t>largest 8 directions in face space</a:t>
            </a:r>
          </a:p>
        </p:txBody>
      </p:sp>
      <p:pic>
        <p:nvPicPr>
          <p:cNvPr id="39954" name="Picture 33" descr="Picture 11"/>
          <p:cNvPicPr>
            <a:picLocks noChangeAspect="1" noChangeArrowheads="1"/>
          </p:cNvPicPr>
          <p:nvPr/>
        </p:nvPicPr>
        <p:blipFill>
          <a:blip r:embed="rId20" cstate="print"/>
          <a:srcRect l="25150" t="14098" r="1369" b="6612"/>
          <a:stretch>
            <a:fillRect/>
          </a:stretch>
        </p:blipFill>
        <p:spPr bwMode="auto">
          <a:xfrm>
            <a:off x="1317625" y="4364038"/>
            <a:ext cx="3919538" cy="2017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55" name="Picture 34" descr="Picture 11"/>
          <p:cNvPicPr>
            <a:picLocks noChangeAspect="1" noChangeArrowheads="1"/>
          </p:cNvPicPr>
          <p:nvPr/>
        </p:nvPicPr>
        <p:blipFill>
          <a:blip r:embed="rId20" cstate="print"/>
          <a:srcRect l="1865" t="17287" r="77901" b="7057"/>
          <a:stretch>
            <a:fillRect/>
          </a:stretch>
        </p:blipFill>
        <p:spPr bwMode="auto">
          <a:xfrm>
            <a:off x="404813" y="1912938"/>
            <a:ext cx="738187" cy="1316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56" name="Rectangle 35"/>
          <p:cNvSpPr>
            <a:spLocks noChangeArrowheads="1"/>
          </p:cNvSpPr>
          <p:nvPr/>
        </p:nvSpPr>
        <p:spPr bwMode="auto">
          <a:xfrm>
            <a:off x="1616075" y="6446838"/>
            <a:ext cx="706438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latin typeface="Trebuchet MS" pitchFamily="1" charset="0"/>
              </a:rPr>
              <a:t>40 dims</a:t>
            </a:r>
          </a:p>
        </p:txBody>
      </p:sp>
      <p:sp>
        <p:nvSpPr>
          <p:cNvPr id="39957" name="Rectangle 36"/>
          <p:cNvSpPr>
            <a:spLocks noChangeArrowheads="1"/>
          </p:cNvSpPr>
          <p:nvPr/>
        </p:nvSpPr>
        <p:spPr bwMode="auto">
          <a:xfrm>
            <a:off x="2819400" y="6448425"/>
            <a:ext cx="78581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latin typeface="Trebuchet MS" pitchFamily="1" charset="0"/>
              </a:rPr>
              <a:t>100 dims</a:t>
            </a:r>
          </a:p>
        </p:txBody>
      </p:sp>
      <p:sp>
        <p:nvSpPr>
          <p:cNvPr id="39958" name="Rectangle 37"/>
          <p:cNvSpPr>
            <a:spLocks noChangeArrowheads="1"/>
          </p:cNvSpPr>
          <p:nvPr/>
        </p:nvSpPr>
        <p:spPr bwMode="auto">
          <a:xfrm>
            <a:off x="4210050" y="6448425"/>
            <a:ext cx="78581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latin typeface="Trebuchet MS" pitchFamily="1" charset="0"/>
              </a:rPr>
              <a:t>150 dims</a:t>
            </a:r>
          </a:p>
        </p:txBody>
      </p:sp>
      <p:sp>
        <p:nvSpPr>
          <p:cNvPr id="39959" name="Rectangle 38"/>
          <p:cNvSpPr>
            <a:spLocks noChangeArrowheads="1"/>
          </p:cNvSpPr>
          <p:nvPr/>
        </p:nvSpPr>
        <p:spPr bwMode="auto">
          <a:xfrm>
            <a:off x="5440363" y="6497638"/>
            <a:ext cx="11747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latin typeface="Trebuchet MS" pitchFamily="1" charset="0"/>
              </a:rPr>
              <a:t>out of &gt;10,000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Rectangle 4"/>
          <p:cNvSpPr>
            <a:spLocks noChangeArrowheads="1"/>
          </p:cNvSpPr>
          <p:nvPr/>
        </p:nvSpPr>
        <p:spPr bwMode="auto">
          <a:xfrm>
            <a:off x="6019800" y="1066800"/>
            <a:ext cx="1981200" cy="533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latin typeface="Times New Roman" pitchFamily="1" charset="0"/>
            </a:endParaRPr>
          </a:p>
        </p:txBody>
      </p:sp>
      <p:sp>
        <p:nvSpPr>
          <p:cNvPr id="1030" name="TextBox 6"/>
          <p:cNvSpPr txBox="1">
            <a:spLocks noChangeArrowheads="1"/>
          </p:cNvSpPr>
          <p:nvPr/>
        </p:nvSpPr>
        <p:spPr bwMode="auto">
          <a:xfrm>
            <a:off x="630238" y="277813"/>
            <a:ext cx="4395787" cy="731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sz="4200">
                <a:latin typeface="Times New Roman" pitchFamily="1" charset="0"/>
              </a:rPr>
              <a:t>Eigenfaces</a:t>
            </a:r>
            <a:endParaRPr lang="en-US" sz="4200" b="1" i="1">
              <a:latin typeface="Times New Roman" pitchFamily="1" charset="0"/>
            </a:endParaRPr>
          </a:p>
        </p:txBody>
      </p:sp>
      <p:sp>
        <p:nvSpPr>
          <p:cNvPr id="1031" name="TextBox 17"/>
          <p:cNvSpPr txBox="1">
            <a:spLocks noChangeArrowheads="1"/>
          </p:cNvSpPr>
          <p:nvPr/>
        </p:nvSpPr>
        <p:spPr bwMode="auto">
          <a:xfrm>
            <a:off x="382588" y="1524000"/>
            <a:ext cx="5181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i="1">
                <a:latin typeface="Times New Roman" pitchFamily="1" charset="0"/>
              </a:rPr>
              <a:t>How to use these low-d projections?</a:t>
            </a:r>
          </a:p>
        </p:txBody>
      </p:sp>
      <p:sp>
        <p:nvSpPr>
          <p:cNvPr id="1032" name="TextBox 9"/>
          <p:cNvSpPr txBox="1">
            <a:spLocks noChangeArrowheads="1"/>
          </p:cNvSpPr>
          <p:nvPr/>
        </p:nvSpPr>
        <p:spPr bwMode="auto">
          <a:xfrm>
            <a:off x="5410200" y="1905000"/>
            <a:ext cx="3352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1" hangingPunct="1"/>
            <a:r>
              <a:rPr lang="en-US" sz="1800">
                <a:solidFill>
                  <a:srgbClr val="FF8000"/>
                </a:solidFill>
                <a:latin typeface="Comic Sans MS" pitchFamily="1" charset="0"/>
              </a:rPr>
              <a:t>faces in orange</a:t>
            </a:r>
          </a:p>
        </p:txBody>
      </p:sp>
      <p:grpSp>
        <p:nvGrpSpPr>
          <p:cNvPr id="1033" name="Group 4"/>
          <p:cNvGrpSpPr>
            <a:grpSpLocks/>
          </p:cNvGrpSpPr>
          <p:nvPr/>
        </p:nvGrpSpPr>
        <p:grpSpPr bwMode="auto">
          <a:xfrm>
            <a:off x="5715000" y="2514600"/>
            <a:ext cx="2819400" cy="2819400"/>
            <a:chOff x="2064" y="336"/>
            <a:chExt cx="2016" cy="2016"/>
          </a:xfrm>
        </p:grpSpPr>
        <p:sp>
          <p:nvSpPr>
            <p:cNvPr id="1088" name="Line 5"/>
            <p:cNvSpPr>
              <a:spLocks noChangeShapeType="1"/>
            </p:cNvSpPr>
            <p:nvPr/>
          </p:nvSpPr>
          <p:spPr bwMode="auto">
            <a:xfrm>
              <a:off x="2064" y="2352"/>
              <a:ext cx="201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89" name="Line 6"/>
            <p:cNvSpPr>
              <a:spLocks noChangeShapeType="1"/>
            </p:cNvSpPr>
            <p:nvPr/>
          </p:nvSpPr>
          <p:spPr bwMode="auto">
            <a:xfrm rot="-5400000">
              <a:off x="1056" y="1344"/>
              <a:ext cx="201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34" name="Oval 9"/>
          <p:cNvSpPr>
            <a:spLocks noChangeArrowheads="1"/>
          </p:cNvSpPr>
          <p:nvPr/>
        </p:nvSpPr>
        <p:spPr bwMode="auto">
          <a:xfrm>
            <a:off x="7699375" y="33528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itchFamily="1" charset="0"/>
            </a:endParaRPr>
          </a:p>
        </p:txBody>
      </p:sp>
      <p:sp>
        <p:nvSpPr>
          <p:cNvPr id="1035" name="Oval 10"/>
          <p:cNvSpPr>
            <a:spLocks noChangeArrowheads="1"/>
          </p:cNvSpPr>
          <p:nvPr/>
        </p:nvSpPr>
        <p:spPr bwMode="auto">
          <a:xfrm>
            <a:off x="6784975" y="41148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itchFamily="1" charset="0"/>
            </a:endParaRPr>
          </a:p>
        </p:txBody>
      </p:sp>
      <p:sp>
        <p:nvSpPr>
          <p:cNvPr id="1036" name="Oval 11"/>
          <p:cNvSpPr>
            <a:spLocks noChangeArrowheads="1"/>
          </p:cNvSpPr>
          <p:nvPr/>
        </p:nvSpPr>
        <p:spPr bwMode="auto">
          <a:xfrm>
            <a:off x="7165975" y="38862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itchFamily="1" charset="0"/>
            </a:endParaRPr>
          </a:p>
        </p:txBody>
      </p:sp>
      <p:sp>
        <p:nvSpPr>
          <p:cNvPr id="1037" name="Oval 12"/>
          <p:cNvSpPr>
            <a:spLocks noChangeArrowheads="1"/>
          </p:cNvSpPr>
          <p:nvPr/>
        </p:nvSpPr>
        <p:spPr bwMode="auto">
          <a:xfrm>
            <a:off x="7394575" y="35814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itchFamily="1" charset="0"/>
            </a:endParaRPr>
          </a:p>
        </p:txBody>
      </p:sp>
      <p:sp>
        <p:nvSpPr>
          <p:cNvPr id="1038" name="Oval 13"/>
          <p:cNvSpPr>
            <a:spLocks noChangeArrowheads="1"/>
          </p:cNvSpPr>
          <p:nvPr/>
        </p:nvSpPr>
        <p:spPr bwMode="auto">
          <a:xfrm>
            <a:off x="7013575" y="37338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itchFamily="1" charset="0"/>
            </a:endParaRPr>
          </a:p>
        </p:txBody>
      </p:sp>
      <p:sp>
        <p:nvSpPr>
          <p:cNvPr id="1039" name="Oval 14"/>
          <p:cNvSpPr>
            <a:spLocks noChangeArrowheads="1"/>
          </p:cNvSpPr>
          <p:nvPr/>
        </p:nvSpPr>
        <p:spPr bwMode="auto">
          <a:xfrm>
            <a:off x="7013575" y="39624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itchFamily="1" charset="0"/>
            </a:endParaRPr>
          </a:p>
        </p:txBody>
      </p:sp>
      <p:sp>
        <p:nvSpPr>
          <p:cNvPr id="1040" name="Oval 15"/>
          <p:cNvSpPr>
            <a:spLocks noChangeArrowheads="1"/>
          </p:cNvSpPr>
          <p:nvPr/>
        </p:nvSpPr>
        <p:spPr bwMode="auto">
          <a:xfrm>
            <a:off x="6784975" y="39624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itchFamily="1" charset="0"/>
            </a:endParaRPr>
          </a:p>
        </p:txBody>
      </p:sp>
      <p:sp>
        <p:nvSpPr>
          <p:cNvPr id="1041" name="Oval 16"/>
          <p:cNvSpPr>
            <a:spLocks noChangeArrowheads="1"/>
          </p:cNvSpPr>
          <p:nvPr/>
        </p:nvSpPr>
        <p:spPr bwMode="auto">
          <a:xfrm>
            <a:off x="7242175" y="37338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itchFamily="1" charset="0"/>
            </a:endParaRPr>
          </a:p>
        </p:txBody>
      </p:sp>
      <p:sp>
        <p:nvSpPr>
          <p:cNvPr id="1042" name="Oval 17"/>
          <p:cNvSpPr>
            <a:spLocks noChangeArrowheads="1"/>
          </p:cNvSpPr>
          <p:nvPr/>
        </p:nvSpPr>
        <p:spPr bwMode="auto">
          <a:xfrm>
            <a:off x="7470775" y="34290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Times New Roman" pitchFamily="1" charset="0"/>
            </a:endParaRPr>
          </a:p>
        </p:txBody>
      </p:sp>
      <p:sp>
        <p:nvSpPr>
          <p:cNvPr id="1043" name="Oval 18"/>
          <p:cNvSpPr>
            <a:spLocks noChangeArrowheads="1"/>
          </p:cNvSpPr>
          <p:nvPr/>
        </p:nvSpPr>
        <p:spPr bwMode="auto">
          <a:xfrm>
            <a:off x="7546975" y="35052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Times New Roman" pitchFamily="1" charset="0"/>
            </a:endParaRPr>
          </a:p>
        </p:txBody>
      </p:sp>
      <p:sp>
        <p:nvSpPr>
          <p:cNvPr id="1044" name="Oval 19"/>
          <p:cNvSpPr>
            <a:spLocks noChangeArrowheads="1"/>
          </p:cNvSpPr>
          <p:nvPr/>
        </p:nvSpPr>
        <p:spPr bwMode="auto">
          <a:xfrm>
            <a:off x="6327775" y="45720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Times New Roman" pitchFamily="1" charset="0"/>
            </a:endParaRPr>
          </a:p>
        </p:txBody>
      </p:sp>
      <p:sp>
        <p:nvSpPr>
          <p:cNvPr id="1045" name="Oval 20"/>
          <p:cNvSpPr>
            <a:spLocks noChangeArrowheads="1"/>
          </p:cNvSpPr>
          <p:nvPr/>
        </p:nvSpPr>
        <p:spPr bwMode="auto">
          <a:xfrm>
            <a:off x="7165975" y="5029200"/>
            <a:ext cx="76200" cy="76200"/>
          </a:xfrm>
          <a:prstGeom prst="ellipse">
            <a:avLst/>
          </a:prstGeom>
          <a:solidFill>
            <a:srgbClr val="940AF4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Times New Roman" pitchFamily="1" charset="0"/>
            </a:endParaRPr>
          </a:p>
        </p:txBody>
      </p:sp>
      <p:sp>
        <p:nvSpPr>
          <p:cNvPr id="1046" name="Oval 21"/>
          <p:cNvSpPr>
            <a:spLocks noChangeArrowheads="1"/>
          </p:cNvSpPr>
          <p:nvPr/>
        </p:nvSpPr>
        <p:spPr bwMode="auto">
          <a:xfrm>
            <a:off x="7394575" y="4343400"/>
            <a:ext cx="76200" cy="76200"/>
          </a:xfrm>
          <a:prstGeom prst="ellipse">
            <a:avLst/>
          </a:prstGeom>
          <a:solidFill>
            <a:srgbClr val="940AF4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Times New Roman" pitchFamily="1" charset="0"/>
            </a:endParaRPr>
          </a:p>
        </p:txBody>
      </p:sp>
      <p:sp>
        <p:nvSpPr>
          <p:cNvPr id="1047" name="Oval 22"/>
          <p:cNvSpPr>
            <a:spLocks noChangeArrowheads="1"/>
          </p:cNvSpPr>
          <p:nvPr/>
        </p:nvSpPr>
        <p:spPr bwMode="auto">
          <a:xfrm>
            <a:off x="8004175" y="4038600"/>
            <a:ext cx="76200" cy="76200"/>
          </a:xfrm>
          <a:prstGeom prst="ellipse">
            <a:avLst/>
          </a:prstGeom>
          <a:solidFill>
            <a:srgbClr val="940AF4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Times New Roman" pitchFamily="1" charset="0"/>
            </a:endParaRPr>
          </a:p>
        </p:txBody>
      </p:sp>
      <p:sp>
        <p:nvSpPr>
          <p:cNvPr id="1048" name="Oval 23"/>
          <p:cNvSpPr>
            <a:spLocks noChangeArrowheads="1"/>
          </p:cNvSpPr>
          <p:nvPr/>
        </p:nvSpPr>
        <p:spPr bwMode="auto">
          <a:xfrm>
            <a:off x="7318375" y="4648200"/>
            <a:ext cx="76200" cy="76200"/>
          </a:xfrm>
          <a:prstGeom prst="ellipse">
            <a:avLst/>
          </a:prstGeom>
          <a:solidFill>
            <a:srgbClr val="940AF4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Times New Roman" pitchFamily="1" charset="0"/>
            </a:endParaRPr>
          </a:p>
        </p:txBody>
      </p:sp>
      <p:sp>
        <p:nvSpPr>
          <p:cNvPr id="1049" name="Oval 24"/>
          <p:cNvSpPr>
            <a:spLocks noChangeArrowheads="1"/>
          </p:cNvSpPr>
          <p:nvPr/>
        </p:nvSpPr>
        <p:spPr bwMode="auto">
          <a:xfrm>
            <a:off x="7089775" y="4495800"/>
            <a:ext cx="76200" cy="76200"/>
          </a:xfrm>
          <a:prstGeom prst="ellipse">
            <a:avLst/>
          </a:prstGeom>
          <a:solidFill>
            <a:srgbClr val="940AF4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Times New Roman" pitchFamily="1" charset="0"/>
            </a:endParaRPr>
          </a:p>
        </p:txBody>
      </p:sp>
      <p:sp>
        <p:nvSpPr>
          <p:cNvPr id="1050" name="Oval 25"/>
          <p:cNvSpPr>
            <a:spLocks noChangeArrowheads="1"/>
          </p:cNvSpPr>
          <p:nvPr/>
        </p:nvSpPr>
        <p:spPr bwMode="auto">
          <a:xfrm>
            <a:off x="7470775" y="5029200"/>
            <a:ext cx="76200" cy="76200"/>
          </a:xfrm>
          <a:prstGeom prst="ellipse">
            <a:avLst/>
          </a:prstGeom>
          <a:solidFill>
            <a:srgbClr val="940AF4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Times New Roman" pitchFamily="1" charset="0"/>
            </a:endParaRPr>
          </a:p>
        </p:txBody>
      </p:sp>
      <p:sp>
        <p:nvSpPr>
          <p:cNvPr id="1051" name="Oval 26"/>
          <p:cNvSpPr>
            <a:spLocks noChangeArrowheads="1"/>
          </p:cNvSpPr>
          <p:nvPr/>
        </p:nvSpPr>
        <p:spPr bwMode="auto">
          <a:xfrm>
            <a:off x="6708775" y="4876800"/>
            <a:ext cx="76200" cy="76200"/>
          </a:xfrm>
          <a:prstGeom prst="ellipse">
            <a:avLst/>
          </a:prstGeom>
          <a:solidFill>
            <a:srgbClr val="940AF4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Times New Roman" pitchFamily="1" charset="0"/>
            </a:endParaRPr>
          </a:p>
        </p:txBody>
      </p:sp>
      <p:sp>
        <p:nvSpPr>
          <p:cNvPr id="1052" name="Oval 27"/>
          <p:cNvSpPr>
            <a:spLocks noChangeArrowheads="1"/>
          </p:cNvSpPr>
          <p:nvPr/>
        </p:nvSpPr>
        <p:spPr bwMode="auto">
          <a:xfrm>
            <a:off x="6327775" y="3352800"/>
            <a:ext cx="76200" cy="76200"/>
          </a:xfrm>
          <a:prstGeom prst="ellipse">
            <a:avLst/>
          </a:prstGeom>
          <a:solidFill>
            <a:srgbClr val="940AF4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Times New Roman" pitchFamily="1" charset="0"/>
            </a:endParaRPr>
          </a:p>
        </p:txBody>
      </p:sp>
      <p:sp>
        <p:nvSpPr>
          <p:cNvPr id="1053" name="Oval 28"/>
          <p:cNvSpPr>
            <a:spLocks noChangeArrowheads="1"/>
          </p:cNvSpPr>
          <p:nvPr/>
        </p:nvSpPr>
        <p:spPr bwMode="auto">
          <a:xfrm>
            <a:off x="6251575" y="3962400"/>
            <a:ext cx="76200" cy="76200"/>
          </a:xfrm>
          <a:prstGeom prst="ellipse">
            <a:avLst/>
          </a:prstGeom>
          <a:solidFill>
            <a:srgbClr val="940AF4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Times New Roman" pitchFamily="1" charset="0"/>
            </a:endParaRPr>
          </a:p>
        </p:txBody>
      </p:sp>
      <p:sp>
        <p:nvSpPr>
          <p:cNvPr id="1054" name="Oval 29"/>
          <p:cNvSpPr>
            <a:spLocks noChangeArrowheads="1"/>
          </p:cNvSpPr>
          <p:nvPr/>
        </p:nvSpPr>
        <p:spPr bwMode="auto">
          <a:xfrm>
            <a:off x="6175375" y="3048000"/>
            <a:ext cx="76200" cy="76200"/>
          </a:xfrm>
          <a:prstGeom prst="ellipse">
            <a:avLst/>
          </a:prstGeom>
          <a:solidFill>
            <a:srgbClr val="940AF4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Times New Roman" pitchFamily="1" charset="0"/>
            </a:endParaRPr>
          </a:p>
        </p:txBody>
      </p:sp>
      <p:sp>
        <p:nvSpPr>
          <p:cNvPr id="1055" name="Oval 30"/>
          <p:cNvSpPr>
            <a:spLocks noChangeArrowheads="1"/>
          </p:cNvSpPr>
          <p:nvPr/>
        </p:nvSpPr>
        <p:spPr bwMode="auto">
          <a:xfrm>
            <a:off x="6937375" y="4800600"/>
            <a:ext cx="76200" cy="76200"/>
          </a:xfrm>
          <a:prstGeom prst="ellipse">
            <a:avLst/>
          </a:prstGeom>
          <a:solidFill>
            <a:srgbClr val="940AF4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Times New Roman" pitchFamily="1" charset="0"/>
            </a:endParaRPr>
          </a:p>
        </p:txBody>
      </p:sp>
      <p:sp>
        <p:nvSpPr>
          <p:cNvPr id="1056" name="Oval 31"/>
          <p:cNvSpPr>
            <a:spLocks noChangeArrowheads="1"/>
          </p:cNvSpPr>
          <p:nvPr/>
        </p:nvSpPr>
        <p:spPr bwMode="auto">
          <a:xfrm>
            <a:off x="6632575" y="3048000"/>
            <a:ext cx="76200" cy="76200"/>
          </a:xfrm>
          <a:prstGeom prst="ellipse">
            <a:avLst/>
          </a:prstGeom>
          <a:solidFill>
            <a:srgbClr val="940AF4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Times New Roman" pitchFamily="1" charset="0"/>
            </a:endParaRPr>
          </a:p>
        </p:txBody>
      </p:sp>
      <p:sp>
        <p:nvSpPr>
          <p:cNvPr id="1057" name="Oval 32"/>
          <p:cNvSpPr>
            <a:spLocks noChangeArrowheads="1"/>
          </p:cNvSpPr>
          <p:nvPr/>
        </p:nvSpPr>
        <p:spPr bwMode="auto">
          <a:xfrm>
            <a:off x="6022975" y="4038600"/>
            <a:ext cx="76200" cy="76200"/>
          </a:xfrm>
          <a:prstGeom prst="ellipse">
            <a:avLst/>
          </a:prstGeom>
          <a:solidFill>
            <a:srgbClr val="940AF4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Times New Roman" pitchFamily="1" charset="0"/>
            </a:endParaRPr>
          </a:p>
        </p:txBody>
      </p:sp>
      <p:sp>
        <p:nvSpPr>
          <p:cNvPr id="1058" name="Oval 33"/>
          <p:cNvSpPr>
            <a:spLocks noChangeArrowheads="1"/>
          </p:cNvSpPr>
          <p:nvPr/>
        </p:nvSpPr>
        <p:spPr bwMode="auto">
          <a:xfrm>
            <a:off x="7165975" y="3200400"/>
            <a:ext cx="76200" cy="76200"/>
          </a:xfrm>
          <a:prstGeom prst="ellipse">
            <a:avLst/>
          </a:prstGeom>
          <a:solidFill>
            <a:srgbClr val="940AF4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Times New Roman" pitchFamily="1" charset="0"/>
            </a:endParaRPr>
          </a:p>
        </p:txBody>
      </p:sp>
      <p:sp>
        <p:nvSpPr>
          <p:cNvPr id="1059" name="Oval 34"/>
          <p:cNvSpPr>
            <a:spLocks noChangeArrowheads="1"/>
          </p:cNvSpPr>
          <p:nvPr/>
        </p:nvSpPr>
        <p:spPr bwMode="auto">
          <a:xfrm>
            <a:off x="6556375" y="3505200"/>
            <a:ext cx="76200" cy="76200"/>
          </a:xfrm>
          <a:prstGeom prst="ellipse">
            <a:avLst/>
          </a:prstGeom>
          <a:solidFill>
            <a:srgbClr val="940AF4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Times New Roman" pitchFamily="1" charset="0"/>
            </a:endParaRPr>
          </a:p>
        </p:txBody>
      </p:sp>
      <p:sp>
        <p:nvSpPr>
          <p:cNvPr id="1060" name="Oval 35"/>
          <p:cNvSpPr>
            <a:spLocks noChangeArrowheads="1"/>
          </p:cNvSpPr>
          <p:nvPr/>
        </p:nvSpPr>
        <p:spPr bwMode="auto">
          <a:xfrm>
            <a:off x="7546975" y="4876800"/>
            <a:ext cx="76200" cy="76200"/>
          </a:xfrm>
          <a:prstGeom prst="ellipse">
            <a:avLst/>
          </a:prstGeom>
          <a:solidFill>
            <a:srgbClr val="940AF4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Times New Roman" pitchFamily="1" charset="0"/>
            </a:endParaRPr>
          </a:p>
        </p:txBody>
      </p:sp>
      <p:sp>
        <p:nvSpPr>
          <p:cNvPr id="1061" name="Oval 36"/>
          <p:cNvSpPr>
            <a:spLocks noChangeArrowheads="1"/>
          </p:cNvSpPr>
          <p:nvPr/>
        </p:nvSpPr>
        <p:spPr bwMode="auto">
          <a:xfrm>
            <a:off x="7546975" y="4648200"/>
            <a:ext cx="76200" cy="76200"/>
          </a:xfrm>
          <a:prstGeom prst="ellipse">
            <a:avLst/>
          </a:prstGeom>
          <a:solidFill>
            <a:srgbClr val="940AF4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Times New Roman" pitchFamily="1" charset="0"/>
            </a:endParaRPr>
          </a:p>
        </p:txBody>
      </p:sp>
      <p:sp>
        <p:nvSpPr>
          <p:cNvPr id="1062" name="Oval 37"/>
          <p:cNvSpPr>
            <a:spLocks noChangeArrowheads="1"/>
          </p:cNvSpPr>
          <p:nvPr/>
        </p:nvSpPr>
        <p:spPr bwMode="auto">
          <a:xfrm>
            <a:off x="7775575" y="4343400"/>
            <a:ext cx="76200" cy="76200"/>
          </a:xfrm>
          <a:prstGeom prst="ellipse">
            <a:avLst/>
          </a:prstGeom>
          <a:solidFill>
            <a:srgbClr val="940AF4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Times New Roman" pitchFamily="1" charset="0"/>
            </a:endParaRPr>
          </a:p>
        </p:txBody>
      </p:sp>
      <p:sp>
        <p:nvSpPr>
          <p:cNvPr id="1063" name="Oval 38"/>
          <p:cNvSpPr>
            <a:spLocks noChangeArrowheads="1"/>
          </p:cNvSpPr>
          <p:nvPr/>
        </p:nvSpPr>
        <p:spPr bwMode="auto">
          <a:xfrm>
            <a:off x="6784975" y="3276600"/>
            <a:ext cx="76200" cy="76200"/>
          </a:xfrm>
          <a:prstGeom prst="ellipse">
            <a:avLst/>
          </a:prstGeom>
          <a:solidFill>
            <a:srgbClr val="940AF4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Times New Roman" pitchFamily="1" charset="0"/>
            </a:endParaRPr>
          </a:p>
        </p:txBody>
      </p:sp>
      <p:sp>
        <p:nvSpPr>
          <p:cNvPr id="1064" name="Oval 39"/>
          <p:cNvSpPr>
            <a:spLocks noChangeArrowheads="1"/>
          </p:cNvSpPr>
          <p:nvPr/>
        </p:nvSpPr>
        <p:spPr bwMode="auto">
          <a:xfrm>
            <a:off x="7318375" y="3048000"/>
            <a:ext cx="76200" cy="76200"/>
          </a:xfrm>
          <a:prstGeom prst="ellipse">
            <a:avLst/>
          </a:prstGeom>
          <a:solidFill>
            <a:srgbClr val="940AF4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Times New Roman" pitchFamily="1" charset="0"/>
            </a:endParaRPr>
          </a:p>
        </p:txBody>
      </p:sp>
      <p:sp>
        <p:nvSpPr>
          <p:cNvPr id="1065" name="Oval 40"/>
          <p:cNvSpPr>
            <a:spLocks noChangeArrowheads="1"/>
          </p:cNvSpPr>
          <p:nvPr/>
        </p:nvSpPr>
        <p:spPr bwMode="auto">
          <a:xfrm>
            <a:off x="7927975" y="4876800"/>
            <a:ext cx="76200" cy="76200"/>
          </a:xfrm>
          <a:prstGeom prst="ellipse">
            <a:avLst/>
          </a:prstGeom>
          <a:solidFill>
            <a:srgbClr val="940AF4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Times New Roman" pitchFamily="1" charset="0"/>
            </a:endParaRPr>
          </a:p>
        </p:txBody>
      </p:sp>
      <p:sp>
        <p:nvSpPr>
          <p:cNvPr id="1066" name="Oval 41"/>
          <p:cNvSpPr>
            <a:spLocks noChangeArrowheads="1"/>
          </p:cNvSpPr>
          <p:nvPr/>
        </p:nvSpPr>
        <p:spPr bwMode="auto">
          <a:xfrm>
            <a:off x="8004175" y="3581400"/>
            <a:ext cx="76200" cy="76200"/>
          </a:xfrm>
          <a:prstGeom prst="ellipse">
            <a:avLst/>
          </a:prstGeom>
          <a:solidFill>
            <a:srgbClr val="940AF4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Times New Roman" pitchFamily="1" charset="0"/>
            </a:endParaRPr>
          </a:p>
        </p:txBody>
      </p:sp>
      <p:sp>
        <p:nvSpPr>
          <p:cNvPr id="1067" name="Oval 42"/>
          <p:cNvSpPr>
            <a:spLocks noChangeArrowheads="1"/>
          </p:cNvSpPr>
          <p:nvPr/>
        </p:nvSpPr>
        <p:spPr bwMode="auto">
          <a:xfrm>
            <a:off x="6937375" y="2895600"/>
            <a:ext cx="76200" cy="76200"/>
          </a:xfrm>
          <a:prstGeom prst="ellipse">
            <a:avLst/>
          </a:prstGeom>
          <a:solidFill>
            <a:srgbClr val="940AF4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Times New Roman" pitchFamily="1" charset="0"/>
            </a:endParaRPr>
          </a:p>
        </p:txBody>
      </p:sp>
      <p:sp>
        <p:nvSpPr>
          <p:cNvPr id="1068" name="Oval 43"/>
          <p:cNvSpPr>
            <a:spLocks noChangeArrowheads="1"/>
          </p:cNvSpPr>
          <p:nvPr/>
        </p:nvSpPr>
        <p:spPr bwMode="auto">
          <a:xfrm>
            <a:off x="8004175" y="4572000"/>
            <a:ext cx="76200" cy="76200"/>
          </a:xfrm>
          <a:prstGeom prst="ellipse">
            <a:avLst/>
          </a:prstGeom>
          <a:solidFill>
            <a:srgbClr val="940AF4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Times New Roman" pitchFamily="1" charset="0"/>
            </a:endParaRPr>
          </a:p>
        </p:txBody>
      </p:sp>
      <p:sp>
        <p:nvSpPr>
          <p:cNvPr id="1069" name="Oval 44"/>
          <p:cNvSpPr>
            <a:spLocks noChangeArrowheads="1"/>
          </p:cNvSpPr>
          <p:nvPr/>
        </p:nvSpPr>
        <p:spPr bwMode="auto">
          <a:xfrm>
            <a:off x="8156575" y="4191000"/>
            <a:ext cx="76200" cy="76200"/>
          </a:xfrm>
          <a:prstGeom prst="ellipse">
            <a:avLst/>
          </a:prstGeom>
          <a:solidFill>
            <a:srgbClr val="940AF4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Times New Roman" pitchFamily="1" charset="0"/>
            </a:endParaRPr>
          </a:p>
        </p:txBody>
      </p:sp>
      <p:sp>
        <p:nvSpPr>
          <p:cNvPr id="1070" name="Oval 45"/>
          <p:cNvSpPr>
            <a:spLocks noChangeArrowheads="1"/>
          </p:cNvSpPr>
          <p:nvPr/>
        </p:nvSpPr>
        <p:spPr bwMode="auto">
          <a:xfrm>
            <a:off x="8156575" y="3886200"/>
            <a:ext cx="76200" cy="76200"/>
          </a:xfrm>
          <a:prstGeom prst="ellipse">
            <a:avLst/>
          </a:prstGeom>
          <a:solidFill>
            <a:srgbClr val="940AF4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Times New Roman" pitchFamily="1" charset="0"/>
            </a:endParaRPr>
          </a:p>
        </p:txBody>
      </p:sp>
      <p:sp>
        <p:nvSpPr>
          <p:cNvPr id="1071" name="Oval 46"/>
          <p:cNvSpPr>
            <a:spLocks noChangeArrowheads="1"/>
          </p:cNvSpPr>
          <p:nvPr/>
        </p:nvSpPr>
        <p:spPr bwMode="auto">
          <a:xfrm>
            <a:off x="5946775" y="3733800"/>
            <a:ext cx="76200" cy="76200"/>
          </a:xfrm>
          <a:prstGeom prst="ellipse">
            <a:avLst/>
          </a:prstGeom>
          <a:solidFill>
            <a:srgbClr val="940AF4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Times New Roman" pitchFamily="1" charset="0"/>
            </a:endParaRPr>
          </a:p>
        </p:txBody>
      </p:sp>
      <p:sp>
        <p:nvSpPr>
          <p:cNvPr id="1072" name="Oval 47"/>
          <p:cNvSpPr>
            <a:spLocks noChangeArrowheads="1"/>
          </p:cNvSpPr>
          <p:nvPr/>
        </p:nvSpPr>
        <p:spPr bwMode="auto">
          <a:xfrm>
            <a:off x="8232775" y="3429000"/>
            <a:ext cx="76200" cy="76200"/>
          </a:xfrm>
          <a:prstGeom prst="ellipse">
            <a:avLst/>
          </a:prstGeom>
          <a:solidFill>
            <a:srgbClr val="940AF4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Times New Roman" pitchFamily="1" charset="0"/>
            </a:endParaRPr>
          </a:p>
        </p:txBody>
      </p:sp>
      <p:sp>
        <p:nvSpPr>
          <p:cNvPr id="1073" name="Oval 48"/>
          <p:cNvSpPr>
            <a:spLocks noChangeArrowheads="1"/>
          </p:cNvSpPr>
          <p:nvPr/>
        </p:nvSpPr>
        <p:spPr bwMode="auto">
          <a:xfrm>
            <a:off x="7546975" y="2971800"/>
            <a:ext cx="76200" cy="76200"/>
          </a:xfrm>
          <a:prstGeom prst="ellipse">
            <a:avLst/>
          </a:prstGeom>
          <a:solidFill>
            <a:srgbClr val="940AF4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Times New Roman" pitchFamily="1" charset="0"/>
            </a:endParaRPr>
          </a:p>
        </p:txBody>
      </p:sp>
      <p:sp>
        <p:nvSpPr>
          <p:cNvPr id="1074" name="Oval 49"/>
          <p:cNvSpPr>
            <a:spLocks noChangeArrowheads="1"/>
          </p:cNvSpPr>
          <p:nvPr/>
        </p:nvSpPr>
        <p:spPr bwMode="auto">
          <a:xfrm>
            <a:off x="6251575" y="3657600"/>
            <a:ext cx="76200" cy="76200"/>
          </a:xfrm>
          <a:prstGeom prst="ellipse">
            <a:avLst/>
          </a:prstGeom>
          <a:solidFill>
            <a:srgbClr val="940AF4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Times New Roman" pitchFamily="1" charset="0"/>
            </a:endParaRPr>
          </a:p>
        </p:txBody>
      </p:sp>
      <p:sp>
        <p:nvSpPr>
          <p:cNvPr id="1075" name="Oval 50"/>
          <p:cNvSpPr>
            <a:spLocks noChangeArrowheads="1"/>
          </p:cNvSpPr>
          <p:nvPr/>
        </p:nvSpPr>
        <p:spPr bwMode="auto">
          <a:xfrm>
            <a:off x="7623175" y="4038600"/>
            <a:ext cx="76200" cy="76200"/>
          </a:xfrm>
          <a:prstGeom prst="ellipse">
            <a:avLst/>
          </a:prstGeom>
          <a:solidFill>
            <a:srgbClr val="940AF4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Times New Roman" pitchFamily="1" charset="0"/>
            </a:endParaRPr>
          </a:p>
        </p:txBody>
      </p:sp>
      <p:sp>
        <p:nvSpPr>
          <p:cNvPr id="1076" name="Oval 51"/>
          <p:cNvSpPr>
            <a:spLocks noChangeArrowheads="1"/>
          </p:cNvSpPr>
          <p:nvPr/>
        </p:nvSpPr>
        <p:spPr bwMode="auto">
          <a:xfrm>
            <a:off x="7927975" y="3733800"/>
            <a:ext cx="76200" cy="76200"/>
          </a:xfrm>
          <a:prstGeom prst="ellipse">
            <a:avLst/>
          </a:prstGeom>
          <a:solidFill>
            <a:srgbClr val="940AF4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Times New Roman" pitchFamily="1" charset="0"/>
            </a:endParaRPr>
          </a:p>
        </p:txBody>
      </p:sp>
      <p:sp>
        <p:nvSpPr>
          <p:cNvPr id="1077" name="Oval 52"/>
          <p:cNvSpPr>
            <a:spLocks noChangeArrowheads="1"/>
          </p:cNvSpPr>
          <p:nvPr/>
        </p:nvSpPr>
        <p:spPr bwMode="auto">
          <a:xfrm>
            <a:off x="6556375" y="44958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Times New Roman" pitchFamily="1" charset="0"/>
            </a:endParaRPr>
          </a:p>
        </p:txBody>
      </p:sp>
      <p:sp>
        <p:nvSpPr>
          <p:cNvPr id="1078" name="Oval 53"/>
          <p:cNvSpPr>
            <a:spLocks noChangeArrowheads="1"/>
          </p:cNvSpPr>
          <p:nvPr/>
        </p:nvSpPr>
        <p:spPr bwMode="auto">
          <a:xfrm>
            <a:off x="6632575" y="42672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Times New Roman" pitchFamily="1" charset="0"/>
            </a:endParaRPr>
          </a:p>
        </p:txBody>
      </p:sp>
      <p:sp>
        <p:nvSpPr>
          <p:cNvPr id="1079" name="Oval 54"/>
          <p:cNvSpPr>
            <a:spLocks noChangeArrowheads="1"/>
          </p:cNvSpPr>
          <p:nvPr/>
        </p:nvSpPr>
        <p:spPr bwMode="auto">
          <a:xfrm>
            <a:off x="6403975" y="43434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Times New Roman" pitchFamily="1" charset="0"/>
            </a:endParaRPr>
          </a:p>
        </p:txBody>
      </p:sp>
      <p:sp>
        <p:nvSpPr>
          <p:cNvPr id="1080" name="TextBox 9"/>
          <p:cNvSpPr txBox="1">
            <a:spLocks noChangeArrowheads="1"/>
          </p:cNvSpPr>
          <p:nvPr/>
        </p:nvSpPr>
        <p:spPr bwMode="auto">
          <a:xfrm>
            <a:off x="5638800" y="762000"/>
            <a:ext cx="2514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sz="1800">
                <a:solidFill>
                  <a:srgbClr val="940AF4"/>
                </a:solidFill>
                <a:latin typeface="Comic Sans MS" pitchFamily="1" charset="0"/>
              </a:rPr>
              <a:t>non-faces in purple</a:t>
            </a:r>
          </a:p>
        </p:txBody>
      </p:sp>
      <p:cxnSp>
        <p:nvCxnSpPr>
          <p:cNvPr id="1081" name="Straight Arrow Connector 67"/>
          <p:cNvCxnSpPr>
            <a:cxnSpLocks noChangeShapeType="1"/>
          </p:cNvCxnSpPr>
          <p:nvPr/>
        </p:nvCxnSpPr>
        <p:spPr bwMode="auto">
          <a:xfrm rot="5400000">
            <a:off x="5372101" y="2019300"/>
            <a:ext cx="1752600" cy="3175"/>
          </a:xfrm>
          <a:prstGeom prst="straightConnector1">
            <a:avLst/>
          </a:prstGeom>
          <a:noFill/>
          <a:ln w="19050" algn="ctr">
            <a:solidFill>
              <a:srgbClr val="940AF4"/>
            </a:solidFill>
            <a:round/>
            <a:headEnd/>
            <a:tailEnd type="arrow" w="med" len="med"/>
          </a:ln>
        </p:spPr>
      </p:cxnSp>
      <p:cxnSp>
        <p:nvCxnSpPr>
          <p:cNvPr id="1082" name="Straight Arrow Connector 68"/>
          <p:cNvCxnSpPr>
            <a:cxnSpLocks noChangeShapeType="1"/>
          </p:cNvCxnSpPr>
          <p:nvPr/>
        </p:nvCxnSpPr>
        <p:spPr bwMode="auto">
          <a:xfrm rot="5400000">
            <a:off x="7429500" y="2628900"/>
            <a:ext cx="990600" cy="304800"/>
          </a:xfrm>
          <a:prstGeom prst="straightConnector1">
            <a:avLst/>
          </a:prstGeom>
          <a:noFill/>
          <a:ln w="19050" algn="ctr">
            <a:solidFill>
              <a:srgbClr val="FF8000"/>
            </a:solidFill>
            <a:round/>
            <a:headEnd/>
            <a:tailEnd type="arrow" w="med" len="med"/>
          </a:ln>
        </p:spPr>
      </p:cxnSp>
      <p:sp>
        <p:nvSpPr>
          <p:cNvPr id="1083" name="TextBox 17"/>
          <p:cNvSpPr txBox="1">
            <a:spLocks noChangeArrowheads="1"/>
          </p:cNvSpPr>
          <p:nvPr/>
        </p:nvSpPr>
        <p:spPr bwMode="auto">
          <a:xfrm>
            <a:off x="3722688" y="6197600"/>
            <a:ext cx="5181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1" hangingPunct="1"/>
            <a:r>
              <a:rPr lang="en-US" i="1">
                <a:latin typeface="Times New Roman" pitchFamily="1" charset="0"/>
              </a:rPr>
              <a:t>… how well does it work?</a:t>
            </a:r>
          </a:p>
        </p:txBody>
      </p:sp>
      <p:sp>
        <p:nvSpPr>
          <p:cNvPr id="1084" name="TextBox 9"/>
          <p:cNvSpPr txBox="1">
            <a:spLocks noChangeArrowheads="1"/>
          </p:cNvSpPr>
          <p:nvPr/>
        </p:nvSpPr>
        <p:spPr bwMode="auto">
          <a:xfrm>
            <a:off x="914400" y="3316288"/>
            <a:ext cx="3276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sz="1800">
                <a:solidFill>
                  <a:srgbClr val="008000"/>
                </a:solidFill>
                <a:latin typeface="Comic Sans MS" pitchFamily="1" charset="0"/>
              </a:rPr>
              <a:t>To recognize a face</a:t>
            </a:r>
          </a:p>
        </p:txBody>
      </p:sp>
      <p:sp>
        <p:nvSpPr>
          <p:cNvPr id="1085" name="TextBox 20"/>
          <p:cNvSpPr txBox="1">
            <a:spLocks noChangeArrowheads="1"/>
          </p:cNvSpPr>
          <p:nvPr/>
        </p:nvSpPr>
        <p:spPr bwMode="auto">
          <a:xfrm>
            <a:off x="1066800" y="4953000"/>
            <a:ext cx="2895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sz="1800">
                <a:solidFill>
                  <a:srgbClr val="C00000"/>
                </a:solidFill>
                <a:latin typeface="Comic Sans MS" pitchFamily="1" charset="0"/>
              </a:rPr>
              <a:t>To detect a face</a:t>
            </a:r>
          </a:p>
        </p:txBody>
      </p:sp>
      <p:pic>
        <p:nvPicPr>
          <p:cNvPr id="1086" name="Picture 1093" descr="Picture 11"/>
          <p:cNvPicPr>
            <a:picLocks noChangeAspect="1" noChangeArrowheads="1"/>
          </p:cNvPicPr>
          <p:nvPr/>
        </p:nvPicPr>
        <p:blipFill>
          <a:blip r:embed="rId3" cstate="print"/>
          <a:srcRect l="1865" t="17287" r="77901" b="7057"/>
          <a:stretch>
            <a:fillRect/>
          </a:stretch>
        </p:blipFill>
        <p:spPr bwMode="auto">
          <a:xfrm>
            <a:off x="628650" y="365125"/>
            <a:ext cx="555625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7" name="Picture 1094" descr="Picture 11"/>
          <p:cNvPicPr>
            <a:picLocks noChangeAspect="1" noChangeArrowheads="1"/>
          </p:cNvPicPr>
          <p:nvPr/>
        </p:nvPicPr>
        <p:blipFill>
          <a:blip r:embed="rId4" cstate="print"/>
          <a:srcRect l="74583" t="14098" r="1369" b="6612"/>
          <a:stretch>
            <a:fillRect/>
          </a:stretch>
        </p:blipFill>
        <p:spPr bwMode="auto">
          <a:xfrm>
            <a:off x="4435475" y="355600"/>
            <a:ext cx="588963" cy="963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IMG_245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" y="381000"/>
            <a:ext cx="8077200" cy="6057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Box 9"/>
          <p:cNvSpPr txBox="1">
            <a:spLocks noChangeArrowheads="1"/>
          </p:cNvSpPr>
          <p:nvPr/>
        </p:nvSpPr>
        <p:spPr bwMode="auto">
          <a:xfrm>
            <a:off x="914400" y="3316288"/>
            <a:ext cx="3276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sz="1800">
                <a:solidFill>
                  <a:srgbClr val="008000"/>
                </a:solidFill>
                <a:latin typeface="Comic Sans MS" pitchFamily="1" charset="0"/>
              </a:rPr>
              <a:t>To recognize a face</a:t>
            </a:r>
          </a:p>
        </p:txBody>
      </p:sp>
      <p:sp>
        <p:nvSpPr>
          <p:cNvPr id="40963" name="TextBox 15"/>
          <p:cNvSpPr txBox="1">
            <a:spLocks noChangeArrowheads="1"/>
          </p:cNvSpPr>
          <p:nvPr/>
        </p:nvSpPr>
        <p:spPr bwMode="auto">
          <a:xfrm>
            <a:off x="381000" y="2360613"/>
            <a:ext cx="5181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>
                <a:latin typeface="Times New Roman" pitchFamily="1" charset="0"/>
              </a:rPr>
              <a:t>Use </a:t>
            </a:r>
            <a:r>
              <a:rPr lang="en-US" b="1" i="1">
                <a:solidFill>
                  <a:srgbClr val="008000"/>
                </a:solidFill>
                <a:latin typeface="Times New Roman" pitchFamily="1" charset="0"/>
              </a:rPr>
              <a:t>intra-class</a:t>
            </a:r>
            <a:r>
              <a:rPr lang="en-US">
                <a:solidFill>
                  <a:srgbClr val="008000"/>
                </a:solidFill>
                <a:latin typeface="Times New Roman" pitchFamily="1" charset="0"/>
              </a:rPr>
              <a:t> </a:t>
            </a:r>
            <a:r>
              <a:rPr lang="en-US">
                <a:latin typeface="Times New Roman" pitchFamily="1" charset="0"/>
              </a:rPr>
              <a:t>variation</a:t>
            </a:r>
            <a:endParaRPr lang="en-US" b="1" i="1">
              <a:latin typeface="Times New Roman" pitchFamily="1" charset="0"/>
            </a:endParaRPr>
          </a:p>
        </p:txBody>
      </p:sp>
      <p:sp>
        <p:nvSpPr>
          <p:cNvPr id="40964" name="TextBox 19"/>
          <p:cNvSpPr txBox="1">
            <a:spLocks noChangeArrowheads="1"/>
          </p:cNvSpPr>
          <p:nvPr/>
        </p:nvSpPr>
        <p:spPr bwMode="auto">
          <a:xfrm>
            <a:off x="457200" y="4191000"/>
            <a:ext cx="4724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>
                <a:latin typeface="Times New Roman" pitchFamily="1" charset="0"/>
              </a:rPr>
              <a:t>Use </a:t>
            </a:r>
            <a:r>
              <a:rPr lang="en-US" b="1" i="1">
                <a:solidFill>
                  <a:srgbClr val="CC0000"/>
                </a:solidFill>
                <a:latin typeface="Times New Roman" pitchFamily="1" charset="0"/>
              </a:rPr>
              <a:t>inter-class </a:t>
            </a:r>
            <a:r>
              <a:rPr lang="en-US">
                <a:latin typeface="Times New Roman" pitchFamily="1" charset="0"/>
              </a:rPr>
              <a:t>variation</a:t>
            </a:r>
            <a:endParaRPr lang="en-US" b="1" i="1">
              <a:latin typeface="Times New Roman" pitchFamily="1" charset="0"/>
            </a:endParaRPr>
          </a:p>
        </p:txBody>
      </p:sp>
      <p:sp>
        <p:nvSpPr>
          <p:cNvPr id="40965" name="TextBox 20"/>
          <p:cNvSpPr txBox="1">
            <a:spLocks noChangeArrowheads="1"/>
          </p:cNvSpPr>
          <p:nvPr/>
        </p:nvSpPr>
        <p:spPr bwMode="auto">
          <a:xfrm>
            <a:off x="1066800" y="4989513"/>
            <a:ext cx="2895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sz="1800">
                <a:solidFill>
                  <a:srgbClr val="C00000"/>
                </a:solidFill>
                <a:latin typeface="Comic Sans MS" pitchFamily="1" charset="0"/>
              </a:rPr>
              <a:t>To detect a face</a:t>
            </a:r>
          </a:p>
        </p:txBody>
      </p:sp>
      <p:sp>
        <p:nvSpPr>
          <p:cNvPr id="40966" name="Rectangle 64"/>
          <p:cNvSpPr>
            <a:spLocks noChangeArrowheads="1"/>
          </p:cNvSpPr>
          <p:nvPr/>
        </p:nvSpPr>
        <p:spPr bwMode="auto">
          <a:xfrm>
            <a:off x="838200" y="4608513"/>
            <a:ext cx="37846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1200">
                <a:latin typeface="Times New Roman" pitchFamily="1" charset="0"/>
              </a:rPr>
              <a:t>(The remainder after projecting onto the K top eigenfaces.)</a:t>
            </a:r>
          </a:p>
        </p:txBody>
      </p:sp>
      <p:sp>
        <p:nvSpPr>
          <p:cNvPr id="40967" name="Rectangle 65"/>
          <p:cNvSpPr>
            <a:spLocks noChangeArrowheads="1"/>
          </p:cNvSpPr>
          <p:nvPr/>
        </p:nvSpPr>
        <p:spPr bwMode="auto">
          <a:xfrm>
            <a:off x="838200" y="2782888"/>
            <a:ext cx="2514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sz="1200">
                <a:latin typeface="Times New Roman" pitchFamily="1" charset="0"/>
              </a:rPr>
              <a:t>The data point it’s closest to </a:t>
            </a:r>
            <a:r>
              <a:rPr lang="en-US" sz="1200" b="1" i="1">
                <a:latin typeface="Times New Roman" pitchFamily="1" charset="0"/>
              </a:rPr>
              <a:t>when projected onto the eigenfaces!</a:t>
            </a:r>
            <a:endParaRPr lang="en-US" sz="1200">
              <a:latin typeface="Times New Roman" pitchFamily="1" charset="0"/>
            </a:endParaRPr>
          </a:p>
        </p:txBody>
      </p:sp>
      <p:sp>
        <p:nvSpPr>
          <p:cNvPr id="40968" name="TextBox 9"/>
          <p:cNvSpPr txBox="1">
            <a:spLocks noChangeArrowheads="1"/>
          </p:cNvSpPr>
          <p:nvPr/>
        </p:nvSpPr>
        <p:spPr bwMode="auto">
          <a:xfrm>
            <a:off x="533400" y="5957888"/>
            <a:ext cx="81534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sz="1800">
                <a:solidFill>
                  <a:srgbClr val="000000"/>
                </a:solidFill>
                <a:latin typeface="Trebuchet MS" pitchFamily="1" charset="0"/>
              </a:rPr>
              <a:t>Works reasonably well for</a:t>
            </a:r>
            <a:r>
              <a:rPr lang="en-US" sz="1800">
                <a:solidFill>
                  <a:srgbClr val="008000"/>
                </a:solidFill>
                <a:latin typeface="Trebuchet MS" pitchFamily="1" charset="0"/>
              </a:rPr>
              <a:t> recognition</a:t>
            </a:r>
            <a:r>
              <a:rPr lang="en-US" sz="1800">
                <a:solidFill>
                  <a:srgbClr val="000000"/>
                </a:solidFill>
                <a:latin typeface="Trebuchet MS" pitchFamily="1" charset="0"/>
              </a:rPr>
              <a:t>; poorly for </a:t>
            </a:r>
            <a:r>
              <a:rPr lang="en-US" sz="1800">
                <a:solidFill>
                  <a:srgbClr val="C00000"/>
                </a:solidFill>
                <a:latin typeface="Trebuchet MS" pitchFamily="1" charset="0"/>
              </a:rPr>
              <a:t>detection</a:t>
            </a:r>
            <a:r>
              <a:rPr lang="en-US" sz="1800">
                <a:solidFill>
                  <a:srgbClr val="000000"/>
                </a:solidFill>
                <a:latin typeface="Trebuchet MS" pitchFamily="1" charset="0"/>
              </a:rPr>
              <a:t>…</a:t>
            </a:r>
          </a:p>
        </p:txBody>
      </p:sp>
      <p:sp>
        <p:nvSpPr>
          <p:cNvPr id="40969" name="TextBox 9"/>
          <p:cNvSpPr txBox="1">
            <a:spLocks noChangeArrowheads="1"/>
          </p:cNvSpPr>
          <p:nvPr/>
        </p:nvSpPr>
        <p:spPr bwMode="auto">
          <a:xfrm>
            <a:off x="906463" y="6354763"/>
            <a:ext cx="740886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sz="1800">
                <a:solidFill>
                  <a:srgbClr val="000000"/>
                </a:solidFill>
                <a:latin typeface="Trebuchet MS" pitchFamily="1" charset="0"/>
              </a:rPr>
              <a:t>But it </a:t>
            </a:r>
            <a:r>
              <a:rPr lang="en-US" sz="1800" i="1">
                <a:solidFill>
                  <a:srgbClr val="000000"/>
                </a:solidFill>
                <a:latin typeface="Trebuchet MS" pitchFamily="1" charset="0"/>
              </a:rPr>
              <a:t>does</a:t>
            </a:r>
            <a:r>
              <a:rPr lang="en-US" sz="1800">
                <a:solidFill>
                  <a:srgbClr val="000000"/>
                </a:solidFill>
                <a:latin typeface="Trebuchet MS" pitchFamily="1" charset="0"/>
              </a:rPr>
              <a:t> optimally capture data variance… What’s wrong?</a:t>
            </a:r>
          </a:p>
        </p:txBody>
      </p:sp>
      <p:sp>
        <p:nvSpPr>
          <p:cNvPr id="40970" name="Rectangle 4"/>
          <p:cNvSpPr>
            <a:spLocks noChangeArrowheads="1"/>
          </p:cNvSpPr>
          <p:nvPr/>
        </p:nvSpPr>
        <p:spPr bwMode="auto">
          <a:xfrm>
            <a:off x="6019800" y="1066800"/>
            <a:ext cx="1981200" cy="533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latin typeface="Times New Roman" pitchFamily="1" charset="0"/>
            </a:endParaRPr>
          </a:p>
        </p:txBody>
      </p:sp>
      <p:sp>
        <p:nvSpPr>
          <p:cNvPr id="40971" name="TextBox 9"/>
          <p:cNvSpPr txBox="1">
            <a:spLocks noChangeArrowheads="1"/>
          </p:cNvSpPr>
          <p:nvPr/>
        </p:nvSpPr>
        <p:spPr bwMode="auto">
          <a:xfrm>
            <a:off x="5410200" y="1905000"/>
            <a:ext cx="3352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1" hangingPunct="1"/>
            <a:r>
              <a:rPr lang="en-US" sz="1800">
                <a:solidFill>
                  <a:srgbClr val="FF8000"/>
                </a:solidFill>
                <a:latin typeface="Comic Sans MS" pitchFamily="1" charset="0"/>
              </a:rPr>
              <a:t>faces in orange</a:t>
            </a:r>
          </a:p>
        </p:txBody>
      </p:sp>
      <p:grpSp>
        <p:nvGrpSpPr>
          <p:cNvPr id="40972" name="Group 4"/>
          <p:cNvGrpSpPr>
            <a:grpSpLocks/>
          </p:cNvGrpSpPr>
          <p:nvPr/>
        </p:nvGrpSpPr>
        <p:grpSpPr bwMode="auto">
          <a:xfrm>
            <a:off x="5715000" y="2514600"/>
            <a:ext cx="2819400" cy="2819400"/>
            <a:chOff x="2064" y="336"/>
            <a:chExt cx="2016" cy="2016"/>
          </a:xfrm>
        </p:grpSpPr>
        <p:sp>
          <p:nvSpPr>
            <p:cNvPr id="41026" name="Line 5"/>
            <p:cNvSpPr>
              <a:spLocks noChangeShapeType="1"/>
            </p:cNvSpPr>
            <p:nvPr/>
          </p:nvSpPr>
          <p:spPr bwMode="auto">
            <a:xfrm>
              <a:off x="2064" y="2352"/>
              <a:ext cx="201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027" name="Line 6"/>
            <p:cNvSpPr>
              <a:spLocks noChangeShapeType="1"/>
            </p:cNvSpPr>
            <p:nvPr/>
          </p:nvSpPr>
          <p:spPr bwMode="auto">
            <a:xfrm rot="-5400000">
              <a:off x="1056" y="1344"/>
              <a:ext cx="201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0973" name="Oval 9"/>
          <p:cNvSpPr>
            <a:spLocks noChangeArrowheads="1"/>
          </p:cNvSpPr>
          <p:nvPr/>
        </p:nvSpPr>
        <p:spPr bwMode="auto">
          <a:xfrm>
            <a:off x="7699375" y="33528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itchFamily="1" charset="0"/>
            </a:endParaRPr>
          </a:p>
        </p:txBody>
      </p:sp>
      <p:sp>
        <p:nvSpPr>
          <p:cNvPr id="40974" name="Oval 10"/>
          <p:cNvSpPr>
            <a:spLocks noChangeArrowheads="1"/>
          </p:cNvSpPr>
          <p:nvPr/>
        </p:nvSpPr>
        <p:spPr bwMode="auto">
          <a:xfrm>
            <a:off x="6784975" y="41148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itchFamily="1" charset="0"/>
            </a:endParaRPr>
          </a:p>
        </p:txBody>
      </p:sp>
      <p:sp>
        <p:nvSpPr>
          <p:cNvPr id="40975" name="Oval 11"/>
          <p:cNvSpPr>
            <a:spLocks noChangeArrowheads="1"/>
          </p:cNvSpPr>
          <p:nvPr/>
        </p:nvSpPr>
        <p:spPr bwMode="auto">
          <a:xfrm>
            <a:off x="7165975" y="38862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itchFamily="1" charset="0"/>
            </a:endParaRPr>
          </a:p>
        </p:txBody>
      </p:sp>
      <p:sp>
        <p:nvSpPr>
          <p:cNvPr id="40976" name="Oval 12"/>
          <p:cNvSpPr>
            <a:spLocks noChangeArrowheads="1"/>
          </p:cNvSpPr>
          <p:nvPr/>
        </p:nvSpPr>
        <p:spPr bwMode="auto">
          <a:xfrm>
            <a:off x="7394575" y="35814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itchFamily="1" charset="0"/>
            </a:endParaRPr>
          </a:p>
        </p:txBody>
      </p:sp>
      <p:sp>
        <p:nvSpPr>
          <p:cNvPr id="40977" name="Oval 13"/>
          <p:cNvSpPr>
            <a:spLocks noChangeArrowheads="1"/>
          </p:cNvSpPr>
          <p:nvPr/>
        </p:nvSpPr>
        <p:spPr bwMode="auto">
          <a:xfrm>
            <a:off x="7013575" y="37338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itchFamily="1" charset="0"/>
            </a:endParaRPr>
          </a:p>
        </p:txBody>
      </p:sp>
      <p:sp>
        <p:nvSpPr>
          <p:cNvPr id="40978" name="Oval 14"/>
          <p:cNvSpPr>
            <a:spLocks noChangeArrowheads="1"/>
          </p:cNvSpPr>
          <p:nvPr/>
        </p:nvSpPr>
        <p:spPr bwMode="auto">
          <a:xfrm>
            <a:off x="7013575" y="39624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itchFamily="1" charset="0"/>
            </a:endParaRPr>
          </a:p>
        </p:txBody>
      </p:sp>
      <p:sp>
        <p:nvSpPr>
          <p:cNvPr id="40979" name="Oval 15"/>
          <p:cNvSpPr>
            <a:spLocks noChangeArrowheads="1"/>
          </p:cNvSpPr>
          <p:nvPr/>
        </p:nvSpPr>
        <p:spPr bwMode="auto">
          <a:xfrm>
            <a:off x="6784975" y="39624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itchFamily="1" charset="0"/>
            </a:endParaRPr>
          </a:p>
        </p:txBody>
      </p:sp>
      <p:sp>
        <p:nvSpPr>
          <p:cNvPr id="40980" name="Oval 16"/>
          <p:cNvSpPr>
            <a:spLocks noChangeArrowheads="1"/>
          </p:cNvSpPr>
          <p:nvPr/>
        </p:nvSpPr>
        <p:spPr bwMode="auto">
          <a:xfrm>
            <a:off x="7242175" y="37338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itchFamily="1" charset="0"/>
            </a:endParaRPr>
          </a:p>
        </p:txBody>
      </p:sp>
      <p:sp>
        <p:nvSpPr>
          <p:cNvPr id="40981" name="Oval 17"/>
          <p:cNvSpPr>
            <a:spLocks noChangeArrowheads="1"/>
          </p:cNvSpPr>
          <p:nvPr/>
        </p:nvSpPr>
        <p:spPr bwMode="auto">
          <a:xfrm>
            <a:off x="7470775" y="34290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Times New Roman" pitchFamily="1" charset="0"/>
            </a:endParaRPr>
          </a:p>
        </p:txBody>
      </p:sp>
      <p:sp>
        <p:nvSpPr>
          <p:cNvPr id="40982" name="Oval 18"/>
          <p:cNvSpPr>
            <a:spLocks noChangeArrowheads="1"/>
          </p:cNvSpPr>
          <p:nvPr/>
        </p:nvSpPr>
        <p:spPr bwMode="auto">
          <a:xfrm>
            <a:off x="7546975" y="35052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Times New Roman" pitchFamily="1" charset="0"/>
            </a:endParaRPr>
          </a:p>
        </p:txBody>
      </p:sp>
      <p:sp>
        <p:nvSpPr>
          <p:cNvPr id="40983" name="Oval 19"/>
          <p:cNvSpPr>
            <a:spLocks noChangeArrowheads="1"/>
          </p:cNvSpPr>
          <p:nvPr/>
        </p:nvSpPr>
        <p:spPr bwMode="auto">
          <a:xfrm>
            <a:off x="6327775" y="45720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Times New Roman" pitchFamily="1" charset="0"/>
            </a:endParaRPr>
          </a:p>
        </p:txBody>
      </p:sp>
      <p:sp>
        <p:nvSpPr>
          <p:cNvPr id="40984" name="Oval 20"/>
          <p:cNvSpPr>
            <a:spLocks noChangeArrowheads="1"/>
          </p:cNvSpPr>
          <p:nvPr/>
        </p:nvSpPr>
        <p:spPr bwMode="auto">
          <a:xfrm>
            <a:off x="7165975" y="5029200"/>
            <a:ext cx="76200" cy="76200"/>
          </a:xfrm>
          <a:prstGeom prst="ellipse">
            <a:avLst/>
          </a:prstGeom>
          <a:solidFill>
            <a:srgbClr val="940AF4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Times New Roman" pitchFamily="1" charset="0"/>
            </a:endParaRPr>
          </a:p>
        </p:txBody>
      </p:sp>
      <p:sp>
        <p:nvSpPr>
          <p:cNvPr id="40985" name="Oval 21"/>
          <p:cNvSpPr>
            <a:spLocks noChangeArrowheads="1"/>
          </p:cNvSpPr>
          <p:nvPr/>
        </p:nvSpPr>
        <p:spPr bwMode="auto">
          <a:xfrm>
            <a:off x="7394575" y="4343400"/>
            <a:ext cx="76200" cy="76200"/>
          </a:xfrm>
          <a:prstGeom prst="ellipse">
            <a:avLst/>
          </a:prstGeom>
          <a:solidFill>
            <a:srgbClr val="940AF4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Times New Roman" pitchFamily="1" charset="0"/>
            </a:endParaRPr>
          </a:p>
        </p:txBody>
      </p:sp>
      <p:sp>
        <p:nvSpPr>
          <p:cNvPr id="40986" name="Oval 22"/>
          <p:cNvSpPr>
            <a:spLocks noChangeArrowheads="1"/>
          </p:cNvSpPr>
          <p:nvPr/>
        </p:nvSpPr>
        <p:spPr bwMode="auto">
          <a:xfrm>
            <a:off x="8004175" y="4038600"/>
            <a:ext cx="76200" cy="76200"/>
          </a:xfrm>
          <a:prstGeom prst="ellipse">
            <a:avLst/>
          </a:prstGeom>
          <a:solidFill>
            <a:srgbClr val="940AF4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Times New Roman" pitchFamily="1" charset="0"/>
            </a:endParaRPr>
          </a:p>
        </p:txBody>
      </p:sp>
      <p:sp>
        <p:nvSpPr>
          <p:cNvPr id="40987" name="Oval 23"/>
          <p:cNvSpPr>
            <a:spLocks noChangeArrowheads="1"/>
          </p:cNvSpPr>
          <p:nvPr/>
        </p:nvSpPr>
        <p:spPr bwMode="auto">
          <a:xfrm>
            <a:off x="7318375" y="4648200"/>
            <a:ext cx="76200" cy="76200"/>
          </a:xfrm>
          <a:prstGeom prst="ellipse">
            <a:avLst/>
          </a:prstGeom>
          <a:solidFill>
            <a:srgbClr val="940AF4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Times New Roman" pitchFamily="1" charset="0"/>
            </a:endParaRPr>
          </a:p>
        </p:txBody>
      </p:sp>
      <p:sp>
        <p:nvSpPr>
          <p:cNvPr id="40988" name="Oval 24"/>
          <p:cNvSpPr>
            <a:spLocks noChangeArrowheads="1"/>
          </p:cNvSpPr>
          <p:nvPr/>
        </p:nvSpPr>
        <p:spPr bwMode="auto">
          <a:xfrm>
            <a:off x="7089775" y="4495800"/>
            <a:ext cx="76200" cy="76200"/>
          </a:xfrm>
          <a:prstGeom prst="ellipse">
            <a:avLst/>
          </a:prstGeom>
          <a:solidFill>
            <a:srgbClr val="940AF4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Times New Roman" pitchFamily="1" charset="0"/>
            </a:endParaRPr>
          </a:p>
        </p:txBody>
      </p:sp>
      <p:sp>
        <p:nvSpPr>
          <p:cNvPr id="40989" name="Oval 25"/>
          <p:cNvSpPr>
            <a:spLocks noChangeArrowheads="1"/>
          </p:cNvSpPr>
          <p:nvPr/>
        </p:nvSpPr>
        <p:spPr bwMode="auto">
          <a:xfrm>
            <a:off x="7470775" y="5029200"/>
            <a:ext cx="76200" cy="76200"/>
          </a:xfrm>
          <a:prstGeom prst="ellipse">
            <a:avLst/>
          </a:prstGeom>
          <a:solidFill>
            <a:srgbClr val="940AF4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Times New Roman" pitchFamily="1" charset="0"/>
            </a:endParaRPr>
          </a:p>
        </p:txBody>
      </p:sp>
      <p:sp>
        <p:nvSpPr>
          <p:cNvPr id="40990" name="Oval 26"/>
          <p:cNvSpPr>
            <a:spLocks noChangeArrowheads="1"/>
          </p:cNvSpPr>
          <p:nvPr/>
        </p:nvSpPr>
        <p:spPr bwMode="auto">
          <a:xfrm>
            <a:off x="6708775" y="4876800"/>
            <a:ext cx="76200" cy="76200"/>
          </a:xfrm>
          <a:prstGeom prst="ellipse">
            <a:avLst/>
          </a:prstGeom>
          <a:solidFill>
            <a:srgbClr val="940AF4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Times New Roman" pitchFamily="1" charset="0"/>
            </a:endParaRPr>
          </a:p>
        </p:txBody>
      </p:sp>
      <p:sp>
        <p:nvSpPr>
          <p:cNvPr id="40991" name="Oval 27"/>
          <p:cNvSpPr>
            <a:spLocks noChangeArrowheads="1"/>
          </p:cNvSpPr>
          <p:nvPr/>
        </p:nvSpPr>
        <p:spPr bwMode="auto">
          <a:xfrm>
            <a:off x="6327775" y="3352800"/>
            <a:ext cx="76200" cy="76200"/>
          </a:xfrm>
          <a:prstGeom prst="ellipse">
            <a:avLst/>
          </a:prstGeom>
          <a:solidFill>
            <a:srgbClr val="940AF4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Times New Roman" pitchFamily="1" charset="0"/>
            </a:endParaRPr>
          </a:p>
        </p:txBody>
      </p:sp>
      <p:sp>
        <p:nvSpPr>
          <p:cNvPr id="40992" name="Oval 28"/>
          <p:cNvSpPr>
            <a:spLocks noChangeArrowheads="1"/>
          </p:cNvSpPr>
          <p:nvPr/>
        </p:nvSpPr>
        <p:spPr bwMode="auto">
          <a:xfrm>
            <a:off x="6251575" y="3962400"/>
            <a:ext cx="76200" cy="76200"/>
          </a:xfrm>
          <a:prstGeom prst="ellipse">
            <a:avLst/>
          </a:prstGeom>
          <a:solidFill>
            <a:srgbClr val="940AF4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Times New Roman" pitchFamily="1" charset="0"/>
            </a:endParaRPr>
          </a:p>
        </p:txBody>
      </p:sp>
      <p:sp>
        <p:nvSpPr>
          <p:cNvPr id="40993" name="Oval 29"/>
          <p:cNvSpPr>
            <a:spLocks noChangeArrowheads="1"/>
          </p:cNvSpPr>
          <p:nvPr/>
        </p:nvSpPr>
        <p:spPr bwMode="auto">
          <a:xfrm>
            <a:off x="6175375" y="3048000"/>
            <a:ext cx="76200" cy="76200"/>
          </a:xfrm>
          <a:prstGeom prst="ellipse">
            <a:avLst/>
          </a:prstGeom>
          <a:solidFill>
            <a:srgbClr val="940AF4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Times New Roman" pitchFamily="1" charset="0"/>
            </a:endParaRPr>
          </a:p>
        </p:txBody>
      </p:sp>
      <p:sp>
        <p:nvSpPr>
          <p:cNvPr id="40994" name="Oval 30"/>
          <p:cNvSpPr>
            <a:spLocks noChangeArrowheads="1"/>
          </p:cNvSpPr>
          <p:nvPr/>
        </p:nvSpPr>
        <p:spPr bwMode="auto">
          <a:xfrm>
            <a:off x="6937375" y="4800600"/>
            <a:ext cx="76200" cy="76200"/>
          </a:xfrm>
          <a:prstGeom prst="ellipse">
            <a:avLst/>
          </a:prstGeom>
          <a:solidFill>
            <a:srgbClr val="940AF4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Times New Roman" pitchFamily="1" charset="0"/>
            </a:endParaRPr>
          </a:p>
        </p:txBody>
      </p:sp>
      <p:sp>
        <p:nvSpPr>
          <p:cNvPr id="40995" name="Oval 31"/>
          <p:cNvSpPr>
            <a:spLocks noChangeArrowheads="1"/>
          </p:cNvSpPr>
          <p:nvPr/>
        </p:nvSpPr>
        <p:spPr bwMode="auto">
          <a:xfrm>
            <a:off x="6632575" y="3048000"/>
            <a:ext cx="76200" cy="76200"/>
          </a:xfrm>
          <a:prstGeom prst="ellipse">
            <a:avLst/>
          </a:prstGeom>
          <a:solidFill>
            <a:srgbClr val="940AF4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Times New Roman" pitchFamily="1" charset="0"/>
            </a:endParaRPr>
          </a:p>
        </p:txBody>
      </p:sp>
      <p:sp>
        <p:nvSpPr>
          <p:cNvPr id="40996" name="Oval 32"/>
          <p:cNvSpPr>
            <a:spLocks noChangeArrowheads="1"/>
          </p:cNvSpPr>
          <p:nvPr/>
        </p:nvSpPr>
        <p:spPr bwMode="auto">
          <a:xfrm>
            <a:off x="6022975" y="4038600"/>
            <a:ext cx="76200" cy="76200"/>
          </a:xfrm>
          <a:prstGeom prst="ellipse">
            <a:avLst/>
          </a:prstGeom>
          <a:solidFill>
            <a:srgbClr val="940AF4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Times New Roman" pitchFamily="1" charset="0"/>
            </a:endParaRPr>
          </a:p>
        </p:txBody>
      </p:sp>
      <p:sp>
        <p:nvSpPr>
          <p:cNvPr id="40997" name="Oval 33"/>
          <p:cNvSpPr>
            <a:spLocks noChangeArrowheads="1"/>
          </p:cNvSpPr>
          <p:nvPr/>
        </p:nvSpPr>
        <p:spPr bwMode="auto">
          <a:xfrm>
            <a:off x="7165975" y="3200400"/>
            <a:ext cx="76200" cy="76200"/>
          </a:xfrm>
          <a:prstGeom prst="ellipse">
            <a:avLst/>
          </a:prstGeom>
          <a:solidFill>
            <a:srgbClr val="940AF4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Times New Roman" pitchFamily="1" charset="0"/>
            </a:endParaRPr>
          </a:p>
        </p:txBody>
      </p:sp>
      <p:sp>
        <p:nvSpPr>
          <p:cNvPr id="40998" name="Oval 34"/>
          <p:cNvSpPr>
            <a:spLocks noChangeArrowheads="1"/>
          </p:cNvSpPr>
          <p:nvPr/>
        </p:nvSpPr>
        <p:spPr bwMode="auto">
          <a:xfrm>
            <a:off x="6556375" y="3505200"/>
            <a:ext cx="76200" cy="76200"/>
          </a:xfrm>
          <a:prstGeom prst="ellipse">
            <a:avLst/>
          </a:prstGeom>
          <a:solidFill>
            <a:srgbClr val="940AF4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Times New Roman" pitchFamily="1" charset="0"/>
            </a:endParaRPr>
          </a:p>
        </p:txBody>
      </p:sp>
      <p:sp>
        <p:nvSpPr>
          <p:cNvPr id="40999" name="Oval 35"/>
          <p:cNvSpPr>
            <a:spLocks noChangeArrowheads="1"/>
          </p:cNvSpPr>
          <p:nvPr/>
        </p:nvSpPr>
        <p:spPr bwMode="auto">
          <a:xfrm>
            <a:off x="7546975" y="4876800"/>
            <a:ext cx="76200" cy="76200"/>
          </a:xfrm>
          <a:prstGeom prst="ellipse">
            <a:avLst/>
          </a:prstGeom>
          <a:solidFill>
            <a:srgbClr val="940AF4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Times New Roman" pitchFamily="1" charset="0"/>
            </a:endParaRPr>
          </a:p>
        </p:txBody>
      </p:sp>
      <p:sp>
        <p:nvSpPr>
          <p:cNvPr id="41000" name="Oval 36"/>
          <p:cNvSpPr>
            <a:spLocks noChangeArrowheads="1"/>
          </p:cNvSpPr>
          <p:nvPr/>
        </p:nvSpPr>
        <p:spPr bwMode="auto">
          <a:xfrm>
            <a:off x="7546975" y="4648200"/>
            <a:ext cx="76200" cy="76200"/>
          </a:xfrm>
          <a:prstGeom prst="ellipse">
            <a:avLst/>
          </a:prstGeom>
          <a:solidFill>
            <a:srgbClr val="940AF4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Times New Roman" pitchFamily="1" charset="0"/>
            </a:endParaRPr>
          </a:p>
        </p:txBody>
      </p:sp>
      <p:sp>
        <p:nvSpPr>
          <p:cNvPr id="41001" name="Oval 37"/>
          <p:cNvSpPr>
            <a:spLocks noChangeArrowheads="1"/>
          </p:cNvSpPr>
          <p:nvPr/>
        </p:nvSpPr>
        <p:spPr bwMode="auto">
          <a:xfrm>
            <a:off x="7775575" y="4343400"/>
            <a:ext cx="76200" cy="76200"/>
          </a:xfrm>
          <a:prstGeom prst="ellipse">
            <a:avLst/>
          </a:prstGeom>
          <a:solidFill>
            <a:srgbClr val="940AF4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Times New Roman" pitchFamily="1" charset="0"/>
            </a:endParaRPr>
          </a:p>
        </p:txBody>
      </p:sp>
      <p:sp>
        <p:nvSpPr>
          <p:cNvPr id="41002" name="Oval 38"/>
          <p:cNvSpPr>
            <a:spLocks noChangeArrowheads="1"/>
          </p:cNvSpPr>
          <p:nvPr/>
        </p:nvSpPr>
        <p:spPr bwMode="auto">
          <a:xfrm>
            <a:off x="6784975" y="3276600"/>
            <a:ext cx="76200" cy="76200"/>
          </a:xfrm>
          <a:prstGeom prst="ellipse">
            <a:avLst/>
          </a:prstGeom>
          <a:solidFill>
            <a:srgbClr val="940AF4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Times New Roman" pitchFamily="1" charset="0"/>
            </a:endParaRPr>
          </a:p>
        </p:txBody>
      </p:sp>
      <p:sp>
        <p:nvSpPr>
          <p:cNvPr id="41003" name="Oval 39"/>
          <p:cNvSpPr>
            <a:spLocks noChangeArrowheads="1"/>
          </p:cNvSpPr>
          <p:nvPr/>
        </p:nvSpPr>
        <p:spPr bwMode="auto">
          <a:xfrm>
            <a:off x="7318375" y="3048000"/>
            <a:ext cx="76200" cy="76200"/>
          </a:xfrm>
          <a:prstGeom prst="ellipse">
            <a:avLst/>
          </a:prstGeom>
          <a:solidFill>
            <a:srgbClr val="940AF4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Times New Roman" pitchFamily="1" charset="0"/>
            </a:endParaRPr>
          </a:p>
        </p:txBody>
      </p:sp>
      <p:sp>
        <p:nvSpPr>
          <p:cNvPr id="41004" name="Oval 40"/>
          <p:cNvSpPr>
            <a:spLocks noChangeArrowheads="1"/>
          </p:cNvSpPr>
          <p:nvPr/>
        </p:nvSpPr>
        <p:spPr bwMode="auto">
          <a:xfrm>
            <a:off x="7927975" y="4876800"/>
            <a:ext cx="76200" cy="76200"/>
          </a:xfrm>
          <a:prstGeom prst="ellipse">
            <a:avLst/>
          </a:prstGeom>
          <a:solidFill>
            <a:srgbClr val="940AF4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Times New Roman" pitchFamily="1" charset="0"/>
            </a:endParaRPr>
          </a:p>
        </p:txBody>
      </p:sp>
      <p:sp>
        <p:nvSpPr>
          <p:cNvPr id="41005" name="Oval 41"/>
          <p:cNvSpPr>
            <a:spLocks noChangeArrowheads="1"/>
          </p:cNvSpPr>
          <p:nvPr/>
        </p:nvSpPr>
        <p:spPr bwMode="auto">
          <a:xfrm>
            <a:off x="8004175" y="3581400"/>
            <a:ext cx="76200" cy="76200"/>
          </a:xfrm>
          <a:prstGeom prst="ellipse">
            <a:avLst/>
          </a:prstGeom>
          <a:solidFill>
            <a:srgbClr val="940AF4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Times New Roman" pitchFamily="1" charset="0"/>
            </a:endParaRPr>
          </a:p>
        </p:txBody>
      </p:sp>
      <p:sp>
        <p:nvSpPr>
          <p:cNvPr id="41006" name="Oval 42"/>
          <p:cNvSpPr>
            <a:spLocks noChangeArrowheads="1"/>
          </p:cNvSpPr>
          <p:nvPr/>
        </p:nvSpPr>
        <p:spPr bwMode="auto">
          <a:xfrm>
            <a:off x="6937375" y="2895600"/>
            <a:ext cx="76200" cy="76200"/>
          </a:xfrm>
          <a:prstGeom prst="ellipse">
            <a:avLst/>
          </a:prstGeom>
          <a:solidFill>
            <a:srgbClr val="940AF4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Times New Roman" pitchFamily="1" charset="0"/>
            </a:endParaRPr>
          </a:p>
        </p:txBody>
      </p:sp>
      <p:sp>
        <p:nvSpPr>
          <p:cNvPr id="41007" name="Oval 43"/>
          <p:cNvSpPr>
            <a:spLocks noChangeArrowheads="1"/>
          </p:cNvSpPr>
          <p:nvPr/>
        </p:nvSpPr>
        <p:spPr bwMode="auto">
          <a:xfrm>
            <a:off x="8004175" y="4572000"/>
            <a:ext cx="76200" cy="76200"/>
          </a:xfrm>
          <a:prstGeom prst="ellipse">
            <a:avLst/>
          </a:prstGeom>
          <a:solidFill>
            <a:srgbClr val="940AF4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Times New Roman" pitchFamily="1" charset="0"/>
            </a:endParaRPr>
          </a:p>
        </p:txBody>
      </p:sp>
      <p:sp>
        <p:nvSpPr>
          <p:cNvPr id="41008" name="Oval 44"/>
          <p:cNvSpPr>
            <a:spLocks noChangeArrowheads="1"/>
          </p:cNvSpPr>
          <p:nvPr/>
        </p:nvSpPr>
        <p:spPr bwMode="auto">
          <a:xfrm>
            <a:off x="8156575" y="4191000"/>
            <a:ext cx="76200" cy="76200"/>
          </a:xfrm>
          <a:prstGeom prst="ellipse">
            <a:avLst/>
          </a:prstGeom>
          <a:solidFill>
            <a:srgbClr val="940AF4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Times New Roman" pitchFamily="1" charset="0"/>
            </a:endParaRPr>
          </a:p>
        </p:txBody>
      </p:sp>
      <p:sp>
        <p:nvSpPr>
          <p:cNvPr id="41009" name="Oval 45"/>
          <p:cNvSpPr>
            <a:spLocks noChangeArrowheads="1"/>
          </p:cNvSpPr>
          <p:nvPr/>
        </p:nvSpPr>
        <p:spPr bwMode="auto">
          <a:xfrm>
            <a:off x="8156575" y="3886200"/>
            <a:ext cx="76200" cy="76200"/>
          </a:xfrm>
          <a:prstGeom prst="ellipse">
            <a:avLst/>
          </a:prstGeom>
          <a:solidFill>
            <a:srgbClr val="940AF4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Times New Roman" pitchFamily="1" charset="0"/>
            </a:endParaRPr>
          </a:p>
        </p:txBody>
      </p:sp>
      <p:sp>
        <p:nvSpPr>
          <p:cNvPr id="41010" name="Oval 46"/>
          <p:cNvSpPr>
            <a:spLocks noChangeArrowheads="1"/>
          </p:cNvSpPr>
          <p:nvPr/>
        </p:nvSpPr>
        <p:spPr bwMode="auto">
          <a:xfrm>
            <a:off x="5946775" y="3733800"/>
            <a:ext cx="76200" cy="76200"/>
          </a:xfrm>
          <a:prstGeom prst="ellipse">
            <a:avLst/>
          </a:prstGeom>
          <a:solidFill>
            <a:srgbClr val="940AF4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Times New Roman" pitchFamily="1" charset="0"/>
            </a:endParaRPr>
          </a:p>
        </p:txBody>
      </p:sp>
      <p:sp>
        <p:nvSpPr>
          <p:cNvPr id="41011" name="Oval 47"/>
          <p:cNvSpPr>
            <a:spLocks noChangeArrowheads="1"/>
          </p:cNvSpPr>
          <p:nvPr/>
        </p:nvSpPr>
        <p:spPr bwMode="auto">
          <a:xfrm>
            <a:off x="8232775" y="3429000"/>
            <a:ext cx="76200" cy="76200"/>
          </a:xfrm>
          <a:prstGeom prst="ellipse">
            <a:avLst/>
          </a:prstGeom>
          <a:solidFill>
            <a:srgbClr val="940AF4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Times New Roman" pitchFamily="1" charset="0"/>
            </a:endParaRPr>
          </a:p>
        </p:txBody>
      </p:sp>
      <p:sp>
        <p:nvSpPr>
          <p:cNvPr id="41012" name="Oval 48"/>
          <p:cNvSpPr>
            <a:spLocks noChangeArrowheads="1"/>
          </p:cNvSpPr>
          <p:nvPr/>
        </p:nvSpPr>
        <p:spPr bwMode="auto">
          <a:xfrm>
            <a:off x="7546975" y="2971800"/>
            <a:ext cx="76200" cy="76200"/>
          </a:xfrm>
          <a:prstGeom prst="ellipse">
            <a:avLst/>
          </a:prstGeom>
          <a:solidFill>
            <a:srgbClr val="940AF4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Times New Roman" pitchFamily="1" charset="0"/>
            </a:endParaRPr>
          </a:p>
        </p:txBody>
      </p:sp>
      <p:sp>
        <p:nvSpPr>
          <p:cNvPr id="41013" name="Oval 49"/>
          <p:cNvSpPr>
            <a:spLocks noChangeArrowheads="1"/>
          </p:cNvSpPr>
          <p:nvPr/>
        </p:nvSpPr>
        <p:spPr bwMode="auto">
          <a:xfrm>
            <a:off x="6251575" y="3657600"/>
            <a:ext cx="76200" cy="76200"/>
          </a:xfrm>
          <a:prstGeom prst="ellipse">
            <a:avLst/>
          </a:prstGeom>
          <a:solidFill>
            <a:srgbClr val="940AF4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Times New Roman" pitchFamily="1" charset="0"/>
            </a:endParaRPr>
          </a:p>
        </p:txBody>
      </p:sp>
      <p:sp>
        <p:nvSpPr>
          <p:cNvPr id="41014" name="Oval 50"/>
          <p:cNvSpPr>
            <a:spLocks noChangeArrowheads="1"/>
          </p:cNvSpPr>
          <p:nvPr/>
        </p:nvSpPr>
        <p:spPr bwMode="auto">
          <a:xfrm>
            <a:off x="7623175" y="4038600"/>
            <a:ext cx="76200" cy="76200"/>
          </a:xfrm>
          <a:prstGeom prst="ellipse">
            <a:avLst/>
          </a:prstGeom>
          <a:solidFill>
            <a:srgbClr val="940AF4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Times New Roman" pitchFamily="1" charset="0"/>
            </a:endParaRPr>
          </a:p>
        </p:txBody>
      </p:sp>
      <p:sp>
        <p:nvSpPr>
          <p:cNvPr id="41015" name="Oval 51"/>
          <p:cNvSpPr>
            <a:spLocks noChangeArrowheads="1"/>
          </p:cNvSpPr>
          <p:nvPr/>
        </p:nvSpPr>
        <p:spPr bwMode="auto">
          <a:xfrm>
            <a:off x="7927975" y="3733800"/>
            <a:ext cx="76200" cy="76200"/>
          </a:xfrm>
          <a:prstGeom prst="ellipse">
            <a:avLst/>
          </a:prstGeom>
          <a:solidFill>
            <a:srgbClr val="940AF4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Times New Roman" pitchFamily="1" charset="0"/>
            </a:endParaRPr>
          </a:p>
        </p:txBody>
      </p:sp>
      <p:sp>
        <p:nvSpPr>
          <p:cNvPr id="41016" name="Oval 52"/>
          <p:cNvSpPr>
            <a:spLocks noChangeArrowheads="1"/>
          </p:cNvSpPr>
          <p:nvPr/>
        </p:nvSpPr>
        <p:spPr bwMode="auto">
          <a:xfrm>
            <a:off x="6556375" y="44958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Times New Roman" pitchFamily="1" charset="0"/>
            </a:endParaRPr>
          </a:p>
        </p:txBody>
      </p:sp>
      <p:sp>
        <p:nvSpPr>
          <p:cNvPr id="41017" name="Oval 53"/>
          <p:cNvSpPr>
            <a:spLocks noChangeArrowheads="1"/>
          </p:cNvSpPr>
          <p:nvPr/>
        </p:nvSpPr>
        <p:spPr bwMode="auto">
          <a:xfrm>
            <a:off x="6632575" y="42672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Times New Roman" pitchFamily="1" charset="0"/>
            </a:endParaRPr>
          </a:p>
        </p:txBody>
      </p:sp>
      <p:sp>
        <p:nvSpPr>
          <p:cNvPr id="41018" name="Oval 54"/>
          <p:cNvSpPr>
            <a:spLocks noChangeArrowheads="1"/>
          </p:cNvSpPr>
          <p:nvPr/>
        </p:nvSpPr>
        <p:spPr bwMode="auto">
          <a:xfrm>
            <a:off x="6403975" y="43434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Times New Roman" pitchFamily="1" charset="0"/>
            </a:endParaRPr>
          </a:p>
        </p:txBody>
      </p:sp>
      <p:sp>
        <p:nvSpPr>
          <p:cNvPr id="41019" name="TextBox 9"/>
          <p:cNvSpPr txBox="1">
            <a:spLocks noChangeArrowheads="1"/>
          </p:cNvSpPr>
          <p:nvPr/>
        </p:nvSpPr>
        <p:spPr bwMode="auto">
          <a:xfrm>
            <a:off x="5638800" y="762000"/>
            <a:ext cx="2514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sz="1800">
                <a:solidFill>
                  <a:srgbClr val="940AF4"/>
                </a:solidFill>
                <a:latin typeface="Comic Sans MS" pitchFamily="1" charset="0"/>
              </a:rPr>
              <a:t>non-faces in purple</a:t>
            </a:r>
          </a:p>
        </p:txBody>
      </p:sp>
      <p:cxnSp>
        <p:nvCxnSpPr>
          <p:cNvPr id="41020" name="Straight Arrow Connector 67"/>
          <p:cNvCxnSpPr>
            <a:cxnSpLocks noChangeShapeType="1"/>
          </p:cNvCxnSpPr>
          <p:nvPr/>
        </p:nvCxnSpPr>
        <p:spPr bwMode="auto">
          <a:xfrm rot="5400000">
            <a:off x="5372101" y="2019300"/>
            <a:ext cx="1752600" cy="3175"/>
          </a:xfrm>
          <a:prstGeom prst="straightConnector1">
            <a:avLst/>
          </a:prstGeom>
          <a:noFill/>
          <a:ln w="19050" algn="ctr">
            <a:solidFill>
              <a:srgbClr val="940AF4"/>
            </a:solidFill>
            <a:round/>
            <a:headEnd/>
            <a:tailEnd type="arrow" w="med" len="med"/>
          </a:ln>
        </p:spPr>
      </p:cxnSp>
      <p:cxnSp>
        <p:nvCxnSpPr>
          <p:cNvPr id="41021" name="Straight Arrow Connector 68"/>
          <p:cNvCxnSpPr>
            <a:cxnSpLocks noChangeShapeType="1"/>
          </p:cNvCxnSpPr>
          <p:nvPr/>
        </p:nvCxnSpPr>
        <p:spPr bwMode="auto">
          <a:xfrm rot="5400000">
            <a:off x="7429500" y="2628900"/>
            <a:ext cx="990600" cy="304800"/>
          </a:xfrm>
          <a:prstGeom prst="straightConnector1">
            <a:avLst/>
          </a:prstGeom>
          <a:noFill/>
          <a:ln w="19050" algn="ctr">
            <a:solidFill>
              <a:srgbClr val="FF8000"/>
            </a:solidFill>
            <a:round/>
            <a:headEnd/>
            <a:tailEnd type="arrow" w="med" len="med"/>
          </a:ln>
        </p:spPr>
      </p:cxnSp>
      <p:sp>
        <p:nvSpPr>
          <p:cNvPr id="41022" name="TextBox 6"/>
          <p:cNvSpPr txBox="1">
            <a:spLocks noChangeArrowheads="1"/>
          </p:cNvSpPr>
          <p:nvPr/>
        </p:nvSpPr>
        <p:spPr bwMode="auto">
          <a:xfrm>
            <a:off x="630238" y="277813"/>
            <a:ext cx="4395787" cy="731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sz="4200">
                <a:latin typeface="Times New Roman" pitchFamily="1" charset="0"/>
              </a:rPr>
              <a:t>Eigenfaces</a:t>
            </a:r>
            <a:endParaRPr lang="en-US" sz="4200" b="1" i="1">
              <a:latin typeface="Times New Roman" pitchFamily="1" charset="0"/>
            </a:endParaRPr>
          </a:p>
        </p:txBody>
      </p:sp>
      <p:sp>
        <p:nvSpPr>
          <p:cNvPr id="41023" name="TextBox 17"/>
          <p:cNvSpPr txBox="1">
            <a:spLocks noChangeArrowheads="1"/>
          </p:cNvSpPr>
          <p:nvPr/>
        </p:nvSpPr>
        <p:spPr bwMode="auto">
          <a:xfrm>
            <a:off x="382588" y="1524000"/>
            <a:ext cx="5181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i="1">
                <a:latin typeface="Times New Roman" pitchFamily="1" charset="0"/>
              </a:rPr>
              <a:t>How to use these low-d projections?</a:t>
            </a:r>
          </a:p>
        </p:txBody>
      </p:sp>
      <p:pic>
        <p:nvPicPr>
          <p:cNvPr id="41024" name="Picture 123" descr="Picture 11"/>
          <p:cNvPicPr>
            <a:picLocks noChangeAspect="1" noChangeArrowheads="1"/>
          </p:cNvPicPr>
          <p:nvPr/>
        </p:nvPicPr>
        <p:blipFill>
          <a:blip r:embed="rId3" cstate="print"/>
          <a:srcRect l="1865" t="17287" r="77901" b="7057"/>
          <a:stretch>
            <a:fillRect/>
          </a:stretch>
        </p:blipFill>
        <p:spPr bwMode="auto">
          <a:xfrm>
            <a:off x="628650" y="365125"/>
            <a:ext cx="555625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5" name="Picture 124" descr="Picture 11"/>
          <p:cNvPicPr>
            <a:picLocks noChangeAspect="1" noChangeArrowheads="1"/>
          </p:cNvPicPr>
          <p:nvPr/>
        </p:nvPicPr>
        <p:blipFill>
          <a:blip r:embed="rId4" cstate="print"/>
          <a:srcRect l="74583" t="14098" r="1369" b="6612"/>
          <a:stretch>
            <a:fillRect/>
          </a:stretch>
        </p:blipFill>
        <p:spPr bwMode="auto">
          <a:xfrm>
            <a:off x="4435475" y="355600"/>
            <a:ext cx="588963" cy="963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extBox 9"/>
          <p:cNvSpPr txBox="1">
            <a:spLocks noChangeArrowheads="1"/>
          </p:cNvSpPr>
          <p:nvPr/>
        </p:nvSpPr>
        <p:spPr bwMode="auto">
          <a:xfrm>
            <a:off x="914400" y="3316288"/>
            <a:ext cx="3276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sz="1800">
                <a:solidFill>
                  <a:srgbClr val="008000"/>
                </a:solidFill>
                <a:latin typeface="Comic Sans MS" pitchFamily="1" charset="0"/>
              </a:rPr>
              <a:t>To recognize a face</a:t>
            </a:r>
          </a:p>
        </p:txBody>
      </p:sp>
      <p:sp>
        <p:nvSpPr>
          <p:cNvPr id="2052" name="TextBox 15"/>
          <p:cNvSpPr txBox="1">
            <a:spLocks noChangeArrowheads="1"/>
          </p:cNvSpPr>
          <p:nvPr/>
        </p:nvSpPr>
        <p:spPr bwMode="auto">
          <a:xfrm>
            <a:off x="381000" y="2360613"/>
            <a:ext cx="5181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>
                <a:latin typeface="Times New Roman" pitchFamily="1" charset="0"/>
              </a:rPr>
              <a:t>Use </a:t>
            </a:r>
            <a:r>
              <a:rPr lang="en-US" b="1" i="1">
                <a:solidFill>
                  <a:srgbClr val="008000"/>
                </a:solidFill>
                <a:latin typeface="Times New Roman" pitchFamily="1" charset="0"/>
              </a:rPr>
              <a:t>intra-class</a:t>
            </a:r>
            <a:r>
              <a:rPr lang="en-US">
                <a:solidFill>
                  <a:srgbClr val="008000"/>
                </a:solidFill>
                <a:latin typeface="Times New Roman" pitchFamily="1" charset="0"/>
              </a:rPr>
              <a:t> </a:t>
            </a:r>
            <a:r>
              <a:rPr lang="en-US">
                <a:latin typeface="Times New Roman" pitchFamily="1" charset="0"/>
              </a:rPr>
              <a:t>variation</a:t>
            </a:r>
            <a:endParaRPr lang="en-US" b="1" i="1">
              <a:latin typeface="Times New Roman" pitchFamily="1" charset="0"/>
            </a:endParaRPr>
          </a:p>
        </p:txBody>
      </p:sp>
      <p:sp>
        <p:nvSpPr>
          <p:cNvPr id="2053" name="TextBox 19"/>
          <p:cNvSpPr txBox="1">
            <a:spLocks noChangeArrowheads="1"/>
          </p:cNvSpPr>
          <p:nvPr/>
        </p:nvSpPr>
        <p:spPr bwMode="auto">
          <a:xfrm>
            <a:off x="457200" y="4191000"/>
            <a:ext cx="4724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>
                <a:latin typeface="Times New Roman" pitchFamily="1" charset="0"/>
              </a:rPr>
              <a:t>Use </a:t>
            </a:r>
            <a:r>
              <a:rPr lang="en-US" b="1" i="1">
                <a:solidFill>
                  <a:srgbClr val="CC0000"/>
                </a:solidFill>
                <a:latin typeface="Times New Roman" pitchFamily="1" charset="0"/>
              </a:rPr>
              <a:t>inter-class </a:t>
            </a:r>
            <a:r>
              <a:rPr lang="en-US">
                <a:latin typeface="Times New Roman" pitchFamily="1" charset="0"/>
              </a:rPr>
              <a:t>variation</a:t>
            </a:r>
            <a:endParaRPr lang="en-US" b="1" i="1">
              <a:latin typeface="Times New Roman" pitchFamily="1" charset="0"/>
            </a:endParaRPr>
          </a:p>
        </p:txBody>
      </p:sp>
      <p:sp>
        <p:nvSpPr>
          <p:cNvPr id="2054" name="TextBox 20"/>
          <p:cNvSpPr txBox="1">
            <a:spLocks noChangeArrowheads="1"/>
          </p:cNvSpPr>
          <p:nvPr/>
        </p:nvSpPr>
        <p:spPr bwMode="auto">
          <a:xfrm>
            <a:off x="1066800" y="4989513"/>
            <a:ext cx="2895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sz="1800">
                <a:solidFill>
                  <a:srgbClr val="C00000"/>
                </a:solidFill>
                <a:latin typeface="Comic Sans MS" pitchFamily="1" charset="0"/>
              </a:rPr>
              <a:t>To detect a face</a:t>
            </a:r>
          </a:p>
        </p:txBody>
      </p:sp>
      <p:sp>
        <p:nvSpPr>
          <p:cNvPr id="2055" name="Rectangle 64"/>
          <p:cNvSpPr>
            <a:spLocks noChangeArrowheads="1"/>
          </p:cNvSpPr>
          <p:nvPr/>
        </p:nvSpPr>
        <p:spPr bwMode="auto">
          <a:xfrm>
            <a:off x="838200" y="4608513"/>
            <a:ext cx="37846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1200">
                <a:latin typeface="Times New Roman" pitchFamily="1" charset="0"/>
              </a:rPr>
              <a:t>(The remainder after projecting onto the K top eigenfaces.)</a:t>
            </a:r>
          </a:p>
        </p:txBody>
      </p:sp>
      <p:sp>
        <p:nvSpPr>
          <p:cNvPr id="2056" name="Rectangle 65"/>
          <p:cNvSpPr>
            <a:spLocks noChangeArrowheads="1"/>
          </p:cNvSpPr>
          <p:nvPr/>
        </p:nvSpPr>
        <p:spPr bwMode="auto">
          <a:xfrm>
            <a:off x="838200" y="2782888"/>
            <a:ext cx="2514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sz="1200">
                <a:latin typeface="Times New Roman" pitchFamily="1" charset="0"/>
              </a:rPr>
              <a:t>The data point it’s closest to </a:t>
            </a:r>
            <a:r>
              <a:rPr lang="en-US" sz="1200" b="1" i="1">
                <a:latin typeface="Times New Roman" pitchFamily="1" charset="0"/>
              </a:rPr>
              <a:t>when projected onto the eigenfaces!</a:t>
            </a:r>
            <a:endParaRPr lang="en-US" sz="1200">
              <a:latin typeface="Times New Roman" pitchFamily="1" charset="0"/>
            </a:endParaRPr>
          </a:p>
        </p:txBody>
      </p:sp>
      <p:sp>
        <p:nvSpPr>
          <p:cNvPr id="2057" name="TextBox 9"/>
          <p:cNvSpPr txBox="1">
            <a:spLocks noChangeArrowheads="1"/>
          </p:cNvSpPr>
          <p:nvPr/>
        </p:nvSpPr>
        <p:spPr bwMode="auto">
          <a:xfrm>
            <a:off x="533400" y="5957888"/>
            <a:ext cx="81534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sz="1800">
                <a:solidFill>
                  <a:srgbClr val="000000"/>
                </a:solidFill>
                <a:latin typeface="Trebuchet MS" pitchFamily="1" charset="0"/>
              </a:rPr>
              <a:t>Works reasonably well for</a:t>
            </a:r>
            <a:r>
              <a:rPr lang="en-US" sz="1800">
                <a:solidFill>
                  <a:srgbClr val="008000"/>
                </a:solidFill>
                <a:latin typeface="Trebuchet MS" pitchFamily="1" charset="0"/>
              </a:rPr>
              <a:t> recognition</a:t>
            </a:r>
            <a:r>
              <a:rPr lang="en-US" sz="1800">
                <a:solidFill>
                  <a:srgbClr val="000000"/>
                </a:solidFill>
                <a:latin typeface="Trebuchet MS" pitchFamily="1" charset="0"/>
              </a:rPr>
              <a:t>; poorly for </a:t>
            </a:r>
            <a:r>
              <a:rPr lang="en-US" sz="1800">
                <a:solidFill>
                  <a:srgbClr val="C00000"/>
                </a:solidFill>
                <a:latin typeface="Trebuchet MS" pitchFamily="1" charset="0"/>
              </a:rPr>
              <a:t>detection</a:t>
            </a:r>
            <a:r>
              <a:rPr lang="en-US" sz="1800">
                <a:solidFill>
                  <a:srgbClr val="000000"/>
                </a:solidFill>
                <a:latin typeface="Trebuchet MS" pitchFamily="1" charset="0"/>
              </a:rPr>
              <a:t>…</a:t>
            </a:r>
          </a:p>
        </p:txBody>
      </p:sp>
      <p:sp>
        <p:nvSpPr>
          <p:cNvPr id="2058" name="TextBox 9"/>
          <p:cNvSpPr txBox="1">
            <a:spLocks noChangeArrowheads="1"/>
          </p:cNvSpPr>
          <p:nvPr/>
        </p:nvSpPr>
        <p:spPr bwMode="auto">
          <a:xfrm>
            <a:off x="906463" y="6354763"/>
            <a:ext cx="740886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sz="1800">
                <a:solidFill>
                  <a:srgbClr val="000000"/>
                </a:solidFill>
                <a:latin typeface="Trebuchet MS" pitchFamily="1" charset="0"/>
              </a:rPr>
              <a:t>But it </a:t>
            </a:r>
            <a:r>
              <a:rPr lang="en-US" sz="1800" i="1">
                <a:solidFill>
                  <a:srgbClr val="000000"/>
                </a:solidFill>
                <a:latin typeface="Trebuchet MS" pitchFamily="1" charset="0"/>
              </a:rPr>
              <a:t>does</a:t>
            </a:r>
            <a:r>
              <a:rPr lang="en-US" sz="1800">
                <a:solidFill>
                  <a:srgbClr val="000000"/>
                </a:solidFill>
                <a:latin typeface="Trebuchet MS" pitchFamily="1" charset="0"/>
              </a:rPr>
              <a:t> optimally capture data variance… What’s wrong?</a:t>
            </a:r>
          </a:p>
        </p:txBody>
      </p:sp>
      <p:sp>
        <p:nvSpPr>
          <p:cNvPr id="2059" name="Rectangle 4"/>
          <p:cNvSpPr>
            <a:spLocks noChangeArrowheads="1"/>
          </p:cNvSpPr>
          <p:nvPr/>
        </p:nvSpPr>
        <p:spPr bwMode="auto">
          <a:xfrm>
            <a:off x="6019800" y="1066800"/>
            <a:ext cx="1981200" cy="533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latin typeface="Times New Roman" pitchFamily="1" charset="0"/>
            </a:endParaRPr>
          </a:p>
        </p:txBody>
      </p:sp>
      <p:sp>
        <p:nvSpPr>
          <p:cNvPr id="2060" name="TextBox 9"/>
          <p:cNvSpPr txBox="1">
            <a:spLocks noChangeArrowheads="1"/>
          </p:cNvSpPr>
          <p:nvPr/>
        </p:nvSpPr>
        <p:spPr bwMode="auto">
          <a:xfrm>
            <a:off x="5410200" y="1905000"/>
            <a:ext cx="3352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1" hangingPunct="1"/>
            <a:r>
              <a:rPr lang="en-US" sz="1800">
                <a:solidFill>
                  <a:srgbClr val="FF8000"/>
                </a:solidFill>
                <a:latin typeface="Comic Sans MS" pitchFamily="1" charset="0"/>
              </a:rPr>
              <a:t>faces in orange</a:t>
            </a:r>
          </a:p>
        </p:txBody>
      </p:sp>
      <p:grpSp>
        <p:nvGrpSpPr>
          <p:cNvPr id="2061" name="Group 4"/>
          <p:cNvGrpSpPr>
            <a:grpSpLocks/>
          </p:cNvGrpSpPr>
          <p:nvPr/>
        </p:nvGrpSpPr>
        <p:grpSpPr bwMode="auto">
          <a:xfrm>
            <a:off x="5715000" y="2514600"/>
            <a:ext cx="2819400" cy="2819400"/>
            <a:chOff x="2064" y="336"/>
            <a:chExt cx="2016" cy="2016"/>
          </a:xfrm>
        </p:grpSpPr>
        <p:sp>
          <p:nvSpPr>
            <p:cNvPr id="2116" name="Line 5"/>
            <p:cNvSpPr>
              <a:spLocks noChangeShapeType="1"/>
            </p:cNvSpPr>
            <p:nvPr/>
          </p:nvSpPr>
          <p:spPr bwMode="auto">
            <a:xfrm>
              <a:off x="2064" y="2352"/>
              <a:ext cx="201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17" name="Line 6"/>
            <p:cNvSpPr>
              <a:spLocks noChangeShapeType="1"/>
            </p:cNvSpPr>
            <p:nvPr/>
          </p:nvSpPr>
          <p:spPr bwMode="auto">
            <a:xfrm rot="-5400000">
              <a:off x="1056" y="1344"/>
              <a:ext cx="201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062" name="Oval 9"/>
          <p:cNvSpPr>
            <a:spLocks noChangeArrowheads="1"/>
          </p:cNvSpPr>
          <p:nvPr/>
        </p:nvSpPr>
        <p:spPr bwMode="auto">
          <a:xfrm>
            <a:off x="7699375" y="33528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itchFamily="1" charset="0"/>
            </a:endParaRPr>
          </a:p>
        </p:txBody>
      </p:sp>
      <p:sp>
        <p:nvSpPr>
          <p:cNvPr id="2063" name="Oval 10"/>
          <p:cNvSpPr>
            <a:spLocks noChangeArrowheads="1"/>
          </p:cNvSpPr>
          <p:nvPr/>
        </p:nvSpPr>
        <p:spPr bwMode="auto">
          <a:xfrm>
            <a:off x="6784975" y="41148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itchFamily="1" charset="0"/>
            </a:endParaRPr>
          </a:p>
        </p:txBody>
      </p:sp>
      <p:sp>
        <p:nvSpPr>
          <p:cNvPr id="2064" name="Oval 11"/>
          <p:cNvSpPr>
            <a:spLocks noChangeArrowheads="1"/>
          </p:cNvSpPr>
          <p:nvPr/>
        </p:nvSpPr>
        <p:spPr bwMode="auto">
          <a:xfrm>
            <a:off x="7165975" y="38862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itchFamily="1" charset="0"/>
            </a:endParaRPr>
          </a:p>
        </p:txBody>
      </p:sp>
      <p:sp>
        <p:nvSpPr>
          <p:cNvPr id="2065" name="Oval 12"/>
          <p:cNvSpPr>
            <a:spLocks noChangeArrowheads="1"/>
          </p:cNvSpPr>
          <p:nvPr/>
        </p:nvSpPr>
        <p:spPr bwMode="auto">
          <a:xfrm>
            <a:off x="7394575" y="35814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itchFamily="1" charset="0"/>
            </a:endParaRPr>
          </a:p>
        </p:txBody>
      </p:sp>
      <p:sp>
        <p:nvSpPr>
          <p:cNvPr id="2066" name="Oval 13"/>
          <p:cNvSpPr>
            <a:spLocks noChangeArrowheads="1"/>
          </p:cNvSpPr>
          <p:nvPr/>
        </p:nvSpPr>
        <p:spPr bwMode="auto">
          <a:xfrm>
            <a:off x="7013575" y="37338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itchFamily="1" charset="0"/>
            </a:endParaRPr>
          </a:p>
        </p:txBody>
      </p:sp>
      <p:sp>
        <p:nvSpPr>
          <p:cNvPr id="2067" name="Oval 14"/>
          <p:cNvSpPr>
            <a:spLocks noChangeArrowheads="1"/>
          </p:cNvSpPr>
          <p:nvPr/>
        </p:nvSpPr>
        <p:spPr bwMode="auto">
          <a:xfrm>
            <a:off x="7013575" y="39624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itchFamily="1" charset="0"/>
            </a:endParaRPr>
          </a:p>
        </p:txBody>
      </p:sp>
      <p:sp>
        <p:nvSpPr>
          <p:cNvPr id="2068" name="Oval 15"/>
          <p:cNvSpPr>
            <a:spLocks noChangeArrowheads="1"/>
          </p:cNvSpPr>
          <p:nvPr/>
        </p:nvSpPr>
        <p:spPr bwMode="auto">
          <a:xfrm>
            <a:off x="6784975" y="39624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itchFamily="1" charset="0"/>
            </a:endParaRPr>
          </a:p>
        </p:txBody>
      </p:sp>
      <p:sp>
        <p:nvSpPr>
          <p:cNvPr id="2069" name="Oval 16"/>
          <p:cNvSpPr>
            <a:spLocks noChangeArrowheads="1"/>
          </p:cNvSpPr>
          <p:nvPr/>
        </p:nvSpPr>
        <p:spPr bwMode="auto">
          <a:xfrm>
            <a:off x="7242175" y="37338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itchFamily="1" charset="0"/>
            </a:endParaRPr>
          </a:p>
        </p:txBody>
      </p:sp>
      <p:sp>
        <p:nvSpPr>
          <p:cNvPr id="2070" name="Oval 17"/>
          <p:cNvSpPr>
            <a:spLocks noChangeArrowheads="1"/>
          </p:cNvSpPr>
          <p:nvPr/>
        </p:nvSpPr>
        <p:spPr bwMode="auto">
          <a:xfrm>
            <a:off x="7470775" y="34290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Times New Roman" pitchFamily="1" charset="0"/>
            </a:endParaRPr>
          </a:p>
        </p:txBody>
      </p:sp>
      <p:sp>
        <p:nvSpPr>
          <p:cNvPr id="2071" name="Oval 18"/>
          <p:cNvSpPr>
            <a:spLocks noChangeArrowheads="1"/>
          </p:cNvSpPr>
          <p:nvPr/>
        </p:nvSpPr>
        <p:spPr bwMode="auto">
          <a:xfrm>
            <a:off x="7546975" y="35052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Times New Roman" pitchFamily="1" charset="0"/>
            </a:endParaRPr>
          </a:p>
        </p:txBody>
      </p:sp>
      <p:sp>
        <p:nvSpPr>
          <p:cNvPr id="2072" name="Oval 19"/>
          <p:cNvSpPr>
            <a:spLocks noChangeArrowheads="1"/>
          </p:cNvSpPr>
          <p:nvPr/>
        </p:nvSpPr>
        <p:spPr bwMode="auto">
          <a:xfrm>
            <a:off x="6327775" y="45720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Times New Roman" pitchFamily="1" charset="0"/>
            </a:endParaRPr>
          </a:p>
        </p:txBody>
      </p:sp>
      <p:sp>
        <p:nvSpPr>
          <p:cNvPr id="2073" name="Oval 20"/>
          <p:cNvSpPr>
            <a:spLocks noChangeArrowheads="1"/>
          </p:cNvSpPr>
          <p:nvPr/>
        </p:nvSpPr>
        <p:spPr bwMode="auto">
          <a:xfrm>
            <a:off x="7165975" y="5029200"/>
            <a:ext cx="76200" cy="76200"/>
          </a:xfrm>
          <a:prstGeom prst="ellipse">
            <a:avLst/>
          </a:prstGeom>
          <a:solidFill>
            <a:srgbClr val="940AF4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Times New Roman" pitchFamily="1" charset="0"/>
            </a:endParaRPr>
          </a:p>
        </p:txBody>
      </p:sp>
      <p:sp>
        <p:nvSpPr>
          <p:cNvPr id="2074" name="Oval 21"/>
          <p:cNvSpPr>
            <a:spLocks noChangeArrowheads="1"/>
          </p:cNvSpPr>
          <p:nvPr/>
        </p:nvSpPr>
        <p:spPr bwMode="auto">
          <a:xfrm>
            <a:off x="7394575" y="4343400"/>
            <a:ext cx="76200" cy="76200"/>
          </a:xfrm>
          <a:prstGeom prst="ellipse">
            <a:avLst/>
          </a:prstGeom>
          <a:solidFill>
            <a:srgbClr val="940AF4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Times New Roman" pitchFamily="1" charset="0"/>
            </a:endParaRPr>
          </a:p>
        </p:txBody>
      </p:sp>
      <p:sp>
        <p:nvSpPr>
          <p:cNvPr id="2075" name="Oval 22"/>
          <p:cNvSpPr>
            <a:spLocks noChangeArrowheads="1"/>
          </p:cNvSpPr>
          <p:nvPr/>
        </p:nvSpPr>
        <p:spPr bwMode="auto">
          <a:xfrm>
            <a:off x="8004175" y="4038600"/>
            <a:ext cx="76200" cy="76200"/>
          </a:xfrm>
          <a:prstGeom prst="ellipse">
            <a:avLst/>
          </a:prstGeom>
          <a:solidFill>
            <a:srgbClr val="940AF4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Times New Roman" pitchFamily="1" charset="0"/>
            </a:endParaRPr>
          </a:p>
        </p:txBody>
      </p:sp>
      <p:sp>
        <p:nvSpPr>
          <p:cNvPr id="2076" name="Oval 23"/>
          <p:cNvSpPr>
            <a:spLocks noChangeArrowheads="1"/>
          </p:cNvSpPr>
          <p:nvPr/>
        </p:nvSpPr>
        <p:spPr bwMode="auto">
          <a:xfrm>
            <a:off x="7318375" y="4648200"/>
            <a:ext cx="76200" cy="76200"/>
          </a:xfrm>
          <a:prstGeom prst="ellipse">
            <a:avLst/>
          </a:prstGeom>
          <a:solidFill>
            <a:srgbClr val="940AF4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Times New Roman" pitchFamily="1" charset="0"/>
            </a:endParaRPr>
          </a:p>
        </p:txBody>
      </p:sp>
      <p:sp>
        <p:nvSpPr>
          <p:cNvPr id="2077" name="Oval 24"/>
          <p:cNvSpPr>
            <a:spLocks noChangeArrowheads="1"/>
          </p:cNvSpPr>
          <p:nvPr/>
        </p:nvSpPr>
        <p:spPr bwMode="auto">
          <a:xfrm>
            <a:off x="7089775" y="4495800"/>
            <a:ext cx="76200" cy="76200"/>
          </a:xfrm>
          <a:prstGeom prst="ellipse">
            <a:avLst/>
          </a:prstGeom>
          <a:solidFill>
            <a:srgbClr val="940AF4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Times New Roman" pitchFamily="1" charset="0"/>
            </a:endParaRPr>
          </a:p>
        </p:txBody>
      </p:sp>
      <p:sp>
        <p:nvSpPr>
          <p:cNvPr id="2078" name="Oval 25"/>
          <p:cNvSpPr>
            <a:spLocks noChangeArrowheads="1"/>
          </p:cNvSpPr>
          <p:nvPr/>
        </p:nvSpPr>
        <p:spPr bwMode="auto">
          <a:xfrm>
            <a:off x="7470775" y="5029200"/>
            <a:ext cx="76200" cy="76200"/>
          </a:xfrm>
          <a:prstGeom prst="ellipse">
            <a:avLst/>
          </a:prstGeom>
          <a:solidFill>
            <a:srgbClr val="940AF4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Times New Roman" pitchFamily="1" charset="0"/>
            </a:endParaRPr>
          </a:p>
        </p:txBody>
      </p:sp>
      <p:sp>
        <p:nvSpPr>
          <p:cNvPr id="2079" name="Oval 26"/>
          <p:cNvSpPr>
            <a:spLocks noChangeArrowheads="1"/>
          </p:cNvSpPr>
          <p:nvPr/>
        </p:nvSpPr>
        <p:spPr bwMode="auto">
          <a:xfrm>
            <a:off x="6708775" y="4876800"/>
            <a:ext cx="76200" cy="76200"/>
          </a:xfrm>
          <a:prstGeom prst="ellipse">
            <a:avLst/>
          </a:prstGeom>
          <a:solidFill>
            <a:srgbClr val="940AF4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Times New Roman" pitchFamily="1" charset="0"/>
            </a:endParaRPr>
          </a:p>
        </p:txBody>
      </p:sp>
      <p:sp>
        <p:nvSpPr>
          <p:cNvPr id="2080" name="Oval 27"/>
          <p:cNvSpPr>
            <a:spLocks noChangeArrowheads="1"/>
          </p:cNvSpPr>
          <p:nvPr/>
        </p:nvSpPr>
        <p:spPr bwMode="auto">
          <a:xfrm>
            <a:off x="6327775" y="3352800"/>
            <a:ext cx="76200" cy="76200"/>
          </a:xfrm>
          <a:prstGeom prst="ellipse">
            <a:avLst/>
          </a:prstGeom>
          <a:solidFill>
            <a:srgbClr val="940AF4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Times New Roman" pitchFamily="1" charset="0"/>
            </a:endParaRPr>
          </a:p>
        </p:txBody>
      </p:sp>
      <p:sp>
        <p:nvSpPr>
          <p:cNvPr id="2081" name="Oval 28"/>
          <p:cNvSpPr>
            <a:spLocks noChangeArrowheads="1"/>
          </p:cNvSpPr>
          <p:nvPr/>
        </p:nvSpPr>
        <p:spPr bwMode="auto">
          <a:xfrm>
            <a:off x="6251575" y="3962400"/>
            <a:ext cx="76200" cy="76200"/>
          </a:xfrm>
          <a:prstGeom prst="ellipse">
            <a:avLst/>
          </a:prstGeom>
          <a:solidFill>
            <a:srgbClr val="940AF4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Times New Roman" pitchFamily="1" charset="0"/>
            </a:endParaRPr>
          </a:p>
        </p:txBody>
      </p:sp>
      <p:sp>
        <p:nvSpPr>
          <p:cNvPr id="2082" name="Oval 29"/>
          <p:cNvSpPr>
            <a:spLocks noChangeArrowheads="1"/>
          </p:cNvSpPr>
          <p:nvPr/>
        </p:nvSpPr>
        <p:spPr bwMode="auto">
          <a:xfrm>
            <a:off x="6175375" y="3048000"/>
            <a:ext cx="76200" cy="76200"/>
          </a:xfrm>
          <a:prstGeom prst="ellipse">
            <a:avLst/>
          </a:prstGeom>
          <a:solidFill>
            <a:srgbClr val="940AF4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Times New Roman" pitchFamily="1" charset="0"/>
            </a:endParaRPr>
          </a:p>
        </p:txBody>
      </p:sp>
      <p:sp>
        <p:nvSpPr>
          <p:cNvPr id="2083" name="Oval 30"/>
          <p:cNvSpPr>
            <a:spLocks noChangeArrowheads="1"/>
          </p:cNvSpPr>
          <p:nvPr/>
        </p:nvSpPr>
        <p:spPr bwMode="auto">
          <a:xfrm>
            <a:off x="6937375" y="4800600"/>
            <a:ext cx="76200" cy="76200"/>
          </a:xfrm>
          <a:prstGeom prst="ellipse">
            <a:avLst/>
          </a:prstGeom>
          <a:solidFill>
            <a:srgbClr val="940AF4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Times New Roman" pitchFamily="1" charset="0"/>
            </a:endParaRPr>
          </a:p>
        </p:txBody>
      </p:sp>
      <p:sp>
        <p:nvSpPr>
          <p:cNvPr id="2084" name="Oval 31"/>
          <p:cNvSpPr>
            <a:spLocks noChangeArrowheads="1"/>
          </p:cNvSpPr>
          <p:nvPr/>
        </p:nvSpPr>
        <p:spPr bwMode="auto">
          <a:xfrm>
            <a:off x="6632575" y="3048000"/>
            <a:ext cx="76200" cy="76200"/>
          </a:xfrm>
          <a:prstGeom prst="ellipse">
            <a:avLst/>
          </a:prstGeom>
          <a:solidFill>
            <a:srgbClr val="940AF4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Times New Roman" pitchFamily="1" charset="0"/>
            </a:endParaRPr>
          </a:p>
        </p:txBody>
      </p:sp>
      <p:sp>
        <p:nvSpPr>
          <p:cNvPr id="2085" name="Oval 32"/>
          <p:cNvSpPr>
            <a:spLocks noChangeArrowheads="1"/>
          </p:cNvSpPr>
          <p:nvPr/>
        </p:nvSpPr>
        <p:spPr bwMode="auto">
          <a:xfrm>
            <a:off x="6022975" y="4038600"/>
            <a:ext cx="76200" cy="76200"/>
          </a:xfrm>
          <a:prstGeom prst="ellipse">
            <a:avLst/>
          </a:prstGeom>
          <a:solidFill>
            <a:srgbClr val="940AF4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Times New Roman" pitchFamily="1" charset="0"/>
            </a:endParaRPr>
          </a:p>
        </p:txBody>
      </p:sp>
      <p:sp>
        <p:nvSpPr>
          <p:cNvPr id="2086" name="Oval 33"/>
          <p:cNvSpPr>
            <a:spLocks noChangeArrowheads="1"/>
          </p:cNvSpPr>
          <p:nvPr/>
        </p:nvSpPr>
        <p:spPr bwMode="auto">
          <a:xfrm>
            <a:off x="7165975" y="3200400"/>
            <a:ext cx="76200" cy="76200"/>
          </a:xfrm>
          <a:prstGeom prst="ellipse">
            <a:avLst/>
          </a:prstGeom>
          <a:solidFill>
            <a:srgbClr val="940AF4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Times New Roman" pitchFamily="1" charset="0"/>
            </a:endParaRPr>
          </a:p>
        </p:txBody>
      </p:sp>
      <p:sp>
        <p:nvSpPr>
          <p:cNvPr id="2087" name="Oval 34"/>
          <p:cNvSpPr>
            <a:spLocks noChangeArrowheads="1"/>
          </p:cNvSpPr>
          <p:nvPr/>
        </p:nvSpPr>
        <p:spPr bwMode="auto">
          <a:xfrm>
            <a:off x="6556375" y="3505200"/>
            <a:ext cx="76200" cy="76200"/>
          </a:xfrm>
          <a:prstGeom prst="ellipse">
            <a:avLst/>
          </a:prstGeom>
          <a:solidFill>
            <a:srgbClr val="940AF4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Times New Roman" pitchFamily="1" charset="0"/>
            </a:endParaRPr>
          </a:p>
        </p:txBody>
      </p:sp>
      <p:sp>
        <p:nvSpPr>
          <p:cNvPr id="2088" name="Oval 35"/>
          <p:cNvSpPr>
            <a:spLocks noChangeArrowheads="1"/>
          </p:cNvSpPr>
          <p:nvPr/>
        </p:nvSpPr>
        <p:spPr bwMode="auto">
          <a:xfrm>
            <a:off x="7546975" y="4876800"/>
            <a:ext cx="76200" cy="76200"/>
          </a:xfrm>
          <a:prstGeom prst="ellipse">
            <a:avLst/>
          </a:prstGeom>
          <a:solidFill>
            <a:srgbClr val="940AF4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Times New Roman" pitchFamily="1" charset="0"/>
            </a:endParaRPr>
          </a:p>
        </p:txBody>
      </p:sp>
      <p:sp>
        <p:nvSpPr>
          <p:cNvPr id="2089" name="Oval 36"/>
          <p:cNvSpPr>
            <a:spLocks noChangeArrowheads="1"/>
          </p:cNvSpPr>
          <p:nvPr/>
        </p:nvSpPr>
        <p:spPr bwMode="auto">
          <a:xfrm>
            <a:off x="7546975" y="4648200"/>
            <a:ext cx="76200" cy="76200"/>
          </a:xfrm>
          <a:prstGeom prst="ellipse">
            <a:avLst/>
          </a:prstGeom>
          <a:solidFill>
            <a:srgbClr val="940AF4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Times New Roman" pitchFamily="1" charset="0"/>
            </a:endParaRPr>
          </a:p>
        </p:txBody>
      </p:sp>
      <p:sp>
        <p:nvSpPr>
          <p:cNvPr id="2090" name="Oval 37"/>
          <p:cNvSpPr>
            <a:spLocks noChangeArrowheads="1"/>
          </p:cNvSpPr>
          <p:nvPr/>
        </p:nvSpPr>
        <p:spPr bwMode="auto">
          <a:xfrm>
            <a:off x="7775575" y="4343400"/>
            <a:ext cx="76200" cy="76200"/>
          </a:xfrm>
          <a:prstGeom prst="ellipse">
            <a:avLst/>
          </a:prstGeom>
          <a:solidFill>
            <a:srgbClr val="940AF4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Times New Roman" pitchFamily="1" charset="0"/>
            </a:endParaRPr>
          </a:p>
        </p:txBody>
      </p:sp>
      <p:sp>
        <p:nvSpPr>
          <p:cNvPr id="2091" name="Oval 38"/>
          <p:cNvSpPr>
            <a:spLocks noChangeArrowheads="1"/>
          </p:cNvSpPr>
          <p:nvPr/>
        </p:nvSpPr>
        <p:spPr bwMode="auto">
          <a:xfrm>
            <a:off x="6784975" y="3276600"/>
            <a:ext cx="76200" cy="76200"/>
          </a:xfrm>
          <a:prstGeom prst="ellipse">
            <a:avLst/>
          </a:prstGeom>
          <a:solidFill>
            <a:srgbClr val="940AF4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Times New Roman" pitchFamily="1" charset="0"/>
            </a:endParaRPr>
          </a:p>
        </p:txBody>
      </p:sp>
      <p:sp>
        <p:nvSpPr>
          <p:cNvPr id="2092" name="Oval 39"/>
          <p:cNvSpPr>
            <a:spLocks noChangeArrowheads="1"/>
          </p:cNvSpPr>
          <p:nvPr/>
        </p:nvSpPr>
        <p:spPr bwMode="auto">
          <a:xfrm>
            <a:off x="7318375" y="3048000"/>
            <a:ext cx="76200" cy="76200"/>
          </a:xfrm>
          <a:prstGeom prst="ellipse">
            <a:avLst/>
          </a:prstGeom>
          <a:solidFill>
            <a:srgbClr val="940AF4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Times New Roman" pitchFamily="1" charset="0"/>
            </a:endParaRPr>
          </a:p>
        </p:txBody>
      </p:sp>
      <p:sp>
        <p:nvSpPr>
          <p:cNvPr id="2093" name="Oval 40"/>
          <p:cNvSpPr>
            <a:spLocks noChangeArrowheads="1"/>
          </p:cNvSpPr>
          <p:nvPr/>
        </p:nvSpPr>
        <p:spPr bwMode="auto">
          <a:xfrm>
            <a:off x="7927975" y="4876800"/>
            <a:ext cx="76200" cy="76200"/>
          </a:xfrm>
          <a:prstGeom prst="ellipse">
            <a:avLst/>
          </a:prstGeom>
          <a:solidFill>
            <a:srgbClr val="940AF4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Times New Roman" pitchFamily="1" charset="0"/>
            </a:endParaRPr>
          </a:p>
        </p:txBody>
      </p:sp>
      <p:sp>
        <p:nvSpPr>
          <p:cNvPr id="2094" name="Oval 41"/>
          <p:cNvSpPr>
            <a:spLocks noChangeArrowheads="1"/>
          </p:cNvSpPr>
          <p:nvPr/>
        </p:nvSpPr>
        <p:spPr bwMode="auto">
          <a:xfrm>
            <a:off x="8004175" y="3581400"/>
            <a:ext cx="76200" cy="76200"/>
          </a:xfrm>
          <a:prstGeom prst="ellipse">
            <a:avLst/>
          </a:prstGeom>
          <a:solidFill>
            <a:srgbClr val="940AF4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Times New Roman" pitchFamily="1" charset="0"/>
            </a:endParaRPr>
          </a:p>
        </p:txBody>
      </p:sp>
      <p:sp>
        <p:nvSpPr>
          <p:cNvPr id="2095" name="Oval 42"/>
          <p:cNvSpPr>
            <a:spLocks noChangeArrowheads="1"/>
          </p:cNvSpPr>
          <p:nvPr/>
        </p:nvSpPr>
        <p:spPr bwMode="auto">
          <a:xfrm>
            <a:off x="6937375" y="2895600"/>
            <a:ext cx="76200" cy="76200"/>
          </a:xfrm>
          <a:prstGeom prst="ellipse">
            <a:avLst/>
          </a:prstGeom>
          <a:solidFill>
            <a:srgbClr val="940AF4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Times New Roman" pitchFamily="1" charset="0"/>
            </a:endParaRPr>
          </a:p>
        </p:txBody>
      </p:sp>
      <p:sp>
        <p:nvSpPr>
          <p:cNvPr id="2096" name="Oval 43"/>
          <p:cNvSpPr>
            <a:spLocks noChangeArrowheads="1"/>
          </p:cNvSpPr>
          <p:nvPr/>
        </p:nvSpPr>
        <p:spPr bwMode="auto">
          <a:xfrm>
            <a:off x="8004175" y="4572000"/>
            <a:ext cx="76200" cy="76200"/>
          </a:xfrm>
          <a:prstGeom prst="ellipse">
            <a:avLst/>
          </a:prstGeom>
          <a:solidFill>
            <a:srgbClr val="940AF4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Times New Roman" pitchFamily="1" charset="0"/>
            </a:endParaRPr>
          </a:p>
        </p:txBody>
      </p:sp>
      <p:sp>
        <p:nvSpPr>
          <p:cNvPr id="2097" name="Oval 44"/>
          <p:cNvSpPr>
            <a:spLocks noChangeArrowheads="1"/>
          </p:cNvSpPr>
          <p:nvPr/>
        </p:nvSpPr>
        <p:spPr bwMode="auto">
          <a:xfrm>
            <a:off x="8156575" y="4191000"/>
            <a:ext cx="76200" cy="76200"/>
          </a:xfrm>
          <a:prstGeom prst="ellipse">
            <a:avLst/>
          </a:prstGeom>
          <a:solidFill>
            <a:srgbClr val="940AF4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Times New Roman" pitchFamily="1" charset="0"/>
            </a:endParaRPr>
          </a:p>
        </p:txBody>
      </p:sp>
      <p:sp>
        <p:nvSpPr>
          <p:cNvPr id="2098" name="Oval 45"/>
          <p:cNvSpPr>
            <a:spLocks noChangeArrowheads="1"/>
          </p:cNvSpPr>
          <p:nvPr/>
        </p:nvSpPr>
        <p:spPr bwMode="auto">
          <a:xfrm>
            <a:off x="8156575" y="3886200"/>
            <a:ext cx="76200" cy="76200"/>
          </a:xfrm>
          <a:prstGeom prst="ellipse">
            <a:avLst/>
          </a:prstGeom>
          <a:solidFill>
            <a:srgbClr val="940AF4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Times New Roman" pitchFamily="1" charset="0"/>
            </a:endParaRPr>
          </a:p>
        </p:txBody>
      </p:sp>
      <p:sp>
        <p:nvSpPr>
          <p:cNvPr id="2099" name="Oval 46"/>
          <p:cNvSpPr>
            <a:spLocks noChangeArrowheads="1"/>
          </p:cNvSpPr>
          <p:nvPr/>
        </p:nvSpPr>
        <p:spPr bwMode="auto">
          <a:xfrm>
            <a:off x="5946775" y="3733800"/>
            <a:ext cx="76200" cy="76200"/>
          </a:xfrm>
          <a:prstGeom prst="ellipse">
            <a:avLst/>
          </a:prstGeom>
          <a:solidFill>
            <a:srgbClr val="940AF4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Times New Roman" pitchFamily="1" charset="0"/>
            </a:endParaRPr>
          </a:p>
        </p:txBody>
      </p:sp>
      <p:sp>
        <p:nvSpPr>
          <p:cNvPr id="2100" name="Oval 47"/>
          <p:cNvSpPr>
            <a:spLocks noChangeArrowheads="1"/>
          </p:cNvSpPr>
          <p:nvPr/>
        </p:nvSpPr>
        <p:spPr bwMode="auto">
          <a:xfrm>
            <a:off x="8232775" y="3429000"/>
            <a:ext cx="76200" cy="76200"/>
          </a:xfrm>
          <a:prstGeom prst="ellipse">
            <a:avLst/>
          </a:prstGeom>
          <a:solidFill>
            <a:srgbClr val="940AF4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Times New Roman" pitchFamily="1" charset="0"/>
            </a:endParaRPr>
          </a:p>
        </p:txBody>
      </p:sp>
      <p:sp>
        <p:nvSpPr>
          <p:cNvPr id="2101" name="Oval 48"/>
          <p:cNvSpPr>
            <a:spLocks noChangeArrowheads="1"/>
          </p:cNvSpPr>
          <p:nvPr/>
        </p:nvSpPr>
        <p:spPr bwMode="auto">
          <a:xfrm>
            <a:off x="7546975" y="2971800"/>
            <a:ext cx="76200" cy="76200"/>
          </a:xfrm>
          <a:prstGeom prst="ellipse">
            <a:avLst/>
          </a:prstGeom>
          <a:solidFill>
            <a:srgbClr val="940AF4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Times New Roman" pitchFamily="1" charset="0"/>
            </a:endParaRPr>
          </a:p>
        </p:txBody>
      </p:sp>
      <p:sp>
        <p:nvSpPr>
          <p:cNvPr id="2102" name="Oval 49"/>
          <p:cNvSpPr>
            <a:spLocks noChangeArrowheads="1"/>
          </p:cNvSpPr>
          <p:nvPr/>
        </p:nvSpPr>
        <p:spPr bwMode="auto">
          <a:xfrm>
            <a:off x="6251575" y="3657600"/>
            <a:ext cx="76200" cy="76200"/>
          </a:xfrm>
          <a:prstGeom prst="ellipse">
            <a:avLst/>
          </a:prstGeom>
          <a:solidFill>
            <a:srgbClr val="940AF4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Times New Roman" pitchFamily="1" charset="0"/>
            </a:endParaRPr>
          </a:p>
        </p:txBody>
      </p:sp>
      <p:sp>
        <p:nvSpPr>
          <p:cNvPr id="2103" name="Oval 50"/>
          <p:cNvSpPr>
            <a:spLocks noChangeArrowheads="1"/>
          </p:cNvSpPr>
          <p:nvPr/>
        </p:nvSpPr>
        <p:spPr bwMode="auto">
          <a:xfrm>
            <a:off x="7623175" y="4038600"/>
            <a:ext cx="76200" cy="76200"/>
          </a:xfrm>
          <a:prstGeom prst="ellipse">
            <a:avLst/>
          </a:prstGeom>
          <a:solidFill>
            <a:srgbClr val="940AF4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Times New Roman" pitchFamily="1" charset="0"/>
            </a:endParaRPr>
          </a:p>
        </p:txBody>
      </p:sp>
      <p:sp>
        <p:nvSpPr>
          <p:cNvPr id="2104" name="Oval 51"/>
          <p:cNvSpPr>
            <a:spLocks noChangeArrowheads="1"/>
          </p:cNvSpPr>
          <p:nvPr/>
        </p:nvSpPr>
        <p:spPr bwMode="auto">
          <a:xfrm>
            <a:off x="7927975" y="3733800"/>
            <a:ext cx="76200" cy="76200"/>
          </a:xfrm>
          <a:prstGeom prst="ellipse">
            <a:avLst/>
          </a:prstGeom>
          <a:solidFill>
            <a:srgbClr val="940AF4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Times New Roman" pitchFamily="1" charset="0"/>
            </a:endParaRPr>
          </a:p>
        </p:txBody>
      </p:sp>
      <p:sp>
        <p:nvSpPr>
          <p:cNvPr id="2105" name="Oval 52"/>
          <p:cNvSpPr>
            <a:spLocks noChangeArrowheads="1"/>
          </p:cNvSpPr>
          <p:nvPr/>
        </p:nvSpPr>
        <p:spPr bwMode="auto">
          <a:xfrm>
            <a:off x="6556375" y="44958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Times New Roman" pitchFamily="1" charset="0"/>
            </a:endParaRPr>
          </a:p>
        </p:txBody>
      </p:sp>
      <p:sp>
        <p:nvSpPr>
          <p:cNvPr id="2106" name="Oval 53"/>
          <p:cNvSpPr>
            <a:spLocks noChangeArrowheads="1"/>
          </p:cNvSpPr>
          <p:nvPr/>
        </p:nvSpPr>
        <p:spPr bwMode="auto">
          <a:xfrm>
            <a:off x="6632575" y="42672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Times New Roman" pitchFamily="1" charset="0"/>
            </a:endParaRPr>
          </a:p>
        </p:txBody>
      </p:sp>
      <p:sp>
        <p:nvSpPr>
          <p:cNvPr id="2107" name="Oval 54"/>
          <p:cNvSpPr>
            <a:spLocks noChangeArrowheads="1"/>
          </p:cNvSpPr>
          <p:nvPr/>
        </p:nvSpPr>
        <p:spPr bwMode="auto">
          <a:xfrm>
            <a:off x="6403975" y="43434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Times New Roman" pitchFamily="1" charset="0"/>
            </a:endParaRPr>
          </a:p>
        </p:txBody>
      </p:sp>
      <p:sp>
        <p:nvSpPr>
          <p:cNvPr id="2108" name="TextBox 9"/>
          <p:cNvSpPr txBox="1">
            <a:spLocks noChangeArrowheads="1"/>
          </p:cNvSpPr>
          <p:nvPr/>
        </p:nvSpPr>
        <p:spPr bwMode="auto">
          <a:xfrm>
            <a:off x="5638800" y="762000"/>
            <a:ext cx="2514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sz="1800">
                <a:solidFill>
                  <a:srgbClr val="940AF4"/>
                </a:solidFill>
                <a:latin typeface="Comic Sans MS" pitchFamily="1" charset="0"/>
              </a:rPr>
              <a:t>non-faces in purple</a:t>
            </a:r>
          </a:p>
        </p:txBody>
      </p:sp>
      <p:cxnSp>
        <p:nvCxnSpPr>
          <p:cNvPr id="2109" name="Straight Arrow Connector 67"/>
          <p:cNvCxnSpPr>
            <a:cxnSpLocks noChangeShapeType="1"/>
          </p:cNvCxnSpPr>
          <p:nvPr/>
        </p:nvCxnSpPr>
        <p:spPr bwMode="auto">
          <a:xfrm rot="5400000">
            <a:off x="5372101" y="2019300"/>
            <a:ext cx="1752600" cy="3175"/>
          </a:xfrm>
          <a:prstGeom prst="straightConnector1">
            <a:avLst/>
          </a:prstGeom>
          <a:noFill/>
          <a:ln w="19050" algn="ctr">
            <a:solidFill>
              <a:srgbClr val="940AF4"/>
            </a:solidFill>
            <a:round/>
            <a:headEnd/>
            <a:tailEnd type="arrow" w="med" len="med"/>
          </a:ln>
        </p:spPr>
      </p:cxnSp>
      <p:cxnSp>
        <p:nvCxnSpPr>
          <p:cNvPr id="2110" name="Straight Arrow Connector 68"/>
          <p:cNvCxnSpPr>
            <a:cxnSpLocks noChangeShapeType="1"/>
          </p:cNvCxnSpPr>
          <p:nvPr/>
        </p:nvCxnSpPr>
        <p:spPr bwMode="auto">
          <a:xfrm rot="5400000">
            <a:off x="7429500" y="2628900"/>
            <a:ext cx="990600" cy="304800"/>
          </a:xfrm>
          <a:prstGeom prst="straightConnector1">
            <a:avLst/>
          </a:prstGeom>
          <a:noFill/>
          <a:ln w="19050" algn="ctr">
            <a:solidFill>
              <a:srgbClr val="FF8000"/>
            </a:solidFill>
            <a:round/>
            <a:headEnd/>
            <a:tailEnd type="arrow" w="med" len="med"/>
          </a:ln>
        </p:spPr>
      </p:cxnSp>
      <p:sp>
        <p:nvSpPr>
          <p:cNvPr id="2111" name="TextBox 6"/>
          <p:cNvSpPr txBox="1">
            <a:spLocks noChangeArrowheads="1"/>
          </p:cNvSpPr>
          <p:nvPr/>
        </p:nvSpPr>
        <p:spPr bwMode="auto">
          <a:xfrm>
            <a:off x="630238" y="277813"/>
            <a:ext cx="4395787" cy="731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sz="4200">
                <a:latin typeface="Times New Roman" pitchFamily="1" charset="0"/>
              </a:rPr>
              <a:t>Eigenfaces</a:t>
            </a:r>
            <a:endParaRPr lang="en-US" sz="4200" b="1" i="1">
              <a:latin typeface="Times New Roman" pitchFamily="1" charset="0"/>
            </a:endParaRPr>
          </a:p>
        </p:txBody>
      </p:sp>
      <p:sp>
        <p:nvSpPr>
          <p:cNvPr id="2112" name="TextBox 17"/>
          <p:cNvSpPr txBox="1">
            <a:spLocks noChangeArrowheads="1"/>
          </p:cNvSpPr>
          <p:nvPr/>
        </p:nvSpPr>
        <p:spPr bwMode="auto">
          <a:xfrm>
            <a:off x="382588" y="1524000"/>
            <a:ext cx="5181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i="1">
                <a:latin typeface="Times New Roman" pitchFamily="1" charset="0"/>
              </a:rPr>
              <a:t>How to use these low-d projections?</a:t>
            </a:r>
          </a:p>
        </p:txBody>
      </p:sp>
      <p:pic>
        <p:nvPicPr>
          <p:cNvPr id="2113" name="Picture 66" descr="Picture 11"/>
          <p:cNvPicPr>
            <a:picLocks noChangeAspect="1" noChangeArrowheads="1"/>
          </p:cNvPicPr>
          <p:nvPr/>
        </p:nvPicPr>
        <p:blipFill>
          <a:blip r:embed="rId3" cstate="print"/>
          <a:srcRect l="1865" t="17287" r="77901" b="7057"/>
          <a:stretch>
            <a:fillRect/>
          </a:stretch>
        </p:blipFill>
        <p:spPr bwMode="auto">
          <a:xfrm>
            <a:off x="628650" y="365125"/>
            <a:ext cx="555625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14" name="Picture 67" descr="Picture 11"/>
          <p:cNvPicPr>
            <a:picLocks noChangeAspect="1" noChangeArrowheads="1"/>
          </p:cNvPicPr>
          <p:nvPr/>
        </p:nvPicPr>
        <p:blipFill>
          <a:blip r:embed="rId4" cstate="print"/>
          <a:srcRect l="74583" t="14098" r="1369" b="6612"/>
          <a:stretch>
            <a:fillRect/>
          </a:stretch>
        </p:blipFill>
        <p:spPr bwMode="auto">
          <a:xfrm>
            <a:off x="4435475" y="355600"/>
            <a:ext cx="588963" cy="963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15" name="TextBox 9"/>
          <p:cNvSpPr txBox="1">
            <a:spLocks noChangeArrowheads="1"/>
          </p:cNvSpPr>
          <p:nvPr/>
        </p:nvSpPr>
        <p:spPr bwMode="auto">
          <a:xfrm>
            <a:off x="1027113" y="5943600"/>
            <a:ext cx="7408862" cy="3762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sz="1800">
                <a:solidFill>
                  <a:srgbClr val="000000"/>
                </a:solidFill>
                <a:latin typeface="Trebuchet MS" pitchFamily="1" charset="0"/>
              </a:rPr>
              <a:t>It does not distinguish among the </a:t>
            </a:r>
            <a:r>
              <a:rPr lang="en-US" sz="1800" i="1">
                <a:solidFill>
                  <a:srgbClr val="000000"/>
                </a:solidFill>
                <a:latin typeface="Trebuchet MS" pitchFamily="1" charset="0"/>
              </a:rPr>
              <a:t>parts </a:t>
            </a:r>
            <a:r>
              <a:rPr lang="en-US" sz="1800">
                <a:solidFill>
                  <a:srgbClr val="000000"/>
                </a:solidFill>
                <a:latin typeface="Trebuchet MS" pitchFamily="1" charset="0"/>
              </a:rPr>
              <a:t>of the image!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33400" y="228600"/>
            <a:ext cx="7772400" cy="990600"/>
          </a:xfrm>
        </p:spPr>
        <p:txBody>
          <a:bodyPr/>
          <a:lstStyle/>
          <a:p>
            <a:pPr eaLnBrk="1" hangingPunct="1"/>
            <a:r>
              <a:rPr lang="en-US" smtClean="0"/>
              <a:t>Eigenfaces: detection</a:t>
            </a:r>
          </a:p>
        </p:txBody>
      </p:sp>
      <p:sp>
        <p:nvSpPr>
          <p:cNvPr id="51203" name="TextBox 9"/>
          <p:cNvSpPr txBox="1">
            <a:spLocks noChangeArrowheads="1"/>
          </p:cNvSpPr>
          <p:nvPr/>
        </p:nvSpPr>
        <p:spPr bwMode="auto">
          <a:xfrm>
            <a:off x="2590800" y="5867400"/>
            <a:ext cx="3886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sz="1800" smtClean="0">
                <a:solidFill>
                  <a:srgbClr val="0000FF"/>
                </a:solidFill>
                <a:latin typeface="Comic Sans MS" pitchFamily="66" charset="0"/>
                <a:ea typeface="+mn-ea"/>
              </a:rPr>
              <a:t>Difficult to avoid false positives…</a:t>
            </a:r>
          </a:p>
        </p:txBody>
      </p:sp>
      <p:pic>
        <p:nvPicPr>
          <p:cNvPr id="5120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85900" y="1447800"/>
            <a:ext cx="5753100" cy="431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5" name="TextBox 9"/>
          <p:cNvSpPr txBox="1">
            <a:spLocks noChangeArrowheads="1"/>
          </p:cNvSpPr>
          <p:nvPr/>
        </p:nvSpPr>
        <p:spPr bwMode="auto">
          <a:xfrm>
            <a:off x="2590800" y="6248400"/>
            <a:ext cx="3886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sz="1800" smtClean="0">
                <a:solidFill>
                  <a:srgbClr val="0000FF"/>
                </a:solidFill>
                <a:latin typeface="Comic Sans MS" pitchFamily="66" charset="0"/>
                <a:ea typeface="+mn-ea"/>
              </a:rPr>
              <a:t>Top 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33400" y="228600"/>
            <a:ext cx="7772400" cy="990600"/>
          </a:xfrm>
        </p:spPr>
        <p:txBody>
          <a:bodyPr/>
          <a:lstStyle/>
          <a:p>
            <a:pPr eaLnBrk="1" hangingPunct="1"/>
            <a:r>
              <a:rPr lang="en-US" smtClean="0"/>
              <a:t>Eigenfaces: detection</a:t>
            </a:r>
          </a:p>
        </p:txBody>
      </p:sp>
      <p:sp>
        <p:nvSpPr>
          <p:cNvPr id="52227" name="TextBox 9"/>
          <p:cNvSpPr txBox="1">
            <a:spLocks noChangeArrowheads="1"/>
          </p:cNvSpPr>
          <p:nvPr/>
        </p:nvSpPr>
        <p:spPr bwMode="auto">
          <a:xfrm>
            <a:off x="2590800" y="5867400"/>
            <a:ext cx="3886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sz="1800" smtClean="0">
                <a:solidFill>
                  <a:srgbClr val="0000FF"/>
                </a:solidFill>
                <a:latin typeface="Comic Sans MS" pitchFamily="66" charset="0"/>
                <a:ea typeface="+mn-ea"/>
              </a:rPr>
              <a:t>Difficult to avoid false positives…</a:t>
            </a:r>
          </a:p>
        </p:txBody>
      </p:sp>
      <p:sp>
        <p:nvSpPr>
          <p:cNvPr id="52228" name="TextBox 9"/>
          <p:cNvSpPr txBox="1">
            <a:spLocks noChangeArrowheads="1"/>
          </p:cNvSpPr>
          <p:nvPr/>
        </p:nvSpPr>
        <p:spPr bwMode="auto">
          <a:xfrm>
            <a:off x="2590800" y="6248400"/>
            <a:ext cx="3886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sz="1800" smtClean="0">
                <a:solidFill>
                  <a:srgbClr val="0000FF"/>
                </a:solidFill>
                <a:latin typeface="Comic Sans MS" pitchFamily="66" charset="0"/>
                <a:ea typeface="+mn-ea"/>
              </a:rPr>
              <a:t>Top 3</a:t>
            </a:r>
          </a:p>
        </p:txBody>
      </p:sp>
      <p:pic>
        <p:nvPicPr>
          <p:cNvPr id="52229" name="Picture 2"/>
          <p:cNvPicPr>
            <a:picLocks noChangeAspect="1" noChangeArrowheads="1"/>
          </p:cNvPicPr>
          <p:nvPr/>
        </p:nvPicPr>
        <p:blipFill>
          <a:blip r:embed="rId2" cstate="print"/>
          <a:srcRect t="14285"/>
          <a:stretch>
            <a:fillRect/>
          </a:stretch>
        </p:blipFill>
        <p:spPr bwMode="auto">
          <a:xfrm>
            <a:off x="381000" y="2286000"/>
            <a:ext cx="49784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3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86400" y="2667000"/>
            <a:ext cx="34544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33400" y="228600"/>
            <a:ext cx="7772400" cy="990600"/>
          </a:xfrm>
        </p:spPr>
        <p:txBody>
          <a:bodyPr/>
          <a:lstStyle/>
          <a:p>
            <a:pPr eaLnBrk="1" hangingPunct="1"/>
            <a:r>
              <a:rPr lang="en-US" smtClean="0"/>
              <a:t>Eigenfaces: detection</a:t>
            </a:r>
          </a:p>
        </p:txBody>
      </p:sp>
      <p:sp>
        <p:nvSpPr>
          <p:cNvPr id="53251" name="TextBox 9"/>
          <p:cNvSpPr txBox="1">
            <a:spLocks noChangeArrowheads="1"/>
          </p:cNvSpPr>
          <p:nvPr/>
        </p:nvSpPr>
        <p:spPr bwMode="auto">
          <a:xfrm>
            <a:off x="2590800" y="6248400"/>
            <a:ext cx="3886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sz="1800" smtClean="0">
                <a:solidFill>
                  <a:srgbClr val="0000FF"/>
                </a:solidFill>
                <a:latin typeface="Comic Sans MS" pitchFamily="66" charset="0"/>
                <a:ea typeface="+mn-ea"/>
              </a:rPr>
              <a:t>Top few</a:t>
            </a:r>
          </a:p>
        </p:txBody>
      </p:sp>
      <p:pic>
        <p:nvPicPr>
          <p:cNvPr id="5325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1600200"/>
            <a:ext cx="58928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33400" y="228600"/>
            <a:ext cx="7772400" cy="990600"/>
          </a:xfrm>
        </p:spPr>
        <p:txBody>
          <a:bodyPr/>
          <a:lstStyle/>
          <a:p>
            <a:pPr eaLnBrk="1" hangingPunct="1"/>
            <a:r>
              <a:rPr lang="en-US" smtClean="0"/>
              <a:t>Eigenfaces: recognition (id)</a:t>
            </a:r>
          </a:p>
        </p:txBody>
      </p:sp>
      <p:sp>
        <p:nvSpPr>
          <p:cNvPr id="55299" name="TextBox 9"/>
          <p:cNvSpPr txBox="1">
            <a:spLocks noChangeArrowheads="1"/>
          </p:cNvSpPr>
          <p:nvPr/>
        </p:nvSpPr>
        <p:spPr bwMode="auto">
          <a:xfrm>
            <a:off x="3429000" y="5715000"/>
            <a:ext cx="2743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sz="1800" smtClean="0">
                <a:solidFill>
                  <a:srgbClr val="0000FF"/>
                </a:solidFill>
                <a:latin typeface="Comic Sans MS" pitchFamily="66" charset="0"/>
                <a:ea typeface="+mn-ea"/>
              </a:rPr>
              <a:t>32 test cases</a:t>
            </a:r>
          </a:p>
        </p:txBody>
      </p:sp>
      <p:sp>
        <p:nvSpPr>
          <p:cNvPr id="55300" name="TextBox 9"/>
          <p:cNvSpPr txBox="1">
            <a:spLocks noChangeArrowheads="1"/>
          </p:cNvSpPr>
          <p:nvPr/>
        </p:nvSpPr>
        <p:spPr bwMode="auto">
          <a:xfrm>
            <a:off x="1752600" y="6019800"/>
            <a:ext cx="6172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sz="1800" smtClean="0">
                <a:solidFill>
                  <a:srgbClr val="0000FF"/>
                </a:solidFill>
                <a:latin typeface="Comic Sans MS" pitchFamily="66" charset="0"/>
                <a:ea typeface="+mn-ea"/>
              </a:rPr>
              <a:t>Novel image on left; best-matching image on right</a:t>
            </a:r>
          </a:p>
        </p:txBody>
      </p:sp>
      <p:pic>
        <p:nvPicPr>
          <p:cNvPr id="5530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1295400"/>
            <a:ext cx="55880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302" name="TextBox 9"/>
          <p:cNvSpPr txBox="1">
            <a:spLocks noChangeArrowheads="1"/>
          </p:cNvSpPr>
          <p:nvPr/>
        </p:nvSpPr>
        <p:spPr bwMode="auto">
          <a:xfrm>
            <a:off x="1752600" y="6335713"/>
            <a:ext cx="61722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sz="1800" smtClean="0">
                <a:solidFill>
                  <a:srgbClr val="7030A0"/>
                </a:solidFill>
                <a:latin typeface="Comic Sans MS" pitchFamily="66" charset="0"/>
                <a:ea typeface="+mn-ea"/>
              </a:rPr>
              <a:t>What image conditions does this technique not handle?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33400" y="228600"/>
            <a:ext cx="7772400" cy="990600"/>
          </a:xfrm>
        </p:spPr>
        <p:txBody>
          <a:bodyPr/>
          <a:lstStyle/>
          <a:p>
            <a:pPr eaLnBrk="1" hangingPunct="1"/>
            <a:r>
              <a:rPr lang="en-US" smtClean="0"/>
              <a:t>Eigenfaces: recognition (id)</a:t>
            </a:r>
          </a:p>
        </p:txBody>
      </p:sp>
      <p:sp>
        <p:nvSpPr>
          <p:cNvPr id="56323" name="TextBox 9"/>
          <p:cNvSpPr txBox="1">
            <a:spLocks noChangeArrowheads="1"/>
          </p:cNvSpPr>
          <p:nvPr/>
        </p:nvSpPr>
        <p:spPr bwMode="auto">
          <a:xfrm>
            <a:off x="304800" y="2209800"/>
            <a:ext cx="19050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sz="1800" smtClean="0">
                <a:solidFill>
                  <a:srgbClr val="0000FF"/>
                </a:solidFill>
                <a:latin typeface="Comic Sans MS" pitchFamily="66" charset="0"/>
                <a:ea typeface="+mn-ea"/>
              </a:rPr>
              <a:t>Different lighting conditions</a:t>
            </a:r>
          </a:p>
        </p:txBody>
      </p:sp>
      <p:sp>
        <p:nvSpPr>
          <p:cNvPr id="56324" name="TextBox 9"/>
          <p:cNvSpPr txBox="1">
            <a:spLocks noChangeArrowheads="1"/>
          </p:cNvSpPr>
          <p:nvPr/>
        </p:nvSpPr>
        <p:spPr bwMode="auto">
          <a:xfrm>
            <a:off x="381000" y="4419600"/>
            <a:ext cx="1905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sz="1800" smtClean="0">
                <a:solidFill>
                  <a:srgbClr val="0000FF"/>
                </a:solidFill>
                <a:latin typeface="Comic Sans MS" pitchFamily="66" charset="0"/>
                <a:ea typeface="+mn-ea"/>
              </a:rPr>
              <a:t>Different facial expressions</a:t>
            </a:r>
          </a:p>
        </p:txBody>
      </p:sp>
      <p:sp>
        <p:nvSpPr>
          <p:cNvPr id="56325" name="TextBox 9"/>
          <p:cNvSpPr txBox="1">
            <a:spLocks noChangeArrowheads="1"/>
          </p:cNvSpPr>
          <p:nvPr/>
        </p:nvSpPr>
        <p:spPr bwMode="auto">
          <a:xfrm>
            <a:off x="1371600" y="6335713"/>
            <a:ext cx="71628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sz="1800" smtClean="0">
                <a:solidFill>
                  <a:srgbClr val="7030A0"/>
                </a:solidFill>
                <a:latin typeface="Comic Sans MS" pitchFamily="66" charset="0"/>
                <a:ea typeface="+mn-ea"/>
              </a:rPr>
              <a:t>On which set do you think eigenfaces will perform better?</a:t>
            </a:r>
          </a:p>
        </p:txBody>
      </p:sp>
      <p:pic>
        <p:nvPicPr>
          <p:cNvPr id="56326" name="Picture 3"/>
          <p:cNvPicPr>
            <a:picLocks noChangeAspect="1" noChangeArrowheads="1"/>
          </p:cNvPicPr>
          <p:nvPr/>
        </p:nvPicPr>
        <p:blipFill>
          <a:blip r:embed="rId2" cstate="print"/>
          <a:srcRect r="75781" b="83333"/>
          <a:stretch>
            <a:fillRect/>
          </a:stretch>
        </p:blipFill>
        <p:spPr bwMode="auto">
          <a:xfrm>
            <a:off x="2743200" y="3962400"/>
            <a:ext cx="51181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7" name="Picture 2"/>
          <p:cNvPicPr>
            <a:picLocks noChangeAspect="1" noChangeArrowheads="1"/>
          </p:cNvPicPr>
          <p:nvPr/>
        </p:nvPicPr>
        <p:blipFill>
          <a:blip r:embed="rId3" cstate="print"/>
          <a:srcRect l="25909" r="50111" b="75423"/>
          <a:stretch>
            <a:fillRect/>
          </a:stretch>
        </p:blipFill>
        <p:spPr bwMode="auto">
          <a:xfrm>
            <a:off x="2895600" y="1524000"/>
            <a:ext cx="4956175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33400" y="228600"/>
            <a:ext cx="7772400" cy="990600"/>
          </a:xfrm>
        </p:spPr>
        <p:txBody>
          <a:bodyPr/>
          <a:lstStyle/>
          <a:p>
            <a:pPr eaLnBrk="1" hangingPunct="1"/>
            <a:r>
              <a:rPr lang="en-US" smtClean="0"/>
              <a:t>Eigenfaces: recognition (id)</a:t>
            </a:r>
          </a:p>
        </p:txBody>
      </p:sp>
      <p:sp>
        <p:nvSpPr>
          <p:cNvPr id="57347" name="TextBox 9"/>
          <p:cNvSpPr txBox="1">
            <a:spLocks noChangeArrowheads="1"/>
          </p:cNvSpPr>
          <p:nvPr/>
        </p:nvSpPr>
        <p:spPr bwMode="auto">
          <a:xfrm>
            <a:off x="304800" y="2209800"/>
            <a:ext cx="19050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sz="1800" smtClean="0">
                <a:solidFill>
                  <a:srgbClr val="0000FF"/>
                </a:solidFill>
                <a:latin typeface="Comic Sans MS" pitchFamily="66" charset="0"/>
                <a:ea typeface="+mn-ea"/>
              </a:rPr>
              <a:t>Different lighting conditions</a:t>
            </a:r>
          </a:p>
        </p:txBody>
      </p:sp>
      <p:sp>
        <p:nvSpPr>
          <p:cNvPr id="57348" name="TextBox 9"/>
          <p:cNvSpPr txBox="1">
            <a:spLocks noChangeArrowheads="1"/>
          </p:cNvSpPr>
          <p:nvPr/>
        </p:nvSpPr>
        <p:spPr bwMode="auto">
          <a:xfrm>
            <a:off x="381000" y="4419600"/>
            <a:ext cx="1905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sz="1800" smtClean="0">
                <a:solidFill>
                  <a:srgbClr val="0000FF"/>
                </a:solidFill>
                <a:latin typeface="Comic Sans MS" pitchFamily="66" charset="0"/>
                <a:ea typeface="+mn-ea"/>
              </a:rPr>
              <a:t>Different facial expressions</a:t>
            </a:r>
          </a:p>
        </p:txBody>
      </p:sp>
      <p:sp>
        <p:nvSpPr>
          <p:cNvPr id="57349" name="TextBox 9"/>
          <p:cNvSpPr txBox="1">
            <a:spLocks noChangeArrowheads="1"/>
          </p:cNvSpPr>
          <p:nvPr/>
        </p:nvSpPr>
        <p:spPr bwMode="auto">
          <a:xfrm>
            <a:off x="1371600" y="6335713"/>
            <a:ext cx="71628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sz="1800" smtClean="0">
                <a:solidFill>
                  <a:srgbClr val="7030A0"/>
                </a:solidFill>
                <a:latin typeface="Comic Sans MS" pitchFamily="66" charset="0"/>
                <a:ea typeface="+mn-ea"/>
              </a:rPr>
              <a:t>9/16 for lighting changes … 23/26 for expression changes</a:t>
            </a:r>
          </a:p>
        </p:txBody>
      </p:sp>
      <p:pic>
        <p:nvPicPr>
          <p:cNvPr id="57350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24200" y="3505200"/>
            <a:ext cx="48768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5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90800" y="1143000"/>
            <a:ext cx="6096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" y="1254125"/>
            <a:ext cx="8991600" cy="235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1" name="Rectangle 5"/>
          <p:cNvSpPr>
            <a:spLocks noChangeArrowheads="1"/>
          </p:cNvSpPr>
          <p:nvPr/>
        </p:nvSpPr>
        <p:spPr bwMode="auto">
          <a:xfrm>
            <a:off x="2819400" y="6248400"/>
            <a:ext cx="32623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prstClr val="black"/>
                </a:solidFill>
                <a:latin typeface="Times New Roman" pitchFamily="1" charset="0"/>
                <a:hlinkClick r:id="rId4"/>
              </a:rPr>
              <a:t>http://www.salavon.com</a:t>
            </a:r>
            <a:r>
              <a:rPr lang="en-US">
                <a:solidFill>
                  <a:prstClr val="black"/>
                </a:solidFill>
                <a:latin typeface="Times New Roman" pitchFamily="1" charset="0"/>
              </a:rPr>
              <a:t>/</a:t>
            </a:r>
          </a:p>
        </p:txBody>
      </p:sp>
      <p:sp>
        <p:nvSpPr>
          <p:cNvPr id="27652" name="Rectangle 5"/>
          <p:cNvSpPr>
            <a:spLocks noChangeArrowheads="1"/>
          </p:cNvSpPr>
          <p:nvPr/>
        </p:nvSpPr>
        <p:spPr bwMode="auto">
          <a:xfrm>
            <a:off x="685800" y="381000"/>
            <a:ext cx="8001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 dirty="0">
                <a:solidFill>
                  <a:prstClr val="black"/>
                </a:solidFill>
                <a:latin typeface="Trebuchet MS" pitchFamily="34" charset="0"/>
              </a:rPr>
              <a:t>Jason </a:t>
            </a:r>
            <a:r>
              <a:rPr lang="en-US" sz="3600" dirty="0" err="1">
                <a:solidFill>
                  <a:prstClr val="black"/>
                </a:solidFill>
                <a:latin typeface="Trebuchet MS" pitchFamily="34" charset="0"/>
              </a:rPr>
              <a:t>Salavon</a:t>
            </a:r>
            <a:r>
              <a:rPr lang="en-US" sz="3600" dirty="0">
                <a:solidFill>
                  <a:prstClr val="black"/>
                </a:solidFill>
                <a:latin typeface="Trebuchet MS" pitchFamily="34" charset="0"/>
              </a:rPr>
              <a:t>: “The Late Night Triad”</a:t>
            </a:r>
          </a:p>
        </p:txBody>
      </p:sp>
      <p:sp>
        <p:nvSpPr>
          <p:cNvPr id="27653" name="Rectangle 6"/>
          <p:cNvSpPr>
            <a:spLocks noChangeArrowheads="1"/>
          </p:cNvSpPr>
          <p:nvPr/>
        </p:nvSpPr>
        <p:spPr bwMode="auto">
          <a:xfrm>
            <a:off x="695325" y="3881438"/>
            <a:ext cx="79629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1">
                <a:solidFill>
                  <a:prstClr val="black"/>
                </a:solidFill>
                <a:latin typeface="Trebuchet MS" pitchFamily="34" charset="0"/>
              </a:rPr>
              <a:t>Art via eigenfaces ~ commonalities by averaging data...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27654" name="Rectangle 7"/>
          <p:cNvSpPr>
            <a:spLocks noChangeArrowheads="1"/>
          </p:cNvSpPr>
          <p:nvPr/>
        </p:nvSpPr>
        <p:spPr bwMode="auto">
          <a:xfrm>
            <a:off x="1554163" y="4643438"/>
            <a:ext cx="5930900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100" i="1">
                <a:solidFill>
                  <a:srgbClr val="C00000"/>
                </a:solidFill>
                <a:latin typeface="Trebuchet MS" pitchFamily="34" charset="0"/>
              </a:rPr>
              <a:t>Detection</a:t>
            </a:r>
            <a:r>
              <a:rPr lang="en-US" sz="2100" i="1">
                <a:solidFill>
                  <a:prstClr val="black"/>
                </a:solidFill>
                <a:latin typeface="Trebuchet MS" pitchFamily="34" charset="0"/>
              </a:rPr>
              <a:t> ~ how well does a new image match?</a:t>
            </a:r>
            <a:endParaRPr lang="en-US" sz="2100">
              <a:solidFill>
                <a:prstClr val="black"/>
              </a:solidFill>
            </a:endParaRPr>
          </a:p>
        </p:txBody>
      </p:sp>
      <p:sp>
        <p:nvSpPr>
          <p:cNvPr id="27655" name="Rectangle 8"/>
          <p:cNvSpPr>
            <a:spLocks noChangeArrowheads="1"/>
          </p:cNvSpPr>
          <p:nvPr/>
        </p:nvSpPr>
        <p:spPr bwMode="auto">
          <a:xfrm>
            <a:off x="1554163" y="5253038"/>
            <a:ext cx="6783387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100" i="1">
                <a:solidFill>
                  <a:srgbClr val="008A3E"/>
                </a:solidFill>
                <a:latin typeface="Trebuchet MS" pitchFamily="34" charset="0"/>
              </a:rPr>
              <a:t>Recognition</a:t>
            </a:r>
            <a:r>
              <a:rPr lang="en-US" sz="2100" i="1">
                <a:solidFill>
                  <a:prstClr val="black"/>
                </a:solidFill>
                <a:latin typeface="Trebuchet MS" pitchFamily="34" charset="0"/>
              </a:rPr>
              <a:t> ~ which previous person is this closest to?</a:t>
            </a:r>
            <a:endParaRPr lang="en-US" sz="2100">
              <a:solidFill>
                <a:prstClr val="black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1003300"/>
            <a:ext cx="6096000" cy="5761038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</p:pic>
      <p:sp>
        <p:nvSpPr>
          <p:cNvPr id="28675" name="Rectangle 4"/>
          <p:cNvSpPr>
            <a:spLocks noChangeArrowheads="1"/>
          </p:cNvSpPr>
          <p:nvPr/>
        </p:nvSpPr>
        <p:spPr bwMode="auto">
          <a:xfrm>
            <a:off x="533400" y="192088"/>
            <a:ext cx="80772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600">
                <a:solidFill>
                  <a:prstClr val="black"/>
                </a:solidFill>
                <a:latin typeface="Trebuchet MS" pitchFamily="34" charset="0"/>
              </a:rPr>
              <a:t>Jason Salavon: “100 Special Moments”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71600" y="304800"/>
            <a:ext cx="6476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600">
                <a:solidFill>
                  <a:prstClr val="black"/>
                </a:solidFill>
                <a:latin typeface="Calibri"/>
                <a:ea typeface="+mn-ea"/>
              </a:rPr>
              <a:t>Insights from TePRA...</a:t>
            </a:r>
          </a:p>
        </p:txBody>
      </p:sp>
      <p:pic>
        <p:nvPicPr>
          <p:cNvPr id="3" name="Picture 2" descr="gil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" y="1219200"/>
            <a:ext cx="1623079" cy="210493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81000" y="3447874"/>
            <a:ext cx="17364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>
                <a:solidFill>
                  <a:prstClr val="black"/>
                </a:solidFill>
                <a:latin typeface="Calibri"/>
                <a:ea typeface="+mn-ea"/>
              </a:rPr>
              <a:t>Gill Pratt, DARPA</a:t>
            </a:r>
          </a:p>
        </p:txBody>
      </p:sp>
      <p:pic>
        <p:nvPicPr>
          <p:cNvPr id="5" name="Picture 4" descr="Picture 2.png"/>
          <p:cNvPicPr>
            <a:picLocks noChangeAspect="1"/>
          </p:cNvPicPr>
          <p:nvPr/>
        </p:nvPicPr>
        <p:blipFill>
          <a:blip r:embed="rId3" cstate="print"/>
          <a:srcRect l="74358" t="51179" r="1068"/>
          <a:stretch>
            <a:fillRect/>
          </a:stretch>
        </p:blipFill>
        <p:spPr>
          <a:xfrm>
            <a:off x="457200" y="4191000"/>
            <a:ext cx="1752600" cy="256602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209800" y="5867400"/>
            <a:ext cx="19672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>
                <a:solidFill>
                  <a:prstClr val="black"/>
                </a:solidFill>
                <a:latin typeface="Calibri"/>
                <a:ea typeface="+mn-ea"/>
              </a:rPr>
              <a:t>Colin Angle, iRobot</a:t>
            </a:r>
          </a:p>
        </p:txBody>
      </p:sp>
      <p:pic>
        <p:nvPicPr>
          <p:cNvPr id="7" name="Picture 6" descr="packbot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67200" y="1295400"/>
            <a:ext cx="2723198" cy="223907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343400" y="3657600"/>
            <a:ext cx="26468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>
                <a:solidFill>
                  <a:prstClr val="black"/>
                </a:solidFill>
                <a:latin typeface="Calibri"/>
                <a:ea typeface="+mn-ea"/>
              </a:rPr>
              <a:t>iRobot &amp; DARPA's PackBot</a:t>
            </a:r>
          </a:p>
        </p:txBody>
      </p:sp>
      <p:sp>
        <p:nvSpPr>
          <p:cNvPr id="9" name="Rectangle 8"/>
          <p:cNvSpPr/>
          <p:nvPr/>
        </p:nvSpPr>
        <p:spPr>
          <a:xfrm>
            <a:off x="7239000" y="3657600"/>
            <a:ext cx="14560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>
                <a:solidFill>
                  <a:srgbClr val="008000"/>
                </a:solidFill>
                <a:latin typeface="Calibri"/>
                <a:ea typeface="+mn-ea"/>
              </a:rPr>
              <a:t>look familiar?</a:t>
            </a:r>
          </a:p>
        </p:txBody>
      </p:sp>
      <p:pic>
        <p:nvPicPr>
          <p:cNvPr id="10" name="Picture 9" descr="packbot-blownup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35062" y="4092966"/>
            <a:ext cx="3474545" cy="221996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362200" y="6019800"/>
            <a:ext cx="8558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>
                <a:solidFill>
                  <a:prstClr val="black"/>
                </a:solidFill>
                <a:latin typeface="Calibri"/>
                <a:ea typeface="+mn-ea"/>
              </a:rPr>
              <a:t>failure!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3" cstate="print"/>
          <a:srcRect l="43672" t="14352" r="10509" b="20804"/>
          <a:stretch>
            <a:fillRect/>
          </a:stretch>
        </p:blipFill>
        <p:spPr bwMode="auto">
          <a:xfrm>
            <a:off x="228600" y="914400"/>
            <a:ext cx="53594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7" name="Rectangle 4"/>
          <p:cNvSpPr>
            <a:spLocks noGrp="1" noChangeArrowheads="1"/>
          </p:cNvSpPr>
          <p:nvPr>
            <p:ph type="ctrTitle" idx="4294967295"/>
          </p:nvPr>
        </p:nvSpPr>
        <p:spPr>
          <a:xfrm>
            <a:off x="685800" y="152400"/>
            <a:ext cx="7772400" cy="860425"/>
          </a:xfrm>
        </p:spPr>
        <p:txBody>
          <a:bodyPr/>
          <a:lstStyle/>
          <a:p>
            <a:pPr eaLnBrk="1" hangingPunct="1"/>
            <a:r>
              <a:rPr lang="en-US" sz="3600" b="1" smtClean="0"/>
              <a:t>Humans do use </a:t>
            </a:r>
            <a:r>
              <a:rPr lang="en-US" sz="3600" b="1" i="1" smtClean="0"/>
              <a:t>face space</a:t>
            </a:r>
            <a:endParaRPr lang="en-US" sz="3600" i="1" smtClean="0"/>
          </a:p>
        </p:txBody>
      </p:sp>
      <p:sp>
        <p:nvSpPr>
          <p:cNvPr id="36868" name="Rectangle 4"/>
          <p:cNvSpPr>
            <a:spLocks noChangeArrowheads="1"/>
          </p:cNvSpPr>
          <p:nvPr/>
        </p:nvSpPr>
        <p:spPr bwMode="auto">
          <a:xfrm>
            <a:off x="5410200" y="1371600"/>
            <a:ext cx="3200400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>
                <a:solidFill>
                  <a:srgbClr val="0000FF"/>
                </a:solidFill>
                <a:latin typeface="Times New Roman" pitchFamily="1" charset="0"/>
              </a:rPr>
              <a:t>In fact, we go further… </a:t>
            </a:r>
            <a:r>
              <a:rPr lang="en-US" b="1" i="1">
                <a:solidFill>
                  <a:srgbClr val="0000FF"/>
                </a:solidFill>
                <a:latin typeface="Times New Roman" pitchFamily="1" charset="0"/>
              </a:rPr>
              <a:t>caricaturing</a:t>
            </a:r>
            <a:r>
              <a:rPr lang="en-US">
                <a:solidFill>
                  <a:srgbClr val="0000FF"/>
                </a:solidFill>
                <a:latin typeface="Times New Roman" pitchFamily="1" charset="0"/>
              </a:rPr>
              <a:t>  to help with identification!</a:t>
            </a:r>
            <a:endParaRPr lang="en-US">
              <a:latin typeface="Times New Roman" pitchFamily="1" charset="0"/>
            </a:endParaRPr>
          </a:p>
        </p:txBody>
      </p:sp>
      <p:pic>
        <p:nvPicPr>
          <p:cNvPr id="36869" name="Picture 2"/>
          <p:cNvPicPr>
            <a:picLocks noChangeAspect="1" noChangeArrowheads="1"/>
          </p:cNvPicPr>
          <p:nvPr/>
        </p:nvPicPr>
        <p:blipFill>
          <a:blip r:embed="rId3" cstate="print"/>
          <a:srcRect l="43672" t="80148" r="12874" b="7454"/>
          <a:stretch>
            <a:fillRect/>
          </a:stretch>
        </p:blipFill>
        <p:spPr bwMode="auto">
          <a:xfrm>
            <a:off x="4267200" y="5791200"/>
            <a:ext cx="48006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47650"/>
            <a:ext cx="8229600" cy="876300"/>
          </a:xfrm>
        </p:spPr>
        <p:txBody>
          <a:bodyPr/>
          <a:lstStyle/>
          <a:p>
            <a:pPr eaLnBrk="1" hangingPunct="1"/>
            <a:r>
              <a:rPr lang="en-US" dirty="0" smtClean="0"/>
              <a:t>Manipulating </a:t>
            </a:r>
            <a:r>
              <a:rPr lang="en-US" b="1" i="1" dirty="0" smtClean="0"/>
              <a:t>face space </a:t>
            </a:r>
            <a:r>
              <a:rPr lang="en-US" dirty="0" smtClean="0"/>
              <a:t>?</a:t>
            </a:r>
            <a:endParaRPr lang="en-US" b="1" dirty="0" smtClean="0"/>
          </a:p>
        </p:txBody>
      </p:sp>
      <p:sp>
        <p:nvSpPr>
          <p:cNvPr id="972803" name="Rectangle 3"/>
          <p:cNvSpPr>
            <a:spLocks noGrp="1" noChangeArrowheads="1"/>
          </p:cNvSpPr>
          <p:nvPr>
            <p:ph idx="1"/>
          </p:nvPr>
        </p:nvSpPr>
        <p:spPr>
          <a:xfrm>
            <a:off x="762000" y="1295400"/>
            <a:ext cx="7467600" cy="2057400"/>
          </a:xfrm>
        </p:spPr>
        <p:txBody>
          <a:bodyPr/>
          <a:lstStyle/>
          <a:p>
            <a:pPr marL="457200" indent="-457200" eaLnBrk="1" hangingPunct="1">
              <a:buFontTx/>
              <a:buChar char="•"/>
            </a:pPr>
            <a:r>
              <a:rPr lang="en-US" sz="2400" smtClean="0"/>
              <a:t>How can we make a face look more male/female, young/old, happy/sad, etc.?</a:t>
            </a:r>
          </a:p>
          <a:p>
            <a:pPr marL="838200" lvl="1" indent="-381000" eaLnBrk="1" hangingPunct="1">
              <a:buFontTx/>
              <a:buAutoNum type="arabicPeriod"/>
            </a:pPr>
            <a:r>
              <a:rPr lang="en-US" sz="2000" smtClean="0"/>
              <a:t>Obtain the prototypes spanning the </a:t>
            </a:r>
            <a:r>
              <a:rPr lang="en-US" sz="2000" b="1" i="1" smtClean="0">
                <a:solidFill>
                  <a:srgbClr val="0000FF"/>
                </a:solidFill>
              </a:rPr>
              <a:t>desired axis </a:t>
            </a:r>
            <a:r>
              <a:rPr lang="en-US" sz="2000" smtClean="0"/>
              <a:t>(gender, age, expression, etc.) and find the difference vector between them</a:t>
            </a:r>
          </a:p>
          <a:p>
            <a:pPr marL="838200" lvl="1" indent="-381000" eaLnBrk="1" hangingPunct="1">
              <a:buFontTx/>
              <a:buAutoNum type="arabicPeriod"/>
            </a:pPr>
            <a:r>
              <a:rPr lang="en-US" sz="2000" smtClean="0"/>
              <a:t>Add scaled versions of this vector to a given image</a:t>
            </a:r>
          </a:p>
        </p:txBody>
      </p:sp>
      <p:sp>
        <p:nvSpPr>
          <p:cNvPr id="972837" name="Oval 37"/>
          <p:cNvSpPr>
            <a:spLocks noChangeArrowheads="1"/>
          </p:cNvSpPr>
          <p:nvPr/>
        </p:nvSpPr>
        <p:spPr bwMode="auto">
          <a:xfrm>
            <a:off x="5867400" y="4684713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3600">
              <a:solidFill>
                <a:prstClr val="black"/>
              </a:solidFill>
            </a:endParaRPr>
          </a:p>
        </p:txBody>
      </p:sp>
      <p:sp>
        <p:nvSpPr>
          <p:cNvPr id="972838" name="Line 38"/>
          <p:cNvSpPr>
            <a:spLocks noChangeShapeType="1"/>
          </p:cNvSpPr>
          <p:nvPr/>
        </p:nvSpPr>
        <p:spPr bwMode="auto">
          <a:xfrm>
            <a:off x="2209800" y="4075113"/>
            <a:ext cx="3657600" cy="685800"/>
          </a:xfrm>
          <a:prstGeom prst="line">
            <a:avLst/>
          </a:prstGeom>
          <a:noFill/>
          <a:ln w="12700">
            <a:solidFill>
              <a:srgbClr val="FF0000"/>
            </a:solidFill>
            <a:prstDash val="dash"/>
            <a:round/>
            <a:headEnd/>
            <a:tailEnd type="triangle" w="lg" len="lg"/>
          </a:ln>
        </p:spPr>
        <p:txBody>
          <a:bodyPr/>
          <a:lstStyle/>
          <a:p>
            <a:endParaRPr lang="en-US" sz="3600">
              <a:solidFill>
                <a:prstClr val="black"/>
              </a:solidFill>
            </a:endParaRPr>
          </a:p>
        </p:txBody>
      </p:sp>
      <p:sp>
        <p:nvSpPr>
          <p:cNvPr id="972836" name="Oval 36"/>
          <p:cNvSpPr>
            <a:spLocks noChangeArrowheads="1"/>
          </p:cNvSpPr>
          <p:nvPr/>
        </p:nvSpPr>
        <p:spPr bwMode="auto">
          <a:xfrm>
            <a:off x="2133600" y="3998913"/>
            <a:ext cx="152400" cy="1524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3600">
              <a:solidFill>
                <a:prstClr val="black"/>
              </a:solidFill>
            </a:endParaRPr>
          </a:p>
        </p:txBody>
      </p:sp>
      <p:sp>
        <p:nvSpPr>
          <p:cNvPr id="972839" name="Text Box 39"/>
          <p:cNvSpPr txBox="1">
            <a:spLocks noChangeArrowheads="1"/>
          </p:cNvSpPr>
          <p:nvPr/>
        </p:nvSpPr>
        <p:spPr bwMode="auto">
          <a:xfrm>
            <a:off x="1143000" y="3729038"/>
            <a:ext cx="8826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prstClr val="black"/>
                </a:solidFill>
              </a:rPr>
              <a:t>"Old"</a:t>
            </a:r>
          </a:p>
        </p:txBody>
      </p:sp>
      <p:sp>
        <p:nvSpPr>
          <p:cNvPr id="972840" name="Text Box 40"/>
          <p:cNvSpPr txBox="1">
            <a:spLocks noChangeArrowheads="1"/>
          </p:cNvSpPr>
          <p:nvPr/>
        </p:nvSpPr>
        <p:spPr bwMode="auto">
          <a:xfrm>
            <a:off x="6172200" y="4532313"/>
            <a:ext cx="126523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prstClr val="black"/>
                </a:solidFill>
              </a:rPr>
              <a:t>"Young"</a:t>
            </a:r>
          </a:p>
        </p:txBody>
      </p:sp>
      <p:sp>
        <p:nvSpPr>
          <p:cNvPr id="972841" name="Text Box 41"/>
          <p:cNvSpPr txBox="1">
            <a:spLocks noChangeArrowheads="1"/>
          </p:cNvSpPr>
          <p:nvPr/>
        </p:nvSpPr>
        <p:spPr bwMode="auto">
          <a:xfrm>
            <a:off x="1643063" y="5029200"/>
            <a:ext cx="18621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prstClr val="black"/>
                </a:solidFill>
              </a:rPr>
              <a:t>Current face</a:t>
            </a:r>
          </a:p>
        </p:txBody>
      </p:sp>
      <p:sp>
        <p:nvSpPr>
          <p:cNvPr id="972842" name="Line 42"/>
          <p:cNvSpPr>
            <a:spLocks noChangeShapeType="1"/>
          </p:cNvSpPr>
          <p:nvPr/>
        </p:nvSpPr>
        <p:spPr bwMode="auto">
          <a:xfrm>
            <a:off x="3471863" y="4953000"/>
            <a:ext cx="1219200" cy="228600"/>
          </a:xfrm>
          <a:prstGeom prst="line">
            <a:avLst/>
          </a:prstGeom>
          <a:noFill/>
          <a:ln w="12700">
            <a:solidFill>
              <a:srgbClr val="FF0000"/>
            </a:solidFill>
            <a:prstDash val="dash"/>
            <a:round/>
            <a:headEnd/>
            <a:tailEnd type="triangle" w="lg" len="lg"/>
          </a:ln>
        </p:spPr>
        <p:txBody>
          <a:bodyPr/>
          <a:lstStyle/>
          <a:p>
            <a:endParaRPr lang="en-US" sz="3600">
              <a:solidFill>
                <a:prstClr val="black"/>
              </a:solidFill>
            </a:endParaRPr>
          </a:p>
        </p:txBody>
      </p:sp>
      <p:sp>
        <p:nvSpPr>
          <p:cNvPr id="972844" name="Line 44"/>
          <p:cNvSpPr>
            <a:spLocks noChangeShapeType="1"/>
          </p:cNvSpPr>
          <p:nvPr/>
        </p:nvSpPr>
        <p:spPr bwMode="auto">
          <a:xfrm>
            <a:off x="2252663" y="4724400"/>
            <a:ext cx="1219200" cy="228600"/>
          </a:xfrm>
          <a:prstGeom prst="line">
            <a:avLst/>
          </a:prstGeom>
          <a:noFill/>
          <a:ln w="12700">
            <a:solidFill>
              <a:srgbClr val="FF0000"/>
            </a:solidFill>
            <a:prstDash val="dash"/>
            <a:round/>
            <a:headEnd type="triangle" w="lg" len="lg"/>
            <a:tailEnd type="none" w="lg" len="lg"/>
          </a:ln>
        </p:spPr>
        <p:txBody>
          <a:bodyPr/>
          <a:lstStyle/>
          <a:p>
            <a:endParaRPr lang="en-US" sz="3600">
              <a:solidFill>
                <a:prstClr val="black"/>
              </a:solidFill>
            </a:endParaRPr>
          </a:p>
        </p:txBody>
      </p:sp>
      <p:sp>
        <p:nvSpPr>
          <p:cNvPr id="972835" name="Oval 35"/>
          <p:cNvSpPr>
            <a:spLocks noChangeArrowheads="1"/>
          </p:cNvSpPr>
          <p:nvPr/>
        </p:nvSpPr>
        <p:spPr bwMode="auto">
          <a:xfrm>
            <a:off x="3395663" y="48768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3600">
              <a:solidFill>
                <a:prstClr val="black"/>
              </a:solidFill>
            </a:endParaRPr>
          </a:p>
        </p:txBody>
      </p:sp>
      <p:sp>
        <p:nvSpPr>
          <p:cNvPr id="29709" name="Rectangle 45"/>
          <p:cNvSpPr>
            <a:spLocks noChangeArrowheads="1"/>
          </p:cNvSpPr>
          <p:nvPr/>
        </p:nvSpPr>
        <p:spPr bwMode="auto">
          <a:xfrm>
            <a:off x="685800" y="6057900"/>
            <a:ext cx="8001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1500">
                <a:solidFill>
                  <a:prstClr val="black"/>
                </a:solidFill>
              </a:rPr>
              <a:t>D. Rowland and D. Perrett,     </a:t>
            </a:r>
            <a:r>
              <a:rPr lang="en-US" sz="1500">
                <a:solidFill>
                  <a:prstClr val="black"/>
                </a:solidFill>
                <a:hlinkClick r:id="rId3"/>
              </a:rPr>
              <a:t>“Manipulating Facial Appearance through Shape and Color,”</a:t>
            </a:r>
            <a:endParaRPr lang="en-US" sz="1500">
              <a:solidFill>
                <a:prstClr val="black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2803" grpId="0" build="p" bldLvl="2"/>
      <p:bldP spid="972837" grpId="0" animBg="1"/>
      <p:bldP spid="972838" grpId="0" animBg="1"/>
      <p:bldP spid="972836" grpId="0" animBg="1"/>
      <p:bldP spid="972839" grpId="0"/>
      <p:bldP spid="972840" grpId="0"/>
      <p:bldP spid="972841" grpId="0"/>
      <p:bldP spid="972842" grpId="0" animBg="1"/>
      <p:bldP spid="972844" grpId="0" animBg="1"/>
      <p:bldP spid="972835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latin typeface="Trebuchet MS" pitchFamily="34" charset="0"/>
              </a:rPr>
              <a:t>What's changing?</a:t>
            </a:r>
          </a:p>
        </p:txBody>
      </p:sp>
      <p:pic>
        <p:nvPicPr>
          <p:cNvPr id="30723" name="Picture 5" descr="Rowland3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1600200"/>
            <a:ext cx="3200400" cy="4357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4" name="Picture 5" descr="Rowland2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00600" y="1600200"/>
            <a:ext cx="3327400" cy="4357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762000" y="1641475"/>
            <a:ext cx="1600200" cy="213360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60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856163" y="1627188"/>
            <a:ext cx="1600200" cy="213360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600">
              <a:solidFill>
                <a:prstClr val="white"/>
              </a:solidFill>
            </a:endParaRPr>
          </a:p>
        </p:txBody>
      </p:sp>
      <p:sp>
        <p:nvSpPr>
          <p:cNvPr id="30727" name="Rectangle 6"/>
          <p:cNvSpPr>
            <a:spLocks noChangeArrowheads="1"/>
          </p:cNvSpPr>
          <p:nvPr/>
        </p:nvSpPr>
        <p:spPr bwMode="auto">
          <a:xfrm>
            <a:off x="3048000" y="6172200"/>
            <a:ext cx="25749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C00000"/>
                </a:solidFill>
                <a:latin typeface="Calibri"/>
              </a:rPr>
              <a:t>Red: </a:t>
            </a:r>
            <a:r>
              <a:rPr lang="en-US">
                <a:solidFill>
                  <a:srgbClr val="000000"/>
                </a:solidFill>
                <a:latin typeface="Calibri"/>
              </a:rPr>
              <a:t>original image</a:t>
            </a:r>
            <a:endParaRPr lang="en-US" sz="3600">
              <a:solidFill>
                <a:prstClr val="black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2019300" y="1409700"/>
            <a:ext cx="685800" cy="158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rot="5400000">
            <a:off x="53182" y="3759994"/>
            <a:ext cx="793750" cy="1587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730" name="Rectangle 7"/>
          <p:cNvSpPr>
            <a:spLocks noChangeArrowheads="1"/>
          </p:cNvSpPr>
          <p:nvPr/>
        </p:nvSpPr>
        <p:spPr bwMode="auto">
          <a:xfrm>
            <a:off x="990600" y="1179513"/>
            <a:ext cx="87788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  <a:latin typeface="Calibri"/>
              </a:rPr>
              <a:t>axis 1</a:t>
            </a:r>
            <a:endParaRPr lang="en-US" sz="3600">
              <a:solidFill>
                <a:prstClr val="black"/>
              </a:solidFill>
            </a:endParaRPr>
          </a:p>
        </p:txBody>
      </p:sp>
      <p:sp>
        <p:nvSpPr>
          <p:cNvPr id="30731" name="Rectangle 17"/>
          <p:cNvSpPr>
            <a:spLocks noChangeArrowheads="1"/>
          </p:cNvSpPr>
          <p:nvPr/>
        </p:nvSpPr>
        <p:spPr bwMode="auto">
          <a:xfrm rot="-5400000">
            <a:off x="11907" y="2429668"/>
            <a:ext cx="8763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  <a:latin typeface="Calibri"/>
              </a:rPr>
              <a:t>axis 2</a:t>
            </a:r>
            <a:endParaRPr lang="en-US" sz="3600">
              <a:solidFill>
                <a:prstClr val="black"/>
              </a:solidFill>
            </a:endParaRPr>
          </a:p>
        </p:txBody>
      </p:sp>
      <p:sp>
        <p:nvSpPr>
          <p:cNvPr id="30732" name="Rectangle 10"/>
          <p:cNvSpPr>
            <a:spLocks noChangeArrowheads="1"/>
          </p:cNvSpPr>
          <p:nvPr/>
        </p:nvSpPr>
        <p:spPr bwMode="auto">
          <a:xfrm>
            <a:off x="2900363" y="1179513"/>
            <a:ext cx="839787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  <a:latin typeface="Calibri"/>
              </a:rPr>
              <a:t>older</a:t>
            </a:r>
            <a:endParaRPr lang="en-US" sz="3600">
              <a:solidFill>
                <a:prstClr val="black"/>
              </a:solidFill>
            </a:endParaRPr>
          </a:p>
        </p:txBody>
      </p:sp>
      <p:sp>
        <p:nvSpPr>
          <p:cNvPr id="30733" name="Rectangle 16"/>
          <p:cNvSpPr>
            <a:spLocks noChangeArrowheads="1"/>
          </p:cNvSpPr>
          <p:nvPr/>
        </p:nvSpPr>
        <p:spPr bwMode="auto">
          <a:xfrm rot="-5400000">
            <a:off x="30163" y="4648200"/>
            <a:ext cx="83978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  <a:latin typeface="Calibri"/>
              </a:rPr>
              <a:t>older</a:t>
            </a:r>
            <a:endParaRPr lang="en-US" sz="3600">
              <a:solidFill>
                <a:prstClr val="black"/>
              </a:solidFill>
            </a:endParaRPr>
          </a:p>
        </p:txBody>
      </p:sp>
      <p:sp>
        <p:nvSpPr>
          <p:cNvPr id="30734" name="Rectangle 19"/>
          <p:cNvSpPr>
            <a:spLocks noChangeArrowheads="1"/>
          </p:cNvSpPr>
          <p:nvPr/>
        </p:nvSpPr>
        <p:spPr bwMode="auto">
          <a:xfrm>
            <a:off x="6705600" y="1179513"/>
            <a:ext cx="12890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  <a:latin typeface="Calibri"/>
              </a:rPr>
              <a:t>feminine</a:t>
            </a:r>
            <a:endParaRPr lang="en-US" sz="3600">
              <a:solidFill>
                <a:prstClr val="black"/>
              </a:solidFill>
            </a:endParaRPr>
          </a:p>
        </p:txBody>
      </p:sp>
      <p:sp>
        <p:nvSpPr>
          <p:cNvPr id="30735" name="Rectangle 19"/>
          <p:cNvSpPr>
            <a:spLocks noChangeArrowheads="1"/>
          </p:cNvSpPr>
          <p:nvPr/>
        </p:nvSpPr>
        <p:spPr bwMode="auto">
          <a:xfrm rot="-5400000">
            <a:off x="3925094" y="4672807"/>
            <a:ext cx="12890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  <a:latin typeface="Calibri"/>
              </a:rPr>
              <a:t>feminine</a:t>
            </a:r>
            <a:endParaRPr lang="en-US" sz="3600">
              <a:solidFill>
                <a:prstClr val="black"/>
              </a:solidFill>
            </a:endParaRPr>
          </a:p>
        </p:txBody>
      </p:sp>
      <p:sp>
        <p:nvSpPr>
          <p:cNvPr id="30736" name="Rectangle 18"/>
          <p:cNvSpPr>
            <a:spLocks noChangeArrowheads="1"/>
          </p:cNvSpPr>
          <p:nvPr/>
        </p:nvSpPr>
        <p:spPr bwMode="auto">
          <a:xfrm>
            <a:off x="5070475" y="1179513"/>
            <a:ext cx="87788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  <a:latin typeface="Calibri"/>
              </a:rPr>
              <a:t>axis 1</a:t>
            </a:r>
            <a:endParaRPr lang="en-US" sz="3600">
              <a:solidFill>
                <a:prstClr val="black"/>
              </a:solidFill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6019800" y="1409700"/>
            <a:ext cx="685800" cy="158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rot="5400000">
            <a:off x="4172744" y="3766344"/>
            <a:ext cx="793750" cy="158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739" name="Rectangle 17"/>
          <p:cNvSpPr>
            <a:spLocks noChangeArrowheads="1"/>
          </p:cNvSpPr>
          <p:nvPr/>
        </p:nvSpPr>
        <p:spPr bwMode="auto">
          <a:xfrm rot="-5400000">
            <a:off x="4130675" y="2435226"/>
            <a:ext cx="877887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  <a:latin typeface="Calibri"/>
              </a:rPr>
              <a:t>axis 2</a:t>
            </a:r>
            <a:endParaRPr lang="en-US" sz="3600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latin typeface="Trebuchet MS" pitchFamily="34" charset="0"/>
              </a:rPr>
              <a:t>What's changing?</a:t>
            </a:r>
          </a:p>
        </p:txBody>
      </p:sp>
      <p:pic>
        <p:nvPicPr>
          <p:cNvPr id="31747" name="Picture 5" descr="Rowland3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1600200"/>
            <a:ext cx="3200400" cy="4357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8" name="Picture 5" descr="Rowland2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00600" y="1600200"/>
            <a:ext cx="3327400" cy="4357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762000" y="1641475"/>
            <a:ext cx="1600200" cy="213360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60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856163" y="1627188"/>
            <a:ext cx="1600200" cy="213360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600">
              <a:solidFill>
                <a:prstClr val="white"/>
              </a:solidFill>
            </a:endParaRPr>
          </a:p>
        </p:txBody>
      </p:sp>
      <p:sp>
        <p:nvSpPr>
          <p:cNvPr id="31751" name="Rectangle 6"/>
          <p:cNvSpPr>
            <a:spLocks noChangeArrowheads="1"/>
          </p:cNvSpPr>
          <p:nvPr/>
        </p:nvSpPr>
        <p:spPr bwMode="auto">
          <a:xfrm>
            <a:off x="3048000" y="6172200"/>
            <a:ext cx="25749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C00000"/>
                </a:solidFill>
                <a:latin typeface="Calibri"/>
              </a:rPr>
              <a:t>Red: </a:t>
            </a:r>
            <a:r>
              <a:rPr lang="en-US">
                <a:solidFill>
                  <a:srgbClr val="000000"/>
                </a:solidFill>
                <a:latin typeface="Calibri"/>
              </a:rPr>
              <a:t>original image</a:t>
            </a:r>
            <a:endParaRPr lang="en-US" sz="3600">
              <a:solidFill>
                <a:prstClr val="black"/>
              </a:solidFill>
            </a:endParaRPr>
          </a:p>
        </p:txBody>
      </p:sp>
      <p:sp>
        <p:nvSpPr>
          <p:cNvPr id="31752" name="Rectangle 7"/>
          <p:cNvSpPr>
            <a:spLocks noChangeArrowheads="1"/>
          </p:cNvSpPr>
          <p:nvPr/>
        </p:nvSpPr>
        <p:spPr bwMode="auto">
          <a:xfrm>
            <a:off x="990600" y="1179513"/>
            <a:ext cx="93027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  <a:latin typeface="Calibri"/>
              </a:rPr>
              <a:t>shape</a:t>
            </a:r>
            <a:endParaRPr lang="en-US" sz="3600">
              <a:solidFill>
                <a:prstClr val="black"/>
              </a:solidFill>
            </a:endParaRPr>
          </a:p>
        </p:txBody>
      </p:sp>
      <p:sp>
        <p:nvSpPr>
          <p:cNvPr id="31753" name="Rectangle 10"/>
          <p:cNvSpPr>
            <a:spLocks noChangeArrowheads="1"/>
          </p:cNvSpPr>
          <p:nvPr/>
        </p:nvSpPr>
        <p:spPr bwMode="auto">
          <a:xfrm>
            <a:off x="2900363" y="1179513"/>
            <a:ext cx="839787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  <a:latin typeface="Calibri"/>
              </a:rPr>
              <a:t>older</a:t>
            </a:r>
            <a:endParaRPr lang="en-US" sz="3600">
              <a:solidFill>
                <a:prstClr val="black"/>
              </a:solidFill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2019300" y="1409700"/>
            <a:ext cx="685800" cy="158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rot="5400000">
            <a:off x="53182" y="3759994"/>
            <a:ext cx="793750" cy="1587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756" name="Rectangle 16"/>
          <p:cNvSpPr>
            <a:spLocks noChangeArrowheads="1"/>
          </p:cNvSpPr>
          <p:nvPr/>
        </p:nvSpPr>
        <p:spPr bwMode="auto">
          <a:xfrm rot="-5400000">
            <a:off x="30163" y="4648200"/>
            <a:ext cx="83978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  <a:latin typeface="Calibri"/>
              </a:rPr>
              <a:t>older</a:t>
            </a:r>
            <a:endParaRPr lang="en-US" sz="3600">
              <a:solidFill>
                <a:prstClr val="black"/>
              </a:solidFill>
            </a:endParaRPr>
          </a:p>
        </p:txBody>
      </p:sp>
      <p:sp>
        <p:nvSpPr>
          <p:cNvPr id="31757" name="Rectangle 17"/>
          <p:cNvSpPr>
            <a:spLocks noChangeArrowheads="1"/>
          </p:cNvSpPr>
          <p:nvPr/>
        </p:nvSpPr>
        <p:spPr bwMode="auto">
          <a:xfrm rot="-5400000">
            <a:off x="-145256" y="2429669"/>
            <a:ext cx="11906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  <a:latin typeface="Calibri"/>
              </a:rPr>
              <a:t>coloring</a:t>
            </a:r>
            <a:endParaRPr lang="en-US" sz="3600">
              <a:solidFill>
                <a:prstClr val="black"/>
              </a:solidFill>
            </a:endParaRPr>
          </a:p>
        </p:txBody>
      </p:sp>
      <p:sp>
        <p:nvSpPr>
          <p:cNvPr id="31758" name="Rectangle 18"/>
          <p:cNvSpPr>
            <a:spLocks noChangeArrowheads="1"/>
          </p:cNvSpPr>
          <p:nvPr/>
        </p:nvSpPr>
        <p:spPr bwMode="auto">
          <a:xfrm>
            <a:off x="5070475" y="1179513"/>
            <a:ext cx="93027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  <a:latin typeface="Calibri"/>
              </a:rPr>
              <a:t>shape</a:t>
            </a:r>
            <a:endParaRPr lang="en-US" sz="3600">
              <a:solidFill>
                <a:prstClr val="black"/>
              </a:solidFill>
            </a:endParaRPr>
          </a:p>
        </p:txBody>
      </p:sp>
      <p:sp>
        <p:nvSpPr>
          <p:cNvPr id="31759" name="Rectangle 19"/>
          <p:cNvSpPr>
            <a:spLocks noChangeArrowheads="1"/>
          </p:cNvSpPr>
          <p:nvPr/>
        </p:nvSpPr>
        <p:spPr bwMode="auto">
          <a:xfrm>
            <a:off x="6705600" y="1179513"/>
            <a:ext cx="12890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  <a:latin typeface="Calibri"/>
              </a:rPr>
              <a:t>feminine</a:t>
            </a:r>
            <a:endParaRPr lang="en-US" sz="3600">
              <a:solidFill>
                <a:prstClr val="black"/>
              </a:solidFill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6019800" y="1409700"/>
            <a:ext cx="685800" cy="158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761" name="Rectangle 19"/>
          <p:cNvSpPr>
            <a:spLocks noChangeArrowheads="1"/>
          </p:cNvSpPr>
          <p:nvPr/>
        </p:nvSpPr>
        <p:spPr bwMode="auto">
          <a:xfrm rot="-5400000">
            <a:off x="3925094" y="4672807"/>
            <a:ext cx="12890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  <a:latin typeface="Calibri"/>
              </a:rPr>
              <a:t>feminine</a:t>
            </a:r>
            <a:endParaRPr lang="en-US" sz="3600">
              <a:solidFill>
                <a:prstClr val="black"/>
              </a:solidFill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 rot="5400000">
            <a:off x="4172744" y="3766344"/>
            <a:ext cx="793750" cy="158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763" name="Rectangle 17"/>
          <p:cNvSpPr>
            <a:spLocks noChangeArrowheads="1"/>
          </p:cNvSpPr>
          <p:nvPr/>
        </p:nvSpPr>
        <p:spPr bwMode="auto">
          <a:xfrm rot="-5400000">
            <a:off x="3974306" y="2436020"/>
            <a:ext cx="11906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  <a:latin typeface="Calibri"/>
              </a:rPr>
              <a:t>coloring</a:t>
            </a:r>
            <a:endParaRPr lang="en-US" sz="3600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884238"/>
          </a:xfrm>
        </p:spPr>
        <p:txBody>
          <a:bodyPr/>
          <a:lstStyle/>
          <a:p>
            <a:pPr eaLnBrk="1" hangingPunct="1"/>
            <a:r>
              <a:rPr lang="en-US" dirty="0" smtClean="0"/>
              <a:t>More results...</a:t>
            </a:r>
          </a:p>
        </p:txBody>
      </p:sp>
      <p:pic>
        <p:nvPicPr>
          <p:cNvPr id="32771" name="Picture 4" descr="Rowland3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1160463"/>
            <a:ext cx="8229600" cy="4630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2" name="Text Box 6"/>
          <p:cNvSpPr txBox="1">
            <a:spLocks noChangeArrowheads="1"/>
          </p:cNvSpPr>
          <p:nvPr/>
        </p:nvSpPr>
        <p:spPr bwMode="auto">
          <a:xfrm>
            <a:off x="6324600" y="6550025"/>
            <a:ext cx="27622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C00000"/>
                </a:solidFill>
              </a:rPr>
              <a:t>Artifacts from using whole faces!</a:t>
            </a:r>
          </a:p>
        </p:txBody>
      </p:sp>
      <p:sp>
        <p:nvSpPr>
          <p:cNvPr id="32773" name="Rectangle 4"/>
          <p:cNvSpPr>
            <a:spLocks noChangeArrowheads="1"/>
          </p:cNvSpPr>
          <p:nvPr/>
        </p:nvSpPr>
        <p:spPr bwMode="auto">
          <a:xfrm>
            <a:off x="2362200" y="6015038"/>
            <a:ext cx="123944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Calibri"/>
              </a:rPr>
              <a:t>originals</a:t>
            </a:r>
            <a:endParaRPr lang="en-US" sz="3600" dirty="0">
              <a:solidFill>
                <a:prstClr val="black"/>
              </a:solidFill>
            </a:endParaRPr>
          </a:p>
        </p:txBody>
      </p:sp>
      <p:sp>
        <p:nvSpPr>
          <p:cNvPr id="32774" name="Rectangle 5"/>
          <p:cNvSpPr>
            <a:spLocks noChangeArrowheads="1"/>
          </p:cNvSpPr>
          <p:nvPr/>
        </p:nvSpPr>
        <p:spPr bwMode="auto">
          <a:xfrm>
            <a:off x="4038600" y="6381750"/>
            <a:ext cx="141605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500">
                <a:solidFill>
                  <a:srgbClr val="000000"/>
                </a:solidFill>
                <a:latin typeface="Calibri"/>
              </a:rPr>
              <a:t>less like original</a:t>
            </a:r>
            <a:endParaRPr lang="en-US" sz="1500">
              <a:solidFill>
                <a:prstClr val="black"/>
              </a:solidFill>
            </a:endParaRPr>
          </a:p>
        </p:txBody>
      </p:sp>
      <p:sp>
        <p:nvSpPr>
          <p:cNvPr id="32775" name="Rectangle 6"/>
          <p:cNvSpPr>
            <a:spLocks noChangeArrowheads="1"/>
          </p:cNvSpPr>
          <p:nvPr/>
        </p:nvSpPr>
        <p:spPr bwMode="auto">
          <a:xfrm>
            <a:off x="620713" y="6381750"/>
            <a:ext cx="1539875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500">
                <a:solidFill>
                  <a:srgbClr val="000000"/>
                </a:solidFill>
                <a:latin typeface="Calibri"/>
              </a:rPr>
              <a:t>more like original</a:t>
            </a:r>
            <a:endParaRPr lang="en-US" sz="1500">
              <a:solidFill>
                <a:prstClr val="black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3962400" y="6246813"/>
            <a:ext cx="4267200" cy="1587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1143000" y="6245225"/>
            <a:ext cx="685800" cy="158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778" name="Rectangle 5"/>
          <p:cNvSpPr>
            <a:spLocks noChangeArrowheads="1"/>
          </p:cNvSpPr>
          <p:nvPr/>
        </p:nvSpPr>
        <p:spPr bwMode="auto">
          <a:xfrm>
            <a:off x="4813300" y="5853113"/>
            <a:ext cx="28829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500">
                <a:solidFill>
                  <a:srgbClr val="0000FF"/>
                </a:solidFill>
                <a:latin typeface="Calibri"/>
              </a:rPr>
              <a:t>both shape and color are varying...</a:t>
            </a:r>
            <a:endParaRPr lang="en-US" sz="1500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200" i="1" dirty="0" smtClean="0">
                <a:latin typeface="Trebuchet MS" pitchFamily="34" charset="0"/>
              </a:rPr>
              <a:t>Parts!</a:t>
            </a:r>
            <a:endParaRPr lang="en-US" sz="4200" dirty="0" smtClean="0">
              <a:latin typeface="Trebuchet MS" pitchFamily="34" charset="0"/>
            </a:endParaRPr>
          </a:p>
        </p:txBody>
      </p:sp>
      <p:pic>
        <p:nvPicPr>
          <p:cNvPr id="33795" name="Picture 5" descr="efros_alexei"/>
          <p:cNvPicPr>
            <a:picLocks noChangeAspect="1" noChangeArrowheads="1"/>
          </p:cNvPicPr>
          <p:nvPr/>
        </p:nvPicPr>
        <p:blipFill>
          <a:blip r:embed="rId3" cstate="print"/>
          <a:srcRect t="5797" b="15942"/>
          <a:stretch>
            <a:fillRect/>
          </a:stretch>
        </p:blipFill>
        <p:spPr bwMode="auto">
          <a:xfrm>
            <a:off x="381000" y="1528763"/>
            <a:ext cx="3470275" cy="415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6" name="Text Box 55"/>
          <p:cNvSpPr txBox="1">
            <a:spLocks noChangeArrowheads="1"/>
          </p:cNvSpPr>
          <p:nvPr/>
        </p:nvSpPr>
        <p:spPr bwMode="auto">
          <a:xfrm>
            <a:off x="112713" y="6477000"/>
            <a:ext cx="17922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solidFill>
                  <a:prstClr val="black"/>
                </a:solidFill>
              </a:rPr>
              <a:t>Slide credit: A. Efros</a:t>
            </a:r>
          </a:p>
        </p:txBody>
      </p:sp>
      <p:sp>
        <p:nvSpPr>
          <p:cNvPr id="33797" name="AutoShape 50"/>
          <p:cNvSpPr>
            <a:spLocks noChangeArrowheads="1"/>
          </p:cNvSpPr>
          <p:nvPr/>
        </p:nvSpPr>
        <p:spPr bwMode="auto">
          <a:xfrm>
            <a:off x="4038600" y="3295650"/>
            <a:ext cx="990600" cy="681038"/>
          </a:xfrm>
          <a:prstGeom prst="rightArrow">
            <a:avLst>
              <a:gd name="adj1" fmla="val 50000"/>
              <a:gd name="adj2" fmla="val 3636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3600">
              <a:solidFill>
                <a:prstClr val="black"/>
              </a:solidFill>
            </a:endParaRP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5257800" y="1524000"/>
            <a:ext cx="3470275" cy="4152900"/>
            <a:chOff x="1606" y="744"/>
            <a:chExt cx="2740" cy="3216"/>
          </a:xfrm>
        </p:grpSpPr>
        <p:pic>
          <p:nvPicPr>
            <p:cNvPr id="33800" name="Picture 4" descr="efros_alexei"/>
            <p:cNvPicPr>
              <a:picLocks noChangeAspect="1" noChangeArrowheads="1"/>
            </p:cNvPicPr>
            <p:nvPr/>
          </p:nvPicPr>
          <p:blipFill>
            <a:blip r:embed="rId3" cstate="print"/>
            <a:srcRect t="5797" b="15942"/>
            <a:stretch>
              <a:fillRect/>
            </a:stretch>
          </p:blipFill>
          <p:spPr bwMode="auto">
            <a:xfrm>
              <a:off x="1606" y="744"/>
              <a:ext cx="2740" cy="32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3801" name="Rectangle 5"/>
            <p:cNvSpPr>
              <a:spLocks noChangeArrowheads="1"/>
            </p:cNvSpPr>
            <p:nvPr/>
          </p:nvSpPr>
          <p:spPr bwMode="auto">
            <a:xfrm>
              <a:off x="2832" y="2400"/>
              <a:ext cx="96" cy="96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3600">
                <a:solidFill>
                  <a:prstClr val="black"/>
                </a:solidFill>
              </a:endParaRPr>
            </a:p>
          </p:txBody>
        </p:sp>
        <p:sp>
          <p:nvSpPr>
            <p:cNvPr id="33802" name="Rectangle 6"/>
            <p:cNvSpPr>
              <a:spLocks noChangeArrowheads="1"/>
            </p:cNvSpPr>
            <p:nvPr/>
          </p:nvSpPr>
          <p:spPr bwMode="auto">
            <a:xfrm>
              <a:off x="2448" y="2376"/>
              <a:ext cx="96" cy="96"/>
            </a:xfrm>
            <a:prstGeom prst="rect">
              <a:avLst/>
            </a:prstGeom>
            <a:solidFill>
              <a:srgbClr val="33CC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3600">
                <a:solidFill>
                  <a:prstClr val="black"/>
                </a:solidFill>
              </a:endParaRPr>
            </a:p>
          </p:txBody>
        </p:sp>
        <p:sp>
          <p:nvSpPr>
            <p:cNvPr id="33803" name="Rectangle 7"/>
            <p:cNvSpPr>
              <a:spLocks noChangeArrowheads="1"/>
            </p:cNvSpPr>
            <p:nvPr/>
          </p:nvSpPr>
          <p:spPr bwMode="auto">
            <a:xfrm>
              <a:off x="3168" y="2448"/>
              <a:ext cx="96" cy="96"/>
            </a:xfrm>
            <a:prstGeom prst="rect">
              <a:avLst/>
            </a:prstGeom>
            <a:solidFill>
              <a:srgbClr val="33CC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3600">
                <a:solidFill>
                  <a:prstClr val="black"/>
                </a:solidFill>
              </a:endParaRPr>
            </a:p>
          </p:txBody>
        </p:sp>
        <p:sp>
          <p:nvSpPr>
            <p:cNvPr id="33804" name="Rectangle 8"/>
            <p:cNvSpPr>
              <a:spLocks noChangeArrowheads="1"/>
            </p:cNvSpPr>
            <p:nvPr/>
          </p:nvSpPr>
          <p:spPr bwMode="auto">
            <a:xfrm>
              <a:off x="2776" y="2896"/>
              <a:ext cx="96" cy="96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3600">
                <a:solidFill>
                  <a:prstClr val="black"/>
                </a:solidFill>
              </a:endParaRPr>
            </a:p>
          </p:txBody>
        </p:sp>
        <p:sp>
          <p:nvSpPr>
            <p:cNvPr id="33805" name="Rectangle 9"/>
            <p:cNvSpPr>
              <a:spLocks noChangeArrowheads="1"/>
            </p:cNvSpPr>
            <p:nvPr/>
          </p:nvSpPr>
          <p:spPr bwMode="auto">
            <a:xfrm>
              <a:off x="2568" y="2784"/>
              <a:ext cx="96" cy="96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3600">
                <a:solidFill>
                  <a:prstClr val="black"/>
                </a:solidFill>
              </a:endParaRPr>
            </a:p>
          </p:txBody>
        </p:sp>
        <p:sp>
          <p:nvSpPr>
            <p:cNvPr id="33806" name="Rectangle 10"/>
            <p:cNvSpPr>
              <a:spLocks noChangeArrowheads="1"/>
            </p:cNvSpPr>
            <p:nvPr/>
          </p:nvSpPr>
          <p:spPr bwMode="auto">
            <a:xfrm>
              <a:off x="3024" y="2832"/>
              <a:ext cx="96" cy="96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3600">
                <a:solidFill>
                  <a:prstClr val="black"/>
                </a:solidFill>
              </a:endParaRPr>
            </a:p>
          </p:txBody>
        </p:sp>
        <p:sp>
          <p:nvSpPr>
            <p:cNvPr id="33807" name="Rectangle 11"/>
            <p:cNvSpPr>
              <a:spLocks noChangeArrowheads="1"/>
            </p:cNvSpPr>
            <p:nvPr/>
          </p:nvSpPr>
          <p:spPr bwMode="auto">
            <a:xfrm>
              <a:off x="2400" y="3024"/>
              <a:ext cx="96" cy="96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3600">
                <a:solidFill>
                  <a:prstClr val="black"/>
                </a:solidFill>
              </a:endParaRPr>
            </a:p>
          </p:txBody>
        </p:sp>
        <p:sp>
          <p:nvSpPr>
            <p:cNvPr id="33808" name="Rectangle 12"/>
            <p:cNvSpPr>
              <a:spLocks noChangeArrowheads="1"/>
            </p:cNvSpPr>
            <p:nvPr/>
          </p:nvSpPr>
          <p:spPr bwMode="auto">
            <a:xfrm>
              <a:off x="3216" y="3072"/>
              <a:ext cx="96" cy="96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3600">
                <a:solidFill>
                  <a:prstClr val="black"/>
                </a:solidFill>
              </a:endParaRPr>
            </a:p>
          </p:txBody>
        </p:sp>
        <p:sp>
          <p:nvSpPr>
            <p:cNvPr id="33809" name="Rectangle 13"/>
            <p:cNvSpPr>
              <a:spLocks noChangeArrowheads="1"/>
            </p:cNvSpPr>
            <p:nvPr/>
          </p:nvSpPr>
          <p:spPr bwMode="auto">
            <a:xfrm>
              <a:off x="2816" y="3072"/>
              <a:ext cx="96" cy="96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3600">
                <a:solidFill>
                  <a:prstClr val="black"/>
                </a:solidFill>
              </a:endParaRPr>
            </a:p>
          </p:txBody>
        </p:sp>
        <p:sp>
          <p:nvSpPr>
            <p:cNvPr id="33810" name="Rectangle 14"/>
            <p:cNvSpPr>
              <a:spLocks noChangeArrowheads="1"/>
            </p:cNvSpPr>
            <p:nvPr/>
          </p:nvSpPr>
          <p:spPr bwMode="auto">
            <a:xfrm>
              <a:off x="2576" y="3192"/>
              <a:ext cx="96" cy="96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3600">
                <a:solidFill>
                  <a:prstClr val="black"/>
                </a:solidFill>
              </a:endParaRPr>
            </a:p>
          </p:txBody>
        </p:sp>
        <p:sp>
          <p:nvSpPr>
            <p:cNvPr id="33811" name="Rectangle 15"/>
            <p:cNvSpPr>
              <a:spLocks noChangeArrowheads="1"/>
            </p:cNvSpPr>
            <p:nvPr/>
          </p:nvSpPr>
          <p:spPr bwMode="auto">
            <a:xfrm>
              <a:off x="2800" y="3264"/>
              <a:ext cx="96" cy="96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3600">
                <a:solidFill>
                  <a:prstClr val="black"/>
                </a:solidFill>
              </a:endParaRPr>
            </a:p>
          </p:txBody>
        </p:sp>
        <p:sp>
          <p:nvSpPr>
            <p:cNvPr id="33812" name="Rectangle 16"/>
            <p:cNvSpPr>
              <a:spLocks noChangeArrowheads="1"/>
            </p:cNvSpPr>
            <p:nvPr/>
          </p:nvSpPr>
          <p:spPr bwMode="auto">
            <a:xfrm>
              <a:off x="3024" y="3216"/>
              <a:ext cx="96" cy="96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3600">
                <a:solidFill>
                  <a:prstClr val="black"/>
                </a:solidFill>
              </a:endParaRPr>
            </a:p>
          </p:txBody>
        </p:sp>
        <p:sp>
          <p:nvSpPr>
            <p:cNvPr id="33813" name="Rectangle 17"/>
            <p:cNvSpPr>
              <a:spLocks noChangeArrowheads="1"/>
            </p:cNvSpPr>
            <p:nvPr/>
          </p:nvSpPr>
          <p:spPr bwMode="auto">
            <a:xfrm>
              <a:off x="2784" y="3648"/>
              <a:ext cx="96" cy="9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3600">
                <a:solidFill>
                  <a:prstClr val="black"/>
                </a:solidFill>
              </a:endParaRPr>
            </a:p>
          </p:txBody>
        </p:sp>
        <p:sp>
          <p:nvSpPr>
            <p:cNvPr id="33814" name="Rectangle 18"/>
            <p:cNvSpPr>
              <a:spLocks noChangeArrowheads="1"/>
            </p:cNvSpPr>
            <p:nvPr/>
          </p:nvSpPr>
          <p:spPr bwMode="auto">
            <a:xfrm>
              <a:off x="3264" y="3552"/>
              <a:ext cx="96" cy="9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3600">
                <a:solidFill>
                  <a:prstClr val="black"/>
                </a:solidFill>
              </a:endParaRPr>
            </a:p>
          </p:txBody>
        </p:sp>
        <p:sp>
          <p:nvSpPr>
            <p:cNvPr id="33815" name="Rectangle 19"/>
            <p:cNvSpPr>
              <a:spLocks noChangeArrowheads="1"/>
            </p:cNvSpPr>
            <p:nvPr/>
          </p:nvSpPr>
          <p:spPr bwMode="auto">
            <a:xfrm>
              <a:off x="2408" y="3472"/>
              <a:ext cx="96" cy="9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3600">
                <a:solidFill>
                  <a:prstClr val="black"/>
                </a:solidFill>
              </a:endParaRPr>
            </a:p>
          </p:txBody>
        </p:sp>
        <p:sp>
          <p:nvSpPr>
            <p:cNvPr id="33816" name="Rectangle 20"/>
            <p:cNvSpPr>
              <a:spLocks noChangeArrowheads="1"/>
            </p:cNvSpPr>
            <p:nvPr/>
          </p:nvSpPr>
          <p:spPr bwMode="auto">
            <a:xfrm>
              <a:off x="3552" y="3264"/>
              <a:ext cx="96" cy="9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3600">
                <a:solidFill>
                  <a:prstClr val="black"/>
                </a:solidFill>
              </a:endParaRPr>
            </a:p>
          </p:txBody>
        </p:sp>
        <p:sp>
          <p:nvSpPr>
            <p:cNvPr id="33817" name="Rectangle 21"/>
            <p:cNvSpPr>
              <a:spLocks noChangeArrowheads="1"/>
            </p:cNvSpPr>
            <p:nvPr/>
          </p:nvSpPr>
          <p:spPr bwMode="auto">
            <a:xfrm>
              <a:off x="2112" y="3168"/>
              <a:ext cx="96" cy="9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3600">
                <a:solidFill>
                  <a:prstClr val="black"/>
                </a:solidFill>
              </a:endParaRPr>
            </a:p>
          </p:txBody>
        </p:sp>
        <p:sp>
          <p:nvSpPr>
            <p:cNvPr id="33818" name="Rectangle 22"/>
            <p:cNvSpPr>
              <a:spLocks noChangeArrowheads="1"/>
            </p:cNvSpPr>
            <p:nvPr/>
          </p:nvSpPr>
          <p:spPr bwMode="auto">
            <a:xfrm>
              <a:off x="3696" y="2928"/>
              <a:ext cx="96" cy="9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3600">
                <a:solidFill>
                  <a:prstClr val="black"/>
                </a:solidFill>
              </a:endParaRPr>
            </a:p>
          </p:txBody>
        </p:sp>
        <p:sp>
          <p:nvSpPr>
            <p:cNvPr id="33819" name="Rectangle 23"/>
            <p:cNvSpPr>
              <a:spLocks noChangeArrowheads="1"/>
            </p:cNvSpPr>
            <p:nvPr/>
          </p:nvSpPr>
          <p:spPr bwMode="auto">
            <a:xfrm>
              <a:off x="2016" y="2784"/>
              <a:ext cx="96" cy="9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3600">
                <a:solidFill>
                  <a:prstClr val="black"/>
                </a:solidFill>
              </a:endParaRPr>
            </a:p>
          </p:txBody>
        </p:sp>
        <p:sp>
          <p:nvSpPr>
            <p:cNvPr id="33820" name="Rectangle 24"/>
            <p:cNvSpPr>
              <a:spLocks noChangeArrowheads="1"/>
            </p:cNvSpPr>
            <p:nvPr/>
          </p:nvSpPr>
          <p:spPr bwMode="auto">
            <a:xfrm>
              <a:off x="2064" y="2160"/>
              <a:ext cx="96" cy="9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3600">
                <a:solidFill>
                  <a:prstClr val="black"/>
                </a:solidFill>
              </a:endParaRPr>
            </a:p>
          </p:txBody>
        </p:sp>
        <p:sp>
          <p:nvSpPr>
            <p:cNvPr id="33821" name="Rectangle 25"/>
            <p:cNvSpPr>
              <a:spLocks noChangeArrowheads="1"/>
            </p:cNvSpPr>
            <p:nvPr/>
          </p:nvSpPr>
          <p:spPr bwMode="auto">
            <a:xfrm>
              <a:off x="3696" y="2304"/>
              <a:ext cx="96" cy="9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3600">
                <a:solidFill>
                  <a:prstClr val="black"/>
                </a:solidFill>
              </a:endParaRPr>
            </a:p>
          </p:txBody>
        </p:sp>
        <p:sp>
          <p:nvSpPr>
            <p:cNvPr id="33822" name="Rectangle 26"/>
            <p:cNvSpPr>
              <a:spLocks noChangeArrowheads="1"/>
            </p:cNvSpPr>
            <p:nvPr/>
          </p:nvSpPr>
          <p:spPr bwMode="auto">
            <a:xfrm>
              <a:off x="2688" y="2256"/>
              <a:ext cx="96" cy="9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3600">
                <a:solidFill>
                  <a:prstClr val="black"/>
                </a:solidFill>
              </a:endParaRPr>
            </a:p>
          </p:txBody>
        </p:sp>
        <p:sp>
          <p:nvSpPr>
            <p:cNvPr id="33823" name="Rectangle 27"/>
            <p:cNvSpPr>
              <a:spLocks noChangeArrowheads="1"/>
            </p:cNvSpPr>
            <p:nvPr/>
          </p:nvSpPr>
          <p:spPr bwMode="auto">
            <a:xfrm>
              <a:off x="2448" y="2208"/>
              <a:ext cx="96" cy="9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3600">
                <a:solidFill>
                  <a:prstClr val="black"/>
                </a:solidFill>
              </a:endParaRPr>
            </a:p>
          </p:txBody>
        </p:sp>
        <p:sp>
          <p:nvSpPr>
            <p:cNvPr id="33824" name="Rectangle 28"/>
            <p:cNvSpPr>
              <a:spLocks noChangeArrowheads="1"/>
            </p:cNvSpPr>
            <p:nvPr/>
          </p:nvSpPr>
          <p:spPr bwMode="auto">
            <a:xfrm>
              <a:off x="2208" y="2256"/>
              <a:ext cx="96" cy="9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3600">
                <a:solidFill>
                  <a:prstClr val="black"/>
                </a:solidFill>
              </a:endParaRPr>
            </a:p>
          </p:txBody>
        </p:sp>
        <p:sp>
          <p:nvSpPr>
            <p:cNvPr id="33825" name="Rectangle 29"/>
            <p:cNvSpPr>
              <a:spLocks noChangeArrowheads="1"/>
            </p:cNvSpPr>
            <p:nvPr/>
          </p:nvSpPr>
          <p:spPr bwMode="auto">
            <a:xfrm>
              <a:off x="2976" y="2304"/>
              <a:ext cx="96" cy="9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3600">
                <a:solidFill>
                  <a:prstClr val="black"/>
                </a:solidFill>
              </a:endParaRPr>
            </a:p>
          </p:txBody>
        </p:sp>
        <p:sp>
          <p:nvSpPr>
            <p:cNvPr id="33826" name="Rectangle 30"/>
            <p:cNvSpPr>
              <a:spLocks noChangeArrowheads="1"/>
            </p:cNvSpPr>
            <p:nvPr/>
          </p:nvSpPr>
          <p:spPr bwMode="auto">
            <a:xfrm>
              <a:off x="3232" y="2304"/>
              <a:ext cx="96" cy="9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3600">
                <a:solidFill>
                  <a:prstClr val="black"/>
                </a:solidFill>
              </a:endParaRPr>
            </a:p>
          </p:txBody>
        </p:sp>
        <p:sp>
          <p:nvSpPr>
            <p:cNvPr id="33827" name="Rectangle 31"/>
            <p:cNvSpPr>
              <a:spLocks noChangeArrowheads="1"/>
            </p:cNvSpPr>
            <p:nvPr/>
          </p:nvSpPr>
          <p:spPr bwMode="auto">
            <a:xfrm>
              <a:off x="3504" y="2400"/>
              <a:ext cx="96" cy="9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3600">
                <a:solidFill>
                  <a:prstClr val="black"/>
                </a:solidFill>
              </a:endParaRPr>
            </a:p>
          </p:txBody>
        </p:sp>
        <p:sp>
          <p:nvSpPr>
            <p:cNvPr id="33828" name="Rectangle 32"/>
            <p:cNvSpPr>
              <a:spLocks noChangeArrowheads="1"/>
            </p:cNvSpPr>
            <p:nvPr/>
          </p:nvSpPr>
          <p:spPr bwMode="auto">
            <a:xfrm>
              <a:off x="2112" y="1776"/>
              <a:ext cx="96" cy="9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3600">
                <a:solidFill>
                  <a:prstClr val="black"/>
                </a:solidFill>
              </a:endParaRPr>
            </a:p>
          </p:txBody>
        </p:sp>
        <p:sp>
          <p:nvSpPr>
            <p:cNvPr id="33829" name="Rectangle 33"/>
            <p:cNvSpPr>
              <a:spLocks noChangeArrowheads="1"/>
            </p:cNvSpPr>
            <p:nvPr/>
          </p:nvSpPr>
          <p:spPr bwMode="auto">
            <a:xfrm>
              <a:off x="2544" y="1536"/>
              <a:ext cx="96" cy="9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3600">
                <a:solidFill>
                  <a:prstClr val="black"/>
                </a:solidFill>
              </a:endParaRPr>
            </a:p>
          </p:txBody>
        </p:sp>
        <p:sp>
          <p:nvSpPr>
            <p:cNvPr id="33830" name="Rectangle 34"/>
            <p:cNvSpPr>
              <a:spLocks noChangeArrowheads="1"/>
            </p:cNvSpPr>
            <p:nvPr/>
          </p:nvSpPr>
          <p:spPr bwMode="auto">
            <a:xfrm>
              <a:off x="3216" y="1584"/>
              <a:ext cx="96" cy="9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3600">
                <a:solidFill>
                  <a:prstClr val="black"/>
                </a:solidFill>
              </a:endParaRPr>
            </a:p>
          </p:txBody>
        </p:sp>
        <p:sp>
          <p:nvSpPr>
            <p:cNvPr id="33831" name="Rectangle 35"/>
            <p:cNvSpPr>
              <a:spLocks noChangeArrowheads="1"/>
            </p:cNvSpPr>
            <p:nvPr/>
          </p:nvSpPr>
          <p:spPr bwMode="auto">
            <a:xfrm>
              <a:off x="3552" y="1920"/>
              <a:ext cx="96" cy="9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3600">
                <a:solidFill>
                  <a:prstClr val="black"/>
                </a:solidFill>
              </a:endParaRPr>
            </a:p>
          </p:txBody>
        </p:sp>
        <p:sp>
          <p:nvSpPr>
            <p:cNvPr id="33832" name="Rectangle 36"/>
            <p:cNvSpPr>
              <a:spLocks noChangeArrowheads="1"/>
            </p:cNvSpPr>
            <p:nvPr/>
          </p:nvSpPr>
          <p:spPr bwMode="auto">
            <a:xfrm>
              <a:off x="1872" y="2784"/>
              <a:ext cx="96" cy="96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3600">
                <a:solidFill>
                  <a:prstClr val="black"/>
                </a:solidFill>
              </a:endParaRPr>
            </a:p>
          </p:txBody>
        </p:sp>
        <p:sp>
          <p:nvSpPr>
            <p:cNvPr id="33833" name="Rectangle 37"/>
            <p:cNvSpPr>
              <a:spLocks noChangeArrowheads="1"/>
            </p:cNvSpPr>
            <p:nvPr/>
          </p:nvSpPr>
          <p:spPr bwMode="auto">
            <a:xfrm>
              <a:off x="1824" y="2496"/>
              <a:ext cx="96" cy="96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3600">
                <a:solidFill>
                  <a:prstClr val="black"/>
                </a:solidFill>
              </a:endParaRPr>
            </a:p>
          </p:txBody>
        </p:sp>
        <p:sp>
          <p:nvSpPr>
            <p:cNvPr id="33834" name="Rectangle 38"/>
            <p:cNvSpPr>
              <a:spLocks noChangeArrowheads="1"/>
            </p:cNvSpPr>
            <p:nvPr/>
          </p:nvSpPr>
          <p:spPr bwMode="auto">
            <a:xfrm>
              <a:off x="1872" y="2208"/>
              <a:ext cx="96" cy="96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3600">
                <a:solidFill>
                  <a:prstClr val="black"/>
                </a:solidFill>
              </a:endParaRPr>
            </a:p>
          </p:txBody>
        </p:sp>
        <p:sp>
          <p:nvSpPr>
            <p:cNvPr id="33835" name="Rectangle 39"/>
            <p:cNvSpPr>
              <a:spLocks noChangeArrowheads="1"/>
            </p:cNvSpPr>
            <p:nvPr/>
          </p:nvSpPr>
          <p:spPr bwMode="auto">
            <a:xfrm>
              <a:off x="3832" y="2928"/>
              <a:ext cx="96" cy="96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3600">
                <a:solidFill>
                  <a:prstClr val="black"/>
                </a:solidFill>
              </a:endParaRPr>
            </a:p>
          </p:txBody>
        </p:sp>
        <p:sp>
          <p:nvSpPr>
            <p:cNvPr id="33836" name="Rectangle 40"/>
            <p:cNvSpPr>
              <a:spLocks noChangeArrowheads="1"/>
            </p:cNvSpPr>
            <p:nvPr/>
          </p:nvSpPr>
          <p:spPr bwMode="auto">
            <a:xfrm>
              <a:off x="3936" y="2640"/>
              <a:ext cx="96" cy="96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3600">
                <a:solidFill>
                  <a:prstClr val="black"/>
                </a:solidFill>
              </a:endParaRPr>
            </a:p>
          </p:txBody>
        </p:sp>
        <p:sp>
          <p:nvSpPr>
            <p:cNvPr id="33837" name="Rectangle 41"/>
            <p:cNvSpPr>
              <a:spLocks noChangeArrowheads="1"/>
            </p:cNvSpPr>
            <p:nvPr/>
          </p:nvSpPr>
          <p:spPr bwMode="auto">
            <a:xfrm>
              <a:off x="3984" y="2304"/>
              <a:ext cx="96" cy="96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3600">
                <a:solidFill>
                  <a:prstClr val="black"/>
                </a:solidFill>
              </a:endParaRPr>
            </a:p>
          </p:txBody>
        </p:sp>
        <p:sp>
          <p:nvSpPr>
            <p:cNvPr id="33838" name="Rectangle 42"/>
            <p:cNvSpPr>
              <a:spLocks noChangeArrowheads="1"/>
            </p:cNvSpPr>
            <p:nvPr/>
          </p:nvSpPr>
          <p:spPr bwMode="auto">
            <a:xfrm>
              <a:off x="1872" y="1728"/>
              <a:ext cx="96" cy="96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3600">
                <a:solidFill>
                  <a:prstClr val="black"/>
                </a:solidFill>
              </a:endParaRPr>
            </a:p>
          </p:txBody>
        </p:sp>
        <p:sp>
          <p:nvSpPr>
            <p:cNvPr id="33839" name="Rectangle 43"/>
            <p:cNvSpPr>
              <a:spLocks noChangeArrowheads="1"/>
            </p:cNvSpPr>
            <p:nvPr/>
          </p:nvSpPr>
          <p:spPr bwMode="auto">
            <a:xfrm>
              <a:off x="2160" y="1248"/>
              <a:ext cx="96" cy="96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3600">
                <a:solidFill>
                  <a:prstClr val="black"/>
                </a:solidFill>
              </a:endParaRPr>
            </a:p>
          </p:txBody>
        </p:sp>
        <p:sp>
          <p:nvSpPr>
            <p:cNvPr id="33840" name="Rectangle 44"/>
            <p:cNvSpPr>
              <a:spLocks noChangeArrowheads="1"/>
            </p:cNvSpPr>
            <p:nvPr/>
          </p:nvSpPr>
          <p:spPr bwMode="auto">
            <a:xfrm>
              <a:off x="2640" y="912"/>
              <a:ext cx="96" cy="96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3600">
                <a:solidFill>
                  <a:prstClr val="black"/>
                </a:solidFill>
              </a:endParaRPr>
            </a:p>
          </p:txBody>
        </p:sp>
        <p:sp>
          <p:nvSpPr>
            <p:cNvPr id="33841" name="Rectangle 45"/>
            <p:cNvSpPr>
              <a:spLocks noChangeArrowheads="1"/>
            </p:cNvSpPr>
            <p:nvPr/>
          </p:nvSpPr>
          <p:spPr bwMode="auto">
            <a:xfrm>
              <a:off x="3360" y="960"/>
              <a:ext cx="96" cy="96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3600">
                <a:solidFill>
                  <a:prstClr val="black"/>
                </a:solidFill>
              </a:endParaRPr>
            </a:p>
          </p:txBody>
        </p:sp>
        <p:sp>
          <p:nvSpPr>
            <p:cNvPr id="33842" name="Rectangle 46"/>
            <p:cNvSpPr>
              <a:spLocks noChangeArrowheads="1"/>
            </p:cNvSpPr>
            <p:nvPr/>
          </p:nvSpPr>
          <p:spPr bwMode="auto">
            <a:xfrm>
              <a:off x="3792" y="1344"/>
              <a:ext cx="96" cy="96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3600">
                <a:solidFill>
                  <a:prstClr val="black"/>
                </a:solidFill>
              </a:endParaRPr>
            </a:p>
          </p:txBody>
        </p:sp>
        <p:sp>
          <p:nvSpPr>
            <p:cNvPr id="33843" name="Rectangle 47"/>
            <p:cNvSpPr>
              <a:spLocks noChangeArrowheads="1"/>
            </p:cNvSpPr>
            <p:nvPr/>
          </p:nvSpPr>
          <p:spPr bwMode="auto">
            <a:xfrm>
              <a:off x="4032" y="1872"/>
              <a:ext cx="96" cy="96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3600">
                <a:solidFill>
                  <a:prstClr val="black"/>
                </a:solidFill>
              </a:endParaRPr>
            </a:p>
          </p:txBody>
        </p:sp>
      </p:grpSp>
      <p:sp>
        <p:nvSpPr>
          <p:cNvPr id="33799" name="Text Box 49"/>
          <p:cNvSpPr txBox="1">
            <a:spLocks noChangeArrowheads="1"/>
          </p:cNvSpPr>
          <p:nvPr/>
        </p:nvSpPr>
        <p:spPr bwMode="auto">
          <a:xfrm>
            <a:off x="5437188" y="5768975"/>
            <a:ext cx="3048000" cy="92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800">
                <a:solidFill>
                  <a:prstClr val="black"/>
                </a:solidFill>
              </a:rPr>
              <a:t>Vector of normalized landmark coordinates (</a:t>
            </a:r>
            <a:r>
              <a:rPr lang="en-US" sz="1800" b="1" i="1">
                <a:solidFill>
                  <a:srgbClr val="0000FF"/>
                </a:solidFill>
              </a:rPr>
              <a:t>inter-landmark distances</a:t>
            </a:r>
            <a:r>
              <a:rPr lang="en-US" sz="1800">
                <a:solidFill>
                  <a:prstClr val="black"/>
                </a:solidFill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4"/>
          <p:cNvSpPr>
            <a:spLocks noGrp="1" noChangeArrowheads="1"/>
          </p:cNvSpPr>
          <p:nvPr>
            <p:ph type="ctrTitle" idx="4294967295"/>
          </p:nvPr>
        </p:nvSpPr>
        <p:spPr>
          <a:xfrm>
            <a:off x="685800" y="228600"/>
            <a:ext cx="7772400" cy="1089025"/>
          </a:xfrm>
        </p:spPr>
        <p:txBody>
          <a:bodyPr/>
          <a:lstStyle/>
          <a:p>
            <a:pPr eaLnBrk="1" hangingPunct="1"/>
            <a:r>
              <a:rPr lang="en-US" sz="4200" smtClean="0"/>
              <a:t>Parts clearly matter…</a:t>
            </a:r>
            <a:endParaRPr lang="en-US" smtClean="0"/>
          </a:p>
        </p:txBody>
      </p:sp>
      <p:pic>
        <p:nvPicPr>
          <p:cNvPr id="41987" name="Picture 3" descr="faces-around-us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1676400"/>
            <a:ext cx="321945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8" name="Picture 4" descr="stone_face.jpe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200" y="1981200"/>
            <a:ext cx="373380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4"/>
          <p:cNvSpPr>
            <a:spLocks noGrp="1" noChangeArrowheads="1"/>
          </p:cNvSpPr>
          <p:nvPr>
            <p:ph type="ctrTitle" idx="4294967295"/>
          </p:nvPr>
        </p:nvSpPr>
        <p:spPr>
          <a:xfrm>
            <a:off x="685800" y="228600"/>
            <a:ext cx="7772400" cy="1089025"/>
          </a:xfrm>
        </p:spPr>
        <p:txBody>
          <a:bodyPr/>
          <a:lstStyle/>
          <a:p>
            <a:pPr eaLnBrk="1" hangingPunct="1"/>
            <a:r>
              <a:rPr lang="en-US" sz="4200" smtClean="0"/>
              <a:t>Parts clearly matter…</a:t>
            </a:r>
            <a:endParaRPr lang="en-US" smtClean="0"/>
          </a:p>
        </p:txBody>
      </p:sp>
      <p:pic>
        <p:nvPicPr>
          <p:cNvPr id="43011" name="Picture 3" descr="happy_spider.jpe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1371600"/>
            <a:ext cx="7391400" cy="4786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4"/>
          <p:cNvSpPr>
            <a:spLocks noGrp="1" noChangeArrowheads="1"/>
          </p:cNvSpPr>
          <p:nvPr>
            <p:ph type="ctrTitle" idx="4294967295"/>
          </p:nvPr>
        </p:nvSpPr>
        <p:spPr>
          <a:xfrm>
            <a:off x="685800" y="228600"/>
            <a:ext cx="7772400" cy="1089025"/>
          </a:xfrm>
        </p:spPr>
        <p:txBody>
          <a:bodyPr/>
          <a:lstStyle/>
          <a:p>
            <a:pPr eaLnBrk="1" hangingPunct="1"/>
            <a:r>
              <a:rPr lang="en-US" sz="4200" smtClean="0"/>
              <a:t>Parts clearly matter…</a:t>
            </a:r>
            <a:endParaRPr lang="en-US" smtClean="0"/>
          </a:p>
        </p:txBody>
      </p:sp>
      <p:sp>
        <p:nvSpPr>
          <p:cNvPr id="44035" name="Rectangle 7"/>
          <p:cNvSpPr>
            <a:spLocks noChangeArrowheads="1"/>
          </p:cNvSpPr>
          <p:nvPr/>
        </p:nvSpPr>
        <p:spPr bwMode="auto">
          <a:xfrm>
            <a:off x="5270500" y="6418263"/>
            <a:ext cx="36322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US" sz="1200">
                <a:latin typeface="Trebuchet MS" pitchFamily="1" charset="0"/>
              </a:rPr>
              <a:t>http://www.youtube.com/watch?v=m56F4EKN9hg</a:t>
            </a:r>
          </a:p>
        </p:txBody>
      </p:sp>
      <p:pic>
        <p:nvPicPr>
          <p:cNvPr id="44036" name="Picture 3" descr="snow_face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6800" y="1219200"/>
            <a:ext cx="6858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4"/>
          <p:cNvSpPr>
            <a:spLocks noGrp="1" noChangeArrowheads="1"/>
          </p:cNvSpPr>
          <p:nvPr>
            <p:ph type="ctrTitle" idx="4294967295"/>
          </p:nvPr>
        </p:nvSpPr>
        <p:spPr>
          <a:xfrm>
            <a:off x="685800" y="228600"/>
            <a:ext cx="8091488" cy="1089025"/>
          </a:xfrm>
        </p:spPr>
        <p:txBody>
          <a:bodyPr/>
          <a:lstStyle/>
          <a:p>
            <a:pPr eaLnBrk="1" hangingPunct="1"/>
            <a:r>
              <a:rPr lang="en-US" sz="3300" smtClean="0">
                <a:latin typeface="Trebuchet MS" pitchFamily="1" charset="0"/>
              </a:rPr>
              <a:t>Some parts are more equal than others</a:t>
            </a:r>
            <a:endParaRPr lang="en-US" smtClean="0"/>
          </a:p>
        </p:txBody>
      </p:sp>
      <p:pic>
        <p:nvPicPr>
          <p:cNvPr id="45059" name="Picture 4"/>
          <p:cNvPicPr>
            <a:picLocks noChangeAspect="1" noChangeArrowheads="1"/>
          </p:cNvPicPr>
          <p:nvPr/>
        </p:nvPicPr>
        <p:blipFill>
          <a:blip r:embed="rId3" cstate="print"/>
          <a:srcRect l="12920" t="31197" r="56877" b="21434"/>
          <a:stretch>
            <a:fillRect/>
          </a:stretch>
        </p:blipFill>
        <p:spPr bwMode="auto">
          <a:xfrm>
            <a:off x="533400" y="1295400"/>
            <a:ext cx="4038600" cy="458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0" name="Rectangle 5"/>
          <p:cNvSpPr>
            <a:spLocks noChangeArrowheads="1"/>
          </p:cNvSpPr>
          <p:nvPr/>
        </p:nvSpPr>
        <p:spPr bwMode="auto">
          <a:xfrm>
            <a:off x="457200" y="6019800"/>
            <a:ext cx="8077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b="1" i="1">
                <a:solidFill>
                  <a:srgbClr val="0000FF"/>
                </a:solidFill>
                <a:latin typeface="Times New Roman" pitchFamily="1" charset="0"/>
              </a:rPr>
              <a:t>The eyebrows turn out to be more important than the eyes…</a:t>
            </a:r>
            <a:endParaRPr lang="en-US">
              <a:latin typeface="Times New Roman" pitchFamily="1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rain-in-the-loop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98427"/>
            <a:ext cx="9144000" cy="5461146"/>
          </a:xfrm>
          <a:prstGeom prst="rect">
            <a:avLst/>
          </a:prstGeom>
        </p:spPr>
      </p:pic>
      <p:pic>
        <p:nvPicPr>
          <p:cNvPr id="4" name="Picture 3" descr="gil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391400" y="4343400"/>
            <a:ext cx="1623079" cy="210493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315200" y="6495874"/>
            <a:ext cx="17364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>
                <a:solidFill>
                  <a:prstClr val="black"/>
                </a:solidFill>
                <a:latin typeface="Calibri"/>
                <a:ea typeface="+mn-ea"/>
              </a:rPr>
              <a:t>Gill Pratt, DARPA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4"/>
          <p:cNvSpPr>
            <a:spLocks noGrp="1" noChangeArrowheads="1"/>
          </p:cNvSpPr>
          <p:nvPr>
            <p:ph type="ctrTitle" idx="4294967295"/>
          </p:nvPr>
        </p:nvSpPr>
        <p:spPr>
          <a:xfrm>
            <a:off x="685800" y="228600"/>
            <a:ext cx="8091488" cy="1089025"/>
          </a:xfrm>
        </p:spPr>
        <p:txBody>
          <a:bodyPr/>
          <a:lstStyle/>
          <a:p>
            <a:pPr eaLnBrk="1" hangingPunct="1"/>
            <a:r>
              <a:rPr lang="en-US" sz="3300" smtClean="0">
                <a:latin typeface="Trebuchet MS" pitchFamily="1" charset="0"/>
              </a:rPr>
              <a:t>Some parts are more equal than others</a:t>
            </a:r>
            <a:endParaRPr lang="en-US" smtClean="0"/>
          </a:p>
        </p:txBody>
      </p:sp>
      <p:pic>
        <p:nvPicPr>
          <p:cNvPr id="46083" name="Picture 4"/>
          <p:cNvPicPr>
            <a:picLocks noChangeAspect="1" noChangeArrowheads="1"/>
          </p:cNvPicPr>
          <p:nvPr/>
        </p:nvPicPr>
        <p:blipFill>
          <a:blip r:embed="rId3" cstate="print"/>
          <a:srcRect l="12920" t="31197" r="41490" b="21434"/>
          <a:stretch>
            <a:fillRect/>
          </a:stretch>
        </p:blipFill>
        <p:spPr bwMode="auto">
          <a:xfrm>
            <a:off x="533400" y="1295400"/>
            <a:ext cx="6096000" cy="458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4" name="Rectangle 5"/>
          <p:cNvSpPr>
            <a:spLocks noChangeArrowheads="1"/>
          </p:cNvSpPr>
          <p:nvPr/>
        </p:nvSpPr>
        <p:spPr bwMode="auto">
          <a:xfrm>
            <a:off x="457200" y="6019800"/>
            <a:ext cx="8077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b="1" i="1">
                <a:solidFill>
                  <a:srgbClr val="0000FF"/>
                </a:solidFill>
                <a:latin typeface="Times New Roman" pitchFamily="1" charset="0"/>
              </a:rPr>
              <a:t>The eyebrows turn out to be more important than the eyes…</a:t>
            </a:r>
            <a:endParaRPr lang="en-US">
              <a:latin typeface="Times New Roman" pitchFamily="1" charset="0"/>
            </a:endParaRPr>
          </a:p>
        </p:txBody>
      </p:sp>
      <p:sp>
        <p:nvSpPr>
          <p:cNvPr id="46085" name="Rectangle 4"/>
          <p:cNvSpPr>
            <a:spLocks noChangeArrowheads="1"/>
          </p:cNvSpPr>
          <p:nvPr/>
        </p:nvSpPr>
        <p:spPr bwMode="auto">
          <a:xfrm>
            <a:off x="6705600" y="2362200"/>
            <a:ext cx="9636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b="1" i="1">
                <a:solidFill>
                  <a:srgbClr val="0000FF"/>
                </a:solidFill>
                <a:latin typeface="Times New Roman" pitchFamily="1" charset="0"/>
              </a:rPr>
              <a:t>Nixon</a:t>
            </a:r>
            <a:endParaRPr lang="en-US">
              <a:latin typeface="Times New Roman" pitchFamily="1" charset="0"/>
            </a:endParaRPr>
          </a:p>
        </p:txBody>
      </p:sp>
      <p:sp>
        <p:nvSpPr>
          <p:cNvPr id="46086" name="Rectangle 6"/>
          <p:cNvSpPr>
            <a:spLocks noChangeArrowheads="1"/>
          </p:cNvSpPr>
          <p:nvPr/>
        </p:nvSpPr>
        <p:spPr bwMode="auto">
          <a:xfrm>
            <a:off x="6629400" y="4267200"/>
            <a:ext cx="2005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b="1" i="1">
                <a:solidFill>
                  <a:srgbClr val="0000FF"/>
                </a:solidFill>
                <a:latin typeface="Times New Roman" pitchFamily="1" charset="0"/>
              </a:rPr>
              <a:t>Winona Ryder</a:t>
            </a:r>
            <a:endParaRPr lang="en-US">
              <a:latin typeface="Times New Roman" pitchFamily="1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4"/>
          <p:cNvSpPr>
            <a:spLocks noGrp="1" noChangeArrowheads="1"/>
          </p:cNvSpPr>
          <p:nvPr>
            <p:ph type="ctrTitle" idx="4294967295"/>
          </p:nvPr>
        </p:nvSpPr>
        <p:spPr>
          <a:xfrm>
            <a:off x="685800" y="762000"/>
            <a:ext cx="7772400" cy="1470025"/>
          </a:xfrm>
        </p:spPr>
        <p:txBody>
          <a:bodyPr/>
          <a:lstStyle/>
          <a:p>
            <a:pPr eaLnBrk="1" hangingPunct="1"/>
            <a:r>
              <a:rPr lang="en-US" sz="3600" b="1" i="1" smtClean="0"/>
              <a:t>Robust</a:t>
            </a:r>
            <a:r>
              <a:rPr lang="en-US" sz="3600" smtClean="0"/>
              <a:t> real-time face </a:t>
            </a:r>
            <a:r>
              <a:rPr lang="en-US" sz="3600" b="1" i="1" smtClean="0"/>
              <a:t>detection</a:t>
            </a:r>
          </a:p>
        </p:txBody>
      </p:sp>
      <p:sp>
        <p:nvSpPr>
          <p:cNvPr id="47107" name="Rectangle 5"/>
          <p:cNvSpPr>
            <a:spLocks noGrp="1" noChangeArrowheads="1"/>
          </p:cNvSpPr>
          <p:nvPr>
            <p:ph type="subTitle" idx="4294967295"/>
          </p:nvPr>
        </p:nvSpPr>
        <p:spPr>
          <a:xfrm>
            <a:off x="1600200" y="3048000"/>
            <a:ext cx="6045200" cy="1593850"/>
          </a:xfrm>
        </p:spPr>
        <p:txBody>
          <a:bodyPr/>
          <a:lstStyle/>
          <a:p>
            <a:pPr marL="0" indent="0" algn="ctr" eaLnBrk="1" hangingPunct="1">
              <a:buFontTx/>
              <a:buNone/>
            </a:pPr>
            <a:r>
              <a:rPr lang="en-US" sz="2400" smtClean="0">
                <a:solidFill>
                  <a:srgbClr val="898989"/>
                </a:solidFill>
              </a:rPr>
              <a:t>Paul A. Viola and Michael J. Jones</a:t>
            </a:r>
          </a:p>
          <a:p>
            <a:pPr marL="0" indent="0" algn="ctr" eaLnBrk="1" hangingPunct="1">
              <a:buFontTx/>
              <a:buNone/>
            </a:pPr>
            <a:r>
              <a:rPr lang="en-US" sz="2400" i="1" smtClean="0">
                <a:solidFill>
                  <a:srgbClr val="898989"/>
                </a:solidFill>
              </a:rPr>
              <a:t>Intl. J. Computer Vision</a:t>
            </a:r>
          </a:p>
          <a:p>
            <a:pPr marL="0" indent="0" algn="ctr" eaLnBrk="1" hangingPunct="1">
              <a:buFontTx/>
              <a:buNone/>
            </a:pPr>
            <a:r>
              <a:rPr lang="en-US" sz="2400" smtClean="0">
                <a:solidFill>
                  <a:srgbClr val="898989"/>
                </a:solidFill>
              </a:rPr>
              <a:t>57(2), 137–154, 2004</a:t>
            </a:r>
          </a:p>
        </p:txBody>
      </p:sp>
      <p:sp>
        <p:nvSpPr>
          <p:cNvPr id="47108" name="Rectangle 4"/>
          <p:cNvSpPr>
            <a:spLocks noChangeArrowheads="1"/>
          </p:cNvSpPr>
          <p:nvPr/>
        </p:nvSpPr>
        <p:spPr bwMode="auto">
          <a:xfrm>
            <a:off x="1981200" y="5943600"/>
            <a:ext cx="5561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b="1" i="1">
                <a:solidFill>
                  <a:srgbClr val="0000FF"/>
                </a:solidFill>
                <a:latin typeface="Times New Roman" pitchFamily="1" charset="0"/>
              </a:rPr>
              <a:t>Learn which “parts” are most important…</a:t>
            </a:r>
            <a:endParaRPr lang="en-US">
              <a:latin typeface="Times New Roman" pitchFamily="1" charset="0"/>
            </a:endParaRPr>
          </a:p>
        </p:txBody>
      </p:sp>
      <p:sp>
        <p:nvSpPr>
          <p:cNvPr id="47109" name="Rectangle 4"/>
          <p:cNvSpPr>
            <a:spLocks noChangeArrowheads="1"/>
          </p:cNvSpPr>
          <p:nvPr/>
        </p:nvSpPr>
        <p:spPr bwMode="auto">
          <a:xfrm>
            <a:off x="6858000" y="1905000"/>
            <a:ext cx="15954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1600">
                <a:solidFill>
                  <a:srgbClr val="FF0000"/>
                </a:solidFill>
                <a:latin typeface="Comic Sans MS" pitchFamily="1" charset="0"/>
              </a:rPr>
              <a:t>by computers…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76200"/>
            <a:ext cx="77724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Face features</a:t>
            </a:r>
            <a:endParaRPr lang="en-US" dirty="0" smtClean="0"/>
          </a:p>
        </p:txBody>
      </p:sp>
      <p:sp>
        <p:nvSpPr>
          <p:cNvPr id="54275" name="Rectangle 3"/>
          <p:cNvSpPr>
            <a:spLocks noGrp="1" noChangeArrowheads="1"/>
          </p:cNvSpPr>
          <p:nvPr>
            <p:ph idx="4294967295"/>
          </p:nvPr>
        </p:nvSpPr>
        <p:spPr/>
        <p:txBody>
          <a:bodyPr/>
          <a:lstStyle/>
          <a:p>
            <a:pPr eaLnBrk="1" hangingPunct="1"/>
            <a:r>
              <a:rPr lang="en-US" sz="2400" dirty="0" smtClean="0"/>
              <a:t>“Rectangle filters”</a:t>
            </a:r>
          </a:p>
          <a:p>
            <a:pPr lvl="1" eaLnBrk="1" hangingPunct="1"/>
            <a:r>
              <a:rPr lang="en-US" sz="2000" dirty="0" smtClean="0"/>
              <a:t>also: "</a:t>
            </a:r>
            <a:r>
              <a:rPr lang="en-US" sz="2000" dirty="0" err="1" smtClean="0"/>
              <a:t>Haar</a:t>
            </a:r>
            <a:r>
              <a:rPr lang="en-US" sz="2000" dirty="0" smtClean="0"/>
              <a:t> wavelets" </a:t>
            </a:r>
          </a:p>
          <a:p>
            <a:pPr eaLnBrk="1" hangingPunct="1"/>
            <a:r>
              <a:rPr lang="en-US" sz="2400" b="1" i="1" dirty="0" smtClean="0"/>
              <a:t>Differences</a:t>
            </a:r>
            <a:r>
              <a:rPr lang="en-US" sz="2400" dirty="0" smtClean="0"/>
              <a:t> between </a:t>
            </a:r>
            <a:br>
              <a:rPr lang="en-US" sz="2400" dirty="0" smtClean="0"/>
            </a:br>
            <a:r>
              <a:rPr lang="en-US" sz="2400" dirty="0" smtClean="0"/>
              <a:t>sums of pixels in</a:t>
            </a:r>
            <a:br>
              <a:rPr lang="en-US" sz="2400" dirty="0" smtClean="0"/>
            </a:br>
            <a:r>
              <a:rPr lang="en-US" sz="2400" dirty="0" smtClean="0"/>
              <a:t>adjacent rectangles</a:t>
            </a:r>
          </a:p>
          <a:p>
            <a:pPr eaLnBrk="1" hangingPunct="1"/>
            <a:r>
              <a:rPr lang="en-US" sz="2400" dirty="0" smtClean="0"/>
              <a:t>Simple </a:t>
            </a:r>
            <a:r>
              <a:rPr lang="en-US" sz="2400" dirty="0" err="1" smtClean="0"/>
              <a:t>thresholding</a:t>
            </a:r>
            <a:endParaRPr lang="en-US" sz="2400" dirty="0" smtClean="0"/>
          </a:p>
        </p:txBody>
      </p:sp>
      <p:pic>
        <p:nvPicPr>
          <p:cNvPr id="5427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4038600"/>
            <a:ext cx="3200400" cy="107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14800" y="1966913"/>
            <a:ext cx="4343400" cy="3109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78" name="Rectangle 10"/>
          <p:cNvSpPr>
            <a:spLocks noChangeArrowheads="1"/>
          </p:cNvSpPr>
          <p:nvPr/>
        </p:nvSpPr>
        <p:spPr bwMode="auto">
          <a:xfrm>
            <a:off x="3833813" y="5257800"/>
            <a:ext cx="4935537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en-US" sz="1800">
                <a:solidFill>
                  <a:srgbClr val="0000FF"/>
                </a:solidFill>
                <a:latin typeface="Comic Sans MS" pitchFamily="1" charset="0"/>
              </a:rPr>
              <a:t>gray regions are subtracted (after summing)</a:t>
            </a:r>
          </a:p>
          <a:p>
            <a:pPr algn="ctr" eaLnBrk="1" hangingPunct="1"/>
            <a:r>
              <a:rPr lang="en-US" sz="1800">
                <a:solidFill>
                  <a:srgbClr val="0000FF"/>
                </a:solidFill>
                <a:latin typeface="Comic Sans MS" pitchFamily="1" charset="0"/>
              </a:rPr>
              <a:t>white regions are added (after summing)</a:t>
            </a:r>
          </a:p>
        </p:txBody>
      </p:sp>
      <p:sp>
        <p:nvSpPr>
          <p:cNvPr id="54279" name="Rectangle 11"/>
          <p:cNvSpPr>
            <a:spLocks noChangeArrowheads="1"/>
          </p:cNvSpPr>
          <p:nvPr/>
        </p:nvSpPr>
        <p:spPr bwMode="auto">
          <a:xfrm>
            <a:off x="4348163" y="3200400"/>
            <a:ext cx="87788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en-US" sz="1800">
                <a:solidFill>
                  <a:srgbClr val="0000FF"/>
                </a:solidFill>
                <a:latin typeface="Comic Sans MS" pitchFamily="1" charset="0"/>
              </a:rPr>
              <a:t>24x24</a:t>
            </a:r>
          </a:p>
        </p:txBody>
      </p:sp>
      <p:sp>
        <p:nvSpPr>
          <p:cNvPr id="54280" name="Rectangle 12"/>
          <p:cNvSpPr>
            <a:spLocks noChangeArrowheads="1"/>
          </p:cNvSpPr>
          <p:nvPr/>
        </p:nvSpPr>
        <p:spPr bwMode="auto">
          <a:xfrm>
            <a:off x="838200" y="5029200"/>
            <a:ext cx="24384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sz="1800">
                <a:solidFill>
                  <a:srgbClr val="CC0000"/>
                </a:solidFill>
                <a:latin typeface="Comic Sans MS" pitchFamily="1" charset="0"/>
              </a:rPr>
              <a:t>each box filter is present or absent</a:t>
            </a:r>
          </a:p>
        </p:txBody>
      </p:sp>
      <p:sp>
        <p:nvSpPr>
          <p:cNvPr id="54281" name="Rectangle 8"/>
          <p:cNvSpPr>
            <a:spLocks noChangeArrowheads="1"/>
          </p:cNvSpPr>
          <p:nvPr/>
        </p:nvSpPr>
        <p:spPr bwMode="auto">
          <a:xfrm>
            <a:off x="5802313" y="1535113"/>
            <a:ext cx="22320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en-US" sz="1800">
                <a:solidFill>
                  <a:srgbClr val="00B050"/>
                </a:solidFill>
                <a:latin typeface="Comic Sans MS" pitchFamily="1" charset="0"/>
              </a:rPr>
              <a:t>face ~ simple parts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901700" y="152400"/>
            <a:ext cx="7340600" cy="990600"/>
          </a:xfrm>
        </p:spPr>
        <p:txBody>
          <a:bodyPr/>
          <a:lstStyle/>
          <a:p>
            <a:pPr eaLnBrk="1" hangingPunct="1"/>
            <a:r>
              <a:rPr lang="en-US" smtClean="0"/>
              <a:t>Huge library of “parts”</a:t>
            </a:r>
          </a:p>
        </p:txBody>
      </p:sp>
      <p:pic>
        <p:nvPicPr>
          <p:cNvPr id="55299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73300" y="2052638"/>
            <a:ext cx="6184900" cy="3814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300" name="Rectangle 3"/>
          <p:cNvSpPr>
            <a:spLocks noChangeArrowheads="1"/>
          </p:cNvSpPr>
          <p:nvPr/>
        </p:nvSpPr>
        <p:spPr bwMode="auto">
          <a:xfrm>
            <a:off x="3924300" y="6183313"/>
            <a:ext cx="132238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en-US" sz="1800">
                <a:solidFill>
                  <a:srgbClr val="FF0000"/>
                </a:solidFill>
                <a:latin typeface="Comic Sans MS" pitchFamily="1" charset="0"/>
              </a:rPr>
              <a:t>How huge?</a:t>
            </a:r>
          </a:p>
        </p:txBody>
      </p:sp>
      <p:sp>
        <p:nvSpPr>
          <p:cNvPr id="55301" name="Rectangle 3"/>
          <p:cNvSpPr>
            <a:spLocks noChangeArrowheads="1"/>
          </p:cNvSpPr>
          <p:nvPr/>
        </p:nvSpPr>
        <p:spPr bwMode="auto">
          <a:xfrm>
            <a:off x="1600200" y="1309688"/>
            <a:ext cx="589438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en-US" sz="1800">
                <a:solidFill>
                  <a:srgbClr val="0000FF"/>
                </a:solidFill>
                <a:latin typeface="Comic Sans MS" pitchFamily="1" charset="0"/>
              </a:rPr>
              <a:t>“rectangle filters” ~ differences of region intensities</a:t>
            </a:r>
          </a:p>
        </p:txBody>
      </p:sp>
      <p:pic>
        <p:nvPicPr>
          <p:cNvPr id="55302" name="Picture 5"/>
          <p:cNvPicPr>
            <a:picLocks noChangeAspect="1" noChangeArrowheads="1"/>
          </p:cNvPicPr>
          <p:nvPr/>
        </p:nvPicPr>
        <p:blipFill>
          <a:blip r:embed="rId4" cstate="print"/>
          <a:srcRect r="68420" b="48087"/>
          <a:stretch>
            <a:fillRect/>
          </a:stretch>
        </p:blipFill>
        <p:spPr bwMode="auto">
          <a:xfrm>
            <a:off x="152400" y="2971800"/>
            <a:ext cx="1371600" cy="161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303" name="Rectangle 11"/>
          <p:cNvSpPr>
            <a:spLocks noChangeArrowheads="1"/>
          </p:cNvSpPr>
          <p:nvPr/>
        </p:nvSpPr>
        <p:spPr bwMode="auto">
          <a:xfrm>
            <a:off x="385763" y="4205288"/>
            <a:ext cx="8778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en-US" sz="1800">
                <a:solidFill>
                  <a:srgbClr val="0000FF"/>
                </a:solidFill>
                <a:latin typeface="Comic Sans MS" pitchFamily="1" charset="0"/>
              </a:rPr>
              <a:t>24x24</a:t>
            </a:r>
          </a:p>
        </p:txBody>
      </p:sp>
      <p:sp>
        <p:nvSpPr>
          <p:cNvPr id="8" name="Right Arrow 7"/>
          <p:cNvSpPr/>
          <p:nvPr/>
        </p:nvSpPr>
        <p:spPr>
          <a:xfrm>
            <a:off x="1524000" y="3581400"/>
            <a:ext cx="533400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228600"/>
            <a:ext cx="7772400" cy="884238"/>
          </a:xfrm>
        </p:spPr>
        <p:txBody>
          <a:bodyPr/>
          <a:lstStyle/>
          <a:p>
            <a:pPr eaLnBrk="1" hangingPunct="1"/>
            <a:r>
              <a:rPr lang="en-US" smtClean="0"/>
              <a:t>Integral images!</a:t>
            </a:r>
          </a:p>
        </p:txBody>
      </p:sp>
      <p:pic>
        <p:nvPicPr>
          <p:cNvPr id="56323" name="Picture 4"/>
          <p:cNvPicPr>
            <a:picLocks noChangeAspect="1" noChangeArrowheads="1"/>
          </p:cNvPicPr>
          <p:nvPr/>
        </p:nvPicPr>
        <p:blipFill>
          <a:blip r:embed="rId4" cstate="print"/>
          <a:srcRect b="50000"/>
          <a:stretch>
            <a:fillRect/>
          </a:stretch>
        </p:blipFill>
        <p:spPr bwMode="auto">
          <a:xfrm>
            <a:off x="6096000" y="1524000"/>
            <a:ext cx="22733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4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19400" y="1447800"/>
            <a:ext cx="2478088" cy="877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25" name="Rectangle 13"/>
          <p:cNvSpPr>
            <a:spLocks noChangeArrowheads="1"/>
          </p:cNvSpPr>
          <p:nvPr/>
        </p:nvSpPr>
        <p:spPr bwMode="auto">
          <a:xfrm>
            <a:off x="838200" y="2514600"/>
            <a:ext cx="449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 algn="ctr" eaLnBrk="1" hangingPunct="1"/>
            <a:r>
              <a:rPr lang="en-US" b="1" i="1">
                <a:solidFill>
                  <a:srgbClr val="0000FF"/>
                </a:solidFill>
                <a:latin typeface="Times New Roman" pitchFamily="1" charset="0"/>
              </a:rPr>
              <a:t>Computed for each image pixel</a:t>
            </a:r>
          </a:p>
        </p:txBody>
      </p:sp>
      <p:sp>
        <p:nvSpPr>
          <p:cNvPr id="56326" name="Rectangle 16"/>
          <p:cNvSpPr>
            <a:spLocks noChangeArrowheads="1"/>
          </p:cNvSpPr>
          <p:nvPr/>
        </p:nvSpPr>
        <p:spPr bwMode="auto">
          <a:xfrm>
            <a:off x="533400" y="1447800"/>
            <a:ext cx="21336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>
                <a:latin typeface="Times New Roman" pitchFamily="1" charset="0"/>
              </a:rPr>
              <a:t> Upper-left partial sums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76200"/>
            <a:ext cx="7772400" cy="960438"/>
          </a:xfrm>
        </p:spPr>
        <p:txBody>
          <a:bodyPr/>
          <a:lstStyle/>
          <a:p>
            <a:pPr eaLnBrk="1" hangingPunct="1"/>
            <a:r>
              <a:rPr lang="en-US" smtClean="0"/>
              <a:t>Integral images!</a:t>
            </a:r>
          </a:p>
        </p:txBody>
      </p:sp>
      <p:pic>
        <p:nvPicPr>
          <p:cNvPr id="57347" name="Picture 4"/>
          <p:cNvPicPr>
            <a:picLocks noChangeAspect="1" noChangeArrowheads="1"/>
          </p:cNvPicPr>
          <p:nvPr/>
        </p:nvPicPr>
        <p:blipFill>
          <a:blip r:embed="rId3" cstate="print"/>
          <a:srcRect t="52000"/>
          <a:stretch>
            <a:fillRect/>
          </a:stretch>
        </p:blipFill>
        <p:spPr bwMode="auto">
          <a:xfrm>
            <a:off x="6172200" y="4038600"/>
            <a:ext cx="22733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48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19400" y="1447800"/>
            <a:ext cx="2478088" cy="877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49" name="Rectangle 13"/>
          <p:cNvSpPr>
            <a:spLocks noChangeArrowheads="1"/>
          </p:cNvSpPr>
          <p:nvPr/>
        </p:nvSpPr>
        <p:spPr bwMode="auto">
          <a:xfrm>
            <a:off x="838200" y="2514600"/>
            <a:ext cx="449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 algn="ctr" eaLnBrk="1" hangingPunct="1"/>
            <a:r>
              <a:rPr lang="en-US" b="1" i="1">
                <a:solidFill>
                  <a:srgbClr val="0000FF"/>
                </a:solidFill>
                <a:latin typeface="Times New Roman" pitchFamily="1" charset="0"/>
              </a:rPr>
              <a:t>Computed for each image pixel</a:t>
            </a:r>
          </a:p>
        </p:txBody>
      </p:sp>
      <p:sp>
        <p:nvSpPr>
          <p:cNvPr id="57350" name="Rectangle 14"/>
          <p:cNvSpPr>
            <a:spLocks noChangeArrowheads="1"/>
          </p:cNvSpPr>
          <p:nvPr/>
        </p:nvSpPr>
        <p:spPr bwMode="auto">
          <a:xfrm>
            <a:off x="914400" y="4572000"/>
            <a:ext cx="44958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 algn="ctr" eaLnBrk="1" hangingPunct="1"/>
            <a:r>
              <a:rPr lang="en-US" b="1" i="1">
                <a:solidFill>
                  <a:srgbClr val="0000FF"/>
                </a:solidFill>
                <a:latin typeface="Times New Roman" pitchFamily="1" charset="0"/>
              </a:rPr>
              <a:t>How could you compute the sum of the pixels in rectangle D? </a:t>
            </a:r>
          </a:p>
        </p:txBody>
      </p:sp>
      <p:sp>
        <p:nvSpPr>
          <p:cNvPr id="57351" name="Rectangle 16"/>
          <p:cNvSpPr>
            <a:spLocks noChangeArrowheads="1"/>
          </p:cNvSpPr>
          <p:nvPr/>
        </p:nvSpPr>
        <p:spPr bwMode="auto">
          <a:xfrm>
            <a:off x="533400" y="1447800"/>
            <a:ext cx="21336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>
                <a:latin typeface="Times New Roman" pitchFamily="1" charset="0"/>
              </a:rPr>
              <a:t> Upper-left partial sums</a:t>
            </a:r>
          </a:p>
        </p:txBody>
      </p:sp>
      <p:pic>
        <p:nvPicPr>
          <p:cNvPr id="57352" name="Picture 4"/>
          <p:cNvPicPr>
            <a:picLocks noChangeAspect="1" noChangeArrowheads="1"/>
          </p:cNvPicPr>
          <p:nvPr/>
        </p:nvPicPr>
        <p:blipFill>
          <a:blip r:embed="rId3" cstate="print"/>
          <a:srcRect b="50000"/>
          <a:stretch>
            <a:fillRect/>
          </a:stretch>
        </p:blipFill>
        <p:spPr bwMode="auto">
          <a:xfrm>
            <a:off x="6172200" y="1447800"/>
            <a:ext cx="22733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28600"/>
            <a:ext cx="8229600" cy="808038"/>
          </a:xfrm>
        </p:spPr>
        <p:txBody>
          <a:bodyPr/>
          <a:lstStyle/>
          <a:p>
            <a:r>
              <a:rPr lang="en-US" sz="3200" smtClean="0"/>
              <a:t>Classifier learned from Labeled Data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533400" y="1219200"/>
            <a:ext cx="7772400" cy="5410200"/>
          </a:xfrm>
        </p:spPr>
        <p:txBody>
          <a:bodyPr/>
          <a:lstStyle/>
          <a:p>
            <a:r>
              <a:rPr lang="en-US" sz="2400" smtClean="0"/>
              <a:t>Training Data</a:t>
            </a:r>
          </a:p>
          <a:p>
            <a:pPr lvl="1"/>
            <a:r>
              <a:rPr lang="en-US" sz="2400" smtClean="0"/>
              <a:t>5000 faces</a:t>
            </a:r>
          </a:p>
          <a:p>
            <a:pPr lvl="2"/>
            <a:r>
              <a:rPr lang="en-US" smtClean="0"/>
              <a:t>All frontal</a:t>
            </a:r>
          </a:p>
          <a:p>
            <a:pPr lvl="1"/>
            <a:r>
              <a:rPr lang="en-US" sz="2400" smtClean="0"/>
              <a:t>10</a:t>
            </a:r>
            <a:r>
              <a:rPr lang="en-US" sz="2400" baseline="30000" smtClean="0"/>
              <a:t>8 </a:t>
            </a:r>
            <a:r>
              <a:rPr lang="en-US" sz="2400" smtClean="0"/>
              <a:t> non faces</a:t>
            </a:r>
          </a:p>
          <a:p>
            <a:pPr lvl="1"/>
            <a:r>
              <a:rPr lang="en-US" sz="2400" smtClean="0"/>
              <a:t>Faces are normalized</a:t>
            </a:r>
          </a:p>
          <a:p>
            <a:pPr lvl="2"/>
            <a:r>
              <a:rPr lang="en-US" smtClean="0"/>
              <a:t>Scale, translation</a:t>
            </a:r>
          </a:p>
          <a:p>
            <a:pPr lvl="2"/>
            <a:endParaRPr lang="en-US" smtClean="0"/>
          </a:p>
          <a:p>
            <a:r>
              <a:rPr lang="en-US" sz="2400" smtClean="0"/>
              <a:t>Many variations</a:t>
            </a:r>
          </a:p>
          <a:p>
            <a:pPr lvl="1"/>
            <a:r>
              <a:rPr lang="en-US" sz="2400" smtClean="0"/>
              <a:t>Across individuals</a:t>
            </a:r>
          </a:p>
          <a:p>
            <a:pPr lvl="1"/>
            <a:r>
              <a:rPr lang="en-US" sz="2400" smtClean="0"/>
              <a:t>Illumination</a:t>
            </a:r>
          </a:p>
          <a:p>
            <a:pPr lvl="1"/>
            <a:r>
              <a:rPr lang="en-US" sz="2400" smtClean="0"/>
              <a:t>Pose (rotation both in plane and out)</a:t>
            </a:r>
          </a:p>
        </p:txBody>
      </p:sp>
      <p:pic>
        <p:nvPicPr>
          <p:cNvPr id="49156" name="Picture 4" descr="training_fac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219200"/>
            <a:ext cx="42672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76200"/>
            <a:ext cx="7772400" cy="1143000"/>
          </a:xfrm>
        </p:spPr>
        <p:txBody>
          <a:bodyPr/>
          <a:lstStyle/>
          <a:p>
            <a:pPr eaLnBrk="1" hangingPunct="1"/>
            <a:r>
              <a:rPr lang="en-US" smtClean="0"/>
              <a:t>AdaBoost algorithm</a:t>
            </a:r>
          </a:p>
        </p:txBody>
      </p:sp>
      <p:sp>
        <p:nvSpPr>
          <p:cNvPr id="567299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685800" y="1371600"/>
            <a:ext cx="8077200" cy="43434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500" b="1" i="1" smtClean="0">
                <a:solidFill>
                  <a:srgbClr val="0000FF"/>
                </a:solidFill>
              </a:rPr>
              <a:t>For each round of boosting:  </a:t>
            </a:r>
            <a:r>
              <a:rPr lang="en-US" sz="2500" b="1" i="1" smtClean="0">
                <a:solidFill>
                  <a:srgbClr val="FF0000"/>
                </a:solidFill>
              </a:rPr>
              <a:t>(AdaBoost)</a:t>
            </a:r>
          </a:p>
          <a:p>
            <a:pPr eaLnBrk="1" hangingPunct="1">
              <a:lnSpc>
                <a:spcPct val="80000"/>
              </a:lnSpc>
            </a:pPr>
            <a:r>
              <a:rPr lang="en-US" sz="2500" smtClean="0"/>
              <a:t>Evaluate each rectangle filter on each example</a:t>
            </a:r>
          </a:p>
          <a:p>
            <a:pPr eaLnBrk="1" hangingPunct="1">
              <a:lnSpc>
                <a:spcPct val="80000"/>
              </a:lnSpc>
            </a:pPr>
            <a:r>
              <a:rPr lang="en-US" sz="2500" smtClean="0"/>
              <a:t>Sort examples by filter values</a:t>
            </a:r>
          </a:p>
          <a:p>
            <a:pPr eaLnBrk="1" hangingPunct="1">
              <a:lnSpc>
                <a:spcPct val="80000"/>
              </a:lnSpc>
            </a:pPr>
            <a:r>
              <a:rPr lang="en-US" sz="2500" smtClean="0"/>
              <a:t>Select best threshold for each filter (min error)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200" smtClean="0"/>
              <a:t>Use sorting to quickly scan for optimal threshold</a:t>
            </a:r>
          </a:p>
          <a:p>
            <a:pPr lvl="1" eaLnBrk="1" hangingPunct="1">
              <a:lnSpc>
                <a:spcPct val="80000"/>
              </a:lnSpc>
            </a:pPr>
            <a:endParaRPr lang="en-US" sz="2500" smtClean="0"/>
          </a:p>
          <a:p>
            <a:pPr eaLnBrk="1" hangingPunct="1">
              <a:lnSpc>
                <a:spcPct val="80000"/>
              </a:lnSpc>
            </a:pPr>
            <a:r>
              <a:rPr lang="en-US" sz="2500" smtClean="0"/>
              <a:t>Select best filter/threshold combination</a:t>
            </a:r>
          </a:p>
          <a:p>
            <a:pPr eaLnBrk="1" hangingPunct="1">
              <a:lnSpc>
                <a:spcPct val="80000"/>
              </a:lnSpc>
            </a:pPr>
            <a:r>
              <a:rPr lang="en-US" sz="2500" smtClean="0"/>
              <a:t>Weight is a simple function of error rate</a:t>
            </a:r>
          </a:p>
          <a:p>
            <a:pPr eaLnBrk="1" hangingPunct="1">
              <a:lnSpc>
                <a:spcPct val="80000"/>
              </a:lnSpc>
            </a:pPr>
            <a:r>
              <a:rPr lang="en-US" sz="2500" smtClean="0"/>
              <a:t>Reweight examples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200" smtClean="0"/>
              <a:t>(There are many tricks to make this more efficient.)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2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2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2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2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2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2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2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29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Oval 3"/>
          <p:cNvSpPr>
            <a:spLocks noChangeArrowheads="1"/>
          </p:cNvSpPr>
          <p:nvPr/>
        </p:nvSpPr>
        <p:spPr bwMode="auto">
          <a:xfrm>
            <a:off x="7396163" y="630238"/>
            <a:ext cx="198437" cy="200025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52227" name="Oval 4"/>
          <p:cNvSpPr>
            <a:spLocks noChangeArrowheads="1"/>
          </p:cNvSpPr>
          <p:nvPr/>
        </p:nvSpPr>
        <p:spPr bwMode="auto">
          <a:xfrm>
            <a:off x="8229600" y="531813"/>
            <a:ext cx="201613" cy="198437"/>
          </a:xfrm>
          <a:prstGeom prst="ellipse">
            <a:avLst/>
          </a:prstGeom>
          <a:solidFill>
            <a:srgbClr val="3366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52228" name="Oval 5"/>
          <p:cNvSpPr>
            <a:spLocks noChangeArrowheads="1"/>
          </p:cNvSpPr>
          <p:nvPr/>
        </p:nvSpPr>
        <p:spPr bwMode="auto">
          <a:xfrm>
            <a:off x="8591550" y="930275"/>
            <a:ext cx="201613" cy="200025"/>
          </a:xfrm>
          <a:prstGeom prst="ellipse">
            <a:avLst/>
          </a:prstGeom>
          <a:solidFill>
            <a:srgbClr val="3366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52229" name="Oval 6"/>
          <p:cNvSpPr>
            <a:spLocks noChangeArrowheads="1"/>
          </p:cNvSpPr>
          <p:nvPr/>
        </p:nvSpPr>
        <p:spPr bwMode="auto">
          <a:xfrm>
            <a:off x="8393113" y="1487488"/>
            <a:ext cx="198437" cy="198437"/>
          </a:xfrm>
          <a:prstGeom prst="ellipse">
            <a:avLst/>
          </a:prstGeom>
          <a:solidFill>
            <a:srgbClr val="3366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52230" name="Oval 7"/>
          <p:cNvSpPr>
            <a:spLocks noChangeArrowheads="1"/>
          </p:cNvSpPr>
          <p:nvPr/>
        </p:nvSpPr>
        <p:spPr bwMode="auto">
          <a:xfrm>
            <a:off x="7894638" y="1387475"/>
            <a:ext cx="198437" cy="200025"/>
          </a:xfrm>
          <a:prstGeom prst="ellipse">
            <a:avLst/>
          </a:prstGeom>
          <a:solidFill>
            <a:srgbClr val="3366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52231" name="Oval 8"/>
          <p:cNvSpPr>
            <a:spLocks noChangeArrowheads="1"/>
          </p:cNvSpPr>
          <p:nvPr/>
        </p:nvSpPr>
        <p:spPr bwMode="auto">
          <a:xfrm>
            <a:off x="7924800" y="1828800"/>
            <a:ext cx="198438" cy="200025"/>
          </a:xfrm>
          <a:prstGeom prst="ellipse">
            <a:avLst/>
          </a:prstGeom>
          <a:solidFill>
            <a:srgbClr val="3366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52232" name="Oval 9"/>
          <p:cNvSpPr>
            <a:spLocks noChangeArrowheads="1"/>
          </p:cNvSpPr>
          <p:nvPr/>
        </p:nvSpPr>
        <p:spPr bwMode="auto">
          <a:xfrm>
            <a:off x="8043863" y="830263"/>
            <a:ext cx="200025" cy="200025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52233" name="Oval 10"/>
          <p:cNvSpPr>
            <a:spLocks noChangeArrowheads="1"/>
          </p:cNvSpPr>
          <p:nvPr/>
        </p:nvSpPr>
        <p:spPr bwMode="auto">
          <a:xfrm>
            <a:off x="7146925" y="1038225"/>
            <a:ext cx="198438" cy="200025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52234" name="Oval 11"/>
          <p:cNvSpPr>
            <a:spLocks noChangeArrowheads="1"/>
          </p:cNvSpPr>
          <p:nvPr/>
        </p:nvSpPr>
        <p:spPr bwMode="auto">
          <a:xfrm>
            <a:off x="7494588" y="1778000"/>
            <a:ext cx="200025" cy="198438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5194300" y="838200"/>
            <a:ext cx="3697288" cy="641350"/>
            <a:chOff x="3272" y="528"/>
            <a:chExt cx="2329" cy="404"/>
          </a:xfrm>
        </p:grpSpPr>
        <p:sp>
          <p:nvSpPr>
            <p:cNvPr id="52276" name="Line 13"/>
            <p:cNvSpPr>
              <a:spLocks noChangeShapeType="1"/>
            </p:cNvSpPr>
            <p:nvPr/>
          </p:nvSpPr>
          <p:spPr bwMode="auto">
            <a:xfrm flipV="1">
              <a:off x="4533" y="741"/>
              <a:ext cx="1068" cy="12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52277" name="Text Box 14"/>
            <p:cNvSpPr txBox="1">
              <a:spLocks noChangeArrowheads="1"/>
            </p:cNvSpPr>
            <p:nvPr/>
          </p:nvSpPr>
          <p:spPr bwMode="auto">
            <a:xfrm>
              <a:off x="3272" y="528"/>
              <a:ext cx="808" cy="404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800" b="1"/>
                <a:t>Weak </a:t>
              </a:r>
            </a:p>
            <a:p>
              <a:r>
                <a:rPr lang="en-US" sz="1800" b="1"/>
                <a:t>Classifier 1</a:t>
              </a:r>
            </a:p>
          </p:txBody>
        </p:sp>
        <p:cxnSp>
          <p:nvCxnSpPr>
            <p:cNvPr id="52278" name="AutoShape 15"/>
            <p:cNvCxnSpPr>
              <a:cxnSpLocks noChangeShapeType="1"/>
              <a:stCxn id="52277" idx="3"/>
              <a:endCxn id="52276" idx="0"/>
            </p:cNvCxnSpPr>
            <p:nvPr/>
          </p:nvCxnSpPr>
          <p:spPr bwMode="auto">
            <a:xfrm>
              <a:off x="4080" y="730"/>
              <a:ext cx="453" cy="145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</p:grpSp>
      <p:sp>
        <p:nvSpPr>
          <p:cNvPr id="52236" name="Rectangle 16"/>
          <p:cNvSpPr>
            <a:spLocks noChangeArrowheads="1"/>
          </p:cNvSpPr>
          <p:nvPr/>
        </p:nvSpPr>
        <p:spPr bwMode="auto">
          <a:xfrm>
            <a:off x="6996113" y="381000"/>
            <a:ext cx="1995487" cy="1895475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grpSp>
        <p:nvGrpSpPr>
          <p:cNvPr id="3" name="Group 17"/>
          <p:cNvGrpSpPr>
            <a:grpSpLocks/>
          </p:cNvGrpSpPr>
          <p:nvPr/>
        </p:nvGrpSpPr>
        <p:grpSpPr bwMode="auto">
          <a:xfrm>
            <a:off x="4953000" y="2525713"/>
            <a:ext cx="4038600" cy="1897062"/>
            <a:chOff x="3120" y="1591"/>
            <a:chExt cx="2544" cy="1195"/>
          </a:xfrm>
        </p:grpSpPr>
        <p:sp>
          <p:nvSpPr>
            <p:cNvPr id="52262" name="Oval 18"/>
            <p:cNvSpPr>
              <a:spLocks noChangeArrowheads="1"/>
            </p:cNvSpPr>
            <p:nvPr/>
          </p:nvSpPr>
          <p:spPr bwMode="auto">
            <a:xfrm>
              <a:off x="4595" y="1749"/>
              <a:ext cx="126" cy="125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2263" name="Oval 19"/>
            <p:cNvSpPr>
              <a:spLocks noChangeArrowheads="1"/>
            </p:cNvSpPr>
            <p:nvPr/>
          </p:nvSpPr>
          <p:spPr bwMode="auto">
            <a:xfrm>
              <a:off x="5224" y="2288"/>
              <a:ext cx="126" cy="125"/>
            </a:xfrm>
            <a:prstGeom prst="ellipse">
              <a:avLst/>
            </a:prstGeom>
            <a:solidFill>
              <a:srgbClr val="3366FF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2264" name="Oval 20"/>
            <p:cNvSpPr>
              <a:spLocks noChangeArrowheads="1"/>
            </p:cNvSpPr>
            <p:nvPr/>
          </p:nvSpPr>
          <p:spPr bwMode="auto">
            <a:xfrm>
              <a:off x="4962" y="2131"/>
              <a:ext cx="126" cy="125"/>
            </a:xfrm>
            <a:prstGeom prst="ellipse">
              <a:avLst/>
            </a:prstGeom>
            <a:solidFill>
              <a:srgbClr val="3366FF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2265" name="Oval 21"/>
            <p:cNvSpPr>
              <a:spLocks noChangeArrowheads="1"/>
            </p:cNvSpPr>
            <p:nvPr/>
          </p:nvSpPr>
          <p:spPr bwMode="auto">
            <a:xfrm>
              <a:off x="4992" y="2503"/>
              <a:ext cx="126" cy="125"/>
            </a:xfrm>
            <a:prstGeom prst="ellipse">
              <a:avLst/>
            </a:prstGeom>
            <a:solidFill>
              <a:srgbClr val="3366FF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2266" name="Oval 22"/>
            <p:cNvSpPr>
              <a:spLocks noChangeArrowheads="1"/>
            </p:cNvSpPr>
            <p:nvPr/>
          </p:nvSpPr>
          <p:spPr bwMode="auto">
            <a:xfrm>
              <a:off x="4973" y="1811"/>
              <a:ext cx="125" cy="126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2267" name="Oval 23"/>
            <p:cNvSpPr>
              <a:spLocks noChangeArrowheads="1"/>
            </p:cNvSpPr>
            <p:nvPr/>
          </p:nvSpPr>
          <p:spPr bwMode="auto">
            <a:xfrm>
              <a:off x="4502" y="2000"/>
              <a:ext cx="125" cy="125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2268" name="Oval 24"/>
            <p:cNvSpPr>
              <a:spLocks noChangeArrowheads="1"/>
            </p:cNvSpPr>
            <p:nvPr/>
          </p:nvSpPr>
          <p:spPr bwMode="auto">
            <a:xfrm>
              <a:off x="5136" y="1623"/>
              <a:ext cx="251" cy="251"/>
            </a:xfrm>
            <a:prstGeom prst="ellipse">
              <a:avLst/>
            </a:prstGeom>
            <a:solidFill>
              <a:srgbClr val="3366FF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52269" name="Oval 25"/>
            <p:cNvSpPr>
              <a:spLocks noChangeArrowheads="1"/>
            </p:cNvSpPr>
            <p:nvPr/>
          </p:nvSpPr>
          <p:spPr bwMode="auto">
            <a:xfrm>
              <a:off x="5350" y="1968"/>
              <a:ext cx="251" cy="252"/>
            </a:xfrm>
            <a:prstGeom prst="ellipse">
              <a:avLst/>
            </a:prstGeom>
            <a:solidFill>
              <a:srgbClr val="3366FF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52270" name="Oval 26"/>
            <p:cNvSpPr>
              <a:spLocks noChangeArrowheads="1"/>
            </p:cNvSpPr>
            <p:nvPr/>
          </p:nvSpPr>
          <p:spPr bwMode="auto">
            <a:xfrm>
              <a:off x="4627" y="2314"/>
              <a:ext cx="251" cy="252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52271" name="Text Box 27"/>
            <p:cNvSpPr txBox="1">
              <a:spLocks noChangeArrowheads="1"/>
            </p:cNvSpPr>
            <p:nvPr/>
          </p:nvSpPr>
          <p:spPr bwMode="auto">
            <a:xfrm>
              <a:off x="3120" y="1637"/>
              <a:ext cx="716" cy="404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800" b="1"/>
                <a:t>Weights</a:t>
              </a:r>
            </a:p>
            <a:p>
              <a:r>
                <a:rPr lang="en-US" sz="1800" b="1"/>
                <a:t>Increased</a:t>
              </a:r>
            </a:p>
          </p:txBody>
        </p:sp>
        <p:sp>
          <p:nvSpPr>
            <p:cNvPr id="52272" name="Rectangle 28"/>
            <p:cNvSpPr>
              <a:spLocks noChangeArrowheads="1"/>
            </p:cNvSpPr>
            <p:nvPr/>
          </p:nvSpPr>
          <p:spPr bwMode="auto">
            <a:xfrm>
              <a:off x="4407" y="1591"/>
              <a:ext cx="1257" cy="1195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cxnSp>
          <p:nvCxnSpPr>
            <p:cNvPr id="52273" name="AutoShape 29"/>
            <p:cNvCxnSpPr>
              <a:cxnSpLocks noChangeShapeType="1"/>
              <a:stCxn id="52271" idx="3"/>
              <a:endCxn id="52268" idx="2"/>
            </p:cNvCxnSpPr>
            <p:nvPr/>
          </p:nvCxnSpPr>
          <p:spPr bwMode="auto">
            <a:xfrm flipV="1">
              <a:off x="3836" y="1749"/>
              <a:ext cx="1292" cy="90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52274" name="AutoShape 30"/>
            <p:cNvCxnSpPr>
              <a:cxnSpLocks noChangeShapeType="1"/>
              <a:stCxn id="52271" idx="3"/>
              <a:endCxn id="52269" idx="2"/>
            </p:cNvCxnSpPr>
            <p:nvPr/>
          </p:nvCxnSpPr>
          <p:spPr bwMode="auto">
            <a:xfrm>
              <a:off x="3836" y="1839"/>
              <a:ext cx="1506" cy="255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52275" name="AutoShape 31"/>
            <p:cNvCxnSpPr>
              <a:cxnSpLocks noChangeShapeType="1"/>
              <a:stCxn id="52271" idx="3"/>
              <a:endCxn id="52270" idx="2"/>
            </p:cNvCxnSpPr>
            <p:nvPr/>
          </p:nvCxnSpPr>
          <p:spPr bwMode="auto">
            <a:xfrm>
              <a:off x="3836" y="1839"/>
              <a:ext cx="783" cy="601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</p:grpSp>
      <p:grpSp>
        <p:nvGrpSpPr>
          <p:cNvPr id="4" name="Group 32"/>
          <p:cNvGrpSpPr>
            <a:grpSpLocks/>
          </p:cNvGrpSpPr>
          <p:nvPr/>
        </p:nvGrpSpPr>
        <p:grpSpPr bwMode="auto">
          <a:xfrm>
            <a:off x="4038600" y="4572000"/>
            <a:ext cx="4953000" cy="1982788"/>
            <a:chOff x="2544" y="2880"/>
            <a:chExt cx="3120" cy="1249"/>
          </a:xfrm>
        </p:grpSpPr>
        <p:sp>
          <p:nvSpPr>
            <p:cNvPr id="52248" name="Oval 33"/>
            <p:cNvSpPr>
              <a:spLocks noChangeArrowheads="1"/>
            </p:cNvSpPr>
            <p:nvPr/>
          </p:nvSpPr>
          <p:spPr bwMode="auto">
            <a:xfrm>
              <a:off x="4596" y="3090"/>
              <a:ext cx="125" cy="125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2249" name="Oval 34"/>
            <p:cNvSpPr>
              <a:spLocks noChangeArrowheads="1"/>
            </p:cNvSpPr>
            <p:nvPr/>
          </p:nvSpPr>
          <p:spPr bwMode="auto">
            <a:xfrm>
              <a:off x="5255" y="3655"/>
              <a:ext cx="127" cy="126"/>
            </a:xfrm>
            <a:prstGeom prst="ellipse">
              <a:avLst/>
            </a:prstGeom>
            <a:solidFill>
              <a:srgbClr val="3366FF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2250" name="Oval 35"/>
            <p:cNvSpPr>
              <a:spLocks noChangeArrowheads="1"/>
            </p:cNvSpPr>
            <p:nvPr/>
          </p:nvSpPr>
          <p:spPr bwMode="auto">
            <a:xfrm>
              <a:off x="4847" y="3372"/>
              <a:ext cx="251" cy="252"/>
            </a:xfrm>
            <a:prstGeom prst="ellipse">
              <a:avLst/>
            </a:prstGeom>
            <a:solidFill>
              <a:srgbClr val="3366FF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52251" name="Oval 36"/>
            <p:cNvSpPr>
              <a:spLocks noChangeArrowheads="1"/>
            </p:cNvSpPr>
            <p:nvPr/>
          </p:nvSpPr>
          <p:spPr bwMode="auto">
            <a:xfrm>
              <a:off x="4914" y="3840"/>
              <a:ext cx="240" cy="240"/>
            </a:xfrm>
            <a:prstGeom prst="ellipse">
              <a:avLst/>
            </a:prstGeom>
            <a:solidFill>
              <a:srgbClr val="3366FF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52252" name="Oval 37"/>
            <p:cNvSpPr>
              <a:spLocks noChangeArrowheads="1"/>
            </p:cNvSpPr>
            <p:nvPr/>
          </p:nvSpPr>
          <p:spPr bwMode="auto">
            <a:xfrm>
              <a:off x="4973" y="3152"/>
              <a:ext cx="125" cy="127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2253" name="Oval 38"/>
            <p:cNvSpPr>
              <a:spLocks noChangeArrowheads="1"/>
            </p:cNvSpPr>
            <p:nvPr/>
          </p:nvSpPr>
          <p:spPr bwMode="auto">
            <a:xfrm>
              <a:off x="4470" y="3341"/>
              <a:ext cx="126" cy="126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2254" name="Oval 39"/>
            <p:cNvSpPr>
              <a:spLocks noChangeArrowheads="1"/>
            </p:cNvSpPr>
            <p:nvPr/>
          </p:nvSpPr>
          <p:spPr bwMode="auto">
            <a:xfrm>
              <a:off x="5088" y="2964"/>
              <a:ext cx="251" cy="251"/>
            </a:xfrm>
            <a:prstGeom prst="ellipse">
              <a:avLst/>
            </a:prstGeom>
            <a:solidFill>
              <a:srgbClr val="3366FF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52255" name="Oval 40"/>
            <p:cNvSpPr>
              <a:spLocks noChangeArrowheads="1"/>
            </p:cNvSpPr>
            <p:nvPr/>
          </p:nvSpPr>
          <p:spPr bwMode="auto">
            <a:xfrm>
              <a:off x="5350" y="3309"/>
              <a:ext cx="251" cy="252"/>
            </a:xfrm>
            <a:prstGeom prst="ellipse">
              <a:avLst/>
            </a:prstGeom>
            <a:solidFill>
              <a:srgbClr val="3366FF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52256" name="Line 41"/>
            <p:cNvSpPr>
              <a:spLocks noChangeShapeType="1"/>
            </p:cNvSpPr>
            <p:nvPr/>
          </p:nvSpPr>
          <p:spPr bwMode="auto">
            <a:xfrm>
              <a:off x="4721" y="2995"/>
              <a:ext cx="189" cy="1069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52257" name="Text Box 42"/>
            <p:cNvSpPr txBox="1">
              <a:spLocks noChangeArrowheads="1"/>
            </p:cNvSpPr>
            <p:nvPr/>
          </p:nvSpPr>
          <p:spPr bwMode="auto">
            <a:xfrm>
              <a:off x="2735" y="2880"/>
              <a:ext cx="804" cy="404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800" b="1"/>
                <a:t>Weak</a:t>
              </a:r>
            </a:p>
            <a:p>
              <a:r>
                <a:rPr lang="en-US" sz="1800" b="1"/>
                <a:t> classifier 3</a:t>
              </a:r>
            </a:p>
          </p:txBody>
        </p:sp>
        <p:cxnSp>
          <p:nvCxnSpPr>
            <p:cNvPr id="52258" name="AutoShape 43"/>
            <p:cNvCxnSpPr>
              <a:cxnSpLocks noChangeShapeType="1"/>
              <a:stCxn id="52257" idx="3"/>
              <a:endCxn id="52256" idx="0"/>
            </p:cNvCxnSpPr>
            <p:nvPr/>
          </p:nvCxnSpPr>
          <p:spPr bwMode="auto">
            <a:xfrm flipV="1">
              <a:off x="3539" y="2988"/>
              <a:ext cx="1182" cy="5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52259" name="Rectangle 44"/>
            <p:cNvSpPr>
              <a:spLocks noChangeArrowheads="1"/>
            </p:cNvSpPr>
            <p:nvPr/>
          </p:nvSpPr>
          <p:spPr bwMode="auto">
            <a:xfrm>
              <a:off x="4407" y="2933"/>
              <a:ext cx="1257" cy="1194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52260" name="Text Box 45"/>
            <p:cNvSpPr txBox="1">
              <a:spLocks noChangeArrowheads="1"/>
            </p:cNvSpPr>
            <p:nvPr/>
          </p:nvSpPr>
          <p:spPr bwMode="auto">
            <a:xfrm>
              <a:off x="2544" y="3552"/>
              <a:ext cx="1749" cy="577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800" b="1"/>
                <a:t>Final classifier is </a:t>
              </a:r>
            </a:p>
            <a:p>
              <a:r>
                <a:rPr lang="en-US" sz="1800" b="1"/>
                <a:t>linear combination of weak classifiers</a:t>
              </a:r>
            </a:p>
          </p:txBody>
        </p:sp>
        <p:sp>
          <p:nvSpPr>
            <p:cNvPr id="52261" name="Oval 46"/>
            <p:cNvSpPr>
              <a:spLocks noChangeArrowheads="1"/>
            </p:cNvSpPr>
            <p:nvPr/>
          </p:nvSpPr>
          <p:spPr bwMode="auto">
            <a:xfrm>
              <a:off x="4596" y="3750"/>
              <a:ext cx="251" cy="251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5" name="Group 51"/>
          <p:cNvGrpSpPr>
            <a:grpSpLocks/>
          </p:cNvGrpSpPr>
          <p:nvPr/>
        </p:nvGrpSpPr>
        <p:grpSpPr bwMode="auto">
          <a:xfrm>
            <a:off x="4813300" y="2625725"/>
            <a:ext cx="3492500" cy="1597025"/>
            <a:chOff x="3032" y="1654"/>
            <a:chExt cx="2200" cy="1006"/>
          </a:xfrm>
        </p:grpSpPr>
        <p:sp>
          <p:nvSpPr>
            <p:cNvPr id="52245" name="Line 52"/>
            <p:cNvSpPr>
              <a:spLocks noChangeShapeType="1"/>
            </p:cNvSpPr>
            <p:nvPr/>
          </p:nvSpPr>
          <p:spPr bwMode="auto">
            <a:xfrm rot="20864337" flipV="1">
              <a:off x="5012" y="1654"/>
              <a:ext cx="220" cy="100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52246" name="Text Box 53"/>
            <p:cNvSpPr txBox="1">
              <a:spLocks noChangeArrowheads="1"/>
            </p:cNvSpPr>
            <p:nvPr/>
          </p:nvSpPr>
          <p:spPr bwMode="auto">
            <a:xfrm>
              <a:off x="3032" y="2236"/>
              <a:ext cx="904" cy="404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800" b="1"/>
                <a:t>Weak </a:t>
              </a:r>
            </a:p>
            <a:p>
              <a:r>
                <a:rPr lang="en-US" sz="1800" b="1"/>
                <a:t>Classifier 2</a:t>
              </a:r>
            </a:p>
          </p:txBody>
        </p:sp>
        <p:sp>
          <p:nvSpPr>
            <p:cNvPr id="52247" name="Line 54"/>
            <p:cNvSpPr>
              <a:spLocks noChangeShapeType="1"/>
            </p:cNvSpPr>
            <p:nvPr/>
          </p:nvSpPr>
          <p:spPr bwMode="auto">
            <a:xfrm flipV="1">
              <a:off x="3840" y="2448"/>
              <a:ext cx="1248" cy="9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>
              <a:spAutoFit/>
            </a:bodyPr>
            <a:lstStyle/>
            <a:p>
              <a:endParaRPr lang="en-US"/>
            </a:p>
          </p:txBody>
        </p:sp>
      </p:grpSp>
      <p:sp>
        <p:nvSpPr>
          <p:cNvPr id="96311" name="Text Box 55"/>
          <p:cNvSpPr txBox="1">
            <a:spLocks noChangeArrowheads="1"/>
          </p:cNvSpPr>
          <p:nvPr/>
        </p:nvSpPr>
        <p:spPr bwMode="auto">
          <a:xfrm>
            <a:off x="914400" y="304800"/>
            <a:ext cx="1962150" cy="584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i="1" dirty="0" err="1">
                <a:latin typeface="+mj-lt"/>
              </a:rPr>
              <a:t>AdaBoost</a:t>
            </a:r>
            <a:endParaRPr lang="en-US" sz="3200" i="1" dirty="0">
              <a:latin typeface="+mj-lt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304800" y="2498725"/>
            <a:ext cx="3886200" cy="92392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1800" dirty="0">
                <a:latin typeface="+mj-lt"/>
              </a:rPr>
              <a:t>(1) Choose the best </a:t>
            </a:r>
            <a:r>
              <a:rPr lang="en-US" sz="1800" b="1" i="1" dirty="0">
                <a:latin typeface="+mj-lt"/>
              </a:rPr>
              <a:t>single feature </a:t>
            </a:r>
            <a:r>
              <a:rPr lang="en-US" sz="1800" dirty="0">
                <a:latin typeface="+mj-lt"/>
              </a:rPr>
              <a:t>among many possibilities – none of which may be particularly accurate.</a:t>
            </a:r>
          </a:p>
        </p:txBody>
      </p:sp>
      <p:sp>
        <p:nvSpPr>
          <p:cNvPr id="57" name="Rectangle 56"/>
          <p:cNvSpPr/>
          <p:nvPr/>
        </p:nvSpPr>
        <p:spPr>
          <a:xfrm>
            <a:off x="304800" y="3835400"/>
            <a:ext cx="3886200" cy="92392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1800" dirty="0">
                <a:latin typeface="+mj-lt"/>
              </a:rPr>
              <a:t>(2) Reweight the training examples (so that the next iteration will find a </a:t>
            </a:r>
            <a:r>
              <a:rPr lang="en-US" sz="1800" b="1" i="1" dirty="0">
                <a:latin typeface="+mj-lt"/>
              </a:rPr>
              <a:t>different</a:t>
            </a:r>
            <a:r>
              <a:rPr lang="en-US" sz="1800" dirty="0">
                <a:latin typeface="+mj-lt"/>
              </a:rPr>
              <a:t> weak classifier). Go to 1.</a:t>
            </a:r>
          </a:p>
        </p:txBody>
      </p:sp>
      <p:sp>
        <p:nvSpPr>
          <p:cNvPr id="58" name="Rectangle 57"/>
          <p:cNvSpPr/>
          <p:nvPr/>
        </p:nvSpPr>
        <p:spPr>
          <a:xfrm>
            <a:off x="304800" y="1438275"/>
            <a:ext cx="3886200" cy="6477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1800" dirty="0">
                <a:latin typeface="+mj-lt"/>
              </a:rPr>
              <a:t>(0) Initialize the training data so that all of it has equal weight.</a:t>
            </a:r>
          </a:p>
        </p:txBody>
      </p:sp>
      <p:sp>
        <p:nvSpPr>
          <p:cNvPr id="59" name="Rectangle 58"/>
          <p:cNvSpPr/>
          <p:nvPr/>
        </p:nvSpPr>
        <p:spPr>
          <a:xfrm>
            <a:off x="304800" y="5172075"/>
            <a:ext cx="3505200" cy="92392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1800" dirty="0">
                <a:latin typeface="+mj-lt"/>
              </a:rPr>
              <a:t>(3) The final, </a:t>
            </a:r>
            <a:r>
              <a:rPr lang="en-US" sz="1800" b="1" i="1" dirty="0">
                <a:latin typeface="+mj-lt"/>
              </a:rPr>
              <a:t>strong</a:t>
            </a:r>
            <a:r>
              <a:rPr lang="en-US" sz="1800" dirty="0">
                <a:latin typeface="+mj-lt"/>
              </a:rPr>
              <a:t> classifier is majority vote of the weak classifiers so chosen.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09600" y="228600"/>
            <a:ext cx="7772400" cy="990600"/>
          </a:xfrm>
        </p:spPr>
        <p:txBody>
          <a:bodyPr/>
          <a:lstStyle/>
          <a:p>
            <a:pPr eaLnBrk="1" hangingPunct="1"/>
            <a:r>
              <a:rPr lang="en-US" smtClean="0"/>
              <a:t>Viola and Jones: Results</a:t>
            </a:r>
          </a:p>
        </p:txBody>
      </p:sp>
      <p:pic>
        <p:nvPicPr>
          <p:cNvPr id="5939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1219200"/>
            <a:ext cx="6781800" cy="4973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396" name="Rectangle 4"/>
          <p:cNvSpPr>
            <a:spLocks noChangeArrowheads="1"/>
          </p:cNvSpPr>
          <p:nvPr/>
        </p:nvSpPr>
        <p:spPr bwMode="auto">
          <a:xfrm>
            <a:off x="1149350" y="6324600"/>
            <a:ext cx="67738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>
                <a:solidFill>
                  <a:srgbClr val="0000FF"/>
                </a:solidFill>
                <a:latin typeface="Comic Sans MS" pitchFamily="1" charset="0"/>
              </a:rPr>
              <a:t>How is searching over many </a:t>
            </a:r>
            <a:r>
              <a:rPr lang="en-US" b="1" i="1">
                <a:solidFill>
                  <a:srgbClr val="0000FF"/>
                </a:solidFill>
                <a:latin typeface="Comic Sans MS" pitchFamily="1" charset="0"/>
              </a:rPr>
              <a:t>scales</a:t>
            </a:r>
            <a:r>
              <a:rPr lang="en-US">
                <a:solidFill>
                  <a:srgbClr val="0000FF"/>
                </a:solidFill>
                <a:latin typeface="Comic Sans MS" pitchFamily="1" charset="0"/>
              </a:rPr>
              <a:t>  simplified?</a:t>
            </a:r>
            <a:endParaRPr lang="en-US">
              <a:latin typeface="Times New Roman" pitchFamily="1" charset="0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arpaFlyingCar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600" y="0"/>
            <a:ext cx="4551137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114800" y="6248400"/>
            <a:ext cx="21343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>
                <a:solidFill>
                  <a:prstClr val="black"/>
                </a:solidFill>
                <a:latin typeface="Calibri"/>
                <a:ea typeface="+mn-ea"/>
              </a:rPr>
              <a:t>Flying cars... for real!</a:t>
            </a:r>
          </a:p>
        </p:txBody>
      </p:sp>
      <p:pic>
        <p:nvPicPr>
          <p:cNvPr id="4" name="Picture 3" descr="gil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72200" y="2895600"/>
            <a:ext cx="1623079" cy="210493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096000" y="5124274"/>
            <a:ext cx="17364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>
                <a:solidFill>
                  <a:prstClr val="black"/>
                </a:solidFill>
                <a:latin typeface="Calibri"/>
                <a:ea typeface="+mn-ea"/>
              </a:rPr>
              <a:t>Gill Pratt, DARPA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943600" y="304800"/>
            <a:ext cx="2895600" cy="1143000"/>
          </a:xfrm>
        </p:spPr>
        <p:txBody>
          <a:bodyPr/>
          <a:lstStyle/>
          <a:p>
            <a:pPr eaLnBrk="1" hangingPunct="1"/>
            <a:r>
              <a:rPr lang="en-US" sz="3200" smtClean="0"/>
              <a:t>Robustness…</a:t>
            </a:r>
          </a:p>
        </p:txBody>
      </p:sp>
      <p:pic>
        <p:nvPicPr>
          <p:cNvPr id="60419" name="Picture 2"/>
          <p:cNvPicPr>
            <a:picLocks noChangeAspect="1" noChangeArrowheads="1"/>
          </p:cNvPicPr>
          <p:nvPr/>
        </p:nvPicPr>
        <p:blipFill>
          <a:blip r:embed="rId3" cstate="print"/>
          <a:srcRect l="25606" t="32828" r="22762" b="9435"/>
          <a:stretch>
            <a:fillRect/>
          </a:stretch>
        </p:blipFill>
        <p:spPr bwMode="auto">
          <a:xfrm>
            <a:off x="152400" y="381000"/>
            <a:ext cx="5830888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20" name="Rectangle 3"/>
          <p:cNvSpPr>
            <a:spLocks noChangeArrowheads="1"/>
          </p:cNvSpPr>
          <p:nvPr/>
        </p:nvSpPr>
        <p:spPr bwMode="auto">
          <a:xfrm>
            <a:off x="381000" y="5567363"/>
            <a:ext cx="8229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>
                <a:solidFill>
                  <a:srgbClr val="0105FF"/>
                </a:solidFill>
                <a:latin typeface="Comic Sans MS" pitchFamily="1" charset="0"/>
              </a:rPr>
              <a:t>Receiver – operating curve for best 200 features</a:t>
            </a:r>
          </a:p>
        </p:txBody>
      </p:sp>
      <p:sp>
        <p:nvSpPr>
          <p:cNvPr id="60421" name="Rectangle 4"/>
          <p:cNvSpPr>
            <a:spLocks noChangeArrowheads="1"/>
          </p:cNvSpPr>
          <p:nvPr/>
        </p:nvSpPr>
        <p:spPr bwMode="auto">
          <a:xfrm>
            <a:off x="381000" y="6096000"/>
            <a:ext cx="8229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>
                <a:solidFill>
                  <a:srgbClr val="0105FF"/>
                </a:solidFill>
                <a:latin typeface="Comic Sans MS" pitchFamily="1" charset="0"/>
              </a:rPr>
              <a:t>shows true positive vs. false positive rate</a:t>
            </a:r>
          </a:p>
        </p:txBody>
      </p:sp>
      <p:sp>
        <p:nvSpPr>
          <p:cNvPr id="60422" name="Rectangle 5"/>
          <p:cNvSpPr>
            <a:spLocks noChangeArrowheads="1"/>
          </p:cNvSpPr>
          <p:nvPr/>
        </p:nvSpPr>
        <p:spPr bwMode="auto">
          <a:xfrm>
            <a:off x="6324600" y="2895600"/>
            <a:ext cx="2282825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>
                <a:solidFill>
                  <a:srgbClr val="00B050"/>
                </a:solidFill>
                <a:latin typeface="Comic Sans MS" pitchFamily="1" charset="0"/>
              </a:rPr>
              <a:t>0.7 seconds for a 384 x 288 pixel image</a:t>
            </a:r>
            <a:endParaRPr lang="en-US">
              <a:solidFill>
                <a:srgbClr val="00B050"/>
              </a:solidFill>
              <a:latin typeface="Times New Roman" pitchFamily="1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934200" y="2286000"/>
            <a:ext cx="1108075" cy="466725"/>
          </a:xfrm>
          <a:prstGeom prst="rect">
            <a:avLst/>
          </a:prstGeom>
          <a:ln>
            <a:solidFill>
              <a:srgbClr val="00B050"/>
            </a:solidFill>
          </a:ln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b="1" dirty="0">
                <a:solidFill>
                  <a:srgbClr val="00B050"/>
                </a:solidFill>
                <a:latin typeface="+mj-lt"/>
                <a:ea typeface="+mn-ea"/>
              </a:rPr>
              <a:t>Speed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990600" y="228600"/>
            <a:ext cx="6934200" cy="1143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rgbClr val="0000FF"/>
                </a:solidFill>
              </a:rPr>
              <a:t>First two filters</a:t>
            </a:r>
          </a:p>
        </p:txBody>
      </p:sp>
      <p:grpSp>
        <p:nvGrpSpPr>
          <p:cNvPr id="61443" name="Group 11"/>
          <p:cNvGrpSpPr>
            <a:grpSpLocks/>
          </p:cNvGrpSpPr>
          <p:nvPr/>
        </p:nvGrpSpPr>
        <p:grpSpPr bwMode="auto">
          <a:xfrm>
            <a:off x="381000" y="1657350"/>
            <a:ext cx="8293100" cy="3371850"/>
            <a:chOff x="528" y="1104"/>
            <a:chExt cx="5224" cy="2124"/>
          </a:xfrm>
        </p:grpSpPr>
        <p:pic>
          <p:nvPicPr>
            <p:cNvPr id="61444" name="Picture 9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928" y="1488"/>
              <a:ext cx="2824" cy="17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1445" name="Rectangle 10"/>
            <p:cNvSpPr>
              <a:spLocks noChangeArrowheads="1"/>
            </p:cNvSpPr>
            <p:nvPr/>
          </p:nvSpPr>
          <p:spPr bwMode="auto">
            <a:xfrm>
              <a:off x="528" y="1104"/>
              <a:ext cx="2496" cy="14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342900" indent="-342900" eaLnBrk="1" hangingPunct="1">
                <a:lnSpc>
                  <a:spcPct val="90000"/>
                </a:lnSpc>
                <a:spcBef>
                  <a:spcPct val="20000"/>
                </a:spcBef>
                <a:buFontTx/>
                <a:buChar char="•"/>
              </a:pPr>
              <a:r>
                <a:rPr lang="en-US" sz="3200">
                  <a:latin typeface="Times New Roman" pitchFamily="1" charset="0"/>
                </a:rPr>
                <a:t>First classifier:</a:t>
              </a:r>
            </a:p>
            <a:p>
              <a:pPr marL="742950" lvl="1" indent="-285750" eaLnBrk="1" hangingPunct="1">
                <a:lnSpc>
                  <a:spcPct val="90000"/>
                </a:lnSpc>
                <a:spcBef>
                  <a:spcPct val="20000"/>
                </a:spcBef>
                <a:buFontTx/>
                <a:buChar char="–"/>
              </a:pPr>
              <a:r>
                <a:rPr lang="en-US" sz="2800">
                  <a:latin typeface="Times New Roman" pitchFamily="1" charset="0"/>
                </a:rPr>
                <a:t>2 features</a:t>
              </a:r>
            </a:p>
            <a:p>
              <a:pPr marL="742950" lvl="1" indent="-285750" eaLnBrk="1" hangingPunct="1">
                <a:lnSpc>
                  <a:spcPct val="90000"/>
                </a:lnSpc>
                <a:spcBef>
                  <a:spcPct val="20000"/>
                </a:spcBef>
                <a:buFontTx/>
                <a:buChar char="–"/>
              </a:pPr>
              <a:r>
                <a:rPr lang="en-US" sz="2800" b="1" i="1">
                  <a:solidFill>
                    <a:srgbClr val="00B050"/>
                  </a:solidFill>
                  <a:latin typeface="Times New Roman" pitchFamily="1" charset="0"/>
                </a:rPr>
                <a:t>100% detection</a:t>
              </a:r>
            </a:p>
            <a:p>
              <a:pPr marL="742950" lvl="1" indent="-285750" eaLnBrk="1" hangingPunct="1">
                <a:lnSpc>
                  <a:spcPct val="90000"/>
                </a:lnSpc>
                <a:spcBef>
                  <a:spcPct val="20000"/>
                </a:spcBef>
                <a:buFontTx/>
                <a:buChar char="–"/>
              </a:pPr>
              <a:r>
                <a:rPr lang="en-US" sz="2800" b="1" i="1">
                  <a:solidFill>
                    <a:srgbClr val="FF0000"/>
                  </a:solidFill>
                  <a:latin typeface="Times New Roman" pitchFamily="1" charset="0"/>
                </a:rPr>
                <a:t>40% false detection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z="3200" smtClean="0"/>
              <a:t>Key Properties of Face Detection</a:t>
            </a:r>
          </a:p>
        </p:txBody>
      </p:sp>
      <p:sp>
        <p:nvSpPr>
          <p:cNvPr id="3076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r>
              <a:rPr lang="en-US" sz="2800" dirty="0" smtClean="0"/>
              <a:t>Each image contains 10 - 50 thousand </a:t>
            </a:r>
            <a:r>
              <a:rPr lang="en-US" sz="2800" dirty="0" err="1" smtClean="0"/>
              <a:t>locs</a:t>
            </a:r>
            <a:r>
              <a:rPr lang="en-US" sz="2800" dirty="0" smtClean="0"/>
              <a:t>/scales</a:t>
            </a:r>
          </a:p>
          <a:p>
            <a:r>
              <a:rPr lang="en-US" sz="2800" dirty="0" smtClean="0"/>
              <a:t>Faces are </a:t>
            </a:r>
            <a:r>
              <a:rPr lang="en-US" sz="2800" dirty="0" smtClean="0"/>
              <a:t>rare: </a:t>
            </a:r>
            <a:r>
              <a:rPr lang="en-US" sz="2800" dirty="0" smtClean="0"/>
              <a:t>0 - 50 per image</a:t>
            </a:r>
          </a:p>
          <a:p>
            <a:pPr lvl="1"/>
            <a:r>
              <a:rPr lang="en-US" dirty="0" smtClean="0"/>
              <a:t>1000 times as many non-faces as faces</a:t>
            </a:r>
          </a:p>
          <a:p>
            <a:r>
              <a:rPr lang="en-US" sz="2800" b="1" i="1" dirty="0" smtClean="0">
                <a:solidFill>
                  <a:srgbClr val="7030A0"/>
                </a:solidFill>
              </a:rPr>
              <a:t>Extremely small # of false positives: 10</a:t>
            </a:r>
            <a:r>
              <a:rPr lang="en-US" sz="2800" b="1" i="1" baseline="30000" dirty="0" smtClean="0">
                <a:solidFill>
                  <a:srgbClr val="7030A0"/>
                </a:solidFill>
              </a:rPr>
              <a:t>-6</a:t>
            </a:r>
          </a:p>
        </p:txBody>
      </p:sp>
      <p:sp>
        <p:nvSpPr>
          <p:cNvPr id="3078" name="Rectangle 3"/>
          <p:cNvSpPr>
            <a:spLocks noChangeArrowheads="1"/>
          </p:cNvSpPr>
          <p:nvPr/>
        </p:nvSpPr>
        <p:spPr bwMode="auto">
          <a:xfrm>
            <a:off x="1219200" y="4572000"/>
            <a:ext cx="6172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b="1" i="1" dirty="0" err="1" smtClean="0">
                <a:solidFill>
                  <a:srgbClr val="00B050"/>
                </a:solidFill>
                <a:latin typeface="Times New Roman" pitchFamily="1" charset="0"/>
              </a:rPr>
              <a:t>E</a:t>
            </a:r>
            <a:r>
              <a:rPr lang="en-US" b="1" i="1" dirty="0" err="1" smtClean="0">
                <a:solidFill>
                  <a:srgbClr val="00B050"/>
                </a:solidFill>
                <a:latin typeface="Times New Roman" pitchFamily="1" charset="0"/>
              </a:rPr>
              <a:t>igenfaces</a:t>
            </a:r>
            <a:r>
              <a:rPr lang="en-US" b="1" i="1" dirty="0" smtClean="0">
                <a:solidFill>
                  <a:srgbClr val="00B050"/>
                </a:solidFill>
                <a:latin typeface="Times New Roman" pitchFamily="1" charset="0"/>
              </a:rPr>
              <a:t> don't take </a:t>
            </a:r>
            <a:r>
              <a:rPr lang="en-US" b="1" i="1" dirty="0">
                <a:solidFill>
                  <a:srgbClr val="00B050"/>
                </a:solidFill>
                <a:latin typeface="Times New Roman" pitchFamily="1" charset="0"/>
              </a:rPr>
              <a:t>advantage of </a:t>
            </a:r>
            <a:r>
              <a:rPr lang="en-US" b="1" i="1" dirty="0" smtClean="0">
                <a:solidFill>
                  <a:srgbClr val="00B050"/>
                </a:solidFill>
                <a:latin typeface="Times New Roman" pitchFamily="1" charset="0"/>
              </a:rPr>
              <a:t>this...</a:t>
            </a:r>
            <a:endParaRPr lang="en-US" dirty="0">
              <a:solidFill>
                <a:srgbClr val="00B050"/>
              </a:solidFill>
              <a:latin typeface="Times New Roman" pitchFamily="1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pPr eaLnBrk="1" hangingPunct="1"/>
            <a:r>
              <a:rPr lang="en-US" smtClean="0"/>
              <a:t>Trading speed for accuracy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685800" y="1295400"/>
            <a:ext cx="7772400" cy="4114800"/>
          </a:xfrm>
        </p:spPr>
        <p:txBody>
          <a:bodyPr/>
          <a:lstStyle/>
          <a:p>
            <a:pPr eaLnBrk="1" hangingPunct="1"/>
            <a:r>
              <a:rPr lang="en-US" i="1" smtClean="0"/>
              <a:t>Cascade</a:t>
            </a:r>
            <a:r>
              <a:rPr lang="en-US" smtClean="0"/>
              <a:t> the classifiers ~ “decision tree”</a:t>
            </a:r>
          </a:p>
        </p:txBody>
      </p:sp>
      <p:pic>
        <p:nvPicPr>
          <p:cNvPr id="6246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72200" y="2219325"/>
            <a:ext cx="2514600" cy="246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6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90600" y="5181600"/>
            <a:ext cx="7086600" cy="132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70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95600" y="2511425"/>
            <a:ext cx="2341563" cy="157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71" name="Rectangle 9"/>
          <p:cNvSpPr>
            <a:spLocks noChangeArrowheads="1"/>
          </p:cNvSpPr>
          <p:nvPr/>
        </p:nvSpPr>
        <p:spPr bwMode="auto">
          <a:xfrm>
            <a:off x="228600" y="2819400"/>
            <a:ext cx="26670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>
                <a:latin typeface="Times New Roman" pitchFamily="1" charset="0"/>
              </a:rPr>
              <a:t>nested tests for “faceness”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990600" y="228600"/>
            <a:ext cx="6934200" cy="1143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rgbClr val="0000FF"/>
                </a:solidFill>
              </a:rPr>
              <a:t>First two filters</a:t>
            </a:r>
          </a:p>
        </p:txBody>
      </p:sp>
      <p:sp>
        <p:nvSpPr>
          <p:cNvPr id="10" name="Rectangle 14"/>
          <p:cNvSpPr txBox="1">
            <a:spLocks noChangeArrowheads="1"/>
          </p:cNvSpPr>
          <p:nvPr/>
        </p:nvSpPr>
        <p:spPr>
          <a:xfrm>
            <a:off x="457200" y="4343400"/>
            <a:ext cx="8305800" cy="2286000"/>
          </a:xfrm>
          <a:prstGeom prst="rect">
            <a:avLst/>
          </a:prstGeom>
        </p:spPr>
        <p:txBody>
          <a:bodyPr/>
          <a:lstStyle/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>
                <a:latin typeface="+mn-lt"/>
                <a:ea typeface="+mn-ea"/>
              </a:rPr>
              <a:t>The whole cascade:</a:t>
            </a:r>
          </a:p>
          <a:p>
            <a:pPr marL="742950" lvl="1" indent="-285750">
              <a:spcBef>
                <a:spcPct val="20000"/>
              </a:spcBef>
              <a:buFont typeface="Arial" charset="0"/>
              <a:buChar char="–"/>
              <a:defRPr/>
            </a:pPr>
            <a:r>
              <a:rPr lang="en-US" sz="2000">
                <a:latin typeface="+mn-lt"/>
                <a:ea typeface="+mn-ea"/>
              </a:rPr>
              <a:t>38 stages</a:t>
            </a:r>
          </a:p>
          <a:p>
            <a:pPr marL="742950" lvl="1" indent="-285750">
              <a:spcBef>
                <a:spcPct val="20000"/>
              </a:spcBef>
              <a:buFont typeface="Arial" charset="0"/>
              <a:buChar char="–"/>
              <a:defRPr/>
            </a:pPr>
            <a:r>
              <a:rPr lang="en-US" sz="2000">
                <a:latin typeface="+mn-lt"/>
                <a:ea typeface="+mn-ea"/>
              </a:rPr>
              <a:t>6000 features in total</a:t>
            </a:r>
          </a:p>
          <a:p>
            <a:pPr marL="742950" lvl="1" indent="-285750">
              <a:spcBef>
                <a:spcPct val="20000"/>
              </a:spcBef>
              <a:buFont typeface="Arial" charset="0"/>
              <a:buChar char="–"/>
              <a:defRPr/>
            </a:pPr>
            <a:r>
              <a:rPr lang="en-US" sz="2000">
                <a:latin typeface="+mn-lt"/>
                <a:ea typeface="+mn-ea"/>
              </a:rPr>
              <a:t>On dataset with 507 faces and 75 millions sub-windows, faces are detected using 10 feature evaluations on average.</a:t>
            </a:r>
          </a:p>
          <a:p>
            <a:pPr marL="742950" lvl="1" indent="-285750">
              <a:spcBef>
                <a:spcPct val="20000"/>
              </a:spcBef>
              <a:buFont typeface="Arial" charset="0"/>
              <a:buChar char="–"/>
              <a:defRPr/>
            </a:pPr>
            <a:r>
              <a:rPr lang="en-US" sz="2000">
                <a:latin typeface="+mn-lt"/>
                <a:ea typeface="+mn-ea"/>
              </a:rPr>
              <a:t>On average, 10 feature evals/sub-window</a:t>
            </a:r>
          </a:p>
        </p:txBody>
      </p:sp>
      <p:grpSp>
        <p:nvGrpSpPr>
          <p:cNvPr id="63492" name="Group 11"/>
          <p:cNvGrpSpPr>
            <a:grpSpLocks/>
          </p:cNvGrpSpPr>
          <p:nvPr/>
        </p:nvGrpSpPr>
        <p:grpSpPr bwMode="auto">
          <a:xfrm>
            <a:off x="533400" y="1371600"/>
            <a:ext cx="8293100" cy="3371850"/>
            <a:chOff x="528" y="1104"/>
            <a:chExt cx="5224" cy="2124"/>
          </a:xfrm>
        </p:grpSpPr>
        <p:pic>
          <p:nvPicPr>
            <p:cNvPr id="63493" name="Picture 9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928" y="1488"/>
              <a:ext cx="2824" cy="17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3494" name="Rectangle 10"/>
            <p:cNvSpPr>
              <a:spLocks noChangeArrowheads="1"/>
            </p:cNvSpPr>
            <p:nvPr/>
          </p:nvSpPr>
          <p:spPr bwMode="auto">
            <a:xfrm>
              <a:off x="528" y="1104"/>
              <a:ext cx="2496" cy="14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342900" indent="-342900" eaLnBrk="1" hangingPunct="1">
                <a:lnSpc>
                  <a:spcPct val="90000"/>
                </a:lnSpc>
                <a:spcBef>
                  <a:spcPct val="20000"/>
                </a:spcBef>
                <a:buFontTx/>
                <a:buChar char="•"/>
              </a:pPr>
              <a:r>
                <a:rPr lang="en-US" sz="3200">
                  <a:latin typeface="Times New Roman" pitchFamily="1" charset="0"/>
                </a:rPr>
                <a:t>First classifier:</a:t>
              </a:r>
            </a:p>
            <a:p>
              <a:pPr marL="742950" lvl="1" indent="-285750" eaLnBrk="1" hangingPunct="1">
                <a:lnSpc>
                  <a:spcPct val="90000"/>
                </a:lnSpc>
                <a:spcBef>
                  <a:spcPct val="20000"/>
                </a:spcBef>
                <a:buFontTx/>
                <a:buChar char="–"/>
              </a:pPr>
              <a:r>
                <a:rPr lang="en-US" sz="2800">
                  <a:latin typeface="Times New Roman" pitchFamily="1" charset="0"/>
                </a:rPr>
                <a:t>2 features</a:t>
              </a:r>
            </a:p>
            <a:p>
              <a:pPr marL="742950" lvl="1" indent="-285750" eaLnBrk="1" hangingPunct="1">
                <a:lnSpc>
                  <a:spcPct val="90000"/>
                </a:lnSpc>
                <a:spcBef>
                  <a:spcPct val="20000"/>
                </a:spcBef>
                <a:buFontTx/>
                <a:buChar char="–"/>
              </a:pPr>
              <a:r>
                <a:rPr lang="en-US" sz="2800">
                  <a:latin typeface="Times New Roman" pitchFamily="1" charset="0"/>
                </a:rPr>
                <a:t>100% detection</a:t>
              </a:r>
            </a:p>
            <a:p>
              <a:pPr marL="742950" lvl="1" indent="-285750" eaLnBrk="1" hangingPunct="1">
                <a:lnSpc>
                  <a:spcPct val="90000"/>
                </a:lnSpc>
                <a:spcBef>
                  <a:spcPct val="20000"/>
                </a:spcBef>
                <a:buFontTx/>
                <a:buChar char="–"/>
              </a:pPr>
              <a:r>
                <a:rPr lang="en-US" sz="2800">
                  <a:latin typeface="Times New Roman" pitchFamily="1" charset="0"/>
                </a:rPr>
                <a:t>40% false detection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76200"/>
            <a:ext cx="7772400" cy="1143000"/>
          </a:xfrm>
        </p:spPr>
        <p:txBody>
          <a:bodyPr/>
          <a:lstStyle/>
          <a:p>
            <a:pPr eaLnBrk="1" hangingPunct="1"/>
            <a:r>
              <a:rPr lang="en-US" smtClean="0"/>
              <a:t>Results?</a:t>
            </a:r>
          </a:p>
        </p:txBody>
      </p:sp>
      <p:pic>
        <p:nvPicPr>
          <p:cNvPr id="64515" name="Picture 2"/>
          <p:cNvPicPr>
            <a:picLocks noChangeAspect="1" noChangeArrowheads="1"/>
          </p:cNvPicPr>
          <p:nvPr/>
        </p:nvPicPr>
        <p:blipFill>
          <a:blip r:embed="rId3" cstate="print"/>
          <a:srcRect l="14133" t="32248" r="11008" b="5186"/>
          <a:stretch>
            <a:fillRect/>
          </a:stretch>
        </p:blipFill>
        <p:spPr bwMode="auto">
          <a:xfrm>
            <a:off x="457200" y="1295400"/>
            <a:ext cx="8304213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16" name="Rectangle 8"/>
          <p:cNvSpPr>
            <a:spLocks noChangeArrowheads="1"/>
          </p:cNvSpPr>
          <p:nvPr/>
        </p:nvSpPr>
        <p:spPr bwMode="auto">
          <a:xfrm>
            <a:off x="533400" y="6319838"/>
            <a:ext cx="8229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>
                <a:solidFill>
                  <a:srgbClr val="0000FF"/>
                </a:solidFill>
                <a:latin typeface="Comic Sans MS" pitchFamily="1" charset="0"/>
              </a:rPr>
              <a:t>Receiver – operating curve comparison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685800" y="1752600"/>
            <a:ext cx="8153400" cy="43434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700" smtClean="0"/>
              <a:t>Speed is proportional to the average number of features computed per sub-window.</a:t>
            </a:r>
          </a:p>
          <a:p>
            <a:pPr eaLnBrk="1" hangingPunct="1">
              <a:lnSpc>
                <a:spcPct val="80000"/>
              </a:lnSpc>
            </a:pPr>
            <a:r>
              <a:rPr lang="en-US" sz="2700" smtClean="0"/>
              <a:t>On the MIT+CMU test set, an average of 9 features (/ 6061) are computed per sub-window.</a:t>
            </a:r>
          </a:p>
          <a:p>
            <a:pPr eaLnBrk="1" hangingPunct="1">
              <a:lnSpc>
                <a:spcPct val="80000"/>
              </a:lnSpc>
            </a:pPr>
            <a:r>
              <a:rPr lang="en-US" sz="2700" smtClean="0"/>
              <a:t>On a 700 Mhz Pentium III, a 384x288 pixel image takes about 0.067 seconds to process (15 fps).</a:t>
            </a:r>
          </a:p>
          <a:p>
            <a:pPr eaLnBrk="1" hangingPunct="1">
              <a:lnSpc>
                <a:spcPct val="80000"/>
              </a:lnSpc>
            </a:pPr>
            <a:r>
              <a:rPr lang="en-US" sz="2700" smtClean="0"/>
              <a:t>Roughly 15 times faster than Rowley-Baluja-Kanade and 600 times faster than Schneiderman-Kanade.</a:t>
            </a:r>
          </a:p>
        </p:txBody>
      </p:sp>
      <p:sp>
        <p:nvSpPr>
          <p:cNvPr id="66563" name="Rectangle 6"/>
          <p:cNvSpPr>
            <a:spLocks noChangeArrowheads="1"/>
          </p:cNvSpPr>
          <p:nvPr/>
        </p:nvSpPr>
        <p:spPr bwMode="auto">
          <a:xfrm>
            <a:off x="2971800" y="6019800"/>
            <a:ext cx="33416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b="1" i="1">
                <a:solidFill>
                  <a:srgbClr val="FF0000"/>
                </a:solidFill>
                <a:latin typeface="Times New Roman" pitchFamily="1" charset="0"/>
              </a:rPr>
              <a:t>Weeks</a:t>
            </a:r>
            <a:r>
              <a:rPr lang="en-US" b="1" i="1">
                <a:solidFill>
                  <a:srgbClr val="0000FF"/>
                </a:solidFill>
                <a:latin typeface="Times New Roman" pitchFamily="1" charset="0"/>
              </a:rPr>
              <a:t> of training time…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457200" y="3048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defRPr/>
            </a:pPr>
            <a:r>
              <a:rPr lang="en-US" sz="3600" dirty="0">
                <a:latin typeface="+mj-lt"/>
                <a:ea typeface="+mj-ea"/>
                <a:cs typeface="+mj-cs"/>
              </a:rPr>
              <a:t>Speed of face detector </a:t>
            </a:r>
            <a:r>
              <a:rPr lang="en-US" sz="3600" dirty="0">
                <a:solidFill>
                  <a:srgbClr val="FF0000"/>
                </a:solidFill>
                <a:latin typeface="Comic Sans MS" pitchFamily="66" charset="0"/>
                <a:ea typeface="+mj-ea"/>
                <a:cs typeface="+mj-cs"/>
              </a:rPr>
              <a:t>(in 2001!)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4975" y="1728788"/>
            <a:ext cx="3228975" cy="2671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87" name="Rectangle 4"/>
          <p:cNvSpPr>
            <a:spLocks noChangeArrowheads="1"/>
          </p:cNvSpPr>
          <p:nvPr/>
        </p:nvSpPr>
        <p:spPr bwMode="auto">
          <a:xfrm>
            <a:off x="1042988" y="5100638"/>
            <a:ext cx="2528887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sz="1800">
                <a:latin typeface="Trebuchet MS" pitchFamily="1" charset="0"/>
              </a:rPr>
              <a:t>auto focus, </a:t>
            </a:r>
          </a:p>
          <a:p>
            <a:pPr eaLnBrk="1" hangingPunct="1"/>
            <a:r>
              <a:rPr lang="en-US" sz="1800">
                <a:latin typeface="Trebuchet MS" pitchFamily="1" charset="0"/>
              </a:rPr>
              <a:t>red eye removal, </a:t>
            </a:r>
          </a:p>
          <a:p>
            <a:pPr eaLnBrk="1" hangingPunct="1"/>
            <a:r>
              <a:rPr lang="en-US" sz="1800">
                <a:latin typeface="Trebuchet MS" pitchFamily="1" charset="0"/>
              </a:rPr>
              <a:t>auto color correction</a:t>
            </a:r>
          </a:p>
        </p:txBody>
      </p:sp>
      <p:sp>
        <p:nvSpPr>
          <p:cNvPr id="67588" name="Rectangle 5"/>
          <p:cNvSpPr>
            <a:spLocks noChangeArrowheads="1"/>
          </p:cNvSpPr>
          <p:nvPr/>
        </p:nvSpPr>
        <p:spPr bwMode="auto">
          <a:xfrm>
            <a:off x="3241675" y="307975"/>
            <a:ext cx="28543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>
                <a:latin typeface="Trebuchet MS" pitchFamily="1" charset="0"/>
              </a:rPr>
              <a:t>Applications!</a:t>
            </a:r>
            <a:endParaRPr lang="en-US">
              <a:latin typeface="Times New Roman" pitchFamily="1" charset="0"/>
            </a:endParaRPr>
          </a:p>
        </p:txBody>
      </p:sp>
      <p:sp>
        <p:nvSpPr>
          <p:cNvPr id="67589" name="Rectangle 6"/>
          <p:cNvSpPr>
            <a:spLocks noChangeArrowheads="1"/>
          </p:cNvSpPr>
          <p:nvPr/>
        </p:nvSpPr>
        <p:spPr bwMode="auto">
          <a:xfrm>
            <a:off x="633413" y="4649788"/>
            <a:ext cx="17018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solidFill>
                  <a:srgbClr val="0105FF"/>
                </a:solidFill>
                <a:latin typeface="Trebuchet MS" pitchFamily="1" charset="0"/>
              </a:rPr>
              <a:t>Smart cameras</a:t>
            </a:r>
          </a:p>
        </p:txBody>
      </p:sp>
      <p:pic>
        <p:nvPicPr>
          <p:cNvPr id="6759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92600" y="1457325"/>
            <a:ext cx="4318000" cy="301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91" name="Rectangle 8"/>
          <p:cNvSpPr>
            <a:spLocks noChangeArrowheads="1"/>
          </p:cNvSpPr>
          <p:nvPr/>
        </p:nvSpPr>
        <p:spPr bwMode="auto">
          <a:xfrm>
            <a:off x="193675" y="6208713"/>
            <a:ext cx="60007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solidFill>
                  <a:srgbClr val="008000"/>
                </a:solidFill>
                <a:latin typeface="Trebuchet MS" pitchFamily="1" charset="0"/>
              </a:rPr>
              <a:t>smile!</a:t>
            </a:r>
          </a:p>
        </p:txBody>
      </p:sp>
      <p:sp>
        <p:nvSpPr>
          <p:cNvPr id="67592" name="Rectangle 4"/>
          <p:cNvSpPr>
            <a:spLocks noChangeArrowheads="1"/>
          </p:cNvSpPr>
          <p:nvPr/>
        </p:nvSpPr>
        <p:spPr bwMode="auto">
          <a:xfrm>
            <a:off x="4724400" y="5410200"/>
            <a:ext cx="3733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1800">
                <a:latin typeface="Trebuchet MS" pitchFamily="1" charset="0"/>
              </a:rPr>
              <a:t>Lexus LS600 Driver Monitor System</a:t>
            </a:r>
          </a:p>
        </p:txBody>
      </p:sp>
      <p:sp>
        <p:nvSpPr>
          <p:cNvPr id="67593" name="Rectangle 10"/>
          <p:cNvSpPr>
            <a:spLocks noChangeArrowheads="1"/>
          </p:cNvSpPr>
          <p:nvPr/>
        </p:nvSpPr>
        <p:spPr bwMode="auto">
          <a:xfrm>
            <a:off x="4316413" y="4905375"/>
            <a:ext cx="82708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solidFill>
                  <a:srgbClr val="0105FF"/>
                </a:solidFill>
                <a:latin typeface="Trebuchet MS" pitchFamily="1" charset="0"/>
              </a:rPr>
              <a:t>Safety</a:t>
            </a:r>
          </a:p>
        </p:txBody>
      </p:sp>
      <p:sp>
        <p:nvSpPr>
          <p:cNvPr id="67594" name="Rectangle 11"/>
          <p:cNvSpPr>
            <a:spLocks noChangeArrowheads="1"/>
          </p:cNvSpPr>
          <p:nvPr/>
        </p:nvSpPr>
        <p:spPr bwMode="auto">
          <a:xfrm>
            <a:off x="7959725" y="6335713"/>
            <a:ext cx="9429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solidFill>
                  <a:srgbClr val="0105FF"/>
                </a:solidFill>
                <a:latin typeface="Trebuchet MS" pitchFamily="1" charset="0"/>
              </a:rPr>
              <a:t>Others?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4"/>
          <p:cNvSpPr>
            <a:spLocks noChangeArrowheads="1"/>
          </p:cNvSpPr>
          <p:nvPr/>
        </p:nvSpPr>
        <p:spPr bwMode="auto">
          <a:xfrm>
            <a:off x="2978150" y="196850"/>
            <a:ext cx="33655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>
                <a:latin typeface="Trebuchet MS" pitchFamily="1" charset="0"/>
              </a:rPr>
              <a:t>Anonymization!</a:t>
            </a:r>
            <a:endParaRPr lang="en-US">
              <a:latin typeface="Times New Roman" pitchFamily="1" charset="0"/>
            </a:endParaRPr>
          </a:p>
        </p:txBody>
      </p:sp>
      <p:sp>
        <p:nvSpPr>
          <p:cNvPr id="4100" name="Rectangle 10"/>
          <p:cNvSpPr>
            <a:spLocks noChangeArrowheads="1"/>
          </p:cNvSpPr>
          <p:nvPr/>
        </p:nvSpPr>
        <p:spPr bwMode="auto">
          <a:xfrm>
            <a:off x="7392988" y="6351588"/>
            <a:ext cx="1581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solidFill>
                  <a:srgbClr val="0105FF"/>
                </a:solidFill>
                <a:latin typeface="Trebuchet MS" pitchFamily="1" charset="0"/>
              </a:rPr>
              <a:t>Opportunity!?</a:t>
            </a:r>
          </a:p>
        </p:txBody>
      </p:sp>
      <p:pic>
        <p:nvPicPr>
          <p:cNvPr id="4101" name="Picture 11" descr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" y="4343400"/>
            <a:ext cx="4132263" cy="222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12" descr="GoogleStreetView_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" y="914400"/>
            <a:ext cx="4797425" cy="314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3" name="Picture 13" descr="google-maps-zoom-tchad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10200" y="1219200"/>
            <a:ext cx="3395663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4" name="Rectangle 14"/>
          <p:cNvSpPr>
            <a:spLocks noChangeArrowheads="1"/>
          </p:cNvSpPr>
          <p:nvPr/>
        </p:nvSpPr>
        <p:spPr bwMode="auto">
          <a:xfrm>
            <a:off x="5645150" y="5199063"/>
            <a:ext cx="2954338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500">
                <a:latin typeface="Trebuchet MS" pitchFamily="1" charset="0"/>
              </a:rPr>
              <a:t>A Google maps' image over Chad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8"/>
          <p:cNvSpPr>
            <a:spLocks noChangeArrowheads="1"/>
          </p:cNvSpPr>
          <p:nvPr/>
        </p:nvSpPr>
        <p:spPr bwMode="auto">
          <a:xfrm>
            <a:off x="2286000" y="228600"/>
            <a:ext cx="4572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600">
                <a:solidFill>
                  <a:prstClr val="black"/>
                </a:solidFill>
                <a:latin typeface="Trebuchet MS" pitchFamily="34" charset="0"/>
                <a:ea typeface="+mn-ea"/>
              </a:rPr>
              <a:t>Face replacement</a:t>
            </a:r>
          </a:p>
        </p:txBody>
      </p:sp>
      <p:sp>
        <p:nvSpPr>
          <p:cNvPr id="37891" name="Rectangle 9"/>
          <p:cNvSpPr>
            <a:spLocks noChangeArrowheads="1"/>
          </p:cNvSpPr>
          <p:nvPr/>
        </p:nvSpPr>
        <p:spPr bwMode="auto">
          <a:xfrm>
            <a:off x="5038725" y="941388"/>
            <a:ext cx="3495675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500">
                <a:solidFill>
                  <a:prstClr val="black"/>
                </a:solidFill>
                <a:latin typeface="Trebuchet MS" pitchFamily="34" charset="0"/>
                <a:ea typeface="+mn-ea"/>
              </a:rPr>
              <a:t>Nayar et al. Columbia University, 2008</a:t>
            </a:r>
            <a:endParaRPr lang="en-US" sz="1500">
              <a:solidFill>
                <a:prstClr val="black"/>
              </a:solidFill>
              <a:ea typeface="+mn-ea"/>
            </a:endParaRPr>
          </a:p>
        </p:txBody>
      </p:sp>
      <p:sp>
        <p:nvSpPr>
          <p:cNvPr id="37892" name="Rectangle 10"/>
          <p:cNvSpPr>
            <a:spLocks noChangeArrowheads="1"/>
          </p:cNvSpPr>
          <p:nvPr/>
        </p:nvSpPr>
        <p:spPr bwMode="auto">
          <a:xfrm>
            <a:off x="1970088" y="6289675"/>
            <a:ext cx="5434012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100">
                <a:solidFill>
                  <a:srgbClr val="0000FF"/>
                </a:solidFill>
                <a:latin typeface="Trebuchet MS" pitchFamily="34" charset="0"/>
                <a:ea typeface="+mn-ea"/>
              </a:rPr>
              <a:t>May be able to improve on blurring faces...</a:t>
            </a:r>
            <a:endParaRPr lang="en-US" sz="2100">
              <a:solidFill>
                <a:srgbClr val="0000FF"/>
              </a:solidFill>
              <a:ea typeface="+mn-ea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04800" y="941388"/>
            <a:ext cx="2259013" cy="42560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600">
              <a:solidFill>
                <a:prstClr val="white"/>
              </a:solidFill>
            </a:endParaRPr>
          </a:p>
        </p:txBody>
      </p:sp>
      <p:pic>
        <p:nvPicPr>
          <p:cNvPr id="37894" name="Picture 8"/>
          <p:cNvPicPr>
            <a:picLocks noChangeAspect="1" noChangeArrowheads="1"/>
          </p:cNvPicPr>
          <p:nvPr/>
        </p:nvPicPr>
        <p:blipFill>
          <a:blip r:embed="rId3" cstate="print"/>
          <a:srcRect b="3741"/>
          <a:stretch>
            <a:fillRect/>
          </a:stretch>
        </p:blipFill>
        <p:spPr bwMode="auto">
          <a:xfrm>
            <a:off x="827088" y="1804988"/>
            <a:ext cx="7707312" cy="427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Box 6"/>
          <p:cNvSpPr txBox="1">
            <a:spLocks noChangeArrowheads="1"/>
          </p:cNvSpPr>
          <p:nvPr/>
        </p:nvSpPr>
        <p:spPr bwMode="auto">
          <a:xfrm>
            <a:off x="844550" y="201613"/>
            <a:ext cx="7543800" cy="731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sz="4200">
                <a:latin typeface="Trebuchet MS" pitchFamily="1" charset="0"/>
              </a:rPr>
              <a:t>About face</a:t>
            </a:r>
            <a:endParaRPr lang="en-US" sz="4200" b="1" i="1">
              <a:latin typeface="Trebuchet MS" pitchFamily="1" charset="0"/>
            </a:endParaRPr>
          </a:p>
        </p:txBody>
      </p:sp>
      <p:pic>
        <p:nvPicPr>
          <p:cNvPr id="23556" name="Picture 1039" descr="wheresTheFaceGreatIluusionWow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2768600"/>
            <a:ext cx="5564188" cy="382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8" name="Text Box 1041"/>
          <p:cNvSpPr txBox="1">
            <a:spLocks noChangeArrowheads="1"/>
          </p:cNvSpPr>
          <p:nvPr/>
        </p:nvSpPr>
        <p:spPr bwMode="auto">
          <a:xfrm>
            <a:off x="1620838" y="1138238"/>
            <a:ext cx="59817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latin typeface="Trebuchet MS" pitchFamily="1" charset="0"/>
              </a:rPr>
              <a:t>Real and artificial algorithms specialized for handling images of faces…</a:t>
            </a:r>
          </a:p>
        </p:txBody>
      </p:sp>
      <p:sp>
        <p:nvSpPr>
          <p:cNvPr id="23559" name="Rectangle 1042"/>
          <p:cNvSpPr>
            <a:spLocks noChangeArrowheads="1"/>
          </p:cNvSpPr>
          <p:nvPr/>
        </p:nvSpPr>
        <p:spPr bwMode="auto">
          <a:xfrm>
            <a:off x="1454150" y="2128838"/>
            <a:ext cx="633888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800">
                <a:solidFill>
                  <a:srgbClr val="0105FF"/>
                </a:solidFill>
                <a:latin typeface="Trebuchet MS" pitchFamily="1" charset="0"/>
              </a:rPr>
              <a:t>Are our approaches top-down or bottom-up?</a:t>
            </a:r>
          </a:p>
        </p:txBody>
      </p:sp>
      <p:pic>
        <p:nvPicPr>
          <p:cNvPr id="23561" name="Picture 9" descr="http://upload.wikimedia.org/wikipedia/commons/thumb/7/77/Martian_face_viking_cropped.jpg/175px-Martian_face_viking_cropped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7400" y="3429000"/>
            <a:ext cx="3050488" cy="2667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8"/>
          <p:cNvSpPr>
            <a:spLocks noChangeArrowheads="1"/>
          </p:cNvSpPr>
          <p:nvPr/>
        </p:nvSpPr>
        <p:spPr bwMode="auto">
          <a:xfrm>
            <a:off x="2286000" y="228600"/>
            <a:ext cx="4572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600">
                <a:solidFill>
                  <a:prstClr val="black"/>
                </a:solidFill>
                <a:latin typeface="Trebuchet MS" pitchFamily="34" charset="0"/>
                <a:ea typeface="+mn-ea"/>
              </a:rPr>
              <a:t>Face replacement</a:t>
            </a:r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533400" y="1066800"/>
          <a:ext cx="7756525" cy="4130675"/>
        </p:xfrm>
        <a:graphic>
          <a:graphicData uri="http://schemas.openxmlformats.org/presentationml/2006/ole">
            <p:oleObj spid="_x0000_s196610" name="Image" r:id="rId4" imgW="11276190" imgH="6006349" progId="">
              <p:embed/>
            </p:oleObj>
          </a:graphicData>
        </a:graphic>
      </p:graphicFrame>
      <p:sp>
        <p:nvSpPr>
          <p:cNvPr id="14" name="Rectangle 13"/>
          <p:cNvSpPr/>
          <p:nvPr/>
        </p:nvSpPr>
        <p:spPr>
          <a:xfrm>
            <a:off x="304800" y="941388"/>
            <a:ext cx="2259013" cy="42560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600">
              <a:solidFill>
                <a:prstClr val="white"/>
              </a:solidFill>
            </a:endParaRPr>
          </a:p>
        </p:txBody>
      </p:sp>
      <p:sp>
        <p:nvSpPr>
          <p:cNvPr id="1029" name="Rectangle 7"/>
          <p:cNvSpPr>
            <a:spLocks noChangeArrowheads="1"/>
          </p:cNvSpPr>
          <p:nvPr/>
        </p:nvSpPr>
        <p:spPr bwMode="auto">
          <a:xfrm>
            <a:off x="2595563" y="5354638"/>
            <a:ext cx="5710237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100">
                <a:solidFill>
                  <a:srgbClr val="0000FF"/>
                </a:solidFill>
                <a:latin typeface="Trebuchet MS" pitchFamily="34" charset="0"/>
                <a:ea typeface="+mn-ea"/>
              </a:rPr>
              <a:t>by replacing faces from a library of options...</a:t>
            </a:r>
            <a:endParaRPr lang="en-US" sz="2100">
              <a:solidFill>
                <a:srgbClr val="0000FF"/>
              </a:solidFill>
              <a:ea typeface="+mn-ea"/>
            </a:endParaRPr>
          </a:p>
        </p:txBody>
      </p:sp>
      <p:sp>
        <p:nvSpPr>
          <p:cNvPr id="1030" name="Rectangle 11"/>
          <p:cNvSpPr>
            <a:spLocks noChangeArrowheads="1"/>
          </p:cNvSpPr>
          <p:nvPr/>
        </p:nvSpPr>
        <p:spPr bwMode="auto">
          <a:xfrm>
            <a:off x="3278188" y="6019800"/>
            <a:ext cx="4189412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100">
                <a:solidFill>
                  <a:srgbClr val="C00000"/>
                </a:solidFill>
                <a:latin typeface="Trebuchet MS" pitchFamily="34" charset="0"/>
                <a:ea typeface="+mn-ea"/>
              </a:rPr>
              <a:t>Recognize either of these actors?</a:t>
            </a:r>
            <a:endParaRPr lang="en-US" sz="2100">
              <a:solidFill>
                <a:srgbClr val="C00000"/>
              </a:solidFill>
              <a:ea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8"/>
          <p:cNvSpPr>
            <a:spLocks noChangeArrowheads="1"/>
          </p:cNvSpPr>
          <p:nvPr/>
        </p:nvSpPr>
        <p:spPr bwMode="auto">
          <a:xfrm>
            <a:off x="2286000" y="228600"/>
            <a:ext cx="4572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600">
                <a:solidFill>
                  <a:prstClr val="black"/>
                </a:solidFill>
                <a:latin typeface="Trebuchet MS" pitchFamily="34" charset="0"/>
                <a:ea typeface="+mn-ea"/>
              </a:rPr>
              <a:t>Face replacement</a:t>
            </a:r>
          </a:p>
        </p:txBody>
      </p:sp>
      <p:sp>
        <p:nvSpPr>
          <p:cNvPr id="2052" name="Rectangle 9"/>
          <p:cNvSpPr>
            <a:spLocks noChangeArrowheads="1"/>
          </p:cNvSpPr>
          <p:nvPr/>
        </p:nvSpPr>
        <p:spPr bwMode="auto">
          <a:xfrm>
            <a:off x="1127125" y="5875338"/>
            <a:ext cx="2452688" cy="41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100">
                <a:solidFill>
                  <a:prstClr val="black"/>
                </a:solidFill>
                <a:latin typeface="Trebuchet MS" pitchFamily="34" charset="0"/>
                <a:ea typeface="+mn-ea"/>
              </a:rPr>
              <a:t>Denzel Washington</a:t>
            </a:r>
            <a:endParaRPr lang="en-US" sz="2100">
              <a:solidFill>
                <a:prstClr val="black"/>
              </a:solidFill>
              <a:ea typeface="+mn-ea"/>
            </a:endParaRPr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533400" y="1066800"/>
          <a:ext cx="7756525" cy="4130675"/>
        </p:xfrm>
        <a:graphic>
          <a:graphicData uri="http://schemas.openxmlformats.org/presentationml/2006/ole">
            <p:oleObj spid="_x0000_s197634" name="Image" r:id="rId4" imgW="11276190" imgH="6006349" progId="">
              <p:embed/>
            </p:oleObj>
          </a:graphicData>
        </a:graphic>
      </p:graphicFrame>
      <p:sp>
        <p:nvSpPr>
          <p:cNvPr id="2053" name="Rectangle 6"/>
          <p:cNvSpPr>
            <a:spLocks noChangeArrowheads="1"/>
          </p:cNvSpPr>
          <p:nvPr/>
        </p:nvSpPr>
        <p:spPr bwMode="auto">
          <a:xfrm>
            <a:off x="1128713" y="5486400"/>
            <a:ext cx="2262187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100">
                <a:solidFill>
                  <a:prstClr val="black"/>
                </a:solidFill>
                <a:latin typeface="Trebuchet MS" pitchFamily="34" charset="0"/>
                <a:ea typeface="+mn-ea"/>
              </a:rPr>
              <a:t>Gweneth Paltrow</a:t>
            </a:r>
            <a:endParaRPr lang="en-US" sz="2100">
              <a:solidFill>
                <a:prstClr val="black"/>
              </a:solidFill>
              <a:ea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Object 4"/>
          <p:cNvGraphicFramePr>
            <a:graphicFrameLocks noChangeAspect="1"/>
          </p:cNvGraphicFramePr>
          <p:nvPr>
            <p:ph idx="1"/>
          </p:nvPr>
        </p:nvGraphicFramePr>
        <p:xfrm>
          <a:off x="1600200" y="3124200"/>
          <a:ext cx="5789613" cy="3676650"/>
        </p:xfrm>
        <a:graphic>
          <a:graphicData uri="http://schemas.openxmlformats.org/presentationml/2006/ole">
            <p:oleObj spid="_x0000_s198658" name="Image" r:id="rId4" imgW="9358730" imgH="5942857" progId="">
              <p:embed/>
            </p:oleObj>
          </a:graphicData>
        </a:graphic>
      </p:graphicFrame>
      <p:sp>
        <p:nvSpPr>
          <p:cNvPr id="307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762000" y="1143000"/>
            <a:ext cx="7620000" cy="1752600"/>
          </a:xfrm>
        </p:spPr>
        <p:txBody>
          <a:bodyPr/>
          <a:lstStyle/>
          <a:p>
            <a:pPr eaLnBrk="1" hangingPunct="1">
              <a:buFontTx/>
              <a:buChar char="•"/>
            </a:pPr>
            <a:r>
              <a:rPr lang="en-US" sz="1800" smtClean="0"/>
              <a:t>Download images from the Internet and process them using a face detector</a:t>
            </a:r>
          </a:p>
          <a:p>
            <a:pPr lvl="1" eaLnBrk="1" hangingPunct="1"/>
            <a:r>
              <a:rPr lang="en-US" sz="1800" smtClean="0"/>
              <a:t>Approximately 33,000 faces found</a:t>
            </a:r>
          </a:p>
          <a:p>
            <a:pPr lvl="1" eaLnBrk="1" hangingPunct="1"/>
            <a:r>
              <a:rPr lang="en-US" sz="1800" smtClean="0"/>
              <a:t>Detector returns face pose (yaw, pitch, roll) and six fiducial points</a:t>
            </a:r>
          </a:p>
          <a:p>
            <a:pPr lvl="1" eaLnBrk="1" hangingPunct="1"/>
            <a:r>
              <a:rPr lang="en-US" sz="1800" smtClean="0"/>
              <a:t>Sort faces according to yaw and pitch angles, and align to a common coordinate system using fiducial points</a:t>
            </a:r>
          </a:p>
        </p:txBody>
      </p:sp>
      <p:sp>
        <p:nvSpPr>
          <p:cNvPr id="3076" name="Rectangle 5"/>
          <p:cNvSpPr>
            <a:spLocks noChangeArrowheads="1"/>
          </p:cNvSpPr>
          <p:nvPr/>
        </p:nvSpPr>
        <p:spPr bwMode="auto">
          <a:xfrm>
            <a:off x="762000" y="228600"/>
            <a:ext cx="7620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600">
                <a:solidFill>
                  <a:prstClr val="black"/>
                </a:solidFill>
                <a:latin typeface="Trebuchet MS" pitchFamily="34" charset="0"/>
                <a:ea typeface="+mn-ea"/>
              </a:rPr>
              <a:t>First, create a large library...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9539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066800"/>
            <a:ext cx="7772400" cy="47244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Char char="•"/>
            </a:pPr>
            <a:r>
              <a:rPr lang="en-US" sz="2100" smtClean="0"/>
              <a:t>Detect faces in new image, estimate their pose angles and fiducial points</a:t>
            </a:r>
          </a:p>
          <a:p>
            <a:pPr eaLnBrk="1" hangingPunct="1">
              <a:lnSpc>
                <a:spcPct val="90000"/>
              </a:lnSpc>
              <a:buFontTx/>
              <a:buChar char="•"/>
            </a:pPr>
            <a:r>
              <a:rPr lang="en-US" sz="2100" smtClean="0"/>
              <a:t>Matching criteria: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100" b="1" smtClean="0"/>
              <a:t>Pose:</a:t>
            </a:r>
            <a:r>
              <a:rPr lang="en-US" sz="2100" smtClean="0"/>
              <a:t> yaw and pitch angles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100" b="1" smtClean="0"/>
              <a:t>Resolution: </a:t>
            </a:r>
            <a:r>
              <a:rPr lang="en-US" sz="2100" smtClean="0"/>
              <a:t> inter-eye distance (at least 80% of original)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100" b="1" smtClean="0"/>
              <a:t>Blur:</a:t>
            </a:r>
            <a:r>
              <a:rPr lang="en-US" sz="2100" smtClean="0"/>
              <a:t> histogram of gradient magnitudes in the eye region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100" b="1" smtClean="0"/>
              <a:t>Seam signature:</a:t>
            </a:r>
            <a:r>
              <a:rPr lang="en-US" sz="2100" smtClean="0"/>
              <a:t> ribbon of pixels within a small radius of the replacement boundary (resampled, intensity normalized)</a:t>
            </a:r>
          </a:p>
          <a:p>
            <a:pPr eaLnBrk="1" hangingPunct="1">
              <a:lnSpc>
                <a:spcPct val="90000"/>
              </a:lnSpc>
            </a:pPr>
            <a:r>
              <a:rPr lang="en-US" sz="2100" smtClean="0"/>
              <a:t>Adjustments made: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100" b="1" smtClean="0"/>
              <a:t>Roll: </a:t>
            </a:r>
            <a:r>
              <a:rPr lang="en-US" sz="2100" smtClean="0"/>
              <a:t>  the angle of the face relative to the camera plane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100" b="1" smtClean="0"/>
              <a:t>Lighting and Color:</a:t>
            </a:r>
            <a:r>
              <a:rPr lang="en-US" sz="2100" smtClean="0"/>
              <a:t> approximate the face by a cylinder, estimate face brightness and coefficients for a specified illumination basis</a:t>
            </a:r>
          </a:p>
          <a:p>
            <a:pPr eaLnBrk="1" hangingPunct="1">
              <a:lnSpc>
                <a:spcPct val="90000"/>
              </a:lnSpc>
              <a:buFontTx/>
              <a:buChar char="•"/>
            </a:pPr>
            <a:r>
              <a:rPr lang="en-US" sz="2100" smtClean="0"/>
              <a:t>Retrieval performance</a:t>
            </a:r>
          </a:p>
          <a:p>
            <a:pPr lvl="1" eaLnBrk="1" hangingPunct="1">
              <a:lnSpc>
                <a:spcPct val="90000"/>
              </a:lnSpc>
              <a:buFontTx/>
              <a:buNone/>
            </a:pPr>
            <a:r>
              <a:rPr lang="en-US" sz="2100" smtClean="0"/>
              <a:t>=&gt; Less than 1 sec to generate a list of 50 (good) candidate replacements out of 35,000 faces</a:t>
            </a:r>
          </a:p>
        </p:txBody>
      </p:sp>
      <p:sp>
        <p:nvSpPr>
          <p:cNvPr id="38915" name="Rectangle 4"/>
          <p:cNvSpPr>
            <a:spLocks noChangeArrowheads="1"/>
          </p:cNvSpPr>
          <p:nvPr/>
        </p:nvSpPr>
        <p:spPr bwMode="auto">
          <a:xfrm>
            <a:off x="2286000" y="228600"/>
            <a:ext cx="4572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600">
                <a:solidFill>
                  <a:prstClr val="black"/>
                </a:solidFill>
                <a:latin typeface="Trebuchet MS" pitchFamily="34" charset="0"/>
                <a:ea typeface="+mn-ea"/>
              </a:rPr>
              <a:t>Algorithm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95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95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95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95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95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95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95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95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953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953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953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9539" grpId="0" build="p" bldLvl="2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8" name="Object 5"/>
          <p:cNvGraphicFramePr>
            <a:graphicFrameLocks noChangeAspect="1"/>
          </p:cNvGraphicFramePr>
          <p:nvPr>
            <p:ph sz="half" idx="1"/>
          </p:nvPr>
        </p:nvGraphicFramePr>
        <p:xfrm>
          <a:off x="685800" y="1066800"/>
          <a:ext cx="2028825" cy="2667000"/>
        </p:xfrm>
        <a:graphic>
          <a:graphicData uri="http://schemas.openxmlformats.org/presentationml/2006/ole">
            <p:oleObj spid="_x0000_s199682" name="Image" r:id="rId4" imgW="7301587" imgH="4431746" progId="">
              <p:embed/>
            </p:oleObj>
          </a:graphicData>
        </a:graphic>
      </p:graphicFrame>
      <p:graphicFrame>
        <p:nvGraphicFramePr>
          <p:cNvPr id="4099" name="Object 8"/>
          <p:cNvGraphicFramePr>
            <a:graphicFrameLocks noChangeAspect="1"/>
          </p:cNvGraphicFramePr>
          <p:nvPr>
            <p:ph sz="quarter" idx="2"/>
          </p:nvPr>
        </p:nvGraphicFramePr>
        <p:xfrm>
          <a:off x="3124200" y="1066800"/>
          <a:ext cx="5037138" cy="5562600"/>
        </p:xfrm>
        <a:graphic>
          <a:graphicData uri="http://schemas.openxmlformats.org/presentationml/2006/ole">
            <p:oleObj spid="_x0000_s199683" name="Image" r:id="rId5" imgW="6819048" imgH="7530159" progId="">
              <p:embed/>
            </p:oleObj>
          </a:graphicData>
        </a:graphic>
      </p:graphicFrame>
      <p:graphicFrame>
        <p:nvGraphicFramePr>
          <p:cNvPr id="4100" name="Object 11"/>
          <p:cNvGraphicFramePr>
            <a:graphicFrameLocks noChangeAspect="1"/>
          </p:cNvGraphicFramePr>
          <p:nvPr>
            <p:ph sz="quarter" idx="3"/>
          </p:nvPr>
        </p:nvGraphicFramePr>
        <p:xfrm>
          <a:off x="584200" y="3978275"/>
          <a:ext cx="2082800" cy="2498725"/>
        </p:xfrm>
        <a:graphic>
          <a:graphicData uri="http://schemas.openxmlformats.org/presentationml/2006/ole">
            <p:oleObj spid="_x0000_s199684" name="Image" r:id="rId6" imgW="7301587" imgH="4431746" progId="">
              <p:embed/>
            </p:oleObj>
          </a:graphicData>
        </a:graphic>
      </p:graphicFrame>
      <p:sp>
        <p:nvSpPr>
          <p:cNvPr id="4101" name="Rectangle 6"/>
          <p:cNvSpPr>
            <a:spLocks noChangeArrowheads="1"/>
          </p:cNvSpPr>
          <p:nvPr/>
        </p:nvSpPr>
        <p:spPr bwMode="auto">
          <a:xfrm>
            <a:off x="2286000" y="228600"/>
            <a:ext cx="4572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600">
                <a:solidFill>
                  <a:prstClr val="black"/>
                </a:solidFill>
                <a:latin typeface="Trebuchet MS" pitchFamily="34" charset="0"/>
                <a:ea typeface="+mn-ea"/>
              </a:rPr>
              <a:t>Algorithm, visualized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How well does it work?</a:t>
            </a:r>
          </a:p>
        </p:txBody>
      </p:sp>
      <p:sp>
        <p:nvSpPr>
          <p:cNvPr id="39939" name="Text Box 6"/>
          <p:cNvSpPr txBox="1">
            <a:spLocks noChangeArrowheads="1"/>
          </p:cNvSpPr>
          <p:nvPr/>
        </p:nvSpPr>
        <p:spPr bwMode="auto">
          <a:xfrm>
            <a:off x="3048000" y="2566988"/>
            <a:ext cx="2994025" cy="73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200">
                <a:solidFill>
                  <a:srgbClr val="0000FF"/>
                </a:solidFill>
                <a:latin typeface="Comic Sans MS" pitchFamily="66" charset="0"/>
                <a:ea typeface="+mn-ea"/>
              </a:rPr>
              <a:t>Try it out…</a:t>
            </a:r>
          </a:p>
        </p:txBody>
      </p:sp>
      <p:sp>
        <p:nvSpPr>
          <p:cNvPr id="39940" name="Text Box 6"/>
          <p:cNvSpPr txBox="1">
            <a:spLocks noChangeArrowheads="1"/>
          </p:cNvSpPr>
          <p:nvPr/>
        </p:nvSpPr>
        <p:spPr bwMode="auto">
          <a:xfrm>
            <a:off x="1524000" y="4410075"/>
            <a:ext cx="62230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500">
                <a:solidFill>
                  <a:prstClr val="black"/>
                </a:solidFill>
                <a:latin typeface="Comic Sans MS" pitchFamily="66" charset="0"/>
                <a:ea typeface="+mn-ea"/>
              </a:rPr>
              <a:t>Which of the two images is the original?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4" descr="Picture3.jpg"/>
          <p:cNvPicPr>
            <a:picLocks noChangeAspect="1"/>
          </p:cNvPicPr>
          <p:nvPr/>
        </p:nvPicPr>
        <p:blipFill>
          <a:blip r:embed="rId3" cstate="print"/>
          <a:srcRect l="67365"/>
          <a:stretch>
            <a:fillRect/>
          </a:stretch>
        </p:blipFill>
        <p:spPr bwMode="auto">
          <a:xfrm>
            <a:off x="6753225" y="3471863"/>
            <a:ext cx="2228850" cy="323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3" name="Picture 5" descr="Picture3.jpg"/>
          <p:cNvPicPr>
            <a:picLocks noChangeAspect="1"/>
          </p:cNvPicPr>
          <p:nvPr/>
        </p:nvPicPr>
        <p:blipFill>
          <a:blip r:embed="rId3" cstate="print"/>
          <a:srcRect r="67343"/>
          <a:stretch>
            <a:fillRect/>
          </a:stretch>
        </p:blipFill>
        <p:spPr bwMode="auto">
          <a:xfrm>
            <a:off x="4446588" y="3471863"/>
            <a:ext cx="2232025" cy="323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4" name="Rectangle 4"/>
          <p:cNvSpPr>
            <a:spLocks noChangeArrowheads="1"/>
          </p:cNvSpPr>
          <p:nvPr/>
        </p:nvSpPr>
        <p:spPr bwMode="auto">
          <a:xfrm>
            <a:off x="-152400" y="117475"/>
            <a:ext cx="4572000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100">
                <a:solidFill>
                  <a:prstClr val="black"/>
                </a:solidFill>
                <a:latin typeface="Trebuchet MS" pitchFamily="34" charset="0"/>
                <a:ea typeface="+mn-ea"/>
              </a:rPr>
              <a:t>Which of these are real?</a:t>
            </a:r>
          </a:p>
        </p:txBody>
      </p:sp>
      <p:pic>
        <p:nvPicPr>
          <p:cNvPr id="40965" name="Picture 7" descr="Picture1.jpg"/>
          <p:cNvPicPr>
            <a:picLocks noChangeAspect="1"/>
          </p:cNvPicPr>
          <p:nvPr/>
        </p:nvPicPr>
        <p:blipFill>
          <a:blip r:embed="rId4" cstate="print"/>
          <a:srcRect l="688" t="5734" r="67967" b="7526"/>
          <a:stretch>
            <a:fillRect/>
          </a:stretch>
        </p:blipFill>
        <p:spPr bwMode="auto">
          <a:xfrm>
            <a:off x="2284413" y="3892550"/>
            <a:ext cx="2003425" cy="281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6" name="Picture 8" descr="Picture1.jpg"/>
          <p:cNvPicPr>
            <a:picLocks noChangeAspect="1"/>
          </p:cNvPicPr>
          <p:nvPr/>
        </p:nvPicPr>
        <p:blipFill>
          <a:blip r:embed="rId4" cstate="print"/>
          <a:srcRect l="67332" t="5734" b="7526"/>
          <a:stretch>
            <a:fillRect/>
          </a:stretch>
        </p:blipFill>
        <p:spPr bwMode="auto">
          <a:xfrm>
            <a:off x="173038" y="3892550"/>
            <a:ext cx="2087562" cy="281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7" name="Picture 9" descr="Picture2.jpg"/>
          <p:cNvPicPr>
            <a:picLocks noChangeAspect="1"/>
          </p:cNvPicPr>
          <p:nvPr/>
        </p:nvPicPr>
        <p:blipFill>
          <a:blip r:embed="rId5" cstate="print"/>
          <a:srcRect l="67422"/>
          <a:stretch>
            <a:fillRect/>
          </a:stretch>
        </p:blipFill>
        <p:spPr bwMode="auto">
          <a:xfrm>
            <a:off x="6734175" y="152400"/>
            <a:ext cx="2257425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8" name="Picture 10" descr="Picture2.jpg"/>
          <p:cNvPicPr>
            <a:picLocks noChangeAspect="1"/>
          </p:cNvPicPr>
          <p:nvPr/>
        </p:nvPicPr>
        <p:blipFill>
          <a:blip r:embed="rId5" cstate="print"/>
          <a:srcRect l="842" r="67422"/>
          <a:stretch>
            <a:fillRect/>
          </a:stretch>
        </p:blipFill>
        <p:spPr bwMode="auto">
          <a:xfrm>
            <a:off x="4459288" y="152400"/>
            <a:ext cx="2198687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8763" y="533400"/>
            <a:ext cx="3932237" cy="160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70" name="Picture 3" descr="koffee"/>
          <p:cNvPicPr>
            <a:picLocks noChangeAspect="1" noChangeArrowheads="1"/>
          </p:cNvPicPr>
          <p:nvPr/>
        </p:nvPicPr>
        <p:blipFill>
          <a:blip r:embed="rId7" cstate="print"/>
          <a:srcRect l="17705" t="13313" r="12146" b="47157"/>
          <a:stretch>
            <a:fillRect/>
          </a:stretch>
        </p:blipFill>
        <p:spPr bwMode="auto">
          <a:xfrm>
            <a:off x="258763" y="2182813"/>
            <a:ext cx="3932237" cy="1481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4" descr="Picture2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138113"/>
            <a:ext cx="7043738" cy="333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7" name="Picture 7" descr="Picture3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3000" y="3467100"/>
            <a:ext cx="7043738" cy="333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Face replacement results</a:t>
            </a:r>
          </a:p>
        </p:txBody>
      </p:sp>
      <p:pic>
        <p:nvPicPr>
          <p:cNvPr id="43011" name="Picture 4" descr="Picture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9063" y="1600200"/>
            <a:ext cx="8905875" cy="451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Image de-Identification</a:t>
            </a:r>
          </a:p>
        </p:txBody>
      </p:sp>
      <p:pic>
        <p:nvPicPr>
          <p:cNvPr id="44035" name="Picture 3" descr="koffee"/>
          <p:cNvPicPr>
            <a:picLocks noChangeAspect="1" noChangeArrowheads="1"/>
          </p:cNvPicPr>
          <p:nvPr/>
        </p:nvPicPr>
        <p:blipFill>
          <a:blip r:embed="rId4" cstate="print"/>
          <a:srcRect l="17705" t="11382" r="12146" b="27708"/>
          <a:stretch>
            <a:fillRect/>
          </a:stretch>
        </p:blipFill>
        <p:spPr bwMode="auto">
          <a:xfrm>
            <a:off x="444500" y="1219200"/>
            <a:ext cx="8253413" cy="4795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6" name="Rectangle 4"/>
          <p:cNvSpPr>
            <a:spLocks noChangeArrowheads="1"/>
          </p:cNvSpPr>
          <p:nvPr/>
        </p:nvSpPr>
        <p:spPr bwMode="auto">
          <a:xfrm>
            <a:off x="3186113" y="6099175"/>
            <a:ext cx="2771775" cy="75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</a:pPr>
            <a:r>
              <a:rPr lang="en-US" sz="3600">
                <a:solidFill>
                  <a:srgbClr val="FE1F0E"/>
                </a:solidFill>
                <a:ea typeface="+mn-ea"/>
              </a:rPr>
              <a:t>Original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9" descr="fig02"/>
          <p:cNvPicPr>
            <a:picLocks noChangeAspect="1" noChangeArrowheads="1"/>
          </p:cNvPicPr>
          <p:nvPr/>
        </p:nvPicPr>
        <p:blipFill>
          <a:blip r:embed="rId3" cstate="print"/>
          <a:srcRect t="7251"/>
          <a:stretch>
            <a:fillRect/>
          </a:stretch>
        </p:blipFill>
        <p:spPr bwMode="auto">
          <a:xfrm>
            <a:off x="228600" y="3124200"/>
            <a:ext cx="5105400" cy="281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9" name="TextBox 6"/>
          <p:cNvSpPr txBox="1">
            <a:spLocks noChangeArrowheads="1"/>
          </p:cNvSpPr>
          <p:nvPr/>
        </p:nvSpPr>
        <p:spPr bwMode="auto">
          <a:xfrm>
            <a:off x="844550" y="277813"/>
            <a:ext cx="7543800" cy="731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sz="4200">
                <a:latin typeface="Trebuchet MS" pitchFamily="1" charset="0"/>
              </a:rPr>
              <a:t>Real facial recognition</a:t>
            </a:r>
            <a:endParaRPr lang="en-US" sz="4200" b="1" i="1">
              <a:latin typeface="Trebuchet MS" pitchFamily="1" charset="0"/>
            </a:endParaRPr>
          </a:p>
        </p:txBody>
      </p:sp>
      <p:sp>
        <p:nvSpPr>
          <p:cNvPr id="24580" name="Rectangle 3"/>
          <p:cNvSpPr>
            <a:spLocks noChangeArrowheads="1"/>
          </p:cNvSpPr>
          <p:nvPr/>
        </p:nvSpPr>
        <p:spPr bwMode="auto">
          <a:xfrm>
            <a:off x="5799138" y="3116263"/>
            <a:ext cx="31242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>
                <a:solidFill>
                  <a:srgbClr val="C00000"/>
                </a:solidFill>
                <a:latin typeface="Trebuchet MS" pitchFamily="1" charset="0"/>
              </a:rPr>
              <a:t>FFA = </a:t>
            </a:r>
            <a:r>
              <a:rPr lang="en-US" sz="1800" i="1">
                <a:solidFill>
                  <a:srgbClr val="C00000"/>
                </a:solidFill>
                <a:latin typeface="Trebuchet MS" pitchFamily="1" charset="0"/>
              </a:rPr>
              <a:t>Fusiform Face Area</a:t>
            </a:r>
            <a:endParaRPr lang="en-US" sz="1800">
              <a:solidFill>
                <a:srgbClr val="C00000"/>
              </a:solidFill>
              <a:latin typeface="Trebuchet MS" pitchFamily="1" charset="0"/>
            </a:endParaRPr>
          </a:p>
        </p:txBody>
      </p:sp>
      <p:sp>
        <p:nvSpPr>
          <p:cNvPr id="24581" name="Text Box 6"/>
          <p:cNvSpPr txBox="1">
            <a:spLocks noChangeArrowheads="1"/>
          </p:cNvSpPr>
          <p:nvPr/>
        </p:nvSpPr>
        <p:spPr bwMode="auto">
          <a:xfrm>
            <a:off x="269875" y="1773238"/>
            <a:ext cx="22844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>
                <a:solidFill>
                  <a:srgbClr val="0105FF"/>
                </a:solidFill>
                <a:latin typeface="Trebuchet MS" pitchFamily="1" charset="0"/>
              </a:rPr>
              <a:t>Unresolved:</a:t>
            </a:r>
          </a:p>
        </p:txBody>
      </p:sp>
      <p:sp>
        <p:nvSpPr>
          <p:cNvPr id="24582" name="Rectangle 7"/>
          <p:cNvSpPr>
            <a:spLocks noChangeArrowheads="1"/>
          </p:cNvSpPr>
          <p:nvPr/>
        </p:nvSpPr>
        <p:spPr bwMode="auto">
          <a:xfrm>
            <a:off x="2987675" y="1439863"/>
            <a:ext cx="5018088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100">
                <a:latin typeface="Trebuchet MS" pitchFamily="1" charset="0"/>
              </a:rPr>
              <a:t>How wired are we for recognizing faces?</a:t>
            </a:r>
          </a:p>
        </p:txBody>
      </p:sp>
      <p:sp>
        <p:nvSpPr>
          <p:cNvPr id="24583" name="Rectangle 8"/>
          <p:cNvSpPr>
            <a:spLocks noChangeArrowheads="1"/>
          </p:cNvSpPr>
          <p:nvPr/>
        </p:nvSpPr>
        <p:spPr bwMode="auto">
          <a:xfrm>
            <a:off x="2987675" y="2047875"/>
            <a:ext cx="5018088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100">
                <a:latin typeface="Trebuchet MS" pitchFamily="1" charset="0"/>
              </a:rPr>
              <a:t>How are we wired for recognizing faces?</a:t>
            </a:r>
          </a:p>
        </p:txBody>
      </p:sp>
      <p:sp>
        <p:nvSpPr>
          <p:cNvPr id="24584" name="AutoShape 10"/>
          <p:cNvSpPr>
            <a:spLocks/>
          </p:cNvSpPr>
          <p:nvPr/>
        </p:nvSpPr>
        <p:spPr bwMode="auto">
          <a:xfrm>
            <a:off x="2684463" y="1485900"/>
            <a:ext cx="158750" cy="998538"/>
          </a:xfrm>
          <a:prstGeom prst="leftBrace">
            <a:avLst>
              <a:gd name="adj1" fmla="val 52417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24585" name="Picture 11" descr="800px-Medial_surface_of_cerebral_cortex_-_fusiform_gyru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67375" y="3860800"/>
            <a:ext cx="3182938" cy="2017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381000" y="6248400"/>
            <a:ext cx="4572000" cy="3231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500" dirty="0" err="1" smtClean="0">
                <a:solidFill>
                  <a:srgbClr val="0105FF"/>
                </a:solidFill>
                <a:latin typeface="arial"/>
              </a:rPr>
              <a:t>parahippocampal</a:t>
            </a:r>
            <a:r>
              <a:rPr lang="en-US" sz="1500" dirty="0" smtClean="0">
                <a:solidFill>
                  <a:srgbClr val="0105FF"/>
                </a:solidFill>
                <a:latin typeface="arial"/>
              </a:rPr>
              <a:t> place </a:t>
            </a:r>
            <a:r>
              <a:rPr lang="en-US" sz="1500" b="1" dirty="0" smtClean="0">
                <a:solidFill>
                  <a:srgbClr val="0105FF"/>
                </a:solidFill>
                <a:latin typeface="arial"/>
              </a:rPr>
              <a:t>area</a:t>
            </a:r>
            <a:r>
              <a:rPr lang="en-US" sz="1500" dirty="0" smtClean="0">
                <a:solidFill>
                  <a:srgbClr val="0105FF"/>
                </a:solidFill>
                <a:latin typeface="arial"/>
              </a:rPr>
              <a:t> (</a:t>
            </a:r>
            <a:r>
              <a:rPr lang="en-US" sz="1500" b="1" dirty="0" smtClean="0">
                <a:solidFill>
                  <a:srgbClr val="0105FF"/>
                </a:solidFill>
                <a:latin typeface="arial"/>
              </a:rPr>
              <a:t>PPA</a:t>
            </a:r>
            <a:r>
              <a:rPr lang="en-US" sz="1500" dirty="0" smtClean="0">
                <a:solidFill>
                  <a:srgbClr val="0105FF"/>
                </a:solidFill>
                <a:latin typeface="arial"/>
              </a:rPr>
              <a:t>) </a:t>
            </a:r>
            <a:endParaRPr lang="en-US" sz="1500" dirty="0">
              <a:solidFill>
                <a:srgbClr val="0105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Image de-Identification</a:t>
            </a:r>
          </a:p>
        </p:txBody>
      </p:sp>
      <p:pic>
        <p:nvPicPr>
          <p:cNvPr id="45059" name="Picture 3" descr="koffee_out"/>
          <p:cNvPicPr>
            <a:picLocks noChangeAspect="1" noChangeArrowheads="1"/>
          </p:cNvPicPr>
          <p:nvPr/>
        </p:nvPicPr>
        <p:blipFill>
          <a:blip r:embed="rId4" cstate="print"/>
          <a:srcRect l="17705" t="11382" r="12146" b="27708"/>
          <a:stretch>
            <a:fillRect/>
          </a:stretch>
        </p:blipFill>
        <p:spPr bwMode="auto">
          <a:xfrm>
            <a:off x="444500" y="1219200"/>
            <a:ext cx="8251825" cy="4795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0" name="Rectangle 4"/>
          <p:cNvSpPr>
            <a:spLocks noChangeArrowheads="1"/>
          </p:cNvSpPr>
          <p:nvPr/>
        </p:nvSpPr>
        <p:spPr bwMode="auto">
          <a:xfrm>
            <a:off x="3186113" y="6099175"/>
            <a:ext cx="2771775" cy="75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</a:pPr>
            <a:r>
              <a:rPr lang="en-US" sz="3600">
                <a:solidFill>
                  <a:srgbClr val="800080"/>
                </a:solidFill>
                <a:ea typeface="+mn-ea"/>
              </a:rPr>
              <a:t>Replaced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04838_org"/>
          <p:cNvPicPr>
            <a:picLocks noChangeAspect="1" noChangeArrowheads="1"/>
          </p:cNvPicPr>
          <p:nvPr/>
        </p:nvPicPr>
        <p:blipFill>
          <a:blip r:embed="rId4" cstate="print"/>
          <a:srcRect l="9529" r="8182"/>
          <a:stretch>
            <a:fillRect/>
          </a:stretch>
        </p:blipFill>
        <p:spPr bwMode="auto">
          <a:xfrm>
            <a:off x="3308350" y="1887538"/>
            <a:ext cx="2522538" cy="3490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3" name="Picture 3" descr="00140_org"/>
          <p:cNvPicPr>
            <a:picLocks noChangeAspect="1" noChangeArrowheads="1"/>
          </p:cNvPicPr>
          <p:nvPr/>
        </p:nvPicPr>
        <p:blipFill>
          <a:blip r:embed="rId5" cstate="print"/>
          <a:srcRect r="12088"/>
          <a:stretch>
            <a:fillRect/>
          </a:stretch>
        </p:blipFill>
        <p:spPr bwMode="auto">
          <a:xfrm>
            <a:off x="427038" y="1887538"/>
            <a:ext cx="2540000" cy="345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4" name="Picture 4" descr="04838"/>
          <p:cNvPicPr>
            <a:picLocks noChangeAspect="1" noChangeArrowheads="1"/>
          </p:cNvPicPr>
          <p:nvPr/>
        </p:nvPicPr>
        <p:blipFill>
          <a:blip r:embed="rId6" cstate="print"/>
          <a:srcRect r="13594"/>
          <a:stretch>
            <a:fillRect/>
          </a:stretch>
        </p:blipFill>
        <p:spPr bwMode="auto">
          <a:xfrm>
            <a:off x="6172200" y="1887538"/>
            <a:ext cx="2522538" cy="3490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5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Limitations: Gender</a:t>
            </a:r>
          </a:p>
        </p:txBody>
      </p:sp>
      <p:sp>
        <p:nvSpPr>
          <p:cNvPr id="46086" name="Rectangle 6"/>
          <p:cNvSpPr>
            <a:spLocks noChangeArrowheads="1"/>
          </p:cNvSpPr>
          <p:nvPr/>
        </p:nvSpPr>
        <p:spPr bwMode="auto">
          <a:xfrm>
            <a:off x="752475" y="5516563"/>
            <a:ext cx="1928813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</a:pPr>
            <a:r>
              <a:rPr lang="en-US">
                <a:solidFill>
                  <a:srgbClr val="00B050"/>
                </a:solidFill>
                <a:ea typeface="+mn-ea"/>
              </a:rPr>
              <a:t>Input</a:t>
            </a:r>
          </a:p>
        </p:txBody>
      </p:sp>
      <p:sp>
        <p:nvSpPr>
          <p:cNvPr id="46087" name="Rectangle 7"/>
          <p:cNvSpPr>
            <a:spLocks noChangeArrowheads="1"/>
          </p:cNvSpPr>
          <p:nvPr/>
        </p:nvSpPr>
        <p:spPr bwMode="auto">
          <a:xfrm>
            <a:off x="3186113" y="5530850"/>
            <a:ext cx="2771775" cy="32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</a:pPr>
            <a:r>
              <a:rPr lang="en-US">
                <a:solidFill>
                  <a:srgbClr val="00B050"/>
                </a:solidFill>
                <a:ea typeface="+mn-ea"/>
              </a:rPr>
              <a:t>Candidate</a:t>
            </a:r>
          </a:p>
        </p:txBody>
      </p:sp>
      <p:sp>
        <p:nvSpPr>
          <p:cNvPr id="46088" name="Rectangle 8"/>
          <p:cNvSpPr>
            <a:spLocks noChangeArrowheads="1"/>
          </p:cNvSpPr>
          <p:nvPr/>
        </p:nvSpPr>
        <p:spPr bwMode="auto">
          <a:xfrm>
            <a:off x="6299200" y="5530850"/>
            <a:ext cx="2201863" cy="32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</a:pPr>
            <a:r>
              <a:rPr lang="en-US">
                <a:solidFill>
                  <a:srgbClr val="00B050"/>
                </a:solidFill>
                <a:ea typeface="+mn-ea"/>
              </a:rPr>
              <a:t>Output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Limitations: Occlusion</a:t>
            </a:r>
          </a:p>
        </p:txBody>
      </p:sp>
      <p:pic>
        <p:nvPicPr>
          <p:cNvPr id="4710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02363" y="1887538"/>
            <a:ext cx="2492375" cy="34925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4710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4500" y="1887538"/>
            <a:ext cx="2506663" cy="34925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47109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21050" y="1887538"/>
            <a:ext cx="2511425" cy="34925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47110" name="Rectangle 6"/>
          <p:cNvSpPr>
            <a:spLocks noChangeArrowheads="1"/>
          </p:cNvSpPr>
          <p:nvPr/>
        </p:nvSpPr>
        <p:spPr bwMode="auto">
          <a:xfrm>
            <a:off x="752475" y="5516563"/>
            <a:ext cx="1928813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</a:pPr>
            <a:r>
              <a:rPr lang="en-US">
                <a:solidFill>
                  <a:srgbClr val="00B050"/>
                </a:solidFill>
                <a:ea typeface="+mn-ea"/>
              </a:rPr>
              <a:t>Input</a:t>
            </a:r>
          </a:p>
        </p:txBody>
      </p:sp>
      <p:sp>
        <p:nvSpPr>
          <p:cNvPr id="47111" name="Rectangle 7"/>
          <p:cNvSpPr>
            <a:spLocks noChangeArrowheads="1"/>
          </p:cNvSpPr>
          <p:nvPr/>
        </p:nvSpPr>
        <p:spPr bwMode="auto">
          <a:xfrm>
            <a:off x="3186113" y="5530850"/>
            <a:ext cx="2771775" cy="32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</a:pPr>
            <a:r>
              <a:rPr lang="en-US">
                <a:solidFill>
                  <a:srgbClr val="00B050"/>
                </a:solidFill>
                <a:ea typeface="+mn-ea"/>
              </a:rPr>
              <a:t>Candidate</a:t>
            </a:r>
          </a:p>
        </p:txBody>
      </p:sp>
      <p:sp>
        <p:nvSpPr>
          <p:cNvPr id="47112" name="Rectangle 8"/>
          <p:cNvSpPr>
            <a:spLocks noChangeArrowheads="1"/>
          </p:cNvSpPr>
          <p:nvPr/>
        </p:nvSpPr>
        <p:spPr bwMode="auto">
          <a:xfrm>
            <a:off x="6299200" y="5530850"/>
            <a:ext cx="2201863" cy="32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</a:pPr>
            <a:r>
              <a:rPr lang="en-US">
                <a:solidFill>
                  <a:srgbClr val="00B050"/>
                </a:solidFill>
                <a:ea typeface="+mn-ea"/>
              </a:rPr>
              <a:t>Output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User study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371600"/>
            <a:ext cx="8229600" cy="685800"/>
          </a:xfrm>
        </p:spPr>
        <p:txBody>
          <a:bodyPr/>
          <a:lstStyle/>
          <a:p>
            <a:pPr marL="457200" indent="-457200" eaLnBrk="1" hangingPunct="1">
              <a:buFontTx/>
              <a:buChar char="•"/>
            </a:pPr>
            <a:r>
              <a:rPr lang="en-US" sz="2400" smtClean="0"/>
              <a:t>50 face images, 12 subjects, 5 seconds per image</a:t>
            </a:r>
          </a:p>
        </p:txBody>
      </p:sp>
      <p:pic>
        <p:nvPicPr>
          <p:cNvPr id="4813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1954213"/>
            <a:ext cx="8610600" cy="4446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1189038"/>
            <a:ext cx="7305675" cy="5135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19" name="Rectangle 6"/>
          <p:cNvSpPr>
            <a:spLocks noChangeArrowheads="1"/>
          </p:cNvSpPr>
          <p:nvPr/>
        </p:nvSpPr>
        <p:spPr bwMode="auto">
          <a:xfrm>
            <a:off x="533400" y="228600"/>
            <a:ext cx="794543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rebuchet MS" pitchFamily="34" charset="0"/>
              </a:rPr>
              <a:t>Modeling changes to individual features...</a:t>
            </a:r>
            <a:endParaRPr lang="en-US" sz="3200">
              <a:solidFill>
                <a:prstClr val="black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rot="5400000">
            <a:off x="-2095499" y="4000500"/>
            <a:ext cx="5257800" cy="3175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821" name="Rectangle 9"/>
          <p:cNvSpPr>
            <a:spLocks noChangeArrowheads="1"/>
          </p:cNvSpPr>
          <p:nvPr/>
        </p:nvSpPr>
        <p:spPr bwMode="auto">
          <a:xfrm>
            <a:off x="663575" y="6400800"/>
            <a:ext cx="7080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solidFill>
                  <a:prstClr val="black"/>
                </a:solidFill>
                <a:latin typeface="Trebuchet MS" pitchFamily="34" charset="0"/>
              </a:rPr>
              <a:t>scale</a:t>
            </a: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34822" name="Rectangle 10"/>
          <p:cNvSpPr>
            <a:spLocks noChangeArrowheads="1"/>
          </p:cNvSpPr>
          <p:nvPr/>
        </p:nvSpPr>
        <p:spPr bwMode="auto">
          <a:xfrm>
            <a:off x="6553200" y="6216650"/>
            <a:ext cx="210661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solidFill>
                  <a:prstClr val="black"/>
                </a:solidFill>
                <a:latin typeface="Trebuchet MS" pitchFamily="34" charset="0"/>
              </a:rPr>
              <a:t>many data sources</a:t>
            </a:r>
            <a:endParaRPr lang="en-US" sz="1800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6"/>
          <p:cNvSpPr>
            <a:spLocks noChangeArrowheads="1"/>
          </p:cNvSpPr>
          <p:nvPr/>
        </p:nvSpPr>
        <p:spPr bwMode="auto">
          <a:xfrm>
            <a:off x="533400" y="228600"/>
            <a:ext cx="794543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rebuchet MS" pitchFamily="34" charset="0"/>
              </a:rPr>
              <a:t>Modeling changes to individual features...</a:t>
            </a:r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35843" name="Rectangle 10"/>
          <p:cNvSpPr>
            <a:spLocks noChangeArrowheads="1"/>
          </p:cNvSpPr>
          <p:nvPr/>
        </p:nvSpPr>
        <p:spPr bwMode="auto">
          <a:xfrm>
            <a:off x="6629400" y="3048000"/>
            <a:ext cx="21923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solidFill>
                  <a:prstClr val="black"/>
                </a:solidFill>
                <a:latin typeface="Trebuchet MS" pitchFamily="34" charset="0"/>
              </a:rPr>
              <a:t>many data sources?</a:t>
            </a:r>
            <a:endParaRPr lang="en-US" sz="1800">
              <a:solidFill>
                <a:prstClr val="black"/>
              </a:solidFill>
            </a:endParaRPr>
          </a:p>
        </p:txBody>
      </p:sp>
      <p:pic>
        <p:nvPicPr>
          <p:cNvPr id="35844" name="Picture 2"/>
          <p:cNvPicPr>
            <a:picLocks noChangeAspect="1" noChangeArrowheads="1"/>
          </p:cNvPicPr>
          <p:nvPr/>
        </p:nvPicPr>
        <p:blipFill>
          <a:blip r:embed="rId3" cstate="print"/>
          <a:srcRect l="10600" r="5254" b="64545"/>
          <a:stretch>
            <a:fillRect/>
          </a:stretch>
        </p:blipFill>
        <p:spPr bwMode="auto">
          <a:xfrm>
            <a:off x="346075" y="1066800"/>
            <a:ext cx="8569325" cy="182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6"/>
          <p:cNvSpPr>
            <a:spLocks noChangeArrowheads="1"/>
          </p:cNvSpPr>
          <p:nvPr/>
        </p:nvSpPr>
        <p:spPr bwMode="auto">
          <a:xfrm>
            <a:off x="533400" y="228600"/>
            <a:ext cx="794543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rebuchet MS" pitchFamily="34" charset="0"/>
              </a:rPr>
              <a:t>Modeling changes to individual features...</a:t>
            </a:r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36867" name="Rectangle 10"/>
          <p:cNvSpPr>
            <a:spLocks noChangeArrowheads="1"/>
          </p:cNvSpPr>
          <p:nvPr/>
        </p:nvSpPr>
        <p:spPr bwMode="auto">
          <a:xfrm>
            <a:off x="6629400" y="3048000"/>
            <a:ext cx="22288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solidFill>
                  <a:prstClr val="black"/>
                </a:solidFill>
                <a:latin typeface="Trebuchet MS" pitchFamily="34" charset="0"/>
              </a:rPr>
              <a:t>many data sources~</a:t>
            </a:r>
            <a:endParaRPr lang="en-US" sz="1800">
              <a:solidFill>
                <a:prstClr val="black"/>
              </a:solidFill>
            </a:endParaRPr>
          </a:p>
        </p:txBody>
      </p:sp>
      <p:pic>
        <p:nvPicPr>
          <p:cNvPr id="3686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6075" y="928688"/>
            <a:ext cx="6283325" cy="585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9" name="Rectangle 5"/>
          <p:cNvSpPr>
            <a:spLocks noChangeArrowheads="1"/>
          </p:cNvSpPr>
          <p:nvPr/>
        </p:nvSpPr>
        <p:spPr bwMode="auto">
          <a:xfrm>
            <a:off x="6705600" y="3440113"/>
            <a:ext cx="200025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800">
                <a:solidFill>
                  <a:srgbClr val="00B050"/>
                </a:solidFill>
                <a:latin typeface="Trebuchet MS" pitchFamily="34" charset="0"/>
              </a:rPr>
              <a:t>different paths through facial appearance space</a:t>
            </a:r>
            <a:endParaRPr lang="en-US" sz="1800">
              <a:solidFill>
                <a:srgbClr val="00B050"/>
              </a:solidFill>
            </a:endParaRPr>
          </a:p>
        </p:txBody>
      </p:sp>
      <p:sp>
        <p:nvSpPr>
          <p:cNvPr id="36870" name="Rectangle 7"/>
          <p:cNvSpPr>
            <a:spLocks noChangeArrowheads="1"/>
          </p:cNvSpPr>
          <p:nvPr/>
        </p:nvSpPr>
        <p:spPr bwMode="auto">
          <a:xfrm>
            <a:off x="1066800" y="5867400"/>
            <a:ext cx="2332038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500">
                <a:solidFill>
                  <a:prstClr val="black"/>
                </a:solidFill>
                <a:latin typeface="Trebuchet MS" pitchFamily="34" charset="0"/>
              </a:rPr>
              <a:t>unnormalized likelihoods</a:t>
            </a:r>
            <a:endParaRPr lang="en-US" sz="1500">
              <a:solidFill>
                <a:prstClr val="black"/>
              </a:solidFill>
            </a:endParaRPr>
          </a:p>
        </p:txBody>
      </p:sp>
      <p:sp>
        <p:nvSpPr>
          <p:cNvPr id="36871" name="Rectangle 8"/>
          <p:cNvSpPr>
            <a:spLocks noChangeArrowheads="1"/>
          </p:cNvSpPr>
          <p:nvPr/>
        </p:nvSpPr>
        <p:spPr bwMode="auto">
          <a:xfrm>
            <a:off x="7939088" y="6456363"/>
            <a:ext cx="1087437" cy="322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500">
                <a:solidFill>
                  <a:srgbClr val="0000FF"/>
                </a:solidFill>
                <a:latin typeface="Trebuchet MS" pitchFamily="34" charset="0"/>
              </a:rPr>
              <a:t>UCLA 2008</a:t>
            </a:r>
            <a:endParaRPr lang="en-US" sz="1500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Summary (Viola-Jones)</a:t>
            </a:r>
          </a:p>
        </p:txBody>
      </p:sp>
      <p:sp>
        <p:nvSpPr>
          <p:cNvPr id="68611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685800" y="1828800"/>
            <a:ext cx="7772400" cy="4114800"/>
          </a:xfrm>
        </p:spPr>
        <p:txBody>
          <a:bodyPr/>
          <a:lstStyle/>
          <a:p>
            <a:pPr eaLnBrk="1" hangingPunct="1"/>
            <a:r>
              <a:rPr lang="en-US" sz="2400" smtClean="0"/>
              <a:t>Fastest known face detector for gray images</a:t>
            </a:r>
          </a:p>
          <a:p>
            <a:pPr eaLnBrk="1" hangingPunct="1"/>
            <a:r>
              <a:rPr lang="en-US" sz="2400" smtClean="0"/>
              <a:t>Three contributions with broad applicability:</a:t>
            </a:r>
          </a:p>
          <a:p>
            <a:pPr lvl="1" eaLnBrk="1" hangingPunct="1">
              <a:buFont typeface="Wingdings" pitchFamily="2" charset="2"/>
              <a:buChar char="v"/>
            </a:pPr>
            <a:r>
              <a:rPr lang="en-US" sz="2400" smtClean="0"/>
              <a:t>Cascaded classifier yields rapid classification</a:t>
            </a:r>
          </a:p>
          <a:p>
            <a:pPr lvl="1" eaLnBrk="1" hangingPunct="1">
              <a:buFont typeface="Wingdings" pitchFamily="2" charset="2"/>
              <a:buChar char="v"/>
            </a:pPr>
            <a:r>
              <a:rPr lang="en-US" sz="2400" smtClean="0"/>
              <a:t>AdaBoost as an extremely efficient feature selector</a:t>
            </a:r>
          </a:p>
          <a:p>
            <a:pPr lvl="1" eaLnBrk="1" hangingPunct="1">
              <a:buFont typeface="Wingdings" pitchFamily="2" charset="2"/>
              <a:buChar char="v"/>
            </a:pPr>
            <a:r>
              <a:rPr lang="en-US" sz="2400" smtClean="0"/>
              <a:t>Rectangle Features + Integral Image can be used for rapid image analysis</a:t>
            </a:r>
          </a:p>
        </p:txBody>
      </p:sp>
      <p:sp>
        <p:nvSpPr>
          <p:cNvPr id="68612" name="Rectangle 3"/>
          <p:cNvSpPr>
            <a:spLocks noChangeArrowheads="1"/>
          </p:cNvSpPr>
          <p:nvPr/>
        </p:nvSpPr>
        <p:spPr bwMode="auto">
          <a:xfrm>
            <a:off x="1284288" y="6096000"/>
            <a:ext cx="65579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b="1" i="1">
                <a:solidFill>
                  <a:srgbClr val="FF0000"/>
                </a:solidFill>
                <a:latin typeface="Times New Roman" pitchFamily="1" charset="0"/>
              </a:rPr>
              <a:t>Better face detectors have subsequently emerged…</a:t>
            </a:r>
            <a:endParaRPr lang="en-US" b="1" i="1">
              <a:solidFill>
                <a:srgbClr val="0000FF"/>
              </a:solidFill>
              <a:latin typeface="Times New Roman" pitchFamily="1" charset="0"/>
            </a:endParaRPr>
          </a:p>
        </p:txBody>
      </p:sp>
      <p:sp>
        <p:nvSpPr>
          <p:cNvPr id="68613" name="TextBox 4"/>
          <p:cNvSpPr txBox="1">
            <a:spLocks noChangeArrowheads="1"/>
          </p:cNvSpPr>
          <p:nvPr/>
        </p:nvSpPr>
        <p:spPr bwMode="auto">
          <a:xfrm>
            <a:off x="1066800" y="4953000"/>
            <a:ext cx="6934200" cy="83185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>
                <a:solidFill>
                  <a:srgbClr val="0000FF"/>
                </a:solidFill>
                <a:latin typeface="Comic Sans MS" pitchFamily="1" charset="0"/>
              </a:rPr>
              <a:t>Possible final project?  implementing, evaluating, and/or using AdaBoost Cascade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4"/>
          <p:cNvPicPr>
            <a:picLocks noChangeAspect="1" noChangeArrowheads="1"/>
          </p:cNvPicPr>
          <p:nvPr/>
        </p:nvPicPr>
        <p:blipFill>
          <a:blip r:embed="rId3" cstate="print"/>
          <a:srcRect l="39549" t="41296" r="22446" b="4897"/>
          <a:stretch>
            <a:fillRect/>
          </a:stretch>
        </p:blipFill>
        <p:spPr bwMode="auto">
          <a:xfrm>
            <a:off x="4343400" y="3962400"/>
            <a:ext cx="22860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35" name="Picture 5"/>
          <p:cNvPicPr>
            <a:picLocks noChangeAspect="1" noChangeArrowheads="1"/>
          </p:cNvPicPr>
          <p:nvPr/>
        </p:nvPicPr>
        <p:blipFill>
          <a:blip r:embed="rId4" cstate="print"/>
          <a:srcRect l="29097" t="38130" r="11995" b="9644"/>
          <a:stretch>
            <a:fillRect/>
          </a:stretch>
        </p:blipFill>
        <p:spPr bwMode="auto">
          <a:xfrm>
            <a:off x="4724400" y="914400"/>
            <a:ext cx="4038600" cy="287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36" name="Picture 6"/>
          <p:cNvPicPr>
            <a:picLocks noChangeAspect="1" noChangeArrowheads="1"/>
          </p:cNvPicPr>
          <p:nvPr/>
        </p:nvPicPr>
        <p:blipFill>
          <a:blip r:embed="rId5" cstate="print"/>
          <a:srcRect t="5693"/>
          <a:stretch>
            <a:fillRect/>
          </a:stretch>
        </p:blipFill>
        <p:spPr bwMode="auto">
          <a:xfrm>
            <a:off x="381000" y="914400"/>
            <a:ext cx="4114800" cy="291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37" name="Picture 7"/>
          <p:cNvPicPr>
            <a:picLocks noChangeAspect="1" noChangeArrowheads="1"/>
          </p:cNvPicPr>
          <p:nvPr/>
        </p:nvPicPr>
        <p:blipFill>
          <a:blip r:embed="rId6" cstate="print"/>
          <a:srcRect t="22728" r="1826"/>
          <a:stretch>
            <a:fillRect/>
          </a:stretch>
        </p:blipFill>
        <p:spPr bwMode="auto">
          <a:xfrm>
            <a:off x="1905000" y="3962400"/>
            <a:ext cx="21336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38" name="Text Box 8"/>
          <p:cNvSpPr txBox="1">
            <a:spLocks noChangeArrowheads="1"/>
          </p:cNvSpPr>
          <p:nvPr/>
        </p:nvSpPr>
        <p:spPr bwMode="auto">
          <a:xfrm>
            <a:off x="6865938" y="4038600"/>
            <a:ext cx="192722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en-US">
                <a:latin typeface="Times New Roman" pitchFamily="1" charset="0"/>
              </a:rPr>
              <a:t>Schneiderman</a:t>
            </a:r>
            <a:br>
              <a:rPr lang="en-US">
                <a:latin typeface="Times New Roman" pitchFamily="1" charset="0"/>
              </a:rPr>
            </a:br>
            <a:r>
              <a:rPr lang="en-US">
                <a:latin typeface="Times New Roman" pitchFamily="1" charset="0"/>
              </a:rPr>
              <a:t>Kanade</a:t>
            </a:r>
          </a:p>
        </p:txBody>
      </p:sp>
      <p:sp>
        <p:nvSpPr>
          <p:cNvPr id="69639" name="Text Box 9"/>
          <p:cNvSpPr txBox="1">
            <a:spLocks noChangeArrowheads="1"/>
          </p:cNvSpPr>
          <p:nvPr/>
        </p:nvSpPr>
        <p:spPr bwMode="auto">
          <a:xfrm>
            <a:off x="376238" y="4038600"/>
            <a:ext cx="125095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en-US">
                <a:latin typeface="Times New Roman" pitchFamily="1" charset="0"/>
              </a:rPr>
              <a:t>Viola &amp; </a:t>
            </a:r>
            <a:br>
              <a:rPr lang="en-US">
                <a:latin typeface="Times New Roman" pitchFamily="1" charset="0"/>
              </a:rPr>
            </a:br>
            <a:r>
              <a:rPr lang="en-US">
                <a:latin typeface="Times New Roman" pitchFamily="1" charset="0"/>
              </a:rPr>
              <a:t>Jones</a:t>
            </a:r>
          </a:p>
        </p:txBody>
      </p:sp>
      <p:sp>
        <p:nvSpPr>
          <p:cNvPr id="69640" name="Text Box 8"/>
          <p:cNvSpPr txBox="1">
            <a:spLocks noChangeArrowheads="1"/>
          </p:cNvSpPr>
          <p:nvPr/>
        </p:nvSpPr>
        <p:spPr bwMode="auto">
          <a:xfrm>
            <a:off x="1066800" y="22860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b="1" i="1">
                <a:latin typeface="Times New Roman" pitchFamily="1" charset="0"/>
              </a:rPr>
              <a:t>Other algorithms have gone further…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228600"/>
            <a:ext cx="7627938" cy="792163"/>
          </a:xfrm>
        </p:spPr>
        <p:txBody>
          <a:bodyPr/>
          <a:lstStyle/>
          <a:p>
            <a:r>
              <a:rPr lang="en-US" smtClean="0"/>
              <a:t>Happy face!</a:t>
            </a:r>
          </a:p>
        </p:txBody>
      </p:sp>
      <p:pic>
        <p:nvPicPr>
          <p:cNvPr id="70659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9200" y="1371600"/>
            <a:ext cx="6629400" cy="497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3"/>
          <p:cNvSpPr>
            <a:spLocks noChangeArrowheads="1"/>
          </p:cNvSpPr>
          <p:nvPr/>
        </p:nvSpPr>
        <p:spPr bwMode="auto">
          <a:xfrm>
            <a:off x="838200" y="328613"/>
            <a:ext cx="3738524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200" dirty="0" smtClean="0">
                <a:solidFill>
                  <a:prstClr val="black"/>
                </a:solidFill>
                <a:latin typeface="Trebuchet MS" pitchFamily="34" charset="0"/>
              </a:rPr>
              <a:t>Face-blindness</a:t>
            </a:r>
            <a:endParaRPr lang="en-US" sz="4200" dirty="0">
              <a:solidFill>
                <a:prstClr val="black"/>
              </a:solidFill>
            </a:endParaRPr>
          </a:p>
        </p:txBody>
      </p:sp>
      <p:sp>
        <p:nvSpPr>
          <p:cNvPr id="25603" name="Rectangle 5"/>
          <p:cNvSpPr>
            <a:spLocks noChangeArrowheads="1"/>
          </p:cNvSpPr>
          <p:nvPr/>
        </p:nvSpPr>
        <p:spPr bwMode="auto">
          <a:xfrm>
            <a:off x="541338" y="1331913"/>
            <a:ext cx="40989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1">
                <a:solidFill>
                  <a:prstClr val="black"/>
                </a:solidFill>
                <a:latin typeface="Trebuchet MS" pitchFamily="34" charset="0"/>
              </a:rPr>
              <a:t>Facing</a:t>
            </a:r>
            <a:r>
              <a:rPr lang="en-US">
                <a:solidFill>
                  <a:prstClr val="black"/>
                </a:solidFill>
                <a:latin typeface="Trebuchet MS" pitchFamily="34" charset="0"/>
              </a:rPr>
              <a:t> the future of faces...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25604" name="Rectangle 6"/>
          <p:cNvSpPr>
            <a:spLocks noChangeArrowheads="1"/>
          </p:cNvSpPr>
          <p:nvPr/>
        </p:nvSpPr>
        <p:spPr bwMode="auto">
          <a:xfrm>
            <a:off x="609600" y="6167438"/>
            <a:ext cx="791686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>
                <a:solidFill>
                  <a:srgbClr val="0000FF"/>
                </a:solidFill>
                <a:latin typeface="Trebuchet MS" pitchFamily="34" charset="0"/>
              </a:rPr>
              <a:t>Vision may be non-monolithic ~ </a:t>
            </a:r>
            <a:r>
              <a:rPr lang="en-US" i="1">
                <a:solidFill>
                  <a:srgbClr val="0000FF"/>
                </a:solidFill>
                <a:latin typeface="Trebuchet MS" pitchFamily="34" charset="0"/>
              </a:rPr>
              <a:t>despite appearances... </a:t>
            </a:r>
            <a:endParaRPr lang="en-US">
              <a:solidFill>
                <a:srgbClr val="0000FF"/>
              </a:solidFill>
            </a:endParaRPr>
          </a:p>
        </p:txBody>
      </p:sp>
      <p:pic>
        <p:nvPicPr>
          <p:cNvPr id="25605" name="Picture 7"/>
          <p:cNvPicPr>
            <a:picLocks noChangeAspect="1" noChangeArrowheads="1"/>
          </p:cNvPicPr>
          <p:nvPr/>
        </p:nvPicPr>
        <p:blipFill>
          <a:blip r:embed="rId3" cstate="print"/>
          <a:srcRect l="20544" t="13818" r="28061"/>
          <a:stretch>
            <a:fillRect/>
          </a:stretch>
        </p:blipFill>
        <p:spPr bwMode="auto">
          <a:xfrm>
            <a:off x="390525" y="2033588"/>
            <a:ext cx="1514475" cy="2538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6" name="Rectangle 8"/>
          <p:cNvSpPr>
            <a:spLocks noChangeArrowheads="1"/>
          </p:cNvSpPr>
          <p:nvPr/>
        </p:nvSpPr>
        <p:spPr bwMode="auto">
          <a:xfrm>
            <a:off x="2057400" y="3254375"/>
            <a:ext cx="6172200" cy="78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500">
                <a:solidFill>
                  <a:prstClr val="black"/>
                </a:solidFill>
              </a:rPr>
              <a:t>Face-blind individuals can see faces perfectly well -- the eyes, nose, and mouth -- but seem to have trouble processing what they see and placing it into memory to be recalled again.</a:t>
            </a:r>
          </a:p>
        </p:txBody>
      </p:sp>
      <p:sp>
        <p:nvSpPr>
          <p:cNvPr id="25607" name="Rectangle 9"/>
          <p:cNvSpPr>
            <a:spLocks noChangeArrowheads="1"/>
          </p:cNvSpPr>
          <p:nvPr/>
        </p:nvSpPr>
        <p:spPr bwMode="auto">
          <a:xfrm>
            <a:off x="2590800" y="4094163"/>
            <a:ext cx="5813425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500" i="1">
                <a:solidFill>
                  <a:srgbClr val="C00000"/>
                </a:solidFill>
                <a:latin typeface="Trebuchet MS" pitchFamily="34" charset="0"/>
              </a:rPr>
              <a:t>Opposite condition: Capgras delusion  </a:t>
            </a:r>
          </a:p>
          <a:p>
            <a:r>
              <a:rPr lang="en-US" sz="1500">
                <a:solidFill>
                  <a:prstClr val="black"/>
                </a:solidFill>
                <a:latin typeface="Trebuchet MS" pitchFamily="34" charset="0"/>
              </a:rPr>
              <a:t>in which one recognizes faces, but believe they are imposters!</a:t>
            </a:r>
            <a:endParaRPr lang="en-US" sz="1500">
              <a:solidFill>
                <a:prstClr val="black"/>
              </a:solidFill>
            </a:endParaRPr>
          </a:p>
        </p:txBody>
      </p:sp>
      <p:pic>
        <p:nvPicPr>
          <p:cNvPr id="25608" name="Picture 8"/>
          <p:cNvPicPr>
            <a:picLocks noChangeAspect="1" noChangeArrowheads="1"/>
          </p:cNvPicPr>
          <p:nvPr/>
        </p:nvPicPr>
        <p:blipFill>
          <a:blip r:embed="rId4" cstate="print"/>
          <a:srcRect l="21388" t="46880" r="3853" b="40855"/>
          <a:stretch>
            <a:fillRect/>
          </a:stretch>
        </p:blipFill>
        <p:spPr bwMode="auto">
          <a:xfrm>
            <a:off x="862013" y="4876800"/>
            <a:ext cx="7596187" cy="1068388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25609" name="Picture 11" descr="moneyFace1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64213" y="166688"/>
            <a:ext cx="3133725" cy="238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10" name="Rectangle 12"/>
          <p:cNvSpPr>
            <a:spLocks noChangeArrowheads="1"/>
          </p:cNvSpPr>
          <p:nvPr/>
        </p:nvSpPr>
        <p:spPr bwMode="auto">
          <a:xfrm>
            <a:off x="2057400" y="1981200"/>
            <a:ext cx="3581400" cy="78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500">
                <a:solidFill>
                  <a:srgbClr val="000000"/>
                </a:solidFill>
              </a:rPr>
              <a:t>Parents with prosopagnosia can go to the day-care center, and if their kid has changed clothes while there, the</a:t>
            </a:r>
          </a:p>
        </p:txBody>
      </p:sp>
      <p:sp>
        <p:nvSpPr>
          <p:cNvPr id="25611" name="Rectangle 13"/>
          <p:cNvSpPr>
            <a:spLocks noChangeArrowheads="1"/>
          </p:cNvSpPr>
          <p:nvPr/>
        </p:nvSpPr>
        <p:spPr bwMode="auto">
          <a:xfrm>
            <a:off x="2057400" y="2673350"/>
            <a:ext cx="6477000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500">
                <a:solidFill>
                  <a:srgbClr val="000000"/>
                </a:solidFill>
              </a:rPr>
              <a:t>parents have no clue who their child is, while the people working there think, `What is wrong with this parent?' "</a:t>
            </a:r>
            <a:endParaRPr lang="en-US" sz="3600">
              <a:solidFill>
                <a:prstClr val="black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r>
              <a:rPr lang="en-US" smtClean="0"/>
              <a:t>Still not perfect…</a:t>
            </a:r>
          </a:p>
        </p:txBody>
      </p:sp>
      <p:pic>
        <p:nvPicPr>
          <p:cNvPr id="71683" name="Picture 4" descr="face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8800" y="1981200"/>
            <a:ext cx="5562600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304800"/>
            <a:ext cx="7772400" cy="990600"/>
          </a:xfrm>
        </p:spPr>
        <p:txBody>
          <a:bodyPr/>
          <a:lstStyle/>
          <a:p>
            <a:pPr eaLnBrk="1" hangingPunct="1"/>
            <a:r>
              <a:rPr lang="en-US" smtClean="0"/>
              <a:t>Dimensionality reduction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368425" y="1600200"/>
            <a:ext cx="2819400" cy="2819400"/>
            <a:chOff x="2064" y="336"/>
            <a:chExt cx="2016" cy="2016"/>
          </a:xfrm>
        </p:grpSpPr>
        <p:sp>
          <p:nvSpPr>
            <p:cNvPr id="44096" name="Line 5"/>
            <p:cNvSpPr>
              <a:spLocks noChangeShapeType="1"/>
            </p:cNvSpPr>
            <p:nvPr/>
          </p:nvSpPr>
          <p:spPr bwMode="auto">
            <a:xfrm>
              <a:off x="2064" y="2352"/>
              <a:ext cx="201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eaLnBrk="1" hangingPunct="1"/>
              <a:endParaRPr lang="en-US" smtClean="0">
                <a:solidFill>
                  <a:prstClr val="black"/>
                </a:solidFill>
                <a:latin typeface="Times New Roman" pitchFamily="18" charset="0"/>
                <a:ea typeface="+mn-ea"/>
              </a:endParaRPr>
            </a:p>
          </p:txBody>
        </p:sp>
        <p:sp>
          <p:nvSpPr>
            <p:cNvPr id="44097" name="Line 6"/>
            <p:cNvSpPr>
              <a:spLocks noChangeShapeType="1"/>
            </p:cNvSpPr>
            <p:nvPr/>
          </p:nvSpPr>
          <p:spPr bwMode="auto">
            <a:xfrm rot="-5400000">
              <a:off x="1056" y="1344"/>
              <a:ext cx="201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eaLnBrk="1" hangingPunct="1"/>
              <a:endParaRPr lang="en-US" smtClean="0">
                <a:solidFill>
                  <a:prstClr val="black"/>
                </a:solidFill>
                <a:latin typeface="Times New Roman" pitchFamily="18" charset="0"/>
                <a:ea typeface="+mn-ea"/>
              </a:endParaRPr>
            </a:p>
          </p:txBody>
        </p:sp>
      </p:grpSp>
      <p:pic>
        <p:nvPicPr>
          <p:cNvPr id="44036" name="Picture 7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066800" y="1752600"/>
            <a:ext cx="225425" cy="211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7" name="Picture 8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971925" y="4510088"/>
            <a:ext cx="211138" cy="211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8" name="Oval 9"/>
          <p:cNvSpPr>
            <a:spLocks noChangeArrowheads="1"/>
          </p:cNvSpPr>
          <p:nvPr/>
        </p:nvSpPr>
        <p:spPr bwMode="auto">
          <a:xfrm>
            <a:off x="3352800" y="24384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prstClr val="black"/>
              </a:solidFill>
              <a:latin typeface="Times New Roman" pitchFamily="18" charset="0"/>
              <a:ea typeface="+mn-ea"/>
            </a:endParaRPr>
          </a:p>
        </p:txBody>
      </p:sp>
      <p:sp>
        <p:nvSpPr>
          <p:cNvPr id="44039" name="Oval 10"/>
          <p:cNvSpPr>
            <a:spLocks noChangeArrowheads="1"/>
          </p:cNvSpPr>
          <p:nvPr/>
        </p:nvSpPr>
        <p:spPr bwMode="auto">
          <a:xfrm>
            <a:off x="2438400" y="32004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prstClr val="black"/>
              </a:solidFill>
              <a:latin typeface="Times New Roman" pitchFamily="18" charset="0"/>
              <a:ea typeface="+mn-ea"/>
            </a:endParaRPr>
          </a:p>
        </p:txBody>
      </p:sp>
      <p:sp>
        <p:nvSpPr>
          <p:cNvPr id="44040" name="Oval 11"/>
          <p:cNvSpPr>
            <a:spLocks noChangeArrowheads="1"/>
          </p:cNvSpPr>
          <p:nvPr/>
        </p:nvSpPr>
        <p:spPr bwMode="auto">
          <a:xfrm>
            <a:off x="2819400" y="29718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prstClr val="black"/>
              </a:solidFill>
              <a:latin typeface="Times New Roman" pitchFamily="18" charset="0"/>
              <a:ea typeface="+mn-ea"/>
            </a:endParaRPr>
          </a:p>
        </p:txBody>
      </p:sp>
      <p:sp>
        <p:nvSpPr>
          <p:cNvPr id="44041" name="Oval 12"/>
          <p:cNvSpPr>
            <a:spLocks noChangeArrowheads="1"/>
          </p:cNvSpPr>
          <p:nvPr/>
        </p:nvSpPr>
        <p:spPr bwMode="auto">
          <a:xfrm>
            <a:off x="3048000" y="26670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prstClr val="black"/>
              </a:solidFill>
              <a:latin typeface="Times New Roman" pitchFamily="18" charset="0"/>
              <a:ea typeface="+mn-ea"/>
            </a:endParaRPr>
          </a:p>
        </p:txBody>
      </p:sp>
      <p:sp>
        <p:nvSpPr>
          <p:cNvPr id="44042" name="Oval 13"/>
          <p:cNvSpPr>
            <a:spLocks noChangeArrowheads="1"/>
          </p:cNvSpPr>
          <p:nvPr/>
        </p:nvSpPr>
        <p:spPr bwMode="auto">
          <a:xfrm>
            <a:off x="2667000" y="28194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prstClr val="black"/>
              </a:solidFill>
              <a:latin typeface="Times New Roman" pitchFamily="18" charset="0"/>
              <a:ea typeface="+mn-ea"/>
            </a:endParaRPr>
          </a:p>
        </p:txBody>
      </p:sp>
      <p:sp>
        <p:nvSpPr>
          <p:cNvPr id="44043" name="Oval 14"/>
          <p:cNvSpPr>
            <a:spLocks noChangeArrowheads="1"/>
          </p:cNvSpPr>
          <p:nvPr/>
        </p:nvSpPr>
        <p:spPr bwMode="auto">
          <a:xfrm>
            <a:off x="2667000" y="30480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prstClr val="black"/>
              </a:solidFill>
              <a:latin typeface="Times New Roman" pitchFamily="18" charset="0"/>
              <a:ea typeface="+mn-ea"/>
            </a:endParaRPr>
          </a:p>
        </p:txBody>
      </p:sp>
      <p:sp>
        <p:nvSpPr>
          <p:cNvPr id="44044" name="Oval 15"/>
          <p:cNvSpPr>
            <a:spLocks noChangeArrowheads="1"/>
          </p:cNvSpPr>
          <p:nvPr/>
        </p:nvSpPr>
        <p:spPr bwMode="auto">
          <a:xfrm>
            <a:off x="2438400" y="30480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prstClr val="black"/>
              </a:solidFill>
              <a:latin typeface="Times New Roman" pitchFamily="18" charset="0"/>
              <a:ea typeface="+mn-ea"/>
            </a:endParaRPr>
          </a:p>
        </p:txBody>
      </p:sp>
      <p:sp>
        <p:nvSpPr>
          <p:cNvPr id="44045" name="Oval 16"/>
          <p:cNvSpPr>
            <a:spLocks noChangeArrowheads="1"/>
          </p:cNvSpPr>
          <p:nvPr/>
        </p:nvSpPr>
        <p:spPr bwMode="auto">
          <a:xfrm>
            <a:off x="2895600" y="28194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prstClr val="black"/>
              </a:solidFill>
              <a:latin typeface="Times New Roman" pitchFamily="18" charset="0"/>
              <a:ea typeface="+mn-ea"/>
            </a:endParaRPr>
          </a:p>
        </p:txBody>
      </p:sp>
      <p:sp>
        <p:nvSpPr>
          <p:cNvPr id="44046" name="Oval 17"/>
          <p:cNvSpPr>
            <a:spLocks noChangeArrowheads="1"/>
          </p:cNvSpPr>
          <p:nvPr/>
        </p:nvSpPr>
        <p:spPr bwMode="auto">
          <a:xfrm>
            <a:off x="3124200" y="25146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smtClean="0">
              <a:solidFill>
                <a:prstClr val="black"/>
              </a:solidFill>
              <a:latin typeface="Times New Roman" pitchFamily="18" charset="0"/>
              <a:ea typeface="+mn-ea"/>
            </a:endParaRPr>
          </a:p>
        </p:txBody>
      </p:sp>
      <p:sp>
        <p:nvSpPr>
          <p:cNvPr id="44047" name="Oval 18"/>
          <p:cNvSpPr>
            <a:spLocks noChangeArrowheads="1"/>
          </p:cNvSpPr>
          <p:nvPr/>
        </p:nvSpPr>
        <p:spPr bwMode="auto">
          <a:xfrm>
            <a:off x="3200400" y="25908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smtClean="0">
              <a:solidFill>
                <a:prstClr val="black"/>
              </a:solidFill>
              <a:latin typeface="Times New Roman" pitchFamily="18" charset="0"/>
              <a:ea typeface="+mn-ea"/>
            </a:endParaRPr>
          </a:p>
        </p:txBody>
      </p:sp>
      <p:sp>
        <p:nvSpPr>
          <p:cNvPr id="44048" name="Oval 19"/>
          <p:cNvSpPr>
            <a:spLocks noChangeArrowheads="1"/>
          </p:cNvSpPr>
          <p:nvPr/>
        </p:nvSpPr>
        <p:spPr bwMode="auto">
          <a:xfrm>
            <a:off x="1981200" y="36576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smtClean="0">
              <a:solidFill>
                <a:prstClr val="black"/>
              </a:solidFill>
              <a:latin typeface="Times New Roman" pitchFamily="18" charset="0"/>
              <a:ea typeface="+mn-ea"/>
            </a:endParaRPr>
          </a:p>
        </p:txBody>
      </p:sp>
      <p:sp>
        <p:nvSpPr>
          <p:cNvPr id="44049" name="Oval 20"/>
          <p:cNvSpPr>
            <a:spLocks noChangeArrowheads="1"/>
          </p:cNvSpPr>
          <p:nvPr/>
        </p:nvSpPr>
        <p:spPr bwMode="auto">
          <a:xfrm>
            <a:off x="2819400" y="41148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smtClean="0">
              <a:solidFill>
                <a:prstClr val="black"/>
              </a:solidFill>
              <a:latin typeface="Times New Roman" pitchFamily="18" charset="0"/>
              <a:ea typeface="+mn-ea"/>
            </a:endParaRPr>
          </a:p>
        </p:txBody>
      </p:sp>
      <p:sp>
        <p:nvSpPr>
          <p:cNvPr id="44050" name="Oval 21"/>
          <p:cNvSpPr>
            <a:spLocks noChangeArrowheads="1"/>
          </p:cNvSpPr>
          <p:nvPr/>
        </p:nvSpPr>
        <p:spPr bwMode="auto">
          <a:xfrm>
            <a:off x="3048000" y="34290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smtClean="0">
              <a:solidFill>
                <a:prstClr val="black"/>
              </a:solidFill>
              <a:latin typeface="Times New Roman" pitchFamily="18" charset="0"/>
              <a:ea typeface="+mn-ea"/>
            </a:endParaRPr>
          </a:p>
        </p:txBody>
      </p:sp>
      <p:sp>
        <p:nvSpPr>
          <p:cNvPr id="44051" name="Oval 22"/>
          <p:cNvSpPr>
            <a:spLocks noChangeArrowheads="1"/>
          </p:cNvSpPr>
          <p:nvPr/>
        </p:nvSpPr>
        <p:spPr bwMode="auto">
          <a:xfrm>
            <a:off x="3657600" y="31242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smtClean="0">
              <a:solidFill>
                <a:prstClr val="black"/>
              </a:solidFill>
              <a:latin typeface="Times New Roman" pitchFamily="18" charset="0"/>
              <a:ea typeface="+mn-ea"/>
            </a:endParaRPr>
          </a:p>
        </p:txBody>
      </p:sp>
      <p:sp>
        <p:nvSpPr>
          <p:cNvPr id="44052" name="Oval 23"/>
          <p:cNvSpPr>
            <a:spLocks noChangeArrowheads="1"/>
          </p:cNvSpPr>
          <p:nvPr/>
        </p:nvSpPr>
        <p:spPr bwMode="auto">
          <a:xfrm>
            <a:off x="2971800" y="37338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smtClean="0">
              <a:solidFill>
                <a:prstClr val="black"/>
              </a:solidFill>
              <a:latin typeface="Times New Roman" pitchFamily="18" charset="0"/>
              <a:ea typeface="+mn-ea"/>
            </a:endParaRPr>
          </a:p>
        </p:txBody>
      </p:sp>
      <p:sp>
        <p:nvSpPr>
          <p:cNvPr id="44053" name="Oval 24"/>
          <p:cNvSpPr>
            <a:spLocks noChangeArrowheads="1"/>
          </p:cNvSpPr>
          <p:nvPr/>
        </p:nvSpPr>
        <p:spPr bwMode="auto">
          <a:xfrm>
            <a:off x="2743200" y="35814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smtClean="0">
              <a:solidFill>
                <a:prstClr val="black"/>
              </a:solidFill>
              <a:latin typeface="Times New Roman" pitchFamily="18" charset="0"/>
              <a:ea typeface="+mn-ea"/>
            </a:endParaRPr>
          </a:p>
        </p:txBody>
      </p:sp>
      <p:sp>
        <p:nvSpPr>
          <p:cNvPr id="44054" name="Oval 25"/>
          <p:cNvSpPr>
            <a:spLocks noChangeArrowheads="1"/>
          </p:cNvSpPr>
          <p:nvPr/>
        </p:nvSpPr>
        <p:spPr bwMode="auto">
          <a:xfrm>
            <a:off x="3124200" y="41148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smtClean="0">
              <a:solidFill>
                <a:prstClr val="black"/>
              </a:solidFill>
              <a:latin typeface="Times New Roman" pitchFamily="18" charset="0"/>
              <a:ea typeface="+mn-ea"/>
            </a:endParaRPr>
          </a:p>
        </p:txBody>
      </p:sp>
      <p:sp>
        <p:nvSpPr>
          <p:cNvPr id="44055" name="Oval 26"/>
          <p:cNvSpPr>
            <a:spLocks noChangeArrowheads="1"/>
          </p:cNvSpPr>
          <p:nvPr/>
        </p:nvSpPr>
        <p:spPr bwMode="auto">
          <a:xfrm>
            <a:off x="2362200" y="39624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smtClean="0">
              <a:solidFill>
                <a:prstClr val="black"/>
              </a:solidFill>
              <a:latin typeface="Times New Roman" pitchFamily="18" charset="0"/>
              <a:ea typeface="+mn-ea"/>
            </a:endParaRPr>
          </a:p>
        </p:txBody>
      </p:sp>
      <p:sp>
        <p:nvSpPr>
          <p:cNvPr id="44056" name="Oval 27"/>
          <p:cNvSpPr>
            <a:spLocks noChangeArrowheads="1"/>
          </p:cNvSpPr>
          <p:nvPr/>
        </p:nvSpPr>
        <p:spPr bwMode="auto">
          <a:xfrm>
            <a:off x="1981200" y="24384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smtClean="0">
              <a:solidFill>
                <a:prstClr val="black"/>
              </a:solidFill>
              <a:latin typeface="Times New Roman" pitchFamily="18" charset="0"/>
              <a:ea typeface="+mn-ea"/>
            </a:endParaRPr>
          </a:p>
        </p:txBody>
      </p:sp>
      <p:sp>
        <p:nvSpPr>
          <p:cNvPr id="44057" name="Oval 28"/>
          <p:cNvSpPr>
            <a:spLocks noChangeArrowheads="1"/>
          </p:cNvSpPr>
          <p:nvPr/>
        </p:nvSpPr>
        <p:spPr bwMode="auto">
          <a:xfrm>
            <a:off x="1905000" y="30480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smtClean="0">
              <a:solidFill>
                <a:prstClr val="black"/>
              </a:solidFill>
              <a:latin typeface="Times New Roman" pitchFamily="18" charset="0"/>
              <a:ea typeface="+mn-ea"/>
            </a:endParaRPr>
          </a:p>
        </p:txBody>
      </p:sp>
      <p:sp>
        <p:nvSpPr>
          <p:cNvPr id="44058" name="Oval 29"/>
          <p:cNvSpPr>
            <a:spLocks noChangeArrowheads="1"/>
          </p:cNvSpPr>
          <p:nvPr/>
        </p:nvSpPr>
        <p:spPr bwMode="auto">
          <a:xfrm>
            <a:off x="1828800" y="21336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smtClean="0">
              <a:solidFill>
                <a:prstClr val="black"/>
              </a:solidFill>
              <a:latin typeface="Times New Roman" pitchFamily="18" charset="0"/>
              <a:ea typeface="+mn-ea"/>
            </a:endParaRPr>
          </a:p>
        </p:txBody>
      </p:sp>
      <p:sp>
        <p:nvSpPr>
          <p:cNvPr id="44059" name="Oval 30"/>
          <p:cNvSpPr>
            <a:spLocks noChangeArrowheads="1"/>
          </p:cNvSpPr>
          <p:nvPr/>
        </p:nvSpPr>
        <p:spPr bwMode="auto">
          <a:xfrm>
            <a:off x="2590800" y="38862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smtClean="0">
              <a:solidFill>
                <a:prstClr val="black"/>
              </a:solidFill>
              <a:latin typeface="Times New Roman" pitchFamily="18" charset="0"/>
              <a:ea typeface="+mn-ea"/>
            </a:endParaRPr>
          </a:p>
        </p:txBody>
      </p:sp>
      <p:sp>
        <p:nvSpPr>
          <p:cNvPr id="44060" name="Oval 31"/>
          <p:cNvSpPr>
            <a:spLocks noChangeArrowheads="1"/>
          </p:cNvSpPr>
          <p:nvPr/>
        </p:nvSpPr>
        <p:spPr bwMode="auto">
          <a:xfrm>
            <a:off x="2286000" y="21336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smtClean="0">
              <a:solidFill>
                <a:prstClr val="black"/>
              </a:solidFill>
              <a:latin typeface="Times New Roman" pitchFamily="18" charset="0"/>
              <a:ea typeface="+mn-ea"/>
            </a:endParaRPr>
          </a:p>
        </p:txBody>
      </p:sp>
      <p:sp>
        <p:nvSpPr>
          <p:cNvPr id="44061" name="Oval 32"/>
          <p:cNvSpPr>
            <a:spLocks noChangeArrowheads="1"/>
          </p:cNvSpPr>
          <p:nvPr/>
        </p:nvSpPr>
        <p:spPr bwMode="auto">
          <a:xfrm>
            <a:off x="1676400" y="31242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smtClean="0">
              <a:solidFill>
                <a:prstClr val="black"/>
              </a:solidFill>
              <a:latin typeface="Times New Roman" pitchFamily="18" charset="0"/>
              <a:ea typeface="+mn-ea"/>
            </a:endParaRPr>
          </a:p>
        </p:txBody>
      </p:sp>
      <p:sp>
        <p:nvSpPr>
          <p:cNvPr id="44062" name="Oval 33"/>
          <p:cNvSpPr>
            <a:spLocks noChangeArrowheads="1"/>
          </p:cNvSpPr>
          <p:nvPr/>
        </p:nvSpPr>
        <p:spPr bwMode="auto">
          <a:xfrm>
            <a:off x="2819400" y="22860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smtClean="0">
              <a:solidFill>
                <a:prstClr val="black"/>
              </a:solidFill>
              <a:latin typeface="Times New Roman" pitchFamily="18" charset="0"/>
              <a:ea typeface="+mn-ea"/>
            </a:endParaRPr>
          </a:p>
        </p:txBody>
      </p:sp>
      <p:sp>
        <p:nvSpPr>
          <p:cNvPr id="44063" name="Oval 34"/>
          <p:cNvSpPr>
            <a:spLocks noChangeArrowheads="1"/>
          </p:cNvSpPr>
          <p:nvPr/>
        </p:nvSpPr>
        <p:spPr bwMode="auto">
          <a:xfrm>
            <a:off x="2209800" y="25908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smtClean="0">
              <a:solidFill>
                <a:prstClr val="black"/>
              </a:solidFill>
              <a:latin typeface="Times New Roman" pitchFamily="18" charset="0"/>
              <a:ea typeface="+mn-ea"/>
            </a:endParaRPr>
          </a:p>
        </p:txBody>
      </p:sp>
      <p:sp>
        <p:nvSpPr>
          <p:cNvPr id="44064" name="Oval 35"/>
          <p:cNvSpPr>
            <a:spLocks noChangeArrowheads="1"/>
          </p:cNvSpPr>
          <p:nvPr/>
        </p:nvSpPr>
        <p:spPr bwMode="auto">
          <a:xfrm>
            <a:off x="3200400" y="39624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smtClean="0">
              <a:solidFill>
                <a:prstClr val="black"/>
              </a:solidFill>
              <a:latin typeface="Times New Roman" pitchFamily="18" charset="0"/>
              <a:ea typeface="+mn-ea"/>
            </a:endParaRPr>
          </a:p>
        </p:txBody>
      </p:sp>
      <p:sp>
        <p:nvSpPr>
          <p:cNvPr id="44065" name="Oval 36"/>
          <p:cNvSpPr>
            <a:spLocks noChangeArrowheads="1"/>
          </p:cNvSpPr>
          <p:nvPr/>
        </p:nvSpPr>
        <p:spPr bwMode="auto">
          <a:xfrm>
            <a:off x="3200400" y="37338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smtClean="0">
              <a:solidFill>
                <a:prstClr val="black"/>
              </a:solidFill>
              <a:latin typeface="Times New Roman" pitchFamily="18" charset="0"/>
              <a:ea typeface="+mn-ea"/>
            </a:endParaRPr>
          </a:p>
        </p:txBody>
      </p:sp>
      <p:sp>
        <p:nvSpPr>
          <p:cNvPr id="44066" name="Oval 37"/>
          <p:cNvSpPr>
            <a:spLocks noChangeArrowheads="1"/>
          </p:cNvSpPr>
          <p:nvPr/>
        </p:nvSpPr>
        <p:spPr bwMode="auto">
          <a:xfrm>
            <a:off x="3429000" y="34290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smtClean="0">
              <a:solidFill>
                <a:prstClr val="black"/>
              </a:solidFill>
              <a:latin typeface="Times New Roman" pitchFamily="18" charset="0"/>
              <a:ea typeface="+mn-ea"/>
            </a:endParaRPr>
          </a:p>
        </p:txBody>
      </p:sp>
      <p:sp>
        <p:nvSpPr>
          <p:cNvPr id="44067" name="Oval 38"/>
          <p:cNvSpPr>
            <a:spLocks noChangeArrowheads="1"/>
          </p:cNvSpPr>
          <p:nvPr/>
        </p:nvSpPr>
        <p:spPr bwMode="auto">
          <a:xfrm>
            <a:off x="2438400" y="23622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smtClean="0">
              <a:solidFill>
                <a:prstClr val="black"/>
              </a:solidFill>
              <a:latin typeface="Times New Roman" pitchFamily="18" charset="0"/>
              <a:ea typeface="+mn-ea"/>
            </a:endParaRPr>
          </a:p>
        </p:txBody>
      </p:sp>
      <p:sp>
        <p:nvSpPr>
          <p:cNvPr id="44068" name="Oval 39"/>
          <p:cNvSpPr>
            <a:spLocks noChangeArrowheads="1"/>
          </p:cNvSpPr>
          <p:nvPr/>
        </p:nvSpPr>
        <p:spPr bwMode="auto">
          <a:xfrm>
            <a:off x="2971800" y="21336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smtClean="0">
              <a:solidFill>
                <a:prstClr val="black"/>
              </a:solidFill>
              <a:latin typeface="Times New Roman" pitchFamily="18" charset="0"/>
              <a:ea typeface="+mn-ea"/>
            </a:endParaRPr>
          </a:p>
        </p:txBody>
      </p:sp>
      <p:sp>
        <p:nvSpPr>
          <p:cNvPr id="44069" name="Oval 40"/>
          <p:cNvSpPr>
            <a:spLocks noChangeArrowheads="1"/>
          </p:cNvSpPr>
          <p:nvPr/>
        </p:nvSpPr>
        <p:spPr bwMode="auto">
          <a:xfrm>
            <a:off x="3581400" y="39624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smtClean="0">
              <a:solidFill>
                <a:prstClr val="black"/>
              </a:solidFill>
              <a:latin typeface="Times New Roman" pitchFamily="18" charset="0"/>
              <a:ea typeface="+mn-ea"/>
            </a:endParaRPr>
          </a:p>
        </p:txBody>
      </p:sp>
      <p:sp>
        <p:nvSpPr>
          <p:cNvPr id="44070" name="Oval 41"/>
          <p:cNvSpPr>
            <a:spLocks noChangeArrowheads="1"/>
          </p:cNvSpPr>
          <p:nvPr/>
        </p:nvSpPr>
        <p:spPr bwMode="auto">
          <a:xfrm>
            <a:off x="3657600" y="26670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smtClean="0">
              <a:solidFill>
                <a:prstClr val="black"/>
              </a:solidFill>
              <a:latin typeface="Times New Roman" pitchFamily="18" charset="0"/>
              <a:ea typeface="+mn-ea"/>
            </a:endParaRPr>
          </a:p>
        </p:txBody>
      </p:sp>
      <p:sp>
        <p:nvSpPr>
          <p:cNvPr id="44071" name="Oval 42"/>
          <p:cNvSpPr>
            <a:spLocks noChangeArrowheads="1"/>
          </p:cNvSpPr>
          <p:nvPr/>
        </p:nvSpPr>
        <p:spPr bwMode="auto">
          <a:xfrm>
            <a:off x="2590800" y="19812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smtClean="0">
              <a:solidFill>
                <a:prstClr val="black"/>
              </a:solidFill>
              <a:latin typeface="Times New Roman" pitchFamily="18" charset="0"/>
              <a:ea typeface="+mn-ea"/>
            </a:endParaRPr>
          </a:p>
        </p:txBody>
      </p:sp>
      <p:sp>
        <p:nvSpPr>
          <p:cNvPr id="44072" name="Oval 43"/>
          <p:cNvSpPr>
            <a:spLocks noChangeArrowheads="1"/>
          </p:cNvSpPr>
          <p:nvPr/>
        </p:nvSpPr>
        <p:spPr bwMode="auto">
          <a:xfrm>
            <a:off x="3657600" y="36576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smtClean="0">
              <a:solidFill>
                <a:prstClr val="black"/>
              </a:solidFill>
              <a:latin typeface="Times New Roman" pitchFamily="18" charset="0"/>
              <a:ea typeface="+mn-ea"/>
            </a:endParaRPr>
          </a:p>
        </p:txBody>
      </p:sp>
      <p:sp>
        <p:nvSpPr>
          <p:cNvPr id="44073" name="Oval 44"/>
          <p:cNvSpPr>
            <a:spLocks noChangeArrowheads="1"/>
          </p:cNvSpPr>
          <p:nvPr/>
        </p:nvSpPr>
        <p:spPr bwMode="auto">
          <a:xfrm>
            <a:off x="3810000" y="32766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smtClean="0">
              <a:solidFill>
                <a:prstClr val="black"/>
              </a:solidFill>
              <a:latin typeface="Times New Roman" pitchFamily="18" charset="0"/>
              <a:ea typeface="+mn-ea"/>
            </a:endParaRPr>
          </a:p>
        </p:txBody>
      </p:sp>
      <p:sp>
        <p:nvSpPr>
          <p:cNvPr id="44074" name="Oval 45"/>
          <p:cNvSpPr>
            <a:spLocks noChangeArrowheads="1"/>
          </p:cNvSpPr>
          <p:nvPr/>
        </p:nvSpPr>
        <p:spPr bwMode="auto">
          <a:xfrm>
            <a:off x="3810000" y="29718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smtClean="0">
              <a:solidFill>
                <a:prstClr val="black"/>
              </a:solidFill>
              <a:latin typeface="Times New Roman" pitchFamily="18" charset="0"/>
              <a:ea typeface="+mn-ea"/>
            </a:endParaRPr>
          </a:p>
        </p:txBody>
      </p:sp>
      <p:sp>
        <p:nvSpPr>
          <p:cNvPr id="44075" name="Oval 46"/>
          <p:cNvSpPr>
            <a:spLocks noChangeArrowheads="1"/>
          </p:cNvSpPr>
          <p:nvPr/>
        </p:nvSpPr>
        <p:spPr bwMode="auto">
          <a:xfrm>
            <a:off x="1600200" y="28194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smtClean="0">
              <a:solidFill>
                <a:prstClr val="black"/>
              </a:solidFill>
              <a:latin typeface="Times New Roman" pitchFamily="18" charset="0"/>
              <a:ea typeface="+mn-ea"/>
            </a:endParaRPr>
          </a:p>
        </p:txBody>
      </p:sp>
      <p:sp>
        <p:nvSpPr>
          <p:cNvPr id="44076" name="Oval 47"/>
          <p:cNvSpPr>
            <a:spLocks noChangeArrowheads="1"/>
          </p:cNvSpPr>
          <p:nvPr/>
        </p:nvSpPr>
        <p:spPr bwMode="auto">
          <a:xfrm>
            <a:off x="3886200" y="25146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smtClean="0">
              <a:solidFill>
                <a:prstClr val="black"/>
              </a:solidFill>
              <a:latin typeface="Times New Roman" pitchFamily="18" charset="0"/>
              <a:ea typeface="+mn-ea"/>
            </a:endParaRPr>
          </a:p>
        </p:txBody>
      </p:sp>
      <p:sp>
        <p:nvSpPr>
          <p:cNvPr id="44077" name="Oval 48"/>
          <p:cNvSpPr>
            <a:spLocks noChangeArrowheads="1"/>
          </p:cNvSpPr>
          <p:nvPr/>
        </p:nvSpPr>
        <p:spPr bwMode="auto">
          <a:xfrm>
            <a:off x="3200400" y="20574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smtClean="0">
              <a:solidFill>
                <a:prstClr val="black"/>
              </a:solidFill>
              <a:latin typeface="Times New Roman" pitchFamily="18" charset="0"/>
              <a:ea typeface="+mn-ea"/>
            </a:endParaRPr>
          </a:p>
        </p:txBody>
      </p:sp>
      <p:sp>
        <p:nvSpPr>
          <p:cNvPr id="44078" name="Oval 49"/>
          <p:cNvSpPr>
            <a:spLocks noChangeArrowheads="1"/>
          </p:cNvSpPr>
          <p:nvPr/>
        </p:nvSpPr>
        <p:spPr bwMode="auto">
          <a:xfrm>
            <a:off x="1905000" y="27432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smtClean="0">
              <a:solidFill>
                <a:prstClr val="black"/>
              </a:solidFill>
              <a:latin typeface="Times New Roman" pitchFamily="18" charset="0"/>
              <a:ea typeface="+mn-ea"/>
            </a:endParaRPr>
          </a:p>
        </p:txBody>
      </p:sp>
      <p:sp>
        <p:nvSpPr>
          <p:cNvPr id="44079" name="Oval 50"/>
          <p:cNvSpPr>
            <a:spLocks noChangeArrowheads="1"/>
          </p:cNvSpPr>
          <p:nvPr/>
        </p:nvSpPr>
        <p:spPr bwMode="auto">
          <a:xfrm>
            <a:off x="3276600" y="31242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smtClean="0">
              <a:solidFill>
                <a:prstClr val="black"/>
              </a:solidFill>
              <a:latin typeface="Times New Roman" pitchFamily="18" charset="0"/>
              <a:ea typeface="+mn-ea"/>
            </a:endParaRPr>
          </a:p>
        </p:txBody>
      </p:sp>
      <p:sp>
        <p:nvSpPr>
          <p:cNvPr id="44080" name="Oval 51"/>
          <p:cNvSpPr>
            <a:spLocks noChangeArrowheads="1"/>
          </p:cNvSpPr>
          <p:nvPr/>
        </p:nvSpPr>
        <p:spPr bwMode="auto">
          <a:xfrm>
            <a:off x="3581400" y="28194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smtClean="0">
              <a:solidFill>
                <a:prstClr val="black"/>
              </a:solidFill>
              <a:latin typeface="Times New Roman" pitchFamily="18" charset="0"/>
              <a:ea typeface="+mn-ea"/>
            </a:endParaRPr>
          </a:p>
        </p:txBody>
      </p:sp>
      <p:sp>
        <p:nvSpPr>
          <p:cNvPr id="44081" name="Oval 52"/>
          <p:cNvSpPr>
            <a:spLocks noChangeArrowheads="1"/>
          </p:cNvSpPr>
          <p:nvPr/>
        </p:nvSpPr>
        <p:spPr bwMode="auto">
          <a:xfrm>
            <a:off x="2209800" y="35814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smtClean="0">
              <a:solidFill>
                <a:prstClr val="black"/>
              </a:solidFill>
              <a:latin typeface="Times New Roman" pitchFamily="18" charset="0"/>
              <a:ea typeface="+mn-ea"/>
            </a:endParaRPr>
          </a:p>
        </p:txBody>
      </p:sp>
      <p:sp>
        <p:nvSpPr>
          <p:cNvPr id="44082" name="Oval 53"/>
          <p:cNvSpPr>
            <a:spLocks noChangeArrowheads="1"/>
          </p:cNvSpPr>
          <p:nvPr/>
        </p:nvSpPr>
        <p:spPr bwMode="auto">
          <a:xfrm>
            <a:off x="2286000" y="33528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smtClean="0">
              <a:solidFill>
                <a:prstClr val="black"/>
              </a:solidFill>
              <a:latin typeface="Times New Roman" pitchFamily="18" charset="0"/>
              <a:ea typeface="+mn-ea"/>
            </a:endParaRPr>
          </a:p>
        </p:txBody>
      </p:sp>
      <p:sp>
        <p:nvSpPr>
          <p:cNvPr id="44083" name="Oval 54"/>
          <p:cNvSpPr>
            <a:spLocks noChangeArrowheads="1"/>
          </p:cNvSpPr>
          <p:nvPr/>
        </p:nvSpPr>
        <p:spPr bwMode="auto">
          <a:xfrm>
            <a:off x="2057400" y="34290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smtClean="0">
              <a:solidFill>
                <a:prstClr val="black"/>
              </a:solidFill>
              <a:latin typeface="Times New Roman" pitchFamily="18" charset="0"/>
              <a:ea typeface="+mn-ea"/>
            </a:endParaRPr>
          </a:p>
        </p:txBody>
      </p:sp>
      <p:sp>
        <p:nvSpPr>
          <p:cNvPr id="44084" name="Oval 55"/>
          <p:cNvSpPr>
            <a:spLocks noChangeArrowheads="1"/>
          </p:cNvSpPr>
          <p:nvPr/>
        </p:nvSpPr>
        <p:spPr bwMode="auto">
          <a:xfrm>
            <a:off x="2057400" y="2895600"/>
            <a:ext cx="76200" cy="762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prstClr val="black"/>
              </a:solidFill>
              <a:latin typeface="Times New Roman" pitchFamily="18" charset="0"/>
              <a:ea typeface="+mn-ea"/>
            </a:endParaRPr>
          </a:p>
        </p:txBody>
      </p:sp>
      <p:pic>
        <p:nvPicPr>
          <p:cNvPr id="44085" name="Picture 57" descr="Edittex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905000" y="2895600"/>
            <a:ext cx="130175" cy="119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86" name="Rectangle 78"/>
          <p:cNvSpPr>
            <a:spLocks noChangeArrowheads="1"/>
          </p:cNvSpPr>
          <p:nvPr/>
        </p:nvSpPr>
        <p:spPr bwMode="auto">
          <a:xfrm>
            <a:off x="685800" y="4724400"/>
            <a:ext cx="78486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en-US" sz="2000" smtClean="0">
                <a:solidFill>
                  <a:prstClr val="black"/>
                </a:solidFill>
                <a:ea typeface="+mn-ea"/>
              </a:rPr>
              <a:t>Dimensionality reduction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1800" smtClean="0">
                <a:solidFill>
                  <a:prstClr val="black"/>
                </a:solidFill>
                <a:ea typeface="+mn-ea"/>
              </a:rPr>
              <a:t>We can represent the orange points with </a:t>
            </a:r>
            <a:r>
              <a:rPr lang="en-US" sz="1800" i="1" smtClean="0">
                <a:solidFill>
                  <a:prstClr val="black"/>
                </a:solidFill>
                <a:ea typeface="+mn-ea"/>
              </a:rPr>
              <a:t>only</a:t>
            </a:r>
            <a:r>
              <a:rPr lang="en-US" sz="1800" smtClean="0">
                <a:solidFill>
                  <a:prstClr val="black"/>
                </a:solidFill>
                <a:ea typeface="+mn-ea"/>
              </a:rPr>
              <a:t> their </a:t>
            </a:r>
            <a:r>
              <a:rPr lang="en-US" sz="1800" b="1" smtClean="0">
                <a:solidFill>
                  <a:prstClr val="black"/>
                </a:solidFill>
                <a:ea typeface="+mn-ea"/>
              </a:rPr>
              <a:t>v</a:t>
            </a:r>
            <a:r>
              <a:rPr lang="en-US" sz="1800" b="1" baseline="-25000" smtClean="0">
                <a:solidFill>
                  <a:prstClr val="black"/>
                </a:solidFill>
                <a:ea typeface="+mn-ea"/>
              </a:rPr>
              <a:t>1</a:t>
            </a:r>
            <a:r>
              <a:rPr lang="en-US" sz="1800" smtClean="0">
                <a:solidFill>
                  <a:prstClr val="black"/>
                </a:solidFill>
                <a:ea typeface="+mn-ea"/>
              </a:rPr>
              <a:t> coordinates </a:t>
            </a:r>
            <a:r>
              <a:rPr lang="en-US" sz="2000" smtClean="0">
                <a:solidFill>
                  <a:prstClr val="black"/>
                </a:solidFill>
                <a:ea typeface="+mn-ea"/>
              </a:rPr>
              <a:t>(</a:t>
            </a:r>
            <a:r>
              <a:rPr lang="en-US" sz="1800" smtClean="0">
                <a:solidFill>
                  <a:prstClr val="black"/>
                </a:solidFill>
                <a:ea typeface="+mn-ea"/>
              </a:rPr>
              <a:t>since </a:t>
            </a:r>
            <a:r>
              <a:rPr lang="en-US" sz="1800" b="1" smtClean="0">
                <a:solidFill>
                  <a:prstClr val="black"/>
                </a:solidFill>
                <a:ea typeface="+mn-ea"/>
              </a:rPr>
              <a:t>v</a:t>
            </a:r>
            <a:r>
              <a:rPr lang="en-US" sz="1800" b="1" baseline="-25000" smtClean="0">
                <a:solidFill>
                  <a:prstClr val="black"/>
                </a:solidFill>
                <a:ea typeface="+mn-ea"/>
              </a:rPr>
              <a:t>2</a:t>
            </a:r>
            <a:r>
              <a:rPr lang="en-US" sz="1800" smtClean="0">
                <a:solidFill>
                  <a:prstClr val="black"/>
                </a:solidFill>
                <a:ea typeface="+mn-ea"/>
              </a:rPr>
              <a:t> coordinates are all essentially 0)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1800" smtClean="0">
                <a:solidFill>
                  <a:prstClr val="black"/>
                </a:solidFill>
                <a:ea typeface="+mn-ea"/>
              </a:rPr>
              <a:t>This makes it much cheaper to store and compare points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1800" smtClean="0">
                <a:solidFill>
                  <a:prstClr val="black"/>
                </a:solidFill>
                <a:ea typeface="+mn-ea"/>
              </a:rPr>
              <a:t>A bigger deal for higher dimensional problems</a:t>
            </a:r>
          </a:p>
        </p:txBody>
      </p:sp>
      <p:pic>
        <p:nvPicPr>
          <p:cNvPr id="44087" name="Picture 74" descr="Edittex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6200" y="2271713"/>
            <a:ext cx="1223963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79"/>
          <p:cNvGrpSpPr>
            <a:grpSpLocks/>
          </p:cNvGrpSpPr>
          <p:nvPr/>
        </p:nvGrpSpPr>
        <p:grpSpPr bwMode="auto">
          <a:xfrm>
            <a:off x="2362200" y="2582863"/>
            <a:ext cx="914400" cy="679450"/>
            <a:chOff x="1872" y="1243"/>
            <a:chExt cx="576" cy="428"/>
          </a:xfrm>
        </p:grpSpPr>
        <p:pic>
          <p:nvPicPr>
            <p:cNvPr id="44091" name="Picture 67" descr="Edittex"/>
            <p:cNvPicPr>
              <a:picLocks noChangeAspect="1" noChangeArrowheads="1"/>
            </p:cNvPicPr>
            <p:nvPr>
              <p:custDataLst>
                <p:tags r:id="rId5"/>
              </p:custDataLst>
            </p:nvPr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1968" y="1243"/>
              <a:ext cx="144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4092" name="Line 62"/>
            <p:cNvSpPr>
              <a:spLocks noChangeShapeType="1"/>
            </p:cNvSpPr>
            <p:nvPr/>
          </p:nvSpPr>
          <p:spPr bwMode="auto">
            <a:xfrm flipV="1">
              <a:off x="2112" y="1296"/>
              <a:ext cx="24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eaLnBrk="1" hangingPunct="1"/>
              <a:endParaRPr lang="en-US" smtClean="0">
                <a:solidFill>
                  <a:prstClr val="black"/>
                </a:solidFill>
                <a:latin typeface="Times New Roman" pitchFamily="18" charset="0"/>
                <a:ea typeface="+mn-ea"/>
              </a:endParaRPr>
            </a:p>
          </p:txBody>
        </p:sp>
        <p:sp>
          <p:nvSpPr>
            <p:cNvPr id="44093" name="Line 63"/>
            <p:cNvSpPr>
              <a:spLocks noChangeShapeType="1"/>
            </p:cNvSpPr>
            <p:nvPr/>
          </p:nvSpPr>
          <p:spPr bwMode="auto">
            <a:xfrm rot="16200000" flipV="1">
              <a:off x="1872" y="1296"/>
              <a:ext cx="24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eaLnBrk="1" hangingPunct="1"/>
              <a:endParaRPr lang="en-US" smtClean="0">
                <a:solidFill>
                  <a:prstClr val="black"/>
                </a:solidFill>
                <a:latin typeface="Times New Roman" pitchFamily="18" charset="0"/>
                <a:ea typeface="+mn-ea"/>
              </a:endParaRPr>
            </a:p>
          </p:txBody>
        </p:sp>
        <p:pic>
          <p:nvPicPr>
            <p:cNvPr id="44094" name="Picture 65" descr="Edittex"/>
            <p:cNvPicPr>
              <a:picLocks noChangeAspect="1" noChangeArrowheads="1"/>
            </p:cNvPicPr>
            <p:nvPr>
              <p:custDataLst>
                <p:tags r:id="rId6"/>
              </p:custDataLst>
            </p:nvPr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2304" y="1392"/>
              <a:ext cx="144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4095" name="Picture 75" descr="Edittex"/>
            <p:cNvPicPr>
              <a:picLocks noChangeAspect="1" noChangeArrowheads="1"/>
            </p:cNvPicPr>
            <p:nvPr>
              <p:custDataLst>
                <p:tags r:id="rId7"/>
              </p:custDataLst>
            </p:nvPr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2112" y="1573"/>
              <a:ext cx="98" cy="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4089" name="TextBox 9"/>
          <p:cNvSpPr txBox="1">
            <a:spLocks noChangeArrowheads="1"/>
          </p:cNvSpPr>
          <p:nvPr/>
        </p:nvSpPr>
        <p:spPr bwMode="auto">
          <a:xfrm>
            <a:off x="5181600" y="2514600"/>
            <a:ext cx="33528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sz="1800" smtClean="0">
                <a:solidFill>
                  <a:srgbClr val="0000FF"/>
                </a:solidFill>
                <a:latin typeface="Comic Sans MS" pitchFamily="66" charset="0"/>
                <a:ea typeface="+mn-ea"/>
              </a:rPr>
              <a:t>How can we find the data’s </a:t>
            </a:r>
            <a:r>
              <a:rPr lang="en-US" sz="1800" smtClean="0">
                <a:solidFill>
                  <a:srgbClr val="CC0000"/>
                </a:solidFill>
                <a:latin typeface="Comic Sans MS" pitchFamily="66" charset="0"/>
                <a:ea typeface="+mn-ea"/>
              </a:rPr>
              <a:t>natural</a:t>
            </a:r>
            <a:r>
              <a:rPr lang="en-US" sz="1800" smtClean="0">
                <a:solidFill>
                  <a:srgbClr val="0000FF"/>
                </a:solidFill>
                <a:latin typeface="Comic Sans MS" pitchFamily="66" charset="0"/>
                <a:ea typeface="+mn-ea"/>
              </a:rPr>
              <a:t> coordinate system?</a:t>
            </a:r>
          </a:p>
        </p:txBody>
      </p:sp>
      <p:sp>
        <p:nvSpPr>
          <p:cNvPr id="44090" name="Rectangle 75"/>
          <p:cNvSpPr>
            <a:spLocks noChangeArrowheads="1"/>
          </p:cNvSpPr>
          <p:nvPr/>
        </p:nvSpPr>
        <p:spPr bwMode="auto">
          <a:xfrm>
            <a:off x="5867400" y="3429000"/>
            <a:ext cx="19812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sz="1800" smtClean="0">
                <a:solidFill>
                  <a:prstClr val="black"/>
                </a:solidFill>
                <a:ea typeface="+mn-ea"/>
              </a:rPr>
              <a:t>v1 and v2 instead of x and y</a:t>
            </a:r>
            <a:endParaRPr lang="en-US" sz="1800" smtClean="0">
              <a:solidFill>
                <a:prstClr val="black"/>
              </a:solidFill>
              <a:latin typeface="Times New Roman" pitchFamily="18" charset="0"/>
              <a:ea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33400" y="381000"/>
            <a:ext cx="7772400" cy="990600"/>
          </a:xfrm>
        </p:spPr>
        <p:txBody>
          <a:bodyPr/>
          <a:lstStyle/>
          <a:p>
            <a:pPr eaLnBrk="1" hangingPunct="1"/>
            <a:r>
              <a:rPr lang="en-US" smtClean="0"/>
              <a:t>Principal component analysis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533400" y="1752600"/>
            <a:ext cx="7772400" cy="4343400"/>
          </a:xfrm>
        </p:spPr>
        <p:txBody>
          <a:bodyPr/>
          <a:lstStyle/>
          <a:p>
            <a:pPr eaLnBrk="1" hangingPunct="1"/>
            <a:r>
              <a:rPr lang="en-US" sz="2400" smtClean="0"/>
              <a:t>Suppose each data point is N-dimensional</a:t>
            </a:r>
          </a:p>
          <a:p>
            <a:pPr lvl="1" eaLnBrk="1" hangingPunct="1"/>
            <a:r>
              <a:rPr lang="en-US" sz="2000" smtClean="0"/>
              <a:t>What directions maximize variance?</a:t>
            </a:r>
          </a:p>
          <a:p>
            <a:pPr lvl="1" eaLnBrk="1" hangingPunct="1"/>
            <a:endParaRPr lang="en-US" sz="2000" smtClean="0"/>
          </a:p>
          <a:p>
            <a:pPr lvl="1" eaLnBrk="1" hangingPunct="1"/>
            <a:endParaRPr lang="en-US" sz="2000" smtClean="0"/>
          </a:p>
          <a:p>
            <a:pPr lvl="1" eaLnBrk="1" hangingPunct="1"/>
            <a:r>
              <a:rPr lang="en-US" sz="2000" smtClean="0"/>
              <a:t>Solution: the eigenvectors of the variance matrix </a:t>
            </a:r>
            <a:r>
              <a:rPr lang="en-US" sz="2000" b="1" smtClean="0"/>
              <a:t>A</a:t>
            </a:r>
            <a:endParaRPr lang="en-US" sz="2000" smtClean="0"/>
          </a:p>
          <a:p>
            <a:pPr lvl="2" eaLnBrk="1" hangingPunct="1"/>
            <a:r>
              <a:rPr lang="en-US" sz="1800" smtClean="0"/>
              <a:t>eigenvector with largest eigenvalue captures the most variation among training vectors </a:t>
            </a:r>
            <a:r>
              <a:rPr lang="en-US" sz="1800" b="1" smtClean="0"/>
              <a:t>x</a:t>
            </a:r>
            <a:endParaRPr lang="en-US" sz="1800" smtClean="0"/>
          </a:p>
          <a:p>
            <a:pPr lvl="2" eaLnBrk="1" hangingPunct="1"/>
            <a:r>
              <a:rPr lang="en-US" sz="1800" smtClean="0"/>
              <a:t>eigenvector with smallest eigenvalue has least variation</a:t>
            </a:r>
          </a:p>
          <a:p>
            <a:pPr lvl="1" eaLnBrk="1" hangingPunct="1"/>
            <a:r>
              <a:rPr lang="en-US" sz="2000" smtClean="0"/>
              <a:t>We  can use only the top few eigenvectors</a:t>
            </a:r>
          </a:p>
          <a:p>
            <a:pPr lvl="2" eaLnBrk="1" hangingPunct="1"/>
            <a:r>
              <a:rPr lang="en-US" sz="1800" smtClean="0"/>
              <a:t>corresponds to choosing a “linear subspace”</a:t>
            </a:r>
          </a:p>
          <a:p>
            <a:pPr lvl="3" eaLnBrk="1" hangingPunct="1"/>
            <a:r>
              <a:rPr lang="en-US" sz="1600" smtClean="0"/>
              <a:t>represent points on a line, plane, or “hyper-plane”</a:t>
            </a:r>
          </a:p>
          <a:p>
            <a:pPr lvl="2" eaLnBrk="1" hangingPunct="1"/>
            <a:r>
              <a:rPr lang="en-US" sz="1800" smtClean="0"/>
              <a:t>these eigenvectors are known as the </a:t>
            </a:r>
            <a:r>
              <a:rPr lang="en-US" sz="1800" b="1" i="1" smtClean="0">
                <a:solidFill>
                  <a:srgbClr val="CC0000"/>
                </a:solidFill>
              </a:rPr>
              <a:t>principal components</a:t>
            </a:r>
          </a:p>
        </p:txBody>
      </p:sp>
      <p:pic>
        <p:nvPicPr>
          <p:cNvPr id="45060" name="Picture 7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68613" y="2590800"/>
            <a:ext cx="4622800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G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59.37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R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55.7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a_1 \bf v_1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161.12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a_2 \bf v_2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161.12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a_3 \bf v_3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161.12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a_4 \bf v_4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161.12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a_5 \bf v_5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161.12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a_6 \bf v_6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161.12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a_7 \bf v_7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164.75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a_8 \bf v_8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161.125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a_1 \bf v_1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161.12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R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55.75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a_2 \bf v_2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161.125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a_3 \bf v_3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161.125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a_4 \bf v_4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161.125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a_5 \bf v_5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161.125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a_6 \bf v_6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161.125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a_7 \bf v_7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164.75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a_8 \bf v_8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161.125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9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9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x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40.5"/>
  <p:tag name="PICTUREFILESIZE" val="390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9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G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59.375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R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55.75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x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40.5"/>
  <p:tag name="PICTUREFILESIZE" val="39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&#10;{\bf \overline{x}}&#10;$ \tiny is the mean \\ of the orange \\&#10;points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382.5"/>
  <p:tag name="PICTUREFILESIZE" val="10758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v_2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71.125"/>
  <p:tag name="PICTUREFILESIZE" val="758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v_1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71.125"/>
  <p:tag name="PICTUREFILESIZE" val="758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bf \overline{x}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48.625"/>
  <p:tag name="PICTUREFILESIZE" val="494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begin{eqnarray*}&#10;var({\bf v}) &amp; = &amp; \bf \sum_x \|(x - \overline{\bf x})^T \cdot v\| \\&#10;&amp; = &amp; \bf v^T A v~~\mbox{where}~A = \sum_x (x - \overline{\bf x}) (x - \overline{\bf x})^T&#10;\end{eqnarray*}&#10;\end{document}&#10;"/>
  <p:tag name="EXTERNALNAME" val="Edittex"/>
  <p:tag name="BLEND" val="False"/>
  <p:tag name="TRANSPARENT" val="False"/>
  <p:tag name="BITMAPFORMAT" val="bmpmono"/>
  <p:tag name="DEBUGINTERACTIVE" val="True"/>
  <p:tag name="ORIGWIDTH" val="1803.62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&#10;{\bf \overline{x}}&#10;$ \tiny is the mean \\ of the orange \\&#10;points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382.5"/>
  <p:tag name="PICTUREFILESIZE" val="1075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v_2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71.125"/>
  <p:tag name="PICTUREFILESIZE" val="75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v_1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71.125"/>
  <p:tag name="PICTUREFILESIZE" val="75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bf \overline{x}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48.625"/>
  <p:tag name="PICTUREFILESIZE" val="49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bf x \rightarrow \left(&#10;(x - \overline{x}) \cdot v_1, (x - \overline{x}) \cdot v_2&#10;\right)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1071.875"/>
  <p:tag name="PICTUREFILESIZE" val="1328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G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59.375"/>
</p:tagLst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19050">
          <a:solidFill>
            <a:srgbClr val="0000FF"/>
          </a:solidFill>
          <a:headEnd type="none"/>
          <a:tailEnd type="arrow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19050">
          <a:solidFill>
            <a:srgbClr val="0000FF"/>
          </a:solidFill>
          <a:headEnd type="none"/>
          <a:tailEnd type="arrow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3924</TotalTime>
  <Words>2859</Words>
  <Application>Microsoft Office PowerPoint</Application>
  <PresentationFormat>On-screen Show (4:3)</PresentationFormat>
  <Paragraphs>505</Paragraphs>
  <Slides>92</Slides>
  <Notes>74</Notes>
  <HiddenSlides>0</HiddenSlides>
  <MMClips>0</MMClips>
  <ScaleCrop>false</ScaleCrop>
  <HeadingPairs>
    <vt:vector size="6" baseType="variant">
      <vt:variant>
        <vt:lpstr>Theme</vt:lpstr>
      </vt:variant>
      <vt:variant>
        <vt:i4>7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92</vt:i4>
      </vt:variant>
    </vt:vector>
  </HeadingPairs>
  <TitlesOfParts>
    <vt:vector size="100" baseType="lpstr">
      <vt:lpstr>Blank Presentation</vt:lpstr>
      <vt:lpstr>1_Office Theme</vt:lpstr>
      <vt:lpstr>2_Office Theme</vt:lpstr>
      <vt:lpstr>3_Office Theme</vt:lpstr>
      <vt:lpstr>Office Theme</vt:lpstr>
      <vt:lpstr>4_Office Theme</vt:lpstr>
      <vt:lpstr>5_Office Theme</vt:lpstr>
      <vt:lpstr>Image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Holistic vs. part-based reasoning</vt:lpstr>
      <vt:lpstr>Holistic vs. part-based reasoning</vt:lpstr>
      <vt:lpstr>Slide 13</vt:lpstr>
      <vt:lpstr>Slide 14</vt:lpstr>
      <vt:lpstr>Innate face detection?</vt:lpstr>
      <vt:lpstr>Innate detection?</vt:lpstr>
      <vt:lpstr>Learned recognition.</vt:lpstr>
      <vt:lpstr>Slide 18</vt:lpstr>
      <vt:lpstr>Slide 19</vt:lpstr>
      <vt:lpstr>Slide 20</vt:lpstr>
      <vt:lpstr>Slide 21</vt:lpstr>
      <vt:lpstr>Slide 22</vt:lpstr>
      <vt:lpstr>Slide 23</vt:lpstr>
      <vt:lpstr>Linear subspaces</vt:lpstr>
      <vt:lpstr>Dimensionality reduction</vt:lpstr>
      <vt:lpstr>Eigenfaces: pictures!</vt:lpstr>
      <vt:lpstr>Slide 27</vt:lpstr>
      <vt:lpstr>Slide 28</vt:lpstr>
      <vt:lpstr>Slide 29</vt:lpstr>
      <vt:lpstr>Slide 30</vt:lpstr>
      <vt:lpstr>Slide 31</vt:lpstr>
      <vt:lpstr>Eigenfaces: detection</vt:lpstr>
      <vt:lpstr>Eigenfaces: detection</vt:lpstr>
      <vt:lpstr>Eigenfaces: detection</vt:lpstr>
      <vt:lpstr>Eigenfaces: recognition (id)</vt:lpstr>
      <vt:lpstr>Eigenfaces: recognition (id)</vt:lpstr>
      <vt:lpstr>Eigenfaces: recognition (id)</vt:lpstr>
      <vt:lpstr>Slide 38</vt:lpstr>
      <vt:lpstr>Slide 39</vt:lpstr>
      <vt:lpstr>Humans do use face space</vt:lpstr>
      <vt:lpstr>Manipulating face space ?</vt:lpstr>
      <vt:lpstr>What's changing?</vt:lpstr>
      <vt:lpstr>What's changing?</vt:lpstr>
      <vt:lpstr>More results...</vt:lpstr>
      <vt:lpstr>Parts!</vt:lpstr>
      <vt:lpstr>Parts clearly matter…</vt:lpstr>
      <vt:lpstr>Parts clearly matter…</vt:lpstr>
      <vt:lpstr>Parts clearly matter…</vt:lpstr>
      <vt:lpstr>Some parts are more equal than others</vt:lpstr>
      <vt:lpstr>Some parts are more equal than others</vt:lpstr>
      <vt:lpstr>Robust real-time face detection</vt:lpstr>
      <vt:lpstr>Face features</vt:lpstr>
      <vt:lpstr>Huge library of “parts”</vt:lpstr>
      <vt:lpstr>Integral images!</vt:lpstr>
      <vt:lpstr>Integral images!</vt:lpstr>
      <vt:lpstr>Classifier learned from Labeled Data</vt:lpstr>
      <vt:lpstr>AdaBoost algorithm</vt:lpstr>
      <vt:lpstr>Slide 58</vt:lpstr>
      <vt:lpstr>Viola and Jones: Results</vt:lpstr>
      <vt:lpstr>Robustness…</vt:lpstr>
      <vt:lpstr>First two filters</vt:lpstr>
      <vt:lpstr>Key Properties of Face Detection</vt:lpstr>
      <vt:lpstr>Trading speed for accuracy</vt:lpstr>
      <vt:lpstr>First two filters</vt:lpstr>
      <vt:lpstr>Results?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  <vt:lpstr>How well does it work?</vt:lpstr>
      <vt:lpstr>Slide 76</vt:lpstr>
      <vt:lpstr>Slide 77</vt:lpstr>
      <vt:lpstr>Face replacement results</vt:lpstr>
      <vt:lpstr>Image de-Identification</vt:lpstr>
      <vt:lpstr>Image de-Identification</vt:lpstr>
      <vt:lpstr>Limitations: Gender</vt:lpstr>
      <vt:lpstr>Limitations: Occlusion</vt:lpstr>
      <vt:lpstr>User study</vt:lpstr>
      <vt:lpstr>Slide 84</vt:lpstr>
      <vt:lpstr>Slide 85</vt:lpstr>
      <vt:lpstr>Slide 86</vt:lpstr>
      <vt:lpstr>Summary (Viola-Jones)</vt:lpstr>
      <vt:lpstr>Slide 88</vt:lpstr>
      <vt:lpstr>Happy face!</vt:lpstr>
      <vt:lpstr>Still not perfect…</vt:lpstr>
      <vt:lpstr>Dimensionality reduction</vt:lpstr>
      <vt:lpstr>Principal component analysis</vt:lpstr>
    </vt:vector>
  </TitlesOfParts>
  <Company>Zachary Dodds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Zachary Dodds</dc:creator>
  <cp:lastModifiedBy>dodds</cp:lastModifiedBy>
  <cp:revision>96</cp:revision>
  <cp:lastPrinted>2010-04-07T16:01:50Z</cp:lastPrinted>
  <dcterms:created xsi:type="dcterms:W3CDTF">2010-03-26T19:52:22Z</dcterms:created>
  <dcterms:modified xsi:type="dcterms:W3CDTF">2011-04-14T21:32:17Z</dcterms:modified>
</cp:coreProperties>
</file>