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ags/tag12.xml" ContentType="application/vnd.openxmlformats-officedocument.presentationml.tags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ags/tag14.xml" ContentType="application/vnd.openxmlformats-officedocument.presentationml.tag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tags/tag2.xml" ContentType="application/vnd.openxmlformats-officedocument.presentationml.tag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tags/tag10.xml" ContentType="application/vnd.openxmlformats-officedocument.presentationml.tag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422" r:id="rId2"/>
    <p:sldId id="1471" r:id="rId3"/>
    <p:sldId id="1279" r:id="rId4"/>
    <p:sldId id="1405" r:id="rId5"/>
    <p:sldId id="1457" r:id="rId6"/>
    <p:sldId id="1479" r:id="rId7"/>
    <p:sldId id="1480" r:id="rId8"/>
    <p:sldId id="1481" r:id="rId9"/>
    <p:sldId id="1454" r:id="rId10"/>
    <p:sldId id="1466" r:id="rId11"/>
    <p:sldId id="1455" r:id="rId12"/>
    <p:sldId id="1456" r:id="rId13"/>
    <p:sldId id="1437" r:id="rId14"/>
    <p:sldId id="1438" r:id="rId15"/>
    <p:sldId id="1439" r:id="rId16"/>
    <p:sldId id="1440" r:id="rId17"/>
    <p:sldId id="1410" r:id="rId18"/>
    <p:sldId id="1411" r:id="rId19"/>
    <p:sldId id="1412" r:id="rId20"/>
    <p:sldId id="1413" r:id="rId21"/>
    <p:sldId id="1416" r:id="rId22"/>
    <p:sldId id="1468" r:id="rId23"/>
    <p:sldId id="1446" r:id="rId24"/>
    <p:sldId id="1418" r:id="rId25"/>
    <p:sldId id="1470" r:id="rId26"/>
    <p:sldId id="1419" r:id="rId27"/>
    <p:sldId id="1478" r:id="rId28"/>
    <p:sldId id="1414" r:id="rId29"/>
    <p:sldId id="1474" r:id="rId30"/>
    <p:sldId id="1475" r:id="rId31"/>
    <p:sldId id="1244" r:id="rId32"/>
    <p:sldId id="1383" r:id="rId33"/>
    <p:sldId id="1384" r:id="rId34"/>
    <p:sldId id="1458" r:id="rId35"/>
    <p:sldId id="1459" r:id="rId36"/>
    <p:sldId id="1460" r:id="rId37"/>
    <p:sldId id="1386" r:id="rId38"/>
    <p:sldId id="1399" r:id="rId39"/>
    <p:sldId id="1397" r:id="rId40"/>
    <p:sldId id="1398" r:id="rId41"/>
    <p:sldId id="1401" r:id="rId42"/>
    <p:sldId id="1403" r:id="rId43"/>
    <p:sldId id="1402" r:id="rId44"/>
    <p:sldId id="1461" r:id="rId45"/>
    <p:sldId id="1462" r:id="rId46"/>
    <p:sldId id="1463" r:id="rId47"/>
    <p:sldId id="1464" r:id="rId48"/>
    <p:sldId id="1409" r:id="rId49"/>
    <p:sldId id="1281" r:id="rId50"/>
    <p:sldId id="1472" r:id="rId51"/>
    <p:sldId id="1473" r:id="rId52"/>
    <p:sldId id="1400" r:id="rId53"/>
    <p:sldId id="1421" r:id="rId54"/>
    <p:sldId id="1447" r:id="rId55"/>
    <p:sldId id="1452" r:id="rId56"/>
    <p:sldId id="1453" r:id="rId57"/>
    <p:sldId id="1467" r:id="rId5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5pPr>
    <a:lvl6pPr marL="2286000" algn="l" defTabSz="457200" rtl="0" eaLnBrk="1" latinLnBrk="0" hangingPunct="1"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6pPr>
    <a:lvl7pPr marL="2743200" algn="l" defTabSz="457200" rtl="0" eaLnBrk="1" latinLnBrk="0" hangingPunct="1"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7pPr>
    <a:lvl8pPr marL="3200400" algn="l" defTabSz="457200" rtl="0" eaLnBrk="1" latinLnBrk="0" hangingPunct="1"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8pPr>
    <a:lvl9pPr marL="3657600" algn="l" defTabSz="457200" rtl="0" eaLnBrk="1" latinLnBrk="0" hangingPunct="1">
      <a:defRPr sz="2400" i="1" kern="1200">
        <a:solidFill>
          <a:srgbClr val="0000FF"/>
        </a:solidFill>
        <a:latin typeface="Times New Roman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showPr showNarration="1" useTimings="0">
    <p:present/>
    <p:sldAll/>
    <p:penClr>
      <a:schemeClr val="tx1"/>
    </p:penClr>
  </p:showPr>
  <p:clrMru>
    <a:srgbClr val="0000FF"/>
    <a:srgbClr val="FFFF00"/>
    <a:srgbClr val="008000"/>
    <a:srgbClr val="777777"/>
    <a:srgbClr val="33CCFF"/>
    <a:srgbClr val="00FFFF"/>
    <a:srgbClr val="FF9933"/>
    <a:srgbClr val="8E03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-4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-2272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theme" Target="theme/theme1.xml"/><Relationship Id="rId60" Type="http://schemas.openxmlformats.org/officeDocument/2006/relationships/handoutMaster" Target="handoutMasters/handoutMaster1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presProps" Target="presProp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tableStyles" Target="tableStyles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printerSettings" Target="printerSettings/printerSettings1.bin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1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198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>
                <a:latin typeface="Helvetica" pitchFamily="-107" charset="0"/>
              </a:rPr>
              <a:t>Thanks to Allie Russell…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Helvetica" pitchFamily="-107" charset="0"/>
              </a:rPr>
              <a:t>IN-PLACE sorting!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Helvetica" pitchFamily="-107" charset="0"/>
              </a:rPr>
              <a:t>extra credit for joining the spring cs talks…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649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Helvetica" pitchFamily="-110" charset="0"/>
              </a:rPr>
              <a:t>crazy Hanoi stuff!</a:t>
            </a:r>
          </a:p>
          <a:p>
            <a:pPr>
              <a:spcBef>
                <a:spcPct val="0"/>
              </a:spcBef>
            </a:pPr>
            <a:r>
              <a:rPr lang="en-US" sz="1000">
                <a:latin typeface="Arial" pitchFamily="-110" charset="0"/>
              </a:rPr>
              <a:t>http://www.kernelthread.com/hanoi/</a:t>
            </a:r>
          </a:p>
          <a:p>
            <a:endParaRPr lang="en-US">
              <a:latin typeface="Helvetica" pitchFamily="-110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Helvetica" pitchFamily="-107" charset="0"/>
              </a:rPr>
              <a:t>IN-PLACE sorting!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Helvetica" pitchFamily="-107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-107" charset="2"/>
        <a:buChar char="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Monotype Sorts" pitchFamily="-107" charset="2"/>
        <a:buChar char="l"/>
        <a:defRPr sz="2800">
          <a:solidFill>
            <a:schemeClr val="tx1"/>
          </a:solidFill>
          <a:latin typeface="Helvetica" pitchFamily="1" charset="0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-107" charset="2"/>
        <a:buChar char="l"/>
        <a:defRPr sz="2400">
          <a:solidFill>
            <a:schemeClr val="tx1"/>
          </a:solidFill>
          <a:latin typeface="Helvetica" pitchFamily="1" charset="0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-107" charset="2"/>
        <a:buChar char="l"/>
        <a:defRPr sz="2000">
          <a:solidFill>
            <a:schemeClr val="tx1"/>
          </a:solidFill>
          <a:latin typeface="Helvetica" pitchFamily="1" charset="0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-107" charset="2"/>
        <a:buChar char="l"/>
        <a:defRPr sz="2000">
          <a:solidFill>
            <a:schemeClr val="tx1"/>
          </a:solidFill>
          <a:latin typeface="Helvetica" pitchFamily="1" charset="0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1A21"/>
        </a:buClr>
        <a:buSzPct val="45000"/>
        <a:buFont typeface="Monotype Sorts" pitchFamily="1" charset="2"/>
        <a:buChar char="l"/>
        <a:defRPr sz="2000">
          <a:solidFill>
            <a:schemeClr val="tx1"/>
          </a:solidFill>
          <a:latin typeface="Helvetica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Relationship Id="rId5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7.xml"/><Relationship Id="rId1" Type="http://schemas.openxmlformats.org/officeDocument/2006/relationships/vmlDrawing" Target="../drawings/vmlDrawing1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1" Type="http://schemas.openxmlformats.org/officeDocument/2006/relationships/vmlDrawing" Target="../drawings/vmlDrawing2.v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4" Type="http://schemas.openxmlformats.org/officeDocument/2006/relationships/image" Target="../media/image26.png"/><Relationship Id="rId5" Type="http://schemas.openxmlformats.org/officeDocument/2006/relationships/image" Target="../media/image50.png"/><Relationship Id="rId7" Type="http://schemas.openxmlformats.org/officeDocument/2006/relationships/image" Target="../media/image5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9.xml"/><Relationship Id="rId6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4" Type="http://schemas.openxmlformats.org/officeDocument/2006/relationships/tags" Target="../tags/tag14.xml"/><Relationship Id="rId20" Type="http://schemas.openxmlformats.org/officeDocument/2006/relationships/image" Target="../media/image7.png"/><Relationship Id="rId4" Type="http://schemas.openxmlformats.org/officeDocument/2006/relationships/tags" Target="../tags/tag4.xml"/><Relationship Id="rId21" Type="http://schemas.openxmlformats.org/officeDocument/2006/relationships/image" Target="../media/image8.png"/><Relationship Id="rId7" Type="http://schemas.openxmlformats.org/officeDocument/2006/relationships/tags" Target="../tags/tag7.xml"/><Relationship Id="rId11" Type="http://schemas.openxmlformats.org/officeDocument/2006/relationships/tags" Target="../tags/tag1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6" Type="http://schemas.openxmlformats.org/officeDocument/2006/relationships/notesSlide" Target="../notesSlides/notesSlide4.xml"/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0" Type="http://schemas.openxmlformats.org/officeDocument/2006/relationships/tags" Target="../tags/tag10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.xml"/><Relationship Id="rId12" Type="http://schemas.openxmlformats.org/officeDocument/2006/relationships/tags" Target="../tags/tag12.xml"/><Relationship Id="rId17" Type="http://schemas.openxmlformats.org/officeDocument/2006/relationships/image" Target="../media/image4.jpeg"/><Relationship Id="rId19" Type="http://schemas.openxmlformats.org/officeDocument/2006/relationships/image" Target="../media/image6.png"/><Relationship Id="rId2" Type="http://schemas.openxmlformats.org/officeDocument/2006/relationships/tags" Target="../tags/tag2.xml"/><Relationship Id="rId9" Type="http://schemas.openxmlformats.org/officeDocument/2006/relationships/tags" Target="../tags/tag9.xml"/><Relationship Id="rId3" Type="http://schemas.openxmlformats.org/officeDocument/2006/relationships/tags" Target="../tags/tag3.xml"/><Relationship Id="rId18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7482" y="5092533"/>
            <a:ext cx="452845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Another "Flexing out" application!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157087" y="5934492"/>
            <a:ext cx="1244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i="0" dirty="0" smtClean="0">
                <a:solidFill>
                  <a:srgbClr val="008000"/>
                </a:solidFill>
                <a:latin typeface="Calibri"/>
                <a:cs typeface="Calibri"/>
              </a:rPr>
              <a:t>Go green!</a:t>
            </a:r>
            <a:endParaRPr lang="en-US" sz="1200" i="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14" name="Group 49"/>
          <p:cNvGrpSpPr>
            <a:grpSpLocks/>
          </p:cNvGrpSpPr>
          <p:nvPr/>
        </p:nvGrpSpPr>
        <p:grpSpPr bwMode="auto">
          <a:xfrm>
            <a:off x="8352827" y="6054066"/>
            <a:ext cx="450850" cy="506413"/>
            <a:chOff x="2928" y="1051"/>
            <a:chExt cx="840" cy="957"/>
          </a:xfrm>
        </p:grpSpPr>
        <p:sp>
          <p:nvSpPr>
            <p:cNvPr id="15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17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18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19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0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1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2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3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4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770" name="Picture 2" descr="http://media.tumblr.com/tumblr_l0hkgzwCZC1qb7s7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978" y="4700686"/>
            <a:ext cx="2590800" cy="1876425"/>
          </a:xfrm>
          <a:prstGeom prst="rect">
            <a:avLst/>
          </a:prstGeom>
          <a:noFill/>
        </p:spPr>
      </p:pic>
      <p:pic>
        <p:nvPicPr>
          <p:cNvPr id="28" name="Picture 27" descr="np_complete_xkc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168" y="302052"/>
            <a:ext cx="6207761" cy="4015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2265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5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06438" y="312738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Quicksort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186113" y="1423988"/>
            <a:ext cx="2925762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“Divide and Conquer”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14363" y="2257425"/>
            <a:ext cx="15128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Quick Sort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2728913" y="1930400"/>
            <a:ext cx="15271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i="0">
                <a:solidFill>
                  <a:schemeClr val="tx1"/>
                </a:solidFill>
              </a:rPr>
              <a:t>List of length  N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800350" y="3097213"/>
            <a:ext cx="463550" cy="463550"/>
            <a:chOff x="901" y="1784"/>
            <a:chExt cx="292" cy="292"/>
          </a:xfrm>
        </p:grpSpPr>
        <p:sp>
          <p:nvSpPr>
            <p:cNvPr id="22649" name="Rectangle 1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50" name="Text Box 1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63900" y="3097213"/>
            <a:ext cx="463550" cy="463550"/>
            <a:chOff x="901" y="1784"/>
            <a:chExt cx="292" cy="292"/>
          </a:xfrm>
        </p:grpSpPr>
        <p:sp>
          <p:nvSpPr>
            <p:cNvPr id="22647" name="Rectangle 1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8" name="Text Box 1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729038" y="3097213"/>
            <a:ext cx="463550" cy="463550"/>
            <a:chOff x="901" y="1784"/>
            <a:chExt cx="292" cy="292"/>
          </a:xfrm>
        </p:grpSpPr>
        <p:sp>
          <p:nvSpPr>
            <p:cNvPr id="22645" name="Rectangle 1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6" name="Text Box 1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194175" y="3097213"/>
            <a:ext cx="463550" cy="463550"/>
            <a:chOff x="901" y="1784"/>
            <a:chExt cx="292" cy="292"/>
          </a:xfrm>
        </p:grpSpPr>
        <p:sp>
          <p:nvSpPr>
            <p:cNvPr id="22643" name="Rectangle 1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4" name="Text Box 2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656138" y="3097213"/>
            <a:ext cx="463550" cy="463550"/>
            <a:chOff x="901" y="1784"/>
            <a:chExt cx="292" cy="292"/>
          </a:xfrm>
        </p:grpSpPr>
        <p:sp>
          <p:nvSpPr>
            <p:cNvPr id="22641" name="Rectangle 2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2" name="Text Box 2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5119688" y="3097213"/>
            <a:ext cx="463550" cy="463550"/>
            <a:chOff x="901" y="1784"/>
            <a:chExt cx="292" cy="292"/>
          </a:xfrm>
        </p:grpSpPr>
        <p:sp>
          <p:nvSpPr>
            <p:cNvPr id="22639" name="Rectangle 25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0" name="Text Box 26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584825" y="3097213"/>
            <a:ext cx="463550" cy="463550"/>
            <a:chOff x="901" y="1784"/>
            <a:chExt cx="292" cy="292"/>
          </a:xfrm>
        </p:grpSpPr>
        <p:sp>
          <p:nvSpPr>
            <p:cNvPr id="22637" name="Rectangle 2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8" name="Text Box 2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6049963" y="3097213"/>
            <a:ext cx="463550" cy="463550"/>
            <a:chOff x="901" y="1784"/>
            <a:chExt cx="292" cy="292"/>
          </a:xfrm>
        </p:grpSpPr>
        <p:sp>
          <p:nvSpPr>
            <p:cNvPr id="22635" name="Rectangle 3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6" name="Text Box 3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43" name="Line 33"/>
          <p:cNvSpPr>
            <a:spLocks noChangeShapeType="1"/>
          </p:cNvSpPr>
          <p:nvPr/>
        </p:nvSpPr>
        <p:spPr bwMode="auto">
          <a:xfrm flipV="1">
            <a:off x="4184650" y="3657600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2589213" y="3838575"/>
            <a:ext cx="463550" cy="463550"/>
            <a:chOff x="901" y="1784"/>
            <a:chExt cx="292" cy="292"/>
          </a:xfrm>
        </p:grpSpPr>
        <p:sp>
          <p:nvSpPr>
            <p:cNvPr id="22633" name="Rectangle 35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4" name="Text Box 36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054350" y="3838575"/>
            <a:ext cx="463550" cy="463550"/>
            <a:chOff x="901" y="1784"/>
            <a:chExt cx="292" cy="292"/>
          </a:xfrm>
        </p:grpSpPr>
        <p:sp>
          <p:nvSpPr>
            <p:cNvPr id="22631" name="Rectangle 3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2" name="Text Box 3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3519488" y="3838575"/>
            <a:ext cx="463550" cy="463550"/>
            <a:chOff x="901" y="1784"/>
            <a:chExt cx="292" cy="292"/>
          </a:xfrm>
        </p:grpSpPr>
        <p:sp>
          <p:nvSpPr>
            <p:cNvPr id="22629" name="Rectangle 4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0" name="Text Box 4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4445000" y="3835400"/>
            <a:ext cx="463550" cy="463550"/>
            <a:chOff x="901" y="1784"/>
            <a:chExt cx="292" cy="292"/>
          </a:xfrm>
        </p:grpSpPr>
        <p:sp>
          <p:nvSpPr>
            <p:cNvPr id="22627" name="Rectangle 4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8" name="Text Box 4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4908550" y="3835400"/>
            <a:ext cx="463550" cy="463550"/>
            <a:chOff x="901" y="1784"/>
            <a:chExt cx="292" cy="292"/>
          </a:xfrm>
        </p:grpSpPr>
        <p:sp>
          <p:nvSpPr>
            <p:cNvPr id="22625" name="Rectangle 4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6" name="Text Box 4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5373688" y="3835400"/>
            <a:ext cx="463550" cy="463550"/>
            <a:chOff x="901" y="1784"/>
            <a:chExt cx="292" cy="292"/>
          </a:xfrm>
        </p:grpSpPr>
        <p:sp>
          <p:nvSpPr>
            <p:cNvPr id="22623" name="Rectangle 5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4" name="Text Box 5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7" name="Group 52"/>
          <p:cNvGrpSpPr>
            <a:grpSpLocks/>
          </p:cNvGrpSpPr>
          <p:nvPr/>
        </p:nvGrpSpPr>
        <p:grpSpPr bwMode="auto">
          <a:xfrm>
            <a:off x="5838825" y="3835400"/>
            <a:ext cx="463550" cy="463550"/>
            <a:chOff x="901" y="1784"/>
            <a:chExt cx="292" cy="292"/>
          </a:xfrm>
        </p:grpSpPr>
        <p:sp>
          <p:nvSpPr>
            <p:cNvPr id="22621" name="Rectangle 5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2" name="Text Box 5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6300788" y="3835400"/>
            <a:ext cx="463550" cy="463550"/>
            <a:chOff x="901" y="1784"/>
            <a:chExt cx="292" cy="292"/>
          </a:xfrm>
        </p:grpSpPr>
        <p:sp>
          <p:nvSpPr>
            <p:cNvPr id="22619" name="Rectangle 5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0" name="Text Box 5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52" name="Line 58"/>
          <p:cNvSpPr>
            <a:spLocks noChangeShapeType="1"/>
          </p:cNvSpPr>
          <p:nvPr/>
        </p:nvSpPr>
        <p:spPr bwMode="auto">
          <a:xfrm flipV="1">
            <a:off x="3035300" y="5170488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3" name="Line 59"/>
          <p:cNvSpPr>
            <a:spLocks noChangeShapeType="1"/>
          </p:cNvSpPr>
          <p:nvPr/>
        </p:nvSpPr>
        <p:spPr bwMode="auto">
          <a:xfrm flipV="1">
            <a:off x="5353050" y="5145088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4" name="Text Box 60"/>
          <p:cNvSpPr txBox="1">
            <a:spLocks noChangeArrowheads="1"/>
          </p:cNvSpPr>
          <p:nvPr/>
        </p:nvSpPr>
        <p:spPr bwMode="auto">
          <a:xfrm>
            <a:off x="4038600" y="5334000"/>
            <a:ext cx="4127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imes" pitchFamily="-107" charset="0"/>
              </a:rPr>
              <a:t>...</a:t>
            </a:r>
          </a:p>
        </p:txBody>
      </p:sp>
      <p:sp>
        <p:nvSpPr>
          <p:cNvPr id="22555" name="Text Box 61"/>
          <p:cNvSpPr txBox="1">
            <a:spLocks noChangeArrowheads="1"/>
          </p:cNvSpPr>
          <p:nvPr/>
        </p:nvSpPr>
        <p:spPr bwMode="auto">
          <a:xfrm>
            <a:off x="720725" y="2565400"/>
            <a:ext cx="1309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partition and swap</a:t>
            </a:r>
          </a:p>
        </p:txBody>
      </p:sp>
      <p:grpSp>
        <p:nvGrpSpPr>
          <p:cNvPr id="19" name="Group 62"/>
          <p:cNvGrpSpPr>
            <a:grpSpLocks/>
          </p:cNvGrpSpPr>
          <p:nvPr/>
        </p:nvGrpSpPr>
        <p:grpSpPr bwMode="auto">
          <a:xfrm>
            <a:off x="2801938" y="2322513"/>
            <a:ext cx="463550" cy="463550"/>
            <a:chOff x="901" y="1784"/>
            <a:chExt cx="292" cy="292"/>
          </a:xfrm>
        </p:grpSpPr>
        <p:sp>
          <p:nvSpPr>
            <p:cNvPr id="22617" name="Rectangle 6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8" name="Text Box 6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20" name="Group 65"/>
          <p:cNvGrpSpPr>
            <a:grpSpLocks/>
          </p:cNvGrpSpPr>
          <p:nvPr/>
        </p:nvGrpSpPr>
        <p:grpSpPr bwMode="auto">
          <a:xfrm>
            <a:off x="3265488" y="2322513"/>
            <a:ext cx="463550" cy="463550"/>
            <a:chOff x="901" y="1784"/>
            <a:chExt cx="292" cy="292"/>
          </a:xfrm>
        </p:grpSpPr>
        <p:sp>
          <p:nvSpPr>
            <p:cNvPr id="22615" name="Rectangle 6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6" name="Text Box 6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3730625" y="2322513"/>
            <a:ext cx="463550" cy="463550"/>
            <a:chOff x="901" y="1784"/>
            <a:chExt cx="292" cy="292"/>
          </a:xfrm>
        </p:grpSpPr>
        <p:sp>
          <p:nvSpPr>
            <p:cNvPr id="22613" name="Rectangle 6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4" name="Text Box 7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22" name="Group 71"/>
          <p:cNvGrpSpPr>
            <a:grpSpLocks/>
          </p:cNvGrpSpPr>
          <p:nvPr/>
        </p:nvGrpSpPr>
        <p:grpSpPr bwMode="auto">
          <a:xfrm>
            <a:off x="4195763" y="2322513"/>
            <a:ext cx="463550" cy="463550"/>
            <a:chOff x="901" y="1784"/>
            <a:chExt cx="292" cy="292"/>
          </a:xfrm>
        </p:grpSpPr>
        <p:sp>
          <p:nvSpPr>
            <p:cNvPr id="22611" name="Rectangle 7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2" name="Text Box 7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23" name="Group 74"/>
          <p:cNvGrpSpPr>
            <a:grpSpLocks/>
          </p:cNvGrpSpPr>
          <p:nvPr/>
        </p:nvGrpSpPr>
        <p:grpSpPr bwMode="auto">
          <a:xfrm>
            <a:off x="4657725" y="2322513"/>
            <a:ext cx="463550" cy="463550"/>
            <a:chOff x="901" y="1784"/>
            <a:chExt cx="292" cy="292"/>
          </a:xfrm>
        </p:grpSpPr>
        <p:sp>
          <p:nvSpPr>
            <p:cNvPr id="22609" name="Rectangle 75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0" name="Text Box 76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24" name="Group 77"/>
          <p:cNvGrpSpPr>
            <a:grpSpLocks/>
          </p:cNvGrpSpPr>
          <p:nvPr/>
        </p:nvGrpSpPr>
        <p:grpSpPr bwMode="auto">
          <a:xfrm>
            <a:off x="5121275" y="2322513"/>
            <a:ext cx="463550" cy="463550"/>
            <a:chOff x="901" y="1784"/>
            <a:chExt cx="292" cy="292"/>
          </a:xfrm>
        </p:grpSpPr>
        <p:sp>
          <p:nvSpPr>
            <p:cNvPr id="22607" name="Rectangle 7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8" name="Text Box 7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25" name="Group 80"/>
          <p:cNvGrpSpPr>
            <a:grpSpLocks/>
          </p:cNvGrpSpPr>
          <p:nvPr/>
        </p:nvGrpSpPr>
        <p:grpSpPr bwMode="auto">
          <a:xfrm>
            <a:off x="5586413" y="2322513"/>
            <a:ext cx="463550" cy="463550"/>
            <a:chOff x="901" y="1784"/>
            <a:chExt cx="292" cy="292"/>
          </a:xfrm>
        </p:grpSpPr>
        <p:sp>
          <p:nvSpPr>
            <p:cNvPr id="22605" name="Rectangle 8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6" name="Text Box 8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26" name="Group 83"/>
          <p:cNvGrpSpPr>
            <a:grpSpLocks/>
          </p:cNvGrpSpPr>
          <p:nvPr/>
        </p:nvGrpSpPr>
        <p:grpSpPr bwMode="auto">
          <a:xfrm>
            <a:off x="6051550" y="2322513"/>
            <a:ext cx="463550" cy="463550"/>
            <a:chOff x="901" y="1784"/>
            <a:chExt cx="292" cy="292"/>
          </a:xfrm>
        </p:grpSpPr>
        <p:sp>
          <p:nvSpPr>
            <p:cNvPr id="22603" name="Rectangle 8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4" name="Text Box 8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64" name="Freeform 86"/>
          <p:cNvSpPr>
            <a:spLocks/>
          </p:cNvSpPr>
          <p:nvPr/>
        </p:nvSpPr>
        <p:spPr bwMode="auto">
          <a:xfrm>
            <a:off x="3035300" y="2867025"/>
            <a:ext cx="2316163" cy="207963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5" name="Freeform 87"/>
          <p:cNvSpPr>
            <a:spLocks/>
          </p:cNvSpPr>
          <p:nvPr/>
        </p:nvSpPr>
        <p:spPr bwMode="auto">
          <a:xfrm>
            <a:off x="3482975" y="2932113"/>
            <a:ext cx="1408113" cy="152400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6" name="Freeform 88"/>
          <p:cNvSpPr>
            <a:spLocks/>
          </p:cNvSpPr>
          <p:nvPr/>
        </p:nvSpPr>
        <p:spPr bwMode="auto">
          <a:xfrm>
            <a:off x="3938588" y="2997200"/>
            <a:ext cx="496887" cy="49213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7" name="Rectangle 89"/>
          <p:cNvSpPr>
            <a:spLocks noChangeArrowheads="1"/>
          </p:cNvSpPr>
          <p:nvPr/>
        </p:nvSpPr>
        <p:spPr bwMode="auto">
          <a:xfrm>
            <a:off x="3981450" y="4027488"/>
            <a:ext cx="417513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 b="1" i="0">
                <a:solidFill>
                  <a:schemeClr val="accent1"/>
                </a:solidFill>
                <a:latin typeface="Times" pitchFamily="-107" charset="0"/>
              </a:rPr>
              <a:t>split</a:t>
            </a:r>
            <a:endParaRPr lang="en-US" sz="1600" b="1" i="0">
              <a:solidFill>
                <a:schemeClr val="tx1"/>
              </a:solidFill>
              <a:latin typeface="Times" pitchFamily="-107" charset="0"/>
            </a:endParaRPr>
          </a:p>
        </p:txBody>
      </p:sp>
      <p:grpSp>
        <p:nvGrpSpPr>
          <p:cNvPr id="27" name="Group 90"/>
          <p:cNvGrpSpPr>
            <a:grpSpLocks/>
          </p:cNvGrpSpPr>
          <p:nvPr/>
        </p:nvGrpSpPr>
        <p:grpSpPr bwMode="auto">
          <a:xfrm>
            <a:off x="2590800" y="4581525"/>
            <a:ext cx="463550" cy="463550"/>
            <a:chOff x="901" y="1784"/>
            <a:chExt cx="292" cy="292"/>
          </a:xfrm>
        </p:grpSpPr>
        <p:sp>
          <p:nvSpPr>
            <p:cNvPr id="22601" name="Rectangle 9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2" name="Text Box 9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28" name="Group 93"/>
          <p:cNvGrpSpPr>
            <a:grpSpLocks/>
          </p:cNvGrpSpPr>
          <p:nvPr/>
        </p:nvGrpSpPr>
        <p:grpSpPr bwMode="auto">
          <a:xfrm>
            <a:off x="3055938" y="4581525"/>
            <a:ext cx="463550" cy="463550"/>
            <a:chOff x="901" y="1784"/>
            <a:chExt cx="292" cy="292"/>
          </a:xfrm>
        </p:grpSpPr>
        <p:sp>
          <p:nvSpPr>
            <p:cNvPr id="22599" name="Rectangle 9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0" name="Text Box 9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29" name="Group 96"/>
          <p:cNvGrpSpPr>
            <a:grpSpLocks/>
          </p:cNvGrpSpPr>
          <p:nvPr/>
        </p:nvGrpSpPr>
        <p:grpSpPr bwMode="auto">
          <a:xfrm>
            <a:off x="3521075" y="4581525"/>
            <a:ext cx="463550" cy="463550"/>
            <a:chOff x="901" y="1784"/>
            <a:chExt cx="292" cy="292"/>
          </a:xfrm>
        </p:grpSpPr>
        <p:sp>
          <p:nvSpPr>
            <p:cNvPr id="22597" name="Rectangle 9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8" name="Text Box 9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30" name="Group 99"/>
          <p:cNvGrpSpPr>
            <a:grpSpLocks/>
          </p:cNvGrpSpPr>
          <p:nvPr/>
        </p:nvGrpSpPr>
        <p:grpSpPr bwMode="auto">
          <a:xfrm>
            <a:off x="4446588" y="4578350"/>
            <a:ext cx="463550" cy="463550"/>
            <a:chOff x="901" y="1784"/>
            <a:chExt cx="292" cy="292"/>
          </a:xfrm>
        </p:grpSpPr>
        <p:sp>
          <p:nvSpPr>
            <p:cNvPr id="22595" name="Rectangle 10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6" name="Text Box 10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31" name="Group 102"/>
          <p:cNvGrpSpPr>
            <a:grpSpLocks/>
          </p:cNvGrpSpPr>
          <p:nvPr/>
        </p:nvGrpSpPr>
        <p:grpSpPr bwMode="auto">
          <a:xfrm>
            <a:off x="4910138" y="4578350"/>
            <a:ext cx="463550" cy="463550"/>
            <a:chOff x="901" y="1784"/>
            <a:chExt cx="292" cy="292"/>
          </a:xfrm>
        </p:grpSpPr>
        <p:sp>
          <p:nvSpPr>
            <p:cNvPr id="22593" name="Rectangle 10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4" name="Text Box 10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22653" name="Group 105"/>
          <p:cNvGrpSpPr>
            <a:grpSpLocks/>
          </p:cNvGrpSpPr>
          <p:nvPr/>
        </p:nvGrpSpPr>
        <p:grpSpPr bwMode="auto">
          <a:xfrm>
            <a:off x="5375275" y="4578350"/>
            <a:ext cx="463550" cy="463550"/>
            <a:chOff x="901" y="1784"/>
            <a:chExt cx="292" cy="292"/>
          </a:xfrm>
        </p:grpSpPr>
        <p:sp>
          <p:nvSpPr>
            <p:cNvPr id="22591" name="Rectangle 10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2" name="Text Box 10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22654" name="Group 108"/>
          <p:cNvGrpSpPr>
            <a:grpSpLocks/>
          </p:cNvGrpSpPr>
          <p:nvPr/>
        </p:nvGrpSpPr>
        <p:grpSpPr bwMode="auto">
          <a:xfrm>
            <a:off x="5840413" y="4578350"/>
            <a:ext cx="463550" cy="463550"/>
            <a:chOff x="901" y="1784"/>
            <a:chExt cx="292" cy="292"/>
          </a:xfrm>
        </p:grpSpPr>
        <p:sp>
          <p:nvSpPr>
            <p:cNvPr id="22589" name="Rectangle 10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0" name="Text Box 11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22655" name="Group 111"/>
          <p:cNvGrpSpPr>
            <a:grpSpLocks/>
          </p:cNvGrpSpPr>
          <p:nvPr/>
        </p:nvGrpSpPr>
        <p:grpSpPr bwMode="auto">
          <a:xfrm>
            <a:off x="6302375" y="4578350"/>
            <a:ext cx="463550" cy="463550"/>
            <a:chOff x="901" y="1784"/>
            <a:chExt cx="292" cy="292"/>
          </a:xfrm>
        </p:grpSpPr>
        <p:sp>
          <p:nvSpPr>
            <p:cNvPr id="22587" name="Rectangle 11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88" name="Text Box 11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76" name="Freeform 114"/>
          <p:cNvSpPr>
            <a:spLocks/>
          </p:cNvSpPr>
          <p:nvPr/>
        </p:nvSpPr>
        <p:spPr bwMode="auto">
          <a:xfrm>
            <a:off x="2813050" y="4468813"/>
            <a:ext cx="496888" cy="49212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7" name="Freeform 115"/>
          <p:cNvSpPr>
            <a:spLocks/>
          </p:cNvSpPr>
          <p:nvPr/>
        </p:nvSpPr>
        <p:spPr bwMode="auto">
          <a:xfrm>
            <a:off x="4657725" y="4394200"/>
            <a:ext cx="1408113" cy="152400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8" name="Freeform 116"/>
          <p:cNvSpPr>
            <a:spLocks/>
          </p:cNvSpPr>
          <p:nvPr/>
        </p:nvSpPr>
        <p:spPr bwMode="auto">
          <a:xfrm>
            <a:off x="5113338" y="4459288"/>
            <a:ext cx="496887" cy="49212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79" name="Picture 117" descr="tI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5" y="171450"/>
            <a:ext cx="65563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80" name="Text Box 123"/>
          <p:cNvSpPr txBox="1">
            <a:spLocks noChangeArrowheads="1"/>
          </p:cNvSpPr>
          <p:nvPr/>
        </p:nvSpPr>
        <p:spPr bwMode="auto">
          <a:xfrm>
            <a:off x="533400" y="6096000"/>
            <a:ext cx="1862138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/>
              <a:t>worst</a:t>
            </a:r>
            <a:r>
              <a:rPr lang="en-US" sz="2800" i="0"/>
              <a:t>-case?</a:t>
            </a:r>
          </a:p>
        </p:txBody>
      </p:sp>
      <p:sp>
        <p:nvSpPr>
          <p:cNvPr id="22581" name="Text Box 124"/>
          <p:cNvSpPr txBox="1">
            <a:spLocks noChangeArrowheads="1"/>
          </p:cNvSpPr>
          <p:nvPr/>
        </p:nvSpPr>
        <p:spPr bwMode="auto">
          <a:xfrm>
            <a:off x="7086600" y="6172200"/>
            <a:ext cx="164465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/>
              <a:t>best</a:t>
            </a:r>
            <a:r>
              <a:rPr lang="en-US" sz="2800" i="0"/>
              <a:t>-case?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3281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1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706438" y="219244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 dirty="0" smtClean="0">
                <a:solidFill>
                  <a:schemeClr val="tx1"/>
                </a:solidFill>
              </a:rPr>
              <a:t>Fast sorting </a:t>
            </a:r>
            <a:endParaRPr lang="en-US" sz="4400" i="0" dirty="0">
              <a:solidFill>
                <a:schemeClr val="tx1"/>
              </a:solidFill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301750" y="1471613"/>
            <a:ext cx="1436688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 dirty="0" err="1">
                <a:solidFill>
                  <a:schemeClr val="tx1"/>
                </a:solidFill>
              </a:rPr>
              <a:t>Mergesort</a:t>
            </a:r>
            <a:endParaRPr lang="en-US" i="0" dirty="0">
              <a:solidFill>
                <a:schemeClr val="tx1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433763" y="1566863"/>
            <a:ext cx="463550" cy="463550"/>
            <a:chOff x="901" y="1784"/>
            <a:chExt cx="292" cy="292"/>
          </a:xfrm>
        </p:grpSpPr>
        <p:sp>
          <p:nvSpPr>
            <p:cNvPr id="32814" name="Rectangle 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15" name="Text Box 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897313" y="1566863"/>
            <a:ext cx="463550" cy="463550"/>
            <a:chOff x="901" y="1784"/>
            <a:chExt cx="292" cy="292"/>
          </a:xfrm>
        </p:grpSpPr>
        <p:sp>
          <p:nvSpPr>
            <p:cNvPr id="32812" name="Rectangle 1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13" name="Text Box 1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362450" y="1566863"/>
            <a:ext cx="463550" cy="463550"/>
            <a:chOff x="901" y="1784"/>
            <a:chExt cx="292" cy="292"/>
          </a:xfrm>
        </p:grpSpPr>
        <p:sp>
          <p:nvSpPr>
            <p:cNvPr id="32810" name="Rectangle 1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11" name="Text Box 1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827588" y="1566863"/>
            <a:ext cx="463550" cy="463550"/>
            <a:chOff x="901" y="1784"/>
            <a:chExt cx="292" cy="292"/>
          </a:xfrm>
        </p:grpSpPr>
        <p:sp>
          <p:nvSpPr>
            <p:cNvPr id="32808" name="Rectangle 1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09" name="Text Box 1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289550" y="1566863"/>
            <a:ext cx="463550" cy="463550"/>
            <a:chOff x="901" y="1784"/>
            <a:chExt cx="292" cy="292"/>
          </a:xfrm>
        </p:grpSpPr>
        <p:sp>
          <p:nvSpPr>
            <p:cNvPr id="32806" name="Rectangle 2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07" name="Text Box 2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753100" y="1566863"/>
            <a:ext cx="463550" cy="463550"/>
            <a:chOff x="901" y="1784"/>
            <a:chExt cx="292" cy="292"/>
          </a:xfrm>
        </p:grpSpPr>
        <p:sp>
          <p:nvSpPr>
            <p:cNvPr id="32804" name="Rectangle 2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05" name="Text Box 2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5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218238" y="1566863"/>
            <a:ext cx="463550" cy="463550"/>
            <a:chOff x="901" y="1784"/>
            <a:chExt cx="292" cy="292"/>
          </a:xfrm>
        </p:grpSpPr>
        <p:sp>
          <p:nvSpPr>
            <p:cNvPr id="32802" name="Rectangle 2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03" name="Text Box 2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6683375" y="1566863"/>
            <a:ext cx="463550" cy="463550"/>
            <a:chOff x="901" y="1784"/>
            <a:chExt cx="292" cy="292"/>
          </a:xfrm>
        </p:grpSpPr>
        <p:sp>
          <p:nvSpPr>
            <p:cNvPr id="32800" name="Rectangle 2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2801" name="Text Box 3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sp>
        <p:nvSpPr>
          <p:cNvPr id="32781" name="Text Box 31"/>
          <p:cNvSpPr txBox="1">
            <a:spLocks noChangeArrowheads="1"/>
          </p:cNvSpPr>
          <p:nvPr/>
        </p:nvSpPr>
        <p:spPr bwMode="auto">
          <a:xfrm>
            <a:off x="5097279" y="3422959"/>
            <a:ext cx="614271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 dirty="0" smtClean="0">
                <a:solidFill>
                  <a:schemeClr val="tx1"/>
                </a:solidFill>
              </a:rPr>
              <a:t>magic!</a:t>
            </a:r>
            <a:endParaRPr lang="en-US" sz="1200" i="0" dirty="0">
              <a:solidFill>
                <a:schemeClr val="tx1"/>
              </a:solidFill>
            </a:endParaRPr>
          </a:p>
        </p:txBody>
      </p:sp>
      <p:pic>
        <p:nvPicPr>
          <p:cNvPr id="32782" name="Picture 32" descr="tI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5" y="171450"/>
            <a:ext cx="65563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34"/>
          <p:cNvSpPr txBox="1">
            <a:spLocks noChangeArrowheads="1"/>
          </p:cNvSpPr>
          <p:nvPr/>
        </p:nvSpPr>
        <p:spPr bwMode="auto">
          <a:xfrm>
            <a:off x="534348" y="5891058"/>
            <a:ext cx="2079415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0" dirty="0">
                <a:solidFill>
                  <a:srgbClr val="C00000"/>
                </a:solidFill>
                <a:latin typeface="Comic Sans MS" pitchFamily="-107" charset="0"/>
              </a:rPr>
              <a:t>Big-O running </a:t>
            </a:r>
            <a:r>
              <a:rPr lang="en-US" sz="1600" i="0" dirty="0" smtClean="0">
                <a:solidFill>
                  <a:srgbClr val="C00000"/>
                </a:solidFill>
                <a:latin typeface="Comic Sans MS" pitchFamily="-107" charset="0"/>
              </a:rPr>
              <a:t>time?</a:t>
            </a:r>
            <a:endParaRPr lang="en-US" sz="1600" i="0" dirty="0">
              <a:solidFill>
                <a:srgbClr val="C00000"/>
              </a:solidFill>
              <a:latin typeface="Comic Sans MS" pitchFamily="-107" charset="0"/>
            </a:endParaRPr>
          </a:p>
        </p:txBody>
      </p:sp>
      <p:grpSp>
        <p:nvGrpSpPr>
          <p:cNvPr id="36" name="Group 19"/>
          <p:cNvGrpSpPr>
            <a:grpSpLocks/>
          </p:cNvGrpSpPr>
          <p:nvPr/>
        </p:nvGrpSpPr>
        <p:grpSpPr bwMode="auto">
          <a:xfrm>
            <a:off x="5681101" y="2478919"/>
            <a:ext cx="463550" cy="463550"/>
            <a:chOff x="901" y="1784"/>
            <a:chExt cx="292" cy="292"/>
          </a:xfrm>
        </p:grpSpPr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39" name="Group 22"/>
          <p:cNvGrpSpPr>
            <a:grpSpLocks/>
          </p:cNvGrpSpPr>
          <p:nvPr/>
        </p:nvGrpSpPr>
        <p:grpSpPr bwMode="auto">
          <a:xfrm>
            <a:off x="6144651" y="2478919"/>
            <a:ext cx="463550" cy="463550"/>
            <a:chOff x="901" y="1784"/>
            <a:chExt cx="292" cy="292"/>
          </a:xfrm>
        </p:grpSpPr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41" name="Text Box 2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5</a:t>
              </a:r>
            </a:p>
          </p:txBody>
        </p:sp>
      </p:grpSp>
      <p:grpSp>
        <p:nvGrpSpPr>
          <p:cNvPr id="42" name="Group 25"/>
          <p:cNvGrpSpPr>
            <a:grpSpLocks/>
          </p:cNvGrpSpPr>
          <p:nvPr/>
        </p:nvGrpSpPr>
        <p:grpSpPr bwMode="auto">
          <a:xfrm>
            <a:off x="6609789" y="2478919"/>
            <a:ext cx="463550" cy="463550"/>
            <a:chOff x="901" y="1784"/>
            <a:chExt cx="292" cy="292"/>
          </a:xfrm>
        </p:grpSpPr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45" name="Group 28"/>
          <p:cNvGrpSpPr>
            <a:grpSpLocks/>
          </p:cNvGrpSpPr>
          <p:nvPr/>
        </p:nvGrpSpPr>
        <p:grpSpPr bwMode="auto">
          <a:xfrm>
            <a:off x="7074926" y="2478919"/>
            <a:ext cx="463550" cy="463550"/>
            <a:chOff x="901" y="1784"/>
            <a:chExt cx="292" cy="292"/>
          </a:xfrm>
        </p:grpSpPr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48" name="Group 7"/>
          <p:cNvGrpSpPr>
            <a:grpSpLocks/>
          </p:cNvGrpSpPr>
          <p:nvPr/>
        </p:nvGrpSpPr>
        <p:grpSpPr bwMode="auto">
          <a:xfrm>
            <a:off x="3107856" y="2478918"/>
            <a:ext cx="463550" cy="463550"/>
            <a:chOff x="901" y="1784"/>
            <a:chExt cx="292" cy="292"/>
          </a:xfrm>
        </p:grpSpPr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grpSp>
        <p:nvGrpSpPr>
          <p:cNvPr id="53" name="Group 10"/>
          <p:cNvGrpSpPr>
            <a:grpSpLocks/>
          </p:cNvGrpSpPr>
          <p:nvPr/>
        </p:nvGrpSpPr>
        <p:grpSpPr bwMode="auto">
          <a:xfrm>
            <a:off x="3571406" y="2478918"/>
            <a:ext cx="463550" cy="463550"/>
            <a:chOff x="901" y="1784"/>
            <a:chExt cx="292" cy="292"/>
          </a:xfrm>
        </p:grpSpPr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55" name="Text Box 1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56" name="Group 13"/>
          <p:cNvGrpSpPr>
            <a:grpSpLocks/>
          </p:cNvGrpSpPr>
          <p:nvPr/>
        </p:nvGrpSpPr>
        <p:grpSpPr bwMode="auto">
          <a:xfrm>
            <a:off x="4036543" y="2478918"/>
            <a:ext cx="463550" cy="463550"/>
            <a:chOff x="901" y="1784"/>
            <a:chExt cx="292" cy="292"/>
          </a:xfrm>
        </p:grpSpPr>
        <p:sp>
          <p:nvSpPr>
            <p:cNvPr id="57" name="Rectangle 1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58" name="Text Box 1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59" name="Group 16"/>
          <p:cNvGrpSpPr>
            <a:grpSpLocks/>
          </p:cNvGrpSpPr>
          <p:nvPr/>
        </p:nvGrpSpPr>
        <p:grpSpPr bwMode="auto">
          <a:xfrm>
            <a:off x="4501681" y="2478918"/>
            <a:ext cx="463550" cy="463550"/>
            <a:chOff x="901" y="1784"/>
            <a:chExt cx="292" cy="292"/>
          </a:xfrm>
        </p:grpSpPr>
        <p:sp>
          <p:nvSpPr>
            <p:cNvPr id="60" name="Rectangle 1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61" name="Text Box 1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sp>
        <p:nvSpPr>
          <p:cNvPr id="62" name="Down Arrow 61"/>
          <p:cNvSpPr/>
          <p:nvPr/>
        </p:nvSpPr>
        <p:spPr bwMode="auto">
          <a:xfrm>
            <a:off x="3896749" y="3432517"/>
            <a:ext cx="365760" cy="478301"/>
          </a:xfrm>
          <a:prstGeom prst="downArrow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63" name="Down Arrow 62"/>
          <p:cNvSpPr/>
          <p:nvPr/>
        </p:nvSpPr>
        <p:spPr bwMode="auto">
          <a:xfrm>
            <a:off x="6510997" y="3402037"/>
            <a:ext cx="365760" cy="478301"/>
          </a:xfrm>
          <a:prstGeom prst="downArrow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611537" y="3394311"/>
            <a:ext cx="267175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 dirty="0" smtClean="0"/>
              <a:t>2 calls to merge sort</a:t>
            </a:r>
            <a:endParaRPr lang="en-US" i="0" dirty="0"/>
          </a:p>
        </p:txBody>
      </p:sp>
      <p:grpSp>
        <p:nvGrpSpPr>
          <p:cNvPr id="65" name="Group 19"/>
          <p:cNvGrpSpPr>
            <a:grpSpLocks/>
          </p:cNvGrpSpPr>
          <p:nvPr/>
        </p:nvGrpSpPr>
        <p:grpSpPr bwMode="auto">
          <a:xfrm>
            <a:off x="5678753" y="4206935"/>
            <a:ext cx="463550" cy="463550"/>
            <a:chOff x="901" y="1784"/>
            <a:chExt cx="292" cy="292"/>
          </a:xfrm>
        </p:grpSpPr>
        <p:sp>
          <p:nvSpPr>
            <p:cNvPr id="66" name="Rectangle 2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68" name="Group 22"/>
          <p:cNvGrpSpPr>
            <a:grpSpLocks/>
          </p:cNvGrpSpPr>
          <p:nvPr/>
        </p:nvGrpSpPr>
        <p:grpSpPr bwMode="auto">
          <a:xfrm>
            <a:off x="6142303" y="4206935"/>
            <a:ext cx="463550" cy="463550"/>
            <a:chOff x="901" y="1784"/>
            <a:chExt cx="292" cy="292"/>
          </a:xfrm>
        </p:grpSpPr>
        <p:sp>
          <p:nvSpPr>
            <p:cNvPr id="69" name="Rectangle 2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70" name="Text Box 2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71" name="Group 25"/>
          <p:cNvGrpSpPr>
            <a:grpSpLocks/>
          </p:cNvGrpSpPr>
          <p:nvPr/>
        </p:nvGrpSpPr>
        <p:grpSpPr bwMode="auto">
          <a:xfrm>
            <a:off x="6607441" y="4206935"/>
            <a:ext cx="463550" cy="463550"/>
            <a:chOff x="901" y="1784"/>
            <a:chExt cx="292" cy="292"/>
          </a:xfrm>
        </p:grpSpPr>
        <p:sp>
          <p:nvSpPr>
            <p:cNvPr id="72" name="Rectangle 2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5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74" name="Group 28"/>
          <p:cNvGrpSpPr>
            <a:grpSpLocks/>
          </p:cNvGrpSpPr>
          <p:nvPr/>
        </p:nvGrpSpPr>
        <p:grpSpPr bwMode="auto">
          <a:xfrm>
            <a:off x="7072578" y="4206935"/>
            <a:ext cx="463550" cy="463550"/>
            <a:chOff x="901" y="1784"/>
            <a:chExt cx="292" cy="292"/>
          </a:xfrm>
        </p:grpSpPr>
        <p:sp>
          <p:nvSpPr>
            <p:cNvPr id="75" name="Rectangle 2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77" name="Group 7"/>
          <p:cNvGrpSpPr>
            <a:grpSpLocks/>
          </p:cNvGrpSpPr>
          <p:nvPr/>
        </p:nvGrpSpPr>
        <p:grpSpPr bwMode="auto">
          <a:xfrm>
            <a:off x="3105508" y="4206934"/>
            <a:ext cx="463550" cy="463550"/>
            <a:chOff x="901" y="1784"/>
            <a:chExt cx="292" cy="292"/>
          </a:xfrm>
        </p:grpSpPr>
        <p:sp>
          <p:nvSpPr>
            <p:cNvPr id="78" name="Rectangle 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79" name="Text Box 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80" name="Group 10"/>
          <p:cNvGrpSpPr>
            <a:grpSpLocks/>
          </p:cNvGrpSpPr>
          <p:nvPr/>
        </p:nvGrpSpPr>
        <p:grpSpPr bwMode="auto">
          <a:xfrm>
            <a:off x="3569058" y="4206934"/>
            <a:ext cx="463550" cy="463550"/>
            <a:chOff x="901" y="1784"/>
            <a:chExt cx="292" cy="292"/>
          </a:xfrm>
        </p:grpSpPr>
        <p:sp>
          <p:nvSpPr>
            <p:cNvPr id="81" name="Rectangle 1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82" name="Text Box 1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83" name="Group 13"/>
          <p:cNvGrpSpPr>
            <a:grpSpLocks/>
          </p:cNvGrpSpPr>
          <p:nvPr/>
        </p:nvGrpSpPr>
        <p:grpSpPr bwMode="auto">
          <a:xfrm>
            <a:off x="4034195" y="4206934"/>
            <a:ext cx="463550" cy="463550"/>
            <a:chOff x="901" y="1784"/>
            <a:chExt cx="292" cy="292"/>
          </a:xfrm>
        </p:grpSpPr>
        <p:sp>
          <p:nvSpPr>
            <p:cNvPr id="84" name="Rectangle 1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85" name="Text Box 1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86" name="Group 16"/>
          <p:cNvGrpSpPr>
            <a:grpSpLocks/>
          </p:cNvGrpSpPr>
          <p:nvPr/>
        </p:nvGrpSpPr>
        <p:grpSpPr bwMode="auto">
          <a:xfrm>
            <a:off x="4499333" y="4206934"/>
            <a:ext cx="463550" cy="463550"/>
            <a:chOff x="901" y="1784"/>
            <a:chExt cx="292" cy="292"/>
          </a:xfrm>
        </p:grpSpPr>
        <p:sp>
          <p:nvSpPr>
            <p:cNvPr id="87" name="Rectangle 1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88" name="Text Box 1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sp>
        <p:nvSpPr>
          <p:cNvPr id="89" name="Down Arrow 88"/>
          <p:cNvSpPr/>
          <p:nvPr/>
        </p:nvSpPr>
        <p:spPr bwMode="auto">
          <a:xfrm rot="1602714">
            <a:off x="5608320" y="5003411"/>
            <a:ext cx="365760" cy="478301"/>
          </a:xfrm>
          <a:prstGeom prst="downArrow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90" name="Down Arrow 89"/>
          <p:cNvSpPr/>
          <p:nvPr/>
        </p:nvSpPr>
        <p:spPr bwMode="auto">
          <a:xfrm rot="19997286" flipH="1">
            <a:off x="4930725" y="5001067"/>
            <a:ext cx="365760" cy="478301"/>
          </a:xfrm>
          <a:prstGeom prst="downArrow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grpSp>
        <p:nvGrpSpPr>
          <p:cNvPr id="91" name="Group 7"/>
          <p:cNvGrpSpPr>
            <a:grpSpLocks/>
          </p:cNvGrpSpPr>
          <p:nvPr/>
        </p:nvGrpSpPr>
        <p:grpSpPr bwMode="auto">
          <a:xfrm>
            <a:off x="3529892" y="5742623"/>
            <a:ext cx="463550" cy="463550"/>
            <a:chOff x="901" y="1784"/>
            <a:chExt cx="292" cy="292"/>
          </a:xfrm>
        </p:grpSpPr>
        <p:sp>
          <p:nvSpPr>
            <p:cNvPr id="92" name="Rectangle 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93" name="Text Box 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94" name="Group 10"/>
          <p:cNvGrpSpPr>
            <a:grpSpLocks/>
          </p:cNvGrpSpPr>
          <p:nvPr/>
        </p:nvGrpSpPr>
        <p:grpSpPr bwMode="auto">
          <a:xfrm>
            <a:off x="3993442" y="5742623"/>
            <a:ext cx="463550" cy="463550"/>
            <a:chOff x="901" y="1784"/>
            <a:chExt cx="292" cy="292"/>
          </a:xfrm>
        </p:grpSpPr>
        <p:sp>
          <p:nvSpPr>
            <p:cNvPr id="95" name="Rectangle 1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96" name="Text Box 1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97" name="Group 13"/>
          <p:cNvGrpSpPr>
            <a:grpSpLocks/>
          </p:cNvGrpSpPr>
          <p:nvPr/>
        </p:nvGrpSpPr>
        <p:grpSpPr bwMode="auto">
          <a:xfrm>
            <a:off x="4458579" y="5742623"/>
            <a:ext cx="463550" cy="463550"/>
            <a:chOff x="901" y="1784"/>
            <a:chExt cx="292" cy="292"/>
          </a:xfrm>
        </p:grpSpPr>
        <p:sp>
          <p:nvSpPr>
            <p:cNvPr id="98" name="Rectangle 1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99" name="Text Box 1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100" name="Group 16"/>
          <p:cNvGrpSpPr>
            <a:grpSpLocks/>
          </p:cNvGrpSpPr>
          <p:nvPr/>
        </p:nvGrpSpPr>
        <p:grpSpPr bwMode="auto">
          <a:xfrm>
            <a:off x="4923717" y="5742623"/>
            <a:ext cx="463550" cy="463550"/>
            <a:chOff x="901" y="1784"/>
            <a:chExt cx="292" cy="292"/>
          </a:xfrm>
        </p:grpSpPr>
        <p:sp>
          <p:nvSpPr>
            <p:cNvPr id="101" name="Rectangle 1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102" name="Text Box 1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103" name="Group 19"/>
          <p:cNvGrpSpPr>
            <a:grpSpLocks/>
          </p:cNvGrpSpPr>
          <p:nvPr/>
        </p:nvGrpSpPr>
        <p:grpSpPr bwMode="auto">
          <a:xfrm>
            <a:off x="5385679" y="5742623"/>
            <a:ext cx="463550" cy="463550"/>
            <a:chOff x="901" y="1784"/>
            <a:chExt cx="292" cy="292"/>
          </a:xfrm>
        </p:grpSpPr>
        <p:sp>
          <p:nvSpPr>
            <p:cNvPr id="104" name="Rectangle 2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105" name="Text Box 2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106" name="Group 22"/>
          <p:cNvGrpSpPr>
            <a:grpSpLocks/>
          </p:cNvGrpSpPr>
          <p:nvPr/>
        </p:nvGrpSpPr>
        <p:grpSpPr bwMode="auto">
          <a:xfrm>
            <a:off x="5849229" y="5742623"/>
            <a:ext cx="463550" cy="463550"/>
            <a:chOff x="901" y="1784"/>
            <a:chExt cx="292" cy="292"/>
          </a:xfrm>
        </p:grpSpPr>
        <p:sp>
          <p:nvSpPr>
            <p:cNvPr id="107" name="Rectangle 2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108" name="Text Box 2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5</a:t>
              </a:r>
            </a:p>
          </p:txBody>
        </p:sp>
      </p:grpSp>
      <p:grpSp>
        <p:nvGrpSpPr>
          <p:cNvPr id="109" name="Group 25"/>
          <p:cNvGrpSpPr>
            <a:grpSpLocks/>
          </p:cNvGrpSpPr>
          <p:nvPr/>
        </p:nvGrpSpPr>
        <p:grpSpPr bwMode="auto">
          <a:xfrm>
            <a:off x="6314367" y="5742623"/>
            <a:ext cx="463550" cy="463550"/>
            <a:chOff x="901" y="1784"/>
            <a:chExt cx="292" cy="292"/>
          </a:xfrm>
        </p:grpSpPr>
        <p:sp>
          <p:nvSpPr>
            <p:cNvPr id="110" name="Rectangle 2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111" name="Text Box 2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grpSp>
        <p:nvGrpSpPr>
          <p:cNvPr id="112" name="Group 28"/>
          <p:cNvGrpSpPr>
            <a:grpSpLocks/>
          </p:cNvGrpSpPr>
          <p:nvPr/>
        </p:nvGrpSpPr>
        <p:grpSpPr bwMode="auto">
          <a:xfrm>
            <a:off x="6779504" y="5742623"/>
            <a:ext cx="463550" cy="463550"/>
            <a:chOff x="901" y="1784"/>
            <a:chExt cx="292" cy="292"/>
          </a:xfrm>
        </p:grpSpPr>
        <p:sp>
          <p:nvSpPr>
            <p:cNvPr id="113" name="Rectangle 2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114" name="Text Box 3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 dirty="0" smtClean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  <a:endParaRPr lang="en-US" i="0" dirty="0">
                <a:solidFill>
                  <a:schemeClr val="tx1"/>
                </a:solidFill>
                <a:latin typeface="Helvetica" pitchFamily="-107" charset="0"/>
              </a:endParaRPr>
            </a:p>
          </p:txBody>
        </p:sp>
      </p:grpSp>
      <p:sp>
        <p:nvSpPr>
          <p:cNvPr id="115" name="Text Box 34"/>
          <p:cNvSpPr txBox="1">
            <a:spLocks noChangeArrowheads="1"/>
          </p:cNvSpPr>
          <p:nvPr/>
        </p:nvSpPr>
        <p:spPr bwMode="auto">
          <a:xfrm>
            <a:off x="534767" y="6268546"/>
            <a:ext cx="2045753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i="0" dirty="0" smtClean="0">
                <a:solidFill>
                  <a:srgbClr val="7030A0"/>
                </a:solidFill>
                <a:latin typeface="Comic Sans MS" pitchFamily="-107" charset="0"/>
              </a:rPr>
              <a:t>Can we do better?</a:t>
            </a:r>
            <a:endParaRPr lang="en-US" sz="1600" b="1" i="0" dirty="0">
              <a:solidFill>
                <a:srgbClr val="7030A0"/>
              </a:solidFill>
              <a:latin typeface="Comic Sans M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4232275"/>
            <a:ext cx="128270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6563" y="1004888"/>
            <a:ext cx="8218487" cy="180975"/>
            <a:chOff x="295" y="1311"/>
            <a:chExt cx="5177" cy="114"/>
          </a:xfrm>
        </p:grpSpPr>
        <p:sp>
          <p:nvSpPr>
            <p:cNvPr id="36907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6908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96888" y="176213"/>
            <a:ext cx="8077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Comparison sorting is </a:t>
            </a:r>
            <a:r>
              <a:rPr lang="en-US" sz="36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at best</a:t>
            </a:r>
            <a:r>
              <a:rPr lang="en-US" sz="3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  O(</a:t>
            </a:r>
            <a:r>
              <a:rPr lang="en-US" b="1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N log(N)</a:t>
            </a:r>
            <a:r>
              <a:rPr lang="en-US" sz="3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)</a:t>
            </a:r>
          </a:p>
        </p:txBody>
      </p:sp>
      <p:sp>
        <p:nvSpPr>
          <p:cNvPr id="36869" name="AutoShape 7"/>
          <p:cNvSpPr>
            <a:spLocks noChangeArrowheads="1"/>
          </p:cNvSpPr>
          <p:nvPr/>
        </p:nvSpPr>
        <p:spPr bwMode="auto">
          <a:xfrm>
            <a:off x="2339975" y="1633538"/>
            <a:ext cx="3886200" cy="1590675"/>
          </a:xfrm>
          <a:prstGeom prst="cloudCallout">
            <a:avLst>
              <a:gd name="adj1" fmla="val -47468"/>
              <a:gd name="adj2" fmla="val 6526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319088" y="1236663"/>
            <a:ext cx="6259512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Start with all of the  permutations of an n-element list.</a:t>
            </a:r>
            <a:endParaRPr lang="en-US" sz="1600" b="1" i="0"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2762250" y="6261100"/>
            <a:ext cx="287972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Times New Roman" pitchFamily="-107" charset="0"/>
                <a:cs typeface="Times New Roman" pitchFamily="-107" charset="0"/>
              </a:rPr>
              <a:t>Adversary Argument</a:t>
            </a:r>
            <a:endParaRPr lang="en-US" sz="2000" i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021013" y="2046288"/>
            <a:ext cx="9286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[4,5,3,1,2]</a:t>
            </a:r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3414713" y="2354263"/>
            <a:ext cx="9286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[2,4,1,5,3]</a:t>
            </a: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4157663" y="1906588"/>
            <a:ext cx="9286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[4,1,5,3,2]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2701925" y="2611438"/>
            <a:ext cx="928688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[1,2,3,4,5]</a:t>
            </a: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4327525" y="2579688"/>
            <a:ext cx="928688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[5,4,3,1,2]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5022850" y="2160588"/>
            <a:ext cx="928688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[3,1,4,5,2]</a:t>
            </a:r>
          </a:p>
        </p:txBody>
      </p:sp>
      <p:sp>
        <p:nvSpPr>
          <p:cNvPr id="36878" name="AutoShape 16"/>
          <p:cNvSpPr>
            <a:spLocks noChangeArrowheads="1"/>
          </p:cNvSpPr>
          <p:nvPr/>
        </p:nvSpPr>
        <p:spPr bwMode="auto">
          <a:xfrm>
            <a:off x="2405063" y="4025900"/>
            <a:ext cx="1414462" cy="1058863"/>
          </a:xfrm>
          <a:prstGeom prst="cloudCallout">
            <a:avLst>
              <a:gd name="adj1" fmla="val -59764"/>
              <a:gd name="adj2" fmla="val 57648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79" name="AutoShape 17"/>
          <p:cNvSpPr>
            <a:spLocks noChangeArrowheads="1"/>
          </p:cNvSpPr>
          <p:nvPr/>
        </p:nvSpPr>
        <p:spPr bwMode="auto">
          <a:xfrm>
            <a:off x="5010150" y="4022725"/>
            <a:ext cx="1414463" cy="1058863"/>
          </a:xfrm>
          <a:prstGeom prst="cloudCallout">
            <a:avLst>
              <a:gd name="adj1" fmla="val -68407"/>
              <a:gd name="adj2" fmla="val 56148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80" name="AutoShape 18"/>
          <p:cNvSpPr>
            <a:spLocks noChangeArrowheads="1"/>
          </p:cNvSpPr>
          <p:nvPr/>
        </p:nvSpPr>
        <p:spPr bwMode="auto">
          <a:xfrm>
            <a:off x="4959350" y="5416550"/>
            <a:ext cx="581025" cy="515938"/>
          </a:xfrm>
          <a:prstGeom prst="cloudCallout">
            <a:avLst>
              <a:gd name="adj1" fmla="val -74042"/>
              <a:gd name="adj2" fmla="val 59231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81" name="AutoShape 19"/>
          <p:cNvSpPr>
            <a:spLocks noChangeArrowheads="1"/>
          </p:cNvSpPr>
          <p:nvPr/>
        </p:nvSpPr>
        <p:spPr bwMode="auto">
          <a:xfrm>
            <a:off x="6022975" y="5403850"/>
            <a:ext cx="581025" cy="515938"/>
          </a:xfrm>
          <a:prstGeom prst="cloudCallout">
            <a:avLst>
              <a:gd name="adj1" fmla="val -91806"/>
              <a:gd name="adj2" fmla="val 7061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82" name="AutoShape 20"/>
          <p:cNvSpPr>
            <a:spLocks noChangeArrowheads="1"/>
          </p:cNvSpPr>
          <p:nvPr/>
        </p:nvSpPr>
        <p:spPr bwMode="auto">
          <a:xfrm>
            <a:off x="2097088" y="5549900"/>
            <a:ext cx="581025" cy="515938"/>
          </a:xfrm>
          <a:prstGeom prst="cloudCallout">
            <a:avLst>
              <a:gd name="adj1" fmla="val -75685"/>
              <a:gd name="adj2" fmla="val 4784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83" name="AutoShape 21"/>
          <p:cNvSpPr>
            <a:spLocks noChangeArrowheads="1"/>
          </p:cNvSpPr>
          <p:nvPr/>
        </p:nvSpPr>
        <p:spPr bwMode="auto">
          <a:xfrm>
            <a:off x="3160713" y="5537200"/>
            <a:ext cx="581025" cy="515938"/>
          </a:xfrm>
          <a:prstGeom prst="cloudCallout">
            <a:avLst>
              <a:gd name="adj1" fmla="val -77597"/>
              <a:gd name="adj2" fmla="val 47537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600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6884" name="Line 22"/>
          <p:cNvSpPr>
            <a:spLocks noChangeShapeType="1"/>
          </p:cNvSpPr>
          <p:nvPr/>
        </p:nvSpPr>
        <p:spPr bwMode="auto">
          <a:xfrm flipH="1">
            <a:off x="3376613" y="3273425"/>
            <a:ext cx="960437" cy="736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Line 23"/>
          <p:cNvSpPr>
            <a:spLocks noChangeShapeType="1"/>
          </p:cNvSpPr>
          <p:nvPr/>
        </p:nvSpPr>
        <p:spPr bwMode="auto">
          <a:xfrm>
            <a:off x="4637088" y="3243263"/>
            <a:ext cx="795337" cy="854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Text Box 24"/>
          <p:cNvSpPr txBox="1">
            <a:spLocks noChangeArrowheads="1"/>
          </p:cNvSpPr>
          <p:nvPr/>
        </p:nvSpPr>
        <p:spPr bwMode="auto">
          <a:xfrm>
            <a:off x="3981450" y="3495675"/>
            <a:ext cx="92868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chemeClr val="accent1"/>
                </a:solidFill>
                <a:ea typeface="Times New Roman" pitchFamily="-107" charset="0"/>
                <a:cs typeface="Times New Roman" pitchFamily="-107" charset="0"/>
              </a:rPr>
              <a:t>e1 &lt;  e2 </a:t>
            </a:r>
          </a:p>
        </p:txBody>
      </p:sp>
      <p:sp>
        <p:nvSpPr>
          <p:cNvPr id="36887" name="Text Box 25"/>
          <p:cNvSpPr txBox="1">
            <a:spLocks noChangeArrowheads="1"/>
          </p:cNvSpPr>
          <p:nvPr/>
        </p:nvSpPr>
        <p:spPr bwMode="auto">
          <a:xfrm>
            <a:off x="4252913" y="3409950"/>
            <a:ext cx="33813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b="1" i="0">
                <a:solidFill>
                  <a:schemeClr val="accent1"/>
                </a:solidFill>
                <a:latin typeface="Times" pitchFamily="-107" charset="0"/>
              </a:rPr>
              <a:t>?</a:t>
            </a:r>
          </a:p>
        </p:txBody>
      </p:sp>
      <p:sp>
        <p:nvSpPr>
          <p:cNvPr id="36888" name="Text Box 26"/>
          <p:cNvSpPr txBox="1">
            <a:spLocks noChangeArrowheads="1"/>
          </p:cNvSpPr>
          <p:nvPr/>
        </p:nvSpPr>
        <p:spPr bwMode="auto">
          <a:xfrm>
            <a:off x="3171825" y="3400425"/>
            <a:ext cx="92868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chemeClr val="accent1"/>
                </a:solidFill>
                <a:ea typeface="Times New Roman" pitchFamily="-107" charset="0"/>
                <a:cs typeface="Times New Roman" pitchFamily="-107" charset="0"/>
              </a:rPr>
              <a:t>yes</a:t>
            </a:r>
          </a:p>
        </p:txBody>
      </p:sp>
      <p:sp>
        <p:nvSpPr>
          <p:cNvPr id="36889" name="Text Box 27"/>
          <p:cNvSpPr txBox="1">
            <a:spLocks noChangeArrowheads="1"/>
          </p:cNvSpPr>
          <p:nvPr/>
        </p:nvSpPr>
        <p:spPr bwMode="auto">
          <a:xfrm>
            <a:off x="4908550" y="3344863"/>
            <a:ext cx="40481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chemeClr val="accent1"/>
                </a:solidFill>
                <a:ea typeface="Times New Roman" pitchFamily="-107" charset="0"/>
                <a:cs typeface="Times New Roman" pitchFamily="-107" charset="0"/>
              </a:rPr>
              <a:t>no</a:t>
            </a:r>
          </a:p>
        </p:txBody>
      </p:sp>
      <p:sp>
        <p:nvSpPr>
          <p:cNvPr id="36890" name="Text Box 28"/>
          <p:cNvSpPr txBox="1">
            <a:spLocks noChangeArrowheads="1"/>
          </p:cNvSpPr>
          <p:nvPr/>
        </p:nvSpPr>
        <p:spPr bwMode="auto">
          <a:xfrm>
            <a:off x="5022850" y="4400550"/>
            <a:ext cx="928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[5,4,3,1,2]</a:t>
            </a:r>
          </a:p>
        </p:txBody>
      </p:sp>
      <p:sp>
        <p:nvSpPr>
          <p:cNvPr id="36891" name="Text Box 29"/>
          <p:cNvSpPr txBox="1">
            <a:spLocks noChangeArrowheads="1"/>
          </p:cNvSpPr>
          <p:nvPr/>
        </p:nvSpPr>
        <p:spPr bwMode="auto">
          <a:xfrm>
            <a:off x="5329238" y="4640263"/>
            <a:ext cx="9286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[3,1,4,5,2]</a:t>
            </a:r>
          </a:p>
        </p:txBody>
      </p:sp>
      <p:sp>
        <p:nvSpPr>
          <p:cNvPr id="36892" name="Text Box 30"/>
          <p:cNvSpPr txBox="1">
            <a:spLocks noChangeArrowheads="1"/>
          </p:cNvSpPr>
          <p:nvPr/>
        </p:nvSpPr>
        <p:spPr bwMode="auto">
          <a:xfrm>
            <a:off x="5365750" y="4132263"/>
            <a:ext cx="928688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[4,1,5,3,2]</a:t>
            </a:r>
          </a:p>
        </p:txBody>
      </p:sp>
      <p:sp>
        <p:nvSpPr>
          <p:cNvPr id="36893" name="Line 31"/>
          <p:cNvSpPr>
            <a:spLocks noChangeShapeType="1"/>
          </p:cNvSpPr>
          <p:nvPr/>
        </p:nvSpPr>
        <p:spPr bwMode="auto">
          <a:xfrm>
            <a:off x="3154363" y="5124450"/>
            <a:ext cx="319087" cy="427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Line 32"/>
          <p:cNvSpPr>
            <a:spLocks noChangeShapeType="1"/>
          </p:cNvSpPr>
          <p:nvPr/>
        </p:nvSpPr>
        <p:spPr bwMode="auto">
          <a:xfrm flipH="1">
            <a:off x="2359025" y="5067300"/>
            <a:ext cx="407988" cy="455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Line 33"/>
          <p:cNvSpPr>
            <a:spLocks noChangeShapeType="1"/>
          </p:cNvSpPr>
          <p:nvPr/>
        </p:nvSpPr>
        <p:spPr bwMode="auto">
          <a:xfrm flipH="1">
            <a:off x="5286375" y="5067300"/>
            <a:ext cx="31115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Line 34"/>
          <p:cNvSpPr>
            <a:spLocks noChangeShapeType="1"/>
          </p:cNvSpPr>
          <p:nvPr/>
        </p:nvSpPr>
        <p:spPr bwMode="auto">
          <a:xfrm>
            <a:off x="5937250" y="5027613"/>
            <a:ext cx="347663" cy="349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Text Box 35"/>
          <p:cNvSpPr txBox="1">
            <a:spLocks noChangeArrowheads="1"/>
          </p:cNvSpPr>
          <p:nvPr/>
        </p:nvSpPr>
        <p:spPr bwMode="auto">
          <a:xfrm>
            <a:off x="2646363" y="4640263"/>
            <a:ext cx="928687" cy="2746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[2,4,1,5,3]</a:t>
            </a:r>
          </a:p>
        </p:txBody>
      </p:sp>
      <p:sp>
        <p:nvSpPr>
          <p:cNvPr id="36898" name="Text Box 36"/>
          <p:cNvSpPr txBox="1">
            <a:spLocks noChangeArrowheads="1"/>
          </p:cNvSpPr>
          <p:nvPr/>
        </p:nvSpPr>
        <p:spPr bwMode="auto">
          <a:xfrm>
            <a:off x="2687638" y="4391025"/>
            <a:ext cx="9286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[4,5,3,1,2]</a:t>
            </a:r>
          </a:p>
        </p:txBody>
      </p:sp>
      <p:sp>
        <p:nvSpPr>
          <p:cNvPr id="36899" name="Text Box 37"/>
          <p:cNvSpPr txBox="1">
            <a:spLocks noChangeArrowheads="1"/>
          </p:cNvSpPr>
          <p:nvPr/>
        </p:nvSpPr>
        <p:spPr bwMode="auto">
          <a:xfrm>
            <a:off x="2505075" y="4159250"/>
            <a:ext cx="928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[1,2,3,4,5]</a:t>
            </a:r>
          </a:p>
        </p:txBody>
      </p:sp>
      <p:sp>
        <p:nvSpPr>
          <p:cNvPr id="36900" name="Text Box 38"/>
          <p:cNvSpPr txBox="1">
            <a:spLocks noChangeArrowheads="1"/>
          </p:cNvSpPr>
          <p:nvPr/>
        </p:nvSpPr>
        <p:spPr bwMode="auto">
          <a:xfrm>
            <a:off x="152400" y="6248400"/>
            <a:ext cx="223202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The Adversary</a:t>
            </a:r>
            <a:r>
              <a:rPr lang="en-US" sz="12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 --  gives yes or no answers to each question</a:t>
            </a:r>
          </a:p>
        </p:txBody>
      </p:sp>
      <p:sp>
        <p:nvSpPr>
          <p:cNvPr id="36901" name="Rectangle 39"/>
          <p:cNvSpPr>
            <a:spLocks noChangeArrowheads="1"/>
          </p:cNvSpPr>
          <p:nvPr/>
        </p:nvSpPr>
        <p:spPr bwMode="auto">
          <a:xfrm>
            <a:off x="338138" y="1484313"/>
            <a:ext cx="1379537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[e</a:t>
            </a:r>
            <a:r>
              <a:rPr lang="en-US" sz="1400" i="0" baseline="-290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1</a:t>
            </a:r>
            <a:r>
              <a:rPr lang="en-US" sz="1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, e</a:t>
            </a:r>
            <a:r>
              <a:rPr lang="en-US" sz="1400" i="0" baseline="-290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2</a:t>
            </a:r>
            <a:r>
              <a:rPr lang="en-US" sz="1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, e</a:t>
            </a:r>
            <a:r>
              <a:rPr lang="en-US" sz="1400" i="0" baseline="-290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3</a:t>
            </a:r>
            <a:r>
              <a:rPr lang="en-US" sz="1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, ... , e</a:t>
            </a:r>
            <a:r>
              <a:rPr lang="en-US" sz="1400" i="0" baseline="-290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n</a:t>
            </a:r>
            <a:r>
              <a:rPr lang="en-US" sz="1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]</a:t>
            </a:r>
          </a:p>
        </p:txBody>
      </p:sp>
      <p:sp>
        <p:nvSpPr>
          <p:cNvPr id="36902" name="Text Box 40"/>
          <p:cNvSpPr txBox="1">
            <a:spLocks noChangeArrowheads="1"/>
          </p:cNvSpPr>
          <p:nvPr/>
        </p:nvSpPr>
        <p:spPr bwMode="auto">
          <a:xfrm>
            <a:off x="6781800" y="3041650"/>
            <a:ext cx="2019300" cy="10826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Sorting is equivalent to determining </a:t>
            </a:r>
            <a:r>
              <a:rPr lang="en-US" sz="1600" b="1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which</a:t>
            </a:r>
            <a:r>
              <a:rPr lang="en-US" sz="1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 of the permutations we started with… </a:t>
            </a:r>
            <a:endParaRPr lang="en-US" sz="1600" b="1" i="0"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36903" name="Freeform 41"/>
          <p:cNvSpPr>
            <a:spLocks/>
          </p:cNvSpPr>
          <p:nvPr/>
        </p:nvSpPr>
        <p:spPr bwMode="auto">
          <a:xfrm>
            <a:off x="4929188" y="1397000"/>
            <a:ext cx="79375" cy="231775"/>
          </a:xfrm>
          <a:custGeom>
            <a:avLst/>
            <a:gdLst>
              <a:gd name="T0" fmla="*/ 0 w 50"/>
              <a:gd name="T1" fmla="*/ 0 h 146"/>
              <a:gd name="T2" fmla="*/ 2147483647 w 50"/>
              <a:gd name="T3" fmla="*/ 2147483647 h 146"/>
              <a:gd name="T4" fmla="*/ 2147483647 w 50"/>
              <a:gd name="T5" fmla="*/ 2147483647 h 146"/>
              <a:gd name="T6" fmla="*/ 0 60000 65536"/>
              <a:gd name="T7" fmla="*/ 0 60000 65536"/>
              <a:gd name="T8" fmla="*/ 0 60000 65536"/>
              <a:gd name="T9" fmla="*/ 0 w 50"/>
              <a:gd name="T10" fmla="*/ 0 h 146"/>
              <a:gd name="T11" fmla="*/ 50 w 50"/>
              <a:gd name="T12" fmla="*/ 146 h 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" h="146">
                <a:moveTo>
                  <a:pt x="0" y="0"/>
                </a:moveTo>
                <a:cubicBezTo>
                  <a:pt x="27" y="5"/>
                  <a:pt x="41" y="4"/>
                  <a:pt x="50" y="31"/>
                </a:cubicBezTo>
                <a:cubicBezTo>
                  <a:pt x="47" y="60"/>
                  <a:pt x="44" y="121"/>
                  <a:pt x="20" y="14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904" name="Picture 42"/>
          <p:cNvPicPr>
            <a:picLocks noChangeAspect="1" noChangeArrowheads="1"/>
          </p:cNvPicPr>
          <p:nvPr/>
        </p:nvPicPr>
        <p:blipFill>
          <a:blip r:embed="rId4" cstate="print"/>
          <a:srcRect l="3758" t="21176" r="68036"/>
          <a:stretch>
            <a:fillRect/>
          </a:stretch>
        </p:blipFill>
        <p:spPr bwMode="auto">
          <a:xfrm>
            <a:off x="6478588" y="1347788"/>
            <a:ext cx="604837" cy="1266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6905" name="Text Box 43"/>
          <p:cNvSpPr txBox="1">
            <a:spLocks noChangeArrowheads="1"/>
          </p:cNvSpPr>
          <p:nvPr/>
        </p:nvSpPr>
        <p:spPr bwMode="auto">
          <a:xfrm>
            <a:off x="6953250" y="1374775"/>
            <a:ext cx="1506538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ea typeface="Times New Roman" pitchFamily="-107" charset="0"/>
                <a:cs typeface="Times New Roman" pitchFamily="-107" charset="0"/>
              </a:rPr>
              <a:t>The Algorithm</a:t>
            </a:r>
            <a:r>
              <a:rPr lang="en-US" sz="12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 --  asks questions comparing two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2459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459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706438" y="331788"/>
            <a:ext cx="77819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Strategies</a:t>
            </a:r>
            <a:r>
              <a:rPr lang="en-US" sz="4000" i="0" dirty="0">
                <a:solidFill>
                  <a:schemeClr val="tx1"/>
                </a:solidFill>
              </a:rPr>
              <a:t> for algorithm design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654050" y="1627188"/>
            <a:ext cx="5772150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800" b="1" i="0"/>
              <a:t>Brute Force </a:t>
            </a:r>
            <a:r>
              <a:rPr lang="en-US" sz="2800" i="0"/>
              <a:t>-- always consider it first!</a:t>
            </a: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1011238" y="2206625"/>
            <a:ext cx="5421312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i="0">
                <a:solidFill>
                  <a:schemeClr val="tx1"/>
                </a:solidFill>
                <a:latin typeface="Arial" pitchFamily="-107" charset="0"/>
              </a:rPr>
              <a:t>More than just the computer’s time is valuable!</a:t>
            </a:r>
            <a:endParaRPr lang="en-US" sz="2000" b="1" i="0">
              <a:solidFill>
                <a:schemeClr val="tx1"/>
              </a:solidFill>
              <a:latin typeface="Arial" pitchFamily="-107" charset="0"/>
            </a:endParaRPr>
          </a:p>
        </p:txBody>
      </p:sp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654050" y="3009900"/>
            <a:ext cx="3068638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800" i="0">
                <a:solidFill>
                  <a:srgbClr val="008000"/>
                </a:solidFill>
              </a:rPr>
              <a:t>Divide and Conquer</a:t>
            </a:r>
          </a:p>
        </p:txBody>
      </p:sp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1014413" y="3662363"/>
            <a:ext cx="4486275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-107" charset="2"/>
              <a:buNone/>
            </a:pPr>
            <a:r>
              <a:rPr lang="en-US" sz="2000" i="0">
                <a:solidFill>
                  <a:schemeClr val="tx1"/>
                </a:solidFill>
                <a:latin typeface="Arial" pitchFamily="-107" charset="0"/>
              </a:rPr>
              <a:t>Recursion &amp; "use-it-or-lose-it"</a:t>
            </a:r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654050" y="4497388"/>
            <a:ext cx="3649663" cy="519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800" i="0">
                <a:solidFill>
                  <a:srgbClr val="8E030A"/>
                </a:solidFill>
              </a:rPr>
              <a:t>Root out repeated work!</a:t>
            </a:r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1014413" y="5029200"/>
            <a:ext cx="2738437" cy="76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-107" charset="2"/>
              <a:buNone/>
            </a:pPr>
            <a:r>
              <a:rPr lang="en-US" sz="2000" i="0">
                <a:solidFill>
                  <a:schemeClr val="tx1"/>
                </a:solidFill>
                <a:latin typeface="Arial" pitchFamily="-107" charset="0"/>
              </a:rPr>
              <a:t>Look-up tables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SzPct val="70000"/>
              <a:buFont typeface="Monotype Sorts" pitchFamily="-107" charset="2"/>
              <a:buNone/>
            </a:pPr>
            <a:r>
              <a:rPr lang="en-US" sz="2000" i="0">
                <a:solidFill>
                  <a:schemeClr val="tx1"/>
                </a:solidFill>
                <a:latin typeface="Arial" pitchFamily="-107" charset="0"/>
              </a:rPr>
              <a:t>Dynamic programming</a:t>
            </a:r>
          </a:p>
        </p:txBody>
      </p:sp>
      <p:pic>
        <p:nvPicPr>
          <p:cNvPr id="24586" name="Picture 13" descr="tI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75" y="3119438"/>
            <a:ext cx="1270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4" descr="tW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8013" y="1512888"/>
            <a:ext cx="1604962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6" descr="tC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7839" y="4738632"/>
            <a:ext cx="19494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 bwMode="auto">
          <a:xfrm>
            <a:off x="6989380" y="4545724"/>
            <a:ext cx="1629104" cy="1523999"/>
          </a:xfrm>
          <a:prstGeom prst="ellips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358995" y="4970518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rgbClr val="008000"/>
                </a:solidFill>
                <a:latin typeface="Calibri"/>
                <a:ea typeface="Times New Roman" pitchFamily="-107" charset="0"/>
                <a:cs typeface="Calibri"/>
              </a:rPr>
              <a:t>The center of the CS universe!</a:t>
            </a:r>
            <a:endParaRPr lang="en-US" sz="1200" i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8358354" y="4698123"/>
            <a:ext cx="271358" cy="304800"/>
            <a:chOff x="2928" y="1051"/>
            <a:chExt cx="840" cy="957"/>
          </a:xfrm>
          <a:effectLst>
            <a:outerShdw blurRad="50800" dist="139700" dir="21060000">
              <a:srgbClr val="000000">
                <a:alpha val="43000"/>
              </a:srgbClr>
            </a:outerShdw>
          </a:effectLst>
        </p:grpSpPr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0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1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2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3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6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7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Sun 31"/>
          <p:cNvSpPr/>
          <p:nvPr/>
        </p:nvSpPr>
        <p:spPr bwMode="auto">
          <a:xfrm>
            <a:off x="6761655" y="4983655"/>
            <a:ext cx="481724" cy="402897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 rot="928386">
            <a:off x="7900276" y="5824483"/>
            <a:ext cx="578068" cy="280276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092965" y="5877035"/>
            <a:ext cx="183931" cy="175172"/>
          </a:xfrm>
          <a:prstGeom prst="ellipse">
            <a:avLst/>
          </a:prstGeom>
          <a:solidFill>
            <a:srgbClr val="0000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39700" dir="168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2663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663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06438" y="284163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Donald Knuth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6032500" y="857250"/>
            <a:ext cx="260191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Arial" pitchFamily="-107" charset="0"/>
              </a:rPr>
              <a:t>www-cs-faculty.stanford.edu/~knuth</a:t>
            </a:r>
          </a:p>
        </p:txBody>
      </p:sp>
      <p:sp>
        <p:nvSpPr>
          <p:cNvPr id="26629" name="Text Box 10"/>
          <p:cNvSpPr txBox="1">
            <a:spLocks noChangeArrowheads="1"/>
          </p:cNvSpPr>
          <p:nvPr/>
        </p:nvSpPr>
        <p:spPr bwMode="auto">
          <a:xfrm>
            <a:off x="388938" y="1423988"/>
            <a:ext cx="77628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i="0">
                <a:solidFill>
                  <a:schemeClr val="tx1"/>
                </a:solidFill>
              </a:rPr>
              <a:t>Slightly eccentric perfectionist  + Fan of road signs = </a:t>
            </a:r>
          </a:p>
        </p:txBody>
      </p:sp>
      <p:pic>
        <p:nvPicPr>
          <p:cNvPr id="2663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943" y="1999651"/>
            <a:ext cx="8583612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4"/>
          <p:cNvPicPr>
            <a:picLocks noChangeAspect="1" noChangeArrowheads="1"/>
          </p:cNvPicPr>
          <p:nvPr/>
        </p:nvPicPr>
        <p:blipFill>
          <a:blip r:embed="rId4" cstate="print"/>
          <a:srcRect t="33519" r="20650" b="33310"/>
          <a:stretch>
            <a:fillRect/>
          </a:stretch>
        </p:blipFill>
        <p:spPr bwMode="auto">
          <a:xfrm>
            <a:off x="265113" y="5014913"/>
            <a:ext cx="36544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5"/>
          <p:cNvPicPr>
            <a:picLocks noChangeAspect="1" noChangeArrowheads="1"/>
          </p:cNvPicPr>
          <p:nvPr/>
        </p:nvPicPr>
        <p:blipFill>
          <a:blip r:embed="rId4" cstate="print"/>
          <a:srcRect r="20422" b="65645"/>
          <a:stretch>
            <a:fillRect/>
          </a:stretch>
        </p:blipFill>
        <p:spPr bwMode="auto">
          <a:xfrm>
            <a:off x="260350" y="234950"/>
            <a:ext cx="2214563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4" cstate="print"/>
          <a:srcRect t="66481"/>
          <a:stretch>
            <a:fillRect/>
          </a:stretch>
        </p:blipFill>
        <p:spPr bwMode="auto">
          <a:xfrm>
            <a:off x="4221163" y="5054600"/>
            <a:ext cx="456565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8"/>
          <p:cNvSpPr txBox="1">
            <a:spLocks noChangeArrowheads="1"/>
          </p:cNvSpPr>
          <p:nvPr/>
        </p:nvSpPr>
        <p:spPr bwMode="auto">
          <a:xfrm>
            <a:off x="6019800" y="6400800"/>
            <a:ext cx="16859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i="0">
                <a:solidFill>
                  <a:schemeClr val="folHlink"/>
                </a:solidFill>
                <a:latin typeface="Comic Sans MS" pitchFamily="-107" charset="0"/>
              </a:rPr>
              <a:t>my favorites…</a:t>
            </a:r>
          </a:p>
        </p:txBody>
      </p:sp>
      <p:sp>
        <p:nvSpPr>
          <p:cNvPr id="26635" name="Line 19"/>
          <p:cNvSpPr>
            <a:spLocks noChangeShapeType="1"/>
          </p:cNvSpPr>
          <p:nvPr/>
        </p:nvSpPr>
        <p:spPr bwMode="auto">
          <a:xfrm>
            <a:off x="7785100" y="6596063"/>
            <a:ext cx="1084263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2868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868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706438" y="284163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Donald Knuth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6032500" y="857250"/>
            <a:ext cx="260191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Arial" pitchFamily="-107" charset="0"/>
              </a:rPr>
              <a:t>www-cs-faculty.stanford.edu/~knuth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88938" y="1423988"/>
            <a:ext cx="77628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i="0">
                <a:solidFill>
                  <a:schemeClr val="tx1"/>
                </a:solidFill>
              </a:rPr>
              <a:t>Slightly eccentric perfectionist  + Fan of road signs = </a:t>
            </a:r>
          </a:p>
        </p:txBody>
      </p:sp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8" y="1938338"/>
            <a:ext cx="8583612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0"/>
          <p:cNvPicPr>
            <a:picLocks noChangeAspect="1" noChangeArrowheads="1"/>
          </p:cNvPicPr>
          <p:nvPr/>
        </p:nvPicPr>
        <p:blipFill>
          <a:blip r:embed="rId4" cstate="print"/>
          <a:srcRect r="20422" b="65645"/>
          <a:stretch>
            <a:fillRect/>
          </a:stretch>
        </p:blipFill>
        <p:spPr bwMode="auto">
          <a:xfrm>
            <a:off x="260350" y="234950"/>
            <a:ext cx="2214563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0650" y="4124325"/>
            <a:ext cx="2516188" cy="2516188"/>
          </a:xfrm>
          <a:prstGeom prst="rect">
            <a:avLst/>
          </a:prstGeom>
          <a:noFill/>
          <a:ln w="6350">
            <a:noFill/>
            <a:miter lim="800000"/>
            <a:headEnd/>
            <a:tailEnd type="none" w="sm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3073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3073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706438" y="284163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Donald Knuth</a:t>
            </a: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6032500" y="857250"/>
            <a:ext cx="2601913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Arial" pitchFamily="-107" charset="0"/>
              </a:rPr>
              <a:t>www-cs-faculty.stanford.edu/~knuth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388938" y="1423988"/>
            <a:ext cx="77628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i="0">
                <a:solidFill>
                  <a:schemeClr val="tx1"/>
                </a:solidFill>
              </a:rPr>
              <a:t>Slightly eccentric perfectionist  + Fan of road signs = </a:t>
            </a:r>
          </a:p>
        </p:txBody>
      </p:sp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8" y="1938338"/>
            <a:ext cx="8583612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4" cstate="print"/>
          <a:srcRect r="20422" b="65645"/>
          <a:stretch>
            <a:fillRect/>
          </a:stretch>
        </p:blipFill>
        <p:spPr bwMode="auto">
          <a:xfrm>
            <a:off x="260350" y="234950"/>
            <a:ext cx="2214563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0650" y="4124325"/>
            <a:ext cx="2516188" cy="2516188"/>
          </a:xfrm>
          <a:prstGeom prst="rect">
            <a:avLst/>
          </a:prstGeom>
          <a:noFill/>
          <a:ln w="6350">
            <a:noFill/>
            <a:miter lim="800000"/>
            <a:headEnd/>
            <a:tailEnd type="none" w="sm" len="med"/>
          </a:ln>
        </p:spPr>
      </p:pic>
      <p:pic>
        <p:nvPicPr>
          <p:cNvPr id="3072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6350" y="4129088"/>
            <a:ext cx="2490788" cy="2490787"/>
          </a:xfrm>
          <a:prstGeom prst="rect">
            <a:avLst/>
          </a:prstGeom>
          <a:noFill/>
          <a:ln w="6350">
            <a:noFill/>
            <a:miter lim="800000"/>
            <a:headEnd/>
            <a:tailEnd type="none" w="sm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29"/>
          <p:cNvSpPr txBox="1">
            <a:spLocks noChangeArrowheads="1"/>
          </p:cNvSpPr>
          <p:nvPr/>
        </p:nvSpPr>
        <p:spPr bwMode="auto">
          <a:xfrm>
            <a:off x="1108075" y="152400"/>
            <a:ext cx="6629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All-pairs shortest paths?</a:t>
            </a:r>
            <a:endParaRPr lang="en-US" sz="3600" i="0" dirty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38915" name="Text Box 25"/>
          <p:cNvSpPr txBox="1">
            <a:spLocks noChangeArrowheads="1"/>
          </p:cNvSpPr>
          <p:nvPr/>
        </p:nvSpPr>
        <p:spPr bwMode="auto">
          <a:xfrm>
            <a:off x="4800600" y="1600200"/>
            <a:ext cx="34290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rgbClr val="008000"/>
                </a:solidFill>
                <a:latin typeface="Trebuchet MS" pitchFamily="-107" charset="0"/>
              </a:rPr>
              <a:t>Suppose we'd like the shortest route from </a:t>
            </a:r>
            <a:r>
              <a:rPr lang="en-US">
                <a:solidFill>
                  <a:srgbClr val="008000"/>
                </a:solidFill>
                <a:latin typeface="Trebuchet MS" pitchFamily="-107" charset="0"/>
              </a:rPr>
              <a:t>any city to any other</a:t>
            </a:r>
            <a:r>
              <a:rPr lang="en-US" i="0">
                <a:solidFill>
                  <a:srgbClr val="008000"/>
                </a:solidFill>
                <a:latin typeface="Trebuchet MS" pitchFamily="-107" charset="0"/>
              </a:rPr>
              <a:t>.</a:t>
            </a:r>
          </a:p>
        </p:txBody>
      </p:sp>
      <p:sp>
        <p:nvSpPr>
          <p:cNvPr id="38916" name="Oval 74"/>
          <p:cNvSpPr>
            <a:spLocks noChangeArrowheads="1"/>
          </p:cNvSpPr>
          <p:nvPr/>
        </p:nvSpPr>
        <p:spPr bwMode="auto">
          <a:xfrm>
            <a:off x="1212850" y="3695700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1</a:t>
            </a:r>
          </a:p>
        </p:txBody>
      </p:sp>
      <p:sp>
        <p:nvSpPr>
          <p:cNvPr id="38917" name="Oval 75"/>
          <p:cNvSpPr>
            <a:spLocks noChangeArrowheads="1"/>
          </p:cNvSpPr>
          <p:nvPr/>
        </p:nvSpPr>
        <p:spPr bwMode="auto">
          <a:xfrm>
            <a:off x="2965450" y="3009900"/>
            <a:ext cx="533400" cy="5334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2</a:t>
            </a:r>
          </a:p>
        </p:txBody>
      </p:sp>
      <p:sp>
        <p:nvSpPr>
          <p:cNvPr id="38918" name="Oval 76"/>
          <p:cNvSpPr>
            <a:spLocks noChangeArrowheads="1"/>
          </p:cNvSpPr>
          <p:nvPr/>
        </p:nvSpPr>
        <p:spPr bwMode="auto">
          <a:xfrm>
            <a:off x="1136650" y="5524500"/>
            <a:ext cx="533400" cy="5334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3</a:t>
            </a:r>
          </a:p>
        </p:txBody>
      </p:sp>
      <p:sp>
        <p:nvSpPr>
          <p:cNvPr id="38919" name="Oval 77"/>
          <p:cNvSpPr>
            <a:spLocks noChangeArrowheads="1"/>
          </p:cNvSpPr>
          <p:nvPr/>
        </p:nvSpPr>
        <p:spPr bwMode="auto">
          <a:xfrm>
            <a:off x="3041650" y="5219700"/>
            <a:ext cx="533400" cy="5334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4</a:t>
            </a:r>
          </a:p>
        </p:txBody>
      </p:sp>
      <p:sp>
        <p:nvSpPr>
          <p:cNvPr id="38920" name="Line 78"/>
          <p:cNvSpPr>
            <a:spLocks noChangeShapeType="1"/>
          </p:cNvSpPr>
          <p:nvPr/>
        </p:nvSpPr>
        <p:spPr bwMode="auto">
          <a:xfrm flipV="1">
            <a:off x="1785938" y="3378200"/>
            <a:ext cx="1114425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1" name="Line 79"/>
          <p:cNvSpPr>
            <a:spLocks noChangeShapeType="1"/>
          </p:cNvSpPr>
          <p:nvPr/>
        </p:nvSpPr>
        <p:spPr bwMode="auto">
          <a:xfrm flipH="1">
            <a:off x="1589088" y="3562350"/>
            <a:ext cx="1433512" cy="191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Line 80"/>
          <p:cNvSpPr>
            <a:spLocks noChangeShapeType="1"/>
          </p:cNvSpPr>
          <p:nvPr/>
        </p:nvSpPr>
        <p:spPr bwMode="auto">
          <a:xfrm flipV="1">
            <a:off x="1751013" y="5548313"/>
            <a:ext cx="1212850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Line 81"/>
          <p:cNvSpPr>
            <a:spLocks noChangeShapeType="1"/>
          </p:cNvSpPr>
          <p:nvPr/>
        </p:nvSpPr>
        <p:spPr bwMode="auto">
          <a:xfrm flipH="1" flipV="1">
            <a:off x="1790700" y="4137025"/>
            <a:ext cx="1281113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Text Box 82"/>
          <p:cNvSpPr txBox="1">
            <a:spLocks noChangeArrowheads="1"/>
          </p:cNvSpPr>
          <p:nvPr/>
        </p:nvSpPr>
        <p:spPr bwMode="auto">
          <a:xfrm>
            <a:off x="2203450" y="33147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38925" name="Text Box 83"/>
          <p:cNvSpPr txBox="1">
            <a:spLocks noChangeArrowheads="1"/>
          </p:cNvSpPr>
          <p:nvPr/>
        </p:nvSpPr>
        <p:spPr bwMode="auto">
          <a:xfrm>
            <a:off x="1581150" y="4799013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38926" name="Text Box 84"/>
          <p:cNvSpPr txBox="1">
            <a:spLocks noChangeArrowheads="1"/>
          </p:cNvSpPr>
          <p:nvPr/>
        </p:nvSpPr>
        <p:spPr bwMode="auto">
          <a:xfrm>
            <a:off x="1951038" y="5672138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38927" name="Text Box 85"/>
          <p:cNvSpPr txBox="1">
            <a:spLocks noChangeArrowheads="1"/>
          </p:cNvSpPr>
          <p:nvPr/>
        </p:nvSpPr>
        <p:spPr bwMode="auto">
          <a:xfrm>
            <a:off x="2678113" y="467995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10</a:t>
            </a:r>
          </a:p>
        </p:txBody>
      </p:sp>
      <p:sp>
        <p:nvSpPr>
          <p:cNvPr id="38928" name="Text Box 86"/>
          <p:cNvSpPr txBox="1">
            <a:spLocks noChangeArrowheads="1"/>
          </p:cNvSpPr>
          <p:nvPr/>
        </p:nvSpPr>
        <p:spPr bwMode="auto">
          <a:xfrm>
            <a:off x="3349625" y="387985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50</a:t>
            </a:r>
          </a:p>
        </p:txBody>
      </p:sp>
      <p:sp>
        <p:nvSpPr>
          <p:cNvPr id="38929" name="Freeform 87"/>
          <p:cNvSpPr>
            <a:spLocks/>
          </p:cNvSpPr>
          <p:nvPr/>
        </p:nvSpPr>
        <p:spPr bwMode="auto">
          <a:xfrm>
            <a:off x="1600200" y="2813050"/>
            <a:ext cx="2422525" cy="2416175"/>
          </a:xfrm>
          <a:custGeom>
            <a:avLst/>
            <a:gdLst>
              <a:gd name="T0" fmla="*/ 0 w 1526"/>
              <a:gd name="T1" fmla="*/ 2147483647 h 1522"/>
              <a:gd name="T2" fmla="*/ 2147483647 w 1526"/>
              <a:gd name="T3" fmla="*/ 2147483647 h 1522"/>
              <a:gd name="T4" fmla="*/ 2147483647 w 1526"/>
              <a:gd name="T5" fmla="*/ 2147483647 h 1522"/>
              <a:gd name="T6" fmla="*/ 2147483647 w 1526"/>
              <a:gd name="T7" fmla="*/ 2147483647 h 1522"/>
              <a:gd name="T8" fmla="*/ 2147483647 w 1526"/>
              <a:gd name="T9" fmla="*/ 2147483647 h 1522"/>
              <a:gd name="T10" fmla="*/ 2147483647 w 1526"/>
              <a:gd name="T11" fmla="*/ 0 h 1522"/>
              <a:gd name="T12" fmla="*/ 2147483647 w 1526"/>
              <a:gd name="T13" fmla="*/ 2147483647 h 1522"/>
              <a:gd name="T14" fmla="*/ 2147483647 w 1526"/>
              <a:gd name="T15" fmla="*/ 2147483647 h 1522"/>
              <a:gd name="T16" fmla="*/ 2147483647 w 1526"/>
              <a:gd name="T17" fmla="*/ 2147483647 h 1522"/>
              <a:gd name="T18" fmla="*/ 2147483647 w 1526"/>
              <a:gd name="T19" fmla="*/ 2147483647 h 1522"/>
              <a:gd name="T20" fmla="*/ 2147483647 w 1526"/>
              <a:gd name="T21" fmla="*/ 2147483647 h 1522"/>
              <a:gd name="T22" fmla="*/ 2147483647 w 1526"/>
              <a:gd name="T23" fmla="*/ 2147483647 h 1522"/>
              <a:gd name="T24" fmla="*/ 2147483647 w 1526"/>
              <a:gd name="T25" fmla="*/ 2147483647 h 1522"/>
              <a:gd name="T26" fmla="*/ 2147483647 w 1526"/>
              <a:gd name="T27" fmla="*/ 2147483647 h 1522"/>
              <a:gd name="T28" fmla="*/ 2147483647 w 1526"/>
              <a:gd name="T29" fmla="*/ 2147483647 h 1522"/>
              <a:gd name="T30" fmla="*/ 2147483647 w 1526"/>
              <a:gd name="T31" fmla="*/ 2147483647 h 1522"/>
              <a:gd name="T32" fmla="*/ 2147483647 w 1526"/>
              <a:gd name="T33" fmla="*/ 2147483647 h 1522"/>
              <a:gd name="T34" fmla="*/ 2147483647 w 1526"/>
              <a:gd name="T35" fmla="*/ 2147483647 h 1522"/>
              <a:gd name="T36" fmla="*/ 2147483647 w 1526"/>
              <a:gd name="T37" fmla="*/ 2147483647 h 1522"/>
              <a:gd name="T38" fmla="*/ 2147483647 w 1526"/>
              <a:gd name="T39" fmla="*/ 2147483647 h 1522"/>
              <a:gd name="T40" fmla="*/ 2147483647 w 1526"/>
              <a:gd name="T41" fmla="*/ 2147483647 h 1522"/>
              <a:gd name="T42" fmla="*/ 2147483647 w 1526"/>
              <a:gd name="T43" fmla="*/ 2147483647 h 1522"/>
              <a:gd name="T44" fmla="*/ 2147483647 w 1526"/>
              <a:gd name="T45" fmla="*/ 2147483647 h 1522"/>
              <a:gd name="T46" fmla="*/ 2147483647 w 1526"/>
              <a:gd name="T47" fmla="*/ 2147483647 h 1522"/>
              <a:gd name="T48" fmla="*/ 2147483647 w 1526"/>
              <a:gd name="T49" fmla="*/ 2147483647 h 1522"/>
              <a:gd name="T50" fmla="*/ 2147483647 w 1526"/>
              <a:gd name="T51" fmla="*/ 2147483647 h 1522"/>
              <a:gd name="T52" fmla="*/ 2147483647 w 1526"/>
              <a:gd name="T53" fmla="*/ 2147483647 h 152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26"/>
              <a:gd name="T82" fmla="*/ 0 h 1522"/>
              <a:gd name="T83" fmla="*/ 1526 w 1526"/>
              <a:gd name="T84" fmla="*/ 1522 h 152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26" h="1522">
                <a:moveTo>
                  <a:pt x="0" y="512"/>
                </a:moveTo>
                <a:cubicBezTo>
                  <a:pt x="14" y="489"/>
                  <a:pt x="44" y="458"/>
                  <a:pt x="53" y="434"/>
                </a:cubicBezTo>
                <a:cubicBezTo>
                  <a:pt x="63" y="404"/>
                  <a:pt x="81" y="374"/>
                  <a:pt x="102" y="351"/>
                </a:cubicBezTo>
                <a:cubicBezTo>
                  <a:pt x="136" y="310"/>
                  <a:pt x="184" y="283"/>
                  <a:pt x="224" y="249"/>
                </a:cubicBezTo>
                <a:cubicBezTo>
                  <a:pt x="329" y="157"/>
                  <a:pt x="457" y="56"/>
                  <a:pt x="595" y="20"/>
                </a:cubicBezTo>
                <a:cubicBezTo>
                  <a:pt x="645" y="6"/>
                  <a:pt x="698" y="5"/>
                  <a:pt x="751" y="0"/>
                </a:cubicBezTo>
                <a:cubicBezTo>
                  <a:pt x="873" y="1"/>
                  <a:pt x="995" y="2"/>
                  <a:pt x="1117" y="5"/>
                </a:cubicBezTo>
                <a:cubicBezTo>
                  <a:pt x="1159" y="6"/>
                  <a:pt x="1244" y="20"/>
                  <a:pt x="1244" y="20"/>
                </a:cubicBezTo>
                <a:cubicBezTo>
                  <a:pt x="1252" y="23"/>
                  <a:pt x="1259" y="26"/>
                  <a:pt x="1268" y="29"/>
                </a:cubicBezTo>
                <a:cubicBezTo>
                  <a:pt x="1277" y="32"/>
                  <a:pt x="1297" y="39"/>
                  <a:pt x="1297" y="39"/>
                </a:cubicBezTo>
                <a:cubicBezTo>
                  <a:pt x="1325" y="60"/>
                  <a:pt x="1360" y="73"/>
                  <a:pt x="1385" y="102"/>
                </a:cubicBezTo>
                <a:cubicBezTo>
                  <a:pt x="1410" y="131"/>
                  <a:pt x="1434" y="165"/>
                  <a:pt x="1453" y="200"/>
                </a:cubicBezTo>
                <a:cubicBezTo>
                  <a:pt x="1464" y="221"/>
                  <a:pt x="1468" y="243"/>
                  <a:pt x="1483" y="263"/>
                </a:cubicBezTo>
                <a:cubicBezTo>
                  <a:pt x="1487" y="284"/>
                  <a:pt x="1493" y="301"/>
                  <a:pt x="1502" y="322"/>
                </a:cubicBezTo>
                <a:cubicBezTo>
                  <a:pt x="1509" y="366"/>
                  <a:pt x="1520" y="409"/>
                  <a:pt x="1526" y="454"/>
                </a:cubicBezTo>
                <a:cubicBezTo>
                  <a:pt x="1520" y="519"/>
                  <a:pt x="1512" y="585"/>
                  <a:pt x="1497" y="649"/>
                </a:cubicBezTo>
                <a:cubicBezTo>
                  <a:pt x="1491" y="695"/>
                  <a:pt x="1470" y="725"/>
                  <a:pt x="1463" y="771"/>
                </a:cubicBezTo>
                <a:cubicBezTo>
                  <a:pt x="1456" y="810"/>
                  <a:pt x="1455" y="850"/>
                  <a:pt x="1439" y="888"/>
                </a:cubicBezTo>
                <a:cubicBezTo>
                  <a:pt x="1428" y="946"/>
                  <a:pt x="1399" y="1001"/>
                  <a:pt x="1390" y="1059"/>
                </a:cubicBezTo>
                <a:cubicBezTo>
                  <a:pt x="1384" y="1092"/>
                  <a:pt x="1388" y="1078"/>
                  <a:pt x="1380" y="1102"/>
                </a:cubicBezTo>
                <a:cubicBezTo>
                  <a:pt x="1373" y="1146"/>
                  <a:pt x="1353" y="1184"/>
                  <a:pt x="1346" y="1229"/>
                </a:cubicBezTo>
                <a:cubicBezTo>
                  <a:pt x="1340" y="1259"/>
                  <a:pt x="1346" y="1270"/>
                  <a:pt x="1317" y="1278"/>
                </a:cubicBezTo>
                <a:cubicBezTo>
                  <a:pt x="1315" y="1284"/>
                  <a:pt x="1315" y="1291"/>
                  <a:pt x="1312" y="1298"/>
                </a:cubicBezTo>
                <a:cubicBezTo>
                  <a:pt x="1306" y="1308"/>
                  <a:pt x="1292" y="1327"/>
                  <a:pt x="1292" y="1327"/>
                </a:cubicBezTo>
                <a:cubicBezTo>
                  <a:pt x="1283" y="1359"/>
                  <a:pt x="1276" y="1380"/>
                  <a:pt x="1248" y="1400"/>
                </a:cubicBezTo>
                <a:cubicBezTo>
                  <a:pt x="1243" y="1422"/>
                  <a:pt x="1220" y="1483"/>
                  <a:pt x="1209" y="1502"/>
                </a:cubicBezTo>
                <a:cubicBezTo>
                  <a:pt x="1199" y="1518"/>
                  <a:pt x="1200" y="1511"/>
                  <a:pt x="1200" y="152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0" name="Freeform 88"/>
          <p:cNvSpPr>
            <a:spLocks/>
          </p:cNvSpPr>
          <p:nvPr/>
        </p:nvSpPr>
        <p:spPr bwMode="auto">
          <a:xfrm>
            <a:off x="3381375" y="3138488"/>
            <a:ext cx="331788" cy="2012950"/>
          </a:xfrm>
          <a:custGeom>
            <a:avLst/>
            <a:gdLst>
              <a:gd name="T0" fmla="*/ 2147483647 w 209"/>
              <a:gd name="T1" fmla="*/ 0 h 1268"/>
              <a:gd name="T2" fmla="*/ 2147483647 w 209"/>
              <a:gd name="T3" fmla="*/ 2147483647 h 1268"/>
              <a:gd name="T4" fmla="*/ 2147483647 w 209"/>
              <a:gd name="T5" fmla="*/ 2147483647 h 1268"/>
              <a:gd name="T6" fmla="*/ 2147483647 w 209"/>
              <a:gd name="T7" fmla="*/ 2147483647 h 1268"/>
              <a:gd name="T8" fmla="*/ 2147483647 w 209"/>
              <a:gd name="T9" fmla="*/ 2147483647 h 1268"/>
              <a:gd name="T10" fmla="*/ 2147483647 w 209"/>
              <a:gd name="T11" fmla="*/ 2147483647 h 1268"/>
              <a:gd name="T12" fmla="*/ 2147483647 w 209"/>
              <a:gd name="T13" fmla="*/ 2147483647 h 1268"/>
              <a:gd name="T14" fmla="*/ 2147483647 w 209"/>
              <a:gd name="T15" fmla="*/ 2147483647 h 1268"/>
              <a:gd name="T16" fmla="*/ 2147483647 w 209"/>
              <a:gd name="T17" fmla="*/ 2147483647 h 1268"/>
              <a:gd name="T18" fmla="*/ 2147483647 w 209"/>
              <a:gd name="T19" fmla="*/ 2147483647 h 1268"/>
              <a:gd name="T20" fmla="*/ 2147483647 w 209"/>
              <a:gd name="T21" fmla="*/ 2147483647 h 1268"/>
              <a:gd name="T22" fmla="*/ 2147483647 w 209"/>
              <a:gd name="T23" fmla="*/ 2147483647 h 1268"/>
              <a:gd name="T24" fmla="*/ 2147483647 w 209"/>
              <a:gd name="T25" fmla="*/ 2147483647 h 1268"/>
              <a:gd name="T26" fmla="*/ 2147483647 w 209"/>
              <a:gd name="T27" fmla="*/ 2147483647 h 1268"/>
              <a:gd name="T28" fmla="*/ 2147483647 w 209"/>
              <a:gd name="T29" fmla="*/ 2147483647 h 1268"/>
              <a:gd name="T30" fmla="*/ 2147483647 w 209"/>
              <a:gd name="T31" fmla="*/ 2147483647 h 1268"/>
              <a:gd name="T32" fmla="*/ 2147483647 w 209"/>
              <a:gd name="T33" fmla="*/ 2147483647 h 1268"/>
              <a:gd name="T34" fmla="*/ 2147483647 w 209"/>
              <a:gd name="T35" fmla="*/ 2147483647 h 1268"/>
              <a:gd name="T36" fmla="*/ 0 w 209"/>
              <a:gd name="T37" fmla="*/ 2147483647 h 126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9"/>
              <a:gd name="T58" fmla="*/ 0 h 1268"/>
              <a:gd name="T59" fmla="*/ 209 w 209"/>
              <a:gd name="T60" fmla="*/ 1268 h 126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9" h="1268">
                <a:moveTo>
                  <a:pt x="73" y="0"/>
                </a:moveTo>
                <a:cubicBezTo>
                  <a:pt x="80" y="21"/>
                  <a:pt x="91" y="17"/>
                  <a:pt x="112" y="24"/>
                </a:cubicBezTo>
                <a:cubicBezTo>
                  <a:pt x="127" y="35"/>
                  <a:pt x="134" y="48"/>
                  <a:pt x="151" y="58"/>
                </a:cubicBezTo>
                <a:cubicBezTo>
                  <a:pt x="157" y="78"/>
                  <a:pt x="172" y="100"/>
                  <a:pt x="190" y="112"/>
                </a:cubicBezTo>
                <a:cubicBezTo>
                  <a:pt x="198" y="137"/>
                  <a:pt x="193" y="122"/>
                  <a:pt x="204" y="161"/>
                </a:cubicBezTo>
                <a:cubicBezTo>
                  <a:pt x="205" y="167"/>
                  <a:pt x="209" y="180"/>
                  <a:pt x="209" y="180"/>
                </a:cubicBezTo>
                <a:cubicBezTo>
                  <a:pt x="207" y="201"/>
                  <a:pt x="205" y="222"/>
                  <a:pt x="204" y="244"/>
                </a:cubicBezTo>
                <a:cubicBezTo>
                  <a:pt x="202" y="269"/>
                  <a:pt x="201" y="296"/>
                  <a:pt x="200" y="322"/>
                </a:cubicBezTo>
                <a:cubicBezTo>
                  <a:pt x="198" y="335"/>
                  <a:pt x="197" y="348"/>
                  <a:pt x="195" y="361"/>
                </a:cubicBezTo>
                <a:cubicBezTo>
                  <a:pt x="192" y="377"/>
                  <a:pt x="185" y="410"/>
                  <a:pt x="185" y="410"/>
                </a:cubicBezTo>
                <a:cubicBezTo>
                  <a:pt x="180" y="492"/>
                  <a:pt x="177" y="608"/>
                  <a:pt x="156" y="688"/>
                </a:cubicBezTo>
                <a:cubicBezTo>
                  <a:pt x="141" y="741"/>
                  <a:pt x="109" y="799"/>
                  <a:pt x="102" y="854"/>
                </a:cubicBezTo>
                <a:cubicBezTo>
                  <a:pt x="95" y="904"/>
                  <a:pt x="89" y="955"/>
                  <a:pt x="78" y="1005"/>
                </a:cubicBezTo>
                <a:cubicBezTo>
                  <a:pt x="74" y="1020"/>
                  <a:pt x="71" y="1036"/>
                  <a:pt x="63" y="1049"/>
                </a:cubicBezTo>
                <a:cubicBezTo>
                  <a:pt x="56" y="1058"/>
                  <a:pt x="43" y="1078"/>
                  <a:pt x="43" y="1078"/>
                </a:cubicBezTo>
                <a:cubicBezTo>
                  <a:pt x="32" y="1118"/>
                  <a:pt x="21" y="1158"/>
                  <a:pt x="14" y="1200"/>
                </a:cubicBezTo>
                <a:cubicBezTo>
                  <a:pt x="12" y="1209"/>
                  <a:pt x="11" y="1219"/>
                  <a:pt x="9" y="1229"/>
                </a:cubicBezTo>
                <a:cubicBezTo>
                  <a:pt x="7" y="1234"/>
                  <a:pt x="5" y="1238"/>
                  <a:pt x="4" y="1244"/>
                </a:cubicBezTo>
                <a:cubicBezTo>
                  <a:pt x="2" y="1251"/>
                  <a:pt x="0" y="1268"/>
                  <a:pt x="0" y="126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1" name="Text Box 89"/>
          <p:cNvSpPr txBox="1">
            <a:spLocks noChangeArrowheads="1"/>
          </p:cNvSpPr>
          <p:nvPr/>
        </p:nvSpPr>
        <p:spPr bwMode="auto">
          <a:xfrm>
            <a:off x="2093913" y="2613025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100</a:t>
            </a:r>
          </a:p>
        </p:txBody>
      </p:sp>
      <p:sp>
        <p:nvSpPr>
          <p:cNvPr id="38932" name="Rectangle 90"/>
          <p:cNvSpPr>
            <a:spLocks noChangeArrowheads="1"/>
          </p:cNvSpPr>
          <p:nvPr/>
        </p:nvSpPr>
        <p:spPr bwMode="auto">
          <a:xfrm>
            <a:off x="609600" y="1828800"/>
            <a:ext cx="19240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1" i="0">
                <a:solidFill>
                  <a:schemeClr val="tx1"/>
                </a:solidFill>
                <a:latin typeface="Times" pitchFamily="-107" charset="0"/>
              </a:rPr>
              <a:t>A directed graph:</a:t>
            </a:r>
          </a:p>
        </p:txBody>
      </p:sp>
      <p:grpSp>
        <p:nvGrpSpPr>
          <p:cNvPr id="38933" name="Group 1026"/>
          <p:cNvGrpSpPr>
            <a:grpSpLocks/>
          </p:cNvGrpSpPr>
          <p:nvPr/>
        </p:nvGrpSpPr>
        <p:grpSpPr bwMode="auto">
          <a:xfrm>
            <a:off x="338138" y="1038225"/>
            <a:ext cx="8324850" cy="180975"/>
            <a:chOff x="295" y="1311"/>
            <a:chExt cx="5177" cy="114"/>
          </a:xfrm>
        </p:grpSpPr>
        <p:sp>
          <p:nvSpPr>
            <p:cNvPr id="38937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38938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pic>
        <p:nvPicPr>
          <p:cNvPr id="38934" name="Picture 24" descr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3775" y="3182938"/>
            <a:ext cx="351948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5" name="Rectangle 25"/>
          <p:cNvSpPr>
            <a:spLocks noChangeArrowheads="1"/>
          </p:cNvSpPr>
          <p:nvPr/>
        </p:nvSpPr>
        <p:spPr bwMode="auto">
          <a:xfrm>
            <a:off x="5273675" y="6172200"/>
            <a:ext cx="2652713" cy="320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chemeClr val="tx1"/>
                </a:solidFill>
                <a:latin typeface="Trebuchet MS" pitchFamily="-107" charset="0"/>
              </a:rPr>
              <a:t>didn’t we solve this already?</a:t>
            </a:r>
          </a:p>
        </p:txBody>
      </p:sp>
      <p:sp>
        <p:nvSpPr>
          <p:cNvPr id="38936" name="Rectangle 26"/>
          <p:cNvSpPr>
            <a:spLocks noChangeArrowheads="1"/>
          </p:cNvSpPr>
          <p:nvPr/>
        </p:nvSpPr>
        <p:spPr bwMode="auto">
          <a:xfrm>
            <a:off x="7086600" y="5638800"/>
            <a:ext cx="1082675" cy="32067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chemeClr val="tx1"/>
                </a:solidFill>
                <a:latin typeface="Trebuchet MS" pitchFamily="-107" charset="0"/>
              </a:rPr>
              <a:t>"shortest"?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29"/>
          <p:cNvSpPr txBox="1">
            <a:spLocks noChangeArrowheads="1"/>
          </p:cNvSpPr>
          <p:nvPr/>
        </p:nvSpPr>
        <p:spPr bwMode="auto">
          <a:xfrm>
            <a:off x="1108075" y="176213"/>
            <a:ext cx="6629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Last time...</a:t>
            </a:r>
          </a:p>
        </p:txBody>
      </p:sp>
      <p:grpSp>
        <p:nvGrpSpPr>
          <p:cNvPr id="40963" name="Group 1026"/>
          <p:cNvGrpSpPr>
            <a:grpSpLocks/>
          </p:cNvGrpSpPr>
          <p:nvPr/>
        </p:nvGrpSpPr>
        <p:grpSpPr bwMode="auto">
          <a:xfrm>
            <a:off x="338138" y="1038225"/>
            <a:ext cx="8324850" cy="180975"/>
            <a:chOff x="295" y="1311"/>
            <a:chExt cx="5177" cy="114"/>
          </a:xfrm>
        </p:grpSpPr>
        <p:sp>
          <p:nvSpPr>
            <p:cNvPr id="40980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40981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40965" name="Rectangle 72"/>
          <p:cNvSpPr>
            <a:spLocks noChangeArrowheads="1"/>
          </p:cNvSpPr>
          <p:nvPr/>
        </p:nvSpPr>
        <p:spPr bwMode="auto">
          <a:xfrm>
            <a:off x="7530649" y="3580155"/>
            <a:ext cx="913719" cy="3231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500" i="0">
                <a:solidFill>
                  <a:schemeClr val="tx1"/>
                </a:solidFill>
                <a:latin typeface="Trebuchet MS" pitchFamily="-107" charset="0"/>
              </a:rPr>
              <a:t>or don't!</a:t>
            </a:r>
          </a:p>
        </p:txBody>
      </p:sp>
      <p:sp>
        <p:nvSpPr>
          <p:cNvPr id="40966" name="Rectangle 73"/>
          <p:cNvSpPr>
            <a:spLocks noChangeArrowheads="1"/>
          </p:cNvSpPr>
          <p:nvPr/>
        </p:nvSpPr>
        <p:spPr bwMode="auto">
          <a:xfrm>
            <a:off x="6890405" y="1447800"/>
            <a:ext cx="2057400" cy="320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500" i="0">
                <a:solidFill>
                  <a:schemeClr val="tx1"/>
                </a:solidFill>
                <a:latin typeface="Trebuchet MS" pitchFamily="-107" charset="0"/>
              </a:rPr>
              <a:t>use another vertex v?</a:t>
            </a:r>
          </a:p>
        </p:txBody>
      </p:sp>
      <p:pic>
        <p:nvPicPr>
          <p:cNvPr id="40967" name="Picture 70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928" y="3254412"/>
            <a:ext cx="2863859" cy="336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77"/>
          <p:cNvSpPr>
            <a:spLocks noChangeArrowheads="1"/>
          </p:cNvSpPr>
          <p:nvPr/>
        </p:nvSpPr>
        <p:spPr bwMode="auto">
          <a:xfrm>
            <a:off x="990600" y="1600200"/>
            <a:ext cx="1174750" cy="412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i="0">
                <a:solidFill>
                  <a:schemeClr val="tx1"/>
                </a:solidFill>
                <a:latin typeface="Trebuchet MS" pitchFamily="-107" charset="0"/>
              </a:rPr>
              <a:t>from src</a:t>
            </a:r>
          </a:p>
        </p:txBody>
      </p:sp>
      <p:sp>
        <p:nvSpPr>
          <p:cNvPr id="40970" name="Rectangle 78"/>
          <p:cNvSpPr>
            <a:spLocks noChangeArrowheads="1"/>
          </p:cNvSpPr>
          <p:nvPr/>
        </p:nvSpPr>
        <p:spPr bwMode="auto">
          <a:xfrm>
            <a:off x="2438400" y="1371600"/>
            <a:ext cx="876300" cy="412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i="0">
                <a:solidFill>
                  <a:schemeClr val="tx1"/>
                </a:solidFill>
                <a:latin typeface="Trebuchet MS" pitchFamily="-107" charset="0"/>
              </a:rPr>
              <a:t>to dst</a:t>
            </a:r>
          </a:p>
        </p:txBody>
      </p:sp>
      <p:sp>
        <p:nvSpPr>
          <p:cNvPr id="40971" name="Line 80"/>
          <p:cNvSpPr>
            <a:spLocks noChangeShapeType="1"/>
          </p:cNvSpPr>
          <p:nvPr/>
        </p:nvSpPr>
        <p:spPr bwMode="auto">
          <a:xfrm>
            <a:off x="2057400" y="1981200"/>
            <a:ext cx="838200" cy="533400"/>
          </a:xfrm>
          <a:prstGeom prst="line">
            <a:avLst/>
          </a:prstGeom>
          <a:noFill/>
          <a:ln w="19050">
            <a:solidFill>
              <a:srgbClr val="8E030A"/>
            </a:solidFill>
            <a:round/>
            <a:headEnd/>
            <a:tailEnd type="triangle" w="med" len="med"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2" name="Line 81"/>
          <p:cNvSpPr>
            <a:spLocks noChangeShapeType="1"/>
          </p:cNvSpPr>
          <p:nvPr/>
        </p:nvSpPr>
        <p:spPr bwMode="auto">
          <a:xfrm>
            <a:off x="2971800" y="1752600"/>
            <a:ext cx="533400" cy="762000"/>
          </a:xfrm>
          <a:prstGeom prst="line">
            <a:avLst/>
          </a:prstGeom>
          <a:noFill/>
          <a:ln w="19050">
            <a:solidFill>
              <a:srgbClr val="8E030A"/>
            </a:solidFill>
            <a:round/>
            <a:headEnd/>
            <a:tailEnd type="triangle" w="med" len="med"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4" name="AutoShape 17"/>
          <p:cNvSpPr>
            <a:spLocks/>
          </p:cNvSpPr>
          <p:nvPr/>
        </p:nvSpPr>
        <p:spPr bwMode="auto">
          <a:xfrm>
            <a:off x="5257800" y="1676400"/>
            <a:ext cx="228600" cy="2133600"/>
          </a:xfrm>
          <a:prstGeom prst="leftBrace">
            <a:avLst>
              <a:gd name="adj1" fmla="val 7777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77"/>
          <p:cNvSpPr>
            <a:spLocks noChangeArrowheads="1"/>
          </p:cNvSpPr>
          <p:nvPr/>
        </p:nvSpPr>
        <p:spPr bwMode="auto">
          <a:xfrm>
            <a:off x="228600" y="2286000"/>
            <a:ext cx="11430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solidFill>
                  <a:schemeClr val="tx1"/>
                </a:solidFill>
                <a:latin typeface="Trebuchet MS" pitchFamily="-107" charset="0"/>
              </a:rPr>
              <a:t>length of shortest path</a:t>
            </a:r>
          </a:p>
        </p:txBody>
      </p:sp>
      <p:sp>
        <p:nvSpPr>
          <p:cNvPr id="23" name="Line 80"/>
          <p:cNvSpPr>
            <a:spLocks noChangeShapeType="1"/>
          </p:cNvSpPr>
          <p:nvPr/>
        </p:nvSpPr>
        <p:spPr bwMode="auto">
          <a:xfrm>
            <a:off x="1371600" y="2514600"/>
            <a:ext cx="83820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112"/>
          <p:cNvSpPr>
            <a:spLocks noChangeArrowheads="1"/>
          </p:cNvSpPr>
          <p:nvPr/>
        </p:nvSpPr>
        <p:spPr bwMode="auto">
          <a:xfrm>
            <a:off x="838200" y="2514600"/>
            <a:ext cx="441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src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dst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008000"/>
                </a:solidFill>
                <a:latin typeface="Trebuchet MS" pitchFamily="-107" charset="0"/>
              </a:rPr>
              <a:t>k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=  min</a:t>
            </a: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429000" y="1384449"/>
            <a:ext cx="144145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solidFill>
                  <a:srgbClr val="008000"/>
                </a:solidFill>
                <a:latin typeface="Trebuchet MS" pitchFamily="-107" charset="0"/>
              </a:rPr>
              <a:t>considering paths of length 1..k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H="1">
            <a:off x="4038600" y="1828800"/>
            <a:ext cx="152400" cy="7620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562601" y="1799892"/>
            <a:ext cx="2486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src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][v][</a:t>
            </a:r>
            <a:r>
              <a:rPr lang="en-US" i="0">
                <a:solidFill>
                  <a:srgbClr val="008000"/>
                </a:solidFill>
                <a:latin typeface="Trebuchet MS" pitchFamily="-107" charset="0"/>
              </a:rPr>
              <a:t>k-1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  + </a:t>
            </a:r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[v][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dst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008000"/>
                </a:solidFill>
                <a:latin typeface="Trebuchet MS" pitchFamily="-107" charset="0"/>
              </a:rPr>
              <a:t>1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  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62601" y="3174123"/>
            <a:ext cx="2403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src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dst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008000"/>
                </a:solidFill>
                <a:latin typeface="Trebuchet MS" pitchFamily="-107" charset="0"/>
              </a:rPr>
              <a:t>k-1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772400" y="2133600"/>
            <a:ext cx="764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Trebuchet MS" pitchFamily="-107" charset="0"/>
              </a:rPr>
              <a:t>for all v</a:t>
            </a:r>
            <a:endParaRPr lang="en-US" sz="1200"/>
          </a:p>
        </p:txBody>
      </p:sp>
      <p:sp>
        <p:nvSpPr>
          <p:cNvPr id="31" name="Rectangle 77"/>
          <p:cNvSpPr>
            <a:spLocks noChangeArrowheads="1"/>
          </p:cNvSpPr>
          <p:nvPr/>
        </p:nvSpPr>
        <p:spPr bwMode="auto">
          <a:xfrm>
            <a:off x="4343400" y="5943600"/>
            <a:ext cx="3580253" cy="738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i="0">
                <a:solidFill>
                  <a:schemeClr val="tx1"/>
                </a:solidFill>
                <a:latin typeface="Trebuchet MS" pitchFamily="-107" charset="0"/>
              </a:rPr>
              <a:t>What was the big-O running time of this algorithm?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9"/>
          <p:cNvSpPr txBox="1">
            <a:spLocks noChangeArrowheads="1"/>
          </p:cNvSpPr>
          <p:nvPr/>
        </p:nvSpPr>
        <p:spPr bwMode="auto">
          <a:xfrm>
            <a:off x="1236718" y="196195"/>
            <a:ext cx="66294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Even shorter  </a:t>
            </a:r>
            <a:r>
              <a:rPr lang="en-US" sz="3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shortest paths…</a:t>
            </a:r>
          </a:p>
        </p:txBody>
      </p:sp>
      <p:grpSp>
        <p:nvGrpSpPr>
          <p:cNvPr id="43011" name="Group 1026"/>
          <p:cNvGrpSpPr>
            <a:grpSpLocks/>
          </p:cNvGrpSpPr>
          <p:nvPr/>
        </p:nvGrpSpPr>
        <p:grpSpPr bwMode="auto">
          <a:xfrm>
            <a:off x="338138" y="1038225"/>
            <a:ext cx="8324850" cy="180975"/>
            <a:chOff x="295" y="1311"/>
            <a:chExt cx="5177" cy="114"/>
          </a:xfrm>
        </p:grpSpPr>
        <p:sp>
          <p:nvSpPr>
            <p:cNvPr id="43030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43031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43012" name="Rectangle 112"/>
          <p:cNvSpPr>
            <a:spLocks noChangeArrowheads="1"/>
          </p:cNvSpPr>
          <p:nvPr/>
        </p:nvSpPr>
        <p:spPr bwMode="auto">
          <a:xfrm>
            <a:off x="838200" y="2514600"/>
            <a:ext cx="441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src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dst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FF0000"/>
                </a:solidFill>
                <a:latin typeface="Trebuchet MS" pitchFamily="-107" charset="0"/>
              </a:rPr>
              <a:t>k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=  min</a:t>
            </a:r>
          </a:p>
        </p:txBody>
      </p:sp>
      <p:pic>
        <p:nvPicPr>
          <p:cNvPr id="43015" name="Picture 70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780" y="4225199"/>
            <a:ext cx="2138363" cy="25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2667000" y="4419600"/>
            <a:ext cx="2438400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i="0">
                <a:solidFill>
                  <a:schemeClr val="tx1"/>
                </a:solidFill>
                <a:latin typeface="Trebuchet MS" pitchFamily="-107" charset="0"/>
              </a:rPr>
              <a:t>Consider interim paths only through vertices</a:t>
            </a:r>
            <a:r>
              <a:rPr lang="en-US" sz="1800" i="0">
                <a:solidFill>
                  <a:srgbClr val="8E030A"/>
                </a:solidFill>
                <a:latin typeface="Trebuchet MS" pitchFamily="-107" charset="0"/>
              </a:rPr>
              <a:t> 1..k</a:t>
            </a:r>
          </a:p>
        </p:txBody>
      </p:sp>
      <p:sp>
        <p:nvSpPr>
          <p:cNvPr id="43017" name="Rectangle 12"/>
          <p:cNvSpPr>
            <a:spLocks noChangeArrowheads="1"/>
          </p:cNvSpPr>
          <p:nvPr/>
        </p:nvSpPr>
        <p:spPr bwMode="auto">
          <a:xfrm>
            <a:off x="990600" y="1600200"/>
            <a:ext cx="1174750" cy="412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i="0">
                <a:solidFill>
                  <a:schemeClr val="tx1"/>
                </a:solidFill>
                <a:latin typeface="Trebuchet MS" pitchFamily="-107" charset="0"/>
              </a:rPr>
              <a:t>from src</a:t>
            </a:r>
          </a:p>
        </p:txBody>
      </p:sp>
      <p:sp>
        <p:nvSpPr>
          <p:cNvPr id="43018" name="Rectangle 13"/>
          <p:cNvSpPr>
            <a:spLocks noChangeArrowheads="1"/>
          </p:cNvSpPr>
          <p:nvPr/>
        </p:nvSpPr>
        <p:spPr bwMode="auto">
          <a:xfrm>
            <a:off x="2438400" y="1371600"/>
            <a:ext cx="876300" cy="412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i="0">
                <a:solidFill>
                  <a:schemeClr val="tx1"/>
                </a:solidFill>
                <a:latin typeface="Trebuchet MS" pitchFamily="-107" charset="0"/>
              </a:rPr>
              <a:t>to dst</a:t>
            </a:r>
          </a:p>
        </p:txBody>
      </p:sp>
      <p:sp>
        <p:nvSpPr>
          <p:cNvPr id="43019" name="Rectangle 14"/>
          <p:cNvSpPr>
            <a:spLocks noChangeArrowheads="1"/>
          </p:cNvSpPr>
          <p:nvPr/>
        </p:nvSpPr>
        <p:spPr bwMode="auto">
          <a:xfrm>
            <a:off x="3429000" y="1292116"/>
            <a:ext cx="1441450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solidFill>
                  <a:srgbClr val="FF0000"/>
                </a:solidFill>
                <a:latin typeface="Trebuchet MS" pitchFamily="-107" charset="0"/>
              </a:rPr>
              <a:t>using only intermediate nodes 1..k</a:t>
            </a:r>
          </a:p>
        </p:txBody>
      </p:sp>
      <p:sp>
        <p:nvSpPr>
          <p:cNvPr id="43020" name="Line 15"/>
          <p:cNvSpPr>
            <a:spLocks noChangeShapeType="1"/>
          </p:cNvSpPr>
          <p:nvPr/>
        </p:nvSpPr>
        <p:spPr bwMode="auto">
          <a:xfrm>
            <a:off x="2057400" y="1981200"/>
            <a:ext cx="838200" cy="609600"/>
          </a:xfrm>
          <a:prstGeom prst="line">
            <a:avLst/>
          </a:prstGeom>
          <a:noFill/>
          <a:ln w="19050">
            <a:solidFill>
              <a:srgbClr val="8E030A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1" name="Line 16"/>
          <p:cNvSpPr>
            <a:spLocks noChangeShapeType="1"/>
          </p:cNvSpPr>
          <p:nvPr/>
        </p:nvSpPr>
        <p:spPr bwMode="auto">
          <a:xfrm>
            <a:off x="2971800" y="1752600"/>
            <a:ext cx="609600" cy="838200"/>
          </a:xfrm>
          <a:prstGeom prst="line">
            <a:avLst/>
          </a:prstGeom>
          <a:noFill/>
          <a:ln w="19050">
            <a:solidFill>
              <a:srgbClr val="8E030A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2" name="Line 17"/>
          <p:cNvSpPr>
            <a:spLocks noChangeShapeType="1"/>
          </p:cNvSpPr>
          <p:nvPr/>
        </p:nvSpPr>
        <p:spPr bwMode="auto">
          <a:xfrm flipH="1">
            <a:off x="4038600" y="1905000"/>
            <a:ext cx="152400" cy="68580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23" name="AutoShape 18"/>
          <p:cNvSpPr>
            <a:spLocks noChangeArrowheads="1"/>
          </p:cNvSpPr>
          <p:nvPr/>
        </p:nvSpPr>
        <p:spPr bwMode="auto">
          <a:xfrm>
            <a:off x="2470500" y="4114800"/>
            <a:ext cx="2922588" cy="1600200"/>
          </a:xfrm>
          <a:prstGeom prst="cloudCallout">
            <a:avLst>
              <a:gd name="adj1" fmla="val -44806"/>
              <a:gd name="adj2" fmla="val 42537"/>
            </a:avLst>
          </a:prstGeom>
          <a:noFill/>
          <a:ln w="9525">
            <a:solidFill>
              <a:srgbClr val="8E030A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800" i="0"/>
          </a:p>
        </p:txBody>
      </p:sp>
      <p:sp>
        <p:nvSpPr>
          <p:cNvPr id="43024" name="AutoShape 19"/>
          <p:cNvSpPr>
            <a:spLocks/>
          </p:cNvSpPr>
          <p:nvPr/>
        </p:nvSpPr>
        <p:spPr bwMode="auto">
          <a:xfrm>
            <a:off x="5343525" y="1676400"/>
            <a:ext cx="228600" cy="2133600"/>
          </a:xfrm>
          <a:prstGeom prst="leftBrace">
            <a:avLst>
              <a:gd name="adj1" fmla="val 77778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7"/>
          <p:cNvSpPr>
            <a:spLocks noChangeArrowheads="1"/>
          </p:cNvSpPr>
          <p:nvPr/>
        </p:nvSpPr>
        <p:spPr bwMode="auto">
          <a:xfrm>
            <a:off x="228600" y="2286000"/>
            <a:ext cx="1143000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solidFill>
                  <a:schemeClr val="tx1"/>
                </a:solidFill>
                <a:latin typeface="Trebuchet MS" pitchFamily="-107" charset="0"/>
              </a:rPr>
              <a:t>length of shortest path</a:t>
            </a:r>
          </a:p>
        </p:txBody>
      </p:sp>
      <p:sp>
        <p:nvSpPr>
          <p:cNvPr id="25" name="Line 80"/>
          <p:cNvSpPr>
            <a:spLocks noChangeShapeType="1"/>
          </p:cNvSpPr>
          <p:nvPr/>
        </p:nvSpPr>
        <p:spPr bwMode="auto">
          <a:xfrm>
            <a:off x="1371600" y="2514600"/>
            <a:ext cx="83820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72"/>
          <p:cNvSpPr>
            <a:spLocks noChangeArrowheads="1"/>
          </p:cNvSpPr>
          <p:nvPr/>
        </p:nvSpPr>
        <p:spPr bwMode="auto">
          <a:xfrm>
            <a:off x="7530649" y="3580155"/>
            <a:ext cx="913719" cy="3231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500" i="0">
                <a:solidFill>
                  <a:srgbClr val="000000"/>
                </a:solidFill>
                <a:latin typeface="Trebuchet MS" pitchFamily="-107" charset="0"/>
              </a:rPr>
              <a:t>or don't!</a:t>
            </a:r>
          </a:p>
        </p:txBody>
      </p:sp>
      <p:sp>
        <p:nvSpPr>
          <p:cNvPr id="27" name="Rectangle 73"/>
          <p:cNvSpPr>
            <a:spLocks noChangeArrowheads="1"/>
          </p:cNvSpPr>
          <p:nvPr/>
        </p:nvSpPr>
        <p:spPr bwMode="auto">
          <a:xfrm>
            <a:off x="7239000" y="1447800"/>
            <a:ext cx="1506111" cy="320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500" i="0">
                <a:solidFill>
                  <a:srgbClr val="000000"/>
                </a:solidFill>
                <a:latin typeface="Trebuchet MS" pitchFamily="-107" charset="0"/>
              </a:rPr>
              <a:t>use vertex k?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62601" y="1799892"/>
            <a:ext cx="2486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src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FF0000"/>
                </a:solidFill>
                <a:latin typeface="Trebuchet MS" pitchFamily="-107" charset="0"/>
              </a:rPr>
              <a:t>k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FF0000"/>
                </a:solidFill>
                <a:latin typeface="Trebuchet MS" pitchFamily="-107" charset="0"/>
              </a:rPr>
              <a:t>k-1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  + </a:t>
            </a:r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FF0000"/>
                </a:solidFill>
                <a:latin typeface="Trebuchet MS" pitchFamily="-107" charset="0"/>
              </a:rPr>
              <a:t>k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dst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FF0000"/>
                </a:solidFill>
                <a:latin typeface="Trebuchet MS" pitchFamily="-107" charset="0"/>
              </a:rPr>
              <a:t>k-1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  </a:t>
            </a: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62601" y="3174123"/>
            <a:ext cx="2403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>
                <a:latin typeface="Trebuchet MS" pitchFamily="-107" charset="0"/>
              </a:rPr>
              <a:t>sP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src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800000"/>
                </a:solidFill>
                <a:latin typeface="Trebuchet MS" pitchFamily="-107" charset="0"/>
              </a:rPr>
              <a:t>dst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][</a:t>
            </a:r>
            <a:r>
              <a:rPr lang="en-US" i="0">
                <a:solidFill>
                  <a:srgbClr val="FF0000"/>
                </a:solidFill>
                <a:latin typeface="Trebuchet MS" pitchFamily="-107" charset="0"/>
              </a:rPr>
              <a:t>k-1</a:t>
            </a:r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] 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74540" y="2107143"/>
            <a:ext cx="9911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rebuchet MS" pitchFamily="-107" charset="0"/>
              </a:rPr>
              <a:t>only one k!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801760" y="5993342"/>
            <a:ext cx="12449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i="0">
                <a:solidFill>
                  <a:srgbClr val="008000"/>
                </a:solidFill>
                <a:latin typeface="Calibri"/>
                <a:ea typeface="Times New Roman" pitchFamily="-107" charset="0"/>
                <a:cs typeface="Calibri"/>
              </a:rPr>
              <a:t>Is this O(k)?</a:t>
            </a:r>
            <a:endParaRPr lang="en-US" sz="1200" i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33" name="Group 49"/>
          <p:cNvGrpSpPr>
            <a:grpSpLocks/>
          </p:cNvGrpSpPr>
          <p:nvPr/>
        </p:nvGrpSpPr>
        <p:grpSpPr bwMode="auto">
          <a:xfrm>
            <a:off x="3886200" y="6172200"/>
            <a:ext cx="450850" cy="506413"/>
            <a:chOff x="2928" y="1051"/>
            <a:chExt cx="840" cy="957"/>
          </a:xfrm>
        </p:grpSpPr>
        <p:sp>
          <p:nvSpPr>
            <p:cNvPr id="34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36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37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38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39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40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41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42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43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6781800" y="6019800"/>
            <a:ext cx="121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0">
                <a:solidFill>
                  <a:schemeClr val="tx1"/>
                </a:solidFill>
                <a:latin typeface="Trebuchet MS" pitchFamily="-107" charset="0"/>
              </a:rPr>
              <a:t>big-O ?</a:t>
            </a: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540883" y="5480752"/>
            <a:ext cx="1942851" cy="276999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r>
              <a:rPr lang="en-US" sz="1200" i="0">
                <a:solidFill>
                  <a:srgbClr val="800000"/>
                </a:solidFill>
                <a:latin typeface="Trebuchet MS" pitchFamily="-107" charset="0"/>
              </a:rPr>
              <a:t>Floyd-Warshall algorithm</a:t>
            </a:r>
            <a:endParaRPr lang="en-US" sz="12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352800" y="152400"/>
            <a:ext cx="42100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CS 60 ~ the end of a </a:t>
            </a:r>
            <a:r>
              <a:rPr lang="en-US">
                <a:solidFill>
                  <a:schemeClr val="tx1"/>
                </a:solidFill>
              </a:rPr>
              <a:t>spam</a:t>
            </a:r>
            <a:r>
              <a:rPr lang="en-US" i="0">
                <a:solidFill>
                  <a:schemeClr val="tx1"/>
                </a:solidFill>
              </a:rPr>
              <a:t>ventur</a:t>
            </a:r>
            <a:r>
              <a:rPr lang="en-US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620000" y="152400"/>
            <a:ext cx="1244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i="0">
                <a:solidFill>
                  <a:srgbClr val="008000"/>
                </a:solidFill>
                <a:latin typeface="Calibri"/>
                <a:ea typeface="Times New Roman" pitchFamily="-107" charset="0"/>
                <a:cs typeface="Calibri"/>
              </a:rPr>
              <a:t>An end to spam?  I don't believe it!</a:t>
            </a:r>
            <a:endParaRPr lang="en-US" sz="1200" i="0">
              <a:solidFill>
                <a:srgbClr val="008000"/>
              </a:solidFill>
              <a:latin typeface="Calibri"/>
              <a:cs typeface="Calibri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8309303" y="609600"/>
            <a:ext cx="450850" cy="506413"/>
            <a:chOff x="2928" y="1051"/>
            <a:chExt cx="840" cy="957"/>
          </a:xfrm>
        </p:grpSpPr>
        <p:sp>
          <p:nvSpPr>
            <p:cNvPr id="15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17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18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19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0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1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2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3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24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2209800" y="1143000"/>
            <a:ext cx="2590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>
                <a:latin typeface="Calibri"/>
                <a:cs typeface="Calibri"/>
              </a:rPr>
              <a:t>write('Your Alakazam used Psychic! It was super effective against Brunos Hitmonlee! His mind was blown...'), nl,</a:t>
            </a:r>
          </a:p>
          <a:p>
            <a:pPr algn="l"/>
            <a:r>
              <a:rPr lang="en-US" sz="1200" b="1">
                <a:latin typeface="Calibri"/>
                <a:cs typeface="Calibri"/>
              </a:rPr>
              <a:t>write('I think its time to give this alakazam a rest...get another Pokemon to replace him!'), nl, nl,</a:t>
            </a:r>
          </a:p>
          <a:p>
            <a:pPr algn="l"/>
            <a:r>
              <a:rPr lang="en-US" sz="1200" b="1">
                <a:latin typeface="Calibri"/>
                <a:cs typeface="Calibri"/>
              </a:rPr>
              <a:t>write('Youve won! Proceed north to go to the next stage...'), retract(thing_at(alakazam, in_hand)).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14800" y="1549411"/>
            <a:ext cx="4800600" cy="526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This is a game based upon trying to complete your thesis before the end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of the year. There is kind of a solution which is to perform all the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experiments before time runs out (a.k.a. before you have visited Poon's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lab 20 times). You will need to collect items from different places and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take them to the appropriate lab to perform the experiment. Most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experiments require older_rats to be able to perform them. You will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become more and more tired and frustrated at time goes on (either cause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this take a while to grade (sorry :( )or because you can empathize with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your character). There will not always be the suplies you need when you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need them. Rats need time to grow up.</a:t>
            </a:r>
          </a:p>
          <a:p>
            <a:pPr algn="r">
              <a:lnSpc>
                <a:spcPts val="600"/>
              </a:lnSpc>
            </a:pPr>
            <a:endParaRPr lang="en-US" sz="1000" b="1">
              <a:solidFill>
                <a:schemeClr val="tx1"/>
              </a:solidFill>
            </a:endParaRP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Note: I had a freak accident in lab last year that cuased me to sprout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infinite arms. So I can carry everything! yay!!!</a:t>
            </a:r>
          </a:p>
          <a:p>
            <a:pPr algn="r">
              <a:lnSpc>
                <a:spcPts val="600"/>
              </a:lnSpc>
            </a:pPr>
            <a:endParaRPr lang="en-US" sz="1000" b="1">
              <a:solidFill>
                <a:schemeClr val="tx1"/>
              </a:solidFill>
            </a:endParaRP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Solution: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south.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take(older_rats).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northwest.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take(pcr).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north.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use(pcr).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south.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(removing 20 steps...)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southwest.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use(western).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east.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take(older_rats).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northwest.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take(qpcr_plate).</a:t>
            </a:r>
          </a:p>
          <a:p>
            <a:pPr algn="r">
              <a:lnSpc>
                <a:spcPts val="600"/>
              </a:lnSpc>
            </a:pPr>
            <a:endParaRPr lang="en-US" sz="1000" b="1">
              <a:solidFill>
                <a:schemeClr val="tx1"/>
              </a:solidFill>
            </a:endParaRP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...And i'm not even sure you can get all the experients done, but I need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to work on my thesis instead of worrying about it. So if you could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figure out how I'm supposed to RUN ALL THESE WRITE AND RUN EVERYTHING</a:t>
            </a:r>
          </a:p>
          <a:p>
            <a:pPr algn="r">
              <a:lnSpc>
                <a:spcPts val="600"/>
              </a:lnSpc>
            </a:pPr>
            <a:r>
              <a:rPr lang="en-US" sz="1000" b="1">
                <a:solidFill>
                  <a:schemeClr val="tx1"/>
                </a:solidFill>
              </a:rPr>
              <a:t>BEFORE THE END OF THE MONTH, that'd be most helpfull!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600" y="3683877"/>
            <a:ext cx="7821449" cy="3105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describeRead(start) :-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write('Instead of following the wild bunny down the rabbit hole, you decide to read your book.'),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write('The day passes as you sit beneath the tree, absorbed by Alice\'s Adventures in Wonderland.'),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write('\'Thus grew the tale of Wonderland:'), nl, % note: this is a quote from Alice and Wonderland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write('Thus slowly, one by one,'),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write('Its quaint events were hammered out-'),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write('And now the tale is done,'),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write('And home we steer, a merry crew,'),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write('Beneath the setting sun.\''),nl,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write('When the sun has finally set, your return to your dorm, and that day of peace and freedom is complete.'),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write('You return to work as usual, eventually graduate, and get the job you always expected.'),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write('Life proceeds, and nothing all that exciting happens.'),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write('A promotion, a family, whatever it was you expected to happen does.'),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write('There are no surprises, just life.'),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write('You die at a reasonably old age, content with what you have done, however uninteresting it may have been.'), nl,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write('The end.'),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write('You are now exiting the game...'), nl, nl,</a:t>
            </a:r>
          </a:p>
          <a:p>
            <a:pPr algn="l">
              <a:lnSpc>
                <a:spcPts val="600"/>
              </a:lnSpc>
            </a:pPr>
            <a:r>
              <a:rPr lang="en-US" sz="1000" b="1">
                <a:solidFill>
                  <a:srgbClr val="800000"/>
                </a:solidFill>
              </a:rPr>
              <a:t>    quit.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52800" y="4702519"/>
            <a:ext cx="3620824" cy="323165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none">
            <a:spAutoFit/>
          </a:bodyPr>
          <a:lstStyle/>
          <a:p>
            <a:r>
              <a:rPr lang="en-US" sz="1500" i="0">
                <a:solidFill>
                  <a:srgbClr val="800000"/>
                </a:solidFill>
                <a:latin typeface="Calibri"/>
                <a:cs typeface="Calibri"/>
              </a:rPr>
              <a:t>42 rooms...  107 steps to solve... 1708 lines!</a:t>
            </a:r>
            <a:endParaRPr lang="en-US" sz="150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200" y="67441"/>
            <a:ext cx="4572000" cy="36851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ts val="500"/>
              </a:lnSpc>
            </a:pPr>
            <a:r>
              <a:rPr lang="en-US" sz="1200" b="1" i="0">
                <a:solidFill>
                  <a:srgbClr val="008000"/>
                </a:solidFill>
                <a:latin typeface="Courier New"/>
                <a:cs typeface="Courier New"/>
              </a:rPr>
              <a:t>There is a SpaMonster! Oh no!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     ______________________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    /SPAMSPAMSPAMSPAMSPAMSPAM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   /SPAMSPAMSPAMSPAMSPAMSPAMSP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  /SPAMSPAMSPAMSPAMSPAMSPAMSPAM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 /SPAMSPAMSPAMSPAMSPAMSPAMSPAMSP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|SPAMSPA/  SPAMSPAMSPAM/  SPAMSPA|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|SPAMSP/    SPAMSPAMSP/    SPAMSP|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|SPAMS(  O  )SPAMSPAM(  O  )SPAMS|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    /SPAMSPAMSP    /SPAMSP|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 _/SPAMSPAMSPAM _/SPAMSPA|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|SPAMSPAMSPSPAMSPAMSPAMSPAMSPAMSP|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|SPAMSPAMS/            SPAMSPAMSP|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|SPAMSPAM/              SPAMSPAMS|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|SPAMSPA|               |SPAMSPAM|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|SPAMSPA|               |SPAMSPAM|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|SPAMSPA|_______________|SPAMSPAM|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|SPAMSPAMSPAMSPAMSPAMSPAMSPAMSPAM|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|S/ PA/ MS/ PA/ MS/ PA/ MS/ PA/ M|</a:t>
            </a:r>
          </a:p>
          <a:p>
            <a:pPr algn="l">
              <a:lnSpc>
                <a:spcPts val="500"/>
              </a:lnSpc>
            </a:pPr>
            <a:r>
              <a:rPr lang="en-US" sz="800" b="1" i="0">
                <a:solidFill>
                  <a:srgbClr val="008000"/>
                </a:solidFill>
                <a:latin typeface="Courier New"/>
                <a:cs typeface="Courier New"/>
              </a:rPr>
              <a:t>|/  S/  P/  A/  M/  S/  P/  A/  M|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9"/>
          <p:cNvSpPr txBox="1">
            <a:spLocks noChangeArrowheads="1"/>
          </p:cNvSpPr>
          <p:nvPr/>
        </p:nvSpPr>
        <p:spPr bwMode="auto">
          <a:xfrm>
            <a:off x="1150279" y="208672"/>
            <a:ext cx="66294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Level 0:  </a:t>
            </a:r>
            <a:r>
              <a:rPr lang="en-US" sz="3600" b="1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no</a:t>
            </a:r>
            <a:r>
              <a:rPr lang="en-US" sz="3600" i="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 intermediates</a:t>
            </a:r>
            <a:endParaRPr lang="en-US" sz="3600" i="0" dirty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45059" name="Text Box 25"/>
          <p:cNvSpPr txBox="1">
            <a:spLocks noChangeArrowheads="1"/>
          </p:cNvSpPr>
          <p:nvPr/>
        </p:nvSpPr>
        <p:spPr bwMode="auto">
          <a:xfrm>
            <a:off x="133350" y="1447800"/>
            <a:ext cx="202247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i="0" dirty="0">
                <a:solidFill>
                  <a:schemeClr val="tx1"/>
                </a:solidFill>
                <a:latin typeface="Times" pitchFamily="-107" charset="0"/>
              </a:rPr>
              <a:t>Directed graph as adjacency matrix:</a:t>
            </a:r>
          </a:p>
        </p:txBody>
      </p:sp>
      <p:sp>
        <p:nvSpPr>
          <p:cNvPr id="45060" name="Oval 74"/>
          <p:cNvSpPr>
            <a:spLocks noChangeArrowheads="1"/>
          </p:cNvSpPr>
          <p:nvPr/>
        </p:nvSpPr>
        <p:spPr bwMode="auto">
          <a:xfrm>
            <a:off x="5483396" y="3437841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1</a:t>
            </a:r>
          </a:p>
        </p:txBody>
      </p:sp>
      <p:sp>
        <p:nvSpPr>
          <p:cNvPr id="45061" name="Oval 75"/>
          <p:cNvSpPr>
            <a:spLocks noChangeArrowheads="1"/>
          </p:cNvSpPr>
          <p:nvPr/>
        </p:nvSpPr>
        <p:spPr bwMode="auto">
          <a:xfrm>
            <a:off x="7235996" y="2752041"/>
            <a:ext cx="533400" cy="5334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2</a:t>
            </a:r>
          </a:p>
        </p:txBody>
      </p:sp>
      <p:sp>
        <p:nvSpPr>
          <p:cNvPr id="45062" name="Oval 76"/>
          <p:cNvSpPr>
            <a:spLocks noChangeArrowheads="1"/>
          </p:cNvSpPr>
          <p:nvPr/>
        </p:nvSpPr>
        <p:spPr bwMode="auto">
          <a:xfrm>
            <a:off x="5407196" y="5266641"/>
            <a:ext cx="533400" cy="5334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3</a:t>
            </a:r>
          </a:p>
        </p:txBody>
      </p:sp>
      <p:sp>
        <p:nvSpPr>
          <p:cNvPr id="45063" name="Oval 77"/>
          <p:cNvSpPr>
            <a:spLocks noChangeArrowheads="1"/>
          </p:cNvSpPr>
          <p:nvPr/>
        </p:nvSpPr>
        <p:spPr bwMode="auto">
          <a:xfrm>
            <a:off x="7312196" y="4961841"/>
            <a:ext cx="533400" cy="5334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4</a:t>
            </a:r>
          </a:p>
        </p:txBody>
      </p:sp>
      <p:sp>
        <p:nvSpPr>
          <p:cNvPr id="45064" name="Line 78"/>
          <p:cNvSpPr>
            <a:spLocks noChangeShapeType="1"/>
          </p:cNvSpPr>
          <p:nvPr/>
        </p:nvSpPr>
        <p:spPr bwMode="auto">
          <a:xfrm flipV="1">
            <a:off x="6056483" y="3120341"/>
            <a:ext cx="1114425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Line 79"/>
          <p:cNvSpPr>
            <a:spLocks noChangeShapeType="1"/>
          </p:cNvSpPr>
          <p:nvPr/>
        </p:nvSpPr>
        <p:spPr bwMode="auto">
          <a:xfrm flipH="1">
            <a:off x="5859633" y="3304491"/>
            <a:ext cx="1433513" cy="191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Line 80"/>
          <p:cNvSpPr>
            <a:spLocks noChangeShapeType="1"/>
          </p:cNvSpPr>
          <p:nvPr/>
        </p:nvSpPr>
        <p:spPr bwMode="auto">
          <a:xfrm flipV="1">
            <a:off x="6021558" y="5290454"/>
            <a:ext cx="1212850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Line 81"/>
          <p:cNvSpPr>
            <a:spLocks noChangeShapeType="1"/>
          </p:cNvSpPr>
          <p:nvPr/>
        </p:nvSpPr>
        <p:spPr bwMode="auto">
          <a:xfrm flipH="1" flipV="1">
            <a:off x="6061246" y="3879166"/>
            <a:ext cx="1281112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8" name="Text Box 82"/>
          <p:cNvSpPr txBox="1">
            <a:spLocks noChangeArrowheads="1"/>
          </p:cNvSpPr>
          <p:nvPr/>
        </p:nvSpPr>
        <p:spPr bwMode="auto">
          <a:xfrm>
            <a:off x="6473996" y="3056841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45069" name="Text Box 83"/>
          <p:cNvSpPr txBox="1">
            <a:spLocks noChangeArrowheads="1"/>
          </p:cNvSpPr>
          <p:nvPr/>
        </p:nvSpPr>
        <p:spPr bwMode="auto">
          <a:xfrm>
            <a:off x="5851696" y="4541154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45070" name="Text Box 84"/>
          <p:cNvSpPr txBox="1">
            <a:spLocks noChangeArrowheads="1"/>
          </p:cNvSpPr>
          <p:nvPr/>
        </p:nvSpPr>
        <p:spPr bwMode="auto">
          <a:xfrm>
            <a:off x="6221583" y="5414279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45071" name="Text Box 85"/>
          <p:cNvSpPr txBox="1">
            <a:spLocks noChangeArrowheads="1"/>
          </p:cNvSpPr>
          <p:nvPr/>
        </p:nvSpPr>
        <p:spPr bwMode="auto">
          <a:xfrm>
            <a:off x="6948658" y="4422091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10</a:t>
            </a:r>
          </a:p>
        </p:txBody>
      </p:sp>
      <p:sp>
        <p:nvSpPr>
          <p:cNvPr id="45072" name="Text Box 86"/>
          <p:cNvSpPr txBox="1">
            <a:spLocks noChangeArrowheads="1"/>
          </p:cNvSpPr>
          <p:nvPr/>
        </p:nvSpPr>
        <p:spPr bwMode="auto">
          <a:xfrm>
            <a:off x="7620171" y="3621991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50</a:t>
            </a:r>
          </a:p>
        </p:txBody>
      </p:sp>
      <p:sp>
        <p:nvSpPr>
          <p:cNvPr id="45073" name="Freeform 87"/>
          <p:cNvSpPr>
            <a:spLocks/>
          </p:cNvSpPr>
          <p:nvPr/>
        </p:nvSpPr>
        <p:spPr bwMode="auto">
          <a:xfrm>
            <a:off x="5870746" y="2555191"/>
            <a:ext cx="2422525" cy="2416175"/>
          </a:xfrm>
          <a:custGeom>
            <a:avLst/>
            <a:gdLst>
              <a:gd name="T0" fmla="*/ 0 w 1526"/>
              <a:gd name="T1" fmla="*/ 2147483647 h 1522"/>
              <a:gd name="T2" fmla="*/ 2147483647 w 1526"/>
              <a:gd name="T3" fmla="*/ 2147483647 h 1522"/>
              <a:gd name="T4" fmla="*/ 2147483647 w 1526"/>
              <a:gd name="T5" fmla="*/ 2147483647 h 1522"/>
              <a:gd name="T6" fmla="*/ 2147483647 w 1526"/>
              <a:gd name="T7" fmla="*/ 2147483647 h 1522"/>
              <a:gd name="T8" fmla="*/ 2147483647 w 1526"/>
              <a:gd name="T9" fmla="*/ 2147483647 h 1522"/>
              <a:gd name="T10" fmla="*/ 2147483647 w 1526"/>
              <a:gd name="T11" fmla="*/ 0 h 1522"/>
              <a:gd name="T12" fmla="*/ 2147483647 w 1526"/>
              <a:gd name="T13" fmla="*/ 2147483647 h 1522"/>
              <a:gd name="T14" fmla="*/ 2147483647 w 1526"/>
              <a:gd name="T15" fmla="*/ 2147483647 h 1522"/>
              <a:gd name="T16" fmla="*/ 2147483647 w 1526"/>
              <a:gd name="T17" fmla="*/ 2147483647 h 1522"/>
              <a:gd name="T18" fmla="*/ 2147483647 w 1526"/>
              <a:gd name="T19" fmla="*/ 2147483647 h 1522"/>
              <a:gd name="T20" fmla="*/ 2147483647 w 1526"/>
              <a:gd name="T21" fmla="*/ 2147483647 h 1522"/>
              <a:gd name="T22" fmla="*/ 2147483647 w 1526"/>
              <a:gd name="T23" fmla="*/ 2147483647 h 1522"/>
              <a:gd name="T24" fmla="*/ 2147483647 w 1526"/>
              <a:gd name="T25" fmla="*/ 2147483647 h 1522"/>
              <a:gd name="T26" fmla="*/ 2147483647 w 1526"/>
              <a:gd name="T27" fmla="*/ 2147483647 h 1522"/>
              <a:gd name="T28" fmla="*/ 2147483647 w 1526"/>
              <a:gd name="T29" fmla="*/ 2147483647 h 1522"/>
              <a:gd name="T30" fmla="*/ 2147483647 w 1526"/>
              <a:gd name="T31" fmla="*/ 2147483647 h 1522"/>
              <a:gd name="T32" fmla="*/ 2147483647 w 1526"/>
              <a:gd name="T33" fmla="*/ 2147483647 h 1522"/>
              <a:gd name="T34" fmla="*/ 2147483647 w 1526"/>
              <a:gd name="T35" fmla="*/ 2147483647 h 1522"/>
              <a:gd name="T36" fmla="*/ 2147483647 w 1526"/>
              <a:gd name="T37" fmla="*/ 2147483647 h 1522"/>
              <a:gd name="T38" fmla="*/ 2147483647 w 1526"/>
              <a:gd name="T39" fmla="*/ 2147483647 h 1522"/>
              <a:gd name="T40" fmla="*/ 2147483647 w 1526"/>
              <a:gd name="T41" fmla="*/ 2147483647 h 1522"/>
              <a:gd name="T42" fmla="*/ 2147483647 w 1526"/>
              <a:gd name="T43" fmla="*/ 2147483647 h 1522"/>
              <a:gd name="T44" fmla="*/ 2147483647 w 1526"/>
              <a:gd name="T45" fmla="*/ 2147483647 h 1522"/>
              <a:gd name="T46" fmla="*/ 2147483647 w 1526"/>
              <a:gd name="T47" fmla="*/ 2147483647 h 1522"/>
              <a:gd name="T48" fmla="*/ 2147483647 w 1526"/>
              <a:gd name="T49" fmla="*/ 2147483647 h 1522"/>
              <a:gd name="T50" fmla="*/ 2147483647 w 1526"/>
              <a:gd name="T51" fmla="*/ 2147483647 h 1522"/>
              <a:gd name="T52" fmla="*/ 2147483647 w 1526"/>
              <a:gd name="T53" fmla="*/ 2147483647 h 152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26"/>
              <a:gd name="T82" fmla="*/ 0 h 1522"/>
              <a:gd name="T83" fmla="*/ 1526 w 1526"/>
              <a:gd name="T84" fmla="*/ 1522 h 152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26" h="1522">
                <a:moveTo>
                  <a:pt x="0" y="512"/>
                </a:moveTo>
                <a:cubicBezTo>
                  <a:pt x="14" y="489"/>
                  <a:pt x="44" y="458"/>
                  <a:pt x="53" y="434"/>
                </a:cubicBezTo>
                <a:cubicBezTo>
                  <a:pt x="63" y="404"/>
                  <a:pt x="81" y="374"/>
                  <a:pt x="102" y="351"/>
                </a:cubicBezTo>
                <a:cubicBezTo>
                  <a:pt x="136" y="310"/>
                  <a:pt x="184" y="283"/>
                  <a:pt x="224" y="249"/>
                </a:cubicBezTo>
                <a:cubicBezTo>
                  <a:pt x="329" y="157"/>
                  <a:pt x="457" y="56"/>
                  <a:pt x="595" y="20"/>
                </a:cubicBezTo>
                <a:cubicBezTo>
                  <a:pt x="645" y="6"/>
                  <a:pt x="698" y="5"/>
                  <a:pt x="751" y="0"/>
                </a:cubicBezTo>
                <a:cubicBezTo>
                  <a:pt x="873" y="1"/>
                  <a:pt x="995" y="2"/>
                  <a:pt x="1117" y="5"/>
                </a:cubicBezTo>
                <a:cubicBezTo>
                  <a:pt x="1159" y="6"/>
                  <a:pt x="1244" y="20"/>
                  <a:pt x="1244" y="20"/>
                </a:cubicBezTo>
                <a:cubicBezTo>
                  <a:pt x="1252" y="23"/>
                  <a:pt x="1259" y="26"/>
                  <a:pt x="1268" y="29"/>
                </a:cubicBezTo>
                <a:cubicBezTo>
                  <a:pt x="1277" y="32"/>
                  <a:pt x="1297" y="39"/>
                  <a:pt x="1297" y="39"/>
                </a:cubicBezTo>
                <a:cubicBezTo>
                  <a:pt x="1325" y="60"/>
                  <a:pt x="1360" y="73"/>
                  <a:pt x="1385" y="102"/>
                </a:cubicBezTo>
                <a:cubicBezTo>
                  <a:pt x="1410" y="131"/>
                  <a:pt x="1434" y="165"/>
                  <a:pt x="1453" y="200"/>
                </a:cubicBezTo>
                <a:cubicBezTo>
                  <a:pt x="1464" y="221"/>
                  <a:pt x="1468" y="243"/>
                  <a:pt x="1483" y="263"/>
                </a:cubicBezTo>
                <a:cubicBezTo>
                  <a:pt x="1487" y="284"/>
                  <a:pt x="1493" y="301"/>
                  <a:pt x="1502" y="322"/>
                </a:cubicBezTo>
                <a:cubicBezTo>
                  <a:pt x="1509" y="366"/>
                  <a:pt x="1520" y="409"/>
                  <a:pt x="1526" y="454"/>
                </a:cubicBezTo>
                <a:cubicBezTo>
                  <a:pt x="1520" y="519"/>
                  <a:pt x="1512" y="585"/>
                  <a:pt x="1497" y="649"/>
                </a:cubicBezTo>
                <a:cubicBezTo>
                  <a:pt x="1491" y="695"/>
                  <a:pt x="1470" y="725"/>
                  <a:pt x="1463" y="771"/>
                </a:cubicBezTo>
                <a:cubicBezTo>
                  <a:pt x="1456" y="810"/>
                  <a:pt x="1455" y="850"/>
                  <a:pt x="1439" y="888"/>
                </a:cubicBezTo>
                <a:cubicBezTo>
                  <a:pt x="1428" y="946"/>
                  <a:pt x="1399" y="1001"/>
                  <a:pt x="1390" y="1059"/>
                </a:cubicBezTo>
                <a:cubicBezTo>
                  <a:pt x="1384" y="1092"/>
                  <a:pt x="1388" y="1078"/>
                  <a:pt x="1380" y="1102"/>
                </a:cubicBezTo>
                <a:cubicBezTo>
                  <a:pt x="1373" y="1146"/>
                  <a:pt x="1353" y="1184"/>
                  <a:pt x="1346" y="1229"/>
                </a:cubicBezTo>
                <a:cubicBezTo>
                  <a:pt x="1340" y="1259"/>
                  <a:pt x="1346" y="1270"/>
                  <a:pt x="1317" y="1278"/>
                </a:cubicBezTo>
                <a:cubicBezTo>
                  <a:pt x="1315" y="1284"/>
                  <a:pt x="1315" y="1291"/>
                  <a:pt x="1312" y="1298"/>
                </a:cubicBezTo>
                <a:cubicBezTo>
                  <a:pt x="1306" y="1308"/>
                  <a:pt x="1292" y="1327"/>
                  <a:pt x="1292" y="1327"/>
                </a:cubicBezTo>
                <a:cubicBezTo>
                  <a:pt x="1283" y="1359"/>
                  <a:pt x="1276" y="1380"/>
                  <a:pt x="1248" y="1400"/>
                </a:cubicBezTo>
                <a:cubicBezTo>
                  <a:pt x="1243" y="1422"/>
                  <a:pt x="1220" y="1483"/>
                  <a:pt x="1209" y="1502"/>
                </a:cubicBezTo>
                <a:cubicBezTo>
                  <a:pt x="1199" y="1518"/>
                  <a:pt x="1200" y="1511"/>
                  <a:pt x="1200" y="152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4" name="Freeform 88"/>
          <p:cNvSpPr>
            <a:spLocks/>
          </p:cNvSpPr>
          <p:nvPr/>
        </p:nvSpPr>
        <p:spPr bwMode="auto">
          <a:xfrm>
            <a:off x="7651921" y="2880629"/>
            <a:ext cx="331787" cy="2012950"/>
          </a:xfrm>
          <a:custGeom>
            <a:avLst/>
            <a:gdLst>
              <a:gd name="T0" fmla="*/ 2147483647 w 209"/>
              <a:gd name="T1" fmla="*/ 0 h 1268"/>
              <a:gd name="T2" fmla="*/ 2147483647 w 209"/>
              <a:gd name="T3" fmla="*/ 2147483647 h 1268"/>
              <a:gd name="T4" fmla="*/ 2147483647 w 209"/>
              <a:gd name="T5" fmla="*/ 2147483647 h 1268"/>
              <a:gd name="T6" fmla="*/ 2147483647 w 209"/>
              <a:gd name="T7" fmla="*/ 2147483647 h 1268"/>
              <a:gd name="T8" fmla="*/ 2147483647 w 209"/>
              <a:gd name="T9" fmla="*/ 2147483647 h 1268"/>
              <a:gd name="T10" fmla="*/ 2147483647 w 209"/>
              <a:gd name="T11" fmla="*/ 2147483647 h 1268"/>
              <a:gd name="T12" fmla="*/ 2147483647 w 209"/>
              <a:gd name="T13" fmla="*/ 2147483647 h 1268"/>
              <a:gd name="T14" fmla="*/ 2147483647 w 209"/>
              <a:gd name="T15" fmla="*/ 2147483647 h 1268"/>
              <a:gd name="T16" fmla="*/ 2147483647 w 209"/>
              <a:gd name="T17" fmla="*/ 2147483647 h 1268"/>
              <a:gd name="T18" fmla="*/ 2147483647 w 209"/>
              <a:gd name="T19" fmla="*/ 2147483647 h 1268"/>
              <a:gd name="T20" fmla="*/ 2147483647 w 209"/>
              <a:gd name="T21" fmla="*/ 2147483647 h 1268"/>
              <a:gd name="T22" fmla="*/ 2147483647 w 209"/>
              <a:gd name="T23" fmla="*/ 2147483647 h 1268"/>
              <a:gd name="T24" fmla="*/ 2147483647 w 209"/>
              <a:gd name="T25" fmla="*/ 2147483647 h 1268"/>
              <a:gd name="T26" fmla="*/ 2147483647 w 209"/>
              <a:gd name="T27" fmla="*/ 2147483647 h 1268"/>
              <a:gd name="T28" fmla="*/ 2147483647 w 209"/>
              <a:gd name="T29" fmla="*/ 2147483647 h 1268"/>
              <a:gd name="T30" fmla="*/ 2147483647 w 209"/>
              <a:gd name="T31" fmla="*/ 2147483647 h 1268"/>
              <a:gd name="T32" fmla="*/ 2147483647 w 209"/>
              <a:gd name="T33" fmla="*/ 2147483647 h 1268"/>
              <a:gd name="T34" fmla="*/ 2147483647 w 209"/>
              <a:gd name="T35" fmla="*/ 2147483647 h 1268"/>
              <a:gd name="T36" fmla="*/ 0 w 209"/>
              <a:gd name="T37" fmla="*/ 2147483647 h 126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9"/>
              <a:gd name="T58" fmla="*/ 0 h 1268"/>
              <a:gd name="T59" fmla="*/ 209 w 209"/>
              <a:gd name="T60" fmla="*/ 1268 h 126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9" h="1268">
                <a:moveTo>
                  <a:pt x="73" y="0"/>
                </a:moveTo>
                <a:cubicBezTo>
                  <a:pt x="80" y="21"/>
                  <a:pt x="91" y="17"/>
                  <a:pt x="112" y="24"/>
                </a:cubicBezTo>
                <a:cubicBezTo>
                  <a:pt x="127" y="35"/>
                  <a:pt x="134" y="48"/>
                  <a:pt x="151" y="58"/>
                </a:cubicBezTo>
                <a:cubicBezTo>
                  <a:pt x="157" y="78"/>
                  <a:pt x="172" y="100"/>
                  <a:pt x="190" y="112"/>
                </a:cubicBezTo>
                <a:cubicBezTo>
                  <a:pt x="198" y="137"/>
                  <a:pt x="193" y="122"/>
                  <a:pt x="204" y="161"/>
                </a:cubicBezTo>
                <a:cubicBezTo>
                  <a:pt x="205" y="167"/>
                  <a:pt x="209" y="180"/>
                  <a:pt x="209" y="180"/>
                </a:cubicBezTo>
                <a:cubicBezTo>
                  <a:pt x="207" y="201"/>
                  <a:pt x="205" y="222"/>
                  <a:pt x="204" y="244"/>
                </a:cubicBezTo>
                <a:cubicBezTo>
                  <a:pt x="202" y="269"/>
                  <a:pt x="201" y="296"/>
                  <a:pt x="200" y="322"/>
                </a:cubicBezTo>
                <a:cubicBezTo>
                  <a:pt x="198" y="335"/>
                  <a:pt x="197" y="348"/>
                  <a:pt x="195" y="361"/>
                </a:cubicBezTo>
                <a:cubicBezTo>
                  <a:pt x="192" y="377"/>
                  <a:pt x="185" y="410"/>
                  <a:pt x="185" y="410"/>
                </a:cubicBezTo>
                <a:cubicBezTo>
                  <a:pt x="180" y="492"/>
                  <a:pt x="177" y="608"/>
                  <a:pt x="156" y="688"/>
                </a:cubicBezTo>
                <a:cubicBezTo>
                  <a:pt x="141" y="741"/>
                  <a:pt x="109" y="799"/>
                  <a:pt x="102" y="854"/>
                </a:cubicBezTo>
                <a:cubicBezTo>
                  <a:pt x="95" y="904"/>
                  <a:pt x="89" y="955"/>
                  <a:pt x="78" y="1005"/>
                </a:cubicBezTo>
                <a:cubicBezTo>
                  <a:pt x="74" y="1020"/>
                  <a:pt x="71" y="1036"/>
                  <a:pt x="63" y="1049"/>
                </a:cubicBezTo>
                <a:cubicBezTo>
                  <a:pt x="56" y="1058"/>
                  <a:pt x="43" y="1078"/>
                  <a:pt x="43" y="1078"/>
                </a:cubicBezTo>
                <a:cubicBezTo>
                  <a:pt x="32" y="1118"/>
                  <a:pt x="21" y="1158"/>
                  <a:pt x="14" y="1200"/>
                </a:cubicBezTo>
                <a:cubicBezTo>
                  <a:pt x="12" y="1209"/>
                  <a:pt x="11" y="1219"/>
                  <a:pt x="9" y="1229"/>
                </a:cubicBezTo>
                <a:cubicBezTo>
                  <a:pt x="7" y="1234"/>
                  <a:pt x="5" y="1238"/>
                  <a:pt x="4" y="1244"/>
                </a:cubicBezTo>
                <a:cubicBezTo>
                  <a:pt x="2" y="1251"/>
                  <a:pt x="0" y="1268"/>
                  <a:pt x="0" y="126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5" name="Text Box 89"/>
          <p:cNvSpPr txBox="1">
            <a:spLocks noChangeArrowheads="1"/>
          </p:cNvSpPr>
          <p:nvPr/>
        </p:nvSpPr>
        <p:spPr bwMode="auto">
          <a:xfrm>
            <a:off x="6364458" y="2355166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100</a:t>
            </a:r>
          </a:p>
        </p:txBody>
      </p:sp>
      <p:grpSp>
        <p:nvGrpSpPr>
          <p:cNvPr id="45077" name="Group 1026"/>
          <p:cNvGrpSpPr>
            <a:grpSpLocks/>
          </p:cNvGrpSpPr>
          <p:nvPr/>
        </p:nvGrpSpPr>
        <p:grpSpPr bwMode="auto">
          <a:xfrm>
            <a:off x="338138" y="1038225"/>
            <a:ext cx="8324850" cy="180975"/>
            <a:chOff x="295" y="1311"/>
            <a:chExt cx="5177" cy="114"/>
          </a:xfrm>
        </p:grpSpPr>
        <p:sp>
          <p:nvSpPr>
            <p:cNvPr id="45122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45123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45078" name="Rectangle 95"/>
          <p:cNvSpPr>
            <a:spLocks noChangeArrowheads="1"/>
          </p:cNvSpPr>
          <p:nvPr/>
        </p:nvSpPr>
        <p:spPr bwMode="auto">
          <a:xfrm>
            <a:off x="1344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79" name="Rectangle 96"/>
          <p:cNvSpPr>
            <a:spLocks noChangeArrowheads="1"/>
          </p:cNvSpPr>
          <p:nvPr/>
        </p:nvSpPr>
        <p:spPr bwMode="auto">
          <a:xfrm>
            <a:off x="2106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0" name="Rectangle 97"/>
          <p:cNvSpPr>
            <a:spLocks noChangeArrowheads="1"/>
          </p:cNvSpPr>
          <p:nvPr/>
        </p:nvSpPr>
        <p:spPr bwMode="auto">
          <a:xfrm>
            <a:off x="2868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1" name="Rectangle 98"/>
          <p:cNvSpPr>
            <a:spLocks noChangeArrowheads="1"/>
          </p:cNvSpPr>
          <p:nvPr/>
        </p:nvSpPr>
        <p:spPr bwMode="auto">
          <a:xfrm>
            <a:off x="3630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2" name="Rectangle 99"/>
          <p:cNvSpPr>
            <a:spLocks noChangeArrowheads="1"/>
          </p:cNvSpPr>
          <p:nvPr/>
        </p:nvSpPr>
        <p:spPr bwMode="auto">
          <a:xfrm>
            <a:off x="1344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3" name="Rectangle 100"/>
          <p:cNvSpPr>
            <a:spLocks noChangeArrowheads="1"/>
          </p:cNvSpPr>
          <p:nvPr/>
        </p:nvSpPr>
        <p:spPr bwMode="auto">
          <a:xfrm>
            <a:off x="2106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4" name="Rectangle 101"/>
          <p:cNvSpPr>
            <a:spLocks noChangeArrowheads="1"/>
          </p:cNvSpPr>
          <p:nvPr/>
        </p:nvSpPr>
        <p:spPr bwMode="auto">
          <a:xfrm>
            <a:off x="2868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5" name="Rectangle 102"/>
          <p:cNvSpPr>
            <a:spLocks noChangeArrowheads="1"/>
          </p:cNvSpPr>
          <p:nvPr/>
        </p:nvSpPr>
        <p:spPr bwMode="auto">
          <a:xfrm>
            <a:off x="3630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6" name="Rectangle 103"/>
          <p:cNvSpPr>
            <a:spLocks noChangeArrowheads="1"/>
          </p:cNvSpPr>
          <p:nvPr/>
        </p:nvSpPr>
        <p:spPr bwMode="auto">
          <a:xfrm>
            <a:off x="1344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7" name="Rectangle 104"/>
          <p:cNvSpPr>
            <a:spLocks noChangeArrowheads="1"/>
          </p:cNvSpPr>
          <p:nvPr/>
        </p:nvSpPr>
        <p:spPr bwMode="auto">
          <a:xfrm>
            <a:off x="2106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8" name="Rectangle 105"/>
          <p:cNvSpPr>
            <a:spLocks noChangeArrowheads="1"/>
          </p:cNvSpPr>
          <p:nvPr/>
        </p:nvSpPr>
        <p:spPr bwMode="auto">
          <a:xfrm>
            <a:off x="2868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89" name="Rectangle 106"/>
          <p:cNvSpPr>
            <a:spLocks noChangeArrowheads="1"/>
          </p:cNvSpPr>
          <p:nvPr/>
        </p:nvSpPr>
        <p:spPr bwMode="auto">
          <a:xfrm>
            <a:off x="3630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90" name="Rectangle 107"/>
          <p:cNvSpPr>
            <a:spLocks noChangeArrowheads="1"/>
          </p:cNvSpPr>
          <p:nvPr/>
        </p:nvSpPr>
        <p:spPr bwMode="auto">
          <a:xfrm>
            <a:off x="1344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91" name="Rectangle 108"/>
          <p:cNvSpPr>
            <a:spLocks noChangeArrowheads="1"/>
          </p:cNvSpPr>
          <p:nvPr/>
        </p:nvSpPr>
        <p:spPr bwMode="auto">
          <a:xfrm>
            <a:off x="2106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92" name="Rectangle 109"/>
          <p:cNvSpPr>
            <a:spLocks noChangeArrowheads="1"/>
          </p:cNvSpPr>
          <p:nvPr/>
        </p:nvSpPr>
        <p:spPr bwMode="auto">
          <a:xfrm>
            <a:off x="2868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93" name="Rectangle 110"/>
          <p:cNvSpPr>
            <a:spLocks noChangeArrowheads="1"/>
          </p:cNvSpPr>
          <p:nvPr/>
        </p:nvSpPr>
        <p:spPr bwMode="auto">
          <a:xfrm>
            <a:off x="3630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94" name="Rectangle 111"/>
          <p:cNvSpPr>
            <a:spLocks noChangeArrowheads="1"/>
          </p:cNvSpPr>
          <p:nvPr/>
        </p:nvSpPr>
        <p:spPr bwMode="auto">
          <a:xfrm>
            <a:off x="184694" y="4110038"/>
            <a:ext cx="658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45095" name="Oval 112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5096" name="Oval 113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5097" name="Oval 114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5098" name="Oval 115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099" name="Oval 116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5100" name="Oval 117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5101" name="Oval 118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5102" name="Oval 119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03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45104" name="Rectangle 121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45105" name="Rectangle 122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45106" name="Text Box 123"/>
          <p:cNvSpPr txBox="1">
            <a:spLocks noChangeArrowheads="1"/>
          </p:cNvSpPr>
          <p:nvPr/>
        </p:nvSpPr>
        <p:spPr bwMode="auto">
          <a:xfrm>
            <a:off x="3629025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07" name="Text Box 124"/>
          <p:cNvSpPr txBox="1">
            <a:spLocks noChangeArrowheads="1"/>
          </p:cNvSpPr>
          <p:nvPr/>
        </p:nvSpPr>
        <p:spPr bwMode="auto">
          <a:xfrm>
            <a:off x="2859088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08" name="Text Box 125"/>
          <p:cNvSpPr txBox="1">
            <a:spLocks noChangeArrowheads="1"/>
          </p:cNvSpPr>
          <p:nvPr/>
        </p:nvSpPr>
        <p:spPr bwMode="auto">
          <a:xfrm>
            <a:off x="2105025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09" name="Text Box 126"/>
          <p:cNvSpPr txBox="1">
            <a:spLocks noChangeArrowheads="1"/>
          </p:cNvSpPr>
          <p:nvPr/>
        </p:nvSpPr>
        <p:spPr bwMode="auto">
          <a:xfrm>
            <a:off x="1350963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5110" name="Text Box 127"/>
          <p:cNvSpPr txBox="1">
            <a:spLocks noChangeArrowheads="1"/>
          </p:cNvSpPr>
          <p:nvPr/>
        </p:nvSpPr>
        <p:spPr bwMode="auto">
          <a:xfrm>
            <a:off x="2097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5111" name="Text Box 128"/>
          <p:cNvSpPr txBox="1">
            <a:spLocks noChangeArrowheads="1"/>
          </p:cNvSpPr>
          <p:nvPr/>
        </p:nvSpPr>
        <p:spPr bwMode="auto">
          <a:xfrm>
            <a:off x="2859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5112" name="Text Box 129"/>
          <p:cNvSpPr txBox="1">
            <a:spLocks noChangeArrowheads="1"/>
          </p:cNvSpPr>
          <p:nvPr/>
        </p:nvSpPr>
        <p:spPr bwMode="auto">
          <a:xfrm>
            <a:off x="3621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5113" name="Text Box 130"/>
          <p:cNvSpPr txBox="1">
            <a:spLocks noChangeArrowheads="1"/>
          </p:cNvSpPr>
          <p:nvPr/>
        </p:nvSpPr>
        <p:spPr bwMode="auto">
          <a:xfrm>
            <a:off x="1335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14" name="Text Box 131"/>
          <p:cNvSpPr txBox="1">
            <a:spLocks noChangeArrowheads="1"/>
          </p:cNvSpPr>
          <p:nvPr/>
        </p:nvSpPr>
        <p:spPr bwMode="auto">
          <a:xfrm>
            <a:off x="3621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15" name="Text Box 132"/>
          <p:cNvSpPr txBox="1">
            <a:spLocks noChangeArrowheads="1"/>
          </p:cNvSpPr>
          <p:nvPr/>
        </p:nvSpPr>
        <p:spPr bwMode="auto">
          <a:xfrm>
            <a:off x="2851150" y="39195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16" name="Text Box 133"/>
          <p:cNvSpPr txBox="1">
            <a:spLocks noChangeArrowheads="1"/>
          </p:cNvSpPr>
          <p:nvPr/>
        </p:nvSpPr>
        <p:spPr bwMode="auto">
          <a:xfrm>
            <a:off x="2097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17" name="Text Box 134"/>
          <p:cNvSpPr txBox="1">
            <a:spLocks noChangeArrowheads="1"/>
          </p:cNvSpPr>
          <p:nvPr/>
        </p:nvSpPr>
        <p:spPr bwMode="auto">
          <a:xfrm>
            <a:off x="1327150" y="465296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18" name="Text Box 135"/>
          <p:cNvSpPr txBox="1">
            <a:spLocks noChangeArrowheads="1"/>
          </p:cNvSpPr>
          <p:nvPr/>
        </p:nvSpPr>
        <p:spPr bwMode="auto">
          <a:xfrm>
            <a:off x="2859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19" name="Text Box 136"/>
          <p:cNvSpPr txBox="1">
            <a:spLocks noChangeArrowheads="1"/>
          </p:cNvSpPr>
          <p:nvPr/>
        </p:nvSpPr>
        <p:spPr bwMode="auto">
          <a:xfrm>
            <a:off x="2089150" y="54070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20" name="Text Box 137"/>
          <p:cNvSpPr txBox="1">
            <a:spLocks noChangeArrowheads="1"/>
          </p:cNvSpPr>
          <p:nvPr/>
        </p:nvSpPr>
        <p:spPr bwMode="auto">
          <a:xfrm>
            <a:off x="3621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5121" name="Text Box 138"/>
          <p:cNvSpPr txBox="1">
            <a:spLocks noChangeArrowheads="1"/>
          </p:cNvSpPr>
          <p:nvPr/>
        </p:nvSpPr>
        <p:spPr bwMode="auto">
          <a:xfrm>
            <a:off x="1335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68" name="Rectangle 139"/>
          <p:cNvSpPr>
            <a:spLocks noChangeArrowheads="1"/>
          </p:cNvSpPr>
          <p:nvPr/>
        </p:nvSpPr>
        <p:spPr bwMode="auto">
          <a:xfrm>
            <a:off x="1649296" y="6071366"/>
            <a:ext cx="234973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no intermediate nodes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728415" y="129902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 smtClean="0">
                <a:solidFill>
                  <a:schemeClr val="tx1"/>
                </a:solidFill>
                <a:latin typeface="Times" pitchFamily="-107" charset="0"/>
              </a:rPr>
              <a:t>just the edges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25" name="Group 1026"/>
          <p:cNvGrpSpPr>
            <a:grpSpLocks/>
          </p:cNvGrpSpPr>
          <p:nvPr/>
        </p:nvGrpSpPr>
        <p:grpSpPr bwMode="auto">
          <a:xfrm>
            <a:off x="338138" y="1038225"/>
            <a:ext cx="8324850" cy="180975"/>
            <a:chOff x="295" y="1311"/>
            <a:chExt cx="5177" cy="114"/>
          </a:xfrm>
        </p:grpSpPr>
        <p:sp>
          <p:nvSpPr>
            <p:cNvPr id="47173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47174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47106" name="Text Box 1029"/>
          <p:cNvSpPr txBox="1">
            <a:spLocks noChangeArrowheads="1"/>
          </p:cNvSpPr>
          <p:nvPr/>
        </p:nvSpPr>
        <p:spPr bwMode="auto">
          <a:xfrm>
            <a:off x="775739" y="228600"/>
            <a:ext cx="740909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Level 1:   using vertex 1</a:t>
            </a:r>
            <a:endParaRPr lang="en-US" sz="3600" i="0" dirty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47107" name="Text Box 25"/>
          <p:cNvSpPr txBox="1">
            <a:spLocks noChangeArrowheads="1"/>
          </p:cNvSpPr>
          <p:nvPr/>
        </p:nvSpPr>
        <p:spPr bwMode="auto">
          <a:xfrm>
            <a:off x="1219200" y="1125362"/>
            <a:ext cx="6278695" cy="36933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i="0" dirty="0">
                <a:solidFill>
                  <a:srgbClr val="FF0000"/>
                </a:solidFill>
                <a:latin typeface="Calibri"/>
                <a:cs typeface="Calibri"/>
              </a:rPr>
              <a:t>Using vertex 1, which </a:t>
            </a:r>
            <a:r>
              <a:rPr lang="en-US" sz="1800" i="0" dirty="0" err="1">
                <a:latin typeface="Calibri"/>
                <a:cs typeface="Calibri"/>
              </a:rPr>
              <a:t>src</a:t>
            </a:r>
            <a:r>
              <a:rPr lang="en-US" sz="1800" i="0" dirty="0">
                <a:solidFill>
                  <a:srgbClr val="FF0000"/>
                </a:solidFill>
                <a:latin typeface="Calibri"/>
                <a:cs typeface="Calibri"/>
              </a:rPr>
              <a:t>, </a:t>
            </a:r>
            <a:r>
              <a:rPr lang="en-US" sz="1800" i="0" dirty="0" err="1">
                <a:latin typeface="Calibri"/>
                <a:cs typeface="Calibri"/>
              </a:rPr>
              <a:t>dst</a:t>
            </a:r>
            <a:r>
              <a:rPr lang="en-US" sz="1800" i="0" dirty="0">
                <a:latin typeface="Calibri"/>
                <a:cs typeface="Calibri"/>
              </a:rPr>
              <a:t> </a:t>
            </a:r>
            <a:r>
              <a:rPr lang="en-US" sz="1800" i="0" dirty="0">
                <a:solidFill>
                  <a:srgbClr val="FF0000"/>
                </a:solidFill>
                <a:latin typeface="Calibri"/>
                <a:cs typeface="Calibri"/>
              </a:rPr>
              <a:t>pair has an even shorter path?</a:t>
            </a:r>
          </a:p>
        </p:txBody>
      </p:sp>
      <p:sp>
        <p:nvSpPr>
          <p:cNvPr id="47108" name="Oval 74"/>
          <p:cNvSpPr>
            <a:spLocks noChangeArrowheads="1"/>
          </p:cNvSpPr>
          <p:nvPr/>
        </p:nvSpPr>
        <p:spPr bwMode="auto">
          <a:xfrm>
            <a:off x="5336562" y="3258101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1</a:t>
            </a:r>
          </a:p>
        </p:txBody>
      </p:sp>
      <p:sp>
        <p:nvSpPr>
          <p:cNvPr id="47109" name="Oval 75"/>
          <p:cNvSpPr>
            <a:spLocks noChangeArrowheads="1"/>
          </p:cNvSpPr>
          <p:nvPr/>
        </p:nvSpPr>
        <p:spPr bwMode="auto">
          <a:xfrm>
            <a:off x="7089162" y="2572301"/>
            <a:ext cx="533400" cy="5334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2</a:t>
            </a:r>
          </a:p>
        </p:txBody>
      </p:sp>
      <p:sp>
        <p:nvSpPr>
          <p:cNvPr id="47110" name="Oval 76"/>
          <p:cNvSpPr>
            <a:spLocks noChangeArrowheads="1"/>
          </p:cNvSpPr>
          <p:nvPr/>
        </p:nvSpPr>
        <p:spPr bwMode="auto">
          <a:xfrm>
            <a:off x="5260362" y="5086901"/>
            <a:ext cx="533400" cy="5334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3</a:t>
            </a:r>
          </a:p>
        </p:txBody>
      </p:sp>
      <p:sp>
        <p:nvSpPr>
          <p:cNvPr id="47111" name="Oval 77"/>
          <p:cNvSpPr>
            <a:spLocks noChangeArrowheads="1"/>
          </p:cNvSpPr>
          <p:nvPr/>
        </p:nvSpPr>
        <p:spPr bwMode="auto">
          <a:xfrm>
            <a:off x="7165362" y="4782101"/>
            <a:ext cx="533400" cy="5334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4</a:t>
            </a:r>
          </a:p>
        </p:txBody>
      </p:sp>
      <p:sp>
        <p:nvSpPr>
          <p:cNvPr id="47112" name="Line 78"/>
          <p:cNvSpPr>
            <a:spLocks noChangeShapeType="1"/>
          </p:cNvSpPr>
          <p:nvPr/>
        </p:nvSpPr>
        <p:spPr bwMode="auto">
          <a:xfrm flipV="1">
            <a:off x="5909649" y="2940601"/>
            <a:ext cx="1114425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3" name="Line 79"/>
          <p:cNvSpPr>
            <a:spLocks noChangeShapeType="1"/>
          </p:cNvSpPr>
          <p:nvPr/>
        </p:nvSpPr>
        <p:spPr bwMode="auto">
          <a:xfrm flipH="1">
            <a:off x="5712799" y="3124751"/>
            <a:ext cx="1433513" cy="1919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Line 80"/>
          <p:cNvSpPr>
            <a:spLocks noChangeShapeType="1"/>
          </p:cNvSpPr>
          <p:nvPr/>
        </p:nvSpPr>
        <p:spPr bwMode="auto">
          <a:xfrm flipV="1">
            <a:off x="5874724" y="5110714"/>
            <a:ext cx="1212850" cy="19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Line 81"/>
          <p:cNvSpPr>
            <a:spLocks noChangeShapeType="1"/>
          </p:cNvSpPr>
          <p:nvPr/>
        </p:nvSpPr>
        <p:spPr bwMode="auto">
          <a:xfrm flipH="1" flipV="1">
            <a:off x="5914412" y="3699426"/>
            <a:ext cx="1281112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Text Box 82"/>
          <p:cNvSpPr txBox="1">
            <a:spLocks noChangeArrowheads="1"/>
          </p:cNvSpPr>
          <p:nvPr/>
        </p:nvSpPr>
        <p:spPr bwMode="auto">
          <a:xfrm>
            <a:off x="6327162" y="2877101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47117" name="Text Box 83"/>
          <p:cNvSpPr txBox="1">
            <a:spLocks noChangeArrowheads="1"/>
          </p:cNvSpPr>
          <p:nvPr/>
        </p:nvSpPr>
        <p:spPr bwMode="auto">
          <a:xfrm>
            <a:off x="5704862" y="4361414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47118" name="Text Box 84"/>
          <p:cNvSpPr txBox="1">
            <a:spLocks noChangeArrowheads="1"/>
          </p:cNvSpPr>
          <p:nvPr/>
        </p:nvSpPr>
        <p:spPr bwMode="auto">
          <a:xfrm>
            <a:off x="6074749" y="5234539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14</a:t>
            </a:r>
          </a:p>
        </p:txBody>
      </p:sp>
      <p:sp>
        <p:nvSpPr>
          <p:cNvPr id="47119" name="Text Box 85"/>
          <p:cNvSpPr txBox="1">
            <a:spLocks noChangeArrowheads="1"/>
          </p:cNvSpPr>
          <p:nvPr/>
        </p:nvSpPr>
        <p:spPr bwMode="auto">
          <a:xfrm>
            <a:off x="6801824" y="4242351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10</a:t>
            </a:r>
          </a:p>
        </p:txBody>
      </p:sp>
      <p:sp>
        <p:nvSpPr>
          <p:cNvPr id="47120" name="Text Box 86"/>
          <p:cNvSpPr txBox="1">
            <a:spLocks noChangeArrowheads="1"/>
          </p:cNvSpPr>
          <p:nvPr/>
        </p:nvSpPr>
        <p:spPr bwMode="auto">
          <a:xfrm>
            <a:off x="7473337" y="3442251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50</a:t>
            </a:r>
          </a:p>
        </p:txBody>
      </p:sp>
      <p:sp>
        <p:nvSpPr>
          <p:cNvPr id="47121" name="Freeform 87"/>
          <p:cNvSpPr>
            <a:spLocks/>
          </p:cNvSpPr>
          <p:nvPr/>
        </p:nvSpPr>
        <p:spPr bwMode="auto">
          <a:xfrm>
            <a:off x="5723912" y="2375451"/>
            <a:ext cx="2422525" cy="2416175"/>
          </a:xfrm>
          <a:custGeom>
            <a:avLst/>
            <a:gdLst>
              <a:gd name="T0" fmla="*/ 0 w 1526"/>
              <a:gd name="T1" fmla="*/ 2147483647 h 1522"/>
              <a:gd name="T2" fmla="*/ 2147483647 w 1526"/>
              <a:gd name="T3" fmla="*/ 2147483647 h 1522"/>
              <a:gd name="T4" fmla="*/ 2147483647 w 1526"/>
              <a:gd name="T5" fmla="*/ 2147483647 h 1522"/>
              <a:gd name="T6" fmla="*/ 2147483647 w 1526"/>
              <a:gd name="T7" fmla="*/ 2147483647 h 1522"/>
              <a:gd name="T8" fmla="*/ 2147483647 w 1526"/>
              <a:gd name="T9" fmla="*/ 2147483647 h 1522"/>
              <a:gd name="T10" fmla="*/ 2147483647 w 1526"/>
              <a:gd name="T11" fmla="*/ 0 h 1522"/>
              <a:gd name="T12" fmla="*/ 2147483647 w 1526"/>
              <a:gd name="T13" fmla="*/ 2147483647 h 1522"/>
              <a:gd name="T14" fmla="*/ 2147483647 w 1526"/>
              <a:gd name="T15" fmla="*/ 2147483647 h 1522"/>
              <a:gd name="T16" fmla="*/ 2147483647 w 1526"/>
              <a:gd name="T17" fmla="*/ 2147483647 h 1522"/>
              <a:gd name="T18" fmla="*/ 2147483647 w 1526"/>
              <a:gd name="T19" fmla="*/ 2147483647 h 1522"/>
              <a:gd name="T20" fmla="*/ 2147483647 w 1526"/>
              <a:gd name="T21" fmla="*/ 2147483647 h 1522"/>
              <a:gd name="T22" fmla="*/ 2147483647 w 1526"/>
              <a:gd name="T23" fmla="*/ 2147483647 h 1522"/>
              <a:gd name="T24" fmla="*/ 2147483647 w 1526"/>
              <a:gd name="T25" fmla="*/ 2147483647 h 1522"/>
              <a:gd name="T26" fmla="*/ 2147483647 w 1526"/>
              <a:gd name="T27" fmla="*/ 2147483647 h 1522"/>
              <a:gd name="T28" fmla="*/ 2147483647 w 1526"/>
              <a:gd name="T29" fmla="*/ 2147483647 h 1522"/>
              <a:gd name="T30" fmla="*/ 2147483647 w 1526"/>
              <a:gd name="T31" fmla="*/ 2147483647 h 1522"/>
              <a:gd name="T32" fmla="*/ 2147483647 w 1526"/>
              <a:gd name="T33" fmla="*/ 2147483647 h 1522"/>
              <a:gd name="T34" fmla="*/ 2147483647 w 1526"/>
              <a:gd name="T35" fmla="*/ 2147483647 h 1522"/>
              <a:gd name="T36" fmla="*/ 2147483647 w 1526"/>
              <a:gd name="T37" fmla="*/ 2147483647 h 1522"/>
              <a:gd name="T38" fmla="*/ 2147483647 w 1526"/>
              <a:gd name="T39" fmla="*/ 2147483647 h 1522"/>
              <a:gd name="T40" fmla="*/ 2147483647 w 1526"/>
              <a:gd name="T41" fmla="*/ 2147483647 h 1522"/>
              <a:gd name="T42" fmla="*/ 2147483647 w 1526"/>
              <a:gd name="T43" fmla="*/ 2147483647 h 1522"/>
              <a:gd name="T44" fmla="*/ 2147483647 w 1526"/>
              <a:gd name="T45" fmla="*/ 2147483647 h 1522"/>
              <a:gd name="T46" fmla="*/ 2147483647 w 1526"/>
              <a:gd name="T47" fmla="*/ 2147483647 h 1522"/>
              <a:gd name="T48" fmla="*/ 2147483647 w 1526"/>
              <a:gd name="T49" fmla="*/ 2147483647 h 1522"/>
              <a:gd name="T50" fmla="*/ 2147483647 w 1526"/>
              <a:gd name="T51" fmla="*/ 2147483647 h 1522"/>
              <a:gd name="T52" fmla="*/ 2147483647 w 1526"/>
              <a:gd name="T53" fmla="*/ 2147483647 h 152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26"/>
              <a:gd name="T82" fmla="*/ 0 h 1522"/>
              <a:gd name="T83" fmla="*/ 1526 w 1526"/>
              <a:gd name="T84" fmla="*/ 1522 h 152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26" h="1522">
                <a:moveTo>
                  <a:pt x="0" y="512"/>
                </a:moveTo>
                <a:cubicBezTo>
                  <a:pt x="14" y="489"/>
                  <a:pt x="44" y="458"/>
                  <a:pt x="53" y="434"/>
                </a:cubicBezTo>
                <a:cubicBezTo>
                  <a:pt x="63" y="404"/>
                  <a:pt x="81" y="374"/>
                  <a:pt x="102" y="351"/>
                </a:cubicBezTo>
                <a:cubicBezTo>
                  <a:pt x="136" y="310"/>
                  <a:pt x="184" y="283"/>
                  <a:pt x="224" y="249"/>
                </a:cubicBezTo>
                <a:cubicBezTo>
                  <a:pt x="329" y="157"/>
                  <a:pt x="457" y="56"/>
                  <a:pt x="595" y="20"/>
                </a:cubicBezTo>
                <a:cubicBezTo>
                  <a:pt x="645" y="6"/>
                  <a:pt x="698" y="5"/>
                  <a:pt x="751" y="0"/>
                </a:cubicBezTo>
                <a:cubicBezTo>
                  <a:pt x="873" y="1"/>
                  <a:pt x="995" y="2"/>
                  <a:pt x="1117" y="5"/>
                </a:cubicBezTo>
                <a:cubicBezTo>
                  <a:pt x="1159" y="6"/>
                  <a:pt x="1244" y="20"/>
                  <a:pt x="1244" y="20"/>
                </a:cubicBezTo>
                <a:cubicBezTo>
                  <a:pt x="1252" y="23"/>
                  <a:pt x="1259" y="26"/>
                  <a:pt x="1268" y="29"/>
                </a:cubicBezTo>
                <a:cubicBezTo>
                  <a:pt x="1277" y="32"/>
                  <a:pt x="1297" y="39"/>
                  <a:pt x="1297" y="39"/>
                </a:cubicBezTo>
                <a:cubicBezTo>
                  <a:pt x="1325" y="60"/>
                  <a:pt x="1360" y="73"/>
                  <a:pt x="1385" y="102"/>
                </a:cubicBezTo>
                <a:cubicBezTo>
                  <a:pt x="1410" y="131"/>
                  <a:pt x="1434" y="165"/>
                  <a:pt x="1453" y="200"/>
                </a:cubicBezTo>
                <a:cubicBezTo>
                  <a:pt x="1464" y="221"/>
                  <a:pt x="1468" y="243"/>
                  <a:pt x="1483" y="263"/>
                </a:cubicBezTo>
                <a:cubicBezTo>
                  <a:pt x="1487" y="284"/>
                  <a:pt x="1493" y="301"/>
                  <a:pt x="1502" y="322"/>
                </a:cubicBezTo>
                <a:cubicBezTo>
                  <a:pt x="1509" y="366"/>
                  <a:pt x="1520" y="409"/>
                  <a:pt x="1526" y="454"/>
                </a:cubicBezTo>
                <a:cubicBezTo>
                  <a:pt x="1520" y="519"/>
                  <a:pt x="1512" y="585"/>
                  <a:pt x="1497" y="649"/>
                </a:cubicBezTo>
                <a:cubicBezTo>
                  <a:pt x="1491" y="695"/>
                  <a:pt x="1470" y="725"/>
                  <a:pt x="1463" y="771"/>
                </a:cubicBezTo>
                <a:cubicBezTo>
                  <a:pt x="1456" y="810"/>
                  <a:pt x="1455" y="850"/>
                  <a:pt x="1439" y="888"/>
                </a:cubicBezTo>
                <a:cubicBezTo>
                  <a:pt x="1428" y="946"/>
                  <a:pt x="1399" y="1001"/>
                  <a:pt x="1390" y="1059"/>
                </a:cubicBezTo>
                <a:cubicBezTo>
                  <a:pt x="1384" y="1092"/>
                  <a:pt x="1388" y="1078"/>
                  <a:pt x="1380" y="1102"/>
                </a:cubicBezTo>
                <a:cubicBezTo>
                  <a:pt x="1373" y="1146"/>
                  <a:pt x="1353" y="1184"/>
                  <a:pt x="1346" y="1229"/>
                </a:cubicBezTo>
                <a:cubicBezTo>
                  <a:pt x="1340" y="1259"/>
                  <a:pt x="1346" y="1270"/>
                  <a:pt x="1317" y="1278"/>
                </a:cubicBezTo>
                <a:cubicBezTo>
                  <a:pt x="1315" y="1284"/>
                  <a:pt x="1315" y="1291"/>
                  <a:pt x="1312" y="1298"/>
                </a:cubicBezTo>
                <a:cubicBezTo>
                  <a:pt x="1306" y="1308"/>
                  <a:pt x="1292" y="1327"/>
                  <a:pt x="1292" y="1327"/>
                </a:cubicBezTo>
                <a:cubicBezTo>
                  <a:pt x="1283" y="1359"/>
                  <a:pt x="1276" y="1380"/>
                  <a:pt x="1248" y="1400"/>
                </a:cubicBezTo>
                <a:cubicBezTo>
                  <a:pt x="1243" y="1422"/>
                  <a:pt x="1220" y="1483"/>
                  <a:pt x="1209" y="1502"/>
                </a:cubicBezTo>
                <a:cubicBezTo>
                  <a:pt x="1199" y="1518"/>
                  <a:pt x="1200" y="1511"/>
                  <a:pt x="1200" y="152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2" name="Freeform 88"/>
          <p:cNvSpPr>
            <a:spLocks/>
          </p:cNvSpPr>
          <p:nvPr/>
        </p:nvSpPr>
        <p:spPr bwMode="auto">
          <a:xfrm>
            <a:off x="7570632" y="2855175"/>
            <a:ext cx="293074" cy="1894439"/>
          </a:xfrm>
          <a:custGeom>
            <a:avLst/>
            <a:gdLst>
              <a:gd name="T0" fmla="*/ 2147483647 w 209"/>
              <a:gd name="T1" fmla="*/ 0 h 1268"/>
              <a:gd name="T2" fmla="*/ 2147483647 w 209"/>
              <a:gd name="T3" fmla="*/ 2147483647 h 1268"/>
              <a:gd name="T4" fmla="*/ 2147483647 w 209"/>
              <a:gd name="T5" fmla="*/ 2147483647 h 1268"/>
              <a:gd name="T6" fmla="*/ 2147483647 w 209"/>
              <a:gd name="T7" fmla="*/ 2147483647 h 1268"/>
              <a:gd name="T8" fmla="*/ 2147483647 w 209"/>
              <a:gd name="T9" fmla="*/ 2147483647 h 1268"/>
              <a:gd name="T10" fmla="*/ 2147483647 w 209"/>
              <a:gd name="T11" fmla="*/ 2147483647 h 1268"/>
              <a:gd name="T12" fmla="*/ 2147483647 w 209"/>
              <a:gd name="T13" fmla="*/ 2147483647 h 1268"/>
              <a:gd name="T14" fmla="*/ 2147483647 w 209"/>
              <a:gd name="T15" fmla="*/ 2147483647 h 1268"/>
              <a:gd name="T16" fmla="*/ 2147483647 w 209"/>
              <a:gd name="T17" fmla="*/ 2147483647 h 1268"/>
              <a:gd name="T18" fmla="*/ 2147483647 w 209"/>
              <a:gd name="T19" fmla="*/ 2147483647 h 1268"/>
              <a:gd name="T20" fmla="*/ 2147483647 w 209"/>
              <a:gd name="T21" fmla="*/ 2147483647 h 1268"/>
              <a:gd name="T22" fmla="*/ 2147483647 w 209"/>
              <a:gd name="T23" fmla="*/ 2147483647 h 1268"/>
              <a:gd name="T24" fmla="*/ 2147483647 w 209"/>
              <a:gd name="T25" fmla="*/ 2147483647 h 1268"/>
              <a:gd name="T26" fmla="*/ 2147483647 w 209"/>
              <a:gd name="T27" fmla="*/ 2147483647 h 1268"/>
              <a:gd name="T28" fmla="*/ 2147483647 w 209"/>
              <a:gd name="T29" fmla="*/ 2147483647 h 1268"/>
              <a:gd name="T30" fmla="*/ 2147483647 w 209"/>
              <a:gd name="T31" fmla="*/ 2147483647 h 1268"/>
              <a:gd name="T32" fmla="*/ 2147483647 w 209"/>
              <a:gd name="T33" fmla="*/ 2147483647 h 1268"/>
              <a:gd name="T34" fmla="*/ 2147483647 w 209"/>
              <a:gd name="T35" fmla="*/ 2147483647 h 1268"/>
              <a:gd name="T36" fmla="*/ 0 w 209"/>
              <a:gd name="T37" fmla="*/ 2147483647 h 126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09"/>
              <a:gd name="T58" fmla="*/ 0 h 1268"/>
              <a:gd name="T59" fmla="*/ 209 w 209"/>
              <a:gd name="T60" fmla="*/ 1268 h 126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09" h="1268">
                <a:moveTo>
                  <a:pt x="73" y="0"/>
                </a:moveTo>
                <a:cubicBezTo>
                  <a:pt x="80" y="21"/>
                  <a:pt x="91" y="17"/>
                  <a:pt x="112" y="24"/>
                </a:cubicBezTo>
                <a:cubicBezTo>
                  <a:pt x="127" y="35"/>
                  <a:pt x="134" y="48"/>
                  <a:pt x="151" y="58"/>
                </a:cubicBezTo>
                <a:cubicBezTo>
                  <a:pt x="157" y="78"/>
                  <a:pt x="172" y="100"/>
                  <a:pt x="190" y="112"/>
                </a:cubicBezTo>
                <a:cubicBezTo>
                  <a:pt x="198" y="137"/>
                  <a:pt x="193" y="122"/>
                  <a:pt x="204" y="161"/>
                </a:cubicBezTo>
                <a:cubicBezTo>
                  <a:pt x="205" y="167"/>
                  <a:pt x="209" y="180"/>
                  <a:pt x="209" y="180"/>
                </a:cubicBezTo>
                <a:cubicBezTo>
                  <a:pt x="207" y="201"/>
                  <a:pt x="205" y="222"/>
                  <a:pt x="204" y="244"/>
                </a:cubicBezTo>
                <a:cubicBezTo>
                  <a:pt x="202" y="269"/>
                  <a:pt x="201" y="296"/>
                  <a:pt x="200" y="322"/>
                </a:cubicBezTo>
                <a:cubicBezTo>
                  <a:pt x="198" y="335"/>
                  <a:pt x="197" y="348"/>
                  <a:pt x="195" y="361"/>
                </a:cubicBezTo>
                <a:cubicBezTo>
                  <a:pt x="192" y="377"/>
                  <a:pt x="185" y="410"/>
                  <a:pt x="185" y="410"/>
                </a:cubicBezTo>
                <a:cubicBezTo>
                  <a:pt x="180" y="492"/>
                  <a:pt x="177" y="608"/>
                  <a:pt x="156" y="688"/>
                </a:cubicBezTo>
                <a:cubicBezTo>
                  <a:pt x="141" y="741"/>
                  <a:pt x="109" y="799"/>
                  <a:pt x="102" y="854"/>
                </a:cubicBezTo>
                <a:cubicBezTo>
                  <a:pt x="95" y="904"/>
                  <a:pt x="89" y="955"/>
                  <a:pt x="78" y="1005"/>
                </a:cubicBezTo>
                <a:cubicBezTo>
                  <a:pt x="74" y="1020"/>
                  <a:pt x="71" y="1036"/>
                  <a:pt x="63" y="1049"/>
                </a:cubicBezTo>
                <a:cubicBezTo>
                  <a:pt x="56" y="1058"/>
                  <a:pt x="43" y="1078"/>
                  <a:pt x="43" y="1078"/>
                </a:cubicBezTo>
                <a:cubicBezTo>
                  <a:pt x="32" y="1118"/>
                  <a:pt x="21" y="1158"/>
                  <a:pt x="14" y="1200"/>
                </a:cubicBezTo>
                <a:cubicBezTo>
                  <a:pt x="12" y="1209"/>
                  <a:pt x="11" y="1219"/>
                  <a:pt x="9" y="1229"/>
                </a:cubicBezTo>
                <a:cubicBezTo>
                  <a:pt x="7" y="1234"/>
                  <a:pt x="5" y="1238"/>
                  <a:pt x="4" y="1244"/>
                </a:cubicBezTo>
                <a:cubicBezTo>
                  <a:pt x="2" y="1251"/>
                  <a:pt x="0" y="1268"/>
                  <a:pt x="0" y="126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3" name="Text Box 89"/>
          <p:cNvSpPr txBox="1">
            <a:spLocks noChangeArrowheads="1"/>
          </p:cNvSpPr>
          <p:nvPr/>
        </p:nvSpPr>
        <p:spPr bwMode="auto">
          <a:xfrm>
            <a:off x="6217624" y="2175426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100</a:t>
            </a:r>
          </a:p>
        </p:txBody>
      </p:sp>
      <p:sp>
        <p:nvSpPr>
          <p:cNvPr id="47124" name="Rectangle 90"/>
          <p:cNvSpPr>
            <a:spLocks noChangeArrowheads="1"/>
          </p:cNvSpPr>
          <p:nvPr/>
        </p:nvSpPr>
        <p:spPr bwMode="auto">
          <a:xfrm>
            <a:off x="6571088" y="6158608"/>
            <a:ext cx="2398712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500" i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What if cities weren't reachable from themselves?</a:t>
            </a:r>
          </a:p>
        </p:txBody>
      </p:sp>
      <p:sp>
        <p:nvSpPr>
          <p:cNvPr id="47126" name="Rectangle 95"/>
          <p:cNvSpPr>
            <a:spLocks noChangeArrowheads="1"/>
          </p:cNvSpPr>
          <p:nvPr/>
        </p:nvSpPr>
        <p:spPr bwMode="auto">
          <a:xfrm>
            <a:off x="1344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27" name="Rectangle 96"/>
          <p:cNvSpPr>
            <a:spLocks noChangeArrowheads="1"/>
          </p:cNvSpPr>
          <p:nvPr/>
        </p:nvSpPr>
        <p:spPr bwMode="auto">
          <a:xfrm>
            <a:off x="2106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28" name="Rectangle 97"/>
          <p:cNvSpPr>
            <a:spLocks noChangeArrowheads="1"/>
          </p:cNvSpPr>
          <p:nvPr/>
        </p:nvSpPr>
        <p:spPr bwMode="auto">
          <a:xfrm>
            <a:off x="2868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29" name="Rectangle 98"/>
          <p:cNvSpPr>
            <a:spLocks noChangeArrowheads="1"/>
          </p:cNvSpPr>
          <p:nvPr/>
        </p:nvSpPr>
        <p:spPr bwMode="auto">
          <a:xfrm>
            <a:off x="3630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0" name="Rectangle 99"/>
          <p:cNvSpPr>
            <a:spLocks noChangeArrowheads="1"/>
          </p:cNvSpPr>
          <p:nvPr/>
        </p:nvSpPr>
        <p:spPr bwMode="auto">
          <a:xfrm>
            <a:off x="1344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1" name="Rectangle 100"/>
          <p:cNvSpPr>
            <a:spLocks noChangeArrowheads="1"/>
          </p:cNvSpPr>
          <p:nvPr/>
        </p:nvSpPr>
        <p:spPr bwMode="auto">
          <a:xfrm>
            <a:off x="2106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2" name="Rectangle 101"/>
          <p:cNvSpPr>
            <a:spLocks noChangeArrowheads="1"/>
          </p:cNvSpPr>
          <p:nvPr/>
        </p:nvSpPr>
        <p:spPr bwMode="auto">
          <a:xfrm>
            <a:off x="2868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3" name="Rectangle 102"/>
          <p:cNvSpPr>
            <a:spLocks noChangeArrowheads="1"/>
          </p:cNvSpPr>
          <p:nvPr/>
        </p:nvSpPr>
        <p:spPr bwMode="auto">
          <a:xfrm>
            <a:off x="3630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4" name="Rectangle 103"/>
          <p:cNvSpPr>
            <a:spLocks noChangeArrowheads="1"/>
          </p:cNvSpPr>
          <p:nvPr/>
        </p:nvSpPr>
        <p:spPr bwMode="auto">
          <a:xfrm>
            <a:off x="1344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5" name="Rectangle 104"/>
          <p:cNvSpPr>
            <a:spLocks noChangeArrowheads="1"/>
          </p:cNvSpPr>
          <p:nvPr/>
        </p:nvSpPr>
        <p:spPr bwMode="auto">
          <a:xfrm>
            <a:off x="2106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6" name="Rectangle 105"/>
          <p:cNvSpPr>
            <a:spLocks noChangeArrowheads="1"/>
          </p:cNvSpPr>
          <p:nvPr/>
        </p:nvSpPr>
        <p:spPr bwMode="auto">
          <a:xfrm>
            <a:off x="2868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7" name="Rectangle 106"/>
          <p:cNvSpPr>
            <a:spLocks noChangeArrowheads="1"/>
          </p:cNvSpPr>
          <p:nvPr/>
        </p:nvSpPr>
        <p:spPr bwMode="auto">
          <a:xfrm>
            <a:off x="3630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8" name="Rectangle 107"/>
          <p:cNvSpPr>
            <a:spLocks noChangeArrowheads="1"/>
          </p:cNvSpPr>
          <p:nvPr/>
        </p:nvSpPr>
        <p:spPr bwMode="auto">
          <a:xfrm>
            <a:off x="1344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39" name="Rectangle 108"/>
          <p:cNvSpPr>
            <a:spLocks noChangeArrowheads="1"/>
          </p:cNvSpPr>
          <p:nvPr/>
        </p:nvSpPr>
        <p:spPr bwMode="auto">
          <a:xfrm>
            <a:off x="2106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40" name="Rectangle 109"/>
          <p:cNvSpPr>
            <a:spLocks noChangeArrowheads="1"/>
          </p:cNvSpPr>
          <p:nvPr/>
        </p:nvSpPr>
        <p:spPr bwMode="auto">
          <a:xfrm>
            <a:off x="2868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41" name="Rectangle 110"/>
          <p:cNvSpPr>
            <a:spLocks noChangeArrowheads="1"/>
          </p:cNvSpPr>
          <p:nvPr/>
        </p:nvSpPr>
        <p:spPr bwMode="auto">
          <a:xfrm>
            <a:off x="3630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43" name="Oval 112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7144" name="Oval 113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7145" name="Oval 114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7146" name="Oval 115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47" name="Oval 116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7148" name="Oval 117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7149" name="Oval 118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7150" name="Oval 119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52" name="Rectangle 121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47153" name="Rectangle 122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47154" name="Text Box 123"/>
          <p:cNvSpPr txBox="1">
            <a:spLocks noChangeArrowheads="1"/>
          </p:cNvSpPr>
          <p:nvPr/>
        </p:nvSpPr>
        <p:spPr bwMode="auto">
          <a:xfrm>
            <a:off x="3629025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55" name="Text Box 124"/>
          <p:cNvSpPr txBox="1">
            <a:spLocks noChangeArrowheads="1"/>
          </p:cNvSpPr>
          <p:nvPr/>
        </p:nvSpPr>
        <p:spPr bwMode="auto">
          <a:xfrm>
            <a:off x="2859088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56" name="Text Box 125"/>
          <p:cNvSpPr txBox="1">
            <a:spLocks noChangeArrowheads="1"/>
          </p:cNvSpPr>
          <p:nvPr/>
        </p:nvSpPr>
        <p:spPr bwMode="auto">
          <a:xfrm>
            <a:off x="2105025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57" name="Text Box 126"/>
          <p:cNvSpPr txBox="1">
            <a:spLocks noChangeArrowheads="1"/>
          </p:cNvSpPr>
          <p:nvPr/>
        </p:nvSpPr>
        <p:spPr bwMode="auto">
          <a:xfrm>
            <a:off x="1350963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7158" name="Text Box 127"/>
          <p:cNvSpPr txBox="1">
            <a:spLocks noChangeArrowheads="1"/>
          </p:cNvSpPr>
          <p:nvPr/>
        </p:nvSpPr>
        <p:spPr bwMode="auto">
          <a:xfrm>
            <a:off x="2097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7159" name="Text Box 128"/>
          <p:cNvSpPr txBox="1">
            <a:spLocks noChangeArrowheads="1"/>
          </p:cNvSpPr>
          <p:nvPr/>
        </p:nvSpPr>
        <p:spPr bwMode="auto">
          <a:xfrm>
            <a:off x="2859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7160" name="Text Box 129"/>
          <p:cNvSpPr txBox="1">
            <a:spLocks noChangeArrowheads="1"/>
          </p:cNvSpPr>
          <p:nvPr/>
        </p:nvSpPr>
        <p:spPr bwMode="auto">
          <a:xfrm>
            <a:off x="3621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7161" name="Text Box 130"/>
          <p:cNvSpPr txBox="1">
            <a:spLocks noChangeArrowheads="1"/>
          </p:cNvSpPr>
          <p:nvPr/>
        </p:nvSpPr>
        <p:spPr bwMode="auto">
          <a:xfrm>
            <a:off x="1335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2" name="Text Box 131"/>
          <p:cNvSpPr txBox="1">
            <a:spLocks noChangeArrowheads="1"/>
          </p:cNvSpPr>
          <p:nvPr/>
        </p:nvSpPr>
        <p:spPr bwMode="auto">
          <a:xfrm>
            <a:off x="3621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3" name="Text Box 132"/>
          <p:cNvSpPr txBox="1">
            <a:spLocks noChangeArrowheads="1"/>
          </p:cNvSpPr>
          <p:nvPr/>
        </p:nvSpPr>
        <p:spPr bwMode="auto">
          <a:xfrm>
            <a:off x="2851150" y="39195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4" name="Text Box 133"/>
          <p:cNvSpPr txBox="1">
            <a:spLocks noChangeArrowheads="1"/>
          </p:cNvSpPr>
          <p:nvPr/>
        </p:nvSpPr>
        <p:spPr bwMode="auto">
          <a:xfrm>
            <a:off x="2097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5" name="Text Box 134"/>
          <p:cNvSpPr txBox="1">
            <a:spLocks noChangeArrowheads="1"/>
          </p:cNvSpPr>
          <p:nvPr/>
        </p:nvSpPr>
        <p:spPr bwMode="auto">
          <a:xfrm>
            <a:off x="1327150" y="465296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6" name="Text Box 135"/>
          <p:cNvSpPr txBox="1">
            <a:spLocks noChangeArrowheads="1"/>
          </p:cNvSpPr>
          <p:nvPr/>
        </p:nvSpPr>
        <p:spPr bwMode="auto">
          <a:xfrm>
            <a:off x="2859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7" name="Text Box 136"/>
          <p:cNvSpPr txBox="1">
            <a:spLocks noChangeArrowheads="1"/>
          </p:cNvSpPr>
          <p:nvPr/>
        </p:nvSpPr>
        <p:spPr bwMode="auto">
          <a:xfrm>
            <a:off x="2089150" y="54070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8" name="Text Box 137"/>
          <p:cNvSpPr txBox="1">
            <a:spLocks noChangeArrowheads="1"/>
          </p:cNvSpPr>
          <p:nvPr/>
        </p:nvSpPr>
        <p:spPr bwMode="auto">
          <a:xfrm>
            <a:off x="3621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69" name="Text Box 138"/>
          <p:cNvSpPr txBox="1">
            <a:spLocks noChangeArrowheads="1"/>
          </p:cNvSpPr>
          <p:nvPr/>
        </p:nvSpPr>
        <p:spPr bwMode="auto">
          <a:xfrm>
            <a:off x="1335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7170" name="Rectangle 139"/>
          <p:cNvSpPr>
            <a:spLocks noChangeArrowheads="1"/>
          </p:cNvSpPr>
          <p:nvPr/>
        </p:nvSpPr>
        <p:spPr bwMode="auto">
          <a:xfrm>
            <a:off x="1649296" y="6080125"/>
            <a:ext cx="234973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no intermediate nodes</a:t>
            </a:r>
          </a:p>
        </p:txBody>
      </p:sp>
      <p:sp>
        <p:nvSpPr>
          <p:cNvPr id="47171" name="Rectangle 139"/>
          <p:cNvSpPr>
            <a:spLocks noChangeArrowheads="1"/>
          </p:cNvSpPr>
          <p:nvPr/>
        </p:nvSpPr>
        <p:spPr bwMode="auto">
          <a:xfrm>
            <a:off x="1614130" y="6391275"/>
            <a:ext cx="24200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rgbClr val="FF0000"/>
                </a:solidFill>
                <a:latin typeface="Times" pitchFamily="-107" charset="0"/>
              </a:rPr>
              <a:t>intermediate node #1 ?</a:t>
            </a:r>
          </a:p>
        </p:txBody>
      </p:sp>
      <p:sp>
        <p:nvSpPr>
          <p:cNvPr id="71" name="Rectangle 111"/>
          <p:cNvSpPr>
            <a:spLocks noChangeArrowheads="1"/>
          </p:cNvSpPr>
          <p:nvPr/>
        </p:nvSpPr>
        <p:spPr bwMode="auto">
          <a:xfrm>
            <a:off x="184694" y="4110038"/>
            <a:ext cx="658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72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70" name="Rectangle 69"/>
          <p:cNvSpPr/>
          <p:nvPr/>
        </p:nvSpPr>
        <p:spPr>
          <a:xfrm>
            <a:off x="3273573" y="1495977"/>
            <a:ext cx="2315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and how do we find it?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029"/>
          <p:cNvSpPr txBox="1">
            <a:spLocks noChangeArrowheads="1"/>
          </p:cNvSpPr>
          <p:nvPr/>
        </p:nvSpPr>
        <p:spPr bwMode="auto">
          <a:xfrm>
            <a:off x="2895600" y="228600"/>
            <a:ext cx="501808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Floyd-Warshall algorithm</a:t>
            </a: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1344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57" name="Rectangle 9"/>
          <p:cNvSpPr>
            <a:spLocks noChangeArrowheads="1"/>
          </p:cNvSpPr>
          <p:nvPr/>
        </p:nvSpPr>
        <p:spPr bwMode="auto">
          <a:xfrm>
            <a:off x="2106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2868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59" name="Rectangle 11"/>
          <p:cNvSpPr>
            <a:spLocks noChangeArrowheads="1"/>
          </p:cNvSpPr>
          <p:nvPr/>
        </p:nvSpPr>
        <p:spPr bwMode="auto">
          <a:xfrm>
            <a:off x="3630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0" name="Rectangle 12"/>
          <p:cNvSpPr>
            <a:spLocks noChangeArrowheads="1"/>
          </p:cNvSpPr>
          <p:nvPr/>
        </p:nvSpPr>
        <p:spPr bwMode="auto">
          <a:xfrm>
            <a:off x="1344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1" name="Rectangle 13"/>
          <p:cNvSpPr>
            <a:spLocks noChangeArrowheads="1"/>
          </p:cNvSpPr>
          <p:nvPr/>
        </p:nvSpPr>
        <p:spPr bwMode="auto">
          <a:xfrm>
            <a:off x="2106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2" name="Rectangle 14"/>
          <p:cNvSpPr>
            <a:spLocks noChangeArrowheads="1"/>
          </p:cNvSpPr>
          <p:nvPr/>
        </p:nvSpPr>
        <p:spPr bwMode="auto">
          <a:xfrm>
            <a:off x="2868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3" name="Rectangle 15"/>
          <p:cNvSpPr>
            <a:spLocks noChangeArrowheads="1"/>
          </p:cNvSpPr>
          <p:nvPr/>
        </p:nvSpPr>
        <p:spPr bwMode="auto">
          <a:xfrm>
            <a:off x="3630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4" name="Rectangle 16"/>
          <p:cNvSpPr>
            <a:spLocks noChangeArrowheads="1"/>
          </p:cNvSpPr>
          <p:nvPr/>
        </p:nvSpPr>
        <p:spPr bwMode="auto">
          <a:xfrm>
            <a:off x="1344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5" name="Rectangle 17"/>
          <p:cNvSpPr>
            <a:spLocks noChangeArrowheads="1"/>
          </p:cNvSpPr>
          <p:nvPr/>
        </p:nvSpPr>
        <p:spPr bwMode="auto">
          <a:xfrm>
            <a:off x="2106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6" name="Rectangle 18"/>
          <p:cNvSpPr>
            <a:spLocks noChangeArrowheads="1"/>
          </p:cNvSpPr>
          <p:nvPr/>
        </p:nvSpPr>
        <p:spPr bwMode="auto">
          <a:xfrm>
            <a:off x="2868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7" name="Rectangle 19"/>
          <p:cNvSpPr>
            <a:spLocks noChangeArrowheads="1"/>
          </p:cNvSpPr>
          <p:nvPr/>
        </p:nvSpPr>
        <p:spPr bwMode="auto">
          <a:xfrm>
            <a:off x="3630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8" name="Rectangle 20"/>
          <p:cNvSpPr>
            <a:spLocks noChangeArrowheads="1"/>
          </p:cNvSpPr>
          <p:nvPr/>
        </p:nvSpPr>
        <p:spPr bwMode="auto">
          <a:xfrm>
            <a:off x="1344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69" name="Rectangle 21"/>
          <p:cNvSpPr>
            <a:spLocks noChangeArrowheads="1"/>
          </p:cNvSpPr>
          <p:nvPr/>
        </p:nvSpPr>
        <p:spPr bwMode="auto">
          <a:xfrm>
            <a:off x="2106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70" name="Rectangle 22"/>
          <p:cNvSpPr>
            <a:spLocks noChangeArrowheads="1"/>
          </p:cNvSpPr>
          <p:nvPr/>
        </p:nvSpPr>
        <p:spPr bwMode="auto">
          <a:xfrm>
            <a:off x="2868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71" name="Rectangle 23"/>
          <p:cNvSpPr>
            <a:spLocks noChangeArrowheads="1"/>
          </p:cNvSpPr>
          <p:nvPr/>
        </p:nvSpPr>
        <p:spPr bwMode="auto">
          <a:xfrm>
            <a:off x="3630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72" name="Oval 25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3" name="Oval 26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4" name="Oval 27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5" name="Oval 28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76" name="Oval 29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7" name="Oval 30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8" name="Oval 31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9" name="Oval 32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80" name="Rectangle 34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49181" name="Rectangle 35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49182" name="Text Box 36"/>
          <p:cNvSpPr txBox="1">
            <a:spLocks noChangeArrowheads="1"/>
          </p:cNvSpPr>
          <p:nvPr/>
        </p:nvSpPr>
        <p:spPr bwMode="auto">
          <a:xfrm>
            <a:off x="3629025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83" name="Text Box 37"/>
          <p:cNvSpPr txBox="1">
            <a:spLocks noChangeArrowheads="1"/>
          </p:cNvSpPr>
          <p:nvPr/>
        </p:nvSpPr>
        <p:spPr bwMode="auto">
          <a:xfrm>
            <a:off x="2859088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84" name="Text Box 38"/>
          <p:cNvSpPr txBox="1">
            <a:spLocks noChangeArrowheads="1"/>
          </p:cNvSpPr>
          <p:nvPr/>
        </p:nvSpPr>
        <p:spPr bwMode="auto">
          <a:xfrm>
            <a:off x="2105025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85" name="Text Box 39"/>
          <p:cNvSpPr txBox="1">
            <a:spLocks noChangeArrowheads="1"/>
          </p:cNvSpPr>
          <p:nvPr/>
        </p:nvSpPr>
        <p:spPr bwMode="auto">
          <a:xfrm>
            <a:off x="1350963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186" name="Text Box 40"/>
          <p:cNvSpPr txBox="1">
            <a:spLocks noChangeArrowheads="1"/>
          </p:cNvSpPr>
          <p:nvPr/>
        </p:nvSpPr>
        <p:spPr bwMode="auto">
          <a:xfrm>
            <a:off x="2097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187" name="Text Box 41"/>
          <p:cNvSpPr txBox="1">
            <a:spLocks noChangeArrowheads="1"/>
          </p:cNvSpPr>
          <p:nvPr/>
        </p:nvSpPr>
        <p:spPr bwMode="auto">
          <a:xfrm>
            <a:off x="2859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188" name="Text Box 42"/>
          <p:cNvSpPr txBox="1">
            <a:spLocks noChangeArrowheads="1"/>
          </p:cNvSpPr>
          <p:nvPr/>
        </p:nvSpPr>
        <p:spPr bwMode="auto">
          <a:xfrm>
            <a:off x="3621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189" name="Text Box 43"/>
          <p:cNvSpPr txBox="1">
            <a:spLocks noChangeArrowheads="1"/>
          </p:cNvSpPr>
          <p:nvPr/>
        </p:nvSpPr>
        <p:spPr bwMode="auto">
          <a:xfrm>
            <a:off x="1335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0" name="Text Box 44"/>
          <p:cNvSpPr txBox="1">
            <a:spLocks noChangeArrowheads="1"/>
          </p:cNvSpPr>
          <p:nvPr/>
        </p:nvSpPr>
        <p:spPr bwMode="auto">
          <a:xfrm>
            <a:off x="3621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1" name="Text Box 45"/>
          <p:cNvSpPr txBox="1">
            <a:spLocks noChangeArrowheads="1"/>
          </p:cNvSpPr>
          <p:nvPr/>
        </p:nvSpPr>
        <p:spPr bwMode="auto">
          <a:xfrm>
            <a:off x="2851150" y="39195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2" name="Text Box 46"/>
          <p:cNvSpPr txBox="1">
            <a:spLocks noChangeArrowheads="1"/>
          </p:cNvSpPr>
          <p:nvPr/>
        </p:nvSpPr>
        <p:spPr bwMode="auto">
          <a:xfrm>
            <a:off x="2097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3" name="Text Box 47"/>
          <p:cNvSpPr txBox="1">
            <a:spLocks noChangeArrowheads="1"/>
          </p:cNvSpPr>
          <p:nvPr/>
        </p:nvSpPr>
        <p:spPr bwMode="auto">
          <a:xfrm>
            <a:off x="1327150" y="465296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4" name="Text Box 48"/>
          <p:cNvSpPr txBox="1">
            <a:spLocks noChangeArrowheads="1"/>
          </p:cNvSpPr>
          <p:nvPr/>
        </p:nvSpPr>
        <p:spPr bwMode="auto">
          <a:xfrm>
            <a:off x="2859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5" name="Text Box 49"/>
          <p:cNvSpPr txBox="1">
            <a:spLocks noChangeArrowheads="1"/>
          </p:cNvSpPr>
          <p:nvPr/>
        </p:nvSpPr>
        <p:spPr bwMode="auto">
          <a:xfrm>
            <a:off x="2089150" y="54070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6" name="Text Box 50"/>
          <p:cNvSpPr txBox="1">
            <a:spLocks noChangeArrowheads="1"/>
          </p:cNvSpPr>
          <p:nvPr/>
        </p:nvSpPr>
        <p:spPr bwMode="auto">
          <a:xfrm>
            <a:off x="3621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7" name="Text Box 51"/>
          <p:cNvSpPr txBox="1">
            <a:spLocks noChangeArrowheads="1"/>
          </p:cNvSpPr>
          <p:nvPr/>
        </p:nvSpPr>
        <p:spPr bwMode="auto">
          <a:xfrm>
            <a:off x="1335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8" name="Rectangle 52"/>
          <p:cNvSpPr>
            <a:spLocks noChangeArrowheads="1"/>
          </p:cNvSpPr>
          <p:nvPr/>
        </p:nvSpPr>
        <p:spPr bwMode="auto">
          <a:xfrm>
            <a:off x="1754188" y="6080125"/>
            <a:ext cx="2139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0 intermediate nodes</a:t>
            </a:r>
          </a:p>
        </p:txBody>
      </p:sp>
      <p:pic>
        <p:nvPicPr>
          <p:cNvPr id="49199" name="Picture 70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76200"/>
            <a:ext cx="20113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00" name="Rectangle 71"/>
          <p:cNvSpPr>
            <a:spLocks noChangeArrowheads="1"/>
          </p:cNvSpPr>
          <p:nvPr/>
        </p:nvSpPr>
        <p:spPr bwMode="auto">
          <a:xfrm>
            <a:off x="5867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1" name="Rectangle 72"/>
          <p:cNvSpPr>
            <a:spLocks noChangeArrowheads="1"/>
          </p:cNvSpPr>
          <p:nvPr/>
        </p:nvSpPr>
        <p:spPr bwMode="auto">
          <a:xfrm>
            <a:off x="6629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2" name="Rectangle 73"/>
          <p:cNvSpPr>
            <a:spLocks noChangeArrowheads="1"/>
          </p:cNvSpPr>
          <p:nvPr/>
        </p:nvSpPr>
        <p:spPr bwMode="auto">
          <a:xfrm>
            <a:off x="7391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3" name="Rectangle 74"/>
          <p:cNvSpPr>
            <a:spLocks noChangeArrowheads="1"/>
          </p:cNvSpPr>
          <p:nvPr/>
        </p:nvSpPr>
        <p:spPr bwMode="auto">
          <a:xfrm>
            <a:off x="8153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4" name="Rectangle 75"/>
          <p:cNvSpPr>
            <a:spLocks noChangeArrowheads="1"/>
          </p:cNvSpPr>
          <p:nvPr/>
        </p:nvSpPr>
        <p:spPr bwMode="auto">
          <a:xfrm>
            <a:off x="5867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5" name="Rectangle 76"/>
          <p:cNvSpPr>
            <a:spLocks noChangeArrowheads="1"/>
          </p:cNvSpPr>
          <p:nvPr/>
        </p:nvSpPr>
        <p:spPr bwMode="auto">
          <a:xfrm>
            <a:off x="6629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6" name="Rectangle 77"/>
          <p:cNvSpPr>
            <a:spLocks noChangeArrowheads="1"/>
          </p:cNvSpPr>
          <p:nvPr/>
        </p:nvSpPr>
        <p:spPr bwMode="auto">
          <a:xfrm>
            <a:off x="7391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7" name="Rectangle 78"/>
          <p:cNvSpPr>
            <a:spLocks noChangeArrowheads="1"/>
          </p:cNvSpPr>
          <p:nvPr/>
        </p:nvSpPr>
        <p:spPr bwMode="auto">
          <a:xfrm>
            <a:off x="8153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8" name="Rectangle 79"/>
          <p:cNvSpPr>
            <a:spLocks noChangeArrowheads="1"/>
          </p:cNvSpPr>
          <p:nvPr/>
        </p:nvSpPr>
        <p:spPr bwMode="auto">
          <a:xfrm>
            <a:off x="5867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09" name="Rectangle 80"/>
          <p:cNvSpPr>
            <a:spLocks noChangeArrowheads="1"/>
          </p:cNvSpPr>
          <p:nvPr/>
        </p:nvSpPr>
        <p:spPr bwMode="auto">
          <a:xfrm>
            <a:off x="6629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0" name="Rectangle 81"/>
          <p:cNvSpPr>
            <a:spLocks noChangeArrowheads="1"/>
          </p:cNvSpPr>
          <p:nvPr/>
        </p:nvSpPr>
        <p:spPr bwMode="auto">
          <a:xfrm>
            <a:off x="7391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1" name="Rectangle 82"/>
          <p:cNvSpPr>
            <a:spLocks noChangeArrowheads="1"/>
          </p:cNvSpPr>
          <p:nvPr/>
        </p:nvSpPr>
        <p:spPr bwMode="auto">
          <a:xfrm>
            <a:off x="8153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2" name="Rectangle 83"/>
          <p:cNvSpPr>
            <a:spLocks noChangeArrowheads="1"/>
          </p:cNvSpPr>
          <p:nvPr/>
        </p:nvSpPr>
        <p:spPr bwMode="auto">
          <a:xfrm>
            <a:off x="5867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3" name="Rectangle 85"/>
          <p:cNvSpPr>
            <a:spLocks noChangeArrowheads="1"/>
          </p:cNvSpPr>
          <p:nvPr/>
        </p:nvSpPr>
        <p:spPr bwMode="auto">
          <a:xfrm>
            <a:off x="7391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4" name="Rectangle 86"/>
          <p:cNvSpPr>
            <a:spLocks noChangeArrowheads="1"/>
          </p:cNvSpPr>
          <p:nvPr/>
        </p:nvSpPr>
        <p:spPr bwMode="auto">
          <a:xfrm>
            <a:off x="8153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5" name="Oval 88"/>
          <p:cNvSpPr>
            <a:spLocks noChangeArrowheads="1"/>
          </p:cNvSpPr>
          <p:nvPr/>
        </p:nvSpPr>
        <p:spPr bwMode="auto">
          <a:xfrm>
            <a:off x="5424488" y="321310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16" name="Oval 89"/>
          <p:cNvSpPr>
            <a:spLocks noChangeArrowheads="1"/>
          </p:cNvSpPr>
          <p:nvPr/>
        </p:nvSpPr>
        <p:spPr bwMode="auto">
          <a:xfrm>
            <a:off x="5424488" y="39687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17" name="Oval 90"/>
          <p:cNvSpPr>
            <a:spLocks noChangeArrowheads="1"/>
          </p:cNvSpPr>
          <p:nvPr/>
        </p:nvSpPr>
        <p:spPr bwMode="auto">
          <a:xfrm>
            <a:off x="5424488" y="472440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18" name="Oval 91"/>
          <p:cNvSpPr>
            <a:spLocks noChangeArrowheads="1"/>
          </p:cNvSpPr>
          <p:nvPr/>
        </p:nvSpPr>
        <p:spPr bwMode="auto">
          <a:xfrm>
            <a:off x="5424488" y="548163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19" name="Oval 92"/>
          <p:cNvSpPr>
            <a:spLocks noChangeArrowheads="1"/>
          </p:cNvSpPr>
          <p:nvPr/>
        </p:nvSpPr>
        <p:spPr bwMode="auto">
          <a:xfrm>
            <a:off x="6072188" y="25923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20" name="Oval 93"/>
          <p:cNvSpPr>
            <a:spLocks noChangeArrowheads="1"/>
          </p:cNvSpPr>
          <p:nvPr/>
        </p:nvSpPr>
        <p:spPr bwMode="auto">
          <a:xfrm>
            <a:off x="6845300" y="259238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21" name="Oval 94"/>
          <p:cNvSpPr>
            <a:spLocks noChangeArrowheads="1"/>
          </p:cNvSpPr>
          <p:nvPr/>
        </p:nvSpPr>
        <p:spPr bwMode="auto">
          <a:xfrm>
            <a:off x="7620000" y="25923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22" name="Oval 95"/>
          <p:cNvSpPr>
            <a:spLocks noChangeArrowheads="1"/>
          </p:cNvSpPr>
          <p:nvPr/>
        </p:nvSpPr>
        <p:spPr bwMode="auto">
          <a:xfrm>
            <a:off x="8394700" y="259238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23" name="Rectangle 97"/>
          <p:cNvSpPr>
            <a:spLocks noChangeArrowheads="1"/>
          </p:cNvSpPr>
          <p:nvPr/>
        </p:nvSpPr>
        <p:spPr bwMode="auto">
          <a:xfrm>
            <a:off x="7073900" y="1828800"/>
            <a:ext cx="6588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49224" name="Rectangle 98"/>
          <p:cNvSpPr>
            <a:spLocks noChangeArrowheads="1"/>
          </p:cNvSpPr>
          <p:nvPr/>
        </p:nvSpPr>
        <p:spPr bwMode="auto">
          <a:xfrm>
            <a:off x="7189788" y="2287588"/>
            <a:ext cx="4270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49225" name="Text Box 99"/>
          <p:cNvSpPr txBox="1">
            <a:spLocks noChangeArrowheads="1"/>
          </p:cNvSpPr>
          <p:nvPr/>
        </p:nvSpPr>
        <p:spPr bwMode="auto">
          <a:xfrm>
            <a:off x="8151813" y="31480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26" name="Text Box 100"/>
          <p:cNvSpPr txBox="1">
            <a:spLocks noChangeArrowheads="1"/>
          </p:cNvSpPr>
          <p:nvPr/>
        </p:nvSpPr>
        <p:spPr bwMode="auto">
          <a:xfrm>
            <a:off x="7381875" y="31480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27" name="Text Box 101"/>
          <p:cNvSpPr txBox="1">
            <a:spLocks noChangeArrowheads="1"/>
          </p:cNvSpPr>
          <p:nvPr/>
        </p:nvSpPr>
        <p:spPr bwMode="auto">
          <a:xfrm>
            <a:off x="6627813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28" name="Text Box 102"/>
          <p:cNvSpPr txBox="1">
            <a:spLocks noChangeArrowheads="1"/>
          </p:cNvSpPr>
          <p:nvPr/>
        </p:nvSpPr>
        <p:spPr bwMode="auto">
          <a:xfrm>
            <a:off x="5873750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229" name="Text Box 103"/>
          <p:cNvSpPr txBox="1">
            <a:spLocks noChangeArrowheads="1"/>
          </p:cNvSpPr>
          <p:nvPr/>
        </p:nvSpPr>
        <p:spPr bwMode="auto">
          <a:xfrm>
            <a:off x="6619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230" name="Text Box 104"/>
          <p:cNvSpPr txBox="1">
            <a:spLocks noChangeArrowheads="1"/>
          </p:cNvSpPr>
          <p:nvPr/>
        </p:nvSpPr>
        <p:spPr bwMode="auto">
          <a:xfrm>
            <a:off x="7381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231" name="Text Box 105"/>
          <p:cNvSpPr txBox="1">
            <a:spLocks noChangeArrowheads="1"/>
          </p:cNvSpPr>
          <p:nvPr/>
        </p:nvSpPr>
        <p:spPr bwMode="auto">
          <a:xfrm>
            <a:off x="8143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49232" name="Text Box 106"/>
          <p:cNvSpPr txBox="1">
            <a:spLocks noChangeArrowheads="1"/>
          </p:cNvSpPr>
          <p:nvPr/>
        </p:nvSpPr>
        <p:spPr bwMode="auto">
          <a:xfrm>
            <a:off x="5857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33" name="Text Box 107"/>
          <p:cNvSpPr txBox="1">
            <a:spLocks noChangeArrowheads="1"/>
          </p:cNvSpPr>
          <p:nvPr/>
        </p:nvSpPr>
        <p:spPr bwMode="auto">
          <a:xfrm>
            <a:off x="8143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34" name="Text Box 108"/>
          <p:cNvSpPr txBox="1">
            <a:spLocks noChangeArrowheads="1"/>
          </p:cNvSpPr>
          <p:nvPr/>
        </p:nvSpPr>
        <p:spPr bwMode="auto">
          <a:xfrm>
            <a:off x="7373938" y="39179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35" name="Text Box 109"/>
          <p:cNvSpPr txBox="1">
            <a:spLocks noChangeArrowheads="1"/>
          </p:cNvSpPr>
          <p:nvPr/>
        </p:nvSpPr>
        <p:spPr bwMode="auto">
          <a:xfrm>
            <a:off x="6619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36" name="Text Box 110"/>
          <p:cNvSpPr txBox="1">
            <a:spLocks noChangeArrowheads="1"/>
          </p:cNvSpPr>
          <p:nvPr/>
        </p:nvSpPr>
        <p:spPr bwMode="auto">
          <a:xfrm>
            <a:off x="5849938" y="465137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37" name="Text Box 111"/>
          <p:cNvSpPr txBox="1">
            <a:spLocks noChangeArrowheads="1"/>
          </p:cNvSpPr>
          <p:nvPr/>
        </p:nvSpPr>
        <p:spPr bwMode="auto">
          <a:xfrm>
            <a:off x="7381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38" name="Text Box 112"/>
          <p:cNvSpPr txBox="1">
            <a:spLocks noChangeArrowheads="1"/>
          </p:cNvSpPr>
          <p:nvPr/>
        </p:nvSpPr>
        <p:spPr bwMode="auto">
          <a:xfrm>
            <a:off x="6611938" y="54054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39" name="Text Box 113"/>
          <p:cNvSpPr txBox="1">
            <a:spLocks noChangeArrowheads="1"/>
          </p:cNvSpPr>
          <p:nvPr/>
        </p:nvSpPr>
        <p:spPr bwMode="auto">
          <a:xfrm>
            <a:off x="8143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40" name="Text Box 114"/>
          <p:cNvSpPr txBox="1">
            <a:spLocks noChangeArrowheads="1"/>
          </p:cNvSpPr>
          <p:nvPr/>
        </p:nvSpPr>
        <p:spPr bwMode="auto">
          <a:xfrm>
            <a:off x="5857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41" name="Rectangle 115"/>
          <p:cNvSpPr>
            <a:spLocks noChangeArrowheads="1"/>
          </p:cNvSpPr>
          <p:nvPr/>
        </p:nvSpPr>
        <p:spPr bwMode="auto">
          <a:xfrm>
            <a:off x="6200775" y="6078538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1 intermediate node(s)</a:t>
            </a:r>
          </a:p>
        </p:txBody>
      </p:sp>
      <p:sp>
        <p:nvSpPr>
          <p:cNvPr id="49242" name="Oval 116"/>
          <p:cNvSpPr>
            <a:spLocks noChangeArrowheads="1"/>
          </p:cNvSpPr>
          <p:nvPr/>
        </p:nvSpPr>
        <p:spPr bwMode="auto">
          <a:xfrm>
            <a:off x="6537325" y="643255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243" name="Rectangle 84"/>
          <p:cNvSpPr>
            <a:spLocks noChangeArrowheads="1"/>
          </p:cNvSpPr>
          <p:nvPr/>
        </p:nvSpPr>
        <p:spPr bwMode="auto">
          <a:xfrm>
            <a:off x="6629400" y="5253038"/>
            <a:ext cx="762000" cy="7620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245" name="Rectangle 111"/>
          <p:cNvSpPr>
            <a:spLocks noChangeArrowheads="1"/>
          </p:cNvSpPr>
          <p:nvPr/>
        </p:nvSpPr>
        <p:spPr bwMode="auto">
          <a:xfrm>
            <a:off x="175935" y="4110038"/>
            <a:ext cx="658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49246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49248" name="Text Box 93"/>
          <p:cNvSpPr txBox="1">
            <a:spLocks noChangeArrowheads="1"/>
          </p:cNvSpPr>
          <p:nvPr/>
        </p:nvSpPr>
        <p:spPr bwMode="auto">
          <a:xfrm>
            <a:off x="6629400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accent1"/>
                </a:solidFill>
                <a:latin typeface="Times" pitchFamily="-107" charset="0"/>
              </a:rPr>
              <a:t>24</a:t>
            </a:r>
          </a:p>
        </p:txBody>
      </p:sp>
      <p:sp>
        <p:nvSpPr>
          <p:cNvPr id="102" name="Rectangle 90"/>
          <p:cNvSpPr>
            <a:spLocks noChangeArrowheads="1"/>
          </p:cNvSpPr>
          <p:nvPr/>
        </p:nvSpPr>
        <p:spPr bwMode="auto">
          <a:xfrm>
            <a:off x="3460653" y="974187"/>
            <a:ext cx="2682141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100" i="0" dirty="0" smtClean="0">
                <a:solidFill>
                  <a:schemeClr val="tx1"/>
                </a:solidFill>
                <a:latin typeface="Calibri"/>
                <a:cs typeface="Calibri"/>
              </a:rPr>
              <a:t>Make sure you see how to use   to get   ! </a:t>
            </a:r>
            <a:endParaRPr lang="en-US" sz="21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9" name="Straight Arrow Connector 98"/>
          <p:cNvCxnSpPr/>
          <p:nvPr/>
        </p:nvCxnSpPr>
        <p:spPr bwMode="auto">
          <a:xfrm rot="10800000" flipV="1">
            <a:off x="3826412" y="1575582"/>
            <a:ext cx="1111348" cy="87219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Straight Arrow Connector 99"/>
          <p:cNvCxnSpPr/>
          <p:nvPr/>
        </p:nvCxnSpPr>
        <p:spPr bwMode="auto">
          <a:xfrm rot="16200000" flipH="1">
            <a:off x="5718516" y="1568546"/>
            <a:ext cx="858131" cy="78779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029"/>
          <p:cNvSpPr txBox="1">
            <a:spLocks noChangeArrowheads="1"/>
          </p:cNvSpPr>
          <p:nvPr/>
        </p:nvSpPr>
        <p:spPr bwMode="auto">
          <a:xfrm>
            <a:off x="4489739" y="2725968"/>
            <a:ext cx="4288501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i="0" dirty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Floyd-</a:t>
            </a:r>
            <a:r>
              <a:rPr lang="en-US" sz="3200" i="0" dirty="0" err="1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Warshall</a:t>
            </a:r>
            <a:r>
              <a:rPr lang="en-US" sz="3200" i="0" dirty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 "</a:t>
            </a:r>
            <a:r>
              <a:rPr lang="en-US" sz="3200" dirty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Quiz</a:t>
            </a:r>
            <a:r>
              <a:rPr lang="en-US" sz="3200" i="0" dirty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"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4501666" y="3301217"/>
            <a:ext cx="40198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alibri"/>
                <a:ea typeface="Times New Roman" pitchFamily="-107" charset="0"/>
                <a:cs typeface="Calibri"/>
              </a:rPr>
              <a:t>Don't </a:t>
            </a:r>
            <a:r>
              <a:rPr lang="en-US" sz="1500" i="0" dirty="0">
                <a:latin typeface="Calibri"/>
                <a:ea typeface="Times New Roman" pitchFamily="-107" charset="0"/>
                <a:cs typeface="Calibri"/>
              </a:rPr>
              <a:t>hand this in</a:t>
            </a:r>
            <a:r>
              <a:rPr lang="en-US" sz="1500" i="0" dirty="0" smtClean="0">
                <a:latin typeface="Calibri"/>
                <a:ea typeface="Times New Roman" pitchFamily="-107" charset="0"/>
                <a:cs typeface="Calibri"/>
              </a:rPr>
              <a:t>!</a:t>
            </a:r>
            <a:endParaRPr lang="en-US" sz="1500" i="0" dirty="0">
              <a:latin typeface="Calibri"/>
              <a:cs typeface="Calibri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249348" y="2607294"/>
            <a:ext cx="4465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 dirty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(1) Fill in the </a:t>
            </a:r>
            <a:r>
              <a:rPr lang="en-US" sz="1200" i="0" dirty="0" smtClean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3 layers of  the dynamic </a:t>
            </a:r>
            <a:r>
              <a:rPr lang="en-US" sz="1200" i="0" dirty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programming table below.</a:t>
            </a:r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354" name="Rectangle 353"/>
          <p:cNvSpPr/>
          <p:nvPr/>
        </p:nvSpPr>
        <p:spPr>
          <a:xfrm>
            <a:off x="249348" y="3378641"/>
            <a:ext cx="4465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 dirty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(2) How could you output the shortest </a:t>
            </a:r>
            <a:r>
              <a:rPr lang="en-US" sz="1200" b="1" i="0" dirty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PATH </a:t>
            </a:r>
            <a:r>
              <a:rPr lang="en-US" sz="1200" i="0" dirty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itself</a:t>
            </a:r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477948" y="2859540"/>
            <a:ext cx="5436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- Each cell gets the min dist. from src to dst </a:t>
            </a:r>
            <a:r>
              <a:rPr lang="en-US" sz="1200">
                <a:latin typeface="Calibri"/>
                <a:ea typeface="Times New Roman" pitchFamily="-107" charset="0"/>
                <a:cs typeface="Calibri"/>
              </a:rPr>
              <a:t>through 1..k</a:t>
            </a:r>
            <a:endParaRPr lang="en-US" sz="1200">
              <a:latin typeface="Calibri"/>
              <a:cs typeface="Calibri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481445" y="3108289"/>
            <a:ext cx="5436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- Which cells change with each additional vertex?</a:t>
            </a:r>
            <a:endParaRPr lang="en-US" sz="1200">
              <a:latin typeface="Calibri"/>
              <a:cs typeface="Calibri"/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3" cstate="print"/>
          <a:srcRect l="26562" t="38462" r="11719" b="12088"/>
          <a:stretch>
            <a:fillRect/>
          </a:stretch>
        </p:blipFill>
        <p:spPr bwMode="auto">
          <a:xfrm>
            <a:off x="4206256" y="0"/>
            <a:ext cx="4459456" cy="254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4" cstate="print"/>
          <a:srcRect l="60938" t="46153" r="11719" b="12088"/>
          <a:stretch>
            <a:fillRect/>
          </a:stretch>
        </p:blipFill>
        <p:spPr bwMode="auto">
          <a:xfrm>
            <a:off x="349177" y="3833448"/>
            <a:ext cx="2530230" cy="274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5" cstate="print"/>
          <a:srcRect l="31250" t="45866" r="11719" b="11277"/>
          <a:stretch>
            <a:fillRect/>
          </a:stretch>
        </p:blipFill>
        <p:spPr bwMode="auto">
          <a:xfrm>
            <a:off x="3353167" y="3806483"/>
            <a:ext cx="52773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" name="Picture 70" descr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894" y="76197"/>
            <a:ext cx="20113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026"/>
          <p:cNvGrpSpPr>
            <a:grpSpLocks/>
          </p:cNvGrpSpPr>
          <p:nvPr/>
        </p:nvGrpSpPr>
        <p:grpSpPr bwMode="auto">
          <a:xfrm>
            <a:off x="2382838" y="1038225"/>
            <a:ext cx="4770437" cy="180975"/>
            <a:chOff x="295" y="1311"/>
            <a:chExt cx="5177" cy="114"/>
          </a:xfrm>
        </p:grpSpPr>
        <p:sp>
          <p:nvSpPr>
            <p:cNvPr id="51302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51303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51203" name="Text Box 1029"/>
          <p:cNvSpPr txBox="1">
            <a:spLocks noChangeArrowheads="1"/>
          </p:cNvSpPr>
          <p:nvPr/>
        </p:nvSpPr>
        <p:spPr bwMode="auto">
          <a:xfrm>
            <a:off x="2286000" y="152400"/>
            <a:ext cx="50180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Floyd-Warshall!</a:t>
            </a: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1344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2106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2868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07" name="Rectangle 10"/>
          <p:cNvSpPr>
            <a:spLocks noChangeArrowheads="1"/>
          </p:cNvSpPr>
          <p:nvPr/>
        </p:nvSpPr>
        <p:spPr bwMode="auto">
          <a:xfrm>
            <a:off x="3630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08" name="Rectangle 11"/>
          <p:cNvSpPr>
            <a:spLocks noChangeArrowheads="1"/>
          </p:cNvSpPr>
          <p:nvPr/>
        </p:nvSpPr>
        <p:spPr bwMode="auto">
          <a:xfrm>
            <a:off x="1344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2106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0" name="Rectangle 13"/>
          <p:cNvSpPr>
            <a:spLocks noChangeArrowheads="1"/>
          </p:cNvSpPr>
          <p:nvPr/>
        </p:nvSpPr>
        <p:spPr bwMode="auto">
          <a:xfrm>
            <a:off x="2868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1" name="Rectangle 14"/>
          <p:cNvSpPr>
            <a:spLocks noChangeArrowheads="1"/>
          </p:cNvSpPr>
          <p:nvPr/>
        </p:nvSpPr>
        <p:spPr bwMode="auto">
          <a:xfrm>
            <a:off x="3630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2" name="Rectangle 15"/>
          <p:cNvSpPr>
            <a:spLocks noChangeArrowheads="1"/>
          </p:cNvSpPr>
          <p:nvPr/>
        </p:nvSpPr>
        <p:spPr bwMode="auto">
          <a:xfrm>
            <a:off x="1344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3" name="Rectangle 16"/>
          <p:cNvSpPr>
            <a:spLocks noChangeArrowheads="1"/>
          </p:cNvSpPr>
          <p:nvPr/>
        </p:nvSpPr>
        <p:spPr bwMode="auto">
          <a:xfrm>
            <a:off x="2106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4" name="Rectangle 17"/>
          <p:cNvSpPr>
            <a:spLocks noChangeArrowheads="1"/>
          </p:cNvSpPr>
          <p:nvPr/>
        </p:nvSpPr>
        <p:spPr bwMode="auto">
          <a:xfrm>
            <a:off x="2868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5" name="Rectangle 18"/>
          <p:cNvSpPr>
            <a:spLocks noChangeArrowheads="1"/>
          </p:cNvSpPr>
          <p:nvPr/>
        </p:nvSpPr>
        <p:spPr bwMode="auto">
          <a:xfrm>
            <a:off x="3630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6" name="Rectangle 19"/>
          <p:cNvSpPr>
            <a:spLocks noChangeArrowheads="1"/>
          </p:cNvSpPr>
          <p:nvPr/>
        </p:nvSpPr>
        <p:spPr bwMode="auto">
          <a:xfrm>
            <a:off x="1344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7" name="Rectangle 20"/>
          <p:cNvSpPr>
            <a:spLocks noChangeArrowheads="1"/>
          </p:cNvSpPr>
          <p:nvPr/>
        </p:nvSpPr>
        <p:spPr bwMode="auto">
          <a:xfrm>
            <a:off x="2106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8" name="Rectangle 21"/>
          <p:cNvSpPr>
            <a:spLocks noChangeArrowheads="1"/>
          </p:cNvSpPr>
          <p:nvPr/>
        </p:nvSpPr>
        <p:spPr bwMode="auto">
          <a:xfrm>
            <a:off x="2868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19" name="Rectangle 22"/>
          <p:cNvSpPr>
            <a:spLocks noChangeArrowheads="1"/>
          </p:cNvSpPr>
          <p:nvPr/>
        </p:nvSpPr>
        <p:spPr bwMode="auto">
          <a:xfrm>
            <a:off x="3630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20" name="Oval 24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1" name="Oval 25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2" name="Oval 26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3" name="Oval 27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24" name="Oval 28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5" name="Oval 29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6" name="Oval 30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7" name="Oval 31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28" name="Rectangle 33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1229" name="Rectangle 34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51230" name="Text Box 35"/>
          <p:cNvSpPr txBox="1">
            <a:spLocks noChangeArrowheads="1"/>
          </p:cNvSpPr>
          <p:nvPr/>
        </p:nvSpPr>
        <p:spPr bwMode="auto">
          <a:xfrm>
            <a:off x="3629025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31" name="Text Box 36"/>
          <p:cNvSpPr txBox="1">
            <a:spLocks noChangeArrowheads="1"/>
          </p:cNvSpPr>
          <p:nvPr/>
        </p:nvSpPr>
        <p:spPr bwMode="auto">
          <a:xfrm>
            <a:off x="2859088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32" name="Text Box 37"/>
          <p:cNvSpPr txBox="1">
            <a:spLocks noChangeArrowheads="1"/>
          </p:cNvSpPr>
          <p:nvPr/>
        </p:nvSpPr>
        <p:spPr bwMode="auto">
          <a:xfrm>
            <a:off x="2105025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33" name="Text Box 38"/>
          <p:cNvSpPr txBox="1">
            <a:spLocks noChangeArrowheads="1"/>
          </p:cNvSpPr>
          <p:nvPr/>
        </p:nvSpPr>
        <p:spPr bwMode="auto">
          <a:xfrm>
            <a:off x="1350963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34" name="Text Box 39"/>
          <p:cNvSpPr txBox="1">
            <a:spLocks noChangeArrowheads="1"/>
          </p:cNvSpPr>
          <p:nvPr/>
        </p:nvSpPr>
        <p:spPr bwMode="auto">
          <a:xfrm>
            <a:off x="2097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35" name="Text Box 40"/>
          <p:cNvSpPr txBox="1">
            <a:spLocks noChangeArrowheads="1"/>
          </p:cNvSpPr>
          <p:nvPr/>
        </p:nvSpPr>
        <p:spPr bwMode="auto">
          <a:xfrm>
            <a:off x="2859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36" name="Text Box 41"/>
          <p:cNvSpPr txBox="1">
            <a:spLocks noChangeArrowheads="1"/>
          </p:cNvSpPr>
          <p:nvPr/>
        </p:nvSpPr>
        <p:spPr bwMode="auto">
          <a:xfrm>
            <a:off x="3621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37" name="Text Box 42"/>
          <p:cNvSpPr txBox="1">
            <a:spLocks noChangeArrowheads="1"/>
          </p:cNvSpPr>
          <p:nvPr/>
        </p:nvSpPr>
        <p:spPr bwMode="auto">
          <a:xfrm>
            <a:off x="1335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38" name="Text Box 43"/>
          <p:cNvSpPr txBox="1">
            <a:spLocks noChangeArrowheads="1"/>
          </p:cNvSpPr>
          <p:nvPr/>
        </p:nvSpPr>
        <p:spPr bwMode="auto">
          <a:xfrm>
            <a:off x="3621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39" name="Text Box 44"/>
          <p:cNvSpPr txBox="1">
            <a:spLocks noChangeArrowheads="1"/>
          </p:cNvSpPr>
          <p:nvPr/>
        </p:nvSpPr>
        <p:spPr bwMode="auto">
          <a:xfrm>
            <a:off x="2851150" y="39195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0" name="Text Box 45"/>
          <p:cNvSpPr txBox="1">
            <a:spLocks noChangeArrowheads="1"/>
          </p:cNvSpPr>
          <p:nvPr/>
        </p:nvSpPr>
        <p:spPr bwMode="auto">
          <a:xfrm>
            <a:off x="2097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1" name="Text Box 46"/>
          <p:cNvSpPr txBox="1">
            <a:spLocks noChangeArrowheads="1"/>
          </p:cNvSpPr>
          <p:nvPr/>
        </p:nvSpPr>
        <p:spPr bwMode="auto">
          <a:xfrm>
            <a:off x="1327150" y="465296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2" name="Text Box 47"/>
          <p:cNvSpPr txBox="1">
            <a:spLocks noChangeArrowheads="1"/>
          </p:cNvSpPr>
          <p:nvPr/>
        </p:nvSpPr>
        <p:spPr bwMode="auto">
          <a:xfrm>
            <a:off x="2859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3" name="Text Box 48"/>
          <p:cNvSpPr txBox="1">
            <a:spLocks noChangeArrowheads="1"/>
          </p:cNvSpPr>
          <p:nvPr/>
        </p:nvSpPr>
        <p:spPr bwMode="auto">
          <a:xfrm>
            <a:off x="2089150" y="54070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0000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rgbClr val="FF0000"/>
              </a:solidFill>
              <a:latin typeface="Times" pitchFamily="-107" charset="0"/>
            </a:endParaRPr>
          </a:p>
        </p:txBody>
      </p:sp>
      <p:sp>
        <p:nvSpPr>
          <p:cNvPr id="51244" name="Text Box 49"/>
          <p:cNvSpPr txBox="1">
            <a:spLocks noChangeArrowheads="1"/>
          </p:cNvSpPr>
          <p:nvPr/>
        </p:nvSpPr>
        <p:spPr bwMode="auto">
          <a:xfrm>
            <a:off x="3621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5" name="Text Box 50"/>
          <p:cNvSpPr txBox="1">
            <a:spLocks noChangeArrowheads="1"/>
          </p:cNvSpPr>
          <p:nvPr/>
        </p:nvSpPr>
        <p:spPr bwMode="auto">
          <a:xfrm>
            <a:off x="1335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pic>
        <p:nvPicPr>
          <p:cNvPr id="51246" name="Picture 52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76200"/>
            <a:ext cx="20113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7" name="Rectangle 53"/>
          <p:cNvSpPr>
            <a:spLocks noChangeArrowheads="1"/>
          </p:cNvSpPr>
          <p:nvPr/>
        </p:nvSpPr>
        <p:spPr bwMode="auto">
          <a:xfrm>
            <a:off x="5867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8" name="Rectangle 54"/>
          <p:cNvSpPr>
            <a:spLocks noChangeArrowheads="1"/>
          </p:cNvSpPr>
          <p:nvPr/>
        </p:nvSpPr>
        <p:spPr bwMode="auto">
          <a:xfrm>
            <a:off x="6629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9" name="Rectangle 57"/>
          <p:cNvSpPr>
            <a:spLocks noChangeArrowheads="1"/>
          </p:cNvSpPr>
          <p:nvPr/>
        </p:nvSpPr>
        <p:spPr bwMode="auto">
          <a:xfrm>
            <a:off x="5867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0" name="Rectangle 58"/>
          <p:cNvSpPr>
            <a:spLocks noChangeArrowheads="1"/>
          </p:cNvSpPr>
          <p:nvPr/>
        </p:nvSpPr>
        <p:spPr bwMode="auto">
          <a:xfrm>
            <a:off x="6629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1" name="Rectangle 59"/>
          <p:cNvSpPr>
            <a:spLocks noChangeArrowheads="1"/>
          </p:cNvSpPr>
          <p:nvPr/>
        </p:nvSpPr>
        <p:spPr bwMode="auto">
          <a:xfrm>
            <a:off x="7391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2" name="Rectangle 60"/>
          <p:cNvSpPr>
            <a:spLocks noChangeArrowheads="1"/>
          </p:cNvSpPr>
          <p:nvPr/>
        </p:nvSpPr>
        <p:spPr bwMode="auto">
          <a:xfrm>
            <a:off x="8153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3" name="Rectangle 61"/>
          <p:cNvSpPr>
            <a:spLocks noChangeArrowheads="1"/>
          </p:cNvSpPr>
          <p:nvPr/>
        </p:nvSpPr>
        <p:spPr bwMode="auto">
          <a:xfrm>
            <a:off x="5867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4" name="Rectangle 62"/>
          <p:cNvSpPr>
            <a:spLocks noChangeArrowheads="1"/>
          </p:cNvSpPr>
          <p:nvPr/>
        </p:nvSpPr>
        <p:spPr bwMode="auto">
          <a:xfrm>
            <a:off x="6629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5" name="Rectangle 63"/>
          <p:cNvSpPr>
            <a:spLocks noChangeArrowheads="1"/>
          </p:cNvSpPr>
          <p:nvPr/>
        </p:nvSpPr>
        <p:spPr bwMode="auto">
          <a:xfrm>
            <a:off x="7391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6" name="Rectangle 64"/>
          <p:cNvSpPr>
            <a:spLocks noChangeArrowheads="1"/>
          </p:cNvSpPr>
          <p:nvPr/>
        </p:nvSpPr>
        <p:spPr bwMode="auto">
          <a:xfrm>
            <a:off x="8153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7" name="Rectangle 65"/>
          <p:cNvSpPr>
            <a:spLocks noChangeArrowheads="1"/>
          </p:cNvSpPr>
          <p:nvPr/>
        </p:nvSpPr>
        <p:spPr bwMode="auto">
          <a:xfrm>
            <a:off x="5867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8" name="Rectangle 67"/>
          <p:cNvSpPr>
            <a:spLocks noChangeArrowheads="1"/>
          </p:cNvSpPr>
          <p:nvPr/>
        </p:nvSpPr>
        <p:spPr bwMode="auto">
          <a:xfrm>
            <a:off x="8153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9" name="Oval 69"/>
          <p:cNvSpPr>
            <a:spLocks noChangeArrowheads="1"/>
          </p:cNvSpPr>
          <p:nvPr/>
        </p:nvSpPr>
        <p:spPr bwMode="auto">
          <a:xfrm>
            <a:off x="5424488" y="321310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0" name="Oval 70"/>
          <p:cNvSpPr>
            <a:spLocks noChangeArrowheads="1"/>
          </p:cNvSpPr>
          <p:nvPr/>
        </p:nvSpPr>
        <p:spPr bwMode="auto">
          <a:xfrm>
            <a:off x="5424488" y="39687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1" name="Oval 71"/>
          <p:cNvSpPr>
            <a:spLocks noChangeArrowheads="1"/>
          </p:cNvSpPr>
          <p:nvPr/>
        </p:nvSpPr>
        <p:spPr bwMode="auto">
          <a:xfrm>
            <a:off x="5424488" y="472440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2" name="Oval 72"/>
          <p:cNvSpPr>
            <a:spLocks noChangeArrowheads="1"/>
          </p:cNvSpPr>
          <p:nvPr/>
        </p:nvSpPr>
        <p:spPr bwMode="auto">
          <a:xfrm>
            <a:off x="5424488" y="548163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63" name="Oval 73"/>
          <p:cNvSpPr>
            <a:spLocks noChangeArrowheads="1"/>
          </p:cNvSpPr>
          <p:nvPr/>
        </p:nvSpPr>
        <p:spPr bwMode="auto">
          <a:xfrm>
            <a:off x="6072188" y="25923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4" name="Oval 74"/>
          <p:cNvSpPr>
            <a:spLocks noChangeArrowheads="1"/>
          </p:cNvSpPr>
          <p:nvPr/>
        </p:nvSpPr>
        <p:spPr bwMode="auto">
          <a:xfrm>
            <a:off x="6845300" y="259238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5" name="Oval 75"/>
          <p:cNvSpPr>
            <a:spLocks noChangeArrowheads="1"/>
          </p:cNvSpPr>
          <p:nvPr/>
        </p:nvSpPr>
        <p:spPr bwMode="auto">
          <a:xfrm>
            <a:off x="7620000" y="25923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6" name="Oval 76"/>
          <p:cNvSpPr>
            <a:spLocks noChangeArrowheads="1"/>
          </p:cNvSpPr>
          <p:nvPr/>
        </p:nvSpPr>
        <p:spPr bwMode="auto">
          <a:xfrm>
            <a:off x="8394700" y="259238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67" name="Rectangle 78"/>
          <p:cNvSpPr>
            <a:spLocks noChangeArrowheads="1"/>
          </p:cNvSpPr>
          <p:nvPr/>
        </p:nvSpPr>
        <p:spPr bwMode="auto">
          <a:xfrm>
            <a:off x="7073900" y="1828800"/>
            <a:ext cx="6588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1268" name="Rectangle 79"/>
          <p:cNvSpPr>
            <a:spLocks noChangeArrowheads="1"/>
          </p:cNvSpPr>
          <p:nvPr/>
        </p:nvSpPr>
        <p:spPr bwMode="auto">
          <a:xfrm>
            <a:off x="7189788" y="2287588"/>
            <a:ext cx="4270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51269" name="Text Box 80"/>
          <p:cNvSpPr txBox="1">
            <a:spLocks noChangeArrowheads="1"/>
          </p:cNvSpPr>
          <p:nvPr/>
        </p:nvSpPr>
        <p:spPr bwMode="auto">
          <a:xfrm>
            <a:off x="8151813" y="31480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64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70" name="Text Box 81"/>
          <p:cNvSpPr txBox="1">
            <a:spLocks noChangeArrowheads="1"/>
          </p:cNvSpPr>
          <p:nvPr/>
        </p:nvSpPr>
        <p:spPr bwMode="auto">
          <a:xfrm>
            <a:off x="7381875" y="31480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71" name="Text Box 82"/>
          <p:cNvSpPr txBox="1">
            <a:spLocks noChangeArrowheads="1"/>
          </p:cNvSpPr>
          <p:nvPr/>
        </p:nvSpPr>
        <p:spPr bwMode="auto">
          <a:xfrm>
            <a:off x="6627813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2" name="Text Box 83"/>
          <p:cNvSpPr txBox="1">
            <a:spLocks noChangeArrowheads="1"/>
          </p:cNvSpPr>
          <p:nvPr/>
        </p:nvSpPr>
        <p:spPr bwMode="auto">
          <a:xfrm>
            <a:off x="5873750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3" name="Text Box 84"/>
          <p:cNvSpPr txBox="1">
            <a:spLocks noChangeArrowheads="1"/>
          </p:cNvSpPr>
          <p:nvPr/>
        </p:nvSpPr>
        <p:spPr bwMode="auto">
          <a:xfrm>
            <a:off x="6619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4" name="Text Box 85"/>
          <p:cNvSpPr txBox="1">
            <a:spLocks noChangeArrowheads="1"/>
          </p:cNvSpPr>
          <p:nvPr/>
        </p:nvSpPr>
        <p:spPr bwMode="auto">
          <a:xfrm>
            <a:off x="7381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5" name="Text Box 86"/>
          <p:cNvSpPr txBox="1">
            <a:spLocks noChangeArrowheads="1"/>
          </p:cNvSpPr>
          <p:nvPr/>
        </p:nvSpPr>
        <p:spPr bwMode="auto">
          <a:xfrm>
            <a:off x="8143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6" name="Text Box 87"/>
          <p:cNvSpPr txBox="1">
            <a:spLocks noChangeArrowheads="1"/>
          </p:cNvSpPr>
          <p:nvPr/>
        </p:nvSpPr>
        <p:spPr bwMode="auto">
          <a:xfrm>
            <a:off x="5857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7" name="Text Box 88"/>
          <p:cNvSpPr txBox="1">
            <a:spLocks noChangeArrowheads="1"/>
          </p:cNvSpPr>
          <p:nvPr/>
        </p:nvSpPr>
        <p:spPr bwMode="auto">
          <a:xfrm>
            <a:off x="8143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8" name="Text Box 89"/>
          <p:cNvSpPr txBox="1">
            <a:spLocks noChangeArrowheads="1"/>
          </p:cNvSpPr>
          <p:nvPr/>
        </p:nvSpPr>
        <p:spPr bwMode="auto">
          <a:xfrm>
            <a:off x="7373938" y="39179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9" name="Text Box 90"/>
          <p:cNvSpPr txBox="1">
            <a:spLocks noChangeArrowheads="1"/>
          </p:cNvSpPr>
          <p:nvPr/>
        </p:nvSpPr>
        <p:spPr bwMode="auto">
          <a:xfrm>
            <a:off x="6619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0" name="Text Box 91"/>
          <p:cNvSpPr txBox="1">
            <a:spLocks noChangeArrowheads="1"/>
          </p:cNvSpPr>
          <p:nvPr/>
        </p:nvSpPr>
        <p:spPr bwMode="auto">
          <a:xfrm>
            <a:off x="5849938" y="465137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1" name="Text Box 92"/>
          <p:cNvSpPr txBox="1">
            <a:spLocks noChangeArrowheads="1"/>
          </p:cNvSpPr>
          <p:nvPr/>
        </p:nvSpPr>
        <p:spPr bwMode="auto">
          <a:xfrm>
            <a:off x="7381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82" name="Text Box 93"/>
          <p:cNvSpPr txBox="1">
            <a:spLocks noChangeArrowheads="1"/>
          </p:cNvSpPr>
          <p:nvPr/>
        </p:nvSpPr>
        <p:spPr bwMode="auto">
          <a:xfrm>
            <a:off x="6611938" y="54054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0000"/>
                </a:solidFill>
                <a:latin typeface="Times" pitchFamily="-107" charset="0"/>
              </a:rPr>
              <a:t>24</a:t>
            </a:r>
          </a:p>
        </p:txBody>
      </p:sp>
      <p:sp>
        <p:nvSpPr>
          <p:cNvPr id="51283" name="Text Box 94"/>
          <p:cNvSpPr txBox="1">
            <a:spLocks noChangeArrowheads="1"/>
          </p:cNvSpPr>
          <p:nvPr/>
        </p:nvSpPr>
        <p:spPr bwMode="auto">
          <a:xfrm>
            <a:off x="8143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4" name="Text Box 95"/>
          <p:cNvSpPr txBox="1">
            <a:spLocks noChangeArrowheads="1"/>
          </p:cNvSpPr>
          <p:nvPr/>
        </p:nvSpPr>
        <p:spPr bwMode="auto">
          <a:xfrm>
            <a:off x="5857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5" name="Rectangle 96"/>
          <p:cNvSpPr>
            <a:spLocks noChangeArrowheads="1"/>
          </p:cNvSpPr>
          <p:nvPr/>
        </p:nvSpPr>
        <p:spPr bwMode="auto">
          <a:xfrm>
            <a:off x="6200775" y="6078538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2 intermediate node(s)</a:t>
            </a:r>
          </a:p>
        </p:txBody>
      </p:sp>
      <p:sp>
        <p:nvSpPr>
          <p:cNvPr id="51286" name="Oval 97"/>
          <p:cNvSpPr>
            <a:spLocks noChangeArrowheads="1"/>
          </p:cNvSpPr>
          <p:nvPr/>
        </p:nvSpPr>
        <p:spPr bwMode="auto">
          <a:xfrm>
            <a:off x="6537325" y="643255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87" name="Rectangle 98"/>
          <p:cNvSpPr>
            <a:spLocks noChangeArrowheads="1"/>
          </p:cNvSpPr>
          <p:nvPr/>
        </p:nvSpPr>
        <p:spPr bwMode="auto">
          <a:xfrm>
            <a:off x="6629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8" name="Rectangle 99"/>
          <p:cNvSpPr>
            <a:spLocks noChangeArrowheads="1"/>
          </p:cNvSpPr>
          <p:nvPr/>
        </p:nvSpPr>
        <p:spPr bwMode="auto">
          <a:xfrm>
            <a:off x="1736725" y="6078538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1 intermediate node(s)</a:t>
            </a:r>
          </a:p>
        </p:txBody>
      </p:sp>
      <p:sp>
        <p:nvSpPr>
          <p:cNvPr id="51289" name="Oval 100"/>
          <p:cNvSpPr>
            <a:spLocks noChangeArrowheads="1"/>
          </p:cNvSpPr>
          <p:nvPr/>
        </p:nvSpPr>
        <p:spPr bwMode="auto">
          <a:xfrm>
            <a:off x="2073275" y="643255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90" name="Oval 101"/>
          <p:cNvSpPr>
            <a:spLocks noChangeArrowheads="1"/>
          </p:cNvSpPr>
          <p:nvPr/>
        </p:nvSpPr>
        <p:spPr bwMode="auto">
          <a:xfrm>
            <a:off x="7002463" y="6437313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91" name="Line 102"/>
          <p:cNvSpPr>
            <a:spLocks noChangeShapeType="1"/>
          </p:cNvSpPr>
          <p:nvPr/>
        </p:nvSpPr>
        <p:spPr bwMode="auto">
          <a:xfrm>
            <a:off x="4648200" y="64008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2" name="Rectangle 55"/>
          <p:cNvSpPr>
            <a:spLocks noChangeArrowheads="1"/>
          </p:cNvSpPr>
          <p:nvPr/>
        </p:nvSpPr>
        <p:spPr bwMode="auto">
          <a:xfrm>
            <a:off x="7391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3" name="Rectangle 56"/>
          <p:cNvSpPr>
            <a:spLocks noChangeArrowheads="1"/>
          </p:cNvSpPr>
          <p:nvPr/>
        </p:nvSpPr>
        <p:spPr bwMode="auto">
          <a:xfrm>
            <a:off x="8153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4" name="Rectangle 66"/>
          <p:cNvSpPr>
            <a:spLocks noChangeArrowheads="1"/>
          </p:cNvSpPr>
          <p:nvPr/>
        </p:nvSpPr>
        <p:spPr bwMode="auto">
          <a:xfrm>
            <a:off x="7391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5" name="Rectangle 111"/>
          <p:cNvSpPr>
            <a:spLocks noChangeArrowheads="1"/>
          </p:cNvSpPr>
          <p:nvPr/>
        </p:nvSpPr>
        <p:spPr bwMode="auto">
          <a:xfrm>
            <a:off x="263525" y="4110038"/>
            <a:ext cx="658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1296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51297" name="Rectangle 103"/>
          <p:cNvSpPr>
            <a:spLocks noChangeArrowheads="1"/>
          </p:cNvSpPr>
          <p:nvPr/>
        </p:nvSpPr>
        <p:spPr bwMode="auto">
          <a:xfrm>
            <a:off x="8408988" y="6424613"/>
            <a:ext cx="698500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800" b="1">
                <a:latin typeface="Times" pitchFamily="-107" charset="0"/>
              </a:rPr>
              <a:t>3? 4?</a:t>
            </a:r>
          </a:p>
        </p:txBody>
      </p:sp>
      <p:sp>
        <p:nvSpPr>
          <p:cNvPr id="51298" name="Text Box 36"/>
          <p:cNvSpPr txBox="1">
            <a:spLocks noChangeArrowheads="1"/>
          </p:cNvSpPr>
          <p:nvPr/>
        </p:nvSpPr>
        <p:spPr bwMode="auto">
          <a:xfrm>
            <a:off x="7359650" y="315277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 dirty="0">
                <a:solidFill>
                  <a:srgbClr val="33CCFF"/>
                </a:solidFill>
                <a:latin typeface="Times" pitchFamily="-107" charset="0"/>
              </a:rPr>
              <a:t>28</a:t>
            </a:r>
            <a:endParaRPr lang="en-US" sz="1400" b="1" i="0" dirty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1299" name="Text Box 47"/>
          <p:cNvSpPr txBox="1">
            <a:spLocks noChangeArrowheads="1"/>
          </p:cNvSpPr>
          <p:nvPr/>
        </p:nvSpPr>
        <p:spPr bwMode="auto">
          <a:xfrm>
            <a:off x="7391400" y="54054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1300" name="Text Box 47"/>
          <p:cNvSpPr txBox="1">
            <a:spLocks noChangeArrowheads="1"/>
          </p:cNvSpPr>
          <p:nvPr/>
        </p:nvSpPr>
        <p:spPr bwMode="auto">
          <a:xfrm>
            <a:off x="8121650" y="315277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64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2382838" y="1038225"/>
            <a:ext cx="4770437" cy="180975"/>
            <a:chOff x="295" y="1311"/>
            <a:chExt cx="5177" cy="114"/>
          </a:xfrm>
        </p:grpSpPr>
        <p:sp>
          <p:nvSpPr>
            <p:cNvPr id="51302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51303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51203" name="Text Box 1029"/>
          <p:cNvSpPr txBox="1">
            <a:spLocks noChangeArrowheads="1"/>
          </p:cNvSpPr>
          <p:nvPr/>
        </p:nvSpPr>
        <p:spPr bwMode="auto">
          <a:xfrm>
            <a:off x="2286000" y="152400"/>
            <a:ext cx="50180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 dirty="0" smtClean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From 2 to 3...</a:t>
            </a:r>
            <a:endParaRPr lang="en-US" sz="4400" i="0" dirty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51220" name="Oval 24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1" name="Oval 25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2" name="Oval 26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3" name="Oval 27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24" name="Oval 28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5" name="Oval 29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6" name="Oval 30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27" name="Oval 31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28" name="Rectangle 33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1229" name="Rectangle 34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pic>
        <p:nvPicPr>
          <p:cNvPr id="51246" name="Picture 52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76200"/>
            <a:ext cx="20113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7" name="Rectangle 53"/>
          <p:cNvSpPr>
            <a:spLocks noChangeArrowheads="1"/>
          </p:cNvSpPr>
          <p:nvPr/>
        </p:nvSpPr>
        <p:spPr bwMode="auto">
          <a:xfrm>
            <a:off x="1309468" y="2963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8" name="Rectangle 54"/>
          <p:cNvSpPr>
            <a:spLocks noChangeArrowheads="1"/>
          </p:cNvSpPr>
          <p:nvPr/>
        </p:nvSpPr>
        <p:spPr bwMode="auto">
          <a:xfrm>
            <a:off x="2071468" y="2963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49" name="Rectangle 57"/>
          <p:cNvSpPr>
            <a:spLocks noChangeArrowheads="1"/>
          </p:cNvSpPr>
          <p:nvPr/>
        </p:nvSpPr>
        <p:spPr bwMode="auto">
          <a:xfrm>
            <a:off x="1309468" y="3725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0" name="Rectangle 58"/>
          <p:cNvSpPr>
            <a:spLocks noChangeArrowheads="1"/>
          </p:cNvSpPr>
          <p:nvPr/>
        </p:nvSpPr>
        <p:spPr bwMode="auto">
          <a:xfrm>
            <a:off x="2071468" y="3725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1" name="Rectangle 59"/>
          <p:cNvSpPr>
            <a:spLocks noChangeArrowheads="1"/>
          </p:cNvSpPr>
          <p:nvPr/>
        </p:nvSpPr>
        <p:spPr bwMode="auto">
          <a:xfrm>
            <a:off x="2833468" y="3725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2" name="Rectangle 60"/>
          <p:cNvSpPr>
            <a:spLocks noChangeArrowheads="1"/>
          </p:cNvSpPr>
          <p:nvPr/>
        </p:nvSpPr>
        <p:spPr bwMode="auto">
          <a:xfrm>
            <a:off x="3595468" y="3725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3" name="Rectangle 61"/>
          <p:cNvSpPr>
            <a:spLocks noChangeArrowheads="1"/>
          </p:cNvSpPr>
          <p:nvPr/>
        </p:nvSpPr>
        <p:spPr bwMode="auto">
          <a:xfrm>
            <a:off x="1309468" y="4487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4" name="Rectangle 62"/>
          <p:cNvSpPr>
            <a:spLocks noChangeArrowheads="1"/>
          </p:cNvSpPr>
          <p:nvPr/>
        </p:nvSpPr>
        <p:spPr bwMode="auto">
          <a:xfrm>
            <a:off x="2071468" y="4487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5" name="Rectangle 63"/>
          <p:cNvSpPr>
            <a:spLocks noChangeArrowheads="1"/>
          </p:cNvSpPr>
          <p:nvPr/>
        </p:nvSpPr>
        <p:spPr bwMode="auto">
          <a:xfrm>
            <a:off x="2833468" y="4487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6" name="Rectangle 64"/>
          <p:cNvSpPr>
            <a:spLocks noChangeArrowheads="1"/>
          </p:cNvSpPr>
          <p:nvPr/>
        </p:nvSpPr>
        <p:spPr bwMode="auto">
          <a:xfrm>
            <a:off x="3595468" y="4487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7" name="Rectangle 65"/>
          <p:cNvSpPr>
            <a:spLocks noChangeArrowheads="1"/>
          </p:cNvSpPr>
          <p:nvPr/>
        </p:nvSpPr>
        <p:spPr bwMode="auto">
          <a:xfrm>
            <a:off x="1309468" y="5249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8" name="Rectangle 67"/>
          <p:cNvSpPr>
            <a:spLocks noChangeArrowheads="1"/>
          </p:cNvSpPr>
          <p:nvPr/>
        </p:nvSpPr>
        <p:spPr bwMode="auto">
          <a:xfrm>
            <a:off x="3595468" y="5249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59" name="Oval 69"/>
          <p:cNvSpPr>
            <a:spLocks noChangeArrowheads="1"/>
          </p:cNvSpPr>
          <p:nvPr/>
        </p:nvSpPr>
        <p:spPr bwMode="auto">
          <a:xfrm>
            <a:off x="5424488" y="321310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0" name="Oval 70"/>
          <p:cNvSpPr>
            <a:spLocks noChangeArrowheads="1"/>
          </p:cNvSpPr>
          <p:nvPr/>
        </p:nvSpPr>
        <p:spPr bwMode="auto">
          <a:xfrm>
            <a:off x="5424488" y="39687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1" name="Oval 71"/>
          <p:cNvSpPr>
            <a:spLocks noChangeArrowheads="1"/>
          </p:cNvSpPr>
          <p:nvPr/>
        </p:nvSpPr>
        <p:spPr bwMode="auto">
          <a:xfrm>
            <a:off x="5424488" y="472440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2" name="Oval 72"/>
          <p:cNvSpPr>
            <a:spLocks noChangeArrowheads="1"/>
          </p:cNvSpPr>
          <p:nvPr/>
        </p:nvSpPr>
        <p:spPr bwMode="auto">
          <a:xfrm>
            <a:off x="5424488" y="548163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63" name="Oval 73"/>
          <p:cNvSpPr>
            <a:spLocks noChangeArrowheads="1"/>
          </p:cNvSpPr>
          <p:nvPr/>
        </p:nvSpPr>
        <p:spPr bwMode="auto">
          <a:xfrm>
            <a:off x="6072188" y="25923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4" name="Oval 74"/>
          <p:cNvSpPr>
            <a:spLocks noChangeArrowheads="1"/>
          </p:cNvSpPr>
          <p:nvPr/>
        </p:nvSpPr>
        <p:spPr bwMode="auto">
          <a:xfrm>
            <a:off x="6845300" y="259238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5" name="Oval 75"/>
          <p:cNvSpPr>
            <a:spLocks noChangeArrowheads="1"/>
          </p:cNvSpPr>
          <p:nvPr/>
        </p:nvSpPr>
        <p:spPr bwMode="auto">
          <a:xfrm>
            <a:off x="7620000" y="25923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66" name="Oval 76"/>
          <p:cNvSpPr>
            <a:spLocks noChangeArrowheads="1"/>
          </p:cNvSpPr>
          <p:nvPr/>
        </p:nvSpPr>
        <p:spPr bwMode="auto">
          <a:xfrm>
            <a:off x="8394700" y="259238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67" name="Rectangle 78"/>
          <p:cNvSpPr>
            <a:spLocks noChangeArrowheads="1"/>
          </p:cNvSpPr>
          <p:nvPr/>
        </p:nvSpPr>
        <p:spPr bwMode="auto">
          <a:xfrm>
            <a:off x="7073900" y="1828800"/>
            <a:ext cx="6588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1268" name="Rectangle 79"/>
          <p:cNvSpPr>
            <a:spLocks noChangeArrowheads="1"/>
          </p:cNvSpPr>
          <p:nvPr/>
        </p:nvSpPr>
        <p:spPr bwMode="auto">
          <a:xfrm>
            <a:off x="7189788" y="2287588"/>
            <a:ext cx="4270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51269" name="Text Box 80"/>
          <p:cNvSpPr txBox="1">
            <a:spLocks noChangeArrowheads="1"/>
          </p:cNvSpPr>
          <p:nvPr/>
        </p:nvSpPr>
        <p:spPr bwMode="auto">
          <a:xfrm>
            <a:off x="3593881" y="314434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64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70" name="Text Box 81"/>
          <p:cNvSpPr txBox="1">
            <a:spLocks noChangeArrowheads="1"/>
          </p:cNvSpPr>
          <p:nvPr/>
        </p:nvSpPr>
        <p:spPr bwMode="auto">
          <a:xfrm>
            <a:off x="2823943" y="314434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71" name="Text Box 82"/>
          <p:cNvSpPr txBox="1">
            <a:spLocks noChangeArrowheads="1"/>
          </p:cNvSpPr>
          <p:nvPr/>
        </p:nvSpPr>
        <p:spPr bwMode="auto">
          <a:xfrm>
            <a:off x="2069881" y="314593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2" name="Text Box 83"/>
          <p:cNvSpPr txBox="1">
            <a:spLocks noChangeArrowheads="1"/>
          </p:cNvSpPr>
          <p:nvPr/>
        </p:nvSpPr>
        <p:spPr bwMode="auto">
          <a:xfrm>
            <a:off x="1315818" y="314593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3" name="Text Box 84"/>
          <p:cNvSpPr txBox="1">
            <a:spLocks noChangeArrowheads="1"/>
          </p:cNvSpPr>
          <p:nvPr/>
        </p:nvSpPr>
        <p:spPr bwMode="auto">
          <a:xfrm>
            <a:off x="2061943" y="391746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4" name="Text Box 85"/>
          <p:cNvSpPr txBox="1">
            <a:spLocks noChangeArrowheads="1"/>
          </p:cNvSpPr>
          <p:nvPr/>
        </p:nvSpPr>
        <p:spPr bwMode="auto">
          <a:xfrm>
            <a:off x="2823943" y="465088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5" name="Text Box 86"/>
          <p:cNvSpPr txBox="1">
            <a:spLocks noChangeArrowheads="1"/>
          </p:cNvSpPr>
          <p:nvPr/>
        </p:nvSpPr>
        <p:spPr bwMode="auto">
          <a:xfrm>
            <a:off x="3585943" y="540494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1276" name="Text Box 87"/>
          <p:cNvSpPr txBox="1">
            <a:spLocks noChangeArrowheads="1"/>
          </p:cNvSpPr>
          <p:nvPr/>
        </p:nvSpPr>
        <p:spPr bwMode="auto">
          <a:xfrm>
            <a:off x="1299943" y="391746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7" name="Text Box 88"/>
          <p:cNvSpPr txBox="1">
            <a:spLocks noChangeArrowheads="1"/>
          </p:cNvSpPr>
          <p:nvPr/>
        </p:nvSpPr>
        <p:spPr bwMode="auto">
          <a:xfrm>
            <a:off x="3585943" y="391746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50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8" name="Text Box 89"/>
          <p:cNvSpPr txBox="1">
            <a:spLocks noChangeArrowheads="1"/>
          </p:cNvSpPr>
          <p:nvPr/>
        </p:nvSpPr>
        <p:spPr bwMode="auto">
          <a:xfrm>
            <a:off x="2816006" y="391428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79" name="Text Box 90"/>
          <p:cNvSpPr txBox="1">
            <a:spLocks noChangeArrowheads="1"/>
          </p:cNvSpPr>
          <p:nvPr/>
        </p:nvSpPr>
        <p:spPr bwMode="auto">
          <a:xfrm>
            <a:off x="2061943" y="465088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0" name="Text Box 91"/>
          <p:cNvSpPr txBox="1">
            <a:spLocks noChangeArrowheads="1"/>
          </p:cNvSpPr>
          <p:nvPr/>
        </p:nvSpPr>
        <p:spPr bwMode="auto">
          <a:xfrm>
            <a:off x="1292006" y="464771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1" name="Text Box 92"/>
          <p:cNvSpPr txBox="1">
            <a:spLocks noChangeArrowheads="1"/>
          </p:cNvSpPr>
          <p:nvPr/>
        </p:nvSpPr>
        <p:spPr bwMode="auto">
          <a:xfrm>
            <a:off x="2823943" y="540494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82" name="Text Box 93"/>
          <p:cNvSpPr txBox="1">
            <a:spLocks noChangeArrowheads="1"/>
          </p:cNvSpPr>
          <p:nvPr/>
        </p:nvSpPr>
        <p:spPr bwMode="auto">
          <a:xfrm>
            <a:off x="2054006" y="540177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0000"/>
                </a:solidFill>
                <a:latin typeface="Times" pitchFamily="-107" charset="0"/>
              </a:rPr>
              <a:t>24</a:t>
            </a:r>
          </a:p>
        </p:txBody>
      </p:sp>
      <p:sp>
        <p:nvSpPr>
          <p:cNvPr id="51283" name="Text Box 94"/>
          <p:cNvSpPr txBox="1">
            <a:spLocks noChangeArrowheads="1"/>
          </p:cNvSpPr>
          <p:nvPr/>
        </p:nvSpPr>
        <p:spPr bwMode="auto">
          <a:xfrm>
            <a:off x="3585943" y="465088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4" name="Text Box 95"/>
          <p:cNvSpPr txBox="1">
            <a:spLocks noChangeArrowheads="1"/>
          </p:cNvSpPr>
          <p:nvPr/>
        </p:nvSpPr>
        <p:spPr bwMode="auto">
          <a:xfrm>
            <a:off x="1299943" y="540494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85" name="Rectangle 96"/>
          <p:cNvSpPr>
            <a:spLocks noChangeArrowheads="1"/>
          </p:cNvSpPr>
          <p:nvPr/>
        </p:nvSpPr>
        <p:spPr bwMode="auto">
          <a:xfrm>
            <a:off x="1642843" y="6074873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2 intermediate node(s)</a:t>
            </a:r>
          </a:p>
        </p:txBody>
      </p:sp>
      <p:sp>
        <p:nvSpPr>
          <p:cNvPr id="51286" name="Oval 97"/>
          <p:cNvSpPr>
            <a:spLocks noChangeArrowheads="1"/>
          </p:cNvSpPr>
          <p:nvPr/>
        </p:nvSpPr>
        <p:spPr bwMode="auto">
          <a:xfrm>
            <a:off x="1979393" y="642888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87" name="Rectangle 98"/>
          <p:cNvSpPr>
            <a:spLocks noChangeArrowheads="1"/>
          </p:cNvSpPr>
          <p:nvPr/>
        </p:nvSpPr>
        <p:spPr bwMode="auto">
          <a:xfrm>
            <a:off x="2071468" y="5249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0" name="Oval 101"/>
          <p:cNvSpPr>
            <a:spLocks noChangeArrowheads="1"/>
          </p:cNvSpPr>
          <p:nvPr/>
        </p:nvSpPr>
        <p:spPr bwMode="auto">
          <a:xfrm>
            <a:off x="2444531" y="643364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1291" name="Line 102"/>
          <p:cNvSpPr>
            <a:spLocks noChangeShapeType="1"/>
          </p:cNvSpPr>
          <p:nvPr/>
        </p:nvSpPr>
        <p:spPr bwMode="auto">
          <a:xfrm>
            <a:off x="4648200" y="64008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2" name="Rectangle 55"/>
          <p:cNvSpPr>
            <a:spLocks noChangeArrowheads="1"/>
          </p:cNvSpPr>
          <p:nvPr/>
        </p:nvSpPr>
        <p:spPr bwMode="auto">
          <a:xfrm>
            <a:off x="2833468" y="2963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3" name="Rectangle 56"/>
          <p:cNvSpPr>
            <a:spLocks noChangeArrowheads="1"/>
          </p:cNvSpPr>
          <p:nvPr/>
        </p:nvSpPr>
        <p:spPr bwMode="auto">
          <a:xfrm>
            <a:off x="3595468" y="2963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4" name="Rectangle 66"/>
          <p:cNvSpPr>
            <a:spLocks noChangeArrowheads="1"/>
          </p:cNvSpPr>
          <p:nvPr/>
        </p:nvSpPr>
        <p:spPr bwMode="auto">
          <a:xfrm>
            <a:off x="2833468" y="5249373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1295" name="Rectangle 111"/>
          <p:cNvSpPr>
            <a:spLocks noChangeArrowheads="1"/>
          </p:cNvSpPr>
          <p:nvPr/>
        </p:nvSpPr>
        <p:spPr bwMode="auto">
          <a:xfrm>
            <a:off x="263525" y="4110038"/>
            <a:ext cx="658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1296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51298" name="Text Box 36"/>
          <p:cNvSpPr txBox="1">
            <a:spLocks noChangeArrowheads="1"/>
          </p:cNvSpPr>
          <p:nvPr/>
        </p:nvSpPr>
        <p:spPr bwMode="auto">
          <a:xfrm>
            <a:off x="2801718" y="314911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 dirty="0">
                <a:solidFill>
                  <a:srgbClr val="33CCFF"/>
                </a:solidFill>
                <a:latin typeface="Times" pitchFamily="-107" charset="0"/>
              </a:rPr>
              <a:t>28</a:t>
            </a:r>
            <a:endParaRPr lang="en-US" sz="1400" b="1" i="0" dirty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1299" name="Text Box 47"/>
          <p:cNvSpPr txBox="1">
            <a:spLocks noChangeArrowheads="1"/>
          </p:cNvSpPr>
          <p:nvPr/>
        </p:nvSpPr>
        <p:spPr bwMode="auto">
          <a:xfrm>
            <a:off x="2833468" y="540177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1300" name="Text Box 47"/>
          <p:cNvSpPr txBox="1">
            <a:spLocks noChangeArrowheads="1"/>
          </p:cNvSpPr>
          <p:nvPr/>
        </p:nvSpPr>
        <p:spPr bwMode="auto">
          <a:xfrm>
            <a:off x="3563718" y="314911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64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103" name="Rectangle 7"/>
          <p:cNvSpPr>
            <a:spLocks noChangeArrowheads="1"/>
          </p:cNvSpPr>
          <p:nvPr/>
        </p:nvSpPr>
        <p:spPr bwMode="auto">
          <a:xfrm>
            <a:off x="5832207" y="2976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04" name="Rectangle 8"/>
          <p:cNvSpPr>
            <a:spLocks noChangeArrowheads="1"/>
          </p:cNvSpPr>
          <p:nvPr/>
        </p:nvSpPr>
        <p:spPr bwMode="auto">
          <a:xfrm>
            <a:off x="6594207" y="2976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05" name="Rectangle 9"/>
          <p:cNvSpPr>
            <a:spLocks noChangeArrowheads="1"/>
          </p:cNvSpPr>
          <p:nvPr/>
        </p:nvSpPr>
        <p:spPr bwMode="auto">
          <a:xfrm>
            <a:off x="7356207" y="2976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06" name="Rectangle 10"/>
          <p:cNvSpPr>
            <a:spLocks noChangeArrowheads="1"/>
          </p:cNvSpPr>
          <p:nvPr/>
        </p:nvSpPr>
        <p:spPr bwMode="auto">
          <a:xfrm>
            <a:off x="8118207" y="2976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07" name="Rectangle 11"/>
          <p:cNvSpPr>
            <a:spLocks noChangeArrowheads="1"/>
          </p:cNvSpPr>
          <p:nvPr/>
        </p:nvSpPr>
        <p:spPr bwMode="auto">
          <a:xfrm>
            <a:off x="5832207" y="3738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08" name="Rectangle 12"/>
          <p:cNvSpPr>
            <a:spLocks noChangeArrowheads="1"/>
          </p:cNvSpPr>
          <p:nvPr/>
        </p:nvSpPr>
        <p:spPr bwMode="auto">
          <a:xfrm>
            <a:off x="6594207" y="3738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09" name="Rectangle 13"/>
          <p:cNvSpPr>
            <a:spLocks noChangeArrowheads="1"/>
          </p:cNvSpPr>
          <p:nvPr/>
        </p:nvSpPr>
        <p:spPr bwMode="auto">
          <a:xfrm>
            <a:off x="7356207" y="3738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0" name="Rectangle 14"/>
          <p:cNvSpPr>
            <a:spLocks noChangeArrowheads="1"/>
          </p:cNvSpPr>
          <p:nvPr/>
        </p:nvSpPr>
        <p:spPr bwMode="auto">
          <a:xfrm>
            <a:off x="8118207" y="3738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1" name="Rectangle 15"/>
          <p:cNvSpPr>
            <a:spLocks noChangeArrowheads="1"/>
          </p:cNvSpPr>
          <p:nvPr/>
        </p:nvSpPr>
        <p:spPr bwMode="auto">
          <a:xfrm>
            <a:off x="5832207" y="4500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2" name="Rectangle 16"/>
          <p:cNvSpPr>
            <a:spLocks noChangeArrowheads="1"/>
          </p:cNvSpPr>
          <p:nvPr/>
        </p:nvSpPr>
        <p:spPr bwMode="auto">
          <a:xfrm>
            <a:off x="6594207" y="4500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3" name="Rectangle 17"/>
          <p:cNvSpPr>
            <a:spLocks noChangeArrowheads="1"/>
          </p:cNvSpPr>
          <p:nvPr/>
        </p:nvSpPr>
        <p:spPr bwMode="auto">
          <a:xfrm>
            <a:off x="7356207" y="4500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4" name="Rectangle 18"/>
          <p:cNvSpPr>
            <a:spLocks noChangeArrowheads="1"/>
          </p:cNvSpPr>
          <p:nvPr/>
        </p:nvSpPr>
        <p:spPr bwMode="auto">
          <a:xfrm>
            <a:off x="8118207" y="4500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5" name="Rectangle 19"/>
          <p:cNvSpPr>
            <a:spLocks noChangeArrowheads="1"/>
          </p:cNvSpPr>
          <p:nvPr/>
        </p:nvSpPr>
        <p:spPr bwMode="auto">
          <a:xfrm>
            <a:off x="5832207" y="5262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6594207" y="5262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7" name="Rectangle 21"/>
          <p:cNvSpPr>
            <a:spLocks noChangeArrowheads="1"/>
          </p:cNvSpPr>
          <p:nvPr/>
        </p:nvSpPr>
        <p:spPr bwMode="auto">
          <a:xfrm>
            <a:off x="7356207" y="5262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8" name="Rectangle 22"/>
          <p:cNvSpPr>
            <a:spLocks noChangeArrowheads="1"/>
          </p:cNvSpPr>
          <p:nvPr/>
        </p:nvSpPr>
        <p:spPr bwMode="auto">
          <a:xfrm>
            <a:off x="8118207" y="5262731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19" name="Text Box 35"/>
          <p:cNvSpPr txBox="1">
            <a:spLocks noChangeArrowheads="1"/>
          </p:cNvSpPr>
          <p:nvPr/>
        </p:nvSpPr>
        <p:spPr bwMode="auto">
          <a:xfrm>
            <a:off x="8116619" y="3157706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folHlink"/>
                </a:solidFill>
                <a:latin typeface="Times" pitchFamily="-107" charset="0"/>
              </a:rPr>
              <a:t>42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20" name="Text Box 36"/>
          <p:cNvSpPr txBox="1">
            <a:spLocks noChangeArrowheads="1"/>
          </p:cNvSpPr>
          <p:nvPr/>
        </p:nvSpPr>
        <p:spPr bwMode="auto">
          <a:xfrm>
            <a:off x="7346682" y="3157706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121" name="Text Box 37"/>
          <p:cNvSpPr txBox="1">
            <a:spLocks noChangeArrowheads="1"/>
          </p:cNvSpPr>
          <p:nvPr/>
        </p:nvSpPr>
        <p:spPr bwMode="auto">
          <a:xfrm>
            <a:off x="6592619" y="3159294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22" name="Text Box 38"/>
          <p:cNvSpPr txBox="1">
            <a:spLocks noChangeArrowheads="1"/>
          </p:cNvSpPr>
          <p:nvPr/>
        </p:nvSpPr>
        <p:spPr bwMode="auto">
          <a:xfrm>
            <a:off x="5838557" y="3159294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123" name="Text Box 39"/>
          <p:cNvSpPr txBox="1">
            <a:spLocks noChangeArrowheads="1"/>
          </p:cNvSpPr>
          <p:nvPr/>
        </p:nvSpPr>
        <p:spPr bwMode="auto">
          <a:xfrm>
            <a:off x="6584682" y="3930819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124" name="Text Box 40"/>
          <p:cNvSpPr txBox="1">
            <a:spLocks noChangeArrowheads="1"/>
          </p:cNvSpPr>
          <p:nvPr/>
        </p:nvSpPr>
        <p:spPr bwMode="auto">
          <a:xfrm>
            <a:off x="7346682" y="4664244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125" name="Text Box 41"/>
          <p:cNvSpPr txBox="1">
            <a:spLocks noChangeArrowheads="1"/>
          </p:cNvSpPr>
          <p:nvPr/>
        </p:nvSpPr>
        <p:spPr bwMode="auto">
          <a:xfrm>
            <a:off x="8108682" y="5418306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126" name="Text Box 42"/>
          <p:cNvSpPr txBox="1">
            <a:spLocks noChangeArrowheads="1"/>
          </p:cNvSpPr>
          <p:nvPr/>
        </p:nvSpPr>
        <p:spPr bwMode="auto">
          <a:xfrm>
            <a:off x="5822682" y="3930819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27" name="Text Box 43"/>
          <p:cNvSpPr txBox="1">
            <a:spLocks noChangeArrowheads="1"/>
          </p:cNvSpPr>
          <p:nvPr/>
        </p:nvSpPr>
        <p:spPr bwMode="auto">
          <a:xfrm>
            <a:off x="8108682" y="3930819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folHlink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28" name="Text Box 44"/>
          <p:cNvSpPr txBox="1">
            <a:spLocks noChangeArrowheads="1"/>
          </p:cNvSpPr>
          <p:nvPr/>
        </p:nvSpPr>
        <p:spPr bwMode="auto">
          <a:xfrm>
            <a:off x="7338744" y="3927644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29" name="Text Box 45"/>
          <p:cNvSpPr txBox="1">
            <a:spLocks noChangeArrowheads="1"/>
          </p:cNvSpPr>
          <p:nvPr/>
        </p:nvSpPr>
        <p:spPr bwMode="auto">
          <a:xfrm>
            <a:off x="6584682" y="4664244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30" name="Text Box 46"/>
          <p:cNvSpPr txBox="1">
            <a:spLocks noChangeArrowheads="1"/>
          </p:cNvSpPr>
          <p:nvPr/>
        </p:nvSpPr>
        <p:spPr bwMode="auto">
          <a:xfrm>
            <a:off x="5814744" y="4661069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31" name="Text Box 47"/>
          <p:cNvSpPr txBox="1">
            <a:spLocks noChangeArrowheads="1"/>
          </p:cNvSpPr>
          <p:nvPr/>
        </p:nvSpPr>
        <p:spPr bwMode="auto">
          <a:xfrm>
            <a:off x="7346682" y="5418306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132" name="Text Box 48"/>
          <p:cNvSpPr txBox="1">
            <a:spLocks noChangeArrowheads="1"/>
          </p:cNvSpPr>
          <p:nvPr/>
        </p:nvSpPr>
        <p:spPr bwMode="auto">
          <a:xfrm>
            <a:off x="6576744" y="5415131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0000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rgbClr val="FF0000"/>
              </a:solidFill>
              <a:latin typeface="Times" pitchFamily="-107" charset="0"/>
            </a:endParaRPr>
          </a:p>
        </p:txBody>
      </p:sp>
      <p:sp>
        <p:nvSpPr>
          <p:cNvPr id="133" name="Text Box 49"/>
          <p:cNvSpPr txBox="1">
            <a:spLocks noChangeArrowheads="1"/>
          </p:cNvSpPr>
          <p:nvPr/>
        </p:nvSpPr>
        <p:spPr bwMode="auto">
          <a:xfrm>
            <a:off x="8108682" y="4664244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34" name="Text Box 50"/>
          <p:cNvSpPr txBox="1">
            <a:spLocks noChangeArrowheads="1"/>
          </p:cNvSpPr>
          <p:nvPr/>
        </p:nvSpPr>
        <p:spPr bwMode="auto">
          <a:xfrm>
            <a:off x="5822682" y="5418306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135" name="Rectangle 95"/>
          <p:cNvSpPr>
            <a:spLocks noChangeArrowheads="1"/>
          </p:cNvSpPr>
          <p:nvPr/>
        </p:nvSpPr>
        <p:spPr bwMode="auto">
          <a:xfrm>
            <a:off x="6224319" y="6086644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3 intermediate node(s)</a:t>
            </a:r>
          </a:p>
        </p:txBody>
      </p:sp>
      <p:sp>
        <p:nvSpPr>
          <p:cNvPr id="136" name="Oval 96"/>
          <p:cNvSpPr>
            <a:spLocks noChangeArrowheads="1"/>
          </p:cNvSpPr>
          <p:nvPr/>
        </p:nvSpPr>
        <p:spPr bwMode="auto">
          <a:xfrm>
            <a:off x="6560869" y="6440656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137" name="Oval 102"/>
          <p:cNvSpPr>
            <a:spLocks noChangeArrowheads="1"/>
          </p:cNvSpPr>
          <p:nvPr/>
        </p:nvSpPr>
        <p:spPr bwMode="auto">
          <a:xfrm>
            <a:off x="7002194" y="6440656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138" name="Oval 104"/>
          <p:cNvSpPr>
            <a:spLocks noChangeArrowheads="1"/>
          </p:cNvSpPr>
          <p:nvPr/>
        </p:nvSpPr>
        <p:spPr bwMode="auto">
          <a:xfrm>
            <a:off x="7460982" y="6440656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1029"/>
          <p:cNvSpPr txBox="1">
            <a:spLocks noChangeArrowheads="1"/>
          </p:cNvSpPr>
          <p:nvPr/>
        </p:nvSpPr>
        <p:spPr bwMode="auto">
          <a:xfrm>
            <a:off x="2886633" y="178857"/>
            <a:ext cx="50180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Floyd-Warshall</a:t>
            </a:r>
            <a:endParaRPr lang="en-US" sz="3600" i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1344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3" name="Rectangle 8"/>
          <p:cNvSpPr>
            <a:spLocks noChangeArrowheads="1"/>
          </p:cNvSpPr>
          <p:nvPr/>
        </p:nvSpPr>
        <p:spPr bwMode="auto">
          <a:xfrm>
            <a:off x="2106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4" name="Rectangle 9"/>
          <p:cNvSpPr>
            <a:spLocks noChangeArrowheads="1"/>
          </p:cNvSpPr>
          <p:nvPr/>
        </p:nvSpPr>
        <p:spPr bwMode="auto">
          <a:xfrm>
            <a:off x="2868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5" name="Rectangle 10"/>
          <p:cNvSpPr>
            <a:spLocks noChangeArrowheads="1"/>
          </p:cNvSpPr>
          <p:nvPr/>
        </p:nvSpPr>
        <p:spPr bwMode="auto">
          <a:xfrm>
            <a:off x="3630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6" name="Rectangle 11"/>
          <p:cNvSpPr>
            <a:spLocks noChangeArrowheads="1"/>
          </p:cNvSpPr>
          <p:nvPr/>
        </p:nvSpPr>
        <p:spPr bwMode="auto">
          <a:xfrm>
            <a:off x="1344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7" name="Rectangle 12"/>
          <p:cNvSpPr>
            <a:spLocks noChangeArrowheads="1"/>
          </p:cNvSpPr>
          <p:nvPr/>
        </p:nvSpPr>
        <p:spPr bwMode="auto">
          <a:xfrm>
            <a:off x="2106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8" name="Rectangle 13"/>
          <p:cNvSpPr>
            <a:spLocks noChangeArrowheads="1"/>
          </p:cNvSpPr>
          <p:nvPr/>
        </p:nvSpPr>
        <p:spPr bwMode="auto">
          <a:xfrm>
            <a:off x="2868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59" name="Rectangle 14"/>
          <p:cNvSpPr>
            <a:spLocks noChangeArrowheads="1"/>
          </p:cNvSpPr>
          <p:nvPr/>
        </p:nvSpPr>
        <p:spPr bwMode="auto">
          <a:xfrm>
            <a:off x="3630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0" name="Rectangle 15"/>
          <p:cNvSpPr>
            <a:spLocks noChangeArrowheads="1"/>
          </p:cNvSpPr>
          <p:nvPr/>
        </p:nvSpPr>
        <p:spPr bwMode="auto">
          <a:xfrm>
            <a:off x="1344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1" name="Rectangle 16"/>
          <p:cNvSpPr>
            <a:spLocks noChangeArrowheads="1"/>
          </p:cNvSpPr>
          <p:nvPr/>
        </p:nvSpPr>
        <p:spPr bwMode="auto">
          <a:xfrm>
            <a:off x="2106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2" name="Rectangle 17"/>
          <p:cNvSpPr>
            <a:spLocks noChangeArrowheads="1"/>
          </p:cNvSpPr>
          <p:nvPr/>
        </p:nvSpPr>
        <p:spPr bwMode="auto">
          <a:xfrm>
            <a:off x="2868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3" name="Rectangle 18"/>
          <p:cNvSpPr>
            <a:spLocks noChangeArrowheads="1"/>
          </p:cNvSpPr>
          <p:nvPr/>
        </p:nvSpPr>
        <p:spPr bwMode="auto">
          <a:xfrm>
            <a:off x="3630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4" name="Rectangle 19"/>
          <p:cNvSpPr>
            <a:spLocks noChangeArrowheads="1"/>
          </p:cNvSpPr>
          <p:nvPr/>
        </p:nvSpPr>
        <p:spPr bwMode="auto">
          <a:xfrm>
            <a:off x="1344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5" name="Rectangle 20"/>
          <p:cNvSpPr>
            <a:spLocks noChangeArrowheads="1"/>
          </p:cNvSpPr>
          <p:nvPr/>
        </p:nvSpPr>
        <p:spPr bwMode="auto">
          <a:xfrm>
            <a:off x="2106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6" name="Rectangle 21"/>
          <p:cNvSpPr>
            <a:spLocks noChangeArrowheads="1"/>
          </p:cNvSpPr>
          <p:nvPr/>
        </p:nvSpPr>
        <p:spPr bwMode="auto">
          <a:xfrm>
            <a:off x="2868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7" name="Rectangle 22"/>
          <p:cNvSpPr>
            <a:spLocks noChangeArrowheads="1"/>
          </p:cNvSpPr>
          <p:nvPr/>
        </p:nvSpPr>
        <p:spPr bwMode="auto">
          <a:xfrm>
            <a:off x="3630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68" name="Oval 24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269" name="Oval 25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270" name="Oval 26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271" name="Oval 27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72" name="Oval 28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273" name="Oval 29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274" name="Oval 30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275" name="Oval 31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76" name="Rectangle 33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3277" name="Rectangle 34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53278" name="Text Box 35"/>
          <p:cNvSpPr txBox="1">
            <a:spLocks noChangeArrowheads="1"/>
          </p:cNvSpPr>
          <p:nvPr/>
        </p:nvSpPr>
        <p:spPr bwMode="auto">
          <a:xfrm>
            <a:off x="3629025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folHlink"/>
                </a:solidFill>
                <a:latin typeface="Times" pitchFamily="-107" charset="0"/>
              </a:rPr>
              <a:t>42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79" name="Text Box 36"/>
          <p:cNvSpPr txBox="1">
            <a:spLocks noChangeArrowheads="1"/>
          </p:cNvSpPr>
          <p:nvPr/>
        </p:nvSpPr>
        <p:spPr bwMode="auto">
          <a:xfrm>
            <a:off x="2859088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3280" name="Text Box 37"/>
          <p:cNvSpPr txBox="1">
            <a:spLocks noChangeArrowheads="1"/>
          </p:cNvSpPr>
          <p:nvPr/>
        </p:nvSpPr>
        <p:spPr bwMode="auto">
          <a:xfrm>
            <a:off x="2105025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81" name="Text Box 38"/>
          <p:cNvSpPr txBox="1">
            <a:spLocks noChangeArrowheads="1"/>
          </p:cNvSpPr>
          <p:nvPr/>
        </p:nvSpPr>
        <p:spPr bwMode="auto">
          <a:xfrm>
            <a:off x="1350963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282" name="Text Box 39"/>
          <p:cNvSpPr txBox="1">
            <a:spLocks noChangeArrowheads="1"/>
          </p:cNvSpPr>
          <p:nvPr/>
        </p:nvSpPr>
        <p:spPr bwMode="auto">
          <a:xfrm>
            <a:off x="2097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283" name="Text Box 40"/>
          <p:cNvSpPr txBox="1">
            <a:spLocks noChangeArrowheads="1"/>
          </p:cNvSpPr>
          <p:nvPr/>
        </p:nvSpPr>
        <p:spPr bwMode="auto">
          <a:xfrm>
            <a:off x="2859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284" name="Text Box 41"/>
          <p:cNvSpPr txBox="1">
            <a:spLocks noChangeArrowheads="1"/>
          </p:cNvSpPr>
          <p:nvPr/>
        </p:nvSpPr>
        <p:spPr bwMode="auto">
          <a:xfrm>
            <a:off x="3621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285" name="Text Box 42"/>
          <p:cNvSpPr txBox="1">
            <a:spLocks noChangeArrowheads="1"/>
          </p:cNvSpPr>
          <p:nvPr/>
        </p:nvSpPr>
        <p:spPr bwMode="auto">
          <a:xfrm>
            <a:off x="1335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86" name="Text Box 43"/>
          <p:cNvSpPr txBox="1">
            <a:spLocks noChangeArrowheads="1"/>
          </p:cNvSpPr>
          <p:nvPr/>
        </p:nvSpPr>
        <p:spPr bwMode="auto">
          <a:xfrm>
            <a:off x="3621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folHlink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87" name="Text Box 44"/>
          <p:cNvSpPr txBox="1">
            <a:spLocks noChangeArrowheads="1"/>
          </p:cNvSpPr>
          <p:nvPr/>
        </p:nvSpPr>
        <p:spPr bwMode="auto">
          <a:xfrm>
            <a:off x="2851150" y="39195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88" name="Text Box 45"/>
          <p:cNvSpPr txBox="1">
            <a:spLocks noChangeArrowheads="1"/>
          </p:cNvSpPr>
          <p:nvPr/>
        </p:nvSpPr>
        <p:spPr bwMode="auto">
          <a:xfrm>
            <a:off x="2097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89" name="Text Box 46"/>
          <p:cNvSpPr txBox="1">
            <a:spLocks noChangeArrowheads="1"/>
          </p:cNvSpPr>
          <p:nvPr/>
        </p:nvSpPr>
        <p:spPr bwMode="auto">
          <a:xfrm>
            <a:off x="1327150" y="465296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90" name="Text Box 47"/>
          <p:cNvSpPr txBox="1">
            <a:spLocks noChangeArrowheads="1"/>
          </p:cNvSpPr>
          <p:nvPr/>
        </p:nvSpPr>
        <p:spPr bwMode="auto">
          <a:xfrm>
            <a:off x="2859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3291" name="Text Box 48"/>
          <p:cNvSpPr txBox="1">
            <a:spLocks noChangeArrowheads="1"/>
          </p:cNvSpPr>
          <p:nvPr/>
        </p:nvSpPr>
        <p:spPr bwMode="auto">
          <a:xfrm>
            <a:off x="2089150" y="54070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0000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rgbClr val="FF0000"/>
              </a:solidFill>
              <a:latin typeface="Times" pitchFamily="-107" charset="0"/>
            </a:endParaRPr>
          </a:p>
        </p:txBody>
      </p:sp>
      <p:sp>
        <p:nvSpPr>
          <p:cNvPr id="53292" name="Text Box 49"/>
          <p:cNvSpPr txBox="1">
            <a:spLocks noChangeArrowheads="1"/>
          </p:cNvSpPr>
          <p:nvPr/>
        </p:nvSpPr>
        <p:spPr bwMode="auto">
          <a:xfrm>
            <a:off x="3621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93" name="Text Box 50"/>
          <p:cNvSpPr txBox="1">
            <a:spLocks noChangeArrowheads="1"/>
          </p:cNvSpPr>
          <p:nvPr/>
        </p:nvSpPr>
        <p:spPr bwMode="auto">
          <a:xfrm>
            <a:off x="1335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pic>
        <p:nvPicPr>
          <p:cNvPr id="53294" name="Picture 51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76200"/>
            <a:ext cx="20113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95" name="Rectangle 52"/>
          <p:cNvSpPr>
            <a:spLocks noChangeArrowheads="1"/>
          </p:cNvSpPr>
          <p:nvPr/>
        </p:nvSpPr>
        <p:spPr bwMode="auto">
          <a:xfrm>
            <a:off x="5867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96" name="Rectangle 53"/>
          <p:cNvSpPr>
            <a:spLocks noChangeArrowheads="1"/>
          </p:cNvSpPr>
          <p:nvPr/>
        </p:nvSpPr>
        <p:spPr bwMode="auto">
          <a:xfrm>
            <a:off x="6629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97" name="Rectangle 54"/>
          <p:cNvSpPr>
            <a:spLocks noChangeArrowheads="1"/>
          </p:cNvSpPr>
          <p:nvPr/>
        </p:nvSpPr>
        <p:spPr bwMode="auto">
          <a:xfrm>
            <a:off x="5867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98" name="Rectangle 55"/>
          <p:cNvSpPr>
            <a:spLocks noChangeArrowheads="1"/>
          </p:cNvSpPr>
          <p:nvPr/>
        </p:nvSpPr>
        <p:spPr bwMode="auto">
          <a:xfrm>
            <a:off x="6629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299" name="Rectangle 56"/>
          <p:cNvSpPr>
            <a:spLocks noChangeArrowheads="1"/>
          </p:cNvSpPr>
          <p:nvPr/>
        </p:nvSpPr>
        <p:spPr bwMode="auto">
          <a:xfrm>
            <a:off x="7391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0" name="Rectangle 57"/>
          <p:cNvSpPr>
            <a:spLocks noChangeArrowheads="1"/>
          </p:cNvSpPr>
          <p:nvPr/>
        </p:nvSpPr>
        <p:spPr bwMode="auto">
          <a:xfrm>
            <a:off x="8153400" y="3729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1" name="Rectangle 58"/>
          <p:cNvSpPr>
            <a:spLocks noChangeArrowheads="1"/>
          </p:cNvSpPr>
          <p:nvPr/>
        </p:nvSpPr>
        <p:spPr bwMode="auto">
          <a:xfrm>
            <a:off x="5867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2" name="Rectangle 59"/>
          <p:cNvSpPr>
            <a:spLocks noChangeArrowheads="1"/>
          </p:cNvSpPr>
          <p:nvPr/>
        </p:nvSpPr>
        <p:spPr bwMode="auto">
          <a:xfrm>
            <a:off x="6629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3" name="Rectangle 60"/>
          <p:cNvSpPr>
            <a:spLocks noChangeArrowheads="1"/>
          </p:cNvSpPr>
          <p:nvPr/>
        </p:nvSpPr>
        <p:spPr bwMode="auto">
          <a:xfrm>
            <a:off x="7391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4" name="Rectangle 61"/>
          <p:cNvSpPr>
            <a:spLocks noChangeArrowheads="1"/>
          </p:cNvSpPr>
          <p:nvPr/>
        </p:nvSpPr>
        <p:spPr bwMode="auto">
          <a:xfrm>
            <a:off x="8153400" y="4491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5" name="Rectangle 62"/>
          <p:cNvSpPr>
            <a:spLocks noChangeArrowheads="1"/>
          </p:cNvSpPr>
          <p:nvPr/>
        </p:nvSpPr>
        <p:spPr bwMode="auto">
          <a:xfrm>
            <a:off x="5867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6" name="Rectangle 63"/>
          <p:cNvSpPr>
            <a:spLocks noChangeArrowheads="1"/>
          </p:cNvSpPr>
          <p:nvPr/>
        </p:nvSpPr>
        <p:spPr bwMode="auto">
          <a:xfrm>
            <a:off x="8153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07" name="Oval 65"/>
          <p:cNvSpPr>
            <a:spLocks noChangeArrowheads="1"/>
          </p:cNvSpPr>
          <p:nvPr/>
        </p:nvSpPr>
        <p:spPr bwMode="auto">
          <a:xfrm>
            <a:off x="5424488" y="321310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08" name="Oval 66"/>
          <p:cNvSpPr>
            <a:spLocks noChangeArrowheads="1"/>
          </p:cNvSpPr>
          <p:nvPr/>
        </p:nvSpPr>
        <p:spPr bwMode="auto">
          <a:xfrm>
            <a:off x="5424488" y="39687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09" name="Oval 67"/>
          <p:cNvSpPr>
            <a:spLocks noChangeArrowheads="1"/>
          </p:cNvSpPr>
          <p:nvPr/>
        </p:nvSpPr>
        <p:spPr bwMode="auto">
          <a:xfrm>
            <a:off x="5424488" y="472440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10" name="Oval 68"/>
          <p:cNvSpPr>
            <a:spLocks noChangeArrowheads="1"/>
          </p:cNvSpPr>
          <p:nvPr/>
        </p:nvSpPr>
        <p:spPr bwMode="auto">
          <a:xfrm>
            <a:off x="5424488" y="548163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11" name="Oval 69"/>
          <p:cNvSpPr>
            <a:spLocks noChangeArrowheads="1"/>
          </p:cNvSpPr>
          <p:nvPr/>
        </p:nvSpPr>
        <p:spPr bwMode="auto">
          <a:xfrm>
            <a:off x="6072188" y="25923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12" name="Oval 70"/>
          <p:cNvSpPr>
            <a:spLocks noChangeArrowheads="1"/>
          </p:cNvSpPr>
          <p:nvPr/>
        </p:nvSpPr>
        <p:spPr bwMode="auto">
          <a:xfrm>
            <a:off x="6845300" y="259238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13" name="Oval 71"/>
          <p:cNvSpPr>
            <a:spLocks noChangeArrowheads="1"/>
          </p:cNvSpPr>
          <p:nvPr/>
        </p:nvSpPr>
        <p:spPr bwMode="auto">
          <a:xfrm>
            <a:off x="7620000" y="25923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14" name="Oval 72"/>
          <p:cNvSpPr>
            <a:spLocks noChangeArrowheads="1"/>
          </p:cNvSpPr>
          <p:nvPr/>
        </p:nvSpPr>
        <p:spPr bwMode="auto">
          <a:xfrm>
            <a:off x="8394700" y="259238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15" name="Rectangle 74"/>
          <p:cNvSpPr>
            <a:spLocks noChangeArrowheads="1"/>
          </p:cNvSpPr>
          <p:nvPr/>
        </p:nvSpPr>
        <p:spPr bwMode="auto">
          <a:xfrm>
            <a:off x="7073900" y="1828800"/>
            <a:ext cx="6588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3316" name="Rectangle 75"/>
          <p:cNvSpPr>
            <a:spLocks noChangeArrowheads="1"/>
          </p:cNvSpPr>
          <p:nvPr/>
        </p:nvSpPr>
        <p:spPr bwMode="auto">
          <a:xfrm>
            <a:off x="7189788" y="2287588"/>
            <a:ext cx="4270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53317" name="Text Box 76"/>
          <p:cNvSpPr txBox="1">
            <a:spLocks noChangeArrowheads="1"/>
          </p:cNvSpPr>
          <p:nvPr/>
        </p:nvSpPr>
        <p:spPr bwMode="auto">
          <a:xfrm>
            <a:off x="8151813" y="31480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660066"/>
                </a:solidFill>
                <a:latin typeface="Times" pitchFamily="-107" charset="0"/>
              </a:rPr>
              <a:t>42</a:t>
            </a:r>
            <a:endParaRPr lang="en-US" sz="1400" b="1" i="0">
              <a:solidFill>
                <a:srgbClr val="660066"/>
              </a:solidFill>
              <a:latin typeface="Times" pitchFamily="-107" charset="0"/>
            </a:endParaRPr>
          </a:p>
        </p:txBody>
      </p:sp>
      <p:sp>
        <p:nvSpPr>
          <p:cNvPr id="53318" name="Text Box 77"/>
          <p:cNvSpPr txBox="1">
            <a:spLocks noChangeArrowheads="1"/>
          </p:cNvSpPr>
          <p:nvPr/>
        </p:nvSpPr>
        <p:spPr bwMode="auto">
          <a:xfrm>
            <a:off x="7381875" y="31480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3319" name="Text Box 78"/>
          <p:cNvSpPr txBox="1">
            <a:spLocks noChangeArrowheads="1"/>
          </p:cNvSpPr>
          <p:nvPr/>
        </p:nvSpPr>
        <p:spPr bwMode="auto">
          <a:xfrm>
            <a:off x="6627813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20" name="Text Box 79"/>
          <p:cNvSpPr txBox="1">
            <a:spLocks noChangeArrowheads="1"/>
          </p:cNvSpPr>
          <p:nvPr/>
        </p:nvSpPr>
        <p:spPr bwMode="auto">
          <a:xfrm>
            <a:off x="5873750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321" name="Text Box 80"/>
          <p:cNvSpPr txBox="1">
            <a:spLocks noChangeArrowheads="1"/>
          </p:cNvSpPr>
          <p:nvPr/>
        </p:nvSpPr>
        <p:spPr bwMode="auto">
          <a:xfrm>
            <a:off x="6619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322" name="Text Box 81"/>
          <p:cNvSpPr txBox="1">
            <a:spLocks noChangeArrowheads="1"/>
          </p:cNvSpPr>
          <p:nvPr/>
        </p:nvSpPr>
        <p:spPr bwMode="auto">
          <a:xfrm>
            <a:off x="7381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323" name="Text Box 82"/>
          <p:cNvSpPr txBox="1">
            <a:spLocks noChangeArrowheads="1"/>
          </p:cNvSpPr>
          <p:nvPr/>
        </p:nvSpPr>
        <p:spPr bwMode="auto">
          <a:xfrm>
            <a:off x="8143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3324" name="Text Box 83"/>
          <p:cNvSpPr txBox="1">
            <a:spLocks noChangeArrowheads="1"/>
          </p:cNvSpPr>
          <p:nvPr/>
        </p:nvSpPr>
        <p:spPr bwMode="auto">
          <a:xfrm>
            <a:off x="6002338" y="3921125"/>
            <a:ext cx="522287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25" name="Text Box 84"/>
          <p:cNvSpPr txBox="1">
            <a:spLocks noChangeArrowheads="1"/>
          </p:cNvSpPr>
          <p:nvPr/>
        </p:nvSpPr>
        <p:spPr bwMode="auto">
          <a:xfrm>
            <a:off x="8143875" y="39211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660066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rgbClr val="660066"/>
              </a:solidFill>
              <a:latin typeface="Times" pitchFamily="-107" charset="0"/>
            </a:endParaRPr>
          </a:p>
        </p:txBody>
      </p:sp>
      <p:sp>
        <p:nvSpPr>
          <p:cNvPr id="53326" name="Text Box 85"/>
          <p:cNvSpPr txBox="1">
            <a:spLocks noChangeArrowheads="1"/>
          </p:cNvSpPr>
          <p:nvPr/>
        </p:nvSpPr>
        <p:spPr bwMode="auto">
          <a:xfrm>
            <a:off x="7373938" y="39179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27" name="Text Box 86"/>
          <p:cNvSpPr txBox="1">
            <a:spLocks noChangeArrowheads="1"/>
          </p:cNvSpPr>
          <p:nvPr/>
        </p:nvSpPr>
        <p:spPr bwMode="auto">
          <a:xfrm>
            <a:off x="6764338" y="4654550"/>
            <a:ext cx="522287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28" name="Text Box 87"/>
          <p:cNvSpPr txBox="1">
            <a:spLocks noChangeArrowheads="1"/>
          </p:cNvSpPr>
          <p:nvPr/>
        </p:nvSpPr>
        <p:spPr bwMode="auto">
          <a:xfrm>
            <a:off x="5994400" y="4651375"/>
            <a:ext cx="522288" cy="4572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29" name="Text Box 88"/>
          <p:cNvSpPr txBox="1">
            <a:spLocks noChangeArrowheads="1"/>
          </p:cNvSpPr>
          <p:nvPr/>
        </p:nvSpPr>
        <p:spPr bwMode="auto">
          <a:xfrm>
            <a:off x="7381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33CCFF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rgbClr val="33CCFF"/>
              </a:solidFill>
              <a:latin typeface="Times" pitchFamily="-107" charset="0"/>
            </a:endParaRPr>
          </a:p>
        </p:txBody>
      </p:sp>
      <p:sp>
        <p:nvSpPr>
          <p:cNvPr id="53330" name="Text Box 89"/>
          <p:cNvSpPr txBox="1">
            <a:spLocks noChangeArrowheads="1"/>
          </p:cNvSpPr>
          <p:nvPr/>
        </p:nvSpPr>
        <p:spPr bwMode="auto">
          <a:xfrm>
            <a:off x="6611938" y="54054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0000"/>
                </a:solidFill>
                <a:latin typeface="Times" pitchFamily="-107" charset="0"/>
              </a:rPr>
              <a:t>24</a:t>
            </a:r>
          </a:p>
        </p:txBody>
      </p:sp>
      <p:sp>
        <p:nvSpPr>
          <p:cNvPr id="53331" name="Text Box 90"/>
          <p:cNvSpPr txBox="1">
            <a:spLocks noChangeArrowheads="1"/>
          </p:cNvSpPr>
          <p:nvPr/>
        </p:nvSpPr>
        <p:spPr bwMode="auto">
          <a:xfrm>
            <a:off x="8143875" y="465455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32" name="Text Box 91"/>
          <p:cNvSpPr txBox="1">
            <a:spLocks noChangeArrowheads="1"/>
          </p:cNvSpPr>
          <p:nvPr/>
        </p:nvSpPr>
        <p:spPr bwMode="auto">
          <a:xfrm>
            <a:off x="5857875" y="54086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33" name="Rectangle 92"/>
          <p:cNvSpPr>
            <a:spLocks noChangeArrowheads="1"/>
          </p:cNvSpPr>
          <p:nvPr/>
        </p:nvSpPr>
        <p:spPr bwMode="auto">
          <a:xfrm>
            <a:off x="5849938" y="6078538"/>
            <a:ext cx="29940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4 intermediate node(s) ~ done</a:t>
            </a:r>
          </a:p>
        </p:txBody>
      </p:sp>
      <p:sp>
        <p:nvSpPr>
          <p:cNvPr id="53334" name="Oval 93"/>
          <p:cNvSpPr>
            <a:spLocks noChangeArrowheads="1"/>
          </p:cNvSpPr>
          <p:nvPr/>
        </p:nvSpPr>
        <p:spPr bwMode="auto">
          <a:xfrm>
            <a:off x="6537325" y="643255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35" name="Rectangle 94"/>
          <p:cNvSpPr>
            <a:spLocks noChangeArrowheads="1"/>
          </p:cNvSpPr>
          <p:nvPr/>
        </p:nvSpPr>
        <p:spPr bwMode="auto">
          <a:xfrm>
            <a:off x="6629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36" name="Rectangle 95"/>
          <p:cNvSpPr>
            <a:spLocks noChangeArrowheads="1"/>
          </p:cNvSpPr>
          <p:nvPr/>
        </p:nvSpPr>
        <p:spPr bwMode="auto">
          <a:xfrm>
            <a:off x="1736725" y="6078538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solidFill>
                  <a:schemeClr val="tx1"/>
                </a:solidFill>
                <a:latin typeface="Times" pitchFamily="-107" charset="0"/>
              </a:rPr>
              <a:t>3 intermediate node(s)</a:t>
            </a:r>
          </a:p>
        </p:txBody>
      </p:sp>
      <p:sp>
        <p:nvSpPr>
          <p:cNvPr id="53337" name="Oval 96"/>
          <p:cNvSpPr>
            <a:spLocks noChangeArrowheads="1"/>
          </p:cNvSpPr>
          <p:nvPr/>
        </p:nvSpPr>
        <p:spPr bwMode="auto">
          <a:xfrm>
            <a:off x="2073275" y="643255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38" name="Oval 97"/>
          <p:cNvSpPr>
            <a:spLocks noChangeArrowheads="1"/>
          </p:cNvSpPr>
          <p:nvPr/>
        </p:nvSpPr>
        <p:spPr bwMode="auto">
          <a:xfrm>
            <a:off x="7002463" y="64325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39" name="Line 98"/>
          <p:cNvSpPr>
            <a:spLocks noChangeShapeType="1"/>
          </p:cNvSpPr>
          <p:nvPr/>
        </p:nvSpPr>
        <p:spPr bwMode="auto">
          <a:xfrm>
            <a:off x="4648200" y="64008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40" name="Rectangle 99"/>
          <p:cNvSpPr>
            <a:spLocks noChangeArrowheads="1"/>
          </p:cNvSpPr>
          <p:nvPr/>
        </p:nvSpPr>
        <p:spPr bwMode="auto">
          <a:xfrm>
            <a:off x="7391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41" name="Rectangle 100"/>
          <p:cNvSpPr>
            <a:spLocks noChangeArrowheads="1"/>
          </p:cNvSpPr>
          <p:nvPr/>
        </p:nvSpPr>
        <p:spPr bwMode="auto">
          <a:xfrm>
            <a:off x="8153400" y="2967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42" name="Rectangle 101"/>
          <p:cNvSpPr>
            <a:spLocks noChangeArrowheads="1"/>
          </p:cNvSpPr>
          <p:nvPr/>
        </p:nvSpPr>
        <p:spPr bwMode="auto">
          <a:xfrm>
            <a:off x="7391400" y="5253038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43" name="Oval 102"/>
          <p:cNvSpPr>
            <a:spLocks noChangeArrowheads="1"/>
          </p:cNvSpPr>
          <p:nvPr/>
        </p:nvSpPr>
        <p:spPr bwMode="auto">
          <a:xfrm>
            <a:off x="2514600" y="64325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44" name="Oval 104"/>
          <p:cNvSpPr>
            <a:spLocks noChangeArrowheads="1"/>
          </p:cNvSpPr>
          <p:nvPr/>
        </p:nvSpPr>
        <p:spPr bwMode="auto">
          <a:xfrm>
            <a:off x="2973388" y="643255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45" name="Oval 105"/>
          <p:cNvSpPr>
            <a:spLocks noChangeArrowheads="1"/>
          </p:cNvSpPr>
          <p:nvPr/>
        </p:nvSpPr>
        <p:spPr bwMode="auto">
          <a:xfrm>
            <a:off x="7467600" y="643255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3346" name="Oval 106"/>
          <p:cNvSpPr>
            <a:spLocks noChangeArrowheads="1"/>
          </p:cNvSpPr>
          <p:nvPr/>
        </p:nvSpPr>
        <p:spPr bwMode="auto">
          <a:xfrm>
            <a:off x="7924800" y="6432550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3347" name="Rectangle 107"/>
          <p:cNvSpPr>
            <a:spLocks noChangeArrowheads="1"/>
          </p:cNvSpPr>
          <p:nvPr/>
        </p:nvSpPr>
        <p:spPr bwMode="auto">
          <a:xfrm>
            <a:off x="3617470" y="886546"/>
            <a:ext cx="3570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All-pairs shortest paths!</a:t>
            </a:r>
          </a:p>
        </p:txBody>
      </p:sp>
      <p:sp>
        <p:nvSpPr>
          <p:cNvPr id="53348" name="Rectangle 111"/>
          <p:cNvSpPr>
            <a:spLocks noChangeArrowheads="1"/>
          </p:cNvSpPr>
          <p:nvPr/>
        </p:nvSpPr>
        <p:spPr bwMode="auto">
          <a:xfrm>
            <a:off x="261938" y="411003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3349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104" name="Rectangle 90"/>
          <p:cNvSpPr>
            <a:spLocks noChangeArrowheads="1"/>
          </p:cNvSpPr>
          <p:nvPr/>
        </p:nvSpPr>
        <p:spPr bwMode="auto">
          <a:xfrm>
            <a:off x="3528646" y="1295400"/>
            <a:ext cx="376873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500" b="1">
                <a:latin typeface="Calibri"/>
                <a:cs typeface="Calibri"/>
              </a:rPr>
              <a:t>... and what about those paths?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omChrisSaur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558213" cy="2984500"/>
          </a:xfrm>
          <a:prstGeom prst="rect">
            <a:avLst/>
          </a:prstGeom>
          <a:noFill/>
          <a:ln w="9525">
            <a:solidFill>
              <a:srgbClr val="100630"/>
            </a:solidFill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4106863" y="3109913"/>
            <a:ext cx="4083050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" pitchFamily="-110" charset="0"/>
                <a:ea typeface="Calibri" pitchFamily="-110" charset="0"/>
                <a:cs typeface="Calibri" pitchFamily="-110" charset="0"/>
              </a:rPr>
              <a:t>Good news regarding FW...</a:t>
            </a:r>
          </a:p>
        </p:txBody>
      </p:sp>
      <p:pic>
        <p:nvPicPr>
          <p:cNvPr id="4" name="Picture 70"/>
          <p:cNvPicPr>
            <a:picLocks noChangeAspect="1" noChangeArrowheads="1"/>
          </p:cNvPicPr>
          <p:nvPr/>
        </p:nvPicPr>
        <p:blipFill>
          <a:blip r:embed="rId3" cstate="print"/>
          <a:srcRect l="19187" t="15339" r="23700" b="48995"/>
          <a:stretch>
            <a:fillRect/>
          </a:stretch>
        </p:blipFill>
        <p:spPr bwMode="auto">
          <a:xfrm>
            <a:off x="228600" y="3581400"/>
            <a:ext cx="6697743" cy="295691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96759" y="6294821"/>
            <a:ext cx="3319516" cy="4154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libri" pitchFamily="34" charset="0"/>
                <a:cs typeface="Calibri" pitchFamily="34" charset="0"/>
              </a:rPr>
              <a:t>Kevin's recommendation...</a:t>
            </a:r>
            <a:endParaRPr lang="en-US" sz="21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623888" y="252413"/>
            <a:ext cx="7772400" cy="811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4200"/>
              <a:t>Floyd-Warshall algorithm</a:t>
            </a:r>
            <a:endParaRPr lang="en-US"/>
          </a:p>
        </p:txBody>
      </p:sp>
      <p:pic>
        <p:nvPicPr>
          <p:cNvPr id="57347" name="Picture 2" descr="RobertFloyd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19200"/>
            <a:ext cx="55133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bobFloydPict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57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warshall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524375"/>
            <a:ext cx="70104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867400" y="4448175"/>
            <a:ext cx="234315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imes" pitchFamily="-107" charset="0"/>
              </a:rPr>
              <a:t>Stephen Warshall</a:t>
            </a:r>
          </a:p>
        </p:txBody>
      </p:sp>
      <p:sp>
        <p:nvSpPr>
          <p:cNvPr id="7" name="TextBox 6"/>
          <p:cNvSpPr txBox="1"/>
          <p:nvPr/>
        </p:nvSpPr>
        <p:spPr>
          <a:xfrm rot="19783811">
            <a:off x="7315200" y="685800"/>
            <a:ext cx="152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Even Better?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623888" y="252413"/>
            <a:ext cx="7772400" cy="811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4200"/>
              <a:t>Floyd-Warshall algorithm</a:t>
            </a:r>
            <a:endParaRPr lang="en-US"/>
          </a:p>
        </p:txBody>
      </p:sp>
      <p:pic>
        <p:nvPicPr>
          <p:cNvPr id="57347" name="Picture 2" descr="RobertFloyd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19200"/>
            <a:ext cx="55133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bobFloydPict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57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warshall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524375"/>
            <a:ext cx="70104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867400" y="4448175"/>
            <a:ext cx="234315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imes" pitchFamily="-107" charset="0"/>
              </a:rPr>
              <a:t>Stephen Warshall</a:t>
            </a:r>
          </a:p>
        </p:txBody>
      </p:sp>
      <p:sp>
        <p:nvSpPr>
          <p:cNvPr id="7" name="TextBox 6"/>
          <p:cNvSpPr txBox="1"/>
          <p:nvPr/>
        </p:nvSpPr>
        <p:spPr>
          <a:xfrm rot="19783811">
            <a:off x="7315200" y="501135"/>
            <a:ext cx="15240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Knuth would be proud...</a:t>
            </a:r>
          </a:p>
        </p:txBody>
      </p:sp>
      <p:pic>
        <p:nvPicPr>
          <p:cNvPr id="8" name="Picture 7" descr="Picture 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38" y="2164345"/>
            <a:ext cx="7133587" cy="4036759"/>
          </a:xfrm>
          <a:prstGeom prst="rect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436563" y="1116013"/>
            <a:ext cx="8221662" cy="188912"/>
            <a:chOff x="295" y="1311"/>
            <a:chExt cx="5177" cy="114"/>
          </a:xfrm>
        </p:grpSpPr>
        <p:sp>
          <p:nvSpPr>
            <p:cNvPr id="1742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666750" y="258763"/>
            <a:ext cx="78359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Final Exam ~ notes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921000" y="1581150"/>
            <a:ext cx="2776538" cy="369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" pitchFamily="-107" charset="0"/>
              </a:rPr>
              <a:t>Tuesday, 5/10 at 2:00 pm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5911850" y="1752600"/>
            <a:ext cx="26098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i="0">
                <a:latin typeface="Comic Sans MS" pitchFamily="-107" charset="0"/>
              </a:rPr>
              <a:t>You may take either one…</a:t>
            </a:r>
          </a:p>
        </p:txBody>
      </p:sp>
      <p:sp>
        <p:nvSpPr>
          <p:cNvPr id="17414" name="Text Box 11"/>
          <p:cNvSpPr txBox="1">
            <a:spLocks noChangeArrowheads="1"/>
          </p:cNvSpPr>
          <p:nvPr/>
        </p:nvSpPr>
        <p:spPr bwMode="auto">
          <a:xfrm>
            <a:off x="860425" y="2751138"/>
            <a:ext cx="7337425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i="0">
                <a:solidFill>
                  <a:schemeClr val="tx1"/>
                </a:solidFill>
                <a:latin typeface="Arial" pitchFamily="-107" charset="0"/>
              </a:rPr>
              <a:t>On the semester’s material, with an attempt at bridging different topics.</a:t>
            </a:r>
          </a:p>
        </p:txBody>
      </p:sp>
      <p:sp>
        <p:nvSpPr>
          <p:cNvPr id="17415" name="Text Box 12"/>
          <p:cNvSpPr txBox="1">
            <a:spLocks noChangeArrowheads="1"/>
          </p:cNvSpPr>
          <p:nvPr/>
        </p:nvSpPr>
        <p:spPr bwMode="auto">
          <a:xfrm>
            <a:off x="860425" y="3211513"/>
            <a:ext cx="6981825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i="0">
                <a:solidFill>
                  <a:schemeClr val="tx1"/>
                </a:solidFill>
                <a:latin typeface="Arial" pitchFamily="-107" charset="0"/>
              </a:rPr>
              <a:t>You may use </a:t>
            </a:r>
            <a:r>
              <a:rPr lang="en-US" sz="1800" b="1" i="0">
                <a:solidFill>
                  <a:schemeClr val="tx1"/>
                </a:solidFill>
                <a:latin typeface="Arial" pitchFamily="-107" charset="0"/>
              </a:rPr>
              <a:t>two</a:t>
            </a:r>
            <a:r>
              <a:rPr lang="en-US" sz="1800" i="0">
                <a:solidFill>
                  <a:schemeClr val="tx1"/>
                </a:solidFill>
                <a:latin typeface="Arial" pitchFamily="-107" charset="0"/>
              </a:rPr>
              <a:t> double-sided pages of notes (similar to before)…</a:t>
            </a:r>
          </a:p>
        </p:txBody>
      </p:sp>
      <p:sp>
        <p:nvSpPr>
          <p:cNvPr id="17416" name="Text Box 13"/>
          <p:cNvSpPr txBox="1">
            <a:spLocks noChangeArrowheads="1"/>
          </p:cNvSpPr>
          <p:nvPr/>
        </p:nvSpPr>
        <p:spPr bwMode="auto">
          <a:xfrm>
            <a:off x="860425" y="3671888"/>
            <a:ext cx="5089525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i="0">
                <a:solidFill>
                  <a:schemeClr val="tx1"/>
                </a:solidFill>
                <a:latin typeface="Arial" pitchFamily="-107" charset="0"/>
              </a:rPr>
              <a:t>Exam topics are available on the CS 60 website.</a:t>
            </a: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860425" y="4152900"/>
            <a:ext cx="6143625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i="0">
                <a:solidFill>
                  <a:schemeClr val="tx1"/>
                </a:solidFill>
                <a:latin typeface="Arial" pitchFamily="-107" charset="0"/>
              </a:rPr>
              <a:t>A practice exam is available on the CS 60 website, as well.</a:t>
            </a:r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812800" y="4997450"/>
            <a:ext cx="7531100" cy="369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i="0">
                <a:solidFill>
                  <a:schemeClr val="folHlink"/>
                </a:solidFill>
                <a:latin typeface="Arial" pitchFamily="-107" charset="0"/>
              </a:rPr>
              <a:t>There will be a review session on Monday, 5/9 at 7:00 pm  (in Pryne)</a:t>
            </a:r>
          </a:p>
        </p:txBody>
      </p:sp>
      <p:sp>
        <p:nvSpPr>
          <p:cNvPr id="17419" name="Text Box 16"/>
          <p:cNvSpPr txBox="1">
            <a:spLocks noChangeArrowheads="1"/>
          </p:cNvSpPr>
          <p:nvPr/>
        </p:nvSpPr>
        <p:spPr bwMode="auto">
          <a:xfrm>
            <a:off x="1444625" y="5499100"/>
            <a:ext cx="4529138" cy="339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0">
                <a:latin typeface="Arial" pitchFamily="-107" charset="0"/>
              </a:rPr>
              <a:t> </a:t>
            </a:r>
            <a:r>
              <a:rPr lang="en-US" sz="1600" i="0">
                <a:solidFill>
                  <a:schemeClr val="tx1"/>
                </a:solidFill>
                <a:latin typeface="Arial" pitchFamily="-107" charset="0"/>
              </a:rPr>
              <a:t>(first 45-60 minutes)</a:t>
            </a:r>
            <a:r>
              <a:rPr lang="en-US" sz="1600" i="0">
                <a:latin typeface="Arial" pitchFamily="-107" charset="0"/>
              </a:rPr>
              <a:t>   </a:t>
            </a:r>
            <a:r>
              <a:rPr lang="en-US" sz="1600" i="0">
                <a:solidFill>
                  <a:schemeClr val="folHlink"/>
                </a:solidFill>
                <a:latin typeface="Arial" pitchFamily="-107" charset="0"/>
              </a:rPr>
              <a:t>going over practice exam</a:t>
            </a:r>
            <a:endParaRPr lang="en-US" sz="1600" i="0">
              <a:latin typeface="Arial" pitchFamily="-107" charset="0"/>
            </a:endParaRPr>
          </a:p>
        </p:txBody>
      </p:sp>
      <p:sp>
        <p:nvSpPr>
          <p:cNvPr id="17420" name="Text Box 17"/>
          <p:cNvSpPr txBox="1">
            <a:spLocks noChangeArrowheads="1"/>
          </p:cNvSpPr>
          <p:nvPr/>
        </p:nvSpPr>
        <p:spPr bwMode="auto">
          <a:xfrm>
            <a:off x="1444625" y="5948363"/>
            <a:ext cx="479266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i="0">
                <a:latin typeface="Arial" pitchFamily="-107" charset="0"/>
              </a:rPr>
              <a:t> </a:t>
            </a:r>
            <a:r>
              <a:rPr lang="en-US" sz="1600" i="0">
                <a:solidFill>
                  <a:schemeClr val="tx1"/>
                </a:solidFill>
                <a:latin typeface="Arial" pitchFamily="-107" charset="0"/>
              </a:rPr>
              <a:t>(before, during, after that)</a:t>
            </a:r>
            <a:r>
              <a:rPr lang="en-US" sz="1600" i="0">
                <a:latin typeface="Arial" pitchFamily="-107" charset="0"/>
              </a:rPr>
              <a:t>   </a:t>
            </a:r>
            <a:r>
              <a:rPr lang="en-US" sz="1600" i="0">
                <a:solidFill>
                  <a:schemeClr val="folHlink"/>
                </a:solidFill>
                <a:latin typeface="Arial" pitchFamily="-107" charset="0"/>
              </a:rPr>
              <a:t>questions and answers</a:t>
            </a:r>
            <a:endParaRPr lang="en-US" sz="1600" i="0">
              <a:latin typeface="Arial" pitchFamily="-107" charset="0"/>
            </a:endParaRPr>
          </a:p>
        </p:txBody>
      </p:sp>
      <p:sp>
        <p:nvSpPr>
          <p:cNvPr id="17421" name="Rectangle 18"/>
          <p:cNvSpPr>
            <a:spLocks noChangeArrowheads="1"/>
          </p:cNvSpPr>
          <p:nvPr/>
        </p:nvSpPr>
        <p:spPr bwMode="auto">
          <a:xfrm>
            <a:off x="676275" y="4810125"/>
            <a:ext cx="7737475" cy="170338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Rectangle 17"/>
          <p:cNvSpPr>
            <a:spLocks noChangeArrowheads="1"/>
          </p:cNvSpPr>
          <p:nvPr/>
        </p:nvSpPr>
        <p:spPr bwMode="auto">
          <a:xfrm>
            <a:off x="836613" y="1808163"/>
            <a:ext cx="1785937" cy="366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" pitchFamily="-107" charset="0"/>
              </a:rPr>
              <a:t>3-hour exam on</a:t>
            </a:r>
          </a:p>
        </p:txBody>
      </p:sp>
      <p:sp>
        <p:nvSpPr>
          <p:cNvPr id="17423" name="Text Box 6"/>
          <p:cNvSpPr txBox="1">
            <a:spLocks noChangeArrowheads="1"/>
          </p:cNvSpPr>
          <p:nvPr/>
        </p:nvSpPr>
        <p:spPr bwMode="auto">
          <a:xfrm>
            <a:off x="2879725" y="1971675"/>
            <a:ext cx="3114675" cy="3698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i="0">
                <a:latin typeface="Arial" pitchFamily="-107" charset="0"/>
              </a:rPr>
              <a:t>Wednesday, 5/11 at 2:00 pm</a:t>
            </a:r>
          </a:p>
        </p:txBody>
      </p:sp>
      <p:sp>
        <p:nvSpPr>
          <p:cNvPr id="17424" name="AutoShape 19"/>
          <p:cNvSpPr>
            <a:spLocks/>
          </p:cNvSpPr>
          <p:nvPr/>
        </p:nvSpPr>
        <p:spPr bwMode="auto">
          <a:xfrm>
            <a:off x="2665413" y="1728788"/>
            <a:ext cx="212725" cy="504825"/>
          </a:xfrm>
          <a:prstGeom prst="leftBrace">
            <a:avLst>
              <a:gd name="adj1" fmla="val 19776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425" name="Text Box 11"/>
          <p:cNvSpPr txBox="1">
            <a:spLocks noChangeArrowheads="1"/>
          </p:cNvSpPr>
          <p:nvPr/>
        </p:nvSpPr>
        <p:spPr bwMode="auto">
          <a:xfrm>
            <a:off x="6400800" y="2286000"/>
            <a:ext cx="2451100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i="0">
                <a:solidFill>
                  <a:schemeClr val="tx1"/>
                </a:solidFill>
                <a:latin typeface="Arial" pitchFamily="-107" charset="0"/>
              </a:rPr>
              <a:t>Worth ~ 2.5 hw assignments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623888" y="252413"/>
            <a:ext cx="7772400" cy="811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4200"/>
              <a:t>Floyd-Warshall algorithm</a:t>
            </a:r>
            <a:endParaRPr lang="en-US"/>
          </a:p>
        </p:txBody>
      </p:sp>
      <p:pic>
        <p:nvPicPr>
          <p:cNvPr id="57347" name="Picture 2" descr="RobertFloyd.tif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219200"/>
            <a:ext cx="55133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bobFloydPictur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157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warshall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524375"/>
            <a:ext cx="70104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867400" y="4448175"/>
            <a:ext cx="234315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imes" pitchFamily="-107" charset="0"/>
              </a:rPr>
              <a:t>Stephen Warshall</a:t>
            </a:r>
          </a:p>
        </p:txBody>
      </p:sp>
      <p:sp>
        <p:nvSpPr>
          <p:cNvPr id="7" name="TextBox 6"/>
          <p:cNvSpPr txBox="1"/>
          <p:nvPr/>
        </p:nvSpPr>
        <p:spPr>
          <a:xfrm rot="19783811">
            <a:off x="7315200" y="501135"/>
            <a:ext cx="15240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Knuth would be proud...</a:t>
            </a:r>
          </a:p>
        </p:txBody>
      </p:sp>
      <p:pic>
        <p:nvPicPr>
          <p:cNvPr id="8" name="Picture 7" descr="Picture 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38" y="2164345"/>
            <a:ext cx="7133587" cy="4036759"/>
          </a:xfrm>
          <a:prstGeom prst="rect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 descr="Picture 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51" y="140111"/>
            <a:ext cx="8812698" cy="657777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4580759" y="2741448"/>
            <a:ext cx="4344275" cy="3494690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069723" y="4607036"/>
            <a:ext cx="1397877" cy="1588"/>
          </a:xfrm>
          <a:prstGeom prst="lin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436563" y="1116013"/>
            <a:ext cx="8337550" cy="188912"/>
            <a:chOff x="295" y="1311"/>
            <a:chExt cx="5177" cy="114"/>
          </a:xfrm>
        </p:grpSpPr>
        <p:sp>
          <p:nvSpPr>
            <p:cNvPr id="5839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666750" y="258763"/>
            <a:ext cx="79263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The End of CS (60)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168775" y="1738313"/>
            <a:ext cx="836613" cy="7318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4200" i="0">
                <a:solidFill>
                  <a:schemeClr val="tx1"/>
                </a:solidFill>
              </a:rPr>
              <a:t>CS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H="1">
            <a:off x="2325688" y="2471738"/>
            <a:ext cx="2236787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4625975" y="2479675"/>
            <a:ext cx="2308225" cy="1111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1363663" y="3600450"/>
            <a:ext cx="1955800" cy="731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4200" i="0">
                <a:solidFill>
                  <a:schemeClr val="tx1"/>
                </a:solidFill>
              </a:rPr>
              <a:t>useful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5997575" y="3600450"/>
            <a:ext cx="1955800" cy="731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creative</a:t>
            </a:r>
            <a:endParaRPr lang="en-US" sz="4200" i="0">
              <a:solidFill>
                <a:schemeClr val="tx1"/>
              </a:solidFill>
            </a:endParaRPr>
          </a:p>
        </p:txBody>
      </p:sp>
      <p:sp>
        <p:nvSpPr>
          <p:cNvPr id="58377" name="Text Box 6"/>
          <p:cNvSpPr txBox="1">
            <a:spLocks noChangeArrowheads="1"/>
          </p:cNvSpPr>
          <p:nvPr/>
        </p:nvSpPr>
        <p:spPr bwMode="auto">
          <a:xfrm>
            <a:off x="4178467" y="5503863"/>
            <a:ext cx="836612" cy="7318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4200" i="0">
                <a:solidFill>
                  <a:schemeClr val="tx1"/>
                </a:solidFill>
              </a:rPr>
              <a:t>CS</a:t>
            </a:r>
          </a:p>
        </p:txBody>
      </p:sp>
      <p:sp>
        <p:nvSpPr>
          <p:cNvPr id="58378" name="Line 7"/>
          <p:cNvSpPr>
            <a:spLocks noChangeShapeType="1"/>
          </p:cNvSpPr>
          <p:nvPr/>
        </p:nvSpPr>
        <p:spPr bwMode="auto">
          <a:xfrm>
            <a:off x="2360779" y="4414838"/>
            <a:ext cx="2236788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9" name="Line 8"/>
          <p:cNvSpPr>
            <a:spLocks noChangeShapeType="1"/>
          </p:cNvSpPr>
          <p:nvPr/>
        </p:nvSpPr>
        <p:spPr bwMode="auto">
          <a:xfrm flipH="1">
            <a:off x="4635667" y="4448175"/>
            <a:ext cx="2308225" cy="1111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0" name="Rectangle 8"/>
          <p:cNvSpPr>
            <a:spLocks noChangeArrowheads="1"/>
          </p:cNvSpPr>
          <p:nvPr/>
        </p:nvSpPr>
        <p:spPr bwMode="auto">
          <a:xfrm>
            <a:off x="5873262" y="5226147"/>
            <a:ext cx="2740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  <a:latin typeface="Comic Sans MS" pitchFamily="-107" charset="0"/>
                <a:ea typeface="Times New Roman" pitchFamily="-107" charset="0"/>
                <a:cs typeface="Times New Roman" pitchFamily="-107" charset="0"/>
              </a:rPr>
              <a:t>Any examples that </a:t>
            </a:r>
            <a:r>
              <a:rPr lang="en-US" sz="1200">
                <a:solidFill>
                  <a:srgbClr val="800000"/>
                </a:solidFill>
                <a:latin typeface="Comic Sans MS" pitchFamily="-107" charset="0"/>
                <a:ea typeface="Times New Roman" pitchFamily="-107" charset="0"/>
                <a:cs typeface="Times New Roman" pitchFamily="-107" charset="0"/>
              </a:rPr>
              <a:t>don't</a:t>
            </a:r>
            <a:r>
              <a:rPr lang="en-US" sz="1200">
                <a:solidFill>
                  <a:srgbClr val="008000"/>
                </a:solidFill>
                <a:latin typeface="Comic Sans MS" pitchFamily="-107" charset="0"/>
                <a:ea typeface="Times New Roman" pitchFamily="-107" charset="0"/>
                <a:cs typeface="Times New Roman" pitchFamily="-107" charset="0"/>
              </a:rPr>
              <a:t> involve wagers on a bottle of rum?</a:t>
            </a:r>
            <a:endParaRPr lang="en-US" sz="1200">
              <a:solidFill>
                <a:srgbClr val="008000"/>
              </a:solidFill>
              <a:latin typeface="Comic Sans MS" pitchFamily="-107" charset="0"/>
            </a:endParaRPr>
          </a:p>
        </p:txBody>
      </p:sp>
      <p:grpSp>
        <p:nvGrpSpPr>
          <p:cNvPr id="58381" name="Group 49"/>
          <p:cNvGrpSpPr>
            <a:grpSpLocks/>
          </p:cNvGrpSpPr>
          <p:nvPr/>
        </p:nvGrpSpPr>
        <p:grpSpPr bwMode="auto">
          <a:xfrm>
            <a:off x="8387862" y="5454747"/>
            <a:ext cx="450850" cy="506413"/>
            <a:chOff x="2928" y="1051"/>
            <a:chExt cx="840" cy="957"/>
          </a:xfrm>
        </p:grpSpPr>
        <p:sp>
          <p:nvSpPr>
            <p:cNvPr id="58382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83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84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85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86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87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88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89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90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58391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2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3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4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icture 14"/>
          <p:cNvPicPr>
            <a:picLocks noChangeAspect="1" noChangeArrowheads="1"/>
          </p:cNvPicPr>
          <p:nvPr/>
        </p:nvPicPr>
        <p:blipFill>
          <a:blip r:embed="rId2" cstate="print"/>
          <a:srcRect b="51024"/>
          <a:stretch>
            <a:fillRect/>
          </a:stretch>
        </p:blipFill>
        <p:spPr bwMode="auto">
          <a:xfrm>
            <a:off x="454025" y="204788"/>
            <a:ext cx="6773863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725488" y="6186488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The problem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5929313" y="26289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original image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553200" y="228600"/>
            <a:ext cx="2181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Creative CS (and DP!)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833688" y="3113088"/>
            <a:ext cx="2052637" cy="27559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>
              <a:spcBef>
                <a:spcPct val="0"/>
              </a:spcBef>
            </a:pPr>
            <a:endParaRPr lang="en-US" sz="1800" b="1" i="0">
              <a:solidFill>
                <a:schemeClr val="tx1"/>
              </a:solidFill>
              <a:latin typeface="Arial" pitchFamily="-107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935538" y="553085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device size</a:t>
            </a:r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H="1">
            <a:off x="5676900" y="3314700"/>
            <a:ext cx="1044575" cy="2098675"/>
          </a:xfrm>
          <a:prstGeom prst="line">
            <a:avLst/>
          </a:prstGeom>
          <a:noFill/>
          <a:ln w="28575">
            <a:solidFill>
              <a:srgbClr val="0C0AD8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6256338" y="4108450"/>
            <a:ext cx="38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2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?</a:t>
            </a:r>
            <a:endParaRPr lang="en-US" sz="1800" b="1" i="0">
              <a:solidFill>
                <a:srgbClr val="0C0AD8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5" y="204788"/>
            <a:ext cx="6773863" cy="581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316038" y="6181725"/>
            <a:ext cx="5180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Three possible solutions…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975350" y="13604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original image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7229475" y="5264150"/>
            <a:ext cx="16700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What's happened in each case?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303" y="762000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814388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3709988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3938" y="3709988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8614" name="Freeform 6"/>
          <p:cNvSpPr>
            <a:spLocks/>
          </p:cNvSpPr>
          <p:nvPr/>
        </p:nvSpPr>
        <p:spPr bwMode="auto">
          <a:xfrm>
            <a:off x="6492875" y="750888"/>
            <a:ext cx="688975" cy="2657475"/>
          </a:xfrm>
          <a:custGeom>
            <a:avLst/>
            <a:gdLst>
              <a:gd name="T0" fmla="*/ 1093747813 w 434"/>
              <a:gd name="T1" fmla="*/ 0 h 1657"/>
              <a:gd name="T2" fmla="*/ 980341575 w 434"/>
              <a:gd name="T3" fmla="*/ 421829651 h 1657"/>
              <a:gd name="T4" fmla="*/ 995462513 w 434"/>
              <a:gd name="T5" fmla="*/ 797361180 h 1657"/>
              <a:gd name="T6" fmla="*/ 866933750 w 434"/>
              <a:gd name="T7" fmla="*/ 1000559385 h 1657"/>
              <a:gd name="T8" fmla="*/ 824091888 w 434"/>
              <a:gd name="T9" fmla="*/ 1144598700 h 1657"/>
              <a:gd name="T10" fmla="*/ 667842200 w 434"/>
              <a:gd name="T11" fmla="*/ 1334937740 h 1657"/>
              <a:gd name="T12" fmla="*/ 612397175 w 434"/>
              <a:gd name="T13" fmla="*/ 1463543813 h 1657"/>
              <a:gd name="T14" fmla="*/ 539313438 w 434"/>
              <a:gd name="T15" fmla="*/ 1579289119 h 1657"/>
              <a:gd name="T16" fmla="*/ 597276238 w 434"/>
              <a:gd name="T17" fmla="*/ 1754194917 h 1657"/>
              <a:gd name="T18" fmla="*/ 496471575 w 434"/>
              <a:gd name="T19" fmla="*/ 1841647817 h 1657"/>
              <a:gd name="T20" fmla="*/ 456149075 w 434"/>
              <a:gd name="T21" fmla="*/ 1970253890 h 1657"/>
              <a:gd name="T22" fmla="*/ 355342825 w 434"/>
              <a:gd name="T23" fmla="*/ 2129726446 h 1657"/>
              <a:gd name="T24" fmla="*/ 183972200 w 434"/>
              <a:gd name="T25" fmla="*/ 2147483647 h 1657"/>
              <a:gd name="T26" fmla="*/ 85685313 w 434"/>
              <a:gd name="T27" fmla="*/ 2147483647 h 1657"/>
              <a:gd name="T28" fmla="*/ 42843450 w 434"/>
              <a:gd name="T29" fmla="*/ 2147483647 h 1657"/>
              <a:gd name="T30" fmla="*/ 0 w 434"/>
              <a:gd name="T31" fmla="*/ 2147483647 h 1657"/>
              <a:gd name="T32" fmla="*/ 15120938 w 434"/>
              <a:gd name="T33" fmla="*/ 2147483647 h 1657"/>
              <a:gd name="T34" fmla="*/ 0 w 434"/>
              <a:gd name="T35" fmla="*/ 2147483647 h 1657"/>
              <a:gd name="T36" fmla="*/ 70564375 w 434"/>
              <a:gd name="T37" fmla="*/ 2147483647 h 1657"/>
              <a:gd name="T38" fmla="*/ 113407825 w 434"/>
              <a:gd name="T39" fmla="*/ 2147483647 h 1657"/>
              <a:gd name="T40" fmla="*/ 57964388 w 434"/>
              <a:gd name="T41" fmla="*/ 2147483647 h 1657"/>
              <a:gd name="T42" fmla="*/ 143648113 w 434"/>
              <a:gd name="T43" fmla="*/ 2147483647 h 16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4"/>
              <a:gd name="T67" fmla="*/ 0 h 1657"/>
              <a:gd name="T68" fmla="*/ 434 w 434"/>
              <a:gd name="T69" fmla="*/ 1657 h 16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4" h="1657">
                <a:moveTo>
                  <a:pt x="434" y="0"/>
                </a:moveTo>
                <a:cubicBezTo>
                  <a:pt x="409" y="51"/>
                  <a:pt x="429" y="119"/>
                  <a:pt x="389" y="164"/>
                </a:cubicBezTo>
                <a:cubicBezTo>
                  <a:pt x="375" y="217"/>
                  <a:pt x="380" y="258"/>
                  <a:pt x="395" y="310"/>
                </a:cubicBezTo>
                <a:cubicBezTo>
                  <a:pt x="388" y="361"/>
                  <a:pt x="384" y="363"/>
                  <a:pt x="344" y="389"/>
                </a:cubicBezTo>
                <a:cubicBezTo>
                  <a:pt x="337" y="407"/>
                  <a:pt x="337" y="428"/>
                  <a:pt x="327" y="445"/>
                </a:cubicBezTo>
                <a:cubicBezTo>
                  <a:pt x="310" y="470"/>
                  <a:pt x="286" y="497"/>
                  <a:pt x="265" y="519"/>
                </a:cubicBezTo>
                <a:cubicBezTo>
                  <a:pt x="258" y="537"/>
                  <a:pt x="253" y="552"/>
                  <a:pt x="243" y="569"/>
                </a:cubicBezTo>
                <a:cubicBezTo>
                  <a:pt x="236" y="593"/>
                  <a:pt x="239" y="606"/>
                  <a:pt x="214" y="614"/>
                </a:cubicBezTo>
                <a:cubicBezTo>
                  <a:pt x="204" y="647"/>
                  <a:pt x="220" y="656"/>
                  <a:pt x="237" y="682"/>
                </a:cubicBezTo>
                <a:cubicBezTo>
                  <a:pt x="224" y="701"/>
                  <a:pt x="218" y="708"/>
                  <a:pt x="197" y="716"/>
                </a:cubicBezTo>
                <a:cubicBezTo>
                  <a:pt x="192" y="730"/>
                  <a:pt x="189" y="752"/>
                  <a:pt x="181" y="766"/>
                </a:cubicBezTo>
                <a:cubicBezTo>
                  <a:pt x="168" y="786"/>
                  <a:pt x="152" y="805"/>
                  <a:pt x="141" y="828"/>
                </a:cubicBezTo>
                <a:cubicBezTo>
                  <a:pt x="119" y="870"/>
                  <a:pt x="109" y="924"/>
                  <a:pt x="73" y="958"/>
                </a:cubicBezTo>
                <a:cubicBezTo>
                  <a:pt x="65" y="994"/>
                  <a:pt x="74" y="976"/>
                  <a:pt x="34" y="1003"/>
                </a:cubicBezTo>
                <a:cubicBezTo>
                  <a:pt x="28" y="1006"/>
                  <a:pt x="17" y="1014"/>
                  <a:pt x="17" y="1014"/>
                </a:cubicBezTo>
                <a:cubicBezTo>
                  <a:pt x="9" y="1038"/>
                  <a:pt x="0" y="1088"/>
                  <a:pt x="0" y="1088"/>
                </a:cubicBezTo>
                <a:cubicBezTo>
                  <a:pt x="2" y="1134"/>
                  <a:pt x="6" y="1181"/>
                  <a:pt x="6" y="1228"/>
                </a:cubicBezTo>
                <a:cubicBezTo>
                  <a:pt x="6" y="1247"/>
                  <a:pt x="0" y="1265"/>
                  <a:pt x="0" y="1285"/>
                </a:cubicBezTo>
                <a:cubicBezTo>
                  <a:pt x="0" y="1307"/>
                  <a:pt x="28" y="1347"/>
                  <a:pt x="28" y="1347"/>
                </a:cubicBezTo>
                <a:cubicBezTo>
                  <a:pt x="20" y="1394"/>
                  <a:pt x="16" y="1462"/>
                  <a:pt x="45" y="1504"/>
                </a:cubicBezTo>
                <a:cubicBezTo>
                  <a:pt x="41" y="1551"/>
                  <a:pt x="35" y="1580"/>
                  <a:pt x="23" y="1623"/>
                </a:cubicBezTo>
                <a:cubicBezTo>
                  <a:pt x="53" y="1632"/>
                  <a:pt x="57" y="1621"/>
                  <a:pt x="57" y="1657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5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Algorithm?</a:t>
            </a:r>
          </a:p>
        </p:txBody>
      </p:sp>
      <p:sp>
        <p:nvSpPr>
          <p:cNvPr id="68616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1295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Original</a:t>
            </a:r>
          </a:p>
        </p:txBody>
      </p:sp>
      <p:sp>
        <p:nvSpPr>
          <p:cNvPr id="68617" name="Text Box 5"/>
          <p:cNvSpPr txBox="1">
            <a:spLocks noChangeArrowheads="1"/>
          </p:cNvSpPr>
          <p:nvPr/>
        </p:nvSpPr>
        <p:spPr bwMode="auto">
          <a:xfrm>
            <a:off x="2438400" y="200025"/>
            <a:ext cx="624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0" dirty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Consider the steps in choosing the best seam to carve:</a:t>
            </a:r>
          </a:p>
        </p:txBody>
      </p:sp>
      <p:sp>
        <p:nvSpPr>
          <p:cNvPr id="68618" name="Text Box 5"/>
          <p:cNvSpPr txBox="1">
            <a:spLocks noChangeArrowheads="1"/>
          </p:cNvSpPr>
          <p:nvPr/>
        </p:nvSpPr>
        <p:spPr bwMode="auto">
          <a:xfrm>
            <a:off x="542925" y="3886200"/>
            <a:ext cx="1295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Step 2</a:t>
            </a:r>
          </a:p>
        </p:txBody>
      </p:sp>
      <p:sp>
        <p:nvSpPr>
          <p:cNvPr id="68619" name="Text Box 5"/>
          <p:cNvSpPr txBox="1">
            <a:spLocks noChangeArrowheads="1"/>
          </p:cNvSpPr>
          <p:nvPr/>
        </p:nvSpPr>
        <p:spPr bwMode="auto">
          <a:xfrm>
            <a:off x="4648200" y="4876800"/>
            <a:ext cx="8382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Step 3 ?</a:t>
            </a:r>
          </a:p>
        </p:txBody>
      </p:sp>
      <p:sp>
        <p:nvSpPr>
          <p:cNvPr id="68620" name="Text Box 5"/>
          <p:cNvSpPr txBox="1">
            <a:spLocks noChangeArrowheads="1"/>
          </p:cNvSpPr>
          <p:nvPr/>
        </p:nvSpPr>
        <p:spPr bwMode="auto">
          <a:xfrm>
            <a:off x="5029200" y="990600"/>
            <a:ext cx="115438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Seam ?</a:t>
            </a:r>
          </a:p>
        </p:txBody>
      </p:sp>
      <p:sp>
        <p:nvSpPr>
          <p:cNvPr id="68621" name="AutoShape 13"/>
          <p:cNvSpPr>
            <a:spLocks noChangeArrowheads="1"/>
          </p:cNvSpPr>
          <p:nvPr/>
        </p:nvSpPr>
        <p:spPr bwMode="auto">
          <a:xfrm>
            <a:off x="1085850" y="3467100"/>
            <a:ext cx="242888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22" name="AutoShape 14"/>
          <p:cNvSpPr>
            <a:spLocks noChangeArrowheads="1"/>
          </p:cNvSpPr>
          <p:nvPr/>
        </p:nvSpPr>
        <p:spPr bwMode="auto">
          <a:xfrm rot="-5400000">
            <a:off x="4395788" y="5140325"/>
            <a:ext cx="242887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23" name="AutoShape 15"/>
          <p:cNvSpPr>
            <a:spLocks noChangeArrowheads="1"/>
          </p:cNvSpPr>
          <p:nvPr/>
        </p:nvSpPr>
        <p:spPr bwMode="auto">
          <a:xfrm rot="10800000">
            <a:off x="4994275" y="3432175"/>
            <a:ext cx="242888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5400000" flipH="1">
            <a:off x="4477849" y="2957489"/>
            <a:ext cx="242887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303" y="762000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" y="814388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" y="3709988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3938" y="3709988"/>
            <a:ext cx="4000500" cy="26479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8614" name="Freeform 6"/>
          <p:cNvSpPr>
            <a:spLocks/>
          </p:cNvSpPr>
          <p:nvPr/>
        </p:nvSpPr>
        <p:spPr bwMode="auto">
          <a:xfrm>
            <a:off x="6492875" y="750888"/>
            <a:ext cx="688975" cy="2657475"/>
          </a:xfrm>
          <a:custGeom>
            <a:avLst/>
            <a:gdLst>
              <a:gd name="T0" fmla="*/ 1093747813 w 434"/>
              <a:gd name="T1" fmla="*/ 0 h 1657"/>
              <a:gd name="T2" fmla="*/ 980341575 w 434"/>
              <a:gd name="T3" fmla="*/ 421829651 h 1657"/>
              <a:gd name="T4" fmla="*/ 995462513 w 434"/>
              <a:gd name="T5" fmla="*/ 797361180 h 1657"/>
              <a:gd name="T6" fmla="*/ 866933750 w 434"/>
              <a:gd name="T7" fmla="*/ 1000559385 h 1657"/>
              <a:gd name="T8" fmla="*/ 824091888 w 434"/>
              <a:gd name="T9" fmla="*/ 1144598700 h 1657"/>
              <a:gd name="T10" fmla="*/ 667842200 w 434"/>
              <a:gd name="T11" fmla="*/ 1334937740 h 1657"/>
              <a:gd name="T12" fmla="*/ 612397175 w 434"/>
              <a:gd name="T13" fmla="*/ 1463543813 h 1657"/>
              <a:gd name="T14" fmla="*/ 539313438 w 434"/>
              <a:gd name="T15" fmla="*/ 1579289119 h 1657"/>
              <a:gd name="T16" fmla="*/ 597276238 w 434"/>
              <a:gd name="T17" fmla="*/ 1754194917 h 1657"/>
              <a:gd name="T18" fmla="*/ 496471575 w 434"/>
              <a:gd name="T19" fmla="*/ 1841647817 h 1657"/>
              <a:gd name="T20" fmla="*/ 456149075 w 434"/>
              <a:gd name="T21" fmla="*/ 1970253890 h 1657"/>
              <a:gd name="T22" fmla="*/ 355342825 w 434"/>
              <a:gd name="T23" fmla="*/ 2129726446 h 1657"/>
              <a:gd name="T24" fmla="*/ 183972200 w 434"/>
              <a:gd name="T25" fmla="*/ 2147483647 h 1657"/>
              <a:gd name="T26" fmla="*/ 85685313 w 434"/>
              <a:gd name="T27" fmla="*/ 2147483647 h 1657"/>
              <a:gd name="T28" fmla="*/ 42843450 w 434"/>
              <a:gd name="T29" fmla="*/ 2147483647 h 1657"/>
              <a:gd name="T30" fmla="*/ 0 w 434"/>
              <a:gd name="T31" fmla="*/ 2147483647 h 1657"/>
              <a:gd name="T32" fmla="*/ 15120938 w 434"/>
              <a:gd name="T33" fmla="*/ 2147483647 h 1657"/>
              <a:gd name="T34" fmla="*/ 0 w 434"/>
              <a:gd name="T35" fmla="*/ 2147483647 h 1657"/>
              <a:gd name="T36" fmla="*/ 70564375 w 434"/>
              <a:gd name="T37" fmla="*/ 2147483647 h 1657"/>
              <a:gd name="T38" fmla="*/ 113407825 w 434"/>
              <a:gd name="T39" fmla="*/ 2147483647 h 1657"/>
              <a:gd name="T40" fmla="*/ 57964388 w 434"/>
              <a:gd name="T41" fmla="*/ 2147483647 h 1657"/>
              <a:gd name="T42" fmla="*/ 143648113 w 434"/>
              <a:gd name="T43" fmla="*/ 2147483647 h 16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4"/>
              <a:gd name="T67" fmla="*/ 0 h 1657"/>
              <a:gd name="T68" fmla="*/ 434 w 434"/>
              <a:gd name="T69" fmla="*/ 1657 h 16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4" h="1657">
                <a:moveTo>
                  <a:pt x="434" y="0"/>
                </a:moveTo>
                <a:cubicBezTo>
                  <a:pt x="409" y="51"/>
                  <a:pt x="429" y="119"/>
                  <a:pt x="389" y="164"/>
                </a:cubicBezTo>
                <a:cubicBezTo>
                  <a:pt x="375" y="217"/>
                  <a:pt x="380" y="258"/>
                  <a:pt x="395" y="310"/>
                </a:cubicBezTo>
                <a:cubicBezTo>
                  <a:pt x="388" y="361"/>
                  <a:pt x="384" y="363"/>
                  <a:pt x="344" y="389"/>
                </a:cubicBezTo>
                <a:cubicBezTo>
                  <a:pt x="337" y="407"/>
                  <a:pt x="337" y="428"/>
                  <a:pt x="327" y="445"/>
                </a:cubicBezTo>
                <a:cubicBezTo>
                  <a:pt x="310" y="470"/>
                  <a:pt x="286" y="497"/>
                  <a:pt x="265" y="519"/>
                </a:cubicBezTo>
                <a:cubicBezTo>
                  <a:pt x="258" y="537"/>
                  <a:pt x="253" y="552"/>
                  <a:pt x="243" y="569"/>
                </a:cubicBezTo>
                <a:cubicBezTo>
                  <a:pt x="236" y="593"/>
                  <a:pt x="239" y="606"/>
                  <a:pt x="214" y="614"/>
                </a:cubicBezTo>
                <a:cubicBezTo>
                  <a:pt x="204" y="647"/>
                  <a:pt x="220" y="656"/>
                  <a:pt x="237" y="682"/>
                </a:cubicBezTo>
                <a:cubicBezTo>
                  <a:pt x="224" y="701"/>
                  <a:pt x="218" y="708"/>
                  <a:pt x="197" y="716"/>
                </a:cubicBezTo>
                <a:cubicBezTo>
                  <a:pt x="192" y="730"/>
                  <a:pt x="189" y="752"/>
                  <a:pt x="181" y="766"/>
                </a:cubicBezTo>
                <a:cubicBezTo>
                  <a:pt x="168" y="786"/>
                  <a:pt x="152" y="805"/>
                  <a:pt x="141" y="828"/>
                </a:cubicBezTo>
                <a:cubicBezTo>
                  <a:pt x="119" y="870"/>
                  <a:pt x="109" y="924"/>
                  <a:pt x="73" y="958"/>
                </a:cubicBezTo>
                <a:cubicBezTo>
                  <a:pt x="65" y="994"/>
                  <a:pt x="74" y="976"/>
                  <a:pt x="34" y="1003"/>
                </a:cubicBezTo>
                <a:cubicBezTo>
                  <a:pt x="28" y="1006"/>
                  <a:pt x="17" y="1014"/>
                  <a:pt x="17" y="1014"/>
                </a:cubicBezTo>
                <a:cubicBezTo>
                  <a:pt x="9" y="1038"/>
                  <a:pt x="0" y="1088"/>
                  <a:pt x="0" y="1088"/>
                </a:cubicBezTo>
                <a:cubicBezTo>
                  <a:pt x="2" y="1134"/>
                  <a:pt x="6" y="1181"/>
                  <a:pt x="6" y="1228"/>
                </a:cubicBezTo>
                <a:cubicBezTo>
                  <a:pt x="6" y="1247"/>
                  <a:pt x="0" y="1265"/>
                  <a:pt x="0" y="1285"/>
                </a:cubicBezTo>
                <a:cubicBezTo>
                  <a:pt x="0" y="1307"/>
                  <a:pt x="28" y="1347"/>
                  <a:pt x="28" y="1347"/>
                </a:cubicBezTo>
                <a:cubicBezTo>
                  <a:pt x="20" y="1394"/>
                  <a:pt x="16" y="1462"/>
                  <a:pt x="45" y="1504"/>
                </a:cubicBezTo>
                <a:cubicBezTo>
                  <a:pt x="41" y="1551"/>
                  <a:pt x="35" y="1580"/>
                  <a:pt x="23" y="1623"/>
                </a:cubicBezTo>
                <a:cubicBezTo>
                  <a:pt x="53" y="1632"/>
                  <a:pt x="57" y="1621"/>
                  <a:pt x="57" y="1657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5" name="Text Box 5"/>
          <p:cNvSpPr txBox="1">
            <a:spLocks noChangeArrowheads="1"/>
          </p:cNvSpPr>
          <p:nvPr/>
        </p:nvSpPr>
        <p:spPr bwMode="auto">
          <a:xfrm>
            <a:off x="381000" y="152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Algorithm?</a:t>
            </a:r>
          </a:p>
        </p:txBody>
      </p:sp>
      <p:sp>
        <p:nvSpPr>
          <p:cNvPr id="68616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1295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Original</a:t>
            </a:r>
          </a:p>
        </p:txBody>
      </p:sp>
      <p:sp>
        <p:nvSpPr>
          <p:cNvPr id="68617" name="Text Box 5"/>
          <p:cNvSpPr txBox="1">
            <a:spLocks noChangeArrowheads="1"/>
          </p:cNvSpPr>
          <p:nvPr/>
        </p:nvSpPr>
        <p:spPr bwMode="auto">
          <a:xfrm>
            <a:off x="2438400" y="200025"/>
            <a:ext cx="624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Consider the steps in choosing the best seam to carve:</a:t>
            </a:r>
          </a:p>
        </p:txBody>
      </p:sp>
      <p:sp>
        <p:nvSpPr>
          <p:cNvPr id="68618" name="Text Box 5"/>
          <p:cNvSpPr txBox="1">
            <a:spLocks noChangeArrowheads="1"/>
          </p:cNvSpPr>
          <p:nvPr/>
        </p:nvSpPr>
        <p:spPr bwMode="auto">
          <a:xfrm>
            <a:off x="542925" y="3886200"/>
            <a:ext cx="1295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Step 2</a:t>
            </a:r>
          </a:p>
        </p:txBody>
      </p:sp>
      <p:sp>
        <p:nvSpPr>
          <p:cNvPr id="68619" name="Text Box 5"/>
          <p:cNvSpPr txBox="1">
            <a:spLocks noChangeArrowheads="1"/>
          </p:cNvSpPr>
          <p:nvPr/>
        </p:nvSpPr>
        <p:spPr bwMode="auto">
          <a:xfrm>
            <a:off x="4648200" y="4876800"/>
            <a:ext cx="8382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Step 3</a:t>
            </a:r>
          </a:p>
        </p:txBody>
      </p:sp>
      <p:sp>
        <p:nvSpPr>
          <p:cNvPr id="68620" name="Text Box 5"/>
          <p:cNvSpPr txBox="1">
            <a:spLocks noChangeArrowheads="1"/>
          </p:cNvSpPr>
          <p:nvPr/>
        </p:nvSpPr>
        <p:spPr bwMode="auto">
          <a:xfrm>
            <a:off x="5029200" y="9906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Seam</a:t>
            </a:r>
          </a:p>
        </p:txBody>
      </p:sp>
      <p:sp>
        <p:nvSpPr>
          <p:cNvPr id="68621" name="AutoShape 13"/>
          <p:cNvSpPr>
            <a:spLocks noChangeArrowheads="1"/>
          </p:cNvSpPr>
          <p:nvPr/>
        </p:nvSpPr>
        <p:spPr bwMode="auto">
          <a:xfrm>
            <a:off x="1085850" y="3467100"/>
            <a:ext cx="242888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22" name="AutoShape 14"/>
          <p:cNvSpPr>
            <a:spLocks noChangeArrowheads="1"/>
          </p:cNvSpPr>
          <p:nvPr/>
        </p:nvSpPr>
        <p:spPr bwMode="auto">
          <a:xfrm rot="-5400000">
            <a:off x="4395788" y="5140325"/>
            <a:ext cx="242887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23" name="AutoShape 15"/>
          <p:cNvSpPr>
            <a:spLocks noChangeArrowheads="1"/>
          </p:cNvSpPr>
          <p:nvPr/>
        </p:nvSpPr>
        <p:spPr bwMode="auto">
          <a:xfrm rot="10800000">
            <a:off x="4994275" y="3432175"/>
            <a:ext cx="242888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6477000" y="3707523"/>
            <a:ext cx="688975" cy="2657475"/>
          </a:xfrm>
          <a:custGeom>
            <a:avLst/>
            <a:gdLst>
              <a:gd name="T0" fmla="*/ 1093747813 w 434"/>
              <a:gd name="T1" fmla="*/ 0 h 1657"/>
              <a:gd name="T2" fmla="*/ 980341575 w 434"/>
              <a:gd name="T3" fmla="*/ 421829651 h 1657"/>
              <a:gd name="T4" fmla="*/ 995462513 w 434"/>
              <a:gd name="T5" fmla="*/ 797361180 h 1657"/>
              <a:gd name="T6" fmla="*/ 866933750 w 434"/>
              <a:gd name="T7" fmla="*/ 1000559385 h 1657"/>
              <a:gd name="T8" fmla="*/ 824091888 w 434"/>
              <a:gd name="T9" fmla="*/ 1144598700 h 1657"/>
              <a:gd name="T10" fmla="*/ 667842200 w 434"/>
              <a:gd name="T11" fmla="*/ 1334937740 h 1657"/>
              <a:gd name="T12" fmla="*/ 612397175 w 434"/>
              <a:gd name="T13" fmla="*/ 1463543813 h 1657"/>
              <a:gd name="T14" fmla="*/ 539313438 w 434"/>
              <a:gd name="T15" fmla="*/ 1579289119 h 1657"/>
              <a:gd name="T16" fmla="*/ 597276238 w 434"/>
              <a:gd name="T17" fmla="*/ 1754194917 h 1657"/>
              <a:gd name="T18" fmla="*/ 496471575 w 434"/>
              <a:gd name="T19" fmla="*/ 1841647817 h 1657"/>
              <a:gd name="T20" fmla="*/ 456149075 w 434"/>
              <a:gd name="T21" fmla="*/ 1970253890 h 1657"/>
              <a:gd name="T22" fmla="*/ 355342825 w 434"/>
              <a:gd name="T23" fmla="*/ 2129726446 h 1657"/>
              <a:gd name="T24" fmla="*/ 183972200 w 434"/>
              <a:gd name="T25" fmla="*/ 2147483647 h 1657"/>
              <a:gd name="T26" fmla="*/ 85685313 w 434"/>
              <a:gd name="T27" fmla="*/ 2147483647 h 1657"/>
              <a:gd name="T28" fmla="*/ 42843450 w 434"/>
              <a:gd name="T29" fmla="*/ 2147483647 h 1657"/>
              <a:gd name="T30" fmla="*/ 0 w 434"/>
              <a:gd name="T31" fmla="*/ 2147483647 h 1657"/>
              <a:gd name="T32" fmla="*/ 15120938 w 434"/>
              <a:gd name="T33" fmla="*/ 2147483647 h 1657"/>
              <a:gd name="T34" fmla="*/ 0 w 434"/>
              <a:gd name="T35" fmla="*/ 2147483647 h 1657"/>
              <a:gd name="T36" fmla="*/ 70564375 w 434"/>
              <a:gd name="T37" fmla="*/ 2147483647 h 1657"/>
              <a:gd name="T38" fmla="*/ 113407825 w 434"/>
              <a:gd name="T39" fmla="*/ 2147483647 h 1657"/>
              <a:gd name="T40" fmla="*/ 57964388 w 434"/>
              <a:gd name="T41" fmla="*/ 2147483647 h 1657"/>
              <a:gd name="T42" fmla="*/ 143648113 w 434"/>
              <a:gd name="T43" fmla="*/ 2147483647 h 16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34"/>
              <a:gd name="T67" fmla="*/ 0 h 1657"/>
              <a:gd name="T68" fmla="*/ 434 w 434"/>
              <a:gd name="T69" fmla="*/ 1657 h 16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34" h="1657">
                <a:moveTo>
                  <a:pt x="434" y="0"/>
                </a:moveTo>
                <a:cubicBezTo>
                  <a:pt x="409" y="51"/>
                  <a:pt x="429" y="119"/>
                  <a:pt x="389" y="164"/>
                </a:cubicBezTo>
                <a:cubicBezTo>
                  <a:pt x="375" y="217"/>
                  <a:pt x="380" y="258"/>
                  <a:pt x="395" y="310"/>
                </a:cubicBezTo>
                <a:cubicBezTo>
                  <a:pt x="388" y="361"/>
                  <a:pt x="384" y="363"/>
                  <a:pt x="344" y="389"/>
                </a:cubicBezTo>
                <a:cubicBezTo>
                  <a:pt x="337" y="407"/>
                  <a:pt x="337" y="428"/>
                  <a:pt x="327" y="445"/>
                </a:cubicBezTo>
                <a:cubicBezTo>
                  <a:pt x="310" y="470"/>
                  <a:pt x="286" y="497"/>
                  <a:pt x="265" y="519"/>
                </a:cubicBezTo>
                <a:cubicBezTo>
                  <a:pt x="258" y="537"/>
                  <a:pt x="253" y="552"/>
                  <a:pt x="243" y="569"/>
                </a:cubicBezTo>
                <a:cubicBezTo>
                  <a:pt x="236" y="593"/>
                  <a:pt x="239" y="606"/>
                  <a:pt x="214" y="614"/>
                </a:cubicBezTo>
                <a:cubicBezTo>
                  <a:pt x="204" y="647"/>
                  <a:pt x="220" y="656"/>
                  <a:pt x="237" y="682"/>
                </a:cubicBezTo>
                <a:cubicBezTo>
                  <a:pt x="224" y="701"/>
                  <a:pt x="218" y="708"/>
                  <a:pt x="197" y="716"/>
                </a:cubicBezTo>
                <a:cubicBezTo>
                  <a:pt x="192" y="730"/>
                  <a:pt x="189" y="752"/>
                  <a:pt x="181" y="766"/>
                </a:cubicBezTo>
                <a:cubicBezTo>
                  <a:pt x="168" y="786"/>
                  <a:pt x="152" y="805"/>
                  <a:pt x="141" y="828"/>
                </a:cubicBezTo>
                <a:cubicBezTo>
                  <a:pt x="119" y="870"/>
                  <a:pt x="109" y="924"/>
                  <a:pt x="73" y="958"/>
                </a:cubicBezTo>
                <a:cubicBezTo>
                  <a:pt x="65" y="994"/>
                  <a:pt x="74" y="976"/>
                  <a:pt x="34" y="1003"/>
                </a:cubicBezTo>
                <a:cubicBezTo>
                  <a:pt x="28" y="1006"/>
                  <a:pt x="17" y="1014"/>
                  <a:pt x="17" y="1014"/>
                </a:cubicBezTo>
                <a:cubicBezTo>
                  <a:pt x="9" y="1038"/>
                  <a:pt x="0" y="1088"/>
                  <a:pt x="0" y="1088"/>
                </a:cubicBezTo>
                <a:cubicBezTo>
                  <a:pt x="2" y="1134"/>
                  <a:pt x="6" y="1181"/>
                  <a:pt x="6" y="1228"/>
                </a:cubicBezTo>
                <a:cubicBezTo>
                  <a:pt x="6" y="1247"/>
                  <a:pt x="0" y="1265"/>
                  <a:pt x="0" y="1285"/>
                </a:cubicBezTo>
                <a:cubicBezTo>
                  <a:pt x="0" y="1307"/>
                  <a:pt x="28" y="1347"/>
                  <a:pt x="28" y="1347"/>
                </a:cubicBezTo>
                <a:cubicBezTo>
                  <a:pt x="20" y="1394"/>
                  <a:pt x="16" y="1462"/>
                  <a:pt x="45" y="1504"/>
                </a:cubicBezTo>
                <a:cubicBezTo>
                  <a:pt x="41" y="1551"/>
                  <a:pt x="35" y="1580"/>
                  <a:pt x="23" y="1623"/>
                </a:cubicBezTo>
                <a:cubicBezTo>
                  <a:pt x="53" y="1632"/>
                  <a:pt x="57" y="1621"/>
                  <a:pt x="57" y="1657"/>
                </a:cubicBez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715000" y="6400800"/>
            <a:ext cx="2095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"SHORTEST PATH!"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rot="5400000" flipH="1">
            <a:off x="4477849" y="2957489"/>
            <a:ext cx="242887" cy="366713"/>
          </a:xfrm>
          <a:prstGeom prst="downArrow">
            <a:avLst>
              <a:gd name="adj1" fmla="val 50000"/>
              <a:gd name="adj2" fmla="val 37745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603005" y="5863882"/>
            <a:ext cx="1184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DP table!</a:t>
            </a:r>
            <a:endParaRPr lang="en-US" sz="1800" b="1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>
            <a:off x="7610622" y="4867421"/>
            <a:ext cx="1800665" cy="1588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301625"/>
            <a:ext cx="7672388" cy="6148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0659" name="Text Box 6"/>
          <p:cNvSpPr txBox="1">
            <a:spLocks noChangeArrowheads="1"/>
          </p:cNvSpPr>
          <p:nvPr/>
        </p:nvSpPr>
        <p:spPr bwMode="auto">
          <a:xfrm>
            <a:off x="4557933" y="1763366"/>
            <a:ext cx="3293184" cy="120032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3600" i="0" dirty="0" smtClean="0">
                <a:solidFill>
                  <a:srgbClr val="008000"/>
                </a:solidFill>
                <a:latin typeface="Trebuchet MS" pitchFamily="-107" charset="0"/>
              </a:rPr>
              <a:t>Extra-credit (in Java)</a:t>
            </a:r>
            <a:endParaRPr lang="en-US" sz="3600" i="0" dirty="0">
              <a:solidFill>
                <a:srgbClr val="008000"/>
              </a:solidFill>
              <a:latin typeface="Trebuchet M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5" descr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141" y="293077"/>
            <a:ext cx="487045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3699144" y="5580625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original image</a:t>
            </a:r>
          </a:p>
        </p:txBody>
      </p:sp>
      <p:pic>
        <p:nvPicPr>
          <p:cNvPr id="61445" name="Picture 8" descr="Picture 6"/>
          <p:cNvPicPr>
            <a:picLocks noChangeAspect="1" noChangeArrowheads="1"/>
          </p:cNvPicPr>
          <p:nvPr/>
        </p:nvPicPr>
        <p:blipFill>
          <a:blip r:embed="rId3" cstate="print"/>
          <a:srcRect r="25351"/>
          <a:stretch>
            <a:fillRect/>
          </a:stretch>
        </p:blipFill>
        <p:spPr bwMode="auto">
          <a:xfrm>
            <a:off x="1625869" y="1226113"/>
            <a:ext cx="6324600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9"/>
          <p:cNvSpPr txBox="1">
            <a:spLocks noChangeArrowheads="1"/>
          </p:cNvSpPr>
          <p:nvPr/>
        </p:nvSpPr>
        <p:spPr bwMode="auto">
          <a:xfrm>
            <a:off x="746394" y="55853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D80204"/>
                </a:solidFill>
                <a:ea typeface="ＭＳ Ｐゴシック" pitchFamily="-107" charset="-128"/>
                <a:cs typeface="ＭＳ Ｐゴシック" pitchFamily="-107" charset="-128"/>
              </a:rPr>
              <a:t>seams</a:t>
            </a:r>
          </a:p>
        </p:txBody>
      </p:sp>
      <p:sp>
        <p:nvSpPr>
          <p:cNvPr id="61447" name="Line 10"/>
          <p:cNvSpPr>
            <a:spLocks noChangeShapeType="1"/>
          </p:cNvSpPr>
          <p:nvPr/>
        </p:nvSpPr>
        <p:spPr bwMode="auto">
          <a:xfrm flipV="1">
            <a:off x="2152919" y="5475850"/>
            <a:ext cx="1393825" cy="293688"/>
          </a:xfrm>
          <a:prstGeom prst="line">
            <a:avLst/>
          </a:prstGeom>
          <a:noFill/>
          <a:ln w="9525">
            <a:solidFill>
              <a:srgbClr val="D80204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8" name="Line 11"/>
          <p:cNvSpPr>
            <a:spLocks noChangeShapeType="1"/>
          </p:cNvSpPr>
          <p:nvPr/>
        </p:nvSpPr>
        <p:spPr bwMode="auto">
          <a:xfrm flipV="1">
            <a:off x="1513156" y="4651938"/>
            <a:ext cx="130175" cy="1036637"/>
          </a:xfrm>
          <a:prstGeom prst="line">
            <a:avLst/>
          </a:prstGeom>
          <a:noFill/>
          <a:ln w="9525">
            <a:solidFill>
              <a:srgbClr val="D80204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9828" y="412653"/>
            <a:ext cx="13927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i="0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2007 !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78745" y="6206930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i="0" dirty="0" smtClean="0">
                <a:solidFill>
                  <a:schemeClr val="tx1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you're encouraged to use the original paper as a guide...</a:t>
            </a:r>
            <a:endParaRPr lang="en-US" sz="1800" i="0" dirty="0">
              <a:solidFill>
                <a:schemeClr val="tx1"/>
              </a:solidFill>
              <a:latin typeface="Trebuchet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62469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2470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Applications:  </a:t>
            </a:r>
            <a:r>
              <a:rPr lang="en-US" sz="36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Lost a shoe?</a:t>
            </a:r>
          </a:p>
        </p:txBody>
      </p:sp>
      <p:pic>
        <p:nvPicPr>
          <p:cNvPr id="62468" name="Picture 6" descr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13" y="1462088"/>
            <a:ext cx="79375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63497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3498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Memory is malleable</a:t>
            </a:r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, 2011 version</a:t>
            </a:r>
          </a:p>
        </p:txBody>
      </p:sp>
      <p:pic>
        <p:nvPicPr>
          <p:cNvPr id="63492" name="Picture 6" descr="Picture 18"/>
          <p:cNvPicPr>
            <a:picLocks noChangeAspect="1" noChangeArrowheads="1"/>
          </p:cNvPicPr>
          <p:nvPr/>
        </p:nvPicPr>
        <p:blipFill>
          <a:blip r:embed="rId2" cstate="print"/>
          <a:srcRect r="47519"/>
          <a:stretch>
            <a:fillRect/>
          </a:stretch>
        </p:blipFill>
        <p:spPr bwMode="auto">
          <a:xfrm>
            <a:off x="360363" y="1581150"/>
            <a:ext cx="35591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Line 7"/>
          <p:cNvSpPr>
            <a:spLocks noChangeShapeType="1"/>
          </p:cNvSpPr>
          <p:nvPr/>
        </p:nvSpPr>
        <p:spPr bwMode="auto">
          <a:xfrm flipH="1" flipV="1">
            <a:off x="3430588" y="6016625"/>
            <a:ext cx="1719262" cy="201613"/>
          </a:xfrm>
          <a:prstGeom prst="line">
            <a:avLst/>
          </a:prstGeom>
          <a:noFill/>
          <a:ln w="28575">
            <a:solidFill>
              <a:srgbClr val="0AB008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4" name="Text Box 8"/>
          <p:cNvSpPr txBox="1">
            <a:spLocks noChangeArrowheads="1"/>
          </p:cNvSpPr>
          <p:nvPr/>
        </p:nvSpPr>
        <p:spPr bwMode="auto">
          <a:xfrm>
            <a:off x="4953000" y="6026150"/>
            <a:ext cx="17859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0">
                <a:solidFill>
                  <a:srgbClr val="0AB008"/>
                </a:solidFill>
                <a:ea typeface="ＭＳ Ｐゴシック" pitchFamily="-107" charset="-128"/>
                <a:cs typeface="ＭＳ Ｐゴシック" pitchFamily="-107" charset="-128"/>
              </a:rPr>
              <a:t>pixels to remove (very low energy)</a:t>
            </a:r>
          </a:p>
        </p:txBody>
      </p:sp>
      <p:sp>
        <p:nvSpPr>
          <p:cNvPr id="63495" name="Text Box 9"/>
          <p:cNvSpPr txBox="1">
            <a:spLocks noChangeArrowheads="1"/>
          </p:cNvSpPr>
          <p:nvPr/>
        </p:nvSpPr>
        <p:spPr bwMode="auto">
          <a:xfrm>
            <a:off x="4130675" y="4297363"/>
            <a:ext cx="17859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0">
                <a:solidFill>
                  <a:srgbClr val="D80204"/>
                </a:solidFill>
                <a:ea typeface="ＭＳ Ｐゴシック" pitchFamily="-107" charset="-128"/>
                <a:cs typeface="ＭＳ Ｐゴシック" pitchFamily="-107" charset="-128"/>
              </a:rPr>
              <a:t>pixels to conserve (very high energy)</a:t>
            </a:r>
          </a:p>
        </p:txBody>
      </p:sp>
      <p:sp>
        <p:nvSpPr>
          <p:cNvPr id="63496" name="Line 10"/>
          <p:cNvSpPr>
            <a:spLocks noChangeShapeType="1"/>
          </p:cNvSpPr>
          <p:nvPr/>
        </p:nvSpPr>
        <p:spPr bwMode="auto">
          <a:xfrm flipH="1">
            <a:off x="3087688" y="4775200"/>
            <a:ext cx="1208087" cy="688975"/>
          </a:xfrm>
          <a:prstGeom prst="line">
            <a:avLst/>
          </a:prstGeom>
          <a:noFill/>
          <a:ln w="28575">
            <a:solidFill>
              <a:srgbClr val="D80204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19464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5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38175" y="290732"/>
            <a:ext cx="777081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 i="0" dirty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Extra credit this week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482991" y="3926058"/>
            <a:ext cx="307613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200" dirty="0"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Online Survey…</a:t>
            </a:r>
          </a:p>
        </p:txBody>
      </p:sp>
      <p:pic>
        <p:nvPicPr>
          <p:cNvPr id="19461" name="Picture 7" descr="Picture 9"/>
          <p:cNvPicPr>
            <a:picLocks noChangeAspect="1" noChangeArrowheads="1"/>
          </p:cNvPicPr>
          <p:nvPr/>
        </p:nvPicPr>
        <p:blipFill>
          <a:blip r:embed="rId2" cstate="print"/>
          <a:srcRect b="7347"/>
          <a:stretch>
            <a:fillRect/>
          </a:stretch>
        </p:blipFill>
        <p:spPr bwMode="auto">
          <a:xfrm>
            <a:off x="4267200" y="1600200"/>
            <a:ext cx="4308475" cy="40481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9462" name="Line 8"/>
          <p:cNvSpPr>
            <a:spLocks noChangeShapeType="1"/>
          </p:cNvSpPr>
          <p:nvPr/>
        </p:nvSpPr>
        <p:spPr bwMode="auto">
          <a:xfrm flipV="1">
            <a:off x="2067951" y="1860550"/>
            <a:ext cx="3262874" cy="165198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671732" y="2166089"/>
            <a:ext cx="2801938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i="0" dirty="0">
                <a:solidFill>
                  <a:srgbClr val="008000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survey linked from the bottom of this week's assignment, under </a:t>
            </a:r>
            <a:r>
              <a:rPr lang="en-US" dirty="0">
                <a:solidFill>
                  <a:srgbClr val="008000"/>
                </a:solidFill>
                <a:latin typeface="Trebuchet MS" pitchFamily="-107" charset="0"/>
                <a:ea typeface="ＭＳ Ｐゴシック" pitchFamily="-107" charset="-128"/>
                <a:cs typeface="ＭＳ Ｐゴシック" pitchFamily="-107" charset="-128"/>
              </a:rPr>
              <a:t>Extra Credit</a:t>
            </a:r>
            <a:endParaRPr lang="en-US" i="0" dirty="0">
              <a:solidFill>
                <a:srgbClr val="008000"/>
              </a:solidFill>
              <a:latin typeface="Trebuchet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218619" y="1761359"/>
            <a:ext cx="419539" cy="9546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98538" y="6309359"/>
            <a:ext cx="77708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i="0" dirty="0" smtClean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there are extra credit possibilities next week, as well...</a:t>
            </a:r>
            <a:endParaRPr lang="en-US" sz="1800" i="0" dirty="0">
              <a:solidFill>
                <a:schemeClr val="tx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64533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34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grpSp>
        <p:nvGrpSpPr>
          <p:cNvPr id="64515" name="Group 49"/>
          <p:cNvGrpSpPr>
            <a:grpSpLocks/>
          </p:cNvGrpSpPr>
          <p:nvPr/>
        </p:nvGrpSpPr>
        <p:grpSpPr bwMode="auto">
          <a:xfrm>
            <a:off x="8645525" y="1531938"/>
            <a:ext cx="355600" cy="381000"/>
            <a:chOff x="2928" y="1051"/>
            <a:chExt cx="840" cy="957"/>
          </a:xfrm>
        </p:grpSpPr>
        <p:sp>
          <p:nvSpPr>
            <p:cNvPr id="64520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1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2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3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4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5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6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7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8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64529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0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2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516" name="Text Box 19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Memory is malleable</a:t>
            </a:r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, 2011 version</a:t>
            </a:r>
          </a:p>
        </p:txBody>
      </p:sp>
      <p:sp>
        <p:nvSpPr>
          <p:cNvPr id="64517" name="Text Box 20"/>
          <p:cNvSpPr txBox="1">
            <a:spLocks noChangeArrowheads="1"/>
          </p:cNvSpPr>
          <p:nvPr/>
        </p:nvSpPr>
        <p:spPr bwMode="auto">
          <a:xfrm>
            <a:off x="7461250" y="1401763"/>
            <a:ext cx="14049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i="0">
                <a:solidFill>
                  <a:schemeClr val="tx1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Look, ma! One hand!</a:t>
            </a:r>
          </a:p>
        </p:txBody>
      </p:sp>
      <p:pic>
        <p:nvPicPr>
          <p:cNvPr id="64518" name="Picture 21" descr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1581150"/>
            <a:ext cx="67818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22"/>
          <p:cNvSpPr txBox="1">
            <a:spLocks noChangeArrowheads="1"/>
          </p:cNvSpPr>
          <p:nvPr/>
        </p:nvSpPr>
        <p:spPr bwMode="auto">
          <a:xfrm>
            <a:off x="6846888" y="5892800"/>
            <a:ext cx="1730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i="0">
                <a:solidFill>
                  <a:schemeClr val="tx1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I was alone on that trip…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5"/>
          <p:cNvGrpSpPr>
            <a:grpSpLocks/>
          </p:cNvGrpSpPr>
          <p:nvPr/>
        </p:nvGrpSpPr>
        <p:grpSpPr bwMode="auto">
          <a:xfrm>
            <a:off x="384175" y="1168400"/>
            <a:ext cx="8218488" cy="180975"/>
            <a:chOff x="295" y="1311"/>
            <a:chExt cx="5177" cy="114"/>
          </a:xfrm>
        </p:grpSpPr>
        <p:sp>
          <p:nvSpPr>
            <p:cNvPr id="65545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6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655638" y="258763"/>
            <a:ext cx="777081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Not perfect…</a:t>
            </a:r>
          </a:p>
        </p:txBody>
      </p:sp>
      <p:pic>
        <p:nvPicPr>
          <p:cNvPr id="65540" name="Picture 6" descr="Picture 21"/>
          <p:cNvPicPr>
            <a:picLocks noChangeAspect="1" noChangeArrowheads="1"/>
          </p:cNvPicPr>
          <p:nvPr/>
        </p:nvPicPr>
        <p:blipFill>
          <a:blip r:embed="rId2" cstate="print"/>
          <a:srcRect r="33308"/>
          <a:stretch>
            <a:fillRect/>
          </a:stretch>
        </p:blipFill>
        <p:spPr bwMode="auto">
          <a:xfrm>
            <a:off x="381000" y="1524000"/>
            <a:ext cx="68167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4513263" y="1604963"/>
            <a:ext cx="3989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Straightforward seam carving does not always work!</a:t>
            </a:r>
          </a:p>
        </p:txBody>
      </p:sp>
      <p:sp>
        <p:nvSpPr>
          <p:cNvPr id="65542" name="Rectangle 8"/>
          <p:cNvSpPr>
            <a:spLocks noChangeArrowheads="1"/>
          </p:cNvSpPr>
          <p:nvPr/>
        </p:nvSpPr>
        <p:spPr bwMode="auto">
          <a:xfrm>
            <a:off x="7146925" y="6086475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What's conspiring against the algorithm here?</a:t>
            </a:r>
          </a:p>
        </p:txBody>
      </p:sp>
      <p:sp>
        <p:nvSpPr>
          <p:cNvPr id="65543" name="Rectangle 11"/>
          <p:cNvSpPr>
            <a:spLocks noChangeArrowheads="1"/>
          </p:cNvSpPr>
          <p:nvPr/>
        </p:nvSpPr>
        <p:spPr bwMode="auto">
          <a:xfrm>
            <a:off x="3886200" y="3657600"/>
            <a:ext cx="3233738" cy="2898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4" name="Rectangle 10"/>
          <p:cNvSpPr>
            <a:spLocks noChangeArrowheads="1"/>
          </p:cNvSpPr>
          <p:nvPr/>
        </p:nvSpPr>
        <p:spPr bwMode="auto">
          <a:xfrm>
            <a:off x="4705350" y="4854575"/>
            <a:ext cx="15303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Target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5"/>
          <p:cNvGrpSpPr>
            <a:grpSpLocks/>
          </p:cNvGrpSpPr>
          <p:nvPr/>
        </p:nvGrpSpPr>
        <p:grpSpPr bwMode="auto">
          <a:xfrm>
            <a:off x="384175" y="1168400"/>
            <a:ext cx="8218488" cy="180975"/>
            <a:chOff x="295" y="1311"/>
            <a:chExt cx="5177" cy="114"/>
          </a:xfrm>
        </p:grpSpPr>
        <p:sp>
          <p:nvSpPr>
            <p:cNvPr id="66567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68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554038" y="330200"/>
            <a:ext cx="7770812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Problems?</a:t>
            </a:r>
          </a:p>
        </p:txBody>
      </p:sp>
      <p:pic>
        <p:nvPicPr>
          <p:cNvPr id="66564" name="Picture 6" descr="Picture 21"/>
          <p:cNvPicPr>
            <a:picLocks noChangeAspect="1" noChangeArrowheads="1"/>
          </p:cNvPicPr>
          <p:nvPr/>
        </p:nvPicPr>
        <p:blipFill>
          <a:blip r:embed="rId2" cstate="print"/>
          <a:srcRect r="33308"/>
          <a:stretch>
            <a:fillRect/>
          </a:stretch>
        </p:blipFill>
        <p:spPr bwMode="auto">
          <a:xfrm>
            <a:off x="381000" y="1524000"/>
            <a:ext cx="68167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4513263" y="1604963"/>
            <a:ext cx="39893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Straightforward seam carving does not always work!</a:t>
            </a:r>
          </a:p>
        </p:txBody>
      </p:sp>
      <p:sp>
        <p:nvSpPr>
          <p:cNvPr id="66566" name="Rectangle 8"/>
          <p:cNvSpPr>
            <a:spLocks noChangeArrowheads="1"/>
          </p:cNvSpPr>
          <p:nvPr/>
        </p:nvSpPr>
        <p:spPr bwMode="auto">
          <a:xfrm>
            <a:off x="7146925" y="6086475"/>
            <a:ext cx="194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What's conspiring against the algorithm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67596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97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638175" y="304800"/>
            <a:ext cx="777081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Not the face!</a:t>
            </a:r>
          </a:p>
        </p:txBody>
      </p:sp>
      <p:pic>
        <p:nvPicPr>
          <p:cNvPr id="67588" name="Picture 6" descr="Picture 21"/>
          <p:cNvPicPr>
            <a:picLocks noChangeAspect="1" noChangeArrowheads="1"/>
          </p:cNvPicPr>
          <p:nvPr/>
        </p:nvPicPr>
        <p:blipFill>
          <a:blip r:embed="rId2" cstate="print"/>
          <a:srcRect l="66304"/>
          <a:stretch>
            <a:fillRect/>
          </a:stretch>
        </p:blipFill>
        <p:spPr bwMode="auto">
          <a:xfrm>
            <a:off x="4105275" y="1535113"/>
            <a:ext cx="330993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7" descr="Picture 21"/>
          <p:cNvPicPr>
            <a:picLocks noChangeAspect="1" noChangeArrowheads="1"/>
          </p:cNvPicPr>
          <p:nvPr/>
        </p:nvPicPr>
        <p:blipFill>
          <a:blip r:embed="rId2" cstate="print"/>
          <a:srcRect r="65939"/>
          <a:stretch>
            <a:fillRect/>
          </a:stretch>
        </p:blipFill>
        <p:spPr bwMode="auto">
          <a:xfrm>
            <a:off x="609600" y="1524000"/>
            <a:ext cx="3344863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2532063" y="2384425"/>
            <a:ext cx="465137" cy="519113"/>
          </a:xfrm>
          <a:prstGeom prst="rect">
            <a:avLst/>
          </a:prstGeom>
          <a:noFill/>
          <a:ln w="19050">
            <a:solidFill>
              <a:srgbClr val="0AB008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1" name="Rectangle 9"/>
          <p:cNvSpPr>
            <a:spLocks noChangeArrowheads="1"/>
          </p:cNvSpPr>
          <p:nvPr/>
        </p:nvSpPr>
        <p:spPr bwMode="auto">
          <a:xfrm>
            <a:off x="3025775" y="3271838"/>
            <a:ext cx="379413" cy="409575"/>
          </a:xfrm>
          <a:prstGeom prst="rect">
            <a:avLst/>
          </a:prstGeom>
          <a:noFill/>
          <a:ln w="19050">
            <a:solidFill>
              <a:srgbClr val="0AB008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5146675" y="1566863"/>
            <a:ext cx="3692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Protecting the results from a face-detector makes a huge difference…</a:t>
            </a:r>
          </a:p>
        </p:txBody>
      </p:sp>
      <p:sp>
        <p:nvSpPr>
          <p:cNvPr id="67593" name="Rectangle 11"/>
          <p:cNvSpPr>
            <a:spLocks noChangeArrowheads="1"/>
          </p:cNvSpPr>
          <p:nvPr/>
        </p:nvSpPr>
        <p:spPr bwMode="auto">
          <a:xfrm>
            <a:off x="7227888" y="3570288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What's been lost instead?</a:t>
            </a:r>
          </a:p>
        </p:txBody>
      </p:sp>
      <p:sp>
        <p:nvSpPr>
          <p:cNvPr id="67594" name="Line 12"/>
          <p:cNvSpPr>
            <a:spLocks noChangeShapeType="1"/>
          </p:cNvSpPr>
          <p:nvPr/>
        </p:nvSpPr>
        <p:spPr bwMode="auto">
          <a:xfrm flipH="1">
            <a:off x="3175000" y="2074863"/>
            <a:ext cx="1978025" cy="3254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7234238" y="6323013"/>
            <a:ext cx="1836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rgbClr val="C00000"/>
                </a:solidFill>
                <a:ea typeface="ＭＳ Ｐゴシック" pitchFamily="-107" charset="-128"/>
                <a:cs typeface="ＭＳ Ｐゴシック" pitchFamily="-107" charset="-128"/>
              </a:rPr>
              <a:t>Shai Avidan was quickly hired by Adobe…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77845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46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594600" y="790575"/>
            <a:ext cx="1306513" cy="227013"/>
            <a:chOff x="2928" y="1051"/>
            <a:chExt cx="840" cy="957"/>
          </a:xfrm>
        </p:grpSpPr>
        <p:sp>
          <p:nvSpPr>
            <p:cNvPr id="77832" name="Freeform 5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3" name="Oval 5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34" name="Oval 5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35" name="Oval 5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36" name="Oval 5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37" name="Oval 5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38" name="Oval 5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39" name="Oval 5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40" name="AutoShape 5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7841" name="Freeform 5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42" name="Freeform 6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43" name="Freeform 6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44" name="Freeform 6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7828" name="Text Box 19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Expanding the image?</a:t>
            </a:r>
          </a:p>
        </p:txBody>
      </p:sp>
      <p:sp>
        <p:nvSpPr>
          <p:cNvPr id="77829" name="Text Box 20"/>
          <p:cNvSpPr txBox="1">
            <a:spLocks noChangeArrowheads="1"/>
          </p:cNvSpPr>
          <p:nvPr/>
        </p:nvSpPr>
        <p:spPr bwMode="auto">
          <a:xfrm>
            <a:off x="7543800" y="381000"/>
            <a:ext cx="14049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i="0">
                <a:solidFill>
                  <a:srgbClr val="0AB008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This has pushed me over the edge!</a:t>
            </a:r>
          </a:p>
        </p:txBody>
      </p:sp>
      <p:pic>
        <p:nvPicPr>
          <p:cNvPr id="77830" name="Picture 21" descr="Picture 16"/>
          <p:cNvPicPr>
            <a:picLocks noChangeAspect="1" noChangeArrowheads="1"/>
          </p:cNvPicPr>
          <p:nvPr/>
        </p:nvPicPr>
        <p:blipFill>
          <a:blip r:embed="rId2" cstate="print"/>
          <a:srcRect l="1031" t="2625" r="80786" b="57739"/>
          <a:stretch>
            <a:fillRect/>
          </a:stretch>
        </p:blipFill>
        <p:spPr bwMode="auto">
          <a:xfrm>
            <a:off x="685800" y="1524000"/>
            <a:ext cx="29130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 Box 22"/>
          <p:cNvSpPr txBox="1">
            <a:spLocks noChangeArrowheads="1"/>
          </p:cNvSpPr>
          <p:nvPr/>
        </p:nvSpPr>
        <p:spPr bwMode="auto">
          <a:xfrm>
            <a:off x="857250" y="3986213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original image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4293089" y="2264263"/>
            <a:ext cx="37958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i="0" dirty="0" smtClean="0">
                <a:solidFill>
                  <a:srgbClr val="7030A0"/>
                </a:solidFill>
                <a:ea typeface="ＭＳ Ｐゴシック" pitchFamily="-107" charset="-128"/>
                <a:cs typeface="ＭＳ Ｐゴシック" pitchFamily="-107" charset="-128"/>
              </a:rPr>
              <a:t>Why will seam-carving-based expansion cause a problem?</a:t>
            </a:r>
            <a:endParaRPr lang="en-US" sz="1800" b="1" i="0" dirty="0">
              <a:solidFill>
                <a:srgbClr val="7030A0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78856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8857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sp>
        <p:nvSpPr>
          <p:cNvPr id="78851" name="Text Box 19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Expanding the image?</a:t>
            </a:r>
          </a:p>
        </p:txBody>
      </p:sp>
      <p:pic>
        <p:nvPicPr>
          <p:cNvPr id="78852" name="Picture 21" descr="Picture 16"/>
          <p:cNvPicPr>
            <a:picLocks noChangeAspect="1" noChangeArrowheads="1"/>
          </p:cNvPicPr>
          <p:nvPr/>
        </p:nvPicPr>
        <p:blipFill>
          <a:blip r:embed="rId2" cstate="print"/>
          <a:srcRect l="1031" t="2625" r="80786" b="57739"/>
          <a:stretch>
            <a:fillRect/>
          </a:stretch>
        </p:blipFill>
        <p:spPr bwMode="auto">
          <a:xfrm>
            <a:off x="685800" y="1524000"/>
            <a:ext cx="29130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22" descr="Picture 16"/>
          <p:cNvPicPr>
            <a:picLocks noChangeAspect="1" noChangeArrowheads="1"/>
          </p:cNvPicPr>
          <p:nvPr/>
        </p:nvPicPr>
        <p:blipFill>
          <a:blip r:embed="rId2" cstate="print"/>
          <a:srcRect l="19214" t="2625" r="53682" b="57739"/>
          <a:stretch>
            <a:fillRect/>
          </a:stretch>
        </p:blipFill>
        <p:spPr bwMode="auto">
          <a:xfrm>
            <a:off x="4114800" y="1524000"/>
            <a:ext cx="43434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 Box 23"/>
          <p:cNvSpPr txBox="1">
            <a:spLocks noChangeArrowheads="1"/>
          </p:cNvSpPr>
          <p:nvPr/>
        </p:nvSpPr>
        <p:spPr bwMode="auto">
          <a:xfrm>
            <a:off x="857250" y="3986213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original image</a:t>
            </a:r>
          </a:p>
        </p:txBody>
      </p:sp>
      <p:sp>
        <p:nvSpPr>
          <p:cNvPr id="78855" name="Text Box 24"/>
          <p:cNvSpPr txBox="1">
            <a:spLocks noChangeArrowheads="1"/>
          </p:cNvSpPr>
          <p:nvPr/>
        </p:nvSpPr>
        <p:spPr bwMode="auto">
          <a:xfrm>
            <a:off x="4222750" y="4022725"/>
            <a:ext cx="421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 dirty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best-seam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79882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79883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sp>
        <p:nvSpPr>
          <p:cNvPr id="79875" name="Text Box 19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Expanding the image?</a:t>
            </a:r>
          </a:p>
        </p:txBody>
      </p:sp>
      <p:pic>
        <p:nvPicPr>
          <p:cNvPr id="79876" name="Picture 21" descr="Picture 16"/>
          <p:cNvPicPr>
            <a:picLocks noChangeAspect="1" noChangeArrowheads="1"/>
          </p:cNvPicPr>
          <p:nvPr/>
        </p:nvPicPr>
        <p:blipFill>
          <a:blip r:embed="rId2" cstate="print"/>
          <a:srcRect l="1031" t="2625" r="80786" b="57739"/>
          <a:stretch>
            <a:fillRect/>
          </a:stretch>
        </p:blipFill>
        <p:spPr bwMode="auto">
          <a:xfrm>
            <a:off x="685800" y="1524000"/>
            <a:ext cx="29130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22" descr="Picture 16"/>
          <p:cNvPicPr>
            <a:picLocks noChangeAspect="1" noChangeArrowheads="1"/>
          </p:cNvPicPr>
          <p:nvPr/>
        </p:nvPicPr>
        <p:blipFill>
          <a:blip r:embed="rId2" cstate="print"/>
          <a:srcRect l="19214" t="2625" r="53682" b="57739"/>
          <a:stretch>
            <a:fillRect/>
          </a:stretch>
        </p:blipFill>
        <p:spPr bwMode="auto">
          <a:xfrm>
            <a:off x="4114800" y="1524000"/>
            <a:ext cx="43434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23" descr="Picture 16"/>
          <p:cNvPicPr>
            <a:picLocks noChangeAspect="1" noChangeArrowheads="1"/>
          </p:cNvPicPr>
          <p:nvPr/>
        </p:nvPicPr>
        <p:blipFill>
          <a:blip r:embed="rId2" cstate="print"/>
          <a:srcRect l="46297" t="2625" r="610" b="57739"/>
          <a:stretch>
            <a:fillRect/>
          </a:stretch>
        </p:blipFill>
        <p:spPr bwMode="auto">
          <a:xfrm>
            <a:off x="609600" y="4381500"/>
            <a:ext cx="7924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9" name="Text Box 24"/>
          <p:cNvSpPr txBox="1">
            <a:spLocks noChangeArrowheads="1"/>
          </p:cNvSpPr>
          <p:nvPr/>
        </p:nvSpPr>
        <p:spPr bwMode="auto">
          <a:xfrm>
            <a:off x="857250" y="3986213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original image</a:t>
            </a:r>
          </a:p>
        </p:txBody>
      </p:sp>
      <p:sp>
        <p:nvSpPr>
          <p:cNvPr id="79880" name="Text Box 25"/>
          <p:cNvSpPr txBox="1">
            <a:spLocks noChangeArrowheads="1"/>
          </p:cNvSpPr>
          <p:nvPr/>
        </p:nvSpPr>
        <p:spPr bwMode="auto">
          <a:xfrm>
            <a:off x="4222750" y="4022725"/>
            <a:ext cx="421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best-seam (least-energy) expansion</a:t>
            </a:r>
          </a:p>
        </p:txBody>
      </p:sp>
      <p:sp>
        <p:nvSpPr>
          <p:cNvPr id="79881" name="Text Box 26"/>
          <p:cNvSpPr txBox="1">
            <a:spLocks noChangeArrowheads="1"/>
          </p:cNvSpPr>
          <p:nvPr/>
        </p:nvSpPr>
        <p:spPr bwMode="auto">
          <a:xfrm>
            <a:off x="1654175" y="6251575"/>
            <a:ext cx="576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The best 50% of seams used for more uniform expansion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80904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  <p:sp>
          <p:nvSpPr>
            <p:cNvPr id="80905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i="0">
                <a:solidFill>
                  <a:schemeClr val="tx1"/>
                </a:solidFill>
              </a:endParaRPr>
            </a:p>
          </p:txBody>
        </p:sp>
      </p:grp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638175" y="304800"/>
            <a:ext cx="777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Expanding the image?</a:t>
            </a:r>
          </a:p>
        </p:txBody>
      </p:sp>
      <p:pic>
        <p:nvPicPr>
          <p:cNvPr id="80900" name="Picture 6" descr="Picture 16"/>
          <p:cNvPicPr>
            <a:picLocks noChangeAspect="1" noChangeArrowheads="1"/>
          </p:cNvPicPr>
          <p:nvPr/>
        </p:nvPicPr>
        <p:blipFill>
          <a:blip r:embed="rId2" cstate="print"/>
          <a:srcRect l="37852" t="51741" r="26494" b="9158"/>
          <a:stretch>
            <a:fillRect/>
          </a:stretch>
        </p:blipFill>
        <p:spPr bwMode="auto">
          <a:xfrm>
            <a:off x="496888" y="4114800"/>
            <a:ext cx="5545137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7" descr="Picture 16"/>
          <p:cNvPicPr>
            <a:picLocks noChangeAspect="1" noChangeArrowheads="1"/>
          </p:cNvPicPr>
          <p:nvPr/>
        </p:nvPicPr>
        <p:blipFill>
          <a:blip r:embed="rId2" cstate="print"/>
          <a:srcRect l="2063" t="51741" r="62161" b="9158"/>
          <a:stretch>
            <a:fillRect/>
          </a:stretch>
        </p:blipFill>
        <p:spPr bwMode="auto">
          <a:xfrm>
            <a:off x="457200" y="1600200"/>
            <a:ext cx="55626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6248400" y="2286000"/>
            <a:ext cx="17240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200% of original (scaling)</a:t>
            </a:r>
          </a:p>
        </p:txBody>
      </p:sp>
      <p:sp>
        <p:nvSpPr>
          <p:cNvPr id="80903" name="Text Box 9"/>
          <p:cNvSpPr txBox="1">
            <a:spLocks noChangeArrowheads="1"/>
          </p:cNvSpPr>
          <p:nvPr/>
        </p:nvSpPr>
        <p:spPr bwMode="auto">
          <a:xfrm>
            <a:off x="6286500" y="4846638"/>
            <a:ext cx="1887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solidFill>
                  <a:srgbClr val="0C0AD8"/>
                </a:solidFill>
                <a:ea typeface="ＭＳ Ｐゴシック" pitchFamily="-107" charset="-128"/>
                <a:cs typeface="ＭＳ Ｐゴシック" pitchFamily="-107" charset="-128"/>
              </a:rPr>
              <a:t>200% of original (seam-insertion)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4532313" y="1350963"/>
            <a:ext cx="4297362" cy="54476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i="0" dirty="0">
                <a:solidFill>
                  <a:schemeClr val="tx1"/>
                </a:solidFill>
              </a:rPr>
              <a:t>Java / Object-Or. programming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Lists, Stacks, Queues, </a:t>
            </a:r>
            <a:r>
              <a:rPr lang="en-US" i="0" dirty="0" err="1">
                <a:solidFill>
                  <a:schemeClr val="tx1"/>
                </a:solidFill>
              </a:rPr>
              <a:t>Deques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BFS + DFS: graphs and trees</a:t>
            </a:r>
          </a:p>
          <a:p>
            <a:pPr algn="r"/>
            <a:r>
              <a:rPr lang="en-US" i="0" dirty="0" err="1">
                <a:solidFill>
                  <a:schemeClr val="tx1"/>
                </a:solidFill>
              </a:rPr>
              <a:t>Spampede</a:t>
            </a:r>
            <a:r>
              <a:rPr lang="en-US" i="0" dirty="0">
                <a:solidFill>
                  <a:schemeClr val="tx1"/>
                </a:solidFill>
              </a:rPr>
              <a:t>, Inheritance</a:t>
            </a:r>
          </a:p>
          <a:p>
            <a:pPr algn="r"/>
            <a:r>
              <a:rPr lang="en-US" i="0" dirty="0" smtClean="0">
                <a:solidFill>
                  <a:schemeClr val="tx1"/>
                </a:solidFill>
              </a:rPr>
              <a:t>Racket and fun. programs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Parsing and Grammars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Prolog and Boolean Logic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Computability and TMs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DFAs, NFAs, and Reg. </a:t>
            </a:r>
            <a:r>
              <a:rPr lang="en-US" i="0" dirty="0" err="1">
                <a:solidFill>
                  <a:schemeClr val="tx1"/>
                </a:solidFill>
              </a:rPr>
              <a:t>Exps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DP and Big-O analysis</a:t>
            </a:r>
          </a:p>
        </p:txBody>
      </p:sp>
      <p:grpSp>
        <p:nvGrpSpPr>
          <p:cNvPr id="72707" name="Group 3"/>
          <p:cNvGrpSpPr>
            <a:grpSpLocks/>
          </p:cNvGrpSpPr>
          <p:nvPr/>
        </p:nvGrpSpPr>
        <p:grpSpPr bwMode="auto">
          <a:xfrm>
            <a:off x="436563" y="1030288"/>
            <a:ext cx="8218487" cy="180975"/>
            <a:chOff x="295" y="1311"/>
            <a:chExt cx="5177" cy="114"/>
          </a:xfrm>
        </p:grpSpPr>
        <p:sp>
          <p:nvSpPr>
            <p:cNvPr id="72718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19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6084888" y="179388"/>
            <a:ext cx="1760537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CS 60</a:t>
            </a:r>
          </a:p>
        </p:txBody>
      </p: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450850" y="1341438"/>
            <a:ext cx="4297363" cy="53863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i="0"/>
              <a:t>CS 70  : C++ &amp; data structures</a:t>
            </a:r>
          </a:p>
          <a:p>
            <a:pPr algn="l"/>
            <a:r>
              <a:rPr lang="en-US" i="0"/>
              <a:t>CS 81  : Logic for CS</a:t>
            </a:r>
          </a:p>
          <a:p>
            <a:pPr algn="l"/>
            <a:r>
              <a:rPr lang="en-US" i="0"/>
              <a:t>CS105 : Systems</a:t>
            </a:r>
          </a:p>
          <a:p>
            <a:pPr algn="l"/>
            <a:r>
              <a:rPr lang="en-US" i="0"/>
              <a:t>CS121 : LSD </a:t>
            </a:r>
          </a:p>
          <a:p>
            <a:pPr algn="l"/>
            <a:r>
              <a:rPr lang="en-US" i="0"/>
              <a:t>CS131 : Prog. Languages</a:t>
            </a:r>
          </a:p>
          <a:p>
            <a:pPr algn="l"/>
            <a:r>
              <a:rPr lang="en-US" i="0"/>
              <a:t>CS140 : Algorithms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CS142 : Theory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CS151 : Artificial Intelligence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CS132 : Compilers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CS155 : Graphics</a:t>
            </a:r>
            <a:endParaRPr lang="en-US" i="0"/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2914650" y="6562725"/>
            <a:ext cx="15001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rgbClr val="008000"/>
                </a:solidFill>
              </a:rPr>
              <a:t>among many others...</a:t>
            </a:r>
          </a:p>
        </p:txBody>
      </p:sp>
      <p:sp>
        <p:nvSpPr>
          <p:cNvPr id="72711" name="Text Box 9"/>
          <p:cNvSpPr txBox="1">
            <a:spLocks noChangeArrowheads="1"/>
          </p:cNvSpPr>
          <p:nvPr/>
        </p:nvSpPr>
        <p:spPr bwMode="auto">
          <a:xfrm rot="-5400000">
            <a:off x="-403225" y="3386138"/>
            <a:ext cx="127952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/>
              <a:t>REQUIRED</a:t>
            </a:r>
          </a:p>
        </p:txBody>
      </p:sp>
      <p:sp>
        <p:nvSpPr>
          <p:cNvPr id="72712" name="Line 10"/>
          <p:cNvSpPr>
            <a:spLocks noChangeShapeType="1"/>
          </p:cNvSpPr>
          <p:nvPr/>
        </p:nvSpPr>
        <p:spPr bwMode="auto">
          <a:xfrm flipV="1">
            <a:off x="228600" y="1450975"/>
            <a:ext cx="1588" cy="14446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3" name="Line 11"/>
          <p:cNvSpPr>
            <a:spLocks noChangeShapeType="1"/>
          </p:cNvSpPr>
          <p:nvPr/>
        </p:nvSpPr>
        <p:spPr bwMode="auto">
          <a:xfrm>
            <a:off x="190500" y="4579938"/>
            <a:ext cx="1325563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4" name="Text Box 12"/>
          <p:cNvSpPr txBox="1">
            <a:spLocks noChangeArrowheads="1"/>
          </p:cNvSpPr>
          <p:nvPr/>
        </p:nvSpPr>
        <p:spPr bwMode="auto">
          <a:xfrm rot="5399999">
            <a:off x="-527844" y="5168107"/>
            <a:ext cx="1500187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rgbClr val="008000"/>
                </a:solidFill>
              </a:rPr>
              <a:t>3 ELECTIVES</a:t>
            </a:r>
          </a:p>
        </p:txBody>
      </p:sp>
      <p:sp>
        <p:nvSpPr>
          <p:cNvPr id="72715" name="Line 13"/>
          <p:cNvSpPr>
            <a:spLocks noChangeShapeType="1"/>
          </p:cNvSpPr>
          <p:nvPr/>
        </p:nvSpPr>
        <p:spPr bwMode="auto">
          <a:xfrm>
            <a:off x="231775" y="6067425"/>
            <a:ext cx="0" cy="6000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6" name="Rectangle 14"/>
          <p:cNvSpPr>
            <a:spLocks noChangeArrowheads="1"/>
          </p:cNvSpPr>
          <p:nvPr/>
        </p:nvSpPr>
        <p:spPr bwMode="auto">
          <a:xfrm>
            <a:off x="203200" y="239713"/>
            <a:ext cx="540226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0">
                <a:solidFill>
                  <a:schemeClr val="tx1"/>
                </a:solidFill>
              </a:rPr>
              <a:t>The one-semester CS major:</a:t>
            </a:r>
          </a:p>
        </p:txBody>
      </p:sp>
      <p:sp>
        <p:nvSpPr>
          <p:cNvPr id="72717" name="Freeform 15"/>
          <p:cNvSpPr>
            <a:spLocks/>
          </p:cNvSpPr>
          <p:nvPr/>
        </p:nvSpPr>
        <p:spPr bwMode="auto">
          <a:xfrm>
            <a:off x="7818438" y="603250"/>
            <a:ext cx="1108075" cy="5826125"/>
          </a:xfrm>
          <a:custGeom>
            <a:avLst/>
            <a:gdLst>
              <a:gd name="T0" fmla="*/ 0 w 698"/>
              <a:gd name="T1" fmla="*/ 0 h 3670"/>
              <a:gd name="T2" fmla="*/ 2147483647 w 698"/>
              <a:gd name="T3" fmla="*/ 0 h 3670"/>
              <a:gd name="T4" fmla="*/ 2147483647 w 698"/>
              <a:gd name="T5" fmla="*/ 2147483647 h 3670"/>
              <a:gd name="T6" fmla="*/ 2147483647 w 698"/>
              <a:gd name="T7" fmla="*/ 2147483647 h 3670"/>
              <a:gd name="T8" fmla="*/ 0 60000 65536"/>
              <a:gd name="T9" fmla="*/ 0 60000 65536"/>
              <a:gd name="T10" fmla="*/ 0 60000 65536"/>
              <a:gd name="T11" fmla="*/ 0 60000 65536"/>
              <a:gd name="T12" fmla="*/ 0 w 698"/>
              <a:gd name="T13" fmla="*/ 0 h 3670"/>
              <a:gd name="T14" fmla="*/ 698 w 698"/>
              <a:gd name="T15" fmla="*/ 3670 h 36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8" h="3670">
                <a:moveTo>
                  <a:pt x="0" y="0"/>
                </a:moveTo>
                <a:lnTo>
                  <a:pt x="335" y="0"/>
                </a:lnTo>
                <a:lnTo>
                  <a:pt x="698" y="210"/>
                </a:lnTo>
                <a:lnTo>
                  <a:pt x="698" y="367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36563" y="1030288"/>
            <a:ext cx="8218487" cy="180975"/>
            <a:chOff x="295" y="1311"/>
            <a:chExt cx="5177" cy="114"/>
          </a:xfrm>
        </p:grpSpPr>
        <p:sp>
          <p:nvSpPr>
            <p:cNvPr id="7376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6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6084888" y="179388"/>
            <a:ext cx="1760537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CS 60</a:t>
            </a:r>
          </a:p>
        </p:txBody>
      </p:sp>
      <p:sp>
        <p:nvSpPr>
          <p:cNvPr id="73732" name="Text Box 8"/>
          <p:cNvSpPr txBox="1">
            <a:spLocks noChangeArrowheads="1"/>
          </p:cNvSpPr>
          <p:nvPr/>
        </p:nvSpPr>
        <p:spPr bwMode="auto">
          <a:xfrm rot="-5400000">
            <a:off x="-403225" y="3392488"/>
            <a:ext cx="127952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/>
              <a:t>REQUIRED</a:t>
            </a:r>
          </a:p>
        </p:txBody>
      </p:sp>
      <p:sp>
        <p:nvSpPr>
          <p:cNvPr id="73733" name="Line 9"/>
          <p:cNvSpPr>
            <a:spLocks noChangeShapeType="1"/>
          </p:cNvSpPr>
          <p:nvPr/>
        </p:nvSpPr>
        <p:spPr bwMode="auto">
          <a:xfrm flipV="1">
            <a:off x="228600" y="1443038"/>
            <a:ext cx="1588" cy="15287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Line 10"/>
          <p:cNvSpPr>
            <a:spLocks noChangeShapeType="1"/>
          </p:cNvSpPr>
          <p:nvPr/>
        </p:nvSpPr>
        <p:spPr bwMode="auto">
          <a:xfrm>
            <a:off x="190500" y="4579938"/>
            <a:ext cx="1325563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5" name="Rectangle 13"/>
          <p:cNvSpPr>
            <a:spLocks noChangeArrowheads="1"/>
          </p:cNvSpPr>
          <p:nvPr/>
        </p:nvSpPr>
        <p:spPr bwMode="auto">
          <a:xfrm>
            <a:off x="203200" y="239713"/>
            <a:ext cx="540226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0">
                <a:solidFill>
                  <a:schemeClr val="tx1"/>
                </a:solidFill>
              </a:rPr>
              <a:t>The one-semester CS major:</a:t>
            </a:r>
          </a:p>
        </p:txBody>
      </p:sp>
      <p:sp>
        <p:nvSpPr>
          <p:cNvPr id="73736" name="Freeform 14"/>
          <p:cNvSpPr>
            <a:spLocks/>
          </p:cNvSpPr>
          <p:nvPr/>
        </p:nvSpPr>
        <p:spPr bwMode="auto">
          <a:xfrm>
            <a:off x="7818438" y="603250"/>
            <a:ext cx="1108075" cy="5826125"/>
          </a:xfrm>
          <a:custGeom>
            <a:avLst/>
            <a:gdLst>
              <a:gd name="T0" fmla="*/ 0 w 698"/>
              <a:gd name="T1" fmla="*/ 0 h 3670"/>
              <a:gd name="T2" fmla="*/ 2147483647 w 698"/>
              <a:gd name="T3" fmla="*/ 0 h 3670"/>
              <a:gd name="T4" fmla="*/ 2147483647 w 698"/>
              <a:gd name="T5" fmla="*/ 2147483647 h 3670"/>
              <a:gd name="T6" fmla="*/ 2147483647 w 698"/>
              <a:gd name="T7" fmla="*/ 2147483647 h 3670"/>
              <a:gd name="T8" fmla="*/ 0 60000 65536"/>
              <a:gd name="T9" fmla="*/ 0 60000 65536"/>
              <a:gd name="T10" fmla="*/ 0 60000 65536"/>
              <a:gd name="T11" fmla="*/ 0 60000 65536"/>
              <a:gd name="T12" fmla="*/ 0 w 698"/>
              <a:gd name="T13" fmla="*/ 0 h 3670"/>
              <a:gd name="T14" fmla="*/ 698 w 698"/>
              <a:gd name="T15" fmla="*/ 3670 h 36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8" h="3670">
                <a:moveTo>
                  <a:pt x="0" y="0"/>
                </a:moveTo>
                <a:lnTo>
                  <a:pt x="335" y="0"/>
                </a:lnTo>
                <a:lnTo>
                  <a:pt x="698" y="210"/>
                </a:lnTo>
                <a:lnTo>
                  <a:pt x="698" y="367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7" name="Line 15"/>
          <p:cNvSpPr>
            <a:spLocks noChangeShapeType="1"/>
          </p:cNvSpPr>
          <p:nvPr/>
        </p:nvSpPr>
        <p:spPr bwMode="auto">
          <a:xfrm>
            <a:off x="3630613" y="1755775"/>
            <a:ext cx="1409700" cy="347663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8" name="Line 16"/>
          <p:cNvSpPr>
            <a:spLocks noChangeShapeType="1"/>
          </p:cNvSpPr>
          <p:nvPr/>
        </p:nvSpPr>
        <p:spPr bwMode="auto">
          <a:xfrm>
            <a:off x="3632200" y="1749425"/>
            <a:ext cx="1839913" cy="474345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9" name="Line 17"/>
          <p:cNvSpPr>
            <a:spLocks noChangeShapeType="1"/>
          </p:cNvSpPr>
          <p:nvPr/>
        </p:nvSpPr>
        <p:spPr bwMode="auto">
          <a:xfrm>
            <a:off x="3305175" y="2105025"/>
            <a:ext cx="2205038" cy="261778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Line 18"/>
          <p:cNvSpPr>
            <a:spLocks noChangeShapeType="1"/>
          </p:cNvSpPr>
          <p:nvPr/>
        </p:nvSpPr>
        <p:spPr bwMode="auto">
          <a:xfrm>
            <a:off x="2722563" y="2703513"/>
            <a:ext cx="2992437" cy="3087687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1" name="Line 19"/>
          <p:cNvSpPr>
            <a:spLocks noChangeShapeType="1"/>
          </p:cNvSpPr>
          <p:nvPr/>
        </p:nvSpPr>
        <p:spPr bwMode="auto">
          <a:xfrm>
            <a:off x="3648075" y="1757363"/>
            <a:ext cx="1463675" cy="84137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2" name="Line 20"/>
          <p:cNvSpPr>
            <a:spLocks noChangeShapeType="1"/>
          </p:cNvSpPr>
          <p:nvPr/>
        </p:nvSpPr>
        <p:spPr bwMode="auto">
          <a:xfrm flipV="1">
            <a:off x="2319338" y="3200400"/>
            <a:ext cx="3548062" cy="158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3" name="Line 21"/>
          <p:cNvSpPr>
            <a:spLocks noChangeShapeType="1"/>
          </p:cNvSpPr>
          <p:nvPr/>
        </p:nvSpPr>
        <p:spPr bwMode="auto">
          <a:xfrm>
            <a:off x="3122613" y="4297363"/>
            <a:ext cx="2271712" cy="223837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4" name="Line 22"/>
          <p:cNvSpPr>
            <a:spLocks noChangeShapeType="1"/>
          </p:cNvSpPr>
          <p:nvPr/>
        </p:nvSpPr>
        <p:spPr bwMode="auto">
          <a:xfrm>
            <a:off x="2624138" y="4862513"/>
            <a:ext cx="3090862" cy="547687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5" name="Line 23"/>
          <p:cNvSpPr>
            <a:spLocks noChangeShapeType="1"/>
          </p:cNvSpPr>
          <p:nvPr/>
        </p:nvSpPr>
        <p:spPr bwMode="auto">
          <a:xfrm flipV="1">
            <a:off x="2840038" y="3276600"/>
            <a:ext cx="2874962" cy="322262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6" name="Line 24"/>
          <p:cNvSpPr>
            <a:spLocks noChangeShapeType="1"/>
          </p:cNvSpPr>
          <p:nvPr/>
        </p:nvSpPr>
        <p:spPr bwMode="auto">
          <a:xfrm flipV="1">
            <a:off x="3132138" y="2671763"/>
            <a:ext cx="1968500" cy="161925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7" name="Line 25"/>
          <p:cNvSpPr>
            <a:spLocks noChangeShapeType="1"/>
          </p:cNvSpPr>
          <p:nvPr/>
        </p:nvSpPr>
        <p:spPr bwMode="auto">
          <a:xfrm flipV="1">
            <a:off x="3736975" y="1674813"/>
            <a:ext cx="1165225" cy="2100262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8" name="Line 26"/>
          <p:cNvSpPr>
            <a:spLocks noChangeShapeType="1"/>
          </p:cNvSpPr>
          <p:nvPr/>
        </p:nvSpPr>
        <p:spPr bwMode="auto">
          <a:xfrm flipV="1">
            <a:off x="2981325" y="4283075"/>
            <a:ext cx="2905125" cy="166687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9" name="Line 27"/>
          <p:cNvSpPr>
            <a:spLocks noChangeShapeType="1"/>
          </p:cNvSpPr>
          <p:nvPr/>
        </p:nvSpPr>
        <p:spPr bwMode="auto">
          <a:xfrm flipV="1">
            <a:off x="4346575" y="2784475"/>
            <a:ext cx="795338" cy="261143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0" name="Line 28"/>
          <p:cNvSpPr>
            <a:spLocks noChangeShapeType="1"/>
          </p:cNvSpPr>
          <p:nvPr/>
        </p:nvSpPr>
        <p:spPr bwMode="auto">
          <a:xfrm flipV="1">
            <a:off x="3632200" y="1600200"/>
            <a:ext cx="1265238" cy="14763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1" name="Line 29"/>
          <p:cNvSpPr>
            <a:spLocks noChangeShapeType="1"/>
          </p:cNvSpPr>
          <p:nvPr/>
        </p:nvSpPr>
        <p:spPr bwMode="auto">
          <a:xfrm>
            <a:off x="3738563" y="3767138"/>
            <a:ext cx="1747837" cy="42862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2" name="Line 30"/>
          <p:cNvSpPr>
            <a:spLocks noChangeShapeType="1"/>
          </p:cNvSpPr>
          <p:nvPr/>
        </p:nvSpPr>
        <p:spPr bwMode="auto">
          <a:xfrm>
            <a:off x="3298825" y="2105025"/>
            <a:ext cx="1781175" cy="375920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3" name="Line 31"/>
          <p:cNvSpPr>
            <a:spLocks noChangeShapeType="1"/>
          </p:cNvSpPr>
          <p:nvPr/>
        </p:nvSpPr>
        <p:spPr bwMode="auto">
          <a:xfrm flipV="1">
            <a:off x="4338638" y="4870450"/>
            <a:ext cx="1116012" cy="53340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4" name="Line 32"/>
          <p:cNvSpPr>
            <a:spLocks noChangeShapeType="1"/>
          </p:cNvSpPr>
          <p:nvPr/>
        </p:nvSpPr>
        <p:spPr bwMode="auto">
          <a:xfrm flipV="1">
            <a:off x="2982913" y="3886200"/>
            <a:ext cx="2579687" cy="2055813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5" name="Text Box 33"/>
          <p:cNvSpPr txBox="1">
            <a:spLocks noChangeArrowheads="1"/>
          </p:cNvSpPr>
          <p:nvPr/>
        </p:nvSpPr>
        <p:spPr bwMode="auto">
          <a:xfrm>
            <a:off x="4532313" y="1350963"/>
            <a:ext cx="4297362" cy="54476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i="0" dirty="0">
                <a:solidFill>
                  <a:schemeClr val="tx1"/>
                </a:solidFill>
              </a:rPr>
              <a:t>Java / Object-Or. programming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Lists, Stacks, Queues, </a:t>
            </a:r>
            <a:r>
              <a:rPr lang="en-US" i="0" dirty="0" err="1">
                <a:solidFill>
                  <a:schemeClr val="tx1"/>
                </a:solidFill>
              </a:rPr>
              <a:t>Deques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BFS + DFS: graphs and trees</a:t>
            </a:r>
          </a:p>
          <a:p>
            <a:pPr algn="r"/>
            <a:r>
              <a:rPr lang="en-US" i="0" dirty="0" err="1">
                <a:solidFill>
                  <a:schemeClr val="tx1"/>
                </a:solidFill>
              </a:rPr>
              <a:t>Spampede</a:t>
            </a:r>
            <a:r>
              <a:rPr lang="en-US" i="0" dirty="0">
                <a:solidFill>
                  <a:schemeClr val="tx1"/>
                </a:solidFill>
              </a:rPr>
              <a:t>, Inheritance</a:t>
            </a:r>
          </a:p>
          <a:p>
            <a:pPr algn="r"/>
            <a:r>
              <a:rPr lang="en-US" i="0" dirty="0" smtClean="0">
                <a:solidFill>
                  <a:schemeClr val="tx1"/>
                </a:solidFill>
              </a:rPr>
              <a:t>Racket and fun. programs</a:t>
            </a:r>
          </a:p>
          <a:p>
            <a:pPr algn="r"/>
            <a:r>
              <a:rPr lang="en-US" i="0" dirty="0" smtClean="0">
                <a:solidFill>
                  <a:schemeClr val="tx1"/>
                </a:solidFill>
              </a:rPr>
              <a:t>Parsing </a:t>
            </a:r>
            <a:r>
              <a:rPr lang="en-US" i="0" dirty="0">
                <a:solidFill>
                  <a:schemeClr val="tx1"/>
                </a:solidFill>
              </a:rPr>
              <a:t>and Grammars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Prolog and Boolean Logic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Computability and TMs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DFAs, NFAs, and Reg. </a:t>
            </a:r>
            <a:r>
              <a:rPr lang="en-US" i="0" dirty="0" err="1">
                <a:solidFill>
                  <a:schemeClr val="tx1"/>
                </a:solidFill>
              </a:rPr>
              <a:t>Exps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DP and Big-O analysis</a:t>
            </a:r>
          </a:p>
        </p:txBody>
      </p:sp>
      <p:sp>
        <p:nvSpPr>
          <p:cNvPr id="73756" name="Line 34"/>
          <p:cNvSpPr>
            <a:spLocks noChangeShapeType="1"/>
          </p:cNvSpPr>
          <p:nvPr/>
        </p:nvSpPr>
        <p:spPr bwMode="auto">
          <a:xfrm flipV="1">
            <a:off x="2736850" y="2206625"/>
            <a:ext cx="2263775" cy="49053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7" name="Line 35"/>
          <p:cNvSpPr>
            <a:spLocks noChangeShapeType="1"/>
          </p:cNvSpPr>
          <p:nvPr/>
        </p:nvSpPr>
        <p:spPr bwMode="auto">
          <a:xfrm>
            <a:off x="2838450" y="6505575"/>
            <a:ext cx="2492375" cy="61913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8" name="Line 36"/>
          <p:cNvSpPr>
            <a:spLocks noChangeShapeType="1"/>
          </p:cNvSpPr>
          <p:nvPr/>
        </p:nvSpPr>
        <p:spPr bwMode="auto">
          <a:xfrm flipV="1">
            <a:off x="2320925" y="1700213"/>
            <a:ext cx="2438400" cy="1503362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9" name="Text Box 7"/>
          <p:cNvSpPr txBox="1">
            <a:spLocks noChangeArrowheads="1"/>
          </p:cNvSpPr>
          <p:nvPr/>
        </p:nvSpPr>
        <p:spPr bwMode="auto">
          <a:xfrm>
            <a:off x="450850" y="1341438"/>
            <a:ext cx="4297363" cy="53863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i="0"/>
              <a:t>CS 70  : C++ &amp; data structures</a:t>
            </a:r>
          </a:p>
          <a:p>
            <a:pPr algn="l"/>
            <a:r>
              <a:rPr lang="en-US" i="0"/>
              <a:t>CS 81  : Logic for CS</a:t>
            </a:r>
          </a:p>
          <a:p>
            <a:pPr algn="l"/>
            <a:r>
              <a:rPr lang="en-US" i="0"/>
              <a:t>CS105 : Systems</a:t>
            </a:r>
          </a:p>
          <a:p>
            <a:pPr algn="l"/>
            <a:r>
              <a:rPr lang="en-US" i="0"/>
              <a:t>CS121 : LSD </a:t>
            </a:r>
          </a:p>
          <a:p>
            <a:pPr algn="l"/>
            <a:r>
              <a:rPr lang="en-US" i="0"/>
              <a:t>CS131 : Prog. Languages</a:t>
            </a:r>
          </a:p>
          <a:p>
            <a:pPr algn="l"/>
            <a:r>
              <a:rPr lang="en-US" i="0"/>
              <a:t>CS140 : Algorithms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CS142 : Theory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CS151 : Artificial Intelligence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CS132 : Compilers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CS155 : Graphics</a:t>
            </a:r>
            <a:endParaRPr lang="en-US" i="0"/>
          </a:p>
        </p:txBody>
      </p:sp>
      <p:sp>
        <p:nvSpPr>
          <p:cNvPr id="73760" name="Text Box 8"/>
          <p:cNvSpPr txBox="1">
            <a:spLocks noChangeArrowheads="1"/>
          </p:cNvSpPr>
          <p:nvPr/>
        </p:nvSpPr>
        <p:spPr bwMode="auto">
          <a:xfrm>
            <a:off x="2914650" y="6562725"/>
            <a:ext cx="15001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rgbClr val="008000"/>
                </a:solidFill>
              </a:rPr>
              <a:t>among many others...</a:t>
            </a:r>
          </a:p>
        </p:txBody>
      </p:sp>
      <p:sp>
        <p:nvSpPr>
          <p:cNvPr id="73761" name="Text Box 12"/>
          <p:cNvSpPr txBox="1">
            <a:spLocks noChangeArrowheads="1"/>
          </p:cNvSpPr>
          <p:nvPr/>
        </p:nvSpPr>
        <p:spPr bwMode="auto">
          <a:xfrm rot="5399999">
            <a:off x="-527844" y="5168107"/>
            <a:ext cx="1500187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rgbClr val="008000"/>
                </a:solidFill>
              </a:rPr>
              <a:t>3 ELECTIVES</a:t>
            </a:r>
          </a:p>
        </p:txBody>
      </p:sp>
      <p:sp>
        <p:nvSpPr>
          <p:cNvPr id="73762" name="Line 13"/>
          <p:cNvSpPr>
            <a:spLocks noChangeShapeType="1"/>
          </p:cNvSpPr>
          <p:nvPr/>
        </p:nvSpPr>
        <p:spPr bwMode="auto">
          <a:xfrm>
            <a:off x="231775" y="6067425"/>
            <a:ext cx="0" cy="6000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337550" cy="188912"/>
            <a:chOff x="295" y="1311"/>
            <a:chExt cx="5177" cy="114"/>
          </a:xfrm>
        </p:grpSpPr>
        <p:sp>
          <p:nvSpPr>
            <p:cNvPr id="58395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96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666750" y="258763"/>
            <a:ext cx="79263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The End of CS (60)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168775" y="1738313"/>
            <a:ext cx="836613" cy="7318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4200" i="0">
                <a:solidFill>
                  <a:schemeClr val="tx1"/>
                </a:solidFill>
              </a:rPr>
              <a:t>CS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H="1">
            <a:off x="2325688" y="2471738"/>
            <a:ext cx="2236787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4625975" y="2479675"/>
            <a:ext cx="2308225" cy="1111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1363663" y="3600450"/>
            <a:ext cx="1955800" cy="731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4200" i="0">
                <a:solidFill>
                  <a:schemeClr val="tx1"/>
                </a:solidFill>
              </a:rPr>
              <a:t>useful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5997575" y="3600450"/>
            <a:ext cx="1955800" cy="7318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creative</a:t>
            </a:r>
            <a:endParaRPr lang="en-US" sz="4200" i="0">
              <a:solidFill>
                <a:schemeClr val="tx1"/>
              </a:solidFill>
            </a:endParaRPr>
          </a:p>
        </p:txBody>
      </p:sp>
      <p:sp>
        <p:nvSpPr>
          <p:cNvPr id="58377" name="Text Box 6"/>
          <p:cNvSpPr txBox="1">
            <a:spLocks noChangeArrowheads="1"/>
          </p:cNvSpPr>
          <p:nvPr/>
        </p:nvSpPr>
        <p:spPr bwMode="auto">
          <a:xfrm>
            <a:off x="4178467" y="5503863"/>
            <a:ext cx="836612" cy="7318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4200" i="0">
                <a:solidFill>
                  <a:schemeClr val="tx1"/>
                </a:solidFill>
              </a:rPr>
              <a:t>CS</a:t>
            </a:r>
          </a:p>
        </p:txBody>
      </p:sp>
      <p:sp>
        <p:nvSpPr>
          <p:cNvPr id="58378" name="Line 7"/>
          <p:cNvSpPr>
            <a:spLocks noChangeShapeType="1"/>
          </p:cNvSpPr>
          <p:nvPr/>
        </p:nvSpPr>
        <p:spPr bwMode="auto">
          <a:xfrm>
            <a:off x="2360779" y="4414838"/>
            <a:ext cx="2236788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9" name="Line 8"/>
          <p:cNvSpPr>
            <a:spLocks noChangeShapeType="1"/>
          </p:cNvSpPr>
          <p:nvPr/>
        </p:nvSpPr>
        <p:spPr bwMode="auto">
          <a:xfrm flipH="1">
            <a:off x="4635667" y="4448175"/>
            <a:ext cx="2308225" cy="1111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030288"/>
            <a:ext cx="8218487" cy="180975"/>
            <a:chOff x="295" y="1311"/>
            <a:chExt cx="5177" cy="114"/>
          </a:xfrm>
        </p:grpSpPr>
        <p:sp>
          <p:nvSpPr>
            <p:cNvPr id="7376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6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6084888" y="179388"/>
            <a:ext cx="1760537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 dirty="0">
                <a:solidFill>
                  <a:schemeClr val="tx1"/>
                </a:solidFill>
              </a:rPr>
              <a:t>CS 60</a:t>
            </a:r>
          </a:p>
        </p:txBody>
      </p:sp>
      <p:sp>
        <p:nvSpPr>
          <p:cNvPr id="73732" name="Text Box 8"/>
          <p:cNvSpPr txBox="1">
            <a:spLocks noChangeArrowheads="1"/>
          </p:cNvSpPr>
          <p:nvPr/>
        </p:nvSpPr>
        <p:spPr bwMode="auto">
          <a:xfrm rot="-5400000">
            <a:off x="-403225" y="3392488"/>
            <a:ext cx="127952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/>
              <a:t>REQUIRED</a:t>
            </a:r>
          </a:p>
        </p:txBody>
      </p:sp>
      <p:sp>
        <p:nvSpPr>
          <p:cNvPr id="73733" name="Line 9"/>
          <p:cNvSpPr>
            <a:spLocks noChangeShapeType="1"/>
          </p:cNvSpPr>
          <p:nvPr/>
        </p:nvSpPr>
        <p:spPr bwMode="auto">
          <a:xfrm flipV="1">
            <a:off x="228600" y="1443038"/>
            <a:ext cx="1588" cy="15287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Line 10"/>
          <p:cNvSpPr>
            <a:spLocks noChangeShapeType="1"/>
          </p:cNvSpPr>
          <p:nvPr/>
        </p:nvSpPr>
        <p:spPr bwMode="auto">
          <a:xfrm>
            <a:off x="190500" y="4579938"/>
            <a:ext cx="1325563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5" name="Rectangle 13"/>
          <p:cNvSpPr>
            <a:spLocks noChangeArrowheads="1"/>
          </p:cNvSpPr>
          <p:nvPr/>
        </p:nvSpPr>
        <p:spPr bwMode="auto">
          <a:xfrm>
            <a:off x="203200" y="239713"/>
            <a:ext cx="540226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0">
                <a:solidFill>
                  <a:schemeClr val="tx1"/>
                </a:solidFill>
              </a:rPr>
              <a:t>The one-semester CS major:</a:t>
            </a:r>
          </a:p>
        </p:txBody>
      </p:sp>
      <p:sp>
        <p:nvSpPr>
          <p:cNvPr id="73736" name="Freeform 14"/>
          <p:cNvSpPr>
            <a:spLocks/>
          </p:cNvSpPr>
          <p:nvPr/>
        </p:nvSpPr>
        <p:spPr bwMode="auto">
          <a:xfrm>
            <a:off x="7818438" y="603250"/>
            <a:ext cx="1108075" cy="5826125"/>
          </a:xfrm>
          <a:custGeom>
            <a:avLst/>
            <a:gdLst>
              <a:gd name="T0" fmla="*/ 0 w 698"/>
              <a:gd name="T1" fmla="*/ 0 h 3670"/>
              <a:gd name="T2" fmla="*/ 2147483647 w 698"/>
              <a:gd name="T3" fmla="*/ 0 h 3670"/>
              <a:gd name="T4" fmla="*/ 2147483647 w 698"/>
              <a:gd name="T5" fmla="*/ 2147483647 h 3670"/>
              <a:gd name="T6" fmla="*/ 2147483647 w 698"/>
              <a:gd name="T7" fmla="*/ 2147483647 h 3670"/>
              <a:gd name="T8" fmla="*/ 0 60000 65536"/>
              <a:gd name="T9" fmla="*/ 0 60000 65536"/>
              <a:gd name="T10" fmla="*/ 0 60000 65536"/>
              <a:gd name="T11" fmla="*/ 0 60000 65536"/>
              <a:gd name="T12" fmla="*/ 0 w 698"/>
              <a:gd name="T13" fmla="*/ 0 h 3670"/>
              <a:gd name="T14" fmla="*/ 698 w 698"/>
              <a:gd name="T15" fmla="*/ 3670 h 367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8" h="3670">
                <a:moveTo>
                  <a:pt x="0" y="0"/>
                </a:moveTo>
                <a:lnTo>
                  <a:pt x="335" y="0"/>
                </a:lnTo>
                <a:lnTo>
                  <a:pt x="698" y="210"/>
                </a:lnTo>
                <a:lnTo>
                  <a:pt x="698" y="367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7" name="Line 15"/>
          <p:cNvSpPr>
            <a:spLocks noChangeShapeType="1"/>
          </p:cNvSpPr>
          <p:nvPr/>
        </p:nvSpPr>
        <p:spPr bwMode="auto">
          <a:xfrm>
            <a:off x="3630613" y="1755775"/>
            <a:ext cx="1409700" cy="347663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8" name="Line 16"/>
          <p:cNvSpPr>
            <a:spLocks noChangeShapeType="1"/>
          </p:cNvSpPr>
          <p:nvPr/>
        </p:nvSpPr>
        <p:spPr bwMode="auto">
          <a:xfrm>
            <a:off x="3632200" y="1749425"/>
            <a:ext cx="1839913" cy="474345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9" name="Line 17"/>
          <p:cNvSpPr>
            <a:spLocks noChangeShapeType="1"/>
          </p:cNvSpPr>
          <p:nvPr/>
        </p:nvSpPr>
        <p:spPr bwMode="auto">
          <a:xfrm>
            <a:off x="3305175" y="2105025"/>
            <a:ext cx="2205038" cy="261778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Line 18"/>
          <p:cNvSpPr>
            <a:spLocks noChangeShapeType="1"/>
          </p:cNvSpPr>
          <p:nvPr/>
        </p:nvSpPr>
        <p:spPr bwMode="auto">
          <a:xfrm>
            <a:off x="2722563" y="2703513"/>
            <a:ext cx="2992437" cy="3087687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1" name="Line 19"/>
          <p:cNvSpPr>
            <a:spLocks noChangeShapeType="1"/>
          </p:cNvSpPr>
          <p:nvPr/>
        </p:nvSpPr>
        <p:spPr bwMode="auto">
          <a:xfrm>
            <a:off x="3648075" y="1757363"/>
            <a:ext cx="1463675" cy="84137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2" name="Line 20"/>
          <p:cNvSpPr>
            <a:spLocks noChangeShapeType="1"/>
          </p:cNvSpPr>
          <p:nvPr/>
        </p:nvSpPr>
        <p:spPr bwMode="auto">
          <a:xfrm flipV="1">
            <a:off x="2319338" y="3200400"/>
            <a:ext cx="3548062" cy="158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3" name="Line 21"/>
          <p:cNvSpPr>
            <a:spLocks noChangeShapeType="1"/>
          </p:cNvSpPr>
          <p:nvPr/>
        </p:nvSpPr>
        <p:spPr bwMode="auto">
          <a:xfrm>
            <a:off x="3122613" y="4297363"/>
            <a:ext cx="2271712" cy="223837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4" name="Line 22"/>
          <p:cNvSpPr>
            <a:spLocks noChangeShapeType="1"/>
          </p:cNvSpPr>
          <p:nvPr/>
        </p:nvSpPr>
        <p:spPr bwMode="auto">
          <a:xfrm>
            <a:off x="2624138" y="4862513"/>
            <a:ext cx="3090862" cy="547687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5" name="Line 23"/>
          <p:cNvSpPr>
            <a:spLocks noChangeShapeType="1"/>
          </p:cNvSpPr>
          <p:nvPr/>
        </p:nvSpPr>
        <p:spPr bwMode="auto">
          <a:xfrm flipV="1">
            <a:off x="2840038" y="3276600"/>
            <a:ext cx="2874962" cy="322262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6" name="Line 24"/>
          <p:cNvSpPr>
            <a:spLocks noChangeShapeType="1"/>
          </p:cNvSpPr>
          <p:nvPr/>
        </p:nvSpPr>
        <p:spPr bwMode="auto">
          <a:xfrm flipV="1">
            <a:off x="3132138" y="2671763"/>
            <a:ext cx="1968500" cy="161925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7" name="Line 25"/>
          <p:cNvSpPr>
            <a:spLocks noChangeShapeType="1"/>
          </p:cNvSpPr>
          <p:nvPr/>
        </p:nvSpPr>
        <p:spPr bwMode="auto">
          <a:xfrm flipV="1">
            <a:off x="3736975" y="1674813"/>
            <a:ext cx="1165225" cy="2100262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8" name="Line 26"/>
          <p:cNvSpPr>
            <a:spLocks noChangeShapeType="1"/>
          </p:cNvSpPr>
          <p:nvPr/>
        </p:nvSpPr>
        <p:spPr bwMode="auto">
          <a:xfrm flipV="1">
            <a:off x="2981325" y="4283075"/>
            <a:ext cx="2905125" cy="1666875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9" name="Line 27"/>
          <p:cNvSpPr>
            <a:spLocks noChangeShapeType="1"/>
          </p:cNvSpPr>
          <p:nvPr/>
        </p:nvSpPr>
        <p:spPr bwMode="auto">
          <a:xfrm flipV="1">
            <a:off x="4346575" y="2784475"/>
            <a:ext cx="795338" cy="261143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0" name="Line 28"/>
          <p:cNvSpPr>
            <a:spLocks noChangeShapeType="1"/>
          </p:cNvSpPr>
          <p:nvPr/>
        </p:nvSpPr>
        <p:spPr bwMode="auto">
          <a:xfrm flipV="1">
            <a:off x="3632200" y="1600200"/>
            <a:ext cx="1265238" cy="14763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1" name="Line 29"/>
          <p:cNvSpPr>
            <a:spLocks noChangeShapeType="1"/>
          </p:cNvSpPr>
          <p:nvPr/>
        </p:nvSpPr>
        <p:spPr bwMode="auto">
          <a:xfrm>
            <a:off x="3738563" y="3767138"/>
            <a:ext cx="1747837" cy="42862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2" name="Line 30"/>
          <p:cNvSpPr>
            <a:spLocks noChangeShapeType="1"/>
          </p:cNvSpPr>
          <p:nvPr/>
        </p:nvSpPr>
        <p:spPr bwMode="auto">
          <a:xfrm>
            <a:off x="3298825" y="2105025"/>
            <a:ext cx="1781175" cy="375920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3" name="Line 31"/>
          <p:cNvSpPr>
            <a:spLocks noChangeShapeType="1"/>
          </p:cNvSpPr>
          <p:nvPr/>
        </p:nvSpPr>
        <p:spPr bwMode="auto">
          <a:xfrm flipV="1">
            <a:off x="4338638" y="4870450"/>
            <a:ext cx="1116012" cy="533400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4" name="Line 32"/>
          <p:cNvSpPr>
            <a:spLocks noChangeShapeType="1"/>
          </p:cNvSpPr>
          <p:nvPr/>
        </p:nvSpPr>
        <p:spPr bwMode="auto">
          <a:xfrm flipV="1">
            <a:off x="2982913" y="3886200"/>
            <a:ext cx="2579687" cy="2055813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5" name="Text Box 33"/>
          <p:cNvSpPr txBox="1">
            <a:spLocks noChangeArrowheads="1"/>
          </p:cNvSpPr>
          <p:nvPr/>
        </p:nvSpPr>
        <p:spPr bwMode="auto">
          <a:xfrm>
            <a:off x="4532313" y="1350963"/>
            <a:ext cx="4297362" cy="54476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i="0" dirty="0">
                <a:solidFill>
                  <a:schemeClr val="tx1"/>
                </a:solidFill>
              </a:rPr>
              <a:t>Java / Object-Or. programming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Lists, Stacks, Queues, </a:t>
            </a:r>
            <a:r>
              <a:rPr lang="en-US" i="0" dirty="0" err="1">
                <a:solidFill>
                  <a:schemeClr val="tx1"/>
                </a:solidFill>
              </a:rPr>
              <a:t>Deques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BFS + DFS: graphs and trees</a:t>
            </a:r>
          </a:p>
          <a:p>
            <a:pPr algn="r"/>
            <a:r>
              <a:rPr lang="en-US" i="0" dirty="0" err="1">
                <a:solidFill>
                  <a:schemeClr val="tx1"/>
                </a:solidFill>
              </a:rPr>
              <a:t>Spampede</a:t>
            </a:r>
            <a:r>
              <a:rPr lang="en-US" i="0" dirty="0">
                <a:solidFill>
                  <a:schemeClr val="tx1"/>
                </a:solidFill>
              </a:rPr>
              <a:t>, Inheritance</a:t>
            </a:r>
          </a:p>
          <a:p>
            <a:pPr algn="r"/>
            <a:r>
              <a:rPr lang="en-US" i="0" dirty="0" smtClean="0">
                <a:solidFill>
                  <a:schemeClr val="tx1"/>
                </a:solidFill>
              </a:rPr>
              <a:t>Racket and fun. programs</a:t>
            </a:r>
          </a:p>
          <a:p>
            <a:pPr algn="r"/>
            <a:r>
              <a:rPr lang="en-US" i="0" dirty="0" smtClean="0">
                <a:solidFill>
                  <a:schemeClr val="tx1"/>
                </a:solidFill>
              </a:rPr>
              <a:t>Parsing </a:t>
            </a:r>
            <a:r>
              <a:rPr lang="en-US" i="0" dirty="0">
                <a:solidFill>
                  <a:schemeClr val="tx1"/>
                </a:solidFill>
              </a:rPr>
              <a:t>and Grammars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Prolog and Boolean Logic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Computability and TMs</a:t>
            </a: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DFAs, NFAs, and Reg. </a:t>
            </a:r>
            <a:r>
              <a:rPr lang="en-US" i="0" dirty="0" err="1">
                <a:solidFill>
                  <a:schemeClr val="tx1"/>
                </a:solidFill>
              </a:rPr>
              <a:t>Exps</a:t>
            </a:r>
            <a:endParaRPr lang="en-US" i="0" dirty="0">
              <a:solidFill>
                <a:schemeClr val="tx1"/>
              </a:solidFill>
            </a:endParaRPr>
          </a:p>
          <a:p>
            <a:pPr algn="r"/>
            <a:r>
              <a:rPr lang="en-US" i="0" dirty="0">
                <a:solidFill>
                  <a:schemeClr val="tx1"/>
                </a:solidFill>
              </a:rPr>
              <a:t>DP and Big-O analysis</a:t>
            </a:r>
          </a:p>
        </p:txBody>
      </p:sp>
      <p:sp>
        <p:nvSpPr>
          <p:cNvPr id="73756" name="Line 34"/>
          <p:cNvSpPr>
            <a:spLocks noChangeShapeType="1"/>
          </p:cNvSpPr>
          <p:nvPr/>
        </p:nvSpPr>
        <p:spPr bwMode="auto">
          <a:xfrm flipV="1">
            <a:off x="2736850" y="2206625"/>
            <a:ext cx="2263775" cy="490538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7" name="Line 35"/>
          <p:cNvSpPr>
            <a:spLocks noChangeShapeType="1"/>
          </p:cNvSpPr>
          <p:nvPr/>
        </p:nvSpPr>
        <p:spPr bwMode="auto">
          <a:xfrm>
            <a:off x="2838450" y="6505575"/>
            <a:ext cx="2492375" cy="61913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8" name="Line 36"/>
          <p:cNvSpPr>
            <a:spLocks noChangeShapeType="1"/>
          </p:cNvSpPr>
          <p:nvPr/>
        </p:nvSpPr>
        <p:spPr bwMode="auto">
          <a:xfrm flipV="1">
            <a:off x="2320925" y="1700213"/>
            <a:ext cx="2438400" cy="1503362"/>
          </a:xfrm>
          <a:prstGeom prst="line">
            <a:avLst/>
          </a:prstGeom>
          <a:noFill/>
          <a:ln w="28575">
            <a:solidFill>
              <a:srgbClr val="8E030A"/>
            </a:solidFill>
            <a:round/>
            <a:headEnd type="oval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59" name="Text Box 7"/>
          <p:cNvSpPr txBox="1">
            <a:spLocks noChangeArrowheads="1"/>
          </p:cNvSpPr>
          <p:nvPr/>
        </p:nvSpPr>
        <p:spPr bwMode="auto">
          <a:xfrm>
            <a:off x="450850" y="1341438"/>
            <a:ext cx="4297363" cy="53863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i="0"/>
              <a:t>CS 70  : C++ &amp; data structures</a:t>
            </a:r>
          </a:p>
          <a:p>
            <a:pPr algn="l"/>
            <a:r>
              <a:rPr lang="en-US" i="0"/>
              <a:t>CS 81  : Logic for CS</a:t>
            </a:r>
          </a:p>
          <a:p>
            <a:pPr algn="l"/>
            <a:r>
              <a:rPr lang="en-US" i="0"/>
              <a:t>CS105 : Systems</a:t>
            </a:r>
          </a:p>
          <a:p>
            <a:pPr algn="l"/>
            <a:r>
              <a:rPr lang="en-US" i="0"/>
              <a:t>CS121 : LSD </a:t>
            </a:r>
          </a:p>
          <a:p>
            <a:pPr algn="l"/>
            <a:r>
              <a:rPr lang="en-US" i="0"/>
              <a:t>CS131 : Prog. Languages</a:t>
            </a:r>
          </a:p>
          <a:p>
            <a:pPr algn="l"/>
            <a:r>
              <a:rPr lang="en-US" i="0"/>
              <a:t>CS140 : Algorithms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CS142 : Theory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CS151 : Artificial Intelligence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CS132 : Compilers</a:t>
            </a:r>
          </a:p>
          <a:p>
            <a:pPr algn="l"/>
            <a:r>
              <a:rPr lang="en-US" i="0">
                <a:solidFill>
                  <a:srgbClr val="008000"/>
                </a:solidFill>
              </a:rPr>
              <a:t>CS155 : Graphics</a:t>
            </a:r>
            <a:endParaRPr lang="en-US" i="0"/>
          </a:p>
        </p:txBody>
      </p:sp>
      <p:sp>
        <p:nvSpPr>
          <p:cNvPr id="73760" name="Text Box 8"/>
          <p:cNvSpPr txBox="1">
            <a:spLocks noChangeArrowheads="1"/>
          </p:cNvSpPr>
          <p:nvPr/>
        </p:nvSpPr>
        <p:spPr bwMode="auto">
          <a:xfrm>
            <a:off x="2914650" y="6562725"/>
            <a:ext cx="15001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rgbClr val="008000"/>
                </a:solidFill>
              </a:rPr>
              <a:t>among many others...</a:t>
            </a:r>
          </a:p>
        </p:txBody>
      </p:sp>
      <p:sp>
        <p:nvSpPr>
          <p:cNvPr id="73761" name="Text Box 12"/>
          <p:cNvSpPr txBox="1">
            <a:spLocks noChangeArrowheads="1"/>
          </p:cNvSpPr>
          <p:nvPr/>
        </p:nvSpPr>
        <p:spPr bwMode="auto">
          <a:xfrm rot="5399999">
            <a:off x="-527844" y="5168107"/>
            <a:ext cx="1500187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rgbClr val="008000"/>
                </a:solidFill>
              </a:rPr>
              <a:t>3 ELECTIVES</a:t>
            </a:r>
          </a:p>
        </p:txBody>
      </p:sp>
      <p:sp>
        <p:nvSpPr>
          <p:cNvPr id="73762" name="Line 13"/>
          <p:cNvSpPr>
            <a:spLocks noChangeShapeType="1"/>
          </p:cNvSpPr>
          <p:nvPr/>
        </p:nvSpPr>
        <p:spPr bwMode="auto">
          <a:xfrm>
            <a:off x="231775" y="6067425"/>
            <a:ext cx="0" cy="6000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 rot="19901460">
            <a:off x="1614189" y="2406047"/>
            <a:ext cx="5370824" cy="156966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600" i="0" dirty="0" smtClean="0">
                <a:solidFill>
                  <a:srgbClr val="C00000"/>
                </a:solidFill>
              </a:rPr>
              <a:t>Enjoy CS!</a:t>
            </a:r>
            <a:endParaRPr lang="en-US" sz="9600" i="0" dirty="0">
              <a:solidFill>
                <a:srgbClr val="C00000"/>
              </a:solidFill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 rot="19901460">
            <a:off x="2090147" y="3829897"/>
            <a:ext cx="5370824" cy="46166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0" dirty="0" smtClean="0">
                <a:solidFill>
                  <a:srgbClr val="C00000"/>
                </a:solidFill>
              </a:rPr>
              <a:t>wherever you encounter it again...</a:t>
            </a:r>
            <a:endParaRPr lang="en-US" i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68313" y="1143000"/>
            <a:ext cx="8218487" cy="180975"/>
            <a:chOff x="295" y="1311"/>
            <a:chExt cx="5177" cy="114"/>
          </a:xfrm>
        </p:grpSpPr>
        <p:sp>
          <p:nvSpPr>
            <p:cNvPr id="19464" name="Rectangle 1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5" name="Rectangle 1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38175" y="243487"/>
            <a:ext cx="777081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 b="1" i="0" dirty="0" smtClean="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Future CS 60s ?</a:t>
            </a:r>
            <a:endParaRPr lang="en-US" sz="4200" b="1" i="0" dirty="0">
              <a:solidFill>
                <a:schemeClr val="tx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798" y="2717409"/>
            <a:ext cx="74097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In the survey's     </a:t>
            </a:r>
            <a:r>
              <a:rPr lang="en-US" sz="1800" b="1" i="0" dirty="0">
                <a:latin typeface="Cambria"/>
                <a:cs typeface="Cambria"/>
              </a:rPr>
              <a:t>Optional Question 1  ...  Optional Question </a:t>
            </a:r>
            <a:r>
              <a:rPr lang="en-US" sz="1800" b="1" i="0" dirty="0" smtClean="0">
                <a:latin typeface="Cambria"/>
                <a:cs typeface="Cambria"/>
              </a:rPr>
              <a:t>5</a:t>
            </a:r>
            <a:endParaRPr lang="en-US" sz="1800" i="0" dirty="0">
              <a:solidFill>
                <a:schemeClr val="tx1"/>
              </a:solidFill>
              <a:latin typeface="Cambria"/>
              <a:cs typeface="Cambria"/>
            </a:endParaRPr>
          </a:p>
          <a:p>
            <a:pPr algn="l"/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We're interested in your thoughts on a couple of CS-60 specific skills:</a:t>
            </a:r>
          </a:p>
          <a:p>
            <a:pPr algn="l"/>
            <a:r>
              <a:rPr lang="en-US" sz="1800" b="1" i="0" dirty="0">
                <a:latin typeface="Cambria"/>
                <a:cs typeface="Cambria"/>
              </a:rPr>
              <a:t>Optional Q1: </a:t>
            </a:r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CS60 increased my comfort with CS-style abstraction</a:t>
            </a:r>
          </a:p>
          <a:p>
            <a:pPr algn="l"/>
            <a:r>
              <a:rPr lang="en-US" sz="1800" b="1" i="0" dirty="0">
                <a:latin typeface="Cambria"/>
                <a:cs typeface="Cambria"/>
              </a:rPr>
              <a:t>Optional Q2: </a:t>
            </a:r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CS60 increased my ability to specify what a program should do -- and to establish its correctness</a:t>
            </a:r>
          </a:p>
          <a:p>
            <a:pPr algn="l"/>
            <a:r>
              <a:rPr lang="en-US" sz="1800" b="1" i="0" dirty="0">
                <a:latin typeface="Cambria"/>
                <a:cs typeface="Cambria"/>
              </a:rPr>
              <a:t>Optional Q3: </a:t>
            </a:r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CS60 increased my understanding of the types of problem that different programming languages are suited for</a:t>
            </a:r>
          </a:p>
          <a:p>
            <a:pPr algn="l"/>
            <a:r>
              <a:rPr lang="en-US" sz="1800" b="1" i="0" dirty="0">
                <a:latin typeface="Cambria"/>
                <a:cs typeface="Cambria"/>
              </a:rPr>
              <a:t>Optional Q4: </a:t>
            </a:r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CS 60 increased my comfort identifying data requirements and designing data representations to support a solution to a problem.</a:t>
            </a:r>
          </a:p>
          <a:p>
            <a:pPr algn="l"/>
            <a:r>
              <a:rPr lang="en-US" sz="1800" b="1" i="0" dirty="0">
                <a:latin typeface="Cambria"/>
                <a:cs typeface="Cambria"/>
              </a:rPr>
              <a:t>Optional Q5: </a:t>
            </a:r>
            <a:r>
              <a:rPr lang="en-US" sz="1800" i="0" dirty="0">
                <a:solidFill>
                  <a:schemeClr val="tx1"/>
                </a:solidFill>
                <a:latin typeface="Cambria"/>
                <a:cs typeface="Cambria"/>
              </a:rPr>
              <a:t>Because of CS60, I am more confident in my ability to solve computational problems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62441" y="1724112"/>
            <a:ext cx="31905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0" dirty="0" smtClean="0">
                <a:solidFill>
                  <a:srgbClr val="C00000"/>
                </a:solidFill>
                <a:ea typeface="ＭＳ Ｐゴシック" pitchFamily="-107" charset="-128"/>
                <a:cs typeface="ＭＳ Ｐゴシック" pitchFamily="-107" charset="-128"/>
              </a:rPr>
              <a:t>M-Z:   </a:t>
            </a:r>
            <a:r>
              <a:rPr lang="en-US" dirty="0" smtClean="0">
                <a:solidFill>
                  <a:srgbClr val="C00000"/>
                </a:solidFill>
                <a:ea typeface="ＭＳ Ｐゴシック" pitchFamily="-107" charset="-128"/>
                <a:cs typeface="ＭＳ Ｐゴシック" pitchFamily="-107" charset="-128"/>
              </a:rPr>
              <a:t>Prof. Alvarado</a:t>
            </a:r>
            <a:endParaRPr lang="en-US" dirty="0">
              <a:solidFill>
                <a:srgbClr val="C00000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56847" y="1724112"/>
            <a:ext cx="31905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0" dirty="0" smtClean="0">
                <a:solidFill>
                  <a:srgbClr val="C00000"/>
                </a:solidFill>
                <a:ea typeface="ＭＳ Ｐゴシック" pitchFamily="-107" charset="-128"/>
                <a:cs typeface="ＭＳ Ｐゴシック" pitchFamily="-107" charset="-128"/>
              </a:rPr>
              <a:t>A-L:   </a:t>
            </a:r>
            <a:r>
              <a:rPr lang="en-US" dirty="0" smtClean="0">
                <a:solidFill>
                  <a:srgbClr val="C00000"/>
                </a:solidFill>
                <a:ea typeface="ＭＳ Ｐゴシック" pitchFamily="-107" charset="-128"/>
                <a:cs typeface="ＭＳ Ｐゴシック" pitchFamily="-107" charset="-128"/>
              </a:rPr>
              <a:t>Prof. </a:t>
            </a:r>
            <a:r>
              <a:rPr lang="en-US" dirty="0" err="1" smtClean="0">
                <a:solidFill>
                  <a:srgbClr val="C00000"/>
                </a:solidFill>
                <a:ea typeface="ＭＳ Ｐゴシック" pitchFamily="-107" charset="-128"/>
                <a:cs typeface="ＭＳ Ｐゴシック" pitchFamily="-107" charset="-128"/>
              </a:rPr>
              <a:t>Dodds</a:t>
            </a:r>
            <a:endParaRPr lang="en-US" dirty="0">
              <a:solidFill>
                <a:srgbClr val="C00000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2495" y="2199362"/>
            <a:ext cx="2204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 smtClean="0">
                <a:solidFill>
                  <a:srgbClr val="C00000"/>
                </a:solidFill>
                <a:latin typeface="Cambria"/>
                <a:cs typeface="Cambria"/>
              </a:rPr>
              <a:t>based on yesterday's coin flip...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688" y="1609725"/>
            <a:ext cx="7361237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436563" y="1116013"/>
            <a:ext cx="8221662" cy="188912"/>
            <a:chOff x="295" y="1311"/>
            <a:chExt cx="5177" cy="114"/>
          </a:xfrm>
        </p:grpSpPr>
        <p:sp>
          <p:nvSpPr>
            <p:cNvPr id="81925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6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666750" y="258763"/>
            <a:ext cx="78359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Creative approaches…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9" descr="useItOrLoseIT_All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8"/>
            <a:ext cx="9144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2382838" y="1038225"/>
            <a:ext cx="4770437" cy="180975"/>
            <a:chOff x="295" y="1311"/>
            <a:chExt cx="5177" cy="114"/>
          </a:xfrm>
        </p:grpSpPr>
        <p:sp>
          <p:nvSpPr>
            <p:cNvPr id="55366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  <p:sp>
          <p:nvSpPr>
            <p:cNvPr id="55367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b="1" i="0">
                <a:solidFill>
                  <a:schemeClr val="tx1"/>
                </a:solidFill>
                <a:latin typeface="Times" pitchFamily="-107" charset="0"/>
              </a:endParaRPr>
            </a:p>
          </p:txBody>
        </p:sp>
      </p:grpSp>
      <p:sp>
        <p:nvSpPr>
          <p:cNvPr id="55299" name="Text Box 1029"/>
          <p:cNvSpPr txBox="1">
            <a:spLocks noChangeArrowheads="1"/>
          </p:cNvSpPr>
          <p:nvPr/>
        </p:nvSpPr>
        <p:spPr bwMode="auto">
          <a:xfrm>
            <a:off x="2286000" y="152400"/>
            <a:ext cx="5018088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Floyd-Warshall</a:t>
            </a:r>
            <a:endParaRPr lang="en-US" sz="3600" i="0">
              <a:solidFill>
                <a:schemeClr val="tx1"/>
              </a:solidFill>
              <a:ea typeface="Times New Roman" pitchFamily="-107" charset="0"/>
              <a:cs typeface="Times New Roman" pitchFamily="-107" charset="0"/>
            </a:endParaRPr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1344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2106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2868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3" name="Rectangle 10"/>
          <p:cNvSpPr>
            <a:spLocks noChangeArrowheads="1"/>
          </p:cNvSpPr>
          <p:nvPr/>
        </p:nvSpPr>
        <p:spPr bwMode="auto">
          <a:xfrm>
            <a:off x="3630613" y="2968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4" name="Rectangle 11"/>
          <p:cNvSpPr>
            <a:spLocks noChangeArrowheads="1"/>
          </p:cNvSpPr>
          <p:nvPr/>
        </p:nvSpPr>
        <p:spPr bwMode="auto">
          <a:xfrm>
            <a:off x="1344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5" name="Rectangle 12"/>
          <p:cNvSpPr>
            <a:spLocks noChangeArrowheads="1"/>
          </p:cNvSpPr>
          <p:nvPr/>
        </p:nvSpPr>
        <p:spPr bwMode="auto">
          <a:xfrm>
            <a:off x="2106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6" name="Rectangle 13"/>
          <p:cNvSpPr>
            <a:spLocks noChangeArrowheads="1"/>
          </p:cNvSpPr>
          <p:nvPr/>
        </p:nvSpPr>
        <p:spPr bwMode="auto">
          <a:xfrm>
            <a:off x="2868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7" name="Rectangle 14"/>
          <p:cNvSpPr>
            <a:spLocks noChangeArrowheads="1"/>
          </p:cNvSpPr>
          <p:nvPr/>
        </p:nvSpPr>
        <p:spPr bwMode="auto">
          <a:xfrm>
            <a:off x="3630613" y="3730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8" name="Rectangle 15"/>
          <p:cNvSpPr>
            <a:spLocks noChangeArrowheads="1"/>
          </p:cNvSpPr>
          <p:nvPr/>
        </p:nvSpPr>
        <p:spPr bwMode="auto">
          <a:xfrm>
            <a:off x="1344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09" name="Rectangle 16"/>
          <p:cNvSpPr>
            <a:spLocks noChangeArrowheads="1"/>
          </p:cNvSpPr>
          <p:nvPr/>
        </p:nvSpPr>
        <p:spPr bwMode="auto">
          <a:xfrm>
            <a:off x="2106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0" name="Rectangle 17"/>
          <p:cNvSpPr>
            <a:spLocks noChangeArrowheads="1"/>
          </p:cNvSpPr>
          <p:nvPr/>
        </p:nvSpPr>
        <p:spPr bwMode="auto">
          <a:xfrm>
            <a:off x="2868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1" name="Rectangle 18"/>
          <p:cNvSpPr>
            <a:spLocks noChangeArrowheads="1"/>
          </p:cNvSpPr>
          <p:nvPr/>
        </p:nvSpPr>
        <p:spPr bwMode="auto">
          <a:xfrm>
            <a:off x="3630613" y="4492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2" name="Rectangle 19"/>
          <p:cNvSpPr>
            <a:spLocks noChangeArrowheads="1"/>
          </p:cNvSpPr>
          <p:nvPr/>
        </p:nvSpPr>
        <p:spPr bwMode="auto">
          <a:xfrm>
            <a:off x="1344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3" name="Rectangle 20"/>
          <p:cNvSpPr>
            <a:spLocks noChangeArrowheads="1"/>
          </p:cNvSpPr>
          <p:nvPr/>
        </p:nvSpPr>
        <p:spPr bwMode="auto">
          <a:xfrm>
            <a:off x="2106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4" name="Rectangle 21"/>
          <p:cNvSpPr>
            <a:spLocks noChangeArrowheads="1"/>
          </p:cNvSpPr>
          <p:nvPr/>
        </p:nvSpPr>
        <p:spPr bwMode="auto">
          <a:xfrm>
            <a:off x="2868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5" name="Rectangle 22"/>
          <p:cNvSpPr>
            <a:spLocks noChangeArrowheads="1"/>
          </p:cNvSpPr>
          <p:nvPr/>
        </p:nvSpPr>
        <p:spPr bwMode="auto">
          <a:xfrm>
            <a:off x="3630613" y="5254625"/>
            <a:ext cx="762000" cy="7620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16" name="Oval 24"/>
          <p:cNvSpPr>
            <a:spLocks noChangeArrowheads="1"/>
          </p:cNvSpPr>
          <p:nvPr/>
        </p:nvSpPr>
        <p:spPr bwMode="auto">
          <a:xfrm>
            <a:off x="901700" y="321468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17" name="Oval 25"/>
          <p:cNvSpPr>
            <a:spLocks noChangeArrowheads="1"/>
          </p:cNvSpPr>
          <p:nvPr/>
        </p:nvSpPr>
        <p:spPr bwMode="auto">
          <a:xfrm>
            <a:off x="901700" y="3970338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18" name="Oval 26"/>
          <p:cNvSpPr>
            <a:spLocks noChangeArrowheads="1"/>
          </p:cNvSpPr>
          <p:nvPr/>
        </p:nvSpPr>
        <p:spPr bwMode="auto">
          <a:xfrm>
            <a:off x="901700" y="4725988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19" name="Oval 27"/>
          <p:cNvSpPr>
            <a:spLocks noChangeArrowheads="1"/>
          </p:cNvSpPr>
          <p:nvPr/>
        </p:nvSpPr>
        <p:spPr bwMode="auto">
          <a:xfrm>
            <a:off x="901700" y="548322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20" name="Oval 28"/>
          <p:cNvSpPr>
            <a:spLocks noChangeArrowheads="1"/>
          </p:cNvSpPr>
          <p:nvPr/>
        </p:nvSpPr>
        <p:spPr bwMode="auto">
          <a:xfrm>
            <a:off x="1549400" y="25939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21" name="Oval 29"/>
          <p:cNvSpPr>
            <a:spLocks noChangeArrowheads="1"/>
          </p:cNvSpPr>
          <p:nvPr/>
        </p:nvSpPr>
        <p:spPr bwMode="auto">
          <a:xfrm>
            <a:off x="2322513" y="2593975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22" name="Oval 30"/>
          <p:cNvSpPr>
            <a:spLocks noChangeArrowheads="1"/>
          </p:cNvSpPr>
          <p:nvPr/>
        </p:nvSpPr>
        <p:spPr bwMode="auto">
          <a:xfrm>
            <a:off x="3097213" y="2593975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23" name="Oval 31"/>
          <p:cNvSpPr>
            <a:spLocks noChangeArrowheads="1"/>
          </p:cNvSpPr>
          <p:nvPr/>
        </p:nvSpPr>
        <p:spPr bwMode="auto">
          <a:xfrm>
            <a:off x="3871913" y="2593975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24" name="Rectangle 33"/>
          <p:cNvSpPr>
            <a:spLocks noChangeArrowheads="1"/>
          </p:cNvSpPr>
          <p:nvPr/>
        </p:nvSpPr>
        <p:spPr bwMode="auto">
          <a:xfrm>
            <a:off x="2551113" y="183038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5325" name="Rectangle 34"/>
          <p:cNvSpPr>
            <a:spLocks noChangeArrowheads="1"/>
          </p:cNvSpPr>
          <p:nvPr/>
        </p:nvSpPr>
        <p:spPr bwMode="auto">
          <a:xfrm>
            <a:off x="2667000" y="2289175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55326" name="Text Box 35"/>
          <p:cNvSpPr txBox="1">
            <a:spLocks noChangeArrowheads="1"/>
          </p:cNvSpPr>
          <p:nvPr/>
        </p:nvSpPr>
        <p:spPr bwMode="auto">
          <a:xfrm>
            <a:off x="3629025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folHlink"/>
                </a:solidFill>
                <a:latin typeface="Times" pitchFamily="-107" charset="0"/>
              </a:rPr>
              <a:t>42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27" name="Text Box 36"/>
          <p:cNvSpPr txBox="1">
            <a:spLocks noChangeArrowheads="1"/>
          </p:cNvSpPr>
          <p:nvPr/>
        </p:nvSpPr>
        <p:spPr bwMode="auto">
          <a:xfrm>
            <a:off x="2859088" y="31496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28" name="Text Box 37"/>
          <p:cNvSpPr txBox="1">
            <a:spLocks noChangeArrowheads="1"/>
          </p:cNvSpPr>
          <p:nvPr/>
        </p:nvSpPr>
        <p:spPr bwMode="auto">
          <a:xfrm>
            <a:off x="2105025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29" name="Text Box 38"/>
          <p:cNvSpPr txBox="1">
            <a:spLocks noChangeArrowheads="1"/>
          </p:cNvSpPr>
          <p:nvPr/>
        </p:nvSpPr>
        <p:spPr bwMode="auto">
          <a:xfrm>
            <a:off x="1350963" y="315118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5330" name="Text Box 39"/>
          <p:cNvSpPr txBox="1">
            <a:spLocks noChangeArrowheads="1"/>
          </p:cNvSpPr>
          <p:nvPr/>
        </p:nvSpPr>
        <p:spPr bwMode="auto">
          <a:xfrm>
            <a:off x="2097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5331" name="Text Box 40"/>
          <p:cNvSpPr txBox="1">
            <a:spLocks noChangeArrowheads="1"/>
          </p:cNvSpPr>
          <p:nvPr/>
        </p:nvSpPr>
        <p:spPr bwMode="auto">
          <a:xfrm>
            <a:off x="2859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5332" name="Text Box 41"/>
          <p:cNvSpPr txBox="1">
            <a:spLocks noChangeArrowheads="1"/>
          </p:cNvSpPr>
          <p:nvPr/>
        </p:nvSpPr>
        <p:spPr bwMode="auto">
          <a:xfrm>
            <a:off x="3621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bg2"/>
                </a:solidFill>
                <a:latin typeface="Times" pitchFamily="-107" charset="0"/>
              </a:rPr>
              <a:t>0</a:t>
            </a:r>
            <a:endParaRPr lang="en-US" sz="1400" b="1" i="0">
              <a:solidFill>
                <a:schemeClr val="bg2"/>
              </a:solidFill>
              <a:latin typeface="Times" pitchFamily="-107" charset="0"/>
            </a:endParaRPr>
          </a:p>
        </p:txBody>
      </p:sp>
      <p:sp>
        <p:nvSpPr>
          <p:cNvPr id="55333" name="Text Box 42"/>
          <p:cNvSpPr txBox="1">
            <a:spLocks noChangeArrowheads="1"/>
          </p:cNvSpPr>
          <p:nvPr/>
        </p:nvSpPr>
        <p:spPr bwMode="auto">
          <a:xfrm>
            <a:off x="1335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34" name="Text Box 43"/>
          <p:cNvSpPr txBox="1">
            <a:spLocks noChangeArrowheads="1"/>
          </p:cNvSpPr>
          <p:nvPr/>
        </p:nvSpPr>
        <p:spPr bwMode="auto">
          <a:xfrm>
            <a:off x="3621088" y="392271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folHlink"/>
                </a:solidFill>
                <a:latin typeface="Times" pitchFamily="-107" charset="0"/>
              </a:rPr>
              <a:t>28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35" name="Text Box 44"/>
          <p:cNvSpPr txBox="1">
            <a:spLocks noChangeArrowheads="1"/>
          </p:cNvSpPr>
          <p:nvPr/>
        </p:nvSpPr>
        <p:spPr bwMode="auto">
          <a:xfrm>
            <a:off x="2851150" y="39195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36" name="Text Box 45"/>
          <p:cNvSpPr txBox="1">
            <a:spLocks noChangeArrowheads="1"/>
          </p:cNvSpPr>
          <p:nvPr/>
        </p:nvSpPr>
        <p:spPr bwMode="auto">
          <a:xfrm>
            <a:off x="2097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37" name="Text Box 46"/>
          <p:cNvSpPr txBox="1">
            <a:spLocks noChangeArrowheads="1"/>
          </p:cNvSpPr>
          <p:nvPr/>
        </p:nvSpPr>
        <p:spPr bwMode="auto">
          <a:xfrm>
            <a:off x="1327150" y="4652963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inf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38" name="Text Box 47"/>
          <p:cNvSpPr txBox="1">
            <a:spLocks noChangeArrowheads="1"/>
          </p:cNvSpPr>
          <p:nvPr/>
        </p:nvSpPr>
        <p:spPr bwMode="auto">
          <a:xfrm>
            <a:off x="2859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38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39" name="Text Box 48"/>
          <p:cNvSpPr txBox="1">
            <a:spLocks noChangeArrowheads="1"/>
          </p:cNvSpPr>
          <p:nvPr/>
        </p:nvSpPr>
        <p:spPr bwMode="auto">
          <a:xfrm>
            <a:off x="2089150" y="5407025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40" name="Text Box 49"/>
          <p:cNvSpPr txBox="1">
            <a:spLocks noChangeArrowheads="1"/>
          </p:cNvSpPr>
          <p:nvPr/>
        </p:nvSpPr>
        <p:spPr bwMode="auto">
          <a:xfrm>
            <a:off x="3621088" y="4656138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14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41" name="Text Box 50"/>
          <p:cNvSpPr txBox="1">
            <a:spLocks noChangeArrowheads="1"/>
          </p:cNvSpPr>
          <p:nvPr/>
        </p:nvSpPr>
        <p:spPr bwMode="auto">
          <a:xfrm>
            <a:off x="1335088" y="5410200"/>
            <a:ext cx="762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chemeClr val="tx1"/>
                </a:solidFill>
                <a:latin typeface="Times" pitchFamily="-107" charset="0"/>
              </a:rPr>
              <a:t>10</a:t>
            </a:r>
            <a:endParaRPr lang="en-US" sz="1400" b="1" i="0">
              <a:solidFill>
                <a:schemeClr val="tx1"/>
              </a:solidFill>
              <a:latin typeface="Times" pitchFamily="-107" charset="0"/>
            </a:endParaRPr>
          </a:p>
        </p:txBody>
      </p:sp>
      <p:pic>
        <p:nvPicPr>
          <p:cNvPr id="55342" name="Picture 51" descr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76200"/>
            <a:ext cx="20113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43" name="Text Box 87"/>
          <p:cNvSpPr txBox="1">
            <a:spLocks noChangeArrowheads="1"/>
          </p:cNvSpPr>
          <p:nvPr/>
        </p:nvSpPr>
        <p:spPr bwMode="auto">
          <a:xfrm>
            <a:off x="8343900" y="5645150"/>
            <a:ext cx="522288" cy="4572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i="0">
                <a:solidFill>
                  <a:srgbClr val="FF9933"/>
                </a:solidFill>
                <a:latin typeface="Times" pitchFamily="-107" charset="0"/>
              </a:rPr>
              <a:t>24</a:t>
            </a:r>
            <a:endParaRPr lang="en-US" sz="1400" b="1" i="0">
              <a:solidFill>
                <a:srgbClr val="FF9933"/>
              </a:solidFill>
              <a:latin typeface="Times" pitchFamily="-107" charset="0"/>
            </a:endParaRPr>
          </a:p>
        </p:txBody>
      </p:sp>
      <p:sp>
        <p:nvSpPr>
          <p:cNvPr id="55344" name="Rectangle 95"/>
          <p:cNvSpPr>
            <a:spLocks noChangeArrowheads="1"/>
          </p:cNvSpPr>
          <p:nvPr/>
        </p:nvSpPr>
        <p:spPr bwMode="auto">
          <a:xfrm>
            <a:off x="1736725" y="6078538"/>
            <a:ext cx="2292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b="1">
                <a:latin typeface="Times" pitchFamily="-107" charset="0"/>
              </a:rPr>
              <a:t>4 intermediate node(s)</a:t>
            </a:r>
          </a:p>
        </p:txBody>
      </p:sp>
      <p:sp>
        <p:nvSpPr>
          <p:cNvPr id="55345" name="Oval 96"/>
          <p:cNvSpPr>
            <a:spLocks noChangeArrowheads="1"/>
          </p:cNvSpPr>
          <p:nvPr/>
        </p:nvSpPr>
        <p:spPr bwMode="auto">
          <a:xfrm>
            <a:off x="2073275" y="643255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46" name="Oval 102"/>
          <p:cNvSpPr>
            <a:spLocks noChangeArrowheads="1"/>
          </p:cNvSpPr>
          <p:nvPr/>
        </p:nvSpPr>
        <p:spPr bwMode="auto">
          <a:xfrm>
            <a:off x="2514600" y="643255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47" name="Oval 103"/>
          <p:cNvSpPr>
            <a:spLocks noChangeArrowheads="1"/>
          </p:cNvSpPr>
          <p:nvPr/>
        </p:nvSpPr>
        <p:spPr bwMode="auto">
          <a:xfrm>
            <a:off x="2973388" y="643255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55348" name="Oval 107"/>
          <p:cNvSpPr>
            <a:spLocks noChangeArrowheads="1"/>
          </p:cNvSpPr>
          <p:nvPr/>
        </p:nvSpPr>
        <p:spPr bwMode="auto">
          <a:xfrm>
            <a:off x="3419475" y="6450013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49" name="Rectangle 108"/>
          <p:cNvSpPr>
            <a:spLocks noChangeArrowheads="1"/>
          </p:cNvSpPr>
          <p:nvPr/>
        </p:nvSpPr>
        <p:spPr bwMode="auto">
          <a:xfrm>
            <a:off x="1387475" y="4564063"/>
            <a:ext cx="681038" cy="611187"/>
          </a:xfrm>
          <a:prstGeom prst="rect">
            <a:avLst/>
          </a:prstGeom>
          <a:noFill/>
          <a:ln w="38100">
            <a:solidFill>
              <a:srgbClr val="FF993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50" name="Rectangle 110"/>
          <p:cNvSpPr>
            <a:spLocks noChangeArrowheads="1"/>
          </p:cNvSpPr>
          <p:nvPr/>
        </p:nvSpPr>
        <p:spPr bwMode="auto">
          <a:xfrm>
            <a:off x="4267200" y="1371600"/>
            <a:ext cx="3409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i="0">
                <a:latin typeface="Times" pitchFamily="-107" charset="0"/>
              </a:rPr>
              <a:t>minimum distance from </a:t>
            </a:r>
            <a:r>
              <a:rPr lang="en-US" sz="1800" b="1" i="0">
                <a:latin typeface="Courier New" pitchFamily="-107" charset="0"/>
              </a:rPr>
              <a:t>src</a:t>
            </a:r>
            <a:r>
              <a:rPr lang="en-US" sz="1800" i="0">
                <a:latin typeface="Times" pitchFamily="-107" charset="0"/>
              </a:rPr>
              <a:t> to </a:t>
            </a:r>
            <a:r>
              <a:rPr lang="en-US" sz="1800" b="1" i="0">
                <a:latin typeface="Courier New" pitchFamily="-107" charset="0"/>
              </a:rPr>
              <a:t>dst</a:t>
            </a:r>
            <a:r>
              <a:rPr lang="en-US" sz="1800" i="0">
                <a:latin typeface="Times" pitchFamily="-107" charset="0"/>
              </a:rPr>
              <a:t> using intermediate nodes 1..k</a:t>
            </a:r>
          </a:p>
        </p:txBody>
      </p:sp>
      <p:sp>
        <p:nvSpPr>
          <p:cNvPr id="55351" name="Rectangle 111"/>
          <p:cNvSpPr>
            <a:spLocks noChangeArrowheads="1"/>
          </p:cNvSpPr>
          <p:nvPr/>
        </p:nvSpPr>
        <p:spPr bwMode="auto">
          <a:xfrm>
            <a:off x="5205413" y="4064000"/>
            <a:ext cx="904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i="0">
                <a:solidFill>
                  <a:schemeClr val="tx1"/>
                </a:solidFill>
                <a:latin typeface="Courier New" pitchFamily="-107" charset="0"/>
              </a:rPr>
              <a:t>min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52" name="Rectangle 112"/>
          <p:cNvSpPr>
            <a:spLocks noChangeArrowheads="1"/>
          </p:cNvSpPr>
          <p:nvPr/>
        </p:nvSpPr>
        <p:spPr bwMode="auto">
          <a:xfrm>
            <a:off x="4724400" y="2133600"/>
            <a:ext cx="3294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i="0">
                <a:solidFill>
                  <a:schemeClr val="tx1"/>
                </a:solidFill>
                <a:latin typeface="Courier New" pitchFamily="-107" charset="0"/>
              </a:rPr>
              <a:t>best[src][dst][k]</a:t>
            </a:r>
          </a:p>
        </p:txBody>
      </p:sp>
      <p:sp>
        <p:nvSpPr>
          <p:cNvPr id="55353" name="Rectangle 113"/>
          <p:cNvSpPr>
            <a:spLocks noChangeArrowheads="1"/>
          </p:cNvSpPr>
          <p:nvPr/>
        </p:nvSpPr>
        <p:spPr bwMode="auto">
          <a:xfrm>
            <a:off x="4800600" y="4071938"/>
            <a:ext cx="3667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i="0">
                <a:solidFill>
                  <a:schemeClr val="tx1"/>
                </a:solidFill>
                <a:latin typeface="Courier New" pitchFamily="-107" charset="0"/>
              </a:rPr>
              <a:t>=</a:t>
            </a:r>
            <a:endParaRPr lang="en-US" b="1" i="0">
              <a:latin typeface="Courier New" pitchFamily="-107" charset="0"/>
            </a:endParaRPr>
          </a:p>
        </p:txBody>
      </p:sp>
      <p:sp>
        <p:nvSpPr>
          <p:cNvPr id="55354" name="Rectangle 114"/>
          <p:cNvSpPr>
            <a:spLocks noChangeArrowheads="1"/>
          </p:cNvSpPr>
          <p:nvPr/>
        </p:nvSpPr>
        <p:spPr bwMode="auto">
          <a:xfrm>
            <a:off x="6156325" y="3733800"/>
            <a:ext cx="2603500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500" b="1" i="0">
                <a:solidFill>
                  <a:schemeClr val="tx1"/>
                </a:solidFill>
                <a:latin typeface="Courier New" pitchFamily="-107" charset="0"/>
              </a:rPr>
              <a:t>T[src][dst][k-1]</a:t>
            </a:r>
            <a:endParaRPr lang="en-US" sz="15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55" name="Rectangle 115"/>
          <p:cNvSpPr>
            <a:spLocks noChangeArrowheads="1"/>
          </p:cNvSpPr>
          <p:nvPr/>
        </p:nvSpPr>
        <p:spPr bwMode="auto">
          <a:xfrm>
            <a:off x="6149975" y="4318000"/>
            <a:ext cx="2603500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500" b="1" i="0">
                <a:solidFill>
                  <a:schemeClr val="tx1"/>
                </a:solidFill>
                <a:latin typeface="Courier New" pitchFamily="-107" charset="0"/>
              </a:rPr>
              <a:t>T[src][k][k-1] + </a:t>
            </a:r>
          </a:p>
          <a:p>
            <a:pPr algn="l">
              <a:spcBef>
                <a:spcPct val="0"/>
              </a:spcBef>
            </a:pPr>
            <a:r>
              <a:rPr lang="en-US" sz="1500" b="1" i="0">
                <a:solidFill>
                  <a:schemeClr val="tx1"/>
                </a:solidFill>
                <a:latin typeface="Courier New" pitchFamily="-107" charset="0"/>
              </a:rPr>
              <a:t>T[k][dst][k-1]</a:t>
            </a:r>
            <a:endParaRPr lang="en-US" sz="1500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56" name="AutoShape 116"/>
          <p:cNvSpPr>
            <a:spLocks/>
          </p:cNvSpPr>
          <p:nvPr/>
        </p:nvSpPr>
        <p:spPr bwMode="auto">
          <a:xfrm>
            <a:off x="5961063" y="3757613"/>
            <a:ext cx="165100" cy="1090612"/>
          </a:xfrm>
          <a:prstGeom prst="leftBrace">
            <a:avLst>
              <a:gd name="adj1" fmla="val 550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55357" name="Rectangle 119"/>
          <p:cNvSpPr>
            <a:spLocks noChangeArrowheads="1"/>
          </p:cNvSpPr>
          <p:nvPr/>
        </p:nvSpPr>
        <p:spPr bwMode="auto">
          <a:xfrm>
            <a:off x="8304213" y="3733800"/>
            <a:ext cx="663575" cy="320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500" b="1" i="0">
                <a:solidFill>
                  <a:srgbClr val="FF9933"/>
                </a:solidFill>
                <a:latin typeface="Courier New" pitchFamily="-107" charset="0"/>
              </a:rPr>
              <a:t>inf</a:t>
            </a:r>
            <a:endParaRPr lang="en-US" sz="1500" b="1" i="0">
              <a:solidFill>
                <a:srgbClr val="FF9933"/>
              </a:solidFill>
              <a:latin typeface="Times" pitchFamily="-107" charset="0"/>
            </a:endParaRPr>
          </a:p>
        </p:txBody>
      </p:sp>
      <p:sp>
        <p:nvSpPr>
          <p:cNvPr id="55358" name="Rectangle 122"/>
          <p:cNvSpPr>
            <a:spLocks noChangeArrowheads="1"/>
          </p:cNvSpPr>
          <p:nvPr/>
        </p:nvSpPr>
        <p:spPr bwMode="auto">
          <a:xfrm>
            <a:off x="8328025" y="4325938"/>
            <a:ext cx="663575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500" b="1" i="0">
                <a:solidFill>
                  <a:srgbClr val="FF9933"/>
                </a:solidFill>
                <a:latin typeface="Courier New" pitchFamily="-107" charset="0"/>
              </a:rPr>
              <a:t>14 + 10</a:t>
            </a:r>
            <a:endParaRPr lang="en-US" sz="1500" b="1" i="0">
              <a:solidFill>
                <a:srgbClr val="FF9933"/>
              </a:solidFill>
              <a:latin typeface="Times" pitchFamily="-107" charset="0"/>
            </a:endParaRPr>
          </a:p>
        </p:txBody>
      </p:sp>
      <p:sp>
        <p:nvSpPr>
          <p:cNvPr id="55359" name="Line 123"/>
          <p:cNvSpPr>
            <a:spLocks noChangeShapeType="1"/>
          </p:cNvSpPr>
          <p:nvPr/>
        </p:nvSpPr>
        <p:spPr bwMode="auto">
          <a:xfrm>
            <a:off x="8605838" y="5105400"/>
            <a:ext cx="0" cy="4572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60" name="Rectangle 111"/>
          <p:cNvSpPr>
            <a:spLocks noChangeArrowheads="1"/>
          </p:cNvSpPr>
          <p:nvPr/>
        </p:nvSpPr>
        <p:spPr bwMode="auto">
          <a:xfrm>
            <a:off x="258763" y="4110038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55361" name="Rectangle 120"/>
          <p:cNvSpPr>
            <a:spLocks noChangeArrowheads="1"/>
          </p:cNvSpPr>
          <p:nvPr/>
        </p:nvSpPr>
        <p:spPr bwMode="auto">
          <a:xfrm>
            <a:off x="188913" y="4568825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55362" name="Ink 7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30363" y="4506913"/>
            <a:ext cx="538162" cy="542925"/>
          </a:xfrm>
          <a:custGeom>
            <a:avLst/>
            <a:gdLst>
              <a:gd name="T0" fmla="*/ 373 w 1496"/>
              <a:gd name="T1" fmla="*/ 483 h 1512"/>
              <a:gd name="T2" fmla="*/ 402 w 1496"/>
              <a:gd name="T3" fmla="*/ 408 h 1512"/>
              <a:gd name="T4" fmla="*/ 436 w 1496"/>
              <a:gd name="T5" fmla="*/ 357 h 1512"/>
              <a:gd name="T6" fmla="*/ 417 w 1496"/>
              <a:gd name="T7" fmla="*/ 466 h 1512"/>
              <a:gd name="T8" fmla="*/ 377 w 1496"/>
              <a:gd name="T9" fmla="*/ 680 h 1512"/>
              <a:gd name="T10" fmla="*/ 414 w 1496"/>
              <a:gd name="T11" fmla="*/ 783 h 1512"/>
              <a:gd name="T12" fmla="*/ 520 w 1496"/>
              <a:gd name="T13" fmla="*/ 802 h 1512"/>
              <a:gd name="T14" fmla="*/ 606 w 1496"/>
              <a:gd name="T15" fmla="*/ 787 h 1512"/>
              <a:gd name="T16" fmla="*/ 638 w 1496"/>
              <a:gd name="T17" fmla="*/ 739 h 1512"/>
              <a:gd name="T18" fmla="*/ 643 w 1496"/>
              <a:gd name="T19" fmla="*/ 721 h 1512"/>
              <a:gd name="T20" fmla="*/ 712 w 1496"/>
              <a:gd name="T21" fmla="*/ 398 h 1512"/>
              <a:gd name="T22" fmla="*/ 691 w 1496"/>
              <a:gd name="T23" fmla="*/ 380 h 1512"/>
              <a:gd name="T24" fmla="*/ 687 w 1496"/>
              <a:gd name="T25" fmla="*/ 444 h 1512"/>
              <a:gd name="T26" fmla="*/ 698 w 1496"/>
              <a:gd name="T27" fmla="*/ 560 h 1512"/>
              <a:gd name="T28" fmla="*/ 746 w 1496"/>
              <a:gd name="T29" fmla="*/ 635 h 1512"/>
              <a:gd name="T30" fmla="*/ 839 w 1496"/>
              <a:gd name="T31" fmla="*/ 617 h 1512"/>
              <a:gd name="T32" fmla="*/ 929 w 1496"/>
              <a:gd name="T33" fmla="*/ 517 h 1512"/>
              <a:gd name="T34" fmla="*/ 947 w 1496"/>
              <a:gd name="T35" fmla="*/ 482 h 1512"/>
              <a:gd name="T36" fmla="*/ 1002 w 1496"/>
              <a:gd name="T37" fmla="*/ 206 h 1512"/>
              <a:gd name="T38" fmla="*/ 998 w 1496"/>
              <a:gd name="T39" fmla="*/ 294 h 1512"/>
              <a:gd name="T40" fmla="*/ 1003 w 1496"/>
              <a:gd name="T41" fmla="*/ 493 h 1512"/>
              <a:gd name="T42" fmla="*/ 1014 w 1496"/>
              <a:gd name="T43" fmla="*/ 727 h 1512"/>
              <a:gd name="T44" fmla="*/ 1023 w 1496"/>
              <a:gd name="T45" fmla="*/ 876 h 1512"/>
              <a:gd name="T46" fmla="*/ 1009 w 1496"/>
              <a:gd name="T47" fmla="*/ 829 h 1512"/>
              <a:gd name="T48" fmla="*/ 1003 w 1496"/>
              <a:gd name="T49" fmla="*/ 135 h 1512"/>
              <a:gd name="T50" fmla="*/ 928 w 1496"/>
              <a:gd name="T51" fmla="*/ 118 h 1512"/>
              <a:gd name="T52" fmla="*/ 755 w 1496"/>
              <a:gd name="T53" fmla="*/ 88 h 1512"/>
              <a:gd name="T54" fmla="*/ 212 w 1496"/>
              <a:gd name="T55" fmla="*/ 95 h 1512"/>
              <a:gd name="T56" fmla="*/ 6 w 1496"/>
              <a:gd name="T57" fmla="*/ 514 h 1512"/>
              <a:gd name="T58" fmla="*/ 237 w 1496"/>
              <a:gd name="T59" fmla="*/ 1418 h 1512"/>
              <a:gd name="T60" fmla="*/ 726 w 1496"/>
              <a:gd name="T61" fmla="*/ 1447 h 1512"/>
              <a:gd name="T62" fmla="*/ 1303 w 1496"/>
              <a:gd name="T63" fmla="*/ 925 h 1512"/>
              <a:gd name="T64" fmla="*/ 1495 w 1496"/>
              <a:gd name="T65" fmla="*/ 367 h 1512"/>
              <a:gd name="T66" fmla="*/ 1103 w 1496"/>
              <a:gd name="T67" fmla="*/ 0 h 1512"/>
              <a:gd name="T68" fmla="*/ 489 w 1496"/>
              <a:gd name="T69" fmla="*/ 263 h 151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496"/>
              <a:gd name="T106" fmla="*/ 0 h 1512"/>
              <a:gd name="T107" fmla="*/ 1496 w 1496"/>
              <a:gd name="T108" fmla="*/ 1512 h 151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496" h="1512" extrusionOk="0">
                <a:moveTo>
                  <a:pt x="373" y="483"/>
                </a:moveTo>
                <a:cubicBezTo>
                  <a:pt x="376" y="452"/>
                  <a:pt x="388" y="437"/>
                  <a:pt x="402" y="408"/>
                </a:cubicBezTo>
                <a:cubicBezTo>
                  <a:pt x="411" y="388"/>
                  <a:pt x="420" y="372"/>
                  <a:pt x="436" y="357"/>
                </a:cubicBezTo>
                <a:cubicBezTo>
                  <a:pt x="436" y="396"/>
                  <a:pt x="427" y="428"/>
                  <a:pt x="417" y="466"/>
                </a:cubicBezTo>
                <a:cubicBezTo>
                  <a:pt x="400" y="535"/>
                  <a:pt x="381" y="608"/>
                  <a:pt x="377" y="680"/>
                </a:cubicBezTo>
                <a:cubicBezTo>
                  <a:pt x="375" y="720"/>
                  <a:pt x="380" y="757"/>
                  <a:pt x="414" y="783"/>
                </a:cubicBezTo>
                <a:cubicBezTo>
                  <a:pt x="444" y="806"/>
                  <a:pt x="484" y="804"/>
                  <a:pt x="520" y="802"/>
                </a:cubicBezTo>
                <a:cubicBezTo>
                  <a:pt x="540" y="801"/>
                  <a:pt x="589" y="801"/>
                  <a:pt x="606" y="787"/>
                </a:cubicBezTo>
                <a:cubicBezTo>
                  <a:pt x="622" y="774"/>
                  <a:pt x="632" y="759"/>
                  <a:pt x="638" y="739"/>
                </a:cubicBezTo>
                <a:cubicBezTo>
                  <a:pt x="640" y="733"/>
                  <a:pt x="641" y="727"/>
                  <a:pt x="643" y="721"/>
                </a:cubicBezTo>
              </a:path>
              <a:path w="1496" h="1512" extrusionOk="0">
                <a:moveTo>
                  <a:pt x="712" y="398"/>
                </a:moveTo>
                <a:cubicBezTo>
                  <a:pt x="703" y="387"/>
                  <a:pt x="700" y="383"/>
                  <a:pt x="691" y="380"/>
                </a:cubicBezTo>
                <a:cubicBezTo>
                  <a:pt x="688" y="401"/>
                  <a:pt x="687" y="423"/>
                  <a:pt x="687" y="444"/>
                </a:cubicBezTo>
                <a:cubicBezTo>
                  <a:pt x="687" y="483"/>
                  <a:pt x="689" y="522"/>
                  <a:pt x="698" y="560"/>
                </a:cubicBezTo>
                <a:cubicBezTo>
                  <a:pt x="705" y="589"/>
                  <a:pt x="715" y="623"/>
                  <a:pt x="746" y="635"/>
                </a:cubicBezTo>
                <a:cubicBezTo>
                  <a:pt x="775" y="646"/>
                  <a:pt x="815" y="634"/>
                  <a:pt x="839" y="617"/>
                </a:cubicBezTo>
                <a:cubicBezTo>
                  <a:pt x="878" y="590"/>
                  <a:pt x="906" y="559"/>
                  <a:pt x="929" y="517"/>
                </a:cubicBezTo>
                <a:cubicBezTo>
                  <a:pt x="935" y="505"/>
                  <a:pt x="941" y="494"/>
                  <a:pt x="947" y="482"/>
                </a:cubicBezTo>
              </a:path>
              <a:path w="1496" h="1512" extrusionOk="0">
                <a:moveTo>
                  <a:pt x="1002" y="206"/>
                </a:moveTo>
                <a:cubicBezTo>
                  <a:pt x="997" y="238"/>
                  <a:pt x="999" y="262"/>
                  <a:pt x="998" y="294"/>
                </a:cubicBezTo>
                <a:cubicBezTo>
                  <a:pt x="997" y="360"/>
                  <a:pt x="1000" y="426"/>
                  <a:pt x="1003" y="493"/>
                </a:cubicBezTo>
                <a:cubicBezTo>
                  <a:pt x="1006" y="571"/>
                  <a:pt x="1010" y="649"/>
                  <a:pt x="1014" y="727"/>
                </a:cubicBezTo>
                <a:cubicBezTo>
                  <a:pt x="1016" y="777"/>
                  <a:pt x="1052" y="917"/>
                  <a:pt x="1023" y="876"/>
                </a:cubicBezTo>
                <a:cubicBezTo>
                  <a:pt x="1015" y="853"/>
                  <a:pt x="1012" y="845"/>
                  <a:pt x="1009" y="829"/>
                </a:cubicBezTo>
              </a:path>
              <a:path w="1496" h="1512" extrusionOk="0">
                <a:moveTo>
                  <a:pt x="1003" y="135"/>
                </a:moveTo>
                <a:cubicBezTo>
                  <a:pt x="974" y="127"/>
                  <a:pt x="959" y="120"/>
                  <a:pt x="928" y="118"/>
                </a:cubicBezTo>
                <a:cubicBezTo>
                  <a:pt x="864" y="114"/>
                  <a:pt x="817" y="108"/>
                  <a:pt x="755" y="88"/>
                </a:cubicBezTo>
                <a:cubicBezTo>
                  <a:pt x="575" y="29"/>
                  <a:pt x="387" y="-7"/>
                  <a:pt x="212" y="95"/>
                </a:cubicBezTo>
                <a:cubicBezTo>
                  <a:pt x="65" y="181"/>
                  <a:pt x="22" y="355"/>
                  <a:pt x="6" y="514"/>
                </a:cubicBezTo>
                <a:cubicBezTo>
                  <a:pt x="-23" y="805"/>
                  <a:pt x="10" y="1204"/>
                  <a:pt x="237" y="1418"/>
                </a:cubicBezTo>
                <a:cubicBezTo>
                  <a:pt x="376" y="1550"/>
                  <a:pt x="566" y="1520"/>
                  <a:pt x="726" y="1447"/>
                </a:cubicBezTo>
                <a:cubicBezTo>
                  <a:pt x="962" y="1339"/>
                  <a:pt x="1158" y="1135"/>
                  <a:pt x="1303" y="925"/>
                </a:cubicBezTo>
                <a:cubicBezTo>
                  <a:pt x="1416" y="762"/>
                  <a:pt x="1503" y="569"/>
                  <a:pt x="1495" y="367"/>
                </a:cubicBezTo>
                <a:cubicBezTo>
                  <a:pt x="1486" y="147"/>
                  <a:pt x="1322" y="-1"/>
                  <a:pt x="1103" y="0"/>
                </a:cubicBezTo>
                <a:cubicBezTo>
                  <a:pt x="866" y="1"/>
                  <a:pt x="676" y="140"/>
                  <a:pt x="489" y="26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63" name="Ink 7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65638" y="4765675"/>
            <a:ext cx="1828800" cy="1606550"/>
          </a:xfrm>
          <a:custGeom>
            <a:avLst/>
            <a:gdLst>
              <a:gd name="T0" fmla="*/ 734 w 5078"/>
              <a:gd name="T1" fmla="*/ 715 h 4466"/>
              <a:gd name="T2" fmla="*/ 725 w 5078"/>
              <a:gd name="T3" fmla="*/ 750 h 4466"/>
              <a:gd name="T4" fmla="*/ 668 w 5078"/>
              <a:gd name="T5" fmla="*/ 1894 h 4466"/>
              <a:gd name="T6" fmla="*/ 709 w 5078"/>
              <a:gd name="T7" fmla="*/ 3624 h 4466"/>
              <a:gd name="T8" fmla="*/ 764 w 5078"/>
              <a:gd name="T9" fmla="*/ 4462 h 4466"/>
              <a:gd name="T10" fmla="*/ 1994 w 5078"/>
              <a:gd name="T11" fmla="*/ 4314 h 4466"/>
              <a:gd name="T12" fmla="*/ 4697 w 5078"/>
              <a:gd name="T13" fmla="*/ 4177 h 4466"/>
              <a:gd name="T14" fmla="*/ 5014 w 5078"/>
              <a:gd name="T15" fmla="*/ 4302 h 4466"/>
              <a:gd name="T16" fmla="*/ 5069 w 5078"/>
              <a:gd name="T17" fmla="*/ 3970 h 4466"/>
              <a:gd name="T18" fmla="*/ 4861 w 5078"/>
              <a:gd name="T19" fmla="*/ 1277 h 4466"/>
              <a:gd name="T20" fmla="*/ 4700 w 5078"/>
              <a:gd name="T21" fmla="*/ 361 h 4466"/>
              <a:gd name="T22" fmla="*/ 3999 w 5078"/>
              <a:gd name="T23" fmla="*/ 56 h 4466"/>
              <a:gd name="T24" fmla="*/ 2419 w 5078"/>
              <a:gd name="T25" fmla="*/ 1 h 4466"/>
              <a:gd name="T26" fmla="*/ 716 w 5078"/>
              <a:gd name="T27" fmla="*/ 333 h 4466"/>
              <a:gd name="T28" fmla="*/ 583 w 5078"/>
              <a:gd name="T29" fmla="*/ 590 h 4466"/>
              <a:gd name="T30" fmla="*/ 1838 w 5078"/>
              <a:gd name="T31" fmla="*/ 224 h 4466"/>
              <a:gd name="T32" fmla="*/ 1914 w 5078"/>
              <a:gd name="T33" fmla="*/ 1359 h 4466"/>
              <a:gd name="T34" fmla="*/ 1992 w 5078"/>
              <a:gd name="T35" fmla="*/ 2939 h 4466"/>
              <a:gd name="T36" fmla="*/ 2117 w 5078"/>
              <a:gd name="T37" fmla="*/ 3594 h 4466"/>
              <a:gd name="T38" fmla="*/ 2124 w 5078"/>
              <a:gd name="T39" fmla="*/ 3631 h 4466"/>
              <a:gd name="T40" fmla="*/ 3187 w 5078"/>
              <a:gd name="T41" fmla="*/ 234 h 4466"/>
              <a:gd name="T42" fmla="*/ 3190 w 5078"/>
              <a:gd name="T43" fmla="*/ 350 h 4466"/>
              <a:gd name="T44" fmla="*/ 3201 w 5078"/>
              <a:gd name="T45" fmla="*/ 957 h 4466"/>
              <a:gd name="T46" fmla="*/ 3240 w 5078"/>
              <a:gd name="T47" fmla="*/ 3430 h 4466"/>
              <a:gd name="T48" fmla="*/ 3287 w 5078"/>
              <a:gd name="T49" fmla="*/ 3992 h 4466"/>
              <a:gd name="T50" fmla="*/ 3312 w 5078"/>
              <a:gd name="T51" fmla="*/ 3930 h 4466"/>
              <a:gd name="T52" fmla="*/ 4251 w 5078"/>
              <a:gd name="T53" fmla="*/ 246 h 4466"/>
              <a:gd name="T54" fmla="*/ 4229 w 5078"/>
              <a:gd name="T55" fmla="*/ 179 h 4466"/>
              <a:gd name="T56" fmla="*/ 4161 w 5078"/>
              <a:gd name="T57" fmla="*/ 230 h 4466"/>
              <a:gd name="T58" fmla="*/ 4070 w 5078"/>
              <a:gd name="T59" fmla="*/ 904 h 4466"/>
              <a:gd name="T60" fmla="*/ 4151 w 5078"/>
              <a:gd name="T61" fmla="*/ 3189 h 4466"/>
              <a:gd name="T62" fmla="*/ 4150 w 5078"/>
              <a:gd name="T63" fmla="*/ 4057 h 4466"/>
              <a:gd name="T64" fmla="*/ 4158 w 5078"/>
              <a:gd name="T65" fmla="*/ 4001 h 4466"/>
              <a:gd name="T66" fmla="*/ 868 w 5078"/>
              <a:gd name="T67" fmla="*/ 2091 h 4466"/>
              <a:gd name="T68" fmla="*/ 817 w 5078"/>
              <a:gd name="T69" fmla="*/ 2102 h 4466"/>
              <a:gd name="T70" fmla="*/ 782 w 5078"/>
              <a:gd name="T71" fmla="*/ 2125 h 4466"/>
              <a:gd name="T72" fmla="*/ 1000 w 5078"/>
              <a:gd name="T73" fmla="*/ 2165 h 4466"/>
              <a:gd name="T74" fmla="*/ 1475 w 5078"/>
              <a:gd name="T75" fmla="*/ 2119 h 4466"/>
              <a:gd name="T76" fmla="*/ 1567 w 5078"/>
              <a:gd name="T77" fmla="*/ 2122 h 4466"/>
              <a:gd name="T78" fmla="*/ 1617 w 5078"/>
              <a:gd name="T79" fmla="*/ 2142 h 4466"/>
              <a:gd name="T80" fmla="*/ 1677 w 5078"/>
              <a:gd name="T81" fmla="*/ 2266 h 4466"/>
              <a:gd name="T82" fmla="*/ 1952 w 5078"/>
              <a:gd name="T83" fmla="*/ 2887 h 4466"/>
              <a:gd name="T84" fmla="*/ 1990 w 5078"/>
              <a:gd name="T85" fmla="*/ 2961 h 4466"/>
              <a:gd name="T86" fmla="*/ 1928 w 5078"/>
              <a:gd name="T87" fmla="*/ 2982 h 4466"/>
              <a:gd name="T88" fmla="*/ 1777 w 5078"/>
              <a:gd name="T89" fmla="*/ 3014 h 4466"/>
              <a:gd name="T90" fmla="*/ 1150 w 5078"/>
              <a:gd name="T91" fmla="*/ 3104 h 4466"/>
              <a:gd name="T92" fmla="*/ 1038 w 5078"/>
              <a:gd name="T93" fmla="*/ 3134 h 4466"/>
              <a:gd name="T94" fmla="*/ 995 w 5078"/>
              <a:gd name="T95" fmla="*/ 3134 h 4466"/>
              <a:gd name="T96" fmla="*/ 272 w 5078"/>
              <a:gd name="T97" fmla="*/ 2512 h 4466"/>
              <a:gd name="T98" fmla="*/ 293 w 5078"/>
              <a:gd name="T99" fmla="*/ 2459 h 4466"/>
              <a:gd name="T100" fmla="*/ 337 w 5078"/>
              <a:gd name="T101" fmla="*/ 2411 h 4466"/>
              <a:gd name="T102" fmla="*/ 405 w 5078"/>
              <a:gd name="T103" fmla="*/ 2403 h 4466"/>
              <a:gd name="T104" fmla="*/ 442 w 5078"/>
              <a:gd name="T105" fmla="*/ 2534 h 4466"/>
              <a:gd name="T106" fmla="*/ 362 w 5078"/>
              <a:gd name="T107" fmla="*/ 2754 h 4466"/>
              <a:gd name="T108" fmla="*/ 314 w 5078"/>
              <a:gd name="T109" fmla="*/ 2848 h 4466"/>
              <a:gd name="T110" fmla="*/ 308 w 5078"/>
              <a:gd name="T111" fmla="*/ 2879 h 4466"/>
              <a:gd name="T112" fmla="*/ 376 w 5078"/>
              <a:gd name="T113" fmla="*/ 2896 h 4466"/>
              <a:gd name="T114" fmla="*/ 479 w 5078"/>
              <a:gd name="T115" fmla="*/ 2941 h 4466"/>
              <a:gd name="T116" fmla="*/ 459 w 5078"/>
              <a:gd name="T117" fmla="*/ 3032 h 4466"/>
              <a:gd name="T118" fmla="*/ 323 w 5078"/>
              <a:gd name="T119" fmla="*/ 3111 h 4466"/>
              <a:gd name="T120" fmla="*/ 56 w 5078"/>
              <a:gd name="T121" fmla="*/ 3140 h 4466"/>
              <a:gd name="T122" fmla="*/ 0 w 5078"/>
              <a:gd name="T123" fmla="*/ 3054 h 446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078"/>
              <a:gd name="T187" fmla="*/ 0 h 4466"/>
              <a:gd name="T188" fmla="*/ 5078 w 5078"/>
              <a:gd name="T189" fmla="*/ 4466 h 446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078" h="4466" extrusionOk="0">
                <a:moveTo>
                  <a:pt x="734" y="715"/>
                </a:moveTo>
                <a:cubicBezTo>
                  <a:pt x="731" y="734"/>
                  <a:pt x="728" y="731"/>
                  <a:pt x="725" y="750"/>
                </a:cubicBezTo>
                <a:cubicBezTo>
                  <a:pt x="670" y="1127"/>
                  <a:pt x="681" y="1514"/>
                  <a:pt x="668" y="1894"/>
                </a:cubicBezTo>
                <a:cubicBezTo>
                  <a:pt x="648" y="2474"/>
                  <a:pt x="677" y="3046"/>
                  <a:pt x="709" y="3624"/>
                </a:cubicBezTo>
                <a:cubicBezTo>
                  <a:pt x="724" y="3904"/>
                  <a:pt x="741" y="4183"/>
                  <a:pt x="764" y="4462"/>
                </a:cubicBezTo>
                <a:cubicBezTo>
                  <a:pt x="1177" y="4441"/>
                  <a:pt x="1576" y="4326"/>
                  <a:pt x="1994" y="4314"/>
                </a:cubicBezTo>
                <a:cubicBezTo>
                  <a:pt x="2871" y="4288"/>
                  <a:pt x="3831" y="3937"/>
                  <a:pt x="4697" y="4177"/>
                </a:cubicBezTo>
                <a:cubicBezTo>
                  <a:pt x="4807" y="4208"/>
                  <a:pt x="4910" y="4258"/>
                  <a:pt x="5014" y="4302"/>
                </a:cubicBezTo>
                <a:cubicBezTo>
                  <a:pt x="5038" y="4192"/>
                  <a:pt x="5061" y="4086"/>
                  <a:pt x="5069" y="3970"/>
                </a:cubicBezTo>
                <a:cubicBezTo>
                  <a:pt x="5132" y="3086"/>
                  <a:pt x="4966" y="2153"/>
                  <a:pt x="4861" y="1277"/>
                </a:cubicBezTo>
                <a:cubicBezTo>
                  <a:pt x="4830" y="1015"/>
                  <a:pt x="4840" y="601"/>
                  <a:pt x="4700" y="361"/>
                </a:cubicBezTo>
                <a:cubicBezTo>
                  <a:pt x="4566" y="131"/>
                  <a:pt x="4237" y="87"/>
                  <a:pt x="3999" y="56"/>
                </a:cubicBezTo>
                <a:cubicBezTo>
                  <a:pt x="3485" y="-11"/>
                  <a:pt x="2936" y="-9"/>
                  <a:pt x="2419" y="1"/>
                </a:cubicBezTo>
                <a:cubicBezTo>
                  <a:pt x="1865" y="12"/>
                  <a:pt x="1203" y="29"/>
                  <a:pt x="716" y="333"/>
                </a:cubicBezTo>
                <a:cubicBezTo>
                  <a:pt x="566" y="427"/>
                  <a:pt x="596" y="499"/>
                  <a:pt x="583" y="590"/>
                </a:cubicBezTo>
              </a:path>
              <a:path w="5078" h="4466" extrusionOk="0">
                <a:moveTo>
                  <a:pt x="1838" y="224"/>
                </a:moveTo>
                <a:cubicBezTo>
                  <a:pt x="1862" y="603"/>
                  <a:pt x="1907" y="979"/>
                  <a:pt x="1914" y="1359"/>
                </a:cubicBezTo>
                <a:cubicBezTo>
                  <a:pt x="1924" y="1887"/>
                  <a:pt x="1907" y="2415"/>
                  <a:pt x="1992" y="2939"/>
                </a:cubicBezTo>
                <a:cubicBezTo>
                  <a:pt x="2028" y="3159"/>
                  <a:pt x="2082" y="3375"/>
                  <a:pt x="2117" y="3594"/>
                </a:cubicBezTo>
                <a:cubicBezTo>
                  <a:pt x="2119" y="3606"/>
                  <a:pt x="2122" y="3619"/>
                  <a:pt x="2124" y="3631"/>
                </a:cubicBezTo>
              </a:path>
              <a:path w="5078" h="4466" extrusionOk="0">
                <a:moveTo>
                  <a:pt x="3187" y="234"/>
                </a:moveTo>
                <a:cubicBezTo>
                  <a:pt x="3189" y="274"/>
                  <a:pt x="3190" y="311"/>
                  <a:pt x="3190" y="350"/>
                </a:cubicBezTo>
                <a:cubicBezTo>
                  <a:pt x="3192" y="553"/>
                  <a:pt x="3189" y="753"/>
                  <a:pt x="3201" y="957"/>
                </a:cubicBezTo>
                <a:cubicBezTo>
                  <a:pt x="3249" y="1782"/>
                  <a:pt x="3220" y="2605"/>
                  <a:pt x="3240" y="3430"/>
                </a:cubicBezTo>
                <a:cubicBezTo>
                  <a:pt x="3243" y="3548"/>
                  <a:pt x="3205" y="3889"/>
                  <a:pt x="3287" y="3992"/>
                </a:cubicBezTo>
                <a:cubicBezTo>
                  <a:pt x="3324" y="4039"/>
                  <a:pt x="3305" y="3963"/>
                  <a:pt x="3312" y="3930"/>
                </a:cubicBezTo>
              </a:path>
              <a:path w="5078" h="4466" extrusionOk="0">
                <a:moveTo>
                  <a:pt x="4251" y="246"/>
                </a:moveTo>
                <a:cubicBezTo>
                  <a:pt x="4244" y="225"/>
                  <a:pt x="4236" y="201"/>
                  <a:pt x="4229" y="179"/>
                </a:cubicBezTo>
                <a:cubicBezTo>
                  <a:pt x="4209" y="199"/>
                  <a:pt x="4182" y="195"/>
                  <a:pt x="4161" y="230"/>
                </a:cubicBezTo>
                <a:cubicBezTo>
                  <a:pt x="4051" y="413"/>
                  <a:pt x="4068" y="701"/>
                  <a:pt x="4070" y="904"/>
                </a:cubicBezTo>
                <a:cubicBezTo>
                  <a:pt x="4076" y="1666"/>
                  <a:pt x="4148" y="2426"/>
                  <a:pt x="4151" y="3189"/>
                </a:cubicBezTo>
                <a:cubicBezTo>
                  <a:pt x="4152" y="3321"/>
                  <a:pt x="4060" y="3951"/>
                  <a:pt x="4150" y="4057"/>
                </a:cubicBezTo>
                <a:cubicBezTo>
                  <a:pt x="4169" y="4080"/>
                  <a:pt x="4153" y="4031"/>
                  <a:pt x="4158" y="4001"/>
                </a:cubicBezTo>
              </a:path>
              <a:path w="5078" h="4466" extrusionOk="0">
                <a:moveTo>
                  <a:pt x="868" y="2091"/>
                </a:moveTo>
                <a:cubicBezTo>
                  <a:pt x="853" y="2095"/>
                  <a:pt x="829" y="2096"/>
                  <a:pt x="817" y="2102"/>
                </a:cubicBezTo>
                <a:cubicBezTo>
                  <a:pt x="802" y="2109"/>
                  <a:pt x="790" y="2120"/>
                  <a:pt x="782" y="2125"/>
                </a:cubicBezTo>
                <a:cubicBezTo>
                  <a:pt x="855" y="2151"/>
                  <a:pt x="920" y="2165"/>
                  <a:pt x="1000" y="2165"/>
                </a:cubicBezTo>
                <a:cubicBezTo>
                  <a:pt x="1160" y="2165"/>
                  <a:pt x="1316" y="2127"/>
                  <a:pt x="1475" y="2119"/>
                </a:cubicBezTo>
                <a:cubicBezTo>
                  <a:pt x="1506" y="2118"/>
                  <a:pt x="1536" y="2116"/>
                  <a:pt x="1567" y="2122"/>
                </a:cubicBezTo>
                <a:cubicBezTo>
                  <a:pt x="1585" y="2126"/>
                  <a:pt x="1601" y="2130"/>
                  <a:pt x="1617" y="2142"/>
                </a:cubicBezTo>
                <a:cubicBezTo>
                  <a:pt x="1653" y="2169"/>
                  <a:pt x="1663" y="2227"/>
                  <a:pt x="1677" y="2266"/>
                </a:cubicBezTo>
                <a:cubicBezTo>
                  <a:pt x="1755" y="2479"/>
                  <a:pt x="1861" y="2680"/>
                  <a:pt x="1952" y="2887"/>
                </a:cubicBezTo>
                <a:cubicBezTo>
                  <a:pt x="1963" y="2913"/>
                  <a:pt x="1976" y="2937"/>
                  <a:pt x="1990" y="2961"/>
                </a:cubicBezTo>
                <a:cubicBezTo>
                  <a:pt x="1969" y="2968"/>
                  <a:pt x="1950" y="2976"/>
                  <a:pt x="1928" y="2982"/>
                </a:cubicBezTo>
                <a:cubicBezTo>
                  <a:pt x="1878" y="2996"/>
                  <a:pt x="1828" y="3006"/>
                  <a:pt x="1777" y="3014"/>
                </a:cubicBezTo>
                <a:cubicBezTo>
                  <a:pt x="1568" y="3048"/>
                  <a:pt x="1357" y="3054"/>
                  <a:pt x="1150" y="3104"/>
                </a:cubicBezTo>
                <a:cubicBezTo>
                  <a:pt x="1114" y="3113"/>
                  <a:pt x="1075" y="3129"/>
                  <a:pt x="1038" y="3134"/>
                </a:cubicBezTo>
                <a:cubicBezTo>
                  <a:pt x="1022" y="3136"/>
                  <a:pt x="1009" y="3133"/>
                  <a:pt x="995" y="3134"/>
                </a:cubicBezTo>
              </a:path>
              <a:path w="5078" h="4466" extrusionOk="0">
                <a:moveTo>
                  <a:pt x="272" y="2512"/>
                </a:moveTo>
                <a:cubicBezTo>
                  <a:pt x="277" y="2500"/>
                  <a:pt x="284" y="2476"/>
                  <a:pt x="293" y="2459"/>
                </a:cubicBezTo>
                <a:cubicBezTo>
                  <a:pt x="305" y="2437"/>
                  <a:pt x="318" y="2426"/>
                  <a:pt x="337" y="2411"/>
                </a:cubicBezTo>
                <a:cubicBezTo>
                  <a:pt x="353" y="2398"/>
                  <a:pt x="386" y="2391"/>
                  <a:pt x="405" y="2403"/>
                </a:cubicBezTo>
                <a:cubicBezTo>
                  <a:pt x="448" y="2431"/>
                  <a:pt x="449" y="2489"/>
                  <a:pt x="442" y="2534"/>
                </a:cubicBezTo>
                <a:cubicBezTo>
                  <a:pt x="431" y="2611"/>
                  <a:pt x="396" y="2685"/>
                  <a:pt x="362" y="2754"/>
                </a:cubicBezTo>
                <a:cubicBezTo>
                  <a:pt x="347" y="2785"/>
                  <a:pt x="332" y="2818"/>
                  <a:pt x="314" y="2848"/>
                </a:cubicBezTo>
                <a:cubicBezTo>
                  <a:pt x="300" y="2872"/>
                  <a:pt x="310" y="2857"/>
                  <a:pt x="308" y="2879"/>
                </a:cubicBezTo>
                <a:cubicBezTo>
                  <a:pt x="330" y="2885"/>
                  <a:pt x="354" y="2890"/>
                  <a:pt x="376" y="2896"/>
                </a:cubicBezTo>
                <a:cubicBezTo>
                  <a:pt x="406" y="2905"/>
                  <a:pt x="458" y="2914"/>
                  <a:pt x="479" y="2941"/>
                </a:cubicBezTo>
                <a:cubicBezTo>
                  <a:pt x="502" y="2971"/>
                  <a:pt x="484" y="3009"/>
                  <a:pt x="459" y="3032"/>
                </a:cubicBezTo>
                <a:cubicBezTo>
                  <a:pt x="421" y="3068"/>
                  <a:pt x="372" y="3094"/>
                  <a:pt x="323" y="3111"/>
                </a:cubicBezTo>
                <a:cubicBezTo>
                  <a:pt x="248" y="3137"/>
                  <a:pt x="135" y="3167"/>
                  <a:pt x="56" y="3140"/>
                </a:cubicBezTo>
                <a:cubicBezTo>
                  <a:pt x="13" y="3126"/>
                  <a:pt x="12" y="3091"/>
                  <a:pt x="0" y="305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64" name="Ink 7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905375" y="4502150"/>
            <a:ext cx="136525" cy="201613"/>
          </a:xfrm>
          <a:custGeom>
            <a:avLst/>
            <a:gdLst>
              <a:gd name="T0" fmla="*/ 8 w 383"/>
              <a:gd name="T1" fmla="*/ 311 h 562"/>
              <a:gd name="T2" fmla="*/ 10 w 383"/>
              <a:gd name="T3" fmla="*/ 245 h 562"/>
              <a:gd name="T4" fmla="*/ 76 w 383"/>
              <a:gd name="T5" fmla="*/ 141 h 562"/>
              <a:gd name="T6" fmla="*/ 155 w 383"/>
              <a:gd name="T7" fmla="*/ 36 h 562"/>
              <a:gd name="T8" fmla="*/ 189 w 383"/>
              <a:gd name="T9" fmla="*/ 0 h 562"/>
              <a:gd name="T10" fmla="*/ 197 w 383"/>
              <a:gd name="T11" fmla="*/ 95 h 562"/>
              <a:gd name="T12" fmla="*/ 192 w 383"/>
              <a:gd name="T13" fmla="*/ 286 h 562"/>
              <a:gd name="T14" fmla="*/ 184 w 383"/>
              <a:gd name="T15" fmla="*/ 414 h 562"/>
              <a:gd name="T16" fmla="*/ 181 w 383"/>
              <a:gd name="T17" fmla="*/ 471 h 562"/>
              <a:gd name="T18" fmla="*/ 184 w 383"/>
              <a:gd name="T19" fmla="*/ 481 h 562"/>
              <a:gd name="T20" fmla="*/ 144 w 383"/>
              <a:gd name="T21" fmla="*/ 557 h 562"/>
              <a:gd name="T22" fmla="*/ 131 w 383"/>
              <a:gd name="T23" fmla="*/ 561 h 562"/>
              <a:gd name="T24" fmla="*/ 191 w 383"/>
              <a:gd name="T25" fmla="*/ 533 h 562"/>
              <a:gd name="T26" fmla="*/ 284 w 383"/>
              <a:gd name="T27" fmla="*/ 493 h 562"/>
              <a:gd name="T28" fmla="*/ 382 w 383"/>
              <a:gd name="T29" fmla="*/ 474 h 5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3"/>
              <a:gd name="T46" fmla="*/ 0 h 562"/>
              <a:gd name="T47" fmla="*/ 383 w 383"/>
              <a:gd name="T48" fmla="*/ 562 h 56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3" h="562" extrusionOk="0">
                <a:moveTo>
                  <a:pt x="8" y="311"/>
                </a:moveTo>
                <a:cubicBezTo>
                  <a:pt x="0" y="286"/>
                  <a:pt x="-2" y="270"/>
                  <a:pt x="10" y="245"/>
                </a:cubicBezTo>
                <a:cubicBezTo>
                  <a:pt x="28" y="209"/>
                  <a:pt x="52" y="173"/>
                  <a:pt x="76" y="141"/>
                </a:cubicBezTo>
                <a:cubicBezTo>
                  <a:pt x="102" y="106"/>
                  <a:pt x="128" y="70"/>
                  <a:pt x="155" y="36"/>
                </a:cubicBezTo>
                <a:cubicBezTo>
                  <a:pt x="167" y="21"/>
                  <a:pt x="175" y="11"/>
                  <a:pt x="189" y="0"/>
                </a:cubicBezTo>
                <a:cubicBezTo>
                  <a:pt x="197" y="32"/>
                  <a:pt x="197" y="62"/>
                  <a:pt x="197" y="95"/>
                </a:cubicBezTo>
                <a:cubicBezTo>
                  <a:pt x="198" y="159"/>
                  <a:pt x="195" y="222"/>
                  <a:pt x="192" y="286"/>
                </a:cubicBezTo>
                <a:cubicBezTo>
                  <a:pt x="190" y="329"/>
                  <a:pt x="187" y="371"/>
                  <a:pt x="184" y="414"/>
                </a:cubicBezTo>
                <a:cubicBezTo>
                  <a:pt x="183" y="432"/>
                  <a:pt x="179" y="453"/>
                  <a:pt x="181" y="471"/>
                </a:cubicBezTo>
                <a:cubicBezTo>
                  <a:pt x="182" y="474"/>
                  <a:pt x="183" y="478"/>
                  <a:pt x="184" y="481"/>
                </a:cubicBezTo>
              </a:path>
              <a:path w="383" h="562" extrusionOk="0">
                <a:moveTo>
                  <a:pt x="144" y="557"/>
                </a:moveTo>
                <a:cubicBezTo>
                  <a:pt x="140" y="558"/>
                  <a:pt x="135" y="560"/>
                  <a:pt x="131" y="561"/>
                </a:cubicBezTo>
                <a:cubicBezTo>
                  <a:pt x="151" y="551"/>
                  <a:pt x="171" y="543"/>
                  <a:pt x="191" y="533"/>
                </a:cubicBezTo>
                <a:cubicBezTo>
                  <a:pt x="221" y="518"/>
                  <a:pt x="253" y="505"/>
                  <a:pt x="284" y="493"/>
                </a:cubicBezTo>
                <a:cubicBezTo>
                  <a:pt x="316" y="481"/>
                  <a:pt x="348" y="476"/>
                  <a:pt x="382" y="47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65" name="Ink 7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05363" y="5649913"/>
            <a:ext cx="160337" cy="212725"/>
          </a:xfrm>
          <a:custGeom>
            <a:avLst/>
            <a:gdLst>
              <a:gd name="T0" fmla="*/ 189 w 447"/>
              <a:gd name="T1" fmla="*/ 21 h 592"/>
              <a:gd name="T2" fmla="*/ 145 w 447"/>
              <a:gd name="T3" fmla="*/ 31 h 592"/>
              <a:gd name="T4" fmla="*/ 120 w 447"/>
              <a:gd name="T5" fmla="*/ 91 h 592"/>
              <a:gd name="T6" fmla="*/ 59 w 447"/>
              <a:gd name="T7" fmla="*/ 188 h 592"/>
              <a:gd name="T8" fmla="*/ 0 w 447"/>
              <a:gd name="T9" fmla="*/ 269 h 592"/>
              <a:gd name="T10" fmla="*/ 69 w 447"/>
              <a:gd name="T11" fmla="*/ 264 h 592"/>
              <a:gd name="T12" fmla="*/ 180 w 447"/>
              <a:gd name="T13" fmla="*/ 256 h 592"/>
              <a:gd name="T14" fmla="*/ 269 w 447"/>
              <a:gd name="T15" fmla="*/ 258 h 592"/>
              <a:gd name="T16" fmla="*/ 304 w 447"/>
              <a:gd name="T17" fmla="*/ 280 h 592"/>
              <a:gd name="T18" fmla="*/ 395 w 447"/>
              <a:gd name="T19" fmla="*/ 9 h 592"/>
              <a:gd name="T20" fmla="*/ 397 w 447"/>
              <a:gd name="T21" fmla="*/ 56 h 592"/>
              <a:gd name="T22" fmla="*/ 405 w 447"/>
              <a:gd name="T23" fmla="*/ 206 h 592"/>
              <a:gd name="T24" fmla="*/ 418 w 447"/>
              <a:gd name="T25" fmla="*/ 401 h 592"/>
              <a:gd name="T26" fmla="*/ 440 w 447"/>
              <a:gd name="T27" fmla="*/ 569 h 592"/>
              <a:gd name="T28" fmla="*/ 428 w 447"/>
              <a:gd name="T29" fmla="*/ 58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47"/>
              <a:gd name="T46" fmla="*/ 0 h 592"/>
              <a:gd name="T47" fmla="*/ 447 w 447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47" h="592" extrusionOk="0">
                <a:moveTo>
                  <a:pt x="189" y="21"/>
                </a:moveTo>
                <a:cubicBezTo>
                  <a:pt x="178" y="21"/>
                  <a:pt x="154" y="23"/>
                  <a:pt x="145" y="31"/>
                </a:cubicBezTo>
                <a:cubicBezTo>
                  <a:pt x="131" y="43"/>
                  <a:pt x="128" y="75"/>
                  <a:pt x="120" y="91"/>
                </a:cubicBezTo>
                <a:cubicBezTo>
                  <a:pt x="103" y="125"/>
                  <a:pt x="80" y="157"/>
                  <a:pt x="59" y="188"/>
                </a:cubicBezTo>
                <a:cubicBezTo>
                  <a:pt x="40" y="216"/>
                  <a:pt x="17" y="241"/>
                  <a:pt x="0" y="269"/>
                </a:cubicBezTo>
                <a:cubicBezTo>
                  <a:pt x="23" y="268"/>
                  <a:pt x="46" y="266"/>
                  <a:pt x="69" y="264"/>
                </a:cubicBezTo>
                <a:cubicBezTo>
                  <a:pt x="106" y="261"/>
                  <a:pt x="143" y="258"/>
                  <a:pt x="180" y="256"/>
                </a:cubicBezTo>
                <a:cubicBezTo>
                  <a:pt x="210" y="254"/>
                  <a:pt x="240" y="253"/>
                  <a:pt x="269" y="258"/>
                </a:cubicBezTo>
                <a:cubicBezTo>
                  <a:pt x="287" y="261"/>
                  <a:pt x="293" y="268"/>
                  <a:pt x="304" y="280"/>
                </a:cubicBezTo>
              </a:path>
              <a:path w="447" h="592" extrusionOk="0">
                <a:moveTo>
                  <a:pt x="395" y="9"/>
                </a:moveTo>
                <a:cubicBezTo>
                  <a:pt x="399" y="30"/>
                  <a:pt x="396" y="34"/>
                  <a:pt x="397" y="56"/>
                </a:cubicBezTo>
                <a:cubicBezTo>
                  <a:pt x="399" y="106"/>
                  <a:pt x="402" y="156"/>
                  <a:pt x="405" y="206"/>
                </a:cubicBezTo>
                <a:cubicBezTo>
                  <a:pt x="409" y="271"/>
                  <a:pt x="413" y="336"/>
                  <a:pt x="418" y="401"/>
                </a:cubicBezTo>
                <a:cubicBezTo>
                  <a:pt x="423" y="457"/>
                  <a:pt x="426" y="515"/>
                  <a:pt x="440" y="569"/>
                </a:cubicBezTo>
                <a:cubicBezTo>
                  <a:pt x="446" y="592"/>
                  <a:pt x="456" y="591"/>
                  <a:pt x="428" y="58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2052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2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17550" y="331788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Quicksort !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66725" y="1408113"/>
            <a:ext cx="451802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One </a:t>
            </a:r>
            <a:r>
              <a:rPr lang="en-US">
                <a:solidFill>
                  <a:schemeClr val="tx1"/>
                </a:solidFill>
              </a:rPr>
              <a:t>Divide and Conquer</a:t>
            </a:r>
            <a:r>
              <a:rPr lang="en-US" i="0">
                <a:solidFill>
                  <a:schemeClr val="tx1"/>
                </a:solidFill>
              </a:rPr>
              <a:t> technique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625475" y="2266950"/>
            <a:ext cx="1512888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Quick Sort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2740025" y="2025650"/>
            <a:ext cx="15271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i="0">
                <a:solidFill>
                  <a:schemeClr val="tx1"/>
                </a:solidFill>
              </a:rPr>
              <a:t>List of length  N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736600" y="2625725"/>
            <a:ext cx="1309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partition and swap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801938" y="2322513"/>
            <a:ext cx="463550" cy="463550"/>
            <a:chOff x="901" y="1784"/>
            <a:chExt cx="292" cy="292"/>
          </a:xfrm>
        </p:grpSpPr>
        <p:sp>
          <p:nvSpPr>
            <p:cNvPr id="20521" name="Rectangle 1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22" name="Text Box 1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265488" y="2322513"/>
            <a:ext cx="463550" cy="463550"/>
            <a:chOff x="901" y="1784"/>
            <a:chExt cx="292" cy="292"/>
          </a:xfrm>
        </p:grpSpPr>
        <p:sp>
          <p:nvSpPr>
            <p:cNvPr id="20519" name="Rectangle 1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20" name="Text Box 1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730625" y="2322513"/>
            <a:ext cx="463550" cy="463550"/>
            <a:chOff x="901" y="1784"/>
            <a:chExt cx="292" cy="292"/>
          </a:xfrm>
        </p:grpSpPr>
        <p:sp>
          <p:nvSpPr>
            <p:cNvPr id="20517" name="Rectangle 1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18" name="Text Box 1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195763" y="2322513"/>
            <a:ext cx="463550" cy="463550"/>
            <a:chOff x="901" y="1784"/>
            <a:chExt cx="292" cy="292"/>
          </a:xfrm>
        </p:grpSpPr>
        <p:sp>
          <p:nvSpPr>
            <p:cNvPr id="20515" name="Rectangle 2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16" name="Text Box 2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657725" y="2322513"/>
            <a:ext cx="463550" cy="463550"/>
            <a:chOff x="901" y="1784"/>
            <a:chExt cx="292" cy="292"/>
          </a:xfrm>
        </p:grpSpPr>
        <p:sp>
          <p:nvSpPr>
            <p:cNvPr id="20513" name="Rectangle 2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14" name="Text Box 2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5121275" y="2322513"/>
            <a:ext cx="463550" cy="463550"/>
            <a:chOff x="901" y="1784"/>
            <a:chExt cx="292" cy="292"/>
          </a:xfrm>
        </p:grpSpPr>
        <p:sp>
          <p:nvSpPr>
            <p:cNvPr id="20511" name="Rectangle 2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12" name="Text Box 2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5586413" y="2322513"/>
            <a:ext cx="463550" cy="463550"/>
            <a:chOff x="901" y="1784"/>
            <a:chExt cx="292" cy="292"/>
          </a:xfrm>
        </p:grpSpPr>
        <p:sp>
          <p:nvSpPr>
            <p:cNvPr id="20509" name="Rectangle 2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10" name="Text Box 3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6051550" y="2322513"/>
            <a:ext cx="463550" cy="463550"/>
            <a:chOff x="901" y="1784"/>
            <a:chExt cx="292" cy="292"/>
          </a:xfrm>
        </p:grpSpPr>
        <p:sp>
          <p:nvSpPr>
            <p:cNvPr id="20507" name="Rectangle 3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0508" name="Text Box 3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0496" name="Line 34"/>
          <p:cNvSpPr>
            <a:spLocks noChangeShapeType="1"/>
          </p:cNvSpPr>
          <p:nvPr/>
        </p:nvSpPr>
        <p:spPr bwMode="auto">
          <a:xfrm>
            <a:off x="4876800" y="3733800"/>
            <a:ext cx="20621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7" name="Text Box 35"/>
          <p:cNvSpPr txBox="1">
            <a:spLocks noChangeArrowheads="1"/>
          </p:cNvSpPr>
          <p:nvPr/>
        </p:nvSpPr>
        <p:spPr bwMode="auto">
          <a:xfrm>
            <a:off x="5051969" y="3843338"/>
            <a:ext cx="171450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chemeClr val="tx1"/>
                </a:solidFill>
              </a:rPr>
              <a:t>elements &gt;= pivot</a:t>
            </a:r>
          </a:p>
        </p:txBody>
      </p:sp>
      <p:sp>
        <p:nvSpPr>
          <p:cNvPr id="20498" name="Text Box 36"/>
          <p:cNvSpPr txBox="1">
            <a:spLocks noChangeArrowheads="1"/>
          </p:cNvSpPr>
          <p:nvPr/>
        </p:nvSpPr>
        <p:spPr bwMode="auto">
          <a:xfrm>
            <a:off x="2844800" y="3830638"/>
            <a:ext cx="159861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b="1" i="0">
                <a:solidFill>
                  <a:schemeClr val="tx1"/>
                </a:solidFill>
              </a:rPr>
              <a:t>elements &lt; pivot</a:t>
            </a:r>
          </a:p>
        </p:txBody>
      </p:sp>
      <p:sp>
        <p:nvSpPr>
          <p:cNvPr id="20499" name="Line 37"/>
          <p:cNvSpPr>
            <a:spLocks noChangeShapeType="1"/>
          </p:cNvSpPr>
          <p:nvPr/>
        </p:nvSpPr>
        <p:spPr bwMode="auto">
          <a:xfrm flipH="1">
            <a:off x="2536825" y="3727450"/>
            <a:ext cx="21891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Rectangle 38"/>
          <p:cNvSpPr>
            <a:spLocks noChangeArrowheads="1"/>
          </p:cNvSpPr>
          <p:nvPr/>
        </p:nvSpPr>
        <p:spPr bwMode="auto">
          <a:xfrm>
            <a:off x="2825750" y="2789238"/>
            <a:ext cx="458788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 b="1" i="0">
                <a:solidFill>
                  <a:schemeClr val="accent1"/>
                </a:solidFill>
              </a:rPr>
              <a:t>pivot</a:t>
            </a:r>
            <a:endParaRPr lang="en-US" sz="1600" b="1" i="0">
              <a:solidFill>
                <a:schemeClr val="tx1"/>
              </a:solidFill>
            </a:endParaRPr>
          </a:p>
        </p:txBody>
      </p:sp>
      <p:pic>
        <p:nvPicPr>
          <p:cNvPr id="20501" name="Picture 39" descr="tI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9925" y="171450"/>
            <a:ext cx="65563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2" name="Text Box 40"/>
          <p:cNvSpPr txBox="1">
            <a:spLocks noChangeArrowheads="1"/>
          </p:cNvSpPr>
          <p:nvPr/>
        </p:nvSpPr>
        <p:spPr bwMode="auto">
          <a:xfrm>
            <a:off x="6299200" y="6350000"/>
            <a:ext cx="2655888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>
                <a:solidFill>
                  <a:schemeClr val="tx1"/>
                </a:solidFill>
              </a:rPr>
              <a:t>in-place</a:t>
            </a:r>
            <a:r>
              <a:rPr lang="en-US" sz="1600" i="0">
                <a:solidFill>
                  <a:schemeClr val="tx1"/>
                </a:solidFill>
              </a:rPr>
              <a:t> sorting…</a:t>
            </a:r>
          </a:p>
        </p:txBody>
      </p:sp>
      <p:sp>
        <p:nvSpPr>
          <p:cNvPr id="20503" name="Text Box 50"/>
          <p:cNvSpPr txBox="1">
            <a:spLocks noChangeArrowheads="1"/>
          </p:cNvSpPr>
          <p:nvPr/>
        </p:nvSpPr>
        <p:spPr bwMode="auto">
          <a:xfrm>
            <a:off x="1905000" y="4419600"/>
            <a:ext cx="5681663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sz="1800" b="1" i="0">
                <a:latin typeface="Comic Sans MS" pitchFamily="-107" charset="0"/>
              </a:rPr>
              <a:t>goal: </a:t>
            </a:r>
            <a:r>
              <a:rPr lang="en-US" sz="1800" i="0">
                <a:latin typeface="Comic Sans MS" pitchFamily="-107" charset="0"/>
              </a:rPr>
              <a:t>to</a:t>
            </a:r>
            <a:r>
              <a:rPr lang="en-US" sz="1800" b="1" i="0">
                <a:latin typeface="Comic Sans MS" pitchFamily="-107" charset="0"/>
              </a:rPr>
              <a:t> </a:t>
            </a:r>
            <a:r>
              <a:rPr lang="en-US" sz="1800" i="0">
                <a:latin typeface="Comic Sans MS" pitchFamily="-107" charset="0"/>
              </a:rPr>
              <a:t>swap the smaller half of the elements to the left and the larger half to the right</a:t>
            </a:r>
            <a:endParaRPr lang="en-US" sz="1800" b="1" i="0">
              <a:latin typeface="Comic Sans MS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8218487" cy="180975"/>
            <a:chOff x="295" y="1311"/>
            <a:chExt cx="5177" cy="114"/>
          </a:xfrm>
        </p:grpSpPr>
        <p:sp>
          <p:nvSpPr>
            <p:cNvPr id="2265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5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</p:grp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706438" y="312738"/>
            <a:ext cx="77819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i="0">
                <a:solidFill>
                  <a:schemeClr val="tx1"/>
                </a:solidFill>
              </a:rPr>
              <a:t>Quicksort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186113" y="1423988"/>
            <a:ext cx="2925762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“Divide and Conquer”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614363" y="2257425"/>
            <a:ext cx="1512887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Quick Sort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2728913" y="1930400"/>
            <a:ext cx="15271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 i="0">
                <a:solidFill>
                  <a:schemeClr val="tx1"/>
                </a:solidFill>
              </a:rPr>
              <a:t>List of length  N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800350" y="3097213"/>
            <a:ext cx="463550" cy="463550"/>
            <a:chOff x="901" y="1784"/>
            <a:chExt cx="292" cy="292"/>
          </a:xfrm>
        </p:grpSpPr>
        <p:sp>
          <p:nvSpPr>
            <p:cNvPr id="22649" name="Rectangle 1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50" name="Text Box 1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263900" y="3097213"/>
            <a:ext cx="463550" cy="463550"/>
            <a:chOff x="901" y="1784"/>
            <a:chExt cx="292" cy="292"/>
          </a:xfrm>
        </p:grpSpPr>
        <p:sp>
          <p:nvSpPr>
            <p:cNvPr id="22647" name="Rectangle 1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8" name="Text Box 1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729038" y="3097213"/>
            <a:ext cx="463550" cy="463550"/>
            <a:chOff x="901" y="1784"/>
            <a:chExt cx="292" cy="292"/>
          </a:xfrm>
        </p:grpSpPr>
        <p:sp>
          <p:nvSpPr>
            <p:cNvPr id="22645" name="Rectangle 1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6" name="Text Box 1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4194175" y="3097213"/>
            <a:ext cx="463550" cy="463550"/>
            <a:chOff x="901" y="1784"/>
            <a:chExt cx="292" cy="292"/>
          </a:xfrm>
        </p:grpSpPr>
        <p:sp>
          <p:nvSpPr>
            <p:cNvPr id="22643" name="Rectangle 1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4" name="Text Box 2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656138" y="3097213"/>
            <a:ext cx="463550" cy="463550"/>
            <a:chOff x="901" y="1784"/>
            <a:chExt cx="292" cy="292"/>
          </a:xfrm>
        </p:grpSpPr>
        <p:sp>
          <p:nvSpPr>
            <p:cNvPr id="22641" name="Rectangle 2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2" name="Text Box 2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5119688" y="3097213"/>
            <a:ext cx="463550" cy="463550"/>
            <a:chOff x="901" y="1784"/>
            <a:chExt cx="292" cy="292"/>
          </a:xfrm>
        </p:grpSpPr>
        <p:sp>
          <p:nvSpPr>
            <p:cNvPr id="22639" name="Rectangle 25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40" name="Text Box 26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584825" y="3097213"/>
            <a:ext cx="463550" cy="463550"/>
            <a:chOff x="901" y="1784"/>
            <a:chExt cx="292" cy="292"/>
          </a:xfrm>
        </p:grpSpPr>
        <p:sp>
          <p:nvSpPr>
            <p:cNvPr id="22637" name="Rectangle 2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8" name="Text Box 2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6049963" y="3097213"/>
            <a:ext cx="463550" cy="463550"/>
            <a:chOff x="901" y="1784"/>
            <a:chExt cx="292" cy="292"/>
          </a:xfrm>
        </p:grpSpPr>
        <p:sp>
          <p:nvSpPr>
            <p:cNvPr id="22635" name="Rectangle 3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6" name="Text Box 3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43" name="Line 33"/>
          <p:cNvSpPr>
            <a:spLocks noChangeShapeType="1"/>
          </p:cNvSpPr>
          <p:nvPr/>
        </p:nvSpPr>
        <p:spPr bwMode="auto">
          <a:xfrm flipV="1">
            <a:off x="4184650" y="3657600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2589213" y="3838575"/>
            <a:ext cx="463550" cy="463550"/>
            <a:chOff x="901" y="1784"/>
            <a:chExt cx="292" cy="292"/>
          </a:xfrm>
        </p:grpSpPr>
        <p:sp>
          <p:nvSpPr>
            <p:cNvPr id="22633" name="Rectangle 35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4" name="Text Box 36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12" name="Group 37"/>
          <p:cNvGrpSpPr>
            <a:grpSpLocks/>
          </p:cNvGrpSpPr>
          <p:nvPr/>
        </p:nvGrpSpPr>
        <p:grpSpPr bwMode="auto">
          <a:xfrm>
            <a:off x="3054350" y="3838575"/>
            <a:ext cx="463550" cy="463550"/>
            <a:chOff x="901" y="1784"/>
            <a:chExt cx="292" cy="292"/>
          </a:xfrm>
        </p:grpSpPr>
        <p:sp>
          <p:nvSpPr>
            <p:cNvPr id="22631" name="Rectangle 3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2" name="Text Box 3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3519488" y="3838575"/>
            <a:ext cx="463550" cy="463550"/>
            <a:chOff x="901" y="1784"/>
            <a:chExt cx="292" cy="292"/>
          </a:xfrm>
        </p:grpSpPr>
        <p:sp>
          <p:nvSpPr>
            <p:cNvPr id="22629" name="Rectangle 4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30" name="Text Box 4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14" name="Group 43"/>
          <p:cNvGrpSpPr>
            <a:grpSpLocks/>
          </p:cNvGrpSpPr>
          <p:nvPr/>
        </p:nvGrpSpPr>
        <p:grpSpPr bwMode="auto">
          <a:xfrm>
            <a:off x="4445000" y="3835400"/>
            <a:ext cx="463550" cy="463550"/>
            <a:chOff x="901" y="1784"/>
            <a:chExt cx="292" cy="292"/>
          </a:xfrm>
        </p:grpSpPr>
        <p:sp>
          <p:nvSpPr>
            <p:cNvPr id="22627" name="Rectangle 4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8" name="Text Box 4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4908550" y="3835400"/>
            <a:ext cx="463550" cy="463550"/>
            <a:chOff x="901" y="1784"/>
            <a:chExt cx="292" cy="292"/>
          </a:xfrm>
        </p:grpSpPr>
        <p:sp>
          <p:nvSpPr>
            <p:cNvPr id="22625" name="Rectangle 4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6" name="Text Box 4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5373688" y="3835400"/>
            <a:ext cx="463550" cy="463550"/>
            <a:chOff x="901" y="1784"/>
            <a:chExt cx="292" cy="292"/>
          </a:xfrm>
        </p:grpSpPr>
        <p:sp>
          <p:nvSpPr>
            <p:cNvPr id="22623" name="Rectangle 5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4" name="Text Box 5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7" name="Group 52"/>
          <p:cNvGrpSpPr>
            <a:grpSpLocks/>
          </p:cNvGrpSpPr>
          <p:nvPr/>
        </p:nvGrpSpPr>
        <p:grpSpPr bwMode="auto">
          <a:xfrm>
            <a:off x="5838825" y="3835400"/>
            <a:ext cx="463550" cy="463550"/>
            <a:chOff x="901" y="1784"/>
            <a:chExt cx="292" cy="292"/>
          </a:xfrm>
        </p:grpSpPr>
        <p:sp>
          <p:nvSpPr>
            <p:cNvPr id="22621" name="Rectangle 5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2" name="Text Box 5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6300788" y="3835400"/>
            <a:ext cx="463550" cy="463550"/>
            <a:chOff x="901" y="1784"/>
            <a:chExt cx="292" cy="292"/>
          </a:xfrm>
        </p:grpSpPr>
        <p:sp>
          <p:nvSpPr>
            <p:cNvPr id="22619" name="Rectangle 5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20" name="Text Box 5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52" name="Line 58"/>
          <p:cNvSpPr>
            <a:spLocks noChangeShapeType="1"/>
          </p:cNvSpPr>
          <p:nvPr/>
        </p:nvSpPr>
        <p:spPr bwMode="auto">
          <a:xfrm flipV="1">
            <a:off x="3035300" y="5170488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3" name="Line 59"/>
          <p:cNvSpPr>
            <a:spLocks noChangeShapeType="1"/>
          </p:cNvSpPr>
          <p:nvPr/>
        </p:nvSpPr>
        <p:spPr bwMode="auto">
          <a:xfrm flipV="1">
            <a:off x="5353050" y="5145088"/>
            <a:ext cx="0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54" name="Text Box 60"/>
          <p:cNvSpPr txBox="1">
            <a:spLocks noChangeArrowheads="1"/>
          </p:cNvSpPr>
          <p:nvPr/>
        </p:nvSpPr>
        <p:spPr bwMode="auto">
          <a:xfrm>
            <a:off x="4038600" y="5334000"/>
            <a:ext cx="41275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1"/>
                </a:solidFill>
                <a:latin typeface="Times" pitchFamily="-107" charset="0"/>
              </a:rPr>
              <a:t>...</a:t>
            </a:r>
          </a:p>
        </p:txBody>
      </p:sp>
      <p:sp>
        <p:nvSpPr>
          <p:cNvPr id="22555" name="Text Box 61"/>
          <p:cNvSpPr txBox="1">
            <a:spLocks noChangeArrowheads="1"/>
          </p:cNvSpPr>
          <p:nvPr/>
        </p:nvSpPr>
        <p:spPr bwMode="auto">
          <a:xfrm>
            <a:off x="720725" y="2565400"/>
            <a:ext cx="1309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 i="0">
                <a:solidFill>
                  <a:schemeClr val="tx1"/>
                </a:solidFill>
              </a:rPr>
              <a:t>partition and swap</a:t>
            </a:r>
          </a:p>
        </p:txBody>
      </p:sp>
      <p:grpSp>
        <p:nvGrpSpPr>
          <p:cNvPr id="19" name="Group 62"/>
          <p:cNvGrpSpPr>
            <a:grpSpLocks/>
          </p:cNvGrpSpPr>
          <p:nvPr/>
        </p:nvGrpSpPr>
        <p:grpSpPr bwMode="auto">
          <a:xfrm>
            <a:off x="2801938" y="2322513"/>
            <a:ext cx="463550" cy="463550"/>
            <a:chOff x="901" y="1784"/>
            <a:chExt cx="292" cy="292"/>
          </a:xfrm>
        </p:grpSpPr>
        <p:sp>
          <p:nvSpPr>
            <p:cNvPr id="22617" name="Rectangle 6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8" name="Text Box 6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20" name="Group 65"/>
          <p:cNvGrpSpPr>
            <a:grpSpLocks/>
          </p:cNvGrpSpPr>
          <p:nvPr/>
        </p:nvGrpSpPr>
        <p:grpSpPr bwMode="auto">
          <a:xfrm>
            <a:off x="3265488" y="2322513"/>
            <a:ext cx="463550" cy="463550"/>
            <a:chOff x="901" y="1784"/>
            <a:chExt cx="292" cy="292"/>
          </a:xfrm>
        </p:grpSpPr>
        <p:sp>
          <p:nvSpPr>
            <p:cNvPr id="22615" name="Rectangle 6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6" name="Text Box 6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3730625" y="2322513"/>
            <a:ext cx="463550" cy="463550"/>
            <a:chOff x="901" y="1784"/>
            <a:chExt cx="292" cy="292"/>
          </a:xfrm>
        </p:grpSpPr>
        <p:sp>
          <p:nvSpPr>
            <p:cNvPr id="22613" name="Rectangle 6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4" name="Text Box 7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22" name="Group 71"/>
          <p:cNvGrpSpPr>
            <a:grpSpLocks/>
          </p:cNvGrpSpPr>
          <p:nvPr/>
        </p:nvGrpSpPr>
        <p:grpSpPr bwMode="auto">
          <a:xfrm>
            <a:off x="4195763" y="2322513"/>
            <a:ext cx="463550" cy="463550"/>
            <a:chOff x="901" y="1784"/>
            <a:chExt cx="292" cy="292"/>
          </a:xfrm>
        </p:grpSpPr>
        <p:sp>
          <p:nvSpPr>
            <p:cNvPr id="22611" name="Rectangle 7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2" name="Text Box 7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23" name="Group 74"/>
          <p:cNvGrpSpPr>
            <a:grpSpLocks/>
          </p:cNvGrpSpPr>
          <p:nvPr/>
        </p:nvGrpSpPr>
        <p:grpSpPr bwMode="auto">
          <a:xfrm>
            <a:off x="4657725" y="2322513"/>
            <a:ext cx="463550" cy="463550"/>
            <a:chOff x="901" y="1784"/>
            <a:chExt cx="292" cy="292"/>
          </a:xfrm>
        </p:grpSpPr>
        <p:sp>
          <p:nvSpPr>
            <p:cNvPr id="22609" name="Rectangle 75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10" name="Text Box 76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24" name="Group 77"/>
          <p:cNvGrpSpPr>
            <a:grpSpLocks/>
          </p:cNvGrpSpPr>
          <p:nvPr/>
        </p:nvGrpSpPr>
        <p:grpSpPr bwMode="auto">
          <a:xfrm>
            <a:off x="5121275" y="2322513"/>
            <a:ext cx="463550" cy="463550"/>
            <a:chOff x="901" y="1784"/>
            <a:chExt cx="292" cy="292"/>
          </a:xfrm>
        </p:grpSpPr>
        <p:sp>
          <p:nvSpPr>
            <p:cNvPr id="22607" name="Rectangle 78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8" name="Text Box 79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25" name="Group 80"/>
          <p:cNvGrpSpPr>
            <a:grpSpLocks/>
          </p:cNvGrpSpPr>
          <p:nvPr/>
        </p:nvGrpSpPr>
        <p:grpSpPr bwMode="auto">
          <a:xfrm>
            <a:off x="5586413" y="2322513"/>
            <a:ext cx="463550" cy="463550"/>
            <a:chOff x="901" y="1784"/>
            <a:chExt cx="292" cy="292"/>
          </a:xfrm>
        </p:grpSpPr>
        <p:sp>
          <p:nvSpPr>
            <p:cNvPr id="22605" name="Rectangle 8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6" name="Text Box 8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26" name="Group 83"/>
          <p:cNvGrpSpPr>
            <a:grpSpLocks/>
          </p:cNvGrpSpPr>
          <p:nvPr/>
        </p:nvGrpSpPr>
        <p:grpSpPr bwMode="auto">
          <a:xfrm>
            <a:off x="6051550" y="2322513"/>
            <a:ext cx="463550" cy="463550"/>
            <a:chOff x="901" y="1784"/>
            <a:chExt cx="292" cy="292"/>
          </a:xfrm>
        </p:grpSpPr>
        <p:sp>
          <p:nvSpPr>
            <p:cNvPr id="22603" name="Rectangle 8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4" name="Text Box 8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64" name="Freeform 86"/>
          <p:cNvSpPr>
            <a:spLocks/>
          </p:cNvSpPr>
          <p:nvPr/>
        </p:nvSpPr>
        <p:spPr bwMode="auto">
          <a:xfrm>
            <a:off x="3035300" y="2867025"/>
            <a:ext cx="2316163" cy="207963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5" name="Freeform 87"/>
          <p:cNvSpPr>
            <a:spLocks/>
          </p:cNvSpPr>
          <p:nvPr/>
        </p:nvSpPr>
        <p:spPr bwMode="auto">
          <a:xfrm>
            <a:off x="3482975" y="2932113"/>
            <a:ext cx="1408113" cy="152400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6" name="Freeform 88"/>
          <p:cNvSpPr>
            <a:spLocks/>
          </p:cNvSpPr>
          <p:nvPr/>
        </p:nvSpPr>
        <p:spPr bwMode="auto">
          <a:xfrm>
            <a:off x="3938588" y="2997200"/>
            <a:ext cx="496887" cy="49213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67" name="Rectangle 89"/>
          <p:cNvSpPr>
            <a:spLocks noChangeArrowheads="1"/>
          </p:cNvSpPr>
          <p:nvPr/>
        </p:nvSpPr>
        <p:spPr bwMode="auto">
          <a:xfrm>
            <a:off x="3981450" y="4027488"/>
            <a:ext cx="417513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000" b="1" i="0">
                <a:solidFill>
                  <a:schemeClr val="accent1"/>
                </a:solidFill>
                <a:latin typeface="Times" pitchFamily="-107" charset="0"/>
              </a:rPr>
              <a:t>split</a:t>
            </a:r>
            <a:endParaRPr lang="en-US" sz="1600" b="1" i="0">
              <a:solidFill>
                <a:schemeClr val="tx1"/>
              </a:solidFill>
              <a:latin typeface="Times" pitchFamily="-107" charset="0"/>
            </a:endParaRPr>
          </a:p>
        </p:txBody>
      </p:sp>
      <p:grpSp>
        <p:nvGrpSpPr>
          <p:cNvPr id="27" name="Group 90"/>
          <p:cNvGrpSpPr>
            <a:grpSpLocks/>
          </p:cNvGrpSpPr>
          <p:nvPr/>
        </p:nvGrpSpPr>
        <p:grpSpPr bwMode="auto">
          <a:xfrm>
            <a:off x="2590800" y="4581525"/>
            <a:ext cx="463550" cy="463550"/>
            <a:chOff x="901" y="1784"/>
            <a:chExt cx="292" cy="292"/>
          </a:xfrm>
        </p:grpSpPr>
        <p:sp>
          <p:nvSpPr>
            <p:cNvPr id="22601" name="Rectangle 91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2" name="Text Box 92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0</a:t>
              </a:r>
            </a:p>
          </p:txBody>
        </p:sp>
      </p:grpSp>
      <p:grpSp>
        <p:nvGrpSpPr>
          <p:cNvPr id="28" name="Group 93"/>
          <p:cNvGrpSpPr>
            <a:grpSpLocks/>
          </p:cNvGrpSpPr>
          <p:nvPr/>
        </p:nvGrpSpPr>
        <p:grpSpPr bwMode="auto">
          <a:xfrm>
            <a:off x="3055938" y="4581525"/>
            <a:ext cx="463550" cy="463550"/>
            <a:chOff x="901" y="1784"/>
            <a:chExt cx="292" cy="292"/>
          </a:xfrm>
        </p:grpSpPr>
        <p:sp>
          <p:nvSpPr>
            <p:cNvPr id="22599" name="Rectangle 94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600" name="Text Box 95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1</a:t>
              </a:r>
            </a:p>
          </p:txBody>
        </p:sp>
      </p:grpSp>
      <p:grpSp>
        <p:nvGrpSpPr>
          <p:cNvPr id="29" name="Group 96"/>
          <p:cNvGrpSpPr>
            <a:grpSpLocks/>
          </p:cNvGrpSpPr>
          <p:nvPr/>
        </p:nvGrpSpPr>
        <p:grpSpPr bwMode="auto">
          <a:xfrm>
            <a:off x="3521075" y="4581525"/>
            <a:ext cx="463550" cy="463550"/>
            <a:chOff x="901" y="1784"/>
            <a:chExt cx="292" cy="292"/>
          </a:xfrm>
        </p:grpSpPr>
        <p:sp>
          <p:nvSpPr>
            <p:cNvPr id="22597" name="Rectangle 97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8" name="Text Box 98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2</a:t>
              </a:r>
            </a:p>
          </p:txBody>
        </p:sp>
      </p:grpSp>
      <p:grpSp>
        <p:nvGrpSpPr>
          <p:cNvPr id="30" name="Group 99"/>
          <p:cNvGrpSpPr>
            <a:grpSpLocks/>
          </p:cNvGrpSpPr>
          <p:nvPr/>
        </p:nvGrpSpPr>
        <p:grpSpPr bwMode="auto">
          <a:xfrm>
            <a:off x="4446588" y="4578350"/>
            <a:ext cx="463550" cy="463550"/>
            <a:chOff x="901" y="1784"/>
            <a:chExt cx="292" cy="292"/>
          </a:xfrm>
        </p:grpSpPr>
        <p:sp>
          <p:nvSpPr>
            <p:cNvPr id="22595" name="Rectangle 100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6" name="Text Box 101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31" name="Group 102"/>
          <p:cNvGrpSpPr>
            <a:grpSpLocks/>
          </p:cNvGrpSpPr>
          <p:nvPr/>
        </p:nvGrpSpPr>
        <p:grpSpPr bwMode="auto">
          <a:xfrm>
            <a:off x="4910138" y="4578350"/>
            <a:ext cx="463550" cy="463550"/>
            <a:chOff x="901" y="1784"/>
            <a:chExt cx="292" cy="292"/>
          </a:xfrm>
        </p:grpSpPr>
        <p:sp>
          <p:nvSpPr>
            <p:cNvPr id="22593" name="Rectangle 103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4" name="Text Box 104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3</a:t>
              </a:r>
            </a:p>
          </p:txBody>
        </p:sp>
      </p:grpSp>
      <p:grpSp>
        <p:nvGrpSpPr>
          <p:cNvPr id="22653" name="Group 105"/>
          <p:cNvGrpSpPr>
            <a:grpSpLocks/>
          </p:cNvGrpSpPr>
          <p:nvPr/>
        </p:nvGrpSpPr>
        <p:grpSpPr bwMode="auto">
          <a:xfrm>
            <a:off x="5375275" y="4578350"/>
            <a:ext cx="463550" cy="463550"/>
            <a:chOff x="901" y="1784"/>
            <a:chExt cx="292" cy="292"/>
          </a:xfrm>
        </p:grpSpPr>
        <p:sp>
          <p:nvSpPr>
            <p:cNvPr id="22591" name="Rectangle 106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2" name="Text Box 107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4</a:t>
              </a:r>
            </a:p>
          </p:txBody>
        </p:sp>
      </p:grpSp>
      <p:grpSp>
        <p:nvGrpSpPr>
          <p:cNvPr id="22654" name="Group 108"/>
          <p:cNvGrpSpPr>
            <a:grpSpLocks/>
          </p:cNvGrpSpPr>
          <p:nvPr/>
        </p:nvGrpSpPr>
        <p:grpSpPr bwMode="auto">
          <a:xfrm>
            <a:off x="5840413" y="4578350"/>
            <a:ext cx="463550" cy="463550"/>
            <a:chOff x="901" y="1784"/>
            <a:chExt cx="292" cy="292"/>
          </a:xfrm>
        </p:grpSpPr>
        <p:sp>
          <p:nvSpPr>
            <p:cNvPr id="22589" name="Rectangle 109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90" name="Text Box 110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6</a:t>
              </a:r>
            </a:p>
          </p:txBody>
        </p:sp>
      </p:grpSp>
      <p:grpSp>
        <p:nvGrpSpPr>
          <p:cNvPr id="22655" name="Group 111"/>
          <p:cNvGrpSpPr>
            <a:grpSpLocks/>
          </p:cNvGrpSpPr>
          <p:nvPr/>
        </p:nvGrpSpPr>
        <p:grpSpPr bwMode="auto">
          <a:xfrm>
            <a:off x="6302375" y="4578350"/>
            <a:ext cx="463550" cy="463550"/>
            <a:chOff x="901" y="1784"/>
            <a:chExt cx="292" cy="292"/>
          </a:xfrm>
        </p:grpSpPr>
        <p:sp>
          <p:nvSpPr>
            <p:cNvPr id="22587" name="Rectangle 112"/>
            <p:cNvSpPr>
              <a:spLocks noChangeArrowheads="1"/>
            </p:cNvSpPr>
            <p:nvPr/>
          </p:nvSpPr>
          <p:spPr bwMode="auto">
            <a:xfrm>
              <a:off x="901" y="1784"/>
              <a:ext cx="292" cy="2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en-US" sz="2800" i="0"/>
            </a:p>
          </p:txBody>
        </p:sp>
        <p:sp>
          <p:nvSpPr>
            <p:cNvPr id="22588" name="Text Box 113"/>
            <p:cNvSpPr txBox="1">
              <a:spLocks noChangeArrowheads="1"/>
            </p:cNvSpPr>
            <p:nvPr/>
          </p:nvSpPr>
          <p:spPr bwMode="auto">
            <a:xfrm>
              <a:off x="940" y="1784"/>
              <a:ext cx="21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i="0">
                  <a:solidFill>
                    <a:schemeClr val="tx1"/>
                  </a:solidFill>
                  <a:latin typeface="Helvetica" pitchFamily="-107" charset="0"/>
                </a:rPr>
                <a:t>7</a:t>
              </a:r>
            </a:p>
          </p:txBody>
        </p:sp>
      </p:grpSp>
      <p:sp>
        <p:nvSpPr>
          <p:cNvPr id="22576" name="Freeform 114"/>
          <p:cNvSpPr>
            <a:spLocks/>
          </p:cNvSpPr>
          <p:nvPr/>
        </p:nvSpPr>
        <p:spPr bwMode="auto">
          <a:xfrm>
            <a:off x="2813050" y="4468813"/>
            <a:ext cx="496888" cy="49212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7" name="Freeform 115"/>
          <p:cNvSpPr>
            <a:spLocks/>
          </p:cNvSpPr>
          <p:nvPr/>
        </p:nvSpPr>
        <p:spPr bwMode="auto">
          <a:xfrm>
            <a:off x="4657725" y="4394200"/>
            <a:ext cx="1408113" cy="152400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78" name="Freeform 116"/>
          <p:cNvSpPr>
            <a:spLocks/>
          </p:cNvSpPr>
          <p:nvPr/>
        </p:nvSpPr>
        <p:spPr bwMode="auto">
          <a:xfrm>
            <a:off x="5113338" y="4459288"/>
            <a:ext cx="496887" cy="49212"/>
          </a:xfrm>
          <a:custGeom>
            <a:avLst/>
            <a:gdLst>
              <a:gd name="T0" fmla="*/ 0 w 1459"/>
              <a:gd name="T1" fmla="*/ 2147483647 h 131"/>
              <a:gd name="T2" fmla="*/ 0 w 1459"/>
              <a:gd name="T3" fmla="*/ 0 h 131"/>
              <a:gd name="T4" fmla="*/ 2147483647 w 1459"/>
              <a:gd name="T5" fmla="*/ 0 h 131"/>
              <a:gd name="T6" fmla="*/ 2147483647 w 1459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1459"/>
              <a:gd name="T13" fmla="*/ 0 h 131"/>
              <a:gd name="T14" fmla="*/ 1459 w 1459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59" h="131">
                <a:moveTo>
                  <a:pt x="0" y="111"/>
                </a:moveTo>
                <a:lnTo>
                  <a:pt x="0" y="0"/>
                </a:lnTo>
                <a:lnTo>
                  <a:pt x="1459" y="0"/>
                </a:lnTo>
                <a:lnTo>
                  <a:pt x="1459" y="131"/>
                </a:lnTo>
              </a:path>
            </a:pathLst>
          </a:cu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79" name="Picture 117" descr="tI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925" y="171450"/>
            <a:ext cx="655638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80" name="Text Box 123"/>
          <p:cNvSpPr txBox="1">
            <a:spLocks noChangeArrowheads="1"/>
          </p:cNvSpPr>
          <p:nvPr/>
        </p:nvSpPr>
        <p:spPr bwMode="auto">
          <a:xfrm>
            <a:off x="533400" y="6096000"/>
            <a:ext cx="1862138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/>
              <a:t>worst</a:t>
            </a:r>
            <a:r>
              <a:rPr lang="en-US" sz="2800" i="0"/>
              <a:t>-case?</a:t>
            </a:r>
          </a:p>
        </p:txBody>
      </p:sp>
      <p:sp>
        <p:nvSpPr>
          <p:cNvPr id="22581" name="Text Box 124"/>
          <p:cNvSpPr txBox="1">
            <a:spLocks noChangeArrowheads="1"/>
          </p:cNvSpPr>
          <p:nvPr/>
        </p:nvSpPr>
        <p:spPr bwMode="auto">
          <a:xfrm>
            <a:off x="7086600" y="6172200"/>
            <a:ext cx="164465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2800"/>
              <a:t>best</a:t>
            </a:r>
            <a:r>
              <a:rPr lang="en-US" sz="2800" i="0"/>
              <a:t>-case?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029"/>
          <p:cNvSpPr txBox="1">
            <a:spLocks noChangeArrowheads="1"/>
          </p:cNvSpPr>
          <p:nvPr/>
        </p:nvSpPr>
        <p:spPr bwMode="auto">
          <a:xfrm>
            <a:off x="128752" y="137510"/>
            <a:ext cx="5018088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Floyd-Warshall "</a:t>
            </a:r>
            <a:r>
              <a:rPr lang="en-US" sz="320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Quiz</a:t>
            </a:r>
            <a:r>
              <a:rPr lang="en-US" sz="3200" i="0">
                <a:solidFill>
                  <a:schemeClr val="tx1"/>
                </a:solidFill>
                <a:ea typeface="Times New Roman" pitchFamily="-107" charset="0"/>
                <a:cs typeface="Times New Roman" pitchFamily="-107" charset="0"/>
              </a:rPr>
              <a:t>"</a:t>
            </a:r>
          </a:p>
        </p:txBody>
      </p:sp>
      <p:sp>
        <p:nvSpPr>
          <p:cNvPr id="49176" name="Oval 29"/>
          <p:cNvSpPr>
            <a:spLocks noChangeArrowheads="1"/>
          </p:cNvSpPr>
          <p:nvPr/>
        </p:nvSpPr>
        <p:spPr bwMode="auto">
          <a:xfrm>
            <a:off x="1635236" y="2667000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7" name="Oval 30"/>
          <p:cNvSpPr>
            <a:spLocks noChangeArrowheads="1"/>
          </p:cNvSpPr>
          <p:nvPr/>
        </p:nvSpPr>
        <p:spPr bwMode="auto">
          <a:xfrm>
            <a:off x="3723894" y="2667000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8" name="Oval 31"/>
          <p:cNvSpPr>
            <a:spLocks noChangeArrowheads="1"/>
          </p:cNvSpPr>
          <p:nvPr/>
        </p:nvSpPr>
        <p:spPr bwMode="auto">
          <a:xfrm>
            <a:off x="5768594" y="2667000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49179" name="Oval 32"/>
          <p:cNvSpPr>
            <a:spLocks noChangeArrowheads="1"/>
          </p:cNvSpPr>
          <p:nvPr/>
        </p:nvSpPr>
        <p:spPr bwMode="auto">
          <a:xfrm>
            <a:off x="7830812" y="2667000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49198" name="Rectangle 52"/>
          <p:cNvSpPr>
            <a:spLocks noChangeArrowheads="1"/>
          </p:cNvSpPr>
          <p:nvPr/>
        </p:nvSpPr>
        <p:spPr bwMode="auto">
          <a:xfrm>
            <a:off x="5191776" y="6255408"/>
            <a:ext cx="353330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>
                <a:solidFill>
                  <a:schemeClr val="tx1"/>
                </a:solidFill>
                <a:latin typeface="Caliibri"/>
                <a:cs typeface="Caliibri"/>
              </a:rPr>
              <a:t>intermediate nodes are the third dimension here.</a:t>
            </a:r>
          </a:p>
        </p:txBody>
      </p:sp>
      <p:pic>
        <p:nvPicPr>
          <p:cNvPr id="49199" name="Picture 70" descr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9457" y="183927"/>
            <a:ext cx="1782409" cy="209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Rectangle 99"/>
          <p:cNvSpPr/>
          <p:nvPr/>
        </p:nvSpPr>
        <p:spPr>
          <a:xfrm>
            <a:off x="4800600" y="304800"/>
            <a:ext cx="164919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500" b="1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Don't </a:t>
            </a:r>
            <a:r>
              <a:rPr lang="en-US" sz="15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hand this in!</a:t>
            </a:r>
            <a:endParaRPr lang="en-US" sz="1500" i="0">
              <a:latin typeface="Calibri"/>
              <a:cs typeface="Calibri"/>
            </a:endParaRP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797036" y="320040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123" name="Straight Connector 122"/>
          <p:cNvCxnSpPr/>
          <p:nvPr/>
        </p:nvCxnSpPr>
        <p:spPr bwMode="auto">
          <a:xfrm rot="5400000">
            <a:off x="795772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 rot="5400000">
            <a:off x="2070587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 rot="5400000">
            <a:off x="1642729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 rot="5400000">
            <a:off x="1214871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Rectangle 127"/>
          <p:cNvSpPr/>
          <p:nvPr/>
        </p:nvSpPr>
        <p:spPr>
          <a:xfrm>
            <a:off x="794557" y="365672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775847" y="3290612"/>
            <a:ext cx="402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0">
                <a:solidFill>
                  <a:schemeClr val="bg1">
                    <a:lumMod val="65000"/>
                  </a:schemeClr>
                </a:solidFill>
                <a:latin typeface="Times"/>
                <a:cs typeface="Times"/>
              </a:rPr>
              <a:t>0</a:t>
            </a:r>
          </a:p>
        </p:txBody>
      </p:sp>
      <p:pic>
        <p:nvPicPr>
          <p:cNvPr id="132" name="Picture 131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6691" y="3723881"/>
            <a:ext cx="167996" cy="174327"/>
          </a:xfrm>
          <a:prstGeom prst="rect">
            <a:avLst/>
          </a:prstGeom>
        </p:spPr>
      </p:pic>
      <p:pic>
        <p:nvPicPr>
          <p:cNvPr id="133" name="Picture 132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807" y="3742364"/>
            <a:ext cx="153753" cy="155844"/>
          </a:xfrm>
          <a:prstGeom prst="rect">
            <a:avLst/>
          </a:prstGeom>
        </p:spPr>
      </p:pic>
      <p:pic>
        <p:nvPicPr>
          <p:cNvPr id="134" name="Picture 133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00666" y="3733603"/>
            <a:ext cx="150337" cy="155845"/>
          </a:xfrm>
          <a:prstGeom prst="rect">
            <a:avLst/>
          </a:prstGeom>
        </p:spPr>
      </p:pic>
      <p:pic>
        <p:nvPicPr>
          <p:cNvPr id="135" name="Picture 134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74217" y="3733020"/>
            <a:ext cx="153753" cy="166717"/>
          </a:xfrm>
          <a:prstGeom prst="rect">
            <a:avLst/>
          </a:prstGeom>
        </p:spPr>
      </p:pic>
      <p:sp>
        <p:nvSpPr>
          <p:cNvPr id="140" name="Rectangle 8"/>
          <p:cNvSpPr>
            <a:spLocks noChangeArrowheads="1"/>
          </p:cNvSpPr>
          <p:nvPr/>
        </p:nvSpPr>
        <p:spPr bwMode="auto">
          <a:xfrm>
            <a:off x="2851222" y="320040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141" name="Straight Connector 140"/>
          <p:cNvCxnSpPr/>
          <p:nvPr/>
        </p:nvCxnSpPr>
        <p:spPr bwMode="auto">
          <a:xfrm rot="5400000">
            <a:off x="2849958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 rot="5400000">
            <a:off x="4124773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 rot="5400000">
            <a:off x="3696915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 rot="5400000">
            <a:off x="3269057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/>
          <p:cNvSpPr/>
          <p:nvPr/>
        </p:nvSpPr>
        <p:spPr>
          <a:xfrm>
            <a:off x="2848743" y="365672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2830033" y="3290612"/>
            <a:ext cx="40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chemeClr val="tx1"/>
                </a:solidFill>
                <a:latin typeface="Times"/>
                <a:cs typeface="Times"/>
              </a:rPr>
              <a:t>14</a:t>
            </a:r>
          </a:p>
        </p:txBody>
      </p:sp>
      <p:pic>
        <p:nvPicPr>
          <p:cNvPr id="147" name="Picture 146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0877" y="3723881"/>
            <a:ext cx="167996" cy="174327"/>
          </a:xfrm>
          <a:prstGeom prst="rect">
            <a:avLst/>
          </a:prstGeom>
        </p:spPr>
      </p:pic>
      <p:pic>
        <p:nvPicPr>
          <p:cNvPr id="148" name="Picture 147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7993" y="3742364"/>
            <a:ext cx="153753" cy="155844"/>
          </a:xfrm>
          <a:prstGeom prst="rect">
            <a:avLst/>
          </a:prstGeom>
        </p:spPr>
      </p:pic>
      <p:pic>
        <p:nvPicPr>
          <p:cNvPr id="149" name="Picture 148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54852" y="3733603"/>
            <a:ext cx="150337" cy="155845"/>
          </a:xfrm>
          <a:prstGeom prst="rect">
            <a:avLst/>
          </a:prstGeom>
        </p:spPr>
      </p:pic>
      <p:pic>
        <p:nvPicPr>
          <p:cNvPr id="150" name="Picture 149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8403" y="3733020"/>
            <a:ext cx="153753" cy="166717"/>
          </a:xfrm>
          <a:prstGeom prst="rect">
            <a:avLst/>
          </a:prstGeom>
        </p:spPr>
      </p:pic>
      <p:sp>
        <p:nvSpPr>
          <p:cNvPr id="155" name="Rectangle 8"/>
          <p:cNvSpPr>
            <a:spLocks noChangeArrowheads="1"/>
          </p:cNvSpPr>
          <p:nvPr/>
        </p:nvSpPr>
        <p:spPr bwMode="auto">
          <a:xfrm>
            <a:off x="4905408" y="320040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156" name="Straight Connector 155"/>
          <p:cNvCxnSpPr/>
          <p:nvPr/>
        </p:nvCxnSpPr>
        <p:spPr bwMode="auto">
          <a:xfrm rot="5400000">
            <a:off x="4904144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rot="5400000">
            <a:off x="6178959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rot="5400000">
            <a:off x="5751101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/>
          <p:cNvCxnSpPr/>
          <p:nvPr/>
        </p:nvCxnSpPr>
        <p:spPr bwMode="auto">
          <a:xfrm rot="5400000">
            <a:off x="5323243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Rectangle 159"/>
          <p:cNvSpPr/>
          <p:nvPr/>
        </p:nvSpPr>
        <p:spPr>
          <a:xfrm>
            <a:off x="4902929" y="365672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4842015" y="3290612"/>
            <a:ext cx="475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chemeClr val="tx1"/>
                </a:solidFill>
                <a:latin typeface="Times"/>
                <a:cs typeface="Times"/>
              </a:rPr>
              <a:t>inf</a:t>
            </a:r>
          </a:p>
        </p:txBody>
      </p:sp>
      <p:pic>
        <p:nvPicPr>
          <p:cNvPr id="162" name="Picture 161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5063" y="3723881"/>
            <a:ext cx="167996" cy="174327"/>
          </a:xfrm>
          <a:prstGeom prst="rect">
            <a:avLst/>
          </a:prstGeom>
        </p:spPr>
      </p:pic>
      <p:pic>
        <p:nvPicPr>
          <p:cNvPr id="163" name="Picture 162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2179" y="3742364"/>
            <a:ext cx="153753" cy="155844"/>
          </a:xfrm>
          <a:prstGeom prst="rect">
            <a:avLst/>
          </a:prstGeom>
        </p:spPr>
      </p:pic>
      <p:pic>
        <p:nvPicPr>
          <p:cNvPr id="164" name="Picture 163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9038" y="3733603"/>
            <a:ext cx="150337" cy="155845"/>
          </a:xfrm>
          <a:prstGeom prst="rect">
            <a:avLst/>
          </a:prstGeom>
        </p:spPr>
      </p:pic>
      <p:pic>
        <p:nvPicPr>
          <p:cNvPr id="165" name="Picture 164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82589" y="3733020"/>
            <a:ext cx="153753" cy="166717"/>
          </a:xfrm>
          <a:prstGeom prst="rect">
            <a:avLst/>
          </a:prstGeom>
        </p:spPr>
      </p:pic>
      <p:sp>
        <p:nvSpPr>
          <p:cNvPr id="167" name="Rectangle 8"/>
          <p:cNvSpPr>
            <a:spLocks noChangeArrowheads="1"/>
          </p:cNvSpPr>
          <p:nvPr/>
        </p:nvSpPr>
        <p:spPr bwMode="auto">
          <a:xfrm>
            <a:off x="6959593" y="320040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168" name="Straight Connector 167"/>
          <p:cNvCxnSpPr/>
          <p:nvPr/>
        </p:nvCxnSpPr>
        <p:spPr bwMode="auto">
          <a:xfrm rot="5400000">
            <a:off x="6958329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 rot="5400000">
            <a:off x="8233144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 rot="5400000">
            <a:off x="7805286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 rot="5400000">
            <a:off x="7377428" y="355780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6957114" y="365672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885849" y="3290612"/>
            <a:ext cx="49661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chemeClr val="tx1"/>
                </a:solidFill>
                <a:latin typeface="Times"/>
                <a:cs typeface="Times"/>
              </a:rPr>
              <a:t>100</a:t>
            </a:r>
          </a:p>
        </p:txBody>
      </p:sp>
      <p:pic>
        <p:nvPicPr>
          <p:cNvPr id="174" name="Picture 173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89248" y="3723881"/>
            <a:ext cx="167996" cy="174327"/>
          </a:xfrm>
          <a:prstGeom prst="rect">
            <a:avLst/>
          </a:prstGeom>
        </p:spPr>
      </p:pic>
      <p:pic>
        <p:nvPicPr>
          <p:cNvPr id="175" name="Picture 174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6364" y="3742364"/>
            <a:ext cx="153753" cy="155844"/>
          </a:xfrm>
          <a:prstGeom prst="rect">
            <a:avLst/>
          </a:prstGeom>
        </p:spPr>
      </p:pic>
      <p:pic>
        <p:nvPicPr>
          <p:cNvPr id="176" name="Picture 175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63223" y="3733603"/>
            <a:ext cx="150337" cy="155845"/>
          </a:xfrm>
          <a:prstGeom prst="rect">
            <a:avLst/>
          </a:prstGeom>
        </p:spPr>
      </p:pic>
      <p:pic>
        <p:nvPicPr>
          <p:cNvPr id="177" name="Picture 176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36774" y="3733020"/>
            <a:ext cx="153753" cy="166717"/>
          </a:xfrm>
          <a:prstGeom prst="rect">
            <a:avLst/>
          </a:prstGeom>
        </p:spPr>
      </p:pic>
      <p:sp>
        <p:nvSpPr>
          <p:cNvPr id="179" name="Rectangle 8"/>
          <p:cNvSpPr>
            <a:spLocks noChangeArrowheads="1"/>
          </p:cNvSpPr>
          <p:nvPr/>
        </p:nvSpPr>
        <p:spPr bwMode="auto">
          <a:xfrm>
            <a:off x="792744" y="394838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180" name="Straight Connector 179"/>
          <p:cNvCxnSpPr/>
          <p:nvPr/>
        </p:nvCxnSpPr>
        <p:spPr bwMode="auto">
          <a:xfrm rot="5400000">
            <a:off x="791480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 rot="5400000">
            <a:off x="2066295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 rot="5400000">
            <a:off x="1638437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 rot="5400000">
            <a:off x="1210579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Rectangle 183"/>
          <p:cNvSpPr/>
          <p:nvPr/>
        </p:nvSpPr>
        <p:spPr>
          <a:xfrm>
            <a:off x="790265" y="440471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729351" y="4038597"/>
            <a:ext cx="475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 dirty="0" err="1">
                <a:solidFill>
                  <a:srgbClr val="000000"/>
                </a:solidFill>
                <a:latin typeface="Times"/>
                <a:cs typeface="Times"/>
              </a:rPr>
              <a:t>inf</a:t>
            </a:r>
            <a:endParaRPr lang="en-US" sz="1800" b="1" i="0" dirty="0">
              <a:solidFill>
                <a:schemeClr val="bg1">
                  <a:lumMod val="65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186" name="Picture 185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2399" y="4471866"/>
            <a:ext cx="167996" cy="174327"/>
          </a:xfrm>
          <a:prstGeom prst="rect">
            <a:avLst/>
          </a:prstGeom>
        </p:spPr>
      </p:pic>
      <p:pic>
        <p:nvPicPr>
          <p:cNvPr id="187" name="Picture 186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19515" y="4490349"/>
            <a:ext cx="153753" cy="155844"/>
          </a:xfrm>
          <a:prstGeom prst="rect">
            <a:avLst/>
          </a:prstGeom>
        </p:spPr>
      </p:pic>
      <p:pic>
        <p:nvPicPr>
          <p:cNvPr id="188" name="Picture 187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6374" y="4481588"/>
            <a:ext cx="150337" cy="155845"/>
          </a:xfrm>
          <a:prstGeom prst="rect">
            <a:avLst/>
          </a:prstGeom>
        </p:spPr>
      </p:pic>
      <p:pic>
        <p:nvPicPr>
          <p:cNvPr id="189" name="Picture 188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69925" y="4481005"/>
            <a:ext cx="153753" cy="166717"/>
          </a:xfrm>
          <a:prstGeom prst="rect">
            <a:avLst/>
          </a:prstGeom>
        </p:spPr>
      </p:pic>
      <p:sp>
        <p:nvSpPr>
          <p:cNvPr id="191" name="Rectangle 8"/>
          <p:cNvSpPr>
            <a:spLocks noChangeArrowheads="1"/>
          </p:cNvSpPr>
          <p:nvPr/>
        </p:nvSpPr>
        <p:spPr bwMode="auto">
          <a:xfrm>
            <a:off x="2846930" y="394838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192" name="Straight Connector 191"/>
          <p:cNvCxnSpPr/>
          <p:nvPr/>
        </p:nvCxnSpPr>
        <p:spPr bwMode="auto">
          <a:xfrm rot="5400000">
            <a:off x="2845666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 rot="5400000">
            <a:off x="4120481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 rot="5400000">
            <a:off x="3692623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5" name="Straight Connector 194"/>
          <p:cNvCxnSpPr/>
          <p:nvPr/>
        </p:nvCxnSpPr>
        <p:spPr bwMode="auto">
          <a:xfrm rot="5400000">
            <a:off x="3264765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196" name="Rectangle 195"/>
          <p:cNvSpPr/>
          <p:nvPr/>
        </p:nvSpPr>
        <p:spPr>
          <a:xfrm>
            <a:off x="2844451" y="440471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2825741" y="4038597"/>
            <a:ext cx="402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>
                <a:solidFill>
                  <a:schemeClr val="bg1">
                    <a:lumMod val="65000"/>
                  </a:schemeClr>
                </a:solidFill>
                <a:latin typeface="Times"/>
                <a:cs typeface="Times"/>
              </a:rPr>
              <a:t>0</a:t>
            </a:r>
            <a:endParaRPr lang="en-US" sz="1500" b="1" i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198" name="Picture 197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6585" y="4471866"/>
            <a:ext cx="167996" cy="174327"/>
          </a:xfrm>
          <a:prstGeom prst="rect">
            <a:avLst/>
          </a:prstGeom>
        </p:spPr>
      </p:pic>
      <p:pic>
        <p:nvPicPr>
          <p:cNvPr id="199" name="Picture 198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3701" y="4490349"/>
            <a:ext cx="153753" cy="155844"/>
          </a:xfrm>
          <a:prstGeom prst="rect">
            <a:avLst/>
          </a:prstGeom>
        </p:spPr>
      </p:pic>
      <p:pic>
        <p:nvPicPr>
          <p:cNvPr id="200" name="Picture 199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50560" y="4481588"/>
            <a:ext cx="150337" cy="155845"/>
          </a:xfrm>
          <a:prstGeom prst="rect">
            <a:avLst/>
          </a:prstGeom>
        </p:spPr>
      </p:pic>
      <p:pic>
        <p:nvPicPr>
          <p:cNvPr id="201" name="Picture 200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4111" y="4481005"/>
            <a:ext cx="153753" cy="166717"/>
          </a:xfrm>
          <a:prstGeom prst="rect">
            <a:avLst/>
          </a:prstGeom>
        </p:spPr>
      </p:pic>
      <p:sp>
        <p:nvSpPr>
          <p:cNvPr id="203" name="Rectangle 8"/>
          <p:cNvSpPr>
            <a:spLocks noChangeArrowheads="1"/>
          </p:cNvSpPr>
          <p:nvPr/>
        </p:nvSpPr>
        <p:spPr bwMode="auto">
          <a:xfrm>
            <a:off x="4901116" y="394838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04" name="Straight Connector 203"/>
          <p:cNvCxnSpPr/>
          <p:nvPr/>
        </p:nvCxnSpPr>
        <p:spPr bwMode="auto">
          <a:xfrm rot="5400000">
            <a:off x="4899852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" name="Straight Connector 204"/>
          <p:cNvCxnSpPr/>
          <p:nvPr/>
        </p:nvCxnSpPr>
        <p:spPr bwMode="auto">
          <a:xfrm rot="5400000">
            <a:off x="6174667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Connector 205"/>
          <p:cNvCxnSpPr/>
          <p:nvPr/>
        </p:nvCxnSpPr>
        <p:spPr bwMode="auto">
          <a:xfrm rot="5400000">
            <a:off x="5746809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Connector 206"/>
          <p:cNvCxnSpPr/>
          <p:nvPr/>
        </p:nvCxnSpPr>
        <p:spPr bwMode="auto">
          <a:xfrm rot="5400000">
            <a:off x="5318951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08" name="Rectangle 207"/>
          <p:cNvSpPr/>
          <p:nvPr/>
        </p:nvSpPr>
        <p:spPr>
          <a:xfrm>
            <a:off x="4898637" y="440471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4879927" y="4038597"/>
            <a:ext cx="40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chemeClr val="tx1"/>
                </a:solidFill>
                <a:latin typeface="Times"/>
                <a:cs typeface="Times"/>
              </a:rPr>
              <a:t>14</a:t>
            </a:r>
          </a:p>
        </p:txBody>
      </p:sp>
      <p:pic>
        <p:nvPicPr>
          <p:cNvPr id="210" name="Picture 209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0771" y="4471866"/>
            <a:ext cx="167996" cy="174327"/>
          </a:xfrm>
          <a:prstGeom prst="rect">
            <a:avLst/>
          </a:prstGeom>
        </p:spPr>
      </p:pic>
      <p:pic>
        <p:nvPicPr>
          <p:cNvPr id="211" name="Picture 210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7887" y="4490349"/>
            <a:ext cx="153753" cy="155844"/>
          </a:xfrm>
          <a:prstGeom prst="rect">
            <a:avLst/>
          </a:prstGeom>
        </p:spPr>
      </p:pic>
      <p:pic>
        <p:nvPicPr>
          <p:cNvPr id="212" name="Picture 211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4746" y="4481588"/>
            <a:ext cx="150337" cy="155845"/>
          </a:xfrm>
          <a:prstGeom prst="rect">
            <a:avLst/>
          </a:prstGeom>
        </p:spPr>
      </p:pic>
      <p:pic>
        <p:nvPicPr>
          <p:cNvPr id="213" name="Picture 212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8297" y="4481005"/>
            <a:ext cx="153753" cy="166717"/>
          </a:xfrm>
          <a:prstGeom prst="rect">
            <a:avLst/>
          </a:prstGeom>
        </p:spPr>
      </p:pic>
      <p:sp>
        <p:nvSpPr>
          <p:cNvPr id="215" name="Rectangle 8"/>
          <p:cNvSpPr>
            <a:spLocks noChangeArrowheads="1"/>
          </p:cNvSpPr>
          <p:nvPr/>
        </p:nvSpPr>
        <p:spPr bwMode="auto">
          <a:xfrm>
            <a:off x="6955301" y="394838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16" name="Straight Connector 215"/>
          <p:cNvCxnSpPr/>
          <p:nvPr/>
        </p:nvCxnSpPr>
        <p:spPr bwMode="auto">
          <a:xfrm rot="5400000">
            <a:off x="6954037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/>
          <p:nvPr/>
        </p:nvCxnSpPr>
        <p:spPr bwMode="auto">
          <a:xfrm rot="5400000">
            <a:off x="8228852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18" name="Straight Connector 217"/>
          <p:cNvCxnSpPr/>
          <p:nvPr/>
        </p:nvCxnSpPr>
        <p:spPr bwMode="auto">
          <a:xfrm rot="5400000">
            <a:off x="7800994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/>
          <p:nvPr/>
        </p:nvCxnSpPr>
        <p:spPr bwMode="auto">
          <a:xfrm rot="5400000">
            <a:off x="7373136" y="430579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20" name="Rectangle 219"/>
          <p:cNvSpPr/>
          <p:nvPr/>
        </p:nvSpPr>
        <p:spPr>
          <a:xfrm>
            <a:off x="6952822" y="440471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934112" y="4038597"/>
            <a:ext cx="40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chemeClr val="tx1"/>
                </a:solidFill>
                <a:latin typeface="Times"/>
                <a:cs typeface="Times"/>
              </a:rPr>
              <a:t>50</a:t>
            </a:r>
          </a:p>
        </p:txBody>
      </p:sp>
      <p:pic>
        <p:nvPicPr>
          <p:cNvPr id="222" name="Picture 221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84956" y="4471866"/>
            <a:ext cx="167996" cy="174327"/>
          </a:xfrm>
          <a:prstGeom prst="rect">
            <a:avLst/>
          </a:prstGeom>
        </p:spPr>
      </p:pic>
      <p:pic>
        <p:nvPicPr>
          <p:cNvPr id="223" name="Picture 222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2072" y="4490349"/>
            <a:ext cx="153753" cy="155844"/>
          </a:xfrm>
          <a:prstGeom prst="rect">
            <a:avLst/>
          </a:prstGeom>
        </p:spPr>
      </p:pic>
      <p:pic>
        <p:nvPicPr>
          <p:cNvPr id="224" name="Picture 223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8931" y="4481588"/>
            <a:ext cx="150337" cy="155845"/>
          </a:xfrm>
          <a:prstGeom prst="rect">
            <a:avLst/>
          </a:prstGeom>
        </p:spPr>
      </p:pic>
      <p:pic>
        <p:nvPicPr>
          <p:cNvPr id="225" name="Picture 224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32482" y="4481005"/>
            <a:ext cx="153753" cy="166717"/>
          </a:xfrm>
          <a:prstGeom prst="rect">
            <a:avLst/>
          </a:prstGeom>
        </p:spPr>
      </p:pic>
      <p:sp>
        <p:nvSpPr>
          <p:cNvPr id="227" name="Rectangle 8"/>
          <p:cNvSpPr>
            <a:spLocks noChangeArrowheads="1"/>
          </p:cNvSpPr>
          <p:nvPr/>
        </p:nvSpPr>
        <p:spPr bwMode="auto">
          <a:xfrm>
            <a:off x="791784" y="468411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28" name="Straight Connector 227"/>
          <p:cNvCxnSpPr/>
          <p:nvPr/>
        </p:nvCxnSpPr>
        <p:spPr bwMode="auto">
          <a:xfrm rot="5400000">
            <a:off x="790520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 rot="5400000">
            <a:off x="2065335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 rot="5400000">
            <a:off x="1637477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1" name="Straight Connector 230"/>
          <p:cNvCxnSpPr/>
          <p:nvPr/>
        </p:nvCxnSpPr>
        <p:spPr bwMode="auto">
          <a:xfrm rot="5400000">
            <a:off x="1209619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32" name="Rectangle 231"/>
          <p:cNvSpPr/>
          <p:nvPr/>
        </p:nvSpPr>
        <p:spPr>
          <a:xfrm>
            <a:off x="789305" y="514043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728391" y="4774322"/>
            <a:ext cx="475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rgbClr val="000000"/>
                </a:solidFill>
                <a:latin typeface="Times"/>
                <a:cs typeface="Times"/>
              </a:rPr>
              <a:t>inf</a:t>
            </a:r>
            <a:endParaRPr lang="en-US" sz="1800" b="1" i="0">
              <a:solidFill>
                <a:schemeClr val="bg1">
                  <a:lumMod val="65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234" name="Picture 233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1439" y="5207591"/>
            <a:ext cx="167996" cy="174327"/>
          </a:xfrm>
          <a:prstGeom prst="rect">
            <a:avLst/>
          </a:prstGeom>
        </p:spPr>
      </p:pic>
      <p:pic>
        <p:nvPicPr>
          <p:cNvPr id="235" name="Picture 234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18555" y="5226074"/>
            <a:ext cx="153753" cy="155844"/>
          </a:xfrm>
          <a:prstGeom prst="rect">
            <a:avLst/>
          </a:prstGeom>
        </p:spPr>
      </p:pic>
      <p:pic>
        <p:nvPicPr>
          <p:cNvPr id="236" name="Picture 235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5414" y="5217313"/>
            <a:ext cx="150337" cy="155845"/>
          </a:xfrm>
          <a:prstGeom prst="rect">
            <a:avLst/>
          </a:prstGeom>
        </p:spPr>
      </p:pic>
      <p:pic>
        <p:nvPicPr>
          <p:cNvPr id="237" name="Picture 236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68965" y="5216730"/>
            <a:ext cx="153753" cy="166717"/>
          </a:xfrm>
          <a:prstGeom prst="rect">
            <a:avLst/>
          </a:prstGeom>
        </p:spPr>
      </p:pic>
      <p:sp>
        <p:nvSpPr>
          <p:cNvPr id="239" name="Rectangle 8"/>
          <p:cNvSpPr>
            <a:spLocks noChangeArrowheads="1"/>
          </p:cNvSpPr>
          <p:nvPr/>
        </p:nvSpPr>
        <p:spPr bwMode="auto">
          <a:xfrm>
            <a:off x="2845970" y="468411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40" name="Straight Connector 239"/>
          <p:cNvCxnSpPr/>
          <p:nvPr/>
        </p:nvCxnSpPr>
        <p:spPr bwMode="auto">
          <a:xfrm rot="5400000">
            <a:off x="2844706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/>
          <p:nvPr/>
        </p:nvCxnSpPr>
        <p:spPr bwMode="auto">
          <a:xfrm rot="5400000">
            <a:off x="4119521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2" name="Straight Connector 241"/>
          <p:cNvCxnSpPr/>
          <p:nvPr/>
        </p:nvCxnSpPr>
        <p:spPr bwMode="auto">
          <a:xfrm rot="5400000">
            <a:off x="3691663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3" name="Straight Connector 242"/>
          <p:cNvCxnSpPr/>
          <p:nvPr/>
        </p:nvCxnSpPr>
        <p:spPr bwMode="auto">
          <a:xfrm rot="5400000">
            <a:off x="3263805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44" name="Rectangle 243"/>
          <p:cNvSpPr/>
          <p:nvPr/>
        </p:nvSpPr>
        <p:spPr>
          <a:xfrm>
            <a:off x="2843491" y="514043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2782577" y="4774322"/>
            <a:ext cx="475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rgbClr val="000000"/>
                </a:solidFill>
                <a:latin typeface="Times"/>
                <a:cs typeface="Times"/>
              </a:rPr>
              <a:t>inf</a:t>
            </a:r>
            <a:endParaRPr lang="en-US" sz="1500" b="1" i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246" name="Picture 245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5625" y="5207591"/>
            <a:ext cx="167996" cy="174327"/>
          </a:xfrm>
          <a:prstGeom prst="rect">
            <a:avLst/>
          </a:prstGeom>
        </p:spPr>
      </p:pic>
      <p:pic>
        <p:nvPicPr>
          <p:cNvPr id="247" name="Picture 246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72741" y="5226074"/>
            <a:ext cx="153753" cy="155844"/>
          </a:xfrm>
          <a:prstGeom prst="rect">
            <a:avLst/>
          </a:prstGeom>
        </p:spPr>
      </p:pic>
      <p:pic>
        <p:nvPicPr>
          <p:cNvPr id="248" name="Picture 247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49600" y="5217313"/>
            <a:ext cx="150337" cy="155845"/>
          </a:xfrm>
          <a:prstGeom prst="rect">
            <a:avLst/>
          </a:prstGeom>
        </p:spPr>
      </p:pic>
      <p:pic>
        <p:nvPicPr>
          <p:cNvPr id="249" name="Picture 248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3151" y="5216730"/>
            <a:ext cx="153753" cy="166717"/>
          </a:xfrm>
          <a:prstGeom prst="rect">
            <a:avLst/>
          </a:prstGeom>
        </p:spPr>
      </p:pic>
      <p:sp>
        <p:nvSpPr>
          <p:cNvPr id="251" name="Rectangle 8"/>
          <p:cNvSpPr>
            <a:spLocks noChangeArrowheads="1"/>
          </p:cNvSpPr>
          <p:nvPr/>
        </p:nvSpPr>
        <p:spPr bwMode="auto">
          <a:xfrm>
            <a:off x="4900156" y="468411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52" name="Straight Connector 251"/>
          <p:cNvCxnSpPr/>
          <p:nvPr/>
        </p:nvCxnSpPr>
        <p:spPr bwMode="auto">
          <a:xfrm rot="5400000">
            <a:off x="4898892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3" name="Straight Connector 252"/>
          <p:cNvCxnSpPr/>
          <p:nvPr/>
        </p:nvCxnSpPr>
        <p:spPr bwMode="auto">
          <a:xfrm rot="5400000">
            <a:off x="6173707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54" name="Straight Connector 253"/>
          <p:cNvCxnSpPr/>
          <p:nvPr/>
        </p:nvCxnSpPr>
        <p:spPr bwMode="auto">
          <a:xfrm rot="5400000">
            <a:off x="5745849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55" name="Straight Connector 254"/>
          <p:cNvCxnSpPr/>
          <p:nvPr/>
        </p:nvCxnSpPr>
        <p:spPr bwMode="auto">
          <a:xfrm rot="5400000">
            <a:off x="5317991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56" name="Rectangle 255"/>
          <p:cNvSpPr/>
          <p:nvPr/>
        </p:nvSpPr>
        <p:spPr>
          <a:xfrm>
            <a:off x="4897677" y="514043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4878967" y="4774322"/>
            <a:ext cx="402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>
                <a:solidFill>
                  <a:schemeClr val="bg1">
                    <a:lumMod val="65000"/>
                  </a:schemeClr>
                </a:solidFill>
                <a:latin typeface="Times"/>
                <a:cs typeface="Times"/>
              </a:rPr>
              <a:t>0</a:t>
            </a:r>
            <a:endParaRPr lang="en-US" sz="1500" b="1" i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258" name="Picture 257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811" y="5207591"/>
            <a:ext cx="167996" cy="174327"/>
          </a:xfrm>
          <a:prstGeom prst="rect">
            <a:avLst/>
          </a:prstGeom>
        </p:spPr>
      </p:pic>
      <p:pic>
        <p:nvPicPr>
          <p:cNvPr id="259" name="Picture 258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6927" y="5226074"/>
            <a:ext cx="153753" cy="155844"/>
          </a:xfrm>
          <a:prstGeom prst="rect">
            <a:avLst/>
          </a:prstGeom>
        </p:spPr>
      </p:pic>
      <p:pic>
        <p:nvPicPr>
          <p:cNvPr id="260" name="Picture 259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3786" y="5217313"/>
            <a:ext cx="150337" cy="155845"/>
          </a:xfrm>
          <a:prstGeom prst="rect">
            <a:avLst/>
          </a:prstGeom>
        </p:spPr>
      </p:pic>
      <p:pic>
        <p:nvPicPr>
          <p:cNvPr id="261" name="Picture 260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7337" y="5216730"/>
            <a:ext cx="153753" cy="166717"/>
          </a:xfrm>
          <a:prstGeom prst="rect">
            <a:avLst/>
          </a:prstGeom>
        </p:spPr>
      </p:pic>
      <p:sp>
        <p:nvSpPr>
          <p:cNvPr id="263" name="Rectangle 8"/>
          <p:cNvSpPr>
            <a:spLocks noChangeArrowheads="1"/>
          </p:cNvSpPr>
          <p:nvPr/>
        </p:nvSpPr>
        <p:spPr bwMode="auto">
          <a:xfrm>
            <a:off x="6954341" y="4684110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64" name="Straight Connector 263"/>
          <p:cNvCxnSpPr/>
          <p:nvPr/>
        </p:nvCxnSpPr>
        <p:spPr bwMode="auto">
          <a:xfrm rot="5400000">
            <a:off x="6953077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5" name="Straight Connector 264"/>
          <p:cNvCxnSpPr/>
          <p:nvPr/>
        </p:nvCxnSpPr>
        <p:spPr bwMode="auto">
          <a:xfrm rot="5400000">
            <a:off x="8227892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66" name="Straight Connector 265"/>
          <p:cNvCxnSpPr/>
          <p:nvPr/>
        </p:nvCxnSpPr>
        <p:spPr bwMode="auto">
          <a:xfrm rot="5400000">
            <a:off x="7800034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67" name="Straight Connector 266"/>
          <p:cNvCxnSpPr/>
          <p:nvPr/>
        </p:nvCxnSpPr>
        <p:spPr bwMode="auto">
          <a:xfrm rot="5400000">
            <a:off x="7372176" y="5041518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68" name="Rectangle 267"/>
          <p:cNvSpPr/>
          <p:nvPr/>
        </p:nvSpPr>
        <p:spPr>
          <a:xfrm>
            <a:off x="6951862" y="5140435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6933152" y="4774322"/>
            <a:ext cx="40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chemeClr val="tx1"/>
                </a:solidFill>
                <a:latin typeface="Times"/>
                <a:cs typeface="Times"/>
              </a:rPr>
              <a:t>14</a:t>
            </a:r>
          </a:p>
        </p:txBody>
      </p:sp>
      <p:pic>
        <p:nvPicPr>
          <p:cNvPr id="270" name="Picture 269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83996" y="5207591"/>
            <a:ext cx="167996" cy="174327"/>
          </a:xfrm>
          <a:prstGeom prst="rect">
            <a:avLst/>
          </a:prstGeom>
        </p:spPr>
      </p:pic>
      <p:pic>
        <p:nvPicPr>
          <p:cNvPr id="271" name="Picture 270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81112" y="5226074"/>
            <a:ext cx="153753" cy="155844"/>
          </a:xfrm>
          <a:prstGeom prst="rect">
            <a:avLst/>
          </a:prstGeom>
        </p:spPr>
      </p:pic>
      <p:pic>
        <p:nvPicPr>
          <p:cNvPr id="272" name="Picture 271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7971" y="5217313"/>
            <a:ext cx="150337" cy="155845"/>
          </a:xfrm>
          <a:prstGeom prst="rect">
            <a:avLst/>
          </a:prstGeom>
        </p:spPr>
      </p:pic>
      <p:pic>
        <p:nvPicPr>
          <p:cNvPr id="273" name="Picture 272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31522" y="5216730"/>
            <a:ext cx="153753" cy="166717"/>
          </a:xfrm>
          <a:prstGeom prst="rect">
            <a:avLst/>
          </a:prstGeom>
        </p:spPr>
      </p:pic>
      <p:sp>
        <p:nvSpPr>
          <p:cNvPr id="275" name="Rectangle 8"/>
          <p:cNvSpPr>
            <a:spLocks noChangeArrowheads="1"/>
          </p:cNvSpPr>
          <p:nvPr/>
        </p:nvSpPr>
        <p:spPr bwMode="auto">
          <a:xfrm>
            <a:off x="787492" y="543209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76" name="Straight Connector 275"/>
          <p:cNvCxnSpPr/>
          <p:nvPr/>
        </p:nvCxnSpPr>
        <p:spPr bwMode="auto">
          <a:xfrm rot="5400000">
            <a:off x="786228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Straight Connector 276"/>
          <p:cNvCxnSpPr/>
          <p:nvPr/>
        </p:nvCxnSpPr>
        <p:spPr bwMode="auto">
          <a:xfrm rot="5400000">
            <a:off x="2061043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78" name="Straight Connector 277"/>
          <p:cNvCxnSpPr/>
          <p:nvPr/>
        </p:nvCxnSpPr>
        <p:spPr bwMode="auto">
          <a:xfrm rot="5400000">
            <a:off x="1633185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79" name="Straight Connector 278"/>
          <p:cNvCxnSpPr/>
          <p:nvPr/>
        </p:nvCxnSpPr>
        <p:spPr bwMode="auto">
          <a:xfrm rot="5400000">
            <a:off x="1205327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80" name="Rectangle 279"/>
          <p:cNvSpPr/>
          <p:nvPr/>
        </p:nvSpPr>
        <p:spPr>
          <a:xfrm>
            <a:off x="785013" y="588842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766303" y="5522307"/>
            <a:ext cx="40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rgbClr val="000000"/>
                </a:solidFill>
                <a:latin typeface="Times"/>
                <a:cs typeface="Times"/>
              </a:rPr>
              <a:t>10</a:t>
            </a:r>
            <a:endParaRPr lang="en-US" sz="1800" b="1" i="0">
              <a:solidFill>
                <a:schemeClr val="bg1">
                  <a:lumMod val="65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282" name="Picture 281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7147" y="5955576"/>
            <a:ext cx="167996" cy="174327"/>
          </a:xfrm>
          <a:prstGeom prst="rect">
            <a:avLst/>
          </a:prstGeom>
        </p:spPr>
      </p:pic>
      <p:pic>
        <p:nvPicPr>
          <p:cNvPr id="283" name="Picture 282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14263" y="5974059"/>
            <a:ext cx="153753" cy="155844"/>
          </a:xfrm>
          <a:prstGeom prst="rect">
            <a:avLst/>
          </a:prstGeom>
        </p:spPr>
      </p:pic>
      <p:pic>
        <p:nvPicPr>
          <p:cNvPr id="284" name="Picture 283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122" y="5965298"/>
            <a:ext cx="150337" cy="155845"/>
          </a:xfrm>
          <a:prstGeom prst="rect">
            <a:avLst/>
          </a:prstGeom>
        </p:spPr>
      </p:pic>
      <p:pic>
        <p:nvPicPr>
          <p:cNvPr id="285" name="Picture 284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64673" y="5964715"/>
            <a:ext cx="153753" cy="166717"/>
          </a:xfrm>
          <a:prstGeom prst="rect">
            <a:avLst/>
          </a:prstGeom>
        </p:spPr>
      </p:pic>
      <p:sp>
        <p:nvSpPr>
          <p:cNvPr id="287" name="Rectangle 8"/>
          <p:cNvSpPr>
            <a:spLocks noChangeArrowheads="1"/>
          </p:cNvSpPr>
          <p:nvPr/>
        </p:nvSpPr>
        <p:spPr bwMode="auto">
          <a:xfrm>
            <a:off x="2841678" y="543209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288" name="Straight Connector 287"/>
          <p:cNvCxnSpPr/>
          <p:nvPr/>
        </p:nvCxnSpPr>
        <p:spPr bwMode="auto">
          <a:xfrm rot="5400000">
            <a:off x="2840414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9" name="Straight Connector 288"/>
          <p:cNvCxnSpPr/>
          <p:nvPr/>
        </p:nvCxnSpPr>
        <p:spPr bwMode="auto">
          <a:xfrm rot="5400000">
            <a:off x="4115229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0" name="Straight Connector 289"/>
          <p:cNvCxnSpPr/>
          <p:nvPr/>
        </p:nvCxnSpPr>
        <p:spPr bwMode="auto">
          <a:xfrm rot="5400000">
            <a:off x="3687371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1" name="Straight Connector 290"/>
          <p:cNvCxnSpPr/>
          <p:nvPr/>
        </p:nvCxnSpPr>
        <p:spPr bwMode="auto">
          <a:xfrm rot="5400000">
            <a:off x="3259513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292" name="Rectangle 291"/>
          <p:cNvSpPr/>
          <p:nvPr/>
        </p:nvSpPr>
        <p:spPr>
          <a:xfrm>
            <a:off x="2839199" y="588842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293" name="Rectangle 292"/>
          <p:cNvSpPr/>
          <p:nvPr/>
        </p:nvSpPr>
        <p:spPr>
          <a:xfrm>
            <a:off x="2778285" y="5522307"/>
            <a:ext cx="475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rgbClr val="000000"/>
                </a:solidFill>
                <a:latin typeface="Times"/>
                <a:cs typeface="Times"/>
              </a:rPr>
              <a:t>inf</a:t>
            </a:r>
            <a:endParaRPr lang="en-US" sz="1500" b="1" i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294" name="Picture 293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333" y="5955576"/>
            <a:ext cx="167996" cy="174327"/>
          </a:xfrm>
          <a:prstGeom prst="rect">
            <a:avLst/>
          </a:prstGeom>
        </p:spPr>
      </p:pic>
      <p:pic>
        <p:nvPicPr>
          <p:cNvPr id="295" name="Picture 294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8449" y="5974059"/>
            <a:ext cx="153753" cy="155844"/>
          </a:xfrm>
          <a:prstGeom prst="rect">
            <a:avLst/>
          </a:prstGeom>
        </p:spPr>
      </p:pic>
      <p:pic>
        <p:nvPicPr>
          <p:cNvPr id="296" name="Picture 295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45308" y="5965298"/>
            <a:ext cx="150337" cy="155845"/>
          </a:xfrm>
          <a:prstGeom prst="rect">
            <a:avLst/>
          </a:prstGeom>
        </p:spPr>
      </p:pic>
      <p:pic>
        <p:nvPicPr>
          <p:cNvPr id="297" name="Picture 296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18859" y="5964715"/>
            <a:ext cx="153753" cy="166717"/>
          </a:xfrm>
          <a:prstGeom prst="rect">
            <a:avLst/>
          </a:prstGeom>
        </p:spPr>
      </p:pic>
      <p:sp>
        <p:nvSpPr>
          <p:cNvPr id="299" name="Rectangle 8"/>
          <p:cNvSpPr>
            <a:spLocks noChangeArrowheads="1"/>
          </p:cNvSpPr>
          <p:nvPr/>
        </p:nvSpPr>
        <p:spPr bwMode="auto">
          <a:xfrm>
            <a:off x="4895864" y="543209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300" name="Straight Connector 299"/>
          <p:cNvCxnSpPr/>
          <p:nvPr/>
        </p:nvCxnSpPr>
        <p:spPr bwMode="auto">
          <a:xfrm rot="5400000">
            <a:off x="4894600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1" name="Straight Connector 300"/>
          <p:cNvCxnSpPr/>
          <p:nvPr/>
        </p:nvCxnSpPr>
        <p:spPr bwMode="auto">
          <a:xfrm rot="5400000">
            <a:off x="6169415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2" name="Straight Connector 301"/>
          <p:cNvCxnSpPr/>
          <p:nvPr/>
        </p:nvCxnSpPr>
        <p:spPr bwMode="auto">
          <a:xfrm rot="5400000">
            <a:off x="5741557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03" name="Straight Connector 302"/>
          <p:cNvCxnSpPr/>
          <p:nvPr/>
        </p:nvCxnSpPr>
        <p:spPr bwMode="auto">
          <a:xfrm rot="5400000">
            <a:off x="5313699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304" name="Rectangle 303"/>
          <p:cNvSpPr/>
          <p:nvPr/>
        </p:nvSpPr>
        <p:spPr>
          <a:xfrm>
            <a:off x="4893385" y="588842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4832471" y="5522307"/>
            <a:ext cx="475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solidFill>
                  <a:srgbClr val="000000"/>
                </a:solidFill>
                <a:latin typeface="Times"/>
                <a:cs typeface="Times"/>
              </a:rPr>
              <a:t>inf</a:t>
            </a:r>
            <a:endParaRPr lang="en-US" sz="1500" b="1" i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306" name="Picture 305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5519" y="5955576"/>
            <a:ext cx="167996" cy="174327"/>
          </a:xfrm>
          <a:prstGeom prst="rect">
            <a:avLst/>
          </a:prstGeom>
        </p:spPr>
      </p:pic>
      <p:pic>
        <p:nvPicPr>
          <p:cNvPr id="307" name="Picture 306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2635" y="5974059"/>
            <a:ext cx="153753" cy="155844"/>
          </a:xfrm>
          <a:prstGeom prst="rect">
            <a:avLst/>
          </a:prstGeom>
        </p:spPr>
      </p:pic>
      <p:pic>
        <p:nvPicPr>
          <p:cNvPr id="308" name="Picture 307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9494" y="5965298"/>
            <a:ext cx="150337" cy="155845"/>
          </a:xfrm>
          <a:prstGeom prst="rect">
            <a:avLst/>
          </a:prstGeom>
        </p:spPr>
      </p:pic>
      <p:pic>
        <p:nvPicPr>
          <p:cNvPr id="309" name="Picture 308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3045" y="5964715"/>
            <a:ext cx="153753" cy="166717"/>
          </a:xfrm>
          <a:prstGeom prst="rect">
            <a:avLst/>
          </a:prstGeom>
        </p:spPr>
      </p:pic>
      <p:sp>
        <p:nvSpPr>
          <p:cNvPr id="311" name="Rectangle 8"/>
          <p:cNvSpPr>
            <a:spLocks noChangeArrowheads="1"/>
          </p:cNvSpPr>
          <p:nvPr/>
        </p:nvSpPr>
        <p:spPr bwMode="auto">
          <a:xfrm>
            <a:off x="6950049" y="5432095"/>
            <a:ext cx="2018607" cy="70944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cxnSp>
        <p:nvCxnSpPr>
          <p:cNvPr id="312" name="Straight Connector 311"/>
          <p:cNvCxnSpPr/>
          <p:nvPr/>
        </p:nvCxnSpPr>
        <p:spPr bwMode="auto">
          <a:xfrm rot="5400000">
            <a:off x="6948785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3" name="Straight Connector 312"/>
          <p:cNvCxnSpPr/>
          <p:nvPr/>
        </p:nvCxnSpPr>
        <p:spPr bwMode="auto">
          <a:xfrm rot="5400000">
            <a:off x="8223600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4" name="Straight Connector 313"/>
          <p:cNvCxnSpPr/>
          <p:nvPr/>
        </p:nvCxnSpPr>
        <p:spPr bwMode="auto">
          <a:xfrm rot="5400000">
            <a:off x="7795742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5" name="Straight Connector 314"/>
          <p:cNvCxnSpPr/>
          <p:nvPr/>
        </p:nvCxnSpPr>
        <p:spPr bwMode="auto">
          <a:xfrm rot="5400000">
            <a:off x="7367884" y="5789503"/>
            <a:ext cx="71323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316" name="Rectangle 315"/>
          <p:cNvSpPr/>
          <p:nvPr/>
        </p:nvSpPr>
        <p:spPr>
          <a:xfrm>
            <a:off x="6947570" y="5888420"/>
            <a:ext cx="351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>
                <a:solidFill>
                  <a:schemeClr val="tx1"/>
                </a:solidFill>
                <a:latin typeface="Calibri"/>
                <a:cs typeface="Calibri"/>
              </a:rPr>
              <a:t>0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317" name="Rectangle 316"/>
          <p:cNvSpPr/>
          <p:nvPr/>
        </p:nvSpPr>
        <p:spPr>
          <a:xfrm>
            <a:off x="6928860" y="5522307"/>
            <a:ext cx="402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0">
                <a:solidFill>
                  <a:schemeClr val="bg1">
                    <a:lumMod val="65000"/>
                  </a:schemeClr>
                </a:solidFill>
                <a:latin typeface="Times"/>
                <a:cs typeface="Times"/>
              </a:rPr>
              <a:t>0</a:t>
            </a:r>
            <a:endParaRPr lang="en-US" sz="1500" b="1" i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318" name="Picture 317" descr="Picture 1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79704" y="5955576"/>
            <a:ext cx="167996" cy="174327"/>
          </a:xfrm>
          <a:prstGeom prst="rect">
            <a:avLst/>
          </a:prstGeom>
        </p:spPr>
      </p:pic>
      <p:pic>
        <p:nvPicPr>
          <p:cNvPr id="319" name="Picture 318" descr="Picture 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6820" y="5974059"/>
            <a:ext cx="153753" cy="155844"/>
          </a:xfrm>
          <a:prstGeom prst="rect">
            <a:avLst/>
          </a:prstGeom>
        </p:spPr>
      </p:pic>
      <p:pic>
        <p:nvPicPr>
          <p:cNvPr id="320" name="Picture 319" descr="Picture 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3679" y="5965298"/>
            <a:ext cx="150337" cy="155845"/>
          </a:xfrm>
          <a:prstGeom prst="rect">
            <a:avLst/>
          </a:prstGeom>
        </p:spPr>
      </p:pic>
      <p:pic>
        <p:nvPicPr>
          <p:cNvPr id="321" name="Picture 320" descr="Picture 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7230" y="5964715"/>
            <a:ext cx="153753" cy="166717"/>
          </a:xfrm>
          <a:prstGeom prst="rect">
            <a:avLst/>
          </a:prstGeom>
        </p:spPr>
      </p:pic>
      <p:sp>
        <p:nvSpPr>
          <p:cNvPr id="323" name="Rectangle 322"/>
          <p:cNvSpPr/>
          <p:nvPr/>
        </p:nvSpPr>
        <p:spPr>
          <a:xfrm>
            <a:off x="3194098" y="5525813"/>
            <a:ext cx="4020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"/>
                <a:cs typeface="Times"/>
              </a:rPr>
              <a:t>24</a:t>
            </a:r>
          </a:p>
        </p:txBody>
      </p:sp>
      <p:cxnSp>
        <p:nvCxnSpPr>
          <p:cNvPr id="325" name="Straight Arrow Connector 324"/>
          <p:cNvCxnSpPr/>
          <p:nvPr/>
        </p:nvCxnSpPr>
        <p:spPr bwMode="auto">
          <a:xfrm>
            <a:off x="1110421" y="3485931"/>
            <a:ext cx="16002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6" name="Straight Arrow Connector 325"/>
          <p:cNvCxnSpPr/>
          <p:nvPr/>
        </p:nvCxnSpPr>
        <p:spPr bwMode="auto">
          <a:xfrm>
            <a:off x="3163442" y="4216400"/>
            <a:ext cx="16002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7" name="Straight Arrow Connector 326"/>
          <p:cNvCxnSpPr/>
          <p:nvPr/>
        </p:nvCxnSpPr>
        <p:spPr bwMode="auto">
          <a:xfrm>
            <a:off x="5198946" y="4955628"/>
            <a:ext cx="16002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8" name="Straight Arrow Connector 327"/>
          <p:cNvCxnSpPr/>
          <p:nvPr/>
        </p:nvCxnSpPr>
        <p:spPr bwMode="auto">
          <a:xfrm>
            <a:off x="7251967" y="5686097"/>
            <a:ext cx="1600200" cy="1588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9" name="Straight Arrow Connector 328"/>
          <p:cNvCxnSpPr/>
          <p:nvPr/>
        </p:nvCxnSpPr>
        <p:spPr bwMode="auto">
          <a:xfrm>
            <a:off x="7323785" y="3462285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3" name="Straight Arrow Connector 332"/>
          <p:cNvCxnSpPr/>
          <p:nvPr/>
        </p:nvCxnSpPr>
        <p:spPr bwMode="auto">
          <a:xfrm>
            <a:off x="5260254" y="3474547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Arrow Connector 333"/>
          <p:cNvCxnSpPr/>
          <p:nvPr/>
        </p:nvCxnSpPr>
        <p:spPr bwMode="auto">
          <a:xfrm>
            <a:off x="3205481" y="3460534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5" name="Straight Arrow Connector 334"/>
          <p:cNvCxnSpPr/>
          <p:nvPr/>
        </p:nvCxnSpPr>
        <p:spPr bwMode="auto">
          <a:xfrm>
            <a:off x="1150709" y="4226037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6" name="Straight Arrow Connector 335"/>
          <p:cNvCxnSpPr/>
          <p:nvPr/>
        </p:nvCxnSpPr>
        <p:spPr bwMode="auto">
          <a:xfrm>
            <a:off x="1154212" y="4956506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7" name="Straight Arrow Connector 336"/>
          <p:cNvCxnSpPr/>
          <p:nvPr/>
        </p:nvCxnSpPr>
        <p:spPr bwMode="auto">
          <a:xfrm>
            <a:off x="1148957" y="5704492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8" name="Straight Arrow Connector 337"/>
          <p:cNvCxnSpPr/>
          <p:nvPr/>
        </p:nvCxnSpPr>
        <p:spPr bwMode="auto">
          <a:xfrm>
            <a:off x="3193219" y="4963513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9" name="Straight Arrow Connector 338"/>
          <p:cNvCxnSpPr/>
          <p:nvPr/>
        </p:nvCxnSpPr>
        <p:spPr bwMode="auto">
          <a:xfrm>
            <a:off x="5246240" y="5702740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0" name="Straight Arrow Connector 339"/>
          <p:cNvCxnSpPr/>
          <p:nvPr/>
        </p:nvCxnSpPr>
        <p:spPr bwMode="auto">
          <a:xfrm>
            <a:off x="5398633" y="6634657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1" name="Rectangle 52"/>
          <p:cNvSpPr>
            <a:spLocks noChangeArrowheads="1"/>
          </p:cNvSpPr>
          <p:nvPr/>
        </p:nvSpPr>
        <p:spPr bwMode="auto">
          <a:xfrm>
            <a:off x="5856199" y="6484008"/>
            <a:ext cx="2703521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>
                <a:solidFill>
                  <a:schemeClr val="tx1"/>
                </a:solidFill>
                <a:latin typeface="Caliibri"/>
                <a:cs typeface="Caliibri"/>
              </a:rPr>
              <a:t>arrows indicate copying an old value</a:t>
            </a:r>
          </a:p>
        </p:txBody>
      </p:sp>
      <p:cxnSp>
        <p:nvCxnSpPr>
          <p:cNvPr id="342" name="Straight Arrow Connector 341"/>
          <p:cNvCxnSpPr/>
          <p:nvPr/>
        </p:nvCxnSpPr>
        <p:spPr bwMode="auto">
          <a:xfrm>
            <a:off x="7308019" y="4944244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3" name="Straight Arrow Connector 342"/>
          <p:cNvCxnSpPr/>
          <p:nvPr/>
        </p:nvCxnSpPr>
        <p:spPr bwMode="auto">
          <a:xfrm>
            <a:off x="7311523" y="4203265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4" name="Straight Arrow Connector 343"/>
          <p:cNvCxnSpPr/>
          <p:nvPr/>
        </p:nvCxnSpPr>
        <p:spPr bwMode="auto">
          <a:xfrm>
            <a:off x="5265509" y="4206768"/>
            <a:ext cx="411654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5" name="Oval 25"/>
          <p:cNvSpPr>
            <a:spLocks noChangeArrowheads="1"/>
          </p:cNvSpPr>
          <p:nvPr/>
        </p:nvSpPr>
        <p:spPr bwMode="auto">
          <a:xfrm>
            <a:off x="311176" y="3374962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1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346" name="Oval 26"/>
          <p:cNvSpPr>
            <a:spLocks noChangeArrowheads="1"/>
          </p:cNvSpPr>
          <p:nvPr/>
        </p:nvSpPr>
        <p:spPr bwMode="auto">
          <a:xfrm>
            <a:off x="311176" y="4130612"/>
            <a:ext cx="304800" cy="304800"/>
          </a:xfrm>
          <a:prstGeom prst="ellipse">
            <a:avLst/>
          </a:prstGeom>
          <a:solidFill>
            <a:srgbClr val="33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2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347" name="Oval 27"/>
          <p:cNvSpPr>
            <a:spLocks noChangeArrowheads="1"/>
          </p:cNvSpPr>
          <p:nvPr/>
        </p:nvSpPr>
        <p:spPr bwMode="auto">
          <a:xfrm>
            <a:off x="311176" y="4886262"/>
            <a:ext cx="304800" cy="3048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bg1"/>
                </a:solidFill>
                <a:latin typeface="Times" pitchFamily="-107" charset="0"/>
              </a:rPr>
              <a:t>3</a:t>
            </a:r>
            <a:endParaRPr lang="en-US" b="1" i="0">
              <a:solidFill>
                <a:schemeClr val="bg1"/>
              </a:solidFill>
              <a:latin typeface="Times" pitchFamily="-107" charset="0"/>
            </a:endParaRPr>
          </a:p>
        </p:txBody>
      </p:sp>
      <p:sp>
        <p:nvSpPr>
          <p:cNvPr id="348" name="Oval 28"/>
          <p:cNvSpPr>
            <a:spLocks noChangeArrowheads="1"/>
          </p:cNvSpPr>
          <p:nvPr/>
        </p:nvSpPr>
        <p:spPr bwMode="auto">
          <a:xfrm>
            <a:off x="311176" y="5643499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1400" b="1" i="0">
                <a:solidFill>
                  <a:schemeClr val="tx1"/>
                </a:solidFill>
                <a:latin typeface="Times" pitchFamily="-107" charset="0"/>
              </a:rPr>
              <a:t>4</a:t>
            </a:r>
            <a:endParaRPr lang="en-US" b="1" i="0">
              <a:solidFill>
                <a:schemeClr val="tx1"/>
              </a:solidFill>
              <a:latin typeface="Times" pitchFamily="-107" charset="0"/>
            </a:endParaRPr>
          </a:p>
        </p:txBody>
      </p:sp>
      <p:sp>
        <p:nvSpPr>
          <p:cNvPr id="349" name="Rectangle 111"/>
          <p:cNvSpPr>
            <a:spLocks noChangeArrowheads="1"/>
          </p:cNvSpPr>
          <p:nvPr/>
        </p:nvSpPr>
        <p:spPr bwMode="auto">
          <a:xfrm>
            <a:off x="76200" y="5983672"/>
            <a:ext cx="658813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src</a:t>
            </a:r>
            <a:endParaRPr lang="en-US" i="0">
              <a:latin typeface="Times" pitchFamily="-107" charset="0"/>
            </a:endParaRPr>
          </a:p>
        </p:txBody>
      </p:sp>
      <p:sp>
        <p:nvSpPr>
          <p:cNvPr id="350" name="Rectangle 120"/>
          <p:cNvSpPr>
            <a:spLocks noChangeArrowheads="1"/>
          </p:cNvSpPr>
          <p:nvPr/>
        </p:nvSpPr>
        <p:spPr bwMode="auto">
          <a:xfrm>
            <a:off x="89178" y="6442459"/>
            <a:ext cx="60483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"from"</a:t>
            </a:r>
          </a:p>
        </p:txBody>
      </p:sp>
      <p:sp>
        <p:nvSpPr>
          <p:cNvPr id="351" name="Rectangle 121"/>
          <p:cNvSpPr>
            <a:spLocks noChangeArrowheads="1"/>
          </p:cNvSpPr>
          <p:nvPr/>
        </p:nvSpPr>
        <p:spPr bwMode="auto">
          <a:xfrm>
            <a:off x="4572000" y="2133600"/>
            <a:ext cx="65881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i="0">
                <a:latin typeface="Times" pitchFamily="-107" charset="0"/>
              </a:rPr>
              <a:t>dst</a:t>
            </a:r>
            <a:endParaRPr lang="en-US" i="0">
              <a:latin typeface="Times" pitchFamily="-107" charset="0"/>
            </a:endParaRPr>
          </a:p>
        </p:txBody>
      </p:sp>
      <p:sp>
        <p:nvSpPr>
          <p:cNvPr id="352" name="Rectangle 122"/>
          <p:cNvSpPr>
            <a:spLocks noChangeArrowheads="1"/>
          </p:cNvSpPr>
          <p:nvPr/>
        </p:nvSpPr>
        <p:spPr bwMode="auto">
          <a:xfrm>
            <a:off x="4687887" y="2592387"/>
            <a:ext cx="42703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0">
                <a:latin typeface="Times" pitchFamily="-107" charset="0"/>
              </a:rPr>
              <a:t>"to"</a:t>
            </a:r>
          </a:p>
        </p:txBody>
      </p:sp>
      <p:sp>
        <p:nvSpPr>
          <p:cNvPr id="353" name="Rectangle 352"/>
          <p:cNvSpPr/>
          <p:nvPr/>
        </p:nvSpPr>
        <p:spPr>
          <a:xfrm>
            <a:off x="319687" y="820682"/>
            <a:ext cx="4465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(1) Fill in the FW dynamic programming table below.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354" name="Rectangle 353"/>
          <p:cNvSpPr/>
          <p:nvPr/>
        </p:nvSpPr>
        <p:spPr>
          <a:xfrm>
            <a:off x="319687" y="1746777"/>
            <a:ext cx="44651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(2) How could you output the shortest </a:t>
            </a:r>
            <a:r>
              <a:rPr lang="en-US" sz="1200" b="1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PATH </a:t>
            </a:r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itself</a:t>
            </a:r>
            <a:endParaRPr lang="en-US" sz="1200" i="0">
              <a:latin typeface="Calibri"/>
              <a:cs typeface="Calibri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548287" y="1072928"/>
            <a:ext cx="5436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- Each cell gets the min dist. from src to dst </a:t>
            </a:r>
            <a:r>
              <a:rPr lang="en-US" sz="1200">
                <a:latin typeface="Calibri"/>
                <a:ea typeface="Times New Roman" pitchFamily="-107" charset="0"/>
                <a:cs typeface="Calibri"/>
              </a:rPr>
              <a:t>through 1..k</a:t>
            </a:r>
            <a:endParaRPr lang="en-US" sz="1200">
              <a:latin typeface="Calibri"/>
              <a:cs typeface="Calibri"/>
            </a:endParaRPr>
          </a:p>
        </p:txBody>
      </p:sp>
      <p:sp>
        <p:nvSpPr>
          <p:cNvPr id="356" name="Rectangle 355"/>
          <p:cNvSpPr/>
          <p:nvPr/>
        </p:nvSpPr>
        <p:spPr>
          <a:xfrm>
            <a:off x="551784" y="1321677"/>
            <a:ext cx="5436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- Which cells change with each additional vertex?</a:t>
            </a:r>
            <a:endParaRPr lang="en-US" sz="1200">
              <a:latin typeface="Calibri"/>
              <a:cs typeface="Calibri"/>
            </a:endParaRPr>
          </a:p>
        </p:txBody>
      </p:sp>
      <p:sp>
        <p:nvSpPr>
          <p:cNvPr id="357" name="Rectangle 356"/>
          <p:cNvSpPr/>
          <p:nvPr/>
        </p:nvSpPr>
        <p:spPr>
          <a:xfrm>
            <a:off x="551784" y="2017114"/>
            <a:ext cx="5436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- not only the </a:t>
            </a:r>
            <a:r>
              <a:rPr lang="en-US" sz="1200" b="1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length </a:t>
            </a:r>
            <a:r>
              <a:rPr lang="en-US" sz="1200" i="0">
                <a:solidFill>
                  <a:schemeClr val="tx1"/>
                </a:solidFill>
                <a:latin typeface="Calibri"/>
                <a:ea typeface="Times New Roman" pitchFamily="-107" charset="0"/>
                <a:cs typeface="Calibri"/>
              </a:rPr>
              <a:t> of the shortest path...</a:t>
            </a:r>
            <a:endParaRPr lang="en-US" sz="1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6563" y="1116013"/>
            <a:ext cx="5051425" cy="188912"/>
            <a:chOff x="295" y="1311"/>
            <a:chExt cx="5177" cy="114"/>
          </a:xfrm>
        </p:grpSpPr>
        <p:sp>
          <p:nvSpPr>
            <p:cNvPr id="3894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706438" y="266700"/>
            <a:ext cx="464026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</a:rPr>
              <a:t>Knuth</a:t>
            </a:r>
          </a:p>
        </p:txBody>
      </p:sp>
      <p:pic>
        <p:nvPicPr>
          <p:cNvPr id="38918" name="Picture 1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60393" y="2543066"/>
            <a:ext cx="3162300" cy="1597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8919" name="Picture 1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40523" y="489936"/>
            <a:ext cx="3182937" cy="14874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8920" name="Picture 1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838935" y="4682140"/>
            <a:ext cx="3187700" cy="14462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8921" name="Picture 19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607676" y="2126593"/>
            <a:ext cx="1689100" cy="2006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8922" name="Text Box 20"/>
          <p:cNvSpPr txBox="1">
            <a:spLocks noChangeArrowheads="1"/>
          </p:cNvSpPr>
          <p:nvPr/>
        </p:nvSpPr>
        <p:spPr bwMode="auto">
          <a:xfrm>
            <a:off x="3539414" y="4123668"/>
            <a:ext cx="18161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  <a:latin typeface="Arial" pitchFamily="-110" charset="0"/>
              </a:rPr>
              <a:t>Don K, candy afficionado, working on an IBM 650</a:t>
            </a:r>
          </a:p>
        </p:txBody>
      </p:sp>
      <p:pic>
        <p:nvPicPr>
          <p:cNvPr id="38923" name="Picture 2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31636" y="2486244"/>
            <a:ext cx="2692400" cy="1668463"/>
          </a:xfrm>
          <a:prstGeom prst="rect">
            <a:avLst/>
          </a:prstGeom>
          <a:noFill/>
          <a:ln w="6350">
            <a:noFill/>
            <a:miter lim="800000"/>
            <a:headEnd/>
            <a:tailEnd type="none" w="sm" len="med"/>
          </a:ln>
        </p:spPr>
      </p:pic>
      <p:sp>
        <p:nvSpPr>
          <p:cNvPr id="38924" name="Text Box 22"/>
          <p:cNvSpPr txBox="1">
            <a:spLocks noChangeArrowheads="1"/>
          </p:cNvSpPr>
          <p:nvPr/>
        </p:nvSpPr>
        <p:spPr bwMode="auto">
          <a:xfrm>
            <a:off x="353848" y="1648044"/>
            <a:ext cx="3190875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-110" charset="0"/>
              </a:rPr>
              <a:t>Ziegler's Candy, Milwaukee, WI</a:t>
            </a:r>
          </a:p>
        </p:txBody>
      </p:sp>
      <p:sp>
        <p:nvSpPr>
          <p:cNvPr id="38925" name="Rectangle 23"/>
          <p:cNvSpPr>
            <a:spLocks noChangeArrowheads="1"/>
          </p:cNvSpPr>
          <p:nvPr/>
        </p:nvSpPr>
        <p:spPr bwMode="auto">
          <a:xfrm>
            <a:off x="6184243" y="2403366"/>
            <a:ext cx="2513013" cy="244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solidFill>
                  <a:schemeClr val="folHlink"/>
                </a:solidFill>
                <a:latin typeface="Arial" pitchFamily="-110" charset="0"/>
              </a:rPr>
              <a:t>various priorities for anonymizing these…</a:t>
            </a:r>
          </a:p>
        </p:txBody>
      </p:sp>
      <p:grpSp>
        <p:nvGrpSpPr>
          <p:cNvPr id="3" name="Group 2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029200" y="535504"/>
            <a:ext cx="430213" cy="487363"/>
            <a:chOff x="2928" y="1051"/>
            <a:chExt cx="840" cy="957"/>
          </a:xfrm>
        </p:grpSpPr>
        <p:sp>
          <p:nvSpPr>
            <p:cNvPr id="38935" name="Freeform 29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6" name="Oval 3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7" name="Oval 3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8" name="Oval 3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9" name="Oval 3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0" name="Oval 3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1" name="Oval 3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2" name="Oval 3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3" name="AutoShape 3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4" name="Freeform 3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5" name="Freeform 39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6" name="Freeform 40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47" name="Freeform 4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929" name="Text Box 6"/>
          <p:cNvSpPr txBox="1">
            <a:spLocks noChangeArrowheads="1"/>
          </p:cNvSpPr>
          <p:nvPr/>
        </p:nvSpPr>
        <p:spPr bwMode="auto">
          <a:xfrm>
            <a:off x="3200400" y="4876800"/>
            <a:ext cx="1905000" cy="5032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 typeface="Times" pitchFamily="-110" charset="0"/>
              <a:buNone/>
            </a:pPr>
            <a:r>
              <a:rPr lang="en-US" sz="2700" i="1">
                <a:solidFill>
                  <a:srgbClr val="8E030A"/>
                </a:solidFill>
                <a:latin typeface="Trebuchet MS" pitchFamily="-110" charset="0"/>
              </a:rPr>
              <a:t>Do less!</a:t>
            </a:r>
          </a:p>
        </p:txBody>
      </p:sp>
      <p:sp>
        <p:nvSpPr>
          <p:cNvPr id="38930" name="Rectangle 42"/>
          <p:cNvSpPr>
            <a:spLocks noChangeArrowheads="1"/>
          </p:cNvSpPr>
          <p:nvPr/>
        </p:nvSpPr>
        <p:spPr bwMode="auto">
          <a:xfrm>
            <a:off x="558800" y="4892675"/>
            <a:ext cx="2592388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This week's charge:</a:t>
            </a:r>
          </a:p>
        </p:txBody>
      </p:sp>
      <p:sp>
        <p:nvSpPr>
          <p:cNvPr id="38931" name="Rectangle 43"/>
          <p:cNvSpPr>
            <a:spLocks noChangeArrowheads="1"/>
          </p:cNvSpPr>
          <p:nvPr/>
        </p:nvSpPr>
        <p:spPr bwMode="auto">
          <a:xfrm>
            <a:off x="523875" y="5434013"/>
            <a:ext cx="4430713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 pitchFamily="-110" charset="0"/>
              </a:rPr>
              <a:t>the art and science of designing fast algorithms</a:t>
            </a:r>
          </a:p>
        </p:txBody>
      </p:sp>
      <p:sp>
        <p:nvSpPr>
          <p:cNvPr id="38933" name="Text Box 45"/>
          <p:cNvSpPr txBox="1">
            <a:spLocks noChangeArrowheads="1"/>
          </p:cNvSpPr>
          <p:nvPr/>
        </p:nvSpPr>
        <p:spPr bwMode="auto">
          <a:xfrm>
            <a:off x="4114800" y="228600"/>
            <a:ext cx="1139825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8E030A"/>
                </a:solidFill>
                <a:latin typeface="Trebuchet MS" pitchFamily="-110" charset="0"/>
              </a:rPr>
              <a:t>the person, not the server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trzebie1"/>
          <p:cNvPicPr>
            <a:picLocks noChangeAspect="1" noChangeArrowheads="1"/>
          </p:cNvPicPr>
          <p:nvPr/>
        </p:nvPicPr>
        <p:blipFill>
          <a:blip r:embed="rId2"/>
          <a:srcRect l="2501" t="978" r="2052" b="1566"/>
          <a:stretch>
            <a:fillRect/>
          </a:stretch>
        </p:blipFill>
        <p:spPr bwMode="auto">
          <a:xfrm>
            <a:off x="4691063" y="322263"/>
            <a:ext cx="4294187" cy="574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otrzebie2"/>
          <p:cNvPicPr>
            <a:picLocks noChangeAspect="1" noChangeArrowheads="1"/>
          </p:cNvPicPr>
          <p:nvPr/>
        </p:nvPicPr>
        <p:blipFill>
          <a:blip r:embed="rId3"/>
          <a:srcRect l="1006" t="580" r="2666" b="1160"/>
          <a:stretch>
            <a:fillRect/>
          </a:stretch>
        </p:blipFill>
        <p:spPr bwMode="auto">
          <a:xfrm>
            <a:off x="108605" y="228600"/>
            <a:ext cx="45323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609600"/>
            <a:ext cx="7442200" cy="27876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13" descr="Picture 5"/>
          <p:cNvPicPr>
            <a:picLocks noChangeAspect="1" noChangeArrowheads="1"/>
          </p:cNvPicPr>
          <p:nvPr/>
        </p:nvPicPr>
        <p:blipFill>
          <a:blip r:embed="rId5"/>
          <a:srcRect b="16133"/>
          <a:stretch>
            <a:fillRect/>
          </a:stretch>
        </p:blipFill>
        <p:spPr bwMode="auto">
          <a:xfrm>
            <a:off x="1828800" y="3438525"/>
            <a:ext cx="5410200" cy="29241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057400" y="3733800"/>
            <a:ext cx="5029200" cy="533400"/>
          </a:xfrm>
          <a:prstGeom prst="rect">
            <a:avLst/>
          </a:prstGeom>
          <a:noFill/>
          <a:ln w="28575">
            <a:solidFill>
              <a:srgbClr val="8E030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5474795" y="6175864"/>
            <a:ext cx="3511550" cy="5857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>
                <a:latin typeface="Calibri" pitchFamily="-110" charset="0"/>
                <a:ea typeface="Calibri" pitchFamily="-110" charset="0"/>
                <a:cs typeface="Calibri" pitchFamily="-110" charset="0"/>
              </a:rPr>
              <a:t>Spring break... ?</a:t>
            </a:r>
          </a:p>
        </p:txBody>
      </p:sp>
      <p:pic>
        <p:nvPicPr>
          <p:cNvPr id="4" name="Picture 5" descr="potrzebie1"/>
          <p:cNvPicPr>
            <a:picLocks noChangeAspect="1" noChangeArrowheads="1"/>
          </p:cNvPicPr>
          <p:nvPr/>
        </p:nvPicPr>
        <p:blipFill>
          <a:blip r:embed="rId2"/>
          <a:srcRect l="2501" t="978" r="2052" b="1566"/>
          <a:stretch>
            <a:fillRect/>
          </a:stretch>
        </p:blipFill>
        <p:spPr bwMode="auto">
          <a:xfrm>
            <a:off x="4691063" y="322263"/>
            <a:ext cx="4294187" cy="574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otrzebie2"/>
          <p:cNvPicPr>
            <a:picLocks noChangeAspect="1" noChangeArrowheads="1"/>
          </p:cNvPicPr>
          <p:nvPr/>
        </p:nvPicPr>
        <p:blipFill>
          <a:blip r:embed="rId3"/>
          <a:srcRect l="1006" t="580" r="2666" b="1160"/>
          <a:stretch>
            <a:fillRect/>
          </a:stretch>
        </p:blipFill>
        <p:spPr bwMode="auto">
          <a:xfrm>
            <a:off x="108605" y="228600"/>
            <a:ext cx="45323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683287" y="5306368"/>
            <a:ext cx="2892138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i="0" dirty="0" smtClean="0">
                <a:solidFill>
                  <a:schemeClr val="tx1"/>
                </a:solidFill>
                <a:latin typeface="Comic Sans MS" pitchFamily="-107" charset="0"/>
              </a:rPr>
              <a:t>Sorting out Big-O?</a:t>
            </a:r>
            <a:endParaRPr lang="en-US" i="0" dirty="0">
              <a:solidFill>
                <a:srgbClr val="8E030A"/>
              </a:solidFill>
              <a:latin typeface="Comic Sans MS" pitchFamily="-107" charset="0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699250" y="5567363"/>
            <a:ext cx="2036763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513013" y="6259513"/>
            <a:ext cx="3321050" cy="336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i="0">
                <a:solidFill>
                  <a:schemeClr val="tx1"/>
                </a:solidFill>
              </a:rPr>
              <a:t>The </a:t>
            </a:r>
            <a:r>
              <a:rPr lang="en-US" sz="1600">
                <a:solidFill>
                  <a:schemeClr val="tx1"/>
                </a:solidFill>
              </a:rPr>
              <a:t>drosophila</a:t>
            </a:r>
            <a:r>
              <a:rPr lang="en-US" sz="1600" i="0">
                <a:solidFill>
                  <a:schemeClr val="tx1"/>
                </a:solidFill>
              </a:rPr>
              <a:t> of computer science…</a:t>
            </a:r>
          </a:p>
        </p:txBody>
      </p:sp>
      <p:pic>
        <p:nvPicPr>
          <p:cNvPr id="15365" name="Picture 5" descr="180px-Drosophila_melanogaster_-_side_(ak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025" y="4976813"/>
            <a:ext cx="20955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988" y="296863"/>
            <a:ext cx="74406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975" y="1354138"/>
            <a:ext cx="7850188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11"/>
          <p:cNvSpPr>
            <a:spLocks noChangeArrowheads="1"/>
          </p:cNvSpPr>
          <p:nvPr/>
        </p:nvSpPr>
        <p:spPr bwMode="auto">
          <a:xfrm>
            <a:off x="4343400" y="1447800"/>
            <a:ext cx="825500" cy="2159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9" name="Rectangle 12"/>
          <p:cNvSpPr>
            <a:spLocks noChangeArrowheads="1"/>
          </p:cNvSpPr>
          <p:nvPr/>
        </p:nvSpPr>
        <p:spPr bwMode="auto">
          <a:xfrm>
            <a:off x="4906963" y="2941638"/>
            <a:ext cx="1570037" cy="2159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1860550" y="3624263"/>
            <a:ext cx="5308600" cy="385762"/>
          </a:xfrm>
          <a:prstGeom prst="rect">
            <a:avLst/>
          </a:prstGeom>
          <a:noFill/>
          <a:ln w="28575">
            <a:solidFill>
              <a:srgbClr val="8E030A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heme/theme1.xml><?xml version="1.0" encoding="utf-8"?>
<a:theme xmlns:a="http://schemas.openxmlformats.org/drawingml/2006/main" name="dbllinec.ppt - Double Lines">
  <a:themeElements>
    <a:clrScheme name="dbllinec.ppt - Double Lines 8">
      <a:dk1>
        <a:srgbClr val="000000"/>
      </a:dk1>
      <a:lt1>
        <a:srgbClr val="FFFFFF"/>
      </a:lt1>
      <a:dk2>
        <a:srgbClr val="1F0B61"/>
      </a:dk2>
      <a:lt2>
        <a:srgbClr val="C0C0C0"/>
      </a:lt2>
      <a:accent1>
        <a:srgbClr val="FF0000"/>
      </a:accent1>
      <a:accent2>
        <a:srgbClr val="6C5BE9"/>
      </a:accent2>
      <a:accent3>
        <a:srgbClr val="FFFFFF"/>
      </a:accent3>
      <a:accent4>
        <a:srgbClr val="000000"/>
      </a:accent4>
      <a:accent5>
        <a:srgbClr val="FFAAAA"/>
      </a:accent5>
      <a:accent6>
        <a:srgbClr val="6152D3"/>
      </a:accent6>
      <a:hlink>
        <a:srgbClr val="00C000"/>
      </a:hlink>
      <a:folHlink>
        <a:srgbClr val="800080"/>
      </a:folHlink>
    </a:clrScheme>
    <a:fontScheme name="dbllinec.ppt - Double Line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dbllinec.ppt - Doubl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llinec.ppt - Double Lin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llinec.ppt - Double Lines 8">
        <a:dk1>
          <a:srgbClr val="000000"/>
        </a:dk1>
        <a:lt1>
          <a:srgbClr val="FFFFFF"/>
        </a:lt1>
        <a:dk2>
          <a:srgbClr val="1F0B61"/>
        </a:dk2>
        <a:lt2>
          <a:srgbClr val="C0C0C0"/>
        </a:lt2>
        <a:accent1>
          <a:srgbClr val="FF0000"/>
        </a:accent1>
        <a:accent2>
          <a:srgbClr val="6C5BE9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6152D3"/>
        </a:accent6>
        <a:hlink>
          <a:srgbClr val="00C000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PowerPoint 4:Templates:Color Overheads:dbllinec.ppt - Double Lines</Template>
  <TotalTime>63747</TotalTime>
  <Pages>1</Pages>
  <Words>3618</Words>
  <Application>Microsoft Macintosh PowerPoint</Application>
  <PresentationFormat>On-screen Show (4:3)</PresentationFormat>
  <Paragraphs>962</Paragraphs>
  <Slides>57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dbllinec.ppt - Double Lines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Floyd-Warshall algorithm</vt:lpstr>
      <vt:lpstr>Floyd-Warshall algorithm</vt:lpstr>
      <vt:lpstr>Floyd-Warshall algorithm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hmc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60 Slides</dc:title>
  <dc:subject/>
  <dc:creator>keller</dc:creator>
  <cp:keywords/>
  <dc:description/>
  <cp:lastModifiedBy>Zachary Dodds</cp:lastModifiedBy>
  <cp:revision>1230</cp:revision>
  <cp:lastPrinted>2011-04-28T18:36:40Z</cp:lastPrinted>
  <dcterms:created xsi:type="dcterms:W3CDTF">2011-04-28T16:03:23Z</dcterms:created>
  <dcterms:modified xsi:type="dcterms:W3CDTF">2011-04-28T18:45:17Z</dcterms:modified>
</cp:coreProperties>
</file>