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416" r:id="rId3"/>
    <p:sldId id="417" r:id="rId4"/>
    <p:sldId id="375" r:id="rId5"/>
    <p:sldId id="257" r:id="rId6"/>
    <p:sldId id="377" r:id="rId7"/>
    <p:sldId id="376" r:id="rId8"/>
    <p:sldId id="378" r:id="rId9"/>
    <p:sldId id="379" r:id="rId10"/>
    <p:sldId id="347" r:id="rId11"/>
    <p:sldId id="380" r:id="rId12"/>
    <p:sldId id="382" r:id="rId13"/>
    <p:sldId id="383" r:id="rId14"/>
    <p:sldId id="353" r:id="rId15"/>
    <p:sldId id="409" r:id="rId16"/>
    <p:sldId id="359" r:id="rId17"/>
    <p:sldId id="366" r:id="rId18"/>
    <p:sldId id="384" r:id="rId19"/>
    <p:sldId id="357" r:id="rId20"/>
    <p:sldId id="386" r:id="rId21"/>
    <p:sldId id="387" r:id="rId22"/>
    <p:sldId id="388" r:id="rId23"/>
    <p:sldId id="370" r:id="rId24"/>
    <p:sldId id="371" r:id="rId25"/>
    <p:sldId id="372" r:id="rId26"/>
    <p:sldId id="389" r:id="rId27"/>
    <p:sldId id="275" r:id="rId28"/>
    <p:sldId id="390" r:id="rId29"/>
    <p:sldId id="391" r:id="rId30"/>
    <p:sldId id="392" r:id="rId31"/>
    <p:sldId id="393" r:id="rId32"/>
    <p:sldId id="394" r:id="rId33"/>
    <p:sldId id="410" r:id="rId34"/>
    <p:sldId id="395" r:id="rId35"/>
    <p:sldId id="396" r:id="rId36"/>
    <p:sldId id="397" r:id="rId37"/>
    <p:sldId id="411" r:id="rId38"/>
    <p:sldId id="399" r:id="rId39"/>
    <p:sldId id="402" r:id="rId40"/>
    <p:sldId id="403" r:id="rId41"/>
    <p:sldId id="404" r:id="rId42"/>
    <p:sldId id="406" r:id="rId43"/>
    <p:sldId id="407" r:id="rId44"/>
    <p:sldId id="408" r:id="rId45"/>
    <p:sldId id="412" r:id="rId46"/>
    <p:sldId id="414" r:id="rId47"/>
    <p:sldId id="415" r:id="rId48"/>
    <p:sldId id="418" r:id="rId49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rgbClr val="FFFF00"/>
        </a:solidFill>
        <a:latin typeface="Arial" charset="0"/>
        <a:ea typeface="ＭＳ Ｐゴシック" charset="0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rgbClr val="FFFF00"/>
        </a:solidFill>
        <a:latin typeface="Arial" charset="0"/>
        <a:ea typeface="ＭＳ Ｐゴシック" charset="0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rgbClr val="FFFF00"/>
        </a:solidFill>
        <a:latin typeface="Arial" charset="0"/>
        <a:ea typeface="ＭＳ Ｐゴシック" charset="0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rgbClr val="FFFF00"/>
        </a:solidFill>
        <a:latin typeface="Arial" charset="0"/>
        <a:ea typeface="ＭＳ Ｐゴシック" charset="0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rgbClr val="FFFF00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rgbClr val="FFFF00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rgbClr val="FFFF00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rgbClr val="FFFF00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rgbClr val="FFFF00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FF33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9" d="100"/>
          <a:sy n="99" d="100"/>
        </p:scale>
        <p:origin x="-296" y="6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printerSettings" Target="printerSettings/printerSettings1.bin"/><Relationship Id="rId51" Type="http://schemas.openxmlformats.org/officeDocument/2006/relationships/presProps" Target="presProps.xml"/><Relationship Id="rId52" Type="http://schemas.openxmlformats.org/officeDocument/2006/relationships/viewProps" Target="viewProps.xml"/><Relationship Id="rId53" Type="http://schemas.openxmlformats.org/officeDocument/2006/relationships/theme" Target="theme/theme1.xml"/><Relationship Id="rId54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92462A-7637-2746-8139-65654AAEDFB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168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47F9C8-B11D-404C-94CC-CA4D0D58E15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231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2F4503-532C-7844-B027-88E77144D92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284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54368E-B2E5-8A41-8A23-9723D775B84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739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298328-B024-1E44-BED6-336CB9BAFE9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692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35A6E5-2016-7840-AA89-116F189E967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231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6B7230-64BC-7F48-95B1-DA8EB117A73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424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A456A4-1158-5643-9ECA-20B991258E6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18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EFDB6A-B75E-0549-9C6B-8F0F8B7A6AC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213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6B3B6E-6762-2D44-9AD7-EA5D704F888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554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8D58DA-7417-954F-900F-156754C10F6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642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1445BFA-D65B-9F4A-A64F-62C8561BDBB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FFFF00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FFFF00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FFFF00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FFFF00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FFFF00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FFF0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FFF0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FFF0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FFFF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</a:rPr>
              <a:t>Software Testing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</a:rPr>
              <a:t>Software Testing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Goals</a:t>
            </a:r>
          </a:p>
          <a:p>
            <a:pPr eaLnBrk="1" hangingPunct="1"/>
            <a:r>
              <a:rPr lang="en-US" dirty="0" smtClean="0">
                <a:latin typeface="Arial" charset="0"/>
              </a:rPr>
              <a:t>Types </a:t>
            </a:r>
            <a:r>
              <a:rPr lang="en-US" dirty="0">
                <a:latin typeface="Arial" charset="0"/>
              </a:rPr>
              <a:t>of </a:t>
            </a:r>
            <a:r>
              <a:rPr lang="en-US" dirty="0" smtClean="0">
                <a:latin typeface="Arial" charset="0"/>
              </a:rPr>
              <a:t>tests</a:t>
            </a:r>
            <a:endParaRPr lang="en-US" dirty="0">
              <a:latin typeface="Arial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3810000" y="1447800"/>
            <a:ext cx="4724400" cy="685800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ct val="20000"/>
              </a:spcBef>
              <a:defRPr/>
            </a:pPr>
            <a:r>
              <a:rPr lang="en-US" sz="2400" kern="0" dirty="0" smtClean="0">
                <a:solidFill>
                  <a:srgbClr val="FFFFFF"/>
                </a:solidFill>
                <a:latin typeface="+mn-lt"/>
                <a:ea typeface="+mn-ea"/>
              </a:rPr>
              <a:t>Today:  Did we build it right?</a:t>
            </a:r>
            <a:endParaRPr lang="en-US" sz="2400" kern="0" dirty="0">
              <a:solidFill>
                <a:srgbClr val="FFFFFF"/>
              </a:solidFill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6571296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auto">
          <a:xfrm>
            <a:off x="2286000" y="2209800"/>
            <a:ext cx="3657600" cy="25908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126163"/>
          </a:xfrm>
        </p:spPr>
        <p:txBody>
          <a:bodyPr/>
          <a:lstStyle/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Try to break my code (please)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 descr="Sudoku_Board_Fig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800" y="2514600"/>
            <a:ext cx="1653334" cy="1663700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1845209"/>
              </p:ext>
            </p:extLst>
          </p:nvPr>
        </p:nvGraphicFramePr>
        <p:xfrm>
          <a:off x="2514600" y="4343400"/>
          <a:ext cx="2987037" cy="36576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331893"/>
                <a:gridCol w="331893"/>
                <a:gridCol w="331893"/>
                <a:gridCol w="331893"/>
                <a:gridCol w="331893"/>
                <a:gridCol w="331893"/>
                <a:gridCol w="331893"/>
                <a:gridCol w="331893"/>
                <a:gridCol w="331893"/>
              </a:tblGrid>
              <a:tr h="27813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2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2"/>
                          </a:solidFill>
                        </a:rPr>
                        <a:t>2</a:t>
                      </a:r>
                      <a:endParaRPr lang="en-US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2"/>
                          </a:solidFill>
                        </a:rPr>
                        <a:t>3</a:t>
                      </a:r>
                      <a:endParaRPr lang="en-US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2"/>
                          </a:solidFill>
                        </a:rPr>
                        <a:t>4</a:t>
                      </a:r>
                      <a:endParaRPr lang="en-US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2"/>
                          </a:solidFill>
                        </a:rPr>
                        <a:t>5</a:t>
                      </a:r>
                      <a:endParaRPr lang="en-US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2"/>
                          </a:solidFill>
                        </a:rPr>
                        <a:t>6</a:t>
                      </a:r>
                      <a:endParaRPr lang="en-US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FF00"/>
                          </a:solidFill>
                        </a:rPr>
                        <a:t>7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2"/>
                          </a:solidFill>
                        </a:rPr>
                        <a:t>8</a:t>
                      </a:r>
                      <a:endParaRPr lang="en-US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2"/>
                          </a:solidFill>
                        </a:rPr>
                        <a:t>9</a:t>
                      </a:r>
                      <a:endParaRPr lang="en-US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7" name="Straight Arrow Connector 6"/>
          <p:cNvCxnSpPr/>
          <p:nvPr/>
        </p:nvCxnSpPr>
        <p:spPr bwMode="auto">
          <a:xfrm flipH="1" flipV="1">
            <a:off x="3733800" y="3657600"/>
            <a:ext cx="1219200" cy="304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" name="TextBox 7"/>
          <p:cNvSpPr txBox="1"/>
          <p:nvPr/>
        </p:nvSpPr>
        <p:spPr>
          <a:xfrm>
            <a:off x="3505200" y="3561644"/>
            <a:ext cx="2559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76400" y="5257800"/>
            <a:ext cx="525015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 algn="l">
              <a:buFont typeface="Arial"/>
              <a:buChar char="•"/>
            </a:pPr>
            <a:r>
              <a:rPr lang="en-US" dirty="0" smtClean="0"/>
              <a:t>Test through interface</a:t>
            </a:r>
          </a:p>
          <a:p>
            <a:pPr marL="285750" indent="-285750" algn="l">
              <a:buFont typeface="Arial"/>
              <a:buChar char="•"/>
            </a:pPr>
            <a:r>
              <a:rPr lang="en-US" dirty="0"/>
              <a:t>B</a:t>
            </a:r>
            <a:r>
              <a:rPr lang="en-US" dirty="0" smtClean="0"/>
              <a:t>y someone other than the developer (usually)</a:t>
            </a:r>
          </a:p>
          <a:p>
            <a:pPr marL="285750" indent="-285750" algn="l">
              <a:buFont typeface="Arial"/>
              <a:buChar char="•"/>
            </a:pPr>
            <a:r>
              <a:rPr lang="en-US" dirty="0" smtClean="0"/>
              <a:t>After the developer has finished debugging</a:t>
            </a:r>
          </a:p>
          <a:p>
            <a:pPr marL="285750" indent="-285750" algn="l">
              <a:buFont typeface="Arial"/>
              <a:buChar char="•"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3921995" y="457200"/>
            <a:ext cx="4957645" cy="369332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/>
              <a:t>“Black box testing” – we test external behavior.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926389" y="2819400"/>
            <a:ext cx="32176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You will do this with the alpha you adopt.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6974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0"/>
          <p:cNvSpPr txBox="1">
            <a:spLocks noChangeArrowheads="1"/>
          </p:cNvSpPr>
          <p:nvPr/>
        </p:nvSpPr>
        <p:spPr bwMode="auto">
          <a:xfrm>
            <a:off x="1752600" y="2286000"/>
            <a:ext cx="5638800" cy="138499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/>
            <a:r>
              <a:rPr lang="en-US" sz="1400" dirty="0" smtClean="0"/>
              <a:t>-(</a:t>
            </a:r>
            <a:r>
              <a:rPr lang="en-US" sz="1400" dirty="0" err="1" smtClean="0"/>
              <a:t>bool</a:t>
            </a:r>
            <a:r>
              <a:rPr lang="en-US" sz="1400" dirty="0" smtClean="0"/>
              <a:t>) </a:t>
            </a:r>
            <a:r>
              <a:rPr lang="en-US" sz="1400" dirty="0" err="1" smtClean="0"/>
              <a:t>testIsConsistentForBadRow</a:t>
            </a:r>
            <a:endParaRPr lang="en-US" sz="1400" dirty="0" smtClean="0"/>
          </a:p>
          <a:p>
            <a:pPr algn="l" eaLnBrk="1" hangingPunct="1"/>
            <a:r>
              <a:rPr lang="en-US" sz="1400" dirty="0" smtClean="0"/>
              <a:t> {</a:t>
            </a:r>
          </a:p>
          <a:p>
            <a:pPr algn="l" eaLnBrk="1" hangingPunct="1"/>
            <a:r>
              <a:rPr lang="en-US" sz="1400" dirty="0"/>
              <a:t> </a:t>
            </a:r>
            <a:r>
              <a:rPr lang="en-US" sz="1400" dirty="0" smtClean="0"/>
              <a:t>    [</a:t>
            </a:r>
            <a:r>
              <a:rPr lang="en-US" sz="1400" dirty="0" err="1" smtClean="0"/>
              <a:t>testModel</a:t>
            </a:r>
            <a:r>
              <a:rPr lang="en-US" sz="1400" dirty="0" smtClean="0"/>
              <a:t> </a:t>
            </a:r>
            <a:r>
              <a:rPr lang="en-US" sz="1400" dirty="0" err="1" smtClean="0"/>
              <a:t>isConsistentAtRow</a:t>
            </a:r>
            <a:r>
              <a:rPr lang="en-US" sz="1400" dirty="0" smtClean="0"/>
              <a:t>; -1 column: 5 </a:t>
            </a:r>
            <a:r>
              <a:rPr lang="en-US" sz="1400" dirty="0" err="1" smtClean="0"/>
              <a:t>forValue</a:t>
            </a:r>
            <a:r>
              <a:rPr lang="en-US" sz="1400" dirty="0" smtClean="0"/>
              <a:t>: 7];</a:t>
            </a:r>
          </a:p>
          <a:p>
            <a:pPr algn="l" eaLnBrk="1" hangingPunct="1"/>
            <a:r>
              <a:rPr lang="en-US" sz="1400" dirty="0" smtClean="0"/>
              <a:t>    // evaluate whether error occurred</a:t>
            </a:r>
          </a:p>
          <a:p>
            <a:pPr algn="l" eaLnBrk="1" hangingPunct="1"/>
            <a:r>
              <a:rPr lang="en-US" sz="1400" dirty="0" smtClean="0"/>
              <a:t>    …</a:t>
            </a:r>
            <a:endParaRPr lang="en-US" sz="1400" dirty="0"/>
          </a:p>
          <a:p>
            <a:pPr algn="l" eaLnBrk="1" hangingPunct="1"/>
            <a:r>
              <a:rPr lang="en-US" sz="1400" dirty="0" smtClean="0"/>
              <a:t>}</a:t>
            </a:r>
            <a:endParaRPr lang="en-US" sz="1400" dirty="0"/>
          </a:p>
        </p:txBody>
      </p:sp>
      <p:sp>
        <p:nvSpPr>
          <p:cNvPr id="9" name="TextBox 8"/>
          <p:cNvSpPr txBox="1"/>
          <p:nvPr/>
        </p:nvSpPr>
        <p:spPr>
          <a:xfrm>
            <a:off x="1676400" y="5257800"/>
            <a:ext cx="313419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 algn="l">
              <a:buFont typeface="Arial"/>
              <a:buChar char="•"/>
            </a:pPr>
            <a:r>
              <a:rPr lang="en-US" dirty="0" smtClean="0"/>
              <a:t>Test through code</a:t>
            </a:r>
          </a:p>
          <a:p>
            <a:pPr marL="285750" indent="-285750" algn="l">
              <a:buFont typeface="Arial"/>
              <a:buChar char="•"/>
            </a:pPr>
            <a:r>
              <a:rPr lang="en-US" dirty="0"/>
              <a:t>B</a:t>
            </a:r>
            <a:r>
              <a:rPr lang="en-US" dirty="0" smtClean="0"/>
              <a:t>y the developer (usually)</a:t>
            </a:r>
          </a:p>
          <a:p>
            <a:pPr marL="285750" indent="-285750" algn="l">
              <a:buFont typeface="Arial"/>
              <a:buChar char="•"/>
            </a:pPr>
            <a:r>
              <a:rPr lang="en-US" dirty="0" smtClean="0"/>
              <a:t>Throughout development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 bwMode="auto">
          <a:xfrm>
            <a:off x="2819400" y="533400"/>
            <a:ext cx="5945220" cy="369332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/>
              <a:t>“White (or glass) box testing” – we test internal behavior.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883603" y="4343400"/>
            <a:ext cx="21522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You will do this too!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57017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</a:rPr>
              <a:t>Software Testing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Goals</a:t>
            </a:r>
          </a:p>
          <a:p>
            <a:pPr eaLnBrk="1" hangingPunct="1"/>
            <a:r>
              <a:rPr lang="en-US" dirty="0" smtClean="0">
                <a:latin typeface="Arial" charset="0"/>
              </a:rPr>
              <a:t>Types </a:t>
            </a:r>
            <a:r>
              <a:rPr lang="en-US" dirty="0">
                <a:latin typeface="Arial" charset="0"/>
              </a:rPr>
              <a:t>of </a:t>
            </a:r>
            <a:r>
              <a:rPr lang="en-US" dirty="0" smtClean="0">
                <a:latin typeface="Arial" charset="0"/>
              </a:rPr>
              <a:t>tests</a:t>
            </a:r>
            <a:endParaRPr lang="en-US" dirty="0">
              <a:latin typeface="Arial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3810000" y="1447800"/>
            <a:ext cx="4724400" cy="1828800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ct val="20000"/>
              </a:spcBef>
              <a:defRPr/>
            </a:pPr>
            <a:r>
              <a:rPr lang="en-US" sz="2400" kern="0" dirty="0" smtClean="0">
                <a:solidFill>
                  <a:schemeClr val="bg1"/>
                </a:solidFill>
                <a:latin typeface="+mn-lt"/>
                <a:ea typeface="+mn-ea"/>
              </a:rPr>
              <a:t>Today:  Did we build it right?</a:t>
            </a:r>
          </a:p>
          <a:p>
            <a:pPr marL="342900" indent="-342900" algn="l">
              <a:spcBef>
                <a:spcPct val="20000"/>
              </a:spcBef>
              <a:buFontTx/>
              <a:buChar char="•"/>
              <a:defRPr/>
            </a:pPr>
            <a:endParaRPr lang="en-US" sz="2400" kern="0" dirty="0">
              <a:solidFill>
                <a:schemeClr val="bg1"/>
              </a:solidFill>
              <a:latin typeface="+mn-lt"/>
              <a:ea typeface="+mn-ea"/>
            </a:endParaRPr>
          </a:p>
          <a:p>
            <a:pPr algn="l">
              <a:spcBef>
                <a:spcPct val="20000"/>
              </a:spcBef>
              <a:defRPr/>
            </a:pPr>
            <a:r>
              <a:rPr lang="en-US" sz="2400" kern="0" dirty="0" smtClean="0">
                <a:solidFill>
                  <a:schemeClr val="bg1"/>
                </a:solidFill>
                <a:latin typeface="+mn-lt"/>
                <a:ea typeface="+mn-ea"/>
              </a:rPr>
              <a:t>Today: White box testing.</a:t>
            </a:r>
            <a:endParaRPr lang="en-US" sz="2400" kern="0" dirty="0">
              <a:solidFill>
                <a:schemeClr val="bg1"/>
              </a:solidFill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1898280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</a:rPr>
              <a:t>Software Testing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Goals</a:t>
            </a:r>
          </a:p>
          <a:p>
            <a:pPr eaLnBrk="1" hangingPunct="1"/>
            <a:r>
              <a:rPr lang="en-US" dirty="0">
                <a:latin typeface="Arial" charset="0"/>
              </a:rPr>
              <a:t>Types of tests</a:t>
            </a:r>
          </a:p>
          <a:p>
            <a:pPr eaLnBrk="1" hangingPunct="1"/>
            <a:r>
              <a:rPr lang="en-US" dirty="0" smtClean="0">
                <a:latin typeface="Arial" charset="0"/>
              </a:rPr>
              <a:t>Test metrics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343400" y="2590800"/>
            <a:ext cx="4495800" cy="1600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ct val="20000"/>
              </a:spcBef>
              <a:defRPr/>
            </a:pPr>
            <a:r>
              <a:rPr lang="en-US" sz="3200" kern="0" dirty="0" smtClean="0">
                <a:latin typeface="+mn-lt"/>
                <a:ea typeface="+mn-ea"/>
              </a:rPr>
              <a:t>How can we assess the “quality” of our testing?</a:t>
            </a:r>
          </a:p>
        </p:txBody>
      </p:sp>
    </p:spTree>
    <p:extLst>
      <p:ext uri="{BB962C8B-B14F-4D97-AF65-F5344CB8AC3E}">
        <p14:creationId xmlns:p14="http://schemas.microsoft.com/office/powerpoint/2010/main" val="15879889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/>
              <a:t>doSomething</a:t>
            </a:r>
            <a:r>
              <a:rPr lang="en-US" dirty="0" smtClean="0"/>
              <a:t> (</a:t>
            </a:r>
            <a:r>
              <a:rPr lang="en-US" dirty="0" err="1" smtClean="0"/>
              <a:t>x,y,z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{</a:t>
            </a:r>
          </a:p>
          <a:p>
            <a:pPr marL="400050" lvl="1" indent="0">
              <a:buNone/>
            </a:pPr>
            <a:r>
              <a:rPr lang="en-US" dirty="0"/>
              <a:t>i</a:t>
            </a:r>
            <a:r>
              <a:rPr lang="en-US" dirty="0" smtClean="0"/>
              <a:t>f (x&lt;=y)</a:t>
            </a:r>
          </a:p>
          <a:p>
            <a:pPr marL="400050" lvl="1" indent="0">
              <a:buNone/>
            </a:pPr>
            <a:r>
              <a:rPr lang="en-US" dirty="0"/>
              <a:t>	</a:t>
            </a:r>
            <a:r>
              <a:rPr lang="en-US" dirty="0" smtClean="0"/>
              <a:t>x++;</a:t>
            </a:r>
          </a:p>
          <a:p>
            <a:pPr marL="400050" lvl="1" indent="0">
              <a:buNone/>
            </a:pPr>
            <a:r>
              <a:rPr lang="en-US" dirty="0" smtClean="0"/>
              <a:t>if (y&lt;=z)</a:t>
            </a:r>
          </a:p>
          <a:p>
            <a:pPr marL="400050" lvl="1" indent="0">
              <a:buNone/>
            </a:pPr>
            <a:r>
              <a:rPr lang="en-US" dirty="0"/>
              <a:t>	y</a:t>
            </a:r>
            <a:r>
              <a:rPr lang="en-US" dirty="0" smtClean="0"/>
              <a:t>++</a:t>
            </a:r>
          </a:p>
          <a:p>
            <a:pPr marL="400050" lvl="1" indent="0">
              <a:buNone/>
            </a:pPr>
            <a:r>
              <a:rPr lang="en-US" dirty="0"/>
              <a:t>i</a:t>
            </a:r>
            <a:r>
              <a:rPr lang="en-US" dirty="0" smtClean="0"/>
              <a:t>f (z&lt;=x)</a:t>
            </a:r>
          </a:p>
          <a:p>
            <a:pPr marL="400050" lvl="1" indent="0">
              <a:buNone/>
            </a:pPr>
            <a:r>
              <a:rPr lang="en-US" dirty="0"/>
              <a:t>	</a:t>
            </a:r>
            <a:r>
              <a:rPr lang="en-US" dirty="0" smtClean="0"/>
              <a:t>z++</a:t>
            </a:r>
          </a:p>
          <a:p>
            <a:pPr marL="0" indent="0">
              <a:buNone/>
            </a:pPr>
            <a:r>
              <a:rPr lang="en-US" dirty="0"/>
              <a:t>}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 bwMode="auto">
          <a:xfrm>
            <a:off x="3733800" y="2514600"/>
            <a:ext cx="5075277" cy="2246769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</a:rPr>
              <a:t>doSomething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</a:rPr>
              <a:t>(5,5,5)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dirty="0"/>
              <a:t>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</a:rPr>
              <a:t>chieves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</a:rPr>
              <a:t> 100% code coverage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800" dirty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dirty="0" smtClean="0"/>
              <a:t>All lines of code are tested.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</a:rPr>
              <a:t>Is that good?</a:t>
            </a:r>
          </a:p>
        </p:txBody>
      </p:sp>
    </p:spTree>
    <p:extLst>
      <p:ext uri="{BB962C8B-B14F-4D97-AF65-F5344CB8AC3E}">
        <p14:creationId xmlns:p14="http://schemas.microsoft.com/office/powerpoint/2010/main" val="10141862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/>
              <a:t>doSomething</a:t>
            </a:r>
            <a:r>
              <a:rPr lang="en-US" dirty="0" smtClean="0"/>
              <a:t> (</a:t>
            </a:r>
            <a:r>
              <a:rPr lang="en-US" dirty="0" err="1" smtClean="0"/>
              <a:t>x,y,z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{</a:t>
            </a:r>
          </a:p>
          <a:p>
            <a:pPr marL="400050" lvl="1" indent="0">
              <a:buNone/>
            </a:pPr>
            <a:r>
              <a:rPr lang="en-US" dirty="0"/>
              <a:t>i</a:t>
            </a:r>
            <a:r>
              <a:rPr lang="en-US" dirty="0" smtClean="0"/>
              <a:t>f (x&lt;=y)</a:t>
            </a:r>
          </a:p>
          <a:p>
            <a:pPr marL="400050" lvl="1" indent="0">
              <a:buNone/>
            </a:pPr>
            <a:r>
              <a:rPr lang="en-US" dirty="0"/>
              <a:t>	</a:t>
            </a:r>
            <a:r>
              <a:rPr lang="en-US" dirty="0" smtClean="0"/>
              <a:t>x++;</a:t>
            </a:r>
          </a:p>
          <a:p>
            <a:pPr marL="400050" lvl="1" indent="0">
              <a:buNone/>
            </a:pPr>
            <a:r>
              <a:rPr lang="en-US" dirty="0" smtClean="0"/>
              <a:t>if (y&lt;=z)</a:t>
            </a:r>
          </a:p>
          <a:p>
            <a:pPr marL="400050" lvl="1" indent="0">
              <a:buNone/>
            </a:pPr>
            <a:r>
              <a:rPr lang="en-US" dirty="0"/>
              <a:t>	y</a:t>
            </a:r>
            <a:r>
              <a:rPr lang="en-US" dirty="0" smtClean="0"/>
              <a:t>++</a:t>
            </a:r>
          </a:p>
          <a:p>
            <a:pPr marL="400050" lvl="1" indent="0">
              <a:buNone/>
            </a:pPr>
            <a:r>
              <a:rPr lang="en-US" dirty="0"/>
              <a:t>i</a:t>
            </a:r>
            <a:r>
              <a:rPr lang="en-US" dirty="0" smtClean="0"/>
              <a:t>f (z&lt;=x)</a:t>
            </a:r>
          </a:p>
          <a:p>
            <a:pPr marL="400050" lvl="1" indent="0">
              <a:buNone/>
            </a:pPr>
            <a:r>
              <a:rPr lang="en-US" dirty="0"/>
              <a:t>	</a:t>
            </a:r>
            <a:r>
              <a:rPr lang="en-US" dirty="0" smtClean="0"/>
              <a:t>z++</a:t>
            </a:r>
          </a:p>
          <a:p>
            <a:pPr marL="0" indent="0">
              <a:buNone/>
            </a:pPr>
            <a:r>
              <a:rPr lang="en-US" dirty="0"/>
              <a:t>}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3810000" y="1905000"/>
            <a:ext cx="4876800" cy="2677656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</a:rPr>
              <a:t>doSomething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</a:rPr>
              <a:t>(5,5,5) covers one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</a:rPr>
              <a:t> </a:t>
            </a:r>
            <a:r>
              <a:rPr lang="en-US" sz="2800" dirty="0" smtClean="0"/>
              <a:t>execution path (all ifs true)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dirty="0" err="1" smtClean="0"/>
              <a:t>doSomething</a:t>
            </a:r>
            <a:r>
              <a:rPr lang="en-US" sz="2800" dirty="0" smtClean="0"/>
              <a:t>(6,5,4) covers 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</a:rPr>
              <a:t>a different path (no ifs true)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14800" y="5486400"/>
            <a:ext cx="4137108" cy="369332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Can we achieve 100% path coverage?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39536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28956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Arial" charset="0"/>
              </a:rPr>
              <a:t>80</a:t>
            </a:r>
            <a:r>
              <a:rPr lang="en-US" dirty="0">
                <a:latin typeface="Arial" charset="0"/>
              </a:rPr>
              <a:t>% of errors are in </a:t>
            </a:r>
            <a:r>
              <a:rPr lang="en-US" dirty="0" smtClean="0">
                <a:latin typeface="Arial" charset="0"/>
              </a:rPr>
              <a:t>20</a:t>
            </a:r>
            <a:r>
              <a:rPr lang="en-US" dirty="0">
                <a:latin typeface="Arial" charset="0"/>
              </a:rPr>
              <a:t>% of the </a:t>
            </a:r>
            <a:r>
              <a:rPr lang="en-US" dirty="0" smtClean="0">
                <a:latin typeface="Arial" charset="0"/>
              </a:rPr>
              <a:t>code</a:t>
            </a:r>
          </a:p>
          <a:p>
            <a:pPr eaLnBrk="1" hangingPunct="1">
              <a:buFontTx/>
              <a:buNone/>
            </a:pPr>
            <a:endParaRPr lang="en-US" dirty="0">
              <a:latin typeface="Arial" charset="0"/>
            </a:endParaRPr>
          </a:p>
          <a:p>
            <a:pPr eaLnBrk="1" hangingPunct="1"/>
            <a:r>
              <a:rPr lang="en-US" dirty="0" smtClean="0">
                <a:latin typeface="Arial" charset="0"/>
              </a:rPr>
              <a:t>50% of the errors are in 5% of the code</a:t>
            </a:r>
            <a:endParaRPr lang="en-US" dirty="0"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505200" y="685800"/>
            <a:ext cx="886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Stats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367567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000" dirty="0" smtClean="0">
                <a:latin typeface="Arial" charset="0"/>
              </a:rPr>
              <a:t>Complexity based coverage:</a:t>
            </a:r>
            <a:br>
              <a:rPr lang="en-US" sz="2000" dirty="0" smtClean="0">
                <a:latin typeface="Arial" charset="0"/>
              </a:rPr>
            </a:br>
            <a:r>
              <a:rPr lang="en-US" sz="2000" dirty="0" smtClean="0">
                <a:latin typeface="Arial" charset="0"/>
              </a:rPr>
              <a:t>Test the most complex, error-prone code the most</a:t>
            </a:r>
            <a:endParaRPr lang="en-US" sz="2000" dirty="0">
              <a:latin typeface="Arial" charset="0"/>
            </a:endParaRP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4114800" y="2057400"/>
            <a:ext cx="730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/>
              <a:t>Code</a:t>
            </a:r>
          </a:p>
        </p:txBody>
      </p:sp>
      <p:sp>
        <p:nvSpPr>
          <p:cNvPr id="11274" name="Rectangle 15"/>
          <p:cNvSpPr>
            <a:spLocks noChangeArrowheads="1"/>
          </p:cNvSpPr>
          <p:nvPr/>
        </p:nvSpPr>
        <p:spPr bwMode="auto">
          <a:xfrm>
            <a:off x="2819400" y="2514600"/>
            <a:ext cx="3581400" cy="2895600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1276" name="Rectangle 17" descr="Dark downward diagonal"/>
          <p:cNvSpPr>
            <a:spLocks noChangeArrowheads="1"/>
          </p:cNvSpPr>
          <p:nvPr/>
        </p:nvSpPr>
        <p:spPr bwMode="auto">
          <a:xfrm flipV="1">
            <a:off x="2819400" y="4800600"/>
            <a:ext cx="533400" cy="609600"/>
          </a:xfrm>
          <a:prstGeom prst="rect">
            <a:avLst/>
          </a:prstGeom>
          <a:pattFill prst="dkDnDiag">
            <a:fgClr>
              <a:srgbClr val="000000"/>
            </a:fgClr>
            <a:bgClr>
              <a:srgbClr val="FFFFFF"/>
            </a:bgClr>
          </a:patt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1278" name="Line 19"/>
          <p:cNvSpPr>
            <a:spLocks noChangeShapeType="1"/>
          </p:cNvSpPr>
          <p:nvPr/>
        </p:nvSpPr>
        <p:spPr bwMode="auto">
          <a:xfrm flipV="1">
            <a:off x="1600200" y="5105400"/>
            <a:ext cx="1371600" cy="91440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57200" y="6096000"/>
            <a:ext cx="30971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Where most of the bugs are.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3961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>
                <a:latin typeface="Arial" charset="0"/>
              </a:rPr>
              <a:t>Identifying “complex” code</a:t>
            </a:r>
            <a:endParaRPr lang="en-US" sz="4000" dirty="0">
              <a:latin typeface="Arial" charset="0"/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err="1" smtClean="0">
                <a:latin typeface="Arial" charset="0"/>
              </a:rPr>
              <a:t>Cyclomatic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>
                <a:latin typeface="Arial" charset="0"/>
              </a:rPr>
              <a:t>complexity measure (McCabe</a:t>
            </a:r>
            <a:r>
              <a:rPr lang="en-US" dirty="0" smtClean="0">
                <a:latin typeface="Arial" charset="0"/>
              </a:rPr>
              <a:t>)</a:t>
            </a:r>
          </a:p>
          <a:p>
            <a:pPr lvl="1" eaLnBrk="1" hangingPunct="1"/>
            <a:r>
              <a:rPr lang="en-US" dirty="0" smtClean="0">
                <a:latin typeface="Arial" charset="0"/>
              </a:rPr>
              <a:t>Counts linearly independent paths</a:t>
            </a:r>
          </a:p>
          <a:p>
            <a:pPr lvl="1" eaLnBrk="1" hangingPunct="1"/>
            <a:endParaRPr lang="en-US" dirty="0">
              <a:latin typeface="Arial" charset="0"/>
            </a:endParaRPr>
          </a:p>
          <a:p>
            <a:pPr eaLnBrk="1" hangingPunct="1"/>
            <a:r>
              <a:rPr lang="en-US" dirty="0">
                <a:latin typeface="Arial" charset="0"/>
              </a:rPr>
              <a:t>D</a:t>
            </a:r>
            <a:r>
              <a:rPr lang="en-US" dirty="0" smtClean="0">
                <a:latin typeface="Arial" charset="0"/>
              </a:rPr>
              <a:t>eveloper</a:t>
            </a:r>
            <a:r>
              <a:rPr lang="ja-JP" altLang="en-US" dirty="0" smtClean="0">
                <a:latin typeface="Arial" charset="0"/>
              </a:rPr>
              <a:t>’</a:t>
            </a:r>
            <a:r>
              <a:rPr lang="en-US" dirty="0" smtClean="0">
                <a:latin typeface="Arial" charset="0"/>
              </a:rPr>
              <a:t>s </a:t>
            </a:r>
            <a:r>
              <a:rPr lang="en-US" dirty="0">
                <a:latin typeface="Arial" charset="0"/>
              </a:rPr>
              <a:t>best guess – </a:t>
            </a:r>
            <a:r>
              <a:rPr lang="en-US" dirty="0" smtClean="0">
                <a:latin typeface="Arial" charset="0"/>
              </a:rPr>
              <a:t> what regions are likely to be problematic</a:t>
            </a:r>
          </a:p>
          <a:p>
            <a:pPr eaLnBrk="1" hangingPunct="1"/>
            <a:endParaRPr lang="en-US" dirty="0">
              <a:latin typeface="Arial" charset="0"/>
            </a:endParaRPr>
          </a:p>
          <a:p>
            <a:pPr eaLnBrk="1" hangingPunct="1"/>
            <a:r>
              <a:rPr lang="en-US" dirty="0" smtClean="0">
                <a:latin typeface="Arial" charset="0"/>
              </a:rPr>
              <a:t>Test results</a:t>
            </a:r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65183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>
          <a:xfrm>
            <a:off x="6154738" y="254000"/>
            <a:ext cx="2851150" cy="695325"/>
          </a:xfrm>
        </p:spPr>
        <p:txBody>
          <a:bodyPr>
            <a:normAutofit fontScale="90000"/>
          </a:bodyPr>
          <a:lstStyle/>
          <a:p>
            <a:pPr algn="l">
              <a:defRPr/>
            </a:pPr>
            <a:r>
              <a:rPr lang="en-US" sz="2800" dirty="0">
                <a:solidFill>
                  <a:schemeClr val="bg1"/>
                </a:solidFill>
                <a:latin typeface="Arial" charset="0"/>
              </a:rPr>
              <a:t>Your Goal stack</a:t>
            </a:r>
            <a:br>
              <a:rPr lang="en-US" sz="2800" dirty="0">
                <a:solidFill>
                  <a:schemeClr val="bg1"/>
                </a:solidFill>
                <a:latin typeface="Arial" charset="0"/>
              </a:rPr>
            </a:br>
            <a:r>
              <a:rPr lang="en-US" sz="2800" dirty="0">
                <a:solidFill>
                  <a:schemeClr val="bg1"/>
                </a:solidFill>
                <a:latin typeface="Arial" charset="0"/>
              </a:rPr>
              <a:t>for iteration </a:t>
            </a:r>
            <a:r>
              <a:rPr lang="en-US" sz="2800" dirty="0" smtClean="0">
                <a:solidFill>
                  <a:schemeClr val="bg1"/>
                </a:solidFill>
                <a:latin typeface="Arial" charset="0"/>
              </a:rPr>
              <a:t>6</a:t>
            </a:r>
            <a:endParaRPr lang="en-US" sz="28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1746" name="Rectangle 9"/>
          <p:cNvSpPr>
            <a:spLocks noChangeArrowheads="1"/>
          </p:cNvSpPr>
          <p:nvPr/>
        </p:nvSpPr>
        <p:spPr bwMode="auto">
          <a:xfrm>
            <a:off x="2133600" y="4038600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>
                <a:solidFill>
                  <a:schemeClr val="tx1"/>
                </a:solidFill>
              </a:rPr>
              <a:t>Alpha</a:t>
            </a:r>
          </a:p>
        </p:txBody>
      </p:sp>
      <p:sp>
        <p:nvSpPr>
          <p:cNvPr id="31747" name="Rectangle 9"/>
          <p:cNvSpPr>
            <a:spLocks noChangeArrowheads="1"/>
          </p:cNvSpPr>
          <p:nvPr/>
        </p:nvSpPr>
        <p:spPr bwMode="auto">
          <a:xfrm>
            <a:off x="2133600" y="5943600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>
                <a:solidFill>
                  <a:schemeClr val="tx1"/>
                </a:solidFill>
              </a:rPr>
              <a:t>Beta</a:t>
            </a:r>
          </a:p>
        </p:txBody>
      </p:sp>
      <p:sp>
        <p:nvSpPr>
          <p:cNvPr id="31748" name="TextBox 24"/>
          <p:cNvSpPr txBox="1">
            <a:spLocks noChangeArrowheads="1"/>
          </p:cNvSpPr>
          <p:nvPr/>
        </p:nvSpPr>
        <p:spPr bwMode="auto">
          <a:xfrm>
            <a:off x="5257800" y="4267200"/>
            <a:ext cx="350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bg1"/>
                </a:solidFill>
              </a:rPr>
              <a:t>Goals for iteration 6 due </a:t>
            </a:r>
            <a:r>
              <a:rPr lang="en-US" sz="1800" dirty="0" smtClean="0">
                <a:solidFill>
                  <a:schemeClr val="bg1"/>
                </a:solidFill>
              </a:rPr>
              <a:t>today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31749" name="Rectangle 9"/>
          <p:cNvSpPr>
            <a:spLocks noChangeArrowheads="1"/>
          </p:cNvSpPr>
          <p:nvPr/>
        </p:nvSpPr>
        <p:spPr bwMode="auto">
          <a:xfrm>
            <a:off x="2133600" y="4648200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>
                <a:solidFill>
                  <a:schemeClr val="tx1"/>
                </a:solidFill>
              </a:rPr>
              <a:t>Prepare for alpha walk through</a:t>
            </a:r>
          </a:p>
        </p:txBody>
      </p:sp>
      <p:sp>
        <p:nvSpPr>
          <p:cNvPr id="11" name="Right Brace 10"/>
          <p:cNvSpPr/>
          <p:nvPr/>
        </p:nvSpPr>
        <p:spPr>
          <a:xfrm>
            <a:off x="4876800" y="3962400"/>
            <a:ext cx="304800" cy="1219200"/>
          </a:xfrm>
          <a:prstGeom prst="rightBrac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31751" name="Rectangle 9"/>
          <p:cNvSpPr>
            <a:spLocks noChangeArrowheads="1"/>
          </p:cNvSpPr>
          <p:nvPr/>
        </p:nvSpPr>
        <p:spPr bwMode="auto">
          <a:xfrm>
            <a:off x="2133600" y="5334000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>
                <a:solidFill>
                  <a:schemeClr val="tx1"/>
                </a:solidFill>
              </a:rPr>
              <a:t>Alpha walk through</a:t>
            </a:r>
          </a:p>
        </p:txBody>
      </p:sp>
      <p:sp>
        <p:nvSpPr>
          <p:cNvPr id="31752" name="TextBox 24"/>
          <p:cNvSpPr txBox="1">
            <a:spLocks noChangeArrowheads="1"/>
          </p:cNvSpPr>
          <p:nvPr/>
        </p:nvSpPr>
        <p:spPr bwMode="auto">
          <a:xfrm>
            <a:off x="4114800" y="5410200"/>
            <a:ext cx="3505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bg1"/>
                </a:solidFill>
              </a:rPr>
              <a:t>Class/lab </a:t>
            </a:r>
            <a:r>
              <a:rPr lang="en-US" sz="1800" dirty="0" smtClean="0">
                <a:solidFill>
                  <a:schemeClr val="bg1"/>
                </a:solidFill>
              </a:rPr>
              <a:t>today</a:t>
            </a:r>
            <a:endParaRPr lang="en-US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25194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4" name="Rectangle 15"/>
          <p:cNvSpPr>
            <a:spLocks noChangeArrowheads="1"/>
          </p:cNvSpPr>
          <p:nvPr/>
        </p:nvSpPr>
        <p:spPr bwMode="auto">
          <a:xfrm>
            <a:off x="2819400" y="2057400"/>
            <a:ext cx="3581400" cy="2895600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4114800" y="1295400"/>
            <a:ext cx="730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/>
              <a:t>Code</a:t>
            </a:r>
          </a:p>
        </p:txBody>
      </p:sp>
      <p:sp>
        <p:nvSpPr>
          <p:cNvPr id="4" name="Oval 3"/>
          <p:cNvSpPr/>
          <p:nvPr/>
        </p:nvSpPr>
        <p:spPr bwMode="auto">
          <a:xfrm>
            <a:off x="3200400" y="2438400"/>
            <a:ext cx="152400" cy="1524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4876800" y="3581400"/>
            <a:ext cx="152400" cy="1524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12" name="Oval 11"/>
          <p:cNvSpPr/>
          <p:nvPr/>
        </p:nvSpPr>
        <p:spPr bwMode="auto">
          <a:xfrm>
            <a:off x="4495800" y="3429000"/>
            <a:ext cx="152400" cy="1524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13" name="Oval 12"/>
          <p:cNvSpPr/>
          <p:nvPr/>
        </p:nvSpPr>
        <p:spPr bwMode="auto">
          <a:xfrm>
            <a:off x="3886200" y="22860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4800600" y="31242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3276600" y="32004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4191000" y="26670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3124200" y="3886200"/>
            <a:ext cx="152400" cy="1524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18" name="Oval 17"/>
          <p:cNvSpPr/>
          <p:nvPr/>
        </p:nvSpPr>
        <p:spPr bwMode="auto">
          <a:xfrm>
            <a:off x="4419600" y="3657600"/>
            <a:ext cx="152400" cy="1524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19" name="Oval 18"/>
          <p:cNvSpPr/>
          <p:nvPr/>
        </p:nvSpPr>
        <p:spPr bwMode="auto">
          <a:xfrm>
            <a:off x="4572000" y="3810000"/>
            <a:ext cx="152400" cy="1524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20" name="Oval 19"/>
          <p:cNvSpPr/>
          <p:nvPr/>
        </p:nvSpPr>
        <p:spPr bwMode="auto">
          <a:xfrm>
            <a:off x="4724400" y="3505200"/>
            <a:ext cx="152400" cy="1524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4267200" y="42672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22" name="Oval 21"/>
          <p:cNvSpPr/>
          <p:nvPr/>
        </p:nvSpPr>
        <p:spPr bwMode="auto">
          <a:xfrm>
            <a:off x="5638800" y="4343400"/>
            <a:ext cx="152400" cy="1524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5181600" y="2438400"/>
            <a:ext cx="152400" cy="1524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3352800" y="22860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25" name="Oval 24"/>
          <p:cNvSpPr/>
          <p:nvPr/>
        </p:nvSpPr>
        <p:spPr bwMode="auto">
          <a:xfrm>
            <a:off x="3810000" y="25908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26" name="Oval 25"/>
          <p:cNvSpPr/>
          <p:nvPr/>
        </p:nvSpPr>
        <p:spPr bwMode="auto">
          <a:xfrm>
            <a:off x="3429000" y="29718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419600" y="28956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4419600" y="24384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5486400" y="24384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5029200" y="26670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3429000" y="35814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4800" y="35052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7800" y="36576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486400" y="32004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35" name="Oval 34"/>
          <p:cNvSpPr/>
          <p:nvPr/>
        </p:nvSpPr>
        <p:spPr bwMode="auto">
          <a:xfrm>
            <a:off x="5791200" y="31242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562600" y="38862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37" name="Oval 36"/>
          <p:cNvSpPr/>
          <p:nvPr/>
        </p:nvSpPr>
        <p:spPr bwMode="auto">
          <a:xfrm>
            <a:off x="5334000" y="42672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5029200" y="46482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39" name="Oval 38"/>
          <p:cNvSpPr/>
          <p:nvPr/>
        </p:nvSpPr>
        <p:spPr bwMode="auto">
          <a:xfrm>
            <a:off x="4724400" y="42672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3810000" y="32004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41" name="Oval 40"/>
          <p:cNvSpPr/>
          <p:nvPr/>
        </p:nvSpPr>
        <p:spPr bwMode="auto">
          <a:xfrm>
            <a:off x="3733800" y="39624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3276600" y="44196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43" name="Oval 42"/>
          <p:cNvSpPr/>
          <p:nvPr/>
        </p:nvSpPr>
        <p:spPr bwMode="auto">
          <a:xfrm>
            <a:off x="3886200" y="44958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6781800" y="34290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45" name="Oval 44"/>
          <p:cNvSpPr/>
          <p:nvPr/>
        </p:nvSpPr>
        <p:spPr bwMode="auto">
          <a:xfrm>
            <a:off x="6781800" y="2895600"/>
            <a:ext cx="152400" cy="1524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952692" y="2743200"/>
            <a:ext cx="17370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Successful test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7010400" y="3276600"/>
            <a:ext cx="1249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Failed test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 bwMode="auto">
          <a:xfrm>
            <a:off x="2478243" y="5715000"/>
            <a:ext cx="4303557" cy="369332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" charset="0"/>
              </a:rPr>
              <a:t>A successful test is one that finds a bug!</a:t>
            </a:r>
          </a:p>
        </p:txBody>
      </p:sp>
    </p:spTree>
    <p:extLst>
      <p:ext uri="{BB962C8B-B14F-4D97-AF65-F5344CB8AC3E}">
        <p14:creationId xmlns:p14="http://schemas.microsoft.com/office/powerpoint/2010/main" val="15765916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4" name="Rectangle 15"/>
          <p:cNvSpPr>
            <a:spLocks noChangeArrowheads="1"/>
          </p:cNvSpPr>
          <p:nvPr/>
        </p:nvSpPr>
        <p:spPr bwMode="auto">
          <a:xfrm>
            <a:off x="2819400" y="2057400"/>
            <a:ext cx="3581400" cy="2895600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4114800" y="1295400"/>
            <a:ext cx="730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/>
              <a:t>Code</a:t>
            </a:r>
          </a:p>
        </p:txBody>
      </p:sp>
      <p:sp>
        <p:nvSpPr>
          <p:cNvPr id="4" name="Oval 3"/>
          <p:cNvSpPr/>
          <p:nvPr/>
        </p:nvSpPr>
        <p:spPr bwMode="auto">
          <a:xfrm>
            <a:off x="3200400" y="2438400"/>
            <a:ext cx="152400" cy="1524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4876800" y="3581400"/>
            <a:ext cx="152400" cy="1524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12" name="Oval 11"/>
          <p:cNvSpPr/>
          <p:nvPr/>
        </p:nvSpPr>
        <p:spPr bwMode="auto">
          <a:xfrm>
            <a:off x="4495800" y="3429000"/>
            <a:ext cx="152400" cy="1524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13" name="Oval 12"/>
          <p:cNvSpPr/>
          <p:nvPr/>
        </p:nvSpPr>
        <p:spPr bwMode="auto">
          <a:xfrm>
            <a:off x="3886200" y="22860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4800600" y="31242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3276600" y="32004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4191000" y="26670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3124200" y="3886200"/>
            <a:ext cx="152400" cy="1524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18" name="Oval 17"/>
          <p:cNvSpPr/>
          <p:nvPr/>
        </p:nvSpPr>
        <p:spPr bwMode="auto">
          <a:xfrm>
            <a:off x="4419600" y="3657600"/>
            <a:ext cx="152400" cy="1524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19" name="Oval 18"/>
          <p:cNvSpPr/>
          <p:nvPr/>
        </p:nvSpPr>
        <p:spPr bwMode="auto">
          <a:xfrm>
            <a:off x="4572000" y="3810000"/>
            <a:ext cx="152400" cy="1524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20" name="Oval 19"/>
          <p:cNvSpPr/>
          <p:nvPr/>
        </p:nvSpPr>
        <p:spPr bwMode="auto">
          <a:xfrm>
            <a:off x="4724400" y="3505200"/>
            <a:ext cx="152400" cy="1524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4267200" y="42672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22" name="Oval 21"/>
          <p:cNvSpPr/>
          <p:nvPr/>
        </p:nvSpPr>
        <p:spPr bwMode="auto">
          <a:xfrm>
            <a:off x="5638800" y="4343400"/>
            <a:ext cx="152400" cy="1524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5181600" y="2438400"/>
            <a:ext cx="152400" cy="1524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3352800" y="22860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25" name="Oval 24"/>
          <p:cNvSpPr/>
          <p:nvPr/>
        </p:nvSpPr>
        <p:spPr bwMode="auto">
          <a:xfrm>
            <a:off x="3810000" y="25908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26" name="Oval 25"/>
          <p:cNvSpPr/>
          <p:nvPr/>
        </p:nvSpPr>
        <p:spPr bwMode="auto">
          <a:xfrm>
            <a:off x="3429000" y="29718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419600" y="28956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4419600" y="24384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5486400" y="24384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5029200" y="26670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3429000" y="35814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4800" y="35052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7800" y="36576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486400" y="32004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35" name="Oval 34"/>
          <p:cNvSpPr/>
          <p:nvPr/>
        </p:nvSpPr>
        <p:spPr bwMode="auto">
          <a:xfrm>
            <a:off x="5791200" y="31242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562600" y="38862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37" name="Oval 36"/>
          <p:cNvSpPr/>
          <p:nvPr/>
        </p:nvSpPr>
        <p:spPr bwMode="auto">
          <a:xfrm>
            <a:off x="5334000" y="42672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5029200" y="46482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39" name="Oval 38"/>
          <p:cNvSpPr/>
          <p:nvPr/>
        </p:nvSpPr>
        <p:spPr bwMode="auto">
          <a:xfrm>
            <a:off x="4724400" y="42672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3810000" y="32004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41" name="Oval 40"/>
          <p:cNvSpPr/>
          <p:nvPr/>
        </p:nvSpPr>
        <p:spPr bwMode="auto">
          <a:xfrm>
            <a:off x="3733800" y="39624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3276600" y="44196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43" name="Oval 42"/>
          <p:cNvSpPr/>
          <p:nvPr/>
        </p:nvSpPr>
        <p:spPr bwMode="auto">
          <a:xfrm>
            <a:off x="3886200" y="44958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6781800" y="34290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45" name="Oval 44"/>
          <p:cNvSpPr/>
          <p:nvPr/>
        </p:nvSpPr>
        <p:spPr bwMode="auto">
          <a:xfrm>
            <a:off x="6781800" y="2895600"/>
            <a:ext cx="152400" cy="1524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952692" y="2743200"/>
            <a:ext cx="17370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Successful test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7010400" y="3276600"/>
            <a:ext cx="1249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Failed test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 bwMode="auto">
          <a:xfrm>
            <a:off x="2478243" y="5715000"/>
            <a:ext cx="4303557" cy="369332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Arial" charset="0"/>
              </a:rPr>
              <a:t>A successful test is one that finds a bug!</a:t>
            </a:r>
          </a:p>
        </p:txBody>
      </p:sp>
      <p:sp>
        <p:nvSpPr>
          <p:cNvPr id="2" name="Oval 1"/>
          <p:cNvSpPr/>
          <p:nvPr/>
        </p:nvSpPr>
        <p:spPr bwMode="auto">
          <a:xfrm>
            <a:off x="4114800" y="3048000"/>
            <a:ext cx="1219200" cy="1143000"/>
          </a:xfrm>
          <a:prstGeom prst="ellipse">
            <a:avLst/>
          </a:prstGeom>
          <a:noFill/>
          <a:ln w="57150" cap="flat" cmpd="sng" algn="ctr">
            <a:solidFill>
              <a:srgbClr val="FF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" y="2590800"/>
            <a:ext cx="2590800" cy="1477328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The fact that we’ve found lots of bugs here means we should design more tests for this region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 bwMode="auto">
          <a:xfrm>
            <a:off x="2819400" y="3200400"/>
            <a:ext cx="1295400" cy="228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4289512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7620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Testing on random input does not (typically) work well.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3822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Arial" charset="0"/>
              </a:rPr>
              <a:t>unnecessary </a:t>
            </a:r>
            <a:r>
              <a:rPr lang="en-US" dirty="0">
                <a:latin typeface="Arial" charset="0"/>
              </a:rPr>
              <a:t>tests</a:t>
            </a:r>
          </a:p>
        </p:txBody>
      </p:sp>
      <p:sp>
        <p:nvSpPr>
          <p:cNvPr id="9219" name="Text Box 13"/>
          <p:cNvSpPr txBox="1">
            <a:spLocks noChangeArrowheads="1"/>
          </p:cNvSpPr>
          <p:nvPr/>
        </p:nvSpPr>
        <p:spPr bwMode="auto">
          <a:xfrm>
            <a:off x="1558925" y="1789113"/>
            <a:ext cx="692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Input</a:t>
            </a:r>
          </a:p>
        </p:txBody>
      </p:sp>
      <p:sp>
        <p:nvSpPr>
          <p:cNvPr id="9220" name="Text Box 14"/>
          <p:cNvSpPr txBox="1">
            <a:spLocks noChangeArrowheads="1"/>
          </p:cNvSpPr>
          <p:nvPr/>
        </p:nvSpPr>
        <p:spPr bwMode="auto">
          <a:xfrm>
            <a:off x="6140450" y="1752600"/>
            <a:ext cx="730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Code</a:t>
            </a:r>
          </a:p>
        </p:txBody>
      </p:sp>
      <p:grpSp>
        <p:nvGrpSpPr>
          <p:cNvPr id="9221" name="Group 18"/>
          <p:cNvGrpSpPr>
            <a:grpSpLocks/>
          </p:cNvGrpSpPr>
          <p:nvPr/>
        </p:nvGrpSpPr>
        <p:grpSpPr bwMode="auto">
          <a:xfrm>
            <a:off x="609600" y="2514600"/>
            <a:ext cx="3581400" cy="2895600"/>
            <a:chOff x="384" y="1584"/>
            <a:chExt cx="2256" cy="1824"/>
          </a:xfrm>
        </p:grpSpPr>
        <p:cxnSp>
          <p:nvCxnSpPr>
            <p:cNvPr id="9227" name="AutoShape 5"/>
            <p:cNvCxnSpPr>
              <a:cxnSpLocks noChangeShapeType="1"/>
            </p:cNvCxnSpPr>
            <p:nvPr/>
          </p:nvCxnSpPr>
          <p:spPr bwMode="auto">
            <a:xfrm>
              <a:off x="384" y="3024"/>
              <a:ext cx="2256" cy="0"/>
            </a:xfrm>
            <a:prstGeom prst="straightConnector1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228" name="Rectangle 7"/>
            <p:cNvSpPr>
              <a:spLocks noChangeArrowheads="1"/>
            </p:cNvSpPr>
            <p:nvPr/>
          </p:nvSpPr>
          <p:spPr bwMode="auto">
            <a:xfrm>
              <a:off x="384" y="1584"/>
              <a:ext cx="2256" cy="1824"/>
            </a:xfrm>
            <a:prstGeom prst="rect">
              <a:avLst/>
            </a:prstGeom>
            <a:noFill/>
            <a:ln w="9525">
              <a:solidFill>
                <a:srgbClr val="FFFF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cxnSp>
          <p:nvCxnSpPr>
            <p:cNvPr id="9229" name="AutoShape 12"/>
            <p:cNvCxnSpPr>
              <a:cxnSpLocks noChangeShapeType="1"/>
            </p:cNvCxnSpPr>
            <p:nvPr/>
          </p:nvCxnSpPr>
          <p:spPr bwMode="auto">
            <a:xfrm>
              <a:off x="720" y="1584"/>
              <a:ext cx="0" cy="1824"/>
            </a:xfrm>
            <a:prstGeom prst="straightConnector1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230" name="Rectangle 15" descr="Dark downward diagonal"/>
            <p:cNvSpPr>
              <a:spLocks noChangeArrowheads="1"/>
            </p:cNvSpPr>
            <p:nvPr/>
          </p:nvSpPr>
          <p:spPr bwMode="auto">
            <a:xfrm>
              <a:off x="720" y="1584"/>
              <a:ext cx="1920" cy="1440"/>
            </a:xfrm>
            <a:prstGeom prst="rect">
              <a:avLst/>
            </a:prstGeom>
            <a:pattFill prst="dkDnDiag">
              <a:fgClr>
                <a:srgbClr val="000000"/>
              </a:fgClr>
              <a:bgClr>
                <a:srgbClr val="FFFFFF"/>
              </a:bgClr>
            </a:pattFill>
            <a:ln w="9525">
              <a:solidFill>
                <a:srgbClr val="FFFF00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cxnSp>
        <p:nvCxnSpPr>
          <p:cNvPr id="9222" name="AutoShape 20"/>
          <p:cNvCxnSpPr>
            <a:cxnSpLocks noChangeShapeType="1"/>
          </p:cNvCxnSpPr>
          <p:nvPr/>
        </p:nvCxnSpPr>
        <p:spPr bwMode="auto">
          <a:xfrm flipV="1">
            <a:off x="4876800" y="3124200"/>
            <a:ext cx="3581400" cy="0"/>
          </a:xfrm>
          <a:prstGeom prst="straightConnector1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Rectangle 21"/>
          <p:cNvSpPr>
            <a:spLocks noChangeArrowheads="1"/>
          </p:cNvSpPr>
          <p:nvPr/>
        </p:nvSpPr>
        <p:spPr bwMode="auto">
          <a:xfrm flipV="1">
            <a:off x="4876800" y="2514600"/>
            <a:ext cx="3581400" cy="2895600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cxnSp>
        <p:nvCxnSpPr>
          <p:cNvPr id="9224" name="AutoShape 22"/>
          <p:cNvCxnSpPr>
            <a:cxnSpLocks noChangeShapeType="1"/>
          </p:cNvCxnSpPr>
          <p:nvPr/>
        </p:nvCxnSpPr>
        <p:spPr bwMode="auto">
          <a:xfrm flipV="1">
            <a:off x="5410200" y="2514600"/>
            <a:ext cx="0" cy="2895600"/>
          </a:xfrm>
          <a:prstGeom prst="straightConnector1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5" name="Rectangle 23" descr="Dark downward diagonal"/>
          <p:cNvSpPr>
            <a:spLocks noChangeArrowheads="1"/>
          </p:cNvSpPr>
          <p:nvPr/>
        </p:nvSpPr>
        <p:spPr bwMode="auto">
          <a:xfrm flipV="1">
            <a:off x="4876800" y="2514600"/>
            <a:ext cx="533400" cy="609600"/>
          </a:xfrm>
          <a:prstGeom prst="rect">
            <a:avLst/>
          </a:prstGeom>
          <a:pattFill prst="dkDnDiag">
            <a:fgClr>
              <a:srgbClr val="000000"/>
            </a:fgClr>
            <a:bgClr>
              <a:srgbClr val="FFFFFF"/>
            </a:bgClr>
          </a:patt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9226" name="Line 17"/>
          <p:cNvSpPr>
            <a:spLocks noChangeShapeType="1"/>
          </p:cNvSpPr>
          <p:nvPr/>
        </p:nvSpPr>
        <p:spPr bwMode="auto">
          <a:xfrm flipV="1">
            <a:off x="2362200" y="2743200"/>
            <a:ext cx="2895600" cy="609600"/>
          </a:xfrm>
          <a:prstGeom prst="line">
            <a:avLst/>
          </a:prstGeom>
          <a:noFill/>
          <a:ln w="57150">
            <a:solidFill>
              <a:srgbClr val="FFFF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7593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</a:rPr>
              <a:t>insufficient tests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1558925" y="1789113"/>
            <a:ext cx="692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Input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6140450" y="1752600"/>
            <a:ext cx="730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Code</a:t>
            </a:r>
          </a:p>
        </p:txBody>
      </p:sp>
      <p:cxnSp>
        <p:nvCxnSpPr>
          <p:cNvPr id="10245" name="AutoShape 6"/>
          <p:cNvCxnSpPr>
            <a:cxnSpLocks noChangeShapeType="1"/>
          </p:cNvCxnSpPr>
          <p:nvPr/>
        </p:nvCxnSpPr>
        <p:spPr bwMode="auto">
          <a:xfrm>
            <a:off x="609600" y="4800600"/>
            <a:ext cx="3581400" cy="0"/>
          </a:xfrm>
          <a:prstGeom prst="straightConnector1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246" name="Rectangle 7"/>
          <p:cNvSpPr>
            <a:spLocks noChangeArrowheads="1"/>
          </p:cNvSpPr>
          <p:nvPr/>
        </p:nvSpPr>
        <p:spPr bwMode="auto">
          <a:xfrm>
            <a:off x="609600" y="2514600"/>
            <a:ext cx="3581400" cy="2895600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cxnSp>
        <p:nvCxnSpPr>
          <p:cNvPr id="10247" name="AutoShape 8"/>
          <p:cNvCxnSpPr>
            <a:cxnSpLocks noChangeShapeType="1"/>
          </p:cNvCxnSpPr>
          <p:nvPr/>
        </p:nvCxnSpPr>
        <p:spPr bwMode="auto">
          <a:xfrm>
            <a:off x="1143000" y="2514600"/>
            <a:ext cx="0" cy="2895600"/>
          </a:xfrm>
          <a:prstGeom prst="straightConnector1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248" name="Rectangle 9" descr="Dark downward diagonal"/>
          <p:cNvSpPr>
            <a:spLocks noChangeArrowheads="1"/>
          </p:cNvSpPr>
          <p:nvPr/>
        </p:nvSpPr>
        <p:spPr bwMode="auto">
          <a:xfrm>
            <a:off x="5410200" y="3124200"/>
            <a:ext cx="3048000" cy="2286000"/>
          </a:xfrm>
          <a:prstGeom prst="rect">
            <a:avLst/>
          </a:prstGeom>
          <a:pattFill prst="dkDnDiag">
            <a:fgClr>
              <a:srgbClr val="000000"/>
            </a:fgClr>
            <a:bgClr>
              <a:srgbClr val="FFFFFF"/>
            </a:bgClr>
          </a:patt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cxnSp>
        <p:nvCxnSpPr>
          <p:cNvPr id="10249" name="AutoShape 10"/>
          <p:cNvCxnSpPr>
            <a:cxnSpLocks noChangeShapeType="1"/>
          </p:cNvCxnSpPr>
          <p:nvPr/>
        </p:nvCxnSpPr>
        <p:spPr bwMode="auto">
          <a:xfrm flipV="1">
            <a:off x="4876800" y="3124200"/>
            <a:ext cx="3581400" cy="0"/>
          </a:xfrm>
          <a:prstGeom prst="straightConnector1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250" name="Rectangle 11"/>
          <p:cNvSpPr>
            <a:spLocks noChangeArrowheads="1"/>
          </p:cNvSpPr>
          <p:nvPr/>
        </p:nvSpPr>
        <p:spPr bwMode="auto">
          <a:xfrm flipV="1">
            <a:off x="4876800" y="2514600"/>
            <a:ext cx="3581400" cy="2895600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cxnSp>
        <p:nvCxnSpPr>
          <p:cNvPr id="10251" name="AutoShape 12"/>
          <p:cNvCxnSpPr>
            <a:cxnSpLocks noChangeShapeType="1"/>
          </p:cNvCxnSpPr>
          <p:nvPr/>
        </p:nvCxnSpPr>
        <p:spPr bwMode="auto">
          <a:xfrm flipV="1">
            <a:off x="5410200" y="2514600"/>
            <a:ext cx="0" cy="2895600"/>
          </a:xfrm>
          <a:prstGeom prst="straightConnector1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53" name="AutoShape 15"/>
          <p:cNvCxnSpPr>
            <a:cxnSpLocks noChangeShapeType="1"/>
          </p:cNvCxnSpPr>
          <p:nvPr/>
        </p:nvCxnSpPr>
        <p:spPr bwMode="auto">
          <a:xfrm rot="16200000" flipH="1">
            <a:off x="4495006" y="2515394"/>
            <a:ext cx="1588" cy="5791200"/>
          </a:xfrm>
          <a:prstGeom prst="bentConnector3">
            <a:avLst>
              <a:gd name="adj1" fmla="val 44600014"/>
            </a:avLst>
          </a:prstGeom>
          <a:noFill/>
          <a:ln w="57150">
            <a:solidFill>
              <a:srgbClr val="FFFF00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" name="Rectangle 13" descr="Dark downward diagonal"/>
          <p:cNvSpPr>
            <a:spLocks noChangeArrowheads="1"/>
          </p:cNvSpPr>
          <p:nvPr/>
        </p:nvSpPr>
        <p:spPr bwMode="auto">
          <a:xfrm flipV="1">
            <a:off x="1143000" y="4800600"/>
            <a:ext cx="3048000" cy="609600"/>
          </a:xfrm>
          <a:prstGeom prst="rect">
            <a:avLst/>
          </a:prstGeom>
          <a:pattFill prst="dkDnDiag">
            <a:fgClr>
              <a:srgbClr val="000000"/>
            </a:fgClr>
            <a:bgClr>
              <a:srgbClr val="FFFFFF"/>
            </a:bgClr>
          </a:patt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8264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</a:rPr>
              <a:t>insufficient tests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1558925" y="1789113"/>
            <a:ext cx="692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Input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6140450" y="1752600"/>
            <a:ext cx="730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Code</a:t>
            </a:r>
          </a:p>
        </p:txBody>
      </p:sp>
      <p:cxnSp>
        <p:nvCxnSpPr>
          <p:cNvPr id="11269" name="AutoShape 5"/>
          <p:cNvCxnSpPr>
            <a:cxnSpLocks noChangeShapeType="1"/>
          </p:cNvCxnSpPr>
          <p:nvPr/>
        </p:nvCxnSpPr>
        <p:spPr bwMode="auto">
          <a:xfrm>
            <a:off x="609600" y="4800600"/>
            <a:ext cx="3581400" cy="0"/>
          </a:xfrm>
          <a:prstGeom prst="straightConnector1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609600" y="2514600"/>
            <a:ext cx="3581400" cy="2895600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cxnSp>
        <p:nvCxnSpPr>
          <p:cNvPr id="11271" name="AutoShape 7"/>
          <p:cNvCxnSpPr>
            <a:cxnSpLocks noChangeShapeType="1"/>
          </p:cNvCxnSpPr>
          <p:nvPr/>
        </p:nvCxnSpPr>
        <p:spPr bwMode="auto">
          <a:xfrm>
            <a:off x="1143000" y="2514600"/>
            <a:ext cx="0" cy="2895600"/>
          </a:xfrm>
          <a:prstGeom prst="straightConnector1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272" name="Rectangle 12" descr="Dark downward diagonal"/>
          <p:cNvSpPr>
            <a:spLocks noChangeArrowheads="1"/>
          </p:cNvSpPr>
          <p:nvPr/>
        </p:nvSpPr>
        <p:spPr bwMode="auto">
          <a:xfrm flipV="1">
            <a:off x="609600" y="4800600"/>
            <a:ext cx="533400" cy="609600"/>
          </a:xfrm>
          <a:prstGeom prst="rect">
            <a:avLst/>
          </a:prstGeom>
          <a:pattFill prst="dkDnDiag">
            <a:fgClr>
              <a:srgbClr val="000000"/>
            </a:fgClr>
            <a:bgClr>
              <a:srgbClr val="FFFFFF"/>
            </a:bgClr>
          </a:patt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cxnSp>
        <p:nvCxnSpPr>
          <p:cNvPr id="11273" name="AutoShape 14"/>
          <p:cNvCxnSpPr>
            <a:cxnSpLocks noChangeShapeType="1"/>
          </p:cNvCxnSpPr>
          <p:nvPr/>
        </p:nvCxnSpPr>
        <p:spPr bwMode="auto">
          <a:xfrm>
            <a:off x="4953000" y="4800600"/>
            <a:ext cx="3581400" cy="0"/>
          </a:xfrm>
          <a:prstGeom prst="straightConnector1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274" name="Rectangle 15"/>
          <p:cNvSpPr>
            <a:spLocks noChangeArrowheads="1"/>
          </p:cNvSpPr>
          <p:nvPr/>
        </p:nvSpPr>
        <p:spPr bwMode="auto">
          <a:xfrm>
            <a:off x="4953000" y="2514600"/>
            <a:ext cx="3581400" cy="2895600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cxnSp>
        <p:nvCxnSpPr>
          <p:cNvPr id="11275" name="AutoShape 16"/>
          <p:cNvCxnSpPr>
            <a:cxnSpLocks noChangeShapeType="1"/>
          </p:cNvCxnSpPr>
          <p:nvPr/>
        </p:nvCxnSpPr>
        <p:spPr bwMode="auto">
          <a:xfrm>
            <a:off x="5486400" y="2514600"/>
            <a:ext cx="0" cy="2895600"/>
          </a:xfrm>
          <a:prstGeom prst="straightConnector1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276" name="Rectangle 17" descr="Dark downward diagonal"/>
          <p:cNvSpPr>
            <a:spLocks noChangeArrowheads="1"/>
          </p:cNvSpPr>
          <p:nvPr/>
        </p:nvSpPr>
        <p:spPr bwMode="auto">
          <a:xfrm flipV="1">
            <a:off x="4953000" y="4800600"/>
            <a:ext cx="533400" cy="609600"/>
          </a:xfrm>
          <a:prstGeom prst="rect">
            <a:avLst/>
          </a:prstGeom>
          <a:pattFill prst="dkDnDiag">
            <a:fgClr>
              <a:srgbClr val="000000"/>
            </a:fgClr>
            <a:bgClr>
              <a:srgbClr val="FFFFFF"/>
            </a:bgClr>
          </a:patt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cxnSp>
        <p:nvCxnSpPr>
          <p:cNvPr id="11277" name="AutoShape 18"/>
          <p:cNvCxnSpPr>
            <a:cxnSpLocks noChangeShapeType="1"/>
            <a:stCxn id="11272" idx="0"/>
            <a:endCxn id="11276" idx="0"/>
          </p:cNvCxnSpPr>
          <p:nvPr/>
        </p:nvCxnSpPr>
        <p:spPr bwMode="auto">
          <a:xfrm rot="16200000" flipH="1">
            <a:off x="3047206" y="3239294"/>
            <a:ext cx="1588" cy="4343400"/>
          </a:xfrm>
          <a:prstGeom prst="bentConnector3">
            <a:avLst>
              <a:gd name="adj1" fmla="val 36000014"/>
            </a:avLst>
          </a:prstGeom>
          <a:noFill/>
          <a:ln w="57150">
            <a:solidFill>
              <a:srgbClr val="FFFF00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278" name="Line 19"/>
          <p:cNvSpPr>
            <a:spLocks noChangeShapeType="1"/>
          </p:cNvSpPr>
          <p:nvPr/>
        </p:nvSpPr>
        <p:spPr bwMode="auto">
          <a:xfrm flipH="1">
            <a:off x="5715000" y="3657600"/>
            <a:ext cx="762000" cy="76200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279" name="Text Box 20"/>
          <p:cNvSpPr txBox="1">
            <a:spLocks noChangeArrowheads="1"/>
          </p:cNvSpPr>
          <p:nvPr/>
        </p:nvSpPr>
        <p:spPr bwMode="auto">
          <a:xfrm>
            <a:off x="6477000" y="3352800"/>
            <a:ext cx="10350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complex</a:t>
            </a:r>
          </a:p>
          <a:p>
            <a:pPr eaLnBrk="1" hangingPunct="1"/>
            <a:r>
              <a:rPr lang="en-US"/>
              <a:t>code</a:t>
            </a:r>
          </a:p>
        </p:txBody>
      </p:sp>
    </p:spTree>
    <p:extLst>
      <p:ext uri="{BB962C8B-B14F-4D97-AF65-F5344CB8AC3E}">
        <p14:creationId xmlns:p14="http://schemas.microsoft.com/office/powerpoint/2010/main" val="218283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</a:rPr>
              <a:t>Software Testing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Goals</a:t>
            </a:r>
          </a:p>
          <a:p>
            <a:pPr eaLnBrk="1" hangingPunct="1"/>
            <a:r>
              <a:rPr lang="en-US" dirty="0" smtClean="0">
                <a:latin typeface="Arial" charset="0"/>
              </a:rPr>
              <a:t>Types </a:t>
            </a:r>
            <a:r>
              <a:rPr lang="en-US" dirty="0">
                <a:latin typeface="Arial" charset="0"/>
              </a:rPr>
              <a:t>of </a:t>
            </a:r>
            <a:r>
              <a:rPr lang="en-US" dirty="0" smtClean="0">
                <a:latin typeface="Arial" charset="0"/>
              </a:rPr>
              <a:t>tests</a:t>
            </a:r>
          </a:p>
          <a:p>
            <a:pPr eaLnBrk="1" hangingPunct="1"/>
            <a:r>
              <a:rPr lang="en-US" dirty="0" smtClean="0">
                <a:latin typeface="Arial" charset="0"/>
              </a:rPr>
              <a:t>Test metrics</a:t>
            </a:r>
          </a:p>
          <a:p>
            <a:pPr eaLnBrk="1" hangingPunct="1"/>
            <a:r>
              <a:rPr lang="en-US" dirty="0" smtClean="0">
                <a:latin typeface="Arial" charset="0"/>
              </a:rPr>
              <a:t>Levels of tests</a:t>
            </a:r>
            <a:endParaRPr lang="en-US" dirty="0">
              <a:latin typeface="Arial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4038600" y="1447800"/>
            <a:ext cx="4724400" cy="2362200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ct val="20000"/>
              </a:spcBef>
              <a:defRPr/>
            </a:pPr>
            <a:r>
              <a:rPr lang="en-US" kern="0" dirty="0" smtClean="0">
                <a:solidFill>
                  <a:schemeClr val="bg1"/>
                </a:solidFill>
                <a:latin typeface="+mn-lt"/>
                <a:ea typeface="+mn-ea"/>
              </a:rPr>
              <a:t>Today:  Did we build it right?</a:t>
            </a:r>
          </a:p>
          <a:p>
            <a:pPr marL="342900" indent="-342900" algn="l">
              <a:spcBef>
                <a:spcPct val="20000"/>
              </a:spcBef>
              <a:buFontTx/>
              <a:buChar char="•"/>
              <a:defRPr/>
            </a:pPr>
            <a:endParaRPr lang="en-US" kern="0" dirty="0">
              <a:solidFill>
                <a:schemeClr val="bg1"/>
              </a:solidFill>
              <a:latin typeface="+mn-lt"/>
              <a:ea typeface="+mn-ea"/>
            </a:endParaRPr>
          </a:p>
          <a:p>
            <a:pPr algn="l">
              <a:spcBef>
                <a:spcPct val="20000"/>
              </a:spcBef>
              <a:defRPr/>
            </a:pPr>
            <a:r>
              <a:rPr lang="en-US" kern="0" dirty="0" smtClean="0">
                <a:solidFill>
                  <a:schemeClr val="bg1"/>
                </a:solidFill>
                <a:latin typeface="+mn-lt"/>
                <a:ea typeface="+mn-ea"/>
              </a:rPr>
              <a:t>Today: White box testing.</a:t>
            </a:r>
          </a:p>
          <a:p>
            <a:pPr algn="l">
              <a:spcBef>
                <a:spcPct val="20000"/>
              </a:spcBef>
              <a:defRPr/>
            </a:pPr>
            <a:endParaRPr lang="en-US" kern="0" dirty="0">
              <a:solidFill>
                <a:schemeClr val="bg1"/>
              </a:solidFill>
              <a:latin typeface="+mn-lt"/>
              <a:ea typeface="+mn-ea"/>
            </a:endParaRPr>
          </a:p>
          <a:p>
            <a:pPr algn="l">
              <a:spcBef>
                <a:spcPct val="20000"/>
              </a:spcBef>
              <a:defRPr/>
            </a:pPr>
            <a:r>
              <a:rPr lang="en-US" kern="0" dirty="0" smtClean="0">
                <a:solidFill>
                  <a:schemeClr val="bg1"/>
                </a:solidFill>
                <a:latin typeface="+mn-lt"/>
                <a:ea typeface="+mn-ea"/>
              </a:rPr>
              <a:t>Today: Wide coverage with focus on complex regions</a:t>
            </a:r>
            <a:endParaRPr lang="en-US" kern="0" dirty="0">
              <a:solidFill>
                <a:schemeClr val="bg1"/>
              </a:solidFill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8108073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Levels of tests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Unit</a:t>
            </a:r>
          </a:p>
          <a:p>
            <a:pPr eaLnBrk="1" hangingPunct="1"/>
            <a:r>
              <a:rPr lang="en-US" dirty="0" smtClean="0">
                <a:latin typeface="Arial" charset="0"/>
              </a:rPr>
              <a:t>Integration</a:t>
            </a:r>
            <a:endParaRPr lang="en-US" dirty="0">
              <a:latin typeface="Arial" charset="0"/>
            </a:endParaRPr>
          </a:p>
          <a:p>
            <a:pPr eaLnBrk="1" hangingPunct="1"/>
            <a:r>
              <a:rPr lang="en-US" dirty="0">
                <a:latin typeface="Arial" charset="0"/>
              </a:rPr>
              <a:t>System</a:t>
            </a:r>
          </a:p>
          <a:p>
            <a:pPr eaLnBrk="1" hangingPunct="1"/>
            <a:r>
              <a:rPr lang="en-US" dirty="0">
                <a:latin typeface="Arial" charset="0"/>
              </a:rPr>
              <a:t>GUI</a:t>
            </a: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6543794" y="1676400"/>
            <a:ext cx="736362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FFFF"/>
                </a:solidFill>
              </a:rPr>
              <a:t>white</a:t>
            </a:r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6553200" y="3505200"/>
            <a:ext cx="717550" cy="366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FFFF"/>
                </a:solidFill>
              </a:rPr>
              <a:t>black</a:t>
            </a:r>
          </a:p>
        </p:txBody>
      </p:sp>
      <p:sp>
        <p:nvSpPr>
          <p:cNvPr id="22534" name="Line 6"/>
          <p:cNvSpPr>
            <a:spLocks noChangeShapeType="1"/>
          </p:cNvSpPr>
          <p:nvPr/>
        </p:nvSpPr>
        <p:spPr bwMode="auto">
          <a:xfrm>
            <a:off x="6858000" y="2057400"/>
            <a:ext cx="0" cy="12954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>
            <a:spAutoFit/>
          </a:bodyPr>
          <a:lstStyle/>
          <a:p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 animBg="1"/>
      <p:bldP spid="22533" grpId="0" animBg="1"/>
      <p:bldP spid="22534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4" name="Rectangle 15"/>
          <p:cNvSpPr>
            <a:spLocks noChangeArrowheads="1"/>
          </p:cNvSpPr>
          <p:nvPr/>
        </p:nvSpPr>
        <p:spPr bwMode="auto">
          <a:xfrm>
            <a:off x="2819400" y="2057400"/>
            <a:ext cx="3581400" cy="2895600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4114800" y="1295400"/>
            <a:ext cx="730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/>
              <a:t>Code</a:t>
            </a:r>
          </a:p>
        </p:txBody>
      </p:sp>
      <p:sp>
        <p:nvSpPr>
          <p:cNvPr id="4" name="Oval 3"/>
          <p:cNvSpPr/>
          <p:nvPr/>
        </p:nvSpPr>
        <p:spPr bwMode="auto">
          <a:xfrm>
            <a:off x="3200400" y="2438400"/>
            <a:ext cx="152400" cy="1524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4876800" y="3581400"/>
            <a:ext cx="152400" cy="1524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12" name="Oval 11"/>
          <p:cNvSpPr/>
          <p:nvPr/>
        </p:nvSpPr>
        <p:spPr bwMode="auto">
          <a:xfrm>
            <a:off x="4495800" y="3429000"/>
            <a:ext cx="152400" cy="1524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13" name="Oval 12"/>
          <p:cNvSpPr/>
          <p:nvPr/>
        </p:nvSpPr>
        <p:spPr bwMode="auto">
          <a:xfrm>
            <a:off x="3886200" y="22860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4800600" y="31242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3276600" y="32004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4191000" y="26670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3124200" y="3886200"/>
            <a:ext cx="152400" cy="1524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18" name="Oval 17"/>
          <p:cNvSpPr/>
          <p:nvPr/>
        </p:nvSpPr>
        <p:spPr bwMode="auto">
          <a:xfrm>
            <a:off x="4419600" y="3657600"/>
            <a:ext cx="152400" cy="1524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19" name="Oval 18"/>
          <p:cNvSpPr/>
          <p:nvPr/>
        </p:nvSpPr>
        <p:spPr bwMode="auto">
          <a:xfrm>
            <a:off x="4572000" y="3810000"/>
            <a:ext cx="152400" cy="1524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20" name="Oval 19"/>
          <p:cNvSpPr/>
          <p:nvPr/>
        </p:nvSpPr>
        <p:spPr bwMode="auto">
          <a:xfrm>
            <a:off x="4724400" y="3505200"/>
            <a:ext cx="152400" cy="1524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4267200" y="42672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22" name="Oval 21"/>
          <p:cNvSpPr/>
          <p:nvPr/>
        </p:nvSpPr>
        <p:spPr bwMode="auto">
          <a:xfrm>
            <a:off x="5638800" y="4343400"/>
            <a:ext cx="152400" cy="1524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23" name="Oval 22"/>
          <p:cNvSpPr/>
          <p:nvPr/>
        </p:nvSpPr>
        <p:spPr bwMode="auto">
          <a:xfrm>
            <a:off x="5181600" y="2438400"/>
            <a:ext cx="152400" cy="1524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3352800" y="22860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25" name="Oval 24"/>
          <p:cNvSpPr/>
          <p:nvPr/>
        </p:nvSpPr>
        <p:spPr bwMode="auto">
          <a:xfrm>
            <a:off x="3810000" y="25908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26" name="Oval 25"/>
          <p:cNvSpPr/>
          <p:nvPr/>
        </p:nvSpPr>
        <p:spPr bwMode="auto">
          <a:xfrm>
            <a:off x="3429000" y="29718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4419600" y="28956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4419600" y="24384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5486400" y="24384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5029200" y="26670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3429000" y="35814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4114800" y="35052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33" name="Oval 32"/>
          <p:cNvSpPr/>
          <p:nvPr/>
        </p:nvSpPr>
        <p:spPr bwMode="auto">
          <a:xfrm>
            <a:off x="5257800" y="36576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34" name="Oval 33"/>
          <p:cNvSpPr/>
          <p:nvPr/>
        </p:nvSpPr>
        <p:spPr bwMode="auto">
          <a:xfrm>
            <a:off x="5486400" y="32004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35" name="Oval 34"/>
          <p:cNvSpPr/>
          <p:nvPr/>
        </p:nvSpPr>
        <p:spPr bwMode="auto">
          <a:xfrm>
            <a:off x="5791200" y="31242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36" name="Oval 35"/>
          <p:cNvSpPr/>
          <p:nvPr/>
        </p:nvSpPr>
        <p:spPr bwMode="auto">
          <a:xfrm>
            <a:off x="5562600" y="38862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37" name="Oval 36"/>
          <p:cNvSpPr/>
          <p:nvPr/>
        </p:nvSpPr>
        <p:spPr bwMode="auto">
          <a:xfrm>
            <a:off x="5334000" y="42672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5029200" y="46482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39" name="Oval 38"/>
          <p:cNvSpPr/>
          <p:nvPr/>
        </p:nvSpPr>
        <p:spPr bwMode="auto">
          <a:xfrm>
            <a:off x="4724400" y="42672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40" name="Oval 39"/>
          <p:cNvSpPr/>
          <p:nvPr/>
        </p:nvSpPr>
        <p:spPr bwMode="auto">
          <a:xfrm>
            <a:off x="3810000" y="32004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41" name="Oval 40"/>
          <p:cNvSpPr/>
          <p:nvPr/>
        </p:nvSpPr>
        <p:spPr bwMode="auto">
          <a:xfrm>
            <a:off x="3733800" y="39624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42" name="Oval 41"/>
          <p:cNvSpPr/>
          <p:nvPr/>
        </p:nvSpPr>
        <p:spPr bwMode="auto">
          <a:xfrm>
            <a:off x="3276600" y="44196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43" name="Oval 42"/>
          <p:cNvSpPr/>
          <p:nvPr/>
        </p:nvSpPr>
        <p:spPr bwMode="auto">
          <a:xfrm>
            <a:off x="3886200" y="44958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6781800" y="3429000"/>
            <a:ext cx="152400" cy="1524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45" name="Oval 44"/>
          <p:cNvSpPr/>
          <p:nvPr/>
        </p:nvSpPr>
        <p:spPr bwMode="auto">
          <a:xfrm>
            <a:off x="6781800" y="2895600"/>
            <a:ext cx="152400" cy="152400"/>
          </a:xfrm>
          <a:prstGeom prst="ellipse">
            <a:avLst/>
          </a:prstGeom>
          <a:solidFill>
            <a:srgbClr val="FF00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952692" y="2743200"/>
            <a:ext cx="17370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Successful test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7010400" y="3276600"/>
            <a:ext cx="1249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Failed test</a:t>
            </a:r>
            <a:endParaRPr lang="en-US" dirty="0"/>
          </a:p>
        </p:txBody>
      </p:sp>
      <p:sp>
        <p:nvSpPr>
          <p:cNvPr id="2" name="Oval 1"/>
          <p:cNvSpPr/>
          <p:nvPr/>
        </p:nvSpPr>
        <p:spPr bwMode="auto">
          <a:xfrm>
            <a:off x="4114800" y="3048000"/>
            <a:ext cx="1219200" cy="1143000"/>
          </a:xfrm>
          <a:prstGeom prst="ellipse">
            <a:avLst/>
          </a:prstGeom>
          <a:noFill/>
          <a:ln w="57150" cap="flat" cmpd="sng" algn="ctr">
            <a:solidFill>
              <a:srgbClr val="FF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96422" y="609600"/>
            <a:ext cx="5739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Unit test view: test small piece of code (method, class)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339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Arial" charset="0"/>
              </a:rPr>
              <a:t>Integration</a:t>
            </a:r>
            <a:endParaRPr lang="en-US" dirty="0">
              <a:latin typeface="Arial" charset="0"/>
            </a:endParaRP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4311650" y="1905000"/>
            <a:ext cx="730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Code</a:t>
            </a:r>
          </a:p>
        </p:txBody>
      </p:sp>
      <p:sp>
        <p:nvSpPr>
          <p:cNvPr id="10250" name="Rectangle 11"/>
          <p:cNvSpPr>
            <a:spLocks noChangeArrowheads="1"/>
          </p:cNvSpPr>
          <p:nvPr/>
        </p:nvSpPr>
        <p:spPr bwMode="auto">
          <a:xfrm flipV="1">
            <a:off x="3048000" y="2667000"/>
            <a:ext cx="3581400" cy="2895600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4" name="Rectangle 13" descr="Dark downward diagonal"/>
          <p:cNvSpPr>
            <a:spLocks noChangeArrowheads="1"/>
          </p:cNvSpPr>
          <p:nvPr/>
        </p:nvSpPr>
        <p:spPr bwMode="auto">
          <a:xfrm flipV="1">
            <a:off x="3581400" y="4953000"/>
            <a:ext cx="3048000" cy="609600"/>
          </a:xfrm>
          <a:prstGeom prst="rect">
            <a:avLst/>
          </a:prstGeom>
          <a:pattFill prst="dkDnDiag">
            <a:fgClr>
              <a:srgbClr val="000000"/>
            </a:fgClr>
            <a:bgClr>
              <a:srgbClr val="FFFFFF"/>
            </a:bgClr>
          </a:patt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15" name="Rectangle 12" descr="Dark downward diagonal"/>
          <p:cNvSpPr>
            <a:spLocks noChangeArrowheads="1"/>
          </p:cNvSpPr>
          <p:nvPr/>
        </p:nvSpPr>
        <p:spPr bwMode="auto">
          <a:xfrm flipV="1">
            <a:off x="3048000" y="2667000"/>
            <a:ext cx="533400" cy="609600"/>
          </a:xfrm>
          <a:prstGeom prst="rect">
            <a:avLst/>
          </a:prstGeom>
          <a:pattFill prst="dkDnDiag">
            <a:fgClr>
              <a:srgbClr val="000000"/>
            </a:fgClr>
            <a:bgClr>
              <a:srgbClr val="FFFFFF"/>
            </a:bgClr>
          </a:patt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cxnSp>
        <p:nvCxnSpPr>
          <p:cNvPr id="3" name="Straight Arrow Connector 2"/>
          <p:cNvCxnSpPr/>
          <p:nvPr/>
        </p:nvCxnSpPr>
        <p:spPr bwMode="auto">
          <a:xfrm>
            <a:off x="3581400" y="3352800"/>
            <a:ext cx="1066800" cy="15240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FF00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4" name="TextBox 3"/>
          <p:cNvSpPr txBox="1"/>
          <p:nvPr/>
        </p:nvSpPr>
        <p:spPr>
          <a:xfrm>
            <a:off x="4114800" y="3733800"/>
            <a:ext cx="3739124" cy="369332"/>
          </a:xfrm>
          <a:prstGeom prst="rect">
            <a:avLst/>
          </a:prstGeom>
          <a:solidFill>
            <a:schemeClr val="tx1"/>
          </a:solidFill>
          <a:ln>
            <a:solidFill>
              <a:srgbClr val="FFFF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What happens when they interact?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77896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>
          <a:xfrm>
            <a:off x="6154738" y="254000"/>
            <a:ext cx="2851150" cy="695325"/>
          </a:xfrm>
        </p:spPr>
        <p:txBody>
          <a:bodyPr>
            <a:normAutofit fontScale="90000"/>
          </a:bodyPr>
          <a:lstStyle/>
          <a:p>
            <a:pPr algn="l">
              <a:defRPr/>
            </a:pPr>
            <a:r>
              <a:rPr lang="en-US" sz="2800" dirty="0">
                <a:solidFill>
                  <a:schemeClr val="bg1"/>
                </a:solidFill>
                <a:latin typeface="Arial" charset="0"/>
              </a:rPr>
              <a:t>Your Goal stack</a:t>
            </a:r>
            <a:br>
              <a:rPr lang="en-US" sz="2800" dirty="0">
                <a:solidFill>
                  <a:schemeClr val="bg1"/>
                </a:solidFill>
                <a:latin typeface="Arial" charset="0"/>
              </a:rPr>
            </a:br>
            <a:r>
              <a:rPr lang="en-US" sz="2800" dirty="0">
                <a:solidFill>
                  <a:schemeClr val="bg1"/>
                </a:solidFill>
                <a:latin typeface="Arial" charset="0"/>
              </a:rPr>
              <a:t>for iteration 7</a:t>
            </a:r>
          </a:p>
        </p:txBody>
      </p:sp>
      <p:sp>
        <p:nvSpPr>
          <p:cNvPr id="31747" name="Rectangle 9"/>
          <p:cNvSpPr>
            <a:spLocks noChangeArrowheads="1"/>
          </p:cNvSpPr>
          <p:nvPr/>
        </p:nvSpPr>
        <p:spPr bwMode="auto">
          <a:xfrm>
            <a:off x="2133600" y="5943600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>
                <a:solidFill>
                  <a:schemeClr val="tx1"/>
                </a:solidFill>
              </a:rPr>
              <a:t>Beta</a:t>
            </a:r>
          </a:p>
        </p:txBody>
      </p:sp>
      <p:sp>
        <p:nvSpPr>
          <p:cNvPr id="31751" name="Rectangle 9"/>
          <p:cNvSpPr>
            <a:spLocks noChangeArrowheads="1"/>
          </p:cNvSpPr>
          <p:nvPr/>
        </p:nvSpPr>
        <p:spPr bwMode="auto">
          <a:xfrm>
            <a:off x="2122487" y="4419600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>
                <a:solidFill>
                  <a:schemeClr val="tx1"/>
                </a:solidFill>
              </a:rPr>
              <a:t>Alpha walk through</a:t>
            </a:r>
          </a:p>
        </p:txBody>
      </p:sp>
      <p:sp>
        <p:nvSpPr>
          <p:cNvPr id="31752" name="TextBox 24"/>
          <p:cNvSpPr txBox="1">
            <a:spLocks noChangeArrowheads="1"/>
          </p:cNvSpPr>
          <p:nvPr/>
        </p:nvSpPr>
        <p:spPr bwMode="auto">
          <a:xfrm>
            <a:off x="5105400" y="4419600"/>
            <a:ext cx="2438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bg1"/>
                </a:solidFill>
              </a:rPr>
              <a:t>Class/lab </a:t>
            </a:r>
            <a:r>
              <a:rPr lang="en-US" sz="1800" dirty="0" smtClean="0">
                <a:solidFill>
                  <a:schemeClr val="bg1"/>
                </a:solidFill>
              </a:rPr>
              <a:t>today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122487" y="5029200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>
                <a:solidFill>
                  <a:schemeClr val="tx1"/>
                </a:solidFill>
              </a:rPr>
              <a:t>Alpha </a:t>
            </a:r>
            <a:r>
              <a:rPr lang="en-US" sz="1400" dirty="0" smtClean="0">
                <a:solidFill>
                  <a:schemeClr val="tx1"/>
                </a:solidFill>
              </a:rPr>
              <a:t>testing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2" name="TextBox 24"/>
          <p:cNvSpPr txBox="1">
            <a:spLocks noChangeArrowheads="1"/>
          </p:cNvSpPr>
          <p:nvPr/>
        </p:nvSpPr>
        <p:spPr bwMode="auto">
          <a:xfrm>
            <a:off x="5181600" y="5029200"/>
            <a:ext cx="2438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bg1"/>
                </a:solidFill>
              </a:rPr>
              <a:t>Class/lab </a:t>
            </a:r>
            <a:r>
              <a:rPr lang="en-US" sz="1800" dirty="0" smtClean="0">
                <a:solidFill>
                  <a:schemeClr val="bg1"/>
                </a:solidFill>
              </a:rPr>
              <a:t>today or by Thursday</a:t>
            </a:r>
            <a:endParaRPr lang="en-US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12490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</a:rPr>
              <a:t>Software Testing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Goals</a:t>
            </a:r>
          </a:p>
          <a:p>
            <a:pPr eaLnBrk="1" hangingPunct="1"/>
            <a:r>
              <a:rPr lang="en-US" dirty="0" smtClean="0">
                <a:latin typeface="Arial" charset="0"/>
              </a:rPr>
              <a:t>Types </a:t>
            </a:r>
            <a:r>
              <a:rPr lang="en-US" dirty="0">
                <a:latin typeface="Arial" charset="0"/>
              </a:rPr>
              <a:t>of </a:t>
            </a:r>
            <a:r>
              <a:rPr lang="en-US" dirty="0" smtClean="0">
                <a:latin typeface="Arial" charset="0"/>
              </a:rPr>
              <a:t>tests</a:t>
            </a:r>
          </a:p>
          <a:p>
            <a:pPr eaLnBrk="1" hangingPunct="1"/>
            <a:r>
              <a:rPr lang="en-US" dirty="0" smtClean="0">
                <a:latin typeface="Arial" charset="0"/>
              </a:rPr>
              <a:t>Test metrics</a:t>
            </a:r>
          </a:p>
          <a:p>
            <a:pPr eaLnBrk="1" hangingPunct="1"/>
            <a:r>
              <a:rPr lang="en-US" dirty="0" smtClean="0">
                <a:latin typeface="Arial" charset="0"/>
              </a:rPr>
              <a:t>Levels of tests</a:t>
            </a:r>
            <a:endParaRPr lang="en-US" dirty="0">
              <a:latin typeface="Arial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4038600" y="1447800"/>
            <a:ext cx="4724400" cy="2667000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ct val="20000"/>
              </a:spcBef>
              <a:defRPr/>
            </a:pPr>
            <a:r>
              <a:rPr lang="en-US" kern="0" dirty="0" smtClean="0">
                <a:solidFill>
                  <a:schemeClr val="bg1"/>
                </a:solidFill>
                <a:latin typeface="+mn-lt"/>
                <a:ea typeface="+mn-ea"/>
              </a:rPr>
              <a:t>Today:  Did we build it right?</a:t>
            </a:r>
          </a:p>
          <a:p>
            <a:pPr marL="342900" indent="-342900" algn="l">
              <a:spcBef>
                <a:spcPct val="20000"/>
              </a:spcBef>
              <a:buFontTx/>
              <a:buChar char="•"/>
              <a:defRPr/>
            </a:pPr>
            <a:endParaRPr lang="en-US" kern="0" dirty="0">
              <a:solidFill>
                <a:schemeClr val="bg1"/>
              </a:solidFill>
              <a:latin typeface="+mn-lt"/>
              <a:ea typeface="+mn-ea"/>
            </a:endParaRPr>
          </a:p>
          <a:p>
            <a:pPr algn="l">
              <a:spcBef>
                <a:spcPct val="20000"/>
              </a:spcBef>
              <a:defRPr/>
            </a:pPr>
            <a:r>
              <a:rPr lang="en-US" kern="0" dirty="0" smtClean="0">
                <a:solidFill>
                  <a:schemeClr val="bg1"/>
                </a:solidFill>
                <a:latin typeface="+mn-lt"/>
                <a:ea typeface="+mn-ea"/>
              </a:rPr>
              <a:t>Today: White box testing.</a:t>
            </a:r>
          </a:p>
          <a:p>
            <a:pPr algn="l">
              <a:spcBef>
                <a:spcPct val="20000"/>
              </a:spcBef>
              <a:defRPr/>
            </a:pPr>
            <a:endParaRPr lang="en-US" kern="0" dirty="0">
              <a:solidFill>
                <a:schemeClr val="bg1"/>
              </a:solidFill>
              <a:latin typeface="+mn-lt"/>
              <a:ea typeface="+mn-ea"/>
            </a:endParaRPr>
          </a:p>
          <a:p>
            <a:pPr algn="l">
              <a:spcBef>
                <a:spcPct val="20000"/>
              </a:spcBef>
              <a:defRPr/>
            </a:pPr>
            <a:r>
              <a:rPr lang="en-US" kern="0" dirty="0" smtClean="0">
                <a:solidFill>
                  <a:schemeClr val="bg1"/>
                </a:solidFill>
                <a:latin typeface="+mn-lt"/>
                <a:ea typeface="+mn-ea"/>
              </a:rPr>
              <a:t>Today: Wide coverage with focus on complex regions.</a:t>
            </a:r>
          </a:p>
          <a:p>
            <a:pPr algn="l">
              <a:spcBef>
                <a:spcPct val="20000"/>
              </a:spcBef>
              <a:defRPr/>
            </a:pPr>
            <a:endParaRPr lang="en-US" kern="0" dirty="0">
              <a:solidFill>
                <a:schemeClr val="bg1"/>
              </a:solidFill>
              <a:latin typeface="+mn-lt"/>
              <a:ea typeface="+mn-ea"/>
            </a:endParaRPr>
          </a:p>
          <a:p>
            <a:pPr algn="l">
              <a:spcBef>
                <a:spcPct val="20000"/>
              </a:spcBef>
              <a:defRPr/>
            </a:pPr>
            <a:r>
              <a:rPr lang="en-US" kern="0" dirty="0" smtClean="0">
                <a:solidFill>
                  <a:schemeClr val="bg1"/>
                </a:solidFill>
                <a:latin typeface="+mn-lt"/>
                <a:ea typeface="+mn-ea"/>
              </a:rPr>
              <a:t>Today: Unit tests.</a:t>
            </a:r>
            <a:endParaRPr lang="en-US" kern="0" dirty="0">
              <a:solidFill>
                <a:schemeClr val="bg1"/>
              </a:solidFill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0999456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</a:rPr>
              <a:t>Software Testing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Goals</a:t>
            </a:r>
          </a:p>
          <a:p>
            <a:pPr eaLnBrk="1" hangingPunct="1"/>
            <a:r>
              <a:rPr lang="en-US" dirty="0" smtClean="0">
                <a:latin typeface="Arial" charset="0"/>
              </a:rPr>
              <a:t>Types </a:t>
            </a:r>
            <a:r>
              <a:rPr lang="en-US" dirty="0">
                <a:latin typeface="Arial" charset="0"/>
              </a:rPr>
              <a:t>of </a:t>
            </a:r>
            <a:r>
              <a:rPr lang="en-US" dirty="0" smtClean="0">
                <a:latin typeface="Arial" charset="0"/>
              </a:rPr>
              <a:t>tests</a:t>
            </a:r>
          </a:p>
          <a:p>
            <a:pPr eaLnBrk="1" hangingPunct="1"/>
            <a:r>
              <a:rPr lang="en-US" dirty="0" smtClean="0">
                <a:latin typeface="Arial" charset="0"/>
              </a:rPr>
              <a:t>Test metrics</a:t>
            </a:r>
          </a:p>
          <a:p>
            <a:pPr eaLnBrk="1" hangingPunct="1"/>
            <a:r>
              <a:rPr lang="en-US" dirty="0" smtClean="0">
                <a:latin typeface="Arial" charset="0"/>
              </a:rPr>
              <a:t>Levels of tests</a:t>
            </a:r>
          </a:p>
          <a:p>
            <a:pPr eaLnBrk="1" hangingPunct="1"/>
            <a:r>
              <a:rPr lang="en-US" dirty="0" smtClean="0">
                <a:latin typeface="Arial" charset="0"/>
              </a:rPr>
              <a:t>When to test</a:t>
            </a:r>
            <a:endParaRPr lang="en-US" dirty="0">
              <a:latin typeface="Arial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4038600" y="1447800"/>
            <a:ext cx="4724400" cy="2667000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spcBef>
                <a:spcPct val="20000"/>
              </a:spcBef>
              <a:defRPr/>
            </a:pPr>
            <a:r>
              <a:rPr lang="en-US" kern="0" dirty="0" smtClean="0">
                <a:solidFill>
                  <a:schemeClr val="bg1"/>
                </a:solidFill>
                <a:latin typeface="+mn-lt"/>
                <a:ea typeface="+mn-ea"/>
              </a:rPr>
              <a:t>Today:  Did we build it right?</a:t>
            </a:r>
          </a:p>
          <a:p>
            <a:pPr marL="342900" indent="-342900" algn="l">
              <a:spcBef>
                <a:spcPct val="20000"/>
              </a:spcBef>
              <a:buFontTx/>
              <a:buChar char="•"/>
              <a:defRPr/>
            </a:pPr>
            <a:endParaRPr lang="en-US" kern="0" dirty="0">
              <a:solidFill>
                <a:schemeClr val="bg1"/>
              </a:solidFill>
              <a:latin typeface="+mn-lt"/>
              <a:ea typeface="+mn-ea"/>
            </a:endParaRPr>
          </a:p>
          <a:p>
            <a:pPr algn="l">
              <a:spcBef>
                <a:spcPct val="20000"/>
              </a:spcBef>
              <a:defRPr/>
            </a:pPr>
            <a:r>
              <a:rPr lang="en-US" kern="0" dirty="0" smtClean="0">
                <a:solidFill>
                  <a:schemeClr val="bg1"/>
                </a:solidFill>
                <a:latin typeface="+mn-lt"/>
                <a:ea typeface="+mn-ea"/>
              </a:rPr>
              <a:t>Today: White box testing.</a:t>
            </a:r>
          </a:p>
          <a:p>
            <a:pPr algn="l">
              <a:spcBef>
                <a:spcPct val="20000"/>
              </a:spcBef>
              <a:defRPr/>
            </a:pPr>
            <a:endParaRPr lang="en-US" kern="0" dirty="0">
              <a:solidFill>
                <a:schemeClr val="bg1"/>
              </a:solidFill>
              <a:latin typeface="+mn-lt"/>
              <a:ea typeface="+mn-ea"/>
            </a:endParaRPr>
          </a:p>
          <a:p>
            <a:pPr algn="l">
              <a:spcBef>
                <a:spcPct val="20000"/>
              </a:spcBef>
              <a:defRPr/>
            </a:pPr>
            <a:r>
              <a:rPr lang="en-US" kern="0" dirty="0" smtClean="0">
                <a:solidFill>
                  <a:schemeClr val="bg1"/>
                </a:solidFill>
                <a:latin typeface="+mn-lt"/>
                <a:ea typeface="+mn-ea"/>
              </a:rPr>
              <a:t>Today: Wide coverage with focus on complex regions.</a:t>
            </a:r>
          </a:p>
          <a:p>
            <a:pPr algn="l">
              <a:spcBef>
                <a:spcPct val="20000"/>
              </a:spcBef>
              <a:defRPr/>
            </a:pPr>
            <a:endParaRPr lang="en-US" kern="0" dirty="0">
              <a:solidFill>
                <a:schemeClr val="bg1"/>
              </a:solidFill>
              <a:latin typeface="+mn-lt"/>
              <a:ea typeface="+mn-ea"/>
            </a:endParaRPr>
          </a:p>
          <a:p>
            <a:pPr algn="l">
              <a:spcBef>
                <a:spcPct val="20000"/>
              </a:spcBef>
              <a:defRPr/>
            </a:pPr>
            <a:r>
              <a:rPr lang="en-US" kern="0" dirty="0" smtClean="0">
                <a:solidFill>
                  <a:schemeClr val="bg1"/>
                </a:solidFill>
                <a:latin typeface="+mn-lt"/>
                <a:ea typeface="+mn-ea"/>
              </a:rPr>
              <a:t>Today: Unit tests.</a:t>
            </a:r>
            <a:endParaRPr lang="en-US" kern="0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600200" y="5105400"/>
            <a:ext cx="4919411" cy="646331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r>
              <a:rPr lang="en-US" sz="3600" dirty="0" smtClean="0"/>
              <a:t>Agile: test continuously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6643037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3352800" cy="2438400"/>
          </a:xfrm>
        </p:spPr>
        <p:txBody>
          <a:bodyPr/>
          <a:lstStyle/>
          <a:p>
            <a:r>
              <a:rPr lang="en-US" dirty="0" smtClean="0"/>
              <a:t>Write code</a:t>
            </a:r>
          </a:p>
          <a:p>
            <a:r>
              <a:rPr lang="en-US" dirty="0" smtClean="0"/>
              <a:t>Write tests</a:t>
            </a:r>
          </a:p>
          <a:p>
            <a:r>
              <a:rPr lang="en-US" dirty="0" smtClean="0"/>
              <a:t>Test code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5105400" y="2057400"/>
            <a:ext cx="33528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FFFF00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FFFF00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FFFF00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FFFF00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FF00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FF00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FF00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FF00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FFFF00"/>
                </a:solidFill>
                <a:latin typeface="+mn-lt"/>
              </a:defRPr>
            </a:lvl9pPr>
          </a:lstStyle>
          <a:p>
            <a:r>
              <a:rPr lang="en-US" dirty="0" smtClean="0"/>
              <a:t>Write tests</a:t>
            </a:r>
          </a:p>
          <a:p>
            <a:r>
              <a:rPr lang="en-US" dirty="0" smtClean="0"/>
              <a:t>Write &amp; test code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21041" y="1524000"/>
            <a:ext cx="7493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Good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096057" y="1524000"/>
            <a:ext cx="800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Better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181600" y="4419600"/>
            <a:ext cx="2686741" cy="369332"/>
          </a:xfrm>
          <a:prstGeom prst="rect">
            <a:avLst/>
          </a:prstGeom>
          <a:solidFill>
            <a:srgbClr val="000000"/>
          </a:solidFill>
          <a:ln>
            <a:solidFill>
              <a:srgbClr val="FFFF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Test-driven development</a:t>
            </a: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87378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09600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 smtClean="0"/>
              <a:t>-(void) </a:t>
            </a:r>
            <a:r>
              <a:rPr lang="en-US" sz="1800" dirty="0" err="1" smtClean="0"/>
              <a:t>isConsistentAtRow</a:t>
            </a:r>
            <a:r>
              <a:rPr lang="en-US" sz="1800" dirty="0" smtClean="0"/>
              <a:t>: (</a:t>
            </a:r>
            <a:r>
              <a:rPr lang="en-US" sz="1800" dirty="0" err="1" smtClean="0"/>
              <a:t>int</a:t>
            </a:r>
            <a:r>
              <a:rPr lang="en-US" sz="1800" dirty="0" smtClean="0"/>
              <a:t>) row Column: (</a:t>
            </a:r>
            <a:r>
              <a:rPr lang="en-US" sz="1800" dirty="0" err="1" smtClean="0"/>
              <a:t>int</a:t>
            </a:r>
            <a:r>
              <a:rPr lang="en-US" sz="1800" dirty="0" smtClean="0"/>
              <a:t>) column </a:t>
            </a:r>
            <a:r>
              <a:rPr lang="en-US" sz="1800" dirty="0" err="1" smtClean="0"/>
              <a:t>forValue</a:t>
            </a:r>
            <a:r>
              <a:rPr lang="en-US" sz="1800" dirty="0" smtClean="0"/>
              <a:t>: (</a:t>
            </a:r>
            <a:r>
              <a:rPr lang="en-US" sz="1800" dirty="0" err="1" smtClean="0"/>
              <a:t>int</a:t>
            </a:r>
            <a:r>
              <a:rPr lang="en-US" sz="1800" dirty="0" smtClean="0"/>
              <a:t>) value</a:t>
            </a:r>
            <a:endParaRPr lang="en-US" sz="1800" dirty="0"/>
          </a:p>
        </p:txBody>
      </p:sp>
      <p:sp>
        <p:nvSpPr>
          <p:cNvPr id="2" name="TextBox 1"/>
          <p:cNvSpPr txBox="1"/>
          <p:nvPr/>
        </p:nvSpPr>
        <p:spPr>
          <a:xfrm>
            <a:off x="1066800" y="3429000"/>
            <a:ext cx="6959056" cy="646331"/>
          </a:xfrm>
          <a:prstGeom prst="rect">
            <a:avLst/>
          </a:prstGeom>
          <a:solidFill>
            <a:srgbClr val="FF33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I’m going to write this method.</a:t>
            </a:r>
          </a:p>
          <a:p>
            <a:r>
              <a:rPr lang="en-US" dirty="0" smtClean="0"/>
              <a:t>First I write the tests which specify how the method should behave.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58399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09600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 smtClean="0"/>
              <a:t>-(void) </a:t>
            </a:r>
            <a:r>
              <a:rPr lang="en-US" sz="1800" dirty="0" err="1" smtClean="0"/>
              <a:t>isConsistentAtRow</a:t>
            </a:r>
            <a:r>
              <a:rPr lang="en-US" sz="1800" dirty="0" smtClean="0"/>
              <a:t>: (</a:t>
            </a:r>
            <a:r>
              <a:rPr lang="en-US" sz="1800" dirty="0" err="1" smtClean="0"/>
              <a:t>int</a:t>
            </a:r>
            <a:r>
              <a:rPr lang="en-US" sz="1800" dirty="0" smtClean="0"/>
              <a:t>) row Column: (</a:t>
            </a:r>
            <a:r>
              <a:rPr lang="en-US" sz="1800" dirty="0" err="1" smtClean="0"/>
              <a:t>int</a:t>
            </a:r>
            <a:r>
              <a:rPr lang="en-US" sz="1800" dirty="0" smtClean="0"/>
              <a:t>) column </a:t>
            </a:r>
            <a:r>
              <a:rPr lang="en-US" sz="1800" dirty="0" err="1" smtClean="0"/>
              <a:t>forValue</a:t>
            </a:r>
            <a:r>
              <a:rPr lang="en-US" sz="1800" dirty="0" smtClean="0"/>
              <a:t>: (</a:t>
            </a:r>
            <a:r>
              <a:rPr lang="en-US" sz="1800" dirty="0" err="1" smtClean="0"/>
              <a:t>int</a:t>
            </a:r>
            <a:r>
              <a:rPr lang="en-US" sz="1800" dirty="0" smtClean="0"/>
              <a:t>) value</a:t>
            </a:r>
            <a:endParaRPr lang="en-US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1219200" y="2819400"/>
            <a:ext cx="5627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If this is my current grid and I ask if 7 is consistent for  row 6, column 3 the method should say no.</a:t>
            </a:r>
            <a:endParaRPr lang="en-US" dirty="0"/>
          </a:p>
        </p:txBody>
      </p:sp>
      <p:pic>
        <p:nvPicPr>
          <p:cNvPr id="5" name="Picture 4" descr="Sudoku_Board_Fig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3962400"/>
            <a:ext cx="1653334" cy="1663700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 bwMode="auto">
          <a:xfrm>
            <a:off x="3200400" y="5029200"/>
            <a:ext cx="381000" cy="304800"/>
          </a:xfrm>
          <a:prstGeom prst="ellips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3400" y="3962400"/>
            <a:ext cx="1495997" cy="246221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rgbClr val="FFFFFF"/>
                </a:solidFill>
              </a:rPr>
              <a:t>This is row 0, column 0</a:t>
            </a:r>
            <a:endParaRPr lang="en-US" sz="1000" dirty="0">
              <a:solidFill>
                <a:srgbClr val="FFFFFF"/>
              </a:solidFill>
            </a:endParaRPr>
          </a:p>
        </p:txBody>
      </p:sp>
      <p:cxnSp>
        <p:nvCxnSpPr>
          <p:cNvPr id="11" name="Straight Arrow Connector 10"/>
          <p:cNvCxnSpPr>
            <a:stCxn id="9" idx="3"/>
          </p:cNvCxnSpPr>
          <p:nvPr/>
        </p:nvCxnSpPr>
        <p:spPr bwMode="auto">
          <a:xfrm>
            <a:off x="2029397" y="4085511"/>
            <a:ext cx="866203" cy="2928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3839118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09600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 smtClean="0"/>
              <a:t>-(void) </a:t>
            </a:r>
            <a:r>
              <a:rPr lang="en-US" sz="1800" dirty="0" err="1" smtClean="0"/>
              <a:t>isConsistentAtRow</a:t>
            </a:r>
            <a:r>
              <a:rPr lang="en-US" sz="1800" dirty="0" smtClean="0"/>
              <a:t>: (</a:t>
            </a:r>
            <a:r>
              <a:rPr lang="en-US" sz="1800" dirty="0" err="1" smtClean="0"/>
              <a:t>int</a:t>
            </a:r>
            <a:r>
              <a:rPr lang="en-US" sz="1800" dirty="0" smtClean="0"/>
              <a:t>) row Column: (</a:t>
            </a:r>
            <a:r>
              <a:rPr lang="en-US" sz="1800" dirty="0" err="1" smtClean="0"/>
              <a:t>int</a:t>
            </a:r>
            <a:r>
              <a:rPr lang="en-US" sz="1800" dirty="0" smtClean="0"/>
              <a:t>) column </a:t>
            </a:r>
            <a:r>
              <a:rPr lang="en-US" sz="1800" dirty="0" err="1" smtClean="0"/>
              <a:t>forValue</a:t>
            </a:r>
            <a:r>
              <a:rPr lang="en-US" sz="1800" dirty="0" smtClean="0"/>
              <a:t>: (</a:t>
            </a:r>
            <a:r>
              <a:rPr lang="en-US" sz="1800" dirty="0" err="1" smtClean="0"/>
              <a:t>int</a:t>
            </a:r>
            <a:r>
              <a:rPr lang="en-US" sz="1800" dirty="0" smtClean="0"/>
              <a:t>) value</a:t>
            </a:r>
            <a:endParaRPr lang="en-US" sz="1800" dirty="0"/>
          </a:p>
        </p:txBody>
      </p:sp>
      <p:pic>
        <p:nvPicPr>
          <p:cNvPr id="5" name="Picture 4" descr="Sudoku_Board_Fig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3975100"/>
            <a:ext cx="1653334" cy="1663700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 bwMode="auto">
          <a:xfrm>
            <a:off x="3200400" y="5029200"/>
            <a:ext cx="381000" cy="304800"/>
          </a:xfrm>
          <a:prstGeom prst="ellips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19200" y="2819400"/>
            <a:ext cx="5627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If this is my current grid and I ask if 6 is consistent for  row 6, column 3 the method should say yes.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33400" y="3962400"/>
            <a:ext cx="1495997" cy="246221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rgbClr val="FFFFFF"/>
                </a:solidFill>
              </a:rPr>
              <a:t>This is row 0, column 0</a:t>
            </a:r>
            <a:endParaRPr lang="en-US" sz="1000" dirty="0">
              <a:solidFill>
                <a:srgbClr val="FFFFFF"/>
              </a:solidFill>
            </a:endParaRPr>
          </a:p>
        </p:txBody>
      </p:sp>
      <p:cxnSp>
        <p:nvCxnSpPr>
          <p:cNvPr id="9" name="Straight Arrow Connector 8"/>
          <p:cNvCxnSpPr>
            <a:stCxn id="7" idx="3"/>
          </p:cNvCxnSpPr>
          <p:nvPr/>
        </p:nvCxnSpPr>
        <p:spPr bwMode="auto">
          <a:xfrm>
            <a:off x="2029397" y="4085511"/>
            <a:ext cx="866203" cy="2928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40965987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09600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 smtClean="0"/>
              <a:t>-</a:t>
            </a:r>
            <a:r>
              <a:rPr lang="en-US" sz="1800" dirty="0" smtClean="0"/>
              <a:t>(</a:t>
            </a:r>
            <a:r>
              <a:rPr lang="en-US" sz="1800" dirty="0" err="1" smtClean="0"/>
              <a:t>bool</a:t>
            </a:r>
            <a:r>
              <a:rPr lang="en-US" sz="1800" dirty="0" smtClean="0"/>
              <a:t>) </a:t>
            </a:r>
            <a:r>
              <a:rPr lang="en-US" sz="1800" dirty="0" err="1" smtClean="0"/>
              <a:t>isConsistentAtRow</a:t>
            </a:r>
            <a:r>
              <a:rPr lang="en-US" sz="1800" dirty="0" smtClean="0"/>
              <a:t>: (</a:t>
            </a:r>
            <a:r>
              <a:rPr lang="en-US" sz="1800" dirty="0" err="1" smtClean="0"/>
              <a:t>int</a:t>
            </a:r>
            <a:r>
              <a:rPr lang="en-US" sz="1800" dirty="0" smtClean="0"/>
              <a:t>) row Column: (</a:t>
            </a:r>
            <a:r>
              <a:rPr lang="en-US" sz="1800" dirty="0" err="1" smtClean="0"/>
              <a:t>int</a:t>
            </a:r>
            <a:r>
              <a:rPr lang="en-US" sz="1800" dirty="0" smtClean="0"/>
              <a:t>) column </a:t>
            </a:r>
            <a:r>
              <a:rPr lang="en-US" sz="1800" dirty="0" err="1" smtClean="0"/>
              <a:t>forValue</a:t>
            </a:r>
            <a:r>
              <a:rPr lang="en-US" sz="1800" dirty="0" smtClean="0"/>
              <a:t>: (</a:t>
            </a:r>
            <a:r>
              <a:rPr lang="en-US" sz="1800" dirty="0" err="1" smtClean="0"/>
              <a:t>int</a:t>
            </a:r>
            <a:r>
              <a:rPr lang="en-US" sz="1800" dirty="0" smtClean="0"/>
              <a:t>) value</a:t>
            </a:r>
            <a:endParaRPr lang="en-US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1219200" y="2819400"/>
            <a:ext cx="5627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If this is my current grid and I ask if 7 is consistent for row -1, column 3 the method should say ____.</a:t>
            </a:r>
            <a:endParaRPr lang="en-US" dirty="0"/>
          </a:p>
        </p:txBody>
      </p:sp>
      <p:pic>
        <p:nvPicPr>
          <p:cNvPr id="5" name="Picture 4" descr="Sudoku_Board_Fig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3975100"/>
            <a:ext cx="1653334" cy="16637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33400" y="3962400"/>
            <a:ext cx="1495997" cy="246221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rgbClr val="FFFFFF"/>
                </a:solidFill>
              </a:rPr>
              <a:t>This is row 0, column 0</a:t>
            </a:r>
            <a:endParaRPr lang="en-US" sz="1000" dirty="0">
              <a:solidFill>
                <a:srgbClr val="FFFFFF"/>
              </a:solidFill>
            </a:endParaRPr>
          </a:p>
        </p:txBody>
      </p:sp>
      <p:cxnSp>
        <p:nvCxnSpPr>
          <p:cNvPr id="7" name="Straight Arrow Connector 6"/>
          <p:cNvCxnSpPr>
            <a:stCxn id="6" idx="3"/>
          </p:cNvCxnSpPr>
          <p:nvPr/>
        </p:nvCxnSpPr>
        <p:spPr bwMode="auto">
          <a:xfrm>
            <a:off x="2029397" y="4085511"/>
            <a:ext cx="866203" cy="2928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1828800" y="685800"/>
            <a:ext cx="4151017" cy="646331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A well-defined test must know what the outcome of the test </a:t>
            </a:r>
            <a:r>
              <a:rPr lang="en-US" i="1" dirty="0" smtClean="0"/>
              <a:t>should</a:t>
            </a:r>
            <a:r>
              <a:rPr lang="en-US" dirty="0" smtClean="0"/>
              <a:t> be.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029200" y="3810000"/>
            <a:ext cx="3512591" cy="2246769"/>
          </a:xfrm>
          <a:prstGeom prst="rect">
            <a:avLst/>
          </a:prstGeom>
          <a:solidFill>
            <a:srgbClr val="FF3300"/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FFFF"/>
                </a:solidFill>
              </a:rPr>
              <a:t>TDD forces us to consider how the method behaves on good input and bad.</a:t>
            </a:r>
            <a:endParaRPr lang="en-US" sz="28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5987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09600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 smtClean="0"/>
              <a:t>-</a:t>
            </a:r>
            <a:r>
              <a:rPr lang="en-US" sz="1800" dirty="0" smtClean="0"/>
              <a:t>(</a:t>
            </a:r>
            <a:r>
              <a:rPr lang="en-US" sz="1800" dirty="0" err="1" smtClean="0"/>
              <a:t>bool</a:t>
            </a:r>
            <a:r>
              <a:rPr lang="en-US" sz="1800" dirty="0" smtClean="0"/>
              <a:t>) </a:t>
            </a:r>
            <a:r>
              <a:rPr lang="en-US" sz="1800" dirty="0" err="1" smtClean="0"/>
              <a:t>isConsistentAtRow</a:t>
            </a:r>
            <a:r>
              <a:rPr lang="en-US" sz="1800" dirty="0" smtClean="0"/>
              <a:t>: (</a:t>
            </a:r>
            <a:r>
              <a:rPr lang="en-US" sz="1800" dirty="0" err="1" smtClean="0"/>
              <a:t>int</a:t>
            </a:r>
            <a:r>
              <a:rPr lang="en-US" sz="1800" dirty="0" smtClean="0"/>
              <a:t>) row Column: (</a:t>
            </a:r>
            <a:r>
              <a:rPr lang="en-US" sz="1800" dirty="0" err="1" smtClean="0"/>
              <a:t>int</a:t>
            </a:r>
            <a:r>
              <a:rPr lang="en-US" sz="1800" dirty="0" smtClean="0"/>
              <a:t>) column </a:t>
            </a:r>
            <a:r>
              <a:rPr lang="en-US" sz="1800" dirty="0" err="1" smtClean="0"/>
              <a:t>forValue</a:t>
            </a:r>
            <a:r>
              <a:rPr lang="en-US" sz="1800" dirty="0" smtClean="0"/>
              <a:t>: (</a:t>
            </a:r>
            <a:r>
              <a:rPr lang="en-US" sz="1800" dirty="0" err="1" smtClean="0"/>
              <a:t>int</a:t>
            </a:r>
            <a:r>
              <a:rPr lang="en-US" sz="1800" dirty="0" smtClean="0"/>
              <a:t>) value</a:t>
            </a:r>
            <a:endParaRPr lang="en-US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1219200" y="2819400"/>
            <a:ext cx="5627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If this is my current grid and I ask if 7 is consistent for row -1, column 3 the method should say ____.</a:t>
            </a:r>
            <a:endParaRPr lang="en-US" dirty="0"/>
          </a:p>
        </p:txBody>
      </p:sp>
      <p:pic>
        <p:nvPicPr>
          <p:cNvPr id="5" name="Picture 4" descr="Sudoku_Board_Fig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3975100"/>
            <a:ext cx="1653334" cy="16637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33400" y="3962400"/>
            <a:ext cx="1495997" cy="246221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rgbClr val="FFFFFF"/>
                </a:solidFill>
              </a:rPr>
              <a:t>This is row 0, column 0</a:t>
            </a:r>
            <a:endParaRPr lang="en-US" sz="1000" dirty="0">
              <a:solidFill>
                <a:srgbClr val="FFFFFF"/>
              </a:solidFill>
            </a:endParaRPr>
          </a:p>
        </p:txBody>
      </p:sp>
      <p:cxnSp>
        <p:nvCxnSpPr>
          <p:cNvPr id="7" name="Straight Arrow Connector 6"/>
          <p:cNvCxnSpPr>
            <a:stCxn id="6" idx="3"/>
          </p:cNvCxnSpPr>
          <p:nvPr/>
        </p:nvCxnSpPr>
        <p:spPr bwMode="auto">
          <a:xfrm>
            <a:off x="2029397" y="4085511"/>
            <a:ext cx="866203" cy="2928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1828800" y="685800"/>
            <a:ext cx="4151017" cy="646331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A well-defined test must know what the outcome of the test </a:t>
            </a:r>
            <a:r>
              <a:rPr lang="en-US" i="1" dirty="0" smtClean="0"/>
              <a:t>should</a:t>
            </a:r>
            <a:r>
              <a:rPr lang="en-US" dirty="0" smtClean="0"/>
              <a:t> be.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800600" y="4038600"/>
            <a:ext cx="3512591" cy="1384995"/>
          </a:xfrm>
          <a:prstGeom prst="rect">
            <a:avLst/>
          </a:prstGeom>
          <a:solidFill>
            <a:srgbClr val="FF3300"/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FFFF"/>
                </a:solidFill>
              </a:rPr>
              <a:t>Hold this thought while we go off on a tangent.</a:t>
            </a:r>
            <a:endParaRPr lang="en-US" sz="28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3832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handling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During development</a:t>
            </a:r>
          </a:p>
          <a:p>
            <a:r>
              <a:rPr lang="en-US" dirty="0" smtClean="0"/>
              <a:t>Release code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65307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47800" y="990600"/>
            <a:ext cx="3539964" cy="2308324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</a:rPr>
              <a:t>Model* </a:t>
            </a:r>
            <a:r>
              <a:rPr lang="en-US" dirty="0" err="1" smtClean="0">
                <a:solidFill>
                  <a:schemeClr val="bg1"/>
                </a:solidFill>
              </a:rPr>
              <a:t>theModel</a:t>
            </a:r>
            <a:r>
              <a:rPr lang="en-US" dirty="0" smtClean="0">
                <a:solidFill>
                  <a:schemeClr val="bg1"/>
                </a:solidFill>
              </a:rPr>
              <a:t> = [Model </a:t>
            </a:r>
            <a:r>
              <a:rPr lang="en-US" dirty="0" err="1" smtClean="0">
                <a:solidFill>
                  <a:schemeClr val="bg1"/>
                </a:solidFill>
              </a:rPr>
              <a:t>alloc</a:t>
            </a:r>
            <a:r>
              <a:rPr lang="en-US" dirty="0" smtClean="0">
                <a:solidFill>
                  <a:schemeClr val="bg1"/>
                </a:solidFill>
              </a:rPr>
              <a:t>];</a:t>
            </a:r>
          </a:p>
          <a:p>
            <a:pPr algn="l"/>
            <a:r>
              <a:rPr lang="en-US" dirty="0" smtClean="0">
                <a:solidFill>
                  <a:schemeClr val="bg1"/>
                </a:solidFill>
              </a:rPr>
              <a:t>if (</a:t>
            </a:r>
            <a:r>
              <a:rPr lang="en-US" dirty="0" err="1" smtClean="0">
                <a:solidFill>
                  <a:schemeClr val="bg1"/>
                </a:solidFill>
              </a:rPr>
              <a:t>theModel</a:t>
            </a:r>
            <a:r>
              <a:rPr lang="en-US" dirty="0" smtClean="0">
                <a:solidFill>
                  <a:schemeClr val="bg1"/>
                </a:solidFill>
              </a:rPr>
              <a:t>)</a:t>
            </a:r>
          </a:p>
          <a:p>
            <a:pPr algn="l"/>
            <a:r>
              <a:rPr lang="en-US" dirty="0" smtClean="0">
                <a:solidFill>
                  <a:schemeClr val="bg1"/>
                </a:solidFill>
              </a:rPr>
              <a:t>{</a:t>
            </a:r>
          </a:p>
          <a:p>
            <a:pPr algn="l"/>
            <a:r>
              <a:rPr lang="en-US" dirty="0" smtClean="0">
                <a:solidFill>
                  <a:schemeClr val="bg1"/>
                </a:solidFill>
              </a:rPr>
              <a:t>      …</a:t>
            </a:r>
          </a:p>
          <a:p>
            <a:pPr algn="l"/>
            <a:r>
              <a:rPr lang="en-US" dirty="0" smtClean="0">
                <a:solidFill>
                  <a:schemeClr val="bg1"/>
                </a:solidFill>
              </a:rPr>
              <a:t>}</a:t>
            </a:r>
          </a:p>
          <a:p>
            <a:pPr algn="l"/>
            <a:r>
              <a:rPr lang="en-US" dirty="0" smtClean="0">
                <a:solidFill>
                  <a:schemeClr val="bg1"/>
                </a:solidFill>
              </a:rPr>
              <a:t>else {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     …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52600" y="3657600"/>
            <a:ext cx="495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 smtClean="0"/>
              <a:t>In release:  </a:t>
            </a:r>
          </a:p>
          <a:p>
            <a:pPr algn="l"/>
            <a:r>
              <a:rPr lang="en-US" dirty="0" smtClean="0"/>
              <a:t>Handle it gracefully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0" y="2667000"/>
            <a:ext cx="1639091" cy="369332"/>
          </a:xfrm>
          <a:prstGeom prst="rect">
            <a:avLst/>
          </a:prstGeom>
          <a:solidFill>
            <a:srgbClr val="FF33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Your are here!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762000" y="4648200"/>
            <a:ext cx="66772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If we cannot recover:  save our data, write to a log, then give up.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667782" y="5105400"/>
            <a:ext cx="1518602" cy="369332"/>
          </a:xfrm>
          <a:prstGeom prst="rect">
            <a:avLst/>
          </a:prstGeom>
          <a:solidFill>
            <a:srgbClr val="FF33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EXCEPTION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6687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</a:rPr>
              <a:t>Software Testing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Arial" charset="0"/>
              </a:rPr>
              <a:t>Goals</a:t>
            </a:r>
            <a:endParaRPr lang="en-US" dirty="0"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209800" y="2133600"/>
            <a:ext cx="2501647" cy="646331"/>
          </a:xfrm>
          <a:prstGeom prst="rect">
            <a:avLst/>
          </a:prstGeom>
          <a:solidFill>
            <a:srgbClr val="000000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Did we build the right thing?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5384871" y="1981200"/>
            <a:ext cx="1828800" cy="1371600"/>
          </a:xfrm>
          <a:prstGeom prst="rect">
            <a:avLst/>
          </a:prstGeom>
          <a:solidFill>
            <a:srgbClr val="333399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6070671" y="2209800"/>
            <a:ext cx="381000" cy="838200"/>
            <a:chOff x="3962400" y="2590800"/>
            <a:chExt cx="381000" cy="838200"/>
          </a:xfrm>
        </p:grpSpPr>
        <p:cxnSp>
          <p:nvCxnSpPr>
            <p:cNvPr id="13" name="Straight Connector 12"/>
            <p:cNvCxnSpPr/>
            <p:nvPr/>
          </p:nvCxnSpPr>
          <p:spPr bwMode="auto">
            <a:xfrm>
              <a:off x="3962400" y="2590800"/>
              <a:ext cx="0" cy="8382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" name="Straight Connector 13"/>
            <p:cNvCxnSpPr/>
            <p:nvPr/>
          </p:nvCxnSpPr>
          <p:spPr bwMode="auto">
            <a:xfrm>
              <a:off x="4343400" y="2590800"/>
              <a:ext cx="0" cy="8382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5" name="Group 14"/>
          <p:cNvGrpSpPr/>
          <p:nvPr/>
        </p:nvGrpSpPr>
        <p:grpSpPr>
          <a:xfrm rot="5400000">
            <a:off x="6070671" y="2209800"/>
            <a:ext cx="381000" cy="838200"/>
            <a:chOff x="3962400" y="2590800"/>
            <a:chExt cx="381000" cy="838200"/>
          </a:xfrm>
        </p:grpSpPr>
        <p:cxnSp>
          <p:nvCxnSpPr>
            <p:cNvPr id="16" name="Straight Connector 15"/>
            <p:cNvCxnSpPr/>
            <p:nvPr/>
          </p:nvCxnSpPr>
          <p:spPr bwMode="auto">
            <a:xfrm>
              <a:off x="3962400" y="2590800"/>
              <a:ext cx="0" cy="8382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" name="Straight Connector 16"/>
            <p:cNvCxnSpPr/>
            <p:nvPr/>
          </p:nvCxnSpPr>
          <p:spPr bwMode="auto">
            <a:xfrm>
              <a:off x="4343400" y="2590800"/>
              <a:ext cx="0" cy="8382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8" name="TextBox 17"/>
          <p:cNvSpPr txBox="1"/>
          <p:nvPr/>
        </p:nvSpPr>
        <p:spPr>
          <a:xfrm>
            <a:off x="5308671" y="3657600"/>
            <a:ext cx="20065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This isn’t Sudoku!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5842071" y="3124200"/>
            <a:ext cx="94734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Place your X.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0613182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47800" y="990600"/>
            <a:ext cx="4978722" cy="2031325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pPr algn="l"/>
            <a:r>
              <a:rPr lang="en-US" dirty="0" err="1" smtClean="0">
                <a:solidFill>
                  <a:schemeClr val="bg1"/>
                </a:solidFill>
              </a:rPr>
              <a:t>setValueAtRow</a:t>
            </a:r>
            <a:r>
              <a:rPr lang="en-US" dirty="0" smtClean="0">
                <a:solidFill>
                  <a:schemeClr val="bg1"/>
                </a:solidFill>
              </a:rPr>
              <a:t>: row Column: column 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to: value</a:t>
            </a:r>
          </a:p>
          <a:p>
            <a:pPr algn="l"/>
            <a:r>
              <a:rPr lang="en-US" dirty="0" smtClean="0">
                <a:solidFill>
                  <a:schemeClr val="bg1"/>
                </a:solidFill>
              </a:rPr>
              <a:t>{</a:t>
            </a:r>
          </a:p>
          <a:p>
            <a:pPr algn="l"/>
            <a:r>
              <a:rPr lang="en-US" dirty="0" smtClean="0">
                <a:solidFill>
                  <a:schemeClr val="bg1"/>
                </a:solidFill>
              </a:rPr>
              <a:t>      if (row&lt;0 || row&gt;8)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	</a:t>
            </a:r>
            <a:r>
              <a:rPr lang="en-US" dirty="0" smtClean="0">
                <a:solidFill>
                  <a:schemeClr val="bg1"/>
                </a:solidFill>
              </a:rPr>
              <a:t>write to log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	</a:t>
            </a:r>
            <a:r>
              <a:rPr lang="en-US" dirty="0" smtClean="0">
                <a:solidFill>
                  <a:schemeClr val="bg1"/>
                </a:solidFill>
              </a:rPr>
              <a:t>return</a:t>
            </a:r>
          </a:p>
          <a:p>
            <a:pPr algn="l"/>
            <a:r>
              <a:rPr lang="en-US" dirty="0" smtClean="0">
                <a:solidFill>
                  <a:schemeClr val="bg1"/>
                </a:solidFill>
              </a:rPr>
              <a:t>      …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52600" y="3657600"/>
            <a:ext cx="495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dirty="0" smtClean="0"/>
              <a:t>In release:  </a:t>
            </a:r>
          </a:p>
          <a:p>
            <a:pPr algn="l"/>
            <a:r>
              <a:rPr lang="en-US" dirty="0" smtClean="0"/>
              <a:t>Handle it gracefully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524000" y="4648200"/>
            <a:ext cx="45985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If we can recover:  write to a log and go 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48325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47800" y="990600"/>
            <a:ext cx="3539964" cy="2308324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</a:rPr>
              <a:t>Model* </a:t>
            </a:r>
            <a:r>
              <a:rPr lang="en-US" dirty="0" err="1" smtClean="0">
                <a:solidFill>
                  <a:schemeClr val="bg1"/>
                </a:solidFill>
              </a:rPr>
              <a:t>theModel</a:t>
            </a:r>
            <a:r>
              <a:rPr lang="en-US" dirty="0" smtClean="0">
                <a:solidFill>
                  <a:schemeClr val="bg1"/>
                </a:solidFill>
              </a:rPr>
              <a:t> = [Model </a:t>
            </a:r>
            <a:r>
              <a:rPr lang="en-US" dirty="0" err="1" smtClean="0">
                <a:solidFill>
                  <a:schemeClr val="bg1"/>
                </a:solidFill>
              </a:rPr>
              <a:t>alloc</a:t>
            </a:r>
            <a:r>
              <a:rPr lang="en-US" dirty="0" smtClean="0">
                <a:solidFill>
                  <a:schemeClr val="bg1"/>
                </a:solidFill>
              </a:rPr>
              <a:t>];</a:t>
            </a:r>
          </a:p>
          <a:p>
            <a:pPr algn="l"/>
            <a:r>
              <a:rPr lang="en-US" dirty="0" smtClean="0">
                <a:solidFill>
                  <a:schemeClr val="bg1"/>
                </a:solidFill>
              </a:rPr>
              <a:t>if (</a:t>
            </a:r>
            <a:r>
              <a:rPr lang="en-US" dirty="0" err="1" smtClean="0">
                <a:solidFill>
                  <a:schemeClr val="bg1"/>
                </a:solidFill>
              </a:rPr>
              <a:t>theModel</a:t>
            </a:r>
            <a:r>
              <a:rPr lang="en-US" dirty="0" smtClean="0">
                <a:solidFill>
                  <a:schemeClr val="bg1"/>
                </a:solidFill>
              </a:rPr>
              <a:t>)</a:t>
            </a:r>
          </a:p>
          <a:p>
            <a:pPr algn="l"/>
            <a:r>
              <a:rPr lang="en-US" dirty="0" smtClean="0">
                <a:solidFill>
                  <a:schemeClr val="bg1"/>
                </a:solidFill>
              </a:rPr>
              <a:t>{</a:t>
            </a:r>
          </a:p>
          <a:p>
            <a:pPr algn="l"/>
            <a:r>
              <a:rPr lang="en-US" dirty="0" smtClean="0">
                <a:solidFill>
                  <a:schemeClr val="bg1"/>
                </a:solidFill>
              </a:rPr>
              <a:t>      …</a:t>
            </a:r>
          </a:p>
          <a:p>
            <a:pPr algn="l"/>
            <a:r>
              <a:rPr lang="en-US" dirty="0" smtClean="0">
                <a:solidFill>
                  <a:schemeClr val="bg1"/>
                </a:solidFill>
              </a:rPr>
              <a:t>}</a:t>
            </a:r>
          </a:p>
          <a:p>
            <a:pPr algn="l"/>
            <a:r>
              <a:rPr lang="en-US" dirty="0" smtClean="0">
                <a:solidFill>
                  <a:schemeClr val="bg1"/>
                </a:solidFill>
              </a:rPr>
              <a:t>else {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     …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66800" y="4572000"/>
            <a:ext cx="2438400" cy="646331"/>
          </a:xfrm>
          <a:prstGeom prst="rect">
            <a:avLst/>
          </a:prstGeom>
          <a:solidFill>
            <a:srgbClr val="FF3300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dirty="0" smtClean="0"/>
              <a:t>In development:  </a:t>
            </a:r>
          </a:p>
          <a:p>
            <a:pPr algn="l"/>
            <a:r>
              <a:rPr lang="en-US" dirty="0" smtClean="0"/>
              <a:t>Shout!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62400" y="2362200"/>
            <a:ext cx="4978722" cy="2031325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pPr algn="l"/>
            <a:r>
              <a:rPr lang="en-US" dirty="0" err="1" smtClean="0">
                <a:solidFill>
                  <a:schemeClr val="bg1"/>
                </a:solidFill>
              </a:rPr>
              <a:t>setValueAtRow</a:t>
            </a:r>
            <a:r>
              <a:rPr lang="en-US" dirty="0" smtClean="0">
                <a:solidFill>
                  <a:schemeClr val="bg1"/>
                </a:solidFill>
              </a:rPr>
              <a:t>: row Column: column 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to: value</a:t>
            </a:r>
          </a:p>
          <a:p>
            <a:pPr algn="l"/>
            <a:r>
              <a:rPr lang="en-US" dirty="0" smtClean="0">
                <a:solidFill>
                  <a:schemeClr val="bg1"/>
                </a:solidFill>
              </a:rPr>
              <a:t>{</a:t>
            </a:r>
          </a:p>
          <a:p>
            <a:pPr algn="l"/>
            <a:r>
              <a:rPr lang="en-US" dirty="0" smtClean="0">
                <a:solidFill>
                  <a:schemeClr val="bg1"/>
                </a:solidFill>
              </a:rPr>
              <a:t>      if (row&lt;0 || row&gt;8)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	</a:t>
            </a:r>
            <a:endParaRPr lang="en-US" dirty="0" smtClean="0">
              <a:solidFill>
                <a:schemeClr val="bg1"/>
              </a:solidFill>
            </a:endParaRPr>
          </a:p>
          <a:p>
            <a:pPr algn="l"/>
            <a:r>
              <a:rPr lang="en-US" dirty="0">
                <a:solidFill>
                  <a:schemeClr val="bg1"/>
                </a:solidFill>
              </a:rPr>
              <a:t>	</a:t>
            </a:r>
            <a:endParaRPr lang="en-US" dirty="0" smtClean="0">
              <a:solidFill>
                <a:schemeClr val="bg1"/>
              </a:solidFill>
            </a:endParaRPr>
          </a:p>
          <a:p>
            <a:pPr algn="l"/>
            <a:r>
              <a:rPr lang="en-US" dirty="0" smtClean="0">
                <a:solidFill>
                  <a:schemeClr val="bg1"/>
                </a:solidFill>
              </a:rPr>
              <a:t>      …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2743200"/>
            <a:ext cx="787896" cy="369332"/>
          </a:xfrm>
          <a:prstGeom prst="rect">
            <a:avLst/>
          </a:prstGeom>
          <a:solidFill>
            <a:srgbClr val="FF33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Shout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029200" y="3276600"/>
            <a:ext cx="787896" cy="369332"/>
          </a:xfrm>
          <a:prstGeom prst="rect">
            <a:avLst/>
          </a:prstGeom>
          <a:solidFill>
            <a:srgbClr val="FF33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Shout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22857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47800" y="990600"/>
            <a:ext cx="3539964" cy="1477328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</a:rPr>
              <a:t>Model* </a:t>
            </a:r>
            <a:r>
              <a:rPr lang="en-US" dirty="0" err="1" smtClean="0">
                <a:solidFill>
                  <a:schemeClr val="bg1"/>
                </a:solidFill>
              </a:rPr>
              <a:t>theModel</a:t>
            </a:r>
            <a:r>
              <a:rPr lang="en-US" dirty="0" smtClean="0">
                <a:solidFill>
                  <a:schemeClr val="bg1"/>
                </a:solidFill>
              </a:rPr>
              <a:t> = [Model </a:t>
            </a:r>
            <a:r>
              <a:rPr lang="en-US" dirty="0" err="1" smtClean="0">
                <a:solidFill>
                  <a:schemeClr val="bg1"/>
                </a:solidFill>
              </a:rPr>
              <a:t>alloc</a:t>
            </a:r>
            <a:r>
              <a:rPr lang="en-US" dirty="0" smtClean="0">
                <a:solidFill>
                  <a:schemeClr val="bg1"/>
                </a:solidFill>
              </a:rPr>
              <a:t>];</a:t>
            </a:r>
          </a:p>
          <a:p>
            <a:pPr algn="l"/>
            <a:r>
              <a:rPr lang="en-US" dirty="0" smtClean="0">
                <a:solidFill>
                  <a:schemeClr val="bg1"/>
                </a:solidFill>
              </a:rPr>
              <a:t>assert(</a:t>
            </a:r>
            <a:r>
              <a:rPr lang="en-US" dirty="0" err="1" smtClean="0">
                <a:solidFill>
                  <a:schemeClr val="bg1"/>
                </a:solidFill>
              </a:rPr>
              <a:t>theModel</a:t>
            </a:r>
            <a:r>
              <a:rPr lang="en-US" dirty="0" smtClean="0">
                <a:solidFill>
                  <a:schemeClr val="bg1"/>
                </a:solidFill>
              </a:rPr>
              <a:t>!=nil)</a:t>
            </a:r>
          </a:p>
          <a:p>
            <a:pPr algn="l"/>
            <a:endParaRPr lang="en-US" dirty="0">
              <a:solidFill>
                <a:schemeClr val="bg1"/>
              </a:solidFill>
            </a:endParaRPr>
          </a:p>
          <a:p>
            <a:pPr algn="l"/>
            <a:endParaRPr lang="en-US" dirty="0" smtClean="0">
              <a:solidFill>
                <a:schemeClr val="bg1"/>
              </a:solidFill>
            </a:endParaRPr>
          </a:p>
          <a:p>
            <a:pPr algn="l"/>
            <a:r>
              <a:rPr lang="en-US" dirty="0" smtClean="0">
                <a:solidFill>
                  <a:schemeClr val="bg1"/>
                </a:solidFill>
              </a:rPr>
              <a:t>…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66800" y="4572000"/>
            <a:ext cx="2438400" cy="646331"/>
          </a:xfrm>
          <a:prstGeom prst="rect">
            <a:avLst/>
          </a:prstGeom>
          <a:solidFill>
            <a:srgbClr val="FF3300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dirty="0" smtClean="0"/>
              <a:t>In development:  </a:t>
            </a:r>
          </a:p>
          <a:p>
            <a:pPr algn="l"/>
            <a:r>
              <a:rPr lang="en-US" dirty="0" smtClean="0"/>
              <a:t>Shout!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62400" y="2362200"/>
            <a:ext cx="5038459" cy="2031325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pPr algn="l"/>
            <a:r>
              <a:rPr lang="en-US" dirty="0" err="1" smtClean="0">
                <a:solidFill>
                  <a:schemeClr val="bg1"/>
                </a:solidFill>
              </a:rPr>
              <a:t>setValueAtRow</a:t>
            </a:r>
            <a:r>
              <a:rPr lang="en-US" dirty="0" smtClean="0">
                <a:solidFill>
                  <a:schemeClr val="bg1"/>
                </a:solidFill>
              </a:rPr>
              <a:t>: row Column: column 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to: value</a:t>
            </a:r>
          </a:p>
          <a:p>
            <a:pPr algn="l"/>
            <a:r>
              <a:rPr lang="en-US" dirty="0" smtClean="0">
                <a:solidFill>
                  <a:schemeClr val="bg1"/>
                </a:solidFill>
              </a:rPr>
              <a:t>{</a:t>
            </a:r>
          </a:p>
          <a:p>
            <a:pPr algn="l"/>
            <a:r>
              <a:rPr lang="en-US" dirty="0" smtClean="0">
                <a:solidFill>
                  <a:schemeClr val="bg1"/>
                </a:solidFill>
              </a:rPr>
              <a:t>     assert (row&gt;=0 &amp;&amp; row&lt;=8) 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	</a:t>
            </a:r>
            <a:endParaRPr lang="en-US" dirty="0" smtClean="0">
              <a:solidFill>
                <a:schemeClr val="bg1"/>
              </a:solidFill>
            </a:endParaRPr>
          </a:p>
          <a:p>
            <a:pPr algn="l"/>
            <a:r>
              <a:rPr lang="en-US" dirty="0">
                <a:solidFill>
                  <a:schemeClr val="bg1"/>
                </a:solidFill>
              </a:rPr>
              <a:t>	</a:t>
            </a:r>
            <a:endParaRPr lang="en-US" dirty="0" smtClean="0">
              <a:solidFill>
                <a:schemeClr val="bg1"/>
              </a:solidFill>
            </a:endParaRPr>
          </a:p>
          <a:p>
            <a:pPr algn="l"/>
            <a:r>
              <a:rPr lang="en-US" dirty="0" smtClean="0">
                <a:solidFill>
                  <a:schemeClr val="bg1"/>
                </a:solidFill>
              </a:rPr>
              <a:t>      …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8380316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47800" y="990600"/>
            <a:ext cx="5943600" cy="147732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</a:rPr>
              <a:t>Model* </a:t>
            </a:r>
            <a:r>
              <a:rPr lang="en-US" dirty="0" err="1" smtClean="0">
                <a:solidFill>
                  <a:schemeClr val="bg1"/>
                </a:solidFill>
              </a:rPr>
              <a:t>theModel</a:t>
            </a:r>
            <a:r>
              <a:rPr lang="en-US" dirty="0" smtClean="0">
                <a:solidFill>
                  <a:schemeClr val="bg1"/>
                </a:solidFill>
              </a:rPr>
              <a:t> = [Model </a:t>
            </a:r>
            <a:r>
              <a:rPr lang="en-US" dirty="0" err="1" smtClean="0">
                <a:solidFill>
                  <a:schemeClr val="bg1"/>
                </a:solidFill>
              </a:rPr>
              <a:t>alloc</a:t>
            </a:r>
            <a:r>
              <a:rPr lang="en-US" dirty="0" smtClean="0">
                <a:solidFill>
                  <a:schemeClr val="bg1"/>
                </a:solidFill>
              </a:rPr>
              <a:t>];</a:t>
            </a:r>
          </a:p>
          <a:p>
            <a:pPr algn="l"/>
            <a:r>
              <a:rPr lang="en-US" dirty="0" err="1" smtClean="0">
                <a:solidFill>
                  <a:schemeClr val="bg1"/>
                </a:solidFill>
              </a:rPr>
              <a:t>NSAssert</a:t>
            </a:r>
            <a:r>
              <a:rPr lang="en-US" dirty="0" smtClean="0">
                <a:solidFill>
                  <a:schemeClr val="bg1"/>
                </a:solidFill>
              </a:rPr>
              <a:t>(</a:t>
            </a:r>
            <a:r>
              <a:rPr lang="en-US" dirty="0" err="1" smtClean="0">
                <a:solidFill>
                  <a:schemeClr val="bg1"/>
                </a:solidFill>
              </a:rPr>
              <a:t>theModel</a:t>
            </a:r>
            <a:r>
              <a:rPr lang="en-US" dirty="0" smtClean="0">
                <a:solidFill>
                  <a:schemeClr val="bg1"/>
                </a:solidFill>
              </a:rPr>
              <a:t>!=nil, @”Couldn’t allocate model.”)</a:t>
            </a:r>
          </a:p>
          <a:p>
            <a:pPr algn="l"/>
            <a:endParaRPr lang="en-US" dirty="0">
              <a:solidFill>
                <a:schemeClr val="bg1"/>
              </a:solidFill>
            </a:endParaRPr>
          </a:p>
          <a:p>
            <a:pPr algn="l"/>
            <a:endParaRPr lang="en-US" dirty="0" smtClean="0">
              <a:solidFill>
                <a:schemeClr val="bg1"/>
              </a:solidFill>
            </a:endParaRPr>
          </a:p>
          <a:p>
            <a:pPr algn="l"/>
            <a:r>
              <a:rPr lang="en-US" dirty="0" smtClean="0">
                <a:solidFill>
                  <a:schemeClr val="bg1"/>
                </a:solidFill>
              </a:rPr>
              <a:t>…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4343400"/>
            <a:ext cx="3048000" cy="1200329"/>
          </a:xfrm>
          <a:prstGeom prst="rect">
            <a:avLst/>
          </a:prstGeom>
          <a:solidFill>
            <a:srgbClr val="FF3300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dirty="0" smtClean="0"/>
              <a:t>Objective-c:  use </a:t>
            </a:r>
            <a:r>
              <a:rPr lang="en-US" dirty="0" err="1" smtClean="0"/>
              <a:t>NSAssert</a:t>
            </a:r>
            <a:endParaRPr lang="en-US" dirty="0" smtClean="0"/>
          </a:p>
          <a:p>
            <a:pPr algn="l"/>
            <a:endParaRPr lang="en-US" dirty="0"/>
          </a:p>
          <a:p>
            <a:pPr algn="l"/>
            <a:r>
              <a:rPr lang="en-US" dirty="0" smtClean="0"/>
              <a:t>Assertions are disabled in release versions.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67000" y="2362200"/>
            <a:ext cx="6295526" cy="2031325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pPr algn="l"/>
            <a:r>
              <a:rPr lang="en-US" dirty="0" err="1" smtClean="0">
                <a:solidFill>
                  <a:schemeClr val="bg1"/>
                </a:solidFill>
              </a:rPr>
              <a:t>setValueAtRow</a:t>
            </a:r>
            <a:r>
              <a:rPr lang="en-US" dirty="0" smtClean="0">
                <a:solidFill>
                  <a:schemeClr val="bg1"/>
                </a:solidFill>
              </a:rPr>
              <a:t>: row Column: column 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to: value</a:t>
            </a:r>
          </a:p>
          <a:p>
            <a:pPr algn="l"/>
            <a:r>
              <a:rPr lang="en-US" dirty="0" smtClean="0">
                <a:solidFill>
                  <a:schemeClr val="bg1"/>
                </a:solidFill>
              </a:rPr>
              <a:t>{</a:t>
            </a:r>
          </a:p>
          <a:p>
            <a:pPr algn="l"/>
            <a:r>
              <a:rPr lang="en-US" dirty="0" smtClean="0">
                <a:solidFill>
                  <a:schemeClr val="bg1"/>
                </a:solidFill>
              </a:rPr>
              <a:t>     </a:t>
            </a:r>
            <a:r>
              <a:rPr lang="en-US" dirty="0" err="1" smtClean="0">
                <a:solidFill>
                  <a:schemeClr val="bg1"/>
                </a:solidFill>
              </a:rPr>
              <a:t>NSAssert</a:t>
            </a:r>
            <a:r>
              <a:rPr lang="en-US" dirty="0" smtClean="0">
                <a:solidFill>
                  <a:schemeClr val="bg1"/>
                </a:solidFill>
              </a:rPr>
              <a:t> (row&gt;=0 &amp;&amp; row&lt;=8, @”Bad row in </a:t>
            </a:r>
            <a:r>
              <a:rPr lang="en-US" dirty="0" err="1" smtClean="0">
                <a:solidFill>
                  <a:schemeClr val="bg1"/>
                </a:solidFill>
              </a:rPr>
              <a:t>setValue</a:t>
            </a:r>
            <a:r>
              <a:rPr lang="en-US" dirty="0" smtClean="0">
                <a:solidFill>
                  <a:schemeClr val="bg1"/>
                </a:solidFill>
              </a:rPr>
              <a:t>.”) 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	</a:t>
            </a:r>
            <a:endParaRPr lang="en-US" dirty="0" smtClean="0">
              <a:solidFill>
                <a:schemeClr val="bg1"/>
              </a:solidFill>
            </a:endParaRPr>
          </a:p>
          <a:p>
            <a:pPr algn="l"/>
            <a:r>
              <a:rPr lang="en-US" dirty="0">
                <a:solidFill>
                  <a:schemeClr val="bg1"/>
                </a:solidFill>
              </a:rPr>
              <a:t>	</a:t>
            </a:r>
            <a:endParaRPr lang="en-US" dirty="0" smtClean="0">
              <a:solidFill>
                <a:schemeClr val="bg1"/>
              </a:solidFill>
            </a:endParaRPr>
          </a:p>
          <a:p>
            <a:pPr algn="l"/>
            <a:r>
              <a:rPr lang="en-US" dirty="0" smtClean="0">
                <a:solidFill>
                  <a:schemeClr val="bg1"/>
                </a:solidFill>
              </a:rPr>
              <a:t>      …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}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505200" y="4648200"/>
            <a:ext cx="475191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In case you haven’t noticed, in </a:t>
            </a:r>
            <a:r>
              <a:rPr lang="en-US" sz="1400" dirty="0" err="1" smtClean="0"/>
              <a:t>Xcode</a:t>
            </a:r>
            <a:r>
              <a:rPr lang="en-US" sz="1400" dirty="0" smtClean="0"/>
              <a:t> you can build a debug version or a release version. During development we want to build debug versions.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9595189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09600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 smtClean="0"/>
              <a:t>-(void) </a:t>
            </a:r>
            <a:r>
              <a:rPr lang="en-US" sz="1800" dirty="0" err="1" smtClean="0"/>
              <a:t>isConsistentAtRow</a:t>
            </a:r>
            <a:r>
              <a:rPr lang="en-US" sz="1800" dirty="0" smtClean="0"/>
              <a:t>: (</a:t>
            </a:r>
            <a:r>
              <a:rPr lang="en-US" sz="1800" dirty="0" err="1" smtClean="0"/>
              <a:t>int</a:t>
            </a:r>
            <a:r>
              <a:rPr lang="en-US" sz="1800" dirty="0" smtClean="0"/>
              <a:t>) row Column: (</a:t>
            </a:r>
            <a:r>
              <a:rPr lang="en-US" sz="1800" dirty="0" err="1" smtClean="0"/>
              <a:t>int</a:t>
            </a:r>
            <a:r>
              <a:rPr lang="en-US" sz="1800" dirty="0" smtClean="0"/>
              <a:t>) column </a:t>
            </a:r>
            <a:r>
              <a:rPr lang="en-US" sz="1800" dirty="0" err="1" smtClean="0"/>
              <a:t>forValue</a:t>
            </a:r>
            <a:r>
              <a:rPr lang="en-US" sz="1800" dirty="0" smtClean="0"/>
              <a:t>: (</a:t>
            </a:r>
            <a:r>
              <a:rPr lang="en-US" sz="1800" dirty="0" err="1" smtClean="0"/>
              <a:t>int</a:t>
            </a:r>
            <a:r>
              <a:rPr lang="en-US" sz="1800" dirty="0" smtClean="0"/>
              <a:t>) value</a:t>
            </a:r>
            <a:endParaRPr lang="en-US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1219200" y="2819400"/>
            <a:ext cx="5627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If this is my current grid and I ask if 7 is consistent for row -1, column 3 the method should ____.</a:t>
            </a:r>
            <a:endParaRPr lang="en-US" dirty="0"/>
          </a:p>
        </p:txBody>
      </p:sp>
      <p:pic>
        <p:nvPicPr>
          <p:cNvPr id="5" name="Picture 4" descr="Sudoku_Board_Fig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3975100"/>
            <a:ext cx="1653334" cy="16637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33400" y="3962400"/>
            <a:ext cx="1495997" cy="246221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rgbClr val="FFFFFF"/>
                </a:solidFill>
              </a:rPr>
              <a:t>This is row 0, column 0</a:t>
            </a:r>
            <a:endParaRPr lang="en-US" sz="1000" dirty="0">
              <a:solidFill>
                <a:srgbClr val="FFFFFF"/>
              </a:solidFill>
            </a:endParaRPr>
          </a:p>
        </p:txBody>
      </p:sp>
      <p:cxnSp>
        <p:nvCxnSpPr>
          <p:cNvPr id="7" name="Straight Arrow Connector 6"/>
          <p:cNvCxnSpPr>
            <a:stCxn id="6" idx="3"/>
          </p:cNvCxnSpPr>
          <p:nvPr/>
        </p:nvCxnSpPr>
        <p:spPr bwMode="auto">
          <a:xfrm>
            <a:off x="2029397" y="4085511"/>
            <a:ext cx="866203" cy="2928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1828800" y="685800"/>
            <a:ext cx="4151017" cy="646331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A well-defined test must know what the outcome of the test </a:t>
            </a:r>
            <a:r>
              <a:rPr lang="en-US" i="1" dirty="0" smtClean="0"/>
              <a:t>should</a:t>
            </a:r>
            <a:r>
              <a:rPr lang="en-US" dirty="0" smtClean="0"/>
              <a:t> be.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5257800" y="3657600"/>
            <a:ext cx="20063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Assert a problem.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3990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09600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 smtClean="0"/>
              <a:t>-</a:t>
            </a:r>
            <a:r>
              <a:rPr lang="en-US" sz="1800" dirty="0" smtClean="0"/>
              <a:t>(</a:t>
            </a:r>
            <a:r>
              <a:rPr lang="en-US" sz="1800" dirty="0" err="1" smtClean="0"/>
              <a:t>bool</a:t>
            </a:r>
            <a:r>
              <a:rPr lang="en-US" sz="1800" dirty="0" smtClean="0"/>
              <a:t>) </a:t>
            </a:r>
            <a:r>
              <a:rPr lang="en-US" sz="1800" dirty="0" err="1" smtClean="0"/>
              <a:t>isConsistentAtRow</a:t>
            </a:r>
            <a:r>
              <a:rPr lang="en-US" sz="1800" dirty="0" smtClean="0"/>
              <a:t>: (</a:t>
            </a:r>
            <a:r>
              <a:rPr lang="en-US" sz="1800" dirty="0" err="1" smtClean="0"/>
              <a:t>int</a:t>
            </a:r>
            <a:r>
              <a:rPr lang="en-US" sz="1800" dirty="0" smtClean="0"/>
              <a:t>) row Column: (</a:t>
            </a:r>
            <a:r>
              <a:rPr lang="en-US" sz="1800" dirty="0" err="1" smtClean="0"/>
              <a:t>int</a:t>
            </a:r>
            <a:r>
              <a:rPr lang="en-US" sz="1800" dirty="0" smtClean="0"/>
              <a:t>) column </a:t>
            </a:r>
            <a:r>
              <a:rPr lang="en-US" sz="1800" dirty="0" err="1" smtClean="0"/>
              <a:t>forValue</a:t>
            </a:r>
            <a:r>
              <a:rPr lang="en-US" sz="1800" dirty="0" smtClean="0"/>
              <a:t>: (</a:t>
            </a:r>
            <a:r>
              <a:rPr lang="en-US" sz="1800" dirty="0" err="1" smtClean="0"/>
              <a:t>int</a:t>
            </a:r>
            <a:r>
              <a:rPr lang="en-US" sz="1800" dirty="0" smtClean="0"/>
              <a:t>) value</a:t>
            </a:r>
            <a:endParaRPr lang="en-US" sz="1800" dirty="0"/>
          </a:p>
        </p:txBody>
      </p:sp>
      <p:sp>
        <p:nvSpPr>
          <p:cNvPr id="2" name="TextBox 1"/>
          <p:cNvSpPr txBox="1"/>
          <p:nvPr/>
        </p:nvSpPr>
        <p:spPr>
          <a:xfrm>
            <a:off x="1447800" y="2819400"/>
            <a:ext cx="2258776" cy="646331"/>
          </a:xfrm>
          <a:prstGeom prst="rect">
            <a:avLst/>
          </a:prstGeom>
          <a:solidFill>
            <a:srgbClr val="FF3300"/>
          </a:solidFill>
        </p:spPr>
        <p:txBody>
          <a:bodyPr wrap="none" rtlCol="0">
            <a:spAutoFit/>
          </a:bodyPr>
          <a:lstStyle/>
          <a:p>
            <a:pPr algn="l"/>
            <a:r>
              <a:rPr lang="en-US" dirty="0" smtClean="0"/>
              <a:t>1. Write tests.</a:t>
            </a:r>
          </a:p>
          <a:p>
            <a:pPr algn="l"/>
            <a:r>
              <a:rPr lang="en-US" dirty="0" smtClean="0"/>
              <a:t>2. Write &amp; test code.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 bwMode="auto">
          <a:xfrm flipV="1">
            <a:off x="3352800" y="2743200"/>
            <a:ext cx="1752600" cy="228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" name="TextBox 5"/>
          <p:cNvSpPr txBox="1"/>
          <p:nvPr/>
        </p:nvSpPr>
        <p:spPr>
          <a:xfrm>
            <a:off x="5486400" y="2286000"/>
            <a:ext cx="339220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 err="1" smtClean="0"/>
              <a:t>testIsConsistentForYesCase</a:t>
            </a:r>
            <a:endParaRPr lang="en-US" dirty="0" smtClean="0"/>
          </a:p>
          <a:p>
            <a:pPr algn="l"/>
            <a:r>
              <a:rPr lang="en-US" dirty="0" err="1" smtClean="0"/>
              <a:t>testIsConsistentForNoCase</a:t>
            </a:r>
            <a:endParaRPr lang="en-US" dirty="0" smtClean="0"/>
          </a:p>
          <a:p>
            <a:pPr algn="l"/>
            <a:r>
              <a:rPr lang="en-US" dirty="0" err="1" smtClean="0"/>
              <a:t>testIsConsistent</a:t>
            </a:r>
            <a:r>
              <a:rPr lang="en-US" dirty="0" smtClean="0"/>
              <a:t> </a:t>
            </a:r>
            <a:r>
              <a:rPr lang="en-US" dirty="0" err="1" smtClean="0"/>
              <a:t>ForBadRow</a:t>
            </a:r>
            <a:endParaRPr lang="en-US" dirty="0" smtClean="0"/>
          </a:p>
          <a:p>
            <a:pPr algn="l"/>
            <a:r>
              <a:rPr lang="en-US" dirty="0" err="1" smtClean="0"/>
              <a:t>testIsConsistentForBadColumn</a:t>
            </a:r>
            <a:endParaRPr lang="en-US" dirty="0" smtClean="0"/>
          </a:p>
          <a:p>
            <a:pPr algn="l"/>
            <a:r>
              <a:rPr lang="en-US" dirty="0" err="1" smtClean="0"/>
              <a:t>testIsConsistentForBadValue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 bwMode="auto">
          <a:xfrm>
            <a:off x="3352800" y="3352800"/>
            <a:ext cx="1371600" cy="12954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4876800" y="4495800"/>
            <a:ext cx="2648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Code written and passes all the tests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9630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09600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 smtClean="0"/>
              <a:t>-(void) </a:t>
            </a:r>
            <a:r>
              <a:rPr lang="en-US" sz="1800" dirty="0" err="1" smtClean="0"/>
              <a:t>isConsistentAtRow</a:t>
            </a:r>
            <a:r>
              <a:rPr lang="en-US" sz="1800" dirty="0" smtClean="0"/>
              <a:t>: (</a:t>
            </a:r>
            <a:r>
              <a:rPr lang="en-US" sz="1800" dirty="0" err="1" smtClean="0"/>
              <a:t>int</a:t>
            </a:r>
            <a:r>
              <a:rPr lang="en-US" sz="1800" dirty="0" smtClean="0"/>
              <a:t>) row Column: (</a:t>
            </a:r>
            <a:r>
              <a:rPr lang="en-US" sz="1800" dirty="0" err="1" smtClean="0"/>
              <a:t>int</a:t>
            </a:r>
            <a:r>
              <a:rPr lang="en-US" sz="1800" dirty="0" smtClean="0"/>
              <a:t>) column </a:t>
            </a:r>
            <a:r>
              <a:rPr lang="en-US" sz="1800" dirty="0" err="1" smtClean="0"/>
              <a:t>forValue</a:t>
            </a:r>
            <a:r>
              <a:rPr lang="en-US" sz="1800" dirty="0" smtClean="0"/>
              <a:t>: (</a:t>
            </a:r>
            <a:r>
              <a:rPr lang="en-US" sz="1800" dirty="0" err="1" smtClean="0"/>
              <a:t>int</a:t>
            </a:r>
            <a:r>
              <a:rPr lang="en-US" sz="1800" dirty="0" smtClean="0"/>
              <a:t>) value</a:t>
            </a:r>
            <a:endParaRPr lang="en-US" sz="1800" dirty="0"/>
          </a:p>
        </p:txBody>
      </p:sp>
      <p:sp>
        <p:nvSpPr>
          <p:cNvPr id="2" name="TextBox 1"/>
          <p:cNvSpPr txBox="1"/>
          <p:nvPr/>
        </p:nvSpPr>
        <p:spPr>
          <a:xfrm>
            <a:off x="1219200" y="2667000"/>
            <a:ext cx="2699590" cy="923330"/>
          </a:xfrm>
          <a:prstGeom prst="rect">
            <a:avLst/>
          </a:prstGeom>
          <a:solidFill>
            <a:srgbClr val="FF3300"/>
          </a:solidFill>
        </p:spPr>
        <p:txBody>
          <a:bodyPr wrap="none" rtlCol="0">
            <a:spAutoFit/>
          </a:bodyPr>
          <a:lstStyle/>
          <a:p>
            <a:pPr algn="l"/>
            <a:r>
              <a:rPr lang="en-US" dirty="0" smtClean="0"/>
              <a:t>1. Write tests.</a:t>
            </a:r>
          </a:p>
          <a:p>
            <a:pPr algn="l"/>
            <a:r>
              <a:rPr lang="en-US" dirty="0" smtClean="0"/>
              <a:t>2. Write &amp; test code.</a:t>
            </a:r>
          </a:p>
          <a:p>
            <a:pPr algn="l"/>
            <a:r>
              <a:rPr lang="en-US" dirty="0" smtClean="0"/>
              <a:t>3. Add tests to test suite.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953000" y="2438400"/>
            <a:ext cx="3379238" cy="2862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 smtClean="0"/>
              <a:t>Test Suite</a:t>
            </a:r>
          </a:p>
          <a:p>
            <a:pPr algn="l"/>
            <a:endParaRPr lang="en-US" dirty="0"/>
          </a:p>
          <a:p>
            <a:pPr algn="l"/>
            <a:r>
              <a:rPr lang="en-US" dirty="0" err="1" smtClean="0"/>
              <a:t>testIsConsistentForYes</a:t>
            </a:r>
            <a:endParaRPr lang="en-US" dirty="0" smtClean="0"/>
          </a:p>
          <a:p>
            <a:pPr algn="l"/>
            <a:r>
              <a:rPr lang="en-US" dirty="0" err="1" smtClean="0"/>
              <a:t>testIsConsistentForNo</a:t>
            </a:r>
            <a:endParaRPr lang="en-US" dirty="0" smtClean="0"/>
          </a:p>
          <a:p>
            <a:pPr algn="l"/>
            <a:r>
              <a:rPr lang="en-US" dirty="0" err="1" smtClean="0"/>
              <a:t>testIsConsistent</a:t>
            </a:r>
            <a:r>
              <a:rPr lang="en-US" dirty="0" smtClean="0"/>
              <a:t> </a:t>
            </a:r>
            <a:r>
              <a:rPr lang="en-US" dirty="0" err="1" smtClean="0"/>
              <a:t>ForBadRow</a:t>
            </a:r>
            <a:endParaRPr lang="en-US" dirty="0" smtClean="0"/>
          </a:p>
          <a:p>
            <a:pPr algn="l"/>
            <a:r>
              <a:rPr lang="en-US" dirty="0" err="1" smtClean="0"/>
              <a:t>testIsConsistentForBadColumn</a:t>
            </a:r>
            <a:endParaRPr lang="en-US" dirty="0" smtClean="0"/>
          </a:p>
          <a:p>
            <a:pPr algn="l"/>
            <a:r>
              <a:rPr lang="en-US" dirty="0" err="1" smtClean="0"/>
              <a:t>testIsConsistentForBadValue</a:t>
            </a:r>
            <a:endParaRPr lang="en-US" dirty="0" smtClean="0"/>
          </a:p>
          <a:p>
            <a:pPr algn="l"/>
            <a:endParaRPr lang="en-US" dirty="0"/>
          </a:p>
          <a:p>
            <a:pPr algn="l"/>
            <a:r>
              <a:rPr lang="en-US" dirty="0" err="1" smtClean="0"/>
              <a:t>testSetValueForGoodInput</a:t>
            </a:r>
            <a:endParaRPr lang="en-US" dirty="0" smtClean="0"/>
          </a:p>
          <a:p>
            <a:pPr algn="l"/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92908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09600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 smtClean="0"/>
              <a:t>-(void) </a:t>
            </a:r>
            <a:r>
              <a:rPr lang="en-US" sz="1800" dirty="0" err="1" smtClean="0"/>
              <a:t>isConsistentAtRow</a:t>
            </a:r>
            <a:r>
              <a:rPr lang="en-US" sz="1800" dirty="0" smtClean="0"/>
              <a:t>: (</a:t>
            </a:r>
            <a:r>
              <a:rPr lang="en-US" sz="1800" dirty="0" err="1" smtClean="0"/>
              <a:t>int</a:t>
            </a:r>
            <a:r>
              <a:rPr lang="en-US" sz="1800" dirty="0" smtClean="0"/>
              <a:t>) row Column: (</a:t>
            </a:r>
            <a:r>
              <a:rPr lang="en-US" sz="1800" dirty="0" err="1" smtClean="0"/>
              <a:t>int</a:t>
            </a:r>
            <a:r>
              <a:rPr lang="en-US" sz="1800" dirty="0" smtClean="0"/>
              <a:t>) column </a:t>
            </a:r>
            <a:r>
              <a:rPr lang="en-US" sz="1800" dirty="0" err="1" smtClean="0"/>
              <a:t>forValue</a:t>
            </a:r>
            <a:r>
              <a:rPr lang="en-US" sz="1800" dirty="0" smtClean="0"/>
              <a:t>: (</a:t>
            </a:r>
            <a:r>
              <a:rPr lang="en-US" sz="1800" dirty="0" err="1" smtClean="0"/>
              <a:t>int</a:t>
            </a:r>
            <a:r>
              <a:rPr lang="en-US" sz="1800" dirty="0" smtClean="0"/>
              <a:t>) value</a:t>
            </a:r>
            <a:endParaRPr lang="en-US" sz="1800" dirty="0"/>
          </a:p>
        </p:txBody>
      </p:sp>
      <p:sp>
        <p:nvSpPr>
          <p:cNvPr id="2" name="TextBox 1"/>
          <p:cNvSpPr txBox="1"/>
          <p:nvPr/>
        </p:nvSpPr>
        <p:spPr>
          <a:xfrm>
            <a:off x="1219200" y="2667000"/>
            <a:ext cx="3353427" cy="2031325"/>
          </a:xfrm>
          <a:prstGeom prst="rect">
            <a:avLst/>
          </a:prstGeom>
          <a:solidFill>
            <a:srgbClr val="FF3300"/>
          </a:solidFill>
        </p:spPr>
        <p:txBody>
          <a:bodyPr wrap="none" rtlCol="0">
            <a:spAutoFit/>
          </a:bodyPr>
          <a:lstStyle/>
          <a:p>
            <a:pPr algn="l"/>
            <a:r>
              <a:rPr lang="en-US" dirty="0" smtClean="0"/>
              <a:t>1. Write tests.</a:t>
            </a:r>
          </a:p>
          <a:p>
            <a:pPr algn="l"/>
            <a:r>
              <a:rPr lang="en-US" dirty="0" smtClean="0"/>
              <a:t>2. Write &amp; test code.</a:t>
            </a:r>
          </a:p>
          <a:p>
            <a:pPr algn="l"/>
            <a:r>
              <a:rPr lang="en-US" dirty="0" smtClean="0"/>
              <a:t>3. Add tests to test suite.</a:t>
            </a:r>
          </a:p>
          <a:p>
            <a:pPr algn="l"/>
            <a:r>
              <a:rPr lang="en-US" dirty="0" smtClean="0"/>
              <a:t>4. Run tests regularly.</a:t>
            </a:r>
          </a:p>
          <a:p>
            <a:pPr algn="l"/>
            <a:r>
              <a:rPr lang="en-US" dirty="0" smtClean="0"/>
              <a:t>      - every build</a:t>
            </a:r>
          </a:p>
          <a:p>
            <a:pPr algn="l"/>
            <a:r>
              <a:rPr lang="en-US" dirty="0"/>
              <a:t> </a:t>
            </a:r>
            <a:r>
              <a:rPr lang="en-US" dirty="0" smtClean="0"/>
              <a:t>     - at least before committing</a:t>
            </a:r>
          </a:p>
          <a:p>
            <a:pPr algn="l"/>
            <a:r>
              <a:rPr lang="en-US" dirty="0"/>
              <a:t>	</a:t>
            </a:r>
            <a:r>
              <a:rPr lang="en-US" dirty="0" smtClean="0"/>
              <a:t>changes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953000" y="2438400"/>
            <a:ext cx="3379238" cy="2862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 smtClean="0"/>
              <a:t>Test Suite</a:t>
            </a:r>
          </a:p>
          <a:p>
            <a:pPr algn="l"/>
            <a:endParaRPr lang="en-US" dirty="0"/>
          </a:p>
          <a:p>
            <a:pPr algn="l"/>
            <a:r>
              <a:rPr lang="en-US" dirty="0" err="1" smtClean="0"/>
              <a:t>testIsConsistentForYes</a:t>
            </a:r>
            <a:endParaRPr lang="en-US" dirty="0" smtClean="0"/>
          </a:p>
          <a:p>
            <a:pPr algn="l"/>
            <a:r>
              <a:rPr lang="en-US" dirty="0" err="1" smtClean="0"/>
              <a:t>testIsConsistentForNo</a:t>
            </a:r>
            <a:endParaRPr lang="en-US" dirty="0" smtClean="0"/>
          </a:p>
          <a:p>
            <a:pPr algn="l"/>
            <a:r>
              <a:rPr lang="en-US" dirty="0" err="1" smtClean="0"/>
              <a:t>testIsConsistent</a:t>
            </a:r>
            <a:r>
              <a:rPr lang="en-US" dirty="0" smtClean="0"/>
              <a:t> </a:t>
            </a:r>
            <a:r>
              <a:rPr lang="en-US" dirty="0" err="1" smtClean="0"/>
              <a:t>ForBadRow</a:t>
            </a:r>
            <a:endParaRPr lang="en-US" dirty="0" smtClean="0"/>
          </a:p>
          <a:p>
            <a:pPr algn="l"/>
            <a:r>
              <a:rPr lang="en-US" dirty="0" err="1" smtClean="0"/>
              <a:t>testIsConsistentForBadColumn</a:t>
            </a:r>
            <a:endParaRPr lang="en-US" dirty="0" smtClean="0"/>
          </a:p>
          <a:p>
            <a:pPr algn="l"/>
            <a:r>
              <a:rPr lang="en-US" dirty="0" err="1" smtClean="0"/>
              <a:t>testIsConsistentForBadValue</a:t>
            </a:r>
            <a:endParaRPr lang="en-US" dirty="0" smtClean="0"/>
          </a:p>
          <a:p>
            <a:pPr algn="l"/>
            <a:endParaRPr lang="en-US" dirty="0"/>
          </a:p>
          <a:p>
            <a:pPr algn="l"/>
            <a:r>
              <a:rPr lang="en-US" dirty="0" err="1" smtClean="0"/>
              <a:t>testSetValueForGoodInput</a:t>
            </a:r>
            <a:endParaRPr lang="en-US" dirty="0" smtClean="0"/>
          </a:p>
          <a:p>
            <a:pPr algn="l"/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27477" y="5562600"/>
            <a:ext cx="7164980" cy="369332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Goal of regression testing:  make sure changes don’t break anything</a:t>
            </a: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18332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>
          <a:xfrm>
            <a:off x="6154738" y="254000"/>
            <a:ext cx="2851150" cy="695325"/>
          </a:xfrm>
        </p:spPr>
        <p:txBody>
          <a:bodyPr>
            <a:normAutofit fontScale="90000"/>
          </a:bodyPr>
          <a:lstStyle/>
          <a:p>
            <a:pPr algn="l">
              <a:defRPr/>
            </a:pPr>
            <a:r>
              <a:rPr lang="en-US" sz="2800" dirty="0">
                <a:solidFill>
                  <a:schemeClr val="bg1"/>
                </a:solidFill>
                <a:latin typeface="Arial" charset="0"/>
              </a:rPr>
              <a:t>Your Goal stack</a:t>
            </a:r>
            <a:br>
              <a:rPr lang="en-US" sz="2800" dirty="0">
                <a:solidFill>
                  <a:schemeClr val="bg1"/>
                </a:solidFill>
                <a:latin typeface="Arial" charset="0"/>
              </a:rPr>
            </a:br>
            <a:r>
              <a:rPr lang="en-US" sz="2800" dirty="0">
                <a:solidFill>
                  <a:schemeClr val="bg1"/>
                </a:solidFill>
                <a:latin typeface="Arial" charset="0"/>
              </a:rPr>
              <a:t>for iteration 7</a:t>
            </a:r>
          </a:p>
        </p:txBody>
      </p:sp>
      <p:sp>
        <p:nvSpPr>
          <p:cNvPr id="31747" name="Rectangle 9"/>
          <p:cNvSpPr>
            <a:spLocks noChangeArrowheads="1"/>
          </p:cNvSpPr>
          <p:nvPr/>
        </p:nvSpPr>
        <p:spPr bwMode="auto">
          <a:xfrm>
            <a:off x="2133600" y="5943600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>
                <a:solidFill>
                  <a:schemeClr val="tx1"/>
                </a:solidFill>
              </a:rPr>
              <a:t>Beta</a:t>
            </a:r>
          </a:p>
        </p:txBody>
      </p:sp>
      <p:sp>
        <p:nvSpPr>
          <p:cNvPr id="31751" name="Rectangle 9"/>
          <p:cNvSpPr>
            <a:spLocks noChangeArrowheads="1"/>
          </p:cNvSpPr>
          <p:nvPr/>
        </p:nvSpPr>
        <p:spPr bwMode="auto">
          <a:xfrm>
            <a:off x="2133600" y="3886200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>
                <a:solidFill>
                  <a:schemeClr val="tx1"/>
                </a:solidFill>
              </a:rPr>
              <a:t>Alpha walk through</a:t>
            </a:r>
          </a:p>
        </p:txBody>
      </p:sp>
      <p:sp>
        <p:nvSpPr>
          <p:cNvPr id="31752" name="TextBox 24"/>
          <p:cNvSpPr txBox="1">
            <a:spLocks noChangeArrowheads="1"/>
          </p:cNvSpPr>
          <p:nvPr/>
        </p:nvSpPr>
        <p:spPr bwMode="auto">
          <a:xfrm>
            <a:off x="5029200" y="3810000"/>
            <a:ext cx="2438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bg1"/>
                </a:solidFill>
              </a:rPr>
              <a:t>Class/lab </a:t>
            </a:r>
            <a:r>
              <a:rPr lang="en-US" sz="1800" dirty="0" smtClean="0">
                <a:solidFill>
                  <a:schemeClr val="bg1"/>
                </a:solidFill>
              </a:rPr>
              <a:t>today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133600" y="5334000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smtClean="0">
                <a:solidFill>
                  <a:schemeClr val="tx1"/>
                </a:solidFill>
              </a:rPr>
              <a:t>Tutorial 5: </a:t>
            </a:r>
            <a:r>
              <a:rPr lang="en-US" sz="1400" dirty="0" smtClean="0">
                <a:solidFill>
                  <a:schemeClr val="tx1"/>
                </a:solidFill>
              </a:rPr>
              <a:t>implementing </a:t>
            </a:r>
          </a:p>
          <a:p>
            <a:r>
              <a:rPr lang="en-US" sz="1400" dirty="0" smtClean="0">
                <a:solidFill>
                  <a:schemeClr val="tx1"/>
                </a:solidFill>
              </a:rPr>
              <a:t>unit tests in </a:t>
            </a:r>
            <a:r>
              <a:rPr lang="en-US" sz="1400" dirty="0" err="1" smtClean="0">
                <a:solidFill>
                  <a:schemeClr val="tx1"/>
                </a:solidFill>
              </a:rPr>
              <a:t>Xcode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2133600" y="4648200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Proposing unit tests for alpha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3" name="TextBox 24"/>
          <p:cNvSpPr txBox="1">
            <a:spLocks noChangeArrowheads="1"/>
          </p:cNvSpPr>
          <p:nvPr/>
        </p:nvSpPr>
        <p:spPr bwMode="auto">
          <a:xfrm>
            <a:off x="5410200" y="4953000"/>
            <a:ext cx="2438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bg1"/>
                </a:solidFill>
              </a:rPr>
              <a:t>Class/lab </a:t>
            </a:r>
            <a:r>
              <a:rPr lang="en-US" sz="1800" dirty="0" smtClean="0">
                <a:solidFill>
                  <a:schemeClr val="bg1"/>
                </a:solidFill>
              </a:rPr>
              <a:t>today or by Thursday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2" name="Right Brace 1"/>
          <p:cNvSpPr/>
          <p:nvPr/>
        </p:nvSpPr>
        <p:spPr bwMode="auto">
          <a:xfrm>
            <a:off x="4876800" y="4724400"/>
            <a:ext cx="381000" cy="1066800"/>
          </a:xfrm>
          <a:prstGeom prst="rightBrace">
            <a:avLst/>
          </a:prstGeom>
          <a:noFill/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68118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</a:rPr>
              <a:t>Software Testing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Arial" charset="0"/>
              </a:rPr>
              <a:t>Goals</a:t>
            </a:r>
            <a:endParaRPr lang="en-US" dirty="0">
              <a:latin typeface="Arial" charset="0"/>
            </a:endParaRPr>
          </a:p>
        </p:txBody>
      </p:sp>
      <p:pic>
        <p:nvPicPr>
          <p:cNvPr id="6" name="Picture 5" descr="Sudoku_Board_Fig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63" y="2450068"/>
            <a:ext cx="1653334" cy="1663700"/>
          </a:xfrm>
          <a:prstGeom prst="rect">
            <a:avLst/>
          </a:prstGeom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9066587"/>
              </p:ext>
            </p:extLst>
          </p:nvPr>
        </p:nvGraphicFramePr>
        <p:xfrm>
          <a:off x="5242563" y="4278868"/>
          <a:ext cx="2987037" cy="36576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331893"/>
                <a:gridCol w="331893"/>
                <a:gridCol w="331893"/>
                <a:gridCol w="331893"/>
                <a:gridCol w="331893"/>
                <a:gridCol w="331893"/>
                <a:gridCol w="331893"/>
                <a:gridCol w="331893"/>
                <a:gridCol w="331893"/>
              </a:tblGrid>
              <a:tr h="27813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2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2"/>
                          </a:solidFill>
                        </a:rPr>
                        <a:t>2</a:t>
                      </a:r>
                      <a:endParaRPr lang="en-US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2"/>
                          </a:solidFill>
                        </a:rPr>
                        <a:t>3</a:t>
                      </a:r>
                      <a:endParaRPr lang="en-US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2"/>
                          </a:solidFill>
                        </a:rPr>
                        <a:t>4</a:t>
                      </a:r>
                      <a:endParaRPr lang="en-US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2"/>
                          </a:solidFill>
                        </a:rPr>
                        <a:t>5</a:t>
                      </a:r>
                      <a:endParaRPr lang="en-US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2"/>
                          </a:solidFill>
                        </a:rPr>
                        <a:t>6</a:t>
                      </a:r>
                      <a:endParaRPr lang="en-US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FF00"/>
                          </a:solidFill>
                        </a:rPr>
                        <a:t>7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2"/>
                          </a:solidFill>
                        </a:rPr>
                        <a:t>8</a:t>
                      </a:r>
                      <a:endParaRPr lang="en-US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2"/>
                          </a:solidFill>
                        </a:rPr>
                        <a:t>9</a:t>
                      </a:r>
                      <a:endParaRPr lang="en-US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8" name="Straight Arrow Connector 7"/>
          <p:cNvCxnSpPr/>
          <p:nvPr/>
        </p:nvCxnSpPr>
        <p:spPr bwMode="auto">
          <a:xfrm flipH="1" flipV="1">
            <a:off x="7223763" y="2831068"/>
            <a:ext cx="762000" cy="3810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7071363" y="2678668"/>
            <a:ext cx="2559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olidFill>
                  <a:srgbClr val="FF0000"/>
                </a:solidFill>
              </a:rPr>
              <a:t>2</a:t>
            </a:r>
            <a:endParaRPr lang="en-US" sz="10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15000" y="4812268"/>
            <a:ext cx="2160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That should be a 7!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2461228" y="1752600"/>
            <a:ext cx="2263172" cy="646331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l"/>
            <a:r>
              <a:rPr lang="en-US" dirty="0" smtClean="0">
                <a:solidFill>
                  <a:srgbClr val="FFFFFF"/>
                </a:solidFill>
              </a:rPr>
              <a:t>Did we build it right?</a:t>
            </a:r>
          </a:p>
          <a:p>
            <a:pPr algn="l"/>
            <a:r>
              <a:rPr lang="en-US" dirty="0" smtClean="0">
                <a:solidFill>
                  <a:srgbClr val="FFFFFF"/>
                </a:solidFill>
              </a:rPr>
              <a:t>(Are there bugs?)</a:t>
            </a:r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</a:rPr>
              <a:t>Software Testing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Arial" charset="0"/>
              </a:rPr>
              <a:t>Goals</a:t>
            </a:r>
            <a:endParaRPr lang="en-US" dirty="0"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7200" y="2590800"/>
            <a:ext cx="5105400" cy="1415772"/>
          </a:xfrm>
          <a:prstGeom prst="rect">
            <a:avLst/>
          </a:prstGeom>
          <a:solidFill>
            <a:srgbClr val="000000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dirty="0" smtClean="0">
                <a:solidFill>
                  <a:srgbClr val="FFFFFF"/>
                </a:solidFill>
              </a:rPr>
              <a:t>Did we build the right thing?</a:t>
            </a:r>
          </a:p>
          <a:p>
            <a:pPr algn="l"/>
            <a:endParaRPr lang="en-US" dirty="0" smtClean="0">
              <a:solidFill>
                <a:srgbClr val="FFFFFF"/>
              </a:solidFill>
            </a:endParaRPr>
          </a:p>
          <a:p>
            <a:pPr algn="l"/>
            <a:r>
              <a:rPr lang="en-US" dirty="0" smtClean="0">
                <a:solidFill>
                  <a:srgbClr val="FFFFFF"/>
                </a:solidFill>
              </a:rPr>
              <a:t>Did we build it right?</a:t>
            </a:r>
          </a:p>
          <a:p>
            <a:pPr algn="l"/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smtClean="0">
                <a:solidFill>
                  <a:srgbClr val="FFFFFF"/>
                </a:solidFill>
              </a:rPr>
              <a:t>  </a:t>
            </a:r>
          </a:p>
          <a:p>
            <a:pPr algn="l"/>
            <a:endParaRPr lang="en-US" sz="1400" dirty="0">
              <a:solidFill>
                <a:srgbClr val="FFFFFF"/>
              </a:solidFill>
            </a:endParaRPr>
          </a:p>
        </p:txBody>
      </p:sp>
      <p:pic>
        <p:nvPicPr>
          <p:cNvPr id="20" name="Picture 19" descr="Sudoku_Board_Fig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63" y="2450068"/>
            <a:ext cx="1653334" cy="1663700"/>
          </a:xfrm>
          <a:prstGeom prst="rect">
            <a:avLst/>
          </a:prstGeom>
        </p:spPr>
      </p:pic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7217097"/>
              </p:ext>
            </p:extLst>
          </p:nvPr>
        </p:nvGraphicFramePr>
        <p:xfrm>
          <a:off x="5242563" y="4278868"/>
          <a:ext cx="2987037" cy="36576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331893"/>
                <a:gridCol w="331893"/>
                <a:gridCol w="331893"/>
                <a:gridCol w="331893"/>
                <a:gridCol w="331893"/>
                <a:gridCol w="331893"/>
                <a:gridCol w="331893"/>
                <a:gridCol w="331893"/>
                <a:gridCol w="331893"/>
              </a:tblGrid>
              <a:tr h="27813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2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2"/>
                          </a:solidFill>
                        </a:rPr>
                        <a:t>2</a:t>
                      </a:r>
                      <a:endParaRPr lang="en-US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2"/>
                          </a:solidFill>
                        </a:rPr>
                        <a:t>3</a:t>
                      </a:r>
                      <a:endParaRPr lang="en-US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2"/>
                          </a:solidFill>
                        </a:rPr>
                        <a:t>4</a:t>
                      </a:r>
                      <a:endParaRPr lang="en-US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2"/>
                          </a:solidFill>
                        </a:rPr>
                        <a:t>5</a:t>
                      </a:r>
                      <a:endParaRPr lang="en-US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2"/>
                          </a:solidFill>
                        </a:rPr>
                        <a:t>6</a:t>
                      </a:r>
                      <a:endParaRPr lang="en-US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FF00"/>
                          </a:solidFill>
                        </a:rPr>
                        <a:t>7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2"/>
                          </a:solidFill>
                        </a:rPr>
                        <a:t>8</a:t>
                      </a:r>
                      <a:endParaRPr lang="en-US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2"/>
                          </a:solidFill>
                        </a:rPr>
                        <a:t>9</a:t>
                      </a:r>
                      <a:endParaRPr lang="en-US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2" name="Straight Arrow Connector 21"/>
          <p:cNvCxnSpPr>
            <a:endCxn id="23" idx="3"/>
          </p:cNvCxnSpPr>
          <p:nvPr/>
        </p:nvCxnSpPr>
        <p:spPr bwMode="auto">
          <a:xfrm flipH="1" flipV="1">
            <a:off x="6504387" y="3628311"/>
            <a:ext cx="1496615" cy="25789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6248400" y="3505200"/>
            <a:ext cx="2559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503329" y="4812268"/>
            <a:ext cx="2584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That shouldn’t take a 7!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79719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</a:rPr>
              <a:t>Software Testing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Arial" charset="0"/>
              </a:rPr>
              <a:t>Goals</a:t>
            </a:r>
            <a:endParaRPr lang="en-US" dirty="0"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7200" y="2590800"/>
            <a:ext cx="5105400" cy="1631216"/>
          </a:xfrm>
          <a:prstGeom prst="rect">
            <a:avLst/>
          </a:prstGeom>
          <a:solidFill>
            <a:srgbClr val="000000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dirty="0" smtClean="0">
                <a:solidFill>
                  <a:srgbClr val="FFFFFF"/>
                </a:solidFill>
              </a:rPr>
              <a:t>Did we build the right thing?</a:t>
            </a:r>
          </a:p>
          <a:p>
            <a:pPr algn="l"/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smtClean="0">
                <a:solidFill>
                  <a:srgbClr val="FFFFFF"/>
                </a:solidFill>
              </a:rPr>
              <a:t>    </a:t>
            </a:r>
            <a:r>
              <a:rPr lang="en-US" sz="1400" dirty="0" smtClean="0"/>
              <a:t>Did we fail to implement consistency checking?</a:t>
            </a:r>
          </a:p>
          <a:p>
            <a:pPr algn="l"/>
            <a:r>
              <a:rPr lang="en-US" sz="1400" dirty="0"/>
              <a:t> </a:t>
            </a:r>
            <a:r>
              <a:rPr lang="en-US" sz="1400" dirty="0" smtClean="0"/>
              <a:t>     Did we misunderstand what it means?</a:t>
            </a:r>
          </a:p>
          <a:p>
            <a:pPr algn="l"/>
            <a:r>
              <a:rPr lang="en-US" dirty="0" smtClean="0">
                <a:solidFill>
                  <a:srgbClr val="FFFFFF"/>
                </a:solidFill>
              </a:rPr>
              <a:t>Did we build it right?</a:t>
            </a:r>
          </a:p>
          <a:p>
            <a:pPr algn="l"/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smtClean="0">
                <a:solidFill>
                  <a:srgbClr val="FFFFFF"/>
                </a:solidFill>
              </a:rPr>
              <a:t>    </a:t>
            </a:r>
            <a:r>
              <a:rPr lang="en-US" sz="1400" dirty="0" smtClean="0"/>
              <a:t>Did we implement consistency checking but it doesn’t  	work properly?</a:t>
            </a:r>
            <a:endParaRPr lang="en-US" sz="1400" dirty="0"/>
          </a:p>
        </p:txBody>
      </p:sp>
      <p:pic>
        <p:nvPicPr>
          <p:cNvPr id="20" name="Picture 19" descr="Sudoku_Board_Fig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63" y="2450068"/>
            <a:ext cx="1653334" cy="1663700"/>
          </a:xfrm>
          <a:prstGeom prst="rect">
            <a:avLst/>
          </a:prstGeom>
        </p:spPr>
      </p:pic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6984230"/>
              </p:ext>
            </p:extLst>
          </p:nvPr>
        </p:nvGraphicFramePr>
        <p:xfrm>
          <a:off x="5242563" y="4278868"/>
          <a:ext cx="2987037" cy="36576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331893"/>
                <a:gridCol w="331893"/>
                <a:gridCol w="331893"/>
                <a:gridCol w="331893"/>
                <a:gridCol w="331893"/>
                <a:gridCol w="331893"/>
                <a:gridCol w="331893"/>
                <a:gridCol w="331893"/>
                <a:gridCol w="331893"/>
              </a:tblGrid>
              <a:tr h="27813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2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2"/>
                          </a:solidFill>
                        </a:rPr>
                        <a:t>2</a:t>
                      </a:r>
                      <a:endParaRPr lang="en-US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2"/>
                          </a:solidFill>
                        </a:rPr>
                        <a:t>3</a:t>
                      </a:r>
                      <a:endParaRPr lang="en-US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2"/>
                          </a:solidFill>
                        </a:rPr>
                        <a:t>4</a:t>
                      </a:r>
                      <a:endParaRPr lang="en-US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2"/>
                          </a:solidFill>
                        </a:rPr>
                        <a:t>5</a:t>
                      </a:r>
                      <a:endParaRPr lang="en-US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2"/>
                          </a:solidFill>
                        </a:rPr>
                        <a:t>6</a:t>
                      </a:r>
                      <a:endParaRPr lang="en-US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FF00"/>
                          </a:solidFill>
                        </a:rPr>
                        <a:t>7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2"/>
                          </a:solidFill>
                        </a:rPr>
                        <a:t>8</a:t>
                      </a:r>
                      <a:endParaRPr lang="en-US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2"/>
                          </a:solidFill>
                        </a:rPr>
                        <a:t>9</a:t>
                      </a:r>
                      <a:endParaRPr lang="en-US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2" name="Straight Arrow Connector 21"/>
          <p:cNvCxnSpPr>
            <a:endCxn id="23" idx="3"/>
          </p:cNvCxnSpPr>
          <p:nvPr/>
        </p:nvCxnSpPr>
        <p:spPr bwMode="auto">
          <a:xfrm flipH="1" flipV="1">
            <a:off x="6504387" y="3628311"/>
            <a:ext cx="1496615" cy="25789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6248400" y="3505200"/>
            <a:ext cx="2559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503329" y="4812268"/>
            <a:ext cx="2584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That shouldn’t take a 7!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79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</a:rPr>
              <a:t>Software Testing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Arial" charset="0"/>
              </a:rPr>
              <a:t>Goals</a:t>
            </a:r>
            <a:endParaRPr lang="en-US" dirty="0"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7200" y="2590800"/>
            <a:ext cx="5105400" cy="1631216"/>
          </a:xfrm>
          <a:prstGeom prst="rect">
            <a:avLst/>
          </a:prstGeom>
          <a:solidFill>
            <a:srgbClr val="000000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dirty="0" smtClean="0">
                <a:solidFill>
                  <a:srgbClr val="FFFFFF"/>
                </a:solidFill>
              </a:rPr>
              <a:t>Did we build the right thing?</a:t>
            </a:r>
          </a:p>
          <a:p>
            <a:pPr algn="l"/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smtClean="0">
                <a:solidFill>
                  <a:srgbClr val="FFFFFF"/>
                </a:solidFill>
              </a:rPr>
              <a:t>    </a:t>
            </a:r>
            <a:r>
              <a:rPr lang="en-US" sz="1400" dirty="0" smtClean="0"/>
              <a:t>Did we fail to implement  consistency checking?  </a:t>
            </a:r>
          </a:p>
          <a:p>
            <a:pPr algn="l"/>
            <a:r>
              <a:rPr lang="en-US" sz="1400" dirty="0" smtClean="0"/>
              <a:t>      Did we misunderstand what it means?</a:t>
            </a:r>
          </a:p>
          <a:p>
            <a:pPr algn="l"/>
            <a:r>
              <a:rPr lang="en-US" dirty="0" smtClean="0">
                <a:solidFill>
                  <a:srgbClr val="FFFFFF"/>
                </a:solidFill>
              </a:rPr>
              <a:t>Did we build it right?</a:t>
            </a:r>
          </a:p>
          <a:p>
            <a:pPr algn="l"/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smtClean="0">
                <a:solidFill>
                  <a:srgbClr val="FFFFFF"/>
                </a:solidFill>
              </a:rPr>
              <a:t>    </a:t>
            </a:r>
            <a:r>
              <a:rPr lang="en-US" sz="1400" dirty="0" smtClean="0"/>
              <a:t>Did we implement consistency checking but it doesn’t  	work properly?</a:t>
            </a:r>
            <a:endParaRPr lang="en-US" sz="1400" dirty="0"/>
          </a:p>
        </p:txBody>
      </p:sp>
      <p:pic>
        <p:nvPicPr>
          <p:cNvPr id="20" name="Picture 19" descr="Sudoku_Board_Fig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63" y="2450068"/>
            <a:ext cx="1653334" cy="1663700"/>
          </a:xfrm>
          <a:prstGeom prst="rect">
            <a:avLst/>
          </a:prstGeom>
        </p:spPr>
      </p:pic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6692489"/>
              </p:ext>
            </p:extLst>
          </p:nvPr>
        </p:nvGraphicFramePr>
        <p:xfrm>
          <a:off x="5242563" y="4278868"/>
          <a:ext cx="2987037" cy="36576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331893"/>
                <a:gridCol w="331893"/>
                <a:gridCol w="331893"/>
                <a:gridCol w="331893"/>
                <a:gridCol w="331893"/>
                <a:gridCol w="331893"/>
                <a:gridCol w="331893"/>
                <a:gridCol w="331893"/>
                <a:gridCol w="331893"/>
              </a:tblGrid>
              <a:tr h="27813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2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2"/>
                          </a:solidFill>
                        </a:rPr>
                        <a:t>2</a:t>
                      </a:r>
                      <a:endParaRPr lang="en-US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2"/>
                          </a:solidFill>
                        </a:rPr>
                        <a:t>3</a:t>
                      </a:r>
                      <a:endParaRPr lang="en-US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2"/>
                          </a:solidFill>
                        </a:rPr>
                        <a:t>4</a:t>
                      </a:r>
                      <a:endParaRPr lang="en-US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2"/>
                          </a:solidFill>
                        </a:rPr>
                        <a:t>5</a:t>
                      </a:r>
                      <a:endParaRPr lang="en-US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2"/>
                          </a:solidFill>
                        </a:rPr>
                        <a:t>6</a:t>
                      </a:r>
                      <a:endParaRPr lang="en-US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FF00"/>
                          </a:solidFill>
                        </a:rPr>
                        <a:t>7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2"/>
                          </a:solidFill>
                        </a:rPr>
                        <a:t>8</a:t>
                      </a:r>
                      <a:endParaRPr lang="en-US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2"/>
                          </a:solidFill>
                        </a:rPr>
                        <a:t>9</a:t>
                      </a:r>
                      <a:endParaRPr lang="en-US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2" name="Straight Arrow Connector 21"/>
          <p:cNvCxnSpPr>
            <a:endCxn id="23" idx="3"/>
          </p:cNvCxnSpPr>
          <p:nvPr/>
        </p:nvCxnSpPr>
        <p:spPr bwMode="auto">
          <a:xfrm flipH="1" flipV="1">
            <a:off x="6504387" y="3628311"/>
            <a:ext cx="1496615" cy="25789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6248400" y="3505200"/>
            <a:ext cx="2559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503329" y="4812268"/>
            <a:ext cx="2584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That shouldn’t take a 7!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 bwMode="auto">
          <a:xfrm>
            <a:off x="2743200" y="1143000"/>
            <a:ext cx="3352800" cy="1477328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charset="0"/>
              </a:rPr>
              <a:t>Agile aims to avoid</a:t>
            </a:r>
            <a:r>
              <a:rPr kumimoji="0" lang="en-US" sz="1800" b="0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charset="0"/>
              </a:rPr>
              <a:t> these kinds of problem by engaging stakeholders with </a:t>
            </a:r>
            <a:r>
              <a:rPr lang="en-US" dirty="0" smtClean="0"/>
              <a:t>software models </a:t>
            </a:r>
            <a:r>
              <a:rPr kumimoji="0" lang="en-US" sz="1800" b="0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charset="0"/>
              </a:rPr>
              <a:t>throughout the process.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cxnSp>
        <p:nvCxnSpPr>
          <p:cNvPr id="5" name="Straight Arrow Connector 4"/>
          <p:cNvCxnSpPr/>
          <p:nvPr/>
        </p:nvCxnSpPr>
        <p:spPr bwMode="auto">
          <a:xfrm flipH="1">
            <a:off x="2667000" y="1981200"/>
            <a:ext cx="228600" cy="685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41401035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Arial" charset="0"/>
              </a:rPr>
              <a:t>Software Testing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Arial" charset="0"/>
              </a:rPr>
              <a:t>Goals</a:t>
            </a:r>
            <a:endParaRPr lang="en-US" dirty="0"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7200" y="2590800"/>
            <a:ext cx="5105400" cy="1631216"/>
          </a:xfrm>
          <a:prstGeom prst="rect">
            <a:avLst/>
          </a:prstGeom>
          <a:solidFill>
            <a:srgbClr val="000000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dirty="0" smtClean="0">
                <a:solidFill>
                  <a:srgbClr val="FFFFFF"/>
                </a:solidFill>
              </a:rPr>
              <a:t>Did we build the right thing?</a:t>
            </a:r>
          </a:p>
          <a:p>
            <a:pPr algn="l"/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smtClean="0">
                <a:solidFill>
                  <a:srgbClr val="FFFFFF"/>
                </a:solidFill>
              </a:rPr>
              <a:t>    </a:t>
            </a:r>
            <a:r>
              <a:rPr lang="en-US" sz="1400" dirty="0" smtClean="0"/>
              <a:t>Did we fail to implement  consistency checking?  </a:t>
            </a:r>
          </a:p>
          <a:p>
            <a:pPr algn="l"/>
            <a:r>
              <a:rPr lang="en-US" sz="1400" dirty="0" smtClean="0"/>
              <a:t>      Did we misunderstand what it means?</a:t>
            </a:r>
          </a:p>
          <a:p>
            <a:pPr algn="l"/>
            <a:r>
              <a:rPr lang="en-US" dirty="0" smtClean="0">
                <a:solidFill>
                  <a:srgbClr val="FFFFFF"/>
                </a:solidFill>
              </a:rPr>
              <a:t>Did we build it right?</a:t>
            </a:r>
          </a:p>
          <a:p>
            <a:pPr algn="l"/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smtClean="0">
                <a:solidFill>
                  <a:srgbClr val="FFFFFF"/>
                </a:solidFill>
              </a:rPr>
              <a:t>    </a:t>
            </a:r>
            <a:r>
              <a:rPr lang="en-US" sz="1400" dirty="0" smtClean="0"/>
              <a:t>Did we implement consistency checking but it doesn’t  	work properly?</a:t>
            </a:r>
            <a:endParaRPr lang="en-US" sz="1400" dirty="0"/>
          </a:p>
        </p:txBody>
      </p:sp>
      <p:pic>
        <p:nvPicPr>
          <p:cNvPr id="20" name="Picture 19" descr="Sudoku_Board_Fig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63" y="2450068"/>
            <a:ext cx="1653334" cy="1663700"/>
          </a:xfrm>
          <a:prstGeom prst="rect">
            <a:avLst/>
          </a:prstGeom>
        </p:spPr>
      </p:pic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2000670"/>
              </p:ext>
            </p:extLst>
          </p:nvPr>
        </p:nvGraphicFramePr>
        <p:xfrm>
          <a:off x="5242563" y="4278868"/>
          <a:ext cx="2987037" cy="36576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331893"/>
                <a:gridCol w="331893"/>
                <a:gridCol w="331893"/>
                <a:gridCol w="331893"/>
                <a:gridCol w="331893"/>
                <a:gridCol w="331893"/>
                <a:gridCol w="331893"/>
                <a:gridCol w="331893"/>
                <a:gridCol w="331893"/>
              </a:tblGrid>
              <a:tr h="27813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2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2"/>
                          </a:solidFill>
                        </a:rPr>
                        <a:t>2</a:t>
                      </a:r>
                      <a:endParaRPr lang="en-US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2"/>
                          </a:solidFill>
                        </a:rPr>
                        <a:t>3</a:t>
                      </a:r>
                      <a:endParaRPr lang="en-US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2"/>
                          </a:solidFill>
                        </a:rPr>
                        <a:t>4</a:t>
                      </a:r>
                      <a:endParaRPr lang="en-US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2"/>
                          </a:solidFill>
                        </a:rPr>
                        <a:t>5</a:t>
                      </a:r>
                      <a:endParaRPr lang="en-US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2"/>
                          </a:solidFill>
                        </a:rPr>
                        <a:t>6</a:t>
                      </a:r>
                      <a:endParaRPr lang="en-US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FF00"/>
                          </a:solidFill>
                        </a:rPr>
                        <a:t>7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2"/>
                          </a:solidFill>
                        </a:rPr>
                        <a:t>8</a:t>
                      </a:r>
                      <a:endParaRPr lang="en-US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bg2"/>
                          </a:solidFill>
                        </a:rPr>
                        <a:t>9</a:t>
                      </a:r>
                      <a:endParaRPr lang="en-US" dirty="0">
                        <a:solidFill>
                          <a:schemeClr val="bg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2" name="Straight Arrow Connector 21"/>
          <p:cNvCxnSpPr>
            <a:endCxn id="23" idx="3"/>
          </p:cNvCxnSpPr>
          <p:nvPr/>
        </p:nvCxnSpPr>
        <p:spPr bwMode="auto">
          <a:xfrm flipH="1" flipV="1">
            <a:off x="6504387" y="3628311"/>
            <a:ext cx="1496615" cy="25789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6248400" y="3505200"/>
            <a:ext cx="2559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rgbClr val="FF0000"/>
                </a:solidFill>
              </a:rPr>
              <a:t>7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503329" y="4812268"/>
            <a:ext cx="2584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That shouldn’t take a 7!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914400" y="4724400"/>
            <a:ext cx="3352800" cy="923330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/>
              <a:t>Today: How can we, using agile methodology, address these kinds of problems</a:t>
            </a:r>
            <a:r>
              <a:rPr kumimoji="0" lang="en-US" sz="1800" b="0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charset="0"/>
              </a:rPr>
              <a:t>.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  <p:cxnSp>
        <p:nvCxnSpPr>
          <p:cNvPr id="6" name="Straight Arrow Connector 5"/>
          <p:cNvCxnSpPr/>
          <p:nvPr/>
        </p:nvCxnSpPr>
        <p:spPr bwMode="auto">
          <a:xfrm flipV="1">
            <a:off x="1219200" y="4114800"/>
            <a:ext cx="76200" cy="685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2110354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rgbClr val="FFFF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FFFF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rgbClr val="FFFF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FFFF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1239</TotalTime>
  <Words>1796</Words>
  <Application>Microsoft Macintosh PowerPoint</Application>
  <PresentationFormat>On-screen Show (4:3)</PresentationFormat>
  <Paragraphs>419</Paragraphs>
  <Slides>48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49" baseType="lpstr">
      <vt:lpstr>Default Design</vt:lpstr>
      <vt:lpstr>Software Testing</vt:lpstr>
      <vt:lpstr>Your Goal stack for iteration 6</vt:lpstr>
      <vt:lpstr>Your Goal stack for iteration 7</vt:lpstr>
      <vt:lpstr>Software Testing</vt:lpstr>
      <vt:lpstr>Software Testing</vt:lpstr>
      <vt:lpstr>Software Testing</vt:lpstr>
      <vt:lpstr>Software Testing</vt:lpstr>
      <vt:lpstr>Software Testing</vt:lpstr>
      <vt:lpstr>Software Testing</vt:lpstr>
      <vt:lpstr>Software Testing</vt:lpstr>
      <vt:lpstr>PowerPoint Presentation</vt:lpstr>
      <vt:lpstr>PowerPoint Presentation</vt:lpstr>
      <vt:lpstr>Software Testing</vt:lpstr>
      <vt:lpstr>Software Testing</vt:lpstr>
      <vt:lpstr>PowerPoint Presentation</vt:lpstr>
      <vt:lpstr>PowerPoint Presentation</vt:lpstr>
      <vt:lpstr>PowerPoint Presentation</vt:lpstr>
      <vt:lpstr>Complexity based coverage: Test the most complex, error-prone code the most</vt:lpstr>
      <vt:lpstr>Identifying “complex” code</vt:lpstr>
      <vt:lpstr>PowerPoint Presentation</vt:lpstr>
      <vt:lpstr>PowerPoint Presentation</vt:lpstr>
      <vt:lpstr>PowerPoint Presentation</vt:lpstr>
      <vt:lpstr>unnecessary tests</vt:lpstr>
      <vt:lpstr>insufficient tests</vt:lpstr>
      <vt:lpstr>insufficient tests</vt:lpstr>
      <vt:lpstr>Software Testing</vt:lpstr>
      <vt:lpstr>Levels of tests</vt:lpstr>
      <vt:lpstr>PowerPoint Presentation</vt:lpstr>
      <vt:lpstr>Integration</vt:lpstr>
      <vt:lpstr>Software Testing</vt:lpstr>
      <vt:lpstr>Software Testing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Error handling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Your Goal stack for iteration 7</vt:lpstr>
    </vt:vector>
  </TitlesOfParts>
  <Company>hmc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Testing</dc:title>
  <dc:creator>sweedyk</dc:creator>
  <cp:lastModifiedBy>CIS</cp:lastModifiedBy>
  <cp:revision>35</cp:revision>
  <dcterms:created xsi:type="dcterms:W3CDTF">2010-02-28T20:04:32Z</dcterms:created>
  <dcterms:modified xsi:type="dcterms:W3CDTF">2012-09-25T20:50:59Z</dcterms:modified>
</cp:coreProperties>
</file>