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8" r:id="rId3"/>
    <p:sldId id="300" r:id="rId4"/>
    <p:sldId id="301" r:id="rId5"/>
    <p:sldId id="257" r:id="rId6"/>
    <p:sldId id="258" r:id="rId7"/>
    <p:sldId id="260" r:id="rId8"/>
    <p:sldId id="261" r:id="rId9"/>
    <p:sldId id="296" r:id="rId10"/>
    <p:sldId id="268" r:id="rId11"/>
    <p:sldId id="262" r:id="rId12"/>
    <p:sldId id="263" r:id="rId13"/>
    <p:sldId id="265" r:id="rId14"/>
    <p:sldId id="270" r:id="rId15"/>
    <p:sldId id="269" r:id="rId16"/>
    <p:sldId id="266" r:id="rId17"/>
    <p:sldId id="297" r:id="rId18"/>
    <p:sldId id="292" r:id="rId19"/>
    <p:sldId id="272" r:id="rId20"/>
    <p:sldId id="276" r:id="rId21"/>
    <p:sldId id="277" r:id="rId22"/>
    <p:sldId id="278" r:id="rId23"/>
    <p:sldId id="279" r:id="rId24"/>
    <p:sldId id="293" r:id="rId25"/>
    <p:sldId id="281" r:id="rId26"/>
    <p:sldId id="280" r:id="rId27"/>
    <p:sldId id="294" r:id="rId28"/>
    <p:sldId id="283" r:id="rId29"/>
    <p:sldId id="284" r:id="rId30"/>
    <p:sldId id="287" r:id="rId31"/>
    <p:sldId id="289" r:id="rId32"/>
    <p:sldId id="290" r:id="rId33"/>
    <p:sldId id="291" r:id="rId34"/>
    <p:sldId id="288" r:id="rId35"/>
    <p:sldId id="273" r:id="rId36"/>
    <p:sldId id="295" r:id="rId37"/>
    <p:sldId id="306" r:id="rId38"/>
    <p:sldId id="305" r:id="rId39"/>
    <p:sldId id="303" r:id="rId40"/>
    <p:sldId id="304" r:id="rId41"/>
    <p:sldId id="302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F9F02-BC4F-4D47-8DB3-2D85BC4A3C95}" type="datetimeFigureOut">
              <a:rPr lang="en-US" smtClean="0"/>
              <a:t>9/27/12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Fy0aCDmgnxg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urveymonkey.com/s/TBHRM8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Grid Creation: Conceptually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Create solution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Depth-first search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Blank cells while maintaining validity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Randomly shuffle cells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Choose next cell to try to blank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Choose alternative values for cell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Check if there is a </a:t>
            </a:r>
            <a:r>
              <a:rPr lang="en-US" dirty="0" smtClean="0">
                <a:latin typeface="Arial" charset="0"/>
                <a:ea typeface="ＭＳ Ｐゴシック" charset="0"/>
              </a:rPr>
              <a:t>solution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3"/>
            <a:r>
              <a:rPr lang="en-US" dirty="0" smtClean="0">
                <a:latin typeface="Arial" charset="0"/>
                <a:ea typeface="ＭＳ Ｐゴシック" charset="0"/>
              </a:rPr>
              <a:t>If no, we can blank the cell</a:t>
            </a:r>
          </a:p>
          <a:p>
            <a:pPr lvl="3"/>
            <a:r>
              <a:rPr lang="en-US" dirty="0" smtClean="0">
                <a:latin typeface="Arial" charset="0"/>
                <a:ea typeface="ＭＳ Ｐゴシック" charset="0"/>
              </a:rPr>
              <a:t>If yes, we can’t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3810000"/>
            <a:ext cx="6289675" cy="231616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46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09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0" name="TextBox 5"/>
          <p:cNvSpPr txBox="1">
            <a:spLocks noChangeArrowheads="1"/>
          </p:cNvSpPr>
          <p:nvPr/>
        </p:nvSpPr>
        <p:spPr bwMode="auto">
          <a:xfrm>
            <a:off x="533400" y="457200"/>
            <a:ext cx="3276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dirty="0" smtClean="0"/>
              <a:t>The current grid is valid.</a:t>
            </a:r>
          </a:p>
          <a:p>
            <a:pPr algn="l" eaLnBrk="1" hangingPunct="1"/>
            <a:r>
              <a:rPr lang="en-US" sz="1800" dirty="0" smtClean="0"/>
              <a:t>Can </a:t>
            </a:r>
            <a:r>
              <a:rPr lang="en-US" sz="1800" dirty="0"/>
              <a:t>we “blank” the 1 and still be valid?</a:t>
            </a:r>
          </a:p>
        </p:txBody>
      </p:sp>
      <p:sp>
        <p:nvSpPr>
          <p:cNvPr id="68611" name="Oval 6"/>
          <p:cNvSpPr>
            <a:spLocks noChangeArrowheads="1"/>
          </p:cNvSpPr>
          <p:nvPr/>
        </p:nvSpPr>
        <p:spPr bwMode="auto">
          <a:xfrm>
            <a:off x="2895600" y="2438400"/>
            <a:ext cx="533400" cy="304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68612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3" name="Rectangle 1"/>
          <p:cNvSpPr>
            <a:spLocks noChangeArrowheads="1"/>
          </p:cNvSpPr>
          <p:nvPr/>
        </p:nvSpPr>
        <p:spPr bwMode="auto">
          <a:xfrm>
            <a:off x="7391400" y="2471738"/>
            <a:ext cx="3048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8614" name="TextBox 8"/>
          <p:cNvSpPr txBox="1">
            <a:spLocks noChangeArrowheads="1"/>
          </p:cNvSpPr>
          <p:nvPr/>
        </p:nvSpPr>
        <p:spPr bwMode="auto">
          <a:xfrm>
            <a:off x="4481111" y="247471"/>
            <a:ext cx="483726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dirty="0"/>
              <a:t>For every </a:t>
            </a:r>
            <a:r>
              <a:rPr lang="en-US" sz="1800" dirty="0" smtClean="0"/>
              <a:t>possible value other than 1, </a:t>
            </a:r>
            <a:r>
              <a:rPr lang="en-US" sz="1800" dirty="0"/>
              <a:t>check if it is </a:t>
            </a:r>
            <a:r>
              <a:rPr lang="en-US" sz="1800" dirty="0" smtClean="0"/>
              <a:t>solvable</a:t>
            </a:r>
          </a:p>
          <a:p>
            <a:pPr algn="l" eaLnBrk="1" hangingPunct="1"/>
            <a:r>
              <a:rPr lang="en-US" sz="1800" dirty="0" smtClean="0"/>
              <a:t>If not solvable for any other  value: “blank” it</a:t>
            </a:r>
          </a:p>
          <a:p>
            <a:pPr algn="l" eaLnBrk="1" hangingPunct="1"/>
            <a:r>
              <a:rPr lang="en-US" sz="1800" dirty="0" smtClean="0"/>
              <a:t>If solvable for any other value: don’t “blank” it</a:t>
            </a:r>
            <a:endParaRPr lang="en-US" sz="1800" dirty="0"/>
          </a:p>
        </p:txBody>
      </p:sp>
      <p:sp>
        <p:nvSpPr>
          <p:cNvPr id="68615" name="Oval 9"/>
          <p:cNvSpPr>
            <a:spLocks noChangeArrowheads="1"/>
          </p:cNvSpPr>
          <p:nvPr/>
        </p:nvSpPr>
        <p:spPr bwMode="auto">
          <a:xfrm>
            <a:off x="7315200" y="2438400"/>
            <a:ext cx="533400" cy="304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64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7386638" y="2435225"/>
            <a:ext cx="30956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800000"/>
                </a:solidFill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44196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 smtClean="0"/>
              <a:t>Check if solvable: First do consistency check on new value</a:t>
            </a:r>
          </a:p>
          <a:p>
            <a:pPr algn="l">
              <a:defRPr/>
            </a:pPr>
            <a:endParaRPr lang="en-US" dirty="0"/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7162800" y="2286000"/>
            <a:ext cx="6858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583154" y="984250"/>
            <a:ext cx="160696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SOLVABLE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26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7386638" y="2435225"/>
            <a:ext cx="30956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7</a:t>
            </a:r>
            <a:endParaRPr lang="en-US" sz="14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4419600" cy="17543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 smtClean="0"/>
              <a:t>Check if solvable: First do consistency check on new value</a:t>
            </a:r>
          </a:p>
          <a:p>
            <a:pPr algn="l">
              <a:defRPr/>
            </a:pPr>
            <a:endParaRPr lang="en-US" dirty="0"/>
          </a:p>
          <a:p>
            <a:pPr algn="l">
              <a:defRPr/>
            </a:pPr>
            <a:r>
              <a:rPr lang="en-US" dirty="0" smtClean="0"/>
              <a:t>If consistent: try to solve</a:t>
            </a:r>
          </a:p>
          <a:p>
            <a:pPr algn="l">
              <a:defRPr/>
            </a:pPr>
            <a:endParaRPr lang="en-US" dirty="0"/>
          </a:p>
          <a:p>
            <a:pPr algn="l">
              <a:defRPr/>
            </a:pPr>
            <a:endParaRPr lang="en-US" dirty="0" smtClean="0"/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7162800" y="2286000"/>
            <a:ext cx="6858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78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7386638" y="2435225"/>
            <a:ext cx="30956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7</a:t>
            </a:r>
            <a:endParaRPr lang="en-US" sz="14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441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 smtClean="0"/>
              <a:t>Check if solvable: First do consistency check on new value</a:t>
            </a:r>
          </a:p>
          <a:p>
            <a:pPr algn="l">
              <a:defRPr/>
            </a:pPr>
            <a:endParaRPr lang="en-US" dirty="0"/>
          </a:p>
          <a:p>
            <a:pPr algn="l">
              <a:defRPr/>
            </a:pPr>
            <a:r>
              <a:rPr lang="en-US" dirty="0" smtClean="0"/>
              <a:t>If consistent: try to solve using heuristics</a:t>
            </a:r>
          </a:p>
          <a:p>
            <a:pPr algn="l">
              <a:defRPr/>
            </a:pPr>
            <a:endParaRPr lang="en-US" dirty="0"/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cell with only one consistent value?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row, column, or block that has only one possible location for a particular value</a:t>
            </a:r>
            <a:r>
              <a:rPr lang="en-US" dirty="0" smtClean="0"/>
              <a:t>?</a:t>
            </a:r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If so fill it in.  </a:t>
            </a:r>
            <a:endParaRPr lang="en-US" dirty="0"/>
          </a:p>
          <a:p>
            <a:pPr algn="l">
              <a:defRPr/>
            </a:pPr>
            <a:endParaRPr lang="en-US" dirty="0" smtClean="0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378450" y="3136900"/>
            <a:ext cx="424191" cy="51935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endCxn id="6" idx="3"/>
          </p:cNvCxnSpPr>
          <p:nvPr/>
        </p:nvCxnSpPr>
        <p:spPr>
          <a:xfrm flipV="1">
            <a:off x="4508500" y="3580194"/>
            <a:ext cx="932071" cy="5473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5782" idx="3"/>
          </p:cNvCxnSpPr>
          <p:nvPr/>
        </p:nvCxnSpPr>
        <p:spPr>
          <a:xfrm flipV="1">
            <a:off x="4274239" y="2427668"/>
            <a:ext cx="3109922" cy="8914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7327900" y="1984374"/>
            <a:ext cx="384175" cy="51935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78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7386638" y="2435225"/>
            <a:ext cx="309562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7</a:t>
            </a:r>
            <a:endParaRPr lang="en-US" sz="1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44196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 smtClean="0"/>
              <a:t>Check if solvable: First do consistency check on new value</a:t>
            </a:r>
          </a:p>
          <a:p>
            <a:pPr algn="l">
              <a:defRPr/>
            </a:pPr>
            <a:endParaRPr lang="en-US" dirty="0"/>
          </a:p>
          <a:p>
            <a:pPr algn="l">
              <a:defRPr/>
            </a:pPr>
            <a:r>
              <a:rPr lang="en-US" dirty="0" smtClean="0"/>
              <a:t>If consistent: try to solve using heuristics</a:t>
            </a:r>
          </a:p>
          <a:p>
            <a:pPr algn="l">
              <a:defRPr/>
            </a:pPr>
            <a:endParaRPr lang="en-US" dirty="0"/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cell with only one consistent value?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row, column, or block that has only one possible location for a particular value</a:t>
            </a:r>
            <a:r>
              <a:rPr lang="en-US" dirty="0" smtClean="0"/>
              <a:t>?</a:t>
            </a:r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If so fill it in. </a:t>
            </a:r>
            <a:endParaRPr lang="en-US" dirty="0"/>
          </a:p>
          <a:p>
            <a:pPr>
              <a:defRPr/>
            </a:pPr>
            <a:r>
              <a:rPr lang="en-US" dirty="0" smtClean="0"/>
              <a:t>If </a:t>
            </a:r>
            <a:r>
              <a:rPr lang="en-US" dirty="0"/>
              <a:t>inconsistency </a:t>
            </a:r>
            <a:r>
              <a:rPr lang="en-US" dirty="0" smtClean="0"/>
              <a:t>found </a:t>
            </a:r>
            <a:r>
              <a:rPr lang="en-US" dirty="0"/>
              <a:t>it isn’t solvable.</a:t>
            </a:r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  <a:p>
            <a:pPr algn="l">
              <a:defRPr/>
            </a:pPr>
            <a:endParaRPr lang="en-US" dirty="0" smtClean="0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410200" y="3136900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7327900" y="1936749"/>
            <a:ext cx="384175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42416" y="157614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5419725" y="2733675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6574823" y="23344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5022850" y="385591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7717166" y="3444200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Oval 6"/>
          <p:cNvSpPr>
            <a:spLocks noChangeArrowheads="1"/>
          </p:cNvSpPr>
          <p:nvPr/>
        </p:nvSpPr>
        <p:spPr bwMode="auto">
          <a:xfrm>
            <a:off x="8089298" y="2324100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7343775" y="4633793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6562725" y="34545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6202691" y="34545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8089298" y="2743200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Oval 6"/>
          <p:cNvSpPr>
            <a:spLocks noChangeArrowheads="1"/>
          </p:cNvSpPr>
          <p:nvPr/>
        </p:nvSpPr>
        <p:spPr bwMode="auto">
          <a:xfrm>
            <a:off x="7327900" y="157614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Oval 6"/>
          <p:cNvSpPr>
            <a:spLocks noChangeArrowheads="1"/>
          </p:cNvSpPr>
          <p:nvPr/>
        </p:nvSpPr>
        <p:spPr bwMode="auto">
          <a:xfrm>
            <a:off x="7350454" y="3865562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Oval 6"/>
          <p:cNvSpPr>
            <a:spLocks noChangeArrowheads="1"/>
          </p:cNvSpPr>
          <p:nvPr/>
        </p:nvSpPr>
        <p:spPr bwMode="auto">
          <a:xfrm>
            <a:off x="8089298" y="193674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8089298" y="4633793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6926263" y="311546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7712075" y="2743200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auto">
          <a:xfrm>
            <a:off x="7717166" y="311546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Oval 6"/>
          <p:cNvSpPr>
            <a:spLocks noChangeArrowheads="1"/>
          </p:cNvSpPr>
          <p:nvPr/>
        </p:nvSpPr>
        <p:spPr bwMode="auto">
          <a:xfrm>
            <a:off x="6567816" y="27281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auto">
          <a:xfrm>
            <a:off x="6932941" y="27281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6561466" y="311546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0" name="Oval 6"/>
          <p:cNvSpPr>
            <a:spLocks noChangeArrowheads="1"/>
          </p:cNvSpPr>
          <p:nvPr/>
        </p:nvSpPr>
        <p:spPr bwMode="auto">
          <a:xfrm>
            <a:off x="6191907" y="311546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1" name="Oval 6"/>
          <p:cNvSpPr>
            <a:spLocks noChangeArrowheads="1"/>
          </p:cNvSpPr>
          <p:nvPr/>
        </p:nvSpPr>
        <p:spPr bwMode="auto">
          <a:xfrm>
            <a:off x="6932941" y="2334419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Oval 6"/>
          <p:cNvSpPr>
            <a:spLocks noChangeArrowheads="1"/>
          </p:cNvSpPr>
          <p:nvPr/>
        </p:nvSpPr>
        <p:spPr bwMode="auto">
          <a:xfrm>
            <a:off x="6191907" y="3865562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Oval 6"/>
          <p:cNvSpPr>
            <a:spLocks noChangeArrowheads="1"/>
          </p:cNvSpPr>
          <p:nvPr/>
        </p:nvSpPr>
        <p:spPr bwMode="auto">
          <a:xfrm>
            <a:off x="5410200" y="3865562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6" name="Oval 6"/>
          <p:cNvSpPr>
            <a:spLocks noChangeArrowheads="1"/>
          </p:cNvSpPr>
          <p:nvPr/>
        </p:nvSpPr>
        <p:spPr bwMode="auto">
          <a:xfrm>
            <a:off x="5022850" y="157614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5028242" y="194706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8" name="Oval 6"/>
          <p:cNvSpPr>
            <a:spLocks noChangeArrowheads="1"/>
          </p:cNvSpPr>
          <p:nvPr/>
        </p:nvSpPr>
        <p:spPr bwMode="auto">
          <a:xfrm>
            <a:off x="5420683" y="346983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9" name="Oval 6"/>
          <p:cNvSpPr>
            <a:spLocks noChangeArrowheads="1"/>
          </p:cNvSpPr>
          <p:nvPr/>
        </p:nvSpPr>
        <p:spPr bwMode="auto">
          <a:xfrm>
            <a:off x="5018416" y="346983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Oval 6"/>
          <p:cNvSpPr>
            <a:spLocks noChangeArrowheads="1"/>
          </p:cNvSpPr>
          <p:nvPr/>
        </p:nvSpPr>
        <p:spPr bwMode="auto">
          <a:xfrm>
            <a:off x="5022850" y="4248944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1" name="Oval 6"/>
          <p:cNvSpPr>
            <a:spLocks noChangeArrowheads="1"/>
          </p:cNvSpPr>
          <p:nvPr/>
        </p:nvSpPr>
        <p:spPr bwMode="auto">
          <a:xfrm>
            <a:off x="8089298" y="3866158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2" name="Oval 6"/>
          <p:cNvSpPr>
            <a:spLocks noChangeArrowheads="1"/>
          </p:cNvSpPr>
          <p:nvPr/>
        </p:nvSpPr>
        <p:spPr bwMode="auto">
          <a:xfrm>
            <a:off x="6932941" y="4633793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3" name="Oval 6"/>
          <p:cNvSpPr>
            <a:spLocks noChangeArrowheads="1"/>
          </p:cNvSpPr>
          <p:nvPr/>
        </p:nvSpPr>
        <p:spPr bwMode="auto">
          <a:xfrm>
            <a:off x="6929465" y="4248944"/>
            <a:ext cx="424191" cy="519351"/>
          </a:xfrm>
          <a:prstGeom prst="ellipse">
            <a:avLst/>
          </a:prstGeom>
          <a:noFill/>
          <a:ln w="57150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27900" y="3866159"/>
            <a:ext cx="1185589" cy="1286985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164110" y="5418138"/>
            <a:ext cx="1498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place for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44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7" name="Picture 7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447800"/>
            <a:ext cx="37861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1"/>
          <p:cNvSpPr>
            <a:spLocks noChangeArrowheads="1"/>
          </p:cNvSpPr>
          <p:nvPr/>
        </p:nvSpPr>
        <p:spPr bwMode="auto">
          <a:xfrm>
            <a:off x="7386638" y="2435225"/>
            <a:ext cx="309562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800000"/>
                </a:solidFill>
              </a:rPr>
              <a:t>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079500"/>
            <a:ext cx="4419600" cy="4801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 smtClean="0"/>
              <a:t>Check if solvable: First do consistency check on new value</a:t>
            </a:r>
          </a:p>
          <a:p>
            <a:pPr algn="l">
              <a:defRPr/>
            </a:pPr>
            <a:endParaRPr lang="en-US" dirty="0"/>
          </a:p>
          <a:p>
            <a:pPr algn="l">
              <a:defRPr/>
            </a:pPr>
            <a:r>
              <a:rPr lang="en-US" dirty="0" smtClean="0"/>
              <a:t>If consistent: try to solve using heuristics</a:t>
            </a:r>
          </a:p>
          <a:p>
            <a:pPr algn="l">
              <a:defRPr/>
            </a:pPr>
            <a:endParaRPr lang="en-US" dirty="0"/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cell with only one consistent value?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dirty="0"/>
              <a:t>Is there a row, column, or block that has only one possible location for a particular value</a:t>
            </a:r>
            <a:r>
              <a:rPr lang="en-US" dirty="0" smtClean="0"/>
              <a:t>?</a:t>
            </a:r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If so fill it in.  </a:t>
            </a:r>
          </a:p>
          <a:p>
            <a:pPr>
              <a:defRPr/>
            </a:pPr>
            <a:r>
              <a:rPr lang="en-US" dirty="0" smtClean="0"/>
              <a:t>If inconsistency found it isn’t solvable.</a:t>
            </a:r>
          </a:p>
          <a:p>
            <a:pPr>
              <a:defRPr/>
            </a:pPr>
            <a:r>
              <a:rPr lang="en-US" dirty="0" smtClean="0"/>
              <a:t>If </a:t>
            </a:r>
            <a:r>
              <a:rPr lang="en-US" dirty="0"/>
              <a:t>heuristics can’t find a cell we are certain </a:t>
            </a:r>
            <a:r>
              <a:rPr lang="en-US" dirty="0" smtClean="0"/>
              <a:t>about say </a:t>
            </a:r>
            <a:r>
              <a:rPr lang="en-US" dirty="0"/>
              <a:t>it is solvable (i.e. can’t blank cell)</a:t>
            </a:r>
          </a:p>
          <a:p>
            <a:pPr>
              <a:defRPr/>
            </a:pPr>
            <a:endParaRPr lang="en-US" dirty="0"/>
          </a:p>
          <a:p>
            <a:pPr algn="l">
              <a:defRPr/>
            </a:pPr>
            <a:endParaRPr lang="en-US" dirty="0" smtClean="0"/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7162800" y="2286000"/>
            <a:ext cx="6858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97000" y="5723523"/>
            <a:ext cx="64516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/>
              <a:t>Consequence:  grids have plenty of blanks but are easy to solve with simple </a:t>
            </a:r>
            <a:r>
              <a:rPr lang="en-US" dirty="0" smtClean="0"/>
              <a:t>heuristics. Could </a:t>
            </a:r>
            <a:r>
              <a:rPr lang="en-US" dirty="0"/>
              <a:t>improve </a:t>
            </a:r>
            <a:r>
              <a:rPr lang="en-US" dirty="0" smtClean="0"/>
              <a:t>heuristics.  (If you want to do this, see me about points.)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7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70 points for this part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Demo+</a:t>
            </a:r>
          </a:p>
          <a:p>
            <a:r>
              <a:rPr lang="en-US" dirty="0" smtClean="0"/>
              <a:t>Convincing code walk through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(code must be clean!)</a:t>
            </a:r>
          </a:p>
          <a:p>
            <a:r>
              <a:rPr lang="en-US" dirty="0" smtClean="0"/>
              <a:t>Or other method you deem appropriate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Very little partial credit given if it doesn’t work correctly (or we aren’t convinced).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283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Beta additions:  100 points, 130 points 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Grid generation: 100 points  (very little partial credit)</a:t>
            </a:r>
          </a:p>
          <a:p>
            <a:r>
              <a:rPr lang="en-US" dirty="0" smtClean="0"/>
              <a:t>Options worth 10 points each</a:t>
            </a:r>
          </a:p>
          <a:p>
            <a:pPr lvl="1"/>
            <a:r>
              <a:rPr lang="en-US" dirty="0" smtClean="0"/>
              <a:t>Win/lose condition/message</a:t>
            </a:r>
          </a:p>
          <a:p>
            <a:pPr lvl="1"/>
            <a:r>
              <a:rPr lang="en-US" dirty="0" smtClean="0"/>
              <a:t>Erase cell (immutable only)</a:t>
            </a:r>
          </a:p>
          <a:p>
            <a:pPr lvl="1"/>
            <a:r>
              <a:rPr lang="en-US" dirty="0" smtClean="0"/>
              <a:t>Play again</a:t>
            </a:r>
          </a:p>
          <a:p>
            <a:pPr lvl="1"/>
            <a:r>
              <a:rPr lang="en-US" dirty="0" smtClean="0"/>
              <a:t>Darken grid cell momentarily when selected</a:t>
            </a:r>
          </a:p>
          <a:p>
            <a:pPr lvl="1"/>
            <a:r>
              <a:rPr lang="en-US" dirty="0" smtClean="0"/>
              <a:t>Flash X momentarily when player tries to place inconsistent number	</a:t>
            </a:r>
          </a:p>
          <a:p>
            <a:pPr lvl="1"/>
            <a:r>
              <a:rPr lang="en-US" dirty="0" smtClean="0"/>
              <a:t>Show/hide consistency check for current number</a:t>
            </a:r>
          </a:p>
          <a:p>
            <a:pPr lvl="1"/>
            <a:r>
              <a:rPr lang="en-US" dirty="0" smtClean="0"/>
              <a:t>Show all invalid cells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rase all invalid values</a:t>
            </a:r>
          </a:p>
          <a:p>
            <a:pPr lvl="1"/>
            <a:r>
              <a:rPr lang="en-US" dirty="0" smtClean="0"/>
              <a:t>Show how many times a number needs to be placed</a:t>
            </a:r>
            <a:endParaRPr lang="en-US" dirty="0"/>
          </a:p>
          <a:p>
            <a:pPr lvl="1"/>
            <a:r>
              <a:rPr lang="en-US" dirty="0" smtClean="0"/>
              <a:t>Juice</a:t>
            </a:r>
          </a:p>
          <a:p>
            <a:r>
              <a:rPr lang="en-US" dirty="0" smtClean="0"/>
              <a:t>Super juice (class votes on points)</a:t>
            </a:r>
          </a:p>
          <a:p>
            <a:r>
              <a:rPr lang="en-US" dirty="0" smtClean="0"/>
              <a:t>Other ideas (see me)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9863" y="2238468"/>
            <a:ext cx="8589656" cy="32070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5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87048" y="1270190"/>
            <a:ext cx="3154692" cy="395397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Congratulations!  You win!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42607" y="1679927"/>
            <a:ext cx="2236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wins use case:</a:t>
            </a:r>
          </a:p>
          <a:p>
            <a:endParaRPr lang="en-US" dirty="0"/>
          </a:p>
          <a:p>
            <a:r>
              <a:rPr lang="en-US" dirty="0" smtClean="0"/>
              <a:t>Win message appears</a:t>
            </a:r>
          </a:p>
        </p:txBody>
      </p:sp>
    </p:spTree>
    <p:extLst>
      <p:ext uri="{BB962C8B-B14F-4D97-AF65-F5344CB8AC3E}">
        <p14:creationId xmlns:p14="http://schemas.microsoft.com/office/powerpoint/2010/main" val="3855645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u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62" y="1895231"/>
            <a:ext cx="2667000" cy="30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0615" y="2461847"/>
            <a:ext cx="255953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is it going?</a:t>
            </a:r>
          </a:p>
          <a:p>
            <a:endParaRPr lang="en-US" dirty="0"/>
          </a:p>
          <a:p>
            <a:r>
              <a:rPr lang="en-US" dirty="0" smtClean="0"/>
              <a:t>Survey next week …</a:t>
            </a:r>
          </a:p>
          <a:p>
            <a:r>
              <a:rPr lang="en-US" dirty="0" smtClean="0"/>
              <a:t>But if you have issues about the beta come see 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8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87048" y="1270190"/>
            <a:ext cx="3154692" cy="395397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Sorry you lose!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14848" y="1696640"/>
            <a:ext cx="288050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loses use case:</a:t>
            </a:r>
          </a:p>
          <a:p>
            <a:endParaRPr lang="en-US" dirty="0"/>
          </a:p>
          <a:p>
            <a:r>
              <a:rPr lang="en-US" dirty="0" smtClean="0"/>
              <a:t>No empty cell can be filled with consistent value</a:t>
            </a:r>
          </a:p>
          <a:p>
            <a:endParaRPr lang="en-US" dirty="0"/>
          </a:p>
          <a:p>
            <a:r>
              <a:rPr lang="en-US" dirty="0" smtClean="0"/>
              <a:t>Lose message appears</a:t>
            </a:r>
          </a:p>
        </p:txBody>
      </p:sp>
    </p:spTree>
    <p:extLst>
      <p:ext uri="{BB962C8B-B14F-4D97-AF65-F5344CB8AC3E}">
        <p14:creationId xmlns:p14="http://schemas.microsoft.com/office/powerpoint/2010/main" val="2731834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4849" y="1696640"/>
            <a:ext cx="26756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Erase cell: Define your own use case but</a:t>
            </a:r>
          </a:p>
          <a:p>
            <a:pPr marL="285750" indent="-285750">
              <a:buFontTx/>
              <a:buChar char="-"/>
            </a:pPr>
            <a:r>
              <a:rPr lang="en-US" dirty="0"/>
              <a:t>I</a:t>
            </a:r>
            <a:r>
              <a:rPr lang="en-US" dirty="0" smtClean="0"/>
              <a:t>t should be extremely difficult to erase a cell in error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The UI design should make clear on how to erase cell</a:t>
            </a:r>
          </a:p>
        </p:txBody>
      </p:sp>
    </p:spTree>
    <p:extLst>
      <p:ext uri="{BB962C8B-B14F-4D97-AF65-F5344CB8AC3E}">
        <p14:creationId xmlns:p14="http://schemas.microsoft.com/office/powerpoint/2010/main" val="4106359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Darken grid cell when selected: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selects empty grid cell</a:t>
            </a:r>
          </a:p>
          <a:p>
            <a:pPr marL="342900" indent="-342900">
              <a:buAutoNum type="arabicPeriod"/>
            </a:pPr>
            <a:r>
              <a:rPr lang="en-US" dirty="0" smtClean="0"/>
              <a:t>Cell darkens</a:t>
            </a:r>
          </a:p>
          <a:p>
            <a:pPr marL="342900" indent="-342900">
              <a:buAutoNum type="arabicPeriod"/>
            </a:pPr>
            <a:r>
              <a:rPr lang="en-US" dirty="0" smtClean="0"/>
              <a:t>After a moment cell returns to normal (with or without new value depending on consistency)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01427" y="5408549"/>
            <a:ext cx="4921425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 If you use </a:t>
            </a:r>
            <a:r>
              <a:rPr lang="en-US" dirty="0" err="1" smtClean="0"/>
              <a:t>touchesEnded</a:t>
            </a:r>
            <a:r>
              <a:rPr lang="en-US" dirty="0" smtClean="0"/>
              <a:t> beware of touch ending on different cell than where it began.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03231" y="3008923"/>
            <a:ext cx="234461" cy="2344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834865" y="3106614"/>
            <a:ext cx="1685597" cy="89876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07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Flash X when inconsistent:</a:t>
            </a:r>
          </a:p>
          <a:p>
            <a:endParaRPr lang="en-US" dirty="0"/>
          </a:p>
          <a:p>
            <a:r>
              <a:rPr lang="en-US" dirty="0" smtClean="0"/>
              <a:t>For UI with select number then select grid cell approach: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selects empty grid cell for which current number is inconsistent</a:t>
            </a:r>
          </a:p>
          <a:p>
            <a:pPr marL="342900" indent="-342900">
              <a:buAutoNum type="arabicPeriod"/>
            </a:pPr>
            <a:r>
              <a:rPr lang="en-US" dirty="0" smtClean="0"/>
              <a:t>Cell turns red and an x appears.</a:t>
            </a:r>
          </a:p>
          <a:p>
            <a:pPr marL="342900" indent="-342900">
              <a:buAutoNum type="arabicPeriod"/>
            </a:pPr>
            <a:r>
              <a:rPr lang="en-US" dirty="0" smtClean="0"/>
              <a:t>A moment later it returns to normal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057140" y="3422385"/>
            <a:ext cx="246956" cy="22933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endCxn id="2" idx="3"/>
          </p:cNvCxnSpPr>
          <p:nvPr/>
        </p:nvCxnSpPr>
        <p:spPr>
          <a:xfrm flipH="1" flipV="1">
            <a:off x="4304096" y="3537053"/>
            <a:ext cx="1910752" cy="13142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72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Flash X when inconsistent:</a:t>
            </a:r>
          </a:p>
          <a:p>
            <a:endParaRPr lang="en-US" dirty="0"/>
          </a:p>
          <a:p>
            <a:r>
              <a:rPr lang="en-US" dirty="0" smtClean="0"/>
              <a:t>For UI with select cell then select number approach: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numpad</a:t>
            </a:r>
            <a:r>
              <a:rPr lang="en-US" dirty="0" smtClean="0"/>
              <a:t> cell that is inconsistent at current grid cell.</a:t>
            </a:r>
          </a:p>
          <a:p>
            <a:pPr marL="342900" indent="-342900">
              <a:buAutoNum type="arabicPeriod"/>
            </a:pPr>
            <a:r>
              <a:rPr lang="en-US" dirty="0" smtClean="0"/>
              <a:t>The number pad cell turns red with an x.</a:t>
            </a:r>
          </a:p>
          <a:p>
            <a:pPr marL="342900" indent="-342900">
              <a:buAutoNum type="arabicPeriod"/>
            </a:pPr>
            <a:r>
              <a:rPr lang="en-US" dirty="0" smtClean="0"/>
              <a:t>After a moment it returns to normal.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2183788" y="4874074"/>
            <a:ext cx="1910752" cy="13142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094540" y="3385390"/>
            <a:ext cx="227475" cy="26541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60310" y="4644739"/>
            <a:ext cx="246956" cy="22933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591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all consistent cells for current number: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Consistency button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Show consistency </a:t>
            </a:r>
          </a:p>
        </p:txBody>
      </p:sp>
    </p:spTree>
    <p:extLst>
      <p:ext uri="{BB962C8B-B14F-4D97-AF65-F5344CB8AC3E}">
        <p14:creationId xmlns:p14="http://schemas.microsoft.com/office/powerpoint/2010/main" val="2946504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46210" y="1711192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46210" y="3398373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2375019" y="2686357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3074250" y="2686357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4013620" y="3366076"/>
            <a:ext cx="858576" cy="921883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6200000">
            <a:off x="3074097" y="1383071"/>
            <a:ext cx="823294" cy="921883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Hide consistency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1453" y="1065320"/>
            <a:ext cx="29419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all consistent cells for current number: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Consistency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Inconsistent cells darken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consistency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3010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46210" y="1711192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46210" y="3398373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2375019" y="2686357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3074250" y="2686357"/>
            <a:ext cx="2857638" cy="282259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4013620" y="3366076"/>
            <a:ext cx="858576" cy="921883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6200000">
            <a:off x="3074097" y="1383071"/>
            <a:ext cx="823294" cy="921883"/>
          </a:xfrm>
          <a:prstGeom prst="rect">
            <a:avLst/>
          </a:prstGeom>
          <a:solidFill>
            <a:schemeClr val="tx2">
              <a:lumMod val="40000"/>
              <a:lumOff val="60000"/>
              <a:alpha val="4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Hide consistency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1453" y="1065320"/>
            <a:ext cx="29419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all consistent cells for current number: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Consistency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Inconsistent cells darken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consistency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 smtClean="0"/>
              <a:t>Hide consistency check:</a:t>
            </a:r>
          </a:p>
          <a:p>
            <a:r>
              <a:rPr lang="en-US" dirty="0" smtClean="0"/>
              <a:t>1.  Player taps Hide  	Consistency button</a:t>
            </a:r>
          </a:p>
        </p:txBody>
      </p:sp>
    </p:spTree>
    <p:extLst>
      <p:ext uri="{BB962C8B-B14F-4D97-AF65-F5344CB8AC3E}">
        <p14:creationId xmlns:p14="http://schemas.microsoft.com/office/powerpoint/2010/main" val="1320232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Show consistency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71453" y="1065320"/>
            <a:ext cx="2941956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all consistent cells for current number: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Consistency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Inconsistent cells darken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consistency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 smtClean="0"/>
              <a:t>Hide consistency check:</a:t>
            </a:r>
          </a:p>
          <a:p>
            <a:pPr marL="342900" indent="-342900">
              <a:buAutoNum type="arabicPeriod"/>
            </a:pPr>
            <a:r>
              <a:rPr lang="en-US" dirty="0" smtClean="0"/>
              <a:t>Player taps Hide  	Consistency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Grid returns to normal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returns to normal</a:t>
            </a:r>
          </a:p>
        </p:txBody>
      </p:sp>
    </p:spTree>
    <p:extLst>
      <p:ext uri="{BB962C8B-B14F-4D97-AF65-F5344CB8AC3E}">
        <p14:creationId xmlns:p14="http://schemas.microsoft.com/office/powerpoint/2010/main" val="4173567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all invalid cells for current number: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Invalid button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Show invalid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7673" y="3355537"/>
            <a:ext cx="341211" cy="34124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9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934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8!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62562" y="3237816"/>
            <a:ext cx="5164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are not going to experiment with code swapping.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91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invalid cells: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Invalid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Invalid cells turn red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Invalid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Hide invalid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7673" y="3355537"/>
            <a:ext cx="341211" cy="34124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9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67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invalid cells: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Invalid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Invalid cells turn red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Invalid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 smtClean="0"/>
              <a:t>Hide invalid cells:</a:t>
            </a:r>
          </a:p>
          <a:p>
            <a:endParaRPr lang="en-US" dirty="0"/>
          </a:p>
          <a:p>
            <a:r>
              <a:rPr lang="en-US" dirty="0" smtClean="0"/>
              <a:t>1.  Player taps Hide Invalid 	button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Hide invalid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7673" y="3355537"/>
            <a:ext cx="341211" cy="34124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9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84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invalid cells: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Show Invalid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Invalid cells turn red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changes to Hide Invalid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 smtClean="0"/>
              <a:t>Hide invalid cells: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Hide Invalid 	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Grid returns to normal</a:t>
            </a:r>
          </a:p>
          <a:p>
            <a:pPr marL="342900" indent="-342900">
              <a:buAutoNum type="arabicPeriod"/>
            </a:pPr>
            <a:r>
              <a:rPr lang="en-US" dirty="0" smtClean="0"/>
              <a:t>Button label returns to normal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Show invalid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7673" y="3355537"/>
            <a:ext cx="341211" cy="34124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9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71453" y="1065320"/>
            <a:ext cx="29419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Erase invalid: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Player taps Erase Invalid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Any invalid entries are eliminated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2046210" y="5045372"/>
            <a:ext cx="1358260" cy="6527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Erase invalid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7673" y="3355537"/>
            <a:ext cx="341211" cy="34124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9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71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26 at 9.2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65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71453" y="1065320"/>
            <a:ext cx="294195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how many times number needs to be placed:</a:t>
            </a:r>
          </a:p>
          <a:p>
            <a:endParaRPr lang="en-US" dirty="0"/>
          </a:p>
          <a:p>
            <a:r>
              <a:rPr lang="en-US" dirty="0" smtClean="0"/>
              <a:t>9-# of times number appears is shown in/near </a:t>
            </a:r>
            <a:r>
              <a:rPr lang="en-US" dirty="0" err="1" smtClean="0"/>
              <a:t>numpad</a:t>
            </a:r>
            <a:r>
              <a:rPr lang="en-US" dirty="0" smtClean="0"/>
              <a:t> cell.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67931" y="4753529"/>
            <a:ext cx="30936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7             5            6            3            5             4           5           6              5</a:t>
            </a:r>
            <a:endParaRPr lang="en-US" sz="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747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/>
          </p:cNvPr>
          <p:cNvSpPr txBox="1"/>
          <p:nvPr/>
        </p:nvSpPr>
        <p:spPr>
          <a:xfrm>
            <a:off x="2217876" y="3118219"/>
            <a:ext cx="4924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=Fy0aCDmgnxg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745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Beta additions:  100 points, 130 points 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Grid generation: 100 points  (very little partial credit)</a:t>
            </a:r>
          </a:p>
          <a:p>
            <a:r>
              <a:rPr lang="en-US" dirty="0" smtClean="0"/>
              <a:t>Options worth 10 points each</a:t>
            </a:r>
          </a:p>
          <a:p>
            <a:pPr lvl="1"/>
            <a:r>
              <a:rPr lang="en-US" dirty="0" smtClean="0"/>
              <a:t>Win/lose condition/message</a:t>
            </a:r>
          </a:p>
          <a:p>
            <a:pPr lvl="1"/>
            <a:r>
              <a:rPr lang="en-US" dirty="0" smtClean="0"/>
              <a:t>Erase cell (immutable only)</a:t>
            </a:r>
          </a:p>
          <a:p>
            <a:pPr lvl="1"/>
            <a:r>
              <a:rPr lang="en-US" dirty="0" smtClean="0"/>
              <a:t>Play again</a:t>
            </a:r>
          </a:p>
          <a:p>
            <a:pPr lvl="1"/>
            <a:r>
              <a:rPr lang="en-US" dirty="0" smtClean="0"/>
              <a:t>Darken grid cell momentarily when selected</a:t>
            </a:r>
          </a:p>
          <a:p>
            <a:pPr lvl="1"/>
            <a:r>
              <a:rPr lang="en-US" dirty="0" smtClean="0"/>
              <a:t>Flash X momentarily when player tries to place inconsistent number	</a:t>
            </a:r>
          </a:p>
          <a:p>
            <a:pPr lvl="1"/>
            <a:r>
              <a:rPr lang="en-US" dirty="0" smtClean="0"/>
              <a:t>Show/hide consistency check for current number</a:t>
            </a:r>
          </a:p>
          <a:p>
            <a:pPr lvl="1"/>
            <a:r>
              <a:rPr lang="en-US" dirty="0" smtClean="0"/>
              <a:t>Show all invalid cells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rase all invalid values</a:t>
            </a:r>
          </a:p>
          <a:p>
            <a:pPr lvl="1"/>
            <a:r>
              <a:rPr lang="en-US" dirty="0" smtClean="0"/>
              <a:t>Show how many times a number needs to be placed</a:t>
            </a:r>
            <a:endParaRPr lang="en-US" dirty="0"/>
          </a:p>
          <a:p>
            <a:pPr lvl="1"/>
            <a:r>
              <a:rPr lang="en-US" dirty="0" smtClean="0"/>
              <a:t>Juice:  art, animation, sound, …</a:t>
            </a:r>
          </a:p>
          <a:p>
            <a:r>
              <a:rPr lang="en-US" dirty="0"/>
              <a:t>S</a:t>
            </a:r>
            <a:r>
              <a:rPr lang="en-US" dirty="0" smtClean="0"/>
              <a:t>uper juice (beyond 10 points)    (class votes on points)</a:t>
            </a:r>
          </a:p>
          <a:p>
            <a:r>
              <a:rPr lang="en-US" dirty="0" smtClean="0"/>
              <a:t>Other ideas (see me)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25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9694" y="27678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95768" y="2025549"/>
            <a:ext cx="381386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to use images, sound, animation?</a:t>
            </a:r>
          </a:p>
          <a:p>
            <a:endParaRPr lang="en-US" dirty="0"/>
          </a:p>
          <a:p>
            <a:r>
              <a:rPr lang="en-US" dirty="0" smtClean="0"/>
              <a:t>Google …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Upcoming tutorials: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Xcode</a:t>
            </a:r>
            <a:r>
              <a:rPr lang="en-US" dirty="0" smtClean="0"/>
              <a:t> storyboards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Memory management (ARC)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Delegation &amp; protocols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Stores &amp; JSON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3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survey (or be assigned to a random team)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://www.surveymonkey.com/s/</a:t>
            </a:r>
            <a:r>
              <a:rPr lang="en-US" dirty="0" smtClean="0">
                <a:hlinkClick r:id="rId2"/>
              </a:rPr>
              <a:t>TBHRM8L</a:t>
            </a:r>
            <a:endParaRPr lang="en-US" dirty="0" smtClean="0"/>
          </a:p>
          <a:p>
            <a:r>
              <a:rPr lang="en-US" dirty="0" smtClean="0"/>
              <a:t>Black box test the alpha you were going to adopt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0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647" y="1055421"/>
            <a:ext cx="6021864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Alpha black box testing:</a:t>
            </a:r>
          </a:p>
          <a:p>
            <a:endParaRPr lang="en-US" dirty="0"/>
          </a:p>
          <a:p>
            <a:r>
              <a:rPr lang="en-US" dirty="0" smtClean="0"/>
              <a:t>Today you will try to break the alpha you were going to adopt.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is your test protocol?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18607" y="3541921"/>
            <a:ext cx="45439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Poke around a lot.</a:t>
            </a:r>
          </a:p>
          <a:p>
            <a:r>
              <a:rPr lang="en-US" dirty="0" smtClean="0"/>
              <a:t>Try swiping across cells.</a:t>
            </a:r>
          </a:p>
          <a:p>
            <a:r>
              <a:rPr lang="en-US" dirty="0" smtClean="0"/>
              <a:t>Play game to end a few times.  (win &amp; lose)</a:t>
            </a:r>
          </a:p>
          <a:p>
            <a:r>
              <a:rPr lang="en-US" dirty="0" smtClean="0"/>
              <a:t>Record any problems.</a:t>
            </a:r>
          </a:p>
          <a:p>
            <a:r>
              <a:rPr lang="en-US" dirty="0"/>
              <a:t>	</a:t>
            </a:r>
            <a:r>
              <a:rPr lang="en-US" dirty="0" smtClean="0"/>
              <a:t>(Take screenshots that display problems.)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8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8!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</p:spTree>
    <p:extLst>
      <p:ext uri="{BB962C8B-B14F-4D97-AF65-F5344CB8AC3E}">
        <p14:creationId xmlns:p14="http://schemas.microsoft.com/office/powerpoint/2010/main" val="4074209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member from each team will be on set up duty:  you will set up your game for the other team to test</a:t>
            </a:r>
          </a:p>
          <a:p>
            <a:r>
              <a:rPr lang="en-US" dirty="0" smtClean="0"/>
              <a:t>The other person will be be on tracker duty:  you will go with the setter upper of the team you’ll test and make sure you can run the game.</a:t>
            </a:r>
          </a:p>
          <a:p>
            <a:r>
              <a:rPr lang="en-US" dirty="0" smtClean="0"/>
              <a:t>When the setter upper is done, they will join their tracker</a:t>
            </a:r>
            <a:r>
              <a:rPr lang="en-US" smtClean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sz="1600" dirty="0" smtClean="0"/>
              <a:t>		(no really, we can do this)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885280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62562" y="2766390"/>
            <a:ext cx="6789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you haven’t shown me Tutorial 5, do that before you leave the room.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1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Assignments Points to be given on submission for Tuesday 10-2: </a:t>
            </a:r>
            <a:r>
              <a:rPr lang="en-US" dirty="0" smtClean="0"/>
              <a:t>350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due Thursday 9-20     </a:t>
            </a:r>
            <a:r>
              <a:rPr lang="en-US" dirty="0" smtClean="0">
                <a:solidFill>
                  <a:srgbClr val="FF0000"/>
                </a:solidFill>
              </a:rPr>
              <a:t>100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Alpha due Tuesday 9-25</a:t>
            </a:r>
          </a:p>
          <a:p>
            <a:pPr lvl="1"/>
            <a:r>
              <a:rPr lang="en-US" dirty="0" smtClean="0"/>
              <a:t>Coding standards </a:t>
            </a:r>
            <a:r>
              <a:rPr lang="en-US" dirty="0" smtClean="0">
                <a:solidFill>
                  <a:srgbClr val="FF0000"/>
                </a:solidFill>
              </a:rPr>
              <a:t>10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Walk through slides </a:t>
            </a:r>
            <a:r>
              <a:rPr lang="en-US" dirty="0" smtClean="0">
                <a:solidFill>
                  <a:srgbClr val="FF0000"/>
                </a:solidFill>
              </a:rPr>
              <a:t>10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Alpha </a:t>
            </a:r>
            <a:r>
              <a:rPr lang="en-US" dirty="0" smtClean="0">
                <a:solidFill>
                  <a:srgbClr val="FF0000"/>
                </a:solidFill>
              </a:rPr>
              <a:t>80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Unit tests due 9-27 50 </a:t>
            </a:r>
            <a:r>
              <a:rPr lang="en-US" dirty="0" err="1" smtClean="0"/>
              <a:t>pts</a:t>
            </a:r>
            <a:endParaRPr lang="en-US" dirty="0" smtClean="0"/>
          </a:p>
          <a:p>
            <a:r>
              <a:rPr lang="en-US" dirty="0" smtClean="0"/>
              <a:t>W</a:t>
            </a:r>
            <a:r>
              <a:rPr lang="en-US" dirty="0" smtClean="0"/>
              <a:t>alk through follow up </a:t>
            </a:r>
            <a:r>
              <a:rPr lang="en-US" dirty="0" smtClean="0">
                <a:solidFill>
                  <a:srgbClr val="FF0000"/>
                </a:solidFill>
              </a:rPr>
              <a:t>50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Beta due 10/2  </a:t>
            </a:r>
            <a:r>
              <a:rPr lang="en-US" dirty="0" smtClean="0">
                <a:solidFill>
                  <a:srgbClr val="FF0000"/>
                </a:solidFill>
              </a:rPr>
              <a:t>100 </a:t>
            </a:r>
            <a:r>
              <a:rPr lang="en-US" dirty="0" err="1" smtClean="0">
                <a:solidFill>
                  <a:srgbClr val="FF0000"/>
                </a:solidFill>
              </a:rPr>
              <a:t>pts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20935" y="2057272"/>
            <a:ext cx="186461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Back end</a:t>
            </a:r>
          </a:p>
          <a:p>
            <a:r>
              <a:rPr lang="en-US" sz="1200" dirty="0" smtClean="0"/>
              <a:t>Functionality, good design,</a:t>
            </a:r>
          </a:p>
          <a:p>
            <a:r>
              <a:rPr lang="en-US" sz="1200" dirty="0"/>
              <a:t>c</a:t>
            </a:r>
            <a:r>
              <a:rPr lang="en-US" sz="1200" dirty="0" smtClean="0"/>
              <a:t>lean code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150626" y="3926357"/>
            <a:ext cx="256993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Front end</a:t>
            </a:r>
          </a:p>
          <a:p>
            <a:r>
              <a:rPr lang="en-US" sz="1200" dirty="0" smtClean="0"/>
              <a:t>Functionality, good design, clean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79367" y="5593683"/>
            <a:ext cx="306463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Supporting d</a:t>
            </a:r>
            <a:r>
              <a:rPr lang="en-US" sz="1200" dirty="0" smtClean="0"/>
              <a:t>ocumentation: Use </a:t>
            </a:r>
            <a:r>
              <a:rPr lang="en-US" sz="1200" dirty="0" smtClean="0"/>
              <a:t>cases, UML, README, </a:t>
            </a:r>
            <a:r>
              <a:rPr lang="en-US" sz="1200" dirty="0" smtClean="0"/>
              <a:t>code standards, write </a:t>
            </a:r>
            <a:r>
              <a:rPr lang="en-US" sz="1200" dirty="0" smtClean="0"/>
              <a:t>up from code walkthrough, how you addressed the issues, and a critique of your beta.</a:t>
            </a:r>
          </a:p>
        </p:txBody>
      </p:sp>
      <p:cxnSp>
        <p:nvCxnSpPr>
          <p:cNvPr id="16" name="Elbow Connector 15"/>
          <p:cNvCxnSpPr/>
          <p:nvPr/>
        </p:nvCxnSpPr>
        <p:spPr>
          <a:xfrm>
            <a:off x="4778774" y="3058213"/>
            <a:ext cx="2957493" cy="2535470"/>
          </a:xfrm>
          <a:prstGeom prst="bentConnector3">
            <a:avLst>
              <a:gd name="adj1" fmla="val 99718"/>
            </a:avLst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179790" y="3542847"/>
            <a:ext cx="2556477" cy="1671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79367" y="5197290"/>
            <a:ext cx="16569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862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Beta additions:  100 points required</a:t>
            </a:r>
            <a:br>
              <a:rPr lang="en-US" dirty="0" smtClean="0"/>
            </a:br>
            <a:r>
              <a:rPr lang="en-US" sz="3100" dirty="0" smtClean="0"/>
              <a:t>(You can earn a maximum of 130 points) 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Grid generation: 100 points </a:t>
            </a:r>
          </a:p>
          <a:p>
            <a:r>
              <a:rPr lang="en-US" dirty="0" smtClean="0"/>
              <a:t>Options worth 10 points each</a:t>
            </a:r>
          </a:p>
          <a:p>
            <a:pPr lvl="1"/>
            <a:r>
              <a:rPr lang="en-US" dirty="0" smtClean="0"/>
              <a:t>Win/lose condition/message</a:t>
            </a:r>
          </a:p>
          <a:p>
            <a:pPr lvl="1"/>
            <a:r>
              <a:rPr lang="en-US" dirty="0" smtClean="0"/>
              <a:t>Erase cell (immutable only)</a:t>
            </a:r>
          </a:p>
          <a:p>
            <a:pPr lvl="1"/>
            <a:r>
              <a:rPr lang="en-US" dirty="0" smtClean="0"/>
              <a:t>Play again</a:t>
            </a:r>
          </a:p>
          <a:p>
            <a:pPr lvl="1"/>
            <a:r>
              <a:rPr lang="en-US" dirty="0" smtClean="0"/>
              <a:t>Darken grid cell momentarily when selected</a:t>
            </a:r>
          </a:p>
          <a:p>
            <a:pPr lvl="1"/>
            <a:r>
              <a:rPr lang="en-US" dirty="0" smtClean="0"/>
              <a:t>Flash X momentarily when player tries to place inconsistent number	</a:t>
            </a:r>
          </a:p>
          <a:p>
            <a:pPr lvl="1"/>
            <a:r>
              <a:rPr lang="en-US" dirty="0" smtClean="0"/>
              <a:t>Show/hide consistency check for current number</a:t>
            </a:r>
          </a:p>
          <a:p>
            <a:pPr lvl="1"/>
            <a:r>
              <a:rPr lang="en-US" dirty="0" smtClean="0"/>
              <a:t>Show all invalid cells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rase all invalid values</a:t>
            </a:r>
          </a:p>
          <a:p>
            <a:pPr lvl="1"/>
            <a:r>
              <a:rPr lang="en-US" dirty="0" smtClean="0"/>
              <a:t>Show how many times a number needs to be placed</a:t>
            </a:r>
            <a:endParaRPr lang="en-US" dirty="0"/>
          </a:p>
          <a:p>
            <a:pPr lvl="1"/>
            <a:r>
              <a:rPr lang="en-US" dirty="0" smtClean="0"/>
              <a:t>Juice</a:t>
            </a:r>
          </a:p>
          <a:p>
            <a:r>
              <a:rPr lang="en-US" dirty="0" smtClean="0"/>
              <a:t>Super juice (class votes on points)</a:t>
            </a:r>
          </a:p>
          <a:p>
            <a:r>
              <a:rPr lang="en-US" dirty="0" smtClean="0"/>
              <a:t>Other ideas (see me)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788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Grid Creation: Conceptually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Create solution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Depth-first search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Blank cells while maintaining validity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Randomly shuffle cells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Choose next cell to try to blank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Choose alternative values for cell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Check if there is a </a:t>
            </a:r>
            <a:r>
              <a:rPr lang="en-US" dirty="0" smtClean="0">
                <a:latin typeface="Arial" charset="0"/>
                <a:ea typeface="ＭＳ Ｐゴシック" charset="0"/>
              </a:rPr>
              <a:t>solution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3"/>
            <a:r>
              <a:rPr lang="en-US" dirty="0" smtClean="0">
                <a:latin typeface="Arial" charset="0"/>
                <a:ea typeface="ＭＳ Ｐゴシック" charset="0"/>
              </a:rPr>
              <a:t>If no, we can blank the cell</a:t>
            </a:r>
          </a:p>
          <a:p>
            <a:pPr lvl="3"/>
            <a:r>
              <a:rPr lang="en-US" dirty="0" smtClean="0">
                <a:latin typeface="Arial" charset="0"/>
                <a:ea typeface="ＭＳ Ｐゴシック" charset="0"/>
              </a:rPr>
              <a:t>If yes, we can’t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61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DFS:  It is all about the order</a:t>
            </a:r>
          </a:p>
        </p:txBody>
      </p:sp>
      <p:sp>
        <p:nvSpPr>
          <p:cNvPr id="62466" name="Oval 5"/>
          <p:cNvSpPr>
            <a:spLocks noChangeArrowheads="1"/>
          </p:cNvSpPr>
          <p:nvPr/>
        </p:nvSpPr>
        <p:spPr bwMode="auto">
          <a:xfrm>
            <a:off x="762000" y="4378325"/>
            <a:ext cx="685800" cy="56197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</a:t>
            </a:r>
          </a:p>
          <a:p>
            <a:r>
              <a:rPr lang="en-US" sz="1000">
                <a:solidFill>
                  <a:srgbClr val="000000"/>
                </a:solidFill>
              </a:rPr>
              <a:t> i+1</a:t>
            </a:r>
            <a:endParaRPr lang="en-US" sz="1000" baseline="-25000">
              <a:solidFill>
                <a:srgbClr val="000000"/>
              </a:solidFill>
            </a:endParaRPr>
          </a:p>
        </p:txBody>
      </p:sp>
      <p:sp>
        <p:nvSpPr>
          <p:cNvPr id="62467" name="Oval 14"/>
          <p:cNvSpPr>
            <a:spLocks noChangeArrowheads="1"/>
          </p:cNvSpPr>
          <p:nvPr/>
        </p:nvSpPr>
        <p:spPr bwMode="auto">
          <a:xfrm>
            <a:off x="1666875" y="4378325"/>
            <a:ext cx="685800" cy="56197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</a:t>
            </a:r>
          </a:p>
          <a:p>
            <a:r>
              <a:rPr lang="en-US" sz="1000">
                <a:solidFill>
                  <a:srgbClr val="000000"/>
                </a:solidFill>
              </a:rPr>
              <a:t> i+1</a:t>
            </a:r>
            <a:endParaRPr lang="en-US" sz="1000" baseline="-25000">
              <a:solidFill>
                <a:srgbClr val="000000"/>
              </a:solidFill>
            </a:endParaRPr>
          </a:p>
        </p:txBody>
      </p:sp>
      <p:sp>
        <p:nvSpPr>
          <p:cNvPr id="62468" name="Oval 15"/>
          <p:cNvSpPr>
            <a:spLocks noChangeArrowheads="1"/>
          </p:cNvSpPr>
          <p:nvPr/>
        </p:nvSpPr>
        <p:spPr bwMode="auto">
          <a:xfrm>
            <a:off x="2571750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69" name="Oval 16"/>
          <p:cNvSpPr>
            <a:spLocks noChangeArrowheads="1"/>
          </p:cNvSpPr>
          <p:nvPr/>
        </p:nvSpPr>
        <p:spPr bwMode="auto">
          <a:xfrm>
            <a:off x="3476625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0" name="Oval 17"/>
          <p:cNvSpPr>
            <a:spLocks noChangeArrowheads="1"/>
          </p:cNvSpPr>
          <p:nvPr/>
        </p:nvSpPr>
        <p:spPr bwMode="auto">
          <a:xfrm>
            <a:off x="4381500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1" name="Oval 18"/>
          <p:cNvSpPr>
            <a:spLocks noChangeArrowheads="1"/>
          </p:cNvSpPr>
          <p:nvPr/>
        </p:nvSpPr>
        <p:spPr bwMode="auto">
          <a:xfrm>
            <a:off x="5286375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2" name="Oval 19"/>
          <p:cNvSpPr>
            <a:spLocks noChangeArrowheads="1"/>
          </p:cNvSpPr>
          <p:nvPr/>
        </p:nvSpPr>
        <p:spPr bwMode="auto">
          <a:xfrm>
            <a:off x="6191250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3" name="Oval 20"/>
          <p:cNvSpPr>
            <a:spLocks noChangeArrowheads="1"/>
          </p:cNvSpPr>
          <p:nvPr/>
        </p:nvSpPr>
        <p:spPr bwMode="auto">
          <a:xfrm>
            <a:off x="7096125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4" name="Oval 21"/>
          <p:cNvSpPr>
            <a:spLocks noChangeArrowheads="1"/>
          </p:cNvSpPr>
          <p:nvPr/>
        </p:nvSpPr>
        <p:spPr bwMode="auto">
          <a:xfrm>
            <a:off x="8001000" y="4378325"/>
            <a:ext cx="685800" cy="490538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</a:t>
            </a:r>
          </a:p>
          <a:p>
            <a:r>
              <a:rPr lang="en-US" sz="1000" baseline="-25000">
                <a:solidFill>
                  <a:srgbClr val="000000"/>
                </a:solidFill>
              </a:rPr>
              <a:t>i+1</a:t>
            </a:r>
          </a:p>
        </p:txBody>
      </p:sp>
      <p:sp>
        <p:nvSpPr>
          <p:cNvPr id="62475" name="Oval 22"/>
          <p:cNvSpPr>
            <a:spLocks noChangeArrowheads="1"/>
          </p:cNvSpPr>
          <p:nvPr/>
        </p:nvSpPr>
        <p:spPr bwMode="auto">
          <a:xfrm>
            <a:off x="4038600" y="1828800"/>
            <a:ext cx="685800" cy="346075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>
                <a:solidFill>
                  <a:srgbClr val="000000"/>
                </a:solidFill>
              </a:rPr>
              <a:t>Cell i</a:t>
            </a:r>
          </a:p>
        </p:txBody>
      </p:sp>
      <p:cxnSp>
        <p:nvCxnSpPr>
          <p:cNvPr id="62476" name="Straight Connector 26"/>
          <p:cNvCxnSpPr>
            <a:cxnSpLocks noChangeShapeType="1"/>
            <a:stCxn id="62475" idx="4"/>
            <a:endCxn id="62466" idx="0"/>
          </p:cNvCxnSpPr>
          <p:nvPr/>
        </p:nvCxnSpPr>
        <p:spPr bwMode="auto">
          <a:xfrm flipH="1">
            <a:off x="1104900" y="2174875"/>
            <a:ext cx="3276600" cy="2203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77" name="TextBox 2"/>
          <p:cNvSpPr txBox="1">
            <a:spLocks noChangeArrowheads="1"/>
          </p:cNvSpPr>
          <p:nvPr/>
        </p:nvSpPr>
        <p:spPr bwMode="auto">
          <a:xfrm>
            <a:off x="1600200" y="3048000"/>
            <a:ext cx="96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Cell i=1</a:t>
            </a:r>
          </a:p>
        </p:txBody>
      </p:sp>
      <p:cxnSp>
        <p:nvCxnSpPr>
          <p:cNvPr id="62478" name="Straight Connector 23"/>
          <p:cNvCxnSpPr>
            <a:cxnSpLocks noChangeShapeType="1"/>
            <a:stCxn id="62475" idx="4"/>
            <a:endCxn id="62467" idx="0"/>
          </p:cNvCxnSpPr>
          <p:nvPr/>
        </p:nvCxnSpPr>
        <p:spPr bwMode="auto">
          <a:xfrm flipH="1">
            <a:off x="2009775" y="2174875"/>
            <a:ext cx="2371725" cy="2203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79" name="TextBox 24"/>
          <p:cNvSpPr txBox="1">
            <a:spLocks noChangeArrowheads="1"/>
          </p:cNvSpPr>
          <p:nvPr/>
        </p:nvSpPr>
        <p:spPr bwMode="auto">
          <a:xfrm>
            <a:off x="2743200" y="3352800"/>
            <a:ext cx="96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Cell i=2</a:t>
            </a:r>
          </a:p>
        </p:txBody>
      </p:sp>
      <p:cxnSp>
        <p:nvCxnSpPr>
          <p:cNvPr id="62480" name="Straight Connector 25"/>
          <p:cNvCxnSpPr>
            <a:cxnSpLocks noChangeShapeType="1"/>
            <a:endCxn id="62474" idx="0"/>
          </p:cNvCxnSpPr>
          <p:nvPr/>
        </p:nvCxnSpPr>
        <p:spPr bwMode="auto">
          <a:xfrm>
            <a:off x="4419600" y="2209800"/>
            <a:ext cx="3924300" cy="2168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481" name="TextBox 27"/>
          <p:cNvSpPr txBox="1">
            <a:spLocks noChangeArrowheads="1"/>
          </p:cNvSpPr>
          <p:nvPr/>
        </p:nvSpPr>
        <p:spPr bwMode="auto">
          <a:xfrm>
            <a:off x="6477000" y="2971800"/>
            <a:ext cx="96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Cell i=9</a:t>
            </a:r>
          </a:p>
        </p:txBody>
      </p:sp>
      <p:sp>
        <p:nvSpPr>
          <p:cNvPr id="62482" name="TextBox 28"/>
          <p:cNvSpPr txBox="1">
            <a:spLocks noChangeArrowheads="1"/>
          </p:cNvSpPr>
          <p:nvPr/>
        </p:nvSpPr>
        <p:spPr bwMode="auto">
          <a:xfrm>
            <a:off x="4997450" y="3505200"/>
            <a:ext cx="415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…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74850" y="5943600"/>
            <a:ext cx="4970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Use fast consistency checking for each choice.</a:t>
            </a:r>
          </a:p>
          <a:p>
            <a:pPr eaLnBrk="1" hangingPunct="1"/>
            <a:r>
              <a:rPr lang="en-US" sz="1800"/>
              <a:t>Choosing values randomly helps.</a:t>
            </a:r>
          </a:p>
        </p:txBody>
      </p:sp>
    </p:spTree>
    <p:extLst>
      <p:ext uri="{BB962C8B-B14F-4D97-AF65-F5344CB8AC3E}">
        <p14:creationId xmlns:p14="http://schemas.microsoft.com/office/powerpoint/2010/main" val="148745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credit 30 points for this part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Allow player to “show solution”</a:t>
            </a:r>
          </a:p>
          <a:p>
            <a:r>
              <a:rPr lang="en-US" dirty="0" smtClean="0"/>
              <a:t>Allow player to “build new grid”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We’ll do this a few (hundred) times and check that solutions are valid &amp; unique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will also inspect your code for correctness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300" b="1" dirty="0" smtClean="0">
                <a:solidFill>
                  <a:srgbClr val="FF0000"/>
                </a:solidFill>
              </a:rPr>
              <a:t>Very little partial credit given if it doesn’t work correctly</a:t>
            </a:r>
            <a:endParaRPr lang="en-US" sz="43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70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1560</Words>
  <Application>Microsoft Macintosh PowerPoint</Application>
  <PresentationFormat>On-screen Show (4:3)</PresentationFormat>
  <Paragraphs>370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Beta</vt:lpstr>
      <vt:lpstr>PowerPoint Presentation</vt:lpstr>
      <vt:lpstr>Your Goal stack for iteration 8!</vt:lpstr>
      <vt:lpstr>Your Goal stack for iteration 8!</vt:lpstr>
      <vt:lpstr>Assignments Points to be given on submission for Tuesday 10-2: 350</vt:lpstr>
      <vt:lpstr>Beta additions:  100 points required (You can earn a maximum of 130 points) </vt:lpstr>
      <vt:lpstr>Grid Creation: Conceptually</vt:lpstr>
      <vt:lpstr>DFS:  It is all about the order</vt:lpstr>
      <vt:lpstr>How to get credit 30 points for this part </vt:lpstr>
      <vt:lpstr>Grid Creation: Conceptually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get 70 points for this part </vt:lpstr>
      <vt:lpstr>Beta additions:  100 points, 130 points max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Beta additions:  100 points, 130 points max</vt:lpstr>
      <vt:lpstr>PowerPoint Presentation</vt:lpstr>
      <vt:lpstr>Today</vt:lpstr>
      <vt:lpstr>PowerPoint Presentation</vt:lpstr>
      <vt:lpstr>Logistics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CIS</cp:lastModifiedBy>
  <cp:revision>33</cp:revision>
  <dcterms:created xsi:type="dcterms:W3CDTF">2012-09-26T14:24:49Z</dcterms:created>
  <dcterms:modified xsi:type="dcterms:W3CDTF">2012-09-27T20:56:01Z</dcterms:modified>
</cp:coreProperties>
</file>