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00" r:id="rId3"/>
    <p:sldId id="301" r:id="rId4"/>
    <p:sldId id="302" r:id="rId5"/>
    <p:sldId id="303" r:id="rId6"/>
    <p:sldId id="323" r:id="rId7"/>
    <p:sldId id="304" r:id="rId8"/>
    <p:sldId id="310" r:id="rId9"/>
    <p:sldId id="312" r:id="rId10"/>
    <p:sldId id="314" r:id="rId11"/>
    <p:sldId id="313" r:id="rId12"/>
    <p:sldId id="315" r:id="rId13"/>
    <p:sldId id="316" r:id="rId14"/>
    <p:sldId id="311" r:id="rId15"/>
    <p:sldId id="307" r:id="rId16"/>
    <p:sldId id="317" r:id="rId17"/>
    <p:sldId id="306" r:id="rId18"/>
    <p:sldId id="318" r:id="rId19"/>
    <p:sldId id="319" r:id="rId20"/>
    <p:sldId id="320" r:id="rId21"/>
    <p:sldId id="321" r:id="rId22"/>
    <p:sldId id="322" r:id="rId23"/>
    <p:sldId id="324" r:id="rId24"/>
    <p:sldId id="326" r:id="rId25"/>
    <p:sldId id="327" r:id="rId26"/>
    <p:sldId id="328" r:id="rId27"/>
    <p:sldId id="329" r:id="rId28"/>
    <p:sldId id="330" r:id="rId29"/>
    <p:sldId id="331" r:id="rId30"/>
    <p:sldId id="332" r:id="rId31"/>
    <p:sldId id="308" r:id="rId32"/>
    <p:sldId id="309" r:id="rId33"/>
    <p:sldId id="333" r:id="rId34"/>
    <p:sldId id="334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5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90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6338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606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760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18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80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346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0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85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396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6856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6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F9F02-BC4F-4D47-8DB3-2D85BC4A3C95}" type="datetimeFigureOut">
              <a:rPr lang="en-US" smtClean="0"/>
              <a:t>9/30/12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605A6-FCCD-2C40-8C94-878DCA5C8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15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Let the fun begin!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345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Beta walk through (12/13)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133600" y="5289455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walk through</a:t>
            </a:r>
            <a:r>
              <a:rPr lang="en-US" sz="1400" dirty="0" smtClean="0">
                <a:solidFill>
                  <a:schemeClr val="tx1"/>
                </a:solidFill>
              </a:rPr>
              <a:t>  (11/</a:t>
            </a:r>
            <a:r>
              <a:rPr lang="en-US" sz="1400" dirty="0"/>
              <a:t>8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133600" y="2672879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UI/Concept prototype test </a:t>
            </a:r>
            <a:r>
              <a:rPr lang="en-US" sz="1400" dirty="0" smtClean="0">
                <a:solidFill>
                  <a:schemeClr val="tx1"/>
                </a:solidFill>
              </a:rPr>
              <a:t>(10/9)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332702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design review </a:t>
            </a:r>
            <a:r>
              <a:rPr lang="en-US" sz="1400" dirty="0" smtClean="0">
                <a:solidFill>
                  <a:schemeClr val="tx1"/>
                </a:solidFill>
              </a:rPr>
              <a:t>(10/16)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33600" y="39811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Test plan review </a:t>
            </a:r>
            <a:r>
              <a:rPr lang="en-US" sz="1400" dirty="0" smtClean="0">
                <a:solidFill>
                  <a:schemeClr val="tx1"/>
                </a:solidFill>
              </a:rPr>
              <a:t>(10/</a:t>
            </a:r>
            <a:r>
              <a:rPr lang="en-US" sz="1400" dirty="0" smtClean="0"/>
              <a:t>25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133600" y="4635311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Usability test (10/30)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12446" y="2672879"/>
            <a:ext cx="3542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aper prototype of basic game concept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912446" y="3414891"/>
            <a:ext cx="3542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Review of your design for the alpha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912446" y="4069035"/>
            <a:ext cx="3542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of your UI design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12446" y="4723179"/>
            <a:ext cx="3542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Review of your testing procedures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12446" y="1353635"/>
            <a:ext cx="272077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Risk:  What is our concept?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912446" y="2040805"/>
            <a:ext cx="2602207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Risk: Is it a good concept?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9354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UI/Concept 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Can we achieve our design goals with our choice of concept? How can a UI/Concept test help us answer this question?</a:t>
            </a:r>
          </a:p>
          <a:p>
            <a:r>
              <a:rPr lang="en-US" dirty="0" smtClean="0"/>
              <a:t>Decide the questions we want to answer with the UI/Concept test</a:t>
            </a:r>
          </a:p>
          <a:p>
            <a:r>
              <a:rPr lang="en-US" dirty="0" smtClean="0"/>
              <a:t>Write use cases for prototype</a:t>
            </a:r>
          </a:p>
          <a:p>
            <a:r>
              <a:rPr lang="en-US" dirty="0" smtClean="0"/>
              <a:t>Implement the prototype</a:t>
            </a:r>
          </a:p>
          <a:p>
            <a:r>
              <a:rPr lang="en-US" dirty="0" smtClean="0"/>
              <a:t>Practice running the test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449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Beta walk through (12/13)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133600" y="5289455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walk through</a:t>
            </a:r>
            <a:r>
              <a:rPr lang="en-US" sz="1400" dirty="0" smtClean="0">
                <a:solidFill>
                  <a:schemeClr val="tx1"/>
                </a:solidFill>
              </a:rPr>
              <a:t>  (11/</a:t>
            </a:r>
            <a:r>
              <a:rPr lang="en-US" sz="1400" dirty="0"/>
              <a:t>8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133600" y="2672879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UI/Concept prototype test </a:t>
            </a:r>
            <a:r>
              <a:rPr lang="en-US" sz="1400" dirty="0" smtClean="0">
                <a:solidFill>
                  <a:schemeClr val="tx1"/>
                </a:solidFill>
              </a:rPr>
              <a:t>(10/9)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332702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design review </a:t>
            </a:r>
            <a:r>
              <a:rPr lang="en-US" sz="1400" dirty="0" smtClean="0">
                <a:solidFill>
                  <a:schemeClr val="tx1"/>
                </a:solidFill>
              </a:rPr>
              <a:t>(10/16)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33600" y="39811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Test plan review </a:t>
            </a:r>
            <a:r>
              <a:rPr lang="en-US" sz="1400" dirty="0" smtClean="0">
                <a:solidFill>
                  <a:schemeClr val="tx1"/>
                </a:solidFill>
              </a:rPr>
              <a:t>(10/</a:t>
            </a:r>
            <a:r>
              <a:rPr lang="en-US" sz="1400" dirty="0" smtClean="0"/>
              <a:t>25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133600" y="4635311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Usability test </a:t>
            </a:r>
            <a:r>
              <a:rPr lang="en-US" sz="1400" dirty="0" smtClean="0">
                <a:solidFill>
                  <a:schemeClr val="tx1"/>
                </a:solidFill>
              </a:rPr>
              <a:t>(10/30)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12446" y="2672879"/>
            <a:ext cx="3542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aper prototype of basic game concept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912446" y="3414891"/>
            <a:ext cx="3542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Review of your design for the alpha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912446" y="4069035"/>
            <a:ext cx="3542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of your UI design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12446" y="4723179"/>
            <a:ext cx="3542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Review of your testing procedures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12446" y="785427"/>
            <a:ext cx="272077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Risk:  What is our concept?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912446" y="1472597"/>
            <a:ext cx="2602207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Risk: Is it a good concept?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912446" y="2159767"/>
            <a:ext cx="2172390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Risk: Can we build it?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48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What are the major requirements?</a:t>
            </a:r>
          </a:p>
          <a:p>
            <a:pPr lvl="1"/>
            <a:r>
              <a:rPr lang="en-US" dirty="0" smtClean="0"/>
              <a:t>Menus</a:t>
            </a:r>
          </a:p>
          <a:p>
            <a:pPr lvl="1"/>
            <a:r>
              <a:rPr lang="en-US" dirty="0" smtClean="0"/>
              <a:t>Sprites</a:t>
            </a:r>
          </a:p>
          <a:p>
            <a:pPr lvl="1"/>
            <a:r>
              <a:rPr lang="en-US" dirty="0" smtClean="0"/>
              <a:t>Gestures</a:t>
            </a:r>
          </a:p>
          <a:p>
            <a:pPr lvl="1"/>
            <a:r>
              <a:rPr lang="en-US" dirty="0" smtClean="0"/>
              <a:t>Physics</a:t>
            </a:r>
          </a:p>
          <a:p>
            <a:pPr lvl="1"/>
            <a:r>
              <a:rPr lang="en-US" dirty="0" smtClean="0"/>
              <a:t>AI</a:t>
            </a:r>
          </a:p>
          <a:p>
            <a:pPr lvl="1"/>
            <a:r>
              <a:rPr lang="en-US" dirty="0" smtClean="0"/>
              <a:t>Art</a:t>
            </a:r>
          </a:p>
          <a:p>
            <a:pPr lvl="1"/>
            <a:r>
              <a:rPr lang="en-US" dirty="0" smtClean="0"/>
              <a:t>…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Do we know how to do these things?  Can we find an engine/tools to help?  Are they worth the trouble?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5581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115012" y="2322125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UI/Concept test </a:t>
            </a:r>
            <a:r>
              <a:rPr lang="en-US" sz="1400" dirty="0" smtClean="0">
                <a:solidFill>
                  <a:schemeClr val="tx1"/>
                </a:solidFill>
              </a:rPr>
              <a:t>(10/9)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3508890" y="148320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Check out other games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3508890" y="3774631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Ask questions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7" name="Rectangle 9"/>
          <p:cNvSpPr>
            <a:spLocks noChangeArrowheads="1"/>
          </p:cNvSpPr>
          <p:nvPr/>
        </p:nvSpPr>
        <p:spPr bwMode="auto">
          <a:xfrm>
            <a:off x="3508890" y="205606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Define &amp; prioritize design goals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3508890" y="91034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Choose learning objective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9" name="Rectangle 9"/>
          <p:cNvSpPr>
            <a:spLocks noChangeArrowheads="1"/>
          </p:cNvSpPr>
          <p:nvPr/>
        </p:nvSpPr>
        <p:spPr bwMode="auto">
          <a:xfrm>
            <a:off x="3508890" y="4347488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Choose concept (and backup)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3508890" y="262891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Brainstorm concepts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3508890" y="3201774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Critique concepts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Left Brace 1"/>
          <p:cNvSpPr/>
          <p:nvPr/>
        </p:nvSpPr>
        <p:spPr>
          <a:xfrm>
            <a:off x="2975058" y="320141"/>
            <a:ext cx="734340" cy="4626464"/>
          </a:xfrm>
          <a:prstGeom prst="leftBrac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/>
          <p:cNvSpPr>
            <a:spLocks noChangeArrowheads="1"/>
          </p:cNvSpPr>
          <p:nvPr/>
        </p:nvSpPr>
        <p:spPr bwMode="auto">
          <a:xfrm>
            <a:off x="6358288" y="910346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Analyze concept vs. design goal </a:t>
            </a:r>
          </a:p>
          <a:p>
            <a:r>
              <a:rPr lang="en-US" sz="1400" dirty="0" smtClean="0"/>
              <a:t>risks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3" name="Rectangle 9"/>
          <p:cNvSpPr>
            <a:spLocks noChangeArrowheads="1"/>
          </p:cNvSpPr>
          <p:nvPr/>
        </p:nvSpPr>
        <p:spPr bwMode="auto">
          <a:xfrm>
            <a:off x="6358288" y="148320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Decide questions to answer with</a:t>
            </a:r>
          </a:p>
          <a:p>
            <a:r>
              <a:rPr lang="en-US" sz="1400" dirty="0" smtClean="0"/>
              <a:t>UI/Concept test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6358288" y="262891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/>
              <a:t>I</a:t>
            </a:r>
            <a:r>
              <a:rPr lang="en-US" sz="1400" dirty="0" smtClean="0"/>
              <a:t>mplement prototype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6358288" y="320177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Practice test</a:t>
            </a:r>
          </a:p>
        </p:txBody>
      </p:sp>
      <p:sp>
        <p:nvSpPr>
          <p:cNvPr id="26" name="Rectangle 9"/>
          <p:cNvSpPr>
            <a:spLocks noChangeArrowheads="1"/>
          </p:cNvSpPr>
          <p:nvPr/>
        </p:nvSpPr>
        <p:spPr bwMode="auto">
          <a:xfrm>
            <a:off x="6358288" y="205606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Write use cases</a:t>
            </a: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6358288" y="432944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Research/assess  tools/engines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32" name="Rectangle 9"/>
          <p:cNvSpPr>
            <a:spLocks noChangeArrowheads="1"/>
          </p:cNvSpPr>
          <p:nvPr/>
        </p:nvSpPr>
        <p:spPr bwMode="auto">
          <a:xfrm>
            <a:off x="6358288" y="3761068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major functional 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requirements</a:t>
            </a:r>
          </a:p>
        </p:txBody>
      </p:sp>
    </p:spTree>
    <p:extLst>
      <p:ext uri="{BB962C8B-B14F-4D97-AF65-F5344CB8AC3E}">
        <p14:creationId xmlns:p14="http://schemas.microsoft.com/office/powerpoint/2010/main" val="22042098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goal stack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Eliminate any goals/task that have been achieved/completed</a:t>
            </a:r>
          </a:p>
          <a:p>
            <a:r>
              <a:rPr lang="en-US" dirty="0" smtClean="0"/>
              <a:t>Add new goals based on </a:t>
            </a:r>
          </a:p>
          <a:p>
            <a:pPr lvl="1"/>
            <a:r>
              <a:rPr lang="en-US" dirty="0" smtClean="0"/>
              <a:t>your risk analysis</a:t>
            </a:r>
          </a:p>
          <a:p>
            <a:pPr lvl="1"/>
            <a:r>
              <a:rPr lang="en-US" dirty="0" smtClean="0"/>
              <a:t>assessment of previous week’s work</a:t>
            </a:r>
          </a:p>
          <a:p>
            <a:pPr lvl="1"/>
            <a:r>
              <a:rPr lang="en-US" dirty="0" smtClean="0"/>
              <a:t>clarification of goals</a:t>
            </a:r>
          </a:p>
          <a:p>
            <a:pPr lvl="1"/>
            <a:r>
              <a:rPr lang="en-US" dirty="0" smtClean="0"/>
              <a:t>new milestones assigned/suggested for week by Z</a:t>
            </a:r>
          </a:p>
          <a:p>
            <a:r>
              <a:rPr lang="en-US" dirty="0" smtClean="0"/>
              <a:t>Reprioritize</a:t>
            </a:r>
          </a:p>
        </p:txBody>
      </p:sp>
    </p:spTree>
    <p:extLst>
      <p:ext uri="{BB962C8B-B14F-4D97-AF65-F5344CB8AC3E}">
        <p14:creationId xmlns:p14="http://schemas.microsoft.com/office/powerpoint/2010/main" val="38220419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48912" y="800172"/>
            <a:ext cx="26884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Depending on what you get done today our goal stack could look like this.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2133600" y="215578"/>
            <a:ext cx="2601913" cy="6582794"/>
            <a:chOff x="2133600" y="215578"/>
            <a:chExt cx="2601913" cy="6582794"/>
          </a:xfrm>
        </p:grpSpPr>
        <p:sp>
          <p:nvSpPr>
            <p:cNvPr id="31747" name="Rectangle 9"/>
            <p:cNvSpPr>
              <a:spLocks noChangeArrowheads="1"/>
            </p:cNvSpPr>
            <p:nvPr/>
          </p:nvSpPr>
          <p:spPr bwMode="auto">
            <a:xfrm>
              <a:off x="2133600" y="634117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Beta walk through (12/13)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4" name="Rectangle 9"/>
            <p:cNvSpPr>
              <a:spLocks noChangeArrowheads="1"/>
            </p:cNvSpPr>
            <p:nvPr/>
          </p:nvSpPr>
          <p:spPr bwMode="auto">
            <a:xfrm>
              <a:off x="2133600" y="578429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walk through</a:t>
              </a:r>
              <a:r>
                <a:rPr lang="en-US" sz="1400" dirty="0" smtClean="0">
                  <a:solidFill>
                    <a:schemeClr val="tx1"/>
                  </a:solidFill>
                </a:rPr>
                <a:t>  (11/</a:t>
              </a:r>
              <a:r>
                <a:rPr lang="en-US" sz="1400" dirty="0"/>
                <a:t>8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9"/>
            <p:cNvSpPr>
              <a:spLocks noChangeArrowheads="1"/>
            </p:cNvSpPr>
            <p:nvPr/>
          </p:nvSpPr>
          <p:spPr bwMode="auto">
            <a:xfrm>
              <a:off x="2133600" y="411368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design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(10/16)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133600" y="467055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Test plan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</a:t>
              </a:r>
              <a:r>
                <a:rPr lang="en-US" sz="1400" dirty="0" smtClean="0"/>
                <a:t>25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2133600" y="522742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Usability test </a:t>
              </a:r>
              <a:r>
                <a:rPr lang="en-US" sz="1400" dirty="0" smtClean="0">
                  <a:solidFill>
                    <a:schemeClr val="tx1"/>
                  </a:solidFill>
                </a:rPr>
                <a:t>(10/30)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1" name="Rectangle 9"/>
            <p:cNvSpPr>
              <a:spLocks noChangeArrowheads="1"/>
            </p:cNvSpPr>
            <p:nvPr/>
          </p:nvSpPr>
          <p:spPr bwMode="auto">
            <a:xfrm>
              <a:off x="2133600" y="21557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Choose concept (and backup)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2" name="Rectangle 9"/>
            <p:cNvSpPr>
              <a:spLocks noChangeArrowheads="1"/>
            </p:cNvSpPr>
            <p:nvPr/>
          </p:nvSpPr>
          <p:spPr bwMode="auto">
            <a:xfrm>
              <a:off x="2133600" y="188619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Implement UI/Concept prototype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ectangle 9"/>
            <p:cNvSpPr>
              <a:spLocks noChangeArrowheads="1"/>
            </p:cNvSpPr>
            <p:nvPr/>
          </p:nvSpPr>
          <p:spPr bwMode="auto">
            <a:xfrm>
              <a:off x="2133600" y="244306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Practice UI/Concept  test</a:t>
              </a:r>
            </a:p>
          </p:txBody>
        </p:sp>
        <p:sp>
          <p:nvSpPr>
            <p:cNvPr id="24" name="Rectangle 9"/>
            <p:cNvSpPr>
              <a:spLocks noChangeArrowheads="1"/>
            </p:cNvSpPr>
            <p:nvPr/>
          </p:nvSpPr>
          <p:spPr bwMode="auto">
            <a:xfrm>
              <a:off x="2133600" y="132932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Write use cases</a:t>
              </a:r>
            </a:p>
          </p:txBody>
        </p:sp>
        <p:sp>
          <p:nvSpPr>
            <p:cNvPr id="25" name="Rectangle 9"/>
            <p:cNvSpPr>
              <a:spLocks noChangeArrowheads="1"/>
            </p:cNvSpPr>
            <p:nvPr/>
          </p:nvSpPr>
          <p:spPr bwMode="auto">
            <a:xfrm>
              <a:off x="2133600" y="355681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Research/assess  tools/engines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2133600" y="299993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Identify major functional</a:t>
              </a:r>
            </a:p>
            <a:p>
              <a:r>
                <a:rPr lang="en-US" sz="1400" dirty="0" smtClean="0"/>
                <a:t>requirements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Rectangle 9"/>
            <p:cNvSpPr>
              <a:spLocks noChangeArrowheads="1"/>
            </p:cNvSpPr>
            <p:nvPr/>
          </p:nvSpPr>
          <p:spPr bwMode="auto">
            <a:xfrm>
              <a:off x="2133600" y="77245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Decide questions to answer with</a:t>
              </a:r>
            </a:p>
            <a:p>
              <a:r>
                <a:rPr lang="en-US" sz="1400" dirty="0" smtClean="0"/>
                <a:t>UI/Concept test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92671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Formulate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goals are “must do” for the coming week?</a:t>
            </a:r>
          </a:p>
          <a:p>
            <a:r>
              <a:rPr lang="en-US" dirty="0" smtClean="0"/>
              <a:t>What goals are “should do” for the coming week?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219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534221" y="2073734"/>
            <a:ext cx="1095710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MUST DO</a:t>
            </a:r>
            <a:endParaRPr lang="en-US" dirty="0"/>
          </a:p>
        </p:txBody>
      </p:sp>
      <p:sp>
        <p:nvSpPr>
          <p:cNvPr id="5" name="Right Brace 4"/>
          <p:cNvSpPr/>
          <p:nvPr/>
        </p:nvSpPr>
        <p:spPr>
          <a:xfrm>
            <a:off x="4929155" y="481117"/>
            <a:ext cx="358317" cy="3532893"/>
          </a:xfrm>
          <a:prstGeom prst="rightBrac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" name="Group 31"/>
          <p:cNvGrpSpPr/>
          <p:nvPr/>
        </p:nvGrpSpPr>
        <p:grpSpPr>
          <a:xfrm>
            <a:off x="2133600" y="215578"/>
            <a:ext cx="2601913" cy="6582794"/>
            <a:chOff x="2133600" y="215578"/>
            <a:chExt cx="2601913" cy="6582794"/>
          </a:xfrm>
        </p:grpSpPr>
        <p:sp>
          <p:nvSpPr>
            <p:cNvPr id="33" name="Rectangle 9"/>
            <p:cNvSpPr>
              <a:spLocks noChangeArrowheads="1"/>
            </p:cNvSpPr>
            <p:nvPr/>
          </p:nvSpPr>
          <p:spPr bwMode="auto">
            <a:xfrm>
              <a:off x="2133600" y="634117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Beta walk through (12/13)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9"/>
            <p:cNvSpPr>
              <a:spLocks noChangeArrowheads="1"/>
            </p:cNvSpPr>
            <p:nvPr/>
          </p:nvSpPr>
          <p:spPr bwMode="auto">
            <a:xfrm>
              <a:off x="2133600" y="578429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walk through</a:t>
              </a:r>
              <a:r>
                <a:rPr lang="en-US" sz="1400" dirty="0" smtClean="0">
                  <a:solidFill>
                    <a:schemeClr val="tx1"/>
                  </a:solidFill>
                </a:rPr>
                <a:t>  (11/</a:t>
              </a:r>
              <a:r>
                <a:rPr lang="en-US" sz="1400" dirty="0"/>
                <a:t>8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9"/>
            <p:cNvSpPr>
              <a:spLocks noChangeArrowheads="1"/>
            </p:cNvSpPr>
            <p:nvPr/>
          </p:nvSpPr>
          <p:spPr bwMode="auto">
            <a:xfrm>
              <a:off x="2133600" y="411368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design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(10/16)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9"/>
            <p:cNvSpPr>
              <a:spLocks noChangeArrowheads="1"/>
            </p:cNvSpPr>
            <p:nvPr/>
          </p:nvSpPr>
          <p:spPr bwMode="auto">
            <a:xfrm>
              <a:off x="2133600" y="467055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Test plan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</a:t>
              </a:r>
              <a:r>
                <a:rPr lang="en-US" sz="1400" dirty="0" smtClean="0"/>
                <a:t>25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9"/>
            <p:cNvSpPr>
              <a:spLocks noChangeArrowheads="1"/>
            </p:cNvSpPr>
            <p:nvPr/>
          </p:nvSpPr>
          <p:spPr bwMode="auto">
            <a:xfrm>
              <a:off x="2133600" y="522742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Usability test </a:t>
              </a:r>
              <a:r>
                <a:rPr lang="en-US" sz="1400" dirty="0" smtClean="0">
                  <a:solidFill>
                    <a:schemeClr val="tx1"/>
                  </a:solidFill>
                </a:rPr>
                <a:t>(10/30)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9"/>
            <p:cNvSpPr>
              <a:spLocks noChangeArrowheads="1"/>
            </p:cNvSpPr>
            <p:nvPr/>
          </p:nvSpPr>
          <p:spPr bwMode="auto">
            <a:xfrm>
              <a:off x="2133600" y="21557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Choose concept (and backup)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9"/>
            <p:cNvSpPr>
              <a:spLocks noChangeArrowheads="1"/>
            </p:cNvSpPr>
            <p:nvPr/>
          </p:nvSpPr>
          <p:spPr bwMode="auto">
            <a:xfrm>
              <a:off x="2133600" y="188619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Implement UI/Concept prototype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0" name="Rectangle 9"/>
            <p:cNvSpPr>
              <a:spLocks noChangeArrowheads="1"/>
            </p:cNvSpPr>
            <p:nvPr/>
          </p:nvSpPr>
          <p:spPr bwMode="auto">
            <a:xfrm>
              <a:off x="2133600" y="244306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Practice UI/Concept  test</a:t>
              </a:r>
            </a:p>
          </p:txBody>
        </p:sp>
        <p:sp>
          <p:nvSpPr>
            <p:cNvPr id="41" name="Rectangle 9"/>
            <p:cNvSpPr>
              <a:spLocks noChangeArrowheads="1"/>
            </p:cNvSpPr>
            <p:nvPr/>
          </p:nvSpPr>
          <p:spPr bwMode="auto">
            <a:xfrm>
              <a:off x="2133600" y="132932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Write use cases</a:t>
              </a:r>
            </a:p>
          </p:txBody>
        </p:sp>
        <p:sp>
          <p:nvSpPr>
            <p:cNvPr id="42" name="Rectangle 9"/>
            <p:cNvSpPr>
              <a:spLocks noChangeArrowheads="1"/>
            </p:cNvSpPr>
            <p:nvPr/>
          </p:nvSpPr>
          <p:spPr bwMode="auto">
            <a:xfrm>
              <a:off x="2133600" y="355681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Research/assess  tools/engines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3" name="Rectangle 9"/>
            <p:cNvSpPr>
              <a:spLocks noChangeArrowheads="1"/>
            </p:cNvSpPr>
            <p:nvPr/>
          </p:nvSpPr>
          <p:spPr bwMode="auto">
            <a:xfrm>
              <a:off x="2133600" y="299993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Identify major functional</a:t>
              </a:r>
            </a:p>
            <a:p>
              <a:r>
                <a:rPr lang="en-US" sz="1400" dirty="0" smtClean="0"/>
                <a:t>requirements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4" name="Rectangle 9"/>
            <p:cNvSpPr>
              <a:spLocks noChangeArrowheads="1"/>
            </p:cNvSpPr>
            <p:nvPr/>
          </p:nvSpPr>
          <p:spPr bwMode="auto">
            <a:xfrm>
              <a:off x="2133600" y="77245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Decide questions to answer with</a:t>
              </a:r>
            </a:p>
            <a:p>
              <a:r>
                <a:rPr lang="en-US" sz="1400" dirty="0" smtClean="0"/>
                <a:t>UI/Concept test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7944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Formulate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For each “must do” and “should do” goal, clarify the tasks that need to be completed in order to achieve the goal.  </a:t>
            </a:r>
          </a:p>
          <a:p>
            <a:r>
              <a:rPr lang="en-US" dirty="0" smtClean="0"/>
              <a:t>Each task should have a concrete, demonstrable outcome.  </a:t>
            </a:r>
          </a:p>
          <a:p>
            <a:r>
              <a:rPr lang="en-US" dirty="0" smtClean="0"/>
              <a:t>The outcomes for the tasks associated with a goal should, collectively, demonstrate that the goal is achieved.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7205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6154738" y="254000"/>
            <a:ext cx="2851150" cy="695325"/>
          </a:xfrm>
        </p:spPr>
        <p:txBody>
          <a:bodyPr>
            <a:normAutofit fontScale="90000"/>
          </a:bodyPr>
          <a:lstStyle/>
          <a:p>
            <a:pPr algn="l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Goal stack</a:t>
            </a:r>
            <a:br>
              <a:rPr lang="en-US" sz="2800" dirty="0">
                <a:solidFill>
                  <a:schemeClr val="bg1"/>
                </a:solidFill>
                <a:latin typeface="Arial" charset="0"/>
              </a:rPr>
            </a:br>
            <a:r>
              <a:rPr lang="en-US" sz="2800" dirty="0">
                <a:solidFill>
                  <a:schemeClr val="bg1"/>
                </a:solidFill>
                <a:latin typeface="Arial" charset="0"/>
              </a:rPr>
              <a:t>for iteration </a:t>
            </a:r>
            <a:r>
              <a:rPr lang="en-US" sz="2800" dirty="0" smtClean="0">
                <a:solidFill>
                  <a:schemeClr val="bg1"/>
                </a:solidFill>
                <a:latin typeface="Arial" charset="0"/>
              </a:rPr>
              <a:t>8!</a:t>
            </a:r>
            <a:endParaRPr lang="en-US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>
                <a:solidFill>
                  <a:schemeClr val="tx1"/>
                </a:solidFill>
              </a:rPr>
              <a:t>Beta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100806" y="4407624"/>
            <a:ext cx="7597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Done!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4916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>
            <a:off x="4929155" y="430984"/>
            <a:ext cx="1353429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733727" y="347422"/>
            <a:ext cx="2155461" cy="2308324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This is concrete and measurable.  But all decisions have an implicit “rationale” that needs to be documented, usually in team meeting notes. 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133600" y="215578"/>
            <a:ext cx="2601913" cy="6582794"/>
            <a:chOff x="2133600" y="215578"/>
            <a:chExt cx="2601913" cy="6582794"/>
          </a:xfrm>
        </p:grpSpPr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2133600" y="634117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Beta walk through (12/13)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9"/>
            <p:cNvSpPr>
              <a:spLocks noChangeArrowheads="1"/>
            </p:cNvSpPr>
            <p:nvPr/>
          </p:nvSpPr>
          <p:spPr bwMode="auto">
            <a:xfrm>
              <a:off x="2133600" y="578429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walk through</a:t>
              </a:r>
              <a:r>
                <a:rPr lang="en-US" sz="1400" dirty="0" smtClean="0">
                  <a:solidFill>
                    <a:schemeClr val="tx1"/>
                  </a:solidFill>
                </a:rPr>
                <a:t>  (11/</a:t>
              </a:r>
              <a:r>
                <a:rPr lang="en-US" sz="1400" dirty="0"/>
                <a:t>8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9"/>
            <p:cNvSpPr>
              <a:spLocks noChangeArrowheads="1"/>
            </p:cNvSpPr>
            <p:nvPr/>
          </p:nvSpPr>
          <p:spPr bwMode="auto">
            <a:xfrm>
              <a:off x="2133600" y="411368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design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(10/16)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2133600" y="467055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Test plan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</a:t>
              </a:r>
              <a:r>
                <a:rPr lang="en-US" sz="1400" dirty="0" smtClean="0"/>
                <a:t>25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9"/>
            <p:cNvSpPr>
              <a:spLocks noChangeArrowheads="1"/>
            </p:cNvSpPr>
            <p:nvPr/>
          </p:nvSpPr>
          <p:spPr bwMode="auto">
            <a:xfrm>
              <a:off x="2133600" y="522742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Usability test </a:t>
              </a:r>
              <a:r>
                <a:rPr lang="en-US" sz="1400" dirty="0" smtClean="0">
                  <a:solidFill>
                    <a:schemeClr val="tx1"/>
                  </a:solidFill>
                </a:rPr>
                <a:t>(10/30)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9"/>
            <p:cNvSpPr>
              <a:spLocks noChangeArrowheads="1"/>
            </p:cNvSpPr>
            <p:nvPr/>
          </p:nvSpPr>
          <p:spPr bwMode="auto">
            <a:xfrm>
              <a:off x="2133600" y="21557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Choose concept (and backup)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2133600" y="188619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Implement UI/Concept prototype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2133600" y="244306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Practice UI/Concept  test</a:t>
              </a:r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auto">
            <a:xfrm>
              <a:off x="2133600" y="132932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Write use cases</a:t>
              </a:r>
            </a:p>
          </p:txBody>
        </p:sp>
        <p:sp>
          <p:nvSpPr>
            <p:cNvPr id="32" name="Rectangle 9"/>
            <p:cNvSpPr>
              <a:spLocks noChangeArrowheads="1"/>
            </p:cNvSpPr>
            <p:nvPr/>
          </p:nvSpPr>
          <p:spPr bwMode="auto">
            <a:xfrm>
              <a:off x="2133600" y="355681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Research/assess  tools/engines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auto">
            <a:xfrm>
              <a:off x="2133600" y="299993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Identify major </a:t>
              </a:r>
              <a:r>
                <a:rPr lang="en-US" sz="1400" dirty="0" smtClean="0"/>
                <a:t>requirements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4" name="Rectangle 9"/>
            <p:cNvSpPr>
              <a:spLocks noChangeArrowheads="1"/>
            </p:cNvSpPr>
            <p:nvPr/>
          </p:nvSpPr>
          <p:spPr bwMode="auto">
            <a:xfrm>
              <a:off x="2133600" y="77245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Decide questions to answer with</a:t>
              </a:r>
            </a:p>
            <a:p>
              <a:r>
                <a:rPr lang="en-US" sz="1400" dirty="0" smtClean="0"/>
                <a:t>UI/Concept test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75086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>
            <a:off x="4929155" y="938318"/>
            <a:ext cx="1353429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499801" y="938318"/>
            <a:ext cx="2155461" cy="923330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This also involves decisions that need documenting.</a:t>
            </a:r>
            <a:endParaRPr lang="en-US" dirty="0"/>
          </a:p>
        </p:txBody>
      </p:sp>
      <p:sp>
        <p:nvSpPr>
          <p:cNvPr id="14" name="Rectangle 9"/>
          <p:cNvSpPr>
            <a:spLocks noChangeArrowheads="1"/>
          </p:cNvSpPr>
          <p:nvPr/>
        </p:nvSpPr>
        <p:spPr bwMode="auto">
          <a:xfrm>
            <a:off x="6358288" y="2147034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Analyze concept vs. design goal </a:t>
            </a:r>
          </a:p>
          <a:p>
            <a:r>
              <a:rPr lang="en-US" sz="1400" dirty="0" smtClean="0"/>
              <a:t>risks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5" name="Rectangle 9"/>
          <p:cNvSpPr>
            <a:spLocks noChangeArrowheads="1"/>
          </p:cNvSpPr>
          <p:nvPr/>
        </p:nvSpPr>
        <p:spPr bwMode="auto">
          <a:xfrm>
            <a:off x="6358288" y="2719891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Decide how to use UI/Concept test 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to mitigate risks</a:t>
            </a:r>
            <a:endParaRPr lang="en-US" sz="1400" dirty="0">
              <a:solidFill>
                <a:schemeClr val="tx1"/>
              </a:solidFill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2133600" y="215578"/>
            <a:ext cx="2601913" cy="6582794"/>
            <a:chOff x="2133600" y="215578"/>
            <a:chExt cx="2601913" cy="6582794"/>
          </a:xfrm>
        </p:grpSpPr>
        <p:sp>
          <p:nvSpPr>
            <p:cNvPr id="17" name="Rectangle 9"/>
            <p:cNvSpPr>
              <a:spLocks noChangeArrowheads="1"/>
            </p:cNvSpPr>
            <p:nvPr/>
          </p:nvSpPr>
          <p:spPr bwMode="auto">
            <a:xfrm>
              <a:off x="2133600" y="634117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Beta walk through (12/13)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2133600" y="578429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walk through</a:t>
              </a:r>
              <a:r>
                <a:rPr lang="en-US" sz="1400" dirty="0" smtClean="0">
                  <a:solidFill>
                    <a:schemeClr val="tx1"/>
                  </a:solidFill>
                </a:rPr>
                <a:t>  (11/</a:t>
              </a:r>
              <a:r>
                <a:rPr lang="en-US" sz="1400" dirty="0"/>
                <a:t>8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9"/>
            <p:cNvSpPr>
              <a:spLocks noChangeArrowheads="1"/>
            </p:cNvSpPr>
            <p:nvPr/>
          </p:nvSpPr>
          <p:spPr bwMode="auto">
            <a:xfrm>
              <a:off x="2133600" y="411368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design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(10/16)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9"/>
            <p:cNvSpPr>
              <a:spLocks noChangeArrowheads="1"/>
            </p:cNvSpPr>
            <p:nvPr/>
          </p:nvSpPr>
          <p:spPr bwMode="auto">
            <a:xfrm>
              <a:off x="2133600" y="467055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Test plan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</a:t>
              </a:r>
              <a:r>
                <a:rPr lang="en-US" sz="1400" dirty="0" smtClean="0"/>
                <a:t>25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2133600" y="522742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 Usability test </a:t>
              </a:r>
              <a:r>
                <a:rPr lang="en-US" sz="1400" dirty="0" smtClean="0">
                  <a:solidFill>
                    <a:schemeClr val="tx1"/>
                  </a:solidFill>
                </a:rPr>
                <a:t>(10/30)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9"/>
            <p:cNvSpPr>
              <a:spLocks noChangeArrowheads="1"/>
            </p:cNvSpPr>
            <p:nvPr/>
          </p:nvSpPr>
          <p:spPr bwMode="auto">
            <a:xfrm>
              <a:off x="2133600" y="21557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Choose concept (and backup)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9"/>
            <p:cNvSpPr>
              <a:spLocks noChangeArrowheads="1"/>
            </p:cNvSpPr>
            <p:nvPr/>
          </p:nvSpPr>
          <p:spPr bwMode="auto">
            <a:xfrm>
              <a:off x="2133600" y="188619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Implement UI/Concept prototype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2133600" y="244306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Practice UI/Concept  test</a:t>
              </a:r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2133600" y="132932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Write use cases</a:t>
              </a:r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auto">
            <a:xfrm>
              <a:off x="2133600" y="355681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Research/assess  tools/engines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2" name="Rectangle 9"/>
            <p:cNvSpPr>
              <a:spLocks noChangeArrowheads="1"/>
            </p:cNvSpPr>
            <p:nvPr/>
          </p:nvSpPr>
          <p:spPr bwMode="auto">
            <a:xfrm>
              <a:off x="2133600" y="299993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Identify major </a:t>
              </a:r>
              <a:r>
                <a:rPr lang="en-US" sz="1400" dirty="0" smtClean="0"/>
                <a:t>requirements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auto">
            <a:xfrm>
              <a:off x="2133600" y="77245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Decide questions to answer with</a:t>
              </a:r>
            </a:p>
            <a:p>
              <a:r>
                <a:rPr lang="en-US" sz="1400" dirty="0" smtClean="0"/>
                <a:t>UI/Concept test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47789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>
            <a:off x="4929155" y="3743387"/>
            <a:ext cx="1353429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516510" y="3537671"/>
            <a:ext cx="2155461" cy="369332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Way too vague.  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133600" y="215578"/>
            <a:ext cx="2601913" cy="6582794"/>
            <a:chOff x="2133600" y="215578"/>
            <a:chExt cx="2601913" cy="6582794"/>
          </a:xfrm>
        </p:grpSpPr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2133600" y="634117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Beta walk through (12/13)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9"/>
            <p:cNvSpPr>
              <a:spLocks noChangeArrowheads="1"/>
            </p:cNvSpPr>
            <p:nvPr/>
          </p:nvSpPr>
          <p:spPr bwMode="auto">
            <a:xfrm>
              <a:off x="2133600" y="578429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walk through</a:t>
              </a:r>
              <a:r>
                <a:rPr lang="en-US" sz="1400" dirty="0" smtClean="0">
                  <a:solidFill>
                    <a:schemeClr val="tx1"/>
                  </a:solidFill>
                </a:rPr>
                <a:t>  (11/</a:t>
              </a:r>
              <a:r>
                <a:rPr lang="en-US" sz="1400" dirty="0"/>
                <a:t>8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9"/>
            <p:cNvSpPr>
              <a:spLocks noChangeArrowheads="1"/>
            </p:cNvSpPr>
            <p:nvPr/>
          </p:nvSpPr>
          <p:spPr bwMode="auto">
            <a:xfrm>
              <a:off x="2133600" y="411368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design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(10/16)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2133600" y="467055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Test plan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</a:t>
              </a:r>
              <a:r>
                <a:rPr lang="en-US" sz="1400" dirty="0" smtClean="0"/>
                <a:t>25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9"/>
            <p:cNvSpPr>
              <a:spLocks noChangeArrowheads="1"/>
            </p:cNvSpPr>
            <p:nvPr/>
          </p:nvSpPr>
          <p:spPr bwMode="auto">
            <a:xfrm>
              <a:off x="2133600" y="522742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Usability  test </a:t>
              </a:r>
              <a:r>
                <a:rPr lang="en-US" sz="1400" dirty="0" smtClean="0">
                  <a:solidFill>
                    <a:schemeClr val="tx1"/>
                  </a:solidFill>
                </a:rPr>
                <a:t>(10/30)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9"/>
            <p:cNvSpPr>
              <a:spLocks noChangeArrowheads="1"/>
            </p:cNvSpPr>
            <p:nvPr/>
          </p:nvSpPr>
          <p:spPr bwMode="auto">
            <a:xfrm>
              <a:off x="2133600" y="21557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Choose concept (and backup)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2133600" y="188619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Implement UI/Concept prototype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2133600" y="244306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Practice UI/Concept  test</a:t>
              </a:r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auto">
            <a:xfrm>
              <a:off x="2133600" y="132932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Write use cases</a:t>
              </a:r>
            </a:p>
          </p:txBody>
        </p:sp>
        <p:sp>
          <p:nvSpPr>
            <p:cNvPr id="32" name="Rectangle 9"/>
            <p:cNvSpPr>
              <a:spLocks noChangeArrowheads="1"/>
            </p:cNvSpPr>
            <p:nvPr/>
          </p:nvSpPr>
          <p:spPr bwMode="auto">
            <a:xfrm>
              <a:off x="2133600" y="355681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Research/assess  tools/engines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auto">
            <a:xfrm>
              <a:off x="2133600" y="299993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Identify major </a:t>
              </a:r>
              <a:r>
                <a:rPr lang="en-US" sz="1400" dirty="0" smtClean="0"/>
                <a:t>requirements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4" name="Rectangle 9"/>
            <p:cNvSpPr>
              <a:spLocks noChangeArrowheads="1"/>
            </p:cNvSpPr>
            <p:nvPr/>
          </p:nvSpPr>
          <p:spPr bwMode="auto">
            <a:xfrm>
              <a:off x="2133600" y="77245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Decide questions to answer with</a:t>
              </a:r>
            </a:p>
            <a:p>
              <a:r>
                <a:rPr lang="en-US" sz="1400" dirty="0" smtClean="0"/>
                <a:t>UI/Concept test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35" name="Rectangle 9"/>
          <p:cNvSpPr>
            <a:spLocks noChangeArrowheads="1"/>
          </p:cNvSpPr>
          <p:nvPr/>
        </p:nvSpPr>
        <p:spPr bwMode="auto">
          <a:xfrm>
            <a:off x="6282584" y="4124992"/>
            <a:ext cx="2601913" cy="110243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game engines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Build small prototype to assess 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Suitability &amp;  learning curve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36" name="Rectangle 9"/>
          <p:cNvSpPr>
            <a:spLocks noChangeArrowheads="1"/>
          </p:cNvSpPr>
          <p:nvPr/>
        </p:nvSpPr>
        <p:spPr bwMode="auto">
          <a:xfrm>
            <a:off x="6282584" y="5398271"/>
            <a:ext cx="2601913" cy="110243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art tools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/>
              <a:t>Develop concept art </a:t>
            </a:r>
            <a:r>
              <a:rPr lang="en-US" sz="1400" dirty="0" smtClean="0">
                <a:solidFill>
                  <a:schemeClr val="tx1"/>
                </a:solidFill>
              </a:rPr>
              <a:t> to assess </a:t>
            </a:r>
          </a:p>
          <a:p>
            <a:r>
              <a:rPr lang="en-US" sz="1400" dirty="0"/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uitability &amp; learning curve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0772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Formulate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Estimate how long each task will take.  If a task will take more than 3 hours it is too big, break it down into smaller tasks.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4780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>
            <a:off x="4929155" y="3743387"/>
            <a:ext cx="1353429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6399547" y="3192170"/>
            <a:ext cx="2601913" cy="110243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game engines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Build small prototype to assess 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Suitability &amp;  learning curve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2133600" y="215578"/>
            <a:ext cx="2601913" cy="6582794"/>
            <a:chOff x="2133600" y="215578"/>
            <a:chExt cx="2601913" cy="6582794"/>
          </a:xfrm>
        </p:grpSpPr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2133600" y="634117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Beta walk through (12/13)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9"/>
            <p:cNvSpPr>
              <a:spLocks noChangeArrowheads="1"/>
            </p:cNvSpPr>
            <p:nvPr/>
          </p:nvSpPr>
          <p:spPr bwMode="auto">
            <a:xfrm>
              <a:off x="2133600" y="578429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walk through</a:t>
              </a:r>
              <a:r>
                <a:rPr lang="en-US" sz="1400" dirty="0" smtClean="0">
                  <a:solidFill>
                    <a:schemeClr val="tx1"/>
                  </a:solidFill>
                </a:rPr>
                <a:t>  (11/</a:t>
              </a:r>
              <a:r>
                <a:rPr lang="en-US" sz="1400" dirty="0"/>
                <a:t>8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9"/>
            <p:cNvSpPr>
              <a:spLocks noChangeArrowheads="1"/>
            </p:cNvSpPr>
            <p:nvPr/>
          </p:nvSpPr>
          <p:spPr bwMode="auto">
            <a:xfrm>
              <a:off x="2133600" y="411368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design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(10/16)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2133600" y="467055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Test plan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</a:t>
              </a:r>
              <a:r>
                <a:rPr lang="en-US" sz="1400" dirty="0" smtClean="0"/>
                <a:t>25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9"/>
            <p:cNvSpPr>
              <a:spLocks noChangeArrowheads="1"/>
            </p:cNvSpPr>
            <p:nvPr/>
          </p:nvSpPr>
          <p:spPr bwMode="auto">
            <a:xfrm>
              <a:off x="2133600" y="522742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Usability test </a:t>
              </a:r>
              <a:r>
                <a:rPr lang="en-US" sz="1400" dirty="0" smtClean="0">
                  <a:solidFill>
                    <a:schemeClr val="tx1"/>
                  </a:solidFill>
                </a:rPr>
                <a:t>(10/30)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9"/>
            <p:cNvSpPr>
              <a:spLocks noChangeArrowheads="1"/>
            </p:cNvSpPr>
            <p:nvPr/>
          </p:nvSpPr>
          <p:spPr bwMode="auto">
            <a:xfrm>
              <a:off x="2133600" y="21557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Choose concept (and backup)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2133600" y="188619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Implement UI/Concept prototype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2133600" y="244306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Practice UI/Concept  test</a:t>
              </a:r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auto">
            <a:xfrm>
              <a:off x="2133600" y="132932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Write use cases</a:t>
              </a:r>
            </a:p>
          </p:txBody>
        </p:sp>
        <p:sp>
          <p:nvSpPr>
            <p:cNvPr id="32" name="Rectangle 9"/>
            <p:cNvSpPr>
              <a:spLocks noChangeArrowheads="1"/>
            </p:cNvSpPr>
            <p:nvPr/>
          </p:nvSpPr>
          <p:spPr bwMode="auto">
            <a:xfrm>
              <a:off x="2133600" y="355681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Research/assess  tools/engines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auto">
            <a:xfrm>
              <a:off x="2133600" y="299993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Identify major </a:t>
              </a:r>
              <a:r>
                <a:rPr lang="en-US" sz="1400" dirty="0" smtClean="0"/>
                <a:t>requirements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4" name="Rectangle 9"/>
            <p:cNvSpPr>
              <a:spLocks noChangeArrowheads="1"/>
            </p:cNvSpPr>
            <p:nvPr/>
          </p:nvSpPr>
          <p:spPr bwMode="auto">
            <a:xfrm>
              <a:off x="2133600" y="77245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Decide questions to answer with</a:t>
              </a:r>
            </a:p>
            <a:p>
              <a:r>
                <a:rPr lang="en-US" sz="1400" dirty="0" smtClean="0"/>
                <a:t>UI/Concept test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6399547" y="4465449"/>
            <a:ext cx="2601913" cy="110243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art tools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/>
              <a:t>Develop concept art </a:t>
            </a:r>
            <a:r>
              <a:rPr lang="en-US" sz="1400" dirty="0" smtClean="0">
                <a:solidFill>
                  <a:schemeClr val="tx1"/>
                </a:solidFill>
              </a:rPr>
              <a:t> to assess </a:t>
            </a:r>
          </a:p>
          <a:p>
            <a:r>
              <a:rPr lang="en-US" sz="1400" dirty="0"/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uitability &amp; learning curve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134222" y="443451"/>
            <a:ext cx="2875644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1 hour discussion at meeting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5081555" y="603613"/>
            <a:ext cx="1005941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890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Arrow Connector 5"/>
          <p:cNvCxnSpPr/>
          <p:nvPr/>
        </p:nvCxnSpPr>
        <p:spPr>
          <a:xfrm>
            <a:off x="4929155" y="3743387"/>
            <a:ext cx="1353429" cy="0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6399547" y="3192170"/>
            <a:ext cx="2601913" cy="110243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game engines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Build small prototype to assess 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Suitability &amp;  learning curve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 3 hours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133600" y="215578"/>
            <a:ext cx="2601913" cy="6582794"/>
            <a:chOff x="2133600" y="215578"/>
            <a:chExt cx="2601913" cy="6582794"/>
          </a:xfrm>
        </p:grpSpPr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2133600" y="634117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Beta walk through (12/13)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9"/>
            <p:cNvSpPr>
              <a:spLocks noChangeArrowheads="1"/>
            </p:cNvSpPr>
            <p:nvPr/>
          </p:nvSpPr>
          <p:spPr bwMode="auto">
            <a:xfrm>
              <a:off x="2133600" y="578429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walk through</a:t>
              </a:r>
              <a:r>
                <a:rPr lang="en-US" sz="1400" dirty="0" smtClean="0">
                  <a:solidFill>
                    <a:schemeClr val="tx1"/>
                  </a:solidFill>
                </a:rPr>
                <a:t>  (11/</a:t>
              </a:r>
              <a:r>
                <a:rPr lang="en-US" sz="1400" dirty="0"/>
                <a:t>8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9"/>
            <p:cNvSpPr>
              <a:spLocks noChangeArrowheads="1"/>
            </p:cNvSpPr>
            <p:nvPr/>
          </p:nvSpPr>
          <p:spPr bwMode="auto">
            <a:xfrm>
              <a:off x="2133600" y="411368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Alpha design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(10/16)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9"/>
            <p:cNvSpPr>
              <a:spLocks noChangeArrowheads="1"/>
            </p:cNvSpPr>
            <p:nvPr/>
          </p:nvSpPr>
          <p:spPr bwMode="auto">
            <a:xfrm>
              <a:off x="2133600" y="467055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Test plan review </a:t>
              </a:r>
              <a:r>
                <a:rPr lang="en-US" sz="1400" dirty="0" smtClean="0">
                  <a:solidFill>
                    <a:schemeClr val="tx1"/>
                  </a:solidFill>
                </a:rPr>
                <a:t>(10/</a:t>
              </a:r>
              <a:r>
                <a:rPr lang="en-US" sz="1400" dirty="0" smtClean="0"/>
                <a:t>25</a:t>
              </a:r>
              <a:r>
                <a:rPr lang="en-US" sz="1400" dirty="0" smtClean="0">
                  <a:solidFill>
                    <a:schemeClr val="tx1"/>
                  </a:solidFill>
                </a:rPr>
                <a:t>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9"/>
            <p:cNvSpPr>
              <a:spLocks noChangeArrowheads="1"/>
            </p:cNvSpPr>
            <p:nvPr/>
          </p:nvSpPr>
          <p:spPr bwMode="auto">
            <a:xfrm>
              <a:off x="2133600" y="522742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Usability test </a:t>
              </a:r>
              <a:r>
                <a:rPr lang="en-US" sz="1400" dirty="0" smtClean="0">
                  <a:solidFill>
                    <a:schemeClr val="tx1"/>
                  </a:solidFill>
                </a:rPr>
                <a:t>(10/30)</a:t>
              </a:r>
              <a:endParaRPr 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9"/>
            <p:cNvSpPr>
              <a:spLocks noChangeArrowheads="1"/>
            </p:cNvSpPr>
            <p:nvPr/>
          </p:nvSpPr>
          <p:spPr bwMode="auto">
            <a:xfrm>
              <a:off x="2133600" y="21557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Choose concept (and backup)</a:t>
              </a:r>
            </a:p>
            <a:p>
              <a:r>
                <a:rPr lang="en-US" sz="1400" dirty="0" smtClean="0">
                  <a:solidFill>
                    <a:srgbClr val="FF0000"/>
                  </a:solidFill>
                </a:rPr>
                <a:t>1 hour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  <p:sp>
          <p:nvSpPr>
            <p:cNvPr id="29" name="Rectangle 9"/>
            <p:cNvSpPr>
              <a:spLocks noChangeArrowheads="1"/>
            </p:cNvSpPr>
            <p:nvPr/>
          </p:nvSpPr>
          <p:spPr bwMode="auto">
            <a:xfrm>
              <a:off x="2133600" y="1886194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Implement UI/Concept prototype</a:t>
              </a:r>
            </a:p>
            <a:p>
              <a:r>
                <a:rPr lang="en-US" sz="1400" dirty="0" smtClean="0">
                  <a:solidFill>
                    <a:schemeClr val="tx1"/>
                  </a:solidFill>
                </a:rPr>
                <a:t>- </a:t>
              </a:r>
              <a:r>
                <a:rPr lang="en-US" sz="1400" dirty="0" smtClean="0">
                  <a:solidFill>
                    <a:srgbClr val="FF0000"/>
                  </a:solidFill>
                </a:rPr>
                <a:t>3 hours</a:t>
              </a:r>
            </a:p>
          </p:txBody>
        </p:sp>
        <p:sp>
          <p:nvSpPr>
            <p:cNvPr id="30" name="Rectangle 9"/>
            <p:cNvSpPr>
              <a:spLocks noChangeArrowheads="1"/>
            </p:cNvSpPr>
            <p:nvPr/>
          </p:nvSpPr>
          <p:spPr bwMode="auto">
            <a:xfrm>
              <a:off x="2133600" y="2443066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Practice UI/Concept  test – </a:t>
              </a:r>
              <a:r>
                <a:rPr lang="en-US" sz="1400" dirty="0" smtClean="0">
                  <a:solidFill>
                    <a:srgbClr val="FF0000"/>
                  </a:solidFill>
                </a:rPr>
                <a:t>1 hour</a:t>
              </a:r>
            </a:p>
          </p:txBody>
        </p:sp>
        <p:sp>
          <p:nvSpPr>
            <p:cNvPr id="31" name="Rectangle 9"/>
            <p:cNvSpPr>
              <a:spLocks noChangeArrowheads="1"/>
            </p:cNvSpPr>
            <p:nvPr/>
          </p:nvSpPr>
          <p:spPr bwMode="auto">
            <a:xfrm>
              <a:off x="2133600" y="1329322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Write use cases – </a:t>
              </a:r>
              <a:r>
                <a:rPr lang="en-US" sz="1400" dirty="0" smtClean="0">
                  <a:solidFill>
                    <a:srgbClr val="FF0000"/>
                  </a:solidFill>
                </a:rPr>
                <a:t>2 hours</a:t>
              </a:r>
            </a:p>
          </p:txBody>
        </p:sp>
        <p:sp>
          <p:nvSpPr>
            <p:cNvPr id="32" name="Rectangle 9"/>
            <p:cNvSpPr>
              <a:spLocks noChangeArrowheads="1"/>
            </p:cNvSpPr>
            <p:nvPr/>
          </p:nvSpPr>
          <p:spPr bwMode="auto">
            <a:xfrm>
              <a:off x="2133600" y="355681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/>
                <a:t>Research/assess  tools/engines</a:t>
              </a:r>
              <a:endParaRPr lang="en-US" sz="14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33" name="Rectangle 9"/>
            <p:cNvSpPr>
              <a:spLocks noChangeArrowheads="1"/>
            </p:cNvSpPr>
            <p:nvPr/>
          </p:nvSpPr>
          <p:spPr bwMode="auto">
            <a:xfrm>
              <a:off x="2133600" y="2999938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Identify major functional</a:t>
              </a:r>
            </a:p>
            <a:p>
              <a:r>
                <a:rPr lang="en-US" sz="1400" dirty="0" smtClean="0"/>
                <a:t>Requirements – </a:t>
              </a:r>
              <a:r>
                <a:rPr lang="en-US" sz="1400" dirty="0" smtClean="0">
                  <a:solidFill>
                    <a:srgbClr val="FF0000"/>
                  </a:solidFill>
                </a:rPr>
                <a:t>1 hour</a:t>
              </a:r>
            </a:p>
          </p:txBody>
        </p:sp>
        <p:sp>
          <p:nvSpPr>
            <p:cNvPr id="34" name="Rectangle 9"/>
            <p:cNvSpPr>
              <a:spLocks noChangeArrowheads="1"/>
            </p:cNvSpPr>
            <p:nvPr/>
          </p:nvSpPr>
          <p:spPr bwMode="auto">
            <a:xfrm>
              <a:off x="2133600" y="772450"/>
              <a:ext cx="2601913" cy="457200"/>
            </a:xfrm>
            <a:prstGeom prst="rect">
              <a:avLst/>
            </a:prstGeom>
            <a:solidFill>
              <a:srgbClr val="FFFF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400" dirty="0" smtClean="0">
                  <a:solidFill>
                    <a:schemeClr val="tx1"/>
                  </a:solidFill>
                </a:rPr>
                <a:t>Decide questions to answer with</a:t>
              </a:r>
            </a:p>
            <a:p>
              <a:r>
                <a:rPr lang="en-US" sz="1400" dirty="0" smtClean="0"/>
                <a:t>UI/Concept test – </a:t>
              </a:r>
              <a:r>
                <a:rPr lang="en-US" sz="1400" dirty="0" smtClean="0">
                  <a:solidFill>
                    <a:srgbClr val="FF0000"/>
                  </a:solidFill>
                </a:rPr>
                <a:t>30 minutes</a:t>
              </a:r>
              <a:endParaRPr lang="en-US" sz="1400" dirty="0">
                <a:solidFill>
                  <a:srgbClr val="FF0000"/>
                </a:solidFill>
              </a:endParaRPr>
            </a:p>
          </p:txBody>
        </p:sp>
      </p:grp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6399547" y="4465448"/>
            <a:ext cx="2601913" cy="1318849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art tools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/>
              <a:t>Develop concept art </a:t>
            </a:r>
            <a:r>
              <a:rPr lang="en-US" sz="1400" dirty="0" smtClean="0">
                <a:solidFill>
                  <a:schemeClr val="tx1"/>
                </a:solidFill>
              </a:rPr>
              <a:t> to assess </a:t>
            </a:r>
          </a:p>
          <a:p>
            <a:r>
              <a:rPr lang="en-US" sz="1400" dirty="0"/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uitability &amp; learning curve</a:t>
            </a:r>
          </a:p>
          <a:p>
            <a:r>
              <a:rPr lang="en-US" sz="1400" dirty="0" smtClean="0"/>
              <a:t>  </a:t>
            </a:r>
            <a:r>
              <a:rPr lang="en-US" sz="1400" dirty="0" smtClean="0">
                <a:solidFill>
                  <a:srgbClr val="FF0000"/>
                </a:solidFill>
              </a:rPr>
              <a:t>3 hours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47578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Formulate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Sketch Pert/Gantt charts</a:t>
            </a:r>
          </a:p>
          <a:p>
            <a:r>
              <a:rPr lang="en-US" dirty="0" smtClean="0"/>
              <a:t>Assign intermediate deadlines</a:t>
            </a:r>
          </a:p>
          <a:p>
            <a:r>
              <a:rPr lang="en-US" dirty="0" smtClean="0"/>
              <a:t>Assign tasks/schedule meetings</a:t>
            </a:r>
          </a:p>
          <a:p>
            <a:r>
              <a:rPr lang="en-US" dirty="0" smtClean="0"/>
              <a:t>Create tickets</a:t>
            </a:r>
          </a:p>
        </p:txBody>
      </p:sp>
    </p:spTree>
    <p:extLst>
      <p:ext uri="{BB962C8B-B14F-4D97-AF65-F5344CB8AC3E}">
        <p14:creationId xmlns:p14="http://schemas.microsoft.com/office/powerpoint/2010/main" val="28535006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3620701" y="5150640"/>
            <a:ext cx="2601913" cy="110243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game engines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Build small prototype to assess </a:t>
            </a:r>
          </a:p>
          <a:p>
            <a:r>
              <a:rPr lang="en-US" sz="1400" dirty="0"/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uitability &amp;  learning curve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 3 hours</a:t>
            </a: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2735124" y="90077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Choose concept (and backup)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 hour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459568" y="387736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Implement UI/Concept prototype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- </a:t>
            </a:r>
            <a:r>
              <a:rPr lang="en-US" sz="1400" dirty="0" smtClean="0">
                <a:solidFill>
                  <a:srgbClr val="FF0000"/>
                </a:solidFill>
              </a:rPr>
              <a:t>3 hours</a:t>
            </a: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459568" y="473201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Practice UI/Concept  test – </a:t>
            </a:r>
            <a:r>
              <a:rPr lang="en-US" sz="1400" dirty="0" smtClean="0">
                <a:solidFill>
                  <a:srgbClr val="FF0000"/>
                </a:solidFill>
              </a:rPr>
              <a:t>1 hour</a:t>
            </a: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2735124" y="27169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Write use cases – </a:t>
            </a:r>
            <a:r>
              <a:rPr lang="en-US" sz="1400" dirty="0" smtClean="0">
                <a:solidFill>
                  <a:srgbClr val="FF0000"/>
                </a:solidFill>
              </a:rPr>
              <a:t>2 hours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5239128" y="387736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major </a:t>
            </a:r>
            <a:r>
              <a:rPr lang="en-US" sz="1400" dirty="0"/>
              <a:t>r</a:t>
            </a:r>
            <a:r>
              <a:rPr lang="en-US" sz="1400" dirty="0" smtClean="0"/>
              <a:t>equirements – 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 hour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2735124" y="1808594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Decide questions to answer with</a:t>
            </a:r>
          </a:p>
          <a:p>
            <a:r>
              <a:rPr lang="en-US" sz="1400" dirty="0" smtClean="0"/>
              <a:t>UI/Concept test – </a:t>
            </a:r>
            <a:r>
              <a:rPr lang="en-US" sz="1400" dirty="0" smtClean="0">
                <a:solidFill>
                  <a:srgbClr val="FF0000"/>
                </a:solidFill>
              </a:rPr>
              <a:t>30 minutes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6358288" y="5150640"/>
            <a:ext cx="2601913" cy="1318849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art tools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/>
              <a:t>Develop concept art </a:t>
            </a:r>
            <a:r>
              <a:rPr lang="en-US" sz="1400" dirty="0" smtClean="0">
                <a:solidFill>
                  <a:schemeClr val="tx1"/>
                </a:solidFill>
              </a:rPr>
              <a:t> to assess </a:t>
            </a:r>
          </a:p>
          <a:p>
            <a:r>
              <a:rPr lang="en-US" sz="1400" dirty="0"/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uitability &amp; learning curve</a:t>
            </a:r>
          </a:p>
          <a:p>
            <a:r>
              <a:rPr lang="en-US" sz="1400" dirty="0" smtClean="0"/>
              <a:t>  </a:t>
            </a:r>
            <a:r>
              <a:rPr lang="en-US" sz="1400" dirty="0" smtClean="0">
                <a:solidFill>
                  <a:srgbClr val="FF0000"/>
                </a:solidFill>
              </a:rPr>
              <a:t>3 hours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019372" y="1357970"/>
            <a:ext cx="0" cy="4506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013894" y="2266343"/>
            <a:ext cx="0" cy="4506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31" idx="2"/>
            <a:endCxn id="29" idx="0"/>
          </p:cNvCxnSpPr>
          <p:nvPr/>
        </p:nvCxnSpPr>
        <p:spPr>
          <a:xfrm flipH="1">
            <a:off x="1760525" y="3174167"/>
            <a:ext cx="2275556" cy="7031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29" idx="2"/>
            <a:endCxn id="30" idx="0"/>
          </p:cNvCxnSpPr>
          <p:nvPr/>
        </p:nvCxnSpPr>
        <p:spPr>
          <a:xfrm>
            <a:off x="1760525" y="4334562"/>
            <a:ext cx="0" cy="39744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1" idx="2"/>
            <a:endCxn id="33" idx="0"/>
          </p:cNvCxnSpPr>
          <p:nvPr/>
        </p:nvCxnSpPr>
        <p:spPr>
          <a:xfrm>
            <a:off x="4036081" y="3174167"/>
            <a:ext cx="2504004" cy="7031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3" idx="2"/>
            <a:endCxn id="16" idx="0"/>
          </p:cNvCxnSpPr>
          <p:nvPr/>
        </p:nvCxnSpPr>
        <p:spPr>
          <a:xfrm flipH="1">
            <a:off x="4921658" y="4334562"/>
            <a:ext cx="1618427" cy="816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3" idx="2"/>
            <a:endCxn id="21" idx="0"/>
          </p:cNvCxnSpPr>
          <p:nvPr/>
        </p:nvCxnSpPr>
        <p:spPr>
          <a:xfrm>
            <a:off x="6540085" y="4334562"/>
            <a:ext cx="1119160" cy="816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62847" y="82719"/>
            <a:ext cx="1146468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Pert Chart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575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3620701" y="5150640"/>
            <a:ext cx="2601913" cy="110243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game engines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Build small prototype to assess </a:t>
            </a:r>
          </a:p>
          <a:p>
            <a:r>
              <a:rPr lang="en-US" sz="1400" dirty="0"/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uitability &amp;  learning curve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 3 hours</a:t>
            </a: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2735124" y="90077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Choose concept (and backup)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 hour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459568" y="387736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Implement UI/Concept prototype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- </a:t>
            </a:r>
            <a:r>
              <a:rPr lang="en-US" sz="1400" dirty="0" smtClean="0">
                <a:solidFill>
                  <a:srgbClr val="FF0000"/>
                </a:solidFill>
              </a:rPr>
              <a:t>3 hours</a:t>
            </a: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459568" y="473201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Practice UI/Concept  test – </a:t>
            </a:r>
            <a:r>
              <a:rPr lang="en-US" sz="1400" dirty="0" smtClean="0">
                <a:solidFill>
                  <a:srgbClr val="FF0000"/>
                </a:solidFill>
              </a:rPr>
              <a:t>1 hour</a:t>
            </a: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2735124" y="27169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Write use cases – </a:t>
            </a:r>
            <a:r>
              <a:rPr lang="en-US" sz="1400" dirty="0" smtClean="0">
                <a:solidFill>
                  <a:srgbClr val="FF0000"/>
                </a:solidFill>
              </a:rPr>
              <a:t>2 hours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5239128" y="387736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major </a:t>
            </a:r>
            <a:r>
              <a:rPr lang="en-US" sz="1400" dirty="0"/>
              <a:t>r</a:t>
            </a:r>
            <a:r>
              <a:rPr lang="en-US" sz="1400" dirty="0" smtClean="0"/>
              <a:t>equirements – 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 hour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2735124" y="1808594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Decide questions to answer with</a:t>
            </a:r>
          </a:p>
          <a:p>
            <a:r>
              <a:rPr lang="en-US" sz="1400" dirty="0" smtClean="0"/>
              <a:t>UI/Concept test – </a:t>
            </a:r>
            <a:r>
              <a:rPr lang="en-US" sz="1400" dirty="0" smtClean="0">
                <a:solidFill>
                  <a:srgbClr val="FF0000"/>
                </a:solidFill>
              </a:rPr>
              <a:t>30 minutes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6358288" y="5150640"/>
            <a:ext cx="2601913" cy="1318849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art tools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/>
              <a:t>Develop concept art </a:t>
            </a:r>
            <a:r>
              <a:rPr lang="en-US" sz="1400" dirty="0" smtClean="0">
                <a:solidFill>
                  <a:schemeClr val="tx1"/>
                </a:solidFill>
              </a:rPr>
              <a:t> to assess </a:t>
            </a:r>
          </a:p>
          <a:p>
            <a:r>
              <a:rPr lang="en-US" sz="1400" dirty="0"/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uitability &amp; learning curve</a:t>
            </a:r>
          </a:p>
          <a:p>
            <a:r>
              <a:rPr lang="en-US" sz="1400" dirty="0" smtClean="0"/>
              <a:t>  </a:t>
            </a:r>
            <a:r>
              <a:rPr lang="en-US" sz="1400" dirty="0" smtClean="0">
                <a:solidFill>
                  <a:srgbClr val="FF0000"/>
                </a:solidFill>
              </a:rPr>
              <a:t>3 hours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019372" y="1357970"/>
            <a:ext cx="0" cy="4506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013894" y="2266343"/>
            <a:ext cx="0" cy="4506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31" idx="2"/>
            <a:endCxn id="29" idx="0"/>
          </p:cNvCxnSpPr>
          <p:nvPr/>
        </p:nvCxnSpPr>
        <p:spPr>
          <a:xfrm flipH="1">
            <a:off x="1760525" y="3174167"/>
            <a:ext cx="2275556" cy="7031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29" idx="2"/>
            <a:endCxn id="30" idx="0"/>
          </p:cNvCxnSpPr>
          <p:nvPr/>
        </p:nvCxnSpPr>
        <p:spPr>
          <a:xfrm>
            <a:off x="1760525" y="4334562"/>
            <a:ext cx="0" cy="39744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1" idx="2"/>
            <a:endCxn id="33" idx="0"/>
          </p:cNvCxnSpPr>
          <p:nvPr/>
        </p:nvCxnSpPr>
        <p:spPr>
          <a:xfrm>
            <a:off x="4036081" y="3174167"/>
            <a:ext cx="2504004" cy="7031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3" idx="2"/>
            <a:endCxn id="16" idx="0"/>
          </p:cNvCxnSpPr>
          <p:nvPr/>
        </p:nvCxnSpPr>
        <p:spPr>
          <a:xfrm flipH="1">
            <a:off x="4921658" y="4334562"/>
            <a:ext cx="1618427" cy="816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3" idx="2"/>
            <a:endCxn id="21" idx="0"/>
          </p:cNvCxnSpPr>
          <p:nvPr/>
        </p:nvCxnSpPr>
        <p:spPr>
          <a:xfrm>
            <a:off x="6540085" y="4334562"/>
            <a:ext cx="1119160" cy="816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62847" y="82719"/>
            <a:ext cx="1146468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Pert Chart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406096" y="685173"/>
            <a:ext cx="3391927" cy="1738001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940563" y="1034804"/>
            <a:ext cx="2479465" cy="64633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Meet Wed. 9 PM and do</a:t>
            </a:r>
          </a:p>
          <a:p>
            <a:r>
              <a:rPr lang="en-US" dirty="0" smtClean="0"/>
              <a:t>In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645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3620701" y="5150640"/>
            <a:ext cx="2601913" cy="110243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game engines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Build small prototype to assess </a:t>
            </a:r>
          </a:p>
          <a:p>
            <a:r>
              <a:rPr lang="en-US" sz="1400" dirty="0"/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uitability &amp;  learning curve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 3 hours</a:t>
            </a: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2735124" y="90077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Choose concept (and backup)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 hour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459568" y="387736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Implement UI/Concept prototype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- </a:t>
            </a:r>
            <a:r>
              <a:rPr lang="en-US" sz="1400" dirty="0" smtClean="0">
                <a:solidFill>
                  <a:srgbClr val="FF0000"/>
                </a:solidFill>
              </a:rPr>
              <a:t>3 hours</a:t>
            </a: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459568" y="473201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Practice UI/Concept  test – </a:t>
            </a:r>
            <a:r>
              <a:rPr lang="en-US" sz="1400" dirty="0" smtClean="0">
                <a:solidFill>
                  <a:srgbClr val="FF0000"/>
                </a:solidFill>
              </a:rPr>
              <a:t>1 hour</a:t>
            </a: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2735124" y="27169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Write use cases – </a:t>
            </a:r>
            <a:r>
              <a:rPr lang="en-US" sz="1400" dirty="0" smtClean="0">
                <a:solidFill>
                  <a:srgbClr val="FF0000"/>
                </a:solidFill>
              </a:rPr>
              <a:t>2 hours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5239128" y="387736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major </a:t>
            </a:r>
            <a:r>
              <a:rPr lang="en-US" sz="1400" dirty="0"/>
              <a:t>r</a:t>
            </a:r>
            <a:r>
              <a:rPr lang="en-US" sz="1400" dirty="0" smtClean="0"/>
              <a:t>equirements – 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 hour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2735124" y="1808594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Decide questions to answer with</a:t>
            </a:r>
          </a:p>
          <a:p>
            <a:r>
              <a:rPr lang="en-US" sz="1400" dirty="0" smtClean="0"/>
              <a:t>UI/Concept test – </a:t>
            </a:r>
            <a:r>
              <a:rPr lang="en-US" sz="1400" dirty="0" smtClean="0">
                <a:solidFill>
                  <a:srgbClr val="FF0000"/>
                </a:solidFill>
              </a:rPr>
              <a:t>30 minutes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6358288" y="5150640"/>
            <a:ext cx="2601913" cy="1318849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art tools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/>
              <a:t>Develop concept art </a:t>
            </a:r>
            <a:r>
              <a:rPr lang="en-US" sz="1400" dirty="0" smtClean="0">
                <a:solidFill>
                  <a:schemeClr val="tx1"/>
                </a:solidFill>
              </a:rPr>
              <a:t> to assess </a:t>
            </a:r>
          </a:p>
          <a:p>
            <a:r>
              <a:rPr lang="en-US" sz="1400" dirty="0"/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uitability &amp; learning curve</a:t>
            </a:r>
          </a:p>
          <a:p>
            <a:r>
              <a:rPr lang="en-US" sz="1400" dirty="0" smtClean="0"/>
              <a:t>  </a:t>
            </a:r>
            <a:r>
              <a:rPr lang="en-US" sz="1400" dirty="0" smtClean="0">
                <a:solidFill>
                  <a:srgbClr val="FF0000"/>
                </a:solidFill>
              </a:rPr>
              <a:t>3 hours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019372" y="1357970"/>
            <a:ext cx="0" cy="4506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013894" y="2266343"/>
            <a:ext cx="0" cy="4506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31" idx="2"/>
            <a:endCxn id="29" idx="0"/>
          </p:cNvCxnSpPr>
          <p:nvPr/>
        </p:nvCxnSpPr>
        <p:spPr>
          <a:xfrm flipH="1">
            <a:off x="1760525" y="3174167"/>
            <a:ext cx="2275556" cy="7031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29" idx="2"/>
            <a:endCxn id="30" idx="0"/>
          </p:cNvCxnSpPr>
          <p:nvPr/>
        </p:nvCxnSpPr>
        <p:spPr>
          <a:xfrm>
            <a:off x="1760525" y="4334562"/>
            <a:ext cx="0" cy="39744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1" idx="2"/>
            <a:endCxn id="33" idx="0"/>
          </p:cNvCxnSpPr>
          <p:nvPr/>
        </p:nvCxnSpPr>
        <p:spPr>
          <a:xfrm>
            <a:off x="4036081" y="3174167"/>
            <a:ext cx="2504004" cy="7031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3" idx="2"/>
            <a:endCxn id="16" idx="0"/>
          </p:cNvCxnSpPr>
          <p:nvPr/>
        </p:nvCxnSpPr>
        <p:spPr>
          <a:xfrm flipH="1">
            <a:off x="4921658" y="4334562"/>
            <a:ext cx="1618427" cy="816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3" idx="2"/>
            <a:endCxn id="21" idx="0"/>
          </p:cNvCxnSpPr>
          <p:nvPr/>
        </p:nvCxnSpPr>
        <p:spPr>
          <a:xfrm>
            <a:off x="6540085" y="4334562"/>
            <a:ext cx="1119160" cy="816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62847" y="82719"/>
            <a:ext cx="1146468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Pert Chart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406096" y="685173"/>
            <a:ext cx="3391927" cy="1738001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940563" y="1034804"/>
            <a:ext cx="3109069" cy="64633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Group meet Wed. 9 PM and do</a:t>
            </a:r>
          </a:p>
          <a:p>
            <a:r>
              <a:rPr lang="en-US" dirty="0" smtClean="0"/>
              <a:t>In group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406096" y="2423174"/>
            <a:ext cx="3391927" cy="100269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980520" y="2265794"/>
            <a:ext cx="3069112" cy="147732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Alice &amp; Bob, due by Saturday</a:t>
            </a:r>
          </a:p>
          <a:p>
            <a:r>
              <a:rPr lang="en-US" dirty="0" smtClean="0"/>
              <a:t>10 AM</a:t>
            </a:r>
          </a:p>
          <a:p>
            <a:endParaRPr lang="en-US" dirty="0"/>
          </a:p>
          <a:p>
            <a:r>
              <a:rPr lang="en-US" dirty="0" smtClean="0"/>
              <a:t>Group meet Saturday 10AM to review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550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3949150" y="0"/>
            <a:ext cx="5006874" cy="1550847"/>
          </a:xfrm>
        </p:spPr>
        <p:txBody>
          <a:bodyPr>
            <a:normAutofit/>
          </a:bodyPr>
          <a:lstStyle/>
          <a:p>
            <a:pPr algn="l">
              <a:defRPr/>
            </a:pPr>
            <a:r>
              <a:rPr lang="en-US" sz="2800" dirty="0">
                <a:solidFill>
                  <a:schemeClr val="bg1"/>
                </a:solidFill>
                <a:latin typeface="Arial" charset="0"/>
              </a:rPr>
              <a:t>Your </a:t>
            </a:r>
            <a:r>
              <a:rPr lang="en-US" sz="2800" dirty="0" smtClean="0">
                <a:solidFill>
                  <a:schemeClr val="bg1"/>
                </a:solidFill>
                <a:latin typeface="Arial" charset="0"/>
              </a:rPr>
              <a:t>major milestones for main Game Project!</a:t>
            </a:r>
            <a:endParaRPr lang="en-US" sz="2800" dirty="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Beta walk through (12/13)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133600" y="5289455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walk through</a:t>
            </a:r>
            <a:r>
              <a:rPr lang="en-US" sz="1400" dirty="0" smtClean="0">
                <a:solidFill>
                  <a:schemeClr val="tx1"/>
                </a:solidFill>
              </a:rPr>
              <a:t>  (11/</a:t>
            </a:r>
            <a:r>
              <a:rPr lang="en-US" sz="1400" dirty="0"/>
              <a:t>8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133600" y="2672879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UI/Concept prototype test (10/9)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332702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Design review </a:t>
            </a:r>
            <a:r>
              <a:rPr lang="en-US" sz="1400" dirty="0" smtClean="0">
                <a:solidFill>
                  <a:schemeClr val="tx1"/>
                </a:solidFill>
              </a:rPr>
              <a:t>(10/16)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33600" y="39811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/>
              <a:t>T</a:t>
            </a:r>
            <a:r>
              <a:rPr lang="en-US" sz="1400" dirty="0" smtClean="0"/>
              <a:t>est plan review </a:t>
            </a:r>
            <a:r>
              <a:rPr lang="en-US" sz="1400" dirty="0" smtClean="0">
                <a:solidFill>
                  <a:schemeClr val="tx1"/>
                </a:solidFill>
              </a:rPr>
              <a:t>(10/</a:t>
            </a:r>
            <a:r>
              <a:rPr lang="en-US" sz="1400" dirty="0" smtClean="0"/>
              <a:t>25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2133600" y="199964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Customer elicitation </a:t>
            </a:r>
            <a:r>
              <a:rPr lang="en-US" sz="1400" dirty="0" smtClean="0">
                <a:solidFill>
                  <a:schemeClr val="tx1"/>
                </a:solidFill>
              </a:rPr>
              <a:t> (10/2)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133600" y="4635311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Usability  test </a:t>
            </a:r>
            <a:r>
              <a:rPr lang="en-US" sz="1400" dirty="0" smtClean="0">
                <a:solidFill>
                  <a:schemeClr val="tx1"/>
                </a:solidFill>
              </a:rPr>
              <a:t>(10/30)</a:t>
            </a:r>
            <a:endParaRPr lang="en-US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209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3620701" y="5150640"/>
            <a:ext cx="2601913" cy="1102434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game engines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Build small prototype to assess </a:t>
            </a:r>
          </a:p>
          <a:p>
            <a:r>
              <a:rPr lang="en-US" sz="1400" dirty="0"/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uitability &amp;  learning curve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 3 hours</a:t>
            </a:r>
          </a:p>
        </p:txBody>
      </p:sp>
      <p:sp>
        <p:nvSpPr>
          <p:cNvPr id="28" name="Rectangle 9"/>
          <p:cNvSpPr>
            <a:spLocks noChangeArrowheads="1"/>
          </p:cNvSpPr>
          <p:nvPr/>
        </p:nvSpPr>
        <p:spPr bwMode="auto">
          <a:xfrm>
            <a:off x="2735124" y="90077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Choose concept (and backup)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 hour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9" name="Rectangle 9"/>
          <p:cNvSpPr>
            <a:spLocks noChangeArrowheads="1"/>
          </p:cNvSpPr>
          <p:nvPr/>
        </p:nvSpPr>
        <p:spPr bwMode="auto">
          <a:xfrm>
            <a:off x="459568" y="387736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Implement UI/Concept prototype</a:t>
            </a:r>
          </a:p>
          <a:p>
            <a:r>
              <a:rPr lang="en-US" sz="1400" dirty="0" smtClean="0">
                <a:solidFill>
                  <a:schemeClr val="tx1"/>
                </a:solidFill>
              </a:rPr>
              <a:t>- </a:t>
            </a:r>
            <a:r>
              <a:rPr lang="en-US" sz="1400" dirty="0" smtClean="0">
                <a:solidFill>
                  <a:srgbClr val="FF0000"/>
                </a:solidFill>
              </a:rPr>
              <a:t>3 hours</a:t>
            </a:r>
          </a:p>
        </p:txBody>
      </p:sp>
      <p:sp>
        <p:nvSpPr>
          <p:cNvPr id="30" name="Rectangle 9"/>
          <p:cNvSpPr>
            <a:spLocks noChangeArrowheads="1"/>
          </p:cNvSpPr>
          <p:nvPr/>
        </p:nvSpPr>
        <p:spPr bwMode="auto">
          <a:xfrm>
            <a:off x="459568" y="473201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Practice UI/Concept  test – </a:t>
            </a:r>
            <a:r>
              <a:rPr lang="en-US" sz="1400" dirty="0" smtClean="0">
                <a:solidFill>
                  <a:srgbClr val="FF0000"/>
                </a:solidFill>
              </a:rPr>
              <a:t>1 hour</a:t>
            </a: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2735124" y="27169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Write use cases – </a:t>
            </a:r>
            <a:r>
              <a:rPr lang="en-US" sz="1400" dirty="0" smtClean="0">
                <a:solidFill>
                  <a:srgbClr val="FF0000"/>
                </a:solidFill>
              </a:rPr>
              <a:t>2 hours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5239128" y="3877362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major </a:t>
            </a:r>
            <a:r>
              <a:rPr lang="en-US" sz="1400" dirty="0"/>
              <a:t>r</a:t>
            </a:r>
            <a:r>
              <a:rPr lang="en-US" sz="1400" dirty="0" smtClean="0"/>
              <a:t>equirements – 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 hour</a:t>
            </a:r>
          </a:p>
        </p:txBody>
      </p:sp>
      <p:sp>
        <p:nvSpPr>
          <p:cNvPr id="34" name="Rectangle 9"/>
          <p:cNvSpPr>
            <a:spLocks noChangeArrowheads="1"/>
          </p:cNvSpPr>
          <p:nvPr/>
        </p:nvSpPr>
        <p:spPr bwMode="auto">
          <a:xfrm>
            <a:off x="2735124" y="1808594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Decide questions to answer with</a:t>
            </a:r>
          </a:p>
          <a:p>
            <a:r>
              <a:rPr lang="en-US" sz="1400" dirty="0" smtClean="0"/>
              <a:t>UI/Concept test – </a:t>
            </a:r>
            <a:r>
              <a:rPr lang="en-US" sz="1400" dirty="0" smtClean="0">
                <a:solidFill>
                  <a:srgbClr val="FF0000"/>
                </a:solidFill>
              </a:rPr>
              <a:t>30 minutes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21" name="Rectangle 9"/>
          <p:cNvSpPr>
            <a:spLocks noChangeArrowheads="1"/>
          </p:cNvSpPr>
          <p:nvPr/>
        </p:nvSpPr>
        <p:spPr bwMode="auto">
          <a:xfrm>
            <a:off x="6358288" y="5150640"/>
            <a:ext cx="2601913" cy="1318849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Identify art tools</a:t>
            </a:r>
          </a:p>
          <a:p>
            <a:r>
              <a:rPr lang="en-US" sz="1400" dirty="0" smtClean="0"/>
              <a:t>Identify functionality provided</a:t>
            </a:r>
          </a:p>
          <a:p>
            <a:r>
              <a:rPr lang="en-US" sz="1400" dirty="0" smtClean="0"/>
              <a:t>Develop concept art </a:t>
            </a:r>
            <a:r>
              <a:rPr lang="en-US" sz="1400" dirty="0" smtClean="0">
                <a:solidFill>
                  <a:schemeClr val="tx1"/>
                </a:solidFill>
              </a:rPr>
              <a:t> to assess </a:t>
            </a:r>
          </a:p>
          <a:p>
            <a:r>
              <a:rPr lang="en-US" sz="1400" dirty="0"/>
              <a:t>s</a:t>
            </a:r>
            <a:r>
              <a:rPr lang="en-US" sz="1400" dirty="0" smtClean="0">
                <a:solidFill>
                  <a:schemeClr val="tx1"/>
                </a:solidFill>
              </a:rPr>
              <a:t>uitability &amp; learning curve</a:t>
            </a:r>
          </a:p>
          <a:p>
            <a:r>
              <a:rPr lang="en-US" sz="1400" dirty="0" smtClean="0"/>
              <a:t>  </a:t>
            </a:r>
            <a:r>
              <a:rPr lang="en-US" sz="1400" dirty="0" smtClean="0">
                <a:solidFill>
                  <a:srgbClr val="FF0000"/>
                </a:solidFill>
              </a:rPr>
              <a:t>3 hours</a:t>
            </a:r>
          </a:p>
          <a:p>
            <a:endParaRPr lang="en-US" sz="1400" dirty="0" smtClean="0">
              <a:solidFill>
                <a:schemeClr val="tx1"/>
              </a:solidFill>
            </a:endParaRPr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4019372" y="1357970"/>
            <a:ext cx="0" cy="4506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4013894" y="2266343"/>
            <a:ext cx="0" cy="45062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>
            <a:stCxn id="31" idx="2"/>
            <a:endCxn id="29" idx="0"/>
          </p:cNvCxnSpPr>
          <p:nvPr/>
        </p:nvCxnSpPr>
        <p:spPr>
          <a:xfrm flipH="1">
            <a:off x="1760525" y="3174167"/>
            <a:ext cx="2275556" cy="7031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29" idx="2"/>
            <a:endCxn id="30" idx="0"/>
          </p:cNvCxnSpPr>
          <p:nvPr/>
        </p:nvCxnSpPr>
        <p:spPr>
          <a:xfrm>
            <a:off x="1760525" y="4334562"/>
            <a:ext cx="0" cy="39744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31" idx="2"/>
            <a:endCxn id="33" idx="0"/>
          </p:cNvCxnSpPr>
          <p:nvPr/>
        </p:nvCxnSpPr>
        <p:spPr>
          <a:xfrm>
            <a:off x="4036081" y="3174167"/>
            <a:ext cx="2504004" cy="70319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33" idx="2"/>
            <a:endCxn id="16" idx="0"/>
          </p:cNvCxnSpPr>
          <p:nvPr/>
        </p:nvCxnSpPr>
        <p:spPr>
          <a:xfrm flipH="1">
            <a:off x="4921658" y="4334562"/>
            <a:ext cx="1618427" cy="816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33" idx="2"/>
            <a:endCxn id="21" idx="0"/>
          </p:cNvCxnSpPr>
          <p:nvPr/>
        </p:nvCxnSpPr>
        <p:spPr>
          <a:xfrm>
            <a:off x="6540085" y="4334562"/>
            <a:ext cx="1119160" cy="81607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462847" y="82719"/>
            <a:ext cx="1146468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Pert Chart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2406096" y="685173"/>
            <a:ext cx="3391927" cy="1738001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940563" y="1034804"/>
            <a:ext cx="3109069" cy="64633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Group meet Wed. 9 PM and do</a:t>
            </a:r>
          </a:p>
          <a:p>
            <a:r>
              <a:rPr lang="en-US" dirty="0" smtClean="0"/>
              <a:t>In group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2406096" y="2423174"/>
            <a:ext cx="3391927" cy="100269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980520" y="2265794"/>
            <a:ext cx="3069112" cy="1477328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Alice &amp; Bob, due by Saturday</a:t>
            </a:r>
          </a:p>
          <a:p>
            <a:r>
              <a:rPr lang="en-US" dirty="0" smtClean="0"/>
              <a:t>10 AM</a:t>
            </a:r>
          </a:p>
          <a:p>
            <a:endParaRPr lang="en-US" dirty="0"/>
          </a:p>
          <a:p>
            <a:r>
              <a:rPr lang="en-US" dirty="0" smtClean="0"/>
              <a:t>Group meet Saturday 10AM to review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>
          <a:xfrm>
            <a:off x="70920" y="3425867"/>
            <a:ext cx="3391927" cy="2040805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75842" y="5670414"/>
            <a:ext cx="3069112" cy="64633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Alice &amp; Bob, due by Tuesday start of class.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620702" y="3877362"/>
            <a:ext cx="5339500" cy="2592127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3620702" y="6196115"/>
            <a:ext cx="3069112" cy="646331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Carol &amp; David, due by Tuesday start of class</a:t>
            </a:r>
          </a:p>
        </p:txBody>
      </p:sp>
    </p:spTree>
    <p:extLst>
      <p:ext uri="{BB962C8B-B14F-4D97-AF65-F5344CB8AC3E}">
        <p14:creationId xmlns:p14="http://schemas.microsoft.com/office/powerpoint/2010/main" val="31361545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Communicate with customer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weekly plans/progress with me</a:t>
            </a:r>
          </a:p>
          <a:p>
            <a:r>
              <a:rPr lang="en-US" dirty="0" smtClean="0"/>
              <a:t>Send questions for the teachers to me</a:t>
            </a:r>
          </a:p>
          <a:p>
            <a:r>
              <a:rPr lang="en-US" dirty="0" smtClean="0"/>
              <a:t>Bi-weekly blog post aimed at students</a:t>
            </a:r>
          </a:p>
          <a:p>
            <a:pPr lvl="1"/>
            <a:r>
              <a:rPr lang="en-US" dirty="0" smtClean="0"/>
              <a:t>Progress report</a:t>
            </a:r>
          </a:p>
          <a:p>
            <a:pPr lvl="1"/>
            <a:r>
              <a:rPr lang="en-US" dirty="0" smtClean="0"/>
              <a:t>Questions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247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Post meeting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Every meeting should have a scribe (you can rotate this)</a:t>
            </a:r>
          </a:p>
          <a:p>
            <a:r>
              <a:rPr lang="en-US" dirty="0" smtClean="0"/>
              <a:t>The scribe should document your discussions and your decisions</a:t>
            </a:r>
          </a:p>
          <a:p>
            <a:r>
              <a:rPr lang="en-US" dirty="0" smtClean="0"/>
              <a:t>The scribe should post meeting notes to the </a:t>
            </a:r>
            <a:r>
              <a:rPr lang="en-US" dirty="0" err="1" smtClean="0"/>
              <a:t>trac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1466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trac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new goal stack for week</a:t>
            </a:r>
          </a:p>
          <a:p>
            <a:r>
              <a:rPr lang="en-US" dirty="0" smtClean="0"/>
              <a:t>Document discussions/decisions (meeting notes)</a:t>
            </a:r>
          </a:p>
          <a:p>
            <a:r>
              <a:rPr lang="en-US" dirty="0" smtClean="0"/>
              <a:t>Issue tickets</a:t>
            </a:r>
          </a:p>
          <a:p>
            <a:r>
              <a:rPr lang="en-US" dirty="0" smtClean="0"/>
              <a:t>Maintain </a:t>
            </a:r>
            <a:r>
              <a:rPr lang="en-US" smtClean="0"/>
              <a:t>personal work logs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5129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Sudoku </a:t>
            </a:r>
            <a:r>
              <a:rPr lang="en-US" smtClean="0"/>
              <a:t>project assessment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9398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http://</a:t>
            </a:r>
            <a:r>
              <a:rPr lang="en-US" dirty="0" err="1"/>
              <a:t>www.surveymonkey.com</a:t>
            </a:r>
            <a:r>
              <a:rPr lang="en-US" dirty="0"/>
              <a:t>/s/SKYDF5G</a:t>
            </a:r>
          </a:p>
        </p:txBody>
      </p:sp>
    </p:spTree>
    <p:extLst>
      <p:ext uri="{BB962C8B-B14F-4D97-AF65-F5344CB8AC3E}">
        <p14:creationId xmlns:p14="http://schemas.microsoft.com/office/powerpoint/2010/main" val="2322668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Customer elicitation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70392" y="1971963"/>
            <a:ext cx="6635150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Starts at about 3:30 today</a:t>
            </a:r>
          </a:p>
          <a:p>
            <a:endParaRPr lang="en-US" dirty="0"/>
          </a:p>
          <a:p>
            <a:r>
              <a:rPr lang="en-US" dirty="0" smtClean="0"/>
              <a:t>Prep:</a:t>
            </a:r>
          </a:p>
          <a:p>
            <a:pPr marL="342900" indent="-342900">
              <a:buAutoNum type="arabicPeriod"/>
            </a:pPr>
            <a:r>
              <a:rPr lang="en-US" dirty="0" smtClean="0"/>
              <a:t>Review learning objectives</a:t>
            </a:r>
          </a:p>
          <a:p>
            <a:pPr marL="342900" indent="-342900">
              <a:buAutoNum type="arabicPeriod"/>
            </a:pPr>
            <a:r>
              <a:rPr lang="en-US" dirty="0" smtClean="0"/>
              <a:t>Select discipline (at most 2 teams per discipline)</a:t>
            </a:r>
          </a:p>
          <a:p>
            <a:pPr marL="342900" indent="-342900">
              <a:buAutoNum type="arabicPeriod"/>
            </a:pPr>
            <a:r>
              <a:rPr lang="en-US" dirty="0" smtClean="0"/>
              <a:t>Come up with questions you want to ask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 smtClean="0"/>
              <a:t>You need to understand your users (middle school students)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 smtClean="0"/>
              <a:t>You need to understand your customers (teachers)</a:t>
            </a:r>
          </a:p>
          <a:p>
            <a:pPr marL="800100" lvl="1" indent="-342900">
              <a:buFont typeface="+mj-lt"/>
              <a:buAutoNum type="alphaLcPeriod"/>
            </a:pPr>
            <a:r>
              <a:rPr lang="en-US" dirty="0" smtClean="0"/>
              <a:t>You need to understand the context (classroom)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21789" y="5095342"/>
            <a:ext cx="3929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Lecture will resume after the elicitation.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7859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Project iterations run from the start of class on Tuesday</a:t>
            </a:r>
          </a:p>
          <a:p>
            <a:r>
              <a:rPr lang="en-US" dirty="0" smtClean="0"/>
              <a:t>Tuesday group meetings:</a:t>
            </a:r>
          </a:p>
          <a:p>
            <a:pPr lvl="1"/>
            <a:r>
              <a:rPr lang="en-US" dirty="0" smtClean="0"/>
              <a:t>Assess results of previous week</a:t>
            </a:r>
          </a:p>
          <a:p>
            <a:pPr lvl="1"/>
            <a:r>
              <a:rPr lang="en-US" dirty="0" smtClean="0"/>
              <a:t>Analyze risks</a:t>
            </a:r>
          </a:p>
          <a:p>
            <a:pPr lvl="1"/>
            <a:r>
              <a:rPr lang="en-US" dirty="0" smtClean="0"/>
              <a:t>Update goal stack</a:t>
            </a:r>
          </a:p>
          <a:p>
            <a:pPr lvl="1"/>
            <a:r>
              <a:rPr lang="en-US" dirty="0" smtClean="0"/>
              <a:t>Formulate plan for week</a:t>
            </a:r>
          </a:p>
          <a:p>
            <a:pPr lvl="1"/>
            <a:r>
              <a:rPr lang="en-US" dirty="0" smtClean="0"/>
              <a:t>Communicate with customers</a:t>
            </a:r>
          </a:p>
          <a:p>
            <a:pPr lvl="1"/>
            <a:r>
              <a:rPr lang="en-US" dirty="0" smtClean="0"/>
              <a:t>Post meeting notes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0689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For example,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53237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Analyze risks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biggest risks confronting the project?  (Note these risks may have to do with goals down in the goal stack.)</a:t>
            </a:r>
          </a:p>
          <a:p>
            <a:r>
              <a:rPr lang="en-US" dirty="0" smtClean="0"/>
              <a:t>How/when can you mitigate this risk?</a:t>
            </a:r>
          </a:p>
          <a:p>
            <a:r>
              <a:rPr lang="en-US" dirty="0" smtClean="0"/>
              <a:t>What is your back up plan?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332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9"/>
          <p:cNvSpPr>
            <a:spLocks noChangeArrowheads="1"/>
          </p:cNvSpPr>
          <p:nvPr/>
        </p:nvSpPr>
        <p:spPr bwMode="auto">
          <a:xfrm>
            <a:off x="2133600" y="5943600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>
                <a:solidFill>
                  <a:schemeClr val="tx1"/>
                </a:solidFill>
              </a:rPr>
              <a:t>Beta walk through (12/13)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2133600" y="5289455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walk through</a:t>
            </a:r>
            <a:r>
              <a:rPr lang="en-US" sz="1400" dirty="0" smtClean="0">
                <a:solidFill>
                  <a:schemeClr val="tx1"/>
                </a:solidFill>
              </a:rPr>
              <a:t>  (11/</a:t>
            </a:r>
            <a:r>
              <a:rPr lang="en-US" sz="1400" dirty="0"/>
              <a:t>8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2133600" y="2672879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UI/Concept prototype test </a:t>
            </a:r>
            <a:r>
              <a:rPr lang="en-US" sz="1400" dirty="0" smtClean="0">
                <a:solidFill>
                  <a:schemeClr val="tx1"/>
                </a:solidFill>
              </a:rPr>
              <a:t>(10/9)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2133600" y="3327023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Alpha design review </a:t>
            </a:r>
            <a:r>
              <a:rPr lang="en-US" sz="1400" dirty="0" smtClean="0">
                <a:solidFill>
                  <a:schemeClr val="tx1"/>
                </a:solidFill>
              </a:rPr>
              <a:t>(10/16)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133600" y="3981167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Test plan review </a:t>
            </a:r>
            <a:r>
              <a:rPr lang="en-US" sz="1400" dirty="0" smtClean="0">
                <a:solidFill>
                  <a:schemeClr val="tx1"/>
                </a:solidFill>
              </a:rPr>
              <a:t>(10/</a:t>
            </a:r>
            <a:r>
              <a:rPr lang="en-US" sz="1400" dirty="0" smtClean="0"/>
              <a:t>25</a:t>
            </a:r>
            <a:r>
              <a:rPr lang="en-US" sz="1400" dirty="0" smtClean="0">
                <a:solidFill>
                  <a:schemeClr val="tx1"/>
                </a:solidFill>
              </a:rPr>
              <a:t>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2133600" y="4635311"/>
            <a:ext cx="2601913" cy="4572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1400" dirty="0" smtClean="0"/>
              <a:t>Usability test </a:t>
            </a:r>
            <a:r>
              <a:rPr lang="en-US" sz="1400" dirty="0" smtClean="0">
                <a:solidFill>
                  <a:schemeClr val="tx1"/>
                </a:solidFill>
              </a:rPr>
              <a:t>(10/30)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12446" y="2672879"/>
            <a:ext cx="35423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aper prototype of basic game concept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912446" y="3414891"/>
            <a:ext cx="3542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Review of your design for the alpha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912446" y="4069035"/>
            <a:ext cx="3542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Test of your UI design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12446" y="4723179"/>
            <a:ext cx="35423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Review of your testing procedures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912446" y="1971962"/>
            <a:ext cx="2720779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Risk:  What is our concept?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3326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our concept?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Choose your learning objective</a:t>
            </a:r>
          </a:p>
          <a:p>
            <a:r>
              <a:rPr lang="en-US" dirty="0" smtClean="0"/>
              <a:t>Research/analyze other games that target the objective/audience</a:t>
            </a:r>
          </a:p>
          <a:p>
            <a:r>
              <a:rPr lang="en-US" dirty="0" smtClean="0"/>
              <a:t>Define &amp; prioritize your design goals</a:t>
            </a:r>
          </a:p>
          <a:p>
            <a:r>
              <a:rPr lang="en-US" dirty="0" smtClean="0"/>
              <a:t>Brainstorm to come up with several concepts</a:t>
            </a:r>
          </a:p>
          <a:p>
            <a:r>
              <a:rPr lang="en-US" dirty="0" smtClean="0"/>
              <a:t>Critique your concepts</a:t>
            </a:r>
          </a:p>
          <a:p>
            <a:r>
              <a:rPr lang="en-US" dirty="0" smtClean="0"/>
              <a:t>Ask questions</a:t>
            </a:r>
          </a:p>
          <a:p>
            <a:r>
              <a:rPr lang="en-US" dirty="0" smtClean="0"/>
              <a:t>Choose one</a:t>
            </a:r>
          </a:p>
          <a:p>
            <a:r>
              <a:rPr lang="en-US" dirty="0" smtClean="0"/>
              <a:t>Choose backup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34180" y="1384215"/>
            <a:ext cx="8352620" cy="3679384"/>
          </a:xfrm>
          <a:prstGeom prst="rect">
            <a:avLst/>
          </a:prstGeom>
          <a:noFill/>
          <a:ln w="76200" cmpd="sng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37710" y="918296"/>
            <a:ext cx="2506290" cy="369332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You may need to iterate.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002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2112</Words>
  <Application>Microsoft Macintosh PowerPoint</Application>
  <PresentationFormat>On-screen Show (4:3)</PresentationFormat>
  <Paragraphs>392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Let the fun begin!</vt:lpstr>
      <vt:lpstr>Your Goal stack for iteration 8!</vt:lpstr>
      <vt:lpstr>Your major milestones for main Game Project!</vt:lpstr>
      <vt:lpstr>Customer elicitation</vt:lpstr>
      <vt:lpstr>Project </vt:lpstr>
      <vt:lpstr>PowerPoint Presentation</vt:lpstr>
      <vt:lpstr>Analyze risks</vt:lpstr>
      <vt:lpstr>PowerPoint Presentation</vt:lpstr>
      <vt:lpstr>What is our concept?</vt:lpstr>
      <vt:lpstr>PowerPoint Presentation</vt:lpstr>
      <vt:lpstr>UI/Concept test</vt:lpstr>
      <vt:lpstr>PowerPoint Presentation</vt:lpstr>
      <vt:lpstr>Feasibility</vt:lpstr>
      <vt:lpstr>PowerPoint Presentation</vt:lpstr>
      <vt:lpstr>Update goal stack </vt:lpstr>
      <vt:lpstr>PowerPoint Presentation</vt:lpstr>
      <vt:lpstr>Formulate plan</vt:lpstr>
      <vt:lpstr>PowerPoint Presentation</vt:lpstr>
      <vt:lpstr>Formulate plan</vt:lpstr>
      <vt:lpstr>PowerPoint Presentation</vt:lpstr>
      <vt:lpstr>PowerPoint Presentation</vt:lpstr>
      <vt:lpstr>PowerPoint Presentation</vt:lpstr>
      <vt:lpstr>Formulate plan</vt:lpstr>
      <vt:lpstr>PowerPoint Presentation</vt:lpstr>
      <vt:lpstr>PowerPoint Presentation</vt:lpstr>
      <vt:lpstr>Formulate plan</vt:lpstr>
      <vt:lpstr>PowerPoint Presentation</vt:lpstr>
      <vt:lpstr>PowerPoint Presentation</vt:lpstr>
      <vt:lpstr>PowerPoint Presentation</vt:lpstr>
      <vt:lpstr>PowerPoint Presentation</vt:lpstr>
      <vt:lpstr>Communicate with customer</vt:lpstr>
      <vt:lpstr>Post meeting notes</vt:lpstr>
      <vt:lpstr>trac</vt:lpstr>
      <vt:lpstr>Sudoku project assessment</vt:lpstr>
    </vt:vector>
  </TitlesOfParts>
  <Company>Harvey Mudd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CIS</dc:creator>
  <cp:lastModifiedBy>CIS</cp:lastModifiedBy>
  <cp:revision>59</cp:revision>
  <dcterms:created xsi:type="dcterms:W3CDTF">2012-09-26T14:24:49Z</dcterms:created>
  <dcterms:modified xsi:type="dcterms:W3CDTF">2012-09-30T21:16:01Z</dcterms:modified>
</cp:coreProperties>
</file>