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85" r:id="rId3"/>
    <p:sldId id="383" r:id="rId4"/>
    <p:sldId id="291" r:id="rId5"/>
    <p:sldId id="333" r:id="rId6"/>
    <p:sldId id="362" r:id="rId7"/>
    <p:sldId id="384" r:id="rId8"/>
    <p:sldId id="385" r:id="rId9"/>
    <p:sldId id="387" r:id="rId10"/>
    <p:sldId id="365" r:id="rId11"/>
    <p:sldId id="367" r:id="rId12"/>
    <p:sldId id="369" r:id="rId13"/>
    <p:sldId id="370" r:id="rId14"/>
    <p:sldId id="371" r:id="rId15"/>
    <p:sldId id="388" r:id="rId16"/>
    <p:sldId id="372" r:id="rId17"/>
    <p:sldId id="373" r:id="rId18"/>
    <p:sldId id="374" r:id="rId19"/>
    <p:sldId id="375" r:id="rId20"/>
    <p:sldId id="380" r:id="rId21"/>
    <p:sldId id="377" r:id="rId22"/>
    <p:sldId id="378" r:id="rId23"/>
    <p:sldId id="379" r:id="rId24"/>
    <p:sldId id="381" r:id="rId25"/>
    <p:sldId id="382" r:id="rId26"/>
    <p:sldId id="334" r:id="rId27"/>
    <p:sldId id="346" r:id="rId28"/>
    <p:sldId id="347" r:id="rId29"/>
    <p:sldId id="344" r:id="rId30"/>
    <p:sldId id="345" r:id="rId31"/>
    <p:sldId id="358" r:id="rId32"/>
    <p:sldId id="359" r:id="rId33"/>
    <p:sldId id="360" r:id="rId34"/>
    <p:sldId id="361" r:id="rId35"/>
    <p:sldId id="390" r:id="rId36"/>
    <p:sldId id="389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FDC"/>
    <a:srgbClr val="FF9208"/>
    <a:srgbClr val="FFB467"/>
    <a:srgbClr val="0C0FFF"/>
    <a:srgbClr val="15A6FF"/>
    <a:srgbClr val="11CBFF"/>
    <a:srgbClr val="B21ABB"/>
    <a:srgbClr val="3FFEFF"/>
    <a:srgbClr val="94F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222" autoAdjust="0"/>
  </p:normalViewPr>
  <p:slideViewPr>
    <p:cSldViewPr snapToGrid="0" snapToObjects="1">
      <p:cViewPr varScale="1">
        <p:scale>
          <a:sx n="86" d="100"/>
          <a:sy n="86" d="100"/>
        </p:scale>
        <p:origin x="-8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0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0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56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7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7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7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85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1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9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8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0093-11D0-3D43-98D7-F2896761B61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516C4-CCBF-A842-9254-19523E18C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8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0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00"/>
                </a:solidFill>
                <a:latin typeface="Comic Sans MS"/>
                <a:cs typeface="Comic Sans MS"/>
              </a:defRPr>
            </a:lvl1pPr>
          </a:lstStyle>
          <a:p>
            <a:fld id="{186B0093-11D0-3D43-98D7-F2896761B615}" type="datetimeFigureOut">
              <a:rPr lang="en-US" smtClean="0"/>
              <a:pPr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00"/>
                </a:solidFill>
                <a:latin typeface="Comic Sans MS"/>
                <a:cs typeface="Comic Sans M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00"/>
                </a:solidFill>
                <a:latin typeface="Comic Sans MS"/>
                <a:cs typeface="Comic Sans MS"/>
              </a:defRPr>
            </a:lvl1pPr>
          </a:lstStyle>
          <a:p>
            <a:fld id="{132516C4-CCBF-A842-9254-19523E18C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8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Comic Sans MS"/>
          <a:ea typeface="+mj-ea"/>
          <a:cs typeface="Comic Sans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FFFF00"/>
          </a:solidFill>
          <a:latin typeface="Comic Sans MS"/>
          <a:ea typeface="+mn-ea"/>
          <a:cs typeface="Comic Sans M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FFFF00"/>
          </a:solidFill>
          <a:latin typeface="Comic Sans MS"/>
          <a:ea typeface="+mn-ea"/>
          <a:cs typeface="Comic Sans M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00"/>
          </a:solidFill>
          <a:latin typeface="Comic Sans MS"/>
          <a:ea typeface="+mn-ea"/>
          <a:cs typeface="Comic Sans M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FFFF00"/>
          </a:solidFill>
          <a:latin typeface="Comic Sans MS"/>
          <a:ea typeface="+mn-ea"/>
          <a:cs typeface="Comic Sans M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FFFF00"/>
          </a:solidFill>
          <a:latin typeface="Comic Sans MS"/>
          <a:ea typeface="+mn-ea"/>
          <a:cs typeface="Comic Sans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Design principles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58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88641" y="762000"/>
            <a:ext cx="1608666" cy="13123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Duck</a:t>
            </a:r>
          </a:p>
          <a:p>
            <a:r>
              <a:rPr lang="en-US" dirty="0">
                <a:solidFill>
                  <a:srgbClr val="000090"/>
                </a:solidFill>
              </a:rPr>
              <a:t>q</a:t>
            </a:r>
            <a:r>
              <a:rPr lang="en-US" dirty="0" smtClean="0">
                <a:solidFill>
                  <a:srgbClr val="000090"/>
                </a:solidFill>
              </a:rPr>
              <a:t>uack()</a:t>
            </a:r>
          </a:p>
          <a:p>
            <a:r>
              <a:rPr lang="en-US" dirty="0">
                <a:solidFill>
                  <a:srgbClr val="000090"/>
                </a:solidFill>
              </a:rPr>
              <a:t>s</a:t>
            </a:r>
            <a:r>
              <a:rPr lang="en-US" dirty="0" smtClean="0">
                <a:solidFill>
                  <a:srgbClr val="000090"/>
                </a:solidFill>
              </a:rPr>
              <a:t>wim()</a:t>
            </a:r>
          </a:p>
          <a:p>
            <a:r>
              <a:rPr lang="en-US" dirty="0">
                <a:solidFill>
                  <a:srgbClr val="000090"/>
                </a:solidFill>
              </a:rPr>
              <a:t>f</a:t>
            </a:r>
            <a:r>
              <a:rPr lang="en-US" dirty="0" smtClean="0">
                <a:solidFill>
                  <a:srgbClr val="000090"/>
                </a:solidFill>
              </a:rPr>
              <a:t>ly()</a:t>
            </a:r>
          </a:p>
          <a:p>
            <a:r>
              <a:rPr lang="en-US" dirty="0">
                <a:solidFill>
                  <a:srgbClr val="000090"/>
                </a:solidFill>
              </a:rPr>
              <a:t>d</a:t>
            </a:r>
            <a:r>
              <a:rPr lang="en-US" dirty="0" smtClean="0">
                <a:solidFill>
                  <a:srgbClr val="000090"/>
                </a:solidFill>
              </a:rPr>
              <a:t>isplay()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4952" y="3073400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Mallard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3796" y="3073400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Red-crested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12" name="Elbow Connector 11"/>
          <p:cNvCxnSpPr>
            <a:endCxn id="5" idx="0"/>
          </p:cNvCxnSpPr>
          <p:nvPr/>
        </p:nvCxnSpPr>
        <p:spPr>
          <a:xfrm rot="5400000">
            <a:off x="3404301" y="2053872"/>
            <a:ext cx="674512" cy="1364544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endCxn id="6" idx="0"/>
          </p:cNvCxnSpPr>
          <p:nvPr/>
        </p:nvCxnSpPr>
        <p:spPr>
          <a:xfrm rot="16200000" flipH="1">
            <a:off x="4778723" y="2043994"/>
            <a:ext cx="674512" cy="13843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4261556" y="2074333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75884" y="1432519"/>
            <a:ext cx="1806241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06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88641" y="762000"/>
            <a:ext cx="1608666" cy="13123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Duck</a:t>
            </a:r>
          </a:p>
          <a:p>
            <a:r>
              <a:rPr lang="en-US" dirty="0">
                <a:solidFill>
                  <a:srgbClr val="000090"/>
                </a:solidFill>
              </a:rPr>
              <a:t>q</a:t>
            </a:r>
            <a:r>
              <a:rPr lang="en-US" dirty="0" smtClean="0">
                <a:solidFill>
                  <a:srgbClr val="000090"/>
                </a:solidFill>
              </a:rPr>
              <a:t>uack()</a:t>
            </a:r>
          </a:p>
          <a:p>
            <a:r>
              <a:rPr lang="en-US" dirty="0">
                <a:solidFill>
                  <a:srgbClr val="000090"/>
                </a:solidFill>
              </a:rPr>
              <a:t>s</a:t>
            </a:r>
            <a:r>
              <a:rPr lang="en-US" dirty="0" smtClean="0">
                <a:solidFill>
                  <a:srgbClr val="000090"/>
                </a:solidFill>
              </a:rPr>
              <a:t>wim()</a:t>
            </a:r>
          </a:p>
          <a:p>
            <a:r>
              <a:rPr lang="en-US" dirty="0">
                <a:solidFill>
                  <a:srgbClr val="000090"/>
                </a:solidFill>
              </a:rPr>
              <a:t>f</a:t>
            </a:r>
            <a:r>
              <a:rPr lang="en-US" dirty="0" smtClean="0">
                <a:solidFill>
                  <a:srgbClr val="000090"/>
                </a:solidFill>
              </a:rPr>
              <a:t>ly()</a:t>
            </a:r>
          </a:p>
          <a:p>
            <a:r>
              <a:rPr lang="en-US" dirty="0">
                <a:solidFill>
                  <a:srgbClr val="000090"/>
                </a:solidFill>
              </a:rPr>
              <a:t>d</a:t>
            </a:r>
            <a:r>
              <a:rPr lang="en-US" dirty="0" smtClean="0">
                <a:solidFill>
                  <a:srgbClr val="000090"/>
                </a:solidFill>
              </a:rPr>
              <a:t>isplay()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4952" y="3073400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Mallard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3796" y="3073400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Red-crested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12" name="Elbow Connector 11"/>
          <p:cNvCxnSpPr>
            <a:endCxn id="5" idx="0"/>
          </p:cNvCxnSpPr>
          <p:nvPr/>
        </p:nvCxnSpPr>
        <p:spPr>
          <a:xfrm rot="5400000">
            <a:off x="3404301" y="2053872"/>
            <a:ext cx="674512" cy="1364544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endCxn id="6" idx="0"/>
          </p:cNvCxnSpPr>
          <p:nvPr/>
        </p:nvCxnSpPr>
        <p:spPr>
          <a:xfrm rot="16200000" flipH="1">
            <a:off x="4778723" y="2043994"/>
            <a:ext cx="674512" cy="13843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301089" y="3056469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Rubber</a:t>
            </a:r>
          </a:p>
          <a:p>
            <a:r>
              <a:rPr lang="en-US" dirty="0">
                <a:solidFill>
                  <a:srgbClr val="000090"/>
                </a:solidFill>
              </a:rPr>
              <a:t>f</a:t>
            </a:r>
            <a:r>
              <a:rPr lang="en-US" dirty="0" smtClean="0">
                <a:solidFill>
                  <a:srgbClr val="000090"/>
                </a:solidFill>
              </a:rPr>
              <a:t>ly()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3" name="Elbow Connector 2"/>
          <p:cNvCxnSpPr>
            <a:endCxn id="8" idx="0"/>
          </p:cNvCxnSpPr>
          <p:nvPr/>
        </p:nvCxnSpPr>
        <p:spPr>
          <a:xfrm rot="16200000" flipH="1">
            <a:off x="5935835" y="886881"/>
            <a:ext cx="657581" cy="3681593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Isosceles Triangle 10"/>
          <p:cNvSpPr/>
          <p:nvPr/>
        </p:nvSpPr>
        <p:spPr>
          <a:xfrm>
            <a:off x="4261556" y="2074333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29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88641" y="762000"/>
            <a:ext cx="1608666" cy="13123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Duck</a:t>
            </a:r>
          </a:p>
          <a:p>
            <a:r>
              <a:rPr lang="en-US" dirty="0">
                <a:solidFill>
                  <a:srgbClr val="000090"/>
                </a:solidFill>
              </a:rPr>
              <a:t>q</a:t>
            </a:r>
            <a:r>
              <a:rPr lang="en-US" dirty="0" smtClean="0">
                <a:solidFill>
                  <a:srgbClr val="000090"/>
                </a:solidFill>
              </a:rPr>
              <a:t>uack()</a:t>
            </a:r>
          </a:p>
          <a:p>
            <a:r>
              <a:rPr lang="en-US" dirty="0">
                <a:solidFill>
                  <a:srgbClr val="000090"/>
                </a:solidFill>
              </a:rPr>
              <a:t>s</a:t>
            </a:r>
            <a:r>
              <a:rPr lang="en-US" dirty="0" smtClean="0">
                <a:solidFill>
                  <a:srgbClr val="000090"/>
                </a:solidFill>
              </a:rPr>
              <a:t>wim()</a:t>
            </a:r>
          </a:p>
          <a:p>
            <a:r>
              <a:rPr lang="en-US" dirty="0">
                <a:solidFill>
                  <a:srgbClr val="000090"/>
                </a:solidFill>
              </a:rPr>
              <a:t>f</a:t>
            </a:r>
            <a:r>
              <a:rPr lang="en-US" dirty="0" smtClean="0">
                <a:solidFill>
                  <a:srgbClr val="000090"/>
                </a:solidFill>
              </a:rPr>
              <a:t>ly()</a:t>
            </a:r>
          </a:p>
          <a:p>
            <a:r>
              <a:rPr lang="en-US" dirty="0">
                <a:solidFill>
                  <a:srgbClr val="000090"/>
                </a:solidFill>
              </a:rPr>
              <a:t>d</a:t>
            </a:r>
            <a:r>
              <a:rPr lang="en-US" dirty="0" smtClean="0">
                <a:solidFill>
                  <a:srgbClr val="000090"/>
                </a:solidFill>
              </a:rPr>
              <a:t>isplay()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4952" y="3073400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Mallard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3796" y="3073400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Red-crested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12" name="Elbow Connector 11"/>
          <p:cNvCxnSpPr>
            <a:endCxn id="5" idx="0"/>
          </p:cNvCxnSpPr>
          <p:nvPr/>
        </p:nvCxnSpPr>
        <p:spPr>
          <a:xfrm rot="5400000">
            <a:off x="3404301" y="2053872"/>
            <a:ext cx="674512" cy="1364544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endCxn id="6" idx="0"/>
          </p:cNvCxnSpPr>
          <p:nvPr/>
        </p:nvCxnSpPr>
        <p:spPr>
          <a:xfrm rot="16200000" flipH="1">
            <a:off x="4778723" y="2043994"/>
            <a:ext cx="674512" cy="13843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301089" y="3056469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Rubber</a:t>
            </a:r>
          </a:p>
          <a:p>
            <a:r>
              <a:rPr lang="en-US" dirty="0">
                <a:solidFill>
                  <a:srgbClr val="000090"/>
                </a:solidFill>
              </a:rPr>
              <a:t>f</a:t>
            </a:r>
            <a:r>
              <a:rPr lang="en-US" dirty="0" smtClean="0">
                <a:solidFill>
                  <a:srgbClr val="000090"/>
                </a:solidFill>
              </a:rPr>
              <a:t>ly()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3" name="Elbow Connector 2"/>
          <p:cNvCxnSpPr>
            <a:endCxn id="8" idx="0"/>
          </p:cNvCxnSpPr>
          <p:nvPr/>
        </p:nvCxnSpPr>
        <p:spPr>
          <a:xfrm rot="16200000" flipH="1">
            <a:off x="5935835" y="886881"/>
            <a:ext cx="657581" cy="3681593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60866" y="3073401"/>
            <a:ext cx="1608666" cy="1018821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Decoy</a:t>
            </a:r>
          </a:p>
          <a:p>
            <a:r>
              <a:rPr lang="en-US" dirty="0">
                <a:solidFill>
                  <a:srgbClr val="000090"/>
                </a:solidFill>
              </a:rPr>
              <a:t>f</a:t>
            </a:r>
            <a:r>
              <a:rPr lang="en-US" dirty="0" smtClean="0">
                <a:solidFill>
                  <a:srgbClr val="000090"/>
                </a:solidFill>
              </a:rPr>
              <a:t>ly()</a:t>
            </a:r>
          </a:p>
          <a:p>
            <a:r>
              <a:rPr lang="en-US" dirty="0">
                <a:solidFill>
                  <a:srgbClr val="000090"/>
                </a:solidFill>
              </a:rPr>
              <a:t>q</a:t>
            </a:r>
            <a:r>
              <a:rPr lang="en-US" dirty="0" smtClean="0">
                <a:solidFill>
                  <a:srgbClr val="000090"/>
                </a:solidFill>
              </a:rPr>
              <a:t>uack()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9" name="Elbow Connector 8"/>
          <p:cNvCxnSpPr>
            <a:endCxn id="10" idx="0"/>
          </p:cNvCxnSpPr>
          <p:nvPr/>
        </p:nvCxnSpPr>
        <p:spPr>
          <a:xfrm rot="5400000">
            <a:off x="2357258" y="1006829"/>
            <a:ext cx="674513" cy="345863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35876" y="5065889"/>
            <a:ext cx="31759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Encapsulate behaviors that vary</a:t>
            </a:r>
            <a:endParaRPr lang="en-US" dirty="0"/>
          </a:p>
        </p:txBody>
      </p:sp>
      <p:sp>
        <p:nvSpPr>
          <p:cNvPr id="15" name="Isosceles Triangle 14"/>
          <p:cNvSpPr/>
          <p:nvPr/>
        </p:nvSpPr>
        <p:spPr>
          <a:xfrm>
            <a:off x="4261556" y="2074333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5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0111" y="2187211"/>
            <a:ext cx="1727196" cy="13123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rgbClr val="000090"/>
                </a:solidFill>
              </a:rPr>
              <a:t>Duck</a:t>
            </a:r>
          </a:p>
          <a:p>
            <a:r>
              <a:rPr lang="en-US" sz="1600" dirty="0">
                <a:solidFill>
                  <a:srgbClr val="000090"/>
                </a:solidFill>
              </a:rPr>
              <a:t>s</a:t>
            </a:r>
            <a:r>
              <a:rPr lang="en-US" sz="1600" dirty="0" smtClean="0">
                <a:solidFill>
                  <a:srgbClr val="000090"/>
                </a:solidFill>
              </a:rPr>
              <a:t>wim()</a:t>
            </a:r>
          </a:p>
          <a:p>
            <a:r>
              <a:rPr lang="en-US" sz="1600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setFlyBehavior</a:t>
            </a:r>
            <a:r>
              <a:rPr lang="en-US" sz="1600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setQuackBehavior</a:t>
            </a: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4952" y="44986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Mallard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3796" y="44986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Red-crested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12" name="Elbow Connector 11"/>
          <p:cNvCxnSpPr>
            <a:endCxn id="5" idx="0"/>
          </p:cNvCxnSpPr>
          <p:nvPr/>
        </p:nvCxnSpPr>
        <p:spPr>
          <a:xfrm rot="5400000">
            <a:off x="3390190" y="3464972"/>
            <a:ext cx="702734" cy="1364544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endCxn id="6" idx="0"/>
          </p:cNvCxnSpPr>
          <p:nvPr/>
        </p:nvCxnSpPr>
        <p:spPr>
          <a:xfrm rot="16200000" flipH="1">
            <a:off x="4764612" y="3455094"/>
            <a:ext cx="702734" cy="13843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301089" y="4481680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Rubber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3" name="Elbow Connector 2"/>
          <p:cNvCxnSpPr>
            <a:endCxn id="8" idx="0"/>
          </p:cNvCxnSpPr>
          <p:nvPr/>
        </p:nvCxnSpPr>
        <p:spPr>
          <a:xfrm rot="16200000" flipH="1">
            <a:off x="5921724" y="2297981"/>
            <a:ext cx="685803" cy="3681593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60866" y="4498612"/>
            <a:ext cx="1608666" cy="1018821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Decoy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9" name="Elbow Connector 8"/>
          <p:cNvCxnSpPr>
            <a:endCxn id="10" idx="0"/>
          </p:cNvCxnSpPr>
          <p:nvPr/>
        </p:nvCxnSpPr>
        <p:spPr>
          <a:xfrm rot="5400000">
            <a:off x="2343147" y="2417929"/>
            <a:ext cx="702735" cy="345863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297307" y="2556912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4261556" y="3499544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iamond 18"/>
          <p:cNvSpPr/>
          <p:nvPr/>
        </p:nvSpPr>
        <p:spPr>
          <a:xfrm>
            <a:off x="3245555" y="2548456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4820" y="21872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FlyBehavior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612462" y="21872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QuackBehavior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23" name="Straight Connector 22"/>
          <p:cNvCxnSpPr>
            <a:stCxn id="17" idx="3"/>
          </p:cNvCxnSpPr>
          <p:nvPr/>
        </p:nvCxnSpPr>
        <p:spPr>
          <a:xfrm>
            <a:off x="5621863" y="2705079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373486" y="2683891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854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0111" y="2187211"/>
            <a:ext cx="1727196" cy="13123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rgbClr val="000090"/>
                </a:solidFill>
              </a:rPr>
              <a:t>Duck</a:t>
            </a:r>
          </a:p>
          <a:p>
            <a:r>
              <a:rPr lang="en-US" sz="1600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setFlyBehavior</a:t>
            </a:r>
            <a:r>
              <a:rPr lang="en-US" sz="1600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setQuackBehavior</a:t>
            </a: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4952" y="44986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Mallard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3796" y="44986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Red-crested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12" name="Elbow Connector 11"/>
          <p:cNvCxnSpPr>
            <a:endCxn id="5" idx="0"/>
          </p:cNvCxnSpPr>
          <p:nvPr/>
        </p:nvCxnSpPr>
        <p:spPr>
          <a:xfrm rot="5400000">
            <a:off x="3390190" y="3464972"/>
            <a:ext cx="702734" cy="1364544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endCxn id="6" idx="0"/>
          </p:cNvCxnSpPr>
          <p:nvPr/>
        </p:nvCxnSpPr>
        <p:spPr>
          <a:xfrm rot="16200000" flipH="1">
            <a:off x="4764612" y="3455094"/>
            <a:ext cx="702734" cy="13843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301089" y="4481680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Rubber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3" name="Elbow Connector 2"/>
          <p:cNvCxnSpPr>
            <a:endCxn id="8" idx="0"/>
          </p:cNvCxnSpPr>
          <p:nvPr/>
        </p:nvCxnSpPr>
        <p:spPr>
          <a:xfrm rot="16200000" flipH="1">
            <a:off x="5921724" y="2297981"/>
            <a:ext cx="685803" cy="3681593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60866" y="4498612"/>
            <a:ext cx="1608666" cy="1018821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Decoy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9" name="Elbow Connector 8"/>
          <p:cNvCxnSpPr>
            <a:endCxn id="10" idx="0"/>
          </p:cNvCxnSpPr>
          <p:nvPr/>
        </p:nvCxnSpPr>
        <p:spPr>
          <a:xfrm rot="5400000">
            <a:off x="2343147" y="2417929"/>
            <a:ext cx="702735" cy="345863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297307" y="2556912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4261556" y="3499544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iamond 18"/>
          <p:cNvSpPr/>
          <p:nvPr/>
        </p:nvSpPr>
        <p:spPr>
          <a:xfrm>
            <a:off x="3245555" y="2548456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4820" y="21872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FlyBehavior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612462" y="21872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QuackBehavior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23" name="Straight Connector 22"/>
          <p:cNvCxnSpPr>
            <a:stCxn id="17" idx="3"/>
          </p:cNvCxnSpPr>
          <p:nvPr/>
        </p:nvCxnSpPr>
        <p:spPr>
          <a:xfrm>
            <a:off x="5621863" y="2705079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373486" y="2683891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32642" y="889000"/>
            <a:ext cx="1665113" cy="747877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Fly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198505" y="889000"/>
            <a:ext cx="1665113" cy="747877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NoFly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 flipV="1">
            <a:off x="1298223" y="1862656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24" idx="3"/>
            <a:endCxn id="27" idx="2"/>
          </p:cNvCxnSpPr>
          <p:nvPr/>
        </p:nvCxnSpPr>
        <p:spPr>
          <a:xfrm rot="16200000" flipV="1">
            <a:off x="1096433" y="1505644"/>
            <a:ext cx="225779" cy="488246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24" idx="3"/>
            <a:endCxn id="22" idx="2"/>
          </p:cNvCxnSpPr>
          <p:nvPr/>
        </p:nvCxnSpPr>
        <p:spPr>
          <a:xfrm rot="5400000" flipH="1" flipV="1">
            <a:off x="2129364" y="960959"/>
            <a:ext cx="225779" cy="1577617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947349" y="889001"/>
            <a:ext cx="1665113" cy="747877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Quack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388571" y="889000"/>
            <a:ext cx="1665113" cy="747877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Quiet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0" name="Isosceles Triangle 29"/>
          <p:cNvSpPr/>
          <p:nvPr/>
        </p:nvSpPr>
        <p:spPr>
          <a:xfrm flipV="1">
            <a:off x="7038625" y="1862656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Elbow Connector 30"/>
          <p:cNvCxnSpPr>
            <a:stCxn id="30" idx="3"/>
            <a:endCxn id="28" idx="2"/>
          </p:cNvCxnSpPr>
          <p:nvPr/>
        </p:nvCxnSpPr>
        <p:spPr>
          <a:xfrm rot="16200000" flipV="1">
            <a:off x="6373988" y="1042796"/>
            <a:ext cx="225778" cy="1413941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30" idx="3"/>
            <a:endCxn id="29" idx="2"/>
          </p:cNvCxnSpPr>
          <p:nvPr/>
        </p:nvCxnSpPr>
        <p:spPr>
          <a:xfrm rot="5400000" flipH="1" flipV="1">
            <a:off x="7594598" y="1236127"/>
            <a:ext cx="225779" cy="1027281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248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0111" y="2187211"/>
            <a:ext cx="1727196" cy="13123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rgbClr val="000090"/>
                </a:solidFill>
              </a:rPr>
              <a:t>Duck</a:t>
            </a:r>
          </a:p>
          <a:p>
            <a:r>
              <a:rPr lang="en-US" sz="1600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setFlyBehavior</a:t>
            </a:r>
            <a:r>
              <a:rPr lang="en-US" sz="1600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setQuackBehavior</a:t>
            </a: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4952" y="44986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Mallard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3796" y="44986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Red-crested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12" name="Elbow Connector 11"/>
          <p:cNvCxnSpPr>
            <a:endCxn id="5" idx="0"/>
          </p:cNvCxnSpPr>
          <p:nvPr/>
        </p:nvCxnSpPr>
        <p:spPr>
          <a:xfrm rot="5400000">
            <a:off x="3390190" y="3464972"/>
            <a:ext cx="702734" cy="1364544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endCxn id="6" idx="0"/>
          </p:cNvCxnSpPr>
          <p:nvPr/>
        </p:nvCxnSpPr>
        <p:spPr>
          <a:xfrm rot="16200000" flipH="1">
            <a:off x="4764612" y="3455094"/>
            <a:ext cx="702734" cy="13843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301089" y="4481680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Rubber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3" name="Elbow Connector 2"/>
          <p:cNvCxnSpPr>
            <a:endCxn id="8" idx="0"/>
          </p:cNvCxnSpPr>
          <p:nvPr/>
        </p:nvCxnSpPr>
        <p:spPr>
          <a:xfrm rot="16200000" flipH="1">
            <a:off x="5921724" y="2297981"/>
            <a:ext cx="685803" cy="3681593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60866" y="4498612"/>
            <a:ext cx="1608666" cy="1018821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Decoy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9" name="Elbow Connector 8"/>
          <p:cNvCxnSpPr>
            <a:endCxn id="10" idx="0"/>
          </p:cNvCxnSpPr>
          <p:nvPr/>
        </p:nvCxnSpPr>
        <p:spPr>
          <a:xfrm rot="5400000">
            <a:off x="2343147" y="2417929"/>
            <a:ext cx="702735" cy="345863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297307" y="2556912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4261556" y="3499544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iamond 18"/>
          <p:cNvSpPr/>
          <p:nvPr/>
        </p:nvSpPr>
        <p:spPr>
          <a:xfrm>
            <a:off x="3245555" y="2548456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4820" y="21872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FlyBehavior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612462" y="2187211"/>
            <a:ext cx="1608666" cy="9059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QuackBehavior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23" name="Straight Connector 22"/>
          <p:cNvCxnSpPr>
            <a:stCxn id="17" idx="3"/>
          </p:cNvCxnSpPr>
          <p:nvPr/>
        </p:nvCxnSpPr>
        <p:spPr>
          <a:xfrm>
            <a:off x="5621863" y="2705079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373486" y="2683891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32642" y="889000"/>
            <a:ext cx="1665113" cy="747877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Fliy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198505" y="889000"/>
            <a:ext cx="1665113" cy="747877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NoFly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 flipV="1">
            <a:off x="1298223" y="1862656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24" idx="3"/>
            <a:endCxn id="27" idx="2"/>
          </p:cNvCxnSpPr>
          <p:nvPr/>
        </p:nvCxnSpPr>
        <p:spPr>
          <a:xfrm rot="16200000" flipV="1">
            <a:off x="1096433" y="1505644"/>
            <a:ext cx="225779" cy="488246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24" idx="3"/>
            <a:endCxn id="22" idx="2"/>
          </p:cNvCxnSpPr>
          <p:nvPr/>
        </p:nvCxnSpPr>
        <p:spPr>
          <a:xfrm rot="5400000" flipH="1" flipV="1">
            <a:off x="2129364" y="960959"/>
            <a:ext cx="225779" cy="1577617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947349" y="889001"/>
            <a:ext cx="1665113" cy="747877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Quack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388571" y="889000"/>
            <a:ext cx="1665113" cy="747877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Quiet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0" name="Isosceles Triangle 29"/>
          <p:cNvSpPr/>
          <p:nvPr/>
        </p:nvSpPr>
        <p:spPr>
          <a:xfrm flipV="1">
            <a:off x="7038625" y="1862656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Elbow Connector 30"/>
          <p:cNvCxnSpPr>
            <a:stCxn id="30" idx="3"/>
            <a:endCxn id="28" idx="2"/>
          </p:cNvCxnSpPr>
          <p:nvPr/>
        </p:nvCxnSpPr>
        <p:spPr>
          <a:xfrm rot="16200000" flipV="1">
            <a:off x="6373988" y="1042796"/>
            <a:ext cx="225778" cy="1413941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30" idx="3"/>
            <a:endCxn id="29" idx="2"/>
          </p:cNvCxnSpPr>
          <p:nvPr/>
        </p:nvCxnSpPr>
        <p:spPr>
          <a:xfrm rot="5400000" flipH="1" flipV="1">
            <a:off x="7594598" y="1236127"/>
            <a:ext cx="225779" cy="1027281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206068" y="0"/>
            <a:ext cx="1665113" cy="747877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Squeak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7" name="Elbow Connector 6"/>
          <p:cNvCxnSpPr>
            <a:stCxn id="33" idx="2"/>
          </p:cNvCxnSpPr>
          <p:nvPr/>
        </p:nvCxnSpPr>
        <p:spPr>
          <a:xfrm rot="5400000">
            <a:off x="6541238" y="1245264"/>
            <a:ext cx="994775" cy="127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63618" y="184540"/>
            <a:ext cx="1555684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Easy to extend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341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629400" y="23622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5600" y="48006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4" name="Isosceles Triangle 13"/>
          <p:cNvSpPr/>
          <p:nvPr/>
        </p:nvSpPr>
        <p:spPr>
          <a:xfrm>
            <a:off x="7543800" y="3657600"/>
            <a:ext cx="228600" cy="3048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>
            <a:stCxn id="14" idx="3"/>
            <a:endCxn id="13" idx="0"/>
          </p:cNvCxnSpPr>
          <p:nvPr/>
        </p:nvCxnSpPr>
        <p:spPr>
          <a:xfrm rot="5400000">
            <a:off x="7239000" y="43815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TextBox 19"/>
          <p:cNvSpPr txBox="1">
            <a:spLocks noChangeArrowheads="1"/>
          </p:cNvSpPr>
          <p:nvPr/>
        </p:nvSpPr>
        <p:spPr bwMode="auto">
          <a:xfrm>
            <a:off x="7835900" y="4111625"/>
            <a:ext cx="4143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isa</a:t>
            </a:r>
          </a:p>
        </p:txBody>
      </p:sp>
      <p:sp>
        <p:nvSpPr>
          <p:cNvPr id="24584" name="TextBox 26"/>
          <p:cNvSpPr txBox="1">
            <a:spLocks noChangeArrowheads="1"/>
          </p:cNvSpPr>
          <p:nvPr/>
        </p:nvSpPr>
        <p:spPr bwMode="auto">
          <a:xfrm>
            <a:off x="1676400" y="1524000"/>
            <a:ext cx="5581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FF00"/>
                </a:solidFill>
              </a:rPr>
              <a:t>Liskov substitution principle (LSP)</a:t>
            </a:r>
          </a:p>
        </p:txBody>
      </p:sp>
      <p:sp>
        <p:nvSpPr>
          <p:cNvPr id="24585" name="TextBox 27"/>
          <p:cNvSpPr txBox="1">
            <a:spLocks noChangeArrowheads="1"/>
          </p:cNvSpPr>
          <p:nvPr/>
        </p:nvSpPr>
        <p:spPr bwMode="auto">
          <a:xfrm>
            <a:off x="1143000" y="2895600"/>
            <a:ext cx="418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void doSomething(B myThingOfTypeB)</a:t>
            </a:r>
          </a:p>
        </p:txBody>
      </p:sp>
      <p:sp>
        <p:nvSpPr>
          <p:cNvPr id="14346" name="TextBox 28"/>
          <p:cNvSpPr txBox="1">
            <a:spLocks noChangeArrowheads="1"/>
          </p:cNvSpPr>
          <p:nvPr/>
        </p:nvSpPr>
        <p:spPr bwMode="auto">
          <a:xfrm>
            <a:off x="685800" y="4191000"/>
            <a:ext cx="4211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void doSomething(C myThingOfTypeC)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8600" y="3581400"/>
            <a:ext cx="4953000" cy="1905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48" name="TextBox 30"/>
          <p:cNvSpPr txBox="1">
            <a:spLocks noChangeArrowheads="1"/>
          </p:cNvSpPr>
          <p:nvPr/>
        </p:nvSpPr>
        <p:spPr bwMode="auto">
          <a:xfrm>
            <a:off x="1295400" y="4876800"/>
            <a:ext cx="2608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this should work as well</a:t>
            </a:r>
          </a:p>
        </p:txBody>
      </p:sp>
      <p:pic>
        <p:nvPicPr>
          <p:cNvPr id="24589" name="Picture 14" descr="9399_banana_170X0_12_15_2009.jp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562600"/>
            <a:ext cx="161925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0" name="TextBox 16"/>
          <p:cNvSpPr txBox="1">
            <a:spLocks noChangeArrowheads="1"/>
          </p:cNvSpPr>
          <p:nvPr/>
        </p:nvSpPr>
        <p:spPr bwMode="auto">
          <a:xfrm>
            <a:off x="2819400" y="6096000"/>
            <a:ext cx="2198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not just any banana</a:t>
            </a:r>
          </a:p>
        </p:txBody>
      </p:sp>
    </p:spTree>
    <p:extLst>
      <p:ext uri="{BB962C8B-B14F-4D97-AF65-F5344CB8AC3E}">
        <p14:creationId xmlns:p14="http://schemas.microsoft.com/office/powerpoint/2010/main" val="2847543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  <p:bldP spid="30" grpId="0" animBg="1"/>
      <p:bldP spid="143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2860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" name="Diamond 4"/>
          <p:cNvSpPr/>
          <p:nvPr/>
        </p:nvSpPr>
        <p:spPr>
          <a:xfrm>
            <a:off x="2478088" y="2874963"/>
            <a:ext cx="304800" cy="228600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1400" y="2301875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11" name="Straight Connector 10"/>
          <p:cNvCxnSpPr>
            <a:stCxn id="5" idx="3"/>
            <a:endCxn id="9" idx="1"/>
          </p:cNvCxnSpPr>
          <p:nvPr/>
        </p:nvCxnSpPr>
        <p:spPr>
          <a:xfrm flipV="1">
            <a:off x="2782888" y="2987675"/>
            <a:ext cx="7985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629400" y="23622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5600" y="48006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4" name="Isosceles Triangle 13"/>
          <p:cNvSpPr/>
          <p:nvPr/>
        </p:nvSpPr>
        <p:spPr>
          <a:xfrm>
            <a:off x="7543800" y="3657600"/>
            <a:ext cx="228600" cy="3048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>
            <a:stCxn id="14" idx="3"/>
            <a:endCxn id="13" idx="0"/>
          </p:cNvCxnSpPr>
          <p:nvPr/>
        </p:nvCxnSpPr>
        <p:spPr>
          <a:xfrm rot="5400000">
            <a:off x="7239000" y="43815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1" name="TextBox 18"/>
          <p:cNvSpPr txBox="1">
            <a:spLocks noChangeArrowheads="1"/>
          </p:cNvSpPr>
          <p:nvPr/>
        </p:nvSpPr>
        <p:spPr bwMode="auto">
          <a:xfrm>
            <a:off x="2730500" y="2587625"/>
            <a:ext cx="622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has a</a:t>
            </a:r>
          </a:p>
        </p:txBody>
      </p:sp>
      <p:sp>
        <p:nvSpPr>
          <p:cNvPr id="25612" name="TextBox 19"/>
          <p:cNvSpPr txBox="1">
            <a:spLocks noChangeArrowheads="1"/>
          </p:cNvSpPr>
          <p:nvPr/>
        </p:nvSpPr>
        <p:spPr bwMode="auto">
          <a:xfrm>
            <a:off x="7835900" y="4111625"/>
            <a:ext cx="4143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isa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4327525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1" name="Diamond 20"/>
          <p:cNvSpPr/>
          <p:nvPr/>
        </p:nvSpPr>
        <p:spPr>
          <a:xfrm>
            <a:off x="2554288" y="4916488"/>
            <a:ext cx="304800" cy="228600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657600" y="43434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C</a:t>
            </a:r>
          </a:p>
        </p:txBody>
      </p:sp>
      <p:cxnSp>
        <p:nvCxnSpPr>
          <p:cNvPr id="23" name="Straight Connector 22"/>
          <p:cNvCxnSpPr>
            <a:stCxn id="21" idx="3"/>
            <a:endCxn id="22" idx="1"/>
          </p:cNvCxnSpPr>
          <p:nvPr/>
        </p:nvCxnSpPr>
        <p:spPr>
          <a:xfrm flipV="1">
            <a:off x="2859088" y="5029200"/>
            <a:ext cx="7985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06700" y="4630738"/>
            <a:ext cx="6223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has 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4800" y="3886200"/>
            <a:ext cx="6096000" cy="25908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209800" y="5867400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this should work too</a:t>
            </a:r>
          </a:p>
        </p:txBody>
      </p:sp>
      <p:sp>
        <p:nvSpPr>
          <p:cNvPr id="25620" name="TextBox 26"/>
          <p:cNvSpPr txBox="1">
            <a:spLocks noChangeArrowheads="1"/>
          </p:cNvSpPr>
          <p:nvPr/>
        </p:nvSpPr>
        <p:spPr bwMode="auto">
          <a:xfrm>
            <a:off x="1905000" y="1371600"/>
            <a:ext cx="5581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FF00"/>
                </a:solidFill>
              </a:rPr>
              <a:t>Liskov substitution principle (LSP)</a:t>
            </a:r>
          </a:p>
        </p:txBody>
      </p:sp>
    </p:spTree>
    <p:extLst>
      <p:ext uri="{BB962C8B-B14F-4D97-AF65-F5344CB8AC3E}">
        <p14:creationId xmlns:p14="http://schemas.microsoft.com/office/powerpoint/2010/main" val="2030144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22" grpId="0" animBg="1"/>
      <p:bldP spid="24" grpId="0"/>
      <p:bldP spid="25" grpId="0" animBg="1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12954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shoe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37338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high heel</a:t>
            </a:r>
          </a:p>
        </p:txBody>
      </p:sp>
      <p:sp>
        <p:nvSpPr>
          <p:cNvPr id="6" name="Isosceles Triangle 5"/>
          <p:cNvSpPr/>
          <p:nvPr/>
        </p:nvSpPr>
        <p:spPr>
          <a:xfrm>
            <a:off x="2286000" y="2590800"/>
            <a:ext cx="228600" cy="3048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6"/>
          <p:cNvCxnSpPr>
            <a:stCxn id="6" idx="3"/>
            <a:endCxn id="5" idx="0"/>
          </p:cNvCxnSpPr>
          <p:nvPr/>
        </p:nvCxnSpPr>
        <p:spPr>
          <a:xfrm flipH="1">
            <a:off x="1333500" y="2895600"/>
            <a:ext cx="1066800" cy="838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743200" y="37338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sneaker</a:t>
            </a:r>
          </a:p>
        </p:txBody>
      </p:sp>
      <p:cxnSp>
        <p:nvCxnSpPr>
          <p:cNvPr id="11" name="Straight Connector 10"/>
          <p:cNvCxnSpPr>
            <a:stCxn id="6" idx="3"/>
            <a:endCxn id="9" idx="0"/>
          </p:cNvCxnSpPr>
          <p:nvPr/>
        </p:nvCxnSpPr>
        <p:spPr>
          <a:xfrm>
            <a:off x="2400300" y="2895600"/>
            <a:ext cx="1295400" cy="83820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3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3600" y="2362200"/>
            <a:ext cx="1733550" cy="2647950"/>
          </a:xfrm>
          <a:noFill/>
        </p:spPr>
      </p:pic>
      <p:sp>
        <p:nvSpPr>
          <p:cNvPr id="13" name="Cloud Callout 12"/>
          <p:cNvSpPr/>
          <p:nvPr/>
        </p:nvSpPr>
        <p:spPr>
          <a:xfrm>
            <a:off x="6553200" y="228600"/>
            <a:ext cx="2133600" cy="1905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Arial" charset="0"/>
                <a:ea typeface="ＭＳ Ｐゴシック" charset="0"/>
              </a:rPr>
              <a:t>I need shoes … not to mention feet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76938" y="4614863"/>
            <a:ext cx="1676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01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12954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shoe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37338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high heel</a:t>
            </a:r>
          </a:p>
        </p:txBody>
      </p:sp>
      <p:sp>
        <p:nvSpPr>
          <p:cNvPr id="6" name="Isosceles Triangle 5"/>
          <p:cNvSpPr/>
          <p:nvPr/>
        </p:nvSpPr>
        <p:spPr>
          <a:xfrm>
            <a:off x="2286000" y="2590800"/>
            <a:ext cx="228600" cy="3048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6"/>
          <p:cNvCxnSpPr>
            <a:stCxn id="6" idx="3"/>
            <a:endCxn id="5" idx="0"/>
          </p:cNvCxnSpPr>
          <p:nvPr/>
        </p:nvCxnSpPr>
        <p:spPr>
          <a:xfrm flipH="1">
            <a:off x="1333500" y="2895600"/>
            <a:ext cx="1066800" cy="838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743200" y="37338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sneaker</a:t>
            </a:r>
          </a:p>
        </p:txBody>
      </p:sp>
      <p:cxnSp>
        <p:nvCxnSpPr>
          <p:cNvPr id="11" name="Straight Connector 10"/>
          <p:cNvCxnSpPr>
            <a:stCxn id="6" idx="3"/>
            <a:endCxn id="9" idx="0"/>
          </p:cNvCxnSpPr>
          <p:nvPr/>
        </p:nvCxnSpPr>
        <p:spPr>
          <a:xfrm>
            <a:off x="2400300" y="2895600"/>
            <a:ext cx="1295400" cy="83820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loud Callout 12"/>
          <p:cNvSpPr/>
          <p:nvPr/>
        </p:nvSpPr>
        <p:spPr>
          <a:xfrm>
            <a:off x="6553200" y="457200"/>
            <a:ext cx="2133600" cy="1905000"/>
          </a:xfrm>
          <a:prstGeom prst="cloudCallout">
            <a:avLst>
              <a:gd name="adj1" fmla="val -37840"/>
              <a:gd name="adj2" fmla="val 510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 need high heels</a:t>
            </a:r>
          </a:p>
        </p:txBody>
      </p:sp>
      <p:pic>
        <p:nvPicPr>
          <p:cNvPr id="2765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438400"/>
            <a:ext cx="201930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9" name="TextBox 11"/>
          <p:cNvSpPr txBox="1">
            <a:spLocks noChangeArrowheads="1"/>
          </p:cNvSpPr>
          <p:nvPr/>
        </p:nvSpPr>
        <p:spPr bwMode="auto">
          <a:xfrm>
            <a:off x="2209800" y="6096000"/>
            <a:ext cx="5648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an arbitrary shoe does not have to replace a high heel</a:t>
            </a:r>
          </a:p>
        </p:txBody>
      </p:sp>
    </p:spTree>
    <p:extLst>
      <p:ext uri="{BB962C8B-B14F-4D97-AF65-F5344CB8AC3E}">
        <p14:creationId xmlns:p14="http://schemas.microsoft.com/office/powerpoint/2010/main" val="3295602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  <a:latin typeface="Arial" charset="0"/>
              </a:rPr>
              <a:t>Design Goals</a:t>
            </a:r>
            <a:endParaRPr lang="en-US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dirty="0">
                <a:solidFill>
                  <a:srgbClr val="FFFF00"/>
                </a:solidFill>
                <a:latin typeface="Arial" charset="0"/>
              </a:rPr>
              <a:t>Make it easy to build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dirty="0">
                <a:solidFill>
                  <a:srgbClr val="FFFF00"/>
                </a:solidFill>
                <a:latin typeface="Arial" charset="0"/>
              </a:rPr>
              <a:t>Make it easy to test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dirty="0">
                <a:solidFill>
                  <a:srgbClr val="FFFF00"/>
                </a:solidFill>
                <a:latin typeface="Arial" charset="0"/>
              </a:rPr>
              <a:t>Make it easy to maintain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dirty="0">
                <a:solidFill>
                  <a:srgbClr val="FFFF00"/>
                </a:solidFill>
                <a:latin typeface="Arial" charset="0"/>
              </a:rPr>
              <a:t>Make it easy to change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1000" y="4343400"/>
            <a:ext cx="25368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800" b="1" cap="all" dirty="0">
                <a:ln/>
                <a:solidFill>
                  <a:srgbClr val="FF66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charset="0"/>
              </a:rPr>
              <a:t>SIMPLE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0" y="5638800"/>
            <a:ext cx="3178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800" b="1" cap="all" dirty="0">
                <a:ln/>
                <a:solidFill>
                  <a:srgbClr val="FF66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charset="0"/>
              </a:rPr>
              <a:t>FLEXIBLE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876800" y="4419600"/>
            <a:ext cx="380404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800" b="1" cap="all" dirty="0">
                <a:ln/>
                <a:solidFill>
                  <a:srgbClr val="FF66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charset="0"/>
              </a:rPr>
              <a:t>INTUITIVE</a:t>
            </a:r>
          </a:p>
        </p:txBody>
      </p:sp>
    </p:spTree>
    <p:extLst>
      <p:ext uri="{BB962C8B-B14F-4D97-AF65-F5344CB8AC3E}">
        <p14:creationId xmlns:p14="http://schemas.microsoft.com/office/powerpoint/2010/main" val="3587568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LSP violation</a:t>
            </a:r>
          </a:p>
        </p:txBody>
      </p:sp>
      <p:sp>
        <p:nvSpPr>
          <p:cNvPr id="29704" name="Rectangle 11"/>
          <p:cNvSpPr>
            <a:spLocks noChangeArrowheads="1"/>
          </p:cNvSpPr>
          <p:nvPr/>
        </p:nvSpPr>
        <p:spPr bwMode="auto">
          <a:xfrm>
            <a:off x="3886200" y="1143000"/>
            <a:ext cx="4572000" cy="267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 dirty="0"/>
              <a:t>class Rectangle</a:t>
            </a:r>
          </a:p>
          <a:p>
            <a:r>
              <a:rPr lang="en-US" sz="1400" dirty="0"/>
              <a:t>{</a:t>
            </a:r>
          </a:p>
          <a:p>
            <a:r>
              <a:rPr lang="en-US" sz="1400" dirty="0"/>
              <a:t>public:</a:t>
            </a:r>
          </a:p>
          <a:p>
            <a:r>
              <a:rPr lang="en-US" sz="1400" dirty="0"/>
              <a:t>void </a:t>
            </a:r>
            <a:r>
              <a:rPr lang="en-US" sz="1400" dirty="0" err="1"/>
              <a:t>SetWidth</a:t>
            </a:r>
            <a:r>
              <a:rPr lang="en-US" sz="1400" dirty="0"/>
              <a:t>(double w) {</a:t>
            </a:r>
            <a:r>
              <a:rPr lang="en-US" sz="1400" dirty="0" err="1"/>
              <a:t>itsWidth</a:t>
            </a:r>
            <a:r>
              <a:rPr lang="en-US" sz="1400" dirty="0"/>
              <a:t>=w;}</a:t>
            </a:r>
          </a:p>
          <a:p>
            <a:r>
              <a:rPr lang="en-US" sz="1400" dirty="0"/>
              <a:t>void </a:t>
            </a:r>
            <a:r>
              <a:rPr lang="en-US" sz="1400" dirty="0" err="1"/>
              <a:t>SetHeight</a:t>
            </a:r>
            <a:r>
              <a:rPr lang="en-US" sz="1400" dirty="0"/>
              <a:t>(double h) {</a:t>
            </a:r>
            <a:r>
              <a:rPr lang="en-US" sz="1400" dirty="0" err="1"/>
              <a:t>itsHeight</a:t>
            </a:r>
            <a:r>
              <a:rPr lang="en-US" sz="1400" dirty="0"/>
              <a:t>=h;}</a:t>
            </a:r>
          </a:p>
          <a:p>
            <a:r>
              <a:rPr lang="en-US" sz="1400" dirty="0"/>
              <a:t>double </a:t>
            </a:r>
            <a:r>
              <a:rPr lang="en-US" sz="1400" dirty="0" err="1"/>
              <a:t>GetHeight</a:t>
            </a:r>
            <a:r>
              <a:rPr lang="en-US" sz="1400" dirty="0"/>
              <a:t>() </a:t>
            </a:r>
            <a:r>
              <a:rPr lang="en-US" sz="1400" dirty="0" err="1"/>
              <a:t>const</a:t>
            </a:r>
            <a:r>
              <a:rPr lang="en-US" sz="1400" dirty="0"/>
              <a:t> {return </a:t>
            </a:r>
            <a:r>
              <a:rPr lang="en-US" sz="1400" dirty="0" err="1"/>
              <a:t>itsHeight</a:t>
            </a:r>
            <a:r>
              <a:rPr lang="en-US" sz="1400" dirty="0"/>
              <a:t>;}</a:t>
            </a:r>
          </a:p>
          <a:p>
            <a:r>
              <a:rPr lang="en-US" sz="1400" dirty="0"/>
              <a:t>double </a:t>
            </a:r>
            <a:r>
              <a:rPr lang="en-US" sz="1400" dirty="0" err="1"/>
              <a:t>GetWidth</a:t>
            </a:r>
            <a:r>
              <a:rPr lang="en-US" sz="1400" dirty="0"/>
              <a:t>() </a:t>
            </a:r>
            <a:r>
              <a:rPr lang="en-US" sz="1400" dirty="0" err="1"/>
              <a:t>const</a:t>
            </a:r>
            <a:r>
              <a:rPr lang="en-US" sz="1400" dirty="0"/>
              <a:t> {return </a:t>
            </a:r>
            <a:r>
              <a:rPr lang="en-US" sz="1400" dirty="0" err="1"/>
              <a:t>itsWidth</a:t>
            </a:r>
            <a:r>
              <a:rPr lang="en-US" sz="1400" dirty="0"/>
              <a:t>;}</a:t>
            </a:r>
          </a:p>
          <a:p>
            <a:r>
              <a:rPr lang="en-US" sz="1400" dirty="0"/>
              <a:t>private:</a:t>
            </a:r>
          </a:p>
          <a:p>
            <a:r>
              <a:rPr lang="en-US" sz="1400" dirty="0"/>
              <a:t>double </a:t>
            </a:r>
            <a:r>
              <a:rPr lang="en-US" sz="1400" dirty="0" err="1"/>
              <a:t>itsWidth</a:t>
            </a:r>
            <a:r>
              <a:rPr lang="en-US" sz="1400" dirty="0"/>
              <a:t>;</a:t>
            </a:r>
          </a:p>
          <a:p>
            <a:r>
              <a:rPr lang="en-US" sz="1400" dirty="0"/>
              <a:t>double </a:t>
            </a:r>
            <a:r>
              <a:rPr lang="en-US" sz="1400" dirty="0" err="1"/>
              <a:t>itsHeight</a:t>
            </a:r>
            <a:r>
              <a:rPr lang="en-US" sz="1400" dirty="0"/>
              <a:t>;</a:t>
            </a:r>
          </a:p>
          <a:p>
            <a:r>
              <a:rPr lang="en-US" sz="1400" dirty="0"/>
              <a:t>};</a:t>
            </a:r>
          </a:p>
          <a:p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767648" y="3191574"/>
            <a:ext cx="1905000" cy="1278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rectangle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3848" y="5252149"/>
            <a:ext cx="1905000" cy="1182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square</a:t>
            </a:r>
          </a:p>
        </p:txBody>
      </p:sp>
      <p:sp>
        <p:nvSpPr>
          <p:cNvPr id="14" name="Isosceles Triangle 13"/>
          <p:cNvSpPr/>
          <p:nvPr/>
        </p:nvSpPr>
        <p:spPr>
          <a:xfrm>
            <a:off x="1682048" y="4470387"/>
            <a:ext cx="228600" cy="304800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>
            <a:stCxn id="14" idx="3"/>
            <a:endCxn id="12" idx="0"/>
          </p:cNvCxnSpPr>
          <p:nvPr/>
        </p:nvCxnSpPr>
        <p:spPr>
          <a:xfrm>
            <a:off x="1796348" y="4775187"/>
            <a:ext cx="0" cy="476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99575" y="990593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rgbClr val="FF0000"/>
                </a:solidFill>
              </a:rPr>
              <a:t>shape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Isosceles Triangle 16"/>
          <p:cNvSpPr/>
          <p:nvPr/>
        </p:nvSpPr>
        <p:spPr>
          <a:xfrm>
            <a:off x="1659470" y="2362193"/>
            <a:ext cx="228600" cy="304800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783648" y="2666993"/>
            <a:ext cx="0" cy="476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4391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LSP violation</a:t>
            </a:r>
          </a:p>
        </p:txBody>
      </p:sp>
      <p:sp>
        <p:nvSpPr>
          <p:cNvPr id="29704" name="Rectangle 11"/>
          <p:cNvSpPr>
            <a:spLocks noChangeArrowheads="1"/>
          </p:cNvSpPr>
          <p:nvPr/>
        </p:nvSpPr>
        <p:spPr bwMode="auto">
          <a:xfrm>
            <a:off x="3886200" y="1143000"/>
            <a:ext cx="4572000" cy="267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400"/>
              <a:t>class Rectangle</a:t>
            </a:r>
          </a:p>
          <a:p>
            <a:r>
              <a:rPr lang="en-US" sz="1400"/>
              <a:t>{</a:t>
            </a:r>
          </a:p>
          <a:p>
            <a:r>
              <a:rPr lang="en-US" sz="1400"/>
              <a:t>public:</a:t>
            </a:r>
          </a:p>
          <a:p>
            <a:r>
              <a:rPr lang="en-US" sz="1400"/>
              <a:t>void SetWidth(double w) {itsWidth=w;}</a:t>
            </a:r>
          </a:p>
          <a:p>
            <a:r>
              <a:rPr lang="en-US" sz="1400"/>
              <a:t>void SetHeight(double h) {itsHeight=h;}</a:t>
            </a:r>
          </a:p>
          <a:p>
            <a:r>
              <a:rPr lang="en-US" sz="1400"/>
              <a:t>double GetHeight() const {return itsHeight;}</a:t>
            </a:r>
          </a:p>
          <a:p>
            <a:r>
              <a:rPr lang="en-US" sz="1400"/>
              <a:t>double GetWidth() const {return itsWidth;}</a:t>
            </a:r>
          </a:p>
          <a:p>
            <a:r>
              <a:rPr lang="en-US" sz="1400"/>
              <a:t>private:</a:t>
            </a:r>
          </a:p>
          <a:p>
            <a:r>
              <a:rPr lang="en-US" sz="1400"/>
              <a:t>double itsWidth;</a:t>
            </a:r>
          </a:p>
          <a:p>
            <a:r>
              <a:rPr lang="en-US" sz="1400"/>
              <a:t>double itsHeight;</a:t>
            </a:r>
          </a:p>
          <a:p>
            <a:r>
              <a:rPr lang="en-US" sz="1400"/>
              <a:t>};</a:t>
            </a:r>
          </a:p>
          <a:p>
            <a:endParaRPr lang="en-US" sz="14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6200" y="4199187"/>
            <a:ext cx="3962400" cy="224676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void Square::SetWidth(double w)</a:t>
            </a:r>
          </a:p>
          <a:p>
            <a:pPr eaLnBrk="1" hangingPunct="1"/>
            <a:r>
              <a:rPr lang="en-US" sz="1400"/>
              <a:t>{</a:t>
            </a:r>
          </a:p>
          <a:p>
            <a:pPr eaLnBrk="1" hangingPunct="1"/>
            <a:r>
              <a:rPr lang="en-US" sz="1400"/>
              <a:t>Rectangle::SetWidth(w);</a:t>
            </a:r>
          </a:p>
          <a:p>
            <a:pPr eaLnBrk="1" hangingPunct="1"/>
            <a:r>
              <a:rPr lang="en-US" sz="1400"/>
              <a:t>Rectangle::SetHeight(w);</a:t>
            </a:r>
          </a:p>
          <a:p>
            <a:pPr eaLnBrk="1" hangingPunct="1"/>
            <a:r>
              <a:rPr lang="en-US" sz="1400"/>
              <a:t>}</a:t>
            </a:r>
          </a:p>
          <a:p>
            <a:pPr eaLnBrk="1" hangingPunct="1"/>
            <a:r>
              <a:rPr lang="en-US" sz="1400"/>
              <a:t>void Square::SetHeight(double h)</a:t>
            </a:r>
          </a:p>
          <a:p>
            <a:pPr eaLnBrk="1" hangingPunct="1"/>
            <a:r>
              <a:rPr lang="en-US" sz="1400"/>
              <a:t>{</a:t>
            </a:r>
          </a:p>
          <a:p>
            <a:pPr eaLnBrk="1" hangingPunct="1"/>
            <a:r>
              <a:rPr lang="en-US" sz="1400"/>
              <a:t>Rectangle::SetHeight(h);</a:t>
            </a:r>
          </a:p>
          <a:p>
            <a:pPr eaLnBrk="1" hangingPunct="1"/>
            <a:r>
              <a:rPr lang="en-US" sz="1400"/>
              <a:t>Rectangle::SetWidth(h);</a:t>
            </a:r>
          </a:p>
          <a:p>
            <a:pPr eaLnBrk="1" hangingPunct="1"/>
            <a:r>
              <a:rPr lang="en-US" sz="1400"/>
              <a:t>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7648" y="3191574"/>
            <a:ext cx="1905000" cy="1278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rectangle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3848" y="5252149"/>
            <a:ext cx="1905000" cy="1182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square</a:t>
            </a:r>
          </a:p>
        </p:txBody>
      </p:sp>
      <p:sp>
        <p:nvSpPr>
          <p:cNvPr id="14" name="Isosceles Triangle 13"/>
          <p:cNvSpPr/>
          <p:nvPr/>
        </p:nvSpPr>
        <p:spPr>
          <a:xfrm>
            <a:off x="1682048" y="4470387"/>
            <a:ext cx="228600" cy="304800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>
            <a:stCxn id="14" idx="3"/>
            <a:endCxn id="12" idx="0"/>
          </p:cNvCxnSpPr>
          <p:nvPr/>
        </p:nvCxnSpPr>
        <p:spPr>
          <a:xfrm>
            <a:off x="1796348" y="4775187"/>
            <a:ext cx="0" cy="476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99575" y="990593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rgbClr val="FF0000"/>
                </a:solidFill>
              </a:rPr>
              <a:t>shape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Isosceles Triangle 16"/>
          <p:cNvSpPr/>
          <p:nvPr/>
        </p:nvSpPr>
        <p:spPr>
          <a:xfrm>
            <a:off x="1659470" y="2362193"/>
            <a:ext cx="228600" cy="304800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783648" y="2666993"/>
            <a:ext cx="0" cy="476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356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2286000" y="2413000"/>
            <a:ext cx="4572000" cy="203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void g(Rectangle&amp; r)</a:t>
            </a:r>
          </a:p>
          <a:p>
            <a:r>
              <a:rPr lang="en-US"/>
              <a:t>{</a:t>
            </a:r>
          </a:p>
          <a:p>
            <a:r>
              <a:rPr lang="en-US"/>
              <a:t>r.SetWidth(5);</a:t>
            </a:r>
          </a:p>
          <a:p>
            <a:r>
              <a:rPr lang="en-US"/>
              <a:t>r.SetHeight(4);</a:t>
            </a:r>
          </a:p>
          <a:p>
            <a:r>
              <a:rPr lang="en-US"/>
              <a:t>assert(r.GetWidth() * r.GetHeight()) == 20);</a:t>
            </a:r>
          </a:p>
          <a:p>
            <a:r>
              <a:rPr lang="en-US"/>
              <a:t>}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519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LSP violation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8582" y="4800600"/>
            <a:ext cx="592051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rgbClr val="FF0000"/>
                </a:solidFill>
                <a:latin typeface="Adobe Garamond Pro Bold" pitchFamily="18" charset="0"/>
                <a:ea typeface="+mn-ea"/>
              </a:rPr>
              <a:t>A square is not a rectangle!!</a:t>
            </a:r>
          </a:p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  <a:latin typeface="+mj-lt"/>
                <a:ea typeface="+mn-ea"/>
              </a:rPr>
              <a:t>It behaves differently</a:t>
            </a:r>
            <a:endParaRPr lang="en-US" sz="2400" dirty="0">
              <a:solidFill>
                <a:srgbClr val="FF0000"/>
              </a:solidFill>
              <a:latin typeface="+mj-lt"/>
              <a:ea typeface="+mn-e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7648" y="3191574"/>
            <a:ext cx="1905000" cy="1278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rectangle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3848" y="5252149"/>
            <a:ext cx="1905000" cy="1182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square</a:t>
            </a:r>
          </a:p>
        </p:txBody>
      </p:sp>
      <p:sp>
        <p:nvSpPr>
          <p:cNvPr id="13" name="Isosceles Triangle 12"/>
          <p:cNvSpPr/>
          <p:nvPr/>
        </p:nvSpPr>
        <p:spPr>
          <a:xfrm>
            <a:off x="1682048" y="4470387"/>
            <a:ext cx="228600" cy="304800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>
            <a:stCxn id="13" idx="3"/>
            <a:endCxn id="12" idx="0"/>
          </p:cNvCxnSpPr>
          <p:nvPr/>
        </p:nvCxnSpPr>
        <p:spPr>
          <a:xfrm>
            <a:off x="1796348" y="4775187"/>
            <a:ext cx="0" cy="476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99575" y="990593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rgbClr val="FF0000"/>
                </a:solidFill>
              </a:rPr>
              <a:t>shape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Isosceles Triangle 16"/>
          <p:cNvSpPr/>
          <p:nvPr/>
        </p:nvSpPr>
        <p:spPr>
          <a:xfrm>
            <a:off x="1659470" y="2362193"/>
            <a:ext cx="228600" cy="304800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783648" y="2666993"/>
            <a:ext cx="0" cy="476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460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LSP violation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4426" y="4280945"/>
            <a:ext cx="1905000" cy="1278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rectangle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12181" y="4309499"/>
            <a:ext cx="1905000" cy="1182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square</a:t>
            </a:r>
          </a:p>
        </p:txBody>
      </p:sp>
      <p:sp>
        <p:nvSpPr>
          <p:cNvPr id="13" name="Isosceles Triangle 12"/>
          <p:cNvSpPr/>
          <p:nvPr/>
        </p:nvSpPr>
        <p:spPr>
          <a:xfrm>
            <a:off x="4447826" y="3123834"/>
            <a:ext cx="228600" cy="304800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79464" y="1752234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rgbClr val="FF0000"/>
                </a:solidFill>
              </a:rPr>
              <a:t>shape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Elbow Connector 4"/>
          <p:cNvCxnSpPr>
            <a:stCxn id="13" idx="3"/>
            <a:endCxn id="11" idx="0"/>
          </p:cNvCxnSpPr>
          <p:nvPr/>
        </p:nvCxnSpPr>
        <p:spPr>
          <a:xfrm rot="5400000">
            <a:off x="3018371" y="2737189"/>
            <a:ext cx="852311" cy="22352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13" idx="3"/>
            <a:endCxn id="12" idx="0"/>
          </p:cNvCxnSpPr>
          <p:nvPr/>
        </p:nvCxnSpPr>
        <p:spPr>
          <a:xfrm rot="16200000" flipH="1">
            <a:off x="5172971" y="2817788"/>
            <a:ext cx="880865" cy="2102555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594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LSP violation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4426" y="4280945"/>
            <a:ext cx="1905000" cy="1278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rectangle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12181" y="4309499"/>
            <a:ext cx="1905000" cy="1182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square</a:t>
            </a:r>
          </a:p>
        </p:txBody>
      </p:sp>
      <p:sp>
        <p:nvSpPr>
          <p:cNvPr id="13" name="Isosceles Triangle 12"/>
          <p:cNvSpPr/>
          <p:nvPr/>
        </p:nvSpPr>
        <p:spPr>
          <a:xfrm>
            <a:off x="4447826" y="3123834"/>
            <a:ext cx="228600" cy="304800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79464" y="1752234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rgbClr val="FF0000"/>
                </a:solidFill>
              </a:rPr>
              <a:t>shape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Elbow Connector 4"/>
          <p:cNvCxnSpPr>
            <a:stCxn id="13" idx="3"/>
            <a:endCxn id="11" idx="0"/>
          </p:cNvCxnSpPr>
          <p:nvPr/>
        </p:nvCxnSpPr>
        <p:spPr>
          <a:xfrm rot="5400000">
            <a:off x="3018371" y="2737189"/>
            <a:ext cx="852311" cy="22352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13" idx="3"/>
            <a:endCxn id="12" idx="0"/>
          </p:cNvCxnSpPr>
          <p:nvPr/>
        </p:nvCxnSpPr>
        <p:spPr>
          <a:xfrm rot="16200000" flipH="1">
            <a:off x="5172971" y="2817788"/>
            <a:ext cx="880865" cy="2102555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iamond 7"/>
          <p:cNvSpPr/>
          <p:nvPr/>
        </p:nvSpPr>
        <p:spPr>
          <a:xfrm>
            <a:off x="5296343" y="4826000"/>
            <a:ext cx="376242" cy="338667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8" idx="1"/>
          </p:cNvCxnSpPr>
          <p:nvPr/>
        </p:nvCxnSpPr>
        <p:spPr>
          <a:xfrm flipH="1">
            <a:off x="3279426" y="4995334"/>
            <a:ext cx="2016917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5121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633659" y="2133600"/>
            <a:ext cx="834976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dirty="0"/>
              <a:t>Don</a:t>
            </a:r>
            <a:r>
              <a:rPr lang="ja-JP" altLang="en-US" sz="4800" dirty="0"/>
              <a:t>’</a:t>
            </a:r>
            <a:r>
              <a:rPr lang="en-US" sz="4800" dirty="0"/>
              <a:t>t repeat </a:t>
            </a:r>
            <a:r>
              <a:rPr lang="en-US" sz="4800" dirty="0" smtClean="0"/>
              <a:t>yourself (D.R.Y.)</a:t>
            </a:r>
            <a:endParaRPr lang="en-US" sz="4800" dirty="0"/>
          </a:p>
          <a:p>
            <a:pPr algn="ctr" eaLnBrk="1" hangingPunct="1"/>
            <a:r>
              <a:rPr lang="en-US" sz="2400" dirty="0">
                <a:solidFill>
                  <a:srgbClr val="FFFF00"/>
                </a:solidFill>
              </a:rPr>
              <a:t>data/code should occur once and only once</a:t>
            </a:r>
          </a:p>
        </p:txBody>
      </p:sp>
      <p:pic>
        <p:nvPicPr>
          <p:cNvPr id="8196" name="Picture 7" descr="funHous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86200"/>
            <a:ext cx="21717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2667000" y="1295400"/>
            <a:ext cx="3694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Batang" charset="0"/>
                <a:ea typeface="Batang" charset="0"/>
                <a:cs typeface="Batang" charset="0"/>
              </a:rPr>
              <a:t>SIMPLE, INTUITIVE, FLEXIBLE</a:t>
            </a:r>
          </a:p>
        </p:txBody>
      </p:sp>
      <p:pic>
        <p:nvPicPr>
          <p:cNvPr id="8198" name="Picture 6" descr="funHous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733800"/>
            <a:ext cx="19240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2289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982913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" name="Diamond 4"/>
          <p:cNvSpPr/>
          <p:nvPr/>
        </p:nvSpPr>
        <p:spPr>
          <a:xfrm>
            <a:off x="2478088" y="3571875"/>
            <a:ext cx="304800" cy="228600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1400" y="2998788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11" name="Straight Connector 10"/>
          <p:cNvCxnSpPr>
            <a:stCxn id="5" idx="3"/>
            <a:endCxn id="9" idx="1"/>
          </p:cNvCxnSpPr>
          <p:nvPr/>
        </p:nvCxnSpPr>
        <p:spPr>
          <a:xfrm flipV="1">
            <a:off x="2782888" y="3684588"/>
            <a:ext cx="7985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629400" y="23622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5600" y="48006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4" name="Isosceles Triangle 13"/>
          <p:cNvSpPr/>
          <p:nvPr/>
        </p:nvSpPr>
        <p:spPr>
          <a:xfrm>
            <a:off x="7543800" y="3657600"/>
            <a:ext cx="228600" cy="3048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>
            <a:stCxn id="14" idx="3"/>
            <a:endCxn id="13" idx="0"/>
          </p:cNvCxnSpPr>
          <p:nvPr/>
        </p:nvCxnSpPr>
        <p:spPr>
          <a:xfrm rot="5400000">
            <a:off x="7239000" y="43815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1" name="TextBox 16"/>
          <p:cNvSpPr txBox="1">
            <a:spLocks noChangeArrowheads="1"/>
          </p:cNvSpPr>
          <p:nvPr/>
        </p:nvSpPr>
        <p:spPr bwMode="auto">
          <a:xfrm>
            <a:off x="6324600" y="4191000"/>
            <a:ext cx="1312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inheritance</a:t>
            </a:r>
          </a:p>
        </p:txBody>
      </p:sp>
      <p:sp>
        <p:nvSpPr>
          <p:cNvPr id="20492" name="TextBox 17"/>
          <p:cNvSpPr txBox="1">
            <a:spLocks noChangeArrowheads="1"/>
          </p:cNvSpPr>
          <p:nvPr/>
        </p:nvSpPr>
        <p:spPr bwMode="auto">
          <a:xfrm>
            <a:off x="2362200" y="4506913"/>
            <a:ext cx="1416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composition</a:t>
            </a:r>
          </a:p>
        </p:txBody>
      </p:sp>
      <p:sp>
        <p:nvSpPr>
          <p:cNvPr id="20493" name="TextBox 18"/>
          <p:cNvSpPr txBox="1">
            <a:spLocks noChangeArrowheads="1"/>
          </p:cNvSpPr>
          <p:nvPr/>
        </p:nvSpPr>
        <p:spPr bwMode="auto">
          <a:xfrm>
            <a:off x="2730500" y="3284538"/>
            <a:ext cx="622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has a</a:t>
            </a:r>
          </a:p>
        </p:txBody>
      </p:sp>
      <p:sp>
        <p:nvSpPr>
          <p:cNvPr id="20494" name="TextBox 19"/>
          <p:cNvSpPr txBox="1">
            <a:spLocks noChangeArrowheads="1"/>
          </p:cNvSpPr>
          <p:nvPr/>
        </p:nvSpPr>
        <p:spPr bwMode="auto">
          <a:xfrm>
            <a:off x="7835900" y="4111625"/>
            <a:ext cx="4143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isa</a:t>
            </a:r>
          </a:p>
        </p:txBody>
      </p:sp>
      <p:sp>
        <p:nvSpPr>
          <p:cNvPr id="20495" name="TextBox 16"/>
          <p:cNvSpPr txBox="1">
            <a:spLocks noChangeArrowheads="1"/>
          </p:cNvSpPr>
          <p:nvPr/>
        </p:nvSpPr>
        <p:spPr bwMode="auto">
          <a:xfrm>
            <a:off x="990600" y="1524000"/>
            <a:ext cx="6559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FF00"/>
                </a:solidFill>
              </a:rPr>
              <a:t>Favor composition over inheritance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" y="2514600"/>
            <a:ext cx="5867400" cy="3124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057400" y="6248400"/>
            <a:ext cx="2017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BLACK box reuse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400800" y="6248400"/>
            <a:ext cx="2005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WHITE box reuse</a:t>
            </a:r>
          </a:p>
        </p:txBody>
      </p:sp>
    </p:spTree>
    <p:extLst>
      <p:ext uri="{BB962C8B-B14F-4D97-AF65-F5344CB8AC3E}">
        <p14:creationId xmlns:p14="http://schemas.microsoft.com/office/powerpoint/2010/main" val="1086178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982913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" name="Diamond 4"/>
          <p:cNvSpPr/>
          <p:nvPr/>
        </p:nvSpPr>
        <p:spPr>
          <a:xfrm>
            <a:off x="2478088" y="3571875"/>
            <a:ext cx="304800" cy="228600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1400" y="2998788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11" name="Straight Connector 10"/>
          <p:cNvCxnSpPr>
            <a:stCxn id="5" idx="3"/>
            <a:endCxn id="9" idx="1"/>
          </p:cNvCxnSpPr>
          <p:nvPr/>
        </p:nvCxnSpPr>
        <p:spPr>
          <a:xfrm flipV="1">
            <a:off x="2782888" y="3684588"/>
            <a:ext cx="7985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629400" y="23622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5600" y="48006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4" name="Isosceles Triangle 13"/>
          <p:cNvSpPr/>
          <p:nvPr/>
        </p:nvSpPr>
        <p:spPr>
          <a:xfrm>
            <a:off x="7543800" y="3657600"/>
            <a:ext cx="228600" cy="3048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>
            <a:stCxn id="14" idx="3"/>
            <a:endCxn id="13" idx="0"/>
          </p:cNvCxnSpPr>
          <p:nvPr/>
        </p:nvCxnSpPr>
        <p:spPr>
          <a:xfrm rot="5400000">
            <a:off x="7239000" y="43815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5" name="TextBox 16"/>
          <p:cNvSpPr txBox="1">
            <a:spLocks noChangeArrowheads="1"/>
          </p:cNvSpPr>
          <p:nvPr/>
        </p:nvSpPr>
        <p:spPr bwMode="auto">
          <a:xfrm>
            <a:off x="6324600" y="4191000"/>
            <a:ext cx="1312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inheritance</a:t>
            </a:r>
          </a:p>
        </p:txBody>
      </p:sp>
      <p:sp>
        <p:nvSpPr>
          <p:cNvPr id="21516" name="TextBox 17"/>
          <p:cNvSpPr txBox="1">
            <a:spLocks noChangeArrowheads="1"/>
          </p:cNvSpPr>
          <p:nvPr/>
        </p:nvSpPr>
        <p:spPr bwMode="auto">
          <a:xfrm>
            <a:off x="2362200" y="4506913"/>
            <a:ext cx="1416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composition</a:t>
            </a:r>
          </a:p>
        </p:txBody>
      </p:sp>
      <p:sp>
        <p:nvSpPr>
          <p:cNvPr id="21517" name="TextBox 18"/>
          <p:cNvSpPr txBox="1">
            <a:spLocks noChangeArrowheads="1"/>
          </p:cNvSpPr>
          <p:nvPr/>
        </p:nvSpPr>
        <p:spPr bwMode="auto">
          <a:xfrm>
            <a:off x="2730500" y="3284538"/>
            <a:ext cx="622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has a</a:t>
            </a:r>
          </a:p>
        </p:txBody>
      </p:sp>
      <p:sp>
        <p:nvSpPr>
          <p:cNvPr id="21518" name="TextBox 19"/>
          <p:cNvSpPr txBox="1">
            <a:spLocks noChangeArrowheads="1"/>
          </p:cNvSpPr>
          <p:nvPr/>
        </p:nvSpPr>
        <p:spPr bwMode="auto">
          <a:xfrm>
            <a:off x="7835900" y="4111625"/>
            <a:ext cx="4143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isa</a:t>
            </a:r>
          </a:p>
        </p:txBody>
      </p:sp>
      <p:sp>
        <p:nvSpPr>
          <p:cNvPr id="21519" name="TextBox 16"/>
          <p:cNvSpPr txBox="1">
            <a:spLocks noChangeArrowheads="1"/>
          </p:cNvSpPr>
          <p:nvPr/>
        </p:nvSpPr>
        <p:spPr bwMode="auto">
          <a:xfrm>
            <a:off x="990600" y="1524000"/>
            <a:ext cx="6559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FF00"/>
                </a:solidFill>
              </a:rPr>
              <a:t>Favor composition over inheritance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67400" y="1981200"/>
            <a:ext cx="2971800" cy="441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21" name="TextBox 23"/>
          <p:cNvSpPr txBox="1">
            <a:spLocks noChangeArrowheads="1"/>
          </p:cNvSpPr>
          <p:nvPr/>
        </p:nvSpPr>
        <p:spPr bwMode="auto">
          <a:xfrm>
            <a:off x="533400" y="5105400"/>
            <a:ext cx="5391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Caveat:  sometime inheritance is the right thing</a:t>
            </a:r>
          </a:p>
          <a:p>
            <a:pPr eaLnBrk="1" hangingPunct="1"/>
            <a:r>
              <a:rPr lang="en-US" b="1"/>
              <a:t> (i.e. gives us polymorphism) </a:t>
            </a:r>
          </a:p>
        </p:txBody>
      </p:sp>
    </p:spTree>
    <p:extLst>
      <p:ext uri="{BB962C8B-B14F-4D97-AF65-F5344CB8AC3E}">
        <p14:creationId xmlns:p14="http://schemas.microsoft.com/office/powerpoint/2010/main" val="601523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Program to an interface, not an implementation</a:t>
            </a:r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2819400" y="3200400"/>
            <a:ext cx="2903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00"/>
                </a:solidFill>
              </a:rPr>
              <a:t>Reduces cohesion</a:t>
            </a:r>
          </a:p>
        </p:txBody>
      </p:sp>
    </p:spTree>
    <p:extLst>
      <p:ext uri="{BB962C8B-B14F-4D97-AF65-F5344CB8AC3E}">
        <p14:creationId xmlns:p14="http://schemas.microsoft.com/office/powerpoint/2010/main" val="458659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9" descr="tic_tac_to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18013"/>
            <a:ext cx="1728788" cy="190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10" descr="play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343400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9221" name="TextBox 3"/>
          <p:cNvSpPr txBox="1">
            <a:spLocks noChangeArrowheads="1"/>
          </p:cNvSpPr>
          <p:nvPr/>
        </p:nvSpPr>
        <p:spPr bwMode="auto">
          <a:xfrm>
            <a:off x="1676400" y="2362200"/>
            <a:ext cx="6245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800"/>
              <a:t>Use real world objects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14600" y="1600200"/>
            <a:ext cx="37607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800">
                <a:solidFill>
                  <a:srgbClr val="FF3300"/>
                </a:solidFill>
                <a:latin typeface="Comic Sans MS" charset="0"/>
              </a:rPr>
              <a:t>INTUITIVE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19200" y="3657600"/>
            <a:ext cx="2286000" cy="144621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Domain </a:t>
            </a:r>
          </a:p>
          <a:p>
            <a:r>
              <a:rPr lang="en-US" sz="4400" dirty="0">
                <a:solidFill>
                  <a:srgbClr val="FF0000"/>
                </a:solidFill>
              </a:rPr>
              <a:t>model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292725" y="3657600"/>
            <a:ext cx="2098675" cy="1446213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Design </a:t>
            </a:r>
          </a:p>
          <a:p>
            <a:r>
              <a:rPr lang="en-US" sz="4400">
                <a:solidFill>
                  <a:srgbClr val="FF0000"/>
                </a:solidFill>
              </a:rPr>
              <a:t>model</a:t>
            </a:r>
          </a:p>
        </p:txBody>
      </p:sp>
      <p:cxnSp>
        <p:nvCxnSpPr>
          <p:cNvPr id="8" name="Straight Arrow Connector 6"/>
          <p:cNvCxnSpPr>
            <a:cxnSpLocks noChangeShapeType="1"/>
            <a:stCxn id="6" idx="3"/>
            <a:endCxn id="7" idx="1"/>
          </p:cNvCxnSpPr>
          <p:nvPr/>
        </p:nvCxnSpPr>
        <p:spPr bwMode="auto">
          <a:xfrm>
            <a:off x="3505200" y="4381500"/>
            <a:ext cx="1787525" cy="1588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48155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2286000" y="2057400"/>
            <a:ext cx="45354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/>
              <a:t>Law of Demeter</a:t>
            </a:r>
          </a:p>
        </p:txBody>
      </p:sp>
      <p:pic>
        <p:nvPicPr>
          <p:cNvPr id="19460" name="Picture 5" descr="demet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7600"/>
            <a:ext cx="239077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4343400" y="4648200"/>
            <a:ext cx="340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Principle of Least Knowledge</a:t>
            </a: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52600" y="5943600"/>
            <a:ext cx="5468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no no no:  myGame-&gt;theBoard-&gt;cells[0][0].update()</a:t>
            </a:r>
          </a:p>
        </p:txBody>
      </p:sp>
      <p:sp>
        <p:nvSpPr>
          <p:cNvPr id="19463" name="TextBox 6"/>
          <p:cNvSpPr txBox="1">
            <a:spLocks noChangeArrowheads="1"/>
          </p:cNvSpPr>
          <p:nvPr/>
        </p:nvSpPr>
        <p:spPr bwMode="auto">
          <a:xfrm>
            <a:off x="3124200" y="2971800"/>
            <a:ext cx="2557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only talk to your friends</a:t>
            </a:r>
          </a:p>
        </p:txBody>
      </p:sp>
    </p:spTree>
    <p:extLst>
      <p:ext uri="{BB962C8B-B14F-4D97-AF65-F5344CB8AC3E}">
        <p14:creationId xmlns:p14="http://schemas.microsoft.com/office/powerpoint/2010/main" val="251109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47800" y="2819400"/>
            <a:ext cx="31210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800">
                <a:solidFill>
                  <a:srgbClr val="FF0000"/>
                </a:solidFill>
                <a:latin typeface="Algerian" charset="0"/>
              </a:rPr>
              <a:t>INTUITIVE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29200" y="3733800"/>
            <a:ext cx="24018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800">
                <a:solidFill>
                  <a:srgbClr val="FF0000"/>
                </a:solidFill>
                <a:latin typeface="Algerian" charset="0"/>
              </a:rPr>
              <a:t>SIMPLE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95400" y="4572000"/>
            <a:ext cx="30586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800" dirty="0" smtClean="0">
                <a:solidFill>
                  <a:srgbClr val="FF0000"/>
                </a:solidFill>
                <a:latin typeface="Algerian" charset="0"/>
              </a:rPr>
              <a:t>FLEXIBLE </a:t>
            </a:r>
            <a:endParaRPr lang="en-US" sz="4800" dirty="0">
              <a:solidFill>
                <a:srgbClr val="FF0000"/>
              </a:solidFill>
              <a:latin typeface="Algeri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250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Summary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>
                <a:latin typeface="Arial" charset="0"/>
              </a:rPr>
              <a:t>Use real world objects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High cohesion/low coupling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Single responsibility principle</a:t>
            </a:r>
          </a:p>
          <a:p>
            <a:r>
              <a:rPr lang="en-US" sz="2800" dirty="0">
                <a:latin typeface="Arial" charset="0"/>
              </a:rPr>
              <a:t>Encapsulate </a:t>
            </a:r>
            <a:r>
              <a:rPr lang="en-US" sz="2800" dirty="0" smtClean="0">
                <a:latin typeface="Arial" charset="0"/>
              </a:rPr>
              <a:t>variation</a:t>
            </a:r>
          </a:p>
          <a:p>
            <a:r>
              <a:rPr lang="en-US" sz="2800" dirty="0" err="1">
                <a:latin typeface="Arial" charset="0"/>
              </a:rPr>
              <a:t>Liskov</a:t>
            </a:r>
            <a:r>
              <a:rPr lang="en-US" sz="2800" dirty="0">
                <a:latin typeface="Arial" charset="0"/>
              </a:rPr>
              <a:t> Substitution </a:t>
            </a:r>
            <a:r>
              <a:rPr lang="en-US" sz="2800" dirty="0" smtClean="0">
                <a:latin typeface="Arial" charset="0"/>
              </a:rPr>
              <a:t>Principle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Don</a:t>
            </a:r>
            <a:r>
              <a:rPr lang="ja-JP" altLang="en-US" sz="2800" dirty="0" smtClean="0">
                <a:latin typeface="Arial" charset="0"/>
              </a:rPr>
              <a:t>’</a:t>
            </a:r>
            <a:r>
              <a:rPr lang="en-US" sz="2800" dirty="0" smtClean="0">
                <a:latin typeface="Arial" charset="0"/>
              </a:rPr>
              <a:t>t </a:t>
            </a:r>
            <a:r>
              <a:rPr lang="en-US" sz="2800" dirty="0">
                <a:latin typeface="Arial" charset="0"/>
              </a:rPr>
              <a:t>repeat yourself (D.R.Y</a:t>
            </a:r>
            <a:r>
              <a:rPr lang="en-US" sz="2800" dirty="0" smtClean="0">
                <a:latin typeface="Arial" charset="0"/>
              </a:rPr>
              <a:t>)</a:t>
            </a:r>
          </a:p>
          <a:p>
            <a:r>
              <a:rPr lang="en-US" sz="2800" dirty="0">
                <a:latin typeface="Arial" charset="0"/>
              </a:rPr>
              <a:t>Favor composition over </a:t>
            </a:r>
            <a:r>
              <a:rPr lang="en-US" sz="2800" dirty="0" smtClean="0">
                <a:latin typeface="Arial" charset="0"/>
              </a:rPr>
              <a:t>inheritance</a:t>
            </a:r>
            <a:endParaRPr lang="en-US" sz="2800" dirty="0">
              <a:latin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</a:rPr>
              <a:t>Program </a:t>
            </a:r>
            <a:r>
              <a:rPr lang="en-US" sz="2800" dirty="0">
                <a:latin typeface="Arial" charset="0"/>
              </a:rPr>
              <a:t>to an interface, not an implementation</a:t>
            </a:r>
          </a:p>
          <a:p>
            <a:pPr eaLnBrk="1" hangingPunct="1"/>
            <a:r>
              <a:rPr lang="en-US" sz="2800" dirty="0">
                <a:latin typeface="Arial" charset="0"/>
              </a:rPr>
              <a:t>Law of </a:t>
            </a:r>
            <a:r>
              <a:rPr lang="en-US" sz="2800" dirty="0" err="1">
                <a:latin typeface="Arial" charset="0"/>
              </a:rPr>
              <a:t>demeter</a:t>
            </a:r>
            <a:r>
              <a:rPr lang="en-US" sz="2800" dirty="0">
                <a:latin typeface="Arial" charset="0"/>
              </a:rPr>
              <a:t> (talk only to your friends)</a:t>
            </a:r>
          </a:p>
          <a:p>
            <a:pPr eaLnBrk="1" hangingPunct="1"/>
            <a:endParaRPr lang="en-US" sz="2800" dirty="0">
              <a:latin typeface="Arial" charset="0"/>
            </a:endParaRPr>
          </a:p>
          <a:p>
            <a:pPr eaLnBrk="1" hangingPunct="1"/>
            <a:endParaRPr lang="en-US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003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>
                <a:latin typeface="Arial" charset="0"/>
              </a:rPr>
              <a:t>Source: [</a:t>
            </a:r>
            <a:r>
              <a:rPr lang="en-US" sz="1400" i="1">
                <a:latin typeface="Arial" charset="0"/>
              </a:rPr>
              <a:t>Raymond, "Art of Unix Programming", Addison-Wesley, 2003</a:t>
            </a:r>
            <a:r>
              <a:rPr lang="en-US" sz="1400">
                <a:latin typeface="Arial" charset="0"/>
              </a:rPr>
              <a:t>]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400">
                <a:latin typeface="Arial" charset="0"/>
              </a:rPr>
              <a:t>Rule of Modularity: Write simple parts connected by clean interfaces</a:t>
            </a:r>
          </a:p>
          <a:p>
            <a:r>
              <a:rPr lang="en-US" sz="1400">
                <a:latin typeface="Arial" charset="0"/>
              </a:rPr>
              <a:t>Rule of Clarity: Clarity is better than cleverness.</a:t>
            </a:r>
          </a:p>
          <a:p>
            <a:r>
              <a:rPr lang="en-US" sz="1400">
                <a:latin typeface="Arial" charset="0"/>
              </a:rPr>
              <a:t>Rule of Composition: Design programs to be connected to other programs.</a:t>
            </a:r>
          </a:p>
          <a:p>
            <a:r>
              <a:rPr lang="en-US" sz="1400">
                <a:latin typeface="Arial" charset="0"/>
              </a:rPr>
              <a:t>Rule of Separation: Separate policy from mechanism; separate interfaces from engines</a:t>
            </a:r>
          </a:p>
          <a:p>
            <a:r>
              <a:rPr lang="en-US" sz="1400">
                <a:latin typeface="Arial" charset="0"/>
              </a:rPr>
              <a:t>Rule of Simplicity: Design for simplicity; add complexity only where you must</a:t>
            </a:r>
          </a:p>
          <a:p>
            <a:r>
              <a:rPr lang="en-US" sz="1400">
                <a:latin typeface="Arial" charset="0"/>
              </a:rPr>
              <a:t>Rule of Parsimony: Write a big program only when it is clear by demonstration that nothing else will do</a:t>
            </a:r>
          </a:p>
          <a:p>
            <a:r>
              <a:rPr lang="en-US" sz="1400">
                <a:latin typeface="Arial" charset="0"/>
              </a:rPr>
              <a:t>Rule of Transparency: Design for visibility to make inspection and debugging easier</a:t>
            </a:r>
          </a:p>
          <a:p>
            <a:r>
              <a:rPr lang="en-US" sz="1400">
                <a:latin typeface="Arial" charset="0"/>
              </a:rPr>
              <a:t>Rule of Robustness: Robustness is the child of transparency and simplicity</a:t>
            </a:r>
          </a:p>
          <a:p>
            <a:r>
              <a:rPr lang="en-US" sz="1400">
                <a:latin typeface="Arial" charset="0"/>
              </a:rPr>
              <a:t>Rule of Representation: Fold knowledge into data so program logic can be stupid and robust</a:t>
            </a:r>
          </a:p>
          <a:p>
            <a:r>
              <a:rPr lang="en-US" sz="1400">
                <a:latin typeface="Arial" charset="0"/>
              </a:rPr>
              <a:t>Rule of Least Surprise: In interface design, always do the least surprising thing</a:t>
            </a:r>
          </a:p>
          <a:p>
            <a:r>
              <a:rPr lang="en-US" sz="1400">
                <a:latin typeface="Arial" charset="0"/>
              </a:rPr>
              <a:t>Rule of Silence: When a program has nothing surprising to say, it should say nothing</a:t>
            </a:r>
          </a:p>
          <a:p>
            <a:r>
              <a:rPr lang="en-US" sz="1400">
                <a:latin typeface="Arial" charset="0"/>
              </a:rPr>
              <a:t>Rule of Repair: When you must fail, fail noisily and as soon as possible</a:t>
            </a:r>
          </a:p>
          <a:p>
            <a:r>
              <a:rPr lang="en-US" sz="1400">
                <a:latin typeface="Arial" charset="0"/>
              </a:rPr>
              <a:t>Rule of Economy: Programmer time is expensive; conserve it in preference to machine time</a:t>
            </a:r>
          </a:p>
          <a:p>
            <a:r>
              <a:rPr lang="en-US" sz="1400">
                <a:latin typeface="Arial" charset="0"/>
              </a:rPr>
              <a:t>Rule of Generation: Avoid hand-hacking; write programs to write programs when you can</a:t>
            </a:r>
          </a:p>
          <a:p>
            <a:r>
              <a:rPr lang="en-US" sz="1400">
                <a:latin typeface="Arial" charset="0"/>
              </a:rPr>
              <a:t>Rule of Optimization: Prototype before polishing. Get it working before you optimize it</a:t>
            </a:r>
          </a:p>
          <a:p>
            <a:r>
              <a:rPr lang="en-US" sz="1400">
                <a:latin typeface="Arial" charset="0"/>
              </a:rPr>
              <a:t>Rule of Diversity: Distrust all claims for </a:t>
            </a:r>
            <a:r>
              <a:rPr lang="ja-JP" altLang="en-US" sz="1400">
                <a:latin typeface="Arial" charset="0"/>
              </a:rPr>
              <a:t>“</a:t>
            </a:r>
            <a:r>
              <a:rPr lang="en-US" sz="1400">
                <a:latin typeface="Arial" charset="0"/>
              </a:rPr>
              <a:t>one true way</a:t>
            </a:r>
            <a:r>
              <a:rPr lang="ja-JP" altLang="en-US" sz="1400">
                <a:latin typeface="Arial" charset="0"/>
              </a:rPr>
              <a:t>”</a:t>
            </a:r>
            <a:endParaRPr lang="en-US" sz="1400">
              <a:latin typeface="Arial" charset="0"/>
            </a:endParaRPr>
          </a:p>
          <a:p>
            <a:r>
              <a:rPr lang="en-US" sz="1400">
                <a:latin typeface="Arial" charset="0"/>
              </a:rPr>
              <a:t>Rule of Extensibility: Design for the future, because it will be here sooner than you think</a:t>
            </a:r>
          </a:p>
          <a:p>
            <a:endParaRPr 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389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81225" y="3048000"/>
            <a:ext cx="495776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000">
                <a:solidFill>
                  <a:srgbClr val="FF0000"/>
                </a:solidFill>
                <a:latin typeface="Adobe Caslon Pro Bold" charset="0"/>
              </a:rPr>
              <a:t>UNDER-PROMISE </a:t>
            </a:r>
          </a:p>
          <a:p>
            <a:pPr algn="ctr" eaLnBrk="1" hangingPunct="1"/>
            <a:r>
              <a:rPr lang="en-US" sz="4000">
                <a:solidFill>
                  <a:srgbClr val="FF0000"/>
                </a:solidFill>
                <a:latin typeface="Adobe Caslon Pro Bold" charset="0"/>
              </a:rPr>
              <a:t>and </a:t>
            </a:r>
          </a:p>
          <a:p>
            <a:pPr algn="ctr" eaLnBrk="1" hangingPunct="1"/>
            <a:r>
              <a:rPr lang="en-US" sz="4000">
                <a:solidFill>
                  <a:srgbClr val="FF0000"/>
                </a:solidFill>
                <a:latin typeface="Adobe Caslon Pro Bold" charset="0"/>
              </a:rPr>
              <a:t>OVER-DELIVER</a:t>
            </a:r>
          </a:p>
        </p:txBody>
      </p:sp>
    </p:spTree>
    <p:extLst>
      <p:ext uri="{BB962C8B-B14F-4D97-AF65-F5344CB8AC3E}">
        <p14:creationId xmlns:p14="http://schemas.microsoft.com/office/powerpoint/2010/main" val="992808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Make appointment with me to do Sudoku walk through</a:t>
            </a:r>
          </a:p>
          <a:p>
            <a:r>
              <a:rPr lang="en-US" dirty="0" smtClean="0"/>
              <a:t>Hold your team meeting  (3:30-4:15)</a:t>
            </a:r>
          </a:p>
          <a:p>
            <a:r>
              <a:rPr lang="en-US" dirty="0" smtClean="0"/>
              <a:t>Lab today:  Concept test</a:t>
            </a:r>
          </a:p>
          <a:p>
            <a:pPr lvl="1"/>
            <a:r>
              <a:rPr lang="en-US" dirty="0" smtClean="0"/>
              <a:t>Round A:  Teams 1,2,3    (4:20-4:50 minutes)</a:t>
            </a:r>
          </a:p>
          <a:p>
            <a:pPr lvl="1"/>
            <a:r>
              <a:rPr lang="en-US" dirty="0" smtClean="0"/>
              <a:t>Round B:   Teams 4,5  (4:55-5:25 minutes)</a:t>
            </a:r>
          </a:p>
          <a:p>
            <a:r>
              <a:rPr lang="en-US" dirty="0" smtClean="0"/>
              <a:t>During round A I’ll hold stand up meetings with teams 4&amp;5</a:t>
            </a:r>
          </a:p>
          <a:p>
            <a:r>
              <a:rPr lang="en-US" dirty="0" smtClean="0"/>
              <a:t>During round B I’ll meet with teams 1,2&amp;3</a:t>
            </a:r>
          </a:p>
          <a:p>
            <a:r>
              <a:rPr lang="en-US" dirty="0" smtClean="0"/>
              <a:t>If you aren’t meeting with me or holding your test, you are a test subject.</a:t>
            </a:r>
          </a:p>
        </p:txBody>
      </p:sp>
    </p:spTree>
    <p:extLst>
      <p:ext uri="{BB962C8B-B14F-4D97-AF65-F5344CB8AC3E}">
        <p14:creationId xmlns:p14="http://schemas.microsoft.com/office/powerpoint/2010/main" val="9475592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Sudoku </a:t>
            </a:r>
            <a:r>
              <a:rPr lang="en-US" smtClean="0"/>
              <a:t>project assessment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39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http://</a:t>
            </a:r>
            <a:r>
              <a:rPr lang="en-US" dirty="0" err="1"/>
              <a:t>www.surveymonkey.com</a:t>
            </a:r>
            <a:r>
              <a:rPr lang="en-US" dirty="0"/>
              <a:t>/s/SKYDF5G</a:t>
            </a:r>
          </a:p>
        </p:txBody>
      </p:sp>
    </p:spTree>
    <p:extLst>
      <p:ext uri="{BB962C8B-B14F-4D97-AF65-F5344CB8AC3E}">
        <p14:creationId xmlns:p14="http://schemas.microsoft.com/office/powerpoint/2010/main" val="315605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Key design principles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93" y="1453582"/>
            <a:ext cx="7779707" cy="2692979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Classes should have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high cohesion – low coupling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842225" y="3930375"/>
            <a:ext cx="0" cy="13101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60010" y="5418638"/>
            <a:ext cx="3316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Focused on a single responsibility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341549" y="3930375"/>
            <a:ext cx="29019" cy="13101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24736" y="5418638"/>
            <a:ext cx="3316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Doesn’t know about, care about, depend on  too many other classes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927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Key design principles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777" y="2123946"/>
            <a:ext cx="7779707" cy="269297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Single responsibility principle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Each class should have a single responsibility and that responsibility should be entirely encapsulated within the class.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408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Design principle</a:t>
            </a:r>
          </a:p>
        </p:txBody>
      </p:sp>
      <p:sp>
        <p:nvSpPr>
          <p:cNvPr id="11267" name="TextBox 3"/>
          <p:cNvSpPr txBox="1">
            <a:spLocks noChangeArrowheads="1"/>
          </p:cNvSpPr>
          <p:nvPr/>
        </p:nvSpPr>
        <p:spPr bwMode="auto">
          <a:xfrm>
            <a:off x="1120775" y="2057400"/>
            <a:ext cx="718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/>
              <a:t>Encapsulate variation</a:t>
            </a:r>
          </a:p>
          <a:p>
            <a:pPr algn="ctr" eaLnBrk="1" hangingPunct="1"/>
            <a:r>
              <a:rPr lang="en-US" sz="2400">
                <a:solidFill>
                  <a:srgbClr val="FFC000"/>
                </a:solidFill>
              </a:rPr>
              <a:t>every class should have only one reason to change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971800" y="3733800"/>
            <a:ext cx="33607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>
                <a:solidFill>
                  <a:srgbClr val="FF3300"/>
                </a:solidFill>
                <a:latin typeface="Comic Sans MS" charset="0"/>
              </a:rPr>
              <a:t>FLEXIBLE </a:t>
            </a:r>
          </a:p>
        </p:txBody>
      </p:sp>
      <p:pic>
        <p:nvPicPr>
          <p:cNvPr id="11269" name="Content Placeholder 3" descr="domino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5181600"/>
            <a:ext cx="2057400" cy="1327150"/>
          </a:xfrm>
        </p:spPr>
      </p:pic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2895600" y="6019800"/>
            <a:ext cx="4502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Change should not cause a domino effect!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3505200" y="1295400"/>
            <a:ext cx="1684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related to SRP</a:t>
            </a:r>
          </a:p>
        </p:txBody>
      </p:sp>
    </p:spTree>
    <p:extLst>
      <p:ext uri="{BB962C8B-B14F-4D97-AF65-F5344CB8AC3E}">
        <p14:creationId xmlns:p14="http://schemas.microsoft.com/office/powerpoint/2010/main" val="3802567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19496" y="696979"/>
            <a:ext cx="1608666" cy="1312333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Pizza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r>
              <a:rPr lang="en-US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price()</a:t>
            </a:r>
          </a:p>
        </p:txBody>
      </p:sp>
      <p:sp>
        <p:nvSpPr>
          <p:cNvPr id="5" name="Rectangle 4"/>
          <p:cNvSpPr/>
          <p:nvPr/>
        </p:nvSpPr>
        <p:spPr>
          <a:xfrm>
            <a:off x="959806" y="3073400"/>
            <a:ext cx="2903812" cy="1165084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Thin crust pepperoni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r>
              <a:rPr lang="en-US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dirty="0">
                <a:solidFill>
                  <a:srgbClr val="000090"/>
                </a:solidFill>
              </a:rPr>
              <a:t>p</a:t>
            </a:r>
            <a:r>
              <a:rPr lang="en-US" dirty="0" smtClean="0">
                <a:solidFill>
                  <a:srgbClr val="000090"/>
                </a:solidFill>
              </a:rPr>
              <a:t>rice()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3795" y="3073400"/>
            <a:ext cx="2896147" cy="1165084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Thick crust mushroom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r>
              <a:rPr lang="en-US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dirty="0">
                <a:solidFill>
                  <a:srgbClr val="000090"/>
                </a:solidFill>
              </a:rPr>
              <a:t>p</a:t>
            </a:r>
            <a:r>
              <a:rPr lang="en-US" dirty="0" smtClean="0">
                <a:solidFill>
                  <a:srgbClr val="000090"/>
                </a:solidFill>
              </a:rPr>
              <a:t>rice()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16" name="Isosceles Triangle 15"/>
          <p:cNvSpPr/>
          <p:nvPr/>
        </p:nvSpPr>
        <p:spPr>
          <a:xfrm>
            <a:off x="4261556" y="2074333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16" idx="3"/>
            <a:endCxn id="6" idx="0"/>
          </p:cNvCxnSpPr>
          <p:nvPr/>
        </p:nvCxnSpPr>
        <p:spPr>
          <a:xfrm rot="16200000" flipH="1">
            <a:off x="5097067" y="1718598"/>
            <a:ext cx="674512" cy="2035091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6" idx="3"/>
            <a:endCxn id="5" idx="0"/>
          </p:cNvCxnSpPr>
          <p:nvPr/>
        </p:nvCxnSpPr>
        <p:spPr>
          <a:xfrm rot="5400000">
            <a:off x="3076989" y="1733611"/>
            <a:ext cx="674512" cy="2005066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425770" y="5316565"/>
            <a:ext cx="2084300" cy="92333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Two axes of change:</a:t>
            </a:r>
          </a:p>
          <a:p>
            <a:r>
              <a:rPr lang="en-US" dirty="0" smtClean="0"/>
              <a:t>Type of crust</a:t>
            </a:r>
          </a:p>
          <a:p>
            <a:r>
              <a:rPr lang="en-US" dirty="0" smtClean="0"/>
              <a:t>Toppings</a:t>
            </a:r>
          </a:p>
        </p:txBody>
      </p:sp>
    </p:spTree>
    <p:extLst>
      <p:ext uri="{BB962C8B-B14F-4D97-AF65-F5344CB8AC3E}">
        <p14:creationId xmlns:p14="http://schemas.microsoft.com/office/powerpoint/2010/main" val="1155377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570111" y="2187211"/>
            <a:ext cx="1727196" cy="1578689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rgbClr val="000090"/>
                </a:solidFill>
              </a:rPr>
              <a:t>Pizza</a:t>
            </a:r>
          </a:p>
          <a:p>
            <a:r>
              <a:rPr lang="en-US" sz="1600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setCrust</a:t>
            </a:r>
            <a:r>
              <a:rPr lang="en-US" sz="1600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addTopping</a:t>
            </a:r>
            <a:r>
              <a:rPr lang="en-US" sz="1600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bakeTime</a:t>
            </a:r>
            <a:r>
              <a:rPr lang="en-US" sz="1600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sz="1600" dirty="0">
                <a:solidFill>
                  <a:srgbClr val="000090"/>
                </a:solidFill>
              </a:rPr>
              <a:t>p</a:t>
            </a:r>
            <a:r>
              <a:rPr lang="en-US" sz="1600" dirty="0" smtClean="0">
                <a:solidFill>
                  <a:srgbClr val="000090"/>
                </a:solidFill>
              </a:rPr>
              <a:t>rice()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10" name="Diamond 9"/>
          <p:cNvSpPr/>
          <p:nvPr/>
        </p:nvSpPr>
        <p:spPr>
          <a:xfrm>
            <a:off x="5297307" y="2556912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1"/>
          <p:cNvSpPr/>
          <p:nvPr/>
        </p:nvSpPr>
        <p:spPr>
          <a:xfrm>
            <a:off x="3245555" y="2548456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64820" y="2187211"/>
            <a:ext cx="1608666" cy="1253788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Crust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p</a:t>
            </a:r>
            <a:r>
              <a:rPr lang="en-US" dirty="0" smtClean="0">
                <a:solidFill>
                  <a:srgbClr val="000090"/>
                </a:solidFill>
              </a:rPr>
              <a:t>rice()</a:t>
            </a:r>
          </a:p>
          <a:p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12462" y="2187211"/>
            <a:ext cx="1608666" cy="1120874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Toppings</a:t>
            </a:r>
          </a:p>
          <a:p>
            <a:r>
              <a:rPr lang="en-US" dirty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>
                <a:solidFill>
                  <a:srgbClr val="000090"/>
                </a:solidFill>
              </a:rPr>
              <a:t>bakeTime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price()</a:t>
            </a:r>
          </a:p>
          <a:p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17" name="Straight Connector 16"/>
          <p:cNvCxnSpPr>
            <a:stCxn id="10" idx="3"/>
          </p:cNvCxnSpPr>
          <p:nvPr/>
        </p:nvCxnSpPr>
        <p:spPr>
          <a:xfrm>
            <a:off x="5621863" y="2705079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373486" y="2683891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65706" y="4697538"/>
            <a:ext cx="1426636" cy="1165452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ThinCrust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r>
              <a:rPr lang="en-US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dirty="0">
                <a:solidFill>
                  <a:srgbClr val="000090"/>
                </a:solidFill>
              </a:rPr>
              <a:t>p</a:t>
            </a:r>
            <a:r>
              <a:rPr lang="en-US" dirty="0" smtClean="0">
                <a:solidFill>
                  <a:srgbClr val="000090"/>
                </a:solidFill>
              </a:rPr>
              <a:t>rice()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172310" y="4697538"/>
            <a:ext cx="1608666" cy="1165452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ThickCrust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price()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22" name="Elbow Connector 21"/>
          <p:cNvCxnSpPr>
            <a:stCxn id="24" idx="3"/>
          </p:cNvCxnSpPr>
          <p:nvPr/>
        </p:nvCxnSpPr>
        <p:spPr>
          <a:xfrm rot="5400000">
            <a:off x="834823" y="3940019"/>
            <a:ext cx="931638" cy="5834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16200000" flipH="1">
            <a:off x="1947237" y="3668132"/>
            <a:ext cx="674512" cy="1384300"/>
          </a:xfrm>
          <a:prstGeom prst="bentConnector3">
            <a:avLst>
              <a:gd name="adj1" fmla="val 34674"/>
            </a:avLst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1437120" y="3441345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17530" y="4697538"/>
            <a:ext cx="1608666" cy="1165452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ChicagoStyle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price()</a:t>
            </a:r>
            <a:endParaRPr lang="en-US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31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570111" y="2187211"/>
            <a:ext cx="1727196" cy="1578689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rgbClr val="000090"/>
                </a:solidFill>
              </a:rPr>
              <a:t>Pizza</a:t>
            </a:r>
          </a:p>
          <a:p>
            <a:r>
              <a:rPr lang="en-US" sz="1600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setCrust</a:t>
            </a:r>
            <a:r>
              <a:rPr lang="en-US" sz="1600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addTopping</a:t>
            </a:r>
            <a:r>
              <a:rPr lang="en-US" sz="1600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sz="1600" dirty="0" err="1" smtClean="0">
                <a:solidFill>
                  <a:srgbClr val="000090"/>
                </a:solidFill>
              </a:rPr>
              <a:t>bakeTime</a:t>
            </a:r>
            <a:r>
              <a:rPr lang="en-US" sz="1600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sz="1600" dirty="0">
                <a:solidFill>
                  <a:srgbClr val="000090"/>
                </a:solidFill>
              </a:rPr>
              <a:t>p</a:t>
            </a:r>
            <a:r>
              <a:rPr lang="en-US" sz="1600" dirty="0" smtClean="0">
                <a:solidFill>
                  <a:srgbClr val="000090"/>
                </a:solidFill>
              </a:rPr>
              <a:t>rice()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10" name="Diamond 9"/>
          <p:cNvSpPr/>
          <p:nvPr/>
        </p:nvSpPr>
        <p:spPr>
          <a:xfrm>
            <a:off x="5297307" y="2556912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1"/>
          <p:cNvSpPr/>
          <p:nvPr/>
        </p:nvSpPr>
        <p:spPr>
          <a:xfrm>
            <a:off x="3245555" y="2548456"/>
            <a:ext cx="324556" cy="296333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64820" y="2187211"/>
            <a:ext cx="1608666" cy="1253788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Crust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p</a:t>
            </a:r>
            <a:r>
              <a:rPr lang="en-US" dirty="0" smtClean="0">
                <a:solidFill>
                  <a:srgbClr val="000090"/>
                </a:solidFill>
              </a:rPr>
              <a:t>rice()</a:t>
            </a:r>
          </a:p>
          <a:p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12462" y="2187211"/>
            <a:ext cx="1608666" cy="1120874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90"/>
                </a:solidFill>
              </a:rPr>
              <a:t>Toppings</a:t>
            </a:r>
          </a:p>
          <a:p>
            <a:r>
              <a:rPr lang="en-US" dirty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>
                <a:solidFill>
                  <a:srgbClr val="000090"/>
                </a:solidFill>
              </a:rPr>
              <a:t>bakeTime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price()</a:t>
            </a:r>
          </a:p>
          <a:p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17" name="Straight Connector 16"/>
          <p:cNvCxnSpPr>
            <a:stCxn id="10" idx="3"/>
          </p:cNvCxnSpPr>
          <p:nvPr/>
        </p:nvCxnSpPr>
        <p:spPr>
          <a:xfrm>
            <a:off x="5621863" y="2705079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373486" y="2683891"/>
            <a:ext cx="990599" cy="0"/>
          </a:xfrm>
          <a:prstGeom prst="line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65706" y="4697538"/>
            <a:ext cx="1426636" cy="1165452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ThinCrust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r>
              <a:rPr lang="en-US" dirty="0" smtClean="0">
                <a:solidFill>
                  <a:srgbClr val="000090"/>
                </a:solidFill>
              </a:rPr>
              <a:t>()</a:t>
            </a:r>
          </a:p>
          <a:p>
            <a:r>
              <a:rPr lang="en-US" dirty="0">
                <a:solidFill>
                  <a:srgbClr val="000090"/>
                </a:solidFill>
              </a:rPr>
              <a:t>p</a:t>
            </a:r>
            <a:r>
              <a:rPr lang="en-US" dirty="0" smtClean="0">
                <a:solidFill>
                  <a:srgbClr val="000090"/>
                </a:solidFill>
              </a:rPr>
              <a:t>rice()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172310" y="4697538"/>
            <a:ext cx="1608666" cy="1165452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ThickCrust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price()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22" name="Elbow Connector 21"/>
          <p:cNvCxnSpPr>
            <a:stCxn id="24" idx="3"/>
          </p:cNvCxnSpPr>
          <p:nvPr/>
        </p:nvCxnSpPr>
        <p:spPr>
          <a:xfrm rot="5400000">
            <a:off x="834823" y="3940019"/>
            <a:ext cx="931638" cy="583400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16200000" flipH="1">
            <a:off x="1947237" y="3668132"/>
            <a:ext cx="674512" cy="1384300"/>
          </a:xfrm>
          <a:prstGeom prst="bentConnector3">
            <a:avLst>
              <a:gd name="adj1" fmla="val 34674"/>
            </a:avLst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1437120" y="3441345"/>
            <a:ext cx="310444" cy="324555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17530" y="4697538"/>
            <a:ext cx="1608666" cy="1165452"/>
          </a:xfrm>
          <a:prstGeom prst="rect">
            <a:avLst/>
          </a:prstGeom>
          <a:solidFill>
            <a:srgbClr val="FFFF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000090"/>
                </a:solidFill>
              </a:rPr>
              <a:t>ChicagoStyle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display()</a:t>
            </a:r>
          </a:p>
          <a:p>
            <a:r>
              <a:rPr lang="en-US" dirty="0" err="1" smtClean="0">
                <a:solidFill>
                  <a:srgbClr val="000090"/>
                </a:solidFill>
              </a:rPr>
              <a:t>bakeTime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price()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3" name="Elbow Connector 2"/>
          <p:cNvCxnSpPr>
            <a:stCxn id="24" idx="3"/>
            <a:endCxn id="25" idx="0"/>
          </p:cNvCxnSpPr>
          <p:nvPr/>
        </p:nvCxnSpPr>
        <p:spPr>
          <a:xfrm rot="16200000" flipH="1">
            <a:off x="3141283" y="2216958"/>
            <a:ext cx="931638" cy="4029521"/>
          </a:xfrm>
          <a:prstGeom prst="bentConnector3">
            <a:avLst/>
          </a:prstGeom>
          <a:ln>
            <a:solidFill>
              <a:srgbClr val="00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95839" y="4697538"/>
            <a:ext cx="1555684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Easy to extend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040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FFFF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FFFFFF"/>
          </a:solidFill>
          <a:tailEnd type="non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1356</Words>
  <Application>Microsoft Macintosh PowerPoint</Application>
  <PresentationFormat>On-screen Show (4:3)</PresentationFormat>
  <Paragraphs>366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Design principles</vt:lpstr>
      <vt:lpstr>Design Goals</vt:lpstr>
      <vt:lpstr>Design principle</vt:lpstr>
      <vt:lpstr>Key design principles</vt:lpstr>
      <vt:lpstr>Key design principles</vt:lpstr>
      <vt:lpstr>Design principle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Design Principle</vt:lpstr>
      <vt:lpstr>Design Principle</vt:lpstr>
      <vt:lpstr>PowerPoint Presentation</vt:lpstr>
      <vt:lpstr>PowerPoint Presentation</vt:lpstr>
      <vt:lpstr>LSP violation</vt:lpstr>
      <vt:lpstr>LSP violation</vt:lpstr>
      <vt:lpstr>PowerPoint Presentation</vt:lpstr>
      <vt:lpstr>LSP violation</vt:lpstr>
      <vt:lpstr>LSP violation</vt:lpstr>
      <vt:lpstr>LSP violation</vt:lpstr>
      <vt:lpstr>Design principle</vt:lpstr>
      <vt:lpstr>Design principle</vt:lpstr>
      <vt:lpstr>Design principle</vt:lpstr>
      <vt:lpstr>Design principle</vt:lpstr>
      <vt:lpstr>Design principle</vt:lpstr>
      <vt:lpstr>Design Principle</vt:lpstr>
      <vt:lpstr>Summary</vt:lpstr>
      <vt:lpstr>Source: [Raymond, "Art of Unix Programming", Addison-Wesley, 2003]</vt:lpstr>
      <vt:lpstr>PowerPoint Presentation</vt:lpstr>
      <vt:lpstr>Administrivia</vt:lpstr>
      <vt:lpstr>Sudoku project assessment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Fruity Fruit</dc:title>
  <dc:creator>CIS</dc:creator>
  <cp:lastModifiedBy>CIS</cp:lastModifiedBy>
  <cp:revision>109</cp:revision>
  <dcterms:created xsi:type="dcterms:W3CDTF">2012-08-29T23:17:08Z</dcterms:created>
  <dcterms:modified xsi:type="dcterms:W3CDTF">2012-10-09T13:57:00Z</dcterms:modified>
</cp:coreProperties>
</file>