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1" r:id="rId3"/>
    <p:sldId id="257" r:id="rId4"/>
    <p:sldId id="306" r:id="rId5"/>
    <p:sldId id="310" r:id="rId6"/>
    <p:sldId id="309" r:id="rId7"/>
    <p:sldId id="262" r:id="rId8"/>
    <p:sldId id="263" r:id="rId9"/>
    <p:sldId id="264" r:id="rId10"/>
    <p:sldId id="268" r:id="rId11"/>
    <p:sldId id="279" r:id="rId12"/>
    <p:sldId id="280" r:id="rId13"/>
    <p:sldId id="281" r:id="rId14"/>
    <p:sldId id="282" r:id="rId15"/>
    <p:sldId id="283" r:id="rId16"/>
    <p:sldId id="299" r:id="rId17"/>
    <p:sldId id="284" r:id="rId18"/>
    <p:sldId id="285" r:id="rId19"/>
    <p:sldId id="293" r:id="rId20"/>
    <p:sldId id="292" r:id="rId21"/>
    <p:sldId id="295" r:id="rId22"/>
    <p:sldId id="274" r:id="rId23"/>
    <p:sldId id="286" r:id="rId24"/>
    <p:sldId id="287" r:id="rId25"/>
    <p:sldId id="288" r:id="rId26"/>
    <p:sldId id="296" r:id="rId27"/>
    <p:sldId id="297" r:id="rId28"/>
    <p:sldId id="304" r:id="rId29"/>
    <p:sldId id="305" r:id="rId30"/>
    <p:sldId id="303" r:id="rId31"/>
    <p:sldId id="301" r:id="rId32"/>
    <p:sldId id="298" r:id="rId33"/>
    <p:sldId id="302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CF2F-411A-2345-97BB-EB1B98C38170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236-5B15-624E-AB22-88EC045F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fld id="{F890CF2F-411A-2345-97BB-EB1B98C38170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51C30236-5B15-624E-AB22-88EC045F5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pointer1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pointer2 = pointer1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9764" y="3984314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pointer1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1329" y="5000120"/>
            <a:ext cx="19909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9764" y="4919240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pointer2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076" y="2882275"/>
            <a:ext cx="142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</a:rPr>
              <a:t>WRONG</a:t>
            </a:r>
            <a:endParaRPr lang="en-US" sz="28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pointer1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pointer2 = pointer1</a:t>
            </a:r>
          </a:p>
          <a:p>
            <a:pPr marL="0" indent="0">
              <a:buNone/>
            </a:pPr>
            <a:r>
              <a:rPr lang="en-US" dirty="0" smtClean="0"/>
              <a:t>[pointer1 release]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9764" y="3984314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pointer1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1329" y="5000120"/>
            <a:ext cx="19909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9764" y="4919240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pointer2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076" y="2882275"/>
            <a:ext cx="142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</a:rPr>
              <a:t>WRONG</a:t>
            </a:r>
            <a:endParaRPr lang="en-US" sz="28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pointer1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pointer2 = pointer1</a:t>
            </a:r>
          </a:p>
          <a:p>
            <a:pPr marL="0" indent="0">
              <a:buNone/>
            </a:pPr>
            <a:r>
              <a:rPr lang="en-US" dirty="0" smtClean="0"/>
              <a:t>[pointer1 release]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1329" y="5000120"/>
            <a:ext cx="19909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9764" y="4919240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pointer2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076" y="2882275"/>
            <a:ext cx="142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</a:rPr>
              <a:t>WRONG</a:t>
            </a:r>
            <a:endParaRPr lang="en-US" sz="2800" b="1" dirty="0">
              <a:solidFill>
                <a:srgbClr val="CCFFCC"/>
              </a:solidFill>
            </a:endParaRPr>
          </a:p>
        </p:txBody>
      </p:sp>
      <p:pic>
        <p:nvPicPr>
          <p:cNvPr id="2" name="Picture 1" descr="zomb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0" y="3711428"/>
            <a:ext cx="2022656" cy="2577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5790" y="591948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Zombie:  pointer to de-allocated memory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8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pointer1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pointer2 = pointer1</a:t>
            </a:r>
          </a:p>
          <a:p>
            <a:pPr marL="0" indent="0">
              <a:buNone/>
            </a:pPr>
            <a:r>
              <a:rPr lang="en-US" dirty="0" smtClean="0"/>
              <a:t>[pointer1 release]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1329" y="5000120"/>
            <a:ext cx="19909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9764" y="4919240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pointer2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076" y="2882275"/>
            <a:ext cx="142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</a:rPr>
              <a:t>WRONG</a:t>
            </a:r>
            <a:endParaRPr lang="en-US" sz="2800" b="1" dirty="0">
              <a:solidFill>
                <a:srgbClr val="CCFFCC"/>
              </a:solidFill>
            </a:endParaRPr>
          </a:p>
        </p:txBody>
      </p:sp>
      <p:pic>
        <p:nvPicPr>
          <p:cNvPr id="2" name="Picture 1" descr="zomb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0" y="3711428"/>
            <a:ext cx="2022656" cy="2577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5790" y="591948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Zombie:  pointer to de-allocated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9786" y="4531494"/>
            <a:ext cx="186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May work until memory re-used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1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1-27 at 6.4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6" y="0"/>
            <a:ext cx="36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6.4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8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6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67" y="584200"/>
            <a:ext cx="9144000" cy="5679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9005" y="6263481"/>
            <a:ext cx="221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is the problem?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6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67" y="584200"/>
            <a:ext cx="9144000" cy="5679281"/>
          </a:xfrm>
          <a:prstGeom prst="rect">
            <a:avLst/>
          </a:prstGeom>
        </p:spPr>
      </p:pic>
      <p:pic>
        <p:nvPicPr>
          <p:cNvPr id="6" name="Picture 5" descr="zomb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437467"/>
            <a:ext cx="1913467" cy="24382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88990" y="2438076"/>
            <a:ext cx="1591011" cy="1313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5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6.50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7 at 6.5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686014" y="1109543"/>
            <a:ext cx="1401435" cy="700765"/>
          </a:xfrm>
          <a:prstGeom prst="wedgeRoundRectCallout">
            <a:avLst>
              <a:gd name="adj1" fmla="val -88541"/>
              <a:gd name="adj2" fmla="val 60417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Armstrong School Visit Friday 12/7 11-12:30</a:t>
            </a:r>
          </a:p>
          <a:p>
            <a:pPr lvl="1"/>
            <a:r>
              <a:rPr lang="en-US" dirty="0" smtClean="0"/>
              <a:t>We’ll leave campus at 10:30</a:t>
            </a:r>
          </a:p>
          <a:p>
            <a:pPr lvl="1"/>
            <a:r>
              <a:rPr lang="en-US" dirty="0" smtClean="0"/>
              <a:t>Who can come?</a:t>
            </a:r>
          </a:p>
          <a:p>
            <a:pPr lvl="1"/>
            <a:r>
              <a:rPr lang="en-US" dirty="0" smtClean="0"/>
              <a:t>Who can drive?</a:t>
            </a:r>
          </a:p>
          <a:p>
            <a:pPr lvl="1"/>
            <a:r>
              <a:rPr lang="en-US" dirty="0" smtClean="0"/>
              <a:t>Who will talk about </a:t>
            </a:r>
            <a:r>
              <a:rPr lang="en-US" dirty="0" err="1" smtClean="0"/>
              <a:t>CSEd</a:t>
            </a:r>
            <a:r>
              <a:rPr lang="en-US" dirty="0" smtClean="0"/>
              <a:t> Week &amp; Grace Hopper?</a:t>
            </a:r>
          </a:p>
          <a:p>
            <a:r>
              <a:rPr lang="en-US" dirty="0" smtClean="0"/>
              <a:t>Grading alphas this weekend:</a:t>
            </a:r>
          </a:p>
          <a:p>
            <a:pPr lvl="1"/>
            <a:r>
              <a:rPr lang="en-US" dirty="0" smtClean="0"/>
              <a:t>Give me a zipped file</a:t>
            </a:r>
          </a:p>
          <a:p>
            <a:pPr lvl="1"/>
            <a:r>
              <a:rPr lang="en-US" dirty="0" smtClean="0"/>
              <a:t>Make sure your </a:t>
            </a:r>
            <a:r>
              <a:rPr lang="en-US" dirty="0" err="1" smtClean="0"/>
              <a:t>trac</a:t>
            </a:r>
            <a:r>
              <a:rPr lang="en-US" dirty="0" smtClean="0"/>
              <a:t> is up </a:t>
            </a:r>
            <a:r>
              <a:rPr lang="en-US" smtClean="0"/>
              <a:t>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5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6.5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05741" y="4496570"/>
            <a:ext cx="2700682" cy="1430727"/>
          </a:xfrm>
          <a:prstGeom prst="wedgeRoundRectCallout">
            <a:avLst>
              <a:gd name="adj1" fmla="val -65005"/>
              <a:gd name="adj2" fmla="val -71471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Zombie!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4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fix it</a:t>
            </a:r>
          </a:p>
          <a:p>
            <a:r>
              <a:rPr lang="en-US" dirty="0" smtClean="0"/>
              <a:t>We can also tell </a:t>
            </a:r>
            <a:r>
              <a:rPr lang="en-US" dirty="0" err="1" smtClean="0"/>
              <a:t>xcode</a:t>
            </a:r>
            <a:r>
              <a:rPr lang="en-US" dirty="0" smtClean="0"/>
              <a:t> to watch out for zombies!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 for Zombies!</a:t>
            </a:r>
            <a:endParaRPr lang="en-US" dirty="0"/>
          </a:p>
        </p:txBody>
      </p:sp>
      <p:pic>
        <p:nvPicPr>
          <p:cNvPr id="6" name="Content Placeholder 5" descr="Screen shot 2012-11-20 at 2.25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  <p:sp>
        <p:nvSpPr>
          <p:cNvPr id="8" name="Rounded Rectangular Callout 7"/>
          <p:cNvSpPr/>
          <p:nvPr/>
        </p:nvSpPr>
        <p:spPr>
          <a:xfrm>
            <a:off x="1523999" y="4254500"/>
            <a:ext cx="2651125" cy="1587500"/>
          </a:xfrm>
          <a:prstGeom prst="wedgeRoundRectCallout">
            <a:avLst>
              <a:gd name="adj1" fmla="val -59357"/>
              <a:gd name="adj2" fmla="val -17443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the project.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Then from the Product tab select Edit Scheme.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7 at 7.0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17500"/>
            <a:ext cx="90678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7 at 7.1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81" y="409009"/>
            <a:ext cx="9144000" cy="567928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2094" y="2667000"/>
            <a:ext cx="2651125" cy="1587500"/>
          </a:xfrm>
          <a:prstGeom prst="wedgeRoundRectCallout">
            <a:avLst>
              <a:gd name="adj1" fmla="val 5619"/>
              <a:gd name="adj2" fmla="val -14040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7 at 7.1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86" y="584200"/>
            <a:ext cx="9144000" cy="567928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344349" y="3951734"/>
            <a:ext cx="2651125" cy="1587500"/>
          </a:xfrm>
          <a:prstGeom prst="wedgeRoundRectCallout">
            <a:avLst>
              <a:gd name="adj1" fmla="val 34253"/>
              <a:gd name="adj2" fmla="val -14132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Zombie alert.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7.1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78" y="569831"/>
            <a:ext cx="9144000" cy="567928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18058" y="4477307"/>
            <a:ext cx="2651125" cy="1587500"/>
          </a:xfrm>
          <a:prstGeom prst="wedgeRoundRectCallout">
            <a:avLst>
              <a:gd name="adj1" fmla="val -73123"/>
              <a:gd name="adj2" fmla="val -6867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fix the problem.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1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607" y="2616369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Memory Leaks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1-27 at 10.3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7 at 1.0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8913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480991" y="1466835"/>
            <a:ext cx="2014362" cy="1072760"/>
          </a:xfrm>
          <a:prstGeom prst="wedgeRoundRectCallout">
            <a:avLst>
              <a:gd name="adj1" fmla="val -128731"/>
              <a:gd name="adj2" fmla="val 794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Once a leak shows up, stop the simulation.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4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</a:p>
          <a:p>
            <a:r>
              <a:rPr lang="en-US" dirty="0" smtClean="0"/>
              <a:t>Unit tests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System</a:t>
            </a:r>
          </a:p>
          <a:p>
            <a:r>
              <a:rPr lang="en-US" dirty="0" smtClean="0"/>
              <a:t>Instrumentation tests </a:t>
            </a:r>
          </a:p>
          <a:p>
            <a:pPr lvl="1"/>
            <a:r>
              <a:rPr lang="en-US" dirty="0" smtClean="0"/>
              <a:t>Memory leaks</a:t>
            </a:r>
          </a:p>
          <a:p>
            <a:pPr lvl="1"/>
            <a:r>
              <a:rPr lang="en-US" dirty="0" smtClean="0"/>
              <a:t>Performance tests</a:t>
            </a:r>
          </a:p>
          <a:p>
            <a:pPr lvl="1"/>
            <a:r>
              <a:rPr lang="en-US" dirty="0" smtClean="0"/>
              <a:t>Automated UI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8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11-27 at 1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984934" y="4050215"/>
            <a:ext cx="2693114" cy="985188"/>
          </a:xfrm>
          <a:prstGeom prst="wedgeRoundRectCallout">
            <a:avLst>
              <a:gd name="adj1" fmla="val -96557"/>
              <a:gd name="adj2" fmla="val -12194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Open the drop-down menu and select call tree.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27 at 1.1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8913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07181" y="919509"/>
            <a:ext cx="2145734" cy="1247904"/>
          </a:xfrm>
          <a:prstGeom prst="wedgeRoundRectCallout">
            <a:avLst>
              <a:gd name="adj1" fmla="val -67772"/>
              <a:gd name="adj2" fmla="val 23793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Check the boxes shown.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100724" y="3896113"/>
            <a:ext cx="2145734" cy="1247904"/>
          </a:xfrm>
          <a:prstGeom prst="wedgeRoundRectCallout">
            <a:avLst>
              <a:gd name="adj1" fmla="val -37160"/>
              <a:gd name="adj2" fmla="val -9013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Double click on a leak.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8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27 at 1.1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891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75458" y="3043135"/>
            <a:ext cx="2101943" cy="831936"/>
          </a:xfrm>
          <a:prstGeom prst="wedgeRoundRectCallout">
            <a:avLst>
              <a:gd name="adj1" fmla="val -82291"/>
              <a:gd name="adj2" fmla="val 125658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This allocation is causing a memory leak.  Why?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6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27 at 1.1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58" y="622300"/>
            <a:ext cx="9144000" cy="56078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999295" y="3393424"/>
            <a:ext cx="2036257" cy="1247904"/>
          </a:xfrm>
          <a:prstGeom prst="wedgeRoundRectCallout">
            <a:avLst>
              <a:gd name="adj1" fmla="val -149605"/>
              <a:gd name="adj2" fmla="val -4151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This will fix it.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But there is another one.  See if you can find it.</a:t>
            </a:r>
          </a:p>
        </p:txBody>
      </p:sp>
    </p:spTree>
    <p:extLst>
      <p:ext uri="{BB962C8B-B14F-4D97-AF65-F5344CB8AC3E}">
        <p14:creationId xmlns:p14="http://schemas.microsoft.com/office/powerpoint/2010/main" val="3965698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tests</a:t>
            </a:r>
          </a:p>
          <a:p>
            <a:r>
              <a:rPr lang="en-US" dirty="0" smtClean="0"/>
              <a:t>Instrumentation tests </a:t>
            </a:r>
          </a:p>
          <a:p>
            <a:pPr lvl="1"/>
            <a:r>
              <a:rPr lang="en-US" dirty="0" smtClean="0"/>
              <a:t>Memory leaks</a:t>
            </a:r>
          </a:p>
          <a:p>
            <a:pPr lvl="1"/>
            <a:r>
              <a:rPr lang="en-US" dirty="0" smtClean="0"/>
              <a:t>Performance tests</a:t>
            </a:r>
          </a:p>
          <a:p>
            <a:pPr lvl="1"/>
            <a:r>
              <a:rPr lang="en-US" dirty="0" smtClean="0"/>
              <a:t>Automated UI 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8001" y="2761375"/>
            <a:ext cx="29776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Check for leaks in your code!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849795" y="3349637"/>
            <a:ext cx="372220" cy="1007081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2015" y="3680883"/>
            <a:ext cx="25518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We’ll do these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9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Unit/Integration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but don’t implement</a:t>
            </a:r>
          </a:p>
          <a:p>
            <a:r>
              <a:rPr lang="en-US" dirty="0" smtClean="0"/>
              <a:t>Rationalize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tests (manual)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your protocol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5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tests</a:t>
            </a:r>
          </a:p>
          <a:p>
            <a:r>
              <a:rPr lang="en-US" dirty="0" smtClean="0"/>
              <a:t>Integration tests</a:t>
            </a:r>
          </a:p>
          <a:p>
            <a:r>
              <a:rPr lang="en-US" dirty="0" smtClean="0"/>
              <a:t>System tests</a:t>
            </a:r>
          </a:p>
          <a:p>
            <a:r>
              <a:rPr lang="en-US" dirty="0" smtClean="0"/>
              <a:t>Instrumentation tests </a:t>
            </a:r>
          </a:p>
          <a:p>
            <a:pPr lvl="1"/>
            <a:r>
              <a:rPr lang="en-US" dirty="0" smtClean="0"/>
              <a:t>Memory leaks</a:t>
            </a:r>
          </a:p>
          <a:p>
            <a:pPr lvl="1"/>
            <a:r>
              <a:rPr lang="en-US" dirty="0" smtClean="0"/>
              <a:t>Performance tests</a:t>
            </a:r>
          </a:p>
          <a:p>
            <a:pPr lvl="1"/>
            <a:r>
              <a:rPr lang="en-US" dirty="0" smtClean="0"/>
              <a:t>Automated UI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Retain, release</a:t>
            </a:r>
          </a:p>
          <a:p>
            <a:r>
              <a:rPr lang="en-US" dirty="0" smtClean="0"/>
              <a:t>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Ios5:  reference count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67629" y="2408236"/>
            <a:ext cx="2632445" cy="85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67629" y="2962126"/>
            <a:ext cx="2632445" cy="371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67629" y="3414465"/>
            <a:ext cx="2632445" cy="285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17787" y="3045133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retainCount</a:t>
            </a:r>
            <a:r>
              <a:rPr lang="en-US" dirty="0" smtClean="0">
                <a:solidFill>
                  <a:srgbClr val="FFFF00"/>
                </a:solidFill>
              </a:rPr>
              <a:t>: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734" y="4069864"/>
            <a:ext cx="404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</a:t>
            </a:r>
            <a:r>
              <a:rPr lang="en-US" dirty="0" err="1" smtClean="0">
                <a:solidFill>
                  <a:srgbClr val="FFFF00"/>
                </a:solidFill>
              </a:rPr>
              <a:t>retainCount</a:t>
            </a:r>
            <a:r>
              <a:rPr lang="en-US" dirty="0" smtClean="0">
                <a:solidFill>
                  <a:srgbClr val="FFFF00"/>
                </a:solidFill>
              </a:rPr>
              <a:t>=0 memory is released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074" y="2707781"/>
            <a:ext cx="1348000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NSObject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48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object A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09790" y="2701444"/>
            <a:ext cx="401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 err="1" smtClean="0">
                <a:solidFill>
                  <a:schemeClr val="bg1"/>
                </a:solidFill>
              </a:rPr>
              <a:t>MyClass</a:t>
            </a:r>
            <a:r>
              <a:rPr lang="en-US" dirty="0" smtClean="0">
                <a:solidFill>
                  <a:schemeClr val="bg1"/>
                </a:solidFill>
              </a:rPr>
              <a:t> is derived from </a:t>
            </a:r>
            <a:r>
              <a:rPr lang="en-US" dirty="0" err="1" smtClean="0">
                <a:solidFill>
                  <a:schemeClr val="bg1"/>
                </a:solidFill>
              </a:rPr>
              <a:t>NSOjbect</a:t>
            </a:r>
            <a:r>
              <a:rPr lang="en-US" dirty="0" smtClean="0">
                <a:solidFill>
                  <a:schemeClr val="bg1"/>
                </a:solidFill>
              </a:rPr>
              <a:t> then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NSobject’s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init</a:t>
            </a:r>
            <a:r>
              <a:rPr lang="en-US" dirty="0" smtClean="0">
                <a:solidFill>
                  <a:schemeClr val="bg1"/>
                </a:solidFill>
              </a:rPr>
              <a:t> initializes </a:t>
            </a:r>
            <a:r>
              <a:rPr lang="en-US" dirty="0" err="1" smtClean="0">
                <a:solidFill>
                  <a:schemeClr val="bg1"/>
                </a:solidFill>
              </a:rPr>
              <a:t>retainCount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9764" y="3984314"/>
            <a:ext cx="90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objectA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410</Words>
  <Application>Microsoft Macintosh PowerPoint</Application>
  <PresentationFormat>On-screen Show (4:3)</PresentationFormat>
  <Paragraphs>102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Testing</vt:lpstr>
      <vt:lpstr>Administrivia</vt:lpstr>
      <vt:lpstr>Test plan</vt:lpstr>
      <vt:lpstr>Unit/Integration tests</vt:lpstr>
      <vt:lpstr>System tests (manual)</vt:lpstr>
      <vt:lpstr>Test plan</vt:lpstr>
      <vt:lpstr>ios</vt:lpstr>
      <vt:lpstr>Ios5:  reference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out for Zombies!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plan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CIS</dc:creator>
  <cp:lastModifiedBy>CIS</cp:lastModifiedBy>
  <cp:revision>25</cp:revision>
  <dcterms:created xsi:type="dcterms:W3CDTF">2012-11-20T18:41:47Z</dcterms:created>
  <dcterms:modified xsi:type="dcterms:W3CDTF">2012-11-27T22:01:29Z</dcterms:modified>
</cp:coreProperties>
</file>