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73" r:id="rId3"/>
    <p:sldId id="274" r:id="rId4"/>
    <p:sldId id="257" r:id="rId5"/>
    <p:sldId id="258" r:id="rId6"/>
    <p:sldId id="259" r:id="rId7"/>
    <p:sldId id="260" r:id="rId8"/>
    <p:sldId id="262" r:id="rId9"/>
    <p:sldId id="263"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4" autoAdjust="0"/>
    <p:restoredTop sz="94759" autoAdjust="0"/>
  </p:normalViewPr>
  <p:slideViewPr>
    <p:cSldViewPr>
      <p:cViewPr varScale="1">
        <p:scale>
          <a:sx n="55" d="100"/>
          <a:sy n="55" d="100"/>
        </p:scale>
        <p:origin x="-84" y="-162"/>
      </p:cViewPr>
      <p:guideLst>
        <p:guide orient="horz" pos="2160"/>
        <p:guide pos="2880"/>
      </p:guideLst>
    </p:cSldViewPr>
  </p:slideViewPr>
  <p:outlineViewPr>
    <p:cViewPr>
      <p:scale>
        <a:sx n="33" d="100"/>
        <a:sy n="33" d="100"/>
      </p:scale>
      <p:origin x="6" y="1272"/>
    </p:cViewPr>
  </p:outlineViewPr>
  <p:notesTextViewPr>
    <p:cViewPr>
      <p:scale>
        <a:sx n="100" d="100"/>
        <a:sy n="100" d="100"/>
      </p:scale>
      <p:origin x="0" y="0"/>
    </p:cViewPr>
  </p:notesTextViewPr>
  <p:notesViewPr>
    <p:cSldViewPr>
      <p:cViewPr varScale="1">
        <p:scale>
          <a:sx n="47" d="100"/>
          <a:sy n="47" d="100"/>
        </p:scale>
        <p:origin x="-1986" y="-9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E1608B-5683-4602-BEC9-3C59C10930E7}" type="datetimeFigureOut">
              <a:rPr lang="en-US" smtClean="0"/>
              <a:pPr/>
              <a:t>2/14/2012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17F891-FD7B-4223-AF80-DD0414E429D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Intro</a:t>
            </a:r>
          </a:p>
          <a:p>
            <a:r>
              <a:rPr lang="en-US" dirty="0" smtClean="0"/>
              <a:t>Consent</a:t>
            </a:r>
          </a:p>
          <a:p>
            <a:r>
              <a:rPr lang="en-US" dirty="0" smtClean="0"/>
              <a:t>Background questions</a:t>
            </a:r>
          </a:p>
          <a:p>
            <a:r>
              <a:rPr lang="en-US" dirty="0" smtClean="0"/>
              <a:t>UI tour (6:00)</a:t>
            </a:r>
          </a:p>
          <a:p>
            <a:r>
              <a:rPr lang="en-US" dirty="0" smtClean="0"/>
              <a:t>Tasks (8:00)</a:t>
            </a:r>
          </a:p>
          <a:p>
            <a:r>
              <a:rPr lang="en-US" dirty="0" smtClean="0"/>
              <a:t>Analysis (20:30)</a:t>
            </a:r>
            <a:endParaRPr lang="en-US" dirty="0"/>
          </a:p>
        </p:txBody>
      </p:sp>
      <p:sp>
        <p:nvSpPr>
          <p:cNvPr id="4" name="Slide Number Placeholder 3"/>
          <p:cNvSpPr>
            <a:spLocks noGrp="1"/>
          </p:cNvSpPr>
          <p:nvPr>
            <p:ph type="sldNum" sz="quarter" idx="10"/>
          </p:nvPr>
        </p:nvSpPr>
        <p:spPr/>
        <p:txBody>
          <a:bodyPr/>
          <a:lstStyle/>
          <a:p>
            <a:fld id="{1817F891-FD7B-4223-AF80-DD0414E429D5}"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E2B0337-FFF8-4B9C-B339-88761BE6A6C9}" type="datetimeFigureOut">
              <a:rPr lang="en-US" smtClean="0"/>
              <a:pPr/>
              <a:t>2/14/2012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6642C5-D937-48AF-9006-6562331FE1A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2B0337-FFF8-4B9C-B339-88761BE6A6C9}" type="datetimeFigureOut">
              <a:rPr lang="en-US" smtClean="0"/>
              <a:pPr/>
              <a:t>2/14/2012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6642C5-D937-48AF-9006-6562331FE1A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2B0337-FFF8-4B9C-B339-88761BE6A6C9}" type="datetimeFigureOut">
              <a:rPr lang="en-US" smtClean="0"/>
              <a:pPr/>
              <a:t>2/14/2012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6642C5-D937-48AF-9006-6562331FE1A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2B0337-FFF8-4B9C-B339-88761BE6A6C9}" type="datetimeFigureOut">
              <a:rPr lang="en-US" smtClean="0"/>
              <a:pPr/>
              <a:t>2/14/2012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6642C5-D937-48AF-9006-6562331FE1A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2B0337-FFF8-4B9C-B339-88761BE6A6C9}" type="datetimeFigureOut">
              <a:rPr lang="en-US" smtClean="0"/>
              <a:pPr/>
              <a:t>2/14/2012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6642C5-D937-48AF-9006-6562331FE1A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E2B0337-FFF8-4B9C-B339-88761BE6A6C9}" type="datetimeFigureOut">
              <a:rPr lang="en-US" smtClean="0"/>
              <a:pPr/>
              <a:t>2/14/2012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6642C5-D937-48AF-9006-6562331FE1A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E2B0337-FFF8-4B9C-B339-88761BE6A6C9}" type="datetimeFigureOut">
              <a:rPr lang="en-US" smtClean="0"/>
              <a:pPr/>
              <a:t>2/14/2012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6642C5-D937-48AF-9006-6562331FE1A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E2B0337-FFF8-4B9C-B339-88761BE6A6C9}" type="datetimeFigureOut">
              <a:rPr lang="en-US" smtClean="0"/>
              <a:pPr/>
              <a:t>2/14/2012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6642C5-D937-48AF-9006-6562331FE1A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2B0337-FFF8-4B9C-B339-88761BE6A6C9}" type="datetimeFigureOut">
              <a:rPr lang="en-US" smtClean="0"/>
              <a:pPr/>
              <a:t>2/14/2012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6642C5-D937-48AF-9006-6562331FE1A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2B0337-FFF8-4B9C-B339-88761BE6A6C9}" type="datetimeFigureOut">
              <a:rPr lang="en-US" smtClean="0"/>
              <a:pPr/>
              <a:t>2/14/2012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6642C5-D937-48AF-9006-6562331FE1A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2B0337-FFF8-4B9C-B339-88761BE6A6C9}" type="datetimeFigureOut">
              <a:rPr lang="en-US" smtClean="0"/>
              <a:pPr/>
              <a:t>2/14/2012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6642C5-D937-48AF-9006-6562331FE1A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2B0337-FFF8-4B9C-B339-88761BE6A6C9}" type="datetimeFigureOut">
              <a:rPr lang="en-US" smtClean="0"/>
              <a:pPr/>
              <a:t>2/14/2012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6642C5-D937-48AF-9006-6562331FE1A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youtube.com/watch?v=9wQkLthhHKA&amp;feature=related"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youtube.com/watch?v=QckIzHC99Xc"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a:r>
            <a:br>
              <a:rPr lang="en-US" dirty="0" smtClean="0"/>
            </a:br>
            <a:r>
              <a:rPr lang="en-US" dirty="0" smtClean="0"/>
              <a:t>Usability </a:t>
            </a:r>
            <a:r>
              <a:rPr lang="en-US" dirty="0" smtClean="0"/>
              <a:t>testing</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usability</a:t>
            </a:r>
            <a:endParaRPr lang="en-US" dirty="0"/>
          </a:p>
        </p:txBody>
      </p:sp>
      <p:sp>
        <p:nvSpPr>
          <p:cNvPr id="3" name="Content Placeholder 2"/>
          <p:cNvSpPr>
            <a:spLocks noGrp="1"/>
          </p:cNvSpPr>
          <p:nvPr>
            <p:ph idx="1"/>
          </p:nvPr>
        </p:nvSpPr>
        <p:spPr/>
        <p:txBody>
          <a:bodyPr/>
          <a:lstStyle/>
          <a:p>
            <a:pPr>
              <a:buNone/>
            </a:pPr>
            <a:r>
              <a:rPr lang="en-US" dirty="0" smtClean="0">
                <a:hlinkClick r:id="rId2"/>
              </a:rPr>
              <a:t>http://www.youtube.com/watch?v=9wQkLthhHKA&amp;feature=related</a:t>
            </a:r>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a:t>
            </a:r>
            <a:endParaRPr lang="en-US" dirty="0"/>
          </a:p>
        </p:txBody>
      </p:sp>
      <p:sp>
        <p:nvSpPr>
          <p:cNvPr id="3" name="Content Placeholder 2"/>
          <p:cNvSpPr>
            <a:spLocks noGrp="1"/>
          </p:cNvSpPr>
          <p:nvPr>
            <p:ph idx="1"/>
          </p:nvPr>
        </p:nvSpPr>
        <p:spPr/>
        <p:txBody>
          <a:bodyPr/>
          <a:lstStyle/>
          <a:p>
            <a:r>
              <a:rPr lang="en-US" dirty="0" smtClean="0"/>
              <a:t>Intro </a:t>
            </a:r>
          </a:p>
          <a:p>
            <a:r>
              <a:rPr lang="en-US" dirty="0" smtClean="0"/>
              <a:t>Background questions</a:t>
            </a:r>
          </a:p>
          <a:p>
            <a:r>
              <a:rPr lang="en-US" dirty="0" smtClean="0"/>
              <a:t>Initial screen(s) reactions</a:t>
            </a:r>
          </a:p>
          <a:p>
            <a:r>
              <a:rPr lang="en-US" dirty="0" smtClean="0"/>
              <a:t>Tasks</a:t>
            </a:r>
          </a:p>
          <a:p>
            <a:r>
              <a:rPr lang="en-US" dirty="0" smtClean="0"/>
              <a:t>Wrap up</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We are asking students to look at our game interface design to see what they think.  This should take about 20 minutes</a:t>
            </a:r>
            <a:r>
              <a:rPr lang="en-US" smtClean="0"/>
              <a:t>.  </a:t>
            </a:r>
            <a:endParaRPr lang="en-US" dirty="0" smtClean="0"/>
          </a:p>
          <a:p>
            <a:pPr>
              <a:buNone/>
            </a:pPr>
            <a:r>
              <a:rPr lang="en-US" dirty="0" smtClean="0"/>
              <a:t>I will show you sketches of game screens and ask you questions about how you would use the various controls.  Don’t worry if you don’t know the answer, that just means that there are problems with our design.  That is exactly what we are trying to find out.</a:t>
            </a:r>
          </a:p>
          <a:p>
            <a:pPr>
              <a:buNone/>
            </a:pPr>
            <a:r>
              <a:rPr lang="en-US" dirty="0" smtClean="0"/>
              <a:t>As we go along I’m going to ask you to think out loud; to say what you are looking at, what you are trying to do, what are you thinking about.</a:t>
            </a:r>
          </a:p>
          <a:p>
            <a:pPr>
              <a:buNone/>
            </a:pPr>
            <a:r>
              <a:rPr lang="en-US" dirty="0" smtClean="0"/>
              <a:t>Do you have any questions?</a:t>
            </a:r>
          </a:p>
          <a:p>
            <a:pPr>
              <a:buNone/>
            </a:pPr>
            <a:r>
              <a:rPr lang="en-US" dirty="0" smtClean="0"/>
              <a:t>Do you mind if we video tape this session?  (in-class only)</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questions</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Before we start, let me ask you some questions.</a:t>
            </a:r>
          </a:p>
          <a:p>
            <a:pPr>
              <a:buNone/>
            </a:pPr>
            <a:r>
              <a:rPr lang="en-US" dirty="0" smtClean="0"/>
              <a:t>What grade are you in?</a:t>
            </a:r>
          </a:p>
          <a:p>
            <a:pPr>
              <a:buNone/>
            </a:pPr>
            <a:r>
              <a:rPr lang="en-US" dirty="0" smtClean="0"/>
              <a:t>What is your favorite subject in school?</a:t>
            </a:r>
          </a:p>
          <a:p>
            <a:pPr>
              <a:buNone/>
            </a:pPr>
            <a:r>
              <a:rPr lang="en-US" dirty="0" smtClean="0"/>
              <a:t>Do you play computer games?</a:t>
            </a:r>
          </a:p>
          <a:p>
            <a:pPr>
              <a:buNone/>
            </a:pPr>
            <a:r>
              <a:rPr lang="en-US" dirty="0" smtClean="0"/>
              <a:t>What kind?</a:t>
            </a:r>
          </a:p>
          <a:p>
            <a:pPr>
              <a:buNone/>
            </a:pPr>
            <a:r>
              <a:rPr lang="en-US" dirty="0" smtClean="0"/>
              <a:t>What are your favorite games?</a:t>
            </a:r>
          </a:p>
          <a:p>
            <a:pPr>
              <a:buNone/>
            </a:pPr>
            <a:r>
              <a:rPr lang="en-US" dirty="0" smtClean="0"/>
              <a:t>Why do you like those games?</a:t>
            </a:r>
          </a:p>
          <a:p>
            <a:pPr>
              <a:buNone/>
            </a:pPr>
            <a:r>
              <a:rPr lang="en-US" dirty="0" smtClean="0"/>
              <a:t>--------------------------------</a:t>
            </a:r>
          </a:p>
          <a:p>
            <a:pPr>
              <a:buNone/>
            </a:pPr>
            <a:r>
              <a:rPr lang="en-US" dirty="0" smtClean="0"/>
              <a:t>If they don’t play games do they go online?</a:t>
            </a:r>
          </a:p>
          <a:p>
            <a:pPr>
              <a:buNone/>
            </a:pPr>
            <a:r>
              <a:rPr lang="en-US" dirty="0" smtClean="0"/>
              <a:t>What sort of sites?</a:t>
            </a:r>
          </a:p>
          <a:p>
            <a:pPr>
              <a:buNone/>
            </a:pPr>
            <a:r>
              <a:rPr lang="en-US" dirty="0" smtClean="0"/>
              <a:t>What is their favorite site?</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Initial screen(s)</a:t>
            </a:r>
            <a:endParaRPr lang="en-US" dirty="0"/>
          </a:p>
        </p:txBody>
      </p:sp>
      <p:sp>
        <p:nvSpPr>
          <p:cNvPr id="3" name="Content Placeholder 2"/>
          <p:cNvSpPr>
            <a:spLocks noGrp="1"/>
          </p:cNvSpPr>
          <p:nvPr>
            <p:ph idx="1"/>
          </p:nvPr>
        </p:nvSpPr>
        <p:spPr/>
        <p:txBody>
          <a:bodyPr/>
          <a:lstStyle/>
          <a:p>
            <a:r>
              <a:rPr lang="en-US" dirty="0" smtClean="0"/>
              <a:t>Get reaction to initial screen(s)</a:t>
            </a:r>
          </a:p>
          <a:p>
            <a:r>
              <a:rPr lang="en-US" dirty="0" smtClean="0"/>
              <a:t>What do they think?</a:t>
            </a:r>
          </a:p>
          <a:p>
            <a:r>
              <a:rPr lang="en-US" dirty="0" smtClean="0"/>
              <a:t>What would they do first?</a:t>
            </a:r>
          </a:p>
          <a:p>
            <a:r>
              <a:rPr lang="en-US" dirty="0" smtClean="0"/>
              <a:t>What do the buttons do?</a:t>
            </a:r>
          </a:p>
          <a:p>
            <a:r>
              <a:rPr lang="en-US" dirty="0" smtClean="0"/>
              <a:t>What do they think of the layout?</a:t>
            </a:r>
          </a:p>
          <a:p>
            <a:r>
              <a:rPr lang="en-US" dirty="0" smtClean="0"/>
              <a:t>Can they offer suggestions?</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Tasks</a:t>
            </a:r>
            <a:endParaRPr lang="en-US" dirty="0"/>
          </a:p>
        </p:txBody>
      </p:sp>
      <p:sp>
        <p:nvSpPr>
          <p:cNvPr id="3" name="Content Placeholder 2"/>
          <p:cNvSpPr>
            <a:spLocks noGrp="1"/>
          </p:cNvSpPr>
          <p:nvPr>
            <p:ph idx="1"/>
          </p:nvPr>
        </p:nvSpPr>
        <p:spPr/>
        <p:txBody>
          <a:bodyPr/>
          <a:lstStyle/>
          <a:p>
            <a:r>
              <a:rPr lang="en-US" dirty="0" smtClean="0"/>
              <a:t>Set up a few (</a:t>
            </a:r>
            <a:r>
              <a:rPr lang="en-US" smtClean="0"/>
              <a:t>2-3 important) </a:t>
            </a:r>
            <a:r>
              <a:rPr lang="en-US" dirty="0" smtClean="0"/>
              <a:t>tasks and ask them what they would do</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Wrap up</a:t>
            </a:r>
            <a:endParaRPr lang="en-US" dirty="0"/>
          </a:p>
        </p:txBody>
      </p:sp>
      <p:sp>
        <p:nvSpPr>
          <p:cNvPr id="3" name="Content Placeholder 2"/>
          <p:cNvSpPr>
            <a:spLocks noGrp="1"/>
          </p:cNvSpPr>
          <p:nvPr>
            <p:ph idx="1"/>
          </p:nvPr>
        </p:nvSpPr>
        <p:spPr/>
        <p:txBody>
          <a:bodyPr/>
          <a:lstStyle/>
          <a:p>
            <a:r>
              <a:rPr lang="en-US" dirty="0" smtClean="0"/>
              <a:t>Ask if they have any other suggestions</a:t>
            </a:r>
          </a:p>
          <a:p>
            <a:r>
              <a:rPr lang="en-US" dirty="0" smtClean="0"/>
              <a:t>Thank them</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Next week Tuesday – in class with your classmates</a:t>
            </a:r>
          </a:p>
          <a:p>
            <a:pPr lvl="1"/>
            <a:r>
              <a:rPr lang="en-US" dirty="0" smtClean="0"/>
              <a:t>Each team will have an interviewer/scribe pair to run one a half-hour test on classmates.  The other 2 team members will be subjects/observer for another </a:t>
            </a:r>
            <a:r>
              <a:rPr lang="en-US" smtClean="0"/>
              <a:t>team’s test.</a:t>
            </a:r>
            <a:endParaRPr lang="en-US" dirty="0" smtClean="0"/>
          </a:p>
          <a:p>
            <a:pPr lvl="1"/>
            <a:r>
              <a:rPr lang="en-US" dirty="0" smtClean="0"/>
              <a:t>Repeat with another interview/scribe pair</a:t>
            </a:r>
          </a:p>
          <a:p>
            <a:r>
              <a:rPr lang="en-US" dirty="0" smtClean="0"/>
              <a:t>Next week Friday – test on Sycamore students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AutoShape 5"/>
          <p:cNvSpPr>
            <a:spLocks noChangeArrowheads="1"/>
          </p:cNvSpPr>
          <p:nvPr/>
        </p:nvSpPr>
        <p:spPr bwMode="auto">
          <a:xfrm>
            <a:off x="3886200" y="3886200"/>
            <a:ext cx="742950" cy="495300"/>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0000"/>
          </a:solidFill>
          <a:ln w="38100">
            <a:solidFill>
              <a:srgbClr val="FF0000"/>
            </a:solidFill>
            <a:miter lim="800000"/>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2052" name="AutoShape 4"/>
          <p:cNvSpPr>
            <a:spLocks noChangeArrowheads="1"/>
          </p:cNvSpPr>
          <p:nvPr/>
        </p:nvSpPr>
        <p:spPr bwMode="auto">
          <a:xfrm>
            <a:off x="1828800" y="2667000"/>
            <a:ext cx="742950" cy="495300"/>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0000"/>
          </a:solidFill>
          <a:ln w="38100">
            <a:solidFill>
              <a:srgbClr val="FF0000"/>
            </a:solidFill>
            <a:miter lim="800000"/>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2051" name="AutoShape 3"/>
          <p:cNvSpPr>
            <a:spLocks noChangeArrowheads="1"/>
          </p:cNvSpPr>
          <p:nvPr/>
        </p:nvSpPr>
        <p:spPr bwMode="auto">
          <a:xfrm>
            <a:off x="5943600" y="1143000"/>
            <a:ext cx="742950" cy="495300"/>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0000"/>
          </a:solidFill>
          <a:ln w="38100">
            <a:solidFill>
              <a:srgbClr val="FF0000"/>
            </a:solidFill>
            <a:miter lim="800000"/>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2049" name="AutoShape 1"/>
          <p:cNvSpPr>
            <a:spLocks noChangeArrowheads="1"/>
          </p:cNvSpPr>
          <p:nvPr/>
        </p:nvSpPr>
        <p:spPr bwMode="auto">
          <a:xfrm>
            <a:off x="1752600" y="990600"/>
            <a:ext cx="742950" cy="495300"/>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0000"/>
          </a:solidFill>
          <a:ln w="38100">
            <a:solidFill>
              <a:srgbClr val="FF0000"/>
            </a:solidFill>
            <a:miter lim="800000"/>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2050" name="AutoShape 2"/>
          <p:cNvSpPr>
            <a:spLocks noChangeArrowheads="1"/>
          </p:cNvSpPr>
          <p:nvPr/>
        </p:nvSpPr>
        <p:spPr bwMode="auto">
          <a:xfrm>
            <a:off x="5791200" y="3048000"/>
            <a:ext cx="742950" cy="495300"/>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0000"/>
          </a:solidFill>
          <a:ln w="38100">
            <a:solidFill>
              <a:srgbClr val="FF0000"/>
            </a:solidFill>
            <a:miter lim="800000"/>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endParaRPr lang="en-US"/>
          </a:p>
        </p:txBody>
      </p:sp>
      <p:sp>
        <p:nvSpPr>
          <p:cNvPr id="14" name="TextBox 13"/>
          <p:cNvSpPr txBox="1"/>
          <p:nvPr/>
        </p:nvSpPr>
        <p:spPr>
          <a:xfrm>
            <a:off x="3352800" y="2133600"/>
            <a:ext cx="2244589" cy="3139321"/>
          </a:xfrm>
          <a:prstGeom prst="rect">
            <a:avLst/>
          </a:prstGeom>
          <a:noFill/>
        </p:spPr>
        <p:txBody>
          <a:bodyPr wrap="none" rtlCol="0">
            <a:spAutoFit/>
          </a:bodyPr>
          <a:lstStyle/>
          <a:p>
            <a:r>
              <a:rPr lang="en-US" dirty="0" smtClean="0"/>
              <a:t>Roses are red</a:t>
            </a:r>
          </a:p>
          <a:p>
            <a:r>
              <a:rPr lang="en-US" dirty="0" smtClean="0"/>
              <a:t>Violets are blue</a:t>
            </a:r>
          </a:p>
          <a:p>
            <a:r>
              <a:rPr lang="en-US" dirty="0" smtClean="0"/>
              <a:t>My valentine gift</a:t>
            </a:r>
          </a:p>
          <a:p>
            <a:r>
              <a:rPr lang="en-US" dirty="0" smtClean="0"/>
              <a:t>Is no quiz for you</a:t>
            </a:r>
          </a:p>
          <a:p>
            <a:endParaRPr lang="en-US" dirty="0" smtClean="0"/>
          </a:p>
          <a:p>
            <a:endParaRPr lang="en-US" dirty="0" smtClean="0"/>
          </a:p>
          <a:p>
            <a:endParaRPr lang="en-US" dirty="0" smtClean="0"/>
          </a:p>
          <a:p>
            <a:endParaRPr lang="en-US" dirty="0" smtClean="0"/>
          </a:p>
          <a:p>
            <a:endParaRPr lang="en-US" dirty="0" smtClean="0"/>
          </a:p>
          <a:p>
            <a:r>
              <a:rPr lang="en-US" dirty="0" smtClean="0"/>
              <a:t>OK – that was lame,</a:t>
            </a:r>
          </a:p>
          <a:p>
            <a:r>
              <a:rPr lang="en-US" dirty="0" smtClean="0"/>
              <a:t>but I have sweets too.</a:t>
            </a:r>
            <a:endParaRPr lang="en-US" dirty="0"/>
          </a:p>
        </p:txBody>
      </p:sp>
      <p:sp>
        <p:nvSpPr>
          <p:cNvPr id="15" name="AutoShape 2"/>
          <p:cNvSpPr>
            <a:spLocks noChangeArrowheads="1"/>
          </p:cNvSpPr>
          <p:nvPr/>
        </p:nvSpPr>
        <p:spPr bwMode="auto">
          <a:xfrm>
            <a:off x="3810000" y="1219200"/>
            <a:ext cx="742950" cy="495300"/>
          </a:xfrm>
          <a:custGeom>
            <a:avLst/>
            <a:gdLst>
              <a:gd name="T0" fmla="*/ 10860 w 21600"/>
              <a:gd name="T1" fmla="*/ 2187 h 21600"/>
              <a:gd name="T2" fmla="*/ 2928 w 21600"/>
              <a:gd name="T3" fmla="*/ 10800 h 21600"/>
              <a:gd name="T4" fmla="*/ 10860 w 21600"/>
              <a:gd name="T5" fmla="*/ 21600 h 21600"/>
              <a:gd name="T6" fmla="*/ 18672 w 21600"/>
              <a:gd name="T7" fmla="*/ 10800 h 21600"/>
              <a:gd name="T8" fmla="*/ 17694720 60000 65536"/>
              <a:gd name="T9" fmla="*/ 11796480 60000 65536"/>
              <a:gd name="T10" fmla="*/ 5898240 60000 65536"/>
              <a:gd name="T11" fmla="*/ 0 60000 65536"/>
              <a:gd name="T12" fmla="*/ 5037 w 21600"/>
              <a:gd name="T13" fmla="*/ 2277 h 21600"/>
              <a:gd name="T14" fmla="*/ 16557 w 21600"/>
              <a:gd name="T15" fmla="*/ 13677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FF0000"/>
          </a:solidFill>
          <a:ln w="38100">
            <a:solidFill>
              <a:srgbClr val="FF0000"/>
            </a:solidFill>
            <a:miter lim="800000"/>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Administrivia</a:t>
            </a:r>
            <a:endParaRPr lang="en-US" dirty="0"/>
          </a:p>
        </p:txBody>
      </p:sp>
      <p:sp>
        <p:nvSpPr>
          <p:cNvPr id="3" name="Content Placeholder 2"/>
          <p:cNvSpPr>
            <a:spLocks noGrp="1"/>
          </p:cNvSpPr>
          <p:nvPr>
            <p:ph idx="1"/>
          </p:nvPr>
        </p:nvSpPr>
        <p:spPr/>
        <p:txBody>
          <a:bodyPr/>
          <a:lstStyle/>
          <a:p>
            <a:pPr>
              <a:buNone/>
            </a:pPr>
            <a:r>
              <a:rPr lang="en-US" dirty="0" smtClean="0"/>
              <a:t>Friday user tests with middle school students</a:t>
            </a:r>
          </a:p>
          <a:p>
            <a:pPr>
              <a:buNone/>
            </a:pPr>
            <a:endParaRPr lang="en-US" dirty="0" smtClean="0"/>
          </a:p>
          <a:p>
            <a:pPr>
              <a:buNone/>
            </a:pPr>
            <a:r>
              <a:rPr lang="en-US" dirty="0" smtClean="0"/>
              <a:t>Where:  2</a:t>
            </a:r>
            <a:r>
              <a:rPr lang="en-US" baseline="30000" dirty="0" smtClean="0"/>
              <a:t>nd</a:t>
            </a:r>
            <a:r>
              <a:rPr lang="en-US" dirty="0" smtClean="0"/>
              <a:t> floor of </a:t>
            </a:r>
            <a:r>
              <a:rPr lang="en-US" dirty="0" smtClean="0"/>
              <a:t>S</a:t>
            </a:r>
            <a:r>
              <a:rPr lang="en-US" dirty="0" smtClean="0"/>
              <a:t>prague</a:t>
            </a:r>
          </a:p>
          <a:p>
            <a:pPr>
              <a:buNone/>
            </a:pPr>
            <a:r>
              <a:rPr lang="en-US" dirty="0" smtClean="0"/>
              <a:t>When:   11:30 – 1</a:t>
            </a:r>
          </a:p>
          <a:p>
            <a:pPr>
              <a:buNone/>
            </a:pPr>
            <a:r>
              <a:rPr lang="en-US" dirty="0" smtClean="0"/>
              <a:t>What else:  Pizza</a:t>
            </a:r>
          </a:p>
          <a:p>
            <a:pPr>
              <a:buNone/>
            </a:pPr>
            <a:endParaRPr lang="en-US" dirty="0" smtClean="0"/>
          </a:p>
          <a:p>
            <a:pPr>
              <a:buNone/>
            </a:pPr>
            <a:r>
              <a:rPr lang="en-US" dirty="0" smtClean="0"/>
              <a:t>RSVP</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Usability testing</a:t>
            </a:r>
            <a:endParaRPr lang="en-US" dirty="0"/>
          </a:p>
        </p:txBody>
      </p:sp>
      <p:sp>
        <p:nvSpPr>
          <p:cNvPr id="3" name="Content Placeholder 2"/>
          <p:cNvSpPr>
            <a:spLocks noGrp="1"/>
          </p:cNvSpPr>
          <p:nvPr>
            <p:ph idx="1"/>
          </p:nvPr>
        </p:nvSpPr>
        <p:spPr/>
        <p:txBody>
          <a:bodyPr/>
          <a:lstStyle/>
          <a:p>
            <a:endParaRPr lang="en-US" dirty="0" smtClean="0"/>
          </a:p>
          <a:p>
            <a:r>
              <a:rPr lang="en-US" dirty="0" smtClean="0"/>
              <a:t>Is the software easy to learn and use?</a:t>
            </a:r>
          </a:p>
          <a:p>
            <a:r>
              <a:rPr lang="en-US" dirty="0" smtClean="0"/>
              <a:t>Is the software satisfying to use?</a:t>
            </a:r>
            <a:endParaRPr lang="en-US" dirty="0"/>
          </a:p>
        </p:txBody>
      </p:sp>
      <p:sp>
        <p:nvSpPr>
          <p:cNvPr id="7" name="TextBox 6"/>
          <p:cNvSpPr txBox="1"/>
          <p:nvPr/>
        </p:nvSpPr>
        <p:spPr>
          <a:xfrm>
            <a:off x="1752600" y="4267200"/>
            <a:ext cx="5639044" cy="523220"/>
          </a:xfrm>
          <a:prstGeom prst="rect">
            <a:avLst/>
          </a:prstGeom>
          <a:noFill/>
        </p:spPr>
        <p:txBody>
          <a:bodyPr wrap="none" rtlCol="0">
            <a:spAutoFit/>
          </a:bodyPr>
          <a:lstStyle/>
          <a:p>
            <a:r>
              <a:rPr lang="en-US" sz="2800" b="1" dirty="0" smtClean="0">
                <a:solidFill>
                  <a:srgbClr val="FFFF00"/>
                </a:solidFill>
              </a:rPr>
              <a:t>Good user interface design is crucial.</a:t>
            </a:r>
            <a:endParaRPr lang="en-US" sz="2800" b="1"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Usability testing techniques</a:t>
            </a:r>
            <a:endParaRPr lang="en-US" dirty="0"/>
          </a:p>
        </p:txBody>
      </p:sp>
      <p:sp>
        <p:nvSpPr>
          <p:cNvPr id="3" name="Content Placeholder 2"/>
          <p:cNvSpPr>
            <a:spLocks noGrp="1"/>
          </p:cNvSpPr>
          <p:nvPr>
            <p:ph idx="1"/>
          </p:nvPr>
        </p:nvSpPr>
        <p:spPr/>
        <p:txBody>
          <a:bodyPr/>
          <a:lstStyle/>
          <a:p>
            <a:r>
              <a:rPr lang="en-US" dirty="0" smtClean="0"/>
              <a:t>Expert evaluation</a:t>
            </a:r>
          </a:p>
          <a:p>
            <a:r>
              <a:rPr lang="en-US" dirty="0"/>
              <a:t>U</a:t>
            </a:r>
            <a:r>
              <a:rPr lang="en-US" dirty="0" smtClean="0"/>
              <a:t>ser testing  (one-on-one)</a:t>
            </a:r>
          </a:p>
          <a:p>
            <a:r>
              <a:rPr lang="en-US" dirty="0" smtClean="0"/>
              <a:t>User surveys</a:t>
            </a:r>
          </a:p>
          <a:p>
            <a:r>
              <a:rPr lang="en-US" dirty="0" smtClean="0"/>
              <a:t>Analytics</a:t>
            </a:r>
          </a:p>
        </p:txBody>
      </p:sp>
      <p:sp>
        <p:nvSpPr>
          <p:cNvPr id="4" name="TextBox 3"/>
          <p:cNvSpPr txBox="1"/>
          <p:nvPr/>
        </p:nvSpPr>
        <p:spPr>
          <a:xfrm>
            <a:off x="5867400" y="1752600"/>
            <a:ext cx="2514600" cy="646331"/>
          </a:xfrm>
          <a:prstGeom prst="rect">
            <a:avLst/>
          </a:prstGeom>
          <a:noFill/>
        </p:spPr>
        <p:txBody>
          <a:bodyPr wrap="square" rtlCol="0">
            <a:spAutoFit/>
          </a:bodyPr>
          <a:lstStyle/>
          <a:p>
            <a:r>
              <a:rPr lang="en-US" dirty="0" smtClean="0"/>
              <a:t>In-class UI testing is somewhere here.</a:t>
            </a:r>
            <a:endParaRPr lang="en-US" dirty="0"/>
          </a:p>
        </p:txBody>
      </p:sp>
      <p:sp>
        <p:nvSpPr>
          <p:cNvPr id="5" name="Right Brace 4"/>
          <p:cNvSpPr/>
          <p:nvPr/>
        </p:nvSpPr>
        <p:spPr>
          <a:xfrm>
            <a:off x="5334000" y="1600200"/>
            <a:ext cx="304800" cy="11430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 name="TextBox 5"/>
          <p:cNvSpPr txBox="1"/>
          <p:nvPr/>
        </p:nvSpPr>
        <p:spPr>
          <a:xfrm>
            <a:off x="5257800" y="3048000"/>
            <a:ext cx="3613682" cy="646331"/>
          </a:xfrm>
          <a:prstGeom prst="rect">
            <a:avLst/>
          </a:prstGeom>
          <a:noFill/>
        </p:spPr>
        <p:txBody>
          <a:bodyPr wrap="none" rtlCol="0">
            <a:spAutoFit/>
          </a:bodyPr>
          <a:lstStyle/>
          <a:p>
            <a:r>
              <a:rPr lang="en-US" dirty="0" smtClean="0"/>
              <a:t>(Your classmates are not your target </a:t>
            </a:r>
          </a:p>
          <a:p>
            <a:r>
              <a:rPr lang="en-US" dirty="0" smtClean="0"/>
              <a:t>audience.)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Usability testing techniques</a:t>
            </a:r>
            <a:endParaRPr lang="en-US" dirty="0"/>
          </a:p>
        </p:txBody>
      </p:sp>
      <p:sp>
        <p:nvSpPr>
          <p:cNvPr id="3" name="Content Placeholder 2"/>
          <p:cNvSpPr>
            <a:spLocks noGrp="1"/>
          </p:cNvSpPr>
          <p:nvPr>
            <p:ph idx="1"/>
          </p:nvPr>
        </p:nvSpPr>
        <p:spPr/>
        <p:txBody>
          <a:bodyPr/>
          <a:lstStyle/>
          <a:p>
            <a:r>
              <a:rPr lang="en-US" dirty="0" smtClean="0"/>
              <a:t>Expert evaluation</a:t>
            </a:r>
          </a:p>
          <a:p>
            <a:r>
              <a:rPr lang="en-US" dirty="0"/>
              <a:t>U</a:t>
            </a:r>
            <a:r>
              <a:rPr lang="en-US" dirty="0" smtClean="0"/>
              <a:t>ser testing  (one-on-one)</a:t>
            </a:r>
          </a:p>
          <a:p>
            <a:r>
              <a:rPr lang="en-US" dirty="0" smtClean="0"/>
              <a:t>User surveys</a:t>
            </a:r>
          </a:p>
          <a:p>
            <a:r>
              <a:rPr lang="en-US" dirty="0" smtClean="0"/>
              <a:t>Analytics</a:t>
            </a:r>
          </a:p>
        </p:txBody>
      </p:sp>
      <p:sp>
        <p:nvSpPr>
          <p:cNvPr id="6" name="TextBox 5"/>
          <p:cNvSpPr txBox="1"/>
          <p:nvPr/>
        </p:nvSpPr>
        <p:spPr>
          <a:xfrm>
            <a:off x="6248400" y="2293188"/>
            <a:ext cx="2219262" cy="369332"/>
          </a:xfrm>
          <a:prstGeom prst="rect">
            <a:avLst/>
          </a:prstGeom>
          <a:noFill/>
        </p:spPr>
        <p:txBody>
          <a:bodyPr wrap="none" rtlCol="0">
            <a:spAutoFit/>
          </a:bodyPr>
          <a:lstStyle/>
          <a:p>
            <a:r>
              <a:rPr lang="en-US" dirty="0" smtClean="0"/>
              <a:t>Friday student testing</a:t>
            </a:r>
            <a:endParaRPr lang="en-US" dirty="0"/>
          </a:p>
        </p:txBody>
      </p:sp>
      <p:cxnSp>
        <p:nvCxnSpPr>
          <p:cNvPr id="8" name="Straight Arrow Connector 7"/>
          <p:cNvCxnSpPr/>
          <p:nvPr/>
        </p:nvCxnSpPr>
        <p:spPr>
          <a:xfrm flipH="1">
            <a:off x="5326380" y="2511552"/>
            <a:ext cx="922020" cy="30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122420" y="2907268"/>
            <a:ext cx="3301545" cy="369332"/>
          </a:xfrm>
          <a:prstGeom prst="rect">
            <a:avLst/>
          </a:prstGeom>
          <a:noFill/>
        </p:spPr>
        <p:txBody>
          <a:bodyPr wrap="none" rtlCol="0">
            <a:spAutoFit/>
          </a:bodyPr>
          <a:lstStyle/>
          <a:p>
            <a:r>
              <a:rPr lang="en-US" dirty="0" smtClean="0"/>
              <a:t> Survey monkey for other schools</a:t>
            </a:r>
            <a:endParaRPr lang="en-US" dirty="0"/>
          </a:p>
        </p:txBody>
      </p:sp>
      <p:cxnSp>
        <p:nvCxnSpPr>
          <p:cNvPr id="13" name="Straight Arrow Connector 12"/>
          <p:cNvCxnSpPr/>
          <p:nvPr/>
        </p:nvCxnSpPr>
        <p:spPr>
          <a:xfrm flipH="1">
            <a:off x="3200400" y="3125632"/>
            <a:ext cx="922020" cy="30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many?</a:t>
            </a:r>
            <a:endParaRPr lang="en-US" dirty="0"/>
          </a:p>
        </p:txBody>
      </p:sp>
      <p:pic>
        <p:nvPicPr>
          <p:cNvPr id="4" name="Content Placeholder 3" descr="Virzis_Formula.PNG"/>
          <p:cNvPicPr>
            <a:picLocks noGrp="1" noChangeAspect="1"/>
          </p:cNvPicPr>
          <p:nvPr>
            <p:ph idx="1"/>
          </p:nvPr>
        </p:nvPicPr>
        <p:blipFill>
          <a:blip r:embed="rId2" cstate="print"/>
          <a:stretch>
            <a:fillRect/>
          </a:stretch>
        </p:blipFill>
        <p:spPr>
          <a:xfrm>
            <a:off x="1733684" y="1600200"/>
            <a:ext cx="5676631" cy="4525963"/>
          </a:xfrm>
        </p:spPr>
      </p:pic>
      <p:sp>
        <p:nvSpPr>
          <p:cNvPr id="5" name="TextBox 4"/>
          <p:cNvSpPr txBox="1"/>
          <p:nvPr/>
        </p:nvSpPr>
        <p:spPr>
          <a:xfrm>
            <a:off x="3733800" y="6248400"/>
            <a:ext cx="1919372" cy="369332"/>
          </a:xfrm>
          <a:prstGeom prst="rect">
            <a:avLst/>
          </a:prstGeom>
          <a:noFill/>
        </p:spPr>
        <p:txBody>
          <a:bodyPr wrap="none" rtlCol="0">
            <a:spAutoFit/>
          </a:bodyPr>
          <a:lstStyle/>
          <a:p>
            <a:r>
              <a:rPr lang="en-US" dirty="0" err="1" smtClean="0"/>
              <a:t>Jakob</a:t>
            </a:r>
            <a:r>
              <a:rPr lang="en-US" dirty="0" smtClean="0"/>
              <a:t> Nielsen, Sun</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Iterative design</a:t>
            </a:r>
            <a:endParaRPr lang="en-US" dirty="0"/>
          </a:p>
        </p:txBody>
      </p:sp>
      <p:sp>
        <p:nvSpPr>
          <p:cNvPr id="4" name="Rectangle 3"/>
          <p:cNvSpPr/>
          <p:nvPr/>
        </p:nvSpPr>
        <p:spPr>
          <a:xfrm>
            <a:off x="1524000" y="2667000"/>
            <a:ext cx="2057400" cy="1828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Usability test design</a:t>
            </a:r>
          </a:p>
          <a:p>
            <a:pPr algn="ctr"/>
            <a:r>
              <a:rPr lang="en-US" dirty="0" smtClean="0"/>
              <a:t>3-5 participants</a:t>
            </a:r>
            <a:endParaRPr lang="en-US" dirty="0"/>
          </a:p>
        </p:txBody>
      </p:sp>
      <p:cxnSp>
        <p:nvCxnSpPr>
          <p:cNvPr id="6" name="Straight Arrow Connector 5"/>
          <p:cNvCxnSpPr>
            <a:stCxn id="4" idx="3"/>
          </p:cNvCxnSpPr>
          <p:nvPr/>
        </p:nvCxnSpPr>
        <p:spPr>
          <a:xfrm>
            <a:off x="3581400" y="3581400"/>
            <a:ext cx="1447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5105400" y="2667000"/>
            <a:ext cx="2057400" cy="1828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Revise </a:t>
            </a:r>
          </a:p>
          <a:p>
            <a:pPr algn="ctr"/>
            <a:r>
              <a:rPr lang="en-US" dirty="0" smtClean="0"/>
              <a:t>design</a:t>
            </a:r>
            <a:endParaRPr lang="en-US" dirty="0"/>
          </a:p>
        </p:txBody>
      </p:sp>
      <p:cxnSp>
        <p:nvCxnSpPr>
          <p:cNvPr id="9" name="Elbow Connector 8"/>
          <p:cNvCxnSpPr>
            <a:stCxn id="7" idx="2"/>
            <a:endCxn id="4" idx="2"/>
          </p:cNvCxnSpPr>
          <p:nvPr/>
        </p:nvCxnSpPr>
        <p:spPr>
          <a:xfrm rot="5400000">
            <a:off x="4343400" y="2705100"/>
            <a:ext cx="12700" cy="3581400"/>
          </a:xfrm>
          <a:prstGeom prst="bentConnector3">
            <a:avLst>
              <a:gd name="adj1" fmla="val 8320759"/>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4038600" y="5715000"/>
            <a:ext cx="799899" cy="369332"/>
          </a:xfrm>
          <a:prstGeom prst="rect">
            <a:avLst/>
          </a:prstGeom>
          <a:noFill/>
        </p:spPr>
        <p:txBody>
          <a:bodyPr wrap="none" rtlCol="0">
            <a:spAutoFit/>
          </a:bodyPr>
          <a:lstStyle/>
          <a:p>
            <a:r>
              <a:rPr lang="en-US" dirty="0" smtClean="0"/>
              <a:t>repeat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Usability test</a:t>
            </a:r>
            <a:endParaRPr lang="en-US" dirty="0"/>
          </a:p>
        </p:txBody>
      </p:sp>
      <p:sp>
        <p:nvSpPr>
          <p:cNvPr id="3" name="Content Placeholder 2"/>
          <p:cNvSpPr>
            <a:spLocks noGrp="1"/>
          </p:cNvSpPr>
          <p:nvPr>
            <p:ph idx="1"/>
          </p:nvPr>
        </p:nvSpPr>
        <p:spPr/>
        <p:txBody>
          <a:bodyPr>
            <a:normAutofit/>
          </a:bodyPr>
          <a:lstStyle/>
          <a:p>
            <a:pPr>
              <a:buNone/>
            </a:pPr>
            <a:r>
              <a:rPr lang="en-US" sz="2800" dirty="0" smtClean="0"/>
              <a:t>Steve Krug web interface usability test:</a:t>
            </a:r>
          </a:p>
          <a:p>
            <a:pPr>
              <a:buNone/>
            </a:pPr>
            <a:r>
              <a:rPr lang="en-US" sz="2800" dirty="0" smtClean="0">
                <a:hlinkClick r:id="rId3"/>
              </a:rPr>
              <a:t>http://www.youtube.com/watch?v=QckIzHC99Xc</a:t>
            </a:r>
            <a:endParaRPr lang="en-US" sz="2800" dirty="0" smtClean="0"/>
          </a:p>
          <a:p>
            <a:pPr>
              <a:buNone/>
            </a:pPr>
            <a:endParaRPr lang="en-US" sz="28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TotalTime>
  <Words>510</Words>
  <Application>Microsoft Office PowerPoint</Application>
  <PresentationFormat>On-screen Show (4:3)</PresentationFormat>
  <Paragraphs>100</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 Usability testing</vt:lpstr>
      <vt:lpstr>Slide 2</vt:lpstr>
      <vt:lpstr>Administrivia</vt:lpstr>
      <vt:lpstr>Usability testing</vt:lpstr>
      <vt:lpstr>Usability testing techniques</vt:lpstr>
      <vt:lpstr>Usability testing techniques</vt:lpstr>
      <vt:lpstr>How many?</vt:lpstr>
      <vt:lpstr>Iterative design</vt:lpstr>
      <vt:lpstr>Usability test</vt:lpstr>
      <vt:lpstr>More usability</vt:lpstr>
      <vt:lpstr>Process</vt:lpstr>
      <vt:lpstr>Intro</vt:lpstr>
      <vt:lpstr>Background questions</vt:lpstr>
      <vt:lpstr>Initial screen(s)</vt:lpstr>
      <vt:lpstr>Tasks</vt:lpstr>
      <vt:lpstr>Wrap up</vt:lpstr>
      <vt:lpstr>Slide 17</vt:lpstr>
    </vt:vector>
  </TitlesOfParts>
  <Company>Harvey Mudd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Usability testing</dc:title>
  <dc:creator>z</dc:creator>
  <cp:lastModifiedBy>z</cp:lastModifiedBy>
  <cp:revision>9</cp:revision>
  <dcterms:created xsi:type="dcterms:W3CDTF">2012-02-11T16:09:03Z</dcterms:created>
  <dcterms:modified xsi:type="dcterms:W3CDTF">2012-02-14T20:49:16Z</dcterms:modified>
</cp:coreProperties>
</file>