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76" r:id="rId12"/>
    <p:sldId id="277" r:id="rId13"/>
    <p:sldId id="268" r:id="rId14"/>
    <p:sldId id="269" r:id="rId15"/>
    <p:sldId id="281" r:id="rId16"/>
    <p:sldId id="282" r:id="rId17"/>
    <p:sldId id="280" r:id="rId18"/>
    <p:sldId id="283" r:id="rId19"/>
    <p:sldId id="320" r:id="rId20"/>
    <p:sldId id="286" r:id="rId21"/>
    <p:sldId id="284" r:id="rId22"/>
    <p:sldId id="287" r:id="rId23"/>
    <p:sldId id="31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67" autoAdjust="0"/>
    <p:restoredTop sz="94660"/>
  </p:normalViewPr>
  <p:slideViewPr>
    <p:cSldViewPr>
      <p:cViewPr varScale="1">
        <p:scale>
          <a:sx n="63" d="100"/>
          <a:sy n="63" d="100"/>
        </p:scale>
        <p:origin x="-11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90083-0194-4056-B325-405432E04D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54360-BA2A-4D5A-9A5E-00554F015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Polygon meshes</a:t>
            </a:r>
          </a:p>
          <a:p>
            <a:r>
              <a:rPr lang="en-US" dirty="0" smtClean="0"/>
              <a:t>Linear axis design</a:t>
            </a:r>
          </a:p>
          <a:p>
            <a:r>
              <a:rPr lang="en-US" dirty="0" smtClean="0"/>
              <a:t>Bezier patches</a:t>
            </a:r>
          </a:p>
          <a:p>
            <a:r>
              <a:rPr lang="en-US" dirty="0" smtClean="0"/>
              <a:t>Subdivision surfaces</a:t>
            </a:r>
          </a:p>
          <a:p>
            <a:r>
              <a:rPr lang="en-US" dirty="0" err="1" smtClean="0"/>
              <a:t>Nurbs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http://www.geepers.co.uk/media/flash/software/bezier_patch_explorer.swf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Polygon meshes</a:t>
            </a:r>
          </a:p>
          <a:p>
            <a:r>
              <a:rPr lang="en-US" dirty="0" smtClean="0"/>
              <a:t>Linear axis design</a:t>
            </a:r>
          </a:p>
          <a:p>
            <a:r>
              <a:rPr lang="en-US" dirty="0" smtClean="0"/>
              <a:t>Bezier patches</a:t>
            </a:r>
          </a:p>
          <a:p>
            <a:r>
              <a:rPr lang="en-US" dirty="0" smtClean="0"/>
              <a:t>Subdivision surfaces</a:t>
            </a:r>
          </a:p>
          <a:p>
            <a:r>
              <a:rPr lang="en-US" dirty="0" err="1" smtClean="0"/>
              <a:t>Nurbs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4998C-D210-4755-9992-ECE99BB35E69}" type="slidenum">
              <a:rPr lang="en-US"/>
              <a:pPr/>
              <a:t>12</a:t>
            </a:fld>
            <a:endParaRPr 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Surface Subdivision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 dirty="0"/>
              <a:t>Refine polygon mesh via subdivision rules</a:t>
            </a:r>
          </a:p>
          <a:p>
            <a:pPr marL="990600" lvl="1" indent="-533400">
              <a:buFontTx/>
              <a:buAutoNum type="arabicPeriod"/>
            </a:pPr>
            <a:r>
              <a:rPr lang="en-US" dirty="0"/>
              <a:t>Split face into multiple faces</a:t>
            </a:r>
          </a:p>
          <a:p>
            <a:pPr marL="990600" lvl="1" indent="-533400">
              <a:buFontTx/>
              <a:buAutoNum type="arabicPeriod"/>
            </a:pPr>
            <a:r>
              <a:rPr lang="en-US" dirty="0"/>
              <a:t>Reposition vertices</a:t>
            </a:r>
          </a:p>
        </p:txBody>
      </p:sp>
      <p:pic>
        <p:nvPicPr>
          <p:cNvPr id="8" name="Picture 7" descr="220px-Catmull-Clark_subdivision_of_a_cube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3200400"/>
            <a:ext cx="2095500" cy="3028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DE887-8837-4D80-803C-E78279A3B435}" type="slidenum">
              <a:rPr lang="en-US"/>
              <a:pPr/>
              <a:t>13</a:t>
            </a:fld>
            <a:endParaRPr lang="en-US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Split Vertices</a:t>
            </a:r>
          </a:p>
        </p:txBody>
      </p:sp>
      <p:sp>
        <p:nvSpPr>
          <p:cNvPr id="249859" name="AutoShape 3"/>
          <p:cNvSpPr>
            <a:spLocks noChangeArrowheads="1"/>
          </p:cNvSpPr>
          <p:nvPr/>
        </p:nvSpPr>
        <p:spPr bwMode="auto">
          <a:xfrm>
            <a:off x="838200" y="3581400"/>
            <a:ext cx="1744663" cy="12192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9860" name="Oval 4"/>
          <p:cNvSpPr>
            <a:spLocks noChangeArrowheads="1"/>
          </p:cNvSpPr>
          <p:nvPr/>
        </p:nvSpPr>
        <p:spPr bwMode="auto">
          <a:xfrm>
            <a:off x="838200" y="4745038"/>
            <a:ext cx="46038" cy="5556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9861" name="Oval 5"/>
          <p:cNvSpPr>
            <a:spLocks noChangeArrowheads="1"/>
          </p:cNvSpPr>
          <p:nvPr/>
        </p:nvSpPr>
        <p:spPr bwMode="auto">
          <a:xfrm>
            <a:off x="1663700" y="3581400"/>
            <a:ext cx="46038" cy="55563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9862" name="Oval 6"/>
          <p:cNvSpPr>
            <a:spLocks noChangeArrowheads="1"/>
          </p:cNvSpPr>
          <p:nvPr/>
        </p:nvSpPr>
        <p:spPr bwMode="auto">
          <a:xfrm>
            <a:off x="2536825" y="4745038"/>
            <a:ext cx="46038" cy="55562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824163" y="3581400"/>
            <a:ext cx="2586037" cy="1219200"/>
            <a:chOff x="1779" y="2256"/>
            <a:chExt cx="1629" cy="768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309" y="2256"/>
              <a:ext cx="1099" cy="768"/>
              <a:chOff x="1680" y="2064"/>
              <a:chExt cx="1824" cy="1056"/>
            </a:xfrm>
          </p:grpSpPr>
          <p:sp>
            <p:nvSpPr>
              <p:cNvPr id="249865" name="AutoShape 9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9866" name="Oval 10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9867" name="Oval 11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9868" name="Oval 12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49869" name="Line 13"/>
            <p:cNvSpPr>
              <a:spLocks noChangeShapeType="1"/>
            </p:cNvSpPr>
            <p:nvPr/>
          </p:nvSpPr>
          <p:spPr bwMode="auto">
            <a:xfrm>
              <a:off x="1779" y="2563"/>
              <a:ext cx="37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9870" name="Line 14"/>
            <p:cNvSpPr>
              <a:spLocks noChangeShapeType="1"/>
            </p:cNvSpPr>
            <p:nvPr/>
          </p:nvSpPr>
          <p:spPr bwMode="auto">
            <a:xfrm flipH="1">
              <a:off x="2309" y="2755"/>
              <a:ext cx="531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9871" name="Line 15"/>
            <p:cNvSpPr>
              <a:spLocks noChangeShapeType="1"/>
            </p:cNvSpPr>
            <p:nvPr/>
          </p:nvSpPr>
          <p:spPr bwMode="auto">
            <a:xfrm>
              <a:off x="2840" y="2755"/>
              <a:ext cx="530" cy="2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9872" name="Line 16"/>
            <p:cNvSpPr>
              <a:spLocks noChangeShapeType="1"/>
            </p:cNvSpPr>
            <p:nvPr/>
          </p:nvSpPr>
          <p:spPr bwMode="auto">
            <a:xfrm>
              <a:off x="2840" y="2256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5410200" y="3581400"/>
            <a:ext cx="2586038" cy="1219200"/>
            <a:chOff x="1779" y="2256"/>
            <a:chExt cx="1629" cy="768"/>
          </a:xfrm>
        </p:grpSpPr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2309" y="2256"/>
              <a:ext cx="1099" cy="768"/>
              <a:chOff x="1680" y="2064"/>
              <a:chExt cx="1824" cy="1056"/>
            </a:xfrm>
          </p:grpSpPr>
          <p:sp>
            <p:nvSpPr>
              <p:cNvPr id="249875" name="AutoShape 19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9876" name="Oval 20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9877" name="Oval 21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9878" name="Oval 22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49879" name="Line 23"/>
            <p:cNvSpPr>
              <a:spLocks noChangeShapeType="1"/>
            </p:cNvSpPr>
            <p:nvPr/>
          </p:nvSpPr>
          <p:spPr bwMode="auto">
            <a:xfrm>
              <a:off x="1779" y="2563"/>
              <a:ext cx="37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49880" name="Line 24"/>
            <p:cNvSpPr>
              <a:spLocks noChangeShapeType="1"/>
            </p:cNvSpPr>
            <p:nvPr/>
          </p:nvSpPr>
          <p:spPr bwMode="auto">
            <a:xfrm flipH="1">
              <a:off x="2309" y="2755"/>
              <a:ext cx="531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9881" name="Line 25"/>
            <p:cNvSpPr>
              <a:spLocks noChangeShapeType="1"/>
            </p:cNvSpPr>
            <p:nvPr/>
          </p:nvSpPr>
          <p:spPr bwMode="auto">
            <a:xfrm>
              <a:off x="2840" y="2755"/>
              <a:ext cx="530" cy="2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49882" name="Line 26"/>
            <p:cNvSpPr>
              <a:spLocks noChangeShapeType="1"/>
            </p:cNvSpPr>
            <p:nvPr/>
          </p:nvSpPr>
          <p:spPr bwMode="auto">
            <a:xfrm>
              <a:off x="2840" y="2256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49883" name="Oval 27"/>
          <p:cNvSpPr>
            <a:spLocks noChangeArrowheads="1"/>
          </p:cNvSpPr>
          <p:nvPr/>
        </p:nvSpPr>
        <p:spPr bwMode="auto">
          <a:xfrm>
            <a:off x="7010400" y="35052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9884" name="Oval 28"/>
          <p:cNvSpPr>
            <a:spLocks noChangeArrowheads="1"/>
          </p:cNvSpPr>
          <p:nvPr/>
        </p:nvSpPr>
        <p:spPr bwMode="auto">
          <a:xfrm>
            <a:off x="6172200" y="46482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9885" name="Oval 29"/>
          <p:cNvSpPr>
            <a:spLocks noChangeArrowheads="1"/>
          </p:cNvSpPr>
          <p:nvPr/>
        </p:nvSpPr>
        <p:spPr bwMode="auto">
          <a:xfrm>
            <a:off x="7010400" y="42672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9886" name="Oval 30"/>
          <p:cNvSpPr>
            <a:spLocks noChangeArrowheads="1"/>
          </p:cNvSpPr>
          <p:nvPr/>
        </p:nvSpPr>
        <p:spPr bwMode="auto">
          <a:xfrm>
            <a:off x="7848600" y="46482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9887" name="Oval 31"/>
          <p:cNvSpPr>
            <a:spLocks noChangeArrowheads="1"/>
          </p:cNvSpPr>
          <p:nvPr/>
        </p:nvSpPr>
        <p:spPr bwMode="auto">
          <a:xfrm>
            <a:off x="4495800" y="4378325"/>
            <a:ext cx="46038" cy="55563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9888" name="Oval 32"/>
          <p:cNvSpPr>
            <a:spLocks noChangeArrowheads="1"/>
          </p:cNvSpPr>
          <p:nvPr/>
        </p:nvSpPr>
        <p:spPr bwMode="auto">
          <a:xfrm>
            <a:off x="7086600" y="4343400"/>
            <a:ext cx="46038" cy="55563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41B0-F737-41F3-AAFA-99298D22B1BA}" type="slidenum">
              <a:rPr lang="en-US"/>
              <a:pPr/>
              <a:t>14</a:t>
            </a:fld>
            <a:endParaRPr lang="en-US"/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Split Edges</a:t>
            </a:r>
          </a:p>
        </p:txBody>
      </p:sp>
      <p:sp>
        <p:nvSpPr>
          <p:cNvPr id="236548" name="AutoShape 4"/>
          <p:cNvSpPr>
            <a:spLocks noChangeArrowheads="1"/>
          </p:cNvSpPr>
          <p:nvPr/>
        </p:nvSpPr>
        <p:spPr bwMode="auto">
          <a:xfrm>
            <a:off x="1295400" y="3581400"/>
            <a:ext cx="1685925" cy="9906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36550" name="Oval 6"/>
          <p:cNvSpPr>
            <a:spLocks noChangeArrowheads="1"/>
          </p:cNvSpPr>
          <p:nvPr/>
        </p:nvSpPr>
        <p:spPr bwMode="auto">
          <a:xfrm>
            <a:off x="1295400" y="4525963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6551" name="Oval 7"/>
          <p:cNvSpPr>
            <a:spLocks noChangeArrowheads="1"/>
          </p:cNvSpPr>
          <p:nvPr/>
        </p:nvSpPr>
        <p:spPr bwMode="auto">
          <a:xfrm>
            <a:off x="2093913" y="3581400"/>
            <a:ext cx="44450" cy="460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6552" name="Oval 8"/>
          <p:cNvSpPr>
            <a:spLocks noChangeArrowheads="1"/>
          </p:cNvSpPr>
          <p:nvPr/>
        </p:nvSpPr>
        <p:spPr bwMode="auto">
          <a:xfrm>
            <a:off x="2936875" y="4525963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3214688" y="3581400"/>
            <a:ext cx="2500312" cy="990600"/>
            <a:chOff x="2025" y="2256"/>
            <a:chExt cx="1575" cy="624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36555" name="AutoShape 11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6556" name="Oval 12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6557" name="Oval 13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6558" name="Oval 14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36559" name="Line 15"/>
            <p:cNvSpPr>
              <a:spLocks noChangeShapeType="1"/>
            </p:cNvSpPr>
            <p:nvPr/>
          </p:nvSpPr>
          <p:spPr bwMode="auto">
            <a:xfrm>
              <a:off x="2025" y="2506"/>
              <a:ext cx="3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60" name="Line 16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61" name="Line 17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62" name="Line 18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63" name="Oval 19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64" name="Oval 20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65" name="Oval 21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5715000" y="3505200"/>
            <a:ext cx="2500313" cy="990600"/>
            <a:chOff x="2025" y="2256"/>
            <a:chExt cx="1575" cy="62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36570" name="AutoShape 26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6571" name="Oval 27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6572" name="Oval 28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6573" name="Oval 29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36574" name="Line 30"/>
            <p:cNvSpPr>
              <a:spLocks noChangeShapeType="1"/>
            </p:cNvSpPr>
            <p:nvPr/>
          </p:nvSpPr>
          <p:spPr bwMode="auto">
            <a:xfrm>
              <a:off x="2025" y="2506"/>
              <a:ext cx="3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75" name="Line 31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76" name="Line 32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77" name="Line 33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78" name="Oval 34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79" name="Oval 35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6580" name="Oval 36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36582" name="Oval 38"/>
          <p:cNvSpPr>
            <a:spLocks noChangeArrowheads="1"/>
          </p:cNvSpPr>
          <p:nvPr/>
        </p:nvSpPr>
        <p:spPr bwMode="auto">
          <a:xfrm>
            <a:off x="7239000" y="34290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6583" name="Oval 39"/>
          <p:cNvSpPr>
            <a:spLocks noChangeArrowheads="1"/>
          </p:cNvSpPr>
          <p:nvPr/>
        </p:nvSpPr>
        <p:spPr bwMode="auto">
          <a:xfrm>
            <a:off x="7620000" y="38862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6584" name="Oval 40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6585" name="Oval 41"/>
          <p:cNvSpPr>
            <a:spLocks noChangeArrowheads="1"/>
          </p:cNvSpPr>
          <p:nvPr/>
        </p:nvSpPr>
        <p:spPr bwMode="auto">
          <a:xfrm>
            <a:off x="7315200" y="43434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6586" name="Oval 42"/>
          <p:cNvSpPr>
            <a:spLocks noChangeArrowheads="1"/>
          </p:cNvSpPr>
          <p:nvPr/>
        </p:nvSpPr>
        <p:spPr bwMode="auto">
          <a:xfrm>
            <a:off x="6477000" y="43434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6587" name="Oval 43"/>
          <p:cNvSpPr>
            <a:spLocks noChangeArrowheads="1"/>
          </p:cNvSpPr>
          <p:nvPr/>
        </p:nvSpPr>
        <p:spPr bwMode="auto">
          <a:xfrm>
            <a:off x="8077200" y="43434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AA2A-FD16-4C7D-99AD-2EA06DC31495}" type="slidenum">
              <a:rPr lang="en-US"/>
              <a:pPr/>
              <a:t>15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Algorithm</a:t>
            </a:r>
          </a:p>
        </p:txBody>
      </p:sp>
      <p:sp>
        <p:nvSpPr>
          <p:cNvPr id="250883" name="AutoShape 3"/>
          <p:cNvSpPr>
            <a:spLocks noChangeArrowheads="1"/>
          </p:cNvSpPr>
          <p:nvPr/>
        </p:nvSpPr>
        <p:spPr bwMode="auto">
          <a:xfrm>
            <a:off x="1295400" y="3581400"/>
            <a:ext cx="1685925" cy="9906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0884" name="Oval 4"/>
          <p:cNvSpPr>
            <a:spLocks noChangeArrowheads="1"/>
          </p:cNvSpPr>
          <p:nvPr/>
        </p:nvSpPr>
        <p:spPr bwMode="auto">
          <a:xfrm>
            <a:off x="1295400" y="4525963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5" name="Oval 5"/>
          <p:cNvSpPr>
            <a:spLocks noChangeArrowheads="1"/>
          </p:cNvSpPr>
          <p:nvPr/>
        </p:nvSpPr>
        <p:spPr bwMode="auto">
          <a:xfrm>
            <a:off x="2093913" y="3581400"/>
            <a:ext cx="44450" cy="460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6" name="Oval 6"/>
          <p:cNvSpPr>
            <a:spLocks noChangeArrowheads="1"/>
          </p:cNvSpPr>
          <p:nvPr/>
        </p:nvSpPr>
        <p:spPr bwMode="auto">
          <a:xfrm>
            <a:off x="2936875" y="4525963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214688" y="3581400"/>
            <a:ext cx="2500312" cy="990600"/>
            <a:chOff x="2025" y="2256"/>
            <a:chExt cx="1575" cy="624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50889" name="AutoShape 9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890" name="Oval 10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891" name="Oval 11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892" name="Oval 12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50893" name="Line 13"/>
            <p:cNvSpPr>
              <a:spLocks noChangeShapeType="1"/>
            </p:cNvSpPr>
            <p:nvPr/>
          </p:nvSpPr>
          <p:spPr bwMode="auto">
            <a:xfrm>
              <a:off x="2025" y="2506"/>
              <a:ext cx="3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4" name="Line 14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5" name="Line 15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6" name="Line 16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7" name="Oval 17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8" name="Oval 18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9" name="Oval 19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715000" y="3505200"/>
            <a:ext cx="2500313" cy="990600"/>
            <a:chOff x="2025" y="2256"/>
            <a:chExt cx="1575" cy="624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50902" name="AutoShape 22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3" name="Oval 23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4" name="Oval 24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5" name="Oval 25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50906" name="Line 26"/>
            <p:cNvSpPr>
              <a:spLocks noChangeShapeType="1"/>
            </p:cNvSpPr>
            <p:nvPr/>
          </p:nvSpPr>
          <p:spPr bwMode="auto">
            <a:xfrm>
              <a:off x="2025" y="2506"/>
              <a:ext cx="3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7" name="Line 27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8" name="Line 28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9" name="Line 29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0" name="Oval 30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1" name="Oval 31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2" name="Oval 32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50913" name="Oval 33"/>
          <p:cNvSpPr>
            <a:spLocks noChangeArrowheads="1"/>
          </p:cNvSpPr>
          <p:nvPr/>
        </p:nvSpPr>
        <p:spPr bwMode="auto">
          <a:xfrm>
            <a:off x="7239000" y="34290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914" name="Oval 34"/>
          <p:cNvSpPr>
            <a:spLocks noChangeArrowheads="1"/>
          </p:cNvSpPr>
          <p:nvPr/>
        </p:nvSpPr>
        <p:spPr bwMode="auto">
          <a:xfrm>
            <a:off x="7620000" y="38862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915" name="Oval 35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916" name="Oval 36"/>
          <p:cNvSpPr>
            <a:spLocks noChangeArrowheads="1"/>
          </p:cNvSpPr>
          <p:nvPr/>
        </p:nvSpPr>
        <p:spPr bwMode="auto">
          <a:xfrm>
            <a:off x="7315200" y="43434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917" name="Oval 37"/>
          <p:cNvSpPr>
            <a:spLocks noChangeArrowheads="1"/>
          </p:cNvSpPr>
          <p:nvPr/>
        </p:nvSpPr>
        <p:spPr bwMode="auto">
          <a:xfrm>
            <a:off x="6477000" y="43434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918" name="Oval 38"/>
          <p:cNvSpPr>
            <a:spLocks noChangeArrowheads="1"/>
          </p:cNvSpPr>
          <p:nvPr/>
        </p:nvSpPr>
        <p:spPr bwMode="auto">
          <a:xfrm>
            <a:off x="8077200" y="43434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371600" y="4876800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mesh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410200" y="5715000"/>
            <a:ext cx="1150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mesh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3657600" y="1752600"/>
            <a:ext cx="5257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4038600" y="2362200"/>
            <a:ext cx="1705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Subdivide edges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477000" y="2057400"/>
            <a:ext cx="23885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eposition vertices</a:t>
            </a:r>
          </a:p>
          <a:p>
            <a:r>
              <a:rPr lang="en-US" dirty="0" smtClean="0"/>
              <a:t>rule 1:  existing vertices</a:t>
            </a:r>
          </a:p>
          <a:p>
            <a:r>
              <a:rPr lang="en-US" dirty="0" smtClean="0"/>
              <a:t>rule 2: new vertices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AA2A-FD16-4C7D-99AD-2EA06DC31495}" type="slidenum">
              <a:rPr lang="en-US"/>
              <a:pPr/>
              <a:t>16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Algorithm</a:t>
            </a:r>
          </a:p>
        </p:txBody>
      </p:sp>
      <p:sp>
        <p:nvSpPr>
          <p:cNvPr id="250883" name="AutoShape 3"/>
          <p:cNvSpPr>
            <a:spLocks noChangeArrowheads="1"/>
          </p:cNvSpPr>
          <p:nvPr/>
        </p:nvSpPr>
        <p:spPr bwMode="auto">
          <a:xfrm>
            <a:off x="1295400" y="3581400"/>
            <a:ext cx="1685925" cy="9906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0884" name="Oval 4"/>
          <p:cNvSpPr>
            <a:spLocks noChangeArrowheads="1"/>
          </p:cNvSpPr>
          <p:nvPr/>
        </p:nvSpPr>
        <p:spPr bwMode="auto">
          <a:xfrm>
            <a:off x="1295400" y="4525963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5" name="Oval 5"/>
          <p:cNvSpPr>
            <a:spLocks noChangeArrowheads="1"/>
          </p:cNvSpPr>
          <p:nvPr/>
        </p:nvSpPr>
        <p:spPr bwMode="auto">
          <a:xfrm>
            <a:off x="2093913" y="3581400"/>
            <a:ext cx="44450" cy="460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6" name="Oval 6"/>
          <p:cNvSpPr>
            <a:spLocks noChangeArrowheads="1"/>
          </p:cNvSpPr>
          <p:nvPr/>
        </p:nvSpPr>
        <p:spPr bwMode="auto">
          <a:xfrm>
            <a:off x="2936875" y="4525963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29387" y="3505200"/>
            <a:ext cx="1685925" cy="990600"/>
            <a:chOff x="2538" y="2256"/>
            <a:chExt cx="1062" cy="624"/>
          </a:xfrm>
        </p:grpSpPr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50902" name="AutoShape 22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3" name="Oval 23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4" name="Oval 24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5" name="Oval 25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50907" name="Line 27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8" name="Line 28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9" name="Line 29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0" name="Oval 30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1" name="Oval 31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2" name="Oval 32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50913" name="Oval 33"/>
          <p:cNvSpPr>
            <a:spLocks noChangeArrowheads="1"/>
          </p:cNvSpPr>
          <p:nvPr/>
        </p:nvSpPr>
        <p:spPr bwMode="auto">
          <a:xfrm>
            <a:off x="7239000" y="34290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371600" y="4876800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mesh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781800" y="4953000"/>
            <a:ext cx="1150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mesh</a:t>
            </a:r>
            <a:endParaRPr lang="en-US" dirty="0"/>
          </a:p>
        </p:txBody>
      </p:sp>
      <p:grpSp>
        <p:nvGrpSpPr>
          <p:cNvPr id="4" name="Group 50"/>
          <p:cNvGrpSpPr/>
          <p:nvPr/>
        </p:nvGrpSpPr>
        <p:grpSpPr>
          <a:xfrm>
            <a:off x="1295400" y="1752600"/>
            <a:ext cx="1524000" cy="1066800"/>
            <a:chOff x="6172200" y="3733800"/>
            <a:chExt cx="1524000" cy="1066800"/>
          </a:xfrm>
        </p:grpSpPr>
        <p:grpSp>
          <p:nvGrpSpPr>
            <p:cNvPr id="5" name="Group 122"/>
            <p:cNvGrpSpPr/>
            <p:nvPr/>
          </p:nvGrpSpPr>
          <p:grpSpPr>
            <a:xfrm>
              <a:off x="6172200" y="3733800"/>
              <a:ext cx="1524000" cy="1066800"/>
              <a:chOff x="6172200" y="4724400"/>
              <a:chExt cx="1524000" cy="1066800"/>
            </a:xfrm>
          </p:grpSpPr>
          <p:sp>
            <p:nvSpPr>
              <p:cNvPr id="54" name="Isosceles Triangle 53"/>
              <p:cNvSpPr/>
              <p:nvPr/>
            </p:nvSpPr>
            <p:spPr>
              <a:xfrm>
                <a:off x="6553200" y="5257800"/>
                <a:ext cx="762000" cy="533400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Isosceles Triangle 54"/>
              <p:cNvSpPr/>
              <p:nvPr/>
            </p:nvSpPr>
            <p:spPr>
              <a:xfrm>
                <a:off x="6172200" y="4724400"/>
                <a:ext cx="762000" cy="533400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Isosceles Triangle 55"/>
              <p:cNvSpPr/>
              <p:nvPr/>
            </p:nvSpPr>
            <p:spPr>
              <a:xfrm>
                <a:off x="6934200" y="4724400"/>
                <a:ext cx="762000" cy="533400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Isosceles Triangle 56"/>
              <p:cNvSpPr/>
              <p:nvPr/>
            </p:nvSpPr>
            <p:spPr>
              <a:xfrm flipV="1">
                <a:off x="6553200" y="4725690"/>
                <a:ext cx="762000" cy="533400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Isosceles Triangle 57"/>
              <p:cNvSpPr/>
              <p:nvPr/>
            </p:nvSpPr>
            <p:spPr>
              <a:xfrm flipV="1">
                <a:off x="6172200" y="5257800"/>
                <a:ext cx="762000" cy="533400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Isosceles Triangle 58"/>
              <p:cNvSpPr/>
              <p:nvPr/>
            </p:nvSpPr>
            <p:spPr>
              <a:xfrm flipV="1">
                <a:off x="6934200" y="5257800"/>
                <a:ext cx="762000" cy="533400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3" name="Oval 52"/>
            <p:cNvSpPr/>
            <p:nvPr/>
          </p:nvSpPr>
          <p:spPr>
            <a:xfrm>
              <a:off x="6812796" y="4144506"/>
              <a:ext cx="228600" cy="2286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Isosceles Triangle 59"/>
          <p:cNvSpPr/>
          <p:nvPr/>
        </p:nvSpPr>
        <p:spPr>
          <a:xfrm>
            <a:off x="914400" y="2286000"/>
            <a:ext cx="762000" cy="533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Isosceles Triangle 60"/>
          <p:cNvSpPr/>
          <p:nvPr/>
        </p:nvSpPr>
        <p:spPr>
          <a:xfrm flipV="1">
            <a:off x="2438400" y="1752600"/>
            <a:ext cx="762000" cy="5334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33"/>
          <p:cNvSpPr>
            <a:spLocks noChangeArrowheads="1"/>
          </p:cNvSpPr>
          <p:nvPr/>
        </p:nvSpPr>
        <p:spPr bwMode="auto">
          <a:xfrm>
            <a:off x="1981200" y="35052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4495800" y="2057400"/>
            <a:ext cx="41815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 1:   new vertex position</a:t>
            </a:r>
          </a:p>
          <a:p>
            <a:r>
              <a:rPr lang="en-US" dirty="0" smtClean="0"/>
              <a:t>is weighted avg. of original vertex position </a:t>
            </a:r>
          </a:p>
          <a:p>
            <a:r>
              <a:rPr lang="en-US" dirty="0" smtClean="0"/>
              <a:t>and its neighbors in original mesh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AA2A-FD16-4C7D-99AD-2EA06DC31495}" type="slidenum">
              <a:rPr lang="en-US"/>
              <a:pPr/>
              <a:t>17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/>
              <a:t>Loop Algorithm</a:t>
            </a:r>
          </a:p>
        </p:txBody>
      </p:sp>
      <p:sp>
        <p:nvSpPr>
          <p:cNvPr id="250883" name="AutoShape 3"/>
          <p:cNvSpPr>
            <a:spLocks noChangeArrowheads="1"/>
          </p:cNvSpPr>
          <p:nvPr/>
        </p:nvSpPr>
        <p:spPr bwMode="auto">
          <a:xfrm>
            <a:off x="1295400" y="4278868"/>
            <a:ext cx="1685925" cy="9906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0884" name="Oval 4"/>
          <p:cNvSpPr>
            <a:spLocks noChangeArrowheads="1"/>
          </p:cNvSpPr>
          <p:nvPr/>
        </p:nvSpPr>
        <p:spPr bwMode="auto">
          <a:xfrm>
            <a:off x="1295400" y="5223431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5" name="Oval 5"/>
          <p:cNvSpPr>
            <a:spLocks noChangeArrowheads="1"/>
          </p:cNvSpPr>
          <p:nvPr/>
        </p:nvSpPr>
        <p:spPr bwMode="auto">
          <a:xfrm>
            <a:off x="2093913" y="4278868"/>
            <a:ext cx="44450" cy="460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6" name="Oval 6"/>
          <p:cNvSpPr>
            <a:spLocks noChangeArrowheads="1"/>
          </p:cNvSpPr>
          <p:nvPr/>
        </p:nvSpPr>
        <p:spPr bwMode="auto">
          <a:xfrm>
            <a:off x="2936875" y="5223431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6529387" y="4202668"/>
            <a:ext cx="1685925" cy="990600"/>
            <a:chOff x="2538" y="2256"/>
            <a:chExt cx="1062" cy="624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50902" name="AutoShape 22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3" name="Oval 23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4" name="Oval 24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5" name="Oval 25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50907" name="Line 27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8" name="Line 28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9" name="Line 29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0" name="Oval 30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1" name="Oval 31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2" name="Oval 32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50913" name="Oval 33"/>
          <p:cNvSpPr>
            <a:spLocks noChangeArrowheads="1"/>
          </p:cNvSpPr>
          <p:nvPr/>
        </p:nvSpPr>
        <p:spPr bwMode="auto">
          <a:xfrm>
            <a:off x="7239000" y="4126468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371600" y="5574268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mesh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781800" y="5650468"/>
            <a:ext cx="1150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mesh</a:t>
            </a:r>
            <a:endParaRPr lang="en-US" dirty="0"/>
          </a:p>
        </p:txBody>
      </p:sp>
      <p:sp>
        <p:nvSpPr>
          <p:cNvPr id="62" name="Oval 33"/>
          <p:cNvSpPr>
            <a:spLocks noChangeArrowheads="1"/>
          </p:cNvSpPr>
          <p:nvPr/>
        </p:nvSpPr>
        <p:spPr bwMode="auto">
          <a:xfrm>
            <a:off x="1981200" y="4202668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4572000" y="2209800"/>
            <a:ext cx="41815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 1a:   new vertex position</a:t>
            </a:r>
          </a:p>
          <a:p>
            <a:r>
              <a:rPr lang="en-US" dirty="0" smtClean="0"/>
              <a:t>is weighted avg. of original vertex position </a:t>
            </a:r>
          </a:p>
          <a:p>
            <a:r>
              <a:rPr lang="en-US" dirty="0" smtClean="0"/>
              <a:t>and its neighbors in original mesh </a:t>
            </a:r>
            <a:endParaRPr lang="en-US" dirty="0"/>
          </a:p>
        </p:txBody>
      </p:sp>
      <p:grpSp>
        <p:nvGrpSpPr>
          <p:cNvPr id="64" name="Group 63"/>
          <p:cNvGrpSpPr/>
          <p:nvPr/>
        </p:nvGrpSpPr>
        <p:grpSpPr>
          <a:xfrm>
            <a:off x="0" y="1066800"/>
            <a:ext cx="4242273" cy="3036332"/>
            <a:chOff x="2209800" y="2971800"/>
            <a:chExt cx="4242273" cy="3036332"/>
          </a:xfrm>
        </p:grpSpPr>
        <p:grpSp>
          <p:nvGrpSpPr>
            <p:cNvPr id="65" name="Group 124"/>
            <p:cNvGrpSpPr/>
            <p:nvPr/>
          </p:nvGrpSpPr>
          <p:grpSpPr>
            <a:xfrm>
              <a:off x="2895600" y="3352800"/>
              <a:ext cx="2895600" cy="2133600"/>
              <a:chOff x="6172200" y="3733800"/>
              <a:chExt cx="1524000" cy="1066800"/>
            </a:xfrm>
          </p:grpSpPr>
          <p:grpSp>
            <p:nvGrpSpPr>
              <p:cNvPr id="73" name="Group 122"/>
              <p:cNvGrpSpPr/>
              <p:nvPr/>
            </p:nvGrpSpPr>
            <p:grpSpPr>
              <a:xfrm>
                <a:off x="6172200" y="3733800"/>
                <a:ext cx="1524000" cy="1066800"/>
                <a:chOff x="6172200" y="4724400"/>
                <a:chExt cx="1524000" cy="1066800"/>
              </a:xfrm>
            </p:grpSpPr>
            <p:sp>
              <p:nvSpPr>
                <p:cNvPr id="75" name="Isosceles Triangle 74"/>
                <p:cNvSpPr/>
                <p:nvPr/>
              </p:nvSpPr>
              <p:spPr>
                <a:xfrm>
                  <a:off x="6553200" y="52578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Isosceles Triangle 75"/>
                <p:cNvSpPr/>
                <p:nvPr/>
              </p:nvSpPr>
              <p:spPr>
                <a:xfrm>
                  <a:off x="6172200" y="47244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Isosceles Triangle 76"/>
                <p:cNvSpPr/>
                <p:nvPr/>
              </p:nvSpPr>
              <p:spPr>
                <a:xfrm>
                  <a:off x="6934200" y="47244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Isosceles Triangle 77"/>
                <p:cNvSpPr/>
                <p:nvPr/>
              </p:nvSpPr>
              <p:spPr>
                <a:xfrm flipV="1">
                  <a:off x="6553200" y="472569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Isosceles Triangle 78"/>
                <p:cNvSpPr/>
                <p:nvPr/>
              </p:nvSpPr>
              <p:spPr>
                <a:xfrm flipV="1">
                  <a:off x="6172200" y="52578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Isosceles Triangle 79"/>
                <p:cNvSpPr/>
                <p:nvPr/>
              </p:nvSpPr>
              <p:spPr>
                <a:xfrm flipV="1">
                  <a:off x="6934200" y="52578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4" name="Oval 73"/>
              <p:cNvSpPr/>
              <p:nvPr/>
            </p:nvSpPr>
            <p:spPr>
              <a:xfrm>
                <a:off x="6812796" y="4144506"/>
                <a:ext cx="228600" cy="2286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>
              <a:off x="4953000" y="5638800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1/6</a:t>
              </a:r>
              <a:endParaRPr lang="en-US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943600" y="4267200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1/6</a:t>
              </a:r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105400" y="2971800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1/6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200400" y="2971800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1/6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124200" y="5638800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1/6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209800" y="4267200"/>
              <a:ext cx="508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1/6</a:t>
              </a:r>
              <a:endParaRPr lang="en-US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495800" y="4114800"/>
              <a:ext cx="6254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10/6</a:t>
              </a:r>
              <a:endParaRPr lang="en-US" dirty="0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3886200" y="1524000"/>
            <a:ext cx="45033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Case 1a: existing vertex is internal vertex with </a:t>
            </a:r>
          </a:p>
          <a:p>
            <a:r>
              <a:rPr lang="en-US" dirty="0" smtClean="0"/>
              <a:t>	valence 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AA2A-FD16-4C7D-99AD-2EA06DC31495}" type="slidenum">
              <a:rPr lang="en-US"/>
              <a:pPr/>
              <a:t>18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/>
              <a:t>Loop Algorithm</a:t>
            </a:r>
          </a:p>
        </p:txBody>
      </p:sp>
      <p:sp>
        <p:nvSpPr>
          <p:cNvPr id="250883" name="AutoShape 3"/>
          <p:cNvSpPr>
            <a:spLocks noChangeArrowheads="1"/>
          </p:cNvSpPr>
          <p:nvPr/>
        </p:nvSpPr>
        <p:spPr bwMode="auto">
          <a:xfrm>
            <a:off x="1295400" y="4278868"/>
            <a:ext cx="1685925" cy="9906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0884" name="Oval 4"/>
          <p:cNvSpPr>
            <a:spLocks noChangeArrowheads="1"/>
          </p:cNvSpPr>
          <p:nvPr/>
        </p:nvSpPr>
        <p:spPr bwMode="auto">
          <a:xfrm>
            <a:off x="1295400" y="5223431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5" name="Oval 5"/>
          <p:cNvSpPr>
            <a:spLocks noChangeArrowheads="1"/>
          </p:cNvSpPr>
          <p:nvPr/>
        </p:nvSpPr>
        <p:spPr bwMode="auto">
          <a:xfrm>
            <a:off x="2093913" y="4278868"/>
            <a:ext cx="44450" cy="460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6" name="Oval 6"/>
          <p:cNvSpPr>
            <a:spLocks noChangeArrowheads="1"/>
          </p:cNvSpPr>
          <p:nvPr/>
        </p:nvSpPr>
        <p:spPr bwMode="auto">
          <a:xfrm>
            <a:off x="2936875" y="5223431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29387" y="4202668"/>
            <a:ext cx="1685925" cy="990600"/>
            <a:chOff x="2538" y="2256"/>
            <a:chExt cx="1062" cy="624"/>
          </a:xfrm>
        </p:grpSpPr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50902" name="AutoShape 22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3" name="Oval 23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4" name="Oval 24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5" name="Oval 25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50907" name="Line 27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8" name="Line 28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9" name="Line 29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0" name="Oval 30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1" name="Oval 31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2" name="Oval 32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50913" name="Oval 33"/>
          <p:cNvSpPr>
            <a:spLocks noChangeArrowheads="1"/>
          </p:cNvSpPr>
          <p:nvPr/>
        </p:nvSpPr>
        <p:spPr bwMode="auto">
          <a:xfrm>
            <a:off x="7239000" y="4126468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371600" y="5574268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mesh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781800" y="5650468"/>
            <a:ext cx="1150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mesh</a:t>
            </a:r>
            <a:endParaRPr lang="en-US" dirty="0"/>
          </a:p>
        </p:txBody>
      </p:sp>
      <p:sp>
        <p:nvSpPr>
          <p:cNvPr id="62" name="Oval 33"/>
          <p:cNvSpPr>
            <a:spLocks noChangeArrowheads="1"/>
          </p:cNvSpPr>
          <p:nvPr/>
        </p:nvSpPr>
        <p:spPr bwMode="auto">
          <a:xfrm>
            <a:off x="1981200" y="4202668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4" name="Group 63"/>
          <p:cNvGrpSpPr/>
          <p:nvPr/>
        </p:nvGrpSpPr>
        <p:grpSpPr>
          <a:xfrm>
            <a:off x="304800" y="1066800"/>
            <a:ext cx="3778776" cy="3036332"/>
            <a:chOff x="2514600" y="2971800"/>
            <a:chExt cx="3778776" cy="3036332"/>
          </a:xfrm>
        </p:grpSpPr>
        <p:grpSp>
          <p:nvGrpSpPr>
            <p:cNvPr id="5" name="Group 124"/>
            <p:cNvGrpSpPr/>
            <p:nvPr/>
          </p:nvGrpSpPr>
          <p:grpSpPr>
            <a:xfrm>
              <a:off x="2895600" y="3352800"/>
              <a:ext cx="2895600" cy="2133600"/>
              <a:chOff x="6172200" y="3733800"/>
              <a:chExt cx="1524000" cy="1066800"/>
            </a:xfrm>
          </p:grpSpPr>
          <p:grpSp>
            <p:nvGrpSpPr>
              <p:cNvPr id="6" name="Group 122"/>
              <p:cNvGrpSpPr/>
              <p:nvPr/>
            </p:nvGrpSpPr>
            <p:grpSpPr>
              <a:xfrm>
                <a:off x="6172200" y="3733800"/>
                <a:ext cx="1524000" cy="1066800"/>
                <a:chOff x="6172200" y="4724400"/>
                <a:chExt cx="1524000" cy="1066800"/>
              </a:xfrm>
            </p:grpSpPr>
            <p:sp>
              <p:nvSpPr>
                <p:cNvPr id="76" name="Isosceles Triangle 75"/>
                <p:cNvSpPr/>
                <p:nvPr/>
              </p:nvSpPr>
              <p:spPr>
                <a:xfrm>
                  <a:off x="6172200" y="47244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Isosceles Triangle 76"/>
                <p:cNvSpPr/>
                <p:nvPr/>
              </p:nvSpPr>
              <p:spPr>
                <a:xfrm>
                  <a:off x="6934200" y="47244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Isosceles Triangle 77"/>
                <p:cNvSpPr/>
                <p:nvPr/>
              </p:nvSpPr>
              <p:spPr>
                <a:xfrm flipV="1">
                  <a:off x="6553200" y="472569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Isosceles Triangle 78"/>
                <p:cNvSpPr/>
                <p:nvPr/>
              </p:nvSpPr>
              <p:spPr>
                <a:xfrm flipV="1">
                  <a:off x="6172200" y="52578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Isosceles Triangle 79"/>
                <p:cNvSpPr/>
                <p:nvPr/>
              </p:nvSpPr>
              <p:spPr>
                <a:xfrm flipV="1">
                  <a:off x="6934200" y="52578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4" name="Oval 73"/>
              <p:cNvSpPr/>
              <p:nvPr/>
            </p:nvSpPr>
            <p:spPr>
              <a:xfrm>
                <a:off x="6812796" y="4144506"/>
                <a:ext cx="228600" cy="2286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>
              <a:off x="4953000" y="5638800"/>
              <a:ext cx="3497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  <a:endParaRPr lang="en-US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943600" y="4267200"/>
              <a:ext cx="3497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105400" y="2971800"/>
              <a:ext cx="3497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200400" y="2971800"/>
              <a:ext cx="3497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124200" y="5638800"/>
              <a:ext cx="3497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514600" y="4191000"/>
              <a:ext cx="3497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495800" y="4114800"/>
              <a:ext cx="6415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1-kw</a:t>
              </a:r>
              <a:endParaRPr lang="en-US" dirty="0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3886200" y="1295400"/>
            <a:ext cx="45145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Case 1b: existing vertex is internal vertex with </a:t>
            </a:r>
          </a:p>
          <a:p>
            <a:r>
              <a:rPr lang="en-US" dirty="0" smtClean="0"/>
              <a:t>	valence k</a:t>
            </a:r>
          </a:p>
          <a:p>
            <a:r>
              <a:rPr lang="en-US" dirty="0"/>
              <a:t> </a:t>
            </a:r>
            <a:r>
              <a:rPr lang="en-US" dirty="0" smtClean="0"/>
              <a:t>       k&gt;3:  w=3/(8k)</a:t>
            </a:r>
          </a:p>
          <a:p>
            <a:r>
              <a:rPr lang="en-US" dirty="0"/>
              <a:t> </a:t>
            </a:r>
            <a:r>
              <a:rPr lang="en-US" dirty="0" smtClean="0"/>
              <a:t>       k=3:  w = 3/16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905000" y="327660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495800" y="2590800"/>
            <a:ext cx="41815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 1b:   new vertex position</a:t>
            </a:r>
          </a:p>
          <a:p>
            <a:r>
              <a:rPr lang="en-US" dirty="0" smtClean="0"/>
              <a:t>is weighted avg. of original vertex position </a:t>
            </a:r>
          </a:p>
          <a:p>
            <a:r>
              <a:rPr lang="en-US" dirty="0" smtClean="0"/>
              <a:t>and its neighbors in original mesh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AA2A-FD16-4C7D-99AD-2EA06DC31495}" type="slidenum">
              <a:rPr lang="en-US"/>
              <a:pPr/>
              <a:t>19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/>
              <a:t>Loop Algorithm</a:t>
            </a:r>
          </a:p>
        </p:txBody>
      </p:sp>
      <p:sp>
        <p:nvSpPr>
          <p:cNvPr id="250883" name="AutoShape 3"/>
          <p:cNvSpPr>
            <a:spLocks noChangeArrowheads="1"/>
          </p:cNvSpPr>
          <p:nvPr/>
        </p:nvSpPr>
        <p:spPr bwMode="auto">
          <a:xfrm>
            <a:off x="1295400" y="4278868"/>
            <a:ext cx="1685925" cy="9906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0884" name="Oval 4"/>
          <p:cNvSpPr>
            <a:spLocks noChangeArrowheads="1"/>
          </p:cNvSpPr>
          <p:nvPr/>
        </p:nvSpPr>
        <p:spPr bwMode="auto">
          <a:xfrm>
            <a:off x="1295400" y="5223431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5" name="Oval 5"/>
          <p:cNvSpPr>
            <a:spLocks noChangeArrowheads="1"/>
          </p:cNvSpPr>
          <p:nvPr/>
        </p:nvSpPr>
        <p:spPr bwMode="auto">
          <a:xfrm>
            <a:off x="2093913" y="4278868"/>
            <a:ext cx="44450" cy="460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6" name="Oval 6"/>
          <p:cNvSpPr>
            <a:spLocks noChangeArrowheads="1"/>
          </p:cNvSpPr>
          <p:nvPr/>
        </p:nvSpPr>
        <p:spPr bwMode="auto">
          <a:xfrm>
            <a:off x="2936875" y="5223431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29387" y="4202668"/>
            <a:ext cx="1685925" cy="990600"/>
            <a:chOff x="2538" y="2256"/>
            <a:chExt cx="1062" cy="624"/>
          </a:xfrm>
        </p:grpSpPr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50902" name="AutoShape 22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3" name="Oval 23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4" name="Oval 24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5" name="Oval 25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50907" name="Line 27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8" name="Line 28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9" name="Line 29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0" name="Oval 30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1" name="Oval 31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2" name="Oval 32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50913" name="Oval 33"/>
          <p:cNvSpPr>
            <a:spLocks noChangeArrowheads="1"/>
          </p:cNvSpPr>
          <p:nvPr/>
        </p:nvSpPr>
        <p:spPr bwMode="auto">
          <a:xfrm>
            <a:off x="7239000" y="4126468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371600" y="5574268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mesh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781800" y="5650468"/>
            <a:ext cx="1150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mesh</a:t>
            </a:r>
            <a:endParaRPr lang="en-US" dirty="0"/>
          </a:p>
        </p:txBody>
      </p:sp>
      <p:sp>
        <p:nvSpPr>
          <p:cNvPr id="62" name="Oval 33"/>
          <p:cNvSpPr>
            <a:spLocks noChangeArrowheads="1"/>
          </p:cNvSpPr>
          <p:nvPr/>
        </p:nvSpPr>
        <p:spPr bwMode="auto">
          <a:xfrm>
            <a:off x="1981200" y="4202668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4" name="Group 63"/>
          <p:cNvGrpSpPr/>
          <p:nvPr/>
        </p:nvGrpSpPr>
        <p:grpSpPr>
          <a:xfrm>
            <a:off x="304800" y="1447800"/>
            <a:ext cx="3276600" cy="1278612"/>
            <a:chOff x="2514600" y="3352800"/>
            <a:chExt cx="3276600" cy="1278612"/>
          </a:xfrm>
        </p:grpSpPr>
        <p:grpSp>
          <p:nvGrpSpPr>
            <p:cNvPr id="5" name="Group 124"/>
            <p:cNvGrpSpPr/>
            <p:nvPr/>
          </p:nvGrpSpPr>
          <p:grpSpPr>
            <a:xfrm>
              <a:off x="2895600" y="3352800"/>
              <a:ext cx="2895600" cy="1278612"/>
              <a:chOff x="6172200" y="3733800"/>
              <a:chExt cx="1524000" cy="639306"/>
            </a:xfrm>
          </p:grpSpPr>
          <p:grpSp>
            <p:nvGrpSpPr>
              <p:cNvPr id="6" name="Group 122"/>
              <p:cNvGrpSpPr/>
              <p:nvPr/>
            </p:nvGrpSpPr>
            <p:grpSpPr>
              <a:xfrm>
                <a:off x="6172200" y="3733800"/>
                <a:ext cx="1524000" cy="534690"/>
                <a:chOff x="6172200" y="4724400"/>
                <a:chExt cx="1524000" cy="534690"/>
              </a:xfrm>
            </p:grpSpPr>
            <p:sp>
              <p:nvSpPr>
                <p:cNvPr id="76" name="Isosceles Triangle 75"/>
                <p:cNvSpPr/>
                <p:nvPr/>
              </p:nvSpPr>
              <p:spPr>
                <a:xfrm>
                  <a:off x="6172200" y="47244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Isosceles Triangle 76"/>
                <p:cNvSpPr/>
                <p:nvPr/>
              </p:nvSpPr>
              <p:spPr>
                <a:xfrm>
                  <a:off x="6934200" y="472440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Isosceles Triangle 77"/>
                <p:cNvSpPr/>
                <p:nvPr/>
              </p:nvSpPr>
              <p:spPr>
                <a:xfrm flipV="1">
                  <a:off x="6553200" y="4725690"/>
                  <a:ext cx="762000" cy="533400"/>
                </a:xfrm>
                <a:prstGeom prst="triangl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4" name="Oval 73"/>
              <p:cNvSpPr/>
              <p:nvPr/>
            </p:nvSpPr>
            <p:spPr>
              <a:xfrm>
                <a:off x="6812796" y="4144506"/>
                <a:ext cx="228600" cy="2286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2514600" y="419100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3886200" y="1295400"/>
            <a:ext cx="419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Case 1c:  Existing vertex is boundary vertex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209800"/>
            <a:ext cx="41815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 1c:   new vertex position</a:t>
            </a:r>
          </a:p>
          <a:p>
            <a:r>
              <a:rPr lang="en-US" dirty="0" smtClean="0"/>
              <a:t>is weighted avg. of original vertex position </a:t>
            </a:r>
          </a:p>
          <a:p>
            <a:r>
              <a:rPr lang="en-US" dirty="0" smtClean="0"/>
              <a:t>and its two neighbors on boundary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57200" y="25908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1/8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352800" y="25908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1/8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828800" y="25908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3/4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Polygon meshes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5" descr="stanfordBunnyWirefram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7062" y="2819400"/>
            <a:ext cx="2495550" cy="2971800"/>
          </a:xfrm>
          <a:prstGeom prst="rect">
            <a:avLst/>
          </a:prstGeom>
        </p:spPr>
      </p:pic>
      <p:pic>
        <p:nvPicPr>
          <p:cNvPr id="5" name="Picture 4" descr="scanner-head-and-david-head-smallicon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9462" y="3276600"/>
            <a:ext cx="2209800" cy="13775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AA2A-FD16-4C7D-99AD-2EA06DC31495}" type="slidenum">
              <a:rPr lang="en-US"/>
              <a:pPr/>
              <a:t>20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 Algorithm</a:t>
            </a:r>
          </a:p>
        </p:txBody>
      </p:sp>
      <p:sp>
        <p:nvSpPr>
          <p:cNvPr id="250883" name="AutoShape 3"/>
          <p:cNvSpPr>
            <a:spLocks noChangeArrowheads="1"/>
          </p:cNvSpPr>
          <p:nvPr/>
        </p:nvSpPr>
        <p:spPr bwMode="auto">
          <a:xfrm>
            <a:off x="1295400" y="3581400"/>
            <a:ext cx="1685925" cy="9906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0884" name="Oval 4"/>
          <p:cNvSpPr>
            <a:spLocks noChangeArrowheads="1"/>
          </p:cNvSpPr>
          <p:nvPr/>
        </p:nvSpPr>
        <p:spPr bwMode="auto">
          <a:xfrm>
            <a:off x="1295400" y="4525963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5" name="Oval 5"/>
          <p:cNvSpPr>
            <a:spLocks noChangeArrowheads="1"/>
          </p:cNvSpPr>
          <p:nvPr/>
        </p:nvSpPr>
        <p:spPr bwMode="auto">
          <a:xfrm>
            <a:off x="2093913" y="3581400"/>
            <a:ext cx="44450" cy="460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6" name="Oval 6"/>
          <p:cNvSpPr>
            <a:spLocks noChangeArrowheads="1"/>
          </p:cNvSpPr>
          <p:nvPr/>
        </p:nvSpPr>
        <p:spPr bwMode="auto">
          <a:xfrm>
            <a:off x="2936875" y="4525963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214688" y="3581400"/>
            <a:ext cx="2500312" cy="990600"/>
            <a:chOff x="2025" y="2256"/>
            <a:chExt cx="1575" cy="624"/>
          </a:xfrm>
        </p:grpSpPr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50889" name="AutoShape 9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890" name="Oval 10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891" name="Oval 11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892" name="Oval 12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50893" name="Line 13"/>
            <p:cNvSpPr>
              <a:spLocks noChangeShapeType="1"/>
            </p:cNvSpPr>
            <p:nvPr/>
          </p:nvSpPr>
          <p:spPr bwMode="auto">
            <a:xfrm>
              <a:off x="2025" y="2506"/>
              <a:ext cx="3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4" name="Line 14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5" name="Line 15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6" name="Line 16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7" name="Oval 17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8" name="Oval 18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899" name="Oval 19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715000" y="3505200"/>
            <a:ext cx="2500313" cy="990600"/>
            <a:chOff x="2025" y="2256"/>
            <a:chExt cx="1575" cy="624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50902" name="AutoShape 22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3" name="Oval 23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4" name="Oval 24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5" name="Oval 25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50906" name="Line 26"/>
            <p:cNvSpPr>
              <a:spLocks noChangeShapeType="1"/>
            </p:cNvSpPr>
            <p:nvPr/>
          </p:nvSpPr>
          <p:spPr bwMode="auto">
            <a:xfrm>
              <a:off x="2025" y="2506"/>
              <a:ext cx="36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7" name="Line 27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8" name="Line 28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9" name="Line 29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0" name="Oval 30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1" name="Oval 31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2" name="Oval 32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50913" name="Oval 33"/>
          <p:cNvSpPr>
            <a:spLocks noChangeArrowheads="1"/>
          </p:cNvSpPr>
          <p:nvPr/>
        </p:nvSpPr>
        <p:spPr bwMode="auto">
          <a:xfrm>
            <a:off x="7239000" y="34290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914" name="Oval 34"/>
          <p:cNvSpPr>
            <a:spLocks noChangeArrowheads="1"/>
          </p:cNvSpPr>
          <p:nvPr/>
        </p:nvSpPr>
        <p:spPr bwMode="auto">
          <a:xfrm>
            <a:off x="7620000" y="38862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915" name="Oval 35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916" name="Oval 36"/>
          <p:cNvSpPr>
            <a:spLocks noChangeArrowheads="1"/>
          </p:cNvSpPr>
          <p:nvPr/>
        </p:nvSpPr>
        <p:spPr bwMode="auto">
          <a:xfrm>
            <a:off x="7315200" y="43434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917" name="Oval 37"/>
          <p:cNvSpPr>
            <a:spLocks noChangeArrowheads="1"/>
          </p:cNvSpPr>
          <p:nvPr/>
        </p:nvSpPr>
        <p:spPr bwMode="auto">
          <a:xfrm>
            <a:off x="6477000" y="43434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918" name="Oval 38"/>
          <p:cNvSpPr>
            <a:spLocks noChangeArrowheads="1"/>
          </p:cNvSpPr>
          <p:nvPr/>
        </p:nvSpPr>
        <p:spPr bwMode="auto">
          <a:xfrm>
            <a:off x="8077200" y="4343400"/>
            <a:ext cx="228600" cy="228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371600" y="4876800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mesh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410200" y="5715000"/>
            <a:ext cx="1150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mesh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3657600" y="1752600"/>
            <a:ext cx="5257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4038600" y="2362200"/>
            <a:ext cx="1705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Subdivide edges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477000" y="2057400"/>
            <a:ext cx="23885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eposition vertices</a:t>
            </a:r>
          </a:p>
          <a:p>
            <a:r>
              <a:rPr lang="en-US" dirty="0" smtClean="0"/>
              <a:t>rule 1:  existing vertices</a:t>
            </a:r>
          </a:p>
          <a:p>
            <a:r>
              <a:rPr lang="en-US" dirty="0" smtClean="0"/>
              <a:t>rule 2: new vertices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AA2A-FD16-4C7D-99AD-2EA06DC31495}" type="slidenum">
              <a:rPr lang="en-US"/>
              <a:pPr/>
              <a:t>21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r>
              <a:rPr lang="en-US" dirty="0"/>
              <a:t>Loop Algorithm</a:t>
            </a:r>
          </a:p>
        </p:txBody>
      </p:sp>
      <p:sp>
        <p:nvSpPr>
          <p:cNvPr id="250883" name="AutoShape 3"/>
          <p:cNvSpPr>
            <a:spLocks noChangeArrowheads="1"/>
          </p:cNvSpPr>
          <p:nvPr/>
        </p:nvSpPr>
        <p:spPr bwMode="auto">
          <a:xfrm>
            <a:off x="1295400" y="4278868"/>
            <a:ext cx="1685925" cy="9906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0884" name="Oval 4"/>
          <p:cNvSpPr>
            <a:spLocks noChangeArrowheads="1"/>
          </p:cNvSpPr>
          <p:nvPr/>
        </p:nvSpPr>
        <p:spPr bwMode="auto">
          <a:xfrm>
            <a:off x="1295400" y="5223431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5" name="Oval 5"/>
          <p:cNvSpPr>
            <a:spLocks noChangeArrowheads="1"/>
          </p:cNvSpPr>
          <p:nvPr/>
        </p:nvSpPr>
        <p:spPr bwMode="auto">
          <a:xfrm>
            <a:off x="2093913" y="4278868"/>
            <a:ext cx="44450" cy="460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6" name="Oval 6"/>
          <p:cNvSpPr>
            <a:spLocks noChangeArrowheads="1"/>
          </p:cNvSpPr>
          <p:nvPr/>
        </p:nvSpPr>
        <p:spPr bwMode="auto">
          <a:xfrm>
            <a:off x="2936875" y="5223431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29387" y="4202668"/>
            <a:ext cx="1685925" cy="990600"/>
            <a:chOff x="2538" y="2256"/>
            <a:chExt cx="1062" cy="624"/>
          </a:xfrm>
        </p:grpSpPr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50902" name="AutoShape 22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3" name="Oval 23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4" name="Oval 24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5" name="Oval 25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50907" name="Line 27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8" name="Line 28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9" name="Line 29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0" name="Oval 30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1" name="Oval 31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2" name="Oval 32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50913" name="Oval 33"/>
          <p:cNvSpPr>
            <a:spLocks noChangeArrowheads="1"/>
          </p:cNvSpPr>
          <p:nvPr/>
        </p:nvSpPr>
        <p:spPr bwMode="auto">
          <a:xfrm>
            <a:off x="7637253" y="4554747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371600" y="5574268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mesh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781800" y="5650468"/>
            <a:ext cx="1150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mesh</a:t>
            </a:r>
            <a:endParaRPr lang="en-US" dirty="0"/>
          </a:p>
        </p:txBody>
      </p:sp>
      <p:sp>
        <p:nvSpPr>
          <p:cNvPr id="62" name="Oval 33"/>
          <p:cNvSpPr>
            <a:spLocks noChangeArrowheads="1"/>
          </p:cNvSpPr>
          <p:nvPr/>
        </p:nvSpPr>
        <p:spPr bwMode="auto">
          <a:xfrm>
            <a:off x="2438400" y="46482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6" name="Group 122"/>
          <p:cNvGrpSpPr/>
          <p:nvPr/>
        </p:nvGrpSpPr>
        <p:grpSpPr>
          <a:xfrm>
            <a:off x="838200" y="2514600"/>
            <a:ext cx="2171700" cy="1069380"/>
            <a:chOff x="6172200" y="4724400"/>
            <a:chExt cx="1143000" cy="534690"/>
          </a:xfrm>
        </p:grpSpPr>
        <p:sp>
          <p:nvSpPr>
            <p:cNvPr id="76" name="Isosceles Triangle 75"/>
            <p:cNvSpPr/>
            <p:nvPr/>
          </p:nvSpPr>
          <p:spPr>
            <a:xfrm>
              <a:off x="6172200" y="4724400"/>
              <a:ext cx="762000" cy="533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Isosceles Triangle 77"/>
            <p:cNvSpPr/>
            <p:nvPr/>
          </p:nvSpPr>
          <p:spPr>
            <a:xfrm flipV="1">
              <a:off x="6553200" y="4725690"/>
              <a:ext cx="762000" cy="5334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4" name="Oval 73"/>
          <p:cNvSpPr/>
          <p:nvPr/>
        </p:nvSpPr>
        <p:spPr>
          <a:xfrm>
            <a:off x="1676400" y="2819400"/>
            <a:ext cx="434340" cy="4572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3124200" y="22098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1/8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3886200" y="1295400"/>
            <a:ext cx="2313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Case 2a:  internal edge</a:t>
            </a:r>
          </a:p>
          <a:p>
            <a:endParaRPr lang="en-US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209800"/>
            <a:ext cx="38134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 2a:   new vertex position</a:t>
            </a:r>
          </a:p>
          <a:p>
            <a:r>
              <a:rPr lang="en-US" dirty="0" smtClean="0"/>
              <a:t>is weighted avg. of vertices of adjacent</a:t>
            </a:r>
          </a:p>
          <a:p>
            <a:r>
              <a:rPr lang="en-US" dirty="0" smtClean="0"/>
              <a:t>triangles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04800" y="35052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1/8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219200" y="19812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2209800" y="35814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/8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1/30/02</a:t>
            </a:r>
          </a:p>
        </p:txBody>
      </p:sp>
      <p:sp>
        <p:nvSpPr>
          <p:cNvPr id="4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CS181a Lec 02</a:t>
            </a:r>
          </a:p>
        </p:txBody>
      </p:sp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CAA2A-FD16-4C7D-99AD-2EA06DC31495}" type="slidenum">
              <a:rPr lang="en-US"/>
              <a:pPr/>
              <a:t>22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r>
              <a:rPr lang="en-US" dirty="0"/>
              <a:t>Loop Algorithm</a:t>
            </a:r>
          </a:p>
        </p:txBody>
      </p:sp>
      <p:sp>
        <p:nvSpPr>
          <p:cNvPr id="250883" name="AutoShape 3"/>
          <p:cNvSpPr>
            <a:spLocks noChangeArrowheads="1"/>
          </p:cNvSpPr>
          <p:nvPr/>
        </p:nvSpPr>
        <p:spPr bwMode="auto">
          <a:xfrm>
            <a:off x="1295400" y="4278868"/>
            <a:ext cx="1685925" cy="990600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0884" name="Oval 4"/>
          <p:cNvSpPr>
            <a:spLocks noChangeArrowheads="1"/>
          </p:cNvSpPr>
          <p:nvPr/>
        </p:nvSpPr>
        <p:spPr bwMode="auto">
          <a:xfrm>
            <a:off x="1295400" y="5223431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5" name="Oval 5"/>
          <p:cNvSpPr>
            <a:spLocks noChangeArrowheads="1"/>
          </p:cNvSpPr>
          <p:nvPr/>
        </p:nvSpPr>
        <p:spPr bwMode="auto">
          <a:xfrm>
            <a:off x="2093913" y="4278868"/>
            <a:ext cx="44450" cy="460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50886" name="Oval 6"/>
          <p:cNvSpPr>
            <a:spLocks noChangeArrowheads="1"/>
          </p:cNvSpPr>
          <p:nvPr/>
        </p:nvSpPr>
        <p:spPr bwMode="auto">
          <a:xfrm>
            <a:off x="2936875" y="5223431"/>
            <a:ext cx="44450" cy="460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529387" y="4202668"/>
            <a:ext cx="1685925" cy="990600"/>
            <a:chOff x="2538" y="2256"/>
            <a:chExt cx="1062" cy="624"/>
          </a:xfrm>
        </p:grpSpPr>
        <p:grpSp>
          <p:nvGrpSpPr>
            <p:cNvPr id="3" name="Group 21"/>
            <p:cNvGrpSpPr>
              <a:grpSpLocks/>
            </p:cNvGrpSpPr>
            <p:nvPr/>
          </p:nvGrpSpPr>
          <p:grpSpPr bwMode="auto">
            <a:xfrm>
              <a:off x="2538" y="2256"/>
              <a:ext cx="1062" cy="624"/>
              <a:chOff x="1680" y="2064"/>
              <a:chExt cx="1824" cy="1056"/>
            </a:xfrm>
          </p:grpSpPr>
          <p:sp>
            <p:nvSpPr>
              <p:cNvPr id="250902" name="AutoShape 22"/>
              <p:cNvSpPr>
                <a:spLocks noChangeArrowheads="1"/>
              </p:cNvSpPr>
              <p:nvPr/>
            </p:nvSpPr>
            <p:spPr bwMode="auto">
              <a:xfrm>
                <a:off x="1680" y="2064"/>
                <a:ext cx="1824" cy="1056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3" name="Oval 23"/>
              <p:cNvSpPr>
                <a:spLocks noChangeArrowheads="1"/>
              </p:cNvSpPr>
              <p:nvPr/>
            </p:nvSpPr>
            <p:spPr bwMode="auto">
              <a:xfrm>
                <a:off x="1680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4" name="Oval 24"/>
              <p:cNvSpPr>
                <a:spLocks noChangeArrowheads="1"/>
              </p:cNvSpPr>
              <p:nvPr/>
            </p:nvSpPr>
            <p:spPr bwMode="auto">
              <a:xfrm>
                <a:off x="2544" y="206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0905" name="Oval 25"/>
              <p:cNvSpPr>
                <a:spLocks noChangeArrowheads="1"/>
              </p:cNvSpPr>
              <p:nvPr/>
            </p:nvSpPr>
            <p:spPr bwMode="auto">
              <a:xfrm>
                <a:off x="3456" y="307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50907" name="Line 27"/>
            <p:cNvSpPr>
              <a:spLocks noChangeShapeType="1"/>
            </p:cNvSpPr>
            <p:nvPr/>
          </p:nvSpPr>
          <p:spPr bwMode="auto">
            <a:xfrm>
              <a:off x="2794" y="2568"/>
              <a:ext cx="5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8" name="Line 28"/>
            <p:cNvSpPr>
              <a:spLocks noChangeShapeType="1"/>
            </p:cNvSpPr>
            <p:nvPr/>
          </p:nvSpPr>
          <p:spPr bwMode="auto">
            <a:xfrm>
              <a:off x="2794" y="2568"/>
              <a:ext cx="293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09" name="Line 29"/>
            <p:cNvSpPr>
              <a:spLocks noChangeShapeType="1"/>
            </p:cNvSpPr>
            <p:nvPr/>
          </p:nvSpPr>
          <p:spPr bwMode="auto">
            <a:xfrm flipH="1">
              <a:off x="3087" y="2568"/>
              <a:ext cx="220" cy="3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0" name="Oval 30"/>
            <p:cNvSpPr>
              <a:spLocks noChangeArrowheads="1"/>
            </p:cNvSpPr>
            <p:nvPr/>
          </p:nvSpPr>
          <p:spPr bwMode="auto">
            <a:xfrm>
              <a:off x="2794" y="2568"/>
              <a:ext cx="28" cy="29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1" name="Oval 31"/>
            <p:cNvSpPr>
              <a:spLocks noChangeArrowheads="1"/>
            </p:cNvSpPr>
            <p:nvPr/>
          </p:nvSpPr>
          <p:spPr bwMode="auto">
            <a:xfrm>
              <a:off x="3307" y="2537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0912" name="Oval 32"/>
            <p:cNvSpPr>
              <a:spLocks noChangeArrowheads="1"/>
            </p:cNvSpPr>
            <p:nvPr/>
          </p:nvSpPr>
          <p:spPr bwMode="auto">
            <a:xfrm>
              <a:off x="3087" y="2849"/>
              <a:ext cx="28" cy="28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50913" name="Oval 33"/>
          <p:cNvSpPr>
            <a:spLocks noChangeArrowheads="1"/>
          </p:cNvSpPr>
          <p:nvPr/>
        </p:nvSpPr>
        <p:spPr bwMode="auto">
          <a:xfrm>
            <a:off x="7637253" y="4554747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371600" y="5574268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mesh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781800" y="5650468"/>
            <a:ext cx="1150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mesh</a:t>
            </a:r>
            <a:endParaRPr lang="en-US" dirty="0"/>
          </a:p>
        </p:txBody>
      </p:sp>
      <p:sp>
        <p:nvSpPr>
          <p:cNvPr id="62" name="Oval 33"/>
          <p:cNvSpPr>
            <a:spLocks noChangeArrowheads="1"/>
          </p:cNvSpPr>
          <p:nvPr/>
        </p:nvSpPr>
        <p:spPr bwMode="auto">
          <a:xfrm>
            <a:off x="2438400" y="4648200"/>
            <a:ext cx="228600" cy="228600"/>
          </a:xfrm>
          <a:prstGeom prst="ellipse">
            <a:avLst/>
          </a:prstGeom>
          <a:noFill/>
          <a:ln w="28575">
            <a:solidFill>
              <a:srgbClr val="7030A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6" name="Isosceles Triangle 75"/>
          <p:cNvSpPr/>
          <p:nvPr/>
        </p:nvSpPr>
        <p:spPr>
          <a:xfrm>
            <a:off x="838200" y="2514600"/>
            <a:ext cx="1447800" cy="10668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1676400" y="2819400"/>
            <a:ext cx="434340" cy="4572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3886200" y="1295400"/>
            <a:ext cx="26782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Case 2b:  boundary vertex </a:t>
            </a:r>
          </a:p>
          <a:p>
            <a:endParaRPr lang="en-US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4572000" y="2209800"/>
            <a:ext cx="34658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 2:   new vertex position</a:t>
            </a:r>
          </a:p>
          <a:p>
            <a:r>
              <a:rPr lang="en-US" dirty="0" smtClean="0"/>
              <a:t>is weighted avg. of vertices of edge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219200" y="19812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2209800" y="35814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Polygon meshes</a:t>
            </a:r>
          </a:p>
          <a:p>
            <a:r>
              <a:rPr lang="en-US" dirty="0" smtClean="0"/>
              <a:t>Linear axis design</a:t>
            </a:r>
          </a:p>
          <a:p>
            <a:r>
              <a:rPr lang="en-US" dirty="0" smtClean="0"/>
              <a:t>Bezier patches</a:t>
            </a:r>
          </a:p>
          <a:p>
            <a:r>
              <a:rPr lang="en-US" dirty="0" smtClean="0"/>
              <a:t>Subdivision surfaces</a:t>
            </a:r>
          </a:p>
          <a:p>
            <a:r>
              <a:rPr lang="en-US" dirty="0" err="1" smtClean="0"/>
              <a:t>Nurbs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895600" y="4724400"/>
            <a:ext cx="5161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Nurb</a:t>
            </a:r>
            <a:r>
              <a:rPr lang="en-US" dirty="0" smtClean="0"/>
              <a:t> surfaces are an extension of </a:t>
            </a:r>
            <a:r>
              <a:rPr lang="en-US" dirty="0" err="1" smtClean="0"/>
              <a:t>Nurb</a:t>
            </a:r>
            <a:r>
              <a:rPr lang="en-US" dirty="0" smtClean="0"/>
              <a:t> curves.</a:t>
            </a:r>
          </a:p>
          <a:p>
            <a:r>
              <a:rPr lang="en-US" dirty="0" smtClean="0"/>
              <a:t>So first let go back to curves and talk about b-</a:t>
            </a:r>
            <a:r>
              <a:rPr lang="en-US" dirty="0" err="1" smtClean="0"/>
              <a:t>splines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Polygon meshes</a:t>
            </a:r>
          </a:p>
          <a:p>
            <a:r>
              <a:rPr lang="en-US" dirty="0" smtClean="0"/>
              <a:t>Linear axis design</a:t>
            </a:r>
          </a:p>
          <a:p>
            <a:r>
              <a:rPr lang="en-US" dirty="0" smtClean="0"/>
              <a:t>Bezier patches</a:t>
            </a:r>
          </a:p>
          <a:p>
            <a:r>
              <a:rPr lang="en-US" dirty="0" smtClean="0"/>
              <a:t>Subdivision surfaces</a:t>
            </a:r>
          </a:p>
          <a:p>
            <a:r>
              <a:rPr lang="en-US" dirty="0" err="1" smtClean="0"/>
              <a:t>Nurbs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axis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371600" y="24384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9600" y="46482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Magnetic Disk 9"/>
          <p:cNvSpPr/>
          <p:nvPr/>
        </p:nvSpPr>
        <p:spPr>
          <a:xfrm>
            <a:off x="6629400" y="2971800"/>
            <a:ext cx="1295400" cy="1600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362200" y="3124200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24200" y="190500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revolving curve 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781800" y="3419574"/>
            <a:ext cx="990600" cy="1152426"/>
            <a:chOff x="6781800" y="3419574"/>
            <a:chExt cx="990600" cy="1152426"/>
          </a:xfrm>
        </p:grpSpPr>
        <p:cxnSp>
          <p:nvCxnSpPr>
            <p:cNvPr id="16" name="Straight Connector 15"/>
            <p:cNvCxnSpPr>
              <a:stCxn id="10" idx="0"/>
              <a:endCxn id="10" idx="3"/>
            </p:cNvCxnSpPr>
            <p:nvPr/>
          </p:nvCxnSpPr>
          <p:spPr>
            <a:xfrm>
              <a:off x="7277100" y="3505200"/>
              <a:ext cx="0" cy="10668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543800" y="3489702"/>
              <a:ext cx="0" cy="10668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772400" y="3424287"/>
              <a:ext cx="0" cy="10668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011192" y="3491061"/>
              <a:ext cx="0" cy="10668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781800" y="3419574"/>
              <a:ext cx="0" cy="10668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5562600" y="4876800"/>
            <a:ext cx="3152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(approximate by polygon mesh)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axis design</a:t>
            </a:r>
            <a:endParaRPr lang="en-US" dirty="0"/>
          </a:p>
        </p:txBody>
      </p:sp>
      <p:pic>
        <p:nvPicPr>
          <p:cNvPr id="9" name="Content Placeholder 8" descr="FinishedGeomet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876800" y="2971800"/>
            <a:ext cx="3657600" cy="2743200"/>
          </a:xfrm>
        </p:spPr>
      </p:pic>
      <p:sp>
        <p:nvSpPr>
          <p:cNvPr id="13" name="TextBox 12"/>
          <p:cNvSpPr txBox="1"/>
          <p:nvPr/>
        </p:nvSpPr>
        <p:spPr>
          <a:xfrm>
            <a:off x="3124200" y="1905000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revolving curve </a:t>
            </a:r>
            <a:endParaRPr lang="en-US" dirty="0"/>
          </a:p>
        </p:txBody>
      </p:sp>
      <p:pic>
        <p:nvPicPr>
          <p:cNvPr id="11" name="Picture 10" descr="ProfileCurv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2971800"/>
            <a:ext cx="36576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axis design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371600" y="24384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9600" y="46482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362200" y="3124200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52600" y="48768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profile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5410200" y="24384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8200" y="46482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800600" y="4114800"/>
            <a:ext cx="11430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axis design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371600" y="24384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09600" y="46482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362200" y="3124200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52600" y="4876800"/>
            <a:ext cx="7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profile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5410200" y="2438400"/>
            <a:ext cx="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8200" y="46482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495800" y="4191000"/>
            <a:ext cx="17526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n 9"/>
          <p:cNvSpPr/>
          <p:nvPr/>
        </p:nvSpPr>
        <p:spPr>
          <a:xfrm>
            <a:off x="7010400" y="3352800"/>
            <a:ext cx="1828800" cy="11430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			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Bezier patch</a:t>
            </a:r>
            <a:endParaRPr lang="en-US" dirty="0"/>
          </a:p>
        </p:txBody>
      </p:sp>
      <p:pic>
        <p:nvPicPr>
          <p:cNvPr id="4" name="Content Placeholder 3" descr="300px-Bézier_surface_example.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2209800"/>
            <a:ext cx="2857500" cy="2295525"/>
          </a:xfrm>
        </p:spPr>
      </p:pic>
      <p:sp>
        <p:nvSpPr>
          <p:cNvPr id="5" name="TextBox 4"/>
          <p:cNvSpPr txBox="1"/>
          <p:nvPr/>
        </p:nvSpPr>
        <p:spPr>
          <a:xfrm>
            <a:off x="5257800" y="2743200"/>
            <a:ext cx="2550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P(</a:t>
            </a:r>
            <a:r>
              <a:rPr lang="en-US" dirty="0" err="1" smtClean="0"/>
              <a:t>u,v</a:t>
            </a:r>
            <a:r>
              <a:rPr lang="en-US" dirty="0" smtClean="0"/>
              <a:t>)=∑ ∑ B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 </a:t>
            </a:r>
            <a:r>
              <a:rPr lang="en-US" dirty="0" smtClean="0"/>
              <a:t>(u)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baseline="30000" dirty="0" err="1" smtClean="0"/>
              <a:t>m</a:t>
            </a:r>
            <a:r>
              <a:rPr lang="en-US" baseline="30000" dirty="0" smtClean="0"/>
              <a:t> </a:t>
            </a:r>
            <a:r>
              <a:rPr lang="en-US" dirty="0" smtClean="0"/>
              <a:t>(v)</a:t>
            </a:r>
            <a:r>
              <a:rPr lang="en-US" dirty="0" err="1" smtClean="0"/>
              <a:t>p</a:t>
            </a:r>
            <a:r>
              <a:rPr lang="en-US" baseline="-25000" dirty="0" err="1" smtClean="0"/>
              <a:t>ij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5334000" y="4114800"/>
            <a:ext cx="1996059" cy="685800"/>
            <a:chOff x="5334000" y="4114800"/>
            <a:chExt cx="1996059" cy="685800"/>
          </a:xfrm>
        </p:grpSpPr>
        <p:sp>
          <p:nvSpPr>
            <p:cNvPr id="6" name="TextBox 5"/>
            <p:cNvSpPr txBox="1"/>
            <p:nvPr/>
          </p:nvSpPr>
          <p:spPr>
            <a:xfrm>
              <a:off x="5334000" y="4267200"/>
              <a:ext cx="19960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r>
                <a:rPr lang="en-US" baseline="-25000" dirty="0" smtClean="0"/>
                <a:t>i</a:t>
              </a:r>
              <a:r>
                <a:rPr lang="en-US" baseline="30000" dirty="0" smtClean="0"/>
                <a:t>n</a:t>
              </a:r>
              <a:r>
                <a:rPr lang="en-US" dirty="0" smtClean="0"/>
                <a:t>(u) =      </a:t>
              </a:r>
              <a:r>
                <a:rPr lang="en-US" dirty="0" err="1" smtClean="0"/>
                <a:t>u</a:t>
              </a:r>
              <a:r>
                <a:rPr lang="en-US" baseline="30000" dirty="0" err="1" smtClean="0"/>
                <a:t>i</a:t>
              </a:r>
              <a:r>
                <a:rPr lang="en-US" dirty="0" smtClean="0"/>
                <a:t> (1-u)</a:t>
              </a:r>
              <a:r>
                <a:rPr lang="en-US" baseline="30000" dirty="0" smtClean="0"/>
                <a:t>n-</a:t>
              </a:r>
              <a:r>
                <a:rPr lang="en-US" baseline="30000" dirty="0" err="1" smtClean="0"/>
                <a:t>i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96000" y="4191000"/>
              <a:ext cx="2792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n</a:t>
              </a:r>
            </a:p>
            <a:p>
              <a:pPr algn="ctr"/>
              <a:r>
                <a:rPr lang="en-US" sz="1400" dirty="0" err="1"/>
                <a:t>i</a:t>
              </a:r>
              <a:endParaRPr lang="en-US" sz="1400" dirty="0"/>
            </a:p>
          </p:txBody>
        </p:sp>
        <p:sp>
          <p:nvSpPr>
            <p:cNvPr id="8" name="Double Bracket 7"/>
            <p:cNvSpPr/>
            <p:nvPr/>
          </p:nvSpPr>
          <p:spPr>
            <a:xfrm>
              <a:off x="6096000" y="4114800"/>
              <a:ext cx="228600" cy="685800"/>
            </a:xfrm>
            <a:prstGeom prst="bracketPair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434</Words>
  <Application>Microsoft Office PowerPoint</Application>
  <PresentationFormat>On-screen Show (4:3)</PresentationFormat>
  <Paragraphs>166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Surfaces</vt:lpstr>
      <vt:lpstr>Polygon meshes</vt:lpstr>
      <vt:lpstr>Surfaces</vt:lpstr>
      <vt:lpstr>Linear axis design</vt:lpstr>
      <vt:lpstr>Linear axis design</vt:lpstr>
      <vt:lpstr>Linear axis design</vt:lpstr>
      <vt:lpstr>Linear axis design</vt:lpstr>
      <vt:lpstr>Slide 8</vt:lpstr>
      <vt:lpstr>Bezier patch</vt:lpstr>
      <vt:lpstr>Slide 10</vt:lpstr>
      <vt:lpstr>Surfaces</vt:lpstr>
      <vt:lpstr>Surface Subdivision</vt:lpstr>
      <vt:lpstr>Split Vertices</vt:lpstr>
      <vt:lpstr>Split Edges</vt:lpstr>
      <vt:lpstr>Loop Algorithm</vt:lpstr>
      <vt:lpstr>Loop Algorithm</vt:lpstr>
      <vt:lpstr>Loop Algorithm</vt:lpstr>
      <vt:lpstr>Loop Algorithm</vt:lpstr>
      <vt:lpstr>Loop Algorithm</vt:lpstr>
      <vt:lpstr>Loop Algorithm</vt:lpstr>
      <vt:lpstr>Loop Algorithm</vt:lpstr>
      <vt:lpstr>Loop Algorithm</vt:lpstr>
      <vt:lpstr>Surfaces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CS157 today</dc:title>
  <dc:creator>z</dc:creator>
  <cp:lastModifiedBy>z</cp:lastModifiedBy>
  <cp:revision>8</cp:revision>
  <dcterms:created xsi:type="dcterms:W3CDTF">2012-01-25T20:10:32Z</dcterms:created>
  <dcterms:modified xsi:type="dcterms:W3CDTF">2012-03-08T01:21:07Z</dcterms:modified>
</cp:coreProperties>
</file>