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1.xml" ContentType="application/inkml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75" r:id="rId2"/>
    <p:sldId id="874" r:id="rId3"/>
    <p:sldId id="872" r:id="rId4"/>
    <p:sldId id="818" r:id="rId5"/>
    <p:sldId id="817" r:id="rId6"/>
    <p:sldId id="830" r:id="rId7"/>
    <p:sldId id="871" r:id="rId8"/>
    <p:sldId id="849" r:id="rId9"/>
    <p:sldId id="850" r:id="rId10"/>
    <p:sldId id="851" r:id="rId11"/>
    <p:sldId id="819" r:id="rId12"/>
    <p:sldId id="820" r:id="rId13"/>
    <p:sldId id="823" r:id="rId14"/>
    <p:sldId id="821" r:id="rId15"/>
    <p:sldId id="824" r:id="rId16"/>
    <p:sldId id="835" r:id="rId17"/>
    <p:sldId id="836" r:id="rId18"/>
    <p:sldId id="825" r:id="rId19"/>
    <p:sldId id="826" r:id="rId20"/>
    <p:sldId id="827" r:id="rId21"/>
    <p:sldId id="828" r:id="rId22"/>
    <p:sldId id="829" r:id="rId23"/>
    <p:sldId id="831" r:id="rId24"/>
    <p:sldId id="832" r:id="rId25"/>
    <p:sldId id="833" r:id="rId26"/>
    <p:sldId id="834" r:id="rId27"/>
    <p:sldId id="852" r:id="rId28"/>
    <p:sldId id="845" r:id="rId29"/>
    <p:sldId id="840" r:id="rId30"/>
    <p:sldId id="841" r:id="rId31"/>
    <p:sldId id="842" r:id="rId32"/>
    <p:sldId id="843" r:id="rId33"/>
    <p:sldId id="844" r:id="rId34"/>
    <p:sldId id="853" r:id="rId35"/>
    <p:sldId id="854" r:id="rId36"/>
    <p:sldId id="855" r:id="rId37"/>
    <p:sldId id="856" r:id="rId38"/>
    <p:sldId id="857" r:id="rId39"/>
    <p:sldId id="858" r:id="rId40"/>
    <p:sldId id="859" r:id="rId41"/>
    <p:sldId id="868" r:id="rId42"/>
    <p:sldId id="869" r:id="rId43"/>
    <p:sldId id="870" r:id="rId44"/>
    <p:sldId id="860" r:id="rId45"/>
    <p:sldId id="861" r:id="rId46"/>
    <p:sldId id="862" r:id="rId47"/>
    <p:sldId id="863" r:id="rId48"/>
    <p:sldId id="864" r:id="rId49"/>
    <p:sldId id="865" r:id="rId50"/>
    <p:sldId id="866" r:id="rId51"/>
    <p:sldId id="867" r:id="rId52"/>
    <p:sldId id="762" r:id="rId53"/>
    <p:sldId id="763" r:id="rId54"/>
    <p:sldId id="764" r:id="rId55"/>
    <p:sldId id="765" r:id="rId56"/>
    <p:sldId id="613" r:id="rId57"/>
    <p:sldId id="602" r:id="rId58"/>
    <p:sldId id="603" r:id="rId59"/>
    <p:sldId id="452" r:id="rId60"/>
    <p:sldId id="289" r:id="rId61"/>
    <p:sldId id="309" r:id="rId62"/>
    <p:sldId id="294" r:id="rId63"/>
    <p:sldId id="295" r:id="rId64"/>
    <p:sldId id="296" r:id="rId65"/>
    <p:sldId id="297" r:id="rId66"/>
    <p:sldId id="298" r:id="rId67"/>
    <p:sldId id="299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445" r:id="rId78"/>
    <p:sldId id="446" r:id="rId79"/>
    <p:sldId id="447" r:id="rId80"/>
    <p:sldId id="448" r:id="rId81"/>
    <p:sldId id="449" r:id="rId82"/>
    <p:sldId id="682" r:id="rId8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A92BCB4-795D-4A1D-BD0A-20B1DB5AD997}">
          <p14:sldIdLst>
            <p14:sldId id="275"/>
            <p14:sldId id="874"/>
            <p14:sldId id="872"/>
            <p14:sldId id="818"/>
            <p14:sldId id="817"/>
            <p14:sldId id="830"/>
            <p14:sldId id="871"/>
            <p14:sldId id="849"/>
            <p14:sldId id="850"/>
            <p14:sldId id="851"/>
            <p14:sldId id="819"/>
            <p14:sldId id="820"/>
            <p14:sldId id="823"/>
            <p14:sldId id="821"/>
            <p14:sldId id="824"/>
            <p14:sldId id="835"/>
            <p14:sldId id="836"/>
            <p14:sldId id="825"/>
            <p14:sldId id="826"/>
            <p14:sldId id="827"/>
            <p14:sldId id="828"/>
            <p14:sldId id="829"/>
            <p14:sldId id="831"/>
            <p14:sldId id="832"/>
            <p14:sldId id="833"/>
            <p14:sldId id="834"/>
            <p14:sldId id="852"/>
            <p14:sldId id="845"/>
            <p14:sldId id="840"/>
            <p14:sldId id="841"/>
            <p14:sldId id="842"/>
            <p14:sldId id="843"/>
            <p14:sldId id="844"/>
            <p14:sldId id="853"/>
            <p14:sldId id="854"/>
            <p14:sldId id="855"/>
            <p14:sldId id="856"/>
            <p14:sldId id="857"/>
            <p14:sldId id="858"/>
            <p14:sldId id="859"/>
            <p14:sldId id="868"/>
            <p14:sldId id="869"/>
            <p14:sldId id="870"/>
            <p14:sldId id="860"/>
            <p14:sldId id="861"/>
            <p14:sldId id="862"/>
            <p14:sldId id="863"/>
            <p14:sldId id="864"/>
            <p14:sldId id="865"/>
            <p14:sldId id="866"/>
            <p14:sldId id="867"/>
          </p14:sldIdLst>
        </p14:section>
        <p14:section name="Stuff I probably won't use" id="{9206CF46-B828-4039-9B34-6FF5F99045A0}">
          <p14:sldIdLst>
            <p14:sldId id="762"/>
            <p14:sldId id="763"/>
            <p14:sldId id="764"/>
            <p14:sldId id="765"/>
            <p14:sldId id="613"/>
            <p14:sldId id="602"/>
            <p14:sldId id="603"/>
            <p14:sldId id="452"/>
            <p14:sldId id="289"/>
            <p14:sldId id="309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445"/>
            <p14:sldId id="446"/>
            <p14:sldId id="447"/>
            <p14:sldId id="448"/>
            <p14:sldId id="449"/>
            <p14:sldId id="6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4660"/>
  </p:normalViewPr>
  <p:slideViewPr>
    <p:cSldViewPr>
      <p:cViewPr varScale="1">
        <p:scale>
          <a:sx n="76" d="100"/>
          <a:sy n="76" d="100"/>
        </p:scale>
        <p:origin x="8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3-29T20:36:38.11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73,'32'38'19,"-9"-13"-16,-8-34-1,-2-22-42,-13 31 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7C6FDB-D4D8-4A14-AC7C-2310179C46C8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5BD528-E180-40A8-8480-67A6E54FD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anose="020B0604020202020204" pitchFamily="34" charset="0"/>
              </a:rPr>
              <a:t>secret strategy: randomly reorder things until it works!!</a:t>
            </a:r>
          </a:p>
        </p:txBody>
      </p:sp>
    </p:spTree>
    <p:extLst>
      <p:ext uri="{BB962C8B-B14F-4D97-AF65-F5344CB8AC3E}">
        <p14:creationId xmlns:p14="http://schemas.microsoft.com/office/powerpoint/2010/main" val="1110868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40865E-579F-4A2E-B754-B13BF74EFB1B}" type="slidenum">
              <a:rPr lang="en-US"/>
              <a:pPr eaLnBrk="1" hangingPunct="1"/>
              <a:t>75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4763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C280C3-D1DD-491F-B701-7E41D0F8B0DB}" type="slidenum">
              <a:rPr lang="en-US"/>
              <a:pPr eaLnBrk="1" hangingPunct="1"/>
              <a:t>76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4184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3F55E7-8557-41D7-9577-D1ED74590146}" type="slidenum">
              <a:rPr lang="en-US">
                <a:latin typeface="Arial" panose="020B0604020202020204" pitchFamily="34" charset="0"/>
              </a:rPr>
              <a:pPr eaLnBrk="1" hangingPunct="1"/>
              <a:t>77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09571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StarSymbol"/>
              <a:buNone/>
            </a:pPr>
            <a:fld id="{01100301-723F-4BC7-9FFA-651E3AC8DCC7}" type="slidenum">
              <a:rPr lang="en-GB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StarSymbol"/>
                <a:buNone/>
              </a:pPr>
              <a:t>77</a:t>
            </a:fld>
            <a:endParaRPr lang="en-GB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9572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2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957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686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anose="020B0604020202020204" pitchFamily="34" charset="0"/>
              </a:rPr>
              <a:t>secret strategy: randomly reorder things until it works!!</a:t>
            </a:r>
          </a:p>
        </p:txBody>
      </p:sp>
    </p:spTree>
    <p:extLst>
      <p:ext uri="{BB962C8B-B14F-4D97-AF65-F5344CB8AC3E}">
        <p14:creationId xmlns:p14="http://schemas.microsoft.com/office/powerpoint/2010/main" val="402580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Helvetica" panose="020B0604020202020204" pitchFamily="34" charset="0"/>
              </a:rPr>
              <a:t>secret strategy: randomly reorder things until it works!!</a:t>
            </a:r>
          </a:p>
        </p:txBody>
      </p:sp>
    </p:spTree>
    <p:extLst>
      <p:ext uri="{BB962C8B-B14F-4D97-AF65-F5344CB8AC3E}">
        <p14:creationId xmlns:p14="http://schemas.microsoft.com/office/powerpoint/2010/main" val="223446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3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1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32A366-3B67-4CE4-AB17-07B47D75B58F}" type="slidenum">
              <a:rPr lang="en-US"/>
              <a:pPr eaLnBrk="1" hangingPunct="1"/>
              <a:t>64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7602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4A4FF1-1C0D-475F-9938-F0FE264EF657}" type="slidenum">
              <a:rPr lang="en-US"/>
              <a:pPr eaLnBrk="1" hangingPunct="1"/>
              <a:t>66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6821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BB613F-5F40-4839-817A-90986AA8EF96}" type="slidenum">
              <a:rPr lang="en-US"/>
              <a:pPr eaLnBrk="1" hangingPunct="1"/>
              <a:t>67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8765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2E8BA3-856D-40CA-B15A-51E82D37C627}" type="slidenum">
              <a:rPr lang="en-US"/>
              <a:pPr eaLnBrk="1" hangingPunct="1"/>
              <a:t>71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226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A9EE6-AD88-4ADD-B84B-0A21BC2F73BF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E168D-6F95-4929-A2A8-726E041B5D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7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17B3-1DB5-450A-911C-D2D99A420C1E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7F96A-B11B-4352-BB69-7AF002FF15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3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BA7E-85AB-4466-9CFC-5F6EB0C09445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B6AF3-E880-4EE4-BB25-A114C56C3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6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70FB-793F-4E35-BA4B-04BA382C5CC4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E4CA3-07D2-4584-8FEB-C880B0F75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7FE5-4EAE-4CA4-AEB8-B6ED75B42594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F37AD-7C57-404D-9167-53DD72FFE3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75EB-203F-4F35-B273-3E9EBE8DDAA4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F0974-5A3F-4DAE-86CF-BE8BB273F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6A3A-236D-49E4-97D0-BC2FE1411D15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86D05-7384-4039-8019-33DC780110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4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5BB0-B6DD-48D8-8136-F4ABF240FCB0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CA35-1AB8-4E96-84AC-4ECB224885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7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625E-5ED4-4816-9381-6A9FCA97CFF9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F91EE-93BF-4804-832C-C8A70F159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9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A51B-E1F2-4A01-8279-90A3F5113AE0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628AC-CBB5-414F-840C-185A505C7D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8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0C780-C163-4CF9-9F99-64D2C6549749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08067-7BC9-4A4A-8F09-C6829D9C48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7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D1BA27-8060-48CF-94CC-4000C0052FC0}" type="datetimeFigureOut">
              <a:rPr lang="en-US"/>
              <a:pPr>
                <a:defRPr/>
              </a:pPr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EF06D02-D535-47B1-8323-3369F37005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3" Type="http://schemas.openxmlformats.org/officeDocument/2006/relationships/tags" Target="../tags/tag17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tags" Target="../tags/tag43.xml"/><Relationship Id="rId41" Type="http://schemas.openxmlformats.org/officeDocument/2006/relationships/tags" Target="../tags/tag55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image" Target="../media/image59.png"/><Relationship Id="rId3" Type="http://schemas.openxmlformats.org/officeDocument/2006/relationships/tags" Target="../tags/tag94.xml"/><Relationship Id="rId21" Type="http://schemas.openxmlformats.org/officeDocument/2006/relationships/tags" Target="../tags/tag112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image" Target="../media/image58.png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0" Type="http://schemas.openxmlformats.org/officeDocument/2006/relationships/tags" Target="../tags/tag111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24" Type="http://schemas.openxmlformats.org/officeDocument/2006/relationships/image" Target="../media/image57.png"/><Relationship Id="rId5" Type="http://schemas.openxmlformats.org/officeDocument/2006/relationships/tags" Target="../tags/tag96.xml"/><Relationship Id="rId15" Type="http://schemas.openxmlformats.org/officeDocument/2006/relationships/tags" Target="../tags/tag10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1.png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8800" b="1" dirty="0" smtClean="0"/>
              <a:t>Prolog Lists</a:t>
            </a:r>
            <a:endParaRPr lang="en-US" sz="4800" b="1" dirty="0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2013-09-30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Monday – </a:t>
            </a:r>
            <a:r>
              <a:rPr lang="en-US" sz="3200" dirty="0">
                <a:solidFill>
                  <a:srgbClr val="898989"/>
                </a:solidFill>
              </a:rPr>
              <a:t>Week </a:t>
            </a:r>
            <a:r>
              <a:rPr lang="en-US" sz="3200" dirty="0" smtClean="0">
                <a:solidFill>
                  <a:srgbClr val="898989"/>
                </a:solidFill>
              </a:rPr>
              <a:t>4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08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381000" y="4038600"/>
            <a:ext cx="2286000" cy="2505869"/>
          </a:xfrm>
          <a:prstGeom prst="borderCallout1">
            <a:avLst>
              <a:gd name="adj1" fmla="val -862"/>
              <a:gd name="adj2" fmla="val 68932"/>
              <a:gd name="adj3" fmla="val -9203"/>
              <a:gd name="adj4" fmla="val 111510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When solving problems – the answer might be on that same page – Try to not peek! 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Visualizing Sub-Queries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smtClean="0"/>
              <a:t>http://www.csupomona.edu/~jrfisher/www/prolog_tutorial/2_2.html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63750"/>
            <a:ext cx="64770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85200" cy="1470025"/>
          </a:xfrm>
        </p:spPr>
        <p:txBody>
          <a:bodyPr/>
          <a:lstStyle/>
          <a:p>
            <a:r>
              <a:rPr lang="en-US" sz="13800" b="1" dirty="0" smtClean="0"/>
              <a:t>List Unification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25296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List Unification Demo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762250"/>
            <a:ext cx="5219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362200"/>
            <a:ext cx="34480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52400" y="5181600"/>
            <a:ext cx="2667000" cy="1422400"/>
          </a:xfrm>
          <a:prstGeom prst="borderCallout1">
            <a:avLst>
              <a:gd name="adj1" fmla="val -71009"/>
              <a:gd name="adj2" fmla="val 92755"/>
              <a:gd name="adj3" fmla="val -3525"/>
              <a:gd name="adj4" fmla="val 8156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Each element in a list must be separated by a comma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2941638" y="5260975"/>
            <a:ext cx="2667000" cy="1422400"/>
          </a:xfrm>
          <a:prstGeom prst="borderCallout1">
            <a:avLst>
              <a:gd name="adj1" fmla="val -64296"/>
              <a:gd name="adj2" fmla="val 101966"/>
              <a:gd name="adj3" fmla="val -3525"/>
              <a:gd name="adj4" fmla="val 8156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Courier New" pitchFamily="49" charset="0"/>
                <a:cs typeface="Courier New" pitchFamily="49" charset="0"/>
              </a:rPr>
              <a:t>|</a:t>
            </a:r>
            <a:r>
              <a:rPr lang="en-US" sz="2400" dirty="0"/>
              <a:t> works like cons.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First|Rest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].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2624138" y="2051050"/>
            <a:ext cx="2984500" cy="1422400"/>
          </a:xfrm>
          <a:prstGeom prst="borderCallout1">
            <a:avLst>
              <a:gd name="adj1" fmla="val 121750"/>
              <a:gd name="adj2" fmla="val 104710"/>
              <a:gd name="adj3" fmla="val 101965"/>
              <a:gd name="adj4" fmla="val 8064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For lists to unify (=) they must have the exact same structure!</a:t>
            </a:r>
          </a:p>
        </p:txBody>
      </p:sp>
    </p:spTree>
    <p:extLst>
      <p:ext uri="{BB962C8B-B14F-4D97-AF65-F5344CB8AC3E}">
        <p14:creationId xmlns:p14="http://schemas.microsoft.com/office/powerpoint/2010/main" val="11761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98" y="0"/>
            <a:ext cx="8229600" cy="1143000"/>
          </a:xfrm>
        </p:spPr>
        <p:txBody>
          <a:bodyPr/>
          <a:lstStyle/>
          <a:p>
            <a:r>
              <a:rPr lang="en-US" dirty="0" smtClean="0"/>
              <a:t>What Variable Bindings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705299" cy="464820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5791200" y="4191000"/>
            <a:ext cx="3352800" cy="2667000"/>
          </a:xfrm>
          <a:prstGeom prst="borderCallout1">
            <a:avLst>
              <a:gd name="adj1" fmla="val -862"/>
              <a:gd name="adj2" fmla="val 68932"/>
              <a:gd name="adj3" fmla="val -1319"/>
              <a:gd name="adj4" fmla="val 98884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/>
              <a:t>Are any of these predicates false?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baseline="30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</a:t>
            </a: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one!</a:t>
            </a:r>
            <a:endParaRPr lang="en-US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baseline="30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nd</a:t>
            </a: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one!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2400" baseline="30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</a:t>
            </a: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one!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Multiple!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Stuck!</a:t>
            </a:r>
          </a:p>
          <a:p>
            <a:pPr marL="457200" indent="-457200">
              <a:buAutoNum type="alphaUcParenR"/>
              <a:defRPr/>
            </a:pP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5038450" y="838200"/>
            <a:ext cx="3886200" cy="1600200"/>
          </a:xfrm>
          <a:prstGeom prst="borderCallout1">
            <a:avLst>
              <a:gd name="adj1" fmla="val -862"/>
              <a:gd name="adj2" fmla="val 68932"/>
              <a:gd name="adj3" fmla="val -1319"/>
              <a:gd name="adj4" fmla="val 98884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Q: Why didn’t I ask “do any of these return false?” </a:t>
            </a:r>
          </a:p>
          <a:p>
            <a:pPr algn="ctr">
              <a:defRPr/>
            </a:pPr>
            <a:r>
              <a:rPr lang="en-US" sz="2000" dirty="0" err="1" smtClean="0">
                <a:solidFill>
                  <a:schemeClr val="tx1"/>
                </a:solidFill>
                <a:cs typeface="Courier New" pitchFamily="49" charset="0"/>
              </a:rPr>
              <a:t>Ans</a:t>
            </a:r>
            <a:r>
              <a:rPr lang="en-US" sz="2000" dirty="0" smtClean="0">
                <a:solidFill>
                  <a:schemeClr val="tx1"/>
                </a:solidFill>
                <a:cs typeface="Courier New" pitchFamily="49" charset="0"/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  <a:cs typeface="Courier New" pitchFamily="49" charset="0"/>
              </a:rPr>
              <a:t>because Prolog doesn’t return ANYTHING!!!</a:t>
            </a:r>
            <a:endParaRPr lang="en-US" sz="1100" b="1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04776" y="5791200"/>
            <a:ext cx="5686424" cy="1066800"/>
          </a:xfrm>
          <a:prstGeom prst="borderCallout1">
            <a:avLst>
              <a:gd name="adj1" fmla="val -862"/>
              <a:gd name="adj2" fmla="val 68932"/>
              <a:gd name="adj3" fmla="val 2055"/>
              <a:gd name="adj4" fmla="val 83256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en-US" sz="2000" dirty="0" smtClean="0"/>
              <a:t>I wonder what would happen if I typed: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?-</a:t>
            </a:r>
            <a:endParaRPr lang="en-US" sz="11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219200"/>
            <a:ext cx="8321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List Unification Demo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990600" y="3060700"/>
            <a:ext cx="2667000" cy="1955800"/>
          </a:xfrm>
          <a:prstGeom prst="borderCallout1">
            <a:avLst>
              <a:gd name="adj1" fmla="val -7611"/>
              <a:gd name="adj2" fmla="val 112713"/>
              <a:gd name="adj3" fmla="val 16529"/>
              <a:gd name="adj4" fmla="val 10005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Rules don’t “return” anything, so we put our “answer” as an argument!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73025" y="5356225"/>
            <a:ext cx="3733800" cy="1422400"/>
          </a:xfrm>
          <a:prstGeom prst="borderCallout1">
            <a:avLst>
              <a:gd name="adj1" fmla="val -169786"/>
              <a:gd name="adj2" fmla="val 20747"/>
              <a:gd name="adj3" fmla="val 311"/>
              <a:gd name="adj4" fmla="val 20157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You won’t actually use these specific rules, this is just about understanding lists!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6858000" y="3048000"/>
            <a:ext cx="2133600" cy="1676400"/>
          </a:xfrm>
          <a:prstGeom prst="borderCallout1">
            <a:avLst>
              <a:gd name="adj1" fmla="val -76273"/>
              <a:gd name="adj2" fmla="val 62052"/>
              <a:gd name="adj3" fmla="val 21"/>
              <a:gd name="adj4" fmla="val 92256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For good style, remove singleton variables!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"/>
          <a:stretch>
            <a:fillRect/>
          </a:stretch>
        </p:blipFill>
        <p:spPr bwMode="auto">
          <a:xfrm>
            <a:off x="5791200" y="5041900"/>
            <a:ext cx="33528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3895725" y="3495675"/>
            <a:ext cx="1819275" cy="2814638"/>
          </a:xfrm>
          <a:prstGeom prst="borderCallout1">
            <a:avLst>
              <a:gd name="adj1" fmla="val -23927"/>
              <a:gd name="adj2" fmla="val 103698"/>
              <a:gd name="adj3" fmla="val -1607"/>
              <a:gd name="adj4" fmla="val 5963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We can specify the list structure in the head of the rule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append (is built in)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2113"/>
            <a:ext cx="7086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333" y="4537075"/>
            <a:ext cx="4202334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Callout 1 4"/>
          <p:cNvSpPr/>
          <p:nvPr/>
        </p:nvSpPr>
        <p:spPr>
          <a:xfrm>
            <a:off x="4546600" y="3992563"/>
            <a:ext cx="4495800" cy="457200"/>
          </a:xfrm>
          <a:prstGeom prst="borderCallout1">
            <a:avLst>
              <a:gd name="adj1" fmla="val -862"/>
              <a:gd name="adj2" fmla="val 68932"/>
              <a:gd name="adj3" fmla="val -1319"/>
              <a:gd name="adj4" fmla="val 98884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/>
              <a:t>Solution to previous problem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0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s://fbcdn-sphotos-h-a.akamaihd.net/hphotos-ak-ash4/1378695_657417074276750_2005351920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/>
          <a:stretch/>
        </p:blipFill>
        <p:spPr bwMode="auto">
          <a:xfrm>
            <a:off x="228600" y="152400"/>
            <a:ext cx="5719763" cy="54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653" y="3733800"/>
            <a:ext cx="414434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80899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7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ctrTitle"/>
          </p:nvPr>
        </p:nvSpPr>
        <p:spPr>
          <a:xfrm>
            <a:off x="228600" y="2895600"/>
            <a:ext cx="8585200" cy="1470025"/>
          </a:xfrm>
        </p:spPr>
        <p:txBody>
          <a:bodyPr/>
          <a:lstStyle/>
          <a:p>
            <a:r>
              <a:rPr lang="en-US" sz="13800" b="1" dirty="0" smtClean="0"/>
              <a:t>List Examples</a:t>
            </a:r>
            <a:br>
              <a:rPr lang="en-US" sz="13800" b="1" dirty="0" smtClean="0"/>
            </a:br>
            <a:r>
              <a:rPr lang="en-US" sz="6000" b="1" dirty="0" smtClean="0"/>
              <a:t>(length) DEMO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566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 length (base case)</a:t>
            </a:r>
          </a:p>
        </p:txBody>
      </p:sp>
      <p:sp>
        <p:nvSpPr>
          <p:cNvPr id="27651" name="Rounded Rectangle 22"/>
          <p:cNvSpPr>
            <a:spLocks noChangeArrowheads="1"/>
          </p:cNvSpPr>
          <p:nvPr/>
        </p:nvSpPr>
        <p:spPr bwMode="auto">
          <a:xfrm>
            <a:off x="1143000" y="51816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7652" name="Rounded Rectangle 20"/>
          <p:cNvSpPr>
            <a:spLocks noChangeArrowheads="1"/>
          </p:cNvSpPr>
          <p:nvPr/>
        </p:nvSpPr>
        <p:spPr bwMode="auto">
          <a:xfrm>
            <a:off x="1143000" y="2819400"/>
            <a:ext cx="68580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295400" y="289560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Courier New" panose="02070309020205020404" pitchFamily="49" charset="0"/>
              </a:rPr>
              <a:t>length</a:t>
            </a:r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(L,N) :-  L = [], N = 0.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1371600" y="19812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"The length of L is N"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925888" y="2133600"/>
            <a:ext cx="38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if</a:t>
            </a:r>
            <a:endParaRPr lang="en-US" sz="2800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4495800" y="1687513"/>
            <a:ext cx="1655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L unifies with []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6324600" y="16875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N unifies with 0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58" name="Text Box 7"/>
          <p:cNvSpPr txBox="1">
            <a:spLocks noChangeArrowheads="1"/>
          </p:cNvSpPr>
          <p:nvPr/>
        </p:nvSpPr>
        <p:spPr bwMode="auto">
          <a:xfrm>
            <a:off x="5902325" y="2525713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and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59" name="Rectangle 7"/>
          <p:cNvSpPr>
            <a:spLocks noChangeArrowheads="1"/>
          </p:cNvSpPr>
          <p:nvPr/>
        </p:nvSpPr>
        <p:spPr bwMode="auto">
          <a:xfrm>
            <a:off x="1295400" y="5267325"/>
            <a:ext cx="2976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Courier New" panose="02070309020205020404" pitchFamily="49" charset="0"/>
              </a:rPr>
              <a:t>length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([],0).</a:t>
            </a:r>
          </a:p>
        </p:txBody>
      </p:sp>
      <p:sp>
        <p:nvSpPr>
          <p:cNvPr id="27660" name="Text Box 7"/>
          <p:cNvSpPr txBox="1">
            <a:spLocks noChangeArrowheads="1"/>
          </p:cNvSpPr>
          <p:nvPr/>
        </p:nvSpPr>
        <p:spPr bwMode="auto">
          <a:xfrm>
            <a:off x="569913" y="4572000"/>
            <a:ext cx="285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Even simpler version of this: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61" name="Down Arrow 15"/>
          <p:cNvSpPr>
            <a:spLocks noChangeArrowheads="1"/>
          </p:cNvSpPr>
          <p:nvPr/>
        </p:nvSpPr>
        <p:spPr bwMode="auto">
          <a:xfrm>
            <a:off x="5181600" y="2133600"/>
            <a:ext cx="304800" cy="7620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7662" name="Down Arrow 16"/>
          <p:cNvSpPr>
            <a:spLocks noChangeArrowheads="1"/>
          </p:cNvSpPr>
          <p:nvPr/>
        </p:nvSpPr>
        <p:spPr bwMode="auto">
          <a:xfrm>
            <a:off x="6858000" y="2133600"/>
            <a:ext cx="304800" cy="7620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7663" name="Text Box 7"/>
          <p:cNvSpPr txBox="1">
            <a:spLocks noChangeArrowheads="1"/>
          </p:cNvSpPr>
          <p:nvPr/>
        </p:nvSpPr>
        <p:spPr bwMode="auto">
          <a:xfrm>
            <a:off x="5257800" y="5029200"/>
            <a:ext cx="2992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Prolog allows pattern-matching within the </a:t>
            </a:r>
            <a:r>
              <a:rPr lang="en-US" b="1" i="1">
                <a:solidFill>
                  <a:srgbClr val="C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left-hand side</a:t>
            </a:r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of its rules! 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plan to take CS70?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Spring 2014 (next semester)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Fall 2014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Maybe sometime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6388100" y="1357312"/>
            <a:ext cx="2286000" cy="2505869"/>
          </a:xfrm>
          <a:prstGeom prst="borderCallout1">
            <a:avLst>
              <a:gd name="adj1" fmla="val 152"/>
              <a:gd name="adj2" fmla="val 68932"/>
              <a:gd name="adj3" fmla="val 426"/>
              <a:gd name="adj4" fmla="val 97621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We’re trying to figure out how many sections we need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9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 length (rule head) </a:t>
            </a:r>
          </a:p>
        </p:txBody>
      </p:sp>
      <p:sp>
        <p:nvSpPr>
          <p:cNvPr id="28675" name="Rounded Rectangle 21"/>
          <p:cNvSpPr>
            <a:spLocks noChangeArrowheads="1"/>
          </p:cNvSpPr>
          <p:nvPr/>
        </p:nvSpPr>
        <p:spPr bwMode="auto">
          <a:xfrm>
            <a:off x="914400" y="5181600"/>
            <a:ext cx="4648200" cy="838200"/>
          </a:xfrm>
          <a:prstGeom prst="roundRect">
            <a:avLst>
              <a:gd name="adj" fmla="val 16667"/>
            </a:avLst>
          </a:prstGeom>
          <a:solidFill>
            <a:srgbClr val="C0E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676" name="Rounded Rectangle 22"/>
          <p:cNvSpPr>
            <a:spLocks noChangeArrowheads="1"/>
          </p:cNvSpPr>
          <p:nvPr/>
        </p:nvSpPr>
        <p:spPr bwMode="auto">
          <a:xfrm>
            <a:off x="990600" y="17526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1143000" y="1838325"/>
            <a:ext cx="2976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Courier New" panose="02070309020205020404" pitchFamily="49" charset="0"/>
              </a:rPr>
              <a:t>length</a:t>
            </a:r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([],0).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098550" y="53594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Courier New" panose="02070309020205020404" pitchFamily="49" charset="0"/>
              </a:rPr>
              <a:t>length</a:t>
            </a:r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([F|R],N) :- 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24000" y="28194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This matches only the empty list.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2971800" y="373380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This matches any NON-empty list – </a:t>
            </a:r>
            <a:r>
              <a:rPr lang="en-US" sz="2800" b="1" i="1">
                <a:solidFill>
                  <a:srgbClr val="C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and names the first F and the rest R!</a:t>
            </a:r>
            <a:endParaRPr lang="en-US" sz="2800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cxnSp>
        <p:nvCxnSpPr>
          <p:cNvPr id="28681" name="Straight Arrow Connector 24"/>
          <p:cNvCxnSpPr>
            <a:cxnSpLocks noChangeShapeType="1"/>
            <a:stCxn id="28679" idx="0"/>
          </p:cNvCxnSpPr>
          <p:nvPr/>
        </p:nvCxnSpPr>
        <p:spPr bwMode="auto">
          <a:xfrm rot="16200000" flipV="1">
            <a:off x="2933700" y="2400300"/>
            <a:ext cx="45720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Straight Arrow Connector 25"/>
          <p:cNvCxnSpPr>
            <a:cxnSpLocks noChangeShapeType="1"/>
            <a:stCxn id="28680" idx="2"/>
          </p:cNvCxnSpPr>
          <p:nvPr/>
        </p:nvCxnSpPr>
        <p:spPr bwMode="auto">
          <a:xfrm rot="5400000">
            <a:off x="4172744" y="3715544"/>
            <a:ext cx="646112" cy="2590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3" name="Rectangle 28"/>
          <p:cNvSpPr>
            <a:spLocks noChangeArrowheads="1"/>
          </p:cNvSpPr>
          <p:nvPr/>
        </p:nvSpPr>
        <p:spPr bwMode="auto">
          <a:xfrm>
            <a:off x="588963" y="6248400"/>
            <a:ext cx="790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</a:rPr>
              <a:t>This is read "F cons R" .  It only binds to nonempty lists - and you can </a:t>
            </a:r>
            <a:r>
              <a:rPr lang="en-US" b="1" i="1"/>
              <a:t>use</a:t>
            </a:r>
            <a:r>
              <a:rPr lang="en-US" b="1" i="1">
                <a:solidFill>
                  <a:srgbClr val="000000"/>
                </a:solidFill>
              </a:rPr>
              <a:t> F and R!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 length (rule body)</a:t>
            </a:r>
          </a:p>
        </p:txBody>
      </p:sp>
      <p:sp>
        <p:nvSpPr>
          <p:cNvPr id="29699" name="Rounded Rectangle 27"/>
          <p:cNvSpPr>
            <a:spLocks noChangeArrowheads="1"/>
          </p:cNvSpPr>
          <p:nvPr/>
        </p:nvSpPr>
        <p:spPr bwMode="auto">
          <a:xfrm>
            <a:off x="4648200" y="38100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9700" name="Rounded Rectangle 26"/>
          <p:cNvSpPr>
            <a:spLocks noChangeArrowheads="1"/>
          </p:cNvSpPr>
          <p:nvPr/>
        </p:nvSpPr>
        <p:spPr bwMode="auto">
          <a:xfrm>
            <a:off x="4648200" y="33655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9701" name="Rounded Rectangle 23"/>
          <p:cNvSpPr>
            <a:spLocks noChangeArrowheads="1"/>
          </p:cNvSpPr>
          <p:nvPr/>
        </p:nvSpPr>
        <p:spPr bwMode="auto">
          <a:xfrm>
            <a:off x="4724400" y="57150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9702" name="Rounded Rectangle 18"/>
          <p:cNvSpPr>
            <a:spLocks noChangeArrowheads="1"/>
          </p:cNvSpPr>
          <p:nvPr/>
        </p:nvSpPr>
        <p:spPr bwMode="auto">
          <a:xfrm>
            <a:off x="1219200" y="5181600"/>
            <a:ext cx="68580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9703" name="Rounded Rectangle 20"/>
          <p:cNvSpPr>
            <a:spLocks noChangeArrowheads="1"/>
          </p:cNvSpPr>
          <p:nvPr/>
        </p:nvSpPr>
        <p:spPr bwMode="auto">
          <a:xfrm>
            <a:off x="1143000" y="2819400"/>
            <a:ext cx="68580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295400" y="2895600"/>
            <a:ext cx="598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Courier New" panose="02070309020205020404" pitchFamily="49" charset="0"/>
              </a:rPr>
              <a:t>length</a:t>
            </a:r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(L,N)  :-  L = [F|R],</a:t>
            </a:r>
          </a:p>
        </p:txBody>
      </p:sp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1371600" y="19812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"The length of L is N"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9706" name="Text Box 7"/>
          <p:cNvSpPr txBox="1">
            <a:spLocks noChangeArrowheads="1"/>
          </p:cNvSpPr>
          <p:nvPr/>
        </p:nvSpPr>
        <p:spPr bwMode="auto">
          <a:xfrm>
            <a:off x="3925888" y="2133600"/>
            <a:ext cx="38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if</a:t>
            </a:r>
            <a:endParaRPr lang="en-US" sz="2800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9707" name="Text Box 7"/>
          <p:cNvSpPr txBox="1">
            <a:spLocks noChangeArrowheads="1"/>
          </p:cNvSpPr>
          <p:nvPr/>
        </p:nvSpPr>
        <p:spPr bwMode="auto">
          <a:xfrm>
            <a:off x="4953000" y="167640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L unifies with [F|R]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9708" name="Text Box 7"/>
          <p:cNvSpPr txBox="1">
            <a:spLocks noChangeArrowheads="1"/>
          </p:cNvSpPr>
          <p:nvPr/>
        </p:nvSpPr>
        <p:spPr bwMode="auto">
          <a:xfrm>
            <a:off x="8229600" y="3200400"/>
            <a:ext cx="550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and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9709" name="Rectangle 7"/>
          <p:cNvSpPr>
            <a:spLocks noChangeArrowheads="1"/>
          </p:cNvSpPr>
          <p:nvPr/>
        </p:nvSpPr>
        <p:spPr bwMode="auto">
          <a:xfrm>
            <a:off x="1295400" y="5267325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Courier New" panose="02070309020205020404" pitchFamily="49" charset="0"/>
              </a:rPr>
              <a:t>length</a:t>
            </a:r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([F|R],N) :- length(R,M),</a:t>
            </a:r>
          </a:p>
        </p:txBody>
      </p:sp>
      <p:sp>
        <p:nvSpPr>
          <p:cNvPr id="29710" name="Rectangle 21"/>
          <p:cNvSpPr>
            <a:spLocks noChangeArrowheads="1"/>
          </p:cNvSpPr>
          <p:nvPr/>
        </p:nvSpPr>
        <p:spPr bwMode="auto">
          <a:xfrm>
            <a:off x="5357813" y="5767388"/>
            <a:ext cx="211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N is M+1.</a:t>
            </a:r>
            <a:endParaRPr lang="en-US" sz="2800"/>
          </a:p>
        </p:txBody>
      </p:sp>
      <p:sp>
        <p:nvSpPr>
          <p:cNvPr id="29711" name="Rectangle 24"/>
          <p:cNvSpPr>
            <a:spLocks noChangeArrowheads="1"/>
          </p:cNvSpPr>
          <p:nvPr/>
        </p:nvSpPr>
        <p:spPr bwMode="auto">
          <a:xfrm>
            <a:off x="4933950" y="3405188"/>
            <a:ext cx="276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length(R,M),</a:t>
            </a:r>
            <a:endParaRPr lang="en-US" sz="2800"/>
          </a:p>
        </p:txBody>
      </p:sp>
      <p:sp>
        <p:nvSpPr>
          <p:cNvPr id="29712" name="Rectangle 25"/>
          <p:cNvSpPr>
            <a:spLocks noChangeArrowheads="1"/>
          </p:cNvSpPr>
          <p:nvPr/>
        </p:nvSpPr>
        <p:spPr bwMode="auto">
          <a:xfrm>
            <a:off x="4933950" y="3895725"/>
            <a:ext cx="211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N is M+1.</a:t>
            </a:r>
            <a:endParaRPr lang="en-US" sz="2800"/>
          </a:p>
        </p:txBody>
      </p:sp>
      <p:sp>
        <p:nvSpPr>
          <p:cNvPr id="29713" name="Text Box 7"/>
          <p:cNvSpPr txBox="1">
            <a:spLocks noChangeArrowheads="1"/>
          </p:cNvSpPr>
          <p:nvPr/>
        </p:nvSpPr>
        <p:spPr bwMode="auto">
          <a:xfrm>
            <a:off x="8229600" y="3719513"/>
            <a:ext cx="550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and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9714" name="Rectangle 29"/>
          <p:cNvSpPr>
            <a:spLocks noChangeArrowheads="1"/>
          </p:cNvSpPr>
          <p:nvPr/>
        </p:nvSpPr>
        <p:spPr bwMode="auto">
          <a:xfrm>
            <a:off x="7539038" y="1371600"/>
            <a:ext cx="1012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00"/>
                </a:solidFill>
                <a:latin typeface="Cambria" panose="02040503050406030204" pitchFamily="18" charset="0"/>
              </a:rPr>
              <a:t>"F cons R"</a:t>
            </a:r>
            <a:endParaRPr lang="en-US" sz="1500">
              <a:latin typeface="Cambria" panose="02040503050406030204" pitchFamily="18" charset="0"/>
            </a:endParaRPr>
          </a:p>
        </p:txBody>
      </p:sp>
      <p:sp>
        <p:nvSpPr>
          <p:cNvPr id="29715" name="Rectangle 30"/>
          <p:cNvSpPr>
            <a:spLocks noChangeArrowheads="1"/>
          </p:cNvSpPr>
          <p:nvPr/>
        </p:nvSpPr>
        <p:spPr bwMode="auto">
          <a:xfrm>
            <a:off x="7475538" y="1676400"/>
            <a:ext cx="1162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00"/>
                </a:solidFill>
                <a:latin typeface="Cambria" panose="02040503050406030204" pitchFamily="18" charset="0"/>
              </a:rPr>
              <a:t>F = first of L</a:t>
            </a:r>
            <a:endParaRPr lang="en-US" sz="1500">
              <a:latin typeface="Cambria" panose="02040503050406030204" pitchFamily="18" charset="0"/>
            </a:endParaRPr>
          </a:p>
        </p:txBody>
      </p:sp>
      <p:sp>
        <p:nvSpPr>
          <p:cNvPr id="29716" name="Rectangle 31"/>
          <p:cNvSpPr>
            <a:spLocks noChangeArrowheads="1"/>
          </p:cNvSpPr>
          <p:nvPr/>
        </p:nvSpPr>
        <p:spPr bwMode="auto">
          <a:xfrm>
            <a:off x="7475538" y="1992313"/>
            <a:ext cx="1162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0000"/>
                </a:solidFill>
                <a:latin typeface="Cambria" panose="02040503050406030204" pitchFamily="18" charset="0"/>
              </a:rPr>
              <a:t>R = rest of L</a:t>
            </a:r>
            <a:endParaRPr lang="en-US" sz="1500">
              <a:latin typeface="Cambria" panose="02040503050406030204" pitchFamily="18" charset="0"/>
            </a:endParaRPr>
          </a:p>
        </p:txBody>
      </p:sp>
      <p:sp>
        <p:nvSpPr>
          <p:cNvPr id="29717" name="Rectangle 32"/>
          <p:cNvSpPr>
            <a:spLocks noChangeArrowheads="1"/>
          </p:cNvSpPr>
          <p:nvPr/>
        </p:nvSpPr>
        <p:spPr bwMode="auto">
          <a:xfrm>
            <a:off x="7285038" y="2297113"/>
            <a:ext cx="15303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 b="1" i="1">
                <a:solidFill>
                  <a:srgbClr val="000000"/>
                </a:solidFill>
                <a:latin typeface="Cambria" panose="02040503050406030204" pitchFamily="18" charset="0"/>
              </a:rPr>
              <a:t>L  is  nonempty!</a:t>
            </a:r>
            <a:endParaRPr lang="en-US" sz="1500" b="1">
              <a:latin typeface="Cambria" panose="02040503050406030204" pitchFamily="18" charset="0"/>
            </a:endParaRPr>
          </a:p>
        </p:txBody>
      </p:sp>
      <p:sp>
        <p:nvSpPr>
          <p:cNvPr id="29718" name="Down Arrow 25"/>
          <p:cNvSpPr>
            <a:spLocks noChangeArrowheads="1"/>
          </p:cNvSpPr>
          <p:nvPr/>
        </p:nvSpPr>
        <p:spPr bwMode="auto">
          <a:xfrm>
            <a:off x="5375275" y="2173288"/>
            <a:ext cx="304800" cy="7620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9719" name="Text Box 7"/>
          <p:cNvSpPr txBox="1">
            <a:spLocks noChangeArrowheads="1"/>
          </p:cNvSpPr>
          <p:nvPr/>
        </p:nvSpPr>
        <p:spPr bwMode="auto">
          <a:xfrm>
            <a:off x="685800" y="6172200"/>
            <a:ext cx="2992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C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pattern matching is cool!</a:t>
            </a:r>
            <a:endParaRPr lang="en-US">
              <a:solidFill>
                <a:srgbClr val="C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9720" name="Text Box 7"/>
          <p:cNvSpPr txBox="1">
            <a:spLocks noChangeArrowheads="1"/>
          </p:cNvSpPr>
          <p:nvPr/>
        </p:nvSpPr>
        <p:spPr bwMode="auto">
          <a:xfrm>
            <a:off x="569913" y="4572000"/>
            <a:ext cx="285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Even simpler version of this:</a:t>
            </a:r>
            <a:endParaRPr lang="en-US">
              <a:solidFill>
                <a:srgbClr val="00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Solution</a:t>
            </a:r>
            <a:endParaRPr lang="en-US" dirty="0"/>
          </a:p>
        </p:txBody>
      </p:sp>
      <p:sp>
        <p:nvSpPr>
          <p:cNvPr id="4" name="Rounded Rectangle 23"/>
          <p:cNvSpPr>
            <a:spLocks noChangeArrowheads="1"/>
          </p:cNvSpPr>
          <p:nvPr/>
        </p:nvSpPr>
        <p:spPr bwMode="auto">
          <a:xfrm>
            <a:off x="4572000" y="3429000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ounded Rectangle 18"/>
          <p:cNvSpPr>
            <a:spLocks noChangeArrowheads="1"/>
          </p:cNvSpPr>
          <p:nvPr/>
        </p:nvSpPr>
        <p:spPr bwMode="auto">
          <a:xfrm>
            <a:off x="1066800" y="2895600"/>
            <a:ext cx="68580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3000" y="2981325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Courier New" panose="02070309020205020404" pitchFamily="49" charset="0"/>
              </a:rPr>
              <a:t>length</a:t>
            </a:r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([F|R],N) :- length(R,M),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5205413" y="3481388"/>
            <a:ext cx="211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Courier New" panose="02070309020205020404" pitchFamily="49" charset="0"/>
              </a:rPr>
              <a:t>N is M+1.</a:t>
            </a:r>
            <a:endParaRPr lang="en-US" sz="2800"/>
          </a:p>
        </p:txBody>
      </p:sp>
      <p:sp>
        <p:nvSpPr>
          <p:cNvPr id="8" name="Rounded Rectangle 22"/>
          <p:cNvSpPr>
            <a:spLocks noChangeArrowheads="1"/>
          </p:cNvSpPr>
          <p:nvPr/>
        </p:nvSpPr>
        <p:spPr bwMode="auto">
          <a:xfrm>
            <a:off x="1143000" y="1762919"/>
            <a:ext cx="33528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295400" y="1848644"/>
            <a:ext cx="2976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Courier New" panose="02070309020205020404" pitchFamily="49" charset="0"/>
              </a:rPr>
              <a:t>length</a:t>
            </a:r>
            <a:r>
              <a:rPr lang="en-US" sz="2800" b="1" dirty="0">
                <a:solidFill>
                  <a:srgbClr val="000000"/>
                </a:solidFill>
                <a:latin typeface="Courier New" panose="02070309020205020404" pitchFamily="49" charset="0"/>
              </a:rPr>
              <a:t>([],0).</a:t>
            </a:r>
          </a:p>
        </p:txBody>
      </p:sp>
    </p:spTree>
    <p:extLst>
      <p:ext uri="{BB962C8B-B14F-4D97-AF65-F5344CB8AC3E}">
        <p14:creationId xmlns:p14="http://schemas.microsoft.com/office/powerpoint/2010/main" val="21624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ctrTitle"/>
          </p:nvPr>
        </p:nvSpPr>
        <p:spPr>
          <a:xfrm>
            <a:off x="381000" y="2514600"/>
            <a:ext cx="8585200" cy="1470025"/>
          </a:xfrm>
        </p:spPr>
        <p:txBody>
          <a:bodyPr/>
          <a:lstStyle/>
          <a:p>
            <a:r>
              <a:rPr lang="en-US" sz="13800" b="1" dirty="0" smtClean="0"/>
              <a:t>List Examples</a:t>
            </a:r>
            <a:br>
              <a:rPr lang="en-US" sz="13800" b="1" dirty="0" smtClean="0"/>
            </a:br>
            <a:r>
              <a:rPr lang="en-US" sz="6000" b="1" dirty="0" smtClean="0"/>
              <a:t>(member)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6842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Example: member</a:t>
            </a:r>
          </a:p>
        </p:txBody>
      </p: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442913" y="2289175"/>
            <a:ext cx="3724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member</a:t>
            </a:r>
            <a:r>
              <a:rPr lang="en-US" sz="2000" b="1">
                <a:latin typeface="Courier New" panose="02070309020205020404" pitchFamily="49" charset="0"/>
              </a:rPr>
              <a:t>(3, [1,2,3,4,5]).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4805363" y="2238375"/>
            <a:ext cx="368935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800000"/>
                </a:solidFill>
                <a:latin typeface="Courier New" panose="02070309020205020404" pitchFamily="49" charset="0"/>
              </a:rPr>
              <a:t>member</a:t>
            </a:r>
            <a:r>
              <a:rPr lang="en-US" sz="2000" b="1">
                <a:latin typeface="Courier New" panose="02070309020205020404" pitchFamily="49" charset="0"/>
              </a:rPr>
              <a:t>(E, [1,2,3,4,5]).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E = 1 ;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E = 2 ;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E = 3 ;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E = 4 ;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E = 5 ;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469900" y="4546600"/>
            <a:ext cx="3724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8000"/>
                </a:solidFill>
                <a:latin typeface="Courier New" panose="02070309020205020404" pitchFamily="49" charset="0"/>
              </a:rPr>
              <a:t>member</a:t>
            </a:r>
            <a:r>
              <a:rPr lang="en-US" sz="2000" b="1">
                <a:latin typeface="Courier New" panose="02070309020205020404" pitchFamily="49" charset="0"/>
              </a:rPr>
              <a:t>(6, [1,2,3,4,5]).</a:t>
            </a:r>
          </a:p>
          <a:p>
            <a:pPr eaLnBrk="1" hangingPunct="1"/>
            <a:endParaRPr lang="en-US" sz="20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sz="2000" b="1"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7635875" y="6461125"/>
            <a:ext cx="145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 i="1">
                <a:solidFill>
                  <a:srgbClr val="0333FF"/>
                </a:solidFill>
                <a:latin typeface="Sand"/>
                <a:ea typeface="MS PGothic" panose="020B0600070205080204" pitchFamily="34" charset="-128"/>
              </a:rPr>
              <a:t>both variable?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1782763" y="1479550"/>
            <a:ext cx="900112" cy="584200"/>
          </a:xfrm>
          <a:prstGeom prst="rect">
            <a:avLst/>
          </a:prstGeom>
          <a:solidFill>
            <a:srgbClr val="C0E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9200"/>
                </a:solidFill>
              </a:rPr>
              <a:t>Test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5719763" y="1479550"/>
            <a:ext cx="1803400" cy="5842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00000"/>
                </a:solidFill>
              </a:rPr>
              <a:t>Generate</a:t>
            </a:r>
          </a:p>
        </p:txBody>
      </p:sp>
    </p:spTree>
    <p:extLst>
      <p:ext uri="{BB962C8B-B14F-4D97-AF65-F5344CB8AC3E}">
        <p14:creationId xmlns:p14="http://schemas.microsoft.com/office/powerpoint/2010/main" val="20712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Write member</a:t>
            </a:r>
          </a:p>
        </p:txBody>
      </p:sp>
      <p:sp>
        <p:nvSpPr>
          <p:cNvPr id="32771" name="Rounded Rectangle 18"/>
          <p:cNvSpPr>
            <a:spLocks noChangeArrowheads="1"/>
          </p:cNvSpPr>
          <p:nvPr/>
        </p:nvSpPr>
        <p:spPr bwMode="auto">
          <a:xfrm>
            <a:off x="990600" y="4419600"/>
            <a:ext cx="7924800" cy="685800"/>
          </a:xfrm>
          <a:prstGeom prst="roundRect">
            <a:avLst>
              <a:gd name="adj" fmla="val 16667"/>
            </a:avLst>
          </a:prstGeom>
          <a:solidFill>
            <a:srgbClr val="CD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72" name="Rounded Rectangle 22"/>
          <p:cNvSpPr>
            <a:spLocks noChangeArrowheads="1"/>
          </p:cNvSpPr>
          <p:nvPr/>
        </p:nvSpPr>
        <p:spPr bwMode="auto">
          <a:xfrm>
            <a:off x="990600" y="2209800"/>
            <a:ext cx="4343400" cy="685800"/>
          </a:xfrm>
          <a:prstGeom prst="roundRect">
            <a:avLst>
              <a:gd name="adj" fmla="val 16667"/>
            </a:avLst>
          </a:prstGeom>
          <a:solidFill>
            <a:srgbClr val="CEEA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1143000" y="2357438"/>
            <a:ext cx="3687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member( E,       ).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1143000" y="4543425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member( E,       ) :- </a:t>
            </a:r>
          </a:p>
        </p:txBody>
      </p:sp>
      <p:sp>
        <p:nvSpPr>
          <p:cNvPr id="32775" name="Rectangle 1"/>
          <p:cNvSpPr>
            <a:spLocks noChangeArrowheads="1"/>
          </p:cNvSpPr>
          <p:nvPr/>
        </p:nvSpPr>
        <p:spPr bwMode="auto">
          <a:xfrm>
            <a:off x="990600" y="1371600"/>
            <a:ext cx="3216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9200"/>
                </a:solidFill>
                <a:latin typeface="Cambria" panose="02040503050406030204" pitchFamily="18" charset="0"/>
              </a:rPr>
              <a:t>English:  </a:t>
            </a:r>
            <a:r>
              <a:rPr lang="en-US" i="1">
                <a:solidFill>
                  <a:srgbClr val="009200"/>
                </a:solidFill>
                <a:latin typeface="Cambria" panose="02040503050406030204" pitchFamily="18" charset="0"/>
              </a:rPr>
              <a:t>"E is a member of a list whose first element is E."</a:t>
            </a:r>
          </a:p>
        </p:txBody>
      </p:sp>
      <p:sp>
        <p:nvSpPr>
          <p:cNvPr id="32776" name="Rectangle 24"/>
          <p:cNvSpPr>
            <a:spLocks noChangeArrowheads="1"/>
          </p:cNvSpPr>
          <p:nvPr/>
        </p:nvSpPr>
        <p:spPr bwMode="auto">
          <a:xfrm>
            <a:off x="990600" y="3709988"/>
            <a:ext cx="4211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9200"/>
                </a:solidFill>
                <a:latin typeface="Cambria" panose="02040503050406030204" pitchFamily="18" charset="0"/>
              </a:rPr>
              <a:t>English:  </a:t>
            </a:r>
            <a:r>
              <a:rPr lang="en-US" i="1">
                <a:solidFill>
                  <a:srgbClr val="009200"/>
                </a:solidFill>
                <a:latin typeface="Cambria" panose="02040503050406030204" pitchFamily="18" charset="0"/>
              </a:rPr>
              <a:t>"E is a member of a list </a:t>
            </a:r>
            <a:r>
              <a:rPr lang="en-US" i="1">
                <a:latin typeface="Cambria" panose="02040503050406030204" pitchFamily="18" charset="0"/>
              </a:rPr>
              <a:t>whose first element might not be E</a:t>
            </a:r>
            <a:r>
              <a:rPr lang="en-US" i="1">
                <a:solidFill>
                  <a:srgbClr val="009200"/>
                </a:solidFill>
                <a:latin typeface="Cambria" panose="02040503050406030204" pitchFamily="18" charset="0"/>
              </a:rPr>
              <a:t>, if …"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101600" y="5930900"/>
            <a:ext cx="8661400" cy="838200"/>
          </a:xfrm>
          <a:prstGeom prst="borderCallout1">
            <a:avLst>
              <a:gd name="adj1" fmla="val -116414"/>
              <a:gd name="adj2" fmla="val 21159"/>
              <a:gd name="adj3" fmla="val -3010"/>
              <a:gd name="adj4" fmla="val 8621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Have you completed…</a:t>
            </a:r>
            <a:endParaRPr lang="en-US" sz="2400" dirty="0"/>
          </a:p>
          <a:p>
            <a:pPr algn="ctr">
              <a:defRPr/>
            </a:pPr>
            <a:r>
              <a:rPr lang="en-US" sz="2400" dirty="0"/>
              <a:t>A) </a:t>
            </a:r>
            <a:r>
              <a:rPr lang="en-US" sz="2400" dirty="0" smtClean="0"/>
              <a:t>the base case	 B</a:t>
            </a:r>
            <a:r>
              <a:rPr lang="en-US" sz="2400" dirty="0"/>
              <a:t>) </a:t>
            </a:r>
            <a:r>
              <a:rPr lang="en-US" sz="2400" dirty="0" smtClean="0"/>
              <a:t>the recursive case</a:t>
            </a:r>
            <a:r>
              <a:rPr lang="en-US" sz="2400" dirty="0"/>
              <a:t>	</a:t>
            </a:r>
            <a:r>
              <a:rPr lang="en-US" sz="2400" dirty="0" smtClean="0"/>
              <a:t>	C</a:t>
            </a:r>
            <a:r>
              <a:rPr lang="en-US" sz="2400" dirty="0"/>
              <a:t>) Stuck!</a:t>
            </a:r>
          </a:p>
        </p:txBody>
      </p:sp>
    </p:spTree>
    <p:extLst>
      <p:ext uri="{BB962C8B-B14F-4D97-AF65-F5344CB8AC3E}">
        <p14:creationId xmlns:p14="http://schemas.microsoft.com/office/powerpoint/2010/main" val="2834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Member Solution</a:t>
            </a:r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609600" y="1722070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latin typeface="Courier New" panose="02070309020205020404" pitchFamily="49" charset="0"/>
                <a:ea typeface="MS PGothic" panose="020B0600070205080204" pitchFamily="34" charset="-128"/>
              </a:rPr>
              <a:t>mem</a:t>
            </a:r>
            <a:r>
              <a:rPr lang="en-US" sz="24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( E, [E|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_</a:t>
            </a:r>
            <a:r>
              <a:rPr lang="en-US" sz="24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] ).</a:t>
            </a:r>
          </a:p>
          <a:p>
            <a:pPr eaLnBrk="1" hangingPunct="1"/>
            <a:r>
              <a:rPr lang="en-US" sz="2400" b="1" dirty="0" err="1">
                <a:latin typeface="Courier New" panose="02070309020205020404" pitchFamily="49" charset="0"/>
                <a:ea typeface="MS PGothic" panose="020B0600070205080204" pitchFamily="34" charset="-128"/>
              </a:rPr>
              <a:t>mem</a:t>
            </a:r>
            <a:r>
              <a:rPr lang="en-US" sz="24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( E, [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_</a:t>
            </a:r>
            <a:r>
              <a:rPr lang="en-US" sz="24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|R] ) :- </a:t>
            </a:r>
            <a:r>
              <a:rPr lang="en-US" sz="2400" b="1" dirty="0" err="1">
                <a:latin typeface="Courier New" panose="02070309020205020404" pitchFamily="49" charset="0"/>
                <a:ea typeface="MS PGothic" panose="020B0600070205080204" pitchFamily="34" charset="-128"/>
              </a:rPr>
              <a:t>mem</a:t>
            </a:r>
            <a:r>
              <a:rPr lang="en-US" sz="24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(E, R). </a:t>
            </a:r>
          </a:p>
        </p:txBody>
      </p:sp>
    </p:spTree>
    <p:extLst>
      <p:ext uri="{BB962C8B-B14F-4D97-AF65-F5344CB8AC3E}">
        <p14:creationId xmlns:p14="http://schemas.microsoft.com/office/powerpoint/2010/main" val="29378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Prolog Test Cases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00906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85800" y="2971800"/>
            <a:ext cx="5384800" cy="838200"/>
          </a:xfrm>
          <a:prstGeom prst="borderCallout1">
            <a:avLst>
              <a:gd name="adj1" fmla="val 194576"/>
              <a:gd name="adj2" fmla="val -7738"/>
              <a:gd name="adj3" fmla="val 68632"/>
              <a:gd name="adj4" fmla="val 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We wrote this extra predicate JUST to be able to bind something to this graph!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5791200" y="1143000"/>
            <a:ext cx="2971800" cy="1600200"/>
          </a:xfrm>
          <a:prstGeom prst="borderCallout1">
            <a:avLst>
              <a:gd name="adj1" fmla="val 26869"/>
              <a:gd name="adj2" fmla="val -387"/>
              <a:gd name="adj3" fmla="val 68632"/>
              <a:gd name="adj4" fmla="val 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To test:</a:t>
            </a:r>
          </a:p>
          <a:p>
            <a:pPr algn="ctr">
              <a:defRPr/>
            </a:pPr>
            <a:r>
              <a:rPr lang="en-US" sz="2400" b="1" dirty="0"/>
              <a:t>You should make SMALL graphs and SMALL trees!!!</a:t>
            </a:r>
          </a:p>
        </p:txBody>
      </p:sp>
    </p:spTree>
    <p:extLst>
      <p:ext uri="{BB962C8B-B14F-4D97-AF65-F5344CB8AC3E}">
        <p14:creationId xmlns:p14="http://schemas.microsoft.com/office/powerpoint/2010/main" val="8325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ctrTitle"/>
          </p:nvPr>
        </p:nvSpPr>
        <p:spPr>
          <a:xfrm>
            <a:off x="228600" y="2362200"/>
            <a:ext cx="8585200" cy="1470025"/>
          </a:xfrm>
        </p:spPr>
        <p:txBody>
          <a:bodyPr/>
          <a:lstStyle/>
          <a:p>
            <a:r>
              <a:rPr lang="en-US" sz="11500" b="1" dirty="0" smtClean="0"/>
              <a:t>Zebra Puzzle</a:t>
            </a:r>
            <a:br>
              <a:rPr lang="en-US" sz="11500" b="1" dirty="0" smtClean="0"/>
            </a:br>
            <a:r>
              <a:rPr lang="en-US" sz="11500" b="1" dirty="0" err="1" smtClean="0"/>
              <a:t>Hw</a:t>
            </a:r>
            <a:r>
              <a:rPr lang="en-US" sz="11500" b="1" dirty="0" smtClean="0"/>
              <a:t> 4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6593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6"/>
          <p:cNvSpPr>
            <a:spLocks noChangeArrowheads="1"/>
          </p:cNvSpPr>
          <p:nvPr/>
        </p:nvSpPr>
        <p:spPr bwMode="auto">
          <a:xfrm>
            <a:off x="115888" y="68263"/>
            <a:ext cx="6234112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 b="1" i="1"/>
              <a:t>There are five houses:</a:t>
            </a:r>
            <a:endParaRPr lang="en-US" sz="1600"/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   The </a:t>
            </a:r>
            <a:r>
              <a:rPr lang="en-US" sz="1600" b="1">
                <a:solidFill>
                  <a:srgbClr val="009200"/>
                </a:solidFill>
              </a:rPr>
              <a:t>nationalities</a:t>
            </a:r>
            <a:r>
              <a:rPr lang="en-US" sz="1600"/>
              <a:t> are </a:t>
            </a:r>
            <a:r>
              <a:rPr lang="en-US" sz="1200" b="1">
                <a:latin typeface="Courier New" panose="02070309020205020404" pitchFamily="49" charset="0"/>
              </a:rPr>
              <a:t>norwegian, brit, swede, dane, german</a:t>
            </a:r>
            <a:endParaRPr lang="en-US" sz="1600"/>
          </a:p>
          <a:p>
            <a:pPr eaLnBrk="1" hangingPunct="1"/>
            <a:r>
              <a:rPr lang="en-US" sz="1600"/>
              <a:t>   The </a:t>
            </a:r>
            <a:r>
              <a:rPr lang="en-US" sz="1600" b="1">
                <a:solidFill>
                  <a:srgbClr val="009200"/>
                </a:solidFill>
              </a:rPr>
              <a:t>pets</a:t>
            </a:r>
            <a:r>
              <a:rPr lang="en-US" sz="1600"/>
              <a:t> are </a:t>
            </a:r>
            <a:r>
              <a:rPr lang="en-US" sz="1200" b="1">
                <a:latin typeface="Courier New" panose="02070309020205020404" pitchFamily="49" charset="0"/>
              </a:rPr>
              <a:t>dog, bird, zebra, cat, horse</a:t>
            </a:r>
            <a:endParaRPr lang="en-US" sz="1600"/>
          </a:p>
          <a:p>
            <a:pPr eaLnBrk="1" hangingPunct="1"/>
            <a:r>
              <a:rPr lang="en-US" sz="1600"/>
              <a:t>   The </a:t>
            </a:r>
            <a:r>
              <a:rPr lang="en-US" sz="1600" b="1">
                <a:solidFill>
                  <a:srgbClr val="009200"/>
                </a:solidFill>
              </a:rPr>
              <a:t>cigars</a:t>
            </a:r>
            <a:r>
              <a:rPr lang="en-US" sz="1600"/>
              <a:t> are </a:t>
            </a:r>
            <a:r>
              <a:rPr lang="en-US" sz="1200" b="1">
                <a:latin typeface="Courier New" panose="02070309020205020404" pitchFamily="49" charset="0"/>
              </a:rPr>
              <a:t>pallmall, winfield, dunhill, rothmans, marlboro</a:t>
            </a:r>
            <a:endParaRPr lang="en-US" sz="1600"/>
          </a:p>
          <a:p>
            <a:pPr eaLnBrk="1" hangingPunct="1"/>
            <a:r>
              <a:rPr lang="en-US" sz="1600"/>
              <a:t>   The </a:t>
            </a:r>
            <a:r>
              <a:rPr lang="en-US" sz="1600" b="1">
                <a:solidFill>
                  <a:srgbClr val="009200"/>
                </a:solidFill>
              </a:rPr>
              <a:t>beverages</a:t>
            </a:r>
            <a:r>
              <a:rPr lang="en-US" sz="1600"/>
              <a:t> are </a:t>
            </a:r>
            <a:r>
              <a:rPr lang="en-US" sz="1200" b="1">
                <a:latin typeface="Courier New" panose="02070309020205020404" pitchFamily="49" charset="0"/>
              </a:rPr>
              <a:t>tea, coffee, milk, water, beer</a:t>
            </a:r>
            <a:endParaRPr lang="en-US" sz="1600"/>
          </a:p>
          <a:p>
            <a:pPr eaLnBrk="1" hangingPunct="1"/>
            <a:r>
              <a:rPr lang="en-US" sz="1600"/>
              <a:t>   The </a:t>
            </a:r>
            <a:r>
              <a:rPr lang="en-US" sz="1600" b="1">
                <a:solidFill>
                  <a:srgbClr val="009200"/>
                </a:solidFill>
              </a:rPr>
              <a:t>house colors</a:t>
            </a:r>
            <a:r>
              <a:rPr lang="en-US" sz="1600"/>
              <a:t> are </a:t>
            </a:r>
            <a:r>
              <a:rPr lang="en-US" sz="1200" b="1">
                <a:latin typeface="Courier New" panose="02070309020205020404" pitchFamily="49" charset="0"/>
              </a:rPr>
              <a:t>red, green, yellow, blue, white</a:t>
            </a:r>
            <a:endParaRPr lang="en-US" sz="1600"/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 b="1" i="1"/>
              <a:t> We know that</a:t>
            </a:r>
            <a:endParaRPr lang="en-US" sz="1600"/>
          </a:p>
          <a:p>
            <a:pPr eaLnBrk="1" hangingPunct="1"/>
            <a:r>
              <a:rPr lang="en-US" sz="1600"/>
              <a:t> </a:t>
            </a:r>
          </a:p>
          <a:p>
            <a:pPr eaLnBrk="1" hangingPunct="1"/>
            <a:r>
              <a:rPr lang="en-US" sz="1600"/>
              <a:t> 1) The Norwegian lives in the first house. </a:t>
            </a:r>
          </a:p>
          <a:p>
            <a:pPr eaLnBrk="1" hangingPunct="1"/>
            <a:r>
              <a:rPr lang="en-US" sz="1600"/>
              <a:t> 2) The person living in the center house drinks milk. </a:t>
            </a:r>
          </a:p>
          <a:p>
            <a:pPr eaLnBrk="1" hangingPunct="1"/>
            <a:r>
              <a:rPr lang="en-US" sz="1600"/>
              <a:t> 3) The Brit lives in a red house.</a:t>
            </a:r>
          </a:p>
          <a:p>
            <a:pPr eaLnBrk="1" hangingPunct="1"/>
            <a:r>
              <a:rPr lang="en-US" sz="1600"/>
              <a:t> 4) The Swede keeps dogs as pets.</a:t>
            </a:r>
          </a:p>
          <a:p>
            <a:pPr eaLnBrk="1" hangingPunct="1"/>
            <a:r>
              <a:rPr lang="en-US" sz="1600"/>
              <a:t> 5) The Dane drinks tea.</a:t>
            </a:r>
          </a:p>
          <a:p>
            <a:pPr eaLnBrk="1" hangingPunct="1"/>
            <a:r>
              <a:rPr lang="en-US" sz="1600"/>
              <a:t> 6) The Green house is next to, and on the left of the White house.</a:t>
            </a:r>
          </a:p>
          <a:p>
            <a:pPr eaLnBrk="1" hangingPunct="1"/>
            <a:r>
              <a:rPr lang="en-US" sz="1600"/>
              <a:t> 7) The owner of the Green house drinks coffee.</a:t>
            </a:r>
          </a:p>
          <a:p>
            <a:pPr eaLnBrk="1" hangingPunct="1"/>
            <a:r>
              <a:rPr lang="en-US" sz="1600"/>
              <a:t> 8) The person who smokes Pall Mall rears birds.</a:t>
            </a:r>
          </a:p>
          <a:p>
            <a:pPr eaLnBrk="1" hangingPunct="1"/>
            <a:r>
              <a:rPr lang="en-US" sz="1600"/>
              <a:t> 9) The owner of the Yellow house smokes Dunhill.</a:t>
            </a:r>
          </a:p>
          <a:p>
            <a:pPr eaLnBrk="1" hangingPunct="1"/>
            <a:r>
              <a:rPr lang="en-US" sz="1600"/>
              <a:t>10) The man who smokes Marlboro lives next to the one who keeps cats.</a:t>
            </a:r>
          </a:p>
          <a:p>
            <a:pPr eaLnBrk="1" hangingPunct="1"/>
            <a:r>
              <a:rPr lang="en-US" sz="1600"/>
              <a:t>11) The man who keeps horses lives next to the man who smokes Dunhill.</a:t>
            </a:r>
          </a:p>
          <a:p>
            <a:pPr eaLnBrk="1" hangingPunct="1"/>
            <a:r>
              <a:rPr lang="en-US" sz="1600"/>
              <a:t>12) The man who smokes Winfields drinks beer.</a:t>
            </a:r>
          </a:p>
          <a:p>
            <a:pPr eaLnBrk="1" hangingPunct="1"/>
            <a:r>
              <a:rPr lang="en-US" sz="1600"/>
              <a:t>13) The German smokes Rothmans.</a:t>
            </a:r>
          </a:p>
          <a:p>
            <a:pPr eaLnBrk="1" hangingPunct="1"/>
            <a:r>
              <a:rPr lang="en-US" sz="1600"/>
              <a:t>14) The red house is to the right of the blue.</a:t>
            </a:r>
          </a:p>
          <a:p>
            <a:pPr eaLnBrk="1" hangingPunct="1"/>
            <a:r>
              <a:rPr lang="en-US" sz="1600"/>
              <a:t>15) The Norwegian doesn't live by the red, white, or green houses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 b="1" i="1">
                <a:solidFill>
                  <a:schemeClr val="accent1"/>
                </a:solidFill>
              </a:rPr>
              <a:t>Who owns the zebra?</a:t>
            </a:r>
            <a:endParaRPr lang="en-US" sz="1600"/>
          </a:p>
        </p:txBody>
      </p:sp>
      <p:pic>
        <p:nvPicPr>
          <p:cNvPr id="31747" name="Picture 39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98450"/>
            <a:ext cx="12588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Group 40"/>
          <p:cNvGrpSpPr>
            <a:grpSpLocks/>
          </p:cNvGrpSpPr>
          <p:nvPr/>
        </p:nvGrpSpPr>
        <p:grpSpPr bwMode="auto">
          <a:xfrm>
            <a:off x="6554788" y="1747838"/>
            <a:ext cx="2409825" cy="180975"/>
            <a:chOff x="295" y="1311"/>
            <a:chExt cx="5177" cy="114"/>
          </a:xfrm>
        </p:grpSpPr>
        <p:sp>
          <p:nvSpPr>
            <p:cNvPr id="31751" name="Rectangle 4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1752" name="Rectangle 4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1749" name="Rectangle 43"/>
          <p:cNvSpPr>
            <a:spLocks noChangeArrowheads="1"/>
          </p:cNvSpPr>
          <p:nvPr/>
        </p:nvSpPr>
        <p:spPr bwMode="auto">
          <a:xfrm>
            <a:off x="6642100" y="2060575"/>
            <a:ext cx="218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/>
              <a:t>Einstein's Zebra puzzle: a </a:t>
            </a:r>
            <a:r>
              <a:rPr lang="en-US" sz="1600" b="1" i="1"/>
              <a:t>logic</a:t>
            </a:r>
            <a:r>
              <a:rPr lang="en-US" sz="1600"/>
              <a:t> challenge</a:t>
            </a: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6705600" y="3733800"/>
            <a:ext cx="19796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/>
              <a:t>The full puzzle</a:t>
            </a:r>
          </a:p>
        </p:txBody>
      </p:sp>
    </p:spTree>
    <p:extLst>
      <p:ext uri="{BB962C8B-B14F-4D97-AF65-F5344CB8AC3E}">
        <p14:creationId xmlns:p14="http://schemas.microsoft.com/office/powerpoint/2010/main" val="23195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85200" cy="1470025"/>
          </a:xfrm>
        </p:spPr>
        <p:txBody>
          <a:bodyPr/>
          <a:lstStyle/>
          <a:p>
            <a:r>
              <a:rPr lang="en-US" sz="8800" b="1" u="sng" dirty="0" smtClean="0"/>
              <a:t>Prolog’s Goal: </a:t>
            </a:r>
            <a:r>
              <a:rPr lang="en-US" sz="8800" b="1" dirty="0" smtClean="0"/>
              <a:t>Create consistent variable bindings</a:t>
            </a:r>
            <a:br>
              <a:rPr lang="en-US" sz="8800" b="1" dirty="0" smtClean="0"/>
            </a:br>
            <a:r>
              <a:rPr lang="en-US" sz="6000" b="1" dirty="0" smtClean="0"/>
              <a:t>(here’s how you can help)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1559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958975" y="244475"/>
            <a:ext cx="529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</a:rPr>
              <a:t>Zebra-puzzle representation</a:t>
            </a:r>
          </a:p>
        </p:txBody>
      </p:sp>
      <p:grpSp>
        <p:nvGrpSpPr>
          <p:cNvPr id="34819" name="Group 29"/>
          <p:cNvGrpSpPr>
            <a:grpSpLocks/>
          </p:cNvGrpSpPr>
          <p:nvPr/>
        </p:nvGrpSpPr>
        <p:grpSpPr bwMode="auto">
          <a:xfrm>
            <a:off x="609600" y="1066800"/>
            <a:ext cx="7923213" cy="180975"/>
            <a:chOff x="295" y="1311"/>
            <a:chExt cx="5177" cy="114"/>
          </a:xfrm>
        </p:grpSpPr>
        <p:sp>
          <p:nvSpPr>
            <p:cNvPr id="34847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848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4820" name="Text Box 32"/>
          <p:cNvSpPr txBox="1">
            <a:spLocks noChangeArrowheads="1"/>
          </p:cNvSpPr>
          <p:nvPr/>
        </p:nvSpPr>
        <p:spPr bwMode="auto">
          <a:xfrm>
            <a:off x="460375" y="1271588"/>
            <a:ext cx="66976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 list   </a:t>
            </a:r>
            <a:r>
              <a:rPr lang="en-US" sz="42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H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 reflecting the houses' spatial order</a:t>
            </a:r>
          </a:p>
        </p:txBody>
      </p:sp>
      <p:sp>
        <p:nvSpPr>
          <p:cNvPr id="34821" name="Text Box 49"/>
          <p:cNvSpPr txBox="1">
            <a:spLocks noChangeArrowheads="1"/>
          </p:cNvSpPr>
          <p:nvPr/>
        </p:nvSpPr>
        <p:spPr bwMode="auto">
          <a:xfrm>
            <a:off x="6329363" y="1408113"/>
            <a:ext cx="222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with the five items that each house has…</a:t>
            </a:r>
          </a:p>
        </p:txBody>
      </p:sp>
      <p:sp>
        <p:nvSpPr>
          <p:cNvPr id="34822" name="Rectangle 51"/>
          <p:cNvSpPr>
            <a:spLocks noChangeArrowheads="1"/>
          </p:cNvSpPr>
          <p:nvPr/>
        </p:nvSpPr>
        <p:spPr bwMode="auto">
          <a:xfrm>
            <a:off x="450850" y="2981325"/>
            <a:ext cx="8140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H = [[norwegian, _, _, _, _], _, [_, _, _, milk, _], _, _]</a:t>
            </a:r>
          </a:p>
        </p:txBody>
      </p:sp>
      <p:sp>
        <p:nvSpPr>
          <p:cNvPr id="34823" name="Line 52"/>
          <p:cNvSpPr>
            <a:spLocks noChangeShapeType="1"/>
          </p:cNvSpPr>
          <p:nvPr/>
        </p:nvSpPr>
        <p:spPr bwMode="auto">
          <a:xfrm flipH="1">
            <a:off x="1879600" y="2693988"/>
            <a:ext cx="465138" cy="26828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4" name="Rectangle 53"/>
          <p:cNvSpPr>
            <a:spLocks noChangeArrowheads="1"/>
          </p:cNvSpPr>
          <p:nvPr/>
        </p:nvSpPr>
        <p:spPr bwMode="auto">
          <a:xfrm>
            <a:off x="2027238" y="2365375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nation</a:t>
            </a:r>
          </a:p>
        </p:txBody>
      </p:sp>
      <p:sp>
        <p:nvSpPr>
          <p:cNvPr id="34825" name="Rectangle 54"/>
          <p:cNvSpPr>
            <a:spLocks noChangeArrowheads="1"/>
          </p:cNvSpPr>
          <p:nvPr/>
        </p:nvSpPr>
        <p:spPr bwMode="auto">
          <a:xfrm>
            <a:off x="2928938" y="210502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pet</a:t>
            </a:r>
          </a:p>
        </p:txBody>
      </p:sp>
      <p:sp>
        <p:nvSpPr>
          <p:cNvPr id="34826" name="Rectangle 55"/>
          <p:cNvSpPr>
            <a:spLocks noChangeArrowheads="1"/>
          </p:cNvSpPr>
          <p:nvPr/>
        </p:nvSpPr>
        <p:spPr bwMode="auto">
          <a:xfrm>
            <a:off x="3646488" y="20574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cigar</a:t>
            </a:r>
          </a:p>
        </p:txBody>
      </p:sp>
      <p:sp>
        <p:nvSpPr>
          <p:cNvPr id="34827" name="Rectangle 56"/>
          <p:cNvSpPr>
            <a:spLocks noChangeArrowheads="1"/>
          </p:cNvSpPr>
          <p:nvPr/>
        </p:nvSpPr>
        <p:spPr bwMode="auto">
          <a:xfrm>
            <a:off x="4416425" y="222091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beverage</a:t>
            </a:r>
          </a:p>
        </p:txBody>
      </p:sp>
      <p:sp>
        <p:nvSpPr>
          <p:cNvPr id="34828" name="Rectangle 57"/>
          <p:cNvSpPr>
            <a:spLocks noChangeArrowheads="1"/>
          </p:cNvSpPr>
          <p:nvPr/>
        </p:nvSpPr>
        <p:spPr bwMode="auto">
          <a:xfrm>
            <a:off x="5430838" y="2435225"/>
            <a:ext cx="124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00080"/>
                </a:solidFill>
              </a:rPr>
              <a:t>house color</a:t>
            </a:r>
          </a:p>
        </p:txBody>
      </p:sp>
      <p:sp>
        <p:nvSpPr>
          <p:cNvPr id="34829" name="Line 58"/>
          <p:cNvSpPr>
            <a:spLocks noChangeShapeType="1"/>
          </p:cNvSpPr>
          <p:nvPr/>
        </p:nvSpPr>
        <p:spPr bwMode="auto">
          <a:xfrm flipH="1">
            <a:off x="2943225" y="2479675"/>
            <a:ext cx="179388" cy="5270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0" name="Line 59"/>
          <p:cNvSpPr>
            <a:spLocks noChangeShapeType="1"/>
          </p:cNvSpPr>
          <p:nvPr/>
        </p:nvSpPr>
        <p:spPr bwMode="auto">
          <a:xfrm flipH="1">
            <a:off x="3403600" y="2427288"/>
            <a:ext cx="417513" cy="5651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1" name="Line 60"/>
          <p:cNvSpPr>
            <a:spLocks noChangeShapeType="1"/>
          </p:cNvSpPr>
          <p:nvPr/>
        </p:nvSpPr>
        <p:spPr bwMode="auto">
          <a:xfrm flipH="1">
            <a:off x="3833813" y="2571750"/>
            <a:ext cx="873125" cy="43973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2" name="Line 61"/>
          <p:cNvSpPr>
            <a:spLocks noChangeShapeType="1"/>
          </p:cNvSpPr>
          <p:nvPr/>
        </p:nvSpPr>
        <p:spPr bwMode="auto">
          <a:xfrm flipH="1">
            <a:off x="4210050" y="2679700"/>
            <a:ext cx="1141413" cy="3238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3" name="Rectangle 62"/>
          <p:cNvSpPr>
            <a:spLocks noChangeArrowheads="1"/>
          </p:cNvSpPr>
          <p:nvPr/>
        </p:nvSpPr>
        <p:spPr bwMode="auto">
          <a:xfrm>
            <a:off x="2287588" y="3581400"/>
            <a:ext cx="93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House 1</a:t>
            </a:r>
          </a:p>
        </p:txBody>
      </p:sp>
      <p:sp>
        <p:nvSpPr>
          <p:cNvPr id="34834" name="Rectangle 63"/>
          <p:cNvSpPr>
            <a:spLocks noChangeArrowheads="1"/>
          </p:cNvSpPr>
          <p:nvPr/>
        </p:nvSpPr>
        <p:spPr bwMode="auto">
          <a:xfrm>
            <a:off x="4130675" y="3746500"/>
            <a:ext cx="93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House 2</a:t>
            </a:r>
          </a:p>
        </p:txBody>
      </p:sp>
      <p:sp>
        <p:nvSpPr>
          <p:cNvPr id="34835" name="Rectangle 64"/>
          <p:cNvSpPr>
            <a:spLocks noChangeArrowheads="1"/>
          </p:cNvSpPr>
          <p:nvPr/>
        </p:nvSpPr>
        <p:spPr bwMode="auto">
          <a:xfrm>
            <a:off x="5807075" y="3573463"/>
            <a:ext cx="93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House 3</a:t>
            </a:r>
          </a:p>
        </p:txBody>
      </p:sp>
      <p:sp>
        <p:nvSpPr>
          <p:cNvPr id="34836" name="Rectangle 65"/>
          <p:cNvSpPr>
            <a:spLocks noChangeArrowheads="1"/>
          </p:cNvSpPr>
          <p:nvPr/>
        </p:nvSpPr>
        <p:spPr bwMode="auto">
          <a:xfrm>
            <a:off x="7416800" y="3781425"/>
            <a:ext cx="1271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Houses 4+5</a:t>
            </a:r>
          </a:p>
        </p:txBody>
      </p:sp>
      <p:sp>
        <p:nvSpPr>
          <p:cNvPr id="34837" name="Line 67"/>
          <p:cNvSpPr>
            <a:spLocks noChangeShapeType="1"/>
          </p:cNvSpPr>
          <p:nvPr/>
        </p:nvSpPr>
        <p:spPr bwMode="auto">
          <a:xfrm flipV="1">
            <a:off x="4618038" y="3368675"/>
            <a:ext cx="84137" cy="393700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8" name="Line 69"/>
          <p:cNvSpPr>
            <a:spLocks noChangeShapeType="1"/>
          </p:cNvSpPr>
          <p:nvPr/>
        </p:nvSpPr>
        <p:spPr bwMode="auto">
          <a:xfrm flipH="1" flipV="1">
            <a:off x="7894638" y="3395663"/>
            <a:ext cx="354012" cy="409575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9" name="Line 70"/>
          <p:cNvSpPr>
            <a:spLocks noChangeShapeType="1"/>
          </p:cNvSpPr>
          <p:nvPr/>
        </p:nvSpPr>
        <p:spPr bwMode="auto">
          <a:xfrm flipH="1" flipV="1">
            <a:off x="8278813" y="3378200"/>
            <a:ext cx="246062" cy="434975"/>
          </a:xfrm>
          <a:prstGeom prst="line">
            <a:avLst/>
          </a:prstGeom>
          <a:noFill/>
          <a:ln w="9525">
            <a:solidFill>
              <a:srgbClr val="0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0" name="Text Box 71"/>
          <p:cNvSpPr txBox="1">
            <a:spLocks noChangeArrowheads="1"/>
          </p:cNvSpPr>
          <p:nvPr/>
        </p:nvSpPr>
        <p:spPr bwMode="auto">
          <a:xfrm>
            <a:off x="1143000" y="4572000"/>
            <a:ext cx="6902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92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7) The owner of the Green house drinks coffee.</a:t>
            </a:r>
          </a:p>
        </p:txBody>
      </p:sp>
      <p:sp>
        <p:nvSpPr>
          <p:cNvPr id="34841" name="Text Box 72"/>
          <p:cNvSpPr txBox="1">
            <a:spLocks noChangeArrowheads="1"/>
          </p:cNvSpPr>
          <p:nvPr/>
        </p:nvSpPr>
        <p:spPr bwMode="auto">
          <a:xfrm>
            <a:off x="2971800" y="63246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88E0A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Hint: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use 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member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and 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H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4842" name="Text Box 73"/>
          <p:cNvSpPr txBox="1">
            <a:spLocks noChangeArrowheads="1"/>
          </p:cNvSpPr>
          <p:nvPr/>
        </p:nvSpPr>
        <p:spPr bwMode="auto">
          <a:xfrm>
            <a:off x="304800" y="4114800"/>
            <a:ext cx="554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Let's try this constraint:</a:t>
            </a:r>
          </a:p>
        </p:txBody>
      </p:sp>
      <p:sp>
        <p:nvSpPr>
          <p:cNvPr id="34843" name="AutoShape 34"/>
          <p:cNvSpPr>
            <a:spLocks/>
          </p:cNvSpPr>
          <p:nvPr/>
        </p:nvSpPr>
        <p:spPr bwMode="auto">
          <a:xfrm rot="-5400000">
            <a:off x="2705100" y="2019300"/>
            <a:ext cx="152400" cy="2971800"/>
          </a:xfrm>
          <a:prstGeom prst="leftBrace">
            <a:avLst>
              <a:gd name="adj1" fmla="val 162500"/>
              <a:gd name="adj2" fmla="val 50000"/>
            </a:avLst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44" name="AutoShape 35"/>
          <p:cNvSpPr>
            <a:spLocks/>
          </p:cNvSpPr>
          <p:nvPr/>
        </p:nvSpPr>
        <p:spPr bwMode="auto">
          <a:xfrm rot="-5400000">
            <a:off x="6228556" y="2342357"/>
            <a:ext cx="168275" cy="2309812"/>
          </a:xfrm>
          <a:prstGeom prst="leftBrace">
            <a:avLst>
              <a:gd name="adj1" fmla="val 114387"/>
              <a:gd name="adj2" fmla="val 50000"/>
            </a:avLst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6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6775" y="5816600"/>
              <a:ext cx="30163" cy="20638"/>
            </p14:xfrm>
          </p:contentPart>
        </mc:Choice>
        <mc:Fallback xmlns="">
          <p:pic>
            <p:nvPicPr>
              <p:cNvPr id="1126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0311" y="5810083"/>
                <a:ext cx="42013" cy="347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4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>
            <a:spLocks noChangeArrowheads="1"/>
          </p:cNvSpPr>
          <p:nvPr/>
        </p:nvSpPr>
        <p:spPr bwMode="auto">
          <a:xfrm>
            <a:off x="990600" y="1219200"/>
            <a:ext cx="7391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/>
              <a:t>houses( [H1, H2, H3, H4, H5 ] )   :-</a:t>
            </a:r>
          </a:p>
          <a:p>
            <a:pPr eaLnBrk="1" hangingPunct="1"/>
            <a:r>
              <a:rPr lang="en-US" dirty="0"/>
              <a:t>   H1 = [ N1, P1, S1, B1, C1 ],</a:t>
            </a:r>
          </a:p>
          <a:p>
            <a:pPr eaLnBrk="1" hangingPunct="1"/>
            <a:r>
              <a:rPr lang="en-US" dirty="0"/>
              <a:t>   H2 = [ N2, P2, S2, B2, C2 ],</a:t>
            </a:r>
          </a:p>
          <a:p>
            <a:pPr eaLnBrk="1" hangingPunct="1"/>
            <a:r>
              <a:rPr lang="en-US" dirty="0"/>
              <a:t>   H3 = [ N3, P3, S3, B3, C3 ],</a:t>
            </a:r>
          </a:p>
          <a:p>
            <a:pPr eaLnBrk="1" hangingPunct="1"/>
            <a:r>
              <a:rPr lang="en-US" dirty="0"/>
              <a:t>   H4 = [ N4, P4, S4, B4, C4 ],</a:t>
            </a:r>
          </a:p>
          <a:p>
            <a:pPr eaLnBrk="1" hangingPunct="1"/>
            <a:r>
              <a:rPr lang="en-US" dirty="0"/>
              <a:t>   H5 = [ N5, P5, S5, B5, C5 ],</a:t>
            </a:r>
          </a:p>
          <a:p>
            <a:pPr eaLnBrk="1" hangingPunct="1"/>
            <a:r>
              <a:rPr lang="en-US" dirty="0"/>
              <a:t>   perm( [N1,N2,N3,N4,N5], [</a:t>
            </a:r>
            <a:r>
              <a:rPr lang="en-US" dirty="0" err="1"/>
              <a:t>norwegian</a:t>
            </a:r>
            <a:r>
              <a:rPr lang="en-US" dirty="0"/>
              <a:t>, </a:t>
            </a:r>
            <a:r>
              <a:rPr lang="en-US" dirty="0" err="1"/>
              <a:t>brit</a:t>
            </a:r>
            <a:r>
              <a:rPr lang="en-US" dirty="0"/>
              <a:t>, swede, </a:t>
            </a:r>
            <a:r>
              <a:rPr lang="en-US" dirty="0" err="1"/>
              <a:t>dane</a:t>
            </a:r>
            <a:r>
              <a:rPr lang="en-US" dirty="0"/>
              <a:t>, </a:t>
            </a:r>
            <a:r>
              <a:rPr lang="en-US" dirty="0" err="1"/>
              <a:t>german</a:t>
            </a:r>
            <a:r>
              <a:rPr lang="en-US" dirty="0"/>
              <a:t>] ),</a:t>
            </a:r>
          </a:p>
          <a:p>
            <a:pPr eaLnBrk="1" hangingPunct="1"/>
            <a:r>
              <a:rPr lang="en-US" dirty="0"/>
              <a:t>   perm( [P1,P2,P3,P4,P5], [dog, bird, zebra, cat, horse] ),</a:t>
            </a:r>
          </a:p>
          <a:p>
            <a:pPr eaLnBrk="1" hangingPunct="1"/>
            <a:r>
              <a:rPr lang="en-US" dirty="0"/>
              <a:t>   perm( [S1,S2,S3,S4,S5], [</a:t>
            </a:r>
            <a:r>
              <a:rPr lang="en-US" dirty="0" err="1"/>
              <a:t>pallmall</a:t>
            </a:r>
            <a:r>
              <a:rPr lang="en-US" dirty="0"/>
              <a:t>, </a:t>
            </a:r>
            <a:r>
              <a:rPr lang="en-US" dirty="0" err="1"/>
              <a:t>winfield</a:t>
            </a:r>
            <a:r>
              <a:rPr lang="en-US" dirty="0"/>
              <a:t>, </a:t>
            </a:r>
            <a:r>
              <a:rPr lang="en-US" dirty="0" err="1"/>
              <a:t>dunhill</a:t>
            </a:r>
            <a:r>
              <a:rPr lang="en-US" dirty="0"/>
              <a:t>, </a:t>
            </a:r>
            <a:r>
              <a:rPr lang="en-US" dirty="0" err="1"/>
              <a:t>rothmans</a:t>
            </a:r>
            <a:r>
              <a:rPr lang="en-US" dirty="0"/>
              <a:t>, </a:t>
            </a:r>
            <a:r>
              <a:rPr lang="en-US" dirty="0" err="1"/>
              <a:t>marlboro</a:t>
            </a:r>
            <a:r>
              <a:rPr lang="en-US" dirty="0"/>
              <a:t>] ),</a:t>
            </a:r>
          </a:p>
          <a:p>
            <a:pPr eaLnBrk="1" hangingPunct="1"/>
            <a:r>
              <a:rPr lang="en-US" dirty="0"/>
              <a:t>   perm( [B1,B2,B3,B4,B5], [tea, coffee, milk, water, beer] ),</a:t>
            </a:r>
          </a:p>
          <a:p>
            <a:pPr eaLnBrk="1" hangingPunct="1"/>
            <a:r>
              <a:rPr lang="en-US" dirty="0"/>
              <a:t>   perm( [C1,C2,C3,C4,C5], [red, green, yellow, blue, white] ).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214688" y="241300"/>
            <a:ext cx="2789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</a:rPr>
              <a:t>Got bindings?</a:t>
            </a:r>
          </a:p>
        </p:txBody>
      </p:sp>
      <p:sp>
        <p:nvSpPr>
          <p:cNvPr id="37892" name="Text Box 72"/>
          <p:cNvSpPr txBox="1">
            <a:spLocks noChangeArrowheads="1"/>
          </p:cNvSpPr>
          <p:nvPr/>
        </p:nvSpPr>
        <p:spPr bwMode="auto">
          <a:xfrm>
            <a:off x="5638800" y="1295400"/>
            <a:ext cx="2971800" cy="6461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333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Question1: </a:t>
            </a:r>
            <a:r>
              <a:rPr lang="en-US">
                <a:solidFill>
                  <a:srgbClr val="0333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What does this </a:t>
            </a:r>
            <a:r>
              <a:rPr lang="en-US" b="1" i="1">
                <a:solidFill>
                  <a:srgbClr val="0333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houses</a:t>
            </a:r>
            <a:r>
              <a:rPr lang="en-US">
                <a:solidFill>
                  <a:srgbClr val="0333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predicate do?</a:t>
            </a:r>
          </a:p>
        </p:txBody>
      </p:sp>
      <p:sp>
        <p:nvSpPr>
          <p:cNvPr id="37893" name="Rectangle 15"/>
          <p:cNvSpPr>
            <a:spLocks noChangeArrowheads="1"/>
          </p:cNvSpPr>
          <p:nvPr/>
        </p:nvSpPr>
        <p:spPr bwMode="auto">
          <a:xfrm>
            <a:off x="82550" y="6096000"/>
            <a:ext cx="220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perm == permutation</a:t>
            </a:r>
          </a:p>
        </p:txBody>
      </p:sp>
      <p:sp>
        <p:nvSpPr>
          <p:cNvPr id="37894" name="Text Box 72"/>
          <p:cNvSpPr txBox="1">
            <a:spLocks noChangeArrowheads="1"/>
          </p:cNvSpPr>
          <p:nvPr/>
        </p:nvSpPr>
        <p:spPr bwMode="auto">
          <a:xfrm>
            <a:off x="5410200" y="2097088"/>
            <a:ext cx="3429000" cy="6461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Question2: 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How many binding-possibilities will Prolog try?</a:t>
            </a:r>
          </a:p>
        </p:txBody>
      </p:sp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4419600" y="6059488"/>
            <a:ext cx="4191000" cy="646112"/>
          </a:xfrm>
          <a:prstGeom prst="rect">
            <a:avLst/>
          </a:prstGeom>
          <a:noFill/>
          <a:ln w="9525">
            <a:solidFill>
              <a:srgbClr val="009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92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predicate </a:t>
            </a:r>
            <a:r>
              <a:rPr lang="en-US" b="1" i="1">
                <a:solidFill>
                  <a:srgbClr val="0092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order</a:t>
            </a:r>
            <a:r>
              <a:rPr lang="en-US">
                <a:solidFill>
                  <a:srgbClr val="0092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can dramatically speed up/slow down Prolog's search!</a:t>
            </a:r>
          </a:p>
        </p:txBody>
      </p:sp>
    </p:spTree>
    <p:extLst>
      <p:ext uri="{BB962C8B-B14F-4D97-AF65-F5344CB8AC3E}">
        <p14:creationId xmlns:p14="http://schemas.microsoft.com/office/powerpoint/2010/main" val="29510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670175" y="244475"/>
            <a:ext cx="3878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</a:rPr>
              <a:t>Zebra-puzzle output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609600" y="1066800"/>
            <a:ext cx="7923213" cy="180975"/>
            <a:chOff x="295" y="1311"/>
            <a:chExt cx="5177" cy="114"/>
          </a:xfrm>
        </p:grpSpPr>
        <p:sp>
          <p:nvSpPr>
            <p:cNvPr id="3892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892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200025" y="2174875"/>
            <a:ext cx="25019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i="1" dirty="0" smtClean="0">
                <a:solidFill>
                  <a:srgbClr val="000000"/>
                </a:solidFill>
              </a:rPr>
              <a:t>zero-argument</a:t>
            </a:r>
            <a:r>
              <a:rPr lang="en-US" sz="2400" dirty="0" smtClean="0">
                <a:solidFill>
                  <a:srgbClr val="000000"/>
                </a:solidFill>
              </a:rPr>
              <a:t> predicate!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219075" y="3654425"/>
            <a:ext cx="1966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and its output:</a:t>
            </a:r>
          </a:p>
        </p:txBody>
      </p:sp>
      <p:sp>
        <p:nvSpPr>
          <p:cNvPr id="38918" name="Rectangle 11"/>
          <p:cNvSpPr>
            <a:spLocks noChangeArrowheads="1"/>
          </p:cNvSpPr>
          <p:nvPr/>
        </p:nvSpPr>
        <p:spPr bwMode="auto">
          <a:xfrm>
            <a:off x="2701925" y="1579563"/>
            <a:ext cx="594518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</a:rPr>
              <a:t>solve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 :-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  einstein( [ H1, H2, H3, H4, H5 ] ),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 ' first house: '),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(H1), </a:t>
            </a:r>
            <a:r>
              <a:rPr lang="en-US" b="1">
                <a:solidFill>
                  <a:srgbClr val="FF9933"/>
                </a:solidFill>
                <a:latin typeface="Courier New" panose="02070309020205020404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 'second house: '),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(H2), </a:t>
            </a:r>
            <a:r>
              <a:rPr lang="en-US" b="1">
                <a:solidFill>
                  <a:srgbClr val="FF9933"/>
                </a:solidFill>
                <a:latin typeface="Courier New" panose="02070309020205020404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 ' third house: '),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(H3), </a:t>
            </a:r>
            <a:r>
              <a:rPr lang="en-US" b="1">
                <a:solidFill>
                  <a:srgbClr val="FF9933"/>
                </a:solidFill>
                <a:latin typeface="Courier New" panose="02070309020205020404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 'fourth house: '),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(H4), </a:t>
            </a:r>
            <a:r>
              <a:rPr lang="en-US" b="1">
                <a:solidFill>
                  <a:srgbClr val="FF9933"/>
                </a:solidFill>
                <a:latin typeface="Courier New" panose="02070309020205020404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 ' fifth house: '), </a:t>
            </a:r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write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(H5), </a:t>
            </a:r>
            <a:r>
              <a:rPr lang="en-US" b="1">
                <a:solidFill>
                  <a:srgbClr val="FF9933"/>
                </a:solidFill>
                <a:latin typeface="Courier New" panose="02070309020205020404" pitchFamily="49" charset="0"/>
              </a:rPr>
              <a:t>nl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8919" name="Rectangle 13"/>
          <p:cNvSpPr>
            <a:spLocks noChangeArrowheads="1"/>
          </p:cNvSpPr>
          <p:nvPr/>
        </p:nvSpPr>
        <p:spPr bwMode="auto">
          <a:xfrm>
            <a:off x="198438" y="4200525"/>
            <a:ext cx="75914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?- 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</a:rPr>
              <a:t>solve</a:t>
            </a:r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eaLnBrk="1" hangingPunct="1"/>
            <a:endParaRPr 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 first house: [norwegian, cat, dunhill, water, yellow]</a:t>
            </a: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second house: [dane, horse, marlboro, tea, blue]</a:t>
            </a: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 third house: [brit, bird, pallmall, milk, red]</a:t>
            </a: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fourth house: [german, zebra, rothmans, coffee, green]</a:t>
            </a: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urier New" panose="02070309020205020404" pitchFamily="49" charset="0"/>
              </a:rPr>
              <a:t> fifth house: [swede, dog, winfield, beer, white]</a:t>
            </a:r>
            <a:endParaRPr 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endParaRPr 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1601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609600" y="152400"/>
            <a:ext cx="7866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</a:rPr>
              <a:t>The Mystery of the Spamwarts Express</a:t>
            </a:r>
            <a:endParaRPr lang="en-US" sz="48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pSp>
        <p:nvGrpSpPr>
          <p:cNvPr id="39939" name="Group 45"/>
          <p:cNvGrpSpPr>
            <a:grpSpLocks/>
          </p:cNvGrpSpPr>
          <p:nvPr/>
        </p:nvGrpSpPr>
        <p:grpSpPr bwMode="auto">
          <a:xfrm>
            <a:off x="5187950" y="1633538"/>
            <a:ext cx="457200" cy="468312"/>
            <a:chOff x="1824" y="4512"/>
            <a:chExt cx="528" cy="241"/>
          </a:xfrm>
        </p:grpSpPr>
        <p:sp>
          <p:nvSpPr>
            <p:cNvPr id="40010" name="Freeform 46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1" name="Oval 47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12" name="Oval 48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13" name="Oval 49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14" name="Oval 50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15" name="Oval 51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16" name="Oval 52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17" name="Oval 53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18" name="Freeform 54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9" name="Freeform 55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0" name="AutoShape 56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0021" name="AutoShape 57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9940" name="Text Box 71"/>
          <p:cNvSpPr txBox="1">
            <a:spLocks noChangeArrowheads="1"/>
          </p:cNvSpPr>
          <p:nvPr/>
        </p:nvSpPr>
        <p:spPr bwMode="auto">
          <a:xfrm>
            <a:off x="2284413" y="2152650"/>
            <a:ext cx="1103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anose="030F0702030302020204" pitchFamily="66" charset="0"/>
                <a:ea typeface="MS PGothic" panose="020B0600070205080204" pitchFamily="34" charset="-128"/>
              </a:rPr>
              <a:t>Seat 1</a:t>
            </a:r>
          </a:p>
        </p:txBody>
      </p:sp>
      <p:sp>
        <p:nvSpPr>
          <p:cNvPr id="39941" name="Text Box 72"/>
          <p:cNvSpPr txBox="1">
            <a:spLocks noChangeArrowheads="1"/>
          </p:cNvSpPr>
          <p:nvPr/>
        </p:nvSpPr>
        <p:spPr bwMode="auto">
          <a:xfrm>
            <a:off x="3148013" y="2152650"/>
            <a:ext cx="1103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anose="030F0702030302020204" pitchFamily="66" charset="0"/>
                <a:ea typeface="MS PGothic" panose="020B0600070205080204" pitchFamily="34" charset="-128"/>
              </a:rPr>
              <a:t>Seat 2</a:t>
            </a:r>
          </a:p>
        </p:txBody>
      </p:sp>
      <p:sp>
        <p:nvSpPr>
          <p:cNvPr id="39942" name="Text Box 73"/>
          <p:cNvSpPr txBox="1">
            <a:spLocks noChangeArrowheads="1"/>
          </p:cNvSpPr>
          <p:nvPr/>
        </p:nvSpPr>
        <p:spPr bwMode="auto">
          <a:xfrm>
            <a:off x="4010025" y="2152650"/>
            <a:ext cx="1103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anose="030F0702030302020204" pitchFamily="66" charset="0"/>
                <a:ea typeface="MS PGothic" panose="020B0600070205080204" pitchFamily="34" charset="-128"/>
              </a:rPr>
              <a:t>Seat 3</a:t>
            </a:r>
          </a:p>
        </p:txBody>
      </p:sp>
      <p:sp>
        <p:nvSpPr>
          <p:cNvPr id="39943" name="Text Box 74"/>
          <p:cNvSpPr txBox="1">
            <a:spLocks noChangeArrowheads="1"/>
          </p:cNvSpPr>
          <p:nvPr/>
        </p:nvSpPr>
        <p:spPr bwMode="auto">
          <a:xfrm>
            <a:off x="4872038" y="2152650"/>
            <a:ext cx="1103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anose="030F0702030302020204" pitchFamily="66" charset="0"/>
                <a:ea typeface="MS PGothic" panose="020B0600070205080204" pitchFamily="34" charset="-128"/>
              </a:rPr>
              <a:t>Seat 4</a:t>
            </a:r>
          </a:p>
        </p:txBody>
      </p:sp>
      <p:sp>
        <p:nvSpPr>
          <p:cNvPr id="39944" name="Text Box 75"/>
          <p:cNvSpPr txBox="1">
            <a:spLocks noChangeArrowheads="1"/>
          </p:cNvSpPr>
          <p:nvPr/>
        </p:nvSpPr>
        <p:spPr bwMode="auto">
          <a:xfrm>
            <a:off x="5734050" y="2152650"/>
            <a:ext cx="1103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Comic Sans MS" panose="030F0702030302020204" pitchFamily="66" charset="0"/>
                <a:ea typeface="MS PGothic" panose="020B0600070205080204" pitchFamily="34" charset="-128"/>
              </a:rPr>
              <a:t>Seat 5</a:t>
            </a:r>
          </a:p>
        </p:txBody>
      </p:sp>
      <p:sp>
        <p:nvSpPr>
          <p:cNvPr id="39945" name="Rectangle 76"/>
          <p:cNvSpPr>
            <a:spLocks noChangeArrowheads="1"/>
          </p:cNvSpPr>
          <p:nvPr/>
        </p:nvSpPr>
        <p:spPr bwMode="auto">
          <a:xfrm>
            <a:off x="457200" y="2927350"/>
            <a:ext cx="454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88E0A"/>
                </a:solidFill>
                <a:latin typeface="Courier New" panose="02070309020205020404" pitchFamily="49" charset="0"/>
              </a:rPr>
              <a:t>Schools = </a:t>
            </a:r>
            <a:r>
              <a:rPr lang="en-US" sz="1200" b="1">
                <a:solidFill>
                  <a:srgbClr val="000000"/>
                </a:solidFill>
                <a:latin typeface="Courier New" panose="02070309020205020404" pitchFamily="49" charset="0"/>
              </a:rPr>
              <a:t>[pomona, pitzer, hmc, cmc, scripps].</a:t>
            </a:r>
          </a:p>
        </p:txBody>
      </p:sp>
      <p:sp>
        <p:nvSpPr>
          <p:cNvPr id="39946" name="Rectangle 77"/>
          <p:cNvSpPr>
            <a:spLocks noChangeArrowheads="1"/>
          </p:cNvSpPr>
          <p:nvPr/>
        </p:nvSpPr>
        <p:spPr bwMode="auto">
          <a:xfrm>
            <a:off x="466725" y="2595563"/>
            <a:ext cx="4948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88E0A"/>
                </a:solidFill>
                <a:latin typeface="Courier New" panose="02070309020205020404" pitchFamily="49" charset="0"/>
              </a:rPr>
              <a:t>Names = </a:t>
            </a:r>
            <a:r>
              <a:rPr lang="en-US" sz="1200" b="1">
                <a:solidFill>
                  <a:srgbClr val="000000"/>
                </a:solidFill>
                <a:latin typeface="Courier New" panose="02070309020205020404" pitchFamily="49" charset="0"/>
              </a:rPr>
              <a:t>[algird, bruno, collette, dino, edwina].</a:t>
            </a:r>
          </a:p>
        </p:txBody>
      </p:sp>
      <p:sp>
        <p:nvSpPr>
          <p:cNvPr id="39947" name="Rectangle 78"/>
          <p:cNvSpPr>
            <a:spLocks noChangeArrowheads="1"/>
          </p:cNvSpPr>
          <p:nvPr/>
        </p:nvSpPr>
        <p:spPr bwMode="auto">
          <a:xfrm>
            <a:off x="466725" y="3281363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88E0A"/>
                </a:solidFill>
                <a:latin typeface="Courier New" panose="02070309020205020404" pitchFamily="49" charset="0"/>
              </a:rPr>
              <a:t>Snacks =</a:t>
            </a:r>
            <a:r>
              <a:rPr lang="en-US" sz="1200" b="1">
                <a:solidFill>
                  <a:srgbClr val="000000"/>
                </a:solidFill>
                <a:latin typeface="Courier New" panose="02070309020205020404" pitchFamily="49" charset="0"/>
              </a:rPr>
              <a:t> [jots, chocolate, donuts, pez, spam].</a:t>
            </a:r>
          </a:p>
        </p:txBody>
      </p:sp>
      <p:sp>
        <p:nvSpPr>
          <p:cNvPr id="39948" name="Rectangle 79"/>
          <p:cNvSpPr>
            <a:spLocks noChangeArrowheads="1"/>
          </p:cNvSpPr>
          <p:nvPr/>
        </p:nvSpPr>
        <p:spPr bwMode="auto">
          <a:xfrm>
            <a:off x="390525" y="1179513"/>
            <a:ext cx="5494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Arial" panose="020B0604020202020204" pitchFamily="34" charset="0"/>
              </a:rPr>
              <a:t>Five "people" are traveling home in adjacent train seats for  break…</a:t>
            </a:r>
          </a:p>
        </p:txBody>
      </p:sp>
      <p:sp>
        <p:nvSpPr>
          <p:cNvPr id="39949" name="Rectangle 80"/>
          <p:cNvSpPr>
            <a:spLocks noChangeArrowheads="1"/>
          </p:cNvSpPr>
          <p:nvPr/>
        </p:nvSpPr>
        <p:spPr bwMode="auto">
          <a:xfrm>
            <a:off x="5256213" y="2935288"/>
            <a:ext cx="358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Arial" panose="020B0604020202020204" pitchFamily="34" charset="0"/>
              </a:rPr>
              <a:t>Each is from a different Claremont College.</a:t>
            </a:r>
          </a:p>
        </p:txBody>
      </p:sp>
      <p:sp>
        <p:nvSpPr>
          <p:cNvPr id="39950" name="Rectangle 81"/>
          <p:cNvSpPr>
            <a:spLocks noChangeArrowheads="1"/>
          </p:cNvSpPr>
          <p:nvPr/>
        </p:nvSpPr>
        <p:spPr bwMode="auto">
          <a:xfrm>
            <a:off x="5256213" y="2592388"/>
            <a:ext cx="2309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Arial" panose="020B0604020202020204" pitchFamily="34" charset="0"/>
              </a:rPr>
              <a:t>Each has a different name.</a:t>
            </a:r>
          </a:p>
        </p:txBody>
      </p:sp>
      <p:sp>
        <p:nvSpPr>
          <p:cNvPr id="39951" name="Rectangle 82"/>
          <p:cNvSpPr>
            <a:spLocks noChangeArrowheads="1"/>
          </p:cNvSpPr>
          <p:nvPr/>
        </p:nvSpPr>
        <p:spPr bwMode="auto">
          <a:xfrm>
            <a:off x="5256213" y="3278188"/>
            <a:ext cx="2981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Arial" panose="020B0604020202020204" pitchFamily="34" charset="0"/>
              </a:rPr>
              <a:t>Each has brought a different snack.</a:t>
            </a:r>
          </a:p>
        </p:txBody>
      </p:sp>
      <p:sp>
        <p:nvSpPr>
          <p:cNvPr id="39952" name="Rectangle 83"/>
          <p:cNvSpPr>
            <a:spLocks noChangeArrowheads="1"/>
          </p:cNvSpPr>
          <p:nvPr/>
        </p:nvSpPr>
        <p:spPr bwMode="auto">
          <a:xfrm>
            <a:off x="1927225" y="3894138"/>
            <a:ext cx="693420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1) Dino and Bruno sat in the end seats.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2) Algird sat next to the student from HMC.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3) Collette sat next to friends with chocolate and donuts.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4) The HMC student brought spam as a snack and sat in the middle seat.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5) Chocolate was immediately to the left of pez.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6) Bruno, Dino, and Algird do not go to Scripps.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7) The Pomona student sat between the one with jots and the one with spam.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8) Dino did not sit next to the person with donuts.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>
                <a:solidFill>
                  <a:srgbClr val="000000"/>
                </a:solidFill>
              </a:rPr>
              <a:t>9) The CMC student did not sit next to Edwina.</a:t>
            </a:r>
          </a:p>
        </p:txBody>
      </p:sp>
      <p:sp>
        <p:nvSpPr>
          <p:cNvPr id="39953" name="Line 84"/>
          <p:cNvSpPr>
            <a:spLocks noChangeShapeType="1"/>
          </p:cNvSpPr>
          <p:nvPr/>
        </p:nvSpPr>
        <p:spPr bwMode="auto">
          <a:xfrm>
            <a:off x="341313" y="3741738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Text Box 85"/>
          <p:cNvSpPr txBox="1">
            <a:spLocks noChangeArrowheads="1"/>
          </p:cNvSpPr>
          <p:nvPr/>
        </p:nvSpPr>
        <p:spPr bwMode="auto">
          <a:xfrm>
            <a:off x="346075" y="4821238"/>
            <a:ext cx="1217613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333FF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9 hints are available</a:t>
            </a:r>
          </a:p>
        </p:txBody>
      </p:sp>
      <p:grpSp>
        <p:nvGrpSpPr>
          <p:cNvPr id="39955" name="Group 104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62663" y="1565275"/>
            <a:ext cx="466725" cy="604838"/>
            <a:chOff x="2928" y="1051"/>
            <a:chExt cx="840" cy="957"/>
          </a:xfrm>
        </p:grpSpPr>
        <p:sp>
          <p:nvSpPr>
            <p:cNvPr id="39997" name="Freeform 1048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Oval 104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99" name="Oval 105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40000" name="Oval 105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40001" name="Oval 105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40002" name="Oval 105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40003" name="Oval 105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40004" name="Oval 105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40005" name="AutoShape 105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40006" name="Freeform 1057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1058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1059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1060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56" name="Group 45"/>
          <p:cNvGrpSpPr>
            <a:grpSpLocks/>
          </p:cNvGrpSpPr>
          <p:nvPr/>
        </p:nvGrpSpPr>
        <p:grpSpPr bwMode="auto">
          <a:xfrm>
            <a:off x="2543175" y="1633538"/>
            <a:ext cx="457200" cy="468312"/>
            <a:chOff x="1824" y="4512"/>
            <a:chExt cx="528" cy="241"/>
          </a:xfrm>
        </p:grpSpPr>
        <p:sp>
          <p:nvSpPr>
            <p:cNvPr id="39985" name="Freeform 46"/>
            <p:cNvSpPr>
              <a:spLocks/>
            </p:cNvSpPr>
            <p:nvPr/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 w 1048"/>
                <a:gd name="T1" fmla="*/ 0 h 250"/>
                <a:gd name="T2" fmla="*/ 1 w 1048"/>
                <a:gd name="T3" fmla="*/ 0 h 250"/>
                <a:gd name="T4" fmla="*/ 1 w 1048"/>
                <a:gd name="T5" fmla="*/ 0 h 250"/>
                <a:gd name="T6" fmla="*/ 1 w 1048"/>
                <a:gd name="T7" fmla="*/ 0 h 250"/>
                <a:gd name="T8" fmla="*/ 1 w 1048"/>
                <a:gd name="T9" fmla="*/ 0 h 250"/>
                <a:gd name="T10" fmla="*/ 1 w 1048"/>
                <a:gd name="T11" fmla="*/ 0 h 250"/>
                <a:gd name="T12" fmla="*/ 1 w 1048"/>
                <a:gd name="T13" fmla="*/ 0 h 250"/>
                <a:gd name="T14" fmla="*/ 0 w 1048"/>
                <a:gd name="T15" fmla="*/ 0 h 250"/>
                <a:gd name="T16" fmla="*/ 1 w 1048"/>
                <a:gd name="T17" fmla="*/ 0 h 250"/>
                <a:gd name="T18" fmla="*/ 1 w 1048"/>
                <a:gd name="T19" fmla="*/ 0 h 250"/>
                <a:gd name="T20" fmla="*/ 1 w 1048"/>
                <a:gd name="T21" fmla="*/ 0 h 250"/>
                <a:gd name="T22" fmla="*/ 1 w 1048"/>
                <a:gd name="T23" fmla="*/ 0 h 250"/>
                <a:gd name="T24" fmla="*/ 1 w 1048"/>
                <a:gd name="T25" fmla="*/ 0 h 250"/>
                <a:gd name="T26" fmla="*/ 1 w 1048"/>
                <a:gd name="T27" fmla="*/ 0 h 250"/>
                <a:gd name="T28" fmla="*/ 1 w 1048"/>
                <a:gd name="T29" fmla="*/ 0 h 250"/>
                <a:gd name="T30" fmla="*/ 1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6" name="Oval 47"/>
            <p:cNvSpPr>
              <a:spLocks noChangeArrowheads="1"/>
            </p:cNvSpPr>
            <p:nvPr/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87" name="Oval 48"/>
            <p:cNvSpPr>
              <a:spLocks noChangeArrowheads="1"/>
            </p:cNvSpPr>
            <p:nvPr/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88" name="Oval 49"/>
            <p:cNvSpPr>
              <a:spLocks noChangeArrowheads="1"/>
            </p:cNvSpPr>
            <p:nvPr/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89" name="Oval 50"/>
            <p:cNvSpPr>
              <a:spLocks noChangeArrowheads="1"/>
            </p:cNvSpPr>
            <p:nvPr/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90" name="Oval 51"/>
            <p:cNvSpPr>
              <a:spLocks noChangeArrowheads="1"/>
            </p:cNvSpPr>
            <p:nvPr/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91" name="Oval 52"/>
            <p:cNvSpPr>
              <a:spLocks noChangeArrowheads="1"/>
            </p:cNvSpPr>
            <p:nvPr/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92" name="Oval 53"/>
            <p:cNvSpPr>
              <a:spLocks noChangeArrowheads="1"/>
            </p:cNvSpPr>
            <p:nvPr/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93" name="Freeform 54"/>
            <p:cNvSpPr>
              <a:spLocks/>
            </p:cNvSpPr>
            <p:nvPr/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1 w 293"/>
                <a:gd name="T3" fmla="*/ 0 h 188"/>
                <a:gd name="T4" fmla="*/ 1 w 293"/>
                <a:gd name="T5" fmla="*/ 0 h 188"/>
                <a:gd name="T6" fmla="*/ 1 w 293"/>
                <a:gd name="T7" fmla="*/ 0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4" name="Freeform 55"/>
            <p:cNvSpPr>
              <a:spLocks/>
            </p:cNvSpPr>
            <p:nvPr/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0 w 293"/>
                <a:gd name="T3" fmla="*/ 0 h 188"/>
                <a:gd name="T4" fmla="*/ 0 w 293"/>
                <a:gd name="T5" fmla="*/ 0 h 188"/>
                <a:gd name="T6" fmla="*/ 0 w 293"/>
                <a:gd name="T7" fmla="*/ 0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5" name="AutoShape 56"/>
            <p:cNvSpPr>
              <a:spLocks noChangeArrowheads="1"/>
            </p:cNvSpPr>
            <p:nvPr/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9996" name="AutoShape 57"/>
            <p:cNvSpPr>
              <a:spLocks noChangeArrowheads="1"/>
            </p:cNvSpPr>
            <p:nvPr/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9957" name="Group 104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17888" y="1565275"/>
            <a:ext cx="466725" cy="604838"/>
            <a:chOff x="2928" y="1051"/>
            <a:chExt cx="840" cy="957"/>
          </a:xfrm>
        </p:grpSpPr>
        <p:sp>
          <p:nvSpPr>
            <p:cNvPr id="39972" name="Freeform 104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3" name="Oval 104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74" name="Oval 105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75" name="Oval 105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76" name="Oval 105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77" name="Oval 105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78" name="Oval 105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79" name="Oval 105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80" name="AutoShape 105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81" name="Freeform 105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1058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1059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1060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58" name="Group 104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303713" y="1565275"/>
            <a:ext cx="466725" cy="604838"/>
            <a:chOff x="2928" y="1051"/>
            <a:chExt cx="840" cy="957"/>
          </a:xfrm>
        </p:grpSpPr>
        <p:sp>
          <p:nvSpPr>
            <p:cNvPr id="39959" name="Freeform 104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104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1" name="Oval 105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2" name="Oval 105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3" name="Oval 105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4" name="Oval 105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5" name="Oval 105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6" name="Oval 105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7" name="AutoShape 105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39968" name="Freeform 105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105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105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1060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32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ctrTitle"/>
          </p:nvPr>
        </p:nvSpPr>
        <p:spPr>
          <a:xfrm>
            <a:off x="228600" y="2895600"/>
            <a:ext cx="8585200" cy="1470025"/>
          </a:xfrm>
        </p:spPr>
        <p:txBody>
          <a:bodyPr/>
          <a:lstStyle/>
          <a:p>
            <a:r>
              <a:rPr lang="en-US" sz="11500" b="1" smtClean="0"/>
              <a:t>Trees in Prolog</a:t>
            </a:r>
            <a:endParaRPr lang="en-US" sz="4800" b="1" smtClean="0"/>
          </a:p>
        </p:txBody>
      </p:sp>
    </p:spTree>
    <p:extLst>
      <p:ext uri="{BB962C8B-B14F-4D97-AF65-F5344CB8AC3E}">
        <p14:creationId xmlns:p14="http://schemas.microsoft.com/office/powerpoint/2010/main" val="19690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2"/>
          <p:cNvSpPr>
            <a:spLocks noChangeArrowheads="1"/>
          </p:cNvSpPr>
          <p:nvPr/>
        </p:nvSpPr>
        <p:spPr bwMode="auto">
          <a:xfrm>
            <a:off x="2019300" y="2190750"/>
            <a:ext cx="800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Cambria" panose="02040503050406030204" pitchFamily="18" charset="0"/>
              </a:rPr>
              <a:t>bst</a:t>
            </a:r>
          </a:p>
        </p:txBody>
      </p:sp>
      <p:sp>
        <p:nvSpPr>
          <p:cNvPr id="26628" name="Rectangle 23"/>
          <p:cNvSpPr>
            <a:spLocks noChangeArrowheads="1"/>
          </p:cNvSpPr>
          <p:nvPr/>
        </p:nvSpPr>
        <p:spPr bwMode="auto">
          <a:xfrm>
            <a:off x="2527300" y="219551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Cambria" panose="02040503050406030204" pitchFamily="18" charset="0"/>
              </a:rPr>
              <a:t># of nodes</a:t>
            </a:r>
          </a:p>
        </p:txBody>
      </p:sp>
      <p:sp>
        <p:nvSpPr>
          <p:cNvPr id="26629" name="Text Box 23"/>
          <p:cNvSpPr txBox="1">
            <a:spLocks noChangeArrowheads="1"/>
          </p:cNvSpPr>
          <p:nvPr/>
        </p:nvSpPr>
        <p:spPr bwMode="auto">
          <a:xfrm>
            <a:off x="0" y="2447925"/>
            <a:ext cx="8991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countnodes([], 0). </a:t>
            </a:r>
          </a:p>
          <a:p>
            <a:pPr eaLnBrk="1" hangingPunct="1"/>
            <a:endParaRPr lang="en-US" sz="2400" b="1">
              <a:latin typeface="Courier New" panose="02070309020205020404" pitchFamily="49" charset="0"/>
              <a:ea typeface="MS PGothic" panose="020B0600070205080204" pitchFamily="34" charset="-128"/>
            </a:endParaRPr>
          </a:p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countnodes([Root,L,R], N) :- countnodes(L,NoL),</a:t>
            </a:r>
          </a:p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                             countnodes(R,NoR),</a:t>
            </a:r>
          </a:p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                             N is _____________.</a:t>
            </a:r>
          </a:p>
        </p:txBody>
      </p:sp>
      <p:sp>
        <p:nvSpPr>
          <p:cNvPr id="41989" name="Rectangle 16"/>
          <p:cNvSpPr>
            <a:spLocks noChangeArrowheads="1"/>
          </p:cNvSpPr>
          <p:nvPr/>
        </p:nvSpPr>
        <p:spPr bwMode="auto">
          <a:xfrm>
            <a:off x="381000" y="1295400"/>
            <a:ext cx="663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</a:rPr>
              <a:t>tree1( </a:t>
            </a:r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[42,[5,[],[]],[60,[],[]]]</a:t>
            </a:r>
            <a:r>
              <a:rPr lang="en-US" sz="2400" b="1">
                <a:latin typeface="Courier New" panose="02070309020205020404" pitchFamily="49" charset="0"/>
              </a:rPr>
              <a:t> ).</a:t>
            </a:r>
            <a:endParaRPr lang="en-US" sz="2400"/>
          </a:p>
        </p:txBody>
      </p:sp>
      <p:sp>
        <p:nvSpPr>
          <p:cNvPr id="41990" name="Oval 17"/>
          <p:cNvSpPr>
            <a:spLocks noChangeArrowheads="1"/>
          </p:cNvSpPr>
          <p:nvPr/>
        </p:nvSpPr>
        <p:spPr bwMode="auto">
          <a:xfrm>
            <a:off x="7881938" y="409575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991" name="Rectangle 18"/>
          <p:cNvSpPr>
            <a:spLocks noChangeArrowheads="1"/>
          </p:cNvSpPr>
          <p:nvPr/>
        </p:nvSpPr>
        <p:spPr bwMode="auto">
          <a:xfrm>
            <a:off x="7912100" y="471488"/>
            <a:ext cx="554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42</a:t>
            </a:r>
            <a:endParaRPr lang="en-US"/>
          </a:p>
        </p:txBody>
      </p:sp>
      <p:sp>
        <p:nvSpPr>
          <p:cNvPr id="41992" name="Oval 19"/>
          <p:cNvSpPr>
            <a:spLocks noChangeArrowheads="1"/>
          </p:cNvSpPr>
          <p:nvPr/>
        </p:nvSpPr>
        <p:spPr bwMode="auto">
          <a:xfrm>
            <a:off x="7391400" y="12954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993" name="Rectangle 20"/>
          <p:cNvSpPr>
            <a:spLocks noChangeArrowheads="1"/>
          </p:cNvSpPr>
          <p:nvPr/>
        </p:nvSpPr>
        <p:spPr bwMode="auto">
          <a:xfrm>
            <a:off x="7515225" y="1357313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5</a:t>
            </a:r>
            <a:endParaRPr lang="en-US"/>
          </a:p>
        </p:txBody>
      </p:sp>
      <p:sp>
        <p:nvSpPr>
          <p:cNvPr id="41994" name="Oval 21"/>
          <p:cNvSpPr>
            <a:spLocks noChangeArrowheads="1"/>
          </p:cNvSpPr>
          <p:nvPr/>
        </p:nvSpPr>
        <p:spPr bwMode="auto">
          <a:xfrm>
            <a:off x="8382000" y="12954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995" name="Rectangle 22"/>
          <p:cNvSpPr>
            <a:spLocks noChangeArrowheads="1"/>
          </p:cNvSpPr>
          <p:nvPr/>
        </p:nvSpPr>
        <p:spPr bwMode="auto">
          <a:xfrm>
            <a:off x="8413750" y="1357313"/>
            <a:ext cx="55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60</a:t>
            </a:r>
            <a:endParaRPr lang="en-US"/>
          </a:p>
        </p:txBody>
      </p:sp>
      <p:cxnSp>
        <p:nvCxnSpPr>
          <p:cNvPr id="41996" name="Straight Connector 23"/>
          <p:cNvCxnSpPr>
            <a:cxnSpLocks noChangeShapeType="1"/>
          </p:cNvCxnSpPr>
          <p:nvPr/>
        </p:nvCxnSpPr>
        <p:spPr bwMode="auto">
          <a:xfrm flipH="1">
            <a:off x="7837488" y="1016000"/>
            <a:ext cx="174625" cy="347663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7" name="Straight Connector 24"/>
          <p:cNvCxnSpPr>
            <a:cxnSpLocks noChangeShapeType="1"/>
          </p:cNvCxnSpPr>
          <p:nvPr/>
        </p:nvCxnSpPr>
        <p:spPr bwMode="auto">
          <a:xfrm>
            <a:off x="8374063" y="1001713"/>
            <a:ext cx="174625" cy="361950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Line Callout 1 14"/>
          <p:cNvSpPr/>
          <p:nvPr/>
        </p:nvSpPr>
        <p:spPr>
          <a:xfrm>
            <a:off x="76200" y="4419600"/>
            <a:ext cx="3733800" cy="2365375"/>
          </a:xfrm>
          <a:prstGeom prst="borderCallout1">
            <a:avLst>
              <a:gd name="adj1" fmla="val -10613"/>
              <a:gd name="adj2" fmla="val 140084"/>
              <a:gd name="adj3" fmla="val 21089"/>
              <a:gd name="adj4" fmla="val 9960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/>
              <a:t>Could we have used = here? </a:t>
            </a:r>
          </a:p>
          <a:p>
            <a:pPr>
              <a:defRPr/>
            </a:pPr>
            <a:r>
              <a:rPr lang="en-US" sz="2400" dirty="0"/>
              <a:t>A) Yes</a:t>
            </a:r>
          </a:p>
          <a:p>
            <a:pPr>
              <a:defRPr/>
            </a:pPr>
            <a:r>
              <a:rPr lang="en-US" sz="2400" dirty="0"/>
              <a:t>B) No</a:t>
            </a:r>
          </a:p>
          <a:p>
            <a:pPr>
              <a:defRPr/>
            </a:pPr>
            <a:r>
              <a:rPr lang="en-US" sz="2400" dirty="0"/>
              <a:t>C) No, but == works</a:t>
            </a:r>
          </a:p>
          <a:p>
            <a:pPr>
              <a:defRPr/>
            </a:pPr>
            <a:r>
              <a:rPr lang="en-US" sz="2400" dirty="0"/>
              <a:t>D) We don’t know</a:t>
            </a:r>
          </a:p>
          <a:p>
            <a:pPr>
              <a:defRPr/>
            </a:pPr>
            <a:r>
              <a:rPr lang="en-US" sz="2400" dirty="0"/>
              <a:t>E) We’re stuck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999" name="Title 1"/>
          <p:cNvSpPr txBox="1">
            <a:spLocks/>
          </p:cNvSpPr>
          <p:nvPr/>
        </p:nvSpPr>
        <p:spPr bwMode="auto">
          <a:xfrm>
            <a:off x="228600" y="2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000" b="1"/>
              <a:t>Finish the code for 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countnodes</a:t>
            </a:r>
          </a:p>
        </p:txBody>
      </p:sp>
    </p:spTree>
    <p:extLst>
      <p:ext uri="{BB962C8B-B14F-4D97-AF65-F5344CB8AC3E}">
        <p14:creationId xmlns:p14="http://schemas.microsoft.com/office/powerpoint/2010/main" val="31828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6"/>
          <p:cNvSpPr>
            <a:spLocks noChangeArrowheads="1"/>
          </p:cNvSpPr>
          <p:nvPr/>
        </p:nvSpPr>
        <p:spPr bwMode="auto">
          <a:xfrm>
            <a:off x="381000" y="1295400"/>
            <a:ext cx="663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</a:rPr>
              <a:t>tree1( </a:t>
            </a:r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[42,[5,[],[]],[60,[],[]]]</a:t>
            </a:r>
            <a:r>
              <a:rPr lang="en-US" sz="2400" b="1">
                <a:latin typeface="Courier New" panose="02070309020205020404" pitchFamily="49" charset="0"/>
              </a:rPr>
              <a:t> ).</a:t>
            </a:r>
            <a:endParaRPr lang="en-US" sz="2400"/>
          </a:p>
        </p:txBody>
      </p:sp>
      <p:sp>
        <p:nvSpPr>
          <p:cNvPr id="43012" name="Oval 17"/>
          <p:cNvSpPr>
            <a:spLocks noChangeArrowheads="1"/>
          </p:cNvSpPr>
          <p:nvPr/>
        </p:nvSpPr>
        <p:spPr bwMode="auto">
          <a:xfrm>
            <a:off x="7881938" y="409575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3" name="Rectangle 18"/>
          <p:cNvSpPr>
            <a:spLocks noChangeArrowheads="1"/>
          </p:cNvSpPr>
          <p:nvPr/>
        </p:nvSpPr>
        <p:spPr bwMode="auto">
          <a:xfrm>
            <a:off x="7912100" y="471488"/>
            <a:ext cx="554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42</a:t>
            </a:r>
            <a:endParaRPr lang="en-US"/>
          </a:p>
        </p:txBody>
      </p:sp>
      <p:sp>
        <p:nvSpPr>
          <p:cNvPr id="43014" name="Oval 19"/>
          <p:cNvSpPr>
            <a:spLocks noChangeArrowheads="1"/>
          </p:cNvSpPr>
          <p:nvPr/>
        </p:nvSpPr>
        <p:spPr bwMode="auto">
          <a:xfrm>
            <a:off x="7391400" y="12954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5" name="Rectangle 20"/>
          <p:cNvSpPr>
            <a:spLocks noChangeArrowheads="1"/>
          </p:cNvSpPr>
          <p:nvPr/>
        </p:nvSpPr>
        <p:spPr bwMode="auto">
          <a:xfrm>
            <a:off x="7515225" y="1357313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5</a:t>
            </a:r>
            <a:endParaRPr lang="en-US"/>
          </a:p>
        </p:txBody>
      </p:sp>
      <p:sp>
        <p:nvSpPr>
          <p:cNvPr id="43016" name="Oval 21"/>
          <p:cNvSpPr>
            <a:spLocks noChangeArrowheads="1"/>
          </p:cNvSpPr>
          <p:nvPr/>
        </p:nvSpPr>
        <p:spPr bwMode="auto">
          <a:xfrm>
            <a:off x="8382000" y="12954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7" name="Rectangle 22"/>
          <p:cNvSpPr>
            <a:spLocks noChangeArrowheads="1"/>
          </p:cNvSpPr>
          <p:nvPr/>
        </p:nvSpPr>
        <p:spPr bwMode="auto">
          <a:xfrm>
            <a:off x="8413750" y="1357313"/>
            <a:ext cx="55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60</a:t>
            </a:r>
            <a:endParaRPr lang="en-US"/>
          </a:p>
        </p:txBody>
      </p:sp>
      <p:cxnSp>
        <p:nvCxnSpPr>
          <p:cNvPr id="43018" name="Straight Connector 23"/>
          <p:cNvCxnSpPr>
            <a:cxnSpLocks noChangeShapeType="1"/>
          </p:cNvCxnSpPr>
          <p:nvPr/>
        </p:nvCxnSpPr>
        <p:spPr bwMode="auto">
          <a:xfrm flipH="1">
            <a:off x="7837488" y="1016000"/>
            <a:ext cx="174625" cy="347663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Straight Connector 24"/>
          <p:cNvCxnSpPr>
            <a:cxnSpLocks noChangeShapeType="1"/>
          </p:cNvCxnSpPr>
          <p:nvPr/>
        </p:nvCxnSpPr>
        <p:spPr bwMode="auto">
          <a:xfrm>
            <a:off x="8374063" y="1001713"/>
            <a:ext cx="174625" cy="361950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Line Callout 1 26"/>
          <p:cNvSpPr/>
          <p:nvPr/>
        </p:nvSpPr>
        <p:spPr>
          <a:xfrm>
            <a:off x="304800" y="1757363"/>
            <a:ext cx="5029200" cy="1976437"/>
          </a:xfrm>
          <a:prstGeom prst="borderCallout1">
            <a:avLst>
              <a:gd name="adj1" fmla="val 7271"/>
              <a:gd name="adj2" fmla="val 100242"/>
              <a:gd name="adj3" fmla="val 21089"/>
              <a:gd name="adj4" fmla="val 9960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/>
              <a:t>How do we </a:t>
            </a:r>
            <a:r>
              <a:rPr lang="en-US" sz="2400" dirty="0" smtClean="0"/>
              <a:t>test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treemin</a:t>
            </a:r>
            <a:r>
              <a:rPr lang="en-US" sz="2400" dirty="0"/>
              <a:t>?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treemin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(tree1, X).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treemin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(Tree1,X).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tree1(T),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treemin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(T, X).</a:t>
            </a:r>
          </a:p>
          <a:p>
            <a:pPr marL="457200" indent="-457200">
              <a:buFontTx/>
              <a:buAutoNum type="alphaUcParenR"/>
              <a:defRPr/>
            </a:pPr>
            <a:r>
              <a:rPr lang="en-US" sz="2400" dirty="0"/>
              <a:t>We’re stuck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021" name="Title 1"/>
          <p:cNvSpPr txBox="1">
            <a:spLocks/>
          </p:cNvSpPr>
          <p:nvPr/>
        </p:nvSpPr>
        <p:spPr bwMode="auto">
          <a:xfrm>
            <a:off x="228600" y="2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/>
              <a:t>Write 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treemin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0" y="6038850"/>
            <a:ext cx="3151188" cy="835025"/>
          </a:xfrm>
          <a:prstGeom prst="borderCallout1">
            <a:avLst>
              <a:gd name="adj1" fmla="val 7271"/>
              <a:gd name="adj2" fmla="val 100242"/>
              <a:gd name="adj3" fmla="val 21089"/>
              <a:gd name="adj4" fmla="val 99602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/>
              <a:t>Argument 1: BST</a:t>
            </a:r>
          </a:p>
          <a:p>
            <a:pPr>
              <a:defRPr/>
            </a:pPr>
            <a:r>
              <a:rPr lang="en-US" sz="2400" dirty="0"/>
              <a:t>Argument 2: Min value</a:t>
            </a:r>
          </a:p>
        </p:txBody>
      </p:sp>
    </p:spTree>
    <p:extLst>
      <p:ext uri="{BB962C8B-B14F-4D97-AF65-F5344CB8AC3E}">
        <p14:creationId xmlns:p14="http://schemas.microsoft.com/office/powerpoint/2010/main" val="25420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treemin</a:t>
            </a:r>
            <a:r>
              <a:rPr lang="en-US" b="1" smtClean="0"/>
              <a:t> 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2651918"/>
            <a:ext cx="8607838" cy="17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r>
              <a:rPr lang="en-US" sz="11500" b="1" smtClean="0"/>
              <a:t>Graphs in Prolog</a:t>
            </a:r>
            <a:endParaRPr lang="en-US" sz="4800" b="1" smtClean="0"/>
          </a:p>
        </p:txBody>
      </p:sp>
    </p:spTree>
    <p:extLst>
      <p:ext uri="{BB962C8B-B14F-4D97-AF65-F5344CB8AC3E}">
        <p14:creationId xmlns:p14="http://schemas.microsoft.com/office/powerpoint/2010/main" val="20030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2"/>
          <p:cNvSpPr>
            <a:spLocks noChangeArrowheads="1"/>
          </p:cNvSpPr>
          <p:nvPr/>
        </p:nvSpPr>
        <p:spPr bwMode="auto">
          <a:xfrm>
            <a:off x="990600" y="2184400"/>
            <a:ext cx="129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Cambria" panose="02040503050406030204" pitchFamily="18" charset="0"/>
              </a:rPr>
              <a:t>graph as a list of edges</a:t>
            </a:r>
          </a:p>
        </p:txBody>
      </p:sp>
      <p:sp>
        <p:nvSpPr>
          <p:cNvPr id="27652" name="Rectangle 23"/>
          <p:cNvSpPr>
            <a:spLocks noChangeArrowheads="1"/>
          </p:cNvSpPr>
          <p:nvPr/>
        </p:nvSpPr>
        <p:spPr bwMode="auto">
          <a:xfrm>
            <a:off x="2743200" y="241300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Cambria" panose="02040503050406030204" pitchFamily="18" charset="0"/>
              </a:rPr>
              <a:t># of edges</a:t>
            </a:r>
          </a:p>
        </p:txBody>
      </p:sp>
      <p:sp>
        <p:nvSpPr>
          <p:cNvPr id="27653" name="Text Box 23"/>
          <p:cNvSpPr txBox="1">
            <a:spLocks noChangeArrowheads="1"/>
          </p:cNvSpPr>
          <p:nvPr/>
        </p:nvSpPr>
        <p:spPr bwMode="auto">
          <a:xfrm>
            <a:off x="381000" y="302260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numedges([], 0). </a:t>
            </a:r>
          </a:p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numedges(G, N) :- length( G, N ).</a:t>
            </a:r>
          </a:p>
        </p:txBody>
      </p:sp>
      <p:sp>
        <p:nvSpPr>
          <p:cNvPr id="27654" name="Text Box 23"/>
          <p:cNvSpPr txBox="1">
            <a:spLocks noChangeArrowheads="1"/>
          </p:cNvSpPr>
          <p:nvPr/>
        </p:nvSpPr>
        <p:spPr bwMode="auto">
          <a:xfrm>
            <a:off x="457200" y="4872038"/>
            <a:ext cx="807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kid</a:t>
            </a:r>
            <a:r>
              <a:rPr lang="en-US" sz="24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ea typeface="MS PGothic" panose="020B0600070205080204" pitchFamily="34" charset="-128"/>
              </a:rPr>
              <a:t>P,K,Graph</a:t>
            </a:r>
            <a:r>
              <a:rPr lang="en-US" sz="2400" b="1" dirty="0">
                <a:latin typeface="Courier New" panose="02070309020205020404" pitchFamily="49" charset="0"/>
                <a:ea typeface="MS PGothic" panose="020B0600070205080204" pitchFamily="34" charset="-128"/>
              </a:rPr>
              <a:t>) :-</a:t>
            </a:r>
          </a:p>
        </p:txBody>
      </p:sp>
      <p:sp>
        <p:nvSpPr>
          <p:cNvPr id="27655" name="Rectangle 22"/>
          <p:cNvSpPr>
            <a:spLocks noChangeArrowheads="1"/>
          </p:cNvSpPr>
          <p:nvPr/>
        </p:nvSpPr>
        <p:spPr bwMode="auto">
          <a:xfrm>
            <a:off x="228600" y="5867400"/>
            <a:ext cx="1295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Cambria" panose="02040503050406030204" pitchFamily="18" charset="0"/>
              </a:rPr>
              <a:t>parent</a:t>
            </a:r>
          </a:p>
        </p:txBody>
      </p:sp>
      <p:sp>
        <p:nvSpPr>
          <p:cNvPr id="27656" name="Rectangle 23"/>
          <p:cNvSpPr>
            <a:spLocks noChangeArrowheads="1"/>
          </p:cNvSpPr>
          <p:nvPr/>
        </p:nvSpPr>
        <p:spPr bwMode="auto">
          <a:xfrm>
            <a:off x="2438400" y="5867400"/>
            <a:ext cx="129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Cambria" panose="02040503050406030204" pitchFamily="18" charset="0"/>
              </a:rPr>
              <a:t>graph as list of edges</a:t>
            </a:r>
          </a:p>
        </p:txBody>
      </p:sp>
      <p:sp>
        <p:nvSpPr>
          <p:cNvPr id="27657" name="Rectangle 22"/>
          <p:cNvSpPr>
            <a:spLocks noChangeArrowheads="1"/>
          </p:cNvSpPr>
          <p:nvPr/>
        </p:nvSpPr>
        <p:spPr bwMode="auto">
          <a:xfrm>
            <a:off x="1447800" y="5867400"/>
            <a:ext cx="76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Cambria" panose="02040503050406030204" pitchFamily="18" charset="0"/>
              </a:rPr>
              <a:t>child (kid)</a:t>
            </a:r>
          </a:p>
        </p:txBody>
      </p:sp>
      <p:cxnSp>
        <p:nvCxnSpPr>
          <p:cNvPr id="27658" name="Straight Connector 11"/>
          <p:cNvCxnSpPr>
            <a:cxnSpLocks noChangeShapeType="1"/>
          </p:cNvCxnSpPr>
          <p:nvPr/>
        </p:nvCxnSpPr>
        <p:spPr bwMode="auto">
          <a:xfrm>
            <a:off x="1676400" y="2743200"/>
            <a:ext cx="544513" cy="3587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Connector 13"/>
          <p:cNvCxnSpPr>
            <a:cxnSpLocks noChangeShapeType="1"/>
            <a:stCxn id="27652" idx="2"/>
          </p:cNvCxnSpPr>
          <p:nvPr/>
        </p:nvCxnSpPr>
        <p:spPr bwMode="auto">
          <a:xfrm flipH="1">
            <a:off x="2960688" y="2736850"/>
            <a:ext cx="347662" cy="3365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1" name="Rectangle 16"/>
          <p:cNvSpPr>
            <a:spLocks noChangeArrowheads="1"/>
          </p:cNvSpPr>
          <p:nvPr/>
        </p:nvSpPr>
        <p:spPr bwMode="auto">
          <a:xfrm>
            <a:off x="381000" y="1366838"/>
            <a:ext cx="571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</a:rPr>
              <a:t>graph1( </a:t>
            </a:r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[[a,b],[b,c],[a,c]]</a:t>
            </a:r>
            <a:r>
              <a:rPr lang="en-US" sz="2400" b="1">
                <a:latin typeface="Courier New" panose="02070309020205020404" pitchFamily="49" charset="0"/>
              </a:rPr>
              <a:t> ).</a:t>
            </a:r>
            <a:endParaRPr lang="en-US" sz="2400"/>
          </a:p>
        </p:txBody>
      </p:sp>
      <p:sp>
        <p:nvSpPr>
          <p:cNvPr id="46092" name="Oval 17"/>
          <p:cNvSpPr>
            <a:spLocks noChangeArrowheads="1"/>
          </p:cNvSpPr>
          <p:nvPr/>
        </p:nvSpPr>
        <p:spPr bwMode="auto">
          <a:xfrm>
            <a:off x="7924800" y="7620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093" name="Rectangle 18"/>
          <p:cNvSpPr>
            <a:spLocks noChangeArrowheads="1"/>
          </p:cNvSpPr>
          <p:nvPr/>
        </p:nvSpPr>
        <p:spPr bwMode="auto">
          <a:xfrm>
            <a:off x="8048625" y="823913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a</a:t>
            </a:r>
            <a:endParaRPr lang="en-US"/>
          </a:p>
        </p:txBody>
      </p:sp>
      <p:sp>
        <p:nvSpPr>
          <p:cNvPr id="46094" name="Oval 19"/>
          <p:cNvSpPr>
            <a:spLocks noChangeArrowheads="1"/>
          </p:cNvSpPr>
          <p:nvPr/>
        </p:nvSpPr>
        <p:spPr bwMode="auto">
          <a:xfrm>
            <a:off x="7086600" y="15240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095" name="Rectangle 20"/>
          <p:cNvSpPr>
            <a:spLocks noChangeArrowheads="1"/>
          </p:cNvSpPr>
          <p:nvPr/>
        </p:nvSpPr>
        <p:spPr bwMode="auto">
          <a:xfrm>
            <a:off x="7210425" y="1585913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b</a:t>
            </a:r>
            <a:endParaRPr lang="en-US"/>
          </a:p>
        </p:txBody>
      </p:sp>
      <p:sp>
        <p:nvSpPr>
          <p:cNvPr id="46096" name="Oval 21"/>
          <p:cNvSpPr>
            <a:spLocks noChangeArrowheads="1"/>
          </p:cNvSpPr>
          <p:nvPr/>
        </p:nvSpPr>
        <p:spPr bwMode="auto">
          <a:xfrm>
            <a:off x="8077200" y="1828800"/>
            <a:ext cx="609600" cy="609600"/>
          </a:xfrm>
          <a:prstGeom prst="ellipse">
            <a:avLst/>
          </a:prstGeom>
          <a:noFill/>
          <a:ln w="127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6097" name="Rectangle 22"/>
          <p:cNvSpPr>
            <a:spLocks noChangeArrowheads="1"/>
          </p:cNvSpPr>
          <p:nvPr/>
        </p:nvSpPr>
        <p:spPr bwMode="auto">
          <a:xfrm>
            <a:off x="8201025" y="1890713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7030A0"/>
                </a:solidFill>
                <a:latin typeface="Courier New" panose="02070309020205020404" pitchFamily="49" charset="0"/>
              </a:rPr>
              <a:t>c</a:t>
            </a:r>
            <a:endParaRPr lang="en-US"/>
          </a:p>
        </p:txBody>
      </p:sp>
      <p:cxnSp>
        <p:nvCxnSpPr>
          <p:cNvPr id="46098" name="Straight Connector 23"/>
          <p:cNvCxnSpPr>
            <a:cxnSpLocks noChangeShapeType="1"/>
          </p:cNvCxnSpPr>
          <p:nvPr/>
        </p:nvCxnSpPr>
        <p:spPr bwMode="auto">
          <a:xfrm flipH="1">
            <a:off x="7648575" y="1338263"/>
            <a:ext cx="290513" cy="258762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9" name="Straight Connector 25"/>
          <p:cNvCxnSpPr>
            <a:cxnSpLocks noChangeShapeType="1"/>
          </p:cNvCxnSpPr>
          <p:nvPr/>
        </p:nvCxnSpPr>
        <p:spPr bwMode="auto">
          <a:xfrm>
            <a:off x="8331200" y="1436688"/>
            <a:ext cx="58738" cy="363537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0" name="Straight Connector 28"/>
          <p:cNvCxnSpPr>
            <a:cxnSpLocks noChangeShapeType="1"/>
          </p:cNvCxnSpPr>
          <p:nvPr/>
        </p:nvCxnSpPr>
        <p:spPr bwMode="auto">
          <a:xfrm>
            <a:off x="7721600" y="1989138"/>
            <a:ext cx="347663" cy="85725"/>
          </a:xfrm>
          <a:prstGeom prst="line">
            <a:avLst/>
          </a:prstGeom>
          <a:noFill/>
          <a:ln w="28575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Straight Connector 31"/>
          <p:cNvCxnSpPr>
            <a:cxnSpLocks noChangeShapeType="1"/>
          </p:cNvCxnSpPr>
          <p:nvPr/>
        </p:nvCxnSpPr>
        <p:spPr bwMode="auto">
          <a:xfrm flipH="1">
            <a:off x="841375" y="5300663"/>
            <a:ext cx="490538" cy="5921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Straight Connector 33"/>
          <p:cNvCxnSpPr>
            <a:cxnSpLocks noChangeShapeType="1"/>
          </p:cNvCxnSpPr>
          <p:nvPr/>
        </p:nvCxnSpPr>
        <p:spPr bwMode="auto">
          <a:xfrm>
            <a:off x="1701800" y="5294313"/>
            <a:ext cx="98425" cy="5984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Straight Connector 35"/>
          <p:cNvCxnSpPr>
            <a:cxnSpLocks noChangeShapeType="1"/>
          </p:cNvCxnSpPr>
          <p:nvPr/>
        </p:nvCxnSpPr>
        <p:spPr bwMode="auto">
          <a:xfrm>
            <a:off x="2405063" y="5300663"/>
            <a:ext cx="468312" cy="6064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4" name="Title 1"/>
          <p:cNvSpPr txBox="1">
            <a:spLocks/>
          </p:cNvSpPr>
          <p:nvPr/>
        </p:nvSpPr>
        <p:spPr bwMode="auto">
          <a:xfrm>
            <a:off x="228600" y="2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/>
              <a:t>Write </a:t>
            </a:r>
            <a:r>
              <a:rPr lang="en-US" sz="4000" b="1">
                <a:latin typeface="Courier New" panose="02070309020205020404" pitchFamily="49" charset="0"/>
                <a:cs typeface="Courier New" panose="02070309020205020404" pitchFamily="49" charset="0"/>
              </a:rPr>
              <a:t>kid</a:t>
            </a:r>
          </a:p>
        </p:txBody>
      </p:sp>
      <p:sp>
        <p:nvSpPr>
          <p:cNvPr id="26" name="Line Callout 1 25"/>
          <p:cNvSpPr/>
          <p:nvPr/>
        </p:nvSpPr>
        <p:spPr>
          <a:xfrm>
            <a:off x="199351" y="3928080"/>
            <a:ext cx="3151188" cy="835025"/>
          </a:xfrm>
          <a:prstGeom prst="borderCallout1">
            <a:avLst>
              <a:gd name="adj1" fmla="val 119684"/>
              <a:gd name="adj2" fmla="val 27826"/>
              <a:gd name="adj3" fmla="val 87955"/>
              <a:gd name="adj4" fmla="val 18199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smtClean="0"/>
              <a:t>Predicate is true if there is an edge from P to 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38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3" grpId="0"/>
      <p:bldP spid="27654" grpId="0"/>
      <p:bldP spid="27655" grpId="0"/>
      <p:bldP spid="27656" grpId="0"/>
      <p:bldP spid="27657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804863"/>
            <a:ext cx="330517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48"/>
          <a:stretch/>
        </p:blipFill>
        <p:spPr bwMode="auto">
          <a:xfrm>
            <a:off x="84136" y="38100"/>
            <a:ext cx="9091481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3124200" y="1456530"/>
            <a:ext cx="2286000" cy="2505869"/>
          </a:xfrm>
          <a:prstGeom prst="borderCallout1">
            <a:avLst>
              <a:gd name="adj1" fmla="val -862"/>
              <a:gd name="adj2" fmla="val 68932"/>
              <a:gd name="adj3" fmla="val -28462"/>
              <a:gd name="adj4" fmla="val 100399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We need to create variable bindings for things BEFORE we compare them!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268288" y="918764"/>
            <a:ext cx="2667000" cy="3043635"/>
          </a:xfrm>
          <a:prstGeom prst="borderCallout1">
            <a:avLst>
              <a:gd name="adj1" fmla="val -862"/>
              <a:gd name="adj2" fmla="val 68932"/>
              <a:gd name="adj3" fmla="val -802"/>
              <a:gd name="adj4" fmla="val 173256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smtClean="0"/>
              <a:t>READ all of the examples: Which one of these works (doesn’t produce an error)? 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after1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after2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after3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after4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Stuck!</a:t>
            </a:r>
          </a:p>
          <a:p>
            <a:pPr marL="457200" indent="-457200">
              <a:buAutoNum type="alphaUcParenR"/>
              <a:defRPr/>
            </a:pPr>
            <a:endParaRPr lang="en-US" sz="11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3338513" y="4352131"/>
            <a:ext cx="2286000" cy="2505869"/>
          </a:xfrm>
          <a:prstGeom prst="borderCallout1">
            <a:avLst>
              <a:gd name="adj1" fmla="val -862"/>
              <a:gd name="adj2" fmla="val 68932"/>
              <a:gd name="adj3" fmla="val -37585"/>
              <a:gd name="adj4" fmla="val 115399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These predicates should </a:t>
            </a:r>
            <a:r>
              <a:rPr lang="en-US" sz="2400" dirty="0"/>
              <a:t>be true if letter L1 is</a:t>
            </a:r>
          </a:p>
          <a:p>
            <a:pPr algn="ctr">
              <a:defRPr/>
            </a:pPr>
            <a:r>
              <a:rPr lang="en-US" sz="2400" dirty="0" smtClean="0"/>
              <a:t>AFTER </a:t>
            </a:r>
            <a:r>
              <a:rPr lang="en-US" sz="2400" dirty="0"/>
              <a:t>letter L2 in the </a:t>
            </a:r>
            <a:r>
              <a:rPr lang="en-US" sz="2400" dirty="0" smtClean="0"/>
              <a:t>alphabet</a:t>
            </a:r>
            <a:endParaRPr lang="en-US" sz="2400" dirty="0"/>
          </a:p>
        </p:txBody>
      </p:sp>
      <p:sp>
        <p:nvSpPr>
          <p:cNvPr id="9" name="Line Callout 1 8"/>
          <p:cNvSpPr/>
          <p:nvPr/>
        </p:nvSpPr>
        <p:spPr>
          <a:xfrm>
            <a:off x="104776" y="4191000"/>
            <a:ext cx="3019424" cy="2667000"/>
          </a:xfrm>
          <a:prstGeom prst="borderCallout1">
            <a:avLst>
              <a:gd name="adj1" fmla="val -862"/>
              <a:gd name="adj2" fmla="val 68932"/>
              <a:gd name="adj3" fmla="val 2055"/>
              <a:gd name="adj4" fmla="val 83256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en-US" sz="2000" dirty="0" smtClean="0"/>
              <a:t>I wonder what would happen if I typed: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?-</a:t>
            </a:r>
            <a:endParaRPr lang="en-US" sz="11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kid</a:t>
            </a:r>
            <a:r>
              <a:rPr lang="en-US" b="1" smtClean="0"/>
              <a:t> Solution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199"/>
            <a:ext cx="4400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63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454517" y="3352800"/>
            <a:ext cx="3151188" cy="835025"/>
          </a:xfrm>
          <a:prstGeom prst="borderCallout1">
            <a:avLst>
              <a:gd name="adj1" fmla="val 53787"/>
              <a:gd name="adj2" fmla="val 144153"/>
              <a:gd name="adj3" fmla="val 71481"/>
              <a:gd name="adj4" fmla="val 6827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smtClean="0"/>
              <a:t>Notice how we used the graph1 predicate!</a:t>
            </a:r>
            <a:endParaRPr lang="en-US" sz="2000" dirty="0"/>
          </a:p>
        </p:txBody>
      </p:sp>
      <p:sp>
        <p:nvSpPr>
          <p:cNvPr id="6" name="Line Callout 1 5"/>
          <p:cNvSpPr/>
          <p:nvPr/>
        </p:nvSpPr>
        <p:spPr>
          <a:xfrm>
            <a:off x="6400800" y="393700"/>
            <a:ext cx="2362200" cy="1358900"/>
          </a:xfrm>
          <a:prstGeom prst="borderCallout1">
            <a:avLst>
              <a:gd name="adj1" fmla="val 137256"/>
              <a:gd name="adj2" fmla="val -40860"/>
              <a:gd name="adj3" fmla="val 100064"/>
              <a:gd name="adj4" fmla="val 1348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We don’t need a base case checking if Graph is the empty list because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 smtClean="0"/>
              <a:t> can’t unify with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9600" b="1" dirty="0" smtClean="0"/>
              <a:t>Debugging </a:t>
            </a:r>
            <a:br>
              <a:rPr lang="en-US" sz="9600" b="1" dirty="0" smtClean="0"/>
            </a:br>
            <a:r>
              <a:rPr lang="en-US" sz="9600" b="1" dirty="0" smtClean="0"/>
              <a:t>&amp; Combo of </a:t>
            </a:r>
            <a:br>
              <a:rPr lang="en-US" sz="9600" b="1" dirty="0" smtClean="0"/>
            </a:br>
            <a:r>
              <a:rPr lang="en-US" sz="96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4000" b="1" dirty="0" smtClean="0">
                <a:cs typeface="Courier New" pitchFamily="49" charset="0"/>
              </a:rPr>
              <a:t>(and)</a:t>
            </a:r>
            <a:r>
              <a:rPr lang="en-US" sz="9600" b="1" dirty="0" smtClean="0"/>
              <a:t> and </a:t>
            </a:r>
            <a:r>
              <a:rPr lang="en-US" sz="9600" b="1" dirty="0" smtClean="0">
                <a:latin typeface="Courier New" pitchFamily="49" charset="0"/>
                <a:cs typeface="Courier New" pitchFamily="49" charset="0"/>
              </a:rPr>
              <a:t>|</a:t>
            </a:r>
            <a:r>
              <a:rPr lang="en-US" sz="4000" b="1" dirty="0" smtClean="0">
                <a:latin typeface="+mn-lt"/>
                <a:cs typeface="Courier New" pitchFamily="49" charset="0"/>
              </a:rPr>
              <a:t>(cons bar)</a:t>
            </a:r>
            <a:endParaRPr lang="en-US" sz="4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40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Debugging &amp; Combo of 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smtClean="0"/>
              <a:t> and 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3981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209800"/>
            <a:ext cx="4740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4953000"/>
            <a:ext cx="5038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188913" y="4648200"/>
            <a:ext cx="3316287" cy="609600"/>
          </a:xfrm>
          <a:prstGeom prst="borderCallout1">
            <a:avLst>
              <a:gd name="adj1" fmla="val -6017"/>
              <a:gd name="adj2" fmla="val 99170"/>
              <a:gd name="adj3" fmla="val -1607"/>
              <a:gd name="adj4" fmla="val 5963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Behavior we want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4416425" y="3306763"/>
            <a:ext cx="4302125" cy="1676400"/>
          </a:xfrm>
          <a:prstGeom prst="borderCallout1">
            <a:avLst>
              <a:gd name="adj1" fmla="val 1310"/>
              <a:gd name="adj2" fmla="val 97584"/>
              <a:gd name="adj3" fmla="val -1607"/>
              <a:gd name="adj4" fmla="val 59633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Behavior we get: </a:t>
            </a:r>
          </a:p>
          <a:p>
            <a:pPr algn="ctr">
              <a:defRPr/>
            </a:pPr>
            <a:r>
              <a:rPr lang="en-US" sz="2400" dirty="0"/>
              <a:t>How many elements are in X for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double([1,2,3], X).</a:t>
            </a:r>
            <a:r>
              <a:rPr lang="en-US" sz="2400" dirty="0"/>
              <a:t>? </a:t>
            </a:r>
          </a:p>
          <a:p>
            <a:pPr algn="ctr">
              <a:defRPr/>
            </a:pPr>
            <a:r>
              <a:rPr lang="en-US" sz="2400" dirty="0"/>
              <a:t>A) 3 	B) 4	C) 6	D) ∞ 	E)?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188913" y="1344613"/>
            <a:ext cx="2566987" cy="1981200"/>
          </a:xfrm>
          <a:prstGeom prst="borderCallout1">
            <a:avLst>
              <a:gd name="adj1" fmla="val 80550"/>
              <a:gd name="adj2" fmla="val 273102"/>
              <a:gd name="adj3" fmla="val 87256"/>
              <a:gd name="adj4" fmla="val 10216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u="sng" dirty="0"/>
              <a:t>Combo of , and |</a:t>
            </a:r>
          </a:p>
          <a:p>
            <a:pPr>
              <a:defRPr/>
            </a:pPr>
            <a:r>
              <a:rPr lang="en-US" sz="2400" dirty="0"/>
              <a:t>[X, Y | R]</a:t>
            </a:r>
          </a:p>
          <a:p>
            <a:pPr>
              <a:defRPr/>
            </a:pPr>
            <a:r>
              <a:rPr lang="en-US" sz="2400" dirty="0"/>
              <a:t>X = first</a:t>
            </a:r>
          </a:p>
          <a:p>
            <a:pPr>
              <a:defRPr/>
            </a:pPr>
            <a:r>
              <a:rPr lang="en-US" sz="2400" dirty="0"/>
              <a:t>Y = second</a:t>
            </a:r>
          </a:p>
          <a:p>
            <a:pPr>
              <a:defRPr/>
            </a:pPr>
            <a:r>
              <a:rPr lang="en-US" sz="2400" dirty="0"/>
              <a:t>R = rest</a:t>
            </a:r>
          </a:p>
        </p:txBody>
      </p:sp>
    </p:spTree>
    <p:extLst>
      <p:ext uri="{BB962C8B-B14F-4D97-AF65-F5344CB8AC3E}">
        <p14:creationId xmlns:p14="http://schemas.microsoft.com/office/powerpoint/2010/main" val="31948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 Solution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2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r>
              <a:rPr lang="en-US" sz="11500" b="1" smtClean="0"/>
              <a:t>Extra Credit</a:t>
            </a:r>
            <a:endParaRPr lang="en-US" sz="4800" b="1" smtClean="0"/>
          </a:p>
        </p:txBody>
      </p:sp>
    </p:spTree>
    <p:extLst>
      <p:ext uri="{BB962C8B-B14F-4D97-AF65-F5344CB8AC3E}">
        <p14:creationId xmlns:p14="http://schemas.microsoft.com/office/powerpoint/2010/main" val="13319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395413" y="161925"/>
            <a:ext cx="3330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000000"/>
                </a:solidFill>
              </a:rPr>
              <a:t>24</a:t>
            </a:r>
            <a:r>
              <a:rPr lang="en-US" sz="4000">
                <a:solidFill>
                  <a:srgbClr val="000000"/>
                </a:solidFill>
              </a:rPr>
              <a:t>   </a:t>
            </a:r>
            <a:r>
              <a:rPr lang="en-US" sz="3200">
                <a:solidFill>
                  <a:srgbClr val="000000"/>
                </a:solidFill>
              </a:rPr>
              <a:t>(Problem #2)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6427788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7667625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6427788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7667625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1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440488" y="2111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99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 flipH="1" flipV="1">
            <a:off x="7061200" y="12446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99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704138" y="21272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1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 flipH="1" flipV="1">
            <a:off x="8316913" y="123825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1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443663" y="19605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CC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 flipH="1" flipV="1">
            <a:off x="7056438" y="298608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CC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7699375" y="195421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endParaRPr lang="en-US" sz="3200">
              <a:solidFill>
                <a:srgbClr val="33CC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 flipH="1" flipV="1">
            <a:off x="8312150" y="29797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endParaRPr lang="en-US" sz="3200">
              <a:solidFill>
                <a:srgbClr val="33CC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6926263" y="819150"/>
            <a:ext cx="103187" cy="103188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68" name="Oval 16"/>
          <p:cNvSpPr>
            <a:spLocks noChangeArrowheads="1"/>
          </p:cNvSpPr>
          <p:nvPr/>
        </p:nvSpPr>
        <p:spPr bwMode="auto">
          <a:xfrm>
            <a:off x="7104063" y="992188"/>
            <a:ext cx="103187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69" name="Oval 17"/>
          <p:cNvSpPr>
            <a:spLocks noChangeArrowheads="1"/>
          </p:cNvSpPr>
          <p:nvPr/>
        </p:nvSpPr>
        <p:spPr bwMode="auto">
          <a:xfrm>
            <a:off x="6756400" y="992188"/>
            <a:ext cx="103188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>
            <a:off x="6926263" y="1157288"/>
            <a:ext cx="103187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8162925" y="765175"/>
            <a:ext cx="103188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2" name="Oval 20"/>
          <p:cNvSpPr>
            <a:spLocks noChangeArrowheads="1"/>
          </p:cNvSpPr>
          <p:nvPr/>
        </p:nvSpPr>
        <p:spPr bwMode="auto">
          <a:xfrm>
            <a:off x="7940675" y="858838"/>
            <a:ext cx="103188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auto">
          <a:xfrm>
            <a:off x="8162925" y="1206500"/>
            <a:ext cx="103188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auto">
          <a:xfrm>
            <a:off x="7940675" y="1100138"/>
            <a:ext cx="103188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auto">
          <a:xfrm>
            <a:off x="8386763" y="858838"/>
            <a:ext cx="103187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6" name="Oval 24"/>
          <p:cNvSpPr>
            <a:spLocks noChangeArrowheads="1"/>
          </p:cNvSpPr>
          <p:nvPr/>
        </p:nvSpPr>
        <p:spPr bwMode="auto">
          <a:xfrm>
            <a:off x="8386763" y="1100138"/>
            <a:ext cx="103187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7" name="Oval 25"/>
          <p:cNvSpPr>
            <a:spLocks noChangeArrowheads="1"/>
          </p:cNvSpPr>
          <p:nvPr/>
        </p:nvSpPr>
        <p:spPr bwMode="auto">
          <a:xfrm>
            <a:off x="6815138" y="2800350"/>
            <a:ext cx="103187" cy="103188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8" name="Oval 26"/>
          <p:cNvSpPr>
            <a:spLocks noChangeArrowheads="1"/>
          </p:cNvSpPr>
          <p:nvPr/>
        </p:nvSpPr>
        <p:spPr bwMode="auto">
          <a:xfrm>
            <a:off x="7031038" y="2543175"/>
            <a:ext cx="103187" cy="103188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79" name="Oval 27"/>
          <p:cNvSpPr>
            <a:spLocks noChangeArrowheads="1"/>
          </p:cNvSpPr>
          <p:nvPr/>
        </p:nvSpPr>
        <p:spPr bwMode="auto">
          <a:xfrm>
            <a:off x="8164513" y="993775"/>
            <a:ext cx="103187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8150225" y="2725738"/>
            <a:ext cx="103188" cy="10318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49181" name="Group 29"/>
          <p:cNvGrpSpPr>
            <a:grpSpLocks/>
          </p:cNvGrpSpPr>
          <p:nvPr/>
        </p:nvGrpSpPr>
        <p:grpSpPr bwMode="auto">
          <a:xfrm>
            <a:off x="609600" y="1066800"/>
            <a:ext cx="4864100" cy="180975"/>
            <a:chOff x="295" y="1311"/>
            <a:chExt cx="5177" cy="114"/>
          </a:xfrm>
        </p:grpSpPr>
        <p:sp>
          <p:nvSpPr>
            <p:cNvPr id="49186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49187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9182" name="Text Box 32"/>
          <p:cNvSpPr txBox="1">
            <a:spLocks noChangeArrowheads="1"/>
          </p:cNvSpPr>
          <p:nvPr/>
        </p:nvSpPr>
        <p:spPr bwMode="auto">
          <a:xfrm>
            <a:off x="639763" y="1951038"/>
            <a:ext cx="495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Can you combine these numbers into 24 with the operations  </a:t>
            </a:r>
            <a:r>
              <a:rPr lang="en-US" sz="2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+ - * ÷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?</a:t>
            </a:r>
          </a:p>
        </p:txBody>
      </p:sp>
      <p:sp>
        <p:nvSpPr>
          <p:cNvPr id="49183" name="Text Box 33"/>
          <p:cNvSpPr txBox="1">
            <a:spLocks noChangeArrowheads="1"/>
          </p:cNvSpPr>
          <p:nvPr/>
        </p:nvSpPr>
        <p:spPr bwMode="auto">
          <a:xfrm>
            <a:off x="3116263" y="2776538"/>
            <a:ext cx="2417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Each operation may be used any number of times.</a:t>
            </a:r>
          </a:p>
        </p:txBody>
      </p:sp>
      <p:pic>
        <p:nvPicPr>
          <p:cNvPr id="49184" name="Picture 34" descr="IN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5" name="Rectangle 35"/>
          <p:cNvSpPr>
            <a:spLocks noChangeArrowheads="1"/>
          </p:cNvSpPr>
          <p:nvPr/>
        </p:nvSpPr>
        <p:spPr bwMode="auto">
          <a:xfrm>
            <a:off x="3087688" y="6265863"/>
            <a:ext cx="3821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A two-dot card from the "official" 24 game: </a:t>
            </a:r>
            <a:r>
              <a:rPr lang="en-US" sz="1200" b="1">
                <a:solidFill>
                  <a:srgbClr val="000000"/>
                </a:solidFill>
                <a:latin typeface="Courier New" panose="02070309020205020404" pitchFamily="49" charset="0"/>
              </a:rPr>
              <a:t>24game.com</a:t>
            </a:r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395413" y="161925"/>
            <a:ext cx="3330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000000"/>
                </a:solidFill>
              </a:rPr>
              <a:t>24</a:t>
            </a:r>
            <a:r>
              <a:rPr lang="en-US" sz="4000">
                <a:solidFill>
                  <a:srgbClr val="000000"/>
                </a:solidFill>
              </a:rPr>
              <a:t>   </a:t>
            </a:r>
            <a:r>
              <a:rPr lang="en-US" sz="3200">
                <a:solidFill>
                  <a:srgbClr val="000000"/>
                </a:solidFill>
              </a:rPr>
              <a:t>(Problem #2)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6427788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7667625" y="1970088"/>
            <a:ext cx="1095375" cy="15636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6427788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7667625" y="228600"/>
            <a:ext cx="1095375" cy="15636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1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440488" y="2111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99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 flipH="1" flipV="1">
            <a:off x="7061200" y="124460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99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704138" y="21272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1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 flipH="1" flipV="1">
            <a:off x="8316913" y="123825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11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443663" y="19605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CC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 flipH="1" flipV="1">
            <a:off x="7056438" y="298608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CC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7699375" y="195421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endParaRPr lang="en-US" sz="3200">
              <a:solidFill>
                <a:srgbClr val="33CC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 flipH="1" flipV="1">
            <a:off x="8312150" y="29797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99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endParaRPr lang="en-US" sz="3200">
              <a:solidFill>
                <a:srgbClr val="33CC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0191" name="Oval 15"/>
          <p:cNvSpPr>
            <a:spLocks noChangeArrowheads="1"/>
          </p:cNvSpPr>
          <p:nvPr/>
        </p:nvSpPr>
        <p:spPr bwMode="auto">
          <a:xfrm>
            <a:off x="6926263" y="819150"/>
            <a:ext cx="103187" cy="103188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2" name="Oval 16"/>
          <p:cNvSpPr>
            <a:spLocks noChangeArrowheads="1"/>
          </p:cNvSpPr>
          <p:nvPr/>
        </p:nvSpPr>
        <p:spPr bwMode="auto">
          <a:xfrm>
            <a:off x="7104063" y="992188"/>
            <a:ext cx="103187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3" name="Oval 17"/>
          <p:cNvSpPr>
            <a:spLocks noChangeArrowheads="1"/>
          </p:cNvSpPr>
          <p:nvPr/>
        </p:nvSpPr>
        <p:spPr bwMode="auto">
          <a:xfrm>
            <a:off x="6756400" y="992188"/>
            <a:ext cx="103188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4" name="Oval 18"/>
          <p:cNvSpPr>
            <a:spLocks noChangeArrowheads="1"/>
          </p:cNvSpPr>
          <p:nvPr/>
        </p:nvSpPr>
        <p:spPr bwMode="auto">
          <a:xfrm>
            <a:off x="6926263" y="1157288"/>
            <a:ext cx="103187" cy="103187"/>
          </a:xfrm>
          <a:prstGeom prst="ellipse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5" name="Oval 19"/>
          <p:cNvSpPr>
            <a:spLocks noChangeArrowheads="1"/>
          </p:cNvSpPr>
          <p:nvPr/>
        </p:nvSpPr>
        <p:spPr bwMode="auto">
          <a:xfrm>
            <a:off x="8162925" y="765175"/>
            <a:ext cx="103188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6" name="Oval 20"/>
          <p:cNvSpPr>
            <a:spLocks noChangeArrowheads="1"/>
          </p:cNvSpPr>
          <p:nvPr/>
        </p:nvSpPr>
        <p:spPr bwMode="auto">
          <a:xfrm>
            <a:off x="7940675" y="858838"/>
            <a:ext cx="103188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7" name="Oval 21"/>
          <p:cNvSpPr>
            <a:spLocks noChangeArrowheads="1"/>
          </p:cNvSpPr>
          <p:nvPr/>
        </p:nvSpPr>
        <p:spPr bwMode="auto">
          <a:xfrm>
            <a:off x="8162925" y="1206500"/>
            <a:ext cx="103188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8" name="Oval 22"/>
          <p:cNvSpPr>
            <a:spLocks noChangeArrowheads="1"/>
          </p:cNvSpPr>
          <p:nvPr/>
        </p:nvSpPr>
        <p:spPr bwMode="auto">
          <a:xfrm>
            <a:off x="7940675" y="1100138"/>
            <a:ext cx="103188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199" name="Oval 23"/>
          <p:cNvSpPr>
            <a:spLocks noChangeArrowheads="1"/>
          </p:cNvSpPr>
          <p:nvPr/>
        </p:nvSpPr>
        <p:spPr bwMode="auto">
          <a:xfrm>
            <a:off x="8386763" y="858838"/>
            <a:ext cx="103187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00" name="Oval 24"/>
          <p:cNvSpPr>
            <a:spLocks noChangeArrowheads="1"/>
          </p:cNvSpPr>
          <p:nvPr/>
        </p:nvSpPr>
        <p:spPr bwMode="auto">
          <a:xfrm>
            <a:off x="8386763" y="1100138"/>
            <a:ext cx="103187" cy="103187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01" name="Oval 25"/>
          <p:cNvSpPr>
            <a:spLocks noChangeArrowheads="1"/>
          </p:cNvSpPr>
          <p:nvPr/>
        </p:nvSpPr>
        <p:spPr bwMode="auto">
          <a:xfrm>
            <a:off x="6815138" y="2800350"/>
            <a:ext cx="103187" cy="103188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02" name="Oval 26"/>
          <p:cNvSpPr>
            <a:spLocks noChangeArrowheads="1"/>
          </p:cNvSpPr>
          <p:nvPr/>
        </p:nvSpPr>
        <p:spPr bwMode="auto">
          <a:xfrm>
            <a:off x="7031038" y="2543175"/>
            <a:ext cx="103187" cy="103188"/>
          </a:xfrm>
          <a:prstGeom prst="ellipse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03" name="Oval 27"/>
          <p:cNvSpPr>
            <a:spLocks noChangeArrowheads="1"/>
          </p:cNvSpPr>
          <p:nvPr/>
        </p:nvSpPr>
        <p:spPr bwMode="auto">
          <a:xfrm>
            <a:off x="8164513" y="993775"/>
            <a:ext cx="103187" cy="103188"/>
          </a:xfrm>
          <a:prstGeom prst="ellipse">
            <a:avLst/>
          </a:prstGeom>
          <a:solidFill>
            <a:srgbClr val="FF011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04" name="Oval 28"/>
          <p:cNvSpPr>
            <a:spLocks noChangeArrowheads="1"/>
          </p:cNvSpPr>
          <p:nvPr/>
        </p:nvSpPr>
        <p:spPr bwMode="auto">
          <a:xfrm>
            <a:off x="8150225" y="2725738"/>
            <a:ext cx="103188" cy="10318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50205" name="Group 29"/>
          <p:cNvGrpSpPr>
            <a:grpSpLocks/>
          </p:cNvGrpSpPr>
          <p:nvPr/>
        </p:nvGrpSpPr>
        <p:grpSpPr bwMode="auto">
          <a:xfrm>
            <a:off x="609600" y="1066800"/>
            <a:ext cx="4864100" cy="180975"/>
            <a:chOff x="295" y="1311"/>
            <a:chExt cx="5177" cy="114"/>
          </a:xfrm>
        </p:grpSpPr>
        <p:sp>
          <p:nvSpPr>
            <p:cNvPr id="50218" name="Rectangle 30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50219" name="Rectangle 31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50206" name="Text Box 33"/>
          <p:cNvSpPr txBox="1">
            <a:spLocks noChangeArrowheads="1"/>
          </p:cNvSpPr>
          <p:nvPr/>
        </p:nvSpPr>
        <p:spPr bwMode="auto">
          <a:xfrm>
            <a:off x="3086100" y="2273300"/>
            <a:ext cx="2417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Each operation may be used any number of times.</a:t>
            </a:r>
          </a:p>
        </p:txBody>
      </p:sp>
      <p:sp>
        <p:nvSpPr>
          <p:cNvPr id="50207" name="Text Box 34"/>
          <p:cNvSpPr txBox="1">
            <a:spLocks noChangeArrowheads="1"/>
          </p:cNvSpPr>
          <p:nvPr/>
        </p:nvSpPr>
        <p:spPr bwMode="auto">
          <a:xfrm>
            <a:off x="304800" y="32004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solve( [‘+’,‘-’,‘*’,‘/’], [1,2,4,7], 24, Tree ).</a:t>
            </a:r>
          </a:p>
        </p:txBody>
      </p:sp>
      <p:sp>
        <p:nvSpPr>
          <p:cNvPr id="50208" name="AutoShape 35"/>
          <p:cNvSpPr>
            <a:spLocks/>
          </p:cNvSpPr>
          <p:nvPr/>
        </p:nvSpPr>
        <p:spPr bwMode="auto">
          <a:xfrm rot="5400000">
            <a:off x="1959769" y="2686844"/>
            <a:ext cx="196850" cy="1862138"/>
          </a:xfrm>
          <a:prstGeom prst="rightBrace">
            <a:avLst>
              <a:gd name="adj1" fmla="val 78831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09" name="AutoShape 36"/>
          <p:cNvSpPr>
            <a:spLocks/>
          </p:cNvSpPr>
          <p:nvPr/>
        </p:nvSpPr>
        <p:spPr bwMode="auto">
          <a:xfrm rot="5400000">
            <a:off x="3559969" y="3129756"/>
            <a:ext cx="196850" cy="998538"/>
          </a:xfrm>
          <a:prstGeom prst="rightBrace">
            <a:avLst>
              <a:gd name="adj1" fmla="val 42272"/>
              <a:gd name="adj2" fmla="val 50000"/>
            </a:avLst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210" name="Text Box 37"/>
          <p:cNvSpPr txBox="1">
            <a:spLocks noChangeArrowheads="1"/>
          </p:cNvSpPr>
          <p:nvPr/>
        </p:nvSpPr>
        <p:spPr bwMode="auto">
          <a:xfrm>
            <a:off x="847725" y="3700463"/>
            <a:ext cx="197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8F01B8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operators available: </a:t>
            </a:r>
            <a:r>
              <a:rPr lang="en-US" sz="1000" b="1">
                <a:solidFill>
                  <a:srgbClr val="8F01B8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(use any number of times)</a:t>
            </a:r>
          </a:p>
        </p:txBody>
      </p:sp>
      <p:sp>
        <p:nvSpPr>
          <p:cNvPr id="50211" name="Text Box 38"/>
          <p:cNvSpPr txBox="1">
            <a:spLocks noChangeArrowheads="1"/>
          </p:cNvSpPr>
          <p:nvPr/>
        </p:nvSpPr>
        <p:spPr bwMode="auto">
          <a:xfrm>
            <a:off x="2466975" y="3735388"/>
            <a:ext cx="24177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sz="1400">
                <a:solidFill>
                  <a:srgbClr val="8F01B8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values: </a:t>
            </a:r>
          </a:p>
          <a:p>
            <a:pPr eaLnBrk="1" hangingPunct="1">
              <a:lnSpc>
                <a:spcPct val="60000"/>
              </a:lnSpc>
            </a:pPr>
            <a:r>
              <a:rPr lang="en-US" sz="1000" b="1">
                <a:solidFill>
                  <a:srgbClr val="8F01B8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(use each exactly once)</a:t>
            </a:r>
            <a:endParaRPr lang="en-US" sz="1400">
              <a:solidFill>
                <a:srgbClr val="8F01B8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0212" name="Text Box 39"/>
          <p:cNvSpPr txBox="1">
            <a:spLocks noChangeArrowheads="1"/>
          </p:cNvSpPr>
          <p:nvPr/>
        </p:nvSpPr>
        <p:spPr bwMode="auto">
          <a:xfrm>
            <a:off x="4441825" y="4133850"/>
            <a:ext cx="914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final answer</a:t>
            </a:r>
          </a:p>
        </p:txBody>
      </p:sp>
      <p:sp>
        <p:nvSpPr>
          <p:cNvPr id="50213" name="Line 40"/>
          <p:cNvSpPr>
            <a:spLocks noChangeShapeType="1"/>
          </p:cNvSpPr>
          <p:nvPr/>
        </p:nvSpPr>
        <p:spPr bwMode="auto">
          <a:xfrm flipH="1" flipV="1">
            <a:off x="4448175" y="3438525"/>
            <a:ext cx="255588" cy="714375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4" name="Rectangle 42"/>
          <p:cNvSpPr>
            <a:spLocks noChangeArrowheads="1"/>
          </p:cNvSpPr>
          <p:nvPr/>
        </p:nvSpPr>
        <p:spPr bwMode="auto">
          <a:xfrm>
            <a:off x="1143000" y="5181600"/>
            <a:ext cx="666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Courier New" panose="02070309020205020404" pitchFamily="49" charset="0"/>
              </a:rPr>
              <a:t>Tree = [*, [+, 1, [-,7,2]], 4]</a:t>
            </a:r>
          </a:p>
        </p:txBody>
      </p:sp>
      <p:sp>
        <p:nvSpPr>
          <p:cNvPr id="50215" name="Line 45"/>
          <p:cNvSpPr>
            <a:spLocks noChangeShapeType="1"/>
          </p:cNvSpPr>
          <p:nvPr/>
        </p:nvSpPr>
        <p:spPr bwMode="auto">
          <a:xfrm flipH="1" flipV="1">
            <a:off x="4953000" y="3467100"/>
            <a:ext cx="403225" cy="48895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6" name="Text Box 46"/>
          <p:cNvSpPr txBox="1">
            <a:spLocks noChangeArrowheads="1"/>
          </p:cNvSpPr>
          <p:nvPr/>
        </p:nvSpPr>
        <p:spPr bwMode="auto">
          <a:xfrm>
            <a:off x="5199063" y="3884613"/>
            <a:ext cx="1143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sz="1400">
                <a:solidFill>
                  <a:srgbClr val="8F01B8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arithmetic tree</a:t>
            </a:r>
          </a:p>
        </p:txBody>
      </p:sp>
      <p:sp>
        <p:nvSpPr>
          <p:cNvPr id="50217" name="Text Box 47"/>
          <p:cNvSpPr txBox="1">
            <a:spLocks noChangeArrowheads="1"/>
          </p:cNvSpPr>
          <p:nvPr/>
        </p:nvSpPr>
        <p:spPr bwMode="auto">
          <a:xfrm>
            <a:off x="561975" y="1455738"/>
            <a:ext cx="495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Can you combine these numbers into 24 with the operations  </a:t>
            </a:r>
            <a:r>
              <a:rPr lang="en-US" sz="2400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+ - * ÷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19838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79400" y="276225"/>
            <a:ext cx="2540000" cy="9429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latin typeface="Times New Roman" pitchFamily="1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966788" y="5867400"/>
            <a:ext cx="70866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pitchFamily="1" charset="0"/>
            </a:endParaRP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1384300" y="250825"/>
            <a:ext cx="7053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000000"/>
                </a:solidFill>
                <a:latin typeface="Courier New" panose="02070309020205020404" pitchFamily="49" charset="0"/>
              </a:rPr>
              <a:t>eval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51205" name="Text Box 34"/>
          <p:cNvSpPr txBox="1">
            <a:spLocks noChangeArrowheads="1"/>
          </p:cNvSpPr>
          <p:nvPr/>
        </p:nvSpPr>
        <p:spPr bwMode="auto">
          <a:xfrm>
            <a:off x="457200" y="2451100"/>
            <a:ext cx="8458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eval(R, R) :- number(R).</a:t>
            </a:r>
          </a:p>
          <a:p>
            <a:pPr eaLnBrk="1" hangingPunct="1"/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eval([</a:t>
            </a:r>
            <a:r>
              <a:rPr lang="en-US" sz="1500" b="1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'+'</a:t>
            </a:r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, A, B], R) :- eval(A, AR), eval(B, BR), R is AR + BR.</a:t>
            </a:r>
          </a:p>
          <a:p>
            <a:pPr eaLnBrk="1" hangingPunct="1"/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eval([</a:t>
            </a:r>
            <a:r>
              <a:rPr lang="en-US" sz="1500" b="1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'*'</a:t>
            </a:r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, A, B], R) :- eval(A, AR), eval(B, BR), R is AR * BR.</a:t>
            </a:r>
          </a:p>
          <a:p>
            <a:pPr eaLnBrk="1" hangingPunct="1"/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eval([</a:t>
            </a:r>
            <a:r>
              <a:rPr lang="en-US" sz="1500" b="1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'-'</a:t>
            </a:r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, A, B], R) :- eval(A, AR), eval(B, BR), R is AR - BR.</a:t>
            </a:r>
          </a:p>
          <a:p>
            <a:pPr eaLnBrk="1" hangingPunct="1"/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eval([</a:t>
            </a:r>
            <a:r>
              <a:rPr lang="en-US" sz="1500" b="1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'/'</a:t>
            </a:r>
            <a:r>
              <a:rPr lang="en-US" sz="15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, A, B], R) :- eval(A, AR), eval(B, BR), BR\==0, R is AR // BR.</a:t>
            </a:r>
          </a:p>
        </p:txBody>
      </p:sp>
      <p:sp>
        <p:nvSpPr>
          <p:cNvPr id="51206" name="Line 45"/>
          <p:cNvSpPr>
            <a:spLocks noChangeShapeType="1"/>
          </p:cNvSpPr>
          <p:nvPr/>
        </p:nvSpPr>
        <p:spPr bwMode="auto">
          <a:xfrm flipH="1" flipV="1">
            <a:off x="3260725" y="3703638"/>
            <a:ext cx="244475" cy="373062"/>
          </a:xfrm>
          <a:prstGeom prst="line">
            <a:avLst/>
          </a:prstGeom>
          <a:noFill/>
          <a:ln w="19050">
            <a:solidFill>
              <a:srgbClr val="0333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Text Box 46"/>
          <p:cNvSpPr txBox="1">
            <a:spLocks noChangeArrowheads="1"/>
          </p:cNvSpPr>
          <p:nvPr/>
        </p:nvSpPr>
        <p:spPr bwMode="auto">
          <a:xfrm>
            <a:off x="3429000" y="40767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333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also checks </a:t>
            </a:r>
            <a:r>
              <a:rPr lang="en-US" sz="1400" b="1">
                <a:solidFill>
                  <a:srgbClr val="0333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nonvar(A)</a:t>
            </a:r>
            <a:r>
              <a:rPr lang="en-US" sz="1400">
                <a:solidFill>
                  <a:srgbClr val="0333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and </a:t>
            </a:r>
            <a:r>
              <a:rPr lang="en-US" sz="1400" b="1">
                <a:solidFill>
                  <a:srgbClr val="0333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nonvar(B)</a:t>
            </a:r>
            <a:r>
              <a:rPr lang="en-US" sz="1400">
                <a:solidFill>
                  <a:srgbClr val="0333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51208" name="Text Box 47"/>
          <p:cNvSpPr txBox="1">
            <a:spLocks noChangeArrowheads="1"/>
          </p:cNvSpPr>
          <p:nvPr/>
        </p:nvSpPr>
        <p:spPr bwMode="auto">
          <a:xfrm>
            <a:off x="279400" y="387350"/>
            <a:ext cx="2540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Provided tree-evaluation code :</a:t>
            </a:r>
          </a:p>
        </p:txBody>
      </p:sp>
      <p:sp>
        <p:nvSpPr>
          <p:cNvPr id="51209" name="Text Box 46"/>
          <p:cNvSpPr txBox="1">
            <a:spLocks noChangeArrowheads="1"/>
          </p:cNvSpPr>
          <p:nvPr/>
        </p:nvSpPr>
        <p:spPr bwMode="auto">
          <a:xfrm>
            <a:off x="2339975" y="1838325"/>
            <a:ext cx="200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333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Note the base case!</a:t>
            </a:r>
          </a:p>
        </p:txBody>
      </p:sp>
      <p:sp>
        <p:nvSpPr>
          <p:cNvPr id="51210" name="Line 45"/>
          <p:cNvSpPr>
            <a:spLocks noChangeShapeType="1"/>
          </p:cNvSpPr>
          <p:nvPr/>
        </p:nvSpPr>
        <p:spPr bwMode="auto">
          <a:xfrm flipH="1">
            <a:off x="1384300" y="2008188"/>
            <a:ext cx="963613" cy="455612"/>
          </a:xfrm>
          <a:prstGeom prst="line">
            <a:avLst/>
          </a:prstGeom>
          <a:noFill/>
          <a:ln w="19050">
            <a:solidFill>
              <a:srgbClr val="0333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45"/>
          <p:cNvSpPr>
            <a:spLocks noChangeShapeType="1"/>
          </p:cNvSpPr>
          <p:nvPr/>
        </p:nvSpPr>
        <p:spPr bwMode="auto">
          <a:xfrm flipV="1">
            <a:off x="2674938" y="3667125"/>
            <a:ext cx="6350" cy="625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Rectangle 50"/>
          <p:cNvSpPr>
            <a:spLocks noChangeArrowheads="1"/>
          </p:cNvSpPr>
          <p:nvPr/>
        </p:nvSpPr>
        <p:spPr bwMode="auto">
          <a:xfrm>
            <a:off x="1987550" y="4383088"/>
            <a:ext cx="1333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resulting value</a:t>
            </a:r>
          </a:p>
        </p:txBody>
      </p:sp>
      <p:sp>
        <p:nvSpPr>
          <p:cNvPr id="51213" name="AutoShape 51"/>
          <p:cNvSpPr>
            <a:spLocks/>
          </p:cNvSpPr>
          <p:nvPr/>
        </p:nvSpPr>
        <p:spPr bwMode="auto">
          <a:xfrm rot="5400000">
            <a:off x="1697831" y="3198019"/>
            <a:ext cx="176213" cy="1076325"/>
          </a:xfrm>
          <a:prstGeom prst="rightBrace">
            <a:avLst>
              <a:gd name="adj1" fmla="val 5090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214" name="Rectangle 52"/>
          <p:cNvSpPr>
            <a:spLocks noChangeArrowheads="1"/>
          </p:cNvSpPr>
          <p:nvPr/>
        </p:nvSpPr>
        <p:spPr bwMode="auto">
          <a:xfrm>
            <a:off x="1322388" y="3860800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the tree</a:t>
            </a:r>
          </a:p>
        </p:txBody>
      </p:sp>
      <p:sp>
        <p:nvSpPr>
          <p:cNvPr id="51215" name="Text Box 46"/>
          <p:cNvSpPr txBox="1">
            <a:spLocks noChangeArrowheads="1"/>
          </p:cNvSpPr>
          <p:nvPr/>
        </p:nvSpPr>
        <p:spPr bwMode="auto">
          <a:xfrm>
            <a:off x="1139825" y="5989638"/>
            <a:ext cx="67071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800000"/>
                </a:solidFill>
                <a:ea typeface="MS PGothic" panose="020B0600070205080204" pitchFamily="34" charset="-128"/>
              </a:rPr>
              <a:t>This eval can both </a:t>
            </a:r>
            <a:r>
              <a:rPr lang="en-US" sz="2100" b="1" i="1">
                <a:solidFill>
                  <a:srgbClr val="800000"/>
                </a:solidFill>
                <a:ea typeface="MS PGothic" panose="020B0600070205080204" pitchFamily="34" charset="-128"/>
              </a:rPr>
              <a:t>test </a:t>
            </a:r>
            <a:r>
              <a:rPr lang="en-US" sz="2100">
                <a:solidFill>
                  <a:srgbClr val="800000"/>
                </a:solidFill>
                <a:ea typeface="MS PGothic" panose="020B0600070205080204" pitchFamily="34" charset="-128"/>
              </a:rPr>
              <a:t>and </a:t>
            </a:r>
            <a:r>
              <a:rPr lang="en-US" sz="2100" b="1" i="1">
                <a:solidFill>
                  <a:srgbClr val="800000"/>
                </a:solidFill>
                <a:ea typeface="MS PGothic" panose="020B0600070205080204" pitchFamily="34" charset="-128"/>
              </a:rPr>
              <a:t>generate </a:t>
            </a:r>
            <a:r>
              <a:rPr lang="en-US" sz="2100">
                <a:solidFill>
                  <a:srgbClr val="800000"/>
                </a:solidFill>
                <a:ea typeface="MS PGothic" panose="020B0600070205080204" pitchFamily="34" charset="-128"/>
              </a:rPr>
              <a:t>resulting values, R.</a:t>
            </a:r>
          </a:p>
        </p:txBody>
      </p:sp>
      <p:sp>
        <p:nvSpPr>
          <p:cNvPr id="51216" name="Line 45"/>
          <p:cNvSpPr>
            <a:spLocks noChangeShapeType="1"/>
          </p:cNvSpPr>
          <p:nvPr/>
        </p:nvSpPr>
        <p:spPr bwMode="auto">
          <a:xfrm flipV="1">
            <a:off x="8158163" y="3657600"/>
            <a:ext cx="6350" cy="608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Rectangle 50"/>
          <p:cNvSpPr>
            <a:spLocks noChangeArrowheads="1"/>
          </p:cNvSpPr>
          <p:nvPr/>
        </p:nvSpPr>
        <p:spPr bwMode="auto">
          <a:xfrm>
            <a:off x="7518400" y="4291013"/>
            <a:ext cx="133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00"/>
                </a:solidFill>
              </a:rPr>
              <a:t>Really?</a:t>
            </a:r>
          </a:p>
        </p:txBody>
      </p:sp>
    </p:spTree>
    <p:extLst>
      <p:ext uri="{BB962C8B-B14F-4D97-AF65-F5344CB8AC3E}">
        <p14:creationId xmlns:p14="http://schemas.microsoft.com/office/powerpoint/2010/main" val="24766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33400" y="2862263"/>
            <a:ext cx="48768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0 =  4 + 4 - 4 - 4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1 =  44 / 44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2 =  4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 ...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8 =  sqrt( .4 ) * ( 4 + 4 + 4 )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 ...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19 = ???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20 = 4! + 4 - 4 - 4</a:t>
            </a:r>
            <a:r>
              <a:rPr lang="en-US" b="1">
                <a:solidFill>
                  <a:srgbClr val="0000FF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 </a:t>
            </a:r>
            <a:endParaRPr lang="en-US" sz="2000">
              <a:solidFill>
                <a:srgbClr val="000000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695325" y="238125"/>
            <a:ext cx="4714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For four 4’s ...</a:t>
            </a:r>
          </a:p>
        </p:txBody>
      </p:sp>
      <p:pic>
        <p:nvPicPr>
          <p:cNvPr id="522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405765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2252663" y="4589463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11"/>
          <p:cNvSpPr txBox="1">
            <a:spLocks noChangeArrowheads="1"/>
          </p:cNvSpPr>
          <p:nvPr/>
        </p:nvSpPr>
        <p:spPr bwMode="auto">
          <a:xfrm>
            <a:off x="1376363" y="3676650"/>
            <a:ext cx="717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4/(4+4)</a:t>
            </a:r>
          </a:p>
        </p:txBody>
      </p: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152400" y="6484938"/>
            <a:ext cx="3505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Ask around…</a:t>
            </a:r>
          </a:p>
        </p:txBody>
      </p:sp>
      <p:pic>
        <p:nvPicPr>
          <p:cNvPr id="5223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3" t="12357" r="40404" b="6683"/>
          <a:stretch>
            <a:fillRect/>
          </a:stretch>
        </p:blipFill>
        <p:spPr bwMode="auto">
          <a:xfrm>
            <a:off x="5867400" y="152400"/>
            <a:ext cx="3081338" cy="663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2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6" t="11909" r="25626" b="44527"/>
          <a:stretch>
            <a:fillRect/>
          </a:stretch>
        </p:blipFill>
        <p:spPr bwMode="auto">
          <a:xfrm>
            <a:off x="228600" y="376238"/>
            <a:ext cx="8610600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1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/>
              <a:t>Solution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623888"/>
            <a:ext cx="330517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" y="62707"/>
            <a:ext cx="5741988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9" y="5257800"/>
            <a:ext cx="4419600" cy="1304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7" y="3650456"/>
            <a:ext cx="4352925" cy="1285875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1535113" y="826294"/>
            <a:ext cx="4103688" cy="1371600"/>
          </a:xfrm>
          <a:prstGeom prst="borderCallout1">
            <a:avLst>
              <a:gd name="adj1" fmla="val -862"/>
              <a:gd name="adj2" fmla="val 68932"/>
              <a:gd name="adj3" fmla="val -37585"/>
              <a:gd name="adj4" fmla="val 115399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 smtClean="0"/>
              <a:t>What’s the point?</a:t>
            </a:r>
          </a:p>
          <a:p>
            <a:pPr algn="ctr">
              <a:defRPr/>
            </a:pPr>
            <a:r>
              <a:rPr lang="en-US" dirty="0" smtClean="0"/>
              <a:t>Order matters!</a:t>
            </a:r>
          </a:p>
          <a:p>
            <a:pPr algn="ctr">
              <a:defRPr/>
            </a:pPr>
            <a:r>
              <a:rPr lang="en-US" dirty="0" smtClean="0"/>
              <a:t>Don’t just randomly reorder things! You can think about what order makes sense!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6" t="54933" r="25626" b="1260"/>
          <a:stretch>
            <a:fillRect/>
          </a:stretch>
        </p:blipFill>
        <p:spPr bwMode="auto">
          <a:xfrm>
            <a:off x="76200" y="228600"/>
            <a:ext cx="8991600" cy="6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3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t="13791" r="27394" b="2032"/>
          <a:stretch>
            <a:fillRect/>
          </a:stretch>
        </p:blipFill>
        <p:spPr bwMode="auto">
          <a:xfrm>
            <a:off x="304800" y="228600"/>
            <a:ext cx="4572000" cy="6413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299" name="Straight Arrow Connector 3"/>
          <p:cNvCxnSpPr>
            <a:cxnSpLocks noChangeShapeType="1"/>
          </p:cNvCxnSpPr>
          <p:nvPr/>
        </p:nvCxnSpPr>
        <p:spPr bwMode="auto">
          <a:xfrm flipH="1">
            <a:off x="4953000" y="5486400"/>
            <a:ext cx="1752600" cy="68580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5562600" y="48006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Using Prolog initially written in CS 60!</a:t>
            </a:r>
          </a:p>
        </p:txBody>
      </p:sp>
    </p:spTree>
    <p:extLst>
      <p:ext uri="{BB962C8B-B14F-4D97-AF65-F5344CB8AC3E}">
        <p14:creationId xmlns:p14="http://schemas.microsoft.com/office/powerpoint/2010/main" val="5023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7838" y="147638"/>
            <a:ext cx="5237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true </a:t>
            </a:r>
            <a:r>
              <a:rPr lang="en-US" sz="4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or   </a:t>
            </a:r>
            <a:r>
              <a:rPr lang="en-US" sz="4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false </a:t>
            </a:r>
            <a:r>
              <a:rPr lang="en-US" sz="4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587" name="Rectangle 4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3075" y="1817688"/>
            <a:ext cx="1471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333FF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Binding</a:t>
            </a:r>
          </a:p>
        </p:txBody>
      </p:sp>
      <p:sp>
        <p:nvSpPr>
          <p:cNvPr id="67588" name="Rectangle 4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4050" y="5410200"/>
            <a:ext cx="110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333FF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Math</a:t>
            </a:r>
          </a:p>
        </p:txBody>
      </p:sp>
      <p:sp>
        <p:nvSpPr>
          <p:cNvPr id="23558" name="Text Box 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1676400"/>
            <a:ext cx="6400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[F|R] = [42].       &lt;--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[F|R] = [].         </a:t>
            </a: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  <a:sym typeface="Wingdings" pitchFamily="2" charset="2"/>
              </a:rPr>
              <a:t>&lt;-- </a:t>
            </a:r>
            <a:endParaRPr lang="en-US" sz="1400" b="1" smtClean="0">
              <a:solidFill>
                <a:srgbClr val="000000"/>
              </a:solidFill>
              <a:latin typeface="Courier New" pitchFamily="49" charset="0"/>
              <a:cs typeface="+mn-cs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[Root,L,R] = [42,[],[]]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[Root,L,R] = [42,[]]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 = 5+2.   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 \= Y.    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X=3, Y=2, X \= Y.   &lt;--</a:t>
            </a:r>
          </a:p>
        </p:txBody>
      </p:sp>
      <p:sp>
        <p:nvSpPr>
          <p:cNvPr id="23559" name="Text Box 2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38400" y="3657600"/>
            <a:ext cx="6278563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1+2 == 1+2.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1+2 == 2+1.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[1,X] == [1,X].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[1,2] == [1,X].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 \== Y.   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X=3, Y=3, X \== Y.  &lt;--</a:t>
            </a:r>
          </a:p>
        </p:txBody>
      </p:sp>
      <p:sp>
        <p:nvSpPr>
          <p:cNvPr id="23560" name="Rectangle 3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5564188"/>
            <a:ext cx="6673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X is 5+2.  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X is Y+3.  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Y = 6, X is Y*7.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1+2 is 2+1.         &lt;--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X = 3, Y &lt; X        &lt;--</a:t>
            </a:r>
          </a:p>
        </p:txBody>
      </p:sp>
      <p:cxnSp>
        <p:nvCxnSpPr>
          <p:cNvPr id="67592" name="Straight Connector 3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914400" y="3414713"/>
            <a:ext cx="7772400" cy="1587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3" name="Straight Connector 3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914400" y="5348288"/>
            <a:ext cx="7772400" cy="1587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4" name="Rectangle 4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2263" y="3733800"/>
            <a:ext cx="1773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333FF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Structure</a:t>
            </a:r>
          </a:p>
        </p:txBody>
      </p:sp>
      <p:sp>
        <p:nvSpPr>
          <p:cNvPr id="23564" name="Rectangle 1"/>
          <p:cNvSpPr>
            <a:spLocks noChangeArrowheads="1"/>
          </p:cNvSpPr>
          <p:nvPr/>
        </p:nvSpPr>
        <p:spPr bwMode="auto">
          <a:xfrm>
            <a:off x="698500" y="1047750"/>
            <a:ext cx="77057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5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For each line, determine if Prolog will find it </a:t>
            </a:r>
            <a:r>
              <a:rPr lang="en-US" sz="15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true</a:t>
            </a:r>
            <a:r>
              <a:rPr lang="en-US" sz="15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or </a:t>
            </a:r>
            <a:r>
              <a:rPr lang="en-US" sz="15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false</a:t>
            </a:r>
            <a:r>
              <a:rPr lang="en-US" sz="15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 What bindings will Prolog create?</a:t>
            </a:r>
            <a:endParaRPr lang="en-US" sz="15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3565" name="Text Box 5"/>
          <p:cNvSpPr txBox="1">
            <a:spLocks noChangeArrowheads="1"/>
          </p:cNvSpPr>
          <p:nvPr/>
        </p:nvSpPr>
        <p:spPr bwMode="auto">
          <a:xfrm>
            <a:off x="4267200" y="411163"/>
            <a:ext cx="443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r>
              <a:rPr lang="en-US" i="1" smtClean="0">
                <a:solidFill>
                  <a:srgbClr val="000000"/>
                </a:solidFill>
                <a:cs typeface="+mn-cs"/>
              </a:rPr>
              <a:t>Name: ________________</a:t>
            </a:r>
          </a:p>
        </p:txBody>
      </p:sp>
      <p:sp>
        <p:nvSpPr>
          <p:cNvPr id="23566" name="Rectangle 2"/>
          <p:cNvSpPr>
            <a:spLocks noChangeArrowheads="1"/>
          </p:cNvSpPr>
          <p:nvPr/>
        </p:nvSpPr>
        <p:spPr bwMode="auto">
          <a:xfrm>
            <a:off x="1047750" y="2351088"/>
            <a:ext cx="322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=</a:t>
            </a:r>
            <a:endParaRPr lang="en-US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3567" name="Rectangle 3"/>
          <p:cNvSpPr>
            <a:spLocks noChangeArrowheads="1"/>
          </p:cNvSpPr>
          <p:nvPr/>
        </p:nvSpPr>
        <p:spPr bwMode="auto">
          <a:xfrm>
            <a:off x="242888" y="2662238"/>
            <a:ext cx="1931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tries to </a:t>
            </a:r>
            <a:r>
              <a:rPr lang="en-US" sz="1200" b="1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assign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any two structures to one another…</a:t>
            </a:r>
            <a:endParaRPr lang="en-US" sz="12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977900" y="4260850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==</a:t>
            </a:r>
            <a:endParaRPr lang="en-US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3569" name="Rectangle 18"/>
          <p:cNvSpPr>
            <a:spLocks noChangeArrowheads="1"/>
          </p:cNvSpPr>
          <p:nvPr/>
        </p:nvSpPr>
        <p:spPr bwMode="auto">
          <a:xfrm>
            <a:off x="242888" y="4567238"/>
            <a:ext cx="1931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b="1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compares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any two structures to one another…</a:t>
            </a:r>
            <a:endParaRPr lang="en-US" sz="12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3570" name="Rectangle 19"/>
          <p:cNvSpPr>
            <a:spLocks noChangeArrowheads="1"/>
          </p:cNvSpPr>
          <p:nvPr/>
        </p:nvSpPr>
        <p:spPr bwMode="auto">
          <a:xfrm>
            <a:off x="977900" y="5932488"/>
            <a:ext cx="461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is</a:t>
            </a:r>
            <a:endParaRPr lang="en-US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3571" name="Rectangle 20"/>
          <p:cNvSpPr>
            <a:spLocks noChangeArrowheads="1"/>
          </p:cNvSpPr>
          <p:nvPr/>
        </p:nvSpPr>
        <p:spPr bwMode="auto">
          <a:xfrm>
            <a:off x="141288" y="6234113"/>
            <a:ext cx="213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b="1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computes 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the right-hand side and binds to the left-hand side</a:t>
            </a:r>
            <a:endParaRPr lang="en-US" sz="12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2938" y="306388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Not all equals are created equal!</a:t>
            </a:r>
          </a:p>
        </p:txBody>
      </p:sp>
      <p:sp>
        <p:nvSpPr>
          <p:cNvPr id="24579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752600"/>
            <a:ext cx="64008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[F|R] = [42].       &lt;--  true, binds F to 42 and R to []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[F|R] = [].         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  <a:sym typeface="Wingdings" pitchFamily="2" charset="2"/>
              </a:rPr>
              <a:t>&lt;--  false, [] does not have a first!</a:t>
            </a:r>
            <a:endParaRPr lang="en-US" sz="1400" b="1" dirty="0" smtClean="0">
              <a:solidFill>
                <a:srgbClr val="000000"/>
              </a:solidFill>
              <a:latin typeface="Courier New" pitchFamily="49" charset="0"/>
              <a:cs typeface="+mn-cs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</a:t>
            </a:r>
            <a:r>
              <a:rPr lang="en-US" sz="1400" b="1" dirty="0" err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Root,L,R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] = [42,[],[]]  &lt;--  true, binds Root=42, L=R=[]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</a:t>
            </a:r>
            <a:r>
              <a:rPr lang="en-US" sz="1400" b="1" dirty="0" err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Root,L,R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] = [42,[]]     &lt;--  false, different # of </a:t>
            </a:r>
            <a:r>
              <a:rPr lang="en-US" sz="1400" b="1" dirty="0" err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elems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.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 = 5+2.            &lt;--  true, but X is 5+2, </a:t>
            </a:r>
            <a:r>
              <a:rPr lang="en-US" sz="1400" b="1" u="sng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not</a:t>
            </a: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 7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 \= Y.             &lt;--  false, X CAN unify with Y.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X=3, Y=2, X \= Y.   &lt;--  true, they can not be unified </a:t>
            </a:r>
          </a:p>
        </p:txBody>
      </p:sp>
      <p:sp>
        <p:nvSpPr>
          <p:cNvPr id="24580" name="Text Box 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3657600"/>
            <a:ext cx="62785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1+2 == 1+2.         &lt;--  true, the same structure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1+2 == 2+1.         &lt;--  false, NOT the same structure!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[1,X] == [1,X].     &lt;--  true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[1,2] == [1,X].     &lt;--  false, no bindings are made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 \== Y.            &lt;--  true, they have different names!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  <a:cs typeface="+mn-cs"/>
              </a:rPr>
              <a:t>X=3, Y=3, X \== Y.  &lt;--  false, it uses the values!</a:t>
            </a:r>
          </a:p>
        </p:txBody>
      </p:sp>
      <p:sp>
        <p:nvSpPr>
          <p:cNvPr id="24581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5564188"/>
            <a:ext cx="6673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X is 5+2.           &lt;--  true, now X is 7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X is Y+3.           &lt;--  </a:t>
            </a:r>
            <a:r>
              <a:rPr lang="en-US" sz="1400" b="1">
                <a:solidFill>
                  <a:srgbClr val="C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error: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Y is unbound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Y = 6, X is Y*7.    &lt;--  true, X is bound to 42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1+2 is 2+1.         &lt;--  false: only evals the RHS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X = 3, Y &lt; X        &lt;--  </a:t>
            </a:r>
            <a:r>
              <a:rPr lang="en-US" sz="1400" b="1">
                <a:solidFill>
                  <a:srgbClr val="C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error: </a:t>
            </a:r>
            <a:r>
              <a:rPr lang="en-US" sz="14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Y is unbound</a:t>
            </a:r>
          </a:p>
        </p:txBody>
      </p:sp>
      <p:cxnSp>
        <p:nvCxnSpPr>
          <p:cNvPr id="68614" name="Straight Connector 36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914400" y="3414713"/>
            <a:ext cx="7772400" cy="1587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5" name="Straight Connector 37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914400" y="5348288"/>
            <a:ext cx="7772400" cy="1587"/>
          </a:xfrm>
          <a:prstGeom prst="line">
            <a:avLst/>
          </a:prstGeom>
          <a:noFill/>
          <a:ln w="12700">
            <a:solidFill>
              <a:srgbClr val="0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8616" name="Group 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36563" y="1123950"/>
            <a:ext cx="8218487" cy="180975"/>
            <a:chOff x="295" y="1311"/>
            <a:chExt cx="5177" cy="114"/>
          </a:xfrm>
        </p:grpSpPr>
        <p:sp>
          <p:nvSpPr>
            <p:cNvPr id="2459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459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solidFill>
                  <a:srgbClr val="0333FF"/>
                </a:solidFill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4585" name="Rectangle 16"/>
          <p:cNvSpPr>
            <a:spLocks noChangeArrowheads="1"/>
          </p:cNvSpPr>
          <p:nvPr/>
        </p:nvSpPr>
        <p:spPr bwMode="auto">
          <a:xfrm>
            <a:off x="698500" y="1047750"/>
            <a:ext cx="7705725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5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For each line, determine if Prolog will find it </a:t>
            </a:r>
            <a:r>
              <a:rPr lang="en-US" sz="15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true</a:t>
            </a:r>
            <a:r>
              <a:rPr lang="en-US" sz="15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or </a:t>
            </a:r>
            <a:r>
              <a:rPr lang="en-US" sz="1500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false</a:t>
            </a:r>
            <a:r>
              <a:rPr lang="en-US" sz="15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 What bindings will Prolog create?</a:t>
            </a:r>
            <a:endParaRPr lang="en-US" sz="15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8618" name="Rectangle 4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3075" y="1817688"/>
            <a:ext cx="1471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333FF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Binding</a:t>
            </a:r>
          </a:p>
        </p:txBody>
      </p:sp>
      <p:sp>
        <p:nvSpPr>
          <p:cNvPr id="68619" name="Rectangle 4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050" y="5421313"/>
            <a:ext cx="110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333FF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Math</a:t>
            </a:r>
          </a:p>
        </p:txBody>
      </p:sp>
      <p:sp>
        <p:nvSpPr>
          <p:cNvPr id="68620" name="Rectangle 4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2263" y="3733800"/>
            <a:ext cx="1773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333FF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Structure</a:t>
            </a:r>
          </a:p>
        </p:txBody>
      </p:sp>
      <p:sp>
        <p:nvSpPr>
          <p:cNvPr id="24589" name="Rectangle 20"/>
          <p:cNvSpPr>
            <a:spLocks noChangeArrowheads="1"/>
          </p:cNvSpPr>
          <p:nvPr/>
        </p:nvSpPr>
        <p:spPr bwMode="auto">
          <a:xfrm>
            <a:off x="1047750" y="2351088"/>
            <a:ext cx="322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=</a:t>
            </a:r>
            <a:endParaRPr lang="en-US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4590" name="Rectangle 21"/>
          <p:cNvSpPr>
            <a:spLocks noChangeArrowheads="1"/>
          </p:cNvSpPr>
          <p:nvPr/>
        </p:nvSpPr>
        <p:spPr bwMode="auto">
          <a:xfrm>
            <a:off x="242888" y="2600325"/>
            <a:ext cx="1931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tries to </a:t>
            </a:r>
            <a:r>
              <a:rPr lang="en-US" sz="1200" b="1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assign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any two structures to one another…</a:t>
            </a:r>
            <a:endParaRPr lang="en-US" sz="12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4591" name="Rectangle 22"/>
          <p:cNvSpPr>
            <a:spLocks noChangeArrowheads="1"/>
          </p:cNvSpPr>
          <p:nvPr/>
        </p:nvSpPr>
        <p:spPr bwMode="auto">
          <a:xfrm>
            <a:off x="977900" y="4260850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==</a:t>
            </a:r>
            <a:endParaRPr lang="en-US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4592" name="Rectangle 23"/>
          <p:cNvSpPr>
            <a:spLocks noChangeArrowheads="1"/>
          </p:cNvSpPr>
          <p:nvPr/>
        </p:nvSpPr>
        <p:spPr bwMode="auto">
          <a:xfrm>
            <a:off x="242888" y="4510088"/>
            <a:ext cx="1931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b="1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compares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any two structures to one another…</a:t>
            </a:r>
            <a:endParaRPr lang="en-US" sz="12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4593" name="Rectangle 24"/>
          <p:cNvSpPr>
            <a:spLocks noChangeArrowheads="1"/>
          </p:cNvSpPr>
          <p:nvPr/>
        </p:nvSpPr>
        <p:spPr bwMode="auto">
          <a:xfrm>
            <a:off x="977900" y="5943600"/>
            <a:ext cx="461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000000"/>
                </a:solidFill>
                <a:latin typeface="Courier New" pitchFamily="49" charset="0"/>
                <a:ea typeface="MS PGothic" pitchFamily="34" charset="-128"/>
                <a:cs typeface="+mn-cs"/>
              </a:rPr>
              <a:t>is</a:t>
            </a:r>
            <a:endParaRPr lang="en-US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4594" name="Rectangle 25"/>
          <p:cNvSpPr>
            <a:spLocks noChangeArrowheads="1"/>
          </p:cNvSpPr>
          <p:nvPr/>
        </p:nvSpPr>
        <p:spPr bwMode="auto">
          <a:xfrm>
            <a:off x="141288" y="6213475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b="1" i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computes 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the right-hand side and binds to the left-hand side</a:t>
            </a:r>
            <a:endParaRPr lang="en-US" sz="1200">
              <a:solidFill>
                <a:srgbClr val="0333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436563" y="990600"/>
            <a:ext cx="8218487" cy="180975"/>
            <a:chOff x="295" y="1311"/>
            <a:chExt cx="5177" cy="114"/>
          </a:xfrm>
        </p:grpSpPr>
        <p:sp>
          <p:nvSpPr>
            <p:cNvPr id="697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97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706438" y="196850"/>
            <a:ext cx="5913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latin typeface="Times New Roman" panose="02020603050405020304" pitchFamily="18" charset="0"/>
                <a:ea typeface="MS PGothic" panose="020B0600070205080204" pitchFamily="34" charset="-128"/>
              </a:rPr>
              <a:t>Homework Reference</a:t>
            </a:r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4210050" y="1481138"/>
            <a:ext cx="817563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uggette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3217863" y="1489075"/>
            <a:ext cx="815975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ug</a:t>
            </a:r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2319338" y="2393950"/>
            <a:ext cx="923925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homericus</a:t>
            </a:r>
          </a:p>
        </p:txBody>
      </p:sp>
      <p:sp>
        <p:nvSpPr>
          <p:cNvPr id="69639" name="Rectangle 9"/>
          <p:cNvSpPr>
            <a:spLocks noChangeArrowheads="1"/>
          </p:cNvSpPr>
          <p:nvPr/>
        </p:nvSpPr>
        <p:spPr bwMode="auto">
          <a:xfrm>
            <a:off x="3608388" y="2387600"/>
            <a:ext cx="815975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matilda</a:t>
            </a:r>
          </a:p>
        </p:txBody>
      </p:sp>
      <p:sp>
        <p:nvSpPr>
          <p:cNvPr id="69640" name="Rectangle 10"/>
          <p:cNvSpPr>
            <a:spLocks noChangeArrowheads="1"/>
          </p:cNvSpPr>
          <p:nvPr/>
        </p:nvSpPr>
        <p:spPr bwMode="auto">
          <a:xfrm>
            <a:off x="5181600" y="3148013"/>
            <a:ext cx="817563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marge</a:t>
            </a:r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2811463" y="3165475"/>
            <a:ext cx="815975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gomer</a:t>
            </a:r>
          </a:p>
        </p:txBody>
      </p:sp>
      <p:sp>
        <p:nvSpPr>
          <p:cNvPr id="69642" name="Rectangle 12"/>
          <p:cNvSpPr>
            <a:spLocks noChangeArrowheads="1"/>
          </p:cNvSpPr>
          <p:nvPr/>
        </p:nvSpPr>
        <p:spPr bwMode="auto">
          <a:xfrm>
            <a:off x="4075113" y="4164013"/>
            <a:ext cx="814387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maggie</a:t>
            </a:r>
          </a:p>
        </p:txBody>
      </p:sp>
      <p:sp>
        <p:nvSpPr>
          <p:cNvPr id="37899" name="Rectangle 13"/>
          <p:cNvSpPr>
            <a:spLocks noChangeArrowheads="1"/>
          </p:cNvSpPr>
          <p:nvPr/>
        </p:nvSpPr>
        <p:spPr bwMode="auto">
          <a:xfrm>
            <a:off x="3021013" y="4170363"/>
            <a:ext cx="815975" cy="5127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bart</a:t>
            </a:r>
          </a:p>
        </p:txBody>
      </p:sp>
      <p:sp>
        <p:nvSpPr>
          <p:cNvPr id="69644" name="Rectangle 14"/>
          <p:cNvSpPr>
            <a:spLocks noChangeArrowheads="1"/>
          </p:cNvSpPr>
          <p:nvPr/>
        </p:nvSpPr>
        <p:spPr bwMode="auto">
          <a:xfrm>
            <a:off x="5099050" y="4165600"/>
            <a:ext cx="81756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lisa</a:t>
            </a:r>
          </a:p>
        </p:txBody>
      </p:sp>
      <p:sp>
        <p:nvSpPr>
          <p:cNvPr id="69645" name="Line 15"/>
          <p:cNvSpPr>
            <a:spLocks noChangeShapeType="1"/>
          </p:cNvSpPr>
          <p:nvPr/>
        </p:nvSpPr>
        <p:spPr bwMode="auto">
          <a:xfrm>
            <a:off x="3643313" y="2057400"/>
            <a:ext cx="36195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Line 16"/>
          <p:cNvSpPr>
            <a:spLocks noChangeShapeType="1"/>
          </p:cNvSpPr>
          <p:nvPr/>
        </p:nvSpPr>
        <p:spPr bwMode="auto">
          <a:xfrm flipH="1">
            <a:off x="4043363" y="2032000"/>
            <a:ext cx="549275" cy="284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Line 17"/>
          <p:cNvSpPr>
            <a:spLocks noChangeShapeType="1"/>
          </p:cNvSpPr>
          <p:nvPr/>
        </p:nvSpPr>
        <p:spPr bwMode="auto">
          <a:xfrm>
            <a:off x="3236913" y="2917825"/>
            <a:ext cx="635000" cy="20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8" name="Line 18"/>
          <p:cNvSpPr>
            <a:spLocks noChangeShapeType="1"/>
          </p:cNvSpPr>
          <p:nvPr/>
        </p:nvSpPr>
        <p:spPr bwMode="auto">
          <a:xfrm flipH="1">
            <a:off x="3236913" y="2917825"/>
            <a:ext cx="546100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Line 19"/>
          <p:cNvSpPr>
            <a:spLocks noChangeShapeType="1"/>
          </p:cNvSpPr>
          <p:nvPr/>
        </p:nvSpPr>
        <p:spPr bwMode="auto">
          <a:xfrm flipH="1">
            <a:off x="5399088" y="3711575"/>
            <a:ext cx="131762" cy="400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Line 20"/>
          <p:cNvSpPr>
            <a:spLocks noChangeShapeType="1"/>
          </p:cNvSpPr>
          <p:nvPr/>
        </p:nvSpPr>
        <p:spPr bwMode="auto">
          <a:xfrm flipH="1">
            <a:off x="4483100" y="3708400"/>
            <a:ext cx="919163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Line 21"/>
          <p:cNvSpPr>
            <a:spLocks noChangeShapeType="1"/>
          </p:cNvSpPr>
          <p:nvPr/>
        </p:nvSpPr>
        <p:spPr bwMode="auto">
          <a:xfrm flipH="1">
            <a:off x="3433763" y="3627438"/>
            <a:ext cx="1685925" cy="463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Line 22"/>
          <p:cNvSpPr>
            <a:spLocks noChangeShapeType="1"/>
          </p:cNvSpPr>
          <p:nvPr/>
        </p:nvSpPr>
        <p:spPr bwMode="auto">
          <a:xfrm flipH="1">
            <a:off x="3333750" y="3716338"/>
            <a:ext cx="668338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Line 23"/>
          <p:cNvSpPr>
            <a:spLocks noChangeShapeType="1"/>
          </p:cNvSpPr>
          <p:nvPr/>
        </p:nvSpPr>
        <p:spPr bwMode="auto">
          <a:xfrm>
            <a:off x="4103688" y="3724275"/>
            <a:ext cx="285750" cy="376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Line 24"/>
          <p:cNvSpPr>
            <a:spLocks noChangeShapeType="1"/>
          </p:cNvSpPr>
          <p:nvPr/>
        </p:nvSpPr>
        <p:spPr bwMode="auto">
          <a:xfrm>
            <a:off x="4194175" y="3721100"/>
            <a:ext cx="1125538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Rectangle 25"/>
          <p:cNvSpPr>
            <a:spLocks noChangeArrowheads="1"/>
          </p:cNvSpPr>
          <p:nvPr/>
        </p:nvSpPr>
        <p:spPr bwMode="auto">
          <a:xfrm>
            <a:off x="6807200" y="2397125"/>
            <a:ext cx="92551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jackie</a:t>
            </a:r>
          </a:p>
        </p:txBody>
      </p:sp>
      <p:sp>
        <p:nvSpPr>
          <p:cNvPr id="69656" name="Line 26"/>
          <p:cNvSpPr>
            <a:spLocks noChangeShapeType="1"/>
          </p:cNvSpPr>
          <p:nvPr/>
        </p:nvSpPr>
        <p:spPr bwMode="auto">
          <a:xfrm>
            <a:off x="5992813" y="2960688"/>
            <a:ext cx="954087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Line 27"/>
          <p:cNvSpPr>
            <a:spLocks noChangeShapeType="1"/>
          </p:cNvSpPr>
          <p:nvPr/>
        </p:nvSpPr>
        <p:spPr bwMode="auto">
          <a:xfrm flipH="1">
            <a:off x="7034213" y="2944813"/>
            <a:ext cx="425450" cy="153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Rectangle 28"/>
          <p:cNvSpPr>
            <a:spLocks noChangeArrowheads="1"/>
          </p:cNvSpPr>
          <p:nvPr/>
        </p:nvSpPr>
        <p:spPr bwMode="auto">
          <a:xfrm>
            <a:off x="5510213" y="2393950"/>
            <a:ext cx="923925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john</a:t>
            </a:r>
          </a:p>
        </p:txBody>
      </p:sp>
      <p:sp>
        <p:nvSpPr>
          <p:cNvPr id="69659" name="Rectangle 29"/>
          <p:cNvSpPr>
            <a:spLocks noChangeArrowheads="1"/>
          </p:cNvSpPr>
          <p:nvPr/>
        </p:nvSpPr>
        <p:spPr bwMode="auto">
          <a:xfrm>
            <a:off x="6064250" y="3155950"/>
            <a:ext cx="712788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selma</a:t>
            </a:r>
          </a:p>
        </p:txBody>
      </p:sp>
      <p:sp>
        <p:nvSpPr>
          <p:cNvPr id="69660" name="Rectangle 30"/>
          <p:cNvSpPr>
            <a:spLocks noChangeArrowheads="1"/>
          </p:cNvSpPr>
          <p:nvPr/>
        </p:nvSpPr>
        <p:spPr bwMode="auto">
          <a:xfrm>
            <a:off x="6858000" y="3151188"/>
            <a:ext cx="64135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patty</a:t>
            </a:r>
          </a:p>
        </p:txBody>
      </p:sp>
      <p:sp>
        <p:nvSpPr>
          <p:cNvPr id="37917" name="Rectangle 31"/>
          <p:cNvSpPr>
            <a:spLocks noChangeArrowheads="1"/>
          </p:cNvSpPr>
          <p:nvPr/>
        </p:nvSpPr>
        <p:spPr bwMode="auto">
          <a:xfrm>
            <a:off x="7593013" y="3138488"/>
            <a:ext cx="625475" cy="5127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glum</a:t>
            </a:r>
          </a:p>
        </p:txBody>
      </p:sp>
      <p:sp>
        <p:nvSpPr>
          <p:cNvPr id="37918" name="Rectangle 32"/>
          <p:cNvSpPr>
            <a:spLocks noChangeArrowheads="1"/>
          </p:cNvSpPr>
          <p:nvPr/>
        </p:nvSpPr>
        <p:spPr bwMode="auto">
          <a:xfrm>
            <a:off x="3725863" y="3162300"/>
            <a:ext cx="704850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homer</a:t>
            </a:r>
          </a:p>
        </p:txBody>
      </p:sp>
      <p:sp>
        <p:nvSpPr>
          <p:cNvPr id="69663" name="Line 33"/>
          <p:cNvSpPr>
            <a:spLocks noChangeShapeType="1"/>
          </p:cNvSpPr>
          <p:nvPr/>
        </p:nvSpPr>
        <p:spPr bwMode="auto">
          <a:xfrm>
            <a:off x="3860800" y="2927350"/>
            <a:ext cx="201613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4" name="Line 34"/>
          <p:cNvSpPr>
            <a:spLocks noChangeShapeType="1"/>
          </p:cNvSpPr>
          <p:nvPr/>
        </p:nvSpPr>
        <p:spPr bwMode="auto">
          <a:xfrm>
            <a:off x="2932113" y="2943225"/>
            <a:ext cx="228600" cy="157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5" name="Line 35"/>
          <p:cNvSpPr>
            <a:spLocks noChangeShapeType="1"/>
          </p:cNvSpPr>
          <p:nvPr/>
        </p:nvSpPr>
        <p:spPr bwMode="auto">
          <a:xfrm>
            <a:off x="5875338" y="2938463"/>
            <a:ext cx="1952625" cy="147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6" name="Line 36"/>
          <p:cNvSpPr>
            <a:spLocks noChangeShapeType="1"/>
          </p:cNvSpPr>
          <p:nvPr/>
        </p:nvSpPr>
        <p:spPr bwMode="auto">
          <a:xfrm>
            <a:off x="7462838" y="2947988"/>
            <a:ext cx="447675" cy="141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67" name="Line 37"/>
          <p:cNvSpPr>
            <a:spLocks noChangeShapeType="1"/>
          </p:cNvSpPr>
          <p:nvPr/>
        </p:nvSpPr>
        <p:spPr bwMode="auto">
          <a:xfrm flipH="1">
            <a:off x="5878513" y="2951163"/>
            <a:ext cx="1587500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Rectangle 38"/>
          <p:cNvSpPr>
            <a:spLocks noChangeArrowheads="1"/>
          </p:cNvSpPr>
          <p:nvPr/>
        </p:nvSpPr>
        <p:spPr bwMode="auto">
          <a:xfrm>
            <a:off x="6889750" y="4181475"/>
            <a:ext cx="874713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millhouse</a:t>
            </a:r>
          </a:p>
        </p:txBody>
      </p:sp>
      <p:sp>
        <p:nvSpPr>
          <p:cNvPr id="69669" name="Rectangle 39"/>
          <p:cNvSpPr>
            <a:spLocks noChangeArrowheads="1"/>
          </p:cNvSpPr>
          <p:nvPr/>
        </p:nvSpPr>
        <p:spPr bwMode="auto">
          <a:xfrm>
            <a:off x="7866063" y="4168775"/>
            <a:ext cx="865187" cy="512763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latin typeface="Helvetica" panose="020B0604020202020204" pitchFamily="34" charset="0"/>
              </a:rPr>
              <a:t>terpsichore</a:t>
            </a:r>
          </a:p>
        </p:txBody>
      </p:sp>
      <p:sp>
        <p:nvSpPr>
          <p:cNvPr id="69670" name="Line 40"/>
          <p:cNvSpPr>
            <a:spLocks noChangeShapeType="1"/>
          </p:cNvSpPr>
          <p:nvPr/>
        </p:nvSpPr>
        <p:spPr bwMode="auto">
          <a:xfrm flipH="1">
            <a:off x="7531100" y="3746500"/>
            <a:ext cx="22860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1" name="Line 41"/>
          <p:cNvSpPr>
            <a:spLocks noChangeShapeType="1"/>
          </p:cNvSpPr>
          <p:nvPr/>
        </p:nvSpPr>
        <p:spPr bwMode="auto">
          <a:xfrm>
            <a:off x="7824788" y="3724275"/>
            <a:ext cx="238125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2" name="Line 42"/>
          <p:cNvSpPr>
            <a:spLocks noChangeShapeType="1"/>
          </p:cNvSpPr>
          <p:nvPr/>
        </p:nvSpPr>
        <p:spPr bwMode="auto">
          <a:xfrm flipH="1">
            <a:off x="5776913" y="2965450"/>
            <a:ext cx="134937" cy="146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3" name="Rectangle 43"/>
          <p:cNvSpPr>
            <a:spLocks noChangeArrowheads="1"/>
          </p:cNvSpPr>
          <p:nvPr/>
        </p:nvSpPr>
        <p:spPr bwMode="auto">
          <a:xfrm>
            <a:off x="1776413" y="1490663"/>
            <a:ext cx="814387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helga</a:t>
            </a:r>
          </a:p>
        </p:txBody>
      </p:sp>
      <p:sp>
        <p:nvSpPr>
          <p:cNvPr id="37930" name="Rectangle 44"/>
          <p:cNvSpPr>
            <a:spLocks noChangeArrowheads="1"/>
          </p:cNvSpPr>
          <p:nvPr/>
        </p:nvSpPr>
        <p:spPr bwMode="auto">
          <a:xfrm>
            <a:off x="782638" y="1498600"/>
            <a:ext cx="815975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olf</a:t>
            </a:r>
          </a:p>
        </p:txBody>
      </p:sp>
      <p:sp>
        <p:nvSpPr>
          <p:cNvPr id="69675" name="Rectangle 45"/>
          <p:cNvSpPr>
            <a:spLocks noChangeArrowheads="1"/>
          </p:cNvSpPr>
          <p:nvPr/>
        </p:nvSpPr>
        <p:spPr bwMode="auto">
          <a:xfrm>
            <a:off x="8383588" y="3132138"/>
            <a:ext cx="67310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cher</a:t>
            </a:r>
          </a:p>
        </p:txBody>
      </p:sp>
      <p:sp>
        <p:nvSpPr>
          <p:cNvPr id="69676" name="Line 46"/>
          <p:cNvSpPr>
            <a:spLocks noChangeShapeType="1"/>
          </p:cNvSpPr>
          <p:nvPr/>
        </p:nvSpPr>
        <p:spPr bwMode="auto">
          <a:xfrm flipH="1">
            <a:off x="8113713" y="3694113"/>
            <a:ext cx="498475" cy="41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7" name="Line 47"/>
          <p:cNvSpPr>
            <a:spLocks noChangeShapeType="1"/>
          </p:cNvSpPr>
          <p:nvPr/>
        </p:nvSpPr>
        <p:spPr bwMode="auto">
          <a:xfrm flipH="1">
            <a:off x="7599363" y="3679825"/>
            <a:ext cx="920750" cy="41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8" name="Line 48"/>
          <p:cNvSpPr>
            <a:spLocks noChangeShapeType="1"/>
          </p:cNvSpPr>
          <p:nvPr/>
        </p:nvSpPr>
        <p:spPr bwMode="auto">
          <a:xfrm>
            <a:off x="2201863" y="2035175"/>
            <a:ext cx="549275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9" name="Line 49"/>
          <p:cNvSpPr>
            <a:spLocks noChangeShapeType="1"/>
          </p:cNvSpPr>
          <p:nvPr/>
        </p:nvSpPr>
        <p:spPr bwMode="auto">
          <a:xfrm>
            <a:off x="1147763" y="2052638"/>
            <a:ext cx="1462087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0" name="Line 50"/>
          <p:cNvSpPr>
            <a:spLocks noChangeShapeType="1"/>
          </p:cNvSpPr>
          <p:nvPr/>
        </p:nvSpPr>
        <p:spPr bwMode="auto">
          <a:xfrm>
            <a:off x="5867400" y="2954338"/>
            <a:ext cx="533400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1" name="Line 51"/>
          <p:cNvSpPr>
            <a:spLocks noChangeShapeType="1"/>
          </p:cNvSpPr>
          <p:nvPr/>
        </p:nvSpPr>
        <p:spPr bwMode="auto">
          <a:xfrm flipH="1">
            <a:off x="1516063" y="2028825"/>
            <a:ext cx="679450" cy="33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2" name="Line 52"/>
          <p:cNvSpPr>
            <a:spLocks noChangeShapeType="1"/>
          </p:cNvSpPr>
          <p:nvPr/>
        </p:nvSpPr>
        <p:spPr bwMode="auto">
          <a:xfrm>
            <a:off x="1131888" y="2070100"/>
            <a:ext cx="328612" cy="31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39" name="Rectangle 53"/>
          <p:cNvSpPr>
            <a:spLocks noChangeArrowheads="1"/>
          </p:cNvSpPr>
          <p:nvPr/>
        </p:nvSpPr>
        <p:spPr bwMode="auto">
          <a:xfrm>
            <a:off x="1166813" y="2389188"/>
            <a:ext cx="736600" cy="5127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skug</a:t>
            </a:r>
          </a:p>
        </p:txBody>
      </p:sp>
      <p:sp>
        <p:nvSpPr>
          <p:cNvPr id="69684" name="Rectangle 54"/>
          <p:cNvSpPr>
            <a:spLocks noChangeArrowheads="1"/>
          </p:cNvSpPr>
          <p:nvPr/>
        </p:nvSpPr>
        <p:spPr bwMode="auto">
          <a:xfrm>
            <a:off x="158750" y="2390775"/>
            <a:ext cx="881063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skugerina</a:t>
            </a:r>
          </a:p>
        </p:txBody>
      </p:sp>
      <p:sp>
        <p:nvSpPr>
          <p:cNvPr id="69685" name="Line 55"/>
          <p:cNvSpPr>
            <a:spLocks noChangeShapeType="1"/>
          </p:cNvSpPr>
          <p:nvPr/>
        </p:nvSpPr>
        <p:spPr bwMode="auto">
          <a:xfrm flipH="1">
            <a:off x="1471613" y="2928938"/>
            <a:ext cx="26987" cy="187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2" name="Rectangle 56"/>
          <p:cNvSpPr>
            <a:spLocks noChangeArrowheads="1"/>
          </p:cNvSpPr>
          <p:nvPr/>
        </p:nvSpPr>
        <p:spPr bwMode="auto">
          <a:xfrm>
            <a:off x="176213" y="3160713"/>
            <a:ext cx="736600" cy="51276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gemini</a:t>
            </a:r>
          </a:p>
        </p:txBody>
      </p:sp>
      <p:sp>
        <p:nvSpPr>
          <p:cNvPr id="69687" name="Rectangle 57"/>
          <p:cNvSpPr>
            <a:spLocks noChangeArrowheads="1"/>
          </p:cNvSpPr>
          <p:nvPr/>
        </p:nvSpPr>
        <p:spPr bwMode="auto">
          <a:xfrm>
            <a:off x="1049338" y="3162300"/>
            <a:ext cx="946150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esmerelda</a:t>
            </a:r>
          </a:p>
        </p:txBody>
      </p:sp>
      <p:sp>
        <p:nvSpPr>
          <p:cNvPr id="69688" name="Line 58"/>
          <p:cNvSpPr>
            <a:spLocks noChangeShapeType="1"/>
          </p:cNvSpPr>
          <p:nvPr/>
        </p:nvSpPr>
        <p:spPr bwMode="auto">
          <a:xfrm>
            <a:off x="889000" y="2944813"/>
            <a:ext cx="477838" cy="163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9" name="Line 59"/>
          <p:cNvSpPr>
            <a:spLocks noChangeShapeType="1"/>
          </p:cNvSpPr>
          <p:nvPr/>
        </p:nvSpPr>
        <p:spPr bwMode="auto">
          <a:xfrm flipH="1">
            <a:off x="350838" y="3741738"/>
            <a:ext cx="80962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0" name="Rectangle 60"/>
          <p:cNvSpPr>
            <a:spLocks noChangeArrowheads="1"/>
          </p:cNvSpPr>
          <p:nvPr/>
        </p:nvSpPr>
        <p:spPr bwMode="auto">
          <a:xfrm>
            <a:off x="133350" y="4170363"/>
            <a:ext cx="67310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klotho</a:t>
            </a:r>
          </a:p>
        </p:txBody>
      </p:sp>
      <p:sp>
        <p:nvSpPr>
          <p:cNvPr id="69691" name="Line 61"/>
          <p:cNvSpPr>
            <a:spLocks noChangeShapeType="1"/>
          </p:cNvSpPr>
          <p:nvPr/>
        </p:nvSpPr>
        <p:spPr bwMode="auto">
          <a:xfrm flipH="1">
            <a:off x="582613" y="3719513"/>
            <a:ext cx="771525" cy="376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2" name="Rectangle 62"/>
          <p:cNvSpPr>
            <a:spLocks noChangeArrowheads="1"/>
          </p:cNvSpPr>
          <p:nvPr/>
        </p:nvSpPr>
        <p:spPr bwMode="auto">
          <a:xfrm>
            <a:off x="906463" y="4164013"/>
            <a:ext cx="768350" cy="512762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lachesis</a:t>
            </a:r>
          </a:p>
        </p:txBody>
      </p:sp>
      <p:sp>
        <p:nvSpPr>
          <p:cNvPr id="69693" name="Rectangle 63"/>
          <p:cNvSpPr>
            <a:spLocks noChangeArrowheads="1"/>
          </p:cNvSpPr>
          <p:nvPr/>
        </p:nvSpPr>
        <p:spPr bwMode="auto">
          <a:xfrm>
            <a:off x="1779588" y="4165600"/>
            <a:ext cx="673100" cy="512763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atropos</a:t>
            </a:r>
          </a:p>
        </p:txBody>
      </p:sp>
      <p:sp>
        <p:nvSpPr>
          <p:cNvPr id="69694" name="Line 64"/>
          <p:cNvSpPr>
            <a:spLocks noChangeShapeType="1"/>
          </p:cNvSpPr>
          <p:nvPr/>
        </p:nvSpPr>
        <p:spPr bwMode="auto">
          <a:xfrm flipH="1">
            <a:off x="1227138" y="3713163"/>
            <a:ext cx="193675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5" name="Line 65"/>
          <p:cNvSpPr>
            <a:spLocks noChangeShapeType="1"/>
          </p:cNvSpPr>
          <p:nvPr/>
        </p:nvSpPr>
        <p:spPr bwMode="auto">
          <a:xfrm>
            <a:off x="1460500" y="3722688"/>
            <a:ext cx="641350" cy="384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6" name="Line 66"/>
          <p:cNvSpPr>
            <a:spLocks noChangeShapeType="1"/>
          </p:cNvSpPr>
          <p:nvPr/>
        </p:nvSpPr>
        <p:spPr bwMode="auto">
          <a:xfrm>
            <a:off x="487363" y="3724275"/>
            <a:ext cx="67945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7" name="Line 67"/>
          <p:cNvSpPr>
            <a:spLocks noChangeShapeType="1"/>
          </p:cNvSpPr>
          <p:nvPr/>
        </p:nvSpPr>
        <p:spPr bwMode="auto">
          <a:xfrm>
            <a:off x="671513" y="3725863"/>
            <a:ext cx="125095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8" name="Text Box 68"/>
          <p:cNvSpPr txBox="1">
            <a:spLocks noChangeArrowheads="1"/>
          </p:cNvSpPr>
          <p:nvPr/>
        </p:nvSpPr>
        <p:spPr bwMode="auto">
          <a:xfrm>
            <a:off x="2286000" y="1449388"/>
            <a:ext cx="354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97</a:t>
            </a:r>
          </a:p>
        </p:txBody>
      </p:sp>
      <p:sp>
        <p:nvSpPr>
          <p:cNvPr id="69699" name="Text Box 69"/>
          <p:cNvSpPr txBox="1">
            <a:spLocks noChangeArrowheads="1"/>
          </p:cNvSpPr>
          <p:nvPr/>
        </p:nvSpPr>
        <p:spPr bwMode="auto">
          <a:xfrm>
            <a:off x="1303338" y="145891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99</a:t>
            </a:r>
          </a:p>
        </p:txBody>
      </p:sp>
      <p:sp>
        <p:nvSpPr>
          <p:cNvPr id="69700" name="Text Box 70"/>
          <p:cNvSpPr txBox="1">
            <a:spLocks noChangeArrowheads="1"/>
          </p:cNvSpPr>
          <p:nvPr/>
        </p:nvSpPr>
        <p:spPr bwMode="auto">
          <a:xfrm>
            <a:off x="4741863" y="143668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93</a:t>
            </a:r>
          </a:p>
        </p:txBody>
      </p:sp>
      <p:sp>
        <p:nvSpPr>
          <p:cNvPr id="69701" name="Text Box 71"/>
          <p:cNvSpPr txBox="1">
            <a:spLocks noChangeArrowheads="1"/>
          </p:cNvSpPr>
          <p:nvPr/>
        </p:nvSpPr>
        <p:spPr bwMode="auto">
          <a:xfrm>
            <a:off x="3735388" y="144621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92</a:t>
            </a:r>
          </a:p>
        </p:txBody>
      </p:sp>
      <p:sp>
        <p:nvSpPr>
          <p:cNvPr id="69702" name="Text Box 72"/>
          <p:cNvSpPr txBox="1">
            <a:spLocks noChangeArrowheads="1"/>
          </p:cNvSpPr>
          <p:nvPr/>
        </p:nvSpPr>
        <p:spPr bwMode="auto">
          <a:xfrm>
            <a:off x="4133850" y="233680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65</a:t>
            </a:r>
          </a:p>
        </p:txBody>
      </p:sp>
      <p:sp>
        <p:nvSpPr>
          <p:cNvPr id="69703" name="Text Box 73"/>
          <p:cNvSpPr txBox="1">
            <a:spLocks noChangeArrowheads="1"/>
          </p:cNvSpPr>
          <p:nvPr/>
        </p:nvSpPr>
        <p:spPr bwMode="auto">
          <a:xfrm>
            <a:off x="2944813" y="2346325"/>
            <a:ext cx="354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76</a:t>
            </a:r>
          </a:p>
        </p:txBody>
      </p:sp>
      <p:sp>
        <p:nvSpPr>
          <p:cNvPr id="69704" name="Text Box 74"/>
          <p:cNvSpPr txBox="1">
            <a:spLocks noChangeArrowheads="1"/>
          </p:cNvSpPr>
          <p:nvPr/>
        </p:nvSpPr>
        <p:spPr bwMode="auto">
          <a:xfrm>
            <a:off x="682625" y="2347913"/>
            <a:ext cx="438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101</a:t>
            </a:r>
          </a:p>
        </p:txBody>
      </p:sp>
      <p:sp>
        <p:nvSpPr>
          <p:cNvPr id="69705" name="Text Box 75"/>
          <p:cNvSpPr txBox="1">
            <a:spLocks noChangeArrowheads="1"/>
          </p:cNvSpPr>
          <p:nvPr/>
        </p:nvSpPr>
        <p:spPr bwMode="auto">
          <a:xfrm>
            <a:off x="1608138" y="2349500"/>
            <a:ext cx="354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78</a:t>
            </a:r>
          </a:p>
        </p:txBody>
      </p:sp>
      <p:sp>
        <p:nvSpPr>
          <p:cNvPr id="69706" name="Text Box 76"/>
          <p:cNvSpPr txBox="1">
            <a:spLocks noChangeArrowheads="1"/>
          </p:cNvSpPr>
          <p:nvPr/>
        </p:nvSpPr>
        <p:spPr bwMode="auto">
          <a:xfrm>
            <a:off x="1641475" y="3105150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55</a:t>
            </a:r>
          </a:p>
        </p:txBody>
      </p:sp>
      <p:sp>
        <p:nvSpPr>
          <p:cNvPr id="69707" name="Text Box 77"/>
          <p:cNvSpPr txBox="1">
            <a:spLocks noChangeArrowheads="1"/>
          </p:cNvSpPr>
          <p:nvPr/>
        </p:nvSpPr>
        <p:spPr bwMode="auto">
          <a:xfrm>
            <a:off x="619125" y="3106738"/>
            <a:ext cx="354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54</a:t>
            </a:r>
          </a:p>
        </p:txBody>
      </p:sp>
      <p:sp>
        <p:nvSpPr>
          <p:cNvPr id="69708" name="Text Box 78"/>
          <p:cNvSpPr txBox="1">
            <a:spLocks noChangeArrowheads="1"/>
          </p:cNvSpPr>
          <p:nvPr/>
        </p:nvSpPr>
        <p:spPr bwMode="auto">
          <a:xfrm>
            <a:off x="517525" y="412432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</a:t>
            </a:r>
          </a:p>
        </p:txBody>
      </p:sp>
      <p:sp>
        <p:nvSpPr>
          <p:cNvPr id="69709" name="Text Box 79"/>
          <p:cNvSpPr txBox="1">
            <a:spLocks noChangeArrowheads="1"/>
          </p:cNvSpPr>
          <p:nvPr/>
        </p:nvSpPr>
        <p:spPr bwMode="auto">
          <a:xfrm>
            <a:off x="1384300" y="411797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18</a:t>
            </a:r>
          </a:p>
        </p:txBody>
      </p:sp>
      <p:sp>
        <p:nvSpPr>
          <p:cNvPr id="69710" name="Text Box 80"/>
          <p:cNvSpPr txBox="1">
            <a:spLocks noChangeArrowheads="1"/>
          </p:cNvSpPr>
          <p:nvPr/>
        </p:nvSpPr>
        <p:spPr bwMode="auto">
          <a:xfrm>
            <a:off x="2155825" y="411162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19</a:t>
            </a:r>
          </a:p>
        </p:txBody>
      </p:sp>
      <p:sp>
        <p:nvSpPr>
          <p:cNvPr id="69711" name="Text Box 81"/>
          <p:cNvSpPr txBox="1">
            <a:spLocks noChangeArrowheads="1"/>
          </p:cNvSpPr>
          <p:nvPr/>
        </p:nvSpPr>
        <p:spPr bwMode="auto">
          <a:xfrm>
            <a:off x="5703888" y="310356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35</a:t>
            </a:r>
          </a:p>
        </p:txBody>
      </p:sp>
      <p:sp>
        <p:nvSpPr>
          <p:cNvPr id="69712" name="Text Box 82"/>
          <p:cNvSpPr txBox="1">
            <a:spLocks noChangeArrowheads="1"/>
          </p:cNvSpPr>
          <p:nvPr/>
        </p:nvSpPr>
        <p:spPr bwMode="auto">
          <a:xfrm>
            <a:off x="3355975" y="312102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41</a:t>
            </a:r>
          </a:p>
        </p:txBody>
      </p:sp>
      <p:sp>
        <p:nvSpPr>
          <p:cNvPr id="69713" name="Text Box 83"/>
          <p:cNvSpPr txBox="1">
            <a:spLocks noChangeArrowheads="1"/>
          </p:cNvSpPr>
          <p:nvPr/>
        </p:nvSpPr>
        <p:spPr bwMode="auto">
          <a:xfrm>
            <a:off x="4135438" y="310673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38</a:t>
            </a:r>
          </a:p>
        </p:txBody>
      </p:sp>
      <p:sp>
        <p:nvSpPr>
          <p:cNvPr id="69714" name="Text Box 84"/>
          <p:cNvSpPr txBox="1">
            <a:spLocks noChangeArrowheads="1"/>
          </p:cNvSpPr>
          <p:nvPr/>
        </p:nvSpPr>
        <p:spPr bwMode="auto">
          <a:xfrm>
            <a:off x="4686300" y="411638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69715" name="Text Box 85"/>
          <p:cNvSpPr txBox="1">
            <a:spLocks noChangeArrowheads="1"/>
          </p:cNvSpPr>
          <p:nvPr/>
        </p:nvSpPr>
        <p:spPr bwMode="auto">
          <a:xfrm>
            <a:off x="5719763" y="412591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8</a:t>
            </a:r>
          </a:p>
        </p:txBody>
      </p:sp>
      <p:sp>
        <p:nvSpPr>
          <p:cNvPr id="69716" name="Text Box 86"/>
          <p:cNvSpPr txBox="1">
            <a:spLocks noChangeArrowheads="1"/>
          </p:cNvSpPr>
          <p:nvPr/>
        </p:nvSpPr>
        <p:spPr bwMode="auto">
          <a:xfrm>
            <a:off x="3544888" y="411956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10</a:t>
            </a:r>
          </a:p>
        </p:txBody>
      </p:sp>
      <p:sp>
        <p:nvSpPr>
          <p:cNvPr id="69717" name="Text Box 87"/>
          <p:cNvSpPr txBox="1">
            <a:spLocks noChangeArrowheads="1"/>
          </p:cNvSpPr>
          <p:nvPr/>
        </p:nvSpPr>
        <p:spPr bwMode="auto">
          <a:xfrm>
            <a:off x="6491288" y="311308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38</a:t>
            </a:r>
          </a:p>
        </p:txBody>
      </p:sp>
      <p:sp>
        <p:nvSpPr>
          <p:cNvPr id="69718" name="Text Box 88"/>
          <p:cNvSpPr txBox="1">
            <a:spLocks noChangeArrowheads="1"/>
          </p:cNvSpPr>
          <p:nvPr/>
        </p:nvSpPr>
        <p:spPr bwMode="auto">
          <a:xfrm>
            <a:off x="7207250" y="3106738"/>
            <a:ext cx="354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38</a:t>
            </a:r>
          </a:p>
        </p:txBody>
      </p:sp>
      <p:sp>
        <p:nvSpPr>
          <p:cNvPr id="69719" name="Text Box 89"/>
          <p:cNvSpPr txBox="1">
            <a:spLocks noChangeArrowheads="1"/>
          </p:cNvSpPr>
          <p:nvPr/>
        </p:nvSpPr>
        <p:spPr bwMode="auto">
          <a:xfrm>
            <a:off x="7923213" y="3092450"/>
            <a:ext cx="354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27</a:t>
            </a:r>
          </a:p>
        </p:txBody>
      </p:sp>
      <p:sp>
        <p:nvSpPr>
          <p:cNvPr id="69720" name="Text Box 90"/>
          <p:cNvSpPr txBox="1">
            <a:spLocks noChangeArrowheads="1"/>
          </p:cNvSpPr>
          <p:nvPr/>
        </p:nvSpPr>
        <p:spPr bwMode="auto">
          <a:xfrm>
            <a:off x="8767763" y="3094038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44</a:t>
            </a:r>
          </a:p>
        </p:txBody>
      </p:sp>
      <p:sp>
        <p:nvSpPr>
          <p:cNvPr id="69721" name="Text Box 91"/>
          <p:cNvSpPr txBox="1">
            <a:spLocks noChangeArrowheads="1"/>
          </p:cNvSpPr>
          <p:nvPr/>
        </p:nvSpPr>
        <p:spPr bwMode="auto">
          <a:xfrm>
            <a:off x="8515350" y="4119563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8</a:t>
            </a:r>
          </a:p>
        </p:txBody>
      </p:sp>
      <p:sp>
        <p:nvSpPr>
          <p:cNvPr id="69722" name="Text Box 92"/>
          <p:cNvSpPr txBox="1">
            <a:spLocks noChangeArrowheads="1"/>
          </p:cNvSpPr>
          <p:nvPr/>
        </p:nvSpPr>
        <p:spPr bwMode="auto">
          <a:xfrm>
            <a:off x="7548563" y="4137025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8</a:t>
            </a:r>
          </a:p>
        </p:txBody>
      </p:sp>
      <p:sp>
        <p:nvSpPr>
          <p:cNvPr id="69723" name="Text Box 93"/>
          <p:cNvSpPr txBox="1">
            <a:spLocks noChangeArrowheads="1"/>
          </p:cNvSpPr>
          <p:nvPr/>
        </p:nvSpPr>
        <p:spPr bwMode="auto">
          <a:xfrm>
            <a:off x="7429500" y="2352675"/>
            <a:ext cx="354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59</a:t>
            </a:r>
          </a:p>
        </p:txBody>
      </p:sp>
      <p:sp>
        <p:nvSpPr>
          <p:cNvPr id="69724" name="Text Box 94"/>
          <p:cNvSpPr txBox="1">
            <a:spLocks noChangeArrowheads="1"/>
          </p:cNvSpPr>
          <p:nvPr/>
        </p:nvSpPr>
        <p:spPr bwMode="auto">
          <a:xfrm>
            <a:off x="6145213" y="2354263"/>
            <a:ext cx="354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62</a:t>
            </a:r>
          </a:p>
        </p:txBody>
      </p:sp>
      <p:sp>
        <p:nvSpPr>
          <p:cNvPr id="69725" name="Rectangle 25"/>
          <p:cNvSpPr>
            <a:spLocks noChangeArrowheads="1"/>
          </p:cNvSpPr>
          <p:nvPr/>
        </p:nvSpPr>
        <p:spPr bwMode="auto">
          <a:xfrm>
            <a:off x="6919913" y="260350"/>
            <a:ext cx="925512" cy="512763"/>
          </a:xfrm>
          <a:prstGeom prst="rect">
            <a:avLst/>
          </a:prstGeom>
          <a:noFill/>
          <a:ln w="28575">
            <a:solidFill>
              <a:srgbClr val="8F01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latin typeface="Helvetica" panose="020B0604020202020204" pitchFamily="34" charset="0"/>
              </a:rPr>
              <a:t>female</a:t>
            </a:r>
          </a:p>
        </p:txBody>
      </p:sp>
      <p:sp>
        <p:nvSpPr>
          <p:cNvPr id="37988" name="Rectangle 28"/>
          <p:cNvSpPr>
            <a:spLocks noChangeArrowheads="1"/>
          </p:cNvSpPr>
          <p:nvPr/>
        </p:nvSpPr>
        <p:spPr bwMode="auto">
          <a:xfrm>
            <a:off x="7986713" y="257175"/>
            <a:ext cx="923925" cy="512763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11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>
                <a:latin typeface="Helvetica" charset="0"/>
              </a:rPr>
              <a:t>male</a:t>
            </a:r>
          </a:p>
        </p:txBody>
      </p:sp>
      <p:sp>
        <p:nvSpPr>
          <p:cNvPr id="69727" name="Text Box 93"/>
          <p:cNvSpPr txBox="1">
            <a:spLocks noChangeArrowheads="1"/>
          </p:cNvSpPr>
          <p:nvPr/>
        </p:nvSpPr>
        <p:spPr bwMode="auto">
          <a:xfrm>
            <a:off x="7439025" y="188913"/>
            <a:ext cx="439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age</a:t>
            </a:r>
          </a:p>
        </p:txBody>
      </p:sp>
      <p:sp>
        <p:nvSpPr>
          <p:cNvPr id="69728" name="Text Box 94"/>
          <p:cNvSpPr txBox="1">
            <a:spLocks noChangeArrowheads="1"/>
          </p:cNvSpPr>
          <p:nvPr/>
        </p:nvSpPr>
        <p:spPr bwMode="auto">
          <a:xfrm>
            <a:off x="8501063" y="215900"/>
            <a:ext cx="439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Solutions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90825"/>
            <a:ext cx="89439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Triangle 4"/>
          <p:cNvSpPr/>
          <p:nvPr/>
        </p:nvSpPr>
        <p:spPr>
          <a:xfrm>
            <a:off x="0" y="6096000"/>
            <a:ext cx="838200" cy="762000"/>
          </a:xfrm>
          <a:prstGeom prst="rtTriangle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z="13800" b="1" smtClean="0"/>
              <a:t>Bonus</a:t>
            </a:r>
          </a:p>
        </p:txBody>
      </p:sp>
      <p:sp>
        <p:nvSpPr>
          <p:cNvPr id="71683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2013-02-05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Tuesday – Week 2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Lecture 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val 2"/>
          <p:cNvSpPr>
            <a:spLocks noChangeArrowheads="1"/>
          </p:cNvSpPr>
          <p:nvPr/>
        </p:nvSpPr>
        <p:spPr bwMode="auto">
          <a:xfrm>
            <a:off x="1371600" y="20685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1981200" y="25257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685800" y="26019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H="1">
            <a:off x="1066800" y="244951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1828800" y="2449513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066800" y="30591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704850" y="2671763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20</a:t>
            </a: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H="1">
            <a:off x="609600" y="30591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H="1">
            <a:off x="1981200" y="2982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2362200" y="29829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1390650" y="2144713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42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1971675" y="2601913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100</a:t>
            </a:r>
          </a:p>
        </p:txBody>
      </p:sp>
      <p:grpSp>
        <p:nvGrpSpPr>
          <p:cNvPr id="72718" name="Group 14"/>
          <p:cNvGrpSpPr>
            <a:grpSpLocks/>
          </p:cNvGrpSpPr>
          <p:nvPr/>
        </p:nvGrpSpPr>
        <p:grpSpPr bwMode="auto">
          <a:xfrm>
            <a:off x="990600" y="3363913"/>
            <a:ext cx="609600" cy="685800"/>
            <a:chOff x="1008" y="1968"/>
            <a:chExt cx="384" cy="432"/>
          </a:xfrm>
        </p:grpSpPr>
        <p:sp>
          <p:nvSpPr>
            <p:cNvPr id="72771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772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3" name="Line 1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4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21</a:t>
              </a:r>
            </a:p>
          </p:txBody>
        </p:sp>
      </p:grpSp>
      <p:grpSp>
        <p:nvGrpSpPr>
          <p:cNvPr id="72719" name="Group 19"/>
          <p:cNvGrpSpPr>
            <a:grpSpLocks/>
          </p:cNvGrpSpPr>
          <p:nvPr/>
        </p:nvGrpSpPr>
        <p:grpSpPr bwMode="auto">
          <a:xfrm>
            <a:off x="1371600" y="4049713"/>
            <a:ext cx="609600" cy="685800"/>
            <a:chOff x="1008" y="1968"/>
            <a:chExt cx="384" cy="432"/>
          </a:xfrm>
        </p:grpSpPr>
        <p:sp>
          <p:nvSpPr>
            <p:cNvPr id="72767" name="Oval 2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768" name="Line 2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9" name="Line 2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0" name="Text Box 2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35</a:t>
              </a:r>
            </a:p>
          </p:txBody>
        </p:sp>
      </p:grpSp>
      <p:sp>
        <p:nvSpPr>
          <p:cNvPr id="72720" name="Oval 24"/>
          <p:cNvSpPr>
            <a:spLocks noChangeArrowheads="1"/>
          </p:cNvSpPr>
          <p:nvPr/>
        </p:nvSpPr>
        <p:spPr bwMode="auto">
          <a:xfrm>
            <a:off x="2362200" y="3287713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2721" name="Line 25"/>
          <p:cNvSpPr>
            <a:spLocks noChangeShapeType="1"/>
          </p:cNvSpPr>
          <p:nvPr/>
        </p:nvSpPr>
        <p:spPr bwMode="auto">
          <a:xfrm>
            <a:off x="2743200" y="36687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Line 26"/>
          <p:cNvSpPr>
            <a:spLocks noChangeShapeType="1"/>
          </p:cNvSpPr>
          <p:nvPr/>
        </p:nvSpPr>
        <p:spPr bwMode="auto">
          <a:xfrm flipH="1">
            <a:off x="2286000" y="3668713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3" name="Text Box 27"/>
          <p:cNvSpPr txBox="1">
            <a:spLocks noChangeArrowheads="1"/>
          </p:cNvSpPr>
          <p:nvPr/>
        </p:nvSpPr>
        <p:spPr bwMode="auto">
          <a:xfrm>
            <a:off x="2371725" y="3373438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211</a:t>
            </a:r>
          </a:p>
        </p:txBody>
      </p:sp>
      <p:grpSp>
        <p:nvGrpSpPr>
          <p:cNvPr id="72724" name="Group 28"/>
          <p:cNvGrpSpPr>
            <a:grpSpLocks/>
          </p:cNvGrpSpPr>
          <p:nvPr/>
        </p:nvGrpSpPr>
        <p:grpSpPr bwMode="auto">
          <a:xfrm>
            <a:off x="990600" y="4735513"/>
            <a:ext cx="609600" cy="685800"/>
            <a:chOff x="1008" y="1968"/>
            <a:chExt cx="384" cy="432"/>
          </a:xfrm>
        </p:grpSpPr>
        <p:sp>
          <p:nvSpPr>
            <p:cNvPr id="72763" name="Oval 29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764" name="Line 30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5" name="Line 31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6" name="Text Box 32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25</a:t>
              </a:r>
            </a:p>
          </p:txBody>
        </p:sp>
      </p:grpSp>
      <p:grpSp>
        <p:nvGrpSpPr>
          <p:cNvPr id="72725" name="Group 34"/>
          <p:cNvGrpSpPr>
            <a:grpSpLocks/>
          </p:cNvGrpSpPr>
          <p:nvPr/>
        </p:nvGrpSpPr>
        <p:grpSpPr bwMode="auto">
          <a:xfrm>
            <a:off x="1752600" y="4735513"/>
            <a:ext cx="609600" cy="685800"/>
            <a:chOff x="1008" y="1968"/>
            <a:chExt cx="384" cy="432"/>
          </a:xfrm>
        </p:grpSpPr>
        <p:sp>
          <p:nvSpPr>
            <p:cNvPr id="72759" name="Oval 3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760" name="Line 3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1" name="Line 37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2" name="Text Box 3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39</a:t>
              </a:r>
            </a:p>
          </p:txBody>
        </p:sp>
      </p:grpSp>
      <p:grpSp>
        <p:nvGrpSpPr>
          <p:cNvPr id="72726" name="Group 39"/>
          <p:cNvGrpSpPr>
            <a:grpSpLocks/>
          </p:cNvGrpSpPr>
          <p:nvPr/>
        </p:nvGrpSpPr>
        <p:grpSpPr bwMode="auto">
          <a:xfrm>
            <a:off x="228600" y="3363913"/>
            <a:ext cx="609600" cy="685800"/>
            <a:chOff x="1008" y="1968"/>
            <a:chExt cx="384" cy="432"/>
          </a:xfrm>
        </p:grpSpPr>
        <p:sp>
          <p:nvSpPr>
            <p:cNvPr id="72755" name="Oval 40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756" name="Line 41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7" name="Line 42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8" name="Text Box 43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12</a:t>
              </a:r>
            </a:p>
          </p:txBody>
        </p:sp>
      </p:grpSp>
      <p:sp>
        <p:nvSpPr>
          <p:cNvPr id="72727" name="Rectangle 46"/>
          <p:cNvSpPr>
            <a:spLocks noChangeArrowheads="1"/>
          </p:cNvSpPr>
          <p:nvPr/>
        </p:nvSpPr>
        <p:spPr bwMode="auto">
          <a:xfrm>
            <a:off x="2027238" y="222250"/>
            <a:ext cx="5329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/>
              <a:t>Not so fast… ?</a:t>
            </a:r>
          </a:p>
        </p:txBody>
      </p:sp>
      <p:grpSp>
        <p:nvGrpSpPr>
          <p:cNvPr id="72728" name="Group 47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72753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2754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72729" name="Text Box 48"/>
          <p:cNvSpPr txBox="1">
            <a:spLocks noChangeArrowheads="1"/>
          </p:cNvSpPr>
          <p:nvPr/>
        </p:nvSpPr>
        <p:spPr bwMode="auto">
          <a:xfrm>
            <a:off x="6102350" y="1516063"/>
            <a:ext cx="1452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Worst </a:t>
            </a:r>
            <a:r>
              <a:rPr lang="en-US" sz="2400" b="1" i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balanced </a:t>
            </a:r>
            <a:r>
              <a:rPr lang="en-US" sz="2400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case!?</a:t>
            </a:r>
          </a:p>
        </p:txBody>
      </p:sp>
      <p:sp>
        <p:nvSpPr>
          <p:cNvPr id="72730" name="Text Box 49"/>
          <p:cNvSpPr txBox="1">
            <a:spLocks noChangeArrowheads="1"/>
          </p:cNvSpPr>
          <p:nvPr/>
        </p:nvSpPr>
        <p:spPr bwMode="auto">
          <a:xfrm>
            <a:off x="3687763" y="2917825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find</a:t>
            </a:r>
          </a:p>
        </p:txBody>
      </p:sp>
      <p:sp>
        <p:nvSpPr>
          <p:cNvPr id="72731" name="Text Box 50"/>
          <p:cNvSpPr txBox="1">
            <a:spLocks noChangeArrowheads="1"/>
          </p:cNvSpPr>
          <p:nvPr/>
        </p:nvSpPr>
        <p:spPr bwMode="auto">
          <a:xfrm>
            <a:off x="3505200" y="4116388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insert</a:t>
            </a:r>
          </a:p>
        </p:txBody>
      </p:sp>
      <p:sp>
        <p:nvSpPr>
          <p:cNvPr id="72732" name="Text Box 51"/>
          <p:cNvSpPr txBox="1">
            <a:spLocks noChangeArrowheads="1"/>
          </p:cNvSpPr>
          <p:nvPr/>
        </p:nvSpPr>
        <p:spPr bwMode="auto">
          <a:xfrm>
            <a:off x="3505200" y="5411788"/>
            <a:ext cx="1281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</a:rPr>
              <a:t>delete</a:t>
            </a: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4835525" y="1700213"/>
            <a:ext cx="1149350" cy="83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Times New Roman" pitchFamily="-112" charset="0"/>
              </a:rPr>
              <a:t>Best-case?</a:t>
            </a:r>
          </a:p>
        </p:txBody>
      </p:sp>
      <p:sp>
        <p:nvSpPr>
          <p:cNvPr id="62" name="Text Box 47"/>
          <p:cNvSpPr txBox="1">
            <a:spLocks noChangeArrowheads="1"/>
          </p:cNvSpPr>
          <p:nvPr/>
        </p:nvSpPr>
        <p:spPr bwMode="auto">
          <a:xfrm>
            <a:off x="7689850" y="1700213"/>
            <a:ext cx="1149350" cy="83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  <a:latin typeface="Times New Roman" pitchFamily="-112" charset="0"/>
              </a:rPr>
              <a:t>Worst-case?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06950" y="2678113"/>
          <a:ext cx="4098924" cy="35687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308"/>
                <a:gridCol w="1366308"/>
                <a:gridCol w="1366308"/>
              </a:tblGrid>
              <a:tr h="118956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/>
                </a:tc>
              </a:tr>
              <a:tr h="118956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/>
                </a:tc>
              </a:tr>
              <a:tr h="118956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2" marB="4573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6"/>
          <p:cNvSpPr>
            <a:spLocks noChangeArrowheads="1"/>
          </p:cNvSpPr>
          <p:nvPr/>
        </p:nvSpPr>
        <p:spPr bwMode="auto">
          <a:xfrm>
            <a:off x="2027238" y="222250"/>
            <a:ext cx="53292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/>
              <a:t>Trees </a:t>
            </a:r>
            <a:r>
              <a:rPr lang="en-US" sz="4200" i="1"/>
              <a:t>are fast</a:t>
            </a:r>
            <a:endParaRPr lang="en-US" sz="4200"/>
          </a:p>
        </p:txBody>
      </p:sp>
      <p:grpSp>
        <p:nvGrpSpPr>
          <p:cNvPr id="73731" name="Group 47"/>
          <p:cNvGrpSpPr>
            <a:grpSpLocks/>
          </p:cNvGrpSpPr>
          <p:nvPr/>
        </p:nvGrpSpPr>
        <p:grpSpPr bwMode="auto">
          <a:xfrm>
            <a:off x="468313" y="1143000"/>
            <a:ext cx="8218487" cy="180975"/>
            <a:chOff x="295" y="1311"/>
            <a:chExt cx="5177" cy="114"/>
          </a:xfrm>
        </p:grpSpPr>
        <p:sp>
          <p:nvSpPr>
            <p:cNvPr id="73744" name="Rectangle 48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3745" name="Rectangle 49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1265238" y="5954713"/>
            <a:ext cx="3656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And if the data conspire against you to create an O(N) path...</a:t>
            </a:r>
          </a:p>
        </p:txBody>
      </p:sp>
      <p:sp>
        <p:nvSpPr>
          <p:cNvPr id="73733" name="Rectangle 8"/>
          <p:cNvSpPr>
            <a:spLocks noChangeArrowheads="1"/>
          </p:cNvSpPr>
          <p:nvPr/>
        </p:nvSpPr>
        <p:spPr bwMode="auto">
          <a:xfrm>
            <a:off x="6680200" y="1408113"/>
            <a:ext cx="73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find</a:t>
            </a:r>
          </a:p>
        </p:txBody>
      </p:sp>
      <p:sp>
        <p:nvSpPr>
          <p:cNvPr id="73734" name="Rectangle 9"/>
          <p:cNvSpPr>
            <a:spLocks noChangeArrowheads="1"/>
          </p:cNvSpPr>
          <p:nvPr/>
        </p:nvSpPr>
        <p:spPr bwMode="auto">
          <a:xfrm>
            <a:off x="6543675" y="1716088"/>
            <a:ext cx="100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insert</a:t>
            </a: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6543675" y="2032000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Courier New" panose="02070309020205020404" pitchFamily="49" charset="0"/>
              </a:rPr>
              <a:t>delete</a:t>
            </a:r>
          </a:p>
        </p:txBody>
      </p:sp>
      <p:pic>
        <p:nvPicPr>
          <p:cNvPr id="73736" name="Picture 11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649538"/>
            <a:ext cx="598805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 Box 12"/>
          <p:cNvSpPr txBox="1">
            <a:spLocks noChangeArrowheads="1"/>
          </p:cNvSpPr>
          <p:nvPr/>
        </p:nvSpPr>
        <p:spPr bwMode="auto">
          <a:xfrm>
            <a:off x="715963" y="2686050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7D06AA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The solution:</a:t>
            </a:r>
            <a:r>
              <a:rPr lang="en-US" sz="1400" b="1">
                <a:solidFill>
                  <a:srgbClr val="7D06AA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sz="1400" b="1" i="1">
                <a:solidFill>
                  <a:srgbClr val="7D06AA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self-balancing trees.</a:t>
            </a:r>
            <a:endParaRPr lang="en-US" sz="1400" b="1">
              <a:solidFill>
                <a:srgbClr val="7D06AA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73738" name="Text Box 13"/>
          <p:cNvSpPr txBox="1">
            <a:spLocks noChangeArrowheads="1"/>
          </p:cNvSpPr>
          <p:nvPr/>
        </p:nvSpPr>
        <p:spPr bwMode="auto">
          <a:xfrm>
            <a:off x="927100" y="3400425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rgbClr val="7D06AA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AVL tree</a:t>
            </a:r>
          </a:p>
        </p:txBody>
      </p:sp>
      <p:sp>
        <p:nvSpPr>
          <p:cNvPr id="73739" name="Rectangle 14"/>
          <p:cNvSpPr>
            <a:spLocks noChangeArrowheads="1"/>
          </p:cNvSpPr>
          <p:nvPr/>
        </p:nvSpPr>
        <p:spPr bwMode="auto">
          <a:xfrm>
            <a:off x="5213350" y="4995863"/>
            <a:ext cx="3133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900"/>
              <a:t>http://www.csi.uottawa.ca/~stan/csi2514/applets/avl/BT.html</a:t>
            </a:r>
          </a:p>
        </p:txBody>
      </p:sp>
      <p:sp>
        <p:nvSpPr>
          <p:cNvPr id="73740" name="AutoShape 15"/>
          <p:cNvSpPr>
            <a:spLocks noChangeArrowheads="1"/>
          </p:cNvSpPr>
          <p:nvPr/>
        </p:nvSpPr>
        <p:spPr bwMode="auto">
          <a:xfrm>
            <a:off x="541338" y="2479675"/>
            <a:ext cx="8237537" cy="32956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7D06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41" name="Text Box 16"/>
          <p:cNvSpPr txBox="1">
            <a:spLocks noChangeArrowheads="1"/>
          </p:cNvSpPr>
          <p:nvPr/>
        </p:nvSpPr>
        <p:spPr bwMode="auto">
          <a:xfrm>
            <a:off x="736600" y="4313238"/>
            <a:ext cx="1584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t>Adelson-Velskii and Landis, </a:t>
            </a:r>
            <a:r>
              <a:rPr lang="en-US" sz="1200" i="1">
                <a:latin typeface="Times New Roman" panose="02020603050405020304" pitchFamily="18" charset="0"/>
                <a:ea typeface="MS PGothic" panose="020B0600070205080204" pitchFamily="34" charset="-128"/>
              </a:rPr>
              <a:t>An algorithm for the organization of information</a:t>
            </a:r>
            <a:r>
              <a:rPr lang="en-US" sz="1200">
                <a:latin typeface="Times New Roman" panose="02020603050405020304" pitchFamily="18" charset="0"/>
                <a:ea typeface="MS PGothic" panose="020B0600070205080204" pitchFamily="34" charset="-128"/>
              </a:rPr>
              <a:t>, 1960</a:t>
            </a:r>
          </a:p>
        </p:txBody>
      </p:sp>
      <p:sp>
        <p:nvSpPr>
          <p:cNvPr id="73742" name="Rectangle 18"/>
          <p:cNvSpPr>
            <a:spLocks noChangeArrowheads="1"/>
          </p:cNvSpPr>
          <p:nvPr/>
        </p:nvSpPr>
        <p:spPr bwMode="auto">
          <a:xfrm>
            <a:off x="1122363" y="1570038"/>
            <a:ext cx="445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For any </a:t>
            </a:r>
            <a:r>
              <a:rPr lang="en-US" i="1"/>
              <a:t>constant</a:t>
            </a:r>
            <a:r>
              <a:rPr lang="en-US"/>
              <a:t> left/right split-ratio of the data, all operations on trees are O(logN).</a:t>
            </a:r>
          </a:p>
        </p:txBody>
      </p:sp>
      <p:sp>
        <p:nvSpPr>
          <p:cNvPr id="73743" name="Text Box 6"/>
          <p:cNvSpPr txBox="1">
            <a:spLocks noChangeArrowheads="1"/>
          </p:cNvSpPr>
          <p:nvPr/>
        </p:nvSpPr>
        <p:spPr bwMode="auto">
          <a:xfrm>
            <a:off x="4757738" y="6048375"/>
            <a:ext cx="3656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... </a:t>
            </a:r>
            <a:r>
              <a:rPr lang="en-US" sz="2400" b="1" i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self</a:t>
            </a:r>
            <a:r>
              <a:rPr lang="en-US" sz="24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-balance!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b="1" smtClean="0"/>
              <a:t>Big-O</a:t>
            </a:r>
            <a:br>
              <a:rPr lang="en-US" sz="8800" b="1" smtClean="0"/>
            </a:br>
            <a:r>
              <a:rPr lang="en-US" sz="8800" b="1" smtClean="0"/>
              <a:t>BONUS</a:t>
            </a:r>
          </a:p>
        </p:txBody>
      </p:sp>
      <p:sp>
        <p:nvSpPr>
          <p:cNvPr id="74755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2013-01-31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Thursday – Week 1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rgbClr val="898989"/>
                </a:solidFill>
              </a:rPr>
              <a:t>Lecture 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77" y="274638"/>
            <a:ext cx="8823246" cy="1143000"/>
          </a:xfrm>
        </p:spPr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en-US" dirty="0" smtClean="0"/>
              <a:t> allows you to do math. </a:t>
            </a:r>
            <a:br>
              <a:rPr lang="en-US" dirty="0" smtClean="0"/>
            </a:br>
            <a:r>
              <a:rPr lang="en-US" sz="3200" dirty="0" smtClean="0"/>
              <a:t>Only known values allowed on the right hand side!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4" y="1905000"/>
            <a:ext cx="8978232" cy="3357562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160376" y="5262562"/>
            <a:ext cx="8526423" cy="1214438"/>
          </a:xfrm>
          <a:prstGeom prst="borderCallout1">
            <a:avLst>
              <a:gd name="adj1" fmla="val -862"/>
              <a:gd name="adj2" fmla="val 68932"/>
              <a:gd name="adj3" fmla="val 2055"/>
              <a:gd name="adj4" fmla="val 83256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>
              <a:defRPr/>
            </a:pPr>
            <a:r>
              <a:rPr lang="en-US" sz="2000" dirty="0" smtClean="0"/>
              <a:t>I wonder what would happen if I typed:</a:t>
            </a: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?-</a:t>
            </a:r>
            <a:endParaRPr lang="en-US" sz="11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791200" y="4572000"/>
            <a:ext cx="3352800" cy="2168524"/>
          </a:xfrm>
          <a:prstGeom prst="borderCallout1">
            <a:avLst>
              <a:gd name="adj1" fmla="val -862"/>
              <a:gd name="adj2" fmla="val 68932"/>
              <a:gd name="adj3" fmla="val -1319"/>
              <a:gd name="adj4" fmla="val 98884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/>
              <a:t>My partner and I could figure ours out!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Yep!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Nope!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We have a guess!</a:t>
            </a:r>
          </a:p>
          <a:p>
            <a:pPr marL="457200" indent="-457200">
              <a:buFont typeface="+mj-lt"/>
              <a:buAutoNum type="alphaLcParenR"/>
              <a:defRPr/>
            </a:pP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Stuck!</a:t>
            </a:r>
          </a:p>
          <a:p>
            <a:pPr marL="457200" indent="-457200">
              <a:buAutoNum type="alphaUcParenR"/>
              <a:defRPr/>
            </a:pP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2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0688" y="2540000"/>
            <a:ext cx="1930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N - 1</a:t>
            </a:r>
          </a:p>
        </p:txBody>
      </p:sp>
      <p:sp>
        <p:nvSpPr>
          <p:cNvPr id="7577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9525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summarizes the asymptotic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Order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of the work done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60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06800" y="160338"/>
            <a:ext cx="1857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+mj-lt"/>
                <a:cs typeface="+mn-cs"/>
              </a:rPr>
              <a:t>Big - O</a:t>
            </a:r>
          </a:p>
        </p:txBody>
      </p:sp>
      <p:sp>
        <p:nvSpPr>
          <p:cNvPr id="757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2703513"/>
            <a:ext cx="6175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imes" panose="02020603050405020304" pitchFamily="18" charset="0"/>
              </a:rPr>
              <a:t> is</a:t>
            </a:r>
          </a:p>
        </p:txBody>
      </p:sp>
      <p:sp>
        <p:nvSpPr>
          <p:cNvPr id="757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75313" y="2540000"/>
            <a:ext cx="1930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O(N)</a:t>
            </a:r>
          </a:p>
        </p:txBody>
      </p:sp>
      <p:sp>
        <p:nvSpPr>
          <p:cNvPr id="7578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0688" y="3854450"/>
            <a:ext cx="31353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2N</a:t>
            </a:r>
            <a:r>
              <a:rPr lang="en-US" sz="3600" baseline="42000">
                <a:solidFill>
                  <a:srgbClr val="333399"/>
                </a:solidFill>
                <a:latin typeface="Comic Sans MS" panose="030F0702030302020204" pitchFamily="66" charset="0"/>
              </a:rPr>
              <a:t>2</a:t>
            </a:r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 + 5N</a:t>
            </a:r>
          </a:p>
        </p:txBody>
      </p:sp>
      <p:sp>
        <p:nvSpPr>
          <p:cNvPr id="7578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19600" y="4017963"/>
            <a:ext cx="6175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imes" panose="02020603050405020304" pitchFamily="18" charset="0"/>
              </a:rPr>
              <a:t> is</a:t>
            </a:r>
          </a:p>
        </p:txBody>
      </p:sp>
      <p:sp>
        <p:nvSpPr>
          <p:cNvPr id="7578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75313" y="3854450"/>
            <a:ext cx="1930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O(N</a:t>
            </a:r>
            <a:r>
              <a:rPr lang="en-US" sz="3600" baseline="42000">
                <a:solidFill>
                  <a:srgbClr val="333399"/>
                </a:solidFill>
                <a:latin typeface="Comic Sans MS" panose="030F0702030302020204" pitchFamily="66" charset="0"/>
              </a:rPr>
              <a:t>2</a:t>
            </a:r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400" y="5226050"/>
            <a:ext cx="3135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52N</a:t>
            </a:r>
            <a:r>
              <a:rPr lang="en-US" sz="3600" baseline="42000">
                <a:solidFill>
                  <a:srgbClr val="333399"/>
                </a:solidFill>
                <a:latin typeface="Comic Sans MS" panose="030F0702030302020204" pitchFamily="66" charset="0"/>
              </a:rPr>
              <a:t>2</a:t>
            </a:r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 + 4N</a:t>
            </a:r>
            <a:r>
              <a:rPr lang="en-US" sz="3600" baseline="42000">
                <a:solidFill>
                  <a:srgbClr val="333399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5787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05313" y="5389563"/>
            <a:ext cx="6175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Times" panose="02020603050405020304" pitchFamily="18" charset="0"/>
              </a:rPr>
              <a:t> is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59438" y="5226050"/>
            <a:ext cx="19304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333399"/>
                </a:solidFill>
                <a:latin typeface="Comic Sans MS" panose="030F0702030302020204" pitchFamily="66" charset="0"/>
              </a:rPr>
              <a:t>O(    )</a:t>
            </a:r>
          </a:p>
        </p:txBody>
      </p:sp>
      <p:sp>
        <p:nvSpPr>
          <p:cNvPr id="7578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27200" y="2400300"/>
            <a:ext cx="1016000" cy="303213"/>
          </a:xfrm>
          <a:prstGeom prst="line">
            <a:avLst/>
          </a:prstGeom>
          <a:noFill/>
          <a:ln w="9525">
            <a:solidFill>
              <a:srgbClr val="048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63838" y="2251075"/>
            <a:ext cx="416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48501"/>
                </a:solidFill>
                <a:latin typeface="Comic Sans MS" panose="030F0702030302020204" pitchFamily="66" charset="0"/>
              </a:rPr>
              <a:t>ignore all but the biggest term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27200" y="1885950"/>
            <a:ext cx="416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48501"/>
                </a:solidFill>
                <a:latin typeface="Comic Sans MS" panose="030F0702030302020204" pitchFamily="66" charset="0"/>
              </a:rPr>
              <a:t>ignore constant coefficients</a:t>
            </a:r>
          </a:p>
        </p:txBody>
      </p:sp>
      <p:sp>
        <p:nvSpPr>
          <p:cNvPr id="7579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914400" y="2089150"/>
            <a:ext cx="766763" cy="520700"/>
          </a:xfrm>
          <a:prstGeom prst="line">
            <a:avLst/>
          </a:prstGeom>
          <a:noFill/>
          <a:ln w="9525">
            <a:solidFill>
              <a:srgbClr val="048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6343650"/>
            <a:ext cx="772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the key</a:t>
            </a:r>
            <a:r>
              <a:rPr lang="en-US">
                <a:solidFill>
                  <a:srgbClr val="000000"/>
                </a:solidFill>
              </a:rPr>
              <a:t> to </a:t>
            </a:r>
            <a:r>
              <a:rPr lang="en-US" i="1">
                <a:solidFill>
                  <a:srgbClr val="000000"/>
                </a:solidFill>
              </a:rPr>
              <a:t>comparing</a:t>
            </a:r>
            <a:r>
              <a:rPr lang="en-US">
                <a:solidFill>
                  <a:srgbClr val="000000"/>
                </a:solidFill>
              </a:rPr>
              <a:t> programs and problems!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&amp;</a:t>
            </a:r>
          </a:p>
        </p:txBody>
      </p:sp>
      <p:sp>
        <p:nvSpPr>
          <p:cNvPr id="79877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Science</a:t>
            </a:r>
          </a:p>
        </p:txBody>
      </p:sp>
      <p:sp>
        <p:nvSpPr>
          <p:cNvPr id="79878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= AWESOME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80899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85200" cy="1470025"/>
          </a:xfrm>
        </p:spPr>
        <p:txBody>
          <a:bodyPr/>
          <a:lstStyle/>
          <a:p>
            <a:r>
              <a:rPr lang="en-US" sz="13800" b="1" dirty="0" smtClean="0"/>
              <a:t>Recursion in Prolog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24569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90115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1140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18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500" smtClean="0"/>
              <a:t>Sort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STk&gt;(sort </a:t>
            </a:r>
            <a:r>
              <a:rPr lang="en-US" sz="2800">
                <a:latin typeface="Arial Rounded MT Bold" pitchFamily="34" charset="0"/>
                <a:cs typeface="Courier New" panose="02070309020205020404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(8 3 9))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(3 8 9)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19002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US" sz="2400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’</a:t>
            </a:r>
            <a:r>
              <a:rPr lang="en-GB" sz="24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()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93204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3205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40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(8 3 9)</a:t>
              </a: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93201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8 </a:t>
              </a:r>
            </a:p>
          </p:txBody>
        </p:sp>
        <p:sp>
          <p:nvSpPr>
            <p:cNvPr id="93202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3203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(3 9))</a:t>
              </a:r>
              <a:endPara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103438" y="3700463"/>
            <a:ext cx="7493000" cy="2562225"/>
            <a:chOff x="2868" y="3301"/>
            <a:chExt cx="3185" cy="912"/>
          </a:xfrm>
        </p:grpSpPr>
        <p:sp>
          <p:nvSpPr>
            <p:cNvPr id="93198" name="Text Box 7"/>
            <p:cNvSpPr txBox="1">
              <a:spLocks noChangeArrowheads="1"/>
            </p:cNvSpPr>
            <p:nvPr/>
          </p:nvSpPr>
          <p:spPr bwMode="auto">
            <a:xfrm>
              <a:off x="2868" y="3301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anose="02070309020205020404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3 </a:t>
              </a:r>
            </a:p>
          </p:txBody>
        </p:sp>
        <p:sp>
          <p:nvSpPr>
            <p:cNvPr id="93199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3200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(9)</a:t>
              </a:r>
              <a:r>
                <a:rPr lang="en-GB" sz="28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93195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anose="02070309020205020404" pitchFamily="49" charset="0"/>
                <a:buNone/>
              </a:pPr>
              <a:r>
                <a:rPr lang="en-GB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(insert 9 </a:t>
              </a:r>
            </a:p>
          </p:txBody>
        </p:sp>
        <p:sp>
          <p:nvSpPr>
            <p:cNvPr id="93196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3197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(sort </a:t>
              </a:r>
              <a:r>
                <a:rPr lang="en-US" sz="2400">
                  <a:latin typeface="Arial Rounded MT Bold" pitchFamily="34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’</a:t>
              </a:r>
              <a:r>
                <a:rPr lang="en-GB" sz="2400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()</a:t>
              </a:r>
              <a:r>
                <a:rPr lang="en-GB" sz="2400" b="1">
                  <a:solidFill>
                    <a:srgbClr val="000000"/>
                  </a:solidFill>
                  <a:latin typeface="Courier New" panose="02070309020205020404" pitchFamily="49" charset="0"/>
                  <a:ea typeface="Arial Unicode MS" panose="020B0604020202020204" pitchFamily="34" charset="-128"/>
                  <a:cs typeface="Courier New" panose="02070309020205020404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anose="02070309020205020404" pitchFamily="49" charset="0"/>
              <a:buNone/>
            </a:pPr>
            <a:r>
              <a: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(insert 8 (insert 3 (insert 9 </a:t>
            </a:r>
            <a:r>
              <a:rPr lang="en-US" sz="2800" b="1">
                <a:latin typeface="Arial Rounded MT Bold" pitchFamily="34" charset="0"/>
                <a:ea typeface="Arial Unicode MS" panose="020B0604020202020204" pitchFamily="34" charset="-128"/>
                <a:cs typeface="Courier New" panose="02070309020205020404" pitchFamily="49" charset="0"/>
              </a:rPr>
              <a:t>’</a:t>
            </a:r>
            <a:r>
              <a:rPr lang="en-GB" sz="2800" b="1">
                <a:solidFill>
                  <a:srgbClr val="000000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-9525"/>
            <a:ext cx="9169400" cy="6867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3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(insert 6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(insert 4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(insert 7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(insert 1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8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3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(insert 9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	</a:t>
            </a:r>
            <a:r>
              <a:rPr lang="en-US" b="1" dirty="0" smtClean="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))))))))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(sort sent) if sent length is 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1 + 2 + 3 + 4 + … + (N-1)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+ N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161925" y="4114800"/>
            <a:ext cx="3648075" cy="533400"/>
          </a:xfrm>
          <a:prstGeom prst="borderCallout1">
            <a:avLst>
              <a:gd name="adj1" fmla="val 45834"/>
              <a:gd name="adj2" fmla="val 17368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0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61925" y="3581400"/>
            <a:ext cx="3648075" cy="533400"/>
          </a:xfrm>
          <a:prstGeom prst="borderCallout1">
            <a:avLst>
              <a:gd name="adj1" fmla="val 45834"/>
              <a:gd name="adj2" fmla="val 149369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1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52400" y="2971800"/>
            <a:ext cx="3648075" cy="533400"/>
          </a:xfrm>
          <a:prstGeom prst="borderCallout1">
            <a:avLst>
              <a:gd name="adj1" fmla="val 50951"/>
              <a:gd name="adj2" fmla="val 12542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2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52400" y="2362200"/>
            <a:ext cx="3648075" cy="533400"/>
          </a:xfrm>
          <a:prstGeom prst="borderCallout1">
            <a:avLst>
              <a:gd name="adj1" fmla="val 50951"/>
              <a:gd name="adj2" fmla="val 101483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3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5495925" y="17526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2025"/>
              <a:gd name="adj4" fmla="val -1071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4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486400" y="1066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62259"/>
              <a:gd name="adj4" fmla="val -354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5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486400" y="5334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7142"/>
              <a:gd name="adj4" fmla="val -6047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6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5486400" y="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46908"/>
              <a:gd name="adj4" fmla="val -832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235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2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237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23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239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24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243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247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248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31242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anose="020B0604020202020204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36220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25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5257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752600" y="4648200"/>
            <a:ext cx="7172325" cy="409575"/>
            <a:chOff x="1752600" y="4648200"/>
            <a:chExt cx="7172325" cy="409575"/>
          </a:xfrm>
        </p:grpSpPr>
        <p:pic>
          <p:nvPicPr>
            <p:cNvPr id="95260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61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62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63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64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65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2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Write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fac</a:t>
            </a:r>
            <a:r>
              <a:rPr lang="en-US" smtClean="0"/>
              <a:t> in Prolog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485900"/>
            <a:ext cx="7037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152400" y="5029200"/>
            <a:ext cx="2895600" cy="1676400"/>
          </a:xfrm>
          <a:prstGeom prst="borderCallout1">
            <a:avLst>
              <a:gd name="adj1" fmla="val -179915"/>
              <a:gd name="adj2" fmla="val 42502"/>
              <a:gd name="adj3" fmla="val -3010"/>
              <a:gd name="adj4" fmla="val 8621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Incorrect solution! How many errors? </a:t>
            </a:r>
          </a:p>
          <a:p>
            <a:pPr algn="ctr">
              <a:defRPr/>
            </a:pPr>
            <a:r>
              <a:rPr lang="en-US" sz="2400" dirty="0"/>
              <a:t>A) 1   B) 2    C) 3    D) 4 </a:t>
            </a:r>
          </a:p>
          <a:p>
            <a:pPr algn="ctr">
              <a:defRPr/>
            </a:pPr>
            <a:r>
              <a:rPr lang="en-US" sz="2400" dirty="0"/>
              <a:t>E) Stuck</a:t>
            </a:r>
            <a:endParaRPr lang="en-US" sz="12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259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26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261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26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263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26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267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96268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271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272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27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6274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914400" y="4800600"/>
            <a:ext cx="7637463" cy="1276350"/>
            <a:chOff x="914400" y="4800600"/>
            <a:chExt cx="7638096" cy="1276228"/>
          </a:xfrm>
        </p:grpSpPr>
        <p:pic>
          <p:nvPicPr>
            <p:cNvPr id="96281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282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28600" y="3810000"/>
            <a:ext cx="8534400" cy="839788"/>
            <a:chOff x="228600" y="3810000"/>
            <a:chExt cx="8534400" cy="83978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83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8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85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8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87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9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91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9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93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94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96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298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97299" name="Group 41"/>
          <p:cNvGrpSpPr>
            <a:grpSpLocks/>
          </p:cNvGrpSpPr>
          <p:nvPr/>
        </p:nvGrpSpPr>
        <p:grpSpPr bwMode="auto">
          <a:xfrm>
            <a:off x="609600" y="1981200"/>
            <a:ext cx="7637463" cy="1276350"/>
            <a:chOff x="914400" y="4800600"/>
            <a:chExt cx="7638096" cy="1276228"/>
          </a:xfrm>
        </p:grpSpPr>
        <p:pic>
          <p:nvPicPr>
            <p:cNvPr id="97318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319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30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35280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02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676400" y="2209800"/>
            <a:ext cx="3810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29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77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724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30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11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73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14" name="Rectangle 12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14800" y="5181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anose="020B0604020202020204" pitchFamily="34" charset="0"/>
              </a:rPr>
              <a:t>OR</a:t>
            </a:r>
          </a:p>
        </p:txBody>
      </p:sp>
      <p:sp>
        <p:nvSpPr>
          <p:cNvPr id="58" name="Oval 57"/>
          <p:cNvSpPr/>
          <p:nvPr/>
        </p:nvSpPr>
        <p:spPr>
          <a:xfrm>
            <a:off x="4724400" y="4162425"/>
            <a:ext cx="3429000" cy="2466975"/>
          </a:xfrm>
          <a:prstGeom prst="ellipse">
            <a:avLst/>
          </a:prstGeom>
          <a:noFill/>
          <a:ln w="762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73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7" grpId="0"/>
      <p:bldP spid="5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0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70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// Take the log of both sides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0" y="2590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// Remember:</a:t>
            </a:r>
          </a:p>
        </p:txBody>
      </p:sp>
      <p:sp>
        <p:nvSpPr>
          <p:cNvPr id="9831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13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14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15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03439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64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3048000" y="5638800"/>
            <a:ext cx="3048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318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3569" name="Picture 1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505200"/>
            <a:ext cx="5227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1828800" y="3505200"/>
            <a:ext cx="20574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4191000" y="1676400"/>
            <a:ext cx="26670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322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2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8324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3575" name="Picture 2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82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6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3" grpId="0" animBg="1" autoUpdateAnimBg="0"/>
      <p:bldP spid="19" grpId="0" animBg="1" autoUpdateAnimBg="0"/>
      <p:bldP spid="2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Factorial SOLUTION</a:t>
            </a:r>
          </a:p>
        </p:txBody>
      </p:sp>
      <p:grpSp>
        <p:nvGrpSpPr>
          <p:cNvPr id="15363" name="Group 1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9463" y="6203950"/>
            <a:ext cx="369887" cy="393700"/>
            <a:chOff x="2928" y="1051"/>
            <a:chExt cx="840" cy="957"/>
          </a:xfrm>
        </p:grpSpPr>
        <p:sp>
          <p:nvSpPr>
            <p:cNvPr id="15371" name="Freeform 1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3 w 1048"/>
                <a:gd name="T7" fmla="*/ 125 h 250"/>
                <a:gd name="T8" fmla="*/ 3 w 1048"/>
                <a:gd name="T9" fmla="*/ 156 h 250"/>
                <a:gd name="T10" fmla="*/ 2 w 1048"/>
                <a:gd name="T11" fmla="*/ 225 h 250"/>
                <a:gd name="T12" fmla="*/ 2 w 1048"/>
                <a:gd name="T13" fmla="*/ 205 h 250"/>
                <a:gd name="T14" fmla="*/ 0 w 1048"/>
                <a:gd name="T15" fmla="*/ 184 h 250"/>
                <a:gd name="T16" fmla="*/ 2 w 1048"/>
                <a:gd name="T17" fmla="*/ 150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Oval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3" name="Oval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4" name="Oval 1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5" name="Oval 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6" name="Oval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7" name="Oval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8" name="Oval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79" name="AutoShape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80" name="Freeform 2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4" name="Rectangle 79"/>
          <p:cNvSpPr>
            <a:spLocks noChangeArrowheads="1"/>
          </p:cNvSpPr>
          <p:nvPr/>
        </p:nvSpPr>
        <p:spPr bwMode="auto">
          <a:xfrm>
            <a:off x="892175" y="4419600"/>
            <a:ext cx="276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?-  fac(0,N). </a:t>
            </a:r>
            <a:endParaRPr lang="en-US"/>
          </a:p>
        </p:txBody>
      </p:sp>
      <p:sp>
        <p:nvSpPr>
          <p:cNvPr id="15365" name="Rectangle 62"/>
          <p:cNvSpPr>
            <a:spLocks noChangeArrowheads="1"/>
          </p:cNvSpPr>
          <p:nvPr/>
        </p:nvSpPr>
        <p:spPr bwMode="auto">
          <a:xfrm>
            <a:off x="7086600" y="5867400"/>
            <a:ext cx="140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Try </a:t>
            </a:r>
            <a:r>
              <a:rPr lang="en-US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trace.</a:t>
            </a:r>
          </a:p>
        </p:txBody>
      </p:sp>
      <p:sp>
        <p:nvSpPr>
          <p:cNvPr id="15366" name="Rectangle 79"/>
          <p:cNvSpPr>
            <a:spLocks noChangeArrowheads="1"/>
          </p:cNvSpPr>
          <p:nvPr/>
        </p:nvSpPr>
        <p:spPr bwMode="auto">
          <a:xfrm>
            <a:off x="892175" y="4976813"/>
            <a:ext cx="276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?-  fac(1,N). </a:t>
            </a:r>
            <a:endParaRPr lang="en-US"/>
          </a:p>
        </p:txBody>
      </p:sp>
      <p:sp>
        <p:nvSpPr>
          <p:cNvPr id="15367" name="Rectangle 79"/>
          <p:cNvSpPr>
            <a:spLocks noChangeArrowheads="1"/>
          </p:cNvSpPr>
          <p:nvPr/>
        </p:nvSpPr>
        <p:spPr bwMode="auto">
          <a:xfrm>
            <a:off x="892175" y="5534025"/>
            <a:ext cx="2765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?-  fac(2,N). </a:t>
            </a:r>
            <a:endParaRPr lang="en-US"/>
          </a:p>
        </p:txBody>
      </p:sp>
      <p:sp>
        <p:nvSpPr>
          <p:cNvPr id="15368" name="Rectangle 79"/>
          <p:cNvSpPr>
            <a:spLocks noChangeArrowheads="1"/>
          </p:cNvSpPr>
          <p:nvPr/>
        </p:nvSpPr>
        <p:spPr bwMode="auto">
          <a:xfrm>
            <a:off x="892175" y="6091238"/>
            <a:ext cx="276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?-  fac(3,N). </a:t>
            </a:r>
            <a:endParaRPr lang="en-US"/>
          </a:p>
        </p:txBody>
      </p:sp>
      <p:sp>
        <p:nvSpPr>
          <p:cNvPr id="15369" name="Rectangle 28"/>
          <p:cNvSpPr>
            <a:spLocks noChangeArrowheads="1"/>
          </p:cNvSpPr>
          <p:nvPr/>
        </p:nvSpPr>
        <p:spPr bwMode="auto">
          <a:xfrm>
            <a:off x="587375" y="3917950"/>
            <a:ext cx="2460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i="1">
                <a:cs typeface="Times New Roman" panose="02020603050405020304" pitchFamily="18" charset="0"/>
              </a:rPr>
              <a:t>How would these work?</a:t>
            </a:r>
            <a:endParaRPr lang="en-US">
              <a:cs typeface="Times New Roman" panose="02020603050405020304" pitchFamily="18" charset="0"/>
            </a:endParaRPr>
          </a:p>
        </p:txBody>
      </p:sp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295400"/>
            <a:ext cx="8743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Callout 1 23"/>
          <p:cNvSpPr/>
          <p:nvPr/>
        </p:nvSpPr>
        <p:spPr>
          <a:xfrm>
            <a:off x="3962400" y="4495800"/>
            <a:ext cx="4103688" cy="1371600"/>
          </a:xfrm>
          <a:prstGeom prst="borderCallout1">
            <a:avLst>
              <a:gd name="adj1" fmla="val -862"/>
              <a:gd name="adj2" fmla="val 68932"/>
              <a:gd name="adj3" fmla="val -37585"/>
              <a:gd name="adj4" fmla="val 115399"/>
            </a:avLst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u="sng" dirty="0" smtClean="0"/>
              <a:t>What’s the point?</a:t>
            </a:r>
          </a:p>
          <a:p>
            <a:pPr algn="ctr">
              <a:defRPr/>
            </a:pPr>
            <a:r>
              <a:rPr lang="en-US" dirty="0" smtClean="0"/>
              <a:t>Predicates don’t RETURN anything!</a:t>
            </a:r>
          </a:p>
          <a:p>
            <a:pPr algn="ctr">
              <a:defRPr/>
            </a:pPr>
            <a:r>
              <a:rPr lang="en-US" dirty="0" smtClean="0"/>
              <a:t>You can’t nest calculations like N-1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41XoUwQIAFO4zSS9jG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9RriR9kJn1sUoeZaJvDC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09yGVPRajLQdzFwKc6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UFkTIpN2qMwUGhIADOy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DoMA4YTq8hny6teNcp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jiTnO9yiNpUj2W68lO9Z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x7bfmQB86bHD4uGGaJSP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CoSCrEDq7NLyspO59w4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0IUuBW99PGVa2p4DpA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icjMKHz9AqvO6STx91tX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SwfMG5TEhF1KHwAIRfAZ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qlVwa5fy4NSmjNwY0tgV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NlanWradnFHC6UQ9UNp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RFqflRd9R9wrwzMDQQOv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6HFkuu1ecPCs7RgKttFz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7OjRqeqhHHNQJu22tZ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ofd51tROhmnVgxwaDB0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qUsXwSQn5zRuuU4udqo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5eOX4Rdec5upT65iUymb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ae4bHUy94lyrOd8zOYa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12245</TotalTime>
  <Words>3465</Words>
  <Application>Microsoft Office PowerPoint</Application>
  <PresentationFormat>On-screen Show (4:3)</PresentationFormat>
  <Paragraphs>669</Paragraphs>
  <Slides>82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9" baseType="lpstr">
      <vt:lpstr>Arial Unicode MS</vt:lpstr>
      <vt:lpstr>ＭＳ Ｐゴシック</vt:lpstr>
      <vt:lpstr>ＭＳ Ｐゴシック</vt:lpstr>
      <vt:lpstr>Arial</vt:lpstr>
      <vt:lpstr>Arial Rounded MT Bold</vt:lpstr>
      <vt:lpstr>Calibri</vt:lpstr>
      <vt:lpstr>Cambria</vt:lpstr>
      <vt:lpstr>Comic Sans MS</vt:lpstr>
      <vt:lpstr>Courier New</vt:lpstr>
      <vt:lpstr>Helvetica</vt:lpstr>
      <vt:lpstr>Impact</vt:lpstr>
      <vt:lpstr>Sand</vt:lpstr>
      <vt:lpstr>StarSymbol</vt:lpstr>
      <vt:lpstr>Times</vt:lpstr>
      <vt:lpstr>Times New Roman</vt:lpstr>
      <vt:lpstr>Wingdings</vt:lpstr>
      <vt:lpstr>Office Theme</vt:lpstr>
      <vt:lpstr>CS  60</vt:lpstr>
      <vt:lpstr>Do you plan to take CS70?</vt:lpstr>
      <vt:lpstr>Prolog’s Goal: Create consistent variable bindings (here’s how you can help)</vt:lpstr>
      <vt:lpstr>PowerPoint Presentation</vt:lpstr>
      <vt:lpstr>Solution</vt:lpstr>
      <vt:lpstr>is allows you to do math.  Only known values allowed on the right hand side!</vt:lpstr>
      <vt:lpstr>Recursion in Prolog</vt:lpstr>
      <vt:lpstr>Write fac in Prolog</vt:lpstr>
      <vt:lpstr>Factorial SOLUTION</vt:lpstr>
      <vt:lpstr>Visualizing Sub-Queries</vt:lpstr>
      <vt:lpstr>List Unification</vt:lpstr>
      <vt:lpstr>List Unification Demo</vt:lpstr>
      <vt:lpstr>What Variable Bindings</vt:lpstr>
      <vt:lpstr>List Unification Demo</vt:lpstr>
      <vt:lpstr>append (is built in)</vt:lpstr>
      <vt:lpstr>PowerPoint Presentation</vt:lpstr>
      <vt:lpstr>http://www.youtube.com/watch?v=pzRmNYA8LlY</vt:lpstr>
      <vt:lpstr>List Examples (length) DEMO</vt:lpstr>
      <vt:lpstr>Example: length (base case)</vt:lpstr>
      <vt:lpstr>Example: length (rule head) </vt:lpstr>
      <vt:lpstr>Example: length (rule body)</vt:lpstr>
      <vt:lpstr>Length Solution</vt:lpstr>
      <vt:lpstr>List Examples (member)</vt:lpstr>
      <vt:lpstr>Example: member</vt:lpstr>
      <vt:lpstr>Write member</vt:lpstr>
      <vt:lpstr>Member Solution</vt:lpstr>
      <vt:lpstr>Prolog Test Cases</vt:lpstr>
      <vt:lpstr>Zebra Puzzle Hw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Trees in Prolog</vt:lpstr>
      <vt:lpstr>PowerPoint Presentation</vt:lpstr>
      <vt:lpstr>PowerPoint Presentation</vt:lpstr>
      <vt:lpstr>treemin Solution</vt:lpstr>
      <vt:lpstr>Graphs in Prolog</vt:lpstr>
      <vt:lpstr>PowerPoint Presentation</vt:lpstr>
      <vt:lpstr>kid Solution</vt:lpstr>
      <vt:lpstr>Debugging  &amp; Combo of  ,(and) and |(cons bar)</vt:lpstr>
      <vt:lpstr>Debugging &amp; Combo of , and |</vt:lpstr>
      <vt:lpstr>Double Solution</vt:lpstr>
      <vt:lpstr>Extra Credit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</vt:lpstr>
      <vt:lpstr>Bonus</vt:lpstr>
      <vt:lpstr>PowerPoint Presentation</vt:lpstr>
      <vt:lpstr>PowerPoint Presentation</vt:lpstr>
      <vt:lpstr>Big-O BONUS</vt:lpstr>
      <vt:lpstr>PowerPoint Presentation</vt:lpstr>
      <vt:lpstr>BONUS</vt:lpstr>
      <vt:lpstr>PowerPoint Presentation</vt:lpstr>
      <vt:lpstr>Estimating Time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Sort</vt:lpstr>
      <vt:lpstr>PowerPoint Presentation</vt:lpstr>
      <vt:lpstr>Some Algebra to calculate: 1+2+…+n</vt:lpstr>
      <vt:lpstr>Some Algebra to calculate: 1+2+…+n</vt:lpstr>
      <vt:lpstr>Some Algebra to calculate: 1+2+…+n</vt:lpstr>
      <vt:lpstr>// Take the log of both sides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266</cp:revision>
  <cp:lastPrinted>2013-02-05T16:02:57Z</cp:lastPrinted>
  <dcterms:created xsi:type="dcterms:W3CDTF">2013-01-21T19:17:15Z</dcterms:created>
  <dcterms:modified xsi:type="dcterms:W3CDTF">2013-09-30T19:46:52Z</dcterms:modified>
</cp:coreProperties>
</file>