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3.xml" ContentType="application/inkml+xml"/>
  <Override PartName="/ppt/ink/ink4.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5.xml" ContentType="application/inkml+xml"/>
  <Override PartName="/ppt/notesSlides/notesSlide13.xml" ContentType="application/vnd.openxmlformats-officedocument.presentationml.notesSlide+xml"/>
  <Override PartName="/ppt/ink/ink6.xml" ContentType="application/inkml+xml"/>
  <Override PartName="/ppt/notesSlides/notesSlide14.xml" ContentType="application/vnd.openxmlformats-officedocument.presentationml.notesSlide+xml"/>
  <Override PartName="/ppt/ink/ink7.xml" ContentType="application/inkml+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99" r:id="rId2"/>
    <p:sldId id="703" r:id="rId3"/>
    <p:sldId id="697" r:id="rId4"/>
    <p:sldId id="694" r:id="rId5"/>
    <p:sldId id="695" r:id="rId6"/>
    <p:sldId id="469" r:id="rId7"/>
    <p:sldId id="543" r:id="rId8"/>
    <p:sldId id="600" r:id="rId9"/>
    <p:sldId id="601" r:id="rId10"/>
    <p:sldId id="602" r:id="rId11"/>
    <p:sldId id="603" r:id="rId12"/>
    <p:sldId id="664" r:id="rId13"/>
    <p:sldId id="665" r:id="rId14"/>
    <p:sldId id="641" r:id="rId15"/>
    <p:sldId id="638" r:id="rId16"/>
    <p:sldId id="659" r:id="rId17"/>
    <p:sldId id="639" r:id="rId18"/>
    <p:sldId id="670" r:id="rId19"/>
    <p:sldId id="671" r:id="rId20"/>
    <p:sldId id="672" r:id="rId21"/>
    <p:sldId id="673" r:id="rId22"/>
    <p:sldId id="674" r:id="rId23"/>
    <p:sldId id="675" r:id="rId24"/>
    <p:sldId id="676" r:id="rId25"/>
    <p:sldId id="677" r:id="rId26"/>
    <p:sldId id="678" r:id="rId27"/>
    <p:sldId id="679" r:id="rId28"/>
    <p:sldId id="680" r:id="rId29"/>
    <p:sldId id="681" r:id="rId30"/>
    <p:sldId id="698" r:id="rId31"/>
    <p:sldId id="700" r:id="rId32"/>
    <p:sldId id="682" r:id="rId33"/>
    <p:sldId id="701" r:id="rId34"/>
    <p:sldId id="684" r:id="rId35"/>
    <p:sldId id="685" r:id="rId36"/>
    <p:sldId id="686" r:id="rId37"/>
    <p:sldId id="687" r:id="rId38"/>
    <p:sldId id="692" r:id="rId39"/>
    <p:sldId id="572" r:id="rId40"/>
    <p:sldId id="568" r:id="rId41"/>
    <p:sldId id="569" r:id="rId42"/>
    <p:sldId id="570" r:id="rId43"/>
    <p:sldId id="571" r:id="rId44"/>
    <p:sldId id="660" r:id="rId45"/>
    <p:sldId id="661" r:id="rId46"/>
    <p:sldId id="575" r:id="rId47"/>
    <p:sldId id="577" r:id="rId48"/>
    <p:sldId id="578" r:id="rId49"/>
    <p:sldId id="587" r:id="rId50"/>
    <p:sldId id="696" r:id="rId51"/>
    <p:sldId id="702" r:id="rId52"/>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521415D9-36F7-43E2-AB2F-B90AF26B5E84}">
      <p14:sectionLst xmlns:p14="http://schemas.microsoft.com/office/powerpoint/2010/main">
        <p14:section name="Frontmatter" id="{0D621611-0684-47D0-AFEA-8A917949F864}">
          <p14:sldIdLst>
            <p14:sldId id="399"/>
            <p14:sldId id="703"/>
            <p14:sldId id="697"/>
            <p14:sldId id="694"/>
            <p14:sldId id="695"/>
          </p14:sldIdLst>
        </p14:section>
        <p14:section name="Fib/Fac Stuff" id="{2B0D768F-FA25-45B0-B5C2-684493275497}">
          <p14:sldIdLst>
            <p14:sldId id="469"/>
            <p14:sldId id="543"/>
            <p14:sldId id="600"/>
            <p14:sldId id="601"/>
            <p14:sldId id="602"/>
            <p14:sldId id="603"/>
          </p14:sldIdLst>
        </p14:section>
        <p14:section name="QUIZ" id="{41A1F2B1-F1F0-47F8-8FB0-530EEDF511FE}">
          <p14:sldIdLst>
            <p14:sldId id="664"/>
            <p14:sldId id="665"/>
          </p14:sldIdLst>
        </p14:section>
        <p14:section name="Making Change" id="{19FCC952-E036-4429-A45A-D67EAF854266}">
          <p14:sldIdLst>
            <p14:sldId id="641"/>
            <p14:sldId id="638"/>
            <p14:sldId id="659"/>
            <p14:sldId id="639"/>
          </p14:sldIdLst>
        </p14:section>
        <p14:section name="FW" id="{CC2C14B6-40C9-4276-870B-6BC9B0918606}">
          <p14:sldIdLst>
            <p14:sldId id="670"/>
            <p14:sldId id="671"/>
            <p14:sldId id="672"/>
            <p14:sldId id="673"/>
          </p14:sldIdLst>
        </p14:section>
        <p14:section name="Untitled Section" id="{AE146000-FD63-423A-8DA0-9160E66FCE79}">
          <p14:sldIdLst>
            <p14:sldId id="674"/>
            <p14:sldId id="675"/>
            <p14:sldId id="676"/>
            <p14:sldId id="677"/>
            <p14:sldId id="678"/>
          </p14:sldIdLst>
        </p14:section>
        <p14:section name="Untitled Section" id="{ADEEEA4A-C21D-49E6-A9E2-102E567C01AC}">
          <p14:sldIdLst>
            <p14:sldId id="679"/>
            <p14:sldId id="680"/>
            <p14:sldId id="681"/>
            <p14:sldId id="698"/>
            <p14:sldId id="700"/>
            <p14:sldId id="682"/>
            <p14:sldId id="701"/>
            <p14:sldId id="684"/>
            <p14:sldId id="685"/>
            <p14:sldId id="686"/>
            <p14:sldId id="687"/>
            <p14:sldId id="692"/>
          </p14:sldIdLst>
        </p14:section>
        <p14:section name="Knapsack" id="{D8A8C68B-350A-4AB5-9494-3998DE0EAF51}">
          <p14:sldIdLst>
            <p14:sldId id="572"/>
            <p14:sldId id="568"/>
            <p14:sldId id="569"/>
            <p14:sldId id="570"/>
            <p14:sldId id="571"/>
            <p14:sldId id="660"/>
            <p14:sldId id="661"/>
            <p14:sldId id="575"/>
            <p14:sldId id="577"/>
            <p14:sldId id="578"/>
            <p14:sldId id="587"/>
            <p14:sldId id="696"/>
            <p14:sldId id="70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90" autoAdjust="0"/>
    <p:restoredTop sz="94639" autoAdjust="0"/>
  </p:normalViewPr>
  <p:slideViewPr>
    <p:cSldViewPr>
      <p:cViewPr varScale="1">
        <p:scale>
          <a:sx n="76" d="100"/>
          <a:sy n="76" d="100"/>
        </p:scale>
        <p:origin x="990" y="54"/>
      </p:cViewPr>
      <p:guideLst>
        <p:guide orient="horz" pos="2160"/>
        <p:guide pos="2880"/>
      </p:guideLst>
    </p:cSldViewPr>
  </p:slideViewPr>
  <p:outlineViewPr>
    <p:cViewPr>
      <p:scale>
        <a:sx n="33" d="100"/>
        <a:sy n="33" d="100"/>
      </p:scale>
      <p:origin x="0" y="32490"/>
    </p:cViewPr>
  </p:outlineViewPr>
  <p:notesTextViewPr>
    <p:cViewPr>
      <p:scale>
        <a:sx n="1" d="1"/>
        <a:sy n="1" d="1"/>
      </p:scale>
      <p:origin x="0" y="0"/>
    </p:cViewPr>
  </p:notesTextViewPr>
  <p:sorterViewPr>
    <p:cViewPr>
      <p:scale>
        <a:sx n="100" d="100"/>
        <a:sy n="100" d="100"/>
      </p:scale>
      <p:origin x="0" y="-115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999.99994" units="1/cm"/>
          <inkml:channelProperty channel="Y" name="resolution" value="999.99994" units="1/cm"/>
          <inkml:channelProperty channel="F" name="resolution" value="0" units="1/dev"/>
          <inkml:channelProperty channel="T" name="resolution" value="1" units="1/dev"/>
        </inkml:channelProperties>
      </inkml:inkSource>
      <inkml:timestamp xml:id="ts0" timeString="2013-10-30T20:34:49.636"/>
    </inkml:context>
    <inkml:brush xml:id="br0">
      <inkml:brushProperty name="width" value="0.05292" units="cm"/>
      <inkml:brushProperty name="height" value="0.05292" units="cm"/>
      <inkml:brushProperty name="color" value="#0070C0"/>
    </inkml:brush>
  </inkml:definitions>
  <inkml:trace contextRef="#ctx0" brushRef="#br0">8981 17580 52 0,'-45'-24'31'15,"1"-10"-4"-15,-10 1-28 16,0-3-2-16,-10 6 1 16,-3 9 0-16,-11-12 0 0,-8 7 0 15,-6 6 1-15,-8-3 3 16,-4 6-2-16,-9-4 1 15,2 5 0-15,-7 0 1 16,-2 7-1-16,-5-3 1 16,-1 15-1-16,-7 2 0 15,-4-6-1-15,-1 7 1 16,-2 7-1-16,-2 2 0 15,1-4-1-15,0 6 1 16,3-1 0-16,8 11 0 16,2-2 0-16,6 0 0 15,8 9 1-15,4 9-1 16,9 3 2-16,5-10 2 0,8 4 0 15,5-1 0-15,13 7 3 16,7-2 0-16,9-3-5 16,54-41 3-1,-78 72-3-15,52-15-3 0,10 2-2 16,7-9 3-16,5 6-2 15,5 6-1-15,5 1 2 16,6-1 1-16,5 3 0 16,7-7 2-16,4-7 2 15,7 6-3-15,8-6-5 16,9 6 6-16,7-26 2 15,10 25-3-15,7-18 0 16,8-4 0-16,12-3 0 16,9-10 1-16,6 10 2 15,9-29-4-15,9 13 1 16,2-17-1-16,11 3-1 15,6 6 2-15,3-11-1 0,2 10 0 16,3-21 1-16,4 18 0 16,2 3-2-16,3-15 3 15,0 3 0-15,-2-2-3 16,4 20 1-16,1-15 2 15,0 14-1-15,-2-1-1 16,3-8 2-16,-1 12-2 16,2 5 1-16,1-7 0 15,-1-12 0-15,0 4-2 16,0-1 2-16,-3-5-1 15,-3 3 1-15,-7 0-1 16,-2-13 0-16,-10-5 1 0,-4 2-1 16,-12-1 1-16,-5-17-1 15,-8 12 2-15,-6 3 0 16,-7-13-1-16,-9 12 1 15,-10-1-1-15,-7-11 0 16,-10 12 0-16,-11 7 0 16,-56 12-1-16,81-56-1 15,-81 56 1-15,35-69-3 16,-35 69 2-16,-8-62 1 15,8 62 0-15,-43-97-2 16,43 97 1-16,-75-108 1 16,29 48 0-16,-6 1 3 15,-5-12-2-15,-5 7 0 0,-4 5-3 16,-6-1 4-16,-6-10-4 15,-4 2 3-15,-7 7-2 16,-5-2 0-16,-5 2-1 16,-6 2 1-16,-2-1 1 15,-8 3-1-15,-4 12 2 16,-6 5-2-16,-3-5 0 15,-4 13 1-15,-7 0 0 16,-1 3-2-16,-7 1 2 16,-3 9 1-16,-3-1-1 15,-2 9 1-15,-3-1-1 16,-3 1 0-16,0 1 0 15,-1 7 1-15,-4-1-1 0,2-1 0 16,-5 9 0-16,-3-2-1 16,-2 3 1-1,-5 7 1-15,-1 10-3 16,-3 3 2-16,1 5-1 0,-1 4 0 15,3 5-1-15,8 43 0 16,6-20 0-16,10 0 4 16,8 24-2-16,5-2-8 15,24 9-28-15,0 9-5 16,12-20 2-16,6-58 2 15,10 3 35-15</inkml:trace>
  <inkml:trace contextRef="#ctx0" brushRef="#br0" timeOffset="57985.3018">7103 6140 57 0,'-6'-11'35'0,"6"11"0"0,-14 0-30 16,6 19-5-16,3 13 2 0,4 11-1 0,-1 8 0 15,4 9 1-15,-1 3-1 0,1 2 0 0,1-6-1 16,0-12 0-16,1-10 1 0,0-12 0 0,-3-10-1 15,-1-15 0-15,7-21 0 0,-1-9 1 0,3-14 0 16,2-7-1-16,1-6 0 0,4-1 0 16,2 1 0-16,1 9 0 15,1 9 0-15,4 16 0 16,-1 17 1-16,-1 17-1 15,-2 13 0-15,0 13 1 16,-3 7 0-16,-2 8-1 16,-2 7 0-16,-4-3 1 15,-1-5-2-15,-2-7 0 16,3-8-2-16,-3-10-2 0,10 2-7 15,-16-28-19-15,18 3-5 16,-7-14 0-16,4-6 14 16,-5-11 22-16</inkml:trace>
  <inkml:trace contextRef="#ctx0" brushRef="#br0" timeOffset="58375.3025">7496 6380 40 0,'0'0'33'0,"5"13"2"0,6-4-29 16,3-12 1-16,13 6-1 16,0-13-1-16,8 2-2 15,3-7-1-15,4-1 0 16,-3-7-1-1,-4-1 0-15,-7 0 0 0,-7-2-1 16,-9-1-1-16,-8 3 1 16,-11 1-2-16,-8 1 2 15,-9 6 0-15,-3 4 0 16,-4 10-1-16,-2 8 1 15,-1 11 1-15,6 10 1 16,4 9 0-16,9 9-1 16,8 6 0-16,9 2 0 0,7-4 0 15,10-4-2-15,9-3-2 16,1-15-5-16,18-6-28 15,-9-14 0 1,4-9-1-16,-4-15 12 0,4-11 25 16</inkml:trace>
  <inkml:trace contextRef="#ctx0" brushRef="#br0" timeOffset="58796.5033">8098 6155 67 0,'-11'26'39'15,"3"15"0"-15,0 2-34 16,11 11 0-16,0 0-1 15,7 3-2-15,3-3-1 16,5-5 0-16,2-13-1 16,3-9 0-16,3-10-1 15,-3-16 2-15,2-14-1 0,-3-14-1 16,-2-14 1-16,-3-10-1 15,-1-1 1-15,-3-2-1 16,-2 6-1-16,-1 6 1 16,1 17 0-16,-1 13 0 15,2 17 0-15,0 19 1 16,3 9-1-16,2 6 1 15,1 1 1-15,4 1 0 16,0-6-1-16,4-5 1 16,-2-13 1-16,3-12-2 15,-1-14 2-15,-1-12-1 16,-1-7 0-16,-6-7 0 15,-5-10-1-15,-2-2 1 0,-2-1-1 16,-7 6-1-16,1 9-4 16,-12-1-23-16,9 21-11 15,0 13 1-15,0 0 0 16,0 0 24-16</inkml:trace>
  <inkml:trace contextRef="#ctx0" brushRef="#br0" timeOffset="59202.104">9552 6108 75 0,'-7'35'39'0,"6"15"0"15,-3 11-36-15,8 10 1 16,1-3-1-16,2 6-3 16,4-9 0-16,-1-13-5 15,12-2-21-15,-10-22-12 0,4-14-1 16,-4-19 0-16,2-11 24 15</inkml:trace>
  <inkml:trace contextRef="#ctx0" brushRef="#br0" timeOffset="59545.3046">9827 6169 74 0,'5'46'39'0,"-5"4"-1"15,0 8-35-15,0 4 0 16,5-5 0-16,0-5-2 0,1-7 0 15,0-12-1-15,1-10 0 16,1-12 0-16,-8-11 0 16,22-32 0-16,-8-5-1 15,2-14 0-15,0-11 2 16,2-3-2-16,1 6 0 15,3 2 0-15,-2 18 0 16,-1 20 1-16,-2 21 0 16,0 20 0-16,1 14-1 15,-2 13 2-15,0 1-3 16,1 9 0-16,-7-14-9 15,9 1-26-15,-4-13 0 16,1-8-1-16,-3-19 9 0,3-9 29 16</inkml:trace>
  <inkml:trace contextRef="#ctx0" brushRef="#br0" timeOffset="59779.305">10404 5845 80 0,'4'68'40'0,"-9"11"1"15,8 19-38-15,-3 10 1 16,8 2 0-16,1-6-2 16,1-10-1-16,1-12 0 15,-2-16-2-15,3-10-2 0,-5-22-1 16,5-7-10-1,-12-27-25-15,8-17-1 16,-9-16 1-16,-1-17 4 16,-9-16 35-16</inkml:trace>
  <inkml:trace contextRef="#ctx0" brushRef="#br0" timeOffset="59966.5053">10292 6318 79 0,'45'1'39'0,"10"-3"-1"15,-2-8-36-15,8-6-1 16,2-4-6-16,-15-11-31 16,1 3-3-16,-15-6 1 15,-11 3-1-15,-14-4 38 16</inkml:trace>
  <inkml:trace contextRef="#ctx0" brushRef="#br0" timeOffset="60106.9056">9744 5741 62 0,'-18'4'1'16,"18"-4"0"-16,17 4-38 15,15 1 11-15,15-4 26 16</inkml:trace>
  <inkml:trace contextRef="#ctx0" brushRef="#br0" timeOffset="60777.7067">11496 5618 86 0,'2'-17'41'15,"-2"17"-2"-15,-29-2-37 16,2 16 1-16,-8 2-1 15,-9 5 1-15,-8-1-2 16,-5 2-1-16,-4-2 1 16,2 1-1-16,6-5 0 15,5-4 1-15,8-7-1 16,9-3 0-16,11-1 0 15,5 1 0-15,8 9 0 16,4 3 0-16,4 14 0 16,3 16 0-16,0 15 0 15,-1 14 0-15,1 16 1 0,0 11 0 16,-2 4 0-16,1 0-1 15,-1-3 1-15,-1-10-1 16,3-5 0-16,-1-12 0 16,1-12 0-16,1-15 0 15,0-8 0-15,3-9 1 16,5-11-1-16,4-7 0 15,5-16 0-15,11-1 0 16,5-8 1-16,5 0-1 16,6-3-1-16,0-2 1 15,0 4-1-15,-3 1-2 16,1 9-2-16,-18-13-18 15,4 15-17-15,-7-7-1 0,-1 1 0 16,-3-3 12-16</inkml:trace>
  <inkml:trace contextRef="#ctx0" brushRef="#br0" timeOffset="61089.7073">12136 5973 78 0,'0'0'40'16,"0"0"-1"-1,-17 42-36-15,-7 0 3 16,-4 20-3-16,-12 5 0 0,-4 8-1 16,-6 8 0-16,-3-2-1 15,4-3-1-15,4-12-2 16,10-5-5-16,-6-27-26 15,23-1-7-15,2-17-1 16,16-16 1-16,-7-19 27 16</inkml:trace>
  <inkml:trace contextRef="#ctx0" brushRef="#br0" timeOffset="61308.1076">11691 6039 87 0,'5'14'41'16,"8"19"-1"-16,2 5-35 15,8 14-2-15,5 7 1 16,8 9-3-16,1 9 0 16,2-4-3-16,3-3-3 15,-12-20-25-15,10 5-10 16,-10-20-1-16,2-7-1 15,-8-17 21-15</inkml:trace>
  <inkml:trace contextRef="#ctx0" brushRef="#br0" timeOffset="61588.9082">12626 6324 76 0,'16'-17'39'0,"3"11"-2"16,4 4-35-16,12-9-1 15,7-1 0-15,11 2-1 16,5-6-1-16,7 3 1 15,1 4-2-15,-4-3-2 16,5 11-19-16,-14-8-14 0,-4 5 0 16,-14-4 0-16,-7 6 23 15</inkml:trace>
  <inkml:trace contextRef="#ctx0" brushRef="#br0" timeOffset="61854.1086">13071 5945 82 0,'-20'-4'40'16,"20"4"0"-16,-17 24-35 15,19 6-1-15,0 14 0 0,6 9-1 16,-1 10-1-16,2 8-1 15,-2 3 0 1,0 2-1-16,1-4-1 16,-5-7-1-16,7-4-6 0,-16-18-30 15,18-8-3-15,-5-19 0 16,12-10-1-16,-1-15 34 15</inkml:trace>
  <inkml:trace contextRef="#ctx0" brushRef="#br0" timeOffset="62306.5094">13735 6028 74 0,'13'-16'39'16,"9"3"0"-16,-3-19-33 16,7 8-4-16,2-4 1 15,4-1-2-15,-1-4 0 16,0 3-1-16,-6 2 0 15,-1 2 0-15,-6 7-1 16,-2 3 1-16,-5 8 0 16,-11 8 0-16,12 8 0 15,-10 13 0-15,0 8 0 16,0 10 1-16,-1 8-1 15,1 8 2-15,0 5-1 16,0 7 1-16,1 0 0 0,1 0-1 16,-1-7 0-16,2 4 1 15,-3-6-2-15,1-1 1 16,-3-10-1-16,0-3 0 15,-3-11 0-15,0-5-2 16,-2-4-1-16,5-24-2 16,-11 20-11-16,-4-29-23 15,15 9-1-15,-24-31 0 16,8 14 9-16,-7-7 31 15</inkml:trace>
  <inkml:trace contextRef="#ctx0" brushRef="#br0" timeOffset="62524.9098">13701 6579 73 0,'16'10'39'16,"6"-11"0"-16,20-2-34 16,0-4 1-16,16 3-1 0,4-7-2 15,6 2-2-15,1-12-1 16,-2 3-3-16,-3 6-2 15,-11-12-12-15,-1 14-22 16,-11-9 0-16,-5 7-1 16,-10-5 13-16,1 6 27 15</inkml:trace>
  <inkml:trace contextRef="#ctx0" brushRef="#br0" timeOffset="63148.9109">14208 5440 79 0,'-6'-10'40'16,"4"-10"-1"-16,31 13-34 16,2-3-2-16,19 8 1 15,9-1 0-15,13 4-2 16,8-4 0-16,5-3-1 15,-2 2 0-15,-10-2-1 0,-6 2 0 16,-12 0 2-16,-10 1-2 16,-12 2 0-16,-12 9 0 15,-8 6-1-15,-7 8 2 16,-3 10-2-16,-4 12 2 15,-2 8-2-15,1 14 2 16,-1 11-1-16,1 6 0 16,1 10 0-16,2 1 1 15,1 1-1-15,2-3 0 16,0 1 1-16,-2-3-1 15,0-7 0-15,0-4 1 16,-5-10-1-16,-3-2 1 16,-1-6-1-16,-3-5 0 0,-3-5 1 15,-2-8-1-15,-1-6 2 16,-1-7-1-16,1-6 0 15,0-5-1 1,0-7 1-16,-3-3 0 0,-1-9 0 16,-5-7 0-16,-8-6-2 15,-10-6 1-15,-11-2 0 16,-9-4 0-16,-10-1-1 15,-4-2 0-15,-6 1-3 16,7 16-15-16,-3-10-23 16,14 6 0-16,8-4-2 15,21 0 4-15,18-6 40 16</inkml:trace>
  <inkml:trace contextRef="#ctx0" brushRef="#br0" timeOffset="69498.1221">3249 6988 73 0,'0'0'38'0,"11"1"-2"16,-11-1-37-16,-28 5 0 16,-2-1 2-16,-13 2 0 15,-17 2 2-15,-10 2-2 16,-15-3 2-16,-5 4-3 15,-5-5 2-15,0 0 0 16,2-1 0-16,5 1 0 16,9-4-1-16,7-1 0 15,8-4-1-15,8 1 1 16,7 1 0-16,9 1-1 15,9-3 0-15,8 1 0 0,7 1 1 16,4-1-1-16,12 2 0 16,0 0 0-16,-11 20 0 15,11-2 0-15,-1 11 1 16,0 12-1-16,1 14 0 15,1 12 1-15,-1 12-1 16,1 9 1-16,0 14 0 16,2 11 1-16,-1 9-2 15,-1 4 1-15,-2 5 2 16,0 0-1-16,-1-2 0 15,0 1 0-15,-1-4-1 16,0-5 1-16,1-12-1 0,2-9 0 16,2-7-2-16,1-11 2 15,0-2-1-15,1-10 2 16,-2-13-2-16,3-11 1 15,-1-6 0 1,0-7 0-16,-1-11 0 0,2-1-1 16,-5-21 0-16,12 13 0 15,-12-13 0-15,21 6 0 16,-6-7 0-16,2-5 0 15,7 3 0-15,8 2 0 16,9-1 0-16,8 1 1 16,9-7-1-16,9 2 1 15,10-2-1-15,11 0-1 0,7-4 2 16,5-5-1-16,2 0 0 15,3-1-1 1,-1 6 0-16,-5-6-4 16,4 19-18-16,-17-11-18 0,-5 5 2 15,-18 3-2-15,-7 6-2 16,-12-2 42-16</inkml:trace>
  <inkml:trace contextRef="#ctx0" brushRef="#br0" timeOffset="74037.73">4015 9132 44 0,'28'-25'18'15,"11"21"-3"1,2-11-2-16,28 9-2 0,8-11-4 16,24 6-2-16,11-2-2 15,20 3-1-15,8-1-1 16,9 4 0-16,-1-4 0 15,-4 4-1-15,-11 0 0 16,-10 4 0-16,-15-2-1 16,-18 1 1-16,-22 2 0 15,-16-1 0-15,-18 1-1 16,-13 2 2-16,-21 0-2 0,-13 6 2 15,-24 0 0 1,-23 3-1-16,-22 0 0 16,-18 4 0-16,-21 2 2 15,-17-1-2-15,-16 3 0 0,-8 1 1 16,-3 1-1-16,0 2 1 15,3-3 0-15,3-1 0 16,12-2-1-16,11-1 1 16,18-4 0-16,20-3 0 15,20-3-1-15,23-3-1 16,27-3 1-16,28 2 0 15,34-10-1-15,27 0 1 16,33 1-1-16,23 0 0 16,28-1 1-16,19 4 0 15,17-1-1-15,7 3 1 16,-3 1 0-16,-3 4-1 15,-16-1 1-15,-16 1 0 0,-20-1 0 16,-22-1-1-16,-25 0 1 16,-19 1 0-16,-24-3 0 15,-22 3 0-15,-18 0 0 16,-21-5 1-16,-27 3-1 15,-22 2 0-15,-20-2 1 16,-22-1-1-16,-20 2 1 16,-15-3 0-16,-10 2 0 15,-3-3-1-15,3 0 1 16,5-2 0-16,11-2 0 15,15 3 0-15,16-1-1 16,20 0 0-16,20 1 0 0,18 1 1 16,25 2-1-16,27 3-1 15,28-1 0-15,29 1 0 16,32 0 1-16,29-1-1 15,27 6 0 1,23 0 1-16,19 1-1 0,12 3 1 16,0 0 0-16,-7 2 0 15,-17 1-1-15,-22 3 1 16,-29-4-1-16,-23-4 1 15,-33-1 0-15,-33-4 0 16,-35-2 0-16,-31 4 0 16,-35-4 0-16,-32 0 1 15,-30-3 0-15,-27 3 0 0,-25 2 0 16,-16-1 1-16,-6 0-1 15,8-1 0 1,19 0 1-16,26 0-1 16,30 0-1-16,31 1 1 0,37 1-1 15,40-4-1-15,36 4 1 16,34-2-1-16,31 2 0 15,21 2 1-15,23-1-1 16,17 0 0-16,14-2 0 16,5 3 1-16,-7-3 0 15,-9-1 0-15,-21 0 0 16,-19-4 0-16,-28 2 1 15,-20 0-1-15,-33-1 1 16,-33 3 1-16,-22-1-2 16,-38 7 1-16,-26 2-1 15,-23 7 1-15,-13 7-2 16,-9-4-6-16,14 13-26 0,6-5-1 15,27-10-2-15,31-10 11 16,35-21 25-16</inkml:trace>
  <inkml:trace contextRef="#ctx0" brushRef="#br0" timeOffset="81385.3428">19738 3558 76 0,'0'0'39'16,"10"39"1"-16,-16 9-35 16,-1 24-2-16,-7 15 1 15,-1 19-2-15,-8 9-2 16,-5 5-1-16,-7 5 0 15,-5-11-3-15,0-10 0 16,-5-24-6-16,14-5-9 16,-10-39-19-16,13-24 1 15,3-29-1-15,11-30 22 0,1-32 16 16</inkml:trace>
  <inkml:trace contextRef="#ctx0" brushRef="#br0" timeOffset="81572.5432">19276 3723 71 0,'15'24'38'0,"18"30"0"15,8 5-33-15,9 19 1 16,5 1-1-16,11 7-2 16,2 0-1-16,0-8-2 15,1-10-1-15,-8-17-2 16,1-6-8-16,-14-25-27 0,4-13 1 15,-9-16-2-15,-5-14 1 16,-10-17 38-16</inkml:trace>
  <inkml:trace contextRef="#ctx0" brushRef="#br0" timeOffset="81775.3435">20090 3861 70 0,'0'0'38'16,"24"-12"1"-16,3 1-27 15,14-5-11-15,12-2-2 16,7-6-1-16,12 13-12 0,-9-15-24 16,-3 18 2-1,-15-2-3-15,-17 11 10 16,-28-1 29-16</inkml:trace>
  <inkml:trace contextRef="#ctx0" brushRef="#br0" timeOffset="81931.3438">20311 4082 82 0,'40'-22'35'16,"10"-13"-16"-16,6 0-25 16,16 3-27-16,1-3-2 15,3 2 1-15,0 1 7 16,-2 2 27-16</inkml:trace>
  <inkml:trace contextRef="#ctx0" brushRef="#br0" timeOffset="82305.7445">21332 3441 90 0,'-5'-43'40'16,"18"-1"-1"-16,-4-16-37 15,11-5-2-15,9-6 0 16,7-3-1-16,1-2 0 15,1 4 0-15,-4-3 0 16,-9 11 0-16,-9 8 0 16,-7 11 0-16,-5 12 1 15,-6 20-1-15,2 13 1 16,-13 36 0-16,9 20 1 0,1 22 2 15,10 19-1-15,8 18 0 16,3 15-1-16,11 4 1 16,1-1 1-1,5-3-1-15,2-7-1 0,0-14-2 16,-6-11 2-16,-5-15-1 15,-3-15-1-15,-8-16-2 16,0-6-5-16,-19-28-23 16,6-6-9-16,-15-18 1 15,-4-7-2-15,-15-13 25 16</inkml:trace>
  <inkml:trace contextRef="#ctx0" brushRef="#br0" timeOffset="82492.9448">21398 4051 97 0,'53'-5'41'0,"27"11"-8"0,14-20-27 16,23 0-2-16,10-10 0 16,9-4-4-16,8 1-6 15,-11-11-33-15,6 2-1 16,-16-7-2-16,-14 2-1 15,-21-4 29-15</inkml:trace>
  <inkml:trace contextRef="#ctx0" brushRef="#br0" timeOffset="83787.7471">14281 7424 49 0,'-2'-23'34'16,"-3"3"0"-16,5 20-31 15,0 0 0-15,16 37 0 16,-1 5-1-16,12 19 0 15,6 13 1-15,12 18 0 16,7 11 0-16,11 7-1 16,7-5 1-16,3-2-1 0,4-8-1 15,0-10 0-15,2-11 0 16,-8-18-3-16,-6-7-2 15,-17-25-9-15,-5-2-22 16,-21-17-3-16,-22-5 2 16,-4-24 16-16,-21-11 20 15</inkml:trace>
  <inkml:trace contextRef="#ctx0" brushRef="#br0" timeOffset="84271.348">14279 7350 62 0,'-15'-9'33'0,"-1"4"-14"0,4 25-16 16,-4 9 1-16,6 16 0 15,-6 7 0-15,3 15-1 16,-4-2 1-16,2 5-2 16,-2-6 2-16,5-5-2 15,1-8 0-15,4-7-1 16,0-11-1-16,5-8 1 15,2-9-1-15,0-16 1 16,0 0-2-16,18-31 2 0,-7-11-2 16,-1-10 1-1,2-10 0-15,-2-11 0 16,-1-8-1-16,-2 8 1 15,-3 6 0-15,-3 9 0 0,1 16 1 16,4 13 0-16,7 12 0 16,12 11 1-16,13 10-1 15,13 4 0-15,16 3-1 16,19 4 0-16,19 10-6 15,0-2-30-15,21 3-1 16,-6-3-3-16,-1 1 6 16</inkml:trace>
  <inkml:trace contextRef="#ctx0" brushRef="#br0" timeOffset="88218.1549">831 8589 73 0,'-12'-12'33'15,"2"-1"2"-15,10 13-36 16,0-11 2-16,22 17 1 15,13-1-1-15,12 6 2 16,11-4-1-16,10 4 0 0,10 0-1 16,9 0 2-16,1 1-3 15,-3-3 0-15,-6 2 0 16,-7-3 0-16,-9 0 0 15,-11-2 0-15,-9-2 0 16,-13-2 1-16,-9 0-1 16,-6-4 1-16,-15 2-1 15,16-7 0-15,-16 7-1 16,3-16-2-16,-3 16-2 15,-6-23-9-15,3 12-21 16,-7-3 1-16,-2 0-2 16,-6-1 8-16,-1-1 28 15</inkml:trace>
  <inkml:trace contextRef="#ctx0" brushRef="#br0" timeOffset="88639.3557">1493 8423 29 0,'-6'-18'33'15,"6"18"-2"-15,-3-15-17 16,3 15-9-16,0 0 1 16,0 0-1-16,26 6 0 15,-9 3-3-15,6 6 0 16,3 0 0-16,7 4-1 15,-3 1 2-15,5 0-2 0,-5 1 1 16,-1-3-1-16,-4-1 2 16,-4 0-3-1,-8-1 2-15,-3 1 1 16,-9-1-3-16,-7 2 2 0,-9 0-1 15,-7 3 0-15,-8-3 0 16,-7 5 1-16,-9 3-2 16,-3-7 1-16,-1 2-1 15,0-1-1-15,8 14-11 16,7-6-23-16,17-3-1 15,21-7-1-15,24-17 1 16,32 5 36-16</inkml:trace>
  <inkml:trace contextRef="#ctx0" brushRef="#br0" timeOffset="103537.3818">7144 10014 1 0,'-22'-13'16'0,"8"10"10"0,-1-5-22 16,-1-1 3-16,16 9 4 0,-14-19 1 15,14 19 1-15,0-24-1 0,14 14-2 0,-2-13 1 16,16 8-3-16,5-13 0 0,14 11-2 0,2-4-2 15,9 6-2-15,1-2 1 16,2 13-2-16,-5 3 1 16,-4 12 0-16,-11 7-1 15,-10 4 0-15,-10 6 1 16,-10 7-1-16,-13 3 0 15,-9-2 0-15,-12 1 0 0,-9-4-1 16,-7-2 0-16,-5-3 0 16,-4-3 0-1,3-4 0-15,4-6 0 16,6-3-1-16,10-6 1 15,10-2 0-15,15-4 1 0,17-7-1 16,15 3 0-16,11-4-1 16,9 6 1-16,8 3 0 15,6 5 0-15,0 5 0 16,-4 7-1-16,-6 8 1 15,-9 4 0-15,-11 13 1 16,-13-3-1-16,-14 3 1 16,-19 2 0-16,-12 1 1 15,-18-2-1-15,-14-5 1 16,-12-5-1-16,-9-12 1 15,-5-2-2-15,0-6 1 16,0-7-1-16,5-8 0 0,10-8-1 16,6-8-4-16,25 4-31 15,0-10-4-15,13-1 0 16,8 2-1-16,10-10 28 15</inkml:trace>
  <inkml:trace contextRef="#ctx0" brushRef="#br0" timeOffset="111446.5957">5744 11706 62 0,'5'-11'36'0,"-5"11"0"0,0 0-35 15,-3 43 2-15,6 14 0 0,-5 13 0 0,7 20 0 16,-9 8 1-16,5 12-2 15,-2-2 1-15,3 1-1 16,2-7 0-16,5-17-1 16,4-17 0-16,4-18 0 15,9-18-2-15,1-15 0 16,4-12 0-16,-1-18-3 15,3-9-3-15,-15-19-8 16,11 4-19-16,-15-4-2 16,-8 3-2-16,-12 0 13 15,-7 2 25-15</inkml:trace>
  <inkml:trace contextRef="#ctx0" brushRef="#br0" timeOffset="111633.7961">5542 12375 42 0,'-19'-4'33'16,"12"-6"0"-16,13-11-28 15,20 6 1-15,14-10-2 16,14 2-3-16,8 3-5 16,4-4-6-16,14 11-14 15,0 1-9-15,-6-1 0 16,1 6 14-16,-9 0 19 15</inkml:trace>
  <inkml:trace contextRef="#ctx0" brushRef="#br0" timeOffset="112008.1967">6440 12154 27 0,'0'0'32'0,"0"0"1"15,-34 3-24-15,14 16 1 16,-14-6-2-16,5 14-2 16,-8 0-1-16,5 14-2 15,2 0 1-15,9 5-1 16,7-5-1-16,11-1-1 15,10-6 1-15,11-7-1 16,5-10-1-16,7-13 1 16,1-14-1-16,3-9-1 0,-4-11-1 15,-4-8 2-15,-4-9-2 16,-5-4 1-1,-6 1 1-15,-4 5-1 16,-4 9 1-16,-3 10 1 0,-3 15 0 16,3 11 1-16,0 21-1 15,3 15 0-15,3 9 0 16,4 6 0-16,2 4 0 15,3-3-3-15,5 1-1 16,-4-17-8-16,15-4-25 16,-9-15 1-16,1-11-2 15,-2-12 13-15,-3-14 24 16</inkml:trace>
  <inkml:trace contextRef="#ctx0" brushRef="#br0" timeOffset="112429.3975">6671 11688 68 0,'6'41'38'16,"-3"14"0"-16,10 18-34 16,-5 9 0-16,7 17 0 15,0 0 0-15,4-2-1 16,-3-7-1-16,1-13 0 15,-4-17-1-15,0-11 0 16,-4-16 1-16,-3-16-2 16,-6-17-1-16,9-14 0 15,-3-17-2-15,-1-17 1 16,7-5 0-16,2-2 0 15,6 2 0-15,6 6 1 0,3 10 0 16,2 15 1-16,2 17 2 16,-1 20-1-16,-7 11 2 15,-2 9-2-15,-9 8 2 16,-9 2-1-16,-13 1 2 15,-6 3-3-15,-13-2 1 16,-7-3-1-16,-3-8-1 16,-4-10-2-16,3-5-4 15,-7-23-13-15,15-1-22 16,5-20 2-16,14-9 0 15,6-8 10-15,12-11 29 16</inkml:trace>
  <inkml:trace contextRef="#ctx0" brushRef="#br0" timeOffset="112678.9978">7197 11818 84 0,'3'-13'40'0,"8"20"-1"16,-3 7-36-16,2 35 0 15,2 14-1-15,2 16 0 16,0 13-1-16,-1 9 1 16,-1 2-2-16,-2 0 1 15,-1-9-2-15,-2-18 0 16,2-9-2-16,-1-18-3 0,10-4-10 15,-10-24-23 1,8-16-1-16,-5-19 0 16,2-14 10-16,-3-15 30 15</inkml:trace>
  <inkml:trace contextRef="#ctx0" brushRef="#br0" timeOffset="113022.1985">7434 12414 66 0,'18'7'37'0,"4"-2"1"16,14 1-35-16,0-5 2 15,9 1-1-15,-2-6-2 16,3-6 0-16,-3-8-2 16,-3-4 1-16,-7-2-1 15,-9-4 0-15,-8-1-1 16,-8-2 1-16,-12 0 0 0,-9 7-1 15,-11 8 2-15,-5 7 0 16,-9 9 0-16,2 14 1 16,-5 8 0-16,7 18 0 15,5 8 1-15,11 7-1 16,9-2 0-16,11 5 0 15,13-3-1-15,8-4 0 16,9-7-1-16,3-15-1 16,7-2-6-16,-13-25-25 15,14-2-8-15,-9-12 0 16,0-6-1-16,-3-10 27 15</inkml:trace>
  <inkml:trace contextRef="#ctx0" brushRef="#br0" timeOffset="113755.3998">8923 11722 72 0,'19'-6'39'15,"-19"6"0"-15,16-6-34 16,-16 6 1-16,0 0 0 16,-11-5-3-16,-4 12 1 15,-7-3-2-15,-4 2 0 16,-7-4 0-16,-4 2-2 15,-3-1 1-15,1-1-1 16,2-2 0-16,4-4 0 16,6 2 0-16,7 1 0 15,2 2 0-15,7 6 0 16,4 15-1-16,2 6 1 0,2 8 0 15,-1 17 0-15,1 11 0 16,0 9 1-16,2 10-1 16,-1 6 1-16,2-4 0 15,3-1 0-15,2 0 0 16,1-9 0-16,2-11-1 15,2-1 0-15,1-13 0 16,3-6 1-16,0-10-1 16,4-5 1-16,3-11-1 15,9-7 0-15,2-9 1 16,6-6-1-16,5-5 1 15,0-4-1-15,-1 1 0 16,0-5-1-16,-3 4 1 0,-7 0-1 16,-4 8-1-16,-6 0 0 15,-4 1-2-15,-6-5-4 16,8 10-15-16,-10-12-17 15,1 0-2-15,-4-8 2 16,1 0 14-16</inkml:trace>
  <inkml:trace contextRef="#ctx0" brushRef="#br0" timeOffset="114020.6003">9240 12206 84 0,'0'0'39'16,"0"0"-1"-16,0 22-35 15,-1 10-1 1,0 4 1-16,3 5-2 16,2 3 1-16,3 2-2 0,4 0 1 15,2-4 0-15,8-12-1 16,4-11 0-16,4-9-2 15,0-12-1-15,4-3-4 16,-13-23-20-16,7 2-11 16,-10-17-2-16,-2-3 0 15,-8-8 24-15</inkml:trace>
  <inkml:trace contextRef="#ctx0" brushRef="#br0" timeOffset="114176.6005">9233 11985 80 0,'0'0'29'0,"0"0"-33"16,11-2-32-16,11-10 0 16,5 0 4-16,2-4 32 15</inkml:trace>
  <inkml:trace contextRef="#ctx0" brushRef="#br0" timeOffset="114769.4016">9446 11624 75 0,'-12'1'39'15,"12"-1"-1"-15,14-4-33 16,10 2 0-16,8-8-1 16,9 4 1-16,4-4-2 15,4 2-1-15,0-3 0 16,-1 1-1-16,-7 2 0 15,-7 2-1-15,-7 2 0 16,-6 3-1-16,-7 3 2 16,-14-2-2-16,14 16 2 0,-13 0-1 15,-2 3 0-15,-2 4 0 16,1 4 1-16,0 5-2 15,2 8 1 1,0 6 0-16,6 7 0 0,2 7 0 16,7 9 0-16,2 0 0 15,5 10 0-15,0 3 0 16,-1-1 0-16,1-3-1 15,-4 0 2-15,-6-3-1 16,-5-7 1-16,-4 0 0 16,-8-8-1-16,-2-9 1 15,-5-9 0-15,-2-6 0 16,-5-12-1-16,-2-11 1 0,-4-7 0 15,-1-9-1 1,-5-5 0-16,-2 1-1 16,0-2 1-16,-2 5-1 15,3-4-1-15,3 1-3 0,12 13-15 16,-3-11-20-16,20 5-1 15,-4-19 0-15,19 2 6 16,8-12 35-16</inkml:trace>
  <inkml:trace contextRef="#ctx0" brushRef="#br0" timeOffset="115221.8024">10548 12159 94 0,'16'15'40'0,"4"-21"-2"15,10-5-38 1,11 1 0-16,7-3 0 0,5 3-2 16,-3-6-3-16,3 10-4 15,-21-13-24-15,4 14-5 16,-13 1-1-16,-8 4 1 15,-15 0 31-15</inkml:trace>
  <inkml:trace contextRef="#ctx0" brushRef="#br0" timeOffset="115440.2027">10580 12262 80 0,'0'0'38'0,"31"17"0"15,7-19-36-15,8 1-2 16,13-3-4-16,-6-6-32 16,11 0-1-16,-8-2-1 15,-6 1 0-15,-10 4 34 16</inkml:trace>
  <inkml:trace contextRef="#ctx0" brushRef="#br0" timeOffset="115939.4036">11576 11557 87 0,'-7'30'40'15,"-4"14"-2"-15,11 24-36 16,-10 25 0-16,8 19-1 15,7 8 1-15,3 7-1 16,6-5-1-16,6-9 0 16,10-16-1-16,5-24 0 15,6-27-1-15,3-28-1 0,8-13-5 16,-16-34-22-16,8-10-7 15,-12-15-1 1,-9-11-1-16,-16-6 26 16</inkml:trace>
  <inkml:trace contextRef="#ctx0" brushRef="#br0" timeOffset="116111.0039">11313 12249 59 0,'25'7'31'16,"14"-21"-6"-16,27-5-57 15,11 1-2-15,13-4 2 16,8 4 16-16,0-3 16 16</inkml:trace>
  <inkml:trace contextRef="#ctx0" brushRef="#br0" timeOffset="116454.2045">12200 12019 79 0,'-26'7'38'0,"2"16"-1"15,-3 0-35-15,3 13 0 16,0 10-1-16,7 5-1 15,5 4 0-15,7-1 1 16,8 0-2-16,5-4 1 16,7-12 0-16,4-12 0 15,6-14 1-15,4-17-1 16,-4-13 0-16,-1-11 0 15,-3-16 0-15,-5-16-1 0,-4 1 1 16,-4-4 0-16,-4 9 0 16,-5 10 1-16,0 17-1 15,1 28 0-15,0 0 1 16,-4 42-1-16,11 9 0 15,3 11 0-15,5 6-1 16,4-5-2-16,10 0-4 16,-9-24-23-16,13-6-8 15,-4-21 1-15,0-11-1 16,-4-19 32-16</inkml:trace>
  <inkml:trace contextRef="#ctx0" brushRef="#br0" timeOffset="116844.2052">12482 11632 86 0,'2'57'39'0,"9"26"1"16,3 16-35-16,-1 22-2 15,1-6 0-15,6 3 0 16,-4-10-2-16,0-15 0 15,-3-20-1-15,0-17 0 16,-2-27-1-16,0-30 0 16,2-16 0-16,1-21 0 15,1-15 0-15,6-13 0 16,6-1 0-16,3 1 1 0,5 12 0 15,0 13 1 1,-1 21 0-16,2 23-1 16,-7 18 2-16,-7 17-2 15,-11 12 1-15,-7 7 0 0,-14-1-1 16,-11 3 0-16,-11-4 0 15,-10-9 0-15,-4-7-3 16,-1-19-5-16,15-7-28 16,-6-23-3-16,14-15-2 15,6-25 0-15,13-18 30 16</inkml:trace>
  <inkml:trace contextRef="#ctx0" brushRef="#br0" timeOffset="117203.0059">12941 11591 92 0,'19'51'39'0,"-3"21"-1"0,-2 21-36 16,4 20-1-16,8 10 0 16,2-2 0-16,3 1 0 15,0-16-2-15,4-17 1 16,2-19-1-16,1-24 0 15,4-24 1-15,6-22 0 16,1-17-1-16,-2-24 1 16,-1-14-1-16,-9-13 1 15,-2-9-1-15,-12 0 1 16,-11 2 1-16,-13 18 0 15,-14 14 0-15,-9 26 0 16,-7 21 2-16,1 24-1 16,-3 20 0-16,8 13-1 0,8 12 0 15,14-1 0-15,16-3-2 16,9-12-3-16,18 3-14 15,-3-22-22 1,15-14 0-16,-4-14-1 0,5-11 3 16,-6-17 38-16</inkml:trace>
  <inkml:trace contextRef="#ctx0" brushRef="#br0" timeOffset="117827.0069">14449 11392 85 0,'25'-1'41'15,"-25"1"-2"-15,-7 32-35 16,-24-6-2-16,-9 7 1 16,-13-4 1-16,-7 5-2 15,-5-7 0-15,-1-3-1 16,5-8 0-16,6-5-1 0,12-8 1 15,9-4-1-15,9 0-1 16,8-2 1-16,17 3-1 16,-11 21 1-16,15 10 0 15,2 13 0-15,-1 18 1 16,1 16-1-16,1 9 1 15,1 14-1-15,0 7-1 16,-2-2 2-16,2-8-1 16,0-2 1-16,4-14-2 15,2-6 2-15,4-12-1 16,5-9 1-16,5-15-1 15,3-11 1-15,4-6-1 16,6-6 1-16,0-11-1 0,2-10-1 16,-2-3 1-16,-3-8-1 15,-2 3-3-15,-6-2 0 16,-2 0-3-16,-14-20-13 15,6 14-21-15,-11-7 1 16,2 4-1-16,-6-7 12 16,2-4 29-16</inkml:trace>
  <inkml:trace contextRef="#ctx0" brushRef="#br0" timeOffset="118076.6074">14636 12115 93 0,'0'0'39'0,"-1"12"0"15,1 9-37 1,4 11 0-16,4 9-1 16,4 3 0-16,4 3-1 0,4-2-1 15,2 0 0-15,3-14 1 16,3-11-3-16,3-7-2 15,-7-25-4-15,13 2-20 16,-17-22-9-16,-2-10-1 16,-12-22 1-16,-4-4 25 15</inkml:trace>
  <inkml:trace contextRef="#ctx0" brushRef="#br0" timeOffset="118404.208">15096 12134 93 0,'27'0'39'16,"-1"-9"-2"-16,18-3-37 15,-6 6-2-15,2-4 0 16,1 9-4-16,-10-10-14 0,4 12-18 16,-7-4 0-16,2 3 0 15,-8-4 14-15,2-1 24 16</inkml:trace>
  <inkml:trace contextRef="#ctx0" brushRef="#br0" timeOffset="118778.6086">15878 11755 90 0,'0'0'40'0,"-3"-12"0"0,3 12-37 16,0 0-1-16,16 2 0 15,-4 2 0 1,-2 8 0-16,-10-12-1 16,19 24 1-16,-9-8-1 0,-2 2 0 15,-2 8 0-15,-1 4 0 16,-2 14-1-16,3 2 1 15,-2 11-1-15,3 5-1 16,1 5 1-16,0-2 0 16,2-2 0-16,1-6 0 15,1-11 1-15,-1-8-3 16,1-10 0-16,-4-15-3 0,5 3-18 15,-13-16-18 1,-2-13 0-16,-12-14-1 16,-2 0 10-16,-12-9 32 15</inkml:trace>
  <inkml:trace contextRef="#ctx0" brushRef="#br0" timeOffset="119059.4091">14429 11811 87 0,'-19'-3'39'15,"1"-2"-2"-15,18 5-43 16,0 0-31-16,27-4 1 15,3 11-3-15,9-1-1 16,12 2 36-16</inkml:trace>
  <inkml:trace contextRef="#ctx0" brushRef="#br0" timeOffset="119761.4103">15829 11417 73 0,'0'0'40'0,"11"-3"0"15,28 2-35-15,0-6 0 0,17 4 0 16,5-7-1-16,9-1-1 15,0 3-1-15,-3 0 0 16,-7 2-2-16,-11 6 1 16,-11 3 0-16,-11 3-1 15,-8 8 0-15,-8 12 1 16,-6 3-1-16,-2 6 1 15,-1 10 0-15,2 2-1 16,2 12 2-16,1 6-1 16,5 12 0-16,5 3 0 15,4 6 0-15,2 8-1 16,-1-1 1-16,-1 2-1 15,-1-3 0-15,-3-1 0 0,-5-12 1 16,-5-9-1-16,-3-8 0 16,-4-17 1-16,-1-6-1 15,-2-12 1-15,-4-9-1 16,7-18 0-16,-24 10-1 15,4-12 2-15,-8-9-1 16,-9 5 0-16,-5-3-1 16,-10 5 1-16,1 0-1 15,-4-1-2-15,9 13-6 16,-9-9-26-16,24 11-6 15,4-7-2-15,16 3 1 16,11-6 24-16</inkml:trace>
  <inkml:trace contextRef="#ctx0" brushRef="#br0" timeOffset="120276.2112">17148 11999 95 0,'-12'6'40'16,"16"6"0"-16,16-14-39 15,18-1 1-15,16-4-1 16,12 0 0-16,5-3-2 0,-1 1 0 15,-1-2-2-15,-16 2-3 16,-4 15-12-16,-23-9-22 16,-11 3 0-16,-15 0 1 15,-15-4 8-15,-6-5 31 16</inkml:trace>
  <inkml:trace contextRef="#ctx0" brushRef="#br0" timeOffset="120463.4116">17430 11739 96 0,'-2'46'41'16,"-6"8"1"-16,5 15-38 0,-1 1-1 16,3 7-1-16,4 0-2 15,1-1-3-15,8-2-6 16,-8-17-30-16,11-10-2 15,-3-13 1-15,2-5-2 16,-1-14 29-16</inkml:trace>
  <inkml:trace contextRef="#ctx0" brushRef="#br0" timeOffset="120822.2121">18165 11643 83 0,'19'-17'39'0,"6"21"0"16,-7 15-37-16,-3 29 1 16,-9 20 2-16,2 18-1 15,-9 12 1-15,2 11-3 16,-2-1 0-16,2-3-1 15,6-15-1-15,5-16-1 16,8-25-1-16,0-20-4 16,13-9-9-16,-16-30-20 15,7-14-5-15,-8-17 0 16,-7-12-1-16,-15-8 37 0</inkml:trace>
  <inkml:trace contextRef="#ctx0" brushRef="#br0" timeOffset="121321.4131">17940 12047 61 0,'0'0'34'0,"3"14"0"16,28-14-33-16,9-8 1 16,12 0-1-16,10-2-2 15,7-2-4-15,16 10-10 16,-9-15-11-16,7 6-2 15,-12-6 4-15,-1 17 9 0,-20-12 8 16,-1 3 5-16,-13-1 7 16,-22-11 12-16,5 14 9 15,-21-5 4-15,2 12-3 16,-20-9-9-16,20 9-7 15,-40 19-5-15,16 8-2 16,-9 6-1-16,4 14-1 16,-2 1 0-16,6 9-2 15,8 4 2-15,9-1-2 16,8-11 2-16,10-5-2 15,10-15 1-15,5-15 0 16,8-14-2-16,0-14 1 16,0-20-1-16,-2-16 1 0,-3-13-1 15,-5-7 0-15,-5 3 0 16,-6 8 0-16,-4 4 2 15,-2 16-1 1,-3 22 1-16,-3 17-1 0,7 40 0 16,-3 5 0-16,6 7-2 15,-1 2-3-15,11 15-12 16,-10-19-19-16,7-10-1 15,-2-13 0-15,2-20 9 16,-1-10 28-16</inkml:trace>
  <inkml:trace contextRef="#ctx0" brushRef="#br0" timeOffset="121711.4137">19005 11533 87 0,'-6'34'42'0,"9"23"-2"16,-2 13-35-16,7 16 0 15,-2 9-1-15,4 3-1 16,-1-5 0-16,1-5-2 16,0-11 0-16,-3-18 1 15,3-21-3-15,-1-19 1 16,4-24-1-16,0-17 1 15,4-19-1-15,5-9 0 16,7-3-1-16,1-2 2 16,5 8 0-16,3 11-1 15,0 17 2-15,-3 18 1 16,-4 23-1-16,-9 11 0 15,-11 8 0-15,-10 9-1 0,-13 3 1 16,-15 1 0-16,-9-6-1 16,-11-6-1-16,-2-7-1 15,-2-17-5-15,19 0-21 16,-4-26-11-16,15-15-3 15,9-21 1-15,15-18 8 16</inkml:trace>
  <inkml:trace contextRef="#ctx0" brushRef="#br0" timeOffset="122070.2144">19516 11484 92 0,'9'46'43'0,"-12"16"-2"0,2 16-36 15,-3 12-1-15,7 14-1 16,5 3 1-16,8 1-2 15,7-11-2 1,10-11 1-16,8-18-1 0,6-23-1 16,9-13 0-16,3-29 1 15,1-16-2-15,-3-21 1 16,-1-17-1-16,-7-12 1 15,-10-5 0-15,-12 5 0 16,-15 1 2-16,-17 17-1 16,-14 16 2-16,-13 20 0 15,-8 24-1-15,-3 16 1 16,0 17-1-16,10 12 0 0,10 7 0 15,16 0-1 1,18-5-1-16,16-6-2 16,18-9-1-16,-2-21-22 15,18-2-14-15,-3-19 0 0,1-4-1 16,-7-13 1-16</inkml:trace>
  <inkml:trace contextRef="#ctx0" brushRef="#br0" timeOffset="122819.0157">21026 11370 103 0,'0'0'41'16,"-14"-6"-1"-16,-16 6-41 15,-8 6 3-15,-7-4-1 16,-6 5 0-16,-7-1 0 16,-3 6-1-16,3-5 0 15,5 3-1-15,7-1 0 16,9 1 0-16,10 5 1 15,9 7 0-15,11 9 1 16,6 12-1-16,9 14 1 16,4 15 0-16,2 20 1 15,0 12 0-15,0 9 0 0,-1 3 0 16,-2-3-1-16,-2-7 1 15,-1-9-1 1,0-16 0-16,0-20 0 16,3-9-1-16,1-15 1 0,4-10-1 15,5-11 0-15,6-6 1 16,3-10-1-16,3-4 0 15,5 3 0-15,1-4 0 16,1-2 0-16,-2-4-1 16,-4 9 0-16,-5-3 0 15,-5 7 0-15,-3-3-3 16,-2 6-4-16,-10-23-16 15,8 9-17-15,-5-4 0 16,6-5 0-16,-3-8 1 16,2-7 40-16</inkml:trace>
  <inkml:trace contextRef="#ctx0" brushRef="#br0" timeOffset="123255.8164">21159 11883 99 0,'0'16'40'16,"-1"6"0"-16,4 11-34 15,-3 13-4-15,6 9 1 16,-1 4-2-16,5 3-1 15,1-1 0-15,6-12-1 16,6-7 0-16,4-19-1 16,9-16-2-16,-6-21-7 0,14-7-25 15,-12-16-3-15,0-12-1 16,-14-13 1-16,-7-9 22 15</inkml:trace>
  <inkml:trace contextRef="#ctx0" brushRef="#br0" timeOffset="123396.2167">21183 11623 70 0,'0'0'2'0,"-1"20"-2"15,21-4-34-15,-6-3-1 16,11 9 33-16</inkml:trace>
  <inkml:trace contextRef="#ctx0" brushRef="#br0" timeOffset="123630.2171">21705 12010 119 0,'19'-5'41'15,"5"-21"-8"-15,8 11-33 16,6 2 0-16,7 0-1 15,-1 3-1-15,-2-1-1 16,2 16-6-16,-24-12-24 16,10 12-7-16,-12-9 1 15,-1 8-1-15,-5-2 15 16</inkml:trace>
  <inkml:trace contextRef="#ctx0" brushRef="#br0" timeOffset="124020.2177">22289 11658 114 0,'21'-16'41'15,"6"12"-1"-15,12-1-39 16,-6 4-1-16,5 4 1 15,-4 6-2-15,-6 13 1 16,-7 9 0-16,-14 15 0 16,-6 5-1-16,-15 9 1 0,-5 6 1 15,-8 6-2-15,-2-3 1 16,0-3 0-16,3-2 0 15,9-10 0 1,7-9-1-16,14-4 0 0,11-9 0 16,13-9 1-16,8-5-1 15,11-13 1-15,2-6-1 16,4-10 2-16,-3-1-1 15,-3-6 1-15,-5-4-1 16,-5 1-3-16,-10-6 0 16,-3 15-6-16,-16-17-21 15,3 15-9-15,-7-5-1 16,3 6-1-16,-7-3 15 0</inkml:trace>
  <inkml:trace contextRef="#ctx0" brushRef="#br0" timeOffset="124581.8188">22604 11261 96 0,'1'-15'40'16,"27"15"-1"-16,4-3-35 15,27 0-1-15,8 1 1 0,12 1-1 16,-2-2-1-16,-1-1 0 16,-9 8-2-16,-11-3 0 15,-13 2 1-15,-12 8 0 16,-9 2-1-16,-11 9 1 15,-7 7 0-15,-5 15 0 16,-4 3 0-16,4 15 0 16,1 11 0-16,3 7-1 15,8 10-1-15,8 6 2 16,8 3-2-16,6-5 1 15,2 4-1-15,4-5 0 16,-2-4 0-16,-4-8 2 0,-8-8-1 16,-5-4-1-16,-12-9 2 15,-8-6-2-15,-11-9 3 16,-11-2-1-16,-14-9-1 15,-12-9 0 1,-15-5 1-16,-11-11-1 0,-1-5-1 16,-5-8-2-16,8-3-5 15,-5-28-23-15,30 6-10 16,11-11-1-16,27-3 0 15,16-6 10-15</inkml:trace>
  <inkml:trace contextRef="#ctx0" brushRef="#br0" timeOffset="124815.8192">23706 11830 111 0,'-11'-1'39'0,"11"1"-7"16,0 0-69-16,14 11-3 15,-1 0 0-15,2 3 0 16,1 7 16-16</inkml:trace>
  <inkml:trace contextRef="#ctx0" brushRef="#br0" timeOffset="124956.2195">23849 12334 94 0,'7'33'41'15,"6"-1"-1"-15,-10-18-32 16,0 15-3-16,-9-6-3 16,-10-6-7-16,1 4-31 15,-23-8-4-15,-4 1-2 16,-11-4 1-16,-8-4 16 15</inkml:trace>
  <inkml:trace contextRef="#ctx0" brushRef="#br0" timeOffset="155064.2724">5532 15417 73 0,'-18'-9'38'0,"1"14"0"0,8 22-36 16,4 25 1-16,10 21 0 0,4 18 0 0,1 18-1 15,3 12-1-15,1 6 1 0,1-3 0 0,1-16 0 16,3-22-1-16,12-22 0 0,4-26-2 0,7-28 0 15,5-24-2-15,-3-32-8 0,12-14-28 0,-19-19 0 16,-8-3-1-16,-21-3 4 0,-14 8 36 0</inkml:trace>
  <inkml:trace contextRef="#ctx0" brushRef="#br0" timeOffset="155204.6726">5287 15987 52 0,'-7'13'34'0,"25"-15"-2"16,23-6-33-16,16-10-3 15,28 3-9-15,4-12-18 16,10 1-2-16,-1-5 0 0,-2 7 31 15,-11 7 2-15</inkml:trace>
  <inkml:trace contextRef="#ctx0" brushRef="#br0" timeOffset="155563.4732">6203 15784 53 0,'0'0'35'0,"-5"-17"0"15,5 17-27-15,-25-5-2 16,6 8-3-16,-5 3-1 16,-3 14 0-16,-3 7-1 15,-1 9 1-15,2 5-1 16,3 8 1-16,7 2-2 15,10 1 2-15,8-2-1 16,12-9 0-16,11-18-1 0,11-4 0 16,3-16 0-16,6-15 0 15,-2-10-1 1,-2-17 1-16,-5-13 0 15,-9-5 0-15,-5 9-1 0,-13-4 2 16,-4 16 0-16,-3 18 0 16,1 18 1-16,0 0-1 15,-4 40-1-15,10 2 2 16,7 12-3-16,4 5 1 15,7-3-3-15,2-12-4 16,15 3-18-16,-8-23-12 16,4-7-1-16,-9-23 0 15,-1-14 28-15</inkml:trace>
  <inkml:trace contextRef="#ctx0" brushRef="#br0" timeOffset="155922.2739">6512 15441 82 0,'0'0'38'16,"6"59"-11"-16,-1-1-22 15,13 16-1-15,-1 7 0 16,5 9-2-16,-1-4 0 16,2-1 0-16,-4-11 0 15,-2-12-1-15,-1-16-1 16,-4-22 0-16,0-14-1 15,0-18 0-15,2-23 0 16,-1-20 0-16,8-9 1 16,3-6-2-16,6-1 1 15,2 14 1-15,4 10 1 0,-1 18-1 16,1 19 2-16,-3 23 0 15,-11 14-1-15,-8 10 2 16,-13 6-1-16,-8 5-1 16,-17 6 0-16,-12-5-1 15,-9-1-1-15,-4-12-1 16,4-6-7-16,-9-31-27 15,22-10-4-15,0-22 0 16,18-18 0-16,12-15 34 16</inkml:trace>
  <inkml:trace contextRef="#ctx0" brushRef="#br0" timeOffset="156359.0746">7100 15343 90 0,'8'42'41'16,"-7"12"-1"-16,11 19-37 0,-5 10 0 15,9 12-1-15,5 0-1 16,7 8 0-16,1-8 0 16,4-8 0-16,3-17-1 15,4-13 0-15,4-13 0 16,7-16 0-16,5-21 0 15,2-16 0-15,2-17-1 16,-2-9 1-16,-2-1-1 16,-6-8 1-16,-8-2 0 0,-12 2 0 15,-11 8 1 1,-13 5-1-16,-11 8 1 15,-10 7-1-15,-10 9 2 16,-7 11-2-16,-6 9 0 0,3 11 0 16,3 19-1-16,5 5 2 15,11 3-2-15,13-1 1 16,16 0-1-16,14-6 2 15,13-8-2-15,6-3 0 16,5-15-3-16,-5-20-12 16,6 2-22-16,-13-17-3 15,0-6 1-15,-9-11-2 16,-3 0 42-16</inkml:trace>
  <inkml:trace contextRef="#ctx0" brushRef="#br0" timeOffset="156951.8757">9084 15473 96 0,'-4'-12'42'0,"-9"18"0"16,-19-1-37-16,-3 6-2 15,-11 1 2 1,-2 6-3-16,-7 3 0 0,0-3 0 15,2-3 0-15,6-2-2 16,9-4 0-16,9 0 0 16,7-3 0-16,8 6-1 15,9 4 1-15,6 8 0 16,6 16-2-16,0 14 1 15,4 7 1-15,-1 6-1 16,-1 11 1-16,0 1-1 0,-3 0 1 16,-1-2 1-16,-1-7-1 15,-1-8 1 1,2-12 0-16,2-3-1 15,4-10 1-15,5-8-1 16,7-10 0-16,9-12-1 0,10-5 2 16,8-13-2-16,8-1-2 15,5 3 3-15,4-4-3 16,-1-8-3-16,4 13-11 15,-13-12-23-15,-2-3-2 16,-13-4 1-16,1-8 0 16,-9-16 37-16</inkml:trace>
  <inkml:trace contextRef="#ctx0" brushRef="#br0" timeOffset="157154.676">9844 15814 99 0,'-18'18'43'0,"-11"12"-2"16,-7-3-38-16,-7 2-2 15,2 4 1-15,-4 2 0 16,-4-2-3-16,0-1 2 16,6-2-6-16,3-18-12 15,12 1-23-15,0-11-1 16,11-6-1-16,0-14 0 15,10-9 39-15</inkml:trace>
  <inkml:trace contextRef="#ctx0" brushRef="#br0" timeOffset="157326.2763">9305 15860 96 0,'9'21'41'16,"16"5"0"-16,-4 1-39 16,24 2 1-16,15-2-1 15,8-3-2-15,5 4-3 16,-1-7-2-16,8 13-25 15,-17-28-9-15,-4 0-1 16,-15-10-1-16,-7-4 15 16</inkml:trace>
  <inkml:trace contextRef="#ctx0" brushRef="#br0" timeOffset="157809.8772">9919 15399 92 0,'0'0'39'0,"0"0"-2"16,25 9-36-16,20-7 0 16,20-7 0-16,11 4 0 15,7-8-1-15,7-3 0 16,-2 2 0-16,-4-1 1 15,-13 5-1-15,-10 9 0 16,-13 8 0-16,-13 12 0 16,-9 9 2-16,-9 13-1 15,-3 4 0-15,0 16 0 16,2 7 0-16,6 1 1 15,5 5-1-15,4-2-1 16,3 1 0-16,6-9 2 16,-6-2-2-16,-3-11 2 0,-7-10-2 15,-7 1 1-15,-11-8-1 16,-9-12 1-16,-13-7 0 15,-12 1-1-15,-14-5 2 16,-14-2-2-16,-12-1 1 16,-5-8 0-16,-5 4 0 15,4 0-1-15,8-6-1 16,13-14-7-16,34 6-33 15,4-16-1-15,22-6-1 16,12-5-2-16,16-7 32 16</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28.31858" units="1/cm"/>
          <inkml:channelProperty channel="Y" name="resolution" value="28.33948" units="1/cm"/>
        </inkml:channelProperties>
      </inkml:inkSource>
      <inkml:timestamp xml:id="ts0" timeString="2013-03-28T20:36:34.050"/>
    </inkml:context>
    <inkml:brush xml:id="br0">
      <inkml:brushProperty name="width" value="0.05292" units="cm"/>
      <inkml:brushProperty name="height" value="0.05292" units="cm"/>
      <inkml:brushProperty name="color" value="#FF0000"/>
    </inkml:brush>
  </inkml:definitions>
  <inkml:trace contextRef="#ctx0" brushRef="#br0">19113 13367</inkml:trace>
</inkml:ink>
</file>

<file path=ppt/ink/ink3.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999.99994" units="1/cm"/>
          <inkml:channelProperty channel="Y" name="resolution" value="999.99994" units="1/cm"/>
          <inkml:channelProperty channel="F" name="resolution" value="0" units="1/dev"/>
          <inkml:channelProperty channel="T" name="resolution" value="1" units="1/dev"/>
        </inkml:channelProperties>
      </inkml:inkSource>
      <inkml:timestamp xml:id="ts0" timeString="2013-10-30T20:49:01.711"/>
    </inkml:context>
    <inkml:brush xml:id="br0">
      <inkml:brushProperty name="width" value="0.05292" units="cm"/>
      <inkml:brushProperty name="height" value="0.05292" units="cm"/>
      <inkml:brushProperty name="color" value="#0070C0"/>
    </inkml:brush>
  </inkml:definitions>
  <inkml:trace contextRef="#ctx0" brushRef="#br0">4215 13822 32 0,'-1'-11'33'0,"-8"-3"-13"16,9 14-2-16,0 0-4 15,0 0-3-15,0 0-3 16,-10 26-1-16,2-2-2 16,4 12-2-16,-4 4 0 15,3 17-3-15,-5 2 2 16,1 10-2-16,1 1 1 15,3-4-1-15,-2-5 1 0,2 0 0 16,2-7-1-16,0-11 0 16,3-7 1-16,0-9-1 15,1-8 0-15,-1-3 0 16,1-2-1-16,-1-14 1 15,0 0-1-15,0 0-1 16,0 0 0-16,4-13-3 16,7 11-13-16,-9-15-19 15,6 4 0-15,-5-9-1 16,5-1 20-16,-1-2 18 15</inkml:trace>
  <inkml:trace contextRef="#ctx0" brushRef="#br0" timeOffset="608.401">4469 13897 30 0,'0'0'35'15,"-8"-12"1"-15,8 12-20 16,0 0-8-16,-18-13 1 16,18 13-1-16,-12 9-2 15,3 10-1-15,0-1-1 0,3 12-3 16,-5 2 1-16,2 10-2 15,0 8 1-15,2 2-1 16,1 4 1 0,5-3-2-16,1 0 1 0,3-5 1 15,6 1-2-15,7-9 2 16,3-11-1-16,8-5 1 15,7-10-1-15,6-10 0 16,2-8 1-16,3-10-1 16,1-11 1-16,-3-4-1 15,-1-7 1-15,-7 0-1 16,-5-2 1-16,-7 0-1 15,-7 4 1-15,-5 3-1 0,-5 7 1 16,-5 5 0 0,-6 3-1-16,5 16 0 15,-22-14 1-15,5 18 0 16,-6 8-1-16,-3 9 0 0,-3 3 1 15,-3 6-2-15,1 4 2 16,1 4-1-16,2 3 0 16,4 4 0-16,4-6 1 15,7-5-1-15,2 0 0 16,5-4 1-16,4-5-1 15,1-3 0-15,6-6-2 16,-5-16-1-16,18 21-15 16,-18-21-21-16,14-2 0 15,-10-10-2-15,2-3 9 16,-4-10 32-16</inkml:trace>
  <inkml:trace contextRef="#ctx0" brushRef="#br0" timeOffset="3042.0054">4629 14894 55 0,'0'-28'27'16,"12"24"-4"-16,-21-19-4 15,9 23-6-15,5-22-3 16,-5 22-4-16,1-13-1 15,-1 13-3-15,0 0 0 0,-13 1-1 16,13-1 0-16,-22 18 0 16,5-2-1-16,-1 0 1 15,-6 6-1-15,-2 3 1 16,-5 3-1-16,-1 0 0 15,-2 6-1-15,-1-2 1 16,-1 0 0-16,0 0 0 16,0-4 0-16,2-3 0 15,0 1-1-15,2-8 1 16,1-3-1-16,-2-4 1 15,1 0-1-15,-1-4 1 16,-1 0-1-16,0 0 1 16,1-7-1-16,2 2 1 0,1-4-1 15,3 1 1-15,4-6 0 16,3-3-1-16,7-7 1 15,4-8 0-15,7-6 0 16,4-3 0-16,7-1 0 16,3-9 0-16,6 0 0 15,2 0 1-15,2 6-1 16,1 5 0-16,1 12 1 15,1 6-1-15,0 9 0 16,2 16 0-16,4 9 0 16,0 14 1-16,4 2 0 15,2 9-1-15,5 4 0 16,3 2 1-16,1-5 1 0,3-4-1 15,-1-3 0-15,3-10 0 16,-1-5 1 0,0-10-1-16,-1-8 0 15,-1-5 0-15,-6-6-1 0,0-7 1 16,-6-7 0-16,-3 1-1 15,-5-10 0-15,-2-2 0 16,-6 1 1-16,-3-3-1 16,-5 2 0-16,-1-1 0 15,-4-2 1-15,-2 4-1 16,-4 6 0-16,-2 2 1 15,-1 2-1-15,-2 3 0 16,-3-2 0-16,-1 7 0 16,-3 3 0-16,-2 3 0 15,-4 0 0-15,-3 4 0 16,-3 2-1-16,-4 7 1 15,-2 3 0-15,-3 5 0 0,-2 2 0 16,0 3-1-16,1 2 0 16,0 1 0-16,4-1-3 15,-2-15-11-15,18 10-22 16,-10-18-4-16,8-2 0 15,-1-16 5-15,4-8 36 16</inkml:trace>
  <inkml:trace contextRef="#ctx0" brushRef="#br0" timeOffset="5616.0099">4552 15821 41 0,'0'0'37'0,"0"0"1"16,-17 6-28-16,12 8-1 15,-10-10-1-15,5 13-4 16,-8 0-1-16,-1 5-1 0,-5 3-1 16,-1 6 0-16,-7 9-1 15,1-1 0-15,-4 2-1 16,-2-2 0-16,2-4 1 15,0-2-1-15,-1-6 1 16,2-5 0-16,6-11-1 16,0-9 0-16,2-7 1 15,3-5-1-15,4-14 1 16,2-7-1-16,3-5 1 15,3-6 0-15,5-8 0 16,4 3 0-16,2-1 0 16,2 1 1-16,3 13 0 15,2 1-1-15,2 12 0 0,2 5 0 16,1 8 1-16,3 8-1 15,2 7 0-15,6 8 2 16,3 5-2 0,4 5 1-16,3 2 0 0,4 1-1 15,0 0 1-15,6 0 0 16,1-3-1-16,-1-3 0 15,2-3 0-15,3-3 0 16,-1-4 0-16,1-2 1 16,-1-9-1-16,-1-2 1 15,-1-4-2-15,-3-4 1 16,-1-6 1-16,-5-4-1 15,0-3 1-15,-5-5-1 0,-2 6 0 16,-6-3 2 0,-4 0 0-16,-4 0-1 15,-5-1 0-15,-3 6-1 16,-7-7 1-16,-2 7 0 0,-7-4-1 15,-2 0 0-15,-5-1 0 16,-1 2 0-16,-4 2 0 16,-2 3-1-16,-4 3 1 15,-2 5 0-15,-3 8-1 16,-1 8 1-16,-5 7-1 15,-1 9 1-15,-1 3-1 16,-1 5-1-16,3 9-3 16,-5-11-8-16,19 12-22 15,-8-10-4-15,7 0-1 16,2-10 12-16,5-6 28 15</inkml:trace>
  <inkml:trace contextRef="#ctx0" brushRef="#br0" timeOffset="6598.8116">4463 16560 47 0,'-20'-6'35'0,"-4"14"2"16,12 11-32-16,-18-1 1 16,6 27-1-16,-9 9 0 15,8 20-1-15,-1 2-1 16,10 11 1-16,7 5-3 15,12-14 2-15,9 1-2 16,16-9 0-16,9-32 1 16,13-13 0-16,6-23-1 0,6-19 1 15,-1-27 0-15,-1-3-1 16,-6-19 2-16,-11-15-1 15,-7 0 0-15,-15-8-3 16,-15 2 3 0,-12 9-3-16,-15 10 2 0,-11 6-2 15,-9 19 0-15,-6 15 1 16,-4 6-1-16,0 18 0 15,4 22-2-15,2 7-2 16,26 17-24-16,-5-12-10 16,21-2-1-16,3-28-1 15,28 16 28-15</inkml:trace>
  <inkml:trace contextRef="#ctx0" brushRef="#br0" timeOffset="8268.0146">6578 17165 66 0,'-75'64'35'0,"-11"-5"3"16,-18 40-28-16,-5-15-14 15,1 27 6-15,4 2 1 16,2 5 0-16,11 5 0 0,18-10 0 16,20 18-2-16,28-22 0 15,21 3 5-15,27-12-4 16,26 7-1-16,27-16 0 15,19-13 1-15,22-9-2 16,13-17 1-16,9-26 1 16,6-6 0-16,-1-26-1 15,-5-29 1-15,-14-18 0 16,-12-23 1-16,-18-18-1 15,-13-23 1-15,-21-10-2 16,-17-25 1-16,-22 2-4 16,-15-16 1-16,-25-2-1 15,-18 8-1-15,-29 7 2 0,-21 25-1 16,-22 7 1-16,-15 36-3 16,-15 10 4-1,-8 34 0-15,2 16-1 16,10 15 1-16,21 8-3 0,20-2-5 15,52 22-25-15,28-16-8 16,47-10 1-16,39-9 0 16,46-12 29-16</inkml:trace>
</inkml:ink>
</file>

<file path=ppt/ink/ink4.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999.99994" units="1/cm"/>
          <inkml:channelProperty channel="Y" name="resolution" value="999.99994" units="1/cm"/>
          <inkml:channelProperty channel="F" name="resolution" value="0" units="1/dev"/>
          <inkml:channelProperty channel="T" name="resolution" value="1" units="1/dev"/>
        </inkml:channelProperties>
      </inkml:inkSource>
      <inkml:timestamp xml:id="ts0" timeString="2013-10-30T20:50:06.966"/>
    </inkml:context>
    <inkml:brush xml:id="br0">
      <inkml:brushProperty name="width" value="0.05292" units="cm"/>
      <inkml:brushProperty name="height" value="0.05292" units="cm"/>
      <inkml:brushProperty name="color" value="#0070C0"/>
    </inkml:brush>
  </inkml:definitions>
  <inkml:trace contextRef="#ctx0" brushRef="#br0">8660 16977 50 0,'-14'11'24'15,"-12"-21"-2"-15,26 10-4 0,-32-4-5 16,32 4-3-16,-12-9-3 16,12 9-2-1,22-19-2-15,4 8-1 16,8 1 0-16,13 0-1 15,8-1-1-15,8 1 0 0,4 4 0 16,1 3 0-16,-1-1 0 16,-1-2 0-16,-4 7-1 15,-5-3 1-15,-6 2-1 16,-7 1 0-16,-5 2-2 15,-11 0-4-15,8 13-22 16,-16-3-7-16,-3-5-1 16,-17-8 0-16,20 19 33 15</inkml:trace>
  <inkml:trace contextRef="#ctx0" brushRef="#br0" timeOffset="1279.2022">3208 16698 40 0,'-16'-6'36'0,"-10"3"0"15,-7-8-30-15,-8 6-2 16,-5 8-2-16,-11-3-1 16,-5 9 0-16,-6 8-2 15,-3 0 2-15,-5 2 0 16,3 10-1-16,-3-3 0 15,6 5 2-15,-1 2-1 16,9 1 0-16,1 6 1 16,11 13 1-16,8 5-3 15,13 10 2-15,12 3-2 16,18 0 3-16,18 8 1 0,19 6 0 15,22-30 0-15,17-13-2 16,18-5 1-16,13-24-1 16,11-23 0-1,6-16-1-15,2-19-3 0,-4-20 1 16,-11 3 0-16,-12-8 1 15,-17-10-1-15,-16 7 1 16,-20 2 3-16,-18-1-4 16,-22 9 3-16,-15-2-2 15,-20 5 1-15,-12 9-1 16,-14 1 0-16,-8 4 0 15,-8 16-1-15,0 9 0 16,7 16-2-16,7 9-3 0,30 35-23 16,10-13-11-1,30 7 0-15,24-1 0 16,32-11 38-16</inkml:trace>
  <inkml:trace contextRef="#ctx0" brushRef="#br0" timeOffset="2464.8043">13661 16556 31 0,'0'0'34'0,"-23"-11"2"0,23 11-20 16,-31-8-2-16,19 19-5 15,-15-5-2-15,8 14-1 16,-9 0-2-16,1 14-1 16,-7 10-2-16,-4 5 1 15,-10 10-1-15,-3 4-1 16,-4 2 1-16,-2 3 0 15,-3-7-1-15,-1-3 1 16,1-14 0-16,4-8 0 0,3-13-1 16,8-11 1-1,4-15-2-15,5-10 1 16,6-9-1-16,5-15 0 15,6-11 1-15,4 0-2 0,8-8 2 16,3-2-1-16,7-1 2 16,1 0-2-16,5 5 1 15,3 19 0-15,3 2 1 16,-1 2-1-16,2 13 1 15,0 7-1-15,1 7 1 16,3 14 0-16,3 7 0 16,4-3-1-16,6 19 0 15,5 8 1-15,6 3-1 16,7 2 0-16,6 6 0 15,3-7 1-15,2-5-2 16,2-6 3-16,0-9-2 16,2-12 1-16,-2-9 0 0,-3-15 0 15,-3-10-2-15,-1 2 3 16,-6-15-1-16,-7-5-1 15,-6-11 1-15,-8 6-1 16,-8-3 1-16,-10 5 0 16,-8-2 1-16,-9-7-2 15,-10 6 1-15,-4 9 0 16,-10 12-1-16,-7 3 1 15,-8 2-2-15,-1 18 0 16,-5 10 0-16,-1 11 1 16,3 19-3-16,2 9 0 15,10 9-7-15,-4-14-23 16,24 11-7-16,4-24 0 0,16-14-1 15,12-25 30-15</inkml:trace>
  <inkml:trace contextRef="#ctx0" brushRef="#br0" timeOffset="5943.6104">3035 13830 42 0,'0'0'35'0,"0"0"-3"15,0 0-31-15,-22-17-1 16,3 11 1-16,-9-3-1 16,-6 1 1-16,-12-2 1 15,-7 2-1-15,-8 1 0 16,-5 2 1-16,-8 1 0 15,-3 3-1-15,-7-1 0 16,-2 1 0-16,-2 4 0 16,3 3 0-16,-7 0 0 15,1 2-1-15,-3 0 0 16,1 2 1-16,-2 1-1 15,3 2 0-15,4 0 0 0,4 0-1 16,10 1 2-16,7 6-2 16,9 9 1-16,14 6-2 15,15 10 2-15,11 6-2 16,13 10 2-16,12 7-1 15,15 2 0-15,14-1 1 16,16-6-1-16,14-7 2 16,15-9-1-16,11-8 1 15,13-13-1-15,12-9 0 16,10-10 1-16,10-6-1 15,2-8 0-15,3-2 1 16,1-5-1-16,2-3 0 0,-2-1 1 16,-5 2-1-16,-8-2 1 15,-5-2-1-15,-9-2 0 16,-8-3 1-1,-13-2 0-15,-13 1-1 16,-17-6 2-16,-15-8-1 0,-21-5 0 16,-19-2 0-16,-21-7 1 15,-17 2-2-15,-22-4 1 16,-17 0 0-16,-17 4 0 15,-13 8 1-15,-9 13-2 16,-1 9 1-16,0 15-3 16,1 4-3-16,24 18-29 15,8 3-1-15,26 2-2 0,29-6 11 16,37-15 26-1</inkml:trace>
  <inkml:trace contextRef="#ctx0" brushRef="#br0" timeOffset="7066.8124">14935 15672 58 0,'-29'7'36'16,"-5"-7"0"-16,1 0-28 15,-4 5-8-15,3 5 1 16,0 3 0-16,0 7 0 15,1 9-1-15,3 5 1 16,8 8-2-16,10 2 1 0,11-2 0 16,11 0 0-16,15-2-1 15,11-4 1-15,9-7 0 16,5-1 0-1,2-2 0-15,-4-6 0 0,-4 1 1 16,-9 2-1-16,-13 0 2 16,-7 1-1-16,-14-1 0 15,-6 0-1-15,-12 0 2 16,-7 4-2-16,-13-3 2 15,-7-1-1-15,-4-4-1 16,-4-8-1-16,3-7 2 16,2-2 0-16,9-10-3 15,10-10 3-15,17-13-2 0,17-13 1 16,15-8 0-1,15-5 1-15,11-9-1 16,9-5 2-16,1-7 0 16,7 3-1-16,-7 4 2 0,-6 7-2 15,-9 6 0-15,-9 8 0 16,-10 9 0-16,-8 9 1 15,-12 9-2-15,-9 8 0 16,-8 3 0-16,-7 10 0 16,-6 2 0-16,-6 6 1 15,-5 4 0-15,-3 3-2 16,3 5 1-16,-1-1-5 15,20 17-25-15,-5-13-8 16,14-1-2-16,8-7 1 16,15-13 27-16</inkml:trace>
</inkml:ink>
</file>

<file path=ppt/ink/ink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4-27T20:58:30.75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25 74 79,'0'0'37,"0"0"-8,0 0-34,-17-12-26,11-8-6,3-22 0</inkml:trace>
</inkml:ink>
</file>

<file path=ppt/ink/ink6.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999.99994" units="1/cm"/>
          <inkml:channelProperty channel="Y" name="resolution" value="999.99994" units="1/cm"/>
          <inkml:channelProperty channel="F" name="resolution" value="0" units="1/dev"/>
          <inkml:channelProperty channel="T" name="resolution" value="1" units="1/dev"/>
        </inkml:channelProperties>
      </inkml:inkSource>
      <inkml:timestamp xml:id="ts0" timeString="2013-10-30T21:22:48.374"/>
    </inkml:context>
    <inkml:brush xml:id="br0">
      <inkml:brushProperty name="width" value="0.05292" units="cm"/>
      <inkml:brushProperty name="height" value="0.05292" units="cm"/>
      <inkml:brushProperty name="color" value="#0070C0"/>
    </inkml:brush>
  </inkml:definitions>
  <inkml:trace contextRef="#ctx0" brushRef="#br0">1395 16063 60 0,'-25'7'38'0,"-12"-5"-1"15,5 0-34-15,-3 7-1 16,3 10 1-16,1-2 0 16,-1 13-1-16,-1-3 0 15,2 13-1-15,0 3 2 16,3 4-2-16,2 3 2 15,4 8-2-15,4-6 1 16,5 12-1-16,7 11 0 16,5-3 0-16,7-3-1 15,8 4 1-15,3-4-1 0,5-3 0 16,6 3 0-16,6-13 1 15,6-17-1-15,8-13 2 16,3-5-2-16,4-9 0 16,6-5 1-16,4-20 0 15,-2-8-1-15,-1-8-1 16,-3-5 2-16,-9-1-2 15,-4-7 1-15,-3-6 0 16,-10-12 1-16,-7 9-2 16,-6-7 2-16,-5 0-1 15,-5-5 1-15,-5 2-1 16,-8 1 0-16,-6-5 0 15,-6 12-1-15,-3-4 1 0,-6-1 0 16,-2 1 0 0,-4 6 0-16,-1 3 1 15,-1 2-1-15,0 11 1 16,-2-1-1-16,1 3 1 0,1 10 0 15,0 3-1-15,-2 6 1 16,1 2-1-16,-1 7 0 16,1 1 0-16,4 3 0 15,0 7 1-15,-1 1-2 16,3 2 1-16,4 5-1 15,-1 8-1-15,8 1-4 16,-7-8-26-16,15 16-9 16,-1-9-2-16,9 9 1 15,2-7 35-15</inkml:trace>
  <inkml:trace contextRef="#ctx0" brushRef="#br0" timeOffset="639.6011">1875 15940 61 0,'0'0'39'0,"-21"-7"-1"16,21 7-34-16,-28 17 0 0,11 3 1 15,-8 4-2-15,-5 11 0 16,-9 12-1-16,-7 14 0 16,-12 4 0-1,-7 11-1-15,-8 4 1 0,-3 10-1 16,-5 2-1-16,2-7 1 15,2 1 1-15,8-6-2 16,7-10 0-16,11-5 2 16,7-11-3-16,9-7-1 15,10-7-2-15,-2-5-28 16,21-11-8-16,6-24-1 15,0 0-1-15,0 0 33 16</inkml:trace>
</inkml:ink>
</file>

<file path=ppt/ink/ink7.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999.99994" units="1/cm"/>
          <inkml:channelProperty channel="Y" name="resolution" value="999.99994" units="1/cm"/>
          <inkml:channelProperty channel="F" name="resolution" value="0" units="1/dev"/>
          <inkml:channelProperty channel="T" name="resolution" value="1" units="1/dev"/>
        </inkml:channelProperties>
      </inkml:inkSource>
      <inkml:timestamp xml:id="ts0" timeString="2013-10-30T21:26:01.174"/>
    </inkml:context>
    <inkml:brush xml:id="br0">
      <inkml:brushProperty name="width" value="0.05292" units="cm"/>
      <inkml:brushProperty name="height" value="0.05292" units="cm"/>
      <inkml:brushProperty name="color" value="#0070C0"/>
    </inkml:brush>
  </inkml:definitions>
  <inkml:trace contextRef="#ctx0" brushRef="#br0">319 17495 29 0,'0'0'19'16,"-12"-22"-4"-16,12 22-4 0,-8-16-1 15,8 16-3-15,0 0-1 16,0 0-2-16,0 0-1 15,0 0-1-15,14 11 1 16,-1-2 0-16,-1 20-2 16,9-11 2-16,-21-18 2 15,59 78-2-15,-21-15 3 16,-38-63-2-16,98 109 0 15,-35-38-3-15,1-17 4 16,6 19-4-16,-1-13 1 16,2 9-2-16,0-11 2 15,-1 8 0-15,-6-7-1 16,0-10 3-16,-8 4-3 0,-1-6 0 15,-4-5 0-15,-51-42-1 16,88 77 1-16,-88-77 0 16,72 80 3-16,-72-80-3 15,59 70 1-15,-59-70 1 16,42 51-3-16,-42-51 4 15,32 48-5-15,-32-48 0 16,0 0-4-16,0 0-1 16,34 57-16-16,-34-57-16 15,0 0-2-15,0 0-1 16,0 0 21-16</inkml:trace>
  <inkml:trace contextRef="#ctx0" brushRef="#br0" timeOffset="655.2011">1732 17346 5 0,'-8'34'36'16,"-3"-10"-2"-16,-1 2-18 15,-9-2-5-15,13 3 2 16,-14 2-1-16,9 2-8 16,13-31 3-16,-43 63-3 15,18-34 2-15,25-29-4 16,-56 64 2-16,56-64-3 15,-68 77 0-15,68-77 5 16,-79 79-4-16,79-79 0 16,-94 103-1-16,44-50-2 15,-4-2 3-15,-2-4 0 0,-1-5-1 16,1 3 0-16,-4-13-2 15,0 7 1-15,1-4 0 16,2 10 2-16,1-5-2 16,3-5-4-16,5-6 4 15,48-29 0-15,-87 68 1 16,87-68 1-16,-67 69-1 15,67-69 1-15,-55 28-3 16,55-28 6-16,0 0-7 16,-54 61 1-16,54-61-5 15,0 0-15-15,0 0-19 16,0 0-1-16,0 0 1 15,0 0 13-15,0 0 27 0</inkml:trace>
  <inkml:trace contextRef="#ctx0" brushRef="#br0" timeOffset="1388.4024">2096 17417 16 0,'0'0'31'0,"-15"-6"4"15,15 6-30-15,6 11 2 16,5 5 4-16,20 18-3 16,1 30 1-16,20-11-2 15,4 23 0-15,18 16-1 16,2 10 1-16,15-5-1 15,2 24-3-15,8-11 1 16,-1-25 0-16,0 18 0 16,-4-11-2-16,0-12-1 15,-7-7 2-15,-6 1-1 16,-8-28 0-16,-6 5-2 15,-8-10 0-15,-5-10 2 0,-7-5 0 16,-49-26-1-16,82 53-1 16,-82-53 0-16,63 21 0 15,-63-21 2-15,0 0-2 16,55 37 0-16,-55-37-2 15,0 0-2-15,0 0-7 16,0 0-24-16,0 0-6 16,0 0 2-16,0 0-2 15,-61-87 28-15</inkml:trace>
  <inkml:trace contextRef="#ctx0" brushRef="#br0" timeOffset="1965.6033">3775 17228 47 0,'-10'12'37'15,"-6"-7"-2"-15,0 6-31 16,-6 2 0-16,2 10 0 16,-9 6 0-16,0 7 0 0,-5 6-3 15,-3-4 4-15,-7-4-1 16,-2 29-6-16,-4 10 5 15,-1-5 0-15,-2 9 0 16,-3 8 0-16,-5 0 0 16,0-5-2-16,-3 30-1 15,-1-18 1-15,0-17-1 16,-1 8-1-16,2-12 2 15,1 1 0-15,5-17 0 16,3 14-1-16,8-15 0 16,47-54 5-16,-83 93-5 15,83-93 2-15,-69 83-3 16,69-83-1-16,-47 82 4 0,47-82-3 15,-38 65 1-15,38-65 1 16,0 44-1-16,0-44-3 16,0 0-7-16,-54 0-25 15,54 0-5-15,0 0 1 16,0 0-1-16,0 0 36 15</inkml:trace>
  <inkml:trace contextRef="#ctx0" brushRef="#br0" timeOffset="6630.0116">4219 17689 16 0,'0'0'30'0,"0"0"-13"15,-10 21-6-15,10-21 3 0,0 0 0 16,0 0-5-16,-9-21-4 15,9 21-1-15,-10-20 0 16,3 8-4-16,7 12 2 16,-18-14-2-16,6 18-1 15,-3-9 4-15,0 18-4 16,-2-5 2-16,0 3 0 15,1-2 2-15,16-9-3 16,-31 52-2-16,31-52 4 16,0 0-2-16,-31 72 1 15,31-72-1-15,-6 61 0 16,6-61 0-16,0 0 1 15,21 52 2-15,-21-52-4 0,0 0 2 16,49 17-1-16,-49-17 1 16,0 0 0-16,72-21-3 15,-72 21-4-15,50-23-10 16,-50 23-18-16,53-18-4 15,-53 18 3-15,0 0 28 16,59-49 7-16</inkml:trace>
  <inkml:trace contextRef="#ctx0" brushRef="#br0" timeOffset="7066.8124">4359 17760 33 0,'23'25'12'0,"-23"-25"-1"0,-11-1-2 15,11 1-6-15,-13-7 4 16,13 7-5-16,-12-11 2 15,7-1-2-15,5 12 0 16,0 0-4-16,-19-5 6 16,19 5 1-16,0 0-5 15,0 0 1-15,0 0 0 16,-20 70-1-16,20-70 1 15,0 0 2-15,0 0-5 16,-3 72-1-16,3-72 6 16,0 0 0-16,0 0 1 15,0 0 1-15,0 0-1 16,0 0 0-16,49-37 0 0,-42 8 1 15,-1 5-5-15,-1-12-1 16,-5 36-2 0,6-20-1-16,-3 8 2 15,-3 12 0-15,0 0 1 0,0 0 5 16,0 0 0-16,0 0-3 15,0 0 0-15,29 50 3 16,-29-50-2-16,0 0-3 16,0 0-14-16,0 0-24 15,35 52 3-15,-35-52 3 16,0 0 30-16</inkml:trace>
  <inkml:trace contextRef="#ctx0" brushRef="#br0" timeOffset="7441.213">4518 17672 14 0,'0'0'28'15,"0"0"-14"-15,0 0 2 16,4 67-2-16,-4-67-7 15,0 0 1-15,3 50-5 16,-3-50 4-16,0 0-4 16,0 0-1-16,0 0-2 15,0 0 1-15,0 0-2 16,0 0 2-16,0 0-2 15,0 0-4-15,27-1 6 16,-22-18-1-16,-5 19-3 16,0 0-1-16,0 0 4 0,0 0-3 15,0 0 8-15,0 0-5 16,0 0-4-16,0 0 3 15,55 55-9-15,-55-55-18 16,0 0-2-16,0 0 0 16,0 0 27-16,0 0 3 15</inkml:trace>
  <inkml:trace contextRef="#ctx0" brushRef="#br0" timeOffset="7800.0137">4785 17757 29 0,'0'0'10'0,"-16"-17"1"15,15-1-2-15,1 18-2 16,0 0-3-16,-14-8 1 15,14 8-3-15,0 0-1 16,0 0 1-16,0 0 0 16,0 0 0-16,-24 57 0 15,24-57-1-15,0 0 2 16,-5 64-2-16,5-64 1 15,0 0-1-15,0 0 1 0,0 0-2 16,0 0 4 0,0 0-6-16,0 0-2 15,0 0 2-15,59-10-6 16,-54-20-7-16,6 1 0 0,-8-4-3 15,6 5-2-15,-8-12 5 16</inkml:trace>
  <inkml:trace contextRef="#ctx0" brushRef="#br0" timeOffset="8002.814">4812 17530 23 0,'0'0'13'0,"-1"17"1"16,-4-6-6-16,5-11 2 16,1 20-2-16,-1-20 1 15,5 57 0-15,1-38-2 16,-6-19 0-16,6 49-2 15,-6-49 3-15,6 68-3 16,-6-68-4-16,0 0-7 0,20 49-12 16,-20-49-13-16,0 0-3 15,0 0 3-15,0 0 25 16</inkml:trace>
  <inkml:trace contextRef="#ctx0" brushRef="#br0" timeOffset="8408.4147">4953 17765 58 0,'0'0'14'15,"0"0"-1"-15,0 0-2 0,0 0-6 16,0 0 1-16,0 0-3 15,52 38-2-15,-52-38-4 16,14-19 5 0,-8 2-3-16,-6 17-1 0,10-32 0 15,-7 17-2-15,-2-6 1 16,1 6 1-16,-1-2 2 15,-1 17-2-15,0 0 5 16,0 0 2-16,20 50 1 16,-20-50-2-16,20 51 0 15,-20-51 2-15,21 71-1 16,-21-71 1-16,0 0-3 15,22 75-2-15,-22-75 1 0,0 0 1 16,4 63-3 0,-4-63 0-16,0 0-1 15,-21 56-2-15,21-56-5 16,0 0-11-16,0 0-17 0,-41 48 1 15,41-48-3-15,0 0 37 16</inkml:trace>
  <inkml:trace contextRef="#ctx0" brushRef="#br0" timeOffset="9360.0164">4159 18002 61 0,'0'0'36'0,"0"0"-16"15,0 0-13-15,0 0 0 0,-4 54-3 16,4-54-2-16,12 57-1 16,-12-57 0-16,16 67 0 15,-16-67 1-15,15 56-1 16,-15-56-1-16,11 49 0 15,-11-49 0-15,0 0 0 16,11 69-1-16,-11-69 0 16,0 0-3-16,3 66 2 15,-3-66 0-15,0 0-3 16,-2 49-3-16,2-49-11 15,0 0-18-15,0 0 2 16,0 0 7-16,0 0 28 16</inkml:trace>
  <inkml:trace contextRef="#ctx0" brushRef="#br0" timeOffset="9781.2172">4256 18049 32 0,'0'0'33'0,"0"0"-16"0,0 0-1 16,0 0-4-16,0 0-4 15,0 0-3-15,0 0-2 16,0 0-1-16,-2 61 0 16,2-61 3-16,15 62-6 15,-15-62 3-15,22 79-1 16,-22-79 2-16,24 85-4 15,-24-85 1-15,21 80-2 0,-21-80-2 16,18 56-3 0,-18-56-20-16,0 0-9 15,0 0 2-15,0 0 6 16,0 0 28-16</inkml:trace>
  <inkml:trace contextRef="#ctx0" brushRef="#br0" timeOffset="11622.0204">4536 18093 46 0,'0'0'35'16,"0"0"-13"-16,0 0-12 0,0 0 1 15,0 0-4-15,-54-6-3 16,54 6 0-16,0 0-2 15,0 0 1-15,-66 6-2 16,66-6 1-16,-52 22 0 16,52-22 0-16,-66 15 2 15,66-15-3-15,-76 25 0 16,76-25 0-16,-77 27 1 15,77-27-1-15,-68-4-1 16,68 4-1-16,-55 9-4 16,55-9 2-16,0 0 0 15,0 0-17-15,0 0-19 16,0 0 0-16,0 0 1 0,0 0 26 15,0 0 12-15</inkml:trace>
  <inkml:trace contextRef="#ctx0" brushRef="#br0" timeOffset="19702.8345">4959 17955 39 0,'0'0'31'0,"0"0"-5"15,0 0-24-15,-20 50 1 16,20-50-1-16,0 0-3 15,0 0 5-15,0 0-3 16,-47 58 3-16,47-58 5 16,0 0-5-16,-23 60-3 15,23-60 1-15,0 0 5 16,-21 59-7-16,21-59 4 15,0 0-3-15,-11 61-3 16,11-61 4-16,0 0 3 0,-8 56-4 16,8-56 0-16,0 0 2 15,-5 49-2-15,5-49 1 16,0 0-2-16,0 0 1 15,-4 62-2-15,4-62 1 16,0 0 0-16,-2 54 0 16,2-54 0-16,0 0 0 15,-1 53 3-15,1-53-4 16,0 0 2-16,-3 60 0 15,3-60 0-15,0 0-1 16,-2 55 1-16,2-55-1 16,0 0 1-16,0 0 0 15,0 0-2-15,0 0 1 0,0 0 0 16,-4 53 1-16,4-53-1 15,0 0 1-15,0 0-1 16,0 0 1 0,0 0 0-16,3-59 0 0,-3 59-1 15,0 0-1-15,6-66 0 16,-6 66 1-16,0 0-1 15,0 0 0-15,18-56-3 16,-18 56 3-16,0 0 0 16,18-61 1-16,-18 61-1 15,12-53 1-15,-12 53 0 16,11-51 0-16,-11 51 2 0,9-49-2 15,-9 49 0-15,0 0 0 16,0 0 1 0,6-54 1-16,-6 54-3 15,0 0 1-15,0 0-2 0,1-58 2 16,-1 58-3-16,0 0 2 15,-3-59 1-15,3 59-2 16,0 0 2-16,-8-51 1 16,8 51 1-16,0 0-3 15,0 0 1-15,0 0 1 16,0 0-2-16,0 0 1 15,0 0 0-15,0 0 1 16,0 0-1-16,0 0 1 16,0 0 3-16,0 0-5 15,0 0 1-15,0 0 0 16,0 0-3-16,-20 70 2 15,20-70-2-15,-4 71 3 0,4-71-1 16,-5 73 1-16,5-73 1 16,-10 89 0-16,10-89 1 15,-11 78-2-15,11-78 1 16,-11 79-1-16,11-79 1 15,-11 85 0-15,11-85-1 16,-5 63 0-16,5-63 1 16,-3 58 1-16,3-58 2 15,0 0-3-15,0 0 0 16,0 0-1-16,0 0 1 15,0 0-1-15,0 0 1 16,-6-81 0-16,6 81-1 16,-4-73-1-16,4 73 1 0,-4-98-1 15,4 45 0-15,0-9 1 16,2 2-1-16,-1 2 1 15,2 3-1-15,0 7 1 16,-2-2-5-16,-1 50 4 16,4-68 0-16,-4 68 1 15,0 0-4-15,2-50 1 16,-2 50 3-16,0 0-2 15,0 0 3-15,0 0-1 16,-2 55 1-16,2-55-1 16,0 67 0-16,1-16 0 15,-1 4 2-15,4-4-1 16,-1 4 2-16,-3-55-2 0,9 106-2 15,-4-53 1-15,-2-3 4 16,-3-50-3 0,9 91 0-16,-9-91-1 15,5 74 2-15,-5-74-3 0,6 54 1 16,-6-54 1-16,0 0-1 15,0 0 1-15,0 0-2 16,0 0 2-16,0 0-2 16,29-82 2-16,-26 19 0 15,-1 1-4-15,1-6 2 16,-3 4 0-16,-2-7 0 15,1 12 0-15,0-6 1 16,-2 8 0-16,3 57 0 16,-9-80 2-16,9 80-1 15,0 0-1-15,0 0 0 16,-21-48-1-16,21 48-3 15,0 0 3-15,0 0-2 0,-12 68 3 16,12-68-4-16,-1 83 4 16,1-83 0-16,2 82 1 15,-2-82 5-15,2 103-5 16,-2-51 2-16,0-52-2 15,-1 78 0-15,1-78 0 16,-3 59 1-16,3-59-2 16,-4 54 0-16,4-54 2 15,0 0-2-15,0 0 2 16,0 0 2-16,0 0-4 15,0 0-1-15,0 0 1 16,0 0-1-16,-3-66-1 16,3 66 2-16,-1-95-2 0,0 41 1 15,1 54 1-15,-1-92-1 16,1 92 0-16,-3-84 0 15,3 84 2-15,-2-67 0 16,2 67-2-16,0 0 1 16,0 0-1-16,0 0-3 15,0 0 4-15,0 0 0 16,0 0 0-16,0 0-4 15,0 0 5-15,19 77-1 16,-9-29-1-16,-1 5 4 16,0 7-3-16,1 3 1 15,-2-8-2-15,-1-7 5 0,-1 6-3 16,-6-54-1-16,7 65 3 15,-7-65 0-15,0 0-2 16,6 66-2 0,-6-66 2-16,0 0-1 0,0 0 0 15,0 0-2-15,0 0 3 16,10-88-1-16,-10 88-1 15,7-98 1-15,-4 39 0 16,-2-6-1-16,0-4 1 16,-1-3-3-16,-1 24 2 15,-1-13 0-15,-2 11 0 16,-1-3 0-16,5 53 0 15,-8-57-3-15,8 57 4 0,0 0 0 16,0 0 0 0,-14-51-1-16,14 51 2 15,0 0-3-15,0 0 1 16,0 0 6-16,0 0-5 0,0 0 3 15,0 0-5-15,0 0 0 16,0 0-6-16,8 58-18 16,-8-58-12-16,0 0-4 15,0 0 3-15,0 0 39 16</inkml:trace>
  <inkml:trace contextRef="#ctx0" brushRef="#br0" timeOffset="24663.6433">5965 17674 16 0,'-13'8'32'16,"13"-8"0"0,0 0-22-16,-32 1-1 15,32-1 0-15,-26 4-3 16,26-4 0-16,0 0 0 0,0 0-4 15,-48 33 3-15,48-33 0 16,0 0-3-16,-26 60-2 16,26-60 2-16,-7 66-1 15,7-66 0-15,0 0-1 16,11 54-2-16,-11-54 0 15,0 0 1-15,0 0 3 16,48 45-1-16,-48-45-1 16,0 0 0-16,52 13 1 15,-52-13-2-15,0 0-4 16,56 8 3-16,-56-8-5 15,0 0-7-15,0 0-16 16,57-13-4-16,-57 13-1 0,0 0 21 16,38-63 14-16</inkml:trace>
  <inkml:trace contextRef="#ctx0" brushRef="#br0" timeOffset="25084.844">6158 17757 1 0,'-26'-8'26'15,"13"7"1"-15,13 1-23 16,0 0-2-16,-34-5 9 16,34 5-3-16,0 0-2 0,0 0 1 15,0 0-4-15,-27 54-2 16,27-54 4-16,0 0-3 15,0 0-2-15,12 66 0 16,-12-66 0-16,0 0-3 16,0 0 3-16,0 0 2 15,51 51-5-15,-51-51 2 16,0 0 1-16,0 0 2 15,44-45 0-15,-39 21-3 16,-5 24-3-16,0 0 5 16,12-48 1-16,-12 11-2 15,0 37-2-15,0 0 4 16,0 0-1-16,0 0 2 0,0 0-2 15,0 0-3-15,11 66 0 16,-11-66 0 0,18 55-5-16,-18-55-16 15,6 55-8-15,-6-55-3 0,0 0 31 16,0 0 3-16</inkml:trace>
  <inkml:trace contextRef="#ctx0" brushRef="#br0" timeOffset="25490.4447">6285 17814 13 0,'0'0'31'0,"13"51"-10"16,-13-51-12-16,0 0 0 16,0 0-4-16,0 0-3 15,43 60 1-15,-43-60-2 16,0 0-2-16,0 0 4 15,0 0-4-15,0 0-4 16,0 0 7-16,0 0 0 16,38-66-1-16,-38 66-1 15,1-34 2-15,-1 34-7 16,0 0 10-16,0 0-2 15,0 0-1-15,0 0 2 16,0 0-4-16,0 0 0 16,0 0-3-16,0 0 1 0,55 49-17 15,-55-49-9-15,0 0-6 16,0 0 15-16,55 24 19 15</inkml:trace>
  <inkml:trace contextRef="#ctx0" brushRef="#br0" timeOffset="26020.8457">6632 17772 1 0,'-14'11'20'16,"2"-34"6"-16,12 23-19 0,0 0 4 15,-31-21 0-15,31 21-3 16,0 0 1 0,0 0-1-16,0 0-2 15,0 0-4-15,-41 50-2 0,41-50 1 16,0 0-3-16,10 54 3 15,-10-54-4-15,0 0-2 16,35 50 3-16,-35-50 1 16,0 0-3-16,0 0 3 15,56 6 0-15,-56-6-3 16,20-34 0-16,-14-7 1 15,-1 13-2-15,-3-10 1 0,-3-3 3 16,-1-4-1 0,-6 6-1-16,2-9 2 15,-2 18 2-15,2-6 2 16,-4 10 0-16,6 11 2 0,4 15 0 15,0 0 0-15,-10 18 0 16,10-18 1-16,8 68 1 16,-8-68 0-16,17 85-3 15,-17-85 3-15,22 83 0 16,-22-83-4-16,23 74 0 15,-23-74-2-15,0 0-3 16,28 67-3-16,-28-67-4 16,0 0-15-16,22 59-11 15,-22-59 3-15,0 0 3 16,0 0 29-16</inkml:trace>
  <inkml:trace contextRef="#ctx0" brushRef="#br0" timeOffset="26504.4465">6792 17751 30 0,'0'0'31'0,"0"0"0"16,-4 51-25-16,4-51-2 16,0 0 0-16,30 52 0 15,-30-52-1-15,0 0-2 0,0 0 1 16,54 32 2-16,-54-32-3 15,0 0-1-15,0 0 1 16,0 0-1 0,39-62-1-16,-39 62-1 0,0-35-1 15,0 35-2-15,-6-34 4 16,2 14-2-16,4 20 1 15,4-20 4-15,-4 20 0 16,0 0 3-16,0 0-1 16,0 0 1-16,53 48 0 15,-53-48 1-15,30 59-3 16,-30-59 0-16,24 70-2 15,-24-70 1-15,14 57-1 0,-14-57-1 16,2 49-2 0,-2-49-3-16,0 0-3 15,-27 74-10-15,27-74-17 16,0 0-1-16,0 0 0 0,-63 17 33 15</inkml:trace>
  <inkml:trace contextRef="#ctx0" brushRef="#br0" timeOffset="27144.0477">5825 18140 40 0,'0'0'32'16,"-12"57"-2"-16,12-57-22 16,0 0 0-16,0 0-8 15,0 0 3-15,0 0-2 16,0 0 0-16,33 59 1 0,-33-59 0 15,20 60-2-15,-20-60 1 16,20 63 2 0,-20-63-4-16,0 0-1 15,29 77-2-15,-29-77 0 0,17 67-11 16,-17-67-19-16,0 0 0 15,0 0 0-15,0 0 32 16,0 0 2-16</inkml:trace>
  <inkml:trace contextRef="#ctx0" brushRef="#br0" timeOffset="27409.2481">5924 18098 1 0,'0'0'24'0,"-14"72"6"16,14-72-17-16,17 64-2 16,-17-64-1-16,28 74 0 15,-28-74-7-15,35 73-1 16,-35-73-2-16,31 72 2 15,-31-72-7-15,25 54-5 16,-25-54-9-16,0 0-13 16,0 0 2-16,27 53 21 15,-27-53 9-15</inkml:trace>
  <inkml:trace contextRef="#ctx0" brushRef="#br0" timeOffset="27705.6486">5772 18342 21 0,'0'0'33'15,"0"0"4"-15,0 0-25 16,72-31-5-16,-72 31 1 16,60-41-6-16,-60 41 1 15,66-20-2-15,-66 20-1 16,61-16-2-16,-61 16-3 0,0 0-6 15,66 19-15-15,-66-19-3 16,0 0-6 0,0 0 20-16,0 0 15 15</inkml:trace>
  <inkml:trace contextRef="#ctx0" brushRef="#br0" timeOffset="28017.6491">5843 18452 25 0,'0'0'34'16,"0"0"0"-16,0 0-26 15,0 0 1-15,56-11 1 0,-56 11-2 16,0 0-4-16,61-63-1 16,-61 63 0-16,49-38-3 15,-49 38 0-15,50-20-3 16,-50 20-4-16,0 0-7 15,62 10-21-15,-62-10-1 16,0 0 1-16,58 7 28 16,-58-7 7-16</inkml:trace>
  <inkml:trace contextRef="#ctx0" brushRef="#br0" timeOffset="28704.0504">6435 18277 45 0,'0'0'35'0,"0"0"0"16,0 0-28-16,0 0 2 16,12-58-6-16,-12 58 2 15,0 0-2-15,0 0-2 0,0 0-1 16,61-49 4-16,-61 49-3 15,0 0-2-15,0 0 2 16,60 32-1 0,-60-32-1-16,0 0 0 0,33 64 2 15,-33-64-4-15,15 57 3 16,-15-57 1-16,7 48 0 15,-7-48-1-15,0 0 0 16,-6 67 1-16,6-67-1 16,0 0 0-16,-27 55 1 15,27-55-2-15,0 0 0 16,-49 40 0-16,49-40 2 15,0 0-3-15,0 0 2 0,-58 47 3 16,58-47-3 0,0 0 1-16,0 0 0 15,-5 51 0-15,5-51-1 16,0 0 2-16,0 0-1 0,51 1 0 15,-51-1 0-15,0 0 1 16,67-23-1-16,-67 23 0 16,55-17 0-16,-55 17 0 15,58-2 1-15,-58 2 0 16,53-18-1-16,-53 18-2 15,0 0 1-15,58-9 0 16,-58 9 0-16,0 0-1 16,0 0-1-16,0 0 0 15,0 0-5-15,0 0-9 16,0 0-21-16,0 0-1 15,51-14-1-15,-51 14 17 16,0 0 22-16</inkml:trace>
  <inkml:trace contextRef="#ctx0" brushRef="#br0" timeOffset="31137.6547">5988 3116 34 0,'-4'46'33'15,"-3"-1"-2"-15,9 7-28 16,-8-5 2-16,9 6 1 15,-6-6-1-15,4 5 0 16,-4-7-3-16,5 0 1 16,-4-9-1-16,4 1-1 0,-2-7 0 15,1-3-1-15,0-5 0 16,0-4-3-16,3 4-6 15,-9-11-24-15,5-11 0 16,0 0-2-16,0 0 18 16,10-14 17-16</inkml:trace>
  <inkml:trace contextRef="#ctx0" brushRef="#br0" timeOffset="31886.456">6016 2657 21 0,'0'0'30'0,"0"0"-1"16,0 0-26-16,-6 16 4 15,11 13 1-15,-10-2-2 16,9 20 0-16,-5 2 0 0,4 15 1 16,-4-1-3-16,4 9-1 15,-5-1-1-15,1 3 1 16,-4-1-2-16,0 0 1 15,-2-1-2-15,-1-6 0 16,-2-4 0-16,0-5 1 16,0-4 0-16,3-6-2 15,0-7 1-15,2-6-1 16,0-6 1-16,1-5 0 15,2-4 0-15,1-3 0 16,1-16-1-16,-2 17 1 16,2-17-3-16,0 0-5 15,14-7-25-15,-12-7-1 0,7-1-2 16,-3-11 14-16,5 1 22 15</inkml:trace>
  <inkml:trace contextRef="#ctx0" brushRef="#br0" timeOffset="32526.0571">6274 2987 56 0,'0'0'33'15,"10"-28"0"-15,1 10-31 16,0-6 1-16,8 6 1 16,-2-5-1-16,7 2 0 15,-1-3 0-15,1 3-2 16,-2 6 1-16,3 7-1 15,-7 4-1-15,3 10 1 16,-4 9-1-16,-5 8 0 16,-5 9 1-16,-3 10 2 15,-5 3-3-15,-7 8 2 16,-1 1-1-16,-7-4-1 15,-4 1 1-15,-2-2 0 16,-1 0-2-16,-3-10 0 0,1-5 0 16,-1-4 1-16,0 2-1 15,3-3 1-15,3-6 0 16,2-6-1-16,6-7 1 15,2 0 0-15,7 1 0 16,3-11 0-16,0 0 1 16,18 12-2-16,-1-10 1 15,5 1 1-15,3 2-1 16,3-1 1-16,0-2-1 15,2-1 0-15,0 3 1 16,-1-1 0-16,-4-2-1 16,-1-2-1-16,-4 2 0 15,-2-5-2-15,1 7-1 0,-8-14-5 16,10 9-22-16,-13-12-5 15,6 4-1-15,-6-13 7 16,6 2 30-16</inkml:trace>
  <inkml:trace contextRef="#ctx0" brushRef="#br0" timeOffset="32947.2578">6776 2825 53 0,'-11'-21'33'15,"11"21"1"-15,-15-15-33 16,15 15 1 0,-15 31-1-16,12 12 4 15,0 8-2-15,6 11 0 0,2 4 0 16,6 8 1-16,4-2-1 15,9-3 0-15,3-12 1 16,5-15-4-16,5-11 2 16,2-12-1-16,0-12 0 15,0-9 1-15,-3-13-1 16,-5-13-1-16,-7-8 0 15,-6-6 0-15,-8-13-1 16,-8-6-1-16,-8-3 1 0,-7 0-1 16,-8 4 0-1,-6 7 0-15,-6 7 1 16,-5 4-1-16,-3 17 1 15,-3 5 0-15,3 18-5 0,-5-8-21 16,12 20-7-16,2 1-3 16,13 5 1-16,4-4 33 15</inkml:trace>
  <inkml:trace contextRef="#ctx0" brushRef="#br0" timeOffset="47738.0839">7634 2839 36 0,'0'-14'32'16,"5"3"2"-16,2-10-29 15,9 8 1-15,-3-8-1 16,12 11 0-16,-5-3-2 16,8 6-1-16,-1 2 0 15,4 6 0-15,-4 11-1 16,1 10 0-16,-4 6-1 15,-2 8 4-15,-4 4-4 16,0 13 4-16,-9 0-3 0,-1 3 0 16,-7-1 1-16,-5 0-1 15,-3-5 0-15,-5-3-2 16,-7-3 2-1,-3-3-2-15,-3-8 1 0,-3-7 0 16,-4-4-1-16,0-8 1 16,2 2 0-16,0-4 0 15,2-7 0-15,3-8-1 16,4 1 1-16,3-2 1 15,4-7-1-15,7-2 0 16,6-9 0-16,6-6 0 16,8 0 0-16,8-1 0 0,7 0 1 15,5 4-1-15,3 2 0 16,3 7 0-1,-1 7 1-15,0 12-1 16,-4 5 0-16,-4 6 1 0,-4 4-1 16,-4 4 0-16,-2 0 0 15,-3 2 0-15,-5-1 0 16,-2-5-1-16,-1 4-1 15,-7-9-4-15,10 14-12 16,-12-27-18-16,6 17 0 16,-6-17-1-16,0 0 25 15,11-24 12-15</inkml:trace>
  <inkml:trace contextRef="#ctx0" brushRef="#br0" timeOffset="48299.6849">8231 2757 44 0,'-11'9'33'15,"-4"-3"-16"-15,4 16-12 16,-5-4 2-16,9 21 1 16,-7 0-2-16,9 16 0 15,-2-3-1-15,6 6-1 16,2 2 0-16,6 0-1 15,2-3-1-15,4-3-2 0,5-13 1 16,1-4-1-16,3-10 0 16,2-2 2-16,1-11-2 15,-1-5 0-15,1-9 1 16,0-5-1-16,-3-7 0 15,-3-8 1-15,-4-8-1 16,-5-6 0-16,-4-3 0 16,-4-6 0-16,-9-4 0 15,-2-3 0-15,-6 2 0 16,-1-1-1-16,-5 3 0 15,1 5 0-15,-4 4 1 16,1 5 0-16,3 6-1 16,-2 12 1-16,2 0 0 0,1 11 0 15,1 0-1-15,4 4 1 16,0 3 0-1,3 4-2-15,3 6 0 16,8-14-1-16,-4 27-7 0,4-27-22 16,6 21-3-16,-6-21-3 15,28 10 17-15,-8-12 21 16</inkml:trace>
  <inkml:trace contextRef="#ctx0" brushRef="#br0" timeOffset="48705.2855">8618 2769 45 0,'0'0'34'16,"-9"23"-1"-16,2-3-28 15,-2 12-3-15,7 14 2 0,-1 5-1 16,6 7 0-16,0-1 0 15,10 3 1-15,1-4-2 16,8-2 1-16,1-7-1 16,4-11-2-16,1-9 1 15,5-9-1-15,-1-6 1 16,-2-10-1-16,0-14 0 15,-2-10 0-15,-3-15 0 16,-4-11 1-16,-2-9-2 16,-8-7 0-16,-7-10 1 15,-6-1-1-15,-8 1 1 16,-6 2-2-16,-7 13 2 0,-6 10-2 15,-7 11 2-15,-3 13 0 16,-1 14 0-16,-3 13-2 16,6 18-2-16,-7-7-17 15,13 21-14-15,2-5-2 16,10 9 2-16,4-6 31 15</inkml:trace>
  <inkml:trace contextRef="#ctx0" brushRef="#br0" timeOffset="52542.8923">7596 18044 9 0,'0'0'27'15,"0"0"4"-15,0 0-20 16,-59 33-5-16,59-33 3 15,0 0 1-15,0 0-1 16,-55-4 0-16,55 4 1 0,0 0-4 16,0 0 1-16,-52 46-5 15,52-46-4-15,0 0 3 16,-25 56 1-1,25-56-2-15,0 0-1 0,2 48 1 16,-2-48 1-16,0 0 0 16,0 0-1-16,58 42 1 15,-58-42-3-15,52-2 0 16,-52 2-6-16,65-23-12 15,-65 23-19-15,62-37 3 16,-62 37 3-16,54-48 25 16</inkml:trace>
  <inkml:trace contextRef="#ctx0" brushRef="#br0" timeOffset="52932.893">7773 18050 43 0,'0'0'35'0,"0"0"0"15,0 0-29-15,0 0-1 16,0 0 0-16,-55-12-1 15,55 12-2-15,0 0 1 16,0 0-2-16,0 0 0 16,-46 57 0-16,46-57-1 15,0 0 1-15,13 51-2 16,-13-51 0-16,0 0 1 15,0 0 0-15,59 23 0 16,-59-23-1-16,0 0 0 16,0 0 0-16,47-56 1 15,-47 56 1-15,0 0-5 16,0 0 4-16,16-52-1 0,-16 52 2 15,0 0-1-15,0 0 0 16,0 0 0-16,0 0-1 16,0 0 3-16,28 51-8 15,-28-51-7-15,0 0-22 16,0 0 0-16,0 0 1 15,0 0 23-15,0 0 11 16</inkml:trace>
  <inkml:trace contextRef="#ctx0" brushRef="#br0" timeOffset="53260.4935">7895 18012 40 0,'0'0'34'0,"0"0"1"15,0 0-28-15,0 0-4 16,0 0 3-1,0 0-2-15,24 55-2 0,-24-55-1 16,0 0-2-16,0 0 2 16,20 52-2-16,-20-52 3 15,0 0-3-15,0 0-3 16,0 0 2-16,0 0 1 15,23-53 0-15,-23 53 0 16,0 0 0-16,13-61 0 16,-13 61 2-16,0 0 2 15,0 0-3-15,0 0 0 0,0 0 1 16,0 0-2-1,63 24-5-15,-63-24-14 16,0 0-14-16,0 0 2 16,0 0 0-16,64 11 32 0</inkml:trace>
  <inkml:trace contextRef="#ctx0" brushRef="#br0" timeOffset="53697.2943">8196 17775 44 0,'0'0'34'0,"0"0"4"15,0 0-28-15,-55 0-4 16,55 0 2-16,0 0-3 16,-26 68-3-16,26-68 1 15,-5 50-4-15,5-50-1 16,11 60 0-16,-11-60 0 0,0 0 0 15,36 68 1-15,-36-68 1 16,0 0-1-16,0 0 0 16,58-42 0-16,-58 42 3 15,17-69-3-15,-15 21-2 16,-1-18-1-16,-4 14 2 15,-3-8 0-15,-4 2 0 16,1 1-1-16,0 12 0 16,1 12 1-16,1 15 3 15,7 18 0-15,-2 17 1 16,2-17 2-16,14 89 0 15,-4-26-1-15,6 0-1 0,0 1 1 16,2-2-1-16,2-6-1 16,-3-5-5-16,-17-51-24 15,44 60-8-15,-44-60 1 16,0 0 0-16,0 0 34 15</inkml:trace>
  <inkml:trace contextRef="#ctx0" brushRef="#br0" timeOffset="54134.0952">8410 17680 64 0,'2'77'33'16,"-2"-77"-10"-16,8 67-16 0,-8-67 2 16,0 0-5-16,0 0-2 15,58 38-4-15,-58-38 6 16,0 0-2-16,44-42 0 15,-34 14-4-15,-4-4-3 16,-2-10 3-16,-3 12 1 16,-1 1-1-16,0 29-3 15,-1-16 3-15,3 3 0 16,-2 13 4-16,0 0 0 15,21 58 3-15,-21-58-1 16,29 74 1-16,-29-74-1 16,35 66-1-16,-35-66 0 15,30 89 1-15,-30-89-4 0,20 65 0 16,-20-65-3-16,3 56 1 15,-3-56-2-15,0 0-6 16,-30 69-24-16,30-69-6 16,0 0 1-16,0 0 13 15,-61-3 26-15</inkml:trace>
  <inkml:trace contextRef="#ctx0" brushRef="#br0" timeOffset="54711.2962">7800 18458 34 0,'0'0'34'16,"-3"64"0"-16,3-64-27 15,0 0-3-15,0 0 3 0,0 0 0 16,44 70-2-1,-44-70-4-15,33 51 1 16,-33-51-1-16,31 50-3 16,-31-50 1-16,24 58-12 15,-24-58-21-15,0 0-2 0,0 0 1 16,0 0 21-16,0 0 14 15</inkml:trace>
  <inkml:trace contextRef="#ctx0" brushRef="#br0" timeOffset="54929.6966">7831 18365 44 0,'0'0'35'0,"9"77"-10"15,-9-77-20-15,27 56 2 16,-27-56-1-16,36 74-1 0,-36-74-1 15,41 69-3-15,-41-69 0 16,36 56-2-16,-36-56-5 16,0 0-20-16,33 51-8 15,-33-51 0-15,0 0 3 16,0 0 31-16</inkml:trace>
  <inkml:trace contextRef="#ctx0" brushRef="#br0" timeOffset="55210.497">7684 18662 30 0,'0'0'36'15,"0"0"-1"-15,0 0-20 0,77-3-8 16,-77 3 3-16,59-53-5 16,-59 53 1-16,62-46-4 15,-62 46-2-15,56-30-2 16,-56 30-1-16,0 0-5 15,66-20-11-15,-66 20-18 16,0 0 1-16,0 0-1 16,0 0 34-16,0 0 3 15</inkml:trace>
  <inkml:trace contextRef="#ctx0" brushRef="#br0" timeOffset="55460.0975">7779 18720 39 0,'0'0'37'0,"0"0"-2"15,51 17-26-15,-51-17-4 16,50-39 1-16,-50 39-2 15,58-47-3-15,-58 47-8 16,64-37-26-16,-64 37-1 16,63-48-1-16,-63 48 9 15,50-67 26-15</inkml:trace>
  <inkml:trace contextRef="#ctx0" brushRef="#br0" timeOffset="55990.4984">8336 18180 52 0,'-4'48'42'15,"4"-48"-4"-15,0 0-20 16,0 0-13-16,0 0-1 0,23 52 0 16,-23-52 3-16,26 64-6 15,-26-64-3-15,29 82 3 16,-29-82 1-1,27 70-3-15,-27-70 3 0,23 79-1 16,-23-79-1-16,22 56 1 16,-22-56 3-16,18 60-2 15,-18-60-2-15,0 0 1 16,24 65-1-16,-24-65 0 15,0 0-1-15,0 0 1 16,0 0 1-16,0 0-2 16,31 50 2-16,-31-50-1 0,0 0 1 15,0 0-1-15,0 0 2 16,0 0-3-1,0 0 0-15,0 0 0 16,17 49-1-16,-17-49 3 16,0 0-3-16,0 0 0 0,0 0 0 15,0 0 1-15,0 0-2 16,0 0-7-16,0 0-22 15,0 0-8-15,0 0 1 16,0 0 0-16,0 0 29 16</inkml:trace>
  <inkml:trace contextRef="#ctx0" brushRef="#br0" timeOffset="63899.7123">9445 3220 23 0,'-15'-5'32'15,"15"5"-1"-15,-14-13-27 16,8-3 2-16,12 3 0 15,-4-8-1-15,12 1-1 16,-1-8 0-16,8 6-2 16,0-4 0-16,4 7-1 15,0 1-1-15,1 7 1 0,-2 8 0 16,0 16 0-16,-3 8 0 15,-3 10 0-15,-2 8-1 16,-4 10 2-16,-3 5-1 16,-4 3-2-16,-5 1 1 15,-4-1-1-15,-3-2 0 16,-4-2 1-16,-5-9 0 15,-3-6 0-15,0-4-1 16,-3-7 1-16,-1-3-2 16,-4-10 1-16,1-5 0 15,-1-5 0-15,4-2 0 16,1-5 1-16,4-3-1 15,5-5 1-15,5-1 0 0,7-1-1 16,6-1 2-16,7 0-1 16,5-1 1-16,5 3-1 15,5 5 1-15,4 1 0 16,0 0 0-16,3 3 0 15,1-3 0-15,-4 1-2 16,2 4-1-16,-8-13-12 16,2 4-20-16,-4-1 0 15,-4-6-1-15,-2-4 33 16,-3-3 2-16</inkml:trace>
  <inkml:trace contextRef="#ctx0" brushRef="#br0" timeOffset="64430.1133">9826 2953 27 0,'0'0'33'16,"-10"-13"3"-16,13 0-26 15,9 3-6-15,4-6 1 16,12 5-1-16,0-3-1 16,8 10-1-16,1-3 0 15,3 7 0-15,-4 5-1 0,-5 5-1 16,-6 5 1-1,-7 6 1-15,-9 3-2 16,-11 3 2-16,-7 5-1 16,-10 1-1-16,-4 1 0 15,-4-1 1-15,-2-4-2 0,2-7 0 16,5-3 0-16,5-4-1 15,17-15 1-15,0 0 0 16,0 0 0-16,26 2 1 16,-1-4 0-16,5 2-1 15,1 5 1-15,1 6 0 16,-4 2 1-16,-2 5-1 15,-8 7 1-15,-4 1 0 16,-9 5-1-16,-5 0 1 16,-9 1 0-16,-4-1 0 15,-9-2-1-15,-7 1 0 16,-2-5-1-16,-5-4 1 0,1-4-3 15,-5-11-2-15,12 6-10 16,-8-19-21-16,14-7 1 16,8-9-1-16,7-8 35 15,12-8 1-15</inkml:trace>
  <inkml:trace contextRef="#ctx0" brushRef="#br0" timeOffset="64851.314">10357 2933 38 0,'-15'18'33'0,"2"2"4"15,-3 6-34-15,11 7 1 16,1 1-1-1,12 11 1-15,1-7-1 0,11 4 1 16,3-7-2-16,8-3-1 16,4-12 0-16,4-3 1 15,1-13 0-15,1-9-1 16,-1-5-1-16,-2-8 0 15,-5-3 1-15,-4-10-1 16,-11-7 0-16,-8-3-1 16,-9-3 1-16,-7 2-1 15,-7-2 1-15,-8 2-1 0,-6 4 1 16,-8 10-2-1,1 11 2-15,-4 9-1 16,-2 10 0-16,-2 5-1 16,3 11-2-16,-5-1-7 0,14 11-24 15,-1 3 1-15,7-2-3 16,4-5 29-16,10-8 8 15</inkml:trace>
  <inkml:trace contextRef="#ctx0" brushRef="#br0" timeOffset="70732.5243">20615 11059 1 0,'3'27'0'0,"-14"-22"19"16,14 7-17-16,-3-12-9 15,-11 18 7-15,11-18 3 16,-9 11 0-16,9-11 1 16,-12 3 1-16,12-3 1 15,0 0 0-15,0 0 0 16,-1-11-2-16,1 11 1 15,20-9-1-15,2 5-1 16,4-8 0-16,7 6 0 0,5-2 0 16,7 2 1-16,4-2-2 15,2 5 0-15,3-4 1 16,-2 4-2-16,0 1 0 15,-1 0-1-15,-4 0 1 16,0 2-2-16,2 2-1 16,-2-3-4-16,5 6-9 15,-1 1-12-15,-6-11 0 16,10 5 19-16,-12-15 8 15</inkml:trace>
  <inkml:trace contextRef="#ctx0" brushRef="#br0" timeOffset="73166.1286">9504 17762 49 0,'-63'46'34'0,"63"-46"0"15,-50 8-31-15,50-8-4 16,0 0 8-16,-55-20-1 15,55 20 0-15,0 0-1 16,-54 39-3-16,54-39-1 16,0 0 0-16,-18 65-1 15,18-65-1-15,10 65-1 16,-10-65 3-16,26 50-5 15,-26-50 4-15,0 0 0 16,54 40 0-16,-54-40 1 16,0 0-6-16,54 15-3 0,-54-15-14 15,53 0-15-15,-53 0 2 16,0 0 1-16,72-42 34 15</inkml:trace>
  <inkml:trace contextRef="#ctx0" brushRef="#br0" timeOffset="73540.5293">9664 17871 64 0,'-8'-53'36'16,"8"53"-17"-16,0 0-16 16,-52 2 0-16,52-2-3 15,0 0 2-15,-56 28-1 16,56-28 1-16,0 0-3 0,-36 57 2 15,36-57 0-15,0 0 1 16,-7 59-2 0,7-59 0-16,0 0 1 15,0 0 0-15,0 0-1 0,55 41-3 16,-55-41 3-16,0 0-1 15,49-33 1-15,-49 33-1 16,0 0 3-16,0 0-4 16,40-63 4-16,-40 63 3 15,0 0-3-15,0 0 1 16,0 0-4-16,0 0 0 15,0 0-2-15,0 0 1 16,0 0-6-16,0 0-8 0,54 56-19 16,-54-56-3-1,0 0 4-15,0 0 31 16,0 0 3-16</inkml:trace>
  <inkml:trace contextRef="#ctx0" brushRef="#br0" timeOffset="74289.3306">9737 17837 34 0,'0'0'35'0,"0"0"0"16,0 0-27-16,0 0-1 16,0 0 0-16,0 0-1 15,7 57-4-15,-7-57-2 16,17 49-1-16,-17-49 1 15,0 0 0-15,0 0 0 16,0 0 2-16,0 0-5 16,0 0 3-16,50-1-2 0,-50 1 3 15,0 0-2-15,14-74-1 16,-14 74 1-16,0 0-2 15,0 0 4-15,0 0-1 16,35-57-2-16,-35 57-3 16,0 0 3-16,0 0 1 15,49 60-2-15,-49-60 1 16,0 0-4-16,0 0 2 15,69 49-4-15,-69-49 0 16,0 0-6-16,49-7 1 16,-49 7-2-16,0 0 3 15,49-45 2-15,-49 45 6 0,15-43 6 16,-12 13 3-16,-7 9 6 15,1-10-1-15,-9 22 2 16,3-7-4 0,-11 15 2-16,6-7-6 15,14 8 1-15,0 0 0 0,-54 52-2 16,54-52-2-16,-19 65 3 15,19-65-1-15,-1 67 0 16,1-67-2-16,19 62 0 16,-19-62-4-16,0 0 4 15,0 0-2-15,66 35 0 16,-66-35 2-16,0 0-2 15,44-58 2-15,-33 23-4 0,-6-17 0 16,0 3-3 0,-10-9 3-16,0 0-1 15,-3-10-1-15,-2 9 1 16,0-1 2-16,-3 17 2 0,5 13 4 15,-2 10 2-15,10 20 0 16,-2 17 0-16,12 13 1 16,-5 10 0-16,9 18-2 15,1-8 2-15,3 9-4 16,2-9-5-16,-20-50-4 15,40 87-11-15,-40-87-13 16,0 0-3-16,49 25 0 16,-49-25 33-16</inkml:trace>
  <inkml:trace contextRef="#ctx0" brushRef="#br0" timeOffset="74694.9313">10234 17614 18 0,'0'21'32'16,"0"-21"1"-16,4 11-17 15,-4-11-8-15,14 58 2 16,-14-58-3-16,0 0-2 15,0 0-3-15,38 51-1 16,-29-40 2-16,-9-11-6 16,19-15 2-16,-11-25-2 15,0 1 1-15,0-4-1 16,-2 3 2-16,2-4-2 15,-2 10-1-15,1 5 5 16,4 4 0-16,-11 25 0 16,23 32 1-16,-12-2-1 15,8 6 3-15,-6 2 1 0,4 16-6 16,-17-54 6-16,27 84-3 15,-27-84 5-15,15 60-3 16,-15-60 1-16,3 49-4 16,-3-49-2-16,0 0 5 15,-12 67-5-15,12-67-1 16,0 0-3-16,-20 51-3 15,20-51-2-15,0 0-8 16,0 0-18-16,0 0-1 16,0 0 0-16,0 0 36 15,0 0 1-15</inkml:trace>
  <inkml:trace contextRef="#ctx0" brushRef="#br0" timeOffset="75131.7319">9428 18351 49 0,'0'0'36'0,"0"0"0"16,0 0-28-16,1 57-5 15,-1-57 1-15,22 56 0 16,-22-56-1-16,32 57 1 16,-32-57-4-16,34 67-1 15,-34-67 2-15,31 64-2 16,-31-64-6-16,23 56-9 15,-23-56-21-15,0 0 0 16,0 0 1-16,0 0 24 16,0 0 12-16</inkml:trace>
  <inkml:trace contextRef="#ctx0" brushRef="#br0" timeOffset="75365.7324">9487 18236 49 0,'0'0'32'0,"15"72"-3"15,-15-72-24-15,26 59-1 16,-26-59 1-16,37 74-1 16,-37-74-2-16,41 77-3 15,-41-77 1-15,40 88-11 16,-40-88-16-16,19 56-7 0,-19-56-1 15,0 0 14-15,0 0 21 16</inkml:trace>
  <inkml:trace contextRef="#ctx0" brushRef="#br0" timeOffset="75662.133">9324 18572 52 0,'0'0'38'0,"55"-1"1"15,-55 1-32-15,72-51 0 16,-72 51 1-16,97-61-3 15,-97 61-3-15,91-78-5 0,-91 78 1 16,76-53-1-16,-76 53-1 16,52-27-3-16,-52 27-9 15,0 0-19-15,0 0-3 16,0 0 4-16,0 0 19 15,0 0 15-15</inkml:trace>
  <inkml:trace contextRef="#ctx0" brushRef="#br0" timeOffset="75896.1334">9473 18564 38 0,'-39'72'38'0,"39"-72"2"15,0 0-23-15,0 0-9 16,0 0-2-16,0 0 3 15,61-27-6-15,-61 27 1 16,65-35-3-16,-65 35-1 16,73-28-4-16,-73 28-9 15,72-35-24-15,-72 35-2 16,66-52 1-16,-66 52 6 15,56-40 32-15</inkml:trace>
  <inkml:trace contextRef="#ctx0" brushRef="#br0" timeOffset="76520.1345">10009 18295 44 0,'0'0'36'0,"0"0"-1"15,0 0-24-15,0 0-3 16,0 0-1-16,48-61-2 15,-48 61-6-15,0 0 3 0,65-20 0 16,-65 20 0-16,0 0 2 16,62-11-4-1,-62 11-2-15,0 0 3 16,0 0 1-16,37 57-3 15,-37-57 2-15,-8 60-3 0,8-60 1 16,-25 61-1-16,25-61 4 16,-34 68-4-16,34-68 2 15,-30 55-1-15,30-55-1 16,0 0 1-16,0 0 0 15,0 0 0-15,0 0 1 16,0 0-1-16,53-12 3 16,-53 12-1-16,60-25 0 15,-60 25 1-15,56-6-2 16,-56 6 2-16,49 12-3 15,-49-12 3-15,0 0-1 16,37 66 1-16,-37-66 0 0,0 0 1 16,-1 73 0-16,1-73-3 15,0 0 3-15,-39 69-3 16,39-69 0-16,-44 52-1 15,44-52-1-15,-61 44-2 16,61-44 2-16,-81 51 0 16,81-51-2-16,-83 45-5 15,32-29-20-15,51-16-9 16,-71 4 1-16,71-4 2 15,0 0 32-15</inkml:trace>
  <inkml:trace contextRef="#ctx0" brushRef="#br0" timeOffset="112150.5971">3739 9901 25 0,'0'0'35'0,"-14"-13"-2"15,14 13-21-15,-13-17-2 16,13 17 1-16,-1-13-2 16,1 13-2-16,10-20-2 15,4 10-3-15,6-3 0 16,8 2 0-16,5 0-2 15,5 3 1-15,2 0 0 0,3 10-1 16,-1 6 0-16,-3 7 1 16,-2 4 0-16,-4 10-1 15,-11 7 1 1,-5 2-1-16,-7 6 1 0,-5 1 0 15,-10 1-1-15,-5 1 1 16,-10 3 0-16,-6-2-1 16,-6-4 1-16,-6 3-1 15,-5-4 0-15,-2-4 1 16,-1-5-2-16,-1-5 2 15,2-7-1-15,1-7 0 16,6-7 0-16,4-4 0 16,6-10 0-16,6 0 0 0,5-9 0 15,5-3 0 1,6-3 0-16,5-2 0 15,6-1-1-15,3-2 1 16,4 1 1-16,8-1-1 0,-1 6 0 16,6 2-1-16,2 4 1 15,6 7 1-15,2 2-1 16,4 4 1-16,1 7-1 15,2 4 2-15,-1 2-1 16,3 6 0-16,-3-3 0 16,-1-1 0-16,-5-1-1 15,-4 0 0-15,-6-4 1 16,-3 0-2-16,-6-1 2 15,-5-5-1-15,-11-3-1 16,11 11 1-16,-11-11 0 16,0 0 0-16,0 0-1 15,0 0-1-15,0 0-2 0,3-14-4 16,-3 14-24-16,0 0-6 15,6-15-1-15,-6 15 0 16,3-22 32-16</inkml:trace>
  <inkml:trace contextRef="#ctx0" brushRef="#br0" timeOffset="112712.1981">4365 9737 76 0,'17'-17'38'16,"6"-4"-16"-16,9 8-17 0,2 4 0 15,9 11 1-15,-6 1-1 16,3 8-2-16,-7 6 0 16,-5 8-1-16,-15 4-1 15,-8 4 1-15,-11 6-2 16,-11-2 0-16,-7 1 0 15,-9-3 1-15,-4-1-1 16,-4-5 0-16,0-3 0 0,5-3 0 16,3-11-1-16,6-3 1 15,11-8-1 1,16-1 0-16,1-12 1 15,17-1-1-15,12 4 0 16,8-2 1-16,6 2 0 0,1 3 1 16,0 7 0-16,-4 8 1 15,-8 4-1-15,-8 10 0 16,-11-1 1-16,-9 6 0 15,-10 0-1-15,-7 5 0 16,-6-4 0-16,-8 0-1 16,-6-5 1-16,-3-3 0 15,-2 0-1-15,0-7-1 16,0-3-1-16,-1-7 0 15,6-2-2-15,1-15-8 16,20 3-27-16,-1-10 0 16,14-4-2-16,7-6 3 0,15-4 38 15</inkml:trace>
  <inkml:trace contextRef="#ctx0" brushRef="#br0" timeOffset="113133.3988">4940 9793 77 0,'-23'18'38'16,"9"9"-1"-16,-2 4-36 16,7 10 0-16,4 4 1 15,6 3-1-15,9 2 0 16,13 0 0-16,5-5 0 0,9-11-1 15,7-8 2-15,4-10-1 16,1-9 0-16,3-5-1 16,-5-10 1-16,-3-4 0 15,-6-10 1-15,-8-3-1 16,-6-5-1-16,-9-9 1 15,-6-6 0-15,-7-3 0 16,-5-1 0-16,-7-1 0 16,-6 0-1-16,-5 5 1 15,-4 4-1-15,-5 13 1 16,-6 9-1-16,-4 8 0 15,-6 10-1-15,-1 3 1 16,2 10-1-16,-1 0-1 0,7 6-1 16,2-5-5-16,15 10-27 15,-6-8-5 1,12 1 2-16,1-4-2 15,8 2 33-15</inkml:trace>
  <inkml:trace contextRef="#ctx0" brushRef="#br0" timeOffset="116518.6047">18813 6341 54 0,'34'5'35'15,"17"-3"-16"-15,18-9-14 16,22 6 1-16,8-6-1 16,12 2-1-16,-1-3-1 15,-1 5-1-15,-14 2-1 16,-10 1 0-16,-16 2-1 15,-16 2-1-15,-13-2 1 16,-12-3-1-16,-11-2 1 16,-17 3-2-16,9-20 0 15,-15 2 0-15,-3-3-1 0,-11-6-1 16,2-3 0-16,-8-5 0 15,0 0 1-15,-3-4 0 16,1 2 2-16,0 0-1 16,4 5 2-16,4 2 1 15,1 7 0-15,6 4 0 16,13 19 0-16,-13-13 1 15,13 13 1-15,8 20-1 16,6 3 0-16,8 8 0 16,4 6 1-16,6 6-1 15,3-1 1-15,2 4 0 16,0-6-1-16,-3-4 0 15,-4-7 1-15,-6-3-2 0,-8-8 1 16,-4-2 0-16,-10-3 0 16,-6 3-1-16,-11 1 0 15,-7 4 0 1,-11 0 0-16,-5 4 0 0,-8 4 0 15,-5 2-1-15,-2 3-1 16,1 2 1-16,3-4-1 16,2-1-1-16,11 0-2 15,2-4-3-15,20 2-23 16,-2-6-6-16,10-5 1 15,6-2 3-15,8-5 32 16</inkml:trace>
  <inkml:trace contextRef="#ctx0" brushRef="#br0" timeOffset="118109.8075">18678 8158 49 0,'48'4'35'0,"18"1"0"15,22-3-32-15,17 10-1 16,13 4 1-16,13 8 0 15,-2-7 0-15,0 3 0 0,-12-9-1 16,-10-4-1-16,-15-8 0 16,-15-2-1-16,-16-5 0 15,-15-8 0 1,-15-2-2-16,-16-9-1 0,-7 4-2 15,-16-8-2-15,0 6-1 16,-16-12-1-16,4 5 1 16,-12-4 0-16,7 5 2 15,-8 1 1-15,3 2 5 16,2 6 2-16,-1 0 2 15,8 11 1-15,-1 2 3 16,22 9-1-16,-20 2 1 16,24 14 0-16,1 1-2 0,18 14 1 15,3 2-1 1,14 13-2-16,1 3 0 15,4 4-1-15,-2 3 0 16,-2 2-1-16,-8-4-1 0,-5-6 1 16,-15-4-1-16,-13-4-1 15,-13-5 2-15,-11 2-1 16,-14-8 0-16,-9-1-1 15,-14 0 0-15,-12 0-3 16,0 6-2-16,-12-11-18 16,14 7-15-16,6-2 0 15,15 1 0-15,13-6 20 16</inkml:trace>
  <inkml:trace contextRef="#ctx0" brushRef="#br0" timeOffset="118967.809">18562 11092 64 0,'30'-7'36'15,"13"-11"-1"-15,21-4-34 16,18 1 0-16,23-2-1 15,14 0 3-15,11-1-2 16,7-1 1-16,0 5-1 0,-6-2 1 16,-6 0-1-16,-13 0-1 15,-14 4 1 1,-19 0-1-16,-18 7 0 15,-17 1-1-15,-15-2 1 0,-10 2-1 16,-19 10 0-16,-5-18 0 16,-16 7-1-16,-8 1 0 15,-11-5-1-15,-7-1 0 16,-13-2 0-16,-2-2-1 15,-6-6 2-15,-1-1 0 16,0-2 0-16,2 4 1 16,5 2 1-16,5 5 1 15,13 2 0-15,10 10 0 16,12 9 1-16,22-3 1 15,5 30 0-15,23-9 0 16,17 8-1-16,12 0 0 16,10 6 1-16,2-2-1 0,6 0 0 15,-6-4 0-15,-8 0 0 16,-12-2-1-16,-12 2 1 15,-17-4 1-15,-10 3-1 16,-16-1 1-16,-12 3-1 16,-15-1-1-16,-9 5 1 15,-10 3-2-15,-8-1 1 16,-6-1-2-16,-1 6 1 15,2 1-3-15,1-3-2 16,17 11-16-16,0-18-17 16,15-4 0-16,10-9-1 15,15-6 19-15</inkml:trace>
  <inkml:trace contextRef="#ctx0" brushRef="#br0" timeOffset="119825.8106">18110 13247 53 0,'17'-23'35'0,"20"3"-2"16,15-9-26-16,38 11 0 15,15-6-1-15,27 4 0 16,13-1-3-16,21 7 0 16,5-1 0-16,5 3-1 0,-7-2-1 15,-17 1 0-15,-15 1 1 16,-16 1-3-16,-19-1 1 15,-24 3 1-15,-20-2-2 16,-23 0 1-16,-19 1 0 16,-16 10-1-16,-21-21 0 15,-13 7 0-15,-12-4 0 16,-10-9 0-16,-7-1 0 15,-5-7-1-15,1-3 2 16,0-7-1-16,1 0 0 16,5 0 0-16,6 5 0 15,5 5 1-15,8 5 0 0,9 8-1 16,9 5 2-16,9 8-1 15,15 9 0-15,6 15 0 16,18 6 0-16,11 7 1 16,11 6 0-16,13 7 0 15,6 4 0-15,3 5 1 16,-3-6-1-16,-4 3 1 15,-14-5 0-15,-9 5 1 16,-17-3-2-16,-15 6 1 16,-17-2 1-16,-11 0-1 15,-11 3-1-15,-6 3 1 16,-11 3-2-16,-5-2 1 15,-5-2-2-15,0-3 0 0,7 5-4 16,-5-10-7-16,19 6-24 16,-2-8-2-16,10-3 0 15,7-4 0 1,12-5 33-16</inkml:trace>
  <inkml:trace contextRef="#ctx0" brushRef="#br0" timeOffset="120403.0116">18426 15157 60 0,'22'9'36'0,"24"-2"1"15,17-11-29-15,28 10 1 0,9-10-3 16,20 6 0-16,4-8-2 15,7 1-1-15,-3 0-2 16,-8 0 0-16,-12-6-2 16,-11 5 1-16,-14 0-2 15,-15-3 1-15,-13 3 0 16,-13-4 0-16,-12-1 0 15,-13 1-1-15,-17 10 0 16,5-20-2-16,-5 20-1 16,-30-31-3-16,10 21-3 15,-17-14-9-15,9 6-16 16,-6-7 1-16,-1 0 0 15,-1 0 30-15,0-3 5 0</inkml:trace>
  <inkml:trace contextRef="#ctx0" brushRef="#br0" timeOffset="120715.0121">19425 14751 30 0,'0'0'31'0,"1"-14"3"15,16 6-18-15,21 15-6 16,-3-2-2-16,21 11-3 16,-2 1 1-16,12 13-2 15,-9 0 0-15,4 4-1 16,-8 3-1-16,-4 3 0 15,-12-4 0-15,-6 5-1 16,-14-2 2-16,-7 0-1 16,-13 1-1-16,-10 4 1 0,-14 1-1 15,-12 3 1 1,-12 2-2-16,-9 0 1 15,-8 1-2-15,-6 4 0 16,0-7 1-16,1-3-2 0,5-5-1 16,10-11-2-16,18 3-5 15,-3-25-21-15,25-9-7 16,11-25 1-16,16-13 0 15,11-20 33-15</inkml:trace>
  <inkml:trace contextRef="#ctx0" brushRef="#br0" timeOffset="139684.6454">3702 10723 79 0,'-12'5'38'15,"11"-16"-10"-15,1 11-25 16,24 1 0-16,3 2-1 16,4 1 0-16,4 7 0 0,2-1 0 15,-1 2-3-15,-3 8 2 16,-5 2-1-16,-11 2 1 15,-8 3-1 1,-10-2 1-16,-8 0-1 0,-8 3 0 16,-6-1 1-16,-6-4-1 15,-2 4 0-15,-2-6 0 16,1-2 0-16,4-3 0 15,4-2-1-15,7-5 1 16,17-9-1-16,0 0 1 16,0 0 0-16,25-1-1 15,7-2 1-15,6 4-1 0,5 4 2 16,2 4 0-16,-2 3-1 15,-7 10 1 1,-4 8 0-16,-9 2 0 16,-9 4 1-16,-12 0 0 15,-8 0-1-15,-9-1 0 0,-8 2 0 16,-11-5 0-16,-9-6 0 15,-8-3-1-15,-5-9 0 16,-3-3 0-16,-1-4-1 16,4-7 0-16,3-8 0 15,7-5 0-15,5-7 0 16,14-2-3-16,3-7-2 15,19 10-8-15,-3-13-24 16,13 1 0-16,6 1 0 16,8 1 10-16,6 0 28 15</inkml:trace>
  <inkml:trace contextRef="#ctx0" brushRef="#br0" timeOffset="140293.0465">4233 10755 62 0,'-19'47'37'0,"4"11"-2"16,6 7-33-16,12 7 0 16,7-2 2-16,13 1-1 15,6-9 0-15,14-8 0 0,7-19-2 16,9-15 1-16,-1-15-1 15,1-13 0 1,-3-15 1-16,-5-10-1 16,-9-10 0-16,-9-8 0 0,-13-1-1 15,-12-8-1-15,-14-2 1 16,-13 2 1-16,-10 2-2 15,-10 4 2-15,-6 11-2 16,-5 6 1-16,-2 11 0 16,1 13 0-16,2 17 0 15,3 5-2-15,7 15 0 16,6 6-5-16,16 13-10 15,1-10-20-15,17-3 0 16,9-13-1-16,16-10 19 16,10-7 19-16</inkml:trace>
  <inkml:trace contextRef="#ctx0" brushRef="#br0" timeOffset="140651.8471">4845 10642 69 0,'0'0'34'15,"7"11"-8"-15,-13 13-27 16,-3 18 3-16,2 15-1 15,-4 5 2-15,9 9-1 16,3-1 2-16,10 1-1 16,6-10 1-16,16-3-1 15,5-22-1-15,11-13 1 16,4-14-2-16,3-14 1 15,1-12 0-15,-5-10-1 16,-8-9 0-16,-10-9 0 0,-11-11 0 16,-12-1 0-16,-16-2-2 15,-14 4 2-15,-14 2-2 16,-12 4 2-16,-8 11-2 15,-8 8 1-15,-1 14-2 16,-1 10 1-16,8 14-3 16,1-5-9-16,20 15-24 15,7 1-1-15,16 0 1 16,10-4 6-16,15 0 31 15</inkml:trace>
  <inkml:trace contextRef="#ctx0" brushRef="#br0" timeOffset="141275.8482">6657 10812 69 0,'0'0'37'15,"5"11"-16"-15,-19-10-14 0,-1 10 1 16,-16-9-2-16,-3 9-1 16,-16 2-2-16,-6 4-2 15,-11 0-1-15,-6-4 0 16,-2-6 1-16,-2 5-1 15,3 1 0-15,3-3-1 16,9-5 0-16,3-6-2 16,18 2-3-16,2-18-9 15,19 11-23-15,12-12 1 16,10-4 0-16,5-7 18 15,10-5 19-15</inkml:trace>
  <inkml:trace contextRef="#ctx0" brushRef="#br0" timeOffset="141603.4488">6043 10543 55 0,'-23'10'35'16,"6"0"1"-16,-6-5-32 15,0 13-2-15,-7 1 0 16,0 7 0-16,-7-1-1 15,2 1 0-15,-2-1 0 16,1 1-1-16,-1-4 2 16,4 2-1-16,3-3 0 15,8 4 0-15,8-1 1 16,12 3-2-16,10 0 2 0,18 1-2 15,12 1 1 1,14-3-1-16,13 1 1 16,9-7-1-16,13 3-4 15,-5-16-13-15,8 4-20 0,-6-10 1 16,-2-6-1-16,-9-7 19 15,-3-13 18-15</inkml:trace>
  <inkml:trace contextRef="#ctx0" brushRef="#br0" timeOffset="142040.2496">7325 10619 56 0,'-28'-2'36'16,"-3"9"0"-16,-5 1-32 0,-3 8-2 16,-4 4 0-16,3 13 2 15,-3 2 0-15,5 13-2 16,9 0 0-16,12 0-1 15,13-2 0-15,15-6-2 16,22-3-2-16,7-21-12 16,25-4-21-16,7-18 0 15,10-12-1-15,2-12 16 16,-1-7 21-16</inkml:trace>
  <inkml:trace contextRef="#ctx0" brushRef="#br0" timeOffset="142383.4502">7711 10687 66 0,'-43'17'35'15,"-3"14"-8"1,-5 1-23-16,10 8 0 16,1-4 0-16,8 7-1 0,6-9 0 15,13-3-2-15,8-6 1 16,10-7-2-16,11-16-1 15,8-14 1-15,7-11-2 16,3-10 1-16,1-2-2 16,-1-6 2-16,-1-1-1 15,-5 1 2-15,-4 10-2 16,-10 12 3-16,-14 19-1 15,15 19 2-15,-14 16 1 16,2 9-2-16,0 9 1 16,5 5-2-16,4 2 0 15,4-12-3-15,11-3-8 16,-8-23-25-16,12-20 0 0,-3-13 0 15,-1-12 13-15,-4-11 23 16</inkml:trace>
  <inkml:trace contextRef="#ctx0" brushRef="#br0" timeOffset="143459.8521">7963 10664 51 0,'4'15'36'0,"-2"24"2"16,-4 0-29-16,9 14-1 15,-4-3-1-15,6 2-2 16,0-9-1-16,1-4-2 15,-2-10 0-15,3-13-1 16,3-10-2-16,-1-10 2 0,1-10-1 16,-1-14-1-16,0-9 0 15,2-4 0-15,1-2-1 16,-1 3 2-16,-2 8-2 15,0 7 1-15,2 16-1 16,1 20 3-16,1 15 0 16,3 12-2-16,3 4 2 15,5 6-1-15,4-3 1 16,2-4-2-16,7-7-1 15,0-16-3-15,4-8 1 16,-5-16 0-16,1-5 0 16,-6-11 1-16,-2-10 2 15,-8-5-1-15,-8-3 2 0,-3-4 3 16,-11-1 0-16,-1 6 0 15,-12 2-1-15,-4 7 0 16,-9 12-2 0,-2 11 2-16,-8 9-1 0,2 14 0 15,-2 13 0-15,4 9 0 16,6 4 0-16,4 2 0 15,12 1 0-15,10-2 0 16,9-9 0-16,6-9-1 16,8-13 0-16,3-8 0 15,3-11 1-15,1-8-2 16,-4-14 0-16,-6-10 0 0,-6-7-2 15,-7-11 1 1,-6-9 0-16,-8-9 0 16,-5 0 0-16,-4 4 2 15,-3 11 0-15,2 9 0 16,-2 19 2-16,3 22-1 0,4 27 1 15,6 25 0-15,4 15-1 16,8 6 0-16,6 6 1 16,3 6-1-16,8-7 0 15,2-8-2-15,2-11 1 16,-1-16-2-16,4-8 0 15,-4-16-3-15,0-5 1 16,-7-21-1-16,0-6 1 16,-6-10 1-16,-3-8 1 15,-3-3 2-15,-8 0-1 16,1 7 3-16,-7 4-1 15,3 14 2-15,1 19-1 0,0 0 1 16,-11 18 1-16,14 15-1 16,1 4 0-16,6 4 0 15,2 2 0-15,6-5-1 16,1-9 0-16,4-10 0 15,1-12-1-15,2-14-2 16,-2-11 0-16,1-9 2 16,-4-10-2-16,-3-10 1 15,-4 0-1-15,-1 2 1 16,-6 5-2-16,2 11 3 15,-3 12 0-15,-6 17-1 16,13 17 3-16,2 25-1 16,1 16 0-16,7 13 1 0,0 7 0 15,3 13-1-15,-3 0 0 16,-4 1 1-16,-9-8-3 15,-10-8 0 1,-11-9 2-16,-13-11-2 0,-10-5-1 16,-12-19-2-16,-2-9-2 15,-7-28-11-15,14-6-23 16,-3-20-1-16,11-13-1 15,11-18 9-15,18-10 32 16</inkml:trace>
  <inkml:trace contextRef="#ctx0" brushRef="#br0" timeOffset="143927.8529">9790 10415 73 0,'8'-12'37'15,"-8"12"0"-15,0 0-34 16,5 31-1-16,1 4 0 16,-3 10-1-16,4 9 0 15,-1 2 0-15,1 1 0 16,0-3 0-16,1-9 0 15,1-4-1-15,-1-16-3 16,6-8-1-16,-14-17-8 16,35-6-13-16,-21-13-13 15,3-10 0-15,-3-12 0 16,-2-14 37-16,-7-14 1 15,5 2 0-15,-8 1 0 0,-8-4 0 16,3 12 10-16,0 8 25 16,2 14 1-16,-3 17 0 15,11 33-22-15,-12 10-4 16,11 26-3-16,-4 6-3 15,7 8-2-15,2 6-1 16,3 1 1-16,-1-7-2 16,1-11-1-16,2-11-5 15,-10-22-7-15,8-3-23 16,-14-17-1-16,0 0 0 15,-5-19 10-15,-4-5 27 16</inkml:trace>
  <inkml:trace contextRef="#ctx0" brushRef="#br0" timeOffset="144130.6532">9660 10540 62 0,'35'8'36'15,"13"-11"-1"-15,13-6-32 16,7-2 0-16,7-1-1 15,-6-4-2-15,-5-7-7 16,0 14-20-16,-18-5-9 16,-12 9 0-16,-17 0 2 15,-17 5 34-15</inkml:trace>
  <inkml:trace contextRef="#ctx0" brushRef="#br0" timeOffset="144317.8535">9771 10732 58 0,'0'0'34'15,"16"18"-5"-15,8-23-26 16,19-1 0-16,8-8-1 16,5-6-11-16,9-1-24 15,1-3-2-15,-3 0 1 16,1-2 17-16,-5 1 17 15</inkml:trace>
  <inkml:trace contextRef="#ctx0" brushRef="#br0" timeOffset="144551.8539">10599 10258 69 0,'12'-3'37'16,"-12"3"-8"-16,0 47-24 15,-5 1 0-15,4 17 0 16,-4 4-1-16,1 10 0 15,-1 0 0-15,3 1-1 16,-1-7-1-16,2-10-1 16,1-10-2-16,-1-12-3 15,9 3-25-15,-9-17-10 16,1-4 0-16,0-23 0 15,-5 11 23-15</inkml:trace>
  <inkml:trace contextRef="#ctx0" brushRef="#br0" timeOffset="147952.66">20200 8887 2 0,'17'-15'25'0,"-10"-11"0"16,6 9-27-16,11 4 4 15,4 3 0-15,8 8 2 16,5 2 0-16,11 5 0 0,4-3 0 15,14 8 1-15,8-8 0 16,13 7 0-16,5-10-1 16,10 3 1-16,2-9 0 15,7 3-1-15,-1-6 0 16,3 7 0-16,-7-7-1 15,-4 3-2-15,-8 1 0 16,-11 2 0-16,-11-1-1 16,-12 4 0-16,-16-1 0 15,-10-2 0-15,-13 4 1 16,-9-2-1-16,-16 2 1 15,0 0 0-15,-13-8-1 16,-10 8 1-16,-11-1 0 0,-11 0-1 16,-14-2 0-16,-10 1 0 15,-11 3 0-15,-10 0-1 16,-6 2 1-16,-6-3-1 15,-5 0 1-15,-3 1-1 16,0 1 1-16,0 2 0 16,2 2-1-16,3 0 1 15,6 0 1-15,8 2-1 16,17 4-1-16,13-1 1 15,17-2 0-15,18 4-2 16,26-13 2-16,13 17 0 16,26-11-1-16,18 0 1 15,21-5 1-15,16-5-1 0,15 1 1 16,7-6 0-16,8-1-1 15,1-2 1-15,-2 1 0 16,-8-1-1 0,-8 0 0-16,-13 6 0 0,-15-1 0 15,-13 2 0-15,-16 1 0 16,-17 3 0-16,-19 2 0 15,-14-1 0-15,-29 11 0 16,-17-4 0-16,-17 2 1 16,-18 2-1-16,-13 1-1 15,-11 1 2-15,-7-4-1 16,1 2 0-16,9 2-1 15,9-4-1-15,17 4-3 16,10-5-21-16,22 1-6 16,23-5-1-16,21-4 12 15,5-16 21-15</inkml:trace>
  <inkml:trace contextRef="#ctx0" brushRef="#br0" timeOffset="154037.6707">3658 11663 62 0,'0'0'37'0,"-14"1"-1"15,14-1-32-15,0 0 0 16,0 0 0-16,17-6-2 15,1 1 0-15,10 0 0 16,5 0-2-16,7 4 2 16,3 1-2-16,0 1-1 0,-2 9 1 15,-5 6 0 1,-6 8-1-16,-8 9 1 15,-10 7 0-15,-7 1 0 16,-7 5 0-16,-4 3 0 16,-5-1-1-16,-5-2 2 0,-2-3-1 15,-6-1 0-15,-2-6 0 16,-4 0 0-16,-5-8 0 15,-3-4 0-15,-2-9 1 16,-1-4-2-16,2-9 1 16,4-6 0-16,6-6 0 15,7-10-1-15,10-3 1 16,9-5-1-16,13-3 1 15,9-1 0-15,8 4 0 16,7 0 0-16,8 9 0 16,2 9 0-16,2 3 1 15,-1 9-1-15,-3 7 0 0,-5 0 0 16,-5 7-1-16,-5-2-2 15,0 9-7-15,-17-13-23 16,5 5-3-16,-15-15-1 16,14 5 6-16,-14-5 31 15</inkml:trace>
  <inkml:trace contextRef="#ctx0" brushRef="#br0" timeOffset="154318.4712">4176 11686 61 0,'13'-5'37'0,"-13"5"-2"0,-7 22-31 16,11-2-2-16,-6 3 0 16,6 3 0-16,-4 1 0 15,1-2-1 1,3-2-1-16,3-2 0 0,-7-21 1 15,21 15-1-15,-4-17 0 16,3-2 0-16,4-4 1 16,2-5-1-16,3-1-1 15,1-3-1-15,2 9-1 16,-6-7-8-16,8 7-24 15,-11 0-1-15,-3 4 0 16,-4 1 13-16,-4-1 23 16</inkml:trace>
  <inkml:trace contextRef="#ctx0" brushRef="#br0" timeOffset="154568.0716">4433 11542 53 0,'-11'14'36'16,"7"11"-1"-16,2 13-29 15,-3 7-1-15,8 12 0 16,-4 5-2-16,3 11 0 16,1-7-3-16,3-3 0 15,0-7-2-15,0-10-2 16,10-1-5-16,-11-24-10 15,14-6-16-15,-2-13-1 16,5-14 1-16,3-11 30 16</inkml:trace>
  <inkml:trace contextRef="#ctx0" brushRef="#br0" timeOffset="154880.0722">4706 11720 29 0,'0'0'33'16,"-15"30"0"-16,2 8-24 15,11 19-1-15,-4 2 0 16,16 14-1-16,-2-7-2 15,16 4 1-15,3-17-3 16,9-10 1-16,3-21-1 16,8-17-2-16,-3-20 1 15,1-14-1-15,-6-16 1 16,-6-11-2-16,-11-5 1 15,-9-7-2-15,-12-1 2 0,-12 1-1 16,-9 5 1-16,-10 8-2 16,-5 13 1-16,-5 9-1 15,-4 13 1 1,-3 12-1-16,3 12-1 0,-1 7-2 15,13 17-6-15,-7-4-23 16,17 4-3-16,9-3-1 16,11-4 7-16,13-5 30 15</inkml:trace>
  <inkml:trace contextRef="#ctx0" brushRef="#br0" timeOffset="155784.8738">6196 11508 56 0,'15'0'36'0,"-15"0"0"16,-19 11-32-16,2 5-2 15,-10 1 2-15,-2 9-1 16,-12-2 0-16,-6 6-2 0,-7-1 0 15,-3 2 1-15,-3-7-2 16,-1 3 1-16,-5-7 0 16,-1-4 0-16,0-3-1 15,5-5 0-15,6-3 1 16,7-5-2-16,6 0 1 15,9-5 0-15,7 1 1 16,9 2-2-16,7-1 1 16,11 3 0-16,-11-2 0 15,11 2 0-15,0 0 0 16,5 14 0-16,2 0 0 15,5 3 0-15,9 3 1 16,6 5-1-16,7 6 1 0,7 3 0 16,7-1-1-16,11-3 1 15,3-3-1 1,5-5 1-16,0-10 0 15,3 1-1-15,-6-8 0 0,1-2 0 16,-5-3 0-16,-4 2 1 16,-7 0-2-16,-8 5 1 15,-5 3 0-15,-7 1-1 16,-3 0 1-16,-4 3 1 15,-4-2-2-15,-2-4 1 16,-1 2 0-16,-2-4-1 16,-1 3-1-16,-12-9-3 15,21 12-17-15,-21-12-16 16,0 0 2-16,0 0-2 15,-14-23 25-15</inkml:trace>
  <inkml:trace contextRef="#ctx0" brushRef="#br0" timeOffset="156221.6745">5497 11806 52 0,'-13'0'36'16,"13"0"0"-16,17-9-30 0,15 4 0 15,6-7-1-15,18 9 0 16,8-8-1-16,12 6-1 16,11 2-2-16,8-1 1 15,4 4-1-15,6 3 0 16,-1-3 0-16,2-1 0 15,-2 0 0-15,0-3-1 16,-9-3 1-16,-4 3 0 16,-6-2-1-16,-11 0 0 15,-9 4 0-15,-12-2 0 16,-7 5-2-16,-13-2 0 15,-5 5-3-15,-16-13-8 0,5 10-25 16,-17-1 0-16,15-7 0 16,-15 7 12-16,12-18 26 15</inkml:trace>
  <inkml:trace contextRef="#ctx0" brushRef="#br0" timeOffset="156658.4753">7545 11608 53 0,'8'34'37'0,"2"8"-1"15,-12 11-32-15,14 11-1 16,-4 1 0-16,7 2 0 16,-5-5-3-16,1-8 0 15,2-8-3-15,-6-14-1 0,9-4-4 16,-16-28-4-16,25 10-9 15,-20-24-7-15,4-8-6 16,0-7 6-16,-2-12 28 16</inkml:trace>
  <inkml:trace contextRef="#ctx0" brushRef="#br0" timeOffset="156861.2757">7672 11637 69 0,'-7'-17'26'0,"-7"3"-7"16,16 29-6-16,-10 10-6 15,9 17-2-15,1 5-3 16,4 9 0-16,2 1-1 15,5-2 1-15,-1-5-2 0,1-13 0 16,3-9-3-16,-5-18-2 16,7 2-9-16,-18-12-22 15,8-21 0 1,-11-3 0-16,-5-6 21 0,-6-7 15 15</inkml:trace>
  <inkml:trace contextRef="#ctx0" brushRef="#br0" timeOffset="157064.076">7310 11826 64 0,'22'5'35'16,"17"-22"-16"-16,17 5-16 0,9-13 1 15,12-3-2 1,0-6-3-16,-1-5-5 15,4 4-25-15,-15 2-3 16,-16 6 0-16,-15 8 14 0,-17 7 20 16</inkml:trace>
  <inkml:trace contextRef="#ctx0" brushRef="#br0" timeOffset="157235.6763">7425 11996 55 0,'-10'15'33'0,"10"-15"-16"15,36 1-14-15,5-14-3 16,10-14-14-16,12-6-16 16,10-2-2-16,1-11 1 15,4 1 31-15</inkml:trace>
  <inkml:trace contextRef="#ctx0" brushRef="#br0" timeOffset="157610.077">8209 11624 39 0,'-3'14'31'0,"3"-14"0"16,6 11-27-16,13-7 0 16,6-13 0-16,9 3 0 15,3-3-2-15,3 0 0 16,2-2-1-16,-2 6 0 0,-6 2 0 15,-4 4-1-15,-13 10 1 16,-9 6-1-16,-11 7 1 16,-7 9 0-16,-10 4 0 15,-4 8 2-15,-7 3-1 16,3 4 0-16,5-5 1 15,10 3 0-15,7-10-1 16,15-1 0-16,13-9 0 16,15-9 0-16,10-11-1 15,11-9 0-15,5-8-2 16,4-9 1-16,4-4-2 15,-9-11-4-15,6 8-16 16,-11-9-14-16,-5-2-1 0,-5 1 0 16,-7 2 28-16</inkml:trace>
  <inkml:trace contextRef="#ctx0" brushRef="#br0" timeOffset="159045.2795">22267 9700 21 0,'-36'-49'21'15,"10"14"-2"-15,-19-7-21 16,5 9-13-16,-23-4 2 0,-1 17 3 16,-21 3 3-16,-10 8 6 15,-11 13 3-15,-15 10 4 16,-11 12 1-16,-17 8 3 15,3 13 0-15,-18 4 0 16,4 14 0-16,-12-6-2 16,8 9-1-16,-4-4 0 15,19 8-3-15,10-6-2 16,15 0 0-16,15 5-2 15,18 5 0-15,16 8 0 16,18 8 1-16,15 9-1 16,17 13 1-16,20 7 0 0,19 11 1 15,27 2-1-15,23 0 2 16,27-6 1-16,27-4-1 15,25-15 0-15,23-13 1 16,21-16 0-16,14-15-1 16,10-29 1-16,9-16-2 15,-2-30 0-15,-1-18 0 16,-12-25 0-16,-5-24-1 15,-16-22 0-15,-12-19-1 16,-22-14-2-16,-17-15 1 16,-22-12-1-16,-22-9 0 15,-19-4-1-15,-30-3 1 16,-26-3-2-16,-30-1 2 0,-28 9 2 15,-27 9-2-15,-26 18 0 16,-28 15-1-16,-15 29-7 16,-21 18-22-16,-13 17-1 15,1 23 0-15,-8 6 25 16,5 19 8-16</inkml:trace>
  <inkml:trace contextRef="#ctx0" brushRef="#br0" timeOffset="162680.0859">11887 3887 42 0,'0'0'20'16,"13"19"-7"-16,-13-19-3 16,8 27-4-16,-5-9 0 15,4 8-1-15,-6-1-1 16,4 8-1-16,-6 3-1 0,1 5 0 15,-6 4 0-15,0 8-1 16,-7-4 0-16,-1 5 1 16,-8 0-1-16,-4 6 0 15,-7-3 0-15,-8 2 0 16,-9-2 0-16,-10 2 0 15,-8 1 0-15,-12 7-2 16,-8 1 1-16,-6 1-1 16,-9 1 2-16,-7 0-1 15,-6-2 0-15,-3 2 1 16,-5-4 0-16,-2-1 0 15,-9-4 1-15,-6 0-2 16,-3 1 1-16,-3-3 0 0,-7 2 0 16,-5-4 0-16,-7 1-1 15,-4-4 0-15,0-3 0 16,-5-3 1-16,-4-5-1 15,-2-2 1-15,-2-6-1 16,1 1 0-16,-2-4 0 16,2 1 1-16,-2-4 0 15,-1-1-1-15,0-1 2 16,2-4-2-16,0-2 1 15,4-4 0-15,4-7 0 16,2-5 0-16,7-5-1 16,8-6 0-16,8-7-1 15,4-6 1-15,5-8-1 0,2-6 1 16,6-2-1-16,2-8 1 15,4-7-1 1,6-7 1-16,2-5 0 16,4-7 1-16,6-2 0 0,8-6-2 15,3-7 1-15,9-2 0 16,1 2 0-16,5 1 0 15,6-1 0-15,4-1-1 16,5 2 1-16,6-2 1 16,3 3 0-16,7-2-1 15,5-1 0-15,7 0 0 16,4-3 1-16,4 4-1 15,2 1 0-15,3 8 0 16,2 3 0-16,0 7 0 16,3 5 0-16,0 9 1 15,2 9-1-15,1 8 0 16,1-1 0-16,2 7-1 0,3 3 2 15,-1 8-2-15,3 4 1 16,2 2-1-16,9 11 2 16,-18-8-1-16,18 8 0 15,-13 17 0-15,7-2 0 16,-3 6 1-16,0 6-1 15,-4 4 1-15,-2 5-2 16,-3 5 2-16,-1 5-2 16,-2 5 1-16,-2 4 0 15,0 0 1-15,-2-2-1 16,3-4 0-16,3-1 0 15,1-7 0-15,2-11 0 16,5-7 0-16,2-8 1 0,9-15-2 16,0 0 1-16,4-12 0 15,8-15 0-15,6-11 0 16,3-9 1-16,7-14-1 15,3-5 0-15,3-6 0 16,-1-2 1-16,1 4-1 16,-1 5 1-16,0 7-2 15,-3 11 2-15,0 10-2 16,0 8 1-16,1 7-1 15,-1 9 0-15,3 7 0 16,5 6 2-16,2 6-2 16,7 5 1-16,5 5 1 0,6 4-1 15,6 7 1-15,7 5 0 16,5 8-1-16,7 2-1 15,0 7-1 1,7 9-3-16,-6-2-3 0,9 18-11 16,-17-4-18-16,2 10 0 15,-9-1 0-15,-8 10 37 16</inkml:trace>
  <inkml:trace contextRef="#ctx0" brushRef="#br0" timeOffset="164411.6889">3597 12737 30 0,'19'-18'32'15,"14"-3"1"-15,12 5-28 0,-1-3 1 16,11 10 0-16,-4 0 1 15,6 11-2-15,-9 3 0 16,-1 11-2-16,-9 3-1 16,-6 13 0-16,-11 4-1 15,-9 7 1-15,-12 3-1 16,-10 3 1-16,-14 0-1 15,-13 3 0-15,-14-1-1 0,-8-2 0 16,-8-10 1 0,-1-4-2-16,-2-7 1 15,6-10 0-15,5-6 0 16,13-8-1-16,13-13 1 0,12-11 0 15,14-8 0-15,10-6 0 16,13-6 0-16,11-2 0 16,10 0 0-16,5 2 0 15,7 6 1-15,5 12-1 16,2 11 0-16,0 11 1 15,-2 11-1-15,-3 12 1 16,-5 6-1-16,-4 8 0 16,-2 4-1-16,-4-4-2 15,-1 2-2-15,-9-12-10 16,5 0-21-16,-5-8 0 15,0-7 0-15,-1-12 23 16,-4-9 13-16</inkml:trace>
  <inkml:trace contextRef="#ctx0" brushRef="#br0" timeOffset="164973.2899">4439 12583 43 0,'4'-16'33'0,"-4"16"2"16,22-13-30-16,-5 3 2 16,14 10-1-16,-3-3-1 15,8 8-1-15,-4-2-1 0,2 5-1 16,-4 4-1-16,-4 2 1 15,-10 6-2 1,-7 6 1-16,-12-2 0 16,-8 4 0-16,-9 2 0 0,-7 2-1 15,-7-2 0-15,-3-1-1 16,-2-4 1-16,2-8-1 15,7-4 0-15,4-3 0 16,10-7 0-16,16-3-1 16,0 0 2-16,0 0-1 15,33-5 0-15,-1 10 1 16,6 6 0-16,2 5 0 15,-1 5 1-15,-1 3-2 16,-6 6 2-16,-8 6-1 16,-13 1 1-16,-7 0-1 15,-13 0 0-15,-9-2 0 16,-12-2 1-16,-7-1 0 0,-8-10-1 15,-5-2 0-15,0-8 0 16,-3-6-1-16,6-7 0 16,1-11-4-16,16 1-2 15,1-20-6-15,20 4-21 16,5-8-2-16,12-2 2 15,9 3 21-15,7-1 13 16</inkml:trace>
  <inkml:trace contextRef="#ctx0" brushRef="#br0" timeOffset="165394.4906">4868 12759 32 0,'4'24'18'16,"-3"-1"-3"-16,12 16-2 15,-2-8-3-15,15 12-1 16,-5-13-2-16,13 7 0 15,-4-17-1-15,11-2-2 16,-1-14 0-16,9-6-1 16,-3-13 0-16,4-8-1 0,0-10-1 15,-1-6 0-15,-6-7 0 16,-7-1 0-16,-10-4 0 15,-14 2 0 1,-14-2 0-16,-14 5 0 16,-15 4 0-16,-9 8 0 0,-9 6-1 15,-5 10 1-15,-2 4-1 16,-1 10 1-16,1 8-1 15,3 7-1-15,9 9-2 16,2-1-3-16,15 14-17 16,2-3-12-16,8-3 0 15,10-4-1-15,11-2 31 16</inkml:trace>
  <inkml:trace contextRef="#ctx0" brushRef="#br0" timeOffset="165987.2917">6948 12714 70 0,'-33'6'35'16,"-5"-1"0"-16,-11 4-35 16,-8 10 0-16,-7 1 0 0,-6 5 0 15,-10 0 1-15,-4-1-1 16,-1-1 0-16,-3-2 0 15,-1-4 0 1,2-4 0-16,3-7 0 0,6-4 0 16,10-7-1-16,12-6-1 15,20 1-3-15,5-17-5 16,30 3-20-16,6-4-4 15,13-7-1-15,13-1 12 16,8-3 23-16</inkml:trace>
  <inkml:trace contextRef="#ctx0" brushRef="#br0" timeOffset="166283.6922">6179 12530 45 0,'-25'9'32'15,"-3"4"1"-15,8 4-31 0,-17 5 0 16,6 7 2-16,-6 2-2 15,5 5 1-15,-4 3-1 16,6 5 0-16,-1-3 1 16,6 5 1-16,-2-8-2 15,6 0 1-15,7-5-1 16,9 0 1-16,6-8-1 15,14 1 0-15,9-3-2 16,14 4 1-16,14-2-1 16,12-3-3-16,10 6-2 15,-2-11-12-15,14 6-19 16,-1-4 0-16,1-3-1 15,-2-12 23-15,-5-8 14 0</inkml:trace>
  <inkml:trace contextRef="#ctx0" brushRef="#br0" timeOffset="166642.4928">7336 12662 54 0,'-9'29'33'0,"6"12"0"15,12 9-32-15,-5 8-1 16,5 8 0-16,0 5 0 15,2 0-2-15,4-1-3 16,-6-17-10-16,6-10-18 16,1-14 1-16,-1-18-1 15,2-16 33-15,-1-20 0 0</inkml:trace>
  <inkml:trace contextRef="#ctx0" brushRef="#br0" timeOffset="166876.4932">7586 12600 31 0,'-7'-21'32'0,"-5"13"1"15,-4 9-26-15,7 25 0 16,-5 12-2-16,7 15-1 16,0 7-1-16,6 4-1 15,2-2-1-15,8 3 1 16,-1-10-1-16,6-7 0 15,0-16-1-15,1-10-3 16,2-7-1-16,-17-15-3 16,27 2-17-16,-19-14-10 15,-8-4 1-15,-6-1 10 16,-11-7 23-16</inkml:trace>
  <inkml:trace contextRef="#ctx0" brushRef="#br0" timeOffset="167110.4937">7022 12940 35 0,'28'-2'33'0,"17"-11"-1"16,16-10-27-16,15-10 0 15,19 3 1-15,1-9-2 16,6 3-2-16,-3 3-2 15,-6 1-5-15,-7 18-9 16,-18 4-19-16,-21 4 0 0,-14 9 0 16,-22 4 30-16,-12 7 3 15</inkml:trace>
  <inkml:trace contextRef="#ctx0" brushRef="#br0" timeOffset="167297.694">7321 13080 19 0,'72'-20'24'0,"2"-22"-2"15,15 4-44-15,9 5-4 0,-6-8 10 16,6 9 16-16,-18-7 0 15</inkml:trace>
  <inkml:trace contextRef="#ctx0" brushRef="#br0" timeOffset="167781.2948">8347 12674 45 0,'39'-16'33'16,"2"-1"-2"-16,5 1-30 16,5 6 1-16,-5 2 0 15,-5 10 1-15,-11 8-1 16,-12 8 0-16,-14 5 0 0,-12 8 0 15,-12 0-1-15,-10 4 0 16,-10 4 0-16,-4 1-1 16,-1-4 0-16,2-4-1 15,10-4 1-15,9-7-1 16,12-4 0-16,15-3 0 15,16-3 1-15,11-2-1 16,9 1 2-16,6 3 0 16,2 0 0-16,-2 5 2 15,-6 1-1-15,-7 3 1 16,-20 2 1-16,-7 4-1 15,-16-3 0-15,-10 4-1 0,-18-2 1 16,-10 1-2-16,-11 0 1 16,-8 0-3-16,-2-8-1 15,-8-5-3-15,9 11-15 16,-7-19-16-16,13-4-1 15,2-4 1-15,12-5 22 16</inkml:trace>
  <inkml:trace contextRef="#ctx0" brushRef="#br0" timeOffset="169715.6982">22608 12172 43 0,'-26'-57'29'0,"-17"-12"1"0,-13 5-32 16,-2-1 1-16,-9 4 1 15,-10-1 0-15,-14 0 1 16,-5 6 1-16,-12-1-1 15,-3 7 0-15,-6 4 0 16,-4 0 0-16,-4 5-1 16,-5 4 1-16,-4 9-1 15,0 11 0-15,-7 6 1 16,1 15-1-16,-8 11 1 0,-1 12-1 15,-2 11 1-15,1 13-1 16,3 12 2 0,5 14-2-16,5 19 0 15,5 10 1-15,11 13 1 0,13 9-2 16,14 9 1-16,18 9 1 15,17 0-1-15,24 3 1 16,25-4 0-16,32-5 1 16,30-7-2-16,31 0 2 15,25-12-1-15,29-9 0 16,22-13-1-16,16-13 2 15,12-18-3-15,8-13 1 16,3-19-1-16,-1-19 1 16,-5-19-1-16,-5-14-1 15,-5-20 1-15,-6-10 0 16,-10-15 0-16,-14-11-1 15,-15-13 1-15,-12-6 0 0,-18-3 1 16,-15-13-1-16,-25-4 1 16,-20-6-1-16,-21-5 1 15,-19-5 0-15,-21-1 0 16,-17-2 0-16,-21 2 0 15,-16 5-1-15,-15 14 0 16,-12 11-1-16,-9 11 1 16,-7 15-3-16,3 21-4 15,-9 7-14-15,7 17-14 16,6 16 0-16,4 3-1 15,7 7 30-15</inkml:trace>
  <inkml:trace contextRef="#ctx0" brushRef="#br0" timeOffset="174099.3059">22239 14312 47 0,'4'-21'33'0,"-1"0"0"15,-7-12-29-15,1 11-10 0,-3-3 2 0,4 2 1 16,-3-5 2-16,-4-1 2 0,-4-5 0 0,-2 3-1 15,-9 0 2-15,-10 0-1 16,-9 2 2-16,-17 4-2 16,-17 3 1-16,-18 6-2 15,-17 8 1-15,-20 3 0 16,-12 12 0-16,-14 5-1 15,-9 9 0-15,-4 8 2 16,0 16-1-16,-1 8 2 16,7 18-1-16,7 14 1 0,14 18 0 15,13 18 2-15,23 27-1 16,17 15 1-16,36 15-3 15,30 11 1 1,39 11 0-16,34 1 0 0,37 0-2 16,30-20 1-16,28-18-1 15,17-16 0-15,12-22 0 16,7-26 0-16,2-28 0 15,-8-36 0-15,-6-26-1 16,-8-26-1-16,-11-29 2 16,-10-33-2-16,-14-19 2 15,-16-24-2-15,-17-20 2 0,-20-12-1 16,-19-15 1-16,-21-8 1 15,-22 5-2 1,-23 2 0-16,-19 3 0 16,-17 12 0-16,-18 9-2 0,-16 24 0 15,-19 19 1-15,-13 30-3 16,-17 12-4-16,-2 27-26 15,-25 17-4-15,-11 14 0 16,-12 12 0-16,-16-3 36 16</inkml:trace>
  <inkml:trace contextRef="#ctx0" brushRef="#br0" timeOffset="177546.912">3680 9424 21 0,'-18'-25'29'15,"16"14"0"-15,-7-3-29 16,9 14 0-16,-16-8 1 16,3 7-1-16,-4 3 2 15,-8-1 0-15,-4 4 0 16,-8 0 0-16,-2 5 1 15,-7-4-1-15,-1 4 0 16,-6 3 0-16,-6 5 0 16,-4 6-2-16,-1 8 1 0,0 6-1 15,-2 7 0-15,2 8 0 16,4 8 1-16,3 7-2 15,5 8 2-15,5 5-1 16,4 7 1-16,4 4 0 16,8 4 0-16,4 2 0 15,7 2 1-15,7-4 0 16,9 0 0-16,8-3 1 15,8-2-1-15,4-7 0 16,2 2 0-16,-6-8 1 16,1 2-2-16,-10-5 0 15,-5-3 1-15,-13-7-1 0,-8-2 1 16,-10-9-1-16,-8-6 0 15,-10-4 0-15,-8-5 0 16,-8-11 0 0,-5-3-1-16,-5-5 0 15,-1-3 0-15,2-4 0 0,6-3 0 16,10-3 0-16,14-5-1 15,13 2 1-15,16-3 0 16,17-1-1-16,21 2 0 16,11 1 1-16,10 2 0 15,11 4-1-15,4 4 2 16,5 6-2-16,1 12 2 15,-7 4-1-15,-6 6 1 0,-10 13-1 16,-7 10 1 0,-13 6 0-16,-9 13-1 15,-16 8 1-15,-11 6 1 16,-10 12-1-16,-3 9 2 0,-9 3-2 15,4 4 1-15,-4-1 1 16,6-4-1-16,9-8 0 16,15-8 1-16,9-14-1 15,16-11 0-15,11-18 0 16,12-11-1-16,10-15 0 15,8-10 0-15,-1-14 0 16,2-2-1-16,-8-8 0 16,-5-5 0-16,-9 3 0 15,-9-5 1-15,-9-4-1 16,-5 4-2-16,-14 6-5 15,0 0-27-15,4-11-4 16,-13-2-2-16,-8-17-1 0,-8-7 38 16</inkml:trace>
  <inkml:trace contextRef="#ctx0" brushRef="#br0" timeOffset="179964.9162">11260 2986 59 0,'0'0'37'15,"-2"-19"-3"-15,2 8-33 16,2 0-2-16,3-3 4 16,7 5-1-16,2-3-1 0,5-3 1 15,3 0-1-15,5 3 0 16,2 0-1-16,2 2 0 15,-2 6 0-15,-1 10-1 16,-7 3 1 0,-4 11 2-16,-9 5-2 0,-8 3 1 15,-7 9-1-15,-4 4 1 16,-5-1-1-16,-2-5 0 15,0 0 0-15,-4-3-1 16,2-3 0-16,2-2 0 16,4-5 0-16,0-7 0 15,14-15 1-15,-12 15-1 16,12-15 0-16,14 2 1 0,6-2 1 15,5 2-1-15,6-4 1 16,3 7-1 0,2 5 1-16,-2 6 1 15,-5 3-2-15,-5 5 1 0,-8 7 0 16,-6-3 0-16,-10 3-1 15,-6-2 2-15,-9 1-2 16,-5-5 1-16,-9-3 0 16,-2-2-1-16,-5-6 0 15,0-3 0-15,2-5 0 16,-2-11-2-16,6 1 0 15,0-7-5-15,17 13-12 16,-4-18-18-16,7 2 0 16,4 0 0-16,5-2 31 15</inkml:trace>
  <inkml:trace contextRef="#ctx0" brushRef="#br0" timeOffset="180432.9171">11746 2981 41 0,'-22'-5'33'15,"1"10"2"-15,-2 11-31 16,-1 2-2-16,10 14 2 15,1-1-1-15,5 11 0 16,7 1-1-16,10 6 0 16,4-3-1-16,12-2 0 0,6-12 1 15,6-7-1-15,7-8-1 16,5-9 2-16,1-13-1 15,0-9-1-15,-1-9 0 16,-4-5 1-16,-6-7-2 16,-6-7 1-16,-11-7 0 15,-10-5-2-15,-10 3 2 16,-8 1-1-16,-8 5 1 15,-11 3-2-15,-5 7 2 16,-7 11-1-16,-3 9 1 16,-2 13-1-16,0 5 1 15,-1 0-1-15,5 8-1 16,4 1-1-16,11 8-4 0,-4-12-9 15,16 5-19-15,11-13 0 16,1 12 5 0,12-8 30-16,8-12 0 15</inkml:trace>
  <inkml:trace contextRef="#ctx0" brushRef="#br0" timeOffset="180791.7177">12182 2652 52 0,'-4'14'34'15,"-8"6"0"-15,-3 9-33 16,0 8 2-16,6 13 2 16,0 5-3-16,8 8 1 15,7-2-2-15,12-1 2 16,7-11-1-16,11-6 0 15,6-10-2-15,7-10 0 0,3-16 1 16,-1-12-1-16,-2-15 1 16,-5-10-1-16,-6-5-1 15,-12-8 0-15,-10-6-1 16,-14-6 0-16,-13 6 1 15,-12-4-1-15,-11 10 2 16,-10 4-3-16,-9 10 3 16,-4 4-1-16,-1 15-1 15,-1-4-6-15,10 14-26 16,2 14-1-16,7 1 0 15,8 3 19-15,7-3 16 16</inkml:trace>
  <inkml:trace contextRef="#ctx0" brushRef="#br0" timeOffset="184301.7239">3121 11612 1 0,'0'0'17'0,"-16"-14"6"15,16 14-24-15,-7-13 2 16,7 13 0-16,4-16 2 16,-4 16 0-16,12-16 1 15,-12 16 1-15,26-12-1 0,-9 5 1 16,10 4 0-16,-1-1-2 15,10 2 0-15,4-2 0 16,9 0-1 0,1-2 0-16,8-3-1 0,5-4 0 15,8 0 1-15,4-4-1 16,7-2 1-16,1-1-1 15,5-3 0-15,1 2 0 16,4 0 0-16,1 4 0 16,1 0 0-16,1 2 1 15,2 3-1-15,-2-1 0 16,2 4 1-16,1-2-1 15,5 2 0-15,1-3 1 0,5 4-1 16,-2-2 0 0,3 3 0-16,3-3 0 15,0 5-1-15,1-1 1 16,-3 7 0-16,2-1-1 0,-2 3 1 15,1-3 0-15,-1 3-1 16,0 1 1-16,4-3 0 16,0 2-1-16,4-2 1 15,-2-1-1-15,0 0 1 16,0 2-1-16,1 1 1 15,1 0-1-15,0 1 1 16,-2-4 0-16,-1 1 0 16,0 2-1-16,0-3 0 15,3-2 1-15,1 2-1 16,-1-7 1-16,0 2-1 15,1 0 0-15,1 2 1 16,-3-7-1-16,-1 2 0 0,3-2 1 16,-3-4-1-16,-1 2 1 15,1 0 0-15,-4-4-1 16,1 2 1-16,1-2-1 15,1 3 0-15,-3-5 1 16,-2 1-1-16,-1 1 0 16,-2-4 0-16,-3 2 1 15,-2-4-1-15,-3-2 1 16,-6-3-1-16,-4 2 0 15,-6-2 0-15,-8-3-2 16,-5 1 2-16,-9-7 0 16,-8 4-1-16,-7-1 1 0,-12-2-1 15,-6-4 2-15,-12-2-2 16,-7-4 2-16,-6-2-1 15,-9 1 0-15,-5 1 1 16,-12 1-1-16,-5 1 0 16,-9 3 0-16,-6 4 0 15,-7 4 1-15,-7 4-1 16,-5 3 0-16,-4 3 0 15,-1 2 0-15,-4 2 1 16,-2 1-2-16,-2 4 1 16,-1-1 0-16,-3 5-1 15,-5-1 0-15,-3 3 1 16,-5 2 0-16,-2 1-1 0,-4 4 1 15,0 0 0-15,-3 4 0 16,-3 1 0 0,-1 2 0-16,-2 4 1 15,-3 1-2-15,-4 3 1 0,-2 2 0 16,-5 2-1-16,-3 0 1 15,-5 2 0-15,0 3-1 16,-3 1 1-16,-2-1-1 16,0 0 1-16,-2 1 0 15,-2 0 0-15,2 4 0 16,2-1-1-16,-1-4 1 15,1 2 1-15,-1-2-2 16,2-2 1-16,1 0 0 16,2-4 0-16,1-5 0 15,3-2 1-15,-1-2-1 16,6-4 0-16,4-3 0 15,5 0 0-15,-1-4 1 0,3-2-1 16,-1-3 1-16,-4 2-1 16,2 3 0-16,-1-1 1 15,0 1 0-15,-3-2-1 16,1 3 0-16,3 4 1 15,4-2-2-15,4-1 2 16,3-3-1-16,4 1 0 16,3-2 0-16,6 3 0 15,0-1 0-15,2-3 0 16,2 4 0-16,3-1 0 15,-2 4 0-15,3 2 1 16,-1 2-1-16,2 3 0 16,5 1 0-16,3 4 0 0,4 2 0 15,3 5 1-15,6 4-1 16,2 1 1-16,5 5-1 15,2 3 0-15,5 7 1 16,2 3-1-16,3 1 0 16,8 0-1-16,4 4 2 15,8-1-2-15,5 1 1 16,8-2-1-16,8-6 1 15,9 2 0-15,10 0 0 16,9-2 0-16,13-5-2 16,8-9-6-16,20 1-26 15,6-3-1-15,9-12 0 16,8-10 17-16,0-14 18 0</inkml:trace>
  <inkml:trace contextRef="#ctx0" brushRef="#br0" timeOffset="185830.5264">11172 17871 14 0,'0'0'33'0,"0"0"1"16,-57 33-21-16,57-33-4 15,0 0 3-15,0 0-3 16,0 0-4-16,-54-46-1 0,54 46 0 16,0 0-2-16,0 0-2 15,0 0 2-15,-49 61-4 16,49-61 2-16,-8 52 0 15,8-52 2-15,2 50-2 16,-2-50 1-16,0 0 2 16,27 54-1-16,-27-54-1 15,0 0-4-15,0 0 3 16,67 35-1-16,-67-35-2 15,0 0-2-15,69-10-11 16,-69 10-22-16,0 0 2 16,62-26 2-16,-62 26 23 15,0 0 11-15</inkml:trace>
  <inkml:trace contextRef="#ctx0" brushRef="#br0" timeOffset="186251.7273">11341 17892 1 0,'0'0'25'0,"0"0"6"15,0 0-21-15,0 0 0 16,0 0 2-16,-53-13-4 16,53 13-1-16,0 0-4 15,0 0 2-15,-44 54-3 16,44-54 0-16,0 0 0 15,-7 56 0-15,7-56 0 0,0 0 0 16,0 0-1 0,32 54 0-16,-32-54 0 15,0 0 0-15,0 0 0 16,0 0 1-16,55-65-4 0,-55 65 1 15,11-61-1-15,-11 61 1 16,3-58 0-16,-3 58 0 16,0 0 2-16,0 0-2 15,0 0 2-15,0 0 0 16,0 0-1-16,0 0 0 15,21 52 0-15,-21-52 1 16,21 49-5-16,-21-49-2 16,0 0-6-16,0 0-18 15,49 50-4-15,-49-50 1 16,0 0 27-16,17-54 6 15</inkml:trace>
  <inkml:trace contextRef="#ctx0" brushRef="#br0" timeOffset="186579.3279">11415 17718 16 0,'0'0'33'0,"0"0"4"16,0 0-21-16,17 67-1 16,-17-67-3-16,26 51-7 15,-26-51 1-15,25 62-1 16,-25-62-2-16,0 0-3 15,36 52 0-15,-36-52-1 16,0 0 1-16,0 0 3 16,0 0 0-16,17-63-2 15,-17 63-2-15,-6-56 2 0,1 16-4 16,5 40 2-16,-6-43 0 15,3 16-3-15,3 27 1 16,0 0 1 0,0 0 1-16,0 0-2 0,0 0 5 15,63 67 0-15,-63-67-5 16,42 60-4-16,-42-60-13 15,60 35-12-15,-60-35-3 16,55-10 0-16,-55 10 28 16</inkml:trace>
  <inkml:trace contextRef="#ctx0" brushRef="#br0" timeOffset="187031.7286">11859 17608 21 0,'-18'-1'33'0,"0"15"-4"16,2 0-20-16,16-14-1 0,0 0 2 15,-64 63 0-15,64-63-3 16,-25 70-2-16,25-70-4 16,-4 66 4-16,4-66-3 15,16 48 0-15,-16-48-4 16,0 0 1-16,49 52-2 15,-49-52 5-15,0 0-1 16,52-30 0-16,-52 30-2 16,25-52-1-16,-24 16-6 15,5-11-2-15,-16 5 0 16,5-15-6-16,-15-1 4 15,6 19-2-15,-11-16 4 0,6 16 1 16,-4 7 8-16,5 2 3 16,7 4 5-16,-3 18 3 15,17 28 2-15,-3-20-1 16,13 46 0-16,-3-21-1 15,16 22-2-15,-8 7 0 16,11-5-2-16,-1 1 0 16,-28-50-4-16,63 75-3 15,-63-75-5-15,59 59-12 16,-59-59-17-16,0 0-1 15,66 1 0-15,-54-16 29 16</inkml:trace>
  <inkml:trace contextRef="#ctx0" brushRef="#br0" timeOffset="187499.7294">11964 17487 9 0,'-2'25'33'16,"6"1"-1"-16,10-5-21 15,-10 4-2-15,-4-25 1 16,26 57 2-16,-8-35-7 15,-5-4-1-15,6-11-2 16,-6 0-1-16,0-10 0 16,0-12 0-16,-4-10-1 15,-1-13-4-15,-5-3 2 16,0-5 1-16,-4 6 0 0,-1-2-1 15,-1 7 1-15,-2 5 2 16,2 4-1 0,3 26 1-16,0 0 2 15,0 0-2-15,14 25 1 0,-4-4 1 16,8 4-1-16,-1 6 0 15,6 9 1-15,0-5 0 16,2 25-1-16,-4-25 3 16,-21-35-5-16,36 71 2 15,-36-71 0-15,22 51 4 16,-22-51-3-16,0 0-3 15,0 0 2-15,0 0-2 16,0 0 4-16,-1 53-7 16,1-53 0-16,0 0-11 15,-33 49-17-15,33-49-5 16,0 0-2-16,0 0-2 15,-51 32 40-15</inkml:trace>
  <inkml:trace contextRef="#ctx0" brushRef="#br0" timeOffset="188170.5306">11156 18378 31 0,'0'0'33'0,"0"0"3"16,-52-14-26-16,52 14 0 15,0 0-1-15,0 0-2 16,0 0-4-16,0 0 0 15,33 58-1-15,-33-58-1 0,39 70-1 16,-39-70 2 0,46 72-4-16,-46-72 5 15,45 93-4-15,-45-93 0 16,39 71-5-16,-39-71-2 0,32 74-9 15,-32-74-19-15,0 0 1 16,0 0-3-16,0 0 33 16,0 0 5-16</inkml:trace>
  <inkml:trace contextRef="#ctx0" brushRef="#br0" timeOffset="188404.5311">11206 18203 17 0,'0'0'33'16,"-1"60"1"-16,1-60-23 0,0 0-2 16,29 71-1-16,-29-71-1 15,43 59-2-15,-43-59-1 16,50 68-5-16,-50-68-4 15,49 79-6-15,-49-79-10 16,27 57-12-16,-27-57-1 16,0 0 12-16,0 0 22 15</inkml:trace>
  <inkml:trace contextRef="#ctx0" brushRef="#br0" timeOffset="188716.5315">11076 18648 52 0,'0'0'37'15,"0"0"0"-15,56-33-28 16,-56 33-3-16,68-61 1 16,-68 61-3-16,81-73-3 15,-81 73-4-15,83-59 1 16,-83 59 0-16,71-21-4 15,-71 21-6-15,57-4-4 0,-57 4-15 16,0 0-5 0,0 0 2-16,0 0 24 15,0 0 10-15</inkml:trace>
  <inkml:trace contextRef="#ctx0" brushRef="#br0" timeOffset="188981.7321">11145 18756 49 0,'0'0'38'0,"0"0"2"15,0 0-27-15,0 0-8 16,43-48 2-16,-43 48-3 15,67-57-1-15,-67 57-1 16,87-56-2-16,-87 56-1 0,91-34-1 16,-91 34-2-16,88-20-8 15,-88 20-18-15,64-12-7 16,-64 12-2-16,52-18 4 15,-52 18 35-15</inkml:trace>
  <inkml:trace contextRef="#ctx0" brushRef="#br0" timeOffset="189231.3325">11779 18181 58 0,'0'0'38'16,"0"0"0"-16,0 0-32 15,49 61 1-15,-49-61 4 16,0 0-7 0,57 74 0-16,-57-74-3 0,49 77 2 15,-26-28-3-15,-2-1-2 16,3 9-7-16,-14 7-26 15,-10-64-3-15,29 83-1 16,-29-83 0-16,23 53 32 16</inkml:trace>
  <inkml:trace contextRef="#ctx0" brushRef="#br0" timeOffset="286403.9032">12179 8606 51 0,'-35'41'35'0,"-12"13"0"16,0 23-33-16,-15 21 2 0,-4 24 1 0,-9 21 0 15,7 26 1-15,-1 8-2 0,17 12 0 0,17-1-1 16,27-4 0-16,23-10-2 0,29-18 1 15,23-27 0-15,20-25-1 0,16-25-1 0,18-20 1 16,7-32 0-16,2-19 0 0,-5-28 1 0,1-19-2 16,-9-19 0-16,-4-15 0 0,-10-9 1 0,-12-14-1 15,-13-15 1-15,-15-10-1 0,-13-9 1 0,-14-6 0 16,-18 2-2-16,-14-4 1 0,-19 4 0 0,-14 1 0 15,-15 12 0-15,-12 14 0 0,-10 11 0 16,-6 14-1-16,-6 9 1 16,-4 12 1-16,-2 8-1 15,-2 12 1-15,3 8-1 16,4 5 0-16,6 11 0 15,3 7-1-15,12 9 0 16,5 8-4-16,20 22-17 16,6-4-17-16,17 1-1 15,12-3 0-15,18-1 17 16</inkml:trace>
  <inkml:trace contextRef="#ctx0" brushRef="#br0" timeOffset="287012.3043">14153 7958 53 0,'0'0'36'0,"-21"25"0"16,-5 13-35-16,-20 22 2 16,-11 24 0-16,-18 23 2 15,-9 34-1-15,-16 27 1 0,0 26 0 16,-3 19-1-1,12 19 0-15,9 4 1 16,22 10-1-16,19-9-1 16,26-15 1-16,22-18-2 0,24-21 1 15,20-24 0-15,15-23 0 16,10-20-1-16,3-23-1 15,-1-15 1-15,-3-12-1 16,-11-13-1-16,-8-12 1 16,-12-12-2-16,-11-5 1 15,-9-5-1-15,-12-11-1 16,-12-8-1-16,0 0-4 15,-6-15-19-15,-13-14-15 16,5-3 0-16,-5-17-1 16,8-7 14-16</inkml:trace>
  <inkml:trace contextRef="#ctx0" brushRef="#br0" timeOffset="287870.3057">14374 8911 60 0,'-21'45'37'0,"-1"30"-2"16,-5 33-32-16,0 33 3 16,-7 28-2-16,1 22 0 0,0 13 0 15,3-3 0-15,-1-17-3 16,6-19 3-1,3-31-2-15,5-26 0 16,4-34-1-16,6-20 0 0,3-29 0 16,4-25 0-16,15-21-1 15,0-26 0-15,2-30 0 16,0-25-1-16,2-26 1 15,0-30 0-15,-3-24-1 16,-3-16-1-16,-3 1 1 16,-3 4-2-16,0 24 2 15,-1 21-1-15,1 28 1 16,0 33-1-16,3 37 1 15,1 48 1-15,4 39 1 16,9 38 0-16,6 35-1 16,9 22 1-16,9 20 0 15,12 10 1-15,8 8-2 0,8-9 2 16,4-21-2-16,-2-19 2 15,-2-28-1-15,-6-23-1 16,-8-17 1-16,-7-15 0 16,-14-24 0-16,-5-23-1 15,-9-15 1-15,-5-26 1 16,-7-27-1-16,-2-29 0 15,-5-34 0-15,-4-23-1 16,-2-11-1-16,-2-3 0 16,-1 4 1-16,-1 16-2 15,-3 24 0-15,2 30-1 16,4 36-2-16,-3 19-12 15,17 32-21-15,-15 16 0 0,28 7-1 16,-7 4 11-16,9 6 28 16</inkml:trace>
  <inkml:trace contextRef="#ctx0" brushRef="#br0" timeOffset="288307.1065">16137 9425 77 0,'-35'64'37'0,"-10"-5"-5"16,-5 15-31-1,-5 5-1-15,-4 2 1 16,-2-4 0-16,2-7 0 16,4-12-2-16,6-13-1 0,18-8-9 15,-2-21-25-15,33-16 1 16,-7-34-2-16,17-9 10 15,8-20 27-15</inkml:trace>
  <inkml:trace contextRef="#ctx0" brushRef="#br0" timeOffset="288572.3069">15677 9286 59 0,'0'0'36'0,"-9"21"2"16,16 2-29-16,4 9-5 0,15 14 0 15,2 10 1-15,9 13-2 16,2 7-1-16,5 4 1 16,-2 1-3-16,-3-7 1 15,-2-7-2-15,-8-8 0 16,-2-8-3-16,-13-14-4 15,10-2-25-15,-20-14-5 16,1-10 0-16,-5-11 0 16,-11-6 36-16</inkml:trace>
  <inkml:trace contextRef="#ctx0" brushRef="#br0" timeOffset="288821.9074">15570 9655 64 0,'12'12'38'0,"15"-14"-1"16,21 6-33-16,8-2 2 15,17 3-1-15,0-7-2 16,8 4-1-16,-4-2-2 15,-8-5-7-15,6 11-27 16,-23-6-3-16,-5 0-1 16,-11-4 0-16,-3 0 34 15</inkml:trace>
  <inkml:trace contextRef="#ctx0" brushRef="#br0" timeOffset="289336.7083">17724 9018 77 0,'-12'-21'37'15,"-12"6"0"-15,-15 11-35 16,-15 13-1-16,-14 16 0 16,-13 13 1-16,-9 23-1 15,-6 18 1-15,1 22-1 16,6 16 1-16,10 10 0 15,17 7 0-15,19-2 0 16,25-1-1-16,21-14 0 16,25-7 1-16,19-22-2 15,15-15 2-15,10-24-1 16,10-19 0-16,2-12-1 15,-2-14 1-15,-4-11-1 0,-7-12-1 16,-9-4 0-16,-8-7-1 16,-8 6-2-16,-13-2-2 15,-1 10-7-15,-19-8-25 16,8 7-2-1,-8-4 2-15,7 2 4 0,-1-4 34 16</inkml:trace>
  <inkml:trace contextRef="#ctx0" brushRef="#br0" timeOffset="289851.5092">17675 7862 49 0,'0'0'35'0,"10"13"-12"16,24 14-12-16,5 0 0 15,25 23 0-15,1 10-3 16,18 25-1-16,1 14-2 15,9 22 0-15,-4 14-2 16,-4 13 0-16,-7 10-1 16,-7 9 1-16,-14 1 0 15,-9-1 0-15,-16 2-1 0,-15-7-1 16,-11-3 0-16,-15-1 0 15,-11-5 0-15,-11-12 0 16,-9-9-1-16,-8-2 0 16,-8-17-1-16,-7-4 1 15,-9-9-1-15,-9-9 0 16,-8-9 0-16,-6-1-1 15,1-3-2-15,-3-10 0 16,12 2-4-16,-7-24-13 16,19 11-20-16,6-16 1 15,17 2-1-15,6-18 18 16,11-7 23-16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9" tIns="46480" rIns="92959" bIns="46480"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9" tIns="46480" rIns="92959" bIns="46480" rtlCol="0"/>
          <a:lstStyle>
            <a:lvl1pPr algn="r" fontAlgn="auto">
              <a:spcBef>
                <a:spcPts val="0"/>
              </a:spcBef>
              <a:spcAft>
                <a:spcPts val="0"/>
              </a:spcAft>
              <a:defRPr sz="1300">
                <a:latin typeface="+mn-lt"/>
                <a:cs typeface="+mn-cs"/>
              </a:defRPr>
            </a:lvl1pPr>
          </a:lstStyle>
          <a:p>
            <a:pPr>
              <a:defRPr/>
            </a:pPr>
            <a:fld id="{54F49595-2182-412B-B883-5B4A96F72A40}" type="datetimeFigureOut">
              <a:rPr lang="en-US"/>
              <a:pPr>
                <a:defRPr/>
              </a:pPr>
              <a:t>10/30/2013</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9" tIns="46480" rIns="92959" bIns="46480" rtlCol="0" anchor="ctr"/>
          <a:lstStyle/>
          <a:p>
            <a:pPr lvl="0"/>
            <a:endParaRPr lang="en-US" noProof="0" smtClean="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9" tIns="46480" rIns="92959" bIns="4648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9" tIns="46480" rIns="92959" bIns="46480"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9" tIns="46480" rIns="92959" bIns="46480" rtlCol="0" anchor="b"/>
          <a:lstStyle>
            <a:lvl1pPr algn="r" fontAlgn="auto">
              <a:spcBef>
                <a:spcPts val="0"/>
              </a:spcBef>
              <a:spcAft>
                <a:spcPts val="0"/>
              </a:spcAft>
              <a:defRPr sz="1300">
                <a:latin typeface="+mn-lt"/>
                <a:cs typeface="+mn-cs"/>
              </a:defRPr>
            </a:lvl1pPr>
          </a:lstStyle>
          <a:p>
            <a:pPr>
              <a:defRPr/>
            </a:pPr>
            <a:fld id="{2086868C-E9AB-4C6E-B8A4-50D486B56987}" type="slidenum">
              <a:rPr lang="en-US"/>
              <a:pPr>
                <a:defRPr/>
              </a:pPr>
              <a:t>‹#›</a:t>
            </a:fld>
            <a:endParaRPr lang="en-US"/>
          </a:p>
        </p:txBody>
      </p:sp>
    </p:spTree>
    <p:extLst>
      <p:ext uri="{BB962C8B-B14F-4D97-AF65-F5344CB8AC3E}">
        <p14:creationId xmlns:p14="http://schemas.microsoft.com/office/powerpoint/2010/main" val="30288969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xfrm>
            <a:off x="1179513" y="703263"/>
            <a:ext cx="4625975" cy="3468687"/>
          </a:xfrm>
          <a:ln/>
        </p:spPr>
      </p:sp>
      <p:sp>
        <p:nvSpPr>
          <p:cNvPr id="1894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345767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26"/>
          <p:cNvSpPr>
            <a:spLocks noGrp="1" noRot="1" noChangeAspect="1" noChangeArrowheads="1" noTextEdit="1"/>
          </p:cNvSpPr>
          <p:nvPr>
            <p:ph type="sldImg"/>
          </p:nvPr>
        </p:nvSpPr>
        <p:spPr bwMode="auto">
          <a:xfrm>
            <a:off x="1181100" y="703263"/>
            <a:ext cx="4622800" cy="3468687"/>
          </a:xfrm>
          <a:solidFill>
            <a:srgbClr val="FFFFFF"/>
          </a:solidFill>
          <a:ln>
            <a:solidFill>
              <a:srgbClr val="000000"/>
            </a:solidFill>
            <a:miter lim="800000"/>
            <a:headEnd/>
            <a:tailEnd/>
          </a:ln>
        </p:spPr>
      </p:sp>
      <p:sp>
        <p:nvSpPr>
          <p:cNvPr id="64515" name="Rectangle 1027"/>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smtClean="0">
              <a:latin typeface="Helvetica" pitchFamily="1" charset="0"/>
            </a:endParaRPr>
          </a:p>
        </p:txBody>
      </p:sp>
    </p:spTree>
    <p:extLst>
      <p:ext uri="{BB962C8B-B14F-4D97-AF65-F5344CB8AC3E}">
        <p14:creationId xmlns:p14="http://schemas.microsoft.com/office/powerpoint/2010/main" val="3208020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26"/>
          <p:cNvSpPr>
            <a:spLocks noGrp="1" noRot="1" noChangeAspect="1" noChangeArrowheads="1" noTextEdit="1"/>
          </p:cNvSpPr>
          <p:nvPr>
            <p:ph type="sldImg"/>
          </p:nvPr>
        </p:nvSpPr>
        <p:spPr bwMode="auto">
          <a:xfrm>
            <a:off x="1181100" y="703263"/>
            <a:ext cx="4622800" cy="3468687"/>
          </a:xfrm>
          <a:solidFill>
            <a:srgbClr val="FFFFFF"/>
          </a:solidFill>
          <a:ln>
            <a:solidFill>
              <a:srgbClr val="000000"/>
            </a:solidFill>
            <a:miter lim="800000"/>
            <a:headEnd/>
            <a:tailEnd/>
          </a:ln>
        </p:spPr>
      </p:sp>
      <p:sp>
        <p:nvSpPr>
          <p:cNvPr id="64515" name="Rectangle 1027"/>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smtClean="0">
              <a:latin typeface="Helvetica" pitchFamily="1" charset="0"/>
            </a:endParaRPr>
          </a:p>
        </p:txBody>
      </p:sp>
    </p:spTree>
    <p:extLst>
      <p:ext uri="{BB962C8B-B14F-4D97-AF65-F5344CB8AC3E}">
        <p14:creationId xmlns:p14="http://schemas.microsoft.com/office/powerpoint/2010/main" val="769813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26"/>
          <p:cNvSpPr>
            <a:spLocks noGrp="1" noRot="1" noChangeAspect="1" noChangeArrowheads="1" noTextEdit="1"/>
          </p:cNvSpPr>
          <p:nvPr>
            <p:ph type="sldImg"/>
          </p:nvPr>
        </p:nvSpPr>
        <p:spPr bwMode="auto">
          <a:xfrm>
            <a:off x="1181100" y="703263"/>
            <a:ext cx="4622800" cy="3468687"/>
          </a:xfrm>
          <a:solidFill>
            <a:srgbClr val="FFFFFF"/>
          </a:solidFill>
          <a:ln>
            <a:solidFill>
              <a:srgbClr val="000000"/>
            </a:solidFill>
            <a:miter lim="800000"/>
            <a:headEnd/>
            <a:tailEnd/>
          </a:ln>
        </p:spPr>
      </p:sp>
      <p:sp>
        <p:nvSpPr>
          <p:cNvPr id="66563" name="Rectangle 1027"/>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dirty="0" smtClean="0">
              <a:latin typeface="Helvetica" pitchFamily="1" charset="0"/>
            </a:endParaRPr>
          </a:p>
        </p:txBody>
      </p:sp>
    </p:spTree>
    <p:extLst>
      <p:ext uri="{BB962C8B-B14F-4D97-AF65-F5344CB8AC3E}">
        <p14:creationId xmlns:p14="http://schemas.microsoft.com/office/powerpoint/2010/main" val="2694759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26"/>
          <p:cNvSpPr>
            <a:spLocks noGrp="1" noRot="1" noChangeAspect="1" noChangeArrowheads="1" noTextEdit="1"/>
          </p:cNvSpPr>
          <p:nvPr>
            <p:ph type="sldImg"/>
          </p:nvPr>
        </p:nvSpPr>
        <p:spPr bwMode="auto">
          <a:xfrm>
            <a:off x="1181100" y="703263"/>
            <a:ext cx="4622800" cy="3468687"/>
          </a:xfrm>
          <a:solidFill>
            <a:srgbClr val="FFFFFF"/>
          </a:solidFill>
          <a:ln>
            <a:solidFill>
              <a:srgbClr val="000000"/>
            </a:solidFill>
            <a:miter lim="800000"/>
            <a:headEnd/>
            <a:tailEnd/>
          </a:ln>
        </p:spPr>
      </p:sp>
      <p:sp>
        <p:nvSpPr>
          <p:cNvPr id="68611" name="Rectangle 1027"/>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dirty="0" smtClean="0">
              <a:latin typeface="Helvetica" pitchFamily="1" charset="0"/>
            </a:endParaRPr>
          </a:p>
        </p:txBody>
      </p:sp>
    </p:spTree>
    <p:extLst>
      <p:ext uri="{BB962C8B-B14F-4D97-AF65-F5344CB8AC3E}">
        <p14:creationId xmlns:p14="http://schemas.microsoft.com/office/powerpoint/2010/main" val="204625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xfrm>
            <a:off x="1181100" y="703263"/>
            <a:ext cx="4622800" cy="3468687"/>
          </a:xfrm>
          <a:solidFill>
            <a:srgbClr val="FFFFFF"/>
          </a:solidFill>
          <a:ln>
            <a:solidFill>
              <a:srgbClr val="000000"/>
            </a:solidFill>
            <a:miter lim="800000"/>
            <a:headEnd/>
            <a:tailEnd/>
          </a:ln>
        </p:spPr>
      </p:sp>
      <p:sp>
        <p:nvSpPr>
          <p:cNvPr id="6963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dirty="0" smtClean="0">
              <a:latin typeface="Helvetica" pitchFamily="1" charset="0"/>
            </a:endParaRPr>
          </a:p>
        </p:txBody>
      </p:sp>
    </p:spTree>
    <p:extLst>
      <p:ext uri="{BB962C8B-B14F-4D97-AF65-F5344CB8AC3E}">
        <p14:creationId xmlns:p14="http://schemas.microsoft.com/office/powerpoint/2010/main" val="1869215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1181100" y="703263"/>
            <a:ext cx="4622800" cy="3468687"/>
          </a:xfrm>
          <a:solidFill>
            <a:srgbClr val="FFFFFF"/>
          </a:solidFill>
          <a:ln>
            <a:solidFill>
              <a:srgbClr val="000000"/>
            </a:solidFill>
            <a:miter lim="800000"/>
            <a:headEnd/>
            <a:tailEnd/>
          </a:ln>
        </p:spPr>
      </p:sp>
      <p:sp>
        <p:nvSpPr>
          <p:cNvPr id="7065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dirty="0" smtClean="0">
              <a:latin typeface="Helvetica" pitchFamily="1" charset="0"/>
            </a:endParaRPr>
          </a:p>
        </p:txBody>
      </p:sp>
    </p:spTree>
    <p:extLst>
      <p:ext uri="{BB962C8B-B14F-4D97-AF65-F5344CB8AC3E}">
        <p14:creationId xmlns:p14="http://schemas.microsoft.com/office/powerpoint/2010/main" val="586779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xfrm>
            <a:off x="1179513" y="703263"/>
            <a:ext cx="4625975" cy="3468687"/>
          </a:xfrm>
          <a:ln/>
        </p:spPr>
      </p:sp>
      <p:sp>
        <p:nvSpPr>
          <p:cNvPr id="1894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324330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xfrm>
            <a:off x="1181100" y="703263"/>
            <a:ext cx="4622800" cy="3467100"/>
          </a:xfrm>
          <a:solidFill>
            <a:srgbClr val="FFFFFF"/>
          </a:solidFill>
          <a:ln/>
        </p:spPr>
      </p:sp>
      <p:sp>
        <p:nvSpPr>
          <p:cNvPr id="152579"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200813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xfrm>
            <a:off x="1181100" y="703263"/>
            <a:ext cx="4622800" cy="3467100"/>
          </a:xfrm>
          <a:solidFill>
            <a:srgbClr val="FFFFFF"/>
          </a:solidFill>
          <a:ln/>
        </p:spPr>
      </p:sp>
      <p:sp>
        <p:nvSpPr>
          <p:cNvPr id="152579"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186442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26"/>
          <p:cNvSpPr>
            <a:spLocks noGrp="1" noRot="1" noChangeAspect="1" noChangeArrowheads="1" noTextEdit="1"/>
          </p:cNvSpPr>
          <p:nvPr>
            <p:ph type="sldImg"/>
          </p:nvPr>
        </p:nvSpPr>
        <p:spPr bwMode="auto">
          <a:xfrm>
            <a:off x="1181100" y="703263"/>
            <a:ext cx="4622800" cy="3468687"/>
          </a:xfrm>
          <a:solidFill>
            <a:srgbClr val="FFFFFF"/>
          </a:solidFill>
          <a:ln>
            <a:solidFill>
              <a:srgbClr val="000000"/>
            </a:solidFill>
            <a:miter lim="800000"/>
            <a:headEnd/>
            <a:tailEnd/>
          </a:ln>
        </p:spPr>
      </p:sp>
      <p:sp>
        <p:nvSpPr>
          <p:cNvPr id="60419" name="Rectangle 1027"/>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smtClean="0">
              <a:latin typeface="Helvetica" pitchFamily="1" charset="0"/>
            </a:endParaRPr>
          </a:p>
        </p:txBody>
      </p:sp>
    </p:spTree>
    <p:extLst>
      <p:ext uri="{BB962C8B-B14F-4D97-AF65-F5344CB8AC3E}">
        <p14:creationId xmlns:p14="http://schemas.microsoft.com/office/powerpoint/2010/main" val="1374027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xfrm>
            <a:off x="1181100" y="703263"/>
            <a:ext cx="4622800" cy="3468687"/>
          </a:xfrm>
          <a:solidFill>
            <a:srgbClr val="FFFFFF"/>
          </a:solidFill>
          <a:ln>
            <a:solidFill>
              <a:srgbClr val="000000"/>
            </a:solidFill>
            <a:miter lim="800000"/>
            <a:headEnd/>
            <a:tailEnd/>
          </a:ln>
        </p:spPr>
      </p:sp>
      <p:sp>
        <p:nvSpPr>
          <p:cNvPr id="6553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smtClean="0">
              <a:latin typeface="Helvetica" pitchFamily="1" charset="0"/>
            </a:endParaRPr>
          </a:p>
        </p:txBody>
      </p:sp>
    </p:spTree>
    <p:extLst>
      <p:ext uri="{BB962C8B-B14F-4D97-AF65-F5344CB8AC3E}">
        <p14:creationId xmlns:p14="http://schemas.microsoft.com/office/powerpoint/2010/main" val="3829377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26"/>
          <p:cNvSpPr>
            <a:spLocks noGrp="1" noRot="1" noChangeAspect="1" noChangeArrowheads="1" noTextEdit="1"/>
          </p:cNvSpPr>
          <p:nvPr>
            <p:ph type="sldImg"/>
          </p:nvPr>
        </p:nvSpPr>
        <p:spPr bwMode="auto">
          <a:xfrm>
            <a:off x="1181100" y="703263"/>
            <a:ext cx="4622800" cy="3468687"/>
          </a:xfrm>
          <a:solidFill>
            <a:srgbClr val="FFFFFF"/>
          </a:solidFill>
          <a:ln>
            <a:solidFill>
              <a:srgbClr val="000000"/>
            </a:solidFill>
            <a:miter lim="800000"/>
            <a:headEnd/>
            <a:tailEnd/>
          </a:ln>
        </p:spPr>
      </p:sp>
      <p:sp>
        <p:nvSpPr>
          <p:cNvPr id="61443" name="Rectangle 1027"/>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smtClean="0">
              <a:latin typeface="Helvetica" pitchFamily="1" charset="0"/>
            </a:endParaRPr>
          </a:p>
        </p:txBody>
      </p:sp>
    </p:spTree>
    <p:extLst>
      <p:ext uri="{BB962C8B-B14F-4D97-AF65-F5344CB8AC3E}">
        <p14:creationId xmlns:p14="http://schemas.microsoft.com/office/powerpoint/2010/main" val="123064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26"/>
          <p:cNvSpPr>
            <a:spLocks noGrp="1" noRot="1" noChangeAspect="1" noChangeArrowheads="1" noTextEdit="1"/>
          </p:cNvSpPr>
          <p:nvPr>
            <p:ph type="sldImg"/>
          </p:nvPr>
        </p:nvSpPr>
        <p:spPr bwMode="auto">
          <a:xfrm>
            <a:off x="1181100" y="703263"/>
            <a:ext cx="4622800" cy="3468687"/>
          </a:xfrm>
          <a:solidFill>
            <a:srgbClr val="FFFFFF"/>
          </a:solidFill>
          <a:ln>
            <a:solidFill>
              <a:srgbClr val="000000"/>
            </a:solidFill>
            <a:miter lim="800000"/>
            <a:headEnd/>
            <a:tailEnd/>
          </a:ln>
        </p:spPr>
      </p:sp>
      <p:sp>
        <p:nvSpPr>
          <p:cNvPr id="62467" name="Rectangle 1027"/>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smtClean="0">
                <a:latin typeface="Helvetica" pitchFamily="1" charset="0"/>
              </a:rPr>
              <a:t>fun dip</a:t>
            </a:r>
          </a:p>
        </p:txBody>
      </p:sp>
    </p:spTree>
    <p:extLst>
      <p:ext uri="{BB962C8B-B14F-4D97-AF65-F5344CB8AC3E}">
        <p14:creationId xmlns:p14="http://schemas.microsoft.com/office/powerpoint/2010/main" val="1117907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26"/>
          <p:cNvSpPr>
            <a:spLocks noGrp="1" noRot="1" noChangeAspect="1" noChangeArrowheads="1" noTextEdit="1"/>
          </p:cNvSpPr>
          <p:nvPr>
            <p:ph type="sldImg"/>
          </p:nvPr>
        </p:nvSpPr>
        <p:spPr bwMode="auto">
          <a:xfrm>
            <a:off x="1181100" y="703263"/>
            <a:ext cx="4622800" cy="3468687"/>
          </a:xfrm>
          <a:solidFill>
            <a:srgbClr val="FFFFFF"/>
          </a:solidFill>
          <a:ln>
            <a:solidFill>
              <a:srgbClr val="000000"/>
            </a:solidFill>
            <a:miter lim="800000"/>
            <a:headEnd/>
            <a:tailEnd/>
          </a:ln>
        </p:spPr>
      </p:sp>
      <p:sp>
        <p:nvSpPr>
          <p:cNvPr id="63491" name="Rectangle 1027"/>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smtClean="0">
              <a:latin typeface="Helvetica" pitchFamily="1" charset="0"/>
            </a:endParaRPr>
          </a:p>
        </p:txBody>
      </p:sp>
    </p:spTree>
    <p:extLst>
      <p:ext uri="{BB962C8B-B14F-4D97-AF65-F5344CB8AC3E}">
        <p14:creationId xmlns:p14="http://schemas.microsoft.com/office/powerpoint/2010/main" val="187407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3CEBE41-16C1-4BB0-96F2-215529970EE0}" type="datetimeFigureOut">
              <a:rPr lang="en-US"/>
              <a:pPr>
                <a:defRPr/>
              </a:pPr>
              <a:t>10/30/2013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704A89-887F-4ECC-92B9-8BA95438D527}" type="slidenum">
              <a:rPr lang="en-US"/>
              <a:pPr>
                <a:defRPr/>
              </a:pPr>
              <a:t>‹#›</a:t>
            </a:fld>
            <a:endParaRPr lang="en-US"/>
          </a:p>
        </p:txBody>
      </p:sp>
    </p:spTree>
    <p:extLst>
      <p:ext uri="{BB962C8B-B14F-4D97-AF65-F5344CB8AC3E}">
        <p14:creationId xmlns:p14="http://schemas.microsoft.com/office/powerpoint/2010/main" val="70400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E1A55AD-467F-407E-A0A3-3B0114ED4476}" type="datetimeFigureOut">
              <a:rPr lang="en-US"/>
              <a:pPr>
                <a:defRPr/>
              </a:pPr>
              <a:t>10/30/2013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70B138-FBC2-4B44-922A-F4E55CDFFA16}" type="slidenum">
              <a:rPr lang="en-US"/>
              <a:pPr>
                <a:defRPr/>
              </a:pPr>
              <a:t>‹#›</a:t>
            </a:fld>
            <a:endParaRPr lang="en-US"/>
          </a:p>
        </p:txBody>
      </p:sp>
    </p:spTree>
    <p:extLst>
      <p:ext uri="{BB962C8B-B14F-4D97-AF65-F5344CB8AC3E}">
        <p14:creationId xmlns:p14="http://schemas.microsoft.com/office/powerpoint/2010/main" val="3935962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3AC242-63E9-4110-A842-308798419FE9}" type="datetimeFigureOut">
              <a:rPr lang="en-US"/>
              <a:pPr>
                <a:defRPr/>
              </a:pPr>
              <a:t>10/30/2013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ED0DC4-06D9-47B7-850C-0B7392673E7D}" type="slidenum">
              <a:rPr lang="en-US"/>
              <a:pPr>
                <a:defRPr/>
              </a:pPr>
              <a:t>‹#›</a:t>
            </a:fld>
            <a:endParaRPr lang="en-US"/>
          </a:p>
        </p:txBody>
      </p:sp>
    </p:spTree>
    <p:extLst>
      <p:ext uri="{BB962C8B-B14F-4D97-AF65-F5344CB8AC3E}">
        <p14:creationId xmlns:p14="http://schemas.microsoft.com/office/powerpoint/2010/main" val="1872987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7C59535-0FBE-4922-B8AF-42114840BE5C}" type="datetimeFigureOut">
              <a:rPr lang="en-US"/>
              <a:pPr>
                <a:defRPr/>
              </a:pPr>
              <a:t>10/30/2013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5FD20D-242D-46D0-B244-1A70E192F3A5}" type="slidenum">
              <a:rPr lang="en-US"/>
              <a:pPr>
                <a:defRPr/>
              </a:pPr>
              <a:t>‹#›</a:t>
            </a:fld>
            <a:endParaRPr lang="en-US"/>
          </a:p>
        </p:txBody>
      </p:sp>
    </p:spTree>
    <p:extLst>
      <p:ext uri="{BB962C8B-B14F-4D97-AF65-F5344CB8AC3E}">
        <p14:creationId xmlns:p14="http://schemas.microsoft.com/office/powerpoint/2010/main" val="3257641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3210708-8E52-4ADD-BA0C-31D8A179E5F0}" type="datetimeFigureOut">
              <a:rPr lang="en-US"/>
              <a:pPr>
                <a:defRPr/>
              </a:pPr>
              <a:t>10/30/2013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37B609-C546-4B6F-8637-820AC6190994}" type="slidenum">
              <a:rPr lang="en-US"/>
              <a:pPr>
                <a:defRPr/>
              </a:pPr>
              <a:t>‹#›</a:t>
            </a:fld>
            <a:endParaRPr lang="en-US"/>
          </a:p>
        </p:txBody>
      </p:sp>
    </p:spTree>
    <p:extLst>
      <p:ext uri="{BB962C8B-B14F-4D97-AF65-F5344CB8AC3E}">
        <p14:creationId xmlns:p14="http://schemas.microsoft.com/office/powerpoint/2010/main" val="573435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D91798D-0F40-48D0-96B6-FDEC325CC5DB}" type="datetimeFigureOut">
              <a:rPr lang="en-US"/>
              <a:pPr>
                <a:defRPr/>
              </a:pPr>
              <a:t>10/30/2013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6042578-AE14-4678-8587-E3A9F5F573DD}" type="slidenum">
              <a:rPr lang="en-US"/>
              <a:pPr>
                <a:defRPr/>
              </a:pPr>
              <a:t>‹#›</a:t>
            </a:fld>
            <a:endParaRPr lang="en-US"/>
          </a:p>
        </p:txBody>
      </p:sp>
    </p:spTree>
    <p:extLst>
      <p:ext uri="{BB962C8B-B14F-4D97-AF65-F5344CB8AC3E}">
        <p14:creationId xmlns:p14="http://schemas.microsoft.com/office/powerpoint/2010/main" val="2145740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630AB8A-E207-45DA-A75A-6C32B6DF9C50}" type="datetimeFigureOut">
              <a:rPr lang="en-US"/>
              <a:pPr>
                <a:defRPr/>
              </a:pPr>
              <a:t>10/30/2013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15A89C0-3958-4F93-8276-F7489425B4CE}" type="slidenum">
              <a:rPr lang="en-US"/>
              <a:pPr>
                <a:defRPr/>
              </a:pPr>
              <a:t>‹#›</a:t>
            </a:fld>
            <a:endParaRPr lang="en-US"/>
          </a:p>
        </p:txBody>
      </p:sp>
    </p:spTree>
    <p:extLst>
      <p:ext uri="{BB962C8B-B14F-4D97-AF65-F5344CB8AC3E}">
        <p14:creationId xmlns:p14="http://schemas.microsoft.com/office/powerpoint/2010/main" val="976684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C91BAC7-C2A7-49E1-825F-727B8F8D0936}" type="datetimeFigureOut">
              <a:rPr lang="en-US"/>
              <a:pPr>
                <a:defRPr/>
              </a:pPr>
              <a:t>10/30/2013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962A092-23AA-4C28-B5EF-5C845E8CAE8F}" type="slidenum">
              <a:rPr lang="en-US"/>
              <a:pPr>
                <a:defRPr/>
              </a:pPr>
              <a:t>‹#›</a:t>
            </a:fld>
            <a:endParaRPr lang="en-US"/>
          </a:p>
        </p:txBody>
      </p:sp>
    </p:spTree>
    <p:extLst>
      <p:ext uri="{BB962C8B-B14F-4D97-AF65-F5344CB8AC3E}">
        <p14:creationId xmlns:p14="http://schemas.microsoft.com/office/powerpoint/2010/main" val="380191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FF4DE5D-5393-4DF3-A47A-87999DFD210B}" type="datetimeFigureOut">
              <a:rPr lang="en-US"/>
              <a:pPr>
                <a:defRPr/>
              </a:pPr>
              <a:t>10/30/2013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3907121-B5E2-4CAF-881B-8F55E22E37EC}" type="slidenum">
              <a:rPr lang="en-US"/>
              <a:pPr>
                <a:defRPr/>
              </a:pPr>
              <a:t>‹#›</a:t>
            </a:fld>
            <a:endParaRPr lang="en-US"/>
          </a:p>
        </p:txBody>
      </p:sp>
    </p:spTree>
    <p:extLst>
      <p:ext uri="{BB962C8B-B14F-4D97-AF65-F5344CB8AC3E}">
        <p14:creationId xmlns:p14="http://schemas.microsoft.com/office/powerpoint/2010/main" val="1131766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37EF2A-3A12-4A31-BA89-78C452CCB5EF}" type="datetimeFigureOut">
              <a:rPr lang="en-US"/>
              <a:pPr>
                <a:defRPr/>
              </a:pPr>
              <a:t>10/30/2013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D05B7E-D79C-4377-AFD0-97279E9E42BF}" type="slidenum">
              <a:rPr lang="en-US"/>
              <a:pPr>
                <a:defRPr/>
              </a:pPr>
              <a:t>‹#›</a:t>
            </a:fld>
            <a:endParaRPr lang="en-US"/>
          </a:p>
        </p:txBody>
      </p:sp>
    </p:spTree>
    <p:extLst>
      <p:ext uri="{BB962C8B-B14F-4D97-AF65-F5344CB8AC3E}">
        <p14:creationId xmlns:p14="http://schemas.microsoft.com/office/powerpoint/2010/main" val="1251835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B2FA235-CB13-41C1-B77E-19C0113CBE56}" type="datetimeFigureOut">
              <a:rPr lang="en-US"/>
              <a:pPr>
                <a:defRPr/>
              </a:pPr>
              <a:t>10/30/2013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01C91C-9994-4CB1-8BCB-956AD4208850}" type="slidenum">
              <a:rPr lang="en-US"/>
              <a:pPr>
                <a:defRPr/>
              </a:pPr>
              <a:t>‹#›</a:t>
            </a:fld>
            <a:endParaRPr lang="en-US"/>
          </a:p>
        </p:txBody>
      </p:sp>
    </p:spTree>
    <p:extLst>
      <p:ext uri="{BB962C8B-B14F-4D97-AF65-F5344CB8AC3E}">
        <p14:creationId xmlns:p14="http://schemas.microsoft.com/office/powerpoint/2010/main" val="1697672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A9E359D-65B4-471F-8A41-4846A69CE30C}" type="datetimeFigureOut">
              <a:rPr lang="en-US"/>
              <a:pPr>
                <a:defRPr/>
              </a:pPr>
              <a:t>10/30/2013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54A3592-6745-4EC2-AF85-4AB69F70E89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70.emf"/></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3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png"/><Relationship Id="rId9" Type="http://schemas.openxmlformats.org/officeDocument/2006/relationships/image" Target="../media/image37.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3.emf"/></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8.emf"/><Relationship Id="rId4" Type="http://schemas.openxmlformats.org/officeDocument/2006/relationships/customXml" Target="../ink/ink6.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9.emf"/><Relationship Id="rId4" Type="http://schemas.openxmlformats.org/officeDocument/2006/relationships/customXml" Target="../ink/ink7.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ctrTitle"/>
          </p:nvPr>
        </p:nvSpPr>
        <p:spPr>
          <a:xfrm>
            <a:off x="685800" y="381000"/>
            <a:ext cx="7772400" cy="1470025"/>
          </a:xfrm>
        </p:spPr>
        <p:txBody>
          <a:bodyPr/>
          <a:lstStyle/>
          <a:p>
            <a:pPr eaLnBrk="1" hangingPunct="1"/>
            <a:r>
              <a:rPr lang="en-US" sz="9600" b="1" dirty="0" smtClean="0"/>
              <a:t>CS  60</a:t>
            </a:r>
          </a:p>
        </p:txBody>
      </p:sp>
      <p:sp>
        <p:nvSpPr>
          <p:cNvPr id="2051" name="Title 3"/>
          <p:cNvSpPr txBox="1">
            <a:spLocks/>
          </p:cNvSpPr>
          <p:nvPr/>
        </p:nvSpPr>
        <p:spPr bwMode="auto">
          <a:xfrm>
            <a:off x="115888" y="1981200"/>
            <a:ext cx="899160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6600" b="1" dirty="0" smtClean="0"/>
              <a:t>Dynamic Programming,</a:t>
            </a:r>
          </a:p>
          <a:p>
            <a:pPr algn="ctr" eaLnBrk="1" hangingPunct="1"/>
            <a:r>
              <a:rPr lang="en-US" sz="6600" b="1" dirty="0" smtClean="0"/>
              <a:t>Floyd-</a:t>
            </a:r>
            <a:r>
              <a:rPr lang="en-US" sz="6600" b="1" dirty="0" err="1" smtClean="0"/>
              <a:t>Warshall</a:t>
            </a:r>
            <a:r>
              <a:rPr lang="en-US" sz="6600" b="1" dirty="0" smtClean="0"/>
              <a:t> </a:t>
            </a:r>
          </a:p>
          <a:p>
            <a:pPr algn="ctr" eaLnBrk="1" hangingPunct="1"/>
            <a:endParaRPr lang="en-US" sz="3600" b="1" dirty="0">
              <a:latin typeface="Courier New" pitchFamily="49" charset="0"/>
              <a:cs typeface="Courier New" pitchFamily="49" charset="0"/>
            </a:endParaRPr>
          </a:p>
        </p:txBody>
      </p:sp>
      <p:sp>
        <p:nvSpPr>
          <p:cNvPr id="2052" name="Subtitle 4"/>
          <p:cNvSpPr txBox="1">
            <a:spLocks/>
          </p:cNvSpPr>
          <p:nvPr/>
        </p:nvSpPr>
        <p:spPr bwMode="auto">
          <a:xfrm>
            <a:off x="1371600" y="49530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Bef>
                <a:spcPct val="20000"/>
              </a:spcBef>
              <a:buFont typeface="Arial" pitchFamily="34" charset="0"/>
              <a:buNone/>
            </a:pPr>
            <a:r>
              <a:rPr lang="en-US" sz="3200" dirty="0" smtClean="0">
                <a:solidFill>
                  <a:srgbClr val="898989"/>
                </a:solidFill>
              </a:rPr>
              <a:t>2013-10-29</a:t>
            </a:r>
            <a:endParaRPr lang="en-US" sz="3200" dirty="0">
              <a:solidFill>
                <a:srgbClr val="898989"/>
              </a:solidFill>
            </a:endParaRPr>
          </a:p>
          <a:p>
            <a:pPr algn="ctr" eaLnBrk="1" hangingPunct="1">
              <a:spcBef>
                <a:spcPct val="20000"/>
              </a:spcBef>
              <a:buFont typeface="Arial" pitchFamily="34" charset="0"/>
              <a:buNone/>
            </a:pPr>
            <a:r>
              <a:rPr lang="en-US" sz="3200" dirty="0" smtClean="0">
                <a:solidFill>
                  <a:srgbClr val="898989"/>
                </a:solidFill>
              </a:rPr>
              <a:t>Wednesday – </a:t>
            </a:r>
            <a:r>
              <a:rPr lang="en-US" sz="3200" dirty="0">
                <a:solidFill>
                  <a:srgbClr val="898989"/>
                </a:solidFill>
              </a:rPr>
              <a:t>Week </a:t>
            </a:r>
            <a:r>
              <a:rPr lang="en-US" sz="3200" dirty="0" smtClean="0">
                <a:solidFill>
                  <a:srgbClr val="898989"/>
                </a:solidFill>
              </a:rPr>
              <a:t>8</a:t>
            </a:r>
            <a:endParaRPr lang="en-US" sz="3200" dirty="0">
              <a:solidFill>
                <a:srgbClr val="898989"/>
              </a:solidFill>
            </a:endParaRPr>
          </a:p>
          <a:p>
            <a:pPr algn="ctr" eaLnBrk="1" hangingPunct="1">
              <a:spcBef>
                <a:spcPct val="20000"/>
              </a:spcBef>
              <a:buFont typeface="Arial" pitchFamily="34" charset="0"/>
              <a:buNone/>
            </a:pPr>
            <a:r>
              <a:rPr lang="en-US" sz="3200" dirty="0">
                <a:solidFill>
                  <a:srgbClr val="898989"/>
                </a:solidFill>
              </a:rPr>
              <a:t>Lecture </a:t>
            </a:r>
            <a:r>
              <a:rPr lang="en-US" sz="3200" dirty="0" smtClean="0">
                <a:solidFill>
                  <a:srgbClr val="898989"/>
                </a:solidFill>
              </a:rPr>
              <a:t>15</a:t>
            </a:r>
            <a:endParaRPr lang="en-US" sz="3200" dirty="0">
              <a:solidFill>
                <a:srgbClr val="898989"/>
              </a:solidFill>
            </a:endParaRPr>
          </a:p>
        </p:txBody>
      </p:sp>
    </p:spTree>
    <p:extLst>
      <p:ext uri="{BB962C8B-B14F-4D97-AF65-F5344CB8AC3E}">
        <p14:creationId xmlns:p14="http://schemas.microsoft.com/office/powerpoint/2010/main" val="631517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987" y="0"/>
            <a:ext cx="8229600" cy="1143000"/>
          </a:xfrm>
        </p:spPr>
        <p:txBody>
          <a:bodyPr/>
          <a:lstStyle/>
          <a:p>
            <a:r>
              <a:rPr lang="en-US" b="1" dirty="0" smtClean="0"/>
              <a:t>Fill In – Fibonacci DP</a:t>
            </a:r>
            <a:endParaRPr lang="en-US"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437" y="1143000"/>
            <a:ext cx="8648700"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ine Callout 1 4"/>
          <p:cNvSpPr/>
          <p:nvPr/>
        </p:nvSpPr>
        <p:spPr>
          <a:xfrm>
            <a:off x="381000" y="6248400"/>
            <a:ext cx="8610601" cy="533400"/>
          </a:xfrm>
          <a:prstGeom prst="borderCallout1">
            <a:avLst>
              <a:gd name="adj1" fmla="val -4409"/>
              <a:gd name="adj2" fmla="val 60273"/>
              <a:gd name="adj3" fmla="val -94753"/>
              <a:gd name="adj4" fmla="val 49035"/>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sz="2400" dirty="0" smtClean="0"/>
              <a:t>A) Stuck         B) </a:t>
            </a:r>
            <a:r>
              <a:rPr lang="en-US" sz="2400" dirty="0" smtClean="0">
                <a:latin typeface="Courier New" pitchFamily="49" charset="0"/>
                <a:cs typeface="Courier New" pitchFamily="49" charset="0"/>
              </a:rPr>
              <a:t>table[x]</a:t>
            </a:r>
            <a:r>
              <a:rPr lang="en-US" sz="2400" dirty="0" smtClean="0"/>
              <a:t>      C)</a:t>
            </a:r>
            <a:r>
              <a:rPr lang="en-US" sz="2400" dirty="0" smtClean="0">
                <a:latin typeface="Courier New" pitchFamily="49" charset="0"/>
                <a:cs typeface="Courier New" pitchFamily="49" charset="0"/>
              </a:rPr>
              <a:t>table[x-1]</a:t>
            </a:r>
            <a:r>
              <a:rPr lang="en-US" sz="2400" dirty="0" smtClean="0"/>
              <a:t>      D)</a:t>
            </a:r>
            <a:r>
              <a:rPr lang="en-US" sz="2400" dirty="0" smtClean="0">
                <a:latin typeface="Courier New" pitchFamily="49" charset="0"/>
                <a:cs typeface="Courier New" pitchFamily="49" charset="0"/>
              </a:rPr>
              <a:t>table[x+1</a:t>
            </a:r>
            <a:r>
              <a:rPr lang="en-US" sz="2400" dirty="0">
                <a:latin typeface="Courier New" pitchFamily="49" charset="0"/>
                <a:cs typeface="Courier New" pitchFamily="49" charset="0"/>
              </a:rPr>
              <a:t>]</a:t>
            </a:r>
            <a:r>
              <a:rPr lang="en-US" sz="2400" dirty="0"/>
              <a:t> </a:t>
            </a:r>
            <a:endParaRPr lang="en-US" sz="2400" i="1" dirty="0"/>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291240" y="954000"/>
              <a:ext cx="8304120" cy="5843880"/>
            </p14:xfrm>
          </p:contentPart>
        </mc:Choice>
        <mc:Fallback xmlns="">
          <p:pic>
            <p:nvPicPr>
              <p:cNvPr id="3" name="Ink 2"/>
              <p:cNvPicPr/>
              <p:nvPr/>
            </p:nvPicPr>
            <p:blipFill>
              <a:blip r:embed="rId4"/>
              <a:stretch>
                <a:fillRect/>
              </a:stretch>
            </p:blipFill>
            <p:spPr>
              <a:xfrm>
                <a:off x="280800" y="942480"/>
                <a:ext cx="8327520" cy="5867280"/>
              </a:xfrm>
              <a:prstGeom prst="rect">
                <a:avLst/>
              </a:prstGeom>
            </p:spPr>
          </p:pic>
        </mc:Fallback>
      </mc:AlternateContent>
    </p:spTree>
    <p:extLst>
      <p:ext uri="{BB962C8B-B14F-4D97-AF65-F5344CB8AC3E}">
        <p14:creationId xmlns:p14="http://schemas.microsoft.com/office/powerpoint/2010/main" val="41570468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43" y="685800"/>
            <a:ext cx="9099457"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ine Callout 1 4"/>
          <p:cNvSpPr/>
          <p:nvPr/>
        </p:nvSpPr>
        <p:spPr>
          <a:xfrm>
            <a:off x="1" y="0"/>
            <a:ext cx="9178158" cy="625367"/>
          </a:xfrm>
          <a:prstGeom prst="borderCallout1">
            <a:avLst>
              <a:gd name="adj1" fmla="val 18416"/>
              <a:gd name="adj2" fmla="val -136"/>
              <a:gd name="adj3" fmla="val 43683"/>
              <a:gd name="adj4" fmla="val -177"/>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t>Fibonacci using Dynamic Programming  (DP) SOLUTION</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6880680" y="4812120"/>
              <a:ext cx="360" cy="360"/>
            </p14:xfrm>
          </p:contentPart>
        </mc:Choice>
        <mc:Fallback xmlns="">
          <p:pic>
            <p:nvPicPr>
              <p:cNvPr id="2" name="Ink 1"/>
              <p:cNvPicPr/>
              <p:nvPr/>
            </p:nvPicPr>
            <p:blipFill>
              <a:blip r:embed="rId4"/>
              <a:stretch>
                <a:fillRect/>
              </a:stretch>
            </p:blipFill>
            <p:spPr>
              <a:xfrm>
                <a:off x="6871320" y="4802760"/>
                <a:ext cx="19080" cy="19080"/>
              </a:xfrm>
              <a:prstGeom prst="rect">
                <a:avLst/>
              </a:prstGeom>
            </p:spPr>
          </p:pic>
        </mc:Fallback>
      </mc:AlternateContent>
    </p:spTree>
    <p:extLst>
      <p:ext uri="{BB962C8B-B14F-4D97-AF65-F5344CB8AC3E}">
        <p14:creationId xmlns:p14="http://schemas.microsoft.com/office/powerpoint/2010/main" val="2868171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98" y="100014"/>
            <a:ext cx="4642920" cy="95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0051" name="Group 3"/>
          <p:cNvGrpSpPr>
            <a:grpSpLocks/>
          </p:cNvGrpSpPr>
          <p:nvPr/>
        </p:nvGrpSpPr>
        <p:grpSpPr bwMode="auto">
          <a:xfrm>
            <a:off x="436563" y="1171575"/>
            <a:ext cx="7075487" cy="180975"/>
            <a:chOff x="295" y="1311"/>
            <a:chExt cx="5177" cy="114"/>
          </a:xfrm>
        </p:grpSpPr>
        <p:sp>
          <p:nvSpPr>
            <p:cNvPr id="130070"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30071"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30053" name="Text Box 7"/>
          <p:cNvSpPr txBox="1">
            <a:spLocks noChangeArrowheads="1"/>
          </p:cNvSpPr>
          <p:nvPr/>
        </p:nvSpPr>
        <p:spPr bwMode="auto">
          <a:xfrm>
            <a:off x="153245" y="3201329"/>
            <a:ext cx="9205913" cy="39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nSpc>
                <a:spcPct val="70000"/>
              </a:lnSpc>
            </a:pPr>
            <a:r>
              <a:rPr lang="en-US" sz="2800" dirty="0">
                <a:solidFill>
                  <a:srgbClr val="0000FF"/>
                </a:solidFill>
                <a:latin typeface="Helvetica" pitchFamily="1" charset="0"/>
              </a:rPr>
              <a:t>1 + 2 + 4 </a:t>
            </a:r>
            <a:r>
              <a:rPr lang="en-US" sz="2800" dirty="0" smtClean="0">
                <a:solidFill>
                  <a:srgbClr val="0000FF"/>
                </a:solidFill>
                <a:latin typeface="Helvetica" pitchFamily="1" charset="0"/>
              </a:rPr>
              <a:t>+ </a:t>
            </a:r>
            <a:r>
              <a:rPr lang="en-US" sz="2800" dirty="0">
                <a:solidFill>
                  <a:srgbClr val="0000FF"/>
                </a:solidFill>
                <a:latin typeface="Helvetica" pitchFamily="1" charset="0"/>
              </a:rPr>
              <a:t>… + N/4 + N/2 + </a:t>
            </a:r>
            <a:r>
              <a:rPr lang="en-US" sz="2800" dirty="0" smtClean="0">
                <a:solidFill>
                  <a:srgbClr val="0000FF"/>
                </a:solidFill>
                <a:latin typeface="Helvetica" pitchFamily="1" charset="0"/>
              </a:rPr>
              <a:t>N 	</a:t>
            </a:r>
            <a:r>
              <a:rPr lang="en-US" sz="2800" b="1" dirty="0" smtClean="0">
                <a:solidFill>
                  <a:srgbClr val="0000FF"/>
                </a:solidFill>
                <a:latin typeface="Helvetica" pitchFamily="1" charset="0"/>
              </a:rPr>
              <a:t>=  </a:t>
            </a:r>
            <a:endParaRPr lang="en-US" sz="2800" b="1" dirty="0">
              <a:solidFill>
                <a:srgbClr val="0000FF"/>
              </a:solidFill>
              <a:latin typeface="Helvetica" pitchFamily="1" charset="0"/>
            </a:endParaRPr>
          </a:p>
        </p:txBody>
      </p:sp>
      <p:pic>
        <p:nvPicPr>
          <p:cNvPr id="130054" name="Picture 8"/>
          <p:cNvPicPr>
            <a:picLocks noChangeAspect="1" noChangeArrowheads="1"/>
          </p:cNvPicPr>
          <p:nvPr/>
        </p:nvPicPr>
        <p:blipFill>
          <a:blip r:embed="rId4">
            <a:extLst>
              <a:ext uri="{28A0092B-C50C-407E-A947-70E740481C1C}">
                <a14:useLocalDpi xmlns:a14="http://schemas.microsoft.com/office/drawing/2010/main" val="0"/>
              </a:ext>
            </a:extLst>
          </a:blip>
          <a:srcRect l="23888" t="6416" r="23648" b="16612"/>
          <a:stretch>
            <a:fillRect/>
          </a:stretch>
        </p:blipFill>
        <p:spPr bwMode="auto">
          <a:xfrm>
            <a:off x="7745413" y="157163"/>
            <a:ext cx="10429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6" name="Text Box 10"/>
          <p:cNvSpPr txBox="1">
            <a:spLocks noChangeArrowheads="1"/>
          </p:cNvSpPr>
          <p:nvPr/>
        </p:nvSpPr>
        <p:spPr bwMode="auto">
          <a:xfrm>
            <a:off x="153245" y="2255797"/>
            <a:ext cx="9296400" cy="399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nSpc>
                <a:spcPct val="70000"/>
              </a:lnSpc>
            </a:pPr>
            <a:r>
              <a:rPr lang="en-US" sz="2800" dirty="0">
                <a:solidFill>
                  <a:srgbClr val="0000FF"/>
                </a:solidFill>
                <a:latin typeface="Helvetica" pitchFamily="1" charset="0"/>
              </a:rPr>
              <a:t>1 + 2 + 3 + </a:t>
            </a:r>
            <a:r>
              <a:rPr lang="en-US" sz="2800" dirty="0" smtClean="0">
                <a:solidFill>
                  <a:srgbClr val="0000FF"/>
                </a:solidFill>
                <a:latin typeface="Helvetica" pitchFamily="1" charset="0"/>
              </a:rPr>
              <a:t>… </a:t>
            </a:r>
            <a:r>
              <a:rPr lang="en-US" sz="2800" dirty="0">
                <a:solidFill>
                  <a:srgbClr val="0000FF"/>
                </a:solidFill>
                <a:latin typeface="Helvetica" pitchFamily="1" charset="0"/>
              </a:rPr>
              <a:t>+ (N-2) + (N-1) + </a:t>
            </a:r>
            <a:r>
              <a:rPr lang="en-US" sz="2800" dirty="0" smtClean="0">
                <a:solidFill>
                  <a:srgbClr val="0000FF"/>
                </a:solidFill>
                <a:latin typeface="Helvetica" pitchFamily="1" charset="0"/>
              </a:rPr>
              <a:t>N  =</a:t>
            </a:r>
            <a:endParaRPr lang="en-US" sz="2800" b="1" dirty="0">
              <a:solidFill>
                <a:srgbClr val="0000FF"/>
              </a:solidFill>
              <a:latin typeface="Helvetica" pitchFamily="1" charset="0"/>
            </a:endParaRPr>
          </a:p>
        </p:txBody>
      </p:sp>
      <p:sp>
        <p:nvSpPr>
          <p:cNvPr id="130057" name="Rectangle 11"/>
          <p:cNvSpPr>
            <a:spLocks noChangeArrowheads="1"/>
          </p:cNvSpPr>
          <p:nvPr/>
        </p:nvSpPr>
        <p:spPr bwMode="auto">
          <a:xfrm>
            <a:off x="4030663" y="96878"/>
            <a:ext cx="25225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p>
            <a:pPr>
              <a:spcBef>
                <a:spcPct val="0"/>
              </a:spcBef>
            </a:pPr>
            <a:r>
              <a:rPr lang="en-US" dirty="0">
                <a:latin typeface="Arial" charset="0"/>
              </a:rPr>
              <a:t>http://www.math.hmc.edu/funfacts/</a:t>
            </a:r>
          </a:p>
        </p:txBody>
      </p:sp>
      <p:sp>
        <p:nvSpPr>
          <p:cNvPr id="130059" name="Text Box 13"/>
          <p:cNvSpPr txBox="1">
            <a:spLocks noChangeArrowheads="1"/>
          </p:cNvSpPr>
          <p:nvPr/>
        </p:nvSpPr>
        <p:spPr bwMode="auto">
          <a:xfrm>
            <a:off x="153245" y="4141347"/>
            <a:ext cx="9440863" cy="399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nSpc>
                <a:spcPct val="70000"/>
              </a:lnSpc>
            </a:pPr>
            <a:r>
              <a:rPr lang="en-US" sz="2800" dirty="0">
                <a:solidFill>
                  <a:srgbClr val="0000FF"/>
                </a:solidFill>
                <a:latin typeface="Helvetica" pitchFamily="1" charset="0"/>
              </a:rPr>
              <a:t>1 + 2 + 4 + </a:t>
            </a:r>
            <a:r>
              <a:rPr lang="en-US" sz="2800" dirty="0" smtClean="0">
                <a:solidFill>
                  <a:srgbClr val="0000FF"/>
                </a:solidFill>
                <a:latin typeface="Helvetica" pitchFamily="1" charset="0"/>
              </a:rPr>
              <a:t>… </a:t>
            </a:r>
            <a:r>
              <a:rPr lang="en-US" sz="2800" dirty="0">
                <a:solidFill>
                  <a:srgbClr val="0000FF"/>
                </a:solidFill>
                <a:latin typeface="Helvetica" pitchFamily="1" charset="0"/>
              </a:rPr>
              <a:t>+ 2</a:t>
            </a:r>
            <a:r>
              <a:rPr lang="en-US" sz="2800" baseline="46000" dirty="0">
                <a:solidFill>
                  <a:srgbClr val="0000FF"/>
                </a:solidFill>
                <a:latin typeface="Helvetica" pitchFamily="1" charset="0"/>
              </a:rPr>
              <a:t>N-2</a:t>
            </a:r>
            <a:r>
              <a:rPr lang="en-US" sz="2800" dirty="0">
                <a:solidFill>
                  <a:srgbClr val="0000FF"/>
                </a:solidFill>
                <a:latin typeface="Helvetica" pitchFamily="1" charset="0"/>
              </a:rPr>
              <a:t> + 2</a:t>
            </a:r>
            <a:r>
              <a:rPr lang="en-US" sz="2800" baseline="46000" dirty="0">
                <a:solidFill>
                  <a:srgbClr val="0000FF"/>
                </a:solidFill>
                <a:latin typeface="Helvetica" pitchFamily="1" charset="0"/>
              </a:rPr>
              <a:t>N-1</a:t>
            </a:r>
            <a:r>
              <a:rPr lang="en-US" sz="2800" dirty="0">
                <a:solidFill>
                  <a:srgbClr val="0000FF"/>
                </a:solidFill>
                <a:latin typeface="Helvetica" pitchFamily="1" charset="0"/>
              </a:rPr>
              <a:t> + </a:t>
            </a:r>
            <a:r>
              <a:rPr lang="en-US" sz="2800" dirty="0" smtClean="0">
                <a:solidFill>
                  <a:srgbClr val="0000FF"/>
                </a:solidFill>
                <a:latin typeface="Helvetica" pitchFamily="1" charset="0"/>
              </a:rPr>
              <a:t>2</a:t>
            </a:r>
            <a:r>
              <a:rPr lang="en-US" sz="2800" baseline="46000" dirty="0" smtClean="0">
                <a:solidFill>
                  <a:srgbClr val="0000FF"/>
                </a:solidFill>
                <a:latin typeface="Helvetica" pitchFamily="1" charset="0"/>
              </a:rPr>
              <a:t>N</a:t>
            </a:r>
            <a:r>
              <a:rPr lang="en-US" sz="2800" dirty="0" smtClean="0">
                <a:solidFill>
                  <a:srgbClr val="0000FF"/>
                </a:solidFill>
                <a:latin typeface="Helvetica" pitchFamily="1" charset="0"/>
              </a:rPr>
              <a:t> 	</a:t>
            </a:r>
            <a:r>
              <a:rPr lang="en-US" sz="2800" b="1" dirty="0" smtClean="0">
                <a:solidFill>
                  <a:srgbClr val="0000FF"/>
                </a:solidFill>
                <a:latin typeface="Helvetica" pitchFamily="1" charset="0"/>
              </a:rPr>
              <a:t>=   </a:t>
            </a:r>
            <a:endParaRPr lang="en-US" sz="2800" b="1" dirty="0">
              <a:solidFill>
                <a:srgbClr val="0000FF"/>
              </a:solidFill>
              <a:latin typeface="Helvetica" pitchFamily="1" charset="0"/>
            </a:endParaRPr>
          </a:p>
        </p:txBody>
      </p:sp>
      <p:sp>
        <p:nvSpPr>
          <p:cNvPr id="130060" name="Text Box 14"/>
          <p:cNvSpPr txBox="1">
            <a:spLocks noChangeArrowheads="1"/>
          </p:cNvSpPr>
          <p:nvPr/>
        </p:nvSpPr>
        <p:spPr bwMode="auto">
          <a:xfrm>
            <a:off x="252133" y="1499543"/>
            <a:ext cx="87019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dirty="0" smtClean="0">
                <a:solidFill>
                  <a:schemeClr val="folHlink"/>
                </a:solidFill>
                <a:latin typeface="Comic Sans MS" pitchFamily="66" charset="0"/>
              </a:rPr>
              <a:t>REALLY COMMON SERIES </a:t>
            </a:r>
            <a:r>
              <a:rPr lang="en-US" sz="1800" dirty="0" smtClean="0">
                <a:solidFill>
                  <a:schemeClr val="folHlink"/>
                </a:solidFill>
                <a:latin typeface="Comic Sans MS" pitchFamily="66" charset="0"/>
              </a:rPr>
              <a:t>(Test Yourself!!!)</a:t>
            </a:r>
            <a:r>
              <a:rPr lang="en-US" sz="2400" dirty="0" smtClean="0">
                <a:solidFill>
                  <a:schemeClr val="folHlink"/>
                </a:solidFill>
                <a:latin typeface="Comic Sans MS" pitchFamily="66" charset="0"/>
              </a:rPr>
              <a:t> </a:t>
            </a:r>
            <a:endParaRPr lang="en-US" sz="2400" dirty="0">
              <a:solidFill>
                <a:schemeClr val="folHlink"/>
              </a:solidFill>
              <a:latin typeface="Comic Sans MS" pitchFamily="66" charset="0"/>
            </a:endParaRPr>
          </a:p>
        </p:txBody>
      </p:sp>
      <p:sp>
        <p:nvSpPr>
          <p:cNvPr id="12" name="Text Box 10"/>
          <p:cNvSpPr txBox="1">
            <a:spLocks noChangeArrowheads="1"/>
          </p:cNvSpPr>
          <p:nvPr/>
        </p:nvSpPr>
        <p:spPr bwMode="auto">
          <a:xfrm>
            <a:off x="25400" y="5081365"/>
            <a:ext cx="3016199" cy="399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nSpc>
                <a:spcPct val="70000"/>
              </a:lnSpc>
            </a:pPr>
            <a:r>
              <a:rPr lang="en-US" sz="2800" dirty="0" smtClean="0">
                <a:solidFill>
                  <a:srgbClr val="0000FF"/>
                </a:solidFill>
                <a:latin typeface="Helvetica" pitchFamily="1" charset="0"/>
              </a:rPr>
              <a:t>T(N + M) </a:t>
            </a:r>
            <a:r>
              <a:rPr lang="en-US" sz="2800" b="1" dirty="0" smtClean="0">
                <a:solidFill>
                  <a:srgbClr val="000000"/>
                </a:solidFill>
                <a:latin typeface="Helvetica" pitchFamily="1" charset="0"/>
                <a:sym typeface="Symbol" pitchFamily="18" charset="2"/>
              </a:rPr>
              <a:t> O(N</a:t>
            </a:r>
            <a:r>
              <a:rPr lang="en-US" sz="2800" b="1" baseline="30000" dirty="0" smtClean="0">
                <a:solidFill>
                  <a:srgbClr val="000000"/>
                </a:solidFill>
                <a:latin typeface="Helvetica" pitchFamily="1" charset="0"/>
                <a:sym typeface="Symbol" pitchFamily="18" charset="2"/>
              </a:rPr>
              <a:t>2</a:t>
            </a:r>
            <a:r>
              <a:rPr lang="en-US" sz="2800" b="1" dirty="0" smtClean="0">
                <a:solidFill>
                  <a:srgbClr val="000000"/>
                </a:solidFill>
                <a:latin typeface="Helvetica" pitchFamily="1" charset="0"/>
                <a:sym typeface="Symbol" pitchFamily="18" charset="2"/>
              </a:rPr>
              <a:t>)</a:t>
            </a:r>
            <a:endParaRPr lang="en-US" sz="2800" b="1" dirty="0">
              <a:solidFill>
                <a:srgbClr val="0000FF"/>
              </a:solidFill>
              <a:latin typeface="Helvetica" pitchFamily="1" charset="0"/>
            </a:endParaRPr>
          </a:p>
        </p:txBody>
      </p:sp>
      <p:sp>
        <p:nvSpPr>
          <p:cNvPr id="15" name="Line Callout 1 14"/>
          <p:cNvSpPr/>
          <p:nvPr/>
        </p:nvSpPr>
        <p:spPr>
          <a:xfrm>
            <a:off x="4603083" y="4909333"/>
            <a:ext cx="1938338" cy="1143000"/>
          </a:xfrm>
          <a:prstGeom prst="borderCallout1">
            <a:avLst>
              <a:gd name="adj1" fmla="val 72860"/>
              <a:gd name="adj2" fmla="val 1174"/>
              <a:gd name="adj3" fmla="val 28028"/>
              <a:gd name="adj4" fmla="val -76620"/>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smtClean="0"/>
              <a:t>True or False?</a:t>
            </a:r>
            <a:endParaRPr lang="en-US" sz="2000" dirty="0"/>
          </a:p>
        </p:txBody>
      </p:sp>
    </p:spTree>
    <p:extLst>
      <p:ext uri="{BB962C8B-B14F-4D97-AF65-F5344CB8AC3E}">
        <p14:creationId xmlns:p14="http://schemas.microsoft.com/office/powerpoint/2010/main" val="10224839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98" y="100014"/>
            <a:ext cx="4642920" cy="95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0051" name="Group 3"/>
          <p:cNvGrpSpPr>
            <a:grpSpLocks/>
          </p:cNvGrpSpPr>
          <p:nvPr/>
        </p:nvGrpSpPr>
        <p:grpSpPr bwMode="auto">
          <a:xfrm>
            <a:off x="436563" y="1171575"/>
            <a:ext cx="7075487" cy="180975"/>
            <a:chOff x="295" y="1311"/>
            <a:chExt cx="5177" cy="114"/>
          </a:xfrm>
        </p:grpSpPr>
        <p:sp>
          <p:nvSpPr>
            <p:cNvPr id="130070"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30071"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30053" name="Text Box 7"/>
          <p:cNvSpPr txBox="1">
            <a:spLocks noChangeArrowheads="1"/>
          </p:cNvSpPr>
          <p:nvPr/>
        </p:nvSpPr>
        <p:spPr bwMode="auto">
          <a:xfrm>
            <a:off x="160337" y="2967015"/>
            <a:ext cx="9205913" cy="39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nSpc>
                <a:spcPct val="70000"/>
              </a:lnSpc>
            </a:pPr>
            <a:r>
              <a:rPr lang="en-US" sz="2800" dirty="0">
                <a:solidFill>
                  <a:srgbClr val="0000FF"/>
                </a:solidFill>
                <a:latin typeface="Helvetica" pitchFamily="1" charset="0"/>
              </a:rPr>
              <a:t>1 + 2 + 4 </a:t>
            </a:r>
            <a:r>
              <a:rPr lang="en-US" sz="2800" dirty="0" smtClean="0">
                <a:solidFill>
                  <a:srgbClr val="0000FF"/>
                </a:solidFill>
                <a:latin typeface="Helvetica" pitchFamily="1" charset="0"/>
              </a:rPr>
              <a:t>+ </a:t>
            </a:r>
            <a:r>
              <a:rPr lang="en-US" sz="2800" dirty="0">
                <a:solidFill>
                  <a:srgbClr val="0000FF"/>
                </a:solidFill>
                <a:latin typeface="Helvetica" pitchFamily="1" charset="0"/>
              </a:rPr>
              <a:t>… + N/4 + N/2 + </a:t>
            </a:r>
            <a:r>
              <a:rPr lang="en-US" sz="2800" dirty="0" smtClean="0">
                <a:solidFill>
                  <a:srgbClr val="0000FF"/>
                </a:solidFill>
                <a:latin typeface="Helvetica" pitchFamily="1" charset="0"/>
              </a:rPr>
              <a:t>N 	</a:t>
            </a:r>
            <a:r>
              <a:rPr lang="en-US" sz="2800" b="1" dirty="0" smtClean="0">
                <a:solidFill>
                  <a:srgbClr val="0000FF"/>
                </a:solidFill>
                <a:latin typeface="Helvetica" pitchFamily="1" charset="0"/>
              </a:rPr>
              <a:t>= 2N -1   	</a:t>
            </a:r>
            <a:r>
              <a:rPr lang="en-US" sz="2800" b="1" dirty="0" smtClean="0">
                <a:solidFill>
                  <a:srgbClr val="000000"/>
                </a:solidFill>
                <a:latin typeface="Helvetica" pitchFamily="1" charset="0"/>
                <a:sym typeface="Symbol" pitchFamily="18" charset="2"/>
              </a:rPr>
              <a:t> O(N)</a:t>
            </a:r>
            <a:r>
              <a:rPr lang="en-US" sz="2800" b="1" dirty="0" smtClean="0">
                <a:solidFill>
                  <a:srgbClr val="0000FF"/>
                </a:solidFill>
                <a:latin typeface="Helvetica" pitchFamily="1" charset="0"/>
              </a:rPr>
              <a:t> </a:t>
            </a:r>
            <a:endParaRPr lang="en-US" sz="2800" b="1" dirty="0">
              <a:solidFill>
                <a:srgbClr val="0000FF"/>
              </a:solidFill>
              <a:latin typeface="Helvetica" pitchFamily="1" charset="0"/>
            </a:endParaRPr>
          </a:p>
        </p:txBody>
      </p:sp>
      <p:pic>
        <p:nvPicPr>
          <p:cNvPr id="130054" name="Picture 8"/>
          <p:cNvPicPr>
            <a:picLocks noChangeAspect="1" noChangeArrowheads="1"/>
          </p:cNvPicPr>
          <p:nvPr/>
        </p:nvPicPr>
        <p:blipFill>
          <a:blip r:embed="rId4">
            <a:extLst>
              <a:ext uri="{28A0092B-C50C-407E-A947-70E740481C1C}">
                <a14:useLocalDpi xmlns:a14="http://schemas.microsoft.com/office/drawing/2010/main" val="0"/>
              </a:ext>
            </a:extLst>
          </a:blip>
          <a:srcRect l="23888" t="6416" r="23648" b="16612"/>
          <a:stretch>
            <a:fillRect/>
          </a:stretch>
        </p:blipFill>
        <p:spPr bwMode="auto">
          <a:xfrm>
            <a:off x="7745413" y="157163"/>
            <a:ext cx="10429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6" name="Text Box 10"/>
          <p:cNvSpPr txBox="1">
            <a:spLocks noChangeArrowheads="1"/>
          </p:cNvSpPr>
          <p:nvPr/>
        </p:nvSpPr>
        <p:spPr bwMode="auto">
          <a:xfrm>
            <a:off x="160337" y="2133600"/>
            <a:ext cx="9296400" cy="399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nSpc>
                <a:spcPct val="70000"/>
              </a:lnSpc>
            </a:pPr>
            <a:r>
              <a:rPr lang="en-US" sz="2800" dirty="0">
                <a:solidFill>
                  <a:srgbClr val="0000FF"/>
                </a:solidFill>
                <a:latin typeface="Helvetica" pitchFamily="1" charset="0"/>
              </a:rPr>
              <a:t>1 + 2 + 3 + </a:t>
            </a:r>
            <a:r>
              <a:rPr lang="en-US" sz="2800" dirty="0" smtClean="0">
                <a:solidFill>
                  <a:srgbClr val="0000FF"/>
                </a:solidFill>
                <a:latin typeface="Helvetica" pitchFamily="1" charset="0"/>
              </a:rPr>
              <a:t>… </a:t>
            </a:r>
            <a:r>
              <a:rPr lang="en-US" sz="2800" dirty="0">
                <a:solidFill>
                  <a:srgbClr val="0000FF"/>
                </a:solidFill>
                <a:latin typeface="Helvetica" pitchFamily="1" charset="0"/>
              </a:rPr>
              <a:t>+ (N-2) + (N-1) + </a:t>
            </a:r>
            <a:r>
              <a:rPr lang="en-US" sz="2800" dirty="0" smtClean="0">
                <a:solidFill>
                  <a:srgbClr val="0000FF"/>
                </a:solidFill>
                <a:latin typeface="Helvetica" pitchFamily="1" charset="0"/>
              </a:rPr>
              <a:t>N  = N(N+1)/2 </a:t>
            </a:r>
            <a:r>
              <a:rPr lang="en-US" sz="2800" b="1" dirty="0">
                <a:solidFill>
                  <a:srgbClr val="000000"/>
                </a:solidFill>
                <a:latin typeface="Helvetica" pitchFamily="1" charset="0"/>
                <a:sym typeface="Symbol" pitchFamily="18" charset="2"/>
              </a:rPr>
              <a:t> </a:t>
            </a:r>
            <a:r>
              <a:rPr lang="en-US" sz="2800" b="1" dirty="0" smtClean="0">
                <a:solidFill>
                  <a:srgbClr val="000000"/>
                </a:solidFill>
                <a:latin typeface="Helvetica" pitchFamily="1" charset="0"/>
                <a:sym typeface="Symbol" pitchFamily="18" charset="2"/>
              </a:rPr>
              <a:t>O(N</a:t>
            </a:r>
            <a:r>
              <a:rPr lang="en-US" sz="2800" b="1" baseline="30000" dirty="0" smtClean="0">
                <a:solidFill>
                  <a:srgbClr val="000000"/>
                </a:solidFill>
                <a:latin typeface="Helvetica" pitchFamily="1" charset="0"/>
                <a:sym typeface="Symbol" pitchFamily="18" charset="2"/>
              </a:rPr>
              <a:t>2</a:t>
            </a:r>
            <a:r>
              <a:rPr lang="en-US" sz="2800" b="1" dirty="0" smtClean="0">
                <a:solidFill>
                  <a:srgbClr val="000000"/>
                </a:solidFill>
                <a:latin typeface="Helvetica" pitchFamily="1" charset="0"/>
                <a:sym typeface="Symbol" pitchFamily="18" charset="2"/>
              </a:rPr>
              <a:t>)</a:t>
            </a:r>
            <a:endParaRPr lang="en-US" sz="2800" b="1" dirty="0">
              <a:solidFill>
                <a:srgbClr val="0000FF"/>
              </a:solidFill>
              <a:latin typeface="Helvetica" pitchFamily="1" charset="0"/>
            </a:endParaRPr>
          </a:p>
        </p:txBody>
      </p:sp>
      <p:sp>
        <p:nvSpPr>
          <p:cNvPr id="130057" name="Rectangle 11"/>
          <p:cNvSpPr>
            <a:spLocks noChangeArrowheads="1"/>
          </p:cNvSpPr>
          <p:nvPr/>
        </p:nvSpPr>
        <p:spPr bwMode="auto">
          <a:xfrm>
            <a:off x="4030663" y="96878"/>
            <a:ext cx="25225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p>
            <a:pPr>
              <a:spcBef>
                <a:spcPct val="0"/>
              </a:spcBef>
            </a:pPr>
            <a:r>
              <a:rPr lang="en-US" dirty="0">
                <a:latin typeface="Arial" charset="0"/>
              </a:rPr>
              <a:t>http://www.math.hmc.edu/funfacts/</a:t>
            </a:r>
          </a:p>
        </p:txBody>
      </p:sp>
      <p:sp>
        <p:nvSpPr>
          <p:cNvPr id="130059" name="Text Box 13"/>
          <p:cNvSpPr txBox="1">
            <a:spLocks noChangeArrowheads="1"/>
          </p:cNvSpPr>
          <p:nvPr/>
        </p:nvSpPr>
        <p:spPr bwMode="auto">
          <a:xfrm>
            <a:off x="160337" y="3794916"/>
            <a:ext cx="9440863" cy="399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nSpc>
                <a:spcPct val="70000"/>
              </a:lnSpc>
            </a:pPr>
            <a:r>
              <a:rPr lang="en-US" sz="2800" dirty="0">
                <a:solidFill>
                  <a:srgbClr val="0000FF"/>
                </a:solidFill>
                <a:latin typeface="Helvetica" pitchFamily="1" charset="0"/>
              </a:rPr>
              <a:t>1 + 2 + 4 + </a:t>
            </a:r>
            <a:r>
              <a:rPr lang="en-US" sz="2800" dirty="0" smtClean="0">
                <a:solidFill>
                  <a:srgbClr val="0000FF"/>
                </a:solidFill>
                <a:latin typeface="Helvetica" pitchFamily="1" charset="0"/>
              </a:rPr>
              <a:t>… </a:t>
            </a:r>
            <a:r>
              <a:rPr lang="en-US" sz="2800" dirty="0">
                <a:solidFill>
                  <a:srgbClr val="0000FF"/>
                </a:solidFill>
                <a:latin typeface="Helvetica" pitchFamily="1" charset="0"/>
              </a:rPr>
              <a:t>+ 2</a:t>
            </a:r>
            <a:r>
              <a:rPr lang="en-US" sz="2800" baseline="46000" dirty="0">
                <a:solidFill>
                  <a:srgbClr val="0000FF"/>
                </a:solidFill>
                <a:latin typeface="Helvetica" pitchFamily="1" charset="0"/>
              </a:rPr>
              <a:t>N-2</a:t>
            </a:r>
            <a:r>
              <a:rPr lang="en-US" sz="2800" dirty="0">
                <a:solidFill>
                  <a:srgbClr val="0000FF"/>
                </a:solidFill>
                <a:latin typeface="Helvetica" pitchFamily="1" charset="0"/>
              </a:rPr>
              <a:t> + 2</a:t>
            </a:r>
            <a:r>
              <a:rPr lang="en-US" sz="2800" baseline="46000" dirty="0">
                <a:solidFill>
                  <a:srgbClr val="0000FF"/>
                </a:solidFill>
                <a:latin typeface="Helvetica" pitchFamily="1" charset="0"/>
              </a:rPr>
              <a:t>N-1</a:t>
            </a:r>
            <a:r>
              <a:rPr lang="en-US" sz="2800" dirty="0">
                <a:solidFill>
                  <a:srgbClr val="0000FF"/>
                </a:solidFill>
                <a:latin typeface="Helvetica" pitchFamily="1" charset="0"/>
              </a:rPr>
              <a:t> + </a:t>
            </a:r>
            <a:r>
              <a:rPr lang="en-US" sz="2800" dirty="0" smtClean="0">
                <a:solidFill>
                  <a:srgbClr val="0000FF"/>
                </a:solidFill>
                <a:latin typeface="Helvetica" pitchFamily="1" charset="0"/>
              </a:rPr>
              <a:t>2</a:t>
            </a:r>
            <a:r>
              <a:rPr lang="en-US" sz="2800" baseline="46000" dirty="0" smtClean="0">
                <a:solidFill>
                  <a:srgbClr val="0000FF"/>
                </a:solidFill>
                <a:latin typeface="Helvetica" pitchFamily="1" charset="0"/>
              </a:rPr>
              <a:t>N</a:t>
            </a:r>
            <a:r>
              <a:rPr lang="en-US" sz="2800" dirty="0" smtClean="0">
                <a:solidFill>
                  <a:srgbClr val="0000FF"/>
                </a:solidFill>
                <a:latin typeface="Helvetica" pitchFamily="1" charset="0"/>
              </a:rPr>
              <a:t> 	</a:t>
            </a:r>
            <a:r>
              <a:rPr lang="en-US" sz="2800" b="1" dirty="0" smtClean="0">
                <a:solidFill>
                  <a:srgbClr val="0000FF"/>
                </a:solidFill>
                <a:latin typeface="Helvetica" pitchFamily="1" charset="0"/>
              </a:rPr>
              <a:t>= 2</a:t>
            </a:r>
            <a:r>
              <a:rPr lang="en-US" sz="2800" b="1" baseline="46000" dirty="0" smtClean="0">
                <a:solidFill>
                  <a:srgbClr val="0000FF"/>
                </a:solidFill>
                <a:latin typeface="Helvetica" pitchFamily="1" charset="0"/>
              </a:rPr>
              <a:t>N+1 </a:t>
            </a:r>
            <a:r>
              <a:rPr lang="en-US" sz="2800" b="1" dirty="0" smtClean="0">
                <a:solidFill>
                  <a:srgbClr val="0000FF"/>
                </a:solidFill>
                <a:latin typeface="Helvetica" pitchFamily="1" charset="0"/>
              </a:rPr>
              <a:t>-1	</a:t>
            </a:r>
            <a:r>
              <a:rPr lang="en-US" sz="2800" b="1" dirty="0" smtClean="0">
                <a:solidFill>
                  <a:srgbClr val="000000"/>
                </a:solidFill>
                <a:latin typeface="Helvetica" pitchFamily="1" charset="0"/>
                <a:sym typeface="Symbol" pitchFamily="18" charset="2"/>
              </a:rPr>
              <a:t> O(2</a:t>
            </a:r>
            <a:r>
              <a:rPr lang="en-US" sz="2800" b="1" baseline="30000" dirty="0" smtClean="0">
                <a:solidFill>
                  <a:srgbClr val="000000"/>
                </a:solidFill>
                <a:latin typeface="Helvetica" pitchFamily="1" charset="0"/>
                <a:sym typeface="Symbol" pitchFamily="18" charset="2"/>
              </a:rPr>
              <a:t>N</a:t>
            </a:r>
            <a:r>
              <a:rPr lang="en-US" sz="2800" b="1" dirty="0">
                <a:solidFill>
                  <a:srgbClr val="000000"/>
                </a:solidFill>
                <a:latin typeface="Helvetica" pitchFamily="1" charset="0"/>
                <a:sym typeface="Symbol" pitchFamily="18" charset="2"/>
              </a:rPr>
              <a:t>)</a:t>
            </a:r>
            <a:r>
              <a:rPr lang="en-US" sz="2800" b="1" dirty="0">
                <a:solidFill>
                  <a:srgbClr val="0000FF"/>
                </a:solidFill>
                <a:latin typeface="Helvetica" pitchFamily="1" charset="0"/>
              </a:rPr>
              <a:t> </a:t>
            </a:r>
            <a:r>
              <a:rPr lang="en-US" sz="2800" b="1" dirty="0" smtClean="0">
                <a:solidFill>
                  <a:srgbClr val="0000FF"/>
                </a:solidFill>
                <a:latin typeface="Helvetica" pitchFamily="1" charset="0"/>
              </a:rPr>
              <a:t> </a:t>
            </a:r>
            <a:endParaRPr lang="en-US" sz="2800" b="1" dirty="0">
              <a:solidFill>
                <a:srgbClr val="0000FF"/>
              </a:solidFill>
              <a:latin typeface="Helvetica" pitchFamily="1" charset="0"/>
            </a:endParaRPr>
          </a:p>
        </p:txBody>
      </p:sp>
      <p:sp>
        <p:nvSpPr>
          <p:cNvPr id="130060" name="Text Box 14"/>
          <p:cNvSpPr txBox="1">
            <a:spLocks noChangeArrowheads="1"/>
          </p:cNvSpPr>
          <p:nvPr/>
        </p:nvSpPr>
        <p:spPr bwMode="auto">
          <a:xfrm>
            <a:off x="252133" y="1499543"/>
            <a:ext cx="87019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dirty="0" smtClean="0">
                <a:solidFill>
                  <a:schemeClr val="folHlink"/>
                </a:solidFill>
                <a:latin typeface="Comic Sans MS" pitchFamily="66" charset="0"/>
              </a:rPr>
              <a:t>REALLY COMMON SERIES </a:t>
            </a:r>
            <a:r>
              <a:rPr lang="en-US" sz="1800" dirty="0" smtClean="0">
                <a:solidFill>
                  <a:schemeClr val="folHlink"/>
                </a:solidFill>
                <a:latin typeface="Comic Sans MS" pitchFamily="66" charset="0"/>
              </a:rPr>
              <a:t>(you should recognize these after today)</a:t>
            </a:r>
            <a:r>
              <a:rPr lang="en-US" sz="2400" dirty="0" smtClean="0">
                <a:solidFill>
                  <a:schemeClr val="folHlink"/>
                </a:solidFill>
                <a:latin typeface="Comic Sans MS" pitchFamily="66" charset="0"/>
              </a:rPr>
              <a:t> </a:t>
            </a:r>
            <a:endParaRPr lang="en-US" sz="2400" dirty="0">
              <a:solidFill>
                <a:schemeClr val="folHlink"/>
              </a:solidFill>
              <a:latin typeface="Comic Sans MS" pitchFamily="66" charset="0"/>
            </a:endParaRPr>
          </a:p>
        </p:txBody>
      </p:sp>
      <p:sp>
        <p:nvSpPr>
          <p:cNvPr id="12" name="Text Box 10"/>
          <p:cNvSpPr txBox="1">
            <a:spLocks noChangeArrowheads="1"/>
          </p:cNvSpPr>
          <p:nvPr/>
        </p:nvSpPr>
        <p:spPr bwMode="auto">
          <a:xfrm>
            <a:off x="25400" y="5081365"/>
            <a:ext cx="3016199" cy="399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nSpc>
                <a:spcPct val="70000"/>
              </a:lnSpc>
            </a:pPr>
            <a:r>
              <a:rPr lang="en-US" sz="2800" dirty="0" smtClean="0">
                <a:solidFill>
                  <a:srgbClr val="0000FF"/>
                </a:solidFill>
                <a:latin typeface="Helvetica" pitchFamily="1" charset="0"/>
              </a:rPr>
              <a:t>T(N + M) </a:t>
            </a:r>
            <a:r>
              <a:rPr lang="en-US" sz="2800" b="1" dirty="0" smtClean="0">
                <a:solidFill>
                  <a:srgbClr val="000000"/>
                </a:solidFill>
                <a:latin typeface="Helvetica" pitchFamily="1" charset="0"/>
                <a:sym typeface="Symbol" pitchFamily="18" charset="2"/>
              </a:rPr>
              <a:t> O(N</a:t>
            </a:r>
            <a:r>
              <a:rPr lang="en-US" sz="2800" b="1" baseline="30000" dirty="0" smtClean="0">
                <a:solidFill>
                  <a:srgbClr val="000000"/>
                </a:solidFill>
                <a:latin typeface="Helvetica" pitchFamily="1" charset="0"/>
                <a:sym typeface="Symbol" pitchFamily="18" charset="2"/>
              </a:rPr>
              <a:t>2</a:t>
            </a:r>
            <a:r>
              <a:rPr lang="en-US" sz="2800" b="1" dirty="0" smtClean="0">
                <a:solidFill>
                  <a:srgbClr val="000000"/>
                </a:solidFill>
                <a:latin typeface="Helvetica" pitchFamily="1" charset="0"/>
                <a:sym typeface="Symbol" pitchFamily="18" charset="2"/>
              </a:rPr>
              <a:t>)</a:t>
            </a:r>
            <a:endParaRPr lang="en-US" sz="2800" b="1" dirty="0">
              <a:solidFill>
                <a:srgbClr val="0000FF"/>
              </a:solidFill>
              <a:latin typeface="Helvetica" pitchFamily="1" charset="0"/>
            </a:endParaRPr>
          </a:p>
        </p:txBody>
      </p:sp>
      <p:sp>
        <p:nvSpPr>
          <p:cNvPr id="13" name="Line Callout 1 12"/>
          <p:cNvSpPr/>
          <p:nvPr/>
        </p:nvSpPr>
        <p:spPr>
          <a:xfrm>
            <a:off x="4603082" y="4622817"/>
            <a:ext cx="4007517" cy="1429516"/>
          </a:xfrm>
          <a:prstGeom prst="borderCallout1">
            <a:avLst>
              <a:gd name="adj1" fmla="val 72860"/>
              <a:gd name="adj2" fmla="val 1174"/>
              <a:gd name="adj3" fmla="val 44019"/>
              <a:gd name="adj4" fmla="val -40810"/>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smtClean="0"/>
              <a:t>FALSE! </a:t>
            </a:r>
          </a:p>
          <a:p>
            <a:pPr algn="ctr" fontAlgn="auto">
              <a:spcBef>
                <a:spcPts val="0"/>
              </a:spcBef>
              <a:spcAft>
                <a:spcPts val="0"/>
              </a:spcAft>
              <a:defRPr/>
            </a:pPr>
            <a:r>
              <a:rPr lang="en-US" sz="2000" dirty="0" smtClean="0"/>
              <a:t>I need to pick a value of c and N BEFORE knowing what N and M are here. </a:t>
            </a:r>
            <a:endParaRPr lang="en-US" sz="2000" dirty="0"/>
          </a:p>
        </p:txBody>
      </p:sp>
    </p:spTree>
    <p:extLst>
      <p:ext uri="{BB962C8B-B14F-4D97-AF65-F5344CB8AC3E}">
        <p14:creationId xmlns:p14="http://schemas.microsoft.com/office/powerpoint/2010/main" val="23651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ctrTitle"/>
          </p:nvPr>
        </p:nvSpPr>
        <p:spPr>
          <a:xfrm>
            <a:off x="537779" y="609600"/>
            <a:ext cx="8585200" cy="4953000"/>
          </a:xfrm>
        </p:spPr>
        <p:txBody>
          <a:bodyPr/>
          <a:lstStyle/>
          <a:p>
            <a:pPr algn="l"/>
            <a:r>
              <a:rPr lang="en-US" sz="13800" b="1" dirty="0" smtClean="0"/>
              <a:t>Making Change</a:t>
            </a:r>
            <a:br>
              <a:rPr lang="en-US" sz="13800" b="1" dirty="0" smtClean="0"/>
            </a:br>
            <a:r>
              <a:rPr lang="en-US" sz="13800" b="1" dirty="0" smtClean="0"/>
              <a:t>Hw9</a:t>
            </a:r>
            <a:endParaRPr lang="en-US" sz="6600" b="1" dirty="0" smtClean="0"/>
          </a:p>
        </p:txBody>
      </p:sp>
      <p:pic>
        <p:nvPicPr>
          <p:cNvPr id="8194" name="Picture 2" descr="http://editmentor.files.wordpress.com/2010/06/coins.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6019800" y="2924174"/>
            <a:ext cx="2952750" cy="3933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1239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5"/>
          <p:cNvSpPr txBox="1">
            <a:spLocks noChangeArrowheads="1"/>
          </p:cNvSpPr>
          <p:nvPr/>
        </p:nvSpPr>
        <p:spPr bwMode="auto">
          <a:xfrm>
            <a:off x="6319838" y="5560958"/>
            <a:ext cx="2647950" cy="1076325"/>
          </a:xfrm>
          <a:prstGeom prst="rect">
            <a:avLst/>
          </a:prstGeom>
          <a:solidFill>
            <a:schemeClr val="bg1">
              <a:lumMod val="85000"/>
            </a:schemeClr>
          </a:solidFill>
          <a:ln>
            <a:noFill/>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sz="3200" dirty="0" smtClean="0">
                <a:solidFill>
                  <a:prstClr val="black"/>
                </a:solidFill>
                <a:latin typeface="Cambria" pitchFamily="18" charset="0"/>
              </a:rPr>
              <a:t>Minimizing change...</a:t>
            </a:r>
          </a:p>
        </p:txBody>
      </p:sp>
      <p:sp>
        <p:nvSpPr>
          <p:cNvPr id="87043" name="Rectangle 17"/>
          <p:cNvSpPr>
            <a:spLocks noChangeArrowheads="1"/>
          </p:cNvSpPr>
          <p:nvPr/>
        </p:nvSpPr>
        <p:spPr bwMode="auto">
          <a:xfrm>
            <a:off x="0" y="6442075"/>
            <a:ext cx="557688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1" hangingPunct="1">
              <a:spcBef>
                <a:spcPct val="0"/>
              </a:spcBef>
            </a:pPr>
            <a:r>
              <a:rPr lang="en-US" sz="2100" b="1">
                <a:solidFill>
                  <a:srgbClr val="000000"/>
                </a:solidFill>
                <a:latin typeface="Calibri" pitchFamily="34" charset="0"/>
                <a:cs typeface="Arial" charset="0"/>
              </a:rPr>
              <a:t>in Racket + Prolog:  </a:t>
            </a:r>
            <a:r>
              <a:rPr lang="en-US" sz="2100" i="1">
                <a:solidFill>
                  <a:srgbClr val="000000"/>
                </a:solidFill>
                <a:latin typeface="Calibri" pitchFamily="34" charset="0"/>
                <a:cs typeface="Arial" charset="0"/>
              </a:rPr>
              <a:t>recursive use-it-or…-or-lose-it</a:t>
            </a:r>
          </a:p>
        </p:txBody>
      </p:sp>
      <p:sp>
        <p:nvSpPr>
          <p:cNvPr id="87045" name="Rectangle 19"/>
          <p:cNvSpPr>
            <a:spLocks noChangeArrowheads="1"/>
          </p:cNvSpPr>
          <p:nvPr/>
        </p:nvSpPr>
        <p:spPr bwMode="auto">
          <a:xfrm>
            <a:off x="381000" y="2337071"/>
            <a:ext cx="58594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hangingPunct="1">
              <a:spcBef>
                <a:spcPct val="0"/>
              </a:spcBef>
            </a:pPr>
            <a:r>
              <a:rPr lang="en-US" sz="3200" dirty="0">
                <a:solidFill>
                  <a:srgbClr val="000000"/>
                </a:solidFill>
                <a:latin typeface="Calibri" pitchFamily="34" charset="0"/>
                <a:cs typeface="Arial" charset="0"/>
              </a:rPr>
              <a:t>change( </a:t>
            </a:r>
            <a:r>
              <a:rPr lang="en-US" sz="3200" dirty="0">
                <a:solidFill>
                  <a:srgbClr val="C00000"/>
                </a:solidFill>
                <a:latin typeface="Calibri" pitchFamily="34" charset="0"/>
                <a:cs typeface="Arial" charset="0"/>
              </a:rPr>
              <a:t>18</a:t>
            </a:r>
            <a:r>
              <a:rPr lang="en-US" sz="3200" dirty="0">
                <a:solidFill>
                  <a:srgbClr val="000000"/>
                </a:solidFill>
                <a:latin typeface="Calibri" pitchFamily="34" charset="0"/>
                <a:cs typeface="Arial" charset="0"/>
              </a:rPr>
              <a:t>,  [</a:t>
            </a:r>
            <a:r>
              <a:rPr lang="en-US" sz="3200" dirty="0" smtClean="0">
                <a:solidFill>
                  <a:srgbClr val="000000"/>
                </a:solidFill>
                <a:latin typeface="Calibri" pitchFamily="34" charset="0"/>
                <a:cs typeface="Arial" charset="0"/>
              </a:rPr>
              <a:t>1, 9, 10] </a:t>
            </a:r>
            <a:r>
              <a:rPr lang="en-US" sz="3200" dirty="0">
                <a:solidFill>
                  <a:srgbClr val="000000"/>
                </a:solidFill>
                <a:latin typeface="Calibri" pitchFamily="34" charset="0"/>
                <a:cs typeface="Arial" charset="0"/>
              </a:rPr>
              <a:t>) </a:t>
            </a:r>
          </a:p>
        </p:txBody>
      </p:sp>
      <p:sp>
        <p:nvSpPr>
          <p:cNvPr id="87046" name="Rectangle 20"/>
          <p:cNvSpPr>
            <a:spLocks noChangeArrowheads="1"/>
          </p:cNvSpPr>
          <p:nvPr/>
        </p:nvSpPr>
        <p:spPr bwMode="auto">
          <a:xfrm>
            <a:off x="76200" y="207963"/>
            <a:ext cx="276066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spcBef>
                <a:spcPct val="0"/>
              </a:spcBef>
            </a:pPr>
            <a:r>
              <a:rPr lang="en-US" sz="2800" dirty="0">
                <a:solidFill>
                  <a:srgbClr val="000000"/>
                </a:solidFill>
                <a:latin typeface="Calibri" pitchFamily="34" charset="0"/>
                <a:cs typeface="Arial" charset="0"/>
              </a:rPr>
              <a:t>we want the </a:t>
            </a:r>
            <a:r>
              <a:rPr lang="en-US" sz="2800" b="1" i="1" dirty="0">
                <a:solidFill>
                  <a:srgbClr val="000000"/>
                </a:solidFill>
                <a:latin typeface="Calibri" pitchFamily="34" charset="0"/>
                <a:cs typeface="Arial" charset="0"/>
              </a:rPr>
              <a:t>fewest</a:t>
            </a:r>
            <a:r>
              <a:rPr lang="en-US" sz="2800" dirty="0">
                <a:solidFill>
                  <a:srgbClr val="000000"/>
                </a:solidFill>
                <a:latin typeface="Calibri" pitchFamily="34" charset="0"/>
                <a:cs typeface="Arial" charset="0"/>
              </a:rPr>
              <a:t> coins that will produce this </a:t>
            </a:r>
            <a:r>
              <a:rPr lang="en-US" sz="2800" dirty="0">
                <a:solidFill>
                  <a:srgbClr val="C00000"/>
                </a:solidFill>
                <a:latin typeface="Calibri" pitchFamily="34" charset="0"/>
                <a:cs typeface="Arial" charset="0"/>
              </a:rPr>
              <a:t>total</a:t>
            </a:r>
          </a:p>
        </p:txBody>
      </p:sp>
      <p:sp>
        <p:nvSpPr>
          <p:cNvPr id="87047" name="Rectangle 21"/>
          <p:cNvSpPr>
            <a:spLocks noChangeArrowheads="1"/>
          </p:cNvSpPr>
          <p:nvPr/>
        </p:nvSpPr>
        <p:spPr bwMode="auto">
          <a:xfrm>
            <a:off x="2982447" y="149076"/>
            <a:ext cx="357075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spcBef>
                <a:spcPct val="0"/>
              </a:spcBef>
            </a:pPr>
            <a:r>
              <a:rPr lang="en-US" sz="2800" dirty="0">
                <a:solidFill>
                  <a:srgbClr val="000000"/>
                </a:solidFill>
                <a:latin typeface="Calibri" pitchFamily="34" charset="0"/>
                <a:cs typeface="Arial" charset="0"/>
              </a:rPr>
              <a:t>out of these denominations                     (we can use as many times as we want)</a:t>
            </a:r>
          </a:p>
        </p:txBody>
      </p:sp>
      <p:cxnSp>
        <p:nvCxnSpPr>
          <p:cNvPr id="87048" name="Straight Arrow Connector 23"/>
          <p:cNvCxnSpPr>
            <a:cxnSpLocks noChangeShapeType="1"/>
          </p:cNvCxnSpPr>
          <p:nvPr/>
        </p:nvCxnSpPr>
        <p:spPr bwMode="auto">
          <a:xfrm>
            <a:off x="1828800" y="1933737"/>
            <a:ext cx="187325" cy="376237"/>
          </a:xfrm>
          <a:prstGeom prst="straightConnector1">
            <a:avLst/>
          </a:prstGeom>
          <a:noFill/>
          <a:ln w="19050"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87049" name="Straight Arrow Connector 27"/>
          <p:cNvCxnSpPr>
            <a:cxnSpLocks noChangeShapeType="1"/>
          </p:cNvCxnSpPr>
          <p:nvPr/>
        </p:nvCxnSpPr>
        <p:spPr bwMode="auto">
          <a:xfrm flipH="1">
            <a:off x="3657600" y="2013938"/>
            <a:ext cx="241300" cy="415925"/>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2" name="Line Callout 1 11"/>
          <p:cNvSpPr/>
          <p:nvPr/>
        </p:nvSpPr>
        <p:spPr>
          <a:xfrm>
            <a:off x="4595811" y="2121855"/>
            <a:ext cx="4548189" cy="2717121"/>
          </a:xfrm>
          <a:prstGeom prst="borderCallout1">
            <a:avLst>
              <a:gd name="adj1" fmla="val 28132"/>
              <a:gd name="adj2" fmla="val -30111"/>
              <a:gd name="adj3" fmla="val 64810"/>
              <a:gd name="adj4" fmla="val -896"/>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t>Does the algorithm of always using the largest coin possible get you the minimum number of coins?</a:t>
            </a:r>
          </a:p>
          <a:p>
            <a:pPr algn="ctr" fontAlgn="auto">
              <a:spcBef>
                <a:spcPts val="0"/>
              </a:spcBef>
              <a:spcAft>
                <a:spcPts val="0"/>
              </a:spcAft>
              <a:defRPr/>
            </a:pPr>
            <a:r>
              <a:rPr lang="en-US" sz="2800" dirty="0" smtClean="0"/>
              <a:t>A) Yes		B) No 		C)??</a:t>
            </a:r>
            <a:endParaRPr lang="en-US" sz="2800" dirty="0"/>
          </a:p>
        </p:txBody>
      </p:sp>
    </p:spTree>
    <p:extLst>
      <p:ext uri="{BB962C8B-B14F-4D97-AF65-F5344CB8AC3E}">
        <p14:creationId xmlns:p14="http://schemas.microsoft.com/office/powerpoint/2010/main" val="191571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ctrTitle"/>
          </p:nvPr>
        </p:nvSpPr>
        <p:spPr>
          <a:xfrm>
            <a:off x="304800" y="685800"/>
            <a:ext cx="8585200" cy="4953000"/>
          </a:xfrm>
        </p:spPr>
        <p:txBody>
          <a:bodyPr/>
          <a:lstStyle/>
          <a:p>
            <a:r>
              <a:rPr lang="en-US" sz="9600" b="1" dirty="0"/>
              <a:t>I</a:t>
            </a:r>
            <a:r>
              <a:rPr lang="en-US" sz="9600" b="1" dirty="0" smtClean="0"/>
              <a:t>n </a:t>
            </a:r>
            <a:r>
              <a:rPr lang="en-US" sz="9600" b="1" dirty="0"/>
              <a:t>CS </a:t>
            </a:r>
            <a:r>
              <a:rPr lang="en-US" sz="6600" dirty="0" smtClean="0"/>
              <a:t>(and life?)</a:t>
            </a:r>
            <a:r>
              <a:rPr lang="en-US" sz="9600" b="1" dirty="0" smtClean="0"/>
              <a:t/>
            </a:r>
            <a:br>
              <a:rPr lang="en-US" sz="9600" b="1" dirty="0" smtClean="0"/>
            </a:br>
            <a:r>
              <a:rPr lang="en-US" sz="11500" b="1" dirty="0" smtClean="0"/>
              <a:t>Greed usually doesn’t work</a:t>
            </a:r>
            <a:br>
              <a:rPr lang="en-US" sz="11500" b="1" dirty="0" smtClean="0"/>
            </a:br>
            <a:endParaRPr lang="en-US" b="1" dirty="0" smtClean="0"/>
          </a:p>
        </p:txBody>
      </p:sp>
    </p:spTree>
    <p:extLst>
      <p:ext uri="{BB962C8B-B14F-4D97-AF65-F5344CB8AC3E}">
        <p14:creationId xmlns:p14="http://schemas.microsoft.com/office/powerpoint/2010/main" val="30853340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5"/>
          <p:cNvSpPr txBox="1">
            <a:spLocks noChangeArrowheads="1"/>
          </p:cNvSpPr>
          <p:nvPr/>
        </p:nvSpPr>
        <p:spPr bwMode="auto">
          <a:xfrm>
            <a:off x="5903913" y="207963"/>
            <a:ext cx="2647950" cy="1076325"/>
          </a:xfrm>
          <a:prstGeom prst="rect">
            <a:avLst/>
          </a:prstGeom>
          <a:solidFill>
            <a:schemeClr val="bg1">
              <a:lumMod val="85000"/>
            </a:schemeClr>
          </a:solidFill>
          <a:ln>
            <a:noFill/>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sz="3200" dirty="0" smtClean="0">
                <a:solidFill>
                  <a:prstClr val="black"/>
                </a:solidFill>
                <a:latin typeface="Cambria" pitchFamily="18" charset="0"/>
              </a:rPr>
              <a:t>Minimizing change...</a:t>
            </a:r>
          </a:p>
        </p:txBody>
      </p:sp>
      <p:sp>
        <p:nvSpPr>
          <p:cNvPr id="87044" name="Rectangle 18"/>
          <p:cNvSpPr>
            <a:spLocks noChangeArrowheads="1"/>
          </p:cNvSpPr>
          <p:nvPr/>
        </p:nvSpPr>
        <p:spPr bwMode="auto">
          <a:xfrm>
            <a:off x="325438" y="6273800"/>
            <a:ext cx="372745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1" hangingPunct="1">
              <a:spcBef>
                <a:spcPct val="0"/>
              </a:spcBef>
            </a:pPr>
            <a:r>
              <a:rPr lang="en-US" sz="2100" b="1" dirty="0">
                <a:solidFill>
                  <a:srgbClr val="000000"/>
                </a:solidFill>
                <a:latin typeface="Calibri" pitchFamily="34" charset="0"/>
                <a:cs typeface="Arial" charset="0"/>
              </a:rPr>
              <a:t>in Java: </a:t>
            </a:r>
            <a:r>
              <a:rPr lang="en-US" sz="2100" i="1" dirty="0">
                <a:solidFill>
                  <a:srgbClr val="000000"/>
                </a:solidFill>
                <a:latin typeface="Calibri" pitchFamily="34" charset="0"/>
                <a:cs typeface="Arial" charset="0"/>
              </a:rPr>
              <a:t>dynamic programming!</a:t>
            </a:r>
          </a:p>
        </p:txBody>
      </p:sp>
      <p:sp>
        <p:nvSpPr>
          <p:cNvPr id="87045" name="Rectangle 19"/>
          <p:cNvSpPr>
            <a:spLocks noChangeArrowheads="1"/>
          </p:cNvSpPr>
          <p:nvPr/>
        </p:nvSpPr>
        <p:spPr bwMode="auto">
          <a:xfrm>
            <a:off x="268288" y="1288558"/>
            <a:ext cx="58594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hangingPunct="1">
              <a:spcBef>
                <a:spcPct val="0"/>
              </a:spcBef>
            </a:pPr>
            <a:r>
              <a:rPr lang="en-US" sz="3200" dirty="0">
                <a:solidFill>
                  <a:srgbClr val="000000"/>
                </a:solidFill>
                <a:latin typeface="Calibri" pitchFamily="34" charset="0"/>
                <a:cs typeface="Arial" charset="0"/>
              </a:rPr>
              <a:t>change( </a:t>
            </a:r>
            <a:r>
              <a:rPr lang="en-US" sz="3200" dirty="0">
                <a:solidFill>
                  <a:srgbClr val="C00000"/>
                </a:solidFill>
                <a:latin typeface="Calibri" pitchFamily="34" charset="0"/>
                <a:cs typeface="Arial" charset="0"/>
              </a:rPr>
              <a:t>18</a:t>
            </a:r>
            <a:r>
              <a:rPr lang="en-US" sz="3200" dirty="0">
                <a:solidFill>
                  <a:srgbClr val="000000"/>
                </a:solidFill>
                <a:latin typeface="Calibri" pitchFamily="34" charset="0"/>
                <a:cs typeface="Arial" charset="0"/>
              </a:rPr>
              <a:t>,  [</a:t>
            </a:r>
            <a:r>
              <a:rPr lang="en-US" sz="3200" dirty="0" smtClean="0">
                <a:solidFill>
                  <a:srgbClr val="000000"/>
                </a:solidFill>
                <a:latin typeface="Calibri" pitchFamily="34" charset="0"/>
                <a:cs typeface="Arial" charset="0"/>
              </a:rPr>
              <a:t>1, 9, 10] </a:t>
            </a:r>
            <a:r>
              <a:rPr lang="en-US" sz="3200" dirty="0">
                <a:solidFill>
                  <a:srgbClr val="000000"/>
                </a:solidFill>
                <a:latin typeface="Calibri" pitchFamily="34" charset="0"/>
                <a:cs typeface="Arial" charset="0"/>
              </a:rPr>
              <a:t>) </a:t>
            </a:r>
          </a:p>
        </p:txBody>
      </p:sp>
      <p:sp>
        <p:nvSpPr>
          <p:cNvPr id="87046" name="Rectangle 20"/>
          <p:cNvSpPr>
            <a:spLocks noChangeArrowheads="1"/>
          </p:cNvSpPr>
          <p:nvPr/>
        </p:nvSpPr>
        <p:spPr bwMode="auto">
          <a:xfrm>
            <a:off x="166688" y="128588"/>
            <a:ext cx="2092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0"/>
              </a:spcBef>
            </a:pPr>
            <a:r>
              <a:rPr lang="en-US">
                <a:solidFill>
                  <a:srgbClr val="000000"/>
                </a:solidFill>
                <a:latin typeface="Calibri" pitchFamily="34" charset="0"/>
                <a:cs typeface="Arial" charset="0"/>
              </a:rPr>
              <a:t>we want the </a:t>
            </a:r>
            <a:r>
              <a:rPr lang="en-US" b="1" i="1">
                <a:solidFill>
                  <a:srgbClr val="000000"/>
                </a:solidFill>
                <a:latin typeface="Calibri" pitchFamily="34" charset="0"/>
                <a:cs typeface="Arial" charset="0"/>
              </a:rPr>
              <a:t>fewest</a:t>
            </a:r>
            <a:r>
              <a:rPr lang="en-US">
                <a:solidFill>
                  <a:srgbClr val="000000"/>
                </a:solidFill>
                <a:latin typeface="Calibri" pitchFamily="34" charset="0"/>
                <a:cs typeface="Arial" charset="0"/>
              </a:rPr>
              <a:t> coins that will produce this </a:t>
            </a:r>
            <a:r>
              <a:rPr lang="en-US">
                <a:solidFill>
                  <a:srgbClr val="C00000"/>
                </a:solidFill>
                <a:latin typeface="Calibri" pitchFamily="34" charset="0"/>
                <a:cs typeface="Arial" charset="0"/>
              </a:rPr>
              <a:t>total</a:t>
            </a:r>
          </a:p>
        </p:txBody>
      </p:sp>
      <p:sp>
        <p:nvSpPr>
          <p:cNvPr id="87047" name="Rectangle 21"/>
          <p:cNvSpPr>
            <a:spLocks noChangeArrowheads="1"/>
          </p:cNvSpPr>
          <p:nvPr/>
        </p:nvSpPr>
        <p:spPr bwMode="auto">
          <a:xfrm>
            <a:off x="2578100" y="128588"/>
            <a:ext cx="27606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0"/>
              </a:spcBef>
            </a:pPr>
            <a:r>
              <a:rPr lang="en-US">
                <a:solidFill>
                  <a:srgbClr val="000000"/>
                </a:solidFill>
                <a:latin typeface="Calibri" pitchFamily="34" charset="0"/>
                <a:cs typeface="Arial" charset="0"/>
              </a:rPr>
              <a:t>out of these denominations                     (we can use as many times as we want)</a:t>
            </a:r>
          </a:p>
        </p:txBody>
      </p:sp>
      <p:cxnSp>
        <p:nvCxnSpPr>
          <p:cNvPr id="87048" name="Straight Arrow Connector 23"/>
          <p:cNvCxnSpPr>
            <a:cxnSpLocks noChangeShapeType="1"/>
          </p:cNvCxnSpPr>
          <p:nvPr/>
        </p:nvCxnSpPr>
        <p:spPr bwMode="auto">
          <a:xfrm>
            <a:off x="1755228" y="956633"/>
            <a:ext cx="187325" cy="376237"/>
          </a:xfrm>
          <a:prstGeom prst="straightConnector1">
            <a:avLst/>
          </a:prstGeom>
          <a:noFill/>
          <a:ln w="19050"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87049" name="Straight Arrow Connector 27"/>
          <p:cNvCxnSpPr>
            <a:cxnSpLocks noChangeShapeType="1"/>
          </p:cNvCxnSpPr>
          <p:nvPr/>
        </p:nvCxnSpPr>
        <p:spPr bwMode="auto">
          <a:xfrm flipH="1">
            <a:off x="3811588" y="956633"/>
            <a:ext cx="241300" cy="415925"/>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aphicFrame>
        <p:nvGraphicFramePr>
          <p:cNvPr id="3" name="Table 2"/>
          <p:cNvGraphicFramePr>
            <a:graphicFrameLocks noGrp="1"/>
          </p:cNvGraphicFramePr>
          <p:nvPr>
            <p:extLst>
              <p:ext uri="{D42A27DB-BD31-4B8C-83A1-F6EECF244321}">
                <p14:modId xmlns:p14="http://schemas.microsoft.com/office/powerpoint/2010/main" val="1062862087"/>
              </p:ext>
            </p:extLst>
          </p:nvPr>
        </p:nvGraphicFramePr>
        <p:xfrm>
          <a:off x="92404" y="4267200"/>
          <a:ext cx="8899201" cy="1074420"/>
        </p:xfrm>
        <a:graphic>
          <a:graphicData uri="http://schemas.openxmlformats.org/drawingml/2006/table">
            <a:tbl>
              <a:tblPr firstRow="1" bandRow="1">
                <a:tableStyleId>{5940675A-B579-460E-94D1-54222C63F5DA}</a:tableStyleId>
              </a:tblPr>
              <a:tblGrid>
                <a:gridCol w="468379"/>
                <a:gridCol w="468379"/>
                <a:gridCol w="468379"/>
                <a:gridCol w="468379"/>
                <a:gridCol w="468379"/>
                <a:gridCol w="468379"/>
                <a:gridCol w="468379"/>
                <a:gridCol w="468379"/>
                <a:gridCol w="468379"/>
                <a:gridCol w="468379"/>
                <a:gridCol w="468379"/>
                <a:gridCol w="468379"/>
                <a:gridCol w="468379"/>
                <a:gridCol w="468379"/>
                <a:gridCol w="468379"/>
                <a:gridCol w="468379"/>
                <a:gridCol w="468379"/>
                <a:gridCol w="468379"/>
                <a:gridCol w="468379"/>
              </a:tblGrid>
              <a:tr h="495300">
                <a:tc>
                  <a:txBody>
                    <a:bodyPr/>
                    <a:lstStyle/>
                    <a:p>
                      <a:pPr algn="ctr"/>
                      <a:r>
                        <a:rPr lang="en-US" dirty="0" smtClean="0"/>
                        <a:t>0</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1</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2</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3</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4</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5</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6</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7</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8</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9</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10</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11</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12</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13</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14</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15</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16</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17</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18</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495300">
                <a:tc>
                  <a:txBody>
                    <a:bodyPr/>
                    <a:lstStyle/>
                    <a:p>
                      <a:pPr algn="ctr"/>
                      <a:r>
                        <a:rPr lang="en-US" sz="3200" dirty="0" smtClean="0"/>
                        <a:t>0</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3200" dirty="0" smtClean="0"/>
                        <a:t>1</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3200" dirty="0" smtClean="0"/>
                        <a:t>2</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3200" dirty="0" smtClean="0"/>
                        <a:t>3</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3200" dirty="0" smtClean="0"/>
                        <a:t>4</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3200" dirty="0" smtClean="0"/>
                        <a:t>5</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3200" dirty="0" smtClean="0"/>
                        <a:t>6</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3200" dirty="0" smtClean="0"/>
                        <a:t>7</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3200" dirty="0" smtClean="0"/>
                        <a:t>8</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3200" dirty="0" smtClean="0"/>
                        <a:t>1</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3200" dirty="0" smtClean="0"/>
                        <a:t>1</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3200" dirty="0" smtClean="0"/>
                        <a:t>2</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3200" dirty="0" smtClean="0"/>
                        <a:t>3</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3200" dirty="0" smtClean="0"/>
                        <a:t>4</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p:sp>
        <p:nvSpPr>
          <p:cNvPr id="12" name="Line Callout 1 11"/>
          <p:cNvSpPr/>
          <p:nvPr/>
        </p:nvSpPr>
        <p:spPr>
          <a:xfrm>
            <a:off x="4648200" y="1981200"/>
            <a:ext cx="4343400" cy="1181376"/>
          </a:xfrm>
          <a:prstGeom prst="borderCallout1">
            <a:avLst>
              <a:gd name="adj1" fmla="val 208290"/>
              <a:gd name="adj2" fmla="val 74063"/>
              <a:gd name="adj3" fmla="val 96838"/>
              <a:gd name="adj4" fmla="val 84040"/>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t>What is the fewest coins I can use to make this total? </a:t>
            </a:r>
            <a:endParaRPr lang="en-US" sz="2800" dirty="0"/>
          </a:p>
        </p:txBody>
      </p:sp>
      <p:sp>
        <p:nvSpPr>
          <p:cNvPr id="13" name="Line Callout 1 12"/>
          <p:cNvSpPr/>
          <p:nvPr/>
        </p:nvSpPr>
        <p:spPr>
          <a:xfrm>
            <a:off x="325438" y="2133600"/>
            <a:ext cx="3727450" cy="1181376"/>
          </a:xfrm>
          <a:prstGeom prst="borderCallout1">
            <a:avLst>
              <a:gd name="adj1" fmla="val 98862"/>
              <a:gd name="adj2" fmla="val 95211"/>
              <a:gd name="adj3" fmla="val 99507"/>
              <a:gd name="adj4" fmla="val 84463"/>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t>You need to invent this DP algorithm in Hw9</a:t>
            </a:r>
            <a:endParaRPr lang="en-US" sz="2800" dirty="0"/>
          </a:p>
        </p:txBody>
      </p:sp>
    </p:spTree>
    <p:extLst>
      <p:ext uri="{BB962C8B-B14F-4D97-AF65-F5344CB8AC3E}">
        <p14:creationId xmlns:p14="http://schemas.microsoft.com/office/powerpoint/2010/main" val="28744713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ctrTitle"/>
          </p:nvPr>
        </p:nvSpPr>
        <p:spPr/>
        <p:txBody>
          <a:bodyPr/>
          <a:lstStyle/>
          <a:p>
            <a:pPr eaLnBrk="1" hangingPunct="1"/>
            <a:r>
              <a:rPr lang="en-US" sz="13800" b="1" dirty="0" smtClean="0"/>
              <a:t>Floyd-</a:t>
            </a:r>
            <a:r>
              <a:rPr lang="en-US" sz="13800" b="1" dirty="0" err="1" smtClean="0"/>
              <a:t>Warshall</a:t>
            </a:r>
            <a:r>
              <a:rPr lang="en-US" sz="13800" b="1" dirty="0" smtClean="0"/>
              <a:t/>
            </a:r>
            <a:br>
              <a:rPr lang="en-US" sz="13800" b="1" dirty="0" smtClean="0"/>
            </a:br>
            <a:r>
              <a:rPr lang="en-US" sz="6000" b="1" dirty="0" smtClean="0"/>
              <a:t>(all-pairs shortest path)</a:t>
            </a:r>
            <a:endParaRPr lang="en-US" sz="13800" b="1" dirty="0" smtClean="0"/>
          </a:p>
        </p:txBody>
      </p:sp>
    </p:spTree>
    <p:extLst>
      <p:ext uri="{BB962C8B-B14F-4D97-AF65-F5344CB8AC3E}">
        <p14:creationId xmlns:p14="http://schemas.microsoft.com/office/powerpoint/2010/main" val="12496509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7263" y="1409700"/>
            <a:ext cx="2625725" cy="230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Text Box 1029"/>
          <p:cNvSpPr txBox="1">
            <a:spLocks noChangeArrowheads="1"/>
          </p:cNvSpPr>
          <p:nvPr/>
        </p:nvSpPr>
        <p:spPr bwMode="auto">
          <a:xfrm>
            <a:off x="1108075" y="152400"/>
            <a:ext cx="6629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4400">
                <a:latin typeface="Times New Roman" pitchFamily="18" charset="0"/>
                <a:cs typeface="Times New Roman" pitchFamily="18" charset="0"/>
              </a:rPr>
              <a:t>Finding all Paths</a:t>
            </a:r>
            <a:endParaRPr lang="en-US" sz="3600">
              <a:latin typeface="Times New Roman" pitchFamily="18" charset="0"/>
              <a:cs typeface="Times New Roman" pitchFamily="18" charset="0"/>
            </a:endParaRPr>
          </a:p>
        </p:txBody>
      </p:sp>
      <p:sp>
        <p:nvSpPr>
          <p:cNvPr id="5124" name="Text Box 25"/>
          <p:cNvSpPr txBox="1">
            <a:spLocks noChangeArrowheads="1"/>
          </p:cNvSpPr>
          <p:nvPr/>
        </p:nvSpPr>
        <p:spPr bwMode="auto">
          <a:xfrm>
            <a:off x="111125" y="1600200"/>
            <a:ext cx="461327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800" dirty="0">
                <a:solidFill>
                  <a:srgbClr val="008000"/>
                </a:solidFill>
              </a:rPr>
              <a:t>Suppose we'd like the </a:t>
            </a:r>
          </a:p>
          <a:p>
            <a:pPr algn="ctr" eaLnBrk="1" hangingPunct="1"/>
            <a:r>
              <a:rPr lang="en-US" sz="2800" dirty="0">
                <a:solidFill>
                  <a:srgbClr val="008000"/>
                </a:solidFill>
              </a:rPr>
              <a:t>shortest route from </a:t>
            </a:r>
          </a:p>
          <a:p>
            <a:pPr algn="ctr" eaLnBrk="1" hangingPunct="1"/>
            <a:r>
              <a:rPr lang="en-US" sz="3200" b="1" u="sng" dirty="0">
                <a:solidFill>
                  <a:srgbClr val="008000"/>
                </a:solidFill>
              </a:rPr>
              <a:t>any city to any other city</a:t>
            </a:r>
            <a:r>
              <a:rPr lang="en-US" sz="2800" u="sng" dirty="0">
                <a:solidFill>
                  <a:srgbClr val="008000"/>
                </a:solidFill>
              </a:rPr>
              <a:t>.</a:t>
            </a:r>
          </a:p>
        </p:txBody>
      </p:sp>
      <p:sp>
        <p:nvSpPr>
          <p:cNvPr id="5125" name="Rectangle 90"/>
          <p:cNvSpPr>
            <a:spLocks noChangeArrowheads="1"/>
          </p:cNvSpPr>
          <p:nvPr/>
        </p:nvSpPr>
        <p:spPr bwMode="auto">
          <a:xfrm>
            <a:off x="5092700" y="1376363"/>
            <a:ext cx="14906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r>
              <a:rPr lang="en-US" b="1">
                <a:latin typeface="Times" pitchFamily="-128" charset="0"/>
              </a:rPr>
              <a:t>A directed graph:</a:t>
            </a:r>
          </a:p>
        </p:txBody>
      </p:sp>
      <p:grpSp>
        <p:nvGrpSpPr>
          <p:cNvPr id="5126" name="Group 1026"/>
          <p:cNvGrpSpPr>
            <a:grpSpLocks/>
          </p:cNvGrpSpPr>
          <p:nvPr/>
        </p:nvGrpSpPr>
        <p:grpSpPr bwMode="auto">
          <a:xfrm>
            <a:off x="338138" y="1038225"/>
            <a:ext cx="8324850" cy="180975"/>
            <a:chOff x="295" y="1311"/>
            <a:chExt cx="5177" cy="114"/>
          </a:xfrm>
        </p:grpSpPr>
        <p:sp>
          <p:nvSpPr>
            <p:cNvPr id="5130" name="Rectangle 1027"/>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b="1">
                <a:latin typeface="Times" pitchFamily="-128" charset="0"/>
              </a:endParaRPr>
            </a:p>
          </p:txBody>
        </p:sp>
        <p:sp>
          <p:nvSpPr>
            <p:cNvPr id="5131" name="Rectangle 1028"/>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b="1">
                <a:latin typeface="Times" pitchFamily="-128" charset="0"/>
              </a:endParaRPr>
            </a:p>
          </p:txBody>
        </p:sp>
      </p:grpSp>
      <p:pic>
        <p:nvPicPr>
          <p:cNvPr id="5127" name="Picture 24" descr="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146425"/>
            <a:ext cx="3519488"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6450" y="4005263"/>
            <a:ext cx="2222500" cy="221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Line Callout 1 36"/>
          <p:cNvSpPr/>
          <p:nvPr/>
        </p:nvSpPr>
        <p:spPr>
          <a:xfrm>
            <a:off x="7215188" y="4005263"/>
            <a:ext cx="1905000" cy="2438400"/>
          </a:xfrm>
          <a:prstGeom prst="borderCallout1">
            <a:avLst>
              <a:gd name="adj1" fmla="val 77043"/>
              <a:gd name="adj2" fmla="val -44208"/>
              <a:gd name="adj3" fmla="val 84622"/>
              <a:gd name="adj4" fmla="val -251"/>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t>How is this path different than the paths in the directed graph above?</a:t>
            </a:r>
          </a:p>
        </p:txBody>
      </p:sp>
    </p:spTree>
    <p:extLst>
      <p:ext uri="{BB962C8B-B14F-4D97-AF65-F5344CB8AC3E}">
        <p14:creationId xmlns:p14="http://schemas.microsoft.com/office/powerpoint/2010/main" val="41105475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Homework 7</a:t>
            </a:r>
            <a:endParaRPr lang="en-US" dirty="0"/>
          </a:p>
        </p:txBody>
      </p:sp>
      <p:sp>
        <p:nvSpPr>
          <p:cNvPr id="3" name="Content Placeholder 2"/>
          <p:cNvSpPr>
            <a:spLocks noGrp="1"/>
          </p:cNvSpPr>
          <p:nvPr>
            <p:ph idx="1"/>
          </p:nvPr>
        </p:nvSpPr>
        <p:spPr/>
        <p:txBody>
          <a:bodyPr/>
          <a:lstStyle/>
          <a:p>
            <a:pPr marL="571500" indent="-571500">
              <a:buFont typeface="+mj-lt"/>
              <a:buAutoNum type="romanUcPeriod"/>
            </a:pPr>
            <a:r>
              <a:rPr lang="en-US" dirty="0" smtClean="0"/>
              <a:t>I am better at debugging</a:t>
            </a:r>
          </a:p>
          <a:p>
            <a:pPr marL="571500" indent="-571500">
              <a:buFont typeface="+mj-lt"/>
              <a:buAutoNum type="romanUcPeriod"/>
            </a:pPr>
            <a:r>
              <a:rPr lang="en-US" dirty="0" smtClean="0"/>
              <a:t>I like CS less</a:t>
            </a:r>
          </a:p>
          <a:p>
            <a:pPr marL="571500" indent="-571500">
              <a:buFont typeface="+mj-lt"/>
              <a:buAutoNum type="romanUcPeriod"/>
            </a:pPr>
            <a:r>
              <a:rPr lang="en-US" dirty="0" smtClean="0"/>
              <a:t>I like CS more</a:t>
            </a:r>
          </a:p>
          <a:p>
            <a:pPr marL="0" indent="0">
              <a:buNone/>
            </a:pPr>
            <a:endParaRPr lang="en-US" dirty="0" smtClean="0"/>
          </a:p>
          <a:p>
            <a:pPr marL="514350" indent="-514350">
              <a:buFont typeface="+mj-lt"/>
              <a:buAutoNum type="alphaUcPeriod"/>
            </a:pPr>
            <a:r>
              <a:rPr lang="en-US" dirty="0" smtClean="0"/>
              <a:t>I		B. 	II	C. III		D. I and II </a:t>
            </a:r>
          </a:p>
          <a:p>
            <a:pPr marL="0" indent="0">
              <a:buNone/>
            </a:pPr>
            <a:r>
              <a:rPr lang="en-US" dirty="0" smtClean="0"/>
              <a:t>E. I and III</a:t>
            </a:r>
            <a:endParaRPr lang="en-US" dirty="0"/>
          </a:p>
        </p:txBody>
      </p:sp>
    </p:spTree>
    <p:extLst>
      <p:ext uri="{BB962C8B-B14F-4D97-AF65-F5344CB8AC3E}">
        <p14:creationId xmlns:p14="http://schemas.microsoft.com/office/powerpoint/2010/main" val="35865315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1066800" y="19050"/>
            <a:ext cx="7772400" cy="811213"/>
          </a:xfrm>
        </p:spPr>
        <p:txBody>
          <a:bodyPr/>
          <a:lstStyle/>
          <a:p>
            <a:pPr eaLnBrk="1" hangingPunct="1"/>
            <a:r>
              <a:rPr lang="en-US" sz="4200" smtClean="0"/>
              <a:t>Floyd-Warshall algorithm</a:t>
            </a:r>
            <a:endParaRPr lang="en-US" smtClean="0"/>
          </a:p>
        </p:txBody>
      </p:sp>
      <p:pic>
        <p:nvPicPr>
          <p:cNvPr id="12291" name="Picture 2" descr="RobertFloyd.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219200"/>
            <a:ext cx="5513388" cy="287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3" descr="bobFloydPictu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676400"/>
            <a:ext cx="1574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descr="warshall.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395788"/>
            <a:ext cx="7010400"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6"/>
          <p:cNvSpPr>
            <a:spLocks noChangeArrowheads="1"/>
          </p:cNvSpPr>
          <p:nvPr/>
        </p:nvSpPr>
        <p:spPr bwMode="auto">
          <a:xfrm>
            <a:off x="5867400" y="4448175"/>
            <a:ext cx="2343150" cy="457200"/>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p>
            <a:r>
              <a:rPr lang="en-US">
                <a:latin typeface="Times" pitchFamily="-128" charset="0"/>
              </a:rPr>
              <a:t>Stephen Warshall</a:t>
            </a:r>
          </a:p>
        </p:txBody>
      </p:sp>
      <p:sp>
        <p:nvSpPr>
          <p:cNvPr id="12295" name="Text Box 1029"/>
          <p:cNvSpPr txBox="1">
            <a:spLocks noChangeArrowheads="1"/>
          </p:cNvSpPr>
          <p:nvPr/>
        </p:nvSpPr>
        <p:spPr bwMode="auto">
          <a:xfrm rot="555509">
            <a:off x="4438650" y="895350"/>
            <a:ext cx="4989513" cy="647700"/>
          </a:xfrm>
          <a:prstGeom prst="rect">
            <a:avLst/>
          </a:prstGeom>
          <a:solidFill>
            <a:srgbClr val="FFCCCC"/>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600" i="1">
                <a:solidFill>
                  <a:srgbClr val="C00000"/>
                </a:solidFill>
                <a:latin typeface="Times New Roman" pitchFamily="18" charset="0"/>
                <a:cs typeface="Times New Roman" pitchFamily="18" charset="0"/>
              </a:rPr>
              <a:t>All-pairs</a:t>
            </a:r>
            <a:r>
              <a:rPr lang="en-US" sz="3600">
                <a:solidFill>
                  <a:srgbClr val="C00000"/>
                </a:solidFill>
                <a:latin typeface="Times New Roman" pitchFamily="18" charset="0"/>
                <a:cs typeface="Times New Roman" pitchFamily="18" charset="0"/>
              </a:rPr>
              <a:t> shortest paths!</a:t>
            </a:r>
          </a:p>
        </p:txBody>
      </p:sp>
      <p:sp>
        <p:nvSpPr>
          <p:cNvPr id="12296" name="Text Box 1029"/>
          <p:cNvSpPr txBox="1">
            <a:spLocks noChangeArrowheads="1"/>
          </p:cNvSpPr>
          <p:nvPr/>
        </p:nvSpPr>
        <p:spPr bwMode="auto">
          <a:xfrm>
            <a:off x="1971675" y="6324600"/>
            <a:ext cx="7172325" cy="415925"/>
          </a:xfrm>
          <a:prstGeom prst="rect">
            <a:avLst/>
          </a:prstGeom>
          <a:solidFill>
            <a:schemeClr val="bg1"/>
          </a:solidFill>
          <a:ln w="12700">
            <a:solidFill>
              <a:srgbClr val="C00000"/>
            </a:solidFill>
            <a:miter lim="800000"/>
            <a:headEnd/>
            <a:tailEnd/>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100" i="1">
                <a:solidFill>
                  <a:srgbClr val="C00000"/>
                </a:solidFill>
                <a:latin typeface="Times New Roman" pitchFamily="18" charset="0"/>
                <a:cs typeface="Times New Roman" pitchFamily="18" charset="0"/>
              </a:rPr>
              <a:t>What would a reasonable big-O running time be   </a:t>
            </a:r>
            <a:r>
              <a:rPr lang="en-US" sz="1500" b="1">
                <a:solidFill>
                  <a:srgbClr val="C00000"/>
                </a:solidFill>
                <a:latin typeface="Times New Roman" pitchFamily="18" charset="0"/>
                <a:cs typeface="Times New Roman" pitchFamily="18" charset="0"/>
              </a:rPr>
              <a:t>(N = # nodes)</a:t>
            </a:r>
          </a:p>
        </p:txBody>
      </p:sp>
      <p:pic>
        <p:nvPicPr>
          <p:cNvPr id="1229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13" y="4448175"/>
            <a:ext cx="2168526"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87575" y="1633538"/>
            <a:ext cx="6499225" cy="27082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sz="2000" b="1" dirty="0"/>
              <a:t>“Floyd may have been the first advocate of refactoring -- the rewriting of working programs from scratch, re-using only the essential ideas. </a:t>
            </a:r>
            <a:r>
              <a:rPr lang="en-US" dirty="0"/>
              <a:t>Refactoring is now standard practice among computer programmers. By continuously looking for simpler ways to do the same thing, Floyd aimed to improve not only programs but also programmers' abilities and understanding...</a:t>
            </a:r>
          </a:p>
          <a:p>
            <a:pPr>
              <a:defRPr/>
            </a:pPr>
            <a:endParaRPr lang="en-US" dirty="0"/>
          </a:p>
          <a:p>
            <a:pPr>
              <a:defRPr/>
            </a:pPr>
            <a:r>
              <a:rPr lang="en-US" dirty="0"/>
              <a:t>He also was a </a:t>
            </a:r>
            <a:r>
              <a:rPr lang="en-US" sz="2000" b="1" dirty="0"/>
              <a:t>passionate</a:t>
            </a:r>
            <a:r>
              <a:rPr lang="en-US" sz="2000" dirty="0"/>
              <a:t> </a:t>
            </a:r>
            <a:r>
              <a:rPr lang="en-US" sz="2000" b="1" dirty="0"/>
              <a:t>hiker</a:t>
            </a:r>
            <a:r>
              <a:rPr lang="en-US" sz="2000" dirty="0"/>
              <a:t> </a:t>
            </a:r>
            <a:r>
              <a:rPr lang="en-US" sz="2000" b="1" dirty="0"/>
              <a:t>and mountain climber </a:t>
            </a:r>
            <a:r>
              <a:rPr lang="en-US" dirty="0"/>
              <a:t>who loved the wilderness country in the High Sierra…”</a:t>
            </a:r>
          </a:p>
        </p:txBody>
      </p:sp>
    </p:spTree>
    <p:extLst>
      <p:ext uri="{BB962C8B-B14F-4D97-AF65-F5344CB8AC3E}">
        <p14:creationId xmlns:p14="http://schemas.microsoft.com/office/powerpoint/2010/main" val="32172156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ctrTitle"/>
          </p:nvPr>
        </p:nvSpPr>
        <p:spPr>
          <a:xfrm>
            <a:off x="533400" y="762000"/>
            <a:ext cx="8077200" cy="1470025"/>
          </a:xfrm>
        </p:spPr>
        <p:txBody>
          <a:bodyPr/>
          <a:lstStyle/>
          <a:p>
            <a:r>
              <a:rPr lang="en-US" sz="8000" dirty="0" smtClean="0"/>
              <a:t>Shortest Paths</a:t>
            </a:r>
            <a:br>
              <a:rPr lang="en-US" sz="8000" dirty="0" smtClean="0"/>
            </a:br>
            <a:r>
              <a:rPr lang="en-US" sz="8000" dirty="0" smtClean="0"/>
              <a:t>in CS60</a:t>
            </a:r>
          </a:p>
        </p:txBody>
      </p:sp>
      <p:sp>
        <p:nvSpPr>
          <p:cNvPr id="7171" name="Title 3"/>
          <p:cNvSpPr txBox="1">
            <a:spLocks/>
          </p:cNvSpPr>
          <p:nvPr/>
        </p:nvSpPr>
        <p:spPr bwMode="auto">
          <a:xfrm>
            <a:off x="4114800" y="4312215"/>
            <a:ext cx="4953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4800" dirty="0"/>
              <a:t>Floyd-</a:t>
            </a:r>
            <a:r>
              <a:rPr lang="en-US" sz="4800" dirty="0" err="1"/>
              <a:t>Warshall</a:t>
            </a:r>
            <a:endParaRPr lang="en-US" sz="4800" dirty="0"/>
          </a:p>
          <a:p>
            <a:pPr algn="ctr"/>
            <a:r>
              <a:rPr lang="en-US" sz="3600" dirty="0"/>
              <a:t>(Dynamic programming</a:t>
            </a:r>
            <a:r>
              <a:rPr lang="en-US" sz="3600" dirty="0" smtClean="0"/>
              <a:t>)</a:t>
            </a:r>
          </a:p>
          <a:p>
            <a:pPr algn="ctr"/>
            <a:r>
              <a:rPr lang="en-US" sz="3600" b="1" dirty="0" smtClean="0"/>
              <a:t>ALL PATHS</a:t>
            </a:r>
            <a:endParaRPr lang="en-US" sz="3600" b="1" dirty="0"/>
          </a:p>
        </p:txBody>
      </p:sp>
      <p:sp>
        <p:nvSpPr>
          <p:cNvPr id="7172" name="Title 3"/>
          <p:cNvSpPr txBox="1">
            <a:spLocks/>
          </p:cNvSpPr>
          <p:nvPr/>
        </p:nvSpPr>
        <p:spPr bwMode="auto">
          <a:xfrm>
            <a:off x="-533400" y="4017963"/>
            <a:ext cx="4953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4800">
                <a:latin typeface="Courier New" pitchFamily="49" charset="0"/>
                <a:cs typeface="Courier New" pitchFamily="49" charset="0"/>
              </a:rPr>
              <a:t>min-dist</a:t>
            </a:r>
            <a:endParaRPr lang="en-US" sz="4800"/>
          </a:p>
          <a:p>
            <a:pPr algn="ctr"/>
            <a:r>
              <a:rPr lang="en-US" sz="3600"/>
              <a:t>(Brute Force)</a:t>
            </a:r>
          </a:p>
        </p:txBody>
      </p:sp>
      <p:sp>
        <p:nvSpPr>
          <p:cNvPr id="2" name="Down Arrow 1"/>
          <p:cNvSpPr/>
          <p:nvPr/>
        </p:nvSpPr>
        <p:spPr>
          <a:xfrm rot="2726587">
            <a:off x="2929597" y="2974975"/>
            <a:ext cx="9144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Down Arrow 5"/>
          <p:cNvSpPr/>
          <p:nvPr/>
        </p:nvSpPr>
        <p:spPr>
          <a:xfrm rot="18873413" flipH="1">
            <a:off x="5224463" y="2968625"/>
            <a:ext cx="9144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75" name="Title 1"/>
          <p:cNvSpPr txBox="1">
            <a:spLocks/>
          </p:cNvSpPr>
          <p:nvPr/>
        </p:nvSpPr>
        <p:spPr bwMode="auto">
          <a:xfrm>
            <a:off x="76200" y="5410200"/>
            <a:ext cx="388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2800" dirty="0"/>
              <a:t>Hw2 part 1 Problem </a:t>
            </a:r>
            <a:r>
              <a:rPr lang="en-US" sz="2800" dirty="0" smtClean="0"/>
              <a:t>9</a:t>
            </a:r>
          </a:p>
          <a:p>
            <a:pPr algn="ctr"/>
            <a:r>
              <a:rPr lang="en-US" sz="2800" b="1" dirty="0" smtClean="0"/>
              <a:t>ONE PATH</a:t>
            </a:r>
            <a:endParaRPr lang="en-US" sz="2800" b="1" dirty="0"/>
          </a:p>
        </p:txBody>
      </p:sp>
      <p:sp>
        <p:nvSpPr>
          <p:cNvPr id="8" name="TextBox 7"/>
          <p:cNvSpPr txBox="1"/>
          <p:nvPr/>
        </p:nvSpPr>
        <p:spPr>
          <a:xfrm>
            <a:off x="6324600" y="2842964"/>
            <a:ext cx="2362200" cy="1200329"/>
          </a:xfrm>
          <a:prstGeom prst="rect">
            <a:avLst/>
          </a:prstGeom>
          <a:noFill/>
        </p:spPr>
        <p:txBody>
          <a:bodyPr wrap="square" rtlCol="0">
            <a:spAutoFit/>
          </a:bodyPr>
          <a:lstStyle/>
          <a:p>
            <a:pPr algn="ctr"/>
            <a:r>
              <a:rPr lang="en-US" sz="7200" dirty="0" smtClean="0"/>
              <a:t>O(N</a:t>
            </a:r>
            <a:r>
              <a:rPr lang="en-US" sz="7200" baseline="30000" dirty="0"/>
              <a:t>3</a:t>
            </a:r>
            <a:r>
              <a:rPr lang="en-US" sz="7200" dirty="0" smtClean="0"/>
              <a:t>)</a:t>
            </a:r>
          </a:p>
        </p:txBody>
      </p:sp>
      <p:sp>
        <p:nvSpPr>
          <p:cNvPr id="9" name="TextBox 8"/>
          <p:cNvSpPr txBox="1"/>
          <p:nvPr/>
        </p:nvSpPr>
        <p:spPr>
          <a:xfrm>
            <a:off x="228600" y="2995363"/>
            <a:ext cx="2362200" cy="1200329"/>
          </a:xfrm>
          <a:prstGeom prst="rect">
            <a:avLst/>
          </a:prstGeom>
          <a:noFill/>
        </p:spPr>
        <p:txBody>
          <a:bodyPr wrap="square" rtlCol="0">
            <a:spAutoFit/>
          </a:bodyPr>
          <a:lstStyle/>
          <a:p>
            <a:pPr algn="ctr"/>
            <a:r>
              <a:rPr lang="en-US" sz="7200" dirty="0" smtClean="0"/>
              <a:t>O(2</a:t>
            </a:r>
            <a:r>
              <a:rPr lang="en-US" sz="7200" baseline="30000" dirty="0" smtClean="0"/>
              <a:t>E</a:t>
            </a:r>
            <a:r>
              <a:rPr lang="en-US" sz="7200" dirty="0" smtClean="0"/>
              <a:t>)</a:t>
            </a:r>
          </a:p>
        </p:txBody>
      </p:sp>
    </p:spTree>
    <p:extLst>
      <p:ext uri="{BB962C8B-B14F-4D97-AF65-F5344CB8AC3E}">
        <p14:creationId xmlns:p14="http://schemas.microsoft.com/office/powerpoint/2010/main" val="357325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7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6" grpId="0" animBg="1"/>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ctrTitle"/>
          </p:nvPr>
        </p:nvSpPr>
        <p:spPr>
          <a:xfrm>
            <a:off x="0" y="2130425"/>
            <a:ext cx="9144000" cy="1470025"/>
          </a:xfrm>
        </p:spPr>
        <p:txBody>
          <a:bodyPr/>
          <a:lstStyle/>
          <a:p>
            <a:pPr eaLnBrk="1" hangingPunct="1"/>
            <a:r>
              <a:rPr lang="en-US" sz="9600" b="1" dirty="0" smtClean="0"/>
              <a:t>Graph Representations</a:t>
            </a:r>
            <a:br>
              <a:rPr lang="en-US" sz="9600" b="1" dirty="0" smtClean="0"/>
            </a:br>
            <a:r>
              <a:rPr lang="en-US" sz="2400" b="1" dirty="0" smtClean="0"/>
              <a:t/>
            </a:r>
            <a:br>
              <a:rPr lang="en-US" sz="2400" b="1" dirty="0" smtClean="0"/>
            </a:br>
            <a:r>
              <a:rPr lang="en-US" sz="6600" b="1" dirty="0" smtClean="0"/>
              <a:t>(adjacency matrix)</a:t>
            </a:r>
          </a:p>
        </p:txBody>
      </p:sp>
    </p:spTree>
    <p:extLst>
      <p:ext uri="{BB962C8B-B14F-4D97-AF65-F5344CB8AC3E}">
        <p14:creationId xmlns:p14="http://schemas.microsoft.com/office/powerpoint/2010/main" val="23889460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62000" y="465138"/>
          <a:ext cx="1143000" cy="5851530"/>
        </p:xfrm>
        <a:graphic>
          <a:graphicData uri="http://schemas.openxmlformats.org/drawingml/2006/table">
            <a:tbl>
              <a:tblPr firstRow="1" bandRow="1">
                <a:tableStyleId>{5940675A-B579-460E-94D1-54222C63F5DA}</a:tableStyleId>
              </a:tblPr>
              <a:tblGrid>
                <a:gridCol w="609599"/>
                <a:gridCol w="533401"/>
              </a:tblGrid>
              <a:tr h="344205">
                <a:tc>
                  <a:txBody>
                    <a:bodyPr/>
                    <a:lstStyle/>
                    <a:p>
                      <a:pPr algn="ctr"/>
                      <a:r>
                        <a:rPr lang="en-US" sz="1200" b="1" dirty="0" smtClean="0"/>
                        <a:t>Edge</a:t>
                      </a:r>
                      <a:endParaRPr lang="en-US" sz="1200" b="1" dirty="0"/>
                    </a:p>
                  </a:txBody>
                  <a:tcPr marT="45715" marB="45715" anchor="ctr"/>
                </a:tc>
                <a:tc>
                  <a:txBody>
                    <a:bodyPr/>
                    <a:lstStyle/>
                    <a:p>
                      <a:pPr algn="ctr"/>
                      <a:r>
                        <a:rPr lang="en-US" sz="1200" b="1" baseline="0" dirty="0" smtClean="0"/>
                        <a:t>Cost</a:t>
                      </a:r>
                      <a:endParaRPr lang="en-US" sz="1200" b="1" dirty="0"/>
                    </a:p>
                  </a:txBody>
                  <a:tcPr marT="45715" marB="45715" anchor="ctr"/>
                </a:tc>
              </a:tr>
              <a:tr h="344205">
                <a:tc>
                  <a:txBody>
                    <a:bodyPr/>
                    <a:lstStyle/>
                    <a:p>
                      <a:pPr algn="ctr"/>
                      <a:r>
                        <a:rPr lang="en-US" sz="1200" b="1" dirty="0" smtClean="0"/>
                        <a:t>A</a:t>
                      </a:r>
                      <a:r>
                        <a:rPr lang="en-US" sz="1200" b="1" baseline="0" dirty="0" smtClean="0"/>
                        <a:t> → A</a:t>
                      </a:r>
                      <a:endParaRPr lang="en-US" sz="1200" b="1" dirty="0"/>
                    </a:p>
                  </a:txBody>
                  <a:tcPr marT="45715" marB="45715" anchor="ctr">
                    <a:solidFill>
                      <a:schemeClr val="bg1"/>
                    </a:solidFill>
                  </a:tcPr>
                </a:tc>
                <a:tc>
                  <a:txBody>
                    <a:bodyPr/>
                    <a:lstStyle/>
                    <a:p>
                      <a:pPr algn="ctr" fontAlgn="b"/>
                      <a:r>
                        <a:rPr lang="en-US" sz="2000" b="0" i="0" u="none" strike="noStrike" dirty="0">
                          <a:solidFill>
                            <a:srgbClr val="000000"/>
                          </a:solidFill>
                          <a:effectLst/>
                          <a:latin typeface="Calibri"/>
                        </a:rPr>
                        <a:t>0</a:t>
                      </a:r>
                    </a:p>
                  </a:txBody>
                  <a:tcPr marL="9525" marR="9525" marT="9524" marB="0" anchor="ctr">
                    <a:solidFill>
                      <a:schemeClr val="bg1"/>
                    </a:solidFill>
                  </a:tcPr>
                </a:tc>
              </a:tr>
              <a:tr h="344208">
                <a:tc>
                  <a:txBody>
                    <a:bodyPr/>
                    <a:lstStyle/>
                    <a:p>
                      <a:pPr algn="ctr"/>
                      <a:r>
                        <a:rPr lang="en-US" sz="1200" b="1" baseline="0" dirty="0" smtClean="0"/>
                        <a:t>A → B</a:t>
                      </a:r>
                      <a:endParaRPr lang="en-US" sz="1200" b="1" dirty="0"/>
                    </a:p>
                  </a:txBody>
                  <a:tcPr marT="45715" marB="45715" anchor="ctr">
                    <a:solidFill>
                      <a:schemeClr val="bg1"/>
                    </a:solidFill>
                  </a:tcPr>
                </a:tc>
                <a:tc>
                  <a:txBody>
                    <a:bodyPr/>
                    <a:lstStyle/>
                    <a:p>
                      <a:pPr algn="ctr" fontAlgn="b"/>
                      <a:r>
                        <a:rPr lang="en-US" sz="2000" b="0" i="0" u="none" strike="noStrike" dirty="0">
                          <a:solidFill>
                            <a:srgbClr val="000000"/>
                          </a:solidFill>
                          <a:effectLst/>
                          <a:latin typeface="Calibri"/>
                        </a:rPr>
                        <a:t>4</a:t>
                      </a:r>
                    </a:p>
                  </a:txBody>
                  <a:tcPr marL="9525" marR="9525" marT="9524" marB="0" anchor="ctr">
                    <a:solidFill>
                      <a:schemeClr val="bg1"/>
                    </a:solidFill>
                  </a:tcPr>
                </a:tc>
              </a:tr>
              <a:tr h="344208">
                <a:tc>
                  <a:txBody>
                    <a:bodyPr/>
                    <a:lstStyle/>
                    <a:p>
                      <a:pPr algn="ctr"/>
                      <a:r>
                        <a:rPr lang="en-US" sz="1200" b="1" baseline="0" dirty="0" smtClean="0"/>
                        <a:t>A → C</a:t>
                      </a:r>
                      <a:endParaRPr lang="en-US" sz="1200" b="1" dirty="0"/>
                    </a:p>
                  </a:txBody>
                  <a:tcPr marT="45715" marB="45715" anchor="ctr">
                    <a:solidFill>
                      <a:schemeClr val="bg1"/>
                    </a:solidFill>
                  </a:tcPr>
                </a:tc>
                <a:tc>
                  <a:txBody>
                    <a:bodyPr/>
                    <a:lstStyle/>
                    <a:p>
                      <a:pPr algn="ctr" fontAlgn="b"/>
                      <a:r>
                        <a:rPr lang="en-US" sz="2000" b="0" i="0" u="none" strike="noStrike" dirty="0">
                          <a:solidFill>
                            <a:srgbClr val="000000"/>
                          </a:solidFill>
                          <a:effectLst/>
                          <a:latin typeface="Calibri"/>
                        </a:rPr>
                        <a:t>2</a:t>
                      </a:r>
                    </a:p>
                  </a:txBody>
                  <a:tcPr marL="9525" marR="9525" marT="9524" marB="0" anchor="ctr">
                    <a:solidFill>
                      <a:schemeClr val="bg1"/>
                    </a:solidFill>
                  </a:tcPr>
                </a:tc>
              </a:tr>
              <a:tr h="344208">
                <a:tc>
                  <a:txBody>
                    <a:bodyPr/>
                    <a:lstStyle/>
                    <a:p>
                      <a:pPr algn="ctr"/>
                      <a:r>
                        <a:rPr lang="en-US" sz="1200" b="1" baseline="0" dirty="0" smtClean="0"/>
                        <a:t>A → D</a:t>
                      </a:r>
                      <a:endParaRPr lang="en-US" sz="1200" b="1" dirty="0"/>
                    </a:p>
                  </a:txBody>
                  <a:tcPr marT="45715" marB="45715" anchor="ctr">
                    <a:solidFill>
                      <a:schemeClr val="bg1"/>
                    </a:solidFill>
                  </a:tcPr>
                </a:tc>
                <a:tc>
                  <a:txBody>
                    <a:bodyPr/>
                    <a:lstStyle/>
                    <a:p>
                      <a:pPr algn="ctr" fontAlgn="b"/>
                      <a:r>
                        <a:rPr lang="en-US" sz="2000" b="0" i="0" u="none" strike="noStrike" dirty="0" smtClean="0">
                          <a:solidFill>
                            <a:srgbClr val="000000"/>
                          </a:solidFill>
                          <a:effectLst/>
                          <a:latin typeface="Calibri"/>
                        </a:rPr>
                        <a:t>∞</a:t>
                      </a:r>
                      <a:endParaRPr lang="en-US" sz="2000" b="0" i="0" u="none" strike="noStrike" dirty="0">
                        <a:solidFill>
                          <a:srgbClr val="000000"/>
                        </a:solidFill>
                        <a:effectLst/>
                        <a:latin typeface="Calibri"/>
                      </a:endParaRPr>
                    </a:p>
                  </a:txBody>
                  <a:tcPr marL="9525" marR="9525" marT="9524" marB="0" anchor="ctr">
                    <a:solidFill>
                      <a:schemeClr val="bg1"/>
                    </a:solidFill>
                  </a:tcPr>
                </a:tc>
              </a:tr>
              <a:tr h="344208">
                <a:tc>
                  <a:txBody>
                    <a:bodyPr/>
                    <a:lstStyle/>
                    <a:p>
                      <a:pPr algn="ctr"/>
                      <a:r>
                        <a:rPr lang="en-US" sz="1200" b="1" baseline="0" dirty="0" smtClean="0"/>
                        <a:t>B → A</a:t>
                      </a:r>
                      <a:endParaRPr lang="en-US" sz="1200" b="1" dirty="0"/>
                    </a:p>
                  </a:txBody>
                  <a:tcPr marT="45715" marB="45715" anchor="ctr">
                    <a:solidFill>
                      <a:schemeClr val="bg1"/>
                    </a:solidFill>
                  </a:tcPr>
                </a:tc>
                <a:tc>
                  <a:txBody>
                    <a:bodyPr/>
                    <a:lstStyle/>
                    <a:p>
                      <a:pPr algn="ctr" fontAlgn="b"/>
                      <a:r>
                        <a:rPr lang="en-US" sz="2000" b="0" i="0" u="none" strike="noStrike" dirty="0" smtClean="0">
                          <a:solidFill>
                            <a:srgbClr val="000000"/>
                          </a:solidFill>
                          <a:effectLst/>
                          <a:latin typeface="Calibri"/>
                        </a:rPr>
                        <a:t>∞</a:t>
                      </a:r>
                      <a:endParaRPr lang="en-US" sz="2000" b="0" i="0" u="none" strike="noStrike" dirty="0">
                        <a:solidFill>
                          <a:srgbClr val="000000"/>
                        </a:solidFill>
                        <a:effectLst/>
                        <a:latin typeface="Calibri"/>
                      </a:endParaRPr>
                    </a:p>
                  </a:txBody>
                  <a:tcPr marL="9525" marR="9525" marT="9524" marB="0" anchor="ctr">
                    <a:solidFill>
                      <a:schemeClr val="bg1"/>
                    </a:solidFill>
                  </a:tcPr>
                </a:tc>
              </a:tr>
              <a:tr h="344208">
                <a:tc>
                  <a:txBody>
                    <a:bodyPr/>
                    <a:lstStyle/>
                    <a:p>
                      <a:pPr marL="0" algn="ctr" defTabSz="914400" rtl="0" eaLnBrk="1" latinLnBrk="0" hangingPunct="1"/>
                      <a:r>
                        <a:rPr lang="en-US" sz="1200" b="1" kern="1200" dirty="0" smtClean="0">
                          <a:solidFill>
                            <a:schemeClr val="tx1"/>
                          </a:solidFill>
                          <a:latin typeface="+mn-lt"/>
                          <a:ea typeface="+mn-ea"/>
                          <a:cs typeface="+mn-cs"/>
                        </a:rPr>
                        <a:t>B → B</a:t>
                      </a:r>
                      <a:endParaRPr lang="en-US" sz="1200" b="1" kern="1200" dirty="0">
                        <a:solidFill>
                          <a:schemeClr val="tx1"/>
                        </a:solidFill>
                        <a:latin typeface="+mn-lt"/>
                        <a:ea typeface="+mn-ea"/>
                        <a:cs typeface="+mn-cs"/>
                      </a:endParaRPr>
                    </a:p>
                  </a:txBody>
                  <a:tcPr marT="45715" marB="45715" anchor="ctr">
                    <a:solidFill>
                      <a:schemeClr val="bg1"/>
                    </a:solidFill>
                  </a:tcPr>
                </a:tc>
                <a:tc>
                  <a:txBody>
                    <a:bodyPr/>
                    <a:lstStyle/>
                    <a:p>
                      <a:pPr algn="ctr" fontAlgn="b"/>
                      <a:r>
                        <a:rPr lang="en-US" sz="2000" b="0" i="0" u="none" strike="noStrike" dirty="0">
                          <a:solidFill>
                            <a:srgbClr val="000000"/>
                          </a:solidFill>
                          <a:effectLst/>
                          <a:latin typeface="Calibri"/>
                        </a:rPr>
                        <a:t>0</a:t>
                      </a:r>
                    </a:p>
                  </a:txBody>
                  <a:tcPr marL="9525" marR="9525" marT="9524" marB="0" anchor="ctr">
                    <a:solidFill>
                      <a:schemeClr val="bg1"/>
                    </a:solidFill>
                  </a:tcPr>
                </a:tc>
              </a:tr>
              <a:tr h="344208">
                <a:tc>
                  <a:txBody>
                    <a:bodyPr/>
                    <a:lstStyle/>
                    <a:p>
                      <a:pPr algn="ctr"/>
                      <a:r>
                        <a:rPr lang="en-US" sz="1200" b="1" baseline="0" dirty="0" smtClean="0"/>
                        <a:t>B → C</a:t>
                      </a:r>
                      <a:endParaRPr lang="en-US" sz="1200" b="1" dirty="0"/>
                    </a:p>
                  </a:txBody>
                  <a:tcPr marT="45715" marB="45715" anchor="ctr">
                    <a:solidFill>
                      <a:schemeClr val="bg1"/>
                    </a:solidFill>
                  </a:tcPr>
                </a:tc>
                <a:tc>
                  <a:txBody>
                    <a:bodyPr/>
                    <a:lstStyle/>
                    <a:p>
                      <a:pPr algn="ctr" fontAlgn="b"/>
                      <a:r>
                        <a:rPr lang="en-US" sz="2000" b="0" i="0" u="none" strike="noStrike" dirty="0">
                          <a:solidFill>
                            <a:srgbClr val="000000"/>
                          </a:solidFill>
                          <a:effectLst/>
                          <a:latin typeface="Calibri"/>
                        </a:rPr>
                        <a:t>1</a:t>
                      </a:r>
                    </a:p>
                  </a:txBody>
                  <a:tcPr marL="9525" marR="9525" marT="9524" marB="0" anchor="ctr">
                    <a:solidFill>
                      <a:schemeClr val="bg1"/>
                    </a:solidFill>
                  </a:tcPr>
                </a:tc>
              </a:tr>
              <a:tr h="344208">
                <a:tc>
                  <a:txBody>
                    <a:bodyPr/>
                    <a:lstStyle/>
                    <a:p>
                      <a:pPr algn="ctr"/>
                      <a:r>
                        <a:rPr lang="en-US" sz="1200" b="1" baseline="0" dirty="0" smtClean="0"/>
                        <a:t>B → D</a:t>
                      </a:r>
                      <a:endParaRPr lang="en-US" sz="1200" b="1" dirty="0"/>
                    </a:p>
                  </a:txBody>
                  <a:tcPr marT="45715" marB="45715" anchor="ctr">
                    <a:solidFill>
                      <a:schemeClr val="bg1"/>
                    </a:solidFill>
                  </a:tcPr>
                </a:tc>
                <a:tc>
                  <a:txBody>
                    <a:bodyPr/>
                    <a:lstStyle/>
                    <a:p>
                      <a:pPr algn="ctr" fontAlgn="b"/>
                      <a:r>
                        <a:rPr lang="en-US" sz="2000" b="0" i="0" u="none" strike="noStrike" dirty="0" smtClean="0">
                          <a:solidFill>
                            <a:srgbClr val="000000"/>
                          </a:solidFill>
                          <a:effectLst/>
                          <a:latin typeface="Calibri"/>
                        </a:rPr>
                        <a:t>∞</a:t>
                      </a:r>
                      <a:endParaRPr lang="en-US" sz="2000" b="0" i="0" u="none" strike="noStrike" dirty="0">
                        <a:solidFill>
                          <a:srgbClr val="000000"/>
                        </a:solidFill>
                        <a:effectLst/>
                        <a:latin typeface="Calibri"/>
                      </a:endParaRPr>
                    </a:p>
                  </a:txBody>
                  <a:tcPr marL="9525" marR="9525" marT="9524" marB="0" anchor="ctr">
                    <a:solidFill>
                      <a:schemeClr val="bg1"/>
                    </a:solidFill>
                  </a:tcPr>
                </a:tc>
              </a:tr>
              <a:tr h="344208">
                <a:tc>
                  <a:txBody>
                    <a:bodyPr/>
                    <a:lstStyle/>
                    <a:p>
                      <a:pPr algn="ctr"/>
                      <a:r>
                        <a:rPr lang="en-US" sz="1200" b="1" baseline="0" dirty="0" smtClean="0"/>
                        <a:t>C → A</a:t>
                      </a:r>
                      <a:endParaRPr lang="en-US" sz="1200" b="1" dirty="0"/>
                    </a:p>
                  </a:txBody>
                  <a:tcPr marT="45715" marB="45715" anchor="ctr">
                    <a:solidFill>
                      <a:schemeClr val="bg1"/>
                    </a:solidFill>
                  </a:tcPr>
                </a:tc>
                <a:tc>
                  <a:txBody>
                    <a:bodyPr/>
                    <a:lstStyle/>
                    <a:p>
                      <a:pPr algn="ctr" fontAlgn="b"/>
                      <a:r>
                        <a:rPr lang="en-US" sz="2000" b="0" i="0" u="none" strike="noStrike" dirty="0" smtClean="0">
                          <a:solidFill>
                            <a:srgbClr val="000000"/>
                          </a:solidFill>
                          <a:effectLst/>
                          <a:latin typeface="Calibri"/>
                        </a:rPr>
                        <a:t>∞</a:t>
                      </a:r>
                      <a:endParaRPr lang="en-US" sz="2000" b="0" i="0" u="none" strike="noStrike" dirty="0">
                        <a:solidFill>
                          <a:srgbClr val="000000"/>
                        </a:solidFill>
                        <a:effectLst/>
                        <a:latin typeface="Calibri"/>
                      </a:endParaRPr>
                    </a:p>
                  </a:txBody>
                  <a:tcPr marL="9525" marR="9525" marT="9524" marB="0" anchor="ctr">
                    <a:solidFill>
                      <a:schemeClr val="bg1"/>
                    </a:solidFill>
                  </a:tcPr>
                </a:tc>
              </a:tr>
              <a:tr h="344208">
                <a:tc>
                  <a:txBody>
                    <a:bodyPr/>
                    <a:lstStyle/>
                    <a:p>
                      <a:pPr algn="ctr"/>
                      <a:r>
                        <a:rPr lang="en-US" sz="1200" b="1" baseline="0" dirty="0" smtClean="0"/>
                        <a:t>C → B</a:t>
                      </a:r>
                      <a:endParaRPr lang="en-US" sz="1200" b="1" dirty="0"/>
                    </a:p>
                  </a:txBody>
                  <a:tcPr marT="45715" marB="45715" anchor="ctr">
                    <a:solidFill>
                      <a:schemeClr val="bg1"/>
                    </a:solidFill>
                  </a:tcPr>
                </a:tc>
                <a:tc>
                  <a:txBody>
                    <a:bodyPr/>
                    <a:lstStyle/>
                    <a:p>
                      <a:pPr algn="ctr" fontAlgn="b"/>
                      <a:r>
                        <a:rPr lang="en-US" sz="2000" b="0" i="0" u="none" strike="noStrike" dirty="0" smtClean="0">
                          <a:solidFill>
                            <a:srgbClr val="000000"/>
                          </a:solidFill>
                          <a:effectLst/>
                          <a:latin typeface="Calibri"/>
                        </a:rPr>
                        <a:t>∞</a:t>
                      </a:r>
                      <a:endParaRPr lang="en-US" sz="2000" b="0" i="0" u="none" strike="noStrike" dirty="0">
                        <a:solidFill>
                          <a:srgbClr val="000000"/>
                        </a:solidFill>
                        <a:effectLst/>
                        <a:latin typeface="Calibri"/>
                      </a:endParaRPr>
                    </a:p>
                  </a:txBody>
                  <a:tcPr marL="9525" marR="9525" marT="9524" marB="0" anchor="ctr">
                    <a:solidFill>
                      <a:schemeClr val="bg1"/>
                    </a:solidFill>
                  </a:tcPr>
                </a:tc>
              </a:tr>
              <a:tr h="344208">
                <a:tc>
                  <a:txBody>
                    <a:bodyPr/>
                    <a:lstStyle/>
                    <a:p>
                      <a:pPr algn="ctr"/>
                      <a:r>
                        <a:rPr lang="en-US" sz="1200" b="1" baseline="0" dirty="0" smtClean="0"/>
                        <a:t>C → C</a:t>
                      </a:r>
                      <a:endParaRPr lang="en-US" sz="1200" b="1" dirty="0"/>
                    </a:p>
                  </a:txBody>
                  <a:tcPr marT="45715" marB="45715" anchor="ctr">
                    <a:solidFill>
                      <a:schemeClr val="bg1"/>
                    </a:solidFill>
                  </a:tcPr>
                </a:tc>
                <a:tc>
                  <a:txBody>
                    <a:bodyPr/>
                    <a:lstStyle/>
                    <a:p>
                      <a:pPr algn="ctr" fontAlgn="b"/>
                      <a:r>
                        <a:rPr lang="en-US" sz="2000" b="0" i="0" u="none" strike="noStrike">
                          <a:solidFill>
                            <a:srgbClr val="000000"/>
                          </a:solidFill>
                          <a:effectLst/>
                          <a:latin typeface="Calibri"/>
                        </a:rPr>
                        <a:t>0</a:t>
                      </a:r>
                    </a:p>
                  </a:txBody>
                  <a:tcPr marL="9525" marR="9525" marT="9524" marB="0" anchor="ctr">
                    <a:solidFill>
                      <a:schemeClr val="bg1"/>
                    </a:solidFill>
                  </a:tcPr>
                </a:tc>
              </a:tr>
              <a:tr h="344208">
                <a:tc>
                  <a:txBody>
                    <a:bodyPr/>
                    <a:lstStyle/>
                    <a:p>
                      <a:pPr algn="ctr"/>
                      <a:r>
                        <a:rPr lang="en-US" sz="1200" b="1" baseline="0" dirty="0" smtClean="0"/>
                        <a:t>C → D</a:t>
                      </a:r>
                      <a:endParaRPr lang="en-US" sz="1200" b="1" dirty="0"/>
                    </a:p>
                  </a:txBody>
                  <a:tcPr marT="45715" marB="45715" anchor="ctr">
                    <a:solidFill>
                      <a:schemeClr val="bg1"/>
                    </a:solidFill>
                  </a:tcPr>
                </a:tc>
                <a:tc>
                  <a:txBody>
                    <a:bodyPr/>
                    <a:lstStyle/>
                    <a:p>
                      <a:pPr algn="ctr" fontAlgn="b"/>
                      <a:r>
                        <a:rPr lang="en-US" sz="2000" b="0" i="0" u="none" strike="noStrike">
                          <a:solidFill>
                            <a:srgbClr val="000000"/>
                          </a:solidFill>
                          <a:effectLst/>
                          <a:latin typeface="Calibri"/>
                        </a:rPr>
                        <a:t>8</a:t>
                      </a:r>
                    </a:p>
                  </a:txBody>
                  <a:tcPr marL="9525" marR="9525" marT="9524" marB="0" anchor="ctr">
                    <a:solidFill>
                      <a:schemeClr val="bg1"/>
                    </a:solidFill>
                  </a:tcPr>
                </a:tc>
              </a:tr>
              <a:tr h="344208">
                <a:tc>
                  <a:txBody>
                    <a:bodyPr/>
                    <a:lstStyle/>
                    <a:p>
                      <a:pPr algn="ctr"/>
                      <a:r>
                        <a:rPr lang="en-US" sz="1200" b="1" baseline="0" dirty="0" smtClean="0"/>
                        <a:t>D → A</a:t>
                      </a:r>
                      <a:endParaRPr lang="en-US" sz="1200" b="1" dirty="0"/>
                    </a:p>
                  </a:txBody>
                  <a:tcPr marT="45715" marB="45715" anchor="ctr">
                    <a:solidFill>
                      <a:schemeClr val="bg1"/>
                    </a:solidFill>
                  </a:tcPr>
                </a:tc>
                <a:tc>
                  <a:txBody>
                    <a:bodyPr/>
                    <a:lstStyle/>
                    <a:p>
                      <a:pPr algn="ctr" fontAlgn="b"/>
                      <a:endParaRPr lang="en-US" sz="2000" b="0" i="0" u="none" strike="noStrike" dirty="0">
                        <a:solidFill>
                          <a:srgbClr val="000000"/>
                        </a:solidFill>
                        <a:effectLst/>
                        <a:latin typeface="Calibri"/>
                      </a:endParaRPr>
                    </a:p>
                  </a:txBody>
                  <a:tcPr marL="9525" marR="9525" marT="9524" marB="0" anchor="ctr">
                    <a:solidFill>
                      <a:schemeClr val="bg1"/>
                    </a:solidFill>
                  </a:tcPr>
                </a:tc>
              </a:tr>
              <a:tr h="344208">
                <a:tc>
                  <a:txBody>
                    <a:bodyPr/>
                    <a:lstStyle/>
                    <a:p>
                      <a:pPr algn="ctr"/>
                      <a:r>
                        <a:rPr lang="en-US" sz="1200" b="1" baseline="0" dirty="0" smtClean="0"/>
                        <a:t>D → B</a:t>
                      </a:r>
                      <a:endParaRPr lang="en-US" sz="1200" b="1" dirty="0"/>
                    </a:p>
                  </a:txBody>
                  <a:tcPr marT="45715" marB="45715" anchor="ctr">
                    <a:solidFill>
                      <a:schemeClr val="bg1"/>
                    </a:solidFill>
                  </a:tcPr>
                </a:tc>
                <a:tc>
                  <a:txBody>
                    <a:bodyPr/>
                    <a:lstStyle/>
                    <a:p>
                      <a:pPr algn="ctr" fontAlgn="b"/>
                      <a:endParaRPr lang="en-US" sz="2000" b="0" i="0" u="none" strike="noStrike" dirty="0">
                        <a:solidFill>
                          <a:srgbClr val="000000"/>
                        </a:solidFill>
                        <a:effectLst/>
                        <a:latin typeface="Calibri"/>
                      </a:endParaRPr>
                    </a:p>
                  </a:txBody>
                  <a:tcPr marL="9525" marR="9525" marT="9524" marB="0" anchor="ctr">
                    <a:solidFill>
                      <a:schemeClr val="bg1"/>
                    </a:solidFill>
                  </a:tcPr>
                </a:tc>
              </a:tr>
              <a:tr h="344208">
                <a:tc>
                  <a:txBody>
                    <a:bodyPr/>
                    <a:lstStyle/>
                    <a:p>
                      <a:pPr algn="ctr"/>
                      <a:r>
                        <a:rPr lang="en-US" sz="1200" b="1" baseline="0" dirty="0" smtClean="0"/>
                        <a:t>D → C</a:t>
                      </a:r>
                      <a:endParaRPr lang="en-US" sz="1200" b="1" dirty="0"/>
                    </a:p>
                  </a:txBody>
                  <a:tcPr marT="45715" marB="45715" anchor="ctr">
                    <a:solidFill>
                      <a:schemeClr val="bg1"/>
                    </a:solidFill>
                  </a:tcPr>
                </a:tc>
                <a:tc>
                  <a:txBody>
                    <a:bodyPr/>
                    <a:lstStyle/>
                    <a:p>
                      <a:pPr algn="ctr" fontAlgn="b"/>
                      <a:endParaRPr lang="en-US" sz="2000" b="0" i="0" u="none" strike="noStrike" dirty="0">
                        <a:solidFill>
                          <a:srgbClr val="000000"/>
                        </a:solidFill>
                        <a:effectLst/>
                        <a:latin typeface="Calibri"/>
                      </a:endParaRPr>
                    </a:p>
                  </a:txBody>
                  <a:tcPr marL="9525" marR="9525" marT="9524" marB="0" anchor="ctr">
                    <a:solidFill>
                      <a:schemeClr val="bg1"/>
                    </a:solidFill>
                  </a:tcPr>
                </a:tc>
              </a:tr>
              <a:tr h="344208">
                <a:tc>
                  <a:txBody>
                    <a:bodyPr/>
                    <a:lstStyle/>
                    <a:p>
                      <a:pPr algn="ctr"/>
                      <a:r>
                        <a:rPr lang="en-US" sz="1200" b="1" baseline="0" dirty="0" smtClean="0"/>
                        <a:t>D → D</a:t>
                      </a:r>
                      <a:endParaRPr lang="en-US" sz="1200" b="1" dirty="0"/>
                    </a:p>
                  </a:txBody>
                  <a:tcPr marT="45715" marB="45715" anchor="ctr">
                    <a:solidFill>
                      <a:schemeClr val="bg1"/>
                    </a:solidFill>
                  </a:tcPr>
                </a:tc>
                <a:tc>
                  <a:txBody>
                    <a:bodyPr/>
                    <a:lstStyle/>
                    <a:p>
                      <a:pPr algn="ctr" fontAlgn="b"/>
                      <a:endParaRPr lang="en-US" sz="2000" b="0" i="0" u="none" strike="noStrike" dirty="0">
                        <a:solidFill>
                          <a:srgbClr val="000000"/>
                        </a:solidFill>
                        <a:effectLst/>
                        <a:latin typeface="Calibri"/>
                      </a:endParaRPr>
                    </a:p>
                  </a:txBody>
                  <a:tcPr marL="9525" marR="9525" marT="9524" marB="0" anchor="ctr">
                    <a:solidFill>
                      <a:schemeClr val="bg1"/>
                    </a:solidFill>
                  </a:tcPr>
                </a:tc>
              </a:tr>
            </a:tbl>
          </a:graphicData>
        </a:graphic>
      </p:graphicFrame>
      <p:grpSp>
        <p:nvGrpSpPr>
          <p:cNvPr id="13370" name="Group 4"/>
          <p:cNvGrpSpPr>
            <a:grpSpLocks/>
          </p:cNvGrpSpPr>
          <p:nvPr/>
        </p:nvGrpSpPr>
        <p:grpSpPr bwMode="auto">
          <a:xfrm>
            <a:off x="5006975" y="3219450"/>
            <a:ext cx="3908425" cy="3425825"/>
            <a:chOff x="1654001" y="1601671"/>
            <a:chExt cx="3908599" cy="3426058"/>
          </a:xfrm>
        </p:grpSpPr>
        <p:sp>
          <p:nvSpPr>
            <p:cNvPr id="6" name="Freeform 5"/>
            <p:cNvSpPr/>
            <p:nvPr/>
          </p:nvSpPr>
          <p:spPr>
            <a:xfrm>
              <a:off x="2968510" y="1601671"/>
              <a:ext cx="1225605" cy="796979"/>
            </a:xfrm>
            <a:custGeom>
              <a:avLst/>
              <a:gdLst>
                <a:gd name="connsiteX0" fmla="*/ 0 w 1224967"/>
                <a:gd name="connsiteY0" fmla="*/ 132707 h 796228"/>
                <a:gd name="connsiteX1" fmla="*/ 132707 w 1224967"/>
                <a:gd name="connsiteY1" fmla="*/ 0 h 796228"/>
                <a:gd name="connsiteX2" fmla="*/ 1092260 w 1224967"/>
                <a:gd name="connsiteY2" fmla="*/ 0 h 796228"/>
                <a:gd name="connsiteX3" fmla="*/ 1224967 w 1224967"/>
                <a:gd name="connsiteY3" fmla="*/ 132707 h 796228"/>
                <a:gd name="connsiteX4" fmla="*/ 1224967 w 1224967"/>
                <a:gd name="connsiteY4" fmla="*/ 663521 h 796228"/>
                <a:gd name="connsiteX5" fmla="*/ 1092260 w 1224967"/>
                <a:gd name="connsiteY5" fmla="*/ 796228 h 796228"/>
                <a:gd name="connsiteX6" fmla="*/ 132707 w 1224967"/>
                <a:gd name="connsiteY6" fmla="*/ 796228 h 796228"/>
                <a:gd name="connsiteX7" fmla="*/ 0 w 1224967"/>
                <a:gd name="connsiteY7" fmla="*/ 663521 h 796228"/>
                <a:gd name="connsiteX8" fmla="*/ 0 w 1224967"/>
                <a:gd name="connsiteY8" fmla="*/ 132707 h 79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967" h="796228">
                  <a:moveTo>
                    <a:pt x="0" y="132707"/>
                  </a:moveTo>
                  <a:cubicBezTo>
                    <a:pt x="0" y="59415"/>
                    <a:pt x="59415" y="0"/>
                    <a:pt x="132707" y="0"/>
                  </a:cubicBezTo>
                  <a:lnTo>
                    <a:pt x="1092260" y="0"/>
                  </a:lnTo>
                  <a:cubicBezTo>
                    <a:pt x="1165552" y="0"/>
                    <a:pt x="1224967" y="59415"/>
                    <a:pt x="1224967" y="132707"/>
                  </a:cubicBezTo>
                  <a:lnTo>
                    <a:pt x="1224967" y="663521"/>
                  </a:lnTo>
                  <a:cubicBezTo>
                    <a:pt x="1224967" y="736813"/>
                    <a:pt x="1165552" y="796228"/>
                    <a:pt x="1092260" y="796228"/>
                  </a:cubicBezTo>
                  <a:lnTo>
                    <a:pt x="132707" y="796228"/>
                  </a:lnTo>
                  <a:cubicBezTo>
                    <a:pt x="59415" y="796228"/>
                    <a:pt x="0" y="736813"/>
                    <a:pt x="0" y="663521"/>
                  </a:cubicBezTo>
                  <a:lnTo>
                    <a:pt x="0" y="132707"/>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64599" tIns="164599" rIns="164599" bIns="164599" spcCol="1270" anchor="ctr"/>
            <a:lstStyle/>
            <a:p>
              <a:pPr algn="ctr" defTabSz="1466850">
                <a:lnSpc>
                  <a:spcPct val="90000"/>
                </a:lnSpc>
                <a:spcAft>
                  <a:spcPct val="35000"/>
                </a:spcAft>
                <a:defRPr/>
              </a:pPr>
              <a:r>
                <a:rPr lang="en-US" sz="3300"/>
                <a:t>A</a:t>
              </a:r>
            </a:p>
          </p:txBody>
        </p:sp>
        <p:sp>
          <p:nvSpPr>
            <p:cNvPr id="7" name="Freeform 6"/>
            <p:cNvSpPr/>
            <p:nvPr/>
          </p:nvSpPr>
          <p:spPr>
            <a:xfrm>
              <a:off x="2266803" y="2000161"/>
              <a:ext cx="2629017" cy="2629079"/>
            </a:xfrm>
            <a:custGeom>
              <a:avLst/>
              <a:gdLst/>
              <a:ahLst/>
              <a:cxnLst/>
              <a:rect l="0" t="0" r="0" b="0"/>
              <a:pathLst>
                <a:path>
                  <a:moveTo>
                    <a:pt x="2096335" y="257378"/>
                  </a:moveTo>
                  <a:arcTo wR="1314914" hR="1314914" stAng="18387657" swAng="1632959"/>
                </a:path>
              </a:pathLst>
            </a:custGeom>
            <a:noFill/>
            <a:ln w="57150">
              <a:tailEnd type="arrow"/>
            </a:ln>
          </p:spPr>
          <p:style>
            <a:lnRef idx="1">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8" name="Freeform 7"/>
            <p:cNvSpPr/>
            <p:nvPr/>
          </p:nvSpPr>
          <p:spPr>
            <a:xfrm>
              <a:off x="4284606" y="2916210"/>
              <a:ext cx="1224016" cy="796979"/>
            </a:xfrm>
            <a:custGeom>
              <a:avLst/>
              <a:gdLst>
                <a:gd name="connsiteX0" fmla="*/ 0 w 1224967"/>
                <a:gd name="connsiteY0" fmla="*/ 132707 h 796228"/>
                <a:gd name="connsiteX1" fmla="*/ 132707 w 1224967"/>
                <a:gd name="connsiteY1" fmla="*/ 0 h 796228"/>
                <a:gd name="connsiteX2" fmla="*/ 1092260 w 1224967"/>
                <a:gd name="connsiteY2" fmla="*/ 0 h 796228"/>
                <a:gd name="connsiteX3" fmla="*/ 1224967 w 1224967"/>
                <a:gd name="connsiteY3" fmla="*/ 132707 h 796228"/>
                <a:gd name="connsiteX4" fmla="*/ 1224967 w 1224967"/>
                <a:gd name="connsiteY4" fmla="*/ 663521 h 796228"/>
                <a:gd name="connsiteX5" fmla="*/ 1092260 w 1224967"/>
                <a:gd name="connsiteY5" fmla="*/ 796228 h 796228"/>
                <a:gd name="connsiteX6" fmla="*/ 132707 w 1224967"/>
                <a:gd name="connsiteY6" fmla="*/ 796228 h 796228"/>
                <a:gd name="connsiteX7" fmla="*/ 0 w 1224967"/>
                <a:gd name="connsiteY7" fmla="*/ 663521 h 796228"/>
                <a:gd name="connsiteX8" fmla="*/ 0 w 1224967"/>
                <a:gd name="connsiteY8" fmla="*/ 132707 h 79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967" h="796228">
                  <a:moveTo>
                    <a:pt x="0" y="132707"/>
                  </a:moveTo>
                  <a:cubicBezTo>
                    <a:pt x="0" y="59415"/>
                    <a:pt x="59415" y="0"/>
                    <a:pt x="132707" y="0"/>
                  </a:cubicBezTo>
                  <a:lnTo>
                    <a:pt x="1092260" y="0"/>
                  </a:lnTo>
                  <a:cubicBezTo>
                    <a:pt x="1165552" y="0"/>
                    <a:pt x="1224967" y="59415"/>
                    <a:pt x="1224967" y="132707"/>
                  </a:cubicBezTo>
                  <a:lnTo>
                    <a:pt x="1224967" y="663521"/>
                  </a:lnTo>
                  <a:cubicBezTo>
                    <a:pt x="1224967" y="736813"/>
                    <a:pt x="1165552" y="796228"/>
                    <a:pt x="1092260" y="796228"/>
                  </a:cubicBezTo>
                  <a:lnTo>
                    <a:pt x="132707" y="796228"/>
                  </a:lnTo>
                  <a:cubicBezTo>
                    <a:pt x="59415" y="796228"/>
                    <a:pt x="0" y="736813"/>
                    <a:pt x="0" y="663521"/>
                  </a:cubicBezTo>
                  <a:lnTo>
                    <a:pt x="0" y="132707"/>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64599" tIns="164599" rIns="164599" bIns="164599" spcCol="1270" anchor="ctr"/>
            <a:lstStyle/>
            <a:p>
              <a:pPr algn="ctr" defTabSz="1466850">
                <a:lnSpc>
                  <a:spcPct val="90000"/>
                </a:lnSpc>
                <a:spcAft>
                  <a:spcPct val="35000"/>
                </a:spcAft>
                <a:defRPr/>
              </a:pPr>
              <a:r>
                <a:rPr lang="en-US" sz="3300" dirty="0"/>
                <a:t>B</a:t>
              </a:r>
            </a:p>
          </p:txBody>
        </p:sp>
        <p:sp>
          <p:nvSpPr>
            <p:cNvPr id="9" name="Freeform 8"/>
            <p:cNvSpPr/>
            <p:nvPr/>
          </p:nvSpPr>
          <p:spPr>
            <a:xfrm>
              <a:off x="2266803" y="2000161"/>
              <a:ext cx="2629017" cy="2629079"/>
            </a:xfrm>
            <a:custGeom>
              <a:avLst/>
              <a:gdLst/>
              <a:ahLst/>
              <a:cxnLst/>
              <a:rect l="0" t="0" r="0" b="0"/>
              <a:pathLst>
                <a:path>
                  <a:moveTo>
                    <a:pt x="2493483" y="1897990"/>
                  </a:moveTo>
                  <a:arcTo wR="1314914" hR="1314914" stAng="1579384" swAng="1632959"/>
                </a:path>
              </a:pathLst>
            </a:custGeom>
            <a:noFill/>
            <a:ln w="57150">
              <a:tailEnd type="arrow"/>
            </a:ln>
          </p:spPr>
          <p:style>
            <a:lnRef idx="1">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10" name="Freeform 9"/>
            <p:cNvSpPr/>
            <p:nvPr/>
          </p:nvSpPr>
          <p:spPr>
            <a:xfrm>
              <a:off x="2968510" y="4230750"/>
              <a:ext cx="1225605" cy="796979"/>
            </a:xfrm>
            <a:custGeom>
              <a:avLst/>
              <a:gdLst>
                <a:gd name="connsiteX0" fmla="*/ 0 w 1224967"/>
                <a:gd name="connsiteY0" fmla="*/ 132707 h 796228"/>
                <a:gd name="connsiteX1" fmla="*/ 132707 w 1224967"/>
                <a:gd name="connsiteY1" fmla="*/ 0 h 796228"/>
                <a:gd name="connsiteX2" fmla="*/ 1092260 w 1224967"/>
                <a:gd name="connsiteY2" fmla="*/ 0 h 796228"/>
                <a:gd name="connsiteX3" fmla="*/ 1224967 w 1224967"/>
                <a:gd name="connsiteY3" fmla="*/ 132707 h 796228"/>
                <a:gd name="connsiteX4" fmla="*/ 1224967 w 1224967"/>
                <a:gd name="connsiteY4" fmla="*/ 663521 h 796228"/>
                <a:gd name="connsiteX5" fmla="*/ 1092260 w 1224967"/>
                <a:gd name="connsiteY5" fmla="*/ 796228 h 796228"/>
                <a:gd name="connsiteX6" fmla="*/ 132707 w 1224967"/>
                <a:gd name="connsiteY6" fmla="*/ 796228 h 796228"/>
                <a:gd name="connsiteX7" fmla="*/ 0 w 1224967"/>
                <a:gd name="connsiteY7" fmla="*/ 663521 h 796228"/>
                <a:gd name="connsiteX8" fmla="*/ 0 w 1224967"/>
                <a:gd name="connsiteY8" fmla="*/ 132707 h 79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967" h="796228">
                  <a:moveTo>
                    <a:pt x="0" y="132707"/>
                  </a:moveTo>
                  <a:cubicBezTo>
                    <a:pt x="0" y="59415"/>
                    <a:pt x="59415" y="0"/>
                    <a:pt x="132707" y="0"/>
                  </a:cubicBezTo>
                  <a:lnTo>
                    <a:pt x="1092260" y="0"/>
                  </a:lnTo>
                  <a:cubicBezTo>
                    <a:pt x="1165552" y="0"/>
                    <a:pt x="1224967" y="59415"/>
                    <a:pt x="1224967" y="132707"/>
                  </a:cubicBezTo>
                  <a:lnTo>
                    <a:pt x="1224967" y="663521"/>
                  </a:lnTo>
                  <a:cubicBezTo>
                    <a:pt x="1224967" y="736813"/>
                    <a:pt x="1165552" y="796228"/>
                    <a:pt x="1092260" y="796228"/>
                  </a:cubicBezTo>
                  <a:lnTo>
                    <a:pt x="132707" y="796228"/>
                  </a:lnTo>
                  <a:cubicBezTo>
                    <a:pt x="59415" y="796228"/>
                    <a:pt x="0" y="736813"/>
                    <a:pt x="0" y="663521"/>
                  </a:cubicBezTo>
                  <a:lnTo>
                    <a:pt x="0" y="132707"/>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64599" tIns="164599" rIns="164599" bIns="164599" spcCol="1270" anchor="ctr"/>
            <a:lstStyle/>
            <a:p>
              <a:pPr algn="ctr" defTabSz="1466850">
                <a:lnSpc>
                  <a:spcPct val="90000"/>
                </a:lnSpc>
                <a:spcAft>
                  <a:spcPct val="35000"/>
                </a:spcAft>
                <a:defRPr/>
              </a:pPr>
              <a:r>
                <a:rPr lang="en-US" sz="3300" dirty="0"/>
                <a:t>C</a:t>
              </a:r>
            </a:p>
          </p:txBody>
        </p:sp>
        <p:sp>
          <p:nvSpPr>
            <p:cNvPr id="11" name="Freeform 10"/>
            <p:cNvSpPr/>
            <p:nvPr/>
          </p:nvSpPr>
          <p:spPr>
            <a:xfrm>
              <a:off x="2266803" y="2000161"/>
              <a:ext cx="2629017" cy="2629079"/>
            </a:xfrm>
            <a:custGeom>
              <a:avLst/>
              <a:gdLst/>
              <a:ahLst/>
              <a:cxnLst/>
              <a:rect l="0" t="0" r="0" b="0"/>
              <a:pathLst>
                <a:path>
                  <a:moveTo>
                    <a:pt x="533493" y="2372450"/>
                  </a:moveTo>
                  <a:arcTo wR="1314914" hR="1314914" stAng="7587657" swAng="1632959"/>
                </a:path>
              </a:pathLst>
            </a:custGeom>
            <a:noFill/>
            <a:ln w="57150">
              <a:solidFill>
                <a:schemeClr val="tx1"/>
              </a:solidFill>
              <a:tailEnd type="arrow"/>
            </a:ln>
          </p:spPr>
          <p:style>
            <a:lnRef idx="1">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12" name="Freeform 11"/>
            <p:cNvSpPr/>
            <p:nvPr/>
          </p:nvSpPr>
          <p:spPr>
            <a:xfrm>
              <a:off x="1654001" y="2916210"/>
              <a:ext cx="1225605" cy="796979"/>
            </a:xfrm>
            <a:custGeom>
              <a:avLst/>
              <a:gdLst>
                <a:gd name="connsiteX0" fmla="*/ 0 w 1224967"/>
                <a:gd name="connsiteY0" fmla="*/ 132707 h 796228"/>
                <a:gd name="connsiteX1" fmla="*/ 132707 w 1224967"/>
                <a:gd name="connsiteY1" fmla="*/ 0 h 796228"/>
                <a:gd name="connsiteX2" fmla="*/ 1092260 w 1224967"/>
                <a:gd name="connsiteY2" fmla="*/ 0 h 796228"/>
                <a:gd name="connsiteX3" fmla="*/ 1224967 w 1224967"/>
                <a:gd name="connsiteY3" fmla="*/ 132707 h 796228"/>
                <a:gd name="connsiteX4" fmla="*/ 1224967 w 1224967"/>
                <a:gd name="connsiteY4" fmla="*/ 663521 h 796228"/>
                <a:gd name="connsiteX5" fmla="*/ 1092260 w 1224967"/>
                <a:gd name="connsiteY5" fmla="*/ 796228 h 796228"/>
                <a:gd name="connsiteX6" fmla="*/ 132707 w 1224967"/>
                <a:gd name="connsiteY6" fmla="*/ 796228 h 796228"/>
                <a:gd name="connsiteX7" fmla="*/ 0 w 1224967"/>
                <a:gd name="connsiteY7" fmla="*/ 663521 h 796228"/>
                <a:gd name="connsiteX8" fmla="*/ 0 w 1224967"/>
                <a:gd name="connsiteY8" fmla="*/ 132707 h 79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967" h="796228">
                  <a:moveTo>
                    <a:pt x="0" y="132707"/>
                  </a:moveTo>
                  <a:cubicBezTo>
                    <a:pt x="0" y="59415"/>
                    <a:pt x="59415" y="0"/>
                    <a:pt x="132707" y="0"/>
                  </a:cubicBezTo>
                  <a:lnTo>
                    <a:pt x="1092260" y="0"/>
                  </a:lnTo>
                  <a:cubicBezTo>
                    <a:pt x="1165552" y="0"/>
                    <a:pt x="1224967" y="59415"/>
                    <a:pt x="1224967" y="132707"/>
                  </a:cubicBezTo>
                  <a:lnTo>
                    <a:pt x="1224967" y="663521"/>
                  </a:lnTo>
                  <a:cubicBezTo>
                    <a:pt x="1224967" y="736813"/>
                    <a:pt x="1165552" y="796228"/>
                    <a:pt x="1092260" y="796228"/>
                  </a:cubicBezTo>
                  <a:lnTo>
                    <a:pt x="132707" y="796228"/>
                  </a:lnTo>
                  <a:cubicBezTo>
                    <a:pt x="59415" y="796228"/>
                    <a:pt x="0" y="736813"/>
                    <a:pt x="0" y="663521"/>
                  </a:cubicBezTo>
                  <a:lnTo>
                    <a:pt x="0" y="132707"/>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64599" tIns="164599" rIns="164599" bIns="164599" spcCol="1270" anchor="ctr"/>
            <a:lstStyle/>
            <a:p>
              <a:pPr algn="ctr" defTabSz="1466850">
                <a:lnSpc>
                  <a:spcPct val="90000"/>
                </a:lnSpc>
                <a:spcAft>
                  <a:spcPct val="35000"/>
                </a:spcAft>
                <a:defRPr/>
              </a:pPr>
              <a:r>
                <a:rPr lang="en-US" sz="3300" dirty="0"/>
                <a:t>D</a:t>
              </a:r>
            </a:p>
          </p:txBody>
        </p:sp>
        <p:sp>
          <p:nvSpPr>
            <p:cNvPr id="13" name="Freeform 12"/>
            <p:cNvSpPr/>
            <p:nvPr/>
          </p:nvSpPr>
          <p:spPr>
            <a:xfrm>
              <a:off x="2266803" y="2000161"/>
              <a:ext cx="2629017" cy="2629079"/>
            </a:xfrm>
            <a:custGeom>
              <a:avLst/>
              <a:gdLst/>
              <a:ahLst/>
              <a:cxnLst/>
              <a:rect l="0" t="0" r="0" b="0"/>
              <a:pathLst>
                <a:path>
                  <a:moveTo>
                    <a:pt x="136346" y="731839"/>
                  </a:moveTo>
                  <a:arcTo wR="1314914" hR="1314914" stAng="12379384" swAng="1632959"/>
                </a:path>
              </a:pathLst>
            </a:custGeom>
            <a:noFill/>
            <a:ln w="57150">
              <a:tailEnd type="arrow"/>
            </a:ln>
          </p:spPr>
          <p:style>
            <a:lnRef idx="1">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cxnSp>
          <p:nvCxnSpPr>
            <p:cNvPr id="14" name="Straight Arrow Connector 13"/>
            <p:cNvCxnSpPr/>
            <p:nvPr/>
          </p:nvCxnSpPr>
          <p:spPr>
            <a:xfrm>
              <a:off x="3581312" y="2590751"/>
              <a:ext cx="0" cy="137169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385" name="TextBox 14"/>
            <p:cNvSpPr txBox="1">
              <a:spLocks noChangeArrowheads="1"/>
            </p:cNvSpPr>
            <p:nvPr/>
          </p:nvSpPr>
          <p:spPr bwMode="auto">
            <a:xfrm>
              <a:off x="1981200" y="2133600"/>
              <a:ext cx="87918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000"/>
                <a:t>16</a:t>
              </a:r>
            </a:p>
          </p:txBody>
        </p:sp>
        <p:sp>
          <p:nvSpPr>
            <p:cNvPr id="13386" name="TextBox 15"/>
            <p:cNvSpPr txBox="1">
              <a:spLocks noChangeArrowheads="1"/>
            </p:cNvSpPr>
            <p:nvPr/>
          </p:nvSpPr>
          <p:spPr bwMode="auto">
            <a:xfrm>
              <a:off x="4531017" y="1960602"/>
              <a:ext cx="87918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000"/>
                <a:t>4</a:t>
              </a:r>
            </a:p>
          </p:txBody>
        </p:sp>
        <p:sp>
          <p:nvSpPr>
            <p:cNvPr id="13387" name="TextBox 16"/>
            <p:cNvSpPr txBox="1">
              <a:spLocks noChangeArrowheads="1"/>
            </p:cNvSpPr>
            <p:nvPr/>
          </p:nvSpPr>
          <p:spPr bwMode="auto">
            <a:xfrm>
              <a:off x="3567204" y="2999601"/>
              <a:ext cx="87918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000"/>
                <a:t>2</a:t>
              </a:r>
            </a:p>
          </p:txBody>
        </p:sp>
        <p:sp>
          <p:nvSpPr>
            <p:cNvPr id="13388" name="TextBox 17"/>
            <p:cNvSpPr txBox="1">
              <a:spLocks noChangeArrowheads="1"/>
            </p:cNvSpPr>
            <p:nvPr/>
          </p:nvSpPr>
          <p:spPr bwMode="auto">
            <a:xfrm>
              <a:off x="2367901" y="4163199"/>
              <a:ext cx="87918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000"/>
                <a:t>8</a:t>
              </a:r>
            </a:p>
          </p:txBody>
        </p:sp>
        <p:sp>
          <p:nvSpPr>
            <p:cNvPr id="13389" name="TextBox 18"/>
            <p:cNvSpPr txBox="1">
              <a:spLocks noChangeArrowheads="1"/>
            </p:cNvSpPr>
            <p:nvPr/>
          </p:nvSpPr>
          <p:spPr bwMode="auto">
            <a:xfrm>
              <a:off x="4683417" y="3886200"/>
              <a:ext cx="87918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000"/>
                <a:t>1</a:t>
              </a:r>
            </a:p>
          </p:txBody>
        </p:sp>
      </p:grpSp>
      <p:sp>
        <p:nvSpPr>
          <p:cNvPr id="20" name="Line Callout 1 19"/>
          <p:cNvSpPr/>
          <p:nvPr/>
        </p:nvSpPr>
        <p:spPr>
          <a:xfrm>
            <a:off x="2376488" y="228600"/>
            <a:ext cx="2043112" cy="762000"/>
          </a:xfrm>
          <a:prstGeom prst="borderCallout1">
            <a:avLst>
              <a:gd name="adj1" fmla="val 96837"/>
              <a:gd name="adj2" fmla="val -30614"/>
              <a:gd name="adj3" fmla="val 43502"/>
              <a:gd name="adj4" fmla="val -1184"/>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sz="2000" b="1" u="sng" dirty="0"/>
              <a:t>Cost:</a:t>
            </a:r>
          </a:p>
          <a:p>
            <a:pPr marL="173038" indent="-173038" fontAlgn="auto">
              <a:spcBef>
                <a:spcPts val="0"/>
              </a:spcBef>
              <a:spcAft>
                <a:spcPts val="0"/>
              </a:spcAft>
              <a:buFont typeface="Arial" pitchFamily="34" charset="0"/>
              <a:buChar char="•"/>
              <a:defRPr/>
            </a:pPr>
            <a:r>
              <a:rPr lang="en-US" sz="2000" dirty="0"/>
              <a:t>0 if self-edge</a:t>
            </a:r>
          </a:p>
        </p:txBody>
      </p:sp>
      <p:sp>
        <p:nvSpPr>
          <p:cNvPr id="21" name="Line Callout 1 20"/>
          <p:cNvSpPr/>
          <p:nvPr/>
        </p:nvSpPr>
        <p:spPr>
          <a:xfrm>
            <a:off x="2384425" y="1158875"/>
            <a:ext cx="2043113" cy="754063"/>
          </a:xfrm>
          <a:prstGeom prst="borderCallout1">
            <a:avLst>
              <a:gd name="adj1" fmla="val 106705"/>
              <a:gd name="adj2" fmla="val -27528"/>
              <a:gd name="adj3" fmla="val 47293"/>
              <a:gd name="adj4" fmla="val 359"/>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sz="2000" b="1" u="sng" dirty="0"/>
              <a:t>Cost:</a:t>
            </a:r>
          </a:p>
          <a:p>
            <a:pPr marL="173038" indent="-173038" fontAlgn="auto">
              <a:spcBef>
                <a:spcPts val="0"/>
              </a:spcBef>
              <a:spcAft>
                <a:spcPts val="0"/>
              </a:spcAft>
              <a:buFont typeface="Arial" pitchFamily="34" charset="0"/>
              <a:buChar char="•"/>
              <a:defRPr/>
            </a:pPr>
            <a:r>
              <a:rPr lang="en-US" sz="2000" dirty="0">
                <a:solidFill>
                  <a:srgbClr val="000000"/>
                </a:solidFill>
              </a:rPr>
              <a:t>∞ if no edge</a:t>
            </a:r>
          </a:p>
        </p:txBody>
      </p:sp>
      <p:sp>
        <p:nvSpPr>
          <p:cNvPr id="22" name="Line Callout 1 21"/>
          <p:cNvSpPr/>
          <p:nvPr/>
        </p:nvSpPr>
        <p:spPr>
          <a:xfrm>
            <a:off x="2384425" y="2147888"/>
            <a:ext cx="2043113" cy="1065212"/>
          </a:xfrm>
          <a:prstGeom prst="borderCallout1">
            <a:avLst>
              <a:gd name="adj1" fmla="val 81665"/>
              <a:gd name="adj2" fmla="val -29842"/>
              <a:gd name="adj3" fmla="val 49666"/>
              <a:gd name="adj4" fmla="val -1184"/>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sz="2000" b="1" u="sng" dirty="0"/>
              <a:t>Cost:</a:t>
            </a:r>
          </a:p>
          <a:p>
            <a:pPr marL="173038" indent="-173038" fontAlgn="auto">
              <a:spcBef>
                <a:spcPts val="0"/>
              </a:spcBef>
              <a:spcAft>
                <a:spcPts val="0"/>
              </a:spcAft>
              <a:buFont typeface="Arial" pitchFamily="34" charset="0"/>
              <a:buChar char="•"/>
              <a:defRPr/>
            </a:pPr>
            <a:r>
              <a:rPr lang="en-US" sz="2000" dirty="0"/>
              <a:t>Otherwise just the edge weight</a:t>
            </a:r>
          </a:p>
        </p:txBody>
      </p:sp>
      <p:sp>
        <p:nvSpPr>
          <p:cNvPr id="23" name="Line Callout 1 22"/>
          <p:cNvSpPr/>
          <p:nvPr/>
        </p:nvSpPr>
        <p:spPr>
          <a:xfrm>
            <a:off x="2393950" y="4648200"/>
            <a:ext cx="2044700" cy="533400"/>
          </a:xfrm>
          <a:prstGeom prst="borderCallout1">
            <a:avLst>
              <a:gd name="adj1" fmla="val 81665"/>
              <a:gd name="adj2" fmla="val -29842"/>
              <a:gd name="adj3" fmla="val 49666"/>
              <a:gd name="adj4" fmla="val -1184"/>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a:t>Fill these out</a:t>
            </a:r>
          </a:p>
        </p:txBody>
      </p:sp>
      <p:sp>
        <p:nvSpPr>
          <p:cNvPr id="13375" name="Title 3"/>
          <p:cNvSpPr txBox="1">
            <a:spLocks/>
          </p:cNvSpPr>
          <p:nvPr/>
        </p:nvSpPr>
        <p:spPr bwMode="auto">
          <a:xfrm>
            <a:off x="4865688" y="614363"/>
            <a:ext cx="4137025"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4400" dirty="0"/>
              <a:t>Graph Representations</a:t>
            </a:r>
          </a:p>
          <a:p>
            <a:pPr algn="ctr"/>
            <a:r>
              <a:rPr lang="en-US" sz="4400" dirty="0"/>
              <a:t>(cont</a:t>
            </a:r>
            <a:r>
              <a:rPr lang="en-US" sz="4400" dirty="0" smtClean="0"/>
              <a:t>.)</a:t>
            </a:r>
            <a:endParaRPr lang="en-US" sz="4400" dirty="0"/>
          </a:p>
        </p:txBody>
      </p:sp>
      <p:sp>
        <p:nvSpPr>
          <p:cNvPr id="24" name="Line Callout 1 23"/>
          <p:cNvSpPr/>
          <p:nvPr/>
        </p:nvSpPr>
        <p:spPr>
          <a:xfrm>
            <a:off x="1974850" y="6281737"/>
            <a:ext cx="3745993" cy="576263"/>
          </a:xfrm>
          <a:prstGeom prst="borderCallout1">
            <a:avLst>
              <a:gd name="adj1" fmla="val 47061"/>
              <a:gd name="adj2" fmla="val -1304"/>
              <a:gd name="adj3" fmla="val -4038"/>
              <a:gd name="adj4" fmla="val -7502"/>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smtClean="0"/>
              <a:t>A) 0     B) 1      C) 2     D) ∞      E) ??</a:t>
            </a:r>
            <a:endParaRPr lang="en-US" sz="2000" dirty="0"/>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1365480" y="4966920"/>
              <a:ext cx="1244880" cy="1853280"/>
            </p14:xfrm>
          </p:contentPart>
        </mc:Choice>
        <mc:Fallback xmlns="">
          <p:pic>
            <p:nvPicPr>
              <p:cNvPr id="2" name="Ink 1"/>
              <p:cNvPicPr/>
              <p:nvPr/>
            </p:nvPicPr>
            <p:blipFill>
              <a:blip r:embed="rId3"/>
              <a:stretch>
                <a:fillRect/>
              </a:stretch>
            </p:blipFill>
            <p:spPr>
              <a:xfrm>
                <a:off x="1353960" y="4956840"/>
                <a:ext cx="1269720" cy="1875960"/>
              </a:xfrm>
              <a:prstGeom prst="rect">
                <a:avLst/>
              </a:prstGeom>
            </p:spPr>
          </p:pic>
        </mc:Fallback>
      </mc:AlternateContent>
    </p:spTree>
    <p:extLst>
      <p:ext uri="{BB962C8B-B14F-4D97-AF65-F5344CB8AC3E}">
        <p14:creationId xmlns:p14="http://schemas.microsoft.com/office/powerpoint/2010/main" val="11496809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04775" y="841375"/>
          <a:ext cx="1143000" cy="5851530"/>
        </p:xfrm>
        <a:graphic>
          <a:graphicData uri="http://schemas.openxmlformats.org/drawingml/2006/table">
            <a:tbl>
              <a:tblPr firstRow="1" bandRow="1">
                <a:tableStyleId>{5940675A-B579-460E-94D1-54222C63F5DA}</a:tableStyleId>
              </a:tblPr>
              <a:tblGrid>
                <a:gridCol w="609599"/>
                <a:gridCol w="533401"/>
              </a:tblGrid>
              <a:tr h="344205">
                <a:tc>
                  <a:txBody>
                    <a:bodyPr/>
                    <a:lstStyle/>
                    <a:p>
                      <a:pPr algn="ctr"/>
                      <a:r>
                        <a:rPr lang="en-US" sz="1200" b="1" dirty="0" smtClean="0"/>
                        <a:t>Edge</a:t>
                      </a:r>
                      <a:endParaRPr lang="en-US" sz="1200" b="1" dirty="0"/>
                    </a:p>
                  </a:txBody>
                  <a:tcPr marT="45715" marB="45715" anchor="ctr"/>
                </a:tc>
                <a:tc>
                  <a:txBody>
                    <a:bodyPr/>
                    <a:lstStyle/>
                    <a:p>
                      <a:pPr algn="ctr"/>
                      <a:r>
                        <a:rPr lang="en-US" sz="1200" b="1" baseline="0" dirty="0" smtClean="0"/>
                        <a:t>Cost</a:t>
                      </a:r>
                      <a:endParaRPr lang="en-US" sz="1200" b="1" dirty="0"/>
                    </a:p>
                  </a:txBody>
                  <a:tcPr marT="45715" marB="45715" anchor="ctr"/>
                </a:tc>
              </a:tr>
              <a:tr h="344205">
                <a:tc>
                  <a:txBody>
                    <a:bodyPr/>
                    <a:lstStyle/>
                    <a:p>
                      <a:pPr algn="ctr"/>
                      <a:r>
                        <a:rPr lang="en-US" sz="1200" b="1" dirty="0" smtClean="0"/>
                        <a:t>A</a:t>
                      </a:r>
                      <a:r>
                        <a:rPr lang="en-US" sz="1200" b="1" baseline="0" dirty="0" smtClean="0"/>
                        <a:t> → A</a:t>
                      </a:r>
                      <a:endParaRPr lang="en-US" sz="1200" b="1" dirty="0"/>
                    </a:p>
                  </a:txBody>
                  <a:tcPr marT="45715" marB="45715" anchor="ctr">
                    <a:solidFill>
                      <a:schemeClr val="bg1"/>
                    </a:solidFill>
                  </a:tcPr>
                </a:tc>
                <a:tc>
                  <a:txBody>
                    <a:bodyPr/>
                    <a:lstStyle/>
                    <a:p>
                      <a:pPr algn="ctr" fontAlgn="b"/>
                      <a:r>
                        <a:rPr lang="en-US" sz="2000" b="0" i="0" u="none" strike="noStrike" dirty="0">
                          <a:solidFill>
                            <a:srgbClr val="000000"/>
                          </a:solidFill>
                          <a:effectLst/>
                          <a:latin typeface="Calibri"/>
                        </a:rPr>
                        <a:t>0</a:t>
                      </a:r>
                    </a:p>
                  </a:txBody>
                  <a:tcPr marL="9525" marR="9525" marT="9524" marB="0" anchor="ctr">
                    <a:solidFill>
                      <a:schemeClr val="bg1"/>
                    </a:solidFill>
                  </a:tcPr>
                </a:tc>
              </a:tr>
              <a:tr h="344208">
                <a:tc>
                  <a:txBody>
                    <a:bodyPr/>
                    <a:lstStyle/>
                    <a:p>
                      <a:pPr algn="ctr"/>
                      <a:r>
                        <a:rPr lang="en-US" sz="1200" b="1" baseline="0" dirty="0" smtClean="0"/>
                        <a:t>A → B</a:t>
                      </a:r>
                      <a:endParaRPr lang="en-US" sz="1200" b="1" dirty="0"/>
                    </a:p>
                  </a:txBody>
                  <a:tcPr marT="45715" marB="45715" anchor="ctr">
                    <a:solidFill>
                      <a:schemeClr val="bg1"/>
                    </a:solidFill>
                  </a:tcPr>
                </a:tc>
                <a:tc>
                  <a:txBody>
                    <a:bodyPr/>
                    <a:lstStyle/>
                    <a:p>
                      <a:pPr algn="ctr" fontAlgn="b"/>
                      <a:r>
                        <a:rPr lang="en-US" sz="2000" b="0" i="0" u="none" strike="noStrike" dirty="0">
                          <a:solidFill>
                            <a:srgbClr val="000000"/>
                          </a:solidFill>
                          <a:effectLst/>
                          <a:latin typeface="Calibri"/>
                        </a:rPr>
                        <a:t>4</a:t>
                      </a:r>
                    </a:p>
                  </a:txBody>
                  <a:tcPr marL="9525" marR="9525" marT="9524" marB="0" anchor="ctr">
                    <a:solidFill>
                      <a:schemeClr val="bg1"/>
                    </a:solidFill>
                  </a:tcPr>
                </a:tc>
              </a:tr>
              <a:tr h="344208">
                <a:tc>
                  <a:txBody>
                    <a:bodyPr/>
                    <a:lstStyle/>
                    <a:p>
                      <a:pPr algn="ctr"/>
                      <a:r>
                        <a:rPr lang="en-US" sz="1200" b="1" baseline="0" dirty="0" smtClean="0"/>
                        <a:t>A → C</a:t>
                      </a:r>
                      <a:endParaRPr lang="en-US" sz="1200" b="1" dirty="0"/>
                    </a:p>
                  </a:txBody>
                  <a:tcPr marT="45715" marB="45715" anchor="ctr">
                    <a:solidFill>
                      <a:schemeClr val="bg1"/>
                    </a:solidFill>
                  </a:tcPr>
                </a:tc>
                <a:tc>
                  <a:txBody>
                    <a:bodyPr/>
                    <a:lstStyle/>
                    <a:p>
                      <a:pPr algn="ctr" fontAlgn="b"/>
                      <a:r>
                        <a:rPr lang="en-US" sz="2000" b="0" i="0" u="none" strike="noStrike" dirty="0">
                          <a:solidFill>
                            <a:srgbClr val="000000"/>
                          </a:solidFill>
                          <a:effectLst/>
                          <a:latin typeface="Calibri"/>
                        </a:rPr>
                        <a:t>2</a:t>
                      </a:r>
                    </a:p>
                  </a:txBody>
                  <a:tcPr marL="9525" marR="9525" marT="9524" marB="0" anchor="ctr">
                    <a:solidFill>
                      <a:schemeClr val="bg1"/>
                    </a:solidFill>
                  </a:tcPr>
                </a:tc>
              </a:tr>
              <a:tr h="344208">
                <a:tc>
                  <a:txBody>
                    <a:bodyPr/>
                    <a:lstStyle/>
                    <a:p>
                      <a:pPr algn="ctr"/>
                      <a:r>
                        <a:rPr lang="en-US" sz="1200" b="1" baseline="0" dirty="0" smtClean="0"/>
                        <a:t>A → D</a:t>
                      </a:r>
                      <a:endParaRPr lang="en-US" sz="1200" b="1" dirty="0"/>
                    </a:p>
                  </a:txBody>
                  <a:tcPr marT="45715" marB="45715" anchor="ctr">
                    <a:solidFill>
                      <a:schemeClr val="bg1"/>
                    </a:solidFill>
                  </a:tcPr>
                </a:tc>
                <a:tc>
                  <a:txBody>
                    <a:bodyPr/>
                    <a:lstStyle/>
                    <a:p>
                      <a:pPr algn="ctr" fontAlgn="b"/>
                      <a:r>
                        <a:rPr lang="en-US" sz="2000" b="0" i="0" u="none" strike="noStrike" dirty="0" smtClean="0">
                          <a:solidFill>
                            <a:srgbClr val="000000"/>
                          </a:solidFill>
                          <a:effectLst/>
                          <a:latin typeface="Calibri"/>
                        </a:rPr>
                        <a:t>∞</a:t>
                      </a:r>
                      <a:endParaRPr lang="en-US" sz="2000" b="0" i="0" u="none" strike="noStrike" dirty="0">
                        <a:solidFill>
                          <a:srgbClr val="000000"/>
                        </a:solidFill>
                        <a:effectLst/>
                        <a:latin typeface="Calibri"/>
                      </a:endParaRPr>
                    </a:p>
                  </a:txBody>
                  <a:tcPr marL="9525" marR="9525" marT="9524" marB="0" anchor="ctr">
                    <a:solidFill>
                      <a:schemeClr val="bg1"/>
                    </a:solidFill>
                  </a:tcPr>
                </a:tc>
              </a:tr>
              <a:tr h="344208">
                <a:tc>
                  <a:txBody>
                    <a:bodyPr/>
                    <a:lstStyle/>
                    <a:p>
                      <a:pPr algn="ctr"/>
                      <a:r>
                        <a:rPr lang="en-US" sz="1200" b="1" baseline="0" dirty="0" smtClean="0"/>
                        <a:t>B → A</a:t>
                      </a:r>
                      <a:endParaRPr lang="en-US" sz="1200" b="1" dirty="0"/>
                    </a:p>
                  </a:txBody>
                  <a:tcPr marT="45715" marB="45715" anchor="ctr">
                    <a:solidFill>
                      <a:schemeClr val="bg1"/>
                    </a:solidFill>
                  </a:tcPr>
                </a:tc>
                <a:tc>
                  <a:txBody>
                    <a:bodyPr/>
                    <a:lstStyle/>
                    <a:p>
                      <a:pPr algn="ctr" fontAlgn="b"/>
                      <a:r>
                        <a:rPr lang="en-US" sz="2000" b="0" i="0" u="none" strike="noStrike" dirty="0" smtClean="0">
                          <a:solidFill>
                            <a:srgbClr val="000000"/>
                          </a:solidFill>
                          <a:effectLst/>
                          <a:latin typeface="Calibri"/>
                        </a:rPr>
                        <a:t>∞</a:t>
                      </a:r>
                      <a:endParaRPr lang="en-US" sz="2000" b="0" i="0" u="none" strike="noStrike" dirty="0">
                        <a:solidFill>
                          <a:srgbClr val="000000"/>
                        </a:solidFill>
                        <a:effectLst/>
                        <a:latin typeface="Calibri"/>
                      </a:endParaRPr>
                    </a:p>
                  </a:txBody>
                  <a:tcPr marL="9525" marR="9525" marT="9524" marB="0" anchor="ctr">
                    <a:solidFill>
                      <a:schemeClr val="bg1"/>
                    </a:solidFill>
                  </a:tcPr>
                </a:tc>
              </a:tr>
              <a:tr h="344208">
                <a:tc>
                  <a:txBody>
                    <a:bodyPr/>
                    <a:lstStyle/>
                    <a:p>
                      <a:pPr marL="0" algn="ctr" defTabSz="914400" rtl="0" eaLnBrk="1" latinLnBrk="0" hangingPunct="1"/>
                      <a:r>
                        <a:rPr lang="en-US" sz="1200" b="1" kern="1200" dirty="0" smtClean="0">
                          <a:solidFill>
                            <a:schemeClr val="tx1"/>
                          </a:solidFill>
                          <a:latin typeface="+mn-lt"/>
                          <a:ea typeface="+mn-ea"/>
                          <a:cs typeface="+mn-cs"/>
                        </a:rPr>
                        <a:t>B → B</a:t>
                      </a:r>
                      <a:endParaRPr lang="en-US" sz="1200" b="1" kern="1200" dirty="0">
                        <a:solidFill>
                          <a:schemeClr val="tx1"/>
                        </a:solidFill>
                        <a:latin typeface="+mn-lt"/>
                        <a:ea typeface="+mn-ea"/>
                        <a:cs typeface="+mn-cs"/>
                      </a:endParaRPr>
                    </a:p>
                  </a:txBody>
                  <a:tcPr marT="45715" marB="45715" anchor="ctr">
                    <a:solidFill>
                      <a:schemeClr val="bg1"/>
                    </a:solidFill>
                  </a:tcPr>
                </a:tc>
                <a:tc>
                  <a:txBody>
                    <a:bodyPr/>
                    <a:lstStyle/>
                    <a:p>
                      <a:pPr algn="ctr" fontAlgn="b"/>
                      <a:r>
                        <a:rPr lang="en-US" sz="2000" b="0" i="0" u="none" strike="noStrike" dirty="0">
                          <a:solidFill>
                            <a:srgbClr val="000000"/>
                          </a:solidFill>
                          <a:effectLst/>
                          <a:latin typeface="Calibri"/>
                        </a:rPr>
                        <a:t>0</a:t>
                      </a:r>
                    </a:p>
                  </a:txBody>
                  <a:tcPr marL="9525" marR="9525" marT="9524" marB="0" anchor="ctr">
                    <a:solidFill>
                      <a:schemeClr val="bg1"/>
                    </a:solidFill>
                  </a:tcPr>
                </a:tc>
              </a:tr>
              <a:tr h="344208">
                <a:tc>
                  <a:txBody>
                    <a:bodyPr/>
                    <a:lstStyle/>
                    <a:p>
                      <a:pPr algn="ctr"/>
                      <a:r>
                        <a:rPr lang="en-US" sz="1200" b="1" baseline="0" dirty="0" smtClean="0"/>
                        <a:t>B → C</a:t>
                      </a:r>
                      <a:endParaRPr lang="en-US" sz="1200" b="1" dirty="0"/>
                    </a:p>
                  </a:txBody>
                  <a:tcPr marT="45715" marB="45715" anchor="ctr">
                    <a:solidFill>
                      <a:schemeClr val="bg1"/>
                    </a:solidFill>
                  </a:tcPr>
                </a:tc>
                <a:tc>
                  <a:txBody>
                    <a:bodyPr/>
                    <a:lstStyle/>
                    <a:p>
                      <a:pPr algn="ctr" fontAlgn="b"/>
                      <a:r>
                        <a:rPr lang="en-US" sz="2000" b="0" i="0" u="none" strike="noStrike" dirty="0">
                          <a:solidFill>
                            <a:srgbClr val="000000"/>
                          </a:solidFill>
                          <a:effectLst/>
                          <a:latin typeface="Calibri"/>
                        </a:rPr>
                        <a:t>1</a:t>
                      </a:r>
                    </a:p>
                  </a:txBody>
                  <a:tcPr marL="9525" marR="9525" marT="9524" marB="0" anchor="ctr">
                    <a:solidFill>
                      <a:schemeClr val="bg1"/>
                    </a:solidFill>
                  </a:tcPr>
                </a:tc>
              </a:tr>
              <a:tr h="344208">
                <a:tc>
                  <a:txBody>
                    <a:bodyPr/>
                    <a:lstStyle/>
                    <a:p>
                      <a:pPr algn="ctr"/>
                      <a:r>
                        <a:rPr lang="en-US" sz="1200" b="1" baseline="0" dirty="0" smtClean="0"/>
                        <a:t>B → D</a:t>
                      </a:r>
                      <a:endParaRPr lang="en-US" sz="1200" b="1" dirty="0"/>
                    </a:p>
                  </a:txBody>
                  <a:tcPr marT="45715" marB="45715" anchor="ctr">
                    <a:solidFill>
                      <a:schemeClr val="bg1"/>
                    </a:solidFill>
                  </a:tcPr>
                </a:tc>
                <a:tc>
                  <a:txBody>
                    <a:bodyPr/>
                    <a:lstStyle/>
                    <a:p>
                      <a:pPr algn="ctr" fontAlgn="b"/>
                      <a:r>
                        <a:rPr lang="en-US" sz="2000" b="0" i="0" u="none" strike="noStrike" dirty="0" smtClean="0">
                          <a:solidFill>
                            <a:srgbClr val="000000"/>
                          </a:solidFill>
                          <a:effectLst/>
                          <a:latin typeface="Calibri"/>
                        </a:rPr>
                        <a:t>∞</a:t>
                      </a:r>
                      <a:endParaRPr lang="en-US" sz="2000" b="0" i="0" u="none" strike="noStrike" dirty="0">
                        <a:solidFill>
                          <a:srgbClr val="000000"/>
                        </a:solidFill>
                        <a:effectLst/>
                        <a:latin typeface="Calibri"/>
                      </a:endParaRPr>
                    </a:p>
                  </a:txBody>
                  <a:tcPr marL="9525" marR="9525" marT="9524" marB="0" anchor="ctr">
                    <a:solidFill>
                      <a:schemeClr val="bg1"/>
                    </a:solidFill>
                  </a:tcPr>
                </a:tc>
              </a:tr>
              <a:tr h="344208">
                <a:tc>
                  <a:txBody>
                    <a:bodyPr/>
                    <a:lstStyle/>
                    <a:p>
                      <a:pPr algn="ctr"/>
                      <a:r>
                        <a:rPr lang="en-US" sz="1200" b="1" baseline="0" dirty="0" smtClean="0"/>
                        <a:t>C → A</a:t>
                      </a:r>
                      <a:endParaRPr lang="en-US" sz="1200" b="1" dirty="0"/>
                    </a:p>
                  </a:txBody>
                  <a:tcPr marT="45715" marB="45715" anchor="ctr">
                    <a:solidFill>
                      <a:schemeClr val="bg1"/>
                    </a:solidFill>
                  </a:tcPr>
                </a:tc>
                <a:tc>
                  <a:txBody>
                    <a:bodyPr/>
                    <a:lstStyle/>
                    <a:p>
                      <a:pPr algn="ctr" fontAlgn="b"/>
                      <a:r>
                        <a:rPr lang="en-US" sz="2000" b="0" i="0" u="none" strike="noStrike" dirty="0" smtClean="0">
                          <a:solidFill>
                            <a:srgbClr val="000000"/>
                          </a:solidFill>
                          <a:effectLst/>
                          <a:latin typeface="Calibri"/>
                        </a:rPr>
                        <a:t>∞</a:t>
                      </a:r>
                      <a:endParaRPr lang="en-US" sz="2000" b="0" i="0" u="none" strike="noStrike" dirty="0">
                        <a:solidFill>
                          <a:srgbClr val="000000"/>
                        </a:solidFill>
                        <a:effectLst/>
                        <a:latin typeface="Calibri"/>
                      </a:endParaRPr>
                    </a:p>
                  </a:txBody>
                  <a:tcPr marL="9525" marR="9525" marT="9524" marB="0" anchor="ctr">
                    <a:solidFill>
                      <a:schemeClr val="bg1"/>
                    </a:solidFill>
                  </a:tcPr>
                </a:tc>
              </a:tr>
              <a:tr h="344208">
                <a:tc>
                  <a:txBody>
                    <a:bodyPr/>
                    <a:lstStyle/>
                    <a:p>
                      <a:pPr algn="ctr"/>
                      <a:r>
                        <a:rPr lang="en-US" sz="1200" b="1" baseline="0" dirty="0" smtClean="0"/>
                        <a:t>C → B</a:t>
                      </a:r>
                      <a:endParaRPr lang="en-US" sz="1200" b="1" dirty="0"/>
                    </a:p>
                  </a:txBody>
                  <a:tcPr marT="45715" marB="45715" anchor="ctr">
                    <a:solidFill>
                      <a:schemeClr val="bg1"/>
                    </a:solidFill>
                  </a:tcPr>
                </a:tc>
                <a:tc>
                  <a:txBody>
                    <a:bodyPr/>
                    <a:lstStyle/>
                    <a:p>
                      <a:pPr algn="ctr" fontAlgn="b"/>
                      <a:r>
                        <a:rPr lang="en-US" sz="2000" b="0" i="0" u="none" strike="noStrike" dirty="0" smtClean="0">
                          <a:solidFill>
                            <a:srgbClr val="000000"/>
                          </a:solidFill>
                          <a:effectLst/>
                          <a:latin typeface="Calibri"/>
                        </a:rPr>
                        <a:t>∞</a:t>
                      </a:r>
                      <a:endParaRPr lang="en-US" sz="2000" b="0" i="0" u="none" strike="noStrike" dirty="0">
                        <a:solidFill>
                          <a:srgbClr val="000000"/>
                        </a:solidFill>
                        <a:effectLst/>
                        <a:latin typeface="Calibri"/>
                      </a:endParaRPr>
                    </a:p>
                  </a:txBody>
                  <a:tcPr marL="9525" marR="9525" marT="9524" marB="0" anchor="ctr">
                    <a:solidFill>
                      <a:schemeClr val="bg1"/>
                    </a:solidFill>
                  </a:tcPr>
                </a:tc>
              </a:tr>
              <a:tr h="344208">
                <a:tc>
                  <a:txBody>
                    <a:bodyPr/>
                    <a:lstStyle/>
                    <a:p>
                      <a:pPr algn="ctr"/>
                      <a:r>
                        <a:rPr lang="en-US" sz="1200" b="1" baseline="0" dirty="0" smtClean="0"/>
                        <a:t>C → C</a:t>
                      </a:r>
                      <a:endParaRPr lang="en-US" sz="1200" b="1" dirty="0"/>
                    </a:p>
                  </a:txBody>
                  <a:tcPr marT="45715" marB="45715" anchor="ctr">
                    <a:solidFill>
                      <a:schemeClr val="bg1"/>
                    </a:solidFill>
                  </a:tcPr>
                </a:tc>
                <a:tc>
                  <a:txBody>
                    <a:bodyPr/>
                    <a:lstStyle/>
                    <a:p>
                      <a:pPr algn="ctr" fontAlgn="b"/>
                      <a:r>
                        <a:rPr lang="en-US" sz="2000" b="0" i="0" u="none" strike="noStrike" dirty="0">
                          <a:solidFill>
                            <a:srgbClr val="000000"/>
                          </a:solidFill>
                          <a:effectLst/>
                          <a:latin typeface="Calibri"/>
                        </a:rPr>
                        <a:t>0</a:t>
                      </a:r>
                    </a:p>
                  </a:txBody>
                  <a:tcPr marL="9525" marR="9525" marT="9524" marB="0" anchor="ctr">
                    <a:solidFill>
                      <a:schemeClr val="bg1"/>
                    </a:solidFill>
                  </a:tcPr>
                </a:tc>
              </a:tr>
              <a:tr h="344208">
                <a:tc>
                  <a:txBody>
                    <a:bodyPr/>
                    <a:lstStyle/>
                    <a:p>
                      <a:pPr algn="ctr"/>
                      <a:r>
                        <a:rPr lang="en-US" sz="1200" b="1" baseline="0" dirty="0" smtClean="0"/>
                        <a:t>C → D</a:t>
                      </a:r>
                      <a:endParaRPr lang="en-US" sz="1200" b="1" dirty="0"/>
                    </a:p>
                  </a:txBody>
                  <a:tcPr marT="45715" marB="45715" anchor="ctr">
                    <a:solidFill>
                      <a:schemeClr val="bg1"/>
                    </a:solidFill>
                  </a:tcPr>
                </a:tc>
                <a:tc>
                  <a:txBody>
                    <a:bodyPr/>
                    <a:lstStyle/>
                    <a:p>
                      <a:pPr algn="ctr" fontAlgn="b"/>
                      <a:r>
                        <a:rPr lang="en-US" sz="2000" b="0" i="0" u="none" strike="noStrike" dirty="0">
                          <a:solidFill>
                            <a:srgbClr val="000000"/>
                          </a:solidFill>
                          <a:effectLst/>
                          <a:latin typeface="Calibri"/>
                        </a:rPr>
                        <a:t>8</a:t>
                      </a:r>
                    </a:p>
                  </a:txBody>
                  <a:tcPr marL="9525" marR="9525" marT="9524" marB="0" anchor="ctr">
                    <a:solidFill>
                      <a:schemeClr val="bg1"/>
                    </a:solidFill>
                  </a:tcPr>
                </a:tc>
              </a:tr>
              <a:tr h="344208">
                <a:tc>
                  <a:txBody>
                    <a:bodyPr/>
                    <a:lstStyle/>
                    <a:p>
                      <a:pPr algn="ctr"/>
                      <a:r>
                        <a:rPr lang="en-US" sz="1200" b="1" baseline="0" dirty="0" smtClean="0"/>
                        <a:t>D → A</a:t>
                      </a:r>
                      <a:endParaRPr lang="en-US" sz="1200" b="1" dirty="0"/>
                    </a:p>
                  </a:txBody>
                  <a:tcPr marT="45715" marB="45715" anchor="ctr">
                    <a:solidFill>
                      <a:schemeClr val="bg1"/>
                    </a:solidFill>
                  </a:tcPr>
                </a:tc>
                <a:tc>
                  <a:txBody>
                    <a:bodyPr/>
                    <a:lstStyle/>
                    <a:p>
                      <a:pPr algn="ctr" fontAlgn="b"/>
                      <a:r>
                        <a:rPr lang="en-US" sz="2000" b="0" i="0" u="none" strike="noStrike" dirty="0">
                          <a:solidFill>
                            <a:srgbClr val="000000"/>
                          </a:solidFill>
                          <a:effectLst/>
                          <a:latin typeface="Calibri"/>
                        </a:rPr>
                        <a:t>16</a:t>
                      </a:r>
                    </a:p>
                  </a:txBody>
                  <a:tcPr marL="9525" marR="9525" marT="9524" marB="0" anchor="ctr">
                    <a:solidFill>
                      <a:schemeClr val="bg1"/>
                    </a:solidFill>
                  </a:tcPr>
                </a:tc>
              </a:tr>
              <a:tr h="344208">
                <a:tc>
                  <a:txBody>
                    <a:bodyPr/>
                    <a:lstStyle/>
                    <a:p>
                      <a:pPr algn="ctr"/>
                      <a:r>
                        <a:rPr lang="en-US" sz="1200" b="1" baseline="0" dirty="0" smtClean="0"/>
                        <a:t>D → B</a:t>
                      </a:r>
                      <a:endParaRPr lang="en-US" sz="1200" b="1" dirty="0"/>
                    </a:p>
                  </a:txBody>
                  <a:tcPr marT="45715" marB="45715" anchor="ctr">
                    <a:solidFill>
                      <a:schemeClr val="bg1"/>
                    </a:solidFill>
                  </a:tcPr>
                </a:tc>
                <a:tc>
                  <a:txBody>
                    <a:bodyPr/>
                    <a:lstStyle/>
                    <a:p>
                      <a:pPr algn="ctr" fontAlgn="b"/>
                      <a:r>
                        <a:rPr lang="en-US" sz="2000" b="0" i="0" u="none" strike="noStrike" dirty="0" smtClean="0">
                          <a:solidFill>
                            <a:srgbClr val="000000"/>
                          </a:solidFill>
                          <a:effectLst/>
                          <a:latin typeface="Calibri"/>
                        </a:rPr>
                        <a:t>∞</a:t>
                      </a:r>
                      <a:endParaRPr lang="en-US" sz="2000" b="0" i="0" u="none" strike="noStrike" dirty="0">
                        <a:solidFill>
                          <a:srgbClr val="000000"/>
                        </a:solidFill>
                        <a:effectLst/>
                        <a:latin typeface="Calibri"/>
                      </a:endParaRPr>
                    </a:p>
                  </a:txBody>
                  <a:tcPr marL="9525" marR="9525" marT="9524" marB="0" anchor="ctr">
                    <a:solidFill>
                      <a:schemeClr val="bg1"/>
                    </a:solidFill>
                  </a:tcPr>
                </a:tc>
              </a:tr>
              <a:tr h="344208">
                <a:tc>
                  <a:txBody>
                    <a:bodyPr/>
                    <a:lstStyle/>
                    <a:p>
                      <a:pPr algn="ctr"/>
                      <a:r>
                        <a:rPr lang="en-US" sz="1200" b="1" baseline="0" dirty="0" smtClean="0"/>
                        <a:t>D → C</a:t>
                      </a:r>
                      <a:endParaRPr lang="en-US" sz="1200" b="1" dirty="0"/>
                    </a:p>
                  </a:txBody>
                  <a:tcPr marT="45715" marB="45715" anchor="ctr">
                    <a:solidFill>
                      <a:schemeClr val="bg1"/>
                    </a:solidFill>
                  </a:tcPr>
                </a:tc>
                <a:tc>
                  <a:txBody>
                    <a:bodyPr/>
                    <a:lstStyle/>
                    <a:p>
                      <a:pPr algn="ctr" fontAlgn="b"/>
                      <a:r>
                        <a:rPr lang="en-US" sz="2000" b="0" i="0" u="none" strike="noStrike" dirty="0" smtClean="0">
                          <a:solidFill>
                            <a:srgbClr val="000000"/>
                          </a:solidFill>
                          <a:effectLst/>
                          <a:latin typeface="Calibri"/>
                        </a:rPr>
                        <a:t>∞</a:t>
                      </a:r>
                      <a:endParaRPr lang="en-US" sz="2000" b="0" i="0" u="none" strike="noStrike" dirty="0">
                        <a:solidFill>
                          <a:srgbClr val="000000"/>
                        </a:solidFill>
                        <a:effectLst/>
                        <a:latin typeface="Calibri"/>
                      </a:endParaRPr>
                    </a:p>
                  </a:txBody>
                  <a:tcPr marL="9525" marR="9525" marT="9524" marB="0" anchor="ctr">
                    <a:solidFill>
                      <a:schemeClr val="bg1"/>
                    </a:solidFill>
                  </a:tcPr>
                </a:tc>
              </a:tr>
              <a:tr h="344208">
                <a:tc>
                  <a:txBody>
                    <a:bodyPr/>
                    <a:lstStyle/>
                    <a:p>
                      <a:pPr algn="ctr"/>
                      <a:r>
                        <a:rPr lang="en-US" sz="1200" b="1" baseline="0" dirty="0" smtClean="0"/>
                        <a:t>D → D</a:t>
                      </a:r>
                      <a:endParaRPr lang="en-US" sz="1200" b="1" dirty="0"/>
                    </a:p>
                  </a:txBody>
                  <a:tcPr marT="45715" marB="45715" anchor="ctr">
                    <a:solidFill>
                      <a:schemeClr val="bg1"/>
                    </a:solidFill>
                  </a:tcPr>
                </a:tc>
                <a:tc>
                  <a:txBody>
                    <a:bodyPr/>
                    <a:lstStyle/>
                    <a:p>
                      <a:pPr algn="ctr" fontAlgn="b"/>
                      <a:r>
                        <a:rPr lang="en-US" sz="2000" b="0" i="0" u="none" strike="noStrike" dirty="0" smtClean="0">
                          <a:solidFill>
                            <a:srgbClr val="000000"/>
                          </a:solidFill>
                          <a:effectLst/>
                          <a:latin typeface="Calibri"/>
                        </a:rPr>
                        <a:t>0</a:t>
                      </a:r>
                      <a:endParaRPr lang="en-US" sz="2000" b="0" i="0" u="none" strike="noStrike" dirty="0">
                        <a:solidFill>
                          <a:srgbClr val="000000"/>
                        </a:solidFill>
                        <a:effectLst/>
                        <a:latin typeface="Calibri"/>
                      </a:endParaRPr>
                    </a:p>
                  </a:txBody>
                  <a:tcPr marL="9525" marR="9525" marT="9524" marB="0" anchor="ctr">
                    <a:solidFill>
                      <a:schemeClr val="bg1"/>
                    </a:solidFill>
                  </a:tcPr>
                </a:tc>
              </a:tr>
            </a:tbl>
          </a:graphicData>
        </a:graphic>
      </p:graphicFrame>
      <p:grpSp>
        <p:nvGrpSpPr>
          <p:cNvPr id="22586" name="Group 4"/>
          <p:cNvGrpSpPr>
            <a:grpSpLocks/>
          </p:cNvGrpSpPr>
          <p:nvPr/>
        </p:nvGrpSpPr>
        <p:grpSpPr bwMode="auto">
          <a:xfrm>
            <a:off x="4916488" y="993775"/>
            <a:ext cx="3908425" cy="3425825"/>
            <a:chOff x="1654001" y="1601671"/>
            <a:chExt cx="3908599" cy="3426058"/>
          </a:xfrm>
        </p:grpSpPr>
        <p:sp>
          <p:nvSpPr>
            <p:cNvPr id="6" name="Freeform 5"/>
            <p:cNvSpPr/>
            <p:nvPr/>
          </p:nvSpPr>
          <p:spPr>
            <a:xfrm>
              <a:off x="2968510" y="1601671"/>
              <a:ext cx="1225605" cy="796979"/>
            </a:xfrm>
            <a:custGeom>
              <a:avLst/>
              <a:gdLst>
                <a:gd name="connsiteX0" fmla="*/ 0 w 1224967"/>
                <a:gd name="connsiteY0" fmla="*/ 132707 h 796228"/>
                <a:gd name="connsiteX1" fmla="*/ 132707 w 1224967"/>
                <a:gd name="connsiteY1" fmla="*/ 0 h 796228"/>
                <a:gd name="connsiteX2" fmla="*/ 1092260 w 1224967"/>
                <a:gd name="connsiteY2" fmla="*/ 0 h 796228"/>
                <a:gd name="connsiteX3" fmla="*/ 1224967 w 1224967"/>
                <a:gd name="connsiteY3" fmla="*/ 132707 h 796228"/>
                <a:gd name="connsiteX4" fmla="*/ 1224967 w 1224967"/>
                <a:gd name="connsiteY4" fmla="*/ 663521 h 796228"/>
                <a:gd name="connsiteX5" fmla="*/ 1092260 w 1224967"/>
                <a:gd name="connsiteY5" fmla="*/ 796228 h 796228"/>
                <a:gd name="connsiteX6" fmla="*/ 132707 w 1224967"/>
                <a:gd name="connsiteY6" fmla="*/ 796228 h 796228"/>
                <a:gd name="connsiteX7" fmla="*/ 0 w 1224967"/>
                <a:gd name="connsiteY7" fmla="*/ 663521 h 796228"/>
                <a:gd name="connsiteX8" fmla="*/ 0 w 1224967"/>
                <a:gd name="connsiteY8" fmla="*/ 132707 h 79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967" h="796228">
                  <a:moveTo>
                    <a:pt x="0" y="132707"/>
                  </a:moveTo>
                  <a:cubicBezTo>
                    <a:pt x="0" y="59415"/>
                    <a:pt x="59415" y="0"/>
                    <a:pt x="132707" y="0"/>
                  </a:cubicBezTo>
                  <a:lnTo>
                    <a:pt x="1092260" y="0"/>
                  </a:lnTo>
                  <a:cubicBezTo>
                    <a:pt x="1165552" y="0"/>
                    <a:pt x="1224967" y="59415"/>
                    <a:pt x="1224967" y="132707"/>
                  </a:cubicBezTo>
                  <a:lnTo>
                    <a:pt x="1224967" y="663521"/>
                  </a:lnTo>
                  <a:cubicBezTo>
                    <a:pt x="1224967" y="736813"/>
                    <a:pt x="1165552" y="796228"/>
                    <a:pt x="1092260" y="796228"/>
                  </a:cubicBezTo>
                  <a:lnTo>
                    <a:pt x="132707" y="796228"/>
                  </a:lnTo>
                  <a:cubicBezTo>
                    <a:pt x="59415" y="796228"/>
                    <a:pt x="0" y="736813"/>
                    <a:pt x="0" y="663521"/>
                  </a:cubicBezTo>
                  <a:lnTo>
                    <a:pt x="0" y="132707"/>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64599" tIns="164599" rIns="164599" bIns="164599" spcCol="1270" anchor="ctr"/>
            <a:lstStyle/>
            <a:p>
              <a:pPr algn="ctr" defTabSz="1466850">
                <a:lnSpc>
                  <a:spcPct val="90000"/>
                </a:lnSpc>
                <a:spcAft>
                  <a:spcPct val="35000"/>
                </a:spcAft>
                <a:defRPr/>
              </a:pPr>
              <a:r>
                <a:rPr lang="en-US" sz="3300"/>
                <a:t>A</a:t>
              </a:r>
            </a:p>
          </p:txBody>
        </p:sp>
        <p:sp>
          <p:nvSpPr>
            <p:cNvPr id="7" name="Freeform 6"/>
            <p:cNvSpPr/>
            <p:nvPr/>
          </p:nvSpPr>
          <p:spPr>
            <a:xfrm>
              <a:off x="2266803" y="2000161"/>
              <a:ext cx="2629017" cy="2629079"/>
            </a:xfrm>
            <a:custGeom>
              <a:avLst/>
              <a:gdLst/>
              <a:ahLst/>
              <a:cxnLst/>
              <a:rect l="0" t="0" r="0" b="0"/>
              <a:pathLst>
                <a:path>
                  <a:moveTo>
                    <a:pt x="2096335" y="257378"/>
                  </a:moveTo>
                  <a:arcTo wR="1314914" hR="1314914" stAng="18387657" swAng="1632959"/>
                </a:path>
              </a:pathLst>
            </a:custGeom>
            <a:noFill/>
            <a:ln w="57150">
              <a:tailEnd type="arrow"/>
            </a:ln>
          </p:spPr>
          <p:style>
            <a:lnRef idx="1">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8" name="Freeform 7"/>
            <p:cNvSpPr/>
            <p:nvPr/>
          </p:nvSpPr>
          <p:spPr>
            <a:xfrm>
              <a:off x="4284605" y="2916210"/>
              <a:ext cx="1224017" cy="796979"/>
            </a:xfrm>
            <a:custGeom>
              <a:avLst/>
              <a:gdLst>
                <a:gd name="connsiteX0" fmla="*/ 0 w 1224967"/>
                <a:gd name="connsiteY0" fmla="*/ 132707 h 796228"/>
                <a:gd name="connsiteX1" fmla="*/ 132707 w 1224967"/>
                <a:gd name="connsiteY1" fmla="*/ 0 h 796228"/>
                <a:gd name="connsiteX2" fmla="*/ 1092260 w 1224967"/>
                <a:gd name="connsiteY2" fmla="*/ 0 h 796228"/>
                <a:gd name="connsiteX3" fmla="*/ 1224967 w 1224967"/>
                <a:gd name="connsiteY3" fmla="*/ 132707 h 796228"/>
                <a:gd name="connsiteX4" fmla="*/ 1224967 w 1224967"/>
                <a:gd name="connsiteY4" fmla="*/ 663521 h 796228"/>
                <a:gd name="connsiteX5" fmla="*/ 1092260 w 1224967"/>
                <a:gd name="connsiteY5" fmla="*/ 796228 h 796228"/>
                <a:gd name="connsiteX6" fmla="*/ 132707 w 1224967"/>
                <a:gd name="connsiteY6" fmla="*/ 796228 h 796228"/>
                <a:gd name="connsiteX7" fmla="*/ 0 w 1224967"/>
                <a:gd name="connsiteY7" fmla="*/ 663521 h 796228"/>
                <a:gd name="connsiteX8" fmla="*/ 0 w 1224967"/>
                <a:gd name="connsiteY8" fmla="*/ 132707 h 79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967" h="796228">
                  <a:moveTo>
                    <a:pt x="0" y="132707"/>
                  </a:moveTo>
                  <a:cubicBezTo>
                    <a:pt x="0" y="59415"/>
                    <a:pt x="59415" y="0"/>
                    <a:pt x="132707" y="0"/>
                  </a:cubicBezTo>
                  <a:lnTo>
                    <a:pt x="1092260" y="0"/>
                  </a:lnTo>
                  <a:cubicBezTo>
                    <a:pt x="1165552" y="0"/>
                    <a:pt x="1224967" y="59415"/>
                    <a:pt x="1224967" y="132707"/>
                  </a:cubicBezTo>
                  <a:lnTo>
                    <a:pt x="1224967" y="663521"/>
                  </a:lnTo>
                  <a:cubicBezTo>
                    <a:pt x="1224967" y="736813"/>
                    <a:pt x="1165552" y="796228"/>
                    <a:pt x="1092260" y="796228"/>
                  </a:cubicBezTo>
                  <a:lnTo>
                    <a:pt x="132707" y="796228"/>
                  </a:lnTo>
                  <a:cubicBezTo>
                    <a:pt x="59415" y="796228"/>
                    <a:pt x="0" y="736813"/>
                    <a:pt x="0" y="663521"/>
                  </a:cubicBezTo>
                  <a:lnTo>
                    <a:pt x="0" y="132707"/>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64599" tIns="164599" rIns="164599" bIns="164599" spcCol="1270" anchor="ctr"/>
            <a:lstStyle/>
            <a:p>
              <a:pPr algn="ctr" defTabSz="1466850">
                <a:lnSpc>
                  <a:spcPct val="90000"/>
                </a:lnSpc>
                <a:spcAft>
                  <a:spcPct val="35000"/>
                </a:spcAft>
                <a:defRPr/>
              </a:pPr>
              <a:r>
                <a:rPr lang="en-US" sz="3300" dirty="0"/>
                <a:t>B</a:t>
              </a:r>
            </a:p>
          </p:txBody>
        </p:sp>
        <p:sp>
          <p:nvSpPr>
            <p:cNvPr id="9" name="Freeform 8"/>
            <p:cNvSpPr/>
            <p:nvPr/>
          </p:nvSpPr>
          <p:spPr>
            <a:xfrm>
              <a:off x="2266803" y="2000161"/>
              <a:ext cx="2629017" cy="2629079"/>
            </a:xfrm>
            <a:custGeom>
              <a:avLst/>
              <a:gdLst/>
              <a:ahLst/>
              <a:cxnLst/>
              <a:rect l="0" t="0" r="0" b="0"/>
              <a:pathLst>
                <a:path>
                  <a:moveTo>
                    <a:pt x="2493483" y="1897990"/>
                  </a:moveTo>
                  <a:arcTo wR="1314914" hR="1314914" stAng="1579384" swAng="1632959"/>
                </a:path>
              </a:pathLst>
            </a:custGeom>
            <a:noFill/>
            <a:ln w="57150">
              <a:tailEnd type="arrow"/>
            </a:ln>
          </p:spPr>
          <p:style>
            <a:lnRef idx="1">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10" name="Freeform 9"/>
            <p:cNvSpPr/>
            <p:nvPr/>
          </p:nvSpPr>
          <p:spPr>
            <a:xfrm>
              <a:off x="2968510" y="4230750"/>
              <a:ext cx="1225605" cy="796979"/>
            </a:xfrm>
            <a:custGeom>
              <a:avLst/>
              <a:gdLst>
                <a:gd name="connsiteX0" fmla="*/ 0 w 1224967"/>
                <a:gd name="connsiteY0" fmla="*/ 132707 h 796228"/>
                <a:gd name="connsiteX1" fmla="*/ 132707 w 1224967"/>
                <a:gd name="connsiteY1" fmla="*/ 0 h 796228"/>
                <a:gd name="connsiteX2" fmla="*/ 1092260 w 1224967"/>
                <a:gd name="connsiteY2" fmla="*/ 0 h 796228"/>
                <a:gd name="connsiteX3" fmla="*/ 1224967 w 1224967"/>
                <a:gd name="connsiteY3" fmla="*/ 132707 h 796228"/>
                <a:gd name="connsiteX4" fmla="*/ 1224967 w 1224967"/>
                <a:gd name="connsiteY4" fmla="*/ 663521 h 796228"/>
                <a:gd name="connsiteX5" fmla="*/ 1092260 w 1224967"/>
                <a:gd name="connsiteY5" fmla="*/ 796228 h 796228"/>
                <a:gd name="connsiteX6" fmla="*/ 132707 w 1224967"/>
                <a:gd name="connsiteY6" fmla="*/ 796228 h 796228"/>
                <a:gd name="connsiteX7" fmla="*/ 0 w 1224967"/>
                <a:gd name="connsiteY7" fmla="*/ 663521 h 796228"/>
                <a:gd name="connsiteX8" fmla="*/ 0 w 1224967"/>
                <a:gd name="connsiteY8" fmla="*/ 132707 h 79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967" h="796228">
                  <a:moveTo>
                    <a:pt x="0" y="132707"/>
                  </a:moveTo>
                  <a:cubicBezTo>
                    <a:pt x="0" y="59415"/>
                    <a:pt x="59415" y="0"/>
                    <a:pt x="132707" y="0"/>
                  </a:cubicBezTo>
                  <a:lnTo>
                    <a:pt x="1092260" y="0"/>
                  </a:lnTo>
                  <a:cubicBezTo>
                    <a:pt x="1165552" y="0"/>
                    <a:pt x="1224967" y="59415"/>
                    <a:pt x="1224967" y="132707"/>
                  </a:cubicBezTo>
                  <a:lnTo>
                    <a:pt x="1224967" y="663521"/>
                  </a:lnTo>
                  <a:cubicBezTo>
                    <a:pt x="1224967" y="736813"/>
                    <a:pt x="1165552" y="796228"/>
                    <a:pt x="1092260" y="796228"/>
                  </a:cubicBezTo>
                  <a:lnTo>
                    <a:pt x="132707" y="796228"/>
                  </a:lnTo>
                  <a:cubicBezTo>
                    <a:pt x="59415" y="796228"/>
                    <a:pt x="0" y="736813"/>
                    <a:pt x="0" y="663521"/>
                  </a:cubicBezTo>
                  <a:lnTo>
                    <a:pt x="0" y="132707"/>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64599" tIns="164599" rIns="164599" bIns="164599" spcCol="1270" anchor="ctr"/>
            <a:lstStyle/>
            <a:p>
              <a:pPr algn="ctr" defTabSz="1466850">
                <a:lnSpc>
                  <a:spcPct val="90000"/>
                </a:lnSpc>
                <a:spcAft>
                  <a:spcPct val="35000"/>
                </a:spcAft>
                <a:defRPr/>
              </a:pPr>
              <a:r>
                <a:rPr lang="en-US" sz="3300" dirty="0"/>
                <a:t>C</a:t>
              </a:r>
            </a:p>
          </p:txBody>
        </p:sp>
        <p:sp>
          <p:nvSpPr>
            <p:cNvPr id="11" name="Freeform 10"/>
            <p:cNvSpPr/>
            <p:nvPr/>
          </p:nvSpPr>
          <p:spPr>
            <a:xfrm>
              <a:off x="2266803" y="2000161"/>
              <a:ext cx="2629017" cy="2629079"/>
            </a:xfrm>
            <a:custGeom>
              <a:avLst/>
              <a:gdLst/>
              <a:ahLst/>
              <a:cxnLst/>
              <a:rect l="0" t="0" r="0" b="0"/>
              <a:pathLst>
                <a:path>
                  <a:moveTo>
                    <a:pt x="533493" y="2372450"/>
                  </a:moveTo>
                  <a:arcTo wR="1314914" hR="1314914" stAng="7587657" swAng="1632959"/>
                </a:path>
              </a:pathLst>
            </a:custGeom>
            <a:noFill/>
            <a:ln w="57150">
              <a:solidFill>
                <a:schemeClr val="tx1"/>
              </a:solidFill>
              <a:tailEnd type="arrow"/>
            </a:ln>
          </p:spPr>
          <p:style>
            <a:lnRef idx="1">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12" name="Freeform 11"/>
            <p:cNvSpPr/>
            <p:nvPr/>
          </p:nvSpPr>
          <p:spPr>
            <a:xfrm>
              <a:off x="1654001" y="2916210"/>
              <a:ext cx="1225605" cy="796979"/>
            </a:xfrm>
            <a:custGeom>
              <a:avLst/>
              <a:gdLst>
                <a:gd name="connsiteX0" fmla="*/ 0 w 1224967"/>
                <a:gd name="connsiteY0" fmla="*/ 132707 h 796228"/>
                <a:gd name="connsiteX1" fmla="*/ 132707 w 1224967"/>
                <a:gd name="connsiteY1" fmla="*/ 0 h 796228"/>
                <a:gd name="connsiteX2" fmla="*/ 1092260 w 1224967"/>
                <a:gd name="connsiteY2" fmla="*/ 0 h 796228"/>
                <a:gd name="connsiteX3" fmla="*/ 1224967 w 1224967"/>
                <a:gd name="connsiteY3" fmla="*/ 132707 h 796228"/>
                <a:gd name="connsiteX4" fmla="*/ 1224967 w 1224967"/>
                <a:gd name="connsiteY4" fmla="*/ 663521 h 796228"/>
                <a:gd name="connsiteX5" fmla="*/ 1092260 w 1224967"/>
                <a:gd name="connsiteY5" fmla="*/ 796228 h 796228"/>
                <a:gd name="connsiteX6" fmla="*/ 132707 w 1224967"/>
                <a:gd name="connsiteY6" fmla="*/ 796228 h 796228"/>
                <a:gd name="connsiteX7" fmla="*/ 0 w 1224967"/>
                <a:gd name="connsiteY7" fmla="*/ 663521 h 796228"/>
                <a:gd name="connsiteX8" fmla="*/ 0 w 1224967"/>
                <a:gd name="connsiteY8" fmla="*/ 132707 h 79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967" h="796228">
                  <a:moveTo>
                    <a:pt x="0" y="132707"/>
                  </a:moveTo>
                  <a:cubicBezTo>
                    <a:pt x="0" y="59415"/>
                    <a:pt x="59415" y="0"/>
                    <a:pt x="132707" y="0"/>
                  </a:cubicBezTo>
                  <a:lnTo>
                    <a:pt x="1092260" y="0"/>
                  </a:lnTo>
                  <a:cubicBezTo>
                    <a:pt x="1165552" y="0"/>
                    <a:pt x="1224967" y="59415"/>
                    <a:pt x="1224967" y="132707"/>
                  </a:cubicBezTo>
                  <a:lnTo>
                    <a:pt x="1224967" y="663521"/>
                  </a:lnTo>
                  <a:cubicBezTo>
                    <a:pt x="1224967" y="736813"/>
                    <a:pt x="1165552" y="796228"/>
                    <a:pt x="1092260" y="796228"/>
                  </a:cubicBezTo>
                  <a:lnTo>
                    <a:pt x="132707" y="796228"/>
                  </a:lnTo>
                  <a:cubicBezTo>
                    <a:pt x="59415" y="796228"/>
                    <a:pt x="0" y="736813"/>
                    <a:pt x="0" y="663521"/>
                  </a:cubicBezTo>
                  <a:lnTo>
                    <a:pt x="0" y="132707"/>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64599" tIns="164599" rIns="164599" bIns="164599" spcCol="1270" anchor="ctr"/>
            <a:lstStyle/>
            <a:p>
              <a:pPr algn="ctr" defTabSz="1466850">
                <a:lnSpc>
                  <a:spcPct val="90000"/>
                </a:lnSpc>
                <a:spcAft>
                  <a:spcPct val="35000"/>
                </a:spcAft>
                <a:defRPr/>
              </a:pPr>
              <a:r>
                <a:rPr lang="en-US" sz="3300" dirty="0"/>
                <a:t>D</a:t>
              </a:r>
            </a:p>
          </p:txBody>
        </p:sp>
        <p:sp>
          <p:nvSpPr>
            <p:cNvPr id="13" name="Freeform 12"/>
            <p:cNvSpPr/>
            <p:nvPr/>
          </p:nvSpPr>
          <p:spPr>
            <a:xfrm>
              <a:off x="2266803" y="2000161"/>
              <a:ext cx="2629017" cy="2629079"/>
            </a:xfrm>
            <a:custGeom>
              <a:avLst/>
              <a:gdLst/>
              <a:ahLst/>
              <a:cxnLst/>
              <a:rect l="0" t="0" r="0" b="0"/>
              <a:pathLst>
                <a:path>
                  <a:moveTo>
                    <a:pt x="136346" y="731839"/>
                  </a:moveTo>
                  <a:arcTo wR="1314914" hR="1314914" stAng="12379384" swAng="1632959"/>
                </a:path>
              </a:pathLst>
            </a:custGeom>
            <a:noFill/>
            <a:ln w="57150">
              <a:tailEnd type="arrow"/>
            </a:ln>
          </p:spPr>
          <p:style>
            <a:lnRef idx="1">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cxnSp>
          <p:nvCxnSpPr>
            <p:cNvPr id="14" name="Straight Arrow Connector 13"/>
            <p:cNvCxnSpPr/>
            <p:nvPr/>
          </p:nvCxnSpPr>
          <p:spPr>
            <a:xfrm>
              <a:off x="3581312" y="2590751"/>
              <a:ext cx="0" cy="137169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686" name="TextBox 14"/>
            <p:cNvSpPr txBox="1">
              <a:spLocks noChangeArrowheads="1"/>
            </p:cNvSpPr>
            <p:nvPr/>
          </p:nvSpPr>
          <p:spPr bwMode="auto">
            <a:xfrm>
              <a:off x="1981200" y="2133600"/>
              <a:ext cx="87918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000"/>
                <a:t>16</a:t>
              </a:r>
            </a:p>
          </p:txBody>
        </p:sp>
        <p:sp>
          <p:nvSpPr>
            <p:cNvPr id="22687" name="TextBox 15"/>
            <p:cNvSpPr txBox="1">
              <a:spLocks noChangeArrowheads="1"/>
            </p:cNvSpPr>
            <p:nvPr/>
          </p:nvSpPr>
          <p:spPr bwMode="auto">
            <a:xfrm>
              <a:off x="4531017" y="1960602"/>
              <a:ext cx="87918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000"/>
                <a:t>4</a:t>
              </a:r>
            </a:p>
          </p:txBody>
        </p:sp>
        <p:sp>
          <p:nvSpPr>
            <p:cNvPr id="22688" name="TextBox 16"/>
            <p:cNvSpPr txBox="1">
              <a:spLocks noChangeArrowheads="1"/>
            </p:cNvSpPr>
            <p:nvPr/>
          </p:nvSpPr>
          <p:spPr bwMode="auto">
            <a:xfrm>
              <a:off x="3567204" y="2999601"/>
              <a:ext cx="87918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000"/>
                <a:t>2</a:t>
              </a:r>
            </a:p>
          </p:txBody>
        </p:sp>
        <p:sp>
          <p:nvSpPr>
            <p:cNvPr id="22689" name="TextBox 17"/>
            <p:cNvSpPr txBox="1">
              <a:spLocks noChangeArrowheads="1"/>
            </p:cNvSpPr>
            <p:nvPr/>
          </p:nvSpPr>
          <p:spPr bwMode="auto">
            <a:xfrm>
              <a:off x="2367901" y="4163199"/>
              <a:ext cx="87918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000"/>
                <a:t>8</a:t>
              </a:r>
            </a:p>
          </p:txBody>
        </p:sp>
        <p:sp>
          <p:nvSpPr>
            <p:cNvPr id="22690" name="TextBox 18"/>
            <p:cNvSpPr txBox="1">
              <a:spLocks noChangeArrowheads="1"/>
            </p:cNvSpPr>
            <p:nvPr/>
          </p:nvSpPr>
          <p:spPr bwMode="auto">
            <a:xfrm>
              <a:off x="4683417" y="3886200"/>
              <a:ext cx="87918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000"/>
                <a:t>1</a:t>
              </a:r>
            </a:p>
          </p:txBody>
        </p:sp>
      </p:grpSp>
      <p:graphicFrame>
        <p:nvGraphicFramePr>
          <p:cNvPr id="3" name="Table 2"/>
          <p:cNvGraphicFramePr>
            <a:graphicFrameLocks noGrp="1"/>
          </p:cNvGraphicFramePr>
          <p:nvPr>
            <p:extLst>
              <p:ext uri="{D42A27DB-BD31-4B8C-83A1-F6EECF244321}">
                <p14:modId xmlns:p14="http://schemas.microsoft.com/office/powerpoint/2010/main" val="2895733039"/>
              </p:ext>
            </p:extLst>
          </p:nvPr>
        </p:nvGraphicFramePr>
        <p:xfrm>
          <a:off x="1546225" y="1697038"/>
          <a:ext cx="2784476" cy="2609850"/>
        </p:xfrm>
        <a:graphic>
          <a:graphicData uri="http://schemas.openxmlformats.org/drawingml/2006/table">
            <a:tbl>
              <a:tblPr firstRow="1" bandRow="1">
                <a:tableStyleId>{5940675A-B579-460E-94D1-54222C63F5DA}</a:tableStyleId>
              </a:tblPr>
              <a:tblGrid>
                <a:gridCol w="696119"/>
                <a:gridCol w="696119"/>
                <a:gridCol w="696119"/>
                <a:gridCol w="696119"/>
              </a:tblGrid>
              <a:tr h="209550">
                <a:tc>
                  <a:txBody>
                    <a:bodyPr/>
                    <a:lstStyle/>
                    <a:p>
                      <a:pPr algn="ctr" rtl="0" fontAlgn="ctr"/>
                      <a:r>
                        <a:rPr lang="en-US" sz="1200" u="none" strike="noStrike" dirty="0">
                          <a:effectLst/>
                        </a:rPr>
                        <a:t>A → A</a:t>
                      </a:r>
                      <a:endParaRPr lang="en-US" sz="1200" b="1" i="0" u="none" strike="noStrike" dirty="0">
                        <a:solidFill>
                          <a:srgbClr val="000000"/>
                        </a:solidFill>
                        <a:effectLst/>
                        <a:latin typeface="Calibri"/>
                      </a:endParaRPr>
                    </a:p>
                  </a:txBody>
                  <a:tcPr marL="9527" marR="9527"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rtl="0" fontAlgn="ctr"/>
                      <a:r>
                        <a:rPr lang="en-US" sz="1200" u="none" strike="noStrike" dirty="0">
                          <a:effectLst/>
                        </a:rPr>
                        <a:t>A → B</a:t>
                      </a:r>
                      <a:endParaRPr lang="en-US" sz="1200" b="1" i="0" u="none" strike="noStrike" dirty="0">
                        <a:solidFill>
                          <a:srgbClr val="000000"/>
                        </a:solidFill>
                        <a:effectLst/>
                        <a:latin typeface="Calibri"/>
                      </a:endParaRPr>
                    </a:p>
                  </a:txBody>
                  <a:tcPr marL="9527" marR="9527"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rtl="0" fontAlgn="ctr"/>
                      <a:r>
                        <a:rPr lang="en-US" sz="1200" u="none" strike="noStrike" dirty="0">
                          <a:effectLst/>
                        </a:rPr>
                        <a:t>A → C</a:t>
                      </a:r>
                      <a:endParaRPr lang="en-US" sz="1200" b="1" i="0" u="none" strike="noStrike" dirty="0">
                        <a:solidFill>
                          <a:srgbClr val="000000"/>
                        </a:solidFill>
                        <a:effectLst/>
                        <a:latin typeface="Calibri"/>
                      </a:endParaRPr>
                    </a:p>
                  </a:txBody>
                  <a:tcPr marL="9527" marR="9527"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rtl="0" fontAlgn="ctr"/>
                      <a:r>
                        <a:rPr lang="en-US" sz="1200" u="none" strike="noStrike" dirty="0">
                          <a:effectLst/>
                        </a:rPr>
                        <a:t>A → D</a:t>
                      </a:r>
                      <a:endParaRPr lang="en-US" sz="1200" b="1" i="0" u="none" strike="noStrike" dirty="0">
                        <a:solidFill>
                          <a:srgbClr val="000000"/>
                        </a:solidFill>
                        <a:effectLst/>
                        <a:latin typeface="Calibri"/>
                      </a:endParaRPr>
                    </a:p>
                  </a:txBody>
                  <a:tcPr marL="9527" marR="9527"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r>
              <a:tr h="342900">
                <a:tc>
                  <a:txBody>
                    <a:bodyPr/>
                    <a:lstStyle/>
                    <a:p>
                      <a:pPr algn="ctr" rtl="0" fontAlgn="b"/>
                      <a:r>
                        <a:rPr lang="en-US" sz="2000" u="none" strike="noStrike" dirty="0">
                          <a:effectLst/>
                        </a:rPr>
                        <a:t>0</a:t>
                      </a:r>
                      <a:endParaRPr lang="en-US" sz="2000" b="0" i="0" u="none" strike="noStrike" dirty="0">
                        <a:solidFill>
                          <a:srgbClr val="000000"/>
                        </a:solidFill>
                        <a:effectLst/>
                        <a:latin typeface="Calibri"/>
                      </a:endParaRPr>
                    </a:p>
                  </a:txBody>
                  <a:tcPr marL="9527" marR="9527"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rtl="0" fontAlgn="b"/>
                      <a:r>
                        <a:rPr lang="en-US" sz="2000" u="none" strike="noStrike" dirty="0">
                          <a:effectLst/>
                        </a:rPr>
                        <a:t>4</a:t>
                      </a:r>
                      <a:endParaRPr lang="en-US" sz="2000" b="0" i="0" u="none" strike="noStrike" dirty="0">
                        <a:solidFill>
                          <a:srgbClr val="000000"/>
                        </a:solidFill>
                        <a:effectLst/>
                        <a:latin typeface="Calibri"/>
                      </a:endParaRPr>
                    </a:p>
                  </a:txBody>
                  <a:tcPr marL="9527" marR="9527"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rtl="0" fontAlgn="b"/>
                      <a:r>
                        <a:rPr lang="en-US" sz="2000" u="none" strike="noStrike" dirty="0">
                          <a:effectLst/>
                        </a:rPr>
                        <a:t>2</a:t>
                      </a:r>
                      <a:endParaRPr lang="en-US" sz="2000" b="0" i="0" u="none" strike="noStrike" dirty="0">
                        <a:solidFill>
                          <a:srgbClr val="000000"/>
                        </a:solidFill>
                        <a:effectLst/>
                        <a:latin typeface="Calibri"/>
                      </a:endParaRPr>
                    </a:p>
                  </a:txBody>
                  <a:tcPr marL="9527" marR="9527"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rtl="0" fontAlgn="b"/>
                      <a:r>
                        <a:rPr lang="en-US" sz="2000" u="none" strike="noStrike">
                          <a:effectLst/>
                        </a:rPr>
                        <a:t>∞</a:t>
                      </a:r>
                      <a:endParaRPr lang="en-US" sz="2000" b="0" i="0" u="none" strike="noStrike">
                        <a:solidFill>
                          <a:srgbClr val="000000"/>
                        </a:solidFill>
                        <a:effectLst/>
                        <a:latin typeface="Calibri"/>
                      </a:endParaRPr>
                    </a:p>
                  </a:txBody>
                  <a:tcPr marL="9527" marR="9527"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r h="342900">
                <a:tc>
                  <a:txBody>
                    <a:bodyPr/>
                    <a:lstStyle/>
                    <a:p>
                      <a:pPr algn="ctr" rtl="0" fontAlgn="ctr"/>
                      <a:r>
                        <a:rPr lang="en-US" sz="1200" u="none" strike="noStrike" dirty="0">
                          <a:effectLst/>
                        </a:rPr>
                        <a:t>B → A</a:t>
                      </a:r>
                      <a:endParaRPr lang="en-US" sz="1200" b="1" i="0" u="none" strike="noStrike" dirty="0">
                        <a:solidFill>
                          <a:srgbClr val="000000"/>
                        </a:solidFill>
                        <a:effectLst/>
                        <a:latin typeface="Calibri"/>
                      </a:endParaRPr>
                    </a:p>
                  </a:txBody>
                  <a:tcPr marL="9527" marR="9527"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rtl="0" fontAlgn="ctr"/>
                      <a:r>
                        <a:rPr lang="en-US" sz="1200" u="none" strike="noStrike" dirty="0">
                          <a:effectLst/>
                        </a:rPr>
                        <a:t>B → B</a:t>
                      </a:r>
                      <a:endParaRPr lang="en-US" sz="1200" b="1" i="0" u="none" strike="noStrike" dirty="0">
                        <a:solidFill>
                          <a:srgbClr val="000000"/>
                        </a:solidFill>
                        <a:effectLst/>
                        <a:latin typeface="Calibri"/>
                      </a:endParaRPr>
                    </a:p>
                  </a:txBody>
                  <a:tcPr marL="9527" marR="9527"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rtl="0" fontAlgn="ctr"/>
                      <a:r>
                        <a:rPr lang="en-US" sz="1200" u="none" strike="noStrike" dirty="0">
                          <a:effectLst/>
                        </a:rPr>
                        <a:t>B → C</a:t>
                      </a:r>
                      <a:endParaRPr lang="en-US" sz="1200" b="1" i="0" u="none" strike="noStrike" dirty="0">
                        <a:solidFill>
                          <a:srgbClr val="000000"/>
                        </a:solidFill>
                        <a:effectLst/>
                        <a:latin typeface="Calibri"/>
                      </a:endParaRPr>
                    </a:p>
                  </a:txBody>
                  <a:tcPr marL="9527" marR="9527"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rtl="0" fontAlgn="ctr"/>
                      <a:r>
                        <a:rPr lang="en-US" sz="1200" u="none" strike="noStrike" dirty="0">
                          <a:effectLst/>
                        </a:rPr>
                        <a:t>B → D</a:t>
                      </a:r>
                      <a:endParaRPr lang="en-US" sz="1200" b="1" i="0" u="none" strike="noStrike" dirty="0">
                        <a:solidFill>
                          <a:srgbClr val="000000"/>
                        </a:solidFill>
                        <a:effectLst/>
                        <a:latin typeface="Calibri"/>
                      </a:endParaRPr>
                    </a:p>
                  </a:txBody>
                  <a:tcPr marL="9527" marR="9527"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r>
              <a:tr h="342900">
                <a:tc>
                  <a:txBody>
                    <a:bodyPr/>
                    <a:lstStyle/>
                    <a:p>
                      <a:pPr algn="ctr" rtl="0" fontAlgn="b"/>
                      <a:r>
                        <a:rPr lang="en-US" sz="2000" u="none" strike="noStrike" dirty="0">
                          <a:effectLst/>
                        </a:rPr>
                        <a:t>∞</a:t>
                      </a:r>
                      <a:endParaRPr lang="en-US" sz="2000" b="0" i="0" u="none" strike="noStrike" dirty="0">
                        <a:solidFill>
                          <a:srgbClr val="000000"/>
                        </a:solidFill>
                        <a:effectLst/>
                        <a:latin typeface="Calibri"/>
                      </a:endParaRPr>
                    </a:p>
                  </a:txBody>
                  <a:tcPr marL="9527" marR="9527"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rtl="0" fontAlgn="b"/>
                      <a:r>
                        <a:rPr lang="en-US" sz="2000" u="none" strike="noStrike" dirty="0">
                          <a:effectLst/>
                        </a:rPr>
                        <a:t>0</a:t>
                      </a:r>
                      <a:endParaRPr lang="en-US" sz="2000" b="0" i="0" u="none" strike="noStrike" dirty="0">
                        <a:solidFill>
                          <a:srgbClr val="000000"/>
                        </a:solidFill>
                        <a:effectLst/>
                        <a:latin typeface="Calibri"/>
                      </a:endParaRPr>
                    </a:p>
                  </a:txBody>
                  <a:tcPr marL="9527" marR="9527"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rtl="0" fontAlgn="b"/>
                      <a:r>
                        <a:rPr lang="en-US" sz="2000" u="none" strike="noStrike" dirty="0">
                          <a:effectLst/>
                        </a:rPr>
                        <a:t>1</a:t>
                      </a:r>
                      <a:endParaRPr lang="en-US" sz="2000" b="0" i="0" u="none" strike="noStrike" dirty="0">
                        <a:solidFill>
                          <a:srgbClr val="000000"/>
                        </a:solidFill>
                        <a:effectLst/>
                        <a:latin typeface="Calibri"/>
                      </a:endParaRPr>
                    </a:p>
                  </a:txBody>
                  <a:tcPr marL="9527" marR="9527"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rtl="0" fontAlgn="b"/>
                      <a:r>
                        <a:rPr lang="en-US" sz="2000" u="none" strike="noStrike" dirty="0">
                          <a:effectLst/>
                        </a:rPr>
                        <a:t>∞</a:t>
                      </a:r>
                      <a:endParaRPr lang="en-US" sz="2000" b="0" i="0" u="none" strike="noStrike" dirty="0">
                        <a:solidFill>
                          <a:srgbClr val="000000"/>
                        </a:solidFill>
                        <a:effectLst/>
                        <a:latin typeface="Calibri"/>
                      </a:endParaRPr>
                    </a:p>
                  </a:txBody>
                  <a:tcPr marL="9527" marR="9527"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r h="342900">
                <a:tc>
                  <a:txBody>
                    <a:bodyPr/>
                    <a:lstStyle/>
                    <a:p>
                      <a:pPr algn="ctr" rtl="0" fontAlgn="ctr"/>
                      <a:r>
                        <a:rPr lang="en-US" sz="1200" u="none" strike="noStrike" dirty="0">
                          <a:effectLst/>
                        </a:rPr>
                        <a:t>C → A</a:t>
                      </a:r>
                      <a:endParaRPr lang="en-US" sz="1200" b="1" i="0" u="none" strike="noStrike" dirty="0">
                        <a:solidFill>
                          <a:srgbClr val="000000"/>
                        </a:solidFill>
                        <a:effectLst/>
                        <a:latin typeface="Calibri"/>
                      </a:endParaRPr>
                    </a:p>
                  </a:txBody>
                  <a:tcPr marL="9527" marR="9527"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rtl="0" fontAlgn="ctr"/>
                      <a:r>
                        <a:rPr lang="en-US" sz="1200" u="none" strike="noStrike" dirty="0">
                          <a:effectLst/>
                        </a:rPr>
                        <a:t>C → B</a:t>
                      </a:r>
                      <a:endParaRPr lang="en-US" sz="1200" b="1" i="0" u="none" strike="noStrike" dirty="0">
                        <a:solidFill>
                          <a:srgbClr val="000000"/>
                        </a:solidFill>
                        <a:effectLst/>
                        <a:latin typeface="Calibri"/>
                      </a:endParaRPr>
                    </a:p>
                  </a:txBody>
                  <a:tcPr marL="9527" marR="9527"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rtl="0" fontAlgn="ctr"/>
                      <a:r>
                        <a:rPr lang="en-US" sz="1200" u="none" strike="noStrike" dirty="0">
                          <a:effectLst/>
                        </a:rPr>
                        <a:t>C → C</a:t>
                      </a:r>
                      <a:endParaRPr lang="en-US" sz="1200" b="1" i="0" u="none" strike="noStrike" dirty="0">
                        <a:solidFill>
                          <a:srgbClr val="000000"/>
                        </a:solidFill>
                        <a:effectLst/>
                        <a:latin typeface="Calibri"/>
                      </a:endParaRPr>
                    </a:p>
                  </a:txBody>
                  <a:tcPr marL="9527" marR="9527"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rtl="0" fontAlgn="ctr"/>
                      <a:r>
                        <a:rPr lang="en-US" sz="1200" u="none" strike="noStrike" dirty="0">
                          <a:effectLst/>
                        </a:rPr>
                        <a:t>C → D</a:t>
                      </a:r>
                      <a:endParaRPr lang="en-US" sz="1200" b="1" i="0" u="none" strike="noStrike" dirty="0">
                        <a:solidFill>
                          <a:srgbClr val="000000"/>
                        </a:solidFill>
                        <a:effectLst/>
                        <a:latin typeface="Calibri"/>
                      </a:endParaRPr>
                    </a:p>
                  </a:txBody>
                  <a:tcPr marL="9527" marR="9527"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r>
              <a:tr h="342900">
                <a:tc>
                  <a:txBody>
                    <a:bodyPr/>
                    <a:lstStyle/>
                    <a:p>
                      <a:pPr algn="ctr" rtl="0" fontAlgn="b"/>
                      <a:r>
                        <a:rPr lang="en-US" sz="2000" u="none" strike="noStrike">
                          <a:effectLst/>
                        </a:rPr>
                        <a:t>∞</a:t>
                      </a:r>
                      <a:endParaRPr lang="en-US" sz="2000" b="0" i="0" u="none" strike="noStrike">
                        <a:solidFill>
                          <a:srgbClr val="000000"/>
                        </a:solidFill>
                        <a:effectLst/>
                        <a:latin typeface="Calibri"/>
                      </a:endParaRPr>
                    </a:p>
                  </a:txBody>
                  <a:tcPr marL="9527" marR="9527"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rtl="0" fontAlgn="b"/>
                      <a:r>
                        <a:rPr lang="en-US" sz="2000" u="none" strike="noStrike" dirty="0">
                          <a:effectLst/>
                        </a:rPr>
                        <a:t>∞</a:t>
                      </a:r>
                      <a:endParaRPr lang="en-US" sz="2000" b="0" i="0" u="none" strike="noStrike" dirty="0">
                        <a:solidFill>
                          <a:srgbClr val="000000"/>
                        </a:solidFill>
                        <a:effectLst/>
                        <a:latin typeface="Calibri"/>
                      </a:endParaRPr>
                    </a:p>
                  </a:txBody>
                  <a:tcPr marL="9527" marR="9527"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rtl="0" fontAlgn="b"/>
                      <a:r>
                        <a:rPr lang="en-US" sz="2000" u="none" strike="noStrike" dirty="0">
                          <a:effectLst/>
                        </a:rPr>
                        <a:t>0</a:t>
                      </a:r>
                      <a:endParaRPr lang="en-US" sz="2000" b="0" i="0" u="none" strike="noStrike" dirty="0">
                        <a:solidFill>
                          <a:srgbClr val="000000"/>
                        </a:solidFill>
                        <a:effectLst/>
                        <a:latin typeface="Calibri"/>
                      </a:endParaRPr>
                    </a:p>
                  </a:txBody>
                  <a:tcPr marL="9527" marR="9527"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rtl="0" fontAlgn="b"/>
                      <a:r>
                        <a:rPr lang="en-US" sz="2000" u="none" strike="noStrike" dirty="0">
                          <a:effectLst/>
                        </a:rPr>
                        <a:t>8</a:t>
                      </a:r>
                      <a:endParaRPr lang="en-US" sz="2000" b="0" i="0" u="none" strike="noStrike" dirty="0">
                        <a:solidFill>
                          <a:srgbClr val="000000"/>
                        </a:solidFill>
                        <a:effectLst/>
                        <a:latin typeface="Calibri"/>
                      </a:endParaRPr>
                    </a:p>
                  </a:txBody>
                  <a:tcPr marL="9527" marR="9527"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r h="342900">
                <a:tc>
                  <a:txBody>
                    <a:bodyPr/>
                    <a:lstStyle/>
                    <a:p>
                      <a:pPr algn="ctr" rtl="0" fontAlgn="ctr"/>
                      <a:r>
                        <a:rPr lang="en-US" sz="1200" u="none" strike="noStrike">
                          <a:effectLst/>
                        </a:rPr>
                        <a:t>D → A</a:t>
                      </a:r>
                      <a:endParaRPr lang="en-US" sz="1200" b="1" i="0" u="none" strike="noStrike">
                        <a:solidFill>
                          <a:srgbClr val="000000"/>
                        </a:solidFill>
                        <a:effectLst/>
                        <a:latin typeface="Calibri"/>
                      </a:endParaRPr>
                    </a:p>
                  </a:txBody>
                  <a:tcPr marL="9527" marR="9527"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rtl="0" fontAlgn="ctr"/>
                      <a:r>
                        <a:rPr lang="en-US" sz="1200" u="none" strike="noStrike">
                          <a:effectLst/>
                        </a:rPr>
                        <a:t>D → B</a:t>
                      </a:r>
                      <a:endParaRPr lang="en-US" sz="1200" b="1" i="0" u="none" strike="noStrike">
                        <a:solidFill>
                          <a:srgbClr val="000000"/>
                        </a:solidFill>
                        <a:effectLst/>
                        <a:latin typeface="Calibri"/>
                      </a:endParaRPr>
                    </a:p>
                  </a:txBody>
                  <a:tcPr marL="9527" marR="9527"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rtl="0" fontAlgn="ctr"/>
                      <a:r>
                        <a:rPr lang="en-US" sz="1200" u="none" strike="noStrike" dirty="0">
                          <a:effectLst/>
                        </a:rPr>
                        <a:t>D → C</a:t>
                      </a:r>
                      <a:endParaRPr lang="en-US" sz="1200" b="1" i="0" u="none" strike="noStrike" dirty="0">
                        <a:solidFill>
                          <a:srgbClr val="000000"/>
                        </a:solidFill>
                        <a:effectLst/>
                        <a:latin typeface="Calibri"/>
                      </a:endParaRPr>
                    </a:p>
                  </a:txBody>
                  <a:tcPr marL="9527" marR="9527"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rtl="0" fontAlgn="ctr"/>
                      <a:r>
                        <a:rPr lang="en-US" sz="1200" u="none" strike="noStrike" dirty="0">
                          <a:effectLst/>
                        </a:rPr>
                        <a:t>D → D</a:t>
                      </a:r>
                      <a:endParaRPr lang="en-US" sz="1200" b="1" i="0" u="none" strike="noStrike" dirty="0">
                        <a:solidFill>
                          <a:srgbClr val="000000"/>
                        </a:solidFill>
                        <a:effectLst/>
                        <a:latin typeface="Calibri"/>
                      </a:endParaRPr>
                    </a:p>
                  </a:txBody>
                  <a:tcPr marL="9527" marR="9527"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r>
              <a:tr h="342900">
                <a:tc>
                  <a:txBody>
                    <a:bodyPr/>
                    <a:lstStyle/>
                    <a:p>
                      <a:pPr algn="ctr" rtl="0" fontAlgn="b"/>
                      <a:r>
                        <a:rPr lang="en-US" sz="2000" u="none" strike="noStrike">
                          <a:effectLst/>
                        </a:rPr>
                        <a:t>16</a:t>
                      </a:r>
                      <a:endParaRPr lang="en-US" sz="2000" b="0" i="0" u="none" strike="noStrike">
                        <a:solidFill>
                          <a:srgbClr val="000000"/>
                        </a:solidFill>
                        <a:effectLst/>
                        <a:latin typeface="Calibri"/>
                      </a:endParaRPr>
                    </a:p>
                  </a:txBody>
                  <a:tcPr marL="9527" marR="9527"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rtl="0" fontAlgn="b"/>
                      <a:r>
                        <a:rPr lang="en-US" sz="2000" u="none" strike="noStrike" dirty="0">
                          <a:effectLst/>
                        </a:rPr>
                        <a:t>∞</a:t>
                      </a:r>
                      <a:endParaRPr lang="en-US" sz="2000" b="0" i="0" u="none" strike="noStrike" dirty="0">
                        <a:solidFill>
                          <a:srgbClr val="000000"/>
                        </a:solidFill>
                        <a:effectLst/>
                        <a:latin typeface="Calibri"/>
                      </a:endParaRPr>
                    </a:p>
                  </a:txBody>
                  <a:tcPr marL="9527" marR="9527"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rtl="0" fontAlgn="b"/>
                      <a:r>
                        <a:rPr lang="en-US" sz="2000" u="none" strike="noStrike" dirty="0">
                          <a:effectLst/>
                        </a:rPr>
                        <a:t>∞</a:t>
                      </a:r>
                      <a:endParaRPr lang="en-US" sz="2000" b="0" i="0" u="none" strike="noStrike" dirty="0">
                        <a:solidFill>
                          <a:srgbClr val="000000"/>
                        </a:solidFill>
                        <a:effectLst/>
                        <a:latin typeface="Calibri"/>
                      </a:endParaRPr>
                    </a:p>
                  </a:txBody>
                  <a:tcPr marL="9527" marR="9527"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rtl="0" fontAlgn="b"/>
                      <a:r>
                        <a:rPr lang="en-US" sz="2000" u="none" strike="noStrike" dirty="0">
                          <a:effectLst/>
                        </a:rPr>
                        <a:t>0</a:t>
                      </a:r>
                      <a:endParaRPr lang="en-US" sz="2000" b="0" i="0" u="none" strike="noStrike" dirty="0">
                        <a:solidFill>
                          <a:srgbClr val="000000"/>
                        </a:solidFill>
                        <a:effectLst/>
                        <a:latin typeface="Calibri"/>
                      </a:endParaRPr>
                    </a:p>
                  </a:txBody>
                  <a:tcPr marL="9527" marR="9527"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graphicFrame>
        <p:nvGraphicFramePr>
          <p:cNvPr id="24" name="Table 23"/>
          <p:cNvGraphicFramePr>
            <a:graphicFrameLocks noGrp="1"/>
          </p:cNvGraphicFramePr>
          <p:nvPr>
            <p:extLst/>
          </p:nvPr>
        </p:nvGraphicFramePr>
        <p:xfrm>
          <a:off x="2898769" y="4540469"/>
          <a:ext cx="2784475" cy="1714500"/>
        </p:xfrm>
        <a:graphic>
          <a:graphicData uri="http://schemas.openxmlformats.org/drawingml/2006/table">
            <a:tbl>
              <a:tblPr firstRow="1" bandRow="1">
                <a:tableStyleId>{5940675A-B579-460E-94D1-54222C63F5DA}</a:tableStyleId>
              </a:tblPr>
              <a:tblGrid>
                <a:gridCol w="556895"/>
                <a:gridCol w="556895"/>
                <a:gridCol w="556895"/>
                <a:gridCol w="556895"/>
                <a:gridCol w="556895"/>
              </a:tblGrid>
              <a:tr h="342900">
                <a:tc>
                  <a:txBody>
                    <a:bodyPr/>
                    <a:lstStyle/>
                    <a:p>
                      <a:pPr algn="ctr" rtl="0" fontAlgn="b"/>
                      <a:endParaRPr lang="en-US" sz="2000" b="0" i="0" u="none" strike="noStrike" dirty="0">
                        <a:solidFill>
                          <a:srgbClr val="000000"/>
                        </a:solidFill>
                        <a:effectLst/>
                        <a:latin typeface="Calibri"/>
                      </a:endParaRPr>
                    </a:p>
                  </a:txBody>
                  <a:tcPr marL="9527" marR="9527" marT="9525" marB="0" anchor="b"/>
                </a:tc>
                <a:tc>
                  <a:txBody>
                    <a:bodyPr/>
                    <a:lstStyle/>
                    <a:p>
                      <a:pPr algn="ctr" rtl="0" fontAlgn="b"/>
                      <a:r>
                        <a:rPr lang="en-US" sz="2000" b="0" i="0" u="none" strike="noStrike" dirty="0" smtClean="0">
                          <a:solidFill>
                            <a:srgbClr val="000000"/>
                          </a:solidFill>
                          <a:effectLst/>
                          <a:latin typeface="Calibri"/>
                        </a:rPr>
                        <a:t>A</a:t>
                      </a:r>
                      <a:endParaRPr lang="en-US" sz="2000" b="0" i="0" u="none" strike="noStrike" dirty="0">
                        <a:solidFill>
                          <a:srgbClr val="000000"/>
                        </a:solidFill>
                        <a:effectLst/>
                        <a:latin typeface="Calibri"/>
                      </a:endParaRPr>
                    </a:p>
                  </a:txBody>
                  <a:tcPr marL="9527" marR="9527" marT="9525" marB="0" anchor="b"/>
                </a:tc>
                <a:tc>
                  <a:txBody>
                    <a:bodyPr/>
                    <a:lstStyle/>
                    <a:p>
                      <a:pPr algn="ctr" rtl="0" fontAlgn="b"/>
                      <a:r>
                        <a:rPr lang="en-US" sz="2000" b="0" i="0" u="none" strike="noStrike" dirty="0" smtClean="0">
                          <a:solidFill>
                            <a:srgbClr val="000000"/>
                          </a:solidFill>
                          <a:effectLst/>
                          <a:latin typeface="Calibri"/>
                        </a:rPr>
                        <a:t>B</a:t>
                      </a:r>
                      <a:endParaRPr lang="en-US" sz="2000" b="0" i="0" u="none" strike="noStrike" dirty="0">
                        <a:solidFill>
                          <a:srgbClr val="000000"/>
                        </a:solidFill>
                        <a:effectLst/>
                        <a:latin typeface="Calibri"/>
                      </a:endParaRPr>
                    </a:p>
                  </a:txBody>
                  <a:tcPr marL="9527" marR="9527" marT="9525" marB="0" anchor="b"/>
                </a:tc>
                <a:tc>
                  <a:txBody>
                    <a:bodyPr/>
                    <a:lstStyle/>
                    <a:p>
                      <a:pPr algn="ctr" rtl="0" fontAlgn="b"/>
                      <a:r>
                        <a:rPr lang="en-US" sz="2000" b="0" i="0" u="none" strike="noStrike" dirty="0" smtClean="0">
                          <a:solidFill>
                            <a:srgbClr val="000000"/>
                          </a:solidFill>
                          <a:effectLst/>
                          <a:latin typeface="Calibri"/>
                        </a:rPr>
                        <a:t>C</a:t>
                      </a:r>
                      <a:endParaRPr lang="en-US" sz="2000" b="0" i="0" u="none" strike="noStrike" dirty="0">
                        <a:solidFill>
                          <a:srgbClr val="000000"/>
                        </a:solidFill>
                        <a:effectLst/>
                        <a:latin typeface="Calibri"/>
                      </a:endParaRPr>
                    </a:p>
                  </a:txBody>
                  <a:tcPr marL="9527" marR="9527" marT="9525" marB="0" anchor="b"/>
                </a:tc>
                <a:tc>
                  <a:txBody>
                    <a:bodyPr/>
                    <a:lstStyle/>
                    <a:p>
                      <a:pPr algn="ctr" rtl="0" fontAlgn="b"/>
                      <a:r>
                        <a:rPr lang="en-US" sz="2000" b="0" i="0" u="none" strike="noStrike" dirty="0" smtClean="0">
                          <a:solidFill>
                            <a:srgbClr val="000000"/>
                          </a:solidFill>
                          <a:effectLst/>
                          <a:latin typeface="Calibri"/>
                        </a:rPr>
                        <a:t>D</a:t>
                      </a:r>
                      <a:endParaRPr lang="en-US" sz="2000" b="0" i="0" u="none" strike="noStrike" dirty="0">
                        <a:solidFill>
                          <a:srgbClr val="000000"/>
                        </a:solidFill>
                        <a:effectLst/>
                        <a:latin typeface="Calibri"/>
                      </a:endParaRPr>
                    </a:p>
                  </a:txBody>
                  <a:tcPr marL="9527" marR="9527" marT="9525" marB="0" anchor="b"/>
                </a:tc>
              </a:tr>
              <a:tr h="342900">
                <a:tc>
                  <a:txBody>
                    <a:bodyPr/>
                    <a:lstStyle/>
                    <a:p>
                      <a:pPr algn="ctr" rtl="0" fontAlgn="b"/>
                      <a:r>
                        <a:rPr lang="en-US" sz="2000" b="0" i="0" u="none" strike="noStrike" dirty="0" smtClean="0">
                          <a:solidFill>
                            <a:srgbClr val="000000"/>
                          </a:solidFill>
                          <a:effectLst/>
                          <a:latin typeface="Calibri"/>
                        </a:rPr>
                        <a:t>A</a:t>
                      </a:r>
                      <a:endParaRPr lang="en-US" sz="2000" b="0" i="0" u="none" strike="noStrike" dirty="0">
                        <a:solidFill>
                          <a:srgbClr val="000000"/>
                        </a:solidFill>
                        <a:effectLst/>
                        <a:latin typeface="Calibri"/>
                      </a:endParaRPr>
                    </a:p>
                  </a:txBody>
                  <a:tcPr marL="9527" marR="9527" marT="9525" marB="0" anchor="b"/>
                </a:tc>
                <a:tc>
                  <a:txBody>
                    <a:bodyPr/>
                    <a:lstStyle/>
                    <a:p>
                      <a:pPr algn="ctr" rtl="0" fontAlgn="b"/>
                      <a:r>
                        <a:rPr lang="en-US" sz="2000" u="none" strike="noStrike" dirty="0">
                          <a:effectLst/>
                        </a:rPr>
                        <a:t>0</a:t>
                      </a:r>
                      <a:endParaRPr lang="en-US" sz="2000" b="0" i="0" u="none" strike="noStrike" dirty="0">
                        <a:solidFill>
                          <a:srgbClr val="000000"/>
                        </a:solidFill>
                        <a:effectLst/>
                        <a:latin typeface="Calibri"/>
                      </a:endParaRPr>
                    </a:p>
                  </a:txBody>
                  <a:tcPr marL="9527" marR="9527" marT="9525" marB="0" anchor="b"/>
                </a:tc>
                <a:tc>
                  <a:txBody>
                    <a:bodyPr/>
                    <a:lstStyle/>
                    <a:p>
                      <a:pPr algn="ctr" rtl="0" fontAlgn="b"/>
                      <a:r>
                        <a:rPr lang="en-US" sz="2000" u="none" strike="noStrike">
                          <a:effectLst/>
                        </a:rPr>
                        <a:t>4</a:t>
                      </a:r>
                      <a:endParaRPr lang="en-US" sz="2000" b="0" i="0" u="none" strike="noStrike">
                        <a:solidFill>
                          <a:srgbClr val="000000"/>
                        </a:solidFill>
                        <a:effectLst/>
                        <a:latin typeface="Calibri"/>
                      </a:endParaRPr>
                    </a:p>
                  </a:txBody>
                  <a:tcPr marL="9527" marR="9527" marT="9525" marB="0" anchor="b"/>
                </a:tc>
                <a:tc>
                  <a:txBody>
                    <a:bodyPr/>
                    <a:lstStyle/>
                    <a:p>
                      <a:pPr algn="ctr" rtl="0" fontAlgn="b"/>
                      <a:r>
                        <a:rPr lang="en-US" sz="2000" u="none" strike="noStrike" dirty="0">
                          <a:effectLst/>
                        </a:rPr>
                        <a:t>2</a:t>
                      </a:r>
                      <a:endParaRPr lang="en-US" sz="2000" b="0" i="0" u="none" strike="noStrike" dirty="0">
                        <a:solidFill>
                          <a:srgbClr val="000000"/>
                        </a:solidFill>
                        <a:effectLst/>
                        <a:latin typeface="Calibri"/>
                      </a:endParaRPr>
                    </a:p>
                  </a:txBody>
                  <a:tcPr marL="9527" marR="9527" marT="9525" marB="0" anchor="b"/>
                </a:tc>
                <a:tc>
                  <a:txBody>
                    <a:bodyPr/>
                    <a:lstStyle/>
                    <a:p>
                      <a:pPr algn="ctr" rtl="0" fontAlgn="b"/>
                      <a:r>
                        <a:rPr lang="en-US" sz="2000" u="none" strike="noStrike">
                          <a:effectLst/>
                        </a:rPr>
                        <a:t>∞</a:t>
                      </a:r>
                      <a:endParaRPr lang="en-US" sz="2000" b="0" i="0" u="none" strike="noStrike">
                        <a:solidFill>
                          <a:srgbClr val="000000"/>
                        </a:solidFill>
                        <a:effectLst/>
                        <a:latin typeface="Calibri"/>
                      </a:endParaRPr>
                    </a:p>
                  </a:txBody>
                  <a:tcPr marL="9527" marR="9527" marT="9525" marB="0" anchor="b"/>
                </a:tc>
              </a:tr>
              <a:tr h="342900">
                <a:tc>
                  <a:txBody>
                    <a:bodyPr/>
                    <a:lstStyle/>
                    <a:p>
                      <a:pPr algn="ctr" rtl="0" fontAlgn="b"/>
                      <a:r>
                        <a:rPr lang="en-US" sz="2000" b="0" i="0" u="none" strike="noStrike" dirty="0" smtClean="0">
                          <a:solidFill>
                            <a:srgbClr val="000000"/>
                          </a:solidFill>
                          <a:effectLst/>
                          <a:latin typeface="Calibri"/>
                        </a:rPr>
                        <a:t>B</a:t>
                      </a:r>
                      <a:endParaRPr lang="en-US" sz="2000" b="0" i="0" u="none" strike="noStrike" dirty="0">
                        <a:solidFill>
                          <a:srgbClr val="000000"/>
                        </a:solidFill>
                        <a:effectLst/>
                        <a:latin typeface="Calibri"/>
                      </a:endParaRPr>
                    </a:p>
                  </a:txBody>
                  <a:tcPr marL="9527" marR="9527" marT="9525" marB="0" anchor="b"/>
                </a:tc>
                <a:tc>
                  <a:txBody>
                    <a:bodyPr/>
                    <a:lstStyle/>
                    <a:p>
                      <a:pPr algn="ctr" rtl="0" fontAlgn="b"/>
                      <a:r>
                        <a:rPr lang="en-US" sz="2000" u="none" strike="noStrike" dirty="0">
                          <a:effectLst/>
                        </a:rPr>
                        <a:t>∞</a:t>
                      </a:r>
                      <a:endParaRPr lang="en-US" sz="2000" b="0" i="0" u="none" strike="noStrike" dirty="0">
                        <a:solidFill>
                          <a:srgbClr val="000000"/>
                        </a:solidFill>
                        <a:effectLst/>
                        <a:latin typeface="Calibri"/>
                      </a:endParaRPr>
                    </a:p>
                  </a:txBody>
                  <a:tcPr marL="9527" marR="9527" marT="9525" marB="0" anchor="b"/>
                </a:tc>
                <a:tc>
                  <a:txBody>
                    <a:bodyPr/>
                    <a:lstStyle/>
                    <a:p>
                      <a:pPr algn="ctr" rtl="0" fontAlgn="b"/>
                      <a:r>
                        <a:rPr lang="en-US" sz="2000" u="none" strike="noStrike">
                          <a:effectLst/>
                        </a:rPr>
                        <a:t>0</a:t>
                      </a:r>
                      <a:endParaRPr lang="en-US" sz="2000" b="0" i="0" u="none" strike="noStrike">
                        <a:solidFill>
                          <a:srgbClr val="000000"/>
                        </a:solidFill>
                        <a:effectLst/>
                        <a:latin typeface="Calibri"/>
                      </a:endParaRPr>
                    </a:p>
                  </a:txBody>
                  <a:tcPr marL="9527" marR="9527" marT="9525" marB="0" anchor="b"/>
                </a:tc>
                <a:tc>
                  <a:txBody>
                    <a:bodyPr/>
                    <a:lstStyle/>
                    <a:p>
                      <a:pPr algn="ctr" rtl="0" fontAlgn="b"/>
                      <a:r>
                        <a:rPr lang="en-US" sz="2000" u="none" strike="noStrike">
                          <a:effectLst/>
                        </a:rPr>
                        <a:t>1</a:t>
                      </a:r>
                      <a:endParaRPr lang="en-US" sz="2000" b="0" i="0" u="none" strike="noStrike">
                        <a:solidFill>
                          <a:srgbClr val="000000"/>
                        </a:solidFill>
                        <a:effectLst/>
                        <a:latin typeface="Calibri"/>
                      </a:endParaRPr>
                    </a:p>
                  </a:txBody>
                  <a:tcPr marL="9527" marR="9527" marT="9525" marB="0" anchor="b"/>
                </a:tc>
                <a:tc>
                  <a:txBody>
                    <a:bodyPr/>
                    <a:lstStyle/>
                    <a:p>
                      <a:pPr algn="ctr" rtl="0" fontAlgn="b"/>
                      <a:r>
                        <a:rPr lang="en-US" sz="2000" u="none" strike="noStrike" dirty="0">
                          <a:effectLst/>
                        </a:rPr>
                        <a:t>∞</a:t>
                      </a:r>
                      <a:endParaRPr lang="en-US" sz="2000" b="0" i="0" u="none" strike="noStrike" dirty="0">
                        <a:solidFill>
                          <a:srgbClr val="000000"/>
                        </a:solidFill>
                        <a:effectLst/>
                        <a:latin typeface="Calibri"/>
                      </a:endParaRPr>
                    </a:p>
                  </a:txBody>
                  <a:tcPr marL="9527" marR="9527" marT="9525" marB="0" anchor="b"/>
                </a:tc>
              </a:tr>
              <a:tr h="342900">
                <a:tc>
                  <a:txBody>
                    <a:bodyPr/>
                    <a:lstStyle/>
                    <a:p>
                      <a:pPr algn="ctr" rtl="0" fontAlgn="b"/>
                      <a:r>
                        <a:rPr lang="en-US" sz="2000" b="0" i="0" u="none" strike="noStrike" dirty="0" smtClean="0">
                          <a:solidFill>
                            <a:srgbClr val="000000"/>
                          </a:solidFill>
                          <a:effectLst/>
                          <a:latin typeface="Calibri"/>
                        </a:rPr>
                        <a:t>C</a:t>
                      </a:r>
                      <a:endParaRPr lang="en-US" sz="2000" b="0" i="0" u="none" strike="noStrike" dirty="0">
                        <a:solidFill>
                          <a:srgbClr val="000000"/>
                        </a:solidFill>
                        <a:effectLst/>
                        <a:latin typeface="Calibri"/>
                      </a:endParaRPr>
                    </a:p>
                  </a:txBody>
                  <a:tcPr marL="9527" marR="9527" marT="9525" marB="0" anchor="b"/>
                </a:tc>
                <a:tc>
                  <a:txBody>
                    <a:bodyPr/>
                    <a:lstStyle/>
                    <a:p>
                      <a:pPr algn="ctr" rtl="0" fontAlgn="b"/>
                      <a:r>
                        <a:rPr lang="en-US" sz="2000" u="none" strike="noStrike" dirty="0">
                          <a:effectLst/>
                        </a:rPr>
                        <a:t>∞</a:t>
                      </a:r>
                      <a:endParaRPr lang="en-US" sz="2000" b="0" i="0" u="none" strike="noStrike" dirty="0">
                        <a:solidFill>
                          <a:srgbClr val="000000"/>
                        </a:solidFill>
                        <a:effectLst/>
                        <a:latin typeface="Calibri"/>
                      </a:endParaRPr>
                    </a:p>
                  </a:txBody>
                  <a:tcPr marL="9527" marR="9527" marT="9525" marB="0" anchor="b"/>
                </a:tc>
                <a:tc>
                  <a:txBody>
                    <a:bodyPr/>
                    <a:lstStyle/>
                    <a:p>
                      <a:pPr algn="ctr" rtl="0" fontAlgn="b"/>
                      <a:r>
                        <a:rPr lang="en-US" sz="2000" u="none" strike="noStrike">
                          <a:effectLst/>
                        </a:rPr>
                        <a:t>∞</a:t>
                      </a:r>
                      <a:endParaRPr lang="en-US" sz="2000" b="0" i="0" u="none" strike="noStrike">
                        <a:solidFill>
                          <a:srgbClr val="000000"/>
                        </a:solidFill>
                        <a:effectLst/>
                        <a:latin typeface="Calibri"/>
                      </a:endParaRPr>
                    </a:p>
                  </a:txBody>
                  <a:tcPr marL="9527" marR="9527" marT="9525" marB="0" anchor="b"/>
                </a:tc>
                <a:tc>
                  <a:txBody>
                    <a:bodyPr/>
                    <a:lstStyle/>
                    <a:p>
                      <a:pPr algn="ctr" rtl="0" fontAlgn="b"/>
                      <a:r>
                        <a:rPr lang="en-US" sz="2000" u="none" strike="noStrike">
                          <a:effectLst/>
                        </a:rPr>
                        <a:t>0</a:t>
                      </a:r>
                      <a:endParaRPr lang="en-US" sz="2000" b="0" i="0" u="none" strike="noStrike">
                        <a:solidFill>
                          <a:srgbClr val="000000"/>
                        </a:solidFill>
                        <a:effectLst/>
                        <a:latin typeface="Calibri"/>
                      </a:endParaRPr>
                    </a:p>
                  </a:txBody>
                  <a:tcPr marL="9527" marR="9527" marT="9525" marB="0" anchor="b"/>
                </a:tc>
                <a:tc>
                  <a:txBody>
                    <a:bodyPr/>
                    <a:lstStyle/>
                    <a:p>
                      <a:pPr algn="ctr" rtl="0" fontAlgn="b"/>
                      <a:endParaRPr lang="en-US" sz="2000" b="0" i="0" u="none" strike="noStrike" dirty="0">
                        <a:solidFill>
                          <a:srgbClr val="000000"/>
                        </a:solidFill>
                        <a:effectLst/>
                        <a:latin typeface="Calibri"/>
                      </a:endParaRPr>
                    </a:p>
                  </a:txBody>
                  <a:tcPr marL="9527" marR="9527" marT="9525" marB="0" anchor="b"/>
                </a:tc>
              </a:tr>
              <a:tr h="342900">
                <a:tc>
                  <a:txBody>
                    <a:bodyPr/>
                    <a:lstStyle/>
                    <a:p>
                      <a:pPr algn="ctr" rtl="0" fontAlgn="b"/>
                      <a:r>
                        <a:rPr lang="en-US" sz="2000" b="0" i="0" u="none" strike="noStrike" dirty="0" smtClean="0">
                          <a:solidFill>
                            <a:srgbClr val="000000"/>
                          </a:solidFill>
                          <a:effectLst/>
                          <a:latin typeface="Calibri"/>
                        </a:rPr>
                        <a:t>D</a:t>
                      </a:r>
                      <a:endParaRPr lang="en-US" sz="2000" b="0" i="0" u="none" strike="noStrike" dirty="0">
                        <a:solidFill>
                          <a:srgbClr val="000000"/>
                        </a:solidFill>
                        <a:effectLst/>
                        <a:latin typeface="Calibri"/>
                      </a:endParaRPr>
                    </a:p>
                  </a:txBody>
                  <a:tcPr marL="9527" marR="9527" marT="9525" marB="0" anchor="b"/>
                </a:tc>
                <a:tc>
                  <a:txBody>
                    <a:bodyPr/>
                    <a:lstStyle/>
                    <a:p>
                      <a:pPr algn="ctr" rtl="0" fontAlgn="b"/>
                      <a:r>
                        <a:rPr lang="en-US" sz="2000" u="none" strike="noStrike" dirty="0">
                          <a:effectLst/>
                        </a:rPr>
                        <a:t>16</a:t>
                      </a:r>
                      <a:endParaRPr lang="en-US" sz="2000" b="0" i="0" u="none" strike="noStrike" dirty="0">
                        <a:solidFill>
                          <a:srgbClr val="000000"/>
                        </a:solidFill>
                        <a:effectLst/>
                        <a:latin typeface="Calibri"/>
                      </a:endParaRPr>
                    </a:p>
                  </a:txBody>
                  <a:tcPr marL="9527" marR="9527" marT="9525" marB="0" anchor="b"/>
                </a:tc>
                <a:tc>
                  <a:txBody>
                    <a:bodyPr/>
                    <a:lstStyle/>
                    <a:p>
                      <a:pPr algn="ctr" rtl="0" fontAlgn="b"/>
                      <a:r>
                        <a:rPr lang="en-US" sz="2000" u="none" strike="noStrike">
                          <a:effectLst/>
                        </a:rPr>
                        <a:t>∞</a:t>
                      </a:r>
                      <a:endParaRPr lang="en-US" sz="2000" b="0" i="0" u="none" strike="noStrike">
                        <a:solidFill>
                          <a:srgbClr val="000000"/>
                        </a:solidFill>
                        <a:effectLst/>
                        <a:latin typeface="Calibri"/>
                      </a:endParaRPr>
                    </a:p>
                  </a:txBody>
                  <a:tcPr marL="9527" marR="9527" marT="9525" marB="0" anchor="b"/>
                </a:tc>
                <a:tc>
                  <a:txBody>
                    <a:bodyPr/>
                    <a:lstStyle/>
                    <a:p>
                      <a:pPr algn="ctr" rtl="0" fontAlgn="b"/>
                      <a:endParaRPr lang="en-US" sz="2000" b="0" i="0" u="none" strike="noStrike" dirty="0">
                        <a:solidFill>
                          <a:srgbClr val="000000"/>
                        </a:solidFill>
                        <a:effectLst/>
                        <a:latin typeface="Calibri"/>
                      </a:endParaRPr>
                    </a:p>
                  </a:txBody>
                  <a:tcPr marL="9527" marR="9527" marT="9525" marB="0" anchor="b"/>
                </a:tc>
                <a:tc>
                  <a:txBody>
                    <a:bodyPr/>
                    <a:lstStyle/>
                    <a:p>
                      <a:pPr algn="ctr" rtl="0" fontAlgn="b"/>
                      <a:r>
                        <a:rPr lang="en-US" sz="2000" u="none" strike="noStrike" dirty="0">
                          <a:effectLst/>
                        </a:rPr>
                        <a:t>0</a:t>
                      </a:r>
                      <a:endParaRPr lang="en-US" sz="2000" b="0" i="0" u="none" strike="noStrike" dirty="0">
                        <a:solidFill>
                          <a:srgbClr val="000000"/>
                        </a:solidFill>
                        <a:effectLst/>
                        <a:latin typeface="Calibri"/>
                      </a:endParaRPr>
                    </a:p>
                  </a:txBody>
                  <a:tcPr marL="9527" marR="9527" marT="9525" marB="0" anchor="b"/>
                </a:tc>
              </a:tr>
            </a:tbl>
          </a:graphicData>
        </a:graphic>
      </p:graphicFrame>
      <p:sp>
        <p:nvSpPr>
          <p:cNvPr id="22672" name="Title 3"/>
          <p:cNvSpPr txBox="1">
            <a:spLocks/>
          </p:cNvSpPr>
          <p:nvPr/>
        </p:nvSpPr>
        <p:spPr bwMode="auto">
          <a:xfrm>
            <a:off x="-457200" y="-38100"/>
            <a:ext cx="797877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4400" b="1" u="sng"/>
              <a:t>Graph Representation:</a:t>
            </a:r>
          </a:p>
          <a:p>
            <a:pPr algn="ctr"/>
            <a:r>
              <a:rPr lang="en-US" sz="4400" b="1" u="sng"/>
              <a:t>Adjacency Matrix</a:t>
            </a:r>
          </a:p>
        </p:txBody>
      </p:sp>
      <p:sp>
        <p:nvSpPr>
          <p:cNvPr id="26" name="Line Callout 1 25"/>
          <p:cNvSpPr/>
          <p:nvPr/>
        </p:nvSpPr>
        <p:spPr>
          <a:xfrm>
            <a:off x="1346200" y="4572000"/>
            <a:ext cx="1320800" cy="1295400"/>
          </a:xfrm>
          <a:prstGeom prst="borderCallout1">
            <a:avLst>
              <a:gd name="adj1" fmla="val 47061"/>
              <a:gd name="adj2" fmla="val 100717"/>
              <a:gd name="adj3" fmla="val 35095"/>
              <a:gd name="adj4" fmla="val 119387"/>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smtClean="0"/>
              <a:t>This is the source (</a:t>
            </a:r>
            <a:r>
              <a:rPr lang="en-US" sz="2000" dirty="0" err="1" smtClean="0"/>
              <a:t>src</a:t>
            </a:r>
            <a:r>
              <a:rPr lang="en-US" sz="2000" dirty="0" smtClean="0"/>
              <a:t>)</a:t>
            </a:r>
            <a:endParaRPr lang="en-US" sz="2000" dirty="0"/>
          </a:p>
        </p:txBody>
      </p:sp>
      <p:sp>
        <p:nvSpPr>
          <p:cNvPr id="27" name="Line Callout 1 26"/>
          <p:cNvSpPr/>
          <p:nvPr/>
        </p:nvSpPr>
        <p:spPr>
          <a:xfrm>
            <a:off x="5965552" y="4572000"/>
            <a:ext cx="2209800" cy="865188"/>
          </a:xfrm>
          <a:prstGeom prst="borderCallout1">
            <a:avLst>
              <a:gd name="adj1" fmla="val 47061"/>
              <a:gd name="adj2" fmla="val -1304"/>
              <a:gd name="adj3" fmla="val 20525"/>
              <a:gd name="adj4" fmla="val -14739"/>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smtClean="0"/>
              <a:t>This is the destination (</a:t>
            </a:r>
            <a:r>
              <a:rPr lang="en-US" sz="2000" dirty="0" err="1" smtClean="0"/>
              <a:t>dest</a:t>
            </a:r>
            <a:r>
              <a:rPr lang="en-US" sz="2000" dirty="0" smtClean="0"/>
              <a:t>)</a:t>
            </a:r>
            <a:endParaRPr lang="en-US" sz="2000" dirty="0"/>
          </a:p>
        </p:txBody>
      </p:sp>
      <p:sp>
        <p:nvSpPr>
          <p:cNvPr id="28" name="Line Callout 1 27"/>
          <p:cNvSpPr/>
          <p:nvPr/>
        </p:nvSpPr>
        <p:spPr>
          <a:xfrm>
            <a:off x="5126037" y="6281737"/>
            <a:ext cx="3032125" cy="576263"/>
          </a:xfrm>
          <a:prstGeom prst="borderCallout1">
            <a:avLst>
              <a:gd name="adj1" fmla="val 47061"/>
              <a:gd name="adj2" fmla="val -1304"/>
              <a:gd name="adj3" fmla="val -25925"/>
              <a:gd name="adj4" fmla="val -8765"/>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smtClean="0"/>
              <a:t>A) 2 B) 4 C) 8 D) ∞ </a:t>
            </a:r>
            <a:endParaRPr lang="en-US" sz="2000" dirty="0"/>
          </a:p>
        </p:txBody>
      </p:sp>
      <p:sp>
        <p:nvSpPr>
          <p:cNvPr id="29" name="Right Triangle 28"/>
          <p:cNvSpPr/>
          <p:nvPr/>
        </p:nvSpPr>
        <p:spPr>
          <a:xfrm rot="10800000">
            <a:off x="8083550" y="0"/>
            <a:ext cx="1071563" cy="9906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 name="Straight Arrow Connector 4"/>
          <p:cNvCxnSpPr/>
          <p:nvPr/>
        </p:nvCxnSpPr>
        <p:spPr>
          <a:xfrm>
            <a:off x="4495800" y="1295400"/>
            <a:ext cx="228600" cy="3124200"/>
          </a:xfrm>
          <a:prstGeom prst="straightConnector1">
            <a:avLst/>
          </a:pr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427680" y="4950720"/>
              <a:ext cx="5007240" cy="1372320"/>
            </p14:xfrm>
          </p:contentPart>
        </mc:Choice>
        <mc:Fallback xmlns="">
          <p:pic>
            <p:nvPicPr>
              <p:cNvPr id="2" name="Ink 1"/>
              <p:cNvPicPr/>
              <p:nvPr/>
            </p:nvPicPr>
            <p:blipFill>
              <a:blip r:embed="rId3"/>
              <a:stretch>
                <a:fillRect/>
              </a:stretch>
            </p:blipFill>
            <p:spPr>
              <a:xfrm>
                <a:off x="418320" y="4941360"/>
                <a:ext cx="5028120" cy="1393200"/>
              </a:xfrm>
              <a:prstGeom prst="rect">
                <a:avLst/>
              </a:prstGeom>
            </p:spPr>
          </p:pic>
        </mc:Fallback>
      </mc:AlternateContent>
    </p:spTree>
    <p:extLst>
      <p:ext uri="{BB962C8B-B14F-4D97-AF65-F5344CB8AC3E}">
        <p14:creationId xmlns:p14="http://schemas.microsoft.com/office/powerpoint/2010/main" val="38848307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374392" y="2362200"/>
          <a:ext cx="6693408" cy="4389120"/>
        </p:xfrm>
        <a:graphic>
          <a:graphicData uri="http://schemas.openxmlformats.org/drawingml/2006/table">
            <a:tbl>
              <a:tblPr firstRow="1" bandRow="1">
                <a:tableStyleId>{5940675A-B579-460E-94D1-54222C63F5DA}</a:tableStyleId>
              </a:tblPr>
              <a:tblGrid>
                <a:gridCol w="1673352"/>
                <a:gridCol w="1673352"/>
                <a:gridCol w="1673352"/>
                <a:gridCol w="1673352"/>
              </a:tblGrid>
              <a:tr h="10948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A</a:t>
                      </a:r>
                      <a:r>
                        <a:rPr lang="en-US" sz="1800" b="0" baseline="0" dirty="0" smtClean="0"/>
                        <a:t> (1) → A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000000"/>
                          </a:solidFill>
                          <a:effectLst/>
                          <a:uLnTx/>
                          <a:uFillTx/>
                          <a:latin typeface="+mn-lt"/>
                          <a:ea typeface="+mn-ea"/>
                          <a:cs typeface="+mn-cs"/>
                        </a:rPr>
                        <a:t>0</a:t>
                      </a: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B (2)</a:t>
                      </a:r>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dirty="0" smtClean="0"/>
                        <a:t>4</a:t>
                      </a:r>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C (3)</a:t>
                      </a:r>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baseline="0" dirty="0" smtClean="0"/>
                        <a:t>2</a:t>
                      </a:r>
                      <a:endParaRPr lang="en-US" sz="4800" b="1"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D (4)</a:t>
                      </a:r>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i="0" u="none" strike="noStrike" dirty="0" smtClean="0">
                          <a:solidFill>
                            <a:srgbClr val="000000"/>
                          </a:solidFill>
                          <a:effectLst/>
                          <a:latin typeface="+mn-lt"/>
                        </a:rPr>
                        <a:t>∞</a:t>
                      </a:r>
                    </a:p>
                  </a:txBody>
                  <a:tcPr>
                    <a:lnT w="12700" cap="flat" cmpd="sng" algn="ctr">
                      <a:solidFill>
                        <a:schemeClr val="tx1"/>
                      </a:solidFill>
                      <a:prstDash val="solid"/>
                      <a:round/>
                      <a:headEnd type="none" w="med" len="med"/>
                      <a:tailEnd type="none" w="med" len="med"/>
                    </a:lnT>
                  </a:tcPr>
                </a:tc>
              </a:tr>
              <a:tr h="10948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A (1)</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i="0" u="none" strike="noStrike" dirty="0" smtClean="0">
                          <a:solidFill>
                            <a:srgbClr val="000000"/>
                          </a:solidFill>
                          <a:effectLst/>
                          <a:latin typeface="+mn-lt"/>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tx1"/>
                          </a:solidFill>
                          <a:latin typeface="+mn-lt"/>
                          <a:ea typeface="+mn-ea"/>
                          <a:cs typeface="+mn-cs"/>
                        </a:rPr>
                        <a:t>B</a:t>
                      </a:r>
                      <a:r>
                        <a:rPr lang="en-US" sz="1800" b="0" baseline="0" dirty="0" smtClean="0"/>
                        <a:t> (2)</a:t>
                      </a:r>
                      <a:r>
                        <a:rPr lang="en-US" sz="1800" b="0" kern="1200" dirty="0" smtClean="0">
                          <a:solidFill>
                            <a:schemeClr val="tx1"/>
                          </a:solidFill>
                          <a:latin typeface="+mn-lt"/>
                          <a:ea typeface="+mn-ea"/>
                          <a:cs typeface="+mn-cs"/>
                        </a:rPr>
                        <a:t> → B (2)</a:t>
                      </a:r>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0</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C (3)</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1</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D (4)</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i="0" u="none" strike="noStrike" dirty="0" smtClean="0">
                          <a:solidFill>
                            <a:srgbClr val="000000"/>
                          </a:solidFill>
                          <a:effectLst/>
                          <a:latin typeface="+mn-lt"/>
                        </a:rPr>
                        <a:t>∞</a:t>
                      </a:r>
                    </a:p>
                  </a:txBody>
                  <a:tcPr/>
                </a:tc>
              </a:tr>
              <a:tr h="10948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A (1)</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B (2)</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C (3)</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0</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D (4)</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8</a:t>
                      </a:r>
                      <a:endParaRPr lang="en-US" sz="4800" b="1" kern="1200" baseline="0" dirty="0">
                        <a:solidFill>
                          <a:schemeClr val="tx1"/>
                        </a:solidFill>
                        <a:latin typeface="+mn-lt"/>
                        <a:ea typeface="+mn-ea"/>
                        <a:cs typeface="+mn-cs"/>
                      </a:endParaRPr>
                    </a:p>
                  </a:txBody>
                  <a:tcPr/>
                </a:tc>
              </a:tr>
              <a:tr h="10948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A (1)</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16</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B (2)</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C (3)</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D (4)</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0</a:t>
                      </a:r>
                      <a:endParaRPr lang="en-US" sz="4800" b="1" kern="1200" baseline="0" dirty="0">
                        <a:solidFill>
                          <a:schemeClr val="tx1"/>
                        </a:solidFill>
                        <a:latin typeface="+mn-lt"/>
                        <a:ea typeface="+mn-ea"/>
                        <a:cs typeface="+mn-cs"/>
                      </a:endParaRPr>
                    </a:p>
                  </a:txBody>
                  <a:tcPr/>
                </a:tc>
              </a:tr>
            </a:tbl>
          </a:graphicData>
        </a:graphic>
      </p:graphicFrame>
      <p:sp>
        <p:nvSpPr>
          <p:cNvPr id="5" name="Title 1"/>
          <p:cNvSpPr>
            <a:spLocks noGrp="1"/>
          </p:cNvSpPr>
          <p:nvPr>
            <p:ph type="title"/>
          </p:nvPr>
        </p:nvSpPr>
        <p:spPr>
          <a:xfrm>
            <a:off x="0" y="76200"/>
            <a:ext cx="9144000" cy="1066800"/>
          </a:xfrm>
        </p:spPr>
        <p:txBody>
          <a:bodyPr>
            <a:noAutofit/>
          </a:bodyPr>
          <a:lstStyle/>
          <a:p>
            <a:r>
              <a:rPr lang="en-US" sz="6000" b="1" dirty="0" smtClean="0"/>
              <a:t>Adjacency Matrix</a:t>
            </a:r>
            <a:endParaRPr lang="en-US" sz="6000" b="1" dirty="0">
              <a:latin typeface="Courier New" pitchFamily="49" charset="0"/>
              <a:cs typeface="Courier New" pitchFamily="49" charset="0"/>
            </a:endParaRPr>
          </a:p>
        </p:txBody>
      </p:sp>
      <p:sp>
        <p:nvSpPr>
          <p:cNvPr id="6" name="Line Callout 1 5"/>
          <p:cNvSpPr/>
          <p:nvPr/>
        </p:nvSpPr>
        <p:spPr>
          <a:xfrm>
            <a:off x="1371600" y="1379537"/>
            <a:ext cx="2043112" cy="762000"/>
          </a:xfrm>
          <a:prstGeom prst="borderCallout1">
            <a:avLst>
              <a:gd name="adj1" fmla="val 216837"/>
              <a:gd name="adj2" fmla="val 77416"/>
              <a:gd name="adj3" fmla="val 99364"/>
              <a:gd name="adj4" fmla="val 11934"/>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sz="2000" b="1" u="sng" dirty="0"/>
              <a:t>Cost:</a:t>
            </a:r>
          </a:p>
          <a:p>
            <a:pPr marL="173038" indent="-173038" fontAlgn="auto">
              <a:spcBef>
                <a:spcPts val="0"/>
              </a:spcBef>
              <a:spcAft>
                <a:spcPts val="0"/>
              </a:spcAft>
              <a:buFont typeface="Arial" pitchFamily="34" charset="0"/>
              <a:buChar char="•"/>
              <a:defRPr/>
            </a:pPr>
            <a:r>
              <a:rPr lang="en-US" sz="2000" dirty="0"/>
              <a:t>0 if self-edge</a:t>
            </a:r>
          </a:p>
        </p:txBody>
      </p:sp>
      <p:sp>
        <p:nvSpPr>
          <p:cNvPr id="7" name="Line Callout 1 6"/>
          <p:cNvSpPr/>
          <p:nvPr/>
        </p:nvSpPr>
        <p:spPr>
          <a:xfrm>
            <a:off x="6781800" y="1379537"/>
            <a:ext cx="2043113" cy="754063"/>
          </a:xfrm>
          <a:prstGeom prst="borderCallout1">
            <a:avLst>
              <a:gd name="adj1" fmla="val 219605"/>
              <a:gd name="adj2" fmla="val 48865"/>
              <a:gd name="adj3" fmla="val 103743"/>
              <a:gd name="adj4" fmla="val 16563"/>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sz="2000" b="1" u="sng" dirty="0"/>
              <a:t>Cost:</a:t>
            </a:r>
          </a:p>
          <a:p>
            <a:pPr marL="173038" indent="-173038" fontAlgn="auto">
              <a:spcBef>
                <a:spcPts val="0"/>
              </a:spcBef>
              <a:spcAft>
                <a:spcPts val="0"/>
              </a:spcAft>
              <a:buFont typeface="Arial" pitchFamily="34" charset="0"/>
              <a:buChar char="•"/>
              <a:defRPr/>
            </a:pPr>
            <a:r>
              <a:rPr lang="en-US" sz="2000" dirty="0">
                <a:solidFill>
                  <a:srgbClr val="000000"/>
                </a:solidFill>
              </a:rPr>
              <a:t>∞ if no edge</a:t>
            </a:r>
          </a:p>
        </p:txBody>
      </p:sp>
      <p:sp>
        <p:nvSpPr>
          <p:cNvPr id="8" name="Line Callout 1 7"/>
          <p:cNvSpPr/>
          <p:nvPr/>
        </p:nvSpPr>
        <p:spPr>
          <a:xfrm>
            <a:off x="4419600" y="1371600"/>
            <a:ext cx="1752599" cy="769937"/>
          </a:xfrm>
          <a:prstGeom prst="borderCallout1">
            <a:avLst>
              <a:gd name="adj1" fmla="val 95998"/>
              <a:gd name="adj2" fmla="val 59213"/>
              <a:gd name="adj3" fmla="val 219620"/>
              <a:gd name="adj4" fmla="val 104963"/>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sz="2000" b="1" u="sng" dirty="0" smtClean="0"/>
              <a:t>Cost:</a:t>
            </a:r>
          </a:p>
          <a:p>
            <a:pPr marL="173038" indent="-173038" fontAlgn="auto">
              <a:spcBef>
                <a:spcPts val="0"/>
              </a:spcBef>
              <a:spcAft>
                <a:spcPts val="0"/>
              </a:spcAft>
              <a:buFont typeface="Arial" pitchFamily="34" charset="0"/>
              <a:buChar char="•"/>
              <a:defRPr/>
            </a:pPr>
            <a:r>
              <a:rPr lang="en-US" sz="2000" dirty="0" smtClean="0"/>
              <a:t>Edge weight</a:t>
            </a:r>
            <a:endParaRPr lang="en-US" sz="2000"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895600"/>
            <a:ext cx="2254918"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05785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28600" y="609600"/>
          <a:ext cx="9296401" cy="6140909"/>
        </p:xfrm>
        <a:graphic>
          <a:graphicData uri="http://schemas.openxmlformats.org/drawingml/2006/table">
            <a:tbl>
              <a:tblPr firstRow="1" bandRow="1">
                <a:tableStyleId>{5940675A-B579-460E-94D1-54222C63F5DA}</a:tableStyleId>
              </a:tblPr>
              <a:tblGrid>
                <a:gridCol w="929641"/>
                <a:gridCol w="1673352"/>
                <a:gridCol w="1673352"/>
                <a:gridCol w="1673352"/>
                <a:gridCol w="1673352"/>
                <a:gridCol w="1673352"/>
              </a:tblGrid>
              <a:tr h="656922">
                <a:tc>
                  <a:txBody>
                    <a:bodyPr/>
                    <a:lstStyle/>
                    <a:p>
                      <a:pPr algn="ctr">
                        <a:tabLst>
                          <a:tab pos="231775" algn="l"/>
                        </a:tabLst>
                      </a:pPr>
                      <a:endParaRPr lang="en-US" b="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err="1" smtClean="0"/>
                        <a:t>dest</a:t>
                      </a:r>
                      <a:r>
                        <a:rPr lang="en-US" b="0" dirty="0" smtClean="0"/>
                        <a:t> = 0</a:t>
                      </a:r>
                      <a:endParaRPr lang="en-US" b="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1</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2</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3</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4</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94867">
                <a:tc>
                  <a:txBody>
                    <a:bodyPr/>
                    <a:lstStyle/>
                    <a:p>
                      <a:pPr algn="r"/>
                      <a:r>
                        <a:rPr lang="en-US" b="0" dirty="0" err="1" smtClean="0"/>
                        <a:t>src</a:t>
                      </a:r>
                      <a:r>
                        <a:rPr lang="en-US" b="0" dirty="0" smtClean="0"/>
                        <a:t> = 0</a:t>
                      </a:r>
                      <a:endParaRPr lang="en-US" b="0" dirty="0"/>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r>
              <a:tr h="1094867">
                <a:tc>
                  <a:txBody>
                    <a:bodyPr/>
                    <a:lstStyle/>
                    <a:p>
                      <a:pPr algn="r"/>
                      <a:r>
                        <a:rPr lang="en-US" b="0" dirty="0" err="1" smtClean="0"/>
                        <a:t>src</a:t>
                      </a:r>
                      <a:r>
                        <a:rPr lang="en-US" b="0" dirty="0" smtClean="0"/>
                        <a:t> = 1</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A</a:t>
                      </a:r>
                      <a:r>
                        <a:rPr lang="en-US" sz="1800" b="0" baseline="0" dirty="0" smtClean="0"/>
                        <a:t> (1) → A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000000"/>
                          </a:solidFill>
                          <a:effectLst/>
                          <a:uLnTx/>
                          <a:uFillTx/>
                          <a:latin typeface="+mn-lt"/>
                          <a:ea typeface="+mn-ea"/>
                          <a:cs typeface="+mn-cs"/>
                        </a:rPr>
                        <a:t>0</a:t>
                      </a:r>
                      <a:endParaRPr lang="en-US" sz="1800" b="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B (2)</a:t>
                      </a:r>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dirty="0" smtClean="0"/>
                        <a:t>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C (3)</a:t>
                      </a:r>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baseline="0" dirty="0" smtClean="0"/>
                        <a:t>2</a:t>
                      </a:r>
                      <a:endParaRPr lang="en-US" sz="4800"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D (4)</a:t>
                      </a:r>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i="0" u="none" strike="noStrike" dirty="0" smtClean="0">
                          <a:solidFill>
                            <a:srgbClr val="000000"/>
                          </a:solidFill>
                          <a:effectLst/>
                          <a:latin typeface="+mn-lt"/>
                        </a:rPr>
                        <a:t>∞</a:t>
                      </a:r>
                    </a:p>
                  </a:txBody>
                  <a:tcPr/>
                </a:tc>
              </a:tr>
              <a:tr h="1094867">
                <a:tc>
                  <a:txBody>
                    <a:bodyPr/>
                    <a:lstStyle/>
                    <a:p>
                      <a:pPr algn="r"/>
                      <a:r>
                        <a:rPr lang="en-US" b="0" baseline="0" dirty="0" err="1" smtClean="0"/>
                        <a:t>src</a:t>
                      </a:r>
                      <a:r>
                        <a:rPr lang="en-US" b="0" baseline="0" dirty="0" smtClean="0"/>
                        <a:t> = 2</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A (1)</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i="0" u="none" strike="noStrike" dirty="0" smtClean="0">
                          <a:solidFill>
                            <a:srgbClr val="000000"/>
                          </a:solidFill>
                          <a:effectLst/>
                          <a:latin typeface="+mn-lt"/>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tx1"/>
                          </a:solidFill>
                          <a:latin typeface="+mn-lt"/>
                          <a:ea typeface="+mn-ea"/>
                          <a:cs typeface="+mn-cs"/>
                        </a:rPr>
                        <a:t>B</a:t>
                      </a:r>
                      <a:r>
                        <a:rPr lang="en-US" sz="1800" b="0" baseline="0" dirty="0" smtClean="0"/>
                        <a:t> (2)</a:t>
                      </a:r>
                      <a:r>
                        <a:rPr lang="en-US" sz="1800" b="0" kern="1200" dirty="0" smtClean="0">
                          <a:solidFill>
                            <a:schemeClr val="tx1"/>
                          </a:solidFill>
                          <a:latin typeface="+mn-lt"/>
                          <a:ea typeface="+mn-ea"/>
                          <a:cs typeface="+mn-cs"/>
                        </a:rPr>
                        <a:t> → B (2)</a:t>
                      </a:r>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0</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C (3)</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1</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D (4)</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i="0" u="none" strike="noStrike" dirty="0" smtClean="0">
                          <a:solidFill>
                            <a:srgbClr val="000000"/>
                          </a:solidFill>
                          <a:effectLst/>
                          <a:latin typeface="+mn-lt"/>
                        </a:rPr>
                        <a:t>∞</a:t>
                      </a:r>
                    </a:p>
                  </a:txBody>
                  <a:tcPr/>
                </a:tc>
              </a:tr>
              <a:tr h="1094867">
                <a:tc>
                  <a:txBody>
                    <a:bodyPr/>
                    <a:lstStyle/>
                    <a:p>
                      <a:pPr algn="r"/>
                      <a:r>
                        <a:rPr lang="en-US" b="0" dirty="0" err="1" smtClean="0"/>
                        <a:t>src</a:t>
                      </a:r>
                      <a:r>
                        <a:rPr lang="en-US" b="0" dirty="0" smtClean="0"/>
                        <a:t> = 3</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A (1)</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B (2)</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C (3)</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0</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D (4)</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8</a:t>
                      </a:r>
                      <a:endParaRPr lang="en-US" sz="4800" b="1" kern="1200" baseline="0" dirty="0">
                        <a:solidFill>
                          <a:schemeClr val="tx1"/>
                        </a:solidFill>
                        <a:latin typeface="+mn-lt"/>
                        <a:ea typeface="+mn-ea"/>
                        <a:cs typeface="+mn-cs"/>
                      </a:endParaRPr>
                    </a:p>
                  </a:txBody>
                  <a:tcPr/>
                </a:tc>
              </a:tr>
              <a:tr h="1094867">
                <a:tc>
                  <a:txBody>
                    <a:bodyPr/>
                    <a:lstStyle/>
                    <a:p>
                      <a:pPr algn="r"/>
                      <a:r>
                        <a:rPr lang="en-US" b="0" dirty="0" err="1" smtClean="0"/>
                        <a:t>src</a:t>
                      </a:r>
                      <a:r>
                        <a:rPr lang="en-US" b="0" dirty="0" smtClean="0"/>
                        <a:t> = 4</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A (1)</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16</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B (2)</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C (3)</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D (4)</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0</a:t>
                      </a:r>
                      <a:endParaRPr lang="en-US" sz="4800" b="1" kern="1200" baseline="0" dirty="0">
                        <a:solidFill>
                          <a:schemeClr val="tx1"/>
                        </a:solidFill>
                        <a:latin typeface="+mn-lt"/>
                        <a:ea typeface="+mn-ea"/>
                        <a:cs typeface="+mn-cs"/>
                      </a:endParaRPr>
                    </a:p>
                  </a:txBody>
                  <a:tcPr/>
                </a:tc>
              </a:tr>
            </a:tbl>
          </a:graphicData>
        </a:graphic>
      </p:graphicFrame>
      <p:sp>
        <p:nvSpPr>
          <p:cNvPr id="5" name="Title 1"/>
          <p:cNvSpPr>
            <a:spLocks noGrp="1"/>
          </p:cNvSpPr>
          <p:nvPr>
            <p:ph type="title"/>
          </p:nvPr>
        </p:nvSpPr>
        <p:spPr>
          <a:xfrm>
            <a:off x="76200" y="-152400"/>
            <a:ext cx="9144000" cy="1066800"/>
          </a:xfrm>
        </p:spPr>
        <p:txBody>
          <a:bodyPr>
            <a:noAutofit/>
          </a:bodyPr>
          <a:lstStyle/>
          <a:p>
            <a:r>
              <a:rPr lang="en-US" sz="2400" b="1" u="sng" dirty="0" smtClean="0"/>
              <a:t>Adjacency Matrix (Floyd-</a:t>
            </a:r>
            <a:r>
              <a:rPr lang="en-US" sz="2400" b="1" u="sng" dirty="0" err="1" smtClean="0"/>
              <a:t>Warshall</a:t>
            </a:r>
            <a:r>
              <a:rPr lang="en-US" sz="2400" b="1" u="sng" dirty="0" smtClean="0"/>
              <a:t> implementation detail): </a:t>
            </a:r>
            <a:r>
              <a:rPr lang="en-US" sz="2400" b="1" dirty="0" smtClean="0"/>
              <a:t/>
            </a:r>
            <a:br>
              <a:rPr lang="en-US" sz="2400" b="1" dirty="0" smtClean="0"/>
            </a:br>
            <a:r>
              <a:rPr lang="en-US" sz="2400" b="1" dirty="0" smtClean="0"/>
              <a:t>Use a </a:t>
            </a:r>
            <a:r>
              <a:rPr lang="en-US" sz="2400" b="1" dirty="0" err="1" smtClean="0">
                <a:latin typeface="Courier New" pitchFamily="49" charset="0"/>
                <a:cs typeface="Courier New" pitchFamily="49" charset="0"/>
              </a:rPr>
              <a:t>int</a:t>
            </a:r>
            <a:r>
              <a:rPr lang="en-US" sz="2400" b="1" dirty="0" smtClean="0">
                <a:latin typeface="Courier New" pitchFamily="49" charset="0"/>
                <a:cs typeface="Courier New" pitchFamily="49" charset="0"/>
              </a:rPr>
              <a:t>[][]</a:t>
            </a:r>
            <a:r>
              <a:rPr lang="en-US" sz="2400" b="1" dirty="0" smtClean="0"/>
              <a:t> and number the nodes starting with 1</a:t>
            </a:r>
            <a:endParaRPr lang="en-US" sz="2400" b="1" dirty="0">
              <a:latin typeface="Courier New" pitchFamily="49" charset="0"/>
              <a:cs typeface="Courier New" pitchFamily="49" charset="0"/>
            </a:endParaRPr>
          </a:p>
        </p:txBody>
      </p:sp>
      <p:sp>
        <p:nvSpPr>
          <p:cNvPr id="6" name="Line Callout 1 5"/>
          <p:cNvSpPr/>
          <p:nvPr/>
        </p:nvSpPr>
        <p:spPr>
          <a:xfrm>
            <a:off x="5638800" y="1524000"/>
            <a:ext cx="2971800" cy="449263"/>
          </a:xfrm>
          <a:prstGeom prst="borderCallout1">
            <a:avLst>
              <a:gd name="adj1" fmla="val 81148"/>
              <a:gd name="adj2" fmla="val -31121"/>
              <a:gd name="adj3" fmla="val 31520"/>
              <a:gd name="adj4" fmla="val -668"/>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sz="2000" dirty="0" smtClean="0"/>
              <a:t>We’ll just ignore index 0 </a:t>
            </a:r>
            <a:r>
              <a:rPr lang="en-US" sz="2000" dirty="0" smtClean="0">
                <a:sym typeface="Wingdings" panose="05000000000000000000" pitchFamily="2" charset="2"/>
              </a:rPr>
              <a:t></a:t>
            </a:r>
            <a:endParaRPr lang="en-US" sz="2000" dirty="0"/>
          </a:p>
        </p:txBody>
      </p:sp>
    </p:spTree>
    <p:extLst>
      <p:ext uri="{BB962C8B-B14F-4D97-AF65-F5344CB8AC3E}">
        <p14:creationId xmlns:p14="http://schemas.microsoft.com/office/powerpoint/2010/main" val="413774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ctrTitle"/>
          </p:nvPr>
        </p:nvSpPr>
        <p:spPr>
          <a:xfrm>
            <a:off x="685800" y="2514600"/>
            <a:ext cx="7772400" cy="1470025"/>
          </a:xfrm>
        </p:spPr>
        <p:txBody>
          <a:bodyPr/>
          <a:lstStyle/>
          <a:p>
            <a:pPr eaLnBrk="1" hangingPunct="1"/>
            <a:r>
              <a:rPr lang="en-US" sz="13800" b="1" dirty="0" smtClean="0"/>
              <a:t>Tracing</a:t>
            </a:r>
            <a:br>
              <a:rPr lang="en-US" sz="13800" b="1" dirty="0" smtClean="0"/>
            </a:br>
            <a:r>
              <a:rPr lang="en-US" sz="13800" b="1" dirty="0" smtClean="0"/>
              <a:t>Floyd-</a:t>
            </a:r>
            <a:r>
              <a:rPr lang="en-US" sz="13800" b="1" dirty="0" err="1" smtClean="0"/>
              <a:t>Warshall</a:t>
            </a:r>
            <a:endParaRPr lang="en-US" sz="13800" b="1" dirty="0" smtClean="0"/>
          </a:p>
        </p:txBody>
      </p:sp>
    </p:spTree>
    <p:extLst>
      <p:ext uri="{BB962C8B-B14F-4D97-AF65-F5344CB8AC3E}">
        <p14:creationId xmlns:p14="http://schemas.microsoft.com/office/powerpoint/2010/main" val="10904818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7005638" cy="1143000"/>
          </a:xfrm>
        </p:spPr>
        <p:txBody>
          <a:bodyPr/>
          <a:lstStyle/>
          <a:p>
            <a:r>
              <a:rPr lang="en-US" b="1" dirty="0" smtClean="0"/>
              <a:t>Floyd-</a:t>
            </a:r>
            <a:r>
              <a:rPr lang="en-US" b="1" dirty="0" err="1" smtClean="0"/>
              <a:t>Warshall</a:t>
            </a:r>
            <a:r>
              <a:rPr lang="en-US" b="1" dirty="0" smtClean="0"/>
              <a:t> algorithm</a:t>
            </a:r>
          </a:p>
        </p:txBody>
      </p:sp>
      <p:sp>
        <p:nvSpPr>
          <p:cNvPr id="3" name="Content Placeholder 2"/>
          <p:cNvSpPr>
            <a:spLocks noGrp="1"/>
          </p:cNvSpPr>
          <p:nvPr>
            <p:ph idx="1"/>
          </p:nvPr>
        </p:nvSpPr>
        <p:spPr>
          <a:xfrm>
            <a:off x="-36786" y="1612818"/>
            <a:ext cx="8883650" cy="4525963"/>
          </a:xfrm>
        </p:spPr>
        <p:txBody>
          <a:bodyPr/>
          <a:lstStyle/>
          <a:p>
            <a:pPr marL="0" indent="0">
              <a:buFont typeface="Arial" charset="0"/>
              <a:buNone/>
              <a:defRPr/>
            </a:pPr>
            <a:r>
              <a:rPr lang="en-US" dirty="0" smtClean="0"/>
              <a:t>For each node </a:t>
            </a:r>
            <a:r>
              <a:rPr lang="en-US" dirty="0" smtClean="0">
                <a:latin typeface="Courier New" pitchFamily="49" charset="0"/>
                <a:cs typeface="Courier New" pitchFamily="49" charset="0"/>
              </a:rPr>
              <a:t>K</a:t>
            </a:r>
            <a:r>
              <a:rPr lang="en-US" dirty="0" smtClean="0"/>
              <a:t>: </a:t>
            </a:r>
          </a:p>
          <a:p>
            <a:pPr marL="0" indent="0">
              <a:buNone/>
              <a:defRPr/>
            </a:pPr>
            <a:r>
              <a:rPr lang="en-US" dirty="0"/>
              <a:t>	</a:t>
            </a:r>
            <a:r>
              <a:rPr lang="en-US" sz="2800" dirty="0" smtClean="0"/>
              <a:t>For each pair of nodes </a:t>
            </a:r>
            <a:r>
              <a:rPr lang="en-US" sz="2800" dirty="0">
                <a:latin typeface="Courier New" pitchFamily="49" charset="0"/>
                <a:cs typeface="Courier New" pitchFamily="49" charset="0"/>
              </a:rPr>
              <a:t>(X</a:t>
            </a:r>
            <a:r>
              <a:rPr lang="en-US" sz="2800" dirty="0"/>
              <a:t> →</a:t>
            </a:r>
            <a:r>
              <a:rPr lang="en-US" sz="2800" dirty="0">
                <a:latin typeface="Courier New" pitchFamily="49" charset="0"/>
                <a:cs typeface="Courier New" pitchFamily="49" charset="0"/>
              </a:rPr>
              <a:t>Y</a:t>
            </a:r>
            <a:r>
              <a:rPr lang="en-US" sz="2800" dirty="0" smtClean="0">
                <a:latin typeface="Courier New" pitchFamily="49" charset="0"/>
                <a:cs typeface="Courier New" pitchFamily="49" charset="0"/>
              </a:rPr>
              <a:t>)</a:t>
            </a:r>
            <a:r>
              <a:rPr lang="en-US" sz="2800" dirty="0" smtClean="0">
                <a:cs typeface="Courier New" pitchFamily="49" charset="0"/>
              </a:rPr>
              <a:t>:</a:t>
            </a:r>
            <a:endParaRPr lang="en-US" sz="2800" dirty="0">
              <a:cs typeface="Courier New" pitchFamily="49" charset="0"/>
            </a:endParaRPr>
          </a:p>
          <a:p>
            <a:pPr marL="0" indent="0">
              <a:buFont typeface="Arial" charset="0"/>
              <a:buNone/>
              <a:defRPr/>
            </a:pPr>
            <a:endParaRPr lang="en-US" dirty="0" smtClean="0"/>
          </a:p>
          <a:p>
            <a:pPr marL="0" indent="0">
              <a:buFont typeface="Arial" charset="0"/>
              <a:buNone/>
              <a:defRPr/>
            </a:pPr>
            <a:endParaRPr lang="en-US" dirty="0"/>
          </a:p>
          <a:p>
            <a:pPr marL="1828800" indent="-1828800">
              <a:buNone/>
              <a:defRPr/>
            </a:pPr>
            <a:r>
              <a:rPr lang="en-US" dirty="0" smtClean="0"/>
              <a:t>	See if using an intermediate node </a:t>
            </a:r>
            <a:r>
              <a:rPr lang="en-US" dirty="0">
                <a:latin typeface="Courier New" pitchFamily="49" charset="0"/>
                <a:cs typeface="Courier New" pitchFamily="49" charset="0"/>
              </a:rPr>
              <a:t>K</a:t>
            </a:r>
            <a:r>
              <a:rPr lang="en-US" dirty="0" smtClean="0"/>
              <a:t> can reduce the cost of that path:</a:t>
            </a:r>
          </a:p>
          <a:p>
            <a:pPr marL="1828800" indent="-1828800">
              <a:buFont typeface="Arial" charset="0"/>
              <a:buNone/>
              <a:defRPr/>
            </a:pPr>
            <a:r>
              <a:rPr lang="en-US" dirty="0"/>
              <a:t>	</a:t>
            </a:r>
            <a:r>
              <a:rPr lang="en-US" sz="2400" dirty="0"/>
              <a:t> </a:t>
            </a:r>
            <a:r>
              <a:rPr lang="en-US" sz="2400" dirty="0" smtClean="0"/>
              <a:t>    </a:t>
            </a:r>
            <a:r>
              <a:rPr lang="en-US" sz="2800" dirty="0" smtClean="0">
                <a:latin typeface="Courier New" pitchFamily="49" charset="0"/>
                <a:cs typeface="Courier New" pitchFamily="49" charset="0"/>
              </a:rPr>
              <a:t>  min[cost(X</a:t>
            </a:r>
            <a:r>
              <a:rPr lang="en-US" sz="2800" dirty="0" smtClean="0"/>
              <a:t> →</a:t>
            </a:r>
            <a:r>
              <a:rPr lang="en-US" sz="2800" dirty="0" smtClean="0">
                <a:latin typeface="Courier New" pitchFamily="49" charset="0"/>
                <a:cs typeface="Courier New" pitchFamily="49" charset="0"/>
              </a:rPr>
              <a:t>Y),</a:t>
            </a:r>
          </a:p>
          <a:p>
            <a:pPr marL="1828800" indent="-1828800">
              <a:buFont typeface="Arial" charset="0"/>
              <a:buNone/>
              <a:defRPr/>
            </a:pPr>
            <a:r>
              <a:rPr lang="en-US" sz="2800" dirty="0">
                <a:latin typeface="Courier New" pitchFamily="49" charset="0"/>
                <a:cs typeface="Courier New" pitchFamily="49" charset="0"/>
              </a:rPr>
              <a:t>	</a:t>
            </a:r>
            <a:r>
              <a:rPr lang="en-US" sz="2800" dirty="0" smtClean="0">
                <a:latin typeface="Courier New" pitchFamily="49" charset="0"/>
                <a:cs typeface="Courier New" pitchFamily="49" charset="0"/>
              </a:rPr>
              <a:t>	   </a:t>
            </a:r>
            <a:r>
              <a:rPr lang="en-US" sz="1100" dirty="0">
                <a:latin typeface="Courier New" pitchFamily="49" charset="0"/>
                <a:cs typeface="Courier New" pitchFamily="49" charset="0"/>
              </a:rPr>
              <a:t> </a:t>
            </a:r>
            <a:r>
              <a:rPr lang="en-US" sz="2800" dirty="0" smtClean="0">
                <a:latin typeface="Courier New" pitchFamily="49" charset="0"/>
                <a:cs typeface="Courier New" pitchFamily="49" charset="0"/>
              </a:rPr>
              <a:t>cost(X</a:t>
            </a:r>
            <a:r>
              <a:rPr lang="en-US" sz="2800" dirty="0" smtClean="0"/>
              <a:t> →</a:t>
            </a:r>
            <a:r>
              <a:rPr lang="en-US" sz="2800" dirty="0" smtClean="0">
                <a:latin typeface="Courier New" pitchFamily="49" charset="0"/>
                <a:cs typeface="Courier New" pitchFamily="49" charset="0"/>
              </a:rPr>
              <a:t>K) + cost(K</a:t>
            </a:r>
            <a:r>
              <a:rPr lang="en-US" sz="2800" dirty="0" smtClean="0"/>
              <a:t> →</a:t>
            </a:r>
            <a:r>
              <a:rPr lang="en-US" sz="2800" dirty="0" smtClean="0">
                <a:latin typeface="Courier New" pitchFamily="49" charset="0"/>
                <a:cs typeface="Courier New" pitchFamily="49" charset="0"/>
              </a:rPr>
              <a:t>Y)]</a:t>
            </a:r>
            <a:endParaRPr lang="en-US" sz="2800" dirty="0">
              <a:latin typeface="Courier New" pitchFamily="49" charset="0"/>
              <a:cs typeface="Courier New" pitchFamily="49" charset="0"/>
            </a:endParaRPr>
          </a:p>
        </p:txBody>
      </p:sp>
      <p:sp>
        <p:nvSpPr>
          <p:cNvPr id="4" name="TextBox 3"/>
          <p:cNvSpPr txBox="1"/>
          <p:nvPr/>
        </p:nvSpPr>
        <p:spPr>
          <a:xfrm>
            <a:off x="5660642" y="1828800"/>
            <a:ext cx="3429000" cy="157003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2000" dirty="0"/>
              <a:t>{</a:t>
            </a:r>
            <a:r>
              <a:rPr lang="en-US" sz="2400" dirty="0"/>
              <a:t>A→A, A→B, A→C, A→D</a:t>
            </a:r>
            <a:r>
              <a:rPr lang="en-US" sz="2400" dirty="0" smtClean="0"/>
              <a:t>,</a:t>
            </a:r>
          </a:p>
          <a:p>
            <a:pPr>
              <a:defRPr/>
            </a:pPr>
            <a:r>
              <a:rPr lang="en-US" sz="2400" dirty="0"/>
              <a:t> </a:t>
            </a:r>
            <a:r>
              <a:rPr lang="en-US" sz="2400" dirty="0" smtClean="0"/>
              <a:t> B</a:t>
            </a:r>
            <a:r>
              <a:rPr lang="en-US" sz="2400" dirty="0"/>
              <a:t>→A, B→B, B→C, B→D, </a:t>
            </a:r>
            <a:endParaRPr lang="en-US" sz="2400" dirty="0" smtClean="0"/>
          </a:p>
          <a:p>
            <a:pPr>
              <a:defRPr/>
            </a:pPr>
            <a:r>
              <a:rPr lang="en-US" sz="2400" dirty="0" smtClean="0"/>
              <a:t>  C</a:t>
            </a:r>
            <a:r>
              <a:rPr lang="en-US" sz="2400" dirty="0"/>
              <a:t>→A, C→B, C→C, C→D, </a:t>
            </a:r>
            <a:endParaRPr lang="en-US" sz="2400" dirty="0" smtClean="0"/>
          </a:p>
          <a:p>
            <a:pPr>
              <a:defRPr/>
            </a:pPr>
            <a:r>
              <a:rPr lang="en-US" sz="2400" dirty="0" smtClean="0"/>
              <a:t>  D</a:t>
            </a:r>
            <a:r>
              <a:rPr lang="en-US" sz="2400" dirty="0"/>
              <a:t>→A, D→B, D→C, D→D}</a:t>
            </a:r>
          </a:p>
        </p:txBody>
      </p:sp>
      <p:pic>
        <p:nvPicPr>
          <p:cNvPr id="143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2838" y="0"/>
            <a:ext cx="164782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895600" y="1616075"/>
            <a:ext cx="1752600" cy="5238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sz="2800" dirty="0"/>
              <a:t>{A, B, C, D}</a:t>
            </a:r>
          </a:p>
        </p:txBody>
      </p:sp>
      <p:sp>
        <p:nvSpPr>
          <p:cNvPr id="7" name="Line Callout 1 6"/>
          <p:cNvSpPr/>
          <p:nvPr/>
        </p:nvSpPr>
        <p:spPr>
          <a:xfrm>
            <a:off x="1143000" y="5791200"/>
            <a:ext cx="2008188" cy="951228"/>
          </a:xfrm>
          <a:prstGeom prst="borderCallout1">
            <a:avLst>
              <a:gd name="adj1" fmla="val 73200"/>
              <a:gd name="adj2" fmla="val 86870"/>
              <a:gd name="adj3" fmla="val 16128"/>
              <a:gd name="adj4" fmla="val 118437"/>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smtClean="0"/>
              <a:t>Use the intermediate node</a:t>
            </a:r>
            <a:endParaRPr lang="en-US" sz="2000" dirty="0">
              <a:latin typeface="Courier New" pitchFamily="49" charset="0"/>
              <a:cs typeface="Courier New" pitchFamily="49" charset="0"/>
            </a:endParaRPr>
          </a:p>
        </p:txBody>
      </p:sp>
      <p:sp>
        <p:nvSpPr>
          <p:cNvPr id="8" name="Line Callout 1 7"/>
          <p:cNvSpPr/>
          <p:nvPr/>
        </p:nvSpPr>
        <p:spPr>
          <a:xfrm>
            <a:off x="49212" y="4724400"/>
            <a:ext cx="1703388" cy="951228"/>
          </a:xfrm>
          <a:prstGeom prst="borderCallout1">
            <a:avLst>
              <a:gd name="adj1" fmla="val 73200"/>
              <a:gd name="adj2" fmla="val 86870"/>
              <a:gd name="adj3" fmla="val 69214"/>
              <a:gd name="adj4" fmla="val 149684"/>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smtClean="0"/>
              <a:t>Don’t use the intermediate node</a:t>
            </a:r>
            <a:endParaRPr lang="en-US" sz="2000" dirty="0">
              <a:latin typeface="Courier New" pitchFamily="49" charset="0"/>
              <a:cs typeface="Courier New" pitchFamily="49" charset="0"/>
            </a:endParaRPr>
          </a:p>
        </p:txBody>
      </p:sp>
    </p:spTree>
    <p:extLst>
      <p:ext uri="{BB962C8B-B14F-4D97-AF65-F5344CB8AC3E}">
        <p14:creationId xmlns:p14="http://schemas.microsoft.com/office/powerpoint/2010/main" val="105683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olleen\Documents\Teaching\HMC\CS60\2013_spring_CS60\Lecture\Spring 2013\Lec18 FloydWarshall BigO\Ans\Slide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2666" y="5410201"/>
            <a:ext cx="1736650" cy="130248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Colleen\Documents\Teaching\HMC\CS60\2013_spring_CS60\Lecture\Spring 2013\Lec18 FloydWarshall BigO\Ans\Slid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410201"/>
            <a:ext cx="1736650" cy="130248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C:\Users\Colleen\Documents\Teaching\HMC\CS60\2013_spring_CS60\Lecture\Spring 2013\Lec18 FloydWarshall BigO\Ans\Slide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92816" y="5410201"/>
            <a:ext cx="1736650" cy="130248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9" name="Picture 5" descr="C:\Users\Colleen\Documents\Teaching\HMC\CS60\2013_spring_CS60\Lecture\Spring 2013\Lec18 FloydWarshall BigO\Ans\Slide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9432" y="5410201"/>
            <a:ext cx="1736650" cy="130248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C:\Users\Colleen\Documents\Teaching\HMC\CS60\2013_spring_CS60\Lecture\Spring 2013\Lec18 FloydWarshall BigO\Ans\Slide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26048" y="5410201"/>
            <a:ext cx="1736650" cy="130248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Line Callout 1 7"/>
          <p:cNvSpPr/>
          <p:nvPr/>
        </p:nvSpPr>
        <p:spPr>
          <a:xfrm>
            <a:off x="76200" y="152400"/>
            <a:ext cx="1550988" cy="2414588"/>
          </a:xfrm>
          <a:prstGeom prst="borderCallout1">
            <a:avLst>
              <a:gd name="adj1" fmla="val 103234"/>
              <a:gd name="adj2" fmla="val 43797"/>
              <a:gd name="adj3" fmla="val 224754"/>
              <a:gd name="adj4" fmla="val 96783"/>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a:t>Guaranteed shortest path using </a:t>
            </a:r>
            <a:r>
              <a:rPr lang="en-US" sz="2000" b="1" u="sng" dirty="0"/>
              <a:t>NO</a:t>
            </a:r>
            <a:r>
              <a:rPr lang="en-US" sz="2000" dirty="0"/>
              <a:t> intermediate nodes</a:t>
            </a:r>
            <a:r>
              <a:rPr lang="en-US" sz="2000" dirty="0" smtClean="0"/>
              <a:t>.</a:t>
            </a:r>
          </a:p>
          <a:p>
            <a:pPr algn="ctr" fontAlgn="auto">
              <a:spcBef>
                <a:spcPts val="0"/>
              </a:spcBef>
              <a:spcAft>
                <a:spcPts val="0"/>
              </a:spcAft>
              <a:defRPr/>
            </a:pPr>
            <a:r>
              <a:rPr lang="en-US" sz="2000" dirty="0" smtClean="0">
                <a:latin typeface="Courier New" pitchFamily="49" charset="0"/>
                <a:cs typeface="Courier New" pitchFamily="49" charset="0"/>
              </a:rPr>
              <a:t>K = 0</a:t>
            </a:r>
            <a:endParaRPr lang="en-US" sz="2000" dirty="0">
              <a:latin typeface="Courier New" pitchFamily="49" charset="0"/>
              <a:cs typeface="Courier New" pitchFamily="49" charset="0"/>
            </a:endParaRPr>
          </a:p>
        </p:txBody>
      </p:sp>
      <p:sp>
        <p:nvSpPr>
          <p:cNvPr id="9" name="Line Callout 1 8"/>
          <p:cNvSpPr/>
          <p:nvPr/>
        </p:nvSpPr>
        <p:spPr>
          <a:xfrm>
            <a:off x="1795463" y="714375"/>
            <a:ext cx="1550987" cy="2409825"/>
          </a:xfrm>
          <a:prstGeom prst="borderCallout1">
            <a:avLst>
              <a:gd name="adj1" fmla="val 98928"/>
              <a:gd name="adj2" fmla="val 49941"/>
              <a:gd name="adj3" fmla="val 202051"/>
              <a:gd name="adj4" fmla="val 77015"/>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a:t>Guaranteed shortest path using </a:t>
            </a:r>
            <a:r>
              <a:rPr lang="en-US" sz="2400" u="sng" dirty="0"/>
              <a:t>only A</a:t>
            </a:r>
            <a:r>
              <a:rPr lang="en-US" sz="2000" u="sng" dirty="0"/>
              <a:t> </a:t>
            </a:r>
            <a:r>
              <a:rPr lang="en-US" sz="2000" dirty="0"/>
              <a:t>as an intermediate node</a:t>
            </a:r>
            <a:r>
              <a:rPr lang="en-US" sz="2000" dirty="0" smtClean="0"/>
              <a:t>.</a:t>
            </a:r>
          </a:p>
          <a:p>
            <a:pPr algn="ctr" fontAlgn="auto">
              <a:spcBef>
                <a:spcPts val="0"/>
              </a:spcBef>
              <a:spcAft>
                <a:spcPts val="0"/>
              </a:spcAft>
              <a:defRPr/>
            </a:pPr>
            <a:r>
              <a:rPr lang="en-US" sz="2000" dirty="0">
                <a:latin typeface="Courier New" pitchFamily="49" charset="0"/>
                <a:cs typeface="Courier New" pitchFamily="49" charset="0"/>
              </a:rPr>
              <a:t>K = </a:t>
            </a:r>
            <a:r>
              <a:rPr lang="en-US" sz="2000" dirty="0" smtClean="0">
                <a:latin typeface="Courier New" pitchFamily="49" charset="0"/>
                <a:cs typeface="Courier New" pitchFamily="49" charset="0"/>
              </a:rPr>
              <a:t>1</a:t>
            </a:r>
            <a:endParaRPr lang="en-US" sz="2000" dirty="0"/>
          </a:p>
        </p:txBody>
      </p:sp>
      <p:sp>
        <p:nvSpPr>
          <p:cNvPr id="10" name="Line Callout 1 9"/>
          <p:cNvSpPr/>
          <p:nvPr/>
        </p:nvSpPr>
        <p:spPr>
          <a:xfrm>
            <a:off x="3538538" y="1319213"/>
            <a:ext cx="1533525" cy="2414587"/>
          </a:xfrm>
          <a:prstGeom prst="borderCallout1">
            <a:avLst>
              <a:gd name="adj1" fmla="val 173724"/>
              <a:gd name="adj2" fmla="val 61994"/>
              <a:gd name="adj3" fmla="val 101907"/>
              <a:gd name="adj4" fmla="val 47056"/>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a:t>Guaranteed shortest path using </a:t>
            </a:r>
            <a:r>
              <a:rPr lang="en-US" sz="2000" u="sng" dirty="0"/>
              <a:t>only A &amp; B</a:t>
            </a:r>
            <a:r>
              <a:rPr lang="en-US" sz="2000" dirty="0"/>
              <a:t> as intermediate nodes</a:t>
            </a:r>
            <a:r>
              <a:rPr lang="en-US" sz="2000" dirty="0" smtClean="0"/>
              <a:t>.</a:t>
            </a:r>
          </a:p>
          <a:p>
            <a:pPr algn="ctr" fontAlgn="auto">
              <a:spcBef>
                <a:spcPts val="0"/>
              </a:spcBef>
              <a:spcAft>
                <a:spcPts val="0"/>
              </a:spcAft>
              <a:defRPr/>
            </a:pPr>
            <a:r>
              <a:rPr lang="en-US" sz="2000" dirty="0">
                <a:latin typeface="Courier New" pitchFamily="49" charset="0"/>
                <a:cs typeface="Courier New" pitchFamily="49" charset="0"/>
              </a:rPr>
              <a:t>K = </a:t>
            </a:r>
            <a:r>
              <a:rPr lang="en-US" sz="2000" dirty="0" smtClean="0">
                <a:latin typeface="Courier New" pitchFamily="49" charset="0"/>
                <a:cs typeface="Courier New" pitchFamily="49" charset="0"/>
              </a:rPr>
              <a:t>2</a:t>
            </a:r>
            <a:endParaRPr lang="en-US" sz="2000" dirty="0"/>
          </a:p>
        </p:txBody>
      </p:sp>
      <p:sp>
        <p:nvSpPr>
          <p:cNvPr id="11" name="Line Callout 1 10"/>
          <p:cNvSpPr/>
          <p:nvPr/>
        </p:nvSpPr>
        <p:spPr>
          <a:xfrm>
            <a:off x="5226050" y="1928813"/>
            <a:ext cx="1828800" cy="2414587"/>
          </a:xfrm>
          <a:prstGeom prst="borderCallout1">
            <a:avLst>
              <a:gd name="adj1" fmla="val 151525"/>
              <a:gd name="adj2" fmla="val 49011"/>
              <a:gd name="adj3" fmla="val 101907"/>
              <a:gd name="adj4" fmla="val 47056"/>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a:t>Guaranteed shortest path using </a:t>
            </a:r>
          </a:p>
          <a:p>
            <a:pPr algn="ctr" fontAlgn="auto">
              <a:spcBef>
                <a:spcPts val="0"/>
              </a:spcBef>
              <a:spcAft>
                <a:spcPts val="0"/>
              </a:spcAft>
              <a:defRPr/>
            </a:pPr>
            <a:r>
              <a:rPr lang="en-US" sz="2000" u="sng" dirty="0"/>
              <a:t>only A, B, &amp; C </a:t>
            </a:r>
          </a:p>
          <a:p>
            <a:pPr algn="ctr" fontAlgn="auto">
              <a:spcBef>
                <a:spcPts val="0"/>
              </a:spcBef>
              <a:spcAft>
                <a:spcPts val="0"/>
              </a:spcAft>
              <a:defRPr/>
            </a:pPr>
            <a:r>
              <a:rPr lang="en-US" sz="2000" dirty="0"/>
              <a:t>as intermediate nodes</a:t>
            </a:r>
            <a:r>
              <a:rPr lang="en-US" sz="2000" dirty="0" smtClean="0"/>
              <a:t>.</a:t>
            </a:r>
          </a:p>
          <a:p>
            <a:pPr algn="ctr" fontAlgn="auto">
              <a:spcBef>
                <a:spcPts val="0"/>
              </a:spcBef>
              <a:spcAft>
                <a:spcPts val="0"/>
              </a:spcAft>
              <a:defRPr/>
            </a:pPr>
            <a:r>
              <a:rPr lang="en-US" sz="2000" dirty="0">
                <a:latin typeface="Courier New" pitchFamily="49" charset="0"/>
                <a:cs typeface="Courier New" pitchFamily="49" charset="0"/>
              </a:rPr>
              <a:t>K = </a:t>
            </a:r>
            <a:r>
              <a:rPr lang="en-US" sz="2000" dirty="0" smtClean="0">
                <a:latin typeface="Courier New" pitchFamily="49" charset="0"/>
                <a:cs typeface="Courier New" pitchFamily="49" charset="0"/>
              </a:rPr>
              <a:t>3</a:t>
            </a:r>
            <a:endParaRPr lang="en-US" sz="2000" dirty="0"/>
          </a:p>
        </p:txBody>
      </p:sp>
      <p:sp>
        <p:nvSpPr>
          <p:cNvPr id="12" name="Line Callout 1 11"/>
          <p:cNvSpPr/>
          <p:nvPr/>
        </p:nvSpPr>
        <p:spPr>
          <a:xfrm>
            <a:off x="7215188" y="2590800"/>
            <a:ext cx="1928812" cy="2414588"/>
          </a:xfrm>
          <a:prstGeom prst="borderCallout1">
            <a:avLst>
              <a:gd name="adj1" fmla="val 120187"/>
              <a:gd name="adj2" fmla="val 35481"/>
              <a:gd name="adj3" fmla="val 101907"/>
              <a:gd name="adj4" fmla="val 47056"/>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a:t>Guaranteed shortest path using </a:t>
            </a:r>
          </a:p>
          <a:p>
            <a:pPr algn="ctr" fontAlgn="auto">
              <a:spcBef>
                <a:spcPts val="0"/>
              </a:spcBef>
              <a:spcAft>
                <a:spcPts val="0"/>
              </a:spcAft>
              <a:defRPr/>
            </a:pPr>
            <a:r>
              <a:rPr lang="en-US" sz="2000" u="sng" dirty="0"/>
              <a:t>only A, B, C, &amp; D </a:t>
            </a:r>
          </a:p>
          <a:p>
            <a:pPr algn="ctr" fontAlgn="auto">
              <a:spcBef>
                <a:spcPts val="0"/>
              </a:spcBef>
              <a:spcAft>
                <a:spcPts val="0"/>
              </a:spcAft>
              <a:defRPr/>
            </a:pPr>
            <a:r>
              <a:rPr lang="en-US" sz="2000" dirty="0"/>
              <a:t>as intermediate nodes</a:t>
            </a:r>
            <a:r>
              <a:rPr lang="en-US" sz="2000" dirty="0" smtClean="0"/>
              <a:t>.</a:t>
            </a:r>
          </a:p>
          <a:p>
            <a:pPr algn="ctr" fontAlgn="auto">
              <a:spcBef>
                <a:spcPts val="0"/>
              </a:spcBef>
              <a:spcAft>
                <a:spcPts val="0"/>
              </a:spcAft>
              <a:defRPr/>
            </a:pPr>
            <a:r>
              <a:rPr lang="en-US" sz="2000" dirty="0">
                <a:latin typeface="Courier New" pitchFamily="49" charset="0"/>
                <a:cs typeface="Courier New" pitchFamily="49" charset="0"/>
              </a:rPr>
              <a:t>K = </a:t>
            </a:r>
            <a:r>
              <a:rPr lang="en-US" sz="2000" dirty="0" smtClean="0">
                <a:latin typeface="Courier New" pitchFamily="49" charset="0"/>
                <a:cs typeface="Courier New" pitchFamily="49" charset="0"/>
              </a:rPr>
              <a:t>4</a:t>
            </a:r>
            <a:endParaRPr lang="en-US" sz="2000" dirty="0"/>
          </a:p>
        </p:txBody>
      </p:sp>
      <p:sp>
        <p:nvSpPr>
          <p:cNvPr id="13" name="Title 1"/>
          <p:cNvSpPr txBox="1">
            <a:spLocks/>
          </p:cNvSpPr>
          <p:nvPr/>
        </p:nvSpPr>
        <p:spPr bwMode="auto">
          <a:xfrm>
            <a:off x="5133975" y="381000"/>
            <a:ext cx="403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b="1" dirty="0" smtClean="0"/>
              <a:t>Why does this give us the shortest path?</a:t>
            </a:r>
          </a:p>
        </p:txBody>
      </p:sp>
    </p:spTree>
    <p:extLst>
      <p:ext uri="{BB962C8B-B14F-4D97-AF65-F5344CB8AC3E}">
        <p14:creationId xmlns:p14="http://schemas.microsoft.com/office/powerpoint/2010/main" val="233148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ctrTitle"/>
          </p:nvPr>
        </p:nvSpPr>
        <p:spPr>
          <a:xfrm>
            <a:off x="279400" y="1676400"/>
            <a:ext cx="8585200" cy="3352800"/>
          </a:xfrm>
        </p:spPr>
        <p:txBody>
          <a:bodyPr/>
          <a:lstStyle/>
          <a:p>
            <a:r>
              <a:rPr lang="en-US" sz="11500" b="1" dirty="0" err="1" smtClean="0">
                <a:latin typeface="Courier New" panose="02070309020205020404" pitchFamily="49" charset="0"/>
                <a:cs typeface="Courier New" panose="02070309020205020404" pitchFamily="49" charset="0"/>
              </a:rPr>
              <a:t>BSTNode</a:t>
            </a:r>
            <a:r>
              <a:rPr lang="en-US" sz="11500" b="1" dirty="0" smtClean="0">
                <a:latin typeface="Courier New" panose="02070309020205020404" pitchFamily="49" charset="0"/>
                <a:cs typeface="Courier New" panose="02070309020205020404" pitchFamily="49" charset="0"/>
              </a:rPr>
              <a:t/>
            </a:r>
            <a:br>
              <a:rPr lang="en-US" sz="11500" b="1" dirty="0" smtClean="0">
                <a:latin typeface="Courier New" panose="02070309020205020404" pitchFamily="49" charset="0"/>
                <a:cs typeface="Courier New" panose="02070309020205020404" pitchFamily="49" charset="0"/>
              </a:rPr>
            </a:br>
            <a:r>
              <a:rPr lang="en-US" sz="11500" b="1" dirty="0" smtClean="0">
                <a:latin typeface="Courier New" panose="02070309020205020404" pitchFamily="49" charset="0"/>
                <a:cs typeface="Courier New" panose="02070309020205020404" pitchFamily="49" charset="0"/>
              </a:rPr>
              <a:t>min()</a:t>
            </a:r>
            <a:endParaRPr lang="en-US" sz="60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0294882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Colleen\Documents\Teaching\HMC\CS60\2013_spring_CS60\Lecture\Spring 2013\Lec18 FloydWarshall BigO\Ans\Slid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584971"/>
            <a:ext cx="4364038" cy="327302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7421" y="304800"/>
            <a:ext cx="7391400" cy="830997"/>
          </a:xfrm>
          <a:prstGeom prst="rect">
            <a:avLst/>
          </a:prstGeom>
        </p:spPr>
        <p:txBody>
          <a:bodyPr wrap="square">
            <a:spAutoFit/>
          </a:bodyPr>
          <a:lstStyle/>
          <a:p>
            <a:pPr marL="1828800" indent="-1828800">
              <a:buFont typeface="Arial" charset="0"/>
              <a:buNone/>
              <a:defRPr/>
            </a:pPr>
            <a:r>
              <a:rPr lang="en-US" sz="2400" dirty="0">
                <a:latin typeface="Courier New" pitchFamily="49" charset="0"/>
                <a:cs typeface="Courier New" pitchFamily="49" charset="0"/>
              </a:rPr>
              <a:t> min[cost(X</a:t>
            </a:r>
            <a:r>
              <a:rPr lang="en-US" sz="2400" dirty="0"/>
              <a:t> →</a:t>
            </a:r>
            <a:r>
              <a:rPr lang="en-US" sz="2400" dirty="0">
                <a:latin typeface="Courier New" pitchFamily="49" charset="0"/>
                <a:cs typeface="Courier New" pitchFamily="49" charset="0"/>
              </a:rPr>
              <a:t>Y</a:t>
            </a:r>
            <a:r>
              <a:rPr lang="en-US" sz="2400" dirty="0" smtClean="0">
                <a:latin typeface="Courier New" pitchFamily="49" charset="0"/>
                <a:cs typeface="Courier New" pitchFamily="49" charset="0"/>
              </a:rPr>
              <a:t>), </a:t>
            </a:r>
          </a:p>
          <a:p>
            <a:pPr marL="1828800" indent="-1828800">
              <a:buFont typeface="Arial" charset="0"/>
              <a:buNone/>
              <a:defRPr/>
            </a:pPr>
            <a:r>
              <a:rPr lang="en-US" sz="2400" dirty="0">
                <a:latin typeface="Courier New" pitchFamily="49" charset="0"/>
                <a:cs typeface="Courier New" pitchFamily="49" charset="0"/>
              </a:rPr>
              <a:t> </a:t>
            </a:r>
            <a:r>
              <a:rPr lang="en-US" sz="2400" dirty="0" smtClean="0">
                <a:latin typeface="Courier New" pitchFamily="49" charset="0"/>
                <a:cs typeface="Courier New" pitchFamily="49" charset="0"/>
              </a:rPr>
              <a:t>    cost(X</a:t>
            </a:r>
            <a:r>
              <a:rPr lang="en-US" sz="2400" dirty="0" smtClean="0"/>
              <a:t> </a:t>
            </a:r>
            <a:r>
              <a:rPr lang="en-US" sz="2400" dirty="0"/>
              <a:t>→</a:t>
            </a:r>
            <a:r>
              <a:rPr lang="en-US" sz="2400" dirty="0">
                <a:latin typeface="Courier New" pitchFamily="49" charset="0"/>
                <a:cs typeface="Courier New" pitchFamily="49" charset="0"/>
              </a:rPr>
              <a:t>K) + cost(K</a:t>
            </a:r>
            <a:r>
              <a:rPr lang="en-US" sz="2400" dirty="0"/>
              <a:t> →</a:t>
            </a:r>
            <a:r>
              <a:rPr lang="en-US" sz="2400" dirty="0">
                <a:latin typeface="Courier New" pitchFamily="49" charset="0"/>
                <a:cs typeface="Courier New" pitchFamily="49" charset="0"/>
              </a:rPr>
              <a:t>Y)]</a:t>
            </a:r>
            <a:endParaRPr lang="en-US" sz="2400" dirty="0"/>
          </a:p>
        </p:txBody>
      </p:sp>
      <p:sp>
        <p:nvSpPr>
          <p:cNvPr id="3" name="Rectangle 2"/>
          <p:cNvSpPr/>
          <p:nvPr/>
        </p:nvSpPr>
        <p:spPr>
          <a:xfrm>
            <a:off x="277268" y="1616733"/>
            <a:ext cx="7219002" cy="1077218"/>
          </a:xfrm>
          <a:prstGeom prst="rect">
            <a:avLst/>
          </a:prstGeom>
        </p:spPr>
        <p:txBody>
          <a:bodyPr wrap="square">
            <a:spAutoFit/>
          </a:bodyPr>
          <a:lstStyle/>
          <a:p>
            <a:pPr marL="1828800" indent="-1828800">
              <a:buFont typeface="Arial" charset="0"/>
              <a:buNone/>
              <a:defRPr/>
            </a:pPr>
            <a:r>
              <a:rPr lang="en-US" sz="3200" dirty="0">
                <a:latin typeface="Courier New" pitchFamily="49" charset="0"/>
                <a:cs typeface="Courier New" pitchFamily="49" charset="0"/>
              </a:rPr>
              <a:t> </a:t>
            </a:r>
            <a:r>
              <a:rPr lang="en-US" sz="3200" dirty="0" smtClean="0">
                <a:latin typeface="Courier New" pitchFamily="49" charset="0"/>
                <a:cs typeface="Courier New" pitchFamily="49" charset="0"/>
              </a:rPr>
              <a:t>min[</a:t>
            </a:r>
            <a:r>
              <a:rPr lang="en-US" sz="3200" b="1" dirty="0" smtClean="0">
                <a:solidFill>
                  <a:srgbClr val="92D050"/>
                </a:solidFill>
                <a:latin typeface="Courier New" pitchFamily="49" charset="0"/>
                <a:cs typeface="Courier New" pitchFamily="49" charset="0"/>
              </a:rPr>
              <a:t>cost(D</a:t>
            </a:r>
            <a:r>
              <a:rPr lang="en-US" sz="3200" b="1" dirty="0" smtClean="0">
                <a:solidFill>
                  <a:srgbClr val="92D050"/>
                </a:solidFill>
              </a:rPr>
              <a:t> →</a:t>
            </a:r>
            <a:r>
              <a:rPr lang="en-US" sz="3200" b="1" dirty="0" smtClean="0">
                <a:solidFill>
                  <a:srgbClr val="92D050"/>
                </a:solidFill>
                <a:latin typeface="Courier New" pitchFamily="49" charset="0"/>
                <a:cs typeface="Courier New" pitchFamily="49" charset="0"/>
              </a:rPr>
              <a:t>B)</a:t>
            </a:r>
            <a:r>
              <a:rPr lang="en-US" sz="3200" dirty="0" smtClean="0">
                <a:latin typeface="Courier New" pitchFamily="49" charset="0"/>
                <a:cs typeface="Courier New" pitchFamily="49" charset="0"/>
              </a:rPr>
              <a:t>, </a:t>
            </a:r>
            <a:endParaRPr lang="en-US" sz="3200" dirty="0">
              <a:latin typeface="Courier New" pitchFamily="49" charset="0"/>
              <a:cs typeface="Courier New" pitchFamily="49" charset="0"/>
            </a:endParaRPr>
          </a:p>
          <a:p>
            <a:pPr marL="1828800" indent="-1828800">
              <a:buFont typeface="Arial" charset="0"/>
              <a:buNone/>
              <a:defRPr/>
            </a:pPr>
            <a:r>
              <a:rPr lang="en-US" sz="3200" dirty="0">
                <a:latin typeface="Courier New" pitchFamily="49" charset="0"/>
                <a:cs typeface="Courier New" pitchFamily="49" charset="0"/>
              </a:rPr>
              <a:t>     </a:t>
            </a:r>
            <a:r>
              <a:rPr lang="en-US" sz="3200" b="1" dirty="0" smtClean="0">
                <a:solidFill>
                  <a:srgbClr val="0070C0"/>
                </a:solidFill>
                <a:latin typeface="Courier New" pitchFamily="49" charset="0"/>
                <a:cs typeface="Courier New" pitchFamily="49" charset="0"/>
              </a:rPr>
              <a:t>cost(D</a:t>
            </a:r>
            <a:r>
              <a:rPr lang="en-US" sz="3200" b="1" dirty="0" smtClean="0">
                <a:solidFill>
                  <a:srgbClr val="0070C0"/>
                </a:solidFill>
              </a:rPr>
              <a:t> →</a:t>
            </a:r>
            <a:r>
              <a:rPr lang="en-US" sz="3200" b="1" dirty="0" smtClean="0">
                <a:solidFill>
                  <a:srgbClr val="0070C0"/>
                </a:solidFill>
                <a:latin typeface="Courier New" pitchFamily="49" charset="0"/>
                <a:cs typeface="Courier New" pitchFamily="49" charset="0"/>
              </a:rPr>
              <a:t>A) </a:t>
            </a:r>
            <a:r>
              <a:rPr lang="en-US" sz="3200" b="1" dirty="0">
                <a:solidFill>
                  <a:srgbClr val="0070C0"/>
                </a:solidFill>
                <a:latin typeface="Courier New" pitchFamily="49" charset="0"/>
                <a:cs typeface="Courier New" pitchFamily="49" charset="0"/>
              </a:rPr>
              <a:t>+ </a:t>
            </a:r>
            <a:r>
              <a:rPr lang="en-US" sz="3200" b="1" dirty="0" smtClean="0">
                <a:solidFill>
                  <a:srgbClr val="0070C0"/>
                </a:solidFill>
                <a:latin typeface="Courier New" pitchFamily="49" charset="0"/>
                <a:cs typeface="Courier New" pitchFamily="49" charset="0"/>
              </a:rPr>
              <a:t>cost(A</a:t>
            </a:r>
            <a:r>
              <a:rPr lang="en-US" sz="3200" b="1" dirty="0" smtClean="0">
                <a:solidFill>
                  <a:srgbClr val="0070C0"/>
                </a:solidFill>
              </a:rPr>
              <a:t>→</a:t>
            </a:r>
            <a:r>
              <a:rPr lang="en-US" sz="3200" b="1" dirty="0" smtClean="0">
                <a:solidFill>
                  <a:srgbClr val="0070C0"/>
                </a:solidFill>
                <a:latin typeface="Courier New" pitchFamily="49" charset="0"/>
                <a:cs typeface="Courier New" pitchFamily="49" charset="0"/>
              </a:rPr>
              <a:t>B)</a:t>
            </a:r>
            <a:r>
              <a:rPr lang="en-US" sz="3200" dirty="0" smtClean="0">
                <a:latin typeface="Courier New" pitchFamily="49" charset="0"/>
                <a:cs typeface="Courier New" pitchFamily="49" charset="0"/>
              </a:rPr>
              <a:t>]</a:t>
            </a:r>
            <a:endParaRPr lang="en-US" sz="3200" dirty="0"/>
          </a:p>
        </p:txBody>
      </p:sp>
      <p:pic>
        <p:nvPicPr>
          <p:cNvPr id="8" name="Picture 7"/>
          <p:cNvPicPr>
            <a:picLocks noChangeAspect="1"/>
          </p:cNvPicPr>
          <p:nvPr/>
        </p:nvPicPr>
        <p:blipFill rotWithShape="1">
          <a:blip r:embed="rId3"/>
          <a:srcRect l="12410" r="11217"/>
          <a:stretch/>
        </p:blipFill>
        <p:spPr>
          <a:xfrm>
            <a:off x="68239" y="3604449"/>
            <a:ext cx="4419600" cy="3253551"/>
          </a:xfrm>
          <a:prstGeom prst="rect">
            <a:avLst/>
          </a:prstGeom>
        </p:spPr>
      </p:pic>
      <p:sp>
        <p:nvSpPr>
          <p:cNvPr id="4" name="Rectangle 3"/>
          <p:cNvSpPr/>
          <p:nvPr/>
        </p:nvSpPr>
        <p:spPr>
          <a:xfrm>
            <a:off x="1989161" y="6277969"/>
            <a:ext cx="838200" cy="533400"/>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91904" y="6277969"/>
            <a:ext cx="838200" cy="53340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989161" y="4704833"/>
            <a:ext cx="838200" cy="53340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477000" y="6277969"/>
            <a:ext cx="838200" cy="533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ine Callout 1 12"/>
          <p:cNvSpPr/>
          <p:nvPr/>
        </p:nvSpPr>
        <p:spPr>
          <a:xfrm>
            <a:off x="7056272" y="152400"/>
            <a:ext cx="2008188" cy="1207294"/>
          </a:xfrm>
          <a:prstGeom prst="borderCallout1">
            <a:avLst>
              <a:gd name="adj1" fmla="val 94678"/>
              <a:gd name="adj2" fmla="val 86870"/>
              <a:gd name="adj3" fmla="val 312870"/>
              <a:gd name="adj4" fmla="val 71544"/>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smtClean="0"/>
              <a:t>Costs if we get to use one intermediate Node: A (#1)</a:t>
            </a:r>
            <a:endParaRPr lang="en-US" sz="2000" dirty="0">
              <a:latin typeface="Courier New" pitchFamily="49" charset="0"/>
              <a:cs typeface="Courier New" pitchFamily="49" charset="0"/>
            </a:endParaRPr>
          </a:p>
        </p:txBody>
      </p:sp>
    </p:spTree>
    <p:extLst>
      <p:ext uri="{BB962C8B-B14F-4D97-AF65-F5344CB8AC3E}">
        <p14:creationId xmlns:p14="http://schemas.microsoft.com/office/powerpoint/2010/main" val="200545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0" grpId="0" animBg="1"/>
      <p:bldP spid="11" grpId="0" animBg="1"/>
      <p:bldP spid="12"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olleen\Documents\Teaching\HMC\CS60\2013_spring_CS60\Lecture\Spring 2013\Lec18 FloydWarshall BigO\Ans\Slide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2666" y="5410201"/>
            <a:ext cx="1736650" cy="130248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Colleen\Documents\Teaching\HMC\CS60\2013_spring_CS60\Lecture\Spring 2013\Lec18 FloydWarshall BigO\Ans\Slid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410201"/>
            <a:ext cx="1736650" cy="130248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C:\Users\Colleen\Documents\Teaching\HMC\CS60\2013_spring_CS60\Lecture\Spring 2013\Lec18 FloydWarshall BigO\Ans\Slide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92816" y="5410201"/>
            <a:ext cx="1736650" cy="130248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9" name="Picture 5" descr="C:\Users\Colleen\Documents\Teaching\HMC\CS60\2013_spring_CS60\Lecture\Spring 2013\Lec18 FloydWarshall BigO\Ans\Slide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9432" y="5410201"/>
            <a:ext cx="1736650" cy="130248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C:\Users\Colleen\Documents\Teaching\HMC\CS60\2013_spring_CS60\Lecture\Spring 2013\Lec18 FloydWarshall BigO\Ans\Slide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26048" y="5410201"/>
            <a:ext cx="1736650" cy="130248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Line Callout 1 7"/>
          <p:cNvSpPr/>
          <p:nvPr/>
        </p:nvSpPr>
        <p:spPr>
          <a:xfrm>
            <a:off x="76200" y="152400"/>
            <a:ext cx="1550988" cy="2414588"/>
          </a:xfrm>
          <a:prstGeom prst="borderCallout1">
            <a:avLst>
              <a:gd name="adj1" fmla="val 103234"/>
              <a:gd name="adj2" fmla="val 43797"/>
              <a:gd name="adj3" fmla="val 224754"/>
              <a:gd name="adj4" fmla="val 96783"/>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a:t>Guaranteed shortest path using </a:t>
            </a:r>
            <a:r>
              <a:rPr lang="en-US" sz="2000" b="1" u="sng" dirty="0"/>
              <a:t>NO</a:t>
            </a:r>
            <a:r>
              <a:rPr lang="en-US" sz="2000" dirty="0"/>
              <a:t> intermediate nodes</a:t>
            </a:r>
            <a:r>
              <a:rPr lang="en-US" sz="2000" dirty="0" smtClean="0"/>
              <a:t>.</a:t>
            </a:r>
          </a:p>
          <a:p>
            <a:pPr algn="ctr" fontAlgn="auto">
              <a:spcBef>
                <a:spcPts val="0"/>
              </a:spcBef>
              <a:spcAft>
                <a:spcPts val="0"/>
              </a:spcAft>
              <a:defRPr/>
            </a:pPr>
            <a:r>
              <a:rPr lang="en-US" sz="2000" dirty="0" smtClean="0">
                <a:latin typeface="Courier New" pitchFamily="49" charset="0"/>
                <a:cs typeface="Courier New" pitchFamily="49" charset="0"/>
              </a:rPr>
              <a:t>K = 0</a:t>
            </a:r>
            <a:endParaRPr lang="en-US" sz="2000" dirty="0">
              <a:latin typeface="Courier New" pitchFamily="49" charset="0"/>
              <a:cs typeface="Courier New" pitchFamily="49" charset="0"/>
            </a:endParaRPr>
          </a:p>
        </p:txBody>
      </p:sp>
      <p:sp>
        <p:nvSpPr>
          <p:cNvPr id="9" name="Line Callout 1 8"/>
          <p:cNvSpPr/>
          <p:nvPr/>
        </p:nvSpPr>
        <p:spPr>
          <a:xfrm>
            <a:off x="1795463" y="714375"/>
            <a:ext cx="1550987" cy="2409825"/>
          </a:xfrm>
          <a:prstGeom prst="borderCallout1">
            <a:avLst>
              <a:gd name="adj1" fmla="val 98928"/>
              <a:gd name="adj2" fmla="val 49941"/>
              <a:gd name="adj3" fmla="val 202051"/>
              <a:gd name="adj4" fmla="val 77015"/>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a:t>Guaranteed shortest path using </a:t>
            </a:r>
            <a:r>
              <a:rPr lang="en-US" sz="2400" u="sng" dirty="0"/>
              <a:t>only A</a:t>
            </a:r>
            <a:r>
              <a:rPr lang="en-US" sz="2000" u="sng" dirty="0"/>
              <a:t> </a:t>
            </a:r>
            <a:r>
              <a:rPr lang="en-US" sz="2000" dirty="0"/>
              <a:t>as an intermediate node</a:t>
            </a:r>
            <a:r>
              <a:rPr lang="en-US" sz="2000" dirty="0" smtClean="0"/>
              <a:t>.</a:t>
            </a:r>
          </a:p>
          <a:p>
            <a:pPr algn="ctr" fontAlgn="auto">
              <a:spcBef>
                <a:spcPts val="0"/>
              </a:spcBef>
              <a:spcAft>
                <a:spcPts val="0"/>
              </a:spcAft>
              <a:defRPr/>
            </a:pPr>
            <a:r>
              <a:rPr lang="en-US" sz="2000" dirty="0">
                <a:latin typeface="Courier New" pitchFamily="49" charset="0"/>
                <a:cs typeface="Courier New" pitchFamily="49" charset="0"/>
              </a:rPr>
              <a:t>K = </a:t>
            </a:r>
            <a:r>
              <a:rPr lang="en-US" sz="2000" dirty="0" smtClean="0">
                <a:latin typeface="Courier New" pitchFamily="49" charset="0"/>
                <a:cs typeface="Courier New" pitchFamily="49" charset="0"/>
              </a:rPr>
              <a:t>1</a:t>
            </a:r>
            <a:endParaRPr lang="en-US" sz="2000" dirty="0"/>
          </a:p>
        </p:txBody>
      </p:sp>
      <p:sp>
        <p:nvSpPr>
          <p:cNvPr id="10" name="Line Callout 1 9"/>
          <p:cNvSpPr/>
          <p:nvPr/>
        </p:nvSpPr>
        <p:spPr>
          <a:xfrm>
            <a:off x="3538538" y="1319213"/>
            <a:ext cx="1533525" cy="2414587"/>
          </a:xfrm>
          <a:prstGeom prst="borderCallout1">
            <a:avLst>
              <a:gd name="adj1" fmla="val 173724"/>
              <a:gd name="adj2" fmla="val 61994"/>
              <a:gd name="adj3" fmla="val 101907"/>
              <a:gd name="adj4" fmla="val 47056"/>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a:t>Guaranteed shortest path using </a:t>
            </a:r>
            <a:r>
              <a:rPr lang="en-US" sz="2000" u="sng" dirty="0"/>
              <a:t>only A &amp; B</a:t>
            </a:r>
            <a:r>
              <a:rPr lang="en-US" sz="2000" dirty="0"/>
              <a:t> as intermediate nodes</a:t>
            </a:r>
            <a:r>
              <a:rPr lang="en-US" sz="2000" dirty="0" smtClean="0"/>
              <a:t>.</a:t>
            </a:r>
          </a:p>
          <a:p>
            <a:pPr algn="ctr" fontAlgn="auto">
              <a:spcBef>
                <a:spcPts val="0"/>
              </a:spcBef>
              <a:spcAft>
                <a:spcPts val="0"/>
              </a:spcAft>
              <a:defRPr/>
            </a:pPr>
            <a:r>
              <a:rPr lang="en-US" sz="2000" dirty="0">
                <a:latin typeface="Courier New" pitchFamily="49" charset="0"/>
                <a:cs typeface="Courier New" pitchFamily="49" charset="0"/>
              </a:rPr>
              <a:t>K = </a:t>
            </a:r>
            <a:r>
              <a:rPr lang="en-US" sz="2000" dirty="0" smtClean="0">
                <a:latin typeface="Courier New" pitchFamily="49" charset="0"/>
                <a:cs typeface="Courier New" pitchFamily="49" charset="0"/>
              </a:rPr>
              <a:t>2</a:t>
            </a:r>
            <a:endParaRPr lang="en-US" sz="2000" dirty="0"/>
          </a:p>
        </p:txBody>
      </p:sp>
      <p:sp>
        <p:nvSpPr>
          <p:cNvPr id="11" name="Line Callout 1 10"/>
          <p:cNvSpPr/>
          <p:nvPr/>
        </p:nvSpPr>
        <p:spPr>
          <a:xfrm>
            <a:off x="5226050" y="1928813"/>
            <a:ext cx="1828800" cy="2414587"/>
          </a:xfrm>
          <a:prstGeom prst="borderCallout1">
            <a:avLst>
              <a:gd name="adj1" fmla="val 151525"/>
              <a:gd name="adj2" fmla="val 49011"/>
              <a:gd name="adj3" fmla="val 101907"/>
              <a:gd name="adj4" fmla="val 47056"/>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a:t>Guaranteed shortest path using </a:t>
            </a:r>
          </a:p>
          <a:p>
            <a:pPr algn="ctr" fontAlgn="auto">
              <a:spcBef>
                <a:spcPts val="0"/>
              </a:spcBef>
              <a:spcAft>
                <a:spcPts val="0"/>
              </a:spcAft>
              <a:defRPr/>
            </a:pPr>
            <a:r>
              <a:rPr lang="en-US" sz="2000" u="sng" dirty="0"/>
              <a:t>only A, B, &amp; C </a:t>
            </a:r>
          </a:p>
          <a:p>
            <a:pPr algn="ctr" fontAlgn="auto">
              <a:spcBef>
                <a:spcPts val="0"/>
              </a:spcBef>
              <a:spcAft>
                <a:spcPts val="0"/>
              </a:spcAft>
              <a:defRPr/>
            </a:pPr>
            <a:r>
              <a:rPr lang="en-US" sz="2000" dirty="0"/>
              <a:t>as intermediate nodes</a:t>
            </a:r>
            <a:r>
              <a:rPr lang="en-US" sz="2000" dirty="0" smtClean="0"/>
              <a:t>.</a:t>
            </a:r>
          </a:p>
          <a:p>
            <a:pPr algn="ctr" fontAlgn="auto">
              <a:spcBef>
                <a:spcPts val="0"/>
              </a:spcBef>
              <a:spcAft>
                <a:spcPts val="0"/>
              </a:spcAft>
              <a:defRPr/>
            </a:pPr>
            <a:r>
              <a:rPr lang="en-US" sz="2000" dirty="0">
                <a:latin typeface="Courier New" pitchFamily="49" charset="0"/>
                <a:cs typeface="Courier New" pitchFamily="49" charset="0"/>
              </a:rPr>
              <a:t>K = </a:t>
            </a:r>
            <a:r>
              <a:rPr lang="en-US" sz="2000" dirty="0" smtClean="0">
                <a:latin typeface="Courier New" pitchFamily="49" charset="0"/>
                <a:cs typeface="Courier New" pitchFamily="49" charset="0"/>
              </a:rPr>
              <a:t>3</a:t>
            </a:r>
            <a:endParaRPr lang="en-US" sz="2000" dirty="0"/>
          </a:p>
        </p:txBody>
      </p:sp>
      <p:sp>
        <p:nvSpPr>
          <p:cNvPr id="12" name="Line Callout 1 11"/>
          <p:cNvSpPr/>
          <p:nvPr/>
        </p:nvSpPr>
        <p:spPr>
          <a:xfrm>
            <a:off x="7215188" y="2590800"/>
            <a:ext cx="1928812" cy="2414588"/>
          </a:xfrm>
          <a:prstGeom prst="borderCallout1">
            <a:avLst>
              <a:gd name="adj1" fmla="val 120187"/>
              <a:gd name="adj2" fmla="val 35481"/>
              <a:gd name="adj3" fmla="val 101907"/>
              <a:gd name="adj4" fmla="val 47056"/>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a:t>Guaranteed shortest path using </a:t>
            </a:r>
          </a:p>
          <a:p>
            <a:pPr algn="ctr" fontAlgn="auto">
              <a:spcBef>
                <a:spcPts val="0"/>
              </a:spcBef>
              <a:spcAft>
                <a:spcPts val="0"/>
              </a:spcAft>
              <a:defRPr/>
            </a:pPr>
            <a:r>
              <a:rPr lang="en-US" sz="2000" u="sng" dirty="0"/>
              <a:t>only A, B, C, &amp; D </a:t>
            </a:r>
          </a:p>
          <a:p>
            <a:pPr algn="ctr" fontAlgn="auto">
              <a:spcBef>
                <a:spcPts val="0"/>
              </a:spcBef>
              <a:spcAft>
                <a:spcPts val="0"/>
              </a:spcAft>
              <a:defRPr/>
            </a:pPr>
            <a:r>
              <a:rPr lang="en-US" sz="2000" dirty="0"/>
              <a:t>as intermediate nodes</a:t>
            </a:r>
            <a:r>
              <a:rPr lang="en-US" sz="2000" dirty="0" smtClean="0"/>
              <a:t>.</a:t>
            </a:r>
          </a:p>
          <a:p>
            <a:pPr algn="ctr" fontAlgn="auto">
              <a:spcBef>
                <a:spcPts val="0"/>
              </a:spcBef>
              <a:spcAft>
                <a:spcPts val="0"/>
              </a:spcAft>
              <a:defRPr/>
            </a:pPr>
            <a:r>
              <a:rPr lang="en-US" sz="2000" dirty="0">
                <a:latin typeface="Courier New" pitchFamily="49" charset="0"/>
                <a:cs typeface="Courier New" pitchFamily="49" charset="0"/>
              </a:rPr>
              <a:t>K = </a:t>
            </a:r>
            <a:r>
              <a:rPr lang="en-US" sz="2000" dirty="0" smtClean="0">
                <a:latin typeface="Courier New" pitchFamily="49" charset="0"/>
                <a:cs typeface="Courier New" pitchFamily="49" charset="0"/>
              </a:rPr>
              <a:t>4</a:t>
            </a:r>
            <a:endParaRPr lang="en-US" sz="2000" dirty="0"/>
          </a:p>
        </p:txBody>
      </p:sp>
      <p:sp>
        <p:nvSpPr>
          <p:cNvPr id="13" name="Title 1"/>
          <p:cNvSpPr txBox="1">
            <a:spLocks/>
          </p:cNvSpPr>
          <p:nvPr/>
        </p:nvSpPr>
        <p:spPr bwMode="auto">
          <a:xfrm>
            <a:off x="5133975" y="381000"/>
            <a:ext cx="403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b="1" dirty="0" smtClean="0"/>
              <a:t>Why does this give us the shortest path?</a:t>
            </a:r>
          </a:p>
        </p:txBody>
      </p:sp>
    </p:spTree>
    <p:extLst>
      <p:ext uri="{BB962C8B-B14F-4D97-AF65-F5344CB8AC3E}">
        <p14:creationId xmlns:p14="http://schemas.microsoft.com/office/powerpoint/2010/main" val="947694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a:xfrm>
            <a:off x="0" y="381000"/>
            <a:ext cx="9144000" cy="6858000"/>
          </a:xfrm>
        </p:spPr>
        <p:txBody>
          <a:bodyPr/>
          <a:lstStyle/>
          <a:p>
            <a:pPr marL="0" indent="0">
              <a:buFont typeface="Arial" charset="0"/>
              <a:buNone/>
            </a:pP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 cost = new </a:t>
            </a: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[N+1][N+1];</a:t>
            </a:r>
          </a:p>
          <a:p>
            <a:pPr marL="0" indent="0">
              <a:buFont typeface="Arial" charset="0"/>
              <a:buNone/>
            </a:pPr>
            <a:r>
              <a:rPr lang="en-US" sz="2400" dirty="0" smtClean="0">
                <a:latin typeface="Courier New" pitchFamily="49" charset="0"/>
                <a:cs typeface="Courier New" pitchFamily="49" charset="0"/>
              </a:rPr>
              <a:t>// set initial values = edge weights </a:t>
            </a:r>
          </a:p>
          <a:p>
            <a:pPr marL="0" indent="0">
              <a:buFont typeface="Arial" charset="0"/>
              <a:buNone/>
            </a:pPr>
            <a:endParaRPr lang="en-US" sz="2400" dirty="0" smtClean="0">
              <a:latin typeface="Courier New" pitchFamily="49" charset="0"/>
              <a:cs typeface="Courier New" pitchFamily="49" charset="0"/>
            </a:endParaRPr>
          </a:p>
          <a:p>
            <a:pPr marL="0" indent="0">
              <a:buFont typeface="Arial" charset="0"/>
              <a:buNone/>
            </a:pPr>
            <a:r>
              <a:rPr lang="en-US" sz="2400" dirty="0" smtClean="0">
                <a:latin typeface="Courier New" pitchFamily="49" charset="0"/>
                <a:cs typeface="Courier New" pitchFamily="49" charset="0"/>
              </a:rPr>
              <a:t>for(</a:t>
            </a: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 </a:t>
            </a:r>
            <a:r>
              <a:rPr lang="en-US" sz="2400" dirty="0" smtClean="0">
                <a:latin typeface="Courier New" pitchFamily="49" charset="0"/>
                <a:cs typeface="Courier New" pitchFamily="49" charset="0"/>
              </a:rPr>
              <a:t>K=1; </a:t>
            </a:r>
            <a:r>
              <a:rPr lang="en-US" sz="2400" dirty="0" smtClean="0">
                <a:latin typeface="Courier New" pitchFamily="49" charset="0"/>
                <a:cs typeface="Courier New" pitchFamily="49" charset="0"/>
              </a:rPr>
              <a:t>K</a:t>
            </a:r>
            <a:r>
              <a:rPr lang="en-US" sz="2400" dirty="0" smtClean="0">
                <a:latin typeface="Courier New" pitchFamily="49" charset="0"/>
                <a:cs typeface="Courier New" pitchFamily="49" charset="0"/>
              </a:rPr>
              <a:t>&lt;=N</a:t>
            </a:r>
            <a:r>
              <a:rPr lang="en-US" sz="2400" dirty="0" smtClean="0">
                <a:latin typeface="Courier New" pitchFamily="49" charset="0"/>
                <a:cs typeface="Courier New" pitchFamily="49" charset="0"/>
              </a:rPr>
              <a:t>; K++){</a:t>
            </a:r>
          </a:p>
          <a:p>
            <a:pPr marL="0" indent="0">
              <a:buFont typeface="Arial" charset="0"/>
              <a:buNone/>
            </a:pPr>
            <a:r>
              <a:rPr lang="en-US" sz="2400" dirty="0" smtClean="0">
                <a:latin typeface="Courier New" pitchFamily="49" charset="0"/>
                <a:cs typeface="Courier New" pitchFamily="49" charset="0"/>
              </a:rPr>
              <a:t>  for(</a:t>
            </a: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src</a:t>
            </a:r>
            <a:r>
              <a:rPr lang="en-US" sz="2400" dirty="0" smtClean="0">
                <a:latin typeface="Courier New" pitchFamily="49" charset="0"/>
                <a:cs typeface="Courier New" pitchFamily="49" charset="0"/>
              </a:rPr>
              <a:t>=1; </a:t>
            </a:r>
            <a:r>
              <a:rPr lang="en-US" sz="2400" dirty="0" err="1" smtClean="0">
                <a:latin typeface="Courier New" pitchFamily="49" charset="0"/>
                <a:cs typeface="Courier New" pitchFamily="49" charset="0"/>
              </a:rPr>
              <a:t>src</a:t>
            </a:r>
            <a:r>
              <a:rPr lang="en-US" sz="2400" dirty="0" smtClean="0">
                <a:latin typeface="Courier New" pitchFamily="49" charset="0"/>
                <a:cs typeface="Courier New" pitchFamily="49" charset="0"/>
              </a:rPr>
              <a:t>&lt;=N</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src</a:t>
            </a:r>
            <a:r>
              <a:rPr lang="en-US" sz="2400" dirty="0" smtClean="0">
                <a:latin typeface="Courier New" pitchFamily="49" charset="0"/>
                <a:cs typeface="Courier New" pitchFamily="49" charset="0"/>
              </a:rPr>
              <a:t>++){</a:t>
            </a:r>
          </a:p>
          <a:p>
            <a:pPr marL="0" indent="0">
              <a:buFont typeface="Arial" charset="0"/>
              <a:buNone/>
            </a:pPr>
            <a:r>
              <a:rPr lang="en-US" sz="2400" dirty="0" smtClean="0">
                <a:latin typeface="Courier New" pitchFamily="49" charset="0"/>
                <a:cs typeface="Courier New" pitchFamily="49" charset="0"/>
              </a:rPr>
              <a:t>    for(</a:t>
            </a: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dest</a:t>
            </a:r>
            <a:r>
              <a:rPr lang="en-US" sz="2400" dirty="0" smtClean="0">
                <a:latin typeface="Courier New" pitchFamily="49" charset="0"/>
                <a:cs typeface="Courier New" pitchFamily="49" charset="0"/>
              </a:rPr>
              <a:t>=1; </a:t>
            </a:r>
            <a:r>
              <a:rPr lang="en-US" sz="2400" dirty="0" err="1" smtClean="0">
                <a:latin typeface="Courier New" pitchFamily="49" charset="0"/>
                <a:cs typeface="Courier New" pitchFamily="49" charset="0"/>
              </a:rPr>
              <a:t>dest</a:t>
            </a:r>
            <a:r>
              <a:rPr lang="en-US" sz="2400" smtClean="0">
                <a:latin typeface="Courier New" pitchFamily="49" charset="0"/>
                <a:cs typeface="Courier New" pitchFamily="49" charset="0"/>
              </a:rPr>
              <a:t>&lt;=N</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dest</a:t>
            </a:r>
            <a:r>
              <a:rPr lang="en-US" sz="2400" dirty="0" smtClean="0">
                <a:latin typeface="Courier New" pitchFamily="49" charset="0"/>
                <a:cs typeface="Courier New" pitchFamily="49" charset="0"/>
              </a:rPr>
              <a:t>++){</a:t>
            </a:r>
          </a:p>
          <a:p>
            <a:pPr marL="0" indent="0">
              <a:buFont typeface="Arial" charset="0"/>
              <a:buNone/>
            </a:pPr>
            <a:endParaRPr lang="en-US" sz="2400" dirty="0" smtClean="0">
              <a:latin typeface="Courier New" pitchFamily="49" charset="0"/>
              <a:cs typeface="Courier New" pitchFamily="49" charset="0"/>
            </a:endParaRPr>
          </a:p>
          <a:p>
            <a:pPr marL="0" indent="0">
              <a:buFont typeface="Arial" charset="0"/>
              <a:buNone/>
            </a:pP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prevCost</a:t>
            </a:r>
            <a:r>
              <a:rPr lang="en-US" sz="2400" dirty="0" smtClean="0">
                <a:latin typeface="Courier New" pitchFamily="49" charset="0"/>
                <a:cs typeface="Courier New" pitchFamily="49" charset="0"/>
              </a:rPr>
              <a:t> = cost[</a:t>
            </a:r>
            <a:r>
              <a:rPr lang="en-US" sz="2400" dirty="0" err="1" smtClean="0">
                <a:latin typeface="Courier New" pitchFamily="49" charset="0"/>
                <a:cs typeface="Courier New" pitchFamily="49" charset="0"/>
              </a:rPr>
              <a:t>src</a:t>
            </a:r>
            <a:r>
              <a:rPr lang="en-US" sz="2400" dirty="0" smtClean="0">
                <a:latin typeface="Courier New" pitchFamily="49" charset="0"/>
                <a:cs typeface="Courier New" pitchFamily="49" charset="0"/>
              </a:rPr>
              <a:t>][</a:t>
            </a:r>
            <a:r>
              <a:rPr lang="en-US" sz="2400" dirty="0" err="1" smtClean="0">
                <a:latin typeface="Courier New" pitchFamily="49" charset="0"/>
                <a:cs typeface="Courier New" pitchFamily="49" charset="0"/>
              </a:rPr>
              <a:t>dest</a:t>
            </a:r>
            <a:r>
              <a:rPr lang="en-US" sz="2400" dirty="0" smtClean="0">
                <a:latin typeface="Courier New" pitchFamily="49" charset="0"/>
                <a:cs typeface="Courier New" pitchFamily="49" charset="0"/>
              </a:rPr>
              <a:t>];</a:t>
            </a:r>
          </a:p>
          <a:p>
            <a:pPr marL="0" indent="0">
              <a:buFont typeface="Arial" charset="0"/>
              <a:buNone/>
            </a:pP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newCost</a:t>
            </a:r>
            <a:r>
              <a:rPr lang="en-US" sz="2400" dirty="0" smtClean="0">
                <a:latin typeface="Courier New" pitchFamily="49" charset="0"/>
                <a:cs typeface="Courier New" pitchFamily="49" charset="0"/>
              </a:rPr>
              <a:t>  = cost[</a:t>
            </a:r>
            <a:r>
              <a:rPr lang="en-US" sz="2400" dirty="0" err="1" smtClean="0">
                <a:latin typeface="Courier New" pitchFamily="49" charset="0"/>
                <a:cs typeface="Courier New" pitchFamily="49" charset="0"/>
              </a:rPr>
              <a:t>src</a:t>
            </a:r>
            <a:r>
              <a:rPr lang="en-US" sz="2400" dirty="0" smtClean="0">
                <a:latin typeface="Courier New" pitchFamily="49" charset="0"/>
                <a:cs typeface="Courier New" pitchFamily="49" charset="0"/>
              </a:rPr>
              <a:t>] [</a:t>
            </a:r>
            <a:r>
              <a:rPr lang="en-US" sz="2400" b="1" dirty="0" smtClean="0">
                <a:latin typeface="Courier New" pitchFamily="49" charset="0"/>
                <a:cs typeface="Courier New" pitchFamily="49" charset="0"/>
              </a:rPr>
              <a:t>K</a:t>
            </a:r>
            <a:r>
              <a:rPr lang="en-US" sz="2400" dirty="0" smtClean="0">
                <a:latin typeface="Courier New" pitchFamily="49" charset="0"/>
                <a:cs typeface="Courier New" pitchFamily="49" charset="0"/>
              </a:rPr>
              <a:t>] + </a:t>
            </a:r>
            <a:br>
              <a:rPr lang="en-US" sz="2400" dirty="0" smtClean="0">
                <a:latin typeface="Courier New" pitchFamily="49" charset="0"/>
                <a:cs typeface="Courier New" pitchFamily="49" charset="0"/>
              </a:rPr>
            </a:br>
            <a:r>
              <a:rPr lang="en-US" sz="2400" dirty="0" smtClean="0">
                <a:latin typeface="Courier New" pitchFamily="49" charset="0"/>
                <a:cs typeface="Courier New" pitchFamily="49" charset="0"/>
              </a:rPr>
              <a:t>				</a:t>
            </a:r>
            <a:r>
              <a:rPr lang="en-US" sz="2400" dirty="0">
                <a:latin typeface="Courier New" pitchFamily="49" charset="0"/>
                <a:cs typeface="Courier New" pitchFamily="49" charset="0"/>
              </a:rPr>
              <a:t> </a:t>
            </a:r>
            <a:r>
              <a:rPr lang="en-US" sz="2400" dirty="0" smtClean="0">
                <a:latin typeface="Courier New" pitchFamily="49" charset="0"/>
                <a:cs typeface="Courier New" pitchFamily="49" charset="0"/>
              </a:rPr>
              <a:t> cost [</a:t>
            </a:r>
            <a:r>
              <a:rPr lang="en-US" sz="2400" b="1" dirty="0" smtClean="0">
                <a:latin typeface="Courier New" pitchFamily="49" charset="0"/>
                <a:cs typeface="Courier New" pitchFamily="49" charset="0"/>
              </a:rPr>
              <a:t>K</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dest</a:t>
            </a:r>
            <a:r>
              <a:rPr lang="en-US" sz="2400" dirty="0" smtClean="0">
                <a:latin typeface="Courier New" pitchFamily="49" charset="0"/>
                <a:cs typeface="Courier New" pitchFamily="49" charset="0"/>
              </a:rPr>
              <a:t>];</a:t>
            </a:r>
          </a:p>
          <a:p>
            <a:pPr marL="0" indent="0">
              <a:buFont typeface="Arial" charset="0"/>
              <a:buNone/>
            </a:pPr>
            <a:endParaRPr lang="en-US" sz="2400" dirty="0" smtClean="0">
              <a:latin typeface="Courier New" pitchFamily="49" charset="0"/>
              <a:cs typeface="Courier New" pitchFamily="49" charset="0"/>
            </a:endParaRPr>
          </a:p>
          <a:p>
            <a:pPr marL="0" indent="0">
              <a:buFont typeface="Arial" charset="0"/>
              <a:buNone/>
            </a:pPr>
            <a:r>
              <a:rPr lang="en-US" sz="2400" dirty="0" smtClean="0">
                <a:latin typeface="Courier New" pitchFamily="49" charset="0"/>
                <a:cs typeface="Courier New" pitchFamily="49" charset="0"/>
              </a:rPr>
              <a:t>	  cost[</a:t>
            </a:r>
            <a:r>
              <a:rPr lang="en-US" sz="2400" dirty="0" err="1" smtClean="0">
                <a:latin typeface="Courier New" pitchFamily="49" charset="0"/>
                <a:cs typeface="Courier New" pitchFamily="49" charset="0"/>
              </a:rPr>
              <a:t>src</a:t>
            </a:r>
            <a:r>
              <a:rPr lang="en-US" sz="2400" dirty="0" smtClean="0">
                <a:latin typeface="Courier New" pitchFamily="49" charset="0"/>
                <a:cs typeface="Courier New" pitchFamily="49" charset="0"/>
              </a:rPr>
              <a:t>][</a:t>
            </a:r>
            <a:r>
              <a:rPr lang="en-US" sz="2400" dirty="0" err="1" smtClean="0">
                <a:latin typeface="Courier New" pitchFamily="49" charset="0"/>
                <a:cs typeface="Courier New" pitchFamily="49" charset="0"/>
              </a:rPr>
              <a:t>dest</a:t>
            </a:r>
            <a:r>
              <a:rPr lang="en-US" sz="2400" dirty="0" smtClean="0">
                <a:latin typeface="Courier New" pitchFamily="49" charset="0"/>
                <a:cs typeface="Courier New" pitchFamily="49" charset="0"/>
              </a:rPr>
              <a:t>] = min(</a:t>
            </a:r>
            <a:r>
              <a:rPr lang="en-US" sz="2400" dirty="0" err="1" smtClean="0">
                <a:latin typeface="Courier New" pitchFamily="49" charset="0"/>
                <a:cs typeface="Courier New" pitchFamily="49" charset="0"/>
              </a:rPr>
              <a:t>prevCost</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newCost</a:t>
            </a:r>
            <a:r>
              <a:rPr lang="en-US" sz="2400" dirty="0" smtClean="0">
                <a:latin typeface="Courier New" pitchFamily="49" charset="0"/>
                <a:cs typeface="Courier New" pitchFamily="49" charset="0"/>
              </a:rPr>
              <a:t>);</a:t>
            </a:r>
          </a:p>
          <a:p>
            <a:pPr marL="0" indent="0">
              <a:buFont typeface="Arial" charset="0"/>
              <a:buNone/>
            </a:pPr>
            <a:r>
              <a:rPr lang="en-US" sz="2400" dirty="0" smtClean="0">
                <a:latin typeface="Courier New" pitchFamily="49" charset="0"/>
                <a:cs typeface="Courier New" pitchFamily="49" charset="0"/>
              </a:rPr>
              <a:t>    }</a:t>
            </a:r>
          </a:p>
          <a:p>
            <a:pPr marL="0" indent="0">
              <a:buFont typeface="Arial" charset="0"/>
              <a:buNone/>
            </a:pPr>
            <a:r>
              <a:rPr lang="en-US" sz="2400" dirty="0" smtClean="0">
                <a:latin typeface="Courier New" pitchFamily="49" charset="0"/>
                <a:cs typeface="Courier New" pitchFamily="49" charset="0"/>
              </a:rPr>
              <a:t>  }</a:t>
            </a:r>
          </a:p>
          <a:p>
            <a:pPr marL="0" indent="0">
              <a:buFont typeface="Arial" charset="0"/>
              <a:buNone/>
            </a:pPr>
            <a:r>
              <a:rPr lang="en-US" sz="2400" dirty="0" smtClean="0">
                <a:latin typeface="Courier New" pitchFamily="49" charset="0"/>
                <a:cs typeface="Courier New" pitchFamily="49" charset="0"/>
              </a:rPr>
              <a:t>}</a:t>
            </a:r>
          </a:p>
        </p:txBody>
      </p:sp>
      <p:sp>
        <p:nvSpPr>
          <p:cNvPr id="46083" name="Title 1"/>
          <p:cNvSpPr>
            <a:spLocks noGrp="1"/>
          </p:cNvSpPr>
          <p:nvPr>
            <p:ph type="title"/>
          </p:nvPr>
        </p:nvSpPr>
        <p:spPr>
          <a:xfrm>
            <a:off x="1828800" y="5943600"/>
            <a:ext cx="7162800" cy="1143000"/>
          </a:xfrm>
        </p:spPr>
        <p:txBody>
          <a:bodyPr/>
          <a:lstStyle/>
          <a:p>
            <a:r>
              <a:rPr lang="en-US" b="1" dirty="0" smtClean="0"/>
              <a:t> Floyd-</a:t>
            </a:r>
            <a:r>
              <a:rPr lang="en-US" b="1" dirty="0" err="1" smtClean="0"/>
              <a:t>Warshall</a:t>
            </a:r>
            <a:r>
              <a:rPr lang="en-US" b="1" dirty="0" smtClean="0"/>
              <a:t> </a:t>
            </a:r>
            <a:r>
              <a:rPr lang="en-US" b="1" dirty="0" err="1" smtClean="0"/>
              <a:t>Pseudocode</a:t>
            </a:r>
            <a:endParaRPr lang="en-US" b="1" dirty="0" smtClean="0"/>
          </a:p>
        </p:txBody>
      </p:sp>
      <p:sp>
        <p:nvSpPr>
          <p:cNvPr id="5" name="Line Callout 1 4"/>
          <p:cNvSpPr/>
          <p:nvPr/>
        </p:nvSpPr>
        <p:spPr>
          <a:xfrm>
            <a:off x="7056272" y="152400"/>
            <a:ext cx="2008188" cy="1207294"/>
          </a:xfrm>
          <a:prstGeom prst="borderCallout1">
            <a:avLst>
              <a:gd name="adj1" fmla="val -2540"/>
              <a:gd name="adj2" fmla="val -4877"/>
              <a:gd name="adj3" fmla="val 22346"/>
              <a:gd name="adj4" fmla="val -121464"/>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smtClean="0"/>
              <a:t>We don’t use index 0, so we need N+1</a:t>
            </a:r>
            <a:endParaRPr lang="en-US" sz="2000" dirty="0">
              <a:latin typeface="Courier New" pitchFamily="49" charset="0"/>
              <a:cs typeface="Courier New" pitchFamily="49" charset="0"/>
            </a:endParaRPr>
          </a:p>
        </p:txBody>
      </p:sp>
      <p:sp>
        <p:nvSpPr>
          <p:cNvPr id="6" name="Line Callout 1 5"/>
          <p:cNvSpPr/>
          <p:nvPr/>
        </p:nvSpPr>
        <p:spPr>
          <a:xfrm>
            <a:off x="6280287" y="1359694"/>
            <a:ext cx="2878766" cy="1207294"/>
          </a:xfrm>
          <a:prstGeom prst="borderCallout1">
            <a:avLst>
              <a:gd name="adj1" fmla="val 98011"/>
              <a:gd name="adj2" fmla="val 44411"/>
              <a:gd name="adj3" fmla="val 186884"/>
              <a:gd name="adj4" fmla="val 28591"/>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buFont typeface="Arial" charset="0"/>
              <a:buNone/>
              <a:defRPr/>
            </a:pPr>
            <a:r>
              <a:rPr lang="en-US" sz="2000" dirty="0">
                <a:latin typeface="Courier New" pitchFamily="49" charset="0"/>
                <a:cs typeface="Courier New" pitchFamily="49" charset="0"/>
              </a:rPr>
              <a:t>min[cost(X</a:t>
            </a:r>
            <a:r>
              <a:rPr lang="en-US" sz="2000" dirty="0"/>
              <a:t> →</a:t>
            </a:r>
            <a:r>
              <a:rPr lang="en-US" sz="2000" dirty="0">
                <a:latin typeface="Courier New" pitchFamily="49" charset="0"/>
                <a:cs typeface="Courier New" pitchFamily="49" charset="0"/>
              </a:rPr>
              <a:t>Y),</a:t>
            </a:r>
          </a:p>
          <a:p>
            <a:pPr>
              <a:buFont typeface="Arial" charset="0"/>
              <a:buNone/>
              <a:defRPr/>
            </a:pP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   cost(X</a:t>
            </a:r>
            <a:r>
              <a:rPr lang="en-US" sz="2000" dirty="0" smtClean="0"/>
              <a:t> </a:t>
            </a:r>
            <a:r>
              <a:rPr lang="en-US" sz="2000" dirty="0"/>
              <a:t>→</a:t>
            </a:r>
            <a:r>
              <a:rPr lang="en-US" sz="2000" dirty="0">
                <a:latin typeface="Courier New" pitchFamily="49" charset="0"/>
                <a:cs typeface="Courier New" pitchFamily="49" charset="0"/>
              </a:rPr>
              <a:t>K) + </a:t>
            </a:r>
            <a:endParaRPr lang="en-US" sz="2000" dirty="0" smtClean="0">
              <a:latin typeface="Courier New" pitchFamily="49" charset="0"/>
              <a:cs typeface="Courier New" pitchFamily="49" charset="0"/>
            </a:endParaRPr>
          </a:p>
          <a:p>
            <a:pPr>
              <a:buFont typeface="Arial" charset="0"/>
              <a:buNone/>
              <a:defRPr/>
            </a:pP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     cost(K</a:t>
            </a:r>
            <a:r>
              <a:rPr lang="en-US" sz="2000" dirty="0" smtClean="0"/>
              <a:t> </a:t>
            </a:r>
            <a:r>
              <a:rPr lang="en-US" sz="2000" dirty="0"/>
              <a:t>→</a:t>
            </a:r>
            <a:r>
              <a:rPr lang="en-US" sz="2000" dirty="0">
                <a:latin typeface="Courier New" pitchFamily="49" charset="0"/>
                <a:cs typeface="Courier New" pitchFamily="49" charset="0"/>
              </a:rPr>
              <a:t>Y</a:t>
            </a:r>
            <a:r>
              <a:rPr lang="en-US" sz="2000" dirty="0" smtClean="0">
                <a:latin typeface="Courier New" pitchFamily="49" charset="0"/>
                <a:cs typeface="Courier New" pitchFamily="49" charset="0"/>
              </a:rPr>
              <a:t>)]</a:t>
            </a:r>
            <a:endParaRPr lang="en-US" sz="2000" dirty="0">
              <a:latin typeface="Courier New" pitchFamily="49" charset="0"/>
              <a:cs typeface="Courier New" pitchFamily="49" charset="0"/>
            </a:endParaRPr>
          </a:p>
        </p:txBody>
      </p:sp>
    </p:spTree>
    <p:extLst>
      <p:ext uri="{BB962C8B-B14F-4D97-AF65-F5344CB8AC3E}">
        <p14:creationId xmlns:p14="http://schemas.microsoft.com/office/powerpoint/2010/main" val="8960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082">
                                            <p:txEl>
                                              <p:pRg st="13" end="1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08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08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082">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082">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8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08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6082">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412" y="-3412"/>
            <a:ext cx="8964346" cy="6632812"/>
          </a:xfrm>
          <a:prstGeom prst="rect">
            <a:avLst/>
          </a:prstGeom>
        </p:spPr>
      </p:pic>
    </p:spTree>
    <p:extLst>
      <p:ext uri="{BB962C8B-B14F-4D97-AF65-F5344CB8AC3E}">
        <p14:creationId xmlns:p14="http://schemas.microsoft.com/office/powerpoint/2010/main" val="34485310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a:xfrm>
            <a:off x="0" y="381000"/>
            <a:ext cx="9144000" cy="6858000"/>
          </a:xfrm>
        </p:spPr>
        <p:txBody>
          <a:bodyPr/>
          <a:lstStyle/>
          <a:p>
            <a:pPr marL="0" indent="0">
              <a:buFont typeface="Arial" charset="0"/>
              <a:buNone/>
            </a:pPr>
            <a:r>
              <a:rPr lang="en-US" sz="2200" dirty="0" err="1" smtClean="0">
                <a:latin typeface="Courier New" pitchFamily="49" charset="0"/>
                <a:cs typeface="Courier New" pitchFamily="49" charset="0"/>
              </a:rPr>
              <a:t>int</a:t>
            </a:r>
            <a:r>
              <a:rPr lang="en-US" sz="2200" dirty="0" smtClean="0">
                <a:latin typeface="Courier New" pitchFamily="49" charset="0"/>
                <a:cs typeface="Courier New" pitchFamily="49" charset="0"/>
              </a:rPr>
              <a:t>[][][] cost = new </a:t>
            </a:r>
            <a:r>
              <a:rPr lang="en-US" sz="2200" dirty="0" err="1" smtClean="0">
                <a:latin typeface="Courier New" pitchFamily="49" charset="0"/>
                <a:cs typeface="Courier New" pitchFamily="49" charset="0"/>
              </a:rPr>
              <a:t>int</a:t>
            </a:r>
            <a:r>
              <a:rPr lang="en-US" sz="2200" b="1" dirty="0" smtClean="0">
                <a:latin typeface="Courier New" pitchFamily="49" charset="0"/>
                <a:cs typeface="Courier New" pitchFamily="49" charset="0"/>
              </a:rPr>
              <a:t>[N+1]</a:t>
            </a:r>
            <a:r>
              <a:rPr lang="en-US" sz="2200" dirty="0" smtClean="0">
                <a:latin typeface="Courier New" pitchFamily="49" charset="0"/>
                <a:cs typeface="Courier New" pitchFamily="49" charset="0"/>
              </a:rPr>
              <a:t>[N+1][N+1];</a:t>
            </a:r>
          </a:p>
          <a:p>
            <a:pPr marL="0" indent="0">
              <a:buNone/>
            </a:pPr>
            <a:r>
              <a:rPr lang="en-US" sz="2400" dirty="0">
                <a:latin typeface="Courier New" pitchFamily="49" charset="0"/>
                <a:cs typeface="Courier New" pitchFamily="49" charset="0"/>
              </a:rPr>
              <a:t>// set initial values = edge weights </a:t>
            </a:r>
          </a:p>
          <a:p>
            <a:pPr marL="0" indent="0">
              <a:buFont typeface="Arial" charset="0"/>
              <a:buNone/>
            </a:pPr>
            <a:endParaRPr lang="en-US" sz="2400" dirty="0" smtClean="0">
              <a:latin typeface="Courier New" pitchFamily="49" charset="0"/>
              <a:cs typeface="Courier New" pitchFamily="49" charset="0"/>
            </a:endParaRPr>
          </a:p>
          <a:p>
            <a:pPr marL="0" indent="0">
              <a:buFont typeface="Arial" charset="0"/>
              <a:buNone/>
            </a:pPr>
            <a:r>
              <a:rPr lang="en-US" sz="2400" dirty="0" smtClean="0">
                <a:latin typeface="Courier New" pitchFamily="49" charset="0"/>
                <a:cs typeface="Courier New" pitchFamily="49" charset="0"/>
              </a:rPr>
              <a:t>for(</a:t>
            </a: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 K=1; K&lt;=N; K++){</a:t>
            </a:r>
          </a:p>
          <a:p>
            <a:pPr marL="0" indent="0">
              <a:buFont typeface="Arial" charset="0"/>
              <a:buNone/>
            </a:pPr>
            <a:r>
              <a:rPr lang="en-US" sz="2400" dirty="0" smtClean="0">
                <a:latin typeface="Courier New" pitchFamily="49" charset="0"/>
                <a:cs typeface="Courier New" pitchFamily="49" charset="0"/>
              </a:rPr>
              <a:t>  for(</a:t>
            </a: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src</a:t>
            </a:r>
            <a:r>
              <a:rPr lang="en-US" sz="2400" dirty="0" smtClean="0">
                <a:latin typeface="Courier New" pitchFamily="49" charset="0"/>
                <a:cs typeface="Courier New" pitchFamily="49" charset="0"/>
              </a:rPr>
              <a:t>=1; </a:t>
            </a:r>
            <a:r>
              <a:rPr lang="en-US" sz="2400" dirty="0" err="1" smtClean="0">
                <a:latin typeface="Courier New" pitchFamily="49" charset="0"/>
                <a:cs typeface="Courier New" pitchFamily="49" charset="0"/>
              </a:rPr>
              <a:t>src</a:t>
            </a:r>
            <a:r>
              <a:rPr lang="en-US" sz="2400" dirty="0" smtClean="0">
                <a:latin typeface="Courier New" pitchFamily="49" charset="0"/>
                <a:cs typeface="Courier New" pitchFamily="49" charset="0"/>
              </a:rPr>
              <a:t>&lt;=N; </a:t>
            </a:r>
            <a:r>
              <a:rPr lang="en-US" sz="2400" dirty="0" err="1" smtClean="0">
                <a:latin typeface="Courier New" pitchFamily="49" charset="0"/>
                <a:cs typeface="Courier New" pitchFamily="49" charset="0"/>
              </a:rPr>
              <a:t>src</a:t>
            </a:r>
            <a:r>
              <a:rPr lang="en-US" sz="2400" dirty="0" smtClean="0">
                <a:latin typeface="Courier New" pitchFamily="49" charset="0"/>
                <a:cs typeface="Courier New" pitchFamily="49" charset="0"/>
              </a:rPr>
              <a:t>++){</a:t>
            </a:r>
          </a:p>
          <a:p>
            <a:pPr marL="0" indent="0">
              <a:buFont typeface="Arial" charset="0"/>
              <a:buNone/>
            </a:pPr>
            <a:r>
              <a:rPr lang="en-US" sz="2400" dirty="0" smtClean="0">
                <a:latin typeface="Courier New" pitchFamily="49" charset="0"/>
                <a:cs typeface="Courier New" pitchFamily="49" charset="0"/>
              </a:rPr>
              <a:t>    for(</a:t>
            </a: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dest</a:t>
            </a:r>
            <a:r>
              <a:rPr lang="en-US" sz="2400" dirty="0" smtClean="0">
                <a:latin typeface="Courier New" pitchFamily="49" charset="0"/>
                <a:cs typeface="Courier New" pitchFamily="49" charset="0"/>
              </a:rPr>
              <a:t>=1; </a:t>
            </a:r>
            <a:r>
              <a:rPr lang="en-US" sz="2400" dirty="0" err="1" smtClean="0">
                <a:latin typeface="Courier New" pitchFamily="49" charset="0"/>
                <a:cs typeface="Courier New" pitchFamily="49" charset="0"/>
              </a:rPr>
              <a:t>dest</a:t>
            </a:r>
            <a:r>
              <a:rPr lang="en-US" sz="2400" smtClean="0">
                <a:latin typeface="Courier New" pitchFamily="49" charset="0"/>
                <a:cs typeface="Courier New" pitchFamily="49" charset="0"/>
              </a:rPr>
              <a:t>&lt;=N</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dest</a:t>
            </a:r>
            <a:r>
              <a:rPr lang="en-US" sz="2400" dirty="0" smtClean="0">
                <a:latin typeface="Courier New" pitchFamily="49" charset="0"/>
                <a:cs typeface="Courier New" pitchFamily="49" charset="0"/>
              </a:rPr>
              <a:t>++){</a:t>
            </a:r>
          </a:p>
          <a:p>
            <a:pPr marL="0" indent="0">
              <a:buFont typeface="Arial" charset="0"/>
              <a:buNone/>
            </a:pPr>
            <a:endParaRPr lang="en-US" sz="2400" dirty="0" smtClean="0">
              <a:latin typeface="Courier New" pitchFamily="49" charset="0"/>
              <a:cs typeface="Courier New" pitchFamily="49" charset="0"/>
            </a:endParaRPr>
          </a:p>
          <a:p>
            <a:pPr marL="0" indent="0">
              <a:buFont typeface="Arial" charset="0"/>
              <a:buNone/>
            </a:pP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prevCost</a:t>
            </a:r>
            <a:r>
              <a:rPr lang="en-US" sz="2400" dirty="0" smtClean="0">
                <a:latin typeface="Courier New" pitchFamily="49" charset="0"/>
                <a:cs typeface="Courier New" pitchFamily="49" charset="0"/>
              </a:rPr>
              <a:t> = cost</a:t>
            </a:r>
            <a:r>
              <a:rPr lang="en-US" sz="2400" b="1" dirty="0" smtClean="0">
                <a:latin typeface="Courier New" pitchFamily="49" charset="0"/>
                <a:cs typeface="Courier New" pitchFamily="49" charset="0"/>
              </a:rPr>
              <a:t>[K-1]</a:t>
            </a:r>
            <a:r>
              <a:rPr lang="en-US" sz="2400" dirty="0" smtClean="0">
                <a:latin typeface="Courier New" pitchFamily="49" charset="0"/>
                <a:cs typeface="Courier New" pitchFamily="49" charset="0"/>
              </a:rPr>
              <a:t>[</a:t>
            </a:r>
            <a:r>
              <a:rPr lang="en-US" sz="2400" dirty="0" err="1" smtClean="0">
                <a:latin typeface="Courier New" pitchFamily="49" charset="0"/>
                <a:cs typeface="Courier New" pitchFamily="49" charset="0"/>
              </a:rPr>
              <a:t>src</a:t>
            </a:r>
            <a:r>
              <a:rPr lang="en-US" sz="2400" dirty="0" smtClean="0">
                <a:latin typeface="Courier New" pitchFamily="49" charset="0"/>
                <a:cs typeface="Courier New" pitchFamily="49" charset="0"/>
              </a:rPr>
              <a:t>][</a:t>
            </a:r>
            <a:r>
              <a:rPr lang="en-US" sz="2400" dirty="0" err="1" smtClean="0">
                <a:latin typeface="Courier New" pitchFamily="49" charset="0"/>
                <a:cs typeface="Courier New" pitchFamily="49" charset="0"/>
              </a:rPr>
              <a:t>dest</a:t>
            </a:r>
            <a:r>
              <a:rPr lang="en-US" sz="2400" dirty="0" smtClean="0">
                <a:latin typeface="Courier New" pitchFamily="49" charset="0"/>
                <a:cs typeface="Courier New" pitchFamily="49" charset="0"/>
              </a:rPr>
              <a:t>];</a:t>
            </a:r>
          </a:p>
          <a:p>
            <a:pPr marL="0" indent="0">
              <a:buNone/>
            </a:pP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newCost</a:t>
            </a:r>
            <a:r>
              <a:rPr lang="en-US" sz="2400" dirty="0" smtClean="0">
                <a:latin typeface="Courier New" pitchFamily="49" charset="0"/>
                <a:cs typeface="Courier New" pitchFamily="49" charset="0"/>
              </a:rPr>
              <a:t>  = </a:t>
            </a:r>
            <a:r>
              <a:rPr lang="en-US" sz="2400" dirty="0">
                <a:latin typeface="Courier New" pitchFamily="49" charset="0"/>
                <a:cs typeface="Courier New" pitchFamily="49" charset="0"/>
              </a:rPr>
              <a:t>cost</a:t>
            </a:r>
            <a:r>
              <a:rPr lang="en-US" sz="2400" b="1" dirty="0">
                <a:latin typeface="Courier New" pitchFamily="49" charset="0"/>
                <a:cs typeface="Courier New" pitchFamily="49" charset="0"/>
              </a:rPr>
              <a:t>[K-1</a:t>
            </a:r>
            <a:r>
              <a:rPr lang="en-US" sz="2400" b="1" dirty="0" smtClean="0">
                <a:latin typeface="Courier New" pitchFamily="49" charset="0"/>
                <a:cs typeface="Courier New" pitchFamily="49" charset="0"/>
              </a:rPr>
              <a:t>]</a:t>
            </a:r>
            <a:r>
              <a:rPr lang="en-US" sz="2400" dirty="0" smtClean="0">
                <a:latin typeface="Courier New" pitchFamily="49" charset="0"/>
                <a:cs typeface="Courier New" pitchFamily="49" charset="0"/>
              </a:rPr>
              <a:t>[</a:t>
            </a:r>
            <a:r>
              <a:rPr lang="en-US" sz="2400" dirty="0" err="1" smtClean="0">
                <a:latin typeface="Courier New" pitchFamily="49" charset="0"/>
                <a:cs typeface="Courier New" pitchFamily="49" charset="0"/>
              </a:rPr>
              <a:t>src</a:t>
            </a:r>
            <a:r>
              <a:rPr lang="en-US" sz="2400" dirty="0" smtClean="0">
                <a:latin typeface="Courier New" pitchFamily="49" charset="0"/>
                <a:cs typeface="Courier New" pitchFamily="49" charset="0"/>
              </a:rPr>
              <a:t>]  [K] + </a:t>
            </a:r>
            <a:br>
              <a:rPr lang="en-US" sz="2400" dirty="0" smtClean="0">
                <a:latin typeface="Courier New" pitchFamily="49" charset="0"/>
                <a:cs typeface="Courier New" pitchFamily="49" charset="0"/>
              </a:rPr>
            </a:br>
            <a:r>
              <a:rPr lang="en-US" sz="2400" dirty="0" smtClean="0">
                <a:latin typeface="Courier New" pitchFamily="49" charset="0"/>
                <a:cs typeface="Courier New" pitchFamily="49" charset="0"/>
              </a:rPr>
              <a:t>				</a:t>
            </a:r>
            <a:r>
              <a:rPr lang="en-US" sz="2400" dirty="0">
                <a:latin typeface="Courier New" pitchFamily="49" charset="0"/>
                <a:cs typeface="Courier New" pitchFamily="49" charset="0"/>
              </a:rPr>
              <a:t> </a:t>
            </a:r>
            <a:r>
              <a:rPr lang="en-US" sz="2400" dirty="0" smtClean="0">
                <a:latin typeface="Courier New" pitchFamily="49" charset="0"/>
                <a:cs typeface="Courier New" pitchFamily="49" charset="0"/>
              </a:rPr>
              <a:t> cost</a:t>
            </a:r>
            <a:r>
              <a:rPr lang="en-US" sz="2400" b="1" dirty="0" smtClean="0">
                <a:latin typeface="Courier New" pitchFamily="49" charset="0"/>
                <a:cs typeface="Courier New" pitchFamily="49" charset="0"/>
              </a:rPr>
              <a:t>[K-1]</a:t>
            </a:r>
            <a:r>
              <a:rPr lang="en-US" sz="2400" dirty="0" smtClean="0">
                <a:latin typeface="Courier New" pitchFamily="49" charset="0"/>
                <a:cs typeface="Courier New" pitchFamily="49" charset="0"/>
              </a:rPr>
              <a:t> [K] [</a:t>
            </a:r>
            <a:r>
              <a:rPr lang="en-US" sz="2400" dirty="0" err="1" smtClean="0">
                <a:latin typeface="Courier New" pitchFamily="49" charset="0"/>
                <a:cs typeface="Courier New" pitchFamily="49" charset="0"/>
              </a:rPr>
              <a:t>dest</a:t>
            </a:r>
            <a:r>
              <a:rPr lang="en-US" sz="2400" dirty="0" smtClean="0">
                <a:latin typeface="Courier New" pitchFamily="49" charset="0"/>
                <a:cs typeface="Courier New" pitchFamily="49" charset="0"/>
              </a:rPr>
              <a:t>];</a:t>
            </a:r>
          </a:p>
          <a:p>
            <a:pPr marL="0" indent="0">
              <a:buFont typeface="Arial" charset="0"/>
              <a:buNone/>
            </a:pPr>
            <a:endParaRPr lang="en-US" sz="2400" dirty="0" smtClean="0">
              <a:latin typeface="Courier New" pitchFamily="49" charset="0"/>
              <a:cs typeface="Courier New" pitchFamily="49" charset="0"/>
            </a:endParaRPr>
          </a:p>
          <a:p>
            <a:pPr marL="0" indent="0">
              <a:buFont typeface="Arial" charset="0"/>
              <a:buNone/>
            </a:pPr>
            <a:r>
              <a:rPr lang="en-US" sz="2400" dirty="0" smtClean="0">
                <a:latin typeface="Courier New" pitchFamily="49" charset="0"/>
                <a:cs typeface="Courier New" pitchFamily="49" charset="0"/>
              </a:rPr>
              <a:t>	  cost</a:t>
            </a:r>
            <a:r>
              <a:rPr lang="en-US" sz="2400" b="1" dirty="0" smtClean="0">
                <a:latin typeface="Courier New" pitchFamily="49" charset="0"/>
                <a:cs typeface="Courier New" pitchFamily="49" charset="0"/>
              </a:rPr>
              <a:t>[k]</a:t>
            </a:r>
            <a:r>
              <a:rPr lang="en-US" sz="2400" dirty="0" smtClean="0">
                <a:latin typeface="Courier New" pitchFamily="49" charset="0"/>
                <a:cs typeface="Courier New" pitchFamily="49" charset="0"/>
              </a:rPr>
              <a:t>[</a:t>
            </a:r>
            <a:r>
              <a:rPr lang="en-US" sz="2400" dirty="0" err="1" smtClean="0">
                <a:latin typeface="Courier New" pitchFamily="49" charset="0"/>
                <a:cs typeface="Courier New" pitchFamily="49" charset="0"/>
              </a:rPr>
              <a:t>src</a:t>
            </a:r>
            <a:r>
              <a:rPr lang="en-US" sz="2400" dirty="0" smtClean="0">
                <a:latin typeface="Courier New" pitchFamily="49" charset="0"/>
                <a:cs typeface="Courier New" pitchFamily="49" charset="0"/>
              </a:rPr>
              <a:t>][</a:t>
            </a:r>
            <a:r>
              <a:rPr lang="en-US" sz="2400" dirty="0" err="1" smtClean="0">
                <a:latin typeface="Courier New" pitchFamily="49" charset="0"/>
                <a:cs typeface="Courier New" pitchFamily="49" charset="0"/>
              </a:rPr>
              <a:t>dest</a:t>
            </a:r>
            <a:r>
              <a:rPr lang="en-US" sz="2400" dirty="0" smtClean="0">
                <a:latin typeface="Courier New" pitchFamily="49" charset="0"/>
                <a:cs typeface="Courier New" pitchFamily="49" charset="0"/>
              </a:rPr>
              <a:t>]=min(</a:t>
            </a:r>
            <a:r>
              <a:rPr lang="en-US" sz="2400" dirty="0" err="1" smtClean="0">
                <a:latin typeface="Courier New" pitchFamily="49" charset="0"/>
                <a:cs typeface="Courier New" pitchFamily="49" charset="0"/>
              </a:rPr>
              <a:t>prevCost</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newCost</a:t>
            </a:r>
            <a:r>
              <a:rPr lang="en-US" sz="2400" dirty="0" smtClean="0">
                <a:latin typeface="Courier New" pitchFamily="49" charset="0"/>
                <a:cs typeface="Courier New" pitchFamily="49" charset="0"/>
              </a:rPr>
              <a:t>);</a:t>
            </a:r>
          </a:p>
          <a:p>
            <a:pPr marL="0" indent="0">
              <a:buFont typeface="Arial" charset="0"/>
              <a:buNone/>
            </a:pPr>
            <a:r>
              <a:rPr lang="en-US" sz="2400" dirty="0" smtClean="0">
                <a:latin typeface="Courier New" pitchFamily="49" charset="0"/>
                <a:cs typeface="Courier New" pitchFamily="49" charset="0"/>
              </a:rPr>
              <a:t>    }</a:t>
            </a:r>
          </a:p>
          <a:p>
            <a:pPr marL="0" indent="0">
              <a:buFont typeface="Arial" charset="0"/>
              <a:buNone/>
            </a:pPr>
            <a:r>
              <a:rPr lang="en-US" sz="2400" dirty="0" smtClean="0">
                <a:latin typeface="Courier New" pitchFamily="49" charset="0"/>
                <a:cs typeface="Courier New" pitchFamily="49" charset="0"/>
              </a:rPr>
              <a:t>  }</a:t>
            </a:r>
          </a:p>
          <a:p>
            <a:pPr marL="0" indent="0">
              <a:buFont typeface="Arial" charset="0"/>
              <a:buNone/>
            </a:pPr>
            <a:r>
              <a:rPr lang="en-US" sz="2400" dirty="0" smtClean="0">
                <a:latin typeface="Courier New" pitchFamily="49" charset="0"/>
                <a:cs typeface="Courier New" pitchFamily="49" charset="0"/>
              </a:rPr>
              <a:t>}</a:t>
            </a:r>
          </a:p>
        </p:txBody>
      </p:sp>
      <p:sp>
        <p:nvSpPr>
          <p:cNvPr id="4" name="Title 1"/>
          <p:cNvSpPr txBox="1">
            <a:spLocks/>
          </p:cNvSpPr>
          <p:nvPr/>
        </p:nvSpPr>
        <p:spPr bwMode="auto">
          <a:xfrm>
            <a:off x="76200" y="5943600"/>
            <a:ext cx="9601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dirty="0" smtClean="0"/>
              <a:t> Floyd-</a:t>
            </a:r>
            <a:r>
              <a:rPr lang="en-US" b="1" dirty="0" err="1" smtClean="0"/>
              <a:t>Warshall</a:t>
            </a:r>
            <a:r>
              <a:rPr lang="en-US" b="1" dirty="0" smtClean="0"/>
              <a:t> </a:t>
            </a:r>
            <a:r>
              <a:rPr lang="en-US" b="1" dirty="0" err="1" smtClean="0"/>
              <a:t>Pseudocode</a:t>
            </a:r>
            <a:r>
              <a:rPr lang="en-US" b="1" dirty="0" smtClean="0"/>
              <a:t> (Layers)</a:t>
            </a:r>
          </a:p>
        </p:txBody>
      </p:sp>
      <p:sp>
        <p:nvSpPr>
          <p:cNvPr id="6" name="Line Callout 1 5"/>
          <p:cNvSpPr/>
          <p:nvPr/>
        </p:nvSpPr>
        <p:spPr>
          <a:xfrm>
            <a:off x="7056272" y="152400"/>
            <a:ext cx="2008188" cy="1524000"/>
          </a:xfrm>
          <a:prstGeom prst="borderCallout1">
            <a:avLst>
              <a:gd name="adj1" fmla="val -2540"/>
              <a:gd name="adj2" fmla="val -4877"/>
              <a:gd name="adj3" fmla="val 16139"/>
              <a:gd name="adj4" fmla="val -105763"/>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smtClean="0"/>
              <a:t>One N+1xN+1 array for each possible intermediate node</a:t>
            </a:r>
            <a:endParaRPr lang="en-US" sz="2000" dirty="0">
              <a:latin typeface="Courier New" pitchFamily="49" charset="0"/>
              <a:cs typeface="Courier New" pitchFamily="49" charset="0"/>
            </a:endParaRPr>
          </a:p>
        </p:txBody>
      </p:sp>
      <p:sp>
        <p:nvSpPr>
          <p:cNvPr id="7" name="Line Callout 1 6"/>
          <p:cNvSpPr/>
          <p:nvPr/>
        </p:nvSpPr>
        <p:spPr>
          <a:xfrm>
            <a:off x="7020198" y="1981200"/>
            <a:ext cx="2008188" cy="1207294"/>
          </a:xfrm>
          <a:prstGeom prst="borderCallout1">
            <a:avLst>
              <a:gd name="adj1" fmla="val 75811"/>
              <a:gd name="adj2" fmla="val -2522"/>
              <a:gd name="adj3" fmla="val 125509"/>
              <a:gd name="adj4" fmla="val -69650"/>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smtClean="0"/>
              <a:t>Look at the “current” shortest path</a:t>
            </a:r>
            <a:endParaRPr lang="en-US" sz="2000" dirty="0">
              <a:latin typeface="Courier New" pitchFamily="49" charset="0"/>
              <a:cs typeface="Courier New" pitchFamily="49" charset="0"/>
            </a:endParaRPr>
          </a:p>
        </p:txBody>
      </p:sp>
    </p:spTree>
    <p:extLst>
      <p:ext uri="{BB962C8B-B14F-4D97-AF65-F5344CB8AC3E}">
        <p14:creationId xmlns:p14="http://schemas.microsoft.com/office/powerpoint/2010/main" val="366522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7" end="7"/>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082">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608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78" y="1631991"/>
            <a:ext cx="2400300" cy="521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2262" y="2971800"/>
            <a:ext cx="2971800"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4125" y="304800"/>
            <a:ext cx="6619875"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Line Callout 1 6"/>
          <p:cNvSpPr/>
          <p:nvPr/>
        </p:nvSpPr>
        <p:spPr>
          <a:xfrm>
            <a:off x="6629400" y="1981200"/>
            <a:ext cx="2398986" cy="1752600"/>
          </a:xfrm>
          <a:prstGeom prst="borderCallout1">
            <a:avLst>
              <a:gd name="adj1" fmla="val 33801"/>
              <a:gd name="adj2" fmla="val -542"/>
              <a:gd name="adj3" fmla="val -1877"/>
              <a:gd name="adj4" fmla="val -48859"/>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smtClean="0"/>
              <a:t>If you get this error (on this or Change) review the homework instructions</a:t>
            </a:r>
            <a:endParaRPr lang="en-US" sz="2000" dirty="0">
              <a:latin typeface="Courier New" pitchFamily="49" charset="0"/>
              <a:cs typeface="Courier New" pitchFamily="49" charset="0"/>
            </a:endParaRPr>
          </a:p>
        </p:txBody>
      </p:sp>
      <p:sp>
        <p:nvSpPr>
          <p:cNvPr id="9" name="Line Callout 1 8"/>
          <p:cNvSpPr/>
          <p:nvPr/>
        </p:nvSpPr>
        <p:spPr>
          <a:xfrm>
            <a:off x="123825" y="457200"/>
            <a:ext cx="2400300" cy="876300"/>
          </a:xfrm>
          <a:prstGeom prst="borderCallout1">
            <a:avLst>
              <a:gd name="adj1" fmla="val 104270"/>
              <a:gd name="adj2" fmla="val 24690"/>
              <a:gd name="adj3" fmla="val 288807"/>
              <a:gd name="adj4" fmla="val 29328"/>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smtClean="0"/>
              <a:t>Shows each “layer” of the table cost</a:t>
            </a:r>
            <a:endParaRPr lang="en-US" sz="2000" dirty="0">
              <a:latin typeface="Courier New" pitchFamily="49" charset="0"/>
              <a:cs typeface="Courier New" pitchFamily="49" charset="0"/>
            </a:endParaRPr>
          </a:p>
        </p:txBody>
      </p:sp>
      <p:sp>
        <p:nvSpPr>
          <p:cNvPr id="10" name="Line Callout 1 9"/>
          <p:cNvSpPr/>
          <p:nvPr/>
        </p:nvSpPr>
        <p:spPr>
          <a:xfrm>
            <a:off x="6626431" y="5943599"/>
            <a:ext cx="2398986" cy="631619"/>
          </a:xfrm>
          <a:prstGeom prst="borderCallout1">
            <a:avLst>
              <a:gd name="adj1" fmla="val 33801"/>
              <a:gd name="adj2" fmla="val -542"/>
              <a:gd name="adj3" fmla="val -205847"/>
              <a:gd name="adj4" fmla="val -55294"/>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smtClean="0"/>
              <a:t>You can query for ANY Path!</a:t>
            </a:r>
            <a:endParaRPr lang="en-US" sz="2000" dirty="0">
              <a:latin typeface="Courier New" pitchFamily="49" charset="0"/>
              <a:cs typeface="Courier New" pitchFamily="49" charset="0"/>
            </a:endParaRPr>
          </a:p>
        </p:txBody>
      </p:sp>
      <p:sp>
        <p:nvSpPr>
          <p:cNvPr id="11" name="Line Callout 1 10"/>
          <p:cNvSpPr/>
          <p:nvPr/>
        </p:nvSpPr>
        <p:spPr>
          <a:xfrm>
            <a:off x="2971800" y="2225881"/>
            <a:ext cx="2398986" cy="631619"/>
          </a:xfrm>
          <a:prstGeom prst="borderCallout1">
            <a:avLst>
              <a:gd name="adj1" fmla="val 33801"/>
              <a:gd name="adj2" fmla="val -542"/>
              <a:gd name="adj3" fmla="val -8432"/>
              <a:gd name="adj4" fmla="val -26583"/>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b="1" dirty="0" smtClean="0"/>
              <a:t>HOMEWORK 8 </a:t>
            </a:r>
          </a:p>
          <a:p>
            <a:pPr algn="ctr" fontAlgn="auto">
              <a:spcBef>
                <a:spcPts val="0"/>
              </a:spcBef>
              <a:spcAft>
                <a:spcPts val="0"/>
              </a:spcAft>
              <a:defRPr/>
            </a:pPr>
            <a:r>
              <a:rPr lang="en-US" sz="2000" b="1" dirty="0" smtClean="0">
                <a:cs typeface="Courier New" pitchFamily="49" charset="0"/>
              </a:rPr>
              <a:t>FILE INPUT!</a:t>
            </a:r>
            <a:endParaRPr lang="en-US" sz="2000" b="1" dirty="0">
              <a:cs typeface="Courier New" pitchFamily="49" charset="0"/>
            </a:endParaRPr>
          </a:p>
        </p:txBody>
      </p:sp>
    </p:spTree>
    <p:extLst>
      <p:ext uri="{BB962C8B-B14F-4D97-AF65-F5344CB8AC3E}">
        <p14:creationId xmlns:p14="http://schemas.microsoft.com/office/powerpoint/2010/main" val="202766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2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b="1" dirty="0" smtClean="0"/>
              <a:t>Discuss in your group </a:t>
            </a:r>
            <a:endParaRPr lang="en-US" b="1" dirty="0"/>
          </a:p>
        </p:txBody>
      </p:sp>
      <p:sp>
        <p:nvSpPr>
          <p:cNvPr id="3" name="Content Placeholder 2"/>
          <p:cNvSpPr>
            <a:spLocks noGrp="1"/>
          </p:cNvSpPr>
          <p:nvPr>
            <p:ph idx="1"/>
          </p:nvPr>
        </p:nvSpPr>
        <p:spPr/>
        <p:txBody>
          <a:bodyPr/>
          <a:lstStyle/>
          <a:p>
            <a:r>
              <a:rPr lang="en-US" b="1" dirty="0"/>
              <a:t>What is in </a:t>
            </a:r>
            <a:r>
              <a:rPr lang="en-US" b="1" dirty="0">
                <a:latin typeface="Courier New" pitchFamily="49" charset="0"/>
                <a:cs typeface="Courier New" pitchFamily="49" charset="0"/>
              </a:rPr>
              <a:t>cost</a:t>
            </a:r>
            <a:r>
              <a:rPr lang="en-US" b="1" dirty="0" smtClean="0"/>
              <a:t>?</a:t>
            </a:r>
            <a:endParaRPr lang="en-US" b="1" dirty="0"/>
          </a:p>
          <a:p>
            <a:pPr lvl="1">
              <a:buFont typeface="Wingdings" pitchFamily="2" charset="2"/>
              <a:buChar char="§"/>
            </a:pPr>
            <a:r>
              <a:rPr lang="en-US" sz="2400" dirty="0" err="1">
                <a:latin typeface="Courier New" pitchFamily="49" charset="0"/>
                <a:cs typeface="Courier New" pitchFamily="49" charset="0"/>
              </a:rPr>
              <a:t>int</a:t>
            </a:r>
            <a:r>
              <a:rPr lang="en-US" sz="2400" dirty="0">
                <a:latin typeface="Courier New" pitchFamily="49" charset="0"/>
                <a:cs typeface="Courier New" pitchFamily="49" charset="0"/>
              </a:rPr>
              <a:t>[][][] cost = new </a:t>
            </a:r>
            <a:r>
              <a:rPr lang="en-US" sz="2400" dirty="0" err="1">
                <a:latin typeface="Courier New" pitchFamily="49" charset="0"/>
                <a:cs typeface="Courier New" pitchFamily="49" charset="0"/>
              </a:rPr>
              <a:t>int</a:t>
            </a:r>
            <a:r>
              <a:rPr lang="en-US" sz="2400" b="1" dirty="0">
                <a:latin typeface="Courier New" pitchFamily="49" charset="0"/>
                <a:cs typeface="Courier New" pitchFamily="49" charset="0"/>
              </a:rPr>
              <a:t>[N+1]</a:t>
            </a:r>
            <a:r>
              <a:rPr lang="en-US" sz="2400" dirty="0">
                <a:latin typeface="Courier New" pitchFamily="49" charset="0"/>
                <a:cs typeface="Courier New" pitchFamily="49" charset="0"/>
              </a:rPr>
              <a:t>[N+1][N+1</a:t>
            </a:r>
            <a:r>
              <a:rPr lang="en-US" sz="2400" dirty="0" smtClean="0">
                <a:latin typeface="Courier New" pitchFamily="49" charset="0"/>
                <a:cs typeface="Courier New" pitchFamily="49" charset="0"/>
              </a:rPr>
              <a:t>];</a:t>
            </a:r>
          </a:p>
          <a:p>
            <a:pPr lvl="1">
              <a:buFont typeface="Wingdings" pitchFamily="2" charset="2"/>
              <a:buChar char="§"/>
            </a:pPr>
            <a:endParaRPr lang="en-US" sz="2400" dirty="0" smtClean="0">
              <a:latin typeface="Courier New" pitchFamily="49" charset="0"/>
              <a:cs typeface="Courier New" pitchFamily="49" charset="0"/>
            </a:endParaRPr>
          </a:p>
          <a:p>
            <a:pPr lvl="1">
              <a:buFont typeface="Arial" pitchFamily="34" charset="0"/>
              <a:buChar char="•"/>
            </a:pPr>
            <a:r>
              <a:rPr lang="en-US" dirty="0"/>
              <a:t>What is </a:t>
            </a:r>
            <a:r>
              <a:rPr lang="en-US" dirty="0" smtClean="0"/>
              <a:t>in layer 0 (</a:t>
            </a:r>
            <a:r>
              <a:rPr lang="en-US" dirty="0">
                <a:latin typeface="Courier New" pitchFamily="49" charset="0"/>
                <a:cs typeface="Courier New" pitchFamily="49" charset="0"/>
              </a:rPr>
              <a:t>cost[0]</a:t>
            </a:r>
            <a:r>
              <a:rPr lang="en-US" dirty="0" smtClean="0"/>
              <a:t>) and layer N</a:t>
            </a:r>
            <a:endParaRPr lang="en-US" dirty="0" smtClean="0">
              <a:latin typeface="Courier New" pitchFamily="49" charset="0"/>
              <a:cs typeface="Courier New" pitchFamily="49" charset="0"/>
            </a:endParaRPr>
          </a:p>
          <a:p>
            <a:pPr lvl="2">
              <a:buFont typeface="Wingdings" pitchFamily="2" charset="2"/>
              <a:buChar char="§"/>
            </a:pPr>
            <a:r>
              <a:rPr lang="en-US" sz="2800" dirty="0" err="1" smtClean="0">
                <a:latin typeface="Courier New" pitchFamily="49" charset="0"/>
                <a:cs typeface="Courier New" pitchFamily="49" charset="0"/>
              </a:rPr>
              <a:t>int</a:t>
            </a:r>
            <a:r>
              <a:rPr lang="en-US" sz="2800" dirty="0" smtClean="0">
                <a:latin typeface="Courier New" pitchFamily="49" charset="0"/>
                <a:cs typeface="Courier New" pitchFamily="49" charset="0"/>
              </a:rPr>
              <a:t>[][] start = cost[0];</a:t>
            </a:r>
          </a:p>
          <a:p>
            <a:pPr lvl="2">
              <a:buFont typeface="Wingdings" pitchFamily="2" charset="2"/>
              <a:buChar char="§"/>
            </a:pPr>
            <a:r>
              <a:rPr lang="en-US" sz="2800" dirty="0" err="1" smtClean="0">
                <a:latin typeface="Courier New" pitchFamily="49" charset="0"/>
                <a:cs typeface="Courier New" pitchFamily="49" charset="0"/>
              </a:rPr>
              <a:t>int</a:t>
            </a:r>
            <a:r>
              <a:rPr lang="en-US" sz="2800" dirty="0" smtClean="0">
                <a:latin typeface="Courier New" pitchFamily="49" charset="0"/>
                <a:cs typeface="Courier New" pitchFamily="49" charset="0"/>
              </a:rPr>
              <a:t>[][] done  = cost[N];</a:t>
            </a:r>
          </a:p>
          <a:p>
            <a:pPr lvl="2">
              <a:buFont typeface="Wingdings" pitchFamily="2" charset="2"/>
              <a:buChar char="§"/>
            </a:pPr>
            <a:endParaRPr lang="en-US" dirty="0" smtClean="0"/>
          </a:p>
          <a:p>
            <a:r>
              <a:rPr lang="en-US" dirty="0" smtClean="0"/>
              <a:t>Why will this give ALL shortest paths?</a:t>
            </a:r>
          </a:p>
          <a:p>
            <a:pPr marL="0" indent="0">
              <a:buNone/>
            </a:pPr>
            <a:endParaRPr lang="en-US" dirty="0" smtClean="0"/>
          </a:p>
          <a:p>
            <a:endParaRPr lang="en-US" dirty="0" smtClean="0"/>
          </a:p>
          <a:p>
            <a:endParaRPr lang="en-US" dirty="0"/>
          </a:p>
        </p:txBody>
      </p:sp>
      <p:sp>
        <p:nvSpPr>
          <p:cNvPr id="5" name="Line Callout 1 4"/>
          <p:cNvSpPr/>
          <p:nvPr/>
        </p:nvSpPr>
        <p:spPr>
          <a:xfrm>
            <a:off x="5562600" y="76200"/>
            <a:ext cx="3581400" cy="1395483"/>
          </a:xfrm>
          <a:prstGeom prst="borderCallout1">
            <a:avLst>
              <a:gd name="adj1" fmla="val 33801"/>
              <a:gd name="adj2" fmla="val -542"/>
              <a:gd name="adj3" fmla="val 60385"/>
              <a:gd name="adj4" fmla="val -407"/>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marL="457200" indent="-457200" fontAlgn="auto">
              <a:spcBef>
                <a:spcPts val="0"/>
              </a:spcBef>
              <a:spcAft>
                <a:spcPts val="0"/>
              </a:spcAft>
              <a:buAutoNum type="alphaUcParenR"/>
              <a:defRPr/>
            </a:pPr>
            <a:r>
              <a:rPr lang="en-US" sz="2000" dirty="0" smtClean="0"/>
              <a:t>I’m thinking individually first </a:t>
            </a:r>
          </a:p>
          <a:p>
            <a:pPr marL="457200" indent="-457200" fontAlgn="auto">
              <a:spcBef>
                <a:spcPts val="0"/>
              </a:spcBef>
              <a:spcAft>
                <a:spcPts val="0"/>
              </a:spcAft>
              <a:buAutoNum type="alphaUcParenR"/>
              <a:defRPr/>
            </a:pPr>
            <a:r>
              <a:rPr lang="en-US" sz="2000" dirty="0" smtClean="0"/>
              <a:t>I’m talking to my neighbor</a:t>
            </a:r>
          </a:p>
          <a:p>
            <a:pPr marL="457200" indent="-457200" fontAlgn="auto">
              <a:spcBef>
                <a:spcPts val="0"/>
              </a:spcBef>
              <a:spcAft>
                <a:spcPts val="0"/>
              </a:spcAft>
              <a:buAutoNum type="alphaUcParenR"/>
              <a:defRPr/>
            </a:pPr>
            <a:r>
              <a:rPr lang="en-US" sz="2000" dirty="0" smtClean="0"/>
              <a:t>We think we’re set</a:t>
            </a:r>
          </a:p>
          <a:p>
            <a:pPr marL="457200" indent="-457200" fontAlgn="auto">
              <a:spcBef>
                <a:spcPts val="0"/>
              </a:spcBef>
              <a:spcAft>
                <a:spcPts val="0"/>
              </a:spcAft>
              <a:buAutoNum type="alphaUcParenR"/>
              <a:defRPr/>
            </a:pPr>
            <a:r>
              <a:rPr lang="en-US" sz="2000" dirty="0" smtClean="0"/>
              <a:t>We’re stuck </a:t>
            </a:r>
            <a:endParaRPr lang="en-US" sz="2000" dirty="0">
              <a:latin typeface="Courier New" pitchFamily="49" charset="0"/>
              <a:cs typeface="Courier New" pitchFamily="49" charset="0"/>
            </a:endParaRPr>
          </a:p>
        </p:txBody>
      </p:sp>
    </p:spTree>
    <p:extLst>
      <p:ext uri="{BB962C8B-B14F-4D97-AF65-F5344CB8AC3E}">
        <p14:creationId xmlns:p14="http://schemas.microsoft.com/office/powerpoint/2010/main" val="40967022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28600" y="609600"/>
          <a:ext cx="9296401" cy="6140909"/>
        </p:xfrm>
        <a:graphic>
          <a:graphicData uri="http://schemas.openxmlformats.org/drawingml/2006/table">
            <a:tbl>
              <a:tblPr firstRow="1" bandRow="1">
                <a:tableStyleId>{5940675A-B579-460E-94D1-54222C63F5DA}</a:tableStyleId>
              </a:tblPr>
              <a:tblGrid>
                <a:gridCol w="929641"/>
                <a:gridCol w="1673352"/>
                <a:gridCol w="1673352"/>
                <a:gridCol w="1673352"/>
                <a:gridCol w="1673352"/>
                <a:gridCol w="1673352"/>
              </a:tblGrid>
              <a:tr h="656922">
                <a:tc>
                  <a:txBody>
                    <a:bodyPr/>
                    <a:lstStyle/>
                    <a:p>
                      <a:pPr algn="ctr">
                        <a:tabLst>
                          <a:tab pos="231775" algn="l"/>
                        </a:tabLst>
                      </a:pPr>
                      <a:endParaRPr lang="en-US" b="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err="1" smtClean="0"/>
                        <a:t>dest</a:t>
                      </a:r>
                      <a:r>
                        <a:rPr lang="en-US" b="0" dirty="0" smtClean="0"/>
                        <a:t> = 0</a:t>
                      </a:r>
                      <a:endParaRPr lang="en-US" b="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1</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2</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3</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4</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94867">
                <a:tc>
                  <a:txBody>
                    <a:bodyPr/>
                    <a:lstStyle/>
                    <a:p>
                      <a:pPr algn="r"/>
                      <a:r>
                        <a:rPr lang="en-US" b="0" dirty="0" err="1" smtClean="0"/>
                        <a:t>src</a:t>
                      </a:r>
                      <a:r>
                        <a:rPr lang="en-US" b="0" dirty="0" smtClean="0"/>
                        <a:t> = 0</a:t>
                      </a:r>
                      <a:endParaRPr lang="en-US" b="0" dirty="0"/>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r>
              <a:tr h="1094867">
                <a:tc>
                  <a:txBody>
                    <a:bodyPr/>
                    <a:lstStyle/>
                    <a:p>
                      <a:pPr algn="r"/>
                      <a:r>
                        <a:rPr lang="en-US" b="0" dirty="0" err="1" smtClean="0"/>
                        <a:t>src</a:t>
                      </a:r>
                      <a:r>
                        <a:rPr lang="en-US" b="0" dirty="0" smtClean="0"/>
                        <a:t> = 1</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A</a:t>
                      </a:r>
                      <a:r>
                        <a:rPr lang="en-US" sz="1800" b="0" baseline="0" dirty="0" smtClean="0"/>
                        <a:t> (1) → A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000000"/>
                          </a:solidFill>
                          <a:effectLst/>
                          <a:uLnTx/>
                          <a:uFillTx/>
                          <a:latin typeface="+mn-lt"/>
                          <a:ea typeface="+mn-ea"/>
                          <a:cs typeface="+mn-cs"/>
                        </a:rPr>
                        <a:t>0</a:t>
                      </a:r>
                      <a:endParaRPr lang="en-US" sz="1800" b="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B (2)</a:t>
                      </a:r>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dirty="0" smtClean="0"/>
                        <a:t>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C (3)</a:t>
                      </a:r>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baseline="0" dirty="0" smtClean="0"/>
                        <a:t>2</a:t>
                      </a:r>
                      <a:endParaRPr lang="en-US" sz="4800"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D (4)</a:t>
                      </a:r>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i="0" u="none" strike="noStrike" dirty="0" smtClean="0">
                          <a:solidFill>
                            <a:srgbClr val="000000"/>
                          </a:solidFill>
                          <a:effectLst/>
                          <a:latin typeface="+mn-lt"/>
                        </a:rPr>
                        <a:t>∞</a:t>
                      </a:r>
                    </a:p>
                  </a:txBody>
                  <a:tcPr/>
                </a:tc>
              </a:tr>
              <a:tr h="1094867">
                <a:tc>
                  <a:txBody>
                    <a:bodyPr/>
                    <a:lstStyle/>
                    <a:p>
                      <a:pPr algn="r"/>
                      <a:r>
                        <a:rPr lang="en-US" b="0" baseline="0" dirty="0" err="1" smtClean="0"/>
                        <a:t>src</a:t>
                      </a:r>
                      <a:r>
                        <a:rPr lang="en-US" b="0" baseline="0" dirty="0" smtClean="0"/>
                        <a:t> = 2</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A (1)</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i="0" u="none" strike="noStrike" dirty="0" smtClean="0">
                          <a:solidFill>
                            <a:srgbClr val="000000"/>
                          </a:solidFill>
                          <a:effectLst/>
                          <a:latin typeface="+mn-lt"/>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tx1"/>
                          </a:solidFill>
                          <a:latin typeface="+mn-lt"/>
                          <a:ea typeface="+mn-ea"/>
                          <a:cs typeface="+mn-cs"/>
                        </a:rPr>
                        <a:t>B</a:t>
                      </a:r>
                      <a:r>
                        <a:rPr lang="en-US" sz="1800" b="0" baseline="0" dirty="0" smtClean="0"/>
                        <a:t> (2)</a:t>
                      </a:r>
                      <a:r>
                        <a:rPr lang="en-US" sz="1800" b="0" kern="1200" dirty="0" smtClean="0">
                          <a:solidFill>
                            <a:schemeClr val="tx1"/>
                          </a:solidFill>
                          <a:latin typeface="+mn-lt"/>
                          <a:ea typeface="+mn-ea"/>
                          <a:cs typeface="+mn-cs"/>
                        </a:rPr>
                        <a:t> → B (2)</a:t>
                      </a:r>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0</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C (3)</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1</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D (4)</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i="0" u="none" strike="noStrike" dirty="0" smtClean="0">
                          <a:solidFill>
                            <a:srgbClr val="000000"/>
                          </a:solidFill>
                          <a:effectLst/>
                          <a:latin typeface="+mn-lt"/>
                        </a:rPr>
                        <a:t>∞</a:t>
                      </a:r>
                    </a:p>
                  </a:txBody>
                  <a:tcPr/>
                </a:tc>
              </a:tr>
              <a:tr h="1094867">
                <a:tc>
                  <a:txBody>
                    <a:bodyPr/>
                    <a:lstStyle/>
                    <a:p>
                      <a:pPr algn="r"/>
                      <a:r>
                        <a:rPr lang="en-US" b="0" dirty="0" err="1" smtClean="0"/>
                        <a:t>src</a:t>
                      </a:r>
                      <a:r>
                        <a:rPr lang="en-US" b="0" dirty="0" smtClean="0"/>
                        <a:t> = 3</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A (1)</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B (2)</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C (3)</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0</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D (4)</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8</a:t>
                      </a:r>
                      <a:endParaRPr lang="en-US" sz="4800" b="1" kern="1200" baseline="0" dirty="0">
                        <a:solidFill>
                          <a:schemeClr val="tx1"/>
                        </a:solidFill>
                        <a:latin typeface="+mn-lt"/>
                        <a:ea typeface="+mn-ea"/>
                        <a:cs typeface="+mn-cs"/>
                      </a:endParaRPr>
                    </a:p>
                  </a:txBody>
                  <a:tcPr/>
                </a:tc>
              </a:tr>
              <a:tr h="1094867">
                <a:tc>
                  <a:txBody>
                    <a:bodyPr/>
                    <a:lstStyle/>
                    <a:p>
                      <a:pPr algn="r"/>
                      <a:r>
                        <a:rPr lang="en-US" b="0" dirty="0" err="1" smtClean="0"/>
                        <a:t>src</a:t>
                      </a:r>
                      <a:r>
                        <a:rPr lang="en-US" b="0" dirty="0" smtClean="0"/>
                        <a:t> = 4</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A (1)</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16</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B (2)</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C (3)</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D (4)</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0</a:t>
                      </a:r>
                      <a:endParaRPr lang="en-US" sz="4800" b="1" kern="1200" baseline="0" dirty="0">
                        <a:solidFill>
                          <a:schemeClr val="tx1"/>
                        </a:solidFill>
                        <a:latin typeface="+mn-lt"/>
                        <a:ea typeface="+mn-ea"/>
                        <a:cs typeface="+mn-cs"/>
                      </a:endParaRPr>
                    </a:p>
                  </a:txBody>
                  <a:tcPr/>
                </a:tc>
              </a:tr>
            </a:tbl>
          </a:graphicData>
        </a:graphic>
      </p:graphicFrame>
      <p:sp>
        <p:nvSpPr>
          <p:cNvPr id="5" name="Title 1"/>
          <p:cNvSpPr>
            <a:spLocks noGrp="1"/>
          </p:cNvSpPr>
          <p:nvPr>
            <p:ph type="title"/>
          </p:nvPr>
        </p:nvSpPr>
        <p:spPr>
          <a:xfrm>
            <a:off x="-32982" y="-152400"/>
            <a:ext cx="9144000" cy="1066800"/>
          </a:xfrm>
        </p:spPr>
        <p:txBody>
          <a:bodyPr>
            <a:noAutofit/>
          </a:bodyPr>
          <a:lstStyle/>
          <a:p>
            <a:r>
              <a:rPr lang="en-US" sz="2400" dirty="0" smtClean="0"/>
              <a:t>Current shortest paths using </a:t>
            </a:r>
            <a:r>
              <a:rPr lang="en-US" sz="2400" dirty="0"/>
              <a:t>i</a:t>
            </a:r>
            <a:r>
              <a:rPr lang="en-US" sz="2400" dirty="0" smtClean="0"/>
              <a:t>ntermediate nodes:  NONE (just edges)</a:t>
            </a:r>
            <a:br>
              <a:rPr lang="en-US" sz="2400" dirty="0" smtClean="0"/>
            </a:br>
            <a:r>
              <a:rPr lang="en-US" sz="2400" b="1" dirty="0" smtClean="0"/>
              <a:t>LEVEL 0 	</a:t>
            </a:r>
            <a:r>
              <a:rPr lang="en-US" sz="2400" b="1" dirty="0">
                <a:latin typeface="Courier New" pitchFamily="49" charset="0"/>
                <a:cs typeface="Courier New" pitchFamily="49" charset="0"/>
              </a:rPr>
              <a:t>K</a:t>
            </a:r>
            <a:r>
              <a:rPr lang="en-US" sz="2400" b="1" dirty="0" smtClean="0">
                <a:latin typeface="Courier New" pitchFamily="49" charset="0"/>
                <a:cs typeface="Courier New" pitchFamily="49" charset="0"/>
              </a:rPr>
              <a:t>=0</a:t>
            </a:r>
            <a:endParaRPr lang="en-US" sz="2400" b="1" dirty="0">
              <a:latin typeface="Courier New" pitchFamily="49" charset="0"/>
              <a:cs typeface="Courier New" pitchFamily="49" charset="0"/>
            </a:endParaRPr>
          </a:p>
        </p:txBody>
      </p:sp>
    </p:spTree>
    <p:extLst>
      <p:ext uri="{BB962C8B-B14F-4D97-AF65-F5344CB8AC3E}">
        <p14:creationId xmlns:p14="http://schemas.microsoft.com/office/powerpoint/2010/main" val="12329727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Colleen\Documents\Teaching\HMC\CS60\2013_spring_CS60\Lecture\Spring 2013\Lec18 FloydWarshall BigO\Ans\Slid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28"/>
            <a:ext cx="4364038" cy="327302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Colleen\Documents\Teaching\HMC\CS60\2013_spring_CS60\Lecture\Spring 2013\Lec18 FloydWarshall BigO\Ans\Slid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1493" y="2628"/>
            <a:ext cx="4364038" cy="3273029"/>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Colleen\Documents\Teaching\HMC\CS60\2013_spring_CS60\Lecture\Spring 2013\Lec18 FloydWarshall BigO\Ans\Slide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84971"/>
            <a:ext cx="4364038" cy="327302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Colleen\Documents\Teaching\HMC\CS60\2013_spring_CS60\Lecture\Spring 2013\Lec18 FloydWarshall BigO\Ans\Slide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5217" y="3584970"/>
            <a:ext cx="4364038" cy="3273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6998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8"/>
          <p:cNvPicPr>
            <a:picLocks noChangeAspect="1" noChangeArrowheads="1"/>
          </p:cNvPicPr>
          <p:nvPr/>
        </p:nvPicPr>
        <p:blipFill>
          <a:blip r:embed="rId3">
            <a:extLst>
              <a:ext uri="{28A0092B-C50C-407E-A947-70E740481C1C}">
                <a14:useLocalDpi xmlns:a14="http://schemas.microsoft.com/office/drawing/2010/main" val="0"/>
              </a:ext>
            </a:extLst>
          </a:blip>
          <a:srcRect l="40714" t="32967" r="42969" b="31995"/>
          <a:stretch>
            <a:fillRect/>
          </a:stretch>
        </p:blipFill>
        <p:spPr bwMode="auto">
          <a:xfrm>
            <a:off x="7340600" y="157163"/>
            <a:ext cx="1592263"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grpSp>
        <p:nvGrpSpPr>
          <p:cNvPr id="33795" name="Group 2"/>
          <p:cNvGrpSpPr>
            <a:grpSpLocks/>
          </p:cNvGrpSpPr>
          <p:nvPr/>
        </p:nvGrpSpPr>
        <p:grpSpPr bwMode="auto">
          <a:xfrm>
            <a:off x="2133600" y="1195388"/>
            <a:ext cx="5029200" cy="180975"/>
            <a:chOff x="295" y="1311"/>
            <a:chExt cx="5177" cy="114"/>
          </a:xfrm>
        </p:grpSpPr>
        <p:sp>
          <p:nvSpPr>
            <p:cNvPr id="33808"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33809"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33796" name="Text Box 5"/>
          <p:cNvSpPr txBox="1">
            <a:spLocks noChangeArrowheads="1"/>
          </p:cNvSpPr>
          <p:nvPr/>
        </p:nvSpPr>
        <p:spPr bwMode="auto">
          <a:xfrm>
            <a:off x="706438" y="331788"/>
            <a:ext cx="7781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sz="4000">
                <a:latin typeface="Times New Roman" pitchFamily="18" charset="0"/>
              </a:rPr>
              <a:t>Knapsack!</a:t>
            </a:r>
          </a:p>
        </p:txBody>
      </p:sp>
      <p:pic>
        <p:nvPicPr>
          <p:cNvPr id="33797" name="Picture 19" descr="Picture 9"/>
          <p:cNvPicPr>
            <a:picLocks noChangeAspect="1" noChangeArrowheads="1"/>
          </p:cNvPicPr>
          <p:nvPr/>
        </p:nvPicPr>
        <p:blipFill>
          <a:blip r:embed="rId4">
            <a:extLst>
              <a:ext uri="{28A0092B-C50C-407E-A947-70E740481C1C}">
                <a14:useLocalDpi xmlns:a14="http://schemas.microsoft.com/office/drawing/2010/main" val="0"/>
              </a:ext>
            </a:extLst>
          </a:blip>
          <a:srcRect l="5742" t="12444" r="5243" b="11539"/>
          <a:stretch>
            <a:fillRect/>
          </a:stretch>
        </p:blipFill>
        <p:spPr bwMode="auto">
          <a:xfrm>
            <a:off x="2286000" y="1600200"/>
            <a:ext cx="4800600" cy="64611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33798" name="Picture 20" descr="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28600"/>
            <a:ext cx="1652588"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Text Box 21"/>
          <p:cNvSpPr txBox="1">
            <a:spLocks noChangeArrowheads="1"/>
          </p:cNvSpPr>
          <p:nvPr/>
        </p:nvSpPr>
        <p:spPr bwMode="auto">
          <a:xfrm>
            <a:off x="242888" y="2117725"/>
            <a:ext cx="10477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1500">
                <a:solidFill>
                  <a:schemeClr val="bg1"/>
                </a:solidFill>
                <a:latin typeface="Trebuchet MS" pitchFamily="34" charset="0"/>
              </a:rPr>
              <a:t>2004 book</a:t>
            </a:r>
          </a:p>
        </p:txBody>
      </p:sp>
      <p:pic>
        <p:nvPicPr>
          <p:cNvPr id="33800" name="Picture 22" descr="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514850"/>
            <a:ext cx="4495800"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23" descr="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6050" y="5783263"/>
            <a:ext cx="373380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25" descr="Picture 5"/>
          <p:cNvPicPr>
            <a:picLocks noChangeAspect="1" noChangeArrowheads="1"/>
          </p:cNvPicPr>
          <p:nvPr/>
        </p:nvPicPr>
        <p:blipFill>
          <a:blip r:embed="rId8">
            <a:extLst>
              <a:ext uri="{28A0092B-C50C-407E-A947-70E740481C1C}">
                <a14:useLocalDpi xmlns:a14="http://schemas.microsoft.com/office/drawing/2010/main" val="0"/>
              </a:ext>
            </a:extLst>
          </a:blip>
          <a:srcRect b="57597"/>
          <a:stretch>
            <a:fillRect/>
          </a:stretch>
        </p:blipFill>
        <p:spPr bwMode="auto">
          <a:xfrm>
            <a:off x="280988" y="2743200"/>
            <a:ext cx="4519612"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29" descr="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4527550"/>
            <a:ext cx="3657600"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4" name="Text Box 31"/>
          <p:cNvSpPr txBox="1">
            <a:spLocks noChangeArrowheads="1"/>
          </p:cNvSpPr>
          <p:nvPr/>
        </p:nvSpPr>
        <p:spPr bwMode="auto">
          <a:xfrm>
            <a:off x="7807325" y="2117725"/>
            <a:ext cx="10477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spcBef>
                <a:spcPct val="50000"/>
              </a:spcBef>
            </a:pPr>
            <a:r>
              <a:rPr lang="en-US" sz="1500">
                <a:latin typeface="Trebuchet MS" pitchFamily="34" charset="0"/>
              </a:rPr>
              <a:t>1990 book</a:t>
            </a:r>
          </a:p>
        </p:txBody>
      </p:sp>
      <p:sp>
        <p:nvSpPr>
          <p:cNvPr id="33805" name="Text Box 32"/>
          <p:cNvSpPr txBox="1">
            <a:spLocks noChangeArrowheads="1"/>
          </p:cNvSpPr>
          <p:nvPr/>
        </p:nvSpPr>
        <p:spPr bwMode="auto">
          <a:xfrm>
            <a:off x="5549900" y="2687638"/>
            <a:ext cx="2811463"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1500">
                <a:solidFill>
                  <a:srgbClr val="0000FF"/>
                </a:solidFill>
                <a:latin typeface="Trebuchet MS" pitchFamily="34" charset="0"/>
              </a:rPr>
              <a:t>Material use in manufacturing</a:t>
            </a:r>
          </a:p>
          <a:p>
            <a:pPr eaLnBrk="1" hangingPunct="1">
              <a:spcBef>
                <a:spcPct val="50000"/>
              </a:spcBef>
            </a:pPr>
            <a:r>
              <a:rPr lang="en-US" sz="1500">
                <a:solidFill>
                  <a:srgbClr val="0000FF"/>
                </a:solidFill>
                <a:latin typeface="Trebuchet MS" pitchFamily="34" charset="0"/>
              </a:rPr>
              <a:t>Financial decision problems</a:t>
            </a:r>
          </a:p>
          <a:p>
            <a:pPr eaLnBrk="1" hangingPunct="1">
              <a:spcBef>
                <a:spcPct val="50000"/>
              </a:spcBef>
            </a:pPr>
            <a:r>
              <a:rPr lang="en-US" sz="1500">
                <a:solidFill>
                  <a:srgbClr val="0000FF"/>
                </a:solidFill>
                <a:latin typeface="Trebuchet MS" pitchFamily="34" charset="0"/>
              </a:rPr>
              <a:t>Cryptosystems</a:t>
            </a:r>
          </a:p>
          <a:p>
            <a:pPr eaLnBrk="1" hangingPunct="1">
              <a:spcBef>
                <a:spcPct val="50000"/>
              </a:spcBef>
            </a:pPr>
            <a:r>
              <a:rPr lang="en-US" sz="1500">
                <a:solidFill>
                  <a:srgbClr val="0000FF"/>
                </a:solidFill>
                <a:latin typeface="Trebuchet MS" pitchFamily="34" charset="0"/>
              </a:rPr>
              <a:t>Auction theory</a:t>
            </a:r>
            <a:endParaRPr lang="en-US" sz="1500">
              <a:latin typeface="Trebuchet MS" pitchFamily="34" charset="0"/>
            </a:endParaRPr>
          </a:p>
          <a:p>
            <a:pPr eaLnBrk="1" hangingPunct="1">
              <a:spcBef>
                <a:spcPct val="50000"/>
              </a:spcBef>
            </a:pPr>
            <a:r>
              <a:rPr lang="en-US" sz="1500">
                <a:solidFill>
                  <a:srgbClr val="8E030A"/>
                </a:solidFill>
                <a:latin typeface="Trebuchet MS" pitchFamily="34" charset="0"/>
              </a:rPr>
              <a:t>~ Field of </a:t>
            </a:r>
            <a:r>
              <a:rPr lang="en-US" sz="1500" i="1">
                <a:solidFill>
                  <a:srgbClr val="8E030A"/>
                </a:solidFill>
                <a:latin typeface="Trebuchet MS" pitchFamily="34" charset="0"/>
              </a:rPr>
              <a:t>Operations Research</a:t>
            </a:r>
            <a:endParaRPr lang="en-US" sz="1500">
              <a:latin typeface="Trebuchet MS" pitchFamily="34" charset="0"/>
            </a:endParaRPr>
          </a:p>
        </p:txBody>
      </p:sp>
      <p:sp>
        <p:nvSpPr>
          <p:cNvPr id="33806" name="Line 24"/>
          <p:cNvSpPr>
            <a:spLocks noChangeShapeType="1"/>
          </p:cNvSpPr>
          <p:nvPr/>
        </p:nvSpPr>
        <p:spPr bwMode="auto">
          <a:xfrm>
            <a:off x="5257800" y="5746750"/>
            <a:ext cx="3657600" cy="0"/>
          </a:xfrm>
          <a:prstGeom prst="line">
            <a:avLst/>
          </a:prstGeom>
          <a:noFill/>
          <a:ln w="28575">
            <a:solidFill>
              <a:srgbClr val="8E030A"/>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07" name="Line 33"/>
          <p:cNvSpPr>
            <a:spLocks noChangeShapeType="1"/>
          </p:cNvSpPr>
          <p:nvPr/>
        </p:nvSpPr>
        <p:spPr bwMode="auto">
          <a:xfrm>
            <a:off x="296863" y="4368800"/>
            <a:ext cx="4479925" cy="0"/>
          </a:xfrm>
          <a:prstGeom prst="line">
            <a:avLst/>
          </a:prstGeom>
          <a:noFill/>
          <a:ln w="28575">
            <a:solidFill>
              <a:srgbClr val="8E030A"/>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Tree>
    <p:extLst>
      <p:ext uri="{BB962C8B-B14F-4D97-AF65-F5344CB8AC3E}">
        <p14:creationId xmlns:p14="http://schemas.microsoft.com/office/powerpoint/2010/main" val="26182741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76200" y="0"/>
            <a:ext cx="8881883" cy="6858000"/>
          </a:xfrm>
          <a:prstGeom prst="rect">
            <a:avLst/>
          </a:prstGeom>
        </p:spPr>
      </p:pic>
      <p:sp>
        <p:nvSpPr>
          <p:cNvPr id="6" name="Line Callout 1 5"/>
          <p:cNvSpPr/>
          <p:nvPr/>
        </p:nvSpPr>
        <p:spPr>
          <a:xfrm>
            <a:off x="7007713" y="152400"/>
            <a:ext cx="1938338" cy="2241884"/>
          </a:xfrm>
          <a:prstGeom prst="borderCallout1">
            <a:avLst>
              <a:gd name="adj1" fmla="val 72860"/>
              <a:gd name="adj2" fmla="val 1174"/>
              <a:gd name="adj3" fmla="val 40371"/>
              <a:gd name="adj4" fmla="val 969"/>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smtClean="0"/>
              <a:t>Remember! </a:t>
            </a:r>
            <a:r>
              <a:rPr lang="en-US" sz="2000" dirty="0" err="1" smtClean="0"/>
              <a:t>BSTNode</a:t>
            </a:r>
            <a:r>
              <a:rPr lang="en-US" sz="2000" dirty="0" smtClean="0"/>
              <a:t> should work like Racket and NEVER modify a </a:t>
            </a:r>
            <a:r>
              <a:rPr lang="en-US" sz="2000" dirty="0" err="1" smtClean="0"/>
              <a:t>BSTNode</a:t>
            </a:r>
            <a:r>
              <a:rPr lang="en-US" sz="2000" dirty="0" smtClean="0"/>
              <a:t>!</a:t>
            </a:r>
            <a:endParaRPr lang="en-US" sz="2000" dirty="0"/>
          </a:p>
        </p:txBody>
      </p:sp>
    </p:spTree>
    <p:extLst>
      <p:ext uri="{BB962C8B-B14F-4D97-AF65-F5344CB8AC3E}">
        <p14:creationId xmlns:p14="http://schemas.microsoft.com/office/powerpoint/2010/main" val="164950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030"/>
          <p:cNvSpPr txBox="1">
            <a:spLocks noChangeArrowheads="1"/>
          </p:cNvSpPr>
          <p:nvPr/>
        </p:nvSpPr>
        <p:spPr bwMode="auto">
          <a:xfrm>
            <a:off x="838200" y="1752600"/>
            <a:ext cx="208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sz="2400" b="1">
                <a:latin typeface="Times New Roman" pitchFamily="18" charset="0"/>
                <a:cs typeface="Times New Roman" pitchFamily="18" charset="0"/>
              </a:rPr>
              <a:t>1800's</a:t>
            </a:r>
          </a:p>
        </p:txBody>
      </p:sp>
      <p:pic>
        <p:nvPicPr>
          <p:cNvPr id="29699" name="Picture 1031" descr="bit-o-honey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3288" y="4198938"/>
            <a:ext cx="159385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1032" descr="dots2_2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3288" y="5570538"/>
            <a:ext cx="1592262"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1033" descr="necco-wafers_2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1458913"/>
            <a:ext cx="1622425"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1034" descr="pop-rocks_2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7575" y="2851150"/>
            <a:ext cx="15652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1035" descr="pez-refill-2_2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40588" y="76200"/>
            <a:ext cx="1620837"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Text Box 1030"/>
          <p:cNvSpPr txBox="1">
            <a:spLocks noChangeArrowheads="1"/>
          </p:cNvSpPr>
          <p:nvPr/>
        </p:nvSpPr>
        <p:spPr bwMode="auto">
          <a:xfrm>
            <a:off x="838200" y="4552950"/>
            <a:ext cx="208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sz="2400" b="1">
                <a:latin typeface="Times New Roman" pitchFamily="18" charset="0"/>
                <a:cs typeface="Times New Roman" pitchFamily="18" charset="0"/>
              </a:rPr>
              <a:t>1950's</a:t>
            </a:r>
          </a:p>
        </p:txBody>
      </p:sp>
      <p:sp>
        <p:nvSpPr>
          <p:cNvPr id="29705" name="Text Box 1030"/>
          <p:cNvSpPr txBox="1">
            <a:spLocks noChangeArrowheads="1"/>
          </p:cNvSpPr>
          <p:nvPr/>
        </p:nvSpPr>
        <p:spPr bwMode="auto">
          <a:xfrm>
            <a:off x="838200" y="5486400"/>
            <a:ext cx="208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sz="2400" b="1">
                <a:latin typeface="Times New Roman" pitchFamily="18" charset="0"/>
                <a:cs typeface="Times New Roman" pitchFamily="18" charset="0"/>
              </a:rPr>
              <a:t>1970's</a:t>
            </a:r>
          </a:p>
        </p:txBody>
      </p:sp>
      <p:sp>
        <p:nvSpPr>
          <p:cNvPr id="29706" name="Text Box 1030"/>
          <p:cNvSpPr txBox="1">
            <a:spLocks noChangeArrowheads="1"/>
          </p:cNvSpPr>
          <p:nvPr/>
        </p:nvSpPr>
        <p:spPr bwMode="auto">
          <a:xfrm>
            <a:off x="838200" y="2686050"/>
            <a:ext cx="208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sz="2400" b="1">
                <a:latin typeface="Times New Roman" pitchFamily="18" charset="0"/>
                <a:cs typeface="Times New Roman" pitchFamily="18" charset="0"/>
              </a:rPr>
              <a:t>1920's</a:t>
            </a:r>
          </a:p>
        </p:txBody>
      </p:sp>
      <p:sp>
        <p:nvSpPr>
          <p:cNvPr id="29707" name="Text Box 1030"/>
          <p:cNvSpPr txBox="1">
            <a:spLocks noChangeArrowheads="1"/>
          </p:cNvSpPr>
          <p:nvPr/>
        </p:nvSpPr>
        <p:spPr bwMode="auto">
          <a:xfrm>
            <a:off x="838200" y="3619500"/>
            <a:ext cx="208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sz="2400" b="1">
                <a:latin typeface="Times New Roman" pitchFamily="18" charset="0"/>
                <a:cs typeface="Times New Roman" pitchFamily="18" charset="0"/>
              </a:rPr>
              <a:t>1940's</a:t>
            </a:r>
          </a:p>
        </p:txBody>
      </p:sp>
      <p:sp>
        <p:nvSpPr>
          <p:cNvPr id="29708" name="Rectangle 33"/>
          <p:cNvSpPr>
            <a:spLocks noChangeArrowheads="1"/>
          </p:cNvSpPr>
          <p:nvPr/>
        </p:nvSpPr>
        <p:spPr bwMode="auto">
          <a:xfrm>
            <a:off x="447675" y="377825"/>
            <a:ext cx="3300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p>
            <a:pPr algn="ctr"/>
            <a:r>
              <a:rPr lang="en-US" sz="3200">
                <a:latin typeface="Trebuchet MS" pitchFamily="34" charset="0"/>
              </a:rPr>
              <a:t>Recognize these?</a:t>
            </a:r>
          </a:p>
        </p:txBody>
      </p:sp>
    </p:spTree>
    <p:extLst>
      <p:ext uri="{BB962C8B-B14F-4D97-AF65-F5344CB8AC3E}">
        <p14:creationId xmlns:p14="http://schemas.microsoft.com/office/powerpoint/2010/main" val="32369635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030"/>
          <p:cNvSpPr txBox="1">
            <a:spLocks noChangeArrowheads="1"/>
          </p:cNvSpPr>
          <p:nvPr/>
        </p:nvSpPr>
        <p:spPr bwMode="auto">
          <a:xfrm>
            <a:off x="838200" y="1752600"/>
            <a:ext cx="208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sz="2400" b="1">
                <a:latin typeface="Times New Roman" pitchFamily="18" charset="0"/>
                <a:cs typeface="Times New Roman" pitchFamily="18" charset="0"/>
              </a:rPr>
              <a:t>1800's</a:t>
            </a:r>
          </a:p>
        </p:txBody>
      </p:sp>
      <p:pic>
        <p:nvPicPr>
          <p:cNvPr id="30723" name="Picture 1031" descr="bit-o-honey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3288" y="4198938"/>
            <a:ext cx="159385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1032" descr="dots2_2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3288" y="5570538"/>
            <a:ext cx="1592262"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1033" descr="necco-wafers_2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1458913"/>
            <a:ext cx="1622425"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1034" descr="pop-rocks_2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7575" y="2851150"/>
            <a:ext cx="15652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1035" descr="pez-refill-2_2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40588" y="76200"/>
            <a:ext cx="1620837"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Text Box 1030"/>
          <p:cNvSpPr txBox="1">
            <a:spLocks noChangeArrowheads="1"/>
          </p:cNvSpPr>
          <p:nvPr/>
        </p:nvSpPr>
        <p:spPr bwMode="auto">
          <a:xfrm>
            <a:off x="838200" y="4552950"/>
            <a:ext cx="208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sz="2400" b="1">
                <a:latin typeface="Times New Roman" pitchFamily="18" charset="0"/>
                <a:cs typeface="Times New Roman" pitchFamily="18" charset="0"/>
              </a:rPr>
              <a:t>1950's</a:t>
            </a:r>
          </a:p>
        </p:txBody>
      </p:sp>
      <p:sp>
        <p:nvSpPr>
          <p:cNvPr id="30729" name="Text Box 1030"/>
          <p:cNvSpPr txBox="1">
            <a:spLocks noChangeArrowheads="1"/>
          </p:cNvSpPr>
          <p:nvPr/>
        </p:nvSpPr>
        <p:spPr bwMode="auto">
          <a:xfrm>
            <a:off x="838200" y="5486400"/>
            <a:ext cx="208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sz="2400" b="1">
                <a:latin typeface="Times New Roman" pitchFamily="18" charset="0"/>
                <a:cs typeface="Times New Roman" pitchFamily="18" charset="0"/>
              </a:rPr>
              <a:t>1970's</a:t>
            </a:r>
          </a:p>
        </p:txBody>
      </p:sp>
      <p:sp>
        <p:nvSpPr>
          <p:cNvPr id="30730" name="Text Box 1030"/>
          <p:cNvSpPr txBox="1">
            <a:spLocks noChangeArrowheads="1"/>
          </p:cNvSpPr>
          <p:nvPr/>
        </p:nvSpPr>
        <p:spPr bwMode="auto">
          <a:xfrm>
            <a:off x="838200" y="2686050"/>
            <a:ext cx="208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sz="2400" b="1">
                <a:latin typeface="Times New Roman" pitchFamily="18" charset="0"/>
                <a:cs typeface="Times New Roman" pitchFamily="18" charset="0"/>
              </a:rPr>
              <a:t>1920's</a:t>
            </a:r>
          </a:p>
        </p:txBody>
      </p:sp>
      <p:sp>
        <p:nvSpPr>
          <p:cNvPr id="30731" name="Text Box 1030"/>
          <p:cNvSpPr txBox="1">
            <a:spLocks noChangeArrowheads="1"/>
          </p:cNvSpPr>
          <p:nvPr/>
        </p:nvSpPr>
        <p:spPr bwMode="auto">
          <a:xfrm>
            <a:off x="838200" y="3619500"/>
            <a:ext cx="208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sz="2400" b="1">
                <a:latin typeface="Times New Roman" pitchFamily="18" charset="0"/>
                <a:cs typeface="Times New Roman" pitchFamily="18" charset="0"/>
              </a:rPr>
              <a:t>1940's</a:t>
            </a:r>
          </a:p>
        </p:txBody>
      </p:sp>
      <p:sp>
        <p:nvSpPr>
          <p:cNvPr id="30732" name="Line 1040"/>
          <p:cNvSpPr>
            <a:spLocks noChangeShapeType="1"/>
          </p:cNvSpPr>
          <p:nvPr/>
        </p:nvSpPr>
        <p:spPr bwMode="auto">
          <a:xfrm flipV="1">
            <a:off x="2447925" y="1982788"/>
            <a:ext cx="4506913" cy="158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3" name="Line 1041"/>
          <p:cNvSpPr>
            <a:spLocks noChangeShapeType="1"/>
          </p:cNvSpPr>
          <p:nvPr/>
        </p:nvSpPr>
        <p:spPr bwMode="auto">
          <a:xfrm>
            <a:off x="2476500" y="2917825"/>
            <a:ext cx="4568825" cy="18589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4" name="Line 1042"/>
          <p:cNvSpPr>
            <a:spLocks noChangeShapeType="1"/>
          </p:cNvSpPr>
          <p:nvPr/>
        </p:nvSpPr>
        <p:spPr bwMode="auto">
          <a:xfrm>
            <a:off x="2435225" y="3835400"/>
            <a:ext cx="4732338" cy="24495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5" name="Line 1043"/>
          <p:cNvSpPr>
            <a:spLocks noChangeShapeType="1"/>
          </p:cNvSpPr>
          <p:nvPr/>
        </p:nvSpPr>
        <p:spPr bwMode="auto">
          <a:xfrm flipV="1">
            <a:off x="2387600" y="638175"/>
            <a:ext cx="4722813" cy="41862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6" name="Line 1044"/>
          <p:cNvSpPr>
            <a:spLocks noChangeShapeType="1"/>
          </p:cNvSpPr>
          <p:nvPr/>
        </p:nvSpPr>
        <p:spPr bwMode="auto">
          <a:xfrm flipV="1">
            <a:off x="2386013" y="3268663"/>
            <a:ext cx="4473575" cy="24288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7" name="Rectangle 17"/>
          <p:cNvSpPr>
            <a:spLocks noChangeArrowheads="1"/>
          </p:cNvSpPr>
          <p:nvPr/>
        </p:nvSpPr>
        <p:spPr bwMode="auto">
          <a:xfrm>
            <a:off x="447675" y="377825"/>
            <a:ext cx="3300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p>
            <a:pPr algn="ctr"/>
            <a:r>
              <a:rPr lang="en-US" sz="3200">
                <a:latin typeface="Trebuchet MS" pitchFamily="34" charset="0"/>
              </a:rPr>
              <a:t>Recognize these?</a:t>
            </a:r>
          </a:p>
        </p:txBody>
      </p:sp>
      <p:sp>
        <p:nvSpPr>
          <p:cNvPr id="30738" name="Rectangle 17"/>
          <p:cNvSpPr>
            <a:spLocks noChangeArrowheads="1"/>
          </p:cNvSpPr>
          <p:nvPr/>
        </p:nvSpPr>
        <p:spPr bwMode="auto">
          <a:xfrm>
            <a:off x="374650" y="6219825"/>
            <a:ext cx="4298950" cy="414338"/>
          </a:xfrm>
          <a:prstGeom prst="rect">
            <a:avLst/>
          </a:prstGeom>
          <a:solidFill>
            <a:srgbClr val="FFCCCC"/>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p>
            <a:pPr algn="ctr"/>
            <a:r>
              <a:rPr lang="en-US" sz="2100">
                <a:solidFill>
                  <a:srgbClr val="C00000"/>
                </a:solidFill>
                <a:latin typeface="Trebuchet MS" pitchFamily="34" charset="0"/>
              </a:rPr>
              <a:t>What should represent the 2000's?</a:t>
            </a:r>
          </a:p>
        </p:txBody>
      </p:sp>
    </p:spTree>
    <p:extLst>
      <p:ext uri="{BB962C8B-B14F-4D97-AF65-F5344CB8AC3E}">
        <p14:creationId xmlns:p14="http://schemas.microsoft.com/office/powerpoint/2010/main" val="12414425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Line Callout 1 23"/>
          <p:cNvSpPr/>
          <p:nvPr/>
        </p:nvSpPr>
        <p:spPr>
          <a:xfrm>
            <a:off x="255588" y="257175"/>
            <a:ext cx="2973387" cy="1557338"/>
          </a:xfrm>
          <a:prstGeom prst="borderCallout1">
            <a:avLst>
              <a:gd name="adj1" fmla="val 25285"/>
              <a:gd name="adj2" fmla="val 103191"/>
              <a:gd name="adj3" fmla="val 10016"/>
              <a:gd name="adj4" fmla="val 197623"/>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Assume each of the candies has some value (</a:t>
            </a:r>
            <a:r>
              <a:rPr lang="en-US" sz="2800" dirty="0" smtClean="0"/>
              <a:t>v</a:t>
            </a:r>
            <a:r>
              <a:rPr lang="en-US" sz="2800" b="1" baseline="-31000" dirty="0" smtClean="0">
                <a:solidFill>
                  <a:schemeClr val="tx1"/>
                </a:solidFill>
                <a:latin typeface="Times New Roman" pitchFamily="18" charset="0"/>
                <a:cs typeface="Times New Roman" pitchFamily="18" charset="0"/>
              </a:rPr>
              <a:t>i</a:t>
            </a:r>
            <a:r>
              <a:rPr lang="en-US" sz="2800" dirty="0" smtClean="0"/>
              <a:t>)</a:t>
            </a:r>
            <a:endParaRPr lang="en-US" sz="2400" dirty="0">
              <a:latin typeface="Courier New" pitchFamily="49" charset="0"/>
              <a:cs typeface="Courier New" pitchFamily="49" charset="0"/>
            </a:endParaRPr>
          </a:p>
        </p:txBody>
      </p:sp>
      <p:sp>
        <p:nvSpPr>
          <p:cNvPr id="25" name="Line Callout 1 24"/>
          <p:cNvSpPr/>
          <p:nvPr/>
        </p:nvSpPr>
        <p:spPr>
          <a:xfrm>
            <a:off x="255588" y="2174875"/>
            <a:ext cx="2973387" cy="1352550"/>
          </a:xfrm>
          <a:prstGeom prst="borderCallout1">
            <a:avLst>
              <a:gd name="adj1" fmla="val 25285"/>
              <a:gd name="adj2" fmla="val 103191"/>
              <a:gd name="adj3" fmla="val -3766"/>
              <a:gd name="adj4" fmla="val 199041"/>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Assume each of the candies has some weight (</a:t>
            </a:r>
            <a:r>
              <a:rPr lang="en-US" sz="2800" dirty="0" err="1" smtClean="0"/>
              <a:t>w</a:t>
            </a:r>
            <a:r>
              <a:rPr lang="en-US" sz="2800" b="1" baseline="-31000" dirty="0" err="1">
                <a:solidFill>
                  <a:schemeClr val="tx1"/>
                </a:solidFill>
                <a:latin typeface="Times New Roman" pitchFamily="18" charset="0"/>
                <a:cs typeface="Times New Roman" pitchFamily="18" charset="0"/>
              </a:rPr>
              <a:t>i</a:t>
            </a:r>
            <a:r>
              <a:rPr lang="en-US" sz="2800" dirty="0" smtClean="0"/>
              <a:t>)</a:t>
            </a:r>
            <a:endParaRPr lang="en-US" sz="2800" dirty="0">
              <a:latin typeface="Courier New" pitchFamily="49" charset="0"/>
              <a:cs typeface="Courier New" pitchFamily="49" charset="0"/>
            </a:endParaRPr>
          </a:p>
        </p:txBody>
      </p:sp>
      <p:sp>
        <p:nvSpPr>
          <p:cNvPr id="31" name="Line Callout 1 30"/>
          <p:cNvSpPr/>
          <p:nvPr/>
        </p:nvSpPr>
        <p:spPr>
          <a:xfrm>
            <a:off x="236538" y="3986213"/>
            <a:ext cx="3021012" cy="2567671"/>
          </a:xfrm>
          <a:prstGeom prst="borderCallout1">
            <a:avLst>
              <a:gd name="adj1" fmla="val 25285"/>
              <a:gd name="adj2" fmla="val 103191"/>
              <a:gd name="adj3" fmla="val 47797"/>
              <a:gd name="adj4" fmla="val 191288"/>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t"/>
          <a:lstStyle/>
          <a:p>
            <a:pPr algn="ctr" fontAlgn="auto">
              <a:spcBef>
                <a:spcPts val="0"/>
              </a:spcBef>
              <a:spcAft>
                <a:spcPts val="0"/>
              </a:spcAft>
              <a:defRPr/>
            </a:pPr>
            <a:r>
              <a:rPr lang="en-US" sz="2800" dirty="0"/>
              <a:t>We can calculate </a:t>
            </a:r>
            <a:r>
              <a:rPr lang="en-US" sz="2800" dirty="0" smtClean="0"/>
              <a:t>how good of a deal the candy is</a:t>
            </a:r>
            <a:endParaRPr lang="en-US" sz="2400" dirty="0">
              <a:latin typeface="Courier New" pitchFamily="49" charset="0"/>
              <a:cs typeface="Courier New" pitchFamily="49" charset="0"/>
            </a:endParaRPr>
          </a:p>
        </p:txBody>
      </p:sp>
      <p:pic>
        <p:nvPicPr>
          <p:cNvPr id="31746" name="Picture 1031" descr="bit-o-honey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3288" y="4198938"/>
            <a:ext cx="159385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1032" descr="dots2_2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3288" y="5570538"/>
            <a:ext cx="1592262"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1033" descr="necco-wafers_2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1458913"/>
            <a:ext cx="1622425"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1034" descr="pop-rocks_2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7575" y="2851150"/>
            <a:ext cx="15652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1035" descr="pez-refill-2_2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40588" y="76200"/>
            <a:ext cx="1620837"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Rectangle 1041"/>
          <p:cNvSpPr>
            <a:spLocks noChangeArrowheads="1"/>
          </p:cNvSpPr>
          <p:nvPr/>
        </p:nvSpPr>
        <p:spPr bwMode="auto">
          <a:xfrm>
            <a:off x="8185150" y="860425"/>
            <a:ext cx="606425" cy="366713"/>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a:cs typeface="Times New Roman" pitchFamily="18" charset="0"/>
              </a:rPr>
              <a:t>i = 1</a:t>
            </a:r>
          </a:p>
        </p:txBody>
      </p:sp>
      <p:sp>
        <p:nvSpPr>
          <p:cNvPr id="31752" name="Rectangle 1042"/>
          <p:cNvSpPr>
            <a:spLocks noChangeArrowheads="1"/>
          </p:cNvSpPr>
          <p:nvPr/>
        </p:nvSpPr>
        <p:spPr bwMode="auto">
          <a:xfrm>
            <a:off x="8185150" y="2274888"/>
            <a:ext cx="606425" cy="36671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a:cs typeface="Times New Roman" pitchFamily="18" charset="0"/>
              </a:rPr>
              <a:t>i = 2</a:t>
            </a:r>
          </a:p>
        </p:txBody>
      </p:sp>
      <p:sp>
        <p:nvSpPr>
          <p:cNvPr id="31753" name="Rectangle 1043"/>
          <p:cNvSpPr>
            <a:spLocks noChangeArrowheads="1"/>
          </p:cNvSpPr>
          <p:nvPr/>
        </p:nvSpPr>
        <p:spPr bwMode="auto">
          <a:xfrm>
            <a:off x="8135938" y="3589338"/>
            <a:ext cx="606425" cy="36671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a:cs typeface="Times New Roman" pitchFamily="18" charset="0"/>
              </a:rPr>
              <a:t>i = 3</a:t>
            </a:r>
          </a:p>
        </p:txBody>
      </p:sp>
      <p:sp>
        <p:nvSpPr>
          <p:cNvPr id="31754" name="Rectangle 1044"/>
          <p:cNvSpPr>
            <a:spLocks noChangeArrowheads="1"/>
          </p:cNvSpPr>
          <p:nvPr/>
        </p:nvSpPr>
        <p:spPr bwMode="auto">
          <a:xfrm>
            <a:off x="8140700" y="4933950"/>
            <a:ext cx="606425" cy="366713"/>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a:cs typeface="Times New Roman" pitchFamily="18" charset="0"/>
              </a:rPr>
              <a:t>i = 4</a:t>
            </a:r>
          </a:p>
        </p:txBody>
      </p:sp>
      <p:sp>
        <p:nvSpPr>
          <p:cNvPr id="31755" name="Rectangle 1045"/>
          <p:cNvSpPr>
            <a:spLocks noChangeArrowheads="1"/>
          </p:cNvSpPr>
          <p:nvPr/>
        </p:nvSpPr>
        <p:spPr bwMode="auto">
          <a:xfrm>
            <a:off x="8137525" y="6348413"/>
            <a:ext cx="606425" cy="36671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a:cs typeface="Times New Roman" pitchFamily="18" charset="0"/>
              </a:rPr>
              <a:t>i = 5</a:t>
            </a:r>
          </a:p>
        </p:txBody>
      </p:sp>
      <p:sp>
        <p:nvSpPr>
          <p:cNvPr id="31757" name="Text Box 1030"/>
          <p:cNvSpPr txBox="1">
            <a:spLocks noChangeArrowheads="1"/>
          </p:cNvSpPr>
          <p:nvPr/>
        </p:nvSpPr>
        <p:spPr bwMode="auto">
          <a:xfrm>
            <a:off x="5989638" y="198438"/>
            <a:ext cx="11985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solidFill>
                  <a:srgbClr val="008000"/>
                </a:solidFill>
                <a:latin typeface="Times New Roman" pitchFamily="18" charset="0"/>
                <a:cs typeface="Times New Roman" pitchFamily="18" charset="0"/>
              </a:rPr>
              <a:t>v</a:t>
            </a:r>
            <a:r>
              <a:rPr lang="en-US" b="1" baseline="-31000">
                <a:solidFill>
                  <a:srgbClr val="008000"/>
                </a:solidFill>
                <a:latin typeface="Times New Roman" pitchFamily="18" charset="0"/>
                <a:cs typeface="Times New Roman" pitchFamily="18" charset="0"/>
              </a:rPr>
              <a:t>1 </a:t>
            </a:r>
            <a:r>
              <a:rPr lang="en-US" b="1">
                <a:solidFill>
                  <a:srgbClr val="008000"/>
                </a:solidFill>
                <a:latin typeface="Times New Roman" pitchFamily="18" charset="0"/>
                <a:cs typeface="Times New Roman" pitchFamily="18" charset="0"/>
              </a:rPr>
              <a:t>= 100</a:t>
            </a:r>
          </a:p>
        </p:txBody>
      </p:sp>
      <p:sp>
        <p:nvSpPr>
          <p:cNvPr id="31759" name="Text Box 1030"/>
          <p:cNvSpPr txBox="1">
            <a:spLocks noChangeArrowheads="1"/>
          </p:cNvSpPr>
          <p:nvPr/>
        </p:nvSpPr>
        <p:spPr bwMode="auto">
          <a:xfrm>
            <a:off x="5994400" y="1574800"/>
            <a:ext cx="1198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solidFill>
                  <a:srgbClr val="008000"/>
                </a:solidFill>
                <a:latin typeface="Times New Roman" pitchFamily="18" charset="0"/>
                <a:cs typeface="Times New Roman" pitchFamily="18" charset="0"/>
              </a:rPr>
              <a:t>v</a:t>
            </a:r>
            <a:r>
              <a:rPr lang="en-US" b="1" baseline="-31000">
                <a:solidFill>
                  <a:srgbClr val="008000"/>
                </a:solidFill>
                <a:latin typeface="Times New Roman" pitchFamily="18" charset="0"/>
                <a:cs typeface="Times New Roman" pitchFamily="18" charset="0"/>
              </a:rPr>
              <a:t>2 </a:t>
            </a:r>
            <a:r>
              <a:rPr lang="en-US" b="1">
                <a:solidFill>
                  <a:srgbClr val="008000"/>
                </a:solidFill>
                <a:latin typeface="Times New Roman" pitchFamily="18" charset="0"/>
                <a:cs typeface="Times New Roman" pitchFamily="18" charset="0"/>
              </a:rPr>
              <a:t>= 120</a:t>
            </a:r>
          </a:p>
        </p:txBody>
      </p:sp>
      <p:sp>
        <p:nvSpPr>
          <p:cNvPr id="31761" name="Text Box 1030"/>
          <p:cNvSpPr txBox="1">
            <a:spLocks noChangeArrowheads="1"/>
          </p:cNvSpPr>
          <p:nvPr/>
        </p:nvSpPr>
        <p:spPr bwMode="auto">
          <a:xfrm>
            <a:off x="6022975" y="2927350"/>
            <a:ext cx="1198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solidFill>
                  <a:srgbClr val="008000"/>
                </a:solidFill>
                <a:latin typeface="Times New Roman" pitchFamily="18" charset="0"/>
                <a:cs typeface="Times New Roman" pitchFamily="18" charset="0"/>
              </a:rPr>
              <a:t>v</a:t>
            </a:r>
            <a:r>
              <a:rPr lang="en-US" b="1" baseline="-31000">
                <a:solidFill>
                  <a:srgbClr val="008000"/>
                </a:solidFill>
                <a:latin typeface="Times New Roman" pitchFamily="18" charset="0"/>
                <a:cs typeface="Times New Roman" pitchFamily="18" charset="0"/>
              </a:rPr>
              <a:t>3 </a:t>
            </a:r>
            <a:r>
              <a:rPr lang="en-US" b="1">
                <a:solidFill>
                  <a:srgbClr val="008000"/>
                </a:solidFill>
                <a:latin typeface="Times New Roman" pitchFamily="18" charset="0"/>
                <a:cs typeface="Times New Roman" pitchFamily="18" charset="0"/>
              </a:rPr>
              <a:t>= 230</a:t>
            </a:r>
          </a:p>
        </p:txBody>
      </p:sp>
      <p:sp>
        <p:nvSpPr>
          <p:cNvPr id="31763" name="Text Box 1030"/>
          <p:cNvSpPr txBox="1">
            <a:spLocks noChangeArrowheads="1"/>
          </p:cNvSpPr>
          <p:nvPr/>
        </p:nvSpPr>
        <p:spPr bwMode="auto">
          <a:xfrm>
            <a:off x="5989638" y="4265613"/>
            <a:ext cx="11985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solidFill>
                  <a:srgbClr val="008000"/>
                </a:solidFill>
                <a:latin typeface="Times New Roman" pitchFamily="18" charset="0"/>
                <a:cs typeface="Times New Roman" pitchFamily="18" charset="0"/>
              </a:rPr>
              <a:t>v</a:t>
            </a:r>
            <a:r>
              <a:rPr lang="en-US" b="1" baseline="-31000">
                <a:solidFill>
                  <a:srgbClr val="008000"/>
                </a:solidFill>
                <a:latin typeface="Times New Roman" pitchFamily="18" charset="0"/>
                <a:cs typeface="Times New Roman" pitchFamily="18" charset="0"/>
              </a:rPr>
              <a:t>4 </a:t>
            </a:r>
            <a:r>
              <a:rPr lang="en-US" b="1">
                <a:solidFill>
                  <a:srgbClr val="008000"/>
                </a:solidFill>
                <a:latin typeface="Times New Roman" pitchFamily="18" charset="0"/>
                <a:cs typeface="Times New Roman" pitchFamily="18" charset="0"/>
              </a:rPr>
              <a:t>= 560</a:t>
            </a:r>
          </a:p>
        </p:txBody>
      </p:sp>
      <p:grpSp>
        <p:nvGrpSpPr>
          <p:cNvPr id="5" name="Group 4"/>
          <p:cNvGrpSpPr/>
          <p:nvPr/>
        </p:nvGrpSpPr>
        <p:grpSpPr>
          <a:xfrm>
            <a:off x="5964238" y="484260"/>
            <a:ext cx="1257300" cy="5841928"/>
            <a:chOff x="5964238" y="484260"/>
            <a:chExt cx="1257300" cy="5841928"/>
          </a:xfrm>
        </p:grpSpPr>
        <p:sp>
          <p:nvSpPr>
            <p:cNvPr id="20493" name="Text Box 1030"/>
            <p:cNvSpPr txBox="1">
              <a:spLocks noChangeArrowheads="1"/>
            </p:cNvSpPr>
            <p:nvPr/>
          </p:nvSpPr>
          <p:spPr bwMode="auto">
            <a:xfrm>
              <a:off x="5989638" y="484260"/>
              <a:ext cx="11985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a:latin typeface="Times New Roman" pitchFamily="18" charset="0"/>
                  <a:cs typeface="Times New Roman" pitchFamily="18" charset="0"/>
                </a:rPr>
                <a:t>w</a:t>
              </a:r>
              <a:r>
                <a:rPr lang="en-US" b="1" baseline="-31000" dirty="0">
                  <a:latin typeface="Times New Roman" pitchFamily="18" charset="0"/>
                  <a:cs typeface="Times New Roman" pitchFamily="18" charset="0"/>
                </a:rPr>
                <a:t>1 </a:t>
              </a:r>
              <a:r>
                <a:rPr lang="en-US" b="1" dirty="0">
                  <a:latin typeface="Times New Roman" pitchFamily="18" charset="0"/>
                  <a:cs typeface="Times New Roman" pitchFamily="18" charset="0"/>
                </a:rPr>
                <a:t>= 2</a:t>
              </a:r>
            </a:p>
          </p:txBody>
        </p:sp>
        <p:sp>
          <p:nvSpPr>
            <p:cNvPr id="20495" name="Text Box 1030"/>
            <p:cNvSpPr txBox="1">
              <a:spLocks noChangeArrowheads="1"/>
            </p:cNvSpPr>
            <p:nvPr/>
          </p:nvSpPr>
          <p:spPr bwMode="auto">
            <a:xfrm>
              <a:off x="5994400" y="1860622"/>
              <a:ext cx="1198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latin typeface="Times New Roman" pitchFamily="18" charset="0"/>
                  <a:cs typeface="Times New Roman" pitchFamily="18" charset="0"/>
                </a:rPr>
                <a:t>w</a:t>
              </a:r>
              <a:r>
                <a:rPr lang="en-US" b="1" baseline="-31000">
                  <a:latin typeface="Times New Roman" pitchFamily="18" charset="0"/>
                  <a:cs typeface="Times New Roman" pitchFamily="18" charset="0"/>
                </a:rPr>
                <a:t>2 </a:t>
              </a:r>
              <a:r>
                <a:rPr lang="en-US" b="1">
                  <a:latin typeface="Times New Roman" pitchFamily="18" charset="0"/>
                  <a:cs typeface="Times New Roman" pitchFamily="18" charset="0"/>
                </a:rPr>
                <a:t>= 3</a:t>
              </a:r>
            </a:p>
          </p:txBody>
        </p:sp>
        <p:sp>
          <p:nvSpPr>
            <p:cNvPr id="20497" name="Text Box 1030"/>
            <p:cNvSpPr txBox="1">
              <a:spLocks noChangeArrowheads="1"/>
            </p:cNvSpPr>
            <p:nvPr/>
          </p:nvSpPr>
          <p:spPr bwMode="auto">
            <a:xfrm>
              <a:off x="6022975" y="3213172"/>
              <a:ext cx="1198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latin typeface="Times New Roman" pitchFamily="18" charset="0"/>
                  <a:cs typeface="Times New Roman" pitchFamily="18" charset="0"/>
                </a:rPr>
                <a:t>w</a:t>
              </a:r>
              <a:r>
                <a:rPr lang="en-US" b="1" baseline="-31000">
                  <a:latin typeface="Times New Roman" pitchFamily="18" charset="0"/>
                  <a:cs typeface="Times New Roman" pitchFamily="18" charset="0"/>
                </a:rPr>
                <a:t>3 </a:t>
              </a:r>
              <a:r>
                <a:rPr lang="en-US" b="1">
                  <a:latin typeface="Times New Roman" pitchFamily="18" charset="0"/>
                  <a:cs typeface="Times New Roman" pitchFamily="18" charset="0"/>
                </a:rPr>
                <a:t>= 5</a:t>
              </a:r>
            </a:p>
          </p:txBody>
        </p:sp>
        <p:sp>
          <p:nvSpPr>
            <p:cNvPr id="20499" name="Text Box 1030"/>
            <p:cNvSpPr txBox="1">
              <a:spLocks noChangeArrowheads="1"/>
            </p:cNvSpPr>
            <p:nvPr/>
          </p:nvSpPr>
          <p:spPr bwMode="auto">
            <a:xfrm>
              <a:off x="5989638" y="4586288"/>
              <a:ext cx="11985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latin typeface="Times New Roman" pitchFamily="18" charset="0"/>
                  <a:cs typeface="Times New Roman" pitchFamily="18" charset="0"/>
                </a:rPr>
                <a:t>w</a:t>
              </a:r>
              <a:r>
                <a:rPr lang="en-US" b="1" baseline="-31000">
                  <a:latin typeface="Times New Roman" pitchFamily="18" charset="0"/>
                  <a:cs typeface="Times New Roman" pitchFamily="18" charset="0"/>
                </a:rPr>
                <a:t>4 </a:t>
              </a:r>
              <a:r>
                <a:rPr lang="en-US" b="1">
                  <a:latin typeface="Times New Roman" pitchFamily="18" charset="0"/>
                  <a:cs typeface="Times New Roman" pitchFamily="18" charset="0"/>
                </a:rPr>
                <a:t>= 7</a:t>
              </a:r>
            </a:p>
          </p:txBody>
        </p:sp>
        <p:sp>
          <p:nvSpPr>
            <p:cNvPr id="20501" name="Text Box 1030"/>
            <p:cNvSpPr txBox="1">
              <a:spLocks noChangeArrowheads="1"/>
            </p:cNvSpPr>
            <p:nvPr/>
          </p:nvSpPr>
          <p:spPr bwMode="auto">
            <a:xfrm>
              <a:off x="5964238" y="5959475"/>
              <a:ext cx="11985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latin typeface="Times New Roman" pitchFamily="18" charset="0"/>
                  <a:cs typeface="Times New Roman" pitchFamily="18" charset="0"/>
                </a:rPr>
                <a:t>w</a:t>
              </a:r>
              <a:r>
                <a:rPr lang="en-US" b="1" baseline="-31000">
                  <a:latin typeface="Times New Roman" pitchFamily="18" charset="0"/>
                  <a:cs typeface="Times New Roman" pitchFamily="18" charset="0"/>
                </a:rPr>
                <a:t>5 </a:t>
              </a:r>
              <a:r>
                <a:rPr lang="en-US" b="1">
                  <a:latin typeface="Times New Roman" pitchFamily="18" charset="0"/>
                  <a:cs typeface="Times New Roman" pitchFamily="18" charset="0"/>
                </a:rPr>
                <a:t>= 9</a:t>
              </a:r>
            </a:p>
          </p:txBody>
        </p:sp>
      </p:grpSp>
      <p:sp>
        <p:nvSpPr>
          <p:cNvPr id="31765" name="Text Box 1030"/>
          <p:cNvSpPr txBox="1">
            <a:spLocks noChangeArrowheads="1"/>
          </p:cNvSpPr>
          <p:nvPr/>
        </p:nvSpPr>
        <p:spPr bwMode="auto">
          <a:xfrm>
            <a:off x="5964238" y="5638800"/>
            <a:ext cx="11985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solidFill>
                  <a:srgbClr val="008000"/>
                </a:solidFill>
                <a:latin typeface="Times New Roman" pitchFamily="18" charset="0"/>
                <a:cs typeface="Times New Roman" pitchFamily="18" charset="0"/>
              </a:rPr>
              <a:t>v</a:t>
            </a:r>
            <a:r>
              <a:rPr lang="en-US" b="1" baseline="-31000">
                <a:solidFill>
                  <a:srgbClr val="008000"/>
                </a:solidFill>
                <a:latin typeface="Times New Roman" pitchFamily="18" charset="0"/>
                <a:cs typeface="Times New Roman" pitchFamily="18" charset="0"/>
              </a:rPr>
              <a:t>5 </a:t>
            </a:r>
            <a:r>
              <a:rPr lang="en-US" b="1">
                <a:solidFill>
                  <a:srgbClr val="008000"/>
                </a:solidFill>
                <a:latin typeface="Times New Roman" pitchFamily="18" charset="0"/>
                <a:cs typeface="Times New Roman" pitchFamily="18" charset="0"/>
              </a:rPr>
              <a:t>= 675</a:t>
            </a:r>
          </a:p>
        </p:txBody>
      </p:sp>
      <p:grpSp>
        <p:nvGrpSpPr>
          <p:cNvPr id="7" name="Group 6"/>
          <p:cNvGrpSpPr/>
          <p:nvPr/>
        </p:nvGrpSpPr>
        <p:grpSpPr>
          <a:xfrm>
            <a:off x="5662640" y="801469"/>
            <a:ext cx="1631923" cy="6075581"/>
            <a:chOff x="5662640" y="801469"/>
            <a:chExt cx="1631923" cy="6075581"/>
          </a:xfrm>
        </p:grpSpPr>
        <p:grpSp>
          <p:nvGrpSpPr>
            <p:cNvPr id="4" name="Group 3"/>
            <p:cNvGrpSpPr/>
            <p:nvPr/>
          </p:nvGrpSpPr>
          <p:grpSpPr>
            <a:xfrm>
              <a:off x="5715000" y="801469"/>
              <a:ext cx="1503363" cy="646331"/>
              <a:chOff x="5715000" y="801469"/>
              <a:chExt cx="1503363" cy="646331"/>
            </a:xfrm>
          </p:grpSpPr>
          <p:sp>
            <p:nvSpPr>
              <p:cNvPr id="26" name="Text Box 1030"/>
              <p:cNvSpPr txBox="1">
                <a:spLocks noChangeArrowheads="1"/>
              </p:cNvSpPr>
              <p:nvPr/>
            </p:nvSpPr>
            <p:spPr bwMode="auto">
              <a:xfrm>
                <a:off x="6019800" y="935038"/>
                <a:ext cx="11985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   </a:t>
                </a:r>
                <a:r>
                  <a:rPr lang="en-US" b="1" baseline="-31000" dirty="0" smtClean="0">
                    <a:solidFill>
                      <a:srgbClr val="0070C0"/>
                    </a:solidFill>
                    <a:latin typeface="Times New Roman" pitchFamily="18" charset="0"/>
                    <a:cs typeface="Times New Roman" pitchFamily="18" charset="0"/>
                  </a:rPr>
                  <a:t> </a:t>
                </a:r>
                <a:r>
                  <a:rPr lang="en-US" b="1" dirty="0">
                    <a:solidFill>
                      <a:srgbClr val="0070C0"/>
                    </a:solidFill>
                    <a:latin typeface="Times New Roman" pitchFamily="18" charset="0"/>
                    <a:cs typeface="Times New Roman" pitchFamily="18" charset="0"/>
                  </a:rPr>
                  <a:t>= 50</a:t>
                </a:r>
              </a:p>
            </p:txBody>
          </p:sp>
          <p:sp>
            <p:nvSpPr>
              <p:cNvPr id="33" name="Text Box 1030"/>
              <p:cNvSpPr txBox="1">
                <a:spLocks noChangeArrowheads="1"/>
              </p:cNvSpPr>
              <p:nvPr/>
            </p:nvSpPr>
            <p:spPr bwMode="auto">
              <a:xfrm>
                <a:off x="5715000" y="801469"/>
                <a:ext cx="11985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ts val="0"/>
                  </a:spcBef>
                </a:pPr>
                <a:r>
                  <a:rPr lang="en-US" b="1" dirty="0" smtClean="0">
                    <a:solidFill>
                      <a:srgbClr val="0070C0"/>
                    </a:solidFill>
                    <a:latin typeface="Times New Roman" pitchFamily="18" charset="0"/>
                    <a:cs typeface="Times New Roman" pitchFamily="18" charset="0"/>
                  </a:rPr>
                  <a:t>v</a:t>
                </a:r>
                <a:r>
                  <a:rPr lang="en-US" b="1" baseline="-31000" dirty="0" smtClean="0">
                    <a:solidFill>
                      <a:srgbClr val="0070C0"/>
                    </a:solidFill>
                    <a:latin typeface="Times New Roman" pitchFamily="18" charset="0"/>
                    <a:cs typeface="Times New Roman" pitchFamily="18" charset="0"/>
                  </a:rPr>
                  <a:t>1</a:t>
                </a:r>
              </a:p>
              <a:p>
                <a:pPr algn="ctr" eaLnBrk="1" hangingPunct="1">
                  <a:spcBef>
                    <a:spcPts val="0"/>
                  </a:spcBef>
                </a:pPr>
                <a:r>
                  <a:rPr lang="en-US" b="1" dirty="0" smtClean="0">
                    <a:solidFill>
                      <a:srgbClr val="0070C0"/>
                    </a:solidFill>
                    <a:latin typeface="Times New Roman" pitchFamily="18" charset="0"/>
                    <a:cs typeface="Times New Roman" pitchFamily="18" charset="0"/>
                  </a:rPr>
                  <a:t>w</a:t>
                </a:r>
                <a:r>
                  <a:rPr lang="en-US" b="1" baseline="-31000" dirty="0" smtClean="0">
                    <a:solidFill>
                      <a:srgbClr val="0070C0"/>
                    </a:solidFill>
                    <a:latin typeface="Times New Roman" pitchFamily="18" charset="0"/>
                    <a:cs typeface="Times New Roman" pitchFamily="18" charset="0"/>
                  </a:rPr>
                  <a:t>1 </a:t>
                </a:r>
              </a:p>
            </p:txBody>
          </p:sp>
          <p:cxnSp>
            <p:nvCxnSpPr>
              <p:cNvPr id="3" name="Straight Connector 2"/>
              <p:cNvCxnSpPr/>
              <p:nvPr/>
            </p:nvCxnSpPr>
            <p:spPr>
              <a:xfrm>
                <a:off x="6115525" y="1143000"/>
                <a:ext cx="33762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5735637" y="4842204"/>
              <a:ext cx="1503363" cy="646331"/>
              <a:chOff x="5715000" y="801469"/>
              <a:chExt cx="1503363" cy="646331"/>
            </a:xfrm>
          </p:grpSpPr>
          <p:sp>
            <p:nvSpPr>
              <p:cNvPr id="39" name="Text Box 1030"/>
              <p:cNvSpPr txBox="1">
                <a:spLocks noChangeArrowheads="1"/>
              </p:cNvSpPr>
              <p:nvPr/>
            </p:nvSpPr>
            <p:spPr bwMode="auto">
              <a:xfrm>
                <a:off x="6019800" y="935038"/>
                <a:ext cx="11985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   </a:t>
                </a:r>
                <a:r>
                  <a:rPr lang="en-US" b="1" baseline="-31000" dirty="0" smtClean="0">
                    <a:solidFill>
                      <a:srgbClr val="0070C0"/>
                    </a:solidFill>
                    <a:latin typeface="Times New Roman" pitchFamily="18" charset="0"/>
                    <a:cs typeface="Times New Roman" pitchFamily="18" charset="0"/>
                  </a:rPr>
                  <a:t> </a:t>
                </a: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80</a:t>
                </a:r>
                <a:endParaRPr lang="en-US" b="1" dirty="0">
                  <a:solidFill>
                    <a:srgbClr val="0070C0"/>
                  </a:solidFill>
                  <a:latin typeface="Times New Roman" pitchFamily="18" charset="0"/>
                  <a:cs typeface="Times New Roman" pitchFamily="18" charset="0"/>
                </a:endParaRPr>
              </a:p>
            </p:txBody>
          </p:sp>
          <p:sp>
            <p:nvSpPr>
              <p:cNvPr id="40" name="Text Box 1030"/>
              <p:cNvSpPr txBox="1">
                <a:spLocks noChangeArrowheads="1"/>
              </p:cNvSpPr>
              <p:nvPr/>
            </p:nvSpPr>
            <p:spPr bwMode="auto">
              <a:xfrm>
                <a:off x="5715000" y="801469"/>
                <a:ext cx="11985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ts val="0"/>
                  </a:spcBef>
                </a:pPr>
                <a:r>
                  <a:rPr lang="en-US" b="1" dirty="0" smtClean="0">
                    <a:solidFill>
                      <a:srgbClr val="0070C0"/>
                    </a:solidFill>
                    <a:latin typeface="Times New Roman" pitchFamily="18" charset="0"/>
                    <a:cs typeface="Times New Roman" pitchFamily="18" charset="0"/>
                  </a:rPr>
                  <a:t>v</a:t>
                </a:r>
                <a:r>
                  <a:rPr lang="en-US" b="1" baseline="-31000" dirty="0" smtClean="0">
                    <a:solidFill>
                      <a:srgbClr val="0070C0"/>
                    </a:solidFill>
                    <a:latin typeface="Times New Roman" pitchFamily="18" charset="0"/>
                    <a:cs typeface="Times New Roman" pitchFamily="18" charset="0"/>
                  </a:rPr>
                  <a:t>4</a:t>
                </a:r>
              </a:p>
              <a:p>
                <a:pPr algn="ctr" eaLnBrk="1" hangingPunct="1">
                  <a:spcBef>
                    <a:spcPts val="0"/>
                  </a:spcBef>
                </a:pPr>
                <a:r>
                  <a:rPr lang="en-US" b="1" dirty="0" smtClean="0">
                    <a:solidFill>
                      <a:srgbClr val="0070C0"/>
                    </a:solidFill>
                    <a:latin typeface="Times New Roman" pitchFamily="18" charset="0"/>
                    <a:cs typeface="Times New Roman" pitchFamily="18" charset="0"/>
                  </a:rPr>
                  <a:t>w</a:t>
                </a:r>
                <a:r>
                  <a:rPr lang="en-US" b="1" baseline="-31000" dirty="0" smtClean="0">
                    <a:solidFill>
                      <a:srgbClr val="0070C0"/>
                    </a:solidFill>
                    <a:latin typeface="Times New Roman" pitchFamily="18" charset="0"/>
                    <a:cs typeface="Times New Roman" pitchFamily="18" charset="0"/>
                  </a:rPr>
                  <a:t>4 </a:t>
                </a:r>
              </a:p>
            </p:txBody>
          </p:sp>
          <p:cxnSp>
            <p:nvCxnSpPr>
              <p:cNvPr id="41" name="Straight Connector 40"/>
              <p:cNvCxnSpPr/>
              <p:nvPr/>
            </p:nvCxnSpPr>
            <p:spPr>
              <a:xfrm>
                <a:off x="6115525" y="1143000"/>
                <a:ext cx="33762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5791200" y="6230719"/>
              <a:ext cx="1503363" cy="646331"/>
              <a:chOff x="5715000" y="801469"/>
              <a:chExt cx="1503363" cy="646331"/>
            </a:xfrm>
          </p:grpSpPr>
          <p:sp>
            <p:nvSpPr>
              <p:cNvPr id="43" name="Text Box 1030"/>
              <p:cNvSpPr txBox="1">
                <a:spLocks noChangeArrowheads="1"/>
              </p:cNvSpPr>
              <p:nvPr/>
            </p:nvSpPr>
            <p:spPr bwMode="auto">
              <a:xfrm>
                <a:off x="6019800" y="935038"/>
                <a:ext cx="11985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   </a:t>
                </a:r>
                <a:r>
                  <a:rPr lang="en-US" b="1" baseline="-31000" dirty="0" smtClean="0">
                    <a:solidFill>
                      <a:srgbClr val="0070C0"/>
                    </a:solidFill>
                    <a:latin typeface="Times New Roman" pitchFamily="18" charset="0"/>
                    <a:cs typeface="Times New Roman" pitchFamily="18" charset="0"/>
                  </a:rPr>
                  <a:t> </a:t>
                </a: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75</a:t>
                </a:r>
                <a:endParaRPr lang="en-US" b="1" dirty="0">
                  <a:solidFill>
                    <a:srgbClr val="0070C0"/>
                  </a:solidFill>
                  <a:latin typeface="Times New Roman" pitchFamily="18" charset="0"/>
                  <a:cs typeface="Times New Roman" pitchFamily="18" charset="0"/>
                </a:endParaRPr>
              </a:p>
            </p:txBody>
          </p:sp>
          <p:sp>
            <p:nvSpPr>
              <p:cNvPr id="44" name="Text Box 1030"/>
              <p:cNvSpPr txBox="1">
                <a:spLocks noChangeArrowheads="1"/>
              </p:cNvSpPr>
              <p:nvPr/>
            </p:nvSpPr>
            <p:spPr bwMode="auto">
              <a:xfrm>
                <a:off x="5715000" y="801469"/>
                <a:ext cx="11985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ts val="0"/>
                  </a:spcBef>
                </a:pPr>
                <a:r>
                  <a:rPr lang="en-US" b="1" dirty="0" smtClean="0">
                    <a:solidFill>
                      <a:srgbClr val="0070C0"/>
                    </a:solidFill>
                    <a:latin typeface="Times New Roman" pitchFamily="18" charset="0"/>
                    <a:cs typeface="Times New Roman" pitchFamily="18" charset="0"/>
                  </a:rPr>
                  <a:t>v</a:t>
                </a:r>
                <a:r>
                  <a:rPr lang="en-US" b="1" baseline="-31000" dirty="0" smtClean="0">
                    <a:solidFill>
                      <a:srgbClr val="0070C0"/>
                    </a:solidFill>
                    <a:latin typeface="Times New Roman" pitchFamily="18" charset="0"/>
                    <a:cs typeface="Times New Roman" pitchFamily="18" charset="0"/>
                  </a:rPr>
                  <a:t>5</a:t>
                </a:r>
              </a:p>
              <a:p>
                <a:pPr algn="ctr" eaLnBrk="1" hangingPunct="1">
                  <a:spcBef>
                    <a:spcPts val="0"/>
                  </a:spcBef>
                </a:pPr>
                <a:r>
                  <a:rPr lang="en-US" b="1" dirty="0" smtClean="0">
                    <a:solidFill>
                      <a:srgbClr val="0070C0"/>
                    </a:solidFill>
                    <a:latin typeface="Times New Roman" pitchFamily="18" charset="0"/>
                    <a:cs typeface="Times New Roman" pitchFamily="18" charset="0"/>
                  </a:rPr>
                  <a:t>w</a:t>
                </a:r>
                <a:r>
                  <a:rPr lang="en-US" b="1" baseline="-31000" dirty="0">
                    <a:solidFill>
                      <a:srgbClr val="0070C0"/>
                    </a:solidFill>
                    <a:latin typeface="Times New Roman" pitchFamily="18" charset="0"/>
                    <a:cs typeface="Times New Roman" pitchFamily="18" charset="0"/>
                  </a:rPr>
                  <a:t>5</a:t>
                </a:r>
                <a:r>
                  <a:rPr lang="en-US" b="1" baseline="-31000" dirty="0" smtClean="0">
                    <a:solidFill>
                      <a:srgbClr val="0070C0"/>
                    </a:solidFill>
                    <a:latin typeface="Times New Roman" pitchFamily="18" charset="0"/>
                    <a:cs typeface="Times New Roman" pitchFamily="18" charset="0"/>
                  </a:rPr>
                  <a:t> </a:t>
                </a:r>
              </a:p>
            </p:txBody>
          </p:sp>
          <p:cxnSp>
            <p:nvCxnSpPr>
              <p:cNvPr id="45" name="Straight Connector 44"/>
              <p:cNvCxnSpPr/>
              <p:nvPr/>
            </p:nvCxnSpPr>
            <p:spPr>
              <a:xfrm>
                <a:off x="6115525" y="1143000"/>
                <a:ext cx="33762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5662640" y="2151965"/>
              <a:ext cx="1555723" cy="646331"/>
              <a:chOff x="5662640" y="819834"/>
              <a:chExt cx="1555723" cy="646331"/>
            </a:xfrm>
          </p:grpSpPr>
          <p:sp>
            <p:nvSpPr>
              <p:cNvPr id="47" name="Text Box 1030"/>
              <p:cNvSpPr txBox="1">
                <a:spLocks noChangeArrowheads="1"/>
              </p:cNvSpPr>
              <p:nvPr/>
            </p:nvSpPr>
            <p:spPr bwMode="auto">
              <a:xfrm>
                <a:off x="6019800" y="935038"/>
                <a:ext cx="11985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   </a:t>
                </a:r>
                <a:r>
                  <a:rPr lang="en-US" b="1" baseline="-31000" dirty="0" smtClean="0">
                    <a:solidFill>
                      <a:srgbClr val="0070C0"/>
                    </a:solidFill>
                    <a:latin typeface="Times New Roman" pitchFamily="18" charset="0"/>
                    <a:cs typeface="Times New Roman" pitchFamily="18" charset="0"/>
                  </a:rPr>
                  <a:t> </a:t>
                </a: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40</a:t>
                </a:r>
                <a:endParaRPr lang="en-US" b="1" dirty="0">
                  <a:solidFill>
                    <a:srgbClr val="0070C0"/>
                  </a:solidFill>
                  <a:latin typeface="Times New Roman" pitchFamily="18" charset="0"/>
                  <a:cs typeface="Times New Roman" pitchFamily="18" charset="0"/>
                </a:endParaRPr>
              </a:p>
            </p:txBody>
          </p:sp>
          <p:sp>
            <p:nvSpPr>
              <p:cNvPr id="48" name="Text Box 1030"/>
              <p:cNvSpPr txBox="1">
                <a:spLocks noChangeArrowheads="1"/>
              </p:cNvSpPr>
              <p:nvPr/>
            </p:nvSpPr>
            <p:spPr bwMode="auto">
              <a:xfrm>
                <a:off x="5662640" y="819834"/>
                <a:ext cx="11985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ts val="0"/>
                  </a:spcBef>
                </a:pPr>
                <a:r>
                  <a:rPr lang="en-US" b="1" dirty="0" smtClean="0">
                    <a:solidFill>
                      <a:srgbClr val="0070C0"/>
                    </a:solidFill>
                    <a:latin typeface="Times New Roman" pitchFamily="18" charset="0"/>
                    <a:cs typeface="Times New Roman" pitchFamily="18" charset="0"/>
                  </a:rPr>
                  <a:t>v</a:t>
                </a:r>
                <a:r>
                  <a:rPr lang="en-US" b="1" baseline="-31000" dirty="0" smtClean="0">
                    <a:solidFill>
                      <a:srgbClr val="0070C0"/>
                    </a:solidFill>
                    <a:latin typeface="Times New Roman" pitchFamily="18" charset="0"/>
                    <a:cs typeface="Times New Roman" pitchFamily="18" charset="0"/>
                  </a:rPr>
                  <a:t>2</a:t>
                </a:r>
              </a:p>
              <a:p>
                <a:pPr algn="ctr" eaLnBrk="1" hangingPunct="1">
                  <a:spcBef>
                    <a:spcPts val="0"/>
                  </a:spcBef>
                </a:pPr>
                <a:r>
                  <a:rPr lang="en-US" b="1" dirty="0" smtClean="0">
                    <a:solidFill>
                      <a:srgbClr val="0070C0"/>
                    </a:solidFill>
                    <a:latin typeface="Times New Roman" pitchFamily="18" charset="0"/>
                    <a:cs typeface="Times New Roman" pitchFamily="18" charset="0"/>
                  </a:rPr>
                  <a:t>w</a:t>
                </a:r>
                <a:r>
                  <a:rPr lang="en-US" b="1" baseline="-31000" dirty="0" smtClean="0">
                    <a:solidFill>
                      <a:srgbClr val="0070C0"/>
                    </a:solidFill>
                    <a:latin typeface="Times New Roman" pitchFamily="18" charset="0"/>
                    <a:cs typeface="Times New Roman" pitchFamily="18" charset="0"/>
                  </a:rPr>
                  <a:t>2 </a:t>
                </a:r>
              </a:p>
            </p:txBody>
          </p:sp>
          <p:cxnSp>
            <p:nvCxnSpPr>
              <p:cNvPr id="49" name="Straight Connector 48"/>
              <p:cNvCxnSpPr/>
              <p:nvPr/>
            </p:nvCxnSpPr>
            <p:spPr>
              <a:xfrm>
                <a:off x="6115525" y="1143000"/>
                <a:ext cx="33762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5791200" y="3433616"/>
              <a:ext cx="1503363" cy="646331"/>
              <a:chOff x="5715000" y="801469"/>
              <a:chExt cx="1503363" cy="646331"/>
            </a:xfrm>
          </p:grpSpPr>
          <p:sp>
            <p:nvSpPr>
              <p:cNvPr id="51" name="Text Box 1030"/>
              <p:cNvSpPr txBox="1">
                <a:spLocks noChangeArrowheads="1"/>
              </p:cNvSpPr>
              <p:nvPr/>
            </p:nvSpPr>
            <p:spPr bwMode="auto">
              <a:xfrm>
                <a:off x="6019800" y="935038"/>
                <a:ext cx="11985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   </a:t>
                </a:r>
                <a:r>
                  <a:rPr lang="en-US" b="1" baseline="-31000" dirty="0" smtClean="0">
                    <a:solidFill>
                      <a:srgbClr val="0070C0"/>
                    </a:solidFill>
                    <a:latin typeface="Times New Roman" pitchFamily="18" charset="0"/>
                    <a:cs typeface="Times New Roman" pitchFamily="18" charset="0"/>
                  </a:rPr>
                  <a:t> </a:t>
                </a: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46</a:t>
                </a:r>
                <a:endParaRPr lang="en-US" b="1" dirty="0">
                  <a:solidFill>
                    <a:srgbClr val="0070C0"/>
                  </a:solidFill>
                  <a:latin typeface="Times New Roman" pitchFamily="18" charset="0"/>
                  <a:cs typeface="Times New Roman" pitchFamily="18" charset="0"/>
                </a:endParaRPr>
              </a:p>
            </p:txBody>
          </p:sp>
          <p:sp>
            <p:nvSpPr>
              <p:cNvPr id="52" name="Text Box 1030"/>
              <p:cNvSpPr txBox="1">
                <a:spLocks noChangeArrowheads="1"/>
              </p:cNvSpPr>
              <p:nvPr/>
            </p:nvSpPr>
            <p:spPr bwMode="auto">
              <a:xfrm>
                <a:off x="5715000" y="801469"/>
                <a:ext cx="11985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ts val="0"/>
                  </a:spcBef>
                </a:pPr>
                <a:r>
                  <a:rPr lang="en-US" b="1" dirty="0" smtClean="0">
                    <a:solidFill>
                      <a:srgbClr val="0070C0"/>
                    </a:solidFill>
                    <a:latin typeface="Times New Roman" pitchFamily="18" charset="0"/>
                    <a:cs typeface="Times New Roman" pitchFamily="18" charset="0"/>
                  </a:rPr>
                  <a:t>v</a:t>
                </a:r>
                <a:r>
                  <a:rPr lang="en-US" b="1" baseline="-31000" dirty="0" smtClean="0">
                    <a:solidFill>
                      <a:srgbClr val="0070C0"/>
                    </a:solidFill>
                    <a:latin typeface="Times New Roman" pitchFamily="18" charset="0"/>
                    <a:cs typeface="Times New Roman" pitchFamily="18" charset="0"/>
                  </a:rPr>
                  <a:t>3</a:t>
                </a:r>
              </a:p>
              <a:p>
                <a:pPr algn="ctr" eaLnBrk="1" hangingPunct="1">
                  <a:spcBef>
                    <a:spcPts val="0"/>
                  </a:spcBef>
                </a:pPr>
                <a:r>
                  <a:rPr lang="en-US" b="1" dirty="0" smtClean="0">
                    <a:solidFill>
                      <a:srgbClr val="0070C0"/>
                    </a:solidFill>
                    <a:latin typeface="Times New Roman" pitchFamily="18" charset="0"/>
                    <a:cs typeface="Times New Roman" pitchFamily="18" charset="0"/>
                  </a:rPr>
                  <a:t>w</a:t>
                </a:r>
                <a:r>
                  <a:rPr lang="en-US" b="1" baseline="-31000" dirty="0" smtClean="0">
                    <a:solidFill>
                      <a:srgbClr val="0070C0"/>
                    </a:solidFill>
                    <a:latin typeface="Times New Roman" pitchFamily="18" charset="0"/>
                    <a:cs typeface="Times New Roman" pitchFamily="18" charset="0"/>
                  </a:rPr>
                  <a:t>3 </a:t>
                </a:r>
              </a:p>
            </p:txBody>
          </p:sp>
          <p:cxnSp>
            <p:nvCxnSpPr>
              <p:cNvPr id="53" name="Straight Connector 52"/>
              <p:cNvCxnSpPr/>
              <p:nvPr/>
            </p:nvCxnSpPr>
            <p:spPr>
              <a:xfrm>
                <a:off x="6115525" y="1143000"/>
                <a:ext cx="33762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nvGrpSpPr>
          <p:cNvPr id="54" name="Group 53"/>
          <p:cNvGrpSpPr/>
          <p:nvPr/>
        </p:nvGrpSpPr>
        <p:grpSpPr>
          <a:xfrm>
            <a:off x="689615" y="5072380"/>
            <a:ext cx="2105332" cy="1323439"/>
            <a:chOff x="5581650" y="408661"/>
            <a:chExt cx="1198563" cy="1323439"/>
          </a:xfrm>
        </p:grpSpPr>
        <p:sp>
          <p:nvSpPr>
            <p:cNvPr id="56" name="Text Box 1030"/>
            <p:cNvSpPr txBox="1">
              <a:spLocks noChangeArrowheads="1"/>
            </p:cNvSpPr>
            <p:nvPr/>
          </p:nvSpPr>
          <p:spPr bwMode="auto">
            <a:xfrm>
              <a:off x="5581650" y="408661"/>
              <a:ext cx="11985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ts val="0"/>
                </a:spcBef>
              </a:pPr>
              <a:r>
                <a:rPr lang="en-US" sz="4000" b="1" dirty="0" smtClean="0">
                  <a:solidFill>
                    <a:srgbClr val="0070C0"/>
                  </a:solidFill>
                  <a:latin typeface="Times New Roman" pitchFamily="18" charset="0"/>
                  <a:cs typeface="Times New Roman" pitchFamily="18" charset="0"/>
                </a:rPr>
                <a:t>v</a:t>
              </a:r>
              <a:r>
                <a:rPr lang="en-US" sz="4000" b="1" baseline="-31000" dirty="0" smtClean="0">
                  <a:solidFill>
                    <a:srgbClr val="0070C0"/>
                  </a:solidFill>
                  <a:latin typeface="Times New Roman" pitchFamily="18" charset="0"/>
                  <a:cs typeface="Times New Roman" pitchFamily="18" charset="0"/>
                </a:rPr>
                <a:t>i</a:t>
              </a:r>
            </a:p>
            <a:p>
              <a:pPr algn="ctr" eaLnBrk="1" hangingPunct="1">
                <a:spcBef>
                  <a:spcPts val="0"/>
                </a:spcBef>
              </a:pPr>
              <a:r>
                <a:rPr lang="en-US" sz="4000" b="1" dirty="0" err="1" smtClean="0">
                  <a:solidFill>
                    <a:srgbClr val="0070C0"/>
                  </a:solidFill>
                  <a:latin typeface="Times New Roman" pitchFamily="18" charset="0"/>
                  <a:cs typeface="Times New Roman" pitchFamily="18" charset="0"/>
                </a:rPr>
                <a:t>w</a:t>
              </a:r>
              <a:r>
                <a:rPr lang="en-US" sz="4000" b="1" baseline="-31000" dirty="0" err="1" smtClean="0">
                  <a:solidFill>
                    <a:srgbClr val="0070C0"/>
                  </a:solidFill>
                  <a:latin typeface="Times New Roman" pitchFamily="18" charset="0"/>
                  <a:cs typeface="Times New Roman" pitchFamily="18" charset="0"/>
                </a:rPr>
                <a:t>i</a:t>
              </a:r>
              <a:r>
                <a:rPr lang="en-US" sz="4000" b="1" baseline="-31000" dirty="0" smtClean="0">
                  <a:solidFill>
                    <a:srgbClr val="0070C0"/>
                  </a:solidFill>
                  <a:latin typeface="Times New Roman" pitchFamily="18" charset="0"/>
                  <a:cs typeface="Times New Roman" pitchFamily="18" charset="0"/>
                </a:rPr>
                <a:t> </a:t>
              </a:r>
            </a:p>
          </p:txBody>
        </p:sp>
        <p:cxnSp>
          <p:nvCxnSpPr>
            <p:cNvPr id="57" name="Straight Connector 56"/>
            <p:cNvCxnSpPr/>
            <p:nvPr/>
          </p:nvCxnSpPr>
          <p:spPr>
            <a:xfrm>
              <a:off x="5916946" y="1198700"/>
              <a:ext cx="536199" cy="0"/>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162443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059"/>
          <p:cNvSpPr txBox="1">
            <a:spLocks noChangeArrowheads="1"/>
          </p:cNvSpPr>
          <p:nvPr/>
        </p:nvSpPr>
        <p:spPr bwMode="auto">
          <a:xfrm>
            <a:off x="234237" y="76200"/>
            <a:ext cx="56388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sz="2400" dirty="0">
                <a:latin typeface="Trebuchet MS" pitchFamily="34" charset="0"/>
              </a:rPr>
              <a:t>Suppose "a friend" can consume a weight of </a:t>
            </a:r>
            <a:r>
              <a:rPr lang="en-US" sz="2400" b="1" i="1" dirty="0">
                <a:latin typeface="Trebuchet MS" pitchFamily="34" charset="0"/>
              </a:rPr>
              <a:t>13. </a:t>
            </a:r>
            <a:r>
              <a:rPr lang="en-US" sz="2400" i="1" dirty="0">
                <a:latin typeface="Trebuchet MS" pitchFamily="34" charset="0"/>
              </a:rPr>
              <a:t>Assume that y</a:t>
            </a:r>
            <a:r>
              <a:rPr lang="en-US" sz="2400" dirty="0">
                <a:latin typeface="Trebuchet MS" pitchFamily="34" charset="0"/>
              </a:rPr>
              <a:t>ou won’t run out of candy</a:t>
            </a:r>
          </a:p>
          <a:p>
            <a:pPr algn="ctr" eaLnBrk="1" hangingPunct="1">
              <a:spcBef>
                <a:spcPct val="50000"/>
              </a:spcBef>
            </a:pPr>
            <a:r>
              <a:rPr lang="en-US" sz="2400" dirty="0">
                <a:latin typeface="Trebuchet MS" pitchFamily="34" charset="0"/>
              </a:rPr>
              <a:t>How can you maximize this </a:t>
            </a:r>
            <a:br>
              <a:rPr lang="en-US" sz="2400" dirty="0">
                <a:latin typeface="Trebuchet MS" pitchFamily="34" charset="0"/>
              </a:rPr>
            </a:br>
            <a:r>
              <a:rPr lang="en-US" sz="2400" b="1" i="1" dirty="0">
                <a:solidFill>
                  <a:srgbClr val="008000"/>
                </a:solidFill>
                <a:latin typeface="Trebuchet MS" pitchFamily="34" charset="0"/>
              </a:rPr>
              <a:t>candy-value</a:t>
            </a:r>
            <a:r>
              <a:rPr lang="en-US" sz="2400" b="1" i="1" dirty="0">
                <a:latin typeface="Trebuchet MS" pitchFamily="34" charset="0"/>
              </a:rPr>
              <a:t> </a:t>
            </a:r>
            <a:r>
              <a:rPr lang="en-US" sz="2400" dirty="0">
                <a:latin typeface="Trebuchet MS" pitchFamily="34" charset="0"/>
              </a:rPr>
              <a:t>experience?</a:t>
            </a:r>
          </a:p>
        </p:txBody>
      </p:sp>
      <p:sp>
        <p:nvSpPr>
          <p:cNvPr id="32771" name="Rectangle 32"/>
          <p:cNvSpPr>
            <a:spLocks noChangeArrowheads="1"/>
          </p:cNvSpPr>
          <p:nvPr/>
        </p:nvSpPr>
        <p:spPr bwMode="auto">
          <a:xfrm>
            <a:off x="3053637" y="6348413"/>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p>
            <a:pPr algn="ctr"/>
            <a:r>
              <a:rPr lang="en-US" sz="2400" dirty="0">
                <a:solidFill>
                  <a:srgbClr val="8E030A"/>
                </a:solidFill>
                <a:latin typeface="Trebuchet MS" pitchFamily="34" charset="0"/>
              </a:rPr>
              <a:t>Does </a:t>
            </a:r>
            <a:r>
              <a:rPr lang="en-US" sz="2400" u="sng" dirty="0">
                <a:solidFill>
                  <a:srgbClr val="8E030A"/>
                </a:solidFill>
                <a:latin typeface="Trebuchet MS" pitchFamily="34" charset="0"/>
              </a:rPr>
              <a:t>greed</a:t>
            </a:r>
            <a:r>
              <a:rPr lang="en-US" sz="2400" dirty="0">
                <a:solidFill>
                  <a:srgbClr val="8E030A"/>
                </a:solidFill>
                <a:latin typeface="Trebuchet MS" pitchFamily="34" charset="0"/>
              </a:rPr>
              <a:t> work?</a:t>
            </a:r>
          </a:p>
        </p:txBody>
      </p:sp>
      <p:sp>
        <p:nvSpPr>
          <p:cNvPr id="68" name="Text Box 1030"/>
          <p:cNvSpPr txBox="1">
            <a:spLocks noChangeArrowheads="1"/>
          </p:cNvSpPr>
          <p:nvPr/>
        </p:nvSpPr>
        <p:spPr bwMode="auto">
          <a:xfrm>
            <a:off x="1194237" y="5149274"/>
            <a:ext cx="204743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2800" b="1" dirty="0" err="1" smtClean="0">
                <a:solidFill>
                  <a:srgbClr val="008000"/>
                </a:solidFill>
                <a:latin typeface="Times New Roman" pitchFamily="18" charset="0"/>
                <a:cs typeface="Times New Roman" pitchFamily="18" charset="0"/>
              </a:rPr>
              <a:t>v</a:t>
            </a:r>
            <a:r>
              <a:rPr lang="en-US" sz="2800" b="1" baseline="-31000" dirty="0" err="1" smtClean="0">
                <a:solidFill>
                  <a:srgbClr val="008000"/>
                </a:solidFill>
                <a:latin typeface="Times New Roman" pitchFamily="18" charset="0"/>
                <a:cs typeface="Times New Roman" pitchFamily="18" charset="0"/>
              </a:rPr>
              <a:t>Total</a:t>
            </a:r>
            <a:r>
              <a:rPr lang="en-US" sz="2800" b="1" baseline="-31000" dirty="0" smtClean="0">
                <a:solidFill>
                  <a:srgbClr val="008000"/>
                </a:solidFill>
                <a:latin typeface="Times New Roman" pitchFamily="18" charset="0"/>
                <a:cs typeface="Times New Roman" pitchFamily="18" charset="0"/>
              </a:rPr>
              <a:t> </a:t>
            </a:r>
            <a:r>
              <a:rPr lang="en-US" sz="2800" b="1" dirty="0">
                <a:solidFill>
                  <a:srgbClr val="008000"/>
                </a:solidFill>
                <a:latin typeface="Times New Roman" pitchFamily="18" charset="0"/>
                <a:cs typeface="Times New Roman" pitchFamily="18" charset="0"/>
              </a:rPr>
              <a:t>= </a:t>
            </a:r>
            <a:r>
              <a:rPr lang="en-US" sz="2800" b="1" dirty="0" smtClean="0">
                <a:solidFill>
                  <a:srgbClr val="008000"/>
                </a:solidFill>
                <a:latin typeface="Times New Roman" pitchFamily="18" charset="0"/>
                <a:cs typeface="Times New Roman" pitchFamily="18" charset="0"/>
              </a:rPr>
              <a:t>860</a:t>
            </a:r>
          </a:p>
          <a:p>
            <a:pPr eaLnBrk="1" hangingPunct="1">
              <a:spcBef>
                <a:spcPct val="50000"/>
              </a:spcBef>
            </a:pPr>
            <a:r>
              <a:rPr lang="en-US" sz="2800" b="1" dirty="0" err="1">
                <a:latin typeface="Times New Roman" pitchFamily="18" charset="0"/>
                <a:cs typeface="Times New Roman" pitchFamily="18" charset="0"/>
              </a:rPr>
              <a:t>w</a:t>
            </a:r>
            <a:r>
              <a:rPr lang="en-US" sz="2800" b="1" baseline="-31000" dirty="0" err="1">
                <a:latin typeface="Times New Roman" pitchFamily="18" charset="0"/>
                <a:cs typeface="Times New Roman" pitchFamily="18" charset="0"/>
              </a:rPr>
              <a:t>Total</a:t>
            </a:r>
            <a:r>
              <a:rPr lang="en-US" sz="2800" b="1" baseline="-31000" dirty="0">
                <a:latin typeface="Times New Roman" pitchFamily="18" charset="0"/>
                <a:cs typeface="Times New Roman" pitchFamily="18" charset="0"/>
              </a:rPr>
              <a:t> </a:t>
            </a: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13</a:t>
            </a:r>
          </a:p>
        </p:txBody>
      </p:sp>
      <p:cxnSp>
        <p:nvCxnSpPr>
          <p:cNvPr id="69" name="Straight Connector 68"/>
          <p:cNvCxnSpPr/>
          <p:nvPr/>
        </p:nvCxnSpPr>
        <p:spPr>
          <a:xfrm>
            <a:off x="862012" y="5136356"/>
            <a:ext cx="3429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304800" y="4343400"/>
            <a:ext cx="405795" cy="381000"/>
            <a:chOff x="78830" y="4403342"/>
            <a:chExt cx="405795" cy="381000"/>
          </a:xfrm>
        </p:grpSpPr>
        <p:cxnSp>
          <p:nvCxnSpPr>
            <p:cNvPr id="71" name="Straight Connector 70"/>
            <p:cNvCxnSpPr/>
            <p:nvPr/>
          </p:nvCxnSpPr>
          <p:spPr>
            <a:xfrm>
              <a:off x="78830" y="4581033"/>
              <a:ext cx="40579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289034" y="4403342"/>
              <a:ext cx="0" cy="381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rot="2813019">
            <a:off x="3771365" y="4167483"/>
            <a:ext cx="382276" cy="381000"/>
            <a:chOff x="1782755" y="4258469"/>
            <a:chExt cx="382276" cy="381000"/>
          </a:xfrm>
        </p:grpSpPr>
        <p:cxnSp>
          <p:nvCxnSpPr>
            <p:cNvPr id="80" name="Straight Connector 79"/>
            <p:cNvCxnSpPr/>
            <p:nvPr/>
          </p:nvCxnSpPr>
          <p:spPr>
            <a:xfrm>
              <a:off x="1782755" y="4436160"/>
              <a:ext cx="38227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1981200" y="4258469"/>
              <a:ext cx="0" cy="381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2" name="TextBox 81"/>
          <p:cNvSpPr txBox="1"/>
          <p:nvPr/>
        </p:nvSpPr>
        <p:spPr>
          <a:xfrm>
            <a:off x="4106556" y="3872706"/>
            <a:ext cx="870256" cy="923330"/>
          </a:xfrm>
          <a:prstGeom prst="rect">
            <a:avLst/>
          </a:prstGeom>
          <a:noFill/>
        </p:spPr>
        <p:txBody>
          <a:bodyPr wrap="square" rtlCol="0">
            <a:spAutoFit/>
          </a:bodyPr>
          <a:lstStyle/>
          <a:p>
            <a:r>
              <a:rPr lang="en-US" sz="5400" b="1" dirty="0" smtClean="0"/>
              <a:t>3</a:t>
            </a:r>
            <a:endParaRPr lang="en-US" sz="5400" b="1" dirty="0"/>
          </a:p>
        </p:txBody>
      </p:sp>
      <p:grpSp>
        <p:nvGrpSpPr>
          <p:cNvPr id="52" name="Group 51"/>
          <p:cNvGrpSpPr/>
          <p:nvPr/>
        </p:nvGrpSpPr>
        <p:grpSpPr>
          <a:xfrm rot="2813019">
            <a:off x="3810771" y="2835372"/>
            <a:ext cx="382276" cy="381000"/>
            <a:chOff x="1782755" y="4258469"/>
            <a:chExt cx="382276" cy="381000"/>
          </a:xfrm>
        </p:grpSpPr>
        <p:cxnSp>
          <p:nvCxnSpPr>
            <p:cNvPr id="53" name="Straight Connector 52"/>
            <p:cNvCxnSpPr/>
            <p:nvPr/>
          </p:nvCxnSpPr>
          <p:spPr>
            <a:xfrm>
              <a:off x="1782755" y="4436160"/>
              <a:ext cx="38227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1981200" y="4258469"/>
              <a:ext cx="0" cy="381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5" name="TextBox 54"/>
          <p:cNvSpPr txBox="1"/>
          <p:nvPr/>
        </p:nvSpPr>
        <p:spPr>
          <a:xfrm>
            <a:off x="4145962" y="2540595"/>
            <a:ext cx="870256" cy="923330"/>
          </a:xfrm>
          <a:prstGeom prst="rect">
            <a:avLst/>
          </a:prstGeom>
          <a:noFill/>
        </p:spPr>
        <p:txBody>
          <a:bodyPr wrap="square" rtlCol="0">
            <a:spAutoFit/>
          </a:bodyPr>
          <a:lstStyle/>
          <a:p>
            <a:r>
              <a:rPr lang="en-US" sz="5400" b="1" dirty="0"/>
              <a:t>1</a:t>
            </a:r>
          </a:p>
        </p:txBody>
      </p:sp>
      <p:grpSp>
        <p:nvGrpSpPr>
          <p:cNvPr id="56" name="Group 55"/>
          <p:cNvGrpSpPr/>
          <p:nvPr/>
        </p:nvGrpSpPr>
        <p:grpSpPr>
          <a:xfrm>
            <a:off x="5662640" y="76200"/>
            <a:ext cx="3198785" cy="6800850"/>
            <a:chOff x="5662640" y="76200"/>
            <a:chExt cx="3198785" cy="6800850"/>
          </a:xfrm>
        </p:grpSpPr>
        <p:pic>
          <p:nvPicPr>
            <p:cNvPr id="57" name="Picture 1031" descr="bit-o-honey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3288" y="4198938"/>
              <a:ext cx="159385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1032" descr="dots2_2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3288" y="5570538"/>
              <a:ext cx="1592262"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1033" descr="necco-wafers_2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1458913"/>
              <a:ext cx="1622425"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1034" descr="pop-rocks_2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7575" y="2851150"/>
              <a:ext cx="15652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1035" descr="pez-refill-2_2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40588" y="76200"/>
              <a:ext cx="1620837"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Rectangle 1041"/>
            <p:cNvSpPr>
              <a:spLocks noChangeArrowheads="1"/>
            </p:cNvSpPr>
            <p:nvPr/>
          </p:nvSpPr>
          <p:spPr bwMode="auto">
            <a:xfrm>
              <a:off x="8185150" y="860425"/>
              <a:ext cx="606425" cy="366713"/>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a:cs typeface="Times New Roman" pitchFamily="18" charset="0"/>
                </a:rPr>
                <a:t>i = 1</a:t>
              </a:r>
            </a:p>
          </p:txBody>
        </p:sp>
        <p:sp>
          <p:nvSpPr>
            <p:cNvPr id="84" name="Rectangle 1042"/>
            <p:cNvSpPr>
              <a:spLocks noChangeArrowheads="1"/>
            </p:cNvSpPr>
            <p:nvPr/>
          </p:nvSpPr>
          <p:spPr bwMode="auto">
            <a:xfrm>
              <a:off x="8185150" y="2274888"/>
              <a:ext cx="606425" cy="36671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a:cs typeface="Times New Roman" pitchFamily="18" charset="0"/>
                </a:rPr>
                <a:t>i = 2</a:t>
              </a:r>
            </a:p>
          </p:txBody>
        </p:sp>
        <p:sp>
          <p:nvSpPr>
            <p:cNvPr id="85" name="Rectangle 1043"/>
            <p:cNvSpPr>
              <a:spLocks noChangeArrowheads="1"/>
            </p:cNvSpPr>
            <p:nvPr/>
          </p:nvSpPr>
          <p:spPr bwMode="auto">
            <a:xfrm>
              <a:off x="8135938" y="3589338"/>
              <a:ext cx="606425" cy="36671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a:cs typeface="Times New Roman" pitchFamily="18" charset="0"/>
                </a:rPr>
                <a:t>i = 3</a:t>
              </a:r>
            </a:p>
          </p:txBody>
        </p:sp>
        <p:sp>
          <p:nvSpPr>
            <p:cNvPr id="86" name="Rectangle 1044"/>
            <p:cNvSpPr>
              <a:spLocks noChangeArrowheads="1"/>
            </p:cNvSpPr>
            <p:nvPr/>
          </p:nvSpPr>
          <p:spPr bwMode="auto">
            <a:xfrm>
              <a:off x="8140700" y="4933950"/>
              <a:ext cx="606425" cy="366713"/>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a:cs typeface="Times New Roman" pitchFamily="18" charset="0"/>
                </a:rPr>
                <a:t>i = 4</a:t>
              </a:r>
            </a:p>
          </p:txBody>
        </p:sp>
        <p:sp>
          <p:nvSpPr>
            <p:cNvPr id="87" name="Rectangle 1045"/>
            <p:cNvSpPr>
              <a:spLocks noChangeArrowheads="1"/>
            </p:cNvSpPr>
            <p:nvPr/>
          </p:nvSpPr>
          <p:spPr bwMode="auto">
            <a:xfrm>
              <a:off x="8137525" y="6348413"/>
              <a:ext cx="606425" cy="36671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a:cs typeface="Times New Roman" pitchFamily="18" charset="0"/>
                </a:rPr>
                <a:t>i = 5</a:t>
              </a:r>
            </a:p>
          </p:txBody>
        </p:sp>
        <p:sp>
          <p:nvSpPr>
            <p:cNvPr id="88" name="Text Box 1030"/>
            <p:cNvSpPr txBox="1">
              <a:spLocks noChangeArrowheads="1"/>
            </p:cNvSpPr>
            <p:nvPr/>
          </p:nvSpPr>
          <p:spPr bwMode="auto">
            <a:xfrm>
              <a:off x="5989638" y="519113"/>
              <a:ext cx="11985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a:latin typeface="Times New Roman" pitchFamily="18" charset="0"/>
                  <a:cs typeface="Times New Roman" pitchFamily="18" charset="0"/>
                </a:rPr>
                <a:t>w</a:t>
              </a:r>
              <a:r>
                <a:rPr lang="en-US" b="1" baseline="-31000" dirty="0">
                  <a:latin typeface="Times New Roman" pitchFamily="18" charset="0"/>
                  <a:cs typeface="Times New Roman" pitchFamily="18" charset="0"/>
                </a:rPr>
                <a:t>1 </a:t>
              </a:r>
              <a:r>
                <a:rPr lang="en-US" b="1" dirty="0">
                  <a:latin typeface="Times New Roman" pitchFamily="18" charset="0"/>
                  <a:cs typeface="Times New Roman" pitchFamily="18" charset="0"/>
                </a:rPr>
                <a:t>= 2</a:t>
              </a:r>
            </a:p>
          </p:txBody>
        </p:sp>
        <p:sp>
          <p:nvSpPr>
            <p:cNvPr id="89" name="Text Box 1030"/>
            <p:cNvSpPr txBox="1">
              <a:spLocks noChangeArrowheads="1"/>
            </p:cNvSpPr>
            <p:nvPr/>
          </p:nvSpPr>
          <p:spPr bwMode="auto">
            <a:xfrm>
              <a:off x="5989638" y="198438"/>
              <a:ext cx="11985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solidFill>
                    <a:srgbClr val="008000"/>
                  </a:solidFill>
                  <a:latin typeface="Times New Roman" pitchFamily="18" charset="0"/>
                  <a:cs typeface="Times New Roman" pitchFamily="18" charset="0"/>
                </a:rPr>
                <a:t>v</a:t>
              </a:r>
              <a:r>
                <a:rPr lang="en-US" b="1" baseline="-31000">
                  <a:solidFill>
                    <a:srgbClr val="008000"/>
                  </a:solidFill>
                  <a:latin typeface="Times New Roman" pitchFamily="18" charset="0"/>
                  <a:cs typeface="Times New Roman" pitchFamily="18" charset="0"/>
                </a:rPr>
                <a:t>1 </a:t>
              </a:r>
              <a:r>
                <a:rPr lang="en-US" b="1">
                  <a:solidFill>
                    <a:srgbClr val="008000"/>
                  </a:solidFill>
                  <a:latin typeface="Times New Roman" pitchFamily="18" charset="0"/>
                  <a:cs typeface="Times New Roman" pitchFamily="18" charset="0"/>
                </a:rPr>
                <a:t>= 100</a:t>
              </a:r>
            </a:p>
          </p:txBody>
        </p:sp>
        <p:sp>
          <p:nvSpPr>
            <p:cNvPr id="90" name="Text Box 1030"/>
            <p:cNvSpPr txBox="1">
              <a:spLocks noChangeArrowheads="1"/>
            </p:cNvSpPr>
            <p:nvPr/>
          </p:nvSpPr>
          <p:spPr bwMode="auto">
            <a:xfrm>
              <a:off x="5994400" y="1895475"/>
              <a:ext cx="1198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latin typeface="Times New Roman" pitchFamily="18" charset="0"/>
                  <a:cs typeface="Times New Roman" pitchFamily="18" charset="0"/>
                </a:rPr>
                <a:t>w</a:t>
              </a:r>
              <a:r>
                <a:rPr lang="en-US" b="1" baseline="-31000">
                  <a:latin typeface="Times New Roman" pitchFamily="18" charset="0"/>
                  <a:cs typeface="Times New Roman" pitchFamily="18" charset="0"/>
                </a:rPr>
                <a:t>2 </a:t>
              </a:r>
              <a:r>
                <a:rPr lang="en-US" b="1">
                  <a:latin typeface="Times New Roman" pitchFamily="18" charset="0"/>
                  <a:cs typeface="Times New Roman" pitchFamily="18" charset="0"/>
                </a:rPr>
                <a:t>= 3</a:t>
              </a:r>
            </a:p>
          </p:txBody>
        </p:sp>
        <p:sp>
          <p:nvSpPr>
            <p:cNvPr id="91" name="Text Box 1030"/>
            <p:cNvSpPr txBox="1">
              <a:spLocks noChangeArrowheads="1"/>
            </p:cNvSpPr>
            <p:nvPr/>
          </p:nvSpPr>
          <p:spPr bwMode="auto">
            <a:xfrm>
              <a:off x="5994400" y="1574800"/>
              <a:ext cx="1198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solidFill>
                    <a:srgbClr val="008000"/>
                  </a:solidFill>
                  <a:latin typeface="Times New Roman" pitchFamily="18" charset="0"/>
                  <a:cs typeface="Times New Roman" pitchFamily="18" charset="0"/>
                </a:rPr>
                <a:t>v</a:t>
              </a:r>
              <a:r>
                <a:rPr lang="en-US" b="1" baseline="-31000">
                  <a:solidFill>
                    <a:srgbClr val="008000"/>
                  </a:solidFill>
                  <a:latin typeface="Times New Roman" pitchFamily="18" charset="0"/>
                  <a:cs typeface="Times New Roman" pitchFamily="18" charset="0"/>
                </a:rPr>
                <a:t>2 </a:t>
              </a:r>
              <a:r>
                <a:rPr lang="en-US" b="1">
                  <a:solidFill>
                    <a:srgbClr val="008000"/>
                  </a:solidFill>
                  <a:latin typeface="Times New Roman" pitchFamily="18" charset="0"/>
                  <a:cs typeface="Times New Roman" pitchFamily="18" charset="0"/>
                </a:rPr>
                <a:t>= 120</a:t>
              </a:r>
            </a:p>
          </p:txBody>
        </p:sp>
        <p:sp>
          <p:nvSpPr>
            <p:cNvPr id="92" name="Text Box 1030"/>
            <p:cNvSpPr txBox="1">
              <a:spLocks noChangeArrowheads="1"/>
            </p:cNvSpPr>
            <p:nvPr/>
          </p:nvSpPr>
          <p:spPr bwMode="auto">
            <a:xfrm>
              <a:off x="6022975" y="3248025"/>
              <a:ext cx="1198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latin typeface="Times New Roman" pitchFamily="18" charset="0"/>
                  <a:cs typeface="Times New Roman" pitchFamily="18" charset="0"/>
                </a:rPr>
                <a:t>w</a:t>
              </a:r>
              <a:r>
                <a:rPr lang="en-US" b="1" baseline="-31000">
                  <a:latin typeface="Times New Roman" pitchFamily="18" charset="0"/>
                  <a:cs typeface="Times New Roman" pitchFamily="18" charset="0"/>
                </a:rPr>
                <a:t>3 </a:t>
              </a:r>
              <a:r>
                <a:rPr lang="en-US" b="1">
                  <a:latin typeface="Times New Roman" pitchFamily="18" charset="0"/>
                  <a:cs typeface="Times New Roman" pitchFamily="18" charset="0"/>
                </a:rPr>
                <a:t>= 5</a:t>
              </a:r>
            </a:p>
          </p:txBody>
        </p:sp>
        <p:sp>
          <p:nvSpPr>
            <p:cNvPr id="93" name="Text Box 1030"/>
            <p:cNvSpPr txBox="1">
              <a:spLocks noChangeArrowheads="1"/>
            </p:cNvSpPr>
            <p:nvPr/>
          </p:nvSpPr>
          <p:spPr bwMode="auto">
            <a:xfrm>
              <a:off x="6022975" y="2927350"/>
              <a:ext cx="1198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solidFill>
                    <a:srgbClr val="008000"/>
                  </a:solidFill>
                  <a:latin typeface="Times New Roman" pitchFamily="18" charset="0"/>
                  <a:cs typeface="Times New Roman" pitchFamily="18" charset="0"/>
                </a:rPr>
                <a:t>v</a:t>
              </a:r>
              <a:r>
                <a:rPr lang="en-US" b="1" baseline="-31000">
                  <a:solidFill>
                    <a:srgbClr val="008000"/>
                  </a:solidFill>
                  <a:latin typeface="Times New Roman" pitchFamily="18" charset="0"/>
                  <a:cs typeface="Times New Roman" pitchFamily="18" charset="0"/>
                </a:rPr>
                <a:t>3 </a:t>
              </a:r>
              <a:r>
                <a:rPr lang="en-US" b="1">
                  <a:solidFill>
                    <a:srgbClr val="008000"/>
                  </a:solidFill>
                  <a:latin typeface="Times New Roman" pitchFamily="18" charset="0"/>
                  <a:cs typeface="Times New Roman" pitchFamily="18" charset="0"/>
                </a:rPr>
                <a:t>= 230</a:t>
              </a:r>
            </a:p>
          </p:txBody>
        </p:sp>
        <p:sp>
          <p:nvSpPr>
            <p:cNvPr id="94" name="Text Box 1030"/>
            <p:cNvSpPr txBox="1">
              <a:spLocks noChangeArrowheads="1"/>
            </p:cNvSpPr>
            <p:nvPr/>
          </p:nvSpPr>
          <p:spPr bwMode="auto">
            <a:xfrm>
              <a:off x="5989638" y="4586288"/>
              <a:ext cx="11985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latin typeface="Times New Roman" pitchFamily="18" charset="0"/>
                  <a:cs typeface="Times New Roman" pitchFamily="18" charset="0"/>
                </a:rPr>
                <a:t>w</a:t>
              </a:r>
              <a:r>
                <a:rPr lang="en-US" b="1" baseline="-31000">
                  <a:latin typeface="Times New Roman" pitchFamily="18" charset="0"/>
                  <a:cs typeface="Times New Roman" pitchFamily="18" charset="0"/>
                </a:rPr>
                <a:t>4 </a:t>
              </a:r>
              <a:r>
                <a:rPr lang="en-US" b="1">
                  <a:latin typeface="Times New Roman" pitchFamily="18" charset="0"/>
                  <a:cs typeface="Times New Roman" pitchFamily="18" charset="0"/>
                </a:rPr>
                <a:t>= 7</a:t>
              </a:r>
            </a:p>
          </p:txBody>
        </p:sp>
        <p:sp>
          <p:nvSpPr>
            <p:cNvPr id="95" name="Text Box 1030"/>
            <p:cNvSpPr txBox="1">
              <a:spLocks noChangeArrowheads="1"/>
            </p:cNvSpPr>
            <p:nvPr/>
          </p:nvSpPr>
          <p:spPr bwMode="auto">
            <a:xfrm>
              <a:off x="5989638" y="4265613"/>
              <a:ext cx="11985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solidFill>
                    <a:srgbClr val="008000"/>
                  </a:solidFill>
                  <a:latin typeface="Times New Roman" pitchFamily="18" charset="0"/>
                  <a:cs typeface="Times New Roman" pitchFamily="18" charset="0"/>
                </a:rPr>
                <a:t>v</a:t>
              </a:r>
              <a:r>
                <a:rPr lang="en-US" b="1" baseline="-31000">
                  <a:solidFill>
                    <a:srgbClr val="008000"/>
                  </a:solidFill>
                  <a:latin typeface="Times New Roman" pitchFamily="18" charset="0"/>
                  <a:cs typeface="Times New Roman" pitchFamily="18" charset="0"/>
                </a:rPr>
                <a:t>4 </a:t>
              </a:r>
              <a:r>
                <a:rPr lang="en-US" b="1">
                  <a:solidFill>
                    <a:srgbClr val="008000"/>
                  </a:solidFill>
                  <a:latin typeface="Times New Roman" pitchFamily="18" charset="0"/>
                  <a:cs typeface="Times New Roman" pitchFamily="18" charset="0"/>
                </a:rPr>
                <a:t>= 560</a:t>
              </a:r>
            </a:p>
          </p:txBody>
        </p:sp>
        <p:sp>
          <p:nvSpPr>
            <p:cNvPr id="96" name="Text Box 1030"/>
            <p:cNvSpPr txBox="1">
              <a:spLocks noChangeArrowheads="1"/>
            </p:cNvSpPr>
            <p:nvPr/>
          </p:nvSpPr>
          <p:spPr bwMode="auto">
            <a:xfrm>
              <a:off x="5964238" y="5959475"/>
              <a:ext cx="11985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latin typeface="Times New Roman" pitchFamily="18" charset="0"/>
                  <a:cs typeface="Times New Roman" pitchFamily="18" charset="0"/>
                </a:rPr>
                <a:t>w</a:t>
              </a:r>
              <a:r>
                <a:rPr lang="en-US" b="1" baseline="-31000">
                  <a:latin typeface="Times New Roman" pitchFamily="18" charset="0"/>
                  <a:cs typeface="Times New Roman" pitchFamily="18" charset="0"/>
                </a:rPr>
                <a:t>5 </a:t>
              </a:r>
              <a:r>
                <a:rPr lang="en-US" b="1">
                  <a:latin typeface="Times New Roman" pitchFamily="18" charset="0"/>
                  <a:cs typeface="Times New Roman" pitchFamily="18" charset="0"/>
                </a:rPr>
                <a:t>= 9</a:t>
              </a:r>
            </a:p>
          </p:txBody>
        </p:sp>
        <p:sp>
          <p:nvSpPr>
            <p:cNvPr id="97" name="Text Box 1030"/>
            <p:cNvSpPr txBox="1">
              <a:spLocks noChangeArrowheads="1"/>
            </p:cNvSpPr>
            <p:nvPr/>
          </p:nvSpPr>
          <p:spPr bwMode="auto">
            <a:xfrm>
              <a:off x="5964238" y="5638800"/>
              <a:ext cx="11985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solidFill>
                    <a:srgbClr val="008000"/>
                  </a:solidFill>
                  <a:latin typeface="Times New Roman" pitchFamily="18" charset="0"/>
                  <a:cs typeface="Times New Roman" pitchFamily="18" charset="0"/>
                </a:rPr>
                <a:t>v</a:t>
              </a:r>
              <a:r>
                <a:rPr lang="en-US" b="1" baseline="-31000">
                  <a:solidFill>
                    <a:srgbClr val="008000"/>
                  </a:solidFill>
                  <a:latin typeface="Times New Roman" pitchFamily="18" charset="0"/>
                  <a:cs typeface="Times New Roman" pitchFamily="18" charset="0"/>
                </a:rPr>
                <a:t>5 </a:t>
              </a:r>
              <a:r>
                <a:rPr lang="en-US" b="1">
                  <a:solidFill>
                    <a:srgbClr val="008000"/>
                  </a:solidFill>
                  <a:latin typeface="Times New Roman" pitchFamily="18" charset="0"/>
                  <a:cs typeface="Times New Roman" pitchFamily="18" charset="0"/>
                </a:rPr>
                <a:t>= 675</a:t>
              </a:r>
            </a:p>
          </p:txBody>
        </p:sp>
        <p:grpSp>
          <p:nvGrpSpPr>
            <p:cNvPr id="98" name="Group 97"/>
            <p:cNvGrpSpPr/>
            <p:nvPr/>
          </p:nvGrpSpPr>
          <p:grpSpPr>
            <a:xfrm>
              <a:off x="5715000" y="801469"/>
              <a:ext cx="1503363" cy="646331"/>
              <a:chOff x="5715000" y="801469"/>
              <a:chExt cx="1503363" cy="646331"/>
            </a:xfrm>
          </p:grpSpPr>
          <p:sp>
            <p:nvSpPr>
              <p:cNvPr id="115" name="Text Box 1030"/>
              <p:cNvSpPr txBox="1">
                <a:spLocks noChangeArrowheads="1"/>
              </p:cNvSpPr>
              <p:nvPr/>
            </p:nvSpPr>
            <p:spPr bwMode="auto">
              <a:xfrm>
                <a:off x="6019800" y="935038"/>
                <a:ext cx="11985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   </a:t>
                </a:r>
                <a:r>
                  <a:rPr lang="en-US" b="1" baseline="-31000" dirty="0" smtClean="0">
                    <a:solidFill>
                      <a:srgbClr val="0070C0"/>
                    </a:solidFill>
                    <a:latin typeface="Times New Roman" pitchFamily="18" charset="0"/>
                    <a:cs typeface="Times New Roman" pitchFamily="18" charset="0"/>
                  </a:rPr>
                  <a:t> </a:t>
                </a:r>
                <a:r>
                  <a:rPr lang="en-US" b="1" dirty="0">
                    <a:solidFill>
                      <a:srgbClr val="0070C0"/>
                    </a:solidFill>
                    <a:latin typeface="Times New Roman" pitchFamily="18" charset="0"/>
                    <a:cs typeface="Times New Roman" pitchFamily="18" charset="0"/>
                  </a:rPr>
                  <a:t>= 50</a:t>
                </a:r>
              </a:p>
            </p:txBody>
          </p:sp>
          <p:sp>
            <p:nvSpPr>
              <p:cNvPr id="116" name="Text Box 1030"/>
              <p:cNvSpPr txBox="1">
                <a:spLocks noChangeArrowheads="1"/>
              </p:cNvSpPr>
              <p:nvPr/>
            </p:nvSpPr>
            <p:spPr bwMode="auto">
              <a:xfrm>
                <a:off x="5715000" y="801469"/>
                <a:ext cx="11985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ts val="0"/>
                  </a:spcBef>
                </a:pPr>
                <a:r>
                  <a:rPr lang="en-US" b="1" dirty="0" smtClean="0">
                    <a:solidFill>
                      <a:srgbClr val="0070C0"/>
                    </a:solidFill>
                    <a:latin typeface="Times New Roman" pitchFamily="18" charset="0"/>
                    <a:cs typeface="Times New Roman" pitchFamily="18" charset="0"/>
                  </a:rPr>
                  <a:t>v</a:t>
                </a:r>
                <a:r>
                  <a:rPr lang="en-US" b="1" baseline="-31000" dirty="0" smtClean="0">
                    <a:solidFill>
                      <a:srgbClr val="0070C0"/>
                    </a:solidFill>
                    <a:latin typeface="Times New Roman" pitchFamily="18" charset="0"/>
                    <a:cs typeface="Times New Roman" pitchFamily="18" charset="0"/>
                  </a:rPr>
                  <a:t>1</a:t>
                </a:r>
              </a:p>
              <a:p>
                <a:pPr algn="ctr" eaLnBrk="1" hangingPunct="1">
                  <a:spcBef>
                    <a:spcPts val="0"/>
                  </a:spcBef>
                </a:pPr>
                <a:r>
                  <a:rPr lang="en-US" b="1" dirty="0" smtClean="0">
                    <a:solidFill>
                      <a:srgbClr val="0070C0"/>
                    </a:solidFill>
                    <a:latin typeface="Times New Roman" pitchFamily="18" charset="0"/>
                    <a:cs typeface="Times New Roman" pitchFamily="18" charset="0"/>
                  </a:rPr>
                  <a:t>w</a:t>
                </a:r>
                <a:r>
                  <a:rPr lang="en-US" b="1" baseline="-31000" dirty="0" smtClean="0">
                    <a:solidFill>
                      <a:srgbClr val="0070C0"/>
                    </a:solidFill>
                    <a:latin typeface="Times New Roman" pitchFamily="18" charset="0"/>
                    <a:cs typeface="Times New Roman" pitchFamily="18" charset="0"/>
                  </a:rPr>
                  <a:t>1 </a:t>
                </a:r>
              </a:p>
            </p:txBody>
          </p:sp>
          <p:cxnSp>
            <p:nvCxnSpPr>
              <p:cNvPr id="117" name="Straight Connector 116"/>
              <p:cNvCxnSpPr/>
              <p:nvPr/>
            </p:nvCxnSpPr>
            <p:spPr>
              <a:xfrm>
                <a:off x="6115525" y="1143000"/>
                <a:ext cx="33762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5735637" y="4842204"/>
              <a:ext cx="1503363" cy="646331"/>
              <a:chOff x="5715000" y="801469"/>
              <a:chExt cx="1503363" cy="646331"/>
            </a:xfrm>
          </p:grpSpPr>
          <p:sp>
            <p:nvSpPr>
              <p:cNvPr id="112" name="Text Box 1030"/>
              <p:cNvSpPr txBox="1">
                <a:spLocks noChangeArrowheads="1"/>
              </p:cNvSpPr>
              <p:nvPr/>
            </p:nvSpPr>
            <p:spPr bwMode="auto">
              <a:xfrm>
                <a:off x="6019800" y="935038"/>
                <a:ext cx="11985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   </a:t>
                </a:r>
                <a:r>
                  <a:rPr lang="en-US" b="1" baseline="-31000" dirty="0" smtClean="0">
                    <a:solidFill>
                      <a:srgbClr val="0070C0"/>
                    </a:solidFill>
                    <a:latin typeface="Times New Roman" pitchFamily="18" charset="0"/>
                    <a:cs typeface="Times New Roman" pitchFamily="18" charset="0"/>
                  </a:rPr>
                  <a:t> </a:t>
                </a: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80</a:t>
                </a:r>
                <a:endParaRPr lang="en-US" b="1" dirty="0">
                  <a:solidFill>
                    <a:srgbClr val="0070C0"/>
                  </a:solidFill>
                  <a:latin typeface="Times New Roman" pitchFamily="18" charset="0"/>
                  <a:cs typeface="Times New Roman" pitchFamily="18" charset="0"/>
                </a:endParaRPr>
              </a:p>
            </p:txBody>
          </p:sp>
          <p:sp>
            <p:nvSpPr>
              <p:cNvPr id="113" name="Text Box 1030"/>
              <p:cNvSpPr txBox="1">
                <a:spLocks noChangeArrowheads="1"/>
              </p:cNvSpPr>
              <p:nvPr/>
            </p:nvSpPr>
            <p:spPr bwMode="auto">
              <a:xfrm>
                <a:off x="5715000" y="801469"/>
                <a:ext cx="11985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ts val="0"/>
                  </a:spcBef>
                </a:pPr>
                <a:r>
                  <a:rPr lang="en-US" b="1" dirty="0" smtClean="0">
                    <a:solidFill>
                      <a:srgbClr val="0070C0"/>
                    </a:solidFill>
                    <a:latin typeface="Times New Roman" pitchFamily="18" charset="0"/>
                    <a:cs typeface="Times New Roman" pitchFamily="18" charset="0"/>
                  </a:rPr>
                  <a:t>v</a:t>
                </a:r>
                <a:r>
                  <a:rPr lang="en-US" b="1" baseline="-31000" dirty="0" smtClean="0">
                    <a:solidFill>
                      <a:srgbClr val="0070C0"/>
                    </a:solidFill>
                    <a:latin typeface="Times New Roman" pitchFamily="18" charset="0"/>
                    <a:cs typeface="Times New Roman" pitchFamily="18" charset="0"/>
                  </a:rPr>
                  <a:t>4</a:t>
                </a:r>
              </a:p>
              <a:p>
                <a:pPr algn="ctr" eaLnBrk="1" hangingPunct="1">
                  <a:spcBef>
                    <a:spcPts val="0"/>
                  </a:spcBef>
                </a:pPr>
                <a:r>
                  <a:rPr lang="en-US" b="1" dirty="0" smtClean="0">
                    <a:solidFill>
                      <a:srgbClr val="0070C0"/>
                    </a:solidFill>
                    <a:latin typeface="Times New Roman" pitchFamily="18" charset="0"/>
                    <a:cs typeface="Times New Roman" pitchFamily="18" charset="0"/>
                  </a:rPr>
                  <a:t>w</a:t>
                </a:r>
                <a:r>
                  <a:rPr lang="en-US" b="1" baseline="-31000" dirty="0" smtClean="0">
                    <a:solidFill>
                      <a:srgbClr val="0070C0"/>
                    </a:solidFill>
                    <a:latin typeface="Times New Roman" pitchFamily="18" charset="0"/>
                    <a:cs typeface="Times New Roman" pitchFamily="18" charset="0"/>
                  </a:rPr>
                  <a:t>4 </a:t>
                </a:r>
              </a:p>
            </p:txBody>
          </p:sp>
          <p:cxnSp>
            <p:nvCxnSpPr>
              <p:cNvPr id="114" name="Straight Connector 113"/>
              <p:cNvCxnSpPr/>
              <p:nvPr/>
            </p:nvCxnSpPr>
            <p:spPr>
              <a:xfrm>
                <a:off x="6115525" y="1143000"/>
                <a:ext cx="33762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00" name="Group 99"/>
            <p:cNvGrpSpPr/>
            <p:nvPr/>
          </p:nvGrpSpPr>
          <p:grpSpPr>
            <a:xfrm>
              <a:off x="5791200" y="6230719"/>
              <a:ext cx="1503363" cy="646331"/>
              <a:chOff x="5715000" y="801469"/>
              <a:chExt cx="1503363" cy="646331"/>
            </a:xfrm>
          </p:grpSpPr>
          <p:sp>
            <p:nvSpPr>
              <p:cNvPr id="109" name="Text Box 1030"/>
              <p:cNvSpPr txBox="1">
                <a:spLocks noChangeArrowheads="1"/>
              </p:cNvSpPr>
              <p:nvPr/>
            </p:nvSpPr>
            <p:spPr bwMode="auto">
              <a:xfrm>
                <a:off x="6019800" y="935038"/>
                <a:ext cx="11985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   </a:t>
                </a:r>
                <a:r>
                  <a:rPr lang="en-US" b="1" baseline="-31000" dirty="0" smtClean="0">
                    <a:solidFill>
                      <a:srgbClr val="0070C0"/>
                    </a:solidFill>
                    <a:latin typeface="Times New Roman" pitchFamily="18" charset="0"/>
                    <a:cs typeface="Times New Roman" pitchFamily="18" charset="0"/>
                  </a:rPr>
                  <a:t> </a:t>
                </a: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75</a:t>
                </a:r>
                <a:endParaRPr lang="en-US" b="1" dirty="0">
                  <a:solidFill>
                    <a:srgbClr val="0070C0"/>
                  </a:solidFill>
                  <a:latin typeface="Times New Roman" pitchFamily="18" charset="0"/>
                  <a:cs typeface="Times New Roman" pitchFamily="18" charset="0"/>
                </a:endParaRPr>
              </a:p>
            </p:txBody>
          </p:sp>
          <p:sp>
            <p:nvSpPr>
              <p:cNvPr id="110" name="Text Box 1030"/>
              <p:cNvSpPr txBox="1">
                <a:spLocks noChangeArrowheads="1"/>
              </p:cNvSpPr>
              <p:nvPr/>
            </p:nvSpPr>
            <p:spPr bwMode="auto">
              <a:xfrm>
                <a:off x="5715000" y="801469"/>
                <a:ext cx="11985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ts val="0"/>
                  </a:spcBef>
                </a:pPr>
                <a:r>
                  <a:rPr lang="en-US" b="1" dirty="0" smtClean="0">
                    <a:solidFill>
                      <a:srgbClr val="0070C0"/>
                    </a:solidFill>
                    <a:latin typeface="Times New Roman" pitchFamily="18" charset="0"/>
                    <a:cs typeface="Times New Roman" pitchFamily="18" charset="0"/>
                  </a:rPr>
                  <a:t>v</a:t>
                </a:r>
                <a:r>
                  <a:rPr lang="en-US" b="1" baseline="-31000" dirty="0" smtClean="0">
                    <a:solidFill>
                      <a:srgbClr val="0070C0"/>
                    </a:solidFill>
                    <a:latin typeface="Times New Roman" pitchFamily="18" charset="0"/>
                    <a:cs typeface="Times New Roman" pitchFamily="18" charset="0"/>
                  </a:rPr>
                  <a:t>5</a:t>
                </a:r>
              </a:p>
              <a:p>
                <a:pPr algn="ctr" eaLnBrk="1" hangingPunct="1">
                  <a:spcBef>
                    <a:spcPts val="0"/>
                  </a:spcBef>
                </a:pPr>
                <a:r>
                  <a:rPr lang="en-US" b="1" dirty="0" smtClean="0">
                    <a:solidFill>
                      <a:srgbClr val="0070C0"/>
                    </a:solidFill>
                    <a:latin typeface="Times New Roman" pitchFamily="18" charset="0"/>
                    <a:cs typeface="Times New Roman" pitchFamily="18" charset="0"/>
                  </a:rPr>
                  <a:t>w</a:t>
                </a:r>
                <a:r>
                  <a:rPr lang="en-US" b="1" baseline="-31000" dirty="0">
                    <a:solidFill>
                      <a:srgbClr val="0070C0"/>
                    </a:solidFill>
                    <a:latin typeface="Times New Roman" pitchFamily="18" charset="0"/>
                    <a:cs typeface="Times New Roman" pitchFamily="18" charset="0"/>
                  </a:rPr>
                  <a:t>5</a:t>
                </a:r>
                <a:r>
                  <a:rPr lang="en-US" b="1" baseline="-31000" dirty="0" smtClean="0">
                    <a:solidFill>
                      <a:srgbClr val="0070C0"/>
                    </a:solidFill>
                    <a:latin typeface="Times New Roman" pitchFamily="18" charset="0"/>
                    <a:cs typeface="Times New Roman" pitchFamily="18" charset="0"/>
                  </a:rPr>
                  <a:t> </a:t>
                </a:r>
              </a:p>
            </p:txBody>
          </p:sp>
          <p:cxnSp>
            <p:nvCxnSpPr>
              <p:cNvPr id="111" name="Straight Connector 110"/>
              <p:cNvCxnSpPr/>
              <p:nvPr/>
            </p:nvCxnSpPr>
            <p:spPr>
              <a:xfrm>
                <a:off x="6115525" y="1143000"/>
                <a:ext cx="33762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a:off x="5662640" y="2151965"/>
              <a:ext cx="1555723" cy="646331"/>
              <a:chOff x="5662640" y="819834"/>
              <a:chExt cx="1555723" cy="646331"/>
            </a:xfrm>
          </p:grpSpPr>
          <p:sp>
            <p:nvSpPr>
              <p:cNvPr id="106" name="Text Box 1030"/>
              <p:cNvSpPr txBox="1">
                <a:spLocks noChangeArrowheads="1"/>
              </p:cNvSpPr>
              <p:nvPr/>
            </p:nvSpPr>
            <p:spPr bwMode="auto">
              <a:xfrm>
                <a:off x="6019800" y="935038"/>
                <a:ext cx="11985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   </a:t>
                </a:r>
                <a:r>
                  <a:rPr lang="en-US" b="1" baseline="-31000" dirty="0" smtClean="0">
                    <a:solidFill>
                      <a:srgbClr val="0070C0"/>
                    </a:solidFill>
                    <a:latin typeface="Times New Roman" pitchFamily="18" charset="0"/>
                    <a:cs typeface="Times New Roman" pitchFamily="18" charset="0"/>
                  </a:rPr>
                  <a:t> </a:t>
                </a: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40</a:t>
                </a:r>
                <a:endParaRPr lang="en-US" b="1" dirty="0">
                  <a:solidFill>
                    <a:srgbClr val="0070C0"/>
                  </a:solidFill>
                  <a:latin typeface="Times New Roman" pitchFamily="18" charset="0"/>
                  <a:cs typeface="Times New Roman" pitchFamily="18" charset="0"/>
                </a:endParaRPr>
              </a:p>
            </p:txBody>
          </p:sp>
          <p:sp>
            <p:nvSpPr>
              <p:cNvPr id="107" name="Text Box 1030"/>
              <p:cNvSpPr txBox="1">
                <a:spLocks noChangeArrowheads="1"/>
              </p:cNvSpPr>
              <p:nvPr/>
            </p:nvSpPr>
            <p:spPr bwMode="auto">
              <a:xfrm>
                <a:off x="5662640" y="819834"/>
                <a:ext cx="11985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ts val="0"/>
                  </a:spcBef>
                </a:pPr>
                <a:r>
                  <a:rPr lang="en-US" b="1" dirty="0" smtClean="0">
                    <a:solidFill>
                      <a:srgbClr val="0070C0"/>
                    </a:solidFill>
                    <a:latin typeface="Times New Roman" pitchFamily="18" charset="0"/>
                    <a:cs typeface="Times New Roman" pitchFamily="18" charset="0"/>
                  </a:rPr>
                  <a:t>v</a:t>
                </a:r>
                <a:r>
                  <a:rPr lang="en-US" b="1" baseline="-31000" dirty="0" smtClean="0">
                    <a:solidFill>
                      <a:srgbClr val="0070C0"/>
                    </a:solidFill>
                    <a:latin typeface="Times New Roman" pitchFamily="18" charset="0"/>
                    <a:cs typeface="Times New Roman" pitchFamily="18" charset="0"/>
                  </a:rPr>
                  <a:t>2</a:t>
                </a:r>
              </a:p>
              <a:p>
                <a:pPr algn="ctr" eaLnBrk="1" hangingPunct="1">
                  <a:spcBef>
                    <a:spcPts val="0"/>
                  </a:spcBef>
                </a:pPr>
                <a:r>
                  <a:rPr lang="en-US" b="1" dirty="0" smtClean="0">
                    <a:solidFill>
                      <a:srgbClr val="0070C0"/>
                    </a:solidFill>
                    <a:latin typeface="Times New Roman" pitchFamily="18" charset="0"/>
                    <a:cs typeface="Times New Roman" pitchFamily="18" charset="0"/>
                  </a:rPr>
                  <a:t>w</a:t>
                </a:r>
                <a:r>
                  <a:rPr lang="en-US" b="1" baseline="-31000" dirty="0" smtClean="0">
                    <a:solidFill>
                      <a:srgbClr val="0070C0"/>
                    </a:solidFill>
                    <a:latin typeface="Times New Roman" pitchFamily="18" charset="0"/>
                    <a:cs typeface="Times New Roman" pitchFamily="18" charset="0"/>
                  </a:rPr>
                  <a:t>2 </a:t>
                </a:r>
              </a:p>
            </p:txBody>
          </p:sp>
          <p:cxnSp>
            <p:nvCxnSpPr>
              <p:cNvPr id="108" name="Straight Connector 107"/>
              <p:cNvCxnSpPr/>
              <p:nvPr/>
            </p:nvCxnSpPr>
            <p:spPr>
              <a:xfrm>
                <a:off x="6115525" y="1143000"/>
                <a:ext cx="33762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a:off x="5791200" y="3468469"/>
              <a:ext cx="1503363" cy="646331"/>
              <a:chOff x="5715000" y="801469"/>
              <a:chExt cx="1503363" cy="646331"/>
            </a:xfrm>
          </p:grpSpPr>
          <p:sp>
            <p:nvSpPr>
              <p:cNvPr id="103" name="Text Box 1030"/>
              <p:cNvSpPr txBox="1">
                <a:spLocks noChangeArrowheads="1"/>
              </p:cNvSpPr>
              <p:nvPr/>
            </p:nvSpPr>
            <p:spPr bwMode="auto">
              <a:xfrm>
                <a:off x="6019800" y="935038"/>
                <a:ext cx="11985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   </a:t>
                </a:r>
                <a:r>
                  <a:rPr lang="en-US" b="1" baseline="-31000" dirty="0" smtClean="0">
                    <a:solidFill>
                      <a:srgbClr val="0070C0"/>
                    </a:solidFill>
                    <a:latin typeface="Times New Roman" pitchFamily="18" charset="0"/>
                    <a:cs typeface="Times New Roman" pitchFamily="18" charset="0"/>
                  </a:rPr>
                  <a:t> </a:t>
                </a: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46</a:t>
                </a:r>
                <a:endParaRPr lang="en-US" b="1" dirty="0">
                  <a:solidFill>
                    <a:srgbClr val="0070C0"/>
                  </a:solidFill>
                  <a:latin typeface="Times New Roman" pitchFamily="18" charset="0"/>
                  <a:cs typeface="Times New Roman" pitchFamily="18" charset="0"/>
                </a:endParaRPr>
              </a:p>
            </p:txBody>
          </p:sp>
          <p:sp>
            <p:nvSpPr>
              <p:cNvPr id="104" name="Text Box 1030"/>
              <p:cNvSpPr txBox="1">
                <a:spLocks noChangeArrowheads="1"/>
              </p:cNvSpPr>
              <p:nvPr/>
            </p:nvSpPr>
            <p:spPr bwMode="auto">
              <a:xfrm>
                <a:off x="5715000" y="801469"/>
                <a:ext cx="11985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ts val="0"/>
                  </a:spcBef>
                </a:pPr>
                <a:r>
                  <a:rPr lang="en-US" b="1" dirty="0" smtClean="0">
                    <a:solidFill>
                      <a:srgbClr val="0070C0"/>
                    </a:solidFill>
                    <a:latin typeface="Times New Roman" pitchFamily="18" charset="0"/>
                    <a:cs typeface="Times New Roman" pitchFamily="18" charset="0"/>
                  </a:rPr>
                  <a:t>v</a:t>
                </a:r>
                <a:r>
                  <a:rPr lang="en-US" b="1" baseline="-31000" dirty="0" smtClean="0">
                    <a:solidFill>
                      <a:srgbClr val="0070C0"/>
                    </a:solidFill>
                    <a:latin typeface="Times New Roman" pitchFamily="18" charset="0"/>
                    <a:cs typeface="Times New Roman" pitchFamily="18" charset="0"/>
                  </a:rPr>
                  <a:t>3</a:t>
                </a:r>
              </a:p>
              <a:p>
                <a:pPr algn="ctr" eaLnBrk="1" hangingPunct="1">
                  <a:spcBef>
                    <a:spcPts val="0"/>
                  </a:spcBef>
                </a:pPr>
                <a:r>
                  <a:rPr lang="en-US" b="1" dirty="0" smtClean="0">
                    <a:solidFill>
                      <a:srgbClr val="0070C0"/>
                    </a:solidFill>
                    <a:latin typeface="Times New Roman" pitchFamily="18" charset="0"/>
                    <a:cs typeface="Times New Roman" pitchFamily="18" charset="0"/>
                  </a:rPr>
                  <a:t>w</a:t>
                </a:r>
                <a:r>
                  <a:rPr lang="en-US" b="1" baseline="-31000" dirty="0" smtClean="0">
                    <a:solidFill>
                      <a:srgbClr val="0070C0"/>
                    </a:solidFill>
                    <a:latin typeface="Times New Roman" pitchFamily="18" charset="0"/>
                    <a:cs typeface="Times New Roman" pitchFamily="18" charset="0"/>
                  </a:rPr>
                  <a:t>3 </a:t>
                </a:r>
              </a:p>
            </p:txBody>
          </p:sp>
          <p:cxnSp>
            <p:nvCxnSpPr>
              <p:cNvPr id="105" name="Straight Connector 104"/>
              <p:cNvCxnSpPr/>
              <p:nvPr/>
            </p:nvCxnSpPr>
            <p:spPr>
              <a:xfrm>
                <a:off x="6115525" y="1143000"/>
                <a:ext cx="33762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pic>
        <p:nvPicPr>
          <p:cNvPr id="125" name="Picture 1031" descr="bit-o-honey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195" y="2294803"/>
            <a:ext cx="159385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6" name="Group 125"/>
          <p:cNvGrpSpPr/>
          <p:nvPr/>
        </p:nvGrpSpPr>
        <p:grpSpPr>
          <a:xfrm>
            <a:off x="605544" y="2361478"/>
            <a:ext cx="1503363" cy="1222922"/>
            <a:chOff x="5735637" y="4265613"/>
            <a:chExt cx="1503363" cy="1222922"/>
          </a:xfrm>
        </p:grpSpPr>
        <p:sp>
          <p:nvSpPr>
            <p:cNvPr id="127" name="Text Box 1030"/>
            <p:cNvSpPr txBox="1">
              <a:spLocks noChangeArrowheads="1"/>
            </p:cNvSpPr>
            <p:nvPr/>
          </p:nvSpPr>
          <p:spPr bwMode="auto">
            <a:xfrm>
              <a:off x="5989638" y="4586288"/>
              <a:ext cx="11985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latin typeface="Times New Roman" pitchFamily="18" charset="0"/>
                  <a:cs typeface="Times New Roman" pitchFamily="18" charset="0"/>
                </a:rPr>
                <a:t>w</a:t>
              </a:r>
              <a:r>
                <a:rPr lang="en-US" b="1" baseline="-31000">
                  <a:latin typeface="Times New Roman" pitchFamily="18" charset="0"/>
                  <a:cs typeface="Times New Roman" pitchFamily="18" charset="0"/>
                </a:rPr>
                <a:t>4 </a:t>
              </a:r>
              <a:r>
                <a:rPr lang="en-US" b="1">
                  <a:latin typeface="Times New Roman" pitchFamily="18" charset="0"/>
                  <a:cs typeface="Times New Roman" pitchFamily="18" charset="0"/>
                </a:rPr>
                <a:t>= 7</a:t>
              </a:r>
            </a:p>
          </p:txBody>
        </p:sp>
        <p:sp>
          <p:nvSpPr>
            <p:cNvPr id="128" name="Text Box 1030"/>
            <p:cNvSpPr txBox="1">
              <a:spLocks noChangeArrowheads="1"/>
            </p:cNvSpPr>
            <p:nvPr/>
          </p:nvSpPr>
          <p:spPr bwMode="auto">
            <a:xfrm>
              <a:off x="5989638" y="4265613"/>
              <a:ext cx="11985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solidFill>
                    <a:srgbClr val="008000"/>
                  </a:solidFill>
                  <a:latin typeface="Times New Roman" pitchFamily="18" charset="0"/>
                  <a:cs typeface="Times New Roman" pitchFamily="18" charset="0"/>
                </a:rPr>
                <a:t>v</a:t>
              </a:r>
              <a:r>
                <a:rPr lang="en-US" b="1" baseline="-31000">
                  <a:solidFill>
                    <a:srgbClr val="008000"/>
                  </a:solidFill>
                  <a:latin typeface="Times New Roman" pitchFamily="18" charset="0"/>
                  <a:cs typeface="Times New Roman" pitchFamily="18" charset="0"/>
                </a:rPr>
                <a:t>4 </a:t>
              </a:r>
              <a:r>
                <a:rPr lang="en-US" b="1">
                  <a:solidFill>
                    <a:srgbClr val="008000"/>
                  </a:solidFill>
                  <a:latin typeface="Times New Roman" pitchFamily="18" charset="0"/>
                  <a:cs typeface="Times New Roman" pitchFamily="18" charset="0"/>
                </a:rPr>
                <a:t>= 560</a:t>
              </a:r>
            </a:p>
          </p:txBody>
        </p:sp>
        <p:sp>
          <p:nvSpPr>
            <p:cNvPr id="129" name="Text Box 1030"/>
            <p:cNvSpPr txBox="1">
              <a:spLocks noChangeArrowheads="1"/>
            </p:cNvSpPr>
            <p:nvPr/>
          </p:nvSpPr>
          <p:spPr bwMode="auto">
            <a:xfrm>
              <a:off x="6040437" y="4975773"/>
              <a:ext cx="11985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   </a:t>
              </a:r>
              <a:r>
                <a:rPr lang="en-US" b="1" baseline="-31000" dirty="0" smtClean="0">
                  <a:solidFill>
                    <a:srgbClr val="0070C0"/>
                  </a:solidFill>
                  <a:latin typeface="Times New Roman" pitchFamily="18" charset="0"/>
                  <a:cs typeface="Times New Roman" pitchFamily="18" charset="0"/>
                </a:rPr>
                <a:t> </a:t>
              </a: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80</a:t>
              </a:r>
              <a:endParaRPr lang="en-US" b="1" dirty="0">
                <a:solidFill>
                  <a:srgbClr val="0070C0"/>
                </a:solidFill>
                <a:latin typeface="Times New Roman" pitchFamily="18" charset="0"/>
                <a:cs typeface="Times New Roman" pitchFamily="18" charset="0"/>
              </a:endParaRPr>
            </a:p>
          </p:txBody>
        </p:sp>
        <p:sp>
          <p:nvSpPr>
            <p:cNvPr id="130" name="Text Box 1030"/>
            <p:cNvSpPr txBox="1">
              <a:spLocks noChangeArrowheads="1"/>
            </p:cNvSpPr>
            <p:nvPr/>
          </p:nvSpPr>
          <p:spPr bwMode="auto">
            <a:xfrm>
              <a:off x="5735637" y="4842204"/>
              <a:ext cx="11985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ts val="0"/>
                </a:spcBef>
              </a:pPr>
              <a:r>
                <a:rPr lang="en-US" b="1" dirty="0" smtClean="0">
                  <a:solidFill>
                    <a:srgbClr val="0070C0"/>
                  </a:solidFill>
                  <a:latin typeface="Times New Roman" pitchFamily="18" charset="0"/>
                  <a:cs typeface="Times New Roman" pitchFamily="18" charset="0"/>
                </a:rPr>
                <a:t>v</a:t>
              </a:r>
              <a:r>
                <a:rPr lang="en-US" b="1" baseline="-31000" dirty="0" smtClean="0">
                  <a:solidFill>
                    <a:srgbClr val="0070C0"/>
                  </a:solidFill>
                  <a:latin typeface="Times New Roman" pitchFamily="18" charset="0"/>
                  <a:cs typeface="Times New Roman" pitchFamily="18" charset="0"/>
                </a:rPr>
                <a:t>4</a:t>
              </a:r>
            </a:p>
            <a:p>
              <a:pPr algn="ctr" eaLnBrk="1" hangingPunct="1">
                <a:spcBef>
                  <a:spcPts val="0"/>
                </a:spcBef>
              </a:pPr>
              <a:r>
                <a:rPr lang="en-US" b="1" dirty="0" smtClean="0">
                  <a:solidFill>
                    <a:srgbClr val="0070C0"/>
                  </a:solidFill>
                  <a:latin typeface="Times New Roman" pitchFamily="18" charset="0"/>
                  <a:cs typeface="Times New Roman" pitchFamily="18" charset="0"/>
                </a:rPr>
                <a:t>w</a:t>
              </a:r>
              <a:r>
                <a:rPr lang="en-US" b="1" baseline="-31000" dirty="0" smtClean="0">
                  <a:solidFill>
                    <a:srgbClr val="0070C0"/>
                  </a:solidFill>
                  <a:latin typeface="Times New Roman" pitchFamily="18" charset="0"/>
                  <a:cs typeface="Times New Roman" pitchFamily="18" charset="0"/>
                </a:rPr>
                <a:t>4 </a:t>
              </a:r>
            </a:p>
          </p:txBody>
        </p:sp>
        <p:cxnSp>
          <p:nvCxnSpPr>
            <p:cNvPr id="131" name="Straight Connector 130"/>
            <p:cNvCxnSpPr/>
            <p:nvPr/>
          </p:nvCxnSpPr>
          <p:spPr>
            <a:xfrm>
              <a:off x="6136162" y="5183735"/>
              <a:ext cx="33762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32" name="Group 131"/>
          <p:cNvGrpSpPr/>
          <p:nvPr/>
        </p:nvGrpSpPr>
        <p:grpSpPr>
          <a:xfrm>
            <a:off x="555779" y="3646312"/>
            <a:ext cx="3146425" cy="1371600"/>
            <a:chOff x="5715000" y="76200"/>
            <a:chExt cx="3146425" cy="1371600"/>
          </a:xfrm>
        </p:grpSpPr>
        <p:pic>
          <p:nvPicPr>
            <p:cNvPr id="133" name="Picture 1035" descr="pez-refill-2_2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40588" y="76200"/>
              <a:ext cx="1620837"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 name="Rectangle 1041"/>
            <p:cNvSpPr>
              <a:spLocks noChangeArrowheads="1"/>
            </p:cNvSpPr>
            <p:nvPr/>
          </p:nvSpPr>
          <p:spPr bwMode="auto">
            <a:xfrm>
              <a:off x="8185150" y="860425"/>
              <a:ext cx="606425" cy="366713"/>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a:cs typeface="Times New Roman" pitchFamily="18" charset="0"/>
                </a:rPr>
                <a:t>i = 1</a:t>
              </a:r>
            </a:p>
          </p:txBody>
        </p:sp>
        <p:sp>
          <p:nvSpPr>
            <p:cNvPr id="135" name="Text Box 1030"/>
            <p:cNvSpPr txBox="1">
              <a:spLocks noChangeArrowheads="1"/>
            </p:cNvSpPr>
            <p:nvPr/>
          </p:nvSpPr>
          <p:spPr bwMode="auto">
            <a:xfrm>
              <a:off x="5989638" y="519113"/>
              <a:ext cx="11985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a:latin typeface="Times New Roman" pitchFamily="18" charset="0"/>
                  <a:cs typeface="Times New Roman" pitchFamily="18" charset="0"/>
                </a:rPr>
                <a:t>w</a:t>
              </a:r>
              <a:r>
                <a:rPr lang="en-US" b="1" baseline="-31000" dirty="0">
                  <a:latin typeface="Times New Roman" pitchFamily="18" charset="0"/>
                  <a:cs typeface="Times New Roman" pitchFamily="18" charset="0"/>
                </a:rPr>
                <a:t>1 </a:t>
              </a:r>
              <a:r>
                <a:rPr lang="en-US" b="1" dirty="0">
                  <a:latin typeface="Times New Roman" pitchFamily="18" charset="0"/>
                  <a:cs typeface="Times New Roman" pitchFamily="18" charset="0"/>
                </a:rPr>
                <a:t>= 2</a:t>
              </a:r>
            </a:p>
          </p:txBody>
        </p:sp>
        <p:sp>
          <p:nvSpPr>
            <p:cNvPr id="136" name="Text Box 1030"/>
            <p:cNvSpPr txBox="1">
              <a:spLocks noChangeArrowheads="1"/>
            </p:cNvSpPr>
            <p:nvPr/>
          </p:nvSpPr>
          <p:spPr bwMode="auto">
            <a:xfrm>
              <a:off x="5989638" y="198438"/>
              <a:ext cx="11985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solidFill>
                    <a:srgbClr val="008000"/>
                  </a:solidFill>
                  <a:latin typeface="Times New Roman" pitchFamily="18" charset="0"/>
                  <a:cs typeface="Times New Roman" pitchFamily="18" charset="0"/>
                </a:rPr>
                <a:t>v</a:t>
              </a:r>
              <a:r>
                <a:rPr lang="en-US" b="1" baseline="-31000">
                  <a:solidFill>
                    <a:srgbClr val="008000"/>
                  </a:solidFill>
                  <a:latin typeface="Times New Roman" pitchFamily="18" charset="0"/>
                  <a:cs typeface="Times New Roman" pitchFamily="18" charset="0"/>
                </a:rPr>
                <a:t>1 </a:t>
              </a:r>
              <a:r>
                <a:rPr lang="en-US" b="1">
                  <a:solidFill>
                    <a:srgbClr val="008000"/>
                  </a:solidFill>
                  <a:latin typeface="Times New Roman" pitchFamily="18" charset="0"/>
                  <a:cs typeface="Times New Roman" pitchFamily="18" charset="0"/>
                </a:rPr>
                <a:t>= 100</a:t>
              </a:r>
            </a:p>
          </p:txBody>
        </p:sp>
        <p:sp>
          <p:nvSpPr>
            <p:cNvPr id="137" name="Text Box 1030"/>
            <p:cNvSpPr txBox="1">
              <a:spLocks noChangeArrowheads="1"/>
            </p:cNvSpPr>
            <p:nvPr/>
          </p:nvSpPr>
          <p:spPr bwMode="auto">
            <a:xfrm>
              <a:off x="6019800" y="935038"/>
              <a:ext cx="11985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   </a:t>
              </a:r>
              <a:r>
                <a:rPr lang="en-US" b="1" baseline="-31000" dirty="0" smtClean="0">
                  <a:solidFill>
                    <a:srgbClr val="0070C0"/>
                  </a:solidFill>
                  <a:latin typeface="Times New Roman" pitchFamily="18" charset="0"/>
                  <a:cs typeface="Times New Roman" pitchFamily="18" charset="0"/>
                </a:rPr>
                <a:t> </a:t>
              </a:r>
              <a:r>
                <a:rPr lang="en-US" b="1" dirty="0">
                  <a:solidFill>
                    <a:srgbClr val="0070C0"/>
                  </a:solidFill>
                  <a:latin typeface="Times New Roman" pitchFamily="18" charset="0"/>
                  <a:cs typeface="Times New Roman" pitchFamily="18" charset="0"/>
                </a:rPr>
                <a:t>= 50</a:t>
              </a:r>
            </a:p>
          </p:txBody>
        </p:sp>
        <p:sp>
          <p:nvSpPr>
            <p:cNvPr id="138" name="Text Box 1030"/>
            <p:cNvSpPr txBox="1">
              <a:spLocks noChangeArrowheads="1"/>
            </p:cNvSpPr>
            <p:nvPr/>
          </p:nvSpPr>
          <p:spPr bwMode="auto">
            <a:xfrm>
              <a:off x="5715000" y="801469"/>
              <a:ext cx="11985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ts val="0"/>
                </a:spcBef>
              </a:pPr>
              <a:r>
                <a:rPr lang="en-US" b="1" dirty="0" smtClean="0">
                  <a:solidFill>
                    <a:srgbClr val="0070C0"/>
                  </a:solidFill>
                  <a:latin typeface="Times New Roman" pitchFamily="18" charset="0"/>
                  <a:cs typeface="Times New Roman" pitchFamily="18" charset="0"/>
                </a:rPr>
                <a:t>v</a:t>
              </a:r>
              <a:r>
                <a:rPr lang="en-US" b="1" baseline="-31000" dirty="0" smtClean="0">
                  <a:solidFill>
                    <a:srgbClr val="0070C0"/>
                  </a:solidFill>
                  <a:latin typeface="Times New Roman" pitchFamily="18" charset="0"/>
                  <a:cs typeface="Times New Roman" pitchFamily="18" charset="0"/>
                </a:rPr>
                <a:t>1</a:t>
              </a:r>
            </a:p>
            <a:p>
              <a:pPr algn="ctr" eaLnBrk="1" hangingPunct="1">
                <a:spcBef>
                  <a:spcPts val="0"/>
                </a:spcBef>
              </a:pPr>
              <a:r>
                <a:rPr lang="en-US" b="1" dirty="0" smtClean="0">
                  <a:solidFill>
                    <a:srgbClr val="0070C0"/>
                  </a:solidFill>
                  <a:latin typeface="Times New Roman" pitchFamily="18" charset="0"/>
                  <a:cs typeface="Times New Roman" pitchFamily="18" charset="0"/>
                </a:rPr>
                <a:t>w</a:t>
              </a:r>
              <a:r>
                <a:rPr lang="en-US" b="1" baseline="-31000" dirty="0" smtClean="0">
                  <a:solidFill>
                    <a:srgbClr val="0070C0"/>
                  </a:solidFill>
                  <a:latin typeface="Times New Roman" pitchFamily="18" charset="0"/>
                  <a:cs typeface="Times New Roman" pitchFamily="18" charset="0"/>
                </a:rPr>
                <a:t>1 </a:t>
              </a:r>
            </a:p>
          </p:txBody>
        </p:sp>
        <p:cxnSp>
          <p:nvCxnSpPr>
            <p:cNvPr id="139" name="Straight Connector 138"/>
            <p:cNvCxnSpPr/>
            <p:nvPr/>
          </p:nvCxnSpPr>
          <p:spPr>
            <a:xfrm>
              <a:off x="6115525" y="1143000"/>
              <a:ext cx="337620" cy="0"/>
            </a:xfrm>
            <a:prstGeom prst="line">
              <a:avLst/>
            </a:prstGeom>
            <a:ln w="190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0690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059"/>
          <p:cNvSpPr txBox="1">
            <a:spLocks noChangeArrowheads="1"/>
          </p:cNvSpPr>
          <p:nvPr/>
        </p:nvSpPr>
        <p:spPr bwMode="auto">
          <a:xfrm>
            <a:off x="234237" y="76200"/>
            <a:ext cx="56388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sz="2400" dirty="0">
                <a:latin typeface="Trebuchet MS" pitchFamily="34" charset="0"/>
              </a:rPr>
              <a:t>Suppose "a friend" can consume a weight of </a:t>
            </a:r>
            <a:r>
              <a:rPr lang="en-US" sz="2400" b="1" i="1" dirty="0">
                <a:latin typeface="Trebuchet MS" pitchFamily="34" charset="0"/>
              </a:rPr>
              <a:t>13. </a:t>
            </a:r>
            <a:r>
              <a:rPr lang="en-US" sz="2400" i="1" dirty="0">
                <a:latin typeface="Trebuchet MS" pitchFamily="34" charset="0"/>
              </a:rPr>
              <a:t>Assume that y</a:t>
            </a:r>
            <a:r>
              <a:rPr lang="en-US" sz="2400" dirty="0">
                <a:latin typeface="Trebuchet MS" pitchFamily="34" charset="0"/>
              </a:rPr>
              <a:t>ou won’t run out of candy</a:t>
            </a:r>
          </a:p>
          <a:p>
            <a:pPr algn="ctr" eaLnBrk="1" hangingPunct="1">
              <a:spcBef>
                <a:spcPct val="50000"/>
              </a:spcBef>
            </a:pPr>
            <a:r>
              <a:rPr lang="en-US" sz="2400" dirty="0">
                <a:latin typeface="Trebuchet MS" pitchFamily="34" charset="0"/>
              </a:rPr>
              <a:t>How can you maximize this </a:t>
            </a:r>
            <a:br>
              <a:rPr lang="en-US" sz="2400" dirty="0">
                <a:latin typeface="Trebuchet MS" pitchFamily="34" charset="0"/>
              </a:rPr>
            </a:br>
            <a:r>
              <a:rPr lang="en-US" sz="2400" b="1" i="1" dirty="0">
                <a:solidFill>
                  <a:srgbClr val="008000"/>
                </a:solidFill>
                <a:latin typeface="Trebuchet MS" pitchFamily="34" charset="0"/>
              </a:rPr>
              <a:t>candy-value</a:t>
            </a:r>
            <a:r>
              <a:rPr lang="en-US" sz="2400" b="1" i="1" dirty="0">
                <a:latin typeface="Trebuchet MS" pitchFamily="34" charset="0"/>
              </a:rPr>
              <a:t> </a:t>
            </a:r>
            <a:r>
              <a:rPr lang="en-US" sz="2400" dirty="0">
                <a:latin typeface="Trebuchet MS" pitchFamily="34" charset="0"/>
              </a:rPr>
              <a:t>experience?</a:t>
            </a:r>
          </a:p>
        </p:txBody>
      </p:sp>
      <p:sp>
        <p:nvSpPr>
          <p:cNvPr id="32771" name="Rectangle 32"/>
          <p:cNvSpPr>
            <a:spLocks noChangeArrowheads="1"/>
          </p:cNvSpPr>
          <p:nvPr/>
        </p:nvSpPr>
        <p:spPr bwMode="auto">
          <a:xfrm>
            <a:off x="3053637" y="6348413"/>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p>
            <a:pPr algn="ctr"/>
            <a:r>
              <a:rPr lang="en-US" sz="2400" dirty="0">
                <a:solidFill>
                  <a:srgbClr val="8E030A"/>
                </a:solidFill>
                <a:latin typeface="Trebuchet MS" pitchFamily="34" charset="0"/>
              </a:rPr>
              <a:t>Does </a:t>
            </a:r>
            <a:r>
              <a:rPr lang="en-US" sz="2400" u="sng" dirty="0">
                <a:solidFill>
                  <a:srgbClr val="8E030A"/>
                </a:solidFill>
                <a:latin typeface="Trebuchet MS" pitchFamily="34" charset="0"/>
              </a:rPr>
              <a:t>greed</a:t>
            </a:r>
            <a:r>
              <a:rPr lang="en-US" sz="2400" dirty="0">
                <a:solidFill>
                  <a:srgbClr val="8E030A"/>
                </a:solidFill>
                <a:latin typeface="Trebuchet MS" pitchFamily="34" charset="0"/>
              </a:rPr>
              <a:t> work?</a:t>
            </a:r>
          </a:p>
        </p:txBody>
      </p:sp>
      <p:sp>
        <p:nvSpPr>
          <p:cNvPr id="68" name="Text Box 1030"/>
          <p:cNvSpPr txBox="1">
            <a:spLocks noChangeArrowheads="1"/>
          </p:cNvSpPr>
          <p:nvPr/>
        </p:nvSpPr>
        <p:spPr bwMode="auto">
          <a:xfrm>
            <a:off x="1194237" y="5149274"/>
            <a:ext cx="204743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2800" b="1" dirty="0" err="1" smtClean="0">
                <a:solidFill>
                  <a:srgbClr val="008000"/>
                </a:solidFill>
                <a:latin typeface="Times New Roman" pitchFamily="18" charset="0"/>
                <a:cs typeface="Times New Roman" pitchFamily="18" charset="0"/>
              </a:rPr>
              <a:t>v</a:t>
            </a:r>
            <a:r>
              <a:rPr lang="en-US" sz="2800" b="1" baseline="-31000" dirty="0" err="1" smtClean="0">
                <a:solidFill>
                  <a:srgbClr val="008000"/>
                </a:solidFill>
                <a:latin typeface="Times New Roman" pitchFamily="18" charset="0"/>
                <a:cs typeface="Times New Roman" pitchFamily="18" charset="0"/>
              </a:rPr>
              <a:t>Total</a:t>
            </a:r>
            <a:r>
              <a:rPr lang="en-US" sz="2800" b="1" baseline="-31000" dirty="0" smtClean="0">
                <a:solidFill>
                  <a:srgbClr val="008000"/>
                </a:solidFill>
                <a:latin typeface="Times New Roman" pitchFamily="18" charset="0"/>
                <a:cs typeface="Times New Roman" pitchFamily="18" charset="0"/>
              </a:rPr>
              <a:t> </a:t>
            </a:r>
            <a:r>
              <a:rPr lang="en-US" sz="2800" b="1" dirty="0">
                <a:solidFill>
                  <a:srgbClr val="008000"/>
                </a:solidFill>
                <a:latin typeface="Times New Roman" pitchFamily="18" charset="0"/>
                <a:cs typeface="Times New Roman" pitchFamily="18" charset="0"/>
              </a:rPr>
              <a:t>= </a:t>
            </a:r>
            <a:r>
              <a:rPr lang="en-US" sz="2800" b="1" dirty="0" smtClean="0">
                <a:solidFill>
                  <a:srgbClr val="008000"/>
                </a:solidFill>
                <a:latin typeface="Times New Roman" pitchFamily="18" charset="0"/>
                <a:cs typeface="Times New Roman" pitchFamily="18" charset="0"/>
              </a:rPr>
              <a:t>875</a:t>
            </a:r>
          </a:p>
          <a:p>
            <a:pPr eaLnBrk="1" hangingPunct="1">
              <a:spcBef>
                <a:spcPct val="50000"/>
              </a:spcBef>
            </a:pPr>
            <a:r>
              <a:rPr lang="en-US" sz="2800" b="1" dirty="0" err="1" smtClean="0">
                <a:latin typeface="Times New Roman" pitchFamily="18" charset="0"/>
                <a:cs typeface="Times New Roman" pitchFamily="18" charset="0"/>
              </a:rPr>
              <a:t>w</a:t>
            </a:r>
            <a:r>
              <a:rPr lang="en-US" sz="2800" b="1" baseline="-31000" dirty="0" err="1" smtClean="0">
                <a:latin typeface="Times New Roman" pitchFamily="18" charset="0"/>
                <a:cs typeface="Times New Roman" pitchFamily="18" charset="0"/>
              </a:rPr>
              <a:t>Total</a:t>
            </a:r>
            <a:r>
              <a:rPr lang="en-US" sz="2800" b="1" baseline="-310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 13</a:t>
            </a:r>
          </a:p>
        </p:txBody>
      </p:sp>
      <p:cxnSp>
        <p:nvCxnSpPr>
          <p:cNvPr id="69" name="Straight Connector 68"/>
          <p:cNvCxnSpPr/>
          <p:nvPr/>
        </p:nvCxnSpPr>
        <p:spPr>
          <a:xfrm>
            <a:off x="862012" y="5136356"/>
            <a:ext cx="3429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381000" y="4424069"/>
            <a:ext cx="405795" cy="381000"/>
            <a:chOff x="78830" y="4403342"/>
            <a:chExt cx="405795" cy="381000"/>
          </a:xfrm>
        </p:grpSpPr>
        <p:cxnSp>
          <p:nvCxnSpPr>
            <p:cNvPr id="71" name="Straight Connector 70"/>
            <p:cNvCxnSpPr/>
            <p:nvPr/>
          </p:nvCxnSpPr>
          <p:spPr>
            <a:xfrm>
              <a:off x="78830" y="4581033"/>
              <a:ext cx="40579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289034" y="4403342"/>
              <a:ext cx="0" cy="381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rot="2813019">
            <a:off x="3771365" y="4167483"/>
            <a:ext cx="382276" cy="381000"/>
            <a:chOff x="1782755" y="4258469"/>
            <a:chExt cx="382276" cy="381000"/>
          </a:xfrm>
        </p:grpSpPr>
        <p:cxnSp>
          <p:nvCxnSpPr>
            <p:cNvPr id="80" name="Straight Connector 79"/>
            <p:cNvCxnSpPr/>
            <p:nvPr/>
          </p:nvCxnSpPr>
          <p:spPr>
            <a:xfrm>
              <a:off x="1782755" y="4436160"/>
              <a:ext cx="38227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1981200" y="4258469"/>
              <a:ext cx="0" cy="381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2" name="TextBox 81"/>
          <p:cNvSpPr txBox="1"/>
          <p:nvPr/>
        </p:nvSpPr>
        <p:spPr>
          <a:xfrm>
            <a:off x="4106556" y="3872706"/>
            <a:ext cx="870256" cy="923330"/>
          </a:xfrm>
          <a:prstGeom prst="rect">
            <a:avLst/>
          </a:prstGeom>
          <a:noFill/>
        </p:spPr>
        <p:txBody>
          <a:bodyPr wrap="square" rtlCol="0">
            <a:spAutoFit/>
          </a:bodyPr>
          <a:lstStyle/>
          <a:p>
            <a:r>
              <a:rPr lang="en-US" sz="5400" b="1" dirty="0"/>
              <a:t>2</a:t>
            </a:r>
          </a:p>
        </p:txBody>
      </p:sp>
      <p:grpSp>
        <p:nvGrpSpPr>
          <p:cNvPr id="59" name="Group 58"/>
          <p:cNvGrpSpPr/>
          <p:nvPr/>
        </p:nvGrpSpPr>
        <p:grpSpPr>
          <a:xfrm rot="2813019">
            <a:off x="3753027" y="2721708"/>
            <a:ext cx="382276" cy="381000"/>
            <a:chOff x="1782755" y="4258469"/>
            <a:chExt cx="382276" cy="381000"/>
          </a:xfrm>
        </p:grpSpPr>
        <p:cxnSp>
          <p:nvCxnSpPr>
            <p:cNvPr id="60" name="Straight Connector 59"/>
            <p:cNvCxnSpPr/>
            <p:nvPr/>
          </p:nvCxnSpPr>
          <p:spPr>
            <a:xfrm>
              <a:off x="1782755" y="4436160"/>
              <a:ext cx="38227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1981200" y="4258469"/>
              <a:ext cx="0" cy="381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2" name="TextBox 61"/>
          <p:cNvSpPr txBox="1"/>
          <p:nvPr/>
        </p:nvSpPr>
        <p:spPr>
          <a:xfrm>
            <a:off x="4088218" y="2426931"/>
            <a:ext cx="870256" cy="923330"/>
          </a:xfrm>
          <a:prstGeom prst="rect">
            <a:avLst/>
          </a:prstGeom>
          <a:noFill/>
        </p:spPr>
        <p:txBody>
          <a:bodyPr wrap="square" rtlCol="0">
            <a:spAutoFit/>
          </a:bodyPr>
          <a:lstStyle/>
          <a:p>
            <a:r>
              <a:rPr lang="en-US" sz="5400" b="1" dirty="0"/>
              <a:t>1</a:t>
            </a:r>
          </a:p>
        </p:txBody>
      </p:sp>
      <p:grpSp>
        <p:nvGrpSpPr>
          <p:cNvPr id="63" name="Group 62"/>
          <p:cNvGrpSpPr/>
          <p:nvPr/>
        </p:nvGrpSpPr>
        <p:grpSpPr>
          <a:xfrm>
            <a:off x="5662640" y="76200"/>
            <a:ext cx="3198785" cy="6800850"/>
            <a:chOff x="5662640" y="76200"/>
            <a:chExt cx="3198785" cy="6800850"/>
          </a:xfrm>
        </p:grpSpPr>
        <p:pic>
          <p:nvPicPr>
            <p:cNvPr id="64" name="Picture 1031" descr="bit-o-honey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3288" y="4198938"/>
              <a:ext cx="159385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1032" descr="dots2_2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3288" y="5570538"/>
              <a:ext cx="1592262"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1033" descr="necco-wafers_2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1458913"/>
              <a:ext cx="1622425"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1034" descr="pop-rocks_2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7575" y="2851150"/>
              <a:ext cx="15652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1035" descr="pez-refill-2_2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40588" y="76200"/>
              <a:ext cx="1620837"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Rectangle 1041"/>
            <p:cNvSpPr>
              <a:spLocks noChangeArrowheads="1"/>
            </p:cNvSpPr>
            <p:nvPr/>
          </p:nvSpPr>
          <p:spPr bwMode="auto">
            <a:xfrm>
              <a:off x="8185150" y="860425"/>
              <a:ext cx="606425" cy="366713"/>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a:cs typeface="Times New Roman" pitchFamily="18" charset="0"/>
                </a:rPr>
                <a:t>i = 1</a:t>
              </a:r>
            </a:p>
          </p:txBody>
        </p:sp>
        <p:sp>
          <p:nvSpPr>
            <p:cNvPr id="85" name="Rectangle 1042"/>
            <p:cNvSpPr>
              <a:spLocks noChangeArrowheads="1"/>
            </p:cNvSpPr>
            <p:nvPr/>
          </p:nvSpPr>
          <p:spPr bwMode="auto">
            <a:xfrm>
              <a:off x="8185150" y="2274888"/>
              <a:ext cx="606425" cy="36671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a:cs typeface="Times New Roman" pitchFamily="18" charset="0"/>
                </a:rPr>
                <a:t>i = 2</a:t>
              </a:r>
            </a:p>
          </p:txBody>
        </p:sp>
        <p:sp>
          <p:nvSpPr>
            <p:cNvPr id="86" name="Rectangle 1043"/>
            <p:cNvSpPr>
              <a:spLocks noChangeArrowheads="1"/>
            </p:cNvSpPr>
            <p:nvPr/>
          </p:nvSpPr>
          <p:spPr bwMode="auto">
            <a:xfrm>
              <a:off x="8135938" y="3589338"/>
              <a:ext cx="606425" cy="36671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a:cs typeface="Times New Roman" pitchFamily="18" charset="0"/>
                </a:rPr>
                <a:t>i = 3</a:t>
              </a:r>
            </a:p>
          </p:txBody>
        </p:sp>
        <p:sp>
          <p:nvSpPr>
            <p:cNvPr id="87" name="Rectangle 1044"/>
            <p:cNvSpPr>
              <a:spLocks noChangeArrowheads="1"/>
            </p:cNvSpPr>
            <p:nvPr/>
          </p:nvSpPr>
          <p:spPr bwMode="auto">
            <a:xfrm>
              <a:off x="8140700" y="4933950"/>
              <a:ext cx="606425" cy="366713"/>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a:cs typeface="Times New Roman" pitchFamily="18" charset="0"/>
                </a:rPr>
                <a:t>i = 4</a:t>
              </a:r>
            </a:p>
          </p:txBody>
        </p:sp>
        <p:sp>
          <p:nvSpPr>
            <p:cNvPr id="88" name="Rectangle 1045"/>
            <p:cNvSpPr>
              <a:spLocks noChangeArrowheads="1"/>
            </p:cNvSpPr>
            <p:nvPr/>
          </p:nvSpPr>
          <p:spPr bwMode="auto">
            <a:xfrm>
              <a:off x="8137525" y="6348413"/>
              <a:ext cx="606425" cy="36671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a:cs typeface="Times New Roman" pitchFamily="18" charset="0"/>
                </a:rPr>
                <a:t>i = 5</a:t>
              </a:r>
            </a:p>
          </p:txBody>
        </p:sp>
        <p:sp>
          <p:nvSpPr>
            <p:cNvPr id="89" name="Text Box 1030"/>
            <p:cNvSpPr txBox="1">
              <a:spLocks noChangeArrowheads="1"/>
            </p:cNvSpPr>
            <p:nvPr/>
          </p:nvSpPr>
          <p:spPr bwMode="auto">
            <a:xfrm>
              <a:off x="5989638" y="519113"/>
              <a:ext cx="11985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a:latin typeface="Times New Roman" pitchFamily="18" charset="0"/>
                  <a:cs typeface="Times New Roman" pitchFamily="18" charset="0"/>
                </a:rPr>
                <a:t>w</a:t>
              </a:r>
              <a:r>
                <a:rPr lang="en-US" b="1" baseline="-31000" dirty="0">
                  <a:latin typeface="Times New Roman" pitchFamily="18" charset="0"/>
                  <a:cs typeface="Times New Roman" pitchFamily="18" charset="0"/>
                </a:rPr>
                <a:t>1 </a:t>
              </a:r>
              <a:r>
                <a:rPr lang="en-US" b="1" dirty="0">
                  <a:latin typeface="Times New Roman" pitchFamily="18" charset="0"/>
                  <a:cs typeface="Times New Roman" pitchFamily="18" charset="0"/>
                </a:rPr>
                <a:t>= 2</a:t>
              </a:r>
            </a:p>
          </p:txBody>
        </p:sp>
        <p:sp>
          <p:nvSpPr>
            <p:cNvPr id="90" name="Text Box 1030"/>
            <p:cNvSpPr txBox="1">
              <a:spLocks noChangeArrowheads="1"/>
            </p:cNvSpPr>
            <p:nvPr/>
          </p:nvSpPr>
          <p:spPr bwMode="auto">
            <a:xfrm>
              <a:off x="5989638" y="198438"/>
              <a:ext cx="11985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solidFill>
                    <a:srgbClr val="008000"/>
                  </a:solidFill>
                  <a:latin typeface="Times New Roman" pitchFamily="18" charset="0"/>
                  <a:cs typeface="Times New Roman" pitchFamily="18" charset="0"/>
                </a:rPr>
                <a:t>v</a:t>
              </a:r>
              <a:r>
                <a:rPr lang="en-US" b="1" baseline="-31000">
                  <a:solidFill>
                    <a:srgbClr val="008000"/>
                  </a:solidFill>
                  <a:latin typeface="Times New Roman" pitchFamily="18" charset="0"/>
                  <a:cs typeface="Times New Roman" pitchFamily="18" charset="0"/>
                </a:rPr>
                <a:t>1 </a:t>
              </a:r>
              <a:r>
                <a:rPr lang="en-US" b="1">
                  <a:solidFill>
                    <a:srgbClr val="008000"/>
                  </a:solidFill>
                  <a:latin typeface="Times New Roman" pitchFamily="18" charset="0"/>
                  <a:cs typeface="Times New Roman" pitchFamily="18" charset="0"/>
                </a:rPr>
                <a:t>= 100</a:t>
              </a:r>
            </a:p>
          </p:txBody>
        </p:sp>
        <p:sp>
          <p:nvSpPr>
            <p:cNvPr id="91" name="Text Box 1030"/>
            <p:cNvSpPr txBox="1">
              <a:spLocks noChangeArrowheads="1"/>
            </p:cNvSpPr>
            <p:nvPr/>
          </p:nvSpPr>
          <p:spPr bwMode="auto">
            <a:xfrm>
              <a:off x="5994400" y="1895475"/>
              <a:ext cx="1198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latin typeface="Times New Roman" pitchFamily="18" charset="0"/>
                  <a:cs typeface="Times New Roman" pitchFamily="18" charset="0"/>
                </a:rPr>
                <a:t>w</a:t>
              </a:r>
              <a:r>
                <a:rPr lang="en-US" b="1" baseline="-31000">
                  <a:latin typeface="Times New Roman" pitchFamily="18" charset="0"/>
                  <a:cs typeface="Times New Roman" pitchFamily="18" charset="0"/>
                </a:rPr>
                <a:t>2 </a:t>
              </a:r>
              <a:r>
                <a:rPr lang="en-US" b="1">
                  <a:latin typeface="Times New Roman" pitchFamily="18" charset="0"/>
                  <a:cs typeface="Times New Roman" pitchFamily="18" charset="0"/>
                </a:rPr>
                <a:t>= 3</a:t>
              </a:r>
            </a:p>
          </p:txBody>
        </p:sp>
        <p:sp>
          <p:nvSpPr>
            <p:cNvPr id="92" name="Text Box 1030"/>
            <p:cNvSpPr txBox="1">
              <a:spLocks noChangeArrowheads="1"/>
            </p:cNvSpPr>
            <p:nvPr/>
          </p:nvSpPr>
          <p:spPr bwMode="auto">
            <a:xfrm>
              <a:off x="5994400" y="1574800"/>
              <a:ext cx="1198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solidFill>
                    <a:srgbClr val="008000"/>
                  </a:solidFill>
                  <a:latin typeface="Times New Roman" pitchFamily="18" charset="0"/>
                  <a:cs typeface="Times New Roman" pitchFamily="18" charset="0"/>
                </a:rPr>
                <a:t>v</a:t>
              </a:r>
              <a:r>
                <a:rPr lang="en-US" b="1" baseline="-31000">
                  <a:solidFill>
                    <a:srgbClr val="008000"/>
                  </a:solidFill>
                  <a:latin typeface="Times New Roman" pitchFamily="18" charset="0"/>
                  <a:cs typeface="Times New Roman" pitchFamily="18" charset="0"/>
                </a:rPr>
                <a:t>2 </a:t>
              </a:r>
              <a:r>
                <a:rPr lang="en-US" b="1">
                  <a:solidFill>
                    <a:srgbClr val="008000"/>
                  </a:solidFill>
                  <a:latin typeface="Times New Roman" pitchFamily="18" charset="0"/>
                  <a:cs typeface="Times New Roman" pitchFamily="18" charset="0"/>
                </a:rPr>
                <a:t>= 120</a:t>
              </a:r>
            </a:p>
          </p:txBody>
        </p:sp>
        <p:sp>
          <p:nvSpPr>
            <p:cNvPr id="93" name="Text Box 1030"/>
            <p:cNvSpPr txBox="1">
              <a:spLocks noChangeArrowheads="1"/>
            </p:cNvSpPr>
            <p:nvPr/>
          </p:nvSpPr>
          <p:spPr bwMode="auto">
            <a:xfrm>
              <a:off x="6022975" y="3248025"/>
              <a:ext cx="1198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latin typeface="Times New Roman" pitchFamily="18" charset="0"/>
                  <a:cs typeface="Times New Roman" pitchFamily="18" charset="0"/>
                </a:rPr>
                <a:t>w</a:t>
              </a:r>
              <a:r>
                <a:rPr lang="en-US" b="1" baseline="-31000">
                  <a:latin typeface="Times New Roman" pitchFamily="18" charset="0"/>
                  <a:cs typeface="Times New Roman" pitchFamily="18" charset="0"/>
                </a:rPr>
                <a:t>3 </a:t>
              </a:r>
              <a:r>
                <a:rPr lang="en-US" b="1">
                  <a:latin typeface="Times New Roman" pitchFamily="18" charset="0"/>
                  <a:cs typeface="Times New Roman" pitchFamily="18" charset="0"/>
                </a:rPr>
                <a:t>= 5</a:t>
              </a:r>
            </a:p>
          </p:txBody>
        </p:sp>
        <p:sp>
          <p:nvSpPr>
            <p:cNvPr id="94" name="Text Box 1030"/>
            <p:cNvSpPr txBox="1">
              <a:spLocks noChangeArrowheads="1"/>
            </p:cNvSpPr>
            <p:nvPr/>
          </p:nvSpPr>
          <p:spPr bwMode="auto">
            <a:xfrm>
              <a:off x="6022975" y="2927350"/>
              <a:ext cx="1198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solidFill>
                    <a:srgbClr val="008000"/>
                  </a:solidFill>
                  <a:latin typeface="Times New Roman" pitchFamily="18" charset="0"/>
                  <a:cs typeface="Times New Roman" pitchFamily="18" charset="0"/>
                </a:rPr>
                <a:t>v</a:t>
              </a:r>
              <a:r>
                <a:rPr lang="en-US" b="1" baseline="-31000">
                  <a:solidFill>
                    <a:srgbClr val="008000"/>
                  </a:solidFill>
                  <a:latin typeface="Times New Roman" pitchFamily="18" charset="0"/>
                  <a:cs typeface="Times New Roman" pitchFamily="18" charset="0"/>
                </a:rPr>
                <a:t>3 </a:t>
              </a:r>
              <a:r>
                <a:rPr lang="en-US" b="1">
                  <a:solidFill>
                    <a:srgbClr val="008000"/>
                  </a:solidFill>
                  <a:latin typeface="Times New Roman" pitchFamily="18" charset="0"/>
                  <a:cs typeface="Times New Roman" pitchFamily="18" charset="0"/>
                </a:rPr>
                <a:t>= 230</a:t>
              </a:r>
            </a:p>
          </p:txBody>
        </p:sp>
        <p:sp>
          <p:nvSpPr>
            <p:cNvPr id="95" name="Text Box 1030"/>
            <p:cNvSpPr txBox="1">
              <a:spLocks noChangeArrowheads="1"/>
            </p:cNvSpPr>
            <p:nvPr/>
          </p:nvSpPr>
          <p:spPr bwMode="auto">
            <a:xfrm>
              <a:off x="5989638" y="4586288"/>
              <a:ext cx="11985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latin typeface="Times New Roman" pitchFamily="18" charset="0"/>
                  <a:cs typeface="Times New Roman" pitchFamily="18" charset="0"/>
                </a:rPr>
                <a:t>w</a:t>
              </a:r>
              <a:r>
                <a:rPr lang="en-US" b="1" baseline="-31000">
                  <a:latin typeface="Times New Roman" pitchFamily="18" charset="0"/>
                  <a:cs typeface="Times New Roman" pitchFamily="18" charset="0"/>
                </a:rPr>
                <a:t>4 </a:t>
              </a:r>
              <a:r>
                <a:rPr lang="en-US" b="1">
                  <a:latin typeface="Times New Roman" pitchFamily="18" charset="0"/>
                  <a:cs typeface="Times New Roman" pitchFamily="18" charset="0"/>
                </a:rPr>
                <a:t>= 7</a:t>
              </a:r>
            </a:p>
          </p:txBody>
        </p:sp>
        <p:sp>
          <p:nvSpPr>
            <p:cNvPr id="96" name="Text Box 1030"/>
            <p:cNvSpPr txBox="1">
              <a:spLocks noChangeArrowheads="1"/>
            </p:cNvSpPr>
            <p:nvPr/>
          </p:nvSpPr>
          <p:spPr bwMode="auto">
            <a:xfrm>
              <a:off x="5989638" y="4265613"/>
              <a:ext cx="11985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solidFill>
                    <a:srgbClr val="008000"/>
                  </a:solidFill>
                  <a:latin typeface="Times New Roman" pitchFamily="18" charset="0"/>
                  <a:cs typeface="Times New Roman" pitchFamily="18" charset="0"/>
                </a:rPr>
                <a:t>v</a:t>
              </a:r>
              <a:r>
                <a:rPr lang="en-US" b="1" baseline="-31000">
                  <a:solidFill>
                    <a:srgbClr val="008000"/>
                  </a:solidFill>
                  <a:latin typeface="Times New Roman" pitchFamily="18" charset="0"/>
                  <a:cs typeface="Times New Roman" pitchFamily="18" charset="0"/>
                </a:rPr>
                <a:t>4 </a:t>
              </a:r>
              <a:r>
                <a:rPr lang="en-US" b="1">
                  <a:solidFill>
                    <a:srgbClr val="008000"/>
                  </a:solidFill>
                  <a:latin typeface="Times New Roman" pitchFamily="18" charset="0"/>
                  <a:cs typeface="Times New Roman" pitchFamily="18" charset="0"/>
                </a:rPr>
                <a:t>= 560</a:t>
              </a:r>
            </a:p>
          </p:txBody>
        </p:sp>
        <p:sp>
          <p:nvSpPr>
            <p:cNvPr id="97" name="Text Box 1030"/>
            <p:cNvSpPr txBox="1">
              <a:spLocks noChangeArrowheads="1"/>
            </p:cNvSpPr>
            <p:nvPr/>
          </p:nvSpPr>
          <p:spPr bwMode="auto">
            <a:xfrm>
              <a:off x="5964238" y="5959475"/>
              <a:ext cx="11985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latin typeface="Times New Roman" pitchFamily="18" charset="0"/>
                  <a:cs typeface="Times New Roman" pitchFamily="18" charset="0"/>
                </a:rPr>
                <a:t>w</a:t>
              </a:r>
              <a:r>
                <a:rPr lang="en-US" b="1" baseline="-31000">
                  <a:latin typeface="Times New Roman" pitchFamily="18" charset="0"/>
                  <a:cs typeface="Times New Roman" pitchFamily="18" charset="0"/>
                </a:rPr>
                <a:t>5 </a:t>
              </a:r>
              <a:r>
                <a:rPr lang="en-US" b="1">
                  <a:latin typeface="Times New Roman" pitchFamily="18" charset="0"/>
                  <a:cs typeface="Times New Roman" pitchFamily="18" charset="0"/>
                </a:rPr>
                <a:t>= 9</a:t>
              </a:r>
            </a:p>
          </p:txBody>
        </p:sp>
        <p:sp>
          <p:nvSpPr>
            <p:cNvPr id="98" name="Text Box 1030"/>
            <p:cNvSpPr txBox="1">
              <a:spLocks noChangeArrowheads="1"/>
            </p:cNvSpPr>
            <p:nvPr/>
          </p:nvSpPr>
          <p:spPr bwMode="auto">
            <a:xfrm>
              <a:off x="5964238" y="5638800"/>
              <a:ext cx="11985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solidFill>
                    <a:srgbClr val="008000"/>
                  </a:solidFill>
                  <a:latin typeface="Times New Roman" pitchFamily="18" charset="0"/>
                  <a:cs typeface="Times New Roman" pitchFamily="18" charset="0"/>
                </a:rPr>
                <a:t>v</a:t>
              </a:r>
              <a:r>
                <a:rPr lang="en-US" b="1" baseline="-31000">
                  <a:solidFill>
                    <a:srgbClr val="008000"/>
                  </a:solidFill>
                  <a:latin typeface="Times New Roman" pitchFamily="18" charset="0"/>
                  <a:cs typeface="Times New Roman" pitchFamily="18" charset="0"/>
                </a:rPr>
                <a:t>5 </a:t>
              </a:r>
              <a:r>
                <a:rPr lang="en-US" b="1">
                  <a:solidFill>
                    <a:srgbClr val="008000"/>
                  </a:solidFill>
                  <a:latin typeface="Times New Roman" pitchFamily="18" charset="0"/>
                  <a:cs typeface="Times New Roman" pitchFamily="18" charset="0"/>
                </a:rPr>
                <a:t>= 675</a:t>
              </a:r>
            </a:p>
          </p:txBody>
        </p:sp>
        <p:grpSp>
          <p:nvGrpSpPr>
            <p:cNvPr id="99" name="Group 98"/>
            <p:cNvGrpSpPr/>
            <p:nvPr/>
          </p:nvGrpSpPr>
          <p:grpSpPr>
            <a:xfrm>
              <a:off x="5715000" y="801469"/>
              <a:ext cx="1503363" cy="646331"/>
              <a:chOff x="5715000" y="801469"/>
              <a:chExt cx="1503363" cy="646331"/>
            </a:xfrm>
          </p:grpSpPr>
          <p:sp>
            <p:nvSpPr>
              <p:cNvPr id="116" name="Text Box 1030"/>
              <p:cNvSpPr txBox="1">
                <a:spLocks noChangeArrowheads="1"/>
              </p:cNvSpPr>
              <p:nvPr/>
            </p:nvSpPr>
            <p:spPr bwMode="auto">
              <a:xfrm>
                <a:off x="6019800" y="935038"/>
                <a:ext cx="11985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   </a:t>
                </a:r>
                <a:r>
                  <a:rPr lang="en-US" b="1" baseline="-31000" dirty="0" smtClean="0">
                    <a:solidFill>
                      <a:srgbClr val="0070C0"/>
                    </a:solidFill>
                    <a:latin typeface="Times New Roman" pitchFamily="18" charset="0"/>
                    <a:cs typeface="Times New Roman" pitchFamily="18" charset="0"/>
                  </a:rPr>
                  <a:t> </a:t>
                </a:r>
                <a:r>
                  <a:rPr lang="en-US" b="1" dirty="0">
                    <a:solidFill>
                      <a:srgbClr val="0070C0"/>
                    </a:solidFill>
                    <a:latin typeface="Times New Roman" pitchFamily="18" charset="0"/>
                    <a:cs typeface="Times New Roman" pitchFamily="18" charset="0"/>
                  </a:rPr>
                  <a:t>= 50</a:t>
                </a:r>
              </a:p>
            </p:txBody>
          </p:sp>
          <p:sp>
            <p:nvSpPr>
              <p:cNvPr id="117" name="Text Box 1030"/>
              <p:cNvSpPr txBox="1">
                <a:spLocks noChangeArrowheads="1"/>
              </p:cNvSpPr>
              <p:nvPr/>
            </p:nvSpPr>
            <p:spPr bwMode="auto">
              <a:xfrm>
                <a:off x="5715000" y="801469"/>
                <a:ext cx="11985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ts val="0"/>
                  </a:spcBef>
                </a:pPr>
                <a:r>
                  <a:rPr lang="en-US" b="1" dirty="0" smtClean="0">
                    <a:solidFill>
                      <a:srgbClr val="0070C0"/>
                    </a:solidFill>
                    <a:latin typeface="Times New Roman" pitchFamily="18" charset="0"/>
                    <a:cs typeface="Times New Roman" pitchFamily="18" charset="0"/>
                  </a:rPr>
                  <a:t>v</a:t>
                </a:r>
                <a:r>
                  <a:rPr lang="en-US" b="1" baseline="-31000" dirty="0" smtClean="0">
                    <a:solidFill>
                      <a:srgbClr val="0070C0"/>
                    </a:solidFill>
                    <a:latin typeface="Times New Roman" pitchFamily="18" charset="0"/>
                    <a:cs typeface="Times New Roman" pitchFamily="18" charset="0"/>
                  </a:rPr>
                  <a:t>1</a:t>
                </a:r>
              </a:p>
              <a:p>
                <a:pPr algn="ctr" eaLnBrk="1" hangingPunct="1">
                  <a:spcBef>
                    <a:spcPts val="0"/>
                  </a:spcBef>
                </a:pPr>
                <a:r>
                  <a:rPr lang="en-US" b="1" dirty="0" smtClean="0">
                    <a:solidFill>
                      <a:srgbClr val="0070C0"/>
                    </a:solidFill>
                    <a:latin typeface="Times New Roman" pitchFamily="18" charset="0"/>
                    <a:cs typeface="Times New Roman" pitchFamily="18" charset="0"/>
                  </a:rPr>
                  <a:t>w</a:t>
                </a:r>
                <a:r>
                  <a:rPr lang="en-US" b="1" baseline="-31000" dirty="0" smtClean="0">
                    <a:solidFill>
                      <a:srgbClr val="0070C0"/>
                    </a:solidFill>
                    <a:latin typeface="Times New Roman" pitchFamily="18" charset="0"/>
                    <a:cs typeface="Times New Roman" pitchFamily="18" charset="0"/>
                  </a:rPr>
                  <a:t>1 </a:t>
                </a:r>
              </a:p>
            </p:txBody>
          </p:sp>
          <p:cxnSp>
            <p:nvCxnSpPr>
              <p:cNvPr id="118" name="Straight Connector 117"/>
              <p:cNvCxnSpPr/>
              <p:nvPr/>
            </p:nvCxnSpPr>
            <p:spPr>
              <a:xfrm>
                <a:off x="6115525" y="1143000"/>
                <a:ext cx="33762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00" name="Group 99"/>
            <p:cNvGrpSpPr/>
            <p:nvPr/>
          </p:nvGrpSpPr>
          <p:grpSpPr>
            <a:xfrm>
              <a:off x="5735637" y="4842204"/>
              <a:ext cx="1503363" cy="646331"/>
              <a:chOff x="5715000" y="801469"/>
              <a:chExt cx="1503363" cy="646331"/>
            </a:xfrm>
          </p:grpSpPr>
          <p:sp>
            <p:nvSpPr>
              <p:cNvPr id="113" name="Text Box 1030"/>
              <p:cNvSpPr txBox="1">
                <a:spLocks noChangeArrowheads="1"/>
              </p:cNvSpPr>
              <p:nvPr/>
            </p:nvSpPr>
            <p:spPr bwMode="auto">
              <a:xfrm>
                <a:off x="6019800" y="935038"/>
                <a:ext cx="11985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   </a:t>
                </a:r>
                <a:r>
                  <a:rPr lang="en-US" b="1" baseline="-31000" dirty="0" smtClean="0">
                    <a:solidFill>
                      <a:srgbClr val="0070C0"/>
                    </a:solidFill>
                    <a:latin typeface="Times New Roman" pitchFamily="18" charset="0"/>
                    <a:cs typeface="Times New Roman" pitchFamily="18" charset="0"/>
                  </a:rPr>
                  <a:t> </a:t>
                </a: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80</a:t>
                </a:r>
                <a:endParaRPr lang="en-US" b="1" dirty="0">
                  <a:solidFill>
                    <a:srgbClr val="0070C0"/>
                  </a:solidFill>
                  <a:latin typeface="Times New Roman" pitchFamily="18" charset="0"/>
                  <a:cs typeface="Times New Roman" pitchFamily="18" charset="0"/>
                </a:endParaRPr>
              </a:p>
            </p:txBody>
          </p:sp>
          <p:sp>
            <p:nvSpPr>
              <p:cNvPr id="114" name="Text Box 1030"/>
              <p:cNvSpPr txBox="1">
                <a:spLocks noChangeArrowheads="1"/>
              </p:cNvSpPr>
              <p:nvPr/>
            </p:nvSpPr>
            <p:spPr bwMode="auto">
              <a:xfrm>
                <a:off x="5715000" y="801469"/>
                <a:ext cx="11985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ts val="0"/>
                  </a:spcBef>
                </a:pPr>
                <a:r>
                  <a:rPr lang="en-US" b="1" dirty="0" smtClean="0">
                    <a:solidFill>
                      <a:srgbClr val="0070C0"/>
                    </a:solidFill>
                    <a:latin typeface="Times New Roman" pitchFamily="18" charset="0"/>
                    <a:cs typeface="Times New Roman" pitchFamily="18" charset="0"/>
                  </a:rPr>
                  <a:t>v</a:t>
                </a:r>
                <a:r>
                  <a:rPr lang="en-US" b="1" baseline="-31000" dirty="0" smtClean="0">
                    <a:solidFill>
                      <a:srgbClr val="0070C0"/>
                    </a:solidFill>
                    <a:latin typeface="Times New Roman" pitchFamily="18" charset="0"/>
                    <a:cs typeface="Times New Roman" pitchFamily="18" charset="0"/>
                  </a:rPr>
                  <a:t>4</a:t>
                </a:r>
              </a:p>
              <a:p>
                <a:pPr algn="ctr" eaLnBrk="1" hangingPunct="1">
                  <a:spcBef>
                    <a:spcPts val="0"/>
                  </a:spcBef>
                </a:pPr>
                <a:r>
                  <a:rPr lang="en-US" b="1" dirty="0" smtClean="0">
                    <a:solidFill>
                      <a:srgbClr val="0070C0"/>
                    </a:solidFill>
                    <a:latin typeface="Times New Roman" pitchFamily="18" charset="0"/>
                    <a:cs typeface="Times New Roman" pitchFamily="18" charset="0"/>
                  </a:rPr>
                  <a:t>w</a:t>
                </a:r>
                <a:r>
                  <a:rPr lang="en-US" b="1" baseline="-31000" dirty="0" smtClean="0">
                    <a:solidFill>
                      <a:srgbClr val="0070C0"/>
                    </a:solidFill>
                    <a:latin typeface="Times New Roman" pitchFamily="18" charset="0"/>
                    <a:cs typeface="Times New Roman" pitchFamily="18" charset="0"/>
                  </a:rPr>
                  <a:t>4 </a:t>
                </a:r>
              </a:p>
            </p:txBody>
          </p:sp>
          <p:cxnSp>
            <p:nvCxnSpPr>
              <p:cNvPr id="115" name="Straight Connector 114"/>
              <p:cNvCxnSpPr/>
              <p:nvPr/>
            </p:nvCxnSpPr>
            <p:spPr>
              <a:xfrm>
                <a:off x="6115525" y="1143000"/>
                <a:ext cx="33762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a:off x="5791200" y="6230719"/>
              <a:ext cx="1503363" cy="646331"/>
              <a:chOff x="5715000" y="801469"/>
              <a:chExt cx="1503363" cy="646331"/>
            </a:xfrm>
          </p:grpSpPr>
          <p:sp>
            <p:nvSpPr>
              <p:cNvPr id="110" name="Text Box 1030"/>
              <p:cNvSpPr txBox="1">
                <a:spLocks noChangeArrowheads="1"/>
              </p:cNvSpPr>
              <p:nvPr/>
            </p:nvSpPr>
            <p:spPr bwMode="auto">
              <a:xfrm>
                <a:off x="6019800" y="935038"/>
                <a:ext cx="11985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   </a:t>
                </a:r>
                <a:r>
                  <a:rPr lang="en-US" b="1" baseline="-31000" dirty="0" smtClean="0">
                    <a:solidFill>
                      <a:srgbClr val="0070C0"/>
                    </a:solidFill>
                    <a:latin typeface="Times New Roman" pitchFamily="18" charset="0"/>
                    <a:cs typeface="Times New Roman" pitchFamily="18" charset="0"/>
                  </a:rPr>
                  <a:t> </a:t>
                </a: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75</a:t>
                </a:r>
                <a:endParaRPr lang="en-US" b="1" dirty="0">
                  <a:solidFill>
                    <a:srgbClr val="0070C0"/>
                  </a:solidFill>
                  <a:latin typeface="Times New Roman" pitchFamily="18" charset="0"/>
                  <a:cs typeface="Times New Roman" pitchFamily="18" charset="0"/>
                </a:endParaRPr>
              </a:p>
            </p:txBody>
          </p:sp>
          <p:sp>
            <p:nvSpPr>
              <p:cNvPr id="111" name="Text Box 1030"/>
              <p:cNvSpPr txBox="1">
                <a:spLocks noChangeArrowheads="1"/>
              </p:cNvSpPr>
              <p:nvPr/>
            </p:nvSpPr>
            <p:spPr bwMode="auto">
              <a:xfrm>
                <a:off x="5715000" y="801469"/>
                <a:ext cx="11985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ts val="0"/>
                  </a:spcBef>
                </a:pPr>
                <a:r>
                  <a:rPr lang="en-US" b="1" dirty="0" smtClean="0">
                    <a:solidFill>
                      <a:srgbClr val="0070C0"/>
                    </a:solidFill>
                    <a:latin typeface="Times New Roman" pitchFamily="18" charset="0"/>
                    <a:cs typeface="Times New Roman" pitchFamily="18" charset="0"/>
                  </a:rPr>
                  <a:t>v</a:t>
                </a:r>
                <a:r>
                  <a:rPr lang="en-US" b="1" baseline="-31000" dirty="0" smtClean="0">
                    <a:solidFill>
                      <a:srgbClr val="0070C0"/>
                    </a:solidFill>
                    <a:latin typeface="Times New Roman" pitchFamily="18" charset="0"/>
                    <a:cs typeface="Times New Roman" pitchFamily="18" charset="0"/>
                  </a:rPr>
                  <a:t>5</a:t>
                </a:r>
              </a:p>
              <a:p>
                <a:pPr algn="ctr" eaLnBrk="1" hangingPunct="1">
                  <a:spcBef>
                    <a:spcPts val="0"/>
                  </a:spcBef>
                </a:pPr>
                <a:r>
                  <a:rPr lang="en-US" b="1" dirty="0" smtClean="0">
                    <a:solidFill>
                      <a:srgbClr val="0070C0"/>
                    </a:solidFill>
                    <a:latin typeface="Times New Roman" pitchFamily="18" charset="0"/>
                    <a:cs typeface="Times New Roman" pitchFamily="18" charset="0"/>
                  </a:rPr>
                  <a:t>w</a:t>
                </a:r>
                <a:r>
                  <a:rPr lang="en-US" b="1" baseline="-31000" dirty="0">
                    <a:solidFill>
                      <a:srgbClr val="0070C0"/>
                    </a:solidFill>
                    <a:latin typeface="Times New Roman" pitchFamily="18" charset="0"/>
                    <a:cs typeface="Times New Roman" pitchFamily="18" charset="0"/>
                  </a:rPr>
                  <a:t>5</a:t>
                </a:r>
                <a:r>
                  <a:rPr lang="en-US" b="1" baseline="-31000" dirty="0" smtClean="0">
                    <a:solidFill>
                      <a:srgbClr val="0070C0"/>
                    </a:solidFill>
                    <a:latin typeface="Times New Roman" pitchFamily="18" charset="0"/>
                    <a:cs typeface="Times New Roman" pitchFamily="18" charset="0"/>
                  </a:rPr>
                  <a:t> </a:t>
                </a:r>
              </a:p>
            </p:txBody>
          </p:sp>
          <p:cxnSp>
            <p:nvCxnSpPr>
              <p:cNvPr id="112" name="Straight Connector 111"/>
              <p:cNvCxnSpPr/>
              <p:nvPr/>
            </p:nvCxnSpPr>
            <p:spPr>
              <a:xfrm>
                <a:off x="6115525" y="1143000"/>
                <a:ext cx="33762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a:off x="5662640" y="2151965"/>
              <a:ext cx="1555723" cy="646331"/>
              <a:chOff x="5662640" y="819834"/>
              <a:chExt cx="1555723" cy="646331"/>
            </a:xfrm>
          </p:grpSpPr>
          <p:sp>
            <p:nvSpPr>
              <p:cNvPr id="107" name="Text Box 1030"/>
              <p:cNvSpPr txBox="1">
                <a:spLocks noChangeArrowheads="1"/>
              </p:cNvSpPr>
              <p:nvPr/>
            </p:nvSpPr>
            <p:spPr bwMode="auto">
              <a:xfrm>
                <a:off x="6019800" y="935038"/>
                <a:ext cx="11985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   </a:t>
                </a:r>
                <a:r>
                  <a:rPr lang="en-US" b="1" baseline="-31000" dirty="0" smtClean="0">
                    <a:solidFill>
                      <a:srgbClr val="0070C0"/>
                    </a:solidFill>
                    <a:latin typeface="Times New Roman" pitchFamily="18" charset="0"/>
                    <a:cs typeface="Times New Roman" pitchFamily="18" charset="0"/>
                  </a:rPr>
                  <a:t> </a:t>
                </a: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40</a:t>
                </a:r>
                <a:endParaRPr lang="en-US" b="1" dirty="0">
                  <a:solidFill>
                    <a:srgbClr val="0070C0"/>
                  </a:solidFill>
                  <a:latin typeface="Times New Roman" pitchFamily="18" charset="0"/>
                  <a:cs typeface="Times New Roman" pitchFamily="18" charset="0"/>
                </a:endParaRPr>
              </a:p>
            </p:txBody>
          </p:sp>
          <p:sp>
            <p:nvSpPr>
              <p:cNvPr id="108" name="Text Box 1030"/>
              <p:cNvSpPr txBox="1">
                <a:spLocks noChangeArrowheads="1"/>
              </p:cNvSpPr>
              <p:nvPr/>
            </p:nvSpPr>
            <p:spPr bwMode="auto">
              <a:xfrm>
                <a:off x="5662640" y="819834"/>
                <a:ext cx="11985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ts val="0"/>
                  </a:spcBef>
                </a:pPr>
                <a:r>
                  <a:rPr lang="en-US" b="1" dirty="0" smtClean="0">
                    <a:solidFill>
                      <a:srgbClr val="0070C0"/>
                    </a:solidFill>
                    <a:latin typeface="Times New Roman" pitchFamily="18" charset="0"/>
                    <a:cs typeface="Times New Roman" pitchFamily="18" charset="0"/>
                  </a:rPr>
                  <a:t>v</a:t>
                </a:r>
                <a:r>
                  <a:rPr lang="en-US" b="1" baseline="-31000" dirty="0" smtClean="0">
                    <a:solidFill>
                      <a:srgbClr val="0070C0"/>
                    </a:solidFill>
                    <a:latin typeface="Times New Roman" pitchFamily="18" charset="0"/>
                    <a:cs typeface="Times New Roman" pitchFamily="18" charset="0"/>
                  </a:rPr>
                  <a:t>2</a:t>
                </a:r>
              </a:p>
              <a:p>
                <a:pPr algn="ctr" eaLnBrk="1" hangingPunct="1">
                  <a:spcBef>
                    <a:spcPts val="0"/>
                  </a:spcBef>
                </a:pPr>
                <a:r>
                  <a:rPr lang="en-US" b="1" dirty="0" smtClean="0">
                    <a:solidFill>
                      <a:srgbClr val="0070C0"/>
                    </a:solidFill>
                    <a:latin typeface="Times New Roman" pitchFamily="18" charset="0"/>
                    <a:cs typeface="Times New Roman" pitchFamily="18" charset="0"/>
                  </a:rPr>
                  <a:t>w</a:t>
                </a:r>
                <a:r>
                  <a:rPr lang="en-US" b="1" baseline="-31000" dirty="0" smtClean="0">
                    <a:solidFill>
                      <a:srgbClr val="0070C0"/>
                    </a:solidFill>
                    <a:latin typeface="Times New Roman" pitchFamily="18" charset="0"/>
                    <a:cs typeface="Times New Roman" pitchFamily="18" charset="0"/>
                  </a:rPr>
                  <a:t>2 </a:t>
                </a:r>
              </a:p>
            </p:txBody>
          </p:sp>
          <p:cxnSp>
            <p:nvCxnSpPr>
              <p:cNvPr id="109" name="Straight Connector 108"/>
              <p:cNvCxnSpPr/>
              <p:nvPr/>
            </p:nvCxnSpPr>
            <p:spPr>
              <a:xfrm>
                <a:off x="6115525" y="1143000"/>
                <a:ext cx="33762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03" name="Group 102"/>
            <p:cNvGrpSpPr/>
            <p:nvPr/>
          </p:nvGrpSpPr>
          <p:grpSpPr>
            <a:xfrm>
              <a:off x="5791200" y="3468469"/>
              <a:ext cx="1503363" cy="646331"/>
              <a:chOff x="5715000" y="801469"/>
              <a:chExt cx="1503363" cy="646331"/>
            </a:xfrm>
          </p:grpSpPr>
          <p:sp>
            <p:nvSpPr>
              <p:cNvPr id="104" name="Text Box 1030"/>
              <p:cNvSpPr txBox="1">
                <a:spLocks noChangeArrowheads="1"/>
              </p:cNvSpPr>
              <p:nvPr/>
            </p:nvSpPr>
            <p:spPr bwMode="auto">
              <a:xfrm>
                <a:off x="6019800" y="935038"/>
                <a:ext cx="11985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   </a:t>
                </a:r>
                <a:r>
                  <a:rPr lang="en-US" b="1" baseline="-31000" dirty="0" smtClean="0">
                    <a:solidFill>
                      <a:srgbClr val="0070C0"/>
                    </a:solidFill>
                    <a:latin typeface="Times New Roman" pitchFamily="18" charset="0"/>
                    <a:cs typeface="Times New Roman" pitchFamily="18" charset="0"/>
                  </a:rPr>
                  <a:t> </a:t>
                </a: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46</a:t>
                </a:r>
                <a:endParaRPr lang="en-US" b="1" dirty="0">
                  <a:solidFill>
                    <a:srgbClr val="0070C0"/>
                  </a:solidFill>
                  <a:latin typeface="Times New Roman" pitchFamily="18" charset="0"/>
                  <a:cs typeface="Times New Roman" pitchFamily="18" charset="0"/>
                </a:endParaRPr>
              </a:p>
            </p:txBody>
          </p:sp>
          <p:sp>
            <p:nvSpPr>
              <p:cNvPr id="105" name="Text Box 1030"/>
              <p:cNvSpPr txBox="1">
                <a:spLocks noChangeArrowheads="1"/>
              </p:cNvSpPr>
              <p:nvPr/>
            </p:nvSpPr>
            <p:spPr bwMode="auto">
              <a:xfrm>
                <a:off x="5715000" y="801469"/>
                <a:ext cx="11985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ts val="0"/>
                  </a:spcBef>
                </a:pPr>
                <a:r>
                  <a:rPr lang="en-US" b="1" dirty="0" smtClean="0">
                    <a:solidFill>
                      <a:srgbClr val="0070C0"/>
                    </a:solidFill>
                    <a:latin typeface="Times New Roman" pitchFamily="18" charset="0"/>
                    <a:cs typeface="Times New Roman" pitchFamily="18" charset="0"/>
                  </a:rPr>
                  <a:t>v</a:t>
                </a:r>
                <a:r>
                  <a:rPr lang="en-US" b="1" baseline="-31000" dirty="0" smtClean="0">
                    <a:solidFill>
                      <a:srgbClr val="0070C0"/>
                    </a:solidFill>
                    <a:latin typeface="Times New Roman" pitchFamily="18" charset="0"/>
                    <a:cs typeface="Times New Roman" pitchFamily="18" charset="0"/>
                  </a:rPr>
                  <a:t>3</a:t>
                </a:r>
              </a:p>
              <a:p>
                <a:pPr algn="ctr" eaLnBrk="1" hangingPunct="1">
                  <a:spcBef>
                    <a:spcPts val="0"/>
                  </a:spcBef>
                </a:pPr>
                <a:r>
                  <a:rPr lang="en-US" b="1" dirty="0" smtClean="0">
                    <a:solidFill>
                      <a:srgbClr val="0070C0"/>
                    </a:solidFill>
                    <a:latin typeface="Times New Roman" pitchFamily="18" charset="0"/>
                    <a:cs typeface="Times New Roman" pitchFamily="18" charset="0"/>
                  </a:rPr>
                  <a:t>w</a:t>
                </a:r>
                <a:r>
                  <a:rPr lang="en-US" b="1" baseline="-31000" dirty="0" smtClean="0">
                    <a:solidFill>
                      <a:srgbClr val="0070C0"/>
                    </a:solidFill>
                    <a:latin typeface="Times New Roman" pitchFamily="18" charset="0"/>
                    <a:cs typeface="Times New Roman" pitchFamily="18" charset="0"/>
                  </a:rPr>
                  <a:t>3 </a:t>
                </a:r>
              </a:p>
            </p:txBody>
          </p:sp>
          <p:cxnSp>
            <p:nvCxnSpPr>
              <p:cNvPr id="106" name="Straight Connector 105"/>
              <p:cNvCxnSpPr/>
              <p:nvPr/>
            </p:nvCxnSpPr>
            <p:spPr>
              <a:xfrm>
                <a:off x="6115525" y="1143000"/>
                <a:ext cx="33762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nvGrpSpPr>
          <p:cNvPr id="119" name="Group 118"/>
          <p:cNvGrpSpPr/>
          <p:nvPr/>
        </p:nvGrpSpPr>
        <p:grpSpPr>
          <a:xfrm>
            <a:off x="555779" y="3646312"/>
            <a:ext cx="3146425" cy="1371600"/>
            <a:chOff x="5715000" y="76200"/>
            <a:chExt cx="3146425" cy="1371600"/>
          </a:xfrm>
        </p:grpSpPr>
        <p:pic>
          <p:nvPicPr>
            <p:cNvPr id="120" name="Picture 1035" descr="pez-refill-2_2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40588" y="76200"/>
              <a:ext cx="1620837"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 name="Rectangle 1041"/>
            <p:cNvSpPr>
              <a:spLocks noChangeArrowheads="1"/>
            </p:cNvSpPr>
            <p:nvPr/>
          </p:nvSpPr>
          <p:spPr bwMode="auto">
            <a:xfrm>
              <a:off x="8185150" y="860425"/>
              <a:ext cx="606425" cy="366713"/>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a:cs typeface="Times New Roman" pitchFamily="18" charset="0"/>
                </a:rPr>
                <a:t>i = 1</a:t>
              </a:r>
            </a:p>
          </p:txBody>
        </p:sp>
        <p:sp>
          <p:nvSpPr>
            <p:cNvPr id="122" name="Text Box 1030"/>
            <p:cNvSpPr txBox="1">
              <a:spLocks noChangeArrowheads="1"/>
            </p:cNvSpPr>
            <p:nvPr/>
          </p:nvSpPr>
          <p:spPr bwMode="auto">
            <a:xfrm>
              <a:off x="5989638" y="519113"/>
              <a:ext cx="11985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a:latin typeface="Times New Roman" pitchFamily="18" charset="0"/>
                  <a:cs typeface="Times New Roman" pitchFamily="18" charset="0"/>
                </a:rPr>
                <a:t>w</a:t>
              </a:r>
              <a:r>
                <a:rPr lang="en-US" b="1" baseline="-31000" dirty="0">
                  <a:latin typeface="Times New Roman" pitchFamily="18" charset="0"/>
                  <a:cs typeface="Times New Roman" pitchFamily="18" charset="0"/>
                </a:rPr>
                <a:t>1 </a:t>
              </a:r>
              <a:r>
                <a:rPr lang="en-US" b="1" dirty="0">
                  <a:latin typeface="Times New Roman" pitchFamily="18" charset="0"/>
                  <a:cs typeface="Times New Roman" pitchFamily="18" charset="0"/>
                </a:rPr>
                <a:t>= 2</a:t>
              </a:r>
            </a:p>
          </p:txBody>
        </p:sp>
        <p:sp>
          <p:nvSpPr>
            <p:cNvPr id="123" name="Text Box 1030"/>
            <p:cNvSpPr txBox="1">
              <a:spLocks noChangeArrowheads="1"/>
            </p:cNvSpPr>
            <p:nvPr/>
          </p:nvSpPr>
          <p:spPr bwMode="auto">
            <a:xfrm>
              <a:off x="5989638" y="198438"/>
              <a:ext cx="11985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solidFill>
                    <a:srgbClr val="008000"/>
                  </a:solidFill>
                  <a:latin typeface="Times New Roman" pitchFamily="18" charset="0"/>
                  <a:cs typeface="Times New Roman" pitchFamily="18" charset="0"/>
                </a:rPr>
                <a:t>v</a:t>
              </a:r>
              <a:r>
                <a:rPr lang="en-US" b="1" baseline="-31000">
                  <a:solidFill>
                    <a:srgbClr val="008000"/>
                  </a:solidFill>
                  <a:latin typeface="Times New Roman" pitchFamily="18" charset="0"/>
                  <a:cs typeface="Times New Roman" pitchFamily="18" charset="0"/>
                </a:rPr>
                <a:t>1 </a:t>
              </a:r>
              <a:r>
                <a:rPr lang="en-US" b="1">
                  <a:solidFill>
                    <a:srgbClr val="008000"/>
                  </a:solidFill>
                  <a:latin typeface="Times New Roman" pitchFamily="18" charset="0"/>
                  <a:cs typeface="Times New Roman" pitchFamily="18" charset="0"/>
                </a:rPr>
                <a:t>= 100</a:t>
              </a:r>
            </a:p>
          </p:txBody>
        </p:sp>
        <p:sp>
          <p:nvSpPr>
            <p:cNvPr id="124" name="Text Box 1030"/>
            <p:cNvSpPr txBox="1">
              <a:spLocks noChangeArrowheads="1"/>
            </p:cNvSpPr>
            <p:nvPr/>
          </p:nvSpPr>
          <p:spPr bwMode="auto">
            <a:xfrm>
              <a:off x="6019800" y="935038"/>
              <a:ext cx="11985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   </a:t>
              </a:r>
              <a:r>
                <a:rPr lang="en-US" b="1" baseline="-31000" dirty="0" smtClean="0">
                  <a:solidFill>
                    <a:srgbClr val="0070C0"/>
                  </a:solidFill>
                  <a:latin typeface="Times New Roman" pitchFamily="18" charset="0"/>
                  <a:cs typeface="Times New Roman" pitchFamily="18" charset="0"/>
                </a:rPr>
                <a:t> </a:t>
              </a:r>
              <a:r>
                <a:rPr lang="en-US" b="1" dirty="0">
                  <a:solidFill>
                    <a:srgbClr val="0070C0"/>
                  </a:solidFill>
                  <a:latin typeface="Times New Roman" pitchFamily="18" charset="0"/>
                  <a:cs typeface="Times New Roman" pitchFamily="18" charset="0"/>
                </a:rPr>
                <a:t>= 50</a:t>
              </a:r>
            </a:p>
          </p:txBody>
        </p:sp>
        <p:sp>
          <p:nvSpPr>
            <p:cNvPr id="125" name="Text Box 1030"/>
            <p:cNvSpPr txBox="1">
              <a:spLocks noChangeArrowheads="1"/>
            </p:cNvSpPr>
            <p:nvPr/>
          </p:nvSpPr>
          <p:spPr bwMode="auto">
            <a:xfrm>
              <a:off x="5715000" y="801469"/>
              <a:ext cx="11985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ts val="0"/>
                </a:spcBef>
              </a:pPr>
              <a:r>
                <a:rPr lang="en-US" b="1" dirty="0" smtClean="0">
                  <a:solidFill>
                    <a:srgbClr val="0070C0"/>
                  </a:solidFill>
                  <a:latin typeface="Times New Roman" pitchFamily="18" charset="0"/>
                  <a:cs typeface="Times New Roman" pitchFamily="18" charset="0"/>
                </a:rPr>
                <a:t>v</a:t>
              </a:r>
              <a:r>
                <a:rPr lang="en-US" b="1" baseline="-31000" dirty="0" smtClean="0">
                  <a:solidFill>
                    <a:srgbClr val="0070C0"/>
                  </a:solidFill>
                  <a:latin typeface="Times New Roman" pitchFamily="18" charset="0"/>
                  <a:cs typeface="Times New Roman" pitchFamily="18" charset="0"/>
                </a:rPr>
                <a:t>1</a:t>
              </a:r>
            </a:p>
            <a:p>
              <a:pPr algn="ctr" eaLnBrk="1" hangingPunct="1">
                <a:spcBef>
                  <a:spcPts val="0"/>
                </a:spcBef>
              </a:pPr>
              <a:r>
                <a:rPr lang="en-US" b="1" dirty="0" smtClean="0">
                  <a:solidFill>
                    <a:srgbClr val="0070C0"/>
                  </a:solidFill>
                  <a:latin typeface="Times New Roman" pitchFamily="18" charset="0"/>
                  <a:cs typeface="Times New Roman" pitchFamily="18" charset="0"/>
                </a:rPr>
                <a:t>w</a:t>
              </a:r>
              <a:r>
                <a:rPr lang="en-US" b="1" baseline="-31000" dirty="0" smtClean="0">
                  <a:solidFill>
                    <a:srgbClr val="0070C0"/>
                  </a:solidFill>
                  <a:latin typeface="Times New Roman" pitchFamily="18" charset="0"/>
                  <a:cs typeface="Times New Roman" pitchFamily="18" charset="0"/>
                </a:rPr>
                <a:t>1 </a:t>
              </a:r>
            </a:p>
          </p:txBody>
        </p:sp>
        <p:cxnSp>
          <p:nvCxnSpPr>
            <p:cNvPr id="126" name="Straight Connector 125"/>
            <p:cNvCxnSpPr/>
            <p:nvPr/>
          </p:nvCxnSpPr>
          <p:spPr>
            <a:xfrm>
              <a:off x="6115525" y="1143000"/>
              <a:ext cx="33762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27" name="Group 126"/>
          <p:cNvGrpSpPr/>
          <p:nvPr/>
        </p:nvGrpSpPr>
        <p:grpSpPr>
          <a:xfrm>
            <a:off x="625810" y="2331156"/>
            <a:ext cx="3054350" cy="1306512"/>
            <a:chOff x="5791200" y="5570538"/>
            <a:chExt cx="3054350" cy="1306512"/>
          </a:xfrm>
        </p:grpSpPr>
        <p:pic>
          <p:nvPicPr>
            <p:cNvPr id="128" name="Picture 1032" descr="dots2_2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3288" y="5570538"/>
              <a:ext cx="1592262"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 name="Rectangle 1045"/>
            <p:cNvSpPr>
              <a:spLocks noChangeArrowheads="1"/>
            </p:cNvSpPr>
            <p:nvPr/>
          </p:nvSpPr>
          <p:spPr bwMode="auto">
            <a:xfrm>
              <a:off x="8137525" y="6348413"/>
              <a:ext cx="606425" cy="36671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a:cs typeface="Times New Roman" pitchFamily="18" charset="0"/>
                </a:rPr>
                <a:t>i = 5</a:t>
              </a:r>
            </a:p>
          </p:txBody>
        </p:sp>
        <p:sp>
          <p:nvSpPr>
            <p:cNvPr id="130" name="Text Box 1030"/>
            <p:cNvSpPr txBox="1">
              <a:spLocks noChangeArrowheads="1"/>
            </p:cNvSpPr>
            <p:nvPr/>
          </p:nvSpPr>
          <p:spPr bwMode="auto">
            <a:xfrm>
              <a:off x="5964238" y="5959475"/>
              <a:ext cx="11985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latin typeface="Times New Roman" pitchFamily="18" charset="0"/>
                  <a:cs typeface="Times New Roman" pitchFamily="18" charset="0"/>
                </a:rPr>
                <a:t>w</a:t>
              </a:r>
              <a:r>
                <a:rPr lang="en-US" b="1" baseline="-31000">
                  <a:latin typeface="Times New Roman" pitchFamily="18" charset="0"/>
                  <a:cs typeface="Times New Roman" pitchFamily="18" charset="0"/>
                </a:rPr>
                <a:t>5 </a:t>
              </a:r>
              <a:r>
                <a:rPr lang="en-US" b="1">
                  <a:latin typeface="Times New Roman" pitchFamily="18" charset="0"/>
                  <a:cs typeface="Times New Roman" pitchFamily="18" charset="0"/>
                </a:rPr>
                <a:t>= 9</a:t>
              </a:r>
            </a:p>
          </p:txBody>
        </p:sp>
        <p:sp>
          <p:nvSpPr>
            <p:cNvPr id="131" name="Text Box 1030"/>
            <p:cNvSpPr txBox="1">
              <a:spLocks noChangeArrowheads="1"/>
            </p:cNvSpPr>
            <p:nvPr/>
          </p:nvSpPr>
          <p:spPr bwMode="auto">
            <a:xfrm>
              <a:off x="5964238" y="5638800"/>
              <a:ext cx="11985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solidFill>
                    <a:srgbClr val="008000"/>
                  </a:solidFill>
                  <a:latin typeface="Times New Roman" pitchFamily="18" charset="0"/>
                  <a:cs typeface="Times New Roman" pitchFamily="18" charset="0"/>
                </a:rPr>
                <a:t>v</a:t>
              </a:r>
              <a:r>
                <a:rPr lang="en-US" b="1" baseline="-31000">
                  <a:solidFill>
                    <a:srgbClr val="008000"/>
                  </a:solidFill>
                  <a:latin typeface="Times New Roman" pitchFamily="18" charset="0"/>
                  <a:cs typeface="Times New Roman" pitchFamily="18" charset="0"/>
                </a:rPr>
                <a:t>5 </a:t>
              </a:r>
              <a:r>
                <a:rPr lang="en-US" b="1">
                  <a:solidFill>
                    <a:srgbClr val="008000"/>
                  </a:solidFill>
                  <a:latin typeface="Times New Roman" pitchFamily="18" charset="0"/>
                  <a:cs typeface="Times New Roman" pitchFamily="18" charset="0"/>
                </a:rPr>
                <a:t>= 675</a:t>
              </a:r>
            </a:p>
          </p:txBody>
        </p:sp>
        <p:sp>
          <p:nvSpPr>
            <p:cNvPr id="132" name="Text Box 1030"/>
            <p:cNvSpPr txBox="1">
              <a:spLocks noChangeArrowheads="1"/>
            </p:cNvSpPr>
            <p:nvPr/>
          </p:nvSpPr>
          <p:spPr bwMode="auto">
            <a:xfrm>
              <a:off x="6096000" y="6364288"/>
              <a:ext cx="11985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   </a:t>
              </a:r>
              <a:r>
                <a:rPr lang="en-US" b="1" baseline="-31000" dirty="0" smtClean="0">
                  <a:solidFill>
                    <a:srgbClr val="0070C0"/>
                  </a:solidFill>
                  <a:latin typeface="Times New Roman" pitchFamily="18" charset="0"/>
                  <a:cs typeface="Times New Roman" pitchFamily="18" charset="0"/>
                </a:rPr>
                <a:t> </a:t>
              </a:r>
              <a:r>
                <a:rPr lang="en-US" b="1" dirty="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75</a:t>
              </a:r>
              <a:endParaRPr lang="en-US" b="1" dirty="0">
                <a:solidFill>
                  <a:srgbClr val="0070C0"/>
                </a:solidFill>
                <a:latin typeface="Times New Roman" pitchFamily="18" charset="0"/>
                <a:cs typeface="Times New Roman" pitchFamily="18" charset="0"/>
              </a:endParaRPr>
            </a:p>
          </p:txBody>
        </p:sp>
        <p:sp>
          <p:nvSpPr>
            <p:cNvPr id="133" name="Text Box 1030"/>
            <p:cNvSpPr txBox="1">
              <a:spLocks noChangeArrowheads="1"/>
            </p:cNvSpPr>
            <p:nvPr/>
          </p:nvSpPr>
          <p:spPr bwMode="auto">
            <a:xfrm>
              <a:off x="5791200" y="6230719"/>
              <a:ext cx="11985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ts val="0"/>
                </a:spcBef>
              </a:pPr>
              <a:r>
                <a:rPr lang="en-US" b="1" dirty="0" smtClean="0">
                  <a:solidFill>
                    <a:srgbClr val="0070C0"/>
                  </a:solidFill>
                  <a:latin typeface="Times New Roman" pitchFamily="18" charset="0"/>
                  <a:cs typeface="Times New Roman" pitchFamily="18" charset="0"/>
                </a:rPr>
                <a:t>v</a:t>
              </a:r>
              <a:r>
                <a:rPr lang="en-US" b="1" baseline="-31000" dirty="0" smtClean="0">
                  <a:solidFill>
                    <a:srgbClr val="0070C0"/>
                  </a:solidFill>
                  <a:latin typeface="Times New Roman" pitchFamily="18" charset="0"/>
                  <a:cs typeface="Times New Roman" pitchFamily="18" charset="0"/>
                </a:rPr>
                <a:t>5</a:t>
              </a:r>
            </a:p>
            <a:p>
              <a:pPr algn="ctr" eaLnBrk="1" hangingPunct="1">
                <a:spcBef>
                  <a:spcPts val="0"/>
                </a:spcBef>
              </a:pPr>
              <a:r>
                <a:rPr lang="en-US" b="1" dirty="0" smtClean="0">
                  <a:solidFill>
                    <a:srgbClr val="0070C0"/>
                  </a:solidFill>
                  <a:latin typeface="Times New Roman" pitchFamily="18" charset="0"/>
                  <a:cs typeface="Times New Roman" pitchFamily="18" charset="0"/>
                </a:rPr>
                <a:t>w</a:t>
              </a:r>
              <a:r>
                <a:rPr lang="en-US" b="1" baseline="-31000" dirty="0">
                  <a:solidFill>
                    <a:srgbClr val="0070C0"/>
                  </a:solidFill>
                  <a:latin typeface="Times New Roman" pitchFamily="18" charset="0"/>
                  <a:cs typeface="Times New Roman" pitchFamily="18" charset="0"/>
                </a:rPr>
                <a:t>5</a:t>
              </a:r>
              <a:r>
                <a:rPr lang="en-US" b="1" baseline="-31000" dirty="0" smtClean="0">
                  <a:solidFill>
                    <a:srgbClr val="0070C0"/>
                  </a:solidFill>
                  <a:latin typeface="Times New Roman" pitchFamily="18" charset="0"/>
                  <a:cs typeface="Times New Roman" pitchFamily="18" charset="0"/>
                </a:rPr>
                <a:t> </a:t>
              </a:r>
            </a:p>
          </p:txBody>
        </p:sp>
        <p:cxnSp>
          <p:nvCxnSpPr>
            <p:cNvPr id="134" name="Straight Connector 133"/>
            <p:cNvCxnSpPr/>
            <p:nvPr/>
          </p:nvCxnSpPr>
          <p:spPr>
            <a:xfrm>
              <a:off x="6191725" y="6572250"/>
              <a:ext cx="337620" cy="0"/>
            </a:xfrm>
            <a:prstGeom prst="line">
              <a:avLst/>
            </a:prstGeom>
            <a:ln w="190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5400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ctrTitle"/>
          </p:nvPr>
        </p:nvSpPr>
        <p:spPr>
          <a:xfrm>
            <a:off x="304800" y="685800"/>
            <a:ext cx="8585200" cy="4953000"/>
          </a:xfrm>
        </p:spPr>
        <p:txBody>
          <a:bodyPr/>
          <a:lstStyle/>
          <a:p>
            <a:r>
              <a:rPr lang="en-US" sz="9600" b="1" dirty="0"/>
              <a:t>I</a:t>
            </a:r>
            <a:r>
              <a:rPr lang="en-US" sz="9600" b="1" dirty="0" smtClean="0"/>
              <a:t>n </a:t>
            </a:r>
            <a:r>
              <a:rPr lang="en-US" sz="9600" b="1" dirty="0"/>
              <a:t>CS </a:t>
            </a:r>
            <a:r>
              <a:rPr lang="en-US" sz="6600" dirty="0" smtClean="0"/>
              <a:t>(and life?)</a:t>
            </a:r>
            <a:r>
              <a:rPr lang="en-US" sz="9600" b="1" dirty="0" smtClean="0"/>
              <a:t/>
            </a:r>
            <a:br>
              <a:rPr lang="en-US" sz="9600" b="1" dirty="0" smtClean="0"/>
            </a:br>
            <a:r>
              <a:rPr lang="en-US" sz="11500" b="1" dirty="0" smtClean="0"/>
              <a:t>Greed usually doesn’t work</a:t>
            </a:r>
            <a:br>
              <a:rPr lang="en-US" sz="11500" b="1" dirty="0" smtClean="0"/>
            </a:br>
            <a:endParaRPr lang="en-US" b="1" dirty="0" smtClean="0"/>
          </a:p>
        </p:txBody>
      </p:sp>
    </p:spTree>
    <p:extLst>
      <p:ext uri="{BB962C8B-B14F-4D97-AF65-F5344CB8AC3E}">
        <p14:creationId xmlns:p14="http://schemas.microsoft.com/office/powerpoint/2010/main" val="16935043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ounded Rectangle 34"/>
          <p:cNvSpPr>
            <a:spLocks noChangeArrowheads="1"/>
          </p:cNvSpPr>
          <p:nvPr/>
        </p:nvSpPr>
        <p:spPr bwMode="auto">
          <a:xfrm>
            <a:off x="76200" y="1600200"/>
            <a:ext cx="6011863" cy="2663825"/>
          </a:xfrm>
          <a:prstGeom prst="roundRect">
            <a:avLst>
              <a:gd name="adj" fmla="val 16667"/>
            </a:avLst>
          </a:prstGeom>
          <a:solidFill>
            <a:srgbClr val="CCFFCC"/>
          </a:solidFill>
          <a:ln>
            <a:noFill/>
          </a:ln>
          <a:extLst>
            <a:ext uri="{91240B29-F687-4F45-9708-019B960494DF}">
              <a14:hiddenLine xmlns:a14="http://schemas.microsoft.com/office/drawing/2010/main" w="28575" algn="ctr">
                <a:solidFill>
                  <a:srgbClr val="000000"/>
                </a:solidFill>
                <a:round/>
                <a:headEnd/>
                <a:tailEnd/>
              </a14:hiddenLine>
            </a:ext>
          </a:extLst>
        </p:spPr>
        <p:txBody>
          <a:bodyPr wrap="square" anchor="ctr">
            <a:spAutoFit/>
          </a:bodyPr>
          <a:lstStyle/>
          <a:p>
            <a:endParaRPr lang="en-US"/>
          </a:p>
        </p:txBody>
      </p:sp>
      <p:sp>
        <p:nvSpPr>
          <p:cNvPr id="36867" name="Text Box 1029"/>
          <p:cNvSpPr txBox="1">
            <a:spLocks noChangeArrowheads="1"/>
          </p:cNvSpPr>
          <p:nvPr/>
        </p:nvSpPr>
        <p:spPr bwMode="auto">
          <a:xfrm>
            <a:off x="766763" y="252413"/>
            <a:ext cx="42576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sz="3200" i="1">
                <a:latin typeface="Times New Roman" pitchFamily="18" charset="0"/>
                <a:cs typeface="Times New Roman" pitchFamily="18" charset="0"/>
              </a:rPr>
              <a:t>Knapsack problem</a:t>
            </a:r>
            <a:endParaRPr lang="en-US" sz="3200">
              <a:latin typeface="Times New Roman" pitchFamily="18" charset="0"/>
              <a:cs typeface="Times New Roman" pitchFamily="18" charset="0"/>
            </a:endParaRPr>
          </a:p>
        </p:txBody>
      </p:sp>
      <p:sp>
        <p:nvSpPr>
          <p:cNvPr id="36878" name="Rectangle 1096"/>
          <p:cNvSpPr>
            <a:spLocks noChangeArrowheads="1"/>
          </p:cNvSpPr>
          <p:nvPr/>
        </p:nvSpPr>
        <p:spPr bwMode="auto">
          <a:xfrm>
            <a:off x="175300" y="854403"/>
            <a:ext cx="29035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ctr"/>
            <a:r>
              <a:rPr lang="en-US" sz="3200" b="1" dirty="0">
                <a:solidFill>
                  <a:srgbClr val="008000"/>
                </a:solidFill>
                <a:cs typeface="Times New Roman" pitchFamily="18" charset="0"/>
              </a:rPr>
              <a:t>Use-it-or-lose-it</a:t>
            </a:r>
          </a:p>
        </p:txBody>
      </p:sp>
      <p:sp>
        <p:nvSpPr>
          <p:cNvPr id="36890" name="Rectangle 1096"/>
          <p:cNvSpPr>
            <a:spLocks noChangeArrowheads="1"/>
          </p:cNvSpPr>
          <p:nvPr/>
        </p:nvSpPr>
        <p:spPr bwMode="auto">
          <a:xfrm>
            <a:off x="223839" y="1852612"/>
            <a:ext cx="36147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2800" b="1" dirty="0"/>
              <a:t>bestValue( capacity ) = </a:t>
            </a:r>
          </a:p>
        </p:txBody>
      </p:sp>
      <p:sp>
        <p:nvSpPr>
          <p:cNvPr id="36891" name="Rectangle 1096"/>
          <p:cNvSpPr>
            <a:spLocks noChangeArrowheads="1"/>
          </p:cNvSpPr>
          <p:nvPr/>
        </p:nvSpPr>
        <p:spPr bwMode="auto">
          <a:xfrm>
            <a:off x="1632627" y="2632074"/>
            <a:ext cx="37285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2800" b="1" dirty="0"/>
              <a:t>bestValue( capacity-1 )  </a:t>
            </a:r>
          </a:p>
        </p:txBody>
      </p:sp>
      <p:sp>
        <p:nvSpPr>
          <p:cNvPr id="36892" name="Rectangle 1096"/>
          <p:cNvSpPr>
            <a:spLocks noChangeArrowheads="1"/>
          </p:cNvSpPr>
          <p:nvPr/>
        </p:nvSpPr>
        <p:spPr bwMode="auto">
          <a:xfrm>
            <a:off x="1627864" y="3216274"/>
            <a:ext cx="46903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2800" b="1" dirty="0"/>
              <a:t>bestValue( capacity-w</a:t>
            </a:r>
            <a:r>
              <a:rPr lang="en-US" sz="2800" b="1" baseline="-25000" dirty="0"/>
              <a:t>i</a:t>
            </a:r>
            <a:r>
              <a:rPr lang="en-US" sz="2800" b="1" dirty="0"/>
              <a:t> )  +  v</a:t>
            </a:r>
            <a:r>
              <a:rPr lang="en-US" sz="2800" b="1" baseline="-25000" dirty="0"/>
              <a:t>i</a:t>
            </a:r>
            <a:r>
              <a:rPr lang="en-US" sz="2800" b="1" dirty="0"/>
              <a:t>   </a:t>
            </a:r>
          </a:p>
        </p:txBody>
      </p:sp>
      <p:sp>
        <p:nvSpPr>
          <p:cNvPr id="36893" name="Rectangle 28"/>
          <p:cNvSpPr>
            <a:spLocks noChangeArrowheads="1"/>
          </p:cNvSpPr>
          <p:nvPr/>
        </p:nvSpPr>
        <p:spPr bwMode="auto">
          <a:xfrm>
            <a:off x="388027" y="2938462"/>
            <a:ext cx="9048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a:solidFill>
                  <a:srgbClr val="000000"/>
                </a:solidFill>
              </a:rPr>
              <a:t>max</a:t>
            </a:r>
            <a:endParaRPr lang="en-US" sz="3200" dirty="0"/>
          </a:p>
        </p:txBody>
      </p:sp>
      <p:sp>
        <p:nvSpPr>
          <p:cNvPr id="36894" name="Left Brace 30"/>
          <p:cNvSpPr>
            <a:spLocks/>
          </p:cNvSpPr>
          <p:nvPr/>
        </p:nvSpPr>
        <p:spPr bwMode="auto">
          <a:xfrm>
            <a:off x="1331002" y="2700337"/>
            <a:ext cx="274637" cy="1160462"/>
          </a:xfrm>
          <a:prstGeom prst="leftBrace">
            <a:avLst>
              <a:gd name="adj1" fmla="val 63773"/>
              <a:gd name="adj2" fmla="val 50000"/>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36895" name="Rectangle 31"/>
          <p:cNvSpPr>
            <a:spLocks noChangeArrowheads="1"/>
          </p:cNvSpPr>
          <p:nvPr/>
        </p:nvSpPr>
        <p:spPr bwMode="auto">
          <a:xfrm>
            <a:off x="2572427" y="3657599"/>
            <a:ext cx="23299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a:t>over all possible i</a:t>
            </a:r>
          </a:p>
        </p:txBody>
      </p:sp>
      <p:cxnSp>
        <p:nvCxnSpPr>
          <p:cNvPr id="36896" name="Straight Connector 33"/>
          <p:cNvCxnSpPr>
            <a:cxnSpLocks noChangeShapeType="1"/>
          </p:cNvCxnSpPr>
          <p:nvPr/>
        </p:nvCxnSpPr>
        <p:spPr bwMode="auto">
          <a:xfrm flipV="1">
            <a:off x="1670051" y="3708399"/>
            <a:ext cx="4339550" cy="1905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p14="http://schemas.microsoft.com/office/powerpoint/2010/main">
        <mc:Choice Requires="p14">
          <p:contentPart p14:bwMode="auto" r:id="rId3">
            <p14:nvContentPartPr>
              <p14:cNvPr id="5122" name="Ink 41"/>
              <p14:cNvContentPartPr>
                <a14:cpLocks xmlns:a14="http://schemas.microsoft.com/office/drawing/2010/main" noRot="1" noChangeAspect="1" noEditPoints="1" noChangeArrowheads="1" noChangeShapeType="1"/>
              </p14:cNvContentPartPr>
              <p14:nvPr/>
            </p14:nvContentPartPr>
            <p14:xfrm>
              <a:off x="5094964" y="3490912"/>
              <a:ext cx="9525" cy="26987"/>
            </p14:xfrm>
          </p:contentPart>
        </mc:Choice>
        <mc:Fallback xmlns="">
          <p:pic>
            <p:nvPicPr>
              <p:cNvPr id="5122" name="Ink 41"/>
              <p:cNvPicPr>
                <a:picLocks noRot="1" noChangeAspect="1" noEditPoints="1" noChangeArrowheads="1" noChangeShapeType="1"/>
              </p:cNvPicPr>
              <p:nvPr/>
            </p:nvPicPr>
            <p:blipFill>
              <a:blip r:embed="rId4"/>
              <a:stretch>
                <a:fillRect/>
              </a:stretch>
            </p:blipFill>
            <p:spPr>
              <a:xfrm>
                <a:off x="5089469" y="3486594"/>
                <a:ext cx="25644" cy="41740"/>
              </a:xfrm>
              <a:prstGeom prst="rect">
                <a:avLst/>
              </a:prstGeom>
            </p:spPr>
          </p:pic>
        </mc:Fallback>
      </mc:AlternateContent>
      <p:sp>
        <p:nvSpPr>
          <p:cNvPr id="33" name="Line Callout 1 32"/>
          <p:cNvSpPr/>
          <p:nvPr/>
        </p:nvSpPr>
        <p:spPr>
          <a:xfrm>
            <a:off x="5334000" y="221916"/>
            <a:ext cx="3581400" cy="1024732"/>
          </a:xfrm>
          <a:prstGeom prst="borderCallout1">
            <a:avLst>
              <a:gd name="adj1" fmla="val 30993"/>
              <a:gd name="adj2" fmla="val 2818"/>
              <a:gd name="adj3" fmla="val 162632"/>
              <a:gd name="adj4" fmla="val -102863"/>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b="1" u="sng" dirty="0" smtClean="0"/>
              <a:t>The Goal:</a:t>
            </a:r>
          </a:p>
          <a:p>
            <a:pPr algn="ctr" fontAlgn="auto">
              <a:spcBef>
                <a:spcPts val="0"/>
              </a:spcBef>
              <a:spcAft>
                <a:spcPts val="0"/>
              </a:spcAft>
              <a:defRPr/>
            </a:pPr>
            <a:r>
              <a:rPr lang="en-US" sz="2800" dirty="0" smtClean="0"/>
              <a:t>(most value I can carry)</a:t>
            </a:r>
            <a:endParaRPr lang="en-US" sz="2400" dirty="0">
              <a:latin typeface="Courier New" pitchFamily="49" charset="0"/>
              <a:cs typeface="Courier New" pitchFamily="49" charset="0"/>
            </a:endParaRPr>
          </a:p>
        </p:txBody>
      </p:sp>
      <p:sp>
        <p:nvSpPr>
          <p:cNvPr id="34" name="Line Callout 1 33"/>
          <p:cNvSpPr/>
          <p:nvPr/>
        </p:nvSpPr>
        <p:spPr>
          <a:xfrm>
            <a:off x="5257800" y="1440191"/>
            <a:ext cx="3886200" cy="1776084"/>
          </a:xfrm>
          <a:prstGeom prst="borderCallout1">
            <a:avLst>
              <a:gd name="adj1" fmla="val 14547"/>
              <a:gd name="adj2" fmla="val 5167"/>
              <a:gd name="adj3" fmla="val 72712"/>
              <a:gd name="adj4" fmla="val -17287"/>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b="1" u="sng" dirty="0" smtClean="0"/>
              <a:t>Option 1 (lose it): </a:t>
            </a:r>
            <a:endParaRPr lang="en-US" sz="2400" b="1" dirty="0" smtClean="0"/>
          </a:p>
          <a:p>
            <a:pPr algn="ctr" fontAlgn="auto">
              <a:spcBef>
                <a:spcPts val="0"/>
              </a:spcBef>
              <a:spcAft>
                <a:spcPts val="0"/>
              </a:spcAft>
              <a:defRPr/>
            </a:pPr>
            <a:r>
              <a:rPr lang="en-US" sz="2400" dirty="0" smtClean="0"/>
              <a:t>How much value can I carry if </a:t>
            </a:r>
            <a:r>
              <a:rPr lang="en-US" sz="2400" b="1" dirty="0" smtClean="0"/>
              <a:t>I just assumed I had a capacity one smaller?</a:t>
            </a:r>
          </a:p>
        </p:txBody>
      </p:sp>
      <p:sp>
        <p:nvSpPr>
          <p:cNvPr id="36" name="Line Callout 1 35"/>
          <p:cNvSpPr/>
          <p:nvPr/>
        </p:nvSpPr>
        <p:spPr>
          <a:xfrm>
            <a:off x="5094277" y="4843461"/>
            <a:ext cx="3784600" cy="1776084"/>
          </a:xfrm>
          <a:prstGeom prst="borderCallout1">
            <a:avLst>
              <a:gd name="adj1" fmla="val 14547"/>
              <a:gd name="adj2" fmla="val 5167"/>
              <a:gd name="adj3" fmla="val -67439"/>
              <a:gd name="adj4" fmla="val -7220"/>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b="1" u="sng" dirty="0" smtClean="0"/>
              <a:t>Option 2 (use it): </a:t>
            </a:r>
            <a:endParaRPr lang="en-US" sz="2400" b="1" dirty="0" smtClean="0"/>
          </a:p>
          <a:p>
            <a:pPr algn="ctr" fontAlgn="auto">
              <a:spcBef>
                <a:spcPts val="0"/>
              </a:spcBef>
              <a:spcAft>
                <a:spcPts val="0"/>
              </a:spcAft>
              <a:defRPr/>
            </a:pPr>
            <a:r>
              <a:rPr lang="en-US" sz="2400" dirty="0" smtClean="0"/>
              <a:t>How much value can I have if </a:t>
            </a:r>
            <a:r>
              <a:rPr lang="en-US" sz="2400" b="1" dirty="0" smtClean="0"/>
              <a:t>I use an item with </a:t>
            </a:r>
          </a:p>
          <a:p>
            <a:pPr algn="ctr" fontAlgn="auto">
              <a:spcBef>
                <a:spcPts val="0"/>
              </a:spcBef>
              <a:spcAft>
                <a:spcPts val="0"/>
              </a:spcAft>
              <a:defRPr/>
            </a:pPr>
            <a:r>
              <a:rPr lang="en-US" sz="2400" b="1" dirty="0" smtClean="0"/>
              <a:t>weight </a:t>
            </a:r>
            <a:r>
              <a:rPr lang="en-US" sz="2400" b="1" dirty="0" err="1" smtClean="0"/>
              <a:t>w</a:t>
            </a:r>
            <a:r>
              <a:rPr lang="en-US" sz="2400" b="1" baseline="-25000" dirty="0" err="1" smtClean="0"/>
              <a:t>i</a:t>
            </a:r>
            <a:r>
              <a:rPr lang="en-US" sz="2400" b="1" dirty="0" smtClean="0"/>
              <a:t> and value </a:t>
            </a:r>
            <a:r>
              <a:rPr lang="en-US" sz="2400" b="1" dirty="0"/>
              <a:t>v</a:t>
            </a:r>
            <a:r>
              <a:rPr lang="en-US" sz="2400" b="1" baseline="-25000" dirty="0"/>
              <a:t>i</a:t>
            </a:r>
            <a:r>
              <a:rPr lang="en-US" sz="2400" b="1" dirty="0"/>
              <a:t> </a:t>
            </a:r>
            <a:endParaRPr lang="en-US" sz="2400" b="1" dirty="0" smtClean="0"/>
          </a:p>
        </p:txBody>
      </p:sp>
    </p:spTree>
    <p:extLst>
      <p:ext uri="{BB962C8B-B14F-4D97-AF65-F5344CB8AC3E}">
        <p14:creationId xmlns:p14="http://schemas.microsoft.com/office/powerpoint/2010/main" val="175586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029"/>
          <p:cNvSpPr txBox="1">
            <a:spLocks noChangeArrowheads="1"/>
          </p:cNvSpPr>
          <p:nvPr/>
        </p:nvSpPr>
        <p:spPr bwMode="auto">
          <a:xfrm>
            <a:off x="1524000" y="228600"/>
            <a:ext cx="42576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sz="3200" i="1" dirty="0">
                <a:latin typeface="Times New Roman" pitchFamily="18" charset="0"/>
                <a:cs typeface="Times New Roman" pitchFamily="18" charset="0"/>
              </a:rPr>
              <a:t>Dynamic programming</a:t>
            </a:r>
            <a:endParaRPr lang="en-US" sz="3200" dirty="0">
              <a:latin typeface="Times New Roman" pitchFamily="18" charset="0"/>
              <a:cs typeface="Times New Roman" pitchFamily="18" charset="0"/>
            </a:endParaRPr>
          </a:p>
        </p:txBody>
      </p:sp>
      <p:sp>
        <p:nvSpPr>
          <p:cNvPr id="38943" name="Rectangle 1083"/>
          <p:cNvSpPr>
            <a:spLocks noChangeArrowheads="1"/>
          </p:cNvSpPr>
          <p:nvPr/>
        </p:nvSpPr>
        <p:spPr bwMode="auto">
          <a:xfrm>
            <a:off x="3120259" y="4027678"/>
            <a:ext cx="1181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dirty="0">
                <a:latin typeface="Trebuchet MS" pitchFamily="34" charset="0"/>
                <a:cs typeface="Times New Roman" pitchFamily="18" charset="0"/>
              </a:rPr>
              <a:t>CAPACITY</a:t>
            </a:r>
          </a:p>
        </p:txBody>
      </p:sp>
      <p:sp>
        <p:nvSpPr>
          <p:cNvPr id="38944" name="Line 1110"/>
          <p:cNvSpPr>
            <a:spLocks noChangeShapeType="1"/>
          </p:cNvSpPr>
          <p:nvPr/>
        </p:nvSpPr>
        <p:spPr bwMode="auto">
          <a:xfrm>
            <a:off x="1367659" y="4713478"/>
            <a:ext cx="4724400" cy="0"/>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38946" name="Text Box 34"/>
          <p:cNvSpPr txBox="1">
            <a:spLocks noChangeArrowheads="1"/>
          </p:cNvSpPr>
          <p:nvPr/>
        </p:nvSpPr>
        <p:spPr bwMode="auto">
          <a:xfrm>
            <a:off x="1291459" y="4389628"/>
            <a:ext cx="4648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sz="1200" dirty="0">
                <a:latin typeface="Trebuchet MS" pitchFamily="34" charset="0"/>
              </a:rPr>
              <a:t>Fill in this table from 0 up to the actual capacity of interest…</a:t>
            </a:r>
          </a:p>
        </p:txBody>
      </p:sp>
      <p:pic>
        <p:nvPicPr>
          <p:cNvPr id="38947" name="Picture 35" descr="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0300" y="134938"/>
            <a:ext cx="1612900" cy="39370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38948" name="Rectangle 1096"/>
          <p:cNvSpPr>
            <a:spLocks noChangeArrowheads="1"/>
          </p:cNvSpPr>
          <p:nvPr/>
        </p:nvSpPr>
        <p:spPr bwMode="auto">
          <a:xfrm>
            <a:off x="685800" y="1066800"/>
            <a:ext cx="641754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p>
            <a:r>
              <a:rPr lang="en-US" sz="2400" dirty="0">
                <a:latin typeface="Trebuchet MS" pitchFamily="34" charset="0"/>
                <a:cs typeface="Times New Roman" pitchFamily="18" charset="0"/>
              </a:rPr>
              <a:t>Create a table of possible recursive calls</a:t>
            </a:r>
            <a:r>
              <a:rPr lang="en-US" sz="2400" dirty="0" smtClean="0">
                <a:latin typeface="Trebuchet MS" pitchFamily="34" charset="0"/>
                <a:cs typeface="Times New Roman" pitchFamily="18" charset="0"/>
              </a:rPr>
              <a:t>.</a:t>
            </a:r>
          </a:p>
          <a:p>
            <a:endParaRPr lang="en-US" sz="2400" dirty="0" smtClean="0">
              <a:latin typeface="Trebuchet MS" pitchFamily="34" charset="0"/>
              <a:cs typeface="Times New Roman" pitchFamily="18" charset="0"/>
            </a:endParaRPr>
          </a:p>
          <a:p>
            <a:r>
              <a:rPr lang="en-US" sz="2400" dirty="0">
                <a:latin typeface="Trebuchet MS" pitchFamily="34" charset="0"/>
                <a:cs typeface="Times New Roman" pitchFamily="18" charset="0"/>
              </a:rPr>
              <a:t>Compute the results of each one </a:t>
            </a:r>
            <a:r>
              <a:rPr lang="en-US" sz="2400" i="1" dirty="0">
                <a:latin typeface="Trebuchet MS" pitchFamily="34" charset="0"/>
                <a:cs typeface="Times New Roman" pitchFamily="18" charset="0"/>
              </a:rPr>
              <a:t>bottom-up.</a:t>
            </a:r>
            <a:endParaRPr lang="en-US" sz="2400" dirty="0">
              <a:latin typeface="Trebuchet MS" pitchFamily="34" charset="0"/>
              <a:cs typeface="Times New Roman" pitchFamily="18" charset="0"/>
            </a:endParaRPr>
          </a:p>
          <a:p>
            <a:endParaRPr lang="en-US" sz="2400" dirty="0">
              <a:latin typeface="Trebuchet MS" pitchFamily="34" charset="0"/>
              <a:cs typeface="Times New Roman" pitchFamily="18" charset="0"/>
            </a:endParaRPr>
          </a:p>
        </p:txBody>
      </p:sp>
      <p:sp>
        <p:nvSpPr>
          <p:cNvPr id="38952" name="Rectangle 40"/>
          <p:cNvSpPr>
            <a:spLocks noChangeArrowheads="1"/>
          </p:cNvSpPr>
          <p:nvPr/>
        </p:nvSpPr>
        <p:spPr bwMode="auto">
          <a:xfrm>
            <a:off x="4512544" y="2837053"/>
            <a:ext cx="2590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p>
            <a:pPr algn="ctr"/>
            <a:r>
              <a:rPr lang="en-US" dirty="0">
                <a:solidFill>
                  <a:srgbClr val="008000"/>
                </a:solidFill>
                <a:latin typeface="Trebuchet MS" pitchFamily="34" charset="0"/>
              </a:rPr>
              <a:t>T[ capacity ]</a:t>
            </a:r>
            <a:r>
              <a:rPr lang="en-US" dirty="0">
                <a:latin typeface="Trebuchet MS" pitchFamily="34" charset="0"/>
              </a:rPr>
              <a:t> = the maximum value obtainable for the given capacity   </a:t>
            </a:r>
          </a:p>
        </p:txBody>
      </p:sp>
      <p:sp>
        <p:nvSpPr>
          <p:cNvPr id="38954" name="Line 1110"/>
          <p:cNvSpPr>
            <a:spLocks noChangeShapeType="1"/>
          </p:cNvSpPr>
          <p:nvPr/>
        </p:nvSpPr>
        <p:spPr bwMode="auto">
          <a:xfrm>
            <a:off x="6400800" y="4108724"/>
            <a:ext cx="825719" cy="1377675"/>
          </a:xfrm>
          <a:prstGeom prst="line">
            <a:avLst/>
          </a:prstGeom>
          <a:noFill/>
          <a:ln w="19050">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38955" name="Rectangle 43"/>
          <p:cNvSpPr>
            <a:spLocks noChangeArrowheads="1"/>
          </p:cNvSpPr>
          <p:nvPr/>
        </p:nvSpPr>
        <p:spPr bwMode="auto">
          <a:xfrm>
            <a:off x="492123" y="3019425"/>
            <a:ext cx="3027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p>
            <a:r>
              <a:rPr lang="en-US" sz="1500" dirty="0">
                <a:latin typeface="Trebuchet MS" pitchFamily="34" charset="0"/>
              </a:rPr>
              <a:t>Which values are "easy" to fill in?</a:t>
            </a:r>
          </a:p>
        </p:txBody>
      </p:sp>
      <p:sp>
        <p:nvSpPr>
          <p:cNvPr id="38956" name="Rectangle 44"/>
          <p:cNvSpPr>
            <a:spLocks noChangeArrowheads="1"/>
          </p:cNvSpPr>
          <p:nvPr/>
        </p:nvSpPr>
        <p:spPr bwMode="auto">
          <a:xfrm>
            <a:off x="492123" y="3409950"/>
            <a:ext cx="25447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p>
            <a:r>
              <a:rPr lang="en-US" sz="1500" dirty="0">
                <a:latin typeface="Trebuchet MS" pitchFamily="34" charset="0"/>
              </a:rPr>
              <a:t>How do we fill in each cell?</a:t>
            </a:r>
          </a:p>
        </p:txBody>
      </p:sp>
      <p:graphicFrame>
        <p:nvGraphicFramePr>
          <p:cNvPr id="45" name="Table 44"/>
          <p:cNvGraphicFramePr>
            <a:graphicFrameLocks noGrp="1"/>
          </p:cNvGraphicFramePr>
          <p:nvPr>
            <p:extLst>
              <p:ext uri="{D42A27DB-BD31-4B8C-83A1-F6EECF244321}">
                <p14:modId xmlns:p14="http://schemas.microsoft.com/office/powerpoint/2010/main" val="1553802610"/>
              </p:ext>
            </p:extLst>
          </p:nvPr>
        </p:nvGraphicFramePr>
        <p:xfrm>
          <a:off x="162471" y="5257800"/>
          <a:ext cx="8899198" cy="1074420"/>
        </p:xfrm>
        <a:graphic>
          <a:graphicData uri="http://schemas.openxmlformats.org/drawingml/2006/table">
            <a:tbl>
              <a:tblPr firstRow="1" bandRow="1">
                <a:tableStyleId>{5940675A-B579-460E-94D1-54222C63F5DA}</a:tableStyleId>
              </a:tblPr>
              <a:tblGrid>
                <a:gridCol w="635657"/>
                <a:gridCol w="635657"/>
                <a:gridCol w="635657"/>
                <a:gridCol w="635657"/>
                <a:gridCol w="635657"/>
                <a:gridCol w="635657"/>
                <a:gridCol w="635657"/>
                <a:gridCol w="635657"/>
                <a:gridCol w="635657"/>
                <a:gridCol w="635657"/>
                <a:gridCol w="635657"/>
                <a:gridCol w="635657"/>
                <a:gridCol w="635657"/>
                <a:gridCol w="635657"/>
              </a:tblGrid>
              <a:tr h="495300">
                <a:tc>
                  <a:txBody>
                    <a:bodyPr/>
                    <a:lstStyle/>
                    <a:p>
                      <a:pPr algn="ctr"/>
                      <a:r>
                        <a:rPr lang="en-US" dirty="0" smtClean="0"/>
                        <a:t>0</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1</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2</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3</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4</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5</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6</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7</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8</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9</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10</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11</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12</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13</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495300">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302760" y="5735880"/>
              <a:ext cx="372600" cy="450720"/>
            </p14:xfrm>
          </p:contentPart>
        </mc:Choice>
        <mc:Fallback xmlns="">
          <p:pic>
            <p:nvPicPr>
              <p:cNvPr id="2" name="Ink 1"/>
              <p:cNvPicPr/>
              <p:nvPr/>
            </p:nvPicPr>
            <p:blipFill>
              <a:blip r:embed="rId5"/>
              <a:stretch>
                <a:fillRect/>
              </a:stretch>
            </p:blipFill>
            <p:spPr>
              <a:xfrm>
                <a:off x="295200" y="5723640"/>
                <a:ext cx="388080" cy="474840"/>
              </a:xfrm>
              <a:prstGeom prst="rect">
                <a:avLst/>
              </a:prstGeom>
            </p:spPr>
          </p:pic>
        </mc:Fallback>
      </mc:AlternateContent>
    </p:spTree>
    <p:extLst>
      <p:ext uri="{BB962C8B-B14F-4D97-AF65-F5344CB8AC3E}">
        <p14:creationId xmlns:p14="http://schemas.microsoft.com/office/powerpoint/2010/main" val="14791889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7"/>
          <p:cNvSpPr>
            <a:spLocks noChangeArrowheads="1"/>
          </p:cNvSpPr>
          <p:nvPr/>
        </p:nvSpPr>
        <p:spPr bwMode="auto">
          <a:xfrm>
            <a:off x="228600" y="212725"/>
            <a:ext cx="69040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p>
            <a:r>
              <a:rPr lang="en-US" sz="1500" dirty="0">
                <a:latin typeface="Trebuchet MS" pitchFamily="34" charset="0"/>
              </a:rPr>
              <a:t>(1) Finish filling in this table of best-results for the knapsack problem: </a:t>
            </a:r>
            <a:endParaRPr lang="en-US" sz="1500" b="1" dirty="0">
              <a:latin typeface="Trebuchet MS" pitchFamily="34" charset="0"/>
            </a:endParaRPr>
          </a:p>
        </p:txBody>
      </p:sp>
      <p:sp>
        <p:nvSpPr>
          <p:cNvPr id="39940" name="Rectangle 7"/>
          <p:cNvSpPr>
            <a:spLocks noChangeArrowheads="1"/>
          </p:cNvSpPr>
          <p:nvPr/>
        </p:nvSpPr>
        <p:spPr bwMode="auto">
          <a:xfrm>
            <a:off x="196412" y="2548106"/>
            <a:ext cx="4343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p>
            <a:r>
              <a:rPr lang="en-US" sz="1500" dirty="0">
                <a:latin typeface="Trebuchet MS" pitchFamily="34" charset="0"/>
              </a:rPr>
              <a:t>(2) Estimate the big-O runtime of this table-filling algorithm, in terms of N, the number of items </a:t>
            </a:r>
            <a:r>
              <a:rPr lang="en-US" sz="1500" dirty="0" smtClean="0">
                <a:latin typeface="Trebuchet MS" pitchFamily="34" charset="0"/>
              </a:rPr>
              <a:t>available and C, the capacity of the knapsack.</a:t>
            </a:r>
            <a:endParaRPr lang="en-US" sz="1500" dirty="0">
              <a:latin typeface="Trebuchet MS" pitchFamily="34" charset="0"/>
            </a:endParaRPr>
          </a:p>
        </p:txBody>
      </p:sp>
      <p:sp>
        <p:nvSpPr>
          <p:cNvPr id="39969" name="Rectangle 1083"/>
          <p:cNvSpPr>
            <a:spLocks noChangeArrowheads="1"/>
          </p:cNvSpPr>
          <p:nvPr/>
        </p:nvSpPr>
        <p:spPr bwMode="auto">
          <a:xfrm>
            <a:off x="8077200" y="98424"/>
            <a:ext cx="8493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1200" dirty="0">
                <a:latin typeface="Trebuchet MS" pitchFamily="34" charset="0"/>
                <a:cs typeface="Times New Roman" pitchFamily="18" charset="0"/>
              </a:rPr>
              <a:t>CAPACITY</a:t>
            </a:r>
            <a:endParaRPr lang="en-US" dirty="0">
              <a:latin typeface="Trebuchet MS" pitchFamily="34" charset="0"/>
              <a:cs typeface="Times New Roman" pitchFamily="18" charset="0"/>
            </a:endParaRPr>
          </a:p>
        </p:txBody>
      </p:sp>
      <p:sp>
        <p:nvSpPr>
          <p:cNvPr id="39970" name="Text Box 52"/>
          <p:cNvSpPr txBox="1">
            <a:spLocks noChangeArrowheads="1"/>
          </p:cNvSpPr>
          <p:nvPr/>
        </p:nvSpPr>
        <p:spPr bwMode="auto">
          <a:xfrm>
            <a:off x="914400" y="1446975"/>
            <a:ext cx="4648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sz="1200" dirty="0">
                <a:latin typeface="Trebuchet MS" pitchFamily="34" charset="0"/>
              </a:rPr>
              <a:t>Fill in this table from 0 up to the actual capacity of interest…</a:t>
            </a:r>
          </a:p>
        </p:txBody>
      </p:sp>
      <p:pic>
        <p:nvPicPr>
          <p:cNvPr id="39974" name="Picture 58" descr="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828800"/>
            <a:ext cx="1612900" cy="39370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39975" name="Text Box 59"/>
          <p:cNvSpPr txBox="1">
            <a:spLocks noChangeArrowheads="1"/>
          </p:cNvSpPr>
          <p:nvPr/>
        </p:nvSpPr>
        <p:spPr bwMode="auto">
          <a:xfrm>
            <a:off x="300202" y="1720027"/>
            <a:ext cx="6172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sz="1200" dirty="0">
                <a:latin typeface="Trebuchet MS" pitchFamily="34" charset="0"/>
              </a:rPr>
              <a:t>Each cell is </a:t>
            </a:r>
            <a:r>
              <a:rPr lang="en-US" sz="1200" dirty="0">
                <a:solidFill>
                  <a:srgbClr val="008000"/>
                </a:solidFill>
                <a:latin typeface="Trebuchet MS" pitchFamily="34" charset="0"/>
              </a:rPr>
              <a:t>T[ capacity ]</a:t>
            </a:r>
            <a:r>
              <a:rPr lang="en-US" sz="1200" dirty="0">
                <a:latin typeface="Trebuchet MS" pitchFamily="34" charset="0"/>
              </a:rPr>
              <a:t> = the maximum </a:t>
            </a:r>
            <a:r>
              <a:rPr lang="en-US" sz="1200" dirty="0">
                <a:solidFill>
                  <a:srgbClr val="008000"/>
                </a:solidFill>
                <a:latin typeface="Trebuchet MS" pitchFamily="34" charset="0"/>
              </a:rPr>
              <a:t>value</a:t>
            </a:r>
            <a:r>
              <a:rPr lang="en-US" sz="1200" dirty="0">
                <a:latin typeface="Trebuchet MS" pitchFamily="34" charset="0"/>
              </a:rPr>
              <a:t> obtainable for the given capacity </a:t>
            </a:r>
          </a:p>
        </p:txBody>
      </p:sp>
      <p:sp>
        <p:nvSpPr>
          <p:cNvPr id="39976" name="Line 60"/>
          <p:cNvSpPr>
            <a:spLocks noChangeShapeType="1"/>
          </p:cNvSpPr>
          <p:nvPr/>
        </p:nvSpPr>
        <p:spPr bwMode="auto">
          <a:xfrm>
            <a:off x="196412" y="2286000"/>
            <a:ext cx="65738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dirty="0"/>
          </a:p>
        </p:txBody>
      </p:sp>
      <p:sp>
        <p:nvSpPr>
          <p:cNvPr id="39977" name="Rectangle 7"/>
          <p:cNvSpPr>
            <a:spLocks noChangeArrowheads="1"/>
          </p:cNvSpPr>
          <p:nvPr/>
        </p:nvSpPr>
        <p:spPr bwMode="auto">
          <a:xfrm>
            <a:off x="196412" y="5058761"/>
            <a:ext cx="4495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p>
            <a:r>
              <a:rPr lang="en-US" sz="1500" dirty="0">
                <a:latin typeface="Trebuchet MS" pitchFamily="34" charset="0"/>
              </a:rPr>
              <a:t>(3) How could you </a:t>
            </a:r>
            <a:r>
              <a:rPr lang="en-US" sz="1500" i="1" dirty="0">
                <a:latin typeface="Trebuchet MS" pitchFamily="34" charset="0"/>
              </a:rPr>
              <a:t>also </a:t>
            </a:r>
            <a:r>
              <a:rPr lang="en-US" sz="1500" dirty="0">
                <a:latin typeface="Trebuchet MS" pitchFamily="34" charset="0"/>
              </a:rPr>
              <a:t>keep track of the items to take using a 2nd table with </a:t>
            </a:r>
            <a:r>
              <a:rPr lang="en-US" sz="1500" i="1" dirty="0">
                <a:latin typeface="Trebuchet MS" pitchFamily="34" charset="0"/>
              </a:rPr>
              <a:t>one item per cell?</a:t>
            </a:r>
            <a:endParaRPr lang="en-US" sz="1500" b="1" dirty="0">
              <a:latin typeface="Trebuchet MS" pitchFamily="34" charset="0"/>
            </a:endParaRPr>
          </a:p>
        </p:txBody>
      </p:sp>
      <p:sp>
        <p:nvSpPr>
          <p:cNvPr id="39978" name="Line 62"/>
          <p:cNvSpPr>
            <a:spLocks noChangeShapeType="1"/>
          </p:cNvSpPr>
          <p:nvPr/>
        </p:nvSpPr>
        <p:spPr bwMode="auto">
          <a:xfrm>
            <a:off x="228600" y="4876800"/>
            <a:ext cx="65738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dirty="0"/>
          </a:p>
        </p:txBody>
      </p:sp>
      <p:sp>
        <p:nvSpPr>
          <p:cNvPr id="39981" name="Rectangle 1083"/>
          <p:cNvSpPr>
            <a:spLocks noChangeArrowheads="1"/>
          </p:cNvSpPr>
          <p:nvPr/>
        </p:nvSpPr>
        <p:spPr bwMode="auto">
          <a:xfrm>
            <a:off x="7881143" y="1445389"/>
            <a:ext cx="6207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1200" dirty="0">
                <a:solidFill>
                  <a:srgbClr val="008000"/>
                </a:solidFill>
                <a:latin typeface="Trebuchet MS" pitchFamily="34" charset="0"/>
                <a:cs typeface="Times New Roman" pitchFamily="18" charset="0"/>
              </a:rPr>
              <a:t>VALUE</a:t>
            </a:r>
            <a:endParaRPr lang="en-US" dirty="0">
              <a:solidFill>
                <a:srgbClr val="008000"/>
              </a:solidFill>
              <a:latin typeface="Trebuchet MS" pitchFamily="34" charset="0"/>
              <a:cs typeface="Times New Roman" pitchFamily="18" charset="0"/>
            </a:endParaRPr>
          </a:p>
        </p:txBody>
      </p:sp>
      <p:graphicFrame>
        <p:nvGraphicFramePr>
          <p:cNvPr id="47" name="Table 46"/>
          <p:cNvGraphicFramePr>
            <a:graphicFrameLocks noGrp="1"/>
          </p:cNvGraphicFramePr>
          <p:nvPr>
            <p:extLst>
              <p:ext uri="{D42A27DB-BD31-4B8C-83A1-F6EECF244321}">
                <p14:modId xmlns:p14="http://schemas.microsoft.com/office/powerpoint/2010/main" val="3074846709"/>
              </p:ext>
            </p:extLst>
          </p:nvPr>
        </p:nvGraphicFramePr>
        <p:xfrm>
          <a:off x="152400" y="316131"/>
          <a:ext cx="8899198" cy="1074420"/>
        </p:xfrm>
        <a:graphic>
          <a:graphicData uri="http://schemas.openxmlformats.org/drawingml/2006/table">
            <a:tbl>
              <a:tblPr firstRow="1" bandRow="1">
                <a:tableStyleId>{5940675A-B579-460E-94D1-54222C63F5DA}</a:tableStyleId>
              </a:tblPr>
              <a:tblGrid>
                <a:gridCol w="635657"/>
                <a:gridCol w="635657"/>
                <a:gridCol w="635657"/>
                <a:gridCol w="635657"/>
                <a:gridCol w="635657"/>
                <a:gridCol w="635657"/>
                <a:gridCol w="635657"/>
                <a:gridCol w="635657"/>
                <a:gridCol w="635657"/>
                <a:gridCol w="635657"/>
                <a:gridCol w="635657"/>
                <a:gridCol w="635657"/>
                <a:gridCol w="635657"/>
                <a:gridCol w="635657"/>
              </a:tblGrid>
              <a:tr h="495300">
                <a:tc>
                  <a:txBody>
                    <a:bodyPr/>
                    <a:lstStyle/>
                    <a:p>
                      <a:pPr algn="ctr"/>
                      <a:r>
                        <a:rPr lang="en-US" dirty="0" smtClean="0"/>
                        <a:t>0</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1</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2</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3</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4</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5</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6</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7</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8</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9</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10</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11</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12</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13</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495300">
                <a:tc>
                  <a:txBody>
                    <a:bodyPr/>
                    <a:lstStyle/>
                    <a:p>
                      <a:pPr algn="ctr"/>
                      <a:r>
                        <a:rPr lang="en-US" sz="3200" dirty="0" smtClean="0"/>
                        <a:t>0</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3200" dirty="0" smtClean="0"/>
                        <a:t>0</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000" dirty="0" smtClean="0"/>
                        <a:t>100</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p:graphicFrame>
        <p:nvGraphicFramePr>
          <p:cNvPr id="48" name="Table 47"/>
          <p:cNvGraphicFramePr>
            <a:graphicFrameLocks noGrp="1"/>
          </p:cNvGraphicFramePr>
          <p:nvPr>
            <p:extLst>
              <p:ext uri="{D42A27DB-BD31-4B8C-83A1-F6EECF244321}">
                <p14:modId xmlns:p14="http://schemas.microsoft.com/office/powerpoint/2010/main" val="1416166524"/>
              </p:ext>
            </p:extLst>
          </p:nvPr>
        </p:nvGraphicFramePr>
        <p:xfrm>
          <a:off x="76200" y="5783580"/>
          <a:ext cx="8899198" cy="1074420"/>
        </p:xfrm>
        <a:graphic>
          <a:graphicData uri="http://schemas.openxmlformats.org/drawingml/2006/table">
            <a:tbl>
              <a:tblPr firstRow="1" bandRow="1">
                <a:tableStyleId>{5940675A-B579-460E-94D1-54222C63F5DA}</a:tableStyleId>
              </a:tblPr>
              <a:tblGrid>
                <a:gridCol w="635657"/>
                <a:gridCol w="635657"/>
                <a:gridCol w="635657"/>
                <a:gridCol w="635657"/>
                <a:gridCol w="635657"/>
                <a:gridCol w="635657"/>
                <a:gridCol w="635657"/>
                <a:gridCol w="635657"/>
                <a:gridCol w="635657"/>
                <a:gridCol w="635657"/>
                <a:gridCol w="635657"/>
                <a:gridCol w="635657"/>
                <a:gridCol w="635657"/>
                <a:gridCol w="635657"/>
              </a:tblGrid>
              <a:tr h="495300">
                <a:tc>
                  <a:txBody>
                    <a:bodyPr/>
                    <a:lstStyle/>
                    <a:p>
                      <a:pPr algn="ctr"/>
                      <a:r>
                        <a:rPr lang="en-US" dirty="0" smtClean="0"/>
                        <a:t>0</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1</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2</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3</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4</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5</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6</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7</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8</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9</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10</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11</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12</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13</a:t>
                      </a:r>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495300">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107640" y="954360"/>
              <a:ext cx="8091360" cy="5904000"/>
            </p14:xfrm>
          </p:contentPart>
        </mc:Choice>
        <mc:Fallback xmlns="">
          <p:pic>
            <p:nvPicPr>
              <p:cNvPr id="2" name="Ink 1"/>
              <p:cNvPicPr/>
              <p:nvPr/>
            </p:nvPicPr>
            <p:blipFill>
              <a:blip r:embed="rId5"/>
              <a:stretch>
                <a:fillRect/>
              </a:stretch>
            </p:blipFill>
            <p:spPr>
              <a:xfrm>
                <a:off x="99360" y="944280"/>
                <a:ext cx="8109000" cy="5925960"/>
              </a:xfrm>
              <a:prstGeom prst="rect">
                <a:avLst/>
              </a:prstGeom>
            </p:spPr>
          </p:pic>
        </mc:Fallback>
      </mc:AlternateContent>
    </p:spTree>
    <p:extLst>
      <p:ext uri="{BB962C8B-B14F-4D97-AF65-F5344CB8AC3E}">
        <p14:creationId xmlns:p14="http://schemas.microsoft.com/office/powerpoint/2010/main" val="17074598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7"/>
          <p:cNvSpPr>
            <a:spLocks noChangeArrowheads="1"/>
          </p:cNvSpPr>
          <p:nvPr/>
        </p:nvSpPr>
        <p:spPr bwMode="auto">
          <a:xfrm>
            <a:off x="228600" y="212725"/>
            <a:ext cx="69040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p>
            <a:r>
              <a:rPr lang="en-US" sz="1500" dirty="0">
                <a:latin typeface="Trebuchet MS" pitchFamily="34" charset="0"/>
              </a:rPr>
              <a:t>(1) Finish filling in this table of best-results for the knapsack problem: </a:t>
            </a:r>
            <a:endParaRPr lang="en-US" sz="1500" b="1" dirty="0">
              <a:latin typeface="Trebuchet MS" pitchFamily="34" charset="0"/>
            </a:endParaRPr>
          </a:p>
        </p:txBody>
      </p:sp>
      <p:sp>
        <p:nvSpPr>
          <p:cNvPr id="49156" name="Rectangle 7"/>
          <p:cNvSpPr>
            <a:spLocks noChangeArrowheads="1"/>
          </p:cNvSpPr>
          <p:nvPr/>
        </p:nvSpPr>
        <p:spPr bwMode="auto">
          <a:xfrm>
            <a:off x="228600" y="3529013"/>
            <a:ext cx="43434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p>
            <a:r>
              <a:rPr lang="en-US" sz="1500" dirty="0">
                <a:latin typeface="Trebuchet MS" pitchFamily="34" charset="0"/>
              </a:rPr>
              <a:t>(2) Estimate the big-O runtime of this table-filling algorithm, in terms of C, the knapsack capacity.</a:t>
            </a:r>
          </a:p>
          <a:p>
            <a:endParaRPr lang="en-US" sz="1500" dirty="0">
              <a:latin typeface="Trebuchet MS" pitchFamily="34" charset="0"/>
            </a:endParaRPr>
          </a:p>
          <a:p>
            <a:r>
              <a:rPr lang="en-US" sz="1500" dirty="0">
                <a:latin typeface="Trebuchet MS" pitchFamily="34" charset="0"/>
              </a:rPr>
              <a:t>What else does the big-O runtime depend on∞</a:t>
            </a:r>
            <a:endParaRPr lang="en-US" sz="1500" b="1" dirty="0">
              <a:latin typeface="Trebuchet MS" pitchFamily="34" charset="0"/>
            </a:endParaRPr>
          </a:p>
        </p:txBody>
      </p:sp>
      <p:sp>
        <p:nvSpPr>
          <p:cNvPr id="49157" name="Rectangle 1055"/>
          <p:cNvSpPr>
            <a:spLocks noChangeArrowheads="1"/>
          </p:cNvSpPr>
          <p:nvPr/>
        </p:nvSpPr>
        <p:spPr bwMode="auto">
          <a:xfrm>
            <a:off x="698500" y="1189038"/>
            <a:ext cx="377825" cy="9461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b="1" dirty="0">
              <a:latin typeface="Times" pitchFamily="-128" charset="0"/>
            </a:endParaRPr>
          </a:p>
        </p:txBody>
      </p:sp>
      <p:sp>
        <p:nvSpPr>
          <p:cNvPr id="49158" name="Rectangle 1056"/>
          <p:cNvSpPr>
            <a:spLocks noChangeArrowheads="1"/>
          </p:cNvSpPr>
          <p:nvPr/>
        </p:nvSpPr>
        <p:spPr bwMode="auto">
          <a:xfrm>
            <a:off x="1089025" y="1189038"/>
            <a:ext cx="377825" cy="9461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b="1" dirty="0">
              <a:latin typeface="Times" pitchFamily="-128" charset="0"/>
            </a:endParaRPr>
          </a:p>
        </p:txBody>
      </p:sp>
      <p:sp>
        <p:nvSpPr>
          <p:cNvPr id="49159" name="Rectangle 1057"/>
          <p:cNvSpPr>
            <a:spLocks noChangeArrowheads="1"/>
          </p:cNvSpPr>
          <p:nvPr/>
        </p:nvSpPr>
        <p:spPr bwMode="auto">
          <a:xfrm>
            <a:off x="1481138" y="1189038"/>
            <a:ext cx="377825" cy="9461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b="1" dirty="0">
              <a:latin typeface="Times" pitchFamily="-128" charset="0"/>
            </a:endParaRPr>
          </a:p>
        </p:txBody>
      </p:sp>
      <p:sp>
        <p:nvSpPr>
          <p:cNvPr id="49160" name="Rectangle 1058"/>
          <p:cNvSpPr>
            <a:spLocks noChangeArrowheads="1"/>
          </p:cNvSpPr>
          <p:nvPr/>
        </p:nvSpPr>
        <p:spPr bwMode="auto">
          <a:xfrm>
            <a:off x="1871663" y="1189038"/>
            <a:ext cx="377825" cy="9461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b="1" dirty="0">
              <a:latin typeface="Times" pitchFamily="-128" charset="0"/>
            </a:endParaRPr>
          </a:p>
        </p:txBody>
      </p:sp>
      <p:sp>
        <p:nvSpPr>
          <p:cNvPr id="49161" name="Rectangle 1059"/>
          <p:cNvSpPr>
            <a:spLocks noChangeArrowheads="1"/>
          </p:cNvSpPr>
          <p:nvPr/>
        </p:nvSpPr>
        <p:spPr bwMode="auto">
          <a:xfrm>
            <a:off x="2263775" y="1189038"/>
            <a:ext cx="377825" cy="9461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b="1" dirty="0">
              <a:latin typeface="Times" pitchFamily="-128" charset="0"/>
            </a:endParaRPr>
          </a:p>
        </p:txBody>
      </p:sp>
      <p:sp>
        <p:nvSpPr>
          <p:cNvPr id="49162" name="Rectangle 1060"/>
          <p:cNvSpPr>
            <a:spLocks noChangeArrowheads="1"/>
          </p:cNvSpPr>
          <p:nvPr/>
        </p:nvSpPr>
        <p:spPr bwMode="auto">
          <a:xfrm>
            <a:off x="2655888" y="1189038"/>
            <a:ext cx="377825" cy="9461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b="1" dirty="0">
              <a:latin typeface="Times" pitchFamily="-128" charset="0"/>
            </a:endParaRPr>
          </a:p>
        </p:txBody>
      </p:sp>
      <p:sp>
        <p:nvSpPr>
          <p:cNvPr id="49163" name="Rectangle 1061"/>
          <p:cNvSpPr>
            <a:spLocks noChangeArrowheads="1"/>
          </p:cNvSpPr>
          <p:nvPr/>
        </p:nvSpPr>
        <p:spPr bwMode="auto">
          <a:xfrm>
            <a:off x="3046413" y="1189038"/>
            <a:ext cx="377825" cy="9461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b="1" dirty="0">
              <a:latin typeface="Times" pitchFamily="-128" charset="0"/>
            </a:endParaRPr>
          </a:p>
        </p:txBody>
      </p:sp>
      <p:sp>
        <p:nvSpPr>
          <p:cNvPr id="49164" name="Rectangle 1062"/>
          <p:cNvSpPr>
            <a:spLocks noChangeArrowheads="1"/>
          </p:cNvSpPr>
          <p:nvPr/>
        </p:nvSpPr>
        <p:spPr bwMode="auto">
          <a:xfrm>
            <a:off x="3438525" y="1189038"/>
            <a:ext cx="377825" cy="9461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b="1" dirty="0">
              <a:latin typeface="Times" pitchFamily="-128" charset="0"/>
            </a:endParaRPr>
          </a:p>
        </p:txBody>
      </p:sp>
      <p:sp>
        <p:nvSpPr>
          <p:cNvPr id="49165" name="Rectangle 1063"/>
          <p:cNvSpPr>
            <a:spLocks noChangeArrowheads="1"/>
          </p:cNvSpPr>
          <p:nvPr/>
        </p:nvSpPr>
        <p:spPr bwMode="auto">
          <a:xfrm>
            <a:off x="3830638" y="1189038"/>
            <a:ext cx="377825" cy="9461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b="1" dirty="0">
              <a:latin typeface="Times" pitchFamily="-128" charset="0"/>
            </a:endParaRPr>
          </a:p>
        </p:txBody>
      </p:sp>
      <p:sp>
        <p:nvSpPr>
          <p:cNvPr id="49166" name="Rectangle 1064"/>
          <p:cNvSpPr>
            <a:spLocks noChangeArrowheads="1"/>
          </p:cNvSpPr>
          <p:nvPr/>
        </p:nvSpPr>
        <p:spPr bwMode="auto">
          <a:xfrm>
            <a:off x="4221163" y="1189038"/>
            <a:ext cx="377825" cy="9461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b="1" dirty="0">
              <a:latin typeface="Times" pitchFamily="-128" charset="0"/>
            </a:endParaRPr>
          </a:p>
        </p:txBody>
      </p:sp>
      <p:sp>
        <p:nvSpPr>
          <p:cNvPr id="49167" name="Rectangle 1065"/>
          <p:cNvSpPr>
            <a:spLocks noChangeArrowheads="1"/>
          </p:cNvSpPr>
          <p:nvPr/>
        </p:nvSpPr>
        <p:spPr bwMode="auto">
          <a:xfrm>
            <a:off x="4613275" y="1189038"/>
            <a:ext cx="377825" cy="9461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b="1" dirty="0">
              <a:latin typeface="Times" pitchFamily="-128" charset="0"/>
            </a:endParaRPr>
          </a:p>
        </p:txBody>
      </p:sp>
      <p:sp>
        <p:nvSpPr>
          <p:cNvPr id="49168" name="Rectangle 1066"/>
          <p:cNvSpPr>
            <a:spLocks noChangeArrowheads="1"/>
          </p:cNvSpPr>
          <p:nvPr/>
        </p:nvSpPr>
        <p:spPr bwMode="auto">
          <a:xfrm>
            <a:off x="5005388" y="1189038"/>
            <a:ext cx="377825" cy="9461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b="1" dirty="0">
              <a:latin typeface="Times" pitchFamily="-128" charset="0"/>
            </a:endParaRPr>
          </a:p>
        </p:txBody>
      </p:sp>
      <p:sp>
        <p:nvSpPr>
          <p:cNvPr id="49169" name="Rectangle 1067"/>
          <p:cNvSpPr>
            <a:spLocks noChangeArrowheads="1"/>
          </p:cNvSpPr>
          <p:nvPr/>
        </p:nvSpPr>
        <p:spPr bwMode="auto">
          <a:xfrm>
            <a:off x="5400675" y="1187450"/>
            <a:ext cx="377825" cy="9461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b="1" dirty="0">
              <a:latin typeface="Times" pitchFamily="-128" charset="0"/>
            </a:endParaRPr>
          </a:p>
        </p:txBody>
      </p:sp>
      <p:sp>
        <p:nvSpPr>
          <p:cNvPr id="49170" name="Rectangle 1068"/>
          <p:cNvSpPr>
            <a:spLocks noChangeArrowheads="1"/>
          </p:cNvSpPr>
          <p:nvPr/>
        </p:nvSpPr>
        <p:spPr bwMode="auto">
          <a:xfrm>
            <a:off x="5792788" y="1187450"/>
            <a:ext cx="377825" cy="9461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b="1" dirty="0">
              <a:latin typeface="Times" pitchFamily="-128" charset="0"/>
            </a:endParaRPr>
          </a:p>
        </p:txBody>
      </p:sp>
      <p:sp>
        <p:nvSpPr>
          <p:cNvPr id="49171" name="Rectangle 1069"/>
          <p:cNvSpPr>
            <a:spLocks noChangeArrowheads="1"/>
          </p:cNvSpPr>
          <p:nvPr/>
        </p:nvSpPr>
        <p:spPr bwMode="auto">
          <a:xfrm>
            <a:off x="741363" y="8382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dirty="0">
                <a:cs typeface="Times New Roman" pitchFamily="18" charset="0"/>
              </a:rPr>
              <a:t>0</a:t>
            </a:r>
          </a:p>
        </p:txBody>
      </p:sp>
      <p:sp>
        <p:nvSpPr>
          <p:cNvPr id="49172" name="Rectangle 1070"/>
          <p:cNvSpPr>
            <a:spLocks noChangeArrowheads="1"/>
          </p:cNvSpPr>
          <p:nvPr/>
        </p:nvSpPr>
        <p:spPr bwMode="auto">
          <a:xfrm>
            <a:off x="1130300" y="8382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dirty="0">
                <a:cs typeface="Times New Roman" pitchFamily="18" charset="0"/>
              </a:rPr>
              <a:t>1</a:t>
            </a:r>
          </a:p>
        </p:txBody>
      </p:sp>
      <p:sp>
        <p:nvSpPr>
          <p:cNvPr id="49173" name="Rectangle 1071"/>
          <p:cNvSpPr>
            <a:spLocks noChangeArrowheads="1"/>
          </p:cNvSpPr>
          <p:nvPr/>
        </p:nvSpPr>
        <p:spPr bwMode="auto">
          <a:xfrm>
            <a:off x="1520825" y="8382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dirty="0">
                <a:cs typeface="Times New Roman" pitchFamily="18" charset="0"/>
              </a:rPr>
              <a:t>2</a:t>
            </a:r>
          </a:p>
        </p:txBody>
      </p:sp>
      <p:sp>
        <p:nvSpPr>
          <p:cNvPr id="49174" name="Rectangle 1072"/>
          <p:cNvSpPr>
            <a:spLocks noChangeArrowheads="1"/>
          </p:cNvSpPr>
          <p:nvPr/>
        </p:nvSpPr>
        <p:spPr bwMode="auto">
          <a:xfrm>
            <a:off x="1911350" y="8382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dirty="0">
                <a:cs typeface="Times New Roman" pitchFamily="18" charset="0"/>
              </a:rPr>
              <a:t>3</a:t>
            </a:r>
          </a:p>
        </p:txBody>
      </p:sp>
      <p:sp>
        <p:nvSpPr>
          <p:cNvPr id="49175" name="Rectangle 1073"/>
          <p:cNvSpPr>
            <a:spLocks noChangeArrowheads="1"/>
          </p:cNvSpPr>
          <p:nvPr/>
        </p:nvSpPr>
        <p:spPr bwMode="auto">
          <a:xfrm>
            <a:off x="2301875" y="8382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dirty="0">
                <a:cs typeface="Times New Roman" pitchFamily="18" charset="0"/>
              </a:rPr>
              <a:t>4</a:t>
            </a:r>
          </a:p>
        </p:txBody>
      </p:sp>
      <p:sp>
        <p:nvSpPr>
          <p:cNvPr id="49176" name="Rectangle 1074"/>
          <p:cNvSpPr>
            <a:spLocks noChangeArrowheads="1"/>
          </p:cNvSpPr>
          <p:nvPr/>
        </p:nvSpPr>
        <p:spPr bwMode="auto">
          <a:xfrm>
            <a:off x="2690813" y="8382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dirty="0">
                <a:cs typeface="Times New Roman" pitchFamily="18" charset="0"/>
              </a:rPr>
              <a:t>5</a:t>
            </a:r>
          </a:p>
        </p:txBody>
      </p:sp>
      <p:sp>
        <p:nvSpPr>
          <p:cNvPr id="49177" name="Rectangle 1075"/>
          <p:cNvSpPr>
            <a:spLocks noChangeArrowheads="1"/>
          </p:cNvSpPr>
          <p:nvPr/>
        </p:nvSpPr>
        <p:spPr bwMode="auto">
          <a:xfrm>
            <a:off x="3081338" y="8382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dirty="0">
                <a:cs typeface="Times New Roman" pitchFamily="18" charset="0"/>
              </a:rPr>
              <a:t>6</a:t>
            </a:r>
          </a:p>
        </p:txBody>
      </p:sp>
      <p:sp>
        <p:nvSpPr>
          <p:cNvPr id="49178" name="Rectangle 1076"/>
          <p:cNvSpPr>
            <a:spLocks noChangeArrowheads="1"/>
          </p:cNvSpPr>
          <p:nvPr/>
        </p:nvSpPr>
        <p:spPr bwMode="auto">
          <a:xfrm>
            <a:off x="3471863" y="8382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dirty="0">
                <a:cs typeface="Times New Roman" pitchFamily="18" charset="0"/>
              </a:rPr>
              <a:t>7</a:t>
            </a:r>
          </a:p>
        </p:txBody>
      </p:sp>
      <p:sp>
        <p:nvSpPr>
          <p:cNvPr id="49179" name="Rectangle 1077"/>
          <p:cNvSpPr>
            <a:spLocks noChangeArrowheads="1"/>
          </p:cNvSpPr>
          <p:nvPr/>
        </p:nvSpPr>
        <p:spPr bwMode="auto">
          <a:xfrm>
            <a:off x="3862388" y="8382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dirty="0">
                <a:cs typeface="Times New Roman" pitchFamily="18" charset="0"/>
              </a:rPr>
              <a:t>8</a:t>
            </a:r>
          </a:p>
        </p:txBody>
      </p:sp>
      <p:sp>
        <p:nvSpPr>
          <p:cNvPr id="49180" name="Rectangle 1078"/>
          <p:cNvSpPr>
            <a:spLocks noChangeArrowheads="1"/>
          </p:cNvSpPr>
          <p:nvPr/>
        </p:nvSpPr>
        <p:spPr bwMode="auto">
          <a:xfrm>
            <a:off x="4252913" y="8382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dirty="0">
                <a:cs typeface="Times New Roman" pitchFamily="18" charset="0"/>
              </a:rPr>
              <a:t>9</a:t>
            </a:r>
          </a:p>
        </p:txBody>
      </p:sp>
      <p:sp>
        <p:nvSpPr>
          <p:cNvPr id="49181" name="Rectangle 1079"/>
          <p:cNvSpPr>
            <a:spLocks noChangeArrowheads="1"/>
          </p:cNvSpPr>
          <p:nvPr/>
        </p:nvSpPr>
        <p:spPr bwMode="auto">
          <a:xfrm>
            <a:off x="4606925" y="838200"/>
            <a:ext cx="361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1400" b="1" dirty="0">
                <a:cs typeface="Times New Roman" pitchFamily="18" charset="0"/>
              </a:rPr>
              <a:t>10</a:t>
            </a:r>
          </a:p>
        </p:txBody>
      </p:sp>
      <p:sp>
        <p:nvSpPr>
          <p:cNvPr id="49182" name="Rectangle 1080"/>
          <p:cNvSpPr>
            <a:spLocks noChangeArrowheads="1"/>
          </p:cNvSpPr>
          <p:nvPr/>
        </p:nvSpPr>
        <p:spPr bwMode="auto">
          <a:xfrm>
            <a:off x="5014913" y="838200"/>
            <a:ext cx="361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1400" b="1" dirty="0">
                <a:cs typeface="Times New Roman" pitchFamily="18" charset="0"/>
              </a:rPr>
              <a:t>11</a:t>
            </a:r>
          </a:p>
        </p:txBody>
      </p:sp>
      <p:sp>
        <p:nvSpPr>
          <p:cNvPr id="49183" name="Rectangle 1081"/>
          <p:cNvSpPr>
            <a:spLocks noChangeArrowheads="1"/>
          </p:cNvSpPr>
          <p:nvPr/>
        </p:nvSpPr>
        <p:spPr bwMode="auto">
          <a:xfrm>
            <a:off x="5422900" y="838200"/>
            <a:ext cx="361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1400" b="1" dirty="0">
                <a:cs typeface="Times New Roman" pitchFamily="18" charset="0"/>
              </a:rPr>
              <a:t>12</a:t>
            </a:r>
          </a:p>
        </p:txBody>
      </p:sp>
      <p:sp>
        <p:nvSpPr>
          <p:cNvPr id="49184" name="Rectangle 1082"/>
          <p:cNvSpPr>
            <a:spLocks noChangeArrowheads="1"/>
          </p:cNvSpPr>
          <p:nvPr/>
        </p:nvSpPr>
        <p:spPr bwMode="auto">
          <a:xfrm>
            <a:off x="5791200" y="838200"/>
            <a:ext cx="361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1400" b="1" dirty="0">
                <a:cs typeface="Times New Roman" pitchFamily="18" charset="0"/>
              </a:rPr>
              <a:t>13</a:t>
            </a:r>
          </a:p>
        </p:txBody>
      </p:sp>
      <p:sp>
        <p:nvSpPr>
          <p:cNvPr id="49185" name="Rectangle 1083"/>
          <p:cNvSpPr>
            <a:spLocks noChangeArrowheads="1"/>
          </p:cNvSpPr>
          <p:nvPr/>
        </p:nvSpPr>
        <p:spPr bwMode="auto">
          <a:xfrm>
            <a:off x="5105400" y="609600"/>
            <a:ext cx="8493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1200" dirty="0">
                <a:latin typeface="Trebuchet MS" pitchFamily="34" charset="0"/>
                <a:cs typeface="Times New Roman" pitchFamily="18" charset="0"/>
              </a:rPr>
              <a:t>CAPACITY</a:t>
            </a:r>
            <a:endParaRPr lang="en-US" dirty="0">
              <a:latin typeface="Trebuchet MS" pitchFamily="34" charset="0"/>
              <a:cs typeface="Times New Roman" pitchFamily="18" charset="0"/>
            </a:endParaRPr>
          </a:p>
        </p:txBody>
      </p:sp>
      <p:sp>
        <p:nvSpPr>
          <p:cNvPr id="49186" name="Text Box 34"/>
          <p:cNvSpPr txBox="1">
            <a:spLocks noChangeArrowheads="1"/>
          </p:cNvSpPr>
          <p:nvPr/>
        </p:nvSpPr>
        <p:spPr bwMode="auto">
          <a:xfrm>
            <a:off x="1143000" y="2209800"/>
            <a:ext cx="4648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sz="1200" dirty="0">
                <a:latin typeface="Trebuchet MS" pitchFamily="34" charset="0"/>
              </a:rPr>
              <a:t>Fill in this table from 0 up to the actual capacity of interest…</a:t>
            </a:r>
          </a:p>
        </p:txBody>
      </p:sp>
      <p:pic>
        <p:nvPicPr>
          <p:cNvPr id="49187" name="Picture 38" descr="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8688" y="228600"/>
            <a:ext cx="1612900" cy="39370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49188" name="Text Box 39"/>
          <p:cNvSpPr txBox="1">
            <a:spLocks noChangeArrowheads="1"/>
          </p:cNvSpPr>
          <p:nvPr/>
        </p:nvSpPr>
        <p:spPr bwMode="auto">
          <a:xfrm>
            <a:off x="381000" y="2482850"/>
            <a:ext cx="6172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sz="1200" dirty="0">
                <a:latin typeface="Trebuchet MS" pitchFamily="34" charset="0"/>
              </a:rPr>
              <a:t>Each cell is </a:t>
            </a:r>
            <a:r>
              <a:rPr lang="en-US" sz="1200" dirty="0">
                <a:solidFill>
                  <a:srgbClr val="008000"/>
                </a:solidFill>
                <a:latin typeface="Trebuchet MS" pitchFamily="34" charset="0"/>
              </a:rPr>
              <a:t>T[ capacity ]</a:t>
            </a:r>
            <a:r>
              <a:rPr lang="en-US" sz="1200" dirty="0">
                <a:latin typeface="Trebuchet MS" pitchFamily="34" charset="0"/>
              </a:rPr>
              <a:t> = the maximum </a:t>
            </a:r>
            <a:r>
              <a:rPr lang="en-US" sz="1200" dirty="0">
                <a:solidFill>
                  <a:srgbClr val="008000"/>
                </a:solidFill>
                <a:latin typeface="Trebuchet MS" pitchFamily="34" charset="0"/>
              </a:rPr>
              <a:t>value</a:t>
            </a:r>
            <a:r>
              <a:rPr lang="en-US" sz="1200" dirty="0">
                <a:latin typeface="Trebuchet MS" pitchFamily="34" charset="0"/>
              </a:rPr>
              <a:t> obtainable for the given capacity </a:t>
            </a:r>
          </a:p>
        </p:txBody>
      </p:sp>
      <p:sp>
        <p:nvSpPr>
          <p:cNvPr id="49189" name="Line 40"/>
          <p:cNvSpPr>
            <a:spLocks noChangeShapeType="1"/>
          </p:cNvSpPr>
          <p:nvPr/>
        </p:nvSpPr>
        <p:spPr bwMode="auto">
          <a:xfrm>
            <a:off x="400050" y="3338513"/>
            <a:ext cx="65738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dirty="0"/>
          </a:p>
        </p:txBody>
      </p:sp>
      <p:sp>
        <p:nvSpPr>
          <p:cNvPr id="49190" name="Rectangle 7"/>
          <p:cNvSpPr>
            <a:spLocks noChangeArrowheads="1"/>
          </p:cNvSpPr>
          <p:nvPr/>
        </p:nvSpPr>
        <p:spPr bwMode="auto">
          <a:xfrm>
            <a:off x="228600" y="5618163"/>
            <a:ext cx="4495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p>
            <a:r>
              <a:rPr lang="en-US" sz="1500" dirty="0">
                <a:latin typeface="Trebuchet MS" pitchFamily="34" charset="0"/>
              </a:rPr>
              <a:t>(3) How could you </a:t>
            </a:r>
            <a:r>
              <a:rPr lang="en-US" sz="1500" i="1" dirty="0">
                <a:latin typeface="Trebuchet MS" pitchFamily="34" charset="0"/>
              </a:rPr>
              <a:t>also </a:t>
            </a:r>
            <a:r>
              <a:rPr lang="en-US" sz="1500" dirty="0">
                <a:latin typeface="Trebuchet MS" pitchFamily="34" charset="0"/>
              </a:rPr>
              <a:t>keep track of the items to take using a 2nd table with </a:t>
            </a:r>
            <a:r>
              <a:rPr lang="en-US" sz="1500" i="1" dirty="0">
                <a:latin typeface="Trebuchet MS" pitchFamily="34" charset="0"/>
              </a:rPr>
              <a:t>one item per cell∞</a:t>
            </a:r>
            <a:endParaRPr lang="en-US" sz="1500" b="1" dirty="0">
              <a:latin typeface="Trebuchet MS" pitchFamily="34" charset="0"/>
            </a:endParaRPr>
          </a:p>
        </p:txBody>
      </p:sp>
      <p:sp>
        <p:nvSpPr>
          <p:cNvPr id="49191" name="Line 42"/>
          <p:cNvSpPr>
            <a:spLocks noChangeShapeType="1"/>
          </p:cNvSpPr>
          <p:nvPr/>
        </p:nvSpPr>
        <p:spPr bwMode="auto">
          <a:xfrm>
            <a:off x="400050" y="5465763"/>
            <a:ext cx="65738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dirty="0"/>
          </a:p>
        </p:txBody>
      </p:sp>
      <p:pic>
        <p:nvPicPr>
          <p:cNvPr id="49192" name="Picture 43" descr="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1225" y="5654675"/>
            <a:ext cx="4191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93" name="Rectangle 1083"/>
          <p:cNvSpPr>
            <a:spLocks noChangeArrowheads="1"/>
          </p:cNvSpPr>
          <p:nvPr/>
        </p:nvSpPr>
        <p:spPr bwMode="auto">
          <a:xfrm>
            <a:off x="8013700" y="5489575"/>
            <a:ext cx="682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900" dirty="0">
                <a:latin typeface="Trebuchet MS" pitchFamily="34" charset="0"/>
                <a:cs typeface="Times New Roman" pitchFamily="18" charset="0"/>
              </a:rPr>
              <a:t>CAPACITY</a:t>
            </a:r>
          </a:p>
        </p:txBody>
      </p:sp>
      <p:sp>
        <p:nvSpPr>
          <p:cNvPr id="49194" name="Rectangle 1083"/>
          <p:cNvSpPr>
            <a:spLocks noChangeArrowheads="1"/>
          </p:cNvSpPr>
          <p:nvPr/>
        </p:nvSpPr>
        <p:spPr bwMode="auto">
          <a:xfrm>
            <a:off x="6248400" y="1447800"/>
            <a:ext cx="6207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1200" dirty="0">
                <a:solidFill>
                  <a:srgbClr val="008000"/>
                </a:solidFill>
                <a:latin typeface="Trebuchet MS" pitchFamily="34" charset="0"/>
                <a:cs typeface="Times New Roman" pitchFamily="18" charset="0"/>
              </a:rPr>
              <a:t>VALUE</a:t>
            </a:r>
            <a:endParaRPr lang="en-US" dirty="0">
              <a:solidFill>
                <a:srgbClr val="008000"/>
              </a:solidFill>
              <a:latin typeface="Trebuchet MS" pitchFamily="34" charset="0"/>
              <a:cs typeface="Times New Roman" pitchFamily="18" charset="0"/>
            </a:endParaRPr>
          </a:p>
        </p:txBody>
      </p:sp>
      <p:sp>
        <p:nvSpPr>
          <p:cNvPr id="49195" name="Rectangle 1083"/>
          <p:cNvSpPr>
            <a:spLocks noChangeArrowheads="1"/>
          </p:cNvSpPr>
          <p:nvPr/>
        </p:nvSpPr>
        <p:spPr bwMode="auto">
          <a:xfrm rot="-5400000">
            <a:off x="8655050" y="6156325"/>
            <a:ext cx="6540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900" dirty="0">
                <a:solidFill>
                  <a:srgbClr val="8E030A"/>
                </a:solidFill>
                <a:latin typeface="Trebuchet MS" pitchFamily="34" charset="0"/>
                <a:cs typeface="Times New Roman" pitchFamily="18" charset="0"/>
              </a:rPr>
              <a:t>One Item</a:t>
            </a:r>
          </a:p>
        </p:txBody>
      </p:sp>
      <p:sp>
        <p:nvSpPr>
          <p:cNvPr id="49196" name="Rectangle 1111"/>
          <p:cNvSpPr>
            <a:spLocks noChangeArrowheads="1"/>
          </p:cNvSpPr>
          <p:nvPr/>
        </p:nvSpPr>
        <p:spPr bwMode="auto">
          <a:xfrm>
            <a:off x="673100" y="1370013"/>
            <a:ext cx="4286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3200" b="1" dirty="0">
                <a:solidFill>
                  <a:srgbClr val="008000"/>
                </a:solidFill>
                <a:latin typeface="Courier New" pitchFamily="49" charset="0"/>
                <a:cs typeface="Times New Roman" pitchFamily="18" charset="0"/>
              </a:rPr>
              <a:t>0</a:t>
            </a:r>
            <a:endParaRPr lang="en-US" b="1" dirty="0">
              <a:solidFill>
                <a:srgbClr val="008000"/>
              </a:solidFill>
              <a:latin typeface="Courier New" pitchFamily="49" charset="0"/>
              <a:cs typeface="Times New Roman" pitchFamily="18" charset="0"/>
            </a:endParaRPr>
          </a:p>
        </p:txBody>
      </p:sp>
      <p:sp>
        <p:nvSpPr>
          <p:cNvPr id="49197" name="Rectangle 1112"/>
          <p:cNvSpPr>
            <a:spLocks noChangeArrowheads="1"/>
          </p:cNvSpPr>
          <p:nvPr/>
        </p:nvSpPr>
        <p:spPr bwMode="auto">
          <a:xfrm>
            <a:off x="1063625" y="1371600"/>
            <a:ext cx="428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3200" b="1" dirty="0">
                <a:solidFill>
                  <a:srgbClr val="008000"/>
                </a:solidFill>
                <a:latin typeface="Courier New" pitchFamily="49" charset="0"/>
                <a:cs typeface="Times New Roman" pitchFamily="18" charset="0"/>
              </a:rPr>
              <a:t>0</a:t>
            </a:r>
            <a:endParaRPr lang="en-US" b="1" dirty="0">
              <a:solidFill>
                <a:srgbClr val="008000"/>
              </a:solidFill>
              <a:latin typeface="Courier New" pitchFamily="49" charset="0"/>
              <a:cs typeface="Times New Roman" pitchFamily="18" charset="0"/>
            </a:endParaRPr>
          </a:p>
        </p:txBody>
      </p:sp>
      <p:sp>
        <p:nvSpPr>
          <p:cNvPr id="49198" name="Rectangle 1113"/>
          <p:cNvSpPr>
            <a:spLocks noChangeArrowheads="1"/>
          </p:cNvSpPr>
          <p:nvPr/>
        </p:nvSpPr>
        <p:spPr bwMode="auto">
          <a:xfrm>
            <a:off x="1438275" y="1524000"/>
            <a:ext cx="4587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1200" b="1" dirty="0">
                <a:solidFill>
                  <a:srgbClr val="008000"/>
                </a:solidFill>
                <a:latin typeface="Courier New" pitchFamily="49" charset="0"/>
                <a:cs typeface="Times New Roman" pitchFamily="18" charset="0"/>
              </a:rPr>
              <a:t>100</a:t>
            </a:r>
          </a:p>
        </p:txBody>
      </p:sp>
      <p:sp>
        <p:nvSpPr>
          <p:cNvPr id="49199" name="Rectangle 1114"/>
          <p:cNvSpPr>
            <a:spLocks noChangeArrowheads="1"/>
          </p:cNvSpPr>
          <p:nvPr/>
        </p:nvSpPr>
        <p:spPr bwMode="auto">
          <a:xfrm>
            <a:off x="1830388" y="1524000"/>
            <a:ext cx="4587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1200" b="1" dirty="0">
                <a:solidFill>
                  <a:srgbClr val="008000"/>
                </a:solidFill>
                <a:latin typeface="Courier New" pitchFamily="49" charset="0"/>
                <a:cs typeface="Times New Roman" pitchFamily="18" charset="0"/>
              </a:rPr>
              <a:t>120</a:t>
            </a:r>
          </a:p>
        </p:txBody>
      </p:sp>
      <p:sp>
        <p:nvSpPr>
          <p:cNvPr id="49200" name="Rectangle 1115"/>
          <p:cNvSpPr>
            <a:spLocks noChangeArrowheads="1"/>
          </p:cNvSpPr>
          <p:nvPr/>
        </p:nvSpPr>
        <p:spPr bwMode="auto">
          <a:xfrm>
            <a:off x="2219325" y="1524000"/>
            <a:ext cx="4587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1200" b="1" dirty="0">
                <a:solidFill>
                  <a:srgbClr val="008000"/>
                </a:solidFill>
                <a:latin typeface="Courier New" pitchFamily="49" charset="0"/>
                <a:cs typeface="Times New Roman" pitchFamily="18" charset="0"/>
              </a:rPr>
              <a:t>200</a:t>
            </a:r>
          </a:p>
        </p:txBody>
      </p:sp>
      <p:sp>
        <p:nvSpPr>
          <p:cNvPr id="49201" name="Rectangle 1116"/>
          <p:cNvSpPr>
            <a:spLocks noChangeArrowheads="1"/>
          </p:cNvSpPr>
          <p:nvPr/>
        </p:nvSpPr>
        <p:spPr bwMode="auto">
          <a:xfrm>
            <a:off x="2628900" y="1524000"/>
            <a:ext cx="4587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1200" b="1" dirty="0">
                <a:solidFill>
                  <a:srgbClr val="008000"/>
                </a:solidFill>
                <a:latin typeface="Courier New" pitchFamily="49" charset="0"/>
                <a:cs typeface="Times New Roman" pitchFamily="18" charset="0"/>
              </a:rPr>
              <a:t>230</a:t>
            </a:r>
          </a:p>
        </p:txBody>
      </p:sp>
      <p:sp>
        <p:nvSpPr>
          <p:cNvPr id="49202" name="Rectangle 1117"/>
          <p:cNvSpPr>
            <a:spLocks noChangeArrowheads="1"/>
          </p:cNvSpPr>
          <p:nvPr/>
        </p:nvSpPr>
        <p:spPr bwMode="auto">
          <a:xfrm>
            <a:off x="3028950" y="1524000"/>
            <a:ext cx="4587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1200" b="1" dirty="0">
                <a:solidFill>
                  <a:srgbClr val="008000"/>
                </a:solidFill>
                <a:latin typeface="Courier New" pitchFamily="49" charset="0"/>
                <a:cs typeface="Times New Roman" pitchFamily="18" charset="0"/>
              </a:rPr>
              <a:t>300</a:t>
            </a:r>
          </a:p>
        </p:txBody>
      </p:sp>
      <p:sp>
        <p:nvSpPr>
          <p:cNvPr id="49203" name="Rectangle 1118"/>
          <p:cNvSpPr>
            <a:spLocks noChangeArrowheads="1"/>
          </p:cNvSpPr>
          <p:nvPr/>
        </p:nvSpPr>
        <p:spPr bwMode="auto">
          <a:xfrm>
            <a:off x="3387725" y="1524000"/>
            <a:ext cx="4587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1200" b="1" dirty="0">
                <a:solidFill>
                  <a:srgbClr val="008000"/>
                </a:solidFill>
                <a:latin typeface="Courier New" pitchFamily="49" charset="0"/>
                <a:cs typeface="Times New Roman" pitchFamily="18" charset="0"/>
              </a:rPr>
              <a:t>560</a:t>
            </a:r>
          </a:p>
        </p:txBody>
      </p:sp>
      <p:sp>
        <p:nvSpPr>
          <p:cNvPr id="49204" name="Rectangle 1119"/>
          <p:cNvSpPr>
            <a:spLocks noChangeArrowheads="1"/>
          </p:cNvSpPr>
          <p:nvPr/>
        </p:nvSpPr>
        <p:spPr bwMode="auto">
          <a:xfrm>
            <a:off x="3779838" y="1524000"/>
            <a:ext cx="4587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1200" b="1" dirty="0">
                <a:solidFill>
                  <a:srgbClr val="008000"/>
                </a:solidFill>
                <a:latin typeface="Courier New" pitchFamily="49" charset="0"/>
                <a:cs typeface="Times New Roman" pitchFamily="18" charset="0"/>
              </a:rPr>
              <a:t>560</a:t>
            </a:r>
          </a:p>
        </p:txBody>
      </p:sp>
      <p:sp>
        <p:nvSpPr>
          <p:cNvPr id="49205" name="Rectangle 1120"/>
          <p:cNvSpPr>
            <a:spLocks noChangeArrowheads="1"/>
          </p:cNvSpPr>
          <p:nvPr/>
        </p:nvSpPr>
        <p:spPr bwMode="auto">
          <a:xfrm>
            <a:off x="4168775" y="1524000"/>
            <a:ext cx="4587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1200" b="1" dirty="0">
                <a:solidFill>
                  <a:srgbClr val="008000"/>
                </a:solidFill>
                <a:latin typeface="Courier New" pitchFamily="49" charset="0"/>
                <a:cs typeface="Times New Roman" pitchFamily="18" charset="0"/>
              </a:rPr>
              <a:t>675</a:t>
            </a:r>
          </a:p>
        </p:txBody>
      </p:sp>
      <p:sp>
        <p:nvSpPr>
          <p:cNvPr id="49206" name="Rectangle 1121"/>
          <p:cNvSpPr>
            <a:spLocks noChangeArrowheads="1"/>
          </p:cNvSpPr>
          <p:nvPr/>
        </p:nvSpPr>
        <p:spPr bwMode="auto">
          <a:xfrm>
            <a:off x="4573588" y="1524000"/>
            <a:ext cx="4587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1200" b="1" dirty="0">
                <a:solidFill>
                  <a:srgbClr val="008000"/>
                </a:solidFill>
                <a:latin typeface="Courier New" pitchFamily="49" charset="0"/>
                <a:cs typeface="Times New Roman" pitchFamily="18" charset="0"/>
              </a:rPr>
              <a:t>680</a:t>
            </a:r>
          </a:p>
        </p:txBody>
      </p:sp>
      <p:sp>
        <p:nvSpPr>
          <p:cNvPr id="49207" name="Rectangle 1122"/>
          <p:cNvSpPr>
            <a:spLocks noChangeArrowheads="1"/>
          </p:cNvSpPr>
          <p:nvPr/>
        </p:nvSpPr>
        <p:spPr bwMode="auto">
          <a:xfrm>
            <a:off x="4957763" y="1524000"/>
            <a:ext cx="4587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1200" b="1" dirty="0">
                <a:solidFill>
                  <a:srgbClr val="008000"/>
                </a:solidFill>
                <a:latin typeface="Courier New" pitchFamily="49" charset="0"/>
                <a:cs typeface="Times New Roman" pitchFamily="18" charset="0"/>
              </a:rPr>
              <a:t>775</a:t>
            </a:r>
          </a:p>
        </p:txBody>
      </p:sp>
      <p:sp>
        <p:nvSpPr>
          <p:cNvPr id="49208" name="Rectangle 1123"/>
          <p:cNvSpPr>
            <a:spLocks noChangeArrowheads="1"/>
          </p:cNvSpPr>
          <p:nvPr/>
        </p:nvSpPr>
        <p:spPr bwMode="auto">
          <a:xfrm>
            <a:off x="5370513" y="1524000"/>
            <a:ext cx="4587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1200" b="1" dirty="0">
                <a:solidFill>
                  <a:schemeClr val="folHlink"/>
                </a:solidFill>
                <a:latin typeface="Courier New" pitchFamily="49" charset="0"/>
                <a:cs typeface="Times New Roman" pitchFamily="18" charset="0"/>
              </a:rPr>
              <a:t>795</a:t>
            </a:r>
            <a:endParaRPr lang="en-US" sz="1200" b="1" dirty="0">
              <a:solidFill>
                <a:srgbClr val="008000"/>
              </a:solidFill>
              <a:latin typeface="Courier New" pitchFamily="49" charset="0"/>
              <a:cs typeface="Times New Roman" pitchFamily="18" charset="0"/>
            </a:endParaRPr>
          </a:p>
        </p:txBody>
      </p:sp>
      <p:sp>
        <p:nvSpPr>
          <p:cNvPr id="49209" name="Rectangle 1124"/>
          <p:cNvSpPr>
            <a:spLocks noChangeArrowheads="1"/>
          </p:cNvSpPr>
          <p:nvPr/>
        </p:nvSpPr>
        <p:spPr bwMode="auto">
          <a:xfrm>
            <a:off x="5762625" y="1524000"/>
            <a:ext cx="4587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1200" b="1" dirty="0">
                <a:solidFill>
                  <a:schemeClr val="accent1"/>
                </a:solidFill>
                <a:latin typeface="Courier New" pitchFamily="49" charset="0"/>
                <a:cs typeface="Times New Roman" pitchFamily="18" charset="0"/>
              </a:rPr>
              <a:t>875</a:t>
            </a:r>
            <a:endParaRPr lang="en-US" sz="1200" b="1" dirty="0">
              <a:solidFill>
                <a:srgbClr val="008000"/>
              </a:solidFill>
              <a:latin typeface="Courier New" pitchFamily="49" charset="0"/>
              <a:cs typeface="Times New Roman" pitchFamily="18" charset="0"/>
            </a:endParaRPr>
          </a:p>
        </p:txBody>
      </p:sp>
      <p:sp>
        <p:nvSpPr>
          <p:cNvPr id="49210" name="Rectangle 1112"/>
          <p:cNvSpPr>
            <a:spLocks noChangeArrowheads="1"/>
          </p:cNvSpPr>
          <p:nvPr/>
        </p:nvSpPr>
        <p:spPr bwMode="auto">
          <a:xfrm rot="-5400000">
            <a:off x="4625181" y="6087270"/>
            <a:ext cx="733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dirty="0">
                <a:solidFill>
                  <a:srgbClr val="8E030A"/>
                </a:solidFill>
                <a:latin typeface="Courier New" pitchFamily="49" charset="0"/>
                <a:cs typeface="Times New Roman" pitchFamily="18" charset="0"/>
              </a:rPr>
              <a:t>null</a:t>
            </a:r>
          </a:p>
        </p:txBody>
      </p:sp>
      <p:sp>
        <p:nvSpPr>
          <p:cNvPr id="49211" name="Rectangle 1112"/>
          <p:cNvSpPr>
            <a:spLocks noChangeArrowheads="1"/>
          </p:cNvSpPr>
          <p:nvPr/>
        </p:nvSpPr>
        <p:spPr bwMode="auto">
          <a:xfrm rot="-5400000">
            <a:off x="4914106" y="6087270"/>
            <a:ext cx="733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dirty="0">
                <a:solidFill>
                  <a:srgbClr val="8E030A"/>
                </a:solidFill>
                <a:latin typeface="Courier New" pitchFamily="49" charset="0"/>
                <a:cs typeface="Times New Roman" pitchFamily="18" charset="0"/>
              </a:rPr>
              <a:t>null</a:t>
            </a:r>
          </a:p>
        </p:txBody>
      </p:sp>
      <p:sp>
        <p:nvSpPr>
          <p:cNvPr id="49212" name="Rectangle 1113"/>
          <p:cNvSpPr>
            <a:spLocks noChangeArrowheads="1"/>
          </p:cNvSpPr>
          <p:nvPr/>
        </p:nvSpPr>
        <p:spPr bwMode="auto">
          <a:xfrm>
            <a:off x="5405438" y="6096000"/>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dirty="0">
                <a:solidFill>
                  <a:srgbClr val="8E030A"/>
                </a:solidFill>
                <a:latin typeface="Courier New" pitchFamily="49" charset="0"/>
                <a:cs typeface="Times New Roman" pitchFamily="18" charset="0"/>
              </a:rPr>
              <a:t>1</a:t>
            </a:r>
          </a:p>
        </p:txBody>
      </p:sp>
      <p:sp>
        <p:nvSpPr>
          <p:cNvPr id="49213" name="Rectangle 1113"/>
          <p:cNvSpPr>
            <a:spLocks noChangeArrowheads="1"/>
          </p:cNvSpPr>
          <p:nvPr/>
        </p:nvSpPr>
        <p:spPr bwMode="auto">
          <a:xfrm>
            <a:off x="5684838" y="6248400"/>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dirty="0">
                <a:solidFill>
                  <a:srgbClr val="8E030A"/>
                </a:solidFill>
                <a:latin typeface="Courier New" pitchFamily="49" charset="0"/>
                <a:cs typeface="Times New Roman" pitchFamily="18" charset="0"/>
              </a:rPr>
              <a:t>2</a:t>
            </a:r>
          </a:p>
        </p:txBody>
      </p:sp>
      <p:sp>
        <p:nvSpPr>
          <p:cNvPr id="49214" name="Rectangle 1113"/>
          <p:cNvSpPr>
            <a:spLocks noChangeArrowheads="1"/>
          </p:cNvSpPr>
          <p:nvPr/>
        </p:nvSpPr>
        <p:spPr bwMode="auto">
          <a:xfrm>
            <a:off x="5980113" y="6096000"/>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dirty="0">
                <a:solidFill>
                  <a:srgbClr val="8E030A"/>
                </a:solidFill>
                <a:latin typeface="Courier New" pitchFamily="49" charset="0"/>
                <a:cs typeface="Times New Roman" pitchFamily="18" charset="0"/>
              </a:rPr>
              <a:t>1</a:t>
            </a:r>
          </a:p>
        </p:txBody>
      </p:sp>
      <p:sp>
        <p:nvSpPr>
          <p:cNvPr id="49215" name="Rectangle 1113"/>
          <p:cNvSpPr>
            <a:spLocks noChangeArrowheads="1"/>
          </p:cNvSpPr>
          <p:nvPr/>
        </p:nvSpPr>
        <p:spPr bwMode="auto">
          <a:xfrm>
            <a:off x="6259513" y="6248400"/>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dirty="0">
                <a:solidFill>
                  <a:srgbClr val="8E030A"/>
                </a:solidFill>
                <a:latin typeface="Courier New" pitchFamily="49" charset="0"/>
                <a:cs typeface="Times New Roman" pitchFamily="18" charset="0"/>
              </a:rPr>
              <a:t>3</a:t>
            </a:r>
          </a:p>
        </p:txBody>
      </p:sp>
      <p:sp>
        <p:nvSpPr>
          <p:cNvPr id="49216" name="Rectangle 1113"/>
          <p:cNvSpPr>
            <a:spLocks noChangeArrowheads="1"/>
          </p:cNvSpPr>
          <p:nvPr/>
        </p:nvSpPr>
        <p:spPr bwMode="auto">
          <a:xfrm>
            <a:off x="6553200" y="6096000"/>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dirty="0">
                <a:solidFill>
                  <a:srgbClr val="8E030A"/>
                </a:solidFill>
                <a:latin typeface="Courier New" pitchFamily="49" charset="0"/>
                <a:cs typeface="Times New Roman" pitchFamily="18" charset="0"/>
              </a:rPr>
              <a:t>1</a:t>
            </a:r>
          </a:p>
        </p:txBody>
      </p:sp>
      <p:sp>
        <p:nvSpPr>
          <p:cNvPr id="49217" name="Rectangle 1113"/>
          <p:cNvSpPr>
            <a:spLocks noChangeArrowheads="1"/>
          </p:cNvSpPr>
          <p:nvPr/>
        </p:nvSpPr>
        <p:spPr bwMode="auto">
          <a:xfrm>
            <a:off x="6827838" y="6248400"/>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dirty="0">
                <a:solidFill>
                  <a:srgbClr val="8E030A"/>
                </a:solidFill>
                <a:latin typeface="Courier New" pitchFamily="49" charset="0"/>
                <a:cs typeface="Times New Roman" pitchFamily="18" charset="0"/>
              </a:rPr>
              <a:t>4</a:t>
            </a:r>
          </a:p>
        </p:txBody>
      </p:sp>
      <p:sp>
        <p:nvSpPr>
          <p:cNvPr id="49218" name="Rectangle 1113"/>
          <p:cNvSpPr>
            <a:spLocks noChangeArrowheads="1"/>
          </p:cNvSpPr>
          <p:nvPr/>
        </p:nvSpPr>
        <p:spPr bwMode="auto">
          <a:xfrm>
            <a:off x="7123113" y="6096000"/>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dirty="0">
                <a:solidFill>
                  <a:srgbClr val="8E030A"/>
                </a:solidFill>
                <a:latin typeface="Courier New" pitchFamily="49" charset="0"/>
                <a:cs typeface="Times New Roman" pitchFamily="18" charset="0"/>
              </a:rPr>
              <a:t>4</a:t>
            </a:r>
          </a:p>
        </p:txBody>
      </p:sp>
      <p:sp>
        <p:nvSpPr>
          <p:cNvPr id="49219" name="Rectangle 1113"/>
          <p:cNvSpPr>
            <a:spLocks noChangeArrowheads="1"/>
          </p:cNvSpPr>
          <p:nvPr/>
        </p:nvSpPr>
        <p:spPr bwMode="auto">
          <a:xfrm>
            <a:off x="7402513" y="6248400"/>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dirty="0">
                <a:solidFill>
                  <a:srgbClr val="8E030A"/>
                </a:solidFill>
                <a:latin typeface="Courier New" pitchFamily="49" charset="0"/>
                <a:cs typeface="Times New Roman" pitchFamily="18" charset="0"/>
              </a:rPr>
              <a:t>5</a:t>
            </a:r>
          </a:p>
        </p:txBody>
      </p:sp>
      <p:sp>
        <p:nvSpPr>
          <p:cNvPr id="49220" name="Rectangle 1113"/>
          <p:cNvSpPr>
            <a:spLocks noChangeArrowheads="1"/>
          </p:cNvSpPr>
          <p:nvPr/>
        </p:nvSpPr>
        <p:spPr bwMode="auto">
          <a:xfrm>
            <a:off x="7696200" y="6096000"/>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dirty="0">
                <a:solidFill>
                  <a:srgbClr val="8E030A"/>
                </a:solidFill>
                <a:latin typeface="Courier New" pitchFamily="49" charset="0"/>
                <a:cs typeface="Times New Roman" pitchFamily="18" charset="0"/>
              </a:rPr>
              <a:t>4</a:t>
            </a:r>
          </a:p>
        </p:txBody>
      </p:sp>
      <p:sp>
        <p:nvSpPr>
          <p:cNvPr id="49221" name="Rectangle 1113"/>
          <p:cNvSpPr>
            <a:spLocks noChangeArrowheads="1"/>
          </p:cNvSpPr>
          <p:nvPr/>
        </p:nvSpPr>
        <p:spPr bwMode="auto">
          <a:xfrm>
            <a:off x="7970838" y="6248400"/>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dirty="0">
                <a:solidFill>
                  <a:srgbClr val="8E030A"/>
                </a:solidFill>
                <a:latin typeface="Courier New" pitchFamily="49" charset="0"/>
                <a:cs typeface="Times New Roman" pitchFamily="18" charset="0"/>
              </a:rPr>
              <a:t>5</a:t>
            </a:r>
          </a:p>
        </p:txBody>
      </p:sp>
      <p:sp>
        <p:nvSpPr>
          <p:cNvPr id="49222" name="Rectangle 1113"/>
          <p:cNvSpPr>
            <a:spLocks noChangeArrowheads="1"/>
          </p:cNvSpPr>
          <p:nvPr/>
        </p:nvSpPr>
        <p:spPr bwMode="auto">
          <a:xfrm>
            <a:off x="8266113" y="6096000"/>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dirty="0">
                <a:solidFill>
                  <a:srgbClr val="8E030A"/>
                </a:solidFill>
                <a:latin typeface="Courier New" pitchFamily="49" charset="0"/>
                <a:cs typeface="Times New Roman" pitchFamily="18" charset="0"/>
              </a:rPr>
              <a:t>5</a:t>
            </a:r>
          </a:p>
        </p:txBody>
      </p:sp>
      <p:sp>
        <p:nvSpPr>
          <p:cNvPr id="49223" name="Rectangle 1113"/>
          <p:cNvSpPr>
            <a:spLocks noChangeArrowheads="1"/>
          </p:cNvSpPr>
          <p:nvPr/>
        </p:nvSpPr>
        <p:spPr bwMode="auto">
          <a:xfrm>
            <a:off x="8545513" y="6248400"/>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b="1" dirty="0">
                <a:solidFill>
                  <a:srgbClr val="8E030A"/>
                </a:solidFill>
                <a:latin typeface="Courier New" pitchFamily="49" charset="0"/>
                <a:cs typeface="Times New Roman" pitchFamily="18" charset="0"/>
              </a:rPr>
              <a:t>5</a:t>
            </a:r>
          </a:p>
        </p:txBody>
      </p:sp>
      <p:sp>
        <p:nvSpPr>
          <p:cNvPr id="49224" name="Rectangle 76"/>
          <p:cNvSpPr>
            <a:spLocks noChangeArrowheads="1"/>
          </p:cNvSpPr>
          <p:nvPr/>
        </p:nvSpPr>
        <p:spPr bwMode="auto">
          <a:xfrm>
            <a:off x="4953000" y="3962400"/>
            <a:ext cx="16525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p>
            <a:pPr algn="ctr"/>
            <a:r>
              <a:rPr lang="en-US" sz="3200" dirty="0">
                <a:solidFill>
                  <a:srgbClr val="8E030A"/>
                </a:solidFill>
                <a:latin typeface="Trebuchet MS" pitchFamily="34" charset="0"/>
              </a:rPr>
              <a:t>O( N*C )</a:t>
            </a:r>
          </a:p>
        </p:txBody>
      </p:sp>
    </p:spTree>
    <p:extLst>
      <p:ext uri="{BB962C8B-B14F-4D97-AF65-F5344CB8AC3E}">
        <p14:creationId xmlns:p14="http://schemas.microsoft.com/office/powerpoint/2010/main" val="2831379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0"/>
            <a:ext cx="9144000" cy="5290068"/>
          </a:xfrm>
          <a:prstGeom prst="rect">
            <a:avLst/>
          </a:prstGeom>
        </p:spPr>
      </p:pic>
      <p:pic>
        <p:nvPicPr>
          <p:cNvPr id="5" name="Picture 4"/>
          <p:cNvPicPr>
            <a:picLocks noChangeAspect="1"/>
          </p:cNvPicPr>
          <p:nvPr/>
        </p:nvPicPr>
        <p:blipFill>
          <a:blip r:embed="rId3"/>
          <a:stretch>
            <a:fillRect/>
          </a:stretch>
        </p:blipFill>
        <p:spPr>
          <a:xfrm>
            <a:off x="4267200" y="3175000"/>
            <a:ext cx="4737004" cy="3657600"/>
          </a:xfrm>
          <a:prstGeom prst="rect">
            <a:avLst/>
          </a:prstGeom>
        </p:spPr>
      </p:pic>
      <p:sp>
        <p:nvSpPr>
          <p:cNvPr id="10" name="Freeform 9"/>
          <p:cNvSpPr/>
          <p:nvPr/>
        </p:nvSpPr>
        <p:spPr>
          <a:xfrm>
            <a:off x="4188542" y="3790335"/>
            <a:ext cx="4675239" cy="2993923"/>
          </a:xfrm>
          <a:custGeom>
            <a:avLst/>
            <a:gdLst>
              <a:gd name="connsiteX0" fmla="*/ 125361 w 4675239"/>
              <a:gd name="connsiteY0" fmla="*/ 693175 h 2993923"/>
              <a:gd name="connsiteX1" fmla="*/ 125361 w 4675239"/>
              <a:gd name="connsiteY1" fmla="*/ 693175 h 2993923"/>
              <a:gd name="connsiteX2" fmla="*/ 110613 w 4675239"/>
              <a:gd name="connsiteY2" fmla="*/ 589936 h 2993923"/>
              <a:gd name="connsiteX3" fmla="*/ 117987 w 4675239"/>
              <a:gd name="connsiteY3" fmla="*/ 457200 h 2993923"/>
              <a:gd name="connsiteX4" fmla="*/ 132735 w 4675239"/>
              <a:gd name="connsiteY4" fmla="*/ 346588 h 2993923"/>
              <a:gd name="connsiteX5" fmla="*/ 140110 w 4675239"/>
              <a:gd name="connsiteY5" fmla="*/ 324465 h 2993923"/>
              <a:gd name="connsiteX6" fmla="*/ 147484 w 4675239"/>
              <a:gd name="connsiteY6" fmla="*/ 294968 h 2993923"/>
              <a:gd name="connsiteX7" fmla="*/ 199103 w 4675239"/>
              <a:gd name="connsiteY7" fmla="*/ 221226 h 2993923"/>
              <a:gd name="connsiteX8" fmla="*/ 221226 w 4675239"/>
              <a:gd name="connsiteY8" fmla="*/ 206478 h 2993923"/>
              <a:gd name="connsiteX9" fmla="*/ 280219 w 4675239"/>
              <a:gd name="connsiteY9" fmla="*/ 154859 h 2993923"/>
              <a:gd name="connsiteX10" fmla="*/ 317090 w 4675239"/>
              <a:gd name="connsiteY10" fmla="*/ 125362 h 2993923"/>
              <a:gd name="connsiteX11" fmla="*/ 339213 w 4675239"/>
              <a:gd name="connsiteY11" fmla="*/ 117988 h 2993923"/>
              <a:gd name="connsiteX12" fmla="*/ 383458 w 4675239"/>
              <a:gd name="connsiteY12" fmla="*/ 95865 h 2993923"/>
              <a:gd name="connsiteX13" fmla="*/ 405581 w 4675239"/>
              <a:gd name="connsiteY13" fmla="*/ 81117 h 2993923"/>
              <a:gd name="connsiteX14" fmla="*/ 449826 w 4675239"/>
              <a:gd name="connsiteY14" fmla="*/ 66368 h 2993923"/>
              <a:gd name="connsiteX15" fmla="*/ 471948 w 4675239"/>
              <a:gd name="connsiteY15" fmla="*/ 51620 h 2993923"/>
              <a:gd name="connsiteX16" fmla="*/ 523568 w 4675239"/>
              <a:gd name="connsiteY16" fmla="*/ 36871 h 2993923"/>
              <a:gd name="connsiteX17" fmla="*/ 545690 w 4675239"/>
              <a:gd name="connsiteY17" fmla="*/ 29497 h 2993923"/>
              <a:gd name="connsiteX18" fmla="*/ 648929 w 4675239"/>
              <a:gd name="connsiteY18" fmla="*/ 14749 h 2993923"/>
              <a:gd name="connsiteX19" fmla="*/ 818535 w 4675239"/>
              <a:gd name="connsiteY19" fmla="*/ 0 h 2993923"/>
              <a:gd name="connsiteX20" fmla="*/ 980768 w 4675239"/>
              <a:gd name="connsiteY20" fmla="*/ 7375 h 2993923"/>
              <a:gd name="connsiteX21" fmla="*/ 1017639 w 4675239"/>
              <a:gd name="connsiteY21" fmla="*/ 14749 h 2993923"/>
              <a:gd name="connsiteX22" fmla="*/ 1061884 w 4675239"/>
              <a:gd name="connsiteY22" fmla="*/ 29497 h 2993923"/>
              <a:gd name="connsiteX23" fmla="*/ 1113503 w 4675239"/>
              <a:gd name="connsiteY23" fmla="*/ 58994 h 2993923"/>
              <a:gd name="connsiteX24" fmla="*/ 1157748 w 4675239"/>
              <a:gd name="connsiteY24" fmla="*/ 88491 h 2993923"/>
              <a:gd name="connsiteX25" fmla="*/ 1209368 w 4675239"/>
              <a:gd name="connsiteY25" fmla="*/ 117988 h 2993923"/>
              <a:gd name="connsiteX26" fmla="*/ 1260987 w 4675239"/>
              <a:gd name="connsiteY26" fmla="*/ 147484 h 2993923"/>
              <a:gd name="connsiteX27" fmla="*/ 1290484 w 4675239"/>
              <a:gd name="connsiteY27" fmla="*/ 176981 h 2993923"/>
              <a:gd name="connsiteX28" fmla="*/ 1305232 w 4675239"/>
              <a:gd name="connsiteY28" fmla="*/ 191730 h 2993923"/>
              <a:gd name="connsiteX29" fmla="*/ 1327355 w 4675239"/>
              <a:gd name="connsiteY29" fmla="*/ 206478 h 2993923"/>
              <a:gd name="connsiteX30" fmla="*/ 1364226 w 4675239"/>
              <a:gd name="connsiteY30" fmla="*/ 243349 h 2993923"/>
              <a:gd name="connsiteX31" fmla="*/ 1386348 w 4675239"/>
              <a:gd name="connsiteY31" fmla="*/ 280220 h 2993923"/>
              <a:gd name="connsiteX32" fmla="*/ 1415845 w 4675239"/>
              <a:gd name="connsiteY32" fmla="*/ 324465 h 2993923"/>
              <a:gd name="connsiteX33" fmla="*/ 1430593 w 4675239"/>
              <a:gd name="connsiteY33" fmla="*/ 346588 h 2993923"/>
              <a:gd name="connsiteX34" fmla="*/ 1460090 w 4675239"/>
              <a:gd name="connsiteY34" fmla="*/ 383459 h 2993923"/>
              <a:gd name="connsiteX35" fmla="*/ 1474839 w 4675239"/>
              <a:gd name="connsiteY35" fmla="*/ 398207 h 2993923"/>
              <a:gd name="connsiteX36" fmla="*/ 1489587 w 4675239"/>
              <a:gd name="connsiteY36" fmla="*/ 420330 h 2993923"/>
              <a:gd name="connsiteX37" fmla="*/ 1511710 w 4675239"/>
              <a:gd name="connsiteY37" fmla="*/ 442452 h 2993923"/>
              <a:gd name="connsiteX38" fmla="*/ 1541206 w 4675239"/>
              <a:gd name="connsiteY38" fmla="*/ 486697 h 2993923"/>
              <a:gd name="connsiteX39" fmla="*/ 1555955 w 4675239"/>
              <a:gd name="connsiteY39" fmla="*/ 508820 h 2993923"/>
              <a:gd name="connsiteX40" fmla="*/ 1578077 w 4675239"/>
              <a:gd name="connsiteY40" fmla="*/ 530942 h 2993923"/>
              <a:gd name="connsiteX41" fmla="*/ 1607574 w 4675239"/>
              <a:gd name="connsiteY41" fmla="*/ 575188 h 2993923"/>
              <a:gd name="connsiteX42" fmla="*/ 1666568 w 4675239"/>
              <a:gd name="connsiteY42" fmla="*/ 634181 h 2993923"/>
              <a:gd name="connsiteX43" fmla="*/ 1681316 w 4675239"/>
              <a:gd name="connsiteY43" fmla="*/ 648930 h 2993923"/>
              <a:gd name="connsiteX44" fmla="*/ 1725561 w 4675239"/>
              <a:gd name="connsiteY44" fmla="*/ 678426 h 2993923"/>
              <a:gd name="connsiteX45" fmla="*/ 1762432 w 4675239"/>
              <a:gd name="connsiteY45" fmla="*/ 700549 h 2993923"/>
              <a:gd name="connsiteX46" fmla="*/ 1799303 w 4675239"/>
              <a:gd name="connsiteY46" fmla="*/ 722671 h 2993923"/>
              <a:gd name="connsiteX47" fmla="*/ 1873045 w 4675239"/>
              <a:gd name="connsiteY47" fmla="*/ 752168 h 2993923"/>
              <a:gd name="connsiteX48" fmla="*/ 1895168 w 4675239"/>
              <a:gd name="connsiteY48" fmla="*/ 759542 h 2993923"/>
              <a:gd name="connsiteX49" fmla="*/ 1954161 w 4675239"/>
              <a:gd name="connsiteY49" fmla="*/ 774291 h 2993923"/>
              <a:gd name="connsiteX50" fmla="*/ 1991032 w 4675239"/>
              <a:gd name="connsiteY50" fmla="*/ 781665 h 2993923"/>
              <a:gd name="connsiteX51" fmla="*/ 2086897 w 4675239"/>
              <a:gd name="connsiteY51" fmla="*/ 796413 h 2993923"/>
              <a:gd name="connsiteX52" fmla="*/ 2293374 w 4675239"/>
              <a:gd name="connsiteY52" fmla="*/ 781665 h 2993923"/>
              <a:gd name="connsiteX53" fmla="*/ 2330245 w 4675239"/>
              <a:gd name="connsiteY53" fmla="*/ 774291 h 2993923"/>
              <a:gd name="connsiteX54" fmla="*/ 2374490 w 4675239"/>
              <a:gd name="connsiteY54" fmla="*/ 766917 h 2993923"/>
              <a:gd name="connsiteX55" fmla="*/ 2455606 w 4675239"/>
              <a:gd name="connsiteY55" fmla="*/ 737420 h 2993923"/>
              <a:gd name="connsiteX56" fmla="*/ 2477729 w 4675239"/>
              <a:gd name="connsiteY56" fmla="*/ 722671 h 2993923"/>
              <a:gd name="connsiteX57" fmla="*/ 2521974 w 4675239"/>
              <a:gd name="connsiteY57" fmla="*/ 707923 h 2993923"/>
              <a:gd name="connsiteX58" fmla="*/ 2558845 w 4675239"/>
              <a:gd name="connsiteY58" fmla="*/ 685800 h 2993923"/>
              <a:gd name="connsiteX59" fmla="*/ 2625213 w 4675239"/>
              <a:gd name="connsiteY59" fmla="*/ 648930 h 2993923"/>
              <a:gd name="connsiteX60" fmla="*/ 2691581 w 4675239"/>
              <a:gd name="connsiteY60" fmla="*/ 604684 h 2993923"/>
              <a:gd name="connsiteX61" fmla="*/ 2713703 w 4675239"/>
              <a:gd name="connsiteY61" fmla="*/ 589936 h 2993923"/>
              <a:gd name="connsiteX62" fmla="*/ 2787445 w 4675239"/>
              <a:gd name="connsiteY62" fmla="*/ 545691 h 2993923"/>
              <a:gd name="connsiteX63" fmla="*/ 2809568 w 4675239"/>
              <a:gd name="connsiteY63" fmla="*/ 530942 h 2993923"/>
              <a:gd name="connsiteX64" fmla="*/ 2831690 w 4675239"/>
              <a:gd name="connsiteY64" fmla="*/ 516194 h 2993923"/>
              <a:gd name="connsiteX65" fmla="*/ 2853813 w 4675239"/>
              <a:gd name="connsiteY65" fmla="*/ 494071 h 2993923"/>
              <a:gd name="connsiteX66" fmla="*/ 2905432 w 4675239"/>
              <a:gd name="connsiteY66" fmla="*/ 464575 h 2993923"/>
              <a:gd name="connsiteX67" fmla="*/ 2927555 w 4675239"/>
              <a:gd name="connsiteY67" fmla="*/ 442452 h 2993923"/>
              <a:gd name="connsiteX68" fmla="*/ 2957052 w 4675239"/>
              <a:gd name="connsiteY68" fmla="*/ 427704 h 2993923"/>
              <a:gd name="connsiteX69" fmla="*/ 2979174 w 4675239"/>
              <a:gd name="connsiteY69" fmla="*/ 412955 h 2993923"/>
              <a:gd name="connsiteX70" fmla="*/ 3008671 w 4675239"/>
              <a:gd name="connsiteY70" fmla="*/ 398207 h 2993923"/>
              <a:gd name="connsiteX71" fmla="*/ 3030793 w 4675239"/>
              <a:gd name="connsiteY71" fmla="*/ 383459 h 2993923"/>
              <a:gd name="connsiteX72" fmla="*/ 3060290 w 4675239"/>
              <a:gd name="connsiteY72" fmla="*/ 368710 h 2993923"/>
              <a:gd name="connsiteX73" fmla="*/ 3082413 w 4675239"/>
              <a:gd name="connsiteY73" fmla="*/ 353962 h 2993923"/>
              <a:gd name="connsiteX74" fmla="*/ 3134032 w 4675239"/>
              <a:gd name="connsiteY74" fmla="*/ 331839 h 2993923"/>
              <a:gd name="connsiteX75" fmla="*/ 3163529 w 4675239"/>
              <a:gd name="connsiteY75" fmla="*/ 317091 h 2993923"/>
              <a:gd name="connsiteX76" fmla="*/ 3185652 w 4675239"/>
              <a:gd name="connsiteY76" fmla="*/ 309717 h 2993923"/>
              <a:gd name="connsiteX77" fmla="*/ 3288890 w 4675239"/>
              <a:gd name="connsiteY77" fmla="*/ 265471 h 2993923"/>
              <a:gd name="connsiteX78" fmla="*/ 3362632 w 4675239"/>
              <a:gd name="connsiteY78" fmla="*/ 243349 h 2993923"/>
              <a:gd name="connsiteX79" fmla="*/ 3406877 w 4675239"/>
              <a:gd name="connsiteY79" fmla="*/ 228600 h 2993923"/>
              <a:gd name="connsiteX80" fmla="*/ 3591232 w 4675239"/>
              <a:gd name="connsiteY80" fmla="*/ 191730 h 2993923"/>
              <a:gd name="connsiteX81" fmla="*/ 3782961 w 4675239"/>
              <a:gd name="connsiteY81" fmla="*/ 176981 h 2993923"/>
              <a:gd name="connsiteX82" fmla="*/ 4041058 w 4675239"/>
              <a:gd name="connsiteY82" fmla="*/ 191730 h 2993923"/>
              <a:gd name="connsiteX83" fmla="*/ 4159045 w 4675239"/>
              <a:gd name="connsiteY83" fmla="*/ 206478 h 2993923"/>
              <a:gd name="connsiteX84" fmla="*/ 4195916 w 4675239"/>
              <a:gd name="connsiteY84" fmla="*/ 213852 h 2993923"/>
              <a:gd name="connsiteX85" fmla="*/ 4313903 w 4675239"/>
              <a:gd name="connsiteY85" fmla="*/ 258097 h 2993923"/>
              <a:gd name="connsiteX86" fmla="*/ 4350774 w 4675239"/>
              <a:gd name="connsiteY86" fmla="*/ 287594 h 2993923"/>
              <a:gd name="connsiteX87" fmla="*/ 4387645 w 4675239"/>
              <a:gd name="connsiteY87" fmla="*/ 309717 h 2993923"/>
              <a:gd name="connsiteX88" fmla="*/ 4468761 w 4675239"/>
              <a:gd name="connsiteY88" fmla="*/ 398207 h 2993923"/>
              <a:gd name="connsiteX89" fmla="*/ 4490884 w 4675239"/>
              <a:gd name="connsiteY89" fmla="*/ 420330 h 2993923"/>
              <a:gd name="connsiteX90" fmla="*/ 4520381 w 4675239"/>
              <a:gd name="connsiteY90" fmla="*/ 464575 h 2993923"/>
              <a:gd name="connsiteX91" fmla="*/ 4579374 w 4675239"/>
              <a:gd name="connsiteY91" fmla="*/ 567813 h 2993923"/>
              <a:gd name="connsiteX92" fmla="*/ 4608871 w 4675239"/>
              <a:gd name="connsiteY92" fmla="*/ 656304 h 2993923"/>
              <a:gd name="connsiteX93" fmla="*/ 4630993 w 4675239"/>
              <a:gd name="connsiteY93" fmla="*/ 737420 h 2993923"/>
              <a:gd name="connsiteX94" fmla="*/ 4638368 w 4675239"/>
              <a:gd name="connsiteY94" fmla="*/ 825910 h 2993923"/>
              <a:gd name="connsiteX95" fmla="*/ 4645742 w 4675239"/>
              <a:gd name="connsiteY95" fmla="*/ 870155 h 2993923"/>
              <a:gd name="connsiteX96" fmla="*/ 4660490 w 4675239"/>
              <a:gd name="connsiteY96" fmla="*/ 958646 h 2993923"/>
              <a:gd name="connsiteX97" fmla="*/ 4675239 w 4675239"/>
              <a:gd name="connsiteY97" fmla="*/ 1047136 h 2993923"/>
              <a:gd name="connsiteX98" fmla="*/ 4660490 w 4675239"/>
              <a:gd name="connsiteY98" fmla="*/ 1231491 h 2993923"/>
              <a:gd name="connsiteX99" fmla="*/ 4645742 w 4675239"/>
              <a:gd name="connsiteY99" fmla="*/ 1290484 h 2993923"/>
              <a:gd name="connsiteX100" fmla="*/ 4630993 w 4675239"/>
              <a:gd name="connsiteY100" fmla="*/ 1319981 h 2993923"/>
              <a:gd name="connsiteX101" fmla="*/ 4623619 w 4675239"/>
              <a:gd name="connsiteY101" fmla="*/ 1356852 h 2993923"/>
              <a:gd name="connsiteX102" fmla="*/ 4586748 w 4675239"/>
              <a:gd name="connsiteY102" fmla="*/ 1423220 h 2993923"/>
              <a:gd name="connsiteX103" fmla="*/ 4557252 w 4675239"/>
              <a:gd name="connsiteY103" fmla="*/ 1482213 h 2993923"/>
              <a:gd name="connsiteX104" fmla="*/ 4527755 w 4675239"/>
              <a:gd name="connsiteY104" fmla="*/ 1519084 h 2993923"/>
              <a:gd name="connsiteX105" fmla="*/ 4513006 w 4675239"/>
              <a:gd name="connsiteY105" fmla="*/ 1533833 h 2993923"/>
              <a:gd name="connsiteX106" fmla="*/ 4498258 w 4675239"/>
              <a:gd name="connsiteY106" fmla="*/ 1555955 h 2993923"/>
              <a:gd name="connsiteX107" fmla="*/ 4461387 w 4675239"/>
              <a:gd name="connsiteY107" fmla="*/ 1592826 h 2993923"/>
              <a:gd name="connsiteX108" fmla="*/ 4395019 w 4675239"/>
              <a:gd name="connsiteY108" fmla="*/ 1666568 h 2993923"/>
              <a:gd name="connsiteX109" fmla="*/ 4380271 w 4675239"/>
              <a:gd name="connsiteY109" fmla="*/ 1681317 h 2993923"/>
              <a:gd name="connsiteX110" fmla="*/ 4358148 w 4675239"/>
              <a:gd name="connsiteY110" fmla="*/ 1696065 h 2993923"/>
              <a:gd name="connsiteX111" fmla="*/ 4328652 w 4675239"/>
              <a:gd name="connsiteY111" fmla="*/ 1718188 h 2993923"/>
              <a:gd name="connsiteX112" fmla="*/ 4306529 w 4675239"/>
              <a:gd name="connsiteY112" fmla="*/ 1725562 h 2993923"/>
              <a:gd name="connsiteX113" fmla="*/ 4254910 w 4675239"/>
              <a:gd name="connsiteY113" fmla="*/ 1747684 h 2993923"/>
              <a:gd name="connsiteX114" fmla="*/ 4232787 w 4675239"/>
              <a:gd name="connsiteY114" fmla="*/ 1762433 h 2993923"/>
              <a:gd name="connsiteX115" fmla="*/ 4203290 w 4675239"/>
              <a:gd name="connsiteY115" fmla="*/ 1769807 h 2993923"/>
              <a:gd name="connsiteX116" fmla="*/ 4181168 w 4675239"/>
              <a:gd name="connsiteY116" fmla="*/ 1777181 h 2993923"/>
              <a:gd name="connsiteX117" fmla="*/ 4151671 w 4675239"/>
              <a:gd name="connsiteY117" fmla="*/ 1784555 h 2993923"/>
              <a:gd name="connsiteX118" fmla="*/ 4107426 w 4675239"/>
              <a:gd name="connsiteY118" fmla="*/ 1799304 h 2993923"/>
              <a:gd name="connsiteX119" fmla="*/ 4077929 w 4675239"/>
              <a:gd name="connsiteY119" fmla="*/ 1806678 h 2993923"/>
              <a:gd name="connsiteX120" fmla="*/ 4033684 w 4675239"/>
              <a:gd name="connsiteY120" fmla="*/ 1821426 h 2993923"/>
              <a:gd name="connsiteX121" fmla="*/ 3989439 w 4675239"/>
              <a:gd name="connsiteY121" fmla="*/ 1836175 h 2993923"/>
              <a:gd name="connsiteX122" fmla="*/ 3967316 w 4675239"/>
              <a:gd name="connsiteY122" fmla="*/ 1843549 h 2993923"/>
              <a:gd name="connsiteX123" fmla="*/ 3945193 w 4675239"/>
              <a:gd name="connsiteY123" fmla="*/ 1850923 h 2993923"/>
              <a:gd name="connsiteX124" fmla="*/ 3849329 w 4675239"/>
              <a:gd name="connsiteY124" fmla="*/ 1873046 h 2993923"/>
              <a:gd name="connsiteX125" fmla="*/ 3819832 w 4675239"/>
              <a:gd name="connsiteY125" fmla="*/ 1880420 h 2993923"/>
              <a:gd name="connsiteX126" fmla="*/ 3797710 w 4675239"/>
              <a:gd name="connsiteY126" fmla="*/ 1887794 h 2993923"/>
              <a:gd name="connsiteX127" fmla="*/ 3760839 w 4675239"/>
              <a:gd name="connsiteY127" fmla="*/ 1895168 h 2993923"/>
              <a:gd name="connsiteX128" fmla="*/ 3738716 w 4675239"/>
              <a:gd name="connsiteY128" fmla="*/ 1902542 h 2993923"/>
              <a:gd name="connsiteX129" fmla="*/ 3701845 w 4675239"/>
              <a:gd name="connsiteY129" fmla="*/ 1909917 h 2993923"/>
              <a:gd name="connsiteX130" fmla="*/ 3598606 w 4675239"/>
              <a:gd name="connsiteY130" fmla="*/ 1939413 h 2993923"/>
              <a:gd name="connsiteX131" fmla="*/ 3502742 w 4675239"/>
              <a:gd name="connsiteY131" fmla="*/ 1961536 h 2993923"/>
              <a:gd name="connsiteX132" fmla="*/ 3480619 w 4675239"/>
              <a:gd name="connsiteY132" fmla="*/ 1968910 h 2993923"/>
              <a:gd name="connsiteX133" fmla="*/ 3421626 w 4675239"/>
              <a:gd name="connsiteY133" fmla="*/ 1983659 h 2993923"/>
              <a:gd name="connsiteX134" fmla="*/ 3377381 w 4675239"/>
              <a:gd name="connsiteY134" fmla="*/ 2013155 h 2993923"/>
              <a:gd name="connsiteX135" fmla="*/ 3355258 w 4675239"/>
              <a:gd name="connsiteY135" fmla="*/ 2020530 h 2993923"/>
              <a:gd name="connsiteX136" fmla="*/ 3311013 w 4675239"/>
              <a:gd name="connsiteY136" fmla="*/ 2050026 h 2993923"/>
              <a:gd name="connsiteX137" fmla="*/ 3281516 w 4675239"/>
              <a:gd name="connsiteY137" fmla="*/ 2064775 h 2993923"/>
              <a:gd name="connsiteX138" fmla="*/ 3222523 w 4675239"/>
              <a:gd name="connsiteY138" fmla="*/ 2131142 h 2993923"/>
              <a:gd name="connsiteX139" fmla="*/ 3178277 w 4675239"/>
              <a:gd name="connsiteY139" fmla="*/ 2190136 h 2993923"/>
              <a:gd name="connsiteX140" fmla="*/ 3163529 w 4675239"/>
              <a:gd name="connsiteY140" fmla="*/ 2219633 h 2993923"/>
              <a:gd name="connsiteX141" fmla="*/ 3141406 w 4675239"/>
              <a:gd name="connsiteY141" fmla="*/ 2249130 h 2993923"/>
              <a:gd name="connsiteX142" fmla="*/ 3126658 w 4675239"/>
              <a:gd name="connsiteY142" fmla="*/ 2278626 h 2993923"/>
              <a:gd name="connsiteX143" fmla="*/ 3111910 w 4675239"/>
              <a:gd name="connsiteY143" fmla="*/ 2300749 h 2993923"/>
              <a:gd name="connsiteX144" fmla="*/ 3082413 w 4675239"/>
              <a:gd name="connsiteY144" fmla="*/ 2359742 h 2993923"/>
              <a:gd name="connsiteX145" fmla="*/ 3075039 w 4675239"/>
              <a:gd name="connsiteY145" fmla="*/ 2381865 h 2993923"/>
              <a:gd name="connsiteX146" fmla="*/ 3060290 w 4675239"/>
              <a:gd name="connsiteY146" fmla="*/ 2403988 h 2993923"/>
              <a:gd name="connsiteX147" fmla="*/ 3023419 w 4675239"/>
              <a:gd name="connsiteY147" fmla="*/ 2470355 h 2993923"/>
              <a:gd name="connsiteX148" fmla="*/ 3008671 w 4675239"/>
              <a:gd name="connsiteY148" fmla="*/ 2492478 h 2993923"/>
              <a:gd name="connsiteX149" fmla="*/ 2986548 w 4675239"/>
              <a:gd name="connsiteY149" fmla="*/ 2529349 h 2993923"/>
              <a:gd name="connsiteX150" fmla="*/ 2964426 w 4675239"/>
              <a:gd name="connsiteY150" fmla="*/ 2566220 h 2993923"/>
              <a:gd name="connsiteX151" fmla="*/ 2949677 w 4675239"/>
              <a:gd name="connsiteY151" fmla="*/ 2588342 h 2993923"/>
              <a:gd name="connsiteX152" fmla="*/ 2912806 w 4675239"/>
              <a:gd name="connsiteY152" fmla="*/ 2625213 h 2993923"/>
              <a:gd name="connsiteX153" fmla="*/ 2898058 w 4675239"/>
              <a:gd name="connsiteY153" fmla="*/ 2639962 h 2993923"/>
              <a:gd name="connsiteX154" fmla="*/ 2875935 w 4675239"/>
              <a:gd name="connsiteY154" fmla="*/ 2654710 h 2993923"/>
              <a:gd name="connsiteX155" fmla="*/ 2861187 w 4675239"/>
              <a:gd name="connsiteY155" fmla="*/ 2669459 h 2993923"/>
              <a:gd name="connsiteX156" fmla="*/ 2816942 w 4675239"/>
              <a:gd name="connsiteY156" fmla="*/ 2691581 h 2993923"/>
              <a:gd name="connsiteX157" fmla="*/ 2794819 w 4675239"/>
              <a:gd name="connsiteY157" fmla="*/ 2706330 h 2993923"/>
              <a:gd name="connsiteX158" fmla="*/ 2772697 w 4675239"/>
              <a:gd name="connsiteY158" fmla="*/ 2713704 h 2993923"/>
              <a:gd name="connsiteX159" fmla="*/ 2757948 w 4675239"/>
              <a:gd name="connsiteY159" fmla="*/ 2728452 h 2993923"/>
              <a:gd name="connsiteX160" fmla="*/ 2735826 w 4675239"/>
              <a:gd name="connsiteY160" fmla="*/ 2743200 h 2993923"/>
              <a:gd name="connsiteX161" fmla="*/ 2721077 w 4675239"/>
              <a:gd name="connsiteY161" fmla="*/ 2757949 h 2993923"/>
              <a:gd name="connsiteX162" fmla="*/ 2676832 w 4675239"/>
              <a:gd name="connsiteY162" fmla="*/ 2772697 h 2993923"/>
              <a:gd name="connsiteX163" fmla="*/ 2632587 w 4675239"/>
              <a:gd name="connsiteY163" fmla="*/ 2802194 h 2993923"/>
              <a:gd name="connsiteX164" fmla="*/ 2588342 w 4675239"/>
              <a:gd name="connsiteY164" fmla="*/ 2816942 h 2993923"/>
              <a:gd name="connsiteX165" fmla="*/ 2566219 w 4675239"/>
              <a:gd name="connsiteY165" fmla="*/ 2831691 h 2993923"/>
              <a:gd name="connsiteX166" fmla="*/ 2544097 w 4675239"/>
              <a:gd name="connsiteY166" fmla="*/ 2839065 h 2993923"/>
              <a:gd name="connsiteX167" fmla="*/ 2507226 w 4675239"/>
              <a:gd name="connsiteY167" fmla="*/ 2868562 h 2993923"/>
              <a:gd name="connsiteX168" fmla="*/ 2462981 w 4675239"/>
              <a:gd name="connsiteY168" fmla="*/ 2883310 h 2993923"/>
              <a:gd name="connsiteX169" fmla="*/ 2418735 w 4675239"/>
              <a:gd name="connsiteY169" fmla="*/ 2898059 h 2993923"/>
              <a:gd name="connsiteX170" fmla="*/ 2396613 w 4675239"/>
              <a:gd name="connsiteY170" fmla="*/ 2905433 h 2993923"/>
              <a:gd name="connsiteX171" fmla="*/ 2330245 w 4675239"/>
              <a:gd name="connsiteY171" fmla="*/ 2920181 h 2993923"/>
              <a:gd name="connsiteX172" fmla="*/ 2286000 w 4675239"/>
              <a:gd name="connsiteY172" fmla="*/ 2934930 h 2993923"/>
              <a:gd name="connsiteX173" fmla="*/ 2263877 w 4675239"/>
              <a:gd name="connsiteY173" fmla="*/ 2942304 h 2993923"/>
              <a:gd name="connsiteX174" fmla="*/ 2234381 w 4675239"/>
              <a:gd name="connsiteY174" fmla="*/ 2949678 h 2993923"/>
              <a:gd name="connsiteX175" fmla="*/ 2212258 w 4675239"/>
              <a:gd name="connsiteY175" fmla="*/ 2957052 h 2993923"/>
              <a:gd name="connsiteX176" fmla="*/ 2109019 w 4675239"/>
              <a:gd name="connsiteY176" fmla="*/ 2971800 h 2993923"/>
              <a:gd name="connsiteX177" fmla="*/ 2072148 w 4675239"/>
              <a:gd name="connsiteY177" fmla="*/ 2979175 h 2993923"/>
              <a:gd name="connsiteX178" fmla="*/ 1968910 w 4675239"/>
              <a:gd name="connsiteY178" fmla="*/ 2993923 h 2993923"/>
              <a:gd name="connsiteX179" fmla="*/ 1909916 w 4675239"/>
              <a:gd name="connsiteY179" fmla="*/ 2986549 h 2993923"/>
              <a:gd name="connsiteX180" fmla="*/ 1836174 w 4675239"/>
              <a:gd name="connsiteY180" fmla="*/ 2979175 h 2993923"/>
              <a:gd name="connsiteX181" fmla="*/ 1791929 w 4675239"/>
              <a:gd name="connsiteY181" fmla="*/ 2971800 h 2993923"/>
              <a:gd name="connsiteX182" fmla="*/ 1696064 w 4675239"/>
              <a:gd name="connsiteY182" fmla="*/ 2986549 h 2993923"/>
              <a:gd name="connsiteX183" fmla="*/ 1644445 w 4675239"/>
              <a:gd name="connsiteY183" fmla="*/ 2993923 h 2993923"/>
              <a:gd name="connsiteX184" fmla="*/ 1496961 w 4675239"/>
              <a:gd name="connsiteY184" fmla="*/ 2986549 h 2993923"/>
              <a:gd name="connsiteX185" fmla="*/ 1423219 w 4675239"/>
              <a:gd name="connsiteY185" fmla="*/ 2971800 h 2993923"/>
              <a:gd name="connsiteX186" fmla="*/ 1356852 w 4675239"/>
              <a:gd name="connsiteY186" fmla="*/ 2957052 h 2993923"/>
              <a:gd name="connsiteX187" fmla="*/ 1312606 w 4675239"/>
              <a:gd name="connsiteY187" fmla="*/ 2942304 h 2993923"/>
              <a:gd name="connsiteX188" fmla="*/ 1268361 w 4675239"/>
              <a:gd name="connsiteY188" fmla="*/ 2927555 h 2993923"/>
              <a:gd name="connsiteX189" fmla="*/ 1246239 w 4675239"/>
              <a:gd name="connsiteY189" fmla="*/ 2920181 h 2993923"/>
              <a:gd name="connsiteX190" fmla="*/ 1224116 w 4675239"/>
              <a:gd name="connsiteY190" fmla="*/ 2912807 h 2993923"/>
              <a:gd name="connsiteX191" fmla="*/ 1157748 w 4675239"/>
              <a:gd name="connsiteY191" fmla="*/ 2853813 h 2993923"/>
              <a:gd name="connsiteX192" fmla="*/ 1143000 w 4675239"/>
              <a:gd name="connsiteY192" fmla="*/ 2831691 h 2993923"/>
              <a:gd name="connsiteX193" fmla="*/ 1113503 w 4675239"/>
              <a:gd name="connsiteY193" fmla="*/ 2802194 h 2993923"/>
              <a:gd name="connsiteX194" fmla="*/ 1091381 w 4675239"/>
              <a:gd name="connsiteY194" fmla="*/ 2757949 h 2993923"/>
              <a:gd name="connsiteX195" fmla="*/ 1076632 w 4675239"/>
              <a:gd name="connsiteY195" fmla="*/ 2735826 h 2993923"/>
              <a:gd name="connsiteX196" fmla="*/ 1069258 w 4675239"/>
              <a:gd name="connsiteY196" fmla="*/ 2713704 h 2993923"/>
              <a:gd name="connsiteX197" fmla="*/ 1054510 w 4675239"/>
              <a:gd name="connsiteY197" fmla="*/ 2691581 h 2993923"/>
              <a:gd name="connsiteX198" fmla="*/ 1047135 w 4675239"/>
              <a:gd name="connsiteY198" fmla="*/ 2662084 h 2993923"/>
              <a:gd name="connsiteX199" fmla="*/ 1032387 w 4675239"/>
              <a:gd name="connsiteY199" fmla="*/ 2632588 h 2993923"/>
              <a:gd name="connsiteX200" fmla="*/ 995516 w 4675239"/>
              <a:gd name="connsiteY200" fmla="*/ 2544097 h 2993923"/>
              <a:gd name="connsiteX201" fmla="*/ 966019 w 4675239"/>
              <a:gd name="connsiteY201" fmla="*/ 2477730 h 2993923"/>
              <a:gd name="connsiteX202" fmla="*/ 951271 w 4675239"/>
              <a:gd name="connsiteY202" fmla="*/ 2462981 h 2993923"/>
              <a:gd name="connsiteX203" fmla="*/ 921774 w 4675239"/>
              <a:gd name="connsiteY203" fmla="*/ 2403988 h 2993923"/>
              <a:gd name="connsiteX204" fmla="*/ 907026 w 4675239"/>
              <a:gd name="connsiteY204" fmla="*/ 2367117 h 2993923"/>
              <a:gd name="connsiteX205" fmla="*/ 884903 w 4675239"/>
              <a:gd name="connsiteY205" fmla="*/ 2344994 h 2993923"/>
              <a:gd name="connsiteX206" fmla="*/ 870155 w 4675239"/>
              <a:gd name="connsiteY206" fmla="*/ 2315497 h 2993923"/>
              <a:gd name="connsiteX207" fmla="*/ 855406 w 4675239"/>
              <a:gd name="connsiteY207" fmla="*/ 2300749 h 2993923"/>
              <a:gd name="connsiteX208" fmla="*/ 840658 w 4675239"/>
              <a:gd name="connsiteY208" fmla="*/ 2271252 h 2993923"/>
              <a:gd name="connsiteX209" fmla="*/ 789039 w 4675239"/>
              <a:gd name="connsiteY209" fmla="*/ 2219633 h 2993923"/>
              <a:gd name="connsiteX210" fmla="*/ 766916 w 4675239"/>
              <a:gd name="connsiteY210" fmla="*/ 2197510 h 2993923"/>
              <a:gd name="connsiteX211" fmla="*/ 700548 w 4675239"/>
              <a:gd name="connsiteY211" fmla="*/ 2131142 h 2993923"/>
              <a:gd name="connsiteX212" fmla="*/ 671052 w 4675239"/>
              <a:gd name="connsiteY212" fmla="*/ 2101646 h 2993923"/>
              <a:gd name="connsiteX213" fmla="*/ 641555 w 4675239"/>
              <a:gd name="connsiteY213" fmla="*/ 2079523 h 2993923"/>
              <a:gd name="connsiteX214" fmla="*/ 612058 w 4675239"/>
              <a:gd name="connsiteY214" fmla="*/ 2050026 h 2993923"/>
              <a:gd name="connsiteX215" fmla="*/ 560439 w 4675239"/>
              <a:gd name="connsiteY215" fmla="*/ 2013155 h 2993923"/>
              <a:gd name="connsiteX216" fmla="*/ 508819 w 4675239"/>
              <a:gd name="connsiteY216" fmla="*/ 1983659 h 2993923"/>
              <a:gd name="connsiteX217" fmla="*/ 471948 w 4675239"/>
              <a:gd name="connsiteY217" fmla="*/ 1954162 h 2993923"/>
              <a:gd name="connsiteX218" fmla="*/ 449826 w 4675239"/>
              <a:gd name="connsiteY218" fmla="*/ 1946788 h 2993923"/>
              <a:gd name="connsiteX219" fmla="*/ 412955 w 4675239"/>
              <a:gd name="connsiteY219" fmla="*/ 1917291 h 2993923"/>
              <a:gd name="connsiteX220" fmla="*/ 398206 w 4675239"/>
              <a:gd name="connsiteY220" fmla="*/ 1902542 h 2993923"/>
              <a:gd name="connsiteX221" fmla="*/ 376084 w 4675239"/>
              <a:gd name="connsiteY221" fmla="*/ 1895168 h 2993923"/>
              <a:gd name="connsiteX222" fmla="*/ 339213 w 4675239"/>
              <a:gd name="connsiteY222" fmla="*/ 1865671 h 2993923"/>
              <a:gd name="connsiteX223" fmla="*/ 324464 w 4675239"/>
              <a:gd name="connsiteY223" fmla="*/ 1850923 h 2993923"/>
              <a:gd name="connsiteX224" fmla="*/ 265471 w 4675239"/>
              <a:gd name="connsiteY224" fmla="*/ 1806678 h 2993923"/>
              <a:gd name="connsiteX225" fmla="*/ 250723 w 4675239"/>
              <a:gd name="connsiteY225" fmla="*/ 1784555 h 2993923"/>
              <a:gd name="connsiteX226" fmla="*/ 228600 w 4675239"/>
              <a:gd name="connsiteY226" fmla="*/ 1769807 h 2993923"/>
              <a:gd name="connsiteX227" fmla="*/ 184355 w 4675239"/>
              <a:gd name="connsiteY227" fmla="*/ 1718188 h 2993923"/>
              <a:gd name="connsiteX228" fmla="*/ 169606 w 4675239"/>
              <a:gd name="connsiteY228" fmla="*/ 1703439 h 2993923"/>
              <a:gd name="connsiteX229" fmla="*/ 154858 w 4675239"/>
              <a:gd name="connsiteY229" fmla="*/ 1681317 h 2993923"/>
              <a:gd name="connsiteX230" fmla="*/ 140110 w 4675239"/>
              <a:gd name="connsiteY230" fmla="*/ 1666568 h 2993923"/>
              <a:gd name="connsiteX231" fmla="*/ 110613 w 4675239"/>
              <a:gd name="connsiteY231" fmla="*/ 1622323 h 2993923"/>
              <a:gd name="connsiteX232" fmla="*/ 95864 w 4675239"/>
              <a:gd name="connsiteY232" fmla="*/ 1600200 h 2993923"/>
              <a:gd name="connsiteX233" fmla="*/ 88490 w 4675239"/>
              <a:gd name="connsiteY233" fmla="*/ 1578078 h 2993923"/>
              <a:gd name="connsiteX234" fmla="*/ 58993 w 4675239"/>
              <a:gd name="connsiteY234" fmla="*/ 1533833 h 2993923"/>
              <a:gd name="connsiteX235" fmla="*/ 44245 w 4675239"/>
              <a:gd name="connsiteY235" fmla="*/ 1489588 h 2993923"/>
              <a:gd name="connsiteX236" fmla="*/ 29497 w 4675239"/>
              <a:gd name="connsiteY236" fmla="*/ 1460091 h 2993923"/>
              <a:gd name="connsiteX237" fmla="*/ 14748 w 4675239"/>
              <a:gd name="connsiteY237" fmla="*/ 1415846 h 2993923"/>
              <a:gd name="connsiteX238" fmla="*/ 7374 w 4675239"/>
              <a:gd name="connsiteY238" fmla="*/ 1393723 h 2993923"/>
              <a:gd name="connsiteX239" fmla="*/ 0 w 4675239"/>
              <a:gd name="connsiteY239" fmla="*/ 1327355 h 2993923"/>
              <a:gd name="connsiteX240" fmla="*/ 7374 w 4675239"/>
              <a:gd name="connsiteY240" fmla="*/ 1268362 h 2993923"/>
              <a:gd name="connsiteX241" fmla="*/ 14748 w 4675239"/>
              <a:gd name="connsiteY241" fmla="*/ 1224117 h 2993923"/>
              <a:gd name="connsiteX242" fmla="*/ 29497 w 4675239"/>
              <a:gd name="connsiteY242" fmla="*/ 1157749 h 2993923"/>
              <a:gd name="connsiteX243" fmla="*/ 36871 w 4675239"/>
              <a:gd name="connsiteY243" fmla="*/ 1135626 h 2993923"/>
              <a:gd name="connsiteX244" fmla="*/ 51619 w 4675239"/>
              <a:gd name="connsiteY244" fmla="*/ 1076633 h 2993923"/>
              <a:gd name="connsiteX245" fmla="*/ 81116 w 4675239"/>
              <a:gd name="connsiteY245" fmla="*/ 1002891 h 2993923"/>
              <a:gd name="connsiteX246" fmla="*/ 95864 w 4675239"/>
              <a:gd name="connsiteY246" fmla="*/ 943897 h 2993923"/>
              <a:gd name="connsiteX247" fmla="*/ 110613 w 4675239"/>
              <a:gd name="connsiteY247" fmla="*/ 818536 h 2993923"/>
              <a:gd name="connsiteX248" fmla="*/ 117987 w 4675239"/>
              <a:gd name="connsiteY248" fmla="*/ 508820 h 2993923"/>
              <a:gd name="connsiteX249" fmla="*/ 125361 w 4675239"/>
              <a:gd name="connsiteY249" fmla="*/ 508820 h 299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4675239" h="2993923">
                <a:moveTo>
                  <a:pt x="125361" y="693175"/>
                </a:moveTo>
                <a:lnTo>
                  <a:pt x="125361" y="693175"/>
                </a:lnTo>
                <a:cubicBezTo>
                  <a:pt x="120445" y="658762"/>
                  <a:pt x="111699" y="624681"/>
                  <a:pt x="110613" y="589936"/>
                </a:cubicBezTo>
                <a:cubicBezTo>
                  <a:pt x="109229" y="545644"/>
                  <a:pt x="114830" y="501401"/>
                  <a:pt x="117987" y="457200"/>
                </a:cubicBezTo>
                <a:cubicBezTo>
                  <a:pt x="120751" y="418504"/>
                  <a:pt x="123488" y="383574"/>
                  <a:pt x="132735" y="346588"/>
                </a:cubicBezTo>
                <a:cubicBezTo>
                  <a:pt x="134620" y="339047"/>
                  <a:pt x="137974" y="331939"/>
                  <a:pt x="140110" y="324465"/>
                </a:cubicBezTo>
                <a:cubicBezTo>
                  <a:pt x="142894" y="314720"/>
                  <a:pt x="142952" y="304033"/>
                  <a:pt x="147484" y="294968"/>
                </a:cubicBezTo>
                <a:cubicBezTo>
                  <a:pt x="149891" y="290154"/>
                  <a:pt x="189857" y="230472"/>
                  <a:pt x="199103" y="221226"/>
                </a:cubicBezTo>
                <a:cubicBezTo>
                  <a:pt x="205370" y="214959"/>
                  <a:pt x="213852" y="211394"/>
                  <a:pt x="221226" y="206478"/>
                </a:cubicBezTo>
                <a:cubicBezTo>
                  <a:pt x="263011" y="143798"/>
                  <a:pt x="194190" y="240888"/>
                  <a:pt x="280219" y="154859"/>
                </a:cubicBezTo>
                <a:cubicBezTo>
                  <a:pt x="293937" y="141141"/>
                  <a:pt x="298486" y="134664"/>
                  <a:pt x="317090" y="125362"/>
                </a:cubicBezTo>
                <a:cubicBezTo>
                  <a:pt x="324043" y="121886"/>
                  <a:pt x="331839" y="120446"/>
                  <a:pt x="339213" y="117988"/>
                </a:cubicBezTo>
                <a:cubicBezTo>
                  <a:pt x="402597" y="75729"/>
                  <a:pt x="322410" y="126388"/>
                  <a:pt x="383458" y="95865"/>
                </a:cubicBezTo>
                <a:cubicBezTo>
                  <a:pt x="391385" y="91902"/>
                  <a:pt x="397482" y="84717"/>
                  <a:pt x="405581" y="81117"/>
                </a:cubicBezTo>
                <a:cubicBezTo>
                  <a:pt x="419787" y="74803"/>
                  <a:pt x="449826" y="66368"/>
                  <a:pt x="449826" y="66368"/>
                </a:cubicBezTo>
                <a:cubicBezTo>
                  <a:pt x="457200" y="61452"/>
                  <a:pt x="464021" y="55583"/>
                  <a:pt x="471948" y="51620"/>
                </a:cubicBezTo>
                <a:cubicBezTo>
                  <a:pt x="483731" y="45729"/>
                  <a:pt x="512548" y="40020"/>
                  <a:pt x="523568" y="36871"/>
                </a:cubicBezTo>
                <a:cubicBezTo>
                  <a:pt x="531042" y="34736"/>
                  <a:pt x="538102" y="31183"/>
                  <a:pt x="545690" y="29497"/>
                </a:cubicBezTo>
                <a:cubicBezTo>
                  <a:pt x="568700" y="24384"/>
                  <a:pt x="629155" y="16663"/>
                  <a:pt x="648929" y="14749"/>
                </a:cubicBezTo>
                <a:lnTo>
                  <a:pt x="818535" y="0"/>
                </a:lnTo>
                <a:cubicBezTo>
                  <a:pt x="872613" y="2458"/>
                  <a:pt x="926782" y="3376"/>
                  <a:pt x="980768" y="7375"/>
                </a:cubicBezTo>
                <a:cubicBezTo>
                  <a:pt x="993267" y="8301"/>
                  <a:pt x="1005547" y="11451"/>
                  <a:pt x="1017639" y="14749"/>
                </a:cubicBezTo>
                <a:cubicBezTo>
                  <a:pt x="1032637" y="18839"/>
                  <a:pt x="1061884" y="29497"/>
                  <a:pt x="1061884" y="29497"/>
                </a:cubicBezTo>
                <a:cubicBezTo>
                  <a:pt x="1138384" y="80501"/>
                  <a:pt x="1019975" y="2878"/>
                  <a:pt x="1113503" y="58994"/>
                </a:cubicBezTo>
                <a:cubicBezTo>
                  <a:pt x="1128702" y="68114"/>
                  <a:pt x="1141894" y="80564"/>
                  <a:pt x="1157748" y="88491"/>
                </a:cubicBezTo>
                <a:cubicBezTo>
                  <a:pt x="1246870" y="133050"/>
                  <a:pt x="1136418" y="76301"/>
                  <a:pt x="1209368" y="117988"/>
                </a:cubicBezTo>
                <a:cubicBezTo>
                  <a:pt x="1230289" y="129943"/>
                  <a:pt x="1243023" y="132086"/>
                  <a:pt x="1260987" y="147484"/>
                </a:cubicBezTo>
                <a:cubicBezTo>
                  <a:pt x="1271545" y="156533"/>
                  <a:pt x="1280652" y="167149"/>
                  <a:pt x="1290484" y="176981"/>
                </a:cubicBezTo>
                <a:cubicBezTo>
                  <a:pt x="1295400" y="181897"/>
                  <a:pt x="1299447" y="187874"/>
                  <a:pt x="1305232" y="191730"/>
                </a:cubicBezTo>
                <a:cubicBezTo>
                  <a:pt x="1312606" y="196646"/>
                  <a:pt x="1320685" y="200642"/>
                  <a:pt x="1327355" y="206478"/>
                </a:cubicBezTo>
                <a:cubicBezTo>
                  <a:pt x="1340436" y="217923"/>
                  <a:pt x="1364226" y="243349"/>
                  <a:pt x="1364226" y="243349"/>
                </a:cubicBezTo>
                <a:cubicBezTo>
                  <a:pt x="1378324" y="285644"/>
                  <a:pt x="1362056" y="247830"/>
                  <a:pt x="1386348" y="280220"/>
                </a:cubicBezTo>
                <a:cubicBezTo>
                  <a:pt x="1396983" y="294400"/>
                  <a:pt x="1406013" y="309717"/>
                  <a:pt x="1415845" y="324465"/>
                </a:cubicBezTo>
                <a:cubicBezTo>
                  <a:pt x="1420761" y="331839"/>
                  <a:pt x="1424326" y="340321"/>
                  <a:pt x="1430593" y="346588"/>
                </a:cubicBezTo>
                <a:cubicBezTo>
                  <a:pt x="1466205" y="382197"/>
                  <a:pt x="1422880" y="336947"/>
                  <a:pt x="1460090" y="383459"/>
                </a:cubicBezTo>
                <a:cubicBezTo>
                  <a:pt x="1464433" y="388888"/>
                  <a:pt x="1470496" y="392778"/>
                  <a:pt x="1474839" y="398207"/>
                </a:cubicBezTo>
                <a:cubicBezTo>
                  <a:pt x="1480376" y="405128"/>
                  <a:pt x="1483913" y="413521"/>
                  <a:pt x="1489587" y="420330"/>
                </a:cubicBezTo>
                <a:cubicBezTo>
                  <a:pt x="1496263" y="428341"/>
                  <a:pt x="1505307" y="434220"/>
                  <a:pt x="1511710" y="442452"/>
                </a:cubicBezTo>
                <a:cubicBezTo>
                  <a:pt x="1522592" y="456443"/>
                  <a:pt x="1531374" y="471949"/>
                  <a:pt x="1541206" y="486697"/>
                </a:cubicBezTo>
                <a:cubicBezTo>
                  <a:pt x="1546122" y="494071"/>
                  <a:pt x="1549688" y="502553"/>
                  <a:pt x="1555955" y="508820"/>
                </a:cubicBezTo>
                <a:cubicBezTo>
                  <a:pt x="1563329" y="516194"/>
                  <a:pt x="1571675" y="522710"/>
                  <a:pt x="1578077" y="530942"/>
                </a:cubicBezTo>
                <a:cubicBezTo>
                  <a:pt x="1588959" y="544934"/>
                  <a:pt x="1595040" y="562654"/>
                  <a:pt x="1607574" y="575188"/>
                </a:cubicBezTo>
                <a:lnTo>
                  <a:pt x="1666568" y="634181"/>
                </a:lnTo>
                <a:cubicBezTo>
                  <a:pt x="1671484" y="639097"/>
                  <a:pt x="1675531" y="645074"/>
                  <a:pt x="1681316" y="648930"/>
                </a:cubicBezTo>
                <a:cubicBezTo>
                  <a:pt x="1696064" y="658762"/>
                  <a:pt x="1713027" y="665892"/>
                  <a:pt x="1725561" y="678426"/>
                </a:cubicBezTo>
                <a:cubicBezTo>
                  <a:pt x="1745806" y="698671"/>
                  <a:pt x="1733714" y="690976"/>
                  <a:pt x="1762432" y="700549"/>
                </a:cubicBezTo>
                <a:cubicBezTo>
                  <a:pt x="1786960" y="725075"/>
                  <a:pt x="1765798" y="708311"/>
                  <a:pt x="1799303" y="722671"/>
                </a:cubicBezTo>
                <a:cubicBezTo>
                  <a:pt x="1875250" y="755221"/>
                  <a:pt x="1772345" y="718602"/>
                  <a:pt x="1873045" y="752168"/>
                </a:cubicBezTo>
                <a:cubicBezTo>
                  <a:pt x="1880419" y="754626"/>
                  <a:pt x="1887627" y="757657"/>
                  <a:pt x="1895168" y="759542"/>
                </a:cubicBezTo>
                <a:cubicBezTo>
                  <a:pt x="1914832" y="764458"/>
                  <a:pt x="1934285" y="770316"/>
                  <a:pt x="1954161" y="774291"/>
                </a:cubicBezTo>
                <a:lnTo>
                  <a:pt x="1991032" y="781665"/>
                </a:lnTo>
                <a:cubicBezTo>
                  <a:pt x="2028550" y="788486"/>
                  <a:pt x="2048227" y="790889"/>
                  <a:pt x="2086897" y="796413"/>
                </a:cubicBezTo>
                <a:cubicBezTo>
                  <a:pt x="2153707" y="792701"/>
                  <a:pt x="2226040" y="790643"/>
                  <a:pt x="2293374" y="781665"/>
                </a:cubicBezTo>
                <a:cubicBezTo>
                  <a:pt x="2305798" y="780009"/>
                  <a:pt x="2317913" y="776533"/>
                  <a:pt x="2330245" y="774291"/>
                </a:cubicBezTo>
                <a:cubicBezTo>
                  <a:pt x="2344956" y="771616"/>
                  <a:pt x="2359742" y="769375"/>
                  <a:pt x="2374490" y="766917"/>
                </a:cubicBezTo>
                <a:cubicBezTo>
                  <a:pt x="2395132" y="760036"/>
                  <a:pt x="2435090" y="747678"/>
                  <a:pt x="2455606" y="737420"/>
                </a:cubicBezTo>
                <a:cubicBezTo>
                  <a:pt x="2463533" y="733456"/>
                  <a:pt x="2469630" y="726271"/>
                  <a:pt x="2477729" y="722671"/>
                </a:cubicBezTo>
                <a:cubicBezTo>
                  <a:pt x="2491935" y="716357"/>
                  <a:pt x="2521974" y="707923"/>
                  <a:pt x="2521974" y="707923"/>
                </a:cubicBezTo>
                <a:cubicBezTo>
                  <a:pt x="2555063" y="674837"/>
                  <a:pt x="2515769" y="709732"/>
                  <a:pt x="2558845" y="685800"/>
                </a:cubicBezTo>
                <a:cubicBezTo>
                  <a:pt x="2634907" y="643543"/>
                  <a:pt x="2575158" y="665614"/>
                  <a:pt x="2625213" y="648930"/>
                </a:cubicBezTo>
                <a:lnTo>
                  <a:pt x="2691581" y="604684"/>
                </a:lnTo>
                <a:cubicBezTo>
                  <a:pt x="2698955" y="599768"/>
                  <a:pt x="2705776" y="593899"/>
                  <a:pt x="2713703" y="589936"/>
                </a:cubicBezTo>
                <a:cubicBezTo>
                  <a:pt x="2759054" y="567261"/>
                  <a:pt x="2734054" y="581285"/>
                  <a:pt x="2787445" y="545691"/>
                </a:cubicBezTo>
                <a:lnTo>
                  <a:pt x="2809568" y="530942"/>
                </a:lnTo>
                <a:cubicBezTo>
                  <a:pt x="2816942" y="526026"/>
                  <a:pt x="2825423" y="522461"/>
                  <a:pt x="2831690" y="516194"/>
                </a:cubicBezTo>
                <a:cubicBezTo>
                  <a:pt x="2839064" y="508820"/>
                  <a:pt x="2845327" y="500133"/>
                  <a:pt x="2853813" y="494071"/>
                </a:cubicBezTo>
                <a:cubicBezTo>
                  <a:pt x="2904301" y="458009"/>
                  <a:pt x="2863631" y="499409"/>
                  <a:pt x="2905432" y="464575"/>
                </a:cubicBezTo>
                <a:cubicBezTo>
                  <a:pt x="2913444" y="457899"/>
                  <a:pt x="2919069" y="448514"/>
                  <a:pt x="2927555" y="442452"/>
                </a:cubicBezTo>
                <a:cubicBezTo>
                  <a:pt x="2936500" y="436063"/>
                  <a:pt x="2947508" y="433158"/>
                  <a:pt x="2957052" y="427704"/>
                </a:cubicBezTo>
                <a:cubicBezTo>
                  <a:pt x="2964747" y="423307"/>
                  <a:pt x="2971479" y="417352"/>
                  <a:pt x="2979174" y="412955"/>
                </a:cubicBezTo>
                <a:cubicBezTo>
                  <a:pt x="2988718" y="407501"/>
                  <a:pt x="2999127" y="403661"/>
                  <a:pt x="3008671" y="398207"/>
                </a:cubicBezTo>
                <a:cubicBezTo>
                  <a:pt x="3016366" y="393810"/>
                  <a:pt x="3023098" y="387856"/>
                  <a:pt x="3030793" y="383459"/>
                </a:cubicBezTo>
                <a:cubicBezTo>
                  <a:pt x="3040338" y="378005"/>
                  <a:pt x="3050745" y="374164"/>
                  <a:pt x="3060290" y="368710"/>
                </a:cubicBezTo>
                <a:cubicBezTo>
                  <a:pt x="3067985" y="364313"/>
                  <a:pt x="3074718" y="358359"/>
                  <a:pt x="3082413" y="353962"/>
                </a:cubicBezTo>
                <a:cubicBezTo>
                  <a:pt x="3131330" y="326010"/>
                  <a:pt x="3092666" y="349567"/>
                  <a:pt x="3134032" y="331839"/>
                </a:cubicBezTo>
                <a:cubicBezTo>
                  <a:pt x="3144136" y="327509"/>
                  <a:pt x="3153425" y="321421"/>
                  <a:pt x="3163529" y="317091"/>
                </a:cubicBezTo>
                <a:cubicBezTo>
                  <a:pt x="3170674" y="314029"/>
                  <a:pt x="3178507" y="312779"/>
                  <a:pt x="3185652" y="309717"/>
                </a:cubicBezTo>
                <a:cubicBezTo>
                  <a:pt x="3264994" y="275712"/>
                  <a:pt x="3141921" y="316910"/>
                  <a:pt x="3288890" y="265471"/>
                </a:cubicBezTo>
                <a:cubicBezTo>
                  <a:pt x="3313112" y="256993"/>
                  <a:pt x="3338137" y="251004"/>
                  <a:pt x="3362632" y="243349"/>
                </a:cubicBezTo>
                <a:cubicBezTo>
                  <a:pt x="3377471" y="238712"/>
                  <a:pt x="3391760" y="232228"/>
                  <a:pt x="3406877" y="228600"/>
                </a:cubicBezTo>
                <a:cubicBezTo>
                  <a:pt x="3427774" y="223585"/>
                  <a:pt x="3541839" y="198316"/>
                  <a:pt x="3591232" y="191730"/>
                </a:cubicBezTo>
                <a:cubicBezTo>
                  <a:pt x="3667013" y="181625"/>
                  <a:pt x="3695915" y="182101"/>
                  <a:pt x="3782961" y="176981"/>
                </a:cubicBezTo>
                <a:lnTo>
                  <a:pt x="4041058" y="191730"/>
                </a:lnTo>
                <a:cubicBezTo>
                  <a:pt x="4080520" y="195430"/>
                  <a:pt x="4120180" y="198705"/>
                  <a:pt x="4159045" y="206478"/>
                </a:cubicBezTo>
                <a:cubicBezTo>
                  <a:pt x="4171335" y="208936"/>
                  <a:pt x="4183892" y="210315"/>
                  <a:pt x="4195916" y="213852"/>
                </a:cubicBezTo>
                <a:cubicBezTo>
                  <a:pt x="4211902" y="218554"/>
                  <a:pt x="4285917" y="239440"/>
                  <a:pt x="4313903" y="258097"/>
                </a:cubicBezTo>
                <a:cubicBezTo>
                  <a:pt x="4326999" y="266828"/>
                  <a:pt x="4337880" y="278568"/>
                  <a:pt x="4350774" y="287594"/>
                </a:cubicBezTo>
                <a:cubicBezTo>
                  <a:pt x="4362516" y="295813"/>
                  <a:pt x="4376634" y="300541"/>
                  <a:pt x="4387645" y="309717"/>
                </a:cubicBezTo>
                <a:cubicBezTo>
                  <a:pt x="4440526" y="353785"/>
                  <a:pt x="4430445" y="354418"/>
                  <a:pt x="4468761" y="398207"/>
                </a:cubicBezTo>
                <a:cubicBezTo>
                  <a:pt x="4475628" y="406056"/>
                  <a:pt x="4484481" y="412098"/>
                  <a:pt x="4490884" y="420330"/>
                </a:cubicBezTo>
                <a:cubicBezTo>
                  <a:pt x="4501766" y="434322"/>
                  <a:pt x="4510987" y="449544"/>
                  <a:pt x="4520381" y="464575"/>
                </a:cubicBezTo>
                <a:cubicBezTo>
                  <a:pt x="4522231" y="467535"/>
                  <a:pt x="4570232" y="543435"/>
                  <a:pt x="4579374" y="567813"/>
                </a:cubicBezTo>
                <a:cubicBezTo>
                  <a:pt x="4590291" y="596926"/>
                  <a:pt x="4601330" y="626140"/>
                  <a:pt x="4608871" y="656304"/>
                </a:cubicBezTo>
                <a:cubicBezTo>
                  <a:pt x="4620585" y="703161"/>
                  <a:pt x="4613461" y="676055"/>
                  <a:pt x="4630993" y="737420"/>
                </a:cubicBezTo>
                <a:cubicBezTo>
                  <a:pt x="4633451" y="766917"/>
                  <a:pt x="4635099" y="796492"/>
                  <a:pt x="4638368" y="825910"/>
                </a:cubicBezTo>
                <a:cubicBezTo>
                  <a:pt x="4640019" y="840770"/>
                  <a:pt x="4643469" y="855377"/>
                  <a:pt x="4645742" y="870155"/>
                </a:cubicBezTo>
                <a:cubicBezTo>
                  <a:pt x="4672328" y="1042970"/>
                  <a:pt x="4637132" y="826284"/>
                  <a:pt x="4660490" y="958646"/>
                </a:cubicBezTo>
                <a:cubicBezTo>
                  <a:pt x="4665687" y="988095"/>
                  <a:pt x="4675239" y="1047136"/>
                  <a:pt x="4675239" y="1047136"/>
                </a:cubicBezTo>
                <a:cubicBezTo>
                  <a:pt x="4671462" y="1118899"/>
                  <a:pt x="4674151" y="1167738"/>
                  <a:pt x="4660490" y="1231491"/>
                </a:cubicBezTo>
                <a:cubicBezTo>
                  <a:pt x="4656243" y="1251311"/>
                  <a:pt x="4654807" y="1272355"/>
                  <a:pt x="4645742" y="1290484"/>
                </a:cubicBezTo>
                <a:lnTo>
                  <a:pt x="4630993" y="1319981"/>
                </a:lnTo>
                <a:cubicBezTo>
                  <a:pt x="4628535" y="1332271"/>
                  <a:pt x="4627582" y="1344961"/>
                  <a:pt x="4623619" y="1356852"/>
                </a:cubicBezTo>
                <a:cubicBezTo>
                  <a:pt x="4617422" y="1375443"/>
                  <a:pt x="4595020" y="1407857"/>
                  <a:pt x="4586748" y="1423220"/>
                </a:cubicBezTo>
                <a:cubicBezTo>
                  <a:pt x="4576325" y="1442577"/>
                  <a:pt x="4572798" y="1466667"/>
                  <a:pt x="4557252" y="1482213"/>
                </a:cubicBezTo>
                <a:cubicBezTo>
                  <a:pt x="4521640" y="1517825"/>
                  <a:pt x="4564966" y="1472571"/>
                  <a:pt x="4527755" y="1519084"/>
                </a:cubicBezTo>
                <a:cubicBezTo>
                  <a:pt x="4523412" y="1524513"/>
                  <a:pt x="4517349" y="1528404"/>
                  <a:pt x="4513006" y="1533833"/>
                </a:cubicBezTo>
                <a:cubicBezTo>
                  <a:pt x="4507470" y="1540753"/>
                  <a:pt x="4504094" y="1549285"/>
                  <a:pt x="4498258" y="1555955"/>
                </a:cubicBezTo>
                <a:cubicBezTo>
                  <a:pt x="4486812" y="1569036"/>
                  <a:pt x="4471028" y="1578364"/>
                  <a:pt x="4461387" y="1592826"/>
                </a:cubicBezTo>
                <a:cubicBezTo>
                  <a:pt x="4433141" y="1635197"/>
                  <a:pt x="4452908" y="1608679"/>
                  <a:pt x="4395019" y="1666568"/>
                </a:cubicBezTo>
                <a:cubicBezTo>
                  <a:pt x="4390103" y="1671484"/>
                  <a:pt x="4386056" y="1677461"/>
                  <a:pt x="4380271" y="1681317"/>
                </a:cubicBezTo>
                <a:cubicBezTo>
                  <a:pt x="4372897" y="1686233"/>
                  <a:pt x="4365360" y="1690914"/>
                  <a:pt x="4358148" y="1696065"/>
                </a:cubicBezTo>
                <a:cubicBezTo>
                  <a:pt x="4348147" y="1703209"/>
                  <a:pt x="4339323" y="1712090"/>
                  <a:pt x="4328652" y="1718188"/>
                </a:cubicBezTo>
                <a:cubicBezTo>
                  <a:pt x="4321903" y="1722045"/>
                  <a:pt x="4313482" y="1722086"/>
                  <a:pt x="4306529" y="1725562"/>
                </a:cubicBezTo>
                <a:cubicBezTo>
                  <a:pt x="4255602" y="1751024"/>
                  <a:pt x="4316299" y="1732337"/>
                  <a:pt x="4254910" y="1747684"/>
                </a:cubicBezTo>
                <a:cubicBezTo>
                  <a:pt x="4247536" y="1752600"/>
                  <a:pt x="4240933" y="1758942"/>
                  <a:pt x="4232787" y="1762433"/>
                </a:cubicBezTo>
                <a:cubicBezTo>
                  <a:pt x="4223472" y="1766425"/>
                  <a:pt x="4213035" y="1767023"/>
                  <a:pt x="4203290" y="1769807"/>
                </a:cubicBezTo>
                <a:cubicBezTo>
                  <a:pt x="4195816" y="1771942"/>
                  <a:pt x="4188642" y="1775046"/>
                  <a:pt x="4181168" y="1777181"/>
                </a:cubicBezTo>
                <a:cubicBezTo>
                  <a:pt x="4171423" y="1779965"/>
                  <a:pt x="4161378" y="1781643"/>
                  <a:pt x="4151671" y="1784555"/>
                </a:cubicBezTo>
                <a:cubicBezTo>
                  <a:pt x="4136780" y="1789022"/>
                  <a:pt x="4122508" y="1795534"/>
                  <a:pt x="4107426" y="1799304"/>
                </a:cubicBezTo>
                <a:cubicBezTo>
                  <a:pt x="4097594" y="1801762"/>
                  <a:pt x="4087637" y="1803766"/>
                  <a:pt x="4077929" y="1806678"/>
                </a:cubicBezTo>
                <a:cubicBezTo>
                  <a:pt x="4063039" y="1811145"/>
                  <a:pt x="4048432" y="1816510"/>
                  <a:pt x="4033684" y="1821426"/>
                </a:cubicBezTo>
                <a:lnTo>
                  <a:pt x="3989439" y="1836175"/>
                </a:lnTo>
                <a:lnTo>
                  <a:pt x="3967316" y="1843549"/>
                </a:lnTo>
                <a:cubicBezTo>
                  <a:pt x="3959942" y="1846007"/>
                  <a:pt x="3952815" y="1849399"/>
                  <a:pt x="3945193" y="1850923"/>
                </a:cubicBezTo>
                <a:cubicBezTo>
                  <a:pt x="3888442" y="1862273"/>
                  <a:pt x="3920490" y="1855256"/>
                  <a:pt x="3849329" y="1873046"/>
                </a:cubicBezTo>
                <a:cubicBezTo>
                  <a:pt x="3839497" y="1875504"/>
                  <a:pt x="3829447" y="1877215"/>
                  <a:pt x="3819832" y="1880420"/>
                </a:cubicBezTo>
                <a:cubicBezTo>
                  <a:pt x="3812458" y="1882878"/>
                  <a:pt x="3805251" y="1885909"/>
                  <a:pt x="3797710" y="1887794"/>
                </a:cubicBezTo>
                <a:cubicBezTo>
                  <a:pt x="3785550" y="1890834"/>
                  <a:pt x="3772999" y="1892128"/>
                  <a:pt x="3760839" y="1895168"/>
                </a:cubicBezTo>
                <a:cubicBezTo>
                  <a:pt x="3753298" y="1897053"/>
                  <a:pt x="3746257" y="1900657"/>
                  <a:pt x="3738716" y="1902542"/>
                </a:cubicBezTo>
                <a:cubicBezTo>
                  <a:pt x="3726556" y="1905582"/>
                  <a:pt x="3713937" y="1906619"/>
                  <a:pt x="3701845" y="1909917"/>
                </a:cubicBezTo>
                <a:cubicBezTo>
                  <a:pt x="3624518" y="1931006"/>
                  <a:pt x="3690743" y="1920984"/>
                  <a:pt x="3598606" y="1939413"/>
                </a:cubicBezTo>
                <a:cubicBezTo>
                  <a:pt x="3569362" y="1945262"/>
                  <a:pt x="3529418" y="1952644"/>
                  <a:pt x="3502742" y="1961536"/>
                </a:cubicBezTo>
                <a:cubicBezTo>
                  <a:pt x="3495368" y="1963994"/>
                  <a:pt x="3488118" y="1966865"/>
                  <a:pt x="3480619" y="1968910"/>
                </a:cubicBezTo>
                <a:cubicBezTo>
                  <a:pt x="3461064" y="1974243"/>
                  <a:pt x="3421626" y="1983659"/>
                  <a:pt x="3421626" y="1983659"/>
                </a:cubicBezTo>
                <a:cubicBezTo>
                  <a:pt x="3406878" y="1993491"/>
                  <a:pt x="3394196" y="2007549"/>
                  <a:pt x="3377381" y="2013155"/>
                </a:cubicBezTo>
                <a:cubicBezTo>
                  <a:pt x="3370007" y="2015613"/>
                  <a:pt x="3362053" y="2016755"/>
                  <a:pt x="3355258" y="2020530"/>
                </a:cubicBezTo>
                <a:cubicBezTo>
                  <a:pt x="3339763" y="2029138"/>
                  <a:pt x="3326867" y="2042099"/>
                  <a:pt x="3311013" y="2050026"/>
                </a:cubicBezTo>
                <a:cubicBezTo>
                  <a:pt x="3301181" y="2054942"/>
                  <a:pt x="3290193" y="2058026"/>
                  <a:pt x="3281516" y="2064775"/>
                </a:cubicBezTo>
                <a:cubicBezTo>
                  <a:pt x="3245396" y="2092869"/>
                  <a:pt x="3248398" y="2100092"/>
                  <a:pt x="3222523" y="2131142"/>
                </a:cubicBezTo>
                <a:cubicBezTo>
                  <a:pt x="3196598" y="2162252"/>
                  <a:pt x="3208170" y="2130349"/>
                  <a:pt x="3178277" y="2190136"/>
                </a:cubicBezTo>
                <a:cubicBezTo>
                  <a:pt x="3173361" y="2199968"/>
                  <a:pt x="3169355" y="2210311"/>
                  <a:pt x="3163529" y="2219633"/>
                </a:cubicBezTo>
                <a:cubicBezTo>
                  <a:pt x="3157015" y="2230055"/>
                  <a:pt x="3147920" y="2238708"/>
                  <a:pt x="3141406" y="2249130"/>
                </a:cubicBezTo>
                <a:cubicBezTo>
                  <a:pt x="3135580" y="2258452"/>
                  <a:pt x="3132112" y="2269082"/>
                  <a:pt x="3126658" y="2278626"/>
                </a:cubicBezTo>
                <a:cubicBezTo>
                  <a:pt x="3122261" y="2286321"/>
                  <a:pt x="3116154" y="2292968"/>
                  <a:pt x="3111910" y="2300749"/>
                </a:cubicBezTo>
                <a:cubicBezTo>
                  <a:pt x="3101382" y="2320050"/>
                  <a:pt x="3089365" y="2338885"/>
                  <a:pt x="3082413" y="2359742"/>
                </a:cubicBezTo>
                <a:cubicBezTo>
                  <a:pt x="3079955" y="2367116"/>
                  <a:pt x="3078515" y="2374912"/>
                  <a:pt x="3075039" y="2381865"/>
                </a:cubicBezTo>
                <a:cubicBezTo>
                  <a:pt x="3071075" y="2389792"/>
                  <a:pt x="3065206" y="2396614"/>
                  <a:pt x="3060290" y="2403988"/>
                </a:cubicBezTo>
                <a:cubicBezTo>
                  <a:pt x="3047310" y="2442927"/>
                  <a:pt x="3057228" y="2419641"/>
                  <a:pt x="3023419" y="2470355"/>
                </a:cubicBezTo>
                <a:cubicBezTo>
                  <a:pt x="3018503" y="2477729"/>
                  <a:pt x="3011474" y="2484070"/>
                  <a:pt x="3008671" y="2492478"/>
                </a:cubicBezTo>
                <a:cubicBezTo>
                  <a:pt x="2999098" y="2521196"/>
                  <a:pt x="3006793" y="2509104"/>
                  <a:pt x="2986548" y="2529349"/>
                </a:cubicBezTo>
                <a:cubicBezTo>
                  <a:pt x="2973743" y="2567763"/>
                  <a:pt x="2987561" y="2537301"/>
                  <a:pt x="2964426" y="2566220"/>
                </a:cubicBezTo>
                <a:cubicBezTo>
                  <a:pt x="2958890" y="2573141"/>
                  <a:pt x="2955513" y="2581672"/>
                  <a:pt x="2949677" y="2588342"/>
                </a:cubicBezTo>
                <a:cubicBezTo>
                  <a:pt x="2938231" y="2601423"/>
                  <a:pt x="2925096" y="2612923"/>
                  <a:pt x="2912806" y="2625213"/>
                </a:cubicBezTo>
                <a:cubicBezTo>
                  <a:pt x="2907890" y="2630129"/>
                  <a:pt x="2903843" y="2636106"/>
                  <a:pt x="2898058" y="2639962"/>
                </a:cubicBezTo>
                <a:cubicBezTo>
                  <a:pt x="2890684" y="2644878"/>
                  <a:pt x="2882856" y="2649173"/>
                  <a:pt x="2875935" y="2654710"/>
                </a:cubicBezTo>
                <a:cubicBezTo>
                  <a:pt x="2870506" y="2659053"/>
                  <a:pt x="2866616" y="2665116"/>
                  <a:pt x="2861187" y="2669459"/>
                </a:cubicBezTo>
                <a:cubicBezTo>
                  <a:pt x="2840767" y="2685795"/>
                  <a:pt x="2840306" y="2683793"/>
                  <a:pt x="2816942" y="2691581"/>
                </a:cubicBezTo>
                <a:cubicBezTo>
                  <a:pt x="2809568" y="2696497"/>
                  <a:pt x="2802746" y="2702366"/>
                  <a:pt x="2794819" y="2706330"/>
                </a:cubicBezTo>
                <a:cubicBezTo>
                  <a:pt x="2787867" y="2709806"/>
                  <a:pt x="2779362" y="2709705"/>
                  <a:pt x="2772697" y="2713704"/>
                </a:cubicBezTo>
                <a:cubicBezTo>
                  <a:pt x="2766735" y="2717281"/>
                  <a:pt x="2763377" y="2724109"/>
                  <a:pt x="2757948" y="2728452"/>
                </a:cubicBezTo>
                <a:cubicBezTo>
                  <a:pt x="2751028" y="2733988"/>
                  <a:pt x="2742746" y="2737664"/>
                  <a:pt x="2735826" y="2743200"/>
                </a:cubicBezTo>
                <a:cubicBezTo>
                  <a:pt x="2730397" y="2747543"/>
                  <a:pt x="2727296" y="2754840"/>
                  <a:pt x="2721077" y="2757949"/>
                </a:cubicBezTo>
                <a:cubicBezTo>
                  <a:pt x="2707172" y="2764901"/>
                  <a:pt x="2676832" y="2772697"/>
                  <a:pt x="2676832" y="2772697"/>
                </a:cubicBezTo>
                <a:cubicBezTo>
                  <a:pt x="2662084" y="2782529"/>
                  <a:pt x="2649403" y="2796589"/>
                  <a:pt x="2632587" y="2802194"/>
                </a:cubicBezTo>
                <a:lnTo>
                  <a:pt x="2588342" y="2816942"/>
                </a:lnTo>
                <a:cubicBezTo>
                  <a:pt x="2580968" y="2821858"/>
                  <a:pt x="2574146" y="2827727"/>
                  <a:pt x="2566219" y="2831691"/>
                </a:cubicBezTo>
                <a:cubicBezTo>
                  <a:pt x="2559267" y="2835167"/>
                  <a:pt x="2550762" y="2835066"/>
                  <a:pt x="2544097" y="2839065"/>
                </a:cubicBezTo>
                <a:cubicBezTo>
                  <a:pt x="2500323" y="2865329"/>
                  <a:pt x="2564144" y="2843265"/>
                  <a:pt x="2507226" y="2868562"/>
                </a:cubicBezTo>
                <a:cubicBezTo>
                  <a:pt x="2493020" y="2874876"/>
                  <a:pt x="2477729" y="2878394"/>
                  <a:pt x="2462981" y="2883310"/>
                </a:cubicBezTo>
                <a:lnTo>
                  <a:pt x="2418735" y="2898059"/>
                </a:lnTo>
                <a:cubicBezTo>
                  <a:pt x="2411361" y="2900517"/>
                  <a:pt x="2404235" y="2903909"/>
                  <a:pt x="2396613" y="2905433"/>
                </a:cubicBezTo>
                <a:cubicBezTo>
                  <a:pt x="2375566" y="2909642"/>
                  <a:pt x="2351070" y="2913933"/>
                  <a:pt x="2330245" y="2920181"/>
                </a:cubicBezTo>
                <a:cubicBezTo>
                  <a:pt x="2315354" y="2924648"/>
                  <a:pt x="2300748" y="2930014"/>
                  <a:pt x="2286000" y="2934930"/>
                </a:cubicBezTo>
                <a:cubicBezTo>
                  <a:pt x="2278626" y="2937388"/>
                  <a:pt x="2271418" y="2940419"/>
                  <a:pt x="2263877" y="2942304"/>
                </a:cubicBezTo>
                <a:cubicBezTo>
                  <a:pt x="2254045" y="2944762"/>
                  <a:pt x="2244126" y="2946894"/>
                  <a:pt x="2234381" y="2949678"/>
                </a:cubicBezTo>
                <a:cubicBezTo>
                  <a:pt x="2226907" y="2951813"/>
                  <a:pt x="2219913" y="2955701"/>
                  <a:pt x="2212258" y="2957052"/>
                </a:cubicBezTo>
                <a:cubicBezTo>
                  <a:pt x="2178025" y="2963093"/>
                  <a:pt x="2143106" y="2964982"/>
                  <a:pt x="2109019" y="2971800"/>
                </a:cubicBezTo>
                <a:cubicBezTo>
                  <a:pt x="2096729" y="2974258"/>
                  <a:pt x="2084528" y="2977220"/>
                  <a:pt x="2072148" y="2979175"/>
                </a:cubicBezTo>
                <a:cubicBezTo>
                  <a:pt x="2037811" y="2984597"/>
                  <a:pt x="1968910" y="2993923"/>
                  <a:pt x="1968910" y="2993923"/>
                </a:cubicBezTo>
                <a:lnTo>
                  <a:pt x="1909916" y="2986549"/>
                </a:lnTo>
                <a:cubicBezTo>
                  <a:pt x="1885364" y="2983821"/>
                  <a:pt x="1860686" y="2982239"/>
                  <a:pt x="1836174" y="2979175"/>
                </a:cubicBezTo>
                <a:cubicBezTo>
                  <a:pt x="1821338" y="2977320"/>
                  <a:pt x="1806677" y="2974258"/>
                  <a:pt x="1791929" y="2971800"/>
                </a:cubicBezTo>
                <a:cubicBezTo>
                  <a:pt x="1744273" y="2987687"/>
                  <a:pt x="1784206" y="2976180"/>
                  <a:pt x="1696064" y="2986549"/>
                </a:cubicBezTo>
                <a:cubicBezTo>
                  <a:pt x="1678802" y="2988580"/>
                  <a:pt x="1661651" y="2991465"/>
                  <a:pt x="1644445" y="2993923"/>
                </a:cubicBezTo>
                <a:cubicBezTo>
                  <a:pt x="1595284" y="2991465"/>
                  <a:pt x="1545939" y="2991447"/>
                  <a:pt x="1496961" y="2986549"/>
                </a:cubicBezTo>
                <a:cubicBezTo>
                  <a:pt x="1472018" y="2984055"/>
                  <a:pt x="1447800" y="2976716"/>
                  <a:pt x="1423219" y="2971800"/>
                </a:cubicBezTo>
                <a:cubicBezTo>
                  <a:pt x="1402163" y="2967589"/>
                  <a:pt x="1377684" y="2963301"/>
                  <a:pt x="1356852" y="2957052"/>
                </a:cubicBezTo>
                <a:cubicBezTo>
                  <a:pt x="1341961" y="2952585"/>
                  <a:pt x="1327355" y="2947220"/>
                  <a:pt x="1312606" y="2942304"/>
                </a:cubicBezTo>
                <a:lnTo>
                  <a:pt x="1268361" y="2927555"/>
                </a:lnTo>
                <a:lnTo>
                  <a:pt x="1246239" y="2920181"/>
                </a:lnTo>
                <a:lnTo>
                  <a:pt x="1224116" y="2912807"/>
                </a:lnTo>
                <a:cubicBezTo>
                  <a:pt x="1202193" y="2896364"/>
                  <a:pt x="1172935" y="2876593"/>
                  <a:pt x="1157748" y="2853813"/>
                </a:cubicBezTo>
                <a:cubicBezTo>
                  <a:pt x="1152832" y="2846439"/>
                  <a:pt x="1148768" y="2838420"/>
                  <a:pt x="1143000" y="2831691"/>
                </a:cubicBezTo>
                <a:cubicBezTo>
                  <a:pt x="1133951" y="2821134"/>
                  <a:pt x="1121216" y="2813764"/>
                  <a:pt x="1113503" y="2802194"/>
                </a:cubicBezTo>
                <a:cubicBezTo>
                  <a:pt x="1071230" y="2738782"/>
                  <a:pt x="1121916" y="2819018"/>
                  <a:pt x="1091381" y="2757949"/>
                </a:cubicBezTo>
                <a:cubicBezTo>
                  <a:pt x="1087417" y="2750022"/>
                  <a:pt x="1081548" y="2743200"/>
                  <a:pt x="1076632" y="2735826"/>
                </a:cubicBezTo>
                <a:cubicBezTo>
                  <a:pt x="1074174" y="2728452"/>
                  <a:pt x="1072734" y="2720656"/>
                  <a:pt x="1069258" y="2713704"/>
                </a:cubicBezTo>
                <a:cubicBezTo>
                  <a:pt x="1065295" y="2705777"/>
                  <a:pt x="1058001" y="2699727"/>
                  <a:pt x="1054510" y="2691581"/>
                </a:cubicBezTo>
                <a:cubicBezTo>
                  <a:pt x="1050518" y="2682265"/>
                  <a:pt x="1050694" y="2671574"/>
                  <a:pt x="1047135" y="2662084"/>
                </a:cubicBezTo>
                <a:cubicBezTo>
                  <a:pt x="1043275" y="2651791"/>
                  <a:pt x="1037303" y="2642420"/>
                  <a:pt x="1032387" y="2632588"/>
                </a:cubicBezTo>
                <a:cubicBezTo>
                  <a:pt x="1014451" y="2560843"/>
                  <a:pt x="1040890" y="2657534"/>
                  <a:pt x="995516" y="2544097"/>
                </a:cubicBezTo>
                <a:cubicBezTo>
                  <a:pt x="989126" y="2528122"/>
                  <a:pt x="976357" y="2493237"/>
                  <a:pt x="966019" y="2477730"/>
                </a:cubicBezTo>
                <a:cubicBezTo>
                  <a:pt x="962162" y="2471945"/>
                  <a:pt x="954848" y="2468943"/>
                  <a:pt x="951271" y="2462981"/>
                </a:cubicBezTo>
                <a:cubicBezTo>
                  <a:pt x="939960" y="2444129"/>
                  <a:pt x="929939" y="2424401"/>
                  <a:pt x="921774" y="2403988"/>
                </a:cubicBezTo>
                <a:cubicBezTo>
                  <a:pt x="916858" y="2391698"/>
                  <a:pt x="914042" y="2378342"/>
                  <a:pt x="907026" y="2367117"/>
                </a:cubicBezTo>
                <a:cubicBezTo>
                  <a:pt x="901499" y="2358273"/>
                  <a:pt x="892277" y="2352368"/>
                  <a:pt x="884903" y="2344994"/>
                </a:cubicBezTo>
                <a:cubicBezTo>
                  <a:pt x="879987" y="2335162"/>
                  <a:pt x="876253" y="2324644"/>
                  <a:pt x="870155" y="2315497"/>
                </a:cubicBezTo>
                <a:cubicBezTo>
                  <a:pt x="866298" y="2309712"/>
                  <a:pt x="859263" y="2306534"/>
                  <a:pt x="855406" y="2300749"/>
                </a:cubicBezTo>
                <a:cubicBezTo>
                  <a:pt x="849308" y="2291602"/>
                  <a:pt x="847619" y="2279760"/>
                  <a:pt x="840658" y="2271252"/>
                </a:cubicBezTo>
                <a:cubicBezTo>
                  <a:pt x="825249" y="2252419"/>
                  <a:pt x="806245" y="2236839"/>
                  <a:pt x="789039" y="2219633"/>
                </a:cubicBezTo>
                <a:lnTo>
                  <a:pt x="766916" y="2197510"/>
                </a:lnTo>
                <a:lnTo>
                  <a:pt x="700548" y="2131142"/>
                </a:lnTo>
                <a:cubicBezTo>
                  <a:pt x="690716" y="2121310"/>
                  <a:pt x="682176" y="2109989"/>
                  <a:pt x="671052" y="2101646"/>
                </a:cubicBezTo>
                <a:cubicBezTo>
                  <a:pt x="661220" y="2094272"/>
                  <a:pt x="650804" y="2087616"/>
                  <a:pt x="641555" y="2079523"/>
                </a:cubicBezTo>
                <a:cubicBezTo>
                  <a:pt x="631090" y="2070366"/>
                  <a:pt x="623182" y="2058369"/>
                  <a:pt x="612058" y="2050026"/>
                </a:cubicBezTo>
                <a:cubicBezTo>
                  <a:pt x="515657" y="1977728"/>
                  <a:pt x="635919" y="2067070"/>
                  <a:pt x="560439" y="2013155"/>
                </a:cubicBezTo>
                <a:cubicBezTo>
                  <a:pt x="521378" y="1985254"/>
                  <a:pt x="544717" y="1995625"/>
                  <a:pt x="508819" y="1983659"/>
                </a:cubicBezTo>
                <a:cubicBezTo>
                  <a:pt x="495100" y="1969939"/>
                  <a:pt x="490556" y="1963466"/>
                  <a:pt x="471948" y="1954162"/>
                </a:cubicBezTo>
                <a:cubicBezTo>
                  <a:pt x="464996" y="1950686"/>
                  <a:pt x="457200" y="1949246"/>
                  <a:pt x="449826" y="1946788"/>
                </a:cubicBezTo>
                <a:cubicBezTo>
                  <a:pt x="414214" y="1911176"/>
                  <a:pt x="459468" y="1954502"/>
                  <a:pt x="412955" y="1917291"/>
                </a:cubicBezTo>
                <a:cubicBezTo>
                  <a:pt x="407526" y="1912948"/>
                  <a:pt x="404168" y="1906119"/>
                  <a:pt x="398206" y="1902542"/>
                </a:cubicBezTo>
                <a:cubicBezTo>
                  <a:pt x="391541" y="1898543"/>
                  <a:pt x="383458" y="1897626"/>
                  <a:pt x="376084" y="1895168"/>
                </a:cubicBezTo>
                <a:cubicBezTo>
                  <a:pt x="340472" y="1859559"/>
                  <a:pt x="385725" y="1902881"/>
                  <a:pt x="339213" y="1865671"/>
                </a:cubicBezTo>
                <a:cubicBezTo>
                  <a:pt x="333784" y="1861328"/>
                  <a:pt x="329893" y="1855266"/>
                  <a:pt x="324464" y="1850923"/>
                </a:cubicBezTo>
                <a:cubicBezTo>
                  <a:pt x="290431" y="1823697"/>
                  <a:pt x="307159" y="1848366"/>
                  <a:pt x="265471" y="1806678"/>
                </a:cubicBezTo>
                <a:cubicBezTo>
                  <a:pt x="259204" y="1800411"/>
                  <a:pt x="256990" y="1790822"/>
                  <a:pt x="250723" y="1784555"/>
                </a:cubicBezTo>
                <a:cubicBezTo>
                  <a:pt x="244456" y="1778288"/>
                  <a:pt x="235329" y="1775575"/>
                  <a:pt x="228600" y="1769807"/>
                </a:cubicBezTo>
                <a:cubicBezTo>
                  <a:pt x="183416" y="1731078"/>
                  <a:pt x="212820" y="1753769"/>
                  <a:pt x="184355" y="1718188"/>
                </a:cubicBezTo>
                <a:cubicBezTo>
                  <a:pt x="180012" y="1712759"/>
                  <a:pt x="173949" y="1708868"/>
                  <a:pt x="169606" y="1703439"/>
                </a:cubicBezTo>
                <a:cubicBezTo>
                  <a:pt x="164070" y="1696519"/>
                  <a:pt x="160394" y="1688237"/>
                  <a:pt x="154858" y="1681317"/>
                </a:cubicBezTo>
                <a:cubicBezTo>
                  <a:pt x="150515" y="1675888"/>
                  <a:pt x="144281" y="1672130"/>
                  <a:pt x="140110" y="1666568"/>
                </a:cubicBezTo>
                <a:cubicBezTo>
                  <a:pt x="129475" y="1652388"/>
                  <a:pt x="120445" y="1637071"/>
                  <a:pt x="110613" y="1622323"/>
                </a:cubicBezTo>
                <a:lnTo>
                  <a:pt x="95864" y="1600200"/>
                </a:lnTo>
                <a:cubicBezTo>
                  <a:pt x="93406" y="1592826"/>
                  <a:pt x="92265" y="1584873"/>
                  <a:pt x="88490" y="1578078"/>
                </a:cubicBezTo>
                <a:cubicBezTo>
                  <a:pt x="79882" y="1562583"/>
                  <a:pt x="58993" y="1533833"/>
                  <a:pt x="58993" y="1533833"/>
                </a:cubicBezTo>
                <a:cubicBezTo>
                  <a:pt x="54077" y="1519085"/>
                  <a:pt x="51197" y="1503493"/>
                  <a:pt x="44245" y="1489588"/>
                </a:cubicBezTo>
                <a:cubicBezTo>
                  <a:pt x="39329" y="1479756"/>
                  <a:pt x="33580" y="1470298"/>
                  <a:pt x="29497" y="1460091"/>
                </a:cubicBezTo>
                <a:cubicBezTo>
                  <a:pt x="23723" y="1445657"/>
                  <a:pt x="19664" y="1430594"/>
                  <a:pt x="14748" y="1415846"/>
                </a:cubicBezTo>
                <a:lnTo>
                  <a:pt x="7374" y="1393723"/>
                </a:lnTo>
                <a:cubicBezTo>
                  <a:pt x="4916" y="1371600"/>
                  <a:pt x="0" y="1349614"/>
                  <a:pt x="0" y="1327355"/>
                </a:cubicBezTo>
                <a:cubicBezTo>
                  <a:pt x="0" y="1307538"/>
                  <a:pt x="4571" y="1287980"/>
                  <a:pt x="7374" y="1268362"/>
                </a:cubicBezTo>
                <a:cubicBezTo>
                  <a:pt x="9488" y="1253561"/>
                  <a:pt x="12073" y="1238828"/>
                  <a:pt x="14748" y="1224117"/>
                </a:cubicBezTo>
                <a:cubicBezTo>
                  <a:pt x="18548" y="1203218"/>
                  <a:pt x="23581" y="1178455"/>
                  <a:pt x="29497" y="1157749"/>
                </a:cubicBezTo>
                <a:cubicBezTo>
                  <a:pt x="31632" y="1150275"/>
                  <a:pt x="34826" y="1143125"/>
                  <a:pt x="36871" y="1135626"/>
                </a:cubicBezTo>
                <a:cubicBezTo>
                  <a:pt x="42204" y="1116071"/>
                  <a:pt x="42554" y="1094762"/>
                  <a:pt x="51619" y="1076633"/>
                </a:cubicBezTo>
                <a:cubicBezTo>
                  <a:pt x="69025" y="1041822"/>
                  <a:pt x="68966" y="1045416"/>
                  <a:pt x="81116" y="1002891"/>
                </a:cubicBezTo>
                <a:cubicBezTo>
                  <a:pt x="86684" y="983401"/>
                  <a:pt x="93350" y="964010"/>
                  <a:pt x="95864" y="943897"/>
                </a:cubicBezTo>
                <a:cubicBezTo>
                  <a:pt x="106000" y="862817"/>
                  <a:pt x="101051" y="904600"/>
                  <a:pt x="110613" y="818536"/>
                </a:cubicBezTo>
                <a:cubicBezTo>
                  <a:pt x="118319" y="533405"/>
                  <a:pt x="117987" y="636673"/>
                  <a:pt x="117987" y="508820"/>
                </a:cubicBezTo>
                <a:lnTo>
                  <a:pt x="125361" y="508820"/>
                </a:lnTo>
              </a:path>
            </a:pathLst>
          </a:custGeom>
          <a:noFill/>
          <a:ln w="571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649861" y="2994896"/>
            <a:ext cx="1752600" cy="1427162"/>
          </a:xfrm>
          <a:prstGeom prst="ellipse">
            <a:avLst/>
          </a:prstGeom>
          <a:noFill/>
          <a:ln w="571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052933" y="5954974"/>
            <a:ext cx="1066800" cy="903026"/>
          </a:xfrm>
          <a:prstGeom prst="ellipse">
            <a:avLst/>
          </a:prstGeom>
          <a:noFill/>
          <a:ln w="571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581400" y="1518085"/>
            <a:ext cx="5334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A</a:t>
            </a:r>
            <a:endParaRPr lang="en-US" sz="2800" b="1" dirty="0"/>
          </a:p>
        </p:txBody>
      </p:sp>
      <p:sp>
        <p:nvSpPr>
          <p:cNvPr id="14" name="Oval 13"/>
          <p:cNvSpPr/>
          <p:nvPr/>
        </p:nvSpPr>
        <p:spPr>
          <a:xfrm>
            <a:off x="8656721" y="5668963"/>
            <a:ext cx="5334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A</a:t>
            </a:r>
            <a:endParaRPr lang="en-US" sz="2800" b="1" dirty="0"/>
          </a:p>
        </p:txBody>
      </p:sp>
      <p:sp>
        <p:nvSpPr>
          <p:cNvPr id="15" name="Oval 14"/>
          <p:cNvSpPr/>
          <p:nvPr/>
        </p:nvSpPr>
        <p:spPr>
          <a:xfrm>
            <a:off x="3814583" y="3003812"/>
            <a:ext cx="5334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B</a:t>
            </a:r>
            <a:endParaRPr lang="en-US" sz="2800" b="1" dirty="0"/>
          </a:p>
        </p:txBody>
      </p:sp>
      <p:sp>
        <p:nvSpPr>
          <p:cNvPr id="17" name="Oval 16"/>
          <p:cNvSpPr/>
          <p:nvPr/>
        </p:nvSpPr>
        <p:spPr>
          <a:xfrm>
            <a:off x="4419600" y="5584195"/>
            <a:ext cx="5334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B</a:t>
            </a:r>
            <a:endParaRPr lang="en-US" sz="2800" b="1" dirty="0"/>
          </a:p>
        </p:txBody>
      </p:sp>
      <p:sp>
        <p:nvSpPr>
          <p:cNvPr id="18" name="Oval 17"/>
          <p:cNvSpPr/>
          <p:nvPr/>
        </p:nvSpPr>
        <p:spPr>
          <a:xfrm>
            <a:off x="2253431" y="3756330"/>
            <a:ext cx="5334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C</a:t>
            </a:r>
            <a:endParaRPr lang="en-US" sz="2800" b="1" dirty="0"/>
          </a:p>
        </p:txBody>
      </p:sp>
      <p:sp>
        <p:nvSpPr>
          <p:cNvPr id="19" name="Oval 18"/>
          <p:cNvSpPr/>
          <p:nvPr/>
        </p:nvSpPr>
        <p:spPr>
          <a:xfrm>
            <a:off x="6635702" y="2824737"/>
            <a:ext cx="5334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C</a:t>
            </a:r>
            <a:endParaRPr lang="en-US" sz="2800" b="1" dirty="0"/>
          </a:p>
        </p:txBody>
      </p:sp>
    </p:spTree>
    <p:extLst>
      <p:ext uri="{BB962C8B-B14F-4D97-AF65-F5344CB8AC3E}">
        <p14:creationId xmlns:p14="http://schemas.microsoft.com/office/powerpoint/2010/main" val="261126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5" grpId="0" animBg="1"/>
      <p:bldP spid="17" grpId="0" animBg="1"/>
      <p:bldP spid="18" grpId="0" animBg="1"/>
      <p:bldP spid="1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258612" y="152400"/>
            <a:ext cx="2532588" cy="1829176"/>
            <a:chOff x="3563938" y="2514600"/>
            <a:chExt cx="3396976" cy="2743200"/>
          </a:xfrm>
        </p:grpSpPr>
        <p:sp>
          <p:nvSpPr>
            <p:cNvPr id="5" name="Rectangle 4"/>
            <p:cNvSpPr/>
            <p:nvPr/>
          </p:nvSpPr>
          <p:spPr bwMode="auto">
            <a:xfrm>
              <a:off x="3563938" y="2514600"/>
              <a:ext cx="1770062" cy="2743200"/>
            </a:xfrm>
            <a:prstGeom prst="rect">
              <a:avLst/>
            </a:prstGeom>
          </p:spPr>
          <p:style>
            <a:lnRef idx="2">
              <a:schemeClr val="dk1"/>
            </a:lnRef>
            <a:fillRef idx="1">
              <a:schemeClr val="lt1"/>
            </a:fillRef>
            <a:effectRef idx="0">
              <a:schemeClr val="dk1"/>
            </a:effectRef>
            <a:fontRef idx="minor">
              <a:schemeClr val="dk1"/>
            </a:fontRef>
          </p:style>
          <p:txBody>
            <a:bodyPr anchor="ctr"/>
            <a:lstStyle/>
            <a:p>
              <a:pPr>
                <a:defRPr/>
              </a:pPr>
              <a:r>
                <a:rPr lang="en-US" u="sng" dirty="0" smtClean="0">
                  <a:latin typeface="Courier New" pitchFamily="49" charset="0"/>
                  <a:cs typeface="Courier New" pitchFamily="49" charset="0"/>
                </a:rPr>
                <a:t>BSTNode</a:t>
              </a:r>
              <a:endParaRPr lang="en-US" u="sng" dirty="0">
                <a:latin typeface="Courier New" pitchFamily="49" charset="0"/>
                <a:cs typeface="Courier New" pitchFamily="49" charset="0"/>
              </a:endParaRPr>
            </a:p>
            <a:p>
              <a:pPr>
                <a:lnSpc>
                  <a:spcPct val="150000"/>
                </a:lnSpc>
                <a:defRPr/>
              </a:pPr>
              <a:r>
                <a:rPr lang="en-US" sz="1600" dirty="0" smtClean="0">
                  <a:latin typeface="Courier New" pitchFamily="49" charset="0"/>
                  <a:cs typeface="Courier New" pitchFamily="49" charset="0"/>
                </a:rPr>
                <a:t>key</a:t>
              </a:r>
              <a:endParaRPr lang="en-US" sz="1600" dirty="0">
                <a:latin typeface="Courier New" pitchFamily="49" charset="0"/>
                <a:cs typeface="Courier New" pitchFamily="49" charset="0"/>
              </a:endParaRPr>
            </a:p>
            <a:p>
              <a:pPr>
                <a:lnSpc>
                  <a:spcPct val="150000"/>
                </a:lnSpc>
                <a:defRPr/>
              </a:pPr>
              <a:r>
                <a:rPr lang="en-US" sz="1600" dirty="0">
                  <a:latin typeface="Courier New" pitchFamily="49" charset="0"/>
                  <a:cs typeface="Courier New" pitchFamily="49" charset="0"/>
                </a:rPr>
                <a:t>value</a:t>
              </a:r>
            </a:p>
            <a:p>
              <a:pPr>
                <a:lnSpc>
                  <a:spcPct val="150000"/>
                </a:lnSpc>
                <a:defRPr/>
              </a:pPr>
              <a:r>
                <a:rPr lang="en-US" sz="1600" dirty="0" smtClean="0">
                  <a:latin typeface="Courier New" pitchFamily="49" charset="0"/>
                  <a:cs typeface="Courier New" pitchFamily="49" charset="0"/>
                </a:rPr>
                <a:t>left</a:t>
              </a:r>
              <a:endParaRPr lang="en-US" sz="1600" dirty="0">
                <a:latin typeface="Courier New" pitchFamily="49" charset="0"/>
                <a:cs typeface="Courier New" pitchFamily="49" charset="0"/>
              </a:endParaRPr>
            </a:p>
            <a:p>
              <a:pPr>
                <a:lnSpc>
                  <a:spcPct val="150000"/>
                </a:lnSpc>
                <a:defRPr/>
              </a:pPr>
              <a:r>
                <a:rPr lang="en-US" sz="1600" dirty="0" smtClean="0">
                  <a:latin typeface="Courier New" pitchFamily="49" charset="0"/>
                  <a:cs typeface="Courier New" pitchFamily="49" charset="0"/>
                </a:rPr>
                <a:t>right</a:t>
              </a:r>
              <a:endParaRPr lang="en-US" sz="1600" dirty="0">
                <a:latin typeface="Courier New" pitchFamily="49" charset="0"/>
                <a:cs typeface="Courier New" pitchFamily="49" charset="0"/>
              </a:endParaRPr>
            </a:p>
          </p:txBody>
        </p:sp>
        <p:sp>
          <p:nvSpPr>
            <p:cNvPr id="6" name="TextBox 5"/>
            <p:cNvSpPr txBox="1"/>
            <p:nvPr/>
          </p:nvSpPr>
          <p:spPr bwMode="auto">
            <a:xfrm>
              <a:off x="4619296" y="3666686"/>
              <a:ext cx="457202" cy="41541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endParaRPr lang="en-US" sz="1200" dirty="0"/>
            </a:p>
          </p:txBody>
        </p:sp>
        <p:sp>
          <p:nvSpPr>
            <p:cNvPr id="7" name="TextBox 6"/>
            <p:cNvSpPr txBox="1"/>
            <p:nvPr/>
          </p:nvSpPr>
          <p:spPr bwMode="auto">
            <a:xfrm>
              <a:off x="4619296" y="4193404"/>
              <a:ext cx="457202" cy="41541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endParaRPr lang="en-US" sz="1200" dirty="0"/>
            </a:p>
          </p:txBody>
        </p:sp>
        <p:sp>
          <p:nvSpPr>
            <p:cNvPr id="8" name="TextBox 7"/>
            <p:cNvSpPr txBox="1"/>
            <p:nvPr/>
          </p:nvSpPr>
          <p:spPr bwMode="auto">
            <a:xfrm>
              <a:off x="5715000" y="3093928"/>
              <a:ext cx="1245914" cy="50772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1600" dirty="0" smtClean="0"/>
                <a:t>“O'neill</a:t>
              </a:r>
              <a:r>
                <a:rPr lang="en-US" sz="1600" dirty="0"/>
                <a:t>”</a:t>
              </a:r>
            </a:p>
          </p:txBody>
        </p:sp>
        <p:sp>
          <p:nvSpPr>
            <p:cNvPr id="9" name="TextBox 8"/>
            <p:cNvSpPr txBox="1"/>
            <p:nvPr/>
          </p:nvSpPr>
          <p:spPr bwMode="auto">
            <a:xfrm>
              <a:off x="4619296" y="4720122"/>
              <a:ext cx="457202" cy="41541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endParaRPr lang="en-US" sz="1200" dirty="0"/>
            </a:p>
          </p:txBody>
        </p:sp>
        <p:sp>
          <p:nvSpPr>
            <p:cNvPr id="10" name="TextBox 9"/>
            <p:cNvSpPr txBox="1"/>
            <p:nvPr/>
          </p:nvSpPr>
          <p:spPr bwMode="auto">
            <a:xfrm>
              <a:off x="4619296" y="3139965"/>
              <a:ext cx="457202" cy="41541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endParaRPr lang="en-US" sz="1200" dirty="0"/>
            </a:p>
          </p:txBody>
        </p:sp>
        <p:cxnSp>
          <p:nvCxnSpPr>
            <p:cNvPr id="11" name="Straight Connector 10"/>
            <p:cNvCxnSpPr/>
            <p:nvPr/>
          </p:nvCxnSpPr>
          <p:spPr bwMode="auto">
            <a:xfrm>
              <a:off x="4814668" y="3306517"/>
              <a:ext cx="747932" cy="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bwMode="auto">
            <a:xfrm>
              <a:off x="5709746" y="3670079"/>
              <a:ext cx="1143000" cy="50772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1600" dirty="0" smtClean="0"/>
                <a:t>“1269”</a:t>
              </a:r>
              <a:endParaRPr lang="en-US" sz="1600" dirty="0"/>
            </a:p>
          </p:txBody>
        </p:sp>
        <p:cxnSp>
          <p:nvCxnSpPr>
            <p:cNvPr id="13" name="Straight Connector 12"/>
            <p:cNvCxnSpPr/>
            <p:nvPr/>
          </p:nvCxnSpPr>
          <p:spPr bwMode="auto">
            <a:xfrm>
              <a:off x="4809413" y="3882668"/>
              <a:ext cx="747932" cy="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5284479" y="2667000"/>
            <a:ext cx="2455862" cy="1829176"/>
            <a:chOff x="3563938" y="2514600"/>
            <a:chExt cx="3294062" cy="2743200"/>
          </a:xfrm>
        </p:grpSpPr>
        <p:sp>
          <p:nvSpPr>
            <p:cNvPr id="15" name="Rectangle 14"/>
            <p:cNvSpPr/>
            <p:nvPr/>
          </p:nvSpPr>
          <p:spPr bwMode="auto">
            <a:xfrm>
              <a:off x="3563938" y="2514600"/>
              <a:ext cx="1770062" cy="2743200"/>
            </a:xfrm>
            <a:prstGeom prst="rect">
              <a:avLst/>
            </a:prstGeom>
          </p:spPr>
          <p:style>
            <a:lnRef idx="2">
              <a:schemeClr val="dk1"/>
            </a:lnRef>
            <a:fillRef idx="1">
              <a:schemeClr val="lt1"/>
            </a:fillRef>
            <a:effectRef idx="0">
              <a:schemeClr val="dk1"/>
            </a:effectRef>
            <a:fontRef idx="minor">
              <a:schemeClr val="dk1"/>
            </a:fontRef>
          </p:style>
          <p:txBody>
            <a:bodyPr anchor="ctr"/>
            <a:lstStyle/>
            <a:p>
              <a:pPr>
                <a:defRPr/>
              </a:pPr>
              <a:r>
                <a:rPr lang="en-US" u="sng" dirty="0" smtClean="0">
                  <a:latin typeface="Courier New" pitchFamily="49" charset="0"/>
                  <a:cs typeface="Courier New" pitchFamily="49" charset="0"/>
                </a:rPr>
                <a:t>BSTNode</a:t>
              </a:r>
              <a:endParaRPr lang="en-US" u="sng" dirty="0">
                <a:latin typeface="Courier New" pitchFamily="49" charset="0"/>
                <a:cs typeface="Courier New" pitchFamily="49" charset="0"/>
              </a:endParaRPr>
            </a:p>
            <a:p>
              <a:pPr>
                <a:lnSpc>
                  <a:spcPct val="150000"/>
                </a:lnSpc>
                <a:defRPr/>
              </a:pPr>
              <a:r>
                <a:rPr lang="en-US" sz="1600" dirty="0" smtClean="0">
                  <a:latin typeface="Courier New" pitchFamily="49" charset="0"/>
                  <a:cs typeface="Courier New" pitchFamily="49" charset="0"/>
                </a:rPr>
                <a:t>key</a:t>
              </a:r>
              <a:endParaRPr lang="en-US" sz="1600" dirty="0">
                <a:latin typeface="Courier New" pitchFamily="49" charset="0"/>
                <a:cs typeface="Courier New" pitchFamily="49" charset="0"/>
              </a:endParaRPr>
            </a:p>
            <a:p>
              <a:pPr>
                <a:lnSpc>
                  <a:spcPct val="150000"/>
                </a:lnSpc>
                <a:defRPr/>
              </a:pPr>
              <a:r>
                <a:rPr lang="en-US" sz="1600" dirty="0">
                  <a:latin typeface="Courier New" pitchFamily="49" charset="0"/>
                  <a:cs typeface="Courier New" pitchFamily="49" charset="0"/>
                </a:rPr>
                <a:t>value</a:t>
              </a:r>
            </a:p>
            <a:p>
              <a:pPr>
                <a:lnSpc>
                  <a:spcPct val="150000"/>
                </a:lnSpc>
                <a:defRPr/>
              </a:pPr>
              <a:r>
                <a:rPr lang="en-US" sz="1600" dirty="0" smtClean="0">
                  <a:latin typeface="Courier New" pitchFamily="49" charset="0"/>
                  <a:cs typeface="Courier New" pitchFamily="49" charset="0"/>
                </a:rPr>
                <a:t>left</a:t>
              </a:r>
              <a:endParaRPr lang="en-US" sz="1600" dirty="0">
                <a:latin typeface="Courier New" pitchFamily="49" charset="0"/>
                <a:cs typeface="Courier New" pitchFamily="49" charset="0"/>
              </a:endParaRPr>
            </a:p>
            <a:p>
              <a:pPr>
                <a:lnSpc>
                  <a:spcPct val="150000"/>
                </a:lnSpc>
                <a:defRPr/>
              </a:pPr>
              <a:r>
                <a:rPr lang="en-US" sz="1600" dirty="0" smtClean="0">
                  <a:latin typeface="Courier New" pitchFamily="49" charset="0"/>
                  <a:cs typeface="Courier New" pitchFamily="49" charset="0"/>
                </a:rPr>
                <a:t>right</a:t>
              </a:r>
              <a:endParaRPr lang="en-US" sz="1600" dirty="0">
                <a:latin typeface="Courier New" pitchFamily="49" charset="0"/>
                <a:cs typeface="Courier New" pitchFamily="49" charset="0"/>
              </a:endParaRPr>
            </a:p>
          </p:txBody>
        </p:sp>
        <p:sp>
          <p:nvSpPr>
            <p:cNvPr id="16" name="TextBox 15"/>
            <p:cNvSpPr txBox="1"/>
            <p:nvPr/>
          </p:nvSpPr>
          <p:spPr bwMode="auto">
            <a:xfrm>
              <a:off x="4619296" y="3666686"/>
              <a:ext cx="457202" cy="41541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endParaRPr lang="en-US" sz="1200" dirty="0"/>
            </a:p>
          </p:txBody>
        </p:sp>
        <p:sp>
          <p:nvSpPr>
            <p:cNvPr id="17" name="TextBox 16"/>
            <p:cNvSpPr txBox="1"/>
            <p:nvPr/>
          </p:nvSpPr>
          <p:spPr bwMode="auto">
            <a:xfrm>
              <a:off x="4619296" y="4193404"/>
              <a:ext cx="457202" cy="41541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endParaRPr lang="en-US" sz="1200" dirty="0"/>
            </a:p>
          </p:txBody>
        </p:sp>
        <p:sp>
          <p:nvSpPr>
            <p:cNvPr id="18" name="TextBox 17"/>
            <p:cNvSpPr txBox="1"/>
            <p:nvPr/>
          </p:nvSpPr>
          <p:spPr bwMode="auto">
            <a:xfrm>
              <a:off x="5715000" y="3093928"/>
              <a:ext cx="1143000" cy="50772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1600" dirty="0" smtClean="0"/>
                <a:t>“Z”</a:t>
              </a:r>
              <a:endParaRPr lang="en-US" sz="1600" dirty="0"/>
            </a:p>
          </p:txBody>
        </p:sp>
        <p:sp>
          <p:nvSpPr>
            <p:cNvPr id="19" name="TextBox 18"/>
            <p:cNvSpPr txBox="1"/>
            <p:nvPr/>
          </p:nvSpPr>
          <p:spPr bwMode="auto">
            <a:xfrm>
              <a:off x="4619296" y="4720122"/>
              <a:ext cx="457202" cy="41541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endParaRPr lang="en-US" sz="1200" dirty="0"/>
            </a:p>
          </p:txBody>
        </p:sp>
        <p:sp>
          <p:nvSpPr>
            <p:cNvPr id="20" name="TextBox 19"/>
            <p:cNvSpPr txBox="1"/>
            <p:nvPr/>
          </p:nvSpPr>
          <p:spPr bwMode="auto">
            <a:xfrm>
              <a:off x="4619296" y="3139965"/>
              <a:ext cx="457202" cy="41541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endParaRPr lang="en-US" sz="1200" dirty="0"/>
            </a:p>
          </p:txBody>
        </p:sp>
        <p:cxnSp>
          <p:nvCxnSpPr>
            <p:cNvPr id="21" name="Straight Connector 20"/>
            <p:cNvCxnSpPr/>
            <p:nvPr/>
          </p:nvCxnSpPr>
          <p:spPr bwMode="auto">
            <a:xfrm>
              <a:off x="4814668" y="3306517"/>
              <a:ext cx="747932" cy="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bwMode="auto">
            <a:xfrm>
              <a:off x="5709746" y="3670079"/>
              <a:ext cx="1143000" cy="50772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1600" dirty="0" smtClean="0"/>
                <a:t>“1281”</a:t>
              </a:r>
              <a:endParaRPr lang="en-US" sz="1600" dirty="0"/>
            </a:p>
          </p:txBody>
        </p:sp>
        <p:cxnSp>
          <p:nvCxnSpPr>
            <p:cNvPr id="23" name="Straight Connector 22"/>
            <p:cNvCxnSpPr/>
            <p:nvPr/>
          </p:nvCxnSpPr>
          <p:spPr bwMode="auto">
            <a:xfrm>
              <a:off x="4809413" y="3882668"/>
              <a:ext cx="747932" cy="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790050" y="2308474"/>
            <a:ext cx="2511469" cy="1829176"/>
            <a:chOff x="3563938" y="2514600"/>
            <a:chExt cx="3368648" cy="2743200"/>
          </a:xfrm>
        </p:grpSpPr>
        <p:sp>
          <p:nvSpPr>
            <p:cNvPr id="25" name="Rectangle 24"/>
            <p:cNvSpPr/>
            <p:nvPr/>
          </p:nvSpPr>
          <p:spPr bwMode="auto">
            <a:xfrm>
              <a:off x="3563938" y="2514600"/>
              <a:ext cx="1770062" cy="2743200"/>
            </a:xfrm>
            <a:prstGeom prst="rect">
              <a:avLst/>
            </a:prstGeom>
          </p:spPr>
          <p:style>
            <a:lnRef idx="2">
              <a:schemeClr val="dk1"/>
            </a:lnRef>
            <a:fillRef idx="1">
              <a:schemeClr val="lt1"/>
            </a:fillRef>
            <a:effectRef idx="0">
              <a:schemeClr val="dk1"/>
            </a:effectRef>
            <a:fontRef idx="minor">
              <a:schemeClr val="dk1"/>
            </a:fontRef>
          </p:style>
          <p:txBody>
            <a:bodyPr anchor="ctr"/>
            <a:lstStyle/>
            <a:p>
              <a:pPr>
                <a:defRPr/>
              </a:pPr>
              <a:r>
                <a:rPr lang="en-US" u="sng" dirty="0" smtClean="0">
                  <a:latin typeface="Courier New" pitchFamily="49" charset="0"/>
                  <a:cs typeface="Courier New" pitchFamily="49" charset="0"/>
                </a:rPr>
                <a:t>BSTNode</a:t>
              </a:r>
              <a:endParaRPr lang="en-US" u="sng" dirty="0">
                <a:latin typeface="Courier New" pitchFamily="49" charset="0"/>
                <a:cs typeface="Courier New" pitchFamily="49" charset="0"/>
              </a:endParaRPr>
            </a:p>
            <a:p>
              <a:pPr>
                <a:lnSpc>
                  <a:spcPct val="150000"/>
                </a:lnSpc>
                <a:defRPr/>
              </a:pPr>
              <a:r>
                <a:rPr lang="en-US" sz="1600" dirty="0" smtClean="0">
                  <a:latin typeface="Courier New" pitchFamily="49" charset="0"/>
                  <a:cs typeface="Courier New" pitchFamily="49" charset="0"/>
                </a:rPr>
                <a:t>key</a:t>
              </a:r>
              <a:endParaRPr lang="en-US" sz="1600" dirty="0">
                <a:latin typeface="Courier New" pitchFamily="49" charset="0"/>
                <a:cs typeface="Courier New" pitchFamily="49" charset="0"/>
              </a:endParaRPr>
            </a:p>
            <a:p>
              <a:pPr>
                <a:lnSpc>
                  <a:spcPct val="150000"/>
                </a:lnSpc>
                <a:defRPr/>
              </a:pPr>
              <a:r>
                <a:rPr lang="en-US" sz="1600" dirty="0">
                  <a:latin typeface="Courier New" pitchFamily="49" charset="0"/>
                  <a:cs typeface="Courier New" pitchFamily="49" charset="0"/>
                </a:rPr>
                <a:t>value</a:t>
              </a:r>
            </a:p>
            <a:p>
              <a:pPr>
                <a:lnSpc>
                  <a:spcPct val="150000"/>
                </a:lnSpc>
                <a:defRPr/>
              </a:pPr>
              <a:r>
                <a:rPr lang="en-US" sz="1600" dirty="0" smtClean="0">
                  <a:latin typeface="Courier New" pitchFamily="49" charset="0"/>
                  <a:cs typeface="Courier New" pitchFamily="49" charset="0"/>
                </a:rPr>
                <a:t>left</a:t>
              </a:r>
              <a:endParaRPr lang="en-US" sz="1600" dirty="0">
                <a:latin typeface="Courier New" pitchFamily="49" charset="0"/>
                <a:cs typeface="Courier New" pitchFamily="49" charset="0"/>
              </a:endParaRPr>
            </a:p>
            <a:p>
              <a:pPr>
                <a:lnSpc>
                  <a:spcPct val="150000"/>
                </a:lnSpc>
                <a:defRPr/>
              </a:pPr>
              <a:r>
                <a:rPr lang="en-US" sz="1600" dirty="0" smtClean="0">
                  <a:latin typeface="Courier New" pitchFamily="49" charset="0"/>
                  <a:cs typeface="Courier New" pitchFamily="49" charset="0"/>
                </a:rPr>
                <a:t>right</a:t>
              </a:r>
              <a:endParaRPr lang="en-US" sz="1600" dirty="0">
                <a:latin typeface="Courier New" pitchFamily="49" charset="0"/>
                <a:cs typeface="Courier New" pitchFamily="49" charset="0"/>
              </a:endParaRPr>
            </a:p>
          </p:txBody>
        </p:sp>
        <p:sp>
          <p:nvSpPr>
            <p:cNvPr id="26" name="TextBox 25"/>
            <p:cNvSpPr txBox="1"/>
            <p:nvPr/>
          </p:nvSpPr>
          <p:spPr bwMode="auto">
            <a:xfrm>
              <a:off x="4619296" y="3666686"/>
              <a:ext cx="457202" cy="41541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endParaRPr lang="en-US" sz="1200" dirty="0"/>
            </a:p>
          </p:txBody>
        </p:sp>
        <p:sp>
          <p:nvSpPr>
            <p:cNvPr id="27" name="TextBox 26"/>
            <p:cNvSpPr txBox="1"/>
            <p:nvPr/>
          </p:nvSpPr>
          <p:spPr bwMode="auto">
            <a:xfrm>
              <a:off x="4619296" y="4193404"/>
              <a:ext cx="457202" cy="41541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endParaRPr lang="en-US" sz="1200" dirty="0"/>
            </a:p>
          </p:txBody>
        </p:sp>
        <p:sp>
          <p:nvSpPr>
            <p:cNvPr id="28" name="TextBox 27"/>
            <p:cNvSpPr txBox="1"/>
            <p:nvPr/>
          </p:nvSpPr>
          <p:spPr bwMode="auto">
            <a:xfrm>
              <a:off x="5715000" y="3093928"/>
              <a:ext cx="1217586" cy="50772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1600" dirty="0" smtClean="0"/>
                <a:t>“Dodds”</a:t>
              </a:r>
              <a:endParaRPr lang="en-US" sz="1600" dirty="0"/>
            </a:p>
          </p:txBody>
        </p:sp>
        <p:sp>
          <p:nvSpPr>
            <p:cNvPr id="29" name="TextBox 28"/>
            <p:cNvSpPr txBox="1"/>
            <p:nvPr/>
          </p:nvSpPr>
          <p:spPr bwMode="auto">
            <a:xfrm>
              <a:off x="4619296" y="4720122"/>
              <a:ext cx="457202" cy="41541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endParaRPr lang="en-US" sz="1200" dirty="0"/>
            </a:p>
          </p:txBody>
        </p:sp>
        <p:sp>
          <p:nvSpPr>
            <p:cNvPr id="30" name="TextBox 29"/>
            <p:cNvSpPr txBox="1"/>
            <p:nvPr/>
          </p:nvSpPr>
          <p:spPr bwMode="auto">
            <a:xfrm>
              <a:off x="4619296" y="3139965"/>
              <a:ext cx="457202" cy="41541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endParaRPr lang="en-US" sz="1200" dirty="0"/>
            </a:p>
          </p:txBody>
        </p:sp>
        <p:cxnSp>
          <p:nvCxnSpPr>
            <p:cNvPr id="31" name="Straight Connector 30"/>
            <p:cNvCxnSpPr/>
            <p:nvPr/>
          </p:nvCxnSpPr>
          <p:spPr bwMode="auto">
            <a:xfrm>
              <a:off x="4814668" y="3306517"/>
              <a:ext cx="747932" cy="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bwMode="auto">
            <a:xfrm>
              <a:off x="5709746" y="3670079"/>
              <a:ext cx="1143000" cy="50772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1600" dirty="0" smtClean="0"/>
                <a:t>“</a:t>
              </a:r>
              <a:r>
                <a:rPr lang="en-US" sz="1600" dirty="0"/>
                <a:t>B163</a:t>
              </a:r>
              <a:r>
                <a:rPr lang="en-US" sz="1600" dirty="0" smtClean="0"/>
                <a:t>”</a:t>
              </a:r>
              <a:endParaRPr lang="en-US" sz="1600" dirty="0"/>
            </a:p>
          </p:txBody>
        </p:sp>
        <p:cxnSp>
          <p:nvCxnSpPr>
            <p:cNvPr id="33" name="Straight Connector 32"/>
            <p:cNvCxnSpPr/>
            <p:nvPr/>
          </p:nvCxnSpPr>
          <p:spPr bwMode="auto">
            <a:xfrm>
              <a:off x="4809413" y="3882668"/>
              <a:ext cx="747932" cy="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2372965" y="4724400"/>
            <a:ext cx="2455862" cy="1829176"/>
            <a:chOff x="3563938" y="2514600"/>
            <a:chExt cx="3294062" cy="2743200"/>
          </a:xfrm>
        </p:grpSpPr>
        <p:sp>
          <p:nvSpPr>
            <p:cNvPr id="35" name="Rectangle 34"/>
            <p:cNvSpPr/>
            <p:nvPr/>
          </p:nvSpPr>
          <p:spPr bwMode="auto">
            <a:xfrm>
              <a:off x="3563938" y="2514600"/>
              <a:ext cx="1770062" cy="2743200"/>
            </a:xfrm>
            <a:prstGeom prst="rect">
              <a:avLst/>
            </a:prstGeom>
          </p:spPr>
          <p:style>
            <a:lnRef idx="2">
              <a:schemeClr val="dk1"/>
            </a:lnRef>
            <a:fillRef idx="1">
              <a:schemeClr val="lt1"/>
            </a:fillRef>
            <a:effectRef idx="0">
              <a:schemeClr val="dk1"/>
            </a:effectRef>
            <a:fontRef idx="minor">
              <a:schemeClr val="dk1"/>
            </a:fontRef>
          </p:style>
          <p:txBody>
            <a:bodyPr anchor="ctr"/>
            <a:lstStyle/>
            <a:p>
              <a:pPr>
                <a:defRPr/>
              </a:pPr>
              <a:r>
                <a:rPr lang="en-US" u="sng" dirty="0" smtClean="0">
                  <a:latin typeface="Courier New" pitchFamily="49" charset="0"/>
                  <a:cs typeface="Courier New" pitchFamily="49" charset="0"/>
                </a:rPr>
                <a:t>BSTNode</a:t>
              </a:r>
              <a:endParaRPr lang="en-US" u="sng" dirty="0">
                <a:latin typeface="Courier New" pitchFamily="49" charset="0"/>
                <a:cs typeface="Courier New" pitchFamily="49" charset="0"/>
              </a:endParaRPr>
            </a:p>
            <a:p>
              <a:pPr>
                <a:lnSpc>
                  <a:spcPct val="150000"/>
                </a:lnSpc>
                <a:defRPr/>
              </a:pPr>
              <a:r>
                <a:rPr lang="en-US" sz="1600" dirty="0" smtClean="0">
                  <a:latin typeface="Courier New" pitchFamily="49" charset="0"/>
                  <a:cs typeface="Courier New" pitchFamily="49" charset="0"/>
                </a:rPr>
                <a:t>key</a:t>
              </a:r>
              <a:endParaRPr lang="en-US" sz="1600" dirty="0">
                <a:latin typeface="Courier New" pitchFamily="49" charset="0"/>
                <a:cs typeface="Courier New" pitchFamily="49" charset="0"/>
              </a:endParaRPr>
            </a:p>
            <a:p>
              <a:pPr>
                <a:lnSpc>
                  <a:spcPct val="150000"/>
                </a:lnSpc>
                <a:defRPr/>
              </a:pPr>
              <a:r>
                <a:rPr lang="en-US" sz="1600" dirty="0">
                  <a:latin typeface="Courier New" pitchFamily="49" charset="0"/>
                  <a:cs typeface="Courier New" pitchFamily="49" charset="0"/>
                </a:rPr>
                <a:t>value</a:t>
              </a:r>
            </a:p>
            <a:p>
              <a:pPr>
                <a:lnSpc>
                  <a:spcPct val="150000"/>
                </a:lnSpc>
                <a:defRPr/>
              </a:pPr>
              <a:r>
                <a:rPr lang="en-US" sz="1600" dirty="0" smtClean="0">
                  <a:latin typeface="Courier New" pitchFamily="49" charset="0"/>
                  <a:cs typeface="Courier New" pitchFamily="49" charset="0"/>
                </a:rPr>
                <a:t>left</a:t>
              </a:r>
              <a:endParaRPr lang="en-US" sz="1600" dirty="0">
                <a:latin typeface="Courier New" pitchFamily="49" charset="0"/>
                <a:cs typeface="Courier New" pitchFamily="49" charset="0"/>
              </a:endParaRPr>
            </a:p>
            <a:p>
              <a:pPr>
                <a:lnSpc>
                  <a:spcPct val="150000"/>
                </a:lnSpc>
                <a:defRPr/>
              </a:pPr>
              <a:r>
                <a:rPr lang="en-US" sz="1600" dirty="0" smtClean="0">
                  <a:latin typeface="Courier New" pitchFamily="49" charset="0"/>
                  <a:cs typeface="Courier New" pitchFamily="49" charset="0"/>
                </a:rPr>
                <a:t>right</a:t>
              </a:r>
              <a:endParaRPr lang="en-US" sz="1600" dirty="0">
                <a:latin typeface="Courier New" pitchFamily="49" charset="0"/>
                <a:cs typeface="Courier New" pitchFamily="49" charset="0"/>
              </a:endParaRPr>
            </a:p>
          </p:txBody>
        </p:sp>
        <p:sp>
          <p:nvSpPr>
            <p:cNvPr id="36" name="TextBox 35"/>
            <p:cNvSpPr txBox="1"/>
            <p:nvPr/>
          </p:nvSpPr>
          <p:spPr bwMode="auto">
            <a:xfrm>
              <a:off x="4619296" y="3666686"/>
              <a:ext cx="457202" cy="41541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endParaRPr lang="en-US" sz="1200" dirty="0"/>
            </a:p>
          </p:txBody>
        </p:sp>
        <p:sp>
          <p:nvSpPr>
            <p:cNvPr id="37" name="TextBox 36"/>
            <p:cNvSpPr txBox="1"/>
            <p:nvPr/>
          </p:nvSpPr>
          <p:spPr bwMode="auto">
            <a:xfrm>
              <a:off x="4619296" y="4193404"/>
              <a:ext cx="457202" cy="41541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endParaRPr lang="en-US" sz="1200" dirty="0"/>
            </a:p>
          </p:txBody>
        </p:sp>
        <p:sp>
          <p:nvSpPr>
            <p:cNvPr id="38" name="TextBox 37"/>
            <p:cNvSpPr txBox="1"/>
            <p:nvPr/>
          </p:nvSpPr>
          <p:spPr bwMode="auto">
            <a:xfrm>
              <a:off x="5715000" y="3093928"/>
              <a:ext cx="1143000" cy="50772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1600" dirty="0" smtClean="0"/>
                <a:t>“Lewis”</a:t>
              </a:r>
              <a:endParaRPr lang="en-US" sz="1600" dirty="0"/>
            </a:p>
          </p:txBody>
        </p:sp>
        <p:sp>
          <p:nvSpPr>
            <p:cNvPr id="39" name="TextBox 38"/>
            <p:cNvSpPr txBox="1"/>
            <p:nvPr/>
          </p:nvSpPr>
          <p:spPr bwMode="auto">
            <a:xfrm>
              <a:off x="4619296" y="4720122"/>
              <a:ext cx="457202" cy="41541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endParaRPr lang="en-US" sz="1200" dirty="0"/>
            </a:p>
          </p:txBody>
        </p:sp>
        <p:sp>
          <p:nvSpPr>
            <p:cNvPr id="40" name="TextBox 39"/>
            <p:cNvSpPr txBox="1"/>
            <p:nvPr/>
          </p:nvSpPr>
          <p:spPr bwMode="auto">
            <a:xfrm>
              <a:off x="4619296" y="3139965"/>
              <a:ext cx="457202" cy="41541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endParaRPr lang="en-US" sz="1200" dirty="0"/>
            </a:p>
          </p:txBody>
        </p:sp>
        <p:cxnSp>
          <p:nvCxnSpPr>
            <p:cNvPr id="41" name="Straight Connector 40"/>
            <p:cNvCxnSpPr/>
            <p:nvPr/>
          </p:nvCxnSpPr>
          <p:spPr bwMode="auto">
            <a:xfrm>
              <a:off x="4814668" y="3306517"/>
              <a:ext cx="747932" cy="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bwMode="auto">
            <a:xfrm>
              <a:off x="5709746" y="3670079"/>
              <a:ext cx="1143000" cy="50772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1600" dirty="0" smtClean="0"/>
                <a:t>“1280”</a:t>
              </a:r>
              <a:endParaRPr lang="en-US" sz="1600" dirty="0"/>
            </a:p>
          </p:txBody>
        </p:sp>
        <p:cxnSp>
          <p:nvCxnSpPr>
            <p:cNvPr id="43" name="Straight Connector 42"/>
            <p:cNvCxnSpPr/>
            <p:nvPr/>
          </p:nvCxnSpPr>
          <p:spPr bwMode="auto">
            <a:xfrm>
              <a:off x="4809413" y="3882668"/>
              <a:ext cx="747932" cy="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7620000" y="5367971"/>
            <a:ext cx="1011238" cy="1285055"/>
            <a:chOff x="7010400" y="3718410"/>
            <a:chExt cx="1770062" cy="2743200"/>
          </a:xfrm>
        </p:grpSpPr>
        <p:sp>
          <p:nvSpPr>
            <p:cNvPr id="47" name="Rectangle 46"/>
            <p:cNvSpPr/>
            <p:nvPr/>
          </p:nvSpPr>
          <p:spPr bwMode="auto">
            <a:xfrm>
              <a:off x="7010400" y="3718410"/>
              <a:ext cx="1770062" cy="2743200"/>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anchor="ctr"/>
            <a:lstStyle/>
            <a:p>
              <a:pPr>
                <a:defRPr/>
              </a:pPr>
              <a:r>
                <a:rPr lang="en-US" sz="1200" u="sng" dirty="0" smtClean="0">
                  <a:latin typeface="Courier New" pitchFamily="49" charset="0"/>
                  <a:cs typeface="Courier New" pitchFamily="49" charset="0"/>
                </a:rPr>
                <a:t>BSTNode</a:t>
              </a:r>
              <a:endParaRPr lang="en-US" sz="1200" u="sng" dirty="0">
                <a:latin typeface="Courier New" pitchFamily="49" charset="0"/>
                <a:cs typeface="Courier New" pitchFamily="49" charset="0"/>
              </a:endParaRPr>
            </a:p>
            <a:p>
              <a:pPr>
                <a:lnSpc>
                  <a:spcPct val="150000"/>
                </a:lnSpc>
                <a:defRPr/>
              </a:pPr>
              <a:r>
                <a:rPr lang="en-US" sz="1100" dirty="0" smtClean="0">
                  <a:latin typeface="Courier New" pitchFamily="49" charset="0"/>
                  <a:cs typeface="Courier New" pitchFamily="49" charset="0"/>
                </a:rPr>
                <a:t>key</a:t>
              </a:r>
              <a:endParaRPr lang="en-US" sz="1100" dirty="0">
                <a:latin typeface="Courier New" pitchFamily="49" charset="0"/>
                <a:cs typeface="Courier New" pitchFamily="49" charset="0"/>
              </a:endParaRPr>
            </a:p>
            <a:p>
              <a:pPr>
                <a:lnSpc>
                  <a:spcPct val="150000"/>
                </a:lnSpc>
                <a:defRPr/>
              </a:pPr>
              <a:r>
                <a:rPr lang="en-US" sz="1100" dirty="0">
                  <a:latin typeface="Courier New" pitchFamily="49" charset="0"/>
                  <a:cs typeface="Courier New" pitchFamily="49" charset="0"/>
                </a:rPr>
                <a:t>value</a:t>
              </a:r>
            </a:p>
            <a:p>
              <a:pPr>
                <a:lnSpc>
                  <a:spcPct val="150000"/>
                </a:lnSpc>
                <a:defRPr/>
              </a:pPr>
              <a:r>
                <a:rPr lang="en-US" sz="1100" dirty="0" smtClean="0">
                  <a:latin typeface="Courier New" pitchFamily="49" charset="0"/>
                  <a:cs typeface="Courier New" pitchFamily="49" charset="0"/>
                </a:rPr>
                <a:t>left</a:t>
              </a:r>
              <a:endParaRPr lang="en-US" sz="1100" dirty="0">
                <a:latin typeface="Courier New" pitchFamily="49" charset="0"/>
                <a:cs typeface="Courier New" pitchFamily="49" charset="0"/>
              </a:endParaRPr>
            </a:p>
            <a:p>
              <a:pPr>
                <a:lnSpc>
                  <a:spcPct val="150000"/>
                </a:lnSpc>
                <a:defRPr/>
              </a:pPr>
              <a:r>
                <a:rPr lang="en-US" sz="1100" dirty="0" smtClean="0">
                  <a:latin typeface="Courier New" pitchFamily="49" charset="0"/>
                  <a:cs typeface="Courier New" pitchFamily="49" charset="0"/>
                </a:rPr>
                <a:t>right</a:t>
              </a:r>
              <a:endParaRPr lang="en-US" sz="1100" dirty="0">
                <a:latin typeface="Courier New" pitchFamily="49" charset="0"/>
                <a:cs typeface="Courier New" pitchFamily="49" charset="0"/>
              </a:endParaRPr>
            </a:p>
          </p:txBody>
        </p:sp>
        <p:grpSp>
          <p:nvGrpSpPr>
            <p:cNvPr id="48" name="Group 47"/>
            <p:cNvGrpSpPr/>
            <p:nvPr/>
          </p:nvGrpSpPr>
          <p:grpSpPr>
            <a:xfrm>
              <a:off x="8047831" y="4361944"/>
              <a:ext cx="457200" cy="381000"/>
              <a:chOff x="2044262" y="4277710"/>
              <a:chExt cx="457200" cy="381000"/>
            </a:xfrm>
          </p:grpSpPr>
          <p:sp>
            <p:nvSpPr>
              <p:cNvPr id="61" name="TextBox 60"/>
              <p:cNvSpPr txBox="1"/>
              <p:nvPr/>
            </p:nvSpPr>
            <p:spPr bwMode="auto">
              <a:xfrm>
                <a:off x="2044262" y="4288821"/>
                <a:ext cx="457200" cy="36988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endParaRPr lang="en-US" dirty="0"/>
              </a:p>
            </p:txBody>
          </p:sp>
          <p:cxnSp>
            <p:nvCxnSpPr>
              <p:cNvPr id="62" name="Straight Connector 61"/>
              <p:cNvCxnSpPr/>
              <p:nvPr/>
            </p:nvCxnSpPr>
            <p:spPr bwMode="auto">
              <a:xfrm>
                <a:off x="2044262" y="4277710"/>
                <a:ext cx="45720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bwMode="auto">
              <a:xfrm flipV="1">
                <a:off x="2044262" y="4277710"/>
                <a:ext cx="45720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8047831" y="4889163"/>
              <a:ext cx="457200" cy="381000"/>
              <a:chOff x="2044262" y="4277710"/>
              <a:chExt cx="457200" cy="381000"/>
            </a:xfrm>
          </p:grpSpPr>
          <p:sp>
            <p:nvSpPr>
              <p:cNvPr id="58" name="TextBox 57"/>
              <p:cNvSpPr txBox="1"/>
              <p:nvPr/>
            </p:nvSpPr>
            <p:spPr bwMode="auto">
              <a:xfrm>
                <a:off x="2044262" y="4288819"/>
                <a:ext cx="457200" cy="36988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endParaRPr lang="en-US" dirty="0"/>
              </a:p>
            </p:txBody>
          </p:sp>
          <p:cxnSp>
            <p:nvCxnSpPr>
              <p:cNvPr id="59" name="Straight Connector 58"/>
              <p:cNvCxnSpPr/>
              <p:nvPr/>
            </p:nvCxnSpPr>
            <p:spPr bwMode="auto">
              <a:xfrm>
                <a:off x="2044262" y="4277710"/>
                <a:ext cx="45720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bwMode="auto">
              <a:xfrm flipV="1">
                <a:off x="2044262" y="4277710"/>
                <a:ext cx="45720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8047831" y="5416382"/>
              <a:ext cx="457200" cy="381000"/>
              <a:chOff x="2044262" y="4277710"/>
              <a:chExt cx="457200" cy="381000"/>
            </a:xfrm>
          </p:grpSpPr>
          <p:sp>
            <p:nvSpPr>
              <p:cNvPr id="55" name="TextBox 54"/>
              <p:cNvSpPr txBox="1"/>
              <p:nvPr/>
            </p:nvSpPr>
            <p:spPr bwMode="auto">
              <a:xfrm>
                <a:off x="2044262" y="4288819"/>
                <a:ext cx="457200" cy="36988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endParaRPr lang="en-US" dirty="0"/>
              </a:p>
            </p:txBody>
          </p:sp>
          <p:cxnSp>
            <p:nvCxnSpPr>
              <p:cNvPr id="56" name="Straight Connector 55"/>
              <p:cNvCxnSpPr/>
              <p:nvPr/>
            </p:nvCxnSpPr>
            <p:spPr bwMode="auto">
              <a:xfrm>
                <a:off x="2044262" y="4277710"/>
                <a:ext cx="45720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auto">
              <a:xfrm flipV="1">
                <a:off x="2044262" y="4277710"/>
                <a:ext cx="45720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8047831" y="5943600"/>
              <a:ext cx="457200" cy="381000"/>
              <a:chOff x="2044262" y="4277710"/>
              <a:chExt cx="457200" cy="381000"/>
            </a:xfrm>
          </p:grpSpPr>
          <p:sp>
            <p:nvSpPr>
              <p:cNvPr id="52" name="TextBox 51"/>
              <p:cNvSpPr txBox="1"/>
              <p:nvPr/>
            </p:nvSpPr>
            <p:spPr bwMode="auto">
              <a:xfrm>
                <a:off x="2044262" y="4288823"/>
                <a:ext cx="457200" cy="36988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endParaRPr lang="en-US" dirty="0"/>
              </a:p>
            </p:txBody>
          </p:sp>
          <p:cxnSp>
            <p:nvCxnSpPr>
              <p:cNvPr id="53" name="Straight Connector 52"/>
              <p:cNvCxnSpPr/>
              <p:nvPr/>
            </p:nvCxnSpPr>
            <p:spPr bwMode="auto">
              <a:xfrm>
                <a:off x="2044262" y="4277710"/>
                <a:ext cx="45720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auto">
              <a:xfrm flipV="1">
                <a:off x="2044262" y="4277710"/>
                <a:ext cx="45720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32701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olleen\Documents\Teaching\HMC\CS60\2013_spring_CS60\Lecture\Spring 2013\Lec18 FloydWarshall BigO\Ans\Slide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2666" y="5410201"/>
            <a:ext cx="1736650" cy="130248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Colleen\Documents\Teaching\HMC\CS60\2013_spring_CS60\Lecture\Spring 2013\Lec18 FloydWarshall BigO\Ans\Slid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410201"/>
            <a:ext cx="1736650" cy="130248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C:\Users\Colleen\Documents\Teaching\HMC\CS60\2013_spring_CS60\Lecture\Spring 2013\Lec18 FloydWarshall BigO\Ans\Slide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92816" y="5410201"/>
            <a:ext cx="1736650" cy="130248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9" name="Picture 5" descr="C:\Users\Colleen\Documents\Teaching\HMC\CS60\2013_spring_CS60\Lecture\Spring 2013\Lec18 FloydWarshall BigO\Ans\Slide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9432" y="5410201"/>
            <a:ext cx="1736650" cy="130248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C:\Users\Colleen\Documents\Teaching\HMC\CS60\2013_spring_CS60\Lecture\Spring 2013\Lec18 FloydWarshall BigO\Ans\Slide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26048" y="5410201"/>
            <a:ext cx="1736650" cy="130248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Line Callout 1 7"/>
          <p:cNvSpPr/>
          <p:nvPr/>
        </p:nvSpPr>
        <p:spPr>
          <a:xfrm>
            <a:off x="76200" y="152400"/>
            <a:ext cx="1550988" cy="2414588"/>
          </a:xfrm>
          <a:prstGeom prst="borderCallout1">
            <a:avLst>
              <a:gd name="adj1" fmla="val 103234"/>
              <a:gd name="adj2" fmla="val 43797"/>
              <a:gd name="adj3" fmla="val 224754"/>
              <a:gd name="adj4" fmla="val 96783"/>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a:t>Guaranteed shortest path using </a:t>
            </a:r>
            <a:r>
              <a:rPr lang="en-US" sz="2000" b="1" u="sng" dirty="0"/>
              <a:t>NO</a:t>
            </a:r>
            <a:r>
              <a:rPr lang="en-US" sz="2000" dirty="0"/>
              <a:t> intermediate nodes</a:t>
            </a:r>
            <a:r>
              <a:rPr lang="en-US" sz="2000" dirty="0" smtClean="0"/>
              <a:t>.</a:t>
            </a:r>
          </a:p>
          <a:p>
            <a:pPr algn="ctr" fontAlgn="auto">
              <a:spcBef>
                <a:spcPts val="0"/>
              </a:spcBef>
              <a:spcAft>
                <a:spcPts val="0"/>
              </a:spcAft>
              <a:defRPr/>
            </a:pPr>
            <a:r>
              <a:rPr lang="en-US" sz="2000" dirty="0" smtClean="0">
                <a:latin typeface="Courier New" pitchFamily="49" charset="0"/>
                <a:cs typeface="Courier New" pitchFamily="49" charset="0"/>
              </a:rPr>
              <a:t>K = 0</a:t>
            </a:r>
            <a:endParaRPr lang="en-US" sz="2000" dirty="0">
              <a:latin typeface="Courier New" pitchFamily="49" charset="0"/>
              <a:cs typeface="Courier New" pitchFamily="49" charset="0"/>
            </a:endParaRPr>
          </a:p>
        </p:txBody>
      </p:sp>
      <p:sp>
        <p:nvSpPr>
          <p:cNvPr id="9" name="Line Callout 1 8"/>
          <p:cNvSpPr/>
          <p:nvPr/>
        </p:nvSpPr>
        <p:spPr>
          <a:xfrm>
            <a:off x="1795463" y="714375"/>
            <a:ext cx="1550987" cy="2409825"/>
          </a:xfrm>
          <a:prstGeom prst="borderCallout1">
            <a:avLst>
              <a:gd name="adj1" fmla="val 98928"/>
              <a:gd name="adj2" fmla="val 49941"/>
              <a:gd name="adj3" fmla="val 202051"/>
              <a:gd name="adj4" fmla="val 77015"/>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a:t>Guaranteed shortest path using </a:t>
            </a:r>
            <a:r>
              <a:rPr lang="en-US" sz="2400" u="sng" dirty="0"/>
              <a:t>only A</a:t>
            </a:r>
            <a:r>
              <a:rPr lang="en-US" sz="2000" u="sng" dirty="0"/>
              <a:t> </a:t>
            </a:r>
            <a:r>
              <a:rPr lang="en-US" sz="2000" dirty="0"/>
              <a:t>as an intermediate node</a:t>
            </a:r>
            <a:r>
              <a:rPr lang="en-US" sz="2000" dirty="0" smtClean="0"/>
              <a:t>.</a:t>
            </a:r>
          </a:p>
          <a:p>
            <a:pPr algn="ctr" fontAlgn="auto">
              <a:spcBef>
                <a:spcPts val="0"/>
              </a:spcBef>
              <a:spcAft>
                <a:spcPts val="0"/>
              </a:spcAft>
              <a:defRPr/>
            </a:pPr>
            <a:r>
              <a:rPr lang="en-US" sz="2000" dirty="0">
                <a:latin typeface="Courier New" pitchFamily="49" charset="0"/>
                <a:cs typeface="Courier New" pitchFamily="49" charset="0"/>
              </a:rPr>
              <a:t>K = </a:t>
            </a:r>
            <a:r>
              <a:rPr lang="en-US" sz="2000" dirty="0" smtClean="0">
                <a:latin typeface="Courier New" pitchFamily="49" charset="0"/>
                <a:cs typeface="Courier New" pitchFamily="49" charset="0"/>
              </a:rPr>
              <a:t>1</a:t>
            </a:r>
            <a:endParaRPr lang="en-US" sz="2000" dirty="0"/>
          </a:p>
        </p:txBody>
      </p:sp>
      <p:sp>
        <p:nvSpPr>
          <p:cNvPr id="10" name="Line Callout 1 9"/>
          <p:cNvSpPr/>
          <p:nvPr/>
        </p:nvSpPr>
        <p:spPr>
          <a:xfrm>
            <a:off x="3538538" y="1319213"/>
            <a:ext cx="1533525" cy="2414587"/>
          </a:xfrm>
          <a:prstGeom prst="borderCallout1">
            <a:avLst>
              <a:gd name="adj1" fmla="val 173724"/>
              <a:gd name="adj2" fmla="val 61994"/>
              <a:gd name="adj3" fmla="val 101907"/>
              <a:gd name="adj4" fmla="val 47056"/>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a:t>Guaranteed shortest path using </a:t>
            </a:r>
            <a:r>
              <a:rPr lang="en-US" sz="2000" u="sng" dirty="0"/>
              <a:t>only A &amp; B</a:t>
            </a:r>
            <a:r>
              <a:rPr lang="en-US" sz="2000" dirty="0"/>
              <a:t> as intermediate nodes</a:t>
            </a:r>
            <a:r>
              <a:rPr lang="en-US" sz="2000" dirty="0" smtClean="0"/>
              <a:t>.</a:t>
            </a:r>
          </a:p>
          <a:p>
            <a:pPr algn="ctr" fontAlgn="auto">
              <a:spcBef>
                <a:spcPts val="0"/>
              </a:spcBef>
              <a:spcAft>
                <a:spcPts val="0"/>
              </a:spcAft>
              <a:defRPr/>
            </a:pPr>
            <a:r>
              <a:rPr lang="en-US" sz="2000" dirty="0">
                <a:latin typeface="Courier New" pitchFamily="49" charset="0"/>
                <a:cs typeface="Courier New" pitchFamily="49" charset="0"/>
              </a:rPr>
              <a:t>K = </a:t>
            </a:r>
            <a:r>
              <a:rPr lang="en-US" sz="2000" dirty="0" smtClean="0">
                <a:latin typeface="Courier New" pitchFamily="49" charset="0"/>
                <a:cs typeface="Courier New" pitchFamily="49" charset="0"/>
              </a:rPr>
              <a:t>2</a:t>
            </a:r>
            <a:endParaRPr lang="en-US" sz="2000" dirty="0"/>
          </a:p>
        </p:txBody>
      </p:sp>
      <p:sp>
        <p:nvSpPr>
          <p:cNvPr id="11" name="Line Callout 1 10"/>
          <p:cNvSpPr/>
          <p:nvPr/>
        </p:nvSpPr>
        <p:spPr>
          <a:xfrm>
            <a:off x="5226050" y="1928813"/>
            <a:ext cx="1828800" cy="2414587"/>
          </a:xfrm>
          <a:prstGeom prst="borderCallout1">
            <a:avLst>
              <a:gd name="adj1" fmla="val 151525"/>
              <a:gd name="adj2" fmla="val 49011"/>
              <a:gd name="adj3" fmla="val 101907"/>
              <a:gd name="adj4" fmla="val 47056"/>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a:t>Guaranteed shortest path using </a:t>
            </a:r>
          </a:p>
          <a:p>
            <a:pPr algn="ctr" fontAlgn="auto">
              <a:spcBef>
                <a:spcPts val="0"/>
              </a:spcBef>
              <a:spcAft>
                <a:spcPts val="0"/>
              </a:spcAft>
              <a:defRPr/>
            </a:pPr>
            <a:r>
              <a:rPr lang="en-US" sz="2000" u="sng" dirty="0"/>
              <a:t>only A, B, &amp; C </a:t>
            </a:r>
          </a:p>
          <a:p>
            <a:pPr algn="ctr" fontAlgn="auto">
              <a:spcBef>
                <a:spcPts val="0"/>
              </a:spcBef>
              <a:spcAft>
                <a:spcPts val="0"/>
              </a:spcAft>
              <a:defRPr/>
            </a:pPr>
            <a:r>
              <a:rPr lang="en-US" sz="2000" dirty="0"/>
              <a:t>as intermediate nodes</a:t>
            </a:r>
            <a:r>
              <a:rPr lang="en-US" sz="2000" dirty="0" smtClean="0"/>
              <a:t>.</a:t>
            </a:r>
          </a:p>
          <a:p>
            <a:pPr algn="ctr" fontAlgn="auto">
              <a:spcBef>
                <a:spcPts val="0"/>
              </a:spcBef>
              <a:spcAft>
                <a:spcPts val="0"/>
              </a:spcAft>
              <a:defRPr/>
            </a:pPr>
            <a:r>
              <a:rPr lang="en-US" sz="2000" dirty="0">
                <a:latin typeface="Courier New" pitchFamily="49" charset="0"/>
                <a:cs typeface="Courier New" pitchFamily="49" charset="0"/>
              </a:rPr>
              <a:t>K = </a:t>
            </a:r>
            <a:r>
              <a:rPr lang="en-US" sz="2000" dirty="0" smtClean="0">
                <a:latin typeface="Courier New" pitchFamily="49" charset="0"/>
                <a:cs typeface="Courier New" pitchFamily="49" charset="0"/>
              </a:rPr>
              <a:t>3</a:t>
            </a:r>
            <a:endParaRPr lang="en-US" sz="2000" dirty="0"/>
          </a:p>
        </p:txBody>
      </p:sp>
      <p:sp>
        <p:nvSpPr>
          <p:cNvPr id="12" name="Line Callout 1 11"/>
          <p:cNvSpPr/>
          <p:nvPr/>
        </p:nvSpPr>
        <p:spPr>
          <a:xfrm>
            <a:off x="7215188" y="2590800"/>
            <a:ext cx="1928812" cy="2414588"/>
          </a:xfrm>
          <a:prstGeom prst="borderCallout1">
            <a:avLst>
              <a:gd name="adj1" fmla="val 120187"/>
              <a:gd name="adj2" fmla="val 35481"/>
              <a:gd name="adj3" fmla="val 101907"/>
              <a:gd name="adj4" fmla="val 47056"/>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a:t>Guaranteed shortest path using </a:t>
            </a:r>
          </a:p>
          <a:p>
            <a:pPr algn="ctr" fontAlgn="auto">
              <a:spcBef>
                <a:spcPts val="0"/>
              </a:spcBef>
              <a:spcAft>
                <a:spcPts val="0"/>
              </a:spcAft>
              <a:defRPr/>
            </a:pPr>
            <a:r>
              <a:rPr lang="en-US" sz="2000" u="sng" dirty="0"/>
              <a:t>only A, B, C, &amp; D </a:t>
            </a:r>
          </a:p>
          <a:p>
            <a:pPr algn="ctr" fontAlgn="auto">
              <a:spcBef>
                <a:spcPts val="0"/>
              </a:spcBef>
              <a:spcAft>
                <a:spcPts val="0"/>
              </a:spcAft>
              <a:defRPr/>
            </a:pPr>
            <a:r>
              <a:rPr lang="en-US" sz="2000" dirty="0"/>
              <a:t>as intermediate nodes</a:t>
            </a:r>
            <a:r>
              <a:rPr lang="en-US" sz="2000" dirty="0" smtClean="0"/>
              <a:t>.</a:t>
            </a:r>
          </a:p>
          <a:p>
            <a:pPr algn="ctr" fontAlgn="auto">
              <a:spcBef>
                <a:spcPts val="0"/>
              </a:spcBef>
              <a:spcAft>
                <a:spcPts val="0"/>
              </a:spcAft>
              <a:defRPr/>
            </a:pPr>
            <a:r>
              <a:rPr lang="en-US" sz="2000" dirty="0">
                <a:latin typeface="Courier New" pitchFamily="49" charset="0"/>
                <a:cs typeface="Courier New" pitchFamily="49" charset="0"/>
              </a:rPr>
              <a:t>K = </a:t>
            </a:r>
            <a:r>
              <a:rPr lang="en-US" sz="2000" dirty="0" smtClean="0">
                <a:latin typeface="Courier New" pitchFamily="49" charset="0"/>
                <a:cs typeface="Courier New" pitchFamily="49" charset="0"/>
              </a:rPr>
              <a:t>4</a:t>
            </a:r>
            <a:endParaRPr lang="en-US" sz="2000" dirty="0"/>
          </a:p>
        </p:txBody>
      </p:sp>
      <p:sp>
        <p:nvSpPr>
          <p:cNvPr id="13" name="Title 1"/>
          <p:cNvSpPr txBox="1">
            <a:spLocks/>
          </p:cNvSpPr>
          <p:nvPr/>
        </p:nvSpPr>
        <p:spPr bwMode="auto">
          <a:xfrm>
            <a:off x="4038600" y="381000"/>
            <a:ext cx="5133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b="1" dirty="0" smtClean="0"/>
              <a:t>If we keep a separate N+1xN+1 table </a:t>
            </a:r>
          </a:p>
          <a:p>
            <a:r>
              <a:rPr lang="en-US" sz="4000" b="1" dirty="0" smtClean="0"/>
              <a:t>for each </a:t>
            </a:r>
            <a:r>
              <a:rPr lang="en-US" sz="4000" b="1" dirty="0" smtClean="0">
                <a:latin typeface="Courier New" pitchFamily="49" charset="0"/>
                <a:cs typeface="Courier New" pitchFamily="49" charset="0"/>
              </a:rPr>
              <a:t>K…</a:t>
            </a:r>
          </a:p>
        </p:txBody>
      </p:sp>
      <p:graphicFrame>
        <p:nvGraphicFramePr>
          <p:cNvPr id="2" name="Table 1"/>
          <p:cNvGraphicFramePr>
            <a:graphicFrameLocks noGrp="1"/>
          </p:cNvGraphicFramePr>
          <p:nvPr/>
        </p:nvGraphicFramePr>
        <p:xfrm>
          <a:off x="76200" y="3810000"/>
          <a:ext cx="4273550" cy="718820"/>
        </p:xfrm>
        <a:graphic>
          <a:graphicData uri="http://schemas.openxmlformats.org/drawingml/2006/table">
            <a:tbl>
              <a:tblPr firstRow="1" bandRow="1">
                <a:tableStyleId>{5940675A-B579-460E-94D1-54222C63F5DA}</a:tableStyleId>
              </a:tblPr>
              <a:tblGrid>
                <a:gridCol w="854710"/>
                <a:gridCol w="854710"/>
                <a:gridCol w="854710"/>
                <a:gridCol w="854710"/>
                <a:gridCol w="854710"/>
              </a:tblGrid>
              <a:tr h="718820">
                <a:tc>
                  <a:txBody>
                    <a:bodyPr/>
                    <a:lstStyle/>
                    <a:p>
                      <a:endParaRPr lang="en-US"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US"/>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US"/>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US"/>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US"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408792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ctrTitle"/>
          </p:nvPr>
        </p:nvSpPr>
        <p:spPr>
          <a:xfrm>
            <a:off x="279400" y="1676400"/>
            <a:ext cx="8585200" cy="3352800"/>
          </a:xfrm>
        </p:spPr>
        <p:txBody>
          <a:bodyPr/>
          <a:lstStyle/>
          <a:p>
            <a:r>
              <a:rPr lang="en-US" sz="11500" b="1" dirty="0" smtClean="0"/>
              <a:t>Dynamic Programming Review</a:t>
            </a:r>
            <a:endParaRPr lang="en-US" sz="6000" b="1" dirty="0" smtClean="0"/>
          </a:p>
        </p:txBody>
      </p:sp>
    </p:spTree>
    <p:extLst>
      <p:ext uri="{BB962C8B-B14F-4D97-AF65-F5344CB8AC3E}">
        <p14:creationId xmlns:p14="http://schemas.microsoft.com/office/powerpoint/2010/main" val="14967207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04800" y="152400"/>
            <a:ext cx="8610600" cy="1600200"/>
          </a:xfrm>
        </p:spPr>
        <p:txBody>
          <a:bodyPr/>
          <a:lstStyle/>
          <a:p>
            <a:r>
              <a:rPr lang="en-US" sz="3600" u="sng" dirty="0" smtClean="0"/>
              <a:t>Differences between </a:t>
            </a:r>
            <a:r>
              <a:rPr lang="en-US" sz="3600" u="sng" dirty="0" err="1" smtClean="0"/>
              <a:t>Memoization</a:t>
            </a:r>
            <a:r>
              <a:rPr lang="en-US" sz="3600" u="sng" smtClean="0"/>
              <a:t> and Dynamic Programming</a:t>
            </a:r>
            <a:r>
              <a:rPr lang="en-US" sz="3600" b="1" smtClean="0"/>
              <a:t/>
            </a:r>
            <a:br>
              <a:rPr lang="en-US" sz="3600" b="1" smtClean="0"/>
            </a:br>
            <a:endParaRPr lang="en-US" sz="3600" smtClean="0"/>
          </a:p>
        </p:txBody>
      </p:sp>
      <p:sp>
        <p:nvSpPr>
          <p:cNvPr id="3" name="Content Placeholder 2"/>
          <p:cNvSpPr>
            <a:spLocks noGrp="1"/>
          </p:cNvSpPr>
          <p:nvPr>
            <p:ph idx="1"/>
          </p:nvPr>
        </p:nvSpPr>
        <p:spPr>
          <a:xfrm>
            <a:off x="152400" y="1417638"/>
            <a:ext cx="8839200" cy="4525962"/>
          </a:xfrm>
        </p:spPr>
        <p:txBody>
          <a:bodyPr/>
          <a:lstStyle/>
          <a:p>
            <a:r>
              <a:rPr lang="en-US" sz="2800" smtClean="0"/>
              <a:t>Brute Force Recursion </a:t>
            </a:r>
          </a:p>
          <a:p>
            <a:pPr lvl="1"/>
            <a:r>
              <a:rPr lang="en-US" sz="2400" b="1" smtClean="0"/>
              <a:t>Top-Down</a:t>
            </a:r>
          </a:p>
          <a:p>
            <a:r>
              <a:rPr lang="en-US" sz="2800" smtClean="0"/>
              <a:t>Memoization </a:t>
            </a:r>
          </a:p>
          <a:p>
            <a:pPr lvl="1"/>
            <a:r>
              <a:rPr lang="en-US" sz="2400" b="1" smtClean="0"/>
              <a:t>Top-down</a:t>
            </a:r>
          </a:p>
          <a:p>
            <a:pPr lvl="1"/>
            <a:r>
              <a:rPr lang="en-US" sz="2400" smtClean="0"/>
              <a:t>Keep track of recursive calls you’ve made and store the result.</a:t>
            </a:r>
          </a:p>
          <a:p>
            <a:pPr lvl="1"/>
            <a:r>
              <a:rPr lang="en-US" sz="2400" smtClean="0"/>
              <a:t>Before you make a recursive call, check to see if you already know the answer.</a:t>
            </a:r>
          </a:p>
          <a:p>
            <a:r>
              <a:rPr lang="en-US" sz="2800" smtClean="0"/>
              <a:t>Dynamic Programming</a:t>
            </a:r>
          </a:p>
          <a:p>
            <a:pPr lvl="1"/>
            <a:r>
              <a:rPr lang="en-US" sz="2400" b="1" smtClean="0"/>
              <a:t>Bottom-up</a:t>
            </a:r>
          </a:p>
          <a:p>
            <a:pPr lvl="1"/>
            <a:r>
              <a:rPr lang="en-US" sz="2400" smtClean="0"/>
              <a:t>Build up a table with answers to smaller problems</a:t>
            </a:r>
          </a:p>
          <a:p>
            <a:pPr lvl="1"/>
            <a:r>
              <a:rPr lang="en-US" sz="2400" smtClean="0"/>
              <a:t>Make sure you always have already calculated the required components (e.g. </a:t>
            </a:r>
            <a:r>
              <a:rPr lang="en-US" sz="2400" smtClean="0">
                <a:latin typeface="Courier New" pitchFamily="49" charset="0"/>
                <a:cs typeface="Courier New" pitchFamily="49" charset="0"/>
              </a:rPr>
              <a:t>fib(n-1) + fib(n-2)</a:t>
            </a:r>
            <a:r>
              <a:rPr lang="en-US" sz="2400" smtClean="0"/>
              <a:t>)  </a:t>
            </a:r>
          </a:p>
        </p:txBody>
      </p:sp>
      <p:pic>
        <p:nvPicPr>
          <p:cNvPr id="410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0" y="1752600"/>
            <a:ext cx="191452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705600" y="1447800"/>
            <a:ext cx="2057400" cy="157003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3200" dirty="0"/>
              <a:t>Fibonacci Solution Methods </a:t>
            </a:r>
          </a:p>
        </p:txBody>
      </p:sp>
    </p:spTree>
    <p:extLst>
      <p:ext uri="{BB962C8B-B14F-4D97-AF65-F5344CB8AC3E}">
        <p14:creationId xmlns:p14="http://schemas.microsoft.com/office/powerpoint/2010/main" val="4028727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54365"/>
          <a:stretch/>
        </p:blipFill>
        <p:spPr bwMode="auto">
          <a:xfrm>
            <a:off x="0" y="1"/>
            <a:ext cx="6858000" cy="313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45712"/>
          <a:stretch/>
        </p:blipFill>
        <p:spPr bwMode="auto">
          <a:xfrm>
            <a:off x="0" y="3124200"/>
            <a:ext cx="6858000" cy="3732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Line Callout 1 6"/>
          <p:cNvSpPr/>
          <p:nvPr/>
        </p:nvSpPr>
        <p:spPr>
          <a:xfrm>
            <a:off x="5734870" y="3886200"/>
            <a:ext cx="3443288" cy="2987567"/>
          </a:xfrm>
          <a:prstGeom prst="borderCallout1">
            <a:avLst>
              <a:gd name="adj1" fmla="val 18416"/>
              <a:gd name="adj2" fmla="val -136"/>
              <a:gd name="adj3" fmla="val 15952"/>
              <a:gd name="adj4" fmla="val -14503"/>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t>Factorial using Dynamic Programming  (DP)</a:t>
            </a:r>
          </a:p>
          <a:p>
            <a:pPr algn="ctr" fontAlgn="auto">
              <a:spcBef>
                <a:spcPts val="0"/>
              </a:spcBef>
              <a:spcAft>
                <a:spcPts val="0"/>
              </a:spcAft>
              <a:defRPr/>
            </a:pPr>
            <a:endParaRPr lang="en-US" sz="2800" dirty="0" smtClean="0"/>
          </a:p>
          <a:p>
            <a:pPr algn="ctr" fontAlgn="auto">
              <a:spcBef>
                <a:spcPts val="0"/>
              </a:spcBef>
              <a:spcAft>
                <a:spcPts val="0"/>
              </a:spcAft>
              <a:defRPr/>
            </a:pPr>
            <a:r>
              <a:rPr lang="en-US" sz="2400" i="1" dirty="0" smtClean="0"/>
              <a:t>(Note: it doesn’t provide any speed-up in this case)</a:t>
            </a:r>
            <a:endParaRPr lang="en-US" sz="2400" i="1" dirty="0"/>
          </a:p>
        </p:txBody>
      </p:sp>
      <p:sp>
        <p:nvSpPr>
          <p:cNvPr id="8" name="Line Callout 1 7"/>
          <p:cNvSpPr/>
          <p:nvPr/>
        </p:nvSpPr>
        <p:spPr>
          <a:xfrm>
            <a:off x="5867400" y="1552906"/>
            <a:ext cx="3158358" cy="1418898"/>
          </a:xfrm>
          <a:prstGeom prst="borderCallout1">
            <a:avLst>
              <a:gd name="adj1" fmla="val 131749"/>
              <a:gd name="adj2" fmla="val -10119"/>
              <a:gd name="adj3" fmla="val 76676"/>
              <a:gd name="adj4" fmla="val 149"/>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t>One cell in </a:t>
            </a:r>
            <a:r>
              <a:rPr lang="en-US" sz="2800" dirty="0" smtClean="0">
                <a:latin typeface="Courier New" pitchFamily="49" charset="0"/>
                <a:cs typeface="Courier New" pitchFamily="49" charset="0"/>
              </a:rPr>
              <a:t>table</a:t>
            </a:r>
            <a:r>
              <a:rPr lang="en-US" sz="2800" dirty="0" smtClean="0"/>
              <a:t> for EACH possible recursive call.</a:t>
            </a:r>
            <a:endParaRPr lang="en-US" sz="2400" i="1" dirty="0"/>
          </a:p>
        </p:txBody>
      </p:sp>
    </p:spTree>
    <p:extLst>
      <p:ext uri="{BB962C8B-B14F-4D97-AF65-F5344CB8AC3E}">
        <p14:creationId xmlns:p14="http://schemas.microsoft.com/office/powerpoint/2010/main" val="143887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Fibonacci Using Recursion</a:t>
            </a:r>
            <a:endParaRPr lang="en-US"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93" y="1905000"/>
            <a:ext cx="9127307" cy="4065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28026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5631</TotalTime>
  <Words>3129</Words>
  <Application>Microsoft Office PowerPoint</Application>
  <PresentationFormat>On-screen Show (4:3)</PresentationFormat>
  <Paragraphs>847</Paragraphs>
  <Slides>51</Slides>
  <Notes>15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51</vt:i4>
      </vt:variant>
    </vt:vector>
  </HeadingPairs>
  <TitlesOfParts>
    <vt:vector size="63" baseType="lpstr">
      <vt:lpstr>Arial</vt:lpstr>
      <vt:lpstr>Calibri</vt:lpstr>
      <vt:lpstr>Cambria</vt:lpstr>
      <vt:lpstr>Comic Sans MS</vt:lpstr>
      <vt:lpstr>Courier New</vt:lpstr>
      <vt:lpstr>Helvetica</vt:lpstr>
      <vt:lpstr>Symbol</vt:lpstr>
      <vt:lpstr>Times</vt:lpstr>
      <vt:lpstr>Times New Roman</vt:lpstr>
      <vt:lpstr>Trebuchet MS</vt:lpstr>
      <vt:lpstr>Wingdings</vt:lpstr>
      <vt:lpstr>Office Theme</vt:lpstr>
      <vt:lpstr>CS  60</vt:lpstr>
      <vt:lpstr>After Homework 7</vt:lpstr>
      <vt:lpstr>BSTNode min()</vt:lpstr>
      <vt:lpstr>PowerPoint Presentation</vt:lpstr>
      <vt:lpstr>PowerPoint Presentation</vt:lpstr>
      <vt:lpstr>Dynamic Programming Review</vt:lpstr>
      <vt:lpstr>Differences between Memoization and Dynamic Programming </vt:lpstr>
      <vt:lpstr>PowerPoint Presentation</vt:lpstr>
      <vt:lpstr>Fibonacci Using Recursion</vt:lpstr>
      <vt:lpstr>Fill In – Fibonacci DP</vt:lpstr>
      <vt:lpstr>PowerPoint Presentation</vt:lpstr>
      <vt:lpstr>PowerPoint Presentation</vt:lpstr>
      <vt:lpstr>PowerPoint Presentation</vt:lpstr>
      <vt:lpstr>Making Change Hw9</vt:lpstr>
      <vt:lpstr>PowerPoint Presentation</vt:lpstr>
      <vt:lpstr>In CS (and life?) Greed usually doesn’t work </vt:lpstr>
      <vt:lpstr>PowerPoint Presentation</vt:lpstr>
      <vt:lpstr>Floyd-Warshall (all-pairs shortest path)</vt:lpstr>
      <vt:lpstr>PowerPoint Presentation</vt:lpstr>
      <vt:lpstr>Floyd-Warshall algorithm</vt:lpstr>
      <vt:lpstr>Shortest Paths in CS60</vt:lpstr>
      <vt:lpstr>Graph Representations  (adjacency matrix)</vt:lpstr>
      <vt:lpstr>PowerPoint Presentation</vt:lpstr>
      <vt:lpstr>PowerPoint Presentation</vt:lpstr>
      <vt:lpstr>Adjacency Matrix</vt:lpstr>
      <vt:lpstr>Adjacency Matrix (Floyd-Warshall implementation detail):  Use a int[][] and number the nodes starting with 1</vt:lpstr>
      <vt:lpstr>Tracing Floyd-Warshall</vt:lpstr>
      <vt:lpstr>Floyd-Warshall algorithm</vt:lpstr>
      <vt:lpstr>PowerPoint Presentation</vt:lpstr>
      <vt:lpstr>PowerPoint Presentation</vt:lpstr>
      <vt:lpstr>PowerPoint Presentation</vt:lpstr>
      <vt:lpstr> Floyd-Warshall Pseudocode</vt:lpstr>
      <vt:lpstr>PowerPoint Presentation</vt:lpstr>
      <vt:lpstr>PowerPoint Presentation</vt:lpstr>
      <vt:lpstr>PowerPoint Presentation</vt:lpstr>
      <vt:lpstr>Discuss in your group </vt:lpstr>
      <vt:lpstr>Current shortest paths using intermediate nodes:  NONE (just edges) LEVEL 0  K=0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CS (and life?) Greed usually doesn’t work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dc:creator>
  <cp:lastModifiedBy>ColleenLewis</cp:lastModifiedBy>
  <cp:revision>203</cp:revision>
  <cp:lastPrinted>2013-03-28T16:44:04Z</cp:lastPrinted>
  <dcterms:created xsi:type="dcterms:W3CDTF">2012-10-29T16:10:05Z</dcterms:created>
  <dcterms:modified xsi:type="dcterms:W3CDTF">2013-10-31T02:18:33Z</dcterms:modified>
</cp:coreProperties>
</file>