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5.xml" ContentType="application/inkml+xml"/>
  <Override PartName="/ppt/ink/ink6.xml" ContentType="application/inkml+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ink/ink7.xml" ContentType="application/inkml+xml"/>
  <Override PartName="/ppt/notesSlides/notesSlide5.xml" ContentType="application/vnd.openxmlformats-officedocument.presentationml.notesSlide+xml"/>
  <Override PartName="/ppt/ink/ink8.xml" ContentType="application/inkml+xml"/>
  <Override PartName="/ppt/notesSlides/notesSlide6.xml" ContentType="application/vnd.openxmlformats-officedocument.presentationml.notesSlide+xml"/>
  <Override PartName="/ppt/ink/ink9.xml" ContentType="application/inkml+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8"/>
  </p:notesMasterIdLst>
  <p:sldIdLst>
    <p:sldId id="399" r:id="rId2"/>
    <p:sldId id="674" r:id="rId3"/>
    <p:sldId id="314" r:id="rId4"/>
    <p:sldId id="766" r:id="rId5"/>
    <p:sldId id="767" r:id="rId6"/>
    <p:sldId id="768" r:id="rId7"/>
    <p:sldId id="795" r:id="rId8"/>
    <p:sldId id="769" r:id="rId9"/>
    <p:sldId id="770" r:id="rId10"/>
    <p:sldId id="771" r:id="rId11"/>
    <p:sldId id="772" r:id="rId12"/>
    <p:sldId id="773" r:id="rId13"/>
    <p:sldId id="802" r:id="rId14"/>
    <p:sldId id="803" r:id="rId15"/>
    <p:sldId id="804" r:id="rId16"/>
    <p:sldId id="805" r:id="rId17"/>
    <p:sldId id="806" r:id="rId18"/>
    <p:sldId id="807" r:id="rId19"/>
    <p:sldId id="808" r:id="rId20"/>
    <p:sldId id="809" r:id="rId21"/>
    <p:sldId id="820" r:id="rId22"/>
    <p:sldId id="822" r:id="rId23"/>
    <p:sldId id="821" r:id="rId24"/>
    <p:sldId id="810" r:id="rId25"/>
    <p:sldId id="811" r:id="rId26"/>
    <p:sldId id="812" r:id="rId27"/>
    <p:sldId id="813" r:id="rId28"/>
    <p:sldId id="814" r:id="rId29"/>
    <p:sldId id="823" r:id="rId30"/>
    <p:sldId id="824" r:id="rId31"/>
    <p:sldId id="825" r:id="rId32"/>
    <p:sldId id="815" r:id="rId33"/>
    <p:sldId id="816" r:id="rId34"/>
    <p:sldId id="817" r:id="rId35"/>
    <p:sldId id="818" r:id="rId36"/>
    <p:sldId id="819" r:id="rId37"/>
    <p:sldId id="826" r:id="rId38"/>
    <p:sldId id="827" r:id="rId39"/>
    <p:sldId id="828" r:id="rId40"/>
    <p:sldId id="740" r:id="rId41"/>
    <p:sldId id="741" r:id="rId42"/>
    <p:sldId id="742" r:id="rId43"/>
    <p:sldId id="743" r:id="rId44"/>
    <p:sldId id="744" r:id="rId45"/>
    <p:sldId id="745" r:id="rId46"/>
    <p:sldId id="746" r:id="rId47"/>
    <p:sldId id="747" r:id="rId48"/>
    <p:sldId id="748" r:id="rId49"/>
    <p:sldId id="749" r:id="rId50"/>
    <p:sldId id="750" r:id="rId51"/>
    <p:sldId id="751" r:id="rId52"/>
    <p:sldId id="752" r:id="rId53"/>
    <p:sldId id="753" r:id="rId54"/>
    <p:sldId id="754" r:id="rId55"/>
    <p:sldId id="755" r:id="rId56"/>
    <p:sldId id="696" r:id="rId57"/>
    <p:sldId id="691" r:id="rId58"/>
    <p:sldId id="539" r:id="rId59"/>
    <p:sldId id="540" r:id="rId60"/>
    <p:sldId id="617" r:id="rId61"/>
    <p:sldId id="779" r:id="rId62"/>
    <p:sldId id="780" r:id="rId63"/>
    <p:sldId id="781" r:id="rId64"/>
    <p:sldId id="782" r:id="rId65"/>
    <p:sldId id="783" r:id="rId66"/>
    <p:sldId id="784" r:id="rId67"/>
    <p:sldId id="785" r:id="rId68"/>
    <p:sldId id="786" r:id="rId69"/>
    <p:sldId id="787" r:id="rId70"/>
    <p:sldId id="788" r:id="rId71"/>
    <p:sldId id="789" r:id="rId72"/>
    <p:sldId id="724" r:id="rId73"/>
    <p:sldId id="725" r:id="rId74"/>
    <p:sldId id="728" r:id="rId75"/>
    <p:sldId id="726" r:id="rId76"/>
    <p:sldId id="727" r:id="rId77"/>
    <p:sldId id="729" r:id="rId78"/>
    <p:sldId id="730" r:id="rId79"/>
    <p:sldId id="731" r:id="rId80"/>
    <p:sldId id="732" r:id="rId81"/>
    <p:sldId id="733" r:id="rId82"/>
    <p:sldId id="734" r:id="rId83"/>
    <p:sldId id="793" r:id="rId84"/>
    <p:sldId id="794" r:id="rId85"/>
    <p:sldId id="697" r:id="rId86"/>
    <p:sldId id="663" r:id="rId87"/>
    <p:sldId id="664" r:id="rId88"/>
    <p:sldId id="665" r:id="rId89"/>
    <p:sldId id="667" r:id="rId90"/>
    <p:sldId id="669" r:id="rId91"/>
    <p:sldId id="666" r:id="rId92"/>
    <p:sldId id="671" r:id="rId93"/>
    <p:sldId id="692" r:id="rId94"/>
    <p:sldId id="520" r:id="rId95"/>
    <p:sldId id="796" r:id="rId96"/>
    <p:sldId id="797" r:id="rId97"/>
    <p:sldId id="798" r:id="rId98"/>
    <p:sldId id="799" r:id="rId99"/>
    <p:sldId id="800" r:id="rId100"/>
    <p:sldId id="801" r:id="rId101"/>
    <p:sldId id="698" r:id="rId102"/>
    <p:sldId id="699" r:id="rId103"/>
    <p:sldId id="700" r:id="rId104"/>
    <p:sldId id="702" r:id="rId105"/>
    <p:sldId id="723" r:id="rId106"/>
    <p:sldId id="703" r:id="rId107"/>
    <p:sldId id="706" r:id="rId108"/>
    <p:sldId id="525" r:id="rId109"/>
    <p:sldId id="658" r:id="rId110"/>
    <p:sldId id="704" r:id="rId111"/>
    <p:sldId id="705" r:id="rId112"/>
    <p:sldId id="708" r:id="rId113"/>
    <p:sldId id="709" r:id="rId114"/>
    <p:sldId id="710" r:id="rId115"/>
    <p:sldId id="711" r:id="rId116"/>
    <p:sldId id="712" r:id="rId117"/>
    <p:sldId id="713" r:id="rId118"/>
    <p:sldId id="714" r:id="rId119"/>
    <p:sldId id="715" r:id="rId120"/>
    <p:sldId id="716" r:id="rId121"/>
    <p:sldId id="717" r:id="rId122"/>
    <p:sldId id="718" r:id="rId123"/>
    <p:sldId id="719" r:id="rId124"/>
    <p:sldId id="720" r:id="rId125"/>
    <p:sldId id="721" r:id="rId126"/>
    <p:sldId id="722" r:id="rId127"/>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Frontmatter" id="{0D621611-0684-47D0-AFEA-8A917949F864}">
          <p14:sldIdLst>
            <p14:sldId id="399"/>
            <p14:sldId id="674"/>
            <p14:sldId id="314"/>
          </p14:sldIdLst>
        </p14:section>
        <p14:section name="Loop Counting Review" id="{9B14B043-B7B3-49E0-B591-D201364B3AEC}">
          <p14:sldIdLst>
            <p14:sldId id="766"/>
            <p14:sldId id="767"/>
            <p14:sldId id="768"/>
            <p14:sldId id="795"/>
          </p14:sldIdLst>
        </p14:section>
        <p14:section name="Recurrence Relationships" id="{4C205FEF-DC95-42B4-A386-5E5A0444C142}">
          <p14:sldIdLst>
            <p14:sldId id="769"/>
            <p14:sldId id="770"/>
            <p14:sldId id="771"/>
            <p14:sldId id="772"/>
            <p14:sldId id="773"/>
          </p14:sldIdLst>
        </p14:section>
        <p14:section name="Bubble Sort" id="{93D083A6-B764-4ED8-A34A-142409F49D44}">
          <p14:sldIdLst>
            <p14:sldId id="802"/>
            <p14:sldId id="803"/>
            <p14:sldId id="804"/>
            <p14:sldId id="805"/>
            <p14:sldId id="806"/>
            <p14:sldId id="807"/>
            <p14:sldId id="808"/>
            <p14:sldId id="809"/>
            <p14:sldId id="820"/>
            <p14:sldId id="822"/>
            <p14:sldId id="821"/>
          </p14:sldIdLst>
        </p14:section>
        <p14:section name="Insertion Sort" id="{102D22AE-214F-4927-BC0D-BF9F5BF3B389}">
          <p14:sldIdLst>
            <p14:sldId id="810"/>
            <p14:sldId id="811"/>
            <p14:sldId id="812"/>
            <p14:sldId id="813"/>
            <p14:sldId id="814"/>
            <p14:sldId id="823"/>
            <p14:sldId id="824"/>
            <p14:sldId id="825"/>
            <p14:sldId id="815"/>
            <p14:sldId id="816"/>
          </p14:sldIdLst>
        </p14:section>
        <p14:section name="Selection Sort" id="{34B14BDA-89FB-4BD4-BA78-4D422C64D4C3}">
          <p14:sldIdLst>
            <p14:sldId id="817"/>
            <p14:sldId id="818"/>
            <p14:sldId id="819"/>
            <p14:sldId id="826"/>
            <p14:sldId id="827"/>
            <p14:sldId id="828"/>
          </p14:sldIdLst>
        </p14:section>
        <p14:section name="Runtime" id="{11D69615-9A93-41B4-9CEE-7A793727EB9E}">
          <p14:sldIdLst>
            <p14:sldId id="740"/>
            <p14:sldId id="741"/>
            <p14:sldId id="742"/>
            <p14:sldId id="743"/>
            <p14:sldId id="744"/>
            <p14:sldId id="745"/>
            <p14:sldId id="746"/>
            <p14:sldId id="747"/>
            <p14:sldId id="748"/>
            <p14:sldId id="749"/>
            <p14:sldId id="750"/>
            <p14:sldId id="751"/>
            <p14:sldId id="752"/>
          </p14:sldIdLst>
        </p14:section>
        <p14:section name="Review Logs" id="{5E86650A-958B-4985-B8F3-33B1E6C47AB0}">
          <p14:sldIdLst>
            <p14:sldId id="753"/>
            <p14:sldId id="754"/>
            <p14:sldId id="755"/>
          </p14:sldIdLst>
        </p14:section>
        <p14:section name="Runtimes" id="{C862A6B2-FD53-4ABD-8321-D2FF704EF2D6}">
          <p14:sldIdLst>
            <p14:sldId id="696"/>
            <p14:sldId id="691"/>
            <p14:sldId id="539"/>
            <p14:sldId id="540"/>
            <p14:sldId id="617"/>
          </p14:sldIdLst>
        </p14:section>
        <p14:section name="Radix" id="{763A31CB-72D7-4100-BA64-E39CE48BA608}">
          <p14:sldIdLst>
            <p14:sldId id="779"/>
            <p14:sldId id="780"/>
            <p14:sldId id="781"/>
            <p14:sldId id="782"/>
            <p14:sldId id="783"/>
            <p14:sldId id="784"/>
            <p14:sldId id="785"/>
            <p14:sldId id="786"/>
            <p14:sldId id="787"/>
            <p14:sldId id="788"/>
            <p14:sldId id="789"/>
          </p14:sldIdLst>
        </p14:section>
        <p14:section name="Quicksort" id="{2B1BE96C-D162-40AD-8464-E1C3ED418AFC}">
          <p14:sldIdLst>
            <p14:sldId id="724"/>
            <p14:sldId id="725"/>
            <p14:sldId id="728"/>
            <p14:sldId id="726"/>
            <p14:sldId id="727"/>
            <p14:sldId id="729"/>
            <p14:sldId id="730"/>
            <p14:sldId id="731"/>
            <p14:sldId id="732"/>
            <p14:sldId id="733"/>
            <p14:sldId id="734"/>
            <p14:sldId id="793"/>
            <p14:sldId id="794"/>
          </p14:sldIdLst>
        </p14:section>
        <p14:section name="Formal Definition" id="{1D8530B3-B478-4363-AD3C-158EB75A6FFA}">
          <p14:sldIdLst>
            <p14:sldId id="697"/>
            <p14:sldId id="663"/>
            <p14:sldId id="664"/>
            <p14:sldId id="665"/>
            <p14:sldId id="667"/>
            <p14:sldId id="669"/>
            <p14:sldId id="666"/>
            <p14:sldId id="671"/>
            <p14:sldId id="692"/>
            <p14:sldId id="520"/>
            <p14:sldId id="796"/>
            <p14:sldId id="797"/>
            <p14:sldId id="798"/>
            <p14:sldId id="799"/>
            <p14:sldId id="800"/>
            <p14:sldId id="801"/>
          </p14:sldIdLst>
        </p14:section>
        <p14:section name="Loop counting" id="{2823F939-92E8-4B8F-AC77-7406B687746A}">
          <p14:sldIdLst>
            <p14:sldId id="698"/>
            <p14:sldId id="699"/>
            <p14:sldId id="700"/>
            <p14:sldId id="702"/>
            <p14:sldId id="723"/>
            <p14:sldId id="703"/>
          </p14:sldIdLst>
        </p14:section>
        <p14:section name="Summations" id="{B3477B20-1D28-4513-A1E2-EA0DD493DFE8}">
          <p14:sldIdLst>
            <p14:sldId id="706"/>
            <p14:sldId id="525"/>
            <p14:sldId id="658"/>
            <p14:sldId id="704"/>
            <p14:sldId id="705"/>
          </p14:sldIdLst>
        </p14:section>
        <p14:section name="Bonus" id="{86EFD1A1-B1D1-42B2-B4C8-33E2670ACFBC}">
          <p14:sldIdLst>
            <p14:sldId id="708"/>
            <p14:sldId id="709"/>
            <p14:sldId id="710"/>
            <p14:sldId id="711"/>
            <p14:sldId id="712"/>
            <p14:sldId id="713"/>
            <p14:sldId id="714"/>
            <p14:sldId id="715"/>
            <p14:sldId id="716"/>
            <p14:sldId id="717"/>
            <p14:sldId id="718"/>
            <p14:sldId id="719"/>
            <p14:sldId id="720"/>
            <p14:sldId id="721"/>
            <p14:sldId id="7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0" autoAdjust="0"/>
    <p:restoredTop sz="94639" autoAdjust="0"/>
  </p:normalViewPr>
  <p:slideViewPr>
    <p:cSldViewPr>
      <p:cViewPr varScale="1">
        <p:scale>
          <a:sx n="76" d="100"/>
          <a:sy n="76" d="100"/>
        </p:scale>
        <p:origin x="990" y="90"/>
      </p:cViewPr>
      <p:guideLst>
        <p:guide orient="horz" pos="2160"/>
        <p:guide pos="2880"/>
      </p:guideLst>
    </p:cSldViewPr>
  </p:slideViewPr>
  <p:outlineViewPr>
    <p:cViewPr>
      <p:scale>
        <a:sx n="33" d="100"/>
        <a:sy n="33" d="100"/>
      </p:scale>
      <p:origin x="0" y="3249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ink/ink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999.99994" units="1/cm"/>
          <inkml:channelProperty channel="Y" name="resolution" value="999.99994" units="1/cm"/>
          <inkml:channelProperty channel="F" name="resolution" value="0" units="1/dev"/>
          <inkml:channelProperty channel="T" name="resolution" value="1" units="1/dev"/>
        </inkml:channelProperties>
      </inkml:inkSource>
      <inkml:timestamp xml:id="ts0" timeString="2013-11-11T20:29:24.074"/>
    </inkml:context>
    <inkml:brush xml:id="br0">
      <inkml:brushProperty name="width" value="0.05292" units="cm"/>
      <inkml:brushProperty name="height" value="0.05292" units="cm"/>
      <inkml:brushProperty name="color" value="#FF0000"/>
    </inkml:brush>
  </inkml:definitions>
  <inkml:trace contextRef="#ctx0" brushRef="#br0">18723 7134 68 0,'-87'-46'35'15,"-8"-3"1"-15,-5 4-38 16,-5-11 1-16,-1 5 2 15,2 6 0-15,-6 4-1 16,-2 6 0-16,-3 3 2 16,4 11-2-16,-3 5 1 15,1 13-1-15,1 8 1 0,2 10-1 16,5 9 0-16,7 11-1 15,9 13 2-15,8 12-2 16,13 18 0-16,14 13 1 16,15 13 0-16,16 10-1 15,16 20 1-15,13 9 0 16,17 16-1-16,14 6 1 15,13 0 1-15,16 0 0 16,11-6 2-16,12 1-2 16,11-22 0-16,11-12 1 15,6-25 0-15,7-25 1 16,7-30-1-16,2-27-1 15,5-35-1-15,5-31 0 0,2-31 0 16,3-23 0-16,-4-15 0 16,-3-12 0-16,-6-2-1 15,-8 4 0-15,-10 6 2 16,-15 5 0-16,-15 9-1 15,-16 11 0-15,-19 4-1 16,-18 6 0-16,-16-1 2 16,-20 0-2-16,-20 5 1 15,-13 9-2-15,-21 8 3 16,-11 4-1-16,-14 6 1 15,-9 10-1-15,-9 12 0 16,-4 8 1-16,-2 6 0 16,0 3-2-16,0 2 2 0,3 3-1 15,-1 3 0-15,2 1 1 16,2 2-1-1,4 3 0-15,3 1 0 16,6 5 0-16,5 2 0 0,7 3 0 16,8 2 0-16,10 1-1 15,9-2 1-15,10 1-1 16,6 0 1-16,7-1-1 15,7-3 0-15,3-3-1 16,14-5-2-16,-16 3-4 16,16-3-21-16,0 0-8 15,0 0 1-15,0-16 1 16,-7-3 35-16</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28.31858" units="1/cm"/>
          <inkml:channelProperty channel="Y" name="resolution" value="28.33948" units="1/cm"/>
        </inkml:channelProperties>
      </inkml:inkSource>
      <inkml:timestamp xml:id="ts0" timeString="2013-04-04T20:32:37.321"/>
    </inkml:context>
    <inkml:brush xml:id="br0">
      <inkml:brushProperty name="width" value="0.05292" units="cm"/>
      <inkml:brushProperty name="height" value="0.05292" units="cm"/>
      <inkml:brushProperty name="color" value="#FF0000"/>
    </inkml:brush>
  </inkml:definitions>
  <inkml:trace contextRef="#ctx0" brushRef="#br0">18383 10954,'32'-32</inkml:trace>
</inkml:ink>
</file>

<file path=ppt/ink/ink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999.99994" units="1/cm"/>
          <inkml:channelProperty channel="Y" name="resolution" value="999.99994" units="1/cm"/>
          <inkml:channelProperty channel="F" name="resolution" value="0" units="1/dev"/>
          <inkml:channelProperty channel="T" name="resolution" value="1" units="1/dev"/>
        </inkml:channelProperties>
      </inkml:inkSource>
      <inkml:timestamp xml:id="ts0" timeString="2013-11-11T20:42:14.607"/>
    </inkml:context>
    <inkml:brush xml:id="br0">
      <inkml:brushProperty name="width" value="0.05292" units="cm"/>
      <inkml:brushProperty name="height" value="0.05292" units="cm"/>
      <inkml:brushProperty name="color" value="#FF0000"/>
    </inkml:brush>
  </inkml:definitions>
  <inkml:trace contextRef="#ctx0" brushRef="#br0">13234 13766 66 0,'-41'0'35'0,"-13"-6"-1"16,-6-5-33-16,-10-1-1 15,-3 2-1 1,-6 2 1-16,-4-1-1 0,-5 4 1 16,1-1 0-16,-1 6 0 15,3 0-1-15,-2 9 1 16,4 4 0-16,1 2 0 15,-2 4 0-15,0 3 0 16,-4 7 0-16,-2 2 0 16,4 6 0-16,1 0 0 15,-1 3 0-15,5 1 0 16,2 5 0-16,6 4 0 0,7 2-1 15,6-2 2-15,-1 0-1 16,3 3 0 0,0-2 0-16,1 2-1 15,6 1 2-15,2-6-1 0,3 1 1 16,7-1 0-16,4 1-1 15,6-4 0-15,7 2 0 16,8-3 1-16,5 2 0 16,8 0 1-16,7 3-2 15,6 0 1-15,5 5 0 16,6 1 0-16,8 2-1 15,3 0 0-15,4 0 1 16,2 3-2-16,4 0 2 16,2-6 0-16,8 2-1 15,4-1 2-15,3 1-1 16,6-4 0-16,6 0 0 15,7-7 0-15,8 1 0 0,6-7-1 16,4 0 2-16,2-6-2 16,5-7 1-16,0-3-1 15,5-6 1-15,2 0-1 16,2-4 1-16,2-1-1 15,3-4 2-15,5-5-2 16,4-1 1-16,4-3 0 16,1-2 1-16,-2-4-1 15,1-5 0-15,-2 0 0 16,-2-4-1-16,-3-5 1 15,-6-4-1-15,-4-1 1 16,-7-4-1-16,-5-4 1 16,-8-1 0-16,-6-5-1 0,-8 1 2 15,-7-1-1-15,-4 6 0 16,-12-7 0-16,-4-2 1 15,-8 1-2-15,-7-1 1 16,-7-4 0-16,-10-5-2 16,-10-3 2-16,-7-6-1 15,-8 3 0-15,-6-1-1 16,-4-1 2-16,-5-4-2 15,-2 1 1-15,-2 2 1 16,-3 2-1-16,-2-2 0 16,-5-1 1-16,-6-1-1 15,-7 0 0-15,-6 2 0 16,-5-1 0-16,-5 5 0 0,-2-2 0 15,-2 5-1 1,3 3 1-16,2 5 0 16,0 5 1-16,4 2-2 15,2 6 1-15,2-3-1 0,-1 5 1 16,-3 0 1-16,-2 2-2 15,-5 0 2-15,-1-1-2 16,-3 1 1-16,0 3 1 16,-2 1-1-16,2 2 0 15,4 0 0-15,2 0 0 16,3 0-1-16,3 5 1 15,2 2 0-15,-2 3 1 0,0-2-2 16,-3 3 1 0,0 5 0-16,-5-2-1 15,-4 7-1-15,-2 5-2 16,-9-1-3-16,7 18-23 0,-21-3-10 15,0 6 1-15,-16-2-2 16,-10 3 29-16</inkml:trace>
</inkml:ink>
</file>

<file path=ppt/ink/ink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999.99994" units="1/cm"/>
          <inkml:channelProperty channel="Y" name="resolution" value="999.99994" units="1/cm"/>
          <inkml:channelProperty channel="F" name="resolution" value="0" units="1/dev"/>
          <inkml:channelProperty channel="T" name="resolution" value="1" units="1/dev"/>
        </inkml:channelProperties>
      </inkml:inkSource>
      <inkml:timestamp xml:id="ts0" timeString="2013-11-11T21:04:48.799"/>
    </inkml:context>
    <inkml:brush xml:id="br0">
      <inkml:brushProperty name="width" value="0.05292" units="cm"/>
      <inkml:brushProperty name="height" value="0.05292" units="cm"/>
      <inkml:brushProperty name="color" value="#FF0000"/>
    </inkml:brush>
  </inkml:definitions>
  <inkml:trace contextRef="#ctx0" brushRef="#br0">13789 15296 6 0,'66'-8'23'16,"-21"-12"-1"-16,0 11-26 15,-7 3 3-15,-9 0 1 0,-8 5 4 16,-21 1 1-16,15-6 1 15,-15 6 0-15,-17 0 1 16,-8-5-2 0,3 7 0-16,-11-5-2 0,-1 1 0 15,-6 1-2-15,2 1 1 16,-2 0-1-16,1-1 0 15,-1 2 0-15,-1 0 0 16,-1 3 0-16,-4 1-1 16,-2-4 1-16,0 3 1 15,-3-5 0-15,3 1-1 16,-2-4 0-16,4 0 1 15,-3-4-1-15,9 1 1 0,-2-7 0 16,1 2-1 0,-5 0 0-16,0 0 0 15,-8 0 0-15,-3 1-1 16,-5-1 0-16,-4 3 0 0,0 2-1 15,1 2 1-15,3 1-1 16,2 2 1-16,6-1-1 16,8 5 2-16,5 4-2 15,1-1 1-15,4 2 1 16,-1 0-1-16,1 4 0 15,0-1 0-15,1 4 0 16,-1 0 1-16,1-6-1 16,2 2 0-16,3-3-1 15,3 3 1-15,4-5-1 16,1 1 1-16,3-3 0 15,2 0-1-15,0 1 0 0,0 2 1 16,-1 1 0-16,-3-1 0 16,-2 2 0-16,-4 1 0 15,0-1-1-15,-2 3 2 16,-2 0-1-16,-1-1 0 15,0-3 0-15,1 2 1 16,3 1-1-16,0-1 0 16,0 2 0-16,1-1-1 15,0 3 1-15,1 2 1 16,1 1-1-16,-1 3 0 15,1-1 0-15,1 0 1 16,0-1 0-16,3 3-1 16,2-4 1-16,0 2-2 0,5-2 2 15,-1-2-2-15,3 3 1 16,0 0-1-16,2 6 0 15,-1 4 2-15,4 3-2 16,-1 3 1-16,0 3 0 16,0 4 1-16,2-2-2 15,3 2 2-15,-1-2-1 16,3-4 0-16,1-3 1 15,1 0-1-15,4-6 0 16,0 3 0-16,1-1 0 16,1 3 1-16,2 0-1 15,2 0 2-15,-2-4-2 16,4 6 1-16,-1-4 1 0,3-1-1 15,0-2 0-15,2-3 0 16,2-5 1 0,2 1-3-16,-1 0 3 15,3-2-2-15,-1-3 1 0,3 2 0 16,-2-3-1-16,0 1 1 15,0-2 1-15,2 2-2 16,0-5 1-16,4-4-1 16,0 5 1-16,3 5 0 15,-1-5 0-15,5 0-1 16,0 1 0-16,1 4 1 15,-2-3 0-15,2 7-1 16,0-7 0-16,-1 0 0 16,2-6 2-16,0 7-2 15,2 4 1-15,2-8-1 16,2 0 0-16,1 3 2 15,2 3-2-15,3-4 0 0,3 6-1 16,2 3 2-16,1-12-1 16,0 4 0-16,3 8 1 15,0-6-1-15,1-5 0 16,0 6 1-16,0 0 0 15,0-5 0-15,-2-2 0 16,3 5-1-16,-1-6-1 16,0-1 1-16,-1-4 1 15,0 2-1-15,-1-3 0 16,-1 0 1-16,0 1 0 15,-2 1 0-15,-3-6 1 16,-1-1 0-16,-2 10-2 16,1-3 1-16,-3-3-1 0,-1-3 1 15,0 4-1-15,0-2 0 16,3-2-1-16,-1 5 1 15,1-3 0-15,-2-4 0 16,1 1 1-16,2 1-1 16,-1-4 1-16,-2-2-1 15,0 4 2-15,-2-11-2 16,-3-2 1-16,1-9-1 15,-1 7 0-15,-4-2 0 16,-2-1 1-16,-2-7-1 16,-3 0 0-16,-2 8 0 15,-4-8 1-15,-3 11-1 0,-3-6 1 16,-4-3 0-16,-4-6-2 15,-3 8 3-15,0-2-3 16,-5-6 2 0,0 0-2-16,-5-5 1 15,0-3 0-15,-2-1-1 0,-3 4 1 16,0-2 0-16,-3-3 1 15,-2-1-2-15,-3 1 2 16,-3 1-1-16,-2-4 0 16,1 2 0-16,-1-2 1 15,-1 0-1-15,-1 3 0 16,-1 2 0-16,1 7 0 15,0-2 1-15,-1 9-2 0,-4-1 2 16,-1 3-2 0,-4 3 1-16,-2-3 0 15,0 3-1-15,0-3 1 16,0 2-1-16,0 2 1 0,1 1-1 15,-2 2 1-15,4 0 0 16,-5 1 0-16,-2 5 0 16,-4-1 0-16,-2 6 0 15,-4-1 0-15,-3 1 0 16,0 2 1-16,-2 0-1 15,4 2 1-15,-1-1-2 16,2 1 1-16,0 0 0 16,3 0-1-16,0 0 1 15,-1 4-1-15,0 0 0 16,-2 1 0-16,2 2 2 15,2 0-1-15,1 0 0 16,3 2 0-16,4-2 0 0,0-1 0 16,6 2 0-16,4-4 1 15,3-1-2-15,1 6 1 16,1-3 0-16,4-1-1 15,-1 1 0-15,2 4 0 16,0 1-1-16,4 5-2 16,-3-5-1-16,8 10-3 15,-13-11-12-15,13 12-16 16,-7-4 0-16,2 1 1 15,-8-7 25-15</inkml:trace>
</inkml:ink>
</file>

<file path=ppt/ink/ink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04-16T21:23:51.352"/>
    </inkml:context>
    <inkml:brush xml:id="br0">
      <inkml:brushProperty name="width" value="0.05292" units="cm"/>
      <inkml:brushProperty name="height" value="0.05292" units="cm"/>
      <inkml:brushProperty name="color" value="#FF0000"/>
    </inkml:brush>
  </inkml:definitions>
  <inkml:trace contextRef="#ctx0" brushRef="#br0">5300 15737 83,'-19'3'37,"-3"-3"-1,4 9-2,-4-6-35,3 3 2,-2-2-1,-3 3 0,-5-1 1,-2 2 0,-4-3-1,0 1 1,-4-2 0,-1 1 0,-4-3-1,-3 2 1,1-3-1,-8 1 1,0 3-1,-5-3 1,-4 0-1,-2 2 0,-1-1 0,0-1 0,-1 2 1,1-2-1,0-2 0,-2 1 0,-1-2 0,2 0 0,-1-2 0,-2 1 1,-3-1-1,0 2 0,-1 0 1,2 1-1,-1-2 0,-2 2 1,0 0-1,-2 0 1,7 0-1,-2-1 0,2 0 0,0 1 1,0 1-1,2-1 1,1 1-1,-3 1 0,-1 0 1,1 0-1,-1 1 0,4-1 0,0-1 0,3 0 1,0 1-1,6 0 1,0 0-1,2-1 1,2 3 0,0-3-1,-2 1 1,3 0-1,0-1 1,1 3-1,-2-2 0,-1 2 0,2-2 0,-1 3 0,-1-2 1,3 2 0,-3 0-1,3 2 1,0 1-1,3 2 1,-3 0 0,2 4 0,0 1-1,4 3 0,-1 3 0,4 1 0,1 1 0,3 1 0,5 0 0,6 2 1,5 2-1,6 2 0,4 1 1,7 3-2,6 2 2,5 4-2,6 4 2,4 3-2,5 0 2,3-6-1,6 2 0,6-2 1,1 0-2,4-2 2,8-1-1,-1-4 0,4 0 0,2-1 0,3-4 0,0-2 0,4-7-1,4-5 1,3-6 0,11-5 0,4-5 0,7-1 0,5-3 0,2 0 0,3 1 0,1 0 0,2 1-1,-2 2 1,-5 1 0,0-1 0,-1-1 1,-4 2-1,-2 2 0,2-2 0,-6 0 1,-1-2-1,3 2 0,0-2 0,2-1 1,1-1-1,-2 0 0,3-1 1,1 0-1,0 1 0,1-2 1,-1 3-1,-2 1 0,4-1 1,0-2-1,-1 1 1,1 3 0,-5-2-1,2 0 0,0 1 1,-4-3 0,2-3 0,-3 0-1,1-4 1,-5-3 0,0-1-1,-5-5 1,-3 1-1,-3-5 1,-8 0-1,-3 1 1,-8-2-1,-4-4 0,-9-2 1,-7 0-1,-8-7 0,-6 2 0,-9-2 1,-7-4-1,-7-4 1,-8 3-1,-9-1 1,-13 2-1,-7 2 0,-9 0 0,-8 4 0,-1 3 0,-5 5 0,0 4-1,-1 5 0,10 7-2,1 6-3,26 19-35,-3-3-3,23 12 2,10-3-3</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28.31858" units="1/cm"/>
          <inkml:channelProperty channel="Y" name="resolution" value="28.33948" units="1/cm"/>
        </inkml:channelProperties>
      </inkml:inkSource>
      <inkml:timestamp xml:id="ts0" timeString="2013-04-16T21:28:16.839"/>
    </inkml:context>
    <inkml:brush xml:id="br0">
      <inkml:brushProperty name="width" value="0.05292" units="cm"/>
      <inkml:brushProperty name="height" value="0.05292" units="cm"/>
      <inkml:brushProperty name="color" value="#FF0000"/>
    </inkml:brush>
  </inkml:definitions>
  <inkml:trace contextRef="#ctx0" brushRef="#br0">9620 2413,'0'32,"0"0,0-32</inkml:trace>
</inkml:ink>
</file>

<file path=ppt/ink/ink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04-02T21:18:57.741"/>
    </inkml:context>
    <inkml:brush xml:id="br0">
      <inkml:brushProperty name="width" value="0.05292" units="cm"/>
      <inkml:brushProperty name="height" value="0.05292" units="cm"/>
      <inkml:brushProperty name="color" value="#FF0000"/>
    </inkml:brush>
    <inkml:context xml:id="ctx1">
      <inkml:inkSource xml:id="inkSrc17">
        <inkml:traceFormat>
          <inkml:channel name="X" type="integer" max="1280" units="cm"/>
          <inkml:channel name="Y" type="integer" max="768" units="cm"/>
        </inkml:traceFormat>
        <inkml:channelProperties>
          <inkml:channelProperty channel="X" name="resolution" value="28.31858" units="1/cm"/>
          <inkml:channelProperty channel="Y" name="resolution" value="28.33948" units="1/cm"/>
        </inkml:channelProperties>
      </inkml:inkSource>
      <inkml:timestamp xml:id="ts1" timeString="2013-04-02T21:21:39.370"/>
    </inkml:context>
  </inkml:definitions>
  <inkml:trace contextRef="#ctx0" brushRef="#br0">21329 6693 67,'-7'-14'37,"7"14"0,-21-17-1,6 10-21,-8 10-15,3 6 1,-3 9 0,-3 5 0,0 9 0,-7 5 1,4 13-1,-2 0 1,3 8 1,-1 0-1,6 0 1,6-3-2,4 0 1,8-7-1,10-4 1,6-9 0,7-3 0,6-6 0,6-2 0,0-8 0,5-5 0,-5 1 0,4-4-1,-3-2-1,-4-3 1,-3-2-1,-3 2 0,-4-2-1,0-1 0,-4-1 0,-13 1-1,20-3-1,-20 3-1,20 0-7,-20 0-29,18-11 0,-8 1 0,4-3 0</inkml:trace>
  <inkml:trace contextRef="#ctx0" brushRef="#br0" timeOffset="416.0238">21692 6949 32,'0'0'34,"0"0"3,0 0-1,18 14-16,-18-26-3,22 19-4,-22-7-4,34-7-1,-13 1-2,8 5-2,-6-3-1,5-1-1,-1 3-1,-2-1 0,0 2-2,-3-1 0,0 2 0,-6-2-1,5 4-2,-10-6-1,11 9-5,-22-5-15,14-8-15,-14 8 1,14 0 0,-14 0 2</inkml:trace>
  <inkml:trace contextRef="#ctx0" brushRef="#br0" timeOffset="778.0445">21696 7163 61,'-13'4'37,"13"-4"0,0 0 2,0 0-27,12-1-6,-3-5 0,15 7-1,-3-6 0,8 5-2,-3-4-1,4 0-1,0 0 1,2 0-1,1-3-1,-2 2 1,-4 0-2,-2 0 1,-2 3-2,-3-1-1,1 7-3,-21-4-21,16-4-12,-16 4 0,9 3 0,-9-3 0</inkml:trace>
  <inkml:trace contextRef="#ctx0" brushRef="#br0" timeOffset="1625.0927">22602 6488 83,'-13'5'39,"7"7"0,-5 6 2,6 16-35,-6 5 0,6 16-1,-6 6 0,3 16-1,0-2-1,1 6-1,-2-3-1,2-5 1,2-3-1,1-10-1,-1-7-1,0-11 0,4-4-1,-6-12-4,17 4-5,-10-30-30,10 11-1,-10-11 0,21-29 1</inkml:trace>
  <inkml:trace contextRef="#ctx0" brushRef="#br0" timeOffset="2087.1194">22833 6692 55,'17'-23'36,"-12"2"-1,-5 21 1,10-9-28,-10 9 0,-5 24-2,-3-1 0,7 18-2,-5 6-2,6 9 0,1 5 0,6 3 0,3-3-1,7-2 1,1-11-1,5-8 0,4-12 1,3-8 0,-3-18 0,5-7 0,-2-15 0,3-9 0,-5-14 0,-3-7 0,-11-9 0,-2-4-1,-11-2 1,-7-1-1,-6 4 0,-9 5 0,-3 9 0,-4 8 0,-1 10-1,-1 12 1,0 11-2,1 9 2,0 12-1,6 9-1,3 6 0,4 1-3,8 9-1,-1-13-14,15 9-22,5-10 0,8-5-1,6-9 1</inkml:trace>
  <inkml:trace contextRef="#ctx0" brushRef="#br0" timeOffset="2501.143">23400 6584 83,'0'0'41,"9"9"-3,-11 7 2,-2 9-32,0 10-6,2 12 0,-1 4 1,2 9-2,1 3 0,6 0-1,1-4 1,9-6 0,1-9-1,5-9 1,3-10-1,3-10 1,0-15 1,4-10-1,-3-18 1,1-7-1,-4-14 1,-1-9-2,-7-10 2,-2-2-1,-8 1-1,-4 3 1,-10 7-2,-9 7 2,-5 11-1,-5 12 1,-4 10-2,-2 9 1,-3 7 0,2 6-1,4 10 0,4-1-4,13 15-7,1-10-29,11 1 0,3-6 0,16 1 0</inkml:trace>
  <inkml:trace contextRef="#ctx0" brushRef="#br0" timeOffset="2935.1679">24018 6536 78,'12'-5'39,"-12"5"-2,0 0 2,-22 13-35,16 3 0,-3 4-1,1 8-1,-7 4 0,7 8-1,-3 7 1,4 5-1,6 1-1,5 5 0,4-3 0,7-2 1,10-4-1,5-4 0,6-12 1,2-6 0,2-11 0,4-11 0,-2-13 0,-2-11 0,-6-12 0,-3-9 0,-7-13 0,-6-6-1,-9-7 2,-7-2-1,-11 3 0,-3 7 0,-6 6-1,-6 10 1,-7 11-2,-1 13 1,2 12-2,-1 6-1,7 16-8,-3-5-29,9 4-1,7-1 1,10-1 0</inkml:trace>
  <inkml:trace contextRef="#ctx0" brushRef="#br0" timeOffset="3322.19">24588 6529 93,'-3'14'41,"-10"7"1,2 11-1,-7 6-38,9 15 0,3 1 0,5 10-1,4-3 0,10 1-1,13-7-1,7-6 1,3-13-1,4-11 1,2-13-1,1-15 1,-1-14-1,0-14 1,-9-12 0,-4-13 0,-6-5 1,-8-8 0,-8 0-2,-8 4 1,-12 2-1,-6 10 1,-6 8-2,-5 12 1,-3 10-2,-4 7 0,7 14-2,-9-6-10,9 18-28,2-1-1,5 6 1,1 0-1</inkml:trace>
  <inkml:trace contextRef="#ctx0" brushRef="#br0" timeOffset="4266.244">20854 8491 93,'-8'-18'39,"3"3"2,-1 3-1,6 12-39,5 15 1,-4 23 1,-6 19-1,3 22 0,-6 15 0,3 18 0,-3 9 0,2 5-1,-2-10 1,2-7-2,4-19 1,2-18-1,0-19 1,1-16-1,0-14 0,-1-23 1,0 0-2,3-35 2,-3-13-2,-3-13 1,0-18-1,-3-15 1,4-11-1,-3-2 0,4 1 1,0 6-1,4 11 1,2 14 0,4 20-1,1 19 1,3 23-1,-1 24 1,5 24-1,3 20 0,6 17 0,2 15 0,8 13 1,4 4 0,5 0-1,5-5 1,-3-11 0,2-10-1,-5-14 1,-7-13-1,-6-14 2,-4-12-2,-10-13 2,-5-17 1,-4-17-2,-5-18 2,-1-20-2,0-21 2,1-14-2,2-17 1,-1-4-1,-1 2 1,0 7-1,1 10 1,1 14-1,-4 19 0,2 15-1,-3 16-1,6 17-3,-6-2-7,0 18-29,19 15-2,-9 5 2,3 3-1</inkml:trace>
  <inkml:trace contextRef="#ctx0" brushRef="#br0" timeOffset="4534.2593">21791 8914 89,'0'0'40,"10"0"2,6-2-3,3-4-38,8 1 0,6-3-1,4-1-1,5 2-1,-4-5-2,5 14-8,-12-6-28,-2 2-1,-8 2 1,-6 2 0</inkml:trace>
  <inkml:trace contextRef="#ctx0" brushRef="#br0" timeOffset="4741.2712">21824 9102 92,'-18'17'42,"5"-9"2,13-8-1,0 0-40,28-2-1,2-10-1,8 0-2,9 6-7,0-9-34,2 2-1,-4-1 1,-6 1-2</inkml:trace>
  <inkml:trace contextRef="#ctx0" brushRef="#br0" timeOffset="5221.2986">22686 8485 104,'0'0'42,"-16"10"0,10 35-4,-4 5-37,4 14-1,1 12 0,1 12 0,-1 6 1,2 0-2,0-3 0,2-10-3,7-5-5,-12-13-32,10-13-2,0-17 1,4-12 0</inkml:trace>
  <inkml:trace contextRef="#ctx0" brushRef="#br0" timeOffset="5582.3193">23099 8584 85,'0'0'40,"-10"31"0,-8 16 0,-20 12-37,24 15-2,1 3 2,13 7-2,6-4 1,13-6-2,14-14 1,10-13 0,10-16 0,0-17-1,1-16 0,-1-22 1,-8-17-1,-7-14 0,-10-14 0,-15-10 1,-11-1-1,-12-1 2,-9 4-2,-12 10 1,-6 12-2,-11 15 2,5 18-3,-2 10-2,12 24-9,1 1-29,9 6 2,11 3-3,12 0 3</inkml:trace>
  <inkml:trace contextRef="#ctx0" brushRef="#br0" timeOffset="5943.3399">23598 8617 89,'7'17'40,"-11"7"1,-1 12-1,-9 9-39,3 13-1,8 9 1,6 9-1,5 0 1,6-1-2,8-9 1,6-9 0,11-11-1,4-16 2,-1-18-2,6-13 2,-3-16-1,-4-19 0,-5-17 0,-6-13 1,-15-12 1,-9-6-1,-12-5 1,-11 5 0,-12 7 0,-8 13 0,-10 16-1,-4 17 0,4 15-2,-1 13-1,11 25-9,2 0-30,14 8-2,8-1 1,17 1 0</inkml:trace>
  <inkml:trace contextRef="#ctx0" brushRef="#br0" timeOffset="6339.3626">24091 8635 79,'0'0'42,"0"0"-2,-4 21 3,0 4-37,4 18-6,1 7 2,9 9-2,0 6 1,11 2-1,4-4 0,3-7-1,5-9 0,5-14 1,5-12 0,3-17-1,4-14 1,-4-15-1,-9-17 0,-3-11 1,-5-11 1,-12-10 1,-17-8-1,-14-1 2,-11 1 0,-8 8 1,-5 7-1,-1 12-1,-11 15-1,0 17 0,7 19-3,2 13-2,16 27-20,3-3-19,12 9 1,9-1-2,16-1 2</inkml:trace>
  <inkml:trace contextRef="#ctx0" brushRef="#br0" timeOffset="6720.3844">24664 8548 100,'-24'-10'43,"11"19"1,-11 8-2,-2 15-41,10 13-1,5 9-1,4 9 0,5 5-1,8 3 1,10-2-1,16-7 0,7-10-1,6-11 2,4-11-1,7-11 2,1-12-1,-3-14 2,-6-10-1,-12-15 1,-7-11 0,-7-13 0,-6-6 2,-11-10-1,-9-4 0,-6-2 0,-5 3 0,-5 5-1,-6 9 0,-4 12-2,-4 13 0,0 19-2,-3 8-6,17 18-33,-8 14-2,9 9 2,8 4-1</inkml:trace>
  <inkml:trace contextRef="#ctx0" brushRef="#br0" timeOffset="7080.405">25098 8578 90,'-3'11'40,"-4"14"2,-7 13-2,0 12-41,3 12 2,11 9-1,4 7 0,6-2 0,10-5 1,8-10-2,11-12 1,10-15 1,3-16-1,0-16 0,-1-18 1,-3-15-2,-8-17 2,-4-11 1,-13-15 0,-10-4 0,-13-5 1,-7 3 1,-10 4-1,-9 10 0,-13 9-1,-6 16-1,-1 19-2,-1 5-8,6 22-34,1 9-1,7 8 0,3 0-1</inkml:trace>
  <inkml:trace contextRef="#ctx1" brushRef="#br0">21971 9081,'0'-32</inkml:trace>
</inkml:ink>
</file>

<file path=ppt/ink/ink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04-02T21:22:27.586"/>
    </inkml:context>
    <inkml:brush xml:id="br0">
      <inkml:brushProperty name="width" value="0.05292" units="cm"/>
      <inkml:brushProperty name="height" value="0.05292" units="cm"/>
      <inkml:brushProperty name="color" value="#FF0000"/>
    </inkml:brush>
  </inkml:definitions>
  <inkml:trace contextRef="#ctx0" brushRef="#br0">19769 14510 78,'0'0'40,"-5"14"-2,-1 16 2,-12 8-37,10 14-2,-1 4 2,4 8-1,-3-5 1,2-1-1,0-7 0,4-9 0,2-10-1,6-6 0,0-8 0,7-10 0,5-5 0,4-5 0,7-7-1,4 1 0,1-3 1,2 0-1,3-2 0,-1 4-1,-3 1 1,-5-3-1,1 4 0,-6-1-2,0 3-1,-10-7-3,11 12-23,-15-13-10,2 3 0,-8-7 0</inkml:trace>
  <inkml:trace contextRef="#ctx0" brushRef="#br0" timeOffset="255.0144">20157 14531 70,'-5'-20'39,"1"5"-2,4 15 3,-21 3-33,19 25-3,-4 14 0,5 17 0,-4 13-2,2 15 1,-4 7-2,-1 8 0,2-4 0,-1-4-1,1-11 0,1-10-3,5-11 0,-4-18-8,14-6-29,0-17 1,3-8-2,4-18 2</inkml:trace>
  <inkml:trace contextRef="#ctx0" brushRef="#br0" timeOffset="722.0413">20464 14888 73,'3'-27'39,"3"1"-1,-2-4 2,15 4-36,-3-4-1,11 6 1,-1-1-1,10 11-1,2 8 0,4 11-1,0 17 0,-5 14 0,-4 14 0,-7 12 0,-11 9 0,-7 8-1,-14 1 1,-6 0 0,-13-4 0,-6-6 0,-6-7 0,-5-8-1,-2-9 1,-1-8-1,2-10 1,3-7-2,4-14 1,6-11-1,5-10 0,14-11 1,6-5-2,10-3 2,7-3-1,12 2 2,4 7-2,4 7 2,2 10 0,5 7-1,-1 8 0,1 4-1,3 6-2,-5-6-6,7 11-32,-6-6 1,2 2-1,-6-4 1</inkml:trace>
  <inkml:trace contextRef="#ctx0" brushRef="#br0" timeOffset="889.0509">21152 15514 83,'11'13'40,"-11"-13"-1,12 16 0,-12-16-36,0 0-3,13 6-2,-11-17-6,15 4-31,-11-11 1,2 0-2,-4-9 1</inkml:trace>
  <inkml:trace contextRef="#ctx0" brushRef="#br0" timeOffset="1160.0664">21402 14742 75,'10'-27'39,"-7"4"1,-3 23 0,12-3-34,-3 27-1,-3 9 0,3 18 0,-2 5 0,1 12-1,1 2-1,-3 4 0,-2-7-2,2-5 1,-3-8-2,-3-10 1,1-5-2,-2-8-2,5-1-2,-14-10-37,14-5-1,-4-15-1,0 0 1</inkml:trace>
  <inkml:trace contextRef="#ctx0" brushRef="#br0" timeOffset="3346.1914">22589 14855 80,'-11'32'39,"-11"-2"0,-6 12 1,-7 3-40,-5 6 0,4 0-1,2-1 1,-1-6-1,0-10 0,7-1-4,1-20-4,15-1-29,-4-11 0,5-7-1,1-11 1</inkml:trace>
  <inkml:trace contextRef="#ctx0" brushRef="#br0" timeOffset="3534.2022">22196 14858 67,'0'0'38,"0"0"0,20 11 0,-7 9-34,11 10-1,6 5-1,8 5 0,4 3-3,2-4-2,8 5-8,-9-14-27,2-8 0,-5-7-1,-7-12 1</inkml:trace>
  <inkml:trace contextRef="#ctx0" brushRef="#br0" timeOffset="3780.2163">23033 14642 62,'0'0'42,"17"15"-1,-21 11 1,4 25-19,-8 0-22,6 11 0,1 4 1,2 5-1,1-3-1,5-6 0,1-6-2,1-11-1,4-7-3,-2-21-2,19 3-21,-13-25-12,11-8 2,-6-14-2</inkml:trace>
  <inkml:trace contextRef="#ctx0" brushRef="#br0" timeOffset="4080.2334">23328 14853 53,'8'-44'38,"-3"11"0,-4 20 0,-12 9-24,11 26-6,-6 7-3,7 14-2,2 2-1,4 5 0,7 1-1,7-5 0,7-10 0,5-11 0,3-11-1,4-13 1,-1-11-1,-3-14 0,-8-16 1,-5-6-1,-9-9 0,-11-7 1,-12-1-1,-7 3 0,-14 6 0,-5 9 1,-3 11-1,-3 12-1,1 13-1,2 5-3,22 13-31,-5 1-4,18 1 1,3-11-3</inkml:trace>
  <inkml:trace contextRef="#ctx0" brushRef="#br0" timeOffset="4496.2572">23843 14115 85,'0'-19'40,"11"5"0,-1-1 2,19 1-42,-3 7 0,6 4 0,4 3 0,-1 8 1,-4 5-1,-7 6 0,-4 8-1,-13 5 1,-10 5 0,-11 0 1,-11 0-1,-2-1 1,-4-4-1,5-4 0,4-6 0,7-6 0,12-4-1,3-12 1,26 15-1,-3-9 1,1 1 0,2 2 1,-2 2 0,-9 2 0,-9 4 0,-13 2 0,-9 2 0,-11-4-2,1 11-22,-10-15-18,-1-3 0,-2-10-1,4-10 0</inkml:trace>
  <inkml:trace contextRef="#ctx0" brushRef="#br0" timeOffset="10345.5918">20091 16282 83,'-10'-18'42,"-5"-5"0,15 23 1,-26-7-38,17 28-2,5 20 1,2 24-3,1 22 0,2 16 0,-2 14 0,0 7 0,1 3-2,0-2 1,1-12-1,2-19-1,7-13-2,-2-25-9,13-14-29,6-26-2,13-19 3,5-29 0</inkml:trace>
  <inkml:trace contextRef="#ctx0" brushRef="#br0" timeOffset="10691.6116">20726 16533 79,'-3'-26'41,"-13"16"-2,-3 25 2,-16 16-38,7 20 1,5 11-2,13 11 1,6 4-1,10 1 1,13-8-1,12-13 1,13-15-1,13-17 0,6-20-1,2-24 0,1-16 0,-4-15-2,-8-19 2,-14-12-2,-17-14 2,-22-5-1,-22-4 0,-17 16 0,-15 8 0,-13 20 0,-5 27 0,0 21 0,6 28-2,17 19-1,20 22-1,17-2-5,38 15-31,10-23-3,27-3 1,10-23 1</inkml:trace>
  <inkml:trace contextRef="#ctx0" brushRef="#br0" timeOffset="11019.6303">21428 16451 72,'0'0'40,"0"0"1,-13 25 0,-9 10-33,11 21-2,-1 9-2,12 7-1,10 7-2,10-6 1,16-9-1,15-15 1,11-18-1,8-19 1,6-17-1,4-18-1,-5-21 1,-7-14-1,-11-20 1,-18-11-2,-18-9 2,-17-4-2,-18 4 2,-20 10-1,-19 17-1,-8 27 1,-12 27 0,-3 22-1,2 21 0,5 22-2,13 11-1,12-1-5,36 4-32,2-19-1,29-8-1,14-21 3</inkml:trace>
  <inkml:trace contextRef="#ctx0" brushRef="#br0" timeOffset="11944.6832">22236 16287 64,'16'29'39,"-15"12"0,-3 19 2,-19 3-32,15 14-3,-2-2-1,10 6 1,5-10-3,15-8 2,7-14-3,14-16 1,11-15-2,10-14 0,5-18 0,2-10 0,-5-16-1,-9-14 0,-9-12 0,-21-8-1,-16-7 2,-23 0-1,-21-4 1,-21 5-1,-15 13 0,-12 16 1,-6 14-1,1 18 0,13 16-1,11 16-1,23 18 0,21 6-2,34 4-1,18-9-4,34 9-1,4-19-1,22 3 3,-5-15 0,6-2 4,-7-5 2,-15-1 3,-8 11 6,-24-1 0,-2 25 2,-27 5-2,-1 19 0,-15 5-3,3 10 1,-2 4-2,4-2-1,2-2-1,12-12 1,7-17-1,16-14 0,10-16 0,9-17-1,1-18 1,6-14 0,-1-22 1,-4-13-2,-6-17 2,-12-9-1,-19-6 1,-11 1-1,-18 0 1,-11 9-2,-15 12 1,-11 11-1,-8 19 0,-3 17-1,9 12 0,4 12-1,12 16 0,11 2-2,22 11 0,14-2-2,21 8-1,2-14-2,20 11 2,-6-13 0,8 2 3,-9 0 2,-9 3 1,-6 10 3,-17 9 2,0 17 2,-17 5-1,0 12 1,-8 4-2,4 4 0,-2-3-2,10-7 1,2-11-1,13-16 1,5-14-1,11-17 0,5-17 0,11-15 0,-2-22 0,-1-15-1,-1-20 1,-9-11-1,-12-11 1,-16-2-1,-19 1 0,-17 3-1,-16 11 0,-14 16-1,-12 25-6,-21 9-36,19 22-1,2 3-2,17 9 1</inkml:trace>
</inkml:ink>
</file>

<file path=ppt/ink/ink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04-02T21:22:59.807"/>
    </inkml:context>
    <inkml:brush xml:id="br0">
      <inkml:brushProperty name="width" value="0.05292" units="cm"/>
      <inkml:brushProperty name="height" value="0.05292" units="cm"/>
      <inkml:brushProperty name="color" value="#FF0000"/>
    </inkml:brush>
  </inkml:definitions>
  <inkml:trace contextRef="#ctx0" brushRef="#br0">3052 5164 91,'-11'-20'39,"-3"4"2,-5-8-2,8 4-35,-12-1-1,2 4 0,-4-2-1,-4 1-1,-9 1 1,-6 3-1,-10 3 0,-13 3-1,-14 2 1,-10 5-1,-12 4 0,-7 5 1,-12 5-1,-5 5 0,-5 3 0,1 6 0,-1 5 1,1 4-1,2 4 0,3 5-1,12 5 0,8 7 0,10 9 1,9 7-1,18 7 0,14 8 1,13 6 1,18 8-1,12 6 0,18 7 0,19-1 1,23-2-1,19-3 3,19-9-4,22-10 2,18-11-1,22-16 2,11-16-2,9-15 1,5-16-1,2-15 0,-4-13 1,-5-13-2,-11-11 1,-13-9-1,-11-12 0,-11-10 0,-11-11 1,-19-7-1,-8-7 1,-15-7 0,-9-9 1,-10-7-1,-10 0 1,-14 1 0,-10 6 1,-11 7-1,-7 8 1,-16 7 0,-10 12 0,-15 11-1,-8 12 1,-12 6-1,-5 6 0,-6 6-1,2 8 1,3 4 0,7 3-1,9 7 0,12 1-1,8 6 1,9 3-1,9 4-1,6 3 0,6 12-3,-1-5-25,18 14-11,0-7-1,6 5 0,5-6 0</inkml:trace>
  <inkml:trace contextRef="#ctx0" brushRef="#br0" timeOffset="3026.173">11643 5355 74,'-8'-15'37,"-2"0"1,-5-4 0,-3-9-28,-2 4-7,-3-4 1,2 4 0,-8-6-1,-2 6 1,-12-3-1,-1 5-1,-11 0 1,-4 2-2,-9-2 1,-6 4-1,-8 0 1,-4 2-1,-7 1-1,-5 3 1,-1 4 0,-1 6 0,-1 2-1,3 3 1,2 4-1,-1 4 0,6 1 0,-2 4 1,2 3-1,4 2 0,1-1 0,4 6 1,3 0-1,7 5 0,4 5 0,4 2-1,3 6 1,5 6-1,4 7 0,6 7 1,3 5-1,7 0 1,11 3-1,5 3 1,11 1 1,11 0-2,9 0 2,11 2-2,11 2 2,9 4-1,6 0 0,12-2 0,10-1 1,9 0 0,5-8-1,12-5 1,6-9 0,6-8 0,7-7 0,1-10 0,5-9-1,2-12 0,1-8 1,-1-7-1,-4-9 1,-3-6-1,-2-7 1,-2-6 0,-7-4-2,-4-5 0,-8-5 1,-9-4-1,0-7 0,-7-5 1,-6-3-1,-6-1 0,-7-4 2,-5 1 0,-3 1 0,-5 2 1,-8 1-2,-2 3 2,-6 0-2,-4 3 1,-8-1 0,-8-1 0,-8 0-1,-7-1 1,-10-1 0,-5 2-1,-9 1 2,-5 2-2,-2 2 1,-5 6 0,1 2 1,-2 8-2,-1 2 0,3 7 0,4 2 0,-1 6 0,1 6 0,2 4 0,4 2 0,2 3 0,4 4 0,4 2 0,4 7-3,2 0-4,19 16-33,-8-8-4,11 3 2,-1-4-4</inkml:trace>
  <inkml:trace contextRef="#ctx0" brushRef="#br0" timeOffset="6500.3718">13731 5200 16,'-15'-10'28,"-10"-9"2,7 7 1,-2 3-18,-4-7 0,9 10 0,-5-8-3,8 12-1,-2-6-2,14 8-1,0 0-1,19-4-1,5 3-1,21 2-1,10-3 0,13 3-1,10-1 0,2 3-2,-1-1 1,-4 0-1,-8 2 1,-14-1-1,-7 3 0,-13-2 1,-12-1 0,-6-1 1,-15-2-1,0 0 0,-24 1 1,-9-1 0,-11-1 0,-9 1 0,-11 0-1,-5 1 1,-5 0 0,2 3-1,3-2 0,10 3 1,8-1-1,11 2-1,14 1 1,15-1 0,11-6 0,21 12-1,13-9 1,15-3 0,15-1 0,8-2 0,6-1 1,2-1-1,-3-4 1,-9 2 0,-9 0 0,-15 2-1,-13 0 2,-11 0-1,-20 5 0,0-13 0,-21 5 0,-10 3 0,-13-1 0,-13 0 0,-10 3-1,-6 1 1,-10 2-1,-2 4 1,-4 0-1,10 2 0,10 1 0,10-1 0,16 1 1,16-3-1,27-4 0,16 5 0,24-5 0,13-2 0,13-3 0,12-1 0,4-2 0,4 0 1,-10 0-1,-8 0 1,-10 0 0,-10 2-1,-12 0 1,-9 2 0,-16-2 0,-11 6 0,-12-10 0,-12 5 0,-13-2 0,-8 3-1,-12-2 1,-4 0-1,0 1 0,1 2 0,2-2 0,10 3 0,9 1-1,13 1 0,11 2-1,15-2 1,3 13-2,14-7-3,25 14-13,0-8-21,11-3 2,9-3-2,5-4 2</inkml:trace>
  <inkml:trace contextRef="#ctx0" brushRef="#br0" timeOffset="11939.6829">24369 5363 92,'9'-17'40,"1"0"1,-8-6-2,-5 3-38,-6 4 2,3 3-1,-8-9 1,-11 4 1,-13-5-2,-9 2 0,-13-2 0,-9 2 1,-14 0-2,-10 3 1,-12 4-1,-3 3-1,-13 3 1,-2 2-1,-11 2 0,-9 4 0,-3 4 0,-6 2 0,-4 2 0,-2 3 0,0 5 1,6 6-1,-4 2 0,13 3-1,5 1 2,10 2-2,8 3 1,11 2 0,8 2 0,6-3 0,13 5-1,7 5 2,5 5-2,12 4 1,6 4 0,10 7 1,12 5-1,10 7 0,15 6 0,16 3-1,14 5 2,15 2-1,16 3 0,13-2 0,17-2 0,11-3 0,16-7 0,7-5 0,16-11 1,10-10-2,14-11 2,8-12-2,5-9 1,7-9 1,2-10-1,0-9 0,-2-9 0,-8-5 0,-6-5 1,-5-6-1,-9-8 0,-4-3 0,-15-8 0,-9-3 0,-8-4 0,-10-5 0,-13-6 0,-16-5 1,-7 0 0,-12-3-1,-16-4 2,-11 1-1,-16-5 0,-16 0 1,-15-2-1,-15 2 0,-16-2-1,-14 6 1,-10 4-1,-13 8 0,-1 7 0,-8 9 0,-3 15 0,-3 9-1,6 16 0,2 13-3,15 26-17,3-1-22,16 4-1,20-2 0,25 0-1</inkml:trace>
  <inkml:trace contextRef="#ctx0" brushRef="#br0" timeOffset="14805.8468">18370 13404 71,'19'-14'44,"-19"14"-2,-20 20 1,-31 2-16,-26 34-26,-22 24 0,-25 16 0,-33 17 1,-22 17-1,-23 6 1,-12 4-1,-3-9 0,9-6-1,14-15 1,29-15-1,29-20-1,32-21 0,33-17-2,32-24-6,39-13-33,20-22-2,28-16 1,13-24-1</inkml:trace>
  <inkml:trace contextRef="#ctx0" brushRef="#br0" timeOffset="15058.8613">16884 13238 96,'-7'15'42,"17"28"1,24 34 0,23 25-42,25 26 0,30 12 1,19 10-1,16-3 0,14-4 0,-1-12-1,-5-20-1,-13-13-2,-24-26-16,-19-4-24,-30-15 1,-22-10-1,-22-14 0</inkml:trace>
  <inkml:trace contextRef="#ctx0" brushRef="#br0" timeOffset="15393.8804">18774 14997 98,'-66'-13'41,"-8"14"2,-23 11-2,-17 21-40,-18 31-1,-18 20 2,-23 14 0,-18 21 0,-16 12 0,-3 6-1,0 3 1,11-2-2,15-9 0,22-8 0,23-13-1,25-21-1,27-15-1,19-24-6,37-24-33,9-37-1,22-28 1,9-35-2</inkml:trace>
  <inkml:trace contextRef="#ctx0" brushRef="#br0" timeOffset="15654.8954">16449 14866 98,'54'50'42,"24"27"1,21 17-1,23 21-43,41 21 2,26 10 1,24-3 0,8 0 0,3-10-1,-1-5-1,-7-13 1,-16-9 0,-20-10-2,-17-7 0,-19 2-6,-31-16-36,-9-3-1,-24-19 1,-12-7-1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9" tIns="46480" rIns="92959" bIns="46480"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9" tIns="46480" rIns="92959" bIns="46480" rtlCol="0"/>
          <a:lstStyle>
            <a:lvl1pPr algn="r" fontAlgn="auto">
              <a:spcBef>
                <a:spcPts val="0"/>
              </a:spcBef>
              <a:spcAft>
                <a:spcPts val="0"/>
              </a:spcAft>
              <a:defRPr sz="1300">
                <a:latin typeface="+mn-lt"/>
                <a:cs typeface="+mn-cs"/>
              </a:defRPr>
            </a:lvl1pPr>
          </a:lstStyle>
          <a:p>
            <a:pPr>
              <a:defRPr/>
            </a:pPr>
            <a:fld id="{54F49595-2182-412B-B883-5B4A96F72A40}" type="datetimeFigureOut">
              <a:rPr lang="en-US"/>
              <a:pPr>
                <a:defRPr/>
              </a:pPr>
              <a:t>11/11/2013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9" tIns="46480" rIns="92959" bIns="46480" rtlCol="0" anchor="ctr"/>
          <a:lstStyle/>
          <a:p>
            <a:pPr lvl="0"/>
            <a:endParaRPr lang="en-US" noProof="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9" tIns="46480" rIns="92959" bIns="4648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9" tIns="46480" rIns="92959" bIns="46480"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9" tIns="46480" rIns="92959" bIns="46480" rtlCol="0" anchor="b"/>
          <a:lstStyle>
            <a:lvl1pPr algn="r" fontAlgn="auto">
              <a:spcBef>
                <a:spcPts val="0"/>
              </a:spcBef>
              <a:spcAft>
                <a:spcPts val="0"/>
              </a:spcAft>
              <a:defRPr sz="1300">
                <a:latin typeface="+mn-lt"/>
                <a:cs typeface="+mn-cs"/>
              </a:defRPr>
            </a:lvl1pPr>
          </a:lstStyle>
          <a:p>
            <a:pPr>
              <a:defRPr/>
            </a:pPr>
            <a:fld id="{2086868C-E9AB-4C6E-B8A4-50D486B56987}" type="slidenum">
              <a:rPr lang="en-US"/>
              <a:pPr>
                <a:defRPr/>
              </a:pPr>
              <a:t>‹#›</a:t>
            </a:fld>
            <a:endParaRPr lang="en-US"/>
          </a:p>
        </p:txBody>
      </p:sp>
    </p:spTree>
    <p:extLst>
      <p:ext uri="{BB962C8B-B14F-4D97-AF65-F5344CB8AC3E}">
        <p14:creationId xmlns:p14="http://schemas.microsoft.com/office/powerpoint/2010/main" val="3028896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179513" y="703263"/>
            <a:ext cx="4625975" cy="3468687"/>
          </a:xfrm>
          <a:ln/>
        </p:spPr>
      </p:sp>
      <p:sp>
        <p:nvSpPr>
          <p:cNvPr id="2037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244181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BEB15A-F7EF-452A-91D0-8ABBE929F75B}" type="slidenum">
              <a:rPr lang="en-US" smtClean="0"/>
              <a:pPr fontAlgn="base">
                <a:spcBef>
                  <a:spcPct val="0"/>
                </a:spcBef>
                <a:spcAft>
                  <a:spcPct val="0"/>
                </a:spcAft>
                <a:defRPr/>
              </a:pPr>
              <a:t>117</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832284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A2D51DE-E02C-43B6-A59E-A33E529F9B20}" type="slidenum">
              <a:rPr lang="en-US" smtClean="0"/>
              <a:pPr fontAlgn="base">
                <a:spcBef>
                  <a:spcPct val="0"/>
                </a:spcBef>
                <a:spcAft>
                  <a:spcPct val="0"/>
                </a:spcAft>
                <a:defRPr/>
              </a:pPr>
              <a:t>121</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504878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616A5D0-08A8-4D6B-A1EF-749BAEAC99B4}" type="slidenum">
              <a:rPr lang="en-US" smtClean="0"/>
              <a:pPr fontAlgn="base">
                <a:spcBef>
                  <a:spcPct val="0"/>
                </a:spcBef>
                <a:spcAft>
                  <a:spcPct val="0"/>
                </a:spcAft>
                <a:defRPr/>
              </a:pPr>
              <a:t>125</a:t>
            </a:fld>
            <a:endParaRPr 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54174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F56FCA8-9831-4B0B-96BF-257F674113F1}" type="slidenum">
              <a:rPr lang="en-US" smtClean="0"/>
              <a:pPr fontAlgn="base">
                <a:spcBef>
                  <a:spcPct val="0"/>
                </a:spcBef>
                <a:spcAft>
                  <a:spcPct val="0"/>
                </a:spcAft>
                <a:defRPr/>
              </a:pPr>
              <a:t>126</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305791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1179513" y="703263"/>
            <a:ext cx="4625975" cy="3468687"/>
          </a:xfrm>
          <a:solidFill>
            <a:srgbClr val="FFFFFF"/>
          </a:solidFill>
          <a:ln/>
        </p:spPr>
      </p:sp>
      <p:sp>
        <p:nvSpPr>
          <p:cNvPr id="20480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endParaRPr lang="en-US" smtClean="0"/>
          </a:p>
        </p:txBody>
      </p:sp>
    </p:spTree>
    <p:extLst>
      <p:ext uri="{BB962C8B-B14F-4D97-AF65-F5344CB8AC3E}">
        <p14:creationId xmlns:p14="http://schemas.microsoft.com/office/powerpoint/2010/main" val="3821259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79513" y="703263"/>
            <a:ext cx="4625975" cy="3468687"/>
          </a:xfrm>
          <a:ln/>
        </p:spPr>
      </p:sp>
      <p:sp>
        <p:nvSpPr>
          <p:cNvPr id="1699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795809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A354425-23AD-4EAC-BBA5-FE47CC46E2B5}" type="slidenum">
              <a:rPr lang="en-US" smtClean="0"/>
              <a:pPr>
                <a:defRPr/>
              </a:pPr>
              <a:t>86</a:t>
            </a:fld>
            <a:endParaRPr lang="en-US"/>
          </a:p>
        </p:txBody>
      </p:sp>
    </p:spTree>
    <p:extLst>
      <p:ext uri="{BB962C8B-B14F-4D97-AF65-F5344CB8AC3E}">
        <p14:creationId xmlns:p14="http://schemas.microsoft.com/office/powerpoint/2010/main" val="2592997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xfrm>
            <a:off x="1179513" y="703263"/>
            <a:ext cx="4625975" cy="3468687"/>
          </a:xfrm>
          <a:ln/>
        </p:spPr>
      </p:sp>
      <p:sp>
        <p:nvSpPr>
          <p:cNvPr id="167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 &gt; 1001 = k, c = 1001</a:t>
            </a:r>
          </a:p>
          <a:p>
            <a:endParaRPr lang="en-US" smtClean="0"/>
          </a:p>
          <a:p>
            <a:r>
              <a:rPr lang="en-US" smtClean="0"/>
              <a:t>n &gt; 1 = k, c = 42</a:t>
            </a:r>
          </a:p>
          <a:p>
            <a:endParaRPr lang="en-US" smtClean="0"/>
          </a:p>
          <a:p>
            <a:endParaRPr lang="en-US" smtClean="0"/>
          </a:p>
        </p:txBody>
      </p:sp>
    </p:spTree>
    <p:extLst>
      <p:ext uri="{BB962C8B-B14F-4D97-AF65-F5344CB8AC3E}">
        <p14:creationId xmlns:p14="http://schemas.microsoft.com/office/powerpoint/2010/main" val="41513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1179513" y="703263"/>
            <a:ext cx="4625975" cy="3468687"/>
          </a:xfrm>
          <a:ln/>
        </p:spPr>
      </p:sp>
      <p:sp>
        <p:nvSpPr>
          <p:cNvPr id="184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46650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1179513" y="703263"/>
            <a:ext cx="4625975" cy="3468687"/>
          </a:xfrm>
          <a:ln/>
        </p:spPr>
      </p:sp>
      <p:sp>
        <p:nvSpPr>
          <p:cNvPr id="189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698838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DD1F978-2176-44B5-9B0B-07843FD23E93}" type="slidenum">
              <a:rPr lang="en-US" smtClean="0"/>
              <a:pPr fontAlgn="base">
                <a:spcBef>
                  <a:spcPct val="0"/>
                </a:spcBef>
                <a:spcAft>
                  <a:spcPct val="0"/>
                </a:spcAft>
                <a:defRPr/>
              </a:pPr>
              <a:t>114</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659243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331EF81-9157-4EFB-A988-E3BA35826E96}" type="slidenum">
              <a:rPr lang="en-US" smtClean="0"/>
              <a:pPr fontAlgn="base">
                <a:spcBef>
                  <a:spcPct val="0"/>
                </a:spcBef>
                <a:spcAft>
                  <a:spcPct val="0"/>
                </a:spcAft>
                <a:defRPr/>
              </a:pPr>
              <a:t>116</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00240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CEBE41-16C1-4BB0-96F2-215529970EE0}" type="datetimeFigureOut">
              <a:rPr lang="en-US"/>
              <a:pPr>
                <a:defRPr/>
              </a:pPr>
              <a:t>11/11/2013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704A89-887F-4ECC-92B9-8BA95438D527}" type="slidenum">
              <a:rPr lang="en-US"/>
              <a:pPr>
                <a:defRPr/>
              </a:pPr>
              <a:t>‹#›</a:t>
            </a:fld>
            <a:endParaRPr lang="en-US"/>
          </a:p>
        </p:txBody>
      </p:sp>
    </p:spTree>
    <p:extLst>
      <p:ext uri="{BB962C8B-B14F-4D97-AF65-F5344CB8AC3E}">
        <p14:creationId xmlns:p14="http://schemas.microsoft.com/office/powerpoint/2010/main" val="70400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1A55AD-467F-407E-A0A3-3B0114ED4476}" type="datetimeFigureOut">
              <a:rPr lang="en-US"/>
              <a:pPr>
                <a:defRPr/>
              </a:pPr>
              <a:t>11/11/2013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70B138-FBC2-4B44-922A-F4E55CDFFA16}" type="slidenum">
              <a:rPr lang="en-US"/>
              <a:pPr>
                <a:defRPr/>
              </a:pPr>
              <a:t>‹#›</a:t>
            </a:fld>
            <a:endParaRPr lang="en-US"/>
          </a:p>
        </p:txBody>
      </p:sp>
    </p:spTree>
    <p:extLst>
      <p:ext uri="{BB962C8B-B14F-4D97-AF65-F5344CB8AC3E}">
        <p14:creationId xmlns:p14="http://schemas.microsoft.com/office/powerpoint/2010/main" val="393596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3AC242-63E9-4110-A842-308798419FE9}" type="datetimeFigureOut">
              <a:rPr lang="en-US"/>
              <a:pPr>
                <a:defRPr/>
              </a:pPr>
              <a:t>11/11/2013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ED0DC4-06D9-47B7-850C-0B7392673E7D}" type="slidenum">
              <a:rPr lang="en-US"/>
              <a:pPr>
                <a:defRPr/>
              </a:pPr>
              <a:t>‹#›</a:t>
            </a:fld>
            <a:endParaRPr lang="en-US"/>
          </a:p>
        </p:txBody>
      </p:sp>
    </p:spTree>
    <p:extLst>
      <p:ext uri="{BB962C8B-B14F-4D97-AF65-F5344CB8AC3E}">
        <p14:creationId xmlns:p14="http://schemas.microsoft.com/office/powerpoint/2010/main" val="187298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C59535-0FBE-4922-B8AF-42114840BE5C}" type="datetimeFigureOut">
              <a:rPr lang="en-US"/>
              <a:pPr>
                <a:defRPr/>
              </a:pPr>
              <a:t>11/11/2013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5FD20D-242D-46D0-B244-1A70E192F3A5}" type="slidenum">
              <a:rPr lang="en-US"/>
              <a:pPr>
                <a:defRPr/>
              </a:pPr>
              <a:t>‹#›</a:t>
            </a:fld>
            <a:endParaRPr lang="en-US"/>
          </a:p>
        </p:txBody>
      </p:sp>
    </p:spTree>
    <p:extLst>
      <p:ext uri="{BB962C8B-B14F-4D97-AF65-F5344CB8AC3E}">
        <p14:creationId xmlns:p14="http://schemas.microsoft.com/office/powerpoint/2010/main" val="325764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210708-8E52-4ADD-BA0C-31D8A179E5F0}" type="datetimeFigureOut">
              <a:rPr lang="en-US"/>
              <a:pPr>
                <a:defRPr/>
              </a:pPr>
              <a:t>11/11/2013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37B609-C546-4B6F-8637-820AC6190994}" type="slidenum">
              <a:rPr lang="en-US"/>
              <a:pPr>
                <a:defRPr/>
              </a:pPr>
              <a:t>‹#›</a:t>
            </a:fld>
            <a:endParaRPr lang="en-US"/>
          </a:p>
        </p:txBody>
      </p:sp>
    </p:spTree>
    <p:extLst>
      <p:ext uri="{BB962C8B-B14F-4D97-AF65-F5344CB8AC3E}">
        <p14:creationId xmlns:p14="http://schemas.microsoft.com/office/powerpoint/2010/main" val="57343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D91798D-0F40-48D0-96B6-FDEC325CC5DB}" type="datetimeFigureOut">
              <a:rPr lang="en-US"/>
              <a:pPr>
                <a:defRPr/>
              </a:pPr>
              <a:t>11/11/2013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042578-AE14-4678-8587-E3A9F5F573DD}" type="slidenum">
              <a:rPr lang="en-US"/>
              <a:pPr>
                <a:defRPr/>
              </a:pPr>
              <a:t>‹#›</a:t>
            </a:fld>
            <a:endParaRPr lang="en-US"/>
          </a:p>
        </p:txBody>
      </p:sp>
    </p:spTree>
    <p:extLst>
      <p:ext uri="{BB962C8B-B14F-4D97-AF65-F5344CB8AC3E}">
        <p14:creationId xmlns:p14="http://schemas.microsoft.com/office/powerpoint/2010/main" val="214574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30AB8A-E207-45DA-A75A-6C32B6DF9C50}" type="datetimeFigureOut">
              <a:rPr lang="en-US"/>
              <a:pPr>
                <a:defRPr/>
              </a:pPr>
              <a:t>11/11/2013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5A89C0-3958-4F93-8276-F7489425B4CE}" type="slidenum">
              <a:rPr lang="en-US"/>
              <a:pPr>
                <a:defRPr/>
              </a:pPr>
              <a:t>‹#›</a:t>
            </a:fld>
            <a:endParaRPr lang="en-US"/>
          </a:p>
        </p:txBody>
      </p:sp>
    </p:spTree>
    <p:extLst>
      <p:ext uri="{BB962C8B-B14F-4D97-AF65-F5344CB8AC3E}">
        <p14:creationId xmlns:p14="http://schemas.microsoft.com/office/powerpoint/2010/main" val="97668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C91BAC7-C2A7-49E1-825F-727B8F8D0936}" type="datetimeFigureOut">
              <a:rPr lang="en-US"/>
              <a:pPr>
                <a:defRPr/>
              </a:pPr>
              <a:t>11/11/2013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62A092-23AA-4C28-B5EF-5C845E8CAE8F}" type="slidenum">
              <a:rPr lang="en-US"/>
              <a:pPr>
                <a:defRPr/>
              </a:pPr>
              <a:t>‹#›</a:t>
            </a:fld>
            <a:endParaRPr lang="en-US"/>
          </a:p>
        </p:txBody>
      </p:sp>
    </p:spTree>
    <p:extLst>
      <p:ext uri="{BB962C8B-B14F-4D97-AF65-F5344CB8AC3E}">
        <p14:creationId xmlns:p14="http://schemas.microsoft.com/office/powerpoint/2010/main" val="38019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FF4DE5D-5393-4DF3-A47A-87999DFD210B}" type="datetimeFigureOut">
              <a:rPr lang="en-US"/>
              <a:pPr>
                <a:defRPr/>
              </a:pPr>
              <a:t>11/11/2013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907121-B5E2-4CAF-881B-8F55E22E37EC}" type="slidenum">
              <a:rPr lang="en-US"/>
              <a:pPr>
                <a:defRPr/>
              </a:pPr>
              <a:t>‹#›</a:t>
            </a:fld>
            <a:endParaRPr lang="en-US"/>
          </a:p>
        </p:txBody>
      </p:sp>
    </p:spTree>
    <p:extLst>
      <p:ext uri="{BB962C8B-B14F-4D97-AF65-F5344CB8AC3E}">
        <p14:creationId xmlns:p14="http://schemas.microsoft.com/office/powerpoint/2010/main" val="113176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37EF2A-3A12-4A31-BA89-78C452CCB5EF}" type="datetimeFigureOut">
              <a:rPr lang="en-US"/>
              <a:pPr>
                <a:defRPr/>
              </a:pPr>
              <a:t>11/11/2013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D05B7E-D79C-4377-AFD0-97279E9E42BF}" type="slidenum">
              <a:rPr lang="en-US"/>
              <a:pPr>
                <a:defRPr/>
              </a:pPr>
              <a:t>‹#›</a:t>
            </a:fld>
            <a:endParaRPr lang="en-US"/>
          </a:p>
        </p:txBody>
      </p:sp>
    </p:spTree>
    <p:extLst>
      <p:ext uri="{BB962C8B-B14F-4D97-AF65-F5344CB8AC3E}">
        <p14:creationId xmlns:p14="http://schemas.microsoft.com/office/powerpoint/2010/main" val="125183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2FA235-CB13-41C1-B77E-19C0113CBE56}" type="datetimeFigureOut">
              <a:rPr lang="en-US"/>
              <a:pPr>
                <a:defRPr/>
              </a:pPr>
              <a:t>11/11/2013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01C91C-9994-4CB1-8BCB-956AD4208850}" type="slidenum">
              <a:rPr lang="en-US"/>
              <a:pPr>
                <a:defRPr/>
              </a:pPr>
              <a:t>‹#›</a:t>
            </a:fld>
            <a:endParaRPr lang="en-US"/>
          </a:p>
        </p:txBody>
      </p:sp>
    </p:spTree>
    <p:extLst>
      <p:ext uri="{BB962C8B-B14F-4D97-AF65-F5344CB8AC3E}">
        <p14:creationId xmlns:p14="http://schemas.microsoft.com/office/powerpoint/2010/main" val="169767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A9E359D-65B4-471F-8A41-4846A69CE30C}" type="datetimeFigureOut">
              <a:rPr lang="en-US"/>
              <a:pPr>
                <a:defRPr/>
              </a:pPr>
              <a:t>11/11/2013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54A3592-6745-4EC2-AF85-4AB69F70E8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10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11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2.jpeg"/></Relationships>
</file>

<file path=ppt/slides/_rels/slide11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2.jpeg"/></Relationships>
</file>

<file path=ppt/slides/_rels/slide12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12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customXml" Target="../ink/ink3.xml"/><Relationship Id="rId4" Type="http://schemas.openxmlformats.org/officeDocument/2006/relationships/hyperlink" Target="http://www.youtube.com/watch?v=k4RRi_ntQc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2.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39.emf"/><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image" Target="../media/image40.jpeg"/><Relationship Id="rId4" Type="http://schemas.openxmlformats.org/officeDocument/2006/relationships/image" Target="../media/image39.png"/></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customXml" Target="../ink/ink6.xml"/><Relationship Id="rId4" Type="http://schemas.openxmlformats.org/officeDocument/2006/relationships/image" Target="../media/image39.png"/></Relationships>
</file>

<file path=ppt/slides/_rels/slide6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en.wikipedia.org/wiki/Quicksort"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image" Target="../media/image51.pn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image" Target="../media/image50.png"/><Relationship Id="rId2" Type="http://schemas.openxmlformats.org/officeDocument/2006/relationships/tags" Target="../tags/tag19.xml"/><Relationship Id="rId16" Type="http://schemas.openxmlformats.org/officeDocument/2006/relationships/slideLayout" Target="../slideLayouts/slideLayout2.xml"/><Relationship Id="rId20" Type="http://schemas.openxmlformats.org/officeDocument/2006/relationships/image" Target="../media/image53.pn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tags" Target="../tags/tag32.xml"/><Relationship Id="rId10" Type="http://schemas.openxmlformats.org/officeDocument/2006/relationships/tags" Target="../tags/tag27.xml"/><Relationship Id="rId19" Type="http://schemas.openxmlformats.org/officeDocument/2006/relationships/image" Target="../media/image52.png"/><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s>
</file>

<file path=ppt/slides/_rels/slide88.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50.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slideLayout" Target="../slideLayouts/slideLayout2.xml"/><Relationship Id="rId5" Type="http://schemas.openxmlformats.org/officeDocument/2006/relationships/tags" Target="../tags/tag37.xml"/><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s>
</file>

<file path=ppt/slides/_rels/slide89.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image" Target="../media/image58.png"/><Relationship Id="rId3" Type="http://schemas.openxmlformats.org/officeDocument/2006/relationships/tags" Target="../tags/tag44.xml"/><Relationship Id="rId21" Type="http://schemas.openxmlformats.org/officeDocument/2006/relationships/oleObject" Target="../embeddings/oleObject2.bin"/><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image" Target="../media/image57.png"/><Relationship Id="rId2" Type="http://schemas.openxmlformats.org/officeDocument/2006/relationships/tags" Target="../tags/tag43.xml"/><Relationship Id="rId16" Type="http://schemas.openxmlformats.org/officeDocument/2006/relationships/image" Target="../media/image56.png"/><Relationship Id="rId20" Type="http://schemas.openxmlformats.org/officeDocument/2006/relationships/image" Target="../media/image54.wmf"/><Relationship Id="rId1" Type="http://schemas.openxmlformats.org/officeDocument/2006/relationships/vmlDrawing" Target="../drawings/vmlDrawing1.v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slideLayout" Target="../slideLayouts/slideLayout2.xml"/><Relationship Id="rId23" Type="http://schemas.openxmlformats.org/officeDocument/2006/relationships/oleObject" Target="../embeddings/oleObject3.bin"/><Relationship Id="rId10" Type="http://schemas.openxmlformats.org/officeDocument/2006/relationships/tags" Target="../tags/tag51.xml"/><Relationship Id="rId19" Type="http://schemas.openxmlformats.org/officeDocument/2006/relationships/oleObject" Target="../embeddings/oleObject1.bin"/><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image" Target="../media/image55.wmf"/></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tags" Target="../tags/tag72.xml"/><Relationship Id="rId26" Type="http://schemas.openxmlformats.org/officeDocument/2006/relationships/oleObject" Target="../embeddings/oleObject4.bin"/><Relationship Id="rId3" Type="http://schemas.openxmlformats.org/officeDocument/2006/relationships/tags" Target="../tags/tag57.xml"/><Relationship Id="rId21" Type="http://schemas.openxmlformats.org/officeDocument/2006/relationships/tags" Target="../tags/tag75.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tags" Target="../tags/tag71.xml"/><Relationship Id="rId25" Type="http://schemas.openxmlformats.org/officeDocument/2006/relationships/image" Target="../media/image61.png"/><Relationship Id="rId2" Type="http://schemas.openxmlformats.org/officeDocument/2006/relationships/tags" Target="../tags/tag56.xml"/><Relationship Id="rId16" Type="http://schemas.openxmlformats.org/officeDocument/2006/relationships/tags" Target="../tags/tag70.xml"/><Relationship Id="rId20" Type="http://schemas.openxmlformats.org/officeDocument/2006/relationships/tags" Target="../tags/tag74.xml"/><Relationship Id="rId29" Type="http://schemas.openxmlformats.org/officeDocument/2006/relationships/oleObject" Target="../embeddings/oleObject6.bin"/><Relationship Id="rId1" Type="http://schemas.openxmlformats.org/officeDocument/2006/relationships/vmlDrawing" Target="../drawings/vmlDrawing2.vml"/><Relationship Id="rId6" Type="http://schemas.openxmlformats.org/officeDocument/2006/relationships/tags" Target="../tags/tag60.xml"/><Relationship Id="rId11" Type="http://schemas.openxmlformats.org/officeDocument/2006/relationships/tags" Target="../tags/tag65.xml"/><Relationship Id="rId24" Type="http://schemas.openxmlformats.org/officeDocument/2006/relationships/image" Target="../media/image60.png"/><Relationship Id="rId5" Type="http://schemas.openxmlformats.org/officeDocument/2006/relationships/tags" Target="../tags/tag59.xml"/><Relationship Id="rId15" Type="http://schemas.openxmlformats.org/officeDocument/2006/relationships/tags" Target="../tags/tag69.xml"/><Relationship Id="rId23" Type="http://schemas.openxmlformats.org/officeDocument/2006/relationships/image" Target="../media/image59.png"/><Relationship Id="rId28" Type="http://schemas.openxmlformats.org/officeDocument/2006/relationships/oleObject" Target="../embeddings/oleObject5.bin"/><Relationship Id="rId10" Type="http://schemas.openxmlformats.org/officeDocument/2006/relationships/tags" Target="../tags/tag64.xml"/><Relationship Id="rId19" Type="http://schemas.openxmlformats.org/officeDocument/2006/relationships/tags" Target="../tags/tag73.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 Id="rId22" Type="http://schemas.openxmlformats.org/officeDocument/2006/relationships/slideLayout" Target="../slideLayouts/slideLayout2.xml"/><Relationship Id="rId27" Type="http://schemas.openxmlformats.org/officeDocument/2006/relationships/image" Target="../media/image55.wmf"/></Relationships>
</file>

<file path=ppt/slides/_rels/slide9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63.wmf"/><Relationship Id="rId2" Type="http://schemas.openxmlformats.org/officeDocument/2006/relationships/tags" Target="../tags/tag76.xml"/><Relationship Id="rId1" Type="http://schemas.openxmlformats.org/officeDocument/2006/relationships/vmlDrawing" Target="../drawings/vmlDrawing3.vml"/><Relationship Id="rId6" Type="http://schemas.openxmlformats.org/officeDocument/2006/relationships/tags" Target="../tags/tag80.xml"/><Relationship Id="rId11" Type="http://schemas.openxmlformats.org/officeDocument/2006/relationships/oleObject" Target="../embeddings/oleObject8.bin"/><Relationship Id="rId5" Type="http://schemas.openxmlformats.org/officeDocument/2006/relationships/tags" Target="../tags/tag79.xml"/><Relationship Id="rId10" Type="http://schemas.openxmlformats.org/officeDocument/2006/relationships/image" Target="../media/image62.wmf"/><Relationship Id="rId4" Type="http://schemas.openxmlformats.org/officeDocument/2006/relationships/tags" Target="../tags/tag78.xml"/><Relationship Id="rId9" Type="http://schemas.openxmlformats.org/officeDocument/2006/relationships/oleObject" Target="../embeddings/oleObject7.bin"/></Relationships>
</file>

<file path=ppt/slides/_rels/slide9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tags" Target="../tags/tag84.xml"/><Relationship Id="rId7" Type="http://schemas.openxmlformats.org/officeDocument/2006/relationships/slideLayout" Target="../slideLayouts/slideLayout2.xml"/><Relationship Id="rId12" Type="http://schemas.openxmlformats.org/officeDocument/2006/relationships/image" Target="../media/image55.emf"/><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customXml" Target="../ink/ink7.xml"/><Relationship Id="rId5" Type="http://schemas.openxmlformats.org/officeDocument/2006/relationships/tags" Target="../tags/tag86.xml"/><Relationship Id="rId10" Type="http://schemas.openxmlformats.org/officeDocument/2006/relationships/image" Target="../media/image490.png"/><Relationship Id="rId4" Type="http://schemas.openxmlformats.org/officeDocument/2006/relationships/tags" Target="../tags/tag85.xml"/><Relationship Id="rId9" Type="http://schemas.openxmlformats.org/officeDocument/2006/relationships/image" Target="../media/image65.png"/></Relationships>
</file>

<file path=ppt/slides/_rels/slide9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7.emf"/><Relationship Id="rId4" Type="http://schemas.openxmlformats.org/officeDocument/2006/relationships/customXml" Target="../ink/ink8.xml"/></Relationships>
</file>

<file path=ppt/slides/_rels/slide94.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8.e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685800" y="381000"/>
            <a:ext cx="7772400" cy="1470025"/>
          </a:xfrm>
        </p:spPr>
        <p:txBody>
          <a:bodyPr/>
          <a:lstStyle/>
          <a:p>
            <a:pPr eaLnBrk="1" hangingPunct="1"/>
            <a:r>
              <a:rPr lang="en-US" sz="9600" b="1" dirty="0" smtClean="0"/>
              <a:t>CS  60</a:t>
            </a:r>
          </a:p>
        </p:txBody>
      </p:sp>
      <p:sp>
        <p:nvSpPr>
          <p:cNvPr id="2051" name="Title 3"/>
          <p:cNvSpPr txBox="1">
            <a:spLocks/>
          </p:cNvSpPr>
          <p:nvPr/>
        </p:nvSpPr>
        <p:spPr bwMode="auto">
          <a:xfrm>
            <a:off x="115888" y="1981200"/>
            <a:ext cx="89916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6600" b="1" dirty="0" smtClean="0"/>
              <a:t>Sorting </a:t>
            </a:r>
          </a:p>
          <a:p>
            <a:pPr algn="ctr" eaLnBrk="1" hangingPunct="1"/>
            <a:r>
              <a:rPr lang="en-US" sz="6600" b="1" dirty="0" smtClean="0"/>
              <a:t>&amp; Big-O</a:t>
            </a:r>
          </a:p>
        </p:txBody>
      </p:sp>
      <p:sp>
        <p:nvSpPr>
          <p:cNvPr id="2052" name="Subtitle 4"/>
          <p:cNvSpPr txBox="1">
            <a:spLocks/>
          </p:cNvSpPr>
          <p:nvPr/>
        </p:nvSpPr>
        <p:spPr bwMode="auto">
          <a:xfrm>
            <a:off x="1371600" y="49530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20000"/>
              </a:spcBef>
              <a:buFont typeface="Arial" pitchFamily="34" charset="0"/>
              <a:buNone/>
            </a:pPr>
            <a:r>
              <a:rPr lang="en-US" sz="3200" dirty="0" smtClean="0">
                <a:solidFill>
                  <a:srgbClr val="898989"/>
                </a:solidFill>
              </a:rPr>
              <a:t>2013-11-11</a:t>
            </a:r>
            <a:endParaRPr lang="en-US" sz="3200" dirty="0">
              <a:solidFill>
                <a:srgbClr val="898989"/>
              </a:solidFill>
            </a:endParaRPr>
          </a:p>
          <a:p>
            <a:pPr algn="ctr" eaLnBrk="1" hangingPunct="1">
              <a:spcBef>
                <a:spcPct val="20000"/>
              </a:spcBef>
              <a:buFont typeface="Arial" pitchFamily="34" charset="0"/>
              <a:buNone/>
            </a:pPr>
            <a:r>
              <a:rPr lang="en-US" sz="3200" dirty="0" smtClean="0">
                <a:solidFill>
                  <a:srgbClr val="898989"/>
                </a:solidFill>
              </a:rPr>
              <a:t>Monday – </a:t>
            </a:r>
            <a:r>
              <a:rPr lang="en-US" sz="3200" dirty="0">
                <a:solidFill>
                  <a:srgbClr val="898989"/>
                </a:solidFill>
              </a:rPr>
              <a:t>Week </a:t>
            </a:r>
            <a:r>
              <a:rPr lang="en-US" sz="3200" dirty="0" smtClean="0">
                <a:solidFill>
                  <a:srgbClr val="898989"/>
                </a:solidFill>
              </a:rPr>
              <a:t>10</a:t>
            </a:r>
            <a:endParaRPr lang="en-US" sz="3200" dirty="0">
              <a:solidFill>
                <a:srgbClr val="898989"/>
              </a:solidFill>
            </a:endParaRPr>
          </a:p>
          <a:p>
            <a:pPr algn="ctr" eaLnBrk="1" hangingPunct="1">
              <a:spcBef>
                <a:spcPct val="20000"/>
              </a:spcBef>
              <a:buFont typeface="Arial" pitchFamily="34" charset="0"/>
              <a:buNone/>
            </a:pPr>
            <a:r>
              <a:rPr lang="en-US" sz="3200" dirty="0">
                <a:solidFill>
                  <a:srgbClr val="898989"/>
                </a:solidFill>
              </a:rPr>
              <a:t>Lecture </a:t>
            </a:r>
            <a:r>
              <a:rPr lang="en-US" sz="3200" dirty="0" smtClean="0">
                <a:solidFill>
                  <a:srgbClr val="898989"/>
                </a:solidFill>
              </a:rPr>
              <a:t>18</a:t>
            </a:r>
            <a:endParaRPr lang="en-US" sz="3200" dirty="0">
              <a:solidFill>
                <a:srgbClr val="898989"/>
              </a:solidFill>
            </a:endParaRPr>
          </a:p>
        </p:txBody>
      </p:sp>
    </p:spTree>
    <p:extLst>
      <p:ext uri="{BB962C8B-B14F-4D97-AF65-F5344CB8AC3E}">
        <p14:creationId xmlns:p14="http://schemas.microsoft.com/office/powerpoint/2010/main" val="631517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76201" y="0"/>
            <a:ext cx="5083728" cy="2294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TextBox 2"/>
          <p:cNvSpPr txBox="1"/>
          <p:nvPr/>
        </p:nvSpPr>
        <p:spPr>
          <a:xfrm>
            <a:off x="209993" y="3475074"/>
            <a:ext cx="4209608" cy="3416320"/>
          </a:xfrm>
          <a:prstGeom prst="rect">
            <a:avLst/>
          </a:prstGeom>
          <a:noFill/>
        </p:spPr>
        <p:txBody>
          <a:bodyPr wrap="square" rtlCol="0">
            <a:spAutoFit/>
          </a:bodyPr>
          <a:lstStyle/>
          <a:p>
            <a:pPr>
              <a:lnSpc>
                <a:spcPct val="150000"/>
              </a:lnSpc>
            </a:pPr>
            <a:r>
              <a:rPr lang="en-US" sz="2400" dirty="0" smtClean="0"/>
              <a:t>T(0) = 1</a:t>
            </a:r>
          </a:p>
          <a:p>
            <a:pPr>
              <a:lnSpc>
                <a:spcPct val="150000"/>
              </a:lnSpc>
            </a:pPr>
            <a:r>
              <a:rPr lang="en-US" sz="2400" dirty="0" smtClean="0"/>
              <a:t>T(N) = 1 + </a:t>
            </a:r>
            <a:r>
              <a:rPr lang="en-US" sz="2400" b="1" u="sng" dirty="0" smtClean="0"/>
              <a:t>T(N-1)</a:t>
            </a:r>
          </a:p>
          <a:p>
            <a:pPr>
              <a:lnSpc>
                <a:spcPct val="150000"/>
              </a:lnSpc>
            </a:pPr>
            <a:r>
              <a:rPr lang="en-US" sz="2400" dirty="0" smtClean="0"/>
              <a:t>T(N) = 1 + 1 + </a:t>
            </a:r>
            <a:r>
              <a:rPr lang="en-US" sz="2400" b="1" u="sng" dirty="0" smtClean="0"/>
              <a:t>T(N-2)</a:t>
            </a:r>
          </a:p>
          <a:p>
            <a:pPr>
              <a:lnSpc>
                <a:spcPct val="150000"/>
              </a:lnSpc>
            </a:pPr>
            <a:r>
              <a:rPr lang="en-US" sz="2400" dirty="0" smtClean="0"/>
              <a:t>T(N) = 1 + 1 + 1 + T(N-3)</a:t>
            </a:r>
          </a:p>
          <a:p>
            <a:pPr>
              <a:lnSpc>
                <a:spcPct val="150000"/>
              </a:lnSpc>
            </a:pPr>
            <a:r>
              <a:rPr lang="en-US" sz="2400" dirty="0" smtClean="0"/>
              <a:t>T(N) = 1 + 1 + 1 + … + 1 + 1 + 1</a:t>
            </a:r>
          </a:p>
          <a:p>
            <a:pPr>
              <a:lnSpc>
                <a:spcPct val="150000"/>
              </a:lnSpc>
            </a:pPr>
            <a:r>
              <a:rPr lang="en-US" sz="2400" dirty="0" smtClean="0"/>
              <a:t>	      </a:t>
            </a:r>
            <a:r>
              <a:rPr lang="en-US" sz="2400" b="1" dirty="0" smtClean="0"/>
              <a:t>T(N) = N</a:t>
            </a:r>
            <a:endParaRPr lang="en-US" sz="2400" b="1" dirty="0"/>
          </a:p>
        </p:txBody>
      </p:sp>
      <p:sp>
        <p:nvSpPr>
          <p:cNvPr id="9" name="TextBox 8"/>
          <p:cNvSpPr txBox="1"/>
          <p:nvPr/>
        </p:nvSpPr>
        <p:spPr>
          <a:xfrm>
            <a:off x="5410200" y="3048000"/>
            <a:ext cx="3733800" cy="3785652"/>
          </a:xfrm>
          <a:prstGeom prst="rect">
            <a:avLst/>
          </a:prstGeom>
          <a:noFill/>
        </p:spPr>
        <p:txBody>
          <a:bodyPr wrap="square" rtlCol="0">
            <a:spAutoFit/>
          </a:bodyPr>
          <a:lstStyle/>
          <a:p>
            <a:pPr>
              <a:lnSpc>
                <a:spcPct val="150000"/>
              </a:lnSpc>
            </a:pPr>
            <a:r>
              <a:rPr lang="en-US" sz="2000" dirty="0" smtClean="0"/>
              <a:t>Based upon this relationship</a:t>
            </a:r>
          </a:p>
          <a:p>
            <a:pPr>
              <a:lnSpc>
                <a:spcPct val="150000"/>
              </a:lnSpc>
            </a:pPr>
            <a:r>
              <a:rPr lang="en-US" sz="2400" dirty="0" smtClean="0"/>
              <a:t>T(N)	= 1 + T(N-1)</a:t>
            </a:r>
          </a:p>
          <a:p>
            <a:pPr>
              <a:lnSpc>
                <a:spcPct val="150000"/>
              </a:lnSpc>
            </a:pPr>
            <a:endParaRPr lang="en-US" sz="2400" dirty="0" smtClean="0"/>
          </a:p>
          <a:p>
            <a:pPr>
              <a:lnSpc>
                <a:spcPct val="150000"/>
              </a:lnSpc>
            </a:pPr>
            <a:r>
              <a:rPr lang="en-US" sz="2000" dirty="0" smtClean="0"/>
              <a:t>We can generalize that:</a:t>
            </a:r>
          </a:p>
          <a:p>
            <a:pPr>
              <a:lnSpc>
                <a:spcPct val="150000"/>
              </a:lnSpc>
            </a:pPr>
            <a:r>
              <a:rPr lang="en-US" sz="2400" dirty="0" smtClean="0"/>
              <a:t>T(N-1)	= 1 + T(N-2)</a:t>
            </a:r>
          </a:p>
          <a:p>
            <a:pPr>
              <a:lnSpc>
                <a:spcPct val="150000"/>
              </a:lnSpc>
            </a:pPr>
            <a:r>
              <a:rPr lang="en-US" sz="2400" dirty="0" smtClean="0"/>
              <a:t>T(N-2)	= 1 + T(N-3)</a:t>
            </a:r>
          </a:p>
          <a:p>
            <a:pPr>
              <a:lnSpc>
                <a:spcPct val="150000"/>
              </a:lnSpc>
            </a:pPr>
            <a:r>
              <a:rPr lang="en-US" sz="2400" dirty="0" smtClean="0"/>
              <a:t>…  </a:t>
            </a:r>
          </a:p>
        </p:txBody>
      </p:sp>
      <p:sp>
        <p:nvSpPr>
          <p:cNvPr id="2" name="Title 1"/>
          <p:cNvSpPr>
            <a:spLocks noGrp="1"/>
          </p:cNvSpPr>
          <p:nvPr>
            <p:ph type="title"/>
          </p:nvPr>
        </p:nvSpPr>
        <p:spPr>
          <a:xfrm>
            <a:off x="914400" y="228600"/>
            <a:ext cx="8229600" cy="1249362"/>
          </a:xfrm>
        </p:spPr>
        <p:txBody>
          <a:bodyPr rtlCol="0">
            <a:normAutofit fontScale="90000"/>
          </a:bodyPr>
          <a:lstStyle/>
          <a:p>
            <a:pPr algn="r" eaLnBrk="1" fontAlgn="auto" hangingPunct="1">
              <a:spcAft>
                <a:spcPts val="0"/>
              </a:spcAft>
              <a:defRPr/>
            </a:pPr>
            <a:r>
              <a:rPr lang="en-US" b="1" dirty="0" smtClean="0"/>
              <a:t>Big-O: Linear Time</a:t>
            </a:r>
            <a:br>
              <a:rPr lang="en-US" b="1" dirty="0" smtClean="0"/>
            </a:br>
            <a:r>
              <a:rPr lang="en-US" sz="6700" b="1" dirty="0" smtClean="0"/>
              <a:t>O(N)</a:t>
            </a:r>
            <a:endParaRPr lang="en-US" b="1" dirty="0" smtClean="0"/>
          </a:p>
        </p:txBody>
      </p:sp>
      <p:grpSp>
        <p:nvGrpSpPr>
          <p:cNvPr id="10" name="Group 9"/>
          <p:cNvGrpSpPr/>
          <p:nvPr/>
        </p:nvGrpSpPr>
        <p:grpSpPr>
          <a:xfrm>
            <a:off x="2438400" y="4419600"/>
            <a:ext cx="2971800" cy="990600"/>
            <a:chOff x="2438400" y="4419600"/>
            <a:chExt cx="2971800" cy="990600"/>
          </a:xfrm>
        </p:grpSpPr>
        <p:cxnSp>
          <p:nvCxnSpPr>
            <p:cNvPr id="5" name="Straight Arrow Connector 4"/>
            <p:cNvCxnSpPr/>
            <p:nvPr/>
          </p:nvCxnSpPr>
          <p:spPr>
            <a:xfrm flipH="1" flipV="1">
              <a:off x="2438400" y="4419600"/>
              <a:ext cx="2971800" cy="990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115387">
              <a:off x="3162954" y="4515799"/>
              <a:ext cx="1524000" cy="369332"/>
            </a:xfrm>
            <a:prstGeom prst="rect">
              <a:avLst/>
            </a:prstGeom>
            <a:noFill/>
          </p:spPr>
          <p:txBody>
            <a:bodyPr wrap="square" rtlCol="0">
              <a:spAutoFit/>
            </a:bodyPr>
            <a:lstStyle/>
            <a:p>
              <a:r>
                <a:rPr lang="en-US" dirty="0" smtClean="0"/>
                <a:t>Substitute this</a:t>
              </a:r>
              <a:endParaRPr lang="en-US" dirty="0"/>
            </a:p>
          </p:txBody>
        </p:sp>
      </p:grpSp>
      <p:sp>
        <p:nvSpPr>
          <p:cNvPr id="12" name="Right Brace 11"/>
          <p:cNvSpPr/>
          <p:nvPr/>
        </p:nvSpPr>
        <p:spPr>
          <a:xfrm rot="5400000">
            <a:off x="2417957" y="4757122"/>
            <a:ext cx="315556" cy="2971800"/>
          </a:xfrm>
          <a:prstGeom prst="rightBrace">
            <a:avLst>
              <a:gd name="adj1" fmla="val 94379"/>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rot="16200000">
            <a:off x="2009532" y="4066005"/>
            <a:ext cx="334970" cy="1306033"/>
          </a:xfrm>
          <a:prstGeom prst="rightBrace">
            <a:avLst>
              <a:gd name="adj1" fmla="val 4041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 name="Group 16"/>
          <p:cNvGrpSpPr/>
          <p:nvPr/>
        </p:nvGrpSpPr>
        <p:grpSpPr>
          <a:xfrm>
            <a:off x="2830034" y="5108519"/>
            <a:ext cx="2685603" cy="894401"/>
            <a:chOff x="2830034" y="5108519"/>
            <a:chExt cx="2685603" cy="894401"/>
          </a:xfrm>
        </p:grpSpPr>
        <p:cxnSp>
          <p:nvCxnSpPr>
            <p:cNvPr id="15" name="Straight Arrow Connector 14"/>
            <p:cNvCxnSpPr/>
            <p:nvPr/>
          </p:nvCxnSpPr>
          <p:spPr>
            <a:xfrm flipH="1" flipV="1">
              <a:off x="2830034" y="5118415"/>
              <a:ext cx="2685603" cy="88450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115387">
              <a:off x="3268391" y="5108519"/>
              <a:ext cx="1524000" cy="369332"/>
            </a:xfrm>
            <a:prstGeom prst="rect">
              <a:avLst/>
            </a:prstGeom>
            <a:noFill/>
          </p:spPr>
          <p:txBody>
            <a:bodyPr wrap="square" rtlCol="0">
              <a:spAutoFit/>
            </a:bodyPr>
            <a:lstStyle/>
            <a:p>
              <a:r>
                <a:rPr lang="en-US" dirty="0" smtClean="0"/>
                <a:t>Substitute this</a:t>
              </a:r>
              <a:endParaRPr lang="en-US" dirty="0"/>
            </a:p>
          </p:txBody>
        </p:sp>
      </p:grpSp>
      <p:sp>
        <p:nvSpPr>
          <p:cNvPr id="19" name="Right Brace 18"/>
          <p:cNvSpPr/>
          <p:nvPr/>
        </p:nvSpPr>
        <p:spPr>
          <a:xfrm rot="16200000">
            <a:off x="2428777" y="4602041"/>
            <a:ext cx="334970" cy="1306033"/>
          </a:xfrm>
          <a:prstGeom prst="rightBrace">
            <a:avLst>
              <a:gd name="adj1" fmla="val 4041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ine Callout 1 19"/>
          <p:cNvSpPr/>
          <p:nvPr/>
        </p:nvSpPr>
        <p:spPr>
          <a:xfrm>
            <a:off x="3810000" y="1676400"/>
            <a:ext cx="5069958" cy="1235255"/>
          </a:xfrm>
          <a:prstGeom prst="borderCallout1">
            <a:avLst>
              <a:gd name="adj1" fmla="val 81901"/>
              <a:gd name="adj2" fmla="val 215"/>
              <a:gd name="adj3" fmla="val 166455"/>
              <a:gd name="adj4" fmla="val -468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smtClean="0"/>
              <a:t>How important was the assumption that this is exactly 1 constant-time operation? </a:t>
            </a:r>
          </a:p>
          <a:p>
            <a:pPr algn="ctr" fontAlgn="auto">
              <a:spcBef>
                <a:spcPts val="0"/>
              </a:spcBef>
              <a:spcAft>
                <a:spcPts val="0"/>
              </a:spcAft>
              <a:defRPr/>
            </a:pPr>
            <a:r>
              <a:rPr lang="en-US" dirty="0" smtClean="0"/>
              <a:t>Would using 6, 8, or 42 change the Big-O runtime?</a:t>
            </a:r>
          </a:p>
          <a:p>
            <a:pPr algn="ctr" fontAlgn="auto">
              <a:spcBef>
                <a:spcPts val="0"/>
              </a:spcBef>
              <a:spcAft>
                <a:spcPts val="0"/>
              </a:spcAft>
              <a:defRPr/>
            </a:pPr>
            <a:r>
              <a:rPr lang="en-US" dirty="0" smtClean="0"/>
              <a:t>A) Yes	B) No	C)?? </a:t>
            </a:r>
            <a:endParaRPr lang="en-US" dirty="0"/>
          </a:p>
        </p:txBody>
      </p:sp>
      <p:sp>
        <p:nvSpPr>
          <p:cNvPr id="18" name="Line Callout 1 17"/>
          <p:cNvSpPr/>
          <p:nvPr/>
        </p:nvSpPr>
        <p:spPr>
          <a:xfrm>
            <a:off x="203924" y="2292278"/>
            <a:ext cx="1676400" cy="819564"/>
          </a:xfrm>
          <a:prstGeom prst="borderCallout1">
            <a:avLst>
              <a:gd name="adj1" fmla="val 74990"/>
              <a:gd name="adj2" fmla="val 10834"/>
              <a:gd name="adj3" fmla="val 162506"/>
              <a:gd name="adj4" fmla="val 2313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smtClean="0"/>
              <a:t>How long does this take to run if N = 0?</a:t>
            </a:r>
            <a:endParaRPr lang="en-US" dirty="0"/>
          </a:p>
        </p:txBody>
      </p:sp>
      <p:sp>
        <p:nvSpPr>
          <p:cNvPr id="21" name="Line Callout 1 20"/>
          <p:cNvSpPr/>
          <p:nvPr/>
        </p:nvSpPr>
        <p:spPr>
          <a:xfrm>
            <a:off x="2971800" y="3200688"/>
            <a:ext cx="1676400" cy="819564"/>
          </a:xfrm>
          <a:prstGeom prst="borderCallout1">
            <a:avLst>
              <a:gd name="adj1" fmla="val 74990"/>
              <a:gd name="adj2" fmla="val 10834"/>
              <a:gd name="adj3" fmla="val 127949"/>
              <a:gd name="adj4" fmla="val -5457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smtClean="0"/>
              <a:t>How long does this take to run for any N?</a:t>
            </a:r>
            <a:endParaRPr lang="en-US" dirty="0"/>
          </a:p>
        </p:txBody>
      </p: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5999400" y="2409840"/>
              <a:ext cx="960120" cy="839160"/>
            </p14:xfrm>
          </p:contentPart>
        </mc:Choice>
        <mc:Fallback>
          <p:pic>
            <p:nvPicPr>
              <p:cNvPr id="4" name="Ink 3"/>
              <p:cNvPicPr/>
              <p:nvPr/>
            </p:nvPicPr>
            <p:blipFill>
              <a:blip r:embed="rId4"/>
              <a:stretch>
                <a:fillRect/>
              </a:stretch>
            </p:blipFill>
            <p:spPr>
              <a:xfrm>
                <a:off x="5989320" y="2399400"/>
                <a:ext cx="981360" cy="860760"/>
              </a:xfrm>
              <a:prstGeom prst="rect">
                <a:avLst/>
              </a:prstGeom>
            </p:spPr>
          </p:pic>
        </mc:Fallback>
      </mc:AlternateContent>
    </p:spTree>
    <p:extLst>
      <p:ext uri="{BB962C8B-B14F-4D97-AF65-F5344CB8AC3E}">
        <p14:creationId xmlns:p14="http://schemas.microsoft.com/office/powerpoint/2010/main" val="376654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9" grpId="0" animBg="1"/>
      <p:bldP spid="20" grpId="0" animBg="1"/>
      <p:bldP spid="18" grpId="0" animBg="1"/>
      <p:bldP spid="21"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9371"/>
          <a:stretch/>
        </p:blipFill>
        <p:spPr bwMode="auto">
          <a:xfrm>
            <a:off x="-28353" y="-10632"/>
            <a:ext cx="4572000" cy="2229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44526" y="381000"/>
            <a:ext cx="8229600" cy="1249362"/>
          </a:xfrm>
        </p:spPr>
        <p:txBody>
          <a:bodyPr rtlCol="0">
            <a:normAutofit fontScale="90000"/>
          </a:bodyPr>
          <a:lstStyle/>
          <a:p>
            <a:pPr algn="r" eaLnBrk="1" fontAlgn="auto" hangingPunct="1">
              <a:spcAft>
                <a:spcPts val="0"/>
              </a:spcAft>
              <a:defRPr/>
            </a:pPr>
            <a:r>
              <a:rPr lang="en-US" b="1" dirty="0" smtClean="0"/>
              <a:t>Big-O: </a:t>
            </a:r>
            <a:br>
              <a:rPr lang="en-US" b="1" dirty="0" smtClean="0"/>
            </a:br>
            <a:r>
              <a:rPr lang="en-US" b="1" dirty="0" smtClean="0"/>
              <a:t>Exponential Time</a:t>
            </a:r>
            <a:br>
              <a:rPr lang="en-US" b="1" dirty="0" smtClean="0"/>
            </a:br>
            <a:r>
              <a:rPr lang="en-US" sz="6700" b="1" dirty="0" smtClean="0"/>
              <a:t>O(2</a:t>
            </a:r>
            <a:r>
              <a:rPr lang="en-US" sz="6700" b="1" baseline="30000" dirty="0" smtClean="0"/>
              <a:t>N</a:t>
            </a:r>
            <a:r>
              <a:rPr lang="en-US" sz="6700" b="1" dirty="0" smtClean="0"/>
              <a:t>)</a:t>
            </a:r>
            <a:endParaRPr lang="en-US" b="1" dirty="0" smtClean="0"/>
          </a:p>
        </p:txBody>
      </p:sp>
      <p:sp>
        <p:nvSpPr>
          <p:cNvPr id="10" name="TextBox 9"/>
          <p:cNvSpPr txBox="1"/>
          <p:nvPr/>
        </p:nvSpPr>
        <p:spPr>
          <a:xfrm>
            <a:off x="609600" y="2362200"/>
            <a:ext cx="6096000" cy="3970318"/>
          </a:xfrm>
          <a:prstGeom prst="rect">
            <a:avLst/>
          </a:prstGeom>
          <a:noFill/>
        </p:spPr>
        <p:txBody>
          <a:bodyPr wrap="square" rtlCol="0">
            <a:spAutoFit/>
          </a:bodyPr>
          <a:lstStyle/>
          <a:p>
            <a:pPr>
              <a:lnSpc>
                <a:spcPct val="150000"/>
              </a:lnSpc>
            </a:pPr>
            <a:r>
              <a:rPr lang="en-US" sz="2400" dirty="0" smtClean="0"/>
              <a:t>T(1) = 1</a:t>
            </a:r>
          </a:p>
          <a:p>
            <a:pPr>
              <a:lnSpc>
                <a:spcPct val="150000"/>
              </a:lnSpc>
            </a:pPr>
            <a:r>
              <a:rPr lang="en-US" sz="2400" dirty="0" smtClean="0"/>
              <a:t>T(N) = 1 + T(N-1) + T(N-2)</a:t>
            </a:r>
          </a:p>
          <a:p>
            <a:pPr>
              <a:lnSpc>
                <a:spcPct val="150000"/>
              </a:lnSpc>
            </a:pPr>
            <a:endParaRPr lang="en-US" sz="2400" dirty="0" smtClean="0"/>
          </a:p>
          <a:p>
            <a:pPr>
              <a:lnSpc>
                <a:spcPct val="150000"/>
              </a:lnSpc>
            </a:pPr>
            <a:r>
              <a:rPr lang="en-US" sz="2400" dirty="0" smtClean="0"/>
              <a:t>T</a:t>
            </a:r>
            <a:r>
              <a:rPr lang="en-US" sz="2400" baseline="-25000" dirty="0" smtClean="0"/>
              <a:t>2</a:t>
            </a:r>
            <a:r>
              <a:rPr lang="en-US" sz="2400" dirty="0" smtClean="0"/>
              <a:t>(N</a:t>
            </a:r>
            <a:r>
              <a:rPr lang="en-US" sz="2400" dirty="0"/>
              <a:t>) = 2</a:t>
            </a:r>
            <a:r>
              <a:rPr lang="en-US" sz="2400" baseline="30000" dirty="0"/>
              <a:t>N/2 </a:t>
            </a:r>
            <a:r>
              <a:rPr lang="en-US" sz="2400" dirty="0"/>
              <a:t>-</a:t>
            </a:r>
            <a:r>
              <a:rPr lang="en-US" sz="2400" dirty="0" smtClean="0"/>
              <a:t>1			</a:t>
            </a:r>
            <a:r>
              <a:rPr lang="en-US" sz="2400" dirty="0"/>
              <a:t>T</a:t>
            </a:r>
            <a:r>
              <a:rPr lang="en-US" sz="2400" baseline="-25000" dirty="0"/>
              <a:t>1</a:t>
            </a:r>
            <a:r>
              <a:rPr lang="en-US" sz="2400" dirty="0"/>
              <a:t>(N) = </a:t>
            </a:r>
            <a:r>
              <a:rPr lang="en-US" sz="2400" dirty="0" smtClean="0"/>
              <a:t>2</a:t>
            </a:r>
            <a:r>
              <a:rPr lang="en-US" sz="2400" baseline="30000" dirty="0" smtClean="0"/>
              <a:t>N </a:t>
            </a:r>
            <a:r>
              <a:rPr lang="en-US" sz="2400" dirty="0"/>
              <a:t>-1</a:t>
            </a:r>
          </a:p>
          <a:p>
            <a:pPr>
              <a:lnSpc>
                <a:spcPct val="150000"/>
              </a:lnSpc>
            </a:pPr>
            <a:endParaRPr lang="en-US" sz="2400" b="1" dirty="0"/>
          </a:p>
          <a:p>
            <a:pPr>
              <a:lnSpc>
                <a:spcPct val="150000"/>
              </a:lnSpc>
            </a:pPr>
            <a:r>
              <a:rPr lang="en-US" sz="2400" dirty="0" smtClean="0"/>
              <a:t>T</a:t>
            </a:r>
            <a:r>
              <a:rPr lang="en-US" sz="2400" baseline="-25000" dirty="0" smtClean="0"/>
              <a:t>2</a:t>
            </a:r>
            <a:r>
              <a:rPr lang="en-US" sz="2400" dirty="0" smtClean="0"/>
              <a:t>(N</a:t>
            </a:r>
            <a:r>
              <a:rPr lang="en-US" sz="2400" dirty="0"/>
              <a:t>) 	</a:t>
            </a:r>
            <a:r>
              <a:rPr lang="en-US" sz="2400" dirty="0" smtClean="0"/>
              <a:t>     ≤       T(N</a:t>
            </a:r>
            <a:r>
              <a:rPr lang="en-US" sz="2400" dirty="0"/>
              <a:t>) </a:t>
            </a:r>
            <a:r>
              <a:rPr lang="en-US" sz="2400" dirty="0" smtClean="0"/>
              <a:t>      ≤        T</a:t>
            </a:r>
            <a:r>
              <a:rPr lang="en-US" sz="2400" baseline="-25000" dirty="0" smtClean="0"/>
              <a:t>1</a:t>
            </a:r>
            <a:r>
              <a:rPr lang="en-US" sz="2400" dirty="0" smtClean="0"/>
              <a:t>(N</a:t>
            </a:r>
            <a:r>
              <a:rPr lang="en-US" sz="2400" dirty="0"/>
              <a:t>) </a:t>
            </a:r>
          </a:p>
          <a:p>
            <a:pPr>
              <a:lnSpc>
                <a:spcPct val="150000"/>
              </a:lnSpc>
            </a:pPr>
            <a:r>
              <a:rPr lang="en-US" sz="2400" dirty="0"/>
              <a:t>2</a:t>
            </a:r>
            <a:r>
              <a:rPr lang="en-US" sz="2400" baseline="30000" dirty="0"/>
              <a:t>N/2 </a:t>
            </a:r>
            <a:r>
              <a:rPr lang="en-US" sz="2400" dirty="0"/>
              <a:t>-</a:t>
            </a:r>
            <a:r>
              <a:rPr lang="en-US" sz="2400" dirty="0" smtClean="0"/>
              <a:t>1       ≤       T(N)       </a:t>
            </a:r>
            <a:r>
              <a:rPr lang="en-US" sz="2400" dirty="0"/>
              <a:t>≤ </a:t>
            </a:r>
            <a:r>
              <a:rPr lang="en-US" sz="2400" dirty="0" smtClean="0"/>
              <a:t>      2</a:t>
            </a:r>
            <a:r>
              <a:rPr lang="en-US" sz="2400" baseline="30000" dirty="0" smtClean="0"/>
              <a:t>N </a:t>
            </a:r>
            <a:r>
              <a:rPr lang="en-US" sz="2400" dirty="0"/>
              <a:t>-</a:t>
            </a:r>
            <a:r>
              <a:rPr lang="en-US" sz="2400" dirty="0" smtClean="0"/>
              <a:t>1</a:t>
            </a:r>
            <a:r>
              <a:rPr lang="en-US" sz="2400" dirty="0" smtClean="0">
                <a:solidFill>
                  <a:schemeClr val="bg1"/>
                </a:solidFill>
              </a:rPr>
              <a:t>(N-2</a:t>
            </a:r>
            <a:r>
              <a:rPr lang="en-US" sz="2400" dirty="0">
                <a:solidFill>
                  <a:schemeClr val="bg1"/>
                </a:solidFill>
              </a:rPr>
              <a:t>) </a:t>
            </a:r>
          </a:p>
        </p:txBody>
      </p:sp>
      <p:sp>
        <p:nvSpPr>
          <p:cNvPr id="4" name="Rectangle 3"/>
          <p:cNvSpPr/>
          <p:nvPr/>
        </p:nvSpPr>
        <p:spPr>
          <a:xfrm>
            <a:off x="4114800" y="1295400"/>
            <a:ext cx="2819400" cy="258532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US" sz="2400" i="1" u="sng" dirty="0" smtClean="0"/>
              <a:t>Define:</a:t>
            </a:r>
          </a:p>
          <a:p>
            <a:pPr>
              <a:lnSpc>
                <a:spcPct val="150000"/>
              </a:lnSpc>
            </a:pPr>
            <a:r>
              <a:rPr lang="en-US" sz="2400" dirty="0" smtClean="0"/>
              <a:t>T</a:t>
            </a:r>
            <a:r>
              <a:rPr lang="en-US" sz="2400" baseline="-25000" dirty="0" smtClean="0"/>
              <a:t>1</a:t>
            </a:r>
            <a:r>
              <a:rPr lang="en-US" sz="2400" dirty="0" smtClean="0"/>
              <a:t>(N) = </a:t>
            </a:r>
            <a:r>
              <a:rPr lang="en-US" sz="2400" dirty="0"/>
              <a:t>1 + </a:t>
            </a:r>
            <a:r>
              <a:rPr lang="en-US" sz="2400" dirty="0" smtClean="0"/>
              <a:t>2*T</a:t>
            </a:r>
            <a:r>
              <a:rPr lang="en-US" sz="2400" baseline="-25000" dirty="0" smtClean="0"/>
              <a:t>1</a:t>
            </a:r>
            <a:r>
              <a:rPr lang="en-US" sz="2400" dirty="0" smtClean="0"/>
              <a:t>(N-1</a:t>
            </a:r>
            <a:r>
              <a:rPr lang="en-US" sz="2400" dirty="0"/>
              <a:t>) </a:t>
            </a:r>
            <a:endParaRPr lang="en-US" sz="2400" dirty="0" smtClean="0"/>
          </a:p>
          <a:p>
            <a:pPr>
              <a:lnSpc>
                <a:spcPct val="150000"/>
              </a:lnSpc>
            </a:pPr>
            <a:r>
              <a:rPr lang="en-US" sz="2400" dirty="0" smtClean="0"/>
              <a:t>T</a:t>
            </a:r>
            <a:r>
              <a:rPr lang="en-US" sz="2400" baseline="-25000" dirty="0" smtClean="0"/>
              <a:t>2</a:t>
            </a:r>
            <a:r>
              <a:rPr lang="en-US" sz="2400" dirty="0" smtClean="0"/>
              <a:t>(N</a:t>
            </a:r>
            <a:r>
              <a:rPr lang="en-US" sz="2400" dirty="0"/>
              <a:t>) </a:t>
            </a:r>
            <a:r>
              <a:rPr lang="en-US" sz="2400" dirty="0" smtClean="0"/>
              <a:t>= </a:t>
            </a:r>
            <a:r>
              <a:rPr lang="en-US" sz="2400" dirty="0"/>
              <a:t>1 + </a:t>
            </a:r>
            <a:r>
              <a:rPr lang="en-US" sz="2400" dirty="0" smtClean="0"/>
              <a:t>2*T</a:t>
            </a:r>
            <a:r>
              <a:rPr lang="en-US" sz="2400" baseline="-25000" dirty="0" smtClean="0"/>
              <a:t>2</a:t>
            </a:r>
            <a:r>
              <a:rPr lang="en-US" sz="2400" dirty="0" smtClean="0"/>
              <a:t>(N-2)</a:t>
            </a:r>
          </a:p>
          <a:p>
            <a:pPr>
              <a:lnSpc>
                <a:spcPct val="150000"/>
              </a:lnSpc>
            </a:pPr>
            <a:endParaRPr lang="en-US" sz="1200" dirty="0" smtClean="0"/>
          </a:p>
          <a:p>
            <a:pPr>
              <a:lnSpc>
                <a:spcPct val="150000"/>
              </a:lnSpc>
            </a:pPr>
            <a:r>
              <a:rPr lang="en-US" sz="2400" dirty="0" smtClean="0"/>
              <a:t>T</a:t>
            </a:r>
            <a:r>
              <a:rPr lang="en-US" sz="2400" baseline="-25000" dirty="0" smtClean="0"/>
              <a:t>2</a:t>
            </a:r>
            <a:r>
              <a:rPr lang="en-US" sz="2400" dirty="0" smtClean="0"/>
              <a:t>(N) ≤ </a:t>
            </a:r>
            <a:r>
              <a:rPr lang="en-US" sz="2400" dirty="0"/>
              <a:t>T(N) ≤ </a:t>
            </a:r>
            <a:r>
              <a:rPr lang="en-US" sz="2400" dirty="0" smtClean="0"/>
              <a:t>T</a:t>
            </a:r>
            <a:r>
              <a:rPr lang="en-US" sz="2400" baseline="-25000" dirty="0" smtClean="0"/>
              <a:t>1</a:t>
            </a:r>
            <a:r>
              <a:rPr lang="en-US" sz="2400" dirty="0" smtClean="0"/>
              <a:t>(N</a:t>
            </a:r>
            <a:r>
              <a:rPr lang="en-US" sz="2400" dirty="0"/>
              <a:t>) </a:t>
            </a:r>
          </a:p>
        </p:txBody>
      </p:sp>
      <p:sp>
        <p:nvSpPr>
          <p:cNvPr id="18" name="Line Callout 1 17"/>
          <p:cNvSpPr/>
          <p:nvPr/>
        </p:nvSpPr>
        <p:spPr>
          <a:xfrm>
            <a:off x="6702499" y="4114800"/>
            <a:ext cx="2352896" cy="836427"/>
          </a:xfrm>
          <a:prstGeom prst="borderCallout1">
            <a:avLst>
              <a:gd name="adj1" fmla="val 81901"/>
              <a:gd name="adj2" fmla="val 215"/>
              <a:gd name="adj3" fmla="val 54664"/>
              <a:gd name="adj4" fmla="val -5691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Calculated on previous slides.</a:t>
            </a:r>
            <a:endParaRPr lang="en-US" sz="1200" dirty="0"/>
          </a:p>
        </p:txBody>
      </p:sp>
      <p:sp>
        <p:nvSpPr>
          <p:cNvPr id="19" name="Line Callout 1 18"/>
          <p:cNvSpPr/>
          <p:nvPr/>
        </p:nvSpPr>
        <p:spPr>
          <a:xfrm>
            <a:off x="7239000" y="2743200"/>
            <a:ext cx="1819496" cy="836427"/>
          </a:xfrm>
          <a:prstGeom prst="borderCallout1">
            <a:avLst>
              <a:gd name="adj1" fmla="val 81901"/>
              <a:gd name="adj2" fmla="val 215"/>
              <a:gd name="adj3" fmla="val 104240"/>
              <a:gd name="adj4" fmla="val -3412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We showed this</a:t>
            </a:r>
            <a:endParaRPr lang="en-US" sz="1200" dirty="0"/>
          </a:p>
        </p:txBody>
      </p:sp>
      <p:sp>
        <p:nvSpPr>
          <p:cNvPr id="20" name="Line Callout 1 19"/>
          <p:cNvSpPr/>
          <p:nvPr/>
        </p:nvSpPr>
        <p:spPr>
          <a:xfrm>
            <a:off x="6324600" y="5181600"/>
            <a:ext cx="2352896" cy="1295400"/>
          </a:xfrm>
          <a:prstGeom prst="borderCallout1">
            <a:avLst>
              <a:gd name="adj1" fmla="val 81901"/>
              <a:gd name="adj2" fmla="val 215"/>
              <a:gd name="adj3" fmla="val 61610"/>
              <a:gd name="adj4" fmla="val -5601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Since Big-O is an upper bound, </a:t>
            </a:r>
          </a:p>
          <a:p>
            <a:pPr algn="ctr" fontAlgn="auto">
              <a:spcBef>
                <a:spcPts val="0"/>
              </a:spcBef>
              <a:spcAft>
                <a:spcPts val="0"/>
              </a:spcAft>
              <a:defRPr/>
            </a:pPr>
            <a:r>
              <a:rPr lang="en-US" sz="2400" dirty="0" smtClean="0"/>
              <a:t>T(N)     O(2</a:t>
            </a:r>
            <a:r>
              <a:rPr lang="en-US" sz="2400" baseline="30000" dirty="0" smtClean="0"/>
              <a:t>N</a:t>
            </a:r>
            <a:r>
              <a:rPr lang="en-US" sz="2400" dirty="0" smtClean="0"/>
              <a:t>)</a:t>
            </a:r>
            <a:endParaRPr lang="en-US" sz="12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8529" y="6109179"/>
            <a:ext cx="199058" cy="21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34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685800" y="2362200"/>
            <a:ext cx="7772400" cy="1470025"/>
          </a:xfrm>
        </p:spPr>
        <p:txBody>
          <a:bodyPr/>
          <a:lstStyle/>
          <a:p>
            <a:pPr eaLnBrk="1" hangingPunct="1"/>
            <a:r>
              <a:rPr lang="en-US" sz="13800" b="1" dirty="0" smtClean="0"/>
              <a:t>Loop Counting </a:t>
            </a:r>
            <a:br>
              <a:rPr lang="en-US" sz="13800" b="1" dirty="0" smtClean="0"/>
            </a:br>
            <a:r>
              <a:rPr lang="en-US" sz="6600" b="1" dirty="0" smtClean="0"/>
              <a:t>(calculate runtime by counting each step)</a:t>
            </a:r>
            <a:endParaRPr lang="en-US" sz="11500" b="1" dirty="0" smtClean="0"/>
          </a:p>
        </p:txBody>
      </p:sp>
    </p:spTree>
    <p:extLst>
      <p:ext uri="{BB962C8B-B14F-4D97-AF65-F5344CB8AC3E}">
        <p14:creationId xmlns:p14="http://schemas.microsoft.com/office/powerpoint/2010/main" val="205045333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Example 1: Count the total # of </a:t>
            </a:r>
            <a:br>
              <a:rPr lang="en-US" b="1" dirty="0" smtClean="0"/>
            </a:br>
            <a:r>
              <a:rPr lang="en-US" b="1" dirty="0" smtClean="0"/>
              <a:t>constant-time operations? </a:t>
            </a:r>
            <a:endParaRPr lang="en-US" b="1" dirty="0"/>
          </a:p>
        </p:txBody>
      </p:sp>
      <p:sp>
        <p:nvSpPr>
          <p:cNvPr id="3" name="Content Placeholder 2"/>
          <p:cNvSpPr>
            <a:spLocks noGrp="1"/>
          </p:cNvSpPr>
          <p:nvPr>
            <p:ph idx="1"/>
          </p:nvPr>
        </p:nvSpPr>
        <p:spPr>
          <a:xfrm>
            <a:off x="533400" y="1828800"/>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i</a:t>
            </a:r>
            <a:r>
              <a:rPr lang="en-US" b="1" dirty="0">
                <a:latin typeface="Courier New" pitchFamily="49" charset="0"/>
              </a:rPr>
              <a:t>=0 ; </a:t>
            </a:r>
            <a:r>
              <a:rPr lang="en-US" b="1" dirty="0" err="1" smtClean="0">
                <a:latin typeface="Courier New" pitchFamily="49" charset="0"/>
              </a:rPr>
              <a:t>i</a:t>
            </a:r>
            <a:r>
              <a:rPr lang="en-US" b="1" dirty="0" smtClean="0">
                <a:latin typeface="Courier New" pitchFamily="49" charset="0"/>
              </a:rPr>
              <a:t> &lt; N </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a:t>
            </a:r>
          </a:p>
          <a:p>
            <a:pPr marL="0" indent="0">
              <a:buNone/>
            </a:pPr>
            <a:endParaRPr lang="en-US" sz="1050" b="1" dirty="0" smtClean="0">
              <a:latin typeface="Courier New" pitchFamily="49" charset="0"/>
            </a:endParaRPr>
          </a:p>
          <a:p>
            <a:pPr marL="0" indent="0">
              <a:buNone/>
            </a:pPr>
            <a:r>
              <a:rPr lang="en-US" b="1" dirty="0" smtClean="0">
                <a:latin typeface="Courier New" pitchFamily="49" charset="0"/>
              </a:rPr>
              <a:t>	// constant-time operation</a:t>
            </a:r>
            <a:endParaRPr lang="en-US" b="1" dirty="0">
              <a:latin typeface="Courier New" pitchFamily="49" charset="0"/>
            </a:endParaRPr>
          </a:p>
          <a:p>
            <a:pPr marL="0" indent="0">
              <a:buNone/>
            </a:pPr>
            <a:r>
              <a:rPr lang="en-US" b="1" dirty="0" smtClean="0">
                <a:latin typeface="Courier New" pitchFamily="49" charset="0"/>
              </a:rPr>
              <a:t>} </a:t>
            </a:r>
          </a:p>
          <a:p>
            <a:pPr marL="0" indent="0">
              <a:buNone/>
            </a:pPr>
            <a:r>
              <a:rPr lang="en-US" sz="2000"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=0</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2667000" y="3678866"/>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p:txBody>
      </p:sp>
      <p:sp>
        <p:nvSpPr>
          <p:cNvPr id="5" name="Right Brace 4"/>
          <p:cNvSpPr/>
          <p:nvPr/>
        </p:nvSpPr>
        <p:spPr>
          <a:xfrm>
            <a:off x="3352800" y="4159101"/>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733800" y="4977447"/>
            <a:ext cx="990600" cy="954107"/>
          </a:xfrm>
          <a:prstGeom prst="rect">
            <a:avLst/>
          </a:prstGeom>
          <a:noFill/>
        </p:spPr>
        <p:txBody>
          <a:bodyPr wrap="square" rtlCol="0">
            <a:spAutoFit/>
          </a:bodyPr>
          <a:lstStyle/>
          <a:p>
            <a:pPr algn="ctr"/>
            <a:r>
              <a:rPr lang="en-US" sz="2800" dirty="0" smtClean="0"/>
              <a:t>Total </a:t>
            </a:r>
          </a:p>
          <a:p>
            <a:pPr algn="ctr"/>
            <a:r>
              <a:rPr lang="en-US" sz="2800" dirty="0" smtClean="0"/>
              <a:t>of N</a:t>
            </a:r>
            <a:endParaRPr lang="en-US" sz="2800" dirty="0"/>
          </a:p>
        </p:txBody>
      </p:sp>
      <p:sp>
        <p:nvSpPr>
          <p:cNvPr id="7" name="TextBox 6"/>
          <p:cNvSpPr txBox="1"/>
          <p:nvPr/>
        </p:nvSpPr>
        <p:spPr>
          <a:xfrm>
            <a:off x="6096000" y="4043293"/>
            <a:ext cx="2362200" cy="1200329"/>
          </a:xfrm>
          <a:prstGeom prst="rect">
            <a:avLst/>
          </a:prstGeom>
          <a:noFill/>
        </p:spPr>
        <p:txBody>
          <a:bodyPr wrap="square" rtlCol="0">
            <a:spAutoFit/>
          </a:bodyPr>
          <a:lstStyle/>
          <a:p>
            <a:pPr algn="ctr"/>
            <a:r>
              <a:rPr lang="en-US" sz="7200" dirty="0" smtClean="0"/>
              <a:t>O(N)</a:t>
            </a:r>
          </a:p>
        </p:txBody>
      </p:sp>
      <p:sp>
        <p:nvSpPr>
          <p:cNvPr id="8" name="Rectangle 7"/>
          <p:cNvSpPr/>
          <p:nvPr>
            <p:custDataLst>
              <p:tags r:id="rId1"/>
            </p:custDataLst>
          </p:nvPr>
        </p:nvSpPr>
        <p:spPr>
          <a:xfrm>
            <a:off x="4305300" y="1828800"/>
            <a:ext cx="1562100" cy="6096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custDataLst>
              <p:tags r:id="rId2"/>
            </p:custDataLst>
          </p:nvPr>
        </p:nvSpPr>
        <p:spPr>
          <a:xfrm>
            <a:off x="1524000" y="2590800"/>
            <a:ext cx="6553200" cy="6096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custDataLst>
              <p:tags r:id="rId3"/>
            </p:custDataLst>
          </p:nvPr>
        </p:nvSpPr>
        <p:spPr>
          <a:xfrm>
            <a:off x="6258147" y="1828800"/>
            <a:ext cx="1209453" cy="6096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Line Callout 1 11"/>
          <p:cNvSpPr/>
          <p:nvPr/>
        </p:nvSpPr>
        <p:spPr>
          <a:xfrm>
            <a:off x="5248275" y="5638800"/>
            <a:ext cx="2219325" cy="1016654"/>
          </a:xfrm>
          <a:prstGeom prst="borderCallout1">
            <a:avLst>
              <a:gd name="adj1" fmla="val 57679"/>
              <a:gd name="adj2" fmla="val -1949"/>
              <a:gd name="adj3" fmla="val 87459"/>
              <a:gd name="adj4" fmla="val -8843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Technically 3 operations!</a:t>
            </a:r>
            <a:endParaRPr lang="en-US" sz="2400" dirty="0"/>
          </a:p>
        </p:txBody>
      </p:sp>
    </p:spTree>
    <p:extLst>
      <p:ext uri="{BB962C8B-B14F-4D97-AF65-F5344CB8AC3E}">
        <p14:creationId xmlns:p14="http://schemas.microsoft.com/office/powerpoint/2010/main" val="156342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499"/>
                                          </p:stCondLst>
                                        </p:cTn>
                                        <p:tgtEl>
                                          <p:spTgt spid="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499"/>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499"/>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autoUpdateAnimBg="0"/>
      <p:bldP spid="9" grpId="0" animBg="1" autoUpdateAnimBg="0"/>
      <p:bldP spid="11" grpId="0" animBg="1" autoUpdateAnimBg="0"/>
      <p:bldP spid="12"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Example </a:t>
            </a:r>
            <a:r>
              <a:rPr lang="en-US" b="1" dirty="0" smtClean="0"/>
              <a:t>2: Count the total # of </a:t>
            </a:r>
            <a:br>
              <a:rPr lang="en-US" b="1" dirty="0" smtClean="0"/>
            </a:br>
            <a:r>
              <a:rPr lang="en-US" b="1" dirty="0" smtClean="0"/>
              <a:t>constant-time operations? </a:t>
            </a:r>
            <a:endParaRPr lang="en-US" b="1" dirty="0"/>
          </a:p>
        </p:txBody>
      </p:sp>
      <p:sp>
        <p:nvSpPr>
          <p:cNvPr id="3" name="Content Placeholder 2"/>
          <p:cNvSpPr>
            <a:spLocks noGrp="1"/>
          </p:cNvSpPr>
          <p:nvPr>
            <p:ph idx="1"/>
          </p:nvPr>
        </p:nvSpPr>
        <p:spPr>
          <a:xfrm>
            <a:off x="533400" y="1828800"/>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=1 </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 &lt; N </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a:t>
            </a:r>
            <a:r>
              <a:rPr lang="en-US" b="1" dirty="0" err="1" smtClean="0">
                <a:latin typeface="Courier New" pitchFamily="49" charset="0"/>
              </a:rPr>
              <a:t>i</a:t>
            </a:r>
            <a:r>
              <a:rPr lang="en-US" b="1" dirty="0" smtClean="0">
                <a:latin typeface="Courier New" pitchFamily="49" charset="0"/>
              </a:rPr>
              <a:t>*2){</a:t>
            </a:r>
          </a:p>
          <a:p>
            <a:pPr marL="0" indent="0">
              <a:buNone/>
            </a:pPr>
            <a:r>
              <a:rPr lang="en-US" b="1" dirty="0" smtClean="0">
                <a:latin typeface="Courier New" pitchFamily="49" charset="0"/>
              </a:rPr>
              <a:t>	// constant-time operation</a:t>
            </a:r>
            <a:endParaRPr lang="en-US" b="1" dirty="0">
              <a:latin typeface="Courier New" pitchFamily="49" charset="0"/>
            </a:endParaRPr>
          </a:p>
          <a:p>
            <a:pPr marL="0" indent="0">
              <a:buNone/>
            </a:pPr>
            <a:r>
              <a:rPr lang="en-US" b="1" dirty="0" smtClean="0">
                <a:latin typeface="Courier New" pitchFamily="49" charset="0"/>
              </a:rPr>
              <a:t>} </a:t>
            </a:r>
          </a:p>
          <a:p>
            <a:pPr marL="0" indent="0">
              <a:buNone/>
            </a:pPr>
            <a:r>
              <a:rPr lang="en-US" sz="2000"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=4</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=N/2</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2514600" y="3482165"/>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p:txBody>
      </p:sp>
      <p:sp>
        <p:nvSpPr>
          <p:cNvPr id="5" name="Right Brace 4"/>
          <p:cNvSpPr/>
          <p:nvPr/>
        </p:nvSpPr>
        <p:spPr>
          <a:xfrm>
            <a:off x="3200400" y="3962400"/>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581400" y="4780746"/>
            <a:ext cx="1524000" cy="1384995"/>
          </a:xfrm>
          <a:prstGeom prst="rect">
            <a:avLst/>
          </a:prstGeom>
          <a:noFill/>
        </p:spPr>
        <p:txBody>
          <a:bodyPr wrap="square" rtlCol="0">
            <a:spAutoFit/>
          </a:bodyPr>
          <a:lstStyle/>
          <a:p>
            <a:pPr algn="ctr"/>
            <a:r>
              <a:rPr lang="en-US" sz="2800" dirty="0" smtClean="0"/>
              <a:t>Total </a:t>
            </a:r>
          </a:p>
          <a:p>
            <a:pPr algn="ctr"/>
            <a:r>
              <a:rPr lang="en-US" sz="2800" dirty="0" smtClean="0"/>
              <a:t>of log</a:t>
            </a:r>
            <a:r>
              <a:rPr lang="en-US" sz="2800" baseline="-25000" dirty="0" smtClean="0"/>
              <a:t>2</a:t>
            </a:r>
            <a:r>
              <a:rPr lang="en-US" sz="2800" dirty="0" smtClean="0"/>
              <a:t>(N)</a:t>
            </a:r>
            <a:endParaRPr lang="en-US" sz="2800" dirty="0"/>
          </a:p>
        </p:txBody>
      </p:sp>
      <p:sp>
        <p:nvSpPr>
          <p:cNvPr id="7" name="TextBox 6"/>
          <p:cNvSpPr txBox="1"/>
          <p:nvPr/>
        </p:nvSpPr>
        <p:spPr>
          <a:xfrm>
            <a:off x="5181600" y="4133671"/>
            <a:ext cx="3962400" cy="1200329"/>
          </a:xfrm>
          <a:prstGeom prst="rect">
            <a:avLst/>
          </a:prstGeom>
          <a:noFill/>
        </p:spPr>
        <p:txBody>
          <a:bodyPr wrap="square" rtlCol="0">
            <a:spAutoFit/>
          </a:bodyPr>
          <a:lstStyle/>
          <a:p>
            <a:pPr algn="ctr"/>
            <a:r>
              <a:rPr lang="en-US" sz="7200" dirty="0" smtClean="0"/>
              <a:t>O(log</a:t>
            </a:r>
            <a:r>
              <a:rPr lang="en-US" sz="7200" baseline="-25000" dirty="0" smtClean="0"/>
              <a:t>2</a:t>
            </a:r>
            <a:r>
              <a:rPr lang="en-US" sz="7200" dirty="0" smtClean="0"/>
              <a:t>(N))</a:t>
            </a:r>
          </a:p>
        </p:txBody>
      </p:sp>
    </p:spTree>
    <p:extLst>
      <p:ext uri="{BB962C8B-B14F-4D97-AF65-F5344CB8AC3E}">
        <p14:creationId xmlns:p14="http://schemas.microsoft.com/office/powerpoint/2010/main" val="121447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Example </a:t>
            </a:r>
            <a:r>
              <a:rPr lang="en-US" b="1" dirty="0" smtClean="0"/>
              <a:t>4: Count the total # of </a:t>
            </a:r>
            <a:br>
              <a:rPr lang="en-US" b="1" dirty="0" smtClean="0"/>
            </a:br>
            <a:r>
              <a:rPr lang="en-US" b="1" dirty="0" smtClean="0"/>
              <a:t>constant-time operations? </a:t>
            </a:r>
            <a:endParaRPr lang="en-US" b="1" dirty="0"/>
          </a:p>
        </p:txBody>
      </p:sp>
      <p:sp>
        <p:nvSpPr>
          <p:cNvPr id="3" name="Content Placeholder 2"/>
          <p:cNvSpPr>
            <a:spLocks noGrp="1"/>
          </p:cNvSpPr>
          <p:nvPr>
            <p:ph idx="1"/>
          </p:nvPr>
        </p:nvSpPr>
        <p:spPr>
          <a:xfrm>
            <a:off x="76200" y="1424765"/>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i</a:t>
            </a:r>
            <a:r>
              <a:rPr lang="en-US" b="1" dirty="0">
                <a:latin typeface="Courier New" pitchFamily="49" charset="0"/>
              </a:rPr>
              <a:t>=0 ; </a:t>
            </a:r>
            <a:r>
              <a:rPr lang="en-US" b="1" dirty="0" err="1">
                <a:latin typeface="Courier New" pitchFamily="49" charset="0"/>
              </a:rPr>
              <a:t>i</a:t>
            </a:r>
            <a:r>
              <a:rPr lang="en-US" b="1" dirty="0">
                <a:latin typeface="Courier New" pitchFamily="49" charset="0"/>
              </a:rPr>
              <a:t> &lt; N ; </a:t>
            </a:r>
            <a:r>
              <a:rPr lang="en-US" b="1" dirty="0" err="1">
                <a:latin typeface="Courier New" pitchFamily="49" charset="0"/>
              </a:rPr>
              <a:t>i</a:t>
            </a:r>
            <a:r>
              <a:rPr lang="en-US" b="1" dirty="0">
                <a:latin typeface="Courier New" pitchFamily="49" charset="0"/>
              </a:rPr>
              <a:t>++){</a:t>
            </a:r>
          </a:p>
          <a:p>
            <a:pPr marL="0" indent="0">
              <a:buNone/>
            </a:pPr>
            <a:r>
              <a:rPr lang="en-US" b="1" dirty="0" smtClean="0">
                <a:latin typeface="Courier New" pitchFamily="49" charset="0"/>
              </a:rPr>
              <a:t>	for </a:t>
            </a:r>
            <a:r>
              <a:rPr lang="en-US" b="1" dirty="0">
                <a:latin typeface="Courier New" pitchFamily="49" charset="0"/>
              </a:rPr>
              <a:t>( </a:t>
            </a:r>
            <a:r>
              <a:rPr lang="en-US" b="1" dirty="0" err="1">
                <a:latin typeface="Courier New" pitchFamily="49" charset="0"/>
              </a:rPr>
              <a:t>int</a:t>
            </a:r>
            <a:r>
              <a:rPr lang="en-US" b="1" dirty="0">
                <a:latin typeface="Courier New" pitchFamily="49" charset="0"/>
              </a:rPr>
              <a:t> </a:t>
            </a:r>
            <a:r>
              <a:rPr lang="en-US" b="1" dirty="0" smtClean="0">
                <a:latin typeface="Courier New" pitchFamily="49" charset="0"/>
              </a:rPr>
              <a:t>z=0 </a:t>
            </a:r>
            <a:r>
              <a:rPr lang="en-US" b="1" dirty="0">
                <a:latin typeface="Courier New" pitchFamily="49" charset="0"/>
              </a:rPr>
              <a:t>; </a:t>
            </a:r>
            <a:r>
              <a:rPr lang="en-US" b="1" dirty="0" smtClean="0">
                <a:latin typeface="Courier New" pitchFamily="49" charset="0"/>
              </a:rPr>
              <a:t>z </a:t>
            </a:r>
            <a:r>
              <a:rPr lang="en-US" b="1" dirty="0">
                <a:latin typeface="Courier New" pitchFamily="49" charset="0"/>
              </a:rPr>
              <a:t>&lt; N ; </a:t>
            </a:r>
            <a:r>
              <a:rPr lang="en-US" b="1" dirty="0" smtClean="0">
                <a:latin typeface="Courier New" pitchFamily="49" charset="0"/>
              </a:rPr>
              <a:t>z++){</a:t>
            </a:r>
            <a:endParaRPr lang="en-US" b="1" dirty="0">
              <a:latin typeface="Courier New" pitchFamily="49" charset="0"/>
            </a:endParaRPr>
          </a:p>
          <a:p>
            <a:pPr marL="0" indent="0">
              <a:buNone/>
            </a:pPr>
            <a:r>
              <a:rPr lang="en-US" b="1" dirty="0" smtClean="0">
                <a:latin typeface="Courier New" pitchFamily="49" charset="0"/>
              </a:rPr>
              <a:t>	 	</a:t>
            </a:r>
            <a:r>
              <a:rPr lang="en-US" sz="2400" b="1" dirty="0" smtClean="0">
                <a:latin typeface="Courier New" pitchFamily="49" charset="0"/>
              </a:rPr>
              <a:t>// constant-time operation</a:t>
            </a:r>
            <a:endParaRPr lang="en-US" b="1" dirty="0">
              <a:latin typeface="Courier New" pitchFamily="49" charset="0"/>
            </a:endParaRPr>
          </a:p>
          <a:p>
            <a:pPr marL="0" indent="0">
              <a:buNone/>
            </a:pPr>
            <a:r>
              <a:rPr lang="en-US" sz="2000" b="1" dirty="0" smtClean="0">
                <a:latin typeface="Courier New" pitchFamily="49" charset="0"/>
              </a:rPr>
              <a:t>	}</a:t>
            </a:r>
          </a:p>
          <a:p>
            <a:pPr marL="0" indent="0">
              <a:buNone/>
            </a:pPr>
            <a:r>
              <a:rPr lang="en-US" sz="2000" b="1" dirty="0" smtClean="0">
                <a:latin typeface="Courier New" pitchFamily="49" charset="0"/>
              </a:rPr>
              <a:t>} </a:t>
            </a:r>
            <a:r>
              <a:rPr lang="en-US"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=0</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1676400" y="36576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a:latin typeface="Courier New" pitchFamily="49" charset="0"/>
                <a:cs typeface="Courier New" pitchFamily="49" charset="0"/>
              </a:rPr>
              <a:t>N</a:t>
            </a:r>
            <a:endParaRPr lang="en-US" sz="2400" dirty="0" smtClean="0">
              <a:latin typeface="Courier New" pitchFamily="49" charset="0"/>
              <a:cs typeface="Courier New" pitchFamily="49" charset="0"/>
            </a:endParaRPr>
          </a:p>
          <a:p>
            <a:pPr marL="169863" indent="-169863">
              <a:buFont typeface="Wingdings" pitchFamily="2" charset="2"/>
              <a:buChar char="Ø"/>
            </a:pPr>
            <a:r>
              <a:rPr lang="en-US" sz="2400" dirty="0" smtClean="0">
                <a:latin typeface="Courier New" pitchFamily="49" charset="0"/>
                <a:cs typeface="Courier New" pitchFamily="49" charset="0"/>
              </a:rPr>
              <a:t>N</a:t>
            </a:r>
          </a:p>
          <a:p>
            <a:pPr marL="169863" indent="-169863">
              <a:buFont typeface="Wingdings" pitchFamily="2" charset="2"/>
              <a:buChar char="Ø"/>
            </a:pPr>
            <a:r>
              <a:rPr lang="en-US" sz="2400" dirty="0" smtClean="0">
                <a:latin typeface="Courier New" pitchFamily="49" charset="0"/>
                <a:cs typeface="Courier New" pitchFamily="49" charset="0"/>
              </a:rPr>
              <a:t>N</a:t>
            </a: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smtClean="0">
                <a:latin typeface="Courier New" pitchFamily="49" charset="0"/>
                <a:cs typeface="Courier New" pitchFamily="49" charset="0"/>
              </a:rPr>
              <a:t>N</a:t>
            </a:r>
          </a:p>
          <a:p>
            <a:pPr marL="169863" indent="-169863">
              <a:buFont typeface="Wingdings" pitchFamily="2" charset="2"/>
              <a:buChar char="Ø"/>
            </a:pPr>
            <a:r>
              <a:rPr lang="en-US" sz="2400" dirty="0">
                <a:latin typeface="Courier New" pitchFamily="49" charset="0"/>
                <a:cs typeface="Courier New" pitchFamily="49" charset="0"/>
              </a:rPr>
              <a:t>N</a:t>
            </a:r>
            <a:endParaRPr lang="en-US" sz="2400" dirty="0" smtClean="0">
              <a:latin typeface="Courier New" pitchFamily="49" charset="0"/>
              <a:cs typeface="Courier New" pitchFamily="49" charset="0"/>
            </a:endParaRPr>
          </a:p>
        </p:txBody>
      </p:sp>
      <p:sp>
        <p:nvSpPr>
          <p:cNvPr id="5" name="Right Brace 4"/>
          <p:cNvSpPr/>
          <p:nvPr/>
        </p:nvSpPr>
        <p:spPr>
          <a:xfrm>
            <a:off x="2514600" y="4114800"/>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895600" y="4933146"/>
            <a:ext cx="990600" cy="954107"/>
          </a:xfrm>
          <a:prstGeom prst="rect">
            <a:avLst/>
          </a:prstGeom>
          <a:noFill/>
        </p:spPr>
        <p:txBody>
          <a:bodyPr wrap="square" rtlCol="0">
            <a:spAutoFit/>
          </a:bodyPr>
          <a:lstStyle/>
          <a:p>
            <a:pPr algn="ctr"/>
            <a:r>
              <a:rPr lang="en-US" sz="2800" dirty="0" smtClean="0"/>
              <a:t>Total </a:t>
            </a:r>
          </a:p>
          <a:p>
            <a:pPr algn="ctr"/>
            <a:r>
              <a:rPr lang="en-US" sz="2800" dirty="0" smtClean="0"/>
              <a:t>of N</a:t>
            </a:r>
            <a:r>
              <a:rPr lang="en-US" sz="2800" baseline="30000" dirty="0" smtClean="0"/>
              <a:t>2</a:t>
            </a:r>
            <a:endParaRPr lang="en-US" sz="2800" baseline="30000" dirty="0"/>
          </a:p>
        </p:txBody>
      </p:sp>
      <p:sp>
        <p:nvSpPr>
          <p:cNvPr id="7" name="TextBox 6"/>
          <p:cNvSpPr txBox="1"/>
          <p:nvPr/>
        </p:nvSpPr>
        <p:spPr>
          <a:xfrm>
            <a:off x="5638800" y="4114800"/>
            <a:ext cx="2362200" cy="1200329"/>
          </a:xfrm>
          <a:prstGeom prst="rect">
            <a:avLst/>
          </a:prstGeom>
          <a:noFill/>
        </p:spPr>
        <p:txBody>
          <a:bodyPr wrap="square" rtlCol="0">
            <a:spAutoFit/>
          </a:bodyPr>
          <a:lstStyle/>
          <a:p>
            <a:pPr algn="ctr"/>
            <a:r>
              <a:rPr lang="en-US" sz="7200" dirty="0" smtClean="0"/>
              <a:t>O(N</a:t>
            </a:r>
            <a:r>
              <a:rPr lang="en-US" sz="7200" baseline="30000" dirty="0" smtClean="0"/>
              <a:t>2</a:t>
            </a:r>
            <a:r>
              <a:rPr lang="en-US" sz="7200" dirty="0" smtClean="0"/>
              <a:t>)</a:t>
            </a:r>
          </a:p>
        </p:txBody>
      </p:sp>
    </p:spTree>
    <p:extLst>
      <p:ext uri="{BB962C8B-B14F-4D97-AF65-F5344CB8AC3E}">
        <p14:creationId xmlns:p14="http://schemas.microsoft.com/office/powerpoint/2010/main" val="40588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Example 5</a:t>
            </a:r>
            <a:r>
              <a:rPr lang="en-US" b="1" dirty="0" smtClean="0"/>
              <a:t>: Count the total # of </a:t>
            </a:r>
            <a:br>
              <a:rPr lang="en-US" b="1" dirty="0" smtClean="0"/>
            </a:br>
            <a:r>
              <a:rPr lang="en-US" b="1" dirty="0" smtClean="0"/>
              <a:t>constant-time operations? </a:t>
            </a:r>
            <a:endParaRPr lang="en-US" b="1" dirty="0"/>
          </a:p>
        </p:txBody>
      </p:sp>
      <p:sp>
        <p:nvSpPr>
          <p:cNvPr id="3" name="Content Placeholder 2"/>
          <p:cNvSpPr>
            <a:spLocks noGrp="1"/>
          </p:cNvSpPr>
          <p:nvPr>
            <p:ph idx="1"/>
          </p:nvPr>
        </p:nvSpPr>
        <p:spPr>
          <a:xfrm>
            <a:off x="76200" y="1424765"/>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i</a:t>
            </a:r>
            <a:r>
              <a:rPr lang="en-US" b="1" dirty="0">
                <a:latin typeface="Courier New" pitchFamily="49" charset="0"/>
              </a:rPr>
              <a:t>=0 ; </a:t>
            </a:r>
            <a:r>
              <a:rPr lang="en-US" b="1" dirty="0" err="1">
                <a:latin typeface="Courier New" pitchFamily="49" charset="0"/>
              </a:rPr>
              <a:t>i</a:t>
            </a:r>
            <a:r>
              <a:rPr lang="en-US" b="1" dirty="0">
                <a:latin typeface="Courier New" pitchFamily="49" charset="0"/>
              </a:rPr>
              <a:t> &lt; N ; </a:t>
            </a:r>
            <a:r>
              <a:rPr lang="en-US" b="1" dirty="0" err="1">
                <a:latin typeface="Courier New" pitchFamily="49" charset="0"/>
              </a:rPr>
              <a:t>i</a:t>
            </a:r>
            <a:r>
              <a:rPr lang="en-US" b="1" dirty="0">
                <a:latin typeface="Courier New" pitchFamily="49" charset="0"/>
              </a:rPr>
              <a:t>++){</a:t>
            </a:r>
          </a:p>
          <a:p>
            <a:pPr marL="0" indent="0">
              <a:buNone/>
            </a:pPr>
            <a:r>
              <a:rPr lang="en-US" b="1" dirty="0" smtClean="0">
                <a:latin typeface="Courier New" pitchFamily="49" charset="0"/>
              </a:rPr>
              <a:t>	for </a:t>
            </a:r>
            <a:r>
              <a:rPr lang="en-US" b="1" dirty="0">
                <a:latin typeface="Courier New" pitchFamily="49" charset="0"/>
              </a:rPr>
              <a:t>( </a:t>
            </a:r>
            <a:r>
              <a:rPr lang="en-US" b="1" dirty="0" err="1">
                <a:latin typeface="Courier New" pitchFamily="49" charset="0"/>
              </a:rPr>
              <a:t>int</a:t>
            </a:r>
            <a:r>
              <a:rPr lang="en-US" b="1" dirty="0">
                <a:latin typeface="Courier New" pitchFamily="49" charset="0"/>
              </a:rPr>
              <a:t> </a:t>
            </a:r>
            <a:r>
              <a:rPr lang="en-US" b="1" dirty="0" smtClean="0">
                <a:latin typeface="Courier New" pitchFamily="49" charset="0"/>
              </a:rPr>
              <a:t>z=0 </a:t>
            </a:r>
            <a:r>
              <a:rPr lang="en-US" b="1" dirty="0">
                <a:latin typeface="Courier New" pitchFamily="49" charset="0"/>
              </a:rPr>
              <a:t>; </a:t>
            </a:r>
            <a:r>
              <a:rPr lang="en-US" b="1" dirty="0" smtClean="0">
                <a:latin typeface="Courier New" pitchFamily="49" charset="0"/>
              </a:rPr>
              <a:t>z </a:t>
            </a:r>
            <a:r>
              <a:rPr lang="en-US" b="1" dirty="0">
                <a:latin typeface="Courier New" pitchFamily="49" charset="0"/>
              </a:rPr>
              <a:t>&lt; </a:t>
            </a:r>
            <a:r>
              <a:rPr lang="en-US" b="1" dirty="0" smtClean="0">
                <a:latin typeface="Courier New" pitchFamily="49" charset="0"/>
              </a:rPr>
              <a:t>M </a:t>
            </a:r>
            <a:r>
              <a:rPr lang="en-US" b="1" dirty="0">
                <a:latin typeface="Courier New" pitchFamily="49" charset="0"/>
              </a:rPr>
              <a:t>; </a:t>
            </a:r>
            <a:r>
              <a:rPr lang="en-US" b="1" dirty="0" smtClean="0">
                <a:latin typeface="Courier New" pitchFamily="49" charset="0"/>
              </a:rPr>
              <a:t>z++){</a:t>
            </a:r>
            <a:endParaRPr lang="en-US" b="1" dirty="0">
              <a:latin typeface="Courier New" pitchFamily="49" charset="0"/>
            </a:endParaRPr>
          </a:p>
          <a:p>
            <a:pPr marL="0" indent="0">
              <a:buNone/>
            </a:pPr>
            <a:r>
              <a:rPr lang="en-US" b="1" dirty="0" smtClean="0">
                <a:latin typeface="Courier New" pitchFamily="49" charset="0"/>
              </a:rPr>
              <a:t>	 	</a:t>
            </a:r>
            <a:r>
              <a:rPr lang="en-US" sz="2400" b="1" dirty="0" smtClean="0">
                <a:latin typeface="Courier New" pitchFamily="49" charset="0"/>
              </a:rPr>
              <a:t>// constant-time operation</a:t>
            </a:r>
            <a:endParaRPr lang="en-US" b="1" dirty="0">
              <a:latin typeface="Courier New" pitchFamily="49" charset="0"/>
            </a:endParaRPr>
          </a:p>
          <a:p>
            <a:pPr marL="0" indent="0">
              <a:buNone/>
            </a:pPr>
            <a:r>
              <a:rPr lang="en-US" sz="2000" b="1" dirty="0" smtClean="0">
                <a:latin typeface="Courier New" pitchFamily="49" charset="0"/>
              </a:rPr>
              <a:t>	}</a:t>
            </a:r>
          </a:p>
          <a:p>
            <a:pPr marL="0" indent="0">
              <a:buNone/>
            </a:pPr>
            <a:r>
              <a:rPr lang="en-US" sz="2000" b="1" dirty="0" smtClean="0">
                <a:latin typeface="Courier New" pitchFamily="49" charset="0"/>
              </a:rPr>
              <a:t>} </a:t>
            </a:r>
            <a:r>
              <a:rPr lang="en-US"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=0</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1676400" y="36576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a:latin typeface="Courier New" pitchFamily="49" charset="0"/>
                <a:cs typeface="Courier New" pitchFamily="49" charset="0"/>
              </a:rPr>
              <a:t>M</a:t>
            </a:r>
            <a:endParaRPr lang="en-US" sz="2400" dirty="0" smtClean="0">
              <a:latin typeface="Courier New" pitchFamily="49" charset="0"/>
              <a:cs typeface="Courier New" pitchFamily="49" charset="0"/>
            </a:endParaRPr>
          </a:p>
          <a:p>
            <a:pPr marL="169863" indent="-169863">
              <a:buFont typeface="Wingdings" pitchFamily="2" charset="2"/>
              <a:buChar char="Ø"/>
            </a:pPr>
            <a:r>
              <a:rPr lang="en-US" sz="2400" dirty="0" smtClean="0">
                <a:latin typeface="Courier New" pitchFamily="49" charset="0"/>
                <a:cs typeface="Courier New" pitchFamily="49" charset="0"/>
              </a:rPr>
              <a:t>M</a:t>
            </a:r>
          </a:p>
          <a:p>
            <a:pPr marL="169863" indent="-169863">
              <a:buFont typeface="Wingdings" pitchFamily="2" charset="2"/>
              <a:buChar char="Ø"/>
            </a:pPr>
            <a:r>
              <a:rPr lang="en-US" sz="2400" dirty="0">
                <a:latin typeface="Courier New" pitchFamily="49" charset="0"/>
                <a:cs typeface="Courier New" pitchFamily="49" charset="0"/>
              </a:rPr>
              <a:t>M</a:t>
            </a:r>
            <a:endParaRPr lang="en-US" sz="2400" dirty="0" smtClean="0">
              <a:latin typeface="Courier New" pitchFamily="49" charset="0"/>
              <a:cs typeface="Courier New" pitchFamily="49" charset="0"/>
            </a:endParaRP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a:latin typeface="Courier New" pitchFamily="49" charset="0"/>
                <a:cs typeface="Courier New" pitchFamily="49" charset="0"/>
              </a:rPr>
              <a:t>M</a:t>
            </a:r>
            <a:endParaRPr lang="en-US" sz="2400" dirty="0" smtClean="0">
              <a:latin typeface="Courier New" pitchFamily="49" charset="0"/>
              <a:cs typeface="Courier New" pitchFamily="49" charset="0"/>
            </a:endParaRPr>
          </a:p>
          <a:p>
            <a:pPr marL="169863" indent="-169863">
              <a:buFont typeface="Wingdings" pitchFamily="2" charset="2"/>
              <a:buChar char="Ø"/>
            </a:pPr>
            <a:r>
              <a:rPr lang="en-US" sz="2400" dirty="0">
                <a:latin typeface="Courier New" pitchFamily="49" charset="0"/>
                <a:cs typeface="Courier New" pitchFamily="49" charset="0"/>
              </a:rPr>
              <a:t>M</a:t>
            </a:r>
            <a:endParaRPr lang="en-US" sz="2400" dirty="0" smtClean="0">
              <a:latin typeface="Courier New" pitchFamily="49" charset="0"/>
              <a:cs typeface="Courier New" pitchFamily="49" charset="0"/>
            </a:endParaRPr>
          </a:p>
        </p:txBody>
      </p:sp>
      <p:sp>
        <p:nvSpPr>
          <p:cNvPr id="5" name="Right Brace 4"/>
          <p:cNvSpPr/>
          <p:nvPr/>
        </p:nvSpPr>
        <p:spPr>
          <a:xfrm>
            <a:off x="2514600" y="4114800"/>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895600" y="4933146"/>
            <a:ext cx="1600200" cy="954107"/>
          </a:xfrm>
          <a:prstGeom prst="rect">
            <a:avLst/>
          </a:prstGeom>
          <a:noFill/>
        </p:spPr>
        <p:txBody>
          <a:bodyPr wrap="square" rtlCol="0">
            <a:spAutoFit/>
          </a:bodyPr>
          <a:lstStyle/>
          <a:p>
            <a:pPr algn="ctr"/>
            <a:r>
              <a:rPr lang="en-US" sz="2800" dirty="0" smtClean="0"/>
              <a:t>Total of N*M</a:t>
            </a:r>
            <a:endParaRPr lang="en-US" sz="2800" baseline="30000" dirty="0"/>
          </a:p>
        </p:txBody>
      </p:sp>
      <p:sp>
        <p:nvSpPr>
          <p:cNvPr id="7" name="TextBox 6"/>
          <p:cNvSpPr txBox="1"/>
          <p:nvPr/>
        </p:nvSpPr>
        <p:spPr>
          <a:xfrm>
            <a:off x="5181600" y="4114800"/>
            <a:ext cx="3352800" cy="1200329"/>
          </a:xfrm>
          <a:prstGeom prst="rect">
            <a:avLst/>
          </a:prstGeom>
          <a:noFill/>
        </p:spPr>
        <p:txBody>
          <a:bodyPr wrap="square" rtlCol="0">
            <a:spAutoFit/>
          </a:bodyPr>
          <a:lstStyle/>
          <a:p>
            <a:pPr algn="ctr"/>
            <a:r>
              <a:rPr lang="en-US" sz="7200" dirty="0" smtClean="0"/>
              <a:t>O(N*M)</a:t>
            </a:r>
          </a:p>
        </p:txBody>
      </p:sp>
    </p:spTree>
    <p:extLst>
      <p:ext uri="{BB962C8B-B14F-4D97-AF65-F5344CB8AC3E}">
        <p14:creationId xmlns:p14="http://schemas.microsoft.com/office/powerpoint/2010/main" val="266161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Example 6</a:t>
            </a:r>
            <a:r>
              <a:rPr lang="en-US" b="1" dirty="0" smtClean="0"/>
              <a:t>: Count the total # of </a:t>
            </a:r>
            <a:br>
              <a:rPr lang="en-US" b="1" dirty="0" smtClean="0"/>
            </a:br>
            <a:r>
              <a:rPr lang="en-US" b="1" dirty="0" smtClean="0"/>
              <a:t>constant-time operations? </a:t>
            </a:r>
            <a:endParaRPr lang="en-US" b="1" dirty="0"/>
          </a:p>
        </p:txBody>
      </p:sp>
      <p:sp>
        <p:nvSpPr>
          <p:cNvPr id="3" name="Content Placeholder 2"/>
          <p:cNvSpPr>
            <a:spLocks noGrp="1"/>
          </p:cNvSpPr>
          <p:nvPr>
            <p:ph idx="1"/>
          </p:nvPr>
        </p:nvSpPr>
        <p:spPr>
          <a:xfrm>
            <a:off x="76200" y="1424765"/>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i</a:t>
            </a:r>
            <a:r>
              <a:rPr lang="en-US" b="1" dirty="0">
                <a:latin typeface="Courier New" pitchFamily="49" charset="0"/>
              </a:rPr>
              <a:t>=0 ; </a:t>
            </a:r>
            <a:r>
              <a:rPr lang="en-US" b="1" dirty="0" err="1">
                <a:latin typeface="Courier New" pitchFamily="49" charset="0"/>
              </a:rPr>
              <a:t>i</a:t>
            </a:r>
            <a:r>
              <a:rPr lang="en-US" b="1" dirty="0">
                <a:latin typeface="Courier New" pitchFamily="49" charset="0"/>
              </a:rPr>
              <a:t> &lt; N ; </a:t>
            </a:r>
            <a:r>
              <a:rPr lang="en-US" b="1" dirty="0" err="1">
                <a:latin typeface="Courier New" pitchFamily="49" charset="0"/>
              </a:rPr>
              <a:t>i</a:t>
            </a:r>
            <a:r>
              <a:rPr lang="en-US" b="1" dirty="0">
                <a:latin typeface="Courier New" pitchFamily="49" charset="0"/>
              </a:rPr>
              <a:t>++){</a:t>
            </a:r>
          </a:p>
          <a:p>
            <a:pPr marL="0" indent="0">
              <a:buNone/>
            </a:pPr>
            <a:r>
              <a:rPr lang="en-US" b="1" dirty="0" smtClean="0">
                <a:latin typeface="Courier New" pitchFamily="49" charset="0"/>
              </a:rPr>
              <a:t>	for </a:t>
            </a:r>
            <a:r>
              <a:rPr lang="en-US" b="1" dirty="0">
                <a:latin typeface="Courier New" pitchFamily="49" charset="0"/>
              </a:rPr>
              <a:t>( </a:t>
            </a:r>
            <a:r>
              <a:rPr lang="en-US" b="1" dirty="0" err="1">
                <a:latin typeface="Courier New" pitchFamily="49" charset="0"/>
              </a:rPr>
              <a:t>int</a:t>
            </a:r>
            <a:r>
              <a:rPr lang="en-US" b="1" dirty="0">
                <a:latin typeface="Courier New" pitchFamily="49" charset="0"/>
              </a:rPr>
              <a:t> </a:t>
            </a:r>
            <a:r>
              <a:rPr lang="en-US" b="1" dirty="0" smtClean="0">
                <a:latin typeface="Courier New" pitchFamily="49" charset="0"/>
              </a:rPr>
              <a:t>z=0 </a:t>
            </a:r>
            <a:r>
              <a:rPr lang="en-US" b="1" dirty="0">
                <a:latin typeface="Courier New" pitchFamily="49" charset="0"/>
              </a:rPr>
              <a:t>; </a:t>
            </a:r>
            <a:r>
              <a:rPr lang="en-US" b="1" dirty="0" smtClean="0">
                <a:latin typeface="Courier New" pitchFamily="49" charset="0"/>
              </a:rPr>
              <a:t>z </a:t>
            </a:r>
            <a:r>
              <a:rPr lang="en-US" b="1" dirty="0">
                <a:latin typeface="Courier New" pitchFamily="49" charset="0"/>
              </a:rPr>
              <a:t>&lt; </a:t>
            </a:r>
            <a:r>
              <a:rPr lang="en-US" b="1" dirty="0" err="1" smtClean="0">
                <a:latin typeface="Courier New" pitchFamily="49" charset="0"/>
              </a:rPr>
              <a:t>i</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z++){</a:t>
            </a:r>
            <a:endParaRPr lang="en-US" b="1" dirty="0">
              <a:latin typeface="Courier New" pitchFamily="49" charset="0"/>
            </a:endParaRPr>
          </a:p>
          <a:p>
            <a:pPr marL="0" indent="0">
              <a:buNone/>
            </a:pPr>
            <a:r>
              <a:rPr lang="en-US" b="1" dirty="0" smtClean="0">
                <a:latin typeface="Courier New" pitchFamily="49" charset="0"/>
              </a:rPr>
              <a:t>	 	</a:t>
            </a:r>
            <a:r>
              <a:rPr lang="en-US" sz="2400" b="1" dirty="0" smtClean="0">
                <a:latin typeface="Courier New" pitchFamily="49" charset="0"/>
              </a:rPr>
              <a:t>// constant-time operation</a:t>
            </a:r>
            <a:endParaRPr lang="en-US" b="1" dirty="0">
              <a:latin typeface="Courier New" pitchFamily="49" charset="0"/>
            </a:endParaRPr>
          </a:p>
          <a:p>
            <a:pPr marL="0" indent="0">
              <a:buNone/>
            </a:pPr>
            <a:r>
              <a:rPr lang="en-US" sz="2000" b="1" dirty="0" smtClean="0">
                <a:latin typeface="Courier New" pitchFamily="49" charset="0"/>
              </a:rPr>
              <a:t>	}</a:t>
            </a:r>
          </a:p>
          <a:p>
            <a:pPr marL="0" indent="0">
              <a:buNone/>
            </a:pPr>
            <a:r>
              <a:rPr lang="en-US" sz="2000" b="1" dirty="0" smtClean="0">
                <a:latin typeface="Courier New" pitchFamily="49" charset="0"/>
              </a:rPr>
              <a:t>} </a:t>
            </a:r>
            <a:r>
              <a:rPr lang="en-US"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=0</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1676400" y="36576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smtClean="0">
                <a:latin typeface="Courier New" pitchFamily="49" charset="0"/>
                <a:cs typeface="Courier New" pitchFamily="49" charset="0"/>
              </a:rPr>
              <a:t>0</a:t>
            </a:r>
          </a:p>
          <a:p>
            <a:pPr marL="169863" indent="-169863">
              <a:buFont typeface="Wingdings" pitchFamily="2" charset="2"/>
              <a:buChar char="Ø"/>
            </a:pPr>
            <a:r>
              <a:rPr lang="en-US" sz="2400" dirty="0">
                <a:latin typeface="Courier New" pitchFamily="49" charset="0"/>
                <a:cs typeface="Courier New" pitchFamily="49" charset="0"/>
              </a:rPr>
              <a:t>1</a:t>
            </a:r>
            <a:endParaRPr lang="en-US" sz="2400" dirty="0" smtClean="0">
              <a:latin typeface="Courier New" pitchFamily="49" charset="0"/>
              <a:cs typeface="Courier New" pitchFamily="49" charset="0"/>
            </a:endParaRPr>
          </a:p>
          <a:p>
            <a:pPr marL="169863" indent="-169863">
              <a:buFont typeface="Wingdings" pitchFamily="2" charset="2"/>
              <a:buChar char="Ø"/>
            </a:pPr>
            <a:r>
              <a:rPr lang="en-US" sz="2400" dirty="0">
                <a:latin typeface="Courier New" pitchFamily="49" charset="0"/>
                <a:cs typeface="Courier New" pitchFamily="49" charset="0"/>
              </a:rPr>
              <a:t>2</a:t>
            </a:r>
            <a:endParaRPr lang="en-US" sz="2400" dirty="0" smtClean="0">
              <a:latin typeface="Courier New" pitchFamily="49" charset="0"/>
              <a:cs typeface="Courier New" pitchFamily="49" charset="0"/>
            </a:endParaRP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smtClean="0">
                <a:latin typeface="Courier New" pitchFamily="49" charset="0"/>
                <a:cs typeface="Courier New" pitchFamily="49" charset="0"/>
              </a:rPr>
              <a:t>N-1</a:t>
            </a:r>
          </a:p>
          <a:p>
            <a:pPr marL="169863" indent="-169863">
              <a:buFont typeface="Wingdings" pitchFamily="2" charset="2"/>
              <a:buChar char="Ø"/>
            </a:pPr>
            <a:r>
              <a:rPr lang="en-US" sz="2400" dirty="0">
                <a:latin typeface="Courier New" pitchFamily="49" charset="0"/>
                <a:cs typeface="Courier New" pitchFamily="49" charset="0"/>
              </a:rPr>
              <a:t>N</a:t>
            </a:r>
            <a:endParaRPr lang="en-US" sz="2400" dirty="0" smtClean="0">
              <a:latin typeface="Courier New" pitchFamily="49" charset="0"/>
              <a:cs typeface="Courier New" pitchFamily="49" charset="0"/>
            </a:endParaRPr>
          </a:p>
        </p:txBody>
      </p:sp>
      <p:sp>
        <p:nvSpPr>
          <p:cNvPr id="5" name="Right Brace 4"/>
          <p:cNvSpPr/>
          <p:nvPr/>
        </p:nvSpPr>
        <p:spPr>
          <a:xfrm>
            <a:off x="2514600" y="4114800"/>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883194" y="4876800"/>
            <a:ext cx="1765005" cy="954107"/>
          </a:xfrm>
          <a:prstGeom prst="rect">
            <a:avLst/>
          </a:prstGeom>
          <a:noFill/>
        </p:spPr>
        <p:txBody>
          <a:bodyPr wrap="square" rtlCol="0">
            <a:spAutoFit/>
          </a:bodyPr>
          <a:lstStyle/>
          <a:p>
            <a:pPr algn="ctr"/>
            <a:r>
              <a:rPr lang="en-US" sz="2800" dirty="0" smtClean="0"/>
              <a:t>Total of N(N+1)/2</a:t>
            </a:r>
            <a:endParaRPr lang="en-US" sz="2800" baseline="30000" dirty="0"/>
          </a:p>
        </p:txBody>
      </p:sp>
      <p:sp>
        <p:nvSpPr>
          <p:cNvPr id="7" name="TextBox 6"/>
          <p:cNvSpPr txBox="1"/>
          <p:nvPr/>
        </p:nvSpPr>
        <p:spPr>
          <a:xfrm>
            <a:off x="6096000" y="4043293"/>
            <a:ext cx="2362200" cy="1200329"/>
          </a:xfrm>
          <a:prstGeom prst="rect">
            <a:avLst/>
          </a:prstGeom>
          <a:noFill/>
        </p:spPr>
        <p:txBody>
          <a:bodyPr wrap="square" rtlCol="0">
            <a:spAutoFit/>
          </a:bodyPr>
          <a:lstStyle/>
          <a:p>
            <a:pPr algn="ctr"/>
            <a:r>
              <a:rPr lang="en-US" sz="7200" dirty="0" smtClean="0"/>
              <a:t>O(N</a:t>
            </a:r>
            <a:r>
              <a:rPr lang="en-US" sz="7200" baseline="30000" dirty="0" smtClean="0"/>
              <a:t>2</a:t>
            </a:r>
            <a:r>
              <a:rPr lang="en-US" sz="7200" dirty="0" smtClean="0"/>
              <a:t>)</a:t>
            </a:r>
          </a:p>
        </p:txBody>
      </p:sp>
    </p:spTree>
    <p:extLst>
      <p:ext uri="{BB962C8B-B14F-4D97-AF65-F5344CB8AC3E}">
        <p14:creationId xmlns:p14="http://schemas.microsoft.com/office/powerpoint/2010/main" val="13429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0" y="2362200"/>
            <a:ext cx="9144000" cy="1470025"/>
          </a:xfrm>
        </p:spPr>
        <p:txBody>
          <a:bodyPr/>
          <a:lstStyle/>
          <a:p>
            <a:pPr eaLnBrk="1" hangingPunct="1"/>
            <a:r>
              <a:rPr lang="en-US" sz="11500" b="1" dirty="0" smtClean="0"/>
              <a:t>Summations</a:t>
            </a:r>
            <a:endParaRPr lang="en-US" sz="9600" b="1" dirty="0" smtClean="0"/>
          </a:p>
        </p:txBody>
      </p:sp>
    </p:spTree>
    <p:extLst>
      <p:ext uri="{BB962C8B-B14F-4D97-AF65-F5344CB8AC3E}">
        <p14:creationId xmlns:p14="http://schemas.microsoft.com/office/powerpoint/2010/main" val="237918258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98" y="100014"/>
            <a:ext cx="4642920" cy="95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0051" name="Group 3"/>
          <p:cNvGrpSpPr>
            <a:grpSpLocks/>
          </p:cNvGrpSpPr>
          <p:nvPr/>
        </p:nvGrpSpPr>
        <p:grpSpPr bwMode="auto">
          <a:xfrm>
            <a:off x="436563" y="1171575"/>
            <a:ext cx="7075487" cy="180975"/>
            <a:chOff x="295" y="1311"/>
            <a:chExt cx="5177" cy="114"/>
          </a:xfrm>
        </p:grpSpPr>
        <p:sp>
          <p:nvSpPr>
            <p:cNvPr id="13007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3007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30053" name="Text Box 7"/>
          <p:cNvSpPr txBox="1">
            <a:spLocks noChangeArrowheads="1"/>
          </p:cNvSpPr>
          <p:nvPr/>
        </p:nvSpPr>
        <p:spPr bwMode="auto">
          <a:xfrm>
            <a:off x="14287" y="4117557"/>
            <a:ext cx="9205913"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+ 4 </a:t>
            </a:r>
            <a:r>
              <a:rPr lang="en-US" sz="2800" dirty="0" smtClean="0">
                <a:solidFill>
                  <a:srgbClr val="0000FF"/>
                </a:solidFill>
                <a:latin typeface="Helvetica" pitchFamily="1" charset="0"/>
              </a:rPr>
              <a:t>+ </a:t>
            </a:r>
            <a:r>
              <a:rPr lang="en-US" sz="2800" dirty="0">
                <a:solidFill>
                  <a:srgbClr val="0000FF"/>
                </a:solidFill>
                <a:latin typeface="Helvetica" pitchFamily="1" charset="0"/>
              </a:rPr>
              <a:t>… + N/4 + N/2 + </a:t>
            </a:r>
            <a:r>
              <a:rPr lang="en-US" sz="2800" dirty="0" smtClean="0">
                <a:solidFill>
                  <a:srgbClr val="0000FF"/>
                </a:solidFill>
                <a:latin typeface="Helvetica" pitchFamily="1" charset="0"/>
              </a:rPr>
              <a:t>N 	</a:t>
            </a:r>
            <a:r>
              <a:rPr lang="en-US" sz="2800" b="1" dirty="0" smtClean="0">
                <a:solidFill>
                  <a:srgbClr val="0000FF"/>
                </a:solidFill>
                <a:latin typeface="Helvetica" pitchFamily="1" charset="0"/>
              </a:rPr>
              <a:t>= 2N -1   	</a:t>
            </a:r>
            <a:r>
              <a:rPr lang="en-US" sz="2800" b="1" dirty="0" smtClean="0">
                <a:solidFill>
                  <a:srgbClr val="000000"/>
                </a:solidFill>
                <a:latin typeface="Helvetica" pitchFamily="1" charset="0"/>
                <a:sym typeface="Symbol" pitchFamily="18" charset="2"/>
              </a:rPr>
              <a:t> O(N)</a:t>
            </a:r>
            <a:r>
              <a:rPr lang="en-US" sz="2800" b="1" dirty="0" smtClean="0">
                <a:solidFill>
                  <a:srgbClr val="0000FF"/>
                </a:solidFill>
                <a:latin typeface="Helvetica" pitchFamily="1" charset="0"/>
              </a:rPr>
              <a:t> </a:t>
            </a:r>
            <a:endParaRPr lang="en-US" sz="2800" b="1" dirty="0">
              <a:solidFill>
                <a:srgbClr val="0000FF"/>
              </a:solidFill>
              <a:latin typeface="Helvetica" pitchFamily="1" charset="0"/>
            </a:endParaRPr>
          </a:p>
        </p:txBody>
      </p:sp>
      <p:pic>
        <p:nvPicPr>
          <p:cNvPr id="130054" name="Picture 8"/>
          <p:cNvPicPr>
            <a:picLocks noChangeAspect="1" noChangeArrowheads="1"/>
          </p:cNvPicPr>
          <p:nvPr/>
        </p:nvPicPr>
        <p:blipFill>
          <a:blip r:embed="rId4">
            <a:extLst>
              <a:ext uri="{28A0092B-C50C-407E-A947-70E740481C1C}">
                <a14:useLocalDpi xmlns:a14="http://schemas.microsoft.com/office/drawing/2010/main" val="0"/>
              </a:ext>
            </a:extLst>
          </a:blip>
          <a:srcRect l="23888" t="6416" r="23648" b="16612"/>
          <a:stretch>
            <a:fillRect/>
          </a:stretch>
        </p:blipFill>
        <p:spPr bwMode="auto">
          <a:xfrm>
            <a:off x="7745413" y="157163"/>
            <a:ext cx="10429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6" name="Text Box 10"/>
          <p:cNvSpPr txBox="1">
            <a:spLocks noChangeArrowheads="1"/>
          </p:cNvSpPr>
          <p:nvPr/>
        </p:nvSpPr>
        <p:spPr bwMode="auto">
          <a:xfrm>
            <a:off x="49284" y="2738853"/>
            <a:ext cx="9296400"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+ 3 + </a:t>
            </a:r>
            <a:r>
              <a:rPr lang="en-US" sz="2800" dirty="0" smtClean="0">
                <a:solidFill>
                  <a:srgbClr val="0000FF"/>
                </a:solidFill>
                <a:latin typeface="Helvetica" pitchFamily="1" charset="0"/>
              </a:rPr>
              <a:t>… </a:t>
            </a:r>
            <a:r>
              <a:rPr lang="en-US" sz="2800" dirty="0">
                <a:solidFill>
                  <a:srgbClr val="0000FF"/>
                </a:solidFill>
                <a:latin typeface="Helvetica" pitchFamily="1" charset="0"/>
              </a:rPr>
              <a:t>+ (N-2) + (N-1) + </a:t>
            </a:r>
            <a:r>
              <a:rPr lang="en-US" sz="2800" dirty="0" smtClean="0">
                <a:solidFill>
                  <a:srgbClr val="0000FF"/>
                </a:solidFill>
                <a:latin typeface="Helvetica" pitchFamily="1" charset="0"/>
              </a:rPr>
              <a:t>N  = N(N+1)/2 </a:t>
            </a:r>
            <a:r>
              <a:rPr lang="en-US" sz="2800" b="1" dirty="0">
                <a:solidFill>
                  <a:srgbClr val="000000"/>
                </a:solidFill>
                <a:latin typeface="Helvetica" pitchFamily="1" charset="0"/>
                <a:sym typeface="Symbol" pitchFamily="18" charset="2"/>
              </a:rPr>
              <a:t> </a:t>
            </a:r>
            <a:r>
              <a:rPr lang="en-US" sz="2800" b="1" dirty="0" smtClean="0">
                <a:solidFill>
                  <a:srgbClr val="000000"/>
                </a:solidFill>
                <a:latin typeface="Helvetica" pitchFamily="1" charset="0"/>
                <a:sym typeface="Symbol" pitchFamily="18" charset="2"/>
              </a:rPr>
              <a:t>O(N</a:t>
            </a:r>
            <a:r>
              <a:rPr lang="en-US" sz="2800" b="1" baseline="30000" dirty="0" smtClean="0">
                <a:solidFill>
                  <a:srgbClr val="000000"/>
                </a:solidFill>
                <a:latin typeface="Helvetica" pitchFamily="1" charset="0"/>
                <a:sym typeface="Symbol" pitchFamily="18" charset="2"/>
              </a:rPr>
              <a:t>2</a:t>
            </a:r>
            <a:r>
              <a:rPr lang="en-US" sz="2800" b="1" dirty="0" smtClean="0">
                <a:solidFill>
                  <a:srgbClr val="000000"/>
                </a:solidFill>
                <a:latin typeface="Helvetica" pitchFamily="1" charset="0"/>
                <a:sym typeface="Symbol" pitchFamily="18" charset="2"/>
              </a:rPr>
              <a:t>)</a:t>
            </a:r>
            <a:endParaRPr lang="en-US" sz="2800" b="1" dirty="0">
              <a:solidFill>
                <a:srgbClr val="0000FF"/>
              </a:solidFill>
              <a:latin typeface="Helvetica" pitchFamily="1" charset="0"/>
            </a:endParaRPr>
          </a:p>
        </p:txBody>
      </p:sp>
      <p:sp>
        <p:nvSpPr>
          <p:cNvPr id="130057" name="Rectangle 11"/>
          <p:cNvSpPr>
            <a:spLocks noChangeArrowheads="1"/>
          </p:cNvSpPr>
          <p:nvPr/>
        </p:nvSpPr>
        <p:spPr bwMode="auto">
          <a:xfrm>
            <a:off x="4030663" y="96878"/>
            <a:ext cx="25225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pPr>
              <a:spcBef>
                <a:spcPct val="0"/>
              </a:spcBef>
            </a:pPr>
            <a:r>
              <a:rPr lang="en-US" dirty="0">
                <a:latin typeface="Arial" charset="0"/>
              </a:rPr>
              <a:t>http://www.math.hmc.edu/funfacts/</a:t>
            </a:r>
          </a:p>
        </p:txBody>
      </p:sp>
      <p:sp>
        <p:nvSpPr>
          <p:cNvPr id="130059" name="Text Box 13"/>
          <p:cNvSpPr txBox="1">
            <a:spLocks noChangeArrowheads="1"/>
          </p:cNvSpPr>
          <p:nvPr/>
        </p:nvSpPr>
        <p:spPr bwMode="auto">
          <a:xfrm>
            <a:off x="7937" y="5661025"/>
            <a:ext cx="9440863"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+ 4 + </a:t>
            </a:r>
            <a:r>
              <a:rPr lang="en-US" sz="2800" dirty="0" smtClean="0">
                <a:solidFill>
                  <a:srgbClr val="0000FF"/>
                </a:solidFill>
                <a:latin typeface="Helvetica" pitchFamily="1" charset="0"/>
              </a:rPr>
              <a:t>… </a:t>
            </a:r>
            <a:r>
              <a:rPr lang="en-US" sz="2800" dirty="0">
                <a:solidFill>
                  <a:srgbClr val="0000FF"/>
                </a:solidFill>
                <a:latin typeface="Helvetica" pitchFamily="1" charset="0"/>
              </a:rPr>
              <a:t>+ 2</a:t>
            </a:r>
            <a:r>
              <a:rPr lang="en-US" sz="2800" baseline="46000" dirty="0">
                <a:solidFill>
                  <a:srgbClr val="0000FF"/>
                </a:solidFill>
                <a:latin typeface="Helvetica" pitchFamily="1" charset="0"/>
              </a:rPr>
              <a:t>N-2</a:t>
            </a:r>
            <a:r>
              <a:rPr lang="en-US" sz="2800" dirty="0">
                <a:solidFill>
                  <a:srgbClr val="0000FF"/>
                </a:solidFill>
                <a:latin typeface="Helvetica" pitchFamily="1" charset="0"/>
              </a:rPr>
              <a:t> + 2</a:t>
            </a:r>
            <a:r>
              <a:rPr lang="en-US" sz="2800" baseline="46000" dirty="0">
                <a:solidFill>
                  <a:srgbClr val="0000FF"/>
                </a:solidFill>
                <a:latin typeface="Helvetica" pitchFamily="1" charset="0"/>
              </a:rPr>
              <a:t>N-1</a:t>
            </a:r>
            <a:r>
              <a:rPr lang="en-US" sz="2800" dirty="0">
                <a:solidFill>
                  <a:srgbClr val="0000FF"/>
                </a:solidFill>
                <a:latin typeface="Helvetica" pitchFamily="1" charset="0"/>
              </a:rPr>
              <a:t> + </a:t>
            </a:r>
            <a:r>
              <a:rPr lang="en-US" sz="2800" dirty="0" smtClean="0">
                <a:solidFill>
                  <a:srgbClr val="0000FF"/>
                </a:solidFill>
                <a:latin typeface="Helvetica" pitchFamily="1" charset="0"/>
              </a:rPr>
              <a:t>2</a:t>
            </a:r>
            <a:r>
              <a:rPr lang="en-US" sz="2800" baseline="46000" dirty="0" smtClean="0">
                <a:solidFill>
                  <a:srgbClr val="0000FF"/>
                </a:solidFill>
                <a:latin typeface="Helvetica" pitchFamily="1" charset="0"/>
              </a:rPr>
              <a:t>N</a:t>
            </a:r>
            <a:r>
              <a:rPr lang="en-US" sz="2800" dirty="0" smtClean="0">
                <a:solidFill>
                  <a:srgbClr val="0000FF"/>
                </a:solidFill>
                <a:latin typeface="Helvetica" pitchFamily="1" charset="0"/>
              </a:rPr>
              <a:t> 	</a:t>
            </a:r>
            <a:r>
              <a:rPr lang="en-US" sz="2800" b="1" dirty="0" smtClean="0">
                <a:solidFill>
                  <a:srgbClr val="0000FF"/>
                </a:solidFill>
                <a:latin typeface="Helvetica" pitchFamily="1" charset="0"/>
              </a:rPr>
              <a:t>= 2</a:t>
            </a:r>
            <a:r>
              <a:rPr lang="en-US" sz="2800" b="1" baseline="46000" dirty="0" smtClean="0">
                <a:solidFill>
                  <a:srgbClr val="0000FF"/>
                </a:solidFill>
                <a:latin typeface="Helvetica" pitchFamily="1" charset="0"/>
              </a:rPr>
              <a:t>N+1 </a:t>
            </a:r>
            <a:r>
              <a:rPr lang="en-US" sz="2800" b="1" dirty="0" smtClean="0">
                <a:solidFill>
                  <a:srgbClr val="0000FF"/>
                </a:solidFill>
                <a:latin typeface="Helvetica" pitchFamily="1" charset="0"/>
              </a:rPr>
              <a:t>-1	</a:t>
            </a:r>
            <a:r>
              <a:rPr lang="en-US" sz="2800" b="1" dirty="0" smtClean="0">
                <a:solidFill>
                  <a:srgbClr val="000000"/>
                </a:solidFill>
                <a:latin typeface="Helvetica" pitchFamily="1" charset="0"/>
                <a:sym typeface="Symbol" pitchFamily="18" charset="2"/>
              </a:rPr>
              <a:t> O(2</a:t>
            </a:r>
            <a:r>
              <a:rPr lang="en-US" sz="2800" b="1" baseline="30000" dirty="0" smtClean="0">
                <a:solidFill>
                  <a:srgbClr val="000000"/>
                </a:solidFill>
                <a:latin typeface="Helvetica" pitchFamily="1" charset="0"/>
                <a:sym typeface="Symbol" pitchFamily="18" charset="2"/>
              </a:rPr>
              <a:t>N</a:t>
            </a:r>
            <a:r>
              <a:rPr lang="en-US" sz="2800" b="1" dirty="0">
                <a:solidFill>
                  <a:srgbClr val="000000"/>
                </a:solidFill>
                <a:latin typeface="Helvetica" pitchFamily="1" charset="0"/>
                <a:sym typeface="Symbol" pitchFamily="18" charset="2"/>
              </a:rPr>
              <a:t>)</a:t>
            </a:r>
            <a:r>
              <a:rPr lang="en-US" sz="2800" b="1" dirty="0">
                <a:solidFill>
                  <a:srgbClr val="0000FF"/>
                </a:solidFill>
                <a:latin typeface="Helvetica" pitchFamily="1" charset="0"/>
              </a:rPr>
              <a:t> </a:t>
            </a:r>
            <a:r>
              <a:rPr lang="en-US" sz="2800" b="1" dirty="0" smtClean="0">
                <a:solidFill>
                  <a:srgbClr val="0000FF"/>
                </a:solidFill>
                <a:latin typeface="Helvetica" pitchFamily="1" charset="0"/>
              </a:rPr>
              <a:t> </a:t>
            </a:r>
            <a:endParaRPr lang="en-US" sz="2800" b="1" dirty="0">
              <a:solidFill>
                <a:srgbClr val="0000FF"/>
              </a:solidFill>
              <a:latin typeface="Helvetica" pitchFamily="1" charset="0"/>
            </a:endParaRPr>
          </a:p>
        </p:txBody>
      </p:sp>
      <p:sp>
        <p:nvSpPr>
          <p:cNvPr id="130060" name="Text Box 14"/>
          <p:cNvSpPr txBox="1">
            <a:spLocks noChangeArrowheads="1"/>
          </p:cNvSpPr>
          <p:nvPr/>
        </p:nvSpPr>
        <p:spPr bwMode="auto">
          <a:xfrm>
            <a:off x="252133" y="1499543"/>
            <a:ext cx="87019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smtClean="0">
                <a:solidFill>
                  <a:schemeClr val="folHlink"/>
                </a:solidFill>
                <a:latin typeface="Comic Sans MS" pitchFamily="66" charset="0"/>
              </a:rPr>
              <a:t>REALLY COMMON SERIES </a:t>
            </a:r>
            <a:r>
              <a:rPr lang="en-US" sz="1800" dirty="0" smtClean="0">
                <a:solidFill>
                  <a:schemeClr val="folHlink"/>
                </a:solidFill>
                <a:latin typeface="Comic Sans MS" pitchFamily="66" charset="0"/>
              </a:rPr>
              <a:t>(you should recognize these after today)</a:t>
            </a:r>
            <a:r>
              <a:rPr lang="en-US" sz="2400" dirty="0" smtClean="0">
                <a:solidFill>
                  <a:schemeClr val="folHlink"/>
                </a:solidFill>
                <a:latin typeface="Comic Sans MS" pitchFamily="66" charset="0"/>
              </a:rPr>
              <a:t> </a:t>
            </a:r>
            <a:endParaRPr lang="en-US" sz="2400" dirty="0">
              <a:solidFill>
                <a:schemeClr val="folHlink"/>
              </a:solidFill>
              <a:latin typeface="Comic Sans MS" pitchFamily="66" charset="0"/>
            </a:endParaRPr>
          </a:p>
        </p:txBody>
      </p:sp>
    </p:spTree>
    <p:extLst>
      <p:ext uri="{BB962C8B-B14F-4D97-AF65-F5344CB8AC3E}">
        <p14:creationId xmlns:p14="http://schemas.microsoft.com/office/powerpoint/2010/main" val="352451524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55" name="Rectangle 6"/>
          <p:cNvSpPr>
            <a:spLocks noChangeArrowheads="1"/>
          </p:cNvSpPr>
          <p:nvPr/>
        </p:nvSpPr>
        <p:spPr bwMode="auto">
          <a:xfrm>
            <a:off x="0" y="1143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56"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57" name="Rectangle 3"/>
          <p:cNvSpPr>
            <a:spLocks noChangeArrowheads="1"/>
          </p:cNvSpPr>
          <p:nvPr/>
        </p:nvSpPr>
        <p:spPr bwMode="auto">
          <a:xfrm>
            <a:off x="0" y="1514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58"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59" name="Rectangle 6"/>
          <p:cNvSpPr>
            <a:spLocks noChangeArrowheads="1"/>
          </p:cNvSpPr>
          <p:nvPr/>
        </p:nvSpPr>
        <p:spPr bwMode="auto">
          <a:xfrm>
            <a:off x="0" y="1514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60"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61" name="Rectangle 9"/>
          <p:cNvSpPr>
            <a:spLocks noChangeArrowheads="1"/>
          </p:cNvSpPr>
          <p:nvPr/>
        </p:nvSpPr>
        <p:spPr bwMode="auto">
          <a:xfrm>
            <a:off x="0" y="1419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62"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63" name="Rectangle 12"/>
          <p:cNvSpPr>
            <a:spLocks noChangeArrowheads="1"/>
          </p:cNvSpPr>
          <p:nvPr/>
        </p:nvSpPr>
        <p:spPr bwMode="auto">
          <a:xfrm>
            <a:off x="0" y="1419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7182" name="Picture 1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1466850"/>
            <a:ext cx="70469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2914650"/>
            <a:ext cx="714216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6" name="Rectangle 1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67" name="Rectangle 16"/>
          <p:cNvSpPr>
            <a:spLocks noChangeArrowheads="1"/>
          </p:cNvSpPr>
          <p:nvPr/>
        </p:nvSpPr>
        <p:spPr bwMode="auto">
          <a:xfrm>
            <a:off x="0" y="942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68" name="Rectangle 17"/>
          <p:cNvSpPr>
            <a:spLocks noChangeArrowheads="1"/>
          </p:cNvSpPr>
          <p:nvPr/>
        </p:nvSpPr>
        <p:spPr bwMode="auto">
          <a:xfrm>
            <a:off x="0" y="1428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5" name="TextBox 24"/>
          <p:cNvSpPr txBox="1">
            <a:spLocks noChangeArrowheads="1"/>
          </p:cNvSpPr>
          <p:nvPr/>
        </p:nvSpPr>
        <p:spPr bwMode="auto">
          <a:xfrm>
            <a:off x="3581400" y="2457450"/>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a:solidFill>
                  <a:schemeClr val="accent2"/>
                </a:solidFill>
                <a:latin typeface="Arial" pitchFamily="34" charset="0"/>
              </a:rPr>
              <a:t>// Written backwards</a:t>
            </a:r>
          </a:p>
        </p:txBody>
      </p:sp>
      <p:sp>
        <p:nvSpPr>
          <p:cNvPr id="28" name="Rectangle 27"/>
          <p:cNvSpPr/>
          <p:nvPr/>
        </p:nvSpPr>
        <p:spPr>
          <a:xfrm>
            <a:off x="1981200" y="1695450"/>
            <a:ext cx="3048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29" name="Rectangle 28"/>
          <p:cNvSpPr/>
          <p:nvPr/>
        </p:nvSpPr>
        <p:spPr>
          <a:xfrm>
            <a:off x="2514600" y="1695450"/>
            <a:ext cx="8382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30" name="Rectangle 29"/>
          <p:cNvSpPr/>
          <p:nvPr/>
        </p:nvSpPr>
        <p:spPr>
          <a:xfrm>
            <a:off x="3733800" y="1695450"/>
            <a:ext cx="8382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31" name="Rectangle 30"/>
          <p:cNvSpPr/>
          <p:nvPr/>
        </p:nvSpPr>
        <p:spPr>
          <a:xfrm>
            <a:off x="5410200" y="1695450"/>
            <a:ext cx="9144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32" name="Rectangle 31"/>
          <p:cNvSpPr/>
          <p:nvPr/>
        </p:nvSpPr>
        <p:spPr>
          <a:xfrm>
            <a:off x="6705600" y="1695450"/>
            <a:ext cx="9144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33" name="Rectangle 32"/>
          <p:cNvSpPr/>
          <p:nvPr/>
        </p:nvSpPr>
        <p:spPr>
          <a:xfrm>
            <a:off x="8001000" y="1695450"/>
            <a:ext cx="9144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100376" name="Rectangle 1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77" name="Rectangle 20"/>
          <p:cNvSpPr>
            <a:spLocks noChangeArrowheads="1"/>
          </p:cNvSpPr>
          <p:nvPr/>
        </p:nvSpPr>
        <p:spPr bwMode="auto">
          <a:xfrm>
            <a:off x="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79" name="Title 1"/>
          <p:cNvSpPr>
            <a:spLocks noGrp="1"/>
          </p:cNvSpPr>
          <p:nvPr>
            <p:ph type="title"/>
          </p:nvPr>
        </p:nvSpPr>
        <p:spPr/>
        <p:txBody>
          <a:bodyPr/>
          <a:lstStyle/>
          <a:p>
            <a:r>
              <a:rPr lang="en-US" dirty="0" smtClean="0"/>
              <a:t>Some Algebra to calculate:</a:t>
            </a:r>
            <a:br>
              <a:rPr lang="en-US" dirty="0" smtClean="0"/>
            </a:br>
            <a:endParaRPr lang="en-US" dirty="0" smtClean="0"/>
          </a:p>
        </p:txBody>
      </p:sp>
      <p:sp>
        <p:nvSpPr>
          <p:cNvPr id="34" name="Text Box 10"/>
          <p:cNvSpPr txBox="1">
            <a:spLocks noChangeArrowheads="1"/>
          </p:cNvSpPr>
          <p:nvPr/>
        </p:nvSpPr>
        <p:spPr bwMode="auto">
          <a:xfrm>
            <a:off x="152400" y="873061"/>
            <a:ext cx="9296400"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+ 3 + </a:t>
            </a:r>
            <a:r>
              <a:rPr lang="en-US" sz="2800" dirty="0" smtClean="0">
                <a:solidFill>
                  <a:srgbClr val="0000FF"/>
                </a:solidFill>
                <a:latin typeface="Helvetica" pitchFamily="1" charset="0"/>
              </a:rPr>
              <a:t>… </a:t>
            </a:r>
            <a:r>
              <a:rPr lang="en-US" sz="2800" dirty="0">
                <a:solidFill>
                  <a:srgbClr val="0000FF"/>
                </a:solidFill>
                <a:latin typeface="Helvetica" pitchFamily="1" charset="0"/>
              </a:rPr>
              <a:t>+ (N-2) + (N-1) + </a:t>
            </a:r>
            <a:r>
              <a:rPr lang="en-US" sz="2800" dirty="0" smtClean="0">
                <a:solidFill>
                  <a:srgbClr val="0000FF"/>
                </a:solidFill>
                <a:latin typeface="Helvetica" pitchFamily="1" charset="0"/>
              </a:rPr>
              <a:t>N  = N(N+1)/2 </a:t>
            </a:r>
            <a:r>
              <a:rPr lang="en-US" sz="2800" b="1" dirty="0">
                <a:solidFill>
                  <a:srgbClr val="000000"/>
                </a:solidFill>
                <a:latin typeface="Helvetica" pitchFamily="1" charset="0"/>
                <a:sym typeface="Symbol" pitchFamily="18" charset="2"/>
              </a:rPr>
              <a:t> </a:t>
            </a:r>
            <a:r>
              <a:rPr lang="en-US" sz="2800" b="1" dirty="0" smtClean="0">
                <a:solidFill>
                  <a:srgbClr val="000000"/>
                </a:solidFill>
                <a:latin typeface="Helvetica" pitchFamily="1" charset="0"/>
                <a:sym typeface="Symbol" pitchFamily="18" charset="2"/>
              </a:rPr>
              <a:t>O(N</a:t>
            </a:r>
            <a:r>
              <a:rPr lang="en-US" sz="2800" b="1" baseline="30000" dirty="0" smtClean="0">
                <a:solidFill>
                  <a:srgbClr val="000000"/>
                </a:solidFill>
                <a:latin typeface="Helvetica" pitchFamily="1" charset="0"/>
                <a:sym typeface="Symbol" pitchFamily="18" charset="2"/>
              </a:rPr>
              <a:t>2</a:t>
            </a:r>
            <a:r>
              <a:rPr lang="en-US" sz="2800" b="1" dirty="0" smtClean="0">
                <a:solidFill>
                  <a:srgbClr val="000000"/>
                </a:solidFill>
                <a:latin typeface="Helvetica" pitchFamily="1" charset="0"/>
                <a:sym typeface="Symbol" pitchFamily="18" charset="2"/>
              </a:rPr>
              <a:t>)</a:t>
            </a:r>
            <a:endParaRPr lang="en-US" sz="2800" b="1" dirty="0">
              <a:solidFill>
                <a:srgbClr val="0000FF"/>
              </a:solidFill>
              <a:latin typeface="Helvetica" pitchFamily="1" charset="0"/>
            </a:endParaRPr>
          </a:p>
        </p:txBody>
      </p:sp>
      <p:grpSp>
        <p:nvGrpSpPr>
          <p:cNvPr id="35" name="Group 34"/>
          <p:cNvGrpSpPr>
            <a:grpSpLocks/>
          </p:cNvGrpSpPr>
          <p:nvPr/>
        </p:nvGrpSpPr>
        <p:grpSpPr bwMode="auto">
          <a:xfrm>
            <a:off x="228600" y="3143250"/>
            <a:ext cx="8534400" cy="839788"/>
            <a:chOff x="228600" y="3810000"/>
            <a:chExt cx="8534400" cy="839788"/>
          </a:xfrm>
        </p:grpSpPr>
        <p:cxnSp>
          <p:nvCxnSpPr>
            <p:cNvPr id="36" name="Straight Connector 35"/>
            <p:cNvCxnSpPr/>
            <p:nvPr/>
          </p:nvCxnSpPr>
          <p:spPr>
            <a:xfrm>
              <a:off x="228600" y="4648200"/>
              <a:ext cx="85344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4800" y="4038600"/>
              <a:ext cx="4572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305594" y="4037806"/>
              <a:ext cx="457200" cy="1588"/>
            </a:xfrm>
            <a:prstGeom prst="line">
              <a:avLst/>
            </a:prstGeom>
            <a:ln w="57150"/>
          </p:spPr>
          <p:style>
            <a:lnRef idx="1">
              <a:schemeClr val="accent1"/>
            </a:lnRef>
            <a:fillRef idx="0">
              <a:schemeClr val="accent1"/>
            </a:fillRef>
            <a:effectRef idx="0">
              <a:schemeClr val="accent1"/>
            </a:effectRef>
            <a:fontRef idx="minor">
              <a:schemeClr val="tx1"/>
            </a:fontRef>
          </p:style>
        </p:cxnSp>
      </p:grpSp>
      <p:pic>
        <p:nvPicPr>
          <p:cNvPr id="39"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167" y="4133850"/>
            <a:ext cx="88757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Arrow Connector 45"/>
          <p:cNvCxnSpPr/>
          <p:nvPr/>
        </p:nvCxnSpPr>
        <p:spPr>
          <a:xfrm>
            <a:off x="5920563" y="3678238"/>
            <a:ext cx="404037" cy="684212"/>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905000" y="3715544"/>
            <a:ext cx="6858000" cy="684212"/>
            <a:chOff x="1905000" y="4382294"/>
            <a:chExt cx="6858000" cy="684212"/>
          </a:xfrm>
        </p:grpSpPr>
        <p:cxnSp>
          <p:nvCxnSpPr>
            <p:cNvPr id="3" name="Straight Arrow Connector 2"/>
            <p:cNvCxnSpPr/>
            <p:nvPr/>
          </p:nvCxnSpPr>
          <p:spPr>
            <a:xfrm flipH="1">
              <a:off x="1905000" y="4419600"/>
              <a:ext cx="228600" cy="609600"/>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954965" y="4419600"/>
              <a:ext cx="245435" cy="609600"/>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152900" y="4419600"/>
              <a:ext cx="266700" cy="609600"/>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162800" y="4382294"/>
              <a:ext cx="381000" cy="646906"/>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382000" y="4419600"/>
              <a:ext cx="381000" cy="646906"/>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pic>
        <p:nvPicPr>
          <p:cNvPr id="52"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421" y="5257800"/>
            <a:ext cx="27733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9191" y="5257800"/>
            <a:ext cx="24288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53"/>
          <p:cNvSpPr txBox="1">
            <a:spLocks noChangeArrowheads="1"/>
          </p:cNvSpPr>
          <p:nvPr/>
        </p:nvSpPr>
        <p:spPr bwMode="auto">
          <a:xfrm>
            <a:off x="4439093" y="5703093"/>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dirty="0">
                <a:solidFill>
                  <a:schemeClr val="accent2"/>
                </a:solidFill>
                <a:latin typeface="Arial" pitchFamily="34" charset="0"/>
              </a:rPr>
              <a:t>OR</a:t>
            </a:r>
          </a:p>
        </p:txBody>
      </p:sp>
    </p:spTree>
    <p:extLst>
      <p:ext uri="{BB962C8B-B14F-4D97-AF65-F5344CB8AC3E}">
        <p14:creationId xmlns:p14="http://schemas.microsoft.com/office/powerpoint/2010/main" val="1671742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8" grpId="0" animBg="1"/>
      <p:bldP spid="29" grpId="0" animBg="1"/>
      <p:bldP spid="30" grpId="0" animBg="1"/>
      <p:bldP spid="31" grpId="0" animBg="1"/>
      <p:bldP spid="32" grpId="0" animBg="1"/>
      <p:bldP spid="33" grpId="0" animBg="1"/>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rtlCol="0">
            <a:normAutofit fontScale="90000"/>
          </a:bodyPr>
          <a:lstStyle/>
          <a:p>
            <a:pPr algn="r" eaLnBrk="1" fontAlgn="auto" hangingPunct="1">
              <a:spcAft>
                <a:spcPts val="0"/>
              </a:spcAft>
              <a:defRPr/>
            </a:pPr>
            <a:r>
              <a:rPr lang="en-US" b="1" dirty="0" smtClean="0"/>
              <a:t>Big-O: Linear Time</a:t>
            </a:r>
            <a:br>
              <a:rPr lang="en-US" b="1" dirty="0" smtClean="0"/>
            </a:br>
            <a:r>
              <a:rPr lang="en-US" sz="6700" b="1" dirty="0" smtClean="0"/>
              <a:t>O(N)</a:t>
            </a:r>
            <a:endParaRPr lang="en-US" b="1" dirty="0" smtClean="0"/>
          </a:p>
        </p:txBody>
      </p:sp>
      <p:pic>
        <p:nvPicPr>
          <p:cNvPr id="7" name="Picture 2"/>
          <p:cNvPicPr>
            <a:picLocks noChangeAspect="1" noChangeArrowheads="1"/>
          </p:cNvPicPr>
          <p:nvPr/>
        </p:nvPicPr>
        <p:blipFill>
          <a:blip r:embed="rId2"/>
          <a:srcRect/>
          <a:stretch>
            <a:fillRect/>
          </a:stretch>
        </p:blipFill>
        <p:spPr bwMode="auto">
          <a:xfrm>
            <a:off x="190500" y="838200"/>
            <a:ext cx="591026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TextBox 2"/>
          <p:cNvSpPr txBox="1"/>
          <p:nvPr/>
        </p:nvSpPr>
        <p:spPr>
          <a:xfrm>
            <a:off x="2800792" y="3439907"/>
            <a:ext cx="4209608" cy="3416320"/>
          </a:xfrm>
          <a:prstGeom prst="rect">
            <a:avLst/>
          </a:prstGeom>
          <a:noFill/>
        </p:spPr>
        <p:txBody>
          <a:bodyPr wrap="square" rtlCol="0">
            <a:spAutoFit/>
          </a:bodyPr>
          <a:lstStyle/>
          <a:p>
            <a:pPr>
              <a:lnSpc>
                <a:spcPct val="150000"/>
              </a:lnSpc>
            </a:pPr>
            <a:r>
              <a:rPr lang="en-US" sz="2400" dirty="0" smtClean="0"/>
              <a:t>T(0) = 3</a:t>
            </a:r>
          </a:p>
          <a:p>
            <a:pPr>
              <a:lnSpc>
                <a:spcPct val="150000"/>
              </a:lnSpc>
            </a:pPr>
            <a:r>
              <a:rPr lang="en-US" sz="2400" dirty="0" smtClean="0"/>
              <a:t>T(N) = 3 + </a:t>
            </a:r>
            <a:r>
              <a:rPr lang="en-US" sz="2400" b="1" u="sng" dirty="0" smtClean="0"/>
              <a:t>T(N-1)</a:t>
            </a:r>
          </a:p>
          <a:p>
            <a:pPr>
              <a:lnSpc>
                <a:spcPct val="150000"/>
              </a:lnSpc>
            </a:pPr>
            <a:r>
              <a:rPr lang="en-US" sz="2400" dirty="0" smtClean="0"/>
              <a:t>T(N) = 3 + 3 + </a:t>
            </a:r>
            <a:r>
              <a:rPr lang="en-US" sz="2400" b="1" u="sng" dirty="0" smtClean="0"/>
              <a:t>T(N-2)</a:t>
            </a:r>
          </a:p>
          <a:p>
            <a:pPr>
              <a:lnSpc>
                <a:spcPct val="150000"/>
              </a:lnSpc>
            </a:pPr>
            <a:r>
              <a:rPr lang="en-US" sz="2400" dirty="0" smtClean="0"/>
              <a:t>T(N) = 3 + 3 + 3 + T(N-3)</a:t>
            </a:r>
          </a:p>
          <a:p>
            <a:pPr>
              <a:lnSpc>
                <a:spcPct val="150000"/>
              </a:lnSpc>
            </a:pPr>
            <a:r>
              <a:rPr lang="en-US" sz="2400" dirty="0" smtClean="0"/>
              <a:t>T(N) = 3 + 3 + 3 + … + 3 + 3 + 3</a:t>
            </a:r>
          </a:p>
          <a:p>
            <a:pPr>
              <a:lnSpc>
                <a:spcPct val="150000"/>
              </a:lnSpc>
            </a:pPr>
            <a:r>
              <a:rPr lang="en-US" sz="2400" dirty="0" smtClean="0"/>
              <a:t>	      </a:t>
            </a:r>
            <a:r>
              <a:rPr lang="en-US" sz="2400" b="1" dirty="0" smtClean="0"/>
              <a:t>T(N) = 3N</a:t>
            </a:r>
            <a:endParaRPr lang="en-US" sz="2400" b="1" dirty="0"/>
          </a:p>
        </p:txBody>
      </p:sp>
      <p:sp>
        <p:nvSpPr>
          <p:cNvPr id="12" name="Right Brace 11"/>
          <p:cNvSpPr/>
          <p:nvPr/>
        </p:nvSpPr>
        <p:spPr>
          <a:xfrm rot="5400000">
            <a:off x="5008756" y="4721955"/>
            <a:ext cx="315556" cy="2971800"/>
          </a:xfrm>
          <a:prstGeom prst="rightBrace">
            <a:avLst>
              <a:gd name="adj1" fmla="val 94379"/>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rot="16200000">
            <a:off x="4600331" y="4030838"/>
            <a:ext cx="334970" cy="1306033"/>
          </a:xfrm>
          <a:prstGeom prst="rightBrace">
            <a:avLst>
              <a:gd name="adj1" fmla="val 4041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e 18"/>
          <p:cNvSpPr/>
          <p:nvPr/>
        </p:nvSpPr>
        <p:spPr>
          <a:xfrm rot="16200000">
            <a:off x="5019576" y="4566874"/>
            <a:ext cx="334970" cy="1306033"/>
          </a:xfrm>
          <a:prstGeom prst="rightBrace">
            <a:avLst>
              <a:gd name="adj1" fmla="val 4041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ine Callout 1 17"/>
          <p:cNvSpPr/>
          <p:nvPr/>
        </p:nvSpPr>
        <p:spPr>
          <a:xfrm>
            <a:off x="5420833" y="1927213"/>
            <a:ext cx="2740542" cy="1483454"/>
          </a:xfrm>
          <a:prstGeom prst="borderCallout1">
            <a:avLst>
              <a:gd name="adj1" fmla="val 28206"/>
              <a:gd name="adj2" fmla="val -33"/>
              <a:gd name="adj3" fmla="val 125641"/>
              <a:gd name="adj4" fmla="val -57518"/>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200" dirty="0" smtClean="0"/>
              <a:t>If N = 0, </a:t>
            </a:r>
          </a:p>
          <a:p>
            <a:pPr algn="ctr" fontAlgn="auto">
              <a:spcBef>
                <a:spcPts val="0"/>
              </a:spcBef>
              <a:spcAft>
                <a:spcPts val="0"/>
              </a:spcAft>
              <a:defRPr/>
            </a:pPr>
            <a:r>
              <a:rPr lang="en-US" sz="2400" dirty="0" smtClean="0"/>
              <a:t>only 3 constant-time operations</a:t>
            </a:r>
            <a:endParaRPr lang="en-US" dirty="0"/>
          </a:p>
        </p:txBody>
      </p:sp>
      <p:sp>
        <p:nvSpPr>
          <p:cNvPr id="20" name="Line Callout 1 19"/>
          <p:cNvSpPr/>
          <p:nvPr/>
        </p:nvSpPr>
        <p:spPr>
          <a:xfrm>
            <a:off x="134845" y="4167900"/>
            <a:ext cx="2140522" cy="2197733"/>
          </a:xfrm>
          <a:prstGeom prst="borderCallout1">
            <a:avLst>
              <a:gd name="adj1" fmla="val 48992"/>
              <a:gd name="adj2" fmla="val 100083"/>
              <a:gd name="adj3" fmla="val 12818"/>
              <a:gd name="adj4" fmla="val 12748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200" dirty="0" smtClean="0"/>
              <a:t>For N&gt;0</a:t>
            </a:r>
          </a:p>
          <a:p>
            <a:pPr algn="ctr" fontAlgn="auto">
              <a:spcBef>
                <a:spcPts val="0"/>
              </a:spcBef>
              <a:spcAft>
                <a:spcPts val="0"/>
              </a:spcAft>
              <a:defRPr/>
            </a:pPr>
            <a:r>
              <a:rPr lang="en-US" sz="2400" dirty="0" smtClean="0"/>
              <a:t>3 constant-time operations </a:t>
            </a:r>
          </a:p>
          <a:p>
            <a:pPr algn="ctr" fontAlgn="auto">
              <a:spcBef>
                <a:spcPts val="0"/>
              </a:spcBef>
              <a:spcAft>
                <a:spcPts val="0"/>
              </a:spcAft>
              <a:defRPr/>
            </a:pPr>
            <a:r>
              <a:rPr lang="en-US" sz="2400" dirty="0" smtClean="0"/>
              <a:t>plus the recursive call</a:t>
            </a:r>
            <a:endParaRPr lang="en-US" dirty="0"/>
          </a:p>
        </p:txBody>
      </p:sp>
      <p:sp>
        <p:nvSpPr>
          <p:cNvPr id="21" name="Line Callout 1 20"/>
          <p:cNvSpPr/>
          <p:nvPr/>
        </p:nvSpPr>
        <p:spPr>
          <a:xfrm>
            <a:off x="6791104" y="3657600"/>
            <a:ext cx="2352896" cy="3198627"/>
          </a:xfrm>
          <a:prstGeom prst="borderCallout1">
            <a:avLst>
              <a:gd name="adj1" fmla="val 81901"/>
              <a:gd name="adj2" fmla="val 215"/>
              <a:gd name="adj3" fmla="val 88986"/>
              <a:gd name="adj4" fmla="val -58272"/>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b="1" u="sng" dirty="0" smtClean="0"/>
              <a:t>BIG IDEA</a:t>
            </a:r>
          </a:p>
          <a:p>
            <a:pPr algn="ctr" fontAlgn="auto">
              <a:spcBef>
                <a:spcPts val="0"/>
              </a:spcBef>
              <a:spcAft>
                <a:spcPts val="0"/>
              </a:spcAft>
              <a:defRPr/>
            </a:pPr>
            <a:r>
              <a:rPr lang="en-US" sz="2400" dirty="0" smtClean="0"/>
              <a:t>The big-O answer is the same if we assume 3 constant-time operations or just 1 </a:t>
            </a:r>
          </a:p>
          <a:p>
            <a:pPr algn="ctr" fontAlgn="auto">
              <a:spcBef>
                <a:spcPts val="0"/>
              </a:spcBef>
              <a:spcAft>
                <a:spcPts val="0"/>
              </a:spcAft>
              <a:defRPr/>
            </a:pPr>
            <a:r>
              <a:rPr lang="en-US" sz="2000" dirty="0" smtClean="0"/>
              <a:t>(on previous slide)</a:t>
            </a:r>
            <a:endParaRPr lang="en-US" sz="1200"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617880" y="3931920"/>
              <a:ext cx="11880" cy="11880"/>
            </p14:xfrm>
          </p:contentPart>
        </mc:Choice>
        <mc:Fallback xmlns="">
          <p:pic>
            <p:nvPicPr>
              <p:cNvPr id="4" name="Ink 3"/>
              <p:cNvPicPr/>
              <p:nvPr/>
            </p:nvPicPr>
            <p:blipFill>
              <a:blip r:embed="rId4"/>
              <a:stretch>
                <a:fillRect/>
              </a:stretch>
            </p:blipFill>
            <p:spPr>
              <a:xfrm>
                <a:off x="6608520" y="3922560"/>
                <a:ext cx="30600" cy="30600"/>
              </a:xfrm>
              <a:prstGeom prst="rect">
                <a:avLst/>
              </a:prstGeom>
            </p:spPr>
          </p:pic>
        </mc:Fallback>
      </mc:AlternateContent>
    </p:spTree>
    <p:extLst>
      <p:ext uri="{BB962C8B-B14F-4D97-AF65-F5344CB8AC3E}">
        <p14:creationId xmlns:p14="http://schemas.microsoft.com/office/powerpoint/2010/main" val="387304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28600" y="606843"/>
            <a:ext cx="9205913"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N</a:t>
            </a:r>
            <a:r>
              <a:rPr lang="en-US" sz="2800" dirty="0" smtClean="0">
                <a:solidFill>
                  <a:srgbClr val="0000FF"/>
                </a:solidFill>
                <a:latin typeface="Helvetica" pitchFamily="1" charset="0"/>
              </a:rPr>
              <a:t> </a:t>
            </a:r>
            <a:r>
              <a:rPr lang="en-US" sz="2800" dirty="0">
                <a:solidFill>
                  <a:srgbClr val="0000FF"/>
                </a:solidFill>
                <a:latin typeface="Helvetica" pitchFamily="1" charset="0"/>
              </a:rPr>
              <a:t>+ </a:t>
            </a:r>
            <a:r>
              <a:rPr lang="en-US" sz="2800" dirty="0" smtClean="0">
                <a:solidFill>
                  <a:srgbClr val="0000FF"/>
                </a:solidFill>
                <a:latin typeface="Helvetica" pitchFamily="1" charset="0"/>
              </a:rPr>
              <a:t>N/2 </a:t>
            </a:r>
            <a:r>
              <a:rPr lang="en-US" sz="2800" dirty="0">
                <a:solidFill>
                  <a:srgbClr val="0000FF"/>
                </a:solidFill>
                <a:latin typeface="Helvetica" pitchFamily="1" charset="0"/>
              </a:rPr>
              <a:t>+ </a:t>
            </a:r>
            <a:r>
              <a:rPr lang="en-US" sz="2800" dirty="0" smtClean="0">
                <a:solidFill>
                  <a:srgbClr val="0000FF"/>
                </a:solidFill>
                <a:latin typeface="Helvetica" pitchFamily="1" charset="0"/>
              </a:rPr>
              <a:t>N/4 + </a:t>
            </a:r>
            <a:r>
              <a:rPr lang="en-US" sz="2800" dirty="0">
                <a:solidFill>
                  <a:srgbClr val="0000FF"/>
                </a:solidFill>
                <a:latin typeface="Helvetica" pitchFamily="1" charset="0"/>
              </a:rPr>
              <a:t>… + </a:t>
            </a:r>
            <a:r>
              <a:rPr lang="en-US" sz="2800" dirty="0" smtClean="0">
                <a:solidFill>
                  <a:srgbClr val="0000FF"/>
                </a:solidFill>
                <a:latin typeface="Helvetica" pitchFamily="1" charset="0"/>
              </a:rPr>
              <a:t>4 </a:t>
            </a:r>
            <a:r>
              <a:rPr lang="en-US" sz="2800" dirty="0">
                <a:solidFill>
                  <a:srgbClr val="0000FF"/>
                </a:solidFill>
                <a:latin typeface="Helvetica" pitchFamily="1" charset="0"/>
              </a:rPr>
              <a:t>+ </a:t>
            </a:r>
            <a:r>
              <a:rPr lang="en-US" sz="2800" dirty="0" smtClean="0">
                <a:solidFill>
                  <a:srgbClr val="0000FF"/>
                </a:solidFill>
                <a:latin typeface="Helvetica" pitchFamily="1" charset="0"/>
              </a:rPr>
              <a:t>2 </a:t>
            </a:r>
            <a:r>
              <a:rPr lang="en-US" sz="2800" dirty="0">
                <a:solidFill>
                  <a:srgbClr val="0000FF"/>
                </a:solidFill>
                <a:latin typeface="Helvetica" pitchFamily="1" charset="0"/>
              </a:rPr>
              <a:t>+ </a:t>
            </a:r>
            <a:r>
              <a:rPr lang="en-US" sz="2800" dirty="0" smtClean="0">
                <a:solidFill>
                  <a:srgbClr val="0000FF"/>
                </a:solidFill>
                <a:latin typeface="Helvetica" pitchFamily="1" charset="0"/>
              </a:rPr>
              <a:t>1 	</a:t>
            </a:r>
            <a:r>
              <a:rPr lang="en-US" sz="2800" b="1" dirty="0" smtClean="0">
                <a:solidFill>
                  <a:srgbClr val="0000FF"/>
                </a:solidFill>
                <a:latin typeface="Helvetica" pitchFamily="1" charset="0"/>
              </a:rPr>
              <a:t>= 2N -1   	</a:t>
            </a:r>
            <a:r>
              <a:rPr lang="en-US" sz="2800" b="1" dirty="0" smtClean="0">
                <a:solidFill>
                  <a:srgbClr val="000000"/>
                </a:solidFill>
                <a:latin typeface="Helvetica" pitchFamily="1" charset="0"/>
                <a:sym typeface="Symbol" pitchFamily="18" charset="2"/>
              </a:rPr>
              <a:t> O(N)</a:t>
            </a:r>
            <a:r>
              <a:rPr lang="en-US" sz="2800" b="1" dirty="0" smtClean="0">
                <a:solidFill>
                  <a:srgbClr val="0000FF"/>
                </a:solidFill>
                <a:latin typeface="Helvetica" pitchFamily="1" charset="0"/>
              </a:rPr>
              <a:t> </a:t>
            </a:r>
            <a:endParaRPr lang="en-US" sz="2800" b="1" dirty="0">
              <a:solidFill>
                <a:srgbClr val="0000FF"/>
              </a:solidFill>
              <a:latin typeface="Helvetica" pitchFamily="1"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12427718"/>
              </p:ext>
            </p:extLst>
          </p:nvPr>
        </p:nvGraphicFramePr>
        <p:xfrm>
          <a:off x="162958" y="4800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dirty="0" smtClean="0"/>
                        <a:t>N</a:t>
                      </a:r>
                      <a:endParaRPr lang="en-US" dirty="0"/>
                    </a:p>
                  </a:txBody>
                  <a:tcPr>
                    <a:solidFill>
                      <a:schemeClr val="bg1">
                        <a:lumMod val="65000"/>
                      </a:schemeClr>
                    </a:solidFill>
                  </a:tcPr>
                </a:tc>
                <a:tc>
                  <a:txBody>
                    <a:bodyPr/>
                    <a:lstStyle/>
                    <a:p>
                      <a:pPr algn="ctr"/>
                      <a:r>
                        <a:rPr lang="en-US" dirty="0" smtClean="0"/>
                        <a:t>N/2</a:t>
                      </a:r>
                      <a:endParaRPr lang="en-US" dirty="0"/>
                    </a:p>
                  </a:txBody>
                  <a:tcPr>
                    <a:solidFill>
                      <a:schemeClr val="bg1">
                        <a:lumMod val="65000"/>
                      </a:schemeClr>
                    </a:solidFill>
                  </a:tcPr>
                </a:tc>
                <a:tc>
                  <a:txBody>
                    <a:bodyPr/>
                    <a:lstStyle/>
                    <a:p>
                      <a:pPr algn="ctr"/>
                      <a:r>
                        <a:rPr lang="en-US" dirty="0" smtClean="0"/>
                        <a:t>N/4</a:t>
                      </a:r>
                      <a:endParaRPr lang="en-US" dirty="0"/>
                    </a:p>
                  </a:txBody>
                  <a:tcPr>
                    <a:solidFill>
                      <a:schemeClr val="bg1">
                        <a:lumMod val="65000"/>
                      </a:schemeClr>
                    </a:solidFill>
                  </a:tcPr>
                </a:tc>
                <a:tc>
                  <a:txBody>
                    <a:bodyPr/>
                    <a:lstStyle/>
                    <a:p>
                      <a:pPr algn="ctr"/>
                      <a:r>
                        <a:rPr lang="en-US" dirty="0" smtClean="0"/>
                        <a:t>N/8</a:t>
                      </a:r>
                      <a:endParaRPr lang="en-US" dirty="0"/>
                    </a:p>
                  </a:txBody>
                  <a:tcPr>
                    <a:solidFill>
                      <a:schemeClr val="bg1">
                        <a:lumMod val="65000"/>
                      </a:schemeClr>
                    </a:solidFill>
                  </a:tcPr>
                </a:tc>
                <a:tc>
                  <a:txBody>
                    <a:bodyPr/>
                    <a:lstStyle/>
                    <a:p>
                      <a:pPr algn="ctr"/>
                      <a:endParaRPr lang="en-US" sz="600" dirty="0"/>
                    </a:p>
                  </a:txBody>
                  <a:tcPr>
                    <a:solidFill>
                      <a:schemeClr val="bg1">
                        <a:lumMod val="65000"/>
                      </a:schemeClr>
                    </a:solidFill>
                  </a:tcPr>
                </a:tc>
                <a:tc>
                  <a:txBody>
                    <a:bodyPr/>
                    <a:lstStyle/>
                    <a:p>
                      <a:pPr algn="ct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10755209"/>
              </p:ext>
            </p:extLst>
          </p:nvPr>
        </p:nvGraphicFramePr>
        <p:xfrm>
          <a:off x="152400" y="1371600"/>
          <a:ext cx="8762976" cy="370840"/>
        </p:xfrm>
        <a:graphic>
          <a:graphicData uri="http://schemas.openxmlformats.org/drawingml/2006/table">
            <a:tbl>
              <a:tblPr firstRow="1" bandRow="1">
                <a:tableStyleId>{5940675A-B579-460E-94D1-54222C63F5DA}</a:tableStyleId>
              </a:tblPr>
              <a:tblGrid>
                <a:gridCol w="4381488"/>
                <a:gridCol w="4381488"/>
              </a:tblGrid>
              <a:tr h="370840">
                <a:tc>
                  <a:txBody>
                    <a:bodyPr/>
                    <a:lstStyle/>
                    <a:p>
                      <a:pPr algn="ctr"/>
                      <a:r>
                        <a:rPr lang="en-US" dirty="0" smtClean="0"/>
                        <a:t>N</a:t>
                      </a:r>
                      <a:endParaRPr lang="en-US" dirty="0"/>
                    </a:p>
                  </a:txBody>
                  <a:tcPr>
                    <a:solidFill>
                      <a:schemeClr val="bg1">
                        <a:lumMod val="65000"/>
                      </a:schemeClr>
                    </a:solidFill>
                  </a:tcPr>
                </a:tc>
                <a:tc>
                  <a:txBody>
                    <a:bodyPr/>
                    <a:lstStyle/>
                    <a:p>
                      <a:endParaRPr lang="en-US" dirty="0"/>
                    </a:p>
                  </a:txBody>
                  <a:tcPr/>
                </a:tc>
              </a:tr>
            </a:tbl>
          </a:graphicData>
        </a:graphic>
      </p:graphicFrame>
      <p:sp>
        <p:nvSpPr>
          <p:cNvPr id="8" name="Rectangle 7"/>
          <p:cNvSpPr/>
          <p:nvPr/>
        </p:nvSpPr>
        <p:spPr>
          <a:xfrm>
            <a:off x="8334048" y="5486400"/>
            <a:ext cx="657552" cy="369332"/>
          </a:xfrm>
          <a:prstGeom prst="rect">
            <a:avLst/>
          </a:prstGeom>
        </p:spPr>
        <p:txBody>
          <a:bodyPr wrap="none">
            <a:spAutoFit/>
          </a:bodyPr>
          <a:lstStyle/>
          <a:p>
            <a:pPr algn="ctr"/>
            <a:r>
              <a:rPr lang="en-US" dirty="0" smtClean="0"/>
              <a:t>N/16</a:t>
            </a:r>
            <a:endParaRPr lang="en-US" dirty="0"/>
          </a:p>
        </p:txBody>
      </p:sp>
      <p:cxnSp>
        <p:nvCxnSpPr>
          <p:cNvPr id="10" name="Straight Arrow Connector 9"/>
          <p:cNvCxnSpPr/>
          <p:nvPr/>
        </p:nvCxnSpPr>
        <p:spPr>
          <a:xfrm flipH="1" flipV="1">
            <a:off x="8513059" y="4985266"/>
            <a:ext cx="117866" cy="5011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rot="5400000">
            <a:off x="4261921" y="-2280721"/>
            <a:ext cx="533400" cy="8752442"/>
          </a:xfrm>
          <a:prstGeom prst="rightBrace">
            <a:avLst>
              <a:gd name="adj1" fmla="val 92054"/>
              <a:gd name="adj2" fmla="val 50000"/>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 Box 7"/>
          <p:cNvSpPr txBox="1">
            <a:spLocks noChangeArrowheads="1"/>
          </p:cNvSpPr>
          <p:nvPr/>
        </p:nvSpPr>
        <p:spPr bwMode="auto">
          <a:xfrm>
            <a:off x="4267200" y="2363972"/>
            <a:ext cx="762001"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smtClean="0">
                <a:solidFill>
                  <a:srgbClr val="0000FF"/>
                </a:solidFill>
                <a:latin typeface="Helvetica" pitchFamily="1" charset="0"/>
              </a:rPr>
              <a:t>2N</a:t>
            </a:r>
            <a:endParaRPr lang="en-US" sz="2800" b="1" dirty="0">
              <a:solidFill>
                <a:srgbClr val="0000FF"/>
              </a:solidFill>
              <a:latin typeface="Helvetica" pitchFamily="1"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65526892"/>
              </p:ext>
            </p:extLst>
          </p:nvPr>
        </p:nvGraphicFramePr>
        <p:xfrm>
          <a:off x="162958" y="2895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dirty="0" smtClean="0"/>
                        <a:t>N</a:t>
                      </a:r>
                      <a:endParaRPr lang="en-US" dirty="0"/>
                    </a:p>
                  </a:txBody>
                  <a:tcPr>
                    <a:solidFill>
                      <a:schemeClr val="bg1">
                        <a:lumMod val="65000"/>
                      </a:schemeClr>
                    </a:solidFill>
                  </a:tcPr>
                </a:tc>
                <a:tc>
                  <a:txBody>
                    <a:bodyPr/>
                    <a:lstStyle/>
                    <a:p>
                      <a:pPr algn="ctr"/>
                      <a:r>
                        <a:rPr lang="en-US" dirty="0" smtClean="0"/>
                        <a:t>N/2</a:t>
                      </a:r>
                      <a:endParaRPr lang="en-US" dirty="0"/>
                    </a:p>
                  </a:txBody>
                  <a:tcPr>
                    <a:solidFill>
                      <a:schemeClr val="bg1">
                        <a:lumMod val="65000"/>
                      </a:schemeClr>
                    </a:solidFill>
                  </a:tcPr>
                </a:tc>
                <a:tc>
                  <a:txBody>
                    <a:bodyPr/>
                    <a:lstStyle/>
                    <a:p>
                      <a:pPr algn="ctr"/>
                      <a:endParaRPr lang="en-US" dirty="0"/>
                    </a:p>
                  </a:txBody>
                  <a:tcPr>
                    <a:noFill/>
                  </a:tcPr>
                </a:tc>
                <a:tc>
                  <a:txBody>
                    <a:bodyPr/>
                    <a:lstStyle/>
                    <a:p>
                      <a:pPr algn="ctr"/>
                      <a:endParaRPr lang="en-US" dirty="0"/>
                    </a:p>
                  </a:txBody>
                  <a:tcPr>
                    <a:noFill/>
                  </a:tcPr>
                </a:tc>
                <a:tc>
                  <a:txBody>
                    <a:bodyPr/>
                    <a:lstStyle/>
                    <a:p>
                      <a:pPr algn="ctr"/>
                      <a:endParaRPr lang="en-US" sz="600" dirty="0"/>
                    </a:p>
                  </a:txBody>
                  <a:tcPr>
                    <a:noFill/>
                  </a:tcPr>
                </a:tc>
                <a:tc>
                  <a:txBody>
                    <a:bodyPr/>
                    <a:lstStyle/>
                    <a:p>
                      <a:pPr algn="ctr"/>
                      <a:endParaRPr lang="en-US"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86492427"/>
              </p:ext>
            </p:extLst>
          </p:nvPr>
        </p:nvGraphicFramePr>
        <p:xfrm>
          <a:off x="162958" y="3530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dirty="0" smtClean="0"/>
                        <a:t>N</a:t>
                      </a:r>
                      <a:endParaRPr lang="en-US" dirty="0"/>
                    </a:p>
                  </a:txBody>
                  <a:tcPr>
                    <a:solidFill>
                      <a:schemeClr val="bg1">
                        <a:lumMod val="65000"/>
                      </a:schemeClr>
                    </a:solidFill>
                  </a:tcPr>
                </a:tc>
                <a:tc>
                  <a:txBody>
                    <a:bodyPr/>
                    <a:lstStyle/>
                    <a:p>
                      <a:pPr algn="ctr"/>
                      <a:r>
                        <a:rPr lang="en-US" dirty="0" smtClean="0"/>
                        <a:t>N/2</a:t>
                      </a:r>
                      <a:endParaRPr lang="en-US" dirty="0"/>
                    </a:p>
                  </a:txBody>
                  <a:tcPr>
                    <a:solidFill>
                      <a:schemeClr val="bg1">
                        <a:lumMod val="65000"/>
                      </a:schemeClr>
                    </a:solidFill>
                  </a:tcPr>
                </a:tc>
                <a:tc>
                  <a:txBody>
                    <a:bodyPr/>
                    <a:lstStyle/>
                    <a:p>
                      <a:pPr algn="ctr"/>
                      <a:r>
                        <a:rPr lang="en-US" dirty="0" smtClean="0"/>
                        <a:t>N/4</a:t>
                      </a:r>
                      <a:endParaRPr lang="en-US" dirty="0"/>
                    </a:p>
                  </a:txBody>
                  <a:tcPr>
                    <a:solidFill>
                      <a:schemeClr val="bg1">
                        <a:lumMod val="65000"/>
                      </a:schemeClr>
                    </a:solidFill>
                  </a:tcPr>
                </a:tc>
                <a:tc>
                  <a:txBody>
                    <a:bodyPr/>
                    <a:lstStyle/>
                    <a:p>
                      <a:pPr algn="ctr"/>
                      <a:endParaRPr lang="en-US" dirty="0"/>
                    </a:p>
                  </a:txBody>
                  <a:tcPr>
                    <a:noFill/>
                  </a:tcPr>
                </a:tc>
                <a:tc>
                  <a:txBody>
                    <a:bodyPr/>
                    <a:lstStyle/>
                    <a:p>
                      <a:pPr algn="ctr"/>
                      <a:endParaRPr lang="en-US" sz="600" dirty="0"/>
                    </a:p>
                  </a:txBody>
                  <a:tcPr>
                    <a:noFill/>
                  </a:tcPr>
                </a:tc>
                <a:tc>
                  <a:txBody>
                    <a:bodyPr/>
                    <a:lstStyle/>
                    <a:p>
                      <a:pPr algn="ctr"/>
                      <a:endParaRPr lang="en-US"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872734776"/>
              </p:ext>
            </p:extLst>
          </p:nvPr>
        </p:nvGraphicFramePr>
        <p:xfrm>
          <a:off x="162958" y="4165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dirty="0" smtClean="0"/>
                        <a:t>N</a:t>
                      </a:r>
                      <a:endParaRPr lang="en-US" dirty="0"/>
                    </a:p>
                  </a:txBody>
                  <a:tcPr>
                    <a:solidFill>
                      <a:schemeClr val="bg1">
                        <a:lumMod val="65000"/>
                      </a:schemeClr>
                    </a:solidFill>
                  </a:tcPr>
                </a:tc>
                <a:tc>
                  <a:txBody>
                    <a:bodyPr/>
                    <a:lstStyle/>
                    <a:p>
                      <a:pPr algn="ctr"/>
                      <a:r>
                        <a:rPr lang="en-US" dirty="0" smtClean="0"/>
                        <a:t>N/2</a:t>
                      </a:r>
                      <a:endParaRPr lang="en-US" dirty="0"/>
                    </a:p>
                  </a:txBody>
                  <a:tcPr>
                    <a:solidFill>
                      <a:schemeClr val="bg1">
                        <a:lumMod val="65000"/>
                      </a:schemeClr>
                    </a:solidFill>
                  </a:tcPr>
                </a:tc>
                <a:tc>
                  <a:txBody>
                    <a:bodyPr/>
                    <a:lstStyle/>
                    <a:p>
                      <a:pPr algn="ctr"/>
                      <a:r>
                        <a:rPr lang="en-US" dirty="0" smtClean="0"/>
                        <a:t>N/4</a:t>
                      </a:r>
                      <a:endParaRPr lang="en-US" dirty="0"/>
                    </a:p>
                  </a:txBody>
                  <a:tcPr>
                    <a:solidFill>
                      <a:schemeClr val="bg1">
                        <a:lumMod val="65000"/>
                      </a:schemeClr>
                    </a:solidFill>
                  </a:tcPr>
                </a:tc>
                <a:tc>
                  <a:txBody>
                    <a:bodyPr/>
                    <a:lstStyle/>
                    <a:p>
                      <a:pPr algn="ctr"/>
                      <a:r>
                        <a:rPr lang="en-US" dirty="0" smtClean="0"/>
                        <a:t>N/8</a:t>
                      </a:r>
                      <a:endParaRPr lang="en-US" dirty="0"/>
                    </a:p>
                  </a:txBody>
                  <a:tcPr>
                    <a:solidFill>
                      <a:schemeClr val="bg1">
                        <a:lumMod val="65000"/>
                      </a:schemeClr>
                    </a:solidFill>
                  </a:tcPr>
                </a:tc>
                <a:tc>
                  <a:txBody>
                    <a:bodyPr/>
                    <a:lstStyle/>
                    <a:p>
                      <a:pPr algn="ctr"/>
                      <a:endParaRPr lang="en-US" sz="600" dirty="0"/>
                    </a:p>
                  </a:txBody>
                  <a:tcPr>
                    <a:noFill/>
                  </a:tcPr>
                </a:tc>
                <a:tc>
                  <a:txBody>
                    <a:bodyPr/>
                    <a:lstStyle/>
                    <a:p>
                      <a:pPr algn="ctr"/>
                      <a:endParaRPr lang="en-US" dirty="0"/>
                    </a:p>
                  </a:txBody>
                  <a:tcPr/>
                </a:tc>
              </a:tr>
            </a:tbl>
          </a:graphicData>
        </a:graphic>
      </p:graphicFrame>
      <p:sp>
        <p:nvSpPr>
          <p:cNvPr id="17" name="Text Box 7"/>
          <p:cNvSpPr txBox="1">
            <a:spLocks noChangeArrowheads="1"/>
          </p:cNvSpPr>
          <p:nvPr/>
        </p:nvSpPr>
        <p:spPr bwMode="auto">
          <a:xfrm>
            <a:off x="1465142" y="6015978"/>
            <a:ext cx="6126957"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ctr">
              <a:lnSpc>
                <a:spcPct val="70000"/>
              </a:lnSpc>
            </a:pPr>
            <a:r>
              <a:rPr lang="en-US" sz="2800" dirty="0" smtClean="0">
                <a:solidFill>
                  <a:srgbClr val="0000FF"/>
                </a:solidFill>
                <a:latin typeface="Helvetica" pitchFamily="1" charset="0"/>
              </a:rPr>
              <a:t>The sum is less than 2N</a:t>
            </a:r>
            <a:endParaRPr lang="en-US" sz="2800" b="1" dirty="0">
              <a:solidFill>
                <a:srgbClr val="0000FF"/>
              </a:solidFill>
              <a:latin typeface="Helvetica" pitchFamily="1" charset="0"/>
            </a:endParaRPr>
          </a:p>
        </p:txBody>
      </p:sp>
    </p:spTree>
    <p:extLst>
      <p:ext uri="{BB962C8B-B14F-4D97-AF65-F5344CB8AC3E}">
        <p14:creationId xmlns:p14="http://schemas.microsoft.com/office/powerpoint/2010/main" val="418340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1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7648685"/>
              </p:ext>
            </p:extLst>
          </p:nvPr>
        </p:nvGraphicFramePr>
        <p:xfrm>
          <a:off x="162958" y="4800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a:t>
                      </a:r>
                      <a:endParaRPr lang="en-US" dirty="0">
                        <a:solidFill>
                          <a:schemeClr val="tx1"/>
                        </a:solidFill>
                      </a:endParaRPr>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N-1</a:t>
                      </a:r>
                      <a:endParaRPr lang="en-US" dirty="0"/>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N-2</a:t>
                      </a:r>
                      <a:endParaRPr lang="en-US" dirty="0"/>
                    </a:p>
                  </a:txBody>
                  <a:tcPr>
                    <a:solidFill>
                      <a:schemeClr val="bg1">
                        <a:lumMod val="65000"/>
                      </a:schemeClr>
                    </a:solidFill>
                  </a:tcPr>
                </a:tc>
                <a:tc>
                  <a:txBody>
                    <a:bodyPr/>
                    <a:lstStyle/>
                    <a:p>
                      <a:pPr algn="ctr"/>
                      <a:r>
                        <a:rPr lang="en-US" sz="1600" dirty="0" smtClean="0">
                          <a:solidFill>
                            <a:schemeClr val="tx1"/>
                          </a:solidFill>
                          <a:latin typeface="Helvetica" pitchFamily="1" charset="0"/>
                        </a:rPr>
                        <a:t>2</a:t>
                      </a:r>
                      <a:r>
                        <a:rPr lang="en-US" sz="1600" baseline="46000" dirty="0" smtClean="0">
                          <a:solidFill>
                            <a:schemeClr val="tx1"/>
                          </a:solidFill>
                          <a:latin typeface="Helvetica" pitchFamily="1" charset="0"/>
                        </a:rPr>
                        <a:t>N-3</a:t>
                      </a:r>
                      <a:endParaRPr lang="en-US" sz="1600" dirty="0"/>
                    </a:p>
                  </a:txBody>
                  <a:tcPr>
                    <a:solidFill>
                      <a:schemeClr val="bg1">
                        <a:lumMod val="65000"/>
                      </a:schemeClr>
                    </a:solidFill>
                  </a:tcPr>
                </a:tc>
                <a:tc>
                  <a:txBody>
                    <a:bodyPr/>
                    <a:lstStyle/>
                    <a:p>
                      <a:pPr algn="ctr"/>
                      <a:endParaRPr lang="en-US" sz="600" dirty="0"/>
                    </a:p>
                  </a:txBody>
                  <a:tcPr>
                    <a:solidFill>
                      <a:schemeClr val="bg1">
                        <a:lumMod val="65000"/>
                      </a:schemeClr>
                    </a:solidFill>
                  </a:tcPr>
                </a:tc>
                <a:tc>
                  <a:txBody>
                    <a:bodyPr/>
                    <a:lstStyle/>
                    <a:p>
                      <a:pPr algn="ct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70166702"/>
              </p:ext>
            </p:extLst>
          </p:nvPr>
        </p:nvGraphicFramePr>
        <p:xfrm>
          <a:off x="152400" y="1371600"/>
          <a:ext cx="8762976" cy="370840"/>
        </p:xfrm>
        <a:graphic>
          <a:graphicData uri="http://schemas.openxmlformats.org/drawingml/2006/table">
            <a:tbl>
              <a:tblPr firstRow="1" bandRow="1">
                <a:tableStyleId>{5940675A-B579-460E-94D1-54222C63F5DA}</a:tableStyleId>
              </a:tblPr>
              <a:tblGrid>
                <a:gridCol w="4381488"/>
                <a:gridCol w="4381488"/>
              </a:tblGrid>
              <a:tr h="370840">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a:t>
                      </a:r>
                      <a:endParaRPr lang="en-US" dirty="0">
                        <a:solidFill>
                          <a:schemeClr val="tx1"/>
                        </a:solidFill>
                      </a:endParaRPr>
                    </a:p>
                  </a:txBody>
                  <a:tcPr>
                    <a:solidFill>
                      <a:schemeClr val="bg1">
                        <a:lumMod val="65000"/>
                      </a:schemeClr>
                    </a:solidFill>
                  </a:tcPr>
                </a:tc>
                <a:tc>
                  <a:txBody>
                    <a:bodyPr/>
                    <a:lstStyle/>
                    <a:p>
                      <a:endParaRPr lang="en-US" dirty="0"/>
                    </a:p>
                  </a:txBody>
                  <a:tcPr/>
                </a:tc>
              </a:tr>
            </a:tbl>
          </a:graphicData>
        </a:graphic>
      </p:graphicFrame>
      <p:sp>
        <p:nvSpPr>
          <p:cNvPr id="8" name="Rectangle 7"/>
          <p:cNvSpPr/>
          <p:nvPr/>
        </p:nvSpPr>
        <p:spPr>
          <a:xfrm>
            <a:off x="8382939" y="5486400"/>
            <a:ext cx="559770" cy="369332"/>
          </a:xfrm>
          <a:prstGeom prst="rect">
            <a:avLst/>
          </a:prstGeom>
        </p:spPr>
        <p:txBody>
          <a:bodyPr wrap="none">
            <a:spAutoFit/>
          </a:bodyPr>
          <a:lstStyle/>
          <a:p>
            <a:pPr algn="ctr"/>
            <a:r>
              <a:rPr lang="en-US" dirty="0" smtClean="0">
                <a:latin typeface="Helvetica" pitchFamily="1" charset="0"/>
              </a:rPr>
              <a:t>2</a:t>
            </a:r>
            <a:r>
              <a:rPr lang="en-US" baseline="46000" dirty="0" smtClean="0">
                <a:latin typeface="Helvetica" pitchFamily="1" charset="0"/>
              </a:rPr>
              <a:t>N-4</a:t>
            </a:r>
            <a:endParaRPr lang="en-US" dirty="0"/>
          </a:p>
        </p:txBody>
      </p:sp>
      <p:cxnSp>
        <p:nvCxnSpPr>
          <p:cNvPr id="10" name="Straight Arrow Connector 9"/>
          <p:cNvCxnSpPr/>
          <p:nvPr/>
        </p:nvCxnSpPr>
        <p:spPr>
          <a:xfrm flipH="1" flipV="1">
            <a:off x="8513059" y="4985266"/>
            <a:ext cx="117866" cy="5011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rot="5400000">
            <a:off x="4261921" y="-2280721"/>
            <a:ext cx="533400" cy="8752442"/>
          </a:xfrm>
          <a:prstGeom prst="rightBrace">
            <a:avLst>
              <a:gd name="adj1" fmla="val 92054"/>
              <a:gd name="adj2" fmla="val 50000"/>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 Box 7"/>
          <p:cNvSpPr txBox="1">
            <a:spLocks noChangeArrowheads="1"/>
          </p:cNvSpPr>
          <p:nvPr/>
        </p:nvSpPr>
        <p:spPr bwMode="auto">
          <a:xfrm>
            <a:off x="3352800" y="2322422"/>
            <a:ext cx="358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ctr"/>
            <a:r>
              <a:rPr lang="en-US" sz="2800" dirty="0" smtClean="0">
                <a:solidFill>
                  <a:srgbClr val="0000FF"/>
                </a:solidFill>
                <a:latin typeface="Helvetica" pitchFamily="1" charset="0"/>
              </a:rPr>
              <a:t>2 *</a:t>
            </a:r>
            <a:r>
              <a:rPr lang="en-US" sz="2800" dirty="0" smtClean="0">
                <a:latin typeface="Helvetica" pitchFamily="1" charset="0"/>
              </a:rPr>
              <a:t> 2</a:t>
            </a:r>
            <a:r>
              <a:rPr lang="en-US" sz="2800" baseline="46000" dirty="0" smtClean="0">
                <a:latin typeface="Helvetica" pitchFamily="1" charset="0"/>
              </a:rPr>
              <a:t>N </a:t>
            </a:r>
            <a:r>
              <a:rPr lang="en-US" sz="2800" dirty="0" smtClean="0">
                <a:latin typeface="Helvetica" pitchFamily="1" charset="0"/>
              </a:rPr>
              <a:t> = 2</a:t>
            </a:r>
            <a:r>
              <a:rPr lang="en-US" sz="2800" baseline="46000" dirty="0" smtClean="0">
                <a:latin typeface="Helvetica" pitchFamily="1" charset="0"/>
              </a:rPr>
              <a:t>N+1</a:t>
            </a:r>
            <a:endParaRPr lang="en-US" sz="2800" dirty="0"/>
          </a:p>
        </p:txBody>
      </p:sp>
      <p:graphicFrame>
        <p:nvGraphicFramePr>
          <p:cNvPr id="14" name="Table 13"/>
          <p:cNvGraphicFramePr>
            <a:graphicFrameLocks noGrp="1"/>
          </p:cNvGraphicFramePr>
          <p:nvPr>
            <p:extLst>
              <p:ext uri="{D42A27DB-BD31-4B8C-83A1-F6EECF244321}">
                <p14:modId xmlns:p14="http://schemas.microsoft.com/office/powerpoint/2010/main" val="500657789"/>
              </p:ext>
            </p:extLst>
          </p:nvPr>
        </p:nvGraphicFramePr>
        <p:xfrm>
          <a:off x="162958" y="2895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a:t>
                      </a:r>
                      <a:endParaRPr lang="en-US" dirty="0">
                        <a:solidFill>
                          <a:schemeClr val="tx1"/>
                        </a:solidFill>
                      </a:endParaRPr>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N-1</a:t>
                      </a:r>
                      <a:endParaRPr lang="en-US" dirty="0"/>
                    </a:p>
                  </a:txBody>
                  <a:tcPr>
                    <a:solidFill>
                      <a:schemeClr val="bg1">
                        <a:lumMod val="65000"/>
                      </a:schemeClr>
                    </a:solidFill>
                  </a:tcPr>
                </a:tc>
                <a:tc>
                  <a:txBody>
                    <a:bodyPr/>
                    <a:lstStyle/>
                    <a:p>
                      <a:pPr algn="ctr"/>
                      <a:endParaRPr lang="en-US" dirty="0"/>
                    </a:p>
                  </a:txBody>
                  <a:tcPr>
                    <a:noFill/>
                  </a:tcPr>
                </a:tc>
                <a:tc>
                  <a:txBody>
                    <a:bodyPr/>
                    <a:lstStyle/>
                    <a:p>
                      <a:pPr algn="ctr"/>
                      <a:endParaRPr lang="en-US" dirty="0"/>
                    </a:p>
                  </a:txBody>
                  <a:tcPr>
                    <a:noFill/>
                  </a:tcPr>
                </a:tc>
                <a:tc>
                  <a:txBody>
                    <a:bodyPr/>
                    <a:lstStyle/>
                    <a:p>
                      <a:pPr algn="ctr"/>
                      <a:endParaRPr lang="en-US" sz="600" dirty="0"/>
                    </a:p>
                  </a:txBody>
                  <a:tcPr>
                    <a:noFill/>
                  </a:tcPr>
                </a:tc>
                <a:tc>
                  <a:txBody>
                    <a:bodyPr/>
                    <a:lstStyle/>
                    <a:p>
                      <a:pPr algn="ctr"/>
                      <a:endParaRPr lang="en-US"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788945585"/>
              </p:ext>
            </p:extLst>
          </p:nvPr>
        </p:nvGraphicFramePr>
        <p:xfrm>
          <a:off x="162958" y="3530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a:t>
                      </a:r>
                      <a:endParaRPr lang="en-US" dirty="0">
                        <a:solidFill>
                          <a:schemeClr val="tx1"/>
                        </a:solidFill>
                      </a:endParaRPr>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N-1</a:t>
                      </a:r>
                      <a:endParaRPr lang="en-US" dirty="0"/>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N-2</a:t>
                      </a:r>
                      <a:endParaRPr lang="en-US" dirty="0"/>
                    </a:p>
                  </a:txBody>
                  <a:tcPr>
                    <a:solidFill>
                      <a:schemeClr val="bg1">
                        <a:lumMod val="65000"/>
                      </a:schemeClr>
                    </a:solidFill>
                  </a:tcPr>
                </a:tc>
                <a:tc>
                  <a:txBody>
                    <a:bodyPr/>
                    <a:lstStyle/>
                    <a:p>
                      <a:pPr algn="ctr"/>
                      <a:endParaRPr lang="en-US" dirty="0"/>
                    </a:p>
                  </a:txBody>
                  <a:tcPr>
                    <a:noFill/>
                  </a:tcPr>
                </a:tc>
                <a:tc>
                  <a:txBody>
                    <a:bodyPr/>
                    <a:lstStyle/>
                    <a:p>
                      <a:pPr algn="ctr"/>
                      <a:endParaRPr lang="en-US" sz="600" dirty="0"/>
                    </a:p>
                  </a:txBody>
                  <a:tcPr>
                    <a:noFill/>
                  </a:tcPr>
                </a:tc>
                <a:tc>
                  <a:txBody>
                    <a:bodyPr/>
                    <a:lstStyle/>
                    <a:p>
                      <a:pPr algn="ctr"/>
                      <a:endParaRPr lang="en-US"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037232831"/>
              </p:ext>
            </p:extLst>
          </p:nvPr>
        </p:nvGraphicFramePr>
        <p:xfrm>
          <a:off x="162958" y="4165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a:t>
                      </a:r>
                      <a:endParaRPr lang="en-US" dirty="0">
                        <a:solidFill>
                          <a:schemeClr val="tx1"/>
                        </a:solidFill>
                      </a:endParaRPr>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N-1</a:t>
                      </a:r>
                      <a:endParaRPr lang="en-US" dirty="0"/>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N-2</a:t>
                      </a:r>
                      <a:endParaRPr lang="en-US" dirty="0"/>
                    </a:p>
                  </a:txBody>
                  <a:tcPr>
                    <a:solidFill>
                      <a:schemeClr val="bg1">
                        <a:lumMod val="65000"/>
                      </a:schemeClr>
                    </a:solidFill>
                  </a:tcPr>
                </a:tc>
                <a:tc>
                  <a:txBody>
                    <a:bodyPr/>
                    <a:lstStyle/>
                    <a:p>
                      <a:pPr algn="ctr"/>
                      <a:r>
                        <a:rPr lang="en-US" sz="1600" dirty="0" smtClean="0">
                          <a:solidFill>
                            <a:schemeClr val="tx1"/>
                          </a:solidFill>
                          <a:latin typeface="Helvetica" pitchFamily="1" charset="0"/>
                        </a:rPr>
                        <a:t>2</a:t>
                      </a:r>
                      <a:r>
                        <a:rPr lang="en-US" sz="1600" baseline="46000" dirty="0" smtClean="0">
                          <a:solidFill>
                            <a:schemeClr val="tx1"/>
                          </a:solidFill>
                          <a:latin typeface="Helvetica" pitchFamily="1" charset="0"/>
                        </a:rPr>
                        <a:t>N-3</a:t>
                      </a:r>
                      <a:endParaRPr lang="en-US" sz="1600" dirty="0"/>
                    </a:p>
                  </a:txBody>
                  <a:tcPr>
                    <a:solidFill>
                      <a:schemeClr val="bg1">
                        <a:lumMod val="65000"/>
                      </a:schemeClr>
                    </a:solidFill>
                  </a:tcPr>
                </a:tc>
                <a:tc>
                  <a:txBody>
                    <a:bodyPr/>
                    <a:lstStyle/>
                    <a:p>
                      <a:pPr algn="ctr"/>
                      <a:endParaRPr lang="en-US" sz="600" dirty="0"/>
                    </a:p>
                  </a:txBody>
                  <a:tcPr>
                    <a:noFill/>
                  </a:tcPr>
                </a:tc>
                <a:tc>
                  <a:txBody>
                    <a:bodyPr/>
                    <a:lstStyle/>
                    <a:p>
                      <a:pPr algn="ctr"/>
                      <a:endParaRPr lang="en-US" dirty="0"/>
                    </a:p>
                  </a:txBody>
                  <a:tcPr/>
                </a:tc>
              </a:tr>
            </a:tbl>
          </a:graphicData>
        </a:graphic>
      </p:graphicFrame>
      <p:sp>
        <p:nvSpPr>
          <p:cNvPr id="17" name="Text Box 7"/>
          <p:cNvSpPr txBox="1">
            <a:spLocks noChangeArrowheads="1"/>
          </p:cNvSpPr>
          <p:nvPr/>
        </p:nvSpPr>
        <p:spPr bwMode="auto">
          <a:xfrm>
            <a:off x="1465142" y="5954102"/>
            <a:ext cx="6126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ctr"/>
            <a:r>
              <a:rPr lang="en-US" sz="2800" dirty="0" smtClean="0">
                <a:solidFill>
                  <a:srgbClr val="0000FF"/>
                </a:solidFill>
                <a:latin typeface="Helvetica" pitchFamily="1" charset="0"/>
              </a:rPr>
              <a:t>The sum is less than </a:t>
            </a:r>
            <a:r>
              <a:rPr lang="en-US" sz="2800" dirty="0">
                <a:latin typeface="Helvetica" pitchFamily="1" charset="0"/>
              </a:rPr>
              <a:t>2</a:t>
            </a:r>
            <a:r>
              <a:rPr lang="en-US" sz="2800" baseline="46000" dirty="0">
                <a:latin typeface="Helvetica" pitchFamily="1" charset="0"/>
              </a:rPr>
              <a:t>N+1</a:t>
            </a:r>
            <a:endParaRPr lang="en-US" sz="2800" dirty="0"/>
          </a:p>
        </p:txBody>
      </p:sp>
      <p:sp>
        <p:nvSpPr>
          <p:cNvPr id="18" name="Text Box 13"/>
          <p:cNvSpPr txBox="1">
            <a:spLocks noChangeArrowheads="1"/>
          </p:cNvSpPr>
          <p:nvPr/>
        </p:nvSpPr>
        <p:spPr bwMode="auto">
          <a:xfrm>
            <a:off x="236537" y="438732"/>
            <a:ext cx="9440863"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2</a:t>
            </a:r>
            <a:r>
              <a:rPr lang="en-US" sz="2800" baseline="46000" dirty="0">
                <a:solidFill>
                  <a:srgbClr val="0000FF"/>
                </a:solidFill>
                <a:latin typeface="Helvetica" pitchFamily="1" charset="0"/>
              </a:rPr>
              <a:t>N </a:t>
            </a:r>
            <a:r>
              <a:rPr lang="en-US" sz="2800" dirty="0">
                <a:solidFill>
                  <a:srgbClr val="0000FF"/>
                </a:solidFill>
                <a:latin typeface="Helvetica" pitchFamily="1" charset="0"/>
              </a:rPr>
              <a:t>+ 2</a:t>
            </a:r>
            <a:r>
              <a:rPr lang="en-US" sz="2800" baseline="46000" dirty="0">
                <a:solidFill>
                  <a:srgbClr val="0000FF"/>
                </a:solidFill>
                <a:latin typeface="Helvetica" pitchFamily="1" charset="0"/>
              </a:rPr>
              <a:t>N-1</a:t>
            </a:r>
            <a:r>
              <a:rPr lang="en-US" sz="2800" dirty="0" smtClean="0">
                <a:solidFill>
                  <a:srgbClr val="0000FF"/>
                </a:solidFill>
                <a:latin typeface="Helvetica" pitchFamily="1" charset="0"/>
              </a:rPr>
              <a:t> </a:t>
            </a:r>
            <a:r>
              <a:rPr lang="en-US" sz="2800" dirty="0">
                <a:solidFill>
                  <a:srgbClr val="0000FF"/>
                </a:solidFill>
                <a:latin typeface="Helvetica" pitchFamily="1" charset="0"/>
              </a:rPr>
              <a:t>+ </a:t>
            </a:r>
            <a:r>
              <a:rPr lang="en-US" sz="2800" dirty="0" smtClean="0">
                <a:solidFill>
                  <a:srgbClr val="0000FF"/>
                </a:solidFill>
                <a:latin typeface="Helvetica" pitchFamily="1" charset="0"/>
              </a:rPr>
              <a:t>2</a:t>
            </a:r>
            <a:r>
              <a:rPr lang="en-US" sz="2800" baseline="46000" dirty="0" smtClean="0">
                <a:solidFill>
                  <a:srgbClr val="0000FF"/>
                </a:solidFill>
                <a:latin typeface="Helvetica" pitchFamily="1" charset="0"/>
              </a:rPr>
              <a:t>N-2</a:t>
            </a:r>
            <a:r>
              <a:rPr lang="en-US" sz="2800" dirty="0" smtClean="0">
                <a:solidFill>
                  <a:srgbClr val="0000FF"/>
                </a:solidFill>
                <a:latin typeface="Helvetica" pitchFamily="1" charset="0"/>
              </a:rPr>
              <a:t> + … + 4 + 2 + 1	</a:t>
            </a:r>
            <a:r>
              <a:rPr lang="en-US" sz="2800" b="1" dirty="0" smtClean="0">
                <a:solidFill>
                  <a:srgbClr val="0000FF"/>
                </a:solidFill>
                <a:latin typeface="Helvetica" pitchFamily="1" charset="0"/>
              </a:rPr>
              <a:t>= 2</a:t>
            </a:r>
            <a:r>
              <a:rPr lang="en-US" sz="2800" b="1" baseline="46000" dirty="0" smtClean="0">
                <a:solidFill>
                  <a:srgbClr val="0000FF"/>
                </a:solidFill>
                <a:latin typeface="Helvetica" pitchFamily="1" charset="0"/>
              </a:rPr>
              <a:t>N+1 </a:t>
            </a:r>
            <a:r>
              <a:rPr lang="en-US" sz="2800" b="1" dirty="0" smtClean="0">
                <a:solidFill>
                  <a:srgbClr val="0000FF"/>
                </a:solidFill>
                <a:latin typeface="Helvetica" pitchFamily="1" charset="0"/>
              </a:rPr>
              <a:t>-1	</a:t>
            </a:r>
            <a:r>
              <a:rPr lang="en-US" sz="2800" b="1" dirty="0" smtClean="0">
                <a:solidFill>
                  <a:srgbClr val="000000"/>
                </a:solidFill>
                <a:latin typeface="Helvetica" pitchFamily="1" charset="0"/>
                <a:sym typeface="Symbol" pitchFamily="18" charset="2"/>
              </a:rPr>
              <a:t> O(2</a:t>
            </a:r>
            <a:r>
              <a:rPr lang="en-US" sz="2800" b="1" baseline="30000" dirty="0" smtClean="0">
                <a:solidFill>
                  <a:srgbClr val="000000"/>
                </a:solidFill>
                <a:latin typeface="Helvetica" pitchFamily="1" charset="0"/>
                <a:sym typeface="Symbol" pitchFamily="18" charset="2"/>
              </a:rPr>
              <a:t>N</a:t>
            </a:r>
            <a:r>
              <a:rPr lang="en-US" sz="2800" b="1" dirty="0">
                <a:solidFill>
                  <a:srgbClr val="000000"/>
                </a:solidFill>
                <a:latin typeface="Helvetica" pitchFamily="1" charset="0"/>
                <a:sym typeface="Symbol" pitchFamily="18" charset="2"/>
              </a:rPr>
              <a:t>)</a:t>
            </a:r>
            <a:r>
              <a:rPr lang="en-US" sz="2800" b="1" dirty="0">
                <a:solidFill>
                  <a:srgbClr val="0000FF"/>
                </a:solidFill>
                <a:latin typeface="Helvetica" pitchFamily="1" charset="0"/>
              </a:rPr>
              <a:t> </a:t>
            </a:r>
            <a:r>
              <a:rPr lang="en-US" sz="2800" b="1" dirty="0" smtClean="0">
                <a:solidFill>
                  <a:srgbClr val="0000FF"/>
                </a:solidFill>
                <a:latin typeface="Helvetica" pitchFamily="1" charset="0"/>
              </a:rPr>
              <a:t> </a:t>
            </a:r>
            <a:endParaRPr lang="en-US" sz="2800" b="1" dirty="0">
              <a:solidFill>
                <a:srgbClr val="0000FF"/>
              </a:solidFill>
              <a:latin typeface="Helvetica" pitchFamily="1" charset="0"/>
            </a:endParaRPr>
          </a:p>
        </p:txBody>
      </p:sp>
    </p:spTree>
    <p:extLst>
      <p:ext uri="{BB962C8B-B14F-4D97-AF65-F5344CB8AC3E}">
        <p14:creationId xmlns:p14="http://schemas.microsoft.com/office/powerpoint/2010/main" val="281805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1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ctrTitle"/>
          </p:nvPr>
        </p:nvSpPr>
        <p:spPr/>
        <p:txBody>
          <a:bodyPr/>
          <a:lstStyle/>
          <a:p>
            <a:pPr eaLnBrk="1" hangingPunct="1"/>
            <a:r>
              <a:rPr lang="en-US" sz="13800" b="1" smtClean="0"/>
              <a:t>BONUS</a:t>
            </a:r>
          </a:p>
        </p:txBody>
      </p:sp>
    </p:spTree>
    <p:extLst>
      <p:ext uri="{BB962C8B-B14F-4D97-AF65-F5344CB8AC3E}">
        <p14:creationId xmlns:p14="http://schemas.microsoft.com/office/powerpoint/2010/main" val="138904590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6096000" cy="60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57950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8738"/>
            <a:ext cx="5943600"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5"/>
          <p:cNvPicPr>
            <a:picLocks noChangeAspect="1" noChangeArrowheads="1"/>
          </p:cNvPicPr>
          <p:nvPr/>
        </p:nvPicPr>
        <p:blipFill>
          <a:blip r:embed="rId4">
            <a:clrChange>
              <a:clrFrom>
                <a:srgbClr val="FFFFFF"/>
              </a:clrFrom>
              <a:clrTo>
                <a:srgbClr val="FFFFFF">
                  <a:alpha val="0"/>
                </a:srgbClr>
              </a:clrTo>
            </a:clrChange>
            <a:lum bright="30000" contrast="-30000"/>
            <a:extLst>
              <a:ext uri="{28A0092B-C50C-407E-A947-70E740481C1C}">
                <a14:useLocalDpi xmlns:a14="http://schemas.microsoft.com/office/drawing/2010/main" val="0"/>
              </a:ext>
            </a:extLst>
          </a:blip>
          <a:srcRect/>
          <a:stretch>
            <a:fillRect/>
          </a:stretch>
        </p:blipFill>
        <p:spPr bwMode="auto">
          <a:xfrm>
            <a:off x="5443538" y="2971800"/>
            <a:ext cx="38528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WordArt 6"/>
          <p:cNvSpPr>
            <a:spLocks noChangeArrowheads="1" noChangeShapeType="1" noTextEdit="1"/>
          </p:cNvSpPr>
          <p:nvPr/>
        </p:nvSpPr>
        <p:spPr bwMode="auto">
          <a:xfrm>
            <a:off x="4114800" y="457200"/>
            <a:ext cx="1447800" cy="990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&amp;</a:t>
            </a:r>
          </a:p>
        </p:txBody>
      </p:sp>
      <p:sp>
        <p:nvSpPr>
          <p:cNvPr id="55301" name="WordArt 7"/>
          <p:cNvSpPr>
            <a:spLocks noChangeArrowheads="1" noChangeShapeType="1" noTextEdit="1"/>
          </p:cNvSpPr>
          <p:nvPr/>
        </p:nvSpPr>
        <p:spPr bwMode="auto">
          <a:xfrm>
            <a:off x="5867400" y="304800"/>
            <a:ext cx="2971800" cy="2286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Computer </a:t>
            </a:r>
          </a:p>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Science</a:t>
            </a:r>
          </a:p>
        </p:txBody>
      </p:sp>
      <p:sp>
        <p:nvSpPr>
          <p:cNvPr id="55302" name="WordArt 8"/>
          <p:cNvSpPr>
            <a:spLocks noChangeArrowheads="1" noChangeShapeType="1" noTextEdit="1"/>
          </p:cNvSpPr>
          <p:nvPr/>
        </p:nvSpPr>
        <p:spPr bwMode="auto">
          <a:xfrm>
            <a:off x="914400" y="5105400"/>
            <a:ext cx="3657600" cy="1143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 AWESOME</a:t>
            </a:r>
          </a:p>
        </p:txBody>
      </p:sp>
    </p:spTree>
    <p:extLst>
      <p:ext uri="{BB962C8B-B14F-4D97-AF65-F5344CB8AC3E}">
        <p14:creationId xmlns:p14="http://schemas.microsoft.com/office/powerpoint/2010/main" val="74674309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934200" y="838200"/>
            <a:ext cx="1981200" cy="1096963"/>
          </a:xfrm>
        </p:spPr>
        <p:txBody>
          <a:bodyPr/>
          <a:lstStyle/>
          <a:p>
            <a:pPr eaLnBrk="1" hangingPunct="1"/>
            <a:r>
              <a:rPr lang="en-US" sz="2000" smtClean="0"/>
              <a:t>http://www.youtube.com/watch?v=pzRmNYA8LlY</a:t>
            </a:r>
          </a:p>
        </p:txBody>
      </p:sp>
      <p:pic>
        <p:nvPicPr>
          <p:cNvPr id="56323" name="Picture 2" descr="dsc00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81940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Eksoproduct4-2"/>
          <p:cNvPicPr>
            <a:picLocks noChangeAspect="1" noChangeArrowheads="1"/>
          </p:cNvPicPr>
          <p:nvPr/>
        </p:nvPicPr>
        <p:blipFill>
          <a:blip r:embed="rId3">
            <a:extLst>
              <a:ext uri="{28A0092B-C50C-407E-A947-70E740481C1C}">
                <a14:useLocalDpi xmlns:a14="http://schemas.microsoft.com/office/drawing/2010/main" val="0"/>
              </a:ext>
            </a:extLst>
          </a:blip>
          <a:srcRect l="38728" t="9824" r="34561" b="2223"/>
          <a:stretch>
            <a:fillRect/>
          </a:stretch>
        </p:blipFill>
        <p:spPr bwMode="auto">
          <a:xfrm>
            <a:off x="3276600" y="188913"/>
            <a:ext cx="3429000" cy="635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3280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3">
            <a:extLst>
              <a:ext uri="{28A0092B-C50C-407E-A947-70E740481C1C}">
                <a14:useLocalDpi xmlns:a14="http://schemas.microsoft.com/office/drawing/2010/main" val="0"/>
              </a:ext>
            </a:extLst>
          </a:blip>
          <a:srcRect l="16251" t="32001" r="52499" b="39999"/>
          <a:stretch>
            <a:fillRect/>
          </a:stretch>
        </p:blipFill>
        <p:spPr bwMode="auto">
          <a:xfrm>
            <a:off x="609600" y="1905000"/>
            <a:ext cx="8153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12" descr="logo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6"/>
          <p:cNvSpPr>
            <a:spLocks noGrp="1" noChangeArrowheads="1"/>
          </p:cNvSpPr>
          <p:nvPr>
            <p:ph type="ctrTitle"/>
          </p:nvPr>
        </p:nvSpPr>
        <p:spPr>
          <a:xfrm>
            <a:off x="2667000" y="381000"/>
            <a:ext cx="4114800" cy="1622425"/>
          </a:xfrm>
        </p:spPr>
        <p:txBody>
          <a:bodyPr/>
          <a:lstStyle/>
          <a:p>
            <a:pPr eaLnBrk="1" hangingPunct="1"/>
            <a:r>
              <a:rPr lang="en-US" smtClean="0"/>
              <a:t>ClickStart</a:t>
            </a:r>
          </a:p>
        </p:txBody>
      </p:sp>
    </p:spTree>
    <p:extLst>
      <p:ext uri="{BB962C8B-B14F-4D97-AF65-F5344CB8AC3E}">
        <p14:creationId xmlns:p14="http://schemas.microsoft.com/office/powerpoint/2010/main" val="141256627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en-US" smtClean="0"/>
          </a:p>
        </p:txBody>
      </p:sp>
      <p:pic>
        <p:nvPicPr>
          <p:cNvPr id="58371" name="Picture 4"/>
          <p:cNvPicPr>
            <a:picLocks noChangeAspect="1" noChangeArrowheads="1"/>
          </p:cNvPicPr>
          <p:nvPr/>
        </p:nvPicPr>
        <p:blipFill>
          <a:blip r:embed="rId3">
            <a:extLst>
              <a:ext uri="{28A0092B-C50C-407E-A947-70E740481C1C}">
                <a14:useLocalDpi xmlns:a14="http://schemas.microsoft.com/office/drawing/2010/main" val="0"/>
              </a:ext>
            </a:extLst>
          </a:blip>
          <a:srcRect l="20625" t="17999" r="16875" b="3000"/>
          <a:stretch>
            <a:fillRect/>
          </a:stretch>
        </p:blipFill>
        <p:spPr bwMode="auto">
          <a:xfrm>
            <a:off x="0" y="0"/>
            <a:ext cx="86868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09642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Callout 1 2"/>
          <p:cNvSpPr/>
          <p:nvPr/>
        </p:nvSpPr>
        <p:spPr>
          <a:xfrm>
            <a:off x="228600" y="304800"/>
            <a:ext cx="3352800" cy="3581400"/>
          </a:xfrm>
          <a:prstGeom prst="borderCallout1">
            <a:avLst>
              <a:gd name="adj1" fmla="val 101127"/>
              <a:gd name="adj2" fmla="val 9173"/>
              <a:gd name="adj3" fmla="val 141876"/>
              <a:gd name="adj4" fmla="val 58240"/>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800" dirty="0"/>
              <a:t>How should we represent the blocks in the computer?</a:t>
            </a:r>
          </a:p>
          <a:p>
            <a:pPr marL="514350" indent="-514350" fontAlgn="auto">
              <a:spcBef>
                <a:spcPts val="0"/>
              </a:spcBef>
              <a:spcAft>
                <a:spcPts val="0"/>
              </a:spcAft>
              <a:buFont typeface="+mj-lt"/>
              <a:buAutoNum type="arabicPeriod"/>
              <a:defRPr/>
            </a:pPr>
            <a:r>
              <a:rPr lang="en-US" sz="2800" dirty="0"/>
              <a:t>Independent variables</a:t>
            </a:r>
          </a:p>
          <a:p>
            <a:pPr marL="514350" indent="-514350" fontAlgn="auto">
              <a:spcBef>
                <a:spcPts val="0"/>
              </a:spcBef>
              <a:spcAft>
                <a:spcPts val="0"/>
              </a:spcAft>
              <a:buFont typeface="+mj-lt"/>
              <a:buAutoNum type="arabicPeriod"/>
              <a:defRPr/>
            </a:pPr>
            <a:r>
              <a:rPr lang="en-US" sz="2800" dirty="0"/>
              <a:t>2D Array</a:t>
            </a:r>
          </a:p>
          <a:p>
            <a:pPr marL="514350" indent="-514350" fontAlgn="auto">
              <a:spcBef>
                <a:spcPts val="0"/>
              </a:spcBef>
              <a:spcAft>
                <a:spcPts val="0"/>
              </a:spcAft>
              <a:buFont typeface="+mj-lt"/>
              <a:buAutoNum type="arabicPeriod"/>
              <a:defRPr/>
            </a:pPr>
            <a:r>
              <a:rPr lang="en-US" sz="2800" dirty="0" err="1"/>
              <a:t>OpenList</a:t>
            </a:r>
            <a:endParaRPr lang="en-US" sz="2800" dirty="0"/>
          </a:p>
          <a:p>
            <a:pPr marL="514350" indent="-514350" fontAlgn="auto">
              <a:spcBef>
                <a:spcPts val="0"/>
              </a:spcBef>
              <a:spcAft>
                <a:spcPts val="0"/>
              </a:spcAft>
              <a:buFont typeface="+mj-lt"/>
              <a:buAutoNum type="arabicPeriod"/>
              <a:defRPr/>
            </a:pPr>
            <a:r>
              <a:rPr lang="en-US" sz="2800" dirty="0"/>
              <a:t>I don’t know</a:t>
            </a:r>
          </a:p>
        </p:txBody>
      </p:sp>
    </p:spTree>
    <p:extLst>
      <p:ext uri="{BB962C8B-B14F-4D97-AF65-F5344CB8AC3E}">
        <p14:creationId xmlns:p14="http://schemas.microsoft.com/office/powerpoint/2010/main" val="3837397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6"/>
          <p:cNvGraphicFramePr>
            <a:graphicFrameLocks noGrp="1"/>
          </p:cNvGraphicFramePr>
          <p:nvPr>
            <p:ph sz="half" idx="4294967295"/>
          </p:nvPr>
        </p:nvGraphicFramePr>
        <p:xfrm>
          <a:off x="1371600" y="2667000"/>
          <a:ext cx="6553200" cy="2468564"/>
        </p:xfrm>
        <a:graphic>
          <a:graphicData uri="http://schemas.openxmlformats.org/drawingml/2006/table">
            <a:tbl>
              <a:tblPr/>
              <a:tblGrid>
                <a:gridCol w="819150"/>
                <a:gridCol w="819150"/>
                <a:gridCol w="819150"/>
                <a:gridCol w="819150"/>
                <a:gridCol w="819150"/>
                <a:gridCol w="819150"/>
                <a:gridCol w="819150"/>
                <a:gridCol w="819150"/>
              </a:tblGrid>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4" name="Group 86"/>
          <p:cNvGraphicFramePr>
            <a:graphicFrameLocks noGrp="1"/>
          </p:cNvGraphicFramePr>
          <p:nvPr>
            <p:ph sz="half" idx="4294967295"/>
          </p:nvPr>
        </p:nvGraphicFramePr>
        <p:xfrm>
          <a:off x="1371600" y="2667000"/>
          <a:ext cx="6553200" cy="2468564"/>
        </p:xfrm>
        <a:graphic>
          <a:graphicData uri="http://schemas.openxmlformats.org/drawingml/2006/table">
            <a:tbl>
              <a:tblPr/>
              <a:tblGrid>
                <a:gridCol w="819150"/>
                <a:gridCol w="819150"/>
                <a:gridCol w="819150"/>
                <a:gridCol w="819150"/>
                <a:gridCol w="819150"/>
                <a:gridCol w="819150"/>
                <a:gridCol w="819150"/>
                <a:gridCol w="819150"/>
              </a:tblGrid>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r>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
        <p:nvSpPr>
          <p:cNvPr id="5" name="Line Callout 1 4"/>
          <p:cNvSpPr/>
          <p:nvPr/>
        </p:nvSpPr>
        <p:spPr>
          <a:xfrm>
            <a:off x="6019800" y="533400"/>
            <a:ext cx="2895600" cy="1219200"/>
          </a:xfrm>
          <a:prstGeom prst="borderCallout1">
            <a:avLst>
              <a:gd name="adj1" fmla="val 99014"/>
              <a:gd name="adj2" fmla="val 50537"/>
              <a:gd name="adj3" fmla="val 169083"/>
              <a:gd name="adj4" fmla="val 2511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Each level is really a 3x10 vector!</a:t>
            </a:r>
          </a:p>
        </p:txBody>
      </p:sp>
      <p:sp>
        <p:nvSpPr>
          <p:cNvPr id="6" name="Line Callout 1 5"/>
          <p:cNvSpPr/>
          <p:nvPr/>
        </p:nvSpPr>
        <p:spPr>
          <a:xfrm>
            <a:off x="228600" y="304800"/>
            <a:ext cx="3429000" cy="1219200"/>
          </a:xfrm>
          <a:prstGeom prst="borderCallout1">
            <a:avLst>
              <a:gd name="adj1" fmla="val 101127"/>
              <a:gd name="adj2" fmla="val 9173"/>
              <a:gd name="adj3" fmla="val 272605"/>
              <a:gd name="adj4" fmla="val 3194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The value in the array tells me what art asset to use</a:t>
            </a:r>
          </a:p>
        </p:txBody>
      </p:sp>
      <p:sp>
        <p:nvSpPr>
          <p:cNvPr id="7" name="Line Callout 1 6"/>
          <p:cNvSpPr/>
          <p:nvPr/>
        </p:nvSpPr>
        <p:spPr>
          <a:xfrm>
            <a:off x="5562600" y="5410200"/>
            <a:ext cx="3429000" cy="1219200"/>
          </a:xfrm>
          <a:prstGeom prst="borderCallout1">
            <a:avLst>
              <a:gd name="adj1" fmla="val 45141"/>
              <a:gd name="adj2" fmla="val -968"/>
              <a:gd name="adj3" fmla="val -95001"/>
              <a:gd name="adj4" fmla="val -31906"/>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Negative values tell me what block needs to go here to win!</a:t>
            </a:r>
          </a:p>
        </p:txBody>
      </p:sp>
    </p:spTree>
    <p:extLst>
      <p:ext uri="{BB962C8B-B14F-4D97-AF65-F5344CB8AC3E}">
        <p14:creationId xmlns:p14="http://schemas.microsoft.com/office/powerpoint/2010/main" val="4257611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9" y="841096"/>
            <a:ext cx="5976128" cy="197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638800" y="2819400"/>
            <a:ext cx="3124200" cy="3785652"/>
          </a:xfrm>
          <a:prstGeom prst="rect">
            <a:avLst/>
          </a:prstGeom>
          <a:noFill/>
        </p:spPr>
        <p:txBody>
          <a:bodyPr wrap="square" rtlCol="0">
            <a:spAutoFit/>
          </a:bodyPr>
          <a:lstStyle/>
          <a:p>
            <a:pPr>
              <a:lnSpc>
                <a:spcPct val="150000"/>
              </a:lnSpc>
            </a:pPr>
            <a:r>
              <a:rPr lang="en-US" sz="2000" dirty="0" smtClean="0"/>
              <a:t>Based upon this relationship</a:t>
            </a:r>
          </a:p>
          <a:p>
            <a:pPr>
              <a:lnSpc>
                <a:spcPct val="150000"/>
              </a:lnSpc>
            </a:pPr>
            <a:r>
              <a:rPr lang="en-US" sz="2400" dirty="0" smtClean="0"/>
              <a:t>T(N)	= 1 + T(N/2)</a:t>
            </a:r>
          </a:p>
          <a:p>
            <a:pPr>
              <a:lnSpc>
                <a:spcPct val="150000"/>
              </a:lnSpc>
            </a:pPr>
            <a:endParaRPr lang="en-US" sz="2400" dirty="0" smtClean="0"/>
          </a:p>
          <a:p>
            <a:pPr>
              <a:lnSpc>
                <a:spcPct val="150000"/>
              </a:lnSpc>
            </a:pPr>
            <a:r>
              <a:rPr lang="en-US" sz="2000" dirty="0" smtClean="0"/>
              <a:t>We can generalize that:</a:t>
            </a:r>
          </a:p>
          <a:p>
            <a:pPr>
              <a:lnSpc>
                <a:spcPct val="150000"/>
              </a:lnSpc>
            </a:pPr>
            <a:r>
              <a:rPr lang="en-US" sz="2400" dirty="0" smtClean="0"/>
              <a:t>T(N/2)	= 1 + T(N/4)</a:t>
            </a:r>
          </a:p>
          <a:p>
            <a:pPr>
              <a:lnSpc>
                <a:spcPct val="150000"/>
              </a:lnSpc>
            </a:pPr>
            <a:r>
              <a:rPr lang="en-US" sz="2400" dirty="0" smtClean="0"/>
              <a:t>T(N/4)	= 1 + T(N/8)</a:t>
            </a:r>
          </a:p>
          <a:p>
            <a:pPr>
              <a:lnSpc>
                <a:spcPct val="150000"/>
              </a:lnSpc>
            </a:pPr>
            <a:r>
              <a:rPr lang="en-US" sz="2400" dirty="0" smtClean="0"/>
              <a:t>…</a:t>
            </a:r>
          </a:p>
        </p:txBody>
      </p:sp>
      <p:grpSp>
        <p:nvGrpSpPr>
          <p:cNvPr id="8" name="Group 7"/>
          <p:cNvGrpSpPr/>
          <p:nvPr/>
        </p:nvGrpSpPr>
        <p:grpSpPr>
          <a:xfrm>
            <a:off x="2513987" y="4192318"/>
            <a:ext cx="3185947" cy="1057564"/>
            <a:chOff x="2428656" y="4378649"/>
            <a:chExt cx="3185947" cy="1057564"/>
          </a:xfrm>
        </p:grpSpPr>
        <p:cxnSp>
          <p:nvCxnSpPr>
            <p:cNvPr id="10" name="Straight Arrow Connector 9"/>
            <p:cNvCxnSpPr/>
            <p:nvPr/>
          </p:nvCxnSpPr>
          <p:spPr>
            <a:xfrm flipH="1" flipV="1">
              <a:off x="2428656" y="4378649"/>
              <a:ext cx="3185947" cy="10575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115387">
              <a:off x="3162300" y="4563728"/>
              <a:ext cx="1524000" cy="338554"/>
            </a:xfrm>
            <a:prstGeom prst="rect">
              <a:avLst/>
            </a:prstGeom>
            <a:noFill/>
          </p:spPr>
          <p:txBody>
            <a:bodyPr wrap="square" rtlCol="0">
              <a:spAutoFit/>
            </a:bodyPr>
            <a:lstStyle/>
            <a:p>
              <a:r>
                <a:rPr lang="en-US" sz="1600" dirty="0" smtClean="0"/>
                <a:t>Substitute this</a:t>
              </a:r>
              <a:endParaRPr lang="en-US" sz="1600" dirty="0"/>
            </a:p>
          </p:txBody>
        </p:sp>
      </p:grpSp>
      <p:sp>
        <p:nvSpPr>
          <p:cNvPr id="2" name="Title 1"/>
          <p:cNvSpPr>
            <a:spLocks noGrp="1"/>
          </p:cNvSpPr>
          <p:nvPr>
            <p:ph type="title"/>
          </p:nvPr>
        </p:nvSpPr>
        <p:spPr>
          <a:xfrm>
            <a:off x="762000" y="381000"/>
            <a:ext cx="8229600" cy="1249362"/>
          </a:xfrm>
        </p:spPr>
        <p:txBody>
          <a:bodyPr rtlCol="0">
            <a:normAutofit fontScale="90000"/>
          </a:bodyPr>
          <a:lstStyle/>
          <a:p>
            <a:pPr algn="r" eaLnBrk="1" fontAlgn="auto" hangingPunct="1">
              <a:spcAft>
                <a:spcPts val="0"/>
              </a:spcAft>
              <a:defRPr/>
            </a:pPr>
            <a:r>
              <a:rPr lang="en-US" b="1" dirty="0" smtClean="0"/>
              <a:t>Big-O: Logarithmic Time</a:t>
            </a:r>
            <a:br>
              <a:rPr lang="en-US" b="1" dirty="0" smtClean="0"/>
            </a:br>
            <a:r>
              <a:rPr lang="en-US" sz="6700" b="1" dirty="0" smtClean="0"/>
              <a:t>O(log</a:t>
            </a:r>
            <a:r>
              <a:rPr lang="en-US" sz="6700" b="1" baseline="-25000" dirty="0" smtClean="0"/>
              <a:t>2</a:t>
            </a:r>
            <a:r>
              <a:rPr lang="en-US" sz="6700" b="1" dirty="0" smtClean="0"/>
              <a:t>N)</a:t>
            </a:r>
            <a:endParaRPr lang="en-US" b="1" dirty="0" smtClean="0"/>
          </a:p>
        </p:txBody>
      </p:sp>
      <p:grpSp>
        <p:nvGrpSpPr>
          <p:cNvPr id="14" name="Group 13"/>
          <p:cNvGrpSpPr/>
          <p:nvPr/>
        </p:nvGrpSpPr>
        <p:grpSpPr>
          <a:xfrm>
            <a:off x="2971800" y="4868882"/>
            <a:ext cx="2685604" cy="884506"/>
            <a:chOff x="2636644" y="5084028"/>
            <a:chExt cx="2685604" cy="884506"/>
          </a:xfrm>
        </p:grpSpPr>
        <p:cxnSp>
          <p:nvCxnSpPr>
            <p:cNvPr id="15" name="Straight Arrow Connector 14"/>
            <p:cNvCxnSpPr/>
            <p:nvPr/>
          </p:nvCxnSpPr>
          <p:spPr>
            <a:xfrm flipH="1" flipV="1">
              <a:off x="2636644" y="5084028"/>
              <a:ext cx="2685604" cy="8845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115387">
              <a:off x="3243138" y="5216730"/>
              <a:ext cx="1524000" cy="338554"/>
            </a:xfrm>
            <a:prstGeom prst="rect">
              <a:avLst/>
            </a:prstGeom>
            <a:noFill/>
          </p:spPr>
          <p:txBody>
            <a:bodyPr wrap="square" rtlCol="0">
              <a:spAutoFit/>
            </a:bodyPr>
            <a:lstStyle/>
            <a:p>
              <a:r>
                <a:rPr lang="en-US" sz="1600" dirty="0" smtClean="0"/>
                <a:t>Substitute this</a:t>
              </a:r>
              <a:endParaRPr lang="en-US" sz="1600" dirty="0"/>
            </a:p>
          </p:txBody>
        </p:sp>
      </p:grpSp>
      <p:sp>
        <p:nvSpPr>
          <p:cNvPr id="19" name="TextBox 18"/>
          <p:cNvSpPr txBox="1"/>
          <p:nvPr/>
        </p:nvSpPr>
        <p:spPr>
          <a:xfrm>
            <a:off x="304800" y="3344882"/>
            <a:ext cx="4209608" cy="3416320"/>
          </a:xfrm>
          <a:prstGeom prst="rect">
            <a:avLst/>
          </a:prstGeom>
          <a:noFill/>
        </p:spPr>
        <p:txBody>
          <a:bodyPr wrap="square" rtlCol="0">
            <a:spAutoFit/>
          </a:bodyPr>
          <a:lstStyle/>
          <a:p>
            <a:pPr>
              <a:lnSpc>
                <a:spcPct val="150000"/>
              </a:lnSpc>
            </a:pPr>
            <a:r>
              <a:rPr lang="en-US" sz="2400" dirty="0" smtClean="0"/>
              <a:t>T(0) = 1</a:t>
            </a:r>
          </a:p>
          <a:p>
            <a:pPr>
              <a:lnSpc>
                <a:spcPct val="150000"/>
              </a:lnSpc>
            </a:pPr>
            <a:r>
              <a:rPr lang="en-US" sz="2400" dirty="0" smtClean="0"/>
              <a:t>T(N) = 1 + </a:t>
            </a:r>
            <a:r>
              <a:rPr lang="en-US" sz="2400" b="1" u="sng" dirty="0" smtClean="0"/>
              <a:t>T(N/2)</a:t>
            </a:r>
          </a:p>
          <a:p>
            <a:pPr>
              <a:lnSpc>
                <a:spcPct val="150000"/>
              </a:lnSpc>
            </a:pPr>
            <a:r>
              <a:rPr lang="en-US" sz="2400" dirty="0" smtClean="0"/>
              <a:t>T(N) = 1 + 1 + </a:t>
            </a:r>
            <a:r>
              <a:rPr lang="en-US" sz="2400" b="1" u="sng" dirty="0" smtClean="0"/>
              <a:t>T(N/4)</a:t>
            </a:r>
          </a:p>
          <a:p>
            <a:pPr>
              <a:lnSpc>
                <a:spcPct val="150000"/>
              </a:lnSpc>
            </a:pPr>
            <a:r>
              <a:rPr lang="en-US" sz="2400" dirty="0" smtClean="0"/>
              <a:t>T(N) = 1 + 1 + 1 + T(N/8)</a:t>
            </a:r>
          </a:p>
          <a:p>
            <a:pPr>
              <a:lnSpc>
                <a:spcPct val="150000"/>
              </a:lnSpc>
            </a:pPr>
            <a:r>
              <a:rPr lang="en-US" sz="2400" dirty="0" smtClean="0"/>
              <a:t>T(N) = 1 + 1 + 1 + … + 1 + 1 + 1</a:t>
            </a:r>
          </a:p>
          <a:p>
            <a:pPr>
              <a:lnSpc>
                <a:spcPct val="150000"/>
              </a:lnSpc>
            </a:pPr>
            <a:r>
              <a:rPr lang="en-US" sz="2400" dirty="0" smtClean="0"/>
              <a:t>	      </a:t>
            </a:r>
            <a:r>
              <a:rPr lang="en-US" sz="2400" b="1" dirty="0" smtClean="0"/>
              <a:t>T(N) = </a:t>
            </a:r>
            <a:r>
              <a:rPr lang="en-US" sz="2400" b="1" dirty="0" err="1" smtClean="0"/>
              <a:t>logN</a:t>
            </a:r>
            <a:endParaRPr lang="en-US" sz="2400" b="1" dirty="0"/>
          </a:p>
        </p:txBody>
      </p:sp>
      <p:sp>
        <p:nvSpPr>
          <p:cNvPr id="20" name="Right Brace 19"/>
          <p:cNvSpPr/>
          <p:nvPr/>
        </p:nvSpPr>
        <p:spPr>
          <a:xfrm rot="5400000">
            <a:off x="2512764" y="4626930"/>
            <a:ext cx="315556" cy="2971800"/>
          </a:xfrm>
          <a:prstGeom prst="rightBrace">
            <a:avLst>
              <a:gd name="adj1" fmla="val 94379"/>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ight Brace 20"/>
          <p:cNvSpPr/>
          <p:nvPr/>
        </p:nvSpPr>
        <p:spPr>
          <a:xfrm rot="16200000">
            <a:off x="2104339" y="3935813"/>
            <a:ext cx="334970" cy="1306033"/>
          </a:xfrm>
          <a:prstGeom prst="rightBrace">
            <a:avLst>
              <a:gd name="adj1" fmla="val 4041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e 21"/>
          <p:cNvSpPr/>
          <p:nvPr/>
        </p:nvSpPr>
        <p:spPr>
          <a:xfrm rot="16200000">
            <a:off x="2523584" y="4471849"/>
            <a:ext cx="334970" cy="1306033"/>
          </a:xfrm>
          <a:prstGeom prst="rightBrace">
            <a:avLst>
              <a:gd name="adj1" fmla="val 4041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7160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xEl>
                                              <p:pRg st="5" end="5"/>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6"/>
          <p:cNvGraphicFramePr>
            <a:graphicFrameLocks noGrp="1"/>
          </p:cNvGraphicFramePr>
          <p:nvPr>
            <p:ph sz="half" idx="4294967295"/>
          </p:nvPr>
        </p:nvGraphicFramePr>
        <p:xfrm>
          <a:off x="1371600" y="2624138"/>
          <a:ext cx="6553200" cy="2468562"/>
        </p:xfrm>
        <a:graphic>
          <a:graphicData uri="http://schemas.openxmlformats.org/drawingml/2006/table">
            <a:tbl>
              <a:tblPr/>
              <a:tblGrid>
                <a:gridCol w="819150"/>
                <a:gridCol w="819150"/>
                <a:gridCol w="819150"/>
                <a:gridCol w="819150"/>
                <a:gridCol w="819150"/>
                <a:gridCol w="819150"/>
                <a:gridCol w="819150"/>
                <a:gridCol w="819150"/>
              </a:tblGrid>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8" name="Group 86"/>
          <p:cNvGraphicFramePr>
            <a:graphicFrameLocks noGrp="1"/>
          </p:cNvGraphicFramePr>
          <p:nvPr>
            <p:ph sz="half" idx="4294967295"/>
          </p:nvPr>
        </p:nvGraphicFramePr>
        <p:xfrm>
          <a:off x="1371600" y="2624138"/>
          <a:ext cx="6553200" cy="2468562"/>
        </p:xfrm>
        <a:graphic>
          <a:graphicData uri="http://schemas.openxmlformats.org/drawingml/2006/table">
            <a:tbl>
              <a:tblPr/>
              <a:tblGrid>
                <a:gridCol w="819150"/>
                <a:gridCol w="819150"/>
                <a:gridCol w="819150"/>
                <a:gridCol w="819150"/>
                <a:gridCol w="819150"/>
                <a:gridCol w="819150"/>
                <a:gridCol w="819150"/>
                <a:gridCol w="819150"/>
              </a:tblGrid>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r>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Tree>
    <p:extLst>
      <p:ext uri="{BB962C8B-B14F-4D97-AF65-F5344CB8AC3E}">
        <p14:creationId xmlns:p14="http://schemas.microsoft.com/office/powerpoint/2010/main" val="633374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3">
            <a:extLst>
              <a:ext uri="{28A0092B-C50C-407E-A947-70E740481C1C}">
                <a14:useLocalDpi xmlns:a14="http://schemas.microsoft.com/office/drawing/2010/main" val="0"/>
              </a:ext>
            </a:extLst>
          </a:blip>
          <a:srcRect l="16251" t="32001" r="52499" b="39999"/>
          <a:stretch>
            <a:fillRect/>
          </a:stretch>
        </p:blipFill>
        <p:spPr bwMode="auto">
          <a:xfrm>
            <a:off x="609600" y="1905000"/>
            <a:ext cx="8153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12" descr="logo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6"/>
          <p:cNvSpPr>
            <a:spLocks noGrp="1" noChangeArrowheads="1"/>
          </p:cNvSpPr>
          <p:nvPr>
            <p:ph type="ctrTitle"/>
          </p:nvPr>
        </p:nvSpPr>
        <p:spPr>
          <a:xfrm>
            <a:off x="2133600" y="457200"/>
            <a:ext cx="6477000" cy="1622425"/>
          </a:xfrm>
        </p:spPr>
        <p:txBody>
          <a:bodyPr rtlCol="0">
            <a:normAutofit fontScale="90000"/>
          </a:bodyPr>
          <a:lstStyle/>
          <a:p>
            <a:pPr eaLnBrk="1" fontAlgn="auto" hangingPunct="1">
              <a:spcAft>
                <a:spcPts val="0"/>
              </a:spcAft>
              <a:defRPr/>
            </a:pPr>
            <a:r>
              <a:rPr lang="en-US" sz="16600" smtClean="0"/>
              <a:t>BUGS!</a:t>
            </a:r>
          </a:p>
        </p:txBody>
      </p:sp>
    </p:spTree>
    <p:extLst>
      <p:ext uri="{BB962C8B-B14F-4D97-AF65-F5344CB8AC3E}">
        <p14:creationId xmlns:p14="http://schemas.microsoft.com/office/powerpoint/2010/main" val="288177603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en-US" smtClean="0"/>
          </a:p>
        </p:txBody>
      </p:sp>
      <p:sp>
        <p:nvSpPr>
          <p:cNvPr id="63491" name="Rectangle 3"/>
          <p:cNvSpPr>
            <a:spLocks noGrp="1" noChangeArrowheads="1"/>
          </p:cNvSpPr>
          <p:nvPr>
            <p:ph type="body" idx="1"/>
          </p:nvPr>
        </p:nvSpPr>
        <p:spPr/>
        <p:txBody>
          <a:bodyPr/>
          <a:lstStyle/>
          <a:p>
            <a:pPr eaLnBrk="1" hangingPunct="1"/>
            <a:endParaRPr lang="en-US" smtClean="0"/>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l="4167" t="18333" r="2061" b="5000"/>
          <a:stretch>
            <a:fillRect/>
          </a:stretch>
        </p:blipFill>
        <p:spPr bwMode="auto">
          <a:xfrm>
            <a:off x="-381000" y="119063"/>
            <a:ext cx="9906000"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9969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endParaRPr lang="en-US" smtClean="0"/>
          </a:p>
        </p:txBody>
      </p:sp>
      <p:pic>
        <p:nvPicPr>
          <p:cNvPr id="645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450"/>
            <a:ext cx="86868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5791200" y="4495800"/>
            <a:ext cx="2895600" cy="1219200"/>
          </a:xfrm>
          <a:prstGeom prst="borderCallout1">
            <a:avLst>
              <a:gd name="adj1" fmla="val -2394"/>
              <a:gd name="adj2" fmla="val 49203"/>
              <a:gd name="adj3" fmla="val -227044"/>
              <a:gd name="adj4" fmla="val -3848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It is really sad when stuff you’ve made is on sale!</a:t>
            </a:r>
          </a:p>
        </p:txBody>
      </p:sp>
    </p:spTree>
    <p:extLst>
      <p:ext uri="{BB962C8B-B14F-4D97-AF65-F5344CB8AC3E}">
        <p14:creationId xmlns:p14="http://schemas.microsoft.com/office/powerpoint/2010/main" val="704345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Callout 1 4"/>
          <p:cNvSpPr/>
          <p:nvPr/>
        </p:nvSpPr>
        <p:spPr>
          <a:xfrm>
            <a:off x="4914900" y="457200"/>
            <a:ext cx="3886200" cy="2286000"/>
          </a:xfrm>
          <a:prstGeom prst="borderCallout1">
            <a:avLst>
              <a:gd name="adj1" fmla="val 99014"/>
              <a:gd name="adj2" fmla="val 50537"/>
              <a:gd name="adj3" fmla="val 97448"/>
              <a:gd name="adj4" fmla="val 39810"/>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Which image is fake?</a:t>
            </a:r>
          </a:p>
          <a:p>
            <a:pPr marL="971550" lvl="1" indent="-514350" fontAlgn="auto">
              <a:spcBef>
                <a:spcPts val="0"/>
              </a:spcBef>
              <a:spcAft>
                <a:spcPts val="0"/>
              </a:spcAft>
              <a:buFont typeface="+mj-lt"/>
              <a:buAutoNum type="arabicPeriod"/>
              <a:defRPr/>
            </a:pPr>
            <a:r>
              <a:rPr lang="en-US" sz="2800" dirty="0"/>
              <a:t> A. Top Left</a:t>
            </a:r>
          </a:p>
          <a:p>
            <a:pPr marL="971550" lvl="1" indent="-514350" fontAlgn="auto">
              <a:spcBef>
                <a:spcPts val="0"/>
              </a:spcBef>
              <a:spcAft>
                <a:spcPts val="0"/>
              </a:spcAft>
              <a:buFont typeface="+mj-lt"/>
              <a:buAutoNum type="arabicPeriod"/>
              <a:defRPr/>
            </a:pPr>
            <a:r>
              <a:rPr lang="en-US" sz="2800" dirty="0"/>
              <a:t> B. Bottom Left</a:t>
            </a:r>
          </a:p>
          <a:p>
            <a:pPr marL="971550" lvl="1" indent="-514350" fontAlgn="auto">
              <a:spcBef>
                <a:spcPts val="0"/>
              </a:spcBef>
              <a:spcAft>
                <a:spcPts val="0"/>
              </a:spcAft>
              <a:buFont typeface="+mj-lt"/>
              <a:buAutoNum type="arabicPeriod"/>
              <a:defRPr/>
            </a:pPr>
            <a:r>
              <a:rPr lang="en-US" sz="2800" dirty="0"/>
              <a:t> C. Bottom Right</a:t>
            </a:r>
          </a:p>
        </p:txBody>
      </p:sp>
      <p:pic>
        <p:nvPicPr>
          <p:cNvPr id="65539" name="Picture 6" descr="http://www.techtalkforfamilies.com/files/u1/Didj_software-JetPack_Heroes-screensho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8" descr="http://www.techtalkforfamilies.com/files/u1/Didj_software-JetPack_Heroes-screensho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10" descr="http://g-ecx.images-amazon.com/images/G/01/toys-and-games/110/JetPack_Heros_Screen._V262000004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957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endParaRPr lang="en-US" smtClean="0"/>
          </a:p>
        </p:txBody>
      </p:sp>
      <p:sp>
        <p:nvSpPr>
          <p:cNvPr id="66563" name="Rectangle 3"/>
          <p:cNvSpPr>
            <a:spLocks noGrp="1" noChangeArrowheads="1"/>
          </p:cNvSpPr>
          <p:nvPr>
            <p:ph type="body" idx="1"/>
          </p:nvPr>
        </p:nvSpPr>
        <p:spPr/>
        <p:txBody>
          <a:bodyPr/>
          <a:lstStyle/>
          <a:p>
            <a:pPr eaLnBrk="1" hangingPunct="1"/>
            <a:endParaRPr lang="en-US" smtClean="0"/>
          </a:p>
        </p:txBody>
      </p:sp>
      <p:pic>
        <p:nvPicPr>
          <p:cNvPr id="66564" name="Picture 4" descr="Jul2005-Vancouver 022"/>
          <p:cNvPicPr>
            <a:picLocks noChangeAspect="1" noChangeArrowheads="1"/>
          </p:cNvPicPr>
          <p:nvPr/>
        </p:nvPicPr>
        <p:blipFill>
          <a:blip r:embed="rId3">
            <a:extLst>
              <a:ext uri="{28A0092B-C50C-407E-A947-70E740481C1C}">
                <a14:useLocalDpi xmlns:a14="http://schemas.microsoft.com/office/drawing/2010/main" val="0"/>
              </a:ext>
            </a:extLst>
          </a:blip>
          <a:srcRect l="11288" r="16643" b="21997"/>
          <a:stretch>
            <a:fillRect/>
          </a:stretch>
        </p:blipFill>
        <p:spPr bwMode="auto">
          <a:xfrm>
            <a:off x="0" y="0"/>
            <a:ext cx="9144000" cy="74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51122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endParaRPr lang="en-US" smtClean="0"/>
          </a:p>
        </p:txBody>
      </p:sp>
      <p:sp>
        <p:nvSpPr>
          <p:cNvPr id="67587" name="Rectangle 3"/>
          <p:cNvSpPr>
            <a:spLocks noGrp="1" noChangeArrowheads="1"/>
          </p:cNvSpPr>
          <p:nvPr>
            <p:ph type="body" idx="1"/>
          </p:nvPr>
        </p:nvSpPr>
        <p:spPr/>
        <p:txBody>
          <a:bodyPr/>
          <a:lstStyle/>
          <a:p>
            <a:pPr eaLnBrk="1" hangingPunct="1"/>
            <a:endParaRPr lang="en-US" smtClean="0"/>
          </a:p>
        </p:txBody>
      </p:sp>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349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057400" y="2913063"/>
            <a:ext cx="3352800" cy="1143000"/>
          </a:xfrm>
        </p:spPr>
        <p:txBody>
          <a:bodyPr/>
          <a:lstStyle/>
          <a:p>
            <a:r>
              <a:rPr lang="en-US" smtClean="0"/>
              <a:t>Bubble </a:t>
            </a:r>
            <a:br>
              <a:rPr lang="en-US" smtClean="0"/>
            </a:br>
            <a:r>
              <a:rPr lang="en-US" smtClean="0"/>
              <a:t>Sort</a:t>
            </a: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608263"/>
            <a:ext cx="13731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589463"/>
            <a:ext cx="2838450"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http://upload.wikimedia.org/wikipedia/commons/thumb/8/80/Selection.svg/558px-Selectio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609600"/>
            <a:ext cx="1524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2286000" y="762000"/>
            <a:ext cx="2971800" cy="11430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Selection Sort</a:t>
            </a:r>
          </a:p>
        </p:txBody>
      </p:sp>
      <p:pic>
        <p:nvPicPr>
          <p:cNvPr id="14343" name="Picture 4" descr="http://briefhiatus.files.wordpress.com/2009/03/pile-donated-clothing-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685800"/>
            <a:ext cx="16129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6172200" y="762000"/>
            <a:ext cx="2971800" cy="11430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Heap </a:t>
            </a:r>
          </a:p>
          <a:p>
            <a:pPr algn="ctr" eaLnBrk="0" hangingPunct="0">
              <a:defRPr/>
            </a:pPr>
            <a:r>
              <a:rPr lang="en-US" sz="4400" b="1" dirty="0">
                <a:latin typeface="+mj-lt"/>
                <a:ea typeface="+mj-ea"/>
                <a:cs typeface="+mj-cs"/>
              </a:rPr>
              <a:t>Sort</a:t>
            </a:r>
          </a:p>
        </p:txBody>
      </p:sp>
      <p:pic>
        <p:nvPicPr>
          <p:cNvPr id="14345" name="Picture 4" descr="http://fbcdanville.com/fbc/wp-content/uploads/2009/01/600px-merge_sig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9200" y="4267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6477000" y="4572000"/>
            <a:ext cx="2971800" cy="11430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Merge</a:t>
            </a:r>
          </a:p>
          <a:p>
            <a:pPr algn="ctr" eaLnBrk="0" hangingPunct="0">
              <a:defRPr/>
            </a:pPr>
            <a:r>
              <a:rPr lang="en-US" sz="4400" b="1" dirty="0">
                <a:latin typeface="+mj-lt"/>
                <a:ea typeface="+mj-ea"/>
                <a:cs typeface="+mj-cs"/>
              </a:rPr>
              <a:t>Sort</a:t>
            </a:r>
          </a:p>
        </p:txBody>
      </p:sp>
      <p:pic>
        <p:nvPicPr>
          <p:cNvPr id="14347" name="Picture 4" descr="http://rustamirani.com/wp-content/uploads/2010/06/toby2.gif"/>
          <p:cNvPicPr>
            <a:picLocks noChangeAspect="1" noChangeArrowheads="1"/>
          </p:cNvPicPr>
          <p:nvPr/>
        </p:nvPicPr>
        <p:blipFill>
          <a:blip r:embed="rId7">
            <a:extLst>
              <a:ext uri="{28A0092B-C50C-407E-A947-70E740481C1C}">
                <a14:useLocalDpi xmlns:a14="http://schemas.microsoft.com/office/drawing/2010/main" val="0"/>
              </a:ext>
            </a:extLst>
          </a:blip>
          <a:srcRect r="45462"/>
          <a:stretch>
            <a:fillRect/>
          </a:stretch>
        </p:blipFill>
        <p:spPr bwMode="auto">
          <a:xfrm>
            <a:off x="5334000" y="236220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6477000" y="2667000"/>
            <a:ext cx="2667000" cy="11430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Quick</a:t>
            </a:r>
            <a:br>
              <a:rPr lang="en-US" sz="4400" b="1" dirty="0">
                <a:latin typeface="+mj-lt"/>
                <a:ea typeface="+mj-ea"/>
                <a:cs typeface="+mj-cs"/>
              </a:rPr>
            </a:br>
            <a:r>
              <a:rPr lang="en-US" sz="4400" b="1" dirty="0">
                <a:latin typeface="+mj-lt"/>
                <a:ea typeface="+mj-ea"/>
                <a:cs typeface="+mj-cs"/>
              </a:rPr>
              <a:t>Sort</a:t>
            </a:r>
          </a:p>
        </p:txBody>
      </p:sp>
    </p:spTree>
    <p:extLst>
      <p:ext uri="{BB962C8B-B14F-4D97-AF65-F5344CB8AC3E}">
        <p14:creationId xmlns:p14="http://schemas.microsoft.com/office/powerpoint/2010/main" val="1579810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6038"/>
            <a:ext cx="518160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p:cNvSpPr>
            <a:spLocks noGrp="1"/>
          </p:cNvSpPr>
          <p:nvPr>
            <p:ph type="title"/>
          </p:nvPr>
        </p:nvSpPr>
        <p:spPr>
          <a:xfrm>
            <a:off x="587375" y="2698750"/>
            <a:ext cx="8229600" cy="1143000"/>
          </a:xfrm>
        </p:spPr>
        <p:txBody>
          <a:bodyPr/>
          <a:lstStyle/>
          <a:p>
            <a:r>
              <a:rPr lang="en-US" sz="13800" b="1" dirty="0" smtClean="0"/>
              <a:t>Bubble Sort</a:t>
            </a:r>
          </a:p>
        </p:txBody>
      </p:sp>
      <p:pic>
        <p:nvPicPr>
          <p:cNvPr id="44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447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52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31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1631" y="5295898"/>
            <a:ext cx="1172369" cy="156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itle 1"/>
          <p:cNvSpPr>
            <a:spLocks noGrp="1"/>
          </p:cNvSpPr>
          <p:nvPr>
            <p:ph type="title"/>
          </p:nvPr>
        </p:nvSpPr>
        <p:spPr/>
        <p:txBody>
          <a:bodyPr/>
          <a:lstStyle/>
          <a:p>
            <a:pPr lvl="1"/>
            <a:r>
              <a:rPr lang="en-US" dirty="0" smtClean="0"/>
              <a:t>Bubble Sort </a:t>
            </a:r>
            <a:r>
              <a:rPr lang="en-US" dirty="0" err="1" smtClean="0"/>
              <a:t>Pseudocode</a:t>
            </a:r>
            <a:r>
              <a:rPr lang="en-US" dirty="0" smtClean="0"/>
              <a:t/>
            </a:r>
            <a:br>
              <a:rPr lang="en-US" dirty="0" smtClean="0"/>
            </a:br>
            <a:r>
              <a:rPr lang="en-US" sz="2400" dirty="0">
                <a:hlinkClick r:id="rId4"/>
              </a:rPr>
              <a:t>http://</a:t>
            </a:r>
            <a:r>
              <a:rPr lang="en-US" sz="2400" dirty="0" smtClean="0">
                <a:hlinkClick r:id="rId4"/>
              </a:rPr>
              <a:t>www.youtube.com/watch?v=k4RRi_ntQc8</a:t>
            </a:r>
            <a:endParaRPr lang="en-US" sz="2400" dirty="0" smtClean="0"/>
          </a:p>
        </p:txBody>
      </p:sp>
      <p:sp>
        <p:nvSpPr>
          <p:cNvPr id="49157" name="Content Placeholder 2"/>
          <p:cNvSpPr>
            <a:spLocks noGrp="1"/>
          </p:cNvSpPr>
          <p:nvPr>
            <p:ph idx="1"/>
          </p:nvPr>
        </p:nvSpPr>
        <p:spPr/>
        <p:txBody>
          <a:bodyPr/>
          <a:lstStyle/>
          <a:p>
            <a:r>
              <a:rPr lang="en-US" dirty="0" smtClean="0"/>
              <a:t>Step through the list to be sorted, compare adjacent elements, swap them if they are in the wrong order. </a:t>
            </a:r>
          </a:p>
          <a:p>
            <a:r>
              <a:rPr lang="en-US" dirty="0" smtClean="0"/>
              <a:t>Repeat this process until no swaps are needed. </a:t>
            </a:r>
          </a:p>
        </p:txBody>
      </p:sp>
      <p:sp>
        <p:nvSpPr>
          <p:cNvPr id="6" name="Line Callout 1 5"/>
          <p:cNvSpPr/>
          <p:nvPr/>
        </p:nvSpPr>
        <p:spPr>
          <a:xfrm>
            <a:off x="192206" y="4387755"/>
            <a:ext cx="7946408" cy="1143000"/>
          </a:xfrm>
          <a:prstGeom prst="borderCallout1">
            <a:avLst>
              <a:gd name="adj1" fmla="val 76614"/>
              <a:gd name="adj2" fmla="val 100849"/>
              <a:gd name="adj3" fmla="val 30478"/>
              <a:gd name="adj4" fmla="val 10568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What is the Big-O runtime of Bubble Sort?</a:t>
            </a:r>
          </a:p>
          <a:p>
            <a:pPr algn="ctr" fontAlgn="auto">
              <a:spcBef>
                <a:spcPts val="0"/>
              </a:spcBef>
              <a:spcAft>
                <a:spcPts val="0"/>
              </a:spcAft>
              <a:defRPr/>
            </a:pPr>
            <a:endParaRPr lang="en-US" sz="1100" dirty="0" smtClean="0"/>
          </a:p>
          <a:p>
            <a:pPr algn="ctr" fontAlgn="auto">
              <a:spcBef>
                <a:spcPts val="0"/>
              </a:spcBef>
              <a:spcAft>
                <a:spcPts val="0"/>
              </a:spcAft>
              <a:defRPr/>
            </a:pPr>
            <a:r>
              <a:rPr lang="en-US" sz="2000" dirty="0" smtClean="0"/>
              <a:t>A) O(N)		B) O(N log N) 	C) O(N</a:t>
            </a:r>
            <a:r>
              <a:rPr lang="en-US" sz="2000" baseline="30000" dirty="0" smtClean="0"/>
              <a:t>2</a:t>
            </a:r>
            <a:r>
              <a:rPr lang="en-US" sz="2000" dirty="0" smtClean="0"/>
              <a:t>) 		D) O(2</a:t>
            </a:r>
            <a:r>
              <a:rPr lang="en-US" sz="2000" baseline="30000" dirty="0" smtClean="0"/>
              <a:t>N</a:t>
            </a:r>
            <a:r>
              <a:rPr lang="en-US" sz="2000" dirty="0" smtClean="0"/>
              <a:t>)         E) ??</a:t>
            </a:r>
            <a:endParaRPr lang="en-US" sz="1600" dirty="0"/>
          </a:p>
        </p:txBody>
      </p:sp>
      <p:sp>
        <p:nvSpPr>
          <p:cNvPr id="8" name="Line Callout 1 7"/>
          <p:cNvSpPr/>
          <p:nvPr/>
        </p:nvSpPr>
        <p:spPr>
          <a:xfrm>
            <a:off x="344606" y="6076948"/>
            <a:ext cx="7046794" cy="571500"/>
          </a:xfrm>
          <a:prstGeom prst="borderCallout1">
            <a:avLst>
              <a:gd name="adj1" fmla="val 71838"/>
              <a:gd name="adj2" fmla="val 99924"/>
              <a:gd name="adj3" fmla="val 25702"/>
              <a:gd name="adj4" fmla="val 9990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Is it sometimes faster than this? A) Yes   B) No</a:t>
            </a:r>
            <a:endParaRPr lang="en-US" sz="1600" dirty="0"/>
          </a:p>
        </p:txBody>
      </p:sp>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3845880" y="4908240"/>
              <a:ext cx="1487160" cy="858960"/>
            </p14:xfrm>
          </p:contentPart>
        </mc:Choice>
        <mc:Fallback>
          <p:pic>
            <p:nvPicPr>
              <p:cNvPr id="2" name="Ink 1"/>
              <p:cNvPicPr/>
              <p:nvPr/>
            </p:nvPicPr>
            <p:blipFill>
              <a:blip r:embed="rId6"/>
              <a:stretch>
                <a:fillRect/>
              </a:stretch>
            </p:blipFill>
            <p:spPr>
              <a:xfrm>
                <a:off x="3835440" y="4896000"/>
                <a:ext cx="1509840" cy="882360"/>
              </a:xfrm>
              <a:prstGeom prst="rect">
                <a:avLst/>
              </a:prstGeom>
            </p:spPr>
          </p:pic>
        </mc:Fallback>
      </mc:AlternateContent>
    </p:spTree>
    <p:extLst>
      <p:ext uri="{BB962C8B-B14F-4D97-AF65-F5344CB8AC3E}">
        <p14:creationId xmlns:p14="http://schemas.microsoft.com/office/powerpoint/2010/main" val="375520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 – Why it works!</a:t>
            </a:r>
            <a:endParaRPr lang="en-US" dirty="0"/>
          </a:p>
        </p:txBody>
      </p:sp>
      <p:sp>
        <p:nvSpPr>
          <p:cNvPr id="3" name="Content Placeholder 2"/>
          <p:cNvSpPr>
            <a:spLocks noGrp="1"/>
          </p:cNvSpPr>
          <p:nvPr>
            <p:ph idx="1"/>
          </p:nvPr>
        </p:nvSpPr>
        <p:spPr/>
        <p:txBody>
          <a:bodyPr/>
          <a:lstStyle/>
          <a:p>
            <a:r>
              <a:rPr lang="en-US" b="1" dirty="0"/>
              <a:t>Invariant: </a:t>
            </a:r>
            <a:r>
              <a:rPr lang="en-US" dirty="0"/>
              <a:t>after the </a:t>
            </a:r>
            <a:r>
              <a:rPr lang="en-US" i="1" dirty="0" err="1"/>
              <a:t>kth</a:t>
            </a:r>
            <a:r>
              <a:rPr lang="en-US" dirty="0"/>
              <a:t> iteration, the </a:t>
            </a:r>
            <a:r>
              <a:rPr lang="en-US" i="1" dirty="0"/>
              <a:t>k-</a:t>
            </a:r>
            <a:r>
              <a:rPr lang="en-US" dirty="0"/>
              <a:t>largest elements are at the end of the list. </a:t>
            </a:r>
          </a:p>
          <a:p>
            <a:endParaRPr lang="en-US" dirty="0"/>
          </a:p>
        </p:txBody>
      </p:sp>
    </p:spTree>
    <p:extLst>
      <p:ext uri="{BB962C8B-B14F-4D97-AF65-F5344CB8AC3E}">
        <p14:creationId xmlns:p14="http://schemas.microsoft.com/office/powerpoint/2010/main" val="1122301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813" y="5029200"/>
            <a:ext cx="13731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nvGraphicFramePr>
        <p:xfrm>
          <a:off x="609600" y="304800"/>
          <a:ext cx="7848600" cy="5791200"/>
        </p:xfrm>
        <a:graphic>
          <a:graphicData uri="http://schemas.openxmlformats.org/drawingml/2006/table">
            <a:tbl>
              <a:tblPr firstRow="1" bandRow="1">
                <a:tableStyleId>{5C22544A-7EE6-4342-B048-85BDC9FD1C3A}</a:tableStyleId>
              </a:tblPr>
              <a:tblGrid>
                <a:gridCol w="784860"/>
                <a:gridCol w="784860"/>
                <a:gridCol w="784860"/>
                <a:gridCol w="784860"/>
                <a:gridCol w="784860"/>
                <a:gridCol w="784860"/>
                <a:gridCol w="784860"/>
                <a:gridCol w="784860"/>
                <a:gridCol w="784860"/>
                <a:gridCol w="784860"/>
              </a:tblGrid>
              <a:tr h="574053">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430">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Rectangle 6"/>
          <p:cNvSpPr/>
          <p:nvPr/>
        </p:nvSpPr>
        <p:spPr>
          <a:xfrm>
            <a:off x="609600" y="914400"/>
            <a:ext cx="784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609600" y="14478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609600" y="2057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609600" y="25908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609600" y="3200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609600" y="3810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609600" y="4343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609600" y="4953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09600" y="5486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Line Callout 1 15"/>
          <p:cNvSpPr/>
          <p:nvPr/>
        </p:nvSpPr>
        <p:spPr>
          <a:xfrm>
            <a:off x="6172200" y="3124200"/>
            <a:ext cx="2743200" cy="1905000"/>
          </a:xfrm>
          <a:prstGeom prst="borderCallout1">
            <a:avLst>
              <a:gd name="adj1" fmla="val 101549"/>
              <a:gd name="adj2" fmla="val 71693"/>
              <a:gd name="adj3" fmla="val 124295"/>
              <a:gd name="adj4" fmla="val 7112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 “biggest” element is in the right spot!</a:t>
            </a:r>
          </a:p>
        </p:txBody>
      </p:sp>
      <p:sp>
        <p:nvSpPr>
          <p:cNvPr id="17" name="Line Callout 1 16"/>
          <p:cNvSpPr/>
          <p:nvPr/>
        </p:nvSpPr>
        <p:spPr>
          <a:xfrm>
            <a:off x="2971800" y="152400"/>
            <a:ext cx="3505200" cy="1524000"/>
          </a:xfrm>
          <a:prstGeom prst="borderCallout1">
            <a:avLst>
              <a:gd name="adj1" fmla="val 31408"/>
              <a:gd name="adj2" fmla="val -1057"/>
              <a:gd name="adj3" fmla="val 30492"/>
              <a:gd name="adj4" fmla="val -2256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 Orange shows which elements are being compared.</a:t>
            </a:r>
          </a:p>
        </p:txBody>
      </p:sp>
    </p:spTree>
    <p:extLst>
      <p:ext uri="{BB962C8B-B14F-4D97-AF65-F5344CB8AC3E}">
        <p14:creationId xmlns:p14="http://schemas.microsoft.com/office/powerpoint/2010/main" val="4291234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2" presetClass="exit" presetSubtype="4" fill="hold" grpId="0" nodeType="with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autoUpdateAnimBg="0"/>
      <p:bldP spid="17" grpId="0" animBg="1" autoUpdateAnimBg="0"/>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813" y="5029200"/>
            <a:ext cx="13731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nvGraphicFramePr>
        <p:xfrm>
          <a:off x="609600" y="304800"/>
          <a:ext cx="7848600" cy="5791200"/>
        </p:xfrm>
        <a:graphic>
          <a:graphicData uri="http://schemas.openxmlformats.org/drawingml/2006/table">
            <a:tbl>
              <a:tblPr firstRow="1" bandRow="1">
                <a:tableStyleId>{5C22544A-7EE6-4342-B048-85BDC9FD1C3A}</a:tableStyleId>
              </a:tblPr>
              <a:tblGrid>
                <a:gridCol w="784860"/>
                <a:gridCol w="784860"/>
                <a:gridCol w="784860"/>
                <a:gridCol w="784860"/>
                <a:gridCol w="784860"/>
                <a:gridCol w="784860"/>
                <a:gridCol w="784860"/>
                <a:gridCol w="784860"/>
                <a:gridCol w="784860"/>
                <a:gridCol w="784860"/>
              </a:tblGrid>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430">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4" name="Rectangle 13"/>
          <p:cNvSpPr/>
          <p:nvPr/>
        </p:nvSpPr>
        <p:spPr>
          <a:xfrm>
            <a:off x="609600" y="914400"/>
            <a:ext cx="784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09600" y="14478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09600" y="2057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09600" y="25908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609600" y="3200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609600" y="3810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609600" y="4343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609600" y="4953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609600" y="5486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Line Callout 1 12"/>
          <p:cNvSpPr/>
          <p:nvPr/>
        </p:nvSpPr>
        <p:spPr>
          <a:xfrm>
            <a:off x="5257800" y="3352800"/>
            <a:ext cx="3048000" cy="1676400"/>
          </a:xfrm>
          <a:prstGeom prst="borderCallout1">
            <a:avLst>
              <a:gd name="adj1" fmla="val 101549"/>
              <a:gd name="adj2" fmla="val 71693"/>
              <a:gd name="adj3" fmla="val 124295"/>
              <a:gd name="adj4" fmla="val 7112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 two “biggest” elements are in the right spot!</a:t>
            </a:r>
          </a:p>
        </p:txBody>
      </p:sp>
    </p:spTree>
    <p:extLst>
      <p:ext uri="{BB962C8B-B14F-4D97-AF65-F5344CB8AC3E}">
        <p14:creationId xmlns:p14="http://schemas.microsoft.com/office/powerpoint/2010/main" val="667135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1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813" y="5029200"/>
            <a:ext cx="13731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nvGraphicFramePr>
        <p:xfrm>
          <a:off x="609600" y="304800"/>
          <a:ext cx="7848600" cy="5791200"/>
        </p:xfrm>
        <a:graphic>
          <a:graphicData uri="http://schemas.openxmlformats.org/drawingml/2006/table">
            <a:tbl>
              <a:tblPr firstRow="1" bandRow="1">
                <a:tableStyleId>{5C22544A-7EE6-4342-B048-85BDC9FD1C3A}</a:tableStyleId>
              </a:tblPr>
              <a:tblGrid>
                <a:gridCol w="784860"/>
                <a:gridCol w="784860"/>
                <a:gridCol w="784860"/>
                <a:gridCol w="784860"/>
                <a:gridCol w="784860"/>
                <a:gridCol w="784860"/>
                <a:gridCol w="784860"/>
                <a:gridCol w="784860"/>
                <a:gridCol w="784860"/>
                <a:gridCol w="784860"/>
              </a:tblGrid>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430">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4" name="Rectangle 13"/>
          <p:cNvSpPr/>
          <p:nvPr/>
        </p:nvSpPr>
        <p:spPr>
          <a:xfrm>
            <a:off x="609600" y="914400"/>
            <a:ext cx="784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09600" y="14478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09600" y="2057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09600" y="25908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609600" y="3200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609600" y="3810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609600" y="4343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609600" y="4953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609600" y="5486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Line Callout 1 12"/>
          <p:cNvSpPr/>
          <p:nvPr/>
        </p:nvSpPr>
        <p:spPr>
          <a:xfrm>
            <a:off x="4343400" y="3352800"/>
            <a:ext cx="3048000" cy="1676400"/>
          </a:xfrm>
          <a:prstGeom prst="borderCallout1">
            <a:avLst>
              <a:gd name="adj1" fmla="val 101549"/>
              <a:gd name="adj2" fmla="val 71693"/>
              <a:gd name="adj3" fmla="val 124295"/>
              <a:gd name="adj4" fmla="val 7112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 three “biggest” elements are in the right spot!</a:t>
            </a:r>
          </a:p>
        </p:txBody>
      </p:sp>
    </p:spTree>
    <p:extLst>
      <p:ext uri="{BB962C8B-B14F-4D97-AF65-F5344CB8AC3E}">
        <p14:creationId xmlns:p14="http://schemas.microsoft.com/office/powerpoint/2010/main" val="2878140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13"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3600" u="sng" dirty="0" smtClean="0"/>
              <a:t>Survey – Help name Colleen’s research project</a:t>
            </a:r>
            <a:endParaRPr lang="en-US" sz="3600" u="sng" dirty="0"/>
          </a:p>
        </p:txBody>
      </p:sp>
      <p:sp>
        <p:nvSpPr>
          <p:cNvPr id="3" name="Content Placeholder 2"/>
          <p:cNvSpPr>
            <a:spLocks noGrp="1"/>
          </p:cNvSpPr>
          <p:nvPr>
            <p:ph idx="1"/>
          </p:nvPr>
        </p:nvSpPr>
        <p:spPr>
          <a:xfrm>
            <a:off x="457200" y="609600"/>
            <a:ext cx="8229600" cy="4525963"/>
          </a:xfrm>
        </p:spPr>
        <p:txBody>
          <a:bodyPr/>
          <a:lstStyle/>
          <a:p>
            <a:pPr marL="0" indent="0">
              <a:buNone/>
            </a:pPr>
            <a:r>
              <a:rPr lang="en-US" dirty="0" smtClean="0"/>
              <a:t>What’s the best title for a website with information about how students learn CS and how to teach CS:</a:t>
            </a:r>
          </a:p>
          <a:p>
            <a:pPr marL="514350" indent="-514350">
              <a:buFont typeface="+mj-lt"/>
              <a:buAutoNum type="alphaLcParenR"/>
            </a:pPr>
            <a:r>
              <a:rPr lang="en-US" dirty="0" smtClean="0"/>
              <a:t>CS Teaching Tips</a:t>
            </a:r>
          </a:p>
          <a:p>
            <a:pPr marL="514350" indent="-514350">
              <a:buFont typeface="+mj-lt"/>
              <a:buAutoNum type="alphaLcParenR"/>
            </a:pPr>
            <a:r>
              <a:rPr lang="en-US" dirty="0"/>
              <a:t>CS Teaching </a:t>
            </a:r>
            <a:r>
              <a:rPr lang="en-US" dirty="0" smtClean="0"/>
              <a:t>Advice</a:t>
            </a:r>
          </a:p>
          <a:p>
            <a:pPr marL="514350" indent="-514350">
              <a:buFont typeface="+mj-lt"/>
              <a:buAutoNum type="alphaLcParenR"/>
            </a:pPr>
            <a:r>
              <a:rPr lang="en-US" dirty="0" smtClean="0"/>
              <a:t>Teaching CS</a:t>
            </a:r>
          </a:p>
          <a:p>
            <a:pPr marL="514350" indent="-514350">
              <a:buFont typeface="+mj-lt"/>
              <a:buAutoNum type="alphaLcParenR"/>
            </a:pPr>
            <a:r>
              <a:rPr lang="en-US" dirty="0" smtClean="0"/>
              <a:t>CS Pedagogy</a:t>
            </a:r>
          </a:p>
          <a:p>
            <a:pPr marL="514350" indent="-514350">
              <a:buFont typeface="+mj-lt"/>
              <a:buAutoNum type="alphaLcParenR"/>
            </a:pPr>
            <a:r>
              <a:rPr lang="en-US" dirty="0" smtClean="0"/>
              <a:t>CS Teaching Methods</a:t>
            </a:r>
          </a:p>
        </p:txBody>
      </p:sp>
    </p:spTree>
    <p:extLst>
      <p:ext uri="{BB962C8B-B14F-4D97-AF65-F5344CB8AC3E}">
        <p14:creationId xmlns:p14="http://schemas.microsoft.com/office/powerpoint/2010/main" val="2593643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813" y="5029200"/>
            <a:ext cx="13731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nvGraphicFramePr>
        <p:xfrm>
          <a:off x="609600" y="304800"/>
          <a:ext cx="7848600" cy="5791200"/>
        </p:xfrm>
        <a:graphic>
          <a:graphicData uri="http://schemas.openxmlformats.org/drawingml/2006/table">
            <a:tbl>
              <a:tblPr firstRow="1" bandRow="1">
                <a:tableStyleId>{5C22544A-7EE6-4342-B048-85BDC9FD1C3A}</a:tableStyleId>
              </a:tblPr>
              <a:tblGrid>
                <a:gridCol w="784860"/>
                <a:gridCol w="784860"/>
                <a:gridCol w="784860"/>
                <a:gridCol w="784860"/>
                <a:gridCol w="784860"/>
                <a:gridCol w="784860"/>
                <a:gridCol w="784860"/>
                <a:gridCol w="784860"/>
                <a:gridCol w="784860"/>
                <a:gridCol w="784860"/>
              </a:tblGrid>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430">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Line Callout 1 4"/>
          <p:cNvSpPr/>
          <p:nvPr/>
        </p:nvSpPr>
        <p:spPr>
          <a:xfrm>
            <a:off x="304800" y="1752600"/>
            <a:ext cx="2743200" cy="2590800"/>
          </a:xfrm>
          <a:prstGeom prst="borderCallout1">
            <a:avLst>
              <a:gd name="adj1" fmla="val 44880"/>
              <a:gd name="adj2" fmla="val 101270"/>
              <a:gd name="adj3" fmla="val 44262"/>
              <a:gd name="adj4" fmla="val 12558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This entire set of n comparisons and we only swapped 2 elements!</a:t>
            </a:r>
          </a:p>
        </p:txBody>
      </p:sp>
    </p:spTree>
    <p:extLst>
      <p:ext uri="{BB962C8B-B14F-4D97-AF65-F5344CB8AC3E}">
        <p14:creationId xmlns:p14="http://schemas.microsoft.com/office/powerpoint/2010/main" val="696996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solidFill>
                  <a:srgbClr val="000000"/>
                </a:solidFill>
                <a:latin typeface="Consolas" panose="020B0609020204030204" pitchFamily="49" charset="0"/>
                <a:cs typeface="Consolas" panose="020B0609020204030204" pitchFamily="49" charset="0"/>
              </a:rPr>
              <a:t>; test cases for bubble </a:t>
            </a:r>
          </a:p>
        </p:txBody>
      </p:sp>
      <p:sp>
        <p:nvSpPr>
          <p:cNvPr id="6" name="Content Placeholder 5"/>
          <p:cNvSpPr>
            <a:spLocks noGrp="1"/>
          </p:cNvSpPr>
          <p:nvPr>
            <p:ph idx="1"/>
          </p:nvPr>
        </p:nvSpPr>
        <p:spPr/>
        <p:txBody>
          <a:bodyPr/>
          <a:lstStyle/>
          <a:p>
            <a:pPr marL="0" lvl="0" indent="0">
              <a:spcBef>
                <a:spcPct val="0"/>
              </a:spcBef>
              <a:buNone/>
            </a:pPr>
            <a:r>
              <a:rPr lang="en-US" sz="2800" dirty="0" smtClean="0">
                <a:solidFill>
                  <a:srgbClr val="000000"/>
                </a:solidFill>
                <a:latin typeface="Consolas" panose="020B0609020204030204" pitchFamily="49" charset="0"/>
                <a:cs typeface="Consolas" panose="020B0609020204030204" pitchFamily="49" charset="0"/>
              </a:rPr>
              <a:t>(</a:t>
            </a:r>
            <a:r>
              <a:rPr lang="en-US" sz="2800" dirty="0">
                <a:solidFill>
                  <a:srgbClr val="000000"/>
                </a:solidFill>
                <a:latin typeface="Consolas" panose="020B0609020204030204" pitchFamily="49" charset="0"/>
                <a:cs typeface="Consolas" panose="020B0609020204030204" pitchFamily="49" charset="0"/>
              </a:rPr>
              <a:t>check-expect (bubble '(5)) </a:t>
            </a:r>
            <a:endParaRPr lang="en-US" sz="2800" dirty="0" smtClean="0">
              <a:solidFill>
                <a:srgbClr val="000000"/>
              </a:solidFill>
              <a:latin typeface="Consolas" panose="020B0609020204030204" pitchFamily="49" charset="0"/>
              <a:cs typeface="Consolas" panose="020B0609020204030204" pitchFamily="49" charset="0"/>
            </a:endParaRPr>
          </a:p>
          <a:p>
            <a:pPr marL="0" lvl="0" indent="0">
              <a:spcBef>
                <a:spcPct val="0"/>
              </a:spcBef>
              <a:buNone/>
            </a:pPr>
            <a:r>
              <a:rPr lang="en-US" sz="2800" dirty="0" smtClean="0">
                <a:solidFill>
                  <a:srgbClr val="000000"/>
                </a:solidFill>
                <a:latin typeface="Consolas" panose="020B0609020204030204" pitchFamily="49" charset="0"/>
                <a:cs typeface="Consolas" panose="020B0609020204030204" pitchFamily="49" charset="0"/>
              </a:rPr>
              <a:t>			        '(</a:t>
            </a:r>
            <a:r>
              <a:rPr lang="en-US" sz="2800" dirty="0">
                <a:solidFill>
                  <a:srgbClr val="000000"/>
                </a:solidFill>
                <a:latin typeface="Consolas" panose="020B0609020204030204" pitchFamily="49" charset="0"/>
                <a:cs typeface="Consolas" panose="020B0609020204030204" pitchFamily="49" charset="0"/>
              </a:rPr>
              <a:t>5)) </a:t>
            </a:r>
            <a:endParaRPr lang="en-US" sz="2800" dirty="0" smtClean="0">
              <a:solidFill>
                <a:srgbClr val="000000"/>
              </a:solidFill>
              <a:latin typeface="Consolas" panose="020B0609020204030204" pitchFamily="49" charset="0"/>
              <a:cs typeface="Consolas" panose="020B0609020204030204" pitchFamily="49" charset="0"/>
            </a:endParaRPr>
          </a:p>
          <a:p>
            <a:pPr marL="0" lvl="0" indent="0">
              <a:spcBef>
                <a:spcPct val="0"/>
              </a:spcBef>
              <a:buNone/>
            </a:pPr>
            <a:endParaRPr lang="en-US" sz="2800" dirty="0">
              <a:solidFill>
                <a:srgbClr val="000000"/>
              </a:solidFill>
              <a:latin typeface="Consolas" panose="020B0609020204030204" pitchFamily="49" charset="0"/>
              <a:cs typeface="Consolas" panose="020B0609020204030204" pitchFamily="49" charset="0"/>
            </a:endParaRPr>
          </a:p>
          <a:p>
            <a:pPr marL="0" lvl="0" indent="0">
              <a:spcBef>
                <a:spcPct val="0"/>
              </a:spcBef>
              <a:buNone/>
            </a:pPr>
            <a:r>
              <a:rPr lang="en-US" sz="2800" dirty="0">
                <a:solidFill>
                  <a:srgbClr val="000000"/>
                </a:solidFill>
                <a:latin typeface="Consolas" panose="020B0609020204030204" pitchFamily="49" charset="0"/>
                <a:cs typeface="Consolas" panose="020B0609020204030204" pitchFamily="49" charset="0"/>
              </a:rPr>
              <a:t>(check-expect (bubble '(</a:t>
            </a:r>
            <a:r>
              <a:rPr lang="en-US" sz="2800" b="1" dirty="0">
                <a:solidFill>
                  <a:srgbClr val="000000"/>
                </a:solidFill>
                <a:latin typeface="Consolas" panose="020B0609020204030204" pitchFamily="49" charset="0"/>
                <a:cs typeface="Consolas" panose="020B0609020204030204" pitchFamily="49" charset="0"/>
              </a:rPr>
              <a:t>5</a:t>
            </a:r>
            <a:r>
              <a:rPr lang="en-US" sz="2800" dirty="0">
                <a:solidFill>
                  <a:srgbClr val="000000"/>
                </a:solidFill>
                <a:latin typeface="Consolas" panose="020B0609020204030204" pitchFamily="49" charset="0"/>
                <a:cs typeface="Consolas" panose="020B0609020204030204" pitchFamily="49" charset="0"/>
              </a:rPr>
              <a:t> 1 2 3 4)) </a:t>
            </a:r>
            <a:endParaRPr lang="en-US" sz="2800" dirty="0" smtClean="0">
              <a:solidFill>
                <a:srgbClr val="000000"/>
              </a:solidFill>
              <a:latin typeface="Consolas" panose="020B0609020204030204" pitchFamily="49" charset="0"/>
              <a:cs typeface="Consolas" panose="020B0609020204030204" pitchFamily="49" charset="0"/>
            </a:endParaRPr>
          </a:p>
          <a:p>
            <a:pPr marL="0" lvl="0" indent="0">
              <a:spcBef>
                <a:spcPct val="0"/>
              </a:spcBef>
              <a:buNone/>
            </a:pPr>
            <a:r>
              <a:rPr lang="en-US" sz="2800" dirty="0">
                <a:solidFill>
                  <a:srgbClr val="000000"/>
                </a:solidFill>
                <a:latin typeface="Consolas" panose="020B0609020204030204" pitchFamily="49" charset="0"/>
                <a:cs typeface="Consolas" panose="020B0609020204030204" pitchFamily="49" charset="0"/>
              </a:rPr>
              <a:t>	</a:t>
            </a:r>
            <a:r>
              <a:rPr lang="en-US" sz="2800" dirty="0" smtClean="0">
                <a:solidFill>
                  <a:srgbClr val="000000"/>
                </a:solidFill>
                <a:latin typeface="Consolas" panose="020B0609020204030204" pitchFamily="49" charset="0"/>
                <a:cs typeface="Consolas" panose="020B0609020204030204" pitchFamily="49" charset="0"/>
              </a:rPr>
              <a:t>		        '(</a:t>
            </a:r>
            <a:r>
              <a:rPr lang="en-US" sz="2800" dirty="0">
                <a:solidFill>
                  <a:srgbClr val="000000"/>
                </a:solidFill>
                <a:latin typeface="Consolas" panose="020B0609020204030204" pitchFamily="49" charset="0"/>
                <a:cs typeface="Consolas" panose="020B0609020204030204" pitchFamily="49" charset="0"/>
              </a:rPr>
              <a:t>1 2 3 4 </a:t>
            </a:r>
            <a:r>
              <a:rPr lang="en-US" sz="2800" b="1" dirty="0">
                <a:solidFill>
                  <a:srgbClr val="000000"/>
                </a:solidFill>
                <a:latin typeface="Consolas" panose="020B0609020204030204" pitchFamily="49" charset="0"/>
                <a:cs typeface="Consolas" panose="020B0609020204030204" pitchFamily="49" charset="0"/>
              </a:rPr>
              <a:t>5</a:t>
            </a:r>
            <a:r>
              <a:rPr lang="en-US" sz="2800" dirty="0">
                <a:solidFill>
                  <a:srgbClr val="000000"/>
                </a:solidFill>
                <a:latin typeface="Consolas" panose="020B0609020204030204" pitchFamily="49" charset="0"/>
                <a:cs typeface="Consolas" panose="020B0609020204030204" pitchFamily="49" charset="0"/>
              </a:rPr>
              <a:t>)) </a:t>
            </a:r>
            <a:endParaRPr lang="en-US" sz="2800" dirty="0" smtClean="0">
              <a:solidFill>
                <a:srgbClr val="000000"/>
              </a:solidFill>
              <a:latin typeface="Consolas" panose="020B0609020204030204" pitchFamily="49" charset="0"/>
              <a:cs typeface="Consolas" panose="020B0609020204030204" pitchFamily="49" charset="0"/>
            </a:endParaRPr>
          </a:p>
          <a:p>
            <a:pPr marL="0" lvl="0" indent="0">
              <a:spcBef>
                <a:spcPct val="0"/>
              </a:spcBef>
              <a:buNone/>
            </a:pPr>
            <a:endParaRPr lang="en-US" sz="2800" dirty="0">
              <a:solidFill>
                <a:srgbClr val="000000"/>
              </a:solidFill>
              <a:latin typeface="Consolas" panose="020B0609020204030204" pitchFamily="49" charset="0"/>
              <a:cs typeface="Consolas" panose="020B0609020204030204" pitchFamily="49" charset="0"/>
            </a:endParaRPr>
          </a:p>
          <a:p>
            <a:pPr marL="0" lvl="0" indent="0">
              <a:spcBef>
                <a:spcPct val="0"/>
              </a:spcBef>
              <a:buNone/>
            </a:pPr>
            <a:r>
              <a:rPr lang="en-US" sz="2800" dirty="0">
                <a:solidFill>
                  <a:srgbClr val="000000"/>
                </a:solidFill>
                <a:latin typeface="Consolas" panose="020B0609020204030204" pitchFamily="49" charset="0"/>
                <a:cs typeface="Consolas" panose="020B0609020204030204" pitchFamily="49" charset="0"/>
              </a:rPr>
              <a:t>(check-expect (bubble '(</a:t>
            </a:r>
            <a:r>
              <a:rPr lang="en-US" sz="2800" b="1" dirty="0">
                <a:solidFill>
                  <a:srgbClr val="000000"/>
                </a:solidFill>
                <a:latin typeface="Consolas" panose="020B0609020204030204" pitchFamily="49" charset="0"/>
                <a:cs typeface="Consolas" panose="020B0609020204030204" pitchFamily="49" charset="0"/>
              </a:rPr>
              <a:t>5</a:t>
            </a:r>
            <a:r>
              <a:rPr lang="en-US" sz="2800" dirty="0">
                <a:solidFill>
                  <a:srgbClr val="000000"/>
                </a:solidFill>
                <a:latin typeface="Consolas" panose="020B0609020204030204" pitchFamily="49" charset="0"/>
                <a:cs typeface="Consolas" panose="020B0609020204030204" pitchFamily="49" charset="0"/>
              </a:rPr>
              <a:t> 3 2 1 4)) </a:t>
            </a:r>
            <a:endParaRPr lang="en-US" sz="2800" dirty="0" smtClean="0">
              <a:solidFill>
                <a:srgbClr val="000000"/>
              </a:solidFill>
              <a:latin typeface="Consolas" panose="020B0609020204030204" pitchFamily="49" charset="0"/>
              <a:cs typeface="Consolas" panose="020B0609020204030204" pitchFamily="49" charset="0"/>
            </a:endParaRPr>
          </a:p>
          <a:p>
            <a:pPr marL="0" lvl="0" indent="0">
              <a:spcBef>
                <a:spcPct val="0"/>
              </a:spcBef>
              <a:buNone/>
            </a:pPr>
            <a:r>
              <a:rPr lang="en-US" sz="2800" dirty="0">
                <a:solidFill>
                  <a:srgbClr val="000000"/>
                </a:solidFill>
                <a:latin typeface="Consolas" panose="020B0609020204030204" pitchFamily="49" charset="0"/>
                <a:cs typeface="Consolas" panose="020B0609020204030204" pitchFamily="49" charset="0"/>
              </a:rPr>
              <a:t>	</a:t>
            </a:r>
            <a:r>
              <a:rPr lang="en-US" sz="2800" dirty="0" smtClean="0">
                <a:solidFill>
                  <a:srgbClr val="000000"/>
                </a:solidFill>
                <a:latin typeface="Consolas" panose="020B0609020204030204" pitchFamily="49" charset="0"/>
                <a:cs typeface="Consolas" panose="020B0609020204030204" pitchFamily="49" charset="0"/>
              </a:rPr>
              <a:t>		        '(</a:t>
            </a:r>
            <a:r>
              <a:rPr lang="en-US" sz="2800" dirty="0">
                <a:solidFill>
                  <a:srgbClr val="000000"/>
                </a:solidFill>
                <a:latin typeface="Consolas" panose="020B0609020204030204" pitchFamily="49" charset="0"/>
                <a:cs typeface="Consolas" panose="020B0609020204030204" pitchFamily="49" charset="0"/>
              </a:rPr>
              <a:t>3 2 1 4 </a:t>
            </a:r>
            <a:r>
              <a:rPr lang="en-US" sz="2800" b="1" dirty="0">
                <a:solidFill>
                  <a:srgbClr val="000000"/>
                </a:solidFill>
                <a:latin typeface="Consolas" panose="020B0609020204030204" pitchFamily="49" charset="0"/>
                <a:cs typeface="Consolas" panose="020B0609020204030204" pitchFamily="49" charset="0"/>
              </a:rPr>
              <a:t>5</a:t>
            </a:r>
            <a:r>
              <a:rPr lang="en-US" sz="2800" dirty="0">
                <a:solidFill>
                  <a:srgbClr val="000000"/>
                </a:solidFill>
                <a:latin typeface="Consolas" panose="020B0609020204030204" pitchFamily="49" charset="0"/>
                <a:cs typeface="Consolas" panose="020B0609020204030204" pitchFamily="49" charset="0"/>
              </a:rPr>
              <a:t>))</a:t>
            </a:r>
            <a:r>
              <a:rPr lang="en-US" sz="2000" dirty="0">
                <a:latin typeface="Consolas" panose="020B0609020204030204" pitchFamily="49" charset="0"/>
                <a:cs typeface="Consolas" panose="020B0609020204030204" pitchFamily="49" charset="0"/>
              </a:rPr>
              <a:t> </a:t>
            </a:r>
            <a:endParaRPr lang="en-US" sz="2800" dirty="0">
              <a:solidFill>
                <a:srgbClr val="000000"/>
              </a:solidFill>
              <a:latin typeface="Consolas" panose="020B0609020204030204" pitchFamily="49" charset="0"/>
              <a:cs typeface="Consolas" panose="020B0609020204030204" pitchFamily="49" charset="0"/>
            </a:endParaRPr>
          </a:p>
          <a:p>
            <a:pPr marL="0" lvl="0" indent="0">
              <a:spcBef>
                <a:spcPct val="0"/>
              </a:spcBef>
              <a:buNone/>
            </a:pPr>
            <a:endParaRPr lang="en-US" sz="2800" dirty="0" smtClean="0">
              <a:solidFill>
                <a:srgbClr val="000000"/>
              </a:solidFill>
              <a:latin typeface="Consolas" panose="020B0609020204030204" pitchFamily="49" charset="0"/>
              <a:cs typeface="Consolas" panose="020B0609020204030204" pitchFamily="49" charset="0"/>
            </a:endParaRPr>
          </a:p>
          <a:p>
            <a:pPr marL="0" lvl="0" indent="0">
              <a:spcBef>
                <a:spcPct val="0"/>
              </a:spcBef>
              <a:buNone/>
            </a:pPr>
            <a:r>
              <a:rPr lang="en-US" sz="2800" dirty="0" smtClean="0">
                <a:solidFill>
                  <a:srgbClr val="000000"/>
                </a:solidFill>
                <a:latin typeface="Consolas" panose="020B0609020204030204" pitchFamily="49" charset="0"/>
                <a:cs typeface="Consolas" panose="020B0609020204030204" pitchFamily="49" charset="0"/>
              </a:rPr>
              <a:t>(</a:t>
            </a:r>
            <a:r>
              <a:rPr lang="en-US" sz="2800" dirty="0">
                <a:solidFill>
                  <a:srgbClr val="000000"/>
                </a:solidFill>
                <a:latin typeface="Consolas" panose="020B0609020204030204" pitchFamily="49" charset="0"/>
                <a:cs typeface="Consolas" panose="020B0609020204030204" pitchFamily="49" charset="0"/>
              </a:rPr>
              <a:t>check-expect (bubble </a:t>
            </a:r>
            <a:r>
              <a:rPr lang="en-US" sz="2800" dirty="0" smtClean="0">
                <a:solidFill>
                  <a:srgbClr val="000000"/>
                </a:solidFill>
                <a:latin typeface="Consolas" panose="020B0609020204030204" pitchFamily="49" charset="0"/>
                <a:cs typeface="Consolas" panose="020B0609020204030204" pitchFamily="49" charset="0"/>
              </a:rPr>
              <a:t>'(3 </a:t>
            </a:r>
            <a:r>
              <a:rPr lang="en-US" sz="2800" b="1" dirty="0" smtClean="0">
                <a:solidFill>
                  <a:srgbClr val="000000"/>
                </a:solidFill>
                <a:latin typeface="Consolas" panose="020B0609020204030204" pitchFamily="49" charset="0"/>
                <a:cs typeface="Consolas" panose="020B0609020204030204" pitchFamily="49" charset="0"/>
              </a:rPr>
              <a:t>5</a:t>
            </a:r>
            <a:r>
              <a:rPr lang="en-US" sz="2800" dirty="0" smtClean="0">
                <a:solidFill>
                  <a:srgbClr val="000000"/>
                </a:solidFill>
                <a:latin typeface="Consolas" panose="020B0609020204030204" pitchFamily="49" charset="0"/>
                <a:cs typeface="Consolas" panose="020B0609020204030204" pitchFamily="49" charset="0"/>
              </a:rPr>
              <a:t> </a:t>
            </a:r>
            <a:r>
              <a:rPr lang="en-US" sz="2800" dirty="0">
                <a:solidFill>
                  <a:srgbClr val="000000"/>
                </a:solidFill>
                <a:latin typeface="Consolas" panose="020B0609020204030204" pitchFamily="49" charset="0"/>
                <a:cs typeface="Consolas" panose="020B0609020204030204" pitchFamily="49" charset="0"/>
              </a:rPr>
              <a:t>2 1 4)) </a:t>
            </a:r>
          </a:p>
          <a:p>
            <a:pPr marL="0" lvl="0" indent="0">
              <a:spcBef>
                <a:spcPct val="0"/>
              </a:spcBef>
              <a:buNone/>
            </a:pPr>
            <a:r>
              <a:rPr lang="en-US" sz="2800" dirty="0">
                <a:solidFill>
                  <a:srgbClr val="000000"/>
                </a:solidFill>
                <a:latin typeface="Consolas" panose="020B0609020204030204" pitchFamily="49" charset="0"/>
                <a:cs typeface="Consolas" panose="020B0609020204030204" pitchFamily="49" charset="0"/>
              </a:rPr>
              <a:t>			        '(3 2 1 4 </a:t>
            </a:r>
            <a:r>
              <a:rPr lang="en-US" sz="2800" b="1" dirty="0">
                <a:solidFill>
                  <a:srgbClr val="000000"/>
                </a:solidFill>
                <a:latin typeface="Consolas" panose="020B0609020204030204" pitchFamily="49" charset="0"/>
                <a:cs typeface="Consolas" panose="020B0609020204030204" pitchFamily="49" charset="0"/>
              </a:rPr>
              <a:t>5</a:t>
            </a:r>
            <a:r>
              <a:rPr lang="en-US" sz="2800" dirty="0">
                <a:solidFill>
                  <a:srgbClr val="000000"/>
                </a:solidFill>
                <a:latin typeface="Consolas" panose="020B0609020204030204" pitchFamily="49" charset="0"/>
                <a:cs typeface="Consolas" panose="020B0609020204030204" pitchFamily="49" charset="0"/>
              </a:rPr>
              <a:t>))</a:t>
            </a:r>
            <a:r>
              <a:rPr lang="en-US" sz="2000" dirty="0">
                <a:latin typeface="Consolas" panose="020B0609020204030204" pitchFamily="49" charset="0"/>
                <a:cs typeface="Consolas" panose="020B0609020204030204" pitchFamily="49" charset="0"/>
              </a:rPr>
              <a:t> </a:t>
            </a:r>
            <a:endParaRPr lang="en-US" sz="5400" dirty="0">
              <a:latin typeface="Consolas" panose="020B0609020204030204" pitchFamily="49" charset="0"/>
              <a:cs typeface="Consolas" panose="020B0609020204030204" pitchFamily="49" charset="0"/>
            </a:endParaRPr>
          </a:p>
          <a:p>
            <a:pPr marL="0" indent="0">
              <a:buNone/>
            </a:pPr>
            <a:endParaRPr lang="en-US" sz="2800" dirty="0">
              <a:latin typeface="Consolas" panose="020B0609020204030204" pitchFamily="49" charset="0"/>
              <a:cs typeface="Consolas" panose="020B0609020204030204" pitchFamily="49" charset="0"/>
            </a:endParaRPr>
          </a:p>
        </p:txBody>
      </p:sp>
      <p:sp>
        <p:nvSpPr>
          <p:cNvPr id="7" name="Line Callout 1 6"/>
          <p:cNvSpPr/>
          <p:nvPr/>
        </p:nvSpPr>
        <p:spPr>
          <a:xfrm>
            <a:off x="6477000" y="1371600"/>
            <a:ext cx="2209800" cy="1295400"/>
          </a:xfrm>
          <a:prstGeom prst="borderCallout1">
            <a:avLst>
              <a:gd name="adj1" fmla="val 101549"/>
              <a:gd name="adj2" fmla="val 71693"/>
              <a:gd name="adj3" fmla="val 124295"/>
              <a:gd name="adj4" fmla="val 7112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marL="514350" indent="-514350">
              <a:buAutoNum type="alphaUcParenR"/>
              <a:defRPr/>
            </a:pPr>
            <a:r>
              <a:rPr lang="en-US" sz="2000" dirty="0" smtClean="0"/>
              <a:t>Started</a:t>
            </a:r>
          </a:p>
          <a:p>
            <a:pPr marL="514350" indent="-514350">
              <a:buAutoNum type="alphaUcParenR"/>
              <a:defRPr/>
            </a:pPr>
            <a:r>
              <a:rPr lang="en-US" sz="2000" dirty="0" smtClean="0"/>
              <a:t>Got base case</a:t>
            </a:r>
          </a:p>
          <a:p>
            <a:pPr marL="514350" indent="-514350">
              <a:buAutoNum type="alphaUcParenR"/>
              <a:defRPr/>
            </a:pPr>
            <a:r>
              <a:rPr lang="en-US" sz="2000" dirty="0" smtClean="0"/>
              <a:t>Got it</a:t>
            </a:r>
          </a:p>
          <a:p>
            <a:pPr marL="514350" indent="-514350">
              <a:buAutoNum type="alphaUcParenR"/>
              <a:defRPr/>
            </a:pPr>
            <a:r>
              <a:rPr lang="en-US" sz="2000" dirty="0" smtClean="0"/>
              <a:t>Stuck</a:t>
            </a:r>
          </a:p>
        </p:txBody>
      </p:sp>
    </p:spTree>
    <p:extLst>
      <p:ext uri="{BB962C8B-B14F-4D97-AF65-F5344CB8AC3E}">
        <p14:creationId xmlns:p14="http://schemas.microsoft.com/office/powerpoint/2010/main" val="251983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latin typeface="Consolas" panose="020B0609020204030204" pitchFamily="49" charset="0"/>
                <a:cs typeface="Consolas" panose="020B0609020204030204" pitchFamily="49" charset="0"/>
              </a:rPr>
              <a:t>; </a:t>
            </a:r>
            <a:r>
              <a:rPr lang="en-US" dirty="0" smtClean="0">
                <a:solidFill>
                  <a:srgbClr val="000000"/>
                </a:solidFill>
                <a:latin typeface="Consolas" panose="020B0609020204030204" pitchFamily="49" charset="0"/>
                <a:cs typeface="Consolas" panose="020B0609020204030204" pitchFamily="49" charset="0"/>
              </a:rPr>
              <a:t>write bubble (in Racket)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39616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latin typeface="Consolas" panose="020B0609020204030204" pitchFamily="49" charset="0"/>
                <a:cs typeface="Consolas" panose="020B0609020204030204" pitchFamily="49" charset="0"/>
              </a:rPr>
              <a:t>; </a:t>
            </a:r>
            <a:r>
              <a:rPr lang="en-US" dirty="0" smtClean="0">
                <a:solidFill>
                  <a:srgbClr val="000000"/>
                </a:solidFill>
                <a:latin typeface="Consolas" panose="020B0609020204030204" pitchFamily="49" charset="0"/>
                <a:cs typeface="Consolas" panose="020B0609020204030204" pitchFamily="49" charset="0"/>
              </a:rPr>
              <a:t>solution for </a:t>
            </a:r>
            <a:r>
              <a:rPr lang="en-US" dirty="0">
                <a:solidFill>
                  <a:srgbClr val="000000"/>
                </a:solidFill>
                <a:latin typeface="Consolas" panose="020B0609020204030204" pitchFamily="49" charset="0"/>
                <a:cs typeface="Consolas" panose="020B0609020204030204" pitchFamily="49" charset="0"/>
              </a:rPr>
              <a:t>bubble </a:t>
            </a:r>
            <a:endParaRPr lang="en-US" dirty="0"/>
          </a:p>
        </p:txBody>
      </p:sp>
      <p:sp>
        <p:nvSpPr>
          <p:cNvPr id="3" name="Content Placeholder 2"/>
          <p:cNvSpPr>
            <a:spLocks noGrp="1"/>
          </p:cNvSpPr>
          <p:nvPr>
            <p:ph idx="1"/>
          </p:nvPr>
        </p:nvSpPr>
        <p:spPr>
          <a:xfrm>
            <a:off x="76200" y="1600200"/>
            <a:ext cx="8991600" cy="4525963"/>
          </a:xfrm>
        </p:spPr>
        <p:txBody>
          <a:bodyPr/>
          <a:lstStyle/>
          <a:p>
            <a:pPr marL="0" indent="0">
              <a:buNone/>
            </a:pPr>
            <a:r>
              <a:rPr lang="en-US" sz="1800" dirty="0">
                <a:latin typeface="Consolas" panose="020B0609020204030204" pitchFamily="49" charset="0"/>
                <a:cs typeface="Consolas" panose="020B0609020204030204" pitchFamily="49" charset="0"/>
              </a:rPr>
              <a:t>(define (bubble L)</a:t>
            </a:r>
          </a:p>
          <a:p>
            <a:pPr marL="0" indent="0">
              <a:buNone/>
            </a:pPr>
            <a:r>
              <a:rPr lang="en-US" sz="1800" dirty="0">
                <a:latin typeface="Consolas" panose="020B0609020204030204" pitchFamily="49" charset="0"/>
                <a:cs typeface="Consolas" panose="020B0609020204030204" pitchFamily="49" charset="0"/>
              </a:rPr>
              <a:t>  (if (or (null? L) (null? (rest L)))</a:t>
            </a:r>
          </a:p>
          <a:p>
            <a:pPr marL="0" indent="0">
              <a:buNone/>
            </a:pPr>
            <a:r>
              <a:rPr lang="en-US" sz="1800" dirty="0">
                <a:latin typeface="Consolas" panose="020B0609020204030204" pitchFamily="49" charset="0"/>
                <a:cs typeface="Consolas" panose="020B0609020204030204" pitchFamily="49" charset="0"/>
              </a:rPr>
              <a:t>      L</a:t>
            </a:r>
          </a:p>
          <a:p>
            <a:pPr marL="0" indent="0">
              <a:buNone/>
            </a:pPr>
            <a:r>
              <a:rPr lang="en-US" sz="1800" dirty="0">
                <a:latin typeface="Consolas" panose="020B0609020204030204" pitchFamily="49" charset="0"/>
                <a:cs typeface="Consolas" panose="020B0609020204030204" pitchFamily="49" charset="0"/>
              </a:rPr>
              <a:t>      (let ([element1 (first L)]</a:t>
            </a:r>
          </a:p>
          <a:p>
            <a:pPr marL="0" indent="0">
              <a:buNone/>
            </a:pPr>
            <a:r>
              <a:rPr lang="en-US" sz="1800" dirty="0">
                <a:latin typeface="Consolas" panose="020B0609020204030204" pitchFamily="49" charset="0"/>
                <a:cs typeface="Consolas" panose="020B0609020204030204" pitchFamily="49" charset="0"/>
              </a:rPr>
              <a:t>            [element2 (second L)])</a:t>
            </a:r>
          </a:p>
          <a:p>
            <a:pPr marL="0" indent="0">
              <a:buNone/>
            </a:pPr>
            <a:r>
              <a:rPr lang="en-US" sz="1800" dirty="0">
                <a:latin typeface="Consolas" panose="020B0609020204030204" pitchFamily="49" charset="0"/>
                <a:cs typeface="Consolas" panose="020B0609020204030204" pitchFamily="49" charset="0"/>
              </a:rPr>
              <a:t>        (if (&gt; element1 element2)</a:t>
            </a:r>
          </a:p>
          <a:p>
            <a:pPr marL="0" indent="0">
              <a:buNone/>
            </a:pPr>
            <a:r>
              <a:rPr lang="en-US" sz="1800" dirty="0">
                <a:latin typeface="Consolas" panose="020B0609020204030204" pitchFamily="49" charset="0"/>
                <a:cs typeface="Consolas" panose="020B0609020204030204" pitchFamily="49" charset="0"/>
              </a:rPr>
              <a:t>            (cons element2 (bubble (cons element1 (rest (rest L)))))</a:t>
            </a:r>
          </a:p>
          <a:p>
            <a:pPr marL="0" indent="0">
              <a:buNone/>
            </a:pPr>
            <a:r>
              <a:rPr lang="en-US" sz="1800" dirty="0">
                <a:latin typeface="Consolas" panose="020B0609020204030204" pitchFamily="49" charset="0"/>
                <a:cs typeface="Consolas" panose="020B0609020204030204" pitchFamily="49" charset="0"/>
              </a:rPr>
              <a:t>            (cons element1 (bubble (cons element2 (rest (rest </a:t>
            </a:r>
            <a:r>
              <a:rPr lang="en-US" sz="1800" dirty="0" smtClean="0">
                <a:latin typeface="Consolas" panose="020B0609020204030204" pitchFamily="49" charset="0"/>
                <a:cs typeface="Consolas" panose="020B0609020204030204" pitchFamily="49" charset="0"/>
              </a:rPr>
              <a:t>L))))) ))))</a:t>
            </a:r>
            <a:endParaRPr lang="en-US"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888499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itle 1"/>
          <p:cNvSpPr>
            <a:spLocks noGrp="1"/>
          </p:cNvSpPr>
          <p:nvPr>
            <p:ph type="title"/>
          </p:nvPr>
        </p:nvSpPr>
        <p:spPr>
          <a:xfrm>
            <a:off x="2514600" y="2438400"/>
            <a:ext cx="8229600" cy="1143000"/>
          </a:xfrm>
        </p:spPr>
        <p:txBody>
          <a:bodyPr/>
          <a:lstStyle/>
          <a:p>
            <a:r>
              <a:rPr lang="en-US" sz="8800" smtClean="0"/>
              <a:t>Sort</a:t>
            </a:r>
          </a:p>
        </p:txBody>
      </p:sp>
    </p:spTree>
    <p:extLst>
      <p:ext uri="{BB962C8B-B14F-4D97-AF65-F5344CB8AC3E}">
        <p14:creationId xmlns:p14="http://schemas.microsoft.com/office/powerpoint/2010/main" val="4019441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r"/>
            <a:r>
              <a:rPr lang="en-US" dirty="0" smtClean="0"/>
              <a:t>Insertion Sort </a:t>
            </a:r>
            <a:r>
              <a:rPr lang="en-US" dirty="0" err="1" smtClean="0"/>
              <a:t>Pseudocode</a:t>
            </a:r>
            <a:endParaRPr lang="en-US" dirty="0" smtClean="0"/>
          </a:p>
        </p:txBody>
      </p:sp>
      <p:sp>
        <p:nvSpPr>
          <p:cNvPr id="55299" name="Content Placeholder 2"/>
          <p:cNvSpPr>
            <a:spLocks noGrp="1"/>
          </p:cNvSpPr>
          <p:nvPr>
            <p:ph idx="1"/>
          </p:nvPr>
        </p:nvSpPr>
        <p:spPr>
          <a:xfrm>
            <a:off x="0" y="1295400"/>
            <a:ext cx="9144000" cy="4830763"/>
          </a:xfrm>
        </p:spPr>
        <p:txBody>
          <a:bodyPr/>
          <a:lstStyle/>
          <a:p>
            <a:r>
              <a:rPr lang="en-US" dirty="0" smtClean="0"/>
              <a:t>Starting with empty sequence of outputs </a:t>
            </a:r>
            <a:r>
              <a:rPr lang="en-US" i="1" dirty="0" smtClean="0"/>
              <a:t>S</a:t>
            </a:r>
            <a:r>
              <a:rPr lang="en-US" dirty="0" smtClean="0"/>
              <a:t> and the unsorted list of </a:t>
            </a:r>
            <a:r>
              <a:rPr lang="en-US" i="1" dirty="0" smtClean="0"/>
              <a:t>n</a:t>
            </a:r>
            <a:r>
              <a:rPr lang="en-US" dirty="0" smtClean="0"/>
              <a:t> input items </a:t>
            </a:r>
            <a:r>
              <a:rPr lang="en-US" i="1" dirty="0" smtClean="0"/>
              <a:t>I.</a:t>
            </a:r>
            <a:endParaRPr lang="en-US" dirty="0" smtClean="0"/>
          </a:p>
          <a:p>
            <a:r>
              <a:rPr lang="en-US" dirty="0" smtClean="0"/>
              <a:t>Add each item from input </a:t>
            </a:r>
            <a:r>
              <a:rPr lang="en-US" i="1" dirty="0" smtClean="0"/>
              <a:t>I</a:t>
            </a:r>
            <a:r>
              <a:rPr lang="en-US" dirty="0" smtClean="0"/>
              <a:t>, inserting into output sequence </a:t>
            </a:r>
            <a:r>
              <a:rPr lang="en-US" i="1" dirty="0" smtClean="0"/>
              <a:t>S </a:t>
            </a:r>
            <a:r>
              <a:rPr lang="en-US" dirty="0" smtClean="0"/>
              <a:t>at a position so the output is still in sorted order.</a:t>
            </a:r>
          </a:p>
          <a:p>
            <a:r>
              <a:rPr lang="en-US" b="1" dirty="0" smtClean="0"/>
              <a:t>Invariant: </a:t>
            </a:r>
            <a:r>
              <a:rPr lang="en-US" dirty="0" smtClean="0"/>
              <a:t>at the </a:t>
            </a:r>
            <a:r>
              <a:rPr lang="en-US" i="1" dirty="0" err="1" smtClean="0"/>
              <a:t>k</a:t>
            </a:r>
            <a:r>
              <a:rPr lang="en-US" dirty="0" err="1" smtClean="0"/>
              <a:t>th</a:t>
            </a:r>
            <a:r>
              <a:rPr lang="en-US" dirty="0" smtClean="0"/>
              <a:t> iteration, the elements from </a:t>
            </a:r>
            <a:r>
              <a:rPr lang="en-US" i="1" dirty="0" smtClean="0"/>
              <a:t>0</a:t>
            </a:r>
            <a:r>
              <a:rPr lang="en-US" dirty="0" smtClean="0"/>
              <a:t> to </a:t>
            </a:r>
            <a:r>
              <a:rPr lang="en-US" i="1" dirty="0" smtClean="0"/>
              <a:t>k-1</a:t>
            </a:r>
            <a:r>
              <a:rPr lang="en-US" dirty="0" smtClean="0"/>
              <a:t> in the output sequence </a:t>
            </a:r>
            <a:r>
              <a:rPr lang="en-US" i="1" dirty="0" smtClean="0"/>
              <a:t>S </a:t>
            </a:r>
            <a:r>
              <a:rPr lang="en-US" dirty="0" smtClean="0"/>
              <a:t>are sorted.</a:t>
            </a:r>
          </a:p>
        </p:txBody>
      </p:sp>
      <p:pic>
        <p:nvPicPr>
          <p:cNvPr id="553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282054" y="4953000"/>
            <a:ext cx="7946408" cy="1143000"/>
          </a:xfrm>
          <a:prstGeom prst="borderCallout1">
            <a:avLst>
              <a:gd name="adj1" fmla="val 76614"/>
              <a:gd name="adj2" fmla="val 100849"/>
              <a:gd name="adj3" fmla="val 30478"/>
              <a:gd name="adj4" fmla="val 10568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What is the Big-O runtime of Insertion Sort?</a:t>
            </a:r>
          </a:p>
          <a:p>
            <a:pPr algn="ctr" fontAlgn="auto">
              <a:spcBef>
                <a:spcPts val="0"/>
              </a:spcBef>
              <a:spcAft>
                <a:spcPts val="0"/>
              </a:spcAft>
              <a:defRPr/>
            </a:pPr>
            <a:endParaRPr lang="en-US" sz="1100" dirty="0" smtClean="0"/>
          </a:p>
          <a:p>
            <a:pPr algn="ctr" fontAlgn="auto">
              <a:spcBef>
                <a:spcPts val="0"/>
              </a:spcBef>
              <a:spcAft>
                <a:spcPts val="0"/>
              </a:spcAft>
              <a:defRPr/>
            </a:pPr>
            <a:r>
              <a:rPr lang="en-US" sz="2000" dirty="0" smtClean="0"/>
              <a:t>A) O(N)		B) O(N log N) 	C) O(N</a:t>
            </a:r>
            <a:r>
              <a:rPr lang="en-US" sz="2000" baseline="30000" dirty="0" smtClean="0"/>
              <a:t>2</a:t>
            </a:r>
            <a:r>
              <a:rPr lang="en-US" sz="2000" dirty="0" smtClean="0"/>
              <a:t>) 		D) O(2</a:t>
            </a:r>
            <a:r>
              <a:rPr lang="en-US" sz="2000" baseline="30000" dirty="0" smtClean="0"/>
              <a:t>N</a:t>
            </a:r>
            <a:r>
              <a:rPr lang="en-US" sz="2000" dirty="0" smtClean="0"/>
              <a:t>)         E) ??</a:t>
            </a:r>
            <a:endParaRPr lang="en-US" sz="1600" dirty="0"/>
          </a:p>
        </p:txBody>
      </p:sp>
      <p:sp>
        <p:nvSpPr>
          <p:cNvPr id="6" name="Line Callout 1 5"/>
          <p:cNvSpPr/>
          <p:nvPr/>
        </p:nvSpPr>
        <p:spPr>
          <a:xfrm>
            <a:off x="1752600" y="6168360"/>
            <a:ext cx="7046794" cy="571500"/>
          </a:xfrm>
          <a:prstGeom prst="borderCallout1">
            <a:avLst>
              <a:gd name="adj1" fmla="val 71838"/>
              <a:gd name="adj2" fmla="val 99924"/>
              <a:gd name="adj3" fmla="val 25702"/>
              <a:gd name="adj4" fmla="val 9990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Is it sometimes faster than this? A) Yes   B) No</a:t>
            </a:r>
            <a:endParaRPr lang="en-US" sz="1600" dirty="0"/>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4021200" y="5438520"/>
              <a:ext cx="1271160" cy="631800"/>
            </p14:xfrm>
          </p:contentPart>
        </mc:Choice>
        <mc:Fallback>
          <p:pic>
            <p:nvPicPr>
              <p:cNvPr id="2" name="Ink 1"/>
              <p:cNvPicPr/>
              <p:nvPr/>
            </p:nvPicPr>
            <p:blipFill>
              <a:blip r:embed="rId4"/>
              <a:stretch>
                <a:fillRect/>
              </a:stretch>
            </p:blipFill>
            <p:spPr>
              <a:xfrm>
                <a:off x="4012200" y="5429880"/>
                <a:ext cx="1291680" cy="651240"/>
              </a:xfrm>
              <a:prstGeom prst="rect">
                <a:avLst/>
              </a:prstGeom>
            </p:spPr>
          </p:pic>
        </mc:Fallback>
      </mc:AlternateContent>
    </p:spTree>
    <p:extLst>
      <p:ext uri="{BB962C8B-B14F-4D97-AF65-F5344CB8AC3E}">
        <p14:creationId xmlns:p14="http://schemas.microsoft.com/office/powerpoint/2010/main" val="292454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1143000" y="914400"/>
          <a:ext cx="7848600" cy="5791200"/>
        </p:xfrm>
        <a:graphic>
          <a:graphicData uri="http://schemas.openxmlformats.org/drawingml/2006/table">
            <a:tbl>
              <a:tblPr firstRow="1" bandRow="1">
                <a:tableStyleId>{5C22544A-7EE6-4342-B048-85BDC9FD1C3A}</a:tableStyleId>
              </a:tblPr>
              <a:tblGrid>
                <a:gridCol w="784860"/>
                <a:gridCol w="784860"/>
                <a:gridCol w="784860"/>
                <a:gridCol w="784860"/>
                <a:gridCol w="784860"/>
                <a:gridCol w="784860"/>
                <a:gridCol w="784860"/>
                <a:gridCol w="784860"/>
                <a:gridCol w="784860"/>
                <a:gridCol w="784860"/>
              </a:tblGrid>
              <a:tr h="574053">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430">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 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8" name="Rectangle 7"/>
          <p:cNvSpPr/>
          <p:nvPr/>
        </p:nvSpPr>
        <p:spPr>
          <a:xfrm>
            <a:off x="1143000" y="1524000"/>
            <a:ext cx="784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143000" y="2057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1143000" y="2667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143000" y="3200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1143000" y="3810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1143000" y="44196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1143000" y="4953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1143000" y="55626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1143000" y="6096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Line Callout 1 16"/>
          <p:cNvSpPr/>
          <p:nvPr/>
        </p:nvSpPr>
        <p:spPr>
          <a:xfrm>
            <a:off x="2590800" y="152400"/>
            <a:ext cx="3200400" cy="1295400"/>
          </a:xfrm>
          <a:prstGeom prst="borderCallout1">
            <a:avLst>
              <a:gd name="adj1" fmla="val 66843"/>
              <a:gd name="adj2" fmla="val -22955"/>
              <a:gd name="adj3" fmla="val 50543"/>
              <a:gd name="adj4" fmla="val 139"/>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Start with a “sorted” 1 element section</a:t>
            </a:r>
          </a:p>
        </p:txBody>
      </p:sp>
    </p:spTree>
    <p:extLst>
      <p:ext uri="{BB962C8B-B14F-4D97-AF65-F5344CB8AC3E}">
        <p14:creationId xmlns:p14="http://schemas.microsoft.com/office/powerpoint/2010/main" val="1195761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1143000" y="914400"/>
          <a:ext cx="7848600" cy="5791200"/>
        </p:xfrm>
        <a:graphic>
          <a:graphicData uri="http://schemas.openxmlformats.org/drawingml/2006/table">
            <a:tbl>
              <a:tblPr firstRow="1" bandRow="1">
                <a:tableStyleId>{5C22544A-7EE6-4342-B048-85BDC9FD1C3A}</a:tableStyleId>
              </a:tblPr>
              <a:tblGrid>
                <a:gridCol w="784860"/>
                <a:gridCol w="784860"/>
                <a:gridCol w="784860"/>
                <a:gridCol w="784860"/>
                <a:gridCol w="784860"/>
                <a:gridCol w="784860"/>
                <a:gridCol w="784860"/>
                <a:gridCol w="784860"/>
                <a:gridCol w="784860"/>
                <a:gridCol w="784860"/>
              </a:tblGrid>
              <a:tr h="574053">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430">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 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0</a:t>
                      </a:r>
                      <a:endParaRPr lang="en-US" sz="3200" b="1" dirty="0">
                        <a:solidFill>
                          <a:schemeClr val="tx1"/>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5" name="Line Callout 1 4"/>
          <p:cNvSpPr/>
          <p:nvPr/>
        </p:nvSpPr>
        <p:spPr>
          <a:xfrm>
            <a:off x="3352800" y="3352800"/>
            <a:ext cx="3200400" cy="1295400"/>
          </a:xfrm>
          <a:prstGeom prst="borderCallout1">
            <a:avLst>
              <a:gd name="adj1" fmla="val 123512"/>
              <a:gd name="adj2" fmla="val -20138"/>
              <a:gd name="adj3" fmla="val 50543"/>
              <a:gd name="adj4" fmla="val 139"/>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Let’s zoom into a single “insertion”</a:t>
            </a:r>
          </a:p>
        </p:txBody>
      </p:sp>
    </p:spTree>
    <p:extLst>
      <p:ext uri="{BB962C8B-B14F-4D97-AF65-F5344CB8AC3E}">
        <p14:creationId xmlns:p14="http://schemas.microsoft.com/office/powerpoint/2010/main" val="3687791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1143000" y="914400"/>
          <a:ext cx="7848600" cy="5211990"/>
        </p:xfrm>
        <a:graphic>
          <a:graphicData uri="http://schemas.openxmlformats.org/drawingml/2006/table">
            <a:tbl>
              <a:tblPr firstRow="1" bandRow="1">
                <a:tableStyleId>{5C22544A-7EE6-4342-B048-85BDC9FD1C3A}</a:tableStyleId>
              </a:tblPr>
              <a:tblGrid>
                <a:gridCol w="784860"/>
                <a:gridCol w="784860"/>
                <a:gridCol w="784860"/>
                <a:gridCol w="784860"/>
                <a:gridCol w="784860"/>
                <a:gridCol w="784860"/>
                <a:gridCol w="784860"/>
                <a:gridCol w="784860"/>
                <a:gridCol w="784860"/>
                <a:gridCol w="784860"/>
              </a:tblGrid>
              <a:tr h="579085">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085">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085">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085">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085">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085">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085">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085">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085">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Rectangle 3"/>
          <p:cNvSpPr/>
          <p:nvPr/>
        </p:nvSpPr>
        <p:spPr>
          <a:xfrm>
            <a:off x="1143000" y="1524000"/>
            <a:ext cx="78486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3900" dirty="0"/>
              <a:t>???</a:t>
            </a:r>
            <a:endParaRPr lang="en-US" dirty="0"/>
          </a:p>
        </p:txBody>
      </p:sp>
      <p:sp>
        <p:nvSpPr>
          <p:cNvPr id="5" name="Line Callout 1 4"/>
          <p:cNvSpPr/>
          <p:nvPr/>
        </p:nvSpPr>
        <p:spPr>
          <a:xfrm>
            <a:off x="4648200" y="5334000"/>
            <a:ext cx="4191000" cy="1295400"/>
          </a:xfrm>
          <a:prstGeom prst="borderCallout1">
            <a:avLst>
              <a:gd name="adj1" fmla="val -6728"/>
              <a:gd name="adj2" fmla="val -20540"/>
              <a:gd name="adj3" fmla="val 50543"/>
              <a:gd name="adj4" fmla="val 139"/>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There are a lot of intermediate moves to get the 0 in the right spot.</a:t>
            </a:r>
          </a:p>
        </p:txBody>
      </p:sp>
    </p:spTree>
    <p:extLst>
      <p:ext uri="{BB962C8B-B14F-4D97-AF65-F5344CB8AC3E}">
        <p14:creationId xmlns:p14="http://schemas.microsoft.com/office/powerpoint/2010/main" val="1168907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Consolas" panose="020B0609020204030204" pitchFamily="49" charset="0"/>
                <a:cs typeface="Consolas" panose="020B0609020204030204" pitchFamily="49" charset="0"/>
              </a:rPr>
              <a:t>% </a:t>
            </a:r>
            <a:r>
              <a:rPr lang="en-US" dirty="0">
                <a:solidFill>
                  <a:srgbClr val="000000"/>
                </a:solidFill>
                <a:latin typeface="Consolas" panose="020B0609020204030204" pitchFamily="49" charset="0"/>
                <a:cs typeface="Consolas" panose="020B0609020204030204" pitchFamily="49" charset="0"/>
              </a:rPr>
              <a:t>test cases for </a:t>
            </a:r>
            <a:r>
              <a:rPr lang="en-US" dirty="0" smtClean="0">
                <a:solidFill>
                  <a:srgbClr val="000000"/>
                </a:solidFill>
                <a:latin typeface="Consolas" panose="020B0609020204030204" pitchFamily="49" charset="0"/>
                <a:cs typeface="Consolas" panose="020B0609020204030204" pitchFamily="49" charset="0"/>
              </a:rPr>
              <a:t>insert</a:t>
            </a:r>
            <a:endParaRPr lang="en-US" dirty="0"/>
          </a:p>
        </p:txBody>
      </p:sp>
      <p:sp>
        <p:nvSpPr>
          <p:cNvPr id="3" name="Content Placeholder 2"/>
          <p:cNvSpPr>
            <a:spLocks noGrp="1"/>
          </p:cNvSpPr>
          <p:nvPr>
            <p:ph idx="1"/>
          </p:nvPr>
        </p:nvSpPr>
        <p:spPr>
          <a:xfrm>
            <a:off x="152400" y="1600200"/>
            <a:ext cx="8686800" cy="4525963"/>
          </a:xfrm>
        </p:spPr>
        <p:txBody>
          <a:bodyPr/>
          <a:lstStyle/>
          <a:p>
            <a:pPr marL="0" indent="0">
              <a:buNone/>
            </a:pPr>
            <a:r>
              <a:rPr lang="en-US" sz="2400" dirty="0" smtClean="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begin_tests</a:t>
            </a:r>
            <a:r>
              <a:rPr lang="en-US" sz="2400" dirty="0">
                <a:latin typeface="Consolas" panose="020B0609020204030204" pitchFamily="49" charset="0"/>
                <a:cs typeface="Consolas" panose="020B0609020204030204" pitchFamily="49" charset="0"/>
              </a:rPr>
              <a:t>(insert).</a:t>
            </a:r>
          </a:p>
          <a:p>
            <a:pPr marL="0" indent="0">
              <a:buNone/>
            </a:pPr>
            <a:r>
              <a:rPr lang="en-US" sz="2400" dirty="0">
                <a:latin typeface="Consolas" panose="020B0609020204030204" pitchFamily="49" charset="0"/>
                <a:cs typeface="Consolas" panose="020B0609020204030204" pitchFamily="49" charset="0"/>
              </a:rPr>
              <a:t>test(insertT1) :- insert(1, [2, 3], [1, 2, 3]), !.</a:t>
            </a:r>
          </a:p>
          <a:p>
            <a:pPr marL="0" indent="0">
              <a:buNone/>
            </a:pPr>
            <a:r>
              <a:rPr lang="en-US" sz="2400" dirty="0">
                <a:latin typeface="Consolas" panose="020B0609020204030204" pitchFamily="49" charset="0"/>
                <a:cs typeface="Consolas" panose="020B0609020204030204" pitchFamily="49" charset="0"/>
              </a:rPr>
              <a:t>test(insertT2) :- insert(2, [1, 3], [1, 2, 3]), !.</a:t>
            </a:r>
          </a:p>
          <a:p>
            <a:pPr marL="0" indent="0">
              <a:buNone/>
            </a:pPr>
            <a:r>
              <a:rPr lang="en-US" sz="2400" dirty="0">
                <a:latin typeface="Consolas" panose="020B0609020204030204" pitchFamily="49" charset="0"/>
                <a:cs typeface="Consolas" panose="020B0609020204030204" pitchFamily="49" charset="0"/>
              </a:rPr>
              <a:t>test(insertT3) :- insert(3, [1, 2], [1, 2, 3]), !.</a:t>
            </a:r>
          </a:p>
          <a:p>
            <a:pPr marL="0" indent="0">
              <a:buNone/>
            </a:pPr>
            <a:r>
              <a:rPr lang="en-US" sz="2400" dirty="0">
                <a:latin typeface="Consolas" panose="020B0609020204030204" pitchFamily="49" charset="0"/>
                <a:cs typeface="Consolas" panose="020B0609020204030204" pitchFamily="49" charset="0"/>
              </a:rPr>
              <a:t>test(insertT4) :- insert(1, [1, 1], [1, 1, 1]), !.</a:t>
            </a:r>
          </a:p>
          <a:p>
            <a:pPr marL="0" indent="0">
              <a:buNone/>
            </a:pPr>
            <a:r>
              <a:rPr lang="en-US" sz="2400" dirty="0">
                <a:latin typeface="Consolas" panose="020B0609020204030204" pitchFamily="49" charset="0"/>
                <a:cs typeface="Consolas" panose="020B0609020204030204" pitchFamily="49" charset="0"/>
              </a:rPr>
              <a:t>test(insertT5) :- insert(1, [], [1]), !.</a:t>
            </a:r>
          </a:p>
          <a:p>
            <a:pPr marL="0" indent="0">
              <a:buNone/>
            </a:pPr>
            <a:r>
              <a:rPr lang="en-US" sz="2400" dirty="0">
                <a:latin typeface="Consolas" panose="020B0609020204030204" pitchFamily="49" charset="0"/>
                <a:cs typeface="Consolas" panose="020B0609020204030204" pitchFamily="49" charset="0"/>
              </a:rPr>
              <a:t>test(insertT6) :- \+insert(_, _, []).</a:t>
            </a:r>
          </a:p>
          <a:p>
            <a:pPr marL="0" indent="0">
              <a:buNone/>
            </a:pP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end_tests</a:t>
            </a:r>
            <a:r>
              <a:rPr lang="en-US" sz="2400" dirty="0">
                <a:latin typeface="Consolas" panose="020B0609020204030204" pitchFamily="49" charset="0"/>
                <a:cs typeface="Consolas" panose="020B0609020204030204" pitchFamily="49" charset="0"/>
              </a:rPr>
              <a:t>(insert).</a:t>
            </a:r>
          </a:p>
        </p:txBody>
      </p:sp>
      <p:sp>
        <p:nvSpPr>
          <p:cNvPr id="4" name="Line Callout 1 3"/>
          <p:cNvSpPr/>
          <p:nvPr/>
        </p:nvSpPr>
        <p:spPr>
          <a:xfrm>
            <a:off x="6172200" y="5019394"/>
            <a:ext cx="2209800" cy="1295400"/>
          </a:xfrm>
          <a:prstGeom prst="borderCallout1">
            <a:avLst>
              <a:gd name="adj1" fmla="val 101549"/>
              <a:gd name="adj2" fmla="val 71693"/>
              <a:gd name="adj3" fmla="val 124295"/>
              <a:gd name="adj4" fmla="val 7112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marL="514350" indent="-514350">
              <a:buAutoNum type="alphaUcParenR"/>
              <a:defRPr/>
            </a:pPr>
            <a:r>
              <a:rPr lang="en-US" sz="2000" dirty="0" smtClean="0"/>
              <a:t>Started</a:t>
            </a:r>
          </a:p>
          <a:p>
            <a:pPr marL="514350" indent="-514350">
              <a:buAutoNum type="alphaUcParenR"/>
              <a:defRPr/>
            </a:pPr>
            <a:r>
              <a:rPr lang="en-US" sz="2000" dirty="0" smtClean="0"/>
              <a:t>Got base case</a:t>
            </a:r>
          </a:p>
          <a:p>
            <a:pPr marL="514350" indent="-514350">
              <a:buAutoNum type="alphaUcParenR"/>
              <a:defRPr/>
            </a:pPr>
            <a:r>
              <a:rPr lang="en-US" sz="2000" dirty="0" smtClean="0"/>
              <a:t>Got it</a:t>
            </a:r>
          </a:p>
          <a:p>
            <a:pPr marL="514350" indent="-514350">
              <a:buAutoNum type="alphaUcParenR"/>
              <a:defRPr/>
            </a:pPr>
            <a:r>
              <a:rPr lang="en-US" sz="2000" dirty="0" smtClean="0"/>
              <a:t>Stuck</a:t>
            </a:r>
          </a:p>
        </p:txBody>
      </p:sp>
    </p:spTree>
    <p:extLst>
      <p:ext uri="{BB962C8B-B14F-4D97-AF65-F5344CB8AC3E}">
        <p14:creationId xmlns:p14="http://schemas.microsoft.com/office/powerpoint/2010/main" val="46361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Administrative Stuff</a:t>
            </a:r>
            <a:br>
              <a:rPr lang="en-US" dirty="0" smtClean="0"/>
            </a:br>
            <a:r>
              <a:rPr lang="en-US" dirty="0" smtClean="0"/>
              <a:t>(Not in your notes)</a:t>
            </a:r>
          </a:p>
        </p:txBody>
      </p:sp>
      <p:sp>
        <p:nvSpPr>
          <p:cNvPr id="4099" name="Content Placeholder 2"/>
          <p:cNvSpPr>
            <a:spLocks noGrp="1"/>
          </p:cNvSpPr>
          <p:nvPr>
            <p:ph idx="1"/>
          </p:nvPr>
        </p:nvSpPr>
        <p:spPr>
          <a:xfrm>
            <a:off x="152400" y="1752600"/>
            <a:ext cx="8699500" cy="4525963"/>
          </a:xfrm>
        </p:spPr>
        <p:txBody>
          <a:bodyPr/>
          <a:lstStyle/>
          <a:p>
            <a:r>
              <a:rPr lang="en-US" dirty="0" smtClean="0"/>
              <a:t>Regular office hours this week:</a:t>
            </a:r>
          </a:p>
          <a:p>
            <a:pPr lvl="1"/>
            <a:r>
              <a:rPr lang="en-US" dirty="0" smtClean="0"/>
              <a:t>Tuesday 2-5pm in the LAC</a:t>
            </a:r>
          </a:p>
          <a:p>
            <a:pPr marL="0" indent="0">
              <a:buNone/>
            </a:pPr>
            <a:endParaRPr lang="en-US" dirty="0"/>
          </a:p>
        </p:txBody>
      </p:sp>
    </p:spTree>
    <p:extLst>
      <p:ext uri="{BB962C8B-B14F-4D97-AF65-F5344CB8AC3E}">
        <p14:creationId xmlns:p14="http://schemas.microsoft.com/office/powerpoint/2010/main" val="19011240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Consolas" panose="020B0609020204030204" pitchFamily="49" charset="0"/>
                <a:cs typeface="Consolas" panose="020B0609020204030204" pitchFamily="49" charset="0"/>
              </a:rPr>
              <a:t>% write insert in Prolog</a:t>
            </a:r>
            <a:endParaRPr lang="en-US" dirty="0"/>
          </a:p>
        </p:txBody>
      </p:sp>
      <p:sp>
        <p:nvSpPr>
          <p:cNvPr id="3" name="Content Placeholder 2"/>
          <p:cNvSpPr>
            <a:spLocks noGrp="1"/>
          </p:cNvSpPr>
          <p:nvPr>
            <p:ph idx="1"/>
          </p:nvPr>
        </p:nvSpPr>
        <p:spPr>
          <a:xfrm>
            <a:off x="152400" y="1600200"/>
            <a:ext cx="8686800" cy="4525963"/>
          </a:xfrm>
        </p:spPr>
        <p:txBody>
          <a:bodyPr/>
          <a:lstStyle/>
          <a:p>
            <a:pPr marL="0" indent="0">
              <a:buNone/>
            </a:pPr>
            <a:endParaRPr lang="en-US" sz="2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74948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Consolas" panose="020B0609020204030204" pitchFamily="49" charset="0"/>
                <a:cs typeface="Consolas" panose="020B0609020204030204" pitchFamily="49" charset="0"/>
              </a:rPr>
              <a:t>% solution for insert</a:t>
            </a:r>
            <a:endParaRPr lang="en-US" dirty="0"/>
          </a:p>
        </p:txBody>
      </p:sp>
      <p:sp>
        <p:nvSpPr>
          <p:cNvPr id="3" name="Content Placeholder 2"/>
          <p:cNvSpPr>
            <a:spLocks noGrp="1"/>
          </p:cNvSpPr>
          <p:nvPr>
            <p:ph idx="1"/>
          </p:nvPr>
        </p:nvSpPr>
        <p:spPr>
          <a:xfrm>
            <a:off x="152400" y="1600200"/>
            <a:ext cx="8686800" cy="4525963"/>
          </a:xfrm>
        </p:spPr>
        <p:txBody>
          <a:bodyPr/>
          <a:lstStyle/>
          <a:p>
            <a:pPr marL="0" indent="0">
              <a:buNone/>
            </a:pPr>
            <a:r>
              <a:rPr lang="nn-NO" sz="2400" dirty="0">
                <a:latin typeface="Consolas" panose="020B0609020204030204" pitchFamily="49" charset="0"/>
                <a:cs typeface="Consolas" panose="020B0609020204030204" pitchFamily="49" charset="0"/>
              </a:rPr>
              <a:t>insert(X, [], [X</a:t>
            </a:r>
            <a:r>
              <a:rPr lang="nn-NO" sz="2400" dirty="0" smtClean="0">
                <a:latin typeface="Consolas" panose="020B0609020204030204" pitchFamily="49" charset="0"/>
                <a:cs typeface="Consolas" panose="020B0609020204030204" pitchFamily="49" charset="0"/>
              </a:rPr>
              <a:t>]).</a:t>
            </a:r>
          </a:p>
          <a:p>
            <a:pPr marL="0" indent="0">
              <a:buNone/>
            </a:pPr>
            <a:endParaRPr lang="nn-NO" sz="2400" dirty="0">
              <a:latin typeface="Consolas" panose="020B0609020204030204" pitchFamily="49" charset="0"/>
              <a:cs typeface="Consolas" panose="020B0609020204030204" pitchFamily="49" charset="0"/>
            </a:endParaRPr>
          </a:p>
          <a:p>
            <a:pPr marL="0" indent="0">
              <a:buNone/>
            </a:pPr>
            <a:r>
              <a:rPr lang="nn-NO" sz="2400" dirty="0">
                <a:latin typeface="Consolas" panose="020B0609020204030204" pitchFamily="49" charset="0"/>
                <a:cs typeface="Consolas" panose="020B0609020204030204" pitchFamily="49" charset="0"/>
              </a:rPr>
              <a:t>insert(X, [F|R],  [X, F|R] ):- F &gt;= X.</a:t>
            </a:r>
          </a:p>
          <a:p>
            <a:pPr marL="0" indent="0">
              <a:buNone/>
            </a:pPr>
            <a:endParaRPr lang="nn-NO" sz="2400" dirty="0" smtClean="0">
              <a:latin typeface="Consolas" panose="020B0609020204030204" pitchFamily="49" charset="0"/>
              <a:cs typeface="Consolas" panose="020B0609020204030204" pitchFamily="49" charset="0"/>
            </a:endParaRPr>
          </a:p>
          <a:p>
            <a:pPr marL="0" indent="0">
              <a:buNone/>
            </a:pPr>
            <a:r>
              <a:rPr lang="nn-NO" sz="2400" dirty="0" smtClean="0">
                <a:latin typeface="Consolas" panose="020B0609020204030204" pitchFamily="49" charset="0"/>
                <a:cs typeface="Consolas" panose="020B0609020204030204" pitchFamily="49" charset="0"/>
              </a:rPr>
              <a:t>insert(X</a:t>
            </a:r>
            <a:r>
              <a:rPr lang="nn-NO" sz="2400" dirty="0">
                <a:latin typeface="Consolas" panose="020B0609020204030204" pitchFamily="49" charset="0"/>
                <a:cs typeface="Consolas" panose="020B0609020204030204" pitchFamily="49" charset="0"/>
              </a:rPr>
              <a:t>, [F|R],  [F|R2]) :- X &gt; F, </a:t>
            </a:r>
            <a:endParaRPr lang="nn-NO" sz="2400" dirty="0" smtClean="0">
              <a:latin typeface="Consolas" panose="020B0609020204030204" pitchFamily="49" charset="0"/>
              <a:cs typeface="Consolas" panose="020B0609020204030204" pitchFamily="49" charset="0"/>
            </a:endParaRPr>
          </a:p>
          <a:p>
            <a:pPr marL="0" indent="0">
              <a:buNone/>
            </a:pPr>
            <a:r>
              <a:rPr lang="nn-NO" sz="2400" dirty="0">
                <a:latin typeface="Consolas" panose="020B0609020204030204" pitchFamily="49" charset="0"/>
                <a:cs typeface="Consolas" panose="020B0609020204030204" pitchFamily="49" charset="0"/>
              </a:rPr>
              <a:t> </a:t>
            </a:r>
            <a:r>
              <a:rPr lang="nn-NO" sz="2400" dirty="0" smtClean="0">
                <a:latin typeface="Consolas" panose="020B0609020204030204" pitchFamily="49" charset="0"/>
                <a:cs typeface="Consolas" panose="020B0609020204030204" pitchFamily="49" charset="0"/>
              </a:rPr>
              <a:t>					  insert(X</a:t>
            </a:r>
            <a:r>
              <a:rPr lang="nn-NO" sz="2400" dirty="0">
                <a:latin typeface="Consolas" panose="020B0609020204030204" pitchFamily="49" charset="0"/>
                <a:cs typeface="Consolas" panose="020B0609020204030204" pitchFamily="49" charset="0"/>
              </a:rPr>
              <a:t>, R, R2).</a:t>
            </a:r>
            <a:endParaRPr lang="en-US" sz="2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3022382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pPr algn="l">
              <a:defRPr/>
            </a:pPr>
            <a:r>
              <a:rPr lang="en-US" b="1" dirty="0" smtClean="0"/>
              <a:t>Which is faster?</a:t>
            </a:r>
            <a:r>
              <a:rPr lang="en-US" dirty="0" smtClean="0"/>
              <a:t/>
            </a:r>
            <a:br>
              <a:rPr lang="en-US" dirty="0" smtClean="0"/>
            </a:br>
            <a:r>
              <a:rPr lang="en-US" dirty="0" smtClean="0"/>
              <a:t/>
            </a:r>
            <a:br>
              <a:rPr lang="en-US" dirty="0" smtClean="0"/>
            </a:br>
            <a:r>
              <a:rPr lang="en-US" dirty="0" smtClean="0"/>
              <a:t>A) </a:t>
            </a:r>
            <a:r>
              <a:rPr lang="en-US" dirty="0" smtClean="0">
                <a:solidFill>
                  <a:srgbClr val="FF0000"/>
                </a:solidFill>
              </a:rPr>
              <a:t>Insertion Sort with an Array</a:t>
            </a:r>
            <a:r>
              <a:rPr lang="en-US" dirty="0" smtClean="0"/>
              <a:t/>
            </a:r>
            <a:br>
              <a:rPr lang="en-US" dirty="0" smtClean="0"/>
            </a:br>
            <a:r>
              <a:rPr lang="en-US" dirty="0" smtClean="0"/>
              <a:t>				vs.</a:t>
            </a:r>
            <a:br>
              <a:rPr lang="en-US" dirty="0" smtClean="0"/>
            </a:br>
            <a:r>
              <a:rPr lang="en-US" dirty="0" smtClean="0"/>
              <a:t>B) </a:t>
            </a:r>
            <a:r>
              <a:rPr lang="en-US" dirty="0" smtClean="0">
                <a:solidFill>
                  <a:schemeClr val="tx2">
                    <a:lumMod val="60000"/>
                    <a:lumOff val="40000"/>
                  </a:schemeClr>
                </a:solidFill>
              </a:rPr>
              <a:t>Insertion Sort with a Linked List</a:t>
            </a:r>
            <a:br>
              <a:rPr lang="en-US" dirty="0" smtClean="0">
                <a:solidFill>
                  <a:schemeClr val="tx2">
                    <a:lumMod val="60000"/>
                    <a:lumOff val="40000"/>
                  </a:schemeClr>
                </a:solidFill>
              </a:rPr>
            </a:br>
            <a:r>
              <a:rPr lang="en-US" dirty="0" smtClean="0"/>
              <a:t>C) Tie!</a:t>
            </a:r>
            <a:br>
              <a:rPr lang="en-US" dirty="0" smtClean="0"/>
            </a:br>
            <a:r>
              <a:rPr lang="en-US" dirty="0" smtClean="0"/>
              <a:t>D) ??</a:t>
            </a:r>
            <a:endParaRPr lang="en-US" dirty="0">
              <a:solidFill>
                <a:schemeClr val="tx2">
                  <a:lumMod val="60000"/>
                  <a:lumOff val="40000"/>
                </a:schemeClr>
              </a:solidFill>
            </a:endParaRPr>
          </a:p>
        </p:txBody>
      </p:sp>
      <p:pic>
        <p:nvPicPr>
          <p:cNvPr id="593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86200"/>
            <a:ext cx="45243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549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0"/>
            <a:ext cx="8229600" cy="1143000"/>
          </a:xfrm>
        </p:spPr>
        <p:txBody>
          <a:bodyPr/>
          <a:lstStyle/>
          <a:p>
            <a:r>
              <a:rPr lang="en-US" smtClean="0"/>
              <a:t>Insertion Sort: O(n</a:t>
            </a:r>
            <a:r>
              <a:rPr lang="en-US" baseline="30000" smtClean="0"/>
              <a:t>2</a:t>
            </a:r>
            <a:r>
              <a:rPr lang="en-US" smtClean="0"/>
              <a:t>)</a:t>
            </a:r>
          </a:p>
        </p:txBody>
      </p:sp>
      <p:sp>
        <p:nvSpPr>
          <p:cNvPr id="3" name="Content Placeholder 2"/>
          <p:cNvSpPr>
            <a:spLocks noGrp="1"/>
          </p:cNvSpPr>
          <p:nvPr>
            <p:ph idx="1"/>
          </p:nvPr>
        </p:nvSpPr>
        <p:spPr>
          <a:xfrm>
            <a:off x="533400" y="1066800"/>
            <a:ext cx="8229600" cy="5257800"/>
          </a:xfrm>
        </p:spPr>
        <p:txBody>
          <a:bodyPr/>
          <a:lstStyle/>
          <a:p>
            <a:r>
              <a:rPr lang="en-US" dirty="0" smtClean="0"/>
              <a:t>Linked list</a:t>
            </a:r>
          </a:p>
          <a:p>
            <a:pPr lvl="1"/>
            <a:r>
              <a:rPr lang="en-US" i="1" dirty="0" smtClean="0"/>
              <a:t>O(n)</a:t>
            </a:r>
            <a:r>
              <a:rPr lang="en-US" dirty="0" smtClean="0"/>
              <a:t> worst-case time to find the right position of </a:t>
            </a:r>
            <a:r>
              <a:rPr lang="en-US" i="1" dirty="0" smtClean="0"/>
              <a:t>S </a:t>
            </a:r>
            <a:r>
              <a:rPr lang="en-US" dirty="0" smtClean="0"/>
              <a:t>to insert each item (for n items).</a:t>
            </a:r>
          </a:p>
          <a:p>
            <a:pPr lvl="1"/>
            <a:r>
              <a:rPr lang="en-US" dirty="0" smtClean="0"/>
              <a:t> </a:t>
            </a:r>
            <a:r>
              <a:rPr lang="en-US" i="1" dirty="0" smtClean="0"/>
              <a:t>O(1)</a:t>
            </a:r>
            <a:r>
              <a:rPr lang="en-US" dirty="0" smtClean="0"/>
              <a:t> time to insert the item (for n items).</a:t>
            </a:r>
          </a:p>
          <a:p>
            <a:r>
              <a:rPr lang="en-US" dirty="0" smtClean="0"/>
              <a:t>Array</a:t>
            </a:r>
          </a:p>
          <a:p>
            <a:pPr lvl="1"/>
            <a:r>
              <a:rPr lang="en-US" dirty="0" smtClean="0"/>
              <a:t>Find the right position in </a:t>
            </a:r>
            <a:r>
              <a:rPr lang="en-US" i="1" dirty="0" smtClean="0"/>
              <a:t>S</a:t>
            </a:r>
            <a:r>
              <a:rPr lang="en-US" dirty="0" smtClean="0"/>
              <a:t> in </a:t>
            </a:r>
            <a:r>
              <a:rPr lang="en-US" i="1" dirty="0" smtClean="0"/>
              <a:t>O(log n)</a:t>
            </a:r>
            <a:r>
              <a:rPr lang="en-US" dirty="0" smtClean="0"/>
              <a:t> time by binary search (for n items).</a:t>
            </a:r>
          </a:p>
          <a:p>
            <a:pPr lvl="1"/>
            <a:r>
              <a:rPr lang="en-US" i="1" dirty="0" smtClean="0"/>
              <a:t>O(n)</a:t>
            </a:r>
            <a:r>
              <a:rPr lang="en-US" dirty="0" smtClean="0"/>
              <a:t> worst-case time to shift the larger items over to make room for the new item (for n items). </a:t>
            </a:r>
          </a:p>
          <a:p>
            <a:endParaRPr lang="en-US" dirty="0" smtClean="0"/>
          </a:p>
        </p:txBody>
      </p:sp>
    </p:spTree>
    <p:extLst>
      <p:ext uri="{BB962C8B-B14F-4D97-AF65-F5344CB8AC3E}">
        <p14:creationId xmlns:p14="http://schemas.microsoft.com/office/powerpoint/2010/main" val="891538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371600" y="0"/>
            <a:ext cx="8229600" cy="1143000"/>
          </a:xfrm>
        </p:spPr>
        <p:txBody>
          <a:bodyPr/>
          <a:lstStyle/>
          <a:p>
            <a:r>
              <a:rPr lang="en-US" smtClean="0"/>
              <a:t>Selection Sort</a:t>
            </a:r>
          </a:p>
        </p:txBody>
      </p:sp>
      <p:pic>
        <p:nvPicPr>
          <p:cNvPr id="61443" name="Picture 4" descr="http://upload.wikimedia.org/wikipedia/commons/thumb/8/80/Selection.svg/558px-Selec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685800"/>
            <a:ext cx="53149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237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914400" y="-76200"/>
            <a:ext cx="8229600" cy="1143000"/>
          </a:xfrm>
        </p:spPr>
        <p:txBody>
          <a:bodyPr/>
          <a:lstStyle/>
          <a:p>
            <a:r>
              <a:rPr lang="en-US" dirty="0" smtClean="0"/>
              <a:t>Selection Sort </a:t>
            </a:r>
            <a:r>
              <a:rPr lang="en-US" dirty="0" err="1" smtClean="0"/>
              <a:t>Pseudocode</a:t>
            </a:r>
            <a:endParaRPr lang="en-US" dirty="0" smtClean="0"/>
          </a:p>
        </p:txBody>
      </p:sp>
      <p:sp>
        <p:nvSpPr>
          <p:cNvPr id="63491" name="Content Placeholder 2"/>
          <p:cNvSpPr>
            <a:spLocks noGrp="1"/>
          </p:cNvSpPr>
          <p:nvPr>
            <p:ph idx="1"/>
          </p:nvPr>
        </p:nvSpPr>
        <p:spPr>
          <a:xfrm>
            <a:off x="914400" y="944562"/>
            <a:ext cx="8229600" cy="5410200"/>
          </a:xfrm>
        </p:spPr>
        <p:txBody>
          <a:bodyPr/>
          <a:lstStyle/>
          <a:p>
            <a:r>
              <a:rPr lang="en-US" dirty="0" smtClean="0"/>
              <a:t>Starting  an unsorted array (</a:t>
            </a:r>
            <a:r>
              <a:rPr lang="en-US" dirty="0" err="1" smtClean="0">
                <a:latin typeface="Courier New" pitchFamily="49" charset="0"/>
                <a:cs typeface="Courier New" pitchFamily="49" charset="0"/>
              </a:rPr>
              <a:t>myArray</a:t>
            </a:r>
            <a:r>
              <a:rPr lang="en-US" dirty="0" smtClean="0"/>
              <a:t>) of </a:t>
            </a:r>
            <a:r>
              <a:rPr lang="en-US" i="1" dirty="0" smtClean="0"/>
              <a:t>n</a:t>
            </a:r>
            <a:r>
              <a:rPr lang="en-US" dirty="0" smtClean="0"/>
              <a:t> input items</a:t>
            </a:r>
            <a:r>
              <a:rPr lang="en-US" i="1" dirty="0" smtClean="0"/>
              <a:t>.</a:t>
            </a:r>
            <a:endParaRPr lang="en-US" dirty="0" smtClean="0"/>
          </a:p>
          <a:p>
            <a:r>
              <a:rPr lang="en-US" dirty="0" smtClean="0"/>
              <a:t>Walk through </a:t>
            </a:r>
            <a:r>
              <a:rPr lang="en-US" dirty="0" err="1" smtClean="0">
                <a:latin typeface="Courier New" pitchFamily="49" charset="0"/>
                <a:cs typeface="Courier New" pitchFamily="49" charset="0"/>
              </a:rPr>
              <a:t>myArray</a:t>
            </a:r>
            <a:r>
              <a:rPr lang="en-US" i="1" dirty="0" smtClean="0"/>
              <a:t> </a:t>
            </a:r>
            <a:r>
              <a:rPr lang="en-US" dirty="0" smtClean="0"/>
              <a:t>and find the </a:t>
            </a:r>
            <a:r>
              <a:rPr lang="en-US" b="1" dirty="0" smtClean="0"/>
              <a:t>smallest</a:t>
            </a:r>
            <a:r>
              <a:rPr lang="en-US" dirty="0" smtClean="0"/>
              <a:t> item:</a:t>
            </a:r>
          </a:p>
          <a:p>
            <a:pPr lvl="1"/>
            <a:r>
              <a:rPr lang="en-US" dirty="0" smtClean="0"/>
              <a:t>Swap the smallest item into the right place </a:t>
            </a:r>
          </a:p>
          <a:p>
            <a:pPr lvl="1"/>
            <a:r>
              <a:rPr lang="en-US" dirty="0" smtClean="0"/>
              <a:t>(Also could: remove the item and put it at the end of an another array or linked list.</a:t>
            </a:r>
            <a:r>
              <a:rPr lang="en-US" i="1" dirty="0" smtClean="0"/>
              <a:t>)</a:t>
            </a:r>
            <a:endParaRPr lang="en-US" dirty="0" smtClean="0"/>
          </a:p>
          <a:p>
            <a:r>
              <a:rPr lang="en-US" b="1" dirty="0" smtClean="0"/>
              <a:t>Invariant: </a:t>
            </a:r>
            <a:r>
              <a:rPr lang="en-US" dirty="0" smtClean="0"/>
              <a:t>at the </a:t>
            </a:r>
            <a:r>
              <a:rPr lang="en-US" i="1" dirty="0" err="1" smtClean="0"/>
              <a:t>k</a:t>
            </a:r>
            <a:r>
              <a:rPr lang="en-US" dirty="0" err="1" smtClean="0"/>
              <a:t>th</a:t>
            </a:r>
            <a:r>
              <a:rPr lang="en-US" dirty="0" smtClean="0"/>
              <a:t> iteration, the </a:t>
            </a:r>
            <a:r>
              <a:rPr lang="en-US" i="1" dirty="0" smtClean="0"/>
              <a:t>k smallest </a:t>
            </a:r>
            <a:r>
              <a:rPr lang="en-US" dirty="0" smtClean="0"/>
              <a:t>elements of the input </a:t>
            </a:r>
            <a:r>
              <a:rPr lang="en-US" i="1" dirty="0" smtClean="0"/>
              <a:t>I</a:t>
            </a:r>
            <a:r>
              <a:rPr lang="en-US" dirty="0" smtClean="0"/>
              <a:t> are sorted. </a:t>
            </a:r>
          </a:p>
        </p:txBody>
      </p:sp>
      <p:pic>
        <p:nvPicPr>
          <p:cNvPr id="63492" name="Picture 4" descr="http://upload.wikimedia.org/wikipedia/commons/thumb/8/80/Selection.svg/558px-Selec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282054" y="5727510"/>
            <a:ext cx="7946408" cy="1143000"/>
          </a:xfrm>
          <a:prstGeom prst="borderCallout1">
            <a:avLst>
              <a:gd name="adj1" fmla="val 76614"/>
              <a:gd name="adj2" fmla="val 100849"/>
              <a:gd name="adj3" fmla="val 30478"/>
              <a:gd name="adj4" fmla="val 10568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What is the Big-O runtime of Selection Sort?</a:t>
            </a:r>
          </a:p>
          <a:p>
            <a:pPr algn="ctr" fontAlgn="auto">
              <a:spcBef>
                <a:spcPts val="0"/>
              </a:spcBef>
              <a:spcAft>
                <a:spcPts val="0"/>
              </a:spcAft>
              <a:defRPr/>
            </a:pPr>
            <a:endParaRPr lang="en-US" sz="1100" dirty="0" smtClean="0"/>
          </a:p>
          <a:p>
            <a:pPr algn="ctr" fontAlgn="auto">
              <a:spcBef>
                <a:spcPts val="0"/>
              </a:spcBef>
              <a:spcAft>
                <a:spcPts val="0"/>
              </a:spcAft>
              <a:defRPr/>
            </a:pPr>
            <a:r>
              <a:rPr lang="en-US" sz="2000" dirty="0" smtClean="0"/>
              <a:t>A) O(N)		B) O(N log N) 	C) O(N</a:t>
            </a:r>
            <a:r>
              <a:rPr lang="en-US" sz="2000" baseline="30000" dirty="0" smtClean="0"/>
              <a:t>2</a:t>
            </a:r>
            <a:r>
              <a:rPr lang="en-US" sz="2000" dirty="0" smtClean="0"/>
              <a:t>) 		D) O(2</a:t>
            </a:r>
            <a:r>
              <a:rPr lang="en-US" sz="2000" baseline="30000" dirty="0" smtClean="0"/>
              <a:t>N</a:t>
            </a:r>
            <a:r>
              <a:rPr lang="en-US" sz="2000" dirty="0" smtClean="0"/>
              <a:t>)         E) ??</a:t>
            </a:r>
            <a:endParaRPr lang="en-US" sz="1600" dirty="0"/>
          </a:p>
        </p:txBody>
      </p:sp>
    </p:spTree>
    <p:extLst>
      <p:ext uri="{BB962C8B-B14F-4D97-AF65-F5344CB8AC3E}">
        <p14:creationId xmlns:p14="http://schemas.microsoft.com/office/powerpoint/2010/main" val="303399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219200" y="411163"/>
          <a:ext cx="7848600" cy="6370639"/>
        </p:xfrm>
        <a:graphic>
          <a:graphicData uri="http://schemas.openxmlformats.org/drawingml/2006/table">
            <a:tbl>
              <a:tblPr firstRow="1" bandRow="1">
                <a:tableStyleId>{5C22544A-7EE6-4342-B048-85BDC9FD1C3A}</a:tableStyleId>
              </a:tblPr>
              <a:tblGrid>
                <a:gridCol w="784860"/>
                <a:gridCol w="784860"/>
                <a:gridCol w="784860"/>
                <a:gridCol w="784860"/>
                <a:gridCol w="784860"/>
                <a:gridCol w="784860"/>
                <a:gridCol w="784860"/>
                <a:gridCol w="784860"/>
                <a:gridCol w="784860"/>
                <a:gridCol w="784860"/>
              </a:tblGrid>
              <a:tr h="579149">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5" name="Rectangle 4"/>
          <p:cNvSpPr/>
          <p:nvPr/>
        </p:nvSpPr>
        <p:spPr>
          <a:xfrm rot="16200000">
            <a:off x="-1710034" y="3127801"/>
            <a:ext cx="4495800" cy="830997"/>
          </a:xfrm>
          <a:prstGeom prst="rect">
            <a:avLst/>
          </a:prstGeom>
          <a:noFill/>
        </p:spPr>
        <p:txBody>
          <a:bodyPr>
            <a:spAutoFit/>
          </a:bodyPr>
          <a:lstStyle/>
          <a:p>
            <a:pPr algn="ctr">
              <a:defRPr/>
            </a:pPr>
            <a:r>
              <a:rPr lang="en-US"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Selection Sort</a:t>
            </a:r>
          </a:p>
        </p:txBody>
      </p:sp>
      <p:pic>
        <p:nvPicPr>
          <p:cNvPr id="62601" name="Picture 4" descr="http://upload.wikimedia.org/wikipedia/commons/thumb/8/80/Selection.svg/558px-Selec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219200" y="990600"/>
            <a:ext cx="784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1219200" y="1524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1219200" y="21336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1219200" y="2667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1219200" y="32766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1219200" y="38862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1219200" y="44196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1219200" y="50292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1219200" y="55626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1219200" y="61722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Line Callout 1 15"/>
          <p:cNvSpPr/>
          <p:nvPr/>
        </p:nvSpPr>
        <p:spPr>
          <a:xfrm>
            <a:off x="2514600" y="1219200"/>
            <a:ext cx="4191000" cy="1295400"/>
          </a:xfrm>
          <a:prstGeom prst="borderCallout1">
            <a:avLst>
              <a:gd name="adj1" fmla="val -17664"/>
              <a:gd name="adj2" fmla="val -14394"/>
              <a:gd name="adj3" fmla="val 50543"/>
              <a:gd name="adj4" fmla="val 139"/>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Swap the 15 with whatever is the smallest element</a:t>
            </a:r>
          </a:p>
        </p:txBody>
      </p:sp>
      <p:sp>
        <p:nvSpPr>
          <p:cNvPr id="27" name="Line Callout 1 26"/>
          <p:cNvSpPr/>
          <p:nvPr/>
        </p:nvSpPr>
        <p:spPr>
          <a:xfrm>
            <a:off x="2819400" y="2667000"/>
            <a:ext cx="4191000" cy="1295400"/>
          </a:xfrm>
          <a:prstGeom prst="borderCallout1">
            <a:avLst>
              <a:gd name="adj1" fmla="val -88252"/>
              <a:gd name="adj2" fmla="val 118666"/>
              <a:gd name="adj3" fmla="val 45572"/>
              <a:gd name="adj4" fmla="val 9847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We swapped the 0 and the 15 (shown in gray)</a:t>
            </a:r>
          </a:p>
        </p:txBody>
      </p:sp>
      <p:sp>
        <p:nvSpPr>
          <p:cNvPr id="29" name="Line Callout 1 28"/>
          <p:cNvSpPr/>
          <p:nvPr/>
        </p:nvSpPr>
        <p:spPr>
          <a:xfrm>
            <a:off x="3733800" y="4114800"/>
            <a:ext cx="4191000" cy="1295400"/>
          </a:xfrm>
          <a:prstGeom prst="borderCallout1">
            <a:avLst>
              <a:gd name="adj1" fmla="val -129014"/>
              <a:gd name="adj2" fmla="val -10092"/>
              <a:gd name="adj3" fmla="val 17734"/>
              <a:gd name="adj4" fmla="val -169"/>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At this point the first 3 elements are sorted and in their final locations. </a:t>
            </a:r>
          </a:p>
        </p:txBody>
      </p:sp>
    </p:spTree>
    <p:extLst>
      <p:ext uri="{BB962C8B-B14F-4D97-AF65-F5344CB8AC3E}">
        <p14:creationId xmlns:p14="http://schemas.microsoft.com/office/powerpoint/2010/main" val="1136194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grpId="0" nodeType="clickEffect">
                                  <p:stCondLst>
                                    <p:cond delay="0"/>
                                  </p:stCondLst>
                                  <p:childTnLst>
                                    <p:anim calcmode="lin" valueType="num">
                                      <p:cBhvr additive="base">
                                        <p:cTn id="14" dur="500"/>
                                        <p:tgtEl>
                                          <p:spTgt spid="17"/>
                                        </p:tgtEl>
                                        <p:attrNameLst>
                                          <p:attrName>ppt_x</p:attrName>
                                        </p:attrNameLst>
                                      </p:cBhvr>
                                      <p:tavLst>
                                        <p:tav tm="0">
                                          <p:val>
                                            <p:strVal val="ppt_x"/>
                                          </p:val>
                                        </p:tav>
                                        <p:tav tm="100000">
                                          <p:val>
                                            <p:strVal val="ppt_x"/>
                                          </p:val>
                                        </p:tav>
                                      </p:tavLst>
                                    </p:anim>
                                    <p:anim calcmode="lin" valueType="num">
                                      <p:cBhvr additive="base">
                                        <p:cTn id="15" dur="500"/>
                                        <p:tgtEl>
                                          <p:spTgt spid="17"/>
                                        </p:tgtEl>
                                        <p:attrNameLst>
                                          <p:attrName>ppt_y</p:attrName>
                                        </p:attrNameLst>
                                      </p:cBhvr>
                                      <p:tavLst>
                                        <p:tav tm="0">
                                          <p:val>
                                            <p:strVal val="ppt_y"/>
                                          </p:val>
                                        </p:tav>
                                        <p:tav tm="100000">
                                          <p:val>
                                            <p:strVal val="1+ppt_h/2"/>
                                          </p:val>
                                        </p:tav>
                                      </p:tavLst>
                                    </p:anim>
                                    <p:set>
                                      <p:cBhvr>
                                        <p:cTn id="16" dur="1" fill="hold">
                                          <p:stCondLst>
                                            <p:cond delay="499"/>
                                          </p:stCondLst>
                                        </p:cTn>
                                        <p:tgtEl>
                                          <p:spTgt spid="17"/>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9"/>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16" grpId="0" animBg="1" autoUpdateAnimBg="0"/>
      <p:bldP spid="16" grpId="1" animBg="1"/>
      <p:bldP spid="27" grpId="0" animBg="1" autoUpdateAnimBg="0"/>
      <p:bldP spid="27" grpId="1" animBg="1"/>
      <p:bldP spid="29" grpId="0" animBg="1" autoUpdateAnimBg="0"/>
      <p:bldP spid="29"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Consolas" panose="020B0609020204030204" pitchFamily="49" charset="0"/>
                <a:cs typeface="Consolas" panose="020B0609020204030204" pitchFamily="49" charset="0"/>
              </a:rPr>
              <a:t>% </a:t>
            </a:r>
            <a:r>
              <a:rPr lang="en-US" dirty="0">
                <a:solidFill>
                  <a:srgbClr val="000000"/>
                </a:solidFill>
                <a:latin typeface="Consolas" panose="020B0609020204030204" pitchFamily="49" charset="0"/>
                <a:cs typeface="Consolas" panose="020B0609020204030204" pitchFamily="49" charset="0"/>
              </a:rPr>
              <a:t>test cases for </a:t>
            </a:r>
            <a:r>
              <a:rPr lang="en-US" dirty="0" smtClean="0">
                <a:solidFill>
                  <a:srgbClr val="000000"/>
                </a:solidFill>
                <a:latin typeface="Consolas" panose="020B0609020204030204" pitchFamily="49" charset="0"/>
                <a:cs typeface="Consolas" panose="020B0609020204030204" pitchFamily="49" charset="0"/>
              </a:rPr>
              <a:t>min</a:t>
            </a:r>
            <a:endParaRPr lang="en-US" dirty="0"/>
          </a:p>
        </p:txBody>
      </p:sp>
      <p:sp>
        <p:nvSpPr>
          <p:cNvPr id="3" name="Content Placeholder 2"/>
          <p:cNvSpPr>
            <a:spLocks noGrp="1"/>
          </p:cNvSpPr>
          <p:nvPr>
            <p:ph idx="1"/>
          </p:nvPr>
        </p:nvSpPr>
        <p:spPr>
          <a:xfrm>
            <a:off x="152400" y="1600200"/>
            <a:ext cx="8686800" cy="4525963"/>
          </a:xfrm>
        </p:spPr>
        <p:txBody>
          <a:bodyPr/>
          <a:lstStyle/>
          <a:p>
            <a:pPr marL="0" indent="0">
              <a:buNone/>
            </a:pP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begin_tests</a:t>
            </a:r>
            <a:r>
              <a:rPr lang="en-US" sz="2400" dirty="0">
                <a:latin typeface="Consolas" panose="020B0609020204030204" pitchFamily="49" charset="0"/>
                <a:cs typeface="Consolas" panose="020B0609020204030204" pitchFamily="49" charset="0"/>
              </a:rPr>
              <a:t>(min).</a:t>
            </a:r>
          </a:p>
          <a:p>
            <a:pPr marL="0" indent="0">
              <a:buNone/>
            </a:pPr>
            <a:r>
              <a:rPr lang="en-US" sz="2400" dirty="0">
                <a:latin typeface="Consolas" panose="020B0609020204030204" pitchFamily="49" charset="0"/>
                <a:cs typeface="Consolas" panose="020B0609020204030204" pitchFamily="49" charset="0"/>
              </a:rPr>
              <a:t>test(minT1) :- min([1, 2, 3], 1), !.</a:t>
            </a:r>
          </a:p>
          <a:p>
            <a:pPr marL="0" indent="0">
              <a:buNone/>
            </a:pPr>
            <a:r>
              <a:rPr lang="en-US" sz="2400" dirty="0">
                <a:latin typeface="Consolas" panose="020B0609020204030204" pitchFamily="49" charset="0"/>
                <a:cs typeface="Consolas" panose="020B0609020204030204" pitchFamily="49" charset="0"/>
              </a:rPr>
              <a:t>test(minT2) :- min([2, 1, 3], 1), !.</a:t>
            </a:r>
          </a:p>
          <a:p>
            <a:pPr marL="0" indent="0">
              <a:buNone/>
            </a:pPr>
            <a:r>
              <a:rPr lang="en-US" sz="2400" dirty="0">
                <a:latin typeface="Consolas" panose="020B0609020204030204" pitchFamily="49" charset="0"/>
                <a:cs typeface="Consolas" panose="020B0609020204030204" pitchFamily="49" charset="0"/>
              </a:rPr>
              <a:t>test(minT3) :- min([2, 3, 1], 1), !.</a:t>
            </a:r>
          </a:p>
          <a:p>
            <a:pPr marL="0" indent="0">
              <a:buNone/>
            </a:pPr>
            <a:r>
              <a:rPr lang="en-US" sz="2400" dirty="0">
                <a:latin typeface="Consolas" panose="020B0609020204030204" pitchFamily="49" charset="0"/>
                <a:cs typeface="Consolas" panose="020B0609020204030204" pitchFamily="49" charset="0"/>
              </a:rPr>
              <a:t>test(minT4) :- min([1, 1, 1], 1), !.</a:t>
            </a:r>
          </a:p>
          <a:p>
            <a:pPr marL="0" indent="0">
              <a:buNone/>
            </a:pPr>
            <a:r>
              <a:rPr lang="en-US" sz="2400" dirty="0">
                <a:latin typeface="Consolas" panose="020B0609020204030204" pitchFamily="49" charset="0"/>
                <a:cs typeface="Consolas" panose="020B0609020204030204" pitchFamily="49" charset="0"/>
              </a:rPr>
              <a:t>test(minT5) :- \+min([], _).</a:t>
            </a:r>
          </a:p>
          <a:p>
            <a:pPr marL="0" indent="0">
              <a:buNone/>
            </a:pP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end_tests</a:t>
            </a:r>
            <a:r>
              <a:rPr lang="en-US" sz="2400" dirty="0">
                <a:latin typeface="Consolas" panose="020B0609020204030204" pitchFamily="49" charset="0"/>
                <a:cs typeface="Consolas" panose="020B0609020204030204" pitchFamily="49" charset="0"/>
              </a:rPr>
              <a:t>(min).</a:t>
            </a:r>
          </a:p>
        </p:txBody>
      </p:sp>
      <p:sp>
        <p:nvSpPr>
          <p:cNvPr id="4" name="Line Callout 1 3"/>
          <p:cNvSpPr/>
          <p:nvPr/>
        </p:nvSpPr>
        <p:spPr>
          <a:xfrm>
            <a:off x="6172200" y="5019394"/>
            <a:ext cx="2209800" cy="1295400"/>
          </a:xfrm>
          <a:prstGeom prst="borderCallout1">
            <a:avLst>
              <a:gd name="adj1" fmla="val 101549"/>
              <a:gd name="adj2" fmla="val 71693"/>
              <a:gd name="adj3" fmla="val 124295"/>
              <a:gd name="adj4" fmla="val 7112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marL="514350" indent="-514350">
              <a:buAutoNum type="alphaUcParenR"/>
              <a:defRPr/>
            </a:pPr>
            <a:r>
              <a:rPr lang="en-US" sz="2000" dirty="0" smtClean="0"/>
              <a:t>Started</a:t>
            </a:r>
          </a:p>
          <a:p>
            <a:pPr marL="514350" indent="-514350">
              <a:buAutoNum type="alphaUcParenR"/>
              <a:defRPr/>
            </a:pPr>
            <a:r>
              <a:rPr lang="en-US" sz="2000" dirty="0" smtClean="0"/>
              <a:t>Got base case</a:t>
            </a:r>
          </a:p>
          <a:p>
            <a:pPr marL="514350" indent="-514350">
              <a:buAutoNum type="alphaUcParenR"/>
              <a:defRPr/>
            </a:pPr>
            <a:r>
              <a:rPr lang="en-US" sz="2000" dirty="0" smtClean="0"/>
              <a:t>Got it</a:t>
            </a:r>
          </a:p>
          <a:p>
            <a:pPr marL="514350" indent="-514350">
              <a:buAutoNum type="alphaUcParenR"/>
              <a:defRPr/>
            </a:pPr>
            <a:r>
              <a:rPr lang="en-US" sz="2000" dirty="0" smtClean="0"/>
              <a:t>Stuck</a:t>
            </a:r>
          </a:p>
        </p:txBody>
      </p:sp>
    </p:spTree>
    <p:extLst>
      <p:ext uri="{BB962C8B-B14F-4D97-AF65-F5344CB8AC3E}">
        <p14:creationId xmlns:p14="http://schemas.microsoft.com/office/powerpoint/2010/main" val="84929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Consolas" panose="020B0609020204030204" pitchFamily="49" charset="0"/>
                <a:cs typeface="Consolas" panose="020B0609020204030204" pitchFamily="49" charset="0"/>
              </a:rPr>
              <a:t>% write min in Prolog</a:t>
            </a:r>
            <a:endParaRPr lang="en-US" dirty="0"/>
          </a:p>
        </p:txBody>
      </p:sp>
      <p:sp>
        <p:nvSpPr>
          <p:cNvPr id="3" name="Content Placeholder 2"/>
          <p:cNvSpPr>
            <a:spLocks noGrp="1"/>
          </p:cNvSpPr>
          <p:nvPr>
            <p:ph idx="1"/>
          </p:nvPr>
        </p:nvSpPr>
        <p:spPr>
          <a:xfrm>
            <a:off x="152400" y="1600200"/>
            <a:ext cx="8686800" cy="4525963"/>
          </a:xfrm>
        </p:spPr>
        <p:txBody>
          <a:bodyPr/>
          <a:lstStyle/>
          <a:p>
            <a:pPr marL="0" indent="0">
              <a:buNone/>
            </a:pPr>
            <a:endParaRPr lang="en-US" sz="2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2271034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Consolas" panose="020B0609020204030204" pitchFamily="49" charset="0"/>
                <a:cs typeface="Consolas" panose="020B0609020204030204" pitchFamily="49" charset="0"/>
              </a:rPr>
              <a:t>% solution for min</a:t>
            </a:r>
            <a:endParaRPr lang="en-US" dirty="0"/>
          </a:p>
        </p:txBody>
      </p:sp>
      <p:sp>
        <p:nvSpPr>
          <p:cNvPr id="3" name="Content Placeholder 2"/>
          <p:cNvSpPr>
            <a:spLocks noGrp="1"/>
          </p:cNvSpPr>
          <p:nvPr>
            <p:ph idx="1"/>
          </p:nvPr>
        </p:nvSpPr>
        <p:spPr>
          <a:xfrm>
            <a:off x="152400" y="1600200"/>
            <a:ext cx="8686800" cy="4525963"/>
          </a:xfrm>
        </p:spPr>
        <p:txBody>
          <a:bodyPr/>
          <a:lstStyle/>
          <a:p>
            <a:pPr marL="0" indent="0">
              <a:buNone/>
            </a:pPr>
            <a:r>
              <a:rPr lang="sv-SE" sz="2400" dirty="0">
                <a:latin typeface="Consolas" panose="020B0609020204030204" pitchFamily="49" charset="0"/>
                <a:cs typeface="Consolas" panose="020B0609020204030204" pitchFamily="49" charset="0"/>
              </a:rPr>
              <a:t>min([Min], Min</a:t>
            </a:r>
            <a:r>
              <a:rPr lang="sv-SE" sz="2400" dirty="0" smtClean="0">
                <a:latin typeface="Consolas" panose="020B0609020204030204" pitchFamily="49" charset="0"/>
                <a:cs typeface="Consolas" panose="020B0609020204030204" pitchFamily="49" charset="0"/>
              </a:rPr>
              <a:t>).</a:t>
            </a:r>
          </a:p>
          <a:p>
            <a:pPr marL="0" indent="0">
              <a:buNone/>
            </a:pPr>
            <a:endParaRPr lang="sv-SE" sz="2400" dirty="0">
              <a:latin typeface="Consolas" panose="020B0609020204030204" pitchFamily="49" charset="0"/>
              <a:cs typeface="Consolas" panose="020B0609020204030204" pitchFamily="49" charset="0"/>
            </a:endParaRPr>
          </a:p>
          <a:p>
            <a:pPr marL="0" indent="0">
              <a:buNone/>
            </a:pPr>
            <a:r>
              <a:rPr lang="sv-SE" sz="2400" dirty="0">
                <a:latin typeface="Consolas" panose="020B0609020204030204" pitchFamily="49" charset="0"/>
                <a:cs typeface="Consolas" panose="020B0609020204030204" pitchFamily="49" charset="0"/>
              </a:rPr>
              <a:t>min([F|R], Min):- min(R, Min), Min &lt; F.</a:t>
            </a:r>
          </a:p>
          <a:p>
            <a:pPr marL="0" indent="0">
              <a:buNone/>
            </a:pPr>
            <a:endParaRPr lang="sv-SE" sz="2400" dirty="0" smtClean="0">
              <a:latin typeface="Consolas" panose="020B0609020204030204" pitchFamily="49" charset="0"/>
              <a:cs typeface="Consolas" panose="020B0609020204030204" pitchFamily="49" charset="0"/>
            </a:endParaRPr>
          </a:p>
          <a:p>
            <a:pPr marL="0" indent="0">
              <a:buNone/>
            </a:pPr>
            <a:r>
              <a:rPr lang="sv-SE" sz="2400" dirty="0" smtClean="0">
                <a:latin typeface="Consolas" panose="020B0609020204030204" pitchFamily="49" charset="0"/>
                <a:cs typeface="Consolas" panose="020B0609020204030204" pitchFamily="49" charset="0"/>
              </a:rPr>
              <a:t>min</a:t>
            </a:r>
            <a:r>
              <a:rPr lang="sv-SE" sz="2400" dirty="0">
                <a:latin typeface="Consolas" panose="020B0609020204030204" pitchFamily="49" charset="0"/>
                <a:cs typeface="Consolas" panose="020B0609020204030204" pitchFamily="49" charset="0"/>
              </a:rPr>
              <a:t>([F|R], F)  :- min(R, Min), Min &gt; F.</a:t>
            </a:r>
          </a:p>
          <a:p>
            <a:pPr marL="0" indent="0">
              <a:buNone/>
            </a:pPr>
            <a:endParaRPr lang="sv-SE" sz="2400" dirty="0" smtClean="0">
              <a:latin typeface="Consolas" panose="020B0609020204030204" pitchFamily="49" charset="0"/>
              <a:cs typeface="Consolas" panose="020B0609020204030204" pitchFamily="49" charset="0"/>
            </a:endParaRPr>
          </a:p>
          <a:p>
            <a:pPr marL="0" indent="0">
              <a:buNone/>
            </a:pPr>
            <a:r>
              <a:rPr lang="sv-SE" sz="2400" dirty="0" smtClean="0">
                <a:latin typeface="Consolas" panose="020B0609020204030204" pitchFamily="49" charset="0"/>
                <a:cs typeface="Consolas" panose="020B0609020204030204" pitchFamily="49" charset="0"/>
              </a:rPr>
              <a:t>min</a:t>
            </a:r>
            <a:r>
              <a:rPr lang="sv-SE" sz="2400" dirty="0">
                <a:latin typeface="Consolas" panose="020B0609020204030204" pitchFamily="49" charset="0"/>
                <a:cs typeface="Consolas" panose="020B0609020204030204" pitchFamily="49" charset="0"/>
              </a:rPr>
              <a:t>([F|R], F)  :- min(R, Min), Min = F.</a:t>
            </a:r>
            <a:endParaRPr lang="en-US" sz="2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67350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0" y="2362200"/>
            <a:ext cx="9144000" cy="1470025"/>
          </a:xfrm>
        </p:spPr>
        <p:txBody>
          <a:bodyPr/>
          <a:lstStyle/>
          <a:p>
            <a:pPr eaLnBrk="1" hangingPunct="1"/>
            <a:r>
              <a:rPr lang="en-US" sz="13800" b="1" dirty="0" smtClean="0"/>
              <a:t>Loop Counting</a:t>
            </a:r>
            <a:endParaRPr lang="en-US" sz="11500" b="1" dirty="0" smtClean="0"/>
          </a:p>
        </p:txBody>
      </p:sp>
    </p:spTree>
    <p:extLst>
      <p:ext uri="{BB962C8B-B14F-4D97-AF65-F5344CB8AC3E}">
        <p14:creationId xmlns:p14="http://schemas.microsoft.com/office/powerpoint/2010/main" val="8918901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87375" y="2698750"/>
            <a:ext cx="8229600" cy="1143000"/>
          </a:xfrm>
        </p:spPr>
        <p:txBody>
          <a:bodyPr/>
          <a:lstStyle/>
          <a:p>
            <a:r>
              <a:rPr lang="en-US" sz="16600" b="1" dirty="0" smtClean="0"/>
              <a:t>Runtime</a:t>
            </a:r>
            <a:endParaRPr lang="en-US" sz="8800" dirty="0" smtClean="0"/>
          </a:p>
        </p:txBody>
      </p:sp>
    </p:spTree>
    <p:extLst>
      <p:ext uri="{BB962C8B-B14F-4D97-AF65-F5344CB8AC3E}">
        <p14:creationId xmlns:p14="http://schemas.microsoft.com/office/powerpoint/2010/main" val="19589254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p:nvPr>
        </p:nvSpPr>
        <p:spPr/>
        <p:txBody>
          <a:bodyPr/>
          <a:lstStyle/>
          <a:p>
            <a:r>
              <a:rPr lang="en-US" dirty="0" smtClean="0"/>
              <a:t>What is the worst case run-time for </a:t>
            </a:r>
            <a:r>
              <a:rPr lang="en-US" dirty="0" smtClean="0">
                <a:latin typeface="Courier New" pitchFamily="49" charset="0"/>
                <a:cs typeface="Courier New" pitchFamily="49" charset="0"/>
              </a:rPr>
              <a:t>find </a:t>
            </a:r>
            <a:r>
              <a:rPr lang="en-US" dirty="0" smtClean="0"/>
              <a:t>in this Binary Search Tree?</a:t>
            </a:r>
          </a:p>
        </p:txBody>
      </p:sp>
      <p:sp>
        <p:nvSpPr>
          <p:cNvPr id="3994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9941" name="TextBox 1"/>
          <p:cNvSpPr txBox="1">
            <a:spLocks noChangeArrowheads="1"/>
          </p:cNvSpPr>
          <p:nvPr/>
        </p:nvSpPr>
        <p:spPr bwMode="auto">
          <a:xfrm>
            <a:off x="304800" y="2514600"/>
            <a:ext cx="4038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 typeface="Times" charset="0"/>
              <a:buAutoNum type="alphaUcPeriod"/>
            </a:pPr>
            <a:r>
              <a:rPr lang="en-US" sz="3600" dirty="0">
                <a:latin typeface="+mn-lt"/>
              </a:rPr>
              <a:t> O(1)</a:t>
            </a:r>
          </a:p>
          <a:p>
            <a:pPr>
              <a:buFont typeface="Times" charset="0"/>
              <a:buAutoNum type="alphaUcPeriod"/>
            </a:pPr>
            <a:r>
              <a:rPr lang="en-US" sz="3600" dirty="0">
                <a:latin typeface="+mn-lt"/>
              </a:rPr>
              <a:t> O(log n)</a:t>
            </a:r>
          </a:p>
          <a:p>
            <a:pPr>
              <a:buFont typeface="Times" charset="0"/>
              <a:buAutoNum type="alphaUcPeriod"/>
            </a:pPr>
            <a:r>
              <a:rPr lang="en-US" sz="3600" dirty="0">
                <a:latin typeface="+mn-lt"/>
              </a:rPr>
              <a:t> O(n log n)</a:t>
            </a:r>
          </a:p>
          <a:p>
            <a:pPr>
              <a:buFont typeface="Times" charset="0"/>
              <a:buAutoNum type="alphaUcPeriod"/>
            </a:pPr>
            <a:r>
              <a:rPr lang="en-US" sz="3600" dirty="0">
                <a:latin typeface="+mn-lt"/>
              </a:rPr>
              <a:t> O(n)</a:t>
            </a:r>
          </a:p>
          <a:p>
            <a:pPr>
              <a:buFont typeface="Times" charset="0"/>
              <a:buAutoNum type="alphaUcPeriod"/>
            </a:pPr>
            <a:r>
              <a:rPr lang="en-US" sz="3600" dirty="0">
                <a:latin typeface="+mn-lt"/>
              </a:rPr>
              <a:t> O(n</a:t>
            </a:r>
            <a:r>
              <a:rPr lang="en-US" sz="3600" baseline="30000" dirty="0">
                <a:latin typeface="+mn-lt"/>
              </a:rPr>
              <a:t>2</a:t>
            </a:r>
            <a:r>
              <a:rPr lang="en-US" sz="3600" dirty="0">
                <a:latin typeface="+mn-lt"/>
              </a:rPr>
              <a:t>)</a:t>
            </a:r>
          </a:p>
        </p:txBody>
      </p:sp>
      <p:pic>
        <p:nvPicPr>
          <p:cNvPr id="7"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81400" y="2133600"/>
            <a:ext cx="3200400"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2" descr="http://www.customonlinesigns.com/images/u/1f94b8711bf44974ad7c450d492908be-8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1590618"/>
            <a:ext cx="1531961" cy="159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47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t>What is the worst case run-time for </a:t>
            </a:r>
            <a:r>
              <a:rPr lang="en-US" dirty="0" smtClean="0">
                <a:latin typeface="Courier New" pitchFamily="49" charset="0"/>
                <a:cs typeface="Courier New" pitchFamily="49" charset="0"/>
              </a:rPr>
              <a:t>find</a:t>
            </a:r>
            <a:r>
              <a:rPr lang="en-US" dirty="0" smtClean="0"/>
              <a:t> in this Binary Search Tree?</a:t>
            </a:r>
          </a:p>
        </p:txBody>
      </p:sp>
      <p:sp>
        <p:nvSpPr>
          <p:cNvPr id="4096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0965" name="TextBox 5"/>
          <p:cNvSpPr txBox="1">
            <a:spLocks noChangeArrowheads="1"/>
          </p:cNvSpPr>
          <p:nvPr/>
        </p:nvSpPr>
        <p:spPr bwMode="auto">
          <a:xfrm>
            <a:off x="152400" y="2057400"/>
            <a:ext cx="4038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 typeface="Times" charset="0"/>
              <a:buAutoNum type="alphaUcPeriod"/>
            </a:pPr>
            <a:r>
              <a:rPr lang="en-US" sz="3600" dirty="0">
                <a:latin typeface="+mj-lt"/>
              </a:rPr>
              <a:t> O(1)</a:t>
            </a:r>
          </a:p>
          <a:p>
            <a:pPr>
              <a:buFont typeface="Times" charset="0"/>
              <a:buAutoNum type="alphaUcPeriod"/>
            </a:pPr>
            <a:r>
              <a:rPr lang="en-US" sz="3600" dirty="0">
                <a:latin typeface="+mj-lt"/>
              </a:rPr>
              <a:t> O(log n)</a:t>
            </a:r>
          </a:p>
          <a:p>
            <a:pPr>
              <a:buFont typeface="Times" charset="0"/>
              <a:buAutoNum type="alphaUcPeriod"/>
            </a:pPr>
            <a:r>
              <a:rPr lang="en-US" sz="3600" dirty="0">
                <a:latin typeface="+mj-lt"/>
              </a:rPr>
              <a:t> O(n log n)</a:t>
            </a:r>
          </a:p>
          <a:p>
            <a:pPr>
              <a:buFont typeface="Times" charset="0"/>
              <a:buAutoNum type="alphaUcPeriod"/>
            </a:pPr>
            <a:r>
              <a:rPr lang="en-US" sz="3600" dirty="0">
                <a:latin typeface="+mj-lt"/>
              </a:rPr>
              <a:t> O(n)</a:t>
            </a:r>
          </a:p>
          <a:p>
            <a:pPr>
              <a:buFont typeface="Times" charset="0"/>
              <a:buAutoNum type="alphaUcPeriod"/>
            </a:pPr>
            <a:r>
              <a:rPr lang="en-US" sz="3600" dirty="0">
                <a:latin typeface="+mj-lt"/>
              </a:rPr>
              <a:t> O(n</a:t>
            </a:r>
            <a:r>
              <a:rPr lang="en-US" sz="3600" baseline="30000" dirty="0">
                <a:latin typeface="+mj-lt"/>
              </a:rPr>
              <a:t>2</a:t>
            </a:r>
            <a:r>
              <a:rPr lang="en-US" sz="3600" dirty="0">
                <a:latin typeface="+mj-lt"/>
              </a:rPr>
              <a:t>)</a:t>
            </a:r>
          </a:p>
        </p:txBody>
      </p:sp>
      <p:pic>
        <p:nvPicPr>
          <p:cNvPr id="7" name="Picture 4" descr="C:\Users\Colleen\Desktop\Untitled)234S.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044" t="7314" r="26106" b="7314"/>
          <a:stretch>
            <a:fillRect/>
          </a:stretch>
        </p:blipFill>
        <p:spPr bwMode="auto">
          <a:xfrm>
            <a:off x="3505200" y="2133600"/>
            <a:ext cx="46323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rot="5400000">
            <a:off x="5777428" y="5087036"/>
            <a:ext cx="457200" cy="646331"/>
          </a:xfrm>
          <a:prstGeom prst="rect">
            <a:avLst/>
          </a:prstGeom>
          <a:noFill/>
        </p:spPr>
        <p:txBody>
          <a:bodyPr wrap="square" rtlCol="0">
            <a:spAutoFit/>
          </a:bodyPr>
          <a:lstStyle/>
          <a:p>
            <a:r>
              <a:rPr lang="en-US" sz="3600" dirty="0" smtClean="0"/>
              <a:t>… </a:t>
            </a:r>
            <a:endParaRPr lang="en-US" sz="3600" dirty="0"/>
          </a:p>
        </p:txBody>
      </p:sp>
      <p:sp>
        <p:nvSpPr>
          <p:cNvPr id="3" name="Cloud 2"/>
          <p:cNvSpPr/>
          <p:nvPr/>
        </p:nvSpPr>
        <p:spPr>
          <a:xfrm>
            <a:off x="2971800" y="5791200"/>
            <a:ext cx="5943600" cy="765116"/>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6166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24088" y="4648200"/>
            <a:ext cx="6919912" cy="1981200"/>
          </a:xfrm>
        </p:spPr>
        <p:txBody>
          <a:bodyPr/>
          <a:lstStyle/>
          <a:p>
            <a:r>
              <a:rPr lang="en-US" sz="3200" b="1" smtClean="0"/>
              <a:t>Assuming: </a:t>
            </a:r>
            <a:r>
              <a:rPr lang="en-US" sz="3200" smtClean="0"/>
              <a:t/>
            </a:r>
            <a:br>
              <a:rPr lang="en-US" sz="3200" smtClean="0"/>
            </a:br>
            <a:r>
              <a:rPr lang="en-US" sz="3200" smtClean="0"/>
              <a:t> all nodes have 0 or 1 children</a:t>
            </a:r>
            <a:br>
              <a:rPr lang="en-US" sz="3200" smtClean="0"/>
            </a:br>
            <a:r>
              <a:rPr lang="en-US" sz="3200" smtClean="0"/>
              <a:t>N nodes in the BST</a:t>
            </a:r>
          </a:p>
        </p:txBody>
      </p:sp>
      <p:graphicFrame>
        <p:nvGraphicFramePr>
          <p:cNvPr id="6" name="Table 5"/>
          <p:cNvGraphicFramePr>
            <a:graphicFrameLocks noGrp="1"/>
          </p:cNvGraphicFramePr>
          <p:nvPr/>
        </p:nvGraphicFramePr>
        <p:xfrm>
          <a:off x="14288" y="1120775"/>
          <a:ext cx="9067800" cy="2152650"/>
        </p:xfrm>
        <a:graphic>
          <a:graphicData uri="http://schemas.openxmlformats.org/drawingml/2006/table">
            <a:tbl>
              <a:tblPr firstRow="1" bandRow="1">
                <a:tableStyleId>{5C22544A-7EE6-4342-B048-85BDC9FD1C3A}</a:tableStyleId>
              </a:tblPr>
              <a:tblGrid>
                <a:gridCol w="1511300"/>
                <a:gridCol w="1511300"/>
                <a:gridCol w="1511300"/>
                <a:gridCol w="1511300"/>
                <a:gridCol w="1511300"/>
                <a:gridCol w="1511300"/>
              </a:tblGrid>
              <a:tr h="717550">
                <a:tc gridSpan="2">
                  <a:txBody>
                    <a:bodyPr/>
                    <a:lstStyle/>
                    <a:p>
                      <a:pPr algn="ctr"/>
                      <a:r>
                        <a:rPr lang="en-US" sz="4000" dirty="0" smtClean="0">
                          <a:latin typeface="Courier New" pitchFamily="49" charset="0"/>
                          <a:cs typeface="Courier New" pitchFamily="49" charset="0"/>
                        </a:rPr>
                        <a:t>Find</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Insert</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Delete</a:t>
                      </a:r>
                      <a:endParaRPr lang="en-US" sz="4000" dirty="0">
                        <a:latin typeface="Courier New" pitchFamily="49" charset="0"/>
                        <a:cs typeface="Courier New" pitchFamily="49" charset="0"/>
                      </a:endParaRPr>
                    </a:p>
                  </a:txBody>
                  <a:tcPr/>
                </a:tc>
                <a:tc hMerge="1">
                  <a:txBody>
                    <a:bodyPr/>
                    <a:lstStyle/>
                    <a:p>
                      <a:endParaRPr lang="en-US" dirty="0"/>
                    </a:p>
                  </a:txBody>
                  <a:tcPr/>
                </a:tc>
              </a:tr>
              <a:tr h="717550">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r>
              <a:tr h="717550">
                <a:tc>
                  <a:txBody>
                    <a:bodyPr/>
                    <a:lstStyle/>
                    <a:p>
                      <a:pPr algn="ctr"/>
                      <a:r>
                        <a:rPr lang="en-US" sz="3200" dirty="0" smtClean="0"/>
                        <a:t>O(       )</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bl>
          </a:graphicData>
        </a:graphic>
      </p:graphicFrame>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a:solidFill>
                  <a:schemeClr val="tx2"/>
                </a:solidFill>
                <a:latin typeface="Times" charset="0"/>
              </a:rPr>
              <a:t>BST Big-Oh (</a:t>
            </a:r>
            <a:r>
              <a:rPr lang="en-US" sz="3200" u="sng">
                <a:solidFill>
                  <a:schemeClr val="tx2"/>
                </a:solidFill>
                <a:latin typeface="Times" charset="0"/>
              </a:rPr>
              <a:t>Completely Unbalanced Case</a:t>
            </a:r>
            <a:r>
              <a:rPr lang="en-US" sz="4400" u="sng">
                <a:solidFill>
                  <a:schemeClr val="tx2"/>
                </a:solidFill>
                <a:latin typeface="Times" charset="0"/>
              </a:rPr>
              <a:t>)</a:t>
            </a:r>
          </a:p>
        </p:txBody>
      </p:sp>
      <p:pic>
        <p:nvPicPr>
          <p:cNvPr id="7"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57200" y="3276600"/>
            <a:ext cx="2590800" cy="30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2" descr="http://www.customonlinesigns.com/images/u/1f94b8711bf44974ad7c450d492908be-8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5483" y="3472713"/>
            <a:ext cx="1531961" cy="159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786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4800600"/>
            <a:ext cx="6081713" cy="1981200"/>
          </a:xfrm>
        </p:spPr>
        <p:txBody>
          <a:bodyPr/>
          <a:lstStyle/>
          <a:p>
            <a:r>
              <a:rPr lang="en-US" sz="3200" b="1" dirty="0" smtClean="0"/>
              <a:t>Assuming: </a:t>
            </a:r>
            <a:r>
              <a:rPr lang="en-US" sz="3200" dirty="0" smtClean="0"/>
              <a:t/>
            </a:r>
            <a:br>
              <a:rPr lang="en-US" sz="3200" dirty="0" smtClean="0"/>
            </a:br>
            <a:r>
              <a:rPr lang="en-US" sz="3200" dirty="0" smtClean="0"/>
              <a:t> all nodes have 0 or 2 children</a:t>
            </a:r>
            <a:br>
              <a:rPr lang="en-US" sz="3200" dirty="0" smtClean="0"/>
            </a:br>
            <a:r>
              <a:rPr lang="en-US" sz="3200" dirty="0" smtClean="0"/>
              <a:t>N nodes in the BST</a:t>
            </a:r>
          </a:p>
        </p:txBody>
      </p:sp>
      <p:graphicFrame>
        <p:nvGraphicFramePr>
          <p:cNvPr id="6" name="Table 5"/>
          <p:cNvGraphicFramePr>
            <a:graphicFrameLocks noGrp="1"/>
          </p:cNvGraphicFramePr>
          <p:nvPr/>
        </p:nvGraphicFramePr>
        <p:xfrm>
          <a:off x="14288" y="1120775"/>
          <a:ext cx="9067800" cy="2152650"/>
        </p:xfrm>
        <a:graphic>
          <a:graphicData uri="http://schemas.openxmlformats.org/drawingml/2006/table">
            <a:tbl>
              <a:tblPr firstRow="1" bandRow="1">
                <a:tableStyleId>{5C22544A-7EE6-4342-B048-85BDC9FD1C3A}</a:tableStyleId>
              </a:tblPr>
              <a:tblGrid>
                <a:gridCol w="1511300"/>
                <a:gridCol w="1511300"/>
                <a:gridCol w="1511300"/>
                <a:gridCol w="1511300"/>
                <a:gridCol w="1511300"/>
                <a:gridCol w="1511300"/>
              </a:tblGrid>
              <a:tr h="717550">
                <a:tc gridSpan="2">
                  <a:txBody>
                    <a:bodyPr/>
                    <a:lstStyle/>
                    <a:p>
                      <a:pPr algn="ctr"/>
                      <a:r>
                        <a:rPr lang="en-US" sz="4000" dirty="0" smtClean="0">
                          <a:latin typeface="Courier New" pitchFamily="49" charset="0"/>
                          <a:cs typeface="Courier New" pitchFamily="49" charset="0"/>
                        </a:rPr>
                        <a:t>Find</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Insert</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Delete</a:t>
                      </a:r>
                      <a:endParaRPr lang="en-US" sz="4000" dirty="0">
                        <a:latin typeface="Courier New" pitchFamily="49" charset="0"/>
                        <a:cs typeface="Courier New" pitchFamily="49" charset="0"/>
                      </a:endParaRPr>
                    </a:p>
                  </a:txBody>
                  <a:tcPr/>
                </a:tc>
                <a:tc hMerge="1">
                  <a:txBody>
                    <a:bodyPr/>
                    <a:lstStyle/>
                    <a:p>
                      <a:endParaRPr lang="en-US" dirty="0"/>
                    </a:p>
                  </a:txBody>
                  <a:tcPr/>
                </a:tc>
              </a:tr>
              <a:tr h="717550">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r>
              <a:tr h="717550">
                <a:tc>
                  <a:txBody>
                    <a:bodyPr/>
                    <a:lstStyle/>
                    <a:p>
                      <a:pPr algn="ctr"/>
                      <a:r>
                        <a:rPr lang="en-US" sz="3200" dirty="0" smtClean="0"/>
                        <a:t>O(       )</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bl>
          </a:graphicData>
        </a:graphic>
      </p:graphicFrame>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a:solidFill>
                  <a:schemeClr val="tx2"/>
                </a:solidFill>
                <a:latin typeface="Times" charset="0"/>
              </a:rPr>
              <a:t>BST Big-Oh (Balanced Case)</a:t>
            </a:r>
          </a:p>
        </p:txBody>
      </p:sp>
      <p:pic>
        <p:nvPicPr>
          <p:cNvPr id="7" name="Picture 4" descr="C:\Users\Colleen\Desktop\Untitled)234S.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044" t="7314" r="26106" b="7314"/>
          <a:stretch>
            <a:fillRect/>
          </a:stretch>
        </p:blipFill>
        <p:spPr bwMode="auto">
          <a:xfrm>
            <a:off x="4724400" y="3733800"/>
            <a:ext cx="46323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Callout 1 7"/>
          <p:cNvSpPr/>
          <p:nvPr/>
        </p:nvSpPr>
        <p:spPr>
          <a:xfrm>
            <a:off x="685800" y="3429000"/>
            <a:ext cx="1807284" cy="1505802"/>
          </a:xfrm>
          <a:prstGeom prst="borderCallout1">
            <a:avLst>
              <a:gd name="adj1" fmla="val 53977"/>
              <a:gd name="adj2" fmla="val 101067"/>
              <a:gd name="adj3" fmla="val -24614"/>
              <a:gd name="adj4" fmla="val 17808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buFont typeface="Times" charset="0"/>
              <a:buAutoNum type="alphaUcPeriod"/>
            </a:pPr>
            <a:r>
              <a:rPr lang="en-US" sz="2000" dirty="0"/>
              <a:t> O(1)</a:t>
            </a:r>
          </a:p>
          <a:p>
            <a:pPr>
              <a:buFont typeface="Times" charset="0"/>
              <a:buAutoNum type="alphaUcPeriod"/>
            </a:pPr>
            <a:r>
              <a:rPr lang="en-US" sz="2000" dirty="0"/>
              <a:t> O(log n)</a:t>
            </a:r>
          </a:p>
          <a:p>
            <a:pPr>
              <a:buFont typeface="Times" charset="0"/>
              <a:buAutoNum type="alphaUcPeriod"/>
            </a:pPr>
            <a:r>
              <a:rPr lang="en-US" sz="2000" dirty="0"/>
              <a:t> O(n log n)</a:t>
            </a:r>
          </a:p>
          <a:p>
            <a:pPr>
              <a:buFont typeface="Times" charset="0"/>
              <a:buAutoNum type="alphaUcPeriod"/>
            </a:pPr>
            <a:r>
              <a:rPr lang="en-US" sz="2000" dirty="0"/>
              <a:t> O(n)</a:t>
            </a:r>
          </a:p>
          <a:p>
            <a:pPr>
              <a:buFont typeface="Times" charset="0"/>
              <a:buAutoNum type="alphaUcPeriod"/>
            </a:pPr>
            <a:r>
              <a:rPr lang="en-US" sz="2000" dirty="0"/>
              <a:t> O(n</a:t>
            </a:r>
            <a:r>
              <a:rPr lang="en-US" sz="2000" baseline="30000" dirty="0"/>
              <a:t>2</a:t>
            </a:r>
            <a:r>
              <a:rPr lang="en-US" sz="2000" dirty="0" smtClean="0"/>
              <a:t>)</a:t>
            </a:r>
            <a:endParaRPr lang="en-US" sz="2000" dirty="0"/>
          </a:p>
        </p:txBody>
      </p:sp>
    </p:spTree>
    <p:extLst>
      <p:ext uri="{BB962C8B-B14F-4D97-AF65-F5344CB8AC3E}">
        <p14:creationId xmlns:p14="http://schemas.microsoft.com/office/powerpoint/2010/main" val="2944042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224088" y="4648200"/>
            <a:ext cx="6919912" cy="1981200"/>
          </a:xfrm>
        </p:spPr>
        <p:txBody>
          <a:bodyPr/>
          <a:lstStyle/>
          <a:p>
            <a:r>
              <a:rPr lang="en-US" sz="3200" b="1" smtClean="0"/>
              <a:t>Assuming: </a:t>
            </a:r>
            <a:r>
              <a:rPr lang="en-US" sz="3200" smtClean="0"/>
              <a:t/>
            </a:r>
            <a:br>
              <a:rPr lang="en-US" sz="3200" smtClean="0"/>
            </a:br>
            <a:r>
              <a:rPr lang="en-US" sz="3200" smtClean="0"/>
              <a:t> most nodes have 0 or 2 children</a:t>
            </a:r>
            <a:br>
              <a:rPr lang="en-US" sz="3200" smtClean="0"/>
            </a:br>
            <a:r>
              <a:rPr lang="en-US" sz="3200" smtClean="0"/>
              <a:t>height is O(log n)</a:t>
            </a:r>
            <a:br>
              <a:rPr lang="en-US" sz="3200" smtClean="0"/>
            </a:br>
            <a:r>
              <a:rPr lang="en-US" sz="3200" smtClean="0"/>
              <a:t>N nodes in the BST</a:t>
            </a:r>
          </a:p>
        </p:txBody>
      </p:sp>
      <p:graphicFrame>
        <p:nvGraphicFramePr>
          <p:cNvPr id="6" name="Table 5"/>
          <p:cNvGraphicFramePr>
            <a:graphicFrameLocks noGrp="1"/>
          </p:cNvGraphicFramePr>
          <p:nvPr/>
        </p:nvGraphicFramePr>
        <p:xfrm>
          <a:off x="14288" y="1120775"/>
          <a:ext cx="9067800" cy="2152650"/>
        </p:xfrm>
        <a:graphic>
          <a:graphicData uri="http://schemas.openxmlformats.org/drawingml/2006/table">
            <a:tbl>
              <a:tblPr firstRow="1" bandRow="1">
                <a:tableStyleId>{5C22544A-7EE6-4342-B048-85BDC9FD1C3A}</a:tableStyleId>
              </a:tblPr>
              <a:tblGrid>
                <a:gridCol w="1511300"/>
                <a:gridCol w="1511300"/>
                <a:gridCol w="1511300"/>
                <a:gridCol w="1511300"/>
                <a:gridCol w="1511300"/>
                <a:gridCol w="1511300"/>
              </a:tblGrid>
              <a:tr h="717550">
                <a:tc gridSpan="2">
                  <a:txBody>
                    <a:bodyPr/>
                    <a:lstStyle/>
                    <a:p>
                      <a:pPr algn="ctr"/>
                      <a:r>
                        <a:rPr lang="en-US" sz="4000" dirty="0" smtClean="0">
                          <a:latin typeface="Courier New" pitchFamily="49" charset="0"/>
                          <a:cs typeface="Courier New" pitchFamily="49" charset="0"/>
                        </a:rPr>
                        <a:t>Find</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Insert</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Delete</a:t>
                      </a:r>
                      <a:endParaRPr lang="en-US" sz="4000" dirty="0">
                        <a:latin typeface="Courier New" pitchFamily="49" charset="0"/>
                        <a:cs typeface="Courier New" pitchFamily="49" charset="0"/>
                      </a:endParaRPr>
                    </a:p>
                  </a:txBody>
                  <a:tcPr/>
                </a:tc>
                <a:tc hMerge="1">
                  <a:txBody>
                    <a:bodyPr/>
                    <a:lstStyle/>
                    <a:p>
                      <a:endParaRPr lang="en-US" dirty="0"/>
                    </a:p>
                  </a:txBody>
                  <a:tcPr/>
                </a:tc>
              </a:tr>
              <a:tr h="717550">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r>
              <a:tr h="717550">
                <a:tc>
                  <a:txBody>
                    <a:bodyPr/>
                    <a:lstStyle/>
                    <a:p>
                      <a:pPr algn="ctr"/>
                      <a:r>
                        <a:rPr lang="en-US" sz="3200" dirty="0" smtClean="0"/>
                        <a:t>O(       )</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bl>
          </a:graphicData>
        </a:graphic>
      </p:graphicFrame>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a:solidFill>
                  <a:schemeClr val="tx2"/>
                </a:solidFill>
                <a:latin typeface="Times" charset="0"/>
              </a:rPr>
              <a:t>BST Big-Oh (Mostly Balanced Case)</a:t>
            </a:r>
          </a:p>
        </p:txBody>
      </p:sp>
      <p:pic>
        <p:nvPicPr>
          <p:cNvPr id="11366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9400" y="3279775"/>
            <a:ext cx="3378200" cy="359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098902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p:txBody>
          <a:bodyPr/>
          <a:lstStyle/>
          <a:p>
            <a:r>
              <a:rPr lang="en-US" sz="8800" smtClean="0"/>
              <a:t>Big-Oh for </a:t>
            </a:r>
            <a:br>
              <a:rPr lang="en-US" sz="8800" smtClean="0"/>
            </a:br>
            <a:r>
              <a:rPr lang="en-US" sz="8800" smtClean="0"/>
              <a:t>Lists</a:t>
            </a:r>
            <a:br>
              <a:rPr lang="en-US" sz="8800" smtClean="0"/>
            </a:br>
            <a:r>
              <a:rPr lang="en-US" sz="8000" smtClean="0"/>
              <a:t>(a.k.a. linked lists)</a:t>
            </a:r>
          </a:p>
        </p:txBody>
      </p:sp>
    </p:spTree>
    <p:extLst>
      <p:ext uri="{BB962C8B-B14F-4D97-AF65-F5344CB8AC3E}">
        <p14:creationId xmlns:p14="http://schemas.microsoft.com/office/powerpoint/2010/main" val="41940564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dirty="0">
                <a:solidFill>
                  <a:schemeClr val="tx2"/>
                </a:solidFill>
                <a:latin typeface="Times" charset="0"/>
              </a:rPr>
              <a:t>Racket Lists Big-Oh</a:t>
            </a:r>
          </a:p>
        </p:txBody>
      </p:sp>
      <p:pic>
        <p:nvPicPr>
          <p:cNvPr id="7"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18807244">
            <a:off x="867569" y="4542632"/>
            <a:ext cx="3200400" cy="372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aphicFrame>
        <p:nvGraphicFramePr>
          <p:cNvPr id="8" name="Table 7"/>
          <p:cNvGraphicFramePr>
            <a:graphicFrameLocks noGrp="1"/>
          </p:cNvGraphicFramePr>
          <p:nvPr/>
        </p:nvGraphicFramePr>
        <p:xfrm>
          <a:off x="884238" y="1524000"/>
          <a:ext cx="7391400" cy="2895600"/>
        </p:xfrm>
        <a:graphic>
          <a:graphicData uri="http://schemas.openxmlformats.org/drawingml/2006/table">
            <a:tbl>
              <a:tblPr firstCol="1" bandRow="1">
                <a:tableStyleId>{5C22544A-7EE6-4342-B048-85BDC9FD1C3A}</a:tableStyleId>
              </a:tblPr>
              <a:tblGrid>
                <a:gridCol w="5173980"/>
                <a:gridCol w="2217420"/>
              </a:tblGrid>
              <a:tr h="218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 front</a:t>
                      </a:r>
                      <a:r>
                        <a:rPr lang="en-US" sz="3200" baseline="0" dirty="0" smtClean="0"/>
                        <a:t> of list)</a:t>
                      </a:r>
                      <a:endParaRPr lang="en-US" sz="3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a:t>
                      </a:r>
                      <a:r>
                        <a:rPr lang="en-US" sz="3200" baseline="0" dirty="0" smtClean="0"/>
                        <a:t> end of list)</a:t>
                      </a:r>
                      <a:endParaRPr lang="en-US" sz="3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Find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r h="370840">
                <a:tc>
                  <a:txBody>
                    <a:bodyPr/>
                    <a:lstStyle/>
                    <a:p>
                      <a:pPr algn="l"/>
                      <a:r>
                        <a:rPr lang="en-US" sz="3200" dirty="0" smtClean="0"/>
                        <a:t>Length</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r h="370840">
                <a:tc>
                  <a:txBody>
                    <a:bodyPr/>
                    <a:lstStyle/>
                    <a:p>
                      <a:pPr algn="l"/>
                      <a:r>
                        <a:rPr lang="en-US" sz="3200" dirty="0" smtClean="0"/>
                        <a:t>Delete (from</a:t>
                      </a:r>
                      <a:r>
                        <a:rPr lang="en-US" sz="3200" baseline="0" dirty="0" smtClean="0"/>
                        <a:t> the middle)</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bl>
          </a:graphicData>
        </a:graphic>
      </p:graphicFrame>
      <p:sp>
        <p:nvSpPr>
          <p:cNvPr id="6" name="Line Callout 1 5"/>
          <p:cNvSpPr/>
          <p:nvPr/>
        </p:nvSpPr>
        <p:spPr>
          <a:xfrm>
            <a:off x="5105400" y="4934802"/>
            <a:ext cx="1807284" cy="1505802"/>
          </a:xfrm>
          <a:prstGeom prst="borderCallout1">
            <a:avLst>
              <a:gd name="adj1" fmla="val 53977"/>
              <a:gd name="adj2" fmla="val 101067"/>
              <a:gd name="adj3" fmla="val -38225"/>
              <a:gd name="adj4" fmla="val 12051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buFont typeface="Times" charset="0"/>
              <a:buAutoNum type="alphaUcPeriod"/>
            </a:pPr>
            <a:r>
              <a:rPr lang="en-US" sz="2000" dirty="0"/>
              <a:t> O(1)</a:t>
            </a:r>
          </a:p>
          <a:p>
            <a:pPr>
              <a:buFont typeface="Times" charset="0"/>
              <a:buAutoNum type="alphaUcPeriod"/>
            </a:pPr>
            <a:r>
              <a:rPr lang="en-US" sz="2000" dirty="0"/>
              <a:t> O(log n)</a:t>
            </a:r>
          </a:p>
          <a:p>
            <a:pPr>
              <a:buFont typeface="Times" charset="0"/>
              <a:buAutoNum type="alphaUcPeriod"/>
            </a:pPr>
            <a:r>
              <a:rPr lang="en-US" sz="2000" dirty="0"/>
              <a:t> O(n log n)</a:t>
            </a:r>
          </a:p>
          <a:p>
            <a:pPr>
              <a:buFont typeface="Times" charset="0"/>
              <a:buAutoNum type="alphaUcPeriod"/>
            </a:pPr>
            <a:r>
              <a:rPr lang="en-US" sz="2000" dirty="0"/>
              <a:t> O(n)</a:t>
            </a:r>
          </a:p>
          <a:p>
            <a:pPr>
              <a:buFont typeface="Times" charset="0"/>
              <a:buAutoNum type="alphaUcPeriod"/>
            </a:pPr>
            <a:r>
              <a:rPr lang="en-US" sz="2000" dirty="0"/>
              <a:t> O(n</a:t>
            </a:r>
            <a:r>
              <a:rPr lang="en-US" sz="2000" baseline="30000" dirty="0"/>
              <a:t>2</a:t>
            </a:r>
            <a:r>
              <a:rPr lang="en-US" sz="2000" dirty="0" smtClean="0"/>
              <a:t>)</a:t>
            </a:r>
            <a:endParaRPr lang="en-US" sz="2000" dirty="0"/>
          </a:p>
        </p:txBody>
      </p:sp>
    </p:spTree>
    <p:extLst>
      <p:ext uri="{BB962C8B-B14F-4D97-AF65-F5344CB8AC3E}">
        <p14:creationId xmlns:p14="http://schemas.microsoft.com/office/powerpoint/2010/main" val="96191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dirty="0" smtClean="0">
                <a:solidFill>
                  <a:schemeClr val="tx2"/>
                </a:solidFill>
                <a:latin typeface="Courier New" pitchFamily="49" charset="0"/>
                <a:cs typeface="Courier New" pitchFamily="49" charset="0"/>
              </a:rPr>
              <a:t>List/</a:t>
            </a:r>
            <a:r>
              <a:rPr lang="en-US" sz="4400" u="sng" dirty="0" err="1" smtClean="0">
                <a:solidFill>
                  <a:schemeClr val="tx2"/>
                </a:solidFill>
                <a:latin typeface="Courier New" pitchFamily="49" charset="0"/>
                <a:cs typeface="Courier New" pitchFamily="49" charset="0"/>
              </a:rPr>
              <a:t>ListNode</a:t>
            </a:r>
            <a:r>
              <a:rPr lang="en-US" sz="4400" u="sng" dirty="0" smtClean="0">
                <a:solidFill>
                  <a:schemeClr val="tx2"/>
                </a:solidFill>
                <a:latin typeface="Times" charset="0"/>
              </a:rPr>
              <a:t> Big-Oh</a:t>
            </a:r>
            <a:endParaRPr lang="en-US" sz="4400" u="sng" dirty="0">
              <a:solidFill>
                <a:schemeClr val="tx2"/>
              </a:solidFill>
              <a:latin typeface="Times" charset="0"/>
            </a:endParaRPr>
          </a:p>
        </p:txBody>
      </p:sp>
      <p:pic>
        <p:nvPicPr>
          <p:cNvPr id="78852"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618038" y="5524500"/>
            <a:ext cx="43815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28" name="Title 1"/>
          <p:cNvSpPr>
            <a:spLocks noGrp="1"/>
          </p:cNvSpPr>
          <p:nvPr>
            <p:ph type="title"/>
          </p:nvPr>
        </p:nvSpPr>
        <p:spPr>
          <a:xfrm>
            <a:off x="228600" y="4876800"/>
            <a:ext cx="4351338" cy="1981200"/>
          </a:xfrm>
        </p:spPr>
        <p:txBody>
          <a:bodyPr/>
          <a:lstStyle/>
          <a:p>
            <a:r>
              <a:rPr lang="en-US" sz="3200" b="1" dirty="0" smtClean="0"/>
              <a:t>Assuming: </a:t>
            </a:r>
            <a:r>
              <a:rPr lang="en-US" sz="3200" dirty="0" smtClean="0"/>
              <a:t/>
            </a:r>
            <a:br>
              <a:rPr lang="en-US" sz="3200" dirty="0" smtClean="0"/>
            </a:br>
            <a:r>
              <a:rPr lang="en-US" sz="3200" dirty="0" smtClean="0"/>
              <a:t>the modifiable </a:t>
            </a:r>
            <a:r>
              <a:rPr lang="en-US" sz="3200" dirty="0" err="1" smtClean="0"/>
              <a:t>LinkedList</a:t>
            </a:r>
            <a:r>
              <a:rPr lang="en-US" sz="3200" dirty="0" smtClean="0"/>
              <a:t> using Hw5 </a:t>
            </a:r>
            <a:r>
              <a:rPr lang="en-US" sz="3200" dirty="0" smtClean="0">
                <a:latin typeface="Courier New" pitchFamily="49" charset="0"/>
                <a:cs typeface="Courier New" pitchFamily="49" charset="0"/>
              </a:rPr>
              <a:t>List</a:t>
            </a:r>
            <a:r>
              <a:rPr lang="en-US" sz="3200" dirty="0" smtClean="0"/>
              <a:t> and </a:t>
            </a:r>
            <a:r>
              <a:rPr lang="en-US" sz="3200" dirty="0" err="1" smtClean="0">
                <a:latin typeface="Courier New" pitchFamily="49" charset="0"/>
                <a:cs typeface="Courier New" pitchFamily="49" charset="0"/>
              </a:rPr>
              <a:t>ListNode</a:t>
            </a:r>
            <a:endParaRPr lang="en-US" sz="3200" dirty="0" smtClean="0">
              <a:latin typeface="Courier New" pitchFamily="49" charset="0"/>
              <a:cs typeface="Courier New" pitchFamily="49" charset="0"/>
            </a:endParaRPr>
          </a:p>
        </p:txBody>
      </p:sp>
      <p:graphicFrame>
        <p:nvGraphicFramePr>
          <p:cNvPr id="10" name="Table 9"/>
          <p:cNvGraphicFramePr>
            <a:graphicFrameLocks noGrp="1"/>
          </p:cNvGraphicFramePr>
          <p:nvPr>
            <p:extLst/>
          </p:nvPr>
        </p:nvGraphicFramePr>
        <p:xfrm>
          <a:off x="304800" y="990600"/>
          <a:ext cx="7391400" cy="3840336"/>
        </p:xfrm>
        <a:graphic>
          <a:graphicData uri="http://schemas.openxmlformats.org/drawingml/2006/table">
            <a:tbl>
              <a:tblPr firstCol="1" bandRow="1">
                <a:tableStyleId>{5C22544A-7EE6-4342-B048-85BDC9FD1C3A}</a:tableStyleId>
              </a:tblPr>
              <a:tblGrid>
                <a:gridCol w="5173980"/>
                <a:gridCol w="2217420"/>
              </a:tblGrid>
              <a:tr h="640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 front</a:t>
                      </a:r>
                      <a:r>
                        <a:rPr lang="en-US" sz="3200" baseline="0" dirty="0" smtClean="0"/>
                        <a:t> of list)</a:t>
                      </a:r>
                      <a:endParaRPr lang="en-US" sz="3200" dirty="0" smtClean="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r h="640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a:t>
                      </a:r>
                      <a:r>
                        <a:rPr lang="en-US" sz="3200" baseline="0" dirty="0" smtClean="0"/>
                        <a:t> end of list)</a:t>
                      </a:r>
                      <a:endParaRPr lang="en-US" sz="3200" dirty="0" smtClean="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r h="640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Find   (given a</a:t>
                      </a:r>
                      <a:r>
                        <a:rPr lang="en-US" sz="3200" baseline="0" dirty="0" smtClean="0"/>
                        <a:t> value)</a:t>
                      </a:r>
                      <a:endParaRPr lang="en-US" sz="3200" dirty="0" smtClean="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r h="640027">
                <a:tc>
                  <a:txBody>
                    <a:bodyPr/>
                    <a:lstStyle/>
                    <a:p>
                      <a:pPr algn="l"/>
                      <a:r>
                        <a:rPr lang="en-US" sz="3200" dirty="0" smtClean="0"/>
                        <a:t>Length</a:t>
                      </a:r>
                      <a:endParaRPr lang="en-US" sz="3200" dirty="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r h="640027">
                <a:tc>
                  <a:txBody>
                    <a:bodyPr/>
                    <a:lstStyle/>
                    <a:p>
                      <a:pPr algn="l"/>
                      <a:r>
                        <a:rPr lang="en-US" sz="3200" dirty="0" smtClean="0"/>
                        <a:t>Delete (</a:t>
                      </a:r>
                      <a:r>
                        <a:rPr lang="en-US" sz="3200" baseline="0" dirty="0" smtClean="0"/>
                        <a:t>given a value)</a:t>
                      </a:r>
                      <a:endParaRPr lang="en-US" sz="3200" dirty="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r h="640027">
                <a:tc>
                  <a:txBody>
                    <a:bodyPr/>
                    <a:lstStyle/>
                    <a:p>
                      <a:pPr algn="l"/>
                      <a:r>
                        <a:rPr lang="en-US" sz="3200" dirty="0" smtClean="0"/>
                        <a:t>Delete (given a </a:t>
                      </a:r>
                      <a:r>
                        <a:rPr lang="en-US" sz="3200" dirty="0" err="1" smtClean="0"/>
                        <a:t>ListNode</a:t>
                      </a:r>
                      <a:r>
                        <a:rPr lang="en-US" sz="3200" dirty="0" smtClean="0"/>
                        <a:t> ref)</a:t>
                      </a:r>
                      <a:endParaRPr lang="en-US" sz="3200" dirty="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bl>
          </a:graphicData>
        </a:graphic>
      </p:graphicFrame>
      <p:sp>
        <p:nvSpPr>
          <p:cNvPr id="7" name="Line Callout 1 6"/>
          <p:cNvSpPr/>
          <p:nvPr/>
        </p:nvSpPr>
        <p:spPr>
          <a:xfrm>
            <a:off x="7336716" y="4343400"/>
            <a:ext cx="1807284" cy="1505802"/>
          </a:xfrm>
          <a:prstGeom prst="borderCallout1">
            <a:avLst>
              <a:gd name="adj1" fmla="val -3607"/>
              <a:gd name="adj2" fmla="val 37387"/>
              <a:gd name="adj3" fmla="val -68588"/>
              <a:gd name="adj4" fmla="val -17315"/>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buFont typeface="Times" charset="0"/>
              <a:buAutoNum type="alphaUcPeriod"/>
            </a:pPr>
            <a:r>
              <a:rPr lang="en-US" sz="2000" dirty="0"/>
              <a:t> O(1)</a:t>
            </a:r>
          </a:p>
          <a:p>
            <a:pPr>
              <a:buFont typeface="Times" charset="0"/>
              <a:buAutoNum type="alphaUcPeriod"/>
            </a:pPr>
            <a:r>
              <a:rPr lang="en-US" sz="2000" dirty="0"/>
              <a:t> O(log n)</a:t>
            </a:r>
          </a:p>
          <a:p>
            <a:pPr>
              <a:buFont typeface="Times" charset="0"/>
              <a:buAutoNum type="alphaUcPeriod"/>
            </a:pPr>
            <a:r>
              <a:rPr lang="en-US" sz="2000" dirty="0"/>
              <a:t> O(n log n)</a:t>
            </a:r>
          </a:p>
          <a:p>
            <a:pPr>
              <a:buFont typeface="Times" charset="0"/>
              <a:buAutoNum type="alphaUcPeriod"/>
            </a:pPr>
            <a:r>
              <a:rPr lang="en-US" sz="2000" dirty="0"/>
              <a:t> O(n)</a:t>
            </a:r>
          </a:p>
          <a:p>
            <a:pPr>
              <a:buFont typeface="Times" charset="0"/>
              <a:buAutoNum type="alphaUcPeriod"/>
            </a:pPr>
            <a:r>
              <a:rPr lang="en-US" sz="2000" dirty="0"/>
              <a:t> O(n</a:t>
            </a:r>
            <a:r>
              <a:rPr lang="en-US" sz="2000" baseline="30000" dirty="0"/>
              <a:t>2</a:t>
            </a:r>
            <a:r>
              <a:rPr lang="en-US" sz="2000" dirty="0" smtClean="0"/>
              <a:t>)</a:t>
            </a:r>
            <a:endParaRPr lang="en-US" sz="2000" dirty="0"/>
          </a:p>
        </p:txBody>
      </p:sp>
    </p:spTree>
    <p:extLst>
      <p:ext uri="{BB962C8B-B14F-4D97-AF65-F5344CB8AC3E}">
        <p14:creationId xmlns:p14="http://schemas.microsoft.com/office/powerpoint/2010/main" val="713770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p:txBody>
          <a:bodyPr/>
          <a:lstStyle/>
          <a:p>
            <a:r>
              <a:rPr lang="en-US" sz="8800" smtClean="0"/>
              <a:t>Big-Oh for Arrays</a:t>
            </a:r>
          </a:p>
        </p:txBody>
      </p:sp>
    </p:spTree>
    <p:extLst>
      <p:ext uri="{BB962C8B-B14F-4D97-AF65-F5344CB8AC3E}">
        <p14:creationId xmlns:p14="http://schemas.microsoft.com/office/powerpoint/2010/main" val="1053666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Example 7</a:t>
            </a:r>
            <a:r>
              <a:rPr lang="en-US" b="1" dirty="0" smtClean="0"/>
              <a:t>: Count the total # of </a:t>
            </a:r>
            <a:br>
              <a:rPr lang="en-US" b="1" dirty="0" smtClean="0"/>
            </a:br>
            <a:r>
              <a:rPr lang="en-US" b="1" dirty="0" smtClean="0"/>
              <a:t>constant-time operations? </a:t>
            </a:r>
            <a:endParaRPr lang="en-US" b="1" dirty="0"/>
          </a:p>
        </p:txBody>
      </p:sp>
      <p:sp>
        <p:nvSpPr>
          <p:cNvPr id="3" name="Content Placeholder 2"/>
          <p:cNvSpPr>
            <a:spLocks noGrp="1"/>
          </p:cNvSpPr>
          <p:nvPr>
            <p:ph idx="1"/>
          </p:nvPr>
        </p:nvSpPr>
        <p:spPr>
          <a:xfrm>
            <a:off x="-76200" y="1424765"/>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i</a:t>
            </a:r>
            <a:r>
              <a:rPr lang="en-US" b="1" dirty="0">
                <a:latin typeface="Courier New" pitchFamily="49" charset="0"/>
              </a:rPr>
              <a:t>=0 ; </a:t>
            </a:r>
            <a:r>
              <a:rPr lang="en-US" b="1" dirty="0" err="1">
                <a:latin typeface="Courier New" pitchFamily="49" charset="0"/>
              </a:rPr>
              <a:t>i</a:t>
            </a:r>
            <a:r>
              <a:rPr lang="en-US" b="1" dirty="0">
                <a:latin typeface="Courier New" pitchFamily="49" charset="0"/>
              </a:rPr>
              <a:t> </a:t>
            </a:r>
            <a:r>
              <a:rPr lang="en-US" b="1" dirty="0" smtClean="0">
                <a:latin typeface="Courier New" pitchFamily="49" charset="0"/>
              </a:rPr>
              <a:t>&lt;= </a:t>
            </a:r>
            <a:r>
              <a:rPr lang="en-US" b="1" dirty="0">
                <a:latin typeface="Courier New" pitchFamily="49" charset="0"/>
              </a:rPr>
              <a:t>N ; </a:t>
            </a:r>
            <a:r>
              <a:rPr lang="en-US" b="1" dirty="0" err="1">
                <a:latin typeface="Courier New" pitchFamily="49" charset="0"/>
              </a:rPr>
              <a:t>i</a:t>
            </a:r>
            <a:r>
              <a:rPr lang="en-US" b="1" dirty="0">
                <a:latin typeface="Courier New" pitchFamily="49" charset="0"/>
              </a:rPr>
              <a:t>++){</a:t>
            </a:r>
          </a:p>
          <a:p>
            <a:pPr marL="0" indent="0">
              <a:buNone/>
            </a:pPr>
            <a:r>
              <a:rPr lang="en-US" sz="2400" b="1" dirty="0" smtClean="0">
                <a:latin typeface="Courier New" pitchFamily="49" charset="0"/>
              </a:rPr>
              <a:t>	 </a:t>
            </a:r>
            <a:r>
              <a:rPr lang="en-US" sz="2400" b="1" dirty="0" smtClean="0">
                <a:solidFill>
                  <a:schemeClr val="bg1">
                    <a:lumMod val="50000"/>
                  </a:schemeClr>
                </a:solidFill>
                <a:latin typeface="Courier New" pitchFamily="49" charset="0"/>
              </a:rPr>
              <a:t>// constant-time operation</a:t>
            </a:r>
            <a:endParaRPr lang="en-US" sz="2400" b="1" dirty="0">
              <a:solidFill>
                <a:schemeClr val="bg1">
                  <a:lumMod val="50000"/>
                </a:schemeClr>
              </a:solidFill>
              <a:latin typeface="Courier New" pitchFamily="49" charset="0"/>
            </a:endParaRPr>
          </a:p>
          <a:p>
            <a:pPr marL="0" indent="0">
              <a:buNone/>
            </a:pPr>
            <a:r>
              <a:rPr lang="en-US" sz="2000" b="1" dirty="0" smtClean="0">
                <a:latin typeface="Courier New" pitchFamily="49" charset="0"/>
              </a:rPr>
              <a:t>}</a:t>
            </a:r>
          </a:p>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z=0 ; z </a:t>
            </a:r>
            <a:r>
              <a:rPr lang="en-US" b="1" dirty="0" smtClean="0">
                <a:latin typeface="Courier New" pitchFamily="49" charset="0"/>
              </a:rPr>
              <a:t>&lt;= </a:t>
            </a:r>
            <a:r>
              <a:rPr lang="en-US" b="1" dirty="0">
                <a:latin typeface="Courier New" pitchFamily="49" charset="0"/>
              </a:rPr>
              <a:t>M ; z</a:t>
            </a:r>
            <a:r>
              <a:rPr lang="en-US" b="1" dirty="0" smtClean="0">
                <a:latin typeface="Courier New" pitchFamily="49" charset="0"/>
              </a:rPr>
              <a:t>++){</a:t>
            </a:r>
          </a:p>
          <a:p>
            <a:pPr marL="0" indent="0">
              <a:buNone/>
            </a:pPr>
            <a:r>
              <a:rPr lang="en-US" sz="2400" b="1" dirty="0">
                <a:latin typeface="Courier New" pitchFamily="49" charset="0"/>
              </a:rPr>
              <a:t>	 </a:t>
            </a:r>
            <a:r>
              <a:rPr lang="en-US" sz="2400" b="1" dirty="0" smtClean="0">
                <a:solidFill>
                  <a:schemeClr val="bg1">
                    <a:lumMod val="50000"/>
                  </a:schemeClr>
                </a:solidFill>
                <a:latin typeface="Courier New" pitchFamily="49" charset="0"/>
              </a:rPr>
              <a:t>// </a:t>
            </a:r>
            <a:r>
              <a:rPr lang="en-US" sz="2400" b="1" dirty="0">
                <a:solidFill>
                  <a:schemeClr val="bg1">
                    <a:lumMod val="50000"/>
                  </a:schemeClr>
                </a:solidFill>
                <a:latin typeface="Courier New" pitchFamily="49" charset="0"/>
              </a:rPr>
              <a:t>constant-time </a:t>
            </a:r>
            <a:r>
              <a:rPr lang="en-US" sz="2400" b="1" dirty="0" smtClean="0">
                <a:solidFill>
                  <a:schemeClr val="bg1">
                    <a:lumMod val="50000"/>
                  </a:schemeClr>
                </a:solidFill>
                <a:latin typeface="Courier New" pitchFamily="49" charset="0"/>
              </a:rPr>
              <a:t>operation</a:t>
            </a:r>
            <a:br>
              <a:rPr lang="en-US" sz="2400" b="1" dirty="0" smtClean="0">
                <a:solidFill>
                  <a:schemeClr val="bg1">
                    <a:lumMod val="50000"/>
                  </a:schemeClr>
                </a:solidFill>
                <a:latin typeface="Courier New" pitchFamily="49" charset="0"/>
              </a:rPr>
            </a:br>
            <a:r>
              <a:rPr lang="en-US" sz="2400" b="1" dirty="0" smtClean="0">
                <a:latin typeface="Courier New" pitchFamily="49" charset="0"/>
              </a:rPr>
              <a:t>}</a:t>
            </a:r>
            <a:r>
              <a:rPr lang="en-US" sz="2000" b="1" dirty="0" smtClean="0">
                <a:latin typeface="Courier New" pitchFamily="49" charset="0"/>
              </a:rPr>
              <a:t> </a:t>
            </a:r>
          </a:p>
          <a:p>
            <a:pPr marL="0" indent="0">
              <a:buNone/>
            </a:pPr>
            <a:r>
              <a:rPr lang="en-US" sz="3600" b="1" dirty="0" smtClean="0">
                <a:latin typeface="Courier New" pitchFamily="49" charset="0"/>
              </a:rPr>
              <a:t>	</a:t>
            </a:r>
            <a:endParaRPr lang="en-US" sz="2400" b="1" dirty="0">
              <a:latin typeface="Courier New" pitchFamily="49" charset="0"/>
            </a:endParaRPr>
          </a:p>
          <a:p>
            <a:pPr marL="169863" indent="-169863">
              <a:buFont typeface="Wingdings" pitchFamily="2" charset="2"/>
              <a:buChar char="Ø"/>
            </a:pPr>
            <a:r>
              <a:rPr lang="en-US" sz="1800" dirty="0" err="1" smtClean="0">
                <a:latin typeface="Courier New" pitchFamily="49" charset="0"/>
                <a:cs typeface="Courier New" pitchFamily="49" charset="0"/>
              </a:rPr>
              <a:t>i</a:t>
            </a:r>
            <a:r>
              <a:rPr lang="en-US" sz="1800" dirty="0" smtClean="0">
                <a:latin typeface="Courier New" pitchFamily="49" charset="0"/>
                <a:cs typeface="Courier New" pitchFamily="49" charset="0"/>
              </a:rPr>
              <a:t>=0</a:t>
            </a:r>
          </a:p>
          <a:p>
            <a:pPr marL="169863" indent="-169863">
              <a:buFont typeface="Wingdings" pitchFamily="2" charset="2"/>
              <a:buChar char="Ø"/>
            </a:pPr>
            <a:r>
              <a:rPr lang="en-US" sz="1800" dirty="0" err="1" smtClean="0">
                <a:latin typeface="Courier New" pitchFamily="49" charset="0"/>
                <a:cs typeface="Courier New" pitchFamily="49" charset="0"/>
              </a:rPr>
              <a:t>i</a:t>
            </a:r>
            <a:r>
              <a:rPr lang="en-US" sz="1800" dirty="0" smtClean="0">
                <a:latin typeface="Courier New" pitchFamily="49" charset="0"/>
                <a:cs typeface="Courier New" pitchFamily="49" charset="0"/>
              </a:rPr>
              <a:t>=1</a:t>
            </a:r>
            <a:endParaRPr lang="en-US" sz="1800" dirty="0">
              <a:latin typeface="Courier New" pitchFamily="49" charset="0"/>
              <a:cs typeface="Courier New" pitchFamily="49" charset="0"/>
            </a:endParaRPr>
          </a:p>
          <a:p>
            <a:pPr marL="169863" indent="-169863">
              <a:buFont typeface="Wingdings" pitchFamily="2" charset="2"/>
              <a:buChar char="Ø"/>
            </a:pPr>
            <a:r>
              <a:rPr lang="en-US" sz="1800" dirty="0" err="1" smtClean="0">
                <a:latin typeface="Courier New" pitchFamily="49" charset="0"/>
                <a:cs typeface="Courier New" pitchFamily="49" charset="0"/>
              </a:rPr>
              <a:t>i</a:t>
            </a:r>
            <a:r>
              <a:rPr lang="en-US" sz="1800" dirty="0" smtClean="0">
                <a:latin typeface="Courier New" pitchFamily="49" charset="0"/>
                <a:cs typeface="Courier New" pitchFamily="49" charset="0"/>
              </a:rPr>
              <a:t>=2</a:t>
            </a:r>
            <a:endParaRPr lang="en-US" sz="1800" dirty="0">
              <a:latin typeface="Courier New" pitchFamily="49" charset="0"/>
              <a:cs typeface="Courier New" pitchFamily="49" charset="0"/>
            </a:endParaRPr>
          </a:p>
          <a:p>
            <a:pPr marL="169863" indent="-169863">
              <a:buNone/>
            </a:pPr>
            <a:r>
              <a:rPr lang="en-US" sz="1800" dirty="0" smtClean="0">
                <a:latin typeface="Courier New" pitchFamily="49" charset="0"/>
                <a:cs typeface="Courier New" pitchFamily="49" charset="0"/>
              </a:rPr>
              <a:t>…</a:t>
            </a:r>
          </a:p>
          <a:p>
            <a:pPr marL="169863" indent="-169863">
              <a:buFont typeface="Wingdings" pitchFamily="2" charset="2"/>
              <a:buChar char="Ø"/>
            </a:pPr>
            <a:r>
              <a:rPr lang="en-US" sz="1800" dirty="0" err="1" smtClean="0">
                <a:latin typeface="Courier New" pitchFamily="49" charset="0"/>
                <a:cs typeface="Courier New" pitchFamily="49" charset="0"/>
              </a:rPr>
              <a:t>i</a:t>
            </a:r>
            <a:r>
              <a:rPr lang="en-US" sz="1800" dirty="0" smtClean="0">
                <a:latin typeface="Courier New" pitchFamily="49" charset="0"/>
                <a:cs typeface="Courier New" pitchFamily="49" charset="0"/>
              </a:rPr>
              <a:t>=N-1</a:t>
            </a:r>
            <a:endParaRPr lang="en-US" sz="1800" dirty="0">
              <a:latin typeface="Courier New" pitchFamily="49" charset="0"/>
              <a:cs typeface="Courier New" pitchFamily="49" charset="0"/>
            </a:endParaRPr>
          </a:p>
          <a:p>
            <a:pPr marL="169863" indent="-169863">
              <a:buFont typeface="Wingdings" pitchFamily="2" charset="2"/>
              <a:buChar char="Ø"/>
            </a:pPr>
            <a:r>
              <a:rPr lang="en-US" sz="1800" dirty="0" err="1" smtClean="0">
                <a:latin typeface="Courier New" pitchFamily="49" charset="0"/>
                <a:cs typeface="Courier New" pitchFamily="49" charset="0"/>
              </a:rPr>
              <a:t>i</a:t>
            </a:r>
            <a:r>
              <a:rPr lang="en-US" sz="1800" dirty="0" smtClean="0">
                <a:latin typeface="Courier New" pitchFamily="49" charset="0"/>
                <a:cs typeface="Courier New" pitchFamily="49" charset="0"/>
              </a:rPr>
              <a:t>=N</a:t>
            </a:r>
            <a:endParaRPr lang="en-US" sz="18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1143000" y="4488186"/>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latin typeface="Courier New" pitchFamily="49" charset="0"/>
                <a:cs typeface="Courier New" pitchFamily="49" charset="0"/>
              </a:rPr>
              <a:t># ops per row</a:t>
            </a:r>
          </a:p>
          <a:p>
            <a:pPr marL="169863" indent="-169863">
              <a:buFont typeface="Wingdings" pitchFamily="2" charset="2"/>
              <a:buChar char="Ø"/>
            </a:pPr>
            <a:r>
              <a:rPr lang="en-US" sz="1800" dirty="0">
                <a:latin typeface="Courier New" pitchFamily="49" charset="0"/>
                <a:cs typeface="Courier New" pitchFamily="49" charset="0"/>
              </a:rPr>
              <a:t>1</a:t>
            </a:r>
            <a:endParaRPr lang="en-US" sz="1800" dirty="0" smtClean="0">
              <a:latin typeface="Courier New" pitchFamily="49" charset="0"/>
              <a:cs typeface="Courier New" pitchFamily="49" charset="0"/>
            </a:endParaRPr>
          </a:p>
          <a:p>
            <a:pPr marL="169863" indent="-169863">
              <a:buFont typeface="Wingdings" pitchFamily="2" charset="2"/>
              <a:buChar char="Ø"/>
            </a:pPr>
            <a:r>
              <a:rPr lang="en-US" sz="1800" dirty="0">
                <a:latin typeface="Courier New" pitchFamily="49" charset="0"/>
                <a:cs typeface="Courier New" pitchFamily="49" charset="0"/>
              </a:rPr>
              <a:t>1</a:t>
            </a:r>
            <a:endParaRPr lang="en-US" sz="1800" dirty="0" smtClean="0">
              <a:latin typeface="Courier New" pitchFamily="49" charset="0"/>
              <a:cs typeface="Courier New" pitchFamily="49" charset="0"/>
            </a:endParaRPr>
          </a:p>
          <a:p>
            <a:pPr marL="169863" indent="-169863">
              <a:buFont typeface="Wingdings" pitchFamily="2" charset="2"/>
              <a:buChar char="Ø"/>
            </a:pPr>
            <a:r>
              <a:rPr lang="en-US" sz="1800" dirty="0">
                <a:latin typeface="Courier New" pitchFamily="49" charset="0"/>
                <a:cs typeface="Courier New" pitchFamily="49" charset="0"/>
              </a:rPr>
              <a:t>1</a:t>
            </a:r>
            <a:endParaRPr lang="en-US" sz="1800" dirty="0" smtClean="0">
              <a:latin typeface="Courier New" pitchFamily="49" charset="0"/>
              <a:cs typeface="Courier New" pitchFamily="49" charset="0"/>
            </a:endParaRPr>
          </a:p>
          <a:p>
            <a:pPr marL="169863" indent="-169863">
              <a:buFont typeface="Arial" charset="0"/>
              <a:buNone/>
            </a:pPr>
            <a:r>
              <a:rPr lang="en-US" sz="1800" dirty="0" smtClean="0">
                <a:latin typeface="Courier New" pitchFamily="49" charset="0"/>
                <a:cs typeface="Courier New" pitchFamily="49" charset="0"/>
              </a:rPr>
              <a:t>…</a:t>
            </a:r>
          </a:p>
          <a:p>
            <a:pPr marL="169863" indent="-169863">
              <a:buFont typeface="Wingdings" pitchFamily="2" charset="2"/>
              <a:buChar char="Ø"/>
            </a:pPr>
            <a:r>
              <a:rPr lang="en-US" sz="1800" dirty="0">
                <a:latin typeface="Courier New" pitchFamily="49" charset="0"/>
                <a:cs typeface="Courier New" pitchFamily="49" charset="0"/>
              </a:rPr>
              <a:t>1</a:t>
            </a:r>
            <a:endParaRPr lang="en-US" sz="1800" dirty="0" smtClean="0">
              <a:latin typeface="Courier New" pitchFamily="49" charset="0"/>
              <a:cs typeface="Courier New" pitchFamily="49" charset="0"/>
            </a:endParaRPr>
          </a:p>
          <a:p>
            <a:pPr marL="169863" indent="-169863">
              <a:buFont typeface="Wingdings" pitchFamily="2" charset="2"/>
              <a:buChar char="Ø"/>
            </a:pPr>
            <a:r>
              <a:rPr lang="en-US" sz="1800" dirty="0">
                <a:latin typeface="Courier New" pitchFamily="49" charset="0"/>
                <a:cs typeface="Courier New" pitchFamily="49" charset="0"/>
              </a:rPr>
              <a:t>1</a:t>
            </a:r>
            <a:endParaRPr lang="en-US" sz="1800" dirty="0" smtClean="0">
              <a:latin typeface="Courier New" pitchFamily="49" charset="0"/>
              <a:cs typeface="Courier New" pitchFamily="49" charset="0"/>
            </a:endParaRPr>
          </a:p>
        </p:txBody>
      </p:sp>
      <p:sp>
        <p:nvSpPr>
          <p:cNvPr id="5" name="Right Brace 4"/>
          <p:cNvSpPr/>
          <p:nvPr/>
        </p:nvSpPr>
        <p:spPr>
          <a:xfrm>
            <a:off x="1524000" y="4927830"/>
            <a:ext cx="457200" cy="1772454"/>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1943100" y="5315129"/>
            <a:ext cx="914400" cy="954107"/>
          </a:xfrm>
          <a:prstGeom prst="rect">
            <a:avLst/>
          </a:prstGeom>
          <a:noFill/>
        </p:spPr>
        <p:txBody>
          <a:bodyPr wrap="square" rtlCol="0">
            <a:spAutoFit/>
          </a:bodyPr>
          <a:lstStyle/>
          <a:p>
            <a:pPr algn="ctr"/>
            <a:r>
              <a:rPr lang="en-US" sz="2800" dirty="0" smtClean="0"/>
              <a:t>Total of N</a:t>
            </a:r>
            <a:endParaRPr lang="en-US" sz="2800" baseline="30000" dirty="0"/>
          </a:p>
        </p:txBody>
      </p:sp>
      <p:sp>
        <p:nvSpPr>
          <p:cNvPr id="7" name="TextBox 6"/>
          <p:cNvSpPr txBox="1"/>
          <p:nvPr/>
        </p:nvSpPr>
        <p:spPr>
          <a:xfrm>
            <a:off x="3048000" y="5029200"/>
            <a:ext cx="2933700"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600" dirty="0" smtClean="0"/>
              <a:t>O(N+M)</a:t>
            </a:r>
          </a:p>
        </p:txBody>
      </p:sp>
      <p:sp>
        <p:nvSpPr>
          <p:cNvPr id="8" name="Content Placeholder 2"/>
          <p:cNvSpPr txBox="1">
            <a:spLocks/>
          </p:cNvSpPr>
          <p:nvPr/>
        </p:nvSpPr>
        <p:spPr bwMode="auto">
          <a:xfrm>
            <a:off x="7239000" y="44958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latin typeface="Courier New" pitchFamily="49" charset="0"/>
                <a:cs typeface="Courier New" pitchFamily="49" charset="0"/>
              </a:rPr>
              <a:t># ops per row</a:t>
            </a:r>
          </a:p>
          <a:p>
            <a:pPr marL="169863" indent="-169863">
              <a:buFont typeface="Wingdings" pitchFamily="2" charset="2"/>
              <a:buChar char="Ø"/>
            </a:pPr>
            <a:r>
              <a:rPr lang="en-US" sz="1800" dirty="0">
                <a:latin typeface="Courier New" pitchFamily="49" charset="0"/>
                <a:cs typeface="Courier New" pitchFamily="49" charset="0"/>
              </a:rPr>
              <a:t>1</a:t>
            </a:r>
            <a:endParaRPr lang="en-US" sz="1800" dirty="0" smtClean="0">
              <a:latin typeface="Courier New" pitchFamily="49" charset="0"/>
              <a:cs typeface="Courier New" pitchFamily="49" charset="0"/>
            </a:endParaRPr>
          </a:p>
          <a:p>
            <a:pPr marL="169863" indent="-169863">
              <a:buFont typeface="Wingdings" pitchFamily="2" charset="2"/>
              <a:buChar char="Ø"/>
            </a:pPr>
            <a:r>
              <a:rPr lang="en-US" sz="1800" dirty="0">
                <a:latin typeface="Courier New" pitchFamily="49" charset="0"/>
                <a:cs typeface="Courier New" pitchFamily="49" charset="0"/>
              </a:rPr>
              <a:t>1</a:t>
            </a:r>
            <a:endParaRPr lang="en-US" sz="1800" dirty="0" smtClean="0">
              <a:latin typeface="Courier New" pitchFamily="49" charset="0"/>
              <a:cs typeface="Courier New" pitchFamily="49" charset="0"/>
            </a:endParaRPr>
          </a:p>
          <a:p>
            <a:pPr marL="169863" indent="-169863">
              <a:buFont typeface="Wingdings" pitchFamily="2" charset="2"/>
              <a:buChar char="Ø"/>
            </a:pPr>
            <a:r>
              <a:rPr lang="en-US" sz="1800" dirty="0">
                <a:latin typeface="Courier New" pitchFamily="49" charset="0"/>
                <a:cs typeface="Courier New" pitchFamily="49" charset="0"/>
              </a:rPr>
              <a:t>1</a:t>
            </a:r>
            <a:endParaRPr lang="en-US" sz="1800" dirty="0" smtClean="0">
              <a:latin typeface="Courier New" pitchFamily="49" charset="0"/>
              <a:cs typeface="Courier New" pitchFamily="49" charset="0"/>
            </a:endParaRPr>
          </a:p>
          <a:p>
            <a:pPr marL="169863" indent="-169863">
              <a:buFont typeface="Arial" charset="0"/>
              <a:buNone/>
            </a:pPr>
            <a:r>
              <a:rPr lang="en-US" sz="1800" dirty="0" smtClean="0">
                <a:latin typeface="Courier New" pitchFamily="49" charset="0"/>
                <a:cs typeface="Courier New" pitchFamily="49" charset="0"/>
              </a:rPr>
              <a:t>…</a:t>
            </a:r>
          </a:p>
          <a:p>
            <a:pPr marL="169863" indent="-169863">
              <a:buFont typeface="Wingdings" pitchFamily="2" charset="2"/>
              <a:buChar char="Ø"/>
            </a:pPr>
            <a:r>
              <a:rPr lang="en-US" sz="1800" dirty="0">
                <a:latin typeface="Courier New" pitchFamily="49" charset="0"/>
                <a:cs typeface="Courier New" pitchFamily="49" charset="0"/>
              </a:rPr>
              <a:t>1</a:t>
            </a:r>
            <a:endParaRPr lang="en-US" sz="1800" dirty="0" smtClean="0">
              <a:latin typeface="Courier New" pitchFamily="49" charset="0"/>
              <a:cs typeface="Courier New" pitchFamily="49" charset="0"/>
            </a:endParaRPr>
          </a:p>
          <a:p>
            <a:pPr marL="169863" indent="-169863">
              <a:buFont typeface="Wingdings" pitchFamily="2" charset="2"/>
              <a:buChar char="Ø"/>
            </a:pPr>
            <a:r>
              <a:rPr lang="en-US" sz="1800" dirty="0">
                <a:latin typeface="Courier New" pitchFamily="49" charset="0"/>
                <a:cs typeface="Courier New" pitchFamily="49" charset="0"/>
              </a:rPr>
              <a:t>1</a:t>
            </a:r>
            <a:endParaRPr lang="en-US" sz="1800" dirty="0" smtClean="0">
              <a:latin typeface="Courier New" pitchFamily="49" charset="0"/>
              <a:cs typeface="Courier New" pitchFamily="49" charset="0"/>
            </a:endParaRPr>
          </a:p>
        </p:txBody>
      </p:sp>
      <p:sp>
        <p:nvSpPr>
          <p:cNvPr id="9" name="Right Brace 8"/>
          <p:cNvSpPr/>
          <p:nvPr/>
        </p:nvSpPr>
        <p:spPr>
          <a:xfrm>
            <a:off x="7772400" y="4935444"/>
            <a:ext cx="457200" cy="1772454"/>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8191500" y="5322743"/>
            <a:ext cx="914400" cy="954107"/>
          </a:xfrm>
          <a:prstGeom prst="rect">
            <a:avLst/>
          </a:prstGeom>
          <a:noFill/>
        </p:spPr>
        <p:txBody>
          <a:bodyPr wrap="square" rtlCol="0">
            <a:spAutoFit/>
          </a:bodyPr>
          <a:lstStyle/>
          <a:p>
            <a:pPr algn="ctr"/>
            <a:r>
              <a:rPr lang="en-US" sz="2800" dirty="0" smtClean="0"/>
              <a:t>Total of </a:t>
            </a:r>
            <a:r>
              <a:rPr lang="en-US" sz="2800" dirty="0"/>
              <a:t>M</a:t>
            </a:r>
            <a:endParaRPr lang="en-US" sz="2800" baseline="30000" dirty="0"/>
          </a:p>
        </p:txBody>
      </p:sp>
      <p:sp>
        <p:nvSpPr>
          <p:cNvPr id="17" name="Content Placeholder 2"/>
          <p:cNvSpPr txBox="1">
            <a:spLocks/>
          </p:cNvSpPr>
          <p:nvPr/>
        </p:nvSpPr>
        <p:spPr bwMode="auto">
          <a:xfrm>
            <a:off x="6172200" y="4821866"/>
            <a:ext cx="131666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9863" indent="-169863">
              <a:buFont typeface="Wingdings" pitchFamily="2" charset="2"/>
              <a:buChar char="Ø"/>
            </a:pPr>
            <a:r>
              <a:rPr lang="en-US" sz="1800" dirty="0" smtClean="0">
                <a:latin typeface="Courier New" pitchFamily="49" charset="0"/>
                <a:cs typeface="Courier New" pitchFamily="49" charset="0"/>
              </a:rPr>
              <a:t>z=0</a:t>
            </a:r>
          </a:p>
          <a:p>
            <a:pPr marL="169863" indent="-169863">
              <a:buFont typeface="Wingdings" pitchFamily="2" charset="2"/>
              <a:buChar char="Ø"/>
            </a:pPr>
            <a:r>
              <a:rPr lang="en-US" sz="1800" dirty="0" smtClean="0">
                <a:latin typeface="Courier New" pitchFamily="49" charset="0"/>
                <a:cs typeface="Courier New" pitchFamily="49" charset="0"/>
              </a:rPr>
              <a:t>z=1</a:t>
            </a:r>
          </a:p>
          <a:p>
            <a:pPr marL="169863" indent="-169863">
              <a:buFont typeface="Wingdings" pitchFamily="2" charset="2"/>
              <a:buChar char="Ø"/>
            </a:pPr>
            <a:r>
              <a:rPr lang="en-US" sz="1800" dirty="0" smtClean="0">
                <a:latin typeface="Courier New" pitchFamily="49" charset="0"/>
                <a:cs typeface="Courier New" pitchFamily="49" charset="0"/>
              </a:rPr>
              <a:t>z=2</a:t>
            </a:r>
          </a:p>
          <a:p>
            <a:pPr marL="169863" indent="-169863">
              <a:buFont typeface="Arial" charset="0"/>
              <a:buNone/>
            </a:pPr>
            <a:r>
              <a:rPr lang="en-US" sz="1800" dirty="0" smtClean="0">
                <a:latin typeface="Courier New" pitchFamily="49" charset="0"/>
                <a:cs typeface="Courier New" pitchFamily="49" charset="0"/>
              </a:rPr>
              <a:t>…</a:t>
            </a:r>
          </a:p>
          <a:p>
            <a:pPr marL="169863" indent="-169863">
              <a:buFont typeface="Wingdings" pitchFamily="2" charset="2"/>
              <a:buChar char="Ø"/>
            </a:pPr>
            <a:r>
              <a:rPr lang="en-US" sz="1800" dirty="0" smtClean="0">
                <a:latin typeface="Courier New" pitchFamily="49" charset="0"/>
                <a:cs typeface="Courier New" pitchFamily="49" charset="0"/>
              </a:rPr>
              <a:t>z=N-1</a:t>
            </a:r>
          </a:p>
          <a:p>
            <a:pPr marL="169863" indent="-169863">
              <a:buFont typeface="Wingdings" pitchFamily="2" charset="2"/>
              <a:buChar char="Ø"/>
            </a:pPr>
            <a:r>
              <a:rPr lang="en-US" sz="1800" dirty="0" smtClean="0">
                <a:latin typeface="Courier New" pitchFamily="49" charset="0"/>
                <a:cs typeface="Courier New" pitchFamily="49" charset="0"/>
              </a:rPr>
              <a:t>z=N</a:t>
            </a:r>
          </a:p>
        </p:txBody>
      </p:sp>
    </p:spTree>
    <p:extLst>
      <p:ext uri="{BB962C8B-B14F-4D97-AF65-F5344CB8AC3E}">
        <p14:creationId xmlns:p14="http://schemas.microsoft.com/office/powerpoint/2010/main" val="265622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7">
                                            <p:txEl>
                                              <p:pRg st="2" end="2"/>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7">
                                            <p:txEl>
                                              <p:pRg st="3" end="3"/>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7">
                                            <p:txEl>
                                              <p:pRg st="4" end="4"/>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8">
                                            <p:txEl>
                                              <p:pRg st="3" end="3"/>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
                                            <p:txEl>
                                              <p:pRg st="4" end="4"/>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8">
                                            <p:txEl>
                                              <p:pRg st="5" end="5"/>
                                            </p:txEl>
                                          </p:spTgt>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animBg="1"/>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idx="1"/>
          </p:nvPr>
        </p:nvSpPr>
        <p:spPr>
          <a:xfrm>
            <a:off x="14288" y="3810000"/>
            <a:ext cx="9129712" cy="3048000"/>
          </a:xfrm>
        </p:spPr>
        <p:txBody>
          <a:bodyPr/>
          <a:lstStyle/>
          <a:p>
            <a:pPr marL="0" indent="0">
              <a:buFontTx/>
              <a:buNone/>
              <a:defRPr/>
            </a:pPr>
            <a:r>
              <a:rPr lang="en-US" b="1" dirty="0" smtClean="0"/>
              <a:t>Assuming: </a:t>
            </a:r>
            <a:endParaRPr lang="en-US" dirty="0" smtClean="0"/>
          </a:p>
          <a:p>
            <a:pPr marL="457200" indent="-457200">
              <a:buFont typeface="Arial" pitchFamily="34" charset="0"/>
              <a:buChar char="•"/>
              <a:defRPr/>
            </a:pPr>
            <a:r>
              <a:rPr lang="en-US" b="1" u="sng" dirty="0" smtClean="0"/>
              <a:t>unsorted</a:t>
            </a:r>
            <a:r>
              <a:rPr lang="en-US" dirty="0" smtClean="0"/>
              <a:t> array holding numbers within 1 to N </a:t>
            </a:r>
          </a:p>
          <a:p>
            <a:pPr marL="457200" indent="-457200">
              <a:buFont typeface="Arial" pitchFamily="34" charset="0"/>
              <a:buChar char="•"/>
              <a:defRPr/>
            </a:pPr>
            <a:r>
              <a:rPr lang="en-US" dirty="0" smtClean="0"/>
              <a:t>no duplicates</a:t>
            </a:r>
          </a:p>
          <a:p>
            <a:pPr marL="457200" indent="-457200">
              <a:buFont typeface="Arial" pitchFamily="34" charset="0"/>
              <a:buChar char="•"/>
              <a:defRPr/>
            </a:pPr>
            <a:r>
              <a:rPr lang="en-US" dirty="0" smtClean="0"/>
              <a:t>we keep track the last index we use (</a:t>
            </a:r>
            <a:r>
              <a:rPr lang="en-US" dirty="0" err="1" smtClean="0"/>
              <a:t>maxIndex</a:t>
            </a:r>
            <a:r>
              <a:rPr lang="en-US" dirty="0" smtClean="0"/>
              <a:t>)</a:t>
            </a:r>
          </a:p>
          <a:p>
            <a:pPr marL="457200" indent="-457200">
              <a:buFont typeface="Arial" pitchFamily="34" charset="0"/>
              <a:buChar char="•"/>
              <a:defRPr/>
            </a:pPr>
            <a:r>
              <a:rPr lang="en-US" dirty="0" smtClean="0"/>
              <a:t>all values at indices &gt; </a:t>
            </a:r>
            <a:r>
              <a:rPr lang="en-US" dirty="0" err="1" smtClean="0"/>
              <a:t>maxIndex</a:t>
            </a:r>
            <a:r>
              <a:rPr lang="en-US" dirty="0" smtClean="0"/>
              <a:t> are 0 (unused).</a:t>
            </a:r>
          </a:p>
        </p:txBody>
      </p:sp>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a:solidFill>
                  <a:schemeClr val="tx2"/>
                </a:solidFill>
                <a:latin typeface="Times" charset="0"/>
              </a:rPr>
              <a:t>Unsorted Arrays Big-Oh</a:t>
            </a:r>
          </a:p>
        </p:txBody>
      </p:sp>
      <p:graphicFrame>
        <p:nvGraphicFramePr>
          <p:cNvPr id="10" name="Table 9"/>
          <p:cNvGraphicFramePr>
            <a:graphicFrameLocks noGrp="1"/>
          </p:cNvGraphicFramePr>
          <p:nvPr/>
        </p:nvGraphicFramePr>
        <p:xfrm>
          <a:off x="762000" y="990600"/>
          <a:ext cx="7391400" cy="2560640"/>
        </p:xfrm>
        <a:graphic>
          <a:graphicData uri="http://schemas.openxmlformats.org/drawingml/2006/table">
            <a:tbl>
              <a:tblPr firstCol="1" bandRow="1">
                <a:tableStyleId>{5C22544A-7EE6-4342-B048-85BDC9FD1C3A}</a:tableStyleId>
              </a:tblPr>
              <a:tblGrid>
                <a:gridCol w="4114800"/>
                <a:gridCol w="3276600"/>
              </a:tblGrid>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 first spot</a:t>
                      </a:r>
                      <a:r>
                        <a:rPr lang="en-US" sz="3200" baseline="0" dirty="0" smtClean="0"/>
                        <a: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a:t>
                      </a:r>
                      <a:r>
                        <a:rPr lang="en-US" sz="3200" baseline="0" dirty="0" smtClean="0"/>
                        <a:t> last spot)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Find   (given a</a:t>
                      </a:r>
                      <a:r>
                        <a:rPr lang="en-US" sz="3200" baseline="0" dirty="0" smtClean="0"/>
                        <a:t> value)</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algn="l"/>
                      <a:r>
                        <a:rPr lang="en-US" sz="3200" dirty="0" smtClean="0"/>
                        <a:t>Delete (</a:t>
                      </a:r>
                      <a:r>
                        <a:rPr lang="en-US" sz="3200" baseline="0" dirty="0" smtClean="0"/>
                        <a:t>given a value)</a:t>
                      </a:r>
                      <a:endParaRPr lang="en-US" sz="3200" dirty="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bl>
          </a:graphicData>
        </a:graphic>
      </p:graphicFrame>
      <p:graphicFrame>
        <p:nvGraphicFramePr>
          <p:cNvPr id="6" name="Table 5"/>
          <p:cNvGraphicFramePr>
            <a:graphicFrameLocks noGrp="1"/>
          </p:cNvGraphicFramePr>
          <p:nvPr/>
        </p:nvGraphicFramePr>
        <p:xfrm>
          <a:off x="2362200" y="3703638"/>
          <a:ext cx="6477003" cy="640018"/>
        </p:xfrm>
        <a:graphic>
          <a:graphicData uri="http://schemas.openxmlformats.org/drawingml/2006/table">
            <a:tbl>
              <a:tblPr firstRow="1" bandRow="1">
                <a:tableStyleId>{5940675A-B579-460E-94D1-54222C63F5DA}</a:tableStyleId>
              </a:tblPr>
              <a:tblGrid>
                <a:gridCol w="498231"/>
                <a:gridCol w="498231"/>
                <a:gridCol w="498231"/>
                <a:gridCol w="498231"/>
                <a:gridCol w="498231"/>
                <a:gridCol w="498231"/>
                <a:gridCol w="498231"/>
                <a:gridCol w="498231"/>
                <a:gridCol w="498231"/>
                <a:gridCol w="498231"/>
                <a:gridCol w="498231"/>
                <a:gridCol w="498231"/>
                <a:gridCol w="498231"/>
              </a:tblGrid>
              <a:tr h="639762">
                <a:tc>
                  <a:txBody>
                    <a:bodyPr/>
                    <a:lstStyle/>
                    <a:p>
                      <a:pPr algn="ctr"/>
                      <a:r>
                        <a:rPr lang="en-US" sz="3600" dirty="0" smtClean="0"/>
                        <a:t>5</a:t>
                      </a:r>
                      <a:endParaRPr lang="en-US" sz="3600" dirty="0">
                        <a:solidFill>
                          <a:schemeClr val="tx1"/>
                        </a:solidFill>
                      </a:endParaRPr>
                    </a:p>
                  </a:txBody>
                  <a:tcPr marT="45689" marB="45689"/>
                </a:tc>
                <a:tc>
                  <a:txBody>
                    <a:bodyPr/>
                    <a:lstStyle/>
                    <a:p>
                      <a:pPr algn="ctr"/>
                      <a:r>
                        <a:rPr lang="en-US" sz="3600" dirty="0" smtClean="0"/>
                        <a:t>3</a:t>
                      </a:r>
                      <a:endParaRPr lang="en-US" sz="3600" dirty="0">
                        <a:solidFill>
                          <a:schemeClr val="tx1"/>
                        </a:solidFill>
                      </a:endParaRPr>
                    </a:p>
                  </a:txBody>
                  <a:tcPr marT="45689" marB="45689"/>
                </a:tc>
                <a:tc>
                  <a:txBody>
                    <a:bodyPr/>
                    <a:lstStyle/>
                    <a:p>
                      <a:pPr algn="ctr"/>
                      <a:r>
                        <a:rPr lang="en-US" sz="3600" dirty="0" smtClean="0"/>
                        <a:t>8</a:t>
                      </a:r>
                      <a:endParaRPr lang="en-US" sz="3600" dirty="0">
                        <a:solidFill>
                          <a:schemeClr val="tx1"/>
                        </a:solidFill>
                      </a:endParaRPr>
                    </a:p>
                  </a:txBody>
                  <a:tcPr marT="45689" marB="45689"/>
                </a:tc>
                <a:tc>
                  <a:txBody>
                    <a:bodyPr/>
                    <a:lstStyle/>
                    <a:p>
                      <a:pPr algn="ctr"/>
                      <a:r>
                        <a:rPr lang="en-US" sz="3600" dirty="0" smtClean="0"/>
                        <a:t>2</a:t>
                      </a:r>
                      <a:endParaRPr lang="en-US" sz="3600" dirty="0">
                        <a:solidFill>
                          <a:schemeClr val="tx1"/>
                        </a:solidFill>
                      </a:endParaRPr>
                    </a:p>
                  </a:txBody>
                  <a:tcPr marT="45689" marB="45689"/>
                </a:tc>
                <a:tc>
                  <a:txBody>
                    <a:bodyPr/>
                    <a:lstStyle/>
                    <a:p>
                      <a:pPr algn="ctr"/>
                      <a:r>
                        <a:rPr lang="en-US" sz="3600" dirty="0" smtClean="0"/>
                        <a:t>1</a:t>
                      </a:r>
                      <a:endParaRPr lang="en-US" sz="3600" dirty="0">
                        <a:solidFill>
                          <a:schemeClr val="tx1"/>
                        </a:solidFill>
                      </a:endParaRPr>
                    </a:p>
                  </a:txBody>
                  <a:tcPr marT="45689" marB="45689"/>
                </a:tc>
                <a:tc>
                  <a:txBody>
                    <a:bodyPr/>
                    <a:lstStyle/>
                    <a:p>
                      <a:pPr algn="ctr"/>
                      <a:r>
                        <a:rPr lang="en-US" sz="3600" dirty="0" smtClean="0"/>
                        <a:t>7</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r>
            </a:tbl>
          </a:graphicData>
        </a:graphic>
      </p:graphicFrame>
    </p:spTree>
    <p:extLst>
      <p:ext uri="{BB962C8B-B14F-4D97-AF65-F5344CB8AC3E}">
        <p14:creationId xmlns:p14="http://schemas.microsoft.com/office/powerpoint/2010/main" val="128487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idx="1"/>
          </p:nvPr>
        </p:nvSpPr>
        <p:spPr>
          <a:xfrm>
            <a:off x="14288" y="3810000"/>
            <a:ext cx="9129712" cy="3048000"/>
          </a:xfrm>
        </p:spPr>
        <p:txBody>
          <a:bodyPr/>
          <a:lstStyle/>
          <a:p>
            <a:pPr marL="0" indent="0">
              <a:buFontTx/>
              <a:buNone/>
              <a:defRPr/>
            </a:pPr>
            <a:r>
              <a:rPr lang="en-US" b="1" dirty="0" smtClean="0"/>
              <a:t>Assuming: </a:t>
            </a:r>
            <a:endParaRPr lang="en-US" dirty="0" smtClean="0"/>
          </a:p>
          <a:p>
            <a:pPr marL="457200" indent="-457200">
              <a:buFont typeface="Arial" pitchFamily="34" charset="0"/>
              <a:buChar char="•"/>
              <a:defRPr/>
            </a:pPr>
            <a:r>
              <a:rPr lang="en-US" b="1" u="sng" dirty="0"/>
              <a:t>s</a:t>
            </a:r>
            <a:r>
              <a:rPr lang="en-US" b="1" u="sng" dirty="0" smtClean="0"/>
              <a:t>orted</a:t>
            </a:r>
            <a:r>
              <a:rPr lang="en-US" dirty="0" smtClean="0"/>
              <a:t> array holding numbers within 1 to N</a:t>
            </a:r>
          </a:p>
          <a:p>
            <a:pPr marL="457200" indent="-457200">
              <a:buFont typeface="Arial" pitchFamily="34" charset="0"/>
              <a:buChar char="•"/>
              <a:defRPr/>
            </a:pPr>
            <a:r>
              <a:rPr lang="en-US" dirty="0" smtClean="0"/>
              <a:t>no duplicates</a:t>
            </a:r>
          </a:p>
          <a:p>
            <a:pPr marL="457200" indent="-457200">
              <a:buFont typeface="Arial" pitchFamily="34" charset="0"/>
              <a:buChar char="•"/>
              <a:defRPr/>
            </a:pPr>
            <a:r>
              <a:rPr lang="en-US" dirty="0" smtClean="0"/>
              <a:t>we keep track the last index we use (</a:t>
            </a:r>
            <a:r>
              <a:rPr lang="en-US" dirty="0" err="1" smtClean="0"/>
              <a:t>maxIndex</a:t>
            </a:r>
            <a:r>
              <a:rPr lang="en-US" dirty="0" smtClean="0"/>
              <a:t>)</a:t>
            </a:r>
          </a:p>
          <a:p>
            <a:pPr marL="457200" indent="-457200">
              <a:buFont typeface="Arial" pitchFamily="34" charset="0"/>
              <a:buChar char="•"/>
              <a:defRPr/>
            </a:pPr>
            <a:r>
              <a:rPr lang="en-US" dirty="0" smtClean="0"/>
              <a:t>all values at indices &gt; </a:t>
            </a:r>
            <a:r>
              <a:rPr lang="en-US" dirty="0" err="1" smtClean="0"/>
              <a:t>maxIndex</a:t>
            </a:r>
            <a:r>
              <a:rPr lang="en-US" dirty="0" smtClean="0"/>
              <a:t> are 0 (unused).</a:t>
            </a:r>
          </a:p>
        </p:txBody>
      </p:sp>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a:solidFill>
                  <a:schemeClr val="tx2"/>
                </a:solidFill>
                <a:latin typeface="Times" charset="0"/>
              </a:rPr>
              <a:t>Sorted Arrays Big-Oh</a:t>
            </a:r>
          </a:p>
        </p:txBody>
      </p:sp>
      <p:graphicFrame>
        <p:nvGraphicFramePr>
          <p:cNvPr id="6" name="Table 5"/>
          <p:cNvGraphicFramePr>
            <a:graphicFrameLocks noGrp="1"/>
          </p:cNvGraphicFramePr>
          <p:nvPr/>
        </p:nvGraphicFramePr>
        <p:xfrm>
          <a:off x="2362200" y="3810000"/>
          <a:ext cx="6477003" cy="640018"/>
        </p:xfrm>
        <a:graphic>
          <a:graphicData uri="http://schemas.openxmlformats.org/drawingml/2006/table">
            <a:tbl>
              <a:tblPr firstRow="1" bandRow="1">
                <a:tableStyleId>{5940675A-B579-460E-94D1-54222C63F5DA}</a:tableStyleId>
              </a:tblPr>
              <a:tblGrid>
                <a:gridCol w="498231"/>
                <a:gridCol w="498231"/>
                <a:gridCol w="498231"/>
                <a:gridCol w="498231"/>
                <a:gridCol w="498231"/>
                <a:gridCol w="498231"/>
                <a:gridCol w="498231"/>
                <a:gridCol w="498231"/>
                <a:gridCol w="498231"/>
                <a:gridCol w="498231"/>
                <a:gridCol w="498231"/>
                <a:gridCol w="498231"/>
                <a:gridCol w="498231"/>
              </a:tblGrid>
              <a:tr h="639763">
                <a:tc>
                  <a:txBody>
                    <a:bodyPr/>
                    <a:lstStyle/>
                    <a:p>
                      <a:pPr algn="ctr"/>
                      <a:r>
                        <a:rPr lang="en-US" sz="3600" dirty="0" smtClean="0">
                          <a:solidFill>
                            <a:schemeClr val="tx1"/>
                          </a:solidFill>
                        </a:rPr>
                        <a:t>1</a:t>
                      </a:r>
                      <a:endParaRPr lang="en-US" sz="3600" dirty="0">
                        <a:solidFill>
                          <a:schemeClr val="tx1"/>
                        </a:solidFill>
                      </a:endParaRPr>
                    </a:p>
                  </a:txBody>
                  <a:tcPr marT="45689" marB="45689"/>
                </a:tc>
                <a:tc>
                  <a:txBody>
                    <a:bodyPr/>
                    <a:lstStyle/>
                    <a:p>
                      <a:pPr algn="ctr"/>
                      <a:r>
                        <a:rPr lang="en-US" sz="3600" dirty="0" smtClean="0">
                          <a:solidFill>
                            <a:schemeClr val="tx1"/>
                          </a:solidFill>
                        </a:rPr>
                        <a:t>2</a:t>
                      </a:r>
                      <a:endParaRPr lang="en-US" sz="3600" dirty="0">
                        <a:solidFill>
                          <a:schemeClr val="tx1"/>
                        </a:solidFill>
                      </a:endParaRPr>
                    </a:p>
                  </a:txBody>
                  <a:tcPr marT="45689" marB="45689"/>
                </a:tc>
                <a:tc>
                  <a:txBody>
                    <a:bodyPr/>
                    <a:lstStyle/>
                    <a:p>
                      <a:pPr algn="ctr"/>
                      <a:r>
                        <a:rPr lang="en-US" sz="3600" dirty="0" smtClean="0">
                          <a:solidFill>
                            <a:schemeClr val="tx1"/>
                          </a:solidFill>
                        </a:rPr>
                        <a:t>3</a:t>
                      </a:r>
                      <a:endParaRPr lang="en-US" sz="3600" dirty="0">
                        <a:solidFill>
                          <a:schemeClr val="tx1"/>
                        </a:solidFill>
                      </a:endParaRPr>
                    </a:p>
                  </a:txBody>
                  <a:tcPr marT="45689" marB="45689"/>
                </a:tc>
                <a:tc>
                  <a:txBody>
                    <a:bodyPr/>
                    <a:lstStyle/>
                    <a:p>
                      <a:pPr algn="ctr"/>
                      <a:r>
                        <a:rPr lang="en-US" sz="3600" dirty="0" smtClean="0">
                          <a:solidFill>
                            <a:schemeClr val="tx1"/>
                          </a:solidFill>
                        </a:rPr>
                        <a:t>5</a:t>
                      </a:r>
                      <a:endParaRPr lang="en-US" sz="3600" dirty="0">
                        <a:solidFill>
                          <a:schemeClr val="tx1"/>
                        </a:solidFill>
                      </a:endParaRPr>
                    </a:p>
                  </a:txBody>
                  <a:tcPr marT="45689" marB="45689"/>
                </a:tc>
                <a:tc>
                  <a:txBody>
                    <a:bodyPr/>
                    <a:lstStyle/>
                    <a:p>
                      <a:pPr algn="ctr"/>
                      <a:r>
                        <a:rPr lang="en-US" sz="3600" dirty="0" smtClean="0">
                          <a:solidFill>
                            <a:schemeClr val="tx1"/>
                          </a:solidFill>
                        </a:rPr>
                        <a:t>7</a:t>
                      </a:r>
                      <a:endParaRPr lang="en-US" sz="3600" dirty="0">
                        <a:solidFill>
                          <a:schemeClr val="tx1"/>
                        </a:solidFill>
                      </a:endParaRPr>
                    </a:p>
                  </a:txBody>
                  <a:tcPr marT="45689" marB="45689"/>
                </a:tc>
                <a:tc>
                  <a:txBody>
                    <a:bodyPr/>
                    <a:lstStyle/>
                    <a:p>
                      <a:pPr algn="ctr"/>
                      <a:r>
                        <a:rPr lang="en-US" sz="3600" dirty="0" smtClean="0">
                          <a:solidFill>
                            <a:schemeClr val="tx1"/>
                          </a:solidFill>
                        </a:rPr>
                        <a:t>8</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r>
            </a:tbl>
          </a:graphicData>
        </a:graphic>
      </p:graphicFrame>
      <p:graphicFrame>
        <p:nvGraphicFramePr>
          <p:cNvPr id="7" name="Table 6"/>
          <p:cNvGraphicFramePr>
            <a:graphicFrameLocks noGrp="1"/>
          </p:cNvGraphicFramePr>
          <p:nvPr/>
        </p:nvGraphicFramePr>
        <p:xfrm>
          <a:off x="762000" y="990600"/>
          <a:ext cx="7391400" cy="2560640"/>
        </p:xfrm>
        <a:graphic>
          <a:graphicData uri="http://schemas.openxmlformats.org/drawingml/2006/table">
            <a:tbl>
              <a:tblPr firstCol="1" bandRow="1">
                <a:tableStyleId>{5C22544A-7EE6-4342-B048-85BDC9FD1C3A}</a:tableStyleId>
              </a:tblPr>
              <a:tblGrid>
                <a:gridCol w="4114800"/>
                <a:gridCol w="3276600"/>
              </a:tblGrid>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 first spot</a:t>
                      </a:r>
                      <a:r>
                        <a:rPr lang="en-US" sz="3200" baseline="0" dirty="0" smtClean="0"/>
                        <a: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a:t>
                      </a:r>
                      <a:r>
                        <a:rPr lang="en-US" sz="3200" baseline="0" dirty="0" smtClean="0"/>
                        <a:t> last spot)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Find   (given a</a:t>
                      </a:r>
                      <a:r>
                        <a:rPr lang="en-US" sz="3200" baseline="0" dirty="0" smtClean="0"/>
                        <a:t> value)</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algn="l"/>
                      <a:r>
                        <a:rPr lang="en-US" sz="3200" dirty="0" smtClean="0"/>
                        <a:t>Delete (</a:t>
                      </a:r>
                      <a:r>
                        <a:rPr lang="en-US" sz="3200" baseline="0" dirty="0" smtClean="0"/>
                        <a:t>given a value)</a:t>
                      </a:r>
                      <a:endParaRPr lang="en-US" sz="3200" dirty="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bl>
          </a:graphicData>
        </a:graphic>
      </p:graphicFrame>
    </p:spTree>
    <p:extLst>
      <p:ext uri="{BB962C8B-B14F-4D97-AF65-F5344CB8AC3E}">
        <p14:creationId xmlns:p14="http://schemas.microsoft.com/office/powerpoint/2010/main" val="3976603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idx="1"/>
          </p:nvPr>
        </p:nvSpPr>
        <p:spPr>
          <a:xfrm>
            <a:off x="14288" y="3810000"/>
            <a:ext cx="9129712" cy="3048000"/>
          </a:xfrm>
        </p:spPr>
        <p:txBody>
          <a:bodyPr/>
          <a:lstStyle/>
          <a:p>
            <a:pPr marL="0" indent="0">
              <a:buFontTx/>
              <a:buNone/>
              <a:defRPr/>
            </a:pPr>
            <a:r>
              <a:rPr lang="en-US" b="1" dirty="0" smtClean="0"/>
              <a:t>Assuming: </a:t>
            </a:r>
            <a:endParaRPr lang="en-US" dirty="0" smtClean="0"/>
          </a:p>
          <a:p>
            <a:pPr marL="457200" indent="-457200">
              <a:buFont typeface="Arial" pitchFamily="34" charset="0"/>
              <a:buChar char="•"/>
              <a:defRPr/>
            </a:pPr>
            <a:r>
              <a:rPr lang="en-US" b="1" dirty="0" smtClean="0"/>
              <a:t>Boolean </a:t>
            </a:r>
            <a:r>
              <a:rPr lang="en-US" dirty="0" smtClean="0"/>
              <a:t>array </a:t>
            </a:r>
            <a:r>
              <a:rPr lang="en-US" b="1" u="sng" dirty="0" smtClean="0"/>
              <a:t>representing</a:t>
            </a:r>
            <a:r>
              <a:rPr lang="en-US" b="1" dirty="0" smtClean="0"/>
              <a:t> </a:t>
            </a:r>
            <a:r>
              <a:rPr lang="en-US" dirty="0" smtClean="0"/>
              <a:t>numbers within 1 to X</a:t>
            </a:r>
          </a:p>
          <a:p>
            <a:pPr marL="457200" indent="-457200">
              <a:buFont typeface="Arial" pitchFamily="34" charset="0"/>
              <a:buChar char="•"/>
              <a:defRPr/>
            </a:pPr>
            <a:r>
              <a:rPr lang="en-US" dirty="0" smtClean="0"/>
              <a:t>X is a fixed number</a:t>
            </a:r>
          </a:p>
          <a:p>
            <a:pPr marL="457200" indent="-457200">
              <a:buFont typeface="Arial" pitchFamily="34" charset="0"/>
              <a:buChar char="•"/>
              <a:defRPr/>
            </a:pPr>
            <a:r>
              <a:rPr lang="en-US" dirty="0" smtClean="0"/>
              <a:t>no duplicates</a:t>
            </a:r>
          </a:p>
        </p:txBody>
      </p:sp>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a:solidFill>
                  <a:schemeClr val="tx2"/>
                </a:solidFill>
                <a:latin typeface="Times" charset="0"/>
              </a:rPr>
              <a:t>Boolean Arrays Big-Oh</a:t>
            </a:r>
          </a:p>
        </p:txBody>
      </p:sp>
      <p:graphicFrame>
        <p:nvGraphicFramePr>
          <p:cNvPr id="6" name="Table 5"/>
          <p:cNvGraphicFramePr>
            <a:graphicFrameLocks noGrp="1"/>
          </p:cNvGraphicFramePr>
          <p:nvPr/>
        </p:nvGraphicFramePr>
        <p:xfrm>
          <a:off x="2133600" y="3733800"/>
          <a:ext cx="6781797" cy="640018"/>
        </p:xfrm>
        <a:graphic>
          <a:graphicData uri="http://schemas.openxmlformats.org/drawingml/2006/table">
            <a:tbl>
              <a:tblPr firstRow="1" bandRow="1">
                <a:tableStyleId>{5940675A-B579-460E-94D1-54222C63F5DA}</a:tableStyleId>
              </a:tblPr>
              <a:tblGrid>
                <a:gridCol w="753533"/>
                <a:gridCol w="753533"/>
                <a:gridCol w="753533"/>
                <a:gridCol w="753533"/>
                <a:gridCol w="753533"/>
                <a:gridCol w="753533"/>
                <a:gridCol w="753533"/>
                <a:gridCol w="753533"/>
                <a:gridCol w="753533"/>
              </a:tblGrid>
              <a:tr h="639763">
                <a:tc>
                  <a:txBody>
                    <a:bodyPr/>
                    <a:lstStyle/>
                    <a:p>
                      <a:pPr algn="ctr"/>
                      <a:r>
                        <a:rPr lang="en-US" sz="3600" dirty="0" smtClean="0">
                          <a:solidFill>
                            <a:schemeClr val="tx1"/>
                          </a:solidFill>
                        </a:rPr>
                        <a:t>F</a:t>
                      </a:r>
                      <a:r>
                        <a:rPr lang="en-US" sz="3600" baseline="-25000" dirty="0" smtClean="0">
                          <a:solidFill>
                            <a:schemeClr val="tx1"/>
                          </a:solidFill>
                        </a:rPr>
                        <a:t>0</a:t>
                      </a:r>
                      <a:endParaRPr lang="en-US" sz="3600" dirty="0">
                        <a:solidFill>
                          <a:schemeClr val="tx1"/>
                        </a:solidFill>
                      </a:endParaRPr>
                    </a:p>
                  </a:txBody>
                  <a:tcPr marT="45689" marB="4568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1</a:t>
                      </a:r>
                      <a:endParaRPr lang="en-US" sz="3600" dirty="0" smtClean="0">
                        <a:solidFill>
                          <a:schemeClr val="tx1"/>
                        </a:solidFill>
                      </a:endParaRPr>
                    </a:p>
                  </a:txBody>
                  <a:tcPr marT="45689" marB="4568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2</a:t>
                      </a:r>
                      <a:endParaRPr lang="en-US" sz="3600" dirty="0" smtClean="0">
                        <a:solidFill>
                          <a:schemeClr val="tx1"/>
                        </a:solidFill>
                      </a:endParaRPr>
                    </a:p>
                  </a:txBody>
                  <a:tcPr marT="45689" marB="4568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3</a:t>
                      </a:r>
                      <a:endParaRPr lang="en-US" sz="3600" dirty="0" smtClean="0">
                        <a:solidFill>
                          <a:schemeClr val="tx1"/>
                        </a:solidFill>
                      </a:endParaRPr>
                    </a:p>
                  </a:txBody>
                  <a:tcPr marT="45689" marB="4568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F</a:t>
                      </a:r>
                      <a:r>
                        <a:rPr lang="en-US" sz="3600" baseline="-25000" dirty="0" smtClean="0">
                          <a:solidFill>
                            <a:schemeClr val="tx1"/>
                          </a:solidFill>
                        </a:rPr>
                        <a:t>4</a:t>
                      </a:r>
                      <a:endParaRPr lang="en-US" sz="3600" dirty="0" smtClean="0">
                        <a:solidFill>
                          <a:schemeClr val="tx1"/>
                        </a:solidFill>
                      </a:endParaRPr>
                    </a:p>
                  </a:txBody>
                  <a:tcPr marT="45689" marB="4568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5</a:t>
                      </a:r>
                      <a:endParaRPr lang="en-US" sz="3600" dirty="0" smtClean="0">
                        <a:solidFill>
                          <a:schemeClr val="tx1"/>
                        </a:solidFill>
                      </a:endParaRPr>
                    </a:p>
                  </a:txBody>
                  <a:tcPr marT="45689" marB="4568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F</a:t>
                      </a:r>
                      <a:r>
                        <a:rPr lang="en-US" sz="3600" baseline="-25000" dirty="0" smtClean="0">
                          <a:solidFill>
                            <a:schemeClr val="tx1"/>
                          </a:solidFill>
                        </a:rPr>
                        <a:t>6</a:t>
                      </a:r>
                      <a:endParaRPr lang="en-US" sz="3600" dirty="0" smtClean="0">
                        <a:solidFill>
                          <a:schemeClr val="tx1"/>
                        </a:solidFill>
                      </a:endParaRPr>
                    </a:p>
                  </a:txBody>
                  <a:tcPr marT="45689" marB="4568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7</a:t>
                      </a:r>
                      <a:endParaRPr lang="en-US" sz="3600" dirty="0" smtClean="0">
                        <a:solidFill>
                          <a:schemeClr val="tx1"/>
                        </a:solidFill>
                      </a:endParaRPr>
                    </a:p>
                  </a:txBody>
                  <a:tcPr marT="45689" marB="4568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8</a:t>
                      </a:r>
                      <a:endParaRPr lang="en-US" sz="3600" dirty="0" smtClean="0">
                        <a:solidFill>
                          <a:schemeClr val="tx1"/>
                        </a:solidFill>
                      </a:endParaRPr>
                    </a:p>
                  </a:txBody>
                  <a:tcPr marT="45689" marB="45689">
                    <a:solidFill>
                      <a:schemeClr val="bg1">
                        <a:lumMod val="85000"/>
                      </a:schemeClr>
                    </a:solidFill>
                  </a:tcPr>
                </a:tc>
              </a:tr>
            </a:tbl>
          </a:graphicData>
        </a:graphic>
      </p:graphicFrame>
      <p:graphicFrame>
        <p:nvGraphicFramePr>
          <p:cNvPr id="7" name="Table 6"/>
          <p:cNvGraphicFramePr>
            <a:graphicFrameLocks noGrp="1"/>
          </p:cNvGraphicFramePr>
          <p:nvPr/>
        </p:nvGraphicFramePr>
        <p:xfrm>
          <a:off x="762000" y="990600"/>
          <a:ext cx="7391400" cy="2560640"/>
        </p:xfrm>
        <a:graphic>
          <a:graphicData uri="http://schemas.openxmlformats.org/drawingml/2006/table">
            <a:tbl>
              <a:tblPr firstCol="1" bandRow="1">
                <a:tableStyleId>{5C22544A-7EE6-4342-B048-85BDC9FD1C3A}</a:tableStyleId>
              </a:tblPr>
              <a:tblGrid>
                <a:gridCol w="4114800"/>
                <a:gridCol w="3276600"/>
              </a:tblGrid>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 first spot</a:t>
                      </a:r>
                      <a:r>
                        <a:rPr lang="en-US" sz="3200" baseline="0" dirty="0" smtClean="0"/>
                        <a: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a:t>
                      </a:r>
                      <a:r>
                        <a:rPr lang="en-US" sz="3200" baseline="0" dirty="0" smtClean="0"/>
                        <a:t> last spot)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Find   (given a</a:t>
                      </a:r>
                      <a:r>
                        <a:rPr lang="en-US" sz="3200" baseline="0" dirty="0" smtClean="0"/>
                        <a:t> value)</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algn="l"/>
                      <a:r>
                        <a:rPr lang="en-US" sz="3200" dirty="0" smtClean="0"/>
                        <a:t>Delete (</a:t>
                      </a:r>
                      <a:r>
                        <a:rPr lang="en-US" sz="3200" baseline="0" dirty="0" smtClean="0"/>
                        <a:t>given a value)</a:t>
                      </a:r>
                      <a:endParaRPr lang="en-US" sz="3200" dirty="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bl>
          </a:graphicData>
        </a:graphic>
      </p:graphicFrame>
      <p:grpSp>
        <p:nvGrpSpPr>
          <p:cNvPr id="9" name="Group 1047"/>
          <p:cNvGrpSpPr>
            <a:grpSpLocks/>
          </p:cNvGrpSpPr>
          <p:nvPr>
            <p:custDataLst>
              <p:tags r:id="rId1"/>
            </p:custDataLst>
          </p:nvPr>
        </p:nvGrpSpPr>
        <p:grpSpPr bwMode="auto">
          <a:xfrm>
            <a:off x="7618413" y="5343525"/>
            <a:ext cx="1127125" cy="1314450"/>
            <a:chOff x="2928" y="1051"/>
            <a:chExt cx="840" cy="957"/>
          </a:xfrm>
        </p:grpSpPr>
        <p:sp>
          <p:nvSpPr>
            <p:cNvPr id="56366" name="Freeform 1048"/>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2 w 1048"/>
                <a:gd name="T7" fmla="*/ 125 h 250"/>
                <a:gd name="T8" fmla="*/ 2 w 1048"/>
                <a:gd name="T9" fmla="*/ 154 h 250"/>
                <a:gd name="T10" fmla="*/ 2 w 1048"/>
                <a:gd name="T11" fmla="*/ 223 h 250"/>
                <a:gd name="T12" fmla="*/ 2 w 1048"/>
                <a:gd name="T13" fmla="*/ 203 h 250"/>
                <a:gd name="T14" fmla="*/ 0 w 1048"/>
                <a:gd name="T15" fmla="*/ 182 h 250"/>
                <a:gd name="T16" fmla="*/ 2 w 1048"/>
                <a:gd name="T17" fmla="*/ 148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6367" name="Oval 10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spcBef>
                  <a:spcPct val="0"/>
                </a:spcBef>
              </a:pPr>
              <a:endParaRPr lang="en-US" sz="2400">
                <a:solidFill>
                  <a:schemeClr val="tx1"/>
                </a:solidFill>
                <a:latin typeface="Arial" pitchFamily="34" charset="0"/>
              </a:endParaRPr>
            </a:p>
          </p:txBody>
        </p:sp>
        <p:sp>
          <p:nvSpPr>
            <p:cNvPr id="56368" name="Oval 10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69" name="Oval 10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70" name="Oval 10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71" name="Oval 10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72" name="Oval 10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73" name="Oval 10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74" name="AutoShape 10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vert="eaVert" wrap="none" anchor="ctr"/>
            <a:lstStyle/>
            <a:p>
              <a:pPr>
                <a:spcBef>
                  <a:spcPct val="0"/>
                </a:spcBef>
              </a:pPr>
              <a:endParaRPr lang="en-US" sz="2400">
                <a:solidFill>
                  <a:schemeClr val="tx1"/>
                </a:solidFill>
                <a:latin typeface="Arial" pitchFamily="34" charset="0"/>
              </a:endParaRPr>
            </a:p>
          </p:txBody>
        </p:sp>
        <p:sp>
          <p:nvSpPr>
            <p:cNvPr id="56375" name="Freeform 10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6376" name="Freeform 10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6377" name="Freeform 10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6378" name="Freeform 10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 name="Cloud Callout 1"/>
          <p:cNvSpPr/>
          <p:nvPr/>
        </p:nvSpPr>
        <p:spPr>
          <a:xfrm>
            <a:off x="3810000" y="5121275"/>
            <a:ext cx="3313113" cy="1404938"/>
          </a:xfrm>
          <a:prstGeom prst="cloudCallout">
            <a:avLst>
              <a:gd name="adj1" fmla="val 68548"/>
              <a:gd name="adj2" fmla="val -16151"/>
            </a:avLst>
          </a:prstGeom>
        </p:spPr>
        <p:style>
          <a:lnRef idx="2">
            <a:schemeClr val="accent2"/>
          </a:lnRef>
          <a:fillRef idx="1">
            <a:schemeClr val="lt1"/>
          </a:fillRef>
          <a:effectRef idx="0">
            <a:schemeClr val="accent2"/>
          </a:effectRef>
          <a:fontRef idx="minor">
            <a:schemeClr val="dk1"/>
          </a:fontRef>
        </p:style>
        <p:txBody>
          <a:bodyPr anchor="ctr">
            <a:spAutoFit/>
          </a:bodyPr>
          <a:lstStyle/>
          <a:p>
            <a:pPr algn="ctr">
              <a:defRPr/>
            </a:pPr>
            <a:r>
              <a:rPr lang="en-US" dirty="0">
                <a:solidFill>
                  <a:srgbClr val="000000"/>
                </a:solidFill>
                <a:latin typeface="Courier New" pitchFamily="1" charset="0"/>
                <a:cs typeface="Courier New" pitchFamily="1" charset="0"/>
              </a:rPr>
              <a:t>Could I use </a:t>
            </a:r>
            <a:br>
              <a:rPr lang="en-US" dirty="0">
                <a:solidFill>
                  <a:srgbClr val="000000"/>
                </a:solidFill>
                <a:latin typeface="Courier New" pitchFamily="1" charset="0"/>
                <a:cs typeface="Courier New" pitchFamily="1" charset="0"/>
              </a:rPr>
            </a:br>
            <a:r>
              <a:rPr lang="en-US" dirty="0">
                <a:solidFill>
                  <a:srgbClr val="000000"/>
                </a:solidFill>
                <a:latin typeface="Courier New" pitchFamily="1" charset="0"/>
                <a:cs typeface="Courier New" pitchFamily="1" charset="0"/>
              </a:rPr>
              <a:t>this trick to </a:t>
            </a:r>
            <a:br>
              <a:rPr lang="en-US" dirty="0">
                <a:solidFill>
                  <a:srgbClr val="000000"/>
                </a:solidFill>
                <a:latin typeface="Courier New" pitchFamily="1" charset="0"/>
                <a:cs typeface="Courier New" pitchFamily="1" charset="0"/>
              </a:rPr>
            </a:br>
            <a:r>
              <a:rPr lang="en-US" dirty="0">
                <a:solidFill>
                  <a:srgbClr val="000000"/>
                </a:solidFill>
                <a:latin typeface="Courier New" pitchFamily="1" charset="0"/>
                <a:cs typeface="Courier New" pitchFamily="1" charset="0"/>
              </a:rPr>
              <a:t>store objects?</a:t>
            </a:r>
          </a:p>
        </p:txBody>
      </p:sp>
    </p:spTree>
    <p:extLst>
      <p:ext uri="{BB962C8B-B14F-4D97-AF65-F5344CB8AC3E}">
        <p14:creationId xmlns:p14="http://schemas.microsoft.com/office/powerpoint/2010/main" val="4291249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09613" y="228600"/>
            <a:ext cx="7772400" cy="1143000"/>
          </a:xfrm>
        </p:spPr>
        <p:txBody>
          <a:bodyPr/>
          <a:lstStyle/>
          <a:p>
            <a:r>
              <a:rPr lang="en-US" smtClean="0"/>
              <a:t>What’s the relationship between height and number of nodes?</a:t>
            </a:r>
          </a:p>
        </p:txBody>
      </p:sp>
      <p:pic>
        <p:nvPicPr>
          <p:cNvPr id="111618" name="Picture 2" descr="C:\Users\Colleen\Desktop\Untitled)23.png"/>
          <p:cNvPicPr>
            <a:picLocks noChangeAspect="1" noChangeArrowheads="1"/>
          </p:cNvPicPr>
          <p:nvPr/>
        </p:nvPicPr>
        <p:blipFill rotWithShape="1">
          <a:blip r:embed="rId2"/>
          <a:srcRect l="22092" t="5946" r="31852" b="34651"/>
          <a:stretch/>
        </p:blipFill>
        <p:spPr bwMode="auto">
          <a:xfrm>
            <a:off x="5646738" y="1855788"/>
            <a:ext cx="3070225" cy="188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1619" name="Picture 3" descr="C:\Users\Colleen\Desktop\Untitled)234.png"/>
          <p:cNvPicPr>
            <a:picLocks noChangeAspect="1" noChangeArrowheads="1"/>
          </p:cNvPicPr>
          <p:nvPr/>
        </p:nvPicPr>
        <p:blipFill rotWithShape="1">
          <a:blip r:embed="rId3"/>
          <a:srcRect l="15269" t="4751" r="23750" b="14055"/>
          <a:stretch/>
        </p:blipFill>
        <p:spPr bwMode="auto">
          <a:xfrm>
            <a:off x="381000" y="3741738"/>
            <a:ext cx="4065588" cy="2578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1620" name="Picture 4" descr="C:\Users\Colleen\Desktop\Untitled)234S.png"/>
          <p:cNvPicPr>
            <a:picLocks noChangeAspect="1" noChangeArrowheads="1"/>
          </p:cNvPicPr>
          <p:nvPr/>
        </p:nvPicPr>
        <p:blipFill rotWithShape="1">
          <a:blip r:embed="rId4"/>
          <a:srcRect l="15044" t="7313" r="26107" b="7313"/>
          <a:stretch/>
        </p:blipFill>
        <p:spPr bwMode="auto">
          <a:xfrm>
            <a:off x="4953000" y="4003675"/>
            <a:ext cx="3924300" cy="2709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1621" name="Picture 5" descr="C:\Users\Colleen\Desktop\Untitled).png"/>
          <p:cNvPicPr>
            <a:picLocks noChangeAspect="1" noChangeArrowheads="1"/>
          </p:cNvPicPr>
          <p:nvPr/>
        </p:nvPicPr>
        <p:blipFill rotWithShape="1">
          <a:blip r:embed="rId5"/>
          <a:srcRect l="35169" r="43934" b="64204"/>
          <a:stretch/>
        </p:blipFill>
        <p:spPr bwMode="auto">
          <a:xfrm>
            <a:off x="838200" y="1857375"/>
            <a:ext cx="1393825" cy="1136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1622" name="Picture 6" descr="C:\Users\Colleen\Desktop\Untitled)2.png"/>
          <p:cNvPicPr>
            <a:picLocks noChangeAspect="1" noChangeArrowheads="1"/>
          </p:cNvPicPr>
          <p:nvPr/>
        </p:nvPicPr>
        <p:blipFill rotWithShape="1">
          <a:blip r:embed="rId6"/>
          <a:srcRect l="33179" t="5945" r="42940" b="58532"/>
          <a:stretch/>
        </p:blipFill>
        <p:spPr bwMode="auto">
          <a:xfrm>
            <a:off x="3200400" y="1881188"/>
            <a:ext cx="1592263" cy="1127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992" name="Right Arrow 3"/>
          <p:cNvSpPr>
            <a:spLocks noChangeArrowheads="1"/>
          </p:cNvSpPr>
          <p:nvPr/>
        </p:nvSpPr>
        <p:spPr bwMode="auto">
          <a:xfrm>
            <a:off x="2414588" y="2425700"/>
            <a:ext cx="633412" cy="241300"/>
          </a:xfrm>
          <a:prstGeom prst="rightArrow">
            <a:avLst>
              <a:gd name="adj1" fmla="val 50000"/>
              <a:gd name="adj2" fmla="val 4994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latin typeface="Courier New" pitchFamily="49" charset="0"/>
              <a:cs typeface="Courier New" pitchFamily="49" charset="0"/>
            </a:endParaRPr>
          </a:p>
        </p:txBody>
      </p:sp>
      <p:sp>
        <p:nvSpPr>
          <p:cNvPr id="41993" name="Right Arrow 9"/>
          <p:cNvSpPr>
            <a:spLocks noChangeArrowheads="1"/>
          </p:cNvSpPr>
          <p:nvPr/>
        </p:nvSpPr>
        <p:spPr bwMode="auto">
          <a:xfrm>
            <a:off x="4929188" y="2538413"/>
            <a:ext cx="635000" cy="241300"/>
          </a:xfrm>
          <a:prstGeom prst="rightArrow">
            <a:avLst>
              <a:gd name="adj1" fmla="val 50000"/>
              <a:gd name="adj2" fmla="val 50073"/>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latin typeface="Courier New" pitchFamily="49" charset="0"/>
              <a:cs typeface="Courier New" pitchFamily="49" charset="0"/>
            </a:endParaRPr>
          </a:p>
        </p:txBody>
      </p:sp>
      <p:sp>
        <p:nvSpPr>
          <p:cNvPr id="41994" name="Right Arrow 10"/>
          <p:cNvSpPr>
            <a:spLocks noChangeArrowheads="1"/>
          </p:cNvSpPr>
          <p:nvPr/>
        </p:nvSpPr>
        <p:spPr bwMode="auto">
          <a:xfrm rot="8455799">
            <a:off x="4418013" y="3319463"/>
            <a:ext cx="1214437" cy="211137"/>
          </a:xfrm>
          <a:prstGeom prst="rightArrow">
            <a:avLst>
              <a:gd name="adj1" fmla="val 50000"/>
              <a:gd name="adj2" fmla="val 5016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solidFill>
                <a:srgbClr val="000000"/>
              </a:solidFill>
              <a:latin typeface="Courier New" pitchFamily="49" charset="0"/>
              <a:cs typeface="Courier New" pitchFamily="49" charset="0"/>
            </a:endParaRPr>
          </a:p>
        </p:txBody>
      </p:sp>
      <p:sp>
        <p:nvSpPr>
          <p:cNvPr id="41995" name="Right Arrow 11"/>
          <p:cNvSpPr>
            <a:spLocks noChangeArrowheads="1"/>
          </p:cNvSpPr>
          <p:nvPr/>
        </p:nvSpPr>
        <p:spPr bwMode="auto">
          <a:xfrm>
            <a:off x="4505325" y="5030788"/>
            <a:ext cx="633413" cy="241300"/>
          </a:xfrm>
          <a:prstGeom prst="rightArrow">
            <a:avLst>
              <a:gd name="adj1" fmla="val 50000"/>
              <a:gd name="adj2" fmla="val 4994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latin typeface="Courier New" pitchFamily="49" charset="0"/>
              <a:cs typeface="Courier New" pitchFamily="49" charset="0"/>
            </a:endParaRPr>
          </a:p>
        </p:txBody>
      </p:sp>
      <p:sp>
        <p:nvSpPr>
          <p:cNvPr id="41996" name="TextBox 4"/>
          <p:cNvSpPr txBox="1">
            <a:spLocks noChangeArrowheads="1"/>
          </p:cNvSpPr>
          <p:nvPr/>
        </p:nvSpPr>
        <p:spPr bwMode="auto">
          <a:xfrm>
            <a:off x="838200" y="2374900"/>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1</a:t>
            </a:r>
            <a:endParaRPr lang="en-US">
              <a:solidFill>
                <a:srgbClr val="FF0000"/>
              </a:solidFill>
            </a:endParaRPr>
          </a:p>
        </p:txBody>
      </p:sp>
      <p:sp>
        <p:nvSpPr>
          <p:cNvPr id="41997" name="TextBox 13"/>
          <p:cNvSpPr txBox="1">
            <a:spLocks noChangeArrowheads="1"/>
          </p:cNvSpPr>
          <p:nvPr/>
        </p:nvSpPr>
        <p:spPr bwMode="auto">
          <a:xfrm>
            <a:off x="3200400" y="1871663"/>
            <a:ext cx="381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3</a:t>
            </a:r>
            <a:endParaRPr lang="en-US">
              <a:solidFill>
                <a:srgbClr val="FF0000"/>
              </a:solidFill>
            </a:endParaRPr>
          </a:p>
        </p:txBody>
      </p:sp>
      <p:sp>
        <p:nvSpPr>
          <p:cNvPr id="41998" name="TextBox 14"/>
          <p:cNvSpPr txBox="1">
            <a:spLocks noChangeArrowheads="1"/>
          </p:cNvSpPr>
          <p:nvPr/>
        </p:nvSpPr>
        <p:spPr bwMode="auto">
          <a:xfrm>
            <a:off x="5646738" y="1841500"/>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7</a:t>
            </a:r>
            <a:endParaRPr lang="en-US">
              <a:solidFill>
                <a:srgbClr val="FF0000"/>
              </a:solidFill>
            </a:endParaRPr>
          </a:p>
        </p:txBody>
      </p:sp>
      <p:sp>
        <p:nvSpPr>
          <p:cNvPr id="41999" name="TextBox 15"/>
          <p:cNvSpPr txBox="1">
            <a:spLocks noChangeArrowheads="1"/>
          </p:cNvSpPr>
          <p:nvPr/>
        </p:nvSpPr>
        <p:spPr bwMode="auto">
          <a:xfrm>
            <a:off x="427038" y="3751263"/>
            <a:ext cx="6016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15</a:t>
            </a:r>
            <a:endParaRPr lang="en-US">
              <a:solidFill>
                <a:srgbClr val="FF0000"/>
              </a:solidFill>
            </a:endParaRPr>
          </a:p>
        </p:txBody>
      </p:sp>
      <p:sp>
        <p:nvSpPr>
          <p:cNvPr id="42000" name="TextBox 16"/>
          <p:cNvSpPr txBox="1">
            <a:spLocks noChangeArrowheads="1"/>
          </p:cNvSpPr>
          <p:nvPr/>
        </p:nvSpPr>
        <p:spPr bwMode="auto">
          <a:xfrm>
            <a:off x="5056188" y="4046538"/>
            <a:ext cx="781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31</a:t>
            </a:r>
            <a:endParaRPr lang="en-US">
              <a:solidFill>
                <a:srgbClr val="FF0000"/>
              </a:solidFill>
            </a:endParaRPr>
          </a:p>
        </p:txBody>
      </p:sp>
    </p:spTree>
    <p:extLst>
      <p:ext uri="{BB962C8B-B14F-4D97-AF65-F5344CB8AC3E}">
        <p14:creationId xmlns:p14="http://schemas.microsoft.com/office/powerpoint/2010/main" val="9836199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7"/>
          <p:cNvGrpSpPr>
            <a:grpSpLocks/>
          </p:cNvGrpSpPr>
          <p:nvPr/>
        </p:nvGrpSpPr>
        <p:grpSpPr bwMode="auto">
          <a:xfrm>
            <a:off x="6248400" y="103188"/>
            <a:ext cx="1020763" cy="830262"/>
            <a:chOff x="832177" y="1857422"/>
            <a:chExt cx="1399231" cy="1136523"/>
          </a:xfrm>
        </p:grpSpPr>
        <p:pic>
          <p:nvPicPr>
            <p:cNvPr id="111621" name="Picture 5" descr="C:\Users\Colleen\Desktop\Untitled).png"/>
            <p:cNvPicPr>
              <a:picLocks noChangeAspect="1" noChangeArrowheads="1"/>
            </p:cNvPicPr>
            <p:nvPr/>
          </p:nvPicPr>
          <p:blipFill rotWithShape="1">
            <a:blip r:embed="rId2"/>
            <a:srcRect l="35169" r="43934" b="64204"/>
            <a:stretch/>
          </p:blipFill>
          <p:spPr bwMode="auto">
            <a:xfrm>
              <a:off x="838706" y="1857422"/>
              <a:ext cx="1392702" cy="11365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60" name="TextBox 4"/>
            <p:cNvSpPr txBox="1">
              <a:spLocks noChangeArrowheads="1"/>
            </p:cNvSpPr>
            <p:nvPr/>
          </p:nvSpPr>
          <p:spPr bwMode="auto">
            <a:xfrm>
              <a:off x="832177" y="227936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1</a:t>
              </a:r>
              <a:endParaRPr lang="en-US">
                <a:solidFill>
                  <a:srgbClr val="FF0000"/>
                </a:solidFill>
              </a:endParaRPr>
            </a:p>
          </p:txBody>
        </p:sp>
      </p:grpSp>
      <p:grpSp>
        <p:nvGrpSpPr>
          <p:cNvPr id="43011" name="Group 8"/>
          <p:cNvGrpSpPr>
            <a:grpSpLocks/>
          </p:cNvGrpSpPr>
          <p:nvPr/>
        </p:nvGrpSpPr>
        <p:grpSpPr bwMode="auto">
          <a:xfrm>
            <a:off x="7648575" y="304800"/>
            <a:ext cx="1162050" cy="830263"/>
            <a:chOff x="3200400" y="1872079"/>
            <a:chExt cx="1592239" cy="1136840"/>
          </a:xfrm>
        </p:grpSpPr>
        <p:pic>
          <p:nvPicPr>
            <p:cNvPr id="111622" name="Picture 6" descr="C:\Users\Colleen\Desktop\Untitled)2.png"/>
            <p:cNvPicPr>
              <a:picLocks noChangeAspect="1" noChangeArrowheads="1"/>
            </p:cNvPicPr>
            <p:nvPr/>
          </p:nvPicPr>
          <p:blipFill rotWithShape="1">
            <a:blip r:embed="rId3"/>
            <a:srcRect l="33179" t="5945" r="42940" b="58532"/>
            <a:stretch/>
          </p:blipFill>
          <p:spPr bwMode="auto">
            <a:xfrm>
              <a:off x="3200400" y="1880774"/>
              <a:ext cx="1592239" cy="11281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58" name="TextBox 13"/>
            <p:cNvSpPr txBox="1">
              <a:spLocks noChangeArrowheads="1"/>
            </p:cNvSpPr>
            <p:nvPr/>
          </p:nvSpPr>
          <p:spPr bwMode="auto">
            <a:xfrm>
              <a:off x="3200400" y="187207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3</a:t>
              </a:r>
              <a:endParaRPr lang="en-US">
                <a:solidFill>
                  <a:srgbClr val="FF0000"/>
                </a:solidFill>
              </a:endParaRPr>
            </a:p>
          </p:txBody>
        </p:sp>
      </p:grpSp>
      <p:grpSp>
        <p:nvGrpSpPr>
          <p:cNvPr id="43012" name="Group 5"/>
          <p:cNvGrpSpPr>
            <a:grpSpLocks/>
          </p:cNvGrpSpPr>
          <p:nvPr/>
        </p:nvGrpSpPr>
        <p:grpSpPr bwMode="auto">
          <a:xfrm>
            <a:off x="6815138" y="1368425"/>
            <a:ext cx="2241550" cy="1387475"/>
            <a:chOff x="5646761" y="1840908"/>
            <a:chExt cx="3070746" cy="1900977"/>
          </a:xfrm>
        </p:grpSpPr>
        <p:pic>
          <p:nvPicPr>
            <p:cNvPr id="111618" name="Picture 2" descr="C:\Users\Colleen\Desktop\Untitled)23.png"/>
            <p:cNvPicPr>
              <a:picLocks noChangeAspect="1" noChangeArrowheads="1"/>
            </p:cNvPicPr>
            <p:nvPr/>
          </p:nvPicPr>
          <p:blipFill rotWithShape="1">
            <a:blip r:embed="rId4"/>
            <a:srcRect l="22092" t="5946" r="31852" b="34651"/>
            <a:stretch/>
          </p:blipFill>
          <p:spPr bwMode="auto">
            <a:xfrm>
              <a:off x="5646761" y="1856134"/>
              <a:ext cx="3070746" cy="18857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56" name="TextBox 14"/>
            <p:cNvSpPr txBox="1">
              <a:spLocks noChangeArrowheads="1"/>
            </p:cNvSpPr>
            <p:nvPr/>
          </p:nvSpPr>
          <p:spPr bwMode="auto">
            <a:xfrm>
              <a:off x="5646761" y="184090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7</a:t>
              </a:r>
              <a:endParaRPr lang="en-US">
                <a:solidFill>
                  <a:srgbClr val="FF0000"/>
                </a:solidFill>
              </a:endParaRPr>
            </a:p>
          </p:txBody>
        </p:sp>
      </p:grpSp>
      <p:grpSp>
        <p:nvGrpSpPr>
          <p:cNvPr id="43013" name="Group 6"/>
          <p:cNvGrpSpPr>
            <a:grpSpLocks/>
          </p:cNvGrpSpPr>
          <p:nvPr/>
        </p:nvGrpSpPr>
        <p:grpSpPr bwMode="auto">
          <a:xfrm>
            <a:off x="6165850" y="2843213"/>
            <a:ext cx="2967038" cy="1881187"/>
            <a:chOff x="381000" y="3741885"/>
            <a:chExt cx="4065896" cy="2577911"/>
          </a:xfrm>
        </p:grpSpPr>
        <p:pic>
          <p:nvPicPr>
            <p:cNvPr id="111619" name="Picture 3" descr="C:\Users\Colleen\Desktop\Untitled)234.png"/>
            <p:cNvPicPr>
              <a:picLocks noChangeAspect="1" noChangeArrowheads="1"/>
            </p:cNvPicPr>
            <p:nvPr/>
          </p:nvPicPr>
          <p:blipFill rotWithShape="1">
            <a:blip r:embed="rId5"/>
            <a:srcRect l="15269" t="4751" r="23750" b="14055"/>
            <a:stretch/>
          </p:blipFill>
          <p:spPr bwMode="auto">
            <a:xfrm>
              <a:off x="381000" y="3741885"/>
              <a:ext cx="4065896" cy="2577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54" name="TextBox 15"/>
            <p:cNvSpPr txBox="1">
              <a:spLocks noChangeArrowheads="1"/>
            </p:cNvSpPr>
            <p:nvPr/>
          </p:nvSpPr>
          <p:spPr bwMode="auto">
            <a:xfrm>
              <a:off x="427629" y="3751915"/>
              <a:ext cx="1476109" cy="80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15</a:t>
              </a:r>
              <a:endParaRPr lang="en-US">
                <a:solidFill>
                  <a:srgbClr val="FF0000"/>
                </a:solidFill>
              </a:endParaRPr>
            </a:p>
          </p:txBody>
        </p:sp>
      </p:grpSp>
      <p:grpSp>
        <p:nvGrpSpPr>
          <p:cNvPr id="43014" name="Group 2"/>
          <p:cNvGrpSpPr>
            <a:grpSpLocks/>
          </p:cNvGrpSpPr>
          <p:nvPr/>
        </p:nvGrpSpPr>
        <p:grpSpPr bwMode="auto">
          <a:xfrm>
            <a:off x="6165850" y="4803775"/>
            <a:ext cx="2862263" cy="1978025"/>
            <a:chOff x="4953000" y="4003344"/>
            <a:chExt cx="3923731" cy="2710597"/>
          </a:xfrm>
        </p:grpSpPr>
        <p:pic>
          <p:nvPicPr>
            <p:cNvPr id="111620" name="Picture 4" descr="C:\Users\Colleen\Desktop\Untitled)234S.png"/>
            <p:cNvPicPr>
              <a:picLocks noChangeAspect="1" noChangeArrowheads="1"/>
            </p:cNvPicPr>
            <p:nvPr/>
          </p:nvPicPr>
          <p:blipFill rotWithShape="1">
            <a:blip r:embed="rId6"/>
            <a:srcRect l="15044" t="7313" r="26107" b="7313"/>
            <a:stretch/>
          </p:blipFill>
          <p:spPr bwMode="auto">
            <a:xfrm>
              <a:off x="4953000" y="4003344"/>
              <a:ext cx="3923731" cy="2710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52" name="TextBox 16"/>
            <p:cNvSpPr txBox="1">
              <a:spLocks noChangeArrowheads="1"/>
            </p:cNvSpPr>
            <p:nvPr/>
          </p:nvSpPr>
          <p:spPr bwMode="auto">
            <a:xfrm>
              <a:off x="5055927" y="4046353"/>
              <a:ext cx="1576843" cy="80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31</a:t>
              </a:r>
              <a:endParaRPr lang="en-US">
                <a:solidFill>
                  <a:srgbClr val="FF0000"/>
                </a:solidFill>
              </a:endParaRPr>
            </a:p>
          </p:txBody>
        </p:sp>
      </p:grpSp>
      <p:graphicFrame>
        <p:nvGraphicFramePr>
          <p:cNvPr id="18" name="Table 17"/>
          <p:cNvGraphicFramePr>
            <a:graphicFrameLocks noGrp="1"/>
          </p:cNvGraphicFramePr>
          <p:nvPr/>
        </p:nvGraphicFramePr>
        <p:xfrm>
          <a:off x="674688" y="1970088"/>
          <a:ext cx="4648200" cy="3627435"/>
        </p:xfrm>
        <a:graphic>
          <a:graphicData uri="http://schemas.openxmlformats.org/drawingml/2006/table">
            <a:tbl>
              <a:tblPr firstRow="1" bandRow="1">
                <a:tableStyleId>{5C22544A-7EE6-4342-B048-85BDC9FD1C3A}</a:tableStyleId>
              </a:tblPr>
              <a:tblGrid>
                <a:gridCol w="1549400"/>
                <a:gridCol w="1549400"/>
                <a:gridCol w="1549400"/>
              </a:tblGrid>
              <a:tr h="518205">
                <a:tc>
                  <a:txBody>
                    <a:bodyPr/>
                    <a:lstStyle/>
                    <a:p>
                      <a:pPr algn="ctr"/>
                      <a:r>
                        <a:rPr lang="en-US" sz="2800" dirty="0" smtClean="0"/>
                        <a:t>Height</a:t>
                      </a:r>
                      <a:endParaRPr lang="en-US" sz="2800" dirty="0"/>
                    </a:p>
                  </a:txBody>
                  <a:tcPr marT="45724" marB="45724"/>
                </a:tc>
                <a:tc>
                  <a:txBody>
                    <a:bodyPr/>
                    <a:lstStyle/>
                    <a:p>
                      <a:pPr algn="ctr"/>
                      <a:r>
                        <a:rPr lang="en-US" sz="2800" dirty="0" smtClean="0"/>
                        <a:t>Nodes</a:t>
                      </a:r>
                      <a:endParaRPr lang="en-US" sz="2800" dirty="0"/>
                    </a:p>
                  </a:txBody>
                  <a:tcPr marT="45724" marB="45724"/>
                </a:tc>
                <a:tc>
                  <a:txBody>
                    <a:bodyPr/>
                    <a:lstStyle/>
                    <a:p>
                      <a:pPr algn="ctr"/>
                      <a:r>
                        <a:rPr lang="en-US" sz="2800" dirty="0" smtClean="0"/>
                        <a:t>2</a:t>
                      </a:r>
                      <a:r>
                        <a:rPr lang="en-US" sz="2800" baseline="30000" dirty="0" smtClean="0"/>
                        <a:t>Height+1</a:t>
                      </a:r>
                      <a:endParaRPr lang="en-US" sz="2800" dirty="0"/>
                    </a:p>
                  </a:txBody>
                  <a:tcPr marT="45724" marB="45724"/>
                </a:tc>
              </a:tr>
              <a:tr h="518205">
                <a:tc>
                  <a:txBody>
                    <a:bodyPr/>
                    <a:lstStyle/>
                    <a:p>
                      <a:pPr algn="ctr"/>
                      <a:r>
                        <a:rPr lang="en-US" sz="2800" dirty="0" smtClean="0"/>
                        <a:t>0</a:t>
                      </a:r>
                      <a:endParaRPr lang="en-US" sz="2800" dirty="0"/>
                    </a:p>
                  </a:txBody>
                  <a:tcPr marT="45724" marB="45724"/>
                </a:tc>
                <a:tc>
                  <a:txBody>
                    <a:bodyPr/>
                    <a:lstStyle/>
                    <a:p>
                      <a:pPr algn="ctr"/>
                      <a:r>
                        <a:rPr lang="en-US" sz="2800" dirty="0" smtClean="0"/>
                        <a:t>1</a:t>
                      </a:r>
                      <a:endParaRPr lang="en-US" sz="2800" dirty="0"/>
                    </a:p>
                  </a:txBody>
                  <a:tcPr marT="45724" marB="45724"/>
                </a:tc>
                <a:tc>
                  <a:txBody>
                    <a:bodyPr/>
                    <a:lstStyle/>
                    <a:p>
                      <a:pPr algn="ctr"/>
                      <a:r>
                        <a:rPr lang="en-US" sz="2800" dirty="0" smtClean="0"/>
                        <a:t>2</a:t>
                      </a:r>
                      <a:endParaRPr lang="en-US" sz="2800" dirty="0"/>
                    </a:p>
                  </a:txBody>
                  <a:tcPr marT="45724" marB="45724"/>
                </a:tc>
              </a:tr>
              <a:tr h="518205">
                <a:tc>
                  <a:txBody>
                    <a:bodyPr/>
                    <a:lstStyle/>
                    <a:p>
                      <a:pPr algn="ctr"/>
                      <a:r>
                        <a:rPr lang="en-US" sz="2800" dirty="0" smtClean="0"/>
                        <a:t>1</a:t>
                      </a:r>
                      <a:endParaRPr lang="en-US" sz="2800" dirty="0"/>
                    </a:p>
                  </a:txBody>
                  <a:tcPr marT="45724" marB="45724"/>
                </a:tc>
                <a:tc>
                  <a:txBody>
                    <a:bodyPr/>
                    <a:lstStyle/>
                    <a:p>
                      <a:pPr algn="ctr"/>
                      <a:r>
                        <a:rPr lang="en-US" sz="2800" dirty="0" smtClean="0"/>
                        <a:t>3</a:t>
                      </a:r>
                      <a:endParaRPr lang="en-US" sz="2800" dirty="0"/>
                    </a:p>
                  </a:txBody>
                  <a:tcPr marT="45724" marB="45724"/>
                </a:tc>
                <a:tc>
                  <a:txBody>
                    <a:bodyPr/>
                    <a:lstStyle/>
                    <a:p>
                      <a:pPr algn="ctr"/>
                      <a:r>
                        <a:rPr lang="en-US" sz="2800" dirty="0" smtClean="0"/>
                        <a:t>4</a:t>
                      </a:r>
                      <a:endParaRPr lang="en-US" sz="2800" dirty="0"/>
                    </a:p>
                  </a:txBody>
                  <a:tcPr marT="45724" marB="45724"/>
                </a:tc>
              </a:tr>
              <a:tr h="518205">
                <a:tc>
                  <a:txBody>
                    <a:bodyPr/>
                    <a:lstStyle/>
                    <a:p>
                      <a:pPr algn="ctr"/>
                      <a:r>
                        <a:rPr lang="en-US" sz="2800" dirty="0" smtClean="0"/>
                        <a:t>2</a:t>
                      </a:r>
                      <a:endParaRPr lang="en-US" sz="2800" dirty="0"/>
                    </a:p>
                  </a:txBody>
                  <a:tcPr marT="45724" marB="45724"/>
                </a:tc>
                <a:tc>
                  <a:txBody>
                    <a:bodyPr/>
                    <a:lstStyle/>
                    <a:p>
                      <a:pPr algn="ctr"/>
                      <a:r>
                        <a:rPr lang="en-US" sz="2800" dirty="0" smtClean="0"/>
                        <a:t>7</a:t>
                      </a:r>
                      <a:endParaRPr lang="en-US" sz="2800" dirty="0"/>
                    </a:p>
                  </a:txBody>
                  <a:tcPr marT="45724" marB="45724"/>
                </a:tc>
                <a:tc>
                  <a:txBody>
                    <a:bodyPr/>
                    <a:lstStyle/>
                    <a:p>
                      <a:pPr algn="ctr"/>
                      <a:r>
                        <a:rPr lang="en-US" sz="2800" dirty="0" smtClean="0"/>
                        <a:t>8</a:t>
                      </a:r>
                      <a:endParaRPr lang="en-US" sz="2800" dirty="0"/>
                    </a:p>
                  </a:txBody>
                  <a:tcPr marT="45724" marB="45724"/>
                </a:tc>
              </a:tr>
              <a:tr h="518205">
                <a:tc>
                  <a:txBody>
                    <a:bodyPr/>
                    <a:lstStyle/>
                    <a:p>
                      <a:pPr algn="ctr"/>
                      <a:r>
                        <a:rPr lang="en-US" sz="2800" dirty="0" smtClean="0"/>
                        <a:t>3</a:t>
                      </a:r>
                      <a:endParaRPr lang="en-US" sz="2800" dirty="0"/>
                    </a:p>
                  </a:txBody>
                  <a:tcPr marT="45724" marB="45724"/>
                </a:tc>
                <a:tc>
                  <a:txBody>
                    <a:bodyPr/>
                    <a:lstStyle/>
                    <a:p>
                      <a:pPr algn="ctr"/>
                      <a:r>
                        <a:rPr lang="en-US" sz="2800" dirty="0" smtClean="0"/>
                        <a:t>15</a:t>
                      </a:r>
                      <a:endParaRPr lang="en-US" sz="2800" dirty="0"/>
                    </a:p>
                  </a:txBody>
                  <a:tcPr marT="45724" marB="45724"/>
                </a:tc>
                <a:tc>
                  <a:txBody>
                    <a:bodyPr/>
                    <a:lstStyle/>
                    <a:p>
                      <a:pPr algn="ctr"/>
                      <a:r>
                        <a:rPr lang="en-US" sz="2800" dirty="0" smtClean="0"/>
                        <a:t>16</a:t>
                      </a:r>
                      <a:endParaRPr lang="en-US" sz="2800" dirty="0"/>
                    </a:p>
                  </a:txBody>
                  <a:tcPr marT="45724" marB="45724"/>
                </a:tc>
              </a:tr>
              <a:tr h="518205">
                <a:tc>
                  <a:txBody>
                    <a:bodyPr/>
                    <a:lstStyle/>
                    <a:p>
                      <a:pPr algn="ctr"/>
                      <a:r>
                        <a:rPr lang="en-US" sz="2800" dirty="0" smtClean="0"/>
                        <a:t>4</a:t>
                      </a:r>
                      <a:endParaRPr lang="en-US" sz="2800" dirty="0"/>
                    </a:p>
                  </a:txBody>
                  <a:tcPr marT="45724" marB="45724"/>
                </a:tc>
                <a:tc>
                  <a:txBody>
                    <a:bodyPr/>
                    <a:lstStyle/>
                    <a:p>
                      <a:pPr algn="ctr"/>
                      <a:r>
                        <a:rPr lang="en-US" sz="2800" dirty="0" smtClean="0"/>
                        <a:t>31</a:t>
                      </a:r>
                      <a:endParaRPr lang="en-US" sz="2800" dirty="0"/>
                    </a:p>
                  </a:txBody>
                  <a:tcPr marT="45724" marB="45724"/>
                </a:tc>
                <a:tc>
                  <a:txBody>
                    <a:bodyPr/>
                    <a:lstStyle/>
                    <a:p>
                      <a:pPr algn="ctr"/>
                      <a:r>
                        <a:rPr lang="en-US" sz="2800" dirty="0" smtClean="0"/>
                        <a:t>32</a:t>
                      </a:r>
                      <a:endParaRPr lang="en-US" sz="2800" dirty="0"/>
                    </a:p>
                  </a:txBody>
                  <a:tcPr marT="45724" marB="45724"/>
                </a:tc>
              </a:tr>
              <a:tr h="518205">
                <a:tc>
                  <a:txBody>
                    <a:bodyPr/>
                    <a:lstStyle/>
                    <a:p>
                      <a:pPr algn="ctr"/>
                      <a:r>
                        <a:rPr lang="en-US" sz="2800" dirty="0" smtClean="0"/>
                        <a:t>5</a:t>
                      </a:r>
                      <a:endParaRPr lang="en-US" sz="2800" dirty="0"/>
                    </a:p>
                  </a:txBody>
                  <a:tcPr marT="45724" marB="45724"/>
                </a:tc>
                <a:tc>
                  <a:txBody>
                    <a:bodyPr/>
                    <a:lstStyle/>
                    <a:p>
                      <a:pPr algn="ctr"/>
                      <a:r>
                        <a:rPr lang="en-US" sz="2800" dirty="0" smtClean="0"/>
                        <a:t>63</a:t>
                      </a:r>
                      <a:endParaRPr lang="en-US" sz="2800" dirty="0"/>
                    </a:p>
                  </a:txBody>
                  <a:tcPr marT="45724" marB="45724"/>
                </a:tc>
                <a:tc>
                  <a:txBody>
                    <a:bodyPr/>
                    <a:lstStyle/>
                    <a:p>
                      <a:pPr algn="ctr"/>
                      <a:r>
                        <a:rPr lang="en-US" sz="2800" dirty="0" smtClean="0"/>
                        <a:t>64</a:t>
                      </a:r>
                      <a:endParaRPr lang="en-US" sz="2800" dirty="0"/>
                    </a:p>
                  </a:txBody>
                  <a:tcPr marT="45724" marB="45724"/>
                </a:tc>
              </a:tr>
            </a:tbl>
          </a:graphicData>
        </a:graphic>
      </p:graphicFrame>
      <p:sp>
        <p:nvSpPr>
          <p:cNvPr id="19" name="TextBox 18"/>
          <p:cNvSpPr txBox="1">
            <a:spLocks noRot="1" noChangeAspect="1" noMove="1" noResize="1" noEditPoints="1" noAdjustHandles="1" noChangeArrowheads="1" noChangeShapeType="1" noTextEdit="1"/>
          </p:cNvSpPr>
          <p:nvPr/>
        </p:nvSpPr>
        <p:spPr>
          <a:xfrm>
            <a:off x="667603" y="5792898"/>
            <a:ext cx="5317546" cy="731098"/>
          </a:xfrm>
          <a:prstGeom prst="rect">
            <a:avLst/>
          </a:prstGeom>
          <a:blipFill rotWithShape="1">
            <a:blip r:embed="rId7"/>
            <a:stretch>
              <a:fillRect t="-11667" r="-3211" b="-35000"/>
            </a:stretch>
          </a:blipFill>
        </p:spPr>
        <p:txBody>
          <a:bodyPr/>
          <a:lstStyle/>
          <a:p>
            <a:pPr>
              <a:defRPr/>
            </a:pPr>
            <a:r>
              <a:rPr lang="en-US">
                <a:noFill/>
              </a:rPr>
              <a:t> </a:t>
            </a:r>
          </a:p>
        </p:txBody>
      </p:sp>
      <p:sp>
        <p:nvSpPr>
          <p:cNvPr id="43050" name="Title 1"/>
          <p:cNvSpPr>
            <a:spLocks noGrp="1"/>
          </p:cNvSpPr>
          <p:nvPr>
            <p:ph type="title"/>
          </p:nvPr>
        </p:nvSpPr>
        <p:spPr>
          <a:xfrm>
            <a:off x="212725" y="381000"/>
            <a:ext cx="5654675" cy="1143000"/>
          </a:xfrm>
        </p:spPr>
        <p:txBody>
          <a:bodyPr/>
          <a:lstStyle/>
          <a:p>
            <a:r>
              <a:rPr lang="en-US" sz="4000" smtClean="0"/>
              <a:t>What’s the relationship between height and number of nodes?</a:t>
            </a:r>
          </a:p>
        </p:txBody>
      </p:sp>
    </p:spTree>
    <p:extLst>
      <p:ext uri="{BB962C8B-B14F-4D97-AF65-F5344CB8AC3E}">
        <p14:creationId xmlns:p14="http://schemas.microsoft.com/office/powerpoint/2010/main" val="26139962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29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pic>
        <p:nvPicPr>
          <p:cNvPr id="10342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20094"/>
          <a:stretch>
            <a:fillRect/>
          </a:stretch>
        </p:blipFill>
        <p:spPr bwMode="auto">
          <a:xfrm>
            <a:off x="1447800" y="1676400"/>
            <a:ext cx="5410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9400" y="304800"/>
            <a:ext cx="37052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28600" y="762000"/>
            <a:ext cx="8915400" cy="1143000"/>
          </a:xfrm>
        </p:spPr>
        <p:txBody>
          <a:bodyPr/>
          <a:lstStyle/>
          <a:p>
            <a:r>
              <a:rPr lang="en-US" smtClean="0">
                <a:solidFill>
                  <a:srgbClr val="00B050"/>
                </a:solidFill>
              </a:rPr>
              <a:t>// Take the log of both sides</a:t>
            </a:r>
          </a:p>
        </p:txBody>
      </p:sp>
      <p:sp>
        <p:nvSpPr>
          <p:cNvPr id="10" name="Title 1"/>
          <p:cNvSpPr txBox="1">
            <a:spLocks/>
          </p:cNvSpPr>
          <p:nvPr/>
        </p:nvSpPr>
        <p:spPr bwMode="auto">
          <a:xfrm>
            <a:off x="2743200" y="2590800"/>
            <a:ext cx="3505200" cy="1143000"/>
          </a:xfrm>
          <a:prstGeom prst="rect">
            <a:avLst/>
          </a:prstGeom>
          <a:noFill/>
          <a:ln w="9525">
            <a:noFill/>
            <a:miter lim="800000"/>
            <a:headEnd/>
            <a:tailEnd/>
          </a:ln>
        </p:spPr>
        <p:txBody>
          <a:bodyPr anchor="ctr"/>
          <a:lstStyle/>
          <a:p>
            <a:pPr algn="ctr">
              <a:spcBef>
                <a:spcPct val="0"/>
              </a:spcBef>
              <a:defRPr/>
            </a:pPr>
            <a:r>
              <a:rPr lang="en-US" sz="4400" dirty="0">
                <a:solidFill>
                  <a:srgbClr val="00B050"/>
                </a:solidFill>
                <a:latin typeface="Calibri"/>
                <a:ea typeface="+mn-ea"/>
                <a:cs typeface="Arial" charset="0"/>
              </a:rPr>
              <a:t>// Remember:</a:t>
            </a:r>
          </a:p>
        </p:txBody>
      </p:sp>
      <p:sp>
        <p:nvSpPr>
          <p:cNvPr id="5530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305"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30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307"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pic>
        <p:nvPicPr>
          <p:cNvPr id="103439" name="Picture 1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0400" y="5791200"/>
            <a:ext cx="26479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3048000" y="5638800"/>
            <a:ext cx="3048000" cy="1143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defRPr/>
            </a:pPr>
            <a:endParaRPr lang="en-US" b="0">
              <a:solidFill>
                <a:prstClr val="white"/>
              </a:solidFill>
            </a:endParaRPr>
          </a:p>
        </p:txBody>
      </p:sp>
      <p:sp>
        <p:nvSpPr>
          <p:cNvPr id="55310"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pic>
        <p:nvPicPr>
          <p:cNvPr id="23569" name="Picture 1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5163" y="3505200"/>
            <a:ext cx="52276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1828800" y="3505200"/>
            <a:ext cx="2057400" cy="7620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defRPr/>
            </a:pPr>
            <a:endParaRPr lang="en-US" b="0">
              <a:solidFill>
                <a:prstClr val="white"/>
              </a:solidFill>
            </a:endParaRPr>
          </a:p>
        </p:txBody>
      </p:sp>
      <p:sp>
        <p:nvSpPr>
          <p:cNvPr id="20" name="Rectangle 19"/>
          <p:cNvSpPr/>
          <p:nvPr/>
        </p:nvSpPr>
        <p:spPr>
          <a:xfrm>
            <a:off x="4191000" y="1676400"/>
            <a:ext cx="2971800" cy="7620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defRPr/>
            </a:pPr>
            <a:endParaRPr lang="en-US" b="0">
              <a:solidFill>
                <a:prstClr val="white"/>
              </a:solidFill>
            </a:endParaRPr>
          </a:p>
        </p:txBody>
      </p:sp>
      <p:sp>
        <p:nvSpPr>
          <p:cNvPr id="55314"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315" name="Rectangle 2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316" name="Rectangle 2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pic>
        <p:nvPicPr>
          <p:cNvPr id="23575" name="Picture 2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600" y="4495800"/>
            <a:ext cx="68214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8" name="Rectangle 25"/>
          <p:cNvSpPr>
            <a:spLocks noChangeArrowheads="1"/>
          </p:cNvSpPr>
          <p:nvPr/>
        </p:nvSpPr>
        <p:spPr bwMode="auto">
          <a:xfrm>
            <a:off x="0" y="800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spcBef>
                <a:spcPct val="0"/>
              </a:spcBef>
              <a:defRPr/>
            </a:pPr>
            <a:endParaRPr lang="en-US" b="0">
              <a:solidFill>
                <a:prstClr val="black"/>
              </a:solidFill>
              <a:latin typeface="Arial" charset="0"/>
              <a:ea typeface="+mn-ea"/>
              <a:cs typeface="Arial" charset="0"/>
            </a:endParaRPr>
          </a:p>
        </p:txBody>
      </p:sp>
      <p:pic>
        <p:nvPicPr>
          <p:cNvPr id="24"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94319"/>
          <a:stretch>
            <a:fillRect/>
          </a:stretch>
        </p:blipFill>
        <p:spPr bwMode="auto">
          <a:xfrm>
            <a:off x="6807200" y="1676400"/>
            <a:ext cx="384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Callout 1 24"/>
          <p:cNvSpPr/>
          <p:nvPr/>
        </p:nvSpPr>
        <p:spPr>
          <a:xfrm>
            <a:off x="7321550" y="228600"/>
            <a:ext cx="1651000" cy="896938"/>
          </a:xfrm>
          <a:prstGeom prst="borderCallout1">
            <a:avLst>
              <a:gd name="adj1" fmla="val 51128"/>
              <a:gd name="adj2" fmla="val -12776"/>
              <a:gd name="adj3" fmla="val 60179"/>
              <a:gd name="adj4" fmla="val -55234"/>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000" dirty="0">
                <a:solidFill>
                  <a:schemeClr val="tx1"/>
                </a:solidFill>
              </a:rPr>
              <a:t>Drop the 1</a:t>
            </a:r>
          </a:p>
          <a:p>
            <a:pPr algn="ctr">
              <a:defRPr/>
            </a:pPr>
            <a:r>
              <a:rPr lang="en-US" sz="2000" b="0" dirty="0">
                <a:solidFill>
                  <a:schemeClr val="tx1"/>
                </a:solidFill>
              </a:rPr>
              <a:t>Who cares?</a:t>
            </a:r>
          </a:p>
        </p:txBody>
      </p:sp>
    </p:spTree>
    <p:extLst>
      <p:ext uri="{BB962C8B-B14F-4D97-AF65-F5344CB8AC3E}">
        <p14:creationId xmlns:p14="http://schemas.microsoft.com/office/powerpoint/2010/main" val="2506175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34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356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357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03439"/>
                                        </p:tgtEl>
                                        <p:attrNameLst>
                                          <p:attrName>style.visibility</p:attrName>
                                        </p:attrNameLst>
                                      </p:cBhvr>
                                      <p:to>
                                        <p:strVal val="visible"/>
                                      </p:to>
                                    </p:set>
                                  </p:childTnLst>
                                </p:cTn>
                              </p:par>
                            </p:childTnLst>
                          </p:cTn>
                        </p:par>
                        <p:par>
                          <p:cTn id="35" fill="hold" nodeType="afterGroup">
                            <p:stCondLst>
                              <p:cond delay="500"/>
                            </p:stCondLst>
                            <p:childTnLst>
                              <p:par>
                                <p:cTn id="36" presetID="1" presetClass="entr" presetSubtype="0" fill="hold" grpId="0" nodeType="afterEffect">
                                  <p:stCondLst>
                                    <p:cond delay="0"/>
                                  </p:stCondLst>
                                  <p:childTnLst>
                                    <p:set>
                                      <p:cBhvr>
                                        <p:cTn id="37"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23" grpId="0" animBg="1" autoUpdateAnimBg="0"/>
      <p:bldP spid="19" grpId="0" animBg="1" autoUpdateAnimBg="0"/>
      <p:bldP spid="20"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685800" y="2362200"/>
            <a:ext cx="7772400" cy="1470025"/>
          </a:xfrm>
        </p:spPr>
        <p:txBody>
          <a:bodyPr/>
          <a:lstStyle/>
          <a:p>
            <a:pPr eaLnBrk="1" hangingPunct="1"/>
            <a:r>
              <a:rPr lang="en-US" sz="13800" b="1" dirty="0" smtClean="0"/>
              <a:t>Runtimes</a:t>
            </a:r>
            <a:br>
              <a:rPr lang="en-US" sz="13800" b="1" dirty="0" smtClean="0"/>
            </a:br>
            <a:r>
              <a:rPr lang="en-US" sz="6000" b="1" dirty="0" smtClean="0"/>
              <a:t>(why we only care about the largest term)</a:t>
            </a:r>
            <a:endParaRPr lang="en-US" sz="13800" b="1" dirty="0" smtClean="0"/>
          </a:p>
        </p:txBody>
      </p:sp>
    </p:spTree>
    <p:extLst>
      <p:ext uri="{BB962C8B-B14F-4D97-AF65-F5344CB8AC3E}">
        <p14:creationId xmlns:p14="http://schemas.microsoft.com/office/powerpoint/2010/main" val="12253403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Fast Are Computers?</a:t>
            </a:r>
            <a:endParaRPr lang="en-US" b="1"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75225"/>
            <a:ext cx="9144000" cy="548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1 4"/>
          <p:cNvSpPr/>
          <p:nvPr/>
        </p:nvSpPr>
        <p:spPr>
          <a:xfrm>
            <a:off x="4800600" y="5486400"/>
            <a:ext cx="3962400" cy="1219201"/>
          </a:xfrm>
          <a:prstGeom prst="borderCallout1">
            <a:avLst>
              <a:gd name="adj1" fmla="val 28206"/>
              <a:gd name="adj2" fmla="val -33"/>
              <a:gd name="adj3" fmla="val -77874"/>
              <a:gd name="adj4" fmla="val -2688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400" b="1" dirty="0" smtClean="0"/>
              <a:t>1 Hz = 1 operation /sec</a:t>
            </a:r>
          </a:p>
          <a:p>
            <a:pPr fontAlgn="auto">
              <a:spcBef>
                <a:spcPts val="0"/>
              </a:spcBef>
              <a:spcAft>
                <a:spcPts val="0"/>
              </a:spcAft>
              <a:defRPr/>
            </a:pPr>
            <a:r>
              <a:rPr lang="en-US" sz="2400" b="1" dirty="0" smtClean="0"/>
              <a:t>2.9GHz = 2.9 x 10</a:t>
            </a:r>
            <a:r>
              <a:rPr lang="en-US" sz="2400" b="1" baseline="30000" dirty="0" smtClean="0"/>
              <a:t>9</a:t>
            </a:r>
            <a:r>
              <a:rPr lang="en-US" sz="2400" b="1" dirty="0" smtClean="0"/>
              <a:t> op / sec</a:t>
            </a:r>
            <a:endParaRPr lang="en-US" sz="2400" b="1" dirty="0"/>
          </a:p>
        </p:txBody>
      </p:sp>
    </p:spTree>
    <p:extLst>
      <p:ext uri="{BB962C8B-B14F-4D97-AF65-F5344CB8AC3E}">
        <p14:creationId xmlns:p14="http://schemas.microsoft.com/office/powerpoint/2010/main" val="42605510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08" descr="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22428"/>
          <a:stretch/>
        </p:blipFill>
        <p:spPr bwMode="auto">
          <a:xfrm>
            <a:off x="344488" y="1796902"/>
            <a:ext cx="8477250" cy="480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Rectangle 4"/>
          <p:cNvSpPr>
            <a:spLocks noChangeArrowheads="1"/>
          </p:cNvSpPr>
          <p:nvPr/>
        </p:nvSpPr>
        <p:spPr bwMode="auto">
          <a:xfrm>
            <a:off x="2895600" y="3810000"/>
            <a:ext cx="5562600" cy="20574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endParaRPr lang="en-US"/>
          </a:p>
        </p:txBody>
      </p:sp>
      <p:sp>
        <p:nvSpPr>
          <p:cNvPr id="144388" name="Rectangle 5"/>
          <p:cNvSpPr>
            <a:spLocks noChangeArrowheads="1"/>
          </p:cNvSpPr>
          <p:nvPr/>
        </p:nvSpPr>
        <p:spPr bwMode="auto">
          <a:xfrm>
            <a:off x="1066800" y="5410200"/>
            <a:ext cx="5562600" cy="381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en-US"/>
          </a:p>
        </p:txBody>
      </p:sp>
      <p:sp>
        <p:nvSpPr>
          <p:cNvPr id="144389" name="Text Box 6"/>
          <p:cNvSpPr txBox="1">
            <a:spLocks noChangeArrowheads="1"/>
          </p:cNvSpPr>
          <p:nvPr/>
        </p:nvSpPr>
        <p:spPr bwMode="auto">
          <a:xfrm>
            <a:off x="1583666" y="6167192"/>
            <a:ext cx="7337458" cy="41549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100" dirty="0" smtClean="0">
                <a:latin typeface="Trebuchet MS" pitchFamily="34" charset="0"/>
              </a:rPr>
              <a:t>How long would these take if you have a 10 GHz Processor?</a:t>
            </a:r>
            <a:endParaRPr lang="en-US" sz="2100" dirty="0">
              <a:latin typeface="Trebuchet MS" pitchFamily="34" charset="0"/>
            </a:endParaRPr>
          </a:p>
        </p:txBody>
      </p:sp>
      <p:sp>
        <p:nvSpPr>
          <p:cNvPr id="6" name="Title 1"/>
          <p:cNvSpPr txBox="1">
            <a:spLocks/>
          </p:cNvSpPr>
          <p:nvPr/>
        </p:nvSpPr>
        <p:spPr bwMode="auto">
          <a:xfrm>
            <a:off x="-18752" y="274638"/>
            <a:ext cx="918150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t>How many operations are required?</a:t>
            </a:r>
            <a:endParaRPr lang="en-US" b="1" dirty="0"/>
          </a:p>
        </p:txBody>
      </p:sp>
    </p:spTree>
    <p:extLst>
      <p:ext uri="{BB962C8B-B14F-4D97-AF65-F5344CB8AC3E}">
        <p14:creationId xmlns:p14="http://schemas.microsoft.com/office/powerpoint/2010/main" val="39985121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08" descr="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22256"/>
          <a:stretch/>
        </p:blipFill>
        <p:spPr bwMode="auto">
          <a:xfrm>
            <a:off x="344488" y="1786270"/>
            <a:ext cx="8477250" cy="481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2" name="Rectangle 4"/>
          <p:cNvSpPr>
            <a:spLocks noChangeArrowheads="1"/>
          </p:cNvSpPr>
          <p:nvPr/>
        </p:nvSpPr>
        <p:spPr bwMode="auto">
          <a:xfrm>
            <a:off x="1066800" y="5410200"/>
            <a:ext cx="7388225" cy="381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en-US"/>
          </a:p>
        </p:txBody>
      </p:sp>
      <p:sp>
        <p:nvSpPr>
          <p:cNvPr id="145413" name="Text Box 5"/>
          <p:cNvSpPr txBox="1">
            <a:spLocks noChangeArrowheads="1"/>
          </p:cNvSpPr>
          <p:nvPr/>
        </p:nvSpPr>
        <p:spPr bwMode="auto">
          <a:xfrm>
            <a:off x="7675623" y="5757090"/>
            <a:ext cx="11224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dirty="0" smtClean="0">
                <a:solidFill>
                  <a:srgbClr val="8E030A"/>
                </a:solidFill>
              </a:rPr>
              <a:t>How big is </a:t>
            </a:r>
            <a:r>
              <a:rPr lang="en-US" dirty="0" smtClean="0">
                <a:solidFill>
                  <a:srgbClr val="8E030A"/>
                </a:solidFill>
                <a:latin typeface="Courier New" pitchFamily="49" charset="0"/>
                <a:cs typeface="Courier New" pitchFamily="49" charset="0"/>
              </a:rPr>
              <a:t>n!</a:t>
            </a:r>
            <a:r>
              <a:rPr lang="en-US" dirty="0" smtClean="0">
                <a:solidFill>
                  <a:srgbClr val="8E030A"/>
                </a:solidFill>
              </a:rPr>
              <a:t> </a:t>
            </a:r>
            <a:endParaRPr lang="en-US" dirty="0">
              <a:solidFill>
                <a:srgbClr val="8E030A"/>
              </a:solidFill>
            </a:endParaRPr>
          </a:p>
        </p:txBody>
      </p:sp>
      <p:sp>
        <p:nvSpPr>
          <p:cNvPr id="145414" name="Line 6"/>
          <p:cNvSpPr>
            <a:spLocks noChangeShapeType="1"/>
          </p:cNvSpPr>
          <p:nvPr/>
        </p:nvSpPr>
        <p:spPr bwMode="auto">
          <a:xfrm>
            <a:off x="322263" y="5100638"/>
            <a:ext cx="8437562" cy="0"/>
          </a:xfrm>
          <a:prstGeom prst="line">
            <a:avLst/>
          </a:prstGeom>
          <a:noFill/>
          <a:ln w="28575">
            <a:solidFill>
              <a:srgbClr val="8E030A"/>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45415" name="Text Box 7"/>
          <p:cNvSpPr txBox="1">
            <a:spLocks noChangeArrowheads="1"/>
          </p:cNvSpPr>
          <p:nvPr/>
        </p:nvSpPr>
        <p:spPr bwMode="auto">
          <a:xfrm rot="-5400000">
            <a:off x="-540544" y="3512345"/>
            <a:ext cx="1927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800">
                <a:latin typeface="Trebuchet MS" pitchFamily="34" charset="0"/>
              </a:rPr>
              <a:t>Polynomial</a:t>
            </a:r>
          </a:p>
        </p:txBody>
      </p:sp>
      <p:sp>
        <p:nvSpPr>
          <p:cNvPr id="145416" name="Text Box 8"/>
          <p:cNvSpPr txBox="1">
            <a:spLocks noChangeArrowheads="1"/>
          </p:cNvSpPr>
          <p:nvPr/>
        </p:nvSpPr>
        <p:spPr bwMode="auto">
          <a:xfrm rot="-5400000">
            <a:off x="-23813" y="5334001"/>
            <a:ext cx="881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800">
                <a:latin typeface="Trebuchet MS" pitchFamily="34" charset="0"/>
              </a:rPr>
              <a:t>Exp.</a:t>
            </a:r>
          </a:p>
        </p:txBody>
      </p:sp>
      <p:sp>
        <p:nvSpPr>
          <p:cNvPr id="9" name="Text Box 6"/>
          <p:cNvSpPr txBox="1">
            <a:spLocks noChangeArrowheads="1"/>
          </p:cNvSpPr>
          <p:nvPr/>
        </p:nvSpPr>
        <p:spPr bwMode="auto">
          <a:xfrm>
            <a:off x="1583666" y="6167192"/>
            <a:ext cx="7337458" cy="41549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100" dirty="0" smtClean="0">
                <a:latin typeface="Trebuchet MS" pitchFamily="34" charset="0"/>
              </a:rPr>
              <a:t>How long would these take if you have a 10 GHz Processor?</a:t>
            </a:r>
            <a:endParaRPr lang="en-US" sz="2100" dirty="0">
              <a:latin typeface="Trebuchet MS" pitchFamily="34" charset="0"/>
            </a:endParaRPr>
          </a:p>
        </p:txBody>
      </p:sp>
      <p:sp>
        <p:nvSpPr>
          <p:cNvPr id="10" name="Title 1"/>
          <p:cNvSpPr txBox="1">
            <a:spLocks/>
          </p:cNvSpPr>
          <p:nvPr/>
        </p:nvSpPr>
        <p:spPr bwMode="auto">
          <a:xfrm>
            <a:off x="-183889" y="274638"/>
            <a:ext cx="955431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u="sng" dirty="0" smtClean="0"/>
              <a:t>Why we only care about the largest term</a:t>
            </a:r>
          </a:p>
          <a:p>
            <a:r>
              <a:rPr lang="en-US" sz="2800" dirty="0" smtClean="0"/>
              <a:t>How many operations are required?</a:t>
            </a:r>
            <a:endParaRPr lang="en-US" sz="2800" dirty="0"/>
          </a:p>
        </p:txBody>
      </p:sp>
    </p:spTree>
    <p:extLst>
      <p:ext uri="{BB962C8B-B14F-4D97-AF65-F5344CB8AC3E}">
        <p14:creationId xmlns:p14="http://schemas.microsoft.com/office/powerpoint/2010/main" val="279217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Example 5</a:t>
            </a:r>
            <a:r>
              <a:rPr lang="en-US" b="1" dirty="0" smtClean="0"/>
              <a:t>: Count the total # of </a:t>
            </a:r>
            <a:br>
              <a:rPr lang="en-US" b="1" dirty="0" smtClean="0"/>
            </a:br>
            <a:r>
              <a:rPr lang="en-US" b="1" dirty="0" smtClean="0"/>
              <a:t>constant-time operations? </a:t>
            </a:r>
            <a:endParaRPr lang="en-US" b="1" dirty="0"/>
          </a:p>
        </p:txBody>
      </p:sp>
      <p:sp>
        <p:nvSpPr>
          <p:cNvPr id="3" name="Content Placeholder 2"/>
          <p:cNvSpPr>
            <a:spLocks noGrp="1"/>
          </p:cNvSpPr>
          <p:nvPr>
            <p:ph idx="1"/>
          </p:nvPr>
        </p:nvSpPr>
        <p:spPr>
          <a:xfrm>
            <a:off x="76200" y="1424765"/>
            <a:ext cx="8610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i</a:t>
            </a:r>
            <a:r>
              <a:rPr lang="en-US" b="1" dirty="0">
                <a:latin typeface="Courier New" pitchFamily="49" charset="0"/>
              </a:rPr>
              <a:t>=0 ; </a:t>
            </a:r>
            <a:r>
              <a:rPr lang="en-US" b="1" dirty="0" err="1">
                <a:latin typeface="Courier New" pitchFamily="49" charset="0"/>
              </a:rPr>
              <a:t>i</a:t>
            </a:r>
            <a:r>
              <a:rPr lang="en-US" b="1" dirty="0">
                <a:latin typeface="Courier New" pitchFamily="49" charset="0"/>
              </a:rPr>
              <a:t> </a:t>
            </a:r>
            <a:r>
              <a:rPr lang="en-US" b="1" dirty="0" smtClean="0">
                <a:latin typeface="Courier New" pitchFamily="49" charset="0"/>
              </a:rPr>
              <a:t>&lt;= </a:t>
            </a:r>
            <a:r>
              <a:rPr lang="en-US" b="1" dirty="0">
                <a:latin typeface="Courier New" pitchFamily="49" charset="0"/>
              </a:rPr>
              <a:t>N ; </a:t>
            </a:r>
            <a:r>
              <a:rPr lang="en-US" b="1" dirty="0" err="1">
                <a:latin typeface="Courier New" pitchFamily="49" charset="0"/>
              </a:rPr>
              <a:t>i</a:t>
            </a:r>
            <a:r>
              <a:rPr lang="en-US" b="1" dirty="0">
                <a:latin typeface="Courier New" pitchFamily="49" charset="0"/>
              </a:rPr>
              <a:t>++){</a:t>
            </a:r>
          </a:p>
          <a:p>
            <a:pPr marL="0" indent="0">
              <a:buNone/>
            </a:pPr>
            <a:r>
              <a:rPr lang="en-US" b="1" dirty="0" smtClean="0">
                <a:latin typeface="Courier New" pitchFamily="49" charset="0"/>
              </a:rPr>
              <a:t>	for </a:t>
            </a:r>
            <a:r>
              <a:rPr lang="en-US" b="1" dirty="0">
                <a:latin typeface="Courier New" pitchFamily="49" charset="0"/>
              </a:rPr>
              <a:t>( </a:t>
            </a:r>
            <a:r>
              <a:rPr lang="en-US" b="1" dirty="0" err="1">
                <a:latin typeface="Courier New" pitchFamily="49" charset="0"/>
              </a:rPr>
              <a:t>int</a:t>
            </a:r>
            <a:r>
              <a:rPr lang="en-US" b="1" dirty="0">
                <a:latin typeface="Courier New" pitchFamily="49" charset="0"/>
              </a:rPr>
              <a:t> </a:t>
            </a:r>
            <a:r>
              <a:rPr lang="en-US" b="1" dirty="0" smtClean="0">
                <a:latin typeface="Courier New" pitchFamily="49" charset="0"/>
              </a:rPr>
              <a:t>z=0 </a:t>
            </a:r>
            <a:r>
              <a:rPr lang="en-US" b="1" dirty="0">
                <a:latin typeface="Courier New" pitchFamily="49" charset="0"/>
              </a:rPr>
              <a:t>; </a:t>
            </a:r>
            <a:r>
              <a:rPr lang="en-US" b="1" dirty="0" smtClean="0">
                <a:latin typeface="Courier New" pitchFamily="49" charset="0"/>
              </a:rPr>
              <a:t>z &lt;= M </a:t>
            </a:r>
            <a:r>
              <a:rPr lang="en-US" b="1" dirty="0">
                <a:latin typeface="Courier New" pitchFamily="49" charset="0"/>
              </a:rPr>
              <a:t>; </a:t>
            </a:r>
            <a:r>
              <a:rPr lang="en-US" b="1" dirty="0" smtClean="0">
                <a:latin typeface="Courier New" pitchFamily="49" charset="0"/>
              </a:rPr>
              <a:t>z++){</a:t>
            </a:r>
            <a:endParaRPr lang="en-US" b="1" dirty="0">
              <a:latin typeface="Courier New" pitchFamily="49" charset="0"/>
            </a:endParaRPr>
          </a:p>
          <a:p>
            <a:pPr marL="0" indent="0">
              <a:buNone/>
            </a:pPr>
            <a:r>
              <a:rPr lang="en-US" b="1" dirty="0" smtClean="0">
                <a:latin typeface="Courier New" pitchFamily="49" charset="0"/>
              </a:rPr>
              <a:t>	 	</a:t>
            </a:r>
            <a:r>
              <a:rPr lang="en-US" sz="2400" b="1" dirty="0" smtClean="0">
                <a:latin typeface="Courier New" pitchFamily="49" charset="0"/>
              </a:rPr>
              <a:t>// constant-time operation</a:t>
            </a:r>
            <a:endParaRPr lang="en-US" b="1" dirty="0">
              <a:latin typeface="Courier New" pitchFamily="49" charset="0"/>
            </a:endParaRPr>
          </a:p>
          <a:p>
            <a:pPr marL="0" indent="0">
              <a:buNone/>
            </a:pPr>
            <a:r>
              <a:rPr lang="en-US" sz="2000" b="1" dirty="0" smtClean="0">
                <a:latin typeface="Courier New" pitchFamily="49" charset="0"/>
              </a:rPr>
              <a:t>	}</a:t>
            </a:r>
          </a:p>
          <a:p>
            <a:pPr marL="0" indent="0">
              <a:buNone/>
            </a:pPr>
            <a:r>
              <a:rPr lang="en-US" sz="2000" b="1" dirty="0" smtClean="0">
                <a:latin typeface="Courier New" pitchFamily="49" charset="0"/>
              </a:rPr>
              <a:t>} </a:t>
            </a:r>
            <a:r>
              <a:rPr lang="en-US"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=0</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1676400" y="36576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a:latin typeface="Courier New" pitchFamily="49" charset="0"/>
                <a:cs typeface="Courier New" pitchFamily="49" charset="0"/>
              </a:rPr>
              <a:t>M</a:t>
            </a:r>
            <a:endParaRPr lang="en-US" sz="2400" dirty="0" smtClean="0">
              <a:latin typeface="Courier New" pitchFamily="49" charset="0"/>
              <a:cs typeface="Courier New" pitchFamily="49" charset="0"/>
            </a:endParaRPr>
          </a:p>
          <a:p>
            <a:pPr marL="169863" indent="-169863">
              <a:buFont typeface="Wingdings" pitchFamily="2" charset="2"/>
              <a:buChar char="Ø"/>
            </a:pPr>
            <a:r>
              <a:rPr lang="en-US" sz="2400" dirty="0" smtClean="0">
                <a:latin typeface="Courier New" pitchFamily="49" charset="0"/>
                <a:cs typeface="Courier New" pitchFamily="49" charset="0"/>
              </a:rPr>
              <a:t>M</a:t>
            </a:r>
          </a:p>
          <a:p>
            <a:pPr marL="169863" indent="-169863">
              <a:buFont typeface="Wingdings" pitchFamily="2" charset="2"/>
              <a:buChar char="Ø"/>
            </a:pPr>
            <a:r>
              <a:rPr lang="en-US" sz="2400" dirty="0">
                <a:latin typeface="Courier New" pitchFamily="49" charset="0"/>
                <a:cs typeface="Courier New" pitchFamily="49" charset="0"/>
              </a:rPr>
              <a:t>M</a:t>
            </a:r>
            <a:endParaRPr lang="en-US" sz="2400" dirty="0" smtClean="0">
              <a:latin typeface="Courier New" pitchFamily="49" charset="0"/>
              <a:cs typeface="Courier New" pitchFamily="49" charset="0"/>
            </a:endParaRP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a:latin typeface="Courier New" pitchFamily="49" charset="0"/>
                <a:cs typeface="Courier New" pitchFamily="49" charset="0"/>
              </a:rPr>
              <a:t>M</a:t>
            </a:r>
            <a:endParaRPr lang="en-US" sz="2400" dirty="0" smtClean="0">
              <a:latin typeface="Courier New" pitchFamily="49" charset="0"/>
              <a:cs typeface="Courier New" pitchFamily="49" charset="0"/>
            </a:endParaRPr>
          </a:p>
          <a:p>
            <a:pPr marL="169863" indent="-169863">
              <a:buFont typeface="Wingdings" pitchFamily="2" charset="2"/>
              <a:buChar char="Ø"/>
            </a:pPr>
            <a:r>
              <a:rPr lang="en-US" sz="2400" dirty="0">
                <a:latin typeface="Courier New" pitchFamily="49" charset="0"/>
                <a:cs typeface="Courier New" pitchFamily="49" charset="0"/>
              </a:rPr>
              <a:t>M</a:t>
            </a:r>
            <a:endParaRPr lang="en-US" sz="2400" dirty="0" smtClean="0">
              <a:latin typeface="Courier New" pitchFamily="49" charset="0"/>
              <a:cs typeface="Courier New" pitchFamily="49" charset="0"/>
            </a:endParaRPr>
          </a:p>
        </p:txBody>
      </p:sp>
      <p:sp>
        <p:nvSpPr>
          <p:cNvPr id="5" name="Right Brace 4"/>
          <p:cNvSpPr/>
          <p:nvPr/>
        </p:nvSpPr>
        <p:spPr>
          <a:xfrm>
            <a:off x="2514600" y="4114800"/>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895600" y="4933146"/>
            <a:ext cx="1600200" cy="954107"/>
          </a:xfrm>
          <a:prstGeom prst="rect">
            <a:avLst/>
          </a:prstGeom>
          <a:noFill/>
        </p:spPr>
        <p:txBody>
          <a:bodyPr wrap="square" rtlCol="0">
            <a:spAutoFit/>
          </a:bodyPr>
          <a:lstStyle/>
          <a:p>
            <a:pPr algn="ctr"/>
            <a:r>
              <a:rPr lang="en-US" sz="2800" dirty="0" smtClean="0"/>
              <a:t>Total of N*M</a:t>
            </a:r>
            <a:endParaRPr lang="en-US" sz="2800" baseline="30000" dirty="0"/>
          </a:p>
        </p:txBody>
      </p:sp>
      <p:sp>
        <p:nvSpPr>
          <p:cNvPr id="7" name="TextBox 6"/>
          <p:cNvSpPr txBox="1"/>
          <p:nvPr/>
        </p:nvSpPr>
        <p:spPr>
          <a:xfrm>
            <a:off x="5181600" y="4114800"/>
            <a:ext cx="33528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7200" dirty="0" smtClean="0"/>
              <a:t>O(N*M)</a:t>
            </a:r>
          </a:p>
        </p:txBody>
      </p:sp>
    </p:spTree>
    <p:extLst>
      <p:ext uri="{BB962C8B-B14F-4D97-AF65-F5344CB8AC3E}">
        <p14:creationId xmlns:p14="http://schemas.microsoft.com/office/powerpoint/2010/main" val="45181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ext Box 5"/>
          <p:cNvSpPr txBox="1">
            <a:spLocks noChangeArrowheads="1"/>
          </p:cNvSpPr>
          <p:nvPr/>
        </p:nvSpPr>
        <p:spPr bwMode="auto">
          <a:xfrm>
            <a:off x="5867400" y="4557623"/>
            <a:ext cx="3207544" cy="224676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ctr"/>
            <a:r>
              <a:rPr lang="en-US" sz="2800" b="1" dirty="0" smtClean="0">
                <a:solidFill>
                  <a:srgbClr val="000000"/>
                </a:solidFill>
                <a:latin typeface="+mn-lt"/>
              </a:rPr>
              <a:t>Instead of using measured time – reason about the complexity of the problem</a:t>
            </a:r>
            <a:endParaRPr lang="en-US" sz="2800" b="1" dirty="0">
              <a:solidFill>
                <a:srgbClr val="000000"/>
              </a:solidFill>
              <a:latin typeface="+mn-lt"/>
            </a:endParaRPr>
          </a:p>
        </p:txBody>
      </p:sp>
      <p:sp>
        <p:nvSpPr>
          <p:cNvPr id="109572" name="Text Box 6"/>
          <p:cNvSpPr txBox="1">
            <a:spLocks noChangeArrowheads="1"/>
          </p:cNvSpPr>
          <p:nvPr/>
        </p:nvSpPr>
        <p:spPr bwMode="auto">
          <a:xfrm>
            <a:off x="1182688" y="2316163"/>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n!</a:t>
            </a:r>
          </a:p>
        </p:txBody>
      </p:sp>
      <p:sp>
        <p:nvSpPr>
          <p:cNvPr id="109573" name="Text Box 7"/>
          <p:cNvSpPr txBox="1">
            <a:spLocks noChangeArrowheads="1"/>
          </p:cNvSpPr>
          <p:nvPr/>
        </p:nvSpPr>
        <p:spPr bwMode="auto">
          <a:xfrm>
            <a:off x="879475" y="5816600"/>
            <a:ext cx="928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log(n)</a:t>
            </a:r>
          </a:p>
        </p:txBody>
      </p:sp>
      <p:grpSp>
        <p:nvGrpSpPr>
          <p:cNvPr id="109574" name="Group 8"/>
          <p:cNvGrpSpPr>
            <a:grpSpLocks/>
          </p:cNvGrpSpPr>
          <p:nvPr/>
        </p:nvGrpSpPr>
        <p:grpSpPr bwMode="auto">
          <a:xfrm>
            <a:off x="1163638" y="3825875"/>
            <a:ext cx="454025" cy="477838"/>
            <a:chOff x="1032" y="1842"/>
            <a:chExt cx="286" cy="301"/>
          </a:xfrm>
        </p:grpSpPr>
        <p:sp>
          <p:nvSpPr>
            <p:cNvPr id="109600" name="Text Box 9"/>
            <p:cNvSpPr txBox="1">
              <a:spLocks noChangeArrowheads="1"/>
            </p:cNvSpPr>
            <p:nvPr/>
          </p:nvSpPr>
          <p:spPr bwMode="auto">
            <a:xfrm>
              <a:off x="1032" y="1855"/>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n</a:t>
              </a:r>
            </a:p>
          </p:txBody>
        </p:sp>
        <p:sp>
          <p:nvSpPr>
            <p:cNvPr id="109601" name="Text Box 10"/>
            <p:cNvSpPr txBox="1">
              <a:spLocks noChangeArrowheads="1"/>
            </p:cNvSpPr>
            <p:nvPr/>
          </p:nvSpPr>
          <p:spPr bwMode="auto">
            <a:xfrm>
              <a:off x="1138" y="184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600">
                  <a:solidFill>
                    <a:srgbClr val="000000"/>
                  </a:solidFill>
                </a:rPr>
                <a:t>2</a:t>
              </a:r>
            </a:p>
          </p:txBody>
        </p:sp>
      </p:grpSp>
      <p:grpSp>
        <p:nvGrpSpPr>
          <p:cNvPr id="109575" name="Group 11"/>
          <p:cNvGrpSpPr>
            <a:grpSpLocks/>
          </p:cNvGrpSpPr>
          <p:nvPr/>
        </p:nvGrpSpPr>
        <p:grpSpPr bwMode="auto">
          <a:xfrm>
            <a:off x="1179513" y="3386138"/>
            <a:ext cx="444500" cy="498475"/>
            <a:chOff x="1793" y="2097"/>
            <a:chExt cx="280" cy="314"/>
          </a:xfrm>
        </p:grpSpPr>
        <p:sp>
          <p:nvSpPr>
            <p:cNvPr id="109598" name="Text Box 12"/>
            <p:cNvSpPr txBox="1">
              <a:spLocks noChangeArrowheads="1"/>
            </p:cNvSpPr>
            <p:nvPr/>
          </p:nvSpPr>
          <p:spPr bwMode="auto">
            <a:xfrm>
              <a:off x="1793" y="2123"/>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n</a:t>
              </a:r>
            </a:p>
          </p:txBody>
        </p:sp>
        <p:sp>
          <p:nvSpPr>
            <p:cNvPr id="109599" name="Text Box 13"/>
            <p:cNvSpPr txBox="1">
              <a:spLocks noChangeArrowheads="1"/>
            </p:cNvSpPr>
            <p:nvPr/>
          </p:nvSpPr>
          <p:spPr bwMode="auto">
            <a:xfrm>
              <a:off x="1893" y="2097"/>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600">
                  <a:solidFill>
                    <a:srgbClr val="000000"/>
                  </a:solidFill>
                </a:rPr>
                <a:t>3</a:t>
              </a:r>
            </a:p>
          </p:txBody>
        </p:sp>
      </p:grpSp>
      <p:grpSp>
        <p:nvGrpSpPr>
          <p:cNvPr id="109576" name="Group 14"/>
          <p:cNvGrpSpPr>
            <a:grpSpLocks/>
          </p:cNvGrpSpPr>
          <p:nvPr/>
        </p:nvGrpSpPr>
        <p:grpSpPr bwMode="auto">
          <a:xfrm>
            <a:off x="1185863" y="2725738"/>
            <a:ext cx="434975" cy="496887"/>
            <a:chOff x="2231" y="1491"/>
            <a:chExt cx="274" cy="313"/>
          </a:xfrm>
        </p:grpSpPr>
        <p:sp>
          <p:nvSpPr>
            <p:cNvPr id="109596" name="Text Box 15"/>
            <p:cNvSpPr txBox="1">
              <a:spLocks noChangeArrowheads="1"/>
            </p:cNvSpPr>
            <p:nvPr/>
          </p:nvSpPr>
          <p:spPr bwMode="auto">
            <a:xfrm>
              <a:off x="2231" y="151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2</a:t>
              </a:r>
            </a:p>
          </p:txBody>
        </p:sp>
        <p:sp>
          <p:nvSpPr>
            <p:cNvPr id="109597" name="Text Box 16"/>
            <p:cNvSpPr txBox="1">
              <a:spLocks noChangeArrowheads="1"/>
            </p:cNvSpPr>
            <p:nvPr/>
          </p:nvSpPr>
          <p:spPr bwMode="auto">
            <a:xfrm>
              <a:off x="2325" y="1491"/>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600">
                  <a:solidFill>
                    <a:srgbClr val="000000"/>
                  </a:solidFill>
                </a:rPr>
                <a:t>n</a:t>
              </a:r>
            </a:p>
          </p:txBody>
        </p:sp>
      </p:grpSp>
      <p:sp>
        <p:nvSpPr>
          <p:cNvPr id="109577" name="Text Box 17"/>
          <p:cNvSpPr txBox="1">
            <a:spLocks noChangeArrowheads="1"/>
          </p:cNvSpPr>
          <p:nvPr/>
        </p:nvSpPr>
        <p:spPr bwMode="auto">
          <a:xfrm>
            <a:off x="1171575" y="47005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n</a:t>
            </a:r>
          </a:p>
        </p:txBody>
      </p:sp>
      <p:sp>
        <p:nvSpPr>
          <p:cNvPr id="109578" name="Text Box 18"/>
          <p:cNvSpPr txBox="1">
            <a:spLocks noChangeArrowheads="1"/>
          </p:cNvSpPr>
          <p:nvPr/>
        </p:nvSpPr>
        <p:spPr bwMode="auto">
          <a:xfrm>
            <a:off x="1160463" y="62293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1</a:t>
            </a:r>
          </a:p>
        </p:txBody>
      </p:sp>
      <p:grpSp>
        <p:nvGrpSpPr>
          <p:cNvPr id="109579" name="Group 19"/>
          <p:cNvGrpSpPr>
            <a:grpSpLocks/>
          </p:cNvGrpSpPr>
          <p:nvPr/>
        </p:nvGrpSpPr>
        <p:grpSpPr bwMode="auto">
          <a:xfrm>
            <a:off x="1195388" y="1868488"/>
            <a:ext cx="434975" cy="496887"/>
            <a:chOff x="2231" y="1491"/>
            <a:chExt cx="274" cy="313"/>
          </a:xfrm>
        </p:grpSpPr>
        <p:sp>
          <p:nvSpPr>
            <p:cNvPr id="109594" name="Text Box 20"/>
            <p:cNvSpPr txBox="1">
              <a:spLocks noChangeArrowheads="1"/>
            </p:cNvSpPr>
            <p:nvPr/>
          </p:nvSpPr>
          <p:spPr bwMode="auto">
            <a:xfrm>
              <a:off x="2231" y="151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n</a:t>
              </a:r>
            </a:p>
          </p:txBody>
        </p:sp>
        <p:sp>
          <p:nvSpPr>
            <p:cNvPr id="109595" name="Text Box 21"/>
            <p:cNvSpPr txBox="1">
              <a:spLocks noChangeArrowheads="1"/>
            </p:cNvSpPr>
            <p:nvPr/>
          </p:nvSpPr>
          <p:spPr bwMode="auto">
            <a:xfrm>
              <a:off x="2325" y="1491"/>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600">
                  <a:solidFill>
                    <a:srgbClr val="000000"/>
                  </a:solidFill>
                </a:rPr>
                <a:t>n</a:t>
              </a:r>
            </a:p>
          </p:txBody>
        </p:sp>
      </p:grpSp>
      <p:grpSp>
        <p:nvGrpSpPr>
          <p:cNvPr id="109580" name="Group 22"/>
          <p:cNvGrpSpPr>
            <a:grpSpLocks/>
          </p:cNvGrpSpPr>
          <p:nvPr/>
        </p:nvGrpSpPr>
        <p:grpSpPr bwMode="auto">
          <a:xfrm>
            <a:off x="1041400" y="5454650"/>
            <a:ext cx="503238" cy="457200"/>
            <a:chOff x="380" y="1585"/>
            <a:chExt cx="317" cy="288"/>
          </a:xfrm>
        </p:grpSpPr>
        <p:sp>
          <p:nvSpPr>
            <p:cNvPr id="109592" name="Text Box 23"/>
            <p:cNvSpPr txBox="1">
              <a:spLocks noChangeArrowheads="1"/>
            </p:cNvSpPr>
            <p:nvPr/>
          </p:nvSpPr>
          <p:spPr bwMode="auto">
            <a:xfrm>
              <a:off x="380" y="1585"/>
              <a:ext cx="3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latin typeface="Symbol" pitchFamily="18" charset="2"/>
                  <a:sym typeface="Symbol" pitchFamily="18" charset="2"/>
                </a:rPr>
                <a:t></a:t>
              </a:r>
              <a:r>
                <a:rPr lang="en-US" sz="2400">
                  <a:solidFill>
                    <a:srgbClr val="000000"/>
                  </a:solidFill>
                </a:rPr>
                <a:t>n</a:t>
              </a:r>
            </a:p>
          </p:txBody>
        </p:sp>
        <p:sp>
          <p:nvSpPr>
            <p:cNvPr id="109593" name="Line 24"/>
            <p:cNvSpPr>
              <a:spLocks noChangeShapeType="1"/>
            </p:cNvSpPr>
            <p:nvPr/>
          </p:nvSpPr>
          <p:spPr bwMode="auto">
            <a:xfrm>
              <a:off x="535" y="1623"/>
              <a:ext cx="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9581" name="Text Box 25"/>
          <p:cNvSpPr txBox="1">
            <a:spLocks noChangeArrowheads="1"/>
          </p:cNvSpPr>
          <p:nvPr/>
        </p:nvSpPr>
        <p:spPr bwMode="auto">
          <a:xfrm>
            <a:off x="574675" y="1395413"/>
            <a:ext cx="1762125" cy="4699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Big-</a:t>
            </a:r>
            <a:r>
              <a:rPr lang="en-US" sz="2400" b="1">
                <a:solidFill>
                  <a:srgbClr val="000000"/>
                </a:solidFill>
              </a:rPr>
              <a:t>O </a:t>
            </a:r>
            <a:r>
              <a:rPr lang="en-US" sz="2400">
                <a:solidFill>
                  <a:srgbClr val="000000"/>
                </a:solidFill>
              </a:rPr>
              <a:t>Order</a:t>
            </a:r>
          </a:p>
        </p:txBody>
      </p:sp>
      <p:sp>
        <p:nvSpPr>
          <p:cNvPr id="109582" name="Text Box 26"/>
          <p:cNvSpPr txBox="1">
            <a:spLocks noChangeArrowheads="1"/>
          </p:cNvSpPr>
          <p:nvPr/>
        </p:nvSpPr>
        <p:spPr bwMode="auto">
          <a:xfrm>
            <a:off x="860425" y="4265613"/>
            <a:ext cx="1157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n log(n)</a:t>
            </a:r>
          </a:p>
        </p:txBody>
      </p:sp>
      <p:sp>
        <p:nvSpPr>
          <p:cNvPr id="109586" name="Text Box 30"/>
          <p:cNvSpPr txBox="1">
            <a:spLocks noChangeArrowheads="1"/>
          </p:cNvSpPr>
          <p:nvPr/>
        </p:nvSpPr>
        <p:spPr bwMode="auto">
          <a:xfrm>
            <a:off x="3154363" y="2303463"/>
            <a:ext cx="461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Intractable Problems   (</a:t>
            </a:r>
            <a:r>
              <a:rPr lang="en-US" sz="2400" i="1">
                <a:solidFill>
                  <a:srgbClr val="000000"/>
                </a:solidFill>
              </a:rPr>
              <a:t>Exponential</a:t>
            </a:r>
            <a:r>
              <a:rPr lang="en-US" sz="2400">
                <a:solidFill>
                  <a:srgbClr val="000000"/>
                </a:solidFill>
              </a:rPr>
              <a:t>)</a:t>
            </a:r>
          </a:p>
        </p:txBody>
      </p:sp>
      <p:sp>
        <p:nvSpPr>
          <p:cNvPr id="109587" name="Text Box 31"/>
          <p:cNvSpPr txBox="1">
            <a:spLocks noChangeArrowheads="1"/>
          </p:cNvSpPr>
          <p:nvPr/>
        </p:nvSpPr>
        <p:spPr bwMode="auto">
          <a:xfrm>
            <a:off x="3135313" y="3965575"/>
            <a:ext cx="4398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Tractable Problems   (</a:t>
            </a:r>
            <a:r>
              <a:rPr lang="en-US" sz="2400" i="1">
                <a:solidFill>
                  <a:srgbClr val="000000"/>
                </a:solidFill>
              </a:rPr>
              <a:t>Polynomial</a:t>
            </a:r>
            <a:r>
              <a:rPr lang="en-US" sz="2400">
                <a:solidFill>
                  <a:srgbClr val="000000"/>
                </a:solidFill>
              </a:rPr>
              <a:t>)</a:t>
            </a:r>
          </a:p>
        </p:txBody>
      </p:sp>
      <p:sp>
        <p:nvSpPr>
          <p:cNvPr id="109588" name="Text Box 32"/>
          <p:cNvSpPr txBox="1">
            <a:spLocks noChangeArrowheads="1"/>
          </p:cNvSpPr>
          <p:nvPr/>
        </p:nvSpPr>
        <p:spPr bwMode="auto">
          <a:xfrm>
            <a:off x="3148013" y="5793731"/>
            <a:ext cx="1782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a:solidFill>
                  <a:srgbClr val="000000"/>
                </a:solidFill>
              </a:rPr>
              <a:t>No </a:t>
            </a:r>
            <a:r>
              <a:rPr lang="en-US" sz="2400" dirty="0" smtClean="0">
                <a:solidFill>
                  <a:srgbClr val="000000"/>
                </a:solidFill>
              </a:rPr>
              <a:t>Problem!</a:t>
            </a:r>
            <a:endParaRPr lang="en-US" sz="2400" dirty="0">
              <a:solidFill>
                <a:srgbClr val="000000"/>
              </a:solidFill>
            </a:endParaRPr>
          </a:p>
        </p:txBody>
      </p:sp>
      <p:sp>
        <p:nvSpPr>
          <p:cNvPr id="109589" name="AutoShape 33"/>
          <p:cNvSpPr>
            <a:spLocks/>
          </p:cNvSpPr>
          <p:nvPr/>
        </p:nvSpPr>
        <p:spPr bwMode="auto">
          <a:xfrm>
            <a:off x="2940050" y="1957388"/>
            <a:ext cx="144463" cy="1163637"/>
          </a:xfrm>
          <a:prstGeom prst="rightBrace">
            <a:avLst>
              <a:gd name="adj1" fmla="val 67124"/>
              <a:gd name="adj2" fmla="val 50000"/>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spcBef>
                <a:spcPct val="0"/>
              </a:spcBef>
            </a:pPr>
            <a:endParaRPr lang="en-US" sz="2800">
              <a:solidFill>
                <a:srgbClr val="0000FF"/>
              </a:solidFill>
            </a:endParaRPr>
          </a:p>
        </p:txBody>
      </p:sp>
      <p:sp>
        <p:nvSpPr>
          <p:cNvPr id="109590" name="AutoShape 34"/>
          <p:cNvSpPr>
            <a:spLocks/>
          </p:cNvSpPr>
          <p:nvPr/>
        </p:nvSpPr>
        <p:spPr bwMode="auto">
          <a:xfrm>
            <a:off x="2917825" y="3525838"/>
            <a:ext cx="144463" cy="1347787"/>
          </a:xfrm>
          <a:prstGeom prst="rightBrace">
            <a:avLst>
              <a:gd name="adj1" fmla="val 77747"/>
              <a:gd name="adj2" fmla="val 50000"/>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spcBef>
                <a:spcPct val="0"/>
              </a:spcBef>
            </a:pPr>
            <a:endParaRPr lang="en-US" sz="2800">
              <a:solidFill>
                <a:srgbClr val="0000FF"/>
              </a:solidFill>
            </a:endParaRPr>
          </a:p>
        </p:txBody>
      </p:sp>
      <p:sp>
        <p:nvSpPr>
          <p:cNvPr id="109591" name="AutoShape 35"/>
          <p:cNvSpPr>
            <a:spLocks/>
          </p:cNvSpPr>
          <p:nvPr/>
        </p:nvSpPr>
        <p:spPr bwMode="auto">
          <a:xfrm>
            <a:off x="2938463" y="5435600"/>
            <a:ext cx="144462" cy="1163638"/>
          </a:xfrm>
          <a:prstGeom prst="rightBrace">
            <a:avLst>
              <a:gd name="adj1" fmla="val 67125"/>
              <a:gd name="adj2" fmla="val 50000"/>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spcBef>
                <a:spcPct val="0"/>
              </a:spcBef>
            </a:pPr>
            <a:endParaRPr lang="en-US" sz="2800">
              <a:solidFill>
                <a:srgbClr val="0000FF"/>
              </a:solidFill>
            </a:endParaRPr>
          </a:p>
        </p:txBody>
      </p:sp>
      <p:sp>
        <p:nvSpPr>
          <p:cNvPr id="36" name="Title 1"/>
          <p:cNvSpPr txBox="1">
            <a:spLocks/>
          </p:cNvSpPr>
          <p:nvPr/>
        </p:nvSpPr>
        <p:spPr bwMode="auto">
          <a:xfrm>
            <a:off x="-18752" y="274638"/>
            <a:ext cx="918150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t>Classes of Problems</a:t>
            </a:r>
            <a:endParaRPr lang="en-US" b="1" dirty="0"/>
          </a:p>
        </p:txBody>
      </p:sp>
    </p:spTree>
    <p:extLst>
      <p:ext uri="{BB962C8B-B14F-4D97-AF65-F5344CB8AC3E}">
        <p14:creationId xmlns:p14="http://schemas.microsoft.com/office/powerpoint/2010/main" val="36125729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1143000"/>
          </a:xfrm>
        </p:spPr>
        <p:txBody>
          <a:bodyPr/>
          <a:lstStyle/>
          <a:p>
            <a:r>
              <a:rPr lang="en-US" sz="4800" smtClean="0"/>
              <a:t>Stable and Non-Stable Sorting</a:t>
            </a:r>
          </a:p>
        </p:txBody>
      </p:sp>
      <p:pic>
        <p:nvPicPr>
          <p:cNvPr id="34819" name="Picture 3"/>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85750" y="2476500"/>
            <a:ext cx="950595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40C3DF8-6D76-4AFE-9FA8-D533F5A3E4A8}" type="slidenum">
              <a:rPr lang="en-US" smtClean="0"/>
              <a:pPr>
                <a:defRPr/>
              </a:pPr>
              <a:t>61</a:t>
            </a:fld>
            <a:endParaRPr lang="en-US"/>
          </a:p>
        </p:txBody>
      </p:sp>
    </p:spTree>
    <p:extLst>
      <p:ext uri="{BB962C8B-B14F-4D97-AF65-F5344CB8AC3E}">
        <p14:creationId xmlns:p14="http://schemas.microsoft.com/office/powerpoint/2010/main" val="29712336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Stable Sort</a:t>
            </a:r>
          </a:p>
        </p:txBody>
      </p:sp>
      <p:sp>
        <p:nvSpPr>
          <p:cNvPr id="35843" name="Content Placeholder 2"/>
          <p:cNvSpPr>
            <a:spLocks noGrp="1"/>
          </p:cNvSpPr>
          <p:nvPr>
            <p:ph idx="1"/>
          </p:nvPr>
        </p:nvSpPr>
        <p:spPr>
          <a:xfrm>
            <a:off x="457200" y="1676400"/>
            <a:ext cx="8229600" cy="4525963"/>
          </a:xfrm>
        </p:spPr>
        <p:txBody>
          <a:bodyPr/>
          <a:lstStyle/>
          <a:p>
            <a:r>
              <a:rPr lang="en-US" smtClean="0"/>
              <a:t>Sometimes there are equivalent keys in a data structure that is sorted.</a:t>
            </a:r>
          </a:p>
          <a:p>
            <a:r>
              <a:rPr lang="en-US" smtClean="0"/>
              <a:t>Sometimes it matters if you change the order of those equivalent keys</a:t>
            </a:r>
          </a:p>
          <a:p>
            <a:pPr lvl="1"/>
            <a:r>
              <a:rPr lang="en-US" smtClean="0"/>
              <a:t>E.g. Sorting music by song and then artist should keep each artists songs alphabetized</a:t>
            </a:r>
          </a:p>
          <a:p>
            <a:r>
              <a:rPr lang="en-US" smtClean="0"/>
              <a:t>We call a sort “stable” if it doesn’t change the order of equivalent keys</a:t>
            </a:r>
          </a:p>
        </p:txBody>
      </p:sp>
    </p:spTree>
    <p:extLst>
      <p:ext uri="{BB962C8B-B14F-4D97-AF65-F5344CB8AC3E}">
        <p14:creationId xmlns:p14="http://schemas.microsoft.com/office/powerpoint/2010/main" val="9261507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87375" y="2698750"/>
            <a:ext cx="8229600" cy="1143000"/>
          </a:xfrm>
        </p:spPr>
        <p:txBody>
          <a:bodyPr/>
          <a:lstStyle/>
          <a:p>
            <a:r>
              <a:rPr lang="en-US" sz="16600" b="1" dirty="0" smtClean="0"/>
              <a:t>Radix Sort</a:t>
            </a:r>
            <a:br>
              <a:rPr lang="en-US" sz="16600" b="1" dirty="0" smtClean="0"/>
            </a:br>
            <a:r>
              <a:rPr lang="en-US" sz="5400" dirty="0" smtClean="0"/>
              <a:t>(an example of a stable sort)</a:t>
            </a:r>
            <a:endParaRPr lang="en-US" sz="8800" dirty="0" smtClean="0"/>
          </a:p>
        </p:txBody>
      </p:sp>
    </p:spTree>
    <p:extLst>
      <p:ext uri="{BB962C8B-B14F-4D97-AF65-F5344CB8AC3E}">
        <p14:creationId xmlns:p14="http://schemas.microsoft.com/office/powerpoint/2010/main" val="31509960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Easy Sorting Problems…</a:t>
            </a: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75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19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63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07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51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extLst/>
          </p:nvPr>
        </p:nvGraphicFramePr>
        <p:xfrm>
          <a:off x="0" y="25908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7" name="Content Placeholder 2"/>
          <p:cNvSpPr>
            <a:spLocks noGrp="1"/>
          </p:cNvSpPr>
          <p:nvPr>
            <p:ph idx="1"/>
          </p:nvPr>
        </p:nvSpPr>
        <p:spPr/>
        <p:txBody>
          <a:bodyPr/>
          <a:lstStyle/>
          <a:p>
            <a:r>
              <a:rPr lang="en-US" dirty="0" smtClean="0"/>
              <a:t>Sort </a:t>
            </a:r>
            <a:r>
              <a:rPr lang="en-US" dirty="0">
                <a:latin typeface="Courier New" pitchFamily="49" charset="0"/>
                <a:cs typeface="Courier New" pitchFamily="49" charset="0"/>
              </a:rPr>
              <a:t>N</a:t>
            </a:r>
            <a:r>
              <a:rPr lang="en-US" dirty="0" smtClean="0"/>
              <a:t> numbers in the range 0 to 9</a:t>
            </a:r>
          </a:p>
        </p:txBody>
      </p:sp>
      <p:sp>
        <p:nvSpPr>
          <p:cNvPr id="18" name="Line Callout 1 17"/>
          <p:cNvSpPr/>
          <p:nvPr/>
        </p:nvSpPr>
        <p:spPr>
          <a:xfrm>
            <a:off x="250115" y="3429000"/>
            <a:ext cx="4169485" cy="3429000"/>
          </a:xfrm>
          <a:prstGeom prst="borderCallout1">
            <a:avLst>
              <a:gd name="adj1" fmla="val 77012"/>
              <a:gd name="adj2" fmla="val 100194"/>
              <a:gd name="adj3" fmla="val 30876"/>
              <a:gd name="adj4" fmla="val 10044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How fast could you sort </a:t>
            </a:r>
          </a:p>
          <a:p>
            <a:pPr algn="ctr" fontAlgn="auto">
              <a:spcBef>
                <a:spcPts val="0"/>
              </a:spcBef>
              <a:spcAft>
                <a:spcPts val="0"/>
              </a:spcAft>
              <a:defRPr/>
            </a:pPr>
            <a:r>
              <a:rPr lang="en-US" sz="2800" dirty="0" smtClean="0"/>
              <a:t>N numbers </a:t>
            </a:r>
          </a:p>
          <a:p>
            <a:pPr algn="ctr" fontAlgn="auto">
              <a:spcBef>
                <a:spcPts val="0"/>
              </a:spcBef>
              <a:spcAft>
                <a:spcPts val="0"/>
              </a:spcAft>
              <a:defRPr/>
            </a:pPr>
            <a:r>
              <a:rPr lang="en-US" sz="2800" dirty="0" smtClean="0"/>
              <a:t>in the range 0 to B? </a:t>
            </a:r>
          </a:p>
          <a:p>
            <a:pPr fontAlgn="auto">
              <a:spcBef>
                <a:spcPts val="0"/>
              </a:spcBef>
              <a:spcAft>
                <a:spcPts val="0"/>
              </a:spcAft>
              <a:defRPr/>
            </a:pPr>
            <a:endParaRPr lang="en-US" sz="1100" dirty="0" smtClean="0"/>
          </a:p>
          <a:p>
            <a:pPr marL="457200" indent="-457200" fontAlgn="auto">
              <a:spcBef>
                <a:spcPts val="0"/>
              </a:spcBef>
              <a:spcAft>
                <a:spcPts val="0"/>
              </a:spcAft>
              <a:buAutoNum type="alphaUcParenR"/>
              <a:defRPr/>
            </a:pPr>
            <a:r>
              <a:rPr lang="en-US" sz="2400" dirty="0" smtClean="0"/>
              <a:t>O(N)	</a:t>
            </a:r>
          </a:p>
          <a:p>
            <a:pPr marL="457200" indent="-457200" fontAlgn="auto">
              <a:spcBef>
                <a:spcPts val="0"/>
              </a:spcBef>
              <a:spcAft>
                <a:spcPts val="0"/>
              </a:spcAft>
              <a:buAutoNum type="alphaUcParenR"/>
              <a:defRPr/>
            </a:pPr>
            <a:r>
              <a:rPr lang="en-US" sz="2400" dirty="0" smtClean="0"/>
              <a:t>O(B) 	</a:t>
            </a:r>
          </a:p>
          <a:p>
            <a:pPr marL="457200" indent="-457200" fontAlgn="auto">
              <a:spcBef>
                <a:spcPts val="0"/>
              </a:spcBef>
              <a:spcAft>
                <a:spcPts val="0"/>
              </a:spcAft>
              <a:buAutoNum type="alphaUcParenR"/>
              <a:defRPr/>
            </a:pPr>
            <a:r>
              <a:rPr lang="en-US" sz="2400" dirty="0" smtClean="0"/>
              <a:t>O(N+B) </a:t>
            </a:r>
          </a:p>
          <a:p>
            <a:pPr marL="457200" indent="-457200" fontAlgn="auto">
              <a:spcBef>
                <a:spcPts val="0"/>
              </a:spcBef>
              <a:spcAft>
                <a:spcPts val="0"/>
              </a:spcAft>
              <a:buAutoNum type="alphaUcParenR"/>
              <a:defRPr/>
            </a:pPr>
            <a:r>
              <a:rPr lang="en-US" sz="2400" dirty="0" smtClean="0"/>
              <a:t>O(N*B)</a:t>
            </a:r>
          </a:p>
          <a:p>
            <a:pPr marL="457200" indent="-457200" fontAlgn="auto">
              <a:spcBef>
                <a:spcPts val="0"/>
              </a:spcBef>
              <a:spcAft>
                <a:spcPts val="0"/>
              </a:spcAft>
              <a:buAutoNum type="alphaUcParenR"/>
              <a:defRPr/>
            </a:pPr>
            <a:r>
              <a:rPr lang="en-US" sz="2400" dirty="0" smtClean="0"/>
              <a:t>E) ??</a:t>
            </a:r>
            <a:endParaRPr lang="en-US" dirty="0"/>
          </a:p>
        </p:txBody>
      </p:sp>
      <p:sp>
        <p:nvSpPr>
          <p:cNvPr id="19" name="Line Callout 1 18"/>
          <p:cNvSpPr/>
          <p:nvPr/>
        </p:nvSpPr>
        <p:spPr>
          <a:xfrm>
            <a:off x="5921376" y="4870260"/>
            <a:ext cx="2999142" cy="1714500"/>
          </a:xfrm>
          <a:prstGeom prst="borderCallout1">
            <a:avLst>
              <a:gd name="adj1" fmla="val 30047"/>
              <a:gd name="adj2" fmla="val 6908"/>
              <a:gd name="adj3" fmla="val -37582"/>
              <a:gd name="adj4" fmla="val -72472"/>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In Big-O defining your variables is super important!</a:t>
            </a:r>
            <a:endParaRPr lang="en-US" dirty="0"/>
          </a:p>
        </p:txBody>
      </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253080" y="5665320"/>
              <a:ext cx="1784880" cy="415440"/>
            </p14:xfrm>
          </p:contentPart>
        </mc:Choice>
        <mc:Fallback xmlns="">
          <p:pic>
            <p:nvPicPr>
              <p:cNvPr id="2" name="Ink 1"/>
              <p:cNvPicPr/>
              <p:nvPr/>
            </p:nvPicPr>
            <p:blipFill>
              <a:blip r:embed="rId7"/>
              <a:stretch>
                <a:fillRect/>
              </a:stretch>
            </p:blipFill>
            <p:spPr>
              <a:xfrm>
                <a:off x="238320" y="5655240"/>
                <a:ext cx="1815480" cy="440280"/>
              </a:xfrm>
              <a:prstGeom prst="rect">
                <a:avLst/>
              </a:prstGeom>
            </p:spPr>
          </p:pic>
        </mc:Fallback>
      </mc:AlternateContent>
    </p:spTree>
    <p:extLst>
      <p:ext uri="{BB962C8B-B14F-4D97-AF65-F5344CB8AC3E}">
        <p14:creationId xmlns:p14="http://schemas.microsoft.com/office/powerpoint/2010/main" val="97624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Harder Sorting Problems… Approach 1 – Two stages</a:t>
            </a:r>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1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25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9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13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nvGraphicFramePr>
        <p:xfrm>
          <a:off x="76200" y="4191000"/>
          <a:ext cx="9144000" cy="944822"/>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944563">
                <a:tc>
                  <a:txBody>
                    <a:bodyPr/>
                    <a:lstStyle/>
                    <a:p>
                      <a:pPr algn="ctr"/>
                      <a:r>
                        <a:rPr lang="en-US" sz="2800" dirty="0" smtClean="0">
                          <a:solidFill>
                            <a:schemeClr val="tx1"/>
                          </a:solidFill>
                        </a:rPr>
                        <a:t>0 – </a:t>
                      </a:r>
                    </a:p>
                    <a:p>
                      <a:pPr algn="ctr"/>
                      <a:r>
                        <a:rPr lang="en-US" sz="2800" dirty="0" smtClean="0">
                          <a:solidFill>
                            <a:schemeClr val="tx1"/>
                          </a:solidFill>
                        </a:rPr>
                        <a:t>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10-19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20-29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30-39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40-49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50-59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60-69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70-79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80-89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90-99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8936" name="Content Placeholder 2"/>
          <p:cNvSpPr>
            <a:spLocks noGrp="1"/>
          </p:cNvSpPr>
          <p:nvPr>
            <p:ph idx="1"/>
          </p:nvPr>
        </p:nvSpPr>
        <p:spPr>
          <a:xfrm>
            <a:off x="457200" y="1600200"/>
            <a:ext cx="8229600" cy="2667000"/>
          </a:xfrm>
        </p:spPr>
        <p:txBody>
          <a:bodyPr/>
          <a:lstStyle/>
          <a:p>
            <a:r>
              <a:rPr lang="en-US" dirty="0" smtClean="0"/>
              <a:t>Sort </a:t>
            </a:r>
            <a:r>
              <a:rPr lang="en-US" dirty="0">
                <a:latin typeface="Courier New" pitchFamily="49" charset="0"/>
                <a:cs typeface="Courier New" pitchFamily="49" charset="0"/>
              </a:rPr>
              <a:t>N</a:t>
            </a:r>
            <a:r>
              <a:rPr lang="en-US" dirty="0" smtClean="0"/>
              <a:t> numbers in the range 0 to 99</a:t>
            </a:r>
          </a:p>
          <a:p>
            <a:r>
              <a:rPr lang="en-US" dirty="0" smtClean="0"/>
              <a:t>Make some buckets and calculate what bucket they need to go into.</a:t>
            </a:r>
          </a:p>
          <a:p>
            <a:r>
              <a:rPr lang="en-US" dirty="0" smtClean="0"/>
              <a:t>Then sort each bucket</a:t>
            </a:r>
          </a:p>
        </p:txBody>
      </p:sp>
      <p:sp>
        <p:nvSpPr>
          <p:cNvPr id="2" name="Slide Number Placeholder 1"/>
          <p:cNvSpPr>
            <a:spLocks noGrp="1"/>
          </p:cNvSpPr>
          <p:nvPr>
            <p:ph type="sldNum" sz="quarter" idx="12"/>
          </p:nvPr>
        </p:nvSpPr>
        <p:spPr/>
        <p:txBody>
          <a:bodyPr/>
          <a:lstStyle/>
          <a:p>
            <a:pPr>
              <a:defRPr/>
            </a:pPr>
            <a:fld id="{907AB6A5-86B5-42F3-86C3-6BB89B665AF2}" type="slidenum">
              <a:rPr lang="en-US" smtClean="0"/>
              <a:pPr>
                <a:defRPr/>
              </a:pPr>
              <a:t>65</a:t>
            </a:fld>
            <a:endParaRPr lang="en-US"/>
          </a:p>
        </p:txBody>
      </p:sp>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3463200" y="868680"/>
              <a:ext cx="360" cy="23400"/>
            </p14:xfrm>
          </p:contentPart>
        </mc:Choice>
        <mc:Fallback xmlns="">
          <p:pic>
            <p:nvPicPr>
              <p:cNvPr id="3" name="Ink 2"/>
              <p:cNvPicPr/>
              <p:nvPr/>
            </p:nvPicPr>
            <p:blipFill>
              <a:blip r:embed="rId6"/>
              <a:stretch>
                <a:fillRect/>
              </a:stretch>
            </p:blipFill>
            <p:spPr>
              <a:xfrm>
                <a:off x="3453840" y="859320"/>
                <a:ext cx="19080" cy="42120"/>
              </a:xfrm>
              <a:prstGeom prst="rect">
                <a:avLst/>
              </a:prstGeom>
            </p:spPr>
          </p:pic>
        </mc:Fallback>
      </mc:AlternateContent>
    </p:spTree>
    <p:extLst>
      <p:ext uri="{BB962C8B-B14F-4D97-AF65-F5344CB8AC3E}">
        <p14:creationId xmlns:p14="http://schemas.microsoft.com/office/powerpoint/2010/main" val="1139427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9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2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8936">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9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Harder Sorting Problems… Approach 2</a:t>
            </a:r>
          </a:p>
        </p:txBody>
      </p:sp>
      <p:pic>
        <p:nvPicPr>
          <p:cNvPr id="3993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75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19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63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07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51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nvGraphicFramePr>
        <p:xfrm>
          <a:off x="0" y="52578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9960" name="Content Placeholder 2"/>
          <p:cNvSpPr>
            <a:spLocks noGrp="1"/>
          </p:cNvSpPr>
          <p:nvPr>
            <p:ph idx="1"/>
          </p:nvPr>
        </p:nvSpPr>
        <p:spPr>
          <a:xfrm>
            <a:off x="304800" y="1371600"/>
            <a:ext cx="8839200" cy="533400"/>
          </a:xfrm>
        </p:spPr>
        <p:txBody>
          <a:bodyPr/>
          <a:lstStyle/>
          <a:p>
            <a:r>
              <a:rPr lang="en-US" dirty="0" smtClean="0"/>
              <a:t>Sort </a:t>
            </a:r>
            <a:r>
              <a:rPr lang="en-US" dirty="0">
                <a:latin typeface="Courier New" pitchFamily="49" charset="0"/>
                <a:cs typeface="Courier New" pitchFamily="49" charset="0"/>
              </a:rPr>
              <a:t>N</a:t>
            </a:r>
            <a:r>
              <a:rPr lang="en-US" dirty="0" smtClean="0"/>
              <a:t> numbers in the range 0 to 99</a:t>
            </a:r>
          </a:p>
          <a:p>
            <a:r>
              <a:rPr lang="en-US" dirty="0" smtClean="0"/>
              <a:t>First sort by the one’s digit </a:t>
            </a:r>
            <a:r>
              <a:rPr lang="en-US" sz="2800" i="1" dirty="0" smtClean="0"/>
              <a:t>(this is counter intuitive)</a:t>
            </a:r>
            <a:endParaRPr lang="en-US" i="1" dirty="0" smtClean="0"/>
          </a:p>
          <a:p>
            <a:pPr>
              <a:buFont typeface="Arial" charset="0"/>
              <a:buNone/>
            </a:pPr>
            <a:endParaRPr lang="en-US" sz="4800" i="1" dirty="0" smtClean="0"/>
          </a:p>
        </p:txBody>
      </p:sp>
      <p:sp>
        <p:nvSpPr>
          <p:cNvPr id="18" name="Oval 17"/>
          <p:cNvSpPr/>
          <p:nvPr/>
        </p:nvSpPr>
        <p:spPr>
          <a:xfrm>
            <a:off x="83058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19" name="Oval 18"/>
          <p:cNvSpPr/>
          <p:nvPr/>
        </p:nvSpPr>
        <p:spPr>
          <a:xfrm>
            <a:off x="64770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20" name="Oval 19"/>
          <p:cNvSpPr/>
          <p:nvPr/>
        </p:nvSpPr>
        <p:spPr>
          <a:xfrm>
            <a:off x="1524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21" name="Oval 20"/>
          <p:cNvSpPr/>
          <p:nvPr/>
        </p:nvSpPr>
        <p:spPr>
          <a:xfrm>
            <a:off x="4648200" y="2971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22" name="Oval 21"/>
          <p:cNvSpPr/>
          <p:nvPr/>
        </p:nvSpPr>
        <p:spPr>
          <a:xfrm>
            <a:off x="46482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23" name="Oval 22"/>
          <p:cNvSpPr/>
          <p:nvPr/>
        </p:nvSpPr>
        <p:spPr>
          <a:xfrm>
            <a:off x="4648200" y="3657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24" name="Oval 23"/>
          <p:cNvSpPr/>
          <p:nvPr/>
        </p:nvSpPr>
        <p:spPr>
          <a:xfrm>
            <a:off x="28956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25" name="Oval 24"/>
          <p:cNvSpPr/>
          <p:nvPr/>
        </p:nvSpPr>
        <p:spPr>
          <a:xfrm>
            <a:off x="83058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26" name="Oval 25"/>
          <p:cNvSpPr/>
          <p:nvPr/>
        </p:nvSpPr>
        <p:spPr>
          <a:xfrm>
            <a:off x="19812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27" name="Oval 26"/>
          <p:cNvSpPr/>
          <p:nvPr/>
        </p:nvSpPr>
        <p:spPr>
          <a:xfrm>
            <a:off x="73914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28" name="Oval 27"/>
          <p:cNvSpPr/>
          <p:nvPr/>
        </p:nvSpPr>
        <p:spPr>
          <a:xfrm>
            <a:off x="73914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2" name="Slide Number Placeholder 1"/>
          <p:cNvSpPr>
            <a:spLocks noGrp="1"/>
          </p:cNvSpPr>
          <p:nvPr>
            <p:ph type="sldNum" sz="quarter" idx="12"/>
          </p:nvPr>
        </p:nvSpPr>
        <p:spPr/>
        <p:txBody>
          <a:bodyPr/>
          <a:lstStyle/>
          <a:p>
            <a:pPr>
              <a:defRPr/>
            </a:pPr>
            <a:fld id="{2EC1DD67-474A-436F-B802-AACF675647A1}" type="slidenum">
              <a:rPr lang="en-US" smtClean="0"/>
              <a:pPr>
                <a:defRPr/>
              </a:pPr>
              <a:t>66</a:t>
            </a:fld>
            <a:endParaRPr lang="en-US"/>
          </a:p>
        </p:txBody>
      </p:sp>
    </p:spTree>
    <p:extLst>
      <p:ext uri="{BB962C8B-B14F-4D97-AF65-F5344CB8AC3E}">
        <p14:creationId xmlns:p14="http://schemas.microsoft.com/office/powerpoint/2010/main" val="35054018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457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32" name="Oval 31"/>
          <p:cNvSpPr/>
          <p:nvPr/>
        </p:nvSpPr>
        <p:spPr>
          <a:xfrm>
            <a:off x="1219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33" name="Oval 32"/>
          <p:cNvSpPr/>
          <p:nvPr/>
        </p:nvSpPr>
        <p:spPr>
          <a:xfrm>
            <a:off x="1981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34" name="Oval 33"/>
          <p:cNvSpPr/>
          <p:nvPr/>
        </p:nvSpPr>
        <p:spPr>
          <a:xfrm>
            <a:off x="2743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36" name="Oval 35"/>
          <p:cNvSpPr/>
          <p:nvPr/>
        </p:nvSpPr>
        <p:spPr>
          <a:xfrm>
            <a:off x="3505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37" name="Oval 36"/>
          <p:cNvSpPr/>
          <p:nvPr/>
        </p:nvSpPr>
        <p:spPr>
          <a:xfrm>
            <a:off x="4267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38" name="Oval 37"/>
          <p:cNvSpPr/>
          <p:nvPr/>
        </p:nvSpPr>
        <p:spPr>
          <a:xfrm>
            <a:off x="5029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39" name="Oval 38"/>
          <p:cNvSpPr/>
          <p:nvPr/>
        </p:nvSpPr>
        <p:spPr>
          <a:xfrm>
            <a:off x="5791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40" name="Oval 39"/>
          <p:cNvSpPr/>
          <p:nvPr/>
        </p:nvSpPr>
        <p:spPr>
          <a:xfrm>
            <a:off x="6553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41" name="Oval 40"/>
          <p:cNvSpPr/>
          <p:nvPr/>
        </p:nvSpPr>
        <p:spPr>
          <a:xfrm>
            <a:off x="7315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42" name="Oval 41"/>
          <p:cNvSpPr/>
          <p:nvPr/>
        </p:nvSpPr>
        <p:spPr>
          <a:xfrm>
            <a:off x="8077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40973" name="Title 1"/>
          <p:cNvSpPr>
            <a:spLocks noGrp="1"/>
          </p:cNvSpPr>
          <p:nvPr>
            <p:ph type="title"/>
          </p:nvPr>
        </p:nvSpPr>
        <p:spPr>
          <a:xfrm>
            <a:off x="228600" y="0"/>
            <a:ext cx="8915400" cy="1143000"/>
          </a:xfrm>
        </p:spPr>
        <p:txBody>
          <a:bodyPr/>
          <a:lstStyle/>
          <a:p>
            <a:r>
              <a:rPr lang="en-US" smtClean="0"/>
              <a:t>Combine the buckets </a:t>
            </a:r>
            <a:endParaRPr lang="en-US" sz="3600" b="0" smtClean="0"/>
          </a:p>
        </p:txBody>
      </p:sp>
      <p:pic>
        <p:nvPicPr>
          <p:cNvPr id="409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81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25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69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13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4" name="Table 53"/>
          <p:cNvGraphicFramePr>
            <a:graphicFrameLocks noGrp="1"/>
          </p:cNvGraphicFramePr>
          <p:nvPr/>
        </p:nvGraphicFramePr>
        <p:xfrm>
          <a:off x="76200" y="39624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5" name="Oval 54"/>
          <p:cNvSpPr/>
          <p:nvPr/>
        </p:nvSpPr>
        <p:spPr>
          <a:xfrm>
            <a:off x="8382000" y="3124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56" name="Oval 55"/>
          <p:cNvSpPr/>
          <p:nvPr/>
        </p:nvSpPr>
        <p:spPr>
          <a:xfrm>
            <a:off x="6553200" y="3124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57" name="Oval 56"/>
          <p:cNvSpPr/>
          <p:nvPr/>
        </p:nvSpPr>
        <p:spPr>
          <a:xfrm>
            <a:off x="2286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58" name="Oval 57"/>
          <p:cNvSpPr/>
          <p:nvPr/>
        </p:nvSpPr>
        <p:spPr>
          <a:xfrm>
            <a:off x="4724400" y="1676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59" name="Oval 58"/>
          <p:cNvSpPr/>
          <p:nvPr/>
        </p:nvSpPr>
        <p:spPr>
          <a:xfrm>
            <a:off x="47244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60" name="Oval 59"/>
          <p:cNvSpPr/>
          <p:nvPr/>
        </p:nvSpPr>
        <p:spPr>
          <a:xfrm>
            <a:off x="4724400" y="2362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61" name="Oval 60"/>
          <p:cNvSpPr/>
          <p:nvPr/>
        </p:nvSpPr>
        <p:spPr>
          <a:xfrm>
            <a:off x="29718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62" name="Oval 61"/>
          <p:cNvSpPr/>
          <p:nvPr/>
        </p:nvSpPr>
        <p:spPr>
          <a:xfrm>
            <a:off x="8382000" y="2438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63" name="Oval 62"/>
          <p:cNvSpPr/>
          <p:nvPr/>
        </p:nvSpPr>
        <p:spPr>
          <a:xfrm>
            <a:off x="20574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64" name="Oval 63"/>
          <p:cNvSpPr/>
          <p:nvPr/>
        </p:nvSpPr>
        <p:spPr>
          <a:xfrm>
            <a:off x="7467600" y="2438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65" name="Oval 64"/>
          <p:cNvSpPr/>
          <p:nvPr/>
        </p:nvSpPr>
        <p:spPr>
          <a:xfrm>
            <a:off x="7467600" y="3124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44" name="Oval 43"/>
          <p:cNvSpPr/>
          <p:nvPr/>
        </p:nvSpPr>
        <p:spPr>
          <a:xfrm>
            <a:off x="457200" y="5257800"/>
            <a:ext cx="6858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45" name="Oval 44"/>
          <p:cNvSpPr/>
          <p:nvPr/>
        </p:nvSpPr>
        <p:spPr>
          <a:xfrm>
            <a:off x="3505200" y="5257800"/>
            <a:ext cx="6858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46" name="Oval 45"/>
          <p:cNvSpPr/>
          <p:nvPr/>
        </p:nvSpPr>
        <p:spPr>
          <a:xfrm>
            <a:off x="8077200" y="5257800"/>
            <a:ext cx="6858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47" name="Line Callout 1 46"/>
          <p:cNvSpPr/>
          <p:nvPr/>
        </p:nvSpPr>
        <p:spPr>
          <a:xfrm>
            <a:off x="6019800" y="3657600"/>
            <a:ext cx="2438400" cy="1447800"/>
          </a:xfrm>
          <a:prstGeom prst="borderCallout1">
            <a:avLst>
              <a:gd name="adj1" fmla="val 74106"/>
              <a:gd name="adj2" fmla="val -1752"/>
              <a:gd name="adj3" fmla="val 114599"/>
              <a:gd name="adj4" fmla="val -80576"/>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 20’s are the correct relative order</a:t>
            </a:r>
          </a:p>
        </p:txBody>
      </p:sp>
      <p:sp>
        <p:nvSpPr>
          <p:cNvPr id="48" name="Line Callout 1 47"/>
          <p:cNvSpPr/>
          <p:nvPr/>
        </p:nvSpPr>
        <p:spPr>
          <a:xfrm>
            <a:off x="990600" y="1295400"/>
            <a:ext cx="2438400" cy="1447800"/>
          </a:xfrm>
          <a:prstGeom prst="borderCallout1">
            <a:avLst>
              <a:gd name="adj1" fmla="val 52757"/>
              <a:gd name="adj2" fmla="val 102297"/>
              <a:gd name="adj3" fmla="val 135059"/>
              <a:gd name="adj4" fmla="val 15498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Start from the first thing in the bucket</a:t>
            </a:r>
          </a:p>
        </p:txBody>
      </p:sp>
      <p:sp>
        <p:nvSpPr>
          <p:cNvPr id="2" name="Slide Number Placeholder 1"/>
          <p:cNvSpPr>
            <a:spLocks noGrp="1"/>
          </p:cNvSpPr>
          <p:nvPr>
            <p:ph type="sldNum" sz="quarter" idx="12"/>
          </p:nvPr>
        </p:nvSpPr>
        <p:spPr/>
        <p:txBody>
          <a:bodyPr/>
          <a:lstStyle/>
          <a:p>
            <a:pPr>
              <a:defRPr/>
            </a:pPr>
            <a:fld id="{E761FB08-FE35-42AA-844E-C2CF25621CA4}" type="slidenum">
              <a:rPr lang="en-US" smtClean="0"/>
              <a:pPr>
                <a:defRPr/>
              </a:pPr>
              <a:t>67</a:t>
            </a:fld>
            <a:endParaRPr lang="en-US"/>
          </a:p>
        </p:txBody>
      </p:sp>
    </p:spTree>
    <p:extLst>
      <p:ext uri="{BB962C8B-B14F-4D97-AF65-F5344CB8AC3E}">
        <p14:creationId xmlns:p14="http://schemas.microsoft.com/office/powerpoint/2010/main" val="3667354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499"/>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6" grpId="0" animBg="1"/>
      <p:bldP spid="37" grpId="0" animBg="1"/>
      <p:bldP spid="38" grpId="0" animBg="1"/>
      <p:bldP spid="39" grpId="0" animBg="1"/>
      <p:bldP spid="40" grpId="0" animBg="1"/>
      <p:bldP spid="41" grpId="0" animBg="1"/>
      <p:bldP spid="42" grpId="0" animBg="1"/>
      <p:bldP spid="44" grpId="0" animBg="1"/>
      <p:bldP spid="45" grpId="0" animBg="1"/>
      <p:bldP spid="46" grpId="0" animBg="1"/>
      <p:bldP spid="47" grpId="0" animBg="1" autoUpdateAnimBg="0"/>
      <p:bldP spid="4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75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19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3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07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51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nvGraphicFramePr>
        <p:xfrm>
          <a:off x="0" y="52578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1" name="Oval 30"/>
          <p:cNvSpPr/>
          <p:nvPr/>
        </p:nvSpPr>
        <p:spPr>
          <a:xfrm>
            <a:off x="381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32" name="Oval 31"/>
          <p:cNvSpPr/>
          <p:nvPr/>
        </p:nvSpPr>
        <p:spPr>
          <a:xfrm>
            <a:off x="1143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33" name="Oval 32"/>
          <p:cNvSpPr/>
          <p:nvPr/>
        </p:nvSpPr>
        <p:spPr>
          <a:xfrm>
            <a:off x="1905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34" name="Oval 33"/>
          <p:cNvSpPr/>
          <p:nvPr/>
        </p:nvSpPr>
        <p:spPr>
          <a:xfrm>
            <a:off x="2667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36" name="Oval 35"/>
          <p:cNvSpPr/>
          <p:nvPr/>
        </p:nvSpPr>
        <p:spPr>
          <a:xfrm>
            <a:off x="3429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37" name="Oval 36"/>
          <p:cNvSpPr/>
          <p:nvPr/>
        </p:nvSpPr>
        <p:spPr>
          <a:xfrm>
            <a:off x="4191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38" name="Oval 37"/>
          <p:cNvSpPr/>
          <p:nvPr/>
        </p:nvSpPr>
        <p:spPr>
          <a:xfrm>
            <a:off x="4953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39" name="Oval 38"/>
          <p:cNvSpPr/>
          <p:nvPr/>
        </p:nvSpPr>
        <p:spPr>
          <a:xfrm>
            <a:off x="5715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40" name="Oval 39"/>
          <p:cNvSpPr/>
          <p:nvPr/>
        </p:nvSpPr>
        <p:spPr>
          <a:xfrm>
            <a:off x="6477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41" name="Oval 40"/>
          <p:cNvSpPr/>
          <p:nvPr/>
        </p:nvSpPr>
        <p:spPr>
          <a:xfrm>
            <a:off x="7239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42" name="Oval 41"/>
          <p:cNvSpPr/>
          <p:nvPr/>
        </p:nvSpPr>
        <p:spPr>
          <a:xfrm>
            <a:off x="8001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35" name="Oval 34"/>
          <p:cNvSpPr/>
          <p:nvPr/>
        </p:nvSpPr>
        <p:spPr>
          <a:xfrm>
            <a:off x="19812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43" name="Oval 42"/>
          <p:cNvSpPr/>
          <p:nvPr/>
        </p:nvSpPr>
        <p:spPr>
          <a:xfrm>
            <a:off x="28956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44" name="Oval 43"/>
          <p:cNvSpPr/>
          <p:nvPr/>
        </p:nvSpPr>
        <p:spPr>
          <a:xfrm>
            <a:off x="83058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45" name="Oval 44"/>
          <p:cNvSpPr/>
          <p:nvPr/>
        </p:nvSpPr>
        <p:spPr>
          <a:xfrm>
            <a:off x="73914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46" name="Oval 45"/>
          <p:cNvSpPr/>
          <p:nvPr/>
        </p:nvSpPr>
        <p:spPr>
          <a:xfrm>
            <a:off x="19812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47" name="Oval 46"/>
          <p:cNvSpPr/>
          <p:nvPr/>
        </p:nvSpPr>
        <p:spPr>
          <a:xfrm>
            <a:off x="83058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48" name="Oval 47"/>
          <p:cNvSpPr/>
          <p:nvPr/>
        </p:nvSpPr>
        <p:spPr>
          <a:xfrm>
            <a:off x="83058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49" name="Oval 48"/>
          <p:cNvSpPr/>
          <p:nvPr/>
        </p:nvSpPr>
        <p:spPr>
          <a:xfrm>
            <a:off x="2895600" y="3657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50" name="Oval 49"/>
          <p:cNvSpPr/>
          <p:nvPr/>
        </p:nvSpPr>
        <p:spPr>
          <a:xfrm>
            <a:off x="8305800" y="2362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51" name="Oval 50"/>
          <p:cNvSpPr/>
          <p:nvPr/>
        </p:nvSpPr>
        <p:spPr>
          <a:xfrm>
            <a:off x="2895600" y="2971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52" name="Oval 51"/>
          <p:cNvSpPr/>
          <p:nvPr/>
        </p:nvSpPr>
        <p:spPr>
          <a:xfrm>
            <a:off x="1981200" y="2971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42029" name="Title 1"/>
          <p:cNvSpPr>
            <a:spLocks noGrp="1"/>
          </p:cNvSpPr>
          <p:nvPr>
            <p:ph type="title"/>
          </p:nvPr>
        </p:nvSpPr>
        <p:spPr>
          <a:xfrm>
            <a:off x="228600" y="0"/>
            <a:ext cx="8915400" cy="1143000"/>
          </a:xfrm>
        </p:spPr>
        <p:txBody>
          <a:bodyPr/>
          <a:lstStyle/>
          <a:p>
            <a:r>
              <a:rPr lang="en-US" smtClean="0"/>
              <a:t>Resort using the tens digit</a:t>
            </a:r>
            <a:endParaRPr lang="en-US" sz="3600" b="0" smtClean="0"/>
          </a:p>
        </p:txBody>
      </p:sp>
      <p:sp>
        <p:nvSpPr>
          <p:cNvPr id="54" name="Oval 53"/>
          <p:cNvSpPr/>
          <p:nvPr/>
        </p:nvSpPr>
        <p:spPr>
          <a:xfrm>
            <a:off x="609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55" name="Oval 54"/>
          <p:cNvSpPr/>
          <p:nvPr/>
        </p:nvSpPr>
        <p:spPr>
          <a:xfrm>
            <a:off x="1371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56" name="Oval 55"/>
          <p:cNvSpPr/>
          <p:nvPr/>
        </p:nvSpPr>
        <p:spPr>
          <a:xfrm>
            <a:off x="2133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57" name="Oval 56"/>
          <p:cNvSpPr/>
          <p:nvPr/>
        </p:nvSpPr>
        <p:spPr>
          <a:xfrm>
            <a:off x="2895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58" name="Oval 57"/>
          <p:cNvSpPr/>
          <p:nvPr/>
        </p:nvSpPr>
        <p:spPr>
          <a:xfrm>
            <a:off x="3657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59" name="Oval 58"/>
          <p:cNvSpPr/>
          <p:nvPr/>
        </p:nvSpPr>
        <p:spPr>
          <a:xfrm>
            <a:off x="4419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60" name="Oval 59"/>
          <p:cNvSpPr/>
          <p:nvPr/>
        </p:nvSpPr>
        <p:spPr>
          <a:xfrm>
            <a:off x="5181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61" name="Oval 60"/>
          <p:cNvSpPr/>
          <p:nvPr/>
        </p:nvSpPr>
        <p:spPr>
          <a:xfrm>
            <a:off x="5943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62" name="Oval 61"/>
          <p:cNvSpPr/>
          <p:nvPr/>
        </p:nvSpPr>
        <p:spPr>
          <a:xfrm>
            <a:off x="6705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63" name="Oval 62"/>
          <p:cNvSpPr/>
          <p:nvPr/>
        </p:nvSpPr>
        <p:spPr>
          <a:xfrm>
            <a:off x="7467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64" name="Oval 63"/>
          <p:cNvSpPr/>
          <p:nvPr/>
        </p:nvSpPr>
        <p:spPr>
          <a:xfrm>
            <a:off x="8229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65" name="Line Callout 1 64"/>
          <p:cNvSpPr/>
          <p:nvPr/>
        </p:nvSpPr>
        <p:spPr>
          <a:xfrm>
            <a:off x="4267200" y="2133600"/>
            <a:ext cx="2438400" cy="1447800"/>
          </a:xfrm>
          <a:prstGeom prst="borderCallout1">
            <a:avLst>
              <a:gd name="adj1" fmla="val 50088"/>
              <a:gd name="adj2" fmla="val 100184"/>
              <a:gd name="adj3" fmla="val 63895"/>
              <a:gd name="adj4" fmla="val 10005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Now Recombine!</a:t>
            </a:r>
          </a:p>
        </p:txBody>
      </p:sp>
      <p:sp>
        <p:nvSpPr>
          <p:cNvPr id="2" name="Slide Number Placeholder 1"/>
          <p:cNvSpPr>
            <a:spLocks noGrp="1"/>
          </p:cNvSpPr>
          <p:nvPr>
            <p:ph type="sldNum" sz="quarter" idx="12"/>
          </p:nvPr>
        </p:nvSpPr>
        <p:spPr/>
        <p:txBody>
          <a:bodyPr/>
          <a:lstStyle/>
          <a:p>
            <a:pPr>
              <a:defRPr/>
            </a:pPr>
            <a:fld id="{7AF668B2-F550-4077-B8C5-89CB5D00A275}" type="slidenum">
              <a:rPr lang="en-US" smtClean="0"/>
              <a:pPr>
                <a:defRPr/>
              </a:pPr>
              <a:t>68</a:t>
            </a:fld>
            <a:endParaRPr lang="en-US"/>
          </a:p>
        </p:txBody>
      </p:sp>
    </p:spTree>
    <p:extLst>
      <p:ext uri="{BB962C8B-B14F-4D97-AF65-F5344CB8AC3E}">
        <p14:creationId xmlns:p14="http://schemas.microsoft.com/office/powerpoint/2010/main" val="1387735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2"/>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b="1" dirty="0" smtClean="0"/>
              <a:t>Radix Sort the numbers 0-99</a:t>
            </a:r>
          </a:p>
        </p:txBody>
      </p:sp>
      <p:sp>
        <p:nvSpPr>
          <p:cNvPr id="3" name="Content Placeholder 2"/>
          <p:cNvSpPr>
            <a:spLocks noGrp="1"/>
          </p:cNvSpPr>
          <p:nvPr>
            <p:ph idx="1"/>
          </p:nvPr>
        </p:nvSpPr>
        <p:spPr>
          <a:xfrm>
            <a:off x="457200" y="1295400"/>
            <a:ext cx="8229600" cy="4525963"/>
          </a:xfrm>
          <a:ln>
            <a:noFill/>
          </a:ln>
        </p:spPr>
        <p:txBody>
          <a:bodyPr/>
          <a:lstStyle/>
          <a:p>
            <a:r>
              <a:rPr lang="en-US" dirty="0" smtClean="0"/>
              <a:t>The running time for our example: (N + B)*2</a:t>
            </a:r>
          </a:p>
          <a:p>
            <a:pPr lvl="1"/>
            <a:r>
              <a:rPr lang="en-US" dirty="0" smtClean="0"/>
              <a:t>We did two passes, each took N time. </a:t>
            </a:r>
          </a:p>
          <a:p>
            <a:pPr lvl="1"/>
            <a:r>
              <a:rPr lang="en-US" dirty="0" smtClean="0"/>
              <a:t>We gathered up the buckets twice each took B time (where B is the number of buckets)</a:t>
            </a:r>
          </a:p>
        </p:txBody>
      </p:sp>
      <p:sp>
        <p:nvSpPr>
          <p:cNvPr id="2" name="Slide Number Placeholder 1"/>
          <p:cNvSpPr>
            <a:spLocks noGrp="1"/>
          </p:cNvSpPr>
          <p:nvPr>
            <p:ph type="sldNum" sz="quarter" idx="12"/>
          </p:nvPr>
        </p:nvSpPr>
        <p:spPr/>
        <p:txBody>
          <a:bodyPr/>
          <a:lstStyle/>
          <a:p>
            <a:pPr>
              <a:defRPr/>
            </a:pPr>
            <a:fld id="{55E12BB0-04BD-436D-B7C2-17BC5E0B1A7C}" type="slidenum">
              <a:rPr lang="en-US" smtClean="0"/>
              <a:pPr>
                <a:defRPr/>
              </a:pPr>
              <a:t>69</a:t>
            </a:fld>
            <a:endParaRPr lang="en-US"/>
          </a:p>
        </p:txBody>
      </p:sp>
    </p:spTree>
    <p:extLst>
      <p:ext uri="{BB962C8B-B14F-4D97-AF65-F5344CB8AC3E}">
        <p14:creationId xmlns:p14="http://schemas.microsoft.com/office/powerpoint/2010/main" val="420868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Example </a:t>
            </a:r>
            <a:r>
              <a:rPr lang="en-US" b="1" dirty="0" smtClean="0"/>
              <a:t>3: Count the total # of </a:t>
            </a:r>
            <a:br>
              <a:rPr lang="en-US" b="1" dirty="0" smtClean="0"/>
            </a:br>
            <a:r>
              <a:rPr lang="en-US" b="1" dirty="0" smtClean="0"/>
              <a:t>constant-time operations? </a:t>
            </a:r>
            <a:endParaRPr lang="en-US" b="1" dirty="0"/>
          </a:p>
        </p:txBody>
      </p:sp>
      <p:sp>
        <p:nvSpPr>
          <p:cNvPr id="3" name="Content Placeholder 2"/>
          <p:cNvSpPr>
            <a:spLocks noGrp="1"/>
          </p:cNvSpPr>
          <p:nvPr>
            <p:ph idx="1"/>
          </p:nvPr>
        </p:nvSpPr>
        <p:spPr>
          <a:xfrm>
            <a:off x="533400" y="1828800"/>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=N </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 &gt; 0 </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a:t>
            </a:r>
            <a:r>
              <a:rPr lang="en-US" b="1" dirty="0" err="1" smtClean="0">
                <a:latin typeface="Courier New" pitchFamily="49" charset="0"/>
              </a:rPr>
              <a:t>i</a:t>
            </a:r>
            <a:r>
              <a:rPr lang="en-US" b="1" dirty="0">
                <a:latin typeface="Courier New" pitchFamily="49" charset="0"/>
              </a:rPr>
              <a:t>/</a:t>
            </a:r>
            <a:r>
              <a:rPr lang="en-US" b="1" dirty="0" smtClean="0">
                <a:latin typeface="Courier New" pitchFamily="49" charset="0"/>
              </a:rPr>
              <a:t>2){</a:t>
            </a:r>
          </a:p>
          <a:p>
            <a:pPr marL="0" indent="0">
              <a:buNone/>
            </a:pPr>
            <a:r>
              <a:rPr lang="en-US" b="1" dirty="0" smtClean="0">
                <a:latin typeface="Courier New" pitchFamily="49" charset="0"/>
              </a:rPr>
              <a:t>	// constant-time operation</a:t>
            </a:r>
            <a:endParaRPr lang="en-US" b="1" dirty="0">
              <a:latin typeface="Courier New" pitchFamily="49" charset="0"/>
            </a:endParaRPr>
          </a:p>
          <a:p>
            <a:pPr marL="0" indent="0">
              <a:buNone/>
            </a:pPr>
            <a:r>
              <a:rPr lang="en-US" b="1" dirty="0" smtClean="0">
                <a:latin typeface="Courier New" pitchFamily="49" charset="0"/>
              </a:rPr>
              <a:t>} </a:t>
            </a:r>
          </a:p>
          <a:p>
            <a:pPr marL="0" indent="0">
              <a:buNone/>
            </a:pPr>
            <a:r>
              <a:rPr lang="en-US" sz="2000"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=N/2</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=4</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2514600" y="3482165"/>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p:txBody>
      </p:sp>
      <p:sp>
        <p:nvSpPr>
          <p:cNvPr id="5" name="Right Brace 4"/>
          <p:cNvSpPr/>
          <p:nvPr/>
        </p:nvSpPr>
        <p:spPr>
          <a:xfrm>
            <a:off x="3200400" y="3962400"/>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581400" y="4780746"/>
            <a:ext cx="1524000" cy="1384995"/>
          </a:xfrm>
          <a:prstGeom prst="rect">
            <a:avLst/>
          </a:prstGeom>
          <a:noFill/>
        </p:spPr>
        <p:txBody>
          <a:bodyPr wrap="square" rtlCol="0">
            <a:spAutoFit/>
          </a:bodyPr>
          <a:lstStyle/>
          <a:p>
            <a:pPr algn="ctr"/>
            <a:r>
              <a:rPr lang="en-US" sz="2800" dirty="0" smtClean="0"/>
              <a:t>Total </a:t>
            </a:r>
          </a:p>
          <a:p>
            <a:pPr algn="ctr"/>
            <a:r>
              <a:rPr lang="en-US" sz="2800" dirty="0" smtClean="0"/>
              <a:t>of log</a:t>
            </a:r>
            <a:r>
              <a:rPr lang="en-US" sz="2800" baseline="-25000" dirty="0" smtClean="0"/>
              <a:t>2</a:t>
            </a:r>
            <a:r>
              <a:rPr lang="en-US" sz="2800" dirty="0" smtClean="0"/>
              <a:t>(N)</a:t>
            </a:r>
            <a:endParaRPr lang="en-US" sz="2800" dirty="0"/>
          </a:p>
        </p:txBody>
      </p:sp>
      <p:sp>
        <p:nvSpPr>
          <p:cNvPr id="7" name="TextBox 6"/>
          <p:cNvSpPr txBox="1"/>
          <p:nvPr/>
        </p:nvSpPr>
        <p:spPr>
          <a:xfrm>
            <a:off x="5181600" y="4133671"/>
            <a:ext cx="3962400" cy="1200329"/>
          </a:xfrm>
          <a:prstGeom prst="rect">
            <a:avLst/>
          </a:prstGeom>
          <a:noFill/>
        </p:spPr>
        <p:txBody>
          <a:bodyPr wrap="square" rtlCol="0">
            <a:spAutoFit/>
          </a:bodyPr>
          <a:lstStyle/>
          <a:p>
            <a:pPr algn="ctr"/>
            <a:r>
              <a:rPr lang="en-US" sz="7200" dirty="0" smtClean="0"/>
              <a:t>O(log</a:t>
            </a:r>
            <a:r>
              <a:rPr lang="en-US" sz="7200" baseline="-25000" dirty="0" smtClean="0"/>
              <a:t>2</a:t>
            </a:r>
            <a:r>
              <a:rPr lang="en-US" sz="7200" dirty="0" smtClean="0"/>
              <a:t>(N))</a:t>
            </a:r>
          </a:p>
        </p:txBody>
      </p:sp>
    </p:spTree>
    <p:extLst>
      <p:ext uri="{BB962C8B-B14F-4D97-AF65-F5344CB8AC3E}">
        <p14:creationId xmlns:p14="http://schemas.microsoft.com/office/powerpoint/2010/main" val="56934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33400" y="304800"/>
            <a:ext cx="8229600" cy="1143000"/>
          </a:xfrm>
        </p:spPr>
        <p:txBody>
          <a:bodyPr/>
          <a:lstStyle/>
          <a:p>
            <a:r>
              <a:rPr lang="en-US" smtClean="0"/>
              <a:t>We can represent numbers with 1’s and 0’s</a:t>
            </a:r>
          </a:p>
        </p:txBody>
      </p:sp>
      <p:sp>
        <p:nvSpPr>
          <p:cNvPr id="35843" name="Content Placeholder 2"/>
          <p:cNvSpPr>
            <a:spLocks noGrp="1"/>
          </p:cNvSpPr>
          <p:nvPr>
            <p:ph idx="1"/>
          </p:nvPr>
        </p:nvSpPr>
        <p:spPr>
          <a:xfrm>
            <a:off x="-1676400" y="685800"/>
            <a:ext cx="8534400" cy="4525963"/>
          </a:xfrm>
        </p:spPr>
        <p:txBody>
          <a:bodyPr/>
          <a:lstStyle/>
          <a:p>
            <a:pPr>
              <a:buFont typeface="Arial" charset="0"/>
              <a:buNone/>
            </a:pPr>
            <a:endParaRPr lang="en-US" smtClean="0"/>
          </a:p>
          <a:p>
            <a:pPr algn="ctr">
              <a:buFont typeface="Arial" charset="0"/>
              <a:buNone/>
            </a:pPr>
            <a:r>
              <a:rPr lang="en-US" sz="6600" smtClean="0"/>
              <a:t>3   2   1   8</a:t>
            </a:r>
            <a:br>
              <a:rPr lang="en-US" sz="6600" smtClean="0"/>
            </a:br>
            <a:endParaRPr lang="en-US" smtClean="0"/>
          </a:p>
          <a:p>
            <a:pPr>
              <a:buFont typeface="Arial" charset="0"/>
              <a:buNone/>
            </a:pPr>
            <a:r>
              <a:rPr lang="en-US" smtClean="0"/>
              <a:t>			3*1000 + 2*100 + 1*10 + 8*1</a:t>
            </a:r>
          </a:p>
          <a:p>
            <a:pPr algn="ctr">
              <a:buFont typeface="Arial" charset="0"/>
              <a:buNone/>
            </a:pPr>
            <a:r>
              <a:rPr lang="en-US" sz="6600" smtClean="0"/>
              <a:t>1   0   0   1</a:t>
            </a:r>
          </a:p>
          <a:p>
            <a:pPr>
              <a:buFont typeface="Arial" charset="0"/>
              <a:buNone/>
            </a:pPr>
            <a:endParaRPr lang="en-US" smtClean="0"/>
          </a:p>
          <a:p>
            <a:pPr>
              <a:buFont typeface="Arial" charset="0"/>
              <a:buNone/>
            </a:pPr>
            <a:r>
              <a:rPr lang="en-US" smtClean="0"/>
              <a:t>			     1*8   + 0*4  + 0*2  + 1*1</a:t>
            </a:r>
          </a:p>
          <a:p>
            <a:pPr>
              <a:buFont typeface="Arial" charset="0"/>
              <a:buNone/>
            </a:pPr>
            <a:endParaRPr lang="en-US" smtClean="0"/>
          </a:p>
        </p:txBody>
      </p:sp>
      <p:sp>
        <p:nvSpPr>
          <p:cNvPr id="44036" name="Rectangle 2"/>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4037" name="Rectangle 4"/>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38"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2209800"/>
            <a:ext cx="7143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6"/>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0"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2209800"/>
            <a:ext cx="7048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Rectangle 8"/>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2"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6200" y="2209800"/>
            <a:ext cx="7143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3" name="Rectangle 10"/>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4" name="Picture 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2209800"/>
            <a:ext cx="7143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5" name="Rectangle 12"/>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4046" name="Rectangle 14"/>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7" name="Picture 1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4705350"/>
            <a:ext cx="466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8" name="Rectangle 16"/>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9" name="Picture 1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4648200"/>
            <a:ext cx="466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0" name="Rectangle 18"/>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51" name="Picture 1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4648200"/>
            <a:ext cx="457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2" name="Rectangle 20"/>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53" name="Picture 19"/>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8600" y="4648200"/>
            <a:ext cx="466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ontent Placeholder 2"/>
          <p:cNvSpPr txBox="1">
            <a:spLocks/>
          </p:cNvSpPr>
          <p:nvPr/>
        </p:nvSpPr>
        <p:spPr bwMode="auto">
          <a:xfrm>
            <a:off x="6096000" y="1981200"/>
            <a:ext cx="2590800" cy="4525963"/>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r>
              <a:rPr lang="en-US" sz="3200" dirty="0">
                <a:latin typeface="+mn-lt"/>
                <a:cs typeface="+mn-cs"/>
              </a:rPr>
              <a:t>0001	 	1 </a:t>
            </a:r>
          </a:p>
          <a:p>
            <a:pPr marL="342900" indent="-342900" eaLnBrk="0" hangingPunct="0">
              <a:spcBef>
                <a:spcPct val="20000"/>
              </a:spcBef>
              <a:buFont typeface="Arial" charset="0"/>
              <a:buNone/>
              <a:defRPr/>
            </a:pPr>
            <a:r>
              <a:rPr lang="en-US" sz="3200" dirty="0">
                <a:latin typeface="+mn-lt"/>
                <a:cs typeface="+mn-cs"/>
              </a:rPr>
              <a:t>0010		2</a:t>
            </a:r>
          </a:p>
          <a:p>
            <a:pPr marL="342900" indent="-342900" eaLnBrk="0" hangingPunct="0">
              <a:spcBef>
                <a:spcPct val="20000"/>
              </a:spcBef>
              <a:buFont typeface="Arial" charset="0"/>
              <a:buNone/>
              <a:defRPr/>
            </a:pPr>
            <a:r>
              <a:rPr lang="en-US" sz="3200" dirty="0">
                <a:latin typeface="+mn-lt"/>
                <a:cs typeface="+mn-cs"/>
              </a:rPr>
              <a:t>0011		3</a:t>
            </a:r>
          </a:p>
          <a:p>
            <a:pPr marL="342900" indent="-342900" eaLnBrk="0" hangingPunct="0">
              <a:spcBef>
                <a:spcPct val="20000"/>
              </a:spcBef>
              <a:buFont typeface="Arial" charset="0"/>
              <a:buNone/>
              <a:defRPr/>
            </a:pPr>
            <a:r>
              <a:rPr lang="en-US" sz="3200" dirty="0">
                <a:latin typeface="+mn-lt"/>
                <a:cs typeface="+mn-cs"/>
              </a:rPr>
              <a:t>0100		4</a:t>
            </a:r>
          </a:p>
          <a:p>
            <a:pPr marL="342900" indent="-342900" eaLnBrk="0" hangingPunct="0">
              <a:spcBef>
                <a:spcPct val="20000"/>
              </a:spcBef>
              <a:buFont typeface="Arial" charset="0"/>
              <a:buNone/>
              <a:defRPr/>
            </a:pPr>
            <a:r>
              <a:rPr lang="en-US" sz="3200" dirty="0">
                <a:latin typeface="+mn-lt"/>
                <a:cs typeface="+mn-cs"/>
              </a:rPr>
              <a:t>0101		5</a:t>
            </a:r>
          </a:p>
          <a:p>
            <a:pPr marL="342900" indent="-342900" eaLnBrk="0" hangingPunct="0">
              <a:spcBef>
                <a:spcPct val="20000"/>
              </a:spcBef>
              <a:buFont typeface="Arial" charset="0"/>
              <a:buNone/>
              <a:defRPr/>
            </a:pPr>
            <a:r>
              <a:rPr lang="en-US" sz="3200" dirty="0">
                <a:latin typeface="+mn-lt"/>
                <a:cs typeface="+mn-cs"/>
              </a:rPr>
              <a:t>0110		6</a:t>
            </a:r>
          </a:p>
          <a:p>
            <a:pPr marL="342900" indent="-342900" eaLnBrk="0" hangingPunct="0">
              <a:spcBef>
                <a:spcPct val="20000"/>
              </a:spcBef>
              <a:buFont typeface="Arial" charset="0"/>
              <a:buNone/>
              <a:defRPr/>
            </a:pPr>
            <a:r>
              <a:rPr lang="en-US" sz="3200" dirty="0">
                <a:latin typeface="+mn-lt"/>
                <a:cs typeface="+mn-cs"/>
              </a:rPr>
              <a:t>0111		7</a:t>
            </a:r>
          </a:p>
          <a:p>
            <a:pPr marL="342900" indent="-342900" eaLnBrk="0" hangingPunct="0">
              <a:spcBef>
                <a:spcPct val="20000"/>
              </a:spcBef>
              <a:buFont typeface="Arial" charset="0"/>
              <a:buNone/>
              <a:defRPr/>
            </a:pPr>
            <a:r>
              <a:rPr lang="en-US" sz="3200" dirty="0">
                <a:latin typeface="+mn-lt"/>
                <a:cs typeface="+mn-cs"/>
              </a:rPr>
              <a:t>1000		8</a:t>
            </a:r>
          </a:p>
        </p:txBody>
      </p:sp>
      <p:sp>
        <p:nvSpPr>
          <p:cNvPr id="23" name="Line Callout 1 22"/>
          <p:cNvSpPr/>
          <p:nvPr/>
        </p:nvSpPr>
        <p:spPr>
          <a:xfrm>
            <a:off x="6172200" y="914400"/>
            <a:ext cx="2286000" cy="914400"/>
          </a:xfrm>
          <a:prstGeom prst="borderCallout1">
            <a:avLst>
              <a:gd name="adj1" fmla="val 50088"/>
              <a:gd name="adj2" fmla="val 100184"/>
              <a:gd name="adj3" fmla="val 63895"/>
              <a:gd name="adj4" fmla="val 10005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We could use binary digits</a:t>
            </a:r>
          </a:p>
        </p:txBody>
      </p:sp>
      <p:sp>
        <p:nvSpPr>
          <p:cNvPr id="2" name="Slide Number Placeholder 1"/>
          <p:cNvSpPr>
            <a:spLocks noGrp="1"/>
          </p:cNvSpPr>
          <p:nvPr>
            <p:ph type="sldNum" sz="quarter" idx="12"/>
          </p:nvPr>
        </p:nvSpPr>
        <p:spPr/>
        <p:txBody>
          <a:bodyPr/>
          <a:lstStyle/>
          <a:p>
            <a:pPr>
              <a:defRPr/>
            </a:pPr>
            <a:fld id="{F9F83EAE-5514-4EEA-9945-7CDE52CE9826}" type="slidenum">
              <a:rPr lang="en-US" smtClean="0"/>
              <a:pPr>
                <a:defRPr/>
              </a:pPr>
              <a:t>70</a:t>
            </a:fld>
            <a:endParaRPr lang="en-US"/>
          </a:p>
        </p:txBody>
      </p:sp>
    </p:spTree>
    <p:extLst>
      <p:ext uri="{BB962C8B-B14F-4D97-AF65-F5344CB8AC3E}">
        <p14:creationId xmlns:p14="http://schemas.microsoft.com/office/powerpoint/2010/main" val="1802458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Radix Sort with 32 bit numbers</a:t>
            </a:r>
          </a:p>
        </p:txBody>
      </p:sp>
      <p:sp>
        <p:nvSpPr>
          <p:cNvPr id="39939" name="Content Placeholder 2"/>
          <p:cNvSpPr>
            <a:spLocks noGrp="1"/>
          </p:cNvSpPr>
          <p:nvPr>
            <p:ph idx="1"/>
          </p:nvPr>
        </p:nvSpPr>
        <p:spPr>
          <a:xfrm>
            <a:off x="152399" y="1295400"/>
            <a:ext cx="8991601" cy="4830763"/>
          </a:xfrm>
        </p:spPr>
        <p:txBody>
          <a:bodyPr/>
          <a:lstStyle/>
          <a:p>
            <a:r>
              <a:rPr lang="en-US" dirty="0" smtClean="0"/>
              <a:t>We chose how many bits we want to sort at a time.</a:t>
            </a:r>
          </a:p>
          <a:p>
            <a:r>
              <a:rPr lang="en-US" dirty="0" smtClean="0"/>
              <a:t>4 bits at a time (8 passes)</a:t>
            </a:r>
          </a:p>
          <a:p>
            <a:pPr lvl="1"/>
            <a:r>
              <a:rPr lang="en-US" dirty="0" smtClean="0"/>
              <a:t>0000  0000  0000  0000  0000  0000  0000  0000</a:t>
            </a:r>
          </a:p>
          <a:p>
            <a:r>
              <a:rPr lang="en-US" dirty="0" smtClean="0"/>
              <a:t>8 bits at a time (4 passes)</a:t>
            </a:r>
          </a:p>
          <a:p>
            <a:pPr lvl="1"/>
            <a:r>
              <a:rPr lang="en-US" dirty="0" smtClean="0"/>
              <a:t>00000000  00000000  00000000  00000000</a:t>
            </a:r>
          </a:p>
          <a:p>
            <a:r>
              <a:rPr lang="en-US" dirty="0" smtClean="0"/>
              <a:t>Running Time of Radix Sort in terms of </a:t>
            </a:r>
          </a:p>
          <a:p>
            <a:pPr lvl="1"/>
            <a:r>
              <a:rPr lang="en-US" dirty="0"/>
              <a:t>N</a:t>
            </a:r>
            <a:r>
              <a:rPr lang="en-US" dirty="0" smtClean="0"/>
              <a:t>: the number of items to sort</a:t>
            </a:r>
          </a:p>
          <a:p>
            <a:pPr lvl="1"/>
            <a:r>
              <a:rPr lang="en-US" dirty="0"/>
              <a:t>B</a:t>
            </a:r>
            <a:r>
              <a:rPr lang="en-US" dirty="0" smtClean="0"/>
              <a:t>: the number of buckets</a:t>
            </a:r>
          </a:p>
          <a:p>
            <a:pPr lvl="1"/>
            <a:r>
              <a:rPr lang="en-US" dirty="0" smtClean="0"/>
              <a:t>P: the number of passes</a:t>
            </a:r>
          </a:p>
          <a:p>
            <a:pPr lvl="1"/>
            <a:endParaRPr lang="en-US" dirty="0" smtClean="0"/>
          </a:p>
        </p:txBody>
      </p:sp>
      <p:sp>
        <p:nvSpPr>
          <p:cNvPr id="2" name="Slide Number Placeholder 1"/>
          <p:cNvSpPr>
            <a:spLocks noGrp="1"/>
          </p:cNvSpPr>
          <p:nvPr>
            <p:ph type="sldNum" sz="quarter" idx="12"/>
          </p:nvPr>
        </p:nvSpPr>
        <p:spPr/>
        <p:txBody>
          <a:bodyPr/>
          <a:lstStyle/>
          <a:p>
            <a:pPr>
              <a:defRPr/>
            </a:pPr>
            <a:fld id="{101B12FE-32DB-412C-B488-0319A9DD9D18}" type="slidenum">
              <a:rPr lang="en-US" smtClean="0"/>
              <a:pPr>
                <a:defRPr/>
              </a:pPr>
              <a:t>71</a:t>
            </a:fld>
            <a:endParaRPr lang="en-US"/>
          </a:p>
        </p:txBody>
      </p:sp>
      <p:sp>
        <p:nvSpPr>
          <p:cNvPr id="6" name="Line Callout 1 5"/>
          <p:cNvSpPr/>
          <p:nvPr/>
        </p:nvSpPr>
        <p:spPr>
          <a:xfrm>
            <a:off x="6476999" y="4648199"/>
            <a:ext cx="2493085" cy="2191603"/>
          </a:xfrm>
          <a:prstGeom prst="borderCallout1">
            <a:avLst>
              <a:gd name="adj1" fmla="val 77012"/>
              <a:gd name="adj2" fmla="val 100194"/>
              <a:gd name="adj3" fmla="val 30876"/>
              <a:gd name="adj4" fmla="val 10044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marL="341313" indent="-341313" fontAlgn="auto">
              <a:spcBef>
                <a:spcPts val="0"/>
              </a:spcBef>
              <a:spcAft>
                <a:spcPts val="0"/>
              </a:spcAft>
              <a:buAutoNum type="alphaUcParenR"/>
              <a:defRPr/>
            </a:pPr>
            <a:r>
              <a:rPr lang="en-US" sz="2400" dirty="0" smtClean="0"/>
              <a:t>Less than</a:t>
            </a:r>
          </a:p>
          <a:p>
            <a:pPr marL="341313" indent="-341313" fontAlgn="auto">
              <a:spcBef>
                <a:spcPts val="0"/>
              </a:spcBef>
              <a:spcAft>
                <a:spcPts val="0"/>
              </a:spcAft>
              <a:buAutoNum type="alphaUcParenR"/>
              <a:defRPr/>
            </a:pPr>
            <a:r>
              <a:rPr lang="en-US" sz="2400" dirty="0" smtClean="0"/>
              <a:t>Equal to</a:t>
            </a:r>
          </a:p>
          <a:p>
            <a:pPr marL="341313" indent="-341313" fontAlgn="auto">
              <a:spcBef>
                <a:spcPts val="0"/>
              </a:spcBef>
              <a:spcAft>
                <a:spcPts val="0"/>
              </a:spcAft>
              <a:buAutoNum type="alphaUcParenR"/>
              <a:defRPr/>
            </a:pPr>
            <a:r>
              <a:rPr lang="en-US" sz="2400" dirty="0" smtClean="0"/>
              <a:t>Greater than</a:t>
            </a:r>
          </a:p>
          <a:p>
            <a:pPr marL="341313" indent="-341313" fontAlgn="auto">
              <a:spcBef>
                <a:spcPts val="0"/>
              </a:spcBef>
              <a:spcAft>
                <a:spcPts val="0"/>
              </a:spcAft>
              <a:buAutoNum type="alphaUcParenR"/>
              <a:defRPr/>
            </a:pPr>
            <a:r>
              <a:rPr lang="en-US" sz="2400" dirty="0" smtClean="0"/>
              <a:t>??</a:t>
            </a:r>
            <a:endParaRPr lang="en-US" sz="2400" dirty="0"/>
          </a:p>
          <a:p>
            <a:pPr algn="ctr" fontAlgn="auto">
              <a:spcBef>
                <a:spcPts val="0"/>
              </a:spcBef>
              <a:spcAft>
                <a:spcPts val="0"/>
              </a:spcAft>
              <a:defRPr/>
            </a:pPr>
            <a:r>
              <a:rPr lang="en-US" sz="3600" dirty="0" smtClean="0"/>
              <a:t>O(N*B*P</a:t>
            </a:r>
            <a:r>
              <a:rPr lang="en-US" sz="3600" dirty="0"/>
              <a:t>)</a:t>
            </a:r>
          </a:p>
        </p:txBody>
      </p:sp>
    </p:spTree>
    <p:extLst>
      <p:ext uri="{BB962C8B-B14F-4D97-AF65-F5344CB8AC3E}">
        <p14:creationId xmlns:p14="http://schemas.microsoft.com/office/powerpoint/2010/main" val="1213629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993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3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93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1143000"/>
          </a:xfrm>
        </p:spPr>
        <p:txBody>
          <a:bodyPr/>
          <a:lstStyle/>
          <a:p>
            <a:r>
              <a:rPr lang="en-US" smtClean="0"/>
              <a:t>Quick Sort</a:t>
            </a:r>
          </a:p>
        </p:txBody>
      </p:sp>
      <p:pic>
        <p:nvPicPr>
          <p:cNvPr id="23555"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67071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rot="16200000" flipH="1">
            <a:off x="4686300" y="1943100"/>
            <a:ext cx="3886200" cy="3352800"/>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762500" y="1943100"/>
            <a:ext cx="3886200" cy="3352800"/>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Line Callout 1 6"/>
          <p:cNvSpPr/>
          <p:nvPr/>
        </p:nvSpPr>
        <p:spPr>
          <a:xfrm>
            <a:off x="76200" y="76200"/>
            <a:ext cx="2743200" cy="1219200"/>
          </a:xfrm>
          <a:prstGeom prst="borderCallout1">
            <a:avLst>
              <a:gd name="adj1" fmla="val 50245"/>
              <a:gd name="adj2" fmla="val 101524"/>
              <a:gd name="adj3" fmla="val 56003"/>
              <a:gd name="adj4" fmla="val 115757"/>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This has to be the least helpful name ever…</a:t>
            </a:r>
          </a:p>
        </p:txBody>
      </p:sp>
      <p:sp>
        <p:nvSpPr>
          <p:cNvPr id="9" name="Line Callout 1 8"/>
          <p:cNvSpPr/>
          <p:nvPr/>
        </p:nvSpPr>
        <p:spPr>
          <a:xfrm>
            <a:off x="76200" y="1371600"/>
            <a:ext cx="2743200" cy="1219200"/>
          </a:xfrm>
          <a:prstGeom prst="borderCallout1">
            <a:avLst>
              <a:gd name="adj1" fmla="val 50245"/>
              <a:gd name="adj2" fmla="val 101524"/>
              <a:gd name="adj3" fmla="val -22166"/>
              <a:gd name="adj4" fmla="val 12655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But it is true. Quick Sort Rocks!</a:t>
            </a:r>
          </a:p>
        </p:txBody>
      </p:sp>
    </p:spTree>
    <p:extLst>
      <p:ext uri="{BB962C8B-B14F-4D97-AF65-F5344CB8AC3E}">
        <p14:creationId xmlns:p14="http://schemas.microsoft.com/office/powerpoint/2010/main" val="2041477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9"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Quick Sort</a:t>
            </a:r>
          </a:p>
        </p:txBody>
      </p:sp>
      <p:pic>
        <p:nvPicPr>
          <p:cNvPr id="24579"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609600" y="1524000"/>
            <a:ext cx="8686800" cy="5486400"/>
          </a:xfrm>
        </p:spPr>
        <p:txBody>
          <a:bodyPr>
            <a:normAutofit fontScale="92500" lnSpcReduction="10000"/>
          </a:bodyPr>
          <a:lstStyle/>
          <a:p>
            <a:pPr>
              <a:buFont typeface="Arial" pitchFamily="34" charset="0"/>
              <a:buChar char="•"/>
              <a:defRPr/>
            </a:pPr>
            <a:r>
              <a:rPr lang="en-US" sz="4400" dirty="0" smtClean="0"/>
              <a:t>Things we can do without too much trouble:</a:t>
            </a:r>
          </a:p>
          <a:p>
            <a:pPr lvl="1">
              <a:buFont typeface="Arial" pitchFamily="34" charset="0"/>
              <a:buChar char="•"/>
              <a:defRPr/>
            </a:pPr>
            <a:r>
              <a:rPr lang="en-US" sz="4000" dirty="0" smtClean="0"/>
              <a:t>Divide up the list into two - based upon whether each element is bigger or smaller than a particular value (the “pivot”). </a:t>
            </a:r>
          </a:p>
          <a:p>
            <a:pPr lvl="1">
              <a:buFont typeface="Arial" pitchFamily="34" charset="0"/>
              <a:buChar char="•"/>
              <a:defRPr/>
            </a:pPr>
            <a:r>
              <a:rPr lang="en-US" sz="4000" dirty="0" smtClean="0"/>
              <a:t>Delegating to another procedure to sort each of these halves</a:t>
            </a:r>
          </a:p>
          <a:p>
            <a:pPr lvl="1">
              <a:buFont typeface="Arial" pitchFamily="34" charset="0"/>
              <a:buChar char="•"/>
              <a:defRPr/>
            </a:pPr>
            <a:r>
              <a:rPr lang="en-US" sz="4000" dirty="0" smtClean="0"/>
              <a:t>Sorting a 1 element list</a:t>
            </a:r>
          </a:p>
          <a:p>
            <a:pPr>
              <a:buFont typeface="Arial" pitchFamily="34" charset="0"/>
              <a:buNone/>
              <a:defRPr/>
            </a:pP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2698175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t>QuickSort</a:t>
            </a:r>
            <a:r>
              <a:rPr lang="en-US" dirty="0" smtClean="0"/>
              <a:t> with Linked Lists</a:t>
            </a:r>
            <a:endParaRPr lang="en-US" dirty="0"/>
          </a:p>
        </p:txBody>
      </p:sp>
      <p:graphicFrame>
        <p:nvGraphicFramePr>
          <p:cNvPr id="4" name="Content Placeholder 3"/>
          <p:cNvGraphicFramePr>
            <a:graphicFrameLocks noGrp="1"/>
          </p:cNvGraphicFramePr>
          <p:nvPr>
            <p:ph idx="1"/>
            <p:extLst/>
          </p:nvPr>
        </p:nvGraphicFramePr>
        <p:xfrm>
          <a:off x="533400" y="914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Content Placeholder 3"/>
          <p:cNvGraphicFramePr>
            <a:graphicFrameLocks/>
          </p:cNvGraphicFramePr>
          <p:nvPr>
            <p:extLst/>
          </p:nvPr>
        </p:nvGraphicFramePr>
        <p:xfrm>
          <a:off x="3429000" y="19050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6" name="Content Placeholder 3"/>
          <p:cNvGraphicFramePr>
            <a:graphicFrameLocks/>
          </p:cNvGraphicFramePr>
          <p:nvPr>
            <p:extLst/>
          </p:nvPr>
        </p:nvGraphicFramePr>
        <p:xfrm>
          <a:off x="381000" y="1905000"/>
          <a:ext cx="2565400" cy="609600"/>
        </p:xfrm>
        <a:graphic>
          <a:graphicData uri="http://schemas.openxmlformats.org/drawingml/2006/table">
            <a:tbl>
              <a:tblPr firstRow="1" bandRow="1">
                <a:tableStyleId>{69012ECD-51FC-41F1-AA8D-1B2483CD663E}</a:tableStyleId>
              </a:tblPr>
              <a:tblGrid>
                <a:gridCol w="641350"/>
                <a:gridCol w="641350"/>
                <a:gridCol w="641350"/>
                <a:gridCol w="641350"/>
              </a:tblGrid>
              <a:tr h="609600">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Content Placeholder 3"/>
          <p:cNvGraphicFramePr>
            <a:graphicFrameLocks/>
          </p:cNvGraphicFramePr>
          <p:nvPr>
            <p:extLst/>
          </p:nvPr>
        </p:nvGraphicFramePr>
        <p:xfrm>
          <a:off x="4572000" y="1905000"/>
          <a:ext cx="384810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tblGrid>
              <a:tr h="609600">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9" name="Content Placeholder 3"/>
          <p:cNvGraphicFramePr>
            <a:graphicFrameLocks/>
          </p:cNvGraphicFramePr>
          <p:nvPr>
            <p:extLst/>
          </p:nvPr>
        </p:nvGraphicFramePr>
        <p:xfrm>
          <a:off x="971550" y="28194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Content Placeholder 3"/>
          <p:cNvGraphicFramePr>
            <a:graphicFrameLocks/>
          </p:cNvGraphicFramePr>
          <p:nvPr>
            <p:extLst/>
          </p:nvPr>
        </p:nvGraphicFramePr>
        <p:xfrm>
          <a:off x="1885950" y="2819400"/>
          <a:ext cx="1282700" cy="609600"/>
        </p:xfrm>
        <a:graphic>
          <a:graphicData uri="http://schemas.openxmlformats.org/drawingml/2006/table">
            <a:tbl>
              <a:tblPr firstRow="1" bandRow="1">
                <a:tableStyleId>{69012ECD-51FC-41F1-AA8D-1B2483CD663E}</a:tableStyleId>
              </a:tblPr>
              <a:tblGrid>
                <a:gridCol w="641350"/>
                <a:gridCol w="641350"/>
              </a:tblGrid>
              <a:tr h="609600">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1" name="Content Placeholder 3"/>
          <p:cNvGraphicFramePr>
            <a:graphicFrameLocks/>
          </p:cNvGraphicFramePr>
          <p:nvPr>
            <p:extLst/>
          </p:nvPr>
        </p:nvGraphicFramePr>
        <p:xfrm>
          <a:off x="133350" y="28194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Content Placeholder 3"/>
          <p:cNvGraphicFramePr>
            <a:graphicFrameLocks/>
          </p:cNvGraphicFramePr>
          <p:nvPr>
            <p:extLst/>
          </p:nvPr>
        </p:nvGraphicFramePr>
        <p:xfrm>
          <a:off x="4400550" y="2819400"/>
          <a:ext cx="1282700" cy="609600"/>
        </p:xfrm>
        <a:graphic>
          <a:graphicData uri="http://schemas.openxmlformats.org/drawingml/2006/table">
            <a:tbl>
              <a:tblPr firstRow="1" bandRow="1">
                <a:tableStyleId>{69012ECD-51FC-41F1-AA8D-1B2483CD663E}</a:tableStyleId>
              </a:tblPr>
              <a:tblGrid>
                <a:gridCol w="641350"/>
                <a:gridCol w="641350"/>
              </a:tblGrid>
              <a:tr h="609600">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3" name="Content Placeholder 3"/>
          <p:cNvGraphicFramePr>
            <a:graphicFrameLocks/>
          </p:cNvGraphicFramePr>
          <p:nvPr>
            <p:extLst/>
          </p:nvPr>
        </p:nvGraphicFramePr>
        <p:xfrm>
          <a:off x="5924550" y="28194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14" name="Table 13"/>
          <p:cNvGraphicFramePr>
            <a:graphicFrameLocks noGrp="1"/>
          </p:cNvGraphicFramePr>
          <p:nvPr>
            <p:extLst/>
          </p:nvPr>
        </p:nvGraphicFramePr>
        <p:xfrm>
          <a:off x="6762750" y="2819400"/>
          <a:ext cx="1924050" cy="609600"/>
        </p:xfrm>
        <a:graphic>
          <a:graphicData uri="http://schemas.openxmlformats.org/drawingml/2006/table">
            <a:tbl>
              <a:tblPr firstRow="1" bandRow="1">
                <a:tableStyleId>{69012ECD-51FC-41F1-AA8D-1B2483CD663E}</a:tableStyleId>
              </a:tblPr>
              <a:tblGrid>
                <a:gridCol w="641350"/>
                <a:gridCol w="641350"/>
                <a:gridCol w="641350"/>
              </a:tblGrid>
              <a:tr h="609600">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5" name="Content Placeholder 3"/>
          <p:cNvGraphicFramePr>
            <a:graphicFrameLocks/>
          </p:cNvGraphicFramePr>
          <p:nvPr>
            <p:extLst/>
          </p:nvPr>
        </p:nvGraphicFramePr>
        <p:xfrm>
          <a:off x="6858000" y="3733800"/>
          <a:ext cx="1282700" cy="609600"/>
        </p:xfrm>
        <a:graphic>
          <a:graphicData uri="http://schemas.openxmlformats.org/drawingml/2006/table">
            <a:tbl>
              <a:tblPr firstRow="1" bandRow="1">
                <a:tableStyleId>{69012ECD-51FC-41F1-AA8D-1B2483CD663E}</a:tableStyleId>
              </a:tblPr>
              <a:tblGrid>
                <a:gridCol w="641350"/>
                <a:gridCol w="641350"/>
              </a:tblGrid>
              <a:tr h="609600">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10</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6" name="Content Placeholder 3"/>
          <p:cNvGraphicFramePr>
            <a:graphicFrameLocks/>
          </p:cNvGraphicFramePr>
          <p:nvPr>
            <p:extLst/>
          </p:nvPr>
        </p:nvGraphicFramePr>
        <p:xfrm>
          <a:off x="8382000" y="37338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17" name="Content Placeholder 3"/>
          <p:cNvGraphicFramePr>
            <a:graphicFrameLocks/>
          </p:cNvGraphicFramePr>
          <p:nvPr>
            <p:extLst/>
          </p:nvPr>
        </p:nvGraphicFramePr>
        <p:xfrm>
          <a:off x="838200" y="5791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cxnSp>
        <p:nvCxnSpPr>
          <p:cNvPr id="19" name="Straight Arrow Connector 18"/>
          <p:cNvCxnSpPr/>
          <p:nvPr/>
        </p:nvCxnSpPr>
        <p:spPr>
          <a:xfrm>
            <a:off x="685800" y="2362200"/>
            <a:ext cx="381000"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003679" y="1371600"/>
            <a:ext cx="2577721"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876800" y="2362200"/>
            <a:ext cx="1288860"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086600" y="3276600"/>
            <a:ext cx="1524000"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28" name="Content Placeholder 3"/>
          <p:cNvGraphicFramePr>
            <a:graphicFrameLocks/>
          </p:cNvGraphicFramePr>
          <p:nvPr>
            <p:extLst/>
          </p:nvPr>
        </p:nvGraphicFramePr>
        <p:xfrm>
          <a:off x="7527925" y="45720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29" name="Content Placeholder 3"/>
          <p:cNvGraphicFramePr>
            <a:graphicFrameLocks/>
          </p:cNvGraphicFramePr>
          <p:nvPr>
            <p:extLst/>
          </p:nvPr>
        </p:nvGraphicFramePr>
        <p:xfrm>
          <a:off x="6765925" y="45720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10</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cxnSp>
        <p:nvCxnSpPr>
          <p:cNvPr id="30" name="Straight Arrow Connector 29"/>
          <p:cNvCxnSpPr/>
          <p:nvPr/>
        </p:nvCxnSpPr>
        <p:spPr>
          <a:xfrm>
            <a:off x="7198056" y="4218296"/>
            <a:ext cx="498144" cy="4299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32" name="Content Placeholder 3"/>
          <p:cNvGraphicFramePr>
            <a:graphicFrameLocks/>
          </p:cNvGraphicFramePr>
          <p:nvPr>
            <p:extLst/>
          </p:nvPr>
        </p:nvGraphicFramePr>
        <p:xfrm>
          <a:off x="2590800" y="37338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33" name="Content Placeholder 3"/>
          <p:cNvGraphicFramePr>
            <a:graphicFrameLocks/>
          </p:cNvGraphicFramePr>
          <p:nvPr>
            <p:extLst/>
          </p:nvPr>
        </p:nvGraphicFramePr>
        <p:xfrm>
          <a:off x="1828800" y="37338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cxnSp>
        <p:nvCxnSpPr>
          <p:cNvPr id="34" name="Straight Arrow Connector 33"/>
          <p:cNvCxnSpPr/>
          <p:nvPr/>
        </p:nvCxnSpPr>
        <p:spPr>
          <a:xfrm>
            <a:off x="2206339" y="3282288"/>
            <a:ext cx="0" cy="5550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36" name="Content Placeholder 3"/>
          <p:cNvGraphicFramePr>
            <a:graphicFrameLocks/>
          </p:cNvGraphicFramePr>
          <p:nvPr>
            <p:extLst/>
          </p:nvPr>
        </p:nvGraphicFramePr>
        <p:xfrm>
          <a:off x="5105400" y="3712192"/>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37" name="Content Placeholder 3"/>
          <p:cNvGraphicFramePr>
            <a:graphicFrameLocks/>
          </p:cNvGraphicFramePr>
          <p:nvPr>
            <p:extLst/>
          </p:nvPr>
        </p:nvGraphicFramePr>
        <p:xfrm>
          <a:off x="4343400" y="3712192"/>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cxnSp>
        <p:nvCxnSpPr>
          <p:cNvPr id="38" name="Straight Arrow Connector 37"/>
          <p:cNvCxnSpPr/>
          <p:nvPr/>
        </p:nvCxnSpPr>
        <p:spPr>
          <a:xfrm>
            <a:off x="4720939" y="3260680"/>
            <a:ext cx="0" cy="5550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44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4525963"/>
          </a:xfrm>
        </p:spPr>
        <p:txBody>
          <a:bodyPr/>
          <a:lstStyle/>
          <a:p>
            <a:pPr marL="0" indent="0">
              <a:buNone/>
            </a:pPr>
            <a:r>
              <a:rPr lang="en-US" dirty="0"/>
              <a:t> </a:t>
            </a:r>
            <a:r>
              <a:rPr lang="en-US" b="1" dirty="0"/>
              <a:t>function quicksort('array')</a:t>
            </a:r>
          </a:p>
          <a:p>
            <a:pPr marL="0" indent="0">
              <a:buNone/>
            </a:pPr>
            <a:r>
              <a:rPr lang="en-US" dirty="0"/>
              <a:t>      if length('array') = 1</a:t>
            </a:r>
          </a:p>
          <a:p>
            <a:pPr marL="0" indent="0">
              <a:buNone/>
            </a:pPr>
            <a:r>
              <a:rPr lang="en-US" dirty="0"/>
              <a:t>          </a:t>
            </a:r>
            <a:r>
              <a:rPr lang="en-US" dirty="0" smtClean="0"/>
              <a:t>   return </a:t>
            </a:r>
            <a:r>
              <a:rPr lang="en-US" dirty="0"/>
              <a:t>'array'  </a:t>
            </a:r>
            <a:endParaRPr lang="en-US" dirty="0" smtClean="0"/>
          </a:p>
          <a:p>
            <a:pPr marL="0" indent="0">
              <a:buNone/>
            </a:pPr>
            <a:r>
              <a:rPr lang="en-US" dirty="0" smtClean="0"/>
              <a:t>      select and remove a pivot value 'pivot' from 'array'</a:t>
            </a:r>
          </a:p>
          <a:p>
            <a:pPr marL="0" indent="0">
              <a:buNone/>
            </a:pPr>
            <a:r>
              <a:rPr lang="en-US" dirty="0" smtClean="0"/>
              <a:t>      </a:t>
            </a:r>
            <a:r>
              <a:rPr lang="en-US" dirty="0"/>
              <a:t>create empty lists 'less' and 'greater'</a:t>
            </a:r>
          </a:p>
          <a:p>
            <a:pPr marL="0" indent="0">
              <a:buNone/>
            </a:pPr>
            <a:r>
              <a:rPr lang="en-US" dirty="0"/>
              <a:t>      for each 'x' in 'array'</a:t>
            </a:r>
          </a:p>
          <a:p>
            <a:pPr marL="0" indent="0">
              <a:buNone/>
            </a:pPr>
            <a:r>
              <a:rPr lang="en-US" dirty="0"/>
              <a:t>          </a:t>
            </a:r>
            <a:r>
              <a:rPr lang="en-US" dirty="0" smtClean="0"/>
              <a:t>   if </a:t>
            </a:r>
            <a:r>
              <a:rPr lang="en-US" dirty="0"/>
              <a:t>'x' </a:t>
            </a:r>
            <a:r>
              <a:rPr lang="en-US" dirty="0" smtClean="0"/>
              <a:t>&lt;= </a:t>
            </a:r>
            <a:r>
              <a:rPr lang="en-US" dirty="0"/>
              <a:t>'pivot' then append 'x' to 'less'</a:t>
            </a:r>
          </a:p>
          <a:p>
            <a:pPr marL="0" indent="0">
              <a:buNone/>
            </a:pPr>
            <a:r>
              <a:rPr lang="en-US" dirty="0"/>
              <a:t>          </a:t>
            </a:r>
            <a:r>
              <a:rPr lang="en-US" dirty="0" smtClean="0"/>
              <a:t>   else </a:t>
            </a:r>
            <a:r>
              <a:rPr lang="en-US" dirty="0"/>
              <a:t>append 'x' to 'greater'</a:t>
            </a:r>
          </a:p>
          <a:p>
            <a:pPr marL="0" indent="0">
              <a:buNone/>
            </a:pPr>
            <a:r>
              <a:rPr lang="en-US" dirty="0"/>
              <a:t>      return concatenate(quicksort('less'), </a:t>
            </a:r>
            <a:r>
              <a:rPr lang="en-US" dirty="0" smtClean="0"/>
              <a:t/>
            </a:r>
            <a:br>
              <a:rPr lang="en-US" dirty="0" smtClean="0"/>
            </a:br>
            <a:r>
              <a:rPr lang="en-US" dirty="0" smtClean="0"/>
              <a:t>				  'pivot</a:t>
            </a:r>
            <a:r>
              <a:rPr lang="en-US" dirty="0"/>
              <a:t>', </a:t>
            </a:r>
            <a:br>
              <a:rPr lang="en-US" dirty="0"/>
            </a:br>
            <a:r>
              <a:rPr lang="en-US" dirty="0" smtClean="0"/>
              <a:t>				  quicksort</a:t>
            </a:r>
            <a:r>
              <a:rPr lang="en-US" dirty="0"/>
              <a:t>('greater</a:t>
            </a:r>
            <a:r>
              <a:rPr lang="en-US" dirty="0" smtClean="0"/>
              <a:t>'))</a:t>
            </a:r>
            <a:endParaRPr lang="en-US" dirty="0"/>
          </a:p>
        </p:txBody>
      </p:sp>
      <p:sp>
        <p:nvSpPr>
          <p:cNvPr id="4" name="Line Callout 1 3"/>
          <p:cNvSpPr/>
          <p:nvPr/>
        </p:nvSpPr>
        <p:spPr>
          <a:xfrm>
            <a:off x="5754806" y="457200"/>
            <a:ext cx="2895600" cy="1219200"/>
          </a:xfrm>
          <a:prstGeom prst="borderCallout1">
            <a:avLst>
              <a:gd name="adj1" fmla="val 46860"/>
              <a:gd name="adj2" fmla="val 185"/>
              <a:gd name="adj3" fmla="val 100941"/>
              <a:gd name="adj4" fmla="val -49800"/>
            </a:avLst>
          </a:prstGeom>
          <a:ln w="38100">
            <a:solidFill>
              <a:srgbClr val="FF0000"/>
            </a:solidFill>
            <a:prstDash val="solid"/>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an array of zero or one elements is already sorted</a:t>
            </a:r>
          </a:p>
        </p:txBody>
      </p:sp>
      <p:sp>
        <p:nvSpPr>
          <p:cNvPr id="5" name="Line Callout 1 4"/>
          <p:cNvSpPr/>
          <p:nvPr/>
        </p:nvSpPr>
        <p:spPr>
          <a:xfrm>
            <a:off x="76200" y="6096000"/>
            <a:ext cx="2362200" cy="685800"/>
          </a:xfrm>
          <a:prstGeom prst="borderCallout1">
            <a:avLst>
              <a:gd name="adj1" fmla="val 46860"/>
              <a:gd name="adj2" fmla="val 185"/>
              <a:gd name="adj3" fmla="val -3856"/>
              <a:gd name="adj4" fmla="val 103"/>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a:hlinkClick r:id="rId2"/>
              </a:rPr>
              <a:t>http://en.wikipedia.org/wiki/Quicksort</a:t>
            </a:r>
            <a:endParaRPr lang="en-US" dirty="0"/>
          </a:p>
        </p:txBody>
      </p:sp>
      <p:sp>
        <p:nvSpPr>
          <p:cNvPr id="6" name="Right Brace 5"/>
          <p:cNvSpPr/>
          <p:nvPr/>
        </p:nvSpPr>
        <p:spPr>
          <a:xfrm>
            <a:off x="3733800" y="1066800"/>
            <a:ext cx="609600" cy="1219200"/>
          </a:xfrm>
          <a:prstGeom prst="rightBrace">
            <a:avLst>
              <a:gd name="adj1" fmla="val 1973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7202606" y="3581400"/>
            <a:ext cx="609600" cy="1524000"/>
          </a:xfrm>
          <a:prstGeom prst="rightBrace">
            <a:avLst>
              <a:gd name="adj1" fmla="val 1973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a:stCxn id="7" idx="2"/>
          </p:cNvCxnSpPr>
          <p:nvPr/>
        </p:nvCxnSpPr>
        <p:spPr>
          <a:xfrm flipH="1">
            <a:off x="5334000" y="5105400"/>
            <a:ext cx="18686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334000" y="3581400"/>
            <a:ext cx="18686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Line Callout 1 10"/>
          <p:cNvSpPr/>
          <p:nvPr/>
        </p:nvSpPr>
        <p:spPr>
          <a:xfrm>
            <a:off x="7696200" y="4542430"/>
            <a:ext cx="1447800" cy="533400"/>
          </a:xfrm>
          <a:prstGeom prst="borderCallout1">
            <a:avLst>
              <a:gd name="adj1" fmla="val -4313"/>
              <a:gd name="adj2" fmla="val 36006"/>
              <a:gd name="adj3" fmla="val -34667"/>
              <a:gd name="adj4" fmla="val 7702"/>
            </a:avLst>
          </a:prstGeom>
          <a:ln w="38100">
            <a:solidFill>
              <a:srgbClr val="FF0000"/>
            </a:solidFill>
            <a:prstDash val="solid"/>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Divide</a:t>
            </a:r>
            <a:endParaRPr lang="en-US" sz="2800" dirty="0"/>
          </a:p>
        </p:txBody>
      </p:sp>
    </p:spTree>
    <p:extLst>
      <p:ext uri="{BB962C8B-B14F-4D97-AF65-F5344CB8AC3E}">
        <p14:creationId xmlns:p14="http://schemas.microsoft.com/office/powerpoint/2010/main" val="410633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Quick Sort: The Algorithm</a:t>
            </a:r>
            <a:br>
              <a:rPr lang="en-US" smtClean="0"/>
            </a:br>
            <a:r>
              <a:rPr lang="en-US" b="0" smtClean="0"/>
              <a:t>(For your notes)</a:t>
            </a:r>
          </a:p>
        </p:txBody>
      </p:sp>
      <p:sp>
        <p:nvSpPr>
          <p:cNvPr id="30723" name="Content Placeholder 2"/>
          <p:cNvSpPr>
            <a:spLocks noGrp="1"/>
          </p:cNvSpPr>
          <p:nvPr>
            <p:ph idx="1"/>
          </p:nvPr>
        </p:nvSpPr>
        <p:spPr>
          <a:xfrm>
            <a:off x="381000" y="1752600"/>
            <a:ext cx="8763000" cy="4572000"/>
          </a:xfrm>
        </p:spPr>
        <p:txBody>
          <a:bodyPr/>
          <a:lstStyle/>
          <a:p>
            <a:pPr marL="571500" indent="-514350">
              <a:buFont typeface="Calibri" pitchFamily="34" charset="0"/>
              <a:buAutoNum type="arabicPeriod"/>
            </a:pPr>
            <a:r>
              <a:rPr lang="en-US" sz="2000" dirty="0" smtClean="0">
                <a:latin typeface="Courier New" pitchFamily="49" charset="0"/>
                <a:cs typeface="Courier New" pitchFamily="49" charset="0"/>
              </a:rPr>
              <a:t>Given an unsorted list I of n items</a:t>
            </a:r>
          </a:p>
          <a:p>
            <a:pPr marL="571500" indent="-514350">
              <a:buFont typeface="Calibri" pitchFamily="34" charset="0"/>
              <a:buAutoNum type="arabicPeriod"/>
            </a:pPr>
            <a:r>
              <a:rPr lang="en-US" sz="2000" dirty="0" smtClean="0">
                <a:latin typeface="Courier New" pitchFamily="49" charset="0"/>
                <a:cs typeface="Courier New" pitchFamily="49" charset="0"/>
              </a:rPr>
              <a:t>Choose a pivot item v from I. </a:t>
            </a:r>
          </a:p>
          <a:p>
            <a:pPr marL="571500" indent="-514350">
              <a:buFont typeface="Calibri" pitchFamily="34" charset="0"/>
              <a:buAutoNum type="arabicPeriod"/>
            </a:pPr>
            <a:r>
              <a:rPr lang="en-US" sz="2000" dirty="0" smtClean="0">
                <a:latin typeface="Courier New" pitchFamily="49" charset="0"/>
                <a:cs typeface="Courier New" pitchFamily="49" charset="0"/>
              </a:rPr>
              <a:t>Partition I into two unsorted lists I1 and I2  I1 contains all items whose keys are smaller than v's key. I2 contains all items whose keys are larger than v's. Equal values can go either way. </a:t>
            </a:r>
          </a:p>
          <a:p>
            <a:pPr marL="571500" indent="-514350">
              <a:buFont typeface="Calibri" pitchFamily="34" charset="0"/>
              <a:buAutoNum type="arabicPeriod"/>
            </a:pPr>
            <a:r>
              <a:rPr lang="en-US" sz="2000" dirty="0" smtClean="0">
                <a:latin typeface="Courier New" pitchFamily="49" charset="0"/>
                <a:cs typeface="Courier New" pitchFamily="49" charset="0"/>
              </a:rPr>
              <a:t>After the partition v is in it’s final position.</a:t>
            </a:r>
          </a:p>
          <a:p>
            <a:pPr marL="571500" indent="-514350">
              <a:buFont typeface="Calibri" pitchFamily="34" charset="0"/>
              <a:buAutoNum type="arabicPeriod"/>
            </a:pPr>
            <a:r>
              <a:rPr lang="en-US" sz="2000" dirty="0" smtClean="0">
                <a:latin typeface="Courier New" pitchFamily="49" charset="0"/>
                <a:cs typeface="Courier New" pitchFamily="49" charset="0"/>
              </a:rPr>
              <a:t>Sort I1 recursively, yielding the sorted list S1. </a:t>
            </a:r>
          </a:p>
          <a:p>
            <a:pPr marL="571500" indent="-514350">
              <a:buFont typeface="Calibri" pitchFamily="34" charset="0"/>
              <a:buAutoNum type="arabicPeriod"/>
            </a:pPr>
            <a:r>
              <a:rPr lang="en-US" sz="2000" dirty="0" smtClean="0">
                <a:latin typeface="Courier New" pitchFamily="49" charset="0"/>
                <a:cs typeface="Courier New" pitchFamily="49" charset="0"/>
              </a:rPr>
              <a:t>Sort I2 recursively, yielding the sorted list S2. </a:t>
            </a:r>
          </a:p>
          <a:p>
            <a:pPr marL="571500" indent="-514350">
              <a:buFont typeface="Calibri" pitchFamily="34" charset="0"/>
              <a:buAutoNum type="arabicPeriod"/>
            </a:pPr>
            <a:r>
              <a:rPr lang="en-US" sz="2000" dirty="0" smtClean="0">
                <a:latin typeface="Courier New" pitchFamily="49" charset="0"/>
                <a:cs typeface="Courier New" pitchFamily="49" charset="0"/>
              </a:rPr>
              <a:t>Concatenate S1, v, and S2 together, yielding a sorted list S.</a:t>
            </a:r>
          </a:p>
        </p:txBody>
      </p:sp>
      <p:pic>
        <p:nvPicPr>
          <p:cNvPr id="30724"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0" y="0"/>
            <a:ext cx="11430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700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3809"/>
            <a:ext cx="7772400" cy="1143000"/>
          </a:xfrm>
        </p:spPr>
        <p:txBody>
          <a:bodyPr/>
          <a:lstStyle/>
          <a:p>
            <a:r>
              <a:rPr lang="en-US" dirty="0" smtClean="0"/>
              <a:t>Can you make Quick Sort run in…</a:t>
            </a:r>
            <a:br>
              <a:rPr lang="en-US" dirty="0" smtClean="0"/>
            </a:br>
            <a:r>
              <a:rPr lang="en-US" sz="2800" dirty="0" smtClean="0"/>
              <a:t>(what is the worst you can do? Describe the input)</a:t>
            </a:r>
            <a:endParaRPr lang="en-US" dirty="0"/>
          </a:p>
        </p:txBody>
      </p:sp>
      <p:sp>
        <p:nvSpPr>
          <p:cNvPr id="3" name="Content Placeholder 2"/>
          <p:cNvSpPr>
            <a:spLocks noGrp="1"/>
          </p:cNvSpPr>
          <p:nvPr>
            <p:ph idx="1"/>
          </p:nvPr>
        </p:nvSpPr>
        <p:spPr/>
        <p:txBody>
          <a:bodyPr/>
          <a:lstStyle/>
          <a:p>
            <a:pPr marL="514350" indent="-514350">
              <a:buFont typeface="+mj-lt"/>
              <a:buAutoNum type="alphaUcPeriod"/>
            </a:pPr>
            <a:r>
              <a:rPr lang="en-US" dirty="0" smtClean="0"/>
              <a:t>O(N)</a:t>
            </a:r>
          </a:p>
          <a:p>
            <a:pPr marL="514350" indent="-514350">
              <a:buFont typeface="+mj-lt"/>
              <a:buAutoNum type="alphaUcPeriod"/>
            </a:pPr>
            <a:r>
              <a:rPr lang="en-US" dirty="0" smtClean="0"/>
              <a:t>O(N log N)</a:t>
            </a:r>
          </a:p>
          <a:p>
            <a:pPr marL="514350" indent="-514350">
              <a:buFont typeface="+mj-lt"/>
              <a:buAutoNum type="alphaUcPeriod"/>
            </a:pPr>
            <a:r>
              <a:rPr lang="en-US" dirty="0" smtClean="0"/>
              <a:t>O(N</a:t>
            </a:r>
            <a:r>
              <a:rPr lang="en-US" baseline="30000" dirty="0" smtClean="0"/>
              <a:t>2</a:t>
            </a:r>
            <a:r>
              <a:rPr lang="en-US" dirty="0" smtClean="0"/>
              <a:t>)</a:t>
            </a:r>
          </a:p>
          <a:p>
            <a:pPr marL="514350" indent="-514350">
              <a:buFont typeface="+mj-lt"/>
              <a:buAutoNum type="alphaUcPeriod"/>
            </a:pPr>
            <a:r>
              <a:rPr lang="en-US" dirty="0" smtClean="0"/>
              <a:t>O(N</a:t>
            </a:r>
            <a:r>
              <a:rPr lang="en-US" baseline="30000" dirty="0" smtClean="0"/>
              <a:t>3</a:t>
            </a:r>
            <a:r>
              <a:rPr lang="en-US" dirty="0" smtClean="0"/>
              <a:t>)</a:t>
            </a:r>
          </a:p>
          <a:p>
            <a:pPr marL="514350" indent="-514350">
              <a:buFont typeface="+mj-lt"/>
              <a:buAutoNum type="alphaUcPeriod"/>
            </a:pPr>
            <a:r>
              <a:rPr lang="en-US" dirty="0" smtClean="0"/>
              <a:t>O(2</a:t>
            </a:r>
            <a:r>
              <a:rPr lang="en-US" baseline="30000" dirty="0"/>
              <a:t>N</a:t>
            </a:r>
            <a:r>
              <a:rPr lang="en-US" dirty="0" smtClean="0"/>
              <a:t>)</a:t>
            </a:r>
            <a:endParaRPr lang="en-US" dirty="0"/>
          </a:p>
        </p:txBody>
      </p:sp>
      <p:pic>
        <p:nvPicPr>
          <p:cNvPr id="1026" name="Picture 2" descr="http://www.customonlinesigns.com/images/u/1f94b8711bf44974ad7c450d492908be-8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2" y="0"/>
            <a:ext cx="1531961" cy="159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3130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5.media.tumblr.com/tumblr_mdak0jcE2o1rghwodo1_1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495800"/>
            <a:ext cx="2124501" cy="220973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609600" y="223809"/>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Can you make Quick Sort run in…</a:t>
            </a:r>
            <a:br>
              <a:rPr lang="en-US" dirty="0" smtClean="0"/>
            </a:br>
            <a:r>
              <a:rPr lang="en-US" sz="2800" dirty="0" smtClean="0"/>
              <a:t>(what is the best you can do? Describe the input)</a:t>
            </a:r>
            <a:endParaRPr lang="en-US" dirty="0"/>
          </a:p>
        </p:txBody>
      </p:sp>
      <p:sp>
        <p:nvSpPr>
          <p:cNvPr id="6" name="Content Placeholder 2"/>
          <p:cNvSpPr>
            <a:spLocks noGrp="1"/>
          </p:cNvSpPr>
          <p:nvPr>
            <p:ph idx="1"/>
          </p:nvPr>
        </p:nvSpPr>
        <p:spPr>
          <a:xfrm>
            <a:off x="457200" y="1600200"/>
            <a:ext cx="8229600" cy="4525963"/>
          </a:xfrm>
        </p:spPr>
        <p:txBody>
          <a:bodyPr/>
          <a:lstStyle/>
          <a:p>
            <a:pPr marL="514350" indent="-514350">
              <a:buFont typeface="+mj-lt"/>
              <a:buAutoNum type="alphaUcPeriod"/>
            </a:pPr>
            <a:r>
              <a:rPr lang="en-US" dirty="0" smtClean="0"/>
              <a:t>O(N)</a:t>
            </a:r>
          </a:p>
          <a:p>
            <a:pPr marL="514350" indent="-514350">
              <a:buFont typeface="+mj-lt"/>
              <a:buAutoNum type="alphaUcPeriod"/>
            </a:pPr>
            <a:r>
              <a:rPr lang="en-US" dirty="0" smtClean="0"/>
              <a:t>O(N log N)</a:t>
            </a:r>
          </a:p>
          <a:p>
            <a:pPr marL="514350" indent="-514350">
              <a:buFont typeface="+mj-lt"/>
              <a:buAutoNum type="alphaUcPeriod"/>
            </a:pPr>
            <a:r>
              <a:rPr lang="en-US" dirty="0" smtClean="0"/>
              <a:t>O(N</a:t>
            </a:r>
            <a:r>
              <a:rPr lang="en-US" baseline="30000" dirty="0" smtClean="0"/>
              <a:t>2</a:t>
            </a:r>
            <a:r>
              <a:rPr lang="en-US" dirty="0" smtClean="0"/>
              <a:t>)</a:t>
            </a:r>
          </a:p>
          <a:p>
            <a:pPr marL="514350" indent="-514350">
              <a:buFont typeface="+mj-lt"/>
              <a:buAutoNum type="alphaUcPeriod"/>
            </a:pPr>
            <a:r>
              <a:rPr lang="en-US" dirty="0" smtClean="0"/>
              <a:t>O(N</a:t>
            </a:r>
            <a:r>
              <a:rPr lang="en-US" baseline="30000" dirty="0" smtClean="0"/>
              <a:t>3</a:t>
            </a:r>
            <a:r>
              <a:rPr lang="en-US" dirty="0" smtClean="0"/>
              <a:t>)</a:t>
            </a:r>
          </a:p>
          <a:p>
            <a:pPr marL="514350" indent="-514350">
              <a:buFont typeface="+mj-lt"/>
              <a:buAutoNum type="alphaUcPeriod"/>
            </a:pPr>
            <a:r>
              <a:rPr lang="en-US" dirty="0" smtClean="0"/>
              <a:t>O(2</a:t>
            </a:r>
            <a:r>
              <a:rPr lang="en-US" baseline="30000" dirty="0"/>
              <a:t>N</a:t>
            </a:r>
            <a:r>
              <a:rPr lang="en-US" dirty="0" smtClean="0"/>
              <a:t>)</a:t>
            </a:r>
            <a:endParaRPr lang="en-US" dirty="0"/>
          </a:p>
        </p:txBody>
      </p:sp>
    </p:spTree>
    <p:extLst>
      <p:ext uri="{BB962C8B-B14F-4D97-AF65-F5344CB8AC3E}">
        <p14:creationId xmlns:p14="http://schemas.microsoft.com/office/powerpoint/2010/main" val="17403350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a:xfrm>
            <a:off x="1524000" y="76200"/>
            <a:ext cx="7772400" cy="1143000"/>
          </a:xfrm>
        </p:spPr>
        <p:txBody>
          <a:bodyPr/>
          <a:lstStyle/>
          <a:p>
            <a:r>
              <a:rPr lang="en-US" smtClean="0"/>
              <a:t>Quick Sort – Choosing a Pivot</a:t>
            </a:r>
          </a:p>
        </p:txBody>
      </p:sp>
      <p:sp>
        <p:nvSpPr>
          <p:cNvPr id="28676" name="Content Placeholder 2"/>
          <p:cNvSpPr>
            <a:spLocks noGrp="1"/>
          </p:cNvSpPr>
          <p:nvPr>
            <p:ph idx="1"/>
          </p:nvPr>
        </p:nvSpPr>
        <p:spPr>
          <a:xfrm>
            <a:off x="1066800" y="1295400"/>
            <a:ext cx="8229600" cy="4724400"/>
          </a:xfrm>
        </p:spPr>
        <p:txBody>
          <a:bodyPr/>
          <a:lstStyle/>
          <a:p>
            <a:r>
              <a:rPr lang="en-US" smtClean="0"/>
              <a:t>What if the pivot I chose was larger than all the other elements?</a:t>
            </a:r>
          </a:p>
        </p:txBody>
      </p:sp>
      <p:graphicFrame>
        <p:nvGraphicFramePr>
          <p:cNvPr id="5" name="Table 4"/>
          <p:cNvGraphicFramePr>
            <a:graphicFrameLocks noGrp="1"/>
          </p:cNvGraphicFramePr>
          <p:nvPr/>
        </p:nvGraphicFramePr>
        <p:xfrm>
          <a:off x="533400" y="2362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99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nvGraphicFramePr>
        <p:xfrm>
          <a:off x="533400" y="2971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10</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r>
            </a:tbl>
          </a:graphicData>
        </a:graphic>
      </p:graphicFrame>
      <p:sp>
        <p:nvSpPr>
          <p:cNvPr id="7" name="Left Brace 6"/>
          <p:cNvSpPr/>
          <p:nvPr/>
        </p:nvSpPr>
        <p:spPr>
          <a:xfrm rot="16200000">
            <a:off x="3467100" y="495300"/>
            <a:ext cx="533400" cy="6553200"/>
          </a:xfrm>
          <a:prstGeom prst="leftBrace">
            <a:avLst>
              <a:gd name="adj1" fmla="val 11940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Line Callout 1 7"/>
          <p:cNvSpPr/>
          <p:nvPr/>
        </p:nvSpPr>
        <p:spPr>
          <a:xfrm>
            <a:off x="2438400" y="4114800"/>
            <a:ext cx="2667000" cy="1219200"/>
          </a:xfrm>
          <a:prstGeom prst="borderCallout1">
            <a:avLst>
              <a:gd name="adj1" fmla="val 50245"/>
              <a:gd name="adj2" fmla="val 101524"/>
              <a:gd name="adj3" fmla="val 40158"/>
              <a:gd name="adj4" fmla="val 98373"/>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This gets sent to be recursively sorted</a:t>
            </a:r>
          </a:p>
        </p:txBody>
      </p:sp>
      <p:sp>
        <p:nvSpPr>
          <p:cNvPr id="9" name="Line Callout 1 8"/>
          <p:cNvSpPr/>
          <p:nvPr/>
        </p:nvSpPr>
        <p:spPr>
          <a:xfrm>
            <a:off x="5867400" y="4038600"/>
            <a:ext cx="3048000" cy="1219200"/>
          </a:xfrm>
          <a:prstGeom prst="borderCallout1">
            <a:avLst>
              <a:gd name="adj1" fmla="val 1653"/>
              <a:gd name="adj2" fmla="val 78828"/>
              <a:gd name="adj3" fmla="val -58081"/>
              <a:gd name="adj4" fmla="val 79057"/>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There is nothing to send in the other recursive call</a:t>
            </a:r>
          </a:p>
        </p:txBody>
      </p:sp>
      <p:sp>
        <p:nvSpPr>
          <p:cNvPr id="10" name="Line Callout 1 9"/>
          <p:cNvSpPr/>
          <p:nvPr/>
        </p:nvSpPr>
        <p:spPr>
          <a:xfrm>
            <a:off x="2362200" y="5562600"/>
            <a:ext cx="6172200" cy="838200"/>
          </a:xfrm>
          <a:prstGeom prst="borderCallout1">
            <a:avLst>
              <a:gd name="adj1" fmla="val 1653"/>
              <a:gd name="adj2" fmla="val 78828"/>
              <a:gd name="adj3" fmla="val -1231"/>
              <a:gd name="adj4" fmla="val 8093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b="1" dirty="0"/>
              <a:t>Quick Sort is a “divide and conquer algorithm” but this didn’t divide!</a:t>
            </a:r>
          </a:p>
        </p:txBody>
      </p:sp>
    </p:spTree>
    <p:extLst>
      <p:ext uri="{BB962C8B-B14F-4D97-AF65-F5344CB8AC3E}">
        <p14:creationId xmlns:p14="http://schemas.microsoft.com/office/powerpoint/2010/main" val="2727155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autoUpdateAnimBg="0"/>
      <p:bldP spid="9" grpId="0" animBg="1" autoUpdateAnimBg="0"/>
      <p:bldP spid="10"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0" y="2130425"/>
            <a:ext cx="9144000" cy="1470025"/>
          </a:xfrm>
        </p:spPr>
        <p:txBody>
          <a:bodyPr/>
          <a:lstStyle/>
          <a:p>
            <a:pPr eaLnBrk="1" hangingPunct="1"/>
            <a:r>
              <a:rPr lang="en-US" sz="11500" b="1" dirty="0" smtClean="0"/>
              <a:t>Recurrence Relationships</a:t>
            </a:r>
            <a:br>
              <a:rPr lang="en-US" sz="11500" b="1" dirty="0" smtClean="0"/>
            </a:br>
            <a:r>
              <a:rPr lang="en-US" sz="3200" b="1" dirty="0" smtClean="0"/>
              <a:t/>
            </a:r>
            <a:br>
              <a:rPr lang="en-US" sz="3200" b="1" dirty="0" smtClean="0"/>
            </a:br>
            <a:r>
              <a:rPr lang="en-US" sz="3200" b="1" dirty="0"/>
              <a:t>(</a:t>
            </a:r>
            <a:r>
              <a:rPr lang="en-US" sz="3200" b="1" dirty="0" smtClean="0"/>
              <a:t>This will involve a lot of algebra – but no magic!)</a:t>
            </a:r>
            <a:endParaRPr lang="en-US" sz="11500" b="1" dirty="0" smtClean="0"/>
          </a:p>
        </p:txBody>
      </p:sp>
    </p:spTree>
    <p:extLst>
      <p:ext uri="{BB962C8B-B14F-4D97-AF65-F5344CB8AC3E}">
        <p14:creationId xmlns:p14="http://schemas.microsoft.com/office/powerpoint/2010/main" val="43958884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Quick Sort</a:t>
            </a:r>
          </a:p>
        </p:txBody>
      </p:sp>
      <p:sp>
        <p:nvSpPr>
          <p:cNvPr id="60419" name="Content Placeholder 2"/>
          <p:cNvSpPr>
            <a:spLocks noGrp="1"/>
          </p:cNvSpPr>
          <p:nvPr>
            <p:ph idx="1"/>
          </p:nvPr>
        </p:nvSpPr>
        <p:spPr>
          <a:xfrm>
            <a:off x="457200" y="1600200"/>
            <a:ext cx="8229600" cy="4724400"/>
          </a:xfrm>
        </p:spPr>
        <p:txBody>
          <a:bodyPr/>
          <a:lstStyle/>
          <a:p>
            <a:r>
              <a:rPr lang="en-US" sz="4400" smtClean="0"/>
              <a:t>Worst case performance: </a:t>
            </a:r>
          </a:p>
          <a:p>
            <a:pPr lvl="1"/>
            <a:r>
              <a:rPr lang="en-US" sz="4400" smtClean="0"/>
              <a:t> O</a:t>
            </a:r>
            <a:r>
              <a:rPr lang="en-US" sz="4400" i="1" smtClean="0"/>
              <a:t>(n</a:t>
            </a:r>
            <a:r>
              <a:rPr lang="en-US" sz="4400" i="1" baseline="30000" smtClean="0"/>
              <a:t>2</a:t>
            </a:r>
            <a:r>
              <a:rPr lang="en-US" sz="4400" i="1" smtClean="0"/>
              <a:t>)</a:t>
            </a:r>
            <a:r>
              <a:rPr lang="en-US" sz="4400" smtClean="0"/>
              <a:t> </a:t>
            </a:r>
          </a:p>
          <a:p>
            <a:r>
              <a:rPr lang="en-US" sz="4400" smtClean="0"/>
              <a:t>Best case performance: </a:t>
            </a:r>
          </a:p>
          <a:p>
            <a:pPr lvl="1"/>
            <a:r>
              <a:rPr lang="en-US" sz="4400" i="1" smtClean="0"/>
              <a:t>O(n log n) </a:t>
            </a:r>
            <a:endParaRPr lang="en-US" sz="4400" smtClean="0"/>
          </a:p>
          <a:p>
            <a:r>
              <a:rPr lang="en-US" sz="4400" smtClean="0"/>
              <a:t>In practice the fastest known comparison-based sort for arrays </a:t>
            </a:r>
          </a:p>
        </p:txBody>
      </p:sp>
      <p:pic>
        <p:nvPicPr>
          <p:cNvPr id="29700"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6705600" y="1981200"/>
            <a:ext cx="2209800" cy="2438400"/>
          </a:xfrm>
          <a:prstGeom prst="borderCallout1">
            <a:avLst>
              <a:gd name="adj1" fmla="val 50245"/>
              <a:gd name="adj2" fmla="val 101524"/>
              <a:gd name="adj3" fmla="val 40158"/>
              <a:gd name="adj4" fmla="val 98373"/>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It matters how evenly the pivot divides the elements!!!</a:t>
            </a:r>
          </a:p>
        </p:txBody>
      </p:sp>
    </p:spTree>
    <p:extLst>
      <p:ext uri="{BB962C8B-B14F-4D97-AF65-F5344CB8AC3E}">
        <p14:creationId xmlns:p14="http://schemas.microsoft.com/office/powerpoint/2010/main" val="813352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err="1" smtClean="0"/>
              <a:t>QuickSort</a:t>
            </a:r>
            <a:r>
              <a:rPr lang="en-US" dirty="0" smtClean="0"/>
              <a:t> with an Array</a:t>
            </a:r>
            <a:endParaRPr lang="en-US" dirty="0"/>
          </a:p>
        </p:txBody>
      </p:sp>
      <p:sp>
        <p:nvSpPr>
          <p:cNvPr id="3" name="Content Placeholder 2"/>
          <p:cNvSpPr>
            <a:spLocks noGrp="1"/>
          </p:cNvSpPr>
          <p:nvPr>
            <p:ph idx="1"/>
          </p:nvPr>
        </p:nvSpPr>
        <p:spPr>
          <a:xfrm>
            <a:off x="533400" y="792162"/>
            <a:ext cx="8229600" cy="4525963"/>
          </a:xfrm>
        </p:spPr>
        <p:txBody>
          <a:bodyPr/>
          <a:lstStyle/>
          <a:p>
            <a:r>
              <a:rPr lang="en-US" sz="3600" dirty="0" smtClean="0"/>
              <a:t>Pivot = first index you’re sorting</a:t>
            </a:r>
          </a:p>
          <a:p>
            <a:r>
              <a:rPr lang="en-US" sz="3600" dirty="0"/>
              <a:t>L</a:t>
            </a:r>
            <a:r>
              <a:rPr lang="en-US" sz="3600" dirty="0" smtClean="0"/>
              <a:t> = second index you’re sorting</a:t>
            </a:r>
          </a:p>
          <a:p>
            <a:r>
              <a:rPr lang="en-US" sz="3600" dirty="0" smtClean="0"/>
              <a:t>G = last index you’re sorting</a:t>
            </a:r>
          </a:p>
          <a:p>
            <a:r>
              <a:rPr lang="en-US" sz="3600" dirty="0" smtClean="0"/>
              <a:t>While L &lt;= G</a:t>
            </a:r>
          </a:p>
          <a:p>
            <a:pPr lvl="1"/>
            <a:r>
              <a:rPr lang="en-US" sz="3200" b="1" dirty="0" smtClean="0"/>
              <a:t>Increase L </a:t>
            </a:r>
            <a:r>
              <a:rPr lang="en-US" sz="3200" dirty="0" smtClean="0"/>
              <a:t>until it references something </a:t>
            </a:r>
            <a:r>
              <a:rPr lang="en-US" sz="3200" dirty="0" smtClean="0">
                <a:solidFill>
                  <a:srgbClr val="FF0000"/>
                </a:solidFill>
              </a:rPr>
              <a:t>bigger than the pivot</a:t>
            </a:r>
          </a:p>
          <a:p>
            <a:pPr lvl="1"/>
            <a:r>
              <a:rPr lang="en-US" sz="3200" b="1" dirty="0" smtClean="0"/>
              <a:t>Decrease G</a:t>
            </a:r>
            <a:r>
              <a:rPr lang="en-US" sz="3200" dirty="0" smtClean="0"/>
              <a:t> until  it references something </a:t>
            </a:r>
            <a:r>
              <a:rPr lang="en-US" sz="3200" dirty="0" smtClean="0">
                <a:solidFill>
                  <a:srgbClr val="FF0000"/>
                </a:solidFill>
              </a:rPr>
              <a:t>smaller than the pivot</a:t>
            </a:r>
          </a:p>
          <a:p>
            <a:pPr lvl="1"/>
            <a:r>
              <a:rPr lang="en-US" sz="3200" b="1" dirty="0" smtClean="0"/>
              <a:t>Swap</a:t>
            </a:r>
            <a:r>
              <a:rPr lang="en-US" sz="3200" dirty="0" smtClean="0"/>
              <a:t> elements at L and G</a:t>
            </a:r>
          </a:p>
          <a:p>
            <a:r>
              <a:rPr lang="en-US" sz="3600" dirty="0" smtClean="0"/>
              <a:t>Swap the pivot with the element at G</a:t>
            </a:r>
            <a:endParaRPr lang="en-US" sz="3600" dirty="0"/>
          </a:p>
        </p:txBody>
      </p:sp>
    </p:spTree>
    <p:extLst>
      <p:ext uri="{BB962C8B-B14F-4D97-AF65-F5344CB8AC3E}">
        <p14:creationId xmlns:p14="http://schemas.microsoft.com/office/powerpoint/2010/main" val="49647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1200" y="426244"/>
            <a:ext cx="8229600" cy="1143000"/>
          </a:xfrm>
        </p:spPr>
        <p:txBody>
          <a:bodyPr/>
          <a:lstStyle/>
          <a:p>
            <a:r>
              <a:rPr lang="en-US" dirty="0" smtClean="0"/>
              <a:t>Quick Sort with an Array</a:t>
            </a:r>
            <a:br>
              <a:rPr lang="en-US" dirty="0" smtClean="0"/>
            </a:br>
            <a:r>
              <a:rPr lang="en-US" dirty="0" smtClean="0"/>
              <a:t>DEMO</a:t>
            </a:r>
          </a:p>
        </p:txBody>
      </p:sp>
      <p:pic>
        <p:nvPicPr>
          <p:cNvPr id="25603"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533400" y="152400"/>
            <a:ext cx="2667000"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1" name="Table 10"/>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Table 11"/>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3" name="Table 12"/>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4" name="Table 13"/>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5" name="Table 14"/>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6" name="Table 15"/>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2" name="Table 31"/>
          <p:cNvGraphicFramePr>
            <a:graphicFrameLocks noGrp="1"/>
          </p:cNvGraphicFramePr>
          <p:nvPr/>
        </p:nvGraphicFramePr>
        <p:xfrm>
          <a:off x="1674813"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3" name="Table 32"/>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4" name="Table 33"/>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5" name="Table 34"/>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6" name="Table 35"/>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7" name="Table 36"/>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8" name="Table 37"/>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9" name="Table 38"/>
          <p:cNvGraphicFramePr>
            <a:graphicFrameLocks noGrp="1"/>
          </p:cNvGraphicFramePr>
          <p:nvPr/>
        </p:nvGraphicFramePr>
        <p:xfrm>
          <a:off x="167640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40" name="Table 39"/>
          <p:cNvGraphicFramePr>
            <a:graphicFrameLocks noGrp="1"/>
          </p:cNvGraphicFramePr>
          <p:nvPr/>
        </p:nvGraphicFramePr>
        <p:xfrm>
          <a:off x="167640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sp>
        <p:nvSpPr>
          <p:cNvPr id="27" name="Down Arrow 26"/>
          <p:cNvSpPr/>
          <p:nvPr/>
        </p:nvSpPr>
        <p:spPr>
          <a:xfrm>
            <a:off x="22923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L</a:t>
            </a:r>
            <a:endParaRPr lang="en-US" sz="1400" dirty="0">
              <a:latin typeface="Times New Roman" pitchFamily="18" charset="0"/>
              <a:cs typeface="Times New Roman" pitchFamily="18" charset="0"/>
            </a:endParaRPr>
          </a:p>
        </p:txBody>
      </p:sp>
      <p:sp>
        <p:nvSpPr>
          <p:cNvPr id="28" name="Down Arrow 27"/>
          <p:cNvSpPr/>
          <p:nvPr/>
        </p:nvSpPr>
        <p:spPr>
          <a:xfrm>
            <a:off x="80835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
        <p:nvSpPr>
          <p:cNvPr id="29" name="Down Arrow 28"/>
          <p:cNvSpPr/>
          <p:nvPr/>
        </p:nvSpPr>
        <p:spPr>
          <a:xfrm>
            <a:off x="74612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
        <p:nvSpPr>
          <p:cNvPr id="30" name="Down Arrow 29"/>
          <p:cNvSpPr/>
          <p:nvPr/>
        </p:nvSpPr>
        <p:spPr>
          <a:xfrm>
            <a:off x="29781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L</a:t>
            </a:r>
            <a:endParaRPr lang="en-US" sz="1400" dirty="0">
              <a:latin typeface="Times New Roman" pitchFamily="18" charset="0"/>
              <a:cs typeface="Times New Roman" pitchFamily="18" charset="0"/>
            </a:endParaRPr>
          </a:p>
        </p:txBody>
      </p:sp>
      <p:sp>
        <p:nvSpPr>
          <p:cNvPr id="31" name="Down Arrow 30"/>
          <p:cNvSpPr/>
          <p:nvPr/>
        </p:nvSpPr>
        <p:spPr>
          <a:xfrm>
            <a:off x="67881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
        <p:nvSpPr>
          <p:cNvPr id="41" name="Down Arrow 40"/>
          <p:cNvSpPr/>
          <p:nvPr/>
        </p:nvSpPr>
        <p:spPr>
          <a:xfrm>
            <a:off x="35877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L</a:t>
            </a:r>
            <a:endParaRPr lang="en-US" sz="1400" dirty="0">
              <a:latin typeface="Times New Roman" pitchFamily="18" charset="0"/>
              <a:cs typeface="Times New Roman" pitchFamily="18" charset="0"/>
            </a:endParaRPr>
          </a:p>
        </p:txBody>
      </p:sp>
      <p:sp>
        <p:nvSpPr>
          <p:cNvPr id="42" name="Down Arrow 41"/>
          <p:cNvSpPr/>
          <p:nvPr/>
        </p:nvSpPr>
        <p:spPr>
          <a:xfrm>
            <a:off x="61785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
        <p:nvSpPr>
          <p:cNvPr id="43" name="Down Arrow 42"/>
          <p:cNvSpPr/>
          <p:nvPr/>
        </p:nvSpPr>
        <p:spPr>
          <a:xfrm>
            <a:off x="54927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
        <p:nvSpPr>
          <p:cNvPr id="44" name="Down Arrow 43"/>
          <p:cNvSpPr/>
          <p:nvPr/>
        </p:nvSpPr>
        <p:spPr>
          <a:xfrm>
            <a:off x="41973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smtClean="0">
                <a:latin typeface="Times New Roman" pitchFamily="18" charset="0"/>
                <a:cs typeface="Times New Roman" pitchFamily="18" charset="0"/>
              </a:rPr>
              <a:t>L</a:t>
            </a:r>
            <a:endParaRPr lang="en-US" sz="1400" dirty="0">
              <a:latin typeface="Times New Roman" pitchFamily="18" charset="0"/>
              <a:cs typeface="Times New Roman" pitchFamily="18" charset="0"/>
            </a:endParaRPr>
          </a:p>
        </p:txBody>
      </p:sp>
      <p:sp>
        <p:nvSpPr>
          <p:cNvPr id="45" name="Down Arrow 44"/>
          <p:cNvSpPr/>
          <p:nvPr/>
        </p:nvSpPr>
        <p:spPr>
          <a:xfrm>
            <a:off x="48831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L</a:t>
            </a:r>
            <a:endParaRPr lang="en-US" sz="1400" dirty="0">
              <a:latin typeface="Times New Roman" pitchFamily="18" charset="0"/>
              <a:cs typeface="Times New Roman" pitchFamily="18" charset="0"/>
            </a:endParaRPr>
          </a:p>
        </p:txBody>
      </p:sp>
      <p:sp>
        <p:nvSpPr>
          <p:cNvPr id="46" name="Down Arrow 45"/>
          <p:cNvSpPr/>
          <p:nvPr/>
        </p:nvSpPr>
        <p:spPr>
          <a:xfrm>
            <a:off x="48831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
        <p:nvSpPr>
          <p:cNvPr id="47" name="Down Arrow 46"/>
          <p:cNvSpPr/>
          <p:nvPr/>
        </p:nvSpPr>
        <p:spPr>
          <a:xfrm>
            <a:off x="41973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4273896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27"/>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29"/>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30"/>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xit" presetSubtype="0" fill="hold" grpId="1" nodeType="withEffect">
                                  <p:stCondLst>
                                    <p:cond delay="0"/>
                                  </p:stCondLst>
                                  <p:childTnLst>
                                    <p:set>
                                      <p:cBhvr>
                                        <p:cTn id="76" dur="1" fill="hold">
                                          <p:stCondLst>
                                            <p:cond delay="0"/>
                                          </p:stCondLst>
                                        </p:cTn>
                                        <p:tgtEl>
                                          <p:spTgt spid="31"/>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par>
                                <p:cTn id="85" presetID="1" presetClass="exit" presetSubtype="0" fill="hold" grpId="1" nodeType="withEffect">
                                  <p:stCondLst>
                                    <p:cond delay="0"/>
                                  </p:stCondLst>
                                  <p:childTnLst>
                                    <p:set>
                                      <p:cBhvr>
                                        <p:cTn id="86" dur="1" fill="hold">
                                          <p:stCondLst>
                                            <p:cond delay="0"/>
                                          </p:stCondLst>
                                        </p:cTn>
                                        <p:tgtEl>
                                          <p:spTgt spid="42"/>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4"/>
                                        </p:tgtEl>
                                        <p:attrNameLst>
                                          <p:attrName>style.visibility</p:attrName>
                                        </p:attrNameLst>
                                      </p:cBhvr>
                                      <p:to>
                                        <p:strVal val="visible"/>
                                      </p:to>
                                    </p:set>
                                  </p:childTnLst>
                                </p:cTn>
                              </p:par>
                              <p:par>
                                <p:cTn id="99" presetID="1" presetClass="exit" presetSubtype="0" fill="hold" grpId="1" nodeType="withEffect">
                                  <p:stCondLst>
                                    <p:cond delay="0"/>
                                  </p:stCondLst>
                                  <p:childTnLst>
                                    <p:set>
                                      <p:cBhvr>
                                        <p:cTn id="100" dur="1" fill="hold">
                                          <p:stCondLst>
                                            <p:cond delay="0"/>
                                          </p:stCondLst>
                                        </p:cTn>
                                        <p:tgtEl>
                                          <p:spTgt spid="41"/>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nodeType="clickEffect">
                                  <p:stCondLst>
                                    <p:cond delay="0"/>
                                  </p:stCondLst>
                                  <p:childTnLst>
                                    <p:set>
                                      <p:cBhvr>
                                        <p:cTn id="104" dur="1" fill="hold">
                                          <p:stCondLst>
                                            <p:cond delay="0"/>
                                          </p:stCondLst>
                                        </p:cTn>
                                        <p:tgtEl>
                                          <p:spTgt spid="37"/>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5"/>
                                        </p:tgtEl>
                                        <p:attrNameLst>
                                          <p:attrName>style.visibility</p:attrName>
                                        </p:attrNameLst>
                                      </p:cBhvr>
                                      <p:to>
                                        <p:strVal val="visible"/>
                                      </p:to>
                                    </p:set>
                                  </p:childTnLst>
                                </p:cTn>
                              </p:par>
                              <p:par>
                                <p:cTn id="109" presetID="1" presetClass="exit" presetSubtype="0" fill="hold" grpId="1" nodeType="withEffect">
                                  <p:stCondLst>
                                    <p:cond delay="0"/>
                                  </p:stCondLst>
                                  <p:childTnLst>
                                    <p:set>
                                      <p:cBhvr>
                                        <p:cTn id="110" dur="1" fill="hold">
                                          <p:stCondLst>
                                            <p:cond delay="0"/>
                                          </p:stCondLst>
                                        </p:cTn>
                                        <p:tgtEl>
                                          <p:spTgt spid="44"/>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38"/>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childTnLst>
                                </p:cTn>
                              </p:par>
                              <p:par>
                                <p:cTn id="119" presetID="1" presetClass="exit" presetSubtype="0" fill="hold" grpId="1" nodeType="withEffect">
                                  <p:stCondLst>
                                    <p:cond delay="0"/>
                                  </p:stCondLst>
                                  <p:childTnLst>
                                    <p:set>
                                      <p:cBhvr>
                                        <p:cTn id="120" dur="1" fill="hold">
                                          <p:stCondLst>
                                            <p:cond delay="0"/>
                                          </p:stCondLst>
                                        </p:cTn>
                                        <p:tgtEl>
                                          <p:spTgt spid="43"/>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nodeType="clickEffect">
                                  <p:stCondLst>
                                    <p:cond delay="0"/>
                                  </p:stCondLst>
                                  <p:childTnLst>
                                    <p:set>
                                      <p:cBhvr>
                                        <p:cTn id="124" dur="1" fill="hold">
                                          <p:stCondLst>
                                            <p:cond delay="0"/>
                                          </p:stCondLst>
                                        </p:cTn>
                                        <p:tgtEl>
                                          <p:spTgt spid="39"/>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7"/>
                                        </p:tgtEl>
                                        <p:attrNameLst>
                                          <p:attrName>style.visibility</p:attrName>
                                        </p:attrNameLst>
                                      </p:cBhvr>
                                      <p:to>
                                        <p:strVal val="visible"/>
                                      </p:to>
                                    </p:set>
                                  </p:childTnLst>
                                </p:cTn>
                              </p:par>
                              <p:par>
                                <p:cTn id="129" presetID="1" presetClass="exit" presetSubtype="0" fill="hold" grpId="1" nodeType="withEffect">
                                  <p:stCondLst>
                                    <p:cond delay="0"/>
                                  </p:stCondLst>
                                  <p:childTnLst>
                                    <p:set>
                                      <p:cBhvr>
                                        <p:cTn id="130" dur="1" fill="hold">
                                          <p:stCondLst>
                                            <p:cond delay="0"/>
                                          </p:stCondLst>
                                        </p:cTn>
                                        <p:tgtEl>
                                          <p:spTgt spid="46"/>
                                        </p:tgtEl>
                                        <p:attrNameLst>
                                          <p:attrName>style.visibility</p:attrName>
                                        </p:attrNameLst>
                                      </p:cBhvr>
                                      <p:to>
                                        <p:strVal val="hidden"/>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nodeType="clickEffect">
                                  <p:stCondLst>
                                    <p:cond delay="0"/>
                                  </p:stCondLst>
                                  <p:childTnLst>
                                    <p:set>
                                      <p:cBhvr>
                                        <p:cTn id="1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41" grpId="0" animBg="1"/>
      <p:bldP spid="41" grpId="1" animBg="1"/>
      <p:bldP spid="42" grpId="0" animBg="1"/>
      <p:bldP spid="42" grpId="1" animBg="1"/>
      <p:bldP spid="43" grpId="0" animBg="1"/>
      <p:bldP spid="43" grpId="1" animBg="1"/>
      <p:bldP spid="44" grpId="0" animBg="1"/>
      <p:bldP spid="44" grpId="1" animBg="1"/>
      <p:bldP spid="45" grpId="0" animBg="1"/>
      <p:bldP spid="46" grpId="0" animBg="1"/>
      <p:bldP spid="46" grpId="1" animBg="1"/>
      <p:bldP spid="4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90600" y="381000"/>
            <a:ext cx="8229600" cy="1143000"/>
          </a:xfrm>
        </p:spPr>
        <p:txBody>
          <a:bodyPr/>
          <a:lstStyle/>
          <a:p>
            <a:r>
              <a:rPr lang="en-US" smtClean="0"/>
              <a:t>Quick Sort Demo </a:t>
            </a:r>
          </a:p>
        </p:txBody>
      </p:sp>
      <p:pic>
        <p:nvPicPr>
          <p:cNvPr id="26627"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45720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1749425" y="1447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nvGraphicFramePr>
        <p:xfrm>
          <a:off x="1749425" y="205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1" name="Table 10"/>
          <p:cNvGraphicFramePr>
            <a:graphicFrameLocks noGrp="1"/>
          </p:cNvGraphicFramePr>
          <p:nvPr/>
        </p:nvGraphicFramePr>
        <p:xfrm>
          <a:off x="1749425" y="26670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Table 11"/>
          <p:cNvGraphicFramePr>
            <a:graphicFrameLocks noGrp="1"/>
          </p:cNvGraphicFramePr>
          <p:nvPr/>
        </p:nvGraphicFramePr>
        <p:xfrm>
          <a:off x="1749425" y="32766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3" name="Table 12"/>
          <p:cNvGraphicFramePr>
            <a:graphicFrameLocks noGrp="1"/>
          </p:cNvGraphicFramePr>
          <p:nvPr/>
        </p:nvGraphicFramePr>
        <p:xfrm>
          <a:off x="1749425" y="3886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4" name="Table 13"/>
          <p:cNvGraphicFramePr>
            <a:graphicFrameLocks noGrp="1"/>
          </p:cNvGraphicFramePr>
          <p:nvPr/>
        </p:nvGraphicFramePr>
        <p:xfrm>
          <a:off x="1749425" y="4495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5" name="Table 14"/>
          <p:cNvGraphicFramePr>
            <a:graphicFrameLocks noGrp="1"/>
          </p:cNvGraphicFramePr>
          <p:nvPr/>
        </p:nvGraphicFramePr>
        <p:xfrm>
          <a:off x="1749425" y="5105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6" name="Table 15"/>
          <p:cNvGraphicFramePr>
            <a:graphicFrameLocks noGrp="1"/>
          </p:cNvGraphicFramePr>
          <p:nvPr/>
        </p:nvGraphicFramePr>
        <p:xfrm>
          <a:off x="1749425" y="57150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405371889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rot="16200000">
            <a:off x="-1619250" y="3219450"/>
            <a:ext cx="5143500" cy="1143000"/>
          </a:xfrm>
        </p:spPr>
        <p:txBody>
          <a:bodyPr/>
          <a:lstStyle/>
          <a:p>
            <a:r>
              <a:rPr lang="en-US" smtClean="0"/>
              <a:t>Quick Sort Demo</a:t>
            </a:r>
          </a:p>
        </p:txBody>
      </p:sp>
      <p:pic>
        <p:nvPicPr>
          <p:cNvPr id="27651"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nvGraphicFramePr>
        <p:xfrm>
          <a:off x="1905000" y="152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7" name="Table 16"/>
          <p:cNvGraphicFramePr>
            <a:graphicFrameLocks noGrp="1"/>
          </p:cNvGraphicFramePr>
          <p:nvPr/>
        </p:nvGraphicFramePr>
        <p:xfrm>
          <a:off x="1905000" y="7620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8" name="Table 17"/>
          <p:cNvGraphicFramePr>
            <a:graphicFrameLocks noGrp="1"/>
          </p:cNvGraphicFramePr>
          <p:nvPr/>
        </p:nvGraphicFramePr>
        <p:xfrm>
          <a:off x="1905000" y="13716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9" name="Table 18"/>
          <p:cNvGraphicFramePr>
            <a:graphicFrameLocks noGrp="1"/>
          </p:cNvGraphicFramePr>
          <p:nvPr/>
        </p:nvGraphicFramePr>
        <p:xfrm>
          <a:off x="1905000" y="1981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0" name="Table 19"/>
          <p:cNvGraphicFramePr>
            <a:graphicFrameLocks noGrp="1"/>
          </p:cNvGraphicFramePr>
          <p:nvPr/>
        </p:nvGraphicFramePr>
        <p:xfrm>
          <a:off x="1905000" y="2590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1" name="Table 20"/>
          <p:cNvGraphicFramePr>
            <a:graphicFrameLocks noGrp="1"/>
          </p:cNvGraphicFramePr>
          <p:nvPr/>
        </p:nvGraphicFramePr>
        <p:xfrm>
          <a:off x="1905000" y="3200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2" name="Table 21"/>
          <p:cNvGraphicFramePr>
            <a:graphicFrameLocks noGrp="1"/>
          </p:cNvGraphicFramePr>
          <p:nvPr/>
        </p:nvGraphicFramePr>
        <p:xfrm>
          <a:off x="1905000" y="38100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3" name="Table 22"/>
          <p:cNvGraphicFramePr>
            <a:graphicFrameLocks noGrp="1"/>
          </p:cNvGraphicFramePr>
          <p:nvPr/>
        </p:nvGraphicFramePr>
        <p:xfrm>
          <a:off x="1905000" y="44196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4" name="Table 23"/>
          <p:cNvGraphicFramePr>
            <a:graphicFrameLocks noGrp="1"/>
          </p:cNvGraphicFramePr>
          <p:nvPr/>
        </p:nvGraphicFramePr>
        <p:xfrm>
          <a:off x="1905000" y="5029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5" name="Table 24"/>
          <p:cNvGraphicFramePr>
            <a:graphicFrameLocks noGrp="1"/>
          </p:cNvGraphicFramePr>
          <p:nvPr/>
        </p:nvGraphicFramePr>
        <p:xfrm>
          <a:off x="1905000" y="5638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13031928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685800" y="2362200"/>
            <a:ext cx="7772400" cy="1470025"/>
          </a:xfrm>
        </p:spPr>
        <p:txBody>
          <a:bodyPr/>
          <a:lstStyle/>
          <a:p>
            <a:pPr eaLnBrk="1" hangingPunct="1"/>
            <a:r>
              <a:rPr lang="en-US" sz="13800" b="1" dirty="0" smtClean="0"/>
              <a:t>Big-O Formal Definition</a:t>
            </a:r>
          </a:p>
        </p:txBody>
      </p:sp>
    </p:spTree>
    <p:extLst>
      <p:ext uri="{BB962C8B-B14F-4D97-AF65-F5344CB8AC3E}">
        <p14:creationId xmlns:p14="http://schemas.microsoft.com/office/powerpoint/2010/main" val="167288023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custDataLst>
              <p:tags r:id="rId2"/>
            </p:custDataLst>
          </p:nvPr>
        </p:nvSpPr>
        <p:spPr/>
        <p:txBody>
          <a:bodyPr/>
          <a:lstStyle/>
          <a:p>
            <a:r>
              <a:rPr lang="en-US" sz="4800" b="1" dirty="0" smtClean="0"/>
              <a:t>Big-O Overview</a:t>
            </a:r>
          </a:p>
        </p:txBody>
      </p:sp>
      <p:sp>
        <p:nvSpPr>
          <p:cNvPr id="3" name="Content Placeholder 2"/>
          <p:cNvSpPr>
            <a:spLocks noGrp="1"/>
          </p:cNvSpPr>
          <p:nvPr>
            <p:ph idx="1"/>
            <p:custDataLst>
              <p:tags r:id="rId3"/>
            </p:custDataLst>
          </p:nvPr>
        </p:nvSpPr>
        <p:spPr>
          <a:xfrm>
            <a:off x="838200" y="1600200"/>
            <a:ext cx="7848600" cy="5029200"/>
          </a:xfrm>
        </p:spPr>
        <p:txBody>
          <a:bodyPr/>
          <a:lstStyle/>
          <a:p>
            <a:r>
              <a:rPr lang="en-US" dirty="0" smtClean="0"/>
              <a:t>We want to express the speed of an algorithm </a:t>
            </a:r>
            <a:r>
              <a:rPr lang="en-US" i="1" dirty="0" smtClean="0"/>
              <a:t>independently</a:t>
            </a:r>
            <a:r>
              <a:rPr lang="en-US" dirty="0" smtClean="0"/>
              <a:t> of a </a:t>
            </a:r>
            <a:r>
              <a:rPr lang="en-US" i="1" dirty="0" smtClean="0"/>
              <a:t>specific implementation </a:t>
            </a:r>
            <a:r>
              <a:rPr lang="en-US" dirty="0" smtClean="0"/>
              <a:t>on a </a:t>
            </a:r>
            <a:r>
              <a:rPr lang="en-US" i="1" dirty="0" smtClean="0"/>
              <a:t>specific machine. </a:t>
            </a:r>
          </a:p>
          <a:p>
            <a:endParaRPr lang="en-US" i="1" dirty="0" smtClean="0"/>
          </a:p>
          <a:p>
            <a:r>
              <a:rPr lang="en-US" dirty="0" smtClean="0"/>
              <a:t>We examine the cost of the algorithms for large input sets i.e. </a:t>
            </a:r>
            <a:r>
              <a:rPr lang="en-US" i="1" dirty="0" smtClean="0"/>
              <a:t>the asymptotic cost</a:t>
            </a:r>
            <a:r>
              <a:rPr lang="en-US" dirty="0" smtClean="0"/>
              <a:t>.</a:t>
            </a:r>
          </a:p>
          <a:p>
            <a:endParaRPr lang="en-US" dirty="0" smtClean="0"/>
          </a:p>
          <a:p>
            <a:r>
              <a:rPr lang="en-US" dirty="0" smtClean="0"/>
              <a:t>In later classes you’ll do this in more detail</a:t>
            </a:r>
          </a:p>
          <a:p>
            <a:pPr>
              <a:buFont typeface="Arial" pitchFamily="34" charset="0"/>
              <a:buNone/>
            </a:pPr>
            <a:endParaRPr lang="en-US" i="1" dirty="0" smtClean="0"/>
          </a:p>
          <a:p>
            <a:endParaRPr lang="en-US" dirty="0" smtClean="0"/>
          </a:p>
        </p:txBody>
      </p:sp>
    </p:spTree>
    <p:custDataLst>
      <p:tags r:id="rId1"/>
    </p:custDataLst>
    <p:extLst>
      <p:ext uri="{BB962C8B-B14F-4D97-AF65-F5344CB8AC3E}">
        <p14:creationId xmlns:p14="http://schemas.microsoft.com/office/powerpoint/2010/main" val="599306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custDataLst>
              <p:tags r:id="rId2"/>
            </p:custDataLst>
          </p:nvPr>
        </p:nvPicPr>
        <p:blipFill>
          <a:blip r:embed="rId17">
            <a:clrChange>
              <a:clrFrom>
                <a:srgbClr val="FFFF99"/>
              </a:clrFrom>
              <a:clrTo>
                <a:srgbClr val="FFFF99">
                  <a:alpha val="0"/>
                </a:srgbClr>
              </a:clrTo>
            </a:clrChange>
            <a:extLst>
              <a:ext uri="{28A0092B-C50C-407E-A947-70E740481C1C}">
                <a14:useLocalDpi xmlns:a14="http://schemas.microsoft.com/office/drawing/2010/main" val="0"/>
              </a:ext>
            </a:extLst>
          </a:blip>
          <a:srcRect/>
          <a:stretch>
            <a:fillRect/>
          </a:stretch>
        </p:blipFill>
        <p:spPr bwMode="auto">
          <a:xfrm>
            <a:off x="1219200" y="0"/>
            <a:ext cx="6553200"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4"/>
          <p:cNvSpPr>
            <a:spLocks noChangeArrowheads="1"/>
          </p:cNvSpPr>
          <p:nvPr>
            <p:custDataLst>
              <p:tags r:id="rId3"/>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0964" name="Rectangle 6"/>
          <p:cNvSpPr>
            <a:spLocks noChangeArrowheads="1"/>
          </p:cNvSpPr>
          <p:nvPr>
            <p:custDataLst>
              <p:tags r:id="rId4"/>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0965" name="Rectangle 8"/>
          <p:cNvSpPr>
            <a:spLocks noChangeArrowheads="1"/>
          </p:cNvSpPr>
          <p:nvPr>
            <p:custDataLst>
              <p:tags r:id="rId5"/>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0966" name="Rectangle 10"/>
          <p:cNvSpPr>
            <a:spLocks noChangeArrowheads="1"/>
          </p:cNvSpPr>
          <p:nvPr>
            <p:custDataLst>
              <p:tags r:id="rId6"/>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0967" name="Picture 9"/>
          <p:cNvPicPr>
            <a:picLocks noChangeAspect="1" noChangeArrowheads="1"/>
          </p:cNvPicPr>
          <p:nvPr>
            <p:custDataLst>
              <p:tags r:id="rId7"/>
            </p:custDataLst>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5400" y="3505200"/>
            <a:ext cx="23526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Rectangle 12"/>
          <p:cNvSpPr>
            <a:spLocks noChangeArrowheads="1"/>
          </p:cNvSpPr>
          <p:nvPr>
            <p:custDataLst>
              <p:tags r:id="rId8"/>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0969" name="Picture 11"/>
          <p:cNvPicPr>
            <a:picLocks noChangeAspect="1" noChangeArrowheads="1"/>
          </p:cNvPicPr>
          <p:nvPr>
            <p:custDataLst>
              <p:tags r:id="rId9"/>
            </p:custDataLst>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0" y="5638800"/>
            <a:ext cx="2352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Rectangle 14"/>
          <p:cNvSpPr>
            <a:spLocks noChangeArrowheads="1"/>
          </p:cNvSpPr>
          <p:nvPr>
            <p:custDataLst>
              <p:tags r:id="rId10"/>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0971" name="Picture 13"/>
          <p:cNvPicPr>
            <a:picLocks noChangeAspect="1" noChangeArrowheads="1"/>
          </p:cNvPicPr>
          <p:nvPr>
            <p:custDataLst>
              <p:tags r:id="rId11"/>
            </p:custDataLst>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0" y="1295400"/>
            <a:ext cx="20669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Arrow Connector 20"/>
          <p:cNvCxnSpPr/>
          <p:nvPr>
            <p:custDataLst>
              <p:tags r:id="rId12"/>
            </p:custDataLst>
          </p:nvPr>
        </p:nvCxnSpPr>
        <p:spPr>
          <a:xfrm>
            <a:off x="3733800" y="1752600"/>
            <a:ext cx="685800" cy="609600"/>
          </a:xfrm>
          <a:prstGeom prst="straightConnector1">
            <a:avLst/>
          </a:prstGeom>
          <a:ln w="57150">
            <a:tailEnd type="arrow"/>
          </a:ln>
        </p:spPr>
        <p:style>
          <a:lnRef idx="2">
            <a:schemeClr val="accent2"/>
          </a:lnRef>
          <a:fillRef idx="0">
            <a:schemeClr val="accent2"/>
          </a:fillRef>
          <a:effectRef idx="1">
            <a:schemeClr val="accent2"/>
          </a:effectRef>
          <a:fontRef idx="minor">
            <a:schemeClr val="tx1"/>
          </a:fontRef>
        </p:style>
      </p:cxnSp>
      <p:cxnSp>
        <p:nvCxnSpPr>
          <p:cNvPr id="23" name="Straight Arrow Connector 22"/>
          <p:cNvCxnSpPr/>
          <p:nvPr>
            <p:custDataLst>
              <p:tags r:id="rId13"/>
            </p:custDataLst>
          </p:nvPr>
        </p:nvCxnSpPr>
        <p:spPr>
          <a:xfrm rot="5400000" flipH="1" flipV="1">
            <a:off x="5295900" y="3162300"/>
            <a:ext cx="685800" cy="152400"/>
          </a:xfrm>
          <a:prstGeom prst="straightConnector1">
            <a:avLst/>
          </a:prstGeom>
          <a:ln w="57150">
            <a:tailEnd type="arrow"/>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custDataLst>
              <p:tags r:id="rId14"/>
            </p:custDataLst>
          </p:nvPr>
        </p:nvCxnSpPr>
        <p:spPr>
          <a:xfrm rot="10800000">
            <a:off x="3581400" y="5181600"/>
            <a:ext cx="533400" cy="457200"/>
          </a:xfrm>
          <a:prstGeom prst="straightConnector1">
            <a:avLst/>
          </a:prstGeom>
          <a:ln w="57150">
            <a:tailEnd type="arrow"/>
          </a:ln>
        </p:spPr>
        <p:style>
          <a:lnRef idx="2">
            <a:schemeClr val="accent2"/>
          </a:lnRef>
          <a:fillRef idx="0">
            <a:schemeClr val="accent2"/>
          </a:fillRef>
          <a:effectRef idx="1">
            <a:schemeClr val="accent2"/>
          </a:effectRef>
          <a:fontRef idx="minor">
            <a:schemeClr val="tx1"/>
          </a:fontRef>
        </p:style>
      </p:cxnSp>
      <p:sp>
        <p:nvSpPr>
          <p:cNvPr id="27" name="Line Callout 1 26"/>
          <p:cNvSpPr/>
          <p:nvPr>
            <p:custDataLst>
              <p:tags r:id="rId15"/>
            </p:custDataLst>
          </p:nvPr>
        </p:nvSpPr>
        <p:spPr>
          <a:xfrm>
            <a:off x="6477000" y="762000"/>
            <a:ext cx="2362200" cy="1447800"/>
          </a:xfrm>
          <a:prstGeom prst="borderCallout1">
            <a:avLst>
              <a:gd name="adj1" fmla="val 84577"/>
              <a:gd name="adj2" fmla="val 158"/>
              <a:gd name="adj3" fmla="val 53419"/>
              <a:gd name="adj4" fmla="val -346"/>
            </a:avLst>
          </a:prstGeom>
          <a:ln>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3200" dirty="0"/>
              <a:t>Which one is fastest?</a:t>
            </a:r>
          </a:p>
        </p:txBody>
      </p:sp>
    </p:spTree>
    <p:custDataLst>
      <p:tags r:id="rId1"/>
    </p:custDataLst>
    <p:extLst>
      <p:ext uri="{BB962C8B-B14F-4D97-AF65-F5344CB8AC3E}">
        <p14:creationId xmlns:p14="http://schemas.microsoft.com/office/powerpoint/2010/main" val="16474309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custDataLst>
              <p:tags r:id="rId2"/>
            </p:custDataLst>
          </p:nvPr>
        </p:nvPicPr>
        <p:blipFill>
          <a:blip r:embed="rId12">
            <a:clrChange>
              <a:clrFrom>
                <a:srgbClr val="FFFF99"/>
              </a:clrFrom>
              <a:clrTo>
                <a:srgbClr val="FFFF99">
                  <a:alpha val="0"/>
                </a:srgbClr>
              </a:clrTo>
            </a:clrChange>
            <a:extLst>
              <a:ext uri="{28A0092B-C50C-407E-A947-70E740481C1C}">
                <a14:useLocalDpi xmlns:a14="http://schemas.microsoft.com/office/drawing/2010/main" val="0"/>
              </a:ext>
            </a:extLst>
          </a:blip>
          <a:srcRect/>
          <a:stretch>
            <a:fillRect/>
          </a:stretch>
        </p:blipFill>
        <p:spPr bwMode="auto">
          <a:xfrm>
            <a:off x="1219200" y="0"/>
            <a:ext cx="6553200"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4"/>
          <p:cNvSpPr>
            <a:spLocks noChangeArrowheads="1"/>
          </p:cNvSpPr>
          <p:nvPr>
            <p:custDataLst>
              <p:tags r:id="rId3"/>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988" name="Rectangle 6"/>
          <p:cNvSpPr>
            <a:spLocks noChangeArrowheads="1"/>
          </p:cNvSpPr>
          <p:nvPr>
            <p:custDataLst>
              <p:tags r:id="rId4"/>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989" name="Rectangle 8"/>
          <p:cNvSpPr>
            <a:spLocks noChangeArrowheads="1"/>
          </p:cNvSpPr>
          <p:nvPr>
            <p:custDataLst>
              <p:tags r:id="rId5"/>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990" name="Rectangle 10"/>
          <p:cNvSpPr>
            <a:spLocks noChangeArrowheads="1"/>
          </p:cNvSpPr>
          <p:nvPr>
            <p:custDataLst>
              <p:tags r:id="rId6"/>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991" name="Rectangle 12"/>
          <p:cNvSpPr>
            <a:spLocks noChangeArrowheads="1"/>
          </p:cNvSpPr>
          <p:nvPr>
            <p:custDataLst>
              <p:tags r:id="rId7"/>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992" name="Rectangle 14"/>
          <p:cNvSpPr>
            <a:spLocks noChangeArrowheads="1"/>
          </p:cNvSpPr>
          <p:nvPr>
            <p:custDataLst>
              <p:tags r:id="rId8"/>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cxnSp>
        <p:nvCxnSpPr>
          <p:cNvPr id="25" name="Straight Arrow Connector 24"/>
          <p:cNvCxnSpPr/>
          <p:nvPr>
            <p:custDataLst>
              <p:tags r:id="rId9"/>
            </p:custDataLst>
          </p:nvPr>
        </p:nvCxnSpPr>
        <p:spPr>
          <a:xfrm rot="5400000" flipH="1" flipV="1">
            <a:off x="1524794" y="3275806"/>
            <a:ext cx="6553200" cy="1588"/>
          </a:xfrm>
          <a:prstGeom prst="straightConnector1">
            <a:avLst/>
          </a:prstGeom>
          <a:ln w="57150">
            <a:solidFill>
              <a:srgbClr val="FF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7" name="Line Callout 1 16"/>
          <p:cNvSpPr/>
          <p:nvPr>
            <p:custDataLst>
              <p:tags r:id="rId10"/>
            </p:custDataLst>
          </p:nvPr>
        </p:nvSpPr>
        <p:spPr>
          <a:xfrm>
            <a:off x="5562600" y="2971800"/>
            <a:ext cx="3352800" cy="2590800"/>
          </a:xfrm>
          <a:prstGeom prst="borderCallout1">
            <a:avLst>
              <a:gd name="adj1" fmla="val 13413"/>
              <a:gd name="adj2" fmla="val -2187"/>
              <a:gd name="adj3" fmla="val 24064"/>
              <a:gd name="adj4" fmla="val -22154"/>
            </a:avLst>
          </a:prstGeom>
          <a:ln>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3200" dirty="0"/>
              <a:t>“</a:t>
            </a:r>
            <a:r>
              <a:rPr lang="en-US" sz="3200" dirty="0" err="1"/>
              <a:t>Woah</a:t>
            </a:r>
            <a:r>
              <a:rPr lang="en-US" sz="3200" dirty="0"/>
              <a:t>! One of these is WAY better after this point. Let’s call that point </a:t>
            </a:r>
            <a:r>
              <a:rPr lang="en-US" sz="3200" dirty="0">
                <a:latin typeface="Courier New" pitchFamily="49" charset="0"/>
                <a:cs typeface="Courier New" pitchFamily="49" charset="0"/>
              </a:rPr>
              <a:t>N</a:t>
            </a:r>
            <a:r>
              <a:rPr lang="en-US" sz="3200" dirty="0"/>
              <a:t>”</a:t>
            </a:r>
          </a:p>
        </p:txBody>
      </p:sp>
    </p:spTree>
    <p:custDataLst>
      <p:tags r:id="rId1"/>
    </p:custDataLst>
    <p:extLst>
      <p:ext uri="{BB962C8B-B14F-4D97-AF65-F5344CB8AC3E}">
        <p14:creationId xmlns:p14="http://schemas.microsoft.com/office/powerpoint/2010/main" val="3289851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custDataLst>
              <p:tags r:id="rId3"/>
            </p:custDataLst>
          </p:nvPr>
        </p:nvSpPr>
        <p:spPr>
          <a:xfrm>
            <a:off x="228600" y="274638"/>
            <a:ext cx="8686800" cy="1143000"/>
          </a:xfrm>
        </p:spPr>
        <p:txBody>
          <a:bodyPr/>
          <a:lstStyle/>
          <a:p>
            <a:r>
              <a:rPr lang="en-US" smtClean="0"/>
              <a:t>Which is fastest after some </a:t>
            </a:r>
            <a:br>
              <a:rPr lang="en-US" smtClean="0"/>
            </a:br>
            <a:r>
              <a:rPr lang="en-US" smtClean="0"/>
              <a:t>big value </a:t>
            </a:r>
            <a:r>
              <a:rPr lang="en-US" smtClean="0">
                <a:latin typeface="Courier New" pitchFamily="49" charset="0"/>
                <a:cs typeface="Courier New" pitchFamily="49" charset="0"/>
              </a:rPr>
              <a:t>N</a:t>
            </a:r>
            <a:r>
              <a:rPr lang="en-US" smtClean="0"/>
              <a:t>?</a:t>
            </a:r>
            <a:endParaRPr lang="en-US" smtClean="0">
              <a:latin typeface="Courier New" pitchFamily="49" charset="0"/>
              <a:cs typeface="Courier New" pitchFamily="49" charset="0"/>
            </a:endParaRPr>
          </a:p>
        </p:txBody>
      </p:sp>
      <p:pic>
        <p:nvPicPr>
          <p:cNvPr id="44035" name="Picture 3"/>
          <p:cNvPicPr>
            <a:picLocks noChangeAspect="1" noChangeArrowheads="1"/>
          </p:cNvPicPr>
          <p:nvPr>
            <p:custDataLst>
              <p:tags r:id="rId4"/>
            </p:custDataLst>
          </p:nvPr>
        </p:nvPicPr>
        <p:blipFill rotWithShape="1">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l="32080"/>
          <a:stretch/>
        </p:blipFill>
        <p:spPr bwMode="auto">
          <a:xfrm>
            <a:off x="3530009" y="2057400"/>
            <a:ext cx="2956516"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
          <p:cNvPicPr>
            <a:picLocks noChangeAspect="1" noChangeArrowheads="1"/>
          </p:cNvPicPr>
          <p:nvPr>
            <p:custDataLst>
              <p:tags r:id="rId5"/>
            </p:custDataLst>
          </p:nvPr>
        </p:nvPicPr>
        <p:blipFill rotWithShape="1">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32150"/>
          <a:stretch/>
        </p:blipFill>
        <p:spPr bwMode="auto">
          <a:xfrm>
            <a:off x="3530008" y="2943225"/>
            <a:ext cx="294699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
          <p:cNvPicPr>
            <a:picLocks noChangeAspect="1" noChangeArrowheads="1"/>
          </p:cNvPicPr>
          <p:nvPr>
            <p:custDataLst>
              <p:tags r:id="rId6"/>
            </p:custDataLst>
          </p:nvPr>
        </p:nvPicPr>
        <p:blipFill rotWithShape="1">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36560"/>
          <a:stretch/>
        </p:blipFill>
        <p:spPr bwMode="auto">
          <a:xfrm>
            <a:off x="3530008" y="3781425"/>
            <a:ext cx="242311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4"/>
          <p:cNvSpPr>
            <a:spLocks noChangeArrowheads="1"/>
          </p:cNvSpPr>
          <p:nvPr>
            <p:custDataLst>
              <p:tags r:id="rId7"/>
            </p:custDataLst>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4039" name="Rectangle 5"/>
          <p:cNvSpPr>
            <a:spLocks noChangeArrowheads="1"/>
          </p:cNvSpPr>
          <p:nvPr>
            <p:custDataLst>
              <p:tags r:id="rId8"/>
            </p:custDataLst>
          </p:nvPr>
        </p:nvSpPr>
        <p:spPr bwMode="auto">
          <a:xfrm>
            <a:off x="0" y="1343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44040" name="Rectangle 6"/>
          <p:cNvSpPr>
            <a:spLocks noChangeArrowheads="1"/>
          </p:cNvSpPr>
          <p:nvPr>
            <p:custDataLst>
              <p:tags r:id="rId9"/>
            </p:custDataLst>
          </p:nvPr>
        </p:nvSpPr>
        <p:spPr bwMode="auto">
          <a:xfrm>
            <a:off x="0" y="2181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44041" name="Rectangle 7"/>
          <p:cNvSpPr>
            <a:spLocks noChangeArrowheads="1"/>
          </p:cNvSpPr>
          <p:nvPr>
            <p:custDataLst>
              <p:tags r:id="rId10"/>
            </p:custDataLst>
          </p:nvPr>
        </p:nvSpPr>
        <p:spPr bwMode="auto">
          <a:xfrm>
            <a:off x="0" y="3000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cxnSp>
        <p:nvCxnSpPr>
          <p:cNvPr id="11" name="Straight Arrow Connector 10"/>
          <p:cNvCxnSpPr/>
          <p:nvPr>
            <p:custDataLst>
              <p:tags r:id="rId11"/>
            </p:custDataLst>
          </p:nvPr>
        </p:nvCxnSpPr>
        <p:spPr>
          <a:xfrm rot="10800000">
            <a:off x="6629400" y="2514600"/>
            <a:ext cx="1676400" cy="1588"/>
          </a:xfrm>
          <a:prstGeom prst="straightConnector1">
            <a:avLst/>
          </a:prstGeom>
          <a:ln w="127000">
            <a:tailEnd type="arrow"/>
          </a:ln>
        </p:spPr>
        <p:style>
          <a:lnRef idx="2">
            <a:schemeClr val="accent2"/>
          </a:lnRef>
          <a:fillRef idx="0">
            <a:schemeClr val="accent2"/>
          </a:fillRef>
          <a:effectRef idx="1">
            <a:schemeClr val="accent2"/>
          </a:effectRef>
          <a:fontRef idx="minor">
            <a:schemeClr val="tx1"/>
          </a:fontRef>
        </p:style>
      </p:cxnSp>
      <p:graphicFrame>
        <p:nvGraphicFramePr>
          <p:cNvPr id="2" name="Object 1"/>
          <p:cNvGraphicFramePr>
            <a:graphicFrameLocks noChangeAspect="1"/>
          </p:cNvGraphicFramePr>
          <p:nvPr>
            <p:custDataLst>
              <p:tags r:id="rId12"/>
            </p:custDataLst>
            <p:extLst>
              <p:ext uri="{D42A27DB-BD31-4B8C-83A1-F6EECF244321}">
                <p14:modId xmlns:p14="http://schemas.microsoft.com/office/powerpoint/2010/main" val="547951879"/>
              </p:ext>
            </p:extLst>
          </p:nvPr>
        </p:nvGraphicFramePr>
        <p:xfrm>
          <a:off x="2209800" y="2065357"/>
          <a:ext cx="1426536" cy="877868"/>
        </p:xfrm>
        <a:graphic>
          <a:graphicData uri="http://schemas.openxmlformats.org/presentationml/2006/ole">
            <mc:AlternateContent xmlns:mc="http://schemas.openxmlformats.org/markup-compatibility/2006">
              <mc:Choice xmlns:v="urn:schemas-microsoft-com:vml" Requires="v">
                <p:oleObj spid="_x0000_s7273" name="Equation" r:id="rId19" imgW="330120" imgH="203040" progId="Equation.3">
                  <p:embed/>
                </p:oleObj>
              </mc:Choice>
              <mc:Fallback>
                <p:oleObj name="Equation" r:id="rId19" imgW="330120" imgH="203040" progId="Equation.3">
                  <p:embed/>
                  <p:pic>
                    <p:nvPicPr>
                      <p:cNvPr id="0" name="Object 3"/>
                      <p:cNvPicPr>
                        <a:picLocks noChangeAspect="1" noChangeArrowheads="1"/>
                      </p:cNvPicPr>
                      <p:nvPr/>
                    </p:nvPicPr>
                    <p:blipFill>
                      <a:blip r:embed="rId20"/>
                      <a:srcRect/>
                      <a:stretch>
                        <a:fillRect/>
                      </a:stretch>
                    </p:blipFill>
                    <p:spPr bwMode="auto">
                      <a:xfrm>
                        <a:off x="2209800" y="2065357"/>
                        <a:ext cx="1426536" cy="877868"/>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custDataLst>
              <p:tags r:id="rId13"/>
            </p:custDataLst>
            <p:extLst>
              <p:ext uri="{D42A27DB-BD31-4B8C-83A1-F6EECF244321}">
                <p14:modId xmlns:p14="http://schemas.microsoft.com/office/powerpoint/2010/main" val="3329768881"/>
              </p:ext>
            </p:extLst>
          </p:nvPr>
        </p:nvGraphicFramePr>
        <p:xfrm>
          <a:off x="2209800" y="2870791"/>
          <a:ext cx="1427162" cy="877888"/>
        </p:xfrm>
        <a:graphic>
          <a:graphicData uri="http://schemas.openxmlformats.org/presentationml/2006/ole">
            <mc:AlternateContent xmlns:mc="http://schemas.openxmlformats.org/markup-compatibility/2006">
              <mc:Choice xmlns:v="urn:schemas-microsoft-com:vml" Requires="v">
                <p:oleObj spid="_x0000_s7274" name="Equation" r:id="rId21" imgW="330120" imgH="203040" progId="Equation.3">
                  <p:embed/>
                </p:oleObj>
              </mc:Choice>
              <mc:Fallback>
                <p:oleObj name="Equation" r:id="rId21" imgW="330120" imgH="203040" progId="Equation.3">
                  <p:embed/>
                  <p:pic>
                    <p:nvPicPr>
                      <p:cNvPr id="0" name="Object 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09800" y="2870791"/>
                        <a:ext cx="142716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custDataLst>
              <p:tags r:id="rId14"/>
            </p:custDataLst>
            <p:extLst>
              <p:ext uri="{D42A27DB-BD31-4B8C-83A1-F6EECF244321}">
                <p14:modId xmlns:p14="http://schemas.microsoft.com/office/powerpoint/2010/main" val="1665180167"/>
              </p:ext>
            </p:extLst>
          </p:nvPr>
        </p:nvGraphicFramePr>
        <p:xfrm>
          <a:off x="2209800" y="3752056"/>
          <a:ext cx="1427162" cy="877888"/>
        </p:xfrm>
        <a:graphic>
          <a:graphicData uri="http://schemas.openxmlformats.org/presentationml/2006/ole">
            <mc:AlternateContent xmlns:mc="http://schemas.openxmlformats.org/markup-compatibility/2006">
              <mc:Choice xmlns:v="urn:schemas-microsoft-com:vml" Requires="v">
                <p:oleObj spid="_x0000_s7275" name="Equation" r:id="rId23" imgW="330120" imgH="203040" progId="Equation.3">
                  <p:embed/>
                </p:oleObj>
              </mc:Choice>
              <mc:Fallback>
                <p:oleObj name="Equation" r:id="rId23" imgW="330120" imgH="203040" progId="Equation.3">
                  <p:embed/>
                  <p:pic>
                    <p:nvPicPr>
                      <p:cNvPr id="0" name="Object 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09800" y="3752056"/>
                        <a:ext cx="142716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3177741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48" y="0"/>
            <a:ext cx="8866852" cy="6854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1 4"/>
          <p:cNvSpPr/>
          <p:nvPr/>
        </p:nvSpPr>
        <p:spPr>
          <a:xfrm>
            <a:off x="152400" y="228600"/>
            <a:ext cx="4419600" cy="3048000"/>
          </a:xfrm>
          <a:prstGeom prst="borderCallout1">
            <a:avLst>
              <a:gd name="adj1" fmla="val 28206"/>
              <a:gd name="adj2" fmla="val -33"/>
              <a:gd name="adj3" fmla="val 7379"/>
              <a:gd name="adj4" fmla="val 98"/>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200" b="1" dirty="0" smtClean="0"/>
              <a:t>Imprecision ALERT! </a:t>
            </a:r>
          </a:p>
          <a:p>
            <a:pPr algn="ctr" fontAlgn="auto">
              <a:spcBef>
                <a:spcPts val="0"/>
              </a:spcBef>
              <a:spcAft>
                <a:spcPts val="0"/>
              </a:spcAft>
              <a:defRPr/>
            </a:pPr>
            <a:endParaRPr lang="en-US" sz="3200" b="1" dirty="0" smtClean="0"/>
          </a:p>
          <a:p>
            <a:pPr algn="ctr" fontAlgn="auto">
              <a:spcBef>
                <a:spcPts val="0"/>
              </a:spcBef>
              <a:spcAft>
                <a:spcPts val="0"/>
              </a:spcAft>
              <a:defRPr/>
            </a:pPr>
            <a:r>
              <a:rPr lang="en-US" sz="3200" dirty="0" smtClean="0"/>
              <a:t>Before, we looked at a specific example</a:t>
            </a:r>
            <a:r>
              <a:rPr lang="en-US" sz="2400" dirty="0" smtClean="0"/>
              <a:t> (</a:t>
            </a:r>
            <a:r>
              <a:rPr lang="en-US" sz="2400" i="1" dirty="0" smtClean="0"/>
              <a:t>e.g., </a:t>
            </a:r>
            <a:r>
              <a:rPr lang="en-US" sz="2400" dirty="0" smtClean="0"/>
              <a:t>N=6) </a:t>
            </a:r>
            <a:r>
              <a:rPr lang="en-US" sz="3200" dirty="0" smtClean="0"/>
              <a:t>and generalized!</a:t>
            </a:r>
            <a:endParaRPr lang="en-US" sz="2400" dirty="0"/>
          </a:p>
        </p:txBody>
      </p:sp>
    </p:spTree>
    <p:extLst>
      <p:ext uri="{BB962C8B-B14F-4D97-AF65-F5344CB8AC3E}">
        <p14:creationId xmlns:p14="http://schemas.microsoft.com/office/powerpoint/2010/main" val="10706318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custDataLst>
              <p:tags r:id="rId3"/>
            </p:custDataLst>
          </p:nvPr>
        </p:nvSpPr>
        <p:spPr>
          <a:xfrm>
            <a:off x="228600" y="274638"/>
            <a:ext cx="8686800" cy="1143000"/>
          </a:xfrm>
        </p:spPr>
        <p:txBody>
          <a:bodyPr/>
          <a:lstStyle/>
          <a:p>
            <a:r>
              <a:rPr lang="en-US" smtClean="0"/>
              <a:t>Which is fastest after some value </a:t>
            </a:r>
            <a:r>
              <a:rPr lang="en-US" smtClean="0">
                <a:latin typeface="Courier New" pitchFamily="49" charset="0"/>
                <a:cs typeface="Courier New" pitchFamily="49" charset="0"/>
              </a:rPr>
              <a:t>N</a:t>
            </a:r>
            <a:r>
              <a:rPr lang="en-US" smtClean="0"/>
              <a:t>?</a:t>
            </a:r>
            <a:endParaRPr lang="en-US" smtClean="0">
              <a:latin typeface="Courier New" pitchFamily="49" charset="0"/>
              <a:cs typeface="Courier New" pitchFamily="49" charset="0"/>
            </a:endParaRPr>
          </a:p>
        </p:txBody>
      </p:sp>
      <p:sp>
        <p:nvSpPr>
          <p:cNvPr id="46083" name="Rectangle 4"/>
          <p:cNvSpPr>
            <a:spLocks noChangeArrowheads="1"/>
          </p:cNvSpPr>
          <p:nvPr>
            <p:custDataLst>
              <p:tags r:id="rId4"/>
            </p:custDataLst>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6084" name="Rectangle 5"/>
          <p:cNvSpPr>
            <a:spLocks noChangeArrowheads="1"/>
          </p:cNvSpPr>
          <p:nvPr>
            <p:custDataLst>
              <p:tags r:id="rId5"/>
            </p:custDataLst>
          </p:nvPr>
        </p:nvSpPr>
        <p:spPr bwMode="auto">
          <a:xfrm>
            <a:off x="0" y="1343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46085" name="Rectangle 6"/>
          <p:cNvSpPr>
            <a:spLocks noChangeArrowheads="1"/>
          </p:cNvSpPr>
          <p:nvPr>
            <p:custDataLst>
              <p:tags r:id="rId6"/>
            </p:custDataLst>
          </p:nvPr>
        </p:nvSpPr>
        <p:spPr bwMode="auto">
          <a:xfrm>
            <a:off x="0" y="2181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46086" name="Rectangle 7"/>
          <p:cNvSpPr>
            <a:spLocks noChangeArrowheads="1"/>
          </p:cNvSpPr>
          <p:nvPr>
            <p:custDataLst>
              <p:tags r:id="rId7"/>
            </p:custDataLst>
          </p:nvPr>
        </p:nvSpPr>
        <p:spPr bwMode="auto">
          <a:xfrm>
            <a:off x="0" y="3000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cxnSp>
        <p:nvCxnSpPr>
          <p:cNvPr id="11" name="Straight Arrow Connector 10"/>
          <p:cNvCxnSpPr/>
          <p:nvPr>
            <p:custDataLst>
              <p:tags r:id="rId8"/>
            </p:custDataLst>
          </p:nvPr>
        </p:nvCxnSpPr>
        <p:spPr>
          <a:xfrm rot="10800000">
            <a:off x="7162800" y="2895600"/>
            <a:ext cx="1676400" cy="1588"/>
          </a:xfrm>
          <a:prstGeom prst="straightConnector1">
            <a:avLst/>
          </a:prstGeom>
          <a:ln w="127000">
            <a:tailEnd type="arrow"/>
          </a:ln>
        </p:spPr>
        <p:style>
          <a:lnRef idx="2">
            <a:schemeClr val="accent2"/>
          </a:lnRef>
          <a:fillRef idx="0">
            <a:schemeClr val="accent2"/>
          </a:fillRef>
          <a:effectRef idx="1">
            <a:schemeClr val="accent2"/>
          </a:effectRef>
          <a:fontRef idx="minor">
            <a:schemeClr val="tx1"/>
          </a:fontRef>
        </p:style>
      </p:cxnSp>
      <p:pic>
        <p:nvPicPr>
          <p:cNvPr id="46088" name="Picture 2"/>
          <p:cNvPicPr>
            <a:picLocks noChangeAspect="1" noChangeArrowheads="1"/>
          </p:cNvPicPr>
          <p:nvPr>
            <p:custDataLst>
              <p:tags r:id="rId9"/>
            </p:custDataLst>
          </p:nvPr>
        </p:nvPicPr>
        <p:blipFill rotWithShape="1">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l="24225"/>
          <a:stretch/>
        </p:blipFill>
        <p:spPr bwMode="auto">
          <a:xfrm>
            <a:off x="2700670" y="2409825"/>
            <a:ext cx="415733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1"/>
          <p:cNvPicPr>
            <a:picLocks noChangeAspect="1" noChangeArrowheads="1"/>
          </p:cNvPicPr>
          <p:nvPr>
            <p:custDataLst>
              <p:tags r:id="rId10"/>
            </p:custDataLst>
          </p:nvPr>
        </p:nvPicPr>
        <p:blipFill rotWithShape="1">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l="47140"/>
          <a:stretch/>
        </p:blipFill>
        <p:spPr bwMode="auto">
          <a:xfrm>
            <a:off x="2700670" y="3295650"/>
            <a:ext cx="149033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Rectangle 4"/>
          <p:cNvSpPr>
            <a:spLocks noChangeArrowheads="1"/>
          </p:cNvSpPr>
          <p:nvPr>
            <p:custDataLst>
              <p:tags r:id="rId11"/>
            </p:custDataLst>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6091" name="Rectangle 5"/>
          <p:cNvSpPr>
            <a:spLocks noChangeArrowheads="1"/>
          </p:cNvSpPr>
          <p:nvPr>
            <p:custDataLst>
              <p:tags r:id="rId12"/>
            </p:custDataLst>
          </p:nvPr>
        </p:nvSpPr>
        <p:spPr bwMode="auto">
          <a:xfrm>
            <a:off x="0" y="1343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46092" name="Rectangle 6"/>
          <p:cNvSpPr>
            <a:spLocks noChangeArrowheads="1"/>
          </p:cNvSpPr>
          <p:nvPr>
            <p:custDataLst>
              <p:tags r:id="rId13"/>
            </p:custDataLst>
          </p:nvPr>
        </p:nvSpPr>
        <p:spPr bwMode="auto">
          <a:xfrm>
            <a:off x="0" y="2228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46093" name="Rectangle 7"/>
          <p:cNvSpPr>
            <a:spLocks noChangeArrowheads="1"/>
          </p:cNvSpPr>
          <p:nvPr>
            <p:custDataLst>
              <p:tags r:id="rId14"/>
            </p:custDataLst>
          </p:nvPr>
        </p:nvSpPr>
        <p:spPr bwMode="auto">
          <a:xfrm>
            <a:off x="0" y="3114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46094" name="Rectangle 9"/>
          <p:cNvSpPr>
            <a:spLocks noChangeArrowheads="1"/>
          </p:cNvSpPr>
          <p:nvPr>
            <p:custDataLst>
              <p:tags r:id="rId15"/>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6095" name="Picture 8"/>
          <p:cNvPicPr>
            <a:picLocks noChangeAspect="1" noChangeArrowheads="1"/>
          </p:cNvPicPr>
          <p:nvPr>
            <p:custDataLst>
              <p:tags r:id="rId16"/>
            </p:custDataLst>
          </p:nvPr>
        </p:nvPicPr>
        <p:blipFill rotWithShape="1">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l="28794"/>
          <a:stretch/>
        </p:blipFill>
        <p:spPr bwMode="auto">
          <a:xfrm>
            <a:off x="2781300" y="1447800"/>
            <a:ext cx="34861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Callout 1 19"/>
          <p:cNvSpPr/>
          <p:nvPr>
            <p:custDataLst>
              <p:tags r:id="rId17"/>
            </p:custDataLst>
          </p:nvPr>
        </p:nvSpPr>
        <p:spPr>
          <a:xfrm>
            <a:off x="685800" y="4343400"/>
            <a:ext cx="3810000" cy="1905000"/>
          </a:xfrm>
          <a:prstGeom prst="borderCallout1">
            <a:avLst>
              <a:gd name="adj1" fmla="val 13413"/>
              <a:gd name="adj2" fmla="val -497"/>
              <a:gd name="adj3" fmla="val 25270"/>
              <a:gd name="adj4" fmla="val -520"/>
            </a:avLst>
          </a:prstGeom>
          <a:ln>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3200" b="1" dirty="0"/>
              <a:t>WAIT – who cares? </a:t>
            </a:r>
            <a:r>
              <a:rPr lang="en-US" sz="3200" dirty="0"/>
              <a:t>These are all proportional! </a:t>
            </a:r>
          </a:p>
        </p:txBody>
      </p:sp>
      <p:sp>
        <p:nvSpPr>
          <p:cNvPr id="22" name="Line Callout 1 21"/>
          <p:cNvSpPr/>
          <p:nvPr>
            <p:custDataLst>
              <p:tags r:id="rId18"/>
            </p:custDataLst>
          </p:nvPr>
        </p:nvSpPr>
        <p:spPr>
          <a:xfrm>
            <a:off x="4800600" y="4876800"/>
            <a:ext cx="4038600" cy="1524000"/>
          </a:xfrm>
          <a:prstGeom prst="borderCallout1">
            <a:avLst>
              <a:gd name="adj1" fmla="val 13413"/>
              <a:gd name="adj2" fmla="val -497"/>
              <a:gd name="adj3" fmla="val 25270"/>
              <a:gd name="adj4" fmla="val -520"/>
            </a:avLst>
          </a:prstGeom>
          <a:ln>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Sometimes we do care, but for simplicity we ignore constants</a:t>
            </a:r>
          </a:p>
        </p:txBody>
      </p:sp>
      <p:graphicFrame>
        <p:nvGraphicFramePr>
          <p:cNvPr id="2" name="Object 1"/>
          <p:cNvGraphicFramePr>
            <a:graphicFrameLocks noChangeAspect="1"/>
          </p:cNvGraphicFramePr>
          <p:nvPr>
            <p:custDataLst>
              <p:tags r:id="rId19"/>
            </p:custDataLst>
            <p:extLst>
              <p:ext uri="{D42A27DB-BD31-4B8C-83A1-F6EECF244321}">
                <p14:modId xmlns:p14="http://schemas.microsoft.com/office/powerpoint/2010/main" val="1969135802"/>
              </p:ext>
            </p:extLst>
          </p:nvPr>
        </p:nvGraphicFramePr>
        <p:xfrm>
          <a:off x="1447800" y="1428750"/>
          <a:ext cx="1427163" cy="877887"/>
        </p:xfrm>
        <a:graphic>
          <a:graphicData uri="http://schemas.openxmlformats.org/presentationml/2006/ole">
            <mc:AlternateContent xmlns:mc="http://schemas.openxmlformats.org/markup-compatibility/2006">
              <mc:Choice xmlns:v="urn:schemas-microsoft-com:vml" Requires="v">
                <p:oleObj spid="_x0000_s8293" name="Equation" r:id="rId26" imgW="330120" imgH="203040" progId="Equation.3">
                  <p:embed/>
                </p:oleObj>
              </mc:Choice>
              <mc:Fallback>
                <p:oleObj name="Equation" r:id="rId26" imgW="330120" imgH="203040" progId="Equation.3">
                  <p:embed/>
                  <p:pic>
                    <p:nvPicPr>
                      <p:cNvPr id="0" name="Object 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447800" y="1428750"/>
                        <a:ext cx="1427163"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custDataLst>
              <p:tags r:id="rId20"/>
            </p:custDataLst>
            <p:extLst>
              <p:ext uri="{D42A27DB-BD31-4B8C-83A1-F6EECF244321}">
                <p14:modId xmlns:p14="http://schemas.microsoft.com/office/powerpoint/2010/main" val="3218150511"/>
              </p:ext>
            </p:extLst>
          </p:nvPr>
        </p:nvGraphicFramePr>
        <p:xfrm>
          <a:off x="1447800" y="2428395"/>
          <a:ext cx="1427163" cy="877888"/>
        </p:xfrm>
        <a:graphic>
          <a:graphicData uri="http://schemas.openxmlformats.org/presentationml/2006/ole">
            <mc:AlternateContent xmlns:mc="http://schemas.openxmlformats.org/markup-compatibility/2006">
              <mc:Choice xmlns:v="urn:schemas-microsoft-com:vml" Requires="v">
                <p:oleObj spid="_x0000_s8294" name="Equation" r:id="rId28" imgW="330057" imgH="203112" progId="Equation.3">
                  <p:embed/>
                </p:oleObj>
              </mc:Choice>
              <mc:Fallback>
                <p:oleObj name="Equation" r:id="rId28" imgW="330057" imgH="203112" progId="Equation.3">
                  <p:embed/>
                  <p:pic>
                    <p:nvPicPr>
                      <p:cNvPr id="0" name="Object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447800" y="2428395"/>
                        <a:ext cx="14271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custDataLst>
              <p:tags r:id="rId21"/>
            </p:custDataLst>
            <p:extLst>
              <p:ext uri="{D42A27DB-BD31-4B8C-83A1-F6EECF244321}">
                <p14:modId xmlns:p14="http://schemas.microsoft.com/office/powerpoint/2010/main" val="2907366083"/>
              </p:ext>
            </p:extLst>
          </p:nvPr>
        </p:nvGraphicFramePr>
        <p:xfrm>
          <a:off x="1447800" y="3340432"/>
          <a:ext cx="1427163" cy="879475"/>
        </p:xfrm>
        <a:graphic>
          <a:graphicData uri="http://schemas.openxmlformats.org/presentationml/2006/ole">
            <mc:AlternateContent xmlns:mc="http://schemas.openxmlformats.org/markup-compatibility/2006">
              <mc:Choice xmlns:v="urn:schemas-microsoft-com:vml" Requires="v">
                <p:oleObj spid="_x0000_s8295" name="Equation" r:id="rId29" imgW="330057" imgH="203112" progId="Equation.3">
                  <p:embed/>
                </p:oleObj>
              </mc:Choice>
              <mc:Fallback>
                <p:oleObj name="Equation" r:id="rId29" imgW="330057" imgH="203112" progId="Equation.3">
                  <p:embed/>
                  <p:pic>
                    <p:nvPicPr>
                      <p:cNvPr id="0" name="Object 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447800" y="3340432"/>
                        <a:ext cx="142716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2186649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custDataLst>
              <p:tags r:id="rId3"/>
            </p:custDataLst>
          </p:nvPr>
        </p:nvSpPr>
        <p:spPr bwMode="auto">
          <a:xfrm>
            <a:off x="3048000" y="2819400"/>
            <a:ext cx="3355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a:t>if and only if </a:t>
            </a:r>
          </a:p>
        </p:txBody>
      </p:sp>
      <p:graphicFrame>
        <p:nvGraphicFramePr>
          <p:cNvPr id="43011" name="Object 2"/>
          <p:cNvGraphicFramePr>
            <a:graphicFrameLocks noChangeAspect="1"/>
          </p:cNvGraphicFramePr>
          <p:nvPr>
            <p:custDataLst>
              <p:tags r:id="rId4"/>
            </p:custDataLst>
          </p:nvPr>
        </p:nvGraphicFramePr>
        <p:xfrm>
          <a:off x="1828800" y="4191000"/>
          <a:ext cx="6065838" cy="1295400"/>
        </p:xfrm>
        <a:graphic>
          <a:graphicData uri="http://schemas.openxmlformats.org/presentationml/2006/ole">
            <mc:AlternateContent xmlns:mc="http://schemas.openxmlformats.org/markup-compatibility/2006">
              <mc:Choice xmlns:v="urn:schemas-microsoft-com:vml" Requires="v">
                <p:oleObj spid="_x0000_s1169" name="Equation" r:id="rId9" imgW="952087" imgH="203112" progId="Equation.3">
                  <p:embed/>
                </p:oleObj>
              </mc:Choice>
              <mc:Fallback>
                <p:oleObj name="Equation" r:id="rId9" imgW="952087" imgH="20311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8800" y="4191000"/>
                        <a:ext cx="60658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2" name="Object 3"/>
          <p:cNvGraphicFramePr>
            <a:graphicFrameLocks noChangeAspect="1"/>
          </p:cNvGraphicFramePr>
          <p:nvPr>
            <p:custDataLst>
              <p:tags r:id="rId5"/>
            </p:custDataLst>
          </p:nvPr>
        </p:nvGraphicFramePr>
        <p:xfrm>
          <a:off x="1828800" y="1219200"/>
          <a:ext cx="5870575" cy="1219200"/>
        </p:xfrm>
        <a:graphic>
          <a:graphicData uri="http://schemas.openxmlformats.org/presentationml/2006/ole">
            <mc:AlternateContent xmlns:mc="http://schemas.openxmlformats.org/markup-compatibility/2006">
              <mc:Choice xmlns:v="urn:schemas-microsoft-com:vml" Requires="v">
                <p:oleObj spid="_x0000_s1170" name="Equation" r:id="rId11" imgW="977476" imgH="203112" progId="Equation.3">
                  <p:embed/>
                </p:oleObj>
              </mc:Choice>
              <mc:Fallback>
                <p:oleObj name="Equation" r:id="rId11" imgW="977476" imgH="20311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1219200"/>
                        <a:ext cx="58705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3" name="Rectangle 6"/>
          <p:cNvSpPr>
            <a:spLocks noChangeArrowheads="1"/>
          </p:cNvSpPr>
          <p:nvPr>
            <p:custDataLst>
              <p:tags r:id="rId6"/>
            </p:custDataLst>
          </p:nvPr>
        </p:nvSpPr>
        <p:spPr bwMode="auto">
          <a:xfrm>
            <a:off x="3124200" y="5638800"/>
            <a:ext cx="30876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a:t>for all </a:t>
            </a:r>
            <a:r>
              <a:rPr lang="en-US" sz="4400" i="1"/>
              <a:t>n</a:t>
            </a:r>
            <a:r>
              <a:rPr lang="en-US" sz="4400"/>
              <a:t> &gt; N</a:t>
            </a:r>
          </a:p>
        </p:txBody>
      </p:sp>
      <p:sp>
        <p:nvSpPr>
          <p:cNvPr id="43014" name="Title 1"/>
          <p:cNvSpPr>
            <a:spLocks noGrp="1"/>
          </p:cNvSpPr>
          <p:nvPr>
            <p:ph type="title"/>
            <p:custDataLst>
              <p:tags r:id="rId7"/>
            </p:custDataLst>
          </p:nvPr>
        </p:nvSpPr>
        <p:spPr>
          <a:xfrm>
            <a:off x="228600" y="0"/>
            <a:ext cx="8686800" cy="1143000"/>
          </a:xfrm>
        </p:spPr>
        <p:txBody>
          <a:bodyPr/>
          <a:lstStyle/>
          <a:p>
            <a:pPr algn="l"/>
            <a:r>
              <a:rPr lang="en-US" smtClean="0"/>
              <a:t>Formal definition</a:t>
            </a:r>
            <a:endParaRPr lang="en-US" smtClean="0">
              <a:latin typeface="Courier New" pitchFamily="49" charset="0"/>
              <a:cs typeface="Courier New" pitchFamily="49" charset="0"/>
            </a:endParaRPr>
          </a:p>
        </p:txBody>
      </p:sp>
    </p:spTree>
    <p:custDataLst>
      <p:tags r:id="rId2"/>
    </p:custDataLst>
    <p:extLst>
      <p:ext uri="{BB962C8B-B14F-4D97-AF65-F5344CB8AC3E}">
        <p14:creationId xmlns:p14="http://schemas.microsoft.com/office/powerpoint/2010/main" val="25556842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custDataLst>
              <p:tags r:id="rId2"/>
            </p:custDataLst>
          </p:nvPr>
        </p:nvSpPr>
        <p:spPr/>
        <p:txBody>
          <a:bodyPr/>
          <a:lstStyle/>
          <a:p>
            <a:r>
              <a:rPr lang="en-US" b="1" dirty="0" smtClean="0"/>
              <a:t>Applying the Formal Definition</a:t>
            </a:r>
          </a:p>
        </p:txBody>
      </p:sp>
      <p:sp>
        <p:nvSpPr>
          <p:cNvPr id="48131" name="Rectangle 2"/>
          <p:cNvSpPr>
            <a:spLocks noChangeArrowheads="1"/>
          </p:cNvSpPr>
          <p:nvPr>
            <p:custDataLst>
              <p:tags r:id="rId3"/>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8132" name="Rectangle 4"/>
          <p:cNvSpPr>
            <a:spLocks noChangeArrowheads="1"/>
          </p:cNvSpPr>
          <p:nvPr>
            <p:custDataLst>
              <p:tags r:id="rId4"/>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8134" name="Rectangle 6"/>
          <p:cNvSpPr>
            <a:spLocks noChangeArrowheads="1"/>
          </p:cNvSpPr>
          <p:nvPr>
            <p:custDataLst>
              <p:tags r:id="rId5"/>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57349" name="Picture 5"/>
          <p:cNvPicPr>
            <a:picLocks noChangeAspect="1" noChangeArrowheads="1"/>
          </p:cNvPicPr>
          <p:nvPr>
            <p:custDataLst>
              <p:tags r:id="rId6"/>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8950" y="2286000"/>
            <a:ext cx="56261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1772" y="3768253"/>
            <a:ext cx="3890963" cy="30915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953319" y="1371600"/>
                <a:ext cx="7256410"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a:rPr>
                        <m:t>𝑇</m:t>
                      </m:r>
                      <m:d>
                        <m:dPr>
                          <m:ctrlPr>
                            <a:rPr lang="en-US" sz="4400" b="0" i="1" smtClean="0">
                              <a:latin typeface="Cambria Math" panose="02040503050406030204" pitchFamily="18" charset="0"/>
                            </a:rPr>
                          </m:ctrlPr>
                        </m:dPr>
                        <m:e>
                          <m:r>
                            <a:rPr lang="en-US" sz="4400" b="0" i="1" smtClean="0">
                              <a:latin typeface="Cambria Math"/>
                            </a:rPr>
                            <m:t>𝑛</m:t>
                          </m:r>
                        </m:e>
                      </m:d>
                      <m:r>
                        <a:rPr lang="en-US" sz="4400" b="0" i="1" smtClean="0">
                          <a:latin typeface="Cambria Math"/>
                        </a:rPr>
                        <m:t>=5</m:t>
                      </m:r>
                      <m:sSup>
                        <m:sSupPr>
                          <m:ctrlPr>
                            <a:rPr lang="en-US" sz="4400" b="0" i="1" smtClean="0">
                              <a:latin typeface="Cambria Math" panose="02040503050406030204" pitchFamily="18" charset="0"/>
                            </a:rPr>
                          </m:ctrlPr>
                        </m:sSupPr>
                        <m:e>
                          <m:r>
                            <a:rPr lang="en-US" sz="4400" b="0" i="1" smtClean="0">
                              <a:latin typeface="Cambria Math"/>
                            </a:rPr>
                            <m:t>𝑛</m:t>
                          </m:r>
                        </m:e>
                        <m:sup>
                          <m:r>
                            <a:rPr lang="en-US" sz="4400" b="0" i="1" smtClean="0">
                              <a:latin typeface="Cambria Math"/>
                            </a:rPr>
                            <m:t>3</m:t>
                          </m:r>
                        </m:sup>
                      </m:sSup>
                      <m:r>
                        <a:rPr lang="en-US" sz="4400" b="0" i="1" smtClean="0">
                          <a:latin typeface="Cambria Math"/>
                        </a:rPr>
                        <m:t>+10</m:t>
                      </m:r>
                      <m:sSup>
                        <m:sSupPr>
                          <m:ctrlPr>
                            <a:rPr lang="en-US" sz="4400" b="0" i="1" smtClean="0">
                              <a:latin typeface="Cambria Math" panose="02040503050406030204" pitchFamily="18" charset="0"/>
                            </a:rPr>
                          </m:ctrlPr>
                        </m:sSupPr>
                        <m:e>
                          <m:r>
                            <a:rPr lang="en-US" sz="4400" b="0" i="1" smtClean="0">
                              <a:latin typeface="Cambria Math"/>
                            </a:rPr>
                            <m:t>𝑛</m:t>
                          </m:r>
                        </m:e>
                        <m:sup>
                          <m:r>
                            <a:rPr lang="en-US" sz="4400" b="0" i="1" smtClean="0">
                              <a:latin typeface="Cambria Math"/>
                            </a:rPr>
                            <m:t>2</m:t>
                          </m:r>
                        </m:sup>
                      </m:sSup>
                      <m:r>
                        <a:rPr lang="en-US" sz="4400" b="0" i="1" smtClean="0">
                          <a:latin typeface="Cambria Math"/>
                        </a:rPr>
                        <m:t>+1000</m:t>
                      </m:r>
                      <m:r>
                        <a:rPr lang="en-US" sz="4400" b="0" i="1" smtClean="0">
                          <a:latin typeface="Cambria Math"/>
                        </a:rPr>
                        <m:t>𝑛</m:t>
                      </m:r>
                    </m:oMath>
                  </m:oMathPara>
                </a14:m>
                <a:endParaRPr lang="en-US" sz="4400" dirty="0"/>
              </a:p>
            </p:txBody>
          </p:sp>
        </mc:Choice>
        <mc:Fallback xmlns="">
          <p:sp>
            <p:nvSpPr>
              <p:cNvPr id="2" name="TextBox 1"/>
              <p:cNvSpPr txBox="1">
                <a:spLocks noRot="1" noChangeAspect="1" noMove="1" noResize="1" noEditPoints="1" noAdjustHandles="1" noChangeArrowheads="1" noChangeShapeType="1" noTextEdit="1"/>
              </p:cNvSpPr>
              <p:nvPr/>
            </p:nvSpPr>
            <p:spPr>
              <a:xfrm>
                <a:off x="953319" y="1371600"/>
                <a:ext cx="7256410" cy="769441"/>
              </a:xfrm>
              <a:prstGeom prst="rect">
                <a:avLst/>
              </a:prstGeom>
              <a:blipFill rotWithShape="1">
                <a:blip r:embed="rId10"/>
                <a:stretch>
                  <a:fillRect/>
                </a:stretch>
              </a:blipFill>
            </p:spPr>
            <p:txBody>
              <a:bodyPr/>
              <a:lstStyle/>
              <a:p>
                <a:r>
                  <a:rPr lang="en-US">
                    <a:noFill/>
                  </a:rPr>
                  <a:t> </a:t>
                </a:r>
              </a:p>
            </p:txBody>
          </p:sp>
        </mc:Fallback>
      </mc:AlternateContent>
      <p:sp>
        <p:nvSpPr>
          <p:cNvPr id="13" name="Line Callout 1 12"/>
          <p:cNvSpPr/>
          <p:nvPr/>
        </p:nvSpPr>
        <p:spPr>
          <a:xfrm>
            <a:off x="450442" y="3768253"/>
            <a:ext cx="3429000" cy="2111449"/>
          </a:xfrm>
          <a:prstGeom prst="borderCallout1">
            <a:avLst>
              <a:gd name="adj1" fmla="val 89886"/>
              <a:gd name="adj2" fmla="val 32669"/>
              <a:gd name="adj3" fmla="val 112112"/>
              <a:gd name="adj4" fmla="val 51518"/>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400" dirty="0" smtClean="0"/>
              <a:t>There is only one possible value for </a:t>
            </a:r>
            <a:r>
              <a:rPr lang="en-US" sz="2400" dirty="0">
                <a:latin typeface="Courier New" pitchFamily="49" charset="0"/>
                <a:cs typeface="Courier New" pitchFamily="49" charset="0"/>
              </a:rPr>
              <a:t>c</a:t>
            </a:r>
            <a:r>
              <a:rPr lang="en-US" sz="2400" dirty="0"/>
              <a:t> and </a:t>
            </a:r>
            <a:r>
              <a:rPr lang="en-US" sz="2400" dirty="0">
                <a:latin typeface="Courier New" pitchFamily="49" charset="0"/>
                <a:cs typeface="Courier New" pitchFamily="49" charset="0"/>
              </a:rPr>
              <a:t>N</a:t>
            </a:r>
            <a:r>
              <a:rPr lang="en-US" sz="2400" dirty="0"/>
              <a:t> </a:t>
            </a:r>
            <a:endParaRPr lang="en-US" sz="2400" dirty="0" smtClean="0"/>
          </a:p>
          <a:p>
            <a:pPr marL="457200" indent="-457200" fontAlgn="auto">
              <a:spcBef>
                <a:spcPts val="0"/>
              </a:spcBef>
              <a:spcAft>
                <a:spcPts val="0"/>
              </a:spcAft>
              <a:buAutoNum type="alphaUcParenR"/>
              <a:defRPr/>
            </a:pPr>
            <a:r>
              <a:rPr lang="en-US" sz="2400" dirty="0" smtClean="0"/>
              <a:t>True</a:t>
            </a:r>
          </a:p>
          <a:p>
            <a:pPr marL="457200" indent="-457200" fontAlgn="auto">
              <a:spcBef>
                <a:spcPts val="0"/>
              </a:spcBef>
              <a:spcAft>
                <a:spcPts val="0"/>
              </a:spcAft>
              <a:buAutoNum type="alphaUcParenR"/>
              <a:defRPr/>
            </a:pPr>
            <a:r>
              <a:rPr lang="en-US" sz="2400" dirty="0" smtClean="0"/>
              <a:t>False</a:t>
            </a:r>
          </a:p>
          <a:p>
            <a:pPr marL="457200" indent="-457200" fontAlgn="auto">
              <a:spcBef>
                <a:spcPts val="0"/>
              </a:spcBef>
              <a:spcAft>
                <a:spcPts val="0"/>
              </a:spcAft>
              <a:buAutoNum type="alphaUcParenR"/>
              <a:defRPr/>
            </a:pPr>
            <a:r>
              <a:rPr lang="en-US" sz="2400" dirty="0" smtClean="0"/>
              <a:t>?? </a:t>
            </a:r>
            <a:endParaRPr lang="en-US" sz="2400" dirty="0"/>
          </a:p>
        </p:txBody>
      </p:sp>
      <p:sp>
        <p:nvSpPr>
          <p:cNvPr id="11" name="Line Callout 1 10"/>
          <p:cNvSpPr/>
          <p:nvPr/>
        </p:nvSpPr>
        <p:spPr>
          <a:xfrm>
            <a:off x="2362199" y="5029200"/>
            <a:ext cx="2219325" cy="1447800"/>
          </a:xfrm>
          <a:prstGeom prst="borderCallout1">
            <a:avLst>
              <a:gd name="adj1" fmla="val 49601"/>
              <a:gd name="adj2" fmla="val 100576"/>
              <a:gd name="adj3" fmla="val 61755"/>
              <a:gd name="adj4" fmla="val 16500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What values of </a:t>
            </a:r>
            <a:r>
              <a:rPr lang="en-US" sz="2400" dirty="0" smtClean="0">
                <a:latin typeface="Courier New" pitchFamily="49" charset="0"/>
                <a:cs typeface="Courier New" pitchFamily="49" charset="0"/>
              </a:rPr>
              <a:t>c</a:t>
            </a:r>
            <a:r>
              <a:rPr lang="en-US" sz="2400" dirty="0" smtClean="0"/>
              <a:t> and </a:t>
            </a:r>
            <a:r>
              <a:rPr lang="en-US" sz="2400" dirty="0" smtClean="0">
                <a:latin typeface="Courier New" pitchFamily="49" charset="0"/>
                <a:cs typeface="Courier New" pitchFamily="49" charset="0"/>
              </a:rPr>
              <a:t>N</a:t>
            </a:r>
            <a:r>
              <a:rPr lang="en-US" sz="2400" dirty="0" smtClean="0"/>
              <a:t> </a:t>
            </a:r>
          </a:p>
          <a:p>
            <a:pPr algn="ctr" fontAlgn="auto">
              <a:spcBef>
                <a:spcPts val="0"/>
              </a:spcBef>
              <a:spcAft>
                <a:spcPts val="0"/>
              </a:spcAft>
              <a:defRPr/>
            </a:pPr>
            <a:r>
              <a:rPr lang="en-US" sz="2400" dirty="0" smtClean="0"/>
              <a:t>make this true?</a:t>
            </a:r>
            <a:endParaRPr lang="en-US" sz="2400" dirty="0"/>
          </a:p>
        </p:txBody>
      </p:sp>
      <mc:AlternateContent xmlns:mc="http://schemas.openxmlformats.org/markup-compatibility/2006" xmlns:p14="http://schemas.microsoft.com/office/powerpoint/2010/main">
        <mc:Choice Requires="p14">
          <p:contentPart p14:bwMode="auto" r:id="rId11">
            <p14:nvContentPartPr>
              <p14:cNvPr id="3" name="Ink 2"/>
              <p14:cNvContentPartPr/>
              <p14:nvPr/>
            </p14:nvContentPartPr>
            <p14:xfrm>
              <a:off x="7479000" y="2321280"/>
              <a:ext cx="1706400" cy="1137600"/>
            </p14:xfrm>
          </p:contentPart>
        </mc:Choice>
        <mc:Fallback xmlns="">
          <p:pic>
            <p:nvPicPr>
              <p:cNvPr id="3" name="Ink 2"/>
              <p:cNvPicPr/>
              <p:nvPr/>
            </p:nvPicPr>
            <p:blipFill>
              <a:blip r:embed="rId12"/>
              <a:stretch>
                <a:fillRect/>
              </a:stretch>
            </p:blipFill>
            <p:spPr>
              <a:xfrm>
                <a:off x="7463520" y="2306520"/>
                <a:ext cx="1736640" cy="1167120"/>
              </a:xfrm>
              <a:prstGeom prst="rect">
                <a:avLst/>
              </a:prstGeom>
            </p:spPr>
          </p:pic>
        </mc:Fallback>
      </mc:AlternateContent>
    </p:spTree>
    <p:custDataLst>
      <p:tags r:id="rId1"/>
    </p:custDataLst>
    <p:extLst>
      <p:ext uri="{BB962C8B-B14F-4D97-AF65-F5344CB8AC3E}">
        <p14:creationId xmlns:p14="http://schemas.microsoft.com/office/powerpoint/2010/main" val="70135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ounded Rectangle 3"/>
          <p:cNvSpPr>
            <a:spLocks noChangeArrowheads="1"/>
          </p:cNvSpPr>
          <p:nvPr/>
        </p:nvSpPr>
        <p:spPr bwMode="auto">
          <a:xfrm>
            <a:off x="271463" y="3702050"/>
            <a:ext cx="8537575" cy="2901950"/>
          </a:xfrm>
          <a:prstGeom prst="roundRect">
            <a:avLst>
              <a:gd name="adj" fmla="val 16667"/>
            </a:avLst>
          </a:prstGeom>
          <a:solidFill>
            <a:srgbClr val="CCFFCC"/>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spAutoFit/>
          </a:bodyPr>
          <a:lstStyle/>
          <a:p>
            <a:endParaRPr lang="en-US"/>
          </a:p>
        </p:txBody>
      </p:sp>
      <p:sp>
        <p:nvSpPr>
          <p:cNvPr id="107523" name="Text Box 6"/>
          <p:cNvSpPr txBox="1">
            <a:spLocks noChangeArrowheads="1"/>
          </p:cNvSpPr>
          <p:nvPr/>
        </p:nvSpPr>
        <p:spPr bwMode="auto">
          <a:xfrm>
            <a:off x="2101850" y="1464618"/>
            <a:ext cx="33089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smtClean="0">
                <a:solidFill>
                  <a:srgbClr val="000000"/>
                </a:solidFill>
                <a:latin typeface="Helvetica" pitchFamily="1" charset="0"/>
              </a:rPr>
              <a:t>T(n)  </a:t>
            </a:r>
            <a:r>
              <a:rPr lang="en-US" sz="2400" dirty="0">
                <a:solidFill>
                  <a:srgbClr val="000000"/>
                </a:solidFill>
                <a:latin typeface="Helvetica" pitchFamily="1" charset="0"/>
                <a:sym typeface="Symbol" pitchFamily="18" charset="2"/>
              </a:rPr>
              <a:t></a:t>
            </a:r>
            <a:r>
              <a:rPr lang="en-US" sz="2400" dirty="0">
                <a:solidFill>
                  <a:srgbClr val="000000"/>
                </a:solidFill>
                <a:latin typeface="Helvetica" pitchFamily="1" charset="0"/>
              </a:rPr>
              <a:t>  </a:t>
            </a:r>
            <a:r>
              <a:rPr lang="en-US" sz="2400" dirty="0" smtClean="0">
                <a:solidFill>
                  <a:srgbClr val="000000"/>
                </a:solidFill>
                <a:latin typeface="Helvetica" pitchFamily="1" charset="0"/>
              </a:rPr>
              <a:t>O(f(n))  </a:t>
            </a:r>
            <a:r>
              <a:rPr lang="en-US" sz="2400" dirty="0">
                <a:solidFill>
                  <a:srgbClr val="000000"/>
                </a:solidFill>
                <a:latin typeface="Helvetica" pitchFamily="1" charset="0"/>
              </a:rPr>
              <a:t>means</a:t>
            </a:r>
          </a:p>
        </p:txBody>
      </p:sp>
      <p:sp>
        <p:nvSpPr>
          <p:cNvPr id="107524" name="Text Box 7"/>
          <p:cNvSpPr txBox="1">
            <a:spLocks noChangeArrowheads="1"/>
          </p:cNvSpPr>
          <p:nvPr/>
        </p:nvSpPr>
        <p:spPr bwMode="auto">
          <a:xfrm>
            <a:off x="2236788" y="1977380"/>
            <a:ext cx="4770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l"/>
            <a:r>
              <a:rPr lang="en-US" sz="2400" dirty="0">
                <a:solidFill>
                  <a:srgbClr val="000000"/>
                </a:solidFill>
                <a:latin typeface="Helvetica" pitchFamily="1" charset="0"/>
                <a:sym typeface="Symbol" pitchFamily="18" charset="2"/>
              </a:rPr>
              <a:t>(c) (N)</a:t>
            </a:r>
            <a:r>
              <a:rPr lang="en-US" sz="2400" dirty="0">
                <a:solidFill>
                  <a:srgbClr val="000000"/>
                </a:solidFill>
                <a:latin typeface="Times" pitchFamily="-128" charset="0"/>
              </a:rPr>
              <a:t>  (</a:t>
            </a:r>
            <a:r>
              <a:rPr lang="en-US" sz="2400" dirty="0">
                <a:solidFill>
                  <a:srgbClr val="000000"/>
                </a:solidFill>
                <a:latin typeface="Helvetica" pitchFamily="1" charset="0"/>
                <a:sym typeface="Symbol" pitchFamily="18" charset="2"/>
              </a:rPr>
              <a:t>n &gt; N)  </a:t>
            </a:r>
            <a:r>
              <a:rPr lang="en-US" sz="2400" dirty="0" smtClean="0">
                <a:solidFill>
                  <a:srgbClr val="000000"/>
                </a:solidFill>
                <a:latin typeface="Helvetica" pitchFamily="1" charset="0"/>
                <a:sym typeface="Symbol" pitchFamily="18" charset="2"/>
              </a:rPr>
              <a:t>T(n</a:t>
            </a:r>
            <a:r>
              <a:rPr lang="en-US" sz="2400" dirty="0">
                <a:solidFill>
                  <a:srgbClr val="000000"/>
                </a:solidFill>
                <a:latin typeface="Helvetica" pitchFamily="1" charset="0"/>
                <a:sym typeface="Symbol" pitchFamily="18" charset="2"/>
              </a:rPr>
              <a:t>)  &lt;</a:t>
            </a:r>
            <a:r>
              <a:rPr lang="en-US" sz="2400" dirty="0">
                <a:solidFill>
                  <a:srgbClr val="000000"/>
                </a:solidFill>
                <a:latin typeface="Times" pitchFamily="-128" charset="0"/>
              </a:rPr>
              <a:t>  </a:t>
            </a:r>
            <a:r>
              <a:rPr lang="en-US" sz="2400" dirty="0" smtClean="0">
                <a:solidFill>
                  <a:srgbClr val="000000"/>
                </a:solidFill>
                <a:latin typeface="Helvetica" pitchFamily="1" charset="0"/>
              </a:rPr>
              <a:t>c*f(n</a:t>
            </a:r>
            <a:r>
              <a:rPr lang="en-US" sz="2400" dirty="0">
                <a:solidFill>
                  <a:srgbClr val="000000"/>
                </a:solidFill>
                <a:latin typeface="Helvetica" pitchFamily="1" charset="0"/>
              </a:rPr>
              <a:t>)</a:t>
            </a:r>
            <a:endParaRPr lang="en-US" sz="2400" dirty="0">
              <a:solidFill>
                <a:srgbClr val="000000"/>
              </a:solidFill>
              <a:latin typeface="Times" pitchFamily="-128" charset="0"/>
            </a:endParaRPr>
          </a:p>
        </p:txBody>
      </p:sp>
      <p:sp>
        <p:nvSpPr>
          <p:cNvPr id="107525" name="Freeform 12"/>
          <p:cNvSpPr>
            <a:spLocks/>
          </p:cNvSpPr>
          <p:nvPr/>
        </p:nvSpPr>
        <p:spPr bwMode="auto">
          <a:xfrm>
            <a:off x="2281238" y="2393950"/>
            <a:ext cx="465137" cy="331788"/>
          </a:xfrm>
          <a:custGeom>
            <a:avLst/>
            <a:gdLst>
              <a:gd name="T0" fmla="*/ 2147483647 w 99"/>
              <a:gd name="T1" fmla="*/ 2147483647 h 156"/>
              <a:gd name="T2" fmla="*/ 2147483647 w 99"/>
              <a:gd name="T3" fmla="*/ 2147483647 h 156"/>
              <a:gd name="T4" fmla="*/ 2147483647 w 99"/>
              <a:gd name="T5" fmla="*/ 2147483647 h 156"/>
              <a:gd name="T6" fmla="*/ 2147483647 w 99"/>
              <a:gd name="T7" fmla="*/ 2147483647 h 156"/>
              <a:gd name="T8" fmla="*/ 2147483647 w 99"/>
              <a:gd name="T9" fmla="*/ 0 h 156"/>
              <a:gd name="T10" fmla="*/ 0 60000 65536"/>
              <a:gd name="T11" fmla="*/ 0 60000 65536"/>
              <a:gd name="T12" fmla="*/ 0 60000 65536"/>
              <a:gd name="T13" fmla="*/ 0 60000 65536"/>
              <a:gd name="T14" fmla="*/ 0 60000 65536"/>
              <a:gd name="T15" fmla="*/ 0 w 99"/>
              <a:gd name="T16" fmla="*/ 0 h 156"/>
              <a:gd name="T17" fmla="*/ 99 w 99"/>
              <a:gd name="T18" fmla="*/ 156 h 156"/>
            </a:gdLst>
            <a:ahLst/>
            <a:cxnLst>
              <a:cxn ang="T10">
                <a:pos x="T0" y="T1"/>
              </a:cxn>
              <a:cxn ang="T11">
                <a:pos x="T2" y="T3"/>
              </a:cxn>
              <a:cxn ang="T12">
                <a:pos x="T4" y="T5"/>
              </a:cxn>
              <a:cxn ang="T13">
                <a:pos x="T6" y="T7"/>
              </a:cxn>
              <a:cxn ang="T14">
                <a:pos x="T8" y="T9"/>
              </a:cxn>
            </a:cxnLst>
            <a:rect l="T15" t="T16" r="T17" b="T18"/>
            <a:pathLst>
              <a:path w="99" h="156">
                <a:moveTo>
                  <a:pt x="18" y="156"/>
                </a:moveTo>
                <a:cubicBezTo>
                  <a:pt x="15" y="126"/>
                  <a:pt x="0" y="91"/>
                  <a:pt x="33" y="81"/>
                </a:cubicBezTo>
                <a:cubicBezTo>
                  <a:pt x="51" y="87"/>
                  <a:pt x="66" y="95"/>
                  <a:pt x="83" y="106"/>
                </a:cubicBezTo>
                <a:cubicBezTo>
                  <a:pt x="99" y="81"/>
                  <a:pt x="98" y="88"/>
                  <a:pt x="98" y="46"/>
                </a:cubicBezTo>
                <a:cubicBezTo>
                  <a:pt x="98" y="30"/>
                  <a:pt x="93" y="0"/>
                  <a:pt x="93" y="0"/>
                </a:cubicBezTo>
              </a:path>
            </a:pathLst>
          </a:custGeom>
          <a:noFill/>
          <a:ln w="19050">
            <a:solidFill>
              <a:srgbClr val="008000"/>
            </a:solidFill>
            <a:round/>
            <a:headE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7526" name="Text Box 13"/>
          <p:cNvSpPr txBox="1">
            <a:spLocks noChangeArrowheads="1"/>
          </p:cNvSpPr>
          <p:nvPr/>
        </p:nvSpPr>
        <p:spPr bwMode="auto">
          <a:xfrm>
            <a:off x="1857375" y="2705100"/>
            <a:ext cx="1306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400" dirty="0">
                <a:solidFill>
                  <a:srgbClr val="008000"/>
                </a:solidFill>
                <a:latin typeface="Arial" charset="0"/>
              </a:rPr>
              <a:t>there exists a </a:t>
            </a:r>
            <a:r>
              <a:rPr lang="en-US" sz="1400" dirty="0" smtClean="0">
                <a:solidFill>
                  <a:srgbClr val="008000"/>
                </a:solidFill>
                <a:latin typeface="Arial" charset="0"/>
              </a:rPr>
              <a:t>constant c</a:t>
            </a:r>
            <a:endParaRPr lang="en-US" sz="1400" dirty="0">
              <a:solidFill>
                <a:srgbClr val="008000"/>
              </a:solidFill>
              <a:latin typeface="Arial" charset="0"/>
            </a:endParaRPr>
          </a:p>
        </p:txBody>
      </p:sp>
      <p:sp>
        <p:nvSpPr>
          <p:cNvPr id="107527" name="Freeform 14"/>
          <p:cNvSpPr>
            <a:spLocks/>
          </p:cNvSpPr>
          <p:nvPr/>
        </p:nvSpPr>
        <p:spPr bwMode="auto">
          <a:xfrm>
            <a:off x="4189413" y="2386013"/>
            <a:ext cx="479425" cy="336550"/>
          </a:xfrm>
          <a:custGeom>
            <a:avLst/>
            <a:gdLst>
              <a:gd name="T0" fmla="*/ 2147483647 w 302"/>
              <a:gd name="T1" fmla="*/ 2147483647 h 212"/>
              <a:gd name="T2" fmla="*/ 2147483647 w 302"/>
              <a:gd name="T3" fmla="*/ 2147483647 h 212"/>
              <a:gd name="T4" fmla="*/ 2147483647 w 302"/>
              <a:gd name="T5" fmla="*/ 2147483647 h 212"/>
              <a:gd name="T6" fmla="*/ 2147483647 w 302"/>
              <a:gd name="T7" fmla="*/ 2147483647 h 212"/>
              <a:gd name="T8" fmla="*/ 0 w 302"/>
              <a:gd name="T9" fmla="*/ 0 h 212"/>
              <a:gd name="T10" fmla="*/ 0 60000 65536"/>
              <a:gd name="T11" fmla="*/ 0 60000 65536"/>
              <a:gd name="T12" fmla="*/ 0 60000 65536"/>
              <a:gd name="T13" fmla="*/ 0 60000 65536"/>
              <a:gd name="T14" fmla="*/ 0 60000 65536"/>
              <a:gd name="T15" fmla="*/ 0 w 302"/>
              <a:gd name="T16" fmla="*/ 0 h 212"/>
              <a:gd name="T17" fmla="*/ 302 w 302"/>
              <a:gd name="T18" fmla="*/ 212 h 212"/>
            </a:gdLst>
            <a:ahLst/>
            <a:cxnLst>
              <a:cxn ang="T10">
                <a:pos x="T0" y="T1"/>
              </a:cxn>
              <a:cxn ang="T11">
                <a:pos x="T2" y="T3"/>
              </a:cxn>
              <a:cxn ang="T12">
                <a:pos x="T4" y="T5"/>
              </a:cxn>
              <a:cxn ang="T13">
                <a:pos x="T6" y="T7"/>
              </a:cxn>
              <a:cxn ang="T14">
                <a:pos x="T8" y="T9"/>
              </a:cxn>
            </a:cxnLst>
            <a:rect l="T15" t="T16" r="T17" b="T18"/>
            <a:pathLst>
              <a:path w="302" h="212">
                <a:moveTo>
                  <a:pt x="302" y="212"/>
                </a:moveTo>
                <a:cubicBezTo>
                  <a:pt x="290" y="176"/>
                  <a:pt x="294" y="158"/>
                  <a:pt x="256" y="146"/>
                </a:cubicBezTo>
                <a:cubicBezTo>
                  <a:pt x="195" y="156"/>
                  <a:pt x="149" y="154"/>
                  <a:pt x="85" y="151"/>
                </a:cubicBezTo>
                <a:cubicBezTo>
                  <a:pt x="54" y="135"/>
                  <a:pt x="25" y="93"/>
                  <a:pt x="15" y="61"/>
                </a:cubicBezTo>
                <a:cubicBezTo>
                  <a:pt x="14" y="54"/>
                  <a:pt x="0" y="5"/>
                  <a:pt x="0" y="0"/>
                </a:cubicBezTo>
              </a:path>
            </a:pathLst>
          </a:custGeom>
          <a:noFill/>
          <a:ln w="19050">
            <a:solidFill>
              <a:srgbClr val="008000"/>
            </a:solidFill>
            <a:round/>
            <a:headE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7528" name="Text Box 15"/>
          <p:cNvSpPr txBox="1">
            <a:spLocks noChangeArrowheads="1"/>
          </p:cNvSpPr>
          <p:nvPr/>
        </p:nvSpPr>
        <p:spPr bwMode="auto">
          <a:xfrm>
            <a:off x="3914775" y="2725738"/>
            <a:ext cx="22844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400" dirty="0">
                <a:solidFill>
                  <a:srgbClr val="008000"/>
                </a:solidFill>
                <a:latin typeface="Arial" charset="0"/>
              </a:rPr>
              <a:t>for all input sizes bigger than that threshold, N</a:t>
            </a:r>
          </a:p>
        </p:txBody>
      </p:sp>
      <p:pic>
        <p:nvPicPr>
          <p:cNvPr id="107530" name="Picture 32" descr="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1" y="336550"/>
            <a:ext cx="1263650" cy="142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1" name="Text Box 19"/>
          <p:cNvSpPr txBox="1">
            <a:spLocks noChangeArrowheads="1"/>
          </p:cNvSpPr>
          <p:nvPr/>
        </p:nvSpPr>
        <p:spPr bwMode="auto">
          <a:xfrm>
            <a:off x="2836863" y="2420938"/>
            <a:ext cx="942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000" dirty="0">
                <a:solidFill>
                  <a:srgbClr val="008000"/>
                </a:solidFill>
                <a:latin typeface="Arial" charset="0"/>
              </a:rPr>
              <a:t>+ threshold N</a:t>
            </a:r>
          </a:p>
        </p:txBody>
      </p:sp>
      <p:sp>
        <p:nvSpPr>
          <p:cNvPr id="107532" name="Text Box 16"/>
          <p:cNvSpPr txBox="1">
            <a:spLocks noChangeArrowheads="1"/>
          </p:cNvSpPr>
          <p:nvPr/>
        </p:nvSpPr>
        <p:spPr bwMode="auto">
          <a:xfrm>
            <a:off x="384175" y="5164138"/>
            <a:ext cx="2335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t>We need to find </a:t>
            </a:r>
            <a:r>
              <a:rPr lang="en-US" sz="2400">
                <a:latin typeface="Helvetica" pitchFamily="1" charset="0"/>
              </a:rPr>
              <a:t>c</a:t>
            </a:r>
            <a:r>
              <a:rPr lang="en-US" sz="2400"/>
              <a:t> and </a:t>
            </a:r>
            <a:r>
              <a:rPr lang="en-US" sz="2400">
                <a:latin typeface="Helvetica" pitchFamily="1" charset="0"/>
                <a:sym typeface="Symbol" pitchFamily="18" charset="2"/>
              </a:rPr>
              <a:t>N</a:t>
            </a:r>
            <a:r>
              <a:rPr lang="en-US" sz="2400"/>
              <a:t> such that for all </a:t>
            </a:r>
            <a:r>
              <a:rPr lang="en-US" sz="2400">
                <a:latin typeface="Helvetica" pitchFamily="1" charset="0"/>
                <a:sym typeface="Symbol" pitchFamily="18" charset="2"/>
              </a:rPr>
              <a:t>n &gt;</a:t>
            </a:r>
            <a:r>
              <a:rPr lang="en-US" sz="2400"/>
              <a:t> </a:t>
            </a:r>
            <a:r>
              <a:rPr lang="en-US" sz="2400">
                <a:latin typeface="Helvetica" pitchFamily="1" charset="0"/>
                <a:sym typeface="Symbol" pitchFamily="18" charset="2"/>
              </a:rPr>
              <a:t>N</a:t>
            </a:r>
            <a:r>
              <a:rPr lang="en-US" sz="2400"/>
              <a:t>,       </a:t>
            </a:r>
          </a:p>
        </p:txBody>
      </p:sp>
      <p:sp>
        <p:nvSpPr>
          <p:cNvPr id="107533" name="Text Box 11"/>
          <p:cNvSpPr txBox="1">
            <a:spLocks noChangeArrowheads="1"/>
          </p:cNvSpPr>
          <p:nvPr/>
        </p:nvSpPr>
        <p:spPr bwMode="auto">
          <a:xfrm>
            <a:off x="2746375" y="3990975"/>
            <a:ext cx="303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latin typeface="Helvetica" pitchFamily="1" charset="0"/>
                <a:sym typeface="Symbol" pitchFamily="18" charset="2"/>
              </a:rPr>
              <a:t>42n</a:t>
            </a:r>
            <a:r>
              <a:rPr lang="en-US" sz="2400" baseline="42000">
                <a:solidFill>
                  <a:srgbClr val="000000"/>
                </a:solidFill>
                <a:latin typeface="Helvetica" pitchFamily="1" charset="0"/>
              </a:rPr>
              <a:t>2</a:t>
            </a:r>
            <a:r>
              <a:rPr lang="en-US" sz="2400">
                <a:solidFill>
                  <a:srgbClr val="000000"/>
                </a:solidFill>
                <a:latin typeface="Helvetica" pitchFamily="1" charset="0"/>
              </a:rPr>
              <a:t> + 100n </a:t>
            </a:r>
            <a:r>
              <a:rPr lang="en-US" sz="2400">
                <a:solidFill>
                  <a:srgbClr val="000000"/>
                </a:solidFill>
                <a:latin typeface="Symbol" pitchFamily="18" charset="2"/>
                <a:sym typeface="Symbol" pitchFamily="18" charset="2"/>
              </a:rPr>
              <a:t></a:t>
            </a:r>
            <a:r>
              <a:rPr lang="en-US" sz="2400">
                <a:solidFill>
                  <a:srgbClr val="000000"/>
                </a:solidFill>
                <a:latin typeface="Times" pitchFamily="-128" charset="0"/>
              </a:rPr>
              <a:t>  </a:t>
            </a:r>
            <a:r>
              <a:rPr lang="en-US" sz="2400">
                <a:solidFill>
                  <a:srgbClr val="000000"/>
                </a:solidFill>
                <a:latin typeface="Helvetica" pitchFamily="1" charset="0"/>
              </a:rPr>
              <a:t>O(n</a:t>
            </a:r>
            <a:r>
              <a:rPr lang="en-US" sz="2400" baseline="42000">
                <a:solidFill>
                  <a:srgbClr val="000000"/>
                </a:solidFill>
                <a:latin typeface="Helvetica" pitchFamily="1" charset="0"/>
              </a:rPr>
              <a:t>2</a:t>
            </a:r>
            <a:r>
              <a:rPr lang="en-US" sz="2400">
                <a:solidFill>
                  <a:srgbClr val="000000"/>
                </a:solidFill>
                <a:latin typeface="Helvetica" pitchFamily="1" charset="0"/>
              </a:rPr>
              <a:t>)</a:t>
            </a:r>
            <a:endParaRPr lang="en-US" sz="2400">
              <a:solidFill>
                <a:srgbClr val="0000FF"/>
              </a:solidFill>
              <a:latin typeface="Helvetica" pitchFamily="1" charset="0"/>
              <a:sym typeface="Symbol" pitchFamily="18" charset="2"/>
            </a:endParaRPr>
          </a:p>
        </p:txBody>
      </p:sp>
      <p:sp>
        <p:nvSpPr>
          <p:cNvPr id="107534" name="Rectangle 30"/>
          <p:cNvSpPr>
            <a:spLocks noChangeArrowheads="1"/>
          </p:cNvSpPr>
          <p:nvPr/>
        </p:nvSpPr>
        <p:spPr bwMode="auto">
          <a:xfrm>
            <a:off x="6403975" y="5330248"/>
            <a:ext cx="75693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l">
              <a:lnSpc>
                <a:spcPct val="70000"/>
              </a:lnSpc>
            </a:pPr>
            <a:r>
              <a:rPr lang="en-US" sz="2400" dirty="0">
                <a:solidFill>
                  <a:srgbClr val="000000"/>
                </a:solidFill>
                <a:latin typeface="Helvetica" pitchFamily="1" charset="0"/>
              </a:rPr>
              <a:t>c = </a:t>
            </a:r>
            <a:endParaRPr lang="en-US" sz="2400" dirty="0" smtClean="0">
              <a:solidFill>
                <a:srgbClr val="000000"/>
              </a:solidFill>
              <a:latin typeface="Helvetica" pitchFamily="1" charset="0"/>
            </a:endParaRPr>
          </a:p>
          <a:p>
            <a:pPr algn="l">
              <a:lnSpc>
                <a:spcPct val="70000"/>
              </a:lnSpc>
            </a:pPr>
            <a:endParaRPr lang="en-US" sz="2400" dirty="0">
              <a:solidFill>
                <a:srgbClr val="000000"/>
              </a:solidFill>
              <a:latin typeface="Helvetica" pitchFamily="1" charset="0"/>
            </a:endParaRPr>
          </a:p>
          <a:p>
            <a:pPr algn="l">
              <a:lnSpc>
                <a:spcPct val="70000"/>
              </a:lnSpc>
            </a:pPr>
            <a:r>
              <a:rPr lang="en-US" sz="2400" dirty="0">
                <a:solidFill>
                  <a:srgbClr val="000000"/>
                </a:solidFill>
                <a:latin typeface="Helvetica" pitchFamily="1" charset="0"/>
              </a:rPr>
              <a:t>N = </a:t>
            </a:r>
          </a:p>
        </p:txBody>
      </p:sp>
      <p:sp>
        <p:nvSpPr>
          <p:cNvPr id="107535" name="Text Box 5"/>
          <p:cNvSpPr txBox="1">
            <a:spLocks noChangeArrowheads="1"/>
          </p:cNvSpPr>
          <p:nvPr/>
        </p:nvSpPr>
        <p:spPr bwMode="auto">
          <a:xfrm>
            <a:off x="150019" y="-12710"/>
            <a:ext cx="843121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ctr"/>
            <a:r>
              <a:rPr lang="en-US" sz="5400" b="1" dirty="0" smtClean="0">
                <a:latin typeface="+mn-lt"/>
                <a:cs typeface="Times New Roman" pitchFamily="18" charset="0"/>
              </a:rPr>
              <a:t>Big-O  definition </a:t>
            </a:r>
          </a:p>
          <a:p>
            <a:pPr algn="ctr"/>
            <a:r>
              <a:rPr lang="en-US" sz="2400" dirty="0" smtClean="0">
                <a:latin typeface="+mn-lt"/>
                <a:cs typeface="Times New Roman" pitchFamily="18" charset="0"/>
              </a:rPr>
              <a:t>(using different notation)</a:t>
            </a:r>
            <a:endParaRPr lang="en-US" sz="3200" dirty="0">
              <a:latin typeface="+mn-lt"/>
              <a:cs typeface="Times New Roman" pitchFamily="18" charset="0"/>
            </a:endParaRPr>
          </a:p>
        </p:txBody>
      </p:sp>
      <p:sp>
        <p:nvSpPr>
          <p:cNvPr id="107536" name="Rectangle 2"/>
          <p:cNvSpPr>
            <a:spLocks noChangeArrowheads="1"/>
          </p:cNvSpPr>
          <p:nvPr/>
        </p:nvSpPr>
        <p:spPr bwMode="auto">
          <a:xfrm>
            <a:off x="3008313" y="5532438"/>
            <a:ext cx="2714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00"/>
                </a:solidFill>
                <a:latin typeface="Helvetica" pitchFamily="1" charset="0"/>
                <a:sym typeface="Symbol" pitchFamily="18" charset="2"/>
              </a:rPr>
              <a:t>42n</a:t>
            </a:r>
            <a:r>
              <a:rPr lang="en-US" sz="2400" baseline="42000">
                <a:solidFill>
                  <a:srgbClr val="000000"/>
                </a:solidFill>
                <a:latin typeface="Helvetica" pitchFamily="1" charset="0"/>
              </a:rPr>
              <a:t>2</a:t>
            </a:r>
            <a:r>
              <a:rPr lang="en-US" sz="2400">
                <a:solidFill>
                  <a:srgbClr val="000000"/>
                </a:solidFill>
                <a:latin typeface="Helvetica" pitchFamily="1" charset="0"/>
              </a:rPr>
              <a:t> + 100n &lt; cn</a:t>
            </a:r>
            <a:r>
              <a:rPr lang="en-US" sz="2400" baseline="42000">
                <a:solidFill>
                  <a:srgbClr val="000000"/>
                </a:solidFill>
                <a:latin typeface="Helvetica" pitchFamily="1" charset="0"/>
              </a:rPr>
              <a:t>2</a:t>
            </a:r>
            <a:r>
              <a:rPr lang="en-US" sz="2400">
                <a:solidFill>
                  <a:srgbClr val="000000"/>
                </a:solidFill>
              </a:rPr>
              <a:t> </a:t>
            </a:r>
          </a:p>
        </p:txBody>
      </p:sp>
      <p:sp>
        <p:nvSpPr>
          <p:cNvPr id="107537" name="Text Box 16"/>
          <p:cNvSpPr txBox="1">
            <a:spLocks noChangeArrowheads="1"/>
          </p:cNvSpPr>
          <p:nvPr/>
        </p:nvSpPr>
        <p:spPr bwMode="auto">
          <a:xfrm>
            <a:off x="403225" y="3998913"/>
            <a:ext cx="1800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t>To claim that</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7090560" y="5055480"/>
              <a:ext cx="1587240" cy="1225440"/>
            </p14:xfrm>
          </p:contentPart>
        </mc:Choice>
        <mc:Fallback xmlns="">
          <p:pic>
            <p:nvPicPr>
              <p:cNvPr id="2" name="Ink 1"/>
              <p:cNvPicPr/>
              <p:nvPr/>
            </p:nvPicPr>
            <p:blipFill>
              <a:blip r:embed="rId5"/>
              <a:stretch>
                <a:fillRect/>
              </a:stretch>
            </p:blipFill>
            <p:spPr>
              <a:xfrm>
                <a:off x="7076160" y="5041440"/>
                <a:ext cx="1615680" cy="1248480"/>
              </a:xfrm>
              <a:prstGeom prst="rect">
                <a:avLst/>
              </a:prstGeom>
            </p:spPr>
          </p:pic>
        </mc:Fallback>
      </mc:AlternateContent>
    </p:spTree>
    <p:extLst>
      <p:ext uri="{BB962C8B-B14F-4D97-AF65-F5344CB8AC3E}">
        <p14:creationId xmlns:p14="http://schemas.microsoft.com/office/powerpoint/2010/main" val="132826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5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75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75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animBg="1"/>
      <p:bldP spid="107526" grpId="0"/>
      <p:bldP spid="107527" grpId="0" animBg="1"/>
      <p:bldP spid="107528" grpId="0"/>
      <p:bldP spid="107531"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Text Box 5"/>
          <p:cNvSpPr txBox="1">
            <a:spLocks noChangeArrowheads="1"/>
          </p:cNvSpPr>
          <p:nvPr/>
        </p:nvSpPr>
        <p:spPr bwMode="auto">
          <a:xfrm>
            <a:off x="706438" y="293688"/>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ctr"/>
            <a:r>
              <a:rPr lang="en-US" sz="4400" b="1" dirty="0" smtClean="0">
                <a:latin typeface="+mn-lt"/>
                <a:cs typeface="Times New Roman" pitchFamily="18" charset="0"/>
              </a:rPr>
              <a:t>Apply the formal definition</a:t>
            </a:r>
            <a:endParaRPr lang="en-US" sz="4400" b="1" dirty="0">
              <a:latin typeface="+mn-lt"/>
              <a:cs typeface="Times New Roman" pitchFamily="18" charset="0"/>
            </a:endParaRPr>
          </a:p>
        </p:txBody>
      </p:sp>
      <p:sp>
        <p:nvSpPr>
          <p:cNvPr id="124933" name="Text Box 10"/>
          <p:cNvSpPr txBox="1">
            <a:spLocks noChangeArrowheads="1"/>
          </p:cNvSpPr>
          <p:nvPr/>
        </p:nvSpPr>
        <p:spPr bwMode="auto">
          <a:xfrm>
            <a:off x="99791" y="1334408"/>
            <a:ext cx="2824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latin typeface="Helvetica" pitchFamily="1" charset="0"/>
                <a:sym typeface="Symbol" pitchFamily="18" charset="2"/>
              </a:rPr>
              <a:t>42n+999  </a:t>
            </a:r>
            <a:r>
              <a:rPr lang="en-US" sz="2400">
                <a:latin typeface="Symbol" pitchFamily="18" charset="2"/>
                <a:sym typeface="Symbol" pitchFamily="18" charset="2"/>
              </a:rPr>
              <a:t></a:t>
            </a:r>
            <a:r>
              <a:rPr lang="en-US" sz="2400">
                <a:latin typeface="Times" pitchFamily="-128" charset="0"/>
              </a:rPr>
              <a:t>  </a:t>
            </a:r>
            <a:r>
              <a:rPr lang="en-US" sz="2400">
                <a:latin typeface="Helvetica" pitchFamily="1" charset="0"/>
              </a:rPr>
              <a:t>O(n)</a:t>
            </a:r>
            <a:r>
              <a:rPr lang="en-US" sz="2400">
                <a:latin typeface="Times" pitchFamily="-128" charset="0"/>
              </a:rPr>
              <a:t> ?</a:t>
            </a:r>
            <a:r>
              <a:rPr lang="en-US" sz="2400">
                <a:latin typeface="Helvetica" pitchFamily="1" charset="0"/>
                <a:sym typeface="Symbol" pitchFamily="18" charset="2"/>
              </a:rPr>
              <a:t> </a:t>
            </a:r>
          </a:p>
        </p:txBody>
      </p:sp>
      <p:sp>
        <p:nvSpPr>
          <p:cNvPr id="124934" name="Text Box 12"/>
          <p:cNvSpPr txBox="1">
            <a:spLocks noChangeArrowheads="1"/>
          </p:cNvSpPr>
          <p:nvPr/>
        </p:nvSpPr>
        <p:spPr bwMode="auto">
          <a:xfrm>
            <a:off x="6288088" y="6388100"/>
            <a:ext cx="2462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a:solidFill>
                  <a:srgbClr val="0000FF"/>
                </a:solidFill>
                <a:latin typeface="Sand" charset="0"/>
              </a:rPr>
              <a:t>Use simplest form with O notation</a:t>
            </a:r>
          </a:p>
        </p:txBody>
      </p:sp>
      <p:grpSp>
        <p:nvGrpSpPr>
          <p:cNvPr id="124935" name="Group 15"/>
          <p:cNvGrpSpPr>
            <a:grpSpLocks/>
          </p:cNvGrpSpPr>
          <p:nvPr/>
        </p:nvGrpSpPr>
        <p:grpSpPr bwMode="auto">
          <a:xfrm>
            <a:off x="3389091" y="1334408"/>
            <a:ext cx="2306637" cy="482600"/>
            <a:chOff x="685" y="2199"/>
            <a:chExt cx="1453" cy="304"/>
          </a:xfrm>
        </p:grpSpPr>
        <p:sp>
          <p:nvSpPr>
            <p:cNvPr id="124942" name="Text Box 16"/>
            <p:cNvSpPr txBox="1">
              <a:spLocks noChangeArrowheads="1"/>
            </p:cNvSpPr>
            <p:nvPr/>
          </p:nvSpPr>
          <p:spPr bwMode="auto">
            <a:xfrm>
              <a:off x="685" y="2215"/>
              <a:ext cx="14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latin typeface="Helvetica" pitchFamily="1" charset="0"/>
                  <a:sym typeface="Symbol" pitchFamily="18" charset="2"/>
                </a:rPr>
                <a:t>50n  </a:t>
              </a:r>
              <a:r>
                <a:rPr lang="en-US" sz="2400">
                  <a:latin typeface="Symbol" pitchFamily="18" charset="2"/>
                  <a:sym typeface="Symbol" pitchFamily="18" charset="2"/>
                </a:rPr>
                <a:t></a:t>
              </a:r>
              <a:r>
                <a:rPr lang="en-US" sz="2400">
                  <a:latin typeface="Times" pitchFamily="-128" charset="0"/>
                </a:rPr>
                <a:t>  </a:t>
              </a:r>
              <a:r>
                <a:rPr lang="en-US" sz="2400">
                  <a:latin typeface="Helvetica" pitchFamily="1" charset="0"/>
                </a:rPr>
                <a:t>O(n  )</a:t>
              </a:r>
              <a:r>
                <a:rPr lang="en-US" sz="2400">
                  <a:latin typeface="Times" pitchFamily="-128" charset="0"/>
                </a:rPr>
                <a:t> ?</a:t>
              </a:r>
              <a:r>
                <a:rPr lang="en-US" sz="2400">
                  <a:latin typeface="Helvetica" pitchFamily="1" charset="0"/>
                  <a:sym typeface="Symbol" pitchFamily="18" charset="2"/>
                </a:rPr>
                <a:t> </a:t>
              </a:r>
            </a:p>
          </p:txBody>
        </p:sp>
        <p:sp>
          <p:nvSpPr>
            <p:cNvPr id="124943" name="Text Box 17"/>
            <p:cNvSpPr txBox="1">
              <a:spLocks noChangeArrowheads="1"/>
            </p:cNvSpPr>
            <p:nvPr/>
          </p:nvSpPr>
          <p:spPr bwMode="auto">
            <a:xfrm>
              <a:off x="1642" y="2199"/>
              <a:ext cx="2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600">
                  <a:latin typeface="Helvetica" pitchFamily="1" charset="0"/>
                </a:rPr>
                <a:t> 2</a:t>
              </a:r>
            </a:p>
          </p:txBody>
        </p:sp>
      </p:grpSp>
      <p:sp>
        <p:nvSpPr>
          <p:cNvPr id="124936" name="Text Box 18"/>
          <p:cNvSpPr txBox="1">
            <a:spLocks noChangeArrowheads="1"/>
          </p:cNvSpPr>
          <p:nvPr/>
        </p:nvSpPr>
        <p:spPr bwMode="auto">
          <a:xfrm>
            <a:off x="385763" y="6405563"/>
            <a:ext cx="2149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a:solidFill>
                  <a:srgbClr val="0000FF"/>
                </a:solidFill>
                <a:latin typeface="Sand" charset="0"/>
              </a:rPr>
              <a:t>Are these the “best” bounds?</a:t>
            </a:r>
          </a:p>
        </p:txBody>
      </p:sp>
      <p:grpSp>
        <p:nvGrpSpPr>
          <p:cNvPr id="124937" name="Group 19"/>
          <p:cNvGrpSpPr>
            <a:grpSpLocks/>
          </p:cNvGrpSpPr>
          <p:nvPr/>
        </p:nvGrpSpPr>
        <p:grpSpPr bwMode="auto">
          <a:xfrm>
            <a:off x="6091016" y="1334408"/>
            <a:ext cx="2998787" cy="484188"/>
            <a:chOff x="2214" y="2749"/>
            <a:chExt cx="1889" cy="305"/>
          </a:xfrm>
        </p:grpSpPr>
        <p:sp>
          <p:nvSpPr>
            <p:cNvPr id="124940" name="Text Box 20"/>
            <p:cNvSpPr txBox="1">
              <a:spLocks noChangeArrowheads="1"/>
            </p:cNvSpPr>
            <p:nvPr/>
          </p:nvSpPr>
          <p:spPr bwMode="auto">
            <a:xfrm>
              <a:off x="2214" y="2766"/>
              <a:ext cx="18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latin typeface="Helvetica" pitchFamily="1" charset="0"/>
                  <a:sym typeface="Symbol" pitchFamily="18" charset="2"/>
                </a:rPr>
                <a:t>0.001</a:t>
              </a:r>
              <a:r>
                <a:rPr lang="en-US" sz="2400">
                  <a:latin typeface="Courier" pitchFamily="49" charset="0"/>
                  <a:sym typeface="Symbol" pitchFamily="18" charset="2"/>
                </a:rPr>
                <a:t>*</a:t>
              </a:r>
              <a:r>
                <a:rPr lang="en-US" sz="2400">
                  <a:latin typeface="Helvetica" pitchFamily="1" charset="0"/>
                  <a:sym typeface="Symbol" pitchFamily="18" charset="2"/>
                </a:rPr>
                <a:t>n!  </a:t>
              </a:r>
              <a:r>
                <a:rPr lang="en-US" sz="2400">
                  <a:latin typeface="Symbol" pitchFamily="18" charset="2"/>
                  <a:sym typeface="Symbol" pitchFamily="18" charset="2"/>
                </a:rPr>
                <a:t></a:t>
              </a:r>
              <a:r>
                <a:rPr lang="en-US" sz="2400">
                  <a:latin typeface="Times" pitchFamily="-128" charset="0"/>
                </a:rPr>
                <a:t>  </a:t>
              </a:r>
              <a:r>
                <a:rPr lang="en-US" sz="2400">
                  <a:latin typeface="Helvetica" pitchFamily="1" charset="0"/>
                </a:rPr>
                <a:t>O(n  )</a:t>
              </a:r>
              <a:r>
                <a:rPr lang="en-US" sz="2400">
                  <a:latin typeface="Times" pitchFamily="-128" charset="0"/>
                </a:rPr>
                <a:t> ?</a:t>
              </a:r>
              <a:r>
                <a:rPr lang="en-US" sz="2400">
                  <a:latin typeface="Helvetica" pitchFamily="1" charset="0"/>
                  <a:sym typeface="Symbol" pitchFamily="18" charset="2"/>
                </a:rPr>
                <a:t> </a:t>
              </a:r>
            </a:p>
          </p:txBody>
        </p:sp>
        <p:sp>
          <p:nvSpPr>
            <p:cNvPr id="124941" name="Text Box 21"/>
            <p:cNvSpPr txBox="1">
              <a:spLocks noChangeArrowheads="1"/>
            </p:cNvSpPr>
            <p:nvPr/>
          </p:nvSpPr>
          <p:spPr bwMode="auto">
            <a:xfrm>
              <a:off x="3635" y="274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600">
                  <a:latin typeface="Helvetica" pitchFamily="1" charset="0"/>
                </a:rPr>
                <a:t>3</a:t>
              </a:r>
            </a:p>
          </p:txBody>
        </p:sp>
      </p:grpSp>
      <p:sp>
        <p:nvSpPr>
          <p:cNvPr id="124938" name="Text Box 22"/>
          <p:cNvSpPr txBox="1">
            <a:spLocks noChangeArrowheads="1"/>
          </p:cNvSpPr>
          <p:nvPr/>
        </p:nvSpPr>
        <p:spPr bwMode="auto">
          <a:xfrm>
            <a:off x="6601041" y="1856033"/>
            <a:ext cx="216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a:solidFill>
                  <a:srgbClr val="0000FF"/>
                </a:solidFill>
                <a:latin typeface="Sand" charset="0"/>
              </a:rPr>
              <a:t>True or False?</a:t>
            </a:r>
          </a:p>
        </p:txBody>
      </p:sp>
      <p:sp>
        <p:nvSpPr>
          <p:cNvPr id="124939" name="Line 23"/>
          <p:cNvSpPr>
            <a:spLocks noChangeShapeType="1"/>
          </p:cNvSpPr>
          <p:nvPr/>
        </p:nvSpPr>
        <p:spPr bwMode="auto">
          <a:xfrm>
            <a:off x="5867400" y="1502682"/>
            <a:ext cx="0" cy="428851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Rectangle 30"/>
          <p:cNvSpPr>
            <a:spLocks noChangeArrowheads="1"/>
          </p:cNvSpPr>
          <p:nvPr/>
        </p:nvSpPr>
        <p:spPr bwMode="auto">
          <a:xfrm>
            <a:off x="253356" y="4958721"/>
            <a:ext cx="75693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l">
              <a:lnSpc>
                <a:spcPct val="70000"/>
              </a:lnSpc>
            </a:pPr>
            <a:r>
              <a:rPr lang="en-US" sz="2400" dirty="0">
                <a:solidFill>
                  <a:srgbClr val="000000"/>
                </a:solidFill>
                <a:latin typeface="Helvetica" pitchFamily="1" charset="0"/>
              </a:rPr>
              <a:t>c = </a:t>
            </a:r>
            <a:endParaRPr lang="en-US" sz="2400" dirty="0" smtClean="0">
              <a:solidFill>
                <a:srgbClr val="000000"/>
              </a:solidFill>
              <a:latin typeface="Helvetica" pitchFamily="1" charset="0"/>
            </a:endParaRPr>
          </a:p>
          <a:p>
            <a:pPr algn="l">
              <a:lnSpc>
                <a:spcPct val="70000"/>
              </a:lnSpc>
            </a:pPr>
            <a:endParaRPr lang="en-US" sz="2400" dirty="0">
              <a:solidFill>
                <a:srgbClr val="000000"/>
              </a:solidFill>
              <a:latin typeface="Helvetica" pitchFamily="1" charset="0"/>
            </a:endParaRPr>
          </a:p>
          <a:p>
            <a:pPr algn="l">
              <a:lnSpc>
                <a:spcPct val="70000"/>
              </a:lnSpc>
            </a:pPr>
            <a:r>
              <a:rPr lang="en-US" sz="2400" dirty="0">
                <a:solidFill>
                  <a:srgbClr val="000000"/>
                </a:solidFill>
                <a:latin typeface="Helvetica" pitchFamily="1" charset="0"/>
              </a:rPr>
              <a:t>N = </a:t>
            </a:r>
          </a:p>
        </p:txBody>
      </p:sp>
      <p:sp>
        <p:nvSpPr>
          <p:cNvPr id="19" name="Rectangle 30"/>
          <p:cNvSpPr>
            <a:spLocks noChangeArrowheads="1"/>
          </p:cNvSpPr>
          <p:nvPr/>
        </p:nvSpPr>
        <p:spPr bwMode="auto">
          <a:xfrm>
            <a:off x="3053396" y="4958721"/>
            <a:ext cx="75693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l">
              <a:lnSpc>
                <a:spcPct val="70000"/>
              </a:lnSpc>
            </a:pPr>
            <a:r>
              <a:rPr lang="en-US" sz="2400" dirty="0">
                <a:solidFill>
                  <a:srgbClr val="000000"/>
                </a:solidFill>
                <a:latin typeface="Helvetica" pitchFamily="1" charset="0"/>
              </a:rPr>
              <a:t>c = </a:t>
            </a:r>
            <a:endParaRPr lang="en-US" sz="2400" dirty="0" smtClean="0">
              <a:solidFill>
                <a:srgbClr val="000000"/>
              </a:solidFill>
              <a:latin typeface="Helvetica" pitchFamily="1" charset="0"/>
            </a:endParaRPr>
          </a:p>
          <a:p>
            <a:pPr algn="l">
              <a:lnSpc>
                <a:spcPct val="70000"/>
              </a:lnSpc>
            </a:pPr>
            <a:endParaRPr lang="en-US" sz="2400" dirty="0">
              <a:solidFill>
                <a:srgbClr val="000000"/>
              </a:solidFill>
              <a:latin typeface="Helvetica" pitchFamily="1" charset="0"/>
            </a:endParaRPr>
          </a:p>
          <a:p>
            <a:pPr algn="l">
              <a:lnSpc>
                <a:spcPct val="70000"/>
              </a:lnSpc>
            </a:pPr>
            <a:r>
              <a:rPr lang="en-US" sz="2400" dirty="0">
                <a:solidFill>
                  <a:srgbClr val="000000"/>
                </a:solidFill>
                <a:latin typeface="Helvetica" pitchFamily="1" charset="0"/>
              </a:rPr>
              <a:t>N = </a:t>
            </a:r>
          </a:p>
        </p:txBody>
      </p:sp>
      <p:sp>
        <p:nvSpPr>
          <p:cNvPr id="20" name="Rectangle 30"/>
          <p:cNvSpPr>
            <a:spLocks noChangeArrowheads="1"/>
          </p:cNvSpPr>
          <p:nvPr/>
        </p:nvSpPr>
        <p:spPr bwMode="auto">
          <a:xfrm>
            <a:off x="5909619" y="4958721"/>
            <a:ext cx="75693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l">
              <a:lnSpc>
                <a:spcPct val="70000"/>
              </a:lnSpc>
            </a:pPr>
            <a:r>
              <a:rPr lang="en-US" sz="2400" dirty="0">
                <a:solidFill>
                  <a:srgbClr val="000000"/>
                </a:solidFill>
                <a:latin typeface="Helvetica" pitchFamily="1" charset="0"/>
              </a:rPr>
              <a:t>c = </a:t>
            </a:r>
            <a:endParaRPr lang="en-US" sz="2400" dirty="0" smtClean="0">
              <a:solidFill>
                <a:srgbClr val="000000"/>
              </a:solidFill>
              <a:latin typeface="Helvetica" pitchFamily="1" charset="0"/>
            </a:endParaRPr>
          </a:p>
          <a:p>
            <a:pPr algn="l">
              <a:lnSpc>
                <a:spcPct val="70000"/>
              </a:lnSpc>
            </a:pPr>
            <a:endParaRPr lang="en-US" sz="2400" dirty="0">
              <a:solidFill>
                <a:srgbClr val="000000"/>
              </a:solidFill>
              <a:latin typeface="Helvetica" pitchFamily="1" charset="0"/>
            </a:endParaRPr>
          </a:p>
          <a:p>
            <a:pPr algn="l">
              <a:lnSpc>
                <a:spcPct val="70000"/>
              </a:lnSpc>
            </a:pPr>
            <a:r>
              <a:rPr lang="en-US" sz="2400" dirty="0">
                <a:solidFill>
                  <a:srgbClr val="000000"/>
                </a:solidFill>
                <a:latin typeface="Helvetica" pitchFamily="1" charset="0"/>
              </a:rPr>
              <a:t>N = </a:t>
            </a:r>
          </a:p>
        </p:txBody>
      </p:sp>
      <p:sp>
        <p:nvSpPr>
          <p:cNvPr id="21" name="Text Box 22"/>
          <p:cNvSpPr txBox="1">
            <a:spLocks noChangeArrowheads="1"/>
          </p:cNvSpPr>
          <p:nvPr/>
        </p:nvSpPr>
        <p:spPr bwMode="auto">
          <a:xfrm>
            <a:off x="369463" y="1826682"/>
            <a:ext cx="216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a:solidFill>
                  <a:srgbClr val="0000FF"/>
                </a:solidFill>
                <a:latin typeface="Sand" charset="0"/>
              </a:rPr>
              <a:t>True or False?</a:t>
            </a:r>
          </a:p>
        </p:txBody>
      </p:sp>
      <p:sp>
        <p:nvSpPr>
          <p:cNvPr id="22" name="Text Box 22"/>
          <p:cNvSpPr txBox="1">
            <a:spLocks noChangeArrowheads="1"/>
          </p:cNvSpPr>
          <p:nvPr/>
        </p:nvSpPr>
        <p:spPr bwMode="auto">
          <a:xfrm>
            <a:off x="3389091" y="1856033"/>
            <a:ext cx="216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a:solidFill>
                  <a:srgbClr val="0000FF"/>
                </a:solidFill>
                <a:latin typeface="Sand" charset="0"/>
              </a:rPr>
              <a:t>True or False?</a:t>
            </a:r>
          </a:p>
        </p:txBody>
      </p:sp>
      <p:sp>
        <p:nvSpPr>
          <p:cNvPr id="23" name="Line 23"/>
          <p:cNvSpPr>
            <a:spLocks noChangeShapeType="1"/>
          </p:cNvSpPr>
          <p:nvPr/>
        </p:nvSpPr>
        <p:spPr bwMode="auto">
          <a:xfrm>
            <a:off x="2923953" y="1467648"/>
            <a:ext cx="0" cy="428851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43360" y="1780560"/>
              <a:ext cx="8631360" cy="4258440"/>
            </p14:xfrm>
          </p:contentPart>
        </mc:Choice>
        <mc:Fallback xmlns="">
          <p:pic>
            <p:nvPicPr>
              <p:cNvPr id="2" name="Ink 1"/>
              <p:cNvPicPr/>
              <p:nvPr/>
            </p:nvPicPr>
            <p:blipFill>
              <a:blip r:embed="rId4"/>
              <a:stretch>
                <a:fillRect/>
              </a:stretch>
            </p:blipFill>
            <p:spPr>
              <a:xfrm>
                <a:off x="228240" y="1765080"/>
                <a:ext cx="8662680" cy="4279320"/>
              </a:xfrm>
              <a:prstGeom prst="rect">
                <a:avLst/>
              </a:prstGeom>
            </p:spPr>
          </p:pic>
        </mc:Fallback>
      </mc:AlternateContent>
    </p:spTree>
    <p:extLst>
      <p:ext uri="{BB962C8B-B14F-4D97-AF65-F5344CB8AC3E}">
        <p14:creationId xmlns:p14="http://schemas.microsoft.com/office/powerpoint/2010/main" val="38542361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0" y="2130425"/>
            <a:ext cx="9144000" cy="1470025"/>
          </a:xfrm>
        </p:spPr>
        <p:txBody>
          <a:bodyPr/>
          <a:lstStyle/>
          <a:p>
            <a:pPr eaLnBrk="1" hangingPunct="1"/>
            <a:r>
              <a:rPr lang="en-US" sz="11500" b="1" dirty="0" smtClean="0"/>
              <a:t>Recurrence Relationships</a:t>
            </a:r>
            <a:br>
              <a:rPr lang="en-US" sz="11500" b="1" dirty="0" smtClean="0"/>
            </a:br>
            <a:r>
              <a:rPr lang="en-US" sz="3200" b="1" dirty="0" smtClean="0"/>
              <a:t/>
            </a:r>
            <a:br>
              <a:rPr lang="en-US" sz="3200" b="1" dirty="0" smtClean="0"/>
            </a:br>
            <a:r>
              <a:rPr lang="en-US" sz="3200" b="1" dirty="0"/>
              <a:t>(</a:t>
            </a:r>
            <a:r>
              <a:rPr lang="en-US" sz="3200" b="1" dirty="0" smtClean="0"/>
              <a:t>This will involve a lot of algebra – but no magic!)</a:t>
            </a:r>
            <a:endParaRPr lang="en-US" sz="11500" b="1" dirty="0" smtClean="0"/>
          </a:p>
        </p:txBody>
      </p:sp>
    </p:spTree>
    <p:extLst>
      <p:ext uri="{BB962C8B-B14F-4D97-AF65-F5344CB8AC3E}">
        <p14:creationId xmlns:p14="http://schemas.microsoft.com/office/powerpoint/2010/main" val="5047693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9371"/>
          <a:stretch/>
        </p:blipFill>
        <p:spPr bwMode="auto">
          <a:xfrm>
            <a:off x="-28353" y="-10632"/>
            <a:ext cx="4572000" cy="2229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44526" y="381000"/>
            <a:ext cx="8229600" cy="1249362"/>
          </a:xfrm>
        </p:spPr>
        <p:txBody>
          <a:bodyPr rtlCol="0">
            <a:normAutofit fontScale="90000"/>
          </a:bodyPr>
          <a:lstStyle/>
          <a:p>
            <a:pPr algn="r" eaLnBrk="1" fontAlgn="auto" hangingPunct="1">
              <a:spcAft>
                <a:spcPts val="0"/>
              </a:spcAft>
              <a:defRPr/>
            </a:pPr>
            <a:r>
              <a:rPr lang="en-US" b="1" dirty="0" smtClean="0"/>
              <a:t>Big-O: </a:t>
            </a:r>
            <a:br>
              <a:rPr lang="en-US" b="1" dirty="0" smtClean="0"/>
            </a:br>
            <a:r>
              <a:rPr lang="en-US" b="1" dirty="0" smtClean="0"/>
              <a:t>Exponential Time</a:t>
            </a:r>
            <a:br>
              <a:rPr lang="en-US" b="1" dirty="0" smtClean="0"/>
            </a:br>
            <a:r>
              <a:rPr lang="en-US" sz="6700" b="1" dirty="0" smtClean="0"/>
              <a:t>O(2</a:t>
            </a:r>
            <a:r>
              <a:rPr lang="en-US" sz="6700" b="1" baseline="30000" dirty="0" smtClean="0"/>
              <a:t>N</a:t>
            </a:r>
            <a:r>
              <a:rPr lang="en-US" sz="6700" b="1" dirty="0" smtClean="0"/>
              <a:t>)</a:t>
            </a:r>
            <a:endParaRPr lang="en-US" b="1" dirty="0" smtClean="0"/>
          </a:p>
        </p:txBody>
      </p:sp>
      <p:sp>
        <p:nvSpPr>
          <p:cNvPr id="19" name="TextBox 18"/>
          <p:cNvSpPr txBox="1"/>
          <p:nvPr/>
        </p:nvSpPr>
        <p:spPr>
          <a:xfrm>
            <a:off x="762000" y="2667000"/>
            <a:ext cx="6477000" cy="1754326"/>
          </a:xfrm>
          <a:prstGeom prst="rect">
            <a:avLst/>
          </a:prstGeom>
          <a:noFill/>
        </p:spPr>
        <p:txBody>
          <a:bodyPr wrap="square" rtlCol="0">
            <a:spAutoFit/>
          </a:bodyPr>
          <a:lstStyle/>
          <a:p>
            <a:pPr>
              <a:lnSpc>
                <a:spcPct val="150000"/>
              </a:lnSpc>
            </a:pPr>
            <a:r>
              <a:rPr lang="en-US" sz="3600" dirty="0" smtClean="0"/>
              <a:t>T( __ ) =  ______</a:t>
            </a:r>
          </a:p>
          <a:p>
            <a:pPr>
              <a:lnSpc>
                <a:spcPct val="150000"/>
              </a:lnSpc>
            </a:pPr>
            <a:r>
              <a:rPr lang="en-US" sz="3600" dirty="0" smtClean="0"/>
              <a:t>T(N) = ___________________</a:t>
            </a:r>
          </a:p>
        </p:txBody>
      </p:sp>
      <p:sp>
        <p:nvSpPr>
          <p:cNvPr id="20" name="Line Callout 1 19"/>
          <p:cNvSpPr/>
          <p:nvPr/>
        </p:nvSpPr>
        <p:spPr>
          <a:xfrm>
            <a:off x="6553200" y="4114800"/>
            <a:ext cx="2286000" cy="1981200"/>
          </a:xfrm>
          <a:prstGeom prst="borderCallout1">
            <a:avLst>
              <a:gd name="adj1" fmla="val 72431"/>
              <a:gd name="adj2" fmla="val -498"/>
              <a:gd name="adj3" fmla="val 11402"/>
              <a:gd name="adj4" fmla="val -9472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dirty="0" smtClean="0"/>
              <a:t>How many terms? </a:t>
            </a:r>
          </a:p>
          <a:p>
            <a:pPr fontAlgn="auto">
              <a:spcBef>
                <a:spcPts val="0"/>
              </a:spcBef>
              <a:spcAft>
                <a:spcPts val="0"/>
              </a:spcAft>
              <a:buAutoNum type="alphaUcParenR"/>
              <a:defRPr/>
            </a:pPr>
            <a:r>
              <a:rPr lang="en-US" sz="2000" dirty="0" smtClean="0"/>
              <a:t>1</a:t>
            </a:r>
          </a:p>
          <a:p>
            <a:pPr fontAlgn="auto">
              <a:spcBef>
                <a:spcPts val="0"/>
              </a:spcBef>
              <a:spcAft>
                <a:spcPts val="0"/>
              </a:spcAft>
              <a:buAutoNum type="alphaUcParenR"/>
              <a:defRPr/>
            </a:pPr>
            <a:r>
              <a:rPr lang="en-US" sz="2000" dirty="0" smtClean="0"/>
              <a:t>2</a:t>
            </a:r>
          </a:p>
          <a:p>
            <a:pPr fontAlgn="auto">
              <a:spcBef>
                <a:spcPts val="0"/>
              </a:spcBef>
              <a:spcAft>
                <a:spcPts val="0"/>
              </a:spcAft>
              <a:buAutoNum type="alphaUcParenR"/>
              <a:defRPr/>
            </a:pPr>
            <a:r>
              <a:rPr lang="en-US" sz="2000" dirty="0" smtClean="0"/>
              <a:t>3</a:t>
            </a:r>
          </a:p>
          <a:p>
            <a:pPr fontAlgn="auto">
              <a:spcBef>
                <a:spcPts val="0"/>
              </a:spcBef>
              <a:spcAft>
                <a:spcPts val="0"/>
              </a:spcAft>
              <a:buAutoNum type="alphaUcParenR"/>
              <a:defRPr/>
            </a:pPr>
            <a:r>
              <a:rPr lang="en-US" sz="2000" dirty="0" smtClean="0"/>
              <a:t>4</a:t>
            </a:r>
          </a:p>
          <a:p>
            <a:pPr fontAlgn="auto">
              <a:spcBef>
                <a:spcPts val="0"/>
              </a:spcBef>
              <a:spcAft>
                <a:spcPts val="0"/>
              </a:spcAft>
              <a:buAutoNum type="alphaUcParenR"/>
              <a:defRPr/>
            </a:pPr>
            <a:r>
              <a:rPr lang="en-US" sz="2000" dirty="0" smtClean="0"/>
              <a:t>??</a:t>
            </a:r>
            <a:endParaRPr lang="en-US" sz="1200" dirty="0"/>
          </a:p>
        </p:txBody>
      </p:sp>
    </p:spTree>
    <p:extLst>
      <p:ext uri="{BB962C8B-B14F-4D97-AF65-F5344CB8AC3E}">
        <p14:creationId xmlns:p14="http://schemas.microsoft.com/office/powerpoint/2010/main" val="82744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9371"/>
          <a:stretch/>
        </p:blipFill>
        <p:spPr bwMode="auto">
          <a:xfrm>
            <a:off x="-28353" y="-10632"/>
            <a:ext cx="4572000" cy="2229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44526" y="381000"/>
            <a:ext cx="8229600" cy="1249362"/>
          </a:xfrm>
        </p:spPr>
        <p:txBody>
          <a:bodyPr rtlCol="0">
            <a:normAutofit fontScale="90000"/>
          </a:bodyPr>
          <a:lstStyle/>
          <a:p>
            <a:pPr algn="r" eaLnBrk="1" fontAlgn="auto" hangingPunct="1">
              <a:spcAft>
                <a:spcPts val="0"/>
              </a:spcAft>
              <a:defRPr/>
            </a:pPr>
            <a:r>
              <a:rPr lang="en-US" b="1" dirty="0" smtClean="0"/>
              <a:t>Big-O: </a:t>
            </a:r>
            <a:br>
              <a:rPr lang="en-US" b="1" dirty="0" smtClean="0"/>
            </a:br>
            <a:r>
              <a:rPr lang="en-US" b="1" dirty="0" smtClean="0"/>
              <a:t>Exponential Time</a:t>
            </a:r>
            <a:br>
              <a:rPr lang="en-US" b="1" dirty="0" smtClean="0"/>
            </a:br>
            <a:r>
              <a:rPr lang="en-US" sz="6700" b="1" dirty="0" smtClean="0"/>
              <a:t>O(2</a:t>
            </a:r>
            <a:r>
              <a:rPr lang="en-US" sz="6700" b="1" baseline="30000" dirty="0" smtClean="0"/>
              <a:t>N</a:t>
            </a:r>
            <a:r>
              <a:rPr lang="en-US" sz="6700" b="1" dirty="0" smtClean="0"/>
              <a:t>)</a:t>
            </a:r>
            <a:endParaRPr lang="en-US" b="1" dirty="0" smtClean="0"/>
          </a:p>
        </p:txBody>
      </p:sp>
      <p:sp>
        <p:nvSpPr>
          <p:cNvPr id="10" name="TextBox 9"/>
          <p:cNvSpPr txBox="1"/>
          <p:nvPr/>
        </p:nvSpPr>
        <p:spPr>
          <a:xfrm>
            <a:off x="0" y="2209800"/>
            <a:ext cx="5943600" cy="3416320"/>
          </a:xfrm>
          <a:prstGeom prst="rect">
            <a:avLst/>
          </a:prstGeom>
          <a:noFill/>
        </p:spPr>
        <p:txBody>
          <a:bodyPr wrap="square" rtlCol="0">
            <a:spAutoFit/>
          </a:bodyPr>
          <a:lstStyle/>
          <a:p>
            <a:pPr>
              <a:lnSpc>
                <a:spcPct val="150000"/>
              </a:lnSpc>
            </a:pPr>
            <a:r>
              <a:rPr lang="en-US" sz="2400" dirty="0" smtClean="0"/>
              <a:t>T(1) = 1</a:t>
            </a:r>
          </a:p>
          <a:p>
            <a:pPr>
              <a:lnSpc>
                <a:spcPct val="150000"/>
              </a:lnSpc>
            </a:pPr>
            <a:r>
              <a:rPr lang="en-US" sz="2400" dirty="0" smtClean="0"/>
              <a:t>T(N) = 1 + T(N-1) + T(N-2)</a:t>
            </a:r>
          </a:p>
          <a:p>
            <a:pPr>
              <a:lnSpc>
                <a:spcPct val="150000"/>
              </a:lnSpc>
            </a:pPr>
            <a:endParaRPr lang="en-US" sz="2400" dirty="0"/>
          </a:p>
          <a:p>
            <a:pPr>
              <a:lnSpc>
                <a:spcPct val="150000"/>
              </a:lnSpc>
            </a:pPr>
            <a:r>
              <a:rPr lang="en-US" sz="2400" dirty="0" smtClean="0"/>
              <a:t>	           T</a:t>
            </a:r>
            <a:r>
              <a:rPr lang="en-US" sz="2400" baseline="-25000" dirty="0" smtClean="0"/>
              <a:t>2</a:t>
            </a:r>
            <a:r>
              <a:rPr lang="en-US" sz="2400" dirty="0" smtClean="0"/>
              <a:t>(N</a:t>
            </a:r>
            <a:r>
              <a:rPr lang="en-US" sz="2400" dirty="0"/>
              <a:t>) ≤</a:t>
            </a:r>
            <a:r>
              <a:rPr lang="en-US" sz="2400" dirty="0" smtClean="0"/>
              <a:t> T(N) </a:t>
            </a:r>
          </a:p>
          <a:p>
            <a:pPr>
              <a:lnSpc>
                <a:spcPct val="150000"/>
              </a:lnSpc>
            </a:pPr>
            <a:r>
              <a:rPr lang="en-US" sz="2400" dirty="0" smtClean="0"/>
              <a:t>1 </a:t>
            </a:r>
            <a:r>
              <a:rPr lang="en-US" sz="2400" dirty="0"/>
              <a:t>+ </a:t>
            </a:r>
            <a:r>
              <a:rPr lang="en-US" sz="2400" dirty="0" smtClean="0"/>
              <a:t>T</a:t>
            </a:r>
            <a:r>
              <a:rPr lang="en-US" sz="2400" baseline="-25000" dirty="0" smtClean="0"/>
              <a:t>2</a:t>
            </a:r>
            <a:r>
              <a:rPr lang="en-US" sz="2400" dirty="0" smtClean="0"/>
              <a:t>(N-2</a:t>
            </a:r>
            <a:r>
              <a:rPr lang="en-US" sz="2400" dirty="0"/>
              <a:t>) + </a:t>
            </a:r>
            <a:r>
              <a:rPr lang="en-US" sz="2400" dirty="0" smtClean="0"/>
              <a:t>T</a:t>
            </a:r>
            <a:r>
              <a:rPr lang="en-US" sz="2400" baseline="-25000" dirty="0" smtClean="0"/>
              <a:t>2</a:t>
            </a:r>
            <a:r>
              <a:rPr lang="en-US" sz="2400" dirty="0" smtClean="0"/>
              <a:t>(N-2</a:t>
            </a:r>
            <a:r>
              <a:rPr lang="en-US" sz="2400" dirty="0"/>
              <a:t>) ≤</a:t>
            </a:r>
            <a:r>
              <a:rPr lang="en-US" sz="2400" dirty="0" smtClean="0"/>
              <a:t> </a:t>
            </a:r>
            <a:r>
              <a:rPr lang="en-US" sz="2400" dirty="0"/>
              <a:t>1 + T(N-1) + T(N-2) </a:t>
            </a:r>
          </a:p>
          <a:p>
            <a:pPr>
              <a:lnSpc>
                <a:spcPct val="150000"/>
              </a:lnSpc>
            </a:pPr>
            <a:r>
              <a:rPr lang="en-US" sz="2400" dirty="0">
                <a:solidFill>
                  <a:schemeClr val="bg1"/>
                </a:solidFill>
              </a:rPr>
              <a:t>1 + </a:t>
            </a:r>
            <a:r>
              <a:rPr lang="en-US" sz="2400" dirty="0" smtClean="0"/>
              <a:t>T</a:t>
            </a:r>
            <a:r>
              <a:rPr lang="en-US" sz="2400" baseline="-25000" dirty="0" smtClean="0"/>
              <a:t>2</a:t>
            </a:r>
            <a:r>
              <a:rPr lang="en-US" sz="2400" dirty="0" smtClean="0"/>
              <a:t>(N-2</a:t>
            </a:r>
            <a:r>
              <a:rPr lang="en-US" sz="2400" dirty="0"/>
              <a:t>) </a:t>
            </a:r>
            <a:r>
              <a:rPr lang="en-US" sz="2400" dirty="0">
                <a:solidFill>
                  <a:schemeClr val="bg1"/>
                </a:solidFill>
              </a:rPr>
              <a:t>+ T(N-2)</a:t>
            </a:r>
            <a:r>
              <a:rPr lang="en-US" sz="2400" dirty="0"/>
              <a:t> ≤</a:t>
            </a:r>
            <a:r>
              <a:rPr lang="en-US" sz="2400" dirty="0" smtClean="0"/>
              <a:t> </a:t>
            </a:r>
            <a:r>
              <a:rPr lang="en-US" sz="2400" dirty="0">
                <a:solidFill>
                  <a:schemeClr val="bg1"/>
                </a:solidFill>
              </a:rPr>
              <a:t>1 + </a:t>
            </a:r>
            <a:r>
              <a:rPr lang="en-US" sz="2400" dirty="0"/>
              <a:t>T(N-1) </a:t>
            </a:r>
            <a:r>
              <a:rPr lang="en-US" sz="2400" dirty="0">
                <a:solidFill>
                  <a:schemeClr val="bg1"/>
                </a:solidFill>
              </a:rPr>
              <a:t>+ T(N-2) </a:t>
            </a:r>
          </a:p>
        </p:txBody>
      </p:sp>
      <p:grpSp>
        <p:nvGrpSpPr>
          <p:cNvPr id="26" name="Group 25"/>
          <p:cNvGrpSpPr/>
          <p:nvPr/>
        </p:nvGrpSpPr>
        <p:grpSpPr>
          <a:xfrm>
            <a:off x="3951767" y="1293252"/>
            <a:ext cx="2819400" cy="2862322"/>
            <a:chOff x="6248400" y="2133600"/>
            <a:chExt cx="2819400" cy="2862322"/>
          </a:xfrm>
        </p:grpSpPr>
        <p:sp>
          <p:nvSpPr>
            <p:cNvPr id="4" name="Rectangle 3"/>
            <p:cNvSpPr/>
            <p:nvPr/>
          </p:nvSpPr>
          <p:spPr>
            <a:xfrm>
              <a:off x="6248400" y="2133600"/>
              <a:ext cx="2819400"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US" sz="2400" i="1" u="sng" dirty="0" smtClean="0"/>
                <a:t>Define:</a:t>
              </a:r>
            </a:p>
            <a:p>
              <a:pPr>
                <a:lnSpc>
                  <a:spcPct val="150000"/>
                </a:lnSpc>
              </a:pPr>
              <a:r>
                <a:rPr lang="en-US" sz="2400" dirty="0" smtClean="0"/>
                <a:t>T</a:t>
              </a:r>
              <a:r>
                <a:rPr lang="en-US" sz="2400" baseline="-25000" dirty="0" smtClean="0"/>
                <a:t>1</a:t>
              </a:r>
              <a:r>
                <a:rPr lang="en-US" sz="2400" dirty="0" smtClean="0"/>
                <a:t>(N) = </a:t>
              </a:r>
              <a:r>
                <a:rPr lang="en-US" sz="2400" dirty="0"/>
                <a:t>1 + </a:t>
              </a:r>
              <a:r>
                <a:rPr lang="en-US" sz="2400" dirty="0" smtClean="0"/>
                <a:t>2*T</a:t>
              </a:r>
              <a:r>
                <a:rPr lang="en-US" sz="2400" baseline="-25000" dirty="0" smtClean="0"/>
                <a:t>1</a:t>
              </a:r>
              <a:r>
                <a:rPr lang="en-US" sz="2400" dirty="0" smtClean="0"/>
                <a:t>(N-1</a:t>
              </a:r>
              <a:r>
                <a:rPr lang="en-US" sz="2400" dirty="0"/>
                <a:t>) </a:t>
              </a:r>
              <a:endParaRPr lang="en-US" sz="2400" dirty="0" smtClean="0"/>
            </a:p>
            <a:p>
              <a:pPr>
                <a:lnSpc>
                  <a:spcPct val="150000"/>
                </a:lnSpc>
              </a:pPr>
              <a:r>
                <a:rPr lang="en-US" sz="2400" dirty="0" smtClean="0"/>
                <a:t>T</a:t>
              </a:r>
              <a:r>
                <a:rPr lang="en-US" sz="2400" baseline="-25000" dirty="0" smtClean="0"/>
                <a:t>2</a:t>
              </a:r>
              <a:r>
                <a:rPr lang="en-US" sz="2400" dirty="0" smtClean="0"/>
                <a:t>(N</a:t>
              </a:r>
              <a:r>
                <a:rPr lang="en-US" sz="2400" dirty="0"/>
                <a:t>) </a:t>
              </a:r>
              <a:r>
                <a:rPr lang="en-US" sz="2400" dirty="0" smtClean="0"/>
                <a:t>= </a:t>
              </a:r>
              <a:r>
                <a:rPr lang="en-US" sz="2400" dirty="0"/>
                <a:t>1 + </a:t>
              </a:r>
              <a:r>
                <a:rPr lang="en-US" sz="2400" dirty="0" smtClean="0"/>
                <a:t>2*T</a:t>
              </a:r>
              <a:r>
                <a:rPr lang="en-US" sz="2400" baseline="-25000" dirty="0" smtClean="0"/>
                <a:t>2</a:t>
              </a:r>
              <a:r>
                <a:rPr lang="en-US" sz="2400" dirty="0" smtClean="0"/>
                <a:t>(N-2)</a:t>
              </a:r>
            </a:p>
            <a:p>
              <a:pPr>
                <a:lnSpc>
                  <a:spcPct val="150000"/>
                </a:lnSpc>
              </a:pPr>
              <a:endParaRPr lang="en-US" sz="2400" dirty="0" smtClean="0"/>
            </a:p>
            <a:p>
              <a:pPr>
                <a:lnSpc>
                  <a:spcPct val="150000"/>
                </a:lnSpc>
              </a:pPr>
              <a:r>
                <a:rPr lang="en-US" sz="2400" dirty="0" smtClean="0"/>
                <a:t>T</a:t>
              </a:r>
              <a:r>
                <a:rPr lang="en-US" sz="2400" baseline="-25000" dirty="0" smtClean="0"/>
                <a:t>2</a:t>
              </a:r>
              <a:r>
                <a:rPr lang="en-US" sz="2400" dirty="0" smtClean="0"/>
                <a:t>(N) ≤ </a:t>
              </a:r>
              <a:r>
                <a:rPr lang="en-US" sz="2400" dirty="0"/>
                <a:t>T(N) ≤ </a:t>
              </a:r>
              <a:r>
                <a:rPr lang="en-US" sz="2400" dirty="0" smtClean="0"/>
                <a:t>T</a:t>
              </a:r>
              <a:r>
                <a:rPr lang="en-US" sz="2400" baseline="-25000" dirty="0" smtClean="0"/>
                <a:t>1</a:t>
              </a:r>
              <a:r>
                <a:rPr lang="en-US" sz="2400" dirty="0" smtClean="0"/>
                <a:t>(N</a:t>
              </a:r>
              <a:r>
                <a:rPr lang="en-US" sz="2400" dirty="0"/>
                <a:t>) </a:t>
              </a:r>
            </a:p>
          </p:txBody>
        </p:sp>
        <p:sp>
          <p:nvSpPr>
            <p:cNvPr id="6" name="TextBox 5"/>
            <p:cNvSpPr txBox="1"/>
            <p:nvPr/>
          </p:nvSpPr>
          <p:spPr>
            <a:xfrm>
              <a:off x="6923567" y="4139625"/>
              <a:ext cx="381000" cy="584775"/>
            </a:xfrm>
            <a:prstGeom prst="rect">
              <a:avLst/>
            </a:prstGeom>
            <a:noFill/>
          </p:spPr>
          <p:txBody>
            <a:bodyPr wrap="square" rtlCol="0">
              <a:spAutoFit/>
            </a:bodyPr>
            <a:lstStyle/>
            <a:p>
              <a:r>
                <a:rPr lang="en-US" sz="3200" b="1" dirty="0" smtClean="0"/>
                <a:t>?</a:t>
              </a:r>
              <a:endParaRPr lang="en-US" sz="3200" b="1" dirty="0"/>
            </a:p>
          </p:txBody>
        </p:sp>
        <p:sp>
          <p:nvSpPr>
            <p:cNvPr id="23" name="TextBox 22"/>
            <p:cNvSpPr txBox="1"/>
            <p:nvPr/>
          </p:nvSpPr>
          <p:spPr>
            <a:xfrm>
              <a:off x="7740501" y="4139625"/>
              <a:ext cx="381000" cy="584775"/>
            </a:xfrm>
            <a:prstGeom prst="rect">
              <a:avLst/>
            </a:prstGeom>
            <a:noFill/>
          </p:spPr>
          <p:txBody>
            <a:bodyPr wrap="square" rtlCol="0">
              <a:spAutoFit/>
            </a:bodyPr>
            <a:lstStyle/>
            <a:p>
              <a:r>
                <a:rPr lang="en-US" sz="3200" b="1" dirty="0" smtClean="0"/>
                <a:t>?</a:t>
              </a:r>
              <a:endParaRPr lang="en-US" sz="3200" b="1" dirty="0"/>
            </a:p>
          </p:txBody>
        </p:sp>
      </p:grpSp>
      <p:sp>
        <p:nvSpPr>
          <p:cNvPr id="24" name="TextBox 23"/>
          <p:cNvSpPr txBox="1"/>
          <p:nvPr/>
        </p:nvSpPr>
        <p:spPr>
          <a:xfrm>
            <a:off x="3886200" y="5179874"/>
            <a:ext cx="5497033" cy="1754326"/>
          </a:xfrm>
          <a:prstGeom prst="rect">
            <a:avLst/>
          </a:prstGeom>
          <a:noFill/>
        </p:spPr>
        <p:txBody>
          <a:bodyPr wrap="square" rtlCol="0">
            <a:spAutoFit/>
          </a:bodyPr>
          <a:lstStyle/>
          <a:p>
            <a:pPr>
              <a:lnSpc>
                <a:spcPct val="150000"/>
              </a:lnSpc>
            </a:pPr>
            <a:r>
              <a:rPr lang="en-US" sz="2400" dirty="0"/>
              <a:t> </a:t>
            </a:r>
            <a:r>
              <a:rPr lang="en-US" sz="2400" dirty="0" smtClean="0"/>
              <a:t>    	            T(N) </a:t>
            </a:r>
            <a:r>
              <a:rPr lang="en-US" sz="2400" dirty="0"/>
              <a:t>≤ </a:t>
            </a:r>
            <a:r>
              <a:rPr lang="en-US" sz="2400" dirty="0" smtClean="0"/>
              <a:t>T</a:t>
            </a:r>
            <a:r>
              <a:rPr lang="en-US" sz="2400" baseline="-25000" dirty="0" smtClean="0"/>
              <a:t>1</a:t>
            </a:r>
            <a:r>
              <a:rPr lang="en-US" sz="2400" dirty="0" smtClean="0"/>
              <a:t>(N</a:t>
            </a:r>
            <a:r>
              <a:rPr lang="en-US" sz="2400" dirty="0"/>
              <a:t>)</a:t>
            </a:r>
            <a:endParaRPr lang="en-US" sz="2400" dirty="0" smtClean="0"/>
          </a:p>
          <a:p>
            <a:pPr>
              <a:lnSpc>
                <a:spcPct val="150000"/>
              </a:lnSpc>
            </a:pPr>
            <a:r>
              <a:rPr lang="en-US" sz="2400" dirty="0" smtClean="0"/>
              <a:t>1 </a:t>
            </a:r>
            <a:r>
              <a:rPr lang="en-US" sz="2400" dirty="0"/>
              <a:t>+ </a:t>
            </a:r>
            <a:r>
              <a:rPr lang="en-US" sz="2400" dirty="0" smtClean="0"/>
              <a:t>T(N-1) </a:t>
            </a:r>
            <a:r>
              <a:rPr lang="en-US" sz="2400" dirty="0"/>
              <a:t>+ T(N-2) ≤</a:t>
            </a:r>
            <a:r>
              <a:rPr lang="en-US" sz="2400" dirty="0" smtClean="0"/>
              <a:t> </a:t>
            </a:r>
            <a:r>
              <a:rPr lang="en-US" sz="2400" dirty="0"/>
              <a:t>1 + </a:t>
            </a:r>
            <a:r>
              <a:rPr lang="en-US" sz="2400" dirty="0" smtClean="0"/>
              <a:t>T</a:t>
            </a:r>
            <a:r>
              <a:rPr lang="en-US" sz="2400" baseline="-25000" dirty="0" smtClean="0"/>
              <a:t>1</a:t>
            </a:r>
            <a:r>
              <a:rPr lang="en-US" sz="2400" dirty="0" smtClean="0"/>
              <a:t>(N-1</a:t>
            </a:r>
            <a:r>
              <a:rPr lang="en-US" sz="2400" dirty="0"/>
              <a:t>) + </a:t>
            </a:r>
            <a:r>
              <a:rPr lang="en-US" sz="2400" dirty="0" smtClean="0"/>
              <a:t>T</a:t>
            </a:r>
            <a:r>
              <a:rPr lang="en-US" sz="2400" baseline="-25000" dirty="0" smtClean="0"/>
              <a:t>1</a:t>
            </a:r>
            <a:r>
              <a:rPr lang="en-US" sz="2400" dirty="0" smtClean="0"/>
              <a:t>(N-1) </a:t>
            </a:r>
            <a:endParaRPr lang="en-US" sz="2400" dirty="0"/>
          </a:p>
          <a:p>
            <a:pPr>
              <a:lnSpc>
                <a:spcPct val="150000"/>
              </a:lnSpc>
            </a:pPr>
            <a:r>
              <a:rPr lang="en-US" sz="2400" dirty="0">
                <a:solidFill>
                  <a:schemeClr val="bg1"/>
                </a:solidFill>
              </a:rPr>
              <a:t>1 + </a:t>
            </a:r>
            <a:r>
              <a:rPr lang="en-US" sz="2400" dirty="0" smtClean="0">
                <a:solidFill>
                  <a:schemeClr val="bg1"/>
                </a:solidFill>
              </a:rPr>
              <a:t>T(N-1) </a:t>
            </a:r>
            <a:r>
              <a:rPr lang="en-US" sz="2400" dirty="0">
                <a:solidFill>
                  <a:schemeClr val="bg1"/>
                </a:solidFill>
              </a:rPr>
              <a:t>+ </a:t>
            </a:r>
            <a:r>
              <a:rPr lang="en-US" sz="2400" dirty="0"/>
              <a:t>T(N-2) ≤</a:t>
            </a:r>
            <a:r>
              <a:rPr lang="en-US" sz="2400" dirty="0" smtClean="0"/>
              <a:t> </a:t>
            </a:r>
            <a:r>
              <a:rPr lang="en-US" sz="2400" dirty="0">
                <a:solidFill>
                  <a:schemeClr val="bg1"/>
                </a:solidFill>
              </a:rPr>
              <a:t>1 + </a:t>
            </a:r>
            <a:r>
              <a:rPr lang="en-US" sz="2400" dirty="0" smtClean="0"/>
              <a:t>T</a:t>
            </a:r>
            <a:r>
              <a:rPr lang="en-US" sz="2400" baseline="-25000" dirty="0" smtClean="0"/>
              <a:t>1</a:t>
            </a:r>
            <a:r>
              <a:rPr lang="en-US" sz="2400" dirty="0" smtClean="0"/>
              <a:t>(N-1</a:t>
            </a:r>
            <a:r>
              <a:rPr lang="en-US" sz="2400" dirty="0"/>
              <a:t>) </a:t>
            </a:r>
            <a:r>
              <a:rPr lang="en-US" sz="2400" dirty="0">
                <a:solidFill>
                  <a:schemeClr val="bg1"/>
                </a:solidFill>
              </a:rPr>
              <a:t>+ T(N-2) </a:t>
            </a:r>
          </a:p>
        </p:txBody>
      </p:sp>
      <p:cxnSp>
        <p:nvCxnSpPr>
          <p:cNvPr id="22" name="Straight Connector 21"/>
          <p:cNvCxnSpPr/>
          <p:nvPr/>
        </p:nvCxnSpPr>
        <p:spPr>
          <a:xfrm flipH="1">
            <a:off x="0" y="4614922"/>
            <a:ext cx="304800" cy="3380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819400" y="4598283"/>
            <a:ext cx="304800" cy="3380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600200" y="4614922"/>
            <a:ext cx="838200" cy="3331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191000" y="4622011"/>
            <a:ext cx="838200" cy="3331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506433" y="5958191"/>
            <a:ext cx="838200" cy="3331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095807" y="5956419"/>
            <a:ext cx="838200" cy="3331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989383" y="5950114"/>
            <a:ext cx="304800" cy="3380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477000" y="5945189"/>
            <a:ext cx="304800" cy="3380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Line Callout 1 36"/>
          <p:cNvSpPr/>
          <p:nvPr/>
        </p:nvSpPr>
        <p:spPr>
          <a:xfrm>
            <a:off x="6858000" y="3662138"/>
            <a:ext cx="2286000" cy="1274223"/>
          </a:xfrm>
          <a:prstGeom prst="borderCallout1">
            <a:avLst>
              <a:gd name="adj1" fmla="val 72431"/>
              <a:gd name="adj2" fmla="val -498"/>
              <a:gd name="adj3" fmla="val 33019"/>
              <a:gd name="adj4" fmla="val -3147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This is complicated! </a:t>
            </a:r>
            <a:r>
              <a:rPr lang="en-US" sz="2000" dirty="0"/>
              <a:t>L</a:t>
            </a:r>
            <a:r>
              <a:rPr lang="en-US" sz="2000" dirty="0" smtClean="0"/>
              <a:t>et’s look for an upper bound</a:t>
            </a:r>
            <a:endParaRPr lang="en-US" sz="1200" dirty="0"/>
          </a:p>
        </p:txBody>
      </p:sp>
    </p:spTree>
    <p:extLst>
      <p:ext uri="{BB962C8B-B14F-4D97-AF65-F5344CB8AC3E}">
        <p14:creationId xmlns:p14="http://schemas.microsoft.com/office/powerpoint/2010/main" val="367740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9371"/>
          <a:stretch/>
        </p:blipFill>
        <p:spPr bwMode="auto">
          <a:xfrm>
            <a:off x="1" y="1"/>
            <a:ext cx="4876800" cy="237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44526" y="381000"/>
            <a:ext cx="8229600" cy="1249362"/>
          </a:xfrm>
        </p:spPr>
        <p:txBody>
          <a:bodyPr rtlCol="0">
            <a:normAutofit fontScale="90000"/>
          </a:bodyPr>
          <a:lstStyle/>
          <a:p>
            <a:pPr algn="r" eaLnBrk="1" fontAlgn="auto" hangingPunct="1">
              <a:spcAft>
                <a:spcPts val="0"/>
              </a:spcAft>
              <a:defRPr/>
            </a:pPr>
            <a:r>
              <a:rPr lang="en-US" b="1" dirty="0" smtClean="0"/>
              <a:t>Big-O: </a:t>
            </a:r>
            <a:br>
              <a:rPr lang="en-US" b="1" dirty="0" smtClean="0"/>
            </a:br>
            <a:r>
              <a:rPr lang="en-US" b="1" dirty="0" smtClean="0"/>
              <a:t>Exponential Time</a:t>
            </a:r>
            <a:br>
              <a:rPr lang="en-US" b="1" dirty="0" smtClean="0"/>
            </a:br>
            <a:r>
              <a:rPr lang="en-US" sz="6700" b="1" dirty="0" smtClean="0"/>
              <a:t>O(2</a:t>
            </a:r>
            <a:r>
              <a:rPr lang="en-US" sz="6700" b="1" baseline="30000" dirty="0" smtClean="0"/>
              <a:t>N</a:t>
            </a:r>
            <a:r>
              <a:rPr lang="en-US" sz="6700" b="1" dirty="0" smtClean="0"/>
              <a:t>)</a:t>
            </a:r>
            <a:endParaRPr lang="en-US" b="1" dirty="0" smtClean="0"/>
          </a:p>
        </p:txBody>
      </p:sp>
      <p:sp>
        <p:nvSpPr>
          <p:cNvPr id="10" name="TextBox 9"/>
          <p:cNvSpPr txBox="1"/>
          <p:nvPr/>
        </p:nvSpPr>
        <p:spPr>
          <a:xfrm>
            <a:off x="-274" y="2438400"/>
            <a:ext cx="5791474" cy="4524315"/>
          </a:xfrm>
          <a:prstGeom prst="rect">
            <a:avLst/>
          </a:prstGeom>
          <a:noFill/>
        </p:spPr>
        <p:txBody>
          <a:bodyPr wrap="square" rtlCol="0">
            <a:spAutoFit/>
          </a:bodyPr>
          <a:lstStyle/>
          <a:p>
            <a:pPr>
              <a:lnSpc>
                <a:spcPct val="150000"/>
              </a:lnSpc>
            </a:pPr>
            <a:r>
              <a:rPr lang="en-US" sz="2400" dirty="0" smtClean="0"/>
              <a:t>T</a:t>
            </a:r>
            <a:r>
              <a:rPr lang="en-US" sz="2400" baseline="-25000" dirty="0"/>
              <a:t>1</a:t>
            </a:r>
            <a:r>
              <a:rPr lang="en-US" sz="2400" dirty="0" smtClean="0"/>
              <a:t>(1) = 1</a:t>
            </a:r>
          </a:p>
          <a:p>
            <a:pPr>
              <a:lnSpc>
                <a:spcPct val="150000"/>
              </a:lnSpc>
            </a:pPr>
            <a:r>
              <a:rPr lang="en-US" sz="2400" dirty="0" smtClean="0"/>
              <a:t>T</a:t>
            </a:r>
            <a:r>
              <a:rPr lang="en-US" sz="2400" baseline="-25000" dirty="0"/>
              <a:t>1</a:t>
            </a:r>
            <a:r>
              <a:rPr lang="en-US" sz="2400" dirty="0" smtClean="0"/>
              <a:t>(N) = 1 + 2*</a:t>
            </a:r>
            <a:r>
              <a:rPr lang="en-US" sz="2400" b="1" u="sng" dirty="0" smtClean="0"/>
              <a:t>T</a:t>
            </a:r>
            <a:r>
              <a:rPr lang="en-US" sz="2400" b="1" u="sng" baseline="-25000" dirty="0" smtClean="0"/>
              <a:t>1</a:t>
            </a:r>
            <a:r>
              <a:rPr lang="en-US" sz="2400" b="1" u="sng" dirty="0" smtClean="0"/>
              <a:t>(N-1)</a:t>
            </a:r>
          </a:p>
          <a:p>
            <a:pPr>
              <a:lnSpc>
                <a:spcPct val="150000"/>
              </a:lnSpc>
            </a:pPr>
            <a:r>
              <a:rPr lang="en-US" sz="2400" dirty="0" smtClean="0"/>
              <a:t>T</a:t>
            </a:r>
            <a:r>
              <a:rPr lang="en-US" sz="2400" baseline="-25000" dirty="0"/>
              <a:t>1</a:t>
            </a:r>
            <a:r>
              <a:rPr lang="en-US" sz="2400" dirty="0" smtClean="0"/>
              <a:t>(N) = 1 + 2*(1 + 2*</a:t>
            </a:r>
            <a:r>
              <a:rPr lang="en-US" sz="2400" b="1" u="sng" dirty="0" smtClean="0"/>
              <a:t>T</a:t>
            </a:r>
            <a:r>
              <a:rPr lang="en-US" sz="2400" b="1" u="sng" baseline="-25000" dirty="0" smtClean="0"/>
              <a:t>1</a:t>
            </a:r>
            <a:r>
              <a:rPr lang="en-US" sz="2400" b="1" u="sng" dirty="0" smtClean="0"/>
              <a:t>(N-2)</a:t>
            </a:r>
            <a:r>
              <a:rPr lang="en-US" sz="2400" dirty="0" smtClean="0"/>
              <a:t>)</a:t>
            </a:r>
          </a:p>
          <a:p>
            <a:pPr>
              <a:lnSpc>
                <a:spcPct val="150000"/>
              </a:lnSpc>
            </a:pPr>
            <a:r>
              <a:rPr lang="en-US" sz="2400" dirty="0" smtClean="0"/>
              <a:t>T</a:t>
            </a:r>
            <a:r>
              <a:rPr lang="en-US" sz="2400" baseline="-25000" dirty="0"/>
              <a:t>1</a:t>
            </a:r>
            <a:r>
              <a:rPr lang="en-US" sz="2400" dirty="0" smtClean="0"/>
              <a:t>(N) = 1 + 2 + 4*</a:t>
            </a:r>
            <a:r>
              <a:rPr lang="en-US" sz="2400" b="1" u="sng" dirty="0" smtClean="0"/>
              <a:t>T</a:t>
            </a:r>
            <a:r>
              <a:rPr lang="en-US" sz="2400" b="1" u="sng" baseline="-25000" dirty="0" smtClean="0"/>
              <a:t>1</a:t>
            </a:r>
            <a:r>
              <a:rPr lang="en-US" sz="2400" b="1" u="sng" dirty="0" smtClean="0"/>
              <a:t>(N-2)</a:t>
            </a:r>
          </a:p>
          <a:p>
            <a:pPr>
              <a:lnSpc>
                <a:spcPct val="150000"/>
              </a:lnSpc>
            </a:pPr>
            <a:r>
              <a:rPr lang="en-US" sz="2400" dirty="0" smtClean="0"/>
              <a:t>T</a:t>
            </a:r>
            <a:r>
              <a:rPr lang="en-US" sz="2400" baseline="-25000" dirty="0"/>
              <a:t>1</a:t>
            </a:r>
            <a:r>
              <a:rPr lang="en-US" sz="2400" dirty="0" smtClean="0"/>
              <a:t>(N) = </a:t>
            </a:r>
            <a:r>
              <a:rPr lang="en-US" sz="2400" dirty="0"/>
              <a:t>1 + </a:t>
            </a:r>
            <a:r>
              <a:rPr lang="en-US" sz="2400" dirty="0" smtClean="0"/>
              <a:t>2 + 4*(1 + 2</a:t>
            </a:r>
            <a:r>
              <a:rPr lang="en-US" sz="2400" b="1" u="sng" dirty="0" smtClean="0"/>
              <a:t>T</a:t>
            </a:r>
            <a:r>
              <a:rPr lang="en-US" sz="2400" b="1" u="sng" baseline="-25000" dirty="0" smtClean="0"/>
              <a:t>1</a:t>
            </a:r>
            <a:r>
              <a:rPr lang="en-US" sz="2400" b="1" u="sng" dirty="0" smtClean="0"/>
              <a:t>(N-3)</a:t>
            </a:r>
            <a:r>
              <a:rPr lang="en-US" sz="2400" dirty="0" smtClean="0"/>
              <a:t>)</a:t>
            </a:r>
          </a:p>
          <a:p>
            <a:pPr>
              <a:lnSpc>
                <a:spcPct val="150000"/>
              </a:lnSpc>
            </a:pPr>
            <a:r>
              <a:rPr lang="en-US" sz="2400" dirty="0" smtClean="0"/>
              <a:t>… </a:t>
            </a:r>
          </a:p>
          <a:p>
            <a:pPr>
              <a:lnSpc>
                <a:spcPct val="150000"/>
              </a:lnSpc>
            </a:pPr>
            <a:r>
              <a:rPr lang="en-US" sz="2400" dirty="0" smtClean="0"/>
              <a:t>T</a:t>
            </a:r>
            <a:r>
              <a:rPr lang="en-US" sz="2400" baseline="-25000" dirty="0"/>
              <a:t>1</a:t>
            </a:r>
            <a:r>
              <a:rPr lang="en-US" sz="2400" dirty="0" smtClean="0"/>
              <a:t>(N) = 1 + 2 + 4 + … + 2</a:t>
            </a:r>
            <a:r>
              <a:rPr lang="en-US" sz="2400" baseline="30000" dirty="0" smtClean="0"/>
              <a:t>N-1</a:t>
            </a:r>
            <a:endParaRPr lang="en-US" sz="2400" baseline="30000" dirty="0"/>
          </a:p>
          <a:p>
            <a:pPr>
              <a:lnSpc>
                <a:spcPct val="150000"/>
              </a:lnSpc>
            </a:pPr>
            <a:r>
              <a:rPr lang="en-US" sz="2400" b="1" dirty="0" smtClean="0"/>
              <a:t>T</a:t>
            </a:r>
            <a:r>
              <a:rPr lang="en-US" sz="2400" b="1" baseline="-25000" dirty="0" smtClean="0"/>
              <a:t>1</a:t>
            </a:r>
            <a:r>
              <a:rPr lang="en-US" sz="2400" b="1" dirty="0" smtClean="0"/>
              <a:t>(N) = 2</a:t>
            </a:r>
            <a:r>
              <a:rPr lang="en-US" sz="2400" b="1" baseline="30000" dirty="0" smtClean="0"/>
              <a:t>N </a:t>
            </a:r>
            <a:r>
              <a:rPr lang="en-US" sz="2400" b="1" dirty="0"/>
              <a:t>-1</a:t>
            </a:r>
          </a:p>
        </p:txBody>
      </p:sp>
      <p:sp>
        <p:nvSpPr>
          <p:cNvPr id="11" name="TextBox 10"/>
          <p:cNvSpPr txBox="1"/>
          <p:nvPr/>
        </p:nvSpPr>
        <p:spPr>
          <a:xfrm>
            <a:off x="6019800" y="2141518"/>
            <a:ext cx="3124200" cy="4339650"/>
          </a:xfrm>
          <a:prstGeom prst="rect">
            <a:avLst/>
          </a:prstGeom>
          <a:noFill/>
        </p:spPr>
        <p:txBody>
          <a:bodyPr wrap="square" rtlCol="0">
            <a:spAutoFit/>
          </a:bodyPr>
          <a:lstStyle/>
          <a:p>
            <a:pPr>
              <a:lnSpc>
                <a:spcPct val="150000"/>
              </a:lnSpc>
            </a:pPr>
            <a:r>
              <a:rPr lang="en-US" sz="2000" dirty="0" smtClean="0"/>
              <a:t>Based upon this relationship</a:t>
            </a:r>
          </a:p>
          <a:p>
            <a:pPr>
              <a:lnSpc>
                <a:spcPct val="150000"/>
              </a:lnSpc>
            </a:pPr>
            <a:r>
              <a:rPr lang="en-US" sz="2400" dirty="0" smtClean="0"/>
              <a:t>T</a:t>
            </a:r>
            <a:r>
              <a:rPr lang="en-US" sz="2400" baseline="-25000" dirty="0"/>
              <a:t>1</a:t>
            </a:r>
            <a:r>
              <a:rPr lang="en-US" sz="2400" dirty="0" smtClean="0"/>
              <a:t>(N)	= 1 + 2*T</a:t>
            </a:r>
            <a:r>
              <a:rPr lang="en-US" sz="2400" baseline="-25000" dirty="0" smtClean="0"/>
              <a:t>1</a:t>
            </a:r>
            <a:r>
              <a:rPr lang="en-US" sz="2400" dirty="0" smtClean="0"/>
              <a:t>(N-1)</a:t>
            </a:r>
          </a:p>
          <a:p>
            <a:pPr>
              <a:lnSpc>
                <a:spcPct val="150000"/>
              </a:lnSpc>
            </a:pPr>
            <a:endParaRPr lang="en-US" sz="2400" dirty="0" smtClean="0"/>
          </a:p>
          <a:p>
            <a:pPr>
              <a:lnSpc>
                <a:spcPct val="150000"/>
              </a:lnSpc>
            </a:pPr>
            <a:r>
              <a:rPr lang="en-US" sz="2000" dirty="0" smtClean="0"/>
              <a:t>We can generalize that:</a:t>
            </a:r>
          </a:p>
          <a:p>
            <a:pPr>
              <a:lnSpc>
                <a:spcPct val="150000"/>
              </a:lnSpc>
            </a:pPr>
            <a:r>
              <a:rPr lang="en-US" sz="2400" dirty="0" smtClean="0"/>
              <a:t>T</a:t>
            </a:r>
            <a:r>
              <a:rPr lang="en-US" sz="2400" baseline="-25000" dirty="0" smtClean="0"/>
              <a:t>1</a:t>
            </a:r>
            <a:r>
              <a:rPr lang="en-US" sz="2400" dirty="0" smtClean="0"/>
              <a:t>(N-1)	= 1 + 2*T</a:t>
            </a:r>
            <a:r>
              <a:rPr lang="en-US" sz="2400" baseline="-25000" dirty="0" smtClean="0"/>
              <a:t>1</a:t>
            </a:r>
            <a:r>
              <a:rPr lang="en-US" sz="2400" dirty="0" smtClean="0"/>
              <a:t>(N-2)</a:t>
            </a:r>
          </a:p>
          <a:p>
            <a:pPr>
              <a:lnSpc>
                <a:spcPct val="150000"/>
              </a:lnSpc>
            </a:pPr>
            <a:endParaRPr lang="en-US" sz="2400" dirty="0" smtClean="0"/>
          </a:p>
          <a:p>
            <a:pPr>
              <a:lnSpc>
                <a:spcPct val="150000"/>
              </a:lnSpc>
            </a:pPr>
            <a:r>
              <a:rPr lang="en-US" sz="2400" dirty="0" smtClean="0"/>
              <a:t>T</a:t>
            </a:r>
            <a:r>
              <a:rPr lang="en-US" sz="2400" baseline="-25000" dirty="0" smtClean="0"/>
              <a:t>1</a:t>
            </a:r>
            <a:r>
              <a:rPr lang="en-US" sz="2400" dirty="0" smtClean="0"/>
              <a:t>(N-2)	= 1 + 2*T</a:t>
            </a:r>
            <a:r>
              <a:rPr lang="en-US" sz="2400" baseline="-25000" dirty="0" smtClean="0"/>
              <a:t>1</a:t>
            </a:r>
            <a:r>
              <a:rPr lang="en-US" sz="2400" dirty="0" smtClean="0"/>
              <a:t>(N-3)</a:t>
            </a:r>
          </a:p>
          <a:p>
            <a:pPr>
              <a:lnSpc>
                <a:spcPct val="150000"/>
              </a:lnSpc>
            </a:pPr>
            <a:r>
              <a:rPr lang="en-US" sz="2400" dirty="0" smtClean="0"/>
              <a:t>…  </a:t>
            </a:r>
          </a:p>
        </p:txBody>
      </p:sp>
      <p:grpSp>
        <p:nvGrpSpPr>
          <p:cNvPr id="13" name="Group 12"/>
          <p:cNvGrpSpPr/>
          <p:nvPr/>
        </p:nvGrpSpPr>
        <p:grpSpPr>
          <a:xfrm>
            <a:off x="2895600" y="3309073"/>
            <a:ext cx="3185947" cy="1057564"/>
            <a:chOff x="2428656" y="4378649"/>
            <a:chExt cx="3185947" cy="1057564"/>
          </a:xfrm>
        </p:grpSpPr>
        <p:cxnSp>
          <p:nvCxnSpPr>
            <p:cNvPr id="14" name="Straight Arrow Connector 13"/>
            <p:cNvCxnSpPr/>
            <p:nvPr/>
          </p:nvCxnSpPr>
          <p:spPr>
            <a:xfrm flipH="1" flipV="1">
              <a:off x="2428656" y="4378649"/>
              <a:ext cx="3185947" cy="10575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115387">
              <a:off x="3162300" y="4563728"/>
              <a:ext cx="1524000" cy="338554"/>
            </a:xfrm>
            <a:prstGeom prst="rect">
              <a:avLst/>
            </a:prstGeom>
            <a:noFill/>
          </p:spPr>
          <p:txBody>
            <a:bodyPr wrap="square" rtlCol="0">
              <a:spAutoFit/>
            </a:bodyPr>
            <a:lstStyle/>
            <a:p>
              <a:r>
                <a:rPr lang="en-US" sz="1600" dirty="0" smtClean="0"/>
                <a:t>Substitute this</a:t>
              </a:r>
              <a:endParaRPr lang="en-US" sz="1600" dirty="0"/>
            </a:p>
          </p:txBody>
        </p:sp>
      </p:grpSp>
      <p:sp>
        <p:nvSpPr>
          <p:cNvPr id="17" name="Right Brace 16"/>
          <p:cNvSpPr/>
          <p:nvPr/>
        </p:nvSpPr>
        <p:spPr>
          <a:xfrm rot="16200000">
            <a:off x="2461415" y="2782006"/>
            <a:ext cx="334970" cy="1752600"/>
          </a:xfrm>
          <a:prstGeom prst="rightBrace">
            <a:avLst>
              <a:gd name="adj1" fmla="val 40417"/>
              <a:gd name="adj2" fmla="val 2873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 name="Group 17"/>
          <p:cNvGrpSpPr/>
          <p:nvPr/>
        </p:nvGrpSpPr>
        <p:grpSpPr>
          <a:xfrm>
            <a:off x="3276601" y="4582633"/>
            <a:ext cx="2685604" cy="884506"/>
            <a:chOff x="2712844" y="5102654"/>
            <a:chExt cx="2685604" cy="884506"/>
          </a:xfrm>
        </p:grpSpPr>
        <p:cxnSp>
          <p:nvCxnSpPr>
            <p:cNvPr id="19" name="Straight Arrow Connector 18"/>
            <p:cNvCxnSpPr/>
            <p:nvPr/>
          </p:nvCxnSpPr>
          <p:spPr>
            <a:xfrm flipH="1" flipV="1">
              <a:off x="2712844" y="5102654"/>
              <a:ext cx="2685604" cy="8845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115387">
              <a:off x="3243138" y="5216730"/>
              <a:ext cx="1524000" cy="338554"/>
            </a:xfrm>
            <a:prstGeom prst="rect">
              <a:avLst/>
            </a:prstGeom>
            <a:noFill/>
          </p:spPr>
          <p:txBody>
            <a:bodyPr wrap="square" rtlCol="0">
              <a:spAutoFit/>
            </a:bodyPr>
            <a:lstStyle/>
            <a:p>
              <a:r>
                <a:rPr lang="en-US" sz="1600" dirty="0" smtClean="0"/>
                <a:t>Substitute this</a:t>
              </a:r>
              <a:endParaRPr lang="en-US" sz="1600" dirty="0"/>
            </a:p>
          </p:txBody>
        </p:sp>
      </p:grpSp>
      <p:sp>
        <p:nvSpPr>
          <p:cNvPr id="21" name="Right Brace 20"/>
          <p:cNvSpPr/>
          <p:nvPr/>
        </p:nvSpPr>
        <p:spPr>
          <a:xfrm rot="16200000">
            <a:off x="2851001" y="3941434"/>
            <a:ext cx="305868" cy="1588265"/>
          </a:xfrm>
          <a:prstGeom prst="rightBrace">
            <a:avLst>
              <a:gd name="adj1" fmla="val 40417"/>
              <a:gd name="adj2" fmla="val 2651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7"/>
          <p:cNvGrpSpPr/>
          <p:nvPr/>
        </p:nvGrpSpPr>
        <p:grpSpPr>
          <a:xfrm>
            <a:off x="3048002" y="3962400"/>
            <a:ext cx="1245074" cy="548913"/>
            <a:chOff x="3048002" y="3962400"/>
            <a:chExt cx="1245074" cy="548913"/>
          </a:xfrm>
        </p:grpSpPr>
        <p:cxnSp>
          <p:nvCxnSpPr>
            <p:cNvPr id="4" name="Curved Connector 3"/>
            <p:cNvCxnSpPr/>
            <p:nvPr/>
          </p:nvCxnSpPr>
          <p:spPr>
            <a:xfrm rot="10800000" flipV="1">
              <a:off x="3048002" y="3962400"/>
              <a:ext cx="457200" cy="404236"/>
            </a:xfrm>
            <a:prstGeom prst="curvedConnector3">
              <a:avLst>
                <a:gd name="adj1" fmla="val -24418"/>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20743333">
              <a:off x="3303059" y="4172759"/>
              <a:ext cx="990017" cy="338554"/>
            </a:xfrm>
            <a:prstGeom prst="rect">
              <a:avLst/>
            </a:prstGeom>
            <a:noFill/>
          </p:spPr>
          <p:txBody>
            <a:bodyPr wrap="square" rtlCol="0">
              <a:spAutoFit/>
            </a:bodyPr>
            <a:lstStyle/>
            <a:p>
              <a:r>
                <a:rPr lang="en-US" sz="1600" dirty="0" smtClean="0"/>
                <a:t>distribute</a:t>
              </a:r>
              <a:endParaRPr lang="en-US" sz="1600" dirty="0"/>
            </a:p>
          </p:txBody>
        </p:sp>
      </p:grpSp>
    </p:spTree>
    <p:extLst>
      <p:ext uri="{BB962C8B-B14F-4D97-AF65-F5344CB8AC3E}">
        <p14:creationId xmlns:p14="http://schemas.microsoft.com/office/powerpoint/2010/main" val="314031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9371"/>
          <a:stretch/>
        </p:blipFill>
        <p:spPr bwMode="auto">
          <a:xfrm>
            <a:off x="1" y="1"/>
            <a:ext cx="4876800" cy="237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44526" y="381000"/>
            <a:ext cx="8229600" cy="1249362"/>
          </a:xfrm>
        </p:spPr>
        <p:txBody>
          <a:bodyPr rtlCol="0">
            <a:normAutofit fontScale="90000"/>
          </a:bodyPr>
          <a:lstStyle/>
          <a:p>
            <a:pPr algn="r" eaLnBrk="1" fontAlgn="auto" hangingPunct="1">
              <a:spcAft>
                <a:spcPts val="0"/>
              </a:spcAft>
              <a:defRPr/>
            </a:pPr>
            <a:r>
              <a:rPr lang="en-US" b="1" dirty="0" smtClean="0"/>
              <a:t>Big-O: </a:t>
            </a:r>
            <a:br>
              <a:rPr lang="en-US" b="1" dirty="0" smtClean="0"/>
            </a:br>
            <a:r>
              <a:rPr lang="en-US" b="1" dirty="0" smtClean="0"/>
              <a:t>Exponential Time</a:t>
            </a:r>
            <a:br>
              <a:rPr lang="en-US" b="1" dirty="0" smtClean="0"/>
            </a:br>
            <a:r>
              <a:rPr lang="en-US" sz="6700" b="1" dirty="0" smtClean="0"/>
              <a:t>O(2</a:t>
            </a:r>
            <a:r>
              <a:rPr lang="en-US" sz="6700" b="1" baseline="30000" dirty="0" smtClean="0"/>
              <a:t>N</a:t>
            </a:r>
            <a:r>
              <a:rPr lang="en-US" sz="6700" b="1" dirty="0" smtClean="0"/>
              <a:t>)</a:t>
            </a:r>
            <a:endParaRPr lang="en-US" b="1" dirty="0" smtClean="0"/>
          </a:p>
        </p:txBody>
      </p:sp>
      <p:sp>
        <p:nvSpPr>
          <p:cNvPr id="10" name="TextBox 9"/>
          <p:cNvSpPr txBox="1"/>
          <p:nvPr/>
        </p:nvSpPr>
        <p:spPr>
          <a:xfrm>
            <a:off x="-274" y="2438400"/>
            <a:ext cx="5791474" cy="4524315"/>
          </a:xfrm>
          <a:prstGeom prst="rect">
            <a:avLst/>
          </a:prstGeom>
          <a:noFill/>
        </p:spPr>
        <p:txBody>
          <a:bodyPr wrap="square" rtlCol="0">
            <a:spAutoFit/>
          </a:bodyPr>
          <a:lstStyle/>
          <a:p>
            <a:pPr>
              <a:lnSpc>
                <a:spcPct val="150000"/>
              </a:lnSpc>
            </a:pPr>
            <a:r>
              <a:rPr lang="en-US" sz="2400" dirty="0" smtClean="0"/>
              <a:t>T</a:t>
            </a:r>
            <a:r>
              <a:rPr lang="en-US" sz="2400" baseline="-25000" dirty="0" smtClean="0"/>
              <a:t>2</a:t>
            </a:r>
            <a:r>
              <a:rPr lang="en-US" sz="2400" dirty="0" smtClean="0"/>
              <a:t>(0) = 1, T</a:t>
            </a:r>
            <a:r>
              <a:rPr lang="en-US" sz="2400" baseline="-25000" dirty="0" smtClean="0"/>
              <a:t>2</a:t>
            </a:r>
            <a:r>
              <a:rPr lang="en-US" sz="2400" dirty="0" smtClean="0"/>
              <a:t>(1) </a:t>
            </a:r>
            <a:r>
              <a:rPr lang="en-US" sz="2400" dirty="0"/>
              <a:t>= 1</a:t>
            </a:r>
            <a:endParaRPr lang="en-US" sz="2400" dirty="0" smtClean="0"/>
          </a:p>
          <a:p>
            <a:pPr>
              <a:lnSpc>
                <a:spcPct val="150000"/>
              </a:lnSpc>
            </a:pPr>
            <a:r>
              <a:rPr lang="en-US" sz="2400" dirty="0" smtClean="0"/>
              <a:t>T</a:t>
            </a:r>
            <a:r>
              <a:rPr lang="en-US" sz="2400" baseline="-25000" dirty="0" smtClean="0"/>
              <a:t>2</a:t>
            </a:r>
            <a:r>
              <a:rPr lang="en-US" sz="2400" dirty="0" smtClean="0"/>
              <a:t>(N) = 1 + 2*</a:t>
            </a:r>
            <a:r>
              <a:rPr lang="en-US" sz="2400" b="1" u="sng" dirty="0" smtClean="0"/>
              <a:t>T</a:t>
            </a:r>
            <a:r>
              <a:rPr lang="en-US" sz="2400" b="1" u="sng" baseline="-25000" dirty="0" smtClean="0"/>
              <a:t>2</a:t>
            </a:r>
            <a:r>
              <a:rPr lang="en-US" sz="2400" b="1" u="sng" dirty="0" smtClean="0"/>
              <a:t>(N-2)</a:t>
            </a:r>
          </a:p>
          <a:p>
            <a:pPr>
              <a:lnSpc>
                <a:spcPct val="150000"/>
              </a:lnSpc>
            </a:pPr>
            <a:r>
              <a:rPr lang="en-US" sz="2400" dirty="0" smtClean="0"/>
              <a:t>T</a:t>
            </a:r>
            <a:r>
              <a:rPr lang="en-US" sz="2400" baseline="-25000" dirty="0" smtClean="0"/>
              <a:t>2</a:t>
            </a:r>
            <a:r>
              <a:rPr lang="en-US" sz="2400" dirty="0" smtClean="0"/>
              <a:t>(N) = 1 + 2*(1 + 2*</a:t>
            </a:r>
            <a:r>
              <a:rPr lang="en-US" sz="2400" b="1" u="sng" dirty="0" smtClean="0"/>
              <a:t>T</a:t>
            </a:r>
            <a:r>
              <a:rPr lang="en-US" sz="2400" b="1" u="sng" baseline="-25000" dirty="0" smtClean="0"/>
              <a:t>2</a:t>
            </a:r>
            <a:r>
              <a:rPr lang="en-US" sz="2400" b="1" u="sng" dirty="0" smtClean="0"/>
              <a:t>(N-4)</a:t>
            </a:r>
            <a:r>
              <a:rPr lang="en-US" sz="2400" dirty="0" smtClean="0"/>
              <a:t>)</a:t>
            </a:r>
          </a:p>
          <a:p>
            <a:pPr>
              <a:lnSpc>
                <a:spcPct val="150000"/>
              </a:lnSpc>
            </a:pPr>
            <a:r>
              <a:rPr lang="en-US" sz="2400" dirty="0" smtClean="0"/>
              <a:t>T</a:t>
            </a:r>
            <a:r>
              <a:rPr lang="en-US" sz="2400" baseline="-25000" dirty="0" smtClean="0"/>
              <a:t>2</a:t>
            </a:r>
            <a:r>
              <a:rPr lang="en-US" sz="2400" dirty="0" smtClean="0"/>
              <a:t>(N) = 1 + 2 + 4*</a:t>
            </a:r>
            <a:r>
              <a:rPr lang="en-US" sz="2400" b="1" u="sng" dirty="0" smtClean="0"/>
              <a:t>T</a:t>
            </a:r>
            <a:r>
              <a:rPr lang="en-US" sz="2400" b="1" u="sng" baseline="-25000" dirty="0" smtClean="0"/>
              <a:t>2</a:t>
            </a:r>
            <a:r>
              <a:rPr lang="en-US" sz="2400" b="1" u="sng" dirty="0" smtClean="0"/>
              <a:t>(N-4)</a:t>
            </a:r>
          </a:p>
          <a:p>
            <a:pPr>
              <a:lnSpc>
                <a:spcPct val="150000"/>
              </a:lnSpc>
            </a:pPr>
            <a:r>
              <a:rPr lang="en-US" sz="2400" dirty="0" smtClean="0"/>
              <a:t>T</a:t>
            </a:r>
            <a:r>
              <a:rPr lang="en-US" sz="2400" baseline="-25000" dirty="0" smtClean="0"/>
              <a:t>2</a:t>
            </a:r>
            <a:r>
              <a:rPr lang="en-US" sz="2400" dirty="0" smtClean="0"/>
              <a:t>(N) = </a:t>
            </a:r>
            <a:r>
              <a:rPr lang="en-US" sz="2400" dirty="0"/>
              <a:t>1 + </a:t>
            </a:r>
            <a:r>
              <a:rPr lang="en-US" sz="2400" dirty="0" smtClean="0"/>
              <a:t>2 + 4*(1 + 2</a:t>
            </a:r>
            <a:r>
              <a:rPr lang="en-US" sz="2400" b="1" u="sng" dirty="0" smtClean="0"/>
              <a:t>T</a:t>
            </a:r>
            <a:r>
              <a:rPr lang="en-US" sz="2400" baseline="-25000" dirty="0" smtClean="0"/>
              <a:t>2</a:t>
            </a:r>
            <a:r>
              <a:rPr lang="en-US" sz="2400" b="1" u="sng" dirty="0" smtClean="0"/>
              <a:t>(N-8)</a:t>
            </a:r>
            <a:r>
              <a:rPr lang="en-US" sz="2400" dirty="0" smtClean="0"/>
              <a:t>)</a:t>
            </a:r>
          </a:p>
          <a:p>
            <a:pPr>
              <a:lnSpc>
                <a:spcPct val="150000"/>
              </a:lnSpc>
            </a:pPr>
            <a:r>
              <a:rPr lang="en-US" sz="2400" dirty="0" smtClean="0"/>
              <a:t>… </a:t>
            </a:r>
          </a:p>
          <a:p>
            <a:pPr>
              <a:lnSpc>
                <a:spcPct val="150000"/>
              </a:lnSpc>
            </a:pPr>
            <a:r>
              <a:rPr lang="en-US" sz="2400" dirty="0" smtClean="0"/>
              <a:t>T</a:t>
            </a:r>
            <a:r>
              <a:rPr lang="en-US" sz="2400" baseline="-25000" dirty="0" smtClean="0"/>
              <a:t>2</a:t>
            </a:r>
            <a:r>
              <a:rPr lang="en-US" sz="2400" dirty="0" smtClean="0"/>
              <a:t>(N) = 1 + 2 + 4 + … + 2</a:t>
            </a:r>
            <a:r>
              <a:rPr lang="en-US" sz="2400" baseline="30000" dirty="0" smtClean="0"/>
              <a:t>N/2</a:t>
            </a:r>
          </a:p>
          <a:p>
            <a:pPr>
              <a:lnSpc>
                <a:spcPct val="150000"/>
              </a:lnSpc>
            </a:pPr>
            <a:r>
              <a:rPr lang="en-US" sz="2400" b="1" dirty="0" smtClean="0"/>
              <a:t>T</a:t>
            </a:r>
            <a:r>
              <a:rPr lang="en-US" sz="2400" b="1" baseline="-25000" dirty="0" smtClean="0"/>
              <a:t>2</a:t>
            </a:r>
            <a:r>
              <a:rPr lang="en-US" sz="2400" b="1" dirty="0" smtClean="0"/>
              <a:t>(N) = </a:t>
            </a:r>
            <a:r>
              <a:rPr lang="en-US" sz="2400" dirty="0" smtClean="0"/>
              <a:t>2*2</a:t>
            </a:r>
            <a:r>
              <a:rPr lang="en-US" sz="2400" baseline="30000" dirty="0" smtClean="0"/>
              <a:t>N/2 </a:t>
            </a:r>
            <a:r>
              <a:rPr lang="en-US" sz="2400" dirty="0" smtClean="0"/>
              <a:t>-1 = 2</a:t>
            </a:r>
            <a:r>
              <a:rPr lang="en-US" sz="2400" baseline="30000" dirty="0" smtClean="0"/>
              <a:t>N/2+1 </a:t>
            </a:r>
            <a:r>
              <a:rPr lang="en-US" sz="2400" dirty="0"/>
              <a:t>-1</a:t>
            </a:r>
          </a:p>
        </p:txBody>
      </p:sp>
      <p:sp>
        <p:nvSpPr>
          <p:cNvPr id="11" name="TextBox 10"/>
          <p:cNvSpPr txBox="1"/>
          <p:nvPr/>
        </p:nvSpPr>
        <p:spPr>
          <a:xfrm>
            <a:off x="6019800" y="2141518"/>
            <a:ext cx="3124200" cy="4339650"/>
          </a:xfrm>
          <a:prstGeom prst="rect">
            <a:avLst/>
          </a:prstGeom>
          <a:noFill/>
        </p:spPr>
        <p:txBody>
          <a:bodyPr wrap="square" rtlCol="0">
            <a:spAutoFit/>
          </a:bodyPr>
          <a:lstStyle/>
          <a:p>
            <a:pPr>
              <a:lnSpc>
                <a:spcPct val="150000"/>
              </a:lnSpc>
            </a:pPr>
            <a:r>
              <a:rPr lang="en-US" sz="2000" dirty="0" smtClean="0"/>
              <a:t>Based upon this relationship</a:t>
            </a:r>
          </a:p>
          <a:p>
            <a:pPr>
              <a:lnSpc>
                <a:spcPct val="150000"/>
              </a:lnSpc>
            </a:pPr>
            <a:r>
              <a:rPr lang="en-US" sz="2400" dirty="0" smtClean="0"/>
              <a:t>T</a:t>
            </a:r>
            <a:r>
              <a:rPr lang="en-US" sz="2400" baseline="-25000" dirty="0" smtClean="0"/>
              <a:t>2</a:t>
            </a:r>
            <a:r>
              <a:rPr lang="en-US" sz="2400" dirty="0" smtClean="0"/>
              <a:t>(N)	= 1 + 2*T</a:t>
            </a:r>
            <a:r>
              <a:rPr lang="en-US" sz="2400" baseline="-25000" dirty="0" smtClean="0"/>
              <a:t>2</a:t>
            </a:r>
            <a:r>
              <a:rPr lang="en-US" sz="2400" dirty="0" smtClean="0"/>
              <a:t>(N-2)</a:t>
            </a:r>
          </a:p>
          <a:p>
            <a:pPr>
              <a:lnSpc>
                <a:spcPct val="150000"/>
              </a:lnSpc>
            </a:pPr>
            <a:endParaRPr lang="en-US" sz="2400" dirty="0" smtClean="0"/>
          </a:p>
          <a:p>
            <a:pPr>
              <a:lnSpc>
                <a:spcPct val="150000"/>
              </a:lnSpc>
            </a:pPr>
            <a:r>
              <a:rPr lang="en-US" sz="2000" dirty="0" smtClean="0"/>
              <a:t>We can generalize that:</a:t>
            </a:r>
          </a:p>
          <a:p>
            <a:pPr>
              <a:lnSpc>
                <a:spcPct val="150000"/>
              </a:lnSpc>
            </a:pPr>
            <a:r>
              <a:rPr lang="en-US" sz="2400" dirty="0" smtClean="0"/>
              <a:t>T</a:t>
            </a:r>
            <a:r>
              <a:rPr lang="en-US" sz="2400" baseline="-25000" dirty="0" smtClean="0"/>
              <a:t>2</a:t>
            </a:r>
            <a:r>
              <a:rPr lang="en-US" sz="2400" dirty="0" smtClean="0"/>
              <a:t>(N-2)	= 1 + 2*T</a:t>
            </a:r>
            <a:r>
              <a:rPr lang="en-US" sz="2400" baseline="-25000" dirty="0" smtClean="0"/>
              <a:t>2</a:t>
            </a:r>
            <a:r>
              <a:rPr lang="en-US" sz="2400" dirty="0" smtClean="0"/>
              <a:t>(N-4)</a:t>
            </a:r>
          </a:p>
          <a:p>
            <a:pPr>
              <a:lnSpc>
                <a:spcPct val="150000"/>
              </a:lnSpc>
            </a:pPr>
            <a:endParaRPr lang="en-US" sz="2400" dirty="0" smtClean="0"/>
          </a:p>
          <a:p>
            <a:pPr>
              <a:lnSpc>
                <a:spcPct val="150000"/>
              </a:lnSpc>
            </a:pPr>
            <a:r>
              <a:rPr lang="en-US" sz="2400" dirty="0" smtClean="0"/>
              <a:t>T</a:t>
            </a:r>
            <a:r>
              <a:rPr lang="en-US" sz="2400" baseline="-25000" dirty="0" smtClean="0"/>
              <a:t>2</a:t>
            </a:r>
            <a:r>
              <a:rPr lang="en-US" sz="2400" dirty="0" smtClean="0"/>
              <a:t>(N-4)	= 1 + 2*T</a:t>
            </a:r>
            <a:r>
              <a:rPr lang="en-US" sz="2400" baseline="-25000" dirty="0" smtClean="0"/>
              <a:t>2</a:t>
            </a:r>
            <a:r>
              <a:rPr lang="en-US" sz="2400" dirty="0" smtClean="0"/>
              <a:t>(N-8)</a:t>
            </a:r>
          </a:p>
          <a:p>
            <a:pPr>
              <a:lnSpc>
                <a:spcPct val="150000"/>
              </a:lnSpc>
            </a:pPr>
            <a:r>
              <a:rPr lang="en-US" sz="2400" dirty="0" smtClean="0"/>
              <a:t>…  </a:t>
            </a:r>
          </a:p>
        </p:txBody>
      </p:sp>
      <p:grpSp>
        <p:nvGrpSpPr>
          <p:cNvPr id="13" name="Group 12"/>
          <p:cNvGrpSpPr/>
          <p:nvPr/>
        </p:nvGrpSpPr>
        <p:grpSpPr>
          <a:xfrm>
            <a:off x="2895600" y="3309073"/>
            <a:ext cx="3185947" cy="1057564"/>
            <a:chOff x="2428656" y="4378649"/>
            <a:chExt cx="3185947" cy="1057564"/>
          </a:xfrm>
        </p:grpSpPr>
        <p:cxnSp>
          <p:nvCxnSpPr>
            <p:cNvPr id="14" name="Straight Arrow Connector 13"/>
            <p:cNvCxnSpPr/>
            <p:nvPr/>
          </p:nvCxnSpPr>
          <p:spPr>
            <a:xfrm flipH="1" flipV="1">
              <a:off x="2428656" y="4378649"/>
              <a:ext cx="3185947" cy="10575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115387">
              <a:off x="3162300" y="4563728"/>
              <a:ext cx="1524000" cy="338554"/>
            </a:xfrm>
            <a:prstGeom prst="rect">
              <a:avLst/>
            </a:prstGeom>
            <a:noFill/>
          </p:spPr>
          <p:txBody>
            <a:bodyPr wrap="square" rtlCol="0">
              <a:spAutoFit/>
            </a:bodyPr>
            <a:lstStyle/>
            <a:p>
              <a:r>
                <a:rPr lang="en-US" sz="1600" dirty="0" smtClean="0"/>
                <a:t>Substitute this</a:t>
              </a:r>
              <a:endParaRPr lang="en-US" sz="1600" dirty="0"/>
            </a:p>
          </p:txBody>
        </p:sp>
      </p:grpSp>
      <p:sp>
        <p:nvSpPr>
          <p:cNvPr id="17" name="Right Brace 16"/>
          <p:cNvSpPr/>
          <p:nvPr/>
        </p:nvSpPr>
        <p:spPr>
          <a:xfrm rot="16200000">
            <a:off x="2461415" y="2782006"/>
            <a:ext cx="334970" cy="1752600"/>
          </a:xfrm>
          <a:prstGeom prst="rightBrace">
            <a:avLst>
              <a:gd name="adj1" fmla="val 40417"/>
              <a:gd name="adj2" fmla="val 2873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 name="Group 17"/>
          <p:cNvGrpSpPr/>
          <p:nvPr/>
        </p:nvGrpSpPr>
        <p:grpSpPr>
          <a:xfrm>
            <a:off x="3276601" y="4582633"/>
            <a:ext cx="2685604" cy="884506"/>
            <a:chOff x="2712844" y="5102654"/>
            <a:chExt cx="2685604" cy="884506"/>
          </a:xfrm>
        </p:grpSpPr>
        <p:cxnSp>
          <p:nvCxnSpPr>
            <p:cNvPr id="19" name="Straight Arrow Connector 18"/>
            <p:cNvCxnSpPr/>
            <p:nvPr/>
          </p:nvCxnSpPr>
          <p:spPr>
            <a:xfrm flipH="1" flipV="1">
              <a:off x="2712844" y="5102654"/>
              <a:ext cx="2685604" cy="8845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115387">
              <a:off x="3243138" y="5216730"/>
              <a:ext cx="1524000" cy="338554"/>
            </a:xfrm>
            <a:prstGeom prst="rect">
              <a:avLst/>
            </a:prstGeom>
            <a:noFill/>
          </p:spPr>
          <p:txBody>
            <a:bodyPr wrap="square" rtlCol="0">
              <a:spAutoFit/>
            </a:bodyPr>
            <a:lstStyle/>
            <a:p>
              <a:r>
                <a:rPr lang="en-US" sz="1600" dirty="0" smtClean="0"/>
                <a:t>Substitute this</a:t>
              </a:r>
              <a:endParaRPr lang="en-US" sz="1600" dirty="0"/>
            </a:p>
          </p:txBody>
        </p:sp>
      </p:grpSp>
      <p:sp>
        <p:nvSpPr>
          <p:cNvPr id="21" name="Right Brace 20"/>
          <p:cNvSpPr/>
          <p:nvPr/>
        </p:nvSpPr>
        <p:spPr>
          <a:xfrm rot="16200000">
            <a:off x="2851001" y="3941434"/>
            <a:ext cx="305868" cy="1588265"/>
          </a:xfrm>
          <a:prstGeom prst="rightBrace">
            <a:avLst>
              <a:gd name="adj1" fmla="val 40417"/>
              <a:gd name="adj2" fmla="val 2651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7"/>
          <p:cNvGrpSpPr/>
          <p:nvPr/>
        </p:nvGrpSpPr>
        <p:grpSpPr>
          <a:xfrm>
            <a:off x="3048002" y="3962400"/>
            <a:ext cx="1245074" cy="548913"/>
            <a:chOff x="3048002" y="3962400"/>
            <a:chExt cx="1245074" cy="548913"/>
          </a:xfrm>
        </p:grpSpPr>
        <p:cxnSp>
          <p:nvCxnSpPr>
            <p:cNvPr id="4" name="Curved Connector 3"/>
            <p:cNvCxnSpPr/>
            <p:nvPr/>
          </p:nvCxnSpPr>
          <p:spPr>
            <a:xfrm rot="10800000" flipV="1">
              <a:off x="3048002" y="3962400"/>
              <a:ext cx="457200" cy="404236"/>
            </a:xfrm>
            <a:prstGeom prst="curvedConnector3">
              <a:avLst>
                <a:gd name="adj1" fmla="val -24418"/>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20743333">
              <a:off x="3303059" y="4172759"/>
              <a:ext cx="990017" cy="338554"/>
            </a:xfrm>
            <a:prstGeom prst="rect">
              <a:avLst/>
            </a:prstGeom>
            <a:noFill/>
          </p:spPr>
          <p:txBody>
            <a:bodyPr wrap="square" rtlCol="0">
              <a:spAutoFit/>
            </a:bodyPr>
            <a:lstStyle/>
            <a:p>
              <a:r>
                <a:rPr lang="en-US" sz="1600" dirty="0" smtClean="0"/>
                <a:t>distribute</a:t>
              </a:r>
              <a:endParaRPr lang="en-US" sz="1600" dirty="0"/>
            </a:p>
          </p:txBody>
        </p:sp>
      </p:grpSp>
      <p:sp>
        <p:nvSpPr>
          <p:cNvPr id="23" name="Line Callout 1 22"/>
          <p:cNvSpPr/>
          <p:nvPr/>
        </p:nvSpPr>
        <p:spPr>
          <a:xfrm>
            <a:off x="3615038" y="5714999"/>
            <a:ext cx="2334254" cy="988827"/>
          </a:xfrm>
          <a:prstGeom prst="borderCallout1">
            <a:avLst>
              <a:gd name="adj1" fmla="val 81901"/>
              <a:gd name="adj2" fmla="val 215"/>
              <a:gd name="adj3" fmla="val 44269"/>
              <a:gd name="adj4" fmla="val -1872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smtClean="0"/>
              <a:t>Simplification b/c we’re not worrying about odd values of N</a:t>
            </a:r>
            <a:endParaRPr lang="en-US" sz="1050" dirty="0"/>
          </a:p>
        </p:txBody>
      </p:sp>
    </p:spTree>
    <p:extLst>
      <p:ext uri="{BB962C8B-B14F-4D97-AF65-F5344CB8AC3E}">
        <p14:creationId xmlns:p14="http://schemas.microsoft.com/office/powerpoint/2010/main" val="333507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DVSECTIONID" val="c67KUVFIytHQR0Xu9IKnZZ"/>
</p:tagLst>
</file>

<file path=ppt/tags/tag16.xml><?xml version="1.0" encoding="utf-8"?>
<p:tagLst xmlns:a="http://schemas.openxmlformats.org/drawingml/2006/main" xmlns:r="http://schemas.openxmlformats.org/officeDocument/2006/relationships" xmlns:p="http://schemas.openxmlformats.org/presentationml/2006/main">
  <p:tag name="DVSHAPEID" val="v2Mq954OWOHF6jQH7FMlFP"/>
</p:tagLst>
</file>

<file path=ppt/tags/tag17.xml><?xml version="1.0" encoding="utf-8"?>
<p:tagLst xmlns:a="http://schemas.openxmlformats.org/drawingml/2006/main" xmlns:r="http://schemas.openxmlformats.org/officeDocument/2006/relationships" xmlns:p="http://schemas.openxmlformats.org/presentationml/2006/main">
  <p:tag name="DVSHAPEID" val="5KuwZW5H5CfLaa1Ym0rxF4"/>
</p:tagLst>
</file>

<file path=ppt/tags/tag18.xml><?xml version="1.0" encoding="utf-8"?>
<p:tagLst xmlns:a="http://schemas.openxmlformats.org/drawingml/2006/main" xmlns:r="http://schemas.openxmlformats.org/officeDocument/2006/relationships" xmlns:p="http://schemas.openxmlformats.org/presentationml/2006/main">
  <p:tag name="DVSECTIONID" val="2DMD7qKgxbEm9LgAl2Buqw"/>
</p:tagLst>
</file>

<file path=ppt/tags/tag19.xml><?xml version="1.0" encoding="utf-8"?>
<p:tagLst xmlns:a="http://schemas.openxmlformats.org/drawingml/2006/main" xmlns:r="http://schemas.openxmlformats.org/officeDocument/2006/relationships" xmlns:p="http://schemas.openxmlformats.org/presentationml/2006/main">
  <p:tag name="DVSHAPEID" val="cN0CnVO4iMqGX2VC57IfI5"/>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DVSHAPEID" val="ql8GG8iMT7a0xHvnz9S1js"/>
</p:tagLst>
</file>

<file path=ppt/tags/tag21.xml><?xml version="1.0" encoding="utf-8"?>
<p:tagLst xmlns:a="http://schemas.openxmlformats.org/drawingml/2006/main" xmlns:r="http://schemas.openxmlformats.org/officeDocument/2006/relationships" xmlns:p="http://schemas.openxmlformats.org/presentationml/2006/main">
  <p:tag name="DVSHAPEID" val="ludZ2JVjOqm7mFtHeGLwSi"/>
</p:tagLst>
</file>

<file path=ppt/tags/tag22.xml><?xml version="1.0" encoding="utf-8"?>
<p:tagLst xmlns:a="http://schemas.openxmlformats.org/drawingml/2006/main" xmlns:r="http://schemas.openxmlformats.org/officeDocument/2006/relationships" xmlns:p="http://schemas.openxmlformats.org/presentationml/2006/main">
  <p:tag name="DVSHAPEID" val="vWue7HyzmGMXZEtH6zQAjK"/>
</p:tagLst>
</file>

<file path=ppt/tags/tag23.xml><?xml version="1.0" encoding="utf-8"?>
<p:tagLst xmlns:a="http://schemas.openxmlformats.org/drawingml/2006/main" xmlns:r="http://schemas.openxmlformats.org/officeDocument/2006/relationships" xmlns:p="http://schemas.openxmlformats.org/presentationml/2006/main">
  <p:tag name="DVSHAPEID" val="EqkPTRVcgMz3YguOBdLf4G"/>
</p:tagLst>
</file>

<file path=ppt/tags/tag24.xml><?xml version="1.0" encoding="utf-8"?>
<p:tagLst xmlns:a="http://schemas.openxmlformats.org/drawingml/2006/main" xmlns:r="http://schemas.openxmlformats.org/officeDocument/2006/relationships" xmlns:p="http://schemas.openxmlformats.org/presentationml/2006/main">
  <p:tag name="DVSHAPEID" val="loGPexzbFiZLh4UhOGD9pZ"/>
</p:tagLst>
</file>

<file path=ppt/tags/tag25.xml><?xml version="1.0" encoding="utf-8"?>
<p:tagLst xmlns:a="http://schemas.openxmlformats.org/drawingml/2006/main" xmlns:r="http://schemas.openxmlformats.org/officeDocument/2006/relationships" xmlns:p="http://schemas.openxmlformats.org/presentationml/2006/main">
  <p:tag name="DVSHAPEID" val="nWFcciYDO3FY4V93CnD56h"/>
</p:tagLst>
</file>

<file path=ppt/tags/tag26.xml><?xml version="1.0" encoding="utf-8"?>
<p:tagLst xmlns:a="http://schemas.openxmlformats.org/drawingml/2006/main" xmlns:r="http://schemas.openxmlformats.org/officeDocument/2006/relationships" xmlns:p="http://schemas.openxmlformats.org/presentationml/2006/main">
  <p:tag name="DVSHAPEID" val="3dZqTkp5BVgl0Ka2lhd2uV"/>
</p:tagLst>
</file>

<file path=ppt/tags/tag27.xml><?xml version="1.0" encoding="utf-8"?>
<p:tagLst xmlns:a="http://schemas.openxmlformats.org/drawingml/2006/main" xmlns:r="http://schemas.openxmlformats.org/officeDocument/2006/relationships" xmlns:p="http://schemas.openxmlformats.org/presentationml/2006/main">
  <p:tag name="DVSHAPEID" val="5jZY8L3gwkS6SsdMoEeIsK"/>
</p:tagLst>
</file>

<file path=ppt/tags/tag28.xml><?xml version="1.0" encoding="utf-8"?>
<p:tagLst xmlns:a="http://schemas.openxmlformats.org/drawingml/2006/main" xmlns:r="http://schemas.openxmlformats.org/officeDocument/2006/relationships" xmlns:p="http://schemas.openxmlformats.org/presentationml/2006/main">
  <p:tag name="DVSHAPEID" val="IIUpTA2lR3M87FqVbD1koV"/>
</p:tagLst>
</file>

<file path=ppt/tags/tag29.xml><?xml version="1.0" encoding="utf-8"?>
<p:tagLst xmlns:a="http://schemas.openxmlformats.org/drawingml/2006/main" xmlns:r="http://schemas.openxmlformats.org/officeDocument/2006/relationships" xmlns:p="http://schemas.openxmlformats.org/presentationml/2006/main">
  <p:tag name="DVSHAPEID" val="sURHPyTzOLslBh3JRteatO"/>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DVSHAPEID" val="kJlxmssAH7lNf0xbLtrif0"/>
</p:tagLst>
</file>

<file path=ppt/tags/tag31.xml><?xml version="1.0" encoding="utf-8"?>
<p:tagLst xmlns:a="http://schemas.openxmlformats.org/drawingml/2006/main" xmlns:r="http://schemas.openxmlformats.org/officeDocument/2006/relationships" xmlns:p="http://schemas.openxmlformats.org/presentationml/2006/main">
  <p:tag name="DVSHAPEID" val="FM49RsMy6esEA7mhcr6e4l"/>
</p:tagLst>
</file>

<file path=ppt/tags/tag32.xml><?xml version="1.0" encoding="utf-8"?>
<p:tagLst xmlns:a="http://schemas.openxmlformats.org/drawingml/2006/main" xmlns:r="http://schemas.openxmlformats.org/officeDocument/2006/relationships" xmlns:p="http://schemas.openxmlformats.org/presentationml/2006/main">
  <p:tag name="DVSHAPEID" val="ZO13bGIKJazj4ytcAZO807"/>
</p:tagLst>
</file>

<file path=ppt/tags/tag33.xml><?xml version="1.0" encoding="utf-8"?>
<p:tagLst xmlns:a="http://schemas.openxmlformats.org/drawingml/2006/main" xmlns:r="http://schemas.openxmlformats.org/officeDocument/2006/relationships" xmlns:p="http://schemas.openxmlformats.org/presentationml/2006/main">
  <p:tag name="DVSECTIONID" val="PrxtBfJAqhxc3tXhOeXhWv"/>
</p:tagLst>
</file>

<file path=ppt/tags/tag34.xml><?xml version="1.0" encoding="utf-8"?>
<p:tagLst xmlns:a="http://schemas.openxmlformats.org/drawingml/2006/main" xmlns:r="http://schemas.openxmlformats.org/officeDocument/2006/relationships" xmlns:p="http://schemas.openxmlformats.org/presentationml/2006/main">
  <p:tag name="DVSHAPEID" val="4h3NOZQ6qVkRtpCLSftJZy"/>
</p:tagLst>
</file>

<file path=ppt/tags/tag35.xml><?xml version="1.0" encoding="utf-8"?>
<p:tagLst xmlns:a="http://schemas.openxmlformats.org/drawingml/2006/main" xmlns:r="http://schemas.openxmlformats.org/officeDocument/2006/relationships" xmlns:p="http://schemas.openxmlformats.org/presentationml/2006/main">
  <p:tag name="DVSHAPEID" val="mKMc5LJIiED3x9m0Eh94B0"/>
</p:tagLst>
</file>

<file path=ppt/tags/tag36.xml><?xml version="1.0" encoding="utf-8"?>
<p:tagLst xmlns:a="http://schemas.openxmlformats.org/drawingml/2006/main" xmlns:r="http://schemas.openxmlformats.org/officeDocument/2006/relationships" xmlns:p="http://schemas.openxmlformats.org/presentationml/2006/main">
  <p:tag name="DVSHAPEID" val="ZUMHbvdBSKiwUj1CU5nHDG"/>
</p:tagLst>
</file>

<file path=ppt/tags/tag37.xml><?xml version="1.0" encoding="utf-8"?>
<p:tagLst xmlns:a="http://schemas.openxmlformats.org/drawingml/2006/main" xmlns:r="http://schemas.openxmlformats.org/officeDocument/2006/relationships" xmlns:p="http://schemas.openxmlformats.org/presentationml/2006/main">
  <p:tag name="DVSHAPEID" val="eqStpRAcAUXmKRpnzevHLS"/>
</p:tagLst>
</file>

<file path=ppt/tags/tag38.xml><?xml version="1.0" encoding="utf-8"?>
<p:tagLst xmlns:a="http://schemas.openxmlformats.org/drawingml/2006/main" xmlns:r="http://schemas.openxmlformats.org/officeDocument/2006/relationships" xmlns:p="http://schemas.openxmlformats.org/presentationml/2006/main">
  <p:tag name="DVSHAPEID" val="K0e2Y2m4GTnjFmPI5l0Gao"/>
</p:tagLst>
</file>

<file path=ppt/tags/tag39.xml><?xml version="1.0" encoding="utf-8"?>
<p:tagLst xmlns:a="http://schemas.openxmlformats.org/drawingml/2006/main" xmlns:r="http://schemas.openxmlformats.org/officeDocument/2006/relationships" xmlns:p="http://schemas.openxmlformats.org/presentationml/2006/main">
  <p:tag name="DVSHAPEID" val="zxyacxv9bVUmFSemTyPwd3"/>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DVSHAPEID" val="Zrb3yR8aH5HmrHuOPPzwHr"/>
</p:tagLst>
</file>

<file path=ppt/tags/tag41.xml><?xml version="1.0" encoding="utf-8"?>
<p:tagLst xmlns:a="http://schemas.openxmlformats.org/drawingml/2006/main" xmlns:r="http://schemas.openxmlformats.org/officeDocument/2006/relationships" xmlns:p="http://schemas.openxmlformats.org/presentationml/2006/main">
  <p:tag name="DVSHAPEID" val="ojHXtJrrQEavy7Y9ZD11eP"/>
</p:tagLst>
</file>

<file path=ppt/tags/tag42.xml><?xml version="1.0" encoding="utf-8"?>
<p:tagLst xmlns:a="http://schemas.openxmlformats.org/drawingml/2006/main" xmlns:r="http://schemas.openxmlformats.org/officeDocument/2006/relationships" xmlns:p="http://schemas.openxmlformats.org/presentationml/2006/main">
  <p:tag name="DVSHAPEID" val="EiqxS4I0XGly2SlBopIfe3"/>
</p:tagLst>
</file>

<file path=ppt/tags/tag43.xml><?xml version="1.0" encoding="utf-8"?>
<p:tagLst xmlns:a="http://schemas.openxmlformats.org/drawingml/2006/main" xmlns:r="http://schemas.openxmlformats.org/officeDocument/2006/relationships" xmlns:p="http://schemas.openxmlformats.org/presentationml/2006/main">
  <p:tag name="DVSECTIONID" val="OWHMC4emw8Ake2Cp2adIu2"/>
</p:tagLst>
</file>

<file path=ppt/tags/tag44.xml><?xml version="1.0" encoding="utf-8"?>
<p:tagLst xmlns:a="http://schemas.openxmlformats.org/drawingml/2006/main" xmlns:r="http://schemas.openxmlformats.org/officeDocument/2006/relationships" xmlns:p="http://schemas.openxmlformats.org/presentationml/2006/main">
  <p:tag name="DVSHAPEID" val="pitHR37VQoNLNTkgaDxWl0"/>
</p:tagLst>
</file>

<file path=ppt/tags/tag45.xml><?xml version="1.0" encoding="utf-8"?>
<p:tagLst xmlns:a="http://schemas.openxmlformats.org/drawingml/2006/main" xmlns:r="http://schemas.openxmlformats.org/officeDocument/2006/relationships" xmlns:p="http://schemas.openxmlformats.org/presentationml/2006/main">
  <p:tag name="DVSHAPEID" val="by8HahPRMAvyYqMuD5BprU"/>
</p:tagLst>
</file>

<file path=ppt/tags/tag46.xml><?xml version="1.0" encoding="utf-8"?>
<p:tagLst xmlns:a="http://schemas.openxmlformats.org/drawingml/2006/main" xmlns:r="http://schemas.openxmlformats.org/officeDocument/2006/relationships" xmlns:p="http://schemas.openxmlformats.org/presentationml/2006/main">
  <p:tag name="DVSHAPEID" val="jInLHF1yjLlo6Vz9SP5YCc"/>
</p:tagLst>
</file>

<file path=ppt/tags/tag47.xml><?xml version="1.0" encoding="utf-8"?>
<p:tagLst xmlns:a="http://schemas.openxmlformats.org/drawingml/2006/main" xmlns:r="http://schemas.openxmlformats.org/officeDocument/2006/relationships" xmlns:p="http://schemas.openxmlformats.org/presentationml/2006/main">
  <p:tag name="DVSHAPEID" val="gfVUuG0rlWzgepkozaQdgK"/>
</p:tagLst>
</file>

<file path=ppt/tags/tag48.xml><?xml version="1.0" encoding="utf-8"?>
<p:tagLst xmlns:a="http://schemas.openxmlformats.org/drawingml/2006/main" xmlns:r="http://schemas.openxmlformats.org/officeDocument/2006/relationships" xmlns:p="http://schemas.openxmlformats.org/presentationml/2006/main">
  <p:tag name="DVSHAPEID" val="dzjQVtdLjti6s8QNakySqo"/>
</p:tagLst>
</file>

<file path=ppt/tags/tag49.xml><?xml version="1.0" encoding="utf-8"?>
<p:tagLst xmlns:a="http://schemas.openxmlformats.org/drawingml/2006/main" xmlns:r="http://schemas.openxmlformats.org/officeDocument/2006/relationships" xmlns:p="http://schemas.openxmlformats.org/presentationml/2006/main">
  <p:tag name="DVSHAPEID" val="PQH9PtfU8oWv1lADKxdzC6"/>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DVSHAPEID" val="X7XbxMZvFnjOKt9MDJvolT"/>
</p:tagLst>
</file>

<file path=ppt/tags/tag51.xml><?xml version="1.0" encoding="utf-8"?>
<p:tagLst xmlns:a="http://schemas.openxmlformats.org/drawingml/2006/main" xmlns:r="http://schemas.openxmlformats.org/officeDocument/2006/relationships" xmlns:p="http://schemas.openxmlformats.org/presentationml/2006/main">
  <p:tag name="DVSHAPEID" val="aW6vdxA1ERMJSAcDVtUCJz"/>
</p:tagLst>
</file>

<file path=ppt/tags/tag52.xml><?xml version="1.0" encoding="utf-8"?>
<p:tagLst xmlns:a="http://schemas.openxmlformats.org/drawingml/2006/main" xmlns:r="http://schemas.openxmlformats.org/officeDocument/2006/relationships" xmlns:p="http://schemas.openxmlformats.org/presentationml/2006/main">
  <p:tag name="DVSHAPEID" val="cdB7uYTt3eL4X052zsVEIs"/>
</p:tagLst>
</file>

<file path=ppt/tags/tag53.xml><?xml version="1.0" encoding="utf-8"?>
<p:tagLst xmlns:a="http://schemas.openxmlformats.org/drawingml/2006/main" xmlns:r="http://schemas.openxmlformats.org/officeDocument/2006/relationships" xmlns:p="http://schemas.openxmlformats.org/presentationml/2006/main">
  <p:tag name="DVSHAPEID" val="lsdX4sylxnmIM8iJTrHTme"/>
</p:tagLst>
</file>

<file path=ppt/tags/tag54.xml><?xml version="1.0" encoding="utf-8"?>
<p:tagLst xmlns:a="http://schemas.openxmlformats.org/drawingml/2006/main" xmlns:r="http://schemas.openxmlformats.org/officeDocument/2006/relationships" xmlns:p="http://schemas.openxmlformats.org/presentationml/2006/main">
  <p:tag name="DVSHAPEID" val="lsdX4sylxnmIM8iJTrHTme"/>
</p:tagLst>
</file>

<file path=ppt/tags/tag55.xml><?xml version="1.0" encoding="utf-8"?>
<p:tagLst xmlns:a="http://schemas.openxmlformats.org/drawingml/2006/main" xmlns:r="http://schemas.openxmlformats.org/officeDocument/2006/relationships" xmlns:p="http://schemas.openxmlformats.org/presentationml/2006/main">
  <p:tag name="DVSHAPEID" val="lsdX4sylxnmIM8iJTrHTme"/>
</p:tagLst>
</file>

<file path=ppt/tags/tag56.xml><?xml version="1.0" encoding="utf-8"?>
<p:tagLst xmlns:a="http://schemas.openxmlformats.org/drawingml/2006/main" xmlns:r="http://schemas.openxmlformats.org/officeDocument/2006/relationships" xmlns:p="http://schemas.openxmlformats.org/presentationml/2006/main">
  <p:tag name="DVSECTIONID" val="Vt631psmJ2SLi961S4W3oA"/>
</p:tagLst>
</file>

<file path=ppt/tags/tag57.xml><?xml version="1.0" encoding="utf-8"?>
<p:tagLst xmlns:a="http://schemas.openxmlformats.org/drawingml/2006/main" xmlns:r="http://schemas.openxmlformats.org/officeDocument/2006/relationships" xmlns:p="http://schemas.openxmlformats.org/presentationml/2006/main">
  <p:tag name="DVSHAPEID" val="G7SEt39GZDwrW1LN9cKJR5"/>
</p:tagLst>
</file>

<file path=ppt/tags/tag58.xml><?xml version="1.0" encoding="utf-8"?>
<p:tagLst xmlns:a="http://schemas.openxmlformats.org/drawingml/2006/main" xmlns:r="http://schemas.openxmlformats.org/officeDocument/2006/relationships" xmlns:p="http://schemas.openxmlformats.org/presentationml/2006/main">
  <p:tag name="DVSHAPEID" val="T5FFTWvKgfga0pSkxpCeIn"/>
</p:tagLst>
</file>

<file path=ppt/tags/tag59.xml><?xml version="1.0" encoding="utf-8"?>
<p:tagLst xmlns:a="http://schemas.openxmlformats.org/drawingml/2006/main" xmlns:r="http://schemas.openxmlformats.org/officeDocument/2006/relationships" xmlns:p="http://schemas.openxmlformats.org/presentationml/2006/main">
  <p:tag name="DVSHAPEID" val="h9ir388Vyj2BeMZNadaenh"/>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DVSHAPEID" val="bM1lUOEl7DmvOwnrSnBkGX"/>
</p:tagLst>
</file>

<file path=ppt/tags/tag61.xml><?xml version="1.0" encoding="utf-8"?>
<p:tagLst xmlns:a="http://schemas.openxmlformats.org/drawingml/2006/main" xmlns:r="http://schemas.openxmlformats.org/officeDocument/2006/relationships" xmlns:p="http://schemas.openxmlformats.org/presentationml/2006/main">
  <p:tag name="DVSHAPEID" val="8pb6lJep3u0ZYvpHdjgccp"/>
</p:tagLst>
</file>

<file path=ppt/tags/tag62.xml><?xml version="1.0" encoding="utf-8"?>
<p:tagLst xmlns:a="http://schemas.openxmlformats.org/drawingml/2006/main" xmlns:r="http://schemas.openxmlformats.org/officeDocument/2006/relationships" xmlns:p="http://schemas.openxmlformats.org/presentationml/2006/main">
  <p:tag name="DVSHAPEID" val="eIXtqIkNC2BeECaOtV7HzS"/>
</p:tagLst>
</file>

<file path=ppt/tags/tag63.xml><?xml version="1.0" encoding="utf-8"?>
<p:tagLst xmlns:a="http://schemas.openxmlformats.org/drawingml/2006/main" xmlns:r="http://schemas.openxmlformats.org/officeDocument/2006/relationships" xmlns:p="http://schemas.openxmlformats.org/presentationml/2006/main">
  <p:tag name="DVSHAPEID" val="vOxR1b9i4tKJas8Rjv5fRX"/>
</p:tagLst>
</file>

<file path=ppt/tags/tag64.xml><?xml version="1.0" encoding="utf-8"?>
<p:tagLst xmlns:a="http://schemas.openxmlformats.org/drawingml/2006/main" xmlns:r="http://schemas.openxmlformats.org/officeDocument/2006/relationships" xmlns:p="http://schemas.openxmlformats.org/presentationml/2006/main">
  <p:tag name="DVSHAPEID" val="oJRNwoPl5uPmd8VzG8DkY7"/>
</p:tagLst>
</file>

<file path=ppt/tags/tag65.xml><?xml version="1.0" encoding="utf-8"?>
<p:tagLst xmlns:a="http://schemas.openxmlformats.org/drawingml/2006/main" xmlns:r="http://schemas.openxmlformats.org/officeDocument/2006/relationships" xmlns:p="http://schemas.openxmlformats.org/presentationml/2006/main">
  <p:tag name="DVSHAPEID" val="tUsHFBCBCk1xqOZeELsJng"/>
</p:tagLst>
</file>

<file path=ppt/tags/tag66.xml><?xml version="1.0" encoding="utf-8"?>
<p:tagLst xmlns:a="http://schemas.openxmlformats.org/drawingml/2006/main" xmlns:r="http://schemas.openxmlformats.org/officeDocument/2006/relationships" xmlns:p="http://schemas.openxmlformats.org/presentationml/2006/main">
  <p:tag name="DVSHAPEID" val="UOfZWKPWBwYgfXlPIdJuRu"/>
</p:tagLst>
</file>

<file path=ppt/tags/tag67.xml><?xml version="1.0" encoding="utf-8"?>
<p:tagLst xmlns:a="http://schemas.openxmlformats.org/drawingml/2006/main" xmlns:r="http://schemas.openxmlformats.org/officeDocument/2006/relationships" xmlns:p="http://schemas.openxmlformats.org/presentationml/2006/main">
  <p:tag name="DVSHAPEID" val="kFI6zstSSfKc0DsGFSLFIu"/>
</p:tagLst>
</file>

<file path=ppt/tags/tag68.xml><?xml version="1.0" encoding="utf-8"?>
<p:tagLst xmlns:a="http://schemas.openxmlformats.org/drawingml/2006/main" xmlns:r="http://schemas.openxmlformats.org/officeDocument/2006/relationships" xmlns:p="http://schemas.openxmlformats.org/presentationml/2006/main">
  <p:tag name="DVSHAPEID" val="z9y1TP2eZSoptzhQamtIDI"/>
</p:tagLst>
</file>

<file path=ppt/tags/tag69.xml><?xml version="1.0" encoding="utf-8"?>
<p:tagLst xmlns:a="http://schemas.openxmlformats.org/drawingml/2006/main" xmlns:r="http://schemas.openxmlformats.org/officeDocument/2006/relationships" xmlns:p="http://schemas.openxmlformats.org/presentationml/2006/main">
  <p:tag name="DVSHAPEID" val="w2WHm2yQIcLQ6yyxyDPEfR"/>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DVSHAPEID" val="OAaSoPHpc0RQDv5ct0F89c"/>
</p:tagLst>
</file>

<file path=ppt/tags/tag71.xml><?xml version="1.0" encoding="utf-8"?>
<p:tagLst xmlns:a="http://schemas.openxmlformats.org/drawingml/2006/main" xmlns:r="http://schemas.openxmlformats.org/officeDocument/2006/relationships" xmlns:p="http://schemas.openxmlformats.org/presentationml/2006/main">
  <p:tag name="DVSHAPEID" val="DDtIiCNPTZtFelwtDJ8jZL"/>
</p:tagLst>
</file>

<file path=ppt/tags/tag72.xml><?xml version="1.0" encoding="utf-8"?>
<p:tagLst xmlns:a="http://schemas.openxmlformats.org/drawingml/2006/main" xmlns:r="http://schemas.openxmlformats.org/officeDocument/2006/relationships" xmlns:p="http://schemas.openxmlformats.org/presentationml/2006/main">
  <p:tag name="DVSHAPEID" val="YfU2smaPY6HBXxpFw5Bn6R"/>
</p:tagLst>
</file>

<file path=ppt/tags/tag73.xml><?xml version="1.0" encoding="utf-8"?>
<p:tagLst xmlns:a="http://schemas.openxmlformats.org/drawingml/2006/main" xmlns:r="http://schemas.openxmlformats.org/officeDocument/2006/relationships" xmlns:p="http://schemas.openxmlformats.org/presentationml/2006/main">
  <p:tag name="DVSHAPEID" val="lsdX4sylxnmIM8iJTrHTme"/>
</p:tagLst>
</file>

<file path=ppt/tags/tag74.xml><?xml version="1.0" encoding="utf-8"?>
<p:tagLst xmlns:a="http://schemas.openxmlformats.org/drawingml/2006/main" xmlns:r="http://schemas.openxmlformats.org/officeDocument/2006/relationships" xmlns:p="http://schemas.openxmlformats.org/presentationml/2006/main">
  <p:tag name="DVSHAPEID" val="lsdX4sylxnmIM8iJTrHTme"/>
</p:tagLst>
</file>

<file path=ppt/tags/tag75.xml><?xml version="1.0" encoding="utf-8"?>
<p:tagLst xmlns:a="http://schemas.openxmlformats.org/drawingml/2006/main" xmlns:r="http://schemas.openxmlformats.org/officeDocument/2006/relationships" xmlns:p="http://schemas.openxmlformats.org/presentationml/2006/main">
  <p:tag name="DVSHAPEID" val="lsdX4sylxnmIM8iJTrHTme"/>
</p:tagLst>
</file>

<file path=ppt/tags/tag76.xml><?xml version="1.0" encoding="utf-8"?>
<p:tagLst xmlns:a="http://schemas.openxmlformats.org/drawingml/2006/main" xmlns:r="http://schemas.openxmlformats.org/officeDocument/2006/relationships" xmlns:p="http://schemas.openxmlformats.org/presentationml/2006/main">
  <p:tag name="DVSECTIONID" val="cvRbdznHMuzvNl5DOvxWLn"/>
</p:tagLst>
</file>

<file path=ppt/tags/tag77.xml><?xml version="1.0" encoding="utf-8"?>
<p:tagLst xmlns:a="http://schemas.openxmlformats.org/drawingml/2006/main" xmlns:r="http://schemas.openxmlformats.org/officeDocument/2006/relationships" xmlns:p="http://schemas.openxmlformats.org/presentationml/2006/main">
  <p:tag name="DVSHAPEID" val="cW8nQGPVvGczEowVQnIQHt"/>
</p:tagLst>
</file>

<file path=ppt/tags/tag78.xml><?xml version="1.0" encoding="utf-8"?>
<p:tagLst xmlns:a="http://schemas.openxmlformats.org/drawingml/2006/main" xmlns:r="http://schemas.openxmlformats.org/officeDocument/2006/relationships" xmlns:p="http://schemas.openxmlformats.org/presentationml/2006/main">
  <p:tag name="DVSHAPEID" val="9046NoeBjYBB6uoue2a1bF"/>
</p:tagLst>
</file>

<file path=ppt/tags/tag79.xml><?xml version="1.0" encoding="utf-8"?>
<p:tagLst xmlns:a="http://schemas.openxmlformats.org/drawingml/2006/main" xmlns:r="http://schemas.openxmlformats.org/officeDocument/2006/relationships" xmlns:p="http://schemas.openxmlformats.org/presentationml/2006/main">
  <p:tag name="DVSHAPEID" val="lsdX4sylxnmIM8iJTrHTme"/>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DVSHAPEID" val="Y2h2wm8GFFiuFBSQjL3Yrd"/>
</p:tagLst>
</file>

<file path=ppt/tags/tag81.xml><?xml version="1.0" encoding="utf-8"?>
<p:tagLst xmlns:a="http://schemas.openxmlformats.org/drawingml/2006/main" xmlns:r="http://schemas.openxmlformats.org/officeDocument/2006/relationships" xmlns:p="http://schemas.openxmlformats.org/presentationml/2006/main">
  <p:tag name="DVSHAPEID" val="foIgbu9Jkhi6taF2VbcRHG"/>
</p:tagLst>
</file>

<file path=ppt/tags/tag82.xml><?xml version="1.0" encoding="utf-8"?>
<p:tagLst xmlns:a="http://schemas.openxmlformats.org/drawingml/2006/main" xmlns:r="http://schemas.openxmlformats.org/officeDocument/2006/relationships" xmlns:p="http://schemas.openxmlformats.org/presentationml/2006/main">
  <p:tag name="DVSECTIONID" val="WWDkjUqnsV1kTGIluQ8PMM"/>
</p:tagLst>
</file>

<file path=ppt/tags/tag83.xml><?xml version="1.0" encoding="utf-8"?>
<p:tagLst xmlns:a="http://schemas.openxmlformats.org/drawingml/2006/main" xmlns:r="http://schemas.openxmlformats.org/officeDocument/2006/relationships" xmlns:p="http://schemas.openxmlformats.org/presentationml/2006/main">
  <p:tag name="DVSHAPEID" val="LTp1z3jMPzIAgtUn1HczC5"/>
</p:tagLst>
</file>

<file path=ppt/tags/tag84.xml><?xml version="1.0" encoding="utf-8"?>
<p:tagLst xmlns:a="http://schemas.openxmlformats.org/drawingml/2006/main" xmlns:r="http://schemas.openxmlformats.org/officeDocument/2006/relationships" xmlns:p="http://schemas.openxmlformats.org/presentationml/2006/main">
  <p:tag name="DVSHAPEID" val="nrrK149A7Bbm52HnsdIxka"/>
</p:tagLst>
</file>

<file path=ppt/tags/tag85.xml><?xml version="1.0" encoding="utf-8"?>
<p:tagLst xmlns:a="http://schemas.openxmlformats.org/drawingml/2006/main" xmlns:r="http://schemas.openxmlformats.org/officeDocument/2006/relationships" xmlns:p="http://schemas.openxmlformats.org/presentationml/2006/main">
  <p:tag name="DVSHAPEID" val="4h4m6ovI4RgGwXzO1fDfr7"/>
</p:tagLst>
</file>

<file path=ppt/tags/tag86.xml><?xml version="1.0" encoding="utf-8"?>
<p:tagLst xmlns:a="http://schemas.openxmlformats.org/drawingml/2006/main" xmlns:r="http://schemas.openxmlformats.org/officeDocument/2006/relationships" xmlns:p="http://schemas.openxmlformats.org/presentationml/2006/main">
  <p:tag name="DVSHAPEID" val="5owKOEbtU5JXRaYeISt41b"/>
</p:tagLst>
</file>

<file path=ppt/tags/tag87.xml><?xml version="1.0" encoding="utf-8"?>
<p:tagLst xmlns:a="http://schemas.openxmlformats.org/drawingml/2006/main" xmlns:r="http://schemas.openxmlformats.org/officeDocument/2006/relationships" xmlns:p="http://schemas.openxmlformats.org/presentationml/2006/main">
  <p:tag name="DVSHAPEID" val="WjAp8ngSa1z6O0lVOAOmaF"/>
</p:tagLst>
</file>

<file path=ppt/tags/tag88.xml><?xml version="1.0" encoding="utf-8"?>
<p:tagLst xmlns:a="http://schemas.openxmlformats.org/drawingml/2006/main" xmlns:r="http://schemas.openxmlformats.org/officeDocument/2006/relationships" xmlns:p="http://schemas.openxmlformats.org/presentationml/2006/main">
  <p:tag name="DVSHAPEID" val="tYEMqhG44eXTl4LMbyMIGE"/>
</p:tagLst>
</file>

<file path=ppt/tags/tag89.xml><?xml version="1.0" encoding="utf-8"?>
<p:tagLst xmlns:a="http://schemas.openxmlformats.org/drawingml/2006/main" xmlns:r="http://schemas.openxmlformats.org/officeDocument/2006/relationships" xmlns:p="http://schemas.openxmlformats.org/presentationml/2006/main">
  <p:tag name="DVSHAPEID" val="tYEMqhG44eXTl4LMbyMIGE"/>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DVSHAPEID" val="tYEMqhG44eXTl4LMbyMIG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5823</TotalTime>
  <Words>5456</Words>
  <Application>Microsoft Office PowerPoint</Application>
  <PresentationFormat>On-screen Show (4:3)</PresentationFormat>
  <Paragraphs>2431</Paragraphs>
  <Slides>126</Slides>
  <Notes>13</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126</vt:i4>
      </vt:variant>
    </vt:vector>
  </HeadingPairs>
  <TitlesOfParts>
    <vt:vector size="144" baseType="lpstr">
      <vt:lpstr>MS PGothic</vt:lpstr>
      <vt:lpstr>Arial</vt:lpstr>
      <vt:lpstr>Calibri</vt:lpstr>
      <vt:lpstr>Cambria Math</vt:lpstr>
      <vt:lpstr>Comic Sans MS</vt:lpstr>
      <vt:lpstr>Consolas</vt:lpstr>
      <vt:lpstr>Courier</vt:lpstr>
      <vt:lpstr>Courier New</vt:lpstr>
      <vt:lpstr>Helvetica</vt:lpstr>
      <vt:lpstr>Impact</vt:lpstr>
      <vt:lpstr>Sand</vt:lpstr>
      <vt:lpstr>Symbol</vt:lpstr>
      <vt:lpstr>Times</vt:lpstr>
      <vt:lpstr>Times New Roman</vt:lpstr>
      <vt:lpstr>Trebuchet MS</vt:lpstr>
      <vt:lpstr>Wingdings</vt:lpstr>
      <vt:lpstr>Office Theme</vt:lpstr>
      <vt:lpstr>Equation</vt:lpstr>
      <vt:lpstr>CS  60</vt:lpstr>
      <vt:lpstr>Survey – Help name Colleen’s research project</vt:lpstr>
      <vt:lpstr>Administrative Stuff (Not in your notes)</vt:lpstr>
      <vt:lpstr>Loop Counting</vt:lpstr>
      <vt:lpstr>Example 7: Count the total # of  constant-time operations? </vt:lpstr>
      <vt:lpstr>Example 5: Count the total # of  constant-time operations? </vt:lpstr>
      <vt:lpstr>Example 3: Count the total # of  constant-time operations? </vt:lpstr>
      <vt:lpstr>Recurrence Relationships  (This will involve a lot of algebra – but no magic!)</vt:lpstr>
      <vt:lpstr>PowerPoint Presentation</vt:lpstr>
      <vt:lpstr>Big-O: Linear Time O(N)</vt:lpstr>
      <vt:lpstr>Big-O: Linear Time O(N)</vt:lpstr>
      <vt:lpstr>Big-O: Logarithmic Time O(log2N)</vt:lpstr>
      <vt:lpstr>Bubble  Sort</vt:lpstr>
      <vt:lpstr>Bubble Sort</vt:lpstr>
      <vt:lpstr>Bubble Sort Pseudocode http://www.youtube.com/watch?v=k4RRi_ntQc8</vt:lpstr>
      <vt:lpstr>Bubble Sort – Why it works!</vt:lpstr>
      <vt:lpstr>PowerPoint Presentation</vt:lpstr>
      <vt:lpstr>PowerPoint Presentation</vt:lpstr>
      <vt:lpstr>PowerPoint Presentation</vt:lpstr>
      <vt:lpstr>PowerPoint Presentation</vt:lpstr>
      <vt:lpstr>; test cases for bubble </vt:lpstr>
      <vt:lpstr>; write bubble (in Racket)</vt:lpstr>
      <vt:lpstr>; solution for bubble </vt:lpstr>
      <vt:lpstr>Sort</vt:lpstr>
      <vt:lpstr>Insertion Sort Pseudocode</vt:lpstr>
      <vt:lpstr>PowerPoint Presentation</vt:lpstr>
      <vt:lpstr>PowerPoint Presentation</vt:lpstr>
      <vt:lpstr>PowerPoint Presentation</vt:lpstr>
      <vt:lpstr>% test cases for insert</vt:lpstr>
      <vt:lpstr>% write insert in Prolog</vt:lpstr>
      <vt:lpstr>% solution for insert</vt:lpstr>
      <vt:lpstr>Which is faster?  A) Insertion Sort with an Array     vs. B) Insertion Sort with a Linked List C) Tie! D) ??</vt:lpstr>
      <vt:lpstr>Insertion Sort: O(n2)</vt:lpstr>
      <vt:lpstr>Selection Sort</vt:lpstr>
      <vt:lpstr>Selection Sort Pseudocode</vt:lpstr>
      <vt:lpstr>PowerPoint Presentation</vt:lpstr>
      <vt:lpstr>% test cases for min</vt:lpstr>
      <vt:lpstr>% write min in Prolog</vt:lpstr>
      <vt:lpstr>% solution for min</vt:lpstr>
      <vt:lpstr>Runtime</vt:lpstr>
      <vt:lpstr>What is the worst case run-time for find in this Binary Search Tree?</vt:lpstr>
      <vt:lpstr>What is the worst case run-time for find in this Binary Search Tree?</vt:lpstr>
      <vt:lpstr>Assuming:   all nodes have 0 or 1 children N nodes in the BST</vt:lpstr>
      <vt:lpstr>Assuming:   all nodes have 0 or 2 children N nodes in the BST</vt:lpstr>
      <vt:lpstr>Assuming:   most nodes have 0 or 2 children height is O(log n) N nodes in the BST</vt:lpstr>
      <vt:lpstr>Big-Oh for  Lists (a.k.a. linked lists)</vt:lpstr>
      <vt:lpstr>PowerPoint Presentation</vt:lpstr>
      <vt:lpstr>Assuming:  the modifiable LinkedList using Hw5 List and ListNode</vt:lpstr>
      <vt:lpstr>Big-Oh for Arrays</vt:lpstr>
      <vt:lpstr>PowerPoint Presentation</vt:lpstr>
      <vt:lpstr>PowerPoint Presentation</vt:lpstr>
      <vt:lpstr>PowerPoint Presentation</vt:lpstr>
      <vt:lpstr>What’s the relationship between height and number of nodes?</vt:lpstr>
      <vt:lpstr>What’s the relationship between height and number of nodes?</vt:lpstr>
      <vt:lpstr>// Take the log of both sides</vt:lpstr>
      <vt:lpstr>Runtimes (why we only care about the largest term)</vt:lpstr>
      <vt:lpstr>How Fast Are Computers?</vt:lpstr>
      <vt:lpstr>PowerPoint Presentation</vt:lpstr>
      <vt:lpstr>PowerPoint Presentation</vt:lpstr>
      <vt:lpstr>PowerPoint Presentation</vt:lpstr>
      <vt:lpstr>Stable and Non-Stable Sorting</vt:lpstr>
      <vt:lpstr>Stable Sort</vt:lpstr>
      <vt:lpstr>Radix Sort (an example of a stable sort)</vt:lpstr>
      <vt:lpstr>Easy Sorting Problems…</vt:lpstr>
      <vt:lpstr>Harder Sorting Problems… Approach 1 – Two stages</vt:lpstr>
      <vt:lpstr>Harder Sorting Problems… Approach 2</vt:lpstr>
      <vt:lpstr>Combine the buckets </vt:lpstr>
      <vt:lpstr>Resort using the tens digit</vt:lpstr>
      <vt:lpstr>Radix Sort the numbers 0-99</vt:lpstr>
      <vt:lpstr>We can represent numbers with 1’s and 0’s</vt:lpstr>
      <vt:lpstr>Radix Sort with 32 bit numbers</vt:lpstr>
      <vt:lpstr>Quick Sort</vt:lpstr>
      <vt:lpstr>Quick Sort</vt:lpstr>
      <vt:lpstr>QuickSort with Linked Lists</vt:lpstr>
      <vt:lpstr>PowerPoint Presentation</vt:lpstr>
      <vt:lpstr>Quick Sort: The Algorithm (For your notes)</vt:lpstr>
      <vt:lpstr>Can you make Quick Sort run in… (what is the worst you can do? Describe the input)</vt:lpstr>
      <vt:lpstr>PowerPoint Presentation</vt:lpstr>
      <vt:lpstr>Quick Sort – Choosing a Pivot</vt:lpstr>
      <vt:lpstr>Quick Sort</vt:lpstr>
      <vt:lpstr>QuickSort with an Array</vt:lpstr>
      <vt:lpstr>Quick Sort with an Array DEMO</vt:lpstr>
      <vt:lpstr>Quick Sort Demo </vt:lpstr>
      <vt:lpstr>Quick Sort Demo</vt:lpstr>
      <vt:lpstr>Big-O Formal Definition</vt:lpstr>
      <vt:lpstr>Big-O Overview</vt:lpstr>
      <vt:lpstr>PowerPoint Presentation</vt:lpstr>
      <vt:lpstr>PowerPoint Presentation</vt:lpstr>
      <vt:lpstr>Which is fastest after some  big value N?</vt:lpstr>
      <vt:lpstr>Which is fastest after some value N?</vt:lpstr>
      <vt:lpstr>Formal definition</vt:lpstr>
      <vt:lpstr>Applying the Formal Definition</vt:lpstr>
      <vt:lpstr>PowerPoint Presentation</vt:lpstr>
      <vt:lpstr>PowerPoint Presentation</vt:lpstr>
      <vt:lpstr>Recurrence Relationships  (This will involve a lot of algebra – but no magic!)</vt:lpstr>
      <vt:lpstr>Big-O:  Exponential Time O(2N)</vt:lpstr>
      <vt:lpstr>Big-O:  Exponential Time O(2N)</vt:lpstr>
      <vt:lpstr>Big-O:  Exponential Time O(2N)</vt:lpstr>
      <vt:lpstr>Big-O:  Exponential Time O(2N)</vt:lpstr>
      <vt:lpstr>Big-O:  Exponential Time O(2N)</vt:lpstr>
      <vt:lpstr>Loop Counting  (calculate runtime by counting each step)</vt:lpstr>
      <vt:lpstr>Example 1: Count the total # of  constant-time operations? </vt:lpstr>
      <vt:lpstr>Example 2: Count the total # of  constant-time operations? </vt:lpstr>
      <vt:lpstr>Example 4: Count the total # of  constant-time operations? </vt:lpstr>
      <vt:lpstr>Example 5: Count the total # of  constant-time operations? </vt:lpstr>
      <vt:lpstr>Example 6: Count the total # of  constant-time operations? </vt:lpstr>
      <vt:lpstr>Summations</vt:lpstr>
      <vt:lpstr>PowerPoint Presentation</vt:lpstr>
      <vt:lpstr>Some Algebra to calculate: </vt:lpstr>
      <vt:lpstr>PowerPoint Presentation</vt:lpstr>
      <vt:lpstr>PowerPoint Presentation</vt:lpstr>
      <vt:lpstr>BONUS</vt:lpstr>
      <vt:lpstr>PowerPoint Presentation</vt:lpstr>
      <vt:lpstr>PowerPoint Presentation</vt:lpstr>
      <vt:lpstr>http://www.youtube.com/watch?v=pzRmNYA8LlY</vt:lpstr>
      <vt:lpstr>ClickStart</vt:lpstr>
      <vt:lpstr>PowerPoint Presentation</vt:lpstr>
      <vt:lpstr>PowerPoint Presentation</vt:lpstr>
      <vt:lpstr>PowerPoint Presentation</vt:lpstr>
      <vt:lpstr>PowerPoint Presentation</vt:lpstr>
      <vt:lpstr>BUGS!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dc:creator>
  <cp:lastModifiedBy>ColleenLewis</cp:lastModifiedBy>
  <cp:revision>265</cp:revision>
  <cp:lastPrinted>2013-03-28T16:44:04Z</cp:lastPrinted>
  <dcterms:created xsi:type="dcterms:W3CDTF">2012-10-29T16:10:05Z</dcterms:created>
  <dcterms:modified xsi:type="dcterms:W3CDTF">2013-11-11T21:28:29Z</dcterms:modified>
</cp:coreProperties>
</file>