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399" r:id="rId2"/>
    <p:sldId id="674" r:id="rId3"/>
    <p:sldId id="841" r:id="rId4"/>
    <p:sldId id="314" r:id="rId5"/>
    <p:sldId id="769" r:id="rId6"/>
    <p:sldId id="773" r:id="rId7"/>
    <p:sldId id="829" r:id="rId8"/>
    <p:sldId id="836" r:id="rId9"/>
    <p:sldId id="831" r:id="rId10"/>
    <p:sldId id="832" r:id="rId11"/>
    <p:sldId id="833" r:id="rId12"/>
    <p:sldId id="724" r:id="rId13"/>
    <p:sldId id="725" r:id="rId14"/>
    <p:sldId id="728" r:id="rId15"/>
    <p:sldId id="726" r:id="rId16"/>
    <p:sldId id="727" r:id="rId17"/>
    <p:sldId id="729" r:id="rId18"/>
    <p:sldId id="730" r:id="rId19"/>
    <p:sldId id="731" r:id="rId20"/>
    <p:sldId id="732" r:id="rId21"/>
    <p:sldId id="733" r:id="rId22"/>
    <p:sldId id="734" r:id="rId23"/>
    <p:sldId id="793" r:id="rId24"/>
    <p:sldId id="794" r:id="rId25"/>
    <p:sldId id="740" r:id="rId26"/>
    <p:sldId id="741" r:id="rId27"/>
    <p:sldId id="742" r:id="rId28"/>
    <p:sldId id="743" r:id="rId29"/>
    <p:sldId id="744" r:id="rId30"/>
    <p:sldId id="745" r:id="rId31"/>
    <p:sldId id="746" r:id="rId32"/>
    <p:sldId id="747" r:id="rId33"/>
    <p:sldId id="748" r:id="rId34"/>
    <p:sldId id="749" r:id="rId35"/>
    <p:sldId id="750" r:id="rId36"/>
    <p:sldId id="751" r:id="rId37"/>
    <p:sldId id="752" r:id="rId38"/>
    <p:sldId id="779" r:id="rId39"/>
    <p:sldId id="780" r:id="rId40"/>
    <p:sldId id="781" r:id="rId41"/>
    <p:sldId id="782" r:id="rId42"/>
    <p:sldId id="783" r:id="rId43"/>
    <p:sldId id="784" r:id="rId44"/>
    <p:sldId id="785" r:id="rId45"/>
    <p:sldId id="786" r:id="rId46"/>
    <p:sldId id="787" r:id="rId47"/>
    <p:sldId id="788" r:id="rId48"/>
    <p:sldId id="789" r:id="rId49"/>
    <p:sldId id="840" r:id="rId50"/>
    <p:sldId id="817" r:id="rId51"/>
    <p:sldId id="818" r:id="rId52"/>
    <p:sldId id="826" r:id="rId53"/>
    <p:sldId id="827" r:id="rId54"/>
    <p:sldId id="828" r:id="rId55"/>
    <p:sldId id="706" r:id="rId56"/>
    <p:sldId id="525" r:id="rId57"/>
    <p:sldId id="658" r:id="rId58"/>
    <p:sldId id="704" r:id="rId59"/>
    <p:sldId id="705" r:id="rId60"/>
    <p:sldId id="837" r:id="rId61"/>
    <p:sldId id="838" r:id="rId62"/>
    <p:sldId id="839" r:id="rId63"/>
    <p:sldId id="708" r:id="rId64"/>
    <p:sldId id="709" r:id="rId65"/>
    <p:sldId id="710" r:id="rId66"/>
    <p:sldId id="711" r:id="rId67"/>
    <p:sldId id="712" r:id="rId68"/>
    <p:sldId id="713" r:id="rId69"/>
    <p:sldId id="714" r:id="rId70"/>
    <p:sldId id="715" r:id="rId71"/>
    <p:sldId id="716" r:id="rId72"/>
    <p:sldId id="717" r:id="rId73"/>
    <p:sldId id="718" r:id="rId74"/>
    <p:sldId id="719" r:id="rId75"/>
    <p:sldId id="720" r:id="rId76"/>
    <p:sldId id="721" r:id="rId77"/>
    <p:sldId id="722" r:id="rId78"/>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Frontmatter" id="{0D621611-0684-47D0-AFEA-8A917949F864}">
          <p14:sldIdLst>
            <p14:sldId id="399"/>
            <p14:sldId id="674"/>
            <p14:sldId id="841"/>
            <p14:sldId id="314"/>
          </p14:sldIdLst>
        </p14:section>
        <p14:section name="Recurrence Relationships" id="{4C205FEF-DC95-42B4-A386-5E5A0444C142}">
          <p14:sldIdLst>
            <p14:sldId id="769"/>
            <p14:sldId id="773"/>
            <p14:sldId id="829"/>
            <p14:sldId id="836"/>
            <p14:sldId id="831"/>
            <p14:sldId id="832"/>
            <p14:sldId id="833"/>
          </p14:sldIdLst>
        </p14:section>
        <p14:section name="Quicksort" id="{F0BFEB10-BFDE-4226-A325-8C4F53FB72C4}">
          <p14:sldIdLst>
            <p14:sldId id="724"/>
            <p14:sldId id="725"/>
            <p14:sldId id="728"/>
            <p14:sldId id="726"/>
            <p14:sldId id="727"/>
            <p14:sldId id="729"/>
            <p14:sldId id="730"/>
            <p14:sldId id="731"/>
            <p14:sldId id="732"/>
            <p14:sldId id="733"/>
            <p14:sldId id="734"/>
            <p14:sldId id="793"/>
            <p14:sldId id="794"/>
          </p14:sldIdLst>
        </p14:section>
        <p14:section name="Runtime" id="{F0540D66-50AA-4732-9E1E-E2C883840528}">
          <p14:sldIdLst>
            <p14:sldId id="740"/>
            <p14:sldId id="741"/>
            <p14:sldId id="742"/>
            <p14:sldId id="743"/>
            <p14:sldId id="744"/>
            <p14:sldId id="745"/>
            <p14:sldId id="746"/>
            <p14:sldId id="747"/>
            <p14:sldId id="748"/>
            <p14:sldId id="749"/>
            <p14:sldId id="750"/>
            <p14:sldId id="751"/>
            <p14:sldId id="752"/>
          </p14:sldIdLst>
        </p14:section>
        <p14:section name="Radix" id="{ECA45755-A1DB-4366-8746-9BE468F0E71E}">
          <p14:sldIdLst>
            <p14:sldId id="779"/>
            <p14:sldId id="780"/>
            <p14:sldId id="781"/>
            <p14:sldId id="782"/>
            <p14:sldId id="783"/>
            <p14:sldId id="784"/>
            <p14:sldId id="785"/>
            <p14:sldId id="786"/>
            <p14:sldId id="787"/>
            <p14:sldId id="788"/>
            <p14:sldId id="789"/>
            <p14:sldId id="840"/>
          </p14:sldIdLst>
        </p14:section>
        <p14:section name="Selection Sort" id="{34B14BDA-89FB-4BD4-BA78-4D422C64D4C3}">
          <p14:sldIdLst>
            <p14:sldId id="817"/>
            <p14:sldId id="818"/>
            <p14:sldId id="826"/>
            <p14:sldId id="827"/>
            <p14:sldId id="828"/>
          </p14:sldIdLst>
        </p14:section>
        <p14:section name="Summations" id="{B3477B20-1D28-4513-A1E2-EA0DD493DFE8}">
          <p14:sldIdLst>
            <p14:sldId id="706"/>
            <p14:sldId id="525"/>
            <p14:sldId id="658"/>
            <p14:sldId id="704"/>
            <p14:sldId id="705"/>
            <p14:sldId id="837"/>
            <p14:sldId id="838"/>
            <p14:sldId id="839"/>
          </p14:sldIdLst>
        </p14:section>
        <p14:section name="Bonus" id="{86EFD1A1-B1D1-42B2-B4C8-33E2670ACFBC}">
          <p14:sldIdLst>
            <p14:sldId id="708"/>
            <p14:sldId id="709"/>
            <p14:sldId id="710"/>
            <p14:sldId id="711"/>
            <p14:sldId id="712"/>
            <p14:sldId id="713"/>
            <p14:sldId id="714"/>
            <p14:sldId id="715"/>
            <p14:sldId id="716"/>
            <p14:sldId id="717"/>
            <p14:sldId id="718"/>
            <p14:sldId id="719"/>
            <p14:sldId id="720"/>
            <p14:sldId id="721"/>
            <p14:sldId id="7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39" autoAdjust="0"/>
  </p:normalViewPr>
  <p:slideViewPr>
    <p:cSldViewPr>
      <p:cViewPr varScale="1">
        <p:scale>
          <a:sx n="76" d="100"/>
          <a:sy n="76" d="100"/>
        </p:scale>
        <p:origin x="942" y="90"/>
      </p:cViewPr>
      <p:guideLst>
        <p:guide orient="horz" pos="2160"/>
        <p:guide pos="2880"/>
      </p:guideLst>
    </p:cSldViewPr>
  </p:slideViewPr>
  <p:outlineViewPr>
    <p:cViewPr>
      <p:scale>
        <a:sx n="33" d="100"/>
        <a:sy n="33" d="100"/>
      </p:scale>
      <p:origin x="0" y="3249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ink/ink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28.31858" units="1/cm"/>
          <inkml:channelProperty channel="Y" name="resolution" value="28.33948" units="1/cm"/>
        </inkml:channelProperties>
      </inkml:inkSource>
      <inkml:timestamp xml:id="ts0" timeString="2013-04-16T21:28:16.839"/>
    </inkml:context>
    <inkml:brush xml:id="br0">
      <inkml:brushProperty name="width" value="0.05292" units="cm"/>
      <inkml:brushProperty name="height" value="0.05292" units="cm"/>
      <inkml:brushProperty name="color" value="#FF0000"/>
    </inkml:brush>
  </inkml:definitions>
  <inkml:trace contextRef="#ctx0" brushRef="#br0">9620 2413,'0'32,"0"0,0-32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fontAlgn="auto">
              <a:spcBef>
                <a:spcPts val="0"/>
              </a:spcBef>
              <a:spcAft>
                <a:spcPts val="0"/>
              </a:spcAft>
              <a:defRPr sz="1300">
                <a:latin typeface="+mn-lt"/>
                <a:cs typeface="+mn-cs"/>
              </a:defRPr>
            </a:lvl1pPr>
          </a:lstStyle>
          <a:p>
            <a:pPr>
              <a:defRPr/>
            </a:pPr>
            <a:fld id="{54F49595-2182-412B-B883-5B4A96F72A40}" type="datetimeFigureOut">
              <a:rPr lang="en-US"/>
              <a:pPr>
                <a:defRPr/>
              </a:pPr>
              <a:t>11/13/2013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pPr lvl="0"/>
            <a:endParaRPr lang="en-US" noProof="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fontAlgn="auto">
              <a:spcBef>
                <a:spcPts val="0"/>
              </a:spcBef>
              <a:spcAft>
                <a:spcPts val="0"/>
              </a:spcAft>
              <a:defRPr sz="1300">
                <a:latin typeface="+mn-lt"/>
                <a:cs typeface="+mn-cs"/>
              </a:defRPr>
            </a:lvl1pPr>
          </a:lstStyle>
          <a:p>
            <a:pPr>
              <a:defRPr/>
            </a:pPr>
            <a:fld id="{2086868C-E9AB-4C6E-B8A4-50D486B56987}" type="slidenum">
              <a:rPr lang="en-US"/>
              <a:pPr>
                <a:defRPr/>
              </a:pPr>
              <a:t>‹#›</a:t>
            </a:fld>
            <a:endParaRPr lang="en-US"/>
          </a:p>
        </p:txBody>
      </p:sp>
    </p:spTree>
    <p:extLst>
      <p:ext uri="{BB962C8B-B14F-4D97-AF65-F5344CB8AC3E}">
        <p14:creationId xmlns:p14="http://schemas.microsoft.com/office/powerpoint/2010/main" val="3028896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79513" y="703263"/>
            <a:ext cx="4625975" cy="3468687"/>
          </a:xfrm>
          <a:ln/>
        </p:spPr>
      </p:sp>
      <p:sp>
        <p:nvSpPr>
          <p:cNvPr id="189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69883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DD1F978-2176-44B5-9B0B-07843FD23E93}" type="slidenum">
              <a:rPr lang="en-US" smtClean="0"/>
              <a:pPr fontAlgn="base">
                <a:spcBef>
                  <a:spcPct val="0"/>
                </a:spcBef>
                <a:spcAft>
                  <a:spcPct val="0"/>
                </a:spcAft>
                <a:defRPr/>
              </a:pPr>
              <a:t>65</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5924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31EF81-9157-4EFB-A988-E3BA35826E96}" type="slidenum">
              <a:rPr lang="en-US" smtClean="0"/>
              <a:pPr fontAlgn="base">
                <a:spcBef>
                  <a:spcPct val="0"/>
                </a:spcBef>
                <a:spcAft>
                  <a:spcPct val="0"/>
                </a:spcAft>
                <a:defRPr/>
              </a:pPr>
              <a:t>67</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0240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BEB15A-F7EF-452A-91D0-8ABBE929F75B}" type="slidenum">
              <a:rPr lang="en-US" smtClean="0"/>
              <a:pPr fontAlgn="base">
                <a:spcBef>
                  <a:spcPct val="0"/>
                </a:spcBef>
                <a:spcAft>
                  <a:spcPct val="0"/>
                </a:spcAft>
                <a:defRPr/>
              </a:pPr>
              <a:t>68</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3228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2D51DE-E02C-43B6-A59E-A33E529F9B20}" type="slidenum">
              <a:rPr lang="en-US" smtClean="0"/>
              <a:pPr fontAlgn="base">
                <a:spcBef>
                  <a:spcPct val="0"/>
                </a:spcBef>
                <a:spcAft>
                  <a:spcPct val="0"/>
                </a:spcAft>
                <a:defRPr/>
              </a:pPr>
              <a:t>72</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0487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16A5D0-08A8-4D6B-A1EF-749BAEAC99B4}" type="slidenum">
              <a:rPr lang="en-US" smtClean="0"/>
              <a:pPr fontAlgn="base">
                <a:spcBef>
                  <a:spcPct val="0"/>
                </a:spcBef>
                <a:spcAft>
                  <a:spcPct val="0"/>
                </a:spcAft>
                <a:defRPr/>
              </a:pPr>
              <a:t>76</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54174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56FCA8-9831-4B0B-96BF-257F674113F1}" type="slidenum">
              <a:rPr lang="en-US" smtClean="0"/>
              <a:pPr fontAlgn="base">
                <a:spcBef>
                  <a:spcPct val="0"/>
                </a:spcBef>
                <a:spcAft>
                  <a:spcPct val="0"/>
                </a:spcAft>
                <a:defRPr/>
              </a:pPr>
              <a:t>77</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0579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CEBE41-16C1-4BB0-96F2-215529970EE0}" type="datetimeFigureOut">
              <a:rPr lang="en-US"/>
              <a:pPr>
                <a:defRPr/>
              </a:pPr>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704A89-887F-4ECC-92B9-8BA95438D527}" type="slidenum">
              <a:rPr lang="en-US"/>
              <a:pPr>
                <a:defRPr/>
              </a:pPr>
              <a:t>‹#›</a:t>
            </a:fld>
            <a:endParaRPr lang="en-US"/>
          </a:p>
        </p:txBody>
      </p:sp>
    </p:spTree>
    <p:extLst>
      <p:ext uri="{BB962C8B-B14F-4D97-AF65-F5344CB8AC3E}">
        <p14:creationId xmlns:p14="http://schemas.microsoft.com/office/powerpoint/2010/main" val="70400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1A55AD-467F-407E-A0A3-3B0114ED4476}" type="datetimeFigureOut">
              <a:rPr lang="en-US"/>
              <a:pPr>
                <a:defRPr/>
              </a:pPr>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70B138-FBC2-4B44-922A-F4E55CDFFA16}" type="slidenum">
              <a:rPr lang="en-US"/>
              <a:pPr>
                <a:defRPr/>
              </a:pPr>
              <a:t>‹#›</a:t>
            </a:fld>
            <a:endParaRPr lang="en-US"/>
          </a:p>
        </p:txBody>
      </p:sp>
    </p:spTree>
    <p:extLst>
      <p:ext uri="{BB962C8B-B14F-4D97-AF65-F5344CB8AC3E}">
        <p14:creationId xmlns:p14="http://schemas.microsoft.com/office/powerpoint/2010/main" val="393596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3AC242-63E9-4110-A842-308798419FE9}" type="datetimeFigureOut">
              <a:rPr lang="en-US"/>
              <a:pPr>
                <a:defRPr/>
              </a:pPr>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ED0DC4-06D9-47B7-850C-0B7392673E7D}" type="slidenum">
              <a:rPr lang="en-US"/>
              <a:pPr>
                <a:defRPr/>
              </a:pPr>
              <a:t>‹#›</a:t>
            </a:fld>
            <a:endParaRPr lang="en-US"/>
          </a:p>
        </p:txBody>
      </p:sp>
    </p:spTree>
    <p:extLst>
      <p:ext uri="{BB962C8B-B14F-4D97-AF65-F5344CB8AC3E}">
        <p14:creationId xmlns:p14="http://schemas.microsoft.com/office/powerpoint/2010/main" val="187298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C59535-0FBE-4922-B8AF-42114840BE5C}" type="datetimeFigureOut">
              <a:rPr lang="en-US"/>
              <a:pPr>
                <a:defRPr/>
              </a:pPr>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5FD20D-242D-46D0-B244-1A70E192F3A5}" type="slidenum">
              <a:rPr lang="en-US"/>
              <a:pPr>
                <a:defRPr/>
              </a:pPr>
              <a:t>‹#›</a:t>
            </a:fld>
            <a:endParaRPr lang="en-US"/>
          </a:p>
        </p:txBody>
      </p:sp>
    </p:spTree>
    <p:extLst>
      <p:ext uri="{BB962C8B-B14F-4D97-AF65-F5344CB8AC3E}">
        <p14:creationId xmlns:p14="http://schemas.microsoft.com/office/powerpoint/2010/main" val="32576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210708-8E52-4ADD-BA0C-31D8A179E5F0}" type="datetimeFigureOut">
              <a:rPr lang="en-US"/>
              <a:pPr>
                <a:defRPr/>
              </a:pPr>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37B609-C546-4B6F-8637-820AC6190994}" type="slidenum">
              <a:rPr lang="en-US"/>
              <a:pPr>
                <a:defRPr/>
              </a:pPr>
              <a:t>‹#›</a:t>
            </a:fld>
            <a:endParaRPr lang="en-US"/>
          </a:p>
        </p:txBody>
      </p:sp>
    </p:spTree>
    <p:extLst>
      <p:ext uri="{BB962C8B-B14F-4D97-AF65-F5344CB8AC3E}">
        <p14:creationId xmlns:p14="http://schemas.microsoft.com/office/powerpoint/2010/main" val="5734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91798D-0F40-48D0-96B6-FDEC325CC5DB}" type="datetimeFigureOut">
              <a:rPr lang="en-US"/>
              <a:pPr>
                <a:defRPr/>
              </a:pPr>
              <a:t>11/13/2013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042578-AE14-4678-8587-E3A9F5F573DD}" type="slidenum">
              <a:rPr lang="en-US"/>
              <a:pPr>
                <a:defRPr/>
              </a:pPr>
              <a:t>‹#›</a:t>
            </a:fld>
            <a:endParaRPr lang="en-US"/>
          </a:p>
        </p:txBody>
      </p:sp>
    </p:spTree>
    <p:extLst>
      <p:ext uri="{BB962C8B-B14F-4D97-AF65-F5344CB8AC3E}">
        <p14:creationId xmlns:p14="http://schemas.microsoft.com/office/powerpoint/2010/main" val="214574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30AB8A-E207-45DA-A75A-6C32B6DF9C50}" type="datetimeFigureOut">
              <a:rPr lang="en-US"/>
              <a:pPr>
                <a:defRPr/>
              </a:pPr>
              <a:t>11/13/2013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5A89C0-3958-4F93-8276-F7489425B4CE}" type="slidenum">
              <a:rPr lang="en-US"/>
              <a:pPr>
                <a:defRPr/>
              </a:pPr>
              <a:t>‹#›</a:t>
            </a:fld>
            <a:endParaRPr lang="en-US"/>
          </a:p>
        </p:txBody>
      </p:sp>
    </p:spTree>
    <p:extLst>
      <p:ext uri="{BB962C8B-B14F-4D97-AF65-F5344CB8AC3E}">
        <p14:creationId xmlns:p14="http://schemas.microsoft.com/office/powerpoint/2010/main" val="97668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91BAC7-C2A7-49E1-825F-727B8F8D0936}" type="datetimeFigureOut">
              <a:rPr lang="en-US"/>
              <a:pPr>
                <a:defRPr/>
              </a:pPr>
              <a:t>11/13/2013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62A092-23AA-4C28-B5EF-5C845E8CAE8F}" type="slidenum">
              <a:rPr lang="en-US"/>
              <a:pPr>
                <a:defRPr/>
              </a:pPr>
              <a:t>‹#›</a:t>
            </a:fld>
            <a:endParaRPr lang="en-US"/>
          </a:p>
        </p:txBody>
      </p:sp>
    </p:spTree>
    <p:extLst>
      <p:ext uri="{BB962C8B-B14F-4D97-AF65-F5344CB8AC3E}">
        <p14:creationId xmlns:p14="http://schemas.microsoft.com/office/powerpoint/2010/main" val="38019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F4DE5D-5393-4DF3-A47A-87999DFD210B}" type="datetimeFigureOut">
              <a:rPr lang="en-US"/>
              <a:pPr>
                <a:defRPr/>
              </a:pPr>
              <a:t>11/13/2013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907121-B5E2-4CAF-881B-8F55E22E37EC}" type="slidenum">
              <a:rPr lang="en-US"/>
              <a:pPr>
                <a:defRPr/>
              </a:pPr>
              <a:t>‹#›</a:t>
            </a:fld>
            <a:endParaRPr lang="en-US"/>
          </a:p>
        </p:txBody>
      </p:sp>
    </p:spTree>
    <p:extLst>
      <p:ext uri="{BB962C8B-B14F-4D97-AF65-F5344CB8AC3E}">
        <p14:creationId xmlns:p14="http://schemas.microsoft.com/office/powerpoint/2010/main" val="113176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37EF2A-3A12-4A31-BA89-78C452CCB5EF}" type="datetimeFigureOut">
              <a:rPr lang="en-US"/>
              <a:pPr>
                <a:defRPr/>
              </a:pPr>
              <a:t>11/13/2013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05B7E-D79C-4377-AFD0-97279E9E42BF}" type="slidenum">
              <a:rPr lang="en-US"/>
              <a:pPr>
                <a:defRPr/>
              </a:pPr>
              <a:t>‹#›</a:t>
            </a:fld>
            <a:endParaRPr lang="en-US"/>
          </a:p>
        </p:txBody>
      </p:sp>
    </p:spTree>
    <p:extLst>
      <p:ext uri="{BB962C8B-B14F-4D97-AF65-F5344CB8AC3E}">
        <p14:creationId xmlns:p14="http://schemas.microsoft.com/office/powerpoint/2010/main" val="125183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FA235-CB13-41C1-B77E-19C0113CBE56}" type="datetimeFigureOut">
              <a:rPr lang="en-US"/>
              <a:pPr>
                <a:defRPr/>
              </a:pPr>
              <a:t>11/13/2013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01C91C-9994-4CB1-8BCB-956AD4208850}" type="slidenum">
              <a:rPr lang="en-US"/>
              <a:pPr>
                <a:defRPr/>
              </a:pPr>
              <a:t>‹#›</a:t>
            </a:fld>
            <a:endParaRPr lang="en-US"/>
          </a:p>
        </p:txBody>
      </p:sp>
    </p:spTree>
    <p:extLst>
      <p:ext uri="{BB962C8B-B14F-4D97-AF65-F5344CB8AC3E}">
        <p14:creationId xmlns:p14="http://schemas.microsoft.com/office/powerpoint/2010/main" val="169767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9E359D-65B4-471F-8A41-4846A69CE30C}" type="datetimeFigureOut">
              <a:rPr lang="en-US"/>
              <a:pPr>
                <a:defRPr/>
              </a:pPr>
              <a:t>11/13/2013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4A3592-6745-4EC2-AF85-4AB69F70E8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en.wikipedia.org/wiki/Quicksor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2.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customXml" Target="../ink/ink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6.png"/><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7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685800" y="381000"/>
            <a:ext cx="7772400" cy="1470025"/>
          </a:xfrm>
        </p:spPr>
        <p:txBody>
          <a:bodyPr/>
          <a:lstStyle/>
          <a:p>
            <a:pPr eaLnBrk="1" hangingPunct="1"/>
            <a:r>
              <a:rPr lang="en-US" sz="9600" b="1" dirty="0" smtClean="0"/>
              <a:t>CS  60</a:t>
            </a:r>
          </a:p>
        </p:txBody>
      </p:sp>
      <p:sp>
        <p:nvSpPr>
          <p:cNvPr id="2051" name="Title 3"/>
          <p:cNvSpPr txBox="1">
            <a:spLocks/>
          </p:cNvSpPr>
          <p:nvPr/>
        </p:nvSpPr>
        <p:spPr bwMode="auto">
          <a:xfrm>
            <a:off x="115888" y="1981200"/>
            <a:ext cx="8991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6600" b="1" dirty="0" smtClean="0"/>
              <a:t>Sorting </a:t>
            </a:r>
          </a:p>
          <a:p>
            <a:pPr algn="ctr" eaLnBrk="1" hangingPunct="1"/>
            <a:r>
              <a:rPr lang="en-US" sz="6600" b="1" dirty="0" smtClean="0"/>
              <a:t>&amp; Big-O</a:t>
            </a:r>
          </a:p>
          <a:p>
            <a:pPr algn="ctr" eaLnBrk="1" hangingPunct="1"/>
            <a:r>
              <a:rPr lang="en-US" sz="6600" b="1" dirty="0" smtClean="0"/>
              <a:t>(Continued)</a:t>
            </a:r>
          </a:p>
        </p:txBody>
      </p:sp>
      <p:sp>
        <p:nvSpPr>
          <p:cNvPr id="2052" name="Subtitle 4"/>
          <p:cNvSpPr txBox="1">
            <a:spLocks/>
          </p:cNvSpPr>
          <p:nvPr/>
        </p:nvSpPr>
        <p:spPr bwMode="auto">
          <a:xfrm>
            <a:off x="1371600" y="4953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r>
              <a:rPr lang="en-US" sz="3200" dirty="0" smtClean="0">
                <a:solidFill>
                  <a:srgbClr val="898989"/>
                </a:solidFill>
              </a:rPr>
              <a:t>2013-11-13</a:t>
            </a:r>
            <a:endParaRPr lang="en-US" sz="3200" dirty="0">
              <a:solidFill>
                <a:srgbClr val="898989"/>
              </a:solidFill>
            </a:endParaRPr>
          </a:p>
          <a:p>
            <a:pPr algn="ctr" eaLnBrk="1" hangingPunct="1">
              <a:spcBef>
                <a:spcPct val="20000"/>
              </a:spcBef>
              <a:buFont typeface="Arial" pitchFamily="34" charset="0"/>
              <a:buNone/>
            </a:pPr>
            <a:r>
              <a:rPr lang="en-US" sz="3200" dirty="0" smtClean="0">
                <a:solidFill>
                  <a:srgbClr val="898989"/>
                </a:solidFill>
              </a:rPr>
              <a:t>Wednesday – </a:t>
            </a:r>
            <a:r>
              <a:rPr lang="en-US" sz="3200" dirty="0">
                <a:solidFill>
                  <a:srgbClr val="898989"/>
                </a:solidFill>
              </a:rPr>
              <a:t>Week </a:t>
            </a:r>
            <a:r>
              <a:rPr lang="en-US" sz="3200" dirty="0" smtClean="0">
                <a:solidFill>
                  <a:srgbClr val="898989"/>
                </a:solidFill>
              </a:rPr>
              <a:t>10</a:t>
            </a:r>
            <a:endParaRPr lang="en-US" sz="3200" dirty="0">
              <a:solidFill>
                <a:srgbClr val="898989"/>
              </a:solidFill>
            </a:endParaRPr>
          </a:p>
          <a:p>
            <a:pPr algn="ctr" eaLnBrk="1" hangingPunct="1">
              <a:spcBef>
                <a:spcPct val="20000"/>
              </a:spcBef>
              <a:buFont typeface="Arial" pitchFamily="34" charset="0"/>
              <a:buNone/>
            </a:pPr>
            <a:r>
              <a:rPr lang="en-US" sz="3200" dirty="0">
                <a:solidFill>
                  <a:srgbClr val="898989"/>
                </a:solidFill>
              </a:rPr>
              <a:t>Lecture </a:t>
            </a:r>
            <a:r>
              <a:rPr lang="en-US" sz="3200" dirty="0" smtClean="0">
                <a:solidFill>
                  <a:srgbClr val="898989"/>
                </a:solidFill>
              </a:rPr>
              <a:t>19</a:t>
            </a:r>
            <a:endParaRPr lang="en-US" sz="3200" dirty="0">
              <a:solidFill>
                <a:srgbClr val="898989"/>
              </a:solidFill>
            </a:endParaRPr>
          </a:p>
        </p:txBody>
      </p:sp>
    </p:spTree>
    <p:extLst>
      <p:ext uri="{BB962C8B-B14F-4D97-AF65-F5344CB8AC3E}">
        <p14:creationId xmlns:p14="http://schemas.microsoft.com/office/powerpoint/2010/main" val="63151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1" y="1"/>
            <a:ext cx="4876800" cy="237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0" name="TextBox 9"/>
          <p:cNvSpPr txBox="1"/>
          <p:nvPr/>
        </p:nvSpPr>
        <p:spPr>
          <a:xfrm>
            <a:off x="-274" y="2438400"/>
            <a:ext cx="5791474" cy="4524315"/>
          </a:xfrm>
          <a:prstGeom prst="rect">
            <a:avLst/>
          </a:prstGeom>
          <a:noFill/>
        </p:spPr>
        <p:txBody>
          <a:bodyPr wrap="square" rtlCol="0">
            <a:spAutoFit/>
          </a:bodyPr>
          <a:lstStyle/>
          <a:p>
            <a:pPr>
              <a:lnSpc>
                <a:spcPct val="150000"/>
              </a:lnSpc>
            </a:pPr>
            <a:r>
              <a:rPr lang="en-US" sz="2400" dirty="0" smtClean="0"/>
              <a:t>T</a:t>
            </a:r>
            <a:r>
              <a:rPr lang="en-US" sz="2400" baseline="-25000" dirty="0" smtClean="0"/>
              <a:t>2</a:t>
            </a:r>
            <a:r>
              <a:rPr lang="en-US" sz="2400" dirty="0" smtClean="0"/>
              <a:t>(0) = 1, T</a:t>
            </a:r>
            <a:r>
              <a:rPr lang="en-US" sz="2400" baseline="-25000" dirty="0" smtClean="0"/>
              <a:t>2</a:t>
            </a:r>
            <a:r>
              <a:rPr lang="en-US" sz="2400" dirty="0" smtClean="0"/>
              <a:t>(1) </a:t>
            </a:r>
            <a:r>
              <a:rPr lang="en-US" sz="2400" dirty="0"/>
              <a:t>= 1</a:t>
            </a:r>
            <a:endParaRPr lang="en-US" sz="2400" dirty="0" smtClean="0"/>
          </a:p>
          <a:p>
            <a:pPr>
              <a:lnSpc>
                <a:spcPct val="150000"/>
              </a:lnSpc>
            </a:pPr>
            <a:r>
              <a:rPr lang="en-US" sz="2400" dirty="0" smtClean="0"/>
              <a:t>T</a:t>
            </a:r>
            <a:r>
              <a:rPr lang="en-US" sz="2400" baseline="-25000" dirty="0" smtClean="0"/>
              <a:t>2</a:t>
            </a:r>
            <a:r>
              <a:rPr lang="en-US" sz="2400" dirty="0" smtClean="0"/>
              <a:t>(N) = 1 + 2*</a:t>
            </a:r>
            <a:r>
              <a:rPr lang="en-US" sz="2400" b="1" u="sng" dirty="0" smtClean="0"/>
              <a:t>T</a:t>
            </a:r>
            <a:r>
              <a:rPr lang="en-US" sz="2400" b="1" u="sng" baseline="-25000" dirty="0" smtClean="0"/>
              <a:t>2</a:t>
            </a:r>
            <a:r>
              <a:rPr lang="en-US" sz="2400" b="1" u="sng" dirty="0" smtClean="0"/>
              <a:t>(N-2)</a:t>
            </a:r>
          </a:p>
          <a:p>
            <a:pPr>
              <a:lnSpc>
                <a:spcPct val="150000"/>
              </a:lnSpc>
            </a:pPr>
            <a:r>
              <a:rPr lang="en-US" sz="2400" dirty="0" smtClean="0"/>
              <a:t>T</a:t>
            </a:r>
            <a:r>
              <a:rPr lang="en-US" sz="2400" baseline="-25000" dirty="0" smtClean="0"/>
              <a:t>2</a:t>
            </a:r>
            <a:r>
              <a:rPr lang="en-US" sz="2400" dirty="0" smtClean="0"/>
              <a:t>(N) = 1 + 2*(1 + 2*</a:t>
            </a:r>
            <a:r>
              <a:rPr lang="en-US" sz="2400" b="1" u="sng" dirty="0" smtClean="0"/>
              <a:t>T</a:t>
            </a:r>
            <a:r>
              <a:rPr lang="en-US" sz="2400" b="1" u="sng" baseline="-25000" dirty="0" smtClean="0"/>
              <a:t>2</a:t>
            </a:r>
            <a:r>
              <a:rPr lang="en-US" sz="2400" b="1" u="sng" dirty="0" smtClean="0"/>
              <a:t>(N-4)</a:t>
            </a:r>
            <a:r>
              <a:rPr lang="en-US" sz="2400" dirty="0" smtClean="0"/>
              <a:t>)</a:t>
            </a:r>
          </a:p>
          <a:p>
            <a:pPr>
              <a:lnSpc>
                <a:spcPct val="150000"/>
              </a:lnSpc>
            </a:pPr>
            <a:r>
              <a:rPr lang="en-US" sz="2400" dirty="0" smtClean="0"/>
              <a:t>T</a:t>
            </a:r>
            <a:r>
              <a:rPr lang="en-US" sz="2400" baseline="-25000" dirty="0" smtClean="0"/>
              <a:t>2</a:t>
            </a:r>
            <a:r>
              <a:rPr lang="en-US" sz="2400" dirty="0" smtClean="0"/>
              <a:t>(N) = 1 + 2 + 4*</a:t>
            </a:r>
            <a:r>
              <a:rPr lang="en-US" sz="2400" b="1" u="sng" dirty="0" smtClean="0"/>
              <a:t>T</a:t>
            </a:r>
            <a:r>
              <a:rPr lang="en-US" sz="2400" b="1" u="sng" baseline="-25000" dirty="0" smtClean="0"/>
              <a:t>2</a:t>
            </a:r>
            <a:r>
              <a:rPr lang="en-US" sz="2400" b="1" u="sng" dirty="0" smtClean="0"/>
              <a:t>(N-4)</a:t>
            </a:r>
          </a:p>
          <a:p>
            <a:pPr>
              <a:lnSpc>
                <a:spcPct val="150000"/>
              </a:lnSpc>
            </a:pPr>
            <a:r>
              <a:rPr lang="en-US" sz="2400" dirty="0" smtClean="0"/>
              <a:t>T</a:t>
            </a:r>
            <a:r>
              <a:rPr lang="en-US" sz="2400" baseline="-25000" dirty="0" smtClean="0"/>
              <a:t>2</a:t>
            </a:r>
            <a:r>
              <a:rPr lang="en-US" sz="2400" dirty="0" smtClean="0"/>
              <a:t>(N) = </a:t>
            </a:r>
            <a:r>
              <a:rPr lang="en-US" sz="2400" dirty="0"/>
              <a:t>1 + </a:t>
            </a:r>
            <a:r>
              <a:rPr lang="en-US" sz="2400" dirty="0" smtClean="0"/>
              <a:t>2 + 4*(1 + 2</a:t>
            </a:r>
            <a:r>
              <a:rPr lang="en-US" sz="2400" b="1" u="sng" dirty="0" smtClean="0"/>
              <a:t>T</a:t>
            </a:r>
            <a:r>
              <a:rPr lang="en-US" sz="2400" baseline="-25000" dirty="0" smtClean="0"/>
              <a:t>2</a:t>
            </a:r>
            <a:r>
              <a:rPr lang="en-US" sz="2400" b="1" u="sng" dirty="0" smtClean="0"/>
              <a:t>(N-8)</a:t>
            </a:r>
            <a:r>
              <a:rPr lang="en-US" sz="2400" dirty="0" smtClean="0"/>
              <a:t>)</a:t>
            </a:r>
          </a:p>
          <a:p>
            <a:pPr>
              <a:lnSpc>
                <a:spcPct val="150000"/>
              </a:lnSpc>
            </a:pPr>
            <a:r>
              <a:rPr lang="en-US" sz="2400" dirty="0" smtClean="0"/>
              <a:t>… </a:t>
            </a:r>
          </a:p>
          <a:p>
            <a:pPr>
              <a:lnSpc>
                <a:spcPct val="150000"/>
              </a:lnSpc>
            </a:pPr>
            <a:r>
              <a:rPr lang="en-US" sz="2400" dirty="0" smtClean="0"/>
              <a:t>T</a:t>
            </a:r>
            <a:r>
              <a:rPr lang="en-US" sz="2400" baseline="-25000" dirty="0" smtClean="0"/>
              <a:t>2</a:t>
            </a:r>
            <a:r>
              <a:rPr lang="en-US" sz="2400" dirty="0" smtClean="0"/>
              <a:t>(N) = 1 + 2 + 4 + … + 2</a:t>
            </a:r>
            <a:r>
              <a:rPr lang="en-US" sz="2400" baseline="30000" dirty="0" smtClean="0"/>
              <a:t>N/2</a:t>
            </a:r>
          </a:p>
          <a:p>
            <a:pPr>
              <a:lnSpc>
                <a:spcPct val="150000"/>
              </a:lnSpc>
            </a:pPr>
            <a:r>
              <a:rPr lang="en-US" sz="2400" b="1" dirty="0" smtClean="0"/>
              <a:t>T</a:t>
            </a:r>
            <a:r>
              <a:rPr lang="en-US" sz="2400" b="1" baseline="-25000" dirty="0" smtClean="0"/>
              <a:t>2</a:t>
            </a:r>
            <a:r>
              <a:rPr lang="en-US" sz="2400" b="1" dirty="0" smtClean="0"/>
              <a:t>(N) = </a:t>
            </a:r>
            <a:r>
              <a:rPr lang="en-US" sz="2400" dirty="0" smtClean="0"/>
              <a:t>2*2</a:t>
            </a:r>
            <a:r>
              <a:rPr lang="en-US" sz="2400" baseline="30000" dirty="0" smtClean="0"/>
              <a:t>N/2 </a:t>
            </a:r>
            <a:r>
              <a:rPr lang="en-US" sz="2400" dirty="0" smtClean="0"/>
              <a:t>-1 = 2</a:t>
            </a:r>
            <a:r>
              <a:rPr lang="en-US" sz="2400" baseline="30000" dirty="0" smtClean="0"/>
              <a:t>N/2+1 </a:t>
            </a:r>
            <a:r>
              <a:rPr lang="en-US" sz="2400" dirty="0"/>
              <a:t>-1</a:t>
            </a:r>
          </a:p>
        </p:txBody>
      </p:sp>
      <p:sp>
        <p:nvSpPr>
          <p:cNvPr id="11" name="TextBox 10"/>
          <p:cNvSpPr txBox="1"/>
          <p:nvPr/>
        </p:nvSpPr>
        <p:spPr>
          <a:xfrm>
            <a:off x="6019800" y="2141518"/>
            <a:ext cx="3124200" cy="4339650"/>
          </a:xfrm>
          <a:prstGeom prst="rect">
            <a:avLst/>
          </a:prstGeom>
          <a:noFill/>
        </p:spPr>
        <p:txBody>
          <a:bodyPr wrap="square" rtlCol="0">
            <a:spAutoFit/>
          </a:bodyPr>
          <a:lstStyle/>
          <a:p>
            <a:pPr>
              <a:lnSpc>
                <a:spcPct val="150000"/>
              </a:lnSpc>
            </a:pPr>
            <a:r>
              <a:rPr lang="en-US" sz="2000" dirty="0" smtClean="0"/>
              <a:t>Based upon this relationship</a:t>
            </a:r>
          </a:p>
          <a:p>
            <a:pPr>
              <a:lnSpc>
                <a:spcPct val="150000"/>
              </a:lnSpc>
            </a:pPr>
            <a:r>
              <a:rPr lang="en-US" sz="2400" dirty="0" smtClean="0"/>
              <a:t>T</a:t>
            </a:r>
            <a:r>
              <a:rPr lang="en-US" sz="2400" baseline="-25000" dirty="0" smtClean="0"/>
              <a:t>2</a:t>
            </a:r>
            <a:r>
              <a:rPr lang="en-US" sz="2400" dirty="0" smtClean="0"/>
              <a:t>(N)	= 1 + 2*T</a:t>
            </a:r>
            <a:r>
              <a:rPr lang="en-US" sz="2400" baseline="-25000" dirty="0" smtClean="0"/>
              <a:t>2</a:t>
            </a:r>
            <a:r>
              <a:rPr lang="en-US" sz="2400" dirty="0" smtClean="0"/>
              <a:t>(N-2)</a:t>
            </a:r>
          </a:p>
          <a:p>
            <a:pPr>
              <a:lnSpc>
                <a:spcPct val="150000"/>
              </a:lnSpc>
            </a:pPr>
            <a:endParaRPr lang="en-US" sz="2400" dirty="0" smtClean="0"/>
          </a:p>
          <a:p>
            <a:pPr>
              <a:lnSpc>
                <a:spcPct val="150000"/>
              </a:lnSpc>
            </a:pPr>
            <a:r>
              <a:rPr lang="en-US" sz="2000" dirty="0" smtClean="0"/>
              <a:t>We can generalize that:</a:t>
            </a:r>
          </a:p>
          <a:p>
            <a:pPr>
              <a:lnSpc>
                <a:spcPct val="150000"/>
              </a:lnSpc>
            </a:pPr>
            <a:r>
              <a:rPr lang="en-US" sz="2400" dirty="0" smtClean="0"/>
              <a:t>T</a:t>
            </a:r>
            <a:r>
              <a:rPr lang="en-US" sz="2400" baseline="-25000" dirty="0" smtClean="0"/>
              <a:t>2</a:t>
            </a:r>
            <a:r>
              <a:rPr lang="en-US" sz="2400" dirty="0" smtClean="0"/>
              <a:t>(N-2)	= 1 + 2*T</a:t>
            </a:r>
            <a:r>
              <a:rPr lang="en-US" sz="2400" baseline="-25000" dirty="0" smtClean="0"/>
              <a:t>2</a:t>
            </a:r>
            <a:r>
              <a:rPr lang="en-US" sz="2400" dirty="0" smtClean="0"/>
              <a:t>(N-4)</a:t>
            </a:r>
          </a:p>
          <a:p>
            <a:pPr>
              <a:lnSpc>
                <a:spcPct val="150000"/>
              </a:lnSpc>
            </a:pPr>
            <a:endParaRPr lang="en-US" sz="2400" dirty="0" smtClean="0"/>
          </a:p>
          <a:p>
            <a:pPr>
              <a:lnSpc>
                <a:spcPct val="150000"/>
              </a:lnSpc>
            </a:pPr>
            <a:r>
              <a:rPr lang="en-US" sz="2400" dirty="0" smtClean="0"/>
              <a:t>T</a:t>
            </a:r>
            <a:r>
              <a:rPr lang="en-US" sz="2400" baseline="-25000" dirty="0" smtClean="0"/>
              <a:t>2</a:t>
            </a:r>
            <a:r>
              <a:rPr lang="en-US" sz="2400" dirty="0" smtClean="0"/>
              <a:t>(N-4)	= 1 + 2*T</a:t>
            </a:r>
            <a:r>
              <a:rPr lang="en-US" sz="2400" baseline="-25000" dirty="0" smtClean="0"/>
              <a:t>2</a:t>
            </a:r>
            <a:r>
              <a:rPr lang="en-US" sz="2400" dirty="0" smtClean="0"/>
              <a:t>(N-8)</a:t>
            </a:r>
          </a:p>
          <a:p>
            <a:pPr>
              <a:lnSpc>
                <a:spcPct val="150000"/>
              </a:lnSpc>
            </a:pPr>
            <a:r>
              <a:rPr lang="en-US" sz="2400" dirty="0" smtClean="0"/>
              <a:t>…  </a:t>
            </a:r>
          </a:p>
        </p:txBody>
      </p:sp>
      <p:grpSp>
        <p:nvGrpSpPr>
          <p:cNvPr id="13" name="Group 12"/>
          <p:cNvGrpSpPr/>
          <p:nvPr/>
        </p:nvGrpSpPr>
        <p:grpSpPr>
          <a:xfrm>
            <a:off x="2895600" y="3309073"/>
            <a:ext cx="3185947" cy="1057564"/>
            <a:chOff x="2428656" y="4378649"/>
            <a:chExt cx="3185947" cy="1057564"/>
          </a:xfrm>
        </p:grpSpPr>
        <p:cxnSp>
          <p:nvCxnSpPr>
            <p:cNvPr id="14" name="Straight Arrow Connector 13"/>
            <p:cNvCxnSpPr/>
            <p:nvPr/>
          </p:nvCxnSpPr>
          <p:spPr>
            <a:xfrm flipH="1" flipV="1">
              <a:off x="2428656" y="4378649"/>
              <a:ext cx="3185947" cy="10575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115387">
              <a:off x="3162300" y="4563728"/>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17" name="Right Brace 16"/>
          <p:cNvSpPr/>
          <p:nvPr/>
        </p:nvSpPr>
        <p:spPr>
          <a:xfrm rot="16200000">
            <a:off x="2461415" y="2782006"/>
            <a:ext cx="334970" cy="1752600"/>
          </a:xfrm>
          <a:prstGeom prst="rightBrace">
            <a:avLst>
              <a:gd name="adj1" fmla="val 40417"/>
              <a:gd name="adj2" fmla="val 2873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 name="Group 17"/>
          <p:cNvGrpSpPr/>
          <p:nvPr/>
        </p:nvGrpSpPr>
        <p:grpSpPr>
          <a:xfrm>
            <a:off x="3276601" y="4582633"/>
            <a:ext cx="2685604" cy="884506"/>
            <a:chOff x="2712844" y="5102654"/>
            <a:chExt cx="2685604" cy="884506"/>
          </a:xfrm>
        </p:grpSpPr>
        <p:cxnSp>
          <p:nvCxnSpPr>
            <p:cNvPr id="19" name="Straight Arrow Connector 18"/>
            <p:cNvCxnSpPr/>
            <p:nvPr/>
          </p:nvCxnSpPr>
          <p:spPr>
            <a:xfrm flipH="1" flipV="1">
              <a:off x="2712844" y="5102654"/>
              <a:ext cx="2685604" cy="8845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115387">
              <a:off x="3243138" y="5216730"/>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21" name="Right Brace 20"/>
          <p:cNvSpPr/>
          <p:nvPr/>
        </p:nvSpPr>
        <p:spPr>
          <a:xfrm rot="16200000">
            <a:off x="2851001" y="3941434"/>
            <a:ext cx="305868" cy="1588265"/>
          </a:xfrm>
          <a:prstGeom prst="rightBrace">
            <a:avLst>
              <a:gd name="adj1" fmla="val 40417"/>
              <a:gd name="adj2" fmla="val 2651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7"/>
          <p:cNvGrpSpPr/>
          <p:nvPr/>
        </p:nvGrpSpPr>
        <p:grpSpPr>
          <a:xfrm>
            <a:off x="3048002" y="3962400"/>
            <a:ext cx="1245074" cy="548913"/>
            <a:chOff x="3048002" y="3962400"/>
            <a:chExt cx="1245074" cy="548913"/>
          </a:xfrm>
        </p:grpSpPr>
        <p:cxnSp>
          <p:nvCxnSpPr>
            <p:cNvPr id="4" name="Curved Connector 3"/>
            <p:cNvCxnSpPr/>
            <p:nvPr/>
          </p:nvCxnSpPr>
          <p:spPr>
            <a:xfrm rot="10800000" flipV="1">
              <a:off x="3048002" y="3962400"/>
              <a:ext cx="457200" cy="404236"/>
            </a:xfrm>
            <a:prstGeom prst="curvedConnector3">
              <a:avLst>
                <a:gd name="adj1" fmla="val -24418"/>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0743333">
              <a:off x="3303059" y="4172759"/>
              <a:ext cx="990017" cy="338554"/>
            </a:xfrm>
            <a:prstGeom prst="rect">
              <a:avLst/>
            </a:prstGeom>
            <a:noFill/>
          </p:spPr>
          <p:txBody>
            <a:bodyPr wrap="square" rtlCol="0">
              <a:spAutoFit/>
            </a:bodyPr>
            <a:lstStyle/>
            <a:p>
              <a:r>
                <a:rPr lang="en-US" sz="1600" dirty="0" smtClean="0"/>
                <a:t>distribute</a:t>
              </a:r>
              <a:endParaRPr lang="en-US" sz="1600" dirty="0"/>
            </a:p>
          </p:txBody>
        </p:sp>
      </p:grpSp>
      <p:sp>
        <p:nvSpPr>
          <p:cNvPr id="23" name="Line Callout 1 22"/>
          <p:cNvSpPr/>
          <p:nvPr/>
        </p:nvSpPr>
        <p:spPr>
          <a:xfrm>
            <a:off x="3615038" y="5714999"/>
            <a:ext cx="2334254" cy="988827"/>
          </a:xfrm>
          <a:prstGeom prst="borderCallout1">
            <a:avLst>
              <a:gd name="adj1" fmla="val 81901"/>
              <a:gd name="adj2" fmla="val 215"/>
              <a:gd name="adj3" fmla="val 44269"/>
              <a:gd name="adj4" fmla="val -1872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smtClean="0"/>
              <a:t>Simplification b/c we’re not worrying about odd values of N</a:t>
            </a:r>
            <a:endParaRPr lang="en-US" sz="1050" dirty="0"/>
          </a:p>
        </p:txBody>
      </p:sp>
    </p:spTree>
    <p:extLst>
      <p:ext uri="{BB962C8B-B14F-4D97-AF65-F5344CB8AC3E}">
        <p14:creationId xmlns:p14="http://schemas.microsoft.com/office/powerpoint/2010/main" val="46359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28353" y="-10632"/>
            <a:ext cx="4572000" cy="222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0" name="TextBox 9"/>
          <p:cNvSpPr txBox="1"/>
          <p:nvPr/>
        </p:nvSpPr>
        <p:spPr>
          <a:xfrm>
            <a:off x="609600" y="2362200"/>
            <a:ext cx="6096000" cy="3970318"/>
          </a:xfrm>
          <a:prstGeom prst="rect">
            <a:avLst/>
          </a:prstGeom>
          <a:noFill/>
        </p:spPr>
        <p:txBody>
          <a:bodyPr wrap="square" rtlCol="0">
            <a:spAutoFit/>
          </a:bodyPr>
          <a:lstStyle/>
          <a:p>
            <a:pPr>
              <a:lnSpc>
                <a:spcPct val="150000"/>
              </a:lnSpc>
            </a:pPr>
            <a:r>
              <a:rPr lang="en-US" sz="2400" dirty="0" smtClean="0"/>
              <a:t>T(1) = 1</a:t>
            </a:r>
          </a:p>
          <a:p>
            <a:pPr>
              <a:lnSpc>
                <a:spcPct val="150000"/>
              </a:lnSpc>
            </a:pPr>
            <a:r>
              <a:rPr lang="en-US" sz="2400" dirty="0" smtClean="0"/>
              <a:t>T(N) = 1 + T(N-1) + T(N-2)</a:t>
            </a:r>
          </a:p>
          <a:p>
            <a:pPr>
              <a:lnSpc>
                <a:spcPct val="150000"/>
              </a:lnSpc>
            </a:pPr>
            <a:endParaRPr lang="en-US" sz="2400" dirty="0" smtClean="0"/>
          </a:p>
          <a:p>
            <a:pPr>
              <a:lnSpc>
                <a:spcPct val="150000"/>
              </a:lnSpc>
            </a:pPr>
            <a:r>
              <a:rPr lang="en-US" sz="2400" dirty="0" smtClean="0"/>
              <a:t>T</a:t>
            </a:r>
            <a:r>
              <a:rPr lang="en-US" sz="2400" baseline="-25000" dirty="0" smtClean="0"/>
              <a:t>2</a:t>
            </a:r>
            <a:r>
              <a:rPr lang="en-US" sz="2400" dirty="0" smtClean="0"/>
              <a:t>(N</a:t>
            </a:r>
            <a:r>
              <a:rPr lang="en-US" sz="2400" dirty="0"/>
              <a:t>) = 2</a:t>
            </a:r>
            <a:r>
              <a:rPr lang="en-US" sz="2400" baseline="30000" dirty="0"/>
              <a:t>N/2 </a:t>
            </a:r>
            <a:r>
              <a:rPr lang="en-US" sz="2400" dirty="0"/>
              <a:t>-</a:t>
            </a:r>
            <a:r>
              <a:rPr lang="en-US" sz="2400" dirty="0" smtClean="0"/>
              <a:t>1			</a:t>
            </a:r>
            <a:r>
              <a:rPr lang="en-US" sz="2400" dirty="0"/>
              <a:t>T</a:t>
            </a:r>
            <a:r>
              <a:rPr lang="en-US" sz="2400" baseline="-25000" dirty="0"/>
              <a:t>1</a:t>
            </a:r>
            <a:r>
              <a:rPr lang="en-US" sz="2400" dirty="0"/>
              <a:t>(N) = </a:t>
            </a:r>
            <a:r>
              <a:rPr lang="en-US" sz="2400" dirty="0" smtClean="0"/>
              <a:t>2</a:t>
            </a:r>
            <a:r>
              <a:rPr lang="en-US" sz="2400" baseline="30000" dirty="0" smtClean="0"/>
              <a:t>N </a:t>
            </a:r>
            <a:r>
              <a:rPr lang="en-US" sz="2400" dirty="0"/>
              <a:t>-1</a:t>
            </a:r>
          </a:p>
          <a:p>
            <a:pPr>
              <a:lnSpc>
                <a:spcPct val="150000"/>
              </a:lnSpc>
            </a:pPr>
            <a:endParaRPr lang="en-US" sz="2400" b="1" dirty="0"/>
          </a:p>
          <a:p>
            <a:pPr>
              <a:lnSpc>
                <a:spcPct val="150000"/>
              </a:lnSpc>
            </a:pPr>
            <a:r>
              <a:rPr lang="en-US" sz="2400" dirty="0" smtClean="0"/>
              <a:t>T</a:t>
            </a:r>
            <a:r>
              <a:rPr lang="en-US" sz="2400" baseline="-25000" dirty="0" smtClean="0"/>
              <a:t>2</a:t>
            </a:r>
            <a:r>
              <a:rPr lang="en-US" sz="2400" dirty="0" smtClean="0"/>
              <a:t>(N</a:t>
            </a:r>
            <a:r>
              <a:rPr lang="en-US" sz="2400" dirty="0"/>
              <a:t>) 	</a:t>
            </a:r>
            <a:r>
              <a:rPr lang="en-US" sz="2400" dirty="0" smtClean="0"/>
              <a:t>     ≤       T(N</a:t>
            </a:r>
            <a:r>
              <a:rPr lang="en-US" sz="2400" dirty="0"/>
              <a:t>) </a:t>
            </a:r>
            <a:r>
              <a:rPr lang="en-US" sz="2400" dirty="0" smtClean="0"/>
              <a:t>      ≤        T</a:t>
            </a:r>
            <a:r>
              <a:rPr lang="en-US" sz="2400" baseline="-25000" dirty="0" smtClean="0"/>
              <a:t>1</a:t>
            </a:r>
            <a:r>
              <a:rPr lang="en-US" sz="2400" dirty="0" smtClean="0"/>
              <a:t>(N</a:t>
            </a:r>
            <a:r>
              <a:rPr lang="en-US" sz="2400" dirty="0"/>
              <a:t>) </a:t>
            </a:r>
          </a:p>
          <a:p>
            <a:pPr>
              <a:lnSpc>
                <a:spcPct val="150000"/>
              </a:lnSpc>
            </a:pPr>
            <a:r>
              <a:rPr lang="en-US" sz="2400" dirty="0"/>
              <a:t>2</a:t>
            </a:r>
            <a:r>
              <a:rPr lang="en-US" sz="2400" baseline="30000" dirty="0"/>
              <a:t>N/2 </a:t>
            </a:r>
            <a:r>
              <a:rPr lang="en-US" sz="2400" dirty="0"/>
              <a:t>-</a:t>
            </a:r>
            <a:r>
              <a:rPr lang="en-US" sz="2400" dirty="0" smtClean="0"/>
              <a:t>1       ≤       T(N)       </a:t>
            </a:r>
            <a:r>
              <a:rPr lang="en-US" sz="2400" dirty="0"/>
              <a:t>≤ </a:t>
            </a:r>
            <a:r>
              <a:rPr lang="en-US" sz="2400" dirty="0" smtClean="0"/>
              <a:t>      2</a:t>
            </a:r>
            <a:r>
              <a:rPr lang="en-US" sz="2400" baseline="30000" dirty="0" smtClean="0"/>
              <a:t>N </a:t>
            </a:r>
            <a:r>
              <a:rPr lang="en-US" sz="2400" dirty="0"/>
              <a:t>-</a:t>
            </a:r>
            <a:r>
              <a:rPr lang="en-US" sz="2400" dirty="0" smtClean="0"/>
              <a:t>1</a:t>
            </a:r>
            <a:r>
              <a:rPr lang="en-US" sz="2400" dirty="0" smtClean="0">
                <a:solidFill>
                  <a:schemeClr val="bg1"/>
                </a:solidFill>
              </a:rPr>
              <a:t>(N-2</a:t>
            </a:r>
            <a:r>
              <a:rPr lang="en-US" sz="2400" dirty="0">
                <a:solidFill>
                  <a:schemeClr val="bg1"/>
                </a:solidFill>
              </a:rPr>
              <a:t>) </a:t>
            </a:r>
          </a:p>
        </p:txBody>
      </p:sp>
      <p:sp>
        <p:nvSpPr>
          <p:cNvPr id="4" name="Rectangle 3"/>
          <p:cNvSpPr/>
          <p:nvPr/>
        </p:nvSpPr>
        <p:spPr>
          <a:xfrm>
            <a:off x="4114800" y="1295400"/>
            <a:ext cx="2819400"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2400" i="1" u="sng" dirty="0" smtClean="0"/>
              <a:t>Define:</a:t>
            </a:r>
          </a:p>
          <a:p>
            <a:pPr>
              <a:lnSpc>
                <a:spcPct val="150000"/>
              </a:lnSpc>
            </a:pPr>
            <a:r>
              <a:rPr lang="en-US" sz="2400" dirty="0" smtClean="0"/>
              <a:t>T</a:t>
            </a:r>
            <a:r>
              <a:rPr lang="en-US" sz="2400" baseline="-25000" dirty="0" smtClean="0"/>
              <a:t>1</a:t>
            </a:r>
            <a:r>
              <a:rPr lang="en-US" sz="2400" dirty="0" smtClean="0"/>
              <a:t>(N) = </a:t>
            </a:r>
            <a:r>
              <a:rPr lang="en-US" sz="2400" dirty="0"/>
              <a:t>1 + </a:t>
            </a:r>
            <a:r>
              <a:rPr lang="en-US" sz="2400" dirty="0" smtClean="0"/>
              <a:t>2*T</a:t>
            </a:r>
            <a:r>
              <a:rPr lang="en-US" sz="2400" baseline="-25000" dirty="0" smtClean="0"/>
              <a:t>1</a:t>
            </a:r>
            <a:r>
              <a:rPr lang="en-US" sz="2400" dirty="0" smtClean="0"/>
              <a:t>(N-1</a:t>
            </a:r>
            <a:r>
              <a:rPr lang="en-US" sz="2400" dirty="0"/>
              <a:t>) </a:t>
            </a:r>
            <a:endParaRPr lang="en-US" sz="2400" dirty="0" smtClean="0"/>
          </a:p>
          <a:p>
            <a:pPr>
              <a:lnSpc>
                <a:spcPct val="150000"/>
              </a:lnSpc>
            </a:pPr>
            <a:r>
              <a:rPr lang="en-US" sz="2400" dirty="0" smtClean="0"/>
              <a:t>T</a:t>
            </a:r>
            <a:r>
              <a:rPr lang="en-US" sz="2400" baseline="-25000" dirty="0" smtClean="0"/>
              <a:t>2</a:t>
            </a:r>
            <a:r>
              <a:rPr lang="en-US" sz="2400" dirty="0" smtClean="0"/>
              <a:t>(N</a:t>
            </a:r>
            <a:r>
              <a:rPr lang="en-US" sz="2400" dirty="0"/>
              <a:t>) </a:t>
            </a:r>
            <a:r>
              <a:rPr lang="en-US" sz="2400" dirty="0" smtClean="0"/>
              <a:t>= </a:t>
            </a:r>
            <a:r>
              <a:rPr lang="en-US" sz="2400" dirty="0"/>
              <a:t>1 + </a:t>
            </a:r>
            <a:r>
              <a:rPr lang="en-US" sz="2400" dirty="0" smtClean="0"/>
              <a:t>2*T</a:t>
            </a:r>
            <a:r>
              <a:rPr lang="en-US" sz="2400" baseline="-25000" dirty="0" smtClean="0"/>
              <a:t>2</a:t>
            </a:r>
            <a:r>
              <a:rPr lang="en-US" sz="2400" dirty="0" smtClean="0"/>
              <a:t>(N-2)</a:t>
            </a:r>
          </a:p>
          <a:p>
            <a:pPr>
              <a:lnSpc>
                <a:spcPct val="150000"/>
              </a:lnSpc>
            </a:pPr>
            <a:endParaRPr lang="en-US" sz="1200" dirty="0" smtClean="0"/>
          </a:p>
          <a:p>
            <a:pPr>
              <a:lnSpc>
                <a:spcPct val="150000"/>
              </a:lnSpc>
            </a:pPr>
            <a:r>
              <a:rPr lang="en-US" sz="2400" dirty="0" smtClean="0"/>
              <a:t>T</a:t>
            </a:r>
            <a:r>
              <a:rPr lang="en-US" sz="2400" baseline="-25000" dirty="0" smtClean="0"/>
              <a:t>2</a:t>
            </a:r>
            <a:r>
              <a:rPr lang="en-US" sz="2400" dirty="0" smtClean="0"/>
              <a:t>(N) ≤ </a:t>
            </a:r>
            <a:r>
              <a:rPr lang="en-US" sz="2400" dirty="0"/>
              <a:t>T(N) ≤ </a:t>
            </a:r>
            <a:r>
              <a:rPr lang="en-US" sz="2400" dirty="0" smtClean="0"/>
              <a:t>T</a:t>
            </a:r>
            <a:r>
              <a:rPr lang="en-US" sz="2400" baseline="-25000" dirty="0" smtClean="0"/>
              <a:t>1</a:t>
            </a:r>
            <a:r>
              <a:rPr lang="en-US" sz="2400" dirty="0" smtClean="0"/>
              <a:t>(N</a:t>
            </a:r>
            <a:r>
              <a:rPr lang="en-US" sz="2400" dirty="0"/>
              <a:t>) </a:t>
            </a:r>
          </a:p>
        </p:txBody>
      </p:sp>
      <p:sp>
        <p:nvSpPr>
          <p:cNvPr id="18" name="Line Callout 1 17"/>
          <p:cNvSpPr/>
          <p:nvPr/>
        </p:nvSpPr>
        <p:spPr>
          <a:xfrm>
            <a:off x="6702499" y="4114800"/>
            <a:ext cx="2352896" cy="836427"/>
          </a:xfrm>
          <a:prstGeom prst="borderCallout1">
            <a:avLst>
              <a:gd name="adj1" fmla="val 81901"/>
              <a:gd name="adj2" fmla="val 215"/>
              <a:gd name="adj3" fmla="val 54664"/>
              <a:gd name="adj4" fmla="val -5691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Calculated on previous slides.</a:t>
            </a:r>
            <a:endParaRPr lang="en-US" sz="1200" dirty="0"/>
          </a:p>
        </p:txBody>
      </p:sp>
      <p:sp>
        <p:nvSpPr>
          <p:cNvPr id="20" name="Line Callout 1 19"/>
          <p:cNvSpPr/>
          <p:nvPr/>
        </p:nvSpPr>
        <p:spPr>
          <a:xfrm>
            <a:off x="6324600" y="5181600"/>
            <a:ext cx="2352896" cy="1295400"/>
          </a:xfrm>
          <a:prstGeom prst="borderCallout1">
            <a:avLst>
              <a:gd name="adj1" fmla="val 81901"/>
              <a:gd name="adj2" fmla="val 215"/>
              <a:gd name="adj3" fmla="val 61610"/>
              <a:gd name="adj4" fmla="val -5601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Since Big-O is an upper bound, </a:t>
            </a:r>
          </a:p>
          <a:p>
            <a:pPr algn="ctr" fontAlgn="auto">
              <a:spcBef>
                <a:spcPts val="0"/>
              </a:spcBef>
              <a:spcAft>
                <a:spcPts val="0"/>
              </a:spcAft>
              <a:defRPr/>
            </a:pPr>
            <a:r>
              <a:rPr lang="en-US" sz="2400" dirty="0" smtClean="0"/>
              <a:t>T(N)     O(2</a:t>
            </a:r>
            <a:r>
              <a:rPr lang="en-US" sz="2400" baseline="30000" dirty="0" smtClean="0"/>
              <a:t>N</a:t>
            </a:r>
            <a:r>
              <a:rPr lang="en-US" sz="2400" dirty="0" smtClean="0"/>
              <a:t>)</a:t>
            </a:r>
            <a:endParaRPr lang="en-US" sz="12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8529" y="6109179"/>
            <a:ext cx="199058" cy="21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53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lstStyle/>
          <a:p>
            <a:r>
              <a:rPr lang="en-US" smtClean="0"/>
              <a:t>Quick Sort</a:t>
            </a:r>
          </a:p>
        </p:txBody>
      </p:sp>
      <p:pic>
        <p:nvPicPr>
          <p:cNvPr id="23555"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67071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rot="16200000" flipH="1">
            <a:off x="4686300" y="1943100"/>
            <a:ext cx="3886200" cy="335280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762500" y="1943100"/>
            <a:ext cx="3886200" cy="335280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Line Callout 1 6"/>
          <p:cNvSpPr/>
          <p:nvPr/>
        </p:nvSpPr>
        <p:spPr>
          <a:xfrm>
            <a:off x="76200" y="76200"/>
            <a:ext cx="2743200" cy="1219200"/>
          </a:xfrm>
          <a:prstGeom prst="borderCallout1">
            <a:avLst>
              <a:gd name="adj1" fmla="val 50245"/>
              <a:gd name="adj2" fmla="val 101524"/>
              <a:gd name="adj3" fmla="val 56003"/>
              <a:gd name="adj4" fmla="val 115757"/>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has to be the least helpful name ever…</a:t>
            </a:r>
          </a:p>
        </p:txBody>
      </p:sp>
      <p:sp>
        <p:nvSpPr>
          <p:cNvPr id="9" name="Line Callout 1 8"/>
          <p:cNvSpPr/>
          <p:nvPr/>
        </p:nvSpPr>
        <p:spPr>
          <a:xfrm>
            <a:off x="76200" y="1371600"/>
            <a:ext cx="2743200" cy="1219200"/>
          </a:xfrm>
          <a:prstGeom prst="borderCallout1">
            <a:avLst>
              <a:gd name="adj1" fmla="val 50245"/>
              <a:gd name="adj2" fmla="val 101524"/>
              <a:gd name="adj3" fmla="val -22166"/>
              <a:gd name="adj4" fmla="val 12655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But it is true. Quick Sort Rocks!</a:t>
            </a:r>
          </a:p>
        </p:txBody>
      </p:sp>
    </p:spTree>
    <p:extLst>
      <p:ext uri="{BB962C8B-B14F-4D97-AF65-F5344CB8AC3E}">
        <p14:creationId xmlns:p14="http://schemas.microsoft.com/office/powerpoint/2010/main" val="2041477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Quick Sort</a:t>
            </a:r>
          </a:p>
        </p:txBody>
      </p:sp>
      <p:pic>
        <p:nvPicPr>
          <p:cNvPr id="24579"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609600" y="1524000"/>
            <a:ext cx="8686800" cy="5486400"/>
          </a:xfrm>
        </p:spPr>
        <p:txBody>
          <a:bodyPr>
            <a:normAutofit fontScale="92500" lnSpcReduction="10000"/>
          </a:bodyPr>
          <a:lstStyle/>
          <a:p>
            <a:pPr>
              <a:buFont typeface="Arial" pitchFamily="34" charset="0"/>
              <a:buChar char="•"/>
              <a:defRPr/>
            </a:pPr>
            <a:r>
              <a:rPr lang="en-US" sz="4400" dirty="0" smtClean="0"/>
              <a:t>Things we can do without too much trouble:</a:t>
            </a:r>
          </a:p>
          <a:p>
            <a:pPr lvl="1">
              <a:buFont typeface="Arial" pitchFamily="34" charset="0"/>
              <a:buChar char="•"/>
              <a:defRPr/>
            </a:pPr>
            <a:r>
              <a:rPr lang="en-US" sz="4000" dirty="0" smtClean="0"/>
              <a:t>Divide up the list into two - based upon whether each element is bigger or smaller than a particular value (the “pivot”). </a:t>
            </a:r>
          </a:p>
          <a:p>
            <a:pPr lvl="1">
              <a:buFont typeface="Arial" pitchFamily="34" charset="0"/>
              <a:buChar char="•"/>
              <a:defRPr/>
            </a:pPr>
            <a:r>
              <a:rPr lang="en-US" sz="4000" dirty="0" smtClean="0"/>
              <a:t>Delegating to another procedure to sort each of these halves</a:t>
            </a:r>
          </a:p>
          <a:p>
            <a:pPr lvl="1">
              <a:buFont typeface="Arial" pitchFamily="34" charset="0"/>
              <a:buChar char="•"/>
              <a:defRPr/>
            </a:pPr>
            <a:r>
              <a:rPr lang="en-US" sz="4000" dirty="0" smtClean="0"/>
              <a:t>Sorting a 1 element list</a:t>
            </a:r>
          </a:p>
          <a:p>
            <a:pPr>
              <a:buFont typeface="Arial" pitchFamily="34" charset="0"/>
              <a:buNone/>
              <a:defRPr/>
            </a:pP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2698175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t>QuickSort</a:t>
            </a:r>
            <a:r>
              <a:rPr lang="en-US" dirty="0" smtClean="0"/>
              <a:t> with Linked Lists</a:t>
            </a:r>
            <a:endParaRPr lang="en-US" dirty="0"/>
          </a:p>
        </p:txBody>
      </p:sp>
      <p:graphicFrame>
        <p:nvGraphicFramePr>
          <p:cNvPr id="4" name="Content Placeholder 3"/>
          <p:cNvGraphicFramePr>
            <a:graphicFrameLocks noGrp="1"/>
          </p:cNvGraphicFramePr>
          <p:nvPr>
            <p:ph idx="1"/>
            <p:extLst/>
          </p:nvPr>
        </p:nvGraphicFramePr>
        <p:xfrm>
          <a:off x="533400" y="914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Content Placeholder 3"/>
          <p:cNvGraphicFramePr>
            <a:graphicFrameLocks/>
          </p:cNvGraphicFramePr>
          <p:nvPr>
            <p:extLst/>
          </p:nvPr>
        </p:nvGraphicFramePr>
        <p:xfrm>
          <a:off x="3429000" y="19050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6" name="Content Placeholder 3"/>
          <p:cNvGraphicFramePr>
            <a:graphicFrameLocks/>
          </p:cNvGraphicFramePr>
          <p:nvPr>
            <p:extLst/>
          </p:nvPr>
        </p:nvGraphicFramePr>
        <p:xfrm>
          <a:off x="381000" y="1905000"/>
          <a:ext cx="2565400" cy="609600"/>
        </p:xfrm>
        <a:graphic>
          <a:graphicData uri="http://schemas.openxmlformats.org/drawingml/2006/table">
            <a:tbl>
              <a:tblPr firstRow="1" bandRow="1">
                <a:tableStyleId>{69012ECD-51FC-41F1-AA8D-1B2483CD663E}</a:tableStyleId>
              </a:tblPr>
              <a:tblGrid>
                <a:gridCol w="641350"/>
                <a:gridCol w="641350"/>
                <a:gridCol w="641350"/>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Content Placeholder 3"/>
          <p:cNvGraphicFramePr>
            <a:graphicFrameLocks/>
          </p:cNvGraphicFramePr>
          <p:nvPr>
            <p:extLst/>
          </p:nvPr>
        </p:nvGraphicFramePr>
        <p:xfrm>
          <a:off x="4572000" y="1905000"/>
          <a:ext cx="384810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tblGrid>
              <a:tr h="609600">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Content Placeholder 3"/>
          <p:cNvGraphicFramePr>
            <a:graphicFrameLocks/>
          </p:cNvGraphicFramePr>
          <p:nvPr>
            <p:extLst/>
          </p:nvPr>
        </p:nvGraphicFramePr>
        <p:xfrm>
          <a:off x="971550" y="28194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Content Placeholder 3"/>
          <p:cNvGraphicFramePr>
            <a:graphicFrameLocks/>
          </p:cNvGraphicFramePr>
          <p:nvPr>
            <p:extLst/>
          </p:nvPr>
        </p:nvGraphicFramePr>
        <p:xfrm>
          <a:off x="1885950" y="2819400"/>
          <a:ext cx="1282700" cy="609600"/>
        </p:xfrm>
        <a:graphic>
          <a:graphicData uri="http://schemas.openxmlformats.org/drawingml/2006/table">
            <a:tbl>
              <a:tblPr firstRow="1" bandRow="1">
                <a:tableStyleId>{69012ECD-51FC-41F1-AA8D-1B2483CD663E}</a:tableStyleId>
              </a:tblPr>
              <a:tblGrid>
                <a:gridCol w="641350"/>
                <a:gridCol w="641350"/>
              </a:tblGrid>
              <a:tr h="609600">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Content Placeholder 3"/>
          <p:cNvGraphicFramePr>
            <a:graphicFrameLocks/>
          </p:cNvGraphicFramePr>
          <p:nvPr>
            <p:extLst/>
          </p:nvPr>
        </p:nvGraphicFramePr>
        <p:xfrm>
          <a:off x="133350" y="28194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Content Placeholder 3"/>
          <p:cNvGraphicFramePr>
            <a:graphicFrameLocks/>
          </p:cNvGraphicFramePr>
          <p:nvPr>
            <p:extLst/>
          </p:nvPr>
        </p:nvGraphicFramePr>
        <p:xfrm>
          <a:off x="4400550" y="2819400"/>
          <a:ext cx="1282700" cy="609600"/>
        </p:xfrm>
        <a:graphic>
          <a:graphicData uri="http://schemas.openxmlformats.org/drawingml/2006/table">
            <a:tbl>
              <a:tblPr firstRow="1" bandRow="1">
                <a:tableStyleId>{69012ECD-51FC-41F1-AA8D-1B2483CD663E}</a:tableStyleId>
              </a:tblPr>
              <a:tblGrid>
                <a:gridCol w="641350"/>
                <a:gridCol w="641350"/>
              </a:tblGrid>
              <a:tr h="609600">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Content Placeholder 3"/>
          <p:cNvGraphicFramePr>
            <a:graphicFrameLocks/>
          </p:cNvGraphicFramePr>
          <p:nvPr>
            <p:extLst/>
          </p:nvPr>
        </p:nvGraphicFramePr>
        <p:xfrm>
          <a:off x="5924550" y="28194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nvPr>
        </p:nvGraphicFramePr>
        <p:xfrm>
          <a:off x="6762750" y="2819400"/>
          <a:ext cx="1924050" cy="609600"/>
        </p:xfrm>
        <a:graphic>
          <a:graphicData uri="http://schemas.openxmlformats.org/drawingml/2006/table">
            <a:tbl>
              <a:tblPr firstRow="1" bandRow="1">
                <a:tableStyleId>{69012ECD-51FC-41F1-AA8D-1B2483CD663E}</a:tableStyleId>
              </a:tblPr>
              <a:tblGrid>
                <a:gridCol w="641350"/>
                <a:gridCol w="641350"/>
                <a:gridCol w="641350"/>
              </a:tblGrid>
              <a:tr h="609600">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5" name="Content Placeholder 3"/>
          <p:cNvGraphicFramePr>
            <a:graphicFrameLocks/>
          </p:cNvGraphicFramePr>
          <p:nvPr>
            <p:extLst/>
          </p:nvPr>
        </p:nvGraphicFramePr>
        <p:xfrm>
          <a:off x="6858000" y="3733800"/>
          <a:ext cx="1282700" cy="609600"/>
        </p:xfrm>
        <a:graphic>
          <a:graphicData uri="http://schemas.openxmlformats.org/drawingml/2006/table">
            <a:tbl>
              <a:tblPr firstRow="1" bandRow="1">
                <a:tableStyleId>{69012ECD-51FC-41F1-AA8D-1B2483CD663E}</a:tableStyleId>
              </a:tblPr>
              <a:tblGrid>
                <a:gridCol w="641350"/>
                <a:gridCol w="641350"/>
              </a:tblGrid>
              <a:tr h="609600">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6" name="Content Placeholder 3"/>
          <p:cNvGraphicFramePr>
            <a:graphicFrameLocks/>
          </p:cNvGraphicFramePr>
          <p:nvPr>
            <p:extLst/>
          </p:nvPr>
        </p:nvGraphicFramePr>
        <p:xfrm>
          <a:off x="8382000" y="37338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17" name="Content Placeholder 3"/>
          <p:cNvGraphicFramePr>
            <a:graphicFrameLocks/>
          </p:cNvGraphicFramePr>
          <p:nvPr>
            <p:extLst/>
          </p:nvPr>
        </p:nvGraphicFramePr>
        <p:xfrm>
          <a:off x="838200" y="5791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cxnSp>
        <p:nvCxnSpPr>
          <p:cNvPr id="19" name="Straight Arrow Connector 18"/>
          <p:cNvCxnSpPr/>
          <p:nvPr/>
        </p:nvCxnSpPr>
        <p:spPr>
          <a:xfrm>
            <a:off x="685800" y="2362200"/>
            <a:ext cx="38100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003679" y="1371600"/>
            <a:ext cx="2577721"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76800" y="2362200"/>
            <a:ext cx="128886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086600" y="3276600"/>
            <a:ext cx="152400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28" name="Content Placeholder 3"/>
          <p:cNvGraphicFramePr>
            <a:graphicFrameLocks/>
          </p:cNvGraphicFramePr>
          <p:nvPr>
            <p:extLst/>
          </p:nvPr>
        </p:nvGraphicFramePr>
        <p:xfrm>
          <a:off x="7527925" y="45720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29" name="Content Placeholder 3"/>
          <p:cNvGraphicFramePr>
            <a:graphicFrameLocks/>
          </p:cNvGraphicFramePr>
          <p:nvPr>
            <p:extLst/>
          </p:nvPr>
        </p:nvGraphicFramePr>
        <p:xfrm>
          <a:off x="6765925" y="45720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cxnSp>
        <p:nvCxnSpPr>
          <p:cNvPr id="30" name="Straight Arrow Connector 29"/>
          <p:cNvCxnSpPr/>
          <p:nvPr/>
        </p:nvCxnSpPr>
        <p:spPr>
          <a:xfrm>
            <a:off x="7198056" y="4218296"/>
            <a:ext cx="498144" cy="4299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32" name="Content Placeholder 3"/>
          <p:cNvGraphicFramePr>
            <a:graphicFrameLocks/>
          </p:cNvGraphicFramePr>
          <p:nvPr>
            <p:extLst/>
          </p:nvPr>
        </p:nvGraphicFramePr>
        <p:xfrm>
          <a:off x="2590800" y="37338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33" name="Content Placeholder 3"/>
          <p:cNvGraphicFramePr>
            <a:graphicFrameLocks/>
          </p:cNvGraphicFramePr>
          <p:nvPr>
            <p:extLst/>
          </p:nvPr>
        </p:nvGraphicFramePr>
        <p:xfrm>
          <a:off x="1828800" y="37338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cxnSp>
        <p:nvCxnSpPr>
          <p:cNvPr id="34" name="Straight Arrow Connector 33"/>
          <p:cNvCxnSpPr/>
          <p:nvPr/>
        </p:nvCxnSpPr>
        <p:spPr>
          <a:xfrm>
            <a:off x="2206339" y="3282288"/>
            <a:ext cx="0" cy="5550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36" name="Content Placeholder 3"/>
          <p:cNvGraphicFramePr>
            <a:graphicFrameLocks/>
          </p:cNvGraphicFramePr>
          <p:nvPr>
            <p:extLst/>
          </p:nvPr>
        </p:nvGraphicFramePr>
        <p:xfrm>
          <a:off x="5105400" y="3712192"/>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37" name="Content Placeholder 3"/>
          <p:cNvGraphicFramePr>
            <a:graphicFrameLocks/>
          </p:cNvGraphicFramePr>
          <p:nvPr>
            <p:extLst/>
          </p:nvPr>
        </p:nvGraphicFramePr>
        <p:xfrm>
          <a:off x="4343400" y="3712192"/>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cxnSp>
        <p:nvCxnSpPr>
          <p:cNvPr id="38" name="Straight Arrow Connector 37"/>
          <p:cNvCxnSpPr/>
          <p:nvPr/>
        </p:nvCxnSpPr>
        <p:spPr>
          <a:xfrm>
            <a:off x="4720939" y="3260680"/>
            <a:ext cx="0" cy="5550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44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4525963"/>
          </a:xfrm>
        </p:spPr>
        <p:txBody>
          <a:bodyPr/>
          <a:lstStyle/>
          <a:p>
            <a:pPr marL="0" indent="0">
              <a:buNone/>
            </a:pPr>
            <a:r>
              <a:rPr lang="en-US" dirty="0"/>
              <a:t> </a:t>
            </a:r>
            <a:r>
              <a:rPr lang="en-US" b="1" dirty="0"/>
              <a:t>function quicksort('array')</a:t>
            </a:r>
          </a:p>
          <a:p>
            <a:pPr marL="0" indent="0">
              <a:buNone/>
            </a:pPr>
            <a:r>
              <a:rPr lang="en-US" dirty="0"/>
              <a:t>      if length('array') = 1</a:t>
            </a:r>
          </a:p>
          <a:p>
            <a:pPr marL="0" indent="0">
              <a:buNone/>
            </a:pPr>
            <a:r>
              <a:rPr lang="en-US" dirty="0"/>
              <a:t>          </a:t>
            </a:r>
            <a:r>
              <a:rPr lang="en-US" dirty="0" smtClean="0"/>
              <a:t>   return </a:t>
            </a:r>
            <a:r>
              <a:rPr lang="en-US" dirty="0"/>
              <a:t>'array'  </a:t>
            </a:r>
            <a:endParaRPr lang="en-US" dirty="0" smtClean="0"/>
          </a:p>
          <a:p>
            <a:pPr marL="0" indent="0">
              <a:buNone/>
            </a:pPr>
            <a:r>
              <a:rPr lang="en-US" dirty="0" smtClean="0"/>
              <a:t>      select and remove a pivot value 'pivot' from 'array'</a:t>
            </a:r>
          </a:p>
          <a:p>
            <a:pPr marL="0" indent="0">
              <a:buNone/>
            </a:pPr>
            <a:r>
              <a:rPr lang="en-US" dirty="0" smtClean="0"/>
              <a:t>      </a:t>
            </a:r>
            <a:r>
              <a:rPr lang="en-US" dirty="0"/>
              <a:t>create empty lists 'less' and 'greater'</a:t>
            </a:r>
          </a:p>
          <a:p>
            <a:pPr marL="0" indent="0">
              <a:buNone/>
            </a:pPr>
            <a:r>
              <a:rPr lang="en-US" dirty="0"/>
              <a:t>      for each 'x' in 'array'</a:t>
            </a:r>
          </a:p>
          <a:p>
            <a:pPr marL="0" indent="0">
              <a:buNone/>
            </a:pPr>
            <a:r>
              <a:rPr lang="en-US" dirty="0"/>
              <a:t>          </a:t>
            </a:r>
            <a:r>
              <a:rPr lang="en-US" dirty="0" smtClean="0"/>
              <a:t>   if </a:t>
            </a:r>
            <a:r>
              <a:rPr lang="en-US" dirty="0"/>
              <a:t>'x' </a:t>
            </a:r>
            <a:r>
              <a:rPr lang="en-US" dirty="0" smtClean="0"/>
              <a:t>&lt;= </a:t>
            </a:r>
            <a:r>
              <a:rPr lang="en-US" dirty="0"/>
              <a:t>'pivot' then append 'x' to 'less'</a:t>
            </a:r>
          </a:p>
          <a:p>
            <a:pPr marL="0" indent="0">
              <a:buNone/>
            </a:pPr>
            <a:r>
              <a:rPr lang="en-US" dirty="0"/>
              <a:t>          </a:t>
            </a:r>
            <a:r>
              <a:rPr lang="en-US" dirty="0" smtClean="0"/>
              <a:t>   else </a:t>
            </a:r>
            <a:r>
              <a:rPr lang="en-US" dirty="0"/>
              <a:t>append 'x' to 'greater'</a:t>
            </a:r>
          </a:p>
          <a:p>
            <a:pPr marL="0" indent="0">
              <a:buNone/>
            </a:pPr>
            <a:r>
              <a:rPr lang="en-US" dirty="0"/>
              <a:t>      return concatenate(quicksort('less'), </a:t>
            </a:r>
            <a:r>
              <a:rPr lang="en-US" dirty="0" smtClean="0"/>
              <a:t/>
            </a:r>
            <a:br>
              <a:rPr lang="en-US" dirty="0" smtClean="0"/>
            </a:br>
            <a:r>
              <a:rPr lang="en-US" dirty="0" smtClean="0"/>
              <a:t>				  'pivot</a:t>
            </a:r>
            <a:r>
              <a:rPr lang="en-US" dirty="0"/>
              <a:t>', </a:t>
            </a:r>
            <a:br>
              <a:rPr lang="en-US" dirty="0"/>
            </a:br>
            <a:r>
              <a:rPr lang="en-US" dirty="0" smtClean="0"/>
              <a:t>				  quicksort</a:t>
            </a:r>
            <a:r>
              <a:rPr lang="en-US" dirty="0"/>
              <a:t>('greater</a:t>
            </a:r>
            <a:r>
              <a:rPr lang="en-US" dirty="0" smtClean="0"/>
              <a:t>'))</a:t>
            </a:r>
            <a:endParaRPr lang="en-US" dirty="0"/>
          </a:p>
        </p:txBody>
      </p:sp>
      <p:sp>
        <p:nvSpPr>
          <p:cNvPr id="4" name="Line Callout 1 3"/>
          <p:cNvSpPr/>
          <p:nvPr/>
        </p:nvSpPr>
        <p:spPr>
          <a:xfrm>
            <a:off x="5754806" y="457200"/>
            <a:ext cx="2895600" cy="1219200"/>
          </a:xfrm>
          <a:prstGeom prst="borderCallout1">
            <a:avLst>
              <a:gd name="adj1" fmla="val 46860"/>
              <a:gd name="adj2" fmla="val 185"/>
              <a:gd name="adj3" fmla="val 100941"/>
              <a:gd name="adj4" fmla="val -49800"/>
            </a:avLst>
          </a:prstGeom>
          <a:ln w="38100">
            <a:solidFill>
              <a:srgbClr val="FF0000"/>
            </a:solidFill>
            <a:prstDash val="soli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an array of zero or one elements is already sorted</a:t>
            </a:r>
          </a:p>
        </p:txBody>
      </p:sp>
      <p:sp>
        <p:nvSpPr>
          <p:cNvPr id="5" name="Line Callout 1 4"/>
          <p:cNvSpPr/>
          <p:nvPr/>
        </p:nvSpPr>
        <p:spPr>
          <a:xfrm>
            <a:off x="76200" y="6096000"/>
            <a:ext cx="2362200" cy="685800"/>
          </a:xfrm>
          <a:prstGeom prst="borderCallout1">
            <a:avLst>
              <a:gd name="adj1" fmla="val 46860"/>
              <a:gd name="adj2" fmla="val 185"/>
              <a:gd name="adj3" fmla="val -3856"/>
              <a:gd name="adj4" fmla="val 10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hlinkClick r:id="rId2"/>
              </a:rPr>
              <a:t>http://en.wikipedia.org/wiki/Quicksort</a:t>
            </a:r>
            <a:endParaRPr lang="en-US" dirty="0"/>
          </a:p>
        </p:txBody>
      </p:sp>
      <p:sp>
        <p:nvSpPr>
          <p:cNvPr id="6" name="Right Brace 5"/>
          <p:cNvSpPr/>
          <p:nvPr/>
        </p:nvSpPr>
        <p:spPr>
          <a:xfrm>
            <a:off x="3733800" y="1066800"/>
            <a:ext cx="609600" cy="1219200"/>
          </a:xfrm>
          <a:prstGeom prst="rightBrace">
            <a:avLst>
              <a:gd name="adj1" fmla="val 1973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7202606" y="3581400"/>
            <a:ext cx="609600" cy="1524000"/>
          </a:xfrm>
          <a:prstGeom prst="rightBrace">
            <a:avLst>
              <a:gd name="adj1" fmla="val 1973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a:stCxn id="7" idx="2"/>
          </p:cNvCxnSpPr>
          <p:nvPr/>
        </p:nvCxnSpPr>
        <p:spPr>
          <a:xfrm flipH="1">
            <a:off x="5334000" y="5105400"/>
            <a:ext cx="18686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334000" y="3581400"/>
            <a:ext cx="18686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Line Callout 1 10"/>
          <p:cNvSpPr/>
          <p:nvPr/>
        </p:nvSpPr>
        <p:spPr>
          <a:xfrm>
            <a:off x="7696200" y="4542430"/>
            <a:ext cx="1447800" cy="533400"/>
          </a:xfrm>
          <a:prstGeom prst="borderCallout1">
            <a:avLst>
              <a:gd name="adj1" fmla="val -4313"/>
              <a:gd name="adj2" fmla="val 36006"/>
              <a:gd name="adj3" fmla="val -34667"/>
              <a:gd name="adj4" fmla="val 7702"/>
            </a:avLst>
          </a:prstGeom>
          <a:ln w="38100">
            <a:solidFill>
              <a:srgbClr val="FF0000"/>
            </a:solidFill>
            <a:prstDash val="soli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Divide</a:t>
            </a:r>
            <a:endParaRPr lang="en-US" sz="2800" dirty="0"/>
          </a:p>
        </p:txBody>
      </p:sp>
    </p:spTree>
    <p:extLst>
      <p:ext uri="{BB962C8B-B14F-4D97-AF65-F5344CB8AC3E}">
        <p14:creationId xmlns:p14="http://schemas.microsoft.com/office/powerpoint/2010/main" val="410633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Quick Sort: The Algorithm</a:t>
            </a:r>
            <a:br>
              <a:rPr lang="en-US" smtClean="0"/>
            </a:br>
            <a:r>
              <a:rPr lang="en-US" b="0" smtClean="0"/>
              <a:t>(For your notes)</a:t>
            </a:r>
          </a:p>
        </p:txBody>
      </p:sp>
      <p:sp>
        <p:nvSpPr>
          <p:cNvPr id="30723" name="Content Placeholder 2"/>
          <p:cNvSpPr>
            <a:spLocks noGrp="1"/>
          </p:cNvSpPr>
          <p:nvPr>
            <p:ph idx="1"/>
          </p:nvPr>
        </p:nvSpPr>
        <p:spPr>
          <a:xfrm>
            <a:off x="381000" y="1752600"/>
            <a:ext cx="8763000" cy="4572000"/>
          </a:xfrm>
        </p:spPr>
        <p:txBody>
          <a:bodyPr/>
          <a:lstStyle/>
          <a:p>
            <a:pPr marL="571500" indent="-514350">
              <a:buFont typeface="Calibri" pitchFamily="34" charset="0"/>
              <a:buAutoNum type="arabicPeriod"/>
            </a:pPr>
            <a:r>
              <a:rPr lang="en-US" sz="2000" dirty="0" smtClean="0">
                <a:latin typeface="Courier New" pitchFamily="49" charset="0"/>
                <a:cs typeface="Courier New" pitchFamily="49" charset="0"/>
              </a:rPr>
              <a:t>Given an unsorted list I of n items</a:t>
            </a:r>
          </a:p>
          <a:p>
            <a:pPr marL="571500" indent="-514350">
              <a:buFont typeface="Calibri" pitchFamily="34" charset="0"/>
              <a:buAutoNum type="arabicPeriod"/>
            </a:pPr>
            <a:r>
              <a:rPr lang="en-US" sz="2000" dirty="0" smtClean="0">
                <a:latin typeface="Courier New" pitchFamily="49" charset="0"/>
                <a:cs typeface="Courier New" pitchFamily="49" charset="0"/>
              </a:rPr>
              <a:t>Choose a pivot item v from I. </a:t>
            </a:r>
          </a:p>
          <a:p>
            <a:pPr marL="571500" indent="-514350">
              <a:buFont typeface="Calibri" pitchFamily="34" charset="0"/>
              <a:buAutoNum type="arabicPeriod"/>
            </a:pPr>
            <a:r>
              <a:rPr lang="en-US" sz="2000" dirty="0" smtClean="0">
                <a:latin typeface="Courier New" pitchFamily="49" charset="0"/>
                <a:cs typeface="Courier New" pitchFamily="49" charset="0"/>
              </a:rPr>
              <a:t>Partition I into two unsorted lists I1 and I2  I1 contains all items whose keys are smaller than v's key. I2 contains all items whose keys are larger than v's. Equal values can go either way. </a:t>
            </a:r>
          </a:p>
          <a:p>
            <a:pPr marL="571500" indent="-514350">
              <a:buFont typeface="Calibri" pitchFamily="34" charset="0"/>
              <a:buAutoNum type="arabicPeriod"/>
            </a:pPr>
            <a:r>
              <a:rPr lang="en-US" sz="2000" dirty="0" smtClean="0">
                <a:latin typeface="Courier New" pitchFamily="49" charset="0"/>
                <a:cs typeface="Courier New" pitchFamily="49" charset="0"/>
              </a:rPr>
              <a:t>After the partition v is in it’s final position.</a:t>
            </a:r>
          </a:p>
          <a:p>
            <a:pPr marL="571500" indent="-514350">
              <a:buFont typeface="Calibri" pitchFamily="34" charset="0"/>
              <a:buAutoNum type="arabicPeriod"/>
            </a:pPr>
            <a:r>
              <a:rPr lang="en-US" sz="2000" dirty="0" smtClean="0">
                <a:latin typeface="Courier New" pitchFamily="49" charset="0"/>
                <a:cs typeface="Courier New" pitchFamily="49" charset="0"/>
              </a:rPr>
              <a:t>Sort I1 recursively, yielding the sorted list S1. </a:t>
            </a:r>
          </a:p>
          <a:p>
            <a:pPr marL="571500" indent="-514350">
              <a:buFont typeface="Calibri" pitchFamily="34" charset="0"/>
              <a:buAutoNum type="arabicPeriod"/>
            </a:pPr>
            <a:r>
              <a:rPr lang="en-US" sz="2000" dirty="0" smtClean="0">
                <a:latin typeface="Courier New" pitchFamily="49" charset="0"/>
                <a:cs typeface="Courier New" pitchFamily="49" charset="0"/>
              </a:rPr>
              <a:t>Sort I2 recursively, yielding the sorted list S2. </a:t>
            </a:r>
          </a:p>
          <a:p>
            <a:pPr marL="571500" indent="-514350">
              <a:buFont typeface="Calibri" pitchFamily="34" charset="0"/>
              <a:buAutoNum type="arabicPeriod"/>
            </a:pPr>
            <a:r>
              <a:rPr lang="en-US" sz="2000" dirty="0" smtClean="0">
                <a:latin typeface="Courier New" pitchFamily="49" charset="0"/>
                <a:cs typeface="Courier New" pitchFamily="49" charset="0"/>
              </a:rPr>
              <a:t>Concatenate S1, v, and S2 together, yielding a sorted list S.</a:t>
            </a:r>
          </a:p>
        </p:txBody>
      </p:sp>
      <p:pic>
        <p:nvPicPr>
          <p:cNvPr id="30724"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0" y="0"/>
            <a:ext cx="11430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70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3809"/>
            <a:ext cx="7772400" cy="1143000"/>
          </a:xfrm>
        </p:spPr>
        <p:txBody>
          <a:bodyPr/>
          <a:lstStyle/>
          <a:p>
            <a:r>
              <a:rPr lang="en-US" dirty="0" smtClean="0"/>
              <a:t>Can you make Quick Sort run in…</a:t>
            </a:r>
            <a:br>
              <a:rPr lang="en-US" dirty="0" smtClean="0"/>
            </a:br>
            <a:r>
              <a:rPr lang="en-US" sz="2800" dirty="0" smtClean="0"/>
              <a:t>(what is the worst you can do? Describe the input)</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O(N)</a:t>
            </a:r>
          </a:p>
          <a:p>
            <a:pPr marL="514350" indent="-514350">
              <a:buFont typeface="+mj-lt"/>
              <a:buAutoNum type="alphaUcPeriod"/>
            </a:pPr>
            <a:r>
              <a:rPr lang="en-US" dirty="0" smtClean="0"/>
              <a:t>O(N log N)</a:t>
            </a:r>
          </a:p>
          <a:p>
            <a:pPr marL="514350" indent="-514350">
              <a:buFont typeface="+mj-lt"/>
              <a:buAutoNum type="alphaUcPeriod"/>
            </a:pPr>
            <a:r>
              <a:rPr lang="en-US" dirty="0" smtClean="0"/>
              <a:t>O(N</a:t>
            </a:r>
            <a:r>
              <a:rPr lang="en-US" baseline="30000" dirty="0" smtClean="0"/>
              <a:t>2</a:t>
            </a:r>
            <a:r>
              <a:rPr lang="en-US" dirty="0" smtClean="0"/>
              <a:t>)</a:t>
            </a:r>
          </a:p>
          <a:p>
            <a:pPr marL="514350" indent="-514350">
              <a:buFont typeface="+mj-lt"/>
              <a:buAutoNum type="alphaUcPeriod"/>
            </a:pPr>
            <a:r>
              <a:rPr lang="en-US" dirty="0" smtClean="0"/>
              <a:t>O(N</a:t>
            </a:r>
            <a:r>
              <a:rPr lang="en-US" baseline="30000" dirty="0" smtClean="0"/>
              <a:t>3</a:t>
            </a:r>
            <a:r>
              <a:rPr lang="en-US" dirty="0" smtClean="0"/>
              <a:t>)</a:t>
            </a:r>
          </a:p>
          <a:p>
            <a:pPr marL="514350" indent="-514350">
              <a:buFont typeface="+mj-lt"/>
              <a:buAutoNum type="alphaUcPeriod"/>
            </a:pPr>
            <a:r>
              <a:rPr lang="en-US" dirty="0" smtClean="0"/>
              <a:t>O(2</a:t>
            </a:r>
            <a:r>
              <a:rPr lang="en-US" baseline="30000" dirty="0"/>
              <a:t>N</a:t>
            </a:r>
            <a:r>
              <a:rPr lang="en-US" dirty="0" smtClean="0"/>
              <a:t>)</a:t>
            </a:r>
            <a:endParaRPr lang="en-US" dirty="0"/>
          </a:p>
        </p:txBody>
      </p:sp>
      <p:pic>
        <p:nvPicPr>
          <p:cNvPr id="1026" name="Picture 2" descr="http://www.customonlinesigns.com/images/u/1f94b8711bf44974ad7c450d492908be-8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2" y="0"/>
            <a:ext cx="1531961" cy="159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13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5.media.tumblr.com/tumblr_mdak0jcE2o1rghwodo1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495800"/>
            <a:ext cx="2124501" cy="220973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609600" y="223809"/>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Can you make Quick Sort run in…</a:t>
            </a:r>
            <a:br>
              <a:rPr lang="en-US" dirty="0" smtClean="0"/>
            </a:br>
            <a:r>
              <a:rPr lang="en-US" sz="2800" dirty="0" smtClean="0"/>
              <a:t>(what is the best you can do? Describe the input)</a:t>
            </a:r>
            <a:endParaRPr lang="en-US" dirty="0"/>
          </a:p>
        </p:txBody>
      </p:sp>
      <p:sp>
        <p:nvSpPr>
          <p:cNvPr id="6" name="Content Placeholder 2"/>
          <p:cNvSpPr>
            <a:spLocks noGrp="1"/>
          </p:cNvSpPr>
          <p:nvPr>
            <p:ph idx="1"/>
          </p:nvPr>
        </p:nvSpPr>
        <p:spPr>
          <a:xfrm>
            <a:off x="457200" y="1600200"/>
            <a:ext cx="8229600" cy="4525963"/>
          </a:xfrm>
        </p:spPr>
        <p:txBody>
          <a:bodyPr/>
          <a:lstStyle/>
          <a:p>
            <a:pPr marL="514350" indent="-514350">
              <a:buFont typeface="+mj-lt"/>
              <a:buAutoNum type="alphaUcPeriod"/>
            </a:pPr>
            <a:r>
              <a:rPr lang="en-US" dirty="0" smtClean="0"/>
              <a:t>O(N)</a:t>
            </a:r>
          </a:p>
          <a:p>
            <a:pPr marL="514350" indent="-514350">
              <a:buFont typeface="+mj-lt"/>
              <a:buAutoNum type="alphaUcPeriod"/>
            </a:pPr>
            <a:r>
              <a:rPr lang="en-US" dirty="0" smtClean="0"/>
              <a:t>O(N log N)</a:t>
            </a:r>
          </a:p>
          <a:p>
            <a:pPr marL="514350" indent="-514350">
              <a:buFont typeface="+mj-lt"/>
              <a:buAutoNum type="alphaUcPeriod"/>
            </a:pPr>
            <a:r>
              <a:rPr lang="en-US" dirty="0" smtClean="0"/>
              <a:t>O(N</a:t>
            </a:r>
            <a:r>
              <a:rPr lang="en-US" baseline="30000" dirty="0" smtClean="0"/>
              <a:t>2</a:t>
            </a:r>
            <a:r>
              <a:rPr lang="en-US" dirty="0" smtClean="0"/>
              <a:t>)</a:t>
            </a:r>
          </a:p>
          <a:p>
            <a:pPr marL="514350" indent="-514350">
              <a:buFont typeface="+mj-lt"/>
              <a:buAutoNum type="alphaUcPeriod"/>
            </a:pPr>
            <a:r>
              <a:rPr lang="en-US" dirty="0" smtClean="0"/>
              <a:t>O(N</a:t>
            </a:r>
            <a:r>
              <a:rPr lang="en-US" baseline="30000" dirty="0" smtClean="0"/>
              <a:t>3</a:t>
            </a:r>
            <a:r>
              <a:rPr lang="en-US" dirty="0" smtClean="0"/>
              <a:t>)</a:t>
            </a:r>
          </a:p>
          <a:p>
            <a:pPr marL="514350" indent="-514350">
              <a:buFont typeface="+mj-lt"/>
              <a:buAutoNum type="alphaUcPeriod"/>
            </a:pPr>
            <a:r>
              <a:rPr lang="en-US" dirty="0" smtClean="0"/>
              <a:t>O(2</a:t>
            </a:r>
            <a:r>
              <a:rPr lang="en-US" baseline="30000" dirty="0"/>
              <a:t>N</a:t>
            </a:r>
            <a:r>
              <a:rPr lang="en-US" dirty="0" smtClean="0"/>
              <a:t>)</a:t>
            </a:r>
            <a:endParaRPr lang="en-US" dirty="0"/>
          </a:p>
        </p:txBody>
      </p:sp>
    </p:spTree>
    <p:extLst>
      <p:ext uri="{BB962C8B-B14F-4D97-AF65-F5344CB8AC3E}">
        <p14:creationId xmlns:p14="http://schemas.microsoft.com/office/powerpoint/2010/main" val="1740335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a:xfrm>
            <a:off x="1524000" y="76200"/>
            <a:ext cx="7772400" cy="1143000"/>
          </a:xfrm>
        </p:spPr>
        <p:txBody>
          <a:bodyPr/>
          <a:lstStyle/>
          <a:p>
            <a:r>
              <a:rPr lang="en-US" smtClean="0"/>
              <a:t>Quick Sort – Choosing a Pivot</a:t>
            </a:r>
          </a:p>
        </p:txBody>
      </p:sp>
      <p:sp>
        <p:nvSpPr>
          <p:cNvPr id="28676" name="Content Placeholder 2"/>
          <p:cNvSpPr>
            <a:spLocks noGrp="1"/>
          </p:cNvSpPr>
          <p:nvPr>
            <p:ph idx="1"/>
          </p:nvPr>
        </p:nvSpPr>
        <p:spPr>
          <a:xfrm>
            <a:off x="1066800" y="1295400"/>
            <a:ext cx="8229600" cy="4724400"/>
          </a:xfrm>
        </p:spPr>
        <p:txBody>
          <a:bodyPr/>
          <a:lstStyle/>
          <a:p>
            <a:r>
              <a:rPr lang="en-US" smtClean="0"/>
              <a:t>What if the pivot I chose was larger than all the other elements?</a:t>
            </a:r>
          </a:p>
        </p:txBody>
      </p:sp>
      <p:graphicFrame>
        <p:nvGraphicFramePr>
          <p:cNvPr id="5" name="Table 4"/>
          <p:cNvGraphicFramePr>
            <a:graphicFrameLocks noGrp="1"/>
          </p:cNvGraphicFramePr>
          <p:nvPr/>
        </p:nvGraphicFramePr>
        <p:xfrm>
          <a:off x="533400" y="2362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99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nvGraphicFramePr>
        <p:xfrm>
          <a:off x="533400" y="2971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r>
            </a:tbl>
          </a:graphicData>
        </a:graphic>
      </p:graphicFrame>
      <p:sp>
        <p:nvSpPr>
          <p:cNvPr id="7" name="Left Brace 6"/>
          <p:cNvSpPr/>
          <p:nvPr/>
        </p:nvSpPr>
        <p:spPr>
          <a:xfrm rot="16200000">
            <a:off x="3467100" y="495300"/>
            <a:ext cx="533400" cy="6553200"/>
          </a:xfrm>
          <a:prstGeom prst="leftBrace">
            <a:avLst>
              <a:gd name="adj1" fmla="val 11940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Line Callout 1 7"/>
          <p:cNvSpPr/>
          <p:nvPr/>
        </p:nvSpPr>
        <p:spPr>
          <a:xfrm>
            <a:off x="2438400" y="4114800"/>
            <a:ext cx="2667000" cy="1219200"/>
          </a:xfrm>
          <a:prstGeom prst="borderCallout1">
            <a:avLst>
              <a:gd name="adj1" fmla="val 50245"/>
              <a:gd name="adj2" fmla="val 101524"/>
              <a:gd name="adj3" fmla="val 40158"/>
              <a:gd name="adj4" fmla="val 9837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gets sent to be recursively sorted</a:t>
            </a:r>
          </a:p>
        </p:txBody>
      </p:sp>
      <p:sp>
        <p:nvSpPr>
          <p:cNvPr id="9" name="Line Callout 1 8"/>
          <p:cNvSpPr/>
          <p:nvPr/>
        </p:nvSpPr>
        <p:spPr>
          <a:xfrm>
            <a:off x="5867400" y="4038600"/>
            <a:ext cx="3048000" cy="1219200"/>
          </a:xfrm>
          <a:prstGeom prst="borderCallout1">
            <a:avLst>
              <a:gd name="adj1" fmla="val 1653"/>
              <a:gd name="adj2" fmla="val 78828"/>
              <a:gd name="adj3" fmla="val -58081"/>
              <a:gd name="adj4" fmla="val 79057"/>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There is nothing to send in the other recursive call</a:t>
            </a:r>
          </a:p>
        </p:txBody>
      </p:sp>
      <p:sp>
        <p:nvSpPr>
          <p:cNvPr id="10" name="Line Callout 1 9"/>
          <p:cNvSpPr/>
          <p:nvPr/>
        </p:nvSpPr>
        <p:spPr>
          <a:xfrm>
            <a:off x="2362200" y="5562600"/>
            <a:ext cx="6172200" cy="838200"/>
          </a:xfrm>
          <a:prstGeom prst="borderCallout1">
            <a:avLst>
              <a:gd name="adj1" fmla="val 1653"/>
              <a:gd name="adj2" fmla="val 78828"/>
              <a:gd name="adj3" fmla="val -1231"/>
              <a:gd name="adj4" fmla="val 8093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b="1" dirty="0"/>
              <a:t>Quick Sort is a “divide and conquer algorithm” but this didn’t divide!</a:t>
            </a:r>
          </a:p>
        </p:txBody>
      </p:sp>
    </p:spTree>
    <p:extLst>
      <p:ext uri="{BB962C8B-B14F-4D97-AF65-F5344CB8AC3E}">
        <p14:creationId xmlns:p14="http://schemas.microsoft.com/office/powerpoint/2010/main" val="2727155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autoUpdateAnimBg="0"/>
      <p:bldP spid="9" grpId="0" animBg="1" autoUpdateAnimBg="0"/>
      <p:bldP spid="1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3600" u="sng" dirty="0" smtClean="0"/>
              <a:t>Survey – Settle a Carpool Debate</a:t>
            </a:r>
            <a:endParaRPr lang="en-US" sz="3600" u="sng" dirty="0"/>
          </a:p>
        </p:txBody>
      </p:sp>
      <p:sp>
        <p:nvSpPr>
          <p:cNvPr id="3" name="Content Placeholder 2"/>
          <p:cNvSpPr>
            <a:spLocks noGrp="1"/>
          </p:cNvSpPr>
          <p:nvPr>
            <p:ph idx="1"/>
          </p:nvPr>
        </p:nvSpPr>
        <p:spPr>
          <a:xfrm>
            <a:off x="457200" y="609600"/>
            <a:ext cx="8229600" cy="4525963"/>
          </a:xfrm>
        </p:spPr>
        <p:txBody>
          <a:bodyPr/>
          <a:lstStyle/>
          <a:p>
            <a:pPr marL="0" indent="0">
              <a:buNone/>
            </a:pPr>
            <a:r>
              <a:rPr lang="en-US" dirty="0" smtClean="0"/>
              <a:t>What do you think when someone encourages someone to be quiet by saying </a:t>
            </a:r>
            <a:r>
              <a:rPr lang="en-US" i="1" dirty="0" err="1" smtClean="0"/>
              <a:t>shhhhhh</a:t>
            </a:r>
            <a:r>
              <a:rPr lang="en-US" dirty="0" smtClean="0"/>
              <a:t>?</a:t>
            </a:r>
          </a:p>
          <a:p>
            <a:pPr marL="514350" indent="-514350">
              <a:buFont typeface="+mj-lt"/>
              <a:buAutoNum type="alphaLcParenR"/>
            </a:pPr>
            <a:r>
              <a:rPr lang="en-US" dirty="0" smtClean="0"/>
              <a:t>Rudest thing in the world</a:t>
            </a:r>
          </a:p>
          <a:p>
            <a:pPr marL="514350" indent="-514350">
              <a:buFont typeface="+mj-lt"/>
              <a:buAutoNum type="alphaLcParenR"/>
            </a:pPr>
            <a:r>
              <a:rPr lang="en-US" dirty="0" smtClean="0"/>
              <a:t>Rude</a:t>
            </a:r>
          </a:p>
          <a:p>
            <a:pPr marL="514350" indent="-514350">
              <a:buFont typeface="+mj-lt"/>
              <a:buAutoNum type="alphaLcParenR"/>
            </a:pPr>
            <a:r>
              <a:rPr lang="en-US" dirty="0" err="1" smtClean="0"/>
              <a:t>Sorta</a:t>
            </a:r>
            <a:r>
              <a:rPr lang="en-US" dirty="0" smtClean="0"/>
              <a:t> rude</a:t>
            </a:r>
          </a:p>
          <a:p>
            <a:pPr marL="514350" indent="-514350">
              <a:buFont typeface="+mj-lt"/>
              <a:buAutoNum type="alphaLcParenR"/>
            </a:pPr>
            <a:r>
              <a:rPr lang="en-US" dirty="0" smtClean="0"/>
              <a:t>Not rude</a:t>
            </a:r>
          </a:p>
          <a:p>
            <a:pPr marL="514350" indent="-514350">
              <a:buFont typeface="+mj-lt"/>
              <a:buAutoNum type="alphaLcParenR"/>
            </a:pPr>
            <a:endParaRPr lang="en-US" dirty="0" smtClean="0"/>
          </a:p>
        </p:txBody>
      </p:sp>
    </p:spTree>
    <p:extLst>
      <p:ext uri="{BB962C8B-B14F-4D97-AF65-F5344CB8AC3E}">
        <p14:creationId xmlns:p14="http://schemas.microsoft.com/office/powerpoint/2010/main" val="2593643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Quick Sort</a:t>
            </a:r>
          </a:p>
        </p:txBody>
      </p:sp>
      <p:sp>
        <p:nvSpPr>
          <p:cNvPr id="60419" name="Content Placeholder 2"/>
          <p:cNvSpPr>
            <a:spLocks noGrp="1"/>
          </p:cNvSpPr>
          <p:nvPr>
            <p:ph idx="1"/>
          </p:nvPr>
        </p:nvSpPr>
        <p:spPr>
          <a:xfrm>
            <a:off x="457200" y="1600200"/>
            <a:ext cx="8229600" cy="4724400"/>
          </a:xfrm>
        </p:spPr>
        <p:txBody>
          <a:bodyPr/>
          <a:lstStyle/>
          <a:p>
            <a:r>
              <a:rPr lang="en-US" sz="4400" smtClean="0"/>
              <a:t>Worst case performance: </a:t>
            </a:r>
          </a:p>
          <a:p>
            <a:pPr lvl="1"/>
            <a:r>
              <a:rPr lang="en-US" sz="4400" smtClean="0"/>
              <a:t> O</a:t>
            </a:r>
            <a:r>
              <a:rPr lang="en-US" sz="4400" i="1" smtClean="0"/>
              <a:t>(n</a:t>
            </a:r>
            <a:r>
              <a:rPr lang="en-US" sz="4400" i="1" baseline="30000" smtClean="0"/>
              <a:t>2</a:t>
            </a:r>
            <a:r>
              <a:rPr lang="en-US" sz="4400" i="1" smtClean="0"/>
              <a:t>)</a:t>
            </a:r>
            <a:r>
              <a:rPr lang="en-US" sz="4400" smtClean="0"/>
              <a:t> </a:t>
            </a:r>
          </a:p>
          <a:p>
            <a:r>
              <a:rPr lang="en-US" sz="4400" smtClean="0"/>
              <a:t>Best case performance: </a:t>
            </a:r>
          </a:p>
          <a:p>
            <a:pPr lvl="1"/>
            <a:r>
              <a:rPr lang="en-US" sz="4400" i="1" smtClean="0"/>
              <a:t>O(n log n) </a:t>
            </a:r>
            <a:endParaRPr lang="en-US" sz="4400" smtClean="0"/>
          </a:p>
          <a:p>
            <a:r>
              <a:rPr lang="en-US" sz="4400" smtClean="0"/>
              <a:t>In practice the fastest known comparison-based sort for arrays </a:t>
            </a:r>
          </a:p>
        </p:txBody>
      </p:sp>
      <p:pic>
        <p:nvPicPr>
          <p:cNvPr id="29700"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6705600" y="1981200"/>
            <a:ext cx="2209800" cy="2438400"/>
          </a:xfrm>
          <a:prstGeom prst="borderCallout1">
            <a:avLst>
              <a:gd name="adj1" fmla="val 50245"/>
              <a:gd name="adj2" fmla="val 101524"/>
              <a:gd name="adj3" fmla="val 40158"/>
              <a:gd name="adj4" fmla="val 9837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It matters how evenly the pivot divides the elements!!!</a:t>
            </a:r>
          </a:p>
        </p:txBody>
      </p:sp>
    </p:spTree>
    <p:extLst>
      <p:ext uri="{BB962C8B-B14F-4D97-AF65-F5344CB8AC3E}">
        <p14:creationId xmlns:p14="http://schemas.microsoft.com/office/powerpoint/2010/main" val="813352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smtClean="0"/>
              <a:t>QuickSort</a:t>
            </a:r>
            <a:r>
              <a:rPr lang="en-US" dirty="0" smtClean="0"/>
              <a:t> with an Array</a:t>
            </a:r>
            <a:endParaRPr lang="en-US" dirty="0"/>
          </a:p>
        </p:txBody>
      </p:sp>
      <p:sp>
        <p:nvSpPr>
          <p:cNvPr id="3" name="Content Placeholder 2"/>
          <p:cNvSpPr>
            <a:spLocks noGrp="1"/>
          </p:cNvSpPr>
          <p:nvPr>
            <p:ph idx="1"/>
          </p:nvPr>
        </p:nvSpPr>
        <p:spPr>
          <a:xfrm>
            <a:off x="533400" y="792162"/>
            <a:ext cx="8229600" cy="4525963"/>
          </a:xfrm>
        </p:spPr>
        <p:txBody>
          <a:bodyPr/>
          <a:lstStyle/>
          <a:p>
            <a:r>
              <a:rPr lang="en-US" sz="3600" dirty="0" smtClean="0"/>
              <a:t>Pivot = first index you’re sorting</a:t>
            </a:r>
          </a:p>
          <a:p>
            <a:r>
              <a:rPr lang="en-US" sz="3600" dirty="0"/>
              <a:t>L</a:t>
            </a:r>
            <a:r>
              <a:rPr lang="en-US" sz="3600" dirty="0" smtClean="0"/>
              <a:t> = second index you’re sorting</a:t>
            </a:r>
          </a:p>
          <a:p>
            <a:r>
              <a:rPr lang="en-US" sz="3600" dirty="0" smtClean="0"/>
              <a:t>G = last index you’re sorting</a:t>
            </a:r>
          </a:p>
          <a:p>
            <a:r>
              <a:rPr lang="en-US" sz="3600" dirty="0" smtClean="0"/>
              <a:t>While L &lt;= G</a:t>
            </a:r>
          </a:p>
          <a:p>
            <a:pPr lvl="1"/>
            <a:r>
              <a:rPr lang="en-US" sz="3200" b="1" dirty="0" smtClean="0"/>
              <a:t>Increase L </a:t>
            </a:r>
            <a:r>
              <a:rPr lang="en-US" sz="3200" dirty="0" smtClean="0"/>
              <a:t>until it references something </a:t>
            </a:r>
            <a:r>
              <a:rPr lang="en-US" sz="3200" dirty="0" smtClean="0">
                <a:solidFill>
                  <a:srgbClr val="FF0000"/>
                </a:solidFill>
              </a:rPr>
              <a:t>bigger than the pivot</a:t>
            </a:r>
          </a:p>
          <a:p>
            <a:pPr lvl="1"/>
            <a:r>
              <a:rPr lang="en-US" sz="3200" b="1" dirty="0" smtClean="0"/>
              <a:t>Decrease G</a:t>
            </a:r>
            <a:r>
              <a:rPr lang="en-US" sz="3200" dirty="0" smtClean="0"/>
              <a:t> until  it references something </a:t>
            </a:r>
            <a:r>
              <a:rPr lang="en-US" sz="3200" dirty="0" smtClean="0">
                <a:solidFill>
                  <a:srgbClr val="FF0000"/>
                </a:solidFill>
              </a:rPr>
              <a:t>smaller than the pivot</a:t>
            </a:r>
          </a:p>
          <a:p>
            <a:pPr lvl="1"/>
            <a:r>
              <a:rPr lang="en-US" sz="3200" b="1" dirty="0" smtClean="0"/>
              <a:t>Swap</a:t>
            </a:r>
            <a:r>
              <a:rPr lang="en-US" sz="3200" dirty="0" smtClean="0"/>
              <a:t> elements at L and G</a:t>
            </a:r>
          </a:p>
          <a:p>
            <a:r>
              <a:rPr lang="en-US" sz="3600" dirty="0" smtClean="0"/>
              <a:t>Swap the pivot with the element at G</a:t>
            </a:r>
            <a:endParaRPr lang="en-US" sz="3600" dirty="0"/>
          </a:p>
        </p:txBody>
      </p:sp>
    </p:spTree>
    <p:extLst>
      <p:ext uri="{BB962C8B-B14F-4D97-AF65-F5344CB8AC3E}">
        <p14:creationId xmlns:p14="http://schemas.microsoft.com/office/powerpoint/2010/main" val="49647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426244"/>
            <a:ext cx="8229600" cy="1143000"/>
          </a:xfrm>
        </p:spPr>
        <p:txBody>
          <a:bodyPr/>
          <a:lstStyle/>
          <a:p>
            <a:r>
              <a:rPr lang="en-US" dirty="0" smtClean="0"/>
              <a:t>Quick Sort with an Array</a:t>
            </a:r>
            <a:br>
              <a:rPr lang="en-US" dirty="0" smtClean="0"/>
            </a:br>
            <a:r>
              <a:rPr lang="en-US" dirty="0" smtClean="0"/>
              <a:t>DEMO</a:t>
            </a:r>
          </a:p>
        </p:txBody>
      </p:sp>
      <p:pic>
        <p:nvPicPr>
          <p:cNvPr id="25603"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533400" y="152400"/>
            <a:ext cx="26670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3" name="Table 12"/>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4" name="Table 13"/>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5" name="Table 14"/>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6" name="Table 15"/>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2" name="Table 31"/>
          <p:cNvGraphicFramePr>
            <a:graphicFrameLocks noGrp="1"/>
          </p:cNvGraphicFramePr>
          <p:nvPr/>
        </p:nvGraphicFramePr>
        <p:xfrm>
          <a:off x="1674813"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3" name="Table 32"/>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4" name="Table 33"/>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5" name="Table 34"/>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6" name="Table 35"/>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7" name="Table 36"/>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8" name="Table 37"/>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9" name="Table 38"/>
          <p:cNvGraphicFramePr>
            <a:graphicFrameLocks noGrp="1"/>
          </p:cNvGraphicFramePr>
          <p:nvPr/>
        </p:nvGraphicFramePr>
        <p:xfrm>
          <a:off x="167640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40" name="Table 39"/>
          <p:cNvGraphicFramePr>
            <a:graphicFrameLocks noGrp="1"/>
          </p:cNvGraphicFramePr>
          <p:nvPr/>
        </p:nvGraphicFramePr>
        <p:xfrm>
          <a:off x="167640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
        <p:nvSpPr>
          <p:cNvPr id="27" name="Down Arrow 26"/>
          <p:cNvSpPr/>
          <p:nvPr/>
        </p:nvSpPr>
        <p:spPr>
          <a:xfrm>
            <a:off x="2292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28" name="Down Arrow 27"/>
          <p:cNvSpPr/>
          <p:nvPr/>
        </p:nvSpPr>
        <p:spPr>
          <a:xfrm>
            <a:off x="80835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29" name="Down Arrow 28"/>
          <p:cNvSpPr/>
          <p:nvPr/>
        </p:nvSpPr>
        <p:spPr>
          <a:xfrm>
            <a:off x="74612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30" name="Down Arrow 29"/>
          <p:cNvSpPr/>
          <p:nvPr/>
        </p:nvSpPr>
        <p:spPr>
          <a:xfrm>
            <a:off x="2978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31" name="Down Arrow 30"/>
          <p:cNvSpPr/>
          <p:nvPr/>
        </p:nvSpPr>
        <p:spPr>
          <a:xfrm>
            <a:off x="6788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41" name="Down Arrow 40"/>
          <p:cNvSpPr/>
          <p:nvPr/>
        </p:nvSpPr>
        <p:spPr>
          <a:xfrm>
            <a:off x="35877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42" name="Down Arrow 41"/>
          <p:cNvSpPr/>
          <p:nvPr/>
        </p:nvSpPr>
        <p:spPr>
          <a:xfrm>
            <a:off x="61785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43" name="Down Arrow 42"/>
          <p:cNvSpPr/>
          <p:nvPr/>
        </p:nvSpPr>
        <p:spPr>
          <a:xfrm>
            <a:off x="54927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44" name="Down Arrow 43"/>
          <p:cNvSpPr/>
          <p:nvPr/>
        </p:nvSpPr>
        <p:spPr>
          <a:xfrm>
            <a:off x="4197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smtClean="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45" name="Down Arrow 44"/>
          <p:cNvSpPr/>
          <p:nvPr/>
        </p:nvSpPr>
        <p:spPr>
          <a:xfrm>
            <a:off x="4883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46" name="Down Arrow 45"/>
          <p:cNvSpPr/>
          <p:nvPr/>
        </p:nvSpPr>
        <p:spPr>
          <a:xfrm>
            <a:off x="4883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47" name="Down Arrow 46"/>
          <p:cNvSpPr/>
          <p:nvPr/>
        </p:nvSpPr>
        <p:spPr>
          <a:xfrm>
            <a:off x="4197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273896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30"/>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31"/>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42"/>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par>
                                <p:cTn id="99" presetID="1" presetClass="exit" presetSubtype="0" fill="hold" grpId="1" nodeType="withEffect">
                                  <p:stCondLst>
                                    <p:cond delay="0"/>
                                  </p:stCondLst>
                                  <p:childTnLst>
                                    <p:set>
                                      <p:cBhvr>
                                        <p:cTn id="100" dur="1" fill="hold">
                                          <p:stCondLst>
                                            <p:cond delay="0"/>
                                          </p:stCondLst>
                                        </p:cTn>
                                        <p:tgtEl>
                                          <p:spTgt spid="41"/>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0"/>
                                          </p:stCondLst>
                                        </p:cTn>
                                        <p:tgtEl>
                                          <p:spTgt spid="37"/>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44"/>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38"/>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par>
                                <p:cTn id="119" presetID="1" presetClass="exit" presetSubtype="0" fill="hold" grpId="1" nodeType="withEffect">
                                  <p:stCondLst>
                                    <p:cond delay="0"/>
                                  </p:stCondLst>
                                  <p:childTnLst>
                                    <p:set>
                                      <p:cBhvr>
                                        <p:cTn id="120" dur="1" fill="hold">
                                          <p:stCondLst>
                                            <p:cond delay="0"/>
                                          </p:stCondLst>
                                        </p:cTn>
                                        <p:tgtEl>
                                          <p:spTgt spid="43"/>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39"/>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7"/>
                                        </p:tgtEl>
                                        <p:attrNameLst>
                                          <p:attrName>style.visibility</p:attrName>
                                        </p:attrNameLst>
                                      </p:cBhvr>
                                      <p:to>
                                        <p:strVal val="visible"/>
                                      </p:to>
                                    </p:set>
                                  </p:childTnLst>
                                </p:cTn>
                              </p:par>
                              <p:par>
                                <p:cTn id="129" presetID="1" presetClass="exit" presetSubtype="0" fill="hold" grpId="1" nodeType="withEffect">
                                  <p:stCondLst>
                                    <p:cond delay="0"/>
                                  </p:stCondLst>
                                  <p:childTnLst>
                                    <p:set>
                                      <p:cBhvr>
                                        <p:cTn id="130" dur="1" fill="hold">
                                          <p:stCondLst>
                                            <p:cond delay="0"/>
                                          </p:stCondLst>
                                        </p:cTn>
                                        <p:tgtEl>
                                          <p:spTgt spid="46"/>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41" grpId="0" animBg="1"/>
      <p:bldP spid="41" grpId="1" animBg="1"/>
      <p:bldP spid="42" grpId="0" animBg="1"/>
      <p:bldP spid="42" grpId="1" animBg="1"/>
      <p:bldP spid="43" grpId="0" animBg="1"/>
      <p:bldP spid="43" grpId="1" animBg="1"/>
      <p:bldP spid="44" grpId="0" animBg="1"/>
      <p:bldP spid="44" grpId="1" animBg="1"/>
      <p:bldP spid="45" grpId="0" animBg="1"/>
      <p:bldP spid="46" grpId="0" animBg="1"/>
      <p:bldP spid="46" grpId="1"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90600" y="381000"/>
            <a:ext cx="8229600" cy="1143000"/>
          </a:xfrm>
        </p:spPr>
        <p:txBody>
          <a:bodyPr/>
          <a:lstStyle/>
          <a:p>
            <a:r>
              <a:rPr lang="en-US" smtClean="0"/>
              <a:t>Quick Sort Demo </a:t>
            </a:r>
          </a:p>
        </p:txBody>
      </p:sp>
      <p:pic>
        <p:nvPicPr>
          <p:cNvPr id="26627"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45720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749425" y="1447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1749425" y="205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nvGraphicFramePr>
        <p:xfrm>
          <a:off x="1749425" y="2667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nvGraphicFramePr>
        <p:xfrm>
          <a:off x="1749425" y="32766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3" name="Table 12"/>
          <p:cNvGraphicFramePr>
            <a:graphicFrameLocks noGrp="1"/>
          </p:cNvGraphicFramePr>
          <p:nvPr/>
        </p:nvGraphicFramePr>
        <p:xfrm>
          <a:off x="1749425" y="3886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4" name="Table 13"/>
          <p:cNvGraphicFramePr>
            <a:graphicFrameLocks noGrp="1"/>
          </p:cNvGraphicFramePr>
          <p:nvPr/>
        </p:nvGraphicFramePr>
        <p:xfrm>
          <a:off x="1749425" y="4495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5" name="Table 14"/>
          <p:cNvGraphicFramePr>
            <a:graphicFrameLocks noGrp="1"/>
          </p:cNvGraphicFramePr>
          <p:nvPr/>
        </p:nvGraphicFramePr>
        <p:xfrm>
          <a:off x="1749425" y="5105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6" name="Table 15"/>
          <p:cNvGraphicFramePr>
            <a:graphicFrameLocks noGrp="1"/>
          </p:cNvGraphicFramePr>
          <p:nvPr/>
        </p:nvGraphicFramePr>
        <p:xfrm>
          <a:off x="1749425" y="5715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4053718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rot="16200000">
            <a:off x="-1619250" y="3219450"/>
            <a:ext cx="5143500" cy="1143000"/>
          </a:xfrm>
        </p:spPr>
        <p:txBody>
          <a:bodyPr/>
          <a:lstStyle/>
          <a:p>
            <a:r>
              <a:rPr lang="en-US" smtClean="0"/>
              <a:t>Quick Sort Demo</a:t>
            </a:r>
          </a:p>
        </p:txBody>
      </p:sp>
      <p:pic>
        <p:nvPicPr>
          <p:cNvPr id="27651"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1905000" y="152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7" name="Table 16"/>
          <p:cNvGraphicFramePr>
            <a:graphicFrameLocks noGrp="1"/>
          </p:cNvGraphicFramePr>
          <p:nvPr/>
        </p:nvGraphicFramePr>
        <p:xfrm>
          <a:off x="1905000" y="762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8" name="Table 17"/>
          <p:cNvGraphicFramePr>
            <a:graphicFrameLocks noGrp="1"/>
          </p:cNvGraphicFramePr>
          <p:nvPr/>
        </p:nvGraphicFramePr>
        <p:xfrm>
          <a:off x="1905000" y="13716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9" name="Table 18"/>
          <p:cNvGraphicFramePr>
            <a:graphicFrameLocks noGrp="1"/>
          </p:cNvGraphicFramePr>
          <p:nvPr/>
        </p:nvGraphicFramePr>
        <p:xfrm>
          <a:off x="1905000" y="1981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0" name="Table 19"/>
          <p:cNvGraphicFramePr>
            <a:graphicFrameLocks noGrp="1"/>
          </p:cNvGraphicFramePr>
          <p:nvPr/>
        </p:nvGraphicFramePr>
        <p:xfrm>
          <a:off x="1905000" y="2590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1" name="Table 20"/>
          <p:cNvGraphicFramePr>
            <a:graphicFrameLocks noGrp="1"/>
          </p:cNvGraphicFramePr>
          <p:nvPr/>
        </p:nvGraphicFramePr>
        <p:xfrm>
          <a:off x="1905000" y="3200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2" name="Table 21"/>
          <p:cNvGraphicFramePr>
            <a:graphicFrameLocks noGrp="1"/>
          </p:cNvGraphicFramePr>
          <p:nvPr/>
        </p:nvGraphicFramePr>
        <p:xfrm>
          <a:off x="1905000" y="3810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3" name="Table 22"/>
          <p:cNvGraphicFramePr>
            <a:graphicFrameLocks noGrp="1"/>
          </p:cNvGraphicFramePr>
          <p:nvPr/>
        </p:nvGraphicFramePr>
        <p:xfrm>
          <a:off x="1905000" y="44196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4" name="Table 23"/>
          <p:cNvGraphicFramePr>
            <a:graphicFrameLocks noGrp="1"/>
          </p:cNvGraphicFramePr>
          <p:nvPr/>
        </p:nvGraphicFramePr>
        <p:xfrm>
          <a:off x="1905000" y="5029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5" name="Table 24"/>
          <p:cNvGraphicFramePr>
            <a:graphicFrameLocks noGrp="1"/>
          </p:cNvGraphicFramePr>
          <p:nvPr/>
        </p:nvGraphicFramePr>
        <p:xfrm>
          <a:off x="1905000" y="5638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1303192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7375" y="2698750"/>
            <a:ext cx="8229600" cy="1143000"/>
          </a:xfrm>
        </p:spPr>
        <p:txBody>
          <a:bodyPr/>
          <a:lstStyle/>
          <a:p>
            <a:r>
              <a:rPr lang="en-US" sz="16600" b="1" dirty="0" smtClean="0"/>
              <a:t>Runtime</a:t>
            </a:r>
            <a:endParaRPr lang="en-US" sz="8800" dirty="0" smtClean="0"/>
          </a:p>
        </p:txBody>
      </p:sp>
    </p:spTree>
    <p:extLst>
      <p:ext uri="{BB962C8B-B14F-4D97-AF65-F5344CB8AC3E}">
        <p14:creationId xmlns:p14="http://schemas.microsoft.com/office/powerpoint/2010/main" val="1958925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p:txBody>
          <a:bodyPr/>
          <a:lstStyle/>
          <a:p>
            <a:r>
              <a:rPr lang="en-US" dirty="0" smtClean="0"/>
              <a:t>What is the worst case run-time for </a:t>
            </a:r>
            <a:r>
              <a:rPr lang="en-US" dirty="0" smtClean="0">
                <a:latin typeface="Courier New" pitchFamily="49" charset="0"/>
                <a:cs typeface="Courier New" pitchFamily="49" charset="0"/>
              </a:rPr>
              <a:t>find </a:t>
            </a:r>
            <a:r>
              <a:rPr lang="en-US" dirty="0" smtClean="0"/>
              <a:t>in this Binary Search Tree?</a:t>
            </a:r>
          </a:p>
        </p:txBody>
      </p:sp>
      <p:sp>
        <p:nvSpPr>
          <p:cNvPr id="3994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9941" name="TextBox 1"/>
          <p:cNvSpPr txBox="1">
            <a:spLocks noChangeArrowheads="1"/>
          </p:cNvSpPr>
          <p:nvPr/>
        </p:nvSpPr>
        <p:spPr bwMode="auto">
          <a:xfrm>
            <a:off x="304800" y="2514600"/>
            <a:ext cx="4038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 typeface="Times" charset="0"/>
              <a:buAutoNum type="alphaUcPeriod"/>
            </a:pPr>
            <a:r>
              <a:rPr lang="en-US" sz="3600" dirty="0">
                <a:latin typeface="+mn-lt"/>
              </a:rPr>
              <a:t> O(1)</a:t>
            </a:r>
          </a:p>
          <a:p>
            <a:pPr>
              <a:buFont typeface="Times" charset="0"/>
              <a:buAutoNum type="alphaUcPeriod"/>
            </a:pPr>
            <a:r>
              <a:rPr lang="en-US" sz="3600" dirty="0">
                <a:latin typeface="+mn-lt"/>
              </a:rPr>
              <a:t> O(log n)</a:t>
            </a:r>
          </a:p>
          <a:p>
            <a:pPr>
              <a:buFont typeface="Times" charset="0"/>
              <a:buAutoNum type="alphaUcPeriod"/>
            </a:pPr>
            <a:r>
              <a:rPr lang="en-US" sz="3600" dirty="0">
                <a:latin typeface="+mn-lt"/>
              </a:rPr>
              <a:t> O(n log n)</a:t>
            </a:r>
          </a:p>
          <a:p>
            <a:pPr>
              <a:buFont typeface="Times" charset="0"/>
              <a:buAutoNum type="alphaUcPeriod"/>
            </a:pPr>
            <a:r>
              <a:rPr lang="en-US" sz="3600" dirty="0">
                <a:latin typeface="+mn-lt"/>
              </a:rPr>
              <a:t> O(n)</a:t>
            </a:r>
          </a:p>
          <a:p>
            <a:pPr>
              <a:buFont typeface="Times" charset="0"/>
              <a:buAutoNum type="alphaUcPeriod"/>
            </a:pPr>
            <a:r>
              <a:rPr lang="en-US" sz="3600" dirty="0">
                <a:latin typeface="+mn-lt"/>
              </a:rPr>
              <a:t> O(n</a:t>
            </a:r>
            <a:r>
              <a:rPr lang="en-US" sz="3600" baseline="30000" dirty="0">
                <a:latin typeface="+mn-lt"/>
              </a:rPr>
              <a:t>2</a:t>
            </a:r>
            <a:r>
              <a:rPr lang="en-US" sz="3600" dirty="0">
                <a:latin typeface="+mn-lt"/>
              </a:rPr>
              <a:t>)</a:t>
            </a:r>
          </a:p>
        </p:txBody>
      </p:sp>
      <p:pic>
        <p:nvPicPr>
          <p:cNvPr id="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81400" y="2133600"/>
            <a:ext cx="320040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2" descr="http://www.customonlinesigns.com/images/u/1f94b8711bf44974ad7c450d492908be-8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590618"/>
            <a:ext cx="1531961" cy="159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47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What is the worst case run-time for </a:t>
            </a:r>
            <a:r>
              <a:rPr lang="en-US" dirty="0" smtClean="0">
                <a:latin typeface="Courier New" pitchFamily="49" charset="0"/>
                <a:cs typeface="Courier New" pitchFamily="49" charset="0"/>
              </a:rPr>
              <a:t>find</a:t>
            </a:r>
            <a:r>
              <a:rPr lang="en-US" dirty="0" smtClean="0"/>
              <a:t> in a “full” BST with n nodes?</a:t>
            </a:r>
          </a:p>
        </p:txBody>
      </p:sp>
      <p:sp>
        <p:nvSpPr>
          <p:cNvPr id="4096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0965" name="TextBox 5"/>
          <p:cNvSpPr txBox="1">
            <a:spLocks noChangeArrowheads="1"/>
          </p:cNvSpPr>
          <p:nvPr/>
        </p:nvSpPr>
        <p:spPr bwMode="auto">
          <a:xfrm>
            <a:off x="152400" y="2057400"/>
            <a:ext cx="4038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 typeface="Times" charset="0"/>
              <a:buAutoNum type="alphaUcPeriod"/>
            </a:pPr>
            <a:r>
              <a:rPr lang="en-US" sz="3600" dirty="0">
                <a:latin typeface="+mj-lt"/>
              </a:rPr>
              <a:t> O(1)</a:t>
            </a:r>
          </a:p>
          <a:p>
            <a:pPr>
              <a:buFont typeface="Times" charset="0"/>
              <a:buAutoNum type="alphaUcPeriod"/>
            </a:pPr>
            <a:r>
              <a:rPr lang="en-US" sz="3600" dirty="0">
                <a:latin typeface="+mj-lt"/>
              </a:rPr>
              <a:t> O(log n)</a:t>
            </a:r>
          </a:p>
          <a:p>
            <a:pPr>
              <a:buFont typeface="Times" charset="0"/>
              <a:buAutoNum type="alphaUcPeriod"/>
            </a:pPr>
            <a:r>
              <a:rPr lang="en-US" sz="3600" dirty="0">
                <a:latin typeface="+mj-lt"/>
              </a:rPr>
              <a:t> O(n log n)</a:t>
            </a:r>
          </a:p>
          <a:p>
            <a:pPr>
              <a:buFont typeface="Times" charset="0"/>
              <a:buAutoNum type="alphaUcPeriod"/>
            </a:pPr>
            <a:r>
              <a:rPr lang="en-US" sz="3600" dirty="0">
                <a:latin typeface="+mj-lt"/>
              </a:rPr>
              <a:t> O(n)</a:t>
            </a:r>
          </a:p>
          <a:p>
            <a:pPr>
              <a:buFont typeface="Times" charset="0"/>
              <a:buAutoNum type="alphaUcPeriod"/>
            </a:pPr>
            <a:r>
              <a:rPr lang="en-US" sz="3600" dirty="0">
                <a:latin typeface="+mj-lt"/>
              </a:rPr>
              <a:t> O(n</a:t>
            </a:r>
            <a:r>
              <a:rPr lang="en-US" sz="3600" baseline="30000" dirty="0">
                <a:latin typeface="+mj-lt"/>
              </a:rPr>
              <a:t>2</a:t>
            </a:r>
            <a:r>
              <a:rPr lang="en-US" sz="3600" dirty="0">
                <a:latin typeface="+mj-lt"/>
              </a:rPr>
              <a:t>)</a:t>
            </a:r>
          </a:p>
        </p:txBody>
      </p:sp>
      <p:pic>
        <p:nvPicPr>
          <p:cNvPr id="7" name="Picture 4" descr="C:\Users\Colleen\Desktop\Untitled)234S.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44" t="7314" r="26106" b="7314"/>
          <a:stretch>
            <a:fillRect/>
          </a:stretch>
        </p:blipFill>
        <p:spPr bwMode="auto">
          <a:xfrm>
            <a:off x="3505200" y="2133600"/>
            <a:ext cx="4632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5400000">
            <a:off x="5777428" y="5087036"/>
            <a:ext cx="457200" cy="646331"/>
          </a:xfrm>
          <a:prstGeom prst="rect">
            <a:avLst/>
          </a:prstGeom>
          <a:noFill/>
        </p:spPr>
        <p:txBody>
          <a:bodyPr wrap="square" rtlCol="0">
            <a:spAutoFit/>
          </a:bodyPr>
          <a:lstStyle/>
          <a:p>
            <a:r>
              <a:rPr lang="en-US" sz="3600" dirty="0" smtClean="0"/>
              <a:t>… </a:t>
            </a:r>
            <a:endParaRPr lang="en-US" sz="3600" dirty="0"/>
          </a:p>
        </p:txBody>
      </p:sp>
      <p:sp>
        <p:nvSpPr>
          <p:cNvPr id="3" name="Cloud 2"/>
          <p:cNvSpPr/>
          <p:nvPr/>
        </p:nvSpPr>
        <p:spPr>
          <a:xfrm>
            <a:off x="2971800" y="5791200"/>
            <a:ext cx="5943600" cy="765116"/>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6166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24088" y="4648200"/>
            <a:ext cx="6919912" cy="1981200"/>
          </a:xfrm>
        </p:spPr>
        <p:txBody>
          <a:bodyPr/>
          <a:lstStyle/>
          <a:p>
            <a:r>
              <a:rPr lang="en-US" sz="3200" b="1" smtClean="0"/>
              <a:t>Assuming: </a:t>
            </a:r>
            <a:r>
              <a:rPr lang="en-US" sz="3200" smtClean="0"/>
              <a:t/>
            </a:r>
            <a:br>
              <a:rPr lang="en-US" sz="3200" smtClean="0"/>
            </a:br>
            <a:r>
              <a:rPr lang="en-US" sz="3200" smtClean="0"/>
              <a:t> all nodes have 0 or 1 children</a:t>
            </a:r>
            <a:br>
              <a:rPr lang="en-US" sz="3200" smtClean="0"/>
            </a:br>
            <a:r>
              <a:rPr lang="en-US" sz="3200" smtClean="0"/>
              <a:t>N nodes in the BST</a:t>
            </a:r>
          </a:p>
        </p:txBody>
      </p:sp>
      <p:graphicFrame>
        <p:nvGraphicFramePr>
          <p:cNvPr id="6" name="Table 5"/>
          <p:cNvGraphicFramePr>
            <a:graphicFrameLocks noGrp="1"/>
          </p:cNvGraphicFramePr>
          <p:nvPr/>
        </p:nvGraphicFramePr>
        <p:xfrm>
          <a:off x="14288" y="1120775"/>
          <a:ext cx="9067800" cy="2152650"/>
        </p:xfrm>
        <a:graphic>
          <a:graphicData uri="http://schemas.openxmlformats.org/drawingml/2006/table">
            <a:tbl>
              <a:tblPr firstRow="1" bandRow="1">
                <a:tableStyleId>{5C22544A-7EE6-4342-B048-85BDC9FD1C3A}</a:tableStyleId>
              </a:tblPr>
              <a:tblGrid>
                <a:gridCol w="1511300"/>
                <a:gridCol w="1511300"/>
                <a:gridCol w="1511300"/>
                <a:gridCol w="1511300"/>
                <a:gridCol w="1511300"/>
                <a:gridCol w="1511300"/>
              </a:tblGrid>
              <a:tr h="717550">
                <a:tc gridSpan="2">
                  <a:txBody>
                    <a:bodyPr/>
                    <a:lstStyle/>
                    <a:p>
                      <a:pPr algn="ctr"/>
                      <a:r>
                        <a:rPr lang="en-US" sz="4000" dirty="0" smtClean="0">
                          <a:latin typeface="Courier New" pitchFamily="49" charset="0"/>
                          <a:cs typeface="Courier New" pitchFamily="49" charset="0"/>
                        </a:rPr>
                        <a:t>Find</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Insert</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Delete</a:t>
                      </a:r>
                      <a:endParaRPr lang="en-US" sz="4000" dirty="0">
                        <a:latin typeface="Courier New" pitchFamily="49" charset="0"/>
                        <a:cs typeface="Courier New" pitchFamily="49" charset="0"/>
                      </a:endParaRPr>
                    </a:p>
                  </a:txBody>
                  <a:tcPr/>
                </a:tc>
                <a:tc hMerge="1">
                  <a:txBody>
                    <a:bodyPr/>
                    <a:lstStyle/>
                    <a:p>
                      <a:endParaRPr lang="en-US" dirty="0"/>
                    </a:p>
                  </a:txBody>
                  <a:tcPr/>
                </a:tc>
              </a:tr>
              <a:tr h="717550">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r>
              <a:tr h="717550">
                <a:tc>
                  <a:txBody>
                    <a:bodyPr/>
                    <a:lstStyle/>
                    <a:p>
                      <a:pPr algn="ctr"/>
                      <a:r>
                        <a:rPr lang="en-US" sz="3200" dirty="0" smtClean="0"/>
                        <a:t>O(       )</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dirty="0">
                <a:solidFill>
                  <a:schemeClr val="tx2"/>
                </a:solidFill>
                <a:latin typeface="Times" charset="0"/>
              </a:rPr>
              <a:t>BST </a:t>
            </a:r>
            <a:r>
              <a:rPr lang="en-US" sz="4400" u="sng" dirty="0" smtClean="0">
                <a:solidFill>
                  <a:schemeClr val="tx2"/>
                </a:solidFill>
                <a:latin typeface="Times" charset="0"/>
              </a:rPr>
              <a:t>Big-O </a:t>
            </a:r>
            <a:r>
              <a:rPr lang="en-US" sz="4400" u="sng" dirty="0">
                <a:solidFill>
                  <a:schemeClr val="tx2"/>
                </a:solidFill>
                <a:latin typeface="Times" charset="0"/>
              </a:rPr>
              <a:t>(</a:t>
            </a:r>
            <a:r>
              <a:rPr lang="en-US" sz="3200" u="sng" dirty="0">
                <a:solidFill>
                  <a:schemeClr val="tx2"/>
                </a:solidFill>
                <a:latin typeface="Times" charset="0"/>
              </a:rPr>
              <a:t>Completely Unbalanced Case</a:t>
            </a:r>
            <a:r>
              <a:rPr lang="en-US" sz="4400" u="sng" dirty="0">
                <a:solidFill>
                  <a:schemeClr val="tx2"/>
                </a:solidFill>
                <a:latin typeface="Times" charset="0"/>
              </a:rPr>
              <a:t>)</a:t>
            </a:r>
          </a:p>
        </p:txBody>
      </p:sp>
      <p:pic>
        <p:nvPicPr>
          <p:cNvPr id="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 y="3276600"/>
            <a:ext cx="2590800" cy="30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2" descr="http://www.customonlinesigns.com/images/u/1f94b8711bf44974ad7c450d492908be-8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5483" y="3472713"/>
            <a:ext cx="1531961" cy="159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786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4800600"/>
            <a:ext cx="6081713" cy="1981200"/>
          </a:xfrm>
        </p:spPr>
        <p:txBody>
          <a:bodyPr/>
          <a:lstStyle/>
          <a:p>
            <a:r>
              <a:rPr lang="en-US" sz="3200" b="1" dirty="0" smtClean="0"/>
              <a:t>Assuming: </a:t>
            </a:r>
            <a:r>
              <a:rPr lang="en-US" sz="3200" dirty="0" smtClean="0"/>
              <a:t/>
            </a:r>
            <a:br>
              <a:rPr lang="en-US" sz="3200" dirty="0" smtClean="0"/>
            </a:br>
            <a:r>
              <a:rPr lang="en-US" sz="3200" dirty="0" smtClean="0"/>
              <a:t> all nodes have 0 or 2 children</a:t>
            </a:r>
            <a:br>
              <a:rPr lang="en-US" sz="3200" dirty="0" smtClean="0"/>
            </a:br>
            <a:r>
              <a:rPr lang="en-US" sz="3200" dirty="0" smtClean="0"/>
              <a:t>N nodes in the BST </a:t>
            </a:r>
            <a:br>
              <a:rPr lang="en-US" sz="3200" dirty="0" smtClean="0"/>
            </a:br>
            <a:r>
              <a:rPr lang="en-US" sz="2000" dirty="0" smtClean="0"/>
              <a:t>(and height = log(n))</a:t>
            </a:r>
          </a:p>
        </p:txBody>
      </p:sp>
      <p:graphicFrame>
        <p:nvGraphicFramePr>
          <p:cNvPr id="6" name="Table 5"/>
          <p:cNvGraphicFramePr>
            <a:graphicFrameLocks noGrp="1"/>
          </p:cNvGraphicFramePr>
          <p:nvPr/>
        </p:nvGraphicFramePr>
        <p:xfrm>
          <a:off x="14288" y="1120775"/>
          <a:ext cx="9067800" cy="2152650"/>
        </p:xfrm>
        <a:graphic>
          <a:graphicData uri="http://schemas.openxmlformats.org/drawingml/2006/table">
            <a:tbl>
              <a:tblPr firstRow="1" bandRow="1">
                <a:tableStyleId>{5C22544A-7EE6-4342-B048-85BDC9FD1C3A}</a:tableStyleId>
              </a:tblPr>
              <a:tblGrid>
                <a:gridCol w="1511300"/>
                <a:gridCol w="1511300"/>
                <a:gridCol w="1511300"/>
                <a:gridCol w="1511300"/>
                <a:gridCol w="1511300"/>
                <a:gridCol w="1511300"/>
              </a:tblGrid>
              <a:tr h="717550">
                <a:tc gridSpan="2">
                  <a:txBody>
                    <a:bodyPr/>
                    <a:lstStyle/>
                    <a:p>
                      <a:pPr algn="ctr"/>
                      <a:r>
                        <a:rPr lang="en-US" sz="4000" dirty="0" smtClean="0">
                          <a:latin typeface="Courier New" pitchFamily="49" charset="0"/>
                          <a:cs typeface="Courier New" pitchFamily="49" charset="0"/>
                        </a:rPr>
                        <a:t>Find</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Insert</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Delete</a:t>
                      </a:r>
                      <a:endParaRPr lang="en-US" sz="4000" dirty="0">
                        <a:latin typeface="Courier New" pitchFamily="49" charset="0"/>
                        <a:cs typeface="Courier New" pitchFamily="49" charset="0"/>
                      </a:endParaRPr>
                    </a:p>
                  </a:txBody>
                  <a:tcPr/>
                </a:tc>
                <a:tc hMerge="1">
                  <a:txBody>
                    <a:bodyPr/>
                    <a:lstStyle/>
                    <a:p>
                      <a:endParaRPr lang="en-US" dirty="0"/>
                    </a:p>
                  </a:txBody>
                  <a:tcPr/>
                </a:tc>
              </a:tr>
              <a:tr h="717550">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r>
              <a:tr h="717550">
                <a:tc>
                  <a:txBody>
                    <a:bodyPr/>
                    <a:lstStyle/>
                    <a:p>
                      <a:pPr algn="ctr"/>
                      <a:r>
                        <a:rPr lang="en-US" sz="3200" dirty="0" smtClean="0"/>
                        <a:t>O(       )</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dirty="0">
                <a:solidFill>
                  <a:schemeClr val="tx2"/>
                </a:solidFill>
                <a:latin typeface="Times" charset="0"/>
              </a:rPr>
              <a:t>BST </a:t>
            </a:r>
            <a:r>
              <a:rPr lang="en-US" sz="4400" u="sng" dirty="0" smtClean="0">
                <a:solidFill>
                  <a:schemeClr val="tx2"/>
                </a:solidFill>
                <a:latin typeface="Times" charset="0"/>
              </a:rPr>
              <a:t>Big-O </a:t>
            </a:r>
            <a:r>
              <a:rPr lang="en-US" sz="4400" u="sng" dirty="0">
                <a:solidFill>
                  <a:schemeClr val="tx2"/>
                </a:solidFill>
                <a:latin typeface="Times" charset="0"/>
              </a:rPr>
              <a:t>(Balanced Case)</a:t>
            </a:r>
          </a:p>
        </p:txBody>
      </p:sp>
      <p:pic>
        <p:nvPicPr>
          <p:cNvPr id="7" name="Picture 4" descr="C:\Users\Colleen\Desktop\Untitled)234S.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44" t="7314" r="26106" b="7314"/>
          <a:stretch>
            <a:fillRect/>
          </a:stretch>
        </p:blipFill>
        <p:spPr bwMode="auto">
          <a:xfrm>
            <a:off x="4724400" y="3733800"/>
            <a:ext cx="4632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Callout 1 7"/>
          <p:cNvSpPr/>
          <p:nvPr/>
        </p:nvSpPr>
        <p:spPr>
          <a:xfrm>
            <a:off x="685800" y="3429000"/>
            <a:ext cx="1807284" cy="1505802"/>
          </a:xfrm>
          <a:prstGeom prst="borderCallout1">
            <a:avLst>
              <a:gd name="adj1" fmla="val 53977"/>
              <a:gd name="adj2" fmla="val 101067"/>
              <a:gd name="adj3" fmla="val -24614"/>
              <a:gd name="adj4" fmla="val 17808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Times" charset="0"/>
              <a:buAutoNum type="alphaUcPeriod"/>
            </a:pPr>
            <a:r>
              <a:rPr lang="en-US" sz="2000" dirty="0"/>
              <a:t> O(1)</a:t>
            </a:r>
          </a:p>
          <a:p>
            <a:pPr>
              <a:buFont typeface="Times" charset="0"/>
              <a:buAutoNum type="alphaUcPeriod"/>
            </a:pPr>
            <a:r>
              <a:rPr lang="en-US" sz="2000" dirty="0"/>
              <a:t> O(log n)</a:t>
            </a:r>
          </a:p>
          <a:p>
            <a:pPr>
              <a:buFont typeface="Times" charset="0"/>
              <a:buAutoNum type="alphaUcPeriod"/>
            </a:pPr>
            <a:r>
              <a:rPr lang="en-US" sz="2000" dirty="0"/>
              <a:t> O(n log n)</a:t>
            </a:r>
          </a:p>
          <a:p>
            <a:pPr>
              <a:buFont typeface="Times" charset="0"/>
              <a:buAutoNum type="alphaUcPeriod"/>
            </a:pPr>
            <a:r>
              <a:rPr lang="en-US" sz="2000" dirty="0"/>
              <a:t> O(n)</a:t>
            </a:r>
          </a:p>
          <a:p>
            <a:pPr>
              <a:buFont typeface="Times" charset="0"/>
              <a:buAutoNum type="alphaUcPeriod"/>
            </a:pPr>
            <a:r>
              <a:rPr lang="en-US" sz="2000" dirty="0"/>
              <a:t> O(n</a:t>
            </a:r>
            <a:r>
              <a:rPr lang="en-US" sz="2000" baseline="30000" dirty="0"/>
              <a:t>2</a:t>
            </a:r>
            <a:r>
              <a:rPr lang="en-US" sz="2000" dirty="0" smtClean="0"/>
              <a:t>)</a:t>
            </a:r>
            <a:endParaRPr lang="en-US" sz="2000" dirty="0"/>
          </a:p>
        </p:txBody>
      </p:sp>
    </p:spTree>
    <p:extLst>
      <p:ext uri="{BB962C8B-B14F-4D97-AF65-F5344CB8AC3E}">
        <p14:creationId xmlns:p14="http://schemas.microsoft.com/office/powerpoint/2010/main" val="2944042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3600" u="sng" dirty="0" smtClean="0"/>
              <a:t>Homework Due Dates</a:t>
            </a:r>
            <a:endParaRPr lang="en-US" sz="3600" u="sng" dirty="0"/>
          </a:p>
        </p:txBody>
      </p:sp>
      <p:sp>
        <p:nvSpPr>
          <p:cNvPr id="3" name="Content Placeholder 2"/>
          <p:cNvSpPr>
            <a:spLocks noGrp="1"/>
          </p:cNvSpPr>
          <p:nvPr>
            <p:ph idx="1"/>
          </p:nvPr>
        </p:nvSpPr>
        <p:spPr>
          <a:xfrm>
            <a:off x="457200" y="609600"/>
            <a:ext cx="8229600" cy="4525963"/>
          </a:xfrm>
        </p:spPr>
        <p:txBody>
          <a:bodyPr/>
          <a:lstStyle/>
          <a:p>
            <a:pPr marL="0" indent="0">
              <a:buNone/>
            </a:pPr>
            <a:r>
              <a:rPr lang="en-US" dirty="0" smtClean="0"/>
              <a:t>We have a 1-week assignment left and a 2-week assignment. </a:t>
            </a:r>
            <a:r>
              <a:rPr lang="en-US" i="1" dirty="0" smtClean="0"/>
              <a:t>Thanksgiving: Nov 28</a:t>
            </a:r>
          </a:p>
          <a:p>
            <a:pPr marL="514350" indent="-514350">
              <a:buFont typeface="+mj-lt"/>
              <a:buAutoNum type="alphaLcParenR"/>
            </a:pPr>
            <a:r>
              <a:rPr lang="en-US" dirty="0" smtClean="0"/>
              <a:t>1-week due Nov 26</a:t>
            </a:r>
            <a:r>
              <a:rPr lang="en-US" baseline="30000" dirty="0" smtClean="0"/>
              <a:t>th</a:t>
            </a:r>
            <a:r>
              <a:rPr lang="en-US" dirty="0" smtClean="0"/>
              <a:t>, 2-week due Dec 10</a:t>
            </a:r>
          </a:p>
          <a:p>
            <a:pPr marL="514350" indent="-514350">
              <a:buFont typeface="+mj-lt"/>
              <a:buAutoNum type="alphaLcParenR"/>
            </a:pPr>
            <a:r>
              <a:rPr lang="en-US" dirty="0" smtClean="0"/>
              <a:t>2-week due Dec 3</a:t>
            </a:r>
            <a:r>
              <a:rPr lang="en-US" baseline="30000" dirty="0" smtClean="0"/>
              <a:t>rd</a:t>
            </a:r>
            <a:r>
              <a:rPr lang="en-US" dirty="0" smtClean="0"/>
              <a:t>, 1-week due Dec 10</a:t>
            </a:r>
          </a:p>
          <a:p>
            <a:pPr marL="514350" indent="-514350">
              <a:buFont typeface="+mj-lt"/>
              <a:buAutoNum type="alphaLcParenR"/>
            </a:pPr>
            <a:r>
              <a:rPr lang="en-US" dirty="0" smtClean="0"/>
              <a:t>I don’t care</a:t>
            </a:r>
          </a:p>
        </p:txBody>
      </p:sp>
      <p:pic>
        <p:nvPicPr>
          <p:cNvPr id="4" name="Picture 3"/>
          <p:cNvPicPr>
            <a:picLocks noChangeAspect="1"/>
          </p:cNvPicPr>
          <p:nvPr/>
        </p:nvPicPr>
        <p:blipFill>
          <a:blip r:embed="rId2"/>
          <a:stretch>
            <a:fillRect/>
          </a:stretch>
        </p:blipFill>
        <p:spPr>
          <a:xfrm>
            <a:off x="447084" y="3373438"/>
            <a:ext cx="7172915" cy="3455701"/>
          </a:xfrm>
          <a:prstGeom prst="rect">
            <a:avLst/>
          </a:prstGeom>
        </p:spPr>
      </p:pic>
    </p:spTree>
    <p:extLst>
      <p:ext uri="{BB962C8B-B14F-4D97-AF65-F5344CB8AC3E}">
        <p14:creationId xmlns:p14="http://schemas.microsoft.com/office/powerpoint/2010/main" val="947953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24088" y="4648200"/>
            <a:ext cx="6919912" cy="1981200"/>
          </a:xfrm>
        </p:spPr>
        <p:txBody>
          <a:bodyPr/>
          <a:lstStyle/>
          <a:p>
            <a:r>
              <a:rPr lang="en-US" sz="3200" b="1" smtClean="0"/>
              <a:t>Assuming: </a:t>
            </a:r>
            <a:r>
              <a:rPr lang="en-US" sz="3200" smtClean="0"/>
              <a:t/>
            </a:r>
            <a:br>
              <a:rPr lang="en-US" sz="3200" smtClean="0"/>
            </a:br>
            <a:r>
              <a:rPr lang="en-US" sz="3200" smtClean="0"/>
              <a:t> most nodes have 0 or 2 children</a:t>
            </a:r>
            <a:br>
              <a:rPr lang="en-US" sz="3200" smtClean="0"/>
            </a:br>
            <a:r>
              <a:rPr lang="en-US" sz="3200" smtClean="0"/>
              <a:t>height is O(log n)</a:t>
            </a:r>
            <a:br>
              <a:rPr lang="en-US" sz="3200" smtClean="0"/>
            </a:br>
            <a:r>
              <a:rPr lang="en-US" sz="3200" smtClean="0"/>
              <a:t>N nodes in the BST</a:t>
            </a:r>
          </a:p>
        </p:txBody>
      </p:sp>
      <p:graphicFrame>
        <p:nvGraphicFramePr>
          <p:cNvPr id="6" name="Table 5"/>
          <p:cNvGraphicFramePr>
            <a:graphicFrameLocks noGrp="1"/>
          </p:cNvGraphicFramePr>
          <p:nvPr/>
        </p:nvGraphicFramePr>
        <p:xfrm>
          <a:off x="14288" y="1120775"/>
          <a:ext cx="9067800" cy="2152650"/>
        </p:xfrm>
        <a:graphic>
          <a:graphicData uri="http://schemas.openxmlformats.org/drawingml/2006/table">
            <a:tbl>
              <a:tblPr firstRow="1" bandRow="1">
                <a:tableStyleId>{5C22544A-7EE6-4342-B048-85BDC9FD1C3A}</a:tableStyleId>
              </a:tblPr>
              <a:tblGrid>
                <a:gridCol w="1511300"/>
                <a:gridCol w="1511300"/>
                <a:gridCol w="1511300"/>
                <a:gridCol w="1511300"/>
                <a:gridCol w="1511300"/>
                <a:gridCol w="1511300"/>
              </a:tblGrid>
              <a:tr h="717550">
                <a:tc gridSpan="2">
                  <a:txBody>
                    <a:bodyPr/>
                    <a:lstStyle/>
                    <a:p>
                      <a:pPr algn="ctr"/>
                      <a:r>
                        <a:rPr lang="en-US" sz="4000" dirty="0" smtClean="0">
                          <a:latin typeface="Courier New" pitchFamily="49" charset="0"/>
                          <a:cs typeface="Courier New" pitchFamily="49" charset="0"/>
                        </a:rPr>
                        <a:t>Find</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Insert</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Delete</a:t>
                      </a:r>
                      <a:endParaRPr lang="en-US" sz="4000" dirty="0">
                        <a:latin typeface="Courier New" pitchFamily="49" charset="0"/>
                        <a:cs typeface="Courier New" pitchFamily="49" charset="0"/>
                      </a:endParaRPr>
                    </a:p>
                  </a:txBody>
                  <a:tcPr/>
                </a:tc>
                <a:tc hMerge="1">
                  <a:txBody>
                    <a:bodyPr/>
                    <a:lstStyle/>
                    <a:p>
                      <a:endParaRPr lang="en-US" dirty="0"/>
                    </a:p>
                  </a:txBody>
                  <a:tcPr/>
                </a:tc>
              </a:tr>
              <a:tr h="717550">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r>
              <a:tr h="717550">
                <a:tc>
                  <a:txBody>
                    <a:bodyPr/>
                    <a:lstStyle/>
                    <a:p>
                      <a:pPr algn="ctr"/>
                      <a:r>
                        <a:rPr lang="en-US" sz="3200" dirty="0" smtClean="0"/>
                        <a:t>O(       )</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dirty="0">
                <a:solidFill>
                  <a:schemeClr val="tx2"/>
                </a:solidFill>
                <a:latin typeface="Times" charset="0"/>
              </a:rPr>
              <a:t>BST </a:t>
            </a:r>
            <a:r>
              <a:rPr lang="en-US" sz="4400" u="sng" dirty="0" smtClean="0">
                <a:solidFill>
                  <a:schemeClr val="tx2"/>
                </a:solidFill>
                <a:latin typeface="Times" charset="0"/>
              </a:rPr>
              <a:t>Big-O </a:t>
            </a:r>
            <a:r>
              <a:rPr lang="en-US" sz="4400" u="sng" dirty="0">
                <a:solidFill>
                  <a:schemeClr val="tx2"/>
                </a:solidFill>
                <a:latin typeface="Times" charset="0"/>
              </a:rPr>
              <a:t>(Mostly Balanced Case)</a:t>
            </a:r>
          </a:p>
        </p:txBody>
      </p:sp>
      <p:pic>
        <p:nvPicPr>
          <p:cNvPr id="11366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9400" y="3279775"/>
            <a:ext cx="3378200"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98902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p:txBody>
          <a:bodyPr/>
          <a:lstStyle/>
          <a:p>
            <a:r>
              <a:rPr lang="en-US" sz="8800" dirty="0" smtClean="0"/>
              <a:t>Big-O for </a:t>
            </a:r>
            <a:br>
              <a:rPr lang="en-US" sz="8800" dirty="0" smtClean="0"/>
            </a:br>
            <a:r>
              <a:rPr lang="en-US" sz="8800" dirty="0" smtClean="0"/>
              <a:t>Lists</a:t>
            </a:r>
            <a:br>
              <a:rPr lang="en-US" sz="8800" dirty="0" smtClean="0"/>
            </a:br>
            <a:r>
              <a:rPr lang="en-US" sz="8000" dirty="0" smtClean="0"/>
              <a:t>(a.k.a. linked lists)</a:t>
            </a:r>
          </a:p>
        </p:txBody>
      </p:sp>
    </p:spTree>
    <p:extLst>
      <p:ext uri="{BB962C8B-B14F-4D97-AF65-F5344CB8AC3E}">
        <p14:creationId xmlns:p14="http://schemas.microsoft.com/office/powerpoint/2010/main" val="4194056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dirty="0">
                <a:solidFill>
                  <a:schemeClr val="tx2"/>
                </a:solidFill>
                <a:latin typeface="Times" charset="0"/>
              </a:rPr>
              <a:t>Racket Lists </a:t>
            </a:r>
            <a:r>
              <a:rPr lang="en-US" sz="4400" u="sng" dirty="0" smtClean="0">
                <a:solidFill>
                  <a:schemeClr val="tx2"/>
                </a:solidFill>
                <a:latin typeface="Times" charset="0"/>
              </a:rPr>
              <a:t>Big-O</a:t>
            </a:r>
            <a:endParaRPr lang="en-US" sz="4400" u="sng" dirty="0">
              <a:solidFill>
                <a:schemeClr val="tx2"/>
              </a:solidFill>
              <a:latin typeface="Times" charset="0"/>
            </a:endParaRPr>
          </a:p>
        </p:txBody>
      </p:sp>
      <p:pic>
        <p:nvPicPr>
          <p:cNvPr id="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18807244">
            <a:off x="867569" y="4542632"/>
            <a:ext cx="3200400" cy="372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8" name="Table 7"/>
          <p:cNvGraphicFramePr>
            <a:graphicFrameLocks noGrp="1"/>
          </p:cNvGraphicFramePr>
          <p:nvPr/>
        </p:nvGraphicFramePr>
        <p:xfrm>
          <a:off x="884238" y="1524000"/>
          <a:ext cx="7391400" cy="2895600"/>
        </p:xfrm>
        <a:graphic>
          <a:graphicData uri="http://schemas.openxmlformats.org/drawingml/2006/table">
            <a:tbl>
              <a:tblPr firstCol="1" bandRow="1">
                <a:tableStyleId>{5C22544A-7EE6-4342-B048-85BDC9FD1C3A}</a:tableStyleId>
              </a:tblPr>
              <a:tblGrid>
                <a:gridCol w="5173980"/>
                <a:gridCol w="2217420"/>
              </a:tblGrid>
              <a:tr h="218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front</a:t>
                      </a:r>
                      <a:r>
                        <a:rPr lang="en-US" sz="3200" baseline="0" dirty="0" smtClean="0"/>
                        <a:t> of list)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end of list)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algn="l"/>
                      <a:r>
                        <a:rPr lang="en-US" sz="3200" dirty="0" smtClean="0"/>
                        <a:t>Length</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algn="l"/>
                      <a:r>
                        <a:rPr lang="en-US" sz="3200" dirty="0" smtClean="0"/>
                        <a:t>Delete (from</a:t>
                      </a:r>
                      <a:r>
                        <a:rPr lang="en-US" sz="3200" baseline="0" dirty="0" smtClean="0"/>
                        <a:t> the middle)</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6" name="Line Callout 1 5"/>
          <p:cNvSpPr/>
          <p:nvPr/>
        </p:nvSpPr>
        <p:spPr>
          <a:xfrm>
            <a:off x="5105400" y="4934802"/>
            <a:ext cx="1807284" cy="1505802"/>
          </a:xfrm>
          <a:prstGeom prst="borderCallout1">
            <a:avLst>
              <a:gd name="adj1" fmla="val 53977"/>
              <a:gd name="adj2" fmla="val 101067"/>
              <a:gd name="adj3" fmla="val -38225"/>
              <a:gd name="adj4" fmla="val 12051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Times" charset="0"/>
              <a:buAutoNum type="alphaUcPeriod"/>
            </a:pPr>
            <a:r>
              <a:rPr lang="en-US" sz="2000" dirty="0"/>
              <a:t> O(1)</a:t>
            </a:r>
          </a:p>
          <a:p>
            <a:pPr>
              <a:buFont typeface="Times" charset="0"/>
              <a:buAutoNum type="alphaUcPeriod"/>
            </a:pPr>
            <a:r>
              <a:rPr lang="en-US" sz="2000" dirty="0"/>
              <a:t> O(log n)</a:t>
            </a:r>
          </a:p>
          <a:p>
            <a:pPr>
              <a:buFont typeface="Times" charset="0"/>
              <a:buAutoNum type="alphaUcPeriod"/>
            </a:pPr>
            <a:r>
              <a:rPr lang="en-US" sz="2000" dirty="0"/>
              <a:t> O(n log n)</a:t>
            </a:r>
          </a:p>
          <a:p>
            <a:pPr>
              <a:buFont typeface="Times" charset="0"/>
              <a:buAutoNum type="alphaUcPeriod"/>
            </a:pPr>
            <a:r>
              <a:rPr lang="en-US" sz="2000" dirty="0"/>
              <a:t> O(n)</a:t>
            </a:r>
          </a:p>
          <a:p>
            <a:pPr>
              <a:buFont typeface="Times" charset="0"/>
              <a:buAutoNum type="alphaUcPeriod"/>
            </a:pPr>
            <a:r>
              <a:rPr lang="en-US" sz="2000" dirty="0"/>
              <a:t> O(n</a:t>
            </a:r>
            <a:r>
              <a:rPr lang="en-US" sz="2000" baseline="30000" dirty="0"/>
              <a:t>2</a:t>
            </a:r>
            <a:r>
              <a:rPr lang="en-US" sz="2000" dirty="0" smtClean="0"/>
              <a:t>)</a:t>
            </a:r>
            <a:endParaRPr lang="en-US" sz="2000" dirty="0"/>
          </a:p>
        </p:txBody>
      </p:sp>
    </p:spTree>
    <p:extLst>
      <p:ext uri="{BB962C8B-B14F-4D97-AF65-F5344CB8AC3E}">
        <p14:creationId xmlns:p14="http://schemas.microsoft.com/office/powerpoint/2010/main" val="961913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dirty="0" smtClean="0">
                <a:solidFill>
                  <a:schemeClr val="tx2"/>
                </a:solidFill>
                <a:latin typeface="Courier New" pitchFamily="49" charset="0"/>
                <a:cs typeface="Courier New" pitchFamily="49" charset="0"/>
              </a:rPr>
              <a:t>List/</a:t>
            </a:r>
            <a:r>
              <a:rPr lang="en-US" sz="4400" u="sng" dirty="0" err="1" smtClean="0">
                <a:solidFill>
                  <a:schemeClr val="tx2"/>
                </a:solidFill>
                <a:latin typeface="Courier New" pitchFamily="49" charset="0"/>
                <a:cs typeface="Courier New" pitchFamily="49" charset="0"/>
              </a:rPr>
              <a:t>ListNode</a:t>
            </a:r>
            <a:r>
              <a:rPr lang="en-US" sz="4400" u="sng" dirty="0" smtClean="0">
                <a:solidFill>
                  <a:schemeClr val="tx2"/>
                </a:solidFill>
                <a:latin typeface="Times" charset="0"/>
              </a:rPr>
              <a:t> Big-O</a:t>
            </a:r>
            <a:endParaRPr lang="en-US" sz="4400" u="sng" dirty="0">
              <a:solidFill>
                <a:schemeClr val="tx2"/>
              </a:solidFill>
              <a:latin typeface="Times" charset="0"/>
            </a:endParaRPr>
          </a:p>
        </p:txBody>
      </p:sp>
      <p:pic>
        <p:nvPicPr>
          <p:cNvPr id="78852"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618038" y="5524500"/>
            <a:ext cx="4381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28" name="Title 1"/>
          <p:cNvSpPr>
            <a:spLocks noGrp="1"/>
          </p:cNvSpPr>
          <p:nvPr>
            <p:ph type="title"/>
          </p:nvPr>
        </p:nvSpPr>
        <p:spPr>
          <a:xfrm>
            <a:off x="228600" y="4876800"/>
            <a:ext cx="4351338" cy="1981200"/>
          </a:xfrm>
        </p:spPr>
        <p:txBody>
          <a:bodyPr/>
          <a:lstStyle/>
          <a:p>
            <a:r>
              <a:rPr lang="en-US" sz="3200" b="1" dirty="0" smtClean="0"/>
              <a:t>Assuming: </a:t>
            </a:r>
            <a:r>
              <a:rPr lang="en-US" sz="3200" dirty="0" smtClean="0"/>
              <a:t/>
            </a:r>
            <a:br>
              <a:rPr lang="en-US" sz="3200" dirty="0" smtClean="0"/>
            </a:br>
            <a:r>
              <a:rPr lang="en-US" sz="3200" dirty="0" smtClean="0"/>
              <a:t>the modifiable </a:t>
            </a:r>
            <a:r>
              <a:rPr lang="en-US" sz="3200" dirty="0" err="1" smtClean="0"/>
              <a:t>LinkedList</a:t>
            </a:r>
            <a:r>
              <a:rPr lang="en-US" sz="3200" dirty="0" smtClean="0"/>
              <a:t> using Hw5 </a:t>
            </a:r>
            <a:r>
              <a:rPr lang="en-US" sz="3200" dirty="0" smtClean="0">
                <a:latin typeface="Courier New" pitchFamily="49" charset="0"/>
                <a:cs typeface="Courier New" pitchFamily="49" charset="0"/>
              </a:rPr>
              <a:t>List</a:t>
            </a:r>
            <a:r>
              <a:rPr lang="en-US" sz="3200" dirty="0" smtClean="0"/>
              <a:t> and </a:t>
            </a:r>
            <a:r>
              <a:rPr lang="en-US" sz="3200" dirty="0" err="1" smtClean="0">
                <a:latin typeface="Courier New" pitchFamily="49" charset="0"/>
                <a:cs typeface="Courier New" pitchFamily="49" charset="0"/>
              </a:rPr>
              <a:t>ListNode</a:t>
            </a:r>
            <a:endParaRPr lang="en-US" sz="3200" dirty="0" smtClean="0">
              <a:latin typeface="Courier New" pitchFamily="49" charset="0"/>
              <a:cs typeface="Courier New" pitchFamily="49" charset="0"/>
            </a:endParaRPr>
          </a:p>
        </p:txBody>
      </p:sp>
      <p:graphicFrame>
        <p:nvGraphicFramePr>
          <p:cNvPr id="10" name="Table 9"/>
          <p:cNvGraphicFramePr>
            <a:graphicFrameLocks noGrp="1"/>
          </p:cNvGraphicFramePr>
          <p:nvPr>
            <p:extLst/>
          </p:nvPr>
        </p:nvGraphicFramePr>
        <p:xfrm>
          <a:off x="304800" y="990600"/>
          <a:ext cx="7391400" cy="3840336"/>
        </p:xfrm>
        <a:graphic>
          <a:graphicData uri="http://schemas.openxmlformats.org/drawingml/2006/table">
            <a:tbl>
              <a:tblPr firstCol="1" bandRow="1">
                <a:tableStyleId>{5C22544A-7EE6-4342-B048-85BDC9FD1C3A}</a:tableStyleId>
              </a:tblPr>
              <a:tblGrid>
                <a:gridCol w="5173980"/>
                <a:gridCol w="2217420"/>
              </a:tblGrid>
              <a:tr h="640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front</a:t>
                      </a:r>
                      <a:r>
                        <a:rPr lang="en-US" sz="3200" baseline="0" dirty="0" smtClean="0"/>
                        <a:t> of list)</a:t>
                      </a:r>
                      <a:endParaRPr lang="en-US" sz="3200" dirty="0" smtClean="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end of list)</a:t>
                      </a:r>
                      <a:endParaRPr lang="en-US" sz="3200" dirty="0" smtClean="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algn="l"/>
                      <a:r>
                        <a:rPr lang="en-US" sz="3200" dirty="0" smtClean="0"/>
                        <a:t>Length</a:t>
                      </a:r>
                      <a:endParaRPr lang="en-US" sz="3200"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algn="l"/>
                      <a:r>
                        <a:rPr lang="en-US" sz="3200" dirty="0" smtClean="0"/>
                        <a:t>Delete (</a:t>
                      </a:r>
                      <a:r>
                        <a:rPr lang="en-US" sz="3200" baseline="0" dirty="0" smtClean="0"/>
                        <a:t>given a value)</a:t>
                      </a:r>
                      <a:endParaRPr lang="en-US" sz="3200"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algn="l"/>
                      <a:r>
                        <a:rPr lang="en-US" sz="3200" dirty="0" smtClean="0"/>
                        <a:t>Delete (given a </a:t>
                      </a:r>
                      <a:r>
                        <a:rPr lang="en-US" sz="3200" dirty="0" err="1" smtClean="0"/>
                        <a:t>ListNode</a:t>
                      </a:r>
                      <a:r>
                        <a:rPr lang="en-US" sz="3200" dirty="0" smtClean="0"/>
                        <a:t> ref)</a:t>
                      </a:r>
                      <a:endParaRPr lang="en-US" sz="3200"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bl>
          </a:graphicData>
        </a:graphic>
      </p:graphicFrame>
      <p:sp>
        <p:nvSpPr>
          <p:cNvPr id="7" name="Line Callout 1 6"/>
          <p:cNvSpPr/>
          <p:nvPr/>
        </p:nvSpPr>
        <p:spPr>
          <a:xfrm>
            <a:off x="7336716" y="4343400"/>
            <a:ext cx="1807284" cy="1505802"/>
          </a:xfrm>
          <a:prstGeom prst="borderCallout1">
            <a:avLst>
              <a:gd name="adj1" fmla="val -3607"/>
              <a:gd name="adj2" fmla="val 37387"/>
              <a:gd name="adj3" fmla="val -68588"/>
              <a:gd name="adj4" fmla="val -1731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Times" charset="0"/>
              <a:buAutoNum type="alphaUcPeriod"/>
            </a:pPr>
            <a:r>
              <a:rPr lang="en-US" sz="2000" dirty="0"/>
              <a:t> O(1)</a:t>
            </a:r>
          </a:p>
          <a:p>
            <a:pPr>
              <a:buFont typeface="Times" charset="0"/>
              <a:buAutoNum type="alphaUcPeriod"/>
            </a:pPr>
            <a:r>
              <a:rPr lang="en-US" sz="2000" dirty="0"/>
              <a:t> O(log n)</a:t>
            </a:r>
          </a:p>
          <a:p>
            <a:pPr>
              <a:buFont typeface="Times" charset="0"/>
              <a:buAutoNum type="alphaUcPeriod"/>
            </a:pPr>
            <a:r>
              <a:rPr lang="en-US" sz="2000" dirty="0"/>
              <a:t> O(n log n)</a:t>
            </a:r>
          </a:p>
          <a:p>
            <a:pPr>
              <a:buFont typeface="Times" charset="0"/>
              <a:buAutoNum type="alphaUcPeriod"/>
            </a:pPr>
            <a:r>
              <a:rPr lang="en-US" sz="2000" dirty="0"/>
              <a:t> O(n)</a:t>
            </a:r>
          </a:p>
          <a:p>
            <a:pPr>
              <a:buFont typeface="Times" charset="0"/>
              <a:buAutoNum type="alphaUcPeriod"/>
            </a:pPr>
            <a:r>
              <a:rPr lang="en-US" sz="2000" dirty="0"/>
              <a:t> O(n</a:t>
            </a:r>
            <a:r>
              <a:rPr lang="en-US" sz="2000" baseline="30000" dirty="0"/>
              <a:t>2</a:t>
            </a:r>
            <a:r>
              <a:rPr lang="en-US" sz="2000" dirty="0" smtClean="0"/>
              <a:t>)</a:t>
            </a:r>
            <a:endParaRPr lang="en-US" sz="2000" dirty="0"/>
          </a:p>
        </p:txBody>
      </p:sp>
    </p:spTree>
    <p:extLst>
      <p:ext uri="{BB962C8B-B14F-4D97-AF65-F5344CB8AC3E}">
        <p14:creationId xmlns:p14="http://schemas.microsoft.com/office/powerpoint/2010/main" val="713770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p:txBody>
          <a:bodyPr/>
          <a:lstStyle/>
          <a:p>
            <a:r>
              <a:rPr lang="en-US" sz="8800" dirty="0" smtClean="0"/>
              <a:t>Big-O for Arrays</a:t>
            </a:r>
          </a:p>
        </p:txBody>
      </p:sp>
    </p:spTree>
    <p:extLst>
      <p:ext uri="{BB962C8B-B14F-4D97-AF65-F5344CB8AC3E}">
        <p14:creationId xmlns:p14="http://schemas.microsoft.com/office/powerpoint/2010/main" val="1053666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14288" y="3810000"/>
            <a:ext cx="9129712" cy="3048000"/>
          </a:xfrm>
        </p:spPr>
        <p:txBody>
          <a:bodyPr/>
          <a:lstStyle/>
          <a:p>
            <a:pPr marL="0" indent="0">
              <a:buFontTx/>
              <a:buNone/>
              <a:defRPr/>
            </a:pPr>
            <a:r>
              <a:rPr lang="en-US" b="1" dirty="0" smtClean="0"/>
              <a:t>Assuming: </a:t>
            </a:r>
            <a:endParaRPr lang="en-US" dirty="0" smtClean="0"/>
          </a:p>
          <a:p>
            <a:pPr marL="457200" indent="-457200">
              <a:buFont typeface="Arial" pitchFamily="34" charset="0"/>
              <a:buChar char="•"/>
              <a:defRPr/>
            </a:pPr>
            <a:r>
              <a:rPr lang="en-US" b="1" u="sng" dirty="0" smtClean="0"/>
              <a:t>unsorted</a:t>
            </a:r>
            <a:r>
              <a:rPr lang="en-US" dirty="0" smtClean="0"/>
              <a:t> array holding numbers within 1 to N </a:t>
            </a:r>
          </a:p>
          <a:p>
            <a:pPr marL="457200" indent="-457200">
              <a:buFont typeface="Arial" pitchFamily="34" charset="0"/>
              <a:buChar char="•"/>
              <a:defRPr/>
            </a:pPr>
            <a:r>
              <a:rPr lang="en-US" dirty="0" smtClean="0"/>
              <a:t>no duplicates</a:t>
            </a:r>
          </a:p>
          <a:p>
            <a:pPr marL="457200" indent="-457200">
              <a:buFont typeface="Arial" pitchFamily="34" charset="0"/>
              <a:buChar char="•"/>
              <a:defRPr/>
            </a:pPr>
            <a:r>
              <a:rPr lang="en-US" dirty="0" smtClean="0"/>
              <a:t>we keep track the last index we use (</a:t>
            </a:r>
            <a:r>
              <a:rPr lang="en-US" dirty="0" err="1" smtClean="0"/>
              <a:t>maxIndex</a:t>
            </a:r>
            <a:r>
              <a:rPr lang="en-US" dirty="0" smtClean="0"/>
              <a:t>)</a:t>
            </a:r>
          </a:p>
          <a:p>
            <a:pPr marL="457200" indent="-457200">
              <a:buFont typeface="Arial" pitchFamily="34" charset="0"/>
              <a:buChar char="•"/>
              <a:defRPr/>
            </a:pPr>
            <a:r>
              <a:rPr lang="en-US" dirty="0" smtClean="0"/>
              <a:t>all values at indices &gt; </a:t>
            </a:r>
            <a:r>
              <a:rPr lang="en-US" dirty="0" err="1" smtClean="0"/>
              <a:t>maxIndex</a:t>
            </a:r>
            <a:r>
              <a:rPr lang="en-US" dirty="0" smtClean="0"/>
              <a:t> are 0 (unused).</a:t>
            </a:r>
          </a:p>
        </p:txBody>
      </p:sp>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dirty="0">
                <a:solidFill>
                  <a:schemeClr val="tx2"/>
                </a:solidFill>
                <a:latin typeface="Times" charset="0"/>
              </a:rPr>
              <a:t>Unsorted Arrays </a:t>
            </a:r>
            <a:r>
              <a:rPr lang="en-US" sz="4400" u="sng" dirty="0" smtClean="0">
                <a:solidFill>
                  <a:schemeClr val="tx2"/>
                </a:solidFill>
                <a:latin typeface="Times" charset="0"/>
              </a:rPr>
              <a:t>Big-O</a:t>
            </a:r>
            <a:endParaRPr lang="en-US" sz="4400" u="sng" dirty="0">
              <a:solidFill>
                <a:schemeClr val="tx2"/>
              </a:solidFill>
              <a:latin typeface="Times" charset="0"/>
            </a:endParaRPr>
          </a:p>
        </p:txBody>
      </p:sp>
      <p:graphicFrame>
        <p:nvGraphicFramePr>
          <p:cNvPr id="10" name="Table 9"/>
          <p:cNvGraphicFramePr>
            <a:graphicFrameLocks noGrp="1"/>
          </p:cNvGraphicFramePr>
          <p:nvPr/>
        </p:nvGraphicFramePr>
        <p:xfrm>
          <a:off x="762000" y="990600"/>
          <a:ext cx="7391400" cy="2560640"/>
        </p:xfrm>
        <a:graphic>
          <a:graphicData uri="http://schemas.openxmlformats.org/drawingml/2006/table">
            <a:tbl>
              <a:tblPr firstCol="1" bandRow="1">
                <a:tableStyleId>{5C22544A-7EE6-4342-B048-85BDC9FD1C3A}</a:tableStyleId>
              </a:tblPr>
              <a:tblGrid>
                <a:gridCol w="4114800"/>
                <a:gridCol w="3276600"/>
              </a:tblGrid>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first spot</a:t>
                      </a:r>
                      <a:r>
                        <a:rPr lang="en-US" sz="3200" baseline="0" dirty="0" smtClean="0"/>
                        <a: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last spot)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algn="l"/>
                      <a:r>
                        <a:rPr lang="en-US" sz="3200" dirty="0" smtClean="0"/>
                        <a:t>Delete (</a:t>
                      </a:r>
                      <a:r>
                        <a:rPr lang="en-US" sz="3200" baseline="0" dirty="0" smtClean="0"/>
                        <a:t>given a value)</a:t>
                      </a:r>
                      <a:endParaRPr lang="en-US" sz="32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bl>
          </a:graphicData>
        </a:graphic>
      </p:graphicFrame>
      <p:graphicFrame>
        <p:nvGraphicFramePr>
          <p:cNvPr id="6" name="Table 5"/>
          <p:cNvGraphicFramePr>
            <a:graphicFrameLocks noGrp="1"/>
          </p:cNvGraphicFramePr>
          <p:nvPr/>
        </p:nvGraphicFramePr>
        <p:xfrm>
          <a:off x="2362200" y="3703638"/>
          <a:ext cx="6477003" cy="640018"/>
        </p:xfrm>
        <a:graphic>
          <a:graphicData uri="http://schemas.openxmlformats.org/drawingml/2006/table">
            <a:tbl>
              <a:tblPr firstRow="1" bandRow="1">
                <a:tableStyleId>{5940675A-B579-460E-94D1-54222C63F5DA}</a:tableStyleId>
              </a:tblPr>
              <a:tblGrid>
                <a:gridCol w="498231"/>
                <a:gridCol w="498231"/>
                <a:gridCol w="498231"/>
                <a:gridCol w="498231"/>
                <a:gridCol w="498231"/>
                <a:gridCol w="498231"/>
                <a:gridCol w="498231"/>
                <a:gridCol w="498231"/>
                <a:gridCol w="498231"/>
                <a:gridCol w="498231"/>
                <a:gridCol w="498231"/>
                <a:gridCol w="498231"/>
                <a:gridCol w="498231"/>
              </a:tblGrid>
              <a:tr h="639762">
                <a:tc>
                  <a:txBody>
                    <a:bodyPr/>
                    <a:lstStyle/>
                    <a:p>
                      <a:pPr algn="ctr"/>
                      <a:r>
                        <a:rPr lang="en-US" sz="3600" dirty="0" smtClean="0"/>
                        <a:t>5</a:t>
                      </a:r>
                      <a:endParaRPr lang="en-US" sz="3600" dirty="0">
                        <a:solidFill>
                          <a:schemeClr val="tx1"/>
                        </a:solidFill>
                      </a:endParaRPr>
                    </a:p>
                  </a:txBody>
                  <a:tcPr marT="45689" marB="45689"/>
                </a:tc>
                <a:tc>
                  <a:txBody>
                    <a:bodyPr/>
                    <a:lstStyle/>
                    <a:p>
                      <a:pPr algn="ctr"/>
                      <a:r>
                        <a:rPr lang="en-US" sz="3600" dirty="0" smtClean="0"/>
                        <a:t>3</a:t>
                      </a:r>
                      <a:endParaRPr lang="en-US" sz="3600" dirty="0">
                        <a:solidFill>
                          <a:schemeClr val="tx1"/>
                        </a:solidFill>
                      </a:endParaRPr>
                    </a:p>
                  </a:txBody>
                  <a:tcPr marT="45689" marB="45689"/>
                </a:tc>
                <a:tc>
                  <a:txBody>
                    <a:bodyPr/>
                    <a:lstStyle/>
                    <a:p>
                      <a:pPr algn="ctr"/>
                      <a:r>
                        <a:rPr lang="en-US" sz="3600" dirty="0" smtClean="0"/>
                        <a:t>8</a:t>
                      </a:r>
                      <a:endParaRPr lang="en-US" sz="3600" dirty="0">
                        <a:solidFill>
                          <a:schemeClr val="tx1"/>
                        </a:solidFill>
                      </a:endParaRPr>
                    </a:p>
                  </a:txBody>
                  <a:tcPr marT="45689" marB="45689"/>
                </a:tc>
                <a:tc>
                  <a:txBody>
                    <a:bodyPr/>
                    <a:lstStyle/>
                    <a:p>
                      <a:pPr algn="ctr"/>
                      <a:r>
                        <a:rPr lang="en-US" sz="3600" dirty="0" smtClean="0"/>
                        <a:t>2</a:t>
                      </a:r>
                      <a:endParaRPr lang="en-US" sz="3600" dirty="0">
                        <a:solidFill>
                          <a:schemeClr val="tx1"/>
                        </a:solidFill>
                      </a:endParaRPr>
                    </a:p>
                  </a:txBody>
                  <a:tcPr marT="45689" marB="45689"/>
                </a:tc>
                <a:tc>
                  <a:txBody>
                    <a:bodyPr/>
                    <a:lstStyle/>
                    <a:p>
                      <a:pPr algn="ctr"/>
                      <a:r>
                        <a:rPr lang="en-US" sz="3600" dirty="0" smtClean="0"/>
                        <a:t>1</a:t>
                      </a:r>
                      <a:endParaRPr lang="en-US" sz="3600" dirty="0">
                        <a:solidFill>
                          <a:schemeClr val="tx1"/>
                        </a:solidFill>
                      </a:endParaRPr>
                    </a:p>
                  </a:txBody>
                  <a:tcPr marT="45689" marB="45689"/>
                </a:tc>
                <a:tc>
                  <a:txBody>
                    <a:bodyPr/>
                    <a:lstStyle/>
                    <a:p>
                      <a:pPr algn="ctr"/>
                      <a:r>
                        <a:rPr lang="en-US" sz="3600" dirty="0" smtClean="0"/>
                        <a:t>7</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r>
            </a:tbl>
          </a:graphicData>
        </a:graphic>
      </p:graphicFrame>
    </p:spTree>
    <p:extLst>
      <p:ext uri="{BB962C8B-B14F-4D97-AF65-F5344CB8AC3E}">
        <p14:creationId xmlns:p14="http://schemas.microsoft.com/office/powerpoint/2010/main" val="1284876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14288" y="3810000"/>
            <a:ext cx="9129712" cy="3048000"/>
          </a:xfrm>
        </p:spPr>
        <p:txBody>
          <a:bodyPr/>
          <a:lstStyle/>
          <a:p>
            <a:pPr marL="0" indent="0">
              <a:buFontTx/>
              <a:buNone/>
              <a:defRPr/>
            </a:pPr>
            <a:r>
              <a:rPr lang="en-US" b="1" dirty="0" smtClean="0"/>
              <a:t>Assuming: </a:t>
            </a:r>
            <a:endParaRPr lang="en-US" dirty="0" smtClean="0"/>
          </a:p>
          <a:p>
            <a:pPr marL="457200" indent="-457200">
              <a:buFont typeface="Arial" pitchFamily="34" charset="0"/>
              <a:buChar char="•"/>
              <a:defRPr/>
            </a:pPr>
            <a:r>
              <a:rPr lang="en-US" b="1" u="sng" dirty="0"/>
              <a:t>s</a:t>
            </a:r>
            <a:r>
              <a:rPr lang="en-US" b="1" u="sng" dirty="0" smtClean="0"/>
              <a:t>orted</a:t>
            </a:r>
            <a:r>
              <a:rPr lang="en-US" dirty="0" smtClean="0"/>
              <a:t> array holding numbers within 1 to N</a:t>
            </a:r>
          </a:p>
          <a:p>
            <a:pPr marL="457200" indent="-457200">
              <a:buFont typeface="Arial" pitchFamily="34" charset="0"/>
              <a:buChar char="•"/>
              <a:defRPr/>
            </a:pPr>
            <a:r>
              <a:rPr lang="en-US" dirty="0" smtClean="0"/>
              <a:t>no duplicates</a:t>
            </a:r>
          </a:p>
          <a:p>
            <a:pPr marL="457200" indent="-457200">
              <a:buFont typeface="Arial" pitchFamily="34" charset="0"/>
              <a:buChar char="•"/>
              <a:defRPr/>
            </a:pPr>
            <a:r>
              <a:rPr lang="en-US" dirty="0" smtClean="0"/>
              <a:t>we keep track the last index we use (</a:t>
            </a:r>
            <a:r>
              <a:rPr lang="en-US" dirty="0" err="1" smtClean="0"/>
              <a:t>maxIndex</a:t>
            </a:r>
            <a:r>
              <a:rPr lang="en-US" dirty="0" smtClean="0"/>
              <a:t>)</a:t>
            </a:r>
          </a:p>
          <a:p>
            <a:pPr marL="457200" indent="-457200">
              <a:buFont typeface="Arial" pitchFamily="34" charset="0"/>
              <a:buChar char="•"/>
              <a:defRPr/>
            </a:pPr>
            <a:r>
              <a:rPr lang="en-US" dirty="0" smtClean="0"/>
              <a:t>all values at indices &gt; </a:t>
            </a:r>
            <a:r>
              <a:rPr lang="en-US" dirty="0" err="1" smtClean="0"/>
              <a:t>maxIndex</a:t>
            </a:r>
            <a:r>
              <a:rPr lang="en-US" dirty="0" smtClean="0"/>
              <a:t> are 0 (unused).</a:t>
            </a:r>
          </a:p>
        </p:txBody>
      </p:sp>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dirty="0">
                <a:solidFill>
                  <a:schemeClr val="tx2"/>
                </a:solidFill>
                <a:latin typeface="Times" charset="0"/>
              </a:rPr>
              <a:t>Sorted Arrays </a:t>
            </a:r>
            <a:r>
              <a:rPr lang="en-US" sz="4400" u="sng" dirty="0" smtClean="0">
                <a:solidFill>
                  <a:schemeClr val="tx2"/>
                </a:solidFill>
                <a:latin typeface="Times" charset="0"/>
              </a:rPr>
              <a:t>Big-O</a:t>
            </a:r>
            <a:endParaRPr lang="en-US" sz="4400" u="sng" dirty="0">
              <a:solidFill>
                <a:schemeClr val="tx2"/>
              </a:solidFill>
              <a:latin typeface="Times" charset="0"/>
            </a:endParaRPr>
          </a:p>
        </p:txBody>
      </p:sp>
      <p:graphicFrame>
        <p:nvGraphicFramePr>
          <p:cNvPr id="6" name="Table 5"/>
          <p:cNvGraphicFramePr>
            <a:graphicFrameLocks noGrp="1"/>
          </p:cNvGraphicFramePr>
          <p:nvPr/>
        </p:nvGraphicFramePr>
        <p:xfrm>
          <a:off x="2362200" y="3810000"/>
          <a:ext cx="6477003" cy="640018"/>
        </p:xfrm>
        <a:graphic>
          <a:graphicData uri="http://schemas.openxmlformats.org/drawingml/2006/table">
            <a:tbl>
              <a:tblPr firstRow="1" bandRow="1">
                <a:tableStyleId>{5940675A-B579-460E-94D1-54222C63F5DA}</a:tableStyleId>
              </a:tblPr>
              <a:tblGrid>
                <a:gridCol w="498231"/>
                <a:gridCol w="498231"/>
                <a:gridCol w="498231"/>
                <a:gridCol w="498231"/>
                <a:gridCol w="498231"/>
                <a:gridCol w="498231"/>
                <a:gridCol w="498231"/>
                <a:gridCol w="498231"/>
                <a:gridCol w="498231"/>
                <a:gridCol w="498231"/>
                <a:gridCol w="498231"/>
                <a:gridCol w="498231"/>
                <a:gridCol w="498231"/>
              </a:tblGrid>
              <a:tr h="639763">
                <a:tc>
                  <a:txBody>
                    <a:bodyPr/>
                    <a:lstStyle/>
                    <a:p>
                      <a:pPr algn="ctr"/>
                      <a:r>
                        <a:rPr lang="en-US" sz="3600" dirty="0" smtClean="0">
                          <a:solidFill>
                            <a:schemeClr val="tx1"/>
                          </a:solidFill>
                        </a:rPr>
                        <a:t>1</a:t>
                      </a:r>
                      <a:endParaRPr lang="en-US" sz="3600" dirty="0">
                        <a:solidFill>
                          <a:schemeClr val="tx1"/>
                        </a:solidFill>
                      </a:endParaRPr>
                    </a:p>
                  </a:txBody>
                  <a:tcPr marT="45689" marB="45689"/>
                </a:tc>
                <a:tc>
                  <a:txBody>
                    <a:bodyPr/>
                    <a:lstStyle/>
                    <a:p>
                      <a:pPr algn="ctr"/>
                      <a:r>
                        <a:rPr lang="en-US" sz="3600" dirty="0" smtClean="0">
                          <a:solidFill>
                            <a:schemeClr val="tx1"/>
                          </a:solidFill>
                        </a:rPr>
                        <a:t>2</a:t>
                      </a:r>
                      <a:endParaRPr lang="en-US" sz="3600" dirty="0">
                        <a:solidFill>
                          <a:schemeClr val="tx1"/>
                        </a:solidFill>
                      </a:endParaRPr>
                    </a:p>
                  </a:txBody>
                  <a:tcPr marT="45689" marB="45689"/>
                </a:tc>
                <a:tc>
                  <a:txBody>
                    <a:bodyPr/>
                    <a:lstStyle/>
                    <a:p>
                      <a:pPr algn="ctr"/>
                      <a:r>
                        <a:rPr lang="en-US" sz="3600" dirty="0" smtClean="0">
                          <a:solidFill>
                            <a:schemeClr val="tx1"/>
                          </a:solidFill>
                        </a:rPr>
                        <a:t>3</a:t>
                      </a:r>
                      <a:endParaRPr lang="en-US" sz="3600" dirty="0">
                        <a:solidFill>
                          <a:schemeClr val="tx1"/>
                        </a:solidFill>
                      </a:endParaRPr>
                    </a:p>
                  </a:txBody>
                  <a:tcPr marT="45689" marB="45689"/>
                </a:tc>
                <a:tc>
                  <a:txBody>
                    <a:bodyPr/>
                    <a:lstStyle/>
                    <a:p>
                      <a:pPr algn="ctr"/>
                      <a:r>
                        <a:rPr lang="en-US" sz="3600" dirty="0" smtClean="0">
                          <a:solidFill>
                            <a:schemeClr val="tx1"/>
                          </a:solidFill>
                        </a:rPr>
                        <a:t>5</a:t>
                      </a:r>
                      <a:endParaRPr lang="en-US" sz="3600" dirty="0">
                        <a:solidFill>
                          <a:schemeClr val="tx1"/>
                        </a:solidFill>
                      </a:endParaRPr>
                    </a:p>
                  </a:txBody>
                  <a:tcPr marT="45689" marB="45689"/>
                </a:tc>
                <a:tc>
                  <a:txBody>
                    <a:bodyPr/>
                    <a:lstStyle/>
                    <a:p>
                      <a:pPr algn="ctr"/>
                      <a:r>
                        <a:rPr lang="en-US" sz="3600" dirty="0" smtClean="0">
                          <a:solidFill>
                            <a:schemeClr val="tx1"/>
                          </a:solidFill>
                        </a:rPr>
                        <a:t>7</a:t>
                      </a:r>
                      <a:endParaRPr lang="en-US" sz="3600" dirty="0">
                        <a:solidFill>
                          <a:schemeClr val="tx1"/>
                        </a:solidFill>
                      </a:endParaRPr>
                    </a:p>
                  </a:txBody>
                  <a:tcPr marT="45689" marB="45689"/>
                </a:tc>
                <a:tc>
                  <a:txBody>
                    <a:bodyPr/>
                    <a:lstStyle/>
                    <a:p>
                      <a:pPr algn="ctr"/>
                      <a:r>
                        <a:rPr lang="en-US" sz="3600" dirty="0" smtClean="0">
                          <a:solidFill>
                            <a:schemeClr val="tx1"/>
                          </a:solidFill>
                        </a:rPr>
                        <a:t>8</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r>
            </a:tbl>
          </a:graphicData>
        </a:graphic>
      </p:graphicFrame>
      <p:graphicFrame>
        <p:nvGraphicFramePr>
          <p:cNvPr id="7" name="Table 6"/>
          <p:cNvGraphicFramePr>
            <a:graphicFrameLocks noGrp="1"/>
          </p:cNvGraphicFramePr>
          <p:nvPr/>
        </p:nvGraphicFramePr>
        <p:xfrm>
          <a:off x="762000" y="990600"/>
          <a:ext cx="7391400" cy="2560640"/>
        </p:xfrm>
        <a:graphic>
          <a:graphicData uri="http://schemas.openxmlformats.org/drawingml/2006/table">
            <a:tbl>
              <a:tblPr firstCol="1" bandRow="1">
                <a:tableStyleId>{5C22544A-7EE6-4342-B048-85BDC9FD1C3A}</a:tableStyleId>
              </a:tblPr>
              <a:tblGrid>
                <a:gridCol w="4114800"/>
                <a:gridCol w="3276600"/>
              </a:tblGrid>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first spot</a:t>
                      </a:r>
                      <a:r>
                        <a:rPr lang="en-US" sz="3200" baseline="0" dirty="0" smtClean="0"/>
                        <a: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last spot)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algn="l"/>
                      <a:r>
                        <a:rPr lang="en-US" sz="3200" dirty="0" smtClean="0"/>
                        <a:t>Delete (</a:t>
                      </a:r>
                      <a:r>
                        <a:rPr lang="en-US" sz="3200" baseline="0" dirty="0" smtClean="0"/>
                        <a:t>given a value)</a:t>
                      </a:r>
                      <a:endParaRPr lang="en-US" sz="32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bl>
          </a:graphicData>
        </a:graphic>
      </p:graphicFrame>
    </p:spTree>
    <p:extLst>
      <p:ext uri="{BB962C8B-B14F-4D97-AF65-F5344CB8AC3E}">
        <p14:creationId xmlns:p14="http://schemas.microsoft.com/office/powerpoint/2010/main" val="3976603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14288" y="3810000"/>
            <a:ext cx="9129712" cy="3048000"/>
          </a:xfrm>
        </p:spPr>
        <p:txBody>
          <a:bodyPr/>
          <a:lstStyle/>
          <a:p>
            <a:pPr marL="0" indent="0">
              <a:buFontTx/>
              <a:buNone/>
              <a:defRPr/>
            </a:pPr>
            <a:r>
              <a:rPr lang="en-US" b="1" dirty="0" smtClean="0"/>
              <a:t>Assuming: </a:t>
            </a:r>
            <a:endParaRPr lang="en-US" dirty="0" smtClean="0"/>
          </a:p>
          <a:p>
            <a:pPr marL="457200" indent="-457200">
              <a:buFont typeface="Arial" pitchFamily="34" charset="0"/>
              <a:buChar char="•"/>
              <a:defRPr/>
            </a:pPr>
            <a:r>
              <a:rPr lang="en-US" b="1" dirty="0" smtClean="0"/>
              <a:t>Boolean </a:t>
            </a:r>
            <a:r>
              <a:rPr lang="en-US" dirty="0" smtClean="0"/>
              <a:t>array </a:t>
            </a:r>
            <a:r>
              <a:rPr lang="en-US" b="1" u="sng" dirty="0" smtClean="0"/>
              <a:t>representing</a:t>
            </a:r>
            <a:r>
              <a:rPr lang="en-US" b="1" dirty="0" smtClean="0"/>
              <a:t> </a:t>
            </a:r>
            <a:r>
              <a:rPr lang="en-US" dirty="0" smtClean="0"/>
              <a:t>numbers within 1 to X</a:t>
            </a:r>
          </a:p>
          <a:p>
            <a:pPr marL="457200" indent="-457200">
              <a:buFont typeface="Arial" pitchFamily="34" charset="0"/>
              <a:buChar char="•"/>
              <a:defRPr/>
            </a:pPr>
            <a:r>
              <a:rPr lang="en-US" dirty="0" smtClean="0"/>
              <a:t>X is a fixed number</a:t>
            </a:r>
          </a:p>
          <a:p>
            <a:pPr marL="457200" indent="-457200">
              <a:buFont typeface="Arial" pitchFamily="34" charset="0"/>
              <a:buChar char="•"/>
              <a:defRPr/>
            </a:pPr>
            <a:r>
              <a:rPr lang="en-US" dirty="0" smtClean="0"/>
              <a:t>no duplicates</a:t>
            </a:r>
          </a:p>
        </p:txBody>
      </p:sp>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dirty="0">
                <a:solidFill>
                  <a:schemeClr val="tx2"/>
                </a:solidFill>
                <a:latin typeface="Times" charset="0"/>
              </a:rPr>
              <a:t>Boolean Arrays </a:t>
            </a:r>
            <a:r>
              <a:rPr lang="en-US" sz="4400" u="sng" dirty="0" smtClean="0">
                <a:solidFill>
                  <a:schemeClr val="tx2"/>
                </a:solidFill>
                <a:latin typeface="Times" charset="0"/>
              </a:rPr>
              <a:t>Big-O</a:t>
            </a:r>
            <a:endParaRPr lang="en-US" sz="4400" u="sng" dirty="0">
              <a:solidFill>
                <a:schemeClr val="tx2"/>
              </a:solidFill>
              <a:latin typeface="Times" charset="0"/>
            </a:endParaRPr>
          </a:p>
        </p:txBody>
      </p:sp>
      <p:graphicFrame>
        <p:nvGraphicFramePr>
          <p:cNvPr id="6" name="Table 5"/>
          <p:cNvGraphicFramePr>
            <a:graphicFrameLocks noGrp="1"/>
          </p:cNvGraphicFramePr>
          <p:nvPr/>
        </p:nvGraphicFramePr>
        <p:xfrm>
          <a:off x="2133600" y="3733800"/>
          <a:ext cx="6781797" cy="640018"/>
        </p:xfrm>
        <a:graphic>
          <a:graphicData uri="http://schemas.openxmlformats.org/drawingml/2006/table">
            <a:tbl>
              <a:tblPr firstRow="1" bandRow="1">
                <a:tableStyleId>{5940675A-B579-460E-94D1-54222C63F5DA}</a:tableStyleId>
              </a:tblPr>
              <a:tblGrid>
                <a:gridCol w="753533"/>
                <a:gridCol w="753533"/>
                <a:gridCol w="753533"/>
                <a:gridCol w="753533"/>
                <a:gridCol w="753533"/>
                <a:gridCol w="753533"/>
                <a:gridCol w="753533"/>
                <a:gridCol w="753533"/>
                <a:gridCol w="753533"/>
              </a:tblGrid>
              <a:tr h="639763">
                <a:tc>
                  <a:txBody>
                    <a:bodyPr/>
                    <a:lstStyle/>
                    <a:p>
                      <a:pPr algn="ctr"/>
                      <a:r>
                        <a:rPr lang="en-US" sz="3600" dirty="0" smtClean="0">
                          <a:solidFill>
                            <a:schemeClr val="tx1"/>
                          </a:solidFill>
                        </a:rPr>
                        <a:t>F</a:t>
                      </a:r>
                      <a:r>
                        <a:rPr lang="en-US" sz="3600" baseline="-25000" dirty="0" smtClean="0">
                          <a:solidFill>
                            <a:schemeClr val="tx1"/>
                          </a:solidFill>
                        </a:rPr>
                        <a:t>0</a:t>
                      </a:r>
                      <a:endParaRPr lang="en-US" sz="3600" dirty="0">
                        <a:solidFill>
                          <a:schemeClr val="tx1"/>
                        </a:solidFill>
                      </a:endParaRPr>
                    </a:p>
                  </a:txBody>
                  <a:tcPr marT="45689" marB="4568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1</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2</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3</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F</a:t>
                      </a:r>
                      <a:r>
                        <a:rPr lang="en-US" sz="3600" baseline="-25000" dirty="0" smtClean="0">
                          <a:solidFill>
                            <a:schemeClr val="tx1"/>
                          </a:solidFill>
                        </a:rPr>
                        <a:t>4</a:t>
                      </a:r>
                      <a:endParaRPr lang="en-US" sz="3600" dirty="0" smtClean="0">
                        <a:solidFill>
                          <a:schemeClr val="tx1"/>
                        </a:solidFill>
                      </a:endParaRPr>
                    </a:p>
                  </a:txBody>
                  <a:tcPr marT="45689" marB="4568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5</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F</a:t>
                      </a:r>
                      <a:r>
                        <a:rPr lang="en-US" sz="3600" baseline="-25000" dirty="0" smtClean="0">
                          <a:solidFill>
                            <a:schemeClr val="tx1"/>
                          </a:solidFill>
                        </a:rPr>
                        <a:t>6</a:t>
                      </a:r>
                      <a:endParaRPr lang="en-US" sz="3600" dirty="0" smtClean="0">
                        <a:solidFill>
                          <a:schemeClr val="tx1"/>
                        </a:solidFill>
                      </a:endParaRPr>
                    </a:p>
                  </a:txBody>
                  <a:tcPr marT="45689" marB="4568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7</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8</a:t>
                      </a:r>
                      <a:endParaRPr lang="en-US" sz="3600" dirty="0" smtClean="0">
                        <a:solidFill>
                          <a:schemeClr val="tx1"/>
                        </a:solidFill>
                      </a:endParaRPr>
                    </a:p>
                  </a:txBody>
                  <a:tcPr marT="45689" marB="45689">
                    <a:solidFill>
                      <a:schemeClr val="bg1">
                        <a:lumMod val="85000"/>
                      </a:schemeClr>
                    </a:solidFill>
                  </a:tcPr>
                </a:tc>
              </a:tr>
            </a:tbl>
          </a:graphicData>
        </a:graphic>
      </p:graphicFrame>
      <p:graphicFrame>
        <p:nvGraphicFramePr>
          <p:cNvPr id="7" name="Table 6"/>
          <p:cNvGraphicFramePr>
            <a:graphicFrameLocks noGrp="1"/>
          </p:cNvGraphicFramePr>
          <p:nvPr/>
        </p:nvGraphicFramePr>
        <p:xfrm>
          <a:off x="762000" y="990600"/>
          <a:ext cx="7391400" cy="2560640"/>
        </p:xfrm>
        <a:graphic>
          <a:graphicData uri="http://schemas.openxmlformats.org/drawingml/2006/table">
            <a:tbl>
              <a:tblPr firstCol="1" bandRow="1">
                <a:tableStyleId>{5C22544A-7EE6-4342-B048-85BDC9FD1C3A}</a:tableStyleId>
              </a:tblPr>
              <a:tblGrid>
                <a:gridCol w="4114800"/>
                <a:gridCol w="3276600"/>
              </a:tblGrid>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first spot</a:t>
                      </a:r>
                      <a:r>
                        <a:rPr lang="en-US" sz="3200" baseline="0" dirty="0" smtClean="0"/>
                        <a: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last spot)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algn="l"/>
                      <a:r>
                        <a:rPr lang="en-US" sz="3200" dirty="0" smtClean="0"/>
                        <a:t>Delete (</a:t>
                      </a:r>
                      <a:r>
                        <a:rPr lang="en-US" sz="3200" baseline="0" dirty="0" smtClean="0"/>
                        <a:t>given a value)</a:t>
                      </a:r>
                      <a:endParaRPr lang="en-US" sz="32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bl>
          </a:graphicData>
        </a:graphic>
      </p:graphicFrame>
      <p:grpSp>
        <p:nvGrpSpPr>
          <p:cNvPr id="9" name="Group 1047"/>
          <p:cNvGrpSpPr>
            <a:grpSpLocks/>
          </p:cNvGrpSpPr>
          <p:nvPr>
            <p:custDataLst>
              <p:tags r:id="rId1"/>
            </p:custDataLst>
          </p:nvPr>
        </p:nvGrpSpPr>
        <p:grpSpPr bwMode="auto">
          <a:xfrm>
            <a:off x="7618413" y="5343525"/>
            <a:ext cx="1127125" cy="1314450"/>
            <a:chOff x="2928" y="1051"/>
            <a:chExt cx="840" cy="957"/>
          </a:xfrm>
        </p:grpSpPr>
        <p:sp>
          <p:nvSpPr>
            <p:cNvPr id="56366" name="Freeform 1048"/>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4 h 250"/>
                <a:gd name="T10" fmla="*/ 2 w 1048"/>
                <a:gd name="T11" fmla="*/ 223 h 250"/>
                <a:gd name="T12" fmla="*/ 2 w 1048"/>
                <a:gd name="T13" fmla="*/ 203 h 250"/>
                <a:gd name="T14" fmla="*/ 0 w 1048"/>
                <a:gd name="T15" fmla="*/ 182 h 250"/>
                <a:gd name="T16" fmla="*/ 2 w 1048"/>
                <a:gd name="T17" fmla="*/ 148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6367" name="Oval 10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spcBef>
                  <a:spcPct val="0"/>
                </a:spcBef>
              </a:pPr>
              <a:endParaRPr lang="en-US" sz="2400">
                <a:solidFill>
                  <a:schemeClr val="tx1"/>
                </a:solidFill>
                <a:latin typeface="Arial" pitchFamily="34" charset="0"/>
              </a:endParaRPr>
            </a:p>
          </p:txBody>
        </p:sp>
        <p:sp>
          <p:nvSpPr>
            <p:cNvPr id="56368" name="Oval 10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69" name="Oval 10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0" name="Oval 10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1" name="Oval 10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2" name="Oval 10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3" name="Oval 10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4" name="AutoShape 10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p>
              <a:pPr>
                <a:spcBef>
                  <a:spcPct val="0"/>
                </a:spcBef>
              </a:pPr>
              <a:endParaRPr lang="en-US" sz="2400">
                <a:solidFill>
                  <a:schemeClr val="tx1"/>
                </a:solidFill>
                <a:latin typeface="Arial" pitchFamily="34" charset="0"/>
              </a:endParaRPr>
            </a:p>
          </p:txBody>
        </p:sp>
        <p:sp>
          <p:nvSpPr>
            <p:cNvPr id="56375" name="Freeform 10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6376" name="Freeform 10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6377" name="Freeform 10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6378" name="Freeform 10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 name="Cloud Callout 1"/>
          <p:cNvSpPr/>
          <p:nvPr/>
        </p:nvSpPr>
        <p:spPr>
          <a:xfrm>
            <a:off x="3810000" y="5121275"/>
            <a:ext cx="3313113" cy="1404938"/>
          </a:xfrm>
          <a:prstGeom prst="cloudCallout">
            <a:avLst>
              <a:gd name="adj1" fmla="val 68548"/>
              <a:gd name="adj2" fmla="val -16151"/>
            </a:avLst>
          </a:prstGeom>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r>
              <a:rPr lang="en-US" dirty="0">
                <a:solidFill>
                  <a:srgbClr val="000000"/>
                </a:solidFill>
                <a:latin typeface="Courier New" pitchFamily="1" charset="0"/>
                <a:cs typeface="Courier New" pitchFamily="1" charset="0"/>
              </a:rPr>
              <a:t>Could I use </a:t>
            </a:r>
            <a:br>
              <a:rPr lang="en-US" dirty="0">
                <a:solidFill>
                  <a:srgbClr val="000000"/>
                </a:solidFill>
                <a:latin typeface="Courier New" pitchFamily="1" charset="0"/>
                <a:cs typeface="Courier New" pitchFamily="1" charset="0"/>
              </a:rPr>
            </a:br>
            <a:r>
              <a:rPr lang="en-US" dirty="0">
                <a:solidFill>
                  <a:srgbClr val="000000"/>
                </a:solidFill>
                <a:latin typeface="Courier New" pitchFamily="1" charset="0"/>
                <a:cs typeface="Courier New" pitchFamily="1" charset="0"/>
              </a:rPr>
              <a:t>this trick to </a:t>
            </a:r>
            <a:br>
              <a:rPr lang="en-US" dirty="0">
                <a:solidFill>
                  <a:srgbClr val="000000"/>
                </a:solidFill>
                <a:latin typeface="Courier New" pitchFamily="1" charset="0"/>
                <a:cs typeface="Courier New" pitchFamily="1" charset="0"/>
              </a:rPr>
            </a:br>
            <a:r>
              <a:rPr lang="en-US" dirty="0">
                <a:solidFill>
                  <a:srgbClr val="000000"/>
                </a:solidFill>
                <a:latin typeface="Courier New" pitchFamily="1" charset="0"/>
                <a:cs typeface="Courier New" pitchFamily="1" charset="0"/>
              </a:rPr>
              <a:t>store objects?</a:t>
            </a:r>
          </a:p>
        </p:txBody>
      </p:sp>
    </p:spTree>
    <p:extLst>
      <p:ext uri="{BB962C8B-B14F-4D97-AF65-F5344CB8AC3E}">
        <p14:creationId xmlns:p14="http://schemas.microsoft.com/office/powerpoint/2010/main" val="4291249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143000"/>
          </a:xfrm>
        </p:spPr>
        <p:txBody>
          <a:bodyPr/>
          <a:lstStyle/>
          <a:p>
            <a:r>
              <a:rPr lang="en-US" sz="4800" smtClean="0"/>
              <a:t>Stable and Non-Stable Sorting</a:t>
            </a:r>
          </a:p>
        </p:txBody>
      </p:sp>
      <p:pic>
        <p:nvPicPr>
          <p:cNvPr id="34819" name="Picture 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5750" y="2476500"/>
            <a:ext cx="95059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40C3DF8-6D76-4AFE-9FA8-D533F5A3E4A8}" type="slidenum">
              <a:rPr lang="en-US" smtClean="0"/>
              <a:pPr>
                <a:defRPr/>
              </a:pPr>
              <a:t>38</a:t>
            </a:fld>
            <a:endParaRPr lang="en-US"/>
          </a:p>
        </p:txBody>
      </p:sp>
    </p:spTree>
    <p:extLst>
      <p:ext uri="{BB962C8B-B14F-4D97-AF65-F5344CB8AC3E}">
        <p14:creationId xmlns:p14="http://schemas.microsoft.com/office/powerpoint/2010/main" val="2971233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Stable Sort</a:t>
            </a:r>
          </a:p>
        </p:txBody>
      </p:sp>
      <p:sp>
        <p:nvSpPr>
          <p:cNvPr id="35843" name="Content Placeholder 2"/>
          <p:cNvSpPr>
            <a:spLocks noGrp="1"/>
          </p:cNvSpPr>
          <p:nvPr>
            <p:ph idx="1"/>
          </p:nvPr>
        </p:nvSpPr>
        <p:spPr>
          <a:xfrm>
            <a:off x="457200" y="1676400"/>
            <a:ext cx="8229600" cy="4525963"/>
          </a:xfrm>
        </p:spPr>
        <p:txBody>
          <a:bodyPr/>
          <a:lstStyle/>
          <a:p>
            <a:r>
              <a:rPr lang="en-US" smtClean="0"/>
              <a:t>Sometimes there are equivalent keys in a data structure that is sorted.</a:t>
            </a:r>
          </a:p>
          <a:p>
            <a:r>
              <a:rPr lang="en-US" smtClean="0"/>
              <a:t>Sometimes it matters if you change the order of those equivalent keys</a:t>
            </a:r>
          </a:p>
          <a:p>
            <a:pPr lvl="1"/>
            <a:r>
              <a:rPr lang="en-US" smtClean="0"/>
              <a:t>E.g. Sorting music by song and then artist should keep each artists songs alphabetized</a:t>
            </a:r>
          </a:p>
          <a:p>
            <a:r>
              <a:rPr lang="en-US" smtClean="0"/>
              <a:t>We call a sort “stable” if it doesn’t change the order of equivalent keys</a:t>
            </a:r>
          </a:p>
        </p:txBody>
      </p:sp>
    </p:spTree>
    <p:extLst>
      <p:ext uri="{BB962C8B-B14F-4D97-AF65-F5344CB8AC3E}">
        <p14:creationId xmlns:p14="http://schemas.microsoft.com/office/powerpoint/2010/main" val="926150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Administrative Stuff</a:t>
            </a:r>
            <a:br>
              <a:rPr lang="en-US" dirty="0" smtClean="0"/>
            </a:br>
            <a:r>
              <a:rPr lang="en-US" dirty="0" smtClean="0"/>
              <a:t>(Not in your notes)</a:t>
            </a:r>
          </a:p>
        </p:txBody>
      </p:sp>
      <p:sp>
        <p:nvSpPr>
          <p:cNvPr id="4099" name="Content Placeholder 2"/>
          <p:cNvSpPr>
            <a:spLocks noGrp="1"/>
          </p:cNvSpPr>
          <p:nvPr>
            <p:ph idx="1"/>
          </p:nvPr>
        </p:nvSpPr>
        <p:spPr>
          <a:xfrm>
            <a:off x="152400" y="1752600"/>
            <a:ext cx="8699500" cy="4525963"/>
          </a:xfrm>
        </p:spPr>
        <p:txBody>
          <a:bodyPr/>
          <a:lstStyle/>
          <a:p>
            <a:r>
              <a:rPr lang="en-US" smtClean="0"/>
              <a:t>Homework will be posted this evening!</a:t>
            </a:r>
            <a:endParaRPr lang="en-US" dirty="0" smtClean="0"/>
          </a:p>
          <a:p>
            <a:pPr marL="0" indent="0">
              <a:buNone/>
            </a:pPr>
            <a:endParaRPr lang="en-US" dirty="0"/>
          </a:p>
        </p:txBody>
      </p:sp>
    </p:spTree>
    <p:extLst>
      <p:ext uri="{BB962C8B-B14F-4D97-AF65-F5344CB8AC3E}">
        <p14:creationId xmlns:p14="http://schemas.microsoft.com/office/powerpoint/2010/main" val="19011240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7375" y="2698750"/>
            <a:ext cx="8229600" cy="1143000"/>
          </a:xfrm>
        </p:spPr>
        <p:txBody>
          <a:bodyPr/>
          <a:lstStyle/>
          <a:p>
            <a:r>
              <a:rPr lang="en-US" sz="16600" b="1" dirty="0" smtClean="0"/>
              <a:t>Radix Sort</a:t>
            </a:r>
            <a:br>
              <a:rPr lang="en-US" sz="16600" b="1" dirty="0" smtClean="0"/>
            </a:br>
            <a:r>
              <a:rPr lang="en-US" sz="5400" dirty="0" smtClean="0"/>
              <a:t>(an example of a stable sort)</a:t>
            </a:r>
            <a:endParaRPr lang="en-US" sz="8800" dirty="0" smtClean="0"/>
          </a:p>
        </p:txBody>
      </p:sp>
    </p:spTree>
    <p:extLst>
      <p:ext uri="{BB962C8B-B14F-4D97-AF65-F5344CB8AC3E}">
        <p14:creationId xmlns:p14="http://schemas.microsoft.com/office/powerpoint/2010/main" val="3150996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Easy Sorting Problems…</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5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19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3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07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51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extLst/>
          </p:nvPr>
        </p:nvGraphicFramePr>
        <p:xfrm>
          <a:off x="0" y="2590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7" name="Content Placeholder 2"/>
          <p:cNvSpPr>
            <a:spLocks noGrp="1"/>
          </p:cNvSpPr>
          <p:nvPr>
            <p:ph idx="1"/>
          </p:nvPr>
        </p:nvSpPr>
        <p:spPr/>
        <p:txBody>
          <a:bodyPr/>
          <a:lstStyle/>
          <a:p>
            <a:r>
              <a:rPr lang="en-US" dirty="0" smtClean="0"/>
              <a:t>Sort </a:t>
            </a:r>
            <a:r>
              <a:rPr lang="en-US" dirty="0">
                <a:latin typeface="Courier New" pitchFamily="49" charset="0"/>
                <a:cs typeface="Courier New" pitchFamily="49" charset="0"/>
              </a:rPr>
              <a:t>N</a:t>
            </a:r>
            <a:r>
              <a:rPr lang="en-US" dirty="0" smtClean="0"/>
              <a:t> numbers in the range 0 to 9</a:t>
            </a:r>
          </a:p>
        </p:txBody>
      </p:sp>
      <p:sp>
        <p:nvSpPr>
          <p:cNvPr id="18" name="Line Callout 1 17"/>
          <p:cNvSpPr/>
          <p:nvPr/>
        </p:nvSpPr>
        <p:spPr>
          <a:xfrm>
            <a:off x="250115" y="3429000"/>
            <a:ext cx="4169485" cy="3429000"/>
          </a:xfrm>
          <a:prstGeom prst="borderCallout1">
            <a:avLst>
              <a:gd name="adj1" fmla="val 77012"/>
              <a:gd name="adj2" fmla="val 100194"/>
              <a:gd name="adj3" fmla="val 30876"/>
              <a:gd name="adj4" fmla="val 10044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How fast could you sort </a:t>
            </a:r>
          </a:p>
          <a:p>
            <a:pPr algn="ctr" fontAlgn="auto">
              <a:spcBef>
                <a:spcPts val="0"/>
              </a:spcBef>
              <a:spcAft>
                <a:spcPts val="0"/>
              </a:spcAft>
              <a:defRPr/>
            </a:pPr>
            <a:r>
              <a:rPr lang="en-US" sz="2800" dirty="0" smtClean="0"/>
              <a:t>N numbers </a:t>
            </a:r>
          </a:p>
          <a:p>
            <a:pPr algn="ctr" fontAlgn="auto">
              <a:spcBef>
                <a:spcPts val="0"/>
              </a:spcBef>
              <a:spcAft>
                <a:spcPts val="0"/>
              </a:spcAft>
              <a:defRPr/>
            </a:pPr>
            <a:r>
              <a:rPr lang="en-US" sz="2800" dirty="0" smtClean="0"/>
              <a:t>in the range 0 to B? </a:t>
            </a:r>
          </a:p>
          <a:p>
            <a:pPr fontAlgn="auto">
              <a:spcBef>
                <a:spcPts val="0"/>
              </a:spcBef>
              <a:spcAft>
                <a:spcPts val="0"/>
              </a:spcAft>
              <a:defRPr/>
            </a:pPr>
            <a:endParaRPr lang="en-US" sz="1100" dirty="0" smtClean="0"/>
          </a:p>
          <a:p>
            <a:pPr marL="457200" indent="-457200" fontAlgn="auto">
              <a:spcBef>
                <a:spcPts val="0"/>
              </a:spcBef>
              <a:spcAft>
                <a:spcPts val="0"/>
              </a:spcAft>
              <a:buAutoNum type="alphaUcParenR"/>
              <a:defRPr/>
            </a:pPr>
            <a:r>
              <a:rPr lang="en-US" sz="2400" dirty="0" smtClean="0"/>
              <a:t>O(N)	</a:t>
            </a:r>
          </a:p>
          <a:p>
            <a:pPr marL="457200" indent="-457200" fontAlgn="auto">
              <a:spcBef>
                <a:spcPts val="0"/>
              </a:spcBef>
              <a:spcAft>
                <a:spcPts val="0"/>
              </a:spcAft>
              <a:buAutoNum type="alphaUcParenR"/>
              <a:defRPr/>
            </a:pPr>
            <a:r>
              <a:rPr lang="en-US" sz="2400" dirty="0" smtClean="0"/>
              <a:t>O(B) 	</a:t>
            </a:r>
          </a:p>
          <a:p>
            <a:pPr marL="457200" indent="-457200" fontAlgn="auto">
              <a:spcBef>
                <a:spcPts val="0"/>
              </a:spcBef>
              <a:spcAft>
                <a:spcPts val="0"/>
              </a:spcAft>
              <a:buAutoNum type="alphaUcParenR"/>
              <a:defRPr/>
            </a:pPr>
            <a:r>
              <a:rPr lang="en-US" sz="2400" dirty="0" smtClean="0"/>
              <a:t>O(N+B) </a:t>
            </a:r>
          </a:p>
          <a:p>
            <a:pPr marL="457200" indent="-457200" fontAlgn="auto">
              <a:spcBef>
                <a:spcPts val="0"/>
              </a:spcBef>
              <a:spcAft>
                <a:spcPts val="0"/>
              </a:spcAft>
              <a:buAutoNum type="alphaUcParenR"/>
              <a:defRPr/>
            </a:pPr>
            <a:r>
              <a:rPr lang="en-US" sz="2400" dirty="0" smtClean="0"/>
              <a:t>O(N*B)</a:t>
            </a:r>
          </a:p>
          <a:p>
            <a:pPr marL="457200" indent="-457200" fontAlgn="auto">
              <a:spcBef>
                <a:spcPts val="0"/>
              </a:spcBef>
              <a:spcAft>
                <a:spcPts val="0"/>
              </a:spcAft>
              <a:buAutoNum type="alphaUcParenR"/>
              <a:defRPr/>
            </a:pPr>
            <a:r>
              <a:rPr lang="en-US" sz="2400" dirty="0" smtClean="0"/>
              <a:t>E) ??</a:t>
            </a:r>
            <a:endParaRPr lang="en-US" dirty="0"/>
          </a:p>
        </p:txBody>
      </p:sp>
      <p:sp>
        <p:nvSpPr>
          <p:cNvPr id="19" name="Line Callout 1 18"/>
          <p:cNvSpPr/>
          <p:nvPr/>
        </p:nvSpPr>
        <p:spPr>
          <a:xfrm>
            <a:off x="5921376" y="4870260"/>
            <a:ext cx="2999142" cy="1714500"/>
          </a:xfrm>
          <a:prstGeom prst="borderCallout1">
            <a:avLst>
              <a:gd name="adj1" fmla="val 30047"/>
              <a:gd name="adj2" fmla="val 6908"/>
              <a:gd name="adj3" fmla="val -37582"/>
              <a:gd name="adj4" fmla="val -72472"/>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In Big-O defining your variables is super important!</a:t>
            </a:r>
            <a:endParaRPr lang="en-US" dirty="0"/>
          </a:p>
        </p:txBody>
      </p:sp>
    </p:spTree>
    <p:extLst>
      <p:ext uri="{BB962C8B-B14F-4D97-AF65-F5344CB8AC3E}">
        <p14:creationId xmlns:p14="http://schemas.microsoft.com/office/powerpoint/2010/main" val="97624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Harder Sorting Problems… Approach 1 – Two stages</a:t>
            </a: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1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5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9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13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76200" y="4191000"/>
          <a:ext cx="9144000" cy="944822"/>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944563">
                <a:tc>
                  <a:txBody>
                    <a:bodyPr/>
                    <a:lstStyle/>
                    <a:p>
                      <a:pPr algn="ctr"/>
                      <a:r>
                        <a:rPr lang="en-US" sz="2800" dirty="0" smtClean="0">
                          <a:solidFill>
                            <a:schemeClr val="tx1"/>
                          </a:solidFill>
                        </a:rPr>
                        <a:t>0 – </a:t>
                      </a:r>
                    </a:p>
                    <a:p>
                      <a:pPr algn="ctr"/>
                      <a:r>
                        <a:rPr lang="en-US" sz="2800" dirty="0" smtClean="0">
                          <a:solidFill>
                            <a:schemeClr val="tx1"/>
                          </a:solidFill>
                        </a:rPr>
                        <a:t>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10-19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20-29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30-39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40-49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50-59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60-69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70-79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80-89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90-99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8936" name="Content Placeholder 2"/>
          <p:cNvSpPr>
            <a:spLocks noGrp="1"/>
          </p:cNvSpPr>
          <p:nvPr>
            <p:ph idx="1"/>
          </p:nvPr>
        </p:nvSpPr>
        <p:spPr>
          <a:xfrm>
            <a:off x="457200" y="1600200"/>
            <a:ext cx="8229600" cy="2667000"/>
          </a:xfrm>
        </p:spPr>
        <p:txBody>
          <a:bodyPr/>
          <a:lstStyle/>
          <a:p>
            <a:r>
              <a:rPr lang="en-US" dirty="0" smtClean="0"/>
              <a:t>Sort </a:t>
            </a:r>
            <a:r>
              <a:rPr lang="en-US" dirty="0">
                <a:latin typeface="Courier New" pitchFamily="49" charset="0"/>
                <a:cs typeface="Courier New" pitchFamily="49" charset="0"/>
              </a:rPr>
              <a:t>N</a:t>
            </a:r>
            <a:r>
              <a:rPr lang="en-US" dirty="0" smtClean="0"/>
              <a:t> numbers in the range 0 to 99</a:t>
            </a:r>
          </a:p>
          <a:p>
            <a:r>
              <a:rPr lang="en-US" dirty="0" smtClean="0"/>
              <a:t>Make some buckets and calculate what bucket they need to go into.</a:t>
            </a:r>
          </a:p>
          <a:p>
            <a:r>
              <a:rPr lang="en-US" dirty="0" smtClean="0"/>
              <a:t>Then sort each bucket</a:t>
            </a:r>
          </a:p>
        </p:txBody>
      </p:sp>
      <p:sp>
        <p:nvSpPr>
          <p:cNvPr id="2" name="Slide Number Placeholder 1"/>
          <p:cNvSpPr>
            <a:spLocks noGrp="1"/>
          </p:cNvSpPr>
          <p:nvPr>
            <p:ph type="sldNum" sz="quarter" idx="12"/>
          </p:nvPr>
        </p:nvSpPr>
        <p:spPr/>
        <p:txBody>
          <a:bodyPr/>
          <a:lstStyle/>
          <a:p>
            <a:pPr>
              <a:defRPr/>
            </a:pPr>
            <a:fld id="{907AB6A5-86B5-42F3-86C3-6BB89B665AF2}" type="slidenum">
              <a:rPr lang="en-US" smtClean="0"/>
              <a:pPr>
                <a:defRPr/>
              </a:pPr>
              <a:t>42</a:t>
            </a:fld>
            <a:endParaRPr lang="en-US"/>
          </a:p>
        </p:txBody>
      </p:sp>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3463200" y="868680"/>
              <a:ext cx="360" cy="23400"/>
            </p14:xfrm>
          </p:contentPart>
        </mc:Choice>
        <mc:Fallback xmlns="">
          <p:pic>
            <p:nvPicPr>
              <p:cNvPr id="3" name="Ink 2"/>
              <p:cNvPicPr/>
              <p:nvPr/>
            </p:nvPicPr>
            <p:blipFill>
              <a:blip r:embed="rId6"/>
              <a:stretch>
                <a:fillRect/>
              </a:stretch>
            </p:blipFill>
            <p:spPr>
              <a:xfrm>
                <a:off x="3453840" y="859320"/>
                <a:ext cx="19080" cy="42120"/>
              </a:xfrm>
              <a:prstGeom prst="rect">
                <a:avLst/>
              </a:prstGeom>
            </p:spPr>
          </p:pic>
        </mc:Fallback>
      </mc:AlternateContent>
    </p:spTree>
    <p:extLst>
      <p:ext uri="{BB962C8B-B14F-4D97-AF65-F5344CB8AC3E}">
        <p14:creationId xmlns:p14="http://schemas.microsoft.com/office/powerpoint/2010/main" val="1139427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9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936">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9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Harder Sorting Problems… Approach 2</a:t>
            </a:r>
          </a:p>
        </p:txBody>
      </p:sp>
      <p:pic>
        <p:nvPicPr>
          <p:cNvPr id="399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75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19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63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07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51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0" y="5257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9960" name="Content Placeholder 2"/>
          <p:cNvSpPr>
            <a:spLocks noGrp="1"/>
          </p:cNvSpPr>
          <p:nvPr>
            <p:ph idx="1"/>
          </p:nvPr>
        </p:nvSpPr>
        <p:spPr>
          <a:xfrm>
            <a:off x="304800" y="1371600"/>
            <a:ext cx="8839200" cy="533400"/>
          </a:xfrm>
        </p:spPr>
        <p:txBody>
          <a:bodyPr/>
          <a:lstStyle/>
          <a:p>
            <a:r>
              <a:rPr lang="en-US" dirty="0" smtClean="0"/>
              <a:t>Sort </a:t>
            </a:r>
            <a:r>
              <a:rPr lang="en-US" dirty="0">
                <a:latin typeface="Courier New" pitchFamily="49" charset="0"/>
                <a:cs typeface="Courier New" pitchFamily="49" charset="0"/>
              </a:rPr>
              <a:t>N</a:t>
            </a:r>
            <a:r>
              <a:rPr lang="en-US" dirty="0" smtClean="0"/>
              <a:t> numbers in the range 0 to 99</a:t>
            </a:r>
          </a:p>
          <a:p>
            <a:r>
              <a:rPr lang="en-US" dirty="0" smtClean="0"/>
              <a:t>First sort by the one’s digit </a:t>
            </a:r>
            <a:r>
              <a:rPr lang="en-US" sz="2800" i="1" dirty="0" smtClean="0"/>
              <a:t>(this is counter intuitive)</a:t>
            </a:r>
            <a:endParaRPr lang="en-US" i="1" dirty="0" smtClean="0"/>
          </a:p>
          <a:p>
            <a:pPr>
              <a:buFont typeface="Arial" charset="0"/>
              <a:buNone/>
            </a:pPr>
            <a:endParaRPr lang="en-US" sz="4800" i="1" dirty="0" smtClean="0"/>
          </a:p>
        </p:txBody>
      </p:sp>
      <p:sp>
        <p:nvSpPr>
          <p:cNvPr id="18" name="Oval 17"/>
          <p:cNvSpPr/>
          <p:nvPr/>
        </p:nvSpPr>
        <p:spPr>
          <a:xfrm>
            <a:off x="83058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19" name="Oval 18"/>
          <p:cNvSpPr/>
          <p:nvPr/>
        </p:nvSpPr>
        <p:spPr>
          <a:xfrm>
            <a:off x="64770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20" name="Oval 19"/>
          <p:cNvSpPr/>
          <p:nvPr/>
        </p:nvSpPr>
        <p:spPr>
          <a:xfrm>
            <a:off x="1524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21" name="Oval 20"/>
          <p:cNvSpPr/>
          <p:nvPr/>
        </p:nvSpPr>
        <p:spPr>
          <a:xfrm>
            <a:off x="46482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22" name="Oval 21"/>
          <p:cNvSpPr/>
          <p:nvPr/>
        </p:nvSpPr>
        <p:spPr>
          <a:xfrm>
            <a:off x="46482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23" name="Oval 22"/>
          <p:cNvSpPr/>
          <p:nvPr/>
        </p:nvSpPr>
        <p:spPr>
          <a:xfrm>
            <a:off x="4648200" y="3657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24" name="Oval 23"/>
          <p:cNvSpPr/>
          <p:nvPr/>
        </p:nvSpPr>
        <p:spPr>
          <a:xfrm>
            <a:off x="28956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25" name="Oval 24"/>
          <p:cNvSpPr/>
          <p:nvPr/>
        </p:nvSpPr>
        <p:spPr>
          <a:xfrm>
            <a:off x="83058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26" name="Oval 25"/>
          <p:cNvSpPr/>
          <p:nvPr/>
        </p:nvSpPr>
        <p:spPr>
          <a:xfrm>
            <a:off x="19812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27" name="Oval 26"/>
          <p:cNvSpPr/>
          <p:nvPr/>
        </p:nvSpPr>
        <p:spPr>
          <a:xfrm>
            <a:off x="73914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28" name="Oval 27"/>
          <p:cNvSpPr/>
          <p:nvPr/>
        </p:nvSpPr>
        <p:spPr>
          <a:xfrm>
            <a:off x="73914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2" name="Slide Number Placeholder 1"/>
          <p:cNvSpPr>
            <a:spLocks noGrp="1"/>
          </p:cNvSpPr>
          <p:nvPr>
            <p:ph type="sldNum" sz="quarter" idx="12"/>
          </p:nvPr>
        </p:nvSpPr>
        <p:spPr/>
        <p:txBody>
          <a:bodyPr/>
          <a:lstStyle/>
          <a:p>
            <a:pPr>
              <a:defRPr/>
            </a:pPr>
            <a:fld id="{2EC1DD67-474A-436F-B802-AACF675647A1}" type="slidenum">
              <a:rPr lang="en-US" smtClean="0"/>
              <a:pPr>
                <a:defRPr/>
              </a:pPr>
              <a:t>43</a:t>
            </a:fld>
            <a:endParaRPr lang="en-US"/>
          </a:p>
        </p:txBody>
      </p:sp>
    </p:spTree>
    <p:extLst>
      <p:ext uri="{BB962C8B-B14F-4D97-AF65-F5344CB8AC3E}">
        <p14:creationId xmlns:p14="http://schemas.microsoft.com/office/powerpoint/2010/main" val="35054018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45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32" name="Oval 31"/>
          <p:cNvSpPr/>
          <p:nvPr/>
        </p:nvSpPr>
        <p:spPr>
          <a:xfrm>
            <a:off x="1219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33" name="Oval 32"/>
          <p:cNvSpPr/>
          <p:nvPr/>
        </p:nvSpPr>
        <p:spPr>
          <a:xfrm>
            <a:off x="1981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34" name="Oval 33"/>
          <p:cNvSpPr/>
          <p:nvPr/>
        </p:nvSpPr>
        <p:spPr>
          <a:xfrm>
            <a:off x="2743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36" name="Oval 35"/>
          <p:cNvSpPr/>
          <p:nvPr/>
        </p:nvSpPr>
        <p:spPr>
          <a:xfrm>
            <a:off x="3505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37" name="Oval 36"/>
          <p:cNvSpPr/>
          <p:nvPr/>
        </p:nvSpPr>
        <p:spPr>
          <a:xfrm>
            <a:off x="426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38" name="Oval 37"/>
          <p:cNvSpPr/>
          <p:nvPr/>
        </p:nvSpPr>
        <p:spPr>
          <a:xfrm>
            <a:off x="5029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39" name="Oval 38"/>
          <p:cNvSpPr/>
          <p:nvPr/>
        </p:nvSpPr>
        <p:spPr>
          <a:xfrm>
            <a:off x="5791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0" name="Oval 39"/>
          <p:cNvSpPr/>
          <p:nvPr/>
        </p:nvSpPr>
        <p:spPr>
          <a:xfrm>
            <a:off x="6553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41" name="Oval 40"/>
          <p:cNvSpPr/>
          <p:nvPr/>
        </p:nvSpPr>
        <p:spPr>
          <a:xfrm>
            <a:off x="7315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42" name="Oval 41"/>
          <p:cNvSpPr/>
          <p:nvPr/>
        </p:nvSpPr>
        <p:spPr>
          <a:xfrm>
            <a:off x="807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0973" name="Title 1"/>
          <p:cNvSpPr>
            <a:spLocks noGrp="1"/>
          </p:cNvSpPr>
          <p:nvPr>
            <p:ph type="title"/>
          </p:nvPr>
        </p:nvSpPr>
        <p:spPr>
          <a:xfrm>
            <a:off x="228600" y="0"/>
            <a:ext cx="8915400" cy="1143000"/>
          </a:xfrm>
        </p:spPr>
        <p:txBody>
          <a:bodyPr/>
          <a:lstStyle/>
          <a:p>
            <a:r>
              <a:rPr lang="en-US" smtClean="0"/>
              <a:t>Combine the buckets </a:t>
            </a:r>
            <a:endParaRPr lang="en-US" sz="3600" b="0" smtClean="0"/>
          </a:p>
        </p:txBody>
      </p:sp>
      <p:pic>
        <p:nvPicPr>
          <p:cNvPr id="409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81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25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69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13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 name="Table 53"/>
          <p:cNvGraphicFramePr>
            <a:graphicFrameLocks noGrp="1"/>
          </p:cNvGraphicFramePr>
          <p:nvPr/>
        </p:nvGraphicFramePr>
        <p:xfrm>
          <a:off x="76200" y="39624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5" name="Oval 54"/>
          <p:cNvSpPr/>
          <p:nvPr/>
        </p:nvSpPr>
        <p:spPr>
          <a:xfrm>
            <a:off x="83820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56" name="Oval 55"/>
          <p:cNvSpPr/>
          <p:nvPr/>
        </p:nvSpPr>
        <p:spPr>
          <a:xfrm>
            <a:off x="65532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57" name="Oval 56"/>
          <p:cNvSpPr/>
          <p:nvPr/>
        </p:nvSpPr>
        <p:spPr>
          <a:xfrm>
            <a:off x="2286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58" name="Oval 57"/>
          <p:cNvSpPr/>
          <p:nvPr/>
        </p:nvSpPr>
        <p:spPr>
          <a:xfrm>
            <a:off x="4724400" y="1676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59" name="Oval 58"/>
          <p:cNvSpPr/>
          <p:nvPr/>
        </p:nvSpPr>
        <p:spPr>
          <a:xfrm>
            <a:off x="47244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60" name="Oval 59"/>
          <p:cNvSpPr/>
          <p:nvPr/>
        </p:nvSpPr>
        <p:spPr>
          <a:xfrm>
            <a:off x="4724400" y="2362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61" name="Oval 60"/>
          <p:cNvSpPr/>
          <p:nvPr/>
        </p:nvSpPr>
        <p:spPr>
          <a:xfrm>
            <a:off x="29718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62" name="Oval 61"/>
          <p:cNvSpPr/>
          <p:nvPr/>
        </p:nvSpPr>
        <p:spPr>
          <a:xfrm>
            <a:off x="8382000" y="2438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63" name="Oval 62"/>
          <p:cNvSpPr/>
          <p:nvPr/>
        </p:nvSpPr>
        <p:spPr>
          <a:xfrm>
            <a:off x="20574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64" name="Oval 63"/>
          <p:cNvSpPr/>
          <p:nvPr/>
        </p:nvSpPr>
        <p:spPr>
          <a:xfrm>
            <a:off x="7467600" y="2438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65" name="Oval 64"/>
          <p:cNvSpPr/>
          <p:nvPr/>
        </p:nvSpPr>
        <p:spPr>
          <a:xfrm>
            <a:off x="74676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4" name="Oval 43"/>
          <p:cNvSpPr/>
          <p:nvPr/>
        </p:nvSpPr>
        <p:spPr>
          <a:xfrm>
            <a:off x="457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45" name="Oval 44"/>
          <p:cNvSpPr/>
          <p:nvPr/>
        </p:nvSpPr>
        <p:spPr>
          <a:xfrm>
            <a:off x="3505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46" name="Oval 45"/>
          <p:cNvSpPr/>
          <p:nvPr/>
        </p:nvSpPr>
        <p:spPr>
          <a:xfrm>
            <a:off x="8077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7" name="Line Callout 1 46"/>
          <p:cNvSpPr/>
          <p:nvPr/>
        </p:nvSpPr>
        <p:spPr>
          <a:xfrm>
            <a:off x="6019800" y="3657600"/>
            <a:ext cx="2438400" cy="1447800"/>
          </a:xfrm>
          <a:prstGeom prst="borderCallout1">
            <a:avLst>
              <a:gd name="adj1" fmla="val 74106"/>
              <a:gd name="adj2" fmla="val -1752"/>
              <a:gd name="adj3" fmla="val 114599"/>
              <a:gd name="adj4" fmla="val -8057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20’s are the correct relative order</a:t>
            </a:r>
          </a:p>
        </p:txBody>
      </p:sp>
      <p:sp>
        <p:nvSpPr>
          <p:cNvPr id="48" name="Line Callout 1 47"/>
          <p:cNvSpPr/>
          <p:nvPr/>
        </p:nvSpPr>
        <p:spPr>
          <a:xfrm>
            <a:off x="990600" y="1295400"/>
            <a:ext cx="2438400" cy="1447800"/>
          </a:xfrm>
          <a:prstGeom prst="borderCallout1">
            <a:avLst>
              <a:gd name="adj1" fmla="val 52757"/>
              <a:gd name="adj2" fmla="val 102297"/>
              <a:gd name="adj3" fmla="val 135059"/>
              <a:gd name="adj4" fmla="val 1549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Start from the first thing in the bucket</a:t>
            </a:r>
          </a:p>
        </p:txBody>
      </p:sp>
      <p:sp>
        <p:nvSpPr>
          <p:cNvPr id="2" name="Slide Number Placeholder 1"/>
          <p:cNvSpPr>
            <a:spLocks noGrp="1"/>
          </p:cNvSpPr>
          <p:nvPr>
            <p:ph type="sldNum" sz="quarter" idx="12"/>
          </p:nvPr>
        </p:nvSpPr>
        <p:spPr/>
        <p:txBody>
          <a:bodyPr/>
          <a:lstStyle/>
          <a:p>
            <a:pPr>
              <a:defRPr/>
            </a:pPr>
            <a:fld id="{E761FB08-FE35-42AA-844E-C2CF25621CA4}" type="slidenum">
              <a:rPr lang="en-US" smtClean="0"/>
              <a:pPr>
                <a:defRPr/>
              </a:pPr>
              <a:t>44</a:t>
            </a:fld>
            <a:endParaRPr lang="en-US"/>
          </a:p>
        </p:txBody>
      </p:sp>
    </p:spTree>
    <p:extLst>
      <p:ext uri="{BB962C8B-B14F-4D97-AF65-F5344CB8AC3E}">
        <p14:creationId xmlns:p14="http://schemas.microsoft.com/office/powerpoint/2010/main" val="3667354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4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6" grpId="0" animBg="1"/>
      <p:bldP spid="37" grpId="0" animBg="1"/>
      <p:bldP spid="38" grpId="0" animBg="1"/>
      <p:bldP spid="39" grpId="0" animBg="1"/>
      <p:bldP spid="40" grpId="0" animBg="1"/>
      <p:bldP spid="41" grpId="0" animBg="1"/>
      <p:bldP spid="42" grpId="0" animBg="1"/>
      <p:bldP spid="44" grpId="0" animBg="1"/>
      <p:bldP spid="45" grpId="0" animBg="1"/>
      <p:bldP spid="46" grpId="0" animBg="1"/>
      <p:bldP spid="47" grpId="0" animBg="1" autoUpdateAnimBg="0"/>
      <p:bldP spid="4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75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19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07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1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0" y="5257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1" name="Oval 30"/>
          <p:cNvSpPr/>
          <p:nvPr/>
        </p:nvSpPr>
        <p:spPr>
          <a:xfrm>
            <a:off x="38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32" name="Oval 31"/>
          <p:cNvSpPr/>
          <p:nvPr/>
        </p:nvSpPr>
        <p:spPr>
          <a:xfrm>
            <a:off x="1143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33" name="Oval 32"/>
          <p:cNvSpPr/>
          <p:nvPr/>
        </p:nvSpPr>
        <p:spPr>
          <a:xfrm>
            <a:off x="1905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34" name="Oval 33"/>
          <p:cNvSpPr/>
          <p:nvPr/>
        </p:nvSpPr>
        <p:spPr>
          <a:xfrm>
            <a:off x="2667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36" name="Oval 35"/>
          <p:cNvSpPr/>
          <p:nvPr/>
        </p:nvSpPr>
        <p:spPr>
          <a:xfrm>
            <a:off x="3429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37" name="Oval 36"/>
          <p:cNvSpPr/>
          <p:nvPr/>
        </p:nvSpPr>
        <p:spPr>
          <a:xfrm>
            <a:off x="419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38" name="Oval 37"/>
          <p:cNvSpPr/>
          <p:nvPr/>
        </p:nvSpPr>
        <p:spPr>
          <a:xfrm>
            <a:off x="4953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39" name="Oval 38"/>
          <p:cNvSpPr/>
          <p:nvPr/>
        </p:nvSpPr>
        <p:spPr>
          <a:xfrm>
            <a:off x="5715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0" name="Oval 39"/>
          <p:cNvSpPr/>
          <p:nvPr/>
        </p:nvSpPr>
        <p:spPr>
          <a:xfrm>
            <a:off x="6477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41" name="Oval 40"/>
          <p:cNvSpPr/>
          <p:nvPr/>
        </p:nvSpPr>
        <p:spPr>
          <a:xfrm>
            <a:off x="7239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42" name="Oval 41"/>
          <p:cNvSpPr/>
          <p:nvPr/>
        </p:nvSpPr>
        <p:spPr>
          <a:xfrm>
            <a:off x="800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35" name="Oval 34"/>
          <p:cNvSpPr/>
          <p:nvPr/>
        </p:nvSpPr>
        <p:spPr>
          <a:xfrm>
            <a:off x="19812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43" name="Oval 42"/>
          <p:cNvSpPr/>
          <p:nvPr/>
        </p:nvSpPr>
        <p:spPr>
          <a:xfrm>
            <a:off x="28956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44" name="Oval 43"/>
          <p:cNvSpPr/>
          <p:nvPr/>
        </p:nvSpPr>
        <p:spPr>
          <a:xfrm>
            <a:off x="83058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45" name="Oval 44"/>
          <p:cNvSpPr/>
          <p:nvPr/>
        </p:nvSpPr>
        <p:spPr>
          <a:xfrm>
            <a:off x="73914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46" name="Oval 45"/>
          <p:cNvSpPr/>
          <p:nvPr/>
        </p:nvSpPr>
        <p:spPr>
          <a:xfrm>
            <a:off x="19812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47" name="Oval 46"/>
          <p:cNvSpPr/>
          <p:nvPr/>
        </p:nvSpPr>
        <p:spPr>
          <a:xfrm>
            <a:off x="83058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48" name="Oval 47"/>
          <p:cNvSpPr/>
          <p:nvPr/>
        </p:nvSpPr>
        <p:spPr>
          <a:xfrm>
            <a:off x="83058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49" name="Oval 48"/>
          <p:cNvSpPr/>
          <p:nvPr/>
        </p:nvSpPr>
        <p:spPr>
          <a:xfrm>
            <a:off x="2895600" y="3657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50" name="Oval 49"/>
          <p:cNvSpPr/>
          <p:nvPr/>
        </p:nvSpPr>
        <p:spPr>
          <a:xfrm>
            <a:off x="8305800" y="2362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51" name="Oval 50"/>
          <p:cNvSpPr/>
          <p:nvPr/>
        </p:nvSpPr>
        <p:spPr>
          <a:xfrm>
            <a:off x="28956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52" name="Oval 51"/>
          <p:cNvSpPr/>
          <p:nvPr/>
        </p:nvSpPr>
        <p:spPr>
          <a:xfrm>
            <a:off x="19812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2029" name="Title 1"/>
          <p:cNvSpPr>
            <a:spLocks noGrp="1"/>
          </p:cNvSpPr>
          <p:nvPr>
            <p:ph type="title"/>
          </p:nvPr>
        </p:nvSpPr>
        <p:spPr>
          <a:xfrm>
            <a:off x="228600" y="0"/>
            <a:ext cx="8915400" cy="1143000"/>
          </a:xfrm>
        </p:spPr>
        <p:txBody>
          <a:bodyPr/>
          <a:lstStyle/>
          <a:p>
            <a:r>
              <a:rPr lang="en-US" dirty="0" smtClean="0"/>
              <a:t>Re-sort using the tens digit</a:t>
            </a:r>
            <a:endParaRPr lang="en-US" sz="3600" b="0" dirty="0" smtClean="0"/>
          </a:p>
        </p:txBody>
      </p:sp>
      <p:sp>
        <p:nvSpPr>
          <p:cNvPr id="54" name="Oval 53"/>
          <p:cNvSpPr/>
          <p:nvPr/>
        </p:nvSpPr>
        <p:spPr>
          <a:xfrm>
            <a:off x="60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55" name="Oval 54"/>
          <p:cNvSpPr/>
          <p:nvPr/>
        </p:nvSpPr>
        <p:spPr>
          <a:xfrm>
            <a:off x="1371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56" name="Oval 55"/>
          <p:cNvSpPr/>
          <p:nvPr/>
        </p:nvSpPr>
        <p:spPr>
          <a:xfrm>
            <a:off x="2133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57" name="Oval 56"/>
          <p:cNvSpPr/>
          <p:nvPr/>
        </p:nvSpPr>
        <p:spPr>
          <a:xfrm>
            <a:off x="2895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58" name="Oval 57"/>
          <p:cNvSpPr/>
          <p:nvPr/>
        </p:nvSpPr>
        <p:spPr>
          <a:xfrm>
            <a:off x="3657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59" name="Oval 58"/>
          <p:cNvSpPr/>
          <p:nvPr/>
        </p:nvSpPr>
        <p:spPr>
          <a:xfrm>
            <a:off x="441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60" name="Oval 59"/>
          <p:cNvSpPr/>
          <p:nvPr/>
        </p:nvSpPr>
        <p:spPr>
          <a:xfrm>
            <a:off x="5181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61" name="Oval 60"/>
          <p:cNvSpPr/>
          <p:nvPr/>
        </p:nvSpPr>
        <p:spPr>
          <a:xfrm>
            <a:off x="5943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62" name="Oval 61"/>
          <p:cNvSpPr/>
          <p:nvPr/>
        </p:nvSpPr>
        <p:spPr>
          <a:xfrm>
            <a:off x="6705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63" name="Oval 62"/>
          <p:cNvSpPr/>
          <p:nvPr/>
        </p:nvSpPr>
        <p:spPr>
          <a:xfrm>
            <a:off x="7467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64" name="Oval 63"/>
          <p:cNvSpPr/>
          <p:nvPr/>
        </p:nvSpPr>
        <p:spPr>
          <a:xfrm>
            <a:off x="822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65" name="Line Callout 1 64"/>
          <p:cNvSpPr/>
          <p:nvPr/>
        </p:nvSpPr>
        <p:spPr>
          <a:xfrm>
            <a:off x="4267200" y="2133600"/>
            <a:ext cx="2438400" cy="1447800"/>
          </a:xfrm>
          <a:prstGeom prst="borderCallout1">
            <a:avLst>
              <a:gd name="adj1" fmla="val 50088"/>
              <a:gd name="adj2" fmla="val 100184"/>
              <a:gd name="adj3" fmla="val 63895"/>
              <a:gd name="adj4" fmla="val 10005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Now Recombine!</a:t>
            </a:r>
          </a:p>
        </p:txBody>
      </p:sp>
      <p:sp>
        <p:nvSpPr>
          <p:cNvPr id="2" name="Slide Number Placeholder 1"/>
          <p:cNvSpPr>
            <a:spLocks noGrp="1"/>
          </p:cNvSpPr>
          <p:nvPr>
            <p:ph type="sldNum" sz="quarter" idx="12"/>
          </p:nvPr>
        </p:nvSpPr>
        <p:spPr/>
        <p:txBody>
          <a:bodyPr/>
          <a:lstStyle/>
          <a:p>
            <a:pPr>
              <a:defRPr/>
            </a:pPr>
            <a:fld id="{7AF668B2-F550-4077-B8C5-89CB5D00A275}" type="slidenum">
              <a:rPr lang="en-US" smtClean="0"/>
              <a:pPr>
                <a:defRPr/>
              </a:pPr>
              <a:t>45</a:t>
            </a:fld>
            <a:endParaRPr lang="en-US"/>
          </a:p>
        </p:txBody>
      </p:sp>
    </p:spTree>
    <p:extLst>
      <p:ext uri="{BB962C8B-B14F-4D97-AF65-F5344CB8AC3E}">
        <p14:creationId xmlns:p14="http://schemas.microsoft.com/office/powerpoint/2010/main" val="1387735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dirty="0" smtClean="0"/>
              <a:t>Radix Sort the numbers 0-99</a:t>
            </a:r>
          </a:p>
        </p:txBody>
      </p:sp>
      <p:sp>
        <p:nvSpPr>
          <p:cNvPr id="3" name="Content Placeholder 2"/>
          <p:cNvSpPr>
            <a:spLocks noGrp="1"/>
          </p:cNvSpPr>
          <p:nvPr>
            <p:ph idx="1"/>
          </p:nvPr>
        </p:nvSpPr>
        <p:spPr>
          <a:xfrm>
            <a:off x="457200" y="1295400"/>
            <a:ext cx="8229600" cy="4525963"/>
          </a:xfrm>
          <a:ln>
            <a:noFill/>
          </a:ln>
        </p:spPr>
        <p:txBody>
          <a:bodyPr/>
          <a:lstStyle/>
          <a:p>
            <a:r>
              <a:rPr lang="en-US" dirty="0" smtClean="0"/>
              <a:t>The running time for our example: (N + B)*2</a:t>
            </a:r>
          </a:p>
          <a:p>
            <a:pPr lvl="1"/>
            <a:r>
              <a:rPr lang="en-US" dirty="0" smtClean="0"/>
              <a:t>We did two passes, each took N time. </a:t>
            </a:r>
          </a:p>
          <a:p>
            <a:pPr lvl="1"/>
            <a:r>
              <a:rPr lang="en-US" dirty="0" smtClean="0"/>
              <a:t>We gathered up the buckets twice each took B time (where B is the number of buckets)</a:t>
            </a:r>
          </a:p>
        </p:txBody>
      </p:sp>
      <p:sp>
        <p:nvSpPr>
          <p:cNvPr id="2" name="Slide Number Placeholder 1"/>
          <p:cNvSpPr>
            <a:spLocks noGrp="1"/>
          </p:cNvSpPr>
          <p:nvPr>
            <p:ph type="sldNum" sz="quarter" idx="12"/>
          </p:nvPr>
        </p:nvSpPr>
        <p:spPr/>
        <p:txBody>
          <a:bodyPr/>
          <a:lstStyle/>
          <a:p>
            <a:pPr>
              <a:defRPr/>
            </a:pPr>
            <a:fld id="{55E12BB0-04BD-436D-B7C2-17BC5E0B1A7C}" type="slidenum">
              <a:rPr lang="en-US" smtClean="0"/>
              <a:pPr>
                <a:defRPr/>
              </a:pPr>
              <a:t>46</a:t>
            </a:fld>
            <a:endParaRPr lang="en-US"/>
          </a:p>
        </p:txBody>
      </p:sp>
    </p:spTree>
    <p:extLst>
      <p:ext uri="{BB962C8B-B14F-4D97-AF65-F5344CB8AC3E}">
        <p14:creationId xmlns:p14="http://schemas.microsoft.com/office/powerpoint/2010/main" val="4208687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3400" y="304800"/>
            <a:ext cx="8229600" cy="1143000"/>
          </a:xfrm>
        </p:spPr>
        <p:txBody>
          <a:bodyPr/>
          <a:lstStyle/>
          <a:p>
            <a:r>
              <a:rPr lang="en-US" smtClean="0"/>
              <a:t>We can represent numbers with 1’s and 0’s</a:t>
            </a:r>
          </a:p>
        </p:txBody>
      </p:sp>
      <p:sp>
        <p:nvSpPr>
          <p:cNvPr id="35843" name="Content Placeholder 2"/>
          <p:cNvSpPr>
            <a:spLocks noGrp="1"/>
          </p:cNvSpPr>
          <p:nvPr>
            <p:ph idx="1"/>
          </p:nvPr>
        </p:nvSpPr>
        <p:spPr>
          <a:xfrm>
            <a:off x="-1676400" y="685800"/>
            <a:ext cx="8534400" cy="4525963"/>
          </a:xfrm>
        </p:spPr>
        <p:txBody>
          <a:bodyPr/>
          <a:lstStyle/>
          <a:p>
            <a:pPr>
              <a:buFont typeface="Arial" charset="0"/>
              <a:buNone/>
            </a:pPr>
            <a:endParaRPr lang="en-US" smtClean="0"/>
          </a:p>
          <a:p>
            <a:pPr algn="ctr">
              <a:buFont typeface="Arial" charset="0"/>
              <a:buNone/>
            </a:pPr>
            <a:r>
              <a:rPr lang="en-US" sz="6600" smtClean="0"/>
              <a:t>3   2   1   8</a:t>
            </a:r>
            <a:br>
              <a:rPr lang="en-US" sz="6600" smtClean="0"/>
            </a:br>
            <a:endParaRPr lang="en-US" smtClean="0"/>
          </a:p>
          <a:p>
            <a:pPr>
              <a:buFont typeface="Arial" charset="0"/>
              <a:buNone/>
            </a:pPr>
            <a:r>
              <a:rPr lang="en-US" smtClean="0"/>
              <a:t>			3*1000 + 2*100 + 1*10 + 8*1</a:t>
            </a:r>
          </a:p>
          <a:p>
            <a:pPr algn="ctr">
              <a:buFont typeface="Arial" charset="0"/>
              <a:buNone/>
            </a:pPr>
            <a:r>
              <a:rPr lang="en-US" sz="6600" smtClean="0"/>
              <a:t>1   0   0   1</a:t>
            </a:r>
          </a:p>
          <a:p>
            <a:pPr>
              <a:buFont typeface="Arial" charset="0"/>
              <a:buNone/>
            </a:pPr>
            <a:endParaRPr lang="en-US" smtClean="0"/>
          </a:p>
          <a:p>
            <a:pPr>
              <a:buFont typeface="Arial" charset="0"/>
              <a:buNone/>
            </a:pPr>
            <a:r>
              <a:rPr lang="en-US" smtClean="0"/>
              <a:t>			     1*8   + 0*4  + 0*2  + 1*1</a:t>
            </a:r>
          </a:p>
          <a:p>
            <a:pPr>
              <a:buFont typeface="Arial" charset="0"/>
              <a:buNone/>
            </a:pPr>
            <a:endParaRPr lang="en-US" smtClean="0"/>
          </a:p>
        </p:txBody>
      </p:sp>
      <p:sp>
        <p:nvSpPr>
          <p:cNvPr id="44036" name="Rectangle 2"/>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4037" name="Rectangle 4"/>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38"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6"/>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0"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2209800"/>
            <a:ext cx="7048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Rectangle 8"/>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2"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Rectangle 10"/>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4"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Rectangle 12"/>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4046" name="Rectangle 14"/>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7"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470535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Rectangle 16"/>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9" name="Picture 1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464820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0" name="Rectangle 18"/>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51" name="Picture 1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4648200"/>
            <a:ext cx="457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2" name="Rectangle 20"/>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53" name="Picture 19"/>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464820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2"/>
          <p:cNvSpPr txBox="1">
            <a:spLocks/>
          </p:cNvSpPr>
          <p:nvPr/>
        </p:nvSpPr>
        <p:spPr bwMode="auto">
          <a:xfrm>
            <a:off x="6096000" y="1981200"/>
            <a:ext cx="2590800" cy="4525963"/>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3200" dirty="0">
                <a:latin typeface="+mn-lt"/>
                <a:cs typeface="+mn-cs"/>
              </a:rPr>
              <a:t>0001	 	1 </a:t>
            </a:r>
          </a:p>
          <a:p>
            <a:pPr marL="342900" indent="-342900" eaLnBrk="0" hangingPunct="0">
              <a:spcBef>
                <a:spcPct val="20000"/>
              </a:spcBef>
              <a:buFont typeface="Arial" charset="0"/>
              <a:buNone/>
              <a:defRPr/>
            </a:pPr>
            <a:r>
              <a:rPr lang="en-US" sz="3200" dirty="0">
                <a:latin typeface="+mn-lt"/>
                <a:cs typeface="+mn-cs"/>
              </a:rPr>
              <a:t>0010		2</a:t>
            </a:r>
          </a:p>
          <a:p>
            <a:pPr marL="342900" indent="-342900" eaLnBrk="0" hangingPunct="0">
              <a:spcBef>
                <a:spcPct val="20000"/>
              </a:spcBef>
              <a:buFont typeface="Arial" charset="0"/>
              <a:buNone/>
              <a:defRPr/>
            </a:pPr>
            <a:r>
              <a:rPr lang="en-US" sz="3200" dirty="0">
                <a:latin typeface="+mn-lt"/>
                <a:cs typeface="+mn-cs"/>
              </a:rPr>
              <a:t>0011		3</a:t>
            </a:r>
          </a:p>
          <a:p>
            <a:pPr marL="342900" indent="-342900" eaLnBrk="0" hangingPunct="0">
              <a:spcBef>
                <a:spcPct val="20000"/>
              </a:spcBef>
              <a:buFont typeface="Arial" charset="0"/>
              <a:buNone/>
              <a:defRPr/>
            </a:pPr>
            <a:r>
              <a:rPr lang="en-US" sz="3200" dirty="0">
                <a:latin typeface="+mn-lt"/>
                <a:cs typeface="+mn-cs"/>
              </a:rPr>
              <a:t>0100		4</a:t>
            </a:r>
          </a:p>
          <a:p>
            <a:pPr marL="342900" indent="-342900" eaLnBrk="0" hangingPunct="0">
              <a:spcBef>
                <a:spcPct val="20000"/>
              </a:spcBef>
              <a:buFont typeface="Arial" charset="0"/>
              <a:buNone/>
              <a:defRPr/>
            </a:pPr>
            <a:r>
              <a:rPr lang="en-US" sz="3200" dirty="0">
                <a:latin typeface="+mn-lt"/>
                <a:cs typeface="+mn-cs"/>
              </a:rPr>
              <a:t>0101		5</a:t>
            </a:r>
          </a:p>
          <a:p>
            <a:pPr marL="342900" indent="-342900" eaLnBrk="0" hangingPunct="0">
              <a:spcBef>
                <a:spcPct val="20000"/>
              </a:spcBef>
              <a:buFont typeface="Arial" charset="0"/>
              <a:buNone/>
              <a:defRPr/>
            </a:pPr>
            <a:r>
              <a:rPr lang="en-US" sz="3200" dirty="0">
                <a:latin typeface="+mn-lt"/>
                <a:cs typeface="+mn-cs"/>
              </a:rPr>
              <a:t>0110		6</a:t>
            </a:r>
          </a:p>
          <a:p>
            <a:pPr marL="342900" indent="-342900" eaLnBrk="0" hangingPunct="0">
              <a:spcBef>
                <a:spcPct val="20000"/>
              </a:spcBef>
              <a:buFont typeface="Arial" charset="0"/>
              <a:buNone/>
              <a:defRPr/>
            </a:pPr>
            <a:r>
              <a:rPr lang="en-US" sz="3200" dirty="0">
                <a:latin typeface="+mn-lt"/>
                <a:cs typeface="+mn-cs"/>
              </a:rPr>
              <a:t>0111		7</a:t>
            </a:r>
          </a:p>
          <a:p>
            <a:pPr marL="342900" indent="-342900" eaLnBrk="0" hangingPunct="0">
              <a:spcBef>
                <a:spcPct val="20000"/>
              </a:spcBef>
              <a:buFont typeface="Arial" charset="0"/>
              <a:buNone/>
              <a:defRPr/>
            </a:pPr>
            <a:r>
              <a:rPr lang="en-US" sz="3200" dirty="0">
                <a:latin typeface="+mn-lt"/>
                <a:cs typeface="+mn-cs"/>
              </a:rPr>
              <a:t>1000		8</a:t>
            </a:r>
          </a:p>
        </p:txBody>
      </p:sp>
      <p:sp>
        <p:nvSpPr>
          <p:cNvPr id="23" name="Line Callout 1 22"/>
          <p:cNvSpPr/>
          <p:nvPr/>
        </p:nvSpPr>
        <p:spPr>
          <a:xfrm>
            <a:off x="6172200" y="914400"/>
            <a:ext cx="2286000" cy="914400"/>
          </a:xfrm>
          <a:prstGeom prst="borderCallout1">
            <a:avLst>
              <a:gd name="adj1" fmla="val 50088"/>
              <a:gd name="adj2" fmla="val 100184"/>
              <a:gd name="adj3" fmla="val 63895"/>
              <a:gd name="adj4" fmla="val 10005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We could use binary digits</a:t>
            </a:r>
          </a:p>
        </p:txBody>
      </p:sp>
      <p:sp>
        <p:nvSpPr>
          <p:cNvPr id="2" name="Slide Number Placeholder 1"/>
          <p:cNvSpPr>
            <a:spLocks noGrp="1"/>
          </p:cNvSpPr>
          <p:nvPr>
            <p:ph type="sldNum" sz="quarter" idx="12"/>
          </p:nvPr>
        </p:nvSpPr>
        <p:spPr/>
        <p:txBody>
          <a:bodyPr/>
          <a:lstStyle/>
          <a:p>
            <a:pPr>
              <a:defRPr/>
            </a:pPr>
            <a:fld id="{F9F83EAE-5514-4EEA-9945-7CDE52CE9826}" type="slidenum">
              <a:rPr lang="en-US" smtClean="0"/>
              <a:pPr>
                <a:defRPr/>
              </a:pPr>
              <a:t>47</a:t>
            </a:fld>
            <a:endParaRPr lang="en-US"/>
          </a:p>
        </p:txBody>
      </p:sp>
    </p:spTree>
    <p:extLst>
      <p:ext uri="{BB962C8B-B14F-4D97-AF65-F5344CB8AC3E}">
        <p14:creationId xmlns:p14="http://schemas.microsoft.com/office/powerpoint/2010/main" val="1802458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Radix Sort with 32 bit numbers</a:t>
            </a:r>
          </a:p>
        </p:txBody>
      </p:sp>
      <p:sp>
        <p:nvSpPr>
          <p:cNvPr id="39939" name="Content Placeholder 2"/>
          <p:cNvSpPr>
            <a:spLocks noGrp="1"/>
          </p:cNvSpPr>
          <p:nvPr>
            <p:ph idx="1"/>
          </p:nvPr>
        </p:nvSpPr>
        <p:spPr>
          <a:xfrm>
            <a:off x="152399" y="1295400"/>
            <a:ext cx="8991601" cy="4830763"/>
          </a:xfrm>
        </p:spPr>
        <p:txBody>
          <a:bodyPr/>
          <a:lstStyle/>
          <a:p>
            <a:r>
              <a:rPr lang="en-US" dirty="0" smtClean="0"/>
              <a:t>We chose how many bits we want to sort at a time.</a:t>
            </a:r>
          </a:p>
          <a:p>
            <a:r>
              <a:rPr lang="en-US" dirty="0" smtClean="0"/>
              <a:t>4 bits at a time (8 passes)</a:t>
            </a:r>
          </a:p>
          <a:p>
            <a:pPr lvl="1"/>
            <a:r>
              <a:rPr lang="en-US" dirty="0" smtClean="0"/>
              <a:t>0000  0000  0000  0000  0000  0000  0000  0000</a:t>
            </a:r>
          </a:p>
          <a:p>
            <a:r>
              <a:rPr lang="en-US" dirty="0" smtClean="0"/>
              <a:t>8 bits at a time (4 passes)</a:t>
            </a:r>
          </a:p>
          <a:p>
            <a:pPr lvl="1"/>
            <a:r>
              <a:rPr lang="en-US" dirty="0" smtClean="0"/>
              <a:t>00000000  00000000  00000000  00000000</a:t>
            </a:r>
          </a:p>
          <a:p>
            <a:r>
              <a:rPr lang="en-US" dirty="0" smtClean="0"/>
              <a:t>Running Time of Radix Sort in terms of </a:t>
            </a:r>
          </a:p>
          <a:p>
            <a:pPr lvl="1"/>
            <a:r>
              <a:rPr lang="en-US" dirty="0"/>
              <a:t>N</a:t>
            </a:r>
            <a:r>
              <a:rPr lang="en-US" dirty="0" smtClean="0"/>
              <a:t>: the number of items to sort</a:t>
            </a:r>
          </a:p>
          <a:p>
            <a:pPr lvl="1"/>
            <a:r>
              <a:rPr lang="en-US" dirty="0"/>
              <a:t>B</a:t>
            </a:r>
            <a:r>
              <a:rPr lang="en-US" dirty="0" smtClean="0"/>
              <a:t>: the number of buckets</a:t>
            </a:r>
          </a:p>
          <a:p>
            <a:pPr lvl="1"/>
            <a:r>
              <a:rPr lang="en-US" dirty="0" smtClean="0"/>
              <a:t>P: the number of passes</a:t>
            </a:r>
          </a:p>
          <a:p>
            <a:pPr lvl="1"/>
            <a:endParaRPr lang="en-US" dirty="0" smtClean="0"/>
          </a:p>
        </p:txBody>
      </p:sp>
      <p:sp>
        <p:nvSpPr>
          <p:cNvPr id="2" name="Slide Number Placeholder 1"/>
          <p:cNvSpPr>
            <a:spLocks noGrp="1"/>
          </p:cNvSpPr>
          <p:nvPr>
            <p:ph type="sldNum" sz="quarter" idx="12"/>
          </p:nvPr>
        </p:nvSpPr>
        <p:spPr/>
        <p:txBody>
          <a:bodyPr/>
          <a:lstStyle/>
          <a:p>
            <a:pPr>
              <a:defRPr/>
            </a:pPr>
            <a:fld id="{101B12FE-32DB-412C-B488-0319A9DD9D18}" type="slidenum">
              <a:rPr lang="en-US" smtClean="0"/>
              <a:pPr>
                <a:defRPr/>
              </a:pPr>
              <a:t>48</a:t>
            </a:fld>
            <a:endParaRPr lang="en-US"/>
          </a:p>
        </p:txBody>
      </p:sp>
      <p:sp>
        <p:nvSpPr>
          <p:cNvPr id="6" name="Line Callout 1 5"/>
          <p:cNvSpPr/>
          <p:nvPr/>
        </p:nvSpPr>
        <p:spPr>
          <a:xfrm>
            <a:off x="6476999" y="4648199"/>
            <a:ext cx="2493085" cy="2191603"/>
          </a:xfrm>
          <a:prstGeom prst="borderCallout1">
            <a:avLst>
              <a:gd name="adj1" fmla="val 77012"/>
              <a:gd name="adj2" fmla="val 100194"/>
              <a:gd name="adj3" fmla="val 30876"/>
              <a:gd name="adj4" fmla="val 10044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marL="341313" indent="-341313" fontAlgn="auto">
              <a:spcBef>
                <a:spcPts val="0"/>
              </a:spcBef>
              <a:spcAft>
                <a:spcPts val="0"/>
              </a:spcAft>
              <a:buAutoNum type="alphaUcParenR"/>
              <a:defRPr/>
            </a:pPr>
            <a:r>
              <a:rPr lang="en-US" sz="2400" dirty="0" smtClean="0"/>
              <a:t>Less than</a:t>
            </a:r>
          </a:p>
          <a:p>
            <a:pPr marL="341313" indent="-341313" fontAlgn="auto">
              <a:spcBef>
                <a:spcPts val="0"/>
              </a:spcBef>
              <a:spcAft>
                <a:spcPts val="0"/>
              </a:spcAft>
              <a:buAutoNum type="alphaUcParenR"/>
              <a:defRPr/>
            </a:pPr>
            <a:r>
              <a:rPr lang="en-US" sz="2400" dirty="0" smtClean="0"/>
              <a:t>Equal to</a:t>
            </a:r>
          </a:p>
          <a:p>
            <a:pPr marL="341313" indent="-341313" fontAlgn="auto">
              <a:spcBef>
                <a:spcPts val="0"/>
              </a:spcBef>
              <a:spcAft>
                <a:spcPts val="0"/>
              </a:spcAft>
              <a:buAutoNum type="alphaUcParenR"/>
              <a:defRPr/>
            </a:pPr>
            <a:r>
              <a:rPr lang="en-US" sz="2400" dirty="0" smtClean="0"/>
              <a:t>Greater than</a:t>
            </a:r>
          </a:p>
          <a:p>
            <a:pPr marL="341313" indent="-341313" fontAlgn="auto">
              <a:spcBef>
                <a:spcPts val="0"/>
              </a:spcBef>
              <a:spcAft>
                <a:spcPts val="0"/>
              </a:spcAft>
              <a:buAutoNum type="alphaUcParenR"/>
              <a:defRPr/>
            </a:pPr>
            <a:r>
              <a:rPr lang="en-US" sz="2400" dirty="0" smtClean="0"/>
              <a:t>??</a:t>
            </a:r>
            <a:endParaRPr lang="en-US" sz="2400" dirty="0"/>
          </a:p>
          <a:p>
            <a:pPr algn="ctr" fontAlgn="auto">
              <a:spcBef>
                <a:spcPts val="0"/>
              </a:spcBef>
              <a:spcAft>
                <a:spcPts val="0"/>
              </a:spcAft>
              <a:defRPr/>
            </a:pPr>
            <a:r>
              <a:rPr lang="en-US" sz="3600" dirty="0" smtClean="0"/>
              <a:t>O(N*B*P</a:t>
            </a:r>
            <a:r>
              <a:rPr lang="en-US" sz="3600" dirty="0"/>
              <a:t>)</a:t>
            </a:r>
          </a:p>
        </p:txBody>
      </p:sp>
    </p:spTree>
    <p:extLst>
      <p:ext uri="{BB962C8B-B14F-4D97-AF65-F5344CB8AC3E}">
        <p14:creationId xmlns:p14="http://schemas.microsoft.com/office/powerpoint/2010/main" val="1213629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of Radix Sort</a:t>
            </a:r>
            <a:endParaRPr lang="en-US" dirty="0"/>
          </a:p>
        </p:txBody>
      </p:sp>
      <p:sp>
        <p:nvSpPr>
          <p:cNvPr id="3" name="Content Placeholder 2"/>
          <p:cNvSpPr>
            <a:spLocks noGrp="1"/>
          </p:cNvSpPr>
          <p:nvPr>
            <p:ph idx="1"/>
          </p:nvPr>
        </p:nvSpPr>
        <p:spPr/>
        <p:txBody>
          <a:bodyPr/>
          <a:lstStyle/>
          <a:p>
            <a:r>
              <a:rPr lang="en-US" dirty="0"/>
              <a:t>Running Time of Radix Sort in terms of </a:t>
            </a:r>
          </a:p>
          <a:p>
            <a:pPr lvl="1"/>
            <a:r>
              <a:rPr lang="en-US" dirty="0"/>
              <a:t>N: the number of items to sort</a:t>
            </a:r>
          </a:p>
          <a:p>
            <a:pPr lvl="1"/>
            <a:r>
              <a:rPr lang="en-US" dirty="0"/>
              <a:t>B: the number of buckets</a:t>
            </a:r>
          </a:p>
          <a:p>
            <a:pPr lvl="1"/>
            <a:r>
              <a:rPr lang="en-US" dirty="0"/>
              <a:t>P: the number of passes</a:t>
            </a:r>
          </a:p>
          <a:p>
            <a:r>
              <a:rPr lang="en-US" sz="4000" b="1" dirty="0" smtClean="0">
                <a:latin typeface="Courier New" panose="02070309020205020404" pitchFamily="49" charset="0"/>
                <a:cs typeface="Courier New" panose="02070309020205020404" pitchFamily="49" charset="0"/>
              </a:rPr>
              <a:t>O( P * (N+B))</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67422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130425"/>
            <a:ext cx="9144000" cy="1470025"/>
          </a:xfrm>
        </p:spPr>
        <p:txBody>
          <a:bodyPr/>
          <a:lstStyle/>
          <a:p>
            <a:pPr eaLnBrk="1" hangingPunct="1"/>
            <a:r>
              <a:rPr lang="en-US" sz="11500" b="1" dirty="0" smtClean="0"/>
              <a:t>Recurrence Relationships</a:t>
            </a:r>
            <a:br>
              <a:rPr lang="en-US" sz="11500" b="1" dirty="0" smtClean="0"/>
            </a:br>
            <a:r>
              <a:rPr lang="en-US" sz="3200" b="1" dirty="0" smtClean="0"/>
              <a:t/>
            </a:r>
            <a:br>
              <a:rPr lang="en-US" sz="3200" b="1" dirty="0" smtClean="0"/>
            </a:br>
            <a:r>
              <a:rPr lang="en-US" sz="3200" b="1" dirty="0"/>
              <a:t>(</a:t>
            </a:r>
            <a:r>
              <a:rPr lang="en-US" sz="3200" b="1" dirty="0" smtClean="0"/>
              <a:t>This will involve a lot of algebra – but no magic!)</a:t>
            </a:r>
            <a:endParaRPr lang="en-US" sz="11500" b="1" dirty="0" smtClean="0"/>
          </a:p>
        </p:txBody>
      </p:sp>
    </p:spTree>
    <p:extLst>
      <p:ext uri="{BB962C8B-B14F-4D97-AF65-F5344CB8AC3E}">
        <p14:creationId xmlns:p14="http://schemas.microsoft.com/office/powerpoint/2010/main" val="4395888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371600" y="0"/>
            <a:ext cx="8229600" cy="1143000"/>
          </a:xfrm>
        </p:spPr>
        <p:txBody>
          <a:bodyPr/>
          <a:lstStyle/>
          <a:p>
            <a:r>
              <a:rPr lang="en-US" smtClean="0"/>
              <a:t>Selection Sort</a:t>
            </a:r>
          </a:p>
        </p:txBody>
      </p:sp>
      <p:pic>
        <p:nvPicPr>
          <p:cNvPr id="61443" name="Picture 4" descr="http://upload.wikimedia.org/wikipedia/commons/thumb/8/80/Selection.svg/558px-Sel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685800"/>
            <a:ext cx="53149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2375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14400" y="-76200"/>
            <a:ext cx="8229600" cy="1143000"/>
          </a:xfrm>
        </p:spPr>
        <p:txBody>
          <a:bodyPr/>
          <a:lstStyle/>
          <a:p>
            <a:r>
              <a:rPr lang="en-US" dirty="0" smtClean="0"/>
              <a:t>Selection Sort </a:t>
            </a:r>
            <a:r>
              <a:rPr lang="en-US" dirty="0" err="1" smtClean="0"/>
              <a:t>Pseudocode</a:t>
            </a:r>
            <a:endParaRPr lang="en-US" dirty="0" smtClean="0"/>
          </a:p>
        </p:txBody>
      </p:sp>
      <p:sp>
        <p:nvSpPr>
          <p:cNvPr id="63491" name="Content Placeholder 2"/>
          <p:cNvSpPr>
            <a:spLocks noGrp="1"/>
          </p:cNvSpPr>
          <p:nvPr>
            <p:ph idx="1"/>
          </p:nvPr>
        </p:nvSpPr>
        <p:spPr>
          <a:xfrm>
            <a:off x="914400" y="944562"/>
            <a:ext cx="8229600" cy="5410200"/>
          </a:xfrm>
        </p:spPr>
        <p:txBody>
          <a:bodyPr/>
          <a:lstStyle/>
          <a:p>
            <a:r>
              <a:rPr lang="en-US" dirty="0" smtClean="0"/>
              <a:t>Starting  an unsorted array (</a:t>
            </a:r>
            <a:r>
              <a:rPr lang="en-US" dirty="0" err="1" smtClean="0">
                <a:latin typeface="Courier New" pitchFamily="49" charset="0"/>
                <a:cs typeface="Courier New" pitchFamily="49" charset="0"/>
              </a:rPr>
              <a:t>myArray</a:t>
            </a:r>
            <a:r>
              <a:rPr lang="en-US" dirty="0" smtClean="0"/>
              <a:t>) of </a:t>
            </a:r>
            <a:r>
              <a:rPr lang="en-US" i="1" dirty="0" smtClean="0"/>
              <a:t>n</a:t>
            </a:r>
            <a:r>
              <a:rPr lang="en-US" dirty="0" smtClean="0"/>
              <a:t> input items</a:t>
            </a:r>
            <a:r>
              <a:rPr lang="en-US" i="1" dirty="0" smtClean="0"/>
              <a:t>.</a:t>
            </a:r>
            <a:endParaRPr lang="en-US" dirty="0" smtClean="0"/>
          </a:p>
          <a:p>
            <a:r>
              <a:rPr lang="en-US" dirty="0" smtClean="0"/>
              <a:t>Walk through </a:t>
            </a:r>
            <a:r>
              <a:rPr lang="en-US" dirty="0" err="1" smtClean="0">
                <a:latin typeface="Courier New" pitchFamily="49" charset="0"/>
                <a:cs typeface="Courier New" pitchFamily="49" charset="0"/>
              </a:rPr>
              <a:t>myArray</a:t>
            </a:r>
            <a:r>
              <a:rPr lang="en-US" i="1" dirty="0" smtClean="0"/>
              <a:t> </a:t>
            </a:r>
            <a:r>
              <a:rPr lang="en-US" dirty="0" smtClean="0"/>
              <a:t>and find the </a:t>
            </a:r>
            <a:r>
              <a:rPr lang="en-US" b="1" dirty="0" smtClean="0"/>
              <a:t>smallest</a:t>
            </a:r>
            <a:r>
              <a:rPr lang="en-US" dirty="0" smtClean="0"/>
              <a:t> item:</a:t>
            </a:r>
          </a:p>
          <a:p>
            <a:pPr lvl="1"/>
            <a:r>
              <a:rPr lang="en-US" dirty="0" smtClean="0"/>
              <a:t>Swap the smallest item into the right place </a:t>
            </a:r>
          </a:p>
          <a:p>
            <a:pPr lvl="1"/>
            <a:r>
              <a:rPr lang="en-US" dirty="0" smtClean="0"/>
              <a:t>(Also could: remove the item and put it at the end of an another array or linked list.</a:t>
            </a:r>
            <a:r>
              <a:rPr lang="en-US" i="1" dirty="0" smtClean="0"/>
              <a:t>)</a:t>
            </a:r>
            <a:endParaRPr lang="en-US" dirty="0" smtClean="0"/>
          </a:p>
          <a:p>
            <a:r>
              <a:rPr lang="en-US" b="1" dirty="0" smtClean="0"/>
              <a:t>Invariant: </a:t>
            </a:r>
            <a:r>
              <a:rPr lang="en-US" dirty="0" smtClean="0"/>
              <a:t>at the </a:t>
            </a:r>
            <a:r>
              <a:rPr lang="en-US" i="1" dirty="0" err="1" smtClean="0"/>
              <a:t>k</a:t>
            </a:r>
            <a:r>
              <a:rPr lang="en-US" dirty="0" err="1" smtClean="0"/>
              <a:t>th</a:t>
            </a:r>
            <a:r>
              <a:rPr lang="en-US" dirty="0" smtClean="0"/>
              <a:t> iteration, the </a:t>
            </a:r>
            <a:r>
              <a:rPr lang="en-US" i="1" dirty="0" smtClean="0"/>
              <a:t>k smallest </a:t>
            </a:r>
            <a:r>
              <a:rPr lang="en-US" dirty="0" smtClean="0"/>
              <a:t>elements of the input </a:t>
            </a:r>
            <a:r>
              <a:rPr lang="en-US" i="1" dirty="0" smtClean="0"/>
              <a:t>I</a:t>
            </a:r>
            <a:r>
              <a:rPr lang="en-US" dirty="0" smtClean="0"/>
              <a:t> are sorted. </a:t>
            </a:r>
          </a:p>
        </p:txBody>
      </p:sp>
      <p:pic>
        <p:nvPicPr>
          <p:cNvPr id="63492" name="Picture 4" descr="http://upload.wikimedia.org/wikipedia/commons/thumb/8/80/Selection.svg/558px-Sel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282054" y="5727510"/>
            <a:ext cx="7946408" cy="1143000"/>
          </a:xfrm>
          <a:prstGeom prst="borderCallout1">
            <a:avLst>
              <a:gd name="adj1" fmla="val 76614"/>
              <a:gd name="adj2" fmla="val 100849"/>
              <a:gd name="adj3" fmla="val 30478"/>
              <a:gd name="adj4" fmla="val 10568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What is the Big-O runtime of Selection Sort?</a:t>
            </a:r>
          </a:p>
          <a:p>
            <a:pPr algn="ctr" fontAlgn="auto">
              <a:spcBef>
                <a:spcPts val="0"/>
              </a:spcBef>
              <a:spcAft>
                <a:spcPts val="0"/>
              </a:spcAft>
              <a:defRPr/>
            </a:pPr>
            <a:endParaRPr lang="en-US" sz="1100" dirty="0" smtClean="0"/>
          </a:p>
          <a:p>
            <a:pPr algn="ctr" fontAlgn="auto">
              <a:spcBef>
                <a:spcPts val="0"/>
              </a:spcBef>
              <a:spcAft>
                <a:spcPts val="0"/>
              </a:spcAft>
              <a:defRPr/>
            </a:pPr>
            <a:r>
              <a:rPr lang="en-US" sz="2000" dirty="0" smtClean="0"/>
              <a:t>A) O(N)		B) O(N log N) 	C) O(N</a:t>
            </a:r>
            <a:r>
              <a:rPr lang="en-US" sz="2000" baseline="30000" dirty="0" smtClean="0"/>
              <a:t>2</a:t>
            </a:r>
            <a:r>
              <a:rPr lang="en-US" sz="2000" dirty="0" smtClean="0"/>
              <a:t>) 		D) O(2</a:t>
            </a:r>
            <a:r>
              <a:rPr lang="en-US" sz="2000" baseline="30000" dirty="0" smtClean="0"/>
              <a:t>N</a:t>
            </a:r>
            <a:r>
              <a:rPr lang="en-US" sz="2000" dirty="0" smtClean="0"/>
              <a:t>)         E) ??</a:t>
            </a:r>
            <a:endParaRPr lang="en-US" sz="1600" dirty="0"/>
          </a:p>
        </p:txBody>
      </p:sp>
    </p:spTree>
    <p:extLst>
      <p:ext uri="{BB962C8B-B14F-4D97-AF65-F5344CB8AC3E}">
        <p14:creationId xmlns:p14="http://schemas.microsoft.com/office/powerpoint/2010/main" val="303399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a:t>
            </a:r>
            <a:r>
              <a:rPr lang="en-US" dirty="0">
                <a:solidFill>
                  <a:srgbClr val="000000"/>
                </a:solidFill>
                <a:latin typeface="Consolas" panose="020B0609020204030204" pitchFamily="49" charset="0"/>
                <a:cs typeface="Consolas" panose="020B0609020204030204" pitchFamily="49" charset="0"/>
              </a:rPr>
              <a:t>test cases for </a:t>
            </a:r>
            <a:r>
              <a:rPr lang="en-US" dirty="0" smtClean="0">
                <a:solidFill>
                  <a:srgbClr val="000000"/>
                </a:solidFill>
                <a:latin typeface="Consolas" panose="020B0609020204030204" pitchFamily="49" charset="0"/>
                <a:cs typeface="Consolas" panose="020B0609020204030204" pitchFamily="49" charset="0"/>
              </a:rPr>
              <a:t>min</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begin_tests</a:t>
            </a:r>
            <a:r>
              <a:rPr lang="en-US" sz="2400" dirty="0">
                <a:latin typeface="Consolas" panose="020B0609020204030204" pitchFamily="49" charset="0"/>
                <a:cs typeface="Consolas" panose="020B0609020204030204" pitchFamily="49" charset="0"/>
              </a:rPr>
              <a:t>(min).</a:t>
            </a:r>
          </a:p>
          <a:p>
            <a:pPr marL="0" indent="0">
              <a:buNone/>
            </a:pPr>
            <a:r>
              <a:rPr lang="en-US" sz="2400" dirty="0">
                <a:latin typeface="Consolas" panose="020B0609020204030204" pitchFamily="49" charset="0"/>
                <a:cs typeface="Consolas" panose="020B0609020204030204" pitchFamily="49" charset="0"/>
              </a:rPr>
              <a:t>test(minT1) :- min([1, 2, 3], 1), !.</a:t>
            </a:r>
          </a:p>
          <a:p>
            <a:pPr marL="0" indent="0">
              <a:buNone/>
            </a:pPr>
            <a:r>
              <a:rPr lang="en-US" sz="2400" dirty="0">
                <a:latin typeface="Consolas" panose="020B0609020204030204" pitchFamily="49" charset="0"/>
                <a:cs typeface="Consolas" panose="020B0609020204030204" pitchFamily="49" charset="0"/>
              </a:rPr>
              <a:t>test(minT2) :- min([2, 1, 3], 1), !.</a:t>
            </a:r>
          </a:p>
          <a:p>
            <a:pPr marL="0" indent="0">
              <a:buNone/>
            </a:pPr>
            <a:r>
              <a:rPr lang="en-US" sz="2400" dirty="0">
                <a:latin typeface="Consolas" panose="020B0609020204030204" pitchFamily="49" charset="0"/>
                <a:cs typeface="Consolas" panose="020B0609020204030204" pitchFamily="49" charset="0"/>
              </a:rPr>
              <a:t>test(minT3) :- min([2, 3, 1], 1), !.</a:t>
            </a:r>
          </a:p>
          <a:p>
            <a:pPr marL="0" indent="0">
              <a:buNone/>
            </a:pPr>
            <a:r>
              <a:rPr lang="en-US" sz="2400" dirty="0">
                <a:latin typeface="Consolas" panose="020B0609020204030204" pitchFamily="49" charset="0"/>
                <a:cs typeface="Consolas" panose="020B0609020204030204" pitchFamily="49" charset="0"/>
              </a:rPr>
              <a:t>test(minT4) :- min([1, 1, 1], 1), !.</a:t>
            </a:r>
          </a:p>
          <a:p>
            <a:pPr marL="0" indent="0">
              <a:buNone/>
            </a:pPr>
            <a:r>
              <a:rPr lang="en-US" sz="2400" dirty="0">
                <a:latin typeface="Consolas" panose="020B0609020204030204" pitchFamily="49" charset="0"/>
                <a:cs typeface="Consolas" panose="020B0609020204030204" pitchFamily="49" charset="0"/>
              </a:rPr>
              <a:t>test(minT5) :- \+min([], _).</a:t>
            </a:r>
          </a:p>
          <a:p>
            <a:pPr marL="0" indent="0">
              <a:buNone/>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end_tests</a:t>
            </a:r>
            <a:r>
              <a:rPr lang="en-US" sz="2400" dirty="0">
                <a:latin typeface="Consolas" panose="020B0609020204030204" pitchFamily="49" charset="0"/>
                <a:cs typeface="Consolas" panose="020B0609020204030204" pitchFamily="49" charset="0"/>
              </a:rPr>
              <a:t>(min).</a:t>
            </a:r>
          </a:p>
        </p:txBody>
      </p:sp>
      <p:sp>
        <p:nvSpPr>
          <p:cNvPr id="4" name="Line Callout 1 3"/>
          <p:cNvSpPr/>
          <p:nvPr/>
        </p:nvSpPr>
        <p:spPr>
          <a:xfrm>
            <a:off x="6172200" y="5019394"/>
            <a:ext cx="2209800" cy="12954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marL="514350" indent="-514350">
              <a:buAutoNum type="alphaUcParenR"/>
              <a:defRPr/>
            </a:pPr>
            <a:r>
              <a:rPr lang="en-US" sz="2000" dirty="0" smtClean="0"/>
              <a:t>Started</a:t>
            </a:r>
          </a:p>
          <a:p>
            <a:pPr marL="514350" indent="-514350">
              <a:buAutoNum type="alphaUcParenR"/>
              <a:defRPr/>
            </a:pPr>
            <a:r>
              <a:rPr lang="en-US" sz="2000" dirty="0" smtClean="0"/>
              <a:t>Got base case</a:t>
            </a:r>
          </a:p>
          <a:p>
            <a:pPr marL="514350" indent="-514350">
              <a:buAutoNum type="alphaUcParenR"/>
              <a:defRPr/>
            </a:pPr>
            <a:r>
              <a:rPr lang="en-US" sz="2000" dirty="0" smtClean="0"/>
              <a:t>Got it</a:t>
            </a:r>
          </a:p>
          <a:p>
            <a:pPr marL="514350" indent="-514350">
              <a:buAutoNum type="alphaUcParenR"/>
              <a:defRPr/>
            </a:pPr>
            <a:r>
              <a:rPr lang="en-US" sz="2000" dirty="0" smtClean="0"/>
              <a:t>Stuck</a:t>
            </a:r>
          </a:p>
        </p:txBody>
      </p:sp>
    </p:spTree>
    <p:extLst>
      <p:ext uri="{BB962C8B-B14F-4D97-AF65-F5344CB8AC3E}">
        <p14:creationId xmlns:p14="http://schemas.microsoft.com/office/powerpoint/2010/main" val="84929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write min in Prolog</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271034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solution for min</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r>
              <a:rPr lang="sv-SE" sz="2400" dirty="0">
                <a:latin typeface="Consolas" panose="020B0609020204030204" pitchFamily="49" charset="0"/>
                <a:cs typeface="Consolas" panose="020B0609020204030204" pitchFamily="49" charset="0"/>
              </a:rPr>
              <a:t>min([Min], Min</a:t>
            </a:r>
            <a:r>
              <a:rPr lang="sv-SE" sz="2400" dirty="0" smtClean="0">
                <a:latin typeface="Consolas" panose="020B0609020204030204" pitchFamily="49" charset="0"/>
                <a:cs typeface="Consolas" panose="020B0609020204030204" pitchFamily="49" charset="0"/>
              </a:rPr>
              <a:t>).</a:t>
            </a:r>
          </a:p>
          <a:p>
            <a:pPr marL="0" indent="0">
              <a:buNone/>
            </a:pPr>
            <a:endParaRPr lang="sv-SE" sz="2400" dirty="0">
              <a:latin typeface="Consolas" panose="020B0609020204030204" pitchFamily="49" charset="0"/>
              <a:cs typeface="Consolas" panose="020B0609020204030204" pitchFamily="49" charset="0"/>
            </a:endParaRPr>
          </a:p>
          <a:p>
            <a:pPr marL="0" indent="0">
              <a:buNone/>
            </a:pPr>
            <a:r>
              <a:rPr lang="sv-SE" sz="2400" dirty="0">
                <a:latin typeface="Consolas" panose="020B0609020204030204" pitchFamily="49" charset="0"/>
                <a:cs typeface="Consolas" panose="020B0609020204030204" pitchFamily="49" charset="0"/>
              </a:rPr>
              <a:t>min([F|R], Min):- min(R, Min), Min &lt; F.</a:t>
            </a:r>
          </a:p>
          <a:p>
            <a:pPr marL="0" indent="0">
              <a:buNone/>
            </a:pPr>
            <a:endParaRPr lang="sv-SE" sz="2400" dirty="0" smtClean="0">
              <a:latin typeface="Consolas" panose="020B0609020204030204" pitchFamily="49" charset="0"/>
              <a:cs typeface="Consolas" panose="020B0609020204030204" pitchFamily="49" charset="0"/>
            </a:endParaRPr>
          </a:p>
          <a:p>
            <a:pPr marL="0" indent="0">
              <a:buNone/>
            </a:pPr>
            <a:r>
              <a:rPr lang="sv-SE" sz="2400" dirty="0" smtClean="0">
                <a:latin typeface="Consolas" panose="020B0609020204030204" pitchFamily="49" charset="0"/>
                <a:cs typeface="Consolas" panose="020B0609020204030204" pitchFamily="49" charset="0"/>
              </a:rPr>
              <a:t>min</a:t>
            </a:r>
            <a:r>
              <a:rPr lang="sv-SE" sz="2400" dirty="0">
                <a:latin typeface="Consolas" panose="020B0609020204030204" pitchFamily="49" charset="0"/>
                <a:cs typeface="Consolas" panose="020B0609020204030204" pitchFamily="49" charset="0"/>
              </a:rPr>
              <a:t>([F|R], F)  :- min(R, Min), Min &gt; F.</a:t>
            </a:r>
          </a:p>
          <a:p>
            <a:pPr marL="0" indent="0">
              <a:buNone/>
            </a:pPr>
            <a:endParaRPr lang="sv-SE" sz="2400" dirty="0" smtClean="0">
              <a:latin typeface="Consolas" panose="020B0609020204030204" pitchFamily="49" charset="0"/>
              <a:cs typeface="Consolas" panose="020B0609020204030204" pitchFamily="49" charset="0"/>
            </a:endParaRPr>
          </a:p>
          <a:p>
            <a:pPr marL="0" indent="0">
              <a:buNone/>
            </a:pPr>
            <a:r>
              <a:rPr lang="sv-SE" sz="2400" dirty="0" smtClean="0">
                <a:latin typeface="Consolas" panose="020B0609020204030204" pitchFamily="49" charset="0"/>
                <a:cs typeface="Consolas" panose="020B0609020204030204" pitchFamily="49" charset="0"/>
              </a:rPr>
              <a:t>min</a:t>
            </a:r>
            <a:r>
              <a:rPr lang="sv-SE" sz="2400" dirty="0">
                <a:latin typeface="Consolas" panose="020B0609020204030204" pitchFamily="49" charset="0"/>
                <a:cs typeface="Consolas" panose="020B0609020204030204" pitchFamily="49" charset="0"/>
              </a:rPr>
              <a:t>([F|R], F)  :- min(R, Min), Min = F.</a:t>
            </a:r>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673504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362200"/>
            <a:ext cx="9144000" cy="1470025"/>
          </a:xfrm>
        </p:spPr>
        <p:txBody>
          <a:bodyPr/>
          <a:lstStyle/>
          <a:p>
            <a:pPr eaLnBrk="1" hangingPunct="1"/>
            <a:r>
              <a:rPr lang="en-US" sz="11500" b="1" dirty="0" smtClean="0"/>
              <a:t>Summations</a:t>
            </a:r>
            <a:endParaRPr lang="en-US" sz="9600" b="1" dirty="0" smtClean="0"/>
          </a:p>
        </p:txBody>
      </p:sp>
    </p:spTree>
    <p:extLst>
      <p:ext uri="{BB962C8B-B14F-4D97-AF65-F5344CB8AC3E}">
        <p14:creationId xmlns:p14="http://schemas.microsoft.com/office/powerpoint/2010/main" val="23791825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98" y="100014"/>
            <a:ext cx="4642920" cy="9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051" name="Group 3"/>
          <p:cNvGrpSpPr>
            <a:grpSpLocks/>
          </p:cNvGrpSpPr>
          <p:nvPr/>
        </p:nvGrpSpPr>
        <p:grpSpPr bwMode="auto">
          <a:xfrm>
            <a:off x="436563" y="1171575"/>
            <a:ext cx="7075487" cy="180975"/>
            <a:chOff x="295" y="1311"/>
            <a:chExt cx="5177" cy="114"/>
          </a:xfrm>
        </p:grpSpPr>
        <p:sp>
          <p:nvSpPr>
            <p:cNvPr id="13007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007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0053" name="Text Box 7"/>
          <p:cNvSpPr txBox="1">
            <a:spLocks noChangeArrowheads="1"/>
          </p:cNvSpPr>
          <p:nvPr/>
        </p:nvSpPr>
        <p:spPr bwMode="auto">
          <a:xfrm>
            <a:off x="14287" y="4117557"/>
            <a:ext cx="9205913"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+ 4 </a:t>
            </a:r>
            <a:r>
              <a:rPr lang="en-US" sz="2800" dirty="0" smtClean="0">
                <a:solidFill>
                  <a:srgbClr val="0000FF"/>
                </a:solidFill>
                <a:latin typeface="Helvetica" pitchFamily="1" charset="0"/>
              </a:rPr>
              <a:t>+ </a:t>
            </a:r>
            <a:r>
              <a:rPr lang="en-US" sz="2800" dirty="0">
                <a:solidFill>
                  <a:srgbClr val="0000FF"/>
                </a:solidFill>
                <a:latin typeface="Helvetica" pitchFamily="1" charset="0"/>
              </a:rPr>
              <a:t>… + N/4 + N/2 + </a:t>
            </a:r>
            <a:r>
              <a:rPr lang="en-US" sz="2800" dirty="0" smtClean="0">
                <a:solidFill>
                  <a:srgbClr val="0000FF"/>
                </a:solidFill>
                <a:latin typeface="Helvetica" pitchFamily="1" charset="0"/>
              </a:rPr>
              <a:t>N 	</a:t>
            </a:r>
            <a:r>
              <a:rPr lang="en-US" sz="2800" b="1" dirty="0" smtClean="0">
                <a:solidFill>
                  <a:srgbClr val="0000FF"/>
                </a:solidFill>
                <a:latin typeface="Helvetica" pitchFamily="1" charset="0"/>
              </a:rPr>
              <a:t>= 2N -1   	</a:t>
            </a:r>
            <a:r>
              <a:rPr lang="en-US" sz="2800" b="1" dirty="0" smtClean="0">
                <a:solidFill>
                  <a:srgbClr val="000000"/>
                </a:solidFill>
                <a:latin typeface="Helvetica" pitchFamily="1" charset="0"/>
                <a:sym typeface="Symbol" pitchFamily="18" charset="2"/>
              </a:rPr>
              <a:t> O(N)</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pic>
        <p:nvPicPr>
          <p:cNvPr id="130054" name="Picture 8"/>
          <p:cNvPicPr>
            <a:picLocks noChangeAspect="1" noChangeArrowheads="1"/>
          </p:cNvPicPr>
          <p:nvPr/>
        </p:nvPicPr>
        <p:blipFill>
          <a:blip r:embed="rId4">
            <a:extLst>
              <a:ext uri="{28A0092B-C50C-407E-A947-70E740481C1C}">
                <a14:useLocalDpi xmlns:a14="http://schemas.microsoft.com/office/drawing/2010/main" val="0"/>
              </a:ext>
            </a:extLst>
          </a:blip>
          <a:srcRect l="23888" t="6416" r="23648" b="16612"/>
          <a:stretch>
            <a:fillRect/>
          </a:stretch>
        </p:blipFill>
        <p:spPr bwMode="auto">
          <a:xfrm>
            <a:off x="7745413" y="157163"/>
            <a:ext cx="1042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6" name="Text Box 10"/>
          <p:cNvSpPr txBox="1">
            <a:spLocks noChangeArrowheads="1"/>
          </p:cNvSpPr>
          <p:nvPr/>
        </p:nvSpPr>
        <p:spPr bwMode="auto">
          <a:xfrm>
            <a:off x="49284" y="2738853"/>
            <a:ext cx="9296400"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+ 3 + </a:t>
            </a:r>
            <a:r>
              <a:rPr lang="en-US" sz="2800" dirty="0" smtClean="0">
                <a:solidFill>
                  <a:srgbClr val="0000FF"/>
                </a:solidFill>
                <a:latin typeface="Helvetica" pitchFamily="1" charset="0"/>
              </a:rPr>
              <a:t>… </a:t>
            </a:r>
            <a:r>
              <a:rPr lang="en-US" sz="2800" dirty="0">
                <a:solidFill>
                  <a:srgbClr val="0000FF"/>
                </a:solidFill>
                <a:latin typeface="Helvetica" pitchFamily="1" charset="0"/>
              </a:rPr>
              <a:t>+ (N-2) + (N-1) + </a:t>
            </a:r>
            <a:r>
              <a:rPr lang="en-US" sz="2800" dirty="0" smtClean="0">
                <a:solidFill>
                  <a:srgbClr val="0000FF"/>
                </a:solidFill>
                <a:latin typeface="Helvetica" pitchFamily="1" charset="0"/>
              </a:rPr>
              <a:t>N  = N(N+1)/2 </a:t>
            </a:r>
            <a:r>
              <a:rPr lang="en-US" sz="2800" b="1" dirty="0">
                <a:solidFill>
                  <a:srgbClr val="000000"/>
                </a:solidFill>
                <a:latin typeface="Helvetica" pitchFamily="1" charset="0"/>
                <a:sym typeface="Symbol" pitchFamily="18" charset="2"/>
              </a:rPr>
              <a:t> </a:t>
            </a:r>
            <a:r>
              <a:rPr lang="en-US" sz="2800" b="1" dirty="0" smtClean="0">
                <a:solidFill>
                  <a:srgbClr val="000000"/>
                </a:solidFill>
                <a:latin typeface="Helvetica" pitchFamily="1" charset="0"/>
                <a:sym typeface="Symbol" pitchFamily="18" charset="2"/>
              </a:rPr>
              <a:t>O(N</a:t>
            </a:r>
            <a:r>
              <a:rPr lang="en-US" sz="2800" b="1" baseline="30000" dirty="0" smtClean="0">
                <a:solidFill>
                  <a:srgbClr val="000000"/>
                </a:solidFill>
                <a:latin typeface="Helvetica" pitchFamily="1" charset="0"/>
                <a:sym typeface="Symbol" pitchFamily="18" charset="2"/>
              </a:rPr>
              <a:t>2</a:t>
            </a:r>
            <a:r>
              <a:rPr lang="en-US" sz="2800" b="1" dirty="0" smtClean="0">
                <a:solidFill>
                  <a:srgbClr val="000000"/>
                </a:solidFill>
                <a:latin typeface="Helvetica" pitchFamily="1" charset="0"/>
                <a:sym typeface="Symbol" pitchFamily="18" charset="2"/>
              </a:rPr>
              <a:t>)</a:t>
            </a:r>
            <a:endParaRPr lang="en-US" sz="2800" b="1" dirty="0">
              <a:solidFill>
                <a:srgbClr val="0000FF"/>
              </a:solidFill>
              <a:latin typeface="Helvetica" pitchFamily="1" charset="0"/>
            </a:endParaRPr>
          </a:p>
        </p:txBody>
      </p:sp>
      <p:sp>
        <p:nvSpPr>
          <p:cNvPr id="130057" name="Rectangle 11"/>
          <p:cNvSpPr>
            <a:spLocks noChangeArrowheads="1"/>
          </p:cNvSpPr>
          <p:nvPr/>
        </p:nvSpPr>
        <p:spPr bwMode="auto">
          <a:xfrm>
            <a:off x="4030663" y="96878"/>
            <a:ext cx="2522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spcBef>
                <a:spcPct val="0"/>
              </a:spcBef>
            </a:pPr>
            <a:r>
              <a:rPr lang="en-US" dirty="0">
                <a:latin typeface="Arial" charset="0"/>
              </a:rPr>
              <a:t>http://www.math.hmc.edu/funfacts/</a:t>
            </a:r>
          </a:p>
        </p:txBody>
      </p:sp>
      <p:sp>
        <p:nvSpPr>
          <p:cNvPr id="130059" name="Text Box 13"/>
          <p:cNvSpPr txBox="1">
            <a:spLocks noChangeArrowheads="1"/>
          </p:cNvSpPr>
          <p:nvPr/>
        </p:nvSpPr>
        <p:spPr bwMode="auto">
          <a:xfrm>
            <a:off x="7937" y="5661025"/>
            <a:ext cx="9440863"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+ 4 + </a:t>
            </a:r>
            <a:r>
              <a:rPr lang="en-US" sz="2800" dirty="0" smtClean="0">
                <a:solidFill>
                  <a:srgbClr val="0000FF"/>
                </a:solidFill>
                <a:latin typeface="Helvetica" pitchFamily="1" charset="0"/>
              </a:rPr>
              <a:t>… </a:t>
            </a:r>
            <a:r>
              <a:rPr lang="en-US" sz="2800" dirty="0">
                <a:solidFill>
                  <a:srgbClr val="0000FF"/>
                </a:solidFill>
                <a:latin typeface="Helvetica" pitchFamily="1" charset="0"/>
              </a:rPr>
              <a:t>+ 2</a:t>
            </a:r>
            <a:r>
              <a:rPr lang="en-US" sz="2800" baseline="46000" dirty="0">
                <a:solidFill>
                  <a:srgbClr val="0000FF"/>
                </a:solidFill>
                <a:latin typeface="Helvetica" pitchFamily="1" charset="0"/>
              </a:rPr>
              <a:t>N-2</a:t>
            </a:r>
            <a:r>
              <a:rPr lang="en-US" sz="2800" dirty="0">
                <a:solidFill>
                  <a:srgbClr val="0000FF"/>
                </a:solidFill>
                <a:latin typeface="Helvetica" pitchFamily="1" charset="0"/>
              </a:rPr>
              <a:t> + 2</a:t>
            </a:r>
            <a:r>
              <a:rPr lang="en-US" sz="2800" baseline="46000" dirty="0">
                <a:solidFill>
                  <a:srgbClr val="0000FF"/>
                </a:solidFill>
                <a:latin typeface="Helvetica" pitchFamily="1" charset="0"/>
              </a:rPr>
              <a:t>N-1</a:t>
            </a:r>
            <a:r>
              <a:rPr lang="en-US" sz="2800" dirty="0">
                <a:solidFill>
                  <a:srgbClr val="0000FF"/>
                </a:solidFill>
                <a:latin typeface="Helvetica" pitchFamily="1" charset="0"/>
              </a:rPr>
              <a:t> + </a:t>
            </a:r>
            <a:r>
              <a:rPr lang="en-US" sz="2800" dirty="0" smtClean="0">
                <a:solidFill>
                  <a:srgbClr val="0000FF"/>
                </a:solidFill>
                <a:latin typeface="Helvetica" pitchFamily="1" charset="0"/>
              </a:rPr>
              <a:t>2</a:t>
            </a:r>
            <a:r>
              <a:rPr lang="en-US" sz="2800" baseline="46000" dirty="0" smtClean="0">
                <a:solidFill>
                  <a:srgbClr val="0000FF"/>
                </a:solidFill>
                <a:latin typeface="Helvetica" pitchFamily="1" charset="0"/>
              </a:rPr>
              <a:t>N</a:t>
            </a:r>
            <a:r>
              <a:rPr lang="en-US" sz="2800" dirty="0" smtClean="0">
                <a:solidFill>
                  <a:srgbClr val="0000FF"/>
                </a:solidFill>
                <a:latin typeface="Helvetica" pitchFamily="1" charset="0"/>
              </a:rPr>
              <a:t> 	</a:t>
            </a:r>
            <a:r>
              <a:rPr lang="en-US" sz="2800" b="1" dirty="0" smtClean="0">
                <a:solidFill>
                  <a:srgbClr val="0000FF"/>
                </a:solidFill>
                <a:latin typeface="Helvetica" pitchFamily="1" charset="0"/>
              </a:rPr>
              <a:t>= 2</a:t>
            </a:r>
            <a:r>
              <a:rPr lang="en-US" sz="2800" b="1" baseline="46000" dirty="0" smtClean="0">
                <a:solidFill>
                  <a:srgbClr val="0000FF"/>
                </a:solidFill>
                <a:latin typeface="Helvetica" pitchFamily="1" charset="0"/>
              </a:rPr>
              <a:t>N+1 </a:t>
            </a:r>
            <a:r>
              <a:rPr lang="en-US" sz="2800" b="1" dirty="0" smtClean="0">
                <a:solidFill>
                  <a:srgbClr val="0000FF"/>
                </a:solidFill>
                <a:latin typeface="Helvetica" pitchFamily="1" charset="0"/>
              </a:rPr>
              <a:t>-1	</a:t>
            </a:r>
            <a:r>
              <a:rPr lang="en-US" sz="2800" b="1" dirty="0" smtClean="0">
                <a:solidFill>
                  <a:srgbClr val="000000"/>
                </a:solidFill>
                <a:latin typeface="Helvetica" pitchFamily="1" charset="0"/>
                <a:sym typeface="Symbol" pitchFamily="18" charset="2"/>
              </a:rPr>
              <a:t> O(2</a:t>
            </a:r>
            <a:r>
              <a:rPr lang="en-US" sz="2800" b="1" baseline="30000" dirty="0" smtClean="0">
                <a:solidFill>
                  <a:srgbClr val="000000"/>
                </a:solidFill>
                <a:latin typeface="Helvetica" pitchFamily="1" charset="0"/>
                <a:sym typeface="Symbol" pitchFamily="18" charset="2"/>
              </a:rPr>
              <a:t>N</a:t>
            </a:r>
            <a:r>
              <a:rPr lang="en-US" sz="2800" b="1" dirty="0">
                <a:solidFill>
                  <a:srgbClr val="000000"/>
                </a:solidFill>
                <a:latin typeface="Helvetica" pitchFamily="1" charset="0"/>
                <a:sym typeface="Symbol" pitchFamily="18" charset="2"/>
              </a:rPr>
              <a:t>)</a:t>
            </a:r>
            <a:r>
              <a:rPr lang="en-US" sz="2800" b="1" dirty="0">
                <a:solidFill>
                  <a:srgbClr val="0000FF"/>
                </a:solidFill>
                <a:latin typeface="Helvetica" pitchFamily="1" charset="0"/>
              </a:rPr>
              <a:t> </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sp>
        <p:nvSpPr>
          <p:cNvPr id="130060" name="Text Box 14"/>
          <p:cNvSpPr txBox="1">
            <a:spLocks noChangeArrowheads="1"/>
          </p:cNvSpPr>
          <p:nvPr/>
        </p:nvSpPr>
        <p:spPr bwMode="auto">
          <a:xfrm>
            <a:off x="252133" y="1499543"/>
            <a:ext cx="8701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smtClean="0">
                <a:solidFill>
                  <a:schemeClr val="folHlink"/>
                </a:solidFill>
                <a:latin typeface="Comic Sans MS" pitchFamily="66" charset="0"/>
              </a:rPr>
              <a:t>REALLY COMMON SERIES </a:t>
            </a:r>
            <a:r>
              <a:rPr lang="en-US" sz="1800" dirty="0" smtClean="0">
                <a:solidFill>
                  <a:schemeClr val="folHlink"/>
                </a:solidFill>
                <a:latin typeface="Comic Sans MS" pitchFamily="66" charset="0"/>
              </a:rPr>
              <a:t>(you should recognize these after today)</a:t>
            </a:r>
            <a:r>
              <a:rPr lang="en-US" sz="2400" dirty="0" smtClean="0">
                <a:solidFill>
                  <a:schemeClr val="folHlink"/>
                </a:solidFill>
                <a:latin typeface="Comic Sans MS" pitchFamily="66" charset="0"/>
              </a:rPr>
              <a:t> </a:t>
            </a:r>
            <a:endParaRPr lang="en-US" sz="2400" dirty="0">
              <a:solidFill>
                <a:schemeClr val="folHlink"/>
              </a:solidFill>
              <a:latin typeface="Comic Sans MS" pitchFamily="66" charset="0"/>
            </a:endParaRPr>
          </a:p>
        </p:txBody>
      </p:sp>
    </p:spTree>
    <p:extLst>
      <p:ext uri="{BB962C8B-B14F-4D97-AF65-F5344CB8AC3E}">
        <p14:creationId xmlns:p14="http://schemas.microsoft.com/office/powerpoint/2010/main" val="35245152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5" name="Rectangle 6"/>
          <p:cNvSpPr>
            <a:spLocks noChangeArrowheads="1"/>
          </p:cNvSpPr>
          <p:nvPr/>
        </p:nvSpPr>
        <p:spPr bwMode="auto">
          <a:xfrm>
            <a:off x="0" y="1143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7" name="Rectangle 3"/>
          <p:cNvSpPr>
            <a:spLocks noChangeArrowheads="1"/>
          </p:cNvSpPr>
          <p:nvPr/>
        </p:nvSpPr>
        <p:spPr bwMode="auto">
          <a:xfrm>
            <a:off x="0" y="151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8"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9" name="Rectangle 6"/>
          <p:cNvSpPr>
            <a:spLocks noChangeArrowheads="1"/>
          </p:cNvSpPr>
          <p:nvPr/>
        </p:nvSpPr>
        <p:spPr bwMode="auto">
          <a:xfrm>
            <a:off x="0" y="151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0"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1" name="Rectangle 9"/>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2"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3" name="Rectangle 12"/>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7182" name="Picture 1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1466850"/>
            <a:ext cx="70469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2914650"/>
            <a:ext cx="71421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6" name="Rectangle 1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7" name="Rectangle 16"/>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8" name="Rectangle 17"/>
          <p:cNvSpPr>
            <a:spLocks noChangeArrowheads="1"/>
          </p:cNvSpPr>
          <p:nvPr/>
        </p:nvSpPr>
        <p:spPr bwMode="auto">
          <a:xfrm>
            <a:off x="0" y="142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 name="TextBox 24"/>
          <p:cNvSpPr txBox="1">
            <a:spLocks noChangeArrowheads="1"/>
          </p:cNvSpPr>
          <p:nvPr/>
        </p:nvSpPr>
        <p:spPr bwMode="auto">
          <a:xfrm>
            <a:off x="3581400" y="245745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a:solidFill>
                  <a:schemeClr val="accent2"/>
                </a:solidFill>
                <a:latin typeface="Arial" pitchFamily="34" charset="0"/>
              </a:rPr>
              <a:t>// Written backwards</a:t>
            </a:r>
          </a:p>
        </p:txBody>
      </p:sp>
      <p:sp>
        <p:nvSpPr>
          <p:cNvPr id="28" name="Rectangle 27"/>
          <p:cNvSpPr/>
          <p:nvPr/>
        </p:nvSpPr>
        <p:spPr>
          <a:xfrm>
            <a:off x="1981200" y="1695450"/>
            <a:ext cx="3048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29" name="Rectangle 28"/>
          <p:cNvSpPr/>
          <p:nvPr/>
        </p:nvSpPr>
        <p:spPr>
          <a:xfrm>
            <a:off x="2514600" y="1695450"/>
            <a:ext cx="8382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0" name="Rectangle 29"/>
          <p:cNvSpPr/>
          <p:nvPr/>
        </p:nvSpPr>
        <p:spPr>
          <a:xfrm>
            <a:off x="3733800" y="1695450"/>
            <a:ext cx="8382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1" name="Rectangle 30"/>
          <p:cNvSpPr/>
          <p:nvPr/>
        </p:nvSpPr>
        <p:spPr>
          <a:xfrm>
            <a:off x="5410200" y="1695450"/>
            <a:ext cx="9144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2" name="Rectangle 31"/>
          <p:cNvSpPr/>
          <p:nvPr/>
        </p:nvSpPr>
        <p:spPr>
          <a:xfrm>
            <a:off x="6705600" y="1695450"/>
            <a:ext cx="9144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3" name="Rectangle 32"/>
          <p:cNvSpPr/>
          <p:nvPr/>
        </p:nvSpPr>
        <p:spPr>
          <a:xfrm>
            <a:off x="8001000" y="1695450"/>
            <a:ext cx="9144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100376" name="Rectangle 1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77" name="Rectangle 20"/>
          <p:cNvSpPr>
            <a:spLocks noChangeArrowheads="1"/>
          </p:cNvSpPr>
          <p:nvPr/>
        </p:nvSpPr>
        <p:spPr bwMode="auto">
          <a:xfrm>
            <a:off x="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79" name="Title 1"/>
          <p:cNvSpPr>
            <a:spLocks noGrp="1"/>
          </p:cNvSpPr>
          <p:nvPr>
            <p:ph type="title"/>
          </p:nvPr>
        </p:nvSpPr>
        <p:spPr/>
        <p:txBody>
          <a:bodyPr/>
          <a:lstStyle/>
          <a:p>
            <a:r>
              <a:rPr lang="en-US" dirty="0" smtClean="0"/>
              <a:t>Some Algebra to calculate:</a:t>
            </a:r>
            <a:br>
              <a:rPr lang="en-US" dirty="0" smtClean="0"/>
            </a:br>
            <a:endParaRPr lang="en-US" dirty="0" smtClean="0"/>
          </a:p>
        </p:txBody>
      </p:sp>
      <p:sp>
        <p:nvSpPr>
          <p:cNvPr id="34" name="Text Box 10"/>
          <p:cNvSpPr txBox="1">
            <a:spLocks noChangeArrowheads="1"/>
          </p:cNvSpPr>
          <p:nvPr/>
        </p:nvSpPr>
        <p:spPr bwMode="auto">
          <a:xfrm>
            <a:off x="152400" y="873061"/>
            <a:ext cx="9296400"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+ 3 + </a:t>
            </a:r>
            <a:r>
              <a:rPr lang="en-US" sz="2800" dirty="0" smtClean="0">
                <a:solidFill>
                  <a:srgbClr val="0000FF"/>
                </a:solidFill>
                <a:latin typeface="Helvetica" pitchFamily="1" charset="0"/>
              </a:rPr>
              <a:t>… </a:t>
            </a:r>
            <a:r>
              <a:rPr lang="en-US" sz="2800" dirty="0">
                <a:solidFill>
                  <a:srgbClr val="0000FF"/>
                </a:solidFill>
                <a:latin typeface="Helvetica" pitchFamily="1" charset="0"/>
              </a:rPr>
              <a:t>+ (N-2) + (N-1) + </a:t>
            </a:r>
            <a:r>
              <a:rPr lang="en-US" sz="2800" dirty="0" smtClean="0">
                <a:solidFill>
                  <a:srgbClr val="0000FF"/>
                </a:solidFill>
                <a:latin typeface="Helvetica" pitchFamily="1" charset="0"/>
              </a:rPr>
              <a:t>N  = N(N+1)/2 </a:t>
            </a:r>
            <a:r>
              <a:rPr lang="en-US" sz="2800" b="1" dirty="0">
                <a:solidFill>
                  <a:srgbClr val="000000"/>
                </a:solidFill>
                <a:latin typeface="Helvetica" pitchFamily="1" charset="0"/>
                <a:sym typeface="Symbol" pitchFamily="18" charset="2"/>
              </a:rPr>
              <a:t> </a:t>
            </a:r>
            <a:r>
              <a:rPr lang="en-US" sz="2800" b="1" dirty="0" smtClean="0">
                <a:solidFill>
                  <a:srgbClr val="000000"/>
                </a:solidFill>
                <a:latin typeface="Helvetica" pitchFamily="1" charset="0"/>
                <a:sym typeface="Symbol" pitchFamily="18" charset="2"/>
              </a:rPr>
              <a:t>O(N</a:t>
            </a:r>
            <a:r>
              <a:rPr lang="en-US" sz="2800" b="1" baseline="30000" dirty="0" smtClean="0">
                <a:solidFill>
                  <a:srgbClr val="000000"/>
                </a:solidFill>
                <a:latin typeface="Helvetica" pitchFamily="1" charset="0"/>
                <a:sym typeface="Symbol" pitchFamily="18" charset="2"/>
              </a:rPr>
              <a:t>2</a:t>
            </a:r>
            <a:r>
              <a:rPr lang="en-US" sz="2800" b="1" dirty="0" smtClean="0">
                <a:solidFill>
                  <a:srgbClr val="000000"/>
                </a:solidFill>
                <a:latin typeface="Helvetica" pitchFamily="1" charset="0"/>
                <a:sym typeface="Symbol" pitchFamily="18" charset="2"/>
              </a:rPr>
              <a:t>)</a:t>
            </a:r>
            <a:endParaRPr lang="en-US" sz="2800" b="1" dirty="0">
              <a:solidFill>
                <a:srgbClr val="0000FF"/>
              </a:solidFill>
              <a:latin typeface="Helvetica" pitchFamily="1" charset="0"/>
            </a:endParaRPr>
          </a:p>
        </p:txBody>
      </p:sp>
      <p:grpSp>
        <p:nvGrpSpPr>
          <p:cNvPr id="35" name="Group 34"/>
          <p:cNvGrpSpPr>
            <a:grpSpLocks/>
          </p:cNvGrpSpPr>
          <p:nvPr/>
        </p:nvGrpSpPr>
        <p:grpSpPr bwMode="auto">
          <a:xfrm>
            <a:off x="228600" y="3143250"/>
            <a:ext cx="8534400" cy="839788"/>
            <a:chOff x="228600" y="3810000"/>
            <a:chExt cx="8534400" cy="839788"/>
          </a:xfrm>
        </p:grpSpPr>
        <p:cxnSp>
          <p:nvCxnSpPr>
            <p:cNvPr id="36" name="Straight Connector 35"/>
            <p:cNvCxnSpPr/>
            <p:nvPr/>
          </p:nvCxnSpPr>
          <p:spPr>
            <a:xfrm>
              <a:off x="228600" y="4648200"/>
              <a:ext cx="85344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4800" y="4038600"/>
              <a:ext cx="4572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05594" y="4037806"/>
              <a:ext cx="457200" cy="1588"/>
            </a:xfrm>
            <a:prstGeom prst="line">
              <a:avLst/>
            </a:prstGeom>
            <a:ln w="57150"/>
          </p:spPr>
          <p:style>
            <a:lnRef idx="1">
              <a:schemeClr val="accent1"/>
            </a:lnRef>
            <a:fillRef idx="0">
              <a:schemeClr val="accent1"/>
            </a:fillRef>
            <a:effectRef idx="0">
              <a:schemeClr val="accent1"/>
            </a:effectRef>
            <a:fontRef idx="minor">
              <a:schemeClr val="tx1"/>
            </a:fontRef>
          </p:style>
        </p:cxnSp>
      </p:grpSp>
      <p:pic>
        <p:nvPicPr>
          <p:cNvPr id="39"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167" y="4133850"/>
            <a:ext cx="88757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p:nvPr/>
        </p:nvCxnSpPr>
        <p:spPr>
          <a:xfrm>
            <a:off x="5920563" y="3678238"/>
            <a:ext cx="404037" cy="684212"/>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905000" y="3715544"/>
            <a:ext cx="6858000" cy="684212"/>
            <a:chOff x="1905000" y="4382294"/>
            <a:chExt cx="6858000" cy="684212"/>
          </a:xfrm>
        </p:grpSpPr>
        <p:cxnSp>
          <p:nvCxnSpPr>
            <p:cNvPr id="3" name="Straight Arrow Connector 2"/>
            <p:cNvCxnSpPr/>
            <p:nvPr/>
          </p:nvCxnSpPr>
          <p:spPr>
            <a:xfrm flipH="1">
              <a:off x="1905000" y="4419600"/>
              <a:ext cx="228600" cy="60960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954965" y="4419600"/>
              <a:ext cx="245435" cy="60960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152900" y="4419600"/>
              <a:ext cx="266700" cy="60960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162800" y="4382294"/>
              <a:ext cx="381000" cy="646906"/>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382000" y="4419600"/>
              <a:ext cx="381000" cy="646906"/>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pic>
        <p:nvPicPr>
          <p:cNvPr id="52"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421" y="5257800"/>
            <a:ext cx="27733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9191" y="5257800"/>
            <a:ext cx="24288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p:cNvSpPr txBox="1">
            <a:spLocks noChangeArrowheads="1"/>
          </p:cNvSpPr>
          <p:nvPr/>
        </p:nvSpPr>
        <p:spPr bwMode="auto">
          <a:xfrm>
            <a:off x="4439093" y="5703093"/>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dirty="0">
                <a:solidFill>
                  <a:schemeClr val="accent2"/>
                </a:solidFill>
                <a:latin typeface="Arial" pitchFamily="34" charset="0"/>
              </a:rPr>
              <a:t>OR</a:t>
            </a:r>
          </a:p>
        </p:txBody>
      </p:sp>
    </p:spTree>
    <p:extLst>
      <p:ext uri="{BB962C8B-B14F-4D97-AF65-F5344CB8AC3E}">
        <p14:creationId xmlns:p14="http://schemas.microsoft.com/office/powerpoint/2010/main" val="1671742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8" grpId="0" animBg="1"/>
      <p:bldP spid="29" grpId="0" animBg="1"/>
      <p:bldP spid="30" grpId="0" animBg="1"/>
      <p:bldP spid="31" grpId="0" animBg="1"/>
      <p:bldP spid="32" grpId="0" animBg="1"/>
      <p:bldP spid="33" grpId="0" animBg="1"/>
      <p:bldP spid="5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28600" y="606843"/>
            <a:ext cx="9205913"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N</a:t>
            </a:r>
            <a:r>
              <a:rPr lang="en-US" sz="2800" dirty="0" smtClean="0">
                <a:solidFill>
                  <a:srgbClr val="0000FF"/>
                </a:solidFill>
                <a:latin typeface="Helvetica" pitchFamily="1" charset="0"/>
              </a:rPr>
              <a:t> </a:t>
            </a:r>
            <a:r>
              <a:rPr lang="en-US" sz="2800" dirty="0">
                <a:solidFill>
                  <a:srgbClr val="0000FF"/>
                </a:solidFill>
                <a:latin typeface="Helvetica" pitchFamily="1" charset="0"/>
              </a:rPr>
              <a:t>+ </a:t>
            </a:r>
            <a:r>
              <a:rPr lang="en-US" sz="2800" dirty="0" smtClean="0">
                <a:solidFill>
                  <a:srgbClr val="0000FF"/>
                </a:solidFill>
                <a:latin typeface="Helvetica" pitchFamily="1" charset="0"/>
              </a:rPr>
              <a:t>N/2 </a:t>
            </a:r>
            <a:r>
              <a:rPr lang="en-US" sz="2800" dirty="0">
                <a:solidFill>
                  <a:srgbClr val="0000FF"/>
                </a:solidFill>
                <a:latin typeface="Helvetica" pitchFamily="1" charset="0"/>
              </a:rPr>
              <a:t>+ </a:t>
            </a:r>
            <a:r>
              <a:rPr lang="en-US" sz="2800" dirty="0" smtClean="0">
                <a:solidFill>
                  <a:srgbClr val="0000FF"/>
                </a:solidFill>
                <a:latin typeface="Helvetica" pitchFamily="1" charset="0"/>
              </a:rPr>
              <a:t>N/4 + </a:t>
            </a:r>
            <a:r>
              <a:rPr lang="en-US" sz="2800" dirty="0">
                <a:solidFill>
                  <a:srgbClr val="0000FF"/>
                </a:solidFill>
                <a:latin typeface="Helvetica" pitchFamily="1" charset="0"/>
              </a:rPr>
              <a:t>… + </a:t>
            </a:r>
            <a:r>
              <a:rPr lang="en-US" sz="2800" dirty="0" smtClean="0">
                <a:solidFill>
                  <a:srgbClr val="0000FF"/>
                </a:solidFill>
                <a:latin typeface="Helvetica" pitchFamily="1" charset="0"/>
              </a:rPr>
              <a:t>4 </a:t>
            </a:r>
            <a:r>
              <a:rPr lang="en-US" sz="2800" dirty="0">
                <a:solidFill>
                  <a:srgbClr val="0000FF"/>
                </a:solidFill>
                <a:latin typeface="Helvetica" pitchFamily="1" charset="0"/>
              </a:rPr>
              <a:t>+ </a:t>
            </a:r>
            <a:r>
              <a:rPr lang="en-US" sz="2800" dirty="0" smtClean="0">
                <a:solidFill>
                  <a:srgbClr val="0000FF"/>
                </a:solidFill>
                <a:latin typeface="Helvetica" pitchFamily="1" charset="0"/>
              </a:rPr>
              <a:t>2 </a:t>
            </a:r>
            <a:r>
              <a:rPr lang="en-US" sz="2800" dirty="0">
                <a:solidFill>
                  <a:srgbClr val="0000FF"/>
                </a:solidFill>
                <a:latin typeface="Helvetica" pitchFamily="1" charset="0"/>
              </a:rPr>
              <a:t>+ </a:t>
            </a:r>
            <a:r>
              <a:rPr lang="en-US" sz="2800" dirty="0" smtClean="0">
                <a:solidFill>
                  <a:srgbClr val="0000FF"/>
                </a:solidFill>
                <a:latin typeface="Helvetica" pitchFamily="1" charset="0"/>
              </a:rPr>
              <a:t>1 	</a:t>
            </a:r>
            <a:r>
              <a:rPr lang="en-US" sz="2800" b="1" dirty="0" smtClean="0">
                <a:solidFill>
                  <a:srgbClr val="0000FF"/>
                </a:solidFill>
                <a:latin typeface="Helvetica" pitchFamily="1" charset="0"/>
              </a:rPr>
              <a:t>= 2N -1   	</a:t>
            </a:r>
            <a:r>
              <a:rPr lang="en-US" sz="2800" b="1" dirty="0" smtClean="0">
                <a:solidFill>
                  <a:srgbClr val="000000"/>
                </a:solidFill>
                <a:latin typeface="Helvetica" pitchFamily="1" charset="0"/>
                <a:sym typeface="Symbol" pitchFamily="18" charset="2"/>
              </a:rPr>
              <a:t> O(N)</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12427718"/>
              </p:ext>
            </p:extLst>
          </p:nvPr>
        </p:nvGraphicFramePr>
        <p:xfrm>
          <a:off x="162958" y="4800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dirty="0" smtClean="0"/>
                        <a:t>N</a:t>
                      </a:r>
                      <a:endParaRPr lang="en-US" dirty="0"/>
                    </a:p>
                  </a:txBody>
                  <a:tcPr>
                    <a:solidFill>
                      <a:schemeClr val="bg1">
                        <a:lumMod val="65000"/>
                      </a:schemeClr>
                    </a:solidFill>
                  </a:tcPr>
                </a:tc>
                <a:tc>
                  <a:txBody>
                    <a:bodyPr/>
                    <a:lstStyle/>
                    <a:p>
                      <a:pPr algn="ctr"/>
                      <a:r>
                        <a:rPr lang="en-US" dirty="0" smtClean="0"/>
                        <a:t>N/2</a:t>
                      </a:r>
                      <a:endParaRPr lang="en-US" dirty="0"/>
                    </a:p>
                  </a:txBody>
                  <a:tcPr>
                    <a:solidFill>
                      <a:schemeClr val="bg1">
                        <a:lumMod val="65000"/>
                      </a:schemeClr>
                    </a:solidFill>
                  </a:tcPr>
                </a:tc>
                <a:tc>
                  <a:txBody>
                    <a:bodyPr/>
                    <a:lstStyle/>
                    <a:p>
                      <a:pPr algn="ctr"/>
                      <a:r>
                        <a:rPr lang="en-US" dirty="0" smtClean="0"/>
                        <a:t>N/4</a:t>
                      </a:r>
                      <a:endParaRPr lang="en-US" dirty="0"/>
                    </a:p>
                  </a:txBody>
                  <a:tcPr>
                    <a:solidFill>
                      <a:schemeClr val="bg1">
                        <a:lumMod val="65000"/>
                      </a:schemeClr>
                    </a:solidFill>
                  </a:tcPr>
                </a:tc>
                <a:tc>
                  <a:txBody>
                    <a:bodyPr/>
                    <a:lstStyle/>
                    <a:p>
                      <a:pPr algn="ctr"/>
                      <a:r>
                        <a:rPr lang="en-US" dirty="0" smtClean="0"/>
                        <a:t>N/8</a:t>
                      </a:r>
                      <a:endParaRPr lang="en-US" dirty="0"/>
                    </a:p>
                  </a:txBody>
                  <a:tcPr>
                    <a:solidFill>
                      <a:schemeClr val="bg1">
                        <a:lumMod val="65000"/>
                      </a:schemeClr>
                    </a:solidFill>
                  </a:tcPr>
                </a:tc>
                <a:tc>
                  <a:txBody>
                    <a:bodyPr/>
                    <a:lstStyle/>
                    <a:p>
                      <a:pPr algn="ctr"/>
                      <a:endParaRPr lang="en-US" sz="600" dirty="0"/>
                    </a:p>
                  </a:txBody>
                  <a:tcPr>
                    <a:solidFill>
                      <a:schemeClr val="bg1">
                        <a:lumMod val="65000"/>
                      </a:schemeClr>
                    </a:solidFill>
                  </a:tcPr>
                </a:tc>
                <a:tc>
                  <a:txBody>
                    <a:bodyPr/>
                    <a:lstStyle/>
                    <a:p>
                      <a:pPr algn="ct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10755209"/>
              </p:ext>
            </p:extLst>
          </p:nvPr>
        </p:nvGraphicFramePr>
        <p:xfrm>
          <a:off x="152400" y="1371600"/>
          <a:ext cx="8762976" cy="370840"/>
        </p:xfrm>
        <a:graphic>
          <a:graphicData uri="http://schemas.openxmlformats.org/drawingml/2006/table">
            <a:tbl>
              <a:tblPr firstRow="1" bandRow="1">
                <a:tableStyleId>{5940675A-B579-460E-94D1-54222C63F5DA}</a:tableStyleId>
              </a:tblPr>
              <a:tblGrid>
                <a:gridCol w="4381488"/>
                <a:gridCol w="4381488"/>
              </a:tblGrid>
              <a:tr h="370840">
                <a:tc>
                  <a:txBody>
                    <a:bodyPr/>
                    <a:lstStyle/>
                    <a:p>
                      <a:pPr algn="ctr"/>
                      <a:r>
                        <a:rPr lang="en-US" dirty="0" smtClean="0"/>
                        <a:t>N</a:t>
                      </a:r>
                      <a:endParaRPr lang="en-US" dirty="0"/>
                    </a:p>
                  </a:txBody>
                  <a:tcPr>
                    <a:solidFill>
                      <a:schemeClr val="bg1">
                        <a:lumMod val="65000"/>
                      </a:schemeClr>
                    </a:solidFill>
                  </a:tcPr>
                </a:tc>
                <a:tc>
                  <a:txBody>
                    <a:bodyPr/>
                    <a:lstStyle/>
                    <a:p>
                      <a:endParaRPr lang="en-US" dirty="0"/>
                    </a:p>
                  </a:txBody>
                  <a:tcPr/>
                </a:tc>
              </a:tr>
            </a:tbl>
          </a:graphicData>
        </a:graphic>
      </p:graphicFrame>
      <p:sp>
        <p:nvSpPr>
          <p:cNvPr id="8" name="Rectangle 7"/>
          <p:cNvSpPr/>
          <p:nvPr/>
        </p:nvSpPr>
        <p:spPr>
          <a:xfrm>
            <a:off x="8334048" y="5486400"/>
            <a:ext cx="657552" cy="369332"/>
          </a:xfrm>
          <a:prstGeom prst="rect">
            <a:avLst/>
          </a:prstGeom>
        </p:spPr>
        <p:txBody>
          <a:bodyPr wrap="none">
            <a:spAutoFit/>
          </a:bodyPr>
          <a:lstStyle/>
          <a:p>
            <a:pPr algn="ctr"/>
            <a:r>
              <a:rPr lang="en-US" dirty="0" smtClean="0"/>
              <a:t>N/16</a:t>
            </a:r>
            <a:endParaRPr lang="en-US" dirty="0"/>
          </a:p>
        </p:txBody>
      </p:sp>
      <p:cxnSp>
        <p:nvCxnSpPr>
          <p:cNvPr id="10" name="Straight Arrow Connector 9"/>
          <p:cNvCxnSpPr/>
          <p:nvPr/>
        </p:nvCxnSpPr>
        <p:spPr>
          <a:xfrm flipH="1" flipV="1">
            <a:off x="8513059" y="4985266"/>
            <a:ext cx="117866" cy="5011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5400000">
            <a:off x="4261921" y="-2280721"/>
            <a:ext cx="533400" cy="8752442"/>
          </a:xfrm>
          <a:prstGeom prst="rightBrace">
            <a:avLst>
              <a:gd name="adj1" fmla="val 92054"/>
              <a:gd name="adj2" fmla="val 5000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 Box 7"/>
          <p:cNvSpPr txBox="1">
            <a:spLocks noChangeArrowheads="1"/>
          </p:cNvSpPr>
          <p:nvPr/>
        </p:nvSpPr>
        <p:spPr bwMode="auto">
          <a:xfrm>
            <a:off x="4267200" y="2363972"/>
            <a:ext cx="762001"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smtClean="0">
                <a:solidFill>
                  <a:srgbClr val="0000FF"/>
                </a:solidFill>
                <a:latin typeface="Helvetica" pitchFamily="1" charset="0"/>
              </a:rPr>
              <a:t>2N</a:t>
            </a:r>
            <a:endParaRPr lang="en-US" sz="2800" b="1" dirty="0">
              <a:solidFill>
                <a:srgbClr val="0000FF"/>
              </a:solidFill>
              <a:latin typeface="Helvetica" pitchFamily="1"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65526892"/>
              </p:ext>
            </p:extLst>
          </p:nvPr>
        </p:nvGraphicFramePr>
        <p:xfrm>
          <a:off x="162958" y="2895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dirty="0" smtClean="0"/>
                        <a:t>N</a:t>
                      </a:r>
                      <a:endParaRPr lang="en-US" dirty="0"/>
                    </a:p>
                  </a:txBody>
                  <a:tcPr>
                    <a:solidFill>
                      <a:schemeClr val="bg1">
                        <a:lumMod val="65000"/>
                      </a:schemeClr>
                    </a:solidFill>
                  </a:tcPr>
                </a:tc>
                <a:tc>
                  <a:txBody>
                    <a:bodyPr/>
                    <a:lstStyle/>
                    <a:p>
                      <a:pPr algn="ctr"/>
                      <a:r>
                        <a:rPr lang="en-US" dirty="0" smtClean="0"/>
                        <a:t>N/2</a:t>
                      </a:r>
                      <a:endParaRPr lang="en-US" dirty="0"/>
                    </a:p>
                  </a:txBody>
                  <a:tcPr>
                    <a:solidFill>
                      <a:schemeClr val="bg1">
                        <a:lumMod val="65000"/>
                      </a:schemeClr>
                    </a:solidFill>
                  </a:tcPr>
                </a:tc>
                <a:tc>
                  <a:txBody>
                    <a:bodyPr/>
                    <a:lstStyle/>
                    <a:p>
                      <a:pPr algn="ctr"/>
                      <a:endParaRPr lang="en-US" dirty="0"/>
                    </a:p>
                  </a:txBody>
                  <a:tcPr>
                    <a:noFill/>
                  </a:tcPr>
                </a:tc>
                <a:tc>
                  <a:txBody>
                    <a:bodyPr/>
                    <a:lstStyle/>
                    <a:p>
                      <a:pPr algn="ctr"/>
                      <a:endParaRPr lang="en-US" dirty="0"/>
                    </a:p>
                  </a:txBody>
                  <a:tcPr>
                    <a:noFill/>
                  </a:tcPr>
                </a:tc>
                <a:tc>
                  <a:txBody>
                    <a:bodyPr/>
                    <a:lstStyle/>
                    <a:p>
                      <a:pPr algn="ctr"/>
                      <a:endParaRPr lang="en-US" sz="600" dirty="0"/>
                    </a:p>
                  </a:txBody>
                  <a:tcPr>
                    <a:noFill/>
                  </a:tcPr>
                </a:tc>
                <a:tc>
                  <a:txBody>
                    <a:bodyPr/>
                    <a:lstStyle/>
                    <a:p>
                      <a:pPr algn="ctr"/>
                      <a:endParaRPr lang="en-US"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86492427"/>
              </p:ext>
            </p:extLst>
          </p:nvPr>
        </p:nvGraphicFramePr>
        <p:xfrm>
          <a:off x="162958" y="3530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dirty="0" smtClean="0"/>
                        <a:t>N</a:t>
                      </a:r>
                      <a:endParaRPr lang="en-US" dirty="0"/>
                    </a:p>
                  </a:txBody>
                  <a:tcPr>
                    <a:solidFill>
                      <a:schemeClr val="bg1">
                        <a:lumMod val="65000"/>
                      </a:schemeClr>
                    </a:solidFill>
                  </a:tcPr>
                </a:tc>
                <a:tc>
                  <a:txBody>
                    <a:bodyPr/>
                    <a:lstStyle/>
                    <a:p>
                      <a:pPr algn="ctr"/>
                      <a:r>
                        <a:rPr lang="en-US" dirty="0" smtClean="0"/>
                        <a:t>N/2</a:t>
                      </a:r>
                      <a:endParaRPr lang="en-US" dirty="0"/>
                    </a:p>
                  </a:txBody>
                  <a:tcPr>
                    <a:solidFill>
                      <a:schemeClr val="bg1">
                        <a:lumMod val="65000"/>
                      </a:schemeClr>
                    </a:solidFill>
                  </a:tcPr>
                </a:tc>
                <a:tc>
                  <a:txBody>
                    <a:bodyPr/>
                    <a:lstStyle/>
                    <a:p>
                      <a:pPr algn="ctr"/>
                      <a:r>
                        <a:rPr lang="en-US" dirty="0" smtClean="0"/>
                        <a:t>N/4</a:t>
                      </a:r>
                      <a:endParaRPr lang="en-US" dirty="0"/>
                    </a:p>
                  </a:txBody>
                  <a:tcPr>
                    <a:solidFill>
                      <a:schemeClr val="bg1">
                        <a:lumMod val="65000"/>
                      </a:schemeClr>
                    </a:solidFill>
                  </a:tcPr>
                </a:tc>
                <a:tc>
                  <a:txBody>
                    <a:bodyPr/>
                    <a:lstStyle/>
                    <a:p>
                      <a:pPr algn="ctr"/>
                      <a:endParaRPr lang="en-US" dirty="0"/>
                    </a:p>
                  </a:txBody>
                  <a:tcPr>
                    <a:noFill/>
                  </a:tcPr>
                </a:tc>
                <a:tc>
                  <a:txBody>
                    <a:bodyPr/>
                    <a:lstStyle/>
                    <a:p>
                      <a:pPr algn="ctr"/>
                      <a:endParaRPr lang="en-US" sz="600" dirty="0"/>
                    </a:p>
                  </a:txBody>
                  <a:tcPr>
                    <a:noFill/>
                  </a:tcPr>
                </a:tc>
                <a:tc>
                  <a:txBody>
                    <a:bodyPr/>
                    <a:lstStyle/>
                    <a:p>
                      <a:pPr algn="ctr"/>
                      <a:endParaRPr lang="en-US"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872734776"/>
              </p:ext>
            </p:extLst>
          </p:nvPr>
        </p:nvGraphicFramePr>
        <p:xfrm>
          <a:off x="162958" y="4165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dirty="0" smtClean="0"/>
                        <a:t>N</a:t>
                      </a:r>
                      <a:endParaRPr lang="en-US" dirty="0"/>
                    </a:p>
                  </a:txBody>
                  <a:tcPr>
                    <a:solidFill>
                      <a:schemeClr val="bg1">
                        <a:lumMod val="65000"/>
                      </a:schemeClr>
                    </a:solidFill>
                  </a:tcPr>
                </a:tc>
                <a:tc>
                  <a:txBody>
                    <a:bodyPr/>
                    <a:lstStyle/>
                    <a:p>
                      <a:pPr algn="ctr"/>
                      <a:r>
                        <a:rPr lang="en-US" dirty="0" smtClean="0"/>
                        <a:t>N/2</a:t>
                      </a:r>
                      <a:endParaRPr lang="en-US" dirty="0"/>
                    </a:p>
                  </a:txBody>
                  <a:tcPr>
                    <a:solidFill>
                      <a:schemeClr val="bg1">
                        <a:lumMod val="65000"/>
                      </a:schemeClr>
                    </a:solidFill>
                  </a:tcPr>
                </a:tc>
                <a:tc>
                  <a:txBody>
                    <a:bodyPr/>
                    <a:lstStyle/>
                    <a:p>
                      <a:pPr algn="ctr"/>
                      <a:r>
                        <a:rPr lang="en-US" dirty="0" smtClean="0"/>
                        <a:t>N/4</a:t>
                      </a:r>
                      <a:endParaRPr lang="en-US" dirty="0"/>
                    </a:p>
                  </a:txBody>
                  <a:tcPr>
                    <a:solidFill>
                      <a:schemeClr val="bg1">
                        <a:lumMod val="65000"/>
                      </a:schemeClr>
                    </a:solidFill>
                  </a:tcPr>
                </a:tc>
                <a:tc>
                  <a:txBody>
                    <a:bodyPr/>
                    <a:lstStyle/>
                    <a:p>
                      <a:pPr algn="ctr"/>
                      <a:r>
                        <a:rPr lang="en-US" dirty="0" smtClean="0"/>
                        <a:t>N/8</a:t>
                      </a:r>
                      <a:endParaRPr lang="en-US" dirty="0"/>
                    </a:p>
                  </a:txBody>
                  <a:tcPr>
                    <a:solidFill>
                      <a:schemeClr val="bg1">
                        <a:lumMod val="65000"/>
                      </a:schemeClr>
                    </a:solidFill>
                  </a:tcPr>
                </a:tc>
                <a:tc>
                  <a:txBody>
                    <a:bodyPr/>
                    <a:lstStyle/>
                    <a:p>
                      <a:pPr algn="ctr"/>
                      <a:endParaRPr lang="en-US" sz="600" dirty="0"/>
                    </a:p>
                  </a:txBody>
                  <a:tcPr>
                    <a:noFill/>
                  </a:tcPr>
                </a:tc>
                <a:tc>
                  <a:txBody>
                    <a:bodyPr/>
                    <a:lstStyle/>
                    <a:p>
                      <a:pPr algn="ctr"/>
                      <a:endParaRPr lang="en-US" dirty="0"/>
                    </a:p>
                  </a:txBody>
                  <a:tcPr/>
                </a:tc>
              </a:tr>
            </a:tbl>
          </a:graphicData>
        </a:graphic>
      </p:graphicFrame>
      <p:sp>
        <p:nvSpPr>
          <p:cNvPr id="17" name="Text Box 7"/>
          <p:cNvSpPr txBox="1">
            <a:spLocks noChangeArrowheads="1"/>
          </p:cNvSpPr>
          <p:nvPr/>
        </p:nvSpPr>
        <p:spPr bwMode="auto">
          <a:xfrm>
            <a:off x="1465142" y="6015978"/>
            <a:ext cx="6126957"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lnSpc>
                <a:spcPct val="70000"/>
              </a:lnSpc>
            </a:pPr>
            <a:r>
              <a:rPr lang="en-US" sz="2800" dirty="0" smtClean="0">
                <a:solidFill>
                  <a:srgbClr val="0000FF"/>
                </a:solidFill>
                <a:latin typeface="Helvetica" pitchFamily="1" charset="0"/>
              </a:rPr>
              <a:t>The sum is less than 2N</a:t>
            </a:r>
            <a:endParaRPr lang="en-US" sz="2800" b="1" dirty="0">
              <a:solidFill>
                <a:srgbClr val="0000FF"/>
              </a:solidFill>
              <a:latin typeface="Helvetica" pitchFamily="1" charset="0"/>
            </a:endParaRPr>
          </a:p>
        </p:txBody>
      </p:sp>
    </p:spTree>
    <p:extLst>
      <p:ext uri="{BB962C8B-B14F-4D97-AF65-F5344CB8AC3E}">
        <p14:creationId xmlns:p14="http://schemas.microsoft.com/office/powerpoint/2010/main" val="418340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7648685"/>
              </p:ext>
            </p:extLst>
          </p:nvPr>
        </p:nvGraphicFramePr>
        <p:xfrm>
          <a:off x="162958" y="4800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N-1</a:t>
                      </a:r>
                      <a:endParaRPr lang="en-US" dirty="0"/>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N-2</a:t>
                      </a:r>
                      <a:endParaRPr lang="en-US" dirty="0"/>
                    </a:p>
                  </a:txBody>
                  <a:tcPr>
                    <a:solidFill>
                      <a:schemeClr val="bg1">
                        <a:lumMod val="65000"/>
                      </a:schemeClr>
                    </a:solidFill>
                  </a:tcPr>
                </a:tc>
                <a:tc>
                  <a:txBody>
                    <a:bodyPr/>
                    <a:lstStyle/>
                    <a:p>
                      <a:pPr algn="ctr"/>
                      <a:r>
                        <a:rPr lang="en-US" sz="1600" dirty="0" smtClean="0">
                          <a:solidFill>
                            <a:schemeClr val="tx1"/>
                          </a:solidFill>
                          <a:latin typeface="Helvetica" pitchFamily="1" charset="0"/>
                        </a:rPr>
                        <a:t>2</a:t>
                      </a:r>
                      <a:r>
                        <a:rPr lang="en-US" sz="1600" baseline="46000" dirty="0" smtClean="0">
                          <a:solidFill>
                            <a:schemeClr val="tx1"/>
                          </a:solidFill>
                          <a:latin typeface="Helvetica" pitchFamily="1" charset="0"/>
                        </a:rPr>
                        <a:t>N-3</a:t>
                      </a:r>
                      <a:endParaRPr lang="en-US" sz="1600" dirty="0"/>
                    </a:p>
                  </a:txBody>
                  <a:tcPr>
                    <a:solidFill>
                      <a:schemeClr val="bg1">
                        <a:lumMod val="65000"/>
                      </a:schemeClr>
                    </a:solidFill>
                  </a:tcPr>
                </a:tc>
                <a:tc>
                  <a:txBody>
                    <a:bodyPr/>
                    <a:lstStyle/>
                    <a:p>
                      <a:pPr algn="ctr"/>
                      <a:endParaRPr lang="en-US" sz="600" dirty="0"/>
                    </a:p>
                  </a:txBody>
                  <a:tcPr>
                    <a:solidFill>
                      <a:schemeClr val="bg1">
                        <a:lumMod val="65000"/>
                      </a:schemeClr>
                    </a:solidFill>
                  </a:tcPr>
                </a:tc>
                <a:tc>
                  <a:txBody>
                    <a:bodyPr/>
                    <a:lstStyle/>
                    <a:p>
                      <a:pPr algn="ct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70166702"/>
              </p:ext>
            </p:extLst>
          </p:nvPr>
        </p:nvGraphicFramePr>
        <p:xfrm>
          <a:off x="152400" y="1371600"/>
          <a:ext cx="8762976" cy="370840"/>
        </p:xfrm>
        <a:graphic>
          <a:graphicData uri="http://schemas.openxmlformats.org/drawingml/2006/table">
            <a:tbl>
              <a:tblPr firstRow="1" bandRow="1">
                <a:tableStyleId>{5940675A-B579-460E-94D1-54222C63F5DA}</a:tableStyleId>
              </a:tblPr>
              <a:tblGrid>
                <a:gridCol w="4381488"/>
                <a:gridCol w="4381488"/>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endParaRPr lang="en-US" dirty="0"/>
                    </a:p>
                  </a:txBody>
                  <a:tcPr/>
                </a:tc>
              </a:tr>
            </a:tbl>
          </a:graphicData>
        </a:graphic>
      </p:graphicFrame>
      <p:sp>
        <p:nvSpPr>
          <p:cNvPr id="8" name="Rectangle 7"/>
          <p:cNvSpPr/>
          <p:nvPr/>
        </p:nvSpPr>
        <p:spPr>
          <a:xfrm>
            <a:off x="8382939" y="5486400"/>
            <a:ext cx="559770" cy="369332"/>
          </a:xfrm>
          <a:prstGeom prst="rect">
            <a:avLst/>
          </a:prstGeom>
        </p:spPr>
        <p:txBody>
          <a:bodyPr wrap="none">
            <a:spAutoFit/>
          </a:bodyPr>
          <a:lstStyle/>
          <a:p>
            <a:pPr algn="ctr"/>
            <a:r>
              <a:rPr lang="en-US" dirty="0" smtClean="0">
                <a:latin typeface="Helvetica" pitchFamily="1" charset="0"/>
              </a:rPr>
              <a:t>2</a:t>
            </a:r>
            <a:r>
              <a:rPr lang="en-US" baseline="46000" dirty="0" smtClean="0">
                <a:latin typeface="Helvetica" pitchFamily="1" charset="0"/>
              </a:rPr>
              <a:t>N-4</a:t>
            </a:r>
            <a:endParaRPr lang="en-US" dirty="0"/>
          </a:p>
        </p:txBody>
      </p:sp>
      <p:cxnSp>
        <p:nvCxnSpPr>
          <p:cNvPr id="10" name="Straight Arrow Connector 9"/>
          <p:cNvCxnSpPr/>
          <p:nvPr/>
        </p:nvCxnSpPr>
        <p:spPr>
          <a:xfrm flipH="1" flipV="1">
            <a:off x="8513059" y="4985266"/>
            <a:ext cx="117866" cy="5011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5400000">
            <a:off x="4261921" y="-2280721"/>
            <a:ext cx="533400" cy="8752442"/>
          </a:xfrm>
          <a:prstGeom prst="rightBrace">
            <a:avLst>
              <a:gd name="adj1" fmla="val 92054"/>
              <a:gd name="adj2" fmla="val 5000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 Box 7"/>
          <p:cNvSpPr txBox="1">
            <a:spLocks noChangeArrowheads="1"/>
          </p:cNvSpPr>
          <p:nvPr/>
        </p:nvSpPr>
        <p:spPr bwMode="auto">
          <a:xfrm>
            <a:off x="3352800" y="2322422"/>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2800" dirty="0" smtClean="0">
                <a:solidFill>
                  <a:srgbClr val="0000FF"/>
                </a:solidFill>
                <a:latin typeface="Helvetica" pitchFamily="1" charset="0"/>
              </a:rPr>
              <a:t>2 *</a:t>
            </a:r>
            <a:r>
              <a:rPr lang="en-US" sz="2800" dirty="0" smtClean="0">
                <a:latin typeface="Helvetica" pitchFamily="1" charset="0"/>
              </a:rPr>
              <a:t> 2</a:t>
            </a:r>
            <a:r>
              <a:rPr lang="en-US" sz="2800" baseline="46000" dirty="0" smtClean="0">
                <a:latin typeface="Helvetica" pitchFamily="1" charset="0"/>
              </a:rPr>
              <a:t>N </a:t>
            </a:r>
            <a:r>
              <a:rPr lang="en-US" sz="2800" dirty="0" smtClean="0">
                <a:latin typeface="Helvetica" pitchFamily="1" charset="0"/>
              </a:rPr>
              <a:t> = 2</a:t>
            </a:r>
            <a:r>
              <a:rPr lang="en-US" sz="2800" baseline="46000" dirty="0" smtClean="0">
                <a:latin typeface="Helvetica" pitchFamily="1" charset="0"/>
              </a:rPr>
              <a:t>N+1</a:t>
            </a:r>
            <a:endParaRPr lang="en-US" sz="2800" dirty="0"/>
          </a:p>
        </p:txBody>
      </p:sp>
      <p:graphicFrame>
        <p:nvGraphicFramePr>
          <p:cNvPr id="14" name="Table 13"/>
          <p:cNvGraphicFramePr>
            <a:graphicFrameLocks noGrp="1"/>
          </p:cNvGraphicFramePr>
          <p:nvPr>
            <p:extLst>
              <p:ext uri="{D42A27DB-BD31-4B8C-83A1-F6EECF244321}">
                <p14:modId xmlns:p14="http://schemas.microsoft.com/office/powerpoint/2010/main" val="500657789"/>
              </p:ext>
            </p:extLst>
          </p:nvPr>
        </p:nvGraphicFramePr>
        <p:xfrm>
          <a:off x="162958" y="2895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N-1</a:t>
                      </a:r>
                      <a:endParaRPr lang="en-US" dirty="0"/>
                    </a:p>
                  </a:txBody>
                  <a:tcPr>
                    <a:solidFill>
                      <a:schemeClr val="bg1">
                        <a:lumMod val="65000"/>
                      </a:schemeClr>
                    </a:solidFill>
                  </a:tcPr>
                </a:tc>
                <a:tc>
                  <a:txBody>
                    <a:bodyPr/>
                    <a:lstStyle/>
                    <a:p>
                      <a:pPr algn="ctr"/>
                      <a:endParaRPr lang="en-US" dirty="0"/>
                    </a:p>
                  </a:txBody>
                  <a:tcPr>
                    <a:noFill/>
                  </a:tcPr>
                </a:tc>
                <a:tc>
                  <a:txBody>
                    <a:bodyPr/>
                    <a:lstStyle/>
                    <a:p>
                      <a:pPr algn="ctr"/>
                      <a:endParaRPr lang="en-US" dirty="0"/>
                    </a:p>
                  </a:txBody>
                  <a:tcPr>
                    <a:noFill/>
                  </a:tcPr>
                </a:tc>
                <a:tc>
                  <a:txBody>
                    <a:bodyPr/>
                    <a:lstStyle/>
                    <a:p>
                      <a:pPr algn="ctr"/>
                      <a:endParaRPr lang="en-US" sz="600" dirty="0"/>
                    </a:p>
                  </a:txBody>
                  <a:tcPr>
                    <a:noFill/>
                  </a:tcPr>
                </a:tc>
                <a:tc>
                  <a:txBody>
                    <a:bodyPr/>
                    <a:lstStyle/>
                    <a:p>
                      <a:pPr algn="ctr"/>
                      <a:endParaRPr lang="en-US"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88945585"/>
              </p:ext>
            </p:extLst>
          </p:nvPr>
        </p:nvGraphicFramePr>
        <p:xfrm>
          <a:off x="162958" y="3530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N-1</a:t>
                      </a:r>
                      <a:endParaRPr lang="en-US" dirty="0"/>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N-2</a:t>
                      </a:r>
                      <a:endParaRPr lang="en-US" dirty="0"/>
                    </a:p>
                  </a:txBody>
                  <a:tcPr>
                    <a:solidFill>
                      <a:schemeClr val="bg1">
                        <a:lumMod val="65000"/>
                      </a:schemeClr>
                    </a:solidFill>
                  </a:tcPr>
                </a:tc>
                <a:tc>
                  <a:txBody>
                    <a:bodyPr/>
                    <a:lstStyle/>
                    <a:p>
                      <a:pPr algn="ctr"/>
                      <a:endParaRPr lang="en-US" dirty="0"/>
                    </a:p>
                  </a:txBody>
                  <a:tcPr>
                    <a:noFill/>
                  </a:tcPr>
                </a:tc>
                <a:tc>
                  <a:txBody>
                    <a:bodyPr/>
                    <a:lstStyle/>
                    <a:p>
                      <a:pPr algn="ctr"/>
                      <a:endParaRPr lang="en-US" sz="600" dirty="0"/>
                    </a:p>
                  </a:txBody>
                  <a:tcPr>
                    <a:noFill/>
                  </a:tcPr>
                </a:tc>
                <a:tc>
                  <a:txBody>
                    <a:bodyPr/>
                    <a:lstStyle/>
                    <a:p>
                      <a:pPr algn="ctr"/>
                      <a:endParaRPr lang="en-US"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037232831"/>
              </p:ext>
            </p:extLst>
          </p:nvPr>
        </p:nvGraphicFramePr>
        <p:xfrm>
          <a:off x="162958" y="4165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N-1</a:t>
                      </a:r>
                      <a:endParaRPr lang="en-US" dirty="0"/>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N-2</a:t>
                      </a:r>
                      <a:endParaRPr lang="en-US" dirty="0"/>
                    </a:p>
                  </a:txBody>
                  <a:tcPr>
                    <a:solidFill>
                      <a:schemeClr val="bg1">
                        <a:lumMod val="65000"/>
                      </a:schemeClr>
                    </a:solidFill>
                  </a:tcPr>
                </a:tc>
                <a:tc>
                  <a:txBody>
                    <a:bodyPr/>
                    <a:lstStyle/>
                    <a:p>
                      <a:pPr algn="ctr"/>
                      <a:r>
                        <a:rPr lang="en-US" sz="1600" dirty="0" smtClean="0">
                          <a:solidFill>
                            <a:schemeClr val="tx1"/>
                          </a:solidFill>
                          <a:latin typeface="Helvetica" pitchFamily="1" charset="0"/>
                        </a:rPr>
                        <a:t>2</a:t>
                      </a:r>
                      <a:r>
                        <a:rPr lang="en-US" sz="1600" baseline="46000" dirty="0" smtClean="0">
                          <a:solidFill>
                            <a:schemeClr val="tx1"/>
                          </a:solidFill>
                          <a:latin typeface="Helvetica" pitchFamily="1" charset="0"/>
                        </a:rPr>
                        <a:t>N-3</a:t>
                      </a:r>
                      <a:endParaRPr lang="en-US" sz="1600" dirty="0"/>
                    </a:p>
                  </a:txBody>
                  <a:tcPr>
                    <a:solidFill>
                      <a:schemeClr val="bg1">
                        <a:lumMod val="65000"/>
                      </a:schemeClr>
                    </a:solidFill>
                  </a:tcPr>
                </a:tc>
                <a:tc>
                  <a:txBody>
                    <a:bodyPr/>
                    <a:lstStyle/>
                    <a:p>
                      <a:pPr algn="ctr"/>
                      <a:endParaRPr lang="en-US" sz="600" dirty="0"/>
                    </a:p>
                  </a:txBody>
                  <a:tcPr>
                    <a:noFill/>
                  </a:tcPr>
                </a:tc>
                <a:tc>
                  <a:txBody>
                    <a:bodyPr/>
                    <a:lstStyle/>
                    <a:p>
                      <a:pPr algn="ctr"/>
                      <a:endParaRPr lang="en-US" dirty="0"/>
                    </a:p>
                  </a:txBody>
                  <a:tcPr/>
                </a:tc>
              </a:tr>
            </a:tbl>
          </a:graphicData>
        </a:graphic>
      </p:graphicFrame>
      <p:sp>
        <p:nvSpPr>
          <p:cNvPr id="17" name="Text Box 7"/>
          <p:cNvSpPr txBox="1">
            <a:spLocks noChangeArrowheads="1"/>
          </p:cNvSpPr>
          <p:nvPr/>
        </p:nvSpPr>
        <p:spPr bwMode="auto">
          <a:xfrm>
            <a:off x="1465142" y="5954102"/>
            <a:ext cx="6126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2800" dirty="0" smtClean="0">
                <a:solidFill>
                  <a:srgbClr val="0000FF"/>
                </a:solidFill>
                <a:latin typeface="Helvetica" pitchFamily="1" charset="0"/>
              </a:rPr>
              <a:t>The sum is less than </a:t>
            </a:r>
            <a:r>
              <a:rPr lang="en-US" sz="2800" dirty="0">
                <a:latin typeface="Helvetica" pitchFamily="1" charset="0"/>
              </a:rPr>
              <a:t>2</a:t>
            </a:r>
            <a:r>
              <a:rPr lang="en-US" sz="2800" baseline="46000" dirty="0">
                <a:latin typeface="Helvetica" pitchFamily="1" charset="0"/>
              </a:rPr>
              <a:t>N+1</a:t>
            </a:r>
            <a:endParaRPr lang="en-US" sz="2800" dirty="0"/>
          </a:p>
        </p:txBody>
      </p:sp>
      <p:sp>
        <p:nvSpPr>
          <p:cNvPr id="18" name="Text Box 13"/>
          <p:cNvSpPr txBox="1">
            <a:spLocks noChangeArrowheads="1"/>
          </p:cNvSpPr>
          <p:nvPr/>
        </p:nvSpPr>
        <p:spPr bwMode="auto">
          <a:xfrm>
            <a:off x="236537" y="438732"/>
            <a:ext cx="9440863"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2</a:t>
            </a:r>
            <a:r>
              <a:rPr lang="en-US" sz="2800" baseline="46000" dirty="0">
                <a:solidFill>
                  <a:srgbClr val="0000FF"/>
                </a:solidFill>
                <a:latin typeface="Helvetica" pitchFamily="1" charset="0"/>
              </a:rPr>
              <a:t>N </a:t>
            </a:r>
            <a:r>
              <a:rPr lang="en-US" sz="2800" dirty="0">
                <a:solidFill>
                  <a:srgbClr val="0000FF"/>
                </a:solidFill>
                <a:latin typeface="Helvetica" pitchFamily="1" charset="0"/>
              </a:rPr>
              <a:t>+ 2</a:t>
            </a:r>
            <a:r>
              <a:rPr lang="en-US" sz="2800" baseline="46000" dirty="0">
                <a:solidFill>
                  <a:srgbClr val="0000FF"/>
                </a:solidFill>
                <a:latin typeface="Helvetica" pitchFamily="1" charset="0"/>
              </a:rPr>
              <a:t>N-1</a:t>
            </a:r>
            <a:r>
              <a:rPr lang="en-US" sz="2800" dirty="0" smtClean="0">
                <a:solidFill>
                  <a:srgbClr val="0000FF"/>
                </a:solidFill>
                <a:latin typeface="Helvetica" pitchFamily="1" charset="0"/>
              </a:rPr>
              <a:t> </a:t>
            </a:r>
            <a:r>
              <a:rPr lang="en-US" sz="2800" dirty="0">
                <a:solidFill>
                  <a:srgbClr val="0000FF"/>
                </a:solidFill>
                <a:latin typeface="Helvetica" pitchFamily="1" charset="0"/>
              </a:rPr>
              <a:t>+ </a:t>
            </a:r>
            <a:r>
              <a:rPr lang="en-US" sz="2800" dirty="0" smtClean="0">
                <a:solidFill>
                  <a:srgbClr val="0000FF"/>
                </a:solidFill>
                <a:latin typeface="Helvetica" pitchFamily="1" charset="0"/>
              </a:rPr>
              <a:t>2</a:t>
            </a:r>
            <a:r>
              <a:rPr lang="en-US" sz="2800" baseline="46000" dirty="0" smtClean="0">
                <a:solidFill>
                  <a:srgbClr val="0000FF"/>
                </a:solidFill>
                <a:latin typeface="Helvetica" pitchFamily="1" charset="0"/>
              </a:rPr>
              <a:t>N-2</a:t>
            </a:r>
            <a:r>
              <a:rPr lang="en-US" sz="2800" dirty="0" smtClean="0">
                <a:solidFill>
                  <a:srgbClr val="0000FF"/>
                </a:solidFill>
                <a:latin typeface="Helvetica" pitchFamily="1" charset="0"/>
              </a:rPr>
              <a:t> + … + 4 + 2 + 1	</a:t>
            </a:r>
            <a:r>
              <a:rPr lang="en-US" sz="2800" b="1" dirty="0" smtClean="0">
                <a:solidFill>
                  <a:srgbClr val="0000FF"/>
                </a:solidFill>
                <a:latin typeface="Helvetica" pitchFamily="1" charset="0"/>
              </a:rPr>
              <a:t>= 2</a:t>
            </a:r>
            <a:r>
              <a:rPr lang="en-US" sz="2800" b="1" baseline="46000" dirty="0" smtClean="0">
                <a:solidFill>
                  <a:srgbClr val="0000FF"/>
                </a:solidFill>
                <a:latin typeface="Helvetica" pitchFamily="1" charset="0"/>
              </a:rPr>
              <a:t>N+1 </a:t>
            </a:r>
            <a:r>
              <a:rPr lang="en-US" sz="2800" b="1" dirty="0" smtClean="0">
                <a:solidFill>
                  <a:srgbClr val="0000FF"/>
                </a:solidFill>
                <a:latin typeface="Helvetica" pitchFamily="1" charset="0"/>
              </a:rPr>
              <a:t>-1	</a:t>
            </a:r>
            <a:r>
              <a:rPr lang="en-US" sz="2800" b="1" dirty="0" smtClean="0">
                <a:solidFill>
                  <a:srgbClr val="000000"/>
                </a:solidFill>
                <a:latin typeface="Helvetica" pitchFamily="1" charset="0"/>
                <a:sym typeface="Symbol" pitchFamily="18" charset="2"/>
              </a:rPr>
              <a:t> O(2</a:t>
            </a:r>
            <a:r>
              <a:rPr lang="en-US" sz="2800" b="1" baseline="30000" dirty="0" smtClean="0">
                <a:solidFill>
                  <a:srgbClr val="000000"/>
                </a:solidFill>
                <a:latin typeface="Helvetica" pitchFamily="1" charset="0"/>
                <a:sym typeface="Symbol" pitchFamily="18" charset="2"/>
              </a:rPr>
              <a:t>N</a:t>
            </a:r>
            <a:r>
              <a:rPr lang="en-US" sz="2800" b="1" dirty="0">
                <a:solidFill>
                  <a:srgbClr val="000000"/>
                </a:solidFill>
                <a:latin typeface="Helvetica" pitchFamily="1" charset="0"/>
                <a:sym typeface="Symbol" pitchFamily="18" charset="2"/>
              </a:rPr>
              <a:t>)</a:t>
            </a:r>
            <a:r>
              <a:rPr lang="en-US" sz="2800" b="1" dirty="0">
                <a:solidFill>
                  <a:srgbClr val="0000FF"/>
                </a:solidFill>
                <a:latin typeface="Helvetica" pitchFamily="1" charset="0"/>
              </a:rPr>
              <a:t> </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spTree>
    <p:extLst>
      <p:ext uri="{BB962C8B-B14F-4D97-AF65-F5344CB8AC3E}">
        <p14:creationId xmlns:p14="http://schemas.microsoft.com/office/powerpoint/2010/main" val="281805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9" y="841096"/>
            <a:ext cx="5976128" cy="197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638800" y="2819400"/>
            <a:ext cx="3124200" cy="3785652"/>
          </a:xfrm>
          <a:prstGeom prst="rect">
            <a:avLst/>
          </a:prstGeom>
          <a:noFill/>
        </p:spPr>
        <p:txBody>
          <a:bodyPr wrap="square" rtlCol="0">
            <a:spAutoFit/>
          </a:bodyPr>
          <a:lstStyle/>
          <a:p>
            <a:pPr>
              <a:lnSpc>
                <a:spcPct val="150000"/>
              </a:lnSpc>
            </a:pPr>
            <a:r>
              <a:rPr lang="en-US" sz="2000" dirty="0" smtClean="0"/>
              <a:t>Based upon this relationship</a:t>
            </a:r>
          </a:p>
          <a:p>
            <a:pPr>
              <a:lnSpc>
                <a:spcPct val="150000"/>
              </a:lnSpc>
            </a:pPr>
            <a:r>
              <a:rPr lang="en-US" sz="2400" dirty="0" smtClean="0"/>
              <a:t>T(N)	= 1 + T(N/2)</a:t>
            </a:r>
          </a:p>
          <a:p>
            <a:pPr>
              <a:lnSpc>
                <a:spcPct val="150000"/>
              </a:lnSpc>
            </a:pPr>
            <a:endParaRPr lang="en-US" sz="2400" dirty="0" smtClean="0"/>
          </a:p>
          <a:p>
            <a:pPr>
              <a:lnSpc>
                <a:spcPct val="150000"/>
              </a:lnSpc>
            </a:pPr>
            <a:r>
              <a:rPr lang="en-US" sz="2000" dirty="0" smtClean="0"/>
              <a:t>We can generalize that:</a:t>
            </a:r>
          </a:p>
          <a:p>
            <a:pPr>
              <a:lnSpc>
                <a:spcPct val="150000"/>
              </a:lnSpc>
            </a:pPr>
            <a:r>
              <a:rPr lang="en-US" sz="2400" dirty="0" smtClean="0"/>
              <a:t>T(N/2)	= 1 + T(N/4)</a:t>
            </a:r>
          </a:p>
          <a:p>
            <a:pPr>
              <a:lnSpc>
                <a:spcPct val="150000"/>
              </a:lnSpc>
            </a:pPr>
            <a:r>
              <a:rPr lang="en-US" sz="2400" dirty="0" smtClean="0"/>
              <a:t>T(N/4)	= 1 + T(N/8)</a:t>
            </a:r>
          </a:p>
          <a:p>
            <a:pPr>
              <a:lnSpc>
                <a:spcPct val="150000"/>
              </a:lnSpc>
            </a:pPr>
            <a:r>
              <a:rPr lang="en-US" sz="2400" dirty="0" smtClean="0"/>
              <a:t>…</a:t>
            </a:r>
          </a:p>
        </p:txBody>
      </p:sp>
      <p:grpSp>
        <p:nvGrpSpPr>
          <p:cNvPr id="8" name="Group 7"/>
          <p:cNvGrpSpPr/>
          <p:nvPr/>
        </p:nvGrpSpPr>
        <p:grpSpPr>
          <a:xfrm>
            <a:off x="2513987" y="4192318"/>
            <a:ext cx="3185947" cy="1057564"/>
            <a:chOff x="2428656" y="4378649"/>
            <a:chExt cx="3185947" cy="1057564"/>
          </a:xfrm>
        </p:grpSpPr>
        <p:cxnSp>
          <p:nvCxnSpPr>
            <p:cNvPr id="10" name="Straight Arrow Connector 9"/>
            <p:cNvCxnSpPr/>
            <p:nvPr/>
          </p:nvCxnSpPr>
          <p:spPr>
            <a:xfrm flipH="1" flipV="1">
              <a:off x="2428656" y="4378649"/>
              <a:ext cx="3185947" cy="10575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115387">
              <a:off x="3162300" y="4563728"/>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2" name="Title 1"/>
          <p:cNvSpPr>
            <a:spLocks noGrp="1"/>
          </p:cNvSpPr>
          <p:nvPr>
            <p:ph type="title"/>
          </p:nvPr>
        </p:nvSpPr>
        <p:spPr>
          <a:xfrm>
            <a:off x="762000" y="381000"/>
            <a:ext cx="8229600" cy="1249362"/>
          </a:xfrm>
        </p:spPr>
        <p:txBody>
          <a:bodyPr rtlCol="0">
            <a:normAutofit fontScale="90000"/>
          </a:bodyPr>
          <a:lstStyle/>
          <a:p>
            <a:pPr algn="r" eaLnBrk="1" fontAlgn="auto" hangingPunct="1">
              <a:spcAft>
                <a:spcPts val="0"/>
              </a:spcAft>
              <a:defRPr/>
            </a:pPr>
            <a:r>
              <a:rPr lang="en-US" b="1" dirty="0" smtClean="0"/>
              <a:t>Big-O: Logarithmic Time</a:t>
            </a:r>
            <a:br>
              <a:rPr lang="en-US" b="1" dirty="0" smtClean="0"/>
            </a:br>
            <a:r>
              <a:rPr lang="en-US" sz="6700" b="1" dirty="0" smtClean="0"/>
              <a:t>O(log</a:t>
            </a:r>
            <a:r>
              <a:rPr lang="en-US" sz="6700" b="1" baseline="-25000" dirty="0" smtClean="0"/>
              <a:t>2</a:t>
            </a:r>
            <a:r>
              <a:rPr lang="en-US" sz="6700" b="1" dirty="0" smtClean="0"/>
              <a:t>N)</a:t>
            </a:r>
            <a:endParaRPr lang="en-US" b="1" dirty="0" smtClean="0"/>
          </a:p>
        </p:txBody>
      </p:sp>
      <p:grpSp>
        <p:nvGrpSpPr>
          <p:cNvPr id="14" name="Group 13"/>
          <p:cNvGrpSpPr/>
          <p:nvPr/>
        </p:nvGrpSpPr>
        <p:grpSpPr>
          <a:xfrm>
            <a:off x="2971800" y="4868882"/>
            <a:ext cx="2685604" cy="884506"/>
            <a:chOff x="2636644" y="5084028"/>
            <a:chExt cx="2685604" cy="884506"/>
          </a:xfrm>
        </p:grpSpPr>
        <p:cxnSp>
          <p:nvCxnSpPr>
            <p:cNvPr id="15" name="Straight Arrow Connector 14"/>
            <p:cNvCxnSpPr/>
            <p:nvPr/>
          </p:nvCxnSpPr>
          <p:spPr>
            <a:xfrm flipH="1" flipV="1">
              <a:off x="2636644" y="5084028"/>
              <a:ext cx="2685604" cy="8845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115387">
              <a:off x="3243138" y="5216730"/>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19" name="TextBox 18"/>
          <p:cNvSpPr txBox="1"/>
          <p:nvPr/>
        </p:nvSpPr>
        <p:spPr>
          <a:xfrm>
            <a:off x="304800" y="3344882"/>
            <a:ext cx="4209608" cy="3416320"/>
          </a:xfrm>
          <a:prstGeom prst="rect">
            <a:avLst/>
          </a:prstGeom>
          <a:noFill/>
        </p:spPr>
        <p:txBody>
          <a:bodyPr wrap="square" rtlCol="0">
            <a:spAutoFit/>
          </a:bodyPr>
          <a:lstStyle/>
          <a:p>
            <a:pPr>
              <a:lnSpc>
                <a:spcPct val="150000"/>
              </a:lnSpc>
            </a:pPr>
            <a:r>
              <a:rPr lang="en-US" sz="2400" dirty="0" smtClean="0"/>
              <a:t>T(0) = 1</a:t>
            </a:r>
          </a:p>
          <a:p>
            <a:pPr>
              <a:lnSpc>
                <a:spcPct val="150000"/>
              </a:lnSpc>
            </a:pPr>
            <a:r>
              <a:rPr lang="en-US" sz="2400" dirty="0" smtClean="0"/>
              <a:t>T(N) = 1 + </a:t>
            </a:r>
            <a:r>
              <a:rPr lang="en-US" sz="2400" b="1" u="sng" dirty="0" smtClean="0"/>
              <a:t>T(N/2)</a:t>
            </a:r>
          </a:p>
          <a:p>
            <a:pPr>
              <a:lnSpc>
                <a:spcPct val="150000"/>
              </a:lnSpc>
            </a:pPr>
            <a:r>
              <a:rPr lang="en-US" sz="2400" dirty="0" smtClean="0"/>
              <a:t>T(N) = 1 + 1 + </a:t>
            </a:r>
            <a:r>
              <a:rPr lang="en-US" sz="2400" b="1" u="sng" dirty="0" smtClean="0"/>
              <a:t>T(N/4)</a:t>
            </a:r>
          </a:p>
          <a:p>
            <a:pPr>
              <a:lnSpc>
                <a:spcPct val="150000"/>
              </a:lnSpc>
            </a:pPr>
            <a:r>
              <a:rPr lang="en-US" sz="2400" dirty="0" smtClean="0"/>
              <a:t>T(N) = 1 + 1 + 1 + T(N/8)</a:t>
            </a:r>
          </a:p>
          <a:p>
            <a:pPr>
              <a:lnSpc>
                <a:spcPct val="150000"/>
              </a:lnSpc>
            </a:pPr>
            <a:r>
              <a:rPr lang="en-US" sz="2400" dirty="0" smtClean="0"/>
              <a:t>T(N) = 1 + 1 + 1 + … + 1 + 1 + 1</a:t>
            </a:r>
          </a:p>
          <a:p>
            <a:pPr>
              <a:lnSpc>
                <a:spcPct val="150000"/>
              </a:lnSpc>
            </a:pPr>
            <a:r>
              <a:rPr lang="en-US" sz="2400" dirty="0" smtClean="0"/>
              <a:t>	      </a:t>
            </a:r>
            <a:r>
              <a:rPr lang="en-US" sz="2400" b="1" dirty="0" smtClean="0"/>
              <a:t>T(N) = </a:t>
            </a:r>
            <a:r>
              <a:rPr lang="en-US" sz="2400" b="1" dirty="0" err="1" smtClean="0"/>
              <a:t>logN</a:t>
            </a:r>
            <a:endParaRPr lang="en-US" sz="2400" b="1" dirty="0"/>
          </a:p>
        </p:txBody>
      </p:sp>
      <p:sp>
        <p:nvSpPr>
          <p:cNvPr id="20" name="Right Brace 19"/>
          <p:cNvSpPr/>
          <p:nvPr/>
        </p:nvSpPr>
        <p:spPr>
          <a:xfrm rot="5400000">
            <a:off x="2512764" y="4626930"/>
            <a:ext cx="315556" cy="2971800"/>
          </a:xfrm>
          <a:prstGeom prst="rightBrace">
            <a:avLst>
              <a:gd name="adj1" fmla="val 9437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p:cNvSpPr/>
          <p:nvPr/>
        </p:nvSpPr>
        <p:spPr>
          <a:xfrm rot="16200000">
            <a:off x="2104339" y="3935813"/>
            <a:ext cx="334970" cy="1306033"/>
          </a:xfrm>
          <a:prstGeom prst="rightBrace">
            <a:avLst>
              <a:gd name="adj1" fmla="val 4041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rot="16200000">
            <a:off x="2523584" y="4471849"/>
            <a:ext cx="334970" cy="1306033"/>
          </a:xfrm>
          <a:prstGeom prst="rightBrace">
            <a:avLst>
              <a:gd name="adj1" fmla="val 4041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7160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xEl>
                                              <p:pRg st="5" end="5"/>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09613" y="228600"/>
            <a:ext cx="7772400" cy="1143000"/>
          </a:xfrm>
        </p:spPr>
        <p:txBody>
          <a:bodyPr/>
          <a:lstStyle/>
          <a:p>
            <a:r>
              <a:rPr lang="en-US" smtClean="0"/>
              <a:t>What’s the relationship between height and number of nodes?</a:t>
            </a:r>
          </a:p>
        </p:txBody>
      </p:sp>
      <p:pic>
        <p:nvPicPr>
          <p:cNvPr id="111618" name="Picture 2" descr="C:\Users\Colleen\Desktop\Untitled)23.png"/>
          <p:cNvPicPr>
            <a:picLocks noChangeAspect="1" noChangeArrowheads="1"/>
          </p:cNvPicPr>
          <p:nvPr/>
        </p:nvPicPr>
        <p:blipFill rotWithShape="1">
          <a:blip r:embed="rId2"/>
          <a:srcRect l="22092" t="5946" r="31852" b="34651"/>
          <a:stretch/>
        </p:blipFill>
        <p:spPr bwMode="auto">
          <a:xfrm>
            <a:off x="5646738" y="1855788"/>
            <a:ext cx="3070225" cy="18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19" name="Picture 3" descr="C:\Users\Colleen\Desktop\Untitled)234.png"/>
          <p:cNvPicPr>
            <a:picLocks noChangeAspect="1" noChangeArrowheads="1"/>
          </p:cNvPicPr>
          <p:nvPr/>
        </p:nvPicPr>
        <p:blipFill rotWithShape="1">
          <a:blip r:embed="rId3"/>
          <a:srcRect l="15269" t="4751" r="23750" b="14055"/>
          <a:stretch/>
        </p:blipFill>
        <p:spPr bwMode="auto">
          <a:xfrm>
            <a:off x="381000" y="3741738"/>
            <a:ext cx="4065588" cy="2578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20" name="Picture 4" descr="C:\Users\Colleen\Desktop\Untitled)234S.png"/>
          <p:cNvPicPr>
            <a:picLocks noChangeAspect="1" noChangeArrowheads="1"/>
          </p:cNvPicPr>
          <p:nvPr/>
        </p:nvPicPr>
        <p:blipFill rotWithShape="1">
          <a:blip r:embed="rId4"/>
          <a:srcRect l="15044" t="7313" r="26107" b="7313"/>
          <a:stretch/>
        </p:blipFill>
        <p:spPr bwMode="auto">
          <a:xfrm>
            <a:off x="4953000" y="4003675"/>
            <a:ext cx="3924300" cy="2709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21" name="Picture 5" descr="C:\Users\Colleen\Desktop\Untitled).png"/>
          <p:cNvPicPr>
            <a:picLocks noChangeAspect="1" noChangeArrowheads="1"/>
          </p:cNvPicPr>
          <p:nvPr/>
        </p:nvPicPr>
        <p:blipFill rotWithShape="1">
          <a:blip r:embed="rId5"/>
          <a:srcRect l="35169" r="43934" b="64204"/>
          <a:stretch/>
        </p:blipFill>
        <p:spPr bwMode="auto">
          <a:xfrm>
            <a:off x="838200" y="1857375"/>
            <a:ext cx="1393825" cy="1136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22" name="Picture 6" descr="C:\Users\Colleen\Desktop\Untitled)2.png"/>
          <p:cNvPicPr>
            <a:picLocks noChangeAspect="1" noChangeArrowheads="1"/>
          </p:cNvPicPr>
          <p:nvPr/>
        </p:nvPicPr>
        <p:blipFill rotWithShape="1">
          <a:blip r:embed="rId6"/>
          <a:srcRect l="33179" t="5945" r="42940" b="58532"/>
          <a:stretch/>
        </p:blipFill>
        <p:spPr bwMode="auto">
          <a:xfrm>
            <a:off x="3200400" y="1881188"/>
            <a:ext cx="1592263" cy="1127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992" name="Right Arrow 3"/>
          <p:cNvSpPr>
            <a:spLocks noChangeArrowheads="1"/>
          </p:cNvSpPr>
          <p:nvPr/>
        </p:nvSpPr>
        <p:spPr bwMode="auto">
          <a:xfrm>
            <a:off x="2414588" y="2425700"/>
            <a:ext cx="633412" cy="241300"/>
          </a:xfrm>
          <a:prstGeom prst="rightArrow">
            <a:avLst>
              <a:gd name="adj1" fmla="val 50000"/>
              <a:gd name="adj2" fmla="val 4994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Courier New" pitchFamily="49" charset="0"/>
              <a:cs typeface="Courier New" pitchFamily="49" charset="0"/>
            </a:endParaRPr>
          </a:p>
        </p:txBody>
      </p:sp>
      <p:sp>
        <p:nvSpPr>
          <p:cNvPr id="41993" name="Right Arrow 9"/>
          <p:cNvSpPr>
            <a:spLocks noChangeArrowheads="1"/>
          </p:cNvSpPr>
          <p:nvPr/>
        </p:nvSpPr>
        <p:spPr bwMode="auto">
          <a:xfrm>
            <a:off x="4929188" y="2538413"/>
            <a:ext cx="635000" cy="241300"/>
          </a:xfrm>
          <a:prstGeom prst="rightArrow">
            <a:avLst>
              <a:gd name="adj1" fmla="val 50000"/>
              <a:gd name="adj2" fmla="val 50073"/>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Courier New" pitchFamily="49" charset="0"/>
              <a:cs typeface="Courier New" pitchFamily="49" charset="0"/>
            </a:endParaRPr>
          </a:p>
        </p:txBody>
      </p:sp>
      <p:sp>
        <p:nvSpPr>
          <p:cNvPr id="41994" name="Right Arrow 10"/>
          <p:cNvSpPr>
            <a:spLocks noChangeArrowheads="1"/>
          </p:cNvSpPr>
          <p:nvPr/>
        </p:nvSpPr>
        <p:spPr bwMode="auto">
          <a:xfrm rot="8455799">
            <a:off x="4418013" y="3319463"/>
            <a:ext cx="1214437" cy="211137"/>
          </a:xfrm>
          <a:prstGeom prst="rightArrow">
            <a:avLst>
              <a:gd name="adj1" fmla="val 50000"/>
              <a:gd name="adj2" fmla="val 5016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solidFill>
                <a:srgbClr val="000000"/>
              </a:solidFill>
              <a:latin typeface="Courier New" pitchFamily="49" charset="0"/>
              <a:cs typeface="Courier New" pitchFamily="49" charset="0"/>
            </a:endParaRPr>
          </a:p>
        </p:txBody>
      </p:sp>
      <p:sp>
        <p:nvSpPr>
          <p:cNvPr id="41995" name="Right Arrow 11"/>
          <p:cNvSpPr>
            <a:spLocks noChangeArrowheads="1"/>
          </p:cNvSpPr>
          <p:nvPr/>
        </p:nvSpPr>
        <p:spPr bwMode="auto">
          <a:xfrm>
            <a:off x="4505325" y="5030788"/>
            <a:ext cx="633413" cy="241300"/>
          </a:xfrm>
          <a:prstGeom prst="rightArrow">
            <a:avLst>
              <a:gd name="adj1" fmla="val 50000"/>
              <a:gd name="adj2" fmla="val 4994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Courier New" pitchFamily="49" charset="0"/>
              <a:cs typeface="Courier New" pitchFamily="49" charset="0"/>
            </a:endParaRPr>
          </a:p>
        </p:txBody>
      </p:sp>
      <p:sp>
        <p:nvSpPr>
          <p:cNvPr id="41996" name="TextBox 4"/>
          <p:cNvSpPr txBox="1">
            <a:spLocks noChangeArrowheads="1"/>
          </p:cNvSpPr>
          <p:nvPr/>
        </p:nvSpPr>
        <p:spPr bwMode="auto">
          <a:xfrm>
            <a:off x="838200" y="23749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a:t>
            </a:r>
            <a:endParaRPr lang="en-US">
              <a:solidFill>
                <a:srgbClr val="FF0000"/>
              </a:solidFill>
            </a:endParaRPr>
          </a:p>
        </p:txBody>
      </p:sp>
      <p:sp>
        <p:nvSpPr>
          <p:cNvPr id="41997" name="TextBox 13"/>
          <p:cNvSpPr txBox="1">
            <a:spLocks noChangeArrowheads="1"/>
          </p:cNvSpPr>
          <p:nvPr/>
        </p:nvSpPr>
        <p:spPr bwMode="auto">
          <a:xfrm>
            <a:off x="3200400" y="1871663"/>
            <a:ext cx="381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a:t>
            </a:r>
            <a:endParaRPr lang="en-US">
              <a:solidFill>
                <a:srgbClr val="FF0000"/>
              </a:solidFill>
            </a:endParaRPr>
          </a:p>
        </p:txBody>
      </p:sp>
      <p:sp>
        <p:nvSpPr>
          <p:cNvPr id="41998" name="TextBox 14"/>
          <p:cNvSpPr txBox="1">
            <a:spLocks noChangeArrowheads="1"/>
          </p:cNvSpPr>
          <p:nvPr/>
        </p:nvSpPr>
        <p:spPr bwMode="auto">
          <a:xfrm>
            <a:off x="5646738" y="18415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7</a:t>
            </a:r>
            <a:endParaRPr lang="en-US">
              <a:solidFill>
                <a:srgbClr val="FF0000"/>
              </a:solidFill>
            </a:endParaRPr>
          </a:p>
        </p:txBody>
      </p:sp>
      <p:sp>
        <p:nvSpPr>
          <p:cNvPr id="41999" name="TextBox 15"/>
          <p:cNvSpPr txBox="1">
            <a:spLocks noChangeArrowheads="1"/>
          </p:cNvSpPr>
          <p:nvPr/>
        </p:nvSpPr>
        <p:spPr bwMode="auto">
          <a:xfrm>
            <a:off x="427038" y="3751263"/>
            <a:ext cx="6016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15</a:t>
            </a:r>
            <a:endParaRPr lang="en-US">
              <a:solidFill>
                <a:srgbClr val="FF0000"/>
              </a:solidFill>
            </a:endParaRPr>
          </a:p>
        </p:txBody>
      </p:sp>
      <p:sp>
        <p:nvSpPr>
          <p:cNvPr id="42000" name="TextBox 16"/>
          <p:cNvSpPr txBox="1">
            <a:spLocks noChangeArrowheads="1"/>
          </p:cNvSpPr>
          <p:nvPr/>
        </p:nvSpPr>
        <p:spPr bwMode="auto">
          <a:xfrm>
            <a:off x="5056188" y="4046538"/>
            <a:ext cx="781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31</a:t>
            </a:r>
            <a:endParaRPr lang="en-US">
              <a:solidFill>
                <a:srgbClr val="FF0000"/>
              </a:solidFill>
            </a:endParaRPr>
          </a:p>
        </p:txBody>
      </p:sp>
    </p:spTree>
    <p:extLst>
      <p:ext uri="{BB962C8B-B14F-4D97-AF65-F5344CB8AC3E}">
        <p14:creationId xmlns:p14="http://schemas.microsoft.com/office/powerpoint/2010/main" val="14613956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7"/>
          <p:cNvGrpSpPr>
            <a:grpSpLocks/>
          </p:cNvGrpSpPr>
          <p:nvPr/>
        </p:nvGrpSpPr>
        <p:grpSpPr bwMode="auto">
          <a:xfrm>
            <a:off x="6248400" y="103188"/>
            <a:ext cx="1020763" cy="830262"/>
            <a:chOff x="832177" y="1857422"/>
            <a:chExt cx="1399231" cy="1136523"/>
          </a:xfrm>
        </p:grpSpPr>
        <p:pic>
          <p:nvPicPr>
            <p:cNvPr id="111621" name="Picture 5" descr="C:\Users\Colleen\Desktop\Untitled).png"/>
            <p:cNvPicPr>
              <a:picLocks noChangeAspect="1" noChangeArrowheads="1"/>
            </p:cNvPicPr>
            <p:nvPr/>
          </p:nvPicPr>
          <p:blipFill rotWithShape="1">
            <a:blip r:embed="rId2"/>
            <a:srcRect l="35169" r="43934" b="64204"/>
            <a:stretch/>
          </p:blipFill>
          <p:spPr bwMode="auto">
            <a:xfrm>
              <a:off x="838706" y="1857422"/>
              <a:ext cx="1392702" cy="1136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60" name="TextBox 4"/>
            <p:cNvSpPr txBox="1">
              <a:spLocks noChangeArrowheads="1"/>
            </p:cNvSpPr>
            <p:nvPr/>
          </p:nvSpPr>
          <p:spPr bwMode="auto">
            <a:xfrm>
              <a:off x="832177" y="227936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a:t>
              </a:r>
              <a:endParaRPr lang="en-US">
                <a:solidFill>
                  <a:srgbClr val="FF0000"/>
                </a:solidFill>
              </a:endParaRPr>
            </a:p>
          </p:txBody>
        </p:sp>
      </p:grpSp>
      <p:grpSp>
        <p:nvGrpSpPr>
          <p:cNvPr id="43011" name="Group 8"/>
          <p:cNvGrpSpPr>
            <a:grpSpLocks/>
          </p:cNvGrpSpPr>
          <p:nvPr/>
        </p:nvGrpSpPr>
        <p:grpSpPr bwMode="auto">
          <a:xfrm>
            <a:off x="7648575" y="304800"/>
            <a:ext cx="1162050" cy="830263"/>
            <a:chOff x="3200400" y="1872079"/>
            <a:chExt cx="1592239" cy="1136840"/>
          </a:xfrm>
        </p:grpSpPr>
        <p:pic>
          <p:nvPicPr>
            <p:cNvPr id="111622" name="Picture 6" descr="C:\Users\Colleen\Desktop\Untitled)2.png"/>
            <p:cNvPicPr>
              <a:picLocks noChangeAspect="1" noChangeArrowheads="1"/>
            </p:cNvPicPr>
            <p:nvPr/>
          </p:nvPicPr>
          <p:blipFill rotWithShape="1">
            <a:blip r:embed="rId3"/>
            <a:srcRect l="33179" t="5945" r="42940" b="58532"/>
            <a:stretch/>
          </p:blipFill>
          <p:spPr bwMode="auto">
            <a:xfrm>
              <a:off x="3200400" y="1880774"/>
              <a:ext cx="1592239" cy="1128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8" name="TextBox 13"/>
            <p:cNvSpPr txBox="1">
              <a:spLocks noChangeArrowheads="1"/>
            </p:cNvSpPr>
            <p:nvPr/>
          </p:nvSpPr>
          <p:spPr bwMode="auto">
            <a:xfrm>
              <a:off x="3200400" y="187207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a:t>
              </a:r>
              <a:endParaRPr lang="en-US">
                <a:solidFill>
                  <a:srgbClr val="FF0000"/>
                </a:solidFill>
              </a:endParaRPr>
            </a:p>
          </p:txBody>
        </p:sp>
      </p:grpSp>
      <p:grpSp>
        <p:nvGrpSpPr>
          <p:cNvPr id="43012" name="Group 5"/>
          <p:cNvGrpSpPr>
            <a:grpSpLocks/>
          </p:cNvGrpSpPr>
          <p:nvPr/>
        </p:nvGrpSpPr>
        <p:grpSpPr bwMode="auto">
          <a:xfrm>
            <a:off x="6815138" y="1368425"/>
            <a:ext cx="2241550" cy="1387475"/>
            <a:chOff x="5646761" y="1840908"/>
            <a:chExt cx="3070746" cy="1900977"/>
          </a:xfrm>
        </p:grpSpPr>
        <p:pic>
          <p:nvPicPr>
            <p:cNvPr id="111618" name="Picture 2" descr="C:\Users\Colleen\Desktop\Untitled)23.png"/>
            <p:cNvPicPr>
              <a:picLocks noChangeAspect="1" noChangeArrowheads="1"/>
            </p:cNvPicPr>
            <p:nvPr/>
          </p:nvPicPr>
          <p:blipFill rotWithShape="1">
            <a:blip r:embed="rId4"/>
            <a:srcRect l="22092" t="5946" r="31852" b="34651"/>
            <a:stretch/>
          </p:blipFill>
          <p:spPr bwMode="auto">
            <a:xfrm>
              <a:off x="5646761" y="1856134"/>
              <a:ext cx="3070746" cy="1885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6" name="TextBox 14"/>
            <p:cNvSpPr txBox="1">
              <a:spLocks noChangeArrowheads="1"/>
            </p:cNvSpPr>
            <p:nvPr/>
          </p:nvSpPr>
          <p:spPr bwMode="auto">
            <a:xfrm>
              <a:off x="5646761" y="184090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7</a:t>
              </a:r>
              <a:endParaRPr lang="en-US">
                <a:solidFill>
                  <a:srgbClr val="FF0000"/>
                </a:solidFill>
              </a:endParaRPr>
            </a:p>
          </p:txBody>
        </p:sp>
      </p:grpSp>
      <p:grpSp>
        <p:nvGrpSpPr>
          <p:cNvPr id="43013" name="Group 6"/>
          <p:cNvGrpSpPr>
            <a:grpSpLocks/>
          </p:cNvGrpSpPr>
          <p:nvPr/>
        </p:nvGrpSpPr>
        <p:grpSpPr bwMode="auto">
          <a:xfrm>
            <a:off x="6165850" y="2843213"/>
            <a:ext cx="2967038" cy="1881187"/>
            <a:chOff x="381000" y="3741885"/>
            <a:chExt cx="4065896" cy="2577911"/>
          </a:xfrm>
        </p:grpSpPr>
        <p:pic>
          <p:nvPicPr>
            <p:cNvPr id="111619" name="Picture 3" descr="C:\Users\Colleen\Desktop\Untitled)234.png"/>
            <p:cNvPicPr>
              <a:picLocks noChangeAspect="1" noChangeArrowheads="1"/>
            </p:cNvPicPr>
            <p:nvPr/>
          </p:nvPicPr>
          <p:blipFill rotWithShape="1">
            <a:blip r:embed="rId5"/>
            <a:srcRect l="15269" t="4751" r="23750" b="14055"/>
            <a:stretch/>
          </p:blipFill>
          <p:spPr bwMode="auto">
            <a:xfrm>
              <a:off x="381000" y="3741885"/>
              <a:ext cx="4065896" cy="2577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4" name="TextBox 15"/>
            <p:cNvSpPr txBox="1">
              <a:spLocks noChangeArrowheads="1"/>
            </p:cNvSpPr>
            <p:nvPr/>
          </p:nvSpPr>
          <p:spPr bwMode="auto">
            <a:xfrm>
              <a:off x="427629" y="3751915"/>
              <a:ext cx="1476109" cy="80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15</a:t>
              </a:r>
              <a:endParaRPr lang="en-US">
                <a:solidFill>
                  <a:srgbClr val="FF0000"/>
                </a:solidFill>
              </a:endParaRPr>
            </a:p>
          </p:txBody>
        </p:sp>
      </p:grpSp>
      <p:grpSp>
        <p:nvGrpSpPr>
          <p:cNvPr id="43014" name="Group 2"/>
          <p:cNvGrpSpPr>
            <a:grpSpLocks/>
          </p:cNvGrpSpPr>
          <p:nvPr/>
        </p:nvGrpSpPr>
        <p:grpSpPr bwMode="auto">
          <a:xfrm>
            <a:off x="6165850" y="4803775"/>
            <a:ext cx="2862263" cy="1978025"/>
            <a:chOff x="4953000" y="4003344"/>
            <a:chExt cx="3923731" cy="2710597"/>
          </a:xfrm>
        </p:grpSpPr>
        <p:pic>
          <p:nvPicPr>
            <p:cNvPr id="111620" name="Picture 4" descr="C:\Users\Colleen\Desktop\Untitled)234S.png"/>
            <p:cNvPicPr>
              <a:picLocks noChangeAspect="1" noChangeArrowheads="1"/>
            </p:cNvPicPr>
            <p:nvPr/>
          </p:nvPicPr>
          <p:blipFill rotWithShape="1">
            <a:blip r:embed="rId6"/>
            <a:srcRect l="15044" t="7313" r="26107" b="7313"/>
            <a:stretch/>
          </p:blipFill>
          <p:spPr bwMode="auto">
            <a:xfrm>
              <a:off x="4953000" y="4003344"/>
              <a:ext cx="3923731" cy="2710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2" name="TextBox 16"/>
            <p:cNvSpPr txBox="1">
              <a:spLocks noChangeArrowheads="1"/>
            </p:cNvSpPr>
            <p:nvPr/>
          </p:nvSpPr>
          <p:spPr bwMode="auto">
            <a:xfrm>
              <a:off x="5055927" y="4046353"/>
              <a:ext cx="1576843" cy="80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31</a:t>
              </a:r>
              <a:endParaRPr lang="en-US">
                <a:solidFill>
                  <a:srgbClr val="FF0000"/>
                </a:solidFill>
              </a:endParaRPr>
            </a:p>
          </p:txBody>
        </p:sp>
      </p:grpSp>
      <p:graphicFrame>
        <p:nvGraphicFramePr>
          <p:cNvPr id="18" name="Table 17"/>
          <p:cNvGraphicFramePr>
            <a:graphicFrameLocks noGrp="1"/>
          </p:cNvGraphicFramePr>
          <p:nvPr/>
        </p:nvGraphicFramePr>
        <p:xfrm>
          <a:off x="674688" y="1970088"/>
          <a:ext cx="4648200" cy="3627435"/>
        </p:xfrm>
        <a:graphic>
          <a:graphicData uri="http://schemas.openxmlformats.org/drawingml/2006/table">
            <a:tbl>
              <a:tblPr firstRow="1" bandRow="1">
                <a:tableStyleId>{5C22544A-7EE6-4342-B048-85BDC9FD1C3A}</a:tableStyleId>
              </a:tblPr>
              <a:tblGrid>
                <a:gridCol w="1549400"/>
                <a:gridCol w="1549400"/>
                <a:gridCol w="1549400"/>
              </a:tblGrid>
              <a:tr h="518205">
                <a:tc>
                  <a:txBody>
                    <a:bodyPr/>
                    <a:lstStyle/>
                    <a:p>
                      <a:pPr algn="ctr"/>
                      <a:r>
                        <a:rPr lang="en-US" sz="2800" dirty="0" smtClean="0"/>
                        <a:t>Height</a:t>
                      </a:r>
                      <a:endParaRPr lang="en-US" sz="2800" dirty="0"/>
                    </a:p>
                  </a:txBody>
                  <a:tcPr marT="45724" marB="45724"/>
                </a:tc>
                <a:tc>
                  <a:txBody>
                    <a:bodyPr/>
                    <a:lstStyle/>
                    <a:p>
                      <a:pPr algn="ctr"/>
                      <a:r>
                        <a:rPr lang="en-US" sz="2800" dirty="0" smtClean="0"/>
                        <a:t>Nodes</a:t>
                      </a:r>
                      <a:endParaRPr lang="en-US" sz="2800" dirty="0"/>
                    </a:p>
                  </a:txBody>
                  <a:tcPr marT="45724" marB="45724"/>
                </a:tc>
                <a:tc>
                  <a:txBody>
                    <a:bodyPr/>
                    <a:lstStyle/>
                    <a:p>
                      <a:pPr algn="ctr"/>
                      <a:r>
                        <a:rPr lang="en-US" sz="2800" dirty="0" smtClean="0"/>
                        <a:t>2</a:t>
                      </a:r>
                      <a:r>
                        <a:rPr lang="en-US" sz="2800" baseline="30000" dirty="0" smtClean="0"/>
                        <a:t>Height+1</a:t>
                      </a:r>
                      <a:endParaRPr lang="en-US" sz="2800" dirty="0"/>
                    </a:p>
                  </a:txBody>
                  <a:tcPr marT="45724" marB="45724"/>
                </a:tc>
              </a:tr>
              <a:tr h="518205">
                <a:tc>
                  <a:txBody>
                    <a:bodyPr/>
                    <a:lstStyle/>
                    <a:p>
                      <a:pPr algn="ctr"/>
                      <a:r>
                        <a:rPr lang="en-US" sz="2800" dirty="0" smtClean="0"/>
                        <a:t>0</a:t>
                      </a:r>
                      <a:endParaRPr lang="en-US" sz="2800" dirty="0"/>
                    </a:p>
                  </a:txBody>
                  <a:tcPr marT="45724" marB="45724"/>
                </a:tc>
                <a:tc>
                  <a:txBody>
                    <a:bodyPr/>
                    <a:lstStyle/>
                    <a:p>
                      <a:pPr algn="ctr"/>
                      <a:r>
                        <a:rPr lang="en-US" sz="2800" dirty="0" smtClean="0"/>
                        <a:t>1</a:t>
                      </a:r>
                      <a:endParaRPr lang="en-US" sz="2800" dirty="0"/>
                    </a:p>
                  </a:txBody>
                  <a:tcPr marT="45724" marB="45724"/>
                </a:tc>
                <a:tc>
                  <a:txBody>
                    <a:bodyPr/>
                    <a:lstStyle/>
                    <a:p>
                      <a:pPr algn="ctr"/>
                      <a:r>
                        <a:rPr lang="en-US" sz="2800" dirty="0" smtClean="0"/>
                        <a:t>2</a:t>
                      </a:r>
                      <a:endParaRPr lang="en-US" sz="2800" dirty="0"/>
                    </a:p>
                  </a:txBody>
                  <a:tcPr marT="45724" marB="45724"/>
                </a:tc>
              </a:tr>
              <a:tr h="518205">
                <a:tc>
                  <a:txBody>
                    <a:bodyPr/>
                    <a:lstStyle/>
                    <a:p>
                      <a:pPr algn="ctr"/>
                      <a:r>
                        <a:rPr lang="en-US" sz="2800" dirty="0" smtClean="0"/>
                        <a:t>1</a:t>
                      </a:r>
                      <a:endParaRPr lang="en-US" sz="2800" dirty="0"/>
                    </a:p>
                  </a:txBody>
                  <a:tcPr marT="45724" marB="45724"/>
                </a:tc>
                <a:tc>
                  <a:txBody>
                    <a:bodyPr/>
                    <a:lstStyle/>
                    <a:p>
                      <a:pPr algn="ctr"/>
                      <a:r>
                        <a:rPr lang="en-US" sz="2800" dirty="0" smtClean="0"/>
                        <a:t>3</a:t>
                      </a:r>
                      <a:endParaRPr lang="en-US" sz="2800" dirty="0"/>
                    </a:p>
                  </a:txBody>
                  <a:tcPr marT="45724" marB="45724"/>
                </a:tc>
                <a:tc>
                  <a:txBody>
                    <a:bodyPr/>
                    <a:lstStyle/>
                    <a:p>
                      <a:pPr algn="ctr"/>
                      <a:r>
                        <a:rPr lang="en-US" sz="2800" dirty="0" smtClean="0"/>
                        <a:t>4</a:t>
                      </a:r>
                      <a:endParaRPr lang="en-US" sz="2800" dirty="0"/>
                    </a:p>
                  </a:txBody>
                  <a:tcPr marT="45724" marB="45724"/>
                </a:tc>
              </a:tr>
              <a:tr h="518205">
                <a:tc>
                  <a:txBody>
                    <a:bodyPr/>
                    <a:lstStyle/>
                    <a:p>
                      <a:pPr algn="ctr"/>
                      <a:r>
                        <a:rPr lang="en-US" sz="2800" dirty="0" smtClean="0"/>
                        <a:t>2</a:t>
                      </a:r>
                      <a:endParaRPr lang="en-US" sz="2800" dirty="0"/>
                    </a:p>
                  </a:txBody>
                  <a:tcPr marT="45724" marB="45724"/>
                </a:tc>
                <a:tc>
                  <a:txBody>
                    <a:bodyPr/>
                    <a:lstStyle/>
                    <a:p>
                      <a:pPr algn="ctr"/>
                      <a:r>
                        <a:rPr lang="en-US" sz="2800" dirty="0" smtClean="0"/>
                        <a:t>7</a:t>
                      </a:r>
                      <a:endParaRPr lang="en-US" sz="2800" dirty="0"/>
                    </a:p>
                  </a:txBody>
                  <a:tcPr marT="45724" marB="45724"/>
                </a:tc>
                <a:tc>
                  <a:txBody>
                    <a:bodyPr/>
                    <a:lstStyle/>
                    <a:p>
                      <a:pPr algn="ctr"/>
                      <a:r>
                        <a:rPr lang="en-US" sz="2800" dirty="0" smtClean="0"/>
                        <a:t>8</a:t>
                      </a:r>
                      <a:endParaRPr lang="en-US" sz="2800" dirty="0"/>
                    </a:p>
                  </a:txBody>
                  <a:tcPr marT="45724" marB="45724"/>
                </a:tc>
              </a:tr>
              <a:tr h="518205">
                <a:tc>
                  <a:txBody>
                    <a:bodyPr/>
                    <a:lstStyle/>
                    <a:p>
                      <a:pPr algn="ctr"/>
                      <a:r>
                        <a:rPr lang="en-US" sz="2800" dirty="0" smtClean="0"/>
                        <a:t>3</a:t>
                      </a:r>
                      <a:endParaRPr lang="en-US" sz="2800" dirty="0"/>
                    </a:p>
                  </a:txBody>
                  <a:tcPr marT="45724" marB="45724"/>
                </a:tc>
                <a:tc>
                  <a:txBody>
                    <a:bodyPr/>
                    <a:lstStyle/>
                    <a:p>
                      <a:pPr algn="ctr"/>
                      <a:r>
                        <a:rPr lang="en-US" sz="2800" dirty="0" smtClean="0"/>
                        <a:t>15</a:t>
                      </a:r>
                      <a:endParaRPr lang="en-US" sz="2800" dirty="0"/>
                    </a:p>
                  </a:txBody>
                  <a:tcPr marT="45724" marB="45724"/>
                </a:tc>
                <a:tc>
                  <a:txBody>
                    <a:bodyPr/>
                    <a:lstStyle/>
                    <a:p>
                      <a:pPr algn="ctr"/>
                      <a:r>
                        <a:rPr lang="en-US" sz="2800" dirty="0" smtClean="0"/>
                        <a:t>16</a:t>
                      </a:r>
                      <a:endParaRPr lang="en-US" sz="2800" dirty="0"/>
                    </a:p>
                  </a:txBody>
                  <a:tcPr marT="45724" marB="45724"/>
                </a:tc>
              </a:tr>
              <a:tr h="518205">
                <a:tc>
                  <a:txBody>
                    <a:bodyPr/>
                    <a:lstStyle/>
                    <a:p>
                      <a:pPr algn="ctr"/>
                      <a:r>
                        <a:rPr lang="en-US" sz="2800" dirty="0" smtClean="0"/>
                        <a:t>4</a:t>
                      </a:r>
                      <a:endParaRPr lang="en-US" sz="2800" dirty="0"/>
                    </a:p>
                  </a:txBody>
                  <a:tcPr marT="45724" marB="45724"/>
                </a:tc>
                <a:tc>
                  <a:txBody>
                    <a:bodyPr/>
                    <a:lstStyle/>
                    <a:p>
                      <a:pPr algn="ctr"/>
                      <a:r>
                        <a:rPr lang="en-US" sz="2800" dirty="0" smtClean="0"/>
                        <a:t>31</a:t>
                      </a:r>
                      <a:endParaRPr lang="en-US" sz="2800" dirty="0"/>
                    </a:p>
                  </a:txBody>
                  <a:tcPr marT="45724" marB="45724"/>
                </a:tc>
                <a:tc>
                  <a:txBody>
                    <a:bodyPr/>
                    <a:lstStyle/>
                    <a:p>
                      <a:pPr algn="ctr"/>
                      <a:r>
                        <a:rPr lang="en-US" sz="2800" dirty="0" smtClean="0"/>
                        <a:t>32</a:t>
                      </a:r>
                      <a:endParaRPr lang="en-US" sz="2800" dirty="0"/>
                    </a:p>
                  </a:txBody>
                  <a:tcPr marT="45724" marB="45724"/>
                </a:tc>
              </a:tr>
              <a:tr h="518205">
                <a:tc>
                  <a:txBody>
                    <a:bodyPr/>
                    <a:lstStyle/>
                    <a:p>
                      <a:pPr algn="ctr"/>
                      <a:r>
                        <a:rPr lang="en-US" sz="2800" dirty="0" smtClean="0"/>
                        <a:t>5</a:t>
                      </a:r>
                      <a:endParaRPr lang="en-US" sz="2800" dirty="0"/>
                    </a:p>
                  </a:txBody>
                  <a:tcPr marT="45724" marB="45724"/>
                </a:tc>
                <a:tc>
                  <a:txBody>
                    <a:bodyPr/>
                    <a:lstStyle/>
                    <a:p>
                      <a:pPr algn="ctr"/>
                      <a:r>
                        <a:rPr lang="en-US" sz="2800" dirty="0" smtClean="0"/>
                        <a:t>63</a:t>
                      </a:r>
                      <a:endParaRPr lang="en-US" sz="2800" dirty="0"/>
                    </a:p>
                  </a:txBody>
                  <a:tcPr marT="45724" marB="45724"/>
                </a:tc>
                <a:tc>
                  <a:txBody>
                    <a:bodyPr/>
                    <a:lstStyle/>
                    <a:p>
                      <a:pPr algn="ctr"/>
                      <a:r>
                        <a:rPr lang="en-US" sz="2800" dirty="0" smtClean="0"/>
                        <a:t>64</a:t>
                      </a:r>
                      <a:endParaRPr lang="en-US" sz="2800" dirty="0"/>
                    </a:p>
                  </a:txBody>
                  <a:tcPr marT="45724" marB="45724"/>
                </a:tc>
              </a:tr>
            </a:tbl>
          </a:graphicData>
        </a:graphic>
      </p:graphicFrame>
      <p:sp>
        <p:nvSpPr>
          <p:cNvPr id="19" name="TextBox 18"/>
          <p:cNvSpPr txBox="1">
            <a:spLocks noRot="1" noChangeAspect="1" noMove="1" noResize="1" noEditPoints="1" noAdjustHandles="1" noChangeArrowheads="1" noChangeShapeType="1" noTextEdit="1"/>
          </p:cNvSpPr>
          <p:nvPr/>
        </p:nvSpPr>
        <p:spPr>
          <a:xfrm>
            <a:off x="667603" y="5792898"/>
            <a:ext cx="5317546" cy="731098"/>
          </a:xfrm>
          <a:prstGeom prst="rect">
            <a:avLst/>
          </a:prstGeom>
          <a:blipFill rotWithShape="1">
            <a:blip r:embed="rId7"/>
            <a:stretch>
              <a:fillRect t="-11667" r="-3211" b="-35000"/>
            </a:stretch>
          </a:blipFill>
        </p:spPr>
        <p:txBody>
          <a:bodyPr/>
          <a:lstStyle/>
          <a:p>
            <a:pPr>
              <a:defRPr/>
            </a:pPr>
            <a:r>
              <a:rPr lang="en-US">
                <a:noFill/>
              </a:rPr>
              <a:t> </a:t>
            </a:r>
          </a:p>
        </p:txBody>
      </p:sp>
      <p:sp>
        <p:nvSpPr>
          <p:cNvPr id="43050" name="Title 1"/>
          <p:cNvSpPr>
            <a:spLocks noGrp="1"/>
          </p:cNvSpPr>
          <p:nvPr>
            <p:ph type="title"/>
          </p:nvPr>
        </p:nvSpPr>
        <p:spPr>
          <a:xfrm>
            <a:off x="212725" y="381000"/>
            <a:ext cx="5654675" cy="1143000"/>
          </a:xfrm>
        </p:spPr>
        <p:txBody>
          <a:bodyPr/>
          <a:lstStyle/>
          <a:p>
            <a:r>
              <a:rPr lang="en-US" sz="4000" smtClean="0"/>
              <a:t>What’s the relationship between height and number of nodes?</a:t>
            </a:r>
          </a:p>
        </p:txBody>
      </p:sp>
    </p:spTree>
    <p:extLst>
      <p:ext uri="{BB962C8B-B14F-4D97-AF65-F5344CB8AC3E}">
        <p14:creationId xmlns:p14="http://schemas.microsoft.com/office/powerpoint/2010/main" val="28329595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29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10342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0094"/>
          <a:stretch>
            <a:fillRect/>
          </a:stretch>
        </p:blipFill>
        <p:spPr bwMode="auto">
          <a:xfrm>
            <a:off x="1447800" y="1676400"/>
            <a:ext cx="541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304800"/>
            <a:ext cx="37052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28600" y="762000"/>
            <a:ext cx="8915400" cy="1143000"/>
          </a:xfrm>
        </p:spPr>
        <p:txBody>
          <a:bodyPr/>
          <a:lstStyle/>
          <a:p>
            <a:r>
              <a:rPr lang="en-US" smtClean="0">
                <a:solidFill>
                  <a:srgbClr val="00B050"/>
                </a:solidFill>
              </a:rPr>
              <a:t>// Take the log of both sides</a:t>
            </a:r>
          </a:p>
        </p:txBody>
      </p:sp>
      <p:sp>
        <p:nvSpPr>
          <p:cNvPr id="10" name="Title 1"/>
          <p:cNvSpPr txBox="1">
            <a:spLocks/>
          </p:cNvSpPr>
          <p:nvPr/>
        </p:nvSpPr>
        <p:spPr bwMode="auto">
          <a:xfrm>
            <a:off x="2743200" y="2590800"/>
            <a:ext cx="3505200" cy="1143000"/>
          </a:xfrm>
          <a:prstGeom prst="rect">
            <a:avLst/>
          </a:prstGeom>
          <a:noFill/>
          <a:ln w="9525">
            <a:noFill/>
            <a:miter lim="800000"/>
            <a:headEnd/>
            <a:tailEnd/>
          </a:ln>
        </p:spPr>
        <p:txBody>
          <a:bodyPr anchor="ctr"/>
          <a:lstStyle/>
          <a:p>
            <a:pPr algn="ctr">
              <a:spcBef>
                <a:spcPct val="0"/>
              </a:spcBef>
              <a:defRPr/>
            </a:pPr>
            <a:r>
              <a:rPr lang="en-US" sz="4400" dirty="0">
                <a:solidFill>
                  <a:srgbClr val="00B050"/>
                </a:solidFill>
                <a:latin typeface="Calibri"/>
                <a:ea typeface="+mn-ea"/>
                <a:cs typeface="Arial" charset="0"/>
              </a:rPr>
              <a:t>// Remember:</a:t>
            </a:r>
          </a:p>
        </p:txBody>
      </p:sp>
      <p:sp>
        <p:nvSpPr>
          <p:cNvPr id="5530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0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0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07"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103439" name="Picture 1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5791200"/>
            <a:ext cx="26479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048000" y="5638800"/>
            <a:ext cx="3048000" cy="1143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endParaRPr lang="en-US" b="0">
              <a:solidFill>
                <a:prstClr val="white"/>
              </a:solidFill>
            </a:endParaRPr>
          </a:p>
        </p:txBody>
      </p:sp>
      <p:sp>
        <p:nvSpPr>
          <p:cNvPr id="55310"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23569" name="Picture 1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5163" y="3505200"/>
            <a:ext cx="5227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828800" y="3505200"/>
            <a:ext cx="2057400" cy="762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endParaRPr lang="en-US" b="0">
              <a:solidFill>
                <a:prstClr val="white"/>
              </a:solidFill>
            </a:endParaRPr>
          </a:p>
        </p:txBody>
      </p:sp>
      <p:sp>
        <p:nvSpPr>
          <p:cNvPr id="20" name="Rectangle 19"/>
          <p:cNvSpPr/>
          <p:nvPr/>
        </p:nvSpPr>
        <p:spPr>
          <a:xfrm>
            <a:off x="4191000" y="1676400"/>
            <a:ext cx="2971800" cy="762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endParaRPr lang="en-US" b="0">
              <a:solidFill>
                <a:prstClr val="white"/>
              </a:solidFill>
            </a:endParaRPr>
          </a:p>
        </p:txBody>
      </p:sp>
      <p:sp>
        <p:nvSpPr>
          <p:cNvPr id="55314"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15"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16" name="Rectangle 2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23575" name="Picture 2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4495800"/>
            <a:ext cx="68214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8" name="Rectangle 25"/>
          <p:cNvSpPr>
            <a:spLocks noChangeArrowheads="1"/>
          </p:cNvSpPr>
          <p:nvPr/>
        </p:nvSpPr>
        <p:spPr bwMode="auto">
          <a:xfrm>
            <a:off x="0" y="800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spcBef>
                <a:spcPct val="0"/>
              </a:spcBef>
              <a:defRPr/>
            </a:pPr>
            <a:endParaRPr lang="en-US" b="0">
              <a:solidFill>
                <a:prstClr val="black"/>
              </a:solidFill>
              <a:latin typeface="Arial" charset="0"/>
              <a:ea typeface="+mn-ea"/>
              <a:cs typeface="Arial" charset="0"/>
            </a:endParaRPr>
          </a:p>
        </p:txBody>
      </p:sp>
      <p:pic>
        <p:nvPicPr>
          <p:cNvPr id="24"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4319"/>
          <a:stretch>
            <a:fillRect/>
          </a:stretch>
        </p:blipFill>
        <p:spPr bwMode="auto">
          <a:xfrm>
            <a:off x="6807200" y="1676400"/>
            <a:ext cx="384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Callout 1 24"/>
          <p:cNvSpPr/>
          <p:nvPr/>
        </p:nvSpPr>
        <p:spPr>
          <a:xfrm>
            <a:off x="7321550" y="228600"/>
            <a:ext cx="1651000" cy="896938"/>
          </a:xfrm>
          <a:prstGeom prst="borderCallout1">
            <a:avLst>
              <a:gd name="adj1" fmla="val 51128"/>
              <a:gd name="adj2" fmla="val -12776"/>
              <a:gd name="adj3" fmla="val 60179"/>
              <a:gd name="adj4" fmla="val -55234"/>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dirty="0">
                <a:solidFill>
                  <a:schemeClr val="tx1"/>
                </a:solidFill>
              </a:rPr>
              <a:t>Drop the 1</a:t>
            </a:r>
          </a:p>
          <a:p>
            <a:pPr algn="ctr">
              <a:defRPr/>
            </a:pPr>
            <a:r>
              <a:rPr lang="en-US" sz="2000" b="0" dirty="0">
                <a:solidFill>
                  <a:schemeClr val="tx1"/>
                </a:solidFill>
              </a:rPr>
              <a:t>Who cares?</a:t>
            </a:r>
          </a:p>
        </p:txBody>
      </p:sp>
    </p:spTree>
    <p:extLst>
      <p:ext uri="{BB962C8B-B14F-4D97-AF65-F5344CB8AC3E}">
        <p14:creationId xmlns:p14="http://schemas.microsoft.com/office/powerpoint/2010/main" val="2954462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34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56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5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03439"/>
                                        </p:tgtEl>
                                        <p:attrNameLst>
                                          <p:attrName>style.visibility</p:attrName>
                                        </p:attrNameLst>
                                      </p:cBhvr>
                                      <p:to>
                                        <p:strVal val="visible"/>
                                      </p:to>
                                    </p:set>
                                  </p:childTnLst>
                                </p:cTn>
                              </p:par>
                            </p:childTnLst>
                          </p:cTn>
                        </p:par>
                        <p:par>
                          <p:cTn id="35" fill="hold" nodeType="afterGroup">
                            <p:stCondLst>
                              <p:cond delay="500"/>
                            </p:stCondLst>
                            <p:childTnLst>
                              <p:par>
                                <p:cTn id="36" presetID="1" presetClass="entr" presetSubtype="0" fill="hold" grpId="0" nodeType="afterEffect">
                                  <p:stCondLst>
                                    <p:cond delay="0"/>
                                  </p:stCondLst>
                                  <p:childTnLst>
                                    <p:set>
                                      <p:cBhvr>
                                        <p:cTn id="37"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23" grpId="0" animBg="1" autoUpdateAnimBg="0"/>
      <p:bldP spid="19" grpId="0" animBg="1" autoUpdateAnimBg="0"/>
      <p:bldP spid="20"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p:txBody>
          <a:bodyPr/>
          <a:lstStyle/>
          <a:p>
            <a:pPr eaLnBrk="1" hangingPunct="1"/>
            <a:r>
              <a:rPr lang="en-US" sz="13800" b="1" smtClean="0"/>
              <a:t>BONUS</a:t>
            </a:r>
          </a:p>
        </p:txBody>
      </p:sp>
    </p:spTree>
    <p:extLst>
      <p:ext uri="{BB962C8B-B14F-4D97-AF65-F5344CB8AC3E}">
        <p14:creationId xmlns:p14="http://schemas.microsoft.com/office/powerpoint/2010/main" val="13890459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0960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795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738"/>
            <a:ext cx="59436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p:cNvPicPr>
            <a:picLocks noChangeAspect="1" noChangeArrowheads="1"/>
          </p:cNvPicPr>
          <p:nvPr/>
        </p:nvPicPr>
        <p:blipFill>
          <a:blip r:embed="rId4">
            <a:clrChange>
              <a:clrFrom>
                <a:srgbClr val="FFFFFF"/>
              </a:clrFrom>
              <a:clrTo>
                <a:srgbClr val="FFFFFF">
                  <a:alpha val="0"/>
                </a:srgbClr>
              </a:clrTo>
            </a:clrChange>
            <a:lum bright="30000" contrast="-30000"/>
            <a:extLst>
              <a:ext uri="{28A0092B-C50C-407E-A947-70E740481C1C}">
                <a14:useLocalDpi xmlns:a14="http://schemas.microsoft.com/office/drawing/2010/main" val="0"/>
              </a:ext>
            </a:extLst>
          </a:blip>
          <a:srcRect/>
          <a:stretch>
            <a:fillRect/>
          </a:stretch>
        </p:blipFill>
        <p:spPr bwMode="auto">
          <a:xfrm>
            <a:off x="5443538" y="2971800"/>
            <a:ext cx="38528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WordArt 6"/>
          <p:cNvSpPr>
            <a:spLocks noChangeArrowheads="1" noChangeShapeType="1" noTextEdit="1"/>
          </p:cNvSpPr>
          <p:nvPr/>
        </p:nvSpPr>
        <p:spPr bwMode="auto">
          <a:xfrm>
            <a:off x="4114800" y="457200"/>
            <a:ext cx="14478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&amp;</a:t>
            </a:r>
          </a:p>
        </p:txBody>
      </p:sp>
      <p:sp>
        <p:nvSpPr>
          <p:cNvPr id="55301" name="WordArt 7"/>
          <p:cNvSpPr>
            <a:spLocks noChangeArrowheads="1" noChangeShapeType="1" noTextEdit="1"/>
          </p:cNvSpPr>
          <p:nvPr/>
        </p:nvSpPr>
        <p:spPr bwMode="auto">
          <a:xfrm>
            <a:off x="5867400" y="304800"/>
            <a:ext cx="2971800" cy="2286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Computer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Science</a:t>
            </a:r>
          </a:p>
        </p:txBody>
      </p:sp>
      <p:sp>
        <p:nvSpPr>
          <p:cNvPr id="55302" name="WordArt 8"/>
          <p:cNvSpPr>
            <a:spLocks noChangeArrowheads="1" noChangeShapeType="1" noTextEdit="1"/>
          </p:cNvSpPr>
          <p:nvPr/>
        </p:nvSpPr>
        <p:spPr bwMode="auto">
          <a:xfrm>
            <a:off x="914400" y="5105400"/>
            <a:ext cx="36576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 AWESOME</a:t>
            </a:r>
          </a:p>
        </p:txBody>
      </p:sp>
    </p:spTree>
    <p:extLst>
      <p:ext uri="{BB962C8B-B14F-4D97-AF65-F5344CB8AC3E}">
        <p14:creationId xmlns:p14="http://schemas.microsoft.com/office/powerpoint/2010/main" val="7467430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934200" y="838200"/>
            <a:ext cx="1981200" cy="1096963"/>
          </a:xfrm>
        </p:spPr>
        <p:txBody>
          <a:bodyPr/>
          <a:lstStyle/>
          <a:p>
            <a:pPr eaLnBrk="1" hangingPunct="1"/>
            <a:r>
              <a:rPr lang="en-US" sz="2000" smtClean="0"/>
              <a:t>http://www.youtube.com/watch?v=pzRmNYA8LlY</a:t>
            </a:r>
          </a:p>
        </p:txBody>
      </p:sp>
      <p:pic>
        <p:nvPicPr>
          <p:cNvPr id="56323" name="Picture 2" descr="dsc0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81940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Eksoproduct4-2"/>
          <p:cNvPicPr>
            <a:picLocks noChangeAspect="1" noChangeArrowheads="1"/>
          </p:cNvPicPr>
          <p:nvPr/>
        </p:nvPicPr>
        <p:blipFill>
          <a:blip r:embed="rId3">
            <a:extLst>
              <a:ext uri="{28A0092B-C50C-407E-A947-70E740481C1C}">
                <a14:useLocalDpi xmlns:a14="http://schemas.microsoft.com/office/drawing/2010/main" val="0"/>
              </a:ext>
            </a:extLst>
          </a:blip>
          <a:srcRect l="38728" t="9824" r="34561" b="2223"/>
          <a:stretch>
            <a:fillRect/>
          </a:stretch>
        </p:blipFill>
        <p:spPr bwMode="auto">
          <a:xfrm>
            <a:off x="3276600" y="188913"/>
            <a:ext cx="3429000"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328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6"/>
          <p:cNvSpPr>
            <a:spLocks noGrp="1" noChangeArrowheads="1"/>
          </p:cNvSpPr>
          <p:nvPr>
            <p:ph type="ctrTitle"/>
          </p:nvPr>
        </p:nvSpPr>
        <p:spPr>
          <a:xfrm>
            <a:off x="2667000" y="381000"/>
            <a:ext cx="4114800" cy="1622425"/>
          </a:xfrm>
        </p:spPr>
        <p:txBody>
          <a:bodyPr/>
          <a:lstStyle/>
          <a:p>
            <a:pPr eaLnBrk="1" hangingPunct="1"/>
            <a:r>
              <a:rPr lang="en-US" smtClean="0"/>
              <a:t>ClickStart</a:t>
            </a:r>
          </a:p>
        </p:txBody>
      </p:sp>
    </p:spTree>
    <p:extLst>
      <p:ext uri="{BB962C8B-B14F-4D97-AF65-F5344CB8AC3E}">
        <p14:creationId xmlns:p14="http://schemas.microsoft.com/office/powerpoint/2010/main" val="14125662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p>
        </p:txBody>
      </p:sp>
      <p:pic>
        <p:nvPicPr>
          <p:cNvPr id="58371" name="Picture 4"/>
          <p:cNvPicPr>
            <a:picLocks noChangeAspect="1" noChangeArrowheads="1"/>
          </p:cNvPicPr>
          <p:nvPr/>
        </p:nvPicPr>
        <p:blipFill>
          <a:blip r:embed="rId3">
            <a:extLst>
              <a:ext uri="{28A0092B-C50C-407E-A947-70E740481C1C}">
                <a14:useLocalDpi xmlns:a14="http://schemas.microsoft.com/office/drawing/2010/main" val="0"/>
              </a:ext>
            </a:extLst>
          </a:blip>
          <a:srcRect l="20625" t="17999" r="16875" b="3000"/>
          <a:stretch>
            <a:fillRect/>
          </a:stretch>
        </p:blipFill>
        <p:spPr bwMode="auto">
          <a:xfrm>
            <a:off x="0" y="0"/>
            <a:ext cx="8686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0964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Callout 1 2"/>
          <p:cNvSpPr/>
          <p:nvPr/>
        </p:nvSpPr>
        <p:spPr>
          <a:xfrm>
            <a:off x="228600" y="304800"/>
            <a:ext cx="3352800" cy="3581400"/>
          </a:xfrm>
          <a:prstGeom prst="borderCallout1">
            <a:avLst>
              <a:gd name="adj1" fmla="val 101127"/>
              <a:gd name="adj2" fmla="val 9173"/>
              <a:gd name="adj3" fmla="val 141876"/>
              <a:gd name="adj4" fmla="val 5824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800" dirty="0"/>
              <a:t>How should we represent the blocks in the computer?</a:t>
            </a:r>
          </a:p>
          <a:p>
            <a:pPr marL="514350" indent="-514350" fontAlgn="auto">
              <a:spcBef>
                <a:spcPts val="0"/>
              </a:spcBef>
              <a:spcAft>
                <a:spcPts val="0"/>
              </a:spcAft>
              <a:buFont typeface="+mj-lt"/>
              <a:buAutoNum type="arabicPeriod"/>
              <a:defRPr/>
            </a:pPr>
            <a:r>
              <a:rPr lang="en-US" sz="2800" dirty="0"/>
              <a:t>Independent variables</a:t>
            </a:r>
          </a:p>
          <a:p>
            <a:pPr marL="514350" indent="-514350" fontAlgn="auto">
              <a:spcBef>
                <a:spcPts val="0"/>
              </a:spcBef>
              <a:spcAft>
                <a:spcPts val="0"/>
              </a:spcAft>
              <a:buFont typeface="+mj-lt"/>
              <a:buAutoNum type="arabicPeriod"/>
              <a:defRPr/>
            </a:pPr>
            <a:r>
              <a:rPr lang="en-US" sz="2800" dirty="0"/>
              <a:t>2D Array</a:t>
            </a:r>
          </a:p>
          <a:p>
            <a:pPr marL="514350" indent="-514350" fontAlgn="auto">
              <a:spcBef>
                <a:spcPts val="0"/>
              </a:spcBef>
              <a:spcAft>
                <a:spcPts val="0"/>
              </a:spcAft>
              <a:buFont typeface="+mj-lt"/>
              <a:buAutoNum type="arabicPeriod"/>
              <a:defRPr/>
            </a:pPr>
            <a:r>
              <a:rPr lang="en-US" sz="2800" dirty="0" err="1"/>
              <a:t>OpenList</a:t>
            </a:r>
            <a:endParaRPr lang="en-US" sz="2800" dirty="0"/>
          </a:p>
          <a:p>
            <a:pPr marL="514350" indent="-514350" fontAlgn="auto">
              <a:spcBef>
                <a:spcPts val="0"/>
              </a:spcBef>
              <a:spcAft>
                <a:spcPts val="0"/>
              </a:spcAft>
              <a:buFont typeface="+mj-lt"/>
              <a:buAutoNum type="arabicPeriod"/>
              <a:defRPr/>
            </a:pPr>
            <a:r>
              <a:rPr lang="en-US" sz="2800" dirty="0"/>
              <a:t>I don’t know</a:t>
            </a:r>
          </a:p>
        </p:txBody>
      </p:sp>
    </p:spTree>
    <p:extLst>
      <p:ext uri="{BB962C8B-B14F-4D97-AF65-F5344CB8AC3E}">
        <p14:creationId xmlns:p14="http://schemas.microsoft.com/office/powerpoint/2010/main" val="3837397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28353" y="-10632"/>
            <a:ext cx="4572000" cy="222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9" name="TextBox 18"/>
          <p:cNvSpPr txBox="1"/>
          <p:nvPr/>
        </p:nvSpPr>
        <p:spPr>
          <a:xfrm>
            <a:off x="762000" y="2667000"/>
            <a:ext cx="7467600" cy="1754326"/>
          </a:xfrm>
          <a:prstGeom prst="rect">
            <a:avLst/>
          </a:prstGeom>
          <a:noFill/>
        </p:spPr>
        <p:txBody>
          <a:bodyPr wrap="square" rtlCol="0">
            <a:spAutoFit/>
          </a:bodyPr>
          <a:lstStyle/>
          <a:p>
            <a:pPr>
              <a:lnSpc>
                <a:spcPct val="150000"/>
              </a:lnSpc>
            </a:pPr>
            <a:r>
              <a:rPr lang="en-US" sz="3600" dirty="0" smtClean="0"/>
              <a:t>T( __ ) =  </a:t>
            </a:r>
            <a:r>
              <a:rPr lang="en-US" sz="3600" dirty="0"/>
              <a:t>______ </a:t>
            </a:r>
            <a:r>
              <a:rPr lang="en-US" sz="3600" dirty="0" smtClean="0"/>
              <a:t>        T</a:t>
            </a:r>
            <a:r>
              <a:rPr lang="en-US" sz="3600" dirty="0"/>
              <a:t>( __ ) =  </a:t>
            </a:r>
            <a:r>
              <a:rPr lang="en-US" sz="3600" dirty="0" smtClean="0"/>
              <a:t>______</a:t>
            </a:r>
          </a:p>
          <a:p>
            <a:pPr>
              <a:lnSpc>
                <a:spcPct val="150000"/>
              </a:lnSpc>
            </a:pPr>
            <a:r>
              <a:rPr lang="en-US" sz="3600" dirty="0" smtClean="0"/>
              <a:t>T(N) = ___________________</a:t>
            </a:r>
          </a:p>
        </p:txBody>
      </p:sp>
      <p:sp>
        <p:nvSpPr>
          <p:cNvPr id="20" name="Line Callout 1 19"/>
          <p:cNvSpPr/>
          <p:nvPr/>
        </p:nvSpPr>
        <p:spPr>
          <a:xfrm>
            <a:off x="6553200" y="4114800"/>
            <a:ext cx="2286000" cy="1981200"/>
          </a:xfrm>
          <a:prstGeom prst="borderCallout1">
            <a:avLst>
              <a:gd name="adj1" fmla="val 72431"/>
              <a:gd name="adj2" fmla="val -498"/>
              <a:gd name="adj3" fmla="val 11402"/>
              <a:gd name="adj4" fmla="val -9472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dirty="0" smtClean="0"/>
              <a:t>How many terms? </a:t>
            </a:r>
          </a:p>
          <a:p>
            <a:pPr fontAlgn="auto">
              <a:spcBef>
                <a:spcPts val="0"/>
              </a:spcBef>
              <a:spcAft>
                <a:spcPts val="0"/>
              </a:spcAft>
              <a:buAutoNum type="alphaUcParenR"/>
              <a:defRPr/>
            </a:pPr>
            <a:r>
              <a:rPr lang="en-US" sz="2000" dirty="0" smtClean="0"/>
              <a:t>1</a:t>
            </a:r>
          </a:p>
          <a:p>
            <a:pPr fontAlgn="auto">
              <a:spcBef>
                <a:spcPts val="0"/>
              </a:spcBef>
              <a:spcAft>
                <a:spcPts val="0"/>
              </a:spcAft>
              <a:buAutoNum type="alphaUcParenR"/>
              <a:defRPr/>
            </a:pPr>
            <a:r>
              <a:rPr lang="en-US" sz="2000" dirty="0" smtClean="0"/>
              <a:t>2</a:t>
            </a:r>
          </a:p>
          <a:p>
            <a:pPr fontAlgn="auto">
              <a:spcBef>
                <a:spcPts val="0"/>
              </a:spcBef>
              <a:spcAft>
                <a:spcPts val="0"/>
              </a:spcAft>
              <a:buAutoNum type="alphaUcParenR"/>
              <a:defRPr/>
            </a:pPr>
            <a:r>
              <a:rPr lang="en-US" sz="2000" dirty="0" smtClean="0"/>
              <a:t>3</a:t>
            </a:r>
          </a:p>
          <a:p>
            <a:pPr fontAlgn="auto">
              <a:spcBef>
                <a:spcPts val="0"/>
              </a:spcBef>
              <a:spcAft>
                <a:spcPts val="0"/>
              </a:spcAft>
              <a:buAutoNum type="alphaUcParenR"/>
              <a:defRPr/>
            </a:pPr>
            <a:r>
              <a:rPr lang="en-US" sz="2000" dirty="0" smtClean="0"/>
              <a:t>4</a:t>
            </a:r>
          </a:p>
          <a:p>
            <a:pPr fontAlgn="auto">
              <a:spcBef>
                <a:spcPts val="0"/>
              </a:spcBef>
              <a:spcAft>
                <a:spcPts val="0"/>
              </a:spcAft>
              <a:buAutoNum type="alphaUcParenR"/>
              <a:defRPr/>
            </a:pPr>
            <a:r>
              <a:rPr lang="en-US" sz="2000" dirty="0" smtClean="0"/>
              <a:t>??</a:t>
            </a:r>
            <a:endParaRPr lang="en-US" sz="1200" dirty="0"/>
          </a:p>
        </p:txBody>
      </p:sp>
    </p:spTree>
    <p:extLst>
      <p:ext uri="{BB962C8B-B14F-4D97-AF65-F5344CB8AC3E}">
        <p14:creationId xmlns:p14="http://schemas.microsoft.com/office/powerpoint/2010/main" val="9423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4"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
        <p:nvSpPr>
          <p:cNvPr id="5" name="Line Callout 1 4"/>
          <p:cNvSpPr/>
          <p:nvPr/>
        </p:nvSpPr>
        <p:spPr>
          <a:xfrm>
            <a:off x="6019800" y="533400"/>
            <a:ext cx="2895600" cy="1219200"/>
          </a:xfrm>
          <a:prstGeom prst="borderCallout1">
            <a:avLst>
              <a:gd name="adj1" fmla="val 99014"/>
              <a:gd name="adj2" fmla="val 50537"/>
              <a:gd name="adj3" fmla="val 169083"/>
              <a:gd name="adj4" fmla="val 2511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Each level is really a 3x10 vector!</a:t>
            </a:r>
          </a:p>
        </p:txBody>
      </p:sp>
      <p:sp>
        <p:nvSpPr>
          <p:cNvPr id="6" name="Line Callout 1 5"/>
          <p:cNvSpPr/>
          <p:nvPr/>
        </p:nvSpPr>
        <p:spPr>
          <a:xfrm>
            <a:off x="228600" y="304800"/>
            <a:ext cx="3429000" cy="1219200"/>
          </a:xfrm>
          <a:prstGeom prst="borderCallout1">
            <a:avLst>
              <a:gd name="adj1" fmla="val 101127"/>
              <a:gd name="adj2" fmla="val 9173"/>
              <a:gd name="adj3" fmla="val 272605"/>
              <a:gd name="adj4" fmla="val 3194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The value in the array tells me what art asset to use</a:t>
            </a:r>
          </a:p>
        </p:txBody>
      </p:sp>
      <p:sp>
        <p:nvSpPr>
          <p:cNvPr id="7" name="Line Callout 1 6"/>
          <p:cNvSpPr/>
          <p:nvPr/>
        </p:nvSpPr>
        <p:spPr>
          <a:xfrm>
            <a:off x="5562600" y="5410200"/>
            <a:ext cx="3429000" cy="1219200"/>
          </a:xfrm>
          <a:prstGeom prst="borderCallout1">
            <a:avLst>
              <a:gd name="adj1" fmla="val 45141"/>
              <a:gd name="adj2" fmla="val -968"/>
              <a:gd name="adj3" fmla="val -95001"/>
              <a:gd name="adj4" fmla="val -3190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Negative values tell me what block needs to go here to win!</a:t>
            </a:r>
          </a:p>
        </p:txBody>
      </p:sp>
    </p:spTree>
    <p:extLst>
      <p:ext uri="{BB962C8B-B14F-4D97-AF65-F5344CB8AC3E}">
        <p14:creationId xmlns:p14="http://schemas.microsoft.com/office/powerpoint/2010/main" val="4257611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8"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Tree>
    <p:extLst>
      <p:ext uri="{BB962C8B-B14F-4D97-AF65-F5344CB8AC3E}">
        <p14:creationId xmlns:p14="http://schemas.microsoft.com/office/powerpoint/2010/main" val="633374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6"/>
          <p:cNvSpPr>
            <a:spLocks noGrp="1" noChangeArrowheads="1"/>
          </p:cNvSpPr>
          <p:nvPr>
            <p:ph type="ctrTitle"/>
          </p:nvPr>
        </p:nvSpPr>
        <p:spPr>
          <a:xfrm>
            <a:off x="2133600" y="457200"/>
            <a:ext cx="6477000" cy="1622425"/>
          </a:xfrm>
        </p:spPr>
        <p:txBody>
          <a:bodyPr rtlCol="0">
            <a:normAutofit fontScale="90000"/>
          </a:bodyPr>
          <a:lstStyle/>
          <a:p>
            <a:pPr eaLnBrk="1" fontAlgn="auto" hangingPunct="1">
              <a:spcAft>
                <a:spcPts val="0"/>
              </a:spcAft>
              <a:defRPr/>
            </a:pPr>
            <a:r>
              <a:rPr lang="en-US" sz="16600" smtClean="0"/>
              <a:t>BUGS!</a:t>
            </a:r>
          </a:p>
        </p:txBody>
      </p:sp>
    </p:spTree>
    <p:extLst>
      <p:ext uri="{BB962C8B-B14F-4D97-AF65-F5344CB8AC3E}">
        <p14:creationId xmlns:p14="http://schemas.microsoft.com/office/powerpoint/2010/main" val="28817760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smtClean="0"/>
          </a:p>
        </p:txBody>
      </p:sp>
      <p:sp>
        <p:nvSpPr>
          <p:cNvPr id="63491" name="Rectangle 3"/>
          <p:cNvSpPr>
            <a:spLocks noGrp="1" noChangeArrowheads="1"/>
          </p:cNvSpPr>
          <p:nvPr>
            <p:ph type="body" idx="1"/>
          </p:nvPr>
        </p:nvSpPr>
        <p:spPr/>
        <p:txBody>
          <a:bodyPr/>
          <a:lstStyle/>
          <a:p>
            <a:pPr eaLnBrk="1" hangingPunct="1"/>
            <a:endParaRPr lang="en-US" smtClean="0"/>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l="4167" t="18333" r="2061" b="5000"/>
          <a:stretch>
            <a:fillRect/>
          </a:stretch>
        </p:blipFill>
        <p:spPr bwMode="auto">
          <a:xfrm>
            <a:off x="-381000" y="119063"/>
            <a:ext cx="99060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996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endParaRPr lang="en-US" smtClean="0"/>
          </a:p>
        </p:txBody>
      </p:sp>
      <p:pic>
        <p:nvPicPr>
          <p:cNvPr id="645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8686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5791200" y="4495800"/>
            <a:ext cx="2895600" cy="1219200"/>
          </a:xfrm>
          <a:prstGeom prst="borderCallout1">
            <a:avLst>
              <a:gd name="adj1" fmla="val -2394"/>
              <a:gd name="adj2" fmla="val 49203"/>
              <a:gd name="adj3" fmla="val -227044"/>
              <a:gd name="adj4" fmla="val -384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It is really sad when stuff you’ve made is on sale!</a:t>
            </a:r>
          </a:p>
        </p:txBody>
      </p:sp>
    </p:spTree>
    <p:extLst>
      <p:ext uri="{BB962C8B-B14F-4D97-AF65-F5344CB8AC3E}">
        <p14:creationId xmlns:p14="http://schemas.microsoft.com/office/powerpoint/2010/main" val="704345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1 4"/>
          <p:cNvSpPr/>
          <p:nvPr/>
        </p:nvSpPr>
        <p:spPr>
          <a:xfrm>
            <a:off x="4914900" y="457200"/>
            <a:ext cx="3886200" cy="2286000"/>
          </a:xfrm>
          <a:prstGeom prst="borderCallout1">
            <a:avLst>
              <a:gd name="adj1" fmla="val 99014"/>
              <a:gd name="adj2" fmla="val 50537"/>
              <a:gd name="adj3" fmla="val 97448"/>
              <a:gd name="adj4" fmla="val 3981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Which image is fake?</a:t>
            </a:r>
          </a:p>
          <a:p>
            <a:pPr marL="971550" lvl="1" indent="-514350" fontAlgn="auto">
              <a:spcBef>
                <a:spcPts val="0"/>
              </a:spcBef>
              <a:spcAft>
                <a:spcPts val="0"/>
              </a:spcAft>
              <a:buFont typeface="+mj-lt"/>
              <a:buAutoNum type="arabicPeriod"/>
              <a:defRPr/>
            </a:pPr>
            <a:r>
              <a:rPr lang="en-US" sz="2800" dirty="0"/>
              <a:t> A. Top Left</a:t>
            </a:r>
          </a:p>
          <a:p>
            <a:pPr marL="971550" lvl="1" indent="-514350" fontAlgn="auto">
              <a:spcBef>
                <a:spcPts val="0"/>
              </a:spcBef>
              <a:spcAft>
                <a:spcPts val="0"/>
              </a:spcAft>
              <a:buFont typeface="+mj-lt"/>
              <a:buAutoNum type="arabicPeriod"/>
              <a:defRPr/>
            </a:pPr>
            <a:r>
              <a:rPr lang="en-US" sz="2800" dirty="0"/>
              <a:t> B. Bottom Left</a:t>
            </a:r>
          </a:p>
          <a:p>
            <a:pPr marL="971550" lvl="1" indent="-514350" fontAlgn="auto">
              <a:spcBef>
                <a:spcPts val="0"/>
              </a:spcBef>
              <a:spcAft>
                <a:spcPts val="0"/>
              </a:spcAft>
              <a:buFont typeface="+mj-lt"/>
              <a:buAutoNum type="arabicPeriod"/>
              <a:defRPr/>
            </a:pPr>
            <a:r>
              <a:rPr lang="en-US" sz="2800" dirty="0"/>
              <a:t> C. Bottom Right</a:t>
            </a:r>
          </a:p>
        </p:txBody>
      </p:sp>
      <p:pic>
        <p:nvPicPr>
          <p:cNvPr id="65539" name="Picture 6" descr="http://www.techtalkforfamilies.com/files/u1/Didj_software-JetPack_Heroes-screensh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8" descr="http://www.techtalkforfamilies.com/files/u1/Didj_software-JetPack_Heroes-screensho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0" descr="http://g-ecx.images-amazon.com/images/G/01/toys-and-games/110/JetPack_Heros_Screen._V262000004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957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smtClean="0"/>
          </a:p>
        </p:txBody>
      </p:sp>
      <p:sp>
        <p:nvSpPr>
          <p:cNvPr id="66563" name="Rectangle 3"/>
          <p:cNvSpPr>
            <a:spLocks noGrp="1" noChangeArrowheads="1"/>
          </p:cNvSpPr>
          <p:nvPr>
            <p:ph type="body" idx="1"/>
          </p:nvPr>
        </p:nvSpPr>
        <p:spPr/>
        <p:txBody>
          <a:bodyPr/>
          <a:lstStyle/>
          <a:p>
            <a:pPr eaLnBrk="1" hangingPunct="1"/>
            <a:endParaRPr lang="en-US" smtClean="0"/>
          </a:p>
        </p:txBody>
      </p:sp>
      <p:pic>
        <p:nvPicPr>
          <p:cNvPr id="66564" name="Picture 4" descr="Jul2005-Vancouver 022"/>
          <p:cNvPicPr>
            <a:picLocks noChangeAspect="1" noChangeArrowheads="1"/>
          </p:cNvPicPr>
          <p:nvPr/>
        </p:nvPicPr>
        <p:blipFill>
          <a:blip r:embed="rId3">
            <a:extLst>
              <a:ext uri="{28A0092B-C50C-407E-A947-70E740481C1C}">
                <a14:useLocalDpi xmlns:a14="http://schemas.microsoft.com/office/drawing/2010/main" val="0"/>
              </a:ext>
            </a:extLst>
          </a:blip>
          <a:srcRect l="11288" r="16643" b="21997"/>
          <a:stretch>
            <a:fillRect/>
          </a:stretch>
        </p:blipFill>
        <p:spPr bwMode="auto">
          <a:xfrm>
            <a:off x="0" y="0"/>
            <a:ext cx="9144000" cy="74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5112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smtClean="0"/>
          </a:p>
        </p:txBody>
      </p:sp>
      <p:sp>
        <p:nvSpPr>
          <p:cNvPr id="67587" name="Rectangle 3"/>
          <p:cNvSpPr>
            <a:spLocks noGrp="1" noChangeArrowheads="1"/>
          </p:cNvSpPr>
          <p:nvPr>
            <p:ph type="body" idx="1"/>
          </p:nvPr>
        </p:nvSpPr>
        <p:spPr/>
        <p:txBody>
          <a:bodyPr/>
          <a:lstStyle/>
          <a:p>
            <a:pPr eaLnBrk="1" hangingPunct="1"/>
            <a:endParaRPr lang="en-US" smtClean="0"/>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349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8971" y="1312039"/>
            <a:ext cx="5105400" cy="2862322"/>
          </a:xfrm>
          <a:prstGeom prst="rect">
            <a:avLst/>
          </a:prstGeom>
          <a:noFill/>
        </p:spPr>
        <p:txBody>
          <a:bodyPr wrap="square" rtlCol="0">
            <a:spAutoFit/>
          </a:bodyPr>
          <a:lstStyle/>
          <a:p>
            <a:pPr>
              <a:lnSpc>
                <a:spcPct val="150000"/>
              </a:lnSpc>
            </a:pPr>
            <a:r>
              <a:rPr lang="en-US" sz="2400" dirty="0" smtClean="0"/>
              <a:t>T(0) </a:t>
            </a:r>
            <a:r>
              <a:rPr lang="en-US" sz="2400" dirty="0"/>
              <a:t>= </a:t>
            </a:r>
            <a:r>
              <a:rPr lang="en-US" sz="2400" dirty="0" smtClean="0"/>
              <a:t>1</a:t>
            </a:r>
          </a:p>
          <a:p>
            <a:pPr>
              <a:lnSpc>
                <a:spcPct val="150000"/>
              </a:lnSpc>
            </a:pPr>
            <a:r>
              <a:rPr lang="en-US" sz="2400" dirty="0" smtClean="0"/>
              <a:t>T(1) = 1</a:t>
            </a:r>
          </a:p>
          <a:p>
            <a:pPr>
              <a:lnSpc>
                <a:spcPct val="150000"/>
              </a:lnSpc>
            </a:pPr>
            <a:r>
              <a:rPr lang="en-US" sz="2400" dirty="0" smtClean="0"/>
              <a:t>T(N) = 1 + T(N-1) + T(N-2)</a:t>
            </a:r>
          </a:p>
          <a:p>
            <a:pPr>
              <a:lnSpc>
                <a:spcPct val="150000"/>
              </a:lnSpc>
            </a:pPr>
            <a:endParaRPr lang="en-US" sz="2400" dirty="0"/>
          </a:p>
          <a:p>
            <a:pPr>
              <a:lnSpc>
                <a:spcPct val="150000"/>
              </a:lnSpc>
            </a:pPr>
            <a:r>
              <a:rPr lang="en-US" sz="2400" dirty="0" smtClean="0"/>
              <a:t>	</a:t>
            </a:r>
            <a:r>
              <a:rPr lang="en-US" sz="2400" dirty="0" smtClean="0">
                <a:solidFill>
                  <a:schemeClr val="bg1"/>
                </a:solidFill>
              </a:rPr>
              <a:t>) </a:t>
            </a:r>
            <a:endParaRPr lang="en-US" sz="2400" dirty="0">
              <a:solidFill>
                <a:schemeClr val="bg1"/>
              </a:solidFill>
            </a:endParaRPr>
          </a:p>
        </p:txBody>
      </p:sp>
      <p:sp>
        <p:nvSpPr>
          <p:cNvPr id="8" name="Title 7"/>
          <p:cNvSpPr>
            <a:spLocks noGrp="1"/>
          </p:cNvSpPr>
          <p:nvPr>
            <p:ph type="title"/>
          </p:nvPr>
        </p:nvSpPr>
        <p:spPr/>
        <p:txBody>
          <a:bodyPr/>
          <a:lstStyle/>
          <a:p>
            <a:r>
              <a:rPr lang="en-US" dirty="0" smtClean="0"/>
              <a:t>Fibonacci recurrence relationship</a:t>
            </a:r>
            <a:endParaRPr lang="en-US" dirty="0"/>
          </a:p>
        </p:txBody>
      </p:sp>
      <p:pic>
        <p:nvPicPr>
          <p:cNvPr id="2" name="Picture 1"/>
          <p:cNvPicPr>
            <a:picLocks noChangeAspect="1"/>
          </p:cNvPicPr>
          <p:nvPr/>
        </p:nvPicPr>
        <p:blipFill>
          <a:blip r:embed="rId2"/>
          <a:stretch>
            <a:fillRect/>
          </a:stretch>
        </p:blipFill>
        <p:spPr>
          <a:xfrm>
            <a:off x="3541240" y="4948954"/>
            <a:ext cx="2289324" cy="1589283"/>
          </a:xfrm>
          <a:prstGeom prst="rect">
            <a:avLst/>
          </a:prstGeom>
        </p:spPr>
      </p:pic>
      <p:sp>
        <p:nvSpPr>
          <p:cNvPr id="9" name="Rectangle 8"/>
          <p:cNvSpPr/>
          <p:nvPr/>
        </p:nvSpPr>
        <p:spPr>
          <a:xfrm>
            <a:off x="5695950" y="1364839"/>
            <a:ext cx="2819400"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2400" i="1" u="sng" dirty="0" smtClean="0"/>
              <a:t>Define:</a:t>
            </a:r>
          </a:p>
          <a:p>
            <a:pPr>
              <a:lnSpc>
                <a:spcPct val="150000"/>
              </a:lnSpc>
            </a:pPr>
            <a:r>
              <a:rPr lang="en-US" sz="2400" dirty="0" smtClean="0"/>
              <a:t>T</a:t>
            </a:r>
            <a:r>
              <a:rPr lang="en-US" sz="2400" baseline="-25000" dirty="0" smtClean="0"/>
              <a:t>1</a:t>
            </a:r>
            <a:r>
              <a:rPr lang="en-US" sz="2400" dirty="0" smtClean="0"/>
              <a:t>(N) = </a:t>
            </a:r>
            <a:r>
              <a:rPr lang="en-US" sz="2400" dirty="0"/>
              <a:t>1 + </a:t>
            </a:r>
            <a:r>
              <a:rPr lang="en-US" sz="2400" dirty="0" smtClean="0"/>
              <a:t>2*T</a:t>
            </a:r>
            <a:r>
              <a:rPr lang="en-US" sz="2400" baseline="-25000" dirty="0" smtClean="0"/>
              <a:t>1</a:t>
            </a:r>
            <a:r>
              <a:rPr lang="en-US" sz="2400" dirty="0" smtClean="0"/>
              <a:t>(N-1</a:t>
            </a:r>
            <a:r>
              <a:rPr lang="en-US" sz="2400" dirty="0"/>
              <a:t>) </a:t>
            </a:r>
            <a:endParaRPr lang="en-US" sz="2400" dirty="0" smtClean="0"/>
          </a:p>
          <a:p>
            <a:pPr>
              <a:lnSpc>
                <a:spcPct val="150000"/>
              </a:lnSpc>
            </a:pPr>
            <a:r>
              <a:rPr lang="en-US" sz="2400" dirty="0" smtClean="0"/>
              <a:t>T</a:t>
            </a:r>
            <a:r>
              <a:rPr lang="en-US" sz="2400" baseline="-25000" dirty="0" smtClean="0"/>
              <a:t>2</a:t>
            </a:r>
            <a:r>
              <a:rPr lang="en-US" sz="2400" dirty="0" smtClean="0"/>
              <a:t>(N</a:t>
            </a:r>
            <a:r>
              <a:rPr lang="en-US" sz="2400" dirty="0"/>
              <a:t>) </a:t>
            </a:r>
            <a:r>
              <a:rPr lang="en-US" sz="2400" dirty="0" smtClean="0"/>
              <a:t>= </a:t>
            </a:r>
            <a:r>
              <a:rPr lang="en-US" sz="2400" dirty="0"/>
              <a:t>1 + </a:t>
            </a:r>
            <a:r>
              <a:rPr lang="en-US" sz="2400" dirty="0" smtClean="0"/>
              <a:t>2*T</a:t>
            </a:r>
            <a:r>
              <a:rPr lang="en-US" sz="2400" baseline="-25000" dirty="0" smtClean="0"/>
              <a:t>2</a:t>
            </a:r>
            <a:r>
              <a:rPr lang="en-US" sz="2400" dirty="0" smtClean="0"/>
              <a:t>(N-2)</a:t>
            </a:r>
          </a:p>
          <a:p>
            <a:pPr>
              <a:lnSpc>
                <a:spcPct val="150000"/>
              </a:lnSpc>
            </a:pPr>
            <a:endParaRPr lang="en-US" sz="2400" dirty="0" smtClean="0"/>
          </a:p>
          <a:p>
            <a:pPr>
              <a:lnSpc>
                <a:spcPct val="150000"/>
              </a:lnSpc>
            </a:pPr>
            <a:r>
              <a:rPr lang="en-US" sz="2400" dirty="0" smtClean="0"/>
              <a:t>T</a:t>
            </a:r>
            <a:r>
              <a:rPr lang="en-US" sz="2400" baseline="-25000" dirty="0" smtClean="0"/>
              <a:t>2</a:t>
            </a:r>
            <a:r>
              <a:rPr lang="en-US" sz="2400" dirty="0" smtClean="0"/>
              <a:t>(N) ≤ </a:t>
            </a:r>
            <a:r>
              <a:rPr lang="en-US" sz="2400" dirty="0"/>
              <a:t>T(N) ≤ </a:t>
            </a:r>
            <a:r>
              <a:rPr lang="en-US" sz="2400" dirty="0" smtClean="0"/>
              <a:t>T</a:t>
            </a:r>
            <a:r>
              <a:rPr lang="en-US" sz="2400" baseline="-25000" dirty="0" smtClean="0"/>
              <a:t>1</a:t>
            </a:r>
            <a:r>
              <a:rPr lang="en-US" sz="2400" dirty="0" smtClean="0"/>
              <a:t>(N</a:t>
            </a:r>
            <a:r>
              <a:rPr lang="en-US" sz="2400" dirty="0"/>
              <a:t>) </a:t>
            </a:r>
          </a:p>
        </p:txBody>
      </p:sp>
      <p:sp>
        <p:nvSpPr>
          <p:cNvPr id="10" name="TextBox 9"/>
          <p:cNvSpPr txBox="1"/>
          <p:nvPr/>
        </p:nvSpPr>
        <p:spPr>
          <a:xfrm>
            <a:off x="6371117" y="3370864"/>
            <a:ext cx="381000" cy="584775"/>
          </a:xfrm>
          <a:prstGeom prst="rect">
            <a:avLst/>
          </a:prstGeom>
          <a:noFill/>
        </p:spPr>
        <p:txBody>
          <a:bodyPr wrap="square" rtlCol="0">
            <a:spAutoFit/>
          </a:bodyPr>
          <a:lstStyle/>
          <a:p>
            <a:r>
              <a:rPr lang="en-US" sz="3200" b="1" dirty="0" smtClean="0"/>
              <a:t>?</a:t>
            </a:r>
            <a:endParaRPr lang="en-US" sz="3200" b="1" dirty="0"/>
          </a:p>
        </p:txBody>
      </p:sp>
      <p:sp>
        <p:nvSpPr>
          <p:cNvPr id="11" name="TextBox 10"/>
          <p:cNvSpPr txBox="1"/>
          <p:nvPr/>
        </p:nvSpPr>
        <p:spPr>
          <a:xfrm>
            <a:off x="7188051" y="3370864"/>
            <a:ext cx="381000" cy="584775"/>
          </a:xfrm>
          <a:prstGeom prst="rect">
            <a:avLst/>
          </a:prstGeom>
          <a:noFill/>
        </p:spPr>
        <p:txBody>
          <a:bodyPr wrap="square" rtlCol="0">
            <a:spAutoFit/>
          </a:bodyPr>
          <a:lstStyle/>
          <a:p>
            <a:r>
              <a:rPr lang="en-US" sz="3200" b="1" dirty="0" smtClean="0"/>
              <a:t>?</a:t>
            </a:r>
            <a:endParaRPr lang="en-US" sz="3200" b="1" dirty="0"/>
          </a:p>
        </p:txBody>
      </p:sp>
      <p:pic>
        <p:nvPicPr>
          <p:cNvPr id="12" name="Picture 11"/>
          <p:cNvPicPr>
            <a:picLocks noChangeAspect="1"/>
          </p:cNvPicPr>
          <p:nvPr/>
        </p:nvPicPr>
        <p:blipFill>
          <a:blip r:embed="rId2"/>
          <a:stretch>
            <a:fillRect/>
          </a:stretch>
        </p:blipFill>
        <p:spPr>
          <a:xfrm>
            <a:off x="6236815" y="4876800"/>
            <a:ext cx="2289324" cy="1589283"/>
          </a:xfrm>
          <a:prstGeom prst="rect">
            <a:avLst/>
          </a:prstGeom>
        </p:spPr>
      </p:pic>
      <p:pic>
        <p:nvPicPr>
          <p:cNvPr id="13" name="Picture 12"/>
          <p:cNvPicPr>
            <a:picLocks noChangeAspect="1"/>
          </p:cNvPicPr>
          <p:nvPr/>
        </p:nvPicPr>
        <p:blipFill>
          <a:blip r:embed="rId2"/>
          <a:stretch>
            <a:fillRect/>
          </a:stretch>
        </p:blipFill>
        <p:spPr>
          <a:xfrm>
            <a:off x="381000" y="4876800"/>
            <a:ext cx="2289324" cy="1589283"/>
          </a:xfrm>
          <a:prstGeom prst="rect">
            <a:avLst/>
          </a:prstGeom>
        </p:spPr>
      </p:pic>
    </p:spTree>
    <p:extLst>
      <p:ext uri="{BB962C8B-B14F-4D97-AF65-F5344CB8AC3E}">
        <p14:creationId xmlns:p14="http://schemas.microsoft.com/office/powerpoint/2010/main" val="3688990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1" y="1"/>
            <a:ext cx="4876800" cy="237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0" name="TextBox 9"/>
          <p:cNvSpPr txBox="1"/>
          <p:nvPr/>
        </p:nvSpPr>
        <p:spPr>
          <a:xfrm>
            <a:off x="-274" y="2438400"/>
            <a:ext cx="5791474" cy="4524315"/>
          </a:xfrm>
          <a:prstGeom prst="rect">
            <a:avLst/>
          </a:prstGeom>
          <a:noFill/>
        </p:spPr>
        <p:txBody>
          <a:bodyPr wrap="square" rtlCol="0">
            <a:spAutoFit/>
          </a:bodyPr>
          <a:lstStyle/>
          <a:p>
            <a:pPr>
              <a:lnSpc>
                <a:spcPct val="150000"/>
              </a:lnSpc>
            </a:pPr>
            <a:r>
              <a:rPr lang="en-US" sz="2400" dirty="0" smtClean="0"/>
              <a:t>T</a:t>
            </a:r>
            <a:r>
              <a:rPr lang="en-US" sz="2400" baseline="-25000" dirty="0"/>
              <a:t>1</a:t>
            </a:r>
            <a:r>
              <a:rPr lang="en-US" sz="2400" dirty="0" smtClean="0"/>
              <a:t>(1) = 1</a:t>
            </a:r>
          </a:p>
          <a:p>
            <a:pPr>
              <a:lnSpc>
                <a:spcPct val="150000"/>
              </a:lnSpc>
            </a:pPr>
            <a:r>
              <a:rPr lang="en-US" sz="2400" dirty="0" smtClean="0"/>
              <a:t>T</a:t>
            </a:r>
            <a:r>
              <a:rPr lang="en-US" sz="2400" baseline="-25000" dirty="0"/>
              <a:t>1</a:t>
            </a:r>
            <a:r>
              <a:rPr lang="en-US" sz="2400" dirty="0" smtClean="0"/>
              <a:t>(N) = 1 + 2*</a:t>
            </a:r>
            <a:r>
              <a:rPr lang="en-US" sz="2400" b="1" u="sng" dirty="0" smtClean="0"/>
              <a:t>T</a:t>
            </a:r>
            <a:r>
              <a:rPr lang="en-US" sz="2400" b="1" u="sng" baseline="-25000" dirty="0" smtClean="0"/>
              <a:t>1</a:t>
            </a:r>
            <a:r>
              <a:rPr lang="en-US" sz="2400" b="1" u="sng" dirty="0" smtClean="0"/>
              <a:t>(N-1)</a:t>
            </a:r>
          </a:p>
          <a:p>
            <a:pPr>
              <a:lnSpc>
                <a:spcPct val="150000"/>
              </a:lnSpc>
            </a:pPr>
            <a:r>
              <a:rPr lang="en-US" sz="2400" dirty="0" smtClean="0"/>
              <a:t>T</a:t>
            </a:r>
            <a:r>
              <a:rPr lang="en-US" sz="2400" baseline="-25000" dirty="0"/>
              <a:t>1</a:t>
            </a:r>
            <a:r>
              <a:rPr lang="en-US" sz="2400" dirty="0" smtClean="0"/>
              <a:t>(N) = 1 + 2*(1 + 2*</a:t>
            </a:r>
            <a:r>
              <a:rPr lang="en-US" sz="2400" b="1" u="sng" dirty="0" smtClean="0"/>
              <a:t>T</a:t>
            </a:r>
            <a:r>
              <a:rPr lang="en-US" sz="2400" b="1" u="sng" baseline="-25000" dirty="0" smtClean="0"/>
              <a:t>1</a:t>
            </a:r>
            <a:r>
              <a:rPr lang="en-US" sz="2400" b="1" u="sng" dirty="0" smtClean="0"/>
              <a:t>(N-2)</a:t>
            </a:r>
            <a:r>
              <a:rPr lang="en-US" sz="2400" dirty="0" smtClean="0"/>
              <a:t>)</a:t>
            </a:r>
          </a:p>
          <a:p>
            <a:pPr>
              <a:lnSpc>
                <a:spcPct val="150000"/>
              </a:lnSpc>
            </a:pPr>
            <a:r>
              <a:rPr lang="en-US" sz="2400" dirty="0" smtClean="0"/>
              <a:t>T</a:t>
            </a:r>
            <a:r>
              <a:rPr lang="en-US" sz="2400" baseline="-25000" dirty="0"/>
              <a:t>1</a:t>
            </a:r>
            <a:r>
              <a:rPr lang="en-US" sz="2400" dirty="0" smtClean="0"/>
              <a:t>(N) = 1 + 2 + 4*</a:t>
            </a:r>
            <a:r>
              <a:rPr lang="en-US" sz="2400" b="1" u="sng" dirty="0" smtClean="0"/>
              <a:t>T</a:t>
            </a:r>
            <a:r>
              <a:rPr lang="en-US" sz="2400" b="1" u="sng" baseline="-25000" dirty="0" smtClean="0"/>
              <a:t>1</a:t>
            </a:r>
            <a:r>
              <a:rPr lang="en-US" sz="2400" b="1" u="sng" dirty="0" smtClean="0"/>
              <a:t>(N-2)</a:t>
            </a:r>
          </a:p>
          <a:p>
            <a:pPr>
              <a:lnSpc>
                <a:spcPct val="150000"/>
              </a:lnSpc>
            </a:pPr>
            <a:r>
              <a:rPr lang="en-US" sz="2400" dirty="0" smtClean="0"/>
              <a:t>T</a:t>
            </a:r>
            <a:r>
              <a:rPr lang="en-US" sz="2400" baseline="-25000" dirty="0"/>
              <a:t>1</a:t>
            </a:r>
            <a:r>
              <a:rPr lang="en-US" sz="2400" dirty="0" smtClean="0"/>
              <a:t>(N) = </a:t>
            </a:r>
            <a:r>
              <a:rPr lang="en-US" sz="2400" dirty="0"/>
              <a:t>1 + </a:t>
            </a:r>
            <a:r>
              <a:rPr lang="en-US" sz="2400" dirty="0" smtClean="0"/>
              <a:t>2 + 4*(1 + 2</a:t>
            </a:r>
            <a:r>
              <a:rPr lang="en-US" sz="2400" b="1" u="sng" dirty="0" smtClean="0"/>
              <a:t>T</a:t>
            </a:r>
            <a:r>
              <a:rPr lang="en-US" sz="2400" b="1" u="sng" baseline="-25000" dirty="0" smtClean="0"/>
              <a:t>1</a:t>
            </a:r>
            <a:r>
              <a:rPr lang="en-US" sz="2400" b="1" u="sng" dirty="0" smtClean="0"/>
              <a:t>(N-3)</a:t>
            </a:r>
            <a:r>
              <a:rPr lang="en-US" sz="2400" dirty="0" smtClean="0"/>
              <a:t>)</a:t>
            </a:r>
          </a:p>
          <a:p>
            <a:pPr>
              <a:lnSpc>
                <a:spcPct val="150000"/>
              </a:lnSpc>
            </a:pPr>
            <a:r>
              <a:rPr lang="en-US" sz="2400" dirty="0" smtClean="0"/>
              <a:t>… </a:t>
            </a:r>
          </a:p>
          <a:p>
            <a:pPr>
              <a:lnSpc>
                <a:spcPct val="150000"/>
              </a:lnSpc>
            </a:pPr>
            <a:r>
              <a:rPr lang="en-US" sz="2400" dirty="0" smtClean="0"/>
              <a:t>T</a:t>
            </a:r>
            <a:r>
              <a:rPr lang="en-US" sz="2400" baseline="-25000" dirty="0"/>
              <a:t>1</a:t>
            </a:r>
            <a:r>
              <a:rPr lang="en-US" sz="2400" dirty="0" smtClean="0"/>
              <a:t>(N) = 1 + 2 + 4 + … + 2</a:t>
            </a:r>
            <a:r>
              <a:rPr lang="en-US" sz="2400" baseline="30000" dirty="0" smtClean="0"/>
              <a:t>N-1</a:t>
            </a:r>
            <a:endParaRPr lang="en-US" sz="2400" baseline="30000" dirty="0"/>
          </a:p>
          <a:p>
            <a:pPr>
              <a:lnSpc>
                <a:spcPct val="150000"/>
              </a:lnSpc>
            </a:pPr>
            <a:r>
              <a:rPr lang="en-US" sz="2400" b="1" dirty="0" smtClean="0"/>
              <a:t>T</a:t>
            </a:r>
            <a:r>
              <a:rPr lang="en-US" sz="2400" b="1" baseline="-25000" dirty="0" smtClean="0"/>
              <a:t>1</a:t>
            </a:r>
            <a:r>
              <a:rPr lang="en-US" sz="2400" b="1" dirty="0" smtClean="0"/>
              <a:t>(N) = 2</a:t>
            </a:r>
            <a:r>
              <a:rPr lang="en-US" sz="2400" b="1" baseline="30000" dirty="0" smtClean="0"/>
              <a:t>N </a:t>
            </a:r>
            <a:r>
              <a:rPr lang="en-US" sz="2400" b="1" dirty="0"/>
              <a:t>-1</a:t>
            </a:r>
          </a:p>
        </p:txBody>
      </p:sp>
      <p:sp>
        <p:nvSpPr>
          <p:cNvPr id="11" name="TextBox 10"/>
          <p:cNvSpPr txBox="1"/>
          <p:nvPr/>
        </p:nvSpPr>
        <p:spPr>
          <a:xfrm>
            <a:off x="6019800" y="2141518"/>
            <a:ext cx="3124200" cy="4339650"/>
          </a:xfrm>
          <a:prstGeom prst="rect">
            <a:avLst/>
          </a:prstGeom>
          <a:noFill/>
        </p:spPr>
        <p:txBody>
          <a:bodyPr wrap="square" rtlCol="0">
            <a:spAutoFit/>
          </a:bodyPr>
          <a:lstStyle/>
          <a:p>
            <a:pPr>
              <a:lnSpc>
                <a:spcPct val="150000"/>
              </a:lnSpc>
            </a:pPr>
            <a:r>
              <a:rPr lang="en-US" sz="2000" dirty="0" smtClean="0"/>
              <a:t>Based upon this relationship</a:t>
            </a:r>
          </a:p>
          <a:p>
            <a:pPr>
              <a:lnSpc>
                <a:spcPct val="150000"/>
              </a:lnSpc>
            </a:pPr>
            <a:r>
              <a:rPr lang="en-US" sz="2400" dirty="0" smtClean="0"/>
              <a:t>T</a:t>
            </a:r>
            <a:r>
              <a:rPr lang="en-US" sz="2400" baseline="-25000" dirty="0"/>
              <a:t>1</a:t>
            </a:r>
            <a:r>
              <a:rPr lang="en-US" sz="2400" dirty="0" smtClean="0"/>
              <a:t>(N)	= 1 + 2*T</a:t>
            </a:r>
            <a:r>
              <a:rPr lang="en-US" sz="2400" baseline="-25000" dirty="0" smtClean="0"/>
              <a:t>1</a:t>
            </a:r>
            <a:r>
              <a:rPr lang="en-US" sz="2400" dirty="0" smtClean="0"/>
              <a:t>(N-1)</a:t>
            </a:r>
          </a:p>
          <a:p>
            <a:pPr>
              <a:lnSpc>
                <a:spcPct val="150000"/>
              </a:lnSpc>
            </a:pPr>
            <a:endParaRPr lang="en-US" sz="2400" dirty="0" smtClean="0"/>
          </a:p>
          <a:p>
            <a:pPr>
              <a:lnSpc>
                <a:spcPct val="150000"/>
              </a:lnSpc>
            </a:pPr>
            <a:r>
              <a:rPr lang="en-US" sz="2000" dirty="0" smtClean="0"/>
              <a:t>We can generalize that:</a:t>
            </a:r>
          </a:p>
          <a:p>
            <a:pPr>
              <a:lnSpc>
                <a:spcPct val="150000"/>
              </a:lnSpc>
            </a:pPr>
            <a:r>
              <a:rPr lang="en-US" sz="2400" dirty="0" smtClean="0"/>
              <a:t>T</a:t>
            </a:r>
            <a:r>
              <a:rPr lang="en-US" sz="2400" baseline="-25000" dirty="0" smtClean="0"/>
              <a:t>1</a:t>
            </a:r>
            <a:r>
              <a:rPr lang="en-US" sz="2400" dirty="0" smtClean="0"/>
              <a:t>(N-1)	= 1 + 2*T</a:t>
            </a:r>
            <a:r>
              <a:rPr lang="en-US" sz="2400" baseline="-25000" dirty="0" smtClean="0"/>
              <a:t>1</a:t>
            </a:r>
            <a:r>
              <a:rPr lang="en-US" sz="2400" dirty="0" smtClean="0"/>
              <a:t>(N-2)</a:t>
            </a:r>
          </a:p>
          <a:p>
            <a:pPr>
              <a:lnSpc>
                <a:spcPct val="150000"/>
              </a:lnSpc>
            </a:pPr>
            <a:endParaRPr lang="en-US" sz="2400" dirty="0" smtClean="0"/>
          </a:p>
          <a:p>
            <a:pPr>
              <a:lnSpc>
                <a:spcPct val="150000"/>
              </a:lnSpc>
            </a:pPr>
            <a:r>
              <a:rPr lang="en-US" sz="2400" dirty="0" smtClean="0"/>
              <a:t>T</a:t>
            </a:r>
            <a:r>
              <a:rPr lang="en-US" sz="2400" baseline="-25000" dirty="0" smtClean="0"/>
              <a:t>1</a:t>
            </a:r>
            <a:r>
              <a:rPr lang="en-US" sz="2400" dirty="0" smtClean="0"/>
              <a:t>(N-2)	= 1 + 2*T</a:t>
            </a:r>
            <a:r>
              <a:rPr lang="en-US" sz="2400" baseline="-25000" dirty="0" smtClean="0"/>
              <a:t>1</a:t>
            </a:r>
            <a:r>
              <a:rPr lang="en-US" sz="2400" dirty="0" smtClean="0"/>
              <a:t>(N-3)</a:t>
            </a:r>
          </a:p>
          <a:p>
            <a:pPr>
              <a:lnSpc>
                <a:spcPct val="150000"/>
              </a:lnSpc>
            </a:pPr>
            <a:r>
              <a:rPr lang="en-US" sz="2400" dirty="0" smtClean="0"/>
              <a:t>…  </a:t>
            </a:r>
          </a:p>
        </p:txBody>
      </p:sp>
      <p:grpSp>
        <p:nvGrpSpPr>
          <p:cNvPr id="13" name="Group 12"/>
          <p:cNvGrpSpPr/>
          <p:nvPr/>
        </p:nvGrpSpPr>
        <p:grpSpPr>
          <a:xfrm>
            <a:off x="2895600" y="3309073"/>
            <a:ext cx="3185947" cy="1057564"/>
            <a:chOff x="2428656" y="4378649"/>
            <a:chExt cx="3185947" cy="1057564"/>
          </a:xfrm>
        </p:grpSpPr>
        <p:cxnSp>
          <p:nvCxnSpPr>
            <p:cNvPr id="14" name="Straight Arrow Connector 13"/>
            <p:cNvCxnSpPr/>
            <p:nvPr/>
          </p:nvCxnSpPr>
          <p:spPr>
            <a:xfrm flipH="1" flipV="1">
              <a:off x="2428656" y="4378649"/>
              <a:ext cx="3185947" cy="10575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115387">
              <a:off x="3162300" y="4563728"/>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17" name="Right Brace 16"/>
          <p:cNvSpPr/>
          <p:nvPr/>
        </p:nvSpPr>
        <p:spPr>
          <a:xfrm rot="16200000">
            <a:off x="2461415" y="2782006"/>
            <a:ext cx="334970" cy="1752600"/>
          </a:xfrm>
          <a:prstGeom prst="rightBrace">
            <a:avLst>
              <a:gd name="adj1" fmla="val 40417"/>
              <a:gd name="adj2" fmla="val 2873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 name="Group 17"/>
          <p:cNvGrpSpPr/>
          <p:nvPr/>
        </p:nvGrpSpPr>
        <p:grpSpPr>
          <a:xfrm>
            <a:off x="3276601" y="4582633"/>
            <a:ext cx="2685604" cy="884506"/>
            <a:chOff x="2712844" y="5102654"/>
            <a:chExt cx="2685604" cy="884506"/>
          </a:xfrm>
        </p:grpSpPr>
        <p:cxnSp>
          <p:nvCxnSpPr>
            <p:cNvPr id="19" name="Straight Arrow Connector 18"/>
            <p:cNvCxnSpPr/>
            <p:nvPr/>
          </p:nvCxnSpPr>
          <p:spPr>
            <a:xfrm flipH="1" flipV="1">
              <a:off x="2712844" y="5102654"/>
              <a:ext cx="2685604" cy="8845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115387">
              <a:off x="3243138" y="5216730"/>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21" name="Right Brace 20"/>
          <p:cNvSpPr/>
          <p:nvPr/>
        </p:nvSpPr>
        <p:spPr>
          <a:xfrm rot="16200000">
            <a:off x="2851001" y="3941434"/>
            <a:ext cx="305868" cy="1588265"/>
          </a:xfrm>
          <a:prstGeom prst="rightBrace">
            <a:avLst>
              <a:gd name="adj1" fmla="val 40417"/>
              <a:gd name="adj2" fmla="val 2651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7"/>
          <p:cNvGrpSpPr/>
          <p:nvPr/>
        </p:nvGrpSpPr>
        <p:grpSpPr>
          <a:xfrm>
            <a:off x="3048002" y="3962400"/>
            <a:ext cx="1245074" cy="548913"/>
            <a:chOff x="3048002" y="3962400"/>
            <a:chExt cx="1245074" cy="548913"/>
          </a:xfrm>
        </p:grpSpPr>
        <p:cxnSp>
          <p:nvCxnSpPr>
            <p:cNvPr id="4" name="Curved Connector 3"/>
            <p:cNvCxnSpPr/>
            <p:nvPr/>
          </p:nvCxnSpPr>
          <p:spPr>
            <a:xfrm rot="10800000" flipV="1">
              <a:off x="3048002" y="3962400"/>
              <a:ext cx="457200" cy="404236"/>
            </a:xfrm>
            <a:prstGeom prst="curvedConnector3">
              <a:avLst>
                <a:gd name="adj1" fmla="val -24418"/>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0743333">
              <a:off x="3303059" y="4172759"/>
              <a:ext cx="990017" cy="338554"/>
            </a:xfrm>
            <a:prstGeom prst="rect">
              <a:avLst/>
            </a:prstGeom>
            <a:noFill/>
          </p:spPr>
          <p:txBody>
            <a:bodyPr wrap="square" rtlCol="0">
              <a:spAutoFit/>
            </a:bodyPr>
            <a:lstStyle/>
            <a:p>
              <a:r>
                <a:rPr lang="en-US" sz="1600" dirty="0" smtClean="0"/>
                <a:t>distribute</a:t>
              </a:r>
              <a:endParaRPr lang="en-US" sz="1600" dirty="0"/>
            </a:p>
          </p:txBody>
        </p:sp>
      </p:grpSp>
    </p:spTree>
    <p:extLst>
      <p:ext uri="{BB962C8B-B14F-4D97-AF65-F5344CB8AC3E}">
        <p14:creationId xmlns:p14="http://schemas.microsoft.com/office/powerpoint/2010/main" val="232894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5983</TotalTime>
  <Words>3104</Words>
  <Application>Microsoft Office PowerPoint</Application>
  <PresentationFormat>On-screen Show (4:3)</PresentationFormat>
  <Paragraphs>1226</Paragraphs>
  <Slides>77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77</vt:i4>
      </vt:variant>
    </vt:vector>
  </HeadingPairs>
  <TitlesOfParts>
    <vt:vector size="89" baseType="lpstr">
      <vt:lpstr>MS PGothic</vt:lpstr>
      <vt:lpstr>Arial</vt:lpstr>
      <vt:lpstr>Calibri</vt:lpstr>
      <vt:lpstr>Comic Sans MS</vt:lpstr>
      <vt:lpstr>Consolas</vt:lpstr>
      <vt:lpstr>Courier New</vt:lpstr>
      <vt:lpstr>Helvetica</vt:lpstr>
      <vt:lpstr>Impact</vt:lpstr>
      <vt:lpstr>Symbol</vt:lpstr>
      <vt:lpstr>Times</vt:lpstr>
      <vt:lpstr>Times New Roman</vt:lpstr>
      <vt:lpstr>Office Theme</vt:lpstr>
      <vt:lpstr>CS  60</vt:lpstr>
      <vt:lpstr>Survey – Settle a Carpool Debate</vt:lpstr>
      <vt:lpstr>Homework Due Dates</vt:lpstr>
      <vt:lpstr>Administrative Stuff (Not in your notes)</vt:lpstr>
      <vt:lpstr>Recurrence Relationships  (This will involve a lot of algebra – but no magic!)</vt:lpstr>
      <vt:lpstr>Big-O: Logarithmic Time O(log2N)</vt:lpstr>
      <vt:lpstr>Big-O:  Exponential Time O(2N)</vt:lpstr>
      <vt:lpstr>Fibonacci recurrence relationship</vt:lpstr>
      <vt:lpstr>Big-O:  Exponential Time O(2N)</vt:lpstr>
      <vt:lpstr>Big-O:  Exponential Time O(2N)</vt:lpstr>
      <vt:lpstr>Big-O:  Exponential Time O(2N)</vt:lpstr>
      <vt:lpstr>Quick Sort</vt:lpstr>
      <vt:lpstr>Quick Sort</vt:lpstr>
      <vt:lpstr>QuickSort with Linked Lists</vt:lpstr>
      <vt:lpstr>PowerPoint Presentation</vt:lpstr>
      <vt:lpstr>Quick Sort: The Algorithm (For your notes)</vt:lpstr>
      <vt:lpstr>Can you make Quick Sort run in… (what is the worst you can do? Describe the input)</vt:lpstr>
      <vt:lpstr>PowerPoint Presentation</vt:lpstr>
      <vt:lpstr>Quick Sort – Choosing a Pivot</vt:lpstr>
      <vt:lpstr>Quick Sort</vt:lpstr>
      <vt:lpstr>QuickSort with an Array</vt:lpstr>
      <vt:lpstr>Quick Sort with an Array DEMO</vt:lpstr>
      <vt:lpstr>Quick Sort Demo </vt:lpstr>
      <vt:lpstr>Quick Sort Demo</vt:lpstr>
      <vt:lpstr>Runtime</vt:lpstr>
      <vt:lpstr>What is the worst case run-time for find in this Binary Search Tree?</vt:lpstr>
      <vt:lpstr>What is the worst case run-time for find in a “full” BST with n nodes?</vt:lpstr>
      <vt:lpstr>Assuming:   all nodes have 0 or 1 children N nodes in the BST</vt:lpstr>
      <vt:lpstr>Assuming:   all nodes have 0 or 2 children N nodes in the BST  (and height = log(n))</vt:lpstr>
      <vt:lpstr>Assuming:   most nodes have 0 or 2 children height is O(log n) N nodes in the BST</vt:lpstr>
      <vt:lpstr>Big-O for  Lists (a.k.a. linked lists)</vt:lpstr>
      <vt:lpstr>PowerPoint Presentation</vt:lpstr>
      <vt:lpstr>Assuming:  the modifiable LinkedList using Hw5 List and ListNode</vt:lpstr>
      <vt:lpstr>Big-O for Arrays</vt:lpstr>
      <vt:lpstr>PowerPoint Presentation</vt:lpstr>
      <vt:lpstr>PowerPoint Presentation</vt:lpstr>
      <vt:lpstr>PowerPoint Presentation</vt:lpstr>
      <vt:lpstr>Stable and Non-Stable Sorting</vt:lpstr>
      <vt:lpstr>Stable Sort</vt:lpstr>
      <vt:lpstr>Radix Sort (an example of a stable sort)</vt:lpstr>
      <vt:lpstr>Easy Sorting Problems…</vt:lpstr>
      <vt:lpstr>Harder Sorting Problems… Approach 1 – Two stages</vt:lpstr>
      <vt:lpstr>Harder Sorting Problems… Approach 2</vt:lpstr>
      <vt:lpstr>Combine the buckets </vt:lpstr>
      <vt:lpstr>Re-sort using the tens digit</vt:lpstr>
      <vt:lpstr>Radix Sort the numbers 0-99</vt:lpstr>
      <vt:lpstr>We can represent numbers with 1’s and 0’s</vt:lpstr>
      <vt:lpstr>Radix Sort with 32 bit numbers</vt:lpstr>
      <vt:lpstr>Runtime of Radix Sort</vt:lpstr>
      <vt:lpstr>Selection Sort</vt:lpstr>
      <vt:lpstr>Selection Sort Pseudocode</vt:lpstr>
      <vt:lpstr>% test cases for min</vt:lpstr>
      <vt:lpstr>% write min in Prolog</vt:lpstr>
      <vt:lpstr>% solution for min</vt:lpstr>
      <vt:lpstr>Summations</vt:lpstr>
      <vt:lpstr>PowerPoint Presentation</vt:lpstr>
      <vt:lpstr>Some Algebra to calculate: </vt:lpstr>
      <vt:lpstr>PowerPoint Presentation</vt:lpstr>
      <vt:lpstr>PowerPoint Presentation</vt:lpstr>
      <vt:lpstr>What’s the relationship between height and number of nodes?</vt:lpstr>
      <vt:lpstr>What’s the relationship between height and number of nodes?</vt:lpstr>
      <vt:lpstr>// Take the log of both sides</vt:lpstr>
      <vt:lpstr>BONUS</vt:lpstr>
      <vt:lpstr>PowerPoint Presentation</vt:lpstr>
      <vt:lpstr>PowerPoint Presentation</vt:lpstr>
      <vt:lpstr>http://www.youtube.com/watch?v=pzRmNYA8LlY</vt:lpstr>
      <vt:lpstr>ClickStart</vt:lpstr>
      <vt:lpstr>PowerPoint Presentation</vt:lpstr>
      <vt:lpstr>PowerPoint Presentation</vt:lpstr>
      <vt:lpstr>PowerPoint Presentation</vt:lpstr>
      <vt:lpstr>PowerPoint Presentation</vt:lpstr>
      <vt:lpstr>BUGS!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dc:creator>
  <cp:lastModifiedBy>ColleenLewis</cp:lastModifiedBy>
  <cp:revision>276</cp:revision>
  <cp:lastPrinted>2013-03-28T16:44:04Z</cp:lastPrinted>
  <dcterms:created xsi:type="dcterms:W3CDTF">2012-10-29T16:10:05Z</dcterms:created>
  <dcterms:modified xsi:type="dcterms:W3CDTF">2013-11-13T19:52:10Z</dcterms:modified>
</cp:coreProperties>
</file>