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99" r:id="rId2"/>
    <p:sldId id="313" r:id="rId3"/>
    <p:sldId id="314" r:id="rId4"/>
    <p:sldId id="390" r:id="rId5"/>
    <p:sldId id="368" r:id="rId6"/>
    <p:sldId id="371" r:id="rId7"/>
    <p:sldId id="370" r:id="rId8"/>
    <p:sldId id="372" r:id="rId9"/>
    <p:sldId id="374" r:id="rId10"/>
    <p:sldId id="373" r:id="rId11"/>
    <p:sldId id="384" r:id="rId12"/>
    <p:sldId id="383" r:id="rId13"/>
    <p:sldId id="385" r:id="rId14"/>
    <p:sldId id="386" r:id="rId15"/>
    <p:sldId id="387" r:id="rId16"/>
    <p:sldId id="388" r:id="rId17"/>
    <p:sldId id="389" r:id="rId18"/>
    <p:sldId id="304" r:id="rId19"/>
    <p:sldId id="306" r:id="rId20"/>
    <p:sldId id="362" r:id="rId21"/>
    <p:sldId id="296" r:id="rId22"/>
    <p:sldId id="363" r:id="rId23"/>
    <p:sldId id="396" r:id="rId24"/>
    <p:sldId id="365" r:id="rId25"/>
    <p:sldId id="400" r:id="rId26"/>
    <p:sldId id="366" r:id="rId27"/>
    <p:sldId id="402" r:id="rId28"/>
    <p:sldId id="395" r:id="rId29"/>
    <p:sldId id="364" r:id="rId30"/>
    <p:sldId id="392" r:id="rId31"/>
    <p:sldId id="391" r:id="rId32"/>
    <p:sldId id="394" r:id="rId33"/>
    <p:sldId id="393" r:id="rId34"/>
    <p:sldId id="331" r:id="rId35"/>
    <p:sldId id="332" r:id="rId36"/>
    <p:sldId id="334" r:id="rId37"/>
    <p:sldId id="335" r:id="rId38"/>
    <p:sldId id="337" r:id="rId39"/>
    <p:sldId id="338" r:id="rId40"/>
    <p:sldId id="397" r:id="rId41"/>
    <p:sldId id="340" r:id="rId42"/>
    <p:sldId id="341" r:id="rId43"/>
    <p:sldId id="342" r:id="rId44"/>
    <p:sldId id="398" r:id="rId45"/>
    <p:sldId id="343" r:id="rId46"/>
    <p:sldId id="344" r:id="rId47"/>
    <p:sldId id="345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99"/>
            <p14:sldId id="313"/>
            <p14:sldId id="314"/>
          </p14:sldIdLst>
        </p14:section>
        <p14:section name="Casting" id="{3B7BE850-D25C-45B6-8801-5AA9936F9956}">
          <p14:sldIdLst>
            <p14:sldId id="390"/>
            <p14:sldId id="368"/>
            <p14:sldId id="371"/>
            <p14:sldId id="370"/>
            <p14:sldId id="372"/>
            <p14:sldId id="374"/>
            <p14:sldId id="373"/>
            <p14:sldId id="384"/>
            <p14:sldId id="383"/>
            <p14:sldId id="385"/>
            <p14:sldId id="386"/>
            <p14:sldId id="387"/>
            <p14:sldId id="388"/>
            <p14:sldId id="389"/>
          </p14:sldIdLst>
        </p14:section>
        <p14:section name="Review" id="{3BE78171-C996-4810-8DDC-CA3F1F23A37C}">
          <p14:sldIdLst>
            <p14:sldId id="304"/>
            <p14:sldId id="306"/>
            <p14:sldId id="362"/>
            <p14:sldId id="296"/>
            <p14:sldId id="363"/>
          </p14:sldIdLst>
        </p14:section>
        <p14:section name="Stack vs. Queue" id="{5E6FB84C-C3C2-480F-AA90-E9EB57B981C4}">
          <p14:sldIdLst>
            <p14:sldId id="396"/>
            <p14:sldId id="365"/>
            <p14:sldId id="400"/>
            <p14:sldId id="366"/>
            <p14:sldId id="402"/>
            <p14:sldId id="395"/>
            <p14:sldId id="364"/>
          </p14:sldIdLst>
        </p14:section>
        <p14:section name="ArrayList" id="{90739DA9-0467-442B-8395-A7C0367CC553}">
          <p14:sldIdLst>
            <p14:sldId id="392"/>
            <p14:sldId id="391"/>
            <p14:sldId id="394"/>
            <p14:sldId id="393"/>
          </p14:sldIdLst>
        </p14:section>
        <p14:section name="Maze" id="{88A2C74C-F3F5-4BEF-B281-E0D27ED4B981}">
          <p14:sldIdLst>
            <p14:sldId id="331"/>
            <p14:sldId id="332"/>
            <p14:sldId id="334"/>
            <p14:sldId id="335"/>
            <p14:sldId id="337"/>
            <p14:sldId id="338"/>
            <p14:sldId id="397"/>
            <p14:sldId id="340"/>
            <p14:sldId id="341"/>
            <p14:sldId id="342"/>
            <p14:sldId id="398"/>
            <p14:sldId id="343"/>
            <p14:sldId id="344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39" autoAdjust="0"/>
  </p:normalViewPr>
  <p:slideViewPr>
    <p:cSldViewPr>
      <p:cViewPr>
        <p:scale>
          <a:sx n="70" d="100"/>
          <a:sy n="70" d="100"/>
        </p:scale>
        <p:origin x="-27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873A6B20-6FBB-49BE-9283-5E7B02E2C9C5}" type="presOf" srcId="{1F7D5AB0-098A-4388-A7A1-E3AFCD8D6D05}" destId="{51229889-18EE-4863-B09F-64294CDEE9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F1D533C6-FFD1-417E-B505-27CED9C8F472}" type="presOf" srcId="{A01537A2-0B35-494C-938C-1C13400634F2}" destId="{898C303C-D5B3-4DD7-B0B9-6FFD9ECA8397}" srcOrd="0" destOrd="0" presId="urn:microsoft.com/office/officeart/2005/8/layout/hierarchy1"/>
    <dgm:cxn modelId="{D94B9723-9EC6-4C16-87A3-2A6972F42FC2}" type="presOf" srcId="{9DB7261F-EBE4-4F25-8D0C-3059EBF69084}" destId="{D05CB98C-987E-4326-92B0-4DE690BB224D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A6B2DCE1-91CD-4EFD-8809-E6692822A412}" type="presOf" srcId="{3C97553A-A562-439A-8E40-125CD02D626B}" destId="{D67833BF-FD0E-45B6-9DC8-BA2C657BD1CB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8BB3CDEE-042E-4638-836B-5EE7FF7793EC}" type="presOf" srcId="{D9E4BB66-A798-4486-B94E-A2973735F262}" destId="{8EE5A705-1B04-4B88-9E00-061A9E9C8EA3}" srcOrd="0" destOrd="0" presId="urn:microsoft.com/office/officeart/2005/8/layout/hierarchy1"/>
    <dgm:cxn modelId="{AAEAC379-2C60-43D4-B934-71960E8842EE}" type="presOf" srcId="{46988792-36D6-4D90-9CDA-FC91BD00586D}" destId="{DC182453-8B81-411F-831B-2717ECFC4EA0}" srcOrd="0" destOrd="0" presId="urn:microsoft.com/office/officeart/2005/8/layout/hierarchy1"/>
    <dgm:cxn modelId="{71347495-D1F4-47E8-872F-29B5944DAD64}" type="presOf" srcId="{E0166CA6-7C08-4A54-A6BF-649486745C60}" destId="{A55F3E30-46DF-4821-B67E-6E4382DAC921}" srcOrd="0" destOrd="0" presId="urn:microsoft.com/office/officeart/2005/8/layout/hierarchy1"/>
    <dgm:cxn modelId="{00B0C7FC-2F30-4D67-BC47-041449633B0B}" type="presOf" srcId="{F82338B5-F251-4C47-A4F8-35E2A1493DCE}" destId="{8D66BA76-8CAB-45B5-9D11-9D8841796241}" srcOrd="0" destOrd="0" presId="urn:microsoft.com/office/officeart/2005/8/layout/hierarchy1"/>
    <dgm:cxn modelId="{217A7E1A-8D6E-409C-9481-0FC14B61551D}" type="presParOf" srcId="{898C303C-D5B3-4DD7-B0B9-6FFD9ECA8397}" destId="{4B00D8AD-F74B-4C50-B078-53086DF26042}" srcOrd="0" destOrd="0" presId="urn:microsoft.com/office/officeart/2005/8/layout/hierarchy1"/>
    <dgm:cxn modelId="{AE7AF993-BE4D-42B9-9FB2-25863097FFB4}" type="presParOf" srcId="{4B00D8AD-F74B-4C50-B078-53086DF26042}" destId="{D3BAB740-621B-4DE9-8AE5-3A3DCB2F313A}" srcOrd="0" destOrd="0" presId="urn:microsoft.com/office/officeart/2005/8/layout/hierarchy1"/>
    <dgm:cxn modelId="{8C27417C-8B77-480F-A3B2-BA984D57638C}" type="presParOf" srcId="{D3BAB740-621B-4DE9-8AE5-3A3DCB2F313A}" destId="{16C23E90-D800-4E23-B194-E1C19018AA5A}" srcOrd="0" destOrd="0" presId="urn:microsoft.com/office/officeart/2005/8/layout/hierarchy1"/>
    <dgm:cxn modelId="{7082C46F-CFEE-4D07-9BEC-2A45068370B7}" type="presParOf" srcId="{D3BAB740-621B-4DE9-8AE5-3A3DCB2F313A}" destId="{DC182453-8B81-411F-831B-2717ECFC4EA0}" srcOrd="1" destOrd="0" presId="urn:microsoft.com/office/officeart/2005/8/layout/hierarchy1"/>
    <dgm:cxn modelId="{C3AA4F11-DECB-4AC3-BE65-0CA264E81893}" type="presParOf" srcId="{4B00D8AD-F74B-4C50-B078-53086DF26042}" destId="{61954FAA-465C-403E-AEB0-B647A8884DE5}" srcOrd="1" destOrd="0" presId="urn:microsoft.com/office/officeart/2005/8/layout/hierarchy1"/>
    <dgm:cxn modelId="{9DF287A8-0E4B-449C-BD74-3DE83C784484}" type="presParOf" srcId="{61954FAA-465C-403E-AEB0-B647A8884DE5}" destId="{8D66BA76-8CAB-45B5-9D11-9D8841796241}" srcOrd="0" destOrd="0" presId="urn:microsoft.com/office/officeart/2005/8/layout/hierarchy1"/>
    <dgm:cxn modelId="{529BE905-F981-4A8D-81A8-3B84CAF1BA78}" type="presParOf" srcId="{61954FAA-465C-403E-AEB0-B647A8884DE5}" destId="{57BDB8BA-11D1-45FE-AF1E-9E32F69B9E74}" srcOrd="1" destOrd="0" presId="urn:microsoft.com/office/officeart/2005/8/layout/hierarchy1"/>
    <dgm:cxn modelId="{01B26591-3D81-4040-8CA7-5E0F720CD0C4}" type="presParOf" srcId="{57BDB8BA-11D1-45FE-AF1E-9E32F69B9E74}" destId="{78110873-3C44-4114-B783-621CBAF4C77D}" srcOrd="0" destOrd="0" presId="urn:microsoft.com/office/officeart/2005/8/layout/hierarchy1"/>
    <dgm:cxn modelId="{A9F74790-2CB8-41D9-B6E1-E231FD1033F4}" type="presParOf" srcId="{78110873-3C44-4114-B783-621CBAF4C77D}" destId="{EDE50C3C-93D8-43FA-9206-24137F07F60A}" srcOrd="0" destOrd="0" presId="urn:microsoft.com/office/officeart/2005/8/layout/hierarchy1"/>
    <dgm:cxn modelId="{A55D002E-A461-4830-A5A5-1BA549C98D14}" type="presParOf" srcId="{78110873-3C44-4114-B783-621CBAF4C77D}" destId="{51229889-18EE-4863-B09F-64294CDEE997}" srcOrd="1" destOrd="0" presId="urn:microsoft.com/office/officeart/2005/8/layout/hierarchy1"/>
    <dgm:cxn modelId="{FFAE36D2-0058-4265-99B9-F05583F98B2A}" type="presParOf" srcId="{57BDB8BA-11D1-45FE-AF1E-9E32F69B9E74}" destId="{520BE669-1783-47B2-BB6D-F3DD4C19037A}" srcOrd="1" destOrd="0" presId="urn:microsoft.com/office/officeart/2005/8/layout/hierarchy1"/>
    <dgm:cxn modelId="{96B2E77F-9A60-4204-B810-3609C54BBE77}" type="presParOf" srcId="{520BE669-1783-47B2-BB6D-F3DD4C19037A}" destId="{D67833BF-FD0E-45B6-9DC8-BA2C657BD1CB}" srcOrd="0" destOrd="0" presId="urn:microsoft.com/office/officeart/2005/8/layout/hierarchy1"/>
    <dgm:cxn modelId="{31854B36-F0A6-4328-8C29-2D097744BC7B}" type="presParOf" srcId="{520BE669-1783-47B2-BB6D-F3DD4C19037A}" destId="{ABE20986-877F-4B05-80F2-CC8831A3C52C}" srcOrd="1" destOrd="0" presId="urn:microsoft.com/office/officeart/2005/8/layout/hierarchy1"/>
    <dgm:cxn modelId="{21E76F24-E744-45C7-BE01-CA172903459C}" type="presParOf" srcId="{ABE20986-877F-4B05-80F2-CC8831A3C52C}" destId="{5868D177-DD40-4026-99F5-2C523E085948}" srcOrd="0" destOrd="0" presId="urn:microsoft.com/office/officeart/2005/8/layout/hierarchy1"/>
    <dgm:cxn modelId="{4A9EF108-2030-4191-BA56-0B5BFA84675E}" type="presParOf" srcId="{5868D177-DD40-4026-99F5-2C523E085948}" destId="{316A4ED6-BC71-4DFB-97D9-4FE41E6B2061}" srcOrd="0" destOrd="0" presId="urn:microsoft.com/office/officeart/2005/8/layout/hierarchy1"/>
    <dgm:cxn modelId="{C9A5DE98-F859-4509-9ACB-37E5B8C95946}" type="presParOf" srcId="{5868D177-DD40-4026-99F5-2C523E085948}" destId="{A55F3E30-46DF-4821-B67E-6E4382DAC921}" srcOrd="1" destOrd="0" presId="urn:microsoft.com/office/officeart/2005/8/layout/hierarchy1"/>
    <dgm:cxn modelId="{0ECC22AF-0FCC-49A6-86FA-CAD8387A8D1A}" type="presParOf" srcId="{ABE20986-877F-4B05-80F2-CC8831A3C52C}" destId="{9A3CAC8A-245E-4BF0-8771-97A75C9E379E}" srcOrd="1" destOrd="0" presId="urn:microsoft.com/office/officeart/2005/8/layout/hierarchy1"/>
    <dgm:cxn modelId="{F062B89B-B5E6-4878-BA48-91DC0064698E}" type="presParOf" srcId="{61954FAA-465C-403E-AEB0-B647A8884DE5}" destId="{D05CB98C-987E-4326-92B0-4DE690BB224D}" srcOrd="2" destOrd="0" presId="urn:microsoft.com/office/officeart/2005/8/layout/hierarchy1"/>
    <dgm:cxn modelId="{1DE2EF99-D757-4B57-A698-42BBB490A072}" type="presParOf" srcId="{61954FAA-465C-403E-AEB0-B647A8884DE5}" destId="{47CDBDC8-72FB-492D-B003-F1EB1D24BDDB}" srcOrd="3" destOrd="0" presId="urn:microsoft.com/office/officeart/2005/8/layout/hierarchy1"/>
    <dgm:cxn modelId="{0353FDD9-F590-44DC-AF19-B2AA2FAD817A}" type="presParOf" srcId="{47CDBDC8-72FB-492D-B003-F1EB1D24BDDB}" destId="{03B153B5-D924-4355-9C0D-68EE2ABE9C1C}" srcOrd="0" destOrd="0" presId="urn:microsoft.com/office/officeart/2005/8/layout/hierarchy1"/>
    <dgm:cxn modelId="{241FB109-E945-4B72-AFB0-2980EB46F6CE}" type="presParOf" srcId="{03B153B5-D924-4355-9C0D-68EE2ABE9C1C}" destId="{C834DA17-42CD-4865-8017-A008FC0745A0}" srcOrd="0" destOrd="0" presId="urn:microsoft.com/office/officeart/2005/8/layout/hierarchy1"/>
    <dgm:cxn modelId="{DDBB8D0A-EE3E-4671-B64E-1E60F2E67B7B}" type="presParOf" srcId="{03B153B5-D924-4355-9C0D-68EE2ABE9C1C}" destId="{8EE5A705-1B04-4B88-9E00-061A9E9C8EA3}" srcOrd="1" destOrd="0" presId="urn:microsoft.com/office/officeart/2005/8/layout/hierarchy1"/>
    <dgm:cxn modelId="{002F03EA-73A5-46F5-B749-551E4BE580CF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F1D0584C-549E-40CA-8FE6-BA10DD7B4B17}" type="presOf" srcId="{D9E4BB66-A798-4486-B94E-A2973735F262}" destId="{8EE5A705-1B04-4B88-9E00-061A9E9C8EA3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6ACCE0A3-8BF0-46FC-B586-4AB79891F065}" type="presOf" srcId="{46988792-36D6-4D90-9CDA-FC91BD00586D}" destId="{DC182453-8B81-411F-831B-2717ECFC4EA0}" srcOrd="0" destOrd="0" presId="urn:microsoft.com/office/officeart/2005/8/layout/hierarchy1"/>
    <dgm:cxn modelId="{624AC359-0956-4CAC-8E28-4F023436E1FC}" type="presOf" srcId="{F82338B5-F251-4C47-A4F8-35E2A1493DCE}" destId="{8D66BA76-8CAB-45B5-9D11-9D8841796241}" srcOrd="0" destOrd="0" presId="urn:microsoft.com/office/officeart/2005/8/layout/hierarchy1"/>
    <dgm:cxn modelId="{9A6FDCB6-A46A-4AD9-903C-C47F26292184}" type="presOf" srcId="{1F7D5AB0-098A-4388-A7A1-E3AFCD8D6D05}" destId="{51229889-18EE-4863-B09F-64294CDEE997}" srcOrd="0" destOrd="0" presId="urn:microsoft.com/office/officeart/2005/8/layout/hierarchy1"/>
    <dgm:cxn modelId="{A262EA70-21C1-40DD-83D3-704B7E9E04D3}" type="presOf" srcId="{A01537A2-0B35-494C-938C-1C13400634F2}" destId="{898C303C-D5B3-4DD7-B0B9-6FFD9ECA8397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1F8F8872-ED8C-4F56-A140-8BA7020D792A}" type="presOf" srcId="{9DB7261F-EBE4-4F25-8D0C-3059EBF69084}" destId="{D05CB98C-987E-4326-92B0-4DE690BB224D}" srcOrd="0" destOrd="0" presId="urn:microsoft.com/office/officeart/2005/8/layout/hierarchy1"/>
    <dgm:cxn modelId="{C96E36E0-60A2-477E-BA0F-448160D663A2}" type="presParOf" srcId="{898C303C-D5B3-4DD7-B0B9-6FFD9ECA8397}" destId="{4B00D8AD-F74B-4C50-B078-53086DF26042}" srcOrd="0" destOrd="0" presId="urn:microsoft.com/office/officeart/2005/8/layout/hierarchy1"/>
    <dgm:cxn modelId="{E768C1A9-1076-4521-BE8B-9F7C5B7A7AEF}" type="presParOf" srcId="{4B00D8AD-F74B-4C50-B078-53086DF26042}" destId="{D3BAB740-621B-4DE9-8AE5-3A3DCB2F313A}" srcOrd="0" destOrd="0" presId="urn:microsoft.com/office/officeart/2005/8/layout/hierarchy1"/>
    <dgm:cxn modelId="{657C30FE-C568-4201-9078-9A105B8D4C96}" type="presParOf" srcId="{D3BAB740-621B-4DE9-8AE5-3A3DCB2F313A}" destId="{16C23E90-D800-4E23-B194-E1C19018AA5A}" srcOrd="0" destOrd="0" presId="urn:microsoft.com/office/officeart/2005/8/layout/hierarchy1"/>
    <dgm:cxn modelId="{C2098F0B-9114-4C95-A798-717C83487E87}" type="presParOf" srcId="{D3BAB740-621B-4DE9-8AE5-3A3DCB2F313A}" destId="{DC182453-8B81-411F-831B-2717ECFC4EA0}" srcOrd="1" destOrd="0" presId="urn:microsoft.com/office/officeart/2005/8/layout/hierarchy1"/>
    <dgm:cxn modelId="{297D5BF1-93E2-43DE-B30A-F6D6C6ADFF7D}" type="presParOf" srcId="{4B00D8AD-F74B-4C50-B078-53086DF26042}" destId="{61954FAA-465C-403E-AEB0-B647A8884DE5}" srcOrd="1" destOrd="0" presId="urn:microsoft.com/office/officeart/2005/8/layout/hierarchy1"/>
    <dgm:cxn modelId="{1CD74018-036A-45A7-8170-7D022C828D1A}" type="presParOf" srcId="{61954FAA-465C-403E-AEB0-B647A8884DE5}" destId="{8D66BA76-8CAB-45B5-9D11-9D8841796241}" srcOrd="0" destOrd="0" presId="urn:microsoft.com/office/officeart/2005/8/layout/hierarchy1"/>
    <dgm:cxn modelId="{28FEB699-D06B-472E-911C-97ACC7484DD4}" type="presParOf" srcId="{61954FAA-465C-403E-AEB0-B647A8884DE5}" destId="{57BDB8BA-11D1-45FE-AF1E-9E32F69B9E74}" srcOrd="1" destOrd="0" presId="urn:microsoft.com/office/officeart/2005/8/layout/hierarchy1"/>
    <dgm:cxn modelId="{9B31CCEF-E3C3-403C-99A2-F8B5A29366A2}" type="presParOf" srcId="{57BDB8BA-11D1-45FE-AF1E-9E32F69B9E74}" destId="{78110873-3C44-4114-B783-621CBAF4C77D}" srcOrd="0" destOrd="0" presId="urn:microsoft.com/office/officeart/2005/8/layout/hierarchy1"/>
    <dgm:cxn modelId="{8F655C21-951E-4A02-848B-2ABB725D6A52}" type="presParOf" srcId="{78110873-3C44-4114-B783-621CBAF4C77D}" destId="{EDE50C3C-93D8-43FA-9206-24137F07F60A}" srcOrd="0" destOrd="0" presId="urn:microsoft.com/office/officeart/2005/8/layout/hierarchy1"/>
    <dgm:cxn modelId="{5BA4E340-C3A9-4992-BCF5-39F41D19B489}" type="presParOf" srcId="{78110873-3C44-4114-B783-621CBAF4C77D}" destId="{51229889-18EE-4863-B09F-64294CDEE997}" srcOrd="1" destOrd="0" presId="urn:microsoft.com/office/officeart/2005/8/layout/hierarchy1"/>
    <dgm:cxn modelId="{B2ECF5CC-4A6F-4A43-997B-1A44D20B6EE9}" type="presParOf" srcId="{57BDB8BA-11D1-45FE-AF1E-9E32F69B9E74}" destId="{520BE669-1783-47B2-BB6D-F3DD4C19037A}" srcOrd="1" destOrd="0" presId="urn:microsoft.com/office/officeart/2005/8/layout/hierarchy1"/>
    <dgm:cxn modelId="{E3E99CBA-072A-4EFD-AF52-1A1D2A8DC668}" type="presParOf" srcId="{61954FAA-465C-403E-AEB0-B647A8884DE5}" destId="{D05CB98C-987E-4326-92B0-4DE690BB224D}" srcOrd="2" destOrd="0" presId="urn:microsoft.com/office/officeart/2005/8/layout/hierarchy1"/>
    <dgm:cxn modelId="{316A11EF-C7DA-4283-B6D0-7ADE702E9D7A}" type="presParOf" srcId="{61954FAA-465C-403E-AEB0-B647A8884DE5}" destId="{47CDBDC8-72FB-492D-B003-F1EB1D24BDDB}" srcOrd="3" destOrd="0" presId="urn:microsoft.com/office/officeart/2005/8/layout/hierarchy1"/>
    <dgm:cxn modelId="{F8F44677-9B97-49D6-BBBD-597AB34876D5}" type="presParOf" srcId="{47CDBDC8-72FB-492D-B003-F1EB1D24BDDB}" destId="{03B153B5-D924-4355-9C0D-68EE2ABE9C1C}" srcOrd="0" destOrd="0" presId="urn:microsoft.com/office/officeart/2005/8/layout/hierarchy1"/>
    <dgm:cxn modelId="{C2FB4147-77D0-40D7-851F-C2971C144682}" type="presParOf" srcId="{03B153B5-D924-4355-9C0D-68EE2ABE9C1C}" destId="{C834DA17-42CD-4865-8017-A008FC0745A0}" srcOrd="0" destOrd="0" presId="urn:microsoft.com/office/officeart/2005/8/layout/hierarchy1"/>
    <dgm:cxn modelId="{7DF9C775-2EBF-478A-BB1E-D3754F5063C1}" type="presParOf" srcId="{03B153B5-D924-4355-9C0D-68EE2ABE9C1C}" destId="{8EE5A705-1B04-4B88-9E00-061A9E9C8EA3}" srcOrd="1" destOrd="0" presId="urn:microsoft.com/office/officeart/2005/8/layout/hierarchy1"/>
    <dgm:cxn modelId="{FF53C37C-DB61-4931-BA4E-C0F4B005440A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2956024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23"/>
              </a:lnTo>
              <a:lnTo>
                <a:pt x="1011733" y="328123"/>
              </a:lnTo>
              <a:lnTo>
                <a:pt x="1011733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33BF-FD0E-45B6-9DC8-BA2C657BD1CB}">
      <dsp:nvSpPr>
        <dsp:cNvPr id="0" name=""/>
        <dsp:cNvSpPr/>
      </dsp:nvSpPr>
      <dsp:spPr>
        <a:xfrm>
          <a:off x="1898570" y="2584564"/>
          <a:ext cx="91440" cy="48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1944290" y="1051788"/>
          <a:ext cx="1011733" cy="481493"/>
        </a:xfrm>
        <a:custGeom>
          <a:avLst/>
          <a:gdLst/>
          <a:ahLst/>
          <a:cxnLst/>
          <a:rect l="0" t="0" r="0" b="0"/>
          <a:pathLst>
            <a:path>
              <a:moveTo>
                <a:pt x="1011733" y="0"/>
              </a:moveTo>
              <a:lnTo>
                <a:pt x="1011733" y="328123"/>
              </a:lnTo>
              <a:lnTo>
                <a:pt x="0" y="328123"/>
              </a:lnTo>
              <a:lnTo>
                <a:pt x="0" y="481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2128242" y="505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312193" y="175259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Animal</a:t>
          </a:r>
          <a:endParaRPr lang="en-US" sz="2600" kern="1200" dirty="0"/>
        </a:p>
      </dsp:txBody>
      <dsp:txXfrm>
        <a:off x="2342984" y="206050"/>
        <a:ext cx="1593982" cy="989701"/>
      </dsp:txXfrm>
    </dsp:sp>
    <dsp:sp modelId="{EDE50C3C-93D8-43FA-9206-24137F07F60A}">
      <dsp:nvSpPr>
        <dsp:cNvPr id="0" name=""/>
        <dsp:cNvSpPr/>
      </dsp:nvSpPr>
      <dsp:spPr>
        <a:xfrm>
          <a:off x="1116508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300460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Dog</a:t>
          </a:r>
          <a:endParaRPr lang="en-US" sz="2600" kern="1200" dirty="0"/>
        </a:p>
      </dsp:txBody>
      <dsp:txXfrm>
        <a:off x="1331251" y="1738826"/>
        <a:ext cx="1593982" cy="989701"/>
      </dsp:txXfrm>
    </dsp:sp>
    <dsp:sp modelId="{316A4ED6-BC71-4DFB-97D9-4FE41E6B2061}">
      <dsp:nvSpPr>
        <dsp:cNvPr id="0" name=""/>
        <dsp:cNvSpPr/>
      </dsp:nvSpPr>
      <dsp:spPr>
        <a:xfrm>
          <a:off x="1116508" y="3066057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3E30-46DF-4821-B67E-6E4382DAC921}">
      <dsp:nvSpPr>
        <dsp:cNvPr id="0" name=""/>
        <dsp:cNvSpPr/>
      </dsp:nvSpPr>
      <dsp:spPr>
        <a:xfrm>
          <a:off x="1300460" y="3240811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Dalmatian</a:t>
          </a:r>
          <a:endParaRPr lang="en-US" sz="2600" kern="1200" dirty="0"/>
        </a:p>
      </dsp:txBody>
      <dsp:txXfrm>
        <a:off x="1331251" y="3271602"/>
        <a:ext cx="1593982" cy="989701"/>
      </dsp:txXfrm>
    </dsp:sp>
    <dsp:sp modelId="{C834DA17-42CD-4865-8017-A008FC0745A0}">
      <dsp:nvSpPr>
        <dsp:cNvPr id="0" name=""/>
        <dsp:cNvSpPr/>
      </dsp:nvSpPr>
      <dsp:spPr>
        <a:xfrm>
          <a:off x="3139975" y="1533281"/>
          <a:ext cx="1655564" cy="1051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3323927" y="1708035"/>
          <a:ext cx="1655564" cy="1051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Cat</a:t>
          </a:r>
          <a:endParaRPr lang="en-US" sz="2600" kern="1200" dirty="0"/>
        </a:p>
      </dsp:txBody>
      <dsp:txXfrm>
        <a:off x="3354718" y="1738826"/>
        <a:ext cx="1593982" cy="989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B98C-987E-4326-92B0-4DE690BB224D}">
      <dsp:nvSpPr>
        <dsp:cNvPr id="0" name=""/>
        <dsp:cNvSpPr/>
      </dsp:nvSpPr>
      <dsp:spPr>
        <a:xfrm>
          <a:off x="1088584" y="1228273"/>
          <a:ext cx="598568" cy="28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26"/>
              </a:lnTo>
              <a:lnTo>
                <a:pt x="598568" y="194126"/>
              </a:lnTo>
              <a:lnTo>
                <a:pt x="598568" y="284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BA76-8CAB-45B5-9D11-9D8841796241}">
      <dsp:nvSpPr>
        <dsp:cNvPr id="0" name=""/>
        <dsp:cNvSpPr/>
      </dsp:nvSpPr>
      <dsp:spPr>
        <a:xfrm>
          <a:off x="490016" y="1228273"/>
          <a:ext cx="598568" cy="284864"/>
        </a:xfrm>
        <a:custGeom>
          <a:avLst/>
          <a:gdLst/>
          <a:ahLst/>
          <a:cxnLst/>
          <a:rect l="0" t="0" r="0" b="0"/>
          <a:pathLst>
            <a:path>
              <a:moveTo>
                <a:pt x="598568" y="0"/>
              </a:moveTo>
              <a:lnTo>
                <a:pt x="598568" y="194126"/>
              </a:lnTo>
              <a:lnTo>
                <a:pt x="0" y="194126"/>
              </a:lnTo>
              <a:lnTo>
                <a:pt x="0" y="284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598847" y="606306"/>
          <a:ext cx="979475" cy="62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707677" y="709695"/>
          <a:ext cx="979475" cy="62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Animal</a:t>
          </a:r>
          <a:endParaRPr lang="en-US" sz="2100" kern="1200" dirty="0"/>
        </a:p>
      </dsp:txBody>
      <dsp:txXfrm>
        <a:off x="725894" y="727912"/>
        <a:ext cx="943041" cy="585532"/>
      </dsp:txXfrm>
    </dsp:sp>
    <dsp:sp modelId="{EDE50C3C-93D8-43FA-9206-24137F07F60A}">
      <dsp:nvSpPr>
        <dsp:cNvPr id="0" name=""/>
        <dsp:cNvSpPr/>
      </dsp:nvSpPr>
      <dsp:spPr>
        <a:xfrm>
          <a:off x="279" y="1513137"/>
          <a:ext cx="979475" cy="62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9889-18EE-4863-B09F-64294CDEE997}">
      <dsp:nvSpPr>
        <dsp:cNvPr id="0" name=""/>
        <dsp:cNvSpPr/>
      </dsp:nvSpPr>
      <dsp:spPr>
        <a:xfrm>
          <a:off x="109109" y="1616526"/>
          <a:ext cx="979475" cy="62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Dog</a:t>
          </a:r>
          <a:endParaRPr lang="en-US" sz="2100" kern="1200" dirty="0"/>
        </a:p>
      </dsp:txBody>
      <dsp:txXfrm>
        <a:off x="127326" y="1634743"/>
        <a:ext cx="943041" cy="585532"/>
      </dsp:txXfrm>
    </dsp:sp>
    <dsp:sp modelId="{C834DA17-42CD-4865-8017-A008FC0745A0}">
      <dsp:nvSpPr>
        <dsp:cNvPr id="0" name=""/>
        <dsp:cNvSpPr/>
      </dsp:nvSpPr>
      <dsp:spPr>
        <a:xfrm>
          <a:off x="1197415" y="1513137"/>
          <a:ext cx="979475" cy="62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A705-1B04-4B88-9E00-061A9E9C8EA3}">
      <dsp:nvSpPr>
        <dsp:cNvPr id="0" name=""/>
        <dsp:cNvSpPr/>
      </dsp:nvSpPr>
      <dsp:spPr>
        <a:xfrm>
          <a:off x="1306245" y="1616526"/>
          <a:ext cx="979475" cy="62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Cat</a:t>
          </a:r>
          <a:endParaRPr lang="en-US" sz="2100" kern="1200" dirty="0"/>
        </a:p>
      </dsp:txBody>
      <dsp:txXfrm>
        <a:off x="1324462" y="1634743"/>
        <a:ext cx="943041" cy="58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7" tIns="48323" rIns="96647" bIns="48323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tags" Target="../tags/tag58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63" Type="http://schemas.openxmlformats.org/officeDocument/2006/relationships/tags" Target="../tags/tag82.xml"/><Relationship Id="rId68" Type="http://schemas.openxmlformats.org/officeDocument/2006/relationships/notesSlide" Target="../notesSlides/notesSlide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66" Type="http://schemas.openxmlformats.org/officeDocument/2006/relationships/tags" Target="../tags/tag85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61" Type="http://schemas.openxmlformats.org/officeDocument/2006/relationships/tags" Target="../tags/tag80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tags" Target="../tags/tag84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56" Type="http://schemas.openxmlformats.org/officeDocument/2006/relationships/tags" Target="../tags/tag75.xml"/><Relationship Id="rId64" Type="http://schemas.openxmlformats.org/officeDocument/2006/relationships/tags" Target="../tags/tag83.xml"/><Relationship Id="rId69" Type="http://schemas.openxmlformats.org/officeDocument/2006/relationships/image" Target="../media/image6.png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Relationship Id="rId67" Type="http://schemas.openxmlformats.org/officeDocument/2006/relationships/slideLayout" Target="../slideLayouts/slideLayout6.xml"/><Relationship Id="rId20" Type="http://schemas.openxmlformats.org/officeDocument/2006/relationships/tags" Target="../tags/tag39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image" Target="../media/image6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13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6.pn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 b="1" dirty="0" smtClean="0"/>
              <a:t>Inheritance &amp; Casting</a:t>
            </a:r>
          </a:p>
          <a:p>
            <a:pPr algn="ctr" eaLnBrk="1" hangingPunct="1"/>
            <a:r>
              <a:rPr lang="en-US" sz="4800" b="1" dirty="0" smtClean="0"/>
              <a:t>Breadth First Search (BFS), </a:t>
            </a:r>
          </a:p>
          <a:p>
            <a:pPr algn="ctr" eaLnBrk="1" hangingPunct="1"/>
            <a:r>
              <a:rPr lang="en-US" sz="4800" b="1" dirty="0" smtClean="0"/>
              <a:t>Depth First Search (DFS), </a:t>
            </a:r>
          </a:p>
          <a:p>
            <a:pPr algn="ctr" eaLnBrk="1" hangingPunct="1"/>
            <a:r>
              <a:rPr lang="en-US" sz="48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2013-03-14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– </a:t>
            </a:r>
            <a:r>
              <a:rPr lang="en-US" sz="3200" dirty="0">
                <a:solidFill>
                  <a:srgbClr val="898989"/>
                </a:solidFill>
              </a:rPr>
              <a:t>Week 7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15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0614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	If Yes: Does it run without errors? ( Y  N )</a:t>
            </a:r>
          </a:p>
          <a:p>
            <a:pPr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 b/c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s don’t have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bark()</a:t>
            </a:r>
            <a:r>
              <a:rPr lang="en-US" dirty="0" smtClean="0">
                <a:cs typeface="Courier New" pitchFamily="49" charset="0"/>
              </a:rPr>
              <a:t> method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7505" y="-228600"/>
            <a:ext cx="9181505" cy="1143000"/>
          </a:xfrm>
        </p:spPr>
        <p:txBody>
          <a:bodyPr/>
          <a:lstStyle/>
          <a:p>
            <a:r>
              <a:rPr lang="en-US" sz="3600" b="1" dirty="0" smtClean="0"/>
              <a:t>Inheritance Puzzle 0: child method on parent</a:t>
            </a:r>
          </a:p>
        </p:txBody>
      </p:sp>
    </p:spTree>
    <p:extLst>
      <p:ext uri="{BB962C8B-B14F-4D97-AF65-F5344CB8AC3E}">
        <p14:creationId xmlns:p14="http://schemas.microsoft.com/office/powerpoint/2010/main" val="8177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8752" y="274638"/>
            <a:ext cx="9181505" cy="1143000"/>
          </a:xfrm>
        </p:spPr>
        <p:txBody>
          <a:bodyPr/>
          <a:lstStyle/>
          <a:p>
            <a:r>
              <a:rPr lang="en-US" b="1" dirty="0" smtClean="0"/>
              <a:t>Inheritance Puzzle 1: Parent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latin typeface="+mj-lt"/>
                <a:cs typeface="Courier New" pitchFamily="49" charset="0"/>
              </a:rPr>
              <a:t>	</a:t>
            </a:r>
            <a:r>
              <a:rPr lang="en-US" dirty="0" smtClean="0">
                <a:latin typeface="+mj-lt"/>
                <a:cs typeface="Courier New" pitchFamily="49" charset="0"/>
              </a:rPr>
              <a:t>If Yes: Does it run without errors? </a:t>
            </a:r>
            <a:r>
              <a:rPr lang="en-US" dirty="0">
                <a:cs typeface="Courier New" pitchFamily="49" charset="0"/>
              </a:rPr>
              <a:t>( Y  N )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04057" y="280297"/>
            <a:ext cx="8735887" cy="1131683"/>
          </a:xfrm>
        </p:spPr>
        <p:txBody>
          <a:bodyPr/>
          <a:lstStyle/>
          <a:p>
            <a:r>
              <a:rPr lang="en-US" b="1" dirty="0" smtClean="0"/>
              <a:t>Inheritance Puzzle 2: Child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	If Yes: Does it run without errors? ( Y  N )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-18752" y="274638"/>
            <a:ext cx="9181505" cy="1143000"/>
          </a:xfrm>
        </p:spPr>
        <p:txBody>
          <a:bodyPr/>
          <a:lstStyle/>
          <a:p>
            <a:r>
              <a:rPr lang="en-US" b="1" dirty="0" smtClean="0"/>
              <a:t>Inheritance Puzzle 3: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	If Yes: Does it run without errors? ( Y  N </a:t>
            </a:r>
            <a:r>
              <a:rPr lang="en-US" dirty="0" smtClean="0">
                <a:cs typeface="Courier New" pitchFamily="49" charset="0"/>
              </a:rPr>
              <a:t>)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sz="2800" dirty="0" smtClean="0">
                <a:cs typeface="Courier New" pitchFamily="49" charset="0"/>
              </a:rPr>
              <a:t>but we can </a:t>
            </a:r>
            <a:r>
              <a:rPr lang="en-US" sz="2800" b="1" dirty="0" smtClean="0">
                <a:cs typeface="Courier New" pitchFamily="49" charset="0"/>
              </a:rPr>
              <a:t>PROMISE</a:t>
            </a:r>
            <a:r>
              <a:rPr lang="en-US" sz="2800" dirty="0" smtClean="0">
                <a:cs typeface="Courier New" pitchFamily="49" charset="0"/>
              </a:rPr>
              <a:t> the compiler that it is with 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Inheritance Puzzle 4: Untrue 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	If Yes: Does it run without errors? ( Y  N )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Inheritance Puzzle 5: Untrue 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 line 2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	If Yes: Does it run without errors? ( Y  N )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It compiles, but then when we try to do the cast we get a RUN TIME ERROR on line 2.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9556082"/>
              </p:ext>
            </p:extLst>
          </p:nvPr>
        </p:nvGraphicFramePr>
        <p:xfrm>
          <a:off x="6705600" y="457200"/>
          <a:ext cx="2286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3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-18752" y="274638"/>
            <a:ext cx="9181505" cy="1143000"/>
          </a:xfrm>
        </p:spPr>
        <p:txBody>
          <a:bodyPr/>
          <a:lstStyle/>
          <a:p>
            <a:r>
              <a:rPr lang="en-US" sz="2800" b="1" dirty="0" smtClean="0"/>
              <a:t>Inheritance Puzzle 6: Child method call on Parent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Does this compile without errors? ( Y  N )  </a:t>
            </a:r>
          </a:p>
          <a:p>
            <a:pPr>
              <a:buNone/>
              <a:defRPr/>
            </a:pPr>
            <a:r>
              <a:rPr lang="en-US" dirty="0">
                <a:cs typeface="Courier New" pitchFamily="49" charset="0"/>
              </a:rPr>
              <a:t>	If Yes: Does it run without errors? ( Y  N </a:t>
            </a:r>
            <a:r>
              <a:rPr lang="en-US" dirty="0" smtClean="0">
                <a:cs typeface="Courier New" pitchFamily="49" charset="0"/>
              </a:rPr>
              <a:t>)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</a:t>
            </a:r>
            <a:r>
              <a:rPr lang="en-US" dirty="0" smtClean="0">
                <a:cs typeface="Courier New" pitchFamily="49" charset="0"/>
              </a:rPr>
              <a:t>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Inheritance Puzzle 7: Method call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None/>
              <a:defRPr/>
            </a:pPr>
            <a:endParaRPr lang="en-US" dirty="0" smtClean="0">
              <a:cs typeface="Courier New" pitchFamily="49" charset="0"/>
            </a:endParaRPr>
          </a:p>
          <a:p>
            <a:pPr>
              <a:buNone/>
              <a:defRPr/>
            </a:pPr>
            <a:r>
              <a:rPr lang="en-US" sz="2400" dirty="0" smtClean="0">
                <a:cs typeface="Courier New" pitchFamily="49" charset="0"/>
              </a:rPr>
              <a:t>Which </a:t>
            </a:r>
            <a:r>
              <a:rPr lang="en-US" sz="2400" dirty="0">
                <a:cs typeface="Courier New" pitchFamily="49" charset="0"/>
              </a:rPr>
              <a:t>method is called the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sz="2400" dirty="0">
                <a:cs typeface="Courier New" pitchFamily="49" charset="0"/>
              </a:rPr>
              <a:t> </a:t>
            </a:r>
            <a:br>
              <a:rPr lang="en-US" sz="2400" dirty="0">
                <a:cs typeface="Courier New" pitchFamily="49" charset="0"/>
              </a:rPr>
            </a:br>
            <a:r>
              <a:rPr lang="en-US" sz="2400" dirty="0">
                <a:cs typeface="Courier New" pitchFamily="49" charset="0"/>
              </a:rPr>
              <a:t>or the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 smtClean="0">
                <a:cs typeface="Courier New" pitchFamily="49" charset="0"/>
              </a:rPr>
              <a:t>?</a:t>
            </a:r>
          </a:p>
          <a:p>
            <a:pPr>
              <a:buNone/>
              <a:defRPr/>
            </a:pPr>
            <a:endParaRPr lang="en-US" sz="2400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cs typeface="Courier New" pitchFamily="49" charset="0"/>
              </a:rPr>
              <a:t>The compiler is happy b/c an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sz="2400" dirty="0" smtClean="0">
                <a:cs typeface="Courier New" pitchFamily="49" charset="0"/>
              </a:rPr>
              <a:t> has an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sz="2400" dirty="0" smtClean="0">
                <a:cs typeface="Courier New" pitchFamily="49" charset="0"/>
              </a:rPr>
              <a:t>method.</a:t>
            </a:r>
          </a:p>
          <a:p>
            <a:pPr>
              <a:buNone/>
              <a:defRPr/>
            </a:pPr>
            <a:r>
              <a:rPr lang="en-US" sz="2400" dirty="0" smtClean="0">
                <a:cs typeface="Courier New" pitchFamily="49" charset="0"/>
              </a:rPr>
              <a:t>The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sz="2400" dirty="0" smtClean="0">
                <a:cs typeface="Courier New" pitchFamily="49" charset="0"/>
              </a:rPr>
              <a:t> will be called, b/c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cs typeface="Courier New" pitchFamily="49" charset="0"/>
              </a:rPr>
              <a:t> is really 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 dirty="0" smtClean="0">
                <a:cs typeface="Courier New" pitchFamily="49" charset="0"/>
              </a:rPr>
              <a:t>!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cs typeface="Courier New" pitchFamily="49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100" y="2133600"/>
            <a:ext cx="5257800" cy="1828800"/>
            <a:chOff x="2819400" y="4038600"/>
            <a:chExt cx="52578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096000" y="4038600"/>
              <a:ext cx="1981200" cy="182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Dog</a:t>
              </a:r>
            </a:p>
            <a:p>
              <a:pPr>
                <a:defRPr/>
              </a:pPr>
              <a:endParaRPr lang="en-US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age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bites 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315200" y="4800600"/>
              <a:ext cx="5334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0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315200" y="5329238"/>
              <a:ext cx="533400" cy="3381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true</a:t>
              </a:r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19400" y="4114800"/>
              <a:ext cx="28194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main</a:t>
              </a:r>
            </a:p>
            <a:p>
              <a:pPr>
                <a:defRPr/>
              </a:pPr>
              <a:endParaRPr lang="en-US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Animal a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800600" y="4724400"/>
              <a:ext cx="5334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 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067300" y="4953794"/>
              <a:ext cx="9525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2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  <a:solidFill>
            <a:srgbClr val="FFFFFF"/>
          </a:solidFill>
        </p:spPr>
        <p:txBody>
          <a:bodyPr anchor="t"/>
          <a:lstStyle/>
          <a:p>
            <a:r>
              <a:rPr lang="en-US" smtClean="0"/>
              <a:t>Direction Finding!</a:t>
            </a:r>
          </a:p>
        </p:txBody>
      </p:sp>
      <p:grpSp>
        <p:nvGrpSpPr>
          <p:cNvPr id="3075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914400"/>
            <a:ext cx="8218488" cy="180975"/>
            <a:chOff x="295" y="1311"/>
            <a:chExt cx="5177" cy="114"/>
          </a:xfrm>
        </p:grpSpPr>
        <p:sp>
          <p:nvSpPr>
            <p:cNvPr id="3092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093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pic>
        <p:nvPicPr>
          <p:cNvPr id="3076" name="Picture 6" descr="googlemaps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20788"/>
            <a:ext cx="84709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6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96000" y="5562600"/>
            <a:ext cx="228600" cy="228600"/>
            <a:chOff x="4848" y="1056"/>
            <a:chExt cx="480" cy="528"/>
          </a:xfrm>
        </p:grpSpPr>
        <p:sp>
          <p:nvSpPr>
            <p:cNvPr id="3079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1 w 1048"/>
                <a:gd name="T1" fmla="*/ 2 h 250"/>
                <a:gd name="T2" fmla="*/ 2 w 1048"/>
                <a:gd name="T3" fmla="*/ 8 h 250"/>
                <a:gd name="T4" fmla="*/ 2 w 1048"/>
                <a:gd name="T5" fmla="*/ 10 h 250"/>
                <a:gd name="T6" fmla="*/ 2 w 1048"/>
                <a:gd name="T7" fmla="*/ 12 h 250"/>
                <a:gd name="T8" fmla="*/ 2 w 1048"/>
                <a:gd name="T9" fmla="*/ 15 h 250"/>
                <a:gd name="T10" fmla="*/ 1 w 1048"/>
                <a:gd name="T11" fmla="*/ 21 h 250"/>
                <a:gd name="T12" fmla="*/ 0 w 1048"/>
                <a:gd name="T13" fmla="*/ 20 h 250"/>
                <a:gd name="T14" fmla="*/ 0 w 1048"/>
                <a:gd name="T15" fmla="*/ 18 h 250"/>
                <a:gd name="T16" fmla="*/ 0 w 1048"/>
                <a:gd name="T17" fmla="*/ 14 h 250"/>
                <a:gd name="T18" fmla="*/ 0 w 1048"/>
                <a:gd name="T19" fmla="*/ 12 h 250"/>
                <a:gd name="T20" fmla="*/ 0 w 1048"/>
                <a:gd name="T21" fmla="*/ 7 h 250"/>
                <a:gd name="T22" fmla="*/ 0 w 1048"/>
                <a:gd name="T23" fmla="*/ 5 h 250"/>
                <a:gd name="T24" fmla="*/ 0 w 1048"/>
                <a:gd name="T25" fmla="*/ 2 h 250"/>
                <a:gd name="T26" fmla="*/ 1 w 1048"/>
                <a:gd name="T27" fmla="*/ 1 h 250"/>
                <a:gd name="T28" fmla="*/ 1 w 1048"/>
                <a:gd name="T29" fmla="*/ 2 h 250"/>
                <a:gd name="T30" fmla="*/ 1 w 1048"/>
                <a:gd name="T31" fmla="*/ 2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1" name="Oval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2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3" name="Oval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4" name="Oval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5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6" name="Oval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7" name="AutoShap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3088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22 w 648"/>
                <a:gd name="T1" fmla="*/ 0 h 256"/>
                <a:gd name="T2" fmla="*/ 5 w 648"/>
                <a:gd name="T3" fmla="*/ 1 h 256"/>
                <a:gd name="T4" fmla="*/ 0 w 648"/>
                <a:gd name="T5" fmla="*/ 9 h 256"/>
                <a:gd name="T6" fmla="*/ 17 w 648"/>
                <a:gd name="T7" fmla="*/ 18 h 256"/>
                <a:gd name="T8" fmla="*/ 32 w 648"/>
                <a:gd name="T9" fmla="*/ 22 h 256"/>
                <a:gd name="T10" fmla="*/ 51 w 648"/>
                <a:gd name="T11" fmla="*/ 23 h 256"/>
                <a:gd name="T12" fmla="*/ 69 w 648"/>
                <a:gd name="T13" fmla="*/ 18 h 256"/>
                <a:gd name="T14" fmla="*/ 65 w 648"/>
                <a:gd name="T15" fmla="*/ 14 h 256"/>
                <a:gd name="T16" fmla="*/ 58 w 648"/>
                <a:gd name="T17" fmla="*/ 8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10 w 442"/>
                <a:gd name="T1" fmla="*/ 13 h 192"/>
                <a:gd name="T2" fmla="*/ 3 w 442"/>
                <a:gd name="T3" fmla="*/ 8 h 192"/>
                <a:gd name="T4" fmla="*/ 6 w 442"/>
                <a:gd name="T5" fmla="*/ 0 h 192"/>
                <a:gd name="T6" fmla="*/ 25 w 442"/>
                <a:gd name="T7" fmla="*/ 1 h 192"/>
                <a:gd name="T8" fmla="*/ 40 w 442"/>
                <a:gd name="T9" fmla="*/ 6 h 192"/>
                <a:gd name="T10" fmla="*/ 47 w 442"/>
                <a:gd name="T11" fmla="*/ 8 h 192"/>
                <a:gd name="T12" fmla="*/ 46 w 442"/>
                <a:gd name="T13" fmla="*/ 11 h 192"/>
                <a:gd name="T14" fmla="*/ 30 w 442"/>
                <a:gd name="T15" fmla="*/ 15 h 192"/>
                <a:gd name="T16" fmla="*/ 27 w 442"/>
                <a:gd name="T17" fmla="*/ 15 h 192"/>
                <a:gd name="T18" fmla="*/ 24 w 442"/>
                <a:gd name="T19" fmla="*/ 17 h 192"/>
                <a:gd name="T20" fmla="*/ 21 w 442"/>
                <a:gd name="T21" fmla="*/ 18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Box 20"/>
          <p:cNvSpPr txBox="1">
            <a:spLocks noChangeArrowheads="1"/>
          </p:cNvSpPr>
          <p:nvPr/>
        </p:nvSpPr>
        <p:spPr bwMode="auto">
          <a:xfrm>
            <a:off x="5105400" y="5486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no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1981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5124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0400" y="1981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981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7" descr="25%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981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8" descr="25%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2667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2667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10" descr="25%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86200" y="2667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2667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2667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3" descr="25%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43600" y="2667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4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3352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15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00400" y="3352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6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3352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3352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3352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19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352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20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14600" y="4038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0" y="4038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4038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72000" y="4038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Rectangle 24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7800" y="4038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Rectangle 25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3600" y="4038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Rectangle 26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Rectangle 27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04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Rectangle 28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862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Rectangle 29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720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Rectangle 30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31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600" y="4724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2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146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52" name="Rectangle 33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04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Rectangle 34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862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Rectangle 35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720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Rectangle 36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578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37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43600" y="129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57" name="Picture 38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3240088" y="2047875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8" name="Group 39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648200" y="3484563"/>
            <a:ext cx="533400" cy="457200"/>
            <a:chOff x="1824" y="4512"/>
            <a:chExt cx="528" cy="241"/>
          </a:xfrm>
        </p:grpSpPr>
        <p:sp>
          <p:nvSpPr>
            <p:cNvPr id="5182" name="Freeform 4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33 w 1048"/>
                <a:gd name="T1" fmla="*/ 0 h 250"/>
                <a:gd name="T2" fmla="*/ 57 w 1048"/>
                <a:gd name="T3" fmla="*/ 1 h 250"/>
                <a:gd name="T4" fmla="*/ 60 w 1048"/>
                <a:gd name="T5" fmla="*/ 1 h 250"/>
                <a:gd name="T6" fmla="*/ 62 w 1048"/>
                <a:gd name="T7" fmla="*/ 1 h 250"/>
                <a:gd name="T8" fmla="*/ 66 w 1048"/>
                <a:gd name="T9" fmla="*/ 2 h 250"/>
                <a:gd name="T10" fmla="*/ 47 w 1048"/>
                <a:gd name="T11" fmla="*/ 2 h 250"/>
                <a:gd name="T12" fmla="*/ 5 w 1048"/>
                <a:gd name="T13" fmla="*/ 2 h 250"/>
                <a:gd name="T14" fmla="*/ 0 w 1048"/>
                <a:gd name="T15" fmla="*/ 2 h 250"/>
                <a:gd name="T16" fmla="*/ 1 w 1048"/>
                <a:gd name="T17" fmla="*/ 2 h 250"/>
                <a:gd name="T18" fmla="*/ 6 w 1048"/>
                <a:gd name="T19" fmla="*/ 1 h 250"/>
                <a:gd name="T20" fmla="*/ 13 w 1048"/>
                <a:gd name="T21" fmla="*/ 1 h 250"/>
                <a:gd name="T22" fmla="*/ 17 w 1048"/>
                <a:gd name="T23" fmla="*/ 1 h 250"/>
                <a:gd name="T24" fmla="*/ 20 w 1048"/>
                <a:gd name="T25" fmla="*/ 0 h 250"/>
                <a:gd name="T26" fmla="*/ 24 w 1048"/>
                <a:gd name="T27" fmla="*/ 0 h 250"/>
                <a:gd name="T28" fmla="*/ 32 w 1048"/>
                <a:gd name="T29" fmla="*/ 0 h 250"/>
                <a:gd name="T30" fmla="*/ 33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Oval 4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Oval 4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Oval 4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6" name="Oval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7" name="Oval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8" name="Oval 4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9" name="Oval 4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Freeform 48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1 h 188"/>
                <a:gd name="T2" fmla="*/ 14 w 293"/>
                <a:gd name="T3" fmla="*/ 0 h 188"/>
                <a:gd name="T4" fmla="*/ 17 w 293"/>
                <a:gd name="T5" fmla="*/ 0 h 188"/>
                <a:gd name="T6" fmla="*/ 17 w 293"/>
                <a:gd name="T7" fmla="*/ 2 h 188"/>
                <a:gd name="T8" fmla="*/ 0 w 293"/>
                <a:gd name="T9" fmla="*/ 1 h 188"/>
                <a:gd name="T10" fmla="*/ 1 w 293"/>
                <a:gd name="T11" fmla="*/ 1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" name="Freeform 49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1 h 188"/>
                <a:gd name="T2" fmla="*/ 13 w 293"/>
                <a:gd name="T3" fmla="*/ 0 h 188"/>
                <a:gd name="T4" fmla="*/ 16 w 293"/>
                <a:gd name="T5" fmla="*/ 0 h 188"/>
                <a:gd name="T6" fmla="*/ 16 w 293"/>
                <a:gd name="T7" fmla="*/ 2 h 188"/>
                <a:gd name="T8" fmla="*/ 0 w 293"/>
                <a:gd name="T9" fmla="*/ 1 h 188"/>
                <a:gd name="T10" fmla="*/ 0 w 293"/>
                <a:gd name="T11" fmla="*/ 1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2" name="AutoShape 5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3" name="AutoShape 5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9" name="Text Box 5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34200" y="13716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Times" pitchFamily="18" charset="0"/>
              </a:rPr>
              <a:t>This maze looks kinda easy to me…</a:t>
            </a:r>
          </a:p>
        </p:txBody>
      </p:sp>
      <p:sp>
        <p:nvSpPr>
          <p:cNvPr id="5160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7923213" y="1828800"/>
            <a:ext cx="192087" cy="2460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TextBox 66"/>
          <p:cNvSpPr txBox="1">
            <a:spLocks noChangeArrowheads="1"/>
          </p:cNvSpPr>
          <p:nvPr/>
        </p:nvSpPr>
        <p:spPr bwMode="auto">
          <a:xfrm>
            <a:off x="2362200" y="5638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/>
              <a:t>How is this is the same problem?</a:t>
            </a:r>
          </a:p>
        </p:txBody>
      </p:sp>
      <p:sp>
        <p:nvSpPr>
          <p:cNvPr id="5162" name="Rectangle 67"/>
          <p:cNvSpPr>
            <a:spLocks noChangeArrowheads="1"/>
          </p:cNvSpPr>
          <p:nvPr/>
        </p:nvSpPr>
        <p:spPr bwMode="auto">
          <a:xfrm>
            <a:off x="0" y="12192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5163" name="Rectangle 68"/>
          <p:cNvSpPr>
            <a:spLocks noChangeArrowheads="1"/>
          </p:cNvSpPr>
          <p:nvPr/>
        </p:nvSpPr>
        <p:spPr bwMode="auto">
          <a:xfrm>
            <a:off x="266700" y="2057400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class MazeCell</a:t>
            </a:r>
          </a:p>
        </p:txBody>
      </p:sp>
      <p:sp>
        <p:nvSpPr>
          <p:cNvPr id="5164" name="Rectangle 69"/>
          <p:cNvSpPr>
            <a:spLocks noChangeArrowheads="1"/>
          </p:cNvSpPr>
          <p:nvPr/>
        </p:nvSpPr>
        <p:spPr bwMode="auto">
          <a:xfrm>
            <a:off x="2514600" y="1308100"/>
            <a:ext cx="4114800" cy="4114800"/>
          </a:xfrm>
          <a:prstGeom prst="rect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Rectangle 4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14600" y="1981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66" name="Straight Arrow Connector 71"/>
          <p:cNvCxnSpPr>
            <a:cxnSpLocks noChangeShapeType="1"/>
            <a:stCxn id="5162" idx="3"/>
          </p:cNvCxnSpPr>
          <p:nvPr/>
        </p:nvCxnSpPr>
        <p:spPr bwMode="auto">
          <a:xfrm>
            <a:off x="2003425" y="1511300"/>
            <a:ext cx="434975" cy="127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7" name="Straight Arrow Connector 72"/>
          <p:cNvCxnSpPr>
            <a:cxnSpLocks noChangeShapeType="1"/>
          </p:cNvCxnSpPr>
          <p:nvPr/>
        </p:nvCxnSpPr>
        <p:spPr bwMode="auto">
          <a:xfrm>
            <a:off x="1762124" y="2272826"/>
            <a:ext cx="1095376" cy="2154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68" name="Group 163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077200" y="1981200"/>
            <a:ext cx="533400" cy="533400"/>
            <a:chOff x="4848" y="1056"/>
            <a:chExt cx="480" cy="528"/>
          </a:xfrm>
        </p:grpSpPr>
        <p:sp>
          <p:nvSpPr>
            <p:cNvPr id="5169" name="Freeform 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1 w 1048"/>
                <a:gd name="T1" fmla="*/ 2 h 250"/>
                <a:gd name="T2" fmla="*/ 2 w 1048"/>
                <a:gd name="T3" fmla="*/ 8 h 250"/>
                <a:gd name="T4" fmla="*/ 2 w 1048"/>
                <a:gd name="T5" fmla="*/ 10 h 250"/>
                <a:gd name="T6" fmla="*/ 2 w 1048"/>
                <a:gd name="T7" fmla="*/ 12 h 250"/>
                <a:gd name="T8" fmla="*/ 2 w 1048"/>
                <a:gd name="T9" fmla="*/ 15 h 250"/>
                <a:gd name="T10" fmla="*/ 1 w 1048"/>
                <a:gd name="T11" fmla="*/ 21 h 250"/>
                <a:gd name="T12" fmla="*/ 0 w 1048"/>
                <a:gd name="T13" fmla="*/ 20 h 250"/>
                <a:gd name="T14" fmla="*/ 0 w 1048"/>
                <a:gd name="T15" fmla="*/ 18 h 250"/>
                <a:gd name="T16" fmla="*/ 0 w 1048"/>
                <a:gd name="T17" fmla="*/ 14 h 250"/>
                <a:gd name="T18" fmla="*/ 0 w 1048"/>
                <a:gd name="T19" fmla="*/ 12 h 250"/>
                <a:gd name="T20" fmla="*/ 0 w 1048"/>
                <a:gd name="T21" fmla="*/ 7 h 250"/>
                <a:gd name="T22" fmla="*/ 0 w 1048"/>
                <a:gd name="T23" fmla="*/ 5 h 250"/>
                <a:gd name="T24" fmla="*/ 0 w 1048"/>
                <a:gd name="T25" fmla="*/ 2 h 250"/>
                <a:gd name="T26" fmla="*/ 1 w 1048"/>
                <a:gd name="T27" fmla="*/ 1 h 250"/>
                <a:gd name="T28" fmla="*/ 1 w 1048"/>
                <a:gd name="T29" fmla="*/ 2 h 250"/>
                <a:gd name="T30" fmla="*/ 1 w 1048"/>
                <a:gd name="T31" fmla="*/ 2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1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1" name="Oval 1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2" name="Oval 1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3" name="Oval 1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4" name="Oval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5" name="Oval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6" name="Oval 1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7" name="AutoShape 1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5178" name="Freeform 18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22 w 648"/>
                <a:gd name="T1" fmla="*/ 0 h 256"/>
                <a:gd name="T2" fmla="*/ 5 w 648"/>
                <a:gd name="T3" fmla="*/ 1 h 256"/>
                <a:gd name="T4" fmla="*/ 0 w 648"/>
                <a:gd name="T5" fmla="*/ 9 h 256"/>
                <a:gd name="T6" fmla="*/ 17 w 648"/>
                <a:gd name="T7" fmla="*/ 18 h 256"/>
                <a:gd name="T8" fmla="*/ 32 w 648"/>
                <a:gd name="T9" fmla="*/ 22 h 256"/>
                <a:gd name="T10" fmla="*/ 51 w 648"/>
                <a:gd name="T11" fmla="*/ 23 h 256"/>
                <a:gd name="T12" fmla="*/ 69 w 648"/>
                <a:gd name="T13" fmla="*/ 18 h 256"/>
                <a:gd name="T14" fmla="*/ 65 w 648"/>
                <a:gd name="T15" fmla="*/ 14 h 256"/>
                <a:gd name="T16" fmla="*/ 58 w 648"/>
                <a:gd name="T17" fmla="*/ 8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10 w 442"/>
                <a:gd name="T1" fmla="*/ 13 h 192"/>
                <a:gd name="T2" fmla="*/ 3 w 442"/>
                <a:gd name="T3" fmla="*/ 8 h 192"/>
                <a:gd name="T4" fmla="*/ 6 w 442"/>
                <a:gd name="T5" fmla="*/ 0 h 192"/>
                <a:gd name="T6" fmla="*/ 25 w 442"/>
                <a:gd name="T7" fmla="*/ 1 h 192"/>
                <a:gd name="T8" fmla="*/ 40 w 442"/>
                <a:gd name="T9" fmla="*/ 6 h 192"/>
                <a:gd name="T10" fmla="*/ 47 w 442"/>
                <a:gd name="T11" fmla="*/ 8 h 192"/>
                <a:gd name="T12" fmla="*/ 46 w 442"/>
                <a:gd name="T13" fmla="*/ 11 h 192"/>
                <a:gd name="T14" fmla="*/ 30 w 442"/>
                <a:gd name="T15" fmla="*/ 15 h 192"/>
                <a:gd name="T16" fmla="*/ 27 w 442"/>
                <a:gd name="T17" fmla="*/ 15 h 192"/>
                <a:gd name="T18" fmla="*/ 24 w 442"/>
                <a:gd name="T19" fmla="*/ 17 h 192"/>
                <a:gd name="T20" fmla="*/ 21 w 442"/>
                <a:gd name="T21" fmla="*/ 18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2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2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7 h 139"/>
                <a:gd name="T2" fmla="*/ 9 w 215"/>
                <a:gd name="T3" fmla="*/ 2 h 139"/>
                <a:gd name="T4" fmla="*/ 17 w 215"/>
                <a:gd name="T5" fmla="*/ 4 h 139"/>
                <a:gd name="T6" fmla="*/ 23 w 215"/>
                <a:gd name="T7" fmla="*/ 13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u="sng" dirty="0" smtClean="0"/>
              <a:t>How was the test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Too hard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Too long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Too hard and too long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Okay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0650"/>
            <a:ext cx="88328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QUEUES: </a:t>
            </a:r>
            <a:r>
              <a:rPr lang="en-US" b="1" dirty="0" smtClean="0"/>
              <a:t>First </a:t>
            </a:r>
            <a:r>
              <a:rPr lang="en-US" dirty="0" smtClean="0"/>
              <a:t>in First 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5949950"/>
            <a:ext cx="914400" cy="693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V="1">
            <a:off x="7010400" y="48387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457200" y="6026150"/>
            <a:ext cx="2895600" cy="615950"/>
          </a:xfrm>
          <a:prstGeom prst="borderCallout1">
            <a:avLst>
              <a:gd name="adj1" fmla="val 679"/>
              <a:gd name="adj2" fmla="val 8129"/>
              <a:gd name="adj3" fmla="val -105392"/>
              <a:gd name="adj4" fmla="val 549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dequeued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QueueInterface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2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-33496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2512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STACKS: Last in First Out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13038"/>
            <a:ext cx="878998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57150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029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3800" y="4343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44958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2895600" y="6026150"/>
            <a:ext cx="2590800" cy="615950"/>
          </a:xfrm>
          <a:prstGeom prst="borderCallout1">
            <a:avLst>
              <a:gd name="adj1" fmla="val 679"/>
              <a:gd name="adj2" fmla="val 8129"/>
              <a:gd name="adj3" fmla="val -118888"/>
              <a:gd name="adj4" fmla="val -1685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popped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StackInterface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0" y="-33496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smtClean="0"/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68275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600">
                <a:latin typeface="Times" pitchFamily="18" charset="0"/>
              </a:rPr>
              <a:t>Stack vs. Queue </a:t>
            </a:r>
            <a:r>
              <a:rPr lang="en-US" sz="3600" i="1">
                <a:latin typeface="Times" pitchFamily="18" charset="0"/>
              </a:rPr>
              <a:t>information structures</a:t>
            </a:r>
            <a:endParaRPr lang="en-US" sz="3600">
              <a:latin typeface="Times" pitchFamily="18" charset="0"/>
            </a:endParaRPr>
          </a:p>
        </p:txBody>
      </p:sp>
      <p:grpSp>
        <p:nvGrpSpPr>
          <p:cNvPr id="16387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0050" y="1063625"/>
            <a:ext cx="8218488" cy="180975"/>
            <a:chOff x="295" y="1311"/>
            <a:chExt cx="5177" cy="114"/>
          </a:xfrm>
        </p:grpSpPr>
        <p:sp>
          <p:nvSpPr>
            <p:cNvPr id="16420" name="Rectangle 102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Rectangle 102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0862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/*</a:t>
            </a:r>
          </a:p>
          <a:p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* StackInterface</a:t>
            </a:r>
          </a:p>
          <a:p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*/</a:t>
            </a:r>
          </a:p>
          <a:p>
            <a:endParaRPr lang="en-US" sz="1600" b="1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interface StackInterface</a:t>
            </a:r>
          </a:p>
          <a:p>
            <a:r>
              <a:rPr lang="en-US" sz="1600" b="1">
                <a:latin typeface="Courier New" pitchFamily="49" charset="0"/>
              </a:rPr>
              <a:t>{</a:t>
            </a:r>
          </a:p>
          <a:p>
            <a:r>
              <a:rPr lang="en-US" sz="1600" b="1">
                <a:latin typeface="Courier New" pitchFamily="49" charset="0"/>
              </a:rPr>
              <a:t>  public int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pop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  public void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push</a:t>
            </a:r>
            <a:r>
              <a:rPr lang="en-US" sz="1600" b="1">
                <a:latin typeface="Courier New" pitchFamily="49" charset="0"/>
              </a:rPr>
              <a:t>(Object data);</a:t>
            </a:r>
          </a:p>
          <a:p>
            <a:r>
              <a:rPr lang="en-US" sz="1600" b="1">
                <a:latin typeface="Courier New" pitchFamily="49" charset="0"/>
              </a:rPr>
              <a:t>  public Object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peek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  public boolean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isEmpty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  public String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toString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}</a:t>
            </a:r>
          </a:p>
        </p:txBody>
      </p:sp>
      <p:sp>
        <p:nvSpPr>
          <p:cNvPr id="16389" name="Rectangle 10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524000"/>
            <a:ext cx="44513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/*</a:t>
            </a:r>
          </a:p>
          <a:p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* QueueInterface</a:t>
            </a:r>
          </a:p>
          <a:p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*/</a:t>
            </a:r>
          </a:p>
          <a:p>
            <a:endParaRPr lang="en-US" sz="1600" b="1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interface QueueInterface</a:t>
            </a:r>
          </a:p>
          <a:p>
            <a:r>
              <a:rPr lang="en-US" sz="1600" b="1">
                <a:latin typeface="Courier New" pitchFamily="49" charset="0"/>
              </a:rPr>
              <a:t>{</a:t>
            </a:r>
          </a:p>
          <a:p>
            <a:r>
              <a:rPr lang="en-US" sz="1600" b="1">
                <a:latin typeface="Courier New" pitchFamily="49" charset="0"/>
              </a:rPr>
              <a:t>  public int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dequeue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  public void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enqueue</a:t>
            </a:r>
            <a:r>
              <a:rPr lang="en-US" sz="1600" b="1">
                <a:latin typeface="Courier New" pitchFamily="49" charset="0"/>
              </a:rPr>
              <a:t>(Object data);</a:t>
            </a:r>
          </a:p>
          <a:p>
            <a:r>
              <a:rPr lang="en-US" sz="1600" b="1">
                <a:latin typeface="Courier New" pitchFamily="49" charset="0"/>
              </a:rPr>
              <a:t>  public Object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peek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  public boolean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isEmpty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  public String </a:t>
            </a:r>
            <a:r>
              <a:rPr lang="en-US" sz="1600" b="1">
                <a:solidFill>
                  <a:schemeClr val="accent1"/>
                </a:solidFill>
                <a:latin typeface="Courier New" pitchFamily="49" charset="0"/>
              </a:rPr>
              <a:t>toString</a:t>
            </a:r>
            <a:r>
              <a:rPr lang="en-US" sz="1600" b="1">
                <a:latin typeface="Courier New" pitchFamily="49" charset="0"/>
              </a:rPr>
              <a:t>();</a:t>
            </a:r>
          </a:p>
          <a:p>
            <a:r>
              <a:rPr lang="en-US" sz="1600" b="1">
                <a:latin typeface="Courier New" pitchFamily="49" charset="0"/>
              </a:rPr>
              <a:t>}</a:t>
            </a:r>
          </a:p>
        </p:txBody>
      </p:sp>
      <p:sp>
        <p:nvSpPr>
          <p:cNvPr id="16390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6050" y="56388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rebuchet MS" pitchFamily="34" charset="0"/>
                <a:ea typeface="MS PGothic" pitchFamily="34" charset="-128"/>
              </a:rPr>
              <a:t>Stack</a:t>
            </a:r>
          </a:p>
        </p:txBody>
      </p:sp>
      <p:sp>
        <p:nvSpPr>
          <p:cNvPr id="16391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5672138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rebuchet MS" pitchFamily="34" charset="0"/>
                <a:ea typeface="MS PGothic" pitchFamily="34" charset="-128"/>
              </a:rPr>
              <a:t>Queue</a:t>
            </a:r>
          </a:p>
        </p:txBody>
      </p:sp>
      <p:sp>
        <p:nvSpPr>
          <p:cNvPr id="16392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84738" y="47402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and" charset="0"/>
                <a:ea typeface="MS PGothic" pitchFamily="34" charset="-128"/>
              </a:rPr>
              <a:t>in</a:t>
            </a:r>
            <a:endParaRPr lang="en-US" sz="2400">
              <a:latin typeface="Times" pitchFamily="18" charset="0"/>
              <a:ea typeface="MS PGothic" pitchFamily="34" charset="-128"/>
            </a:endParaRPr>
          </a:p>
        </p:txBody>
      </p:sp>
      <p:grpSp>
        <p:nvGrpSpPr>
          <p:cNvPr id="16393" name="Group 103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07050" y="5008563"/>
            <a:ext cx="969963" cy="514350"/>
            <a:chOff x="489" y="1549"/>
            <a:chExt cx="611" cy="324"/>
          </a:xfrm>
        </p:grpSpPr>
        <p:sp>
          <p:nvSpPr>
            <p:cNvPr id="16418" name="Rectangle 10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Rectangle 103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Rectangle 10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9075" y="5008563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0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37475" y="5095875"/>
            <a:ext cx="503238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0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97775" y="47244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and" charset="0"/>
                <a:ea typeface="MS PGothic" pitchFamily="34" charset="-128"/>
              </a:rPr>
              <a:t>out</a:t>
            </a:r>
            <a:endParaRPr lang="en-US" sz="24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6397" name="AutoShape 104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6488" y="5086350"/>
            <a:ext cx="503237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AutoShape 104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>
            <a:off x="611188" y="5334000"/>
            <a:ext cx="503237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104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81650" y="505301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  <a:ea typeface="MS PGothic" pitchFamily="34" charset="-128"/>
              </a:rPr>
              <a:t>42</a:t>
            </a:r>
          </a:p>
        </p:txBody>
      </p:sp>
      <p:sp>
        <p:nvSpPr>
          <p:cNvPr id="16400" name="Text Box 104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57900" y="505777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  <a:ea typeface="MS PGothic" pitchFamily="34" charset="-128"/>
              </a:rPr>
              <a:t> 7</a:t>
            </a:r>
          </a:p>
        </p:txBody>
      </p:sp>
      <p:sp>
        <p:nvSpPr>
          <p:cNvPr id="16401" name="Text Box 104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506253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  <a:ea typeface="MS PGothic" pitchFamily="34" charset="-128"/>
              </a:rPr>
              <a:t>60</a:t>
            </a:r>
          </a:p>
        </p:txBody>
      </p:sp>
      <p:sp>
        <p:nvSpPr>
          <p:cNvPr id="16402" name="Rectangle 104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51675" y="5008563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104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925" y="459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and" charset="0"/>
                <a:ea typeface="MS PGothic" pitchFamily="34" charset="-128"/>
              </a:rPr>
              <a:t>in</a:t>
            </a:r>
            <a:endParaRPr lang="en-US" sz="24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6404" name="AutoShape 104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1675" y="4943475"/>
            <a:ext cx="503238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5" name="Group 1049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384300" y="5051425"/>
            <a:ext cx="969963" cy="514350"/>
            <a:chOff x="489" y="1549"/>
            <a:chExt cx="611" cy="324"/>
          </a:xfrm>
        </p:grpSpPr>
        <p:sp>
          <p:nvSpPr>
            <p:cNvPr id="16416" name="Rectangle 10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Rectangle 105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6" name="Rectangle 10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6325" y="5051425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105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58900" y="509587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  <a:ea typeface="MS PGothic" pitchFamily="34" charset="-128"/>
              </a:rPr>
              <a:t>42</a:t>
            </a:r>
          </a:p>
        </p:txBody>
      </p:sp>
      <p:sp>
        <p:nvSpPr>
          <p:cNvPr id="16408" name="Text Box 105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35150" y="510063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  <a:ea typeface="MS PGothic" pitchFamily="34" charset="-128"/>
              </a:rPr>
              <a:t> 7</a:t>
            </a:r>
          </a:p>
        </p:txBody>
      </p:sp>
      <p:sp>
        <p:nvSpPr>
          <p:cNvPr id="16409" name="Text Box 105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11450" y="5105400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  <a:ea typeface="MS PGothic" pitchFamily="34" charset="-128"/>
              </a:rPr>
              <a:t>60</a:t>
            </a:r>
          </a:p>
        </p:txBody>
      </p:sp>
      <p:sp>
        <p:nvSpPr>
          <p:cNvPr id="16410" name="Rectangle 105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28925" y="5051425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105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3400" y="557847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Sand" charset="0"/>
                <a:ea typeface="MS PGothic" pitchFamily="34" charset="-128"/>
              </a:rPr>
              <a:t>out</a:t>
            </a:r>
            <a:endParaRPr lang="en-US" sz="24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6412" name="Text Box 105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43000" y="6370638"/>
            <a:ext cx="685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" pitchFamily="18" charset="0"/>
                <a:ea typeface="MS PGothic" pitchFamily="34" charset="-128"/>
              </a:rPr>
              <a:t>How will switching to a Queue change our search procedure?</a:t>
            </a:r>
          </a:p>
        </p:txBody>
      </p:sp>
      <p:sp>
        <p:nvSpPr>
          <p:cNvPr id="16413" name="Text Box 105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550" y="506253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ourier New" pitchFamily="49" charset="0"/>
                <a:ea typeface="MS PGothic" pitchFamily="34" charset="-128"/>
              </a:rPr>
              <a:t> …</a:t>
            </a:r>
          </a:p>
        </p:txBody>
      </p:sp>
      <p:sp>
        <p:nvSpPr>
          <p:cNvPr id="16414" name="Text Box 106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09800" y="5105400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ourier New" pitchFamily="49" charset="0"/>
                <a:ea typeface="MS PGothic" pitchFamily="34" charset="-128"/>
              </a:rPr>
              <a:t> …</a:t>
            </a:r>
          </a:p>
        </p:txBody>
      </p:sp>
      <p:sp>
        <p:nvSpPr>
          <p:cNvPr id="37" name="Oval 36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05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1"/>
            <a:ext cx="470598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6552064" cy="5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Stack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0538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	&lt;TOP&gt; d &lt;BOTTOM&gt;</a:t>
            </a:r>
          </a:p>
          <a:p>
            <a:pPr marL="0" indent="0">
              <a:buNone/>
            </a:pPr>
            <a:r>
              <a:rPr lang="en-US" sz="1600" dirty="0"/>
              <a:t>Popped: d</a:t>
            </a:r>
          </a:p>
          <a:p>
            <a:pPr marL="0" indent="0">
              <a:buNone/>
            </a:pPr>
            <a:r>
              <a:rPr lang="en-US" sz="1600" dirty="0"/>
              <a:t>	&lt;TOP&gt; c e &lt;BOTTOM&gt;</a:t>
            </a:r>
          </a:p>
          <a:p>
            <a:pPr marL="0" indent="0">
              <a:buNone/>
            </a:pPr>
            <a:r>
              <a:rPr lang="en-US" sz="1600" dirty="0"/>
              <a:t>Popped: c</a:t>
            </a:r>
          </a:p>
          <a:p>
            <a:pPr marL="0" indent="0">
              <a:buNone/>
            </a:pPr>
            <a:r>
              <a:rPr lang="en-US" sz="1600" dirty="0"/>
              <a:t>	&lt;TOP&gt; b empty e &lt;BOTTOM&gt;</a:t>
            </a:r>
          </a:p>
          <a:p>
            <a:pPr marL="0" indent="0">
              <a:buNone/>
            </a:pPr>
            <a:r>
              <a:rPr lang="en-US" sz="1600" dirty="0"/>
              <a:t>Popped: b</a:t>
            </a:r>
          </a:p>
          <a:p>
            <a:pPr marL="0" indent="0">
              <a:buNone/>
            </a:pPr>
            <a:r>
              <a:rPr lang="en-US" sz="1600" dirty="0"/>
              <a:t>	&lt;TOP&gt; a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a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e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 &lt;BOTTOM&gt;</a:t>
            </a:r>
          </a:p>
          <a:p>
            <a:pPr marL="0" indent="0">
              <a:buNone/>
            </a:pPr>
            <a:r>
              <a:rPr lang="en-US" sz="1600" dirty="0"/>
              <a:t>Popped: e</a:t>
            </a:r>
          </a:p>
          <a:p>
            <a:pPr marL="0" indent="0">
              <a:buNone/>
            </a:pPr>
            <a:r>
              <a:rPr lang="en-US" sz="1600" dirty="0"/>
              <a:t>	&lt;TOP&gt; empty </a:t>
            </a:r>
            <a:r>
              <a:rPr lang="en-US" sz="1600" dirty="0" err="1"/>
              <a:t>empty</a:t>
            </a:r>
            <a:r>
              <a:rPr lang="en-US" sz="1600" dirty="0"/>
              <a:t>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r>
              <a:rPr lang="en-US" sz="1600" dirty="0"/>
              <a:t>	&lt;TOP&gt; empty &lt;BOTTOM&gt;</a:t>
            </a:r>
          </a:p>
          <a:p>
            <a:pPr marL="0" indent="0">
              <a:buNone/>
            </a:pPr>
            <a:r>
              <a:rPr lang="en-US" sz="1600" dirty="0"/>
              <a:t>Popped: empty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8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With a Queue</a:t>
            </a:r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339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77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	&lt;FRONT&gt; d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d</a:t>
            </a:r>
          </a:p>
          <a:p>
            <a:pPr marL="0" indent="0">
              <a:buNone/>
            </a:pPr>
            <a:r>
              <a:rPr lang="en-US" sz="1800" dirty="0"/>
              <a:t>	&lt;FRONT&gt; e c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</a:t>
            </a:r>
          </a:p>
          <a:p>
            <a:pPr marL="0" indent="0">
              <a:buNone/>
            </a:pPr>
            <a:r>
              <a:rPr lang="en-US" sz="1800" dirty="0"/>
              <a:t>	&lt;FRONT&gt; c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c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b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b</a:t>
            </a:r>
          </a:p>
          <a:p>
            <a:pPr marL="0" indent="0">
              <a:buNone/>
            </a:pPr>
            <a:r>
              <a:rPr lang="en-US" sz="1800" dirty="0"/>
              <a:t>	&lt;FRONT&gt; empty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a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a</a:t>
            </a:r>
          </a:p>
          <a:p>
            <a:pPr marL="0" indent="0">
              <a:buNone/>
            </a:pPr>
            <a:r>
              <a:rPr lang="en-US" sz="1800" dirty="0"/>
              <a:t>	&lt;FRONT&gt; empty </a:t>
            </a:r>
            <a:r>
              <a:rPr lang="en-US" sz="1800" dirty="0" err="1"/>
              <a:t>empty</a:t>
            </a:r>
            <a:r>
              <a:rPr lang="en-US" sz="1800" dirty="0"/>
              <a:t> &lt;BACK&gt;</a:t>
            </a:r>
          </a:p>
          <a:p>
            <a:pPr marL="0" indent="0">
              <a:buNone/>
            </a:pPr>
            <a:r>
              <a:rPr lang="en-US" sz="1800" dirty="0" err="1"/>
              <a:t>Dequeued</a:t>
            </a:r>
            <a:r>
              <a:rPr lang="en-US" sz="1800" dirty="0"/>
              <a:t>: empty</a:t>
            </a:r>
          </a:p>
          <a:p>
            <a:pPr marL="0" indent="0">
              <a:buNone/>
            </a:pPr>
            <a:r>
              <a:rPr lang="en-US" sz="1800" dirty="0"/>
              <a:t>	&lt;FRONT&gt; empty &lt;BACK</a:t>
            </a:r>
            <a:r>
              <a:rPr lang="en-US" sz="1800" dirty="0" smtClean="0"/>
              <a:t>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5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152400"/>
            <a:ext cx="89854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70598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1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2819400"/>
            <a:ext cx="436563" cy="414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31888" y="3962400"/>
            <a:ext cx="219075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93825" y="4114800"/>
            <a:ext cx="219075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2263" y="4495800"/>
            <a:ext cx="10795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0386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8338" y="3143250"/>
            <a:ext cx="436562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163" y="3068638"/>
            <a:ext cx="436562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67000" y="2811463"/>
            <a:ext cx="436563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28956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3733800"/>
            <a:ext cx="25146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5334000"/>
            <a:ext cx="3200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706563"/>
          </a:xfrm>
        </p:spPr>
        <p:txBody>
          <a:bodyPr/>
          <a:lstStyle/>
          <a:p>
            <a:pPr eaLnBrk="1" hangingPunct="1"/>
            <a:r>
              <a:rPr lang="en-US" dirty="0" smtClean="0"/>
              <a:t>Breadth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BFS</a:t>
            </a:r>
            <a:r>
              <a:rPr lang="en-US" dirty="0" smtClean="0"/>
              <a:t>)</a:t>
            </a:r>
          </a:p>
        </p:txBody>
      </p:sp>
      <p:sp>
        <p:nvSpPr>
          <p:cNvPr id="17426" name="Title 1"/>
          <p:cNvSpPr txBox="1">
            <a:spLocks/>
          </p:cNvSpPr>
          <p:nvPr/>
        </p:nvSpPr>
        <p:spPr bwMode="auto">
          <a:xfrm>
            <a:off x="941388" y="152400"/>
            <a:ext cx="2895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Depth </a:t>
            </a:r>
          </a:p>
          <a:p>
            <a:pPr algn="ctr" eaLnBrk="1" hangingPunct="1"/>
            <a:r>
              <a:rPr lang="en-US" sz="4400"/>
              <a:t>First Search</a:t>
            </a:r>
            <a:br>
              <a:rPr lang="en-US" sz="4400"/>
            </a:br>
            <a:r>
              <a:rPr lang="en-US" sz="4400"/>
              <a:t>(</a:t>
            </a:r>
            <a:r>
              <a:rPr lang="en-US" sz="4400" b="1"/>
              <a:t>DFS</a:t>
            </a:r>
            <a:r>
              <a:rPr lang="en-US" sz="4400"/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219200" y="5638800"/>
            <a:ext cx="320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STACKS</a:t>
            </a:r>
            <a:endParaRPr lang="en-US" sz="32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5624513"/>
            <a:ext cx="35036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QUEUES</a:t>
            </a:r>
            <a:endParaRPr lang="en-US" sz="3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241300" y="5624513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8323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8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99500" cy="4525963"/>
          </a:xfrm>
        </p:spPr>
        <p:txBody>
          <a:bodyPr/>
          <a:lstStyle/>
          <a:p>
            <a:r>
              <a:rPr lang="en-US" dirty="0" smtClean="0"/>
              <a:t>Homework 7 zip file updated! </a:t>
            </a:r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13800" b="1" dirty="0" smtClean="0"/>
              <a:t> &amp; Generics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1462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9140588" cy="55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38751"/>
            <a:ext cx="3962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181600" y="228600"/>
            <a:ext cx="3581400" cy="1143000"/>
          </a:xfrm>
          <a:prstGeom prst="borderCallout1">
            <a:avLst>
              <a:gd name="adj1" fmla="val 100005"/>
              <a:gd name="adj2" fmla="val 78674"/>
              <a:gd name="adj3" fmla="val 179088"/>
              <a:gd name="adj4" fmla="val 818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Use the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&lt;&gt;</a:t>
            </a:r>
            <a:r>
              <a:rPr lang="en-US" sz="2400" dirty="0" smtClean="0">
                <a:latin typeface="+mj-lt"/>
                <a:cs typeface="Courier New" pitchFamily="49" charset="0"/>
              </a:rPr>
              <a:t> to indicate what type of reference to use!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286000" y="5193258"/>
            <a:ext cx="2514600" cy="1143000"/>
          </a:xfrm>
          <a:prstGeom prst="borderCallout1">
            <a:avLst>
              <a:gd name="adj1" fmla="val 29557"/>
              <a:gd name="adj2" fmla="val 100776"/>
              <a:gd name="adj3" fmla="val -33449"/>
              <a:gd name="adj4" fmla="val 12334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Good looking print statements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905500" y="2971800"/>
            <a:ext cx="2514600" cy="1143000"/>
          </a:xfrm>
          <a:prstGeom prst="borderCallout1">
            <a:avLst>
              <a:gd name="adj1" fmla="val 33139"/>
              <a:gd name="adj2" fmla="val -1259"/>
              <a:gd name="adj3" fmla="val 9536"/>
              <a:gd name="adj4" fmla="val -7149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Add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“b” </a:t>
            </a:r>
            <a:r>
              <a:rPr lang="en-US" sz="2400" dirty="0" smtClean="0">
                <a:latin typeface="+mj-lt"/>
                <a:cs typeface="Courier New" pitchFamily="49" charset="0"/>
              </a:rPr>
              <a:t>at index 0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1"/>
          <a:stretch/>
        </p:blipFill>
        <p:spPr bwMode="auto">
          <a:xfrm>
            <a:off x="1" y="6823"/>
            <a:ext cx="6479584" cy="3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442"/>
          <a:stretch/>
        </p:blipFill>
        <p:spPr bwMode="auto">
          <a:xfrm>
            <a:off x="20471" y="4724400"/>
            <a:ext cx="91712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9" t="85025"/>
          <a:stretch/>
        </p:blipFill>
        <p:spPr bwMode="auto">
          <a:xfrm>
            <a:off x="990600" y="3200400"/>
            <a:ext cx="8027643" cy="49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086600" y="228600"/>
            <a:ext cx="1676400" cy="1143000"/>
          </a:xfrm>
          <a:prstGeom prst="borderCallout1">
            <a:avLst>
              <a:gd name="adj1" fmla="val 102393"/>
              <a:gd name="adj2" fmla="val 17477"/>
              <a:gd name="adj3" fmla="val 185058"/>
              <a:gd name="adj4" fmla="val -11143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Input to make a Maze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166220" y="228600"/>
            <a:ext cx="2615579" cy="1143000"/>
          </a:xfrm>
          <a:prstGeom prst="borderCallout1">
            <a:avLst>
              <a:gd name="adj1" fmla="val 48662"/>
              <a:gd name="adj2" fmla="val -2351"/>
              <a:gd name="adj3" fmla="val 33416"/>
              <a:gd name="adj4" fmla="val -6760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smtClean="0">
                <a:latin typeface="+mj-lt"/>
                <a:cs typeface="Courier New" pitchFamily="49" charset="0"/>
              </a:rPr>
              <a:t>: wall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 Start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 Destination</a:t>
            </a: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105400" y="3699682"/>
            <a:ext cx="3505200" cy="1143000"/>
          </a:xfrm>
          <a:prstGeom prst="borderCallout1">
            <a:avLst>
              <a:gd name="adj1" fmla="val 107169"/>
              <a:gd name="adj2" fmla="val 90398"/>
              <a:gd name="adj3" fmla="val 145655"/>
              <a:gd name="adj4" fmla="val 3913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getPath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400" dirty="0" smtClean="0">
                <a:latin typeface="+mj-lt"/>
                <a:cs typeface="Courier New" pitchFamily="49" charset="0"/>
              </a:rPr>
              <a:t>returns an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&lt;String&gt;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9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(WRONG)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725"/>
            <a:ext cx="8229600" cy="46783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84850" y="1082675"/>
            <a:ext cx="3359150" cy="3040063"/>
            <a:chOff x="457200" y="1752600"/>
            <a:chExt cx="4572000" cy="4137623"/>
          </a:xfrm>
        </p:grpSpPr>
        <p:grpSp>
          <p:nvGrpSpPr>
            <p:cNvPr id="18481" name="Group 4"/>
            <p:cNvGrpSpPr>
              <a:grpSpLocks/>
            </p:cNvGrpSpPr>
            <p:nvPr/>
          </p:nvGrpSpPr>
          <p:grpSpPr bwMode="auto">
            <a:xfrm>
              <a:off x="457200" y="1752600"/>
              <a:ext cx="1447800" cy="1283219"/>
              <a:chOff x="457200" y="1752600"/>
              <a:chExt cx="1447800" cy="1283219"/>
            </a:xfrm>
          </p:grpSpPr>
          <p:pic>
            <p:nvPicPr>
              <p:cNvPr id="18496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7" name="TextBox 20"/>
              <p:cNvSpPr txBox="1">
                <a:spLocks noChangeArrowheads="1"/>
              </p:cNvSpPr>
              <p:nvPr/>
            </p:nvSpPr>
            <p:spPr bwMode="auto">
              <a:xfrm>
                <a:off x="837631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A</a:t>
                </a:r>
              </a:p>
            </p:txBody>
          </p:sp>
        </p:grpSp>
        <p:grpSp>
          <p:nvGrpSpPr>
            <p:cNvPr id="18482" name="Group 5"/>
            <p:cNvGrpSpPr>
              <a:grpSpLocks/>
            </p:cNvGrpSpPr>
            <p:nvPr/>
          </p:nvGrpSpPr>
          <p:grpSpPr bwMode="auto">
            <a:xfrm>
              <a:off x="3581400" y="1752600"/>
              <a:ext cx="1447800" cy="1283219"/>
              <a:chOff x="3581400" y="1752600"/>
              <a:chExt cx="1447800" cy="1283219"/>
            </a:xfrm>
          </p:grpSpPr>
          <p:pic>
            <p:nvPicPr>
              <p:cNvPr id="18494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1752600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5" name="TextBox 18"/>
              <p:cNvSpPr txBox="1">
                <a:spLocks noChangeArrowheads="1"/>
              </p:cNvSpPr>
              <p:nvPr/>
            </p:nvSpPr>
            <p:spPr bwMode="auto">
              <a:xfrm>
                <a:off x="3858903" y="1905000"/>
                <a:ext cx="838199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B</a:t>
                </a:r>
              </a:p>
            </p:txBody>
          </p:sp>
        </p:grpSp>
        <p:grpSp>
          <p:nvGrpSpPr>
            <p:cNvPr id="18483" name="Group 6"/>
            <p:cNvGrpSpPr>
              <a:grpSpLocks/>
            </p:cNvGrpSpPr>
            <p:nvPr/>
          </p:nvGrpSpPr>
          <p:grpSpPr bwMode="auto">
            <a:xfrm>
              <a:off x="565245" y="4607004"/>
              <a:ext cx="1447800" cy="1275384"/>
              <a:chOff x="565245" y="4607004"/>
              <a:chExt cx="1447800" cy="1275384"/>
            </a:xfrm>
          </p:grpSpPr>
          <p:pic>
            <p:nvPicPr>
              <p:cNvPr id="18492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45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3" name="TextBox 16"/>
              <p:cNvSpPr txBox="1">
                <a:spLocks noChangeArrowheads="1"/>
              </p:cNvSpPr>
              <p:nvPr/>
            </p:nvSpPr>
            <p:spPr bwMode="auto">
              <a:xfrm>
                <a:off x="930320" y="4751570"/>
                <a:ext cx="838199" cy="1130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/>
                  <a:t>C</a:t>
                </a:r>
              </a:p>
            </p:txBody>
          </p:sp>
        </p:grpSp>
        <p:grpSp>
          <p:nvGrpSpPr>
            <p:cNvPr id="18484" name="Group 7"/>
            <p:cNvGrpSpPr>
              <a:grpSpLocks/>
            </p:cNvGrpSpPr>
            <p:nvPr/>
          </p:nvGrpSpPr>
          <p:grpSpPr bwMode="auto">
            <a:xfrm>
              <a:off x="3581400" y="4607004"/>
              <a:ext cx="1447800" cy="1283219"/>
              <a:chOff x="3581400" y="4607004"/>
              <a:chExt cx="1447800" cy="1283219"/>
            </a:xfrm>
          </p:grpSpPr>
          <p:pic>
            <p:nvPicPr>
              <p:cNvPr id="18490" name="Picture 2" descr="http://cdn.sheknows.com/articles/2012/06/kraft_easy_mac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4607004"/>
                <a:ext cx="1447800" cy="119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91" name="TextBox 14"/>
              <p:cNvSpPr txBox="1">
                <a:spLocks noChangeArrowheads="1"/>
              </p:cNvSpPr>
              <p:nvPr/>
            </p:nvSpPr>
            <p:spPr bwMode="auto">
              <a:xfrm>
                <a:off x="3816993" y="4759404"/>
                <a:ext cx="922021" cy="113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 </a:t>
                </a:r>
                <a:r>
                  <a:rPr lang="en-US" sz="4800" b="1"/>
                  <a:t>D</a:t>
                </a:r>
              </a:p>
            </p:txBody>
          </p:sp>
        </p:grpSp>
        <p:cxnSp>
          <p:nvCxnSpPr>
            <p:cNvPr id="9" name="Straight Arrow Connector 8"/>
            <p:cNvCxnSpPr>
              <a:stCxn id="18496" idx="3"/>
              <a:endCxn id="18494" idx="1"/>
            </p:cNvCxnSpPr>
            <p:nvPr/>
          </p:nvCxnSpPr>
          <p:spPr>
            <a:xfrm>
              <a:off x="1904856" y="2348936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904856" y="5304689"/>
              <a:ext cx="167668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468126" y="3784681"/>
              <a:ext cx="167449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418324" y="3850580"/>
              <a:ext cx="16766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08235" y="2910702"/>
              <a:ext cx="1948934" cy="169610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105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914400" y="5875338"/>
            <a:ext cx="911225" cy="803275"/>
            <a:chOff x="457200" y="1752600"/>
            <a:chExt cx="1447800" cy="1278056"/>
          </a:xfrm>
        </p:grpSpPr>
        <p:pic>
          <p:nvPicPr>
            <p:cNvPr id="1847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4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5625" y="5875338"/>
            <a:ext cx="909638" cy="803275"/>
            <a:chOff x="3581400" y="1752600"/>
            <a:chExt cx="1447800" cy="1278056"/>
          </a:xfrm>
        </p:grpSpPr>
        <p:pic>
          <p:nvPicPr>
            <p:cNvPr id="1847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TextBox 27"/>
            <p:cNvSpPr txBox="1">
              <a:spLocks noChangeArrowheads="1"/>
            </p:cNvSpPr>
            <p:nvPr/>
          </p:nvSpPr>
          <p:spPr bwMode="auto">
            <a:xfrm>
              <a:off x="3858905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B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65650" y="5875338"/>
            <a:ext cx="909638" cy="798512"/>
            <a:chOff x="565245" y="4607004"/>
            <a:chExt cx="1447800" cy="1270221"/>
          </a:xfrm>
        </p:grpSpPr>
        <p:pic>
          <p:nvPicPr>
            <p:cNvPr id="18475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TextBox 30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743200" y="5875338"/>
            <a:ext cx="911225" cy="803275"/>
            <a:chOff x="3581400" y="4607004"/>
            <a:chExt cx="1447800" cy="1278056"/>
          </a:xfrm>
        </p:grpSpPr>
        <p:pic>
          <p:nvPicPr>
            <p:cNvPr id="18473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TextBox 33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54425" y="5875338"/>
            <a:ext cx="909638" cy="803275"/>
            <a:chOff x="3581400" y="4607004"/>
            <a:chExt cx="1447800" cy="1278056"/>
          </a:xfrm>
        </p:grpSpPr>
        <p:pic>
          <p:nvPicPr>
            <p:cNvPr id="18471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TextBox 36"/>
            <p:cNvSpPr txBox="1">
              <a:spLocks noChangeArrowheads="1"/>
            </p:cNvSpPr>
            <p:nvPr/>
          </p:nvSpPr>
          <p:spPr bwMode="auto">
            <a:xfrm>
              <a:off x="3816994" y="4759404"/>
              <a:ext cx="92202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 </a:t>
              </a:r>
              <a:r>
                <a:rPr lang="en-US" sz="4000" b="1"/>
                <a:t>D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9906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846263" y="5867400"/>
            <a:ext cx="833437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92413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52838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486400" y="5875338"/>
            <a:ext cx="911225" cy="798512"/>
            <a:chOff x="565245" y="4607004"/>
            <a:chExt cx="1447800" cy="1270221"/>
          </a:xfrm>
        </p:grpSpPr>
        <p:pic>
          <p:nvPicPr>
            <p:cNvPr id="18469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45" y="4607004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TextBox 44"/>
            <p:cNvSpPr txBox="1">
              <a:spLocks noChangeArrowheads="1"/>
            </p:cNvSpPr>
            <p:nvPr/>
          </p:nvSpPr>
          <p:spPr bwMode="auto">
            <a:xfrm>
              <a:off x="930320" y="4751569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C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H="1">
            <a:off x="4610100" y="5867400"/>
            <a:ext cx="835025" cy="796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440488" y="5875338"/>
            <a:ext cx="909637" cy="803275"/>
            <a:chOff x="457200" y="1752600"/>
            <a:chExt cx="1447800" cy="1278056"/>
          </a:xfrm>
        </p:grpSpPr>
        <p:pic>
          <p:nvPicPr>
            <p:cNvPr id="18467" name="Picture 2" descr="http://cdn.sheknows.com/articles/2012/06/kraft_easy_ma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1447800" cy="119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TextBox 48"/>
            <p:cNvSpPr txBox="1">
              <a:spLocks noChangeArrowheads="1"/>
            </p:cNvSpPr>
            <p:nvPr/>
          </p:nvSpPr>
          <p:spPr bwMode="auto">
            <a:xfrm>
              <a:off x="837631" y="1905000"/>
              <a:ext cx="838200" cy="112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/>
                <a:t>A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069975" y="5294313"/>
            <a:ext cx="406400" cy="762000"/>
            <a:chOff x="1070442" y="5297832"/>
            <a:chExt cx="405964" cy="762704"/>
          </a:xfrm>
        </p:grpSpPr>
        <p:sp>
          <p:nvSpPr>
            <p:cNvPr id="18465" name="TextBox 4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981200" y="5294313"/>
            <a:ext cx="406400" cy="762000"/>
            <a:chOff x="1070442" y="5297832"/>
            <a:chExt cx="405964" cy="762704"/>
          </a:xfrm>
        </p:grpSpPr>
        <p:sp>
          <p:nvSpPr>
            <p:cNvPr id="18463" name="TextBox 56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890838" y="5294313"/>
            <a:ext cx="406400" cy="762000"/>
            <a:chOff x="1070442" y="5297832"/>
            <a:chExt cx="405964" cy="762704"/>
          </a:xfrm>
        </p:grpSpPr>
        <p:sp>
          <p:nvSpPr>
            <p:cNvPr id="18461" name="TextBox 59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802063" y="5294313"/>
            <a:ext cx="406400" cy="762000"/>
            <a:chOff x="1070442" y="5297832"/>
            <a:chExt cx="405964" cy="762704"/>
          </a:xfrm>
        </p:grpSpPr>
        <p:sp>
          <p:nvSpPr>
            <p:cNvPr id="18459" name="TextBox 62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4724400" y="5294313"/>
            <a:ext cx="406400" cy="762000"/>
            <a:chOff x="1070442" y="5297832"/>
            <a:chExt cx="405964" cy="762704"/>
          </a:xfrm>
        </p:grpSpPr>
        <p:sp>
          <p:nvSpPr>
            <p:cNvPr id="18457" name="TextBox 65"/>
            <p:cNvSpPr txBox="1">
              <a:spLocks noChangeArrowheads="1"/>
            </p:cNvSpPr>
            <p:nvPr/>
          </p:nvSpPr>
          <p:spPr bwMode="auto">
            <a:xfrm>
              <a:off x="1070442" y="5297832"/>
              <a:ext cx="405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it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371743" y="5552067"/>
              <a:ext cx="0" cy="508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Line Callout 1 67"/>
          <p:cNvSpPr/>
          <p:nvPr/>
        </p:nvSpPr>
        <p:spPr>
          <a:xfrm>
            <a:off x="5716588" y="4324350"/>
            <a:ext cx="2895600" cy="1231900"/>
          </a:xfrm>
          <a:prstGeom prst="borderCallout1">
            <a:avLst>
              <a:gd name="adj1" fmla="val -2774"/>
              <a:gd name="adj2" fmla="val 7415"/>
              <a:gd name="adj3" fmla="val -233585"/>
              <a:gd name="adj4" fmla="val -245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BFS Traversal </a:t>
            </a:r>
            <a:r>
              <a:rPr lang="en-US" dirty="0" err="1" smtClean="0"/>
              <a:t>Pseudocode</a:t>
            </a:r>
            <a:r>
              <a:rPr lang="en-US" dirty="0" smtClean="0"/>
              <a:t> (Fixed)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143000"/>
            <a:ext cx="8229600" cy="5715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reate an empty 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mark starting node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hile (the queue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(neighbor is not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mark neighbor as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inTheQueue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Font typeface="Arial" charset="0"/>
              <a:buNone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marL="514350" lvl="1" indent="0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7132638" y="1054100"/>
            <a:ext cx="1906587" cy="92710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Don’t look at your handout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6096000" y="4648200"/>
            <a:ext cx="333375" cy="896938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0063" y="2514600"/>
            <a:ext cx="1947862" cy="227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/>
              <a:t>Mark node as “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inTheQueue</a:t>
            </a:r>
            <a:r>
              <a:rPr lang="en-US" sz="2000" dirty="0"/>
              <a:t>” or </a:t>
            </a:r>
            <a:r>
              <a:rPr lang="en-US" sz="2000" b="1" dirty="0"/>
              <a:t>“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visited</a:t>
            </a:r>
            <a:r>
              <a:rPr lang="en-US" sz="2000" b="1" dirty="0"/>
              <a:t>” </a:t>
            </a:r>
            <a:r>
              <a:rPr lang="en-US" sz="2000" dirty="0"/>
              <a:t>when we put it into the Queue  </a:t>
            </a:r>
            <a:endParaRPr lang="en-US" sz="1100" dirty="0"/>
          </a:p>
        </p:txBody>
      </p:sp>
      <p:sp>
        <p:nvSpPr>
          <p:cNvPr id="26" name="Right Brace 25"/>
          <p:cNvSpPr/>
          <p:nvPr/>
        </p:nvSpPr>
        <p:spPr>
          <a:xfrm>
            <a:off x="4953000" y="1389063"/>
            <a:ext cx="333375" cy="896937"/>
          </a:xfrm>
          <a:prstGeom prst="rightBrace">
            <a:avLst>
              <a:gd name="adj1" fmla="val 5950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362575" y="1866900"/>
            <a:ext cx="148748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08750" y="4784725"/>
            <a:ext cx="1314450" cy="3111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19800"/>
            <a:ext cx="609600" cy="685800"/>
            <a:chOff x="2928" y="1051"/>
            <a:chExt cx="840" cy="957"/>
          </a:xfrm>
        </p:grpSpPr>
        <p:sp>
          <p:nvSpPr>
            <p:cNvPr id="19469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6 h 250"/>
                <a:gd name="T10" fmla="*/ 2 w 1048"/>
                <a:gd name="T11" fmla="*/ 215 h 250"/>
                <a:gd name="T12" fmla="*/ 2 w 1048"/>
                <a:gd name="T13" fmla="*/ 195 h 250"/>
                <a:gd name="T14" fmla="*/ 0 w 1048"/>
                <a:gd name="T15" fmla="*/ 174 h 250"/>
                <a:gd name="T16" fmla="*/ 2 w 1048"/>
                <a:gd name="T17" fmla="*/ 14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78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62688" y="5791200"/>
            <a:ext cx="1979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B050"/>
                </a:solidFill>
              </a:rPr>
              <a:t>Would we have the same problem with a Stack?</a:t>
            </a:r>
          </a:p>
        </p:txBody>
      </p:sp>
    </p:spTree>
    <p:extLst>
      <p:ext uri="{BB962C8B-B14F-4D97-AF65-F5344CB8AC3E}">
        <p14:creationId xmlns:p14="http://schemas.microsoft.com/office/powerpoint/2010/main" val="28238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59"/>
          <p:cNvSpPr>
            <a:spLocks noChangeArrowheads="1"/>
          </p:cNvSpPr>
          <p:nvPr/>
        </p:nvSpPr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7" name="Rectangle 1056" descr="25%"/>
          <p:cNvSpPr>
            <a:spLocks noChangeArrowheads="1"/>
          </p:cNvSpPr>
          <p:nvPr/>
        </p:nvSpPr>
        <p:spPr bwMode="auto">
          <a:xfrm>
            <a:off x="2057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8" name="Rectangle 1057"/>
          <p:cNvSpPr>
            <a:spLocks noChangeArrowheads="1"/>
          </p:cNvSpPr>
          <p:nvPr/>
        </p:nvSpPr>
        <p:spPr bwMode="auto">
          <a:xfrm>
            <a:off x="27432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9" name="Rectangle 1058"/>
          <p:cNvSpPr>
            <a:spLocks noChangeArrowheads="1"/>
          </p:cNvSpPr>
          <p:nvPr/>
        </p:nvSpPr>
        <p:spPr bwMode="auto">
          <a:xfrm>
            <a:off x="34290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0" name="Rectangle 1061" descr="25%"/>
          <p:cNvSpPr>
            <a:spLocks noChangeArrowheads="1"/>
          </p:cNvSpPr>
          <p:nvPr/>
        </p:nvSpPr>
        <p:spPr bwMode="auto">
          <a:xfrm>
            <a:off x="5486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1" name="Rectangle 1063" descr="25%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2" name="Rectangle 1064"/>
          <p:cNvSpPr>
            <a:spLocks noChangeArrowheads="1"/>
          </p:cNvSpPr>
          <p:nvPr/>
        </p:nvSpPr>
        <p:spPr bwMode="auto">
          <a:xfrm>
            <a:off x="27432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3" name="Rectangle 1065" descr="25%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4" name="Rectangle 1066"/>
          <p:cNvSpPr>
            <a:spLocks noChangeArrowheads="1"/>
          </p:cNvSpPr>
          <p:nvPr/>
        </p:nvSpPr>
        <p:spPr bwMode="auto">
          <a:xfrm>
            <a:off x="41148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5" name="Rectangle 106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6" name="Rectangle 1068" descr="25%"/>
          <p:cNvSpPr>
            <a:spLocks noChangeArrowheads="1"/>
          </p:cNvSpPr>
          <p:nvPr/>
        </p:nvSpPr>
        <p:spPr bwMode="auto">
          <a:xfrm>
            <a:off x="5486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7" name="Rectangle 1069" descr="25%"/>
          <p:cNvSpPr>
            <a:spLocks noChangeArrowheads="1"/>
          </p:cNvSpPr>
          <p:nvPr/>
        </p:nvSpPr>
        <p:spPr bwMode="auto">
          <a:xfrm>
            <a:off x="2057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8" name="Rectangle 1070" descr="25%"/>
          <p:cNvSpPr>
            <a:spLocks noChangeArrowheads="1"/>
          </p:cNvSpPr>
          <p:nvPr/>
        </p:nvSpPr>
        <p:spPr bwMode="auto">
          <a:xfrm>
            <a:off x="27432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9" name="Rectangle 1071" descr="25%"/>
          <p:cNvSpPr>
            <a:spLocks noChangeArrowheads="1"/>
          </p:cNvSpPr>
          <p:nvPr/>
        </p:nvSpPr>
        <p:spPr bwMode="auto">
          <a:xfrm>
            <a:off x="34290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0" name="Rectangle 1072"/>
          <p:cNvSpPr>
            <a:spLocks noChangeArrowheads="1"/>
          </p:cNvSpPr>
          <p:nvPr/>
        </p:nvSpPr>
        <p:spPr bwMode="auto">
          <a:xfrm>
            <a:off x="41148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1" name="Rectangle 1073"/>
          <p:cNvSpPr>
            <a:spLocks noChangeArrowheads="1"/>
          </p:cNvSpPr>
          <p:nvPr/>
        </p:nvSpPr>
        <p:spPr bwMode="auto">
          <a:xfrm>
            <a:off x="48006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2" name="Rectangle 1074" descr="25%"/>
          <p:cNvSpPr>
            <a:spLocks noChangeArrowheads="1"/>
          </p:cNvSpPr>
          <p:nvPr/>
        </p:nvSpPr>
        <p:spPr bwMode="auto">
          <a:xfrm>
            <a:off x="5486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3" name="Rectangle 1075" descr="25%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4" name="Rectangle 1076"/>
          <p:cNvSpPr>
            <a:spLocks noChangeArrowheads="1"/>
          </p:cNvSpPr>
          <p:nvPr/>
        </p:nvSpPr>
        <p:spPr bwMode="auto">
          <a:xfrm>
            <a:off x="27432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5" name="Rectangle 1077"/>
          <p:cNvSpPr>
            <a:spLocks noChangeArrowheads="1"/>
          </p:cNvSpPr>
          <p:nvPr/>
        </p:nvSpPr>
        <p:spPr bwMode="auto">
          <a:xfrm>
            <a:off x="34290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6" name="Rectangle 1078"/>
          <p:cNvSpPr>
            <a:spLocks noChangeArrowheads="1"/>
          </p:cNvSpPr>
          <p:nvPr/>
        </p:nvSpPr>
        <p:spPr bwMode="auto">
          <a:xfrm>
            <a:off x="41148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7" name="Rectangle 1079" descr="25%"/>
          <p:cNvSpPr>
            <a:spLocks noChangeArrowheads="1"/>
          </p:cNvSpPr>
          <p:nvPr/>
        </p:nvSpPr>
        <p:spPr bwMode="auto">
          <a:xfrm>
            <a:off x="48006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8" name="Rectangle 1080" descr="25%"/>
          <p:cNvSpPr>
            <a:spLocks noChangeArrowheads="1"/>
          </p:cNvSpPr>
          <p:nvPr/>
        </p:nvSpPr>
        <p:spPr bwMode="auto">
          <a:xfrm>
            <a:off x="5486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9" name="Rectangle 1081" descr="25%"/>
          <p:cNvSpPr>
            <a:spLocks noChangeArrowheads="1"/>
          </p:cNvSpPr>
          <p:nvPr/>
        </p:nvSpPr>
        <p:spPr bwMode="auto">
          <a:xfrm>
            <a:off x="2057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0" name="Rectangle 1082" descr="25%"/>
          <p:cNvSpPr>
            <a:spLocks noChangeArrowheads="1"/>
          </p:cNvSpPr>
          <p:nvPr/>
        </p:nvSpPr>
        <p:spPr bwMode="auto">
          <a:xfrm>
            <a:off x="27432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1" name="Rectangle 1083" descr="25%"/>
          <p:cNvSpPr>
            <a:spLocks noChangeArrowheads="1"/>
          </p:cNvSpPr>
          <p:nvPr/>
        </p:nvSpPr>
        <p:spPr bwMode="auto">
          <a:xfrm>
            <a:off x="34290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2" name="Rectangle 1084" descr="25%"/>
          <p:cNvSpPr>
            <a:spLocks noChangeArrowheads="1"/>
          </p:cNvSpPr>
          <p:nvPr/>
        </p:nvSpPr>
        <p:spPr bwMode="auto">
          <a:xfrm>
            <a:off x="41148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3" name="Rectangle 1085" descr="25%"/>
          <p:cNvSpPr>
            <a:spLocks noChangeArrowheads="1"/>
          </p:cNvSpPr>
          <p:nvPr/>
        </p:nvSpPr>
        <p:spPr bwMode="auto">
          <a:xfrm>
            <a:off x="48006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4" name="Rectangle 1086" descr="25%"/>
          <p:cNvSpPr>
            <a:spLocks noChangeArrowheads="1"/>
          </p:cNvSpPr>
          <p:nvPr/>
        </p:nvSpPr>
        <p:spPr bwMode="auto">
          <a:xfrm>
            <a:off x="5486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5" name="Rectangle 1087" descr="25%"/>
          <p:cNvSpPr>
            <a:spLocks noChangeArrowheads="1"/>
          </p:cNvSpPr>
          <p:nvPr/>
        </p:nvSpPr>
        <p:spPr bwMode="auto">
          <a:xfrm>
            <a:off x="2057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6" name="Rectangle 1088" descr="25%"/>
          <p:cNvSpPr>
            <a:spLocks noChangeArrowheads="1"/>
          </p:cNvSpPr>
          <p:nvPr/>
        </p:nvSpPr>
        <p:spPr bwMode="auto">
          <a:xfrm>
            <a:off x="27432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7" name="Rectangle 1089" descr="25%"/>
          <p:cNvSpPr>
            <a:spLocks noChangeArrowheads="1"/>
          </p:cNvSpPr>
          <p:nvPr/>
        </p:nvSpPr>
        <p:spPr bwMode="auto">
          <a:xfrm>
            <a:off x="34290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8" name="Rectangle 1090" descr="25%"/>
          <p:cNvSpPr>
            <a:spLocks noChangeArrowheads="1"/>
          </p:cNvSpPr>
          <p:nvPr/>
        </p:nvSpPr>
        <p:spPr bwMode="auto">
          <a:xfrm>
            <a:off x="41148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9" name="Rectangle 1091" descr="25%"/>
          <p:cNvSpPr>
            <a:spLocks noChangeArrowheads="1"/>
          </p:cNvSpPr>
          <p:nvPr/>
        </p:nvSpPr>
        <p:spPr bwMode="auto">
          <a:xfrm>
            <a:off x="48006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40" name="Rectangle 1092" descr="25%"/>
          <p:cNvSpPr>
            <a:spLocks noChangeArrowheads="1"/>
          </p:cNvSpPr>
          <p:nvPr/>
        </p:nvSpPr>
        <p:spPr bwMode="auto">
          <a:xfrm>
            <a:off x="5486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1541" name="Picture 11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2781300" y="3505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2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500" y="3529013"/>
            <a:ext cx="434975" cy="481012"/>
            <a:chOff x="2928" y="1051"/>
            <a:chExt cx="840" cy="957"/>
          </a:xfrm>
        </p:grpSpPr>
        <p:sp>
          <p:nvSpPr>
            <p:cNvPr id="21555" name="Freeform 8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8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8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8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8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8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8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9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9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Freeform 9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9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9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9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Rectangle 1162"/>
          <p:cNvSpPr>
            <a:spLocks noChangeArrowheads="1"/>
          </p:cNvSpPr>
          <p:nvPr/>
        </p:nvSpPr>
        <p:spPr bwMode="auto">
          <a:xfrm>
            <a:off x="304800" y="5562600"/>
            <a:ext cx="697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class Maze</a:t>
            </a:r>
          </a:p>
          <a:p>
            <a:r>
              <a:rPr lang="en-US" sz="2400" b="1">
                <a:latin typeface="Courier New" pitchFamily="49" charset="0"/>
              </a:rPr>
              <a:t>{</a:t>
            </a:r>
          </a:p>
          <a:p>
            <a:r>
              <a:rPr lang="en-US" sz="2400" b="1">
                <a:latin typeface="Courier New" pitchFamily="49" charset="0"/>
              </a:rPr>
              <a:t>  private MazeCell[][] maze;</a:t>
            </a:r>
          </a:p>
        </p:txBody>
      </p:sp>
      <p:sp>
        <p:nvSpPr>
          <p:cNvPr id="2154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/>
              <a:t>Search for Spam!</a:t>
            </a:r>
            <a:endParaRPr lang="en-US" sz="4800"/>
          </a:p>
        </p:txBody>
      </p:sp>
      <p:sp>
        <p:nvSpPr>
          <p:cNvPr id="21545" name="Rectangle 67"/>
          <p:cNvSpPr>
            <a:spLocks noChangeArrowheads="1"/>
          </p:cNvSpPr>
          <p:nvPr/>
        </p:nvSpPr>
        <p:spPr bwMode="auto">
          <a:xfrm>
            <a:off x="55563" y="7874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21546" name="Rectangle 68"/>
          <p:cNvSpPr>
            <a:spLocks noChangeArrowheads="1"/>
          </p:cNvSpPr>
          <p:nvPr/>
        </p:nvSpPr>
        <p:spPr bwMode="auto">
          <a:xfrm>
            <a:off x="-1588" y="1824038"/>
            <a:ext cx="213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class MazeCell</a:t>
            </a:r>
          </a:p>
        </p:txBody>
      </p:sp>
      <p:cxnSp>
        <p:nvCxnSpPr>
          <p:cNvPr id="21547" name="Straight Arrow Connector 71"/>
          <p:cNvCxnSpPr>
            <a:cxnSpLocks noChangeShapeType="1"/>
          </p:cNvCxnSpPr>
          <p:nvPr/>
        </p:nvCxnSpPr>
        <p:spPr bwMode="auto">
          <a:xfrm>
            <a:off x="1219200" y="1346200"/>
            <a:ext cx="685800" cy="254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8" name="Straight Arrow Connector 72"/>
          <p:cNvCxnSpPr>
            <a:cxnSpLocks noChangeShapeType="1"/>
          </p:cNvCxnSpPr>
          <p:nvPr/>
        </p:nvCxnSpPr>
        <p:spPr bwMode="auto">
          <a:xfrm>
            <a:off x="1498600" y="2265363"/>
            <a:ext cx="901700" cy="134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557963" y="1262063"/>
            <a:ext cx="1671637" cy="20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6 10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**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*D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3529013"/>
            <a:ext cx="1676400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*o* oooo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*oooo**o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    *Do *</a:t>
            </a:r>
          </a:p>
          <a:p>
            <a:pPr>
              <a:defRPr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**********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Line Callout 1 62"/>
          <p:cNvSpPr/>
          <p:nvPr/>
        </p:nvSpPr>
        <p:spPr>
          <a:xfrm>
            <a:off x="6959600" y="204788"/>
            <a:ext cx="1905000" cy="927100"/>
          </a:xfrm>
          <a:prstGeom prst="borderCallout1">
            <a:avLst>
              <a:gd name="adj1" fmla="val 144435"/>
              <a:gd name="adj2" fmla="val 57526"/>
              <a:gd name="adj3" fmla="val 73338"/>
              <a:gd name="adj4" fmla="val 756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Input</a:t>
            </a:r>
          </a:p>
        </p:txBody>
      </p:sp>
      <p:sp>
        <p:nvSpPr>
          <p:cNvPr id="64" name="Line Callout 1 63"/>
          <p:cNvSpPr/>
          <p:nvPr/>
        </p:nvSpPr>
        <p:spPr>
          <a:xfrm>
            <a:off x="6892925" y="5562600"/>
            <a:ext cx="1793875" cy="1200150"/>
          </a:xfrm>
          <a:prstGeom prst="borderCallout1">
            <a:avLst>
              <a:gd name="adj1" fmla="val -32697"/>
              <a:gd name="adj2" fmla="val 21905"/>
              <a:gd name="adj3" fmla="val 17685"/>
              <a:gd name="adj4" fmla="val 143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solution</a:t>
            </a:r>
          </a:p>
        </p:txBody>
      </p:sp>
    </p:spTree>
    <p:extLst>
      <p:ext uri="{BB962C8B-B14F-4D97-AF65-F5344CB8AC3E}">
        <p14:creationId xmlns:p14="http://schemas.microsoft.com/office/powerpoint/2010/main" val="41020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2" grpId="0" animBg="1"/>
      <p:bldP spid="3" grpId="0" animBg="1"/>
      <p:bldP spid="63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25146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>
                <a:solidFill>
                  <a:srgbClr val="000000"/>
                </a:solidFill>
                <a:latin typeface="Times" pitchFamily="18" charset="0"/>
              </a:rPr>
              <a:t>Maze and MazeCell</a:t>
            </a:r>
            <a:endParaRPr lang="en-US" sz="4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2" name="Rectangle 1028" descr="25%"/>
          <p:cNvSpPr>
            <a:spLocks noChangeArrowheads="1"/>
          </p:cNvSpPr>
          <p:nvPr/>
        </p:nvSpPr>
        <p:spPr bwMode="auto">
          <a:xfrm>
            <a:off x="457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3" name="Rectangle 1029"/>
          <p:cNvSpPr>
            <a:spLocks noChangeArrowheads="1"/>
          </p:cNvSpPr>
          <p:nvPr/>
        </p:nvSpPr>
        <p:spPr bwMode="auto">
          <a:xfrm>
            <a:off x="1143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4" name="Rectangle 1030"/>
          <p:cNvSpPr>
            <a:spLocks noChangeArrowheads="1"/>
          </p:cNvSpPr>
          <p:nvPr/>
        </p:nvSpPr>
        <p:spPr bwMode="auto">
          <a:xfrm>
            <a:off x="18288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5" name="Rectangle 1031" descr="25%"/>
          <p:cNvSpPr>
            <a:spLocks noChangeArrowheads="1"/>
          </p:cNvSpPr>
          <p:nvPr/>
        </p:nvSpPr>
        <p:spPr bwMode="auto">
          <a:xfrm>
            <a:off x="38862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6" name="Rectangle 1032" descr="25%"/>
          <p:cNvSpPr>
            <a:spLocks noChangeArrowheads="1"/>
          </p:cNvSpPr>
          <p:nvPr/>
        </p:nvSpPr>
        <p:spPr bwMode="auto">
          <a:xfrm>
            <a:off x="457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7" name="Rectangle 1034" descr="25%"/>
          <p:cNvSpPr>
            <a:spLocks noChangeArrowheads="1"/>
          </p:cNvSpPr>
          <p:nvPr/>
        </p:nvSpPr>
        <p:spPr bwMode="auto">
          <a:xfrm>
            <a:off x="18288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8" name="Rectangle 1035"/>
          <p:cNvSpPr>
            <a:spLocks noChangeArrowheads="1"/>
          </p:cNvSpPr>
          <p:nvPr/>
        </p:nvSpPr>
        <p:spPr bwMode="auto">
          <a:xfrm>
            <a:off x="25146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39" name="Rectangle 1036"/>
          <p:cNvSpPr>
            <a:spLocks noChangeArrowheads="1"/>
          </p:cNvSpPr>
          <p:nvPr/>
        </p:nvSpPr>
        <p:spPr bwMode="auto">
          <a:xfrm>
            <a:off x="32004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0" name="Rectangle 1037" descr="25%"/>
          <p:cNvSpPr>
            <a:spLocks noChangeArrowheads="1"/>
          </p:cNvSpPr>
          <p:nvPr/>
        </p:nvSpPr>
        <p:spPr bwMode="auto">
          <a:xfrm>
            <a:off x="3886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1" name="Rectangle 1038" descr="25%"/>
          <p:cNvSpPr>
            <a:spLocks noChangeArrowheads="1"/>
          </p:cNvSpPr>
          <p:nvPr/>
        </p:nvSpPr>
        <p:spPr bwMode="auto">
          <a:xfrm>
            <a:off x="457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2" name="Rectangle 1039" descr="25%"/>
          <p:cNvSpPr>
            <a:spLocks noChangeArrowheads="1"/>
          </p:cNvSpPr>
          <p:nvPr/>
        </p:nvSpPr>
        <p:spPr bwMode="auto">
          <a:xfrm>
            <a:off x="1143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3" name="Rectangle 1040" descr="25%"/>
          <p:cNvSpPr>
            <a:spLocks noChangeArrowheads="1"/>
          </p:cNvSpPr>
          <p:nvPr/>
        </p:nvSpPr>
        <p:spPr bwMode="auto">
          <a:xfrm>
            <a:off x="18288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4" name="Rectangle 1041"/>
          <p:cNvSpPr>
            <a:spLocks noChangeArrowheads="1"/>
          </p:cNvSpPr>
          <p:nvPr/>
        </p:nvSpPr>
        <p:spPr bwMode="auto">
          <a:xfrm>
            <a:off x="25146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5" name="Rectangle 1042"/>
          <p:cNvSpPr>
            <a:spLocks noChangeArrowheads="1"/>
          </p:cNvSpPr>
          <p:nvPr/>
        </p:nvSpPr>
        <p:spPr bwMode="auto">
          <a:xfrm>
            <a:off x="3200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6" name="Rectangle 1043" descr="25%"/>
          <p:cNvSpPr>
            <a:spLocks noChangeArrowheads="1"/>
          </p:cNvSpPr>
          <p:nvPr/>
        </p:nvSpPr>
        <p:spPr bwMode="auto">
          <a:xfrm>
            <a:off x="3886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7" name="Rectangle 1044" descr="25%"/>
          <p:cNvSpPr>
            <a:spLocks noChangeArrowheads="1"/>
          </p:cNvSpPr>
          <p:nvPr/>
        </p:nvSpPr>
        <p:spPr bwMode="auto">
          <a:xfrm>
            <a:off x="457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8" name="Rectangle 1045"/>
          <p:cNvSpPr>
            <a:spLocks noChangeArrowheads="1"/>
          </p:cNvSpPr>
          <p:nvPr/>
        </p:nvSpPr>
        <p:spPr bwMode="auto">
          <a:xfrm>
            <a:off x="1143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49" name="Rectangle 1046"/>
          <p:cNvSpPr>
            <a:spLocks noChangeArrowheads="1"/>
          </p:cNvSpPr>
          <p:nvPr/>
        </p:nvSpPr>
        <p:spPr bwMode="auto">
          <a:xfrm>
            <a:off x="18288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0" name="Rectangle 1047"/>
          <p:cNvSpPr>
            <a:spLocks noChangeArrowheads="1"/>
          </p:cNvSpPr>
          <p:nvPr/>
        </p:nvSpPr>
        <p:spPr bwMode="auto">
          <a:xfrm>
            <a:off x="25146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1" name="Rectangle 1048" descr="25%"/>
          <p:cNvSpPr>
            <a:spLocks noChangeArrowheads="1"/>
          </p:cNvSpPr>
          <p:nvPr/>
        </p:nvSpPr>
        <p:spPr bwMode="auto">
          <a:xfrm>
            <a:off x="32004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2" name="Rectangle 1049" descr="25%"/>
          <p:cNvSpPr>
            <a:spLocks noChangeArrowheads="1"/>
          </p:cNvSpPr>
          <p:nvPr/>
        </p:nvSpPr>
        <p:spPr bwMode="auto">
          <a:xfrm>
            <a:off x="38862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3" name="Rectangle 1050" descr="25%"/>
          <p:cNvSpPr>
            <a:spLocks noChangeArrowheads="1"/>
          </p:cNvSpPr>
          <p:nvPr/>
        </p:nvSpPr>
        <p:spPr bwMode="auto">
          <a:xfrm>
            <a:off x="457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4" name="Rectangle 1051" descr="25%"/>
          <p:cNvSpPr>
            <a:spLocks noChangeArrowheads="1"/>
          </p:cNvSpPr>
          <p:nvPr/>
        </p:nvSpPr>
        <p:spPr bwMode="auto">
          <a:xfrm>
            <a:off x="1143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5" name="Rectangle 1052" descr="25%"/>
          <p:cNvSpPr>
            <a:spLocks noChangeArrowheads="1"/>
          </p:cNvSpPr>
          <p:nvPr/>
        </p:nvSpPr>
        <p:spPr bwMode="auto">
          <a:xfrm>
            <a:off x="1828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6" name="Rectangle 1053" descr="25%"/>
          <p:cNvSpPr>
            <a:spLocks noChangeArrowheads="1"/>
          </p:cNvSpPr>
          <p:nvPr/>
        </p:nvSpPr>
        <p:spPr bwMode="auto">
          <a:xfrm>
            <a:off x="2514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7" name="Rectangle 1054" descr="25%"/>
          <p:cNvSpPr>
            <a:spLocks noChangeArrowheads="1"/>
          </p:cNvSpPr>
          <p:nvPr/>
        </p:nvSpPr>
        <p:spPr bwMode="auto">
          <a:xfrm>
            <a:off x="3200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8" name="Rectangle 1055" descr="25%"/>
          <p:cNvSpPr>
            <a:spLocks noChangeArrowheads="1"/>
          </p:cNvSpPr>
          <p:nvPr/>
        </p:nvSpPr>
        <p:spPr bwMode="auto">
          <a:xfrm>
            <a:off x="3886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59" name="Rectangle 1056" descr="25%"/>
          <p:cNvSpPr>
            <a:spLocks noChangeArrowheads="1"/>
          </p:cNvSpPr>
          <p:nvPr/>
        </p:nvSpPr>
        <p:spPr bwMode="auto">
          <a:xfrm>
            <a:off x="457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0" name="Rectangle 1057" descr="25%"/>
          <p:cNvSpPr>
            <a:spLocks noChangeArrowheads="1"/>
          </p:cNvSpPr>
          <p:nvPr/>
        </p:nvSpPr>
        <p:spPr bwMode="auto">
          <a:xfrm>
            <a:off x="1143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1" name="Rectangle 1058" descr="25%"/>
          <p:cNvSpPr>
            <a:spLocks noChangeArrowheads="1"/>
          </p:cNvSpPr>
          <p:nvPr/>
        </p:nvSpPr>
        <p:spPr bwMode="auto">
          <a:xfrm>
            <a:off x="1828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2" name="Rectangle 1059" descr="25%"/>
          <p:cNvSpPr>
            <a:spLocks noChangeArrowheads="1"/>
          </p:cNvSpPr>
          <p:nvPr/>
        </p:nvSpPr>
        <p:spPr bwMode="auto">
          <a:xfrm>
            <a:off x="2514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3" name="Rectangle 1060" descr="25%"/>
          <p:cNvSpPr>
            <a:spLocks noChangeArrowheads="1"/>
          </p:cNvSpPr>
          <p:nvPr/>
        </p:nvSpPr>
        <p:spPr bwMode="auto">
          <a:xfrm>
            <a:off x="3200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64" name="Rectangle 1061" descr="25%"/>
          <p:cNvSpPr>
            <a:spLocks noChangeArrowheads="1"/>
          </p:cNvSpPr>
          <p:nvPr/>
        </p:nvSpPr>
        <p:spPr bwMode="auto">
          <a:xfrm>
            <a:off x="3886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2565" name="Picture 106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181100" y="3813175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6" name="Line 1081"/>
          <p:cNvSpPr>
            <a:spLocks noChangeShapeType="1"/>
          </p:cNvSpPr>
          <p:nvPr/>
        </p:nvSpPr>
        <p:spPr bwMode="auto">
          <a:xfrm flipV="1">
            <a:off x="3200400" y="1447800"/>
            <a:ext cx="1524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1082"/>
          <p:cNvSpPr>
            <a:spLocks noChangeShapeType="1"/>
          </p:cNvSpPr>
          <p:nvPr/>
        </p:nvSpPr>
        <p:spPr bwMode="auto">
          <a:xfrm flipV="1">
            <a:off x="3876675" y="1447800"/>
            <a:ext cx="5267325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1083"/>
          <p:cNvSpPr>
            <a:spLocks noChangeShapeType="1"/>
          </p:cNvSpPr>
          <p:nvPr/>
        </p:nvSpPr>
        <p:spPr bwMode="auto">
          <a:xfrm>
            <a:off x="3878263" y="3033713"/>
            <a:ext cx="5265737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1084"/>
          <p:cNvSpPr>
            <a:spLocks noChangeShapeType="1"/>
          </p:cNvSpPr>
          <p:nvPr/>
        </p:nvSpPr>
        <p:spPr bwMode="auto">
          <a:xfrm>
            <a:off x="3205163" y="3059113"/>
            <a:ext cx="1519237" cy="266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Rectangle 1085"/>
          <p:cNvSpPr>
            <a:spLocks noChangeArrowheads="1"/>
          </p:cNvSpPr>
          <p:nvPr/>
        </p:nvSpPr>
        <p:spPr bwMode="auto">
          <a:xfrm>
            <a:off x="32004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571" name="Text Box 1087"/>
          <p:cNvSpPr txBox="1">
            <a:spLocks noChangeArrowheads="1"/>
          </p:cNvSpPr>
          <p:nvPr/>
        </p:nvSpPr>
        <p:spPr bwMode="auto">
          <a:xfrm>
            <a:off x="5572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72" name="Text Box 1088"/>
          <p:cNvSpPr txBox="1">
            <a:spLocks noChangeArrowheads="1"/>
          </p:cNvSpPr>
          <p:nvPr/>
        </p:nvSpPr>
        <p:spPr bwMode="auto">
          <a:xfrm>
            <a:off x="4810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3" name="Text Box 1089"/>
          <p:cNvSpPr txBox="1">
            <a:spLocks noChangeArrowheads="1"/>
          </p:cNvSpPr>
          <p:nvPr/>
        </p:nvSpPr>
        <p:spPr bwMode="auto">
          <a:xfrm>
            <a:off x="12430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74" name="Text Box 1090"/>
          <p:cNvSpPr txBox="1">
            <a:spLocks noChangeArrowheads="1"/>
          </p:cNvSpPr>
          <p:nvPr/>
        </p:nvSpPr>
        <p:spPr bwMode="auto">
          <a:xfrm>
            <a:off x="11668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5" name="Text Box 1091"/>
          <p:cNvSpPr txBox="1">
            <a:spLocks noChangeArrowheads="1"/>
          </p:cNvSpPr>
          <p:nvPr/>
        </p:nvSpPr>
        <p:spPr bwMode="auto">
          <a:xfrm>
            <a:off x="1920875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76" name="Text Box 1092"/>
          <p:cNvSpPr txBox="1">
            <a:spLocks noChangeArrowheads="1"/>
          </p:cNvSpPr>
          <p:nvPr/>
        </p:nvSpPr>
        <p:spPr bwMode="auto">
          <a:xfrm>
            <a:off x="1844675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7" name="Text Box 1093"/>
          <p:cNvSpPr txBox="1">
            <a:spLocks noChangeArrowheads="1"/>
          </p:cNvSpPr>
          <p:nvPr/>
        </p:nvSpPr>
        <p:spPr bwMode="auto">
          <a:xfrm>
            <a:off x="26146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78" name="Text Box 1094"/>
          <p:cNvSpPr txBox="1">
            <a:spLocks noChangeArrowheads="1"/>
          </p:cNvSpPr>
          <p:nvPr/>
        </p:nvSpPr>
        <p:spPr bwMode="auto">
          <a:xfrm>
            <a:off x="25384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79" name="Text Box 1095"/>
          <p:cNvSpPr txBox="1">
            <a:spLocks noChangeArrowheads="1"/>
          </p:cNvSpPr>
          <p:nvPr/>
        </p:nvSpPr>
        <p:spPr bwMode="auto">
          <a:xfrm>
            <a:off x="3313113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0" name="Text Box 1096"/>
          <p:cNvSpPr txBox="1">
            <a:spLocks noChangeArrowheads="1"/>
          </p:cNvSpPr>
          <p:nvPr/>
        </p:nvSpPr>
        <p:spPr bwMode="auto">
          <a:xfrm>
            <a:off x="3236913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1" name="Text Box 1097"/>
          <p:cNvSpPr txBox="1">
            <a:spLocks noChangeArrowheads="1"/>
          </p:cNvSpPr>
          <p:nvPr/>
        </p:nvSpPr>
        <p:spPr bwMode="auto">
          <a:xfrm>
            <a:off x="4002088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82" name="Text Box 1098"/>
          <p:cNvSpPr txBox="1">
            <a:spLocks noChangeArrowheads="1"/>
          </p:cNvSpPr>
          <p:nvPr/>
        </p:nvSpPr>
        <p:spPr bwMode="auto">
          <a:xfrm>
            <a:off x="3925888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col</a:t>
            </a:r>
          </a:p>
        </p:txBody>
      </p:sp>
      <p:sp>
        <p:nvSpPr>
          <p:cNvPr id="22583" name="Text Box 1099"/>
          <p:cNvSpPr txBox="1">
            <a:spLocks noChangeArrowheads="1"/>
          </p:cNvSpPr>
          <p:nvPr/>
        </p:nvSpPr>
        <p:spPr bwMode="auto">
          <a:xfrm>
            <a:off x="-23813" y="198596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0</a:t>
            </a:r>
          </a:p>
        </p:txBody>
      </p:sp>
      <p:sp>
        <p:nvSpPr>
          <p:cNvPr id="22584" name="Text Box 1100"/>
          <p:cNvSpPr txBox="1">
            <a:spLocks noChangeArrowheads="1"/>
          </p:cNvSpPr>
          <p:nvPr/>
        </p:nvSpPr>
        <p:spPr bwMode="auto">
          <a:xfrm>
            <a:off x="-100013" y="178117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5" name="Text Box 1101"/>
          <p:cNvSpPr txBox="1">
            <a:spLocks noChangeArrowheads="1"/>
          </p:cNvSpPr>
          <p:nvPr/>
        </p:nvSpPr>
        <p:spPr bwMode="auto">
          <a:xfrm>
            <a:off x="-23813" y="263525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1</a:t>
            </a:r>
          </a:p>
        </p:txBody>
      </p:sp>
      <p:sp>
        <p:nvSpPr>
          <p:cNvPr id="22586" name="Text Box 1102"/>
          <p:cNvSpPr txBox="1">
            <a:spLocks noChangeArrowheads="1"/>
          </p:cNvSpPr>
          <p:nvPr/>
        </p:nvSpPr>
        <p:spPr bwMode="auto">
          <a:xfrm>
            <a:off x="-100013" y="243046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7" name="Text Box 1103"/>
          <p:cNvSpPr txBox="1">
            <a:spLocks noChangeArrowheads="1"/>
          </p:cNvSpPr>
          <p:nvPr/>
        </p:nvSpPr>
        <p:spPr bwMode="auto">
          <a:xfrm>
            <a:off x="-23813" y="4748213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4</a:t>
            </a:r>
          </a:p>
        </p:txBody>
      </p:sp>
      <p:sp>
        <p:nvSpPr>
          <p:cNvPr id="22588" name="Text Box 1104"/>
          <p:cNvSpPr txBox="1">
            <a:spLocks noChangeArrowheads="1"/>
          </p:cNvSpPr>
          <p:nvPr/>
        </p:nvSpPr>
        <p:spPr bwMode="auto">
          <a:xfrm>
            <a:off x="-100013" y="4543425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89" name="Text Box 1105"/>
          <p:cNvSpPr txBox="1">
            <a:spLocks noChangeArrowheads="1"/>
          </p:cNvSpPr>
          <p:nvPr/>
        </p:nvSpPr>
        <p:spPr bwMode="auto">
          <a:xfrm>
            <a:off x="-23813" y="5397500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5</a:t>
            </a:r>
          </a:p>
        </p:txBody>
      </p:sp>
      <p:sp>
        <p:nvSpPr>
          <p:cNvPr id="22590" name="Text Box 1106"/>
          <p:cNvSpPr txBox="1">
            <a:spLocks noChangeArrowheads="1"/>
          </p:cNvSpPr>
          <p:nvPr/>
        </p:nvSpPr>
        <p:spPr bwMode="auto">
          <a:xfrm>
            <a:off x="-100013" y="5192713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1" name="Text Box 1107"/>
          <p:cNvSpPr txBox="1">
            <a:spLocks noChangeArrowheads="1"/>
          </p:cNvSpPr>
          <p:nvPr/>
        </p:nvSpPr>
        <p:spPr bwMode="auto">
          <a:xfrm>
            <a:off x="-23813" y="3328988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2</a:t>
            </a:r>
          </a:p>
        </p:txBody>
      </p:sp>
      <p:sp>
        <p:nvSpPr>
          <p:cNvPr id="22592" name="Text Box 1108"/>
          <p:cNvSpPr txBox="1">
            <a:spLocks noChangeArrowheads="1"/>
          </p:cNvSpPr>
          <p:nvPr/>
        </p:nvSpPr>
        <p:spPr bwMode="auto">
          <a:xfrm>
            <a:off x="-100013" y="3124200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sp>
        <p:nvSpPr>
          <p:cNvPr id="22593" name="Text Box 1109"/>
          <p:cNvSpPr txBox="1">
            <a:spLocks noChangeArrowheads="1"/>
          </p:cNvSpPr>
          <p:nvPr/>
        </p:nvSpPr>
        <p:spPr bwMode="auto">
          <a:xfrm>
            <a:off x="-23813" y="3978275"/>
            <a:ext cx="4572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22594" name="Text Box 1110"/>
          <p:cNvSpPr txBox="1">
            <a:spLocks noChangeArrowheads="1"/>
          </p:cNvSpPr>
          <p:nvPr/>
        </p:nvSpPr>
        <p:spPr bwMode="auto">
          <a:xfrm>
            <a:off x="-100013" y="3773488"/>
            <a:ext cx="6096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row</a:t>
            </a:r>
          </a:p>
        </p:txBody>
      </p:sp>
      <p:grpSp>
        <p:nvGrpSpPr>
          <p:cNvPr id="22595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32075" y="3810000"/>
            <a:ext cx="434975" cy="481013"/>
            <a:chOff x="2928" y="1051"/>
            <a:chExt cx="840" cy="957"/>
          </a:xfrm>
        </p:grpSpPr>
        <p:sp>
          <p:nvSpPr>
            <p:cNvPr id="22608" name="Freeform 8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Oval 8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Oval 8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Oval 8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Oval 8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8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Oval 8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9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AutoShape 9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Freeform 9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9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9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9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5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447800"/>
            <a:ext cx="4419600" cy="427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class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endParaRPr lang="en-US" sz="1600" dirty="0" smtClean="0">
              <a:latin typeface="Courier New" pitchFamily="49" charset="0"/>
            </a:endParaRP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row;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col;                 </a:t>
            </a:r>
          </a:p>
          <a:p>
            <a:pPr>
              <a:defRPr/>
            </a:pPr>
            <a:r>
              <a:rPr lang="en-US" sz="1600" dirty="0" smtClean="0">
                <a:solidFill>
                  <a:srgbClr val="009900"/>
                </a:solidFill>
                <a:latin typeface="Courier New" pitchFamily="49" charset="0"/>
              </a:rPr>
              <a:t>    private char contents;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boolean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visited</a:t>
            </a:r>
            <a:r>
              <a:rPr lang="en-US" sz="1600" dirty="0" smtClean="0">
                <a:latin typeface="Courier New" pitchFamily="49" charset="0"/>
              </a:rPr>
              <a:t>;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private </a:t>
            </a:r>
            <a:r>
              <a:rPr lang="en-US" sz="1600" dirty="0" err="1" smtClean="0">
                <a:latin typeface="Courier New" pitchFamily="49" charset="0"/>
              </a:rPr>
              <a:t>MazeCell</a:t>
            </a:r>
            <a:r>
              <a:rPr lang="en-US" sz="1600" dirty="0" smtClean="0">
                <a:latin typeface="Courier New" pitchFamily="49" charset="0"/>
              </a:rPr>
              <a:t> parent;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MazeCell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row,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col, char c)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{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this.row</a:t>
            </a:r>
            <a:r>
              <a:rPr lang="en-US" sz="1600" dirty="0" smtClean="0">
                <a:latin typeface="Courier New" pitchFamily="49" charset="0"/>
              </a:rPr>
              <a:t> = row;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this.col</a:t>
            </a:r>
            <a:r>
              <a:rPr lang="en-US" sz="1600" dirty="0" smtClean="0">
                <a:latin typeface="Courier New" pitchFamily="49" charset="0"/>
              </a:rPr>
              <a:t> = col;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this.contents</a:t>
            </a:r>
            <a:r>
              <a:rPr lang="en-US" sz="1600" dirty="0" smtClean="0">
                <a:latin typeface="Courier New" pitchFamily="49" charset="0"/>
              </a:rPr>
              <a:t> = c;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this.visited</a:t>
            </a:r>
            <a:r>
              <a:rPr lang="en-US" sz="1600" dirty="0" smtClean="0">
                <a:latin typeface="Courier New" pitchFamily="49" charset="0"/>
              </a:rPr>
              <a:t> = false;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this.parent</a:t>
            </a:r>
            <a:r>
              <a:rPr lang="en-US" sz="1600" dirty="0" smtClean="0">
                <a:latin typeface="Courier New" pitchFamily="49" charset="0"/>
              </a:rPr>
              <a:t> = null;               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    }</a:t>
            </a:r>
          </a:p>
          <a:p>
            <a:pPr>
              <a:defRPr/>
            </a:pPr>
            <a:r>
              <a:rPr lang="en-US" sz="16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2597" name="Text Box 39" descr="25%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2598" name="Text Box 40" descr="25%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63690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sp>
        <p:nvSpPr>
          <p:cNvPr id="22599" name="Text Box 55" descr="25%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'*'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Wall!</a:t>
            </a:r>
          </a:p>
        </p:txBody>
      </p:sp>
      <p:sp>
        <p:nvSpPr>
          <p:cNvPr id="22600" name="Text Box 56" descr="25%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690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 '</a:t>
            </a:r>
            <a:r>
              <a:rPr lang="en-US" sz="1600">
                <a:latin typeface="Times" pitchFamily="18" charset="0"/>
                <a:ea typeface="MS PGothic" pitchFamily="34" charset="-128"/>
              </a:rPr>
              <a:t> = Open </a:t>
            </a:r>
            <a:r>
              <a:rPr lang="en-US" sz="1600" i="1">
                <a:latin typeface="Times" pitchFamily="18" charset="0"/>
                <a:ea typeface="MS PGothic" pitchFamily="34" charset="-128"/>
              </a:rPr>
              <a:t>Space</a:t>
            </a:r>
            <a:endParaRPr lang="en-US" sz="16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2601" name="Rectangle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338" y="5829300"/>
            <a:ext cx="381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Here are the available characters:</a:t>
            </a:r>
          </a:p>
        </p:txBody>
      </p:sp>
      <p:sp>
        <p:nvSpPr>
          <p:cNvPr id="22602" name="Rectangle 100"/>
          <p:cNvSpPr>
            <a:spLocks noChangeArrowheads="1"/>
          </p:cNvSpPr>
          <p:nvPr/>
        </p:nvSpPr>
        <p:spPr bwMode="auto">
          <a:xfrm>
            <a:off x="404813" y="52578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3" name="Rectangle 101"/>
          <p:cNvSpPr>
            <a:spLocks noChangeArrowheads="1"/>
          </p:cNvSpPr>
          <p:nvPr/>
        </p:nvSpPr>
        <p:spPr bwMode="auto">
          <a:xfrm>
            <a:off x="1117600" y="52578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'*'</a:t>
            </a:r>
            <a:endParaRPr lang="en-US"/>
          </a:p>
        </p:txBody>
      </p:sp>
      <p:sp>
        <p:nvSpPr>
          <p:cNvPr id="22604" name="Rectangle 102"/>
          <p:cNvSpPr>
            <a:spLocks noChangeArrowheads="1"/>
          </p:cNvSpPr>
          <p:nvPr/>
        </p:nvSpPr>
        <p:spPr bwMode="auto">
          <a:xfrm>
            <a:off x="1130300" y="4572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' '</a:t>
            </a:r>
            <a:endParaRPr lang="en-US"/>
          </a:p>
        </p:txBody>
      </p:sp>
      <p:sp>
        <p:nvSpPr>
          <p:cNvPr id="22605" name="Rectangle 103"/>
          <p:cNvSpPr>
            <a:spLocks noChangeArrowheads="1"/>
          </p:cNvSpPr>
          <p:nvPr/>
        </p:nvSpPr>
        <p:spPr bwMode="auto">
          <a:xfrm>
            <a:off x="2474913" y="3744913"/>
            <a:ext cx="738187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'S'</a:t>
            </a:r>
            <a:endParaRPr lang="en-US" sz="2400"/>
          </a:p>
        </p:txBody>
      </p:sp>
      <p:sp>
        <p:nvSpPr>
          <p:cNvPr id="22606" name="Rectangle 104"/>
          <p:cNvSpPr>
            <a:spLocks noChangeArrowheads="1"/>
          </p:cNvSpPr>
          <p:nvPr/>
        </p:nvSpPr>
        <p:spPr bwMode="auto">
          <a:xfrm>
            <a:off x="1123950" y="3743325"/>
            <a:ext cx="738188" cy="6000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ourier New" pitchFamily="49" charset="0"/>
              </a:rPr>
              <a:t>'D'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329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Naming Conventions</a:t>
            </a:r>
          </a:p>
        </p:txBody>
      </p:sp>
      <p:sp>
        <p:nvSpPr>
          <p:cNvPr id="24579" name="Text Box 44" descr="25%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5257800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'S'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Start Spam Seeking</a:t>
            </a:r>
          </a:p>
        </p:txBody>
      </p:sp>
      <p:sp>
        <p:nvSpPr>
          <p:cNvPr id="24580" name="Text Box 45" descr="25%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5762625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ourier New" pitchFamily="49" charset="0"/>
                <a:ea typeface="MS PGothic" pitchFamily="34" charset="-128"/>
              </a:rPr>
              <a:t>'D'</a:t>
            </a:r>
            <a:r>
              <a:rPr lang="en-US" sz="2800">
                <a:latin typeface="Times" pitchFamily="18" charset="0"/>
                <a:ea typeface="MS PGothic" pitchFamily="34" charset="-128"/>
              </a:rPr>
              <a:t> = Delectible Dinner Destination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7526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6553200" y="5105400"/>
            <a:ext cx="2438400" cy="1536700"/>
          </a:xfrm>
          <a:prstGeom prst="borderCallout1">
            <a:avLst>
              <a:gd name="adj1" fmla="val -2774"/>
              <a:gd name="adj2" fmla="val 7415"/>
              <a:gd name="adj3" fmla="val -54627"/>
              <a:gd name="adj4" fmla="val 13149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Name all cells so we can refer to them in the demos!</a:t>
            </a:r>
          </a:p>
        </p:txBody>
      </p:sp>
    </p:spTree>
    <p:extLst>
      <p:ext uri="{BB962C8B-B14F-4D97-AF65-F5344CB8AC3E}">
        <p14:creationId xmlns:p14="http://schemas.microsoft.com/office/powerpoint/2010/main" val="15180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5324475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153400" y="17463"/>
          <a:ext cx="954088" cy="6840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088"/>
              </a:tblGrid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  <a:tr h="684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25" marB="45725"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Stack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push 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stack 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pop 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push 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DONE!!! }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1676400" y="2971800"/>
            <a:ext cx="2895600" cy="1231900"/>
          </a:xfrm>
          <a:prstGeom prst="borderCallout1">
            <a:avLst>
              <a:gd name="adj1" fmla="val -3882"/>
              <a:gd name="adj2" fmla="val 10243"/>
              <a:gd name="adj3" fmla="val 174"/>
              <a:gd name="adj4" fmla="val 1922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A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Looks good to me!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B</a:t>
            </a:r>
            <a:r>
              <a:rPr lang="en-US" sz="2400" dirty="0" smtClean="0">
                <a:latin typeface="+mj-lt"/>
                <a:cs typeface="Courier New" pitchFamily="49" charset="0"/>
              </a:rPr>
              <a:t>. </a:t>
            </a:r>
            <a:r>
              <a:rPr lang="en-US" sz="2400" dirty="0">
                <a:latin typeface="+mj-lt"/>
                <a:cs typeface="Courier New" pitchFamily="49" charset="0"/>
              </a:rPr>
              <a:t>I see a problem! </a:t>
            </a:r>
            <a:br>
              <a:rPr lang="en-US" sz="2400" dirty="0">
                <a:latin typeface="+mj-lt"/>
                <a:cs typeface="Courier New" pitchFamily="49" charset="0"/>
              </a:rPr>
            </a:br>
            <a:r>
              <a:rPr lang="en-US" sz="2400" dirty="0" smtClean="0">
                <a:latin typeface="+mj-lt"/>
                <a:cs typeface="Courier New" pitchFamily="49" charset="0"/>
              </a:rPr>
              <a:t>C. </a:t>
            </a:r>
            <a:r>
              <a:rPr lang="en-US" sz="2400" dirty="0">
                <a:latin typeface="+mj-lt"/>
                <a:cs typeface="Courier New" pitchFamily="49" charset="0"/>
              </a:rPr>
              <a:t>I see a solution!</a:t>
            </a:r>
            <a:r>
              <a:rPr lang="en-US" sz="1200" dirty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grpSp>
        <p:nvGrpSpPr>
          <p:cNvPr id="25737" name="Group 22"/>
          <p:cNvGrpSpPr>
            <a:grpSpLocks/>
          </p:cNvGrpSpPr>
          <p:nvPr/>
        </p:nvGrpSpPr>
        <p:grpSpPr bwMode="auto">
          <a:xfrm>
            <a:off x="119063" y="3643313"/>
            <a:ext cx="1828800" cy="1501775"/>
            <a:chOff x="2667000" y="2831068"/>
            <a:chExt cx="1828589" cy="1500664"/>
          </a:xfrm>
        </p:grpSpPr>
        <p:cxnSp>
          <p:nvCxnSpPr>
            <p:cNvPr id="24" name="Straight Arrow Connector 23"/>
            <p:cNvCxnSpPr/>
            <p:nvPr/>
          </p:nvCxnSpPr>
          <p:spPr>
            <a:xfrm rot="16200000">
              <a:off x="3704311" y="3363144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482881" y="358140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>
              <a:off x="3251927" y="3363143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482881" y="314516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47" name="TextBox 27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5748" name="TextBox 28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5749" name="TextBox 29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5750" name="TextBox 30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Callout 1 34"/>
          <p:cNvSpPr/>
          <p:nvPr/>
        </p:nvSpPr>
        <p:spPr>
          <a:xfrm>
            <a:off x="7004050" y="0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DEMO</a:t>
            </a:r>
          </a:p>
        </p:txBody>
      </p:sp>
      <p:sp>
        <p:nvSpPr>
          <p:cNvPr id="36" name="Oval 35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8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Inheritance &amp; Casting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9940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95179"/>
              </p:ext>
            </p:extLst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90925" y="2449513"/>
          <a:ext cx="5041904" cy="21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  <a:gridCol w="315119"/>
              </a:tblGrid>
              <a:tr h="365654"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6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  <a:tr h="3656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</a:p>
                  </a:txBody>
                  <a:tcPr marL="91463" marR="91463" marT="45690" marB="45690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63" marR="91463" marT="45690" marB="456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5105400"/>
          <a:ext cx="82296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" pitchFamily="18" charset="0"/>
                          <a:cs typeface="Times" pitchFamily="18" charset="0"/>
                        </a:rPr>
                        <a:t>Order visited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rd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st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4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imes" pitchFamily="18" charset="0"/>
                          <a:cs typeface="Times" pitchFamily="18" charset="0"/>
                        </a:rPr>
                        <a:t>5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Times" pitchFamily="18" charset="0"/>
                          <a:cs typeface="Times" pitchFamily="18" charset="0"/>
                        </a:rPr>
                        <a:t>nd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" pitchFamily="18" charset="0"/>
                          <a:cs typeface="Times" pitchFamily="18" charset="0"/>
                        </a:rPr>
                        <a:t>0</a:t>
                      </a:r>
                      <a:r>
                        <a:rPr lang="en-US" sz="1800" b="1" baseline="30000" dirty="0" smtClean="0">
                          <a:latin typeface="Times" pitchFamily="18" charset="0"/>
                          <a:cs typeface="Times" pitchFamily="18" charset="0"/>
                        </a:rPr>
                        <a:t>th</a:t>
                      </a:r>
                      <a:r>
                        <a:rPr lang="en-US" sz="1800" b="1" baseline="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197100" y="1471613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2400301" y="1662112"/>
            <a:ext cx="0" cy="4349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>
            <a:off x="2351882" y="19280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0113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000" y="2146300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>
            <a:off x="181848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8988" y="1476375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>
            <a:off x="1202532" y="1623218"/>
            <a:ext cx="0" cy="436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78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DFS Traversal (Stack)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1082675" y="40259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46841"/>
              <a:gd name="adj4" fmla="val 132895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Stack begins here!</a:t>
            </a:r>
          </a:p>
        </p:txBody>
      </p:sp>
      <p:grpSp>
        <p:nvGrpSpPr>
          <p:cNvPr id="27880" name="Group 17"/>
          <p:cNvGrpSpPr>
            <a:grpSpLocks/>
          </p:cNvGrpSpPr>
          <p:nvPr/>
        </p:nvGrpSpPr>
        <p:grpSpPr bwMode="auto">
          <a:xfrm>
            <a:off x="7383463" y="869950"/>
            <a:ext cx="1828800" cy="1501775"/>
            <a:chOff x="2667000" y="2831068"/>
            <a:chExt cx="1828589" cy="1500664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>
              <a:off x="3704311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>
              <a:off x="3251927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86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7887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7888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7889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52400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84650" y="1524000"/>
            <a:ext cx="4959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676400"/>
            <a:ext cx="1335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94025" y="1995488"/>
            <a:ext cx="11969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5075" y="2286000"/>
            <a:ext cx="339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21113" y="2563813"/>
            <a:ext cx="3460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4138" y="3138488"/>
            <a:ext cx="19478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00513" y="4633913"/>
            <a:ext cx="1843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4150" y="5791200"/>
            <a:ext cx="2787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1650" y="5500688"/>
            <a:ext cx="1631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5181600"/>
            <a:ext cx="1250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81575" y="4918075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6275" y="4038600"/>
            <a:ext cx="6413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73475" y="3429000"/>
            <a:ext cx="898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572000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29807" name="Content Placeholder 2"/>
          <p:cNvSpPr txBox="1">
            <a:spLocks/>
          </p:cNvSpPr>
          <p:nvPr/>
        </p:nvSpPr>
        <p:spPr bwMode="auto">
          <a:xfrm>
            <a:off x="32004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Queue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starting node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while (the queue is not empty)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 node: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the neighbor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set parent of neighbor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lvl="2">
              <a:spcBef>
                <a:spcPct val="20000"/>
              </a:spcBef>
              <a:buFont typeface="Arial" pitchFamily="34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DONE!!! }}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172200"/>
          <a:ext cx="91440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004050" y="0"/>
            <a:ext cx="1019175" cy="463550"/>
          </a:xfrm>
          <a:prstGeom prst="borderCallout1">
            <a:avLst>
              <a:gd name="adj1" fmla="val -2774"/>
              <a:gd name="adj2" fmla="val 7415"/>
              <a:gd name="adj3" fmla="val -20875"/>
              <a:gd name="adj4" fmla="val 475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DEMO</a:t>
            </a:r>
          </a:p>
        </p:txBody>
      </p:sp>
      <p:grpSp>
        <p:nvGrpSpPr>
          <p:cNvPr id="29834" name="Group 17"/>
          <p:cNvGrpSpPr>
            <a:grpSpLocks/>
          </p:cNvGrpSpPr>
          <p:nvPr/>
        </p:nvGrpSpPr>
        <p:grpSpPr bwMode="auto">
          <a:xfrm>
            <a:off x="7620000" y="304800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2" y="3363144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5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40" name="TextBox 22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29841" name="TextBox 23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29842" name="TextBox 24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29843" name="TextBox 25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1752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&amp;&amp; not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2044700"/>
            <a:ext cx="76200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6258"/>
              </p:ext>
            </p:extLst>
          </p:nvPr>
        </p:nvGraphicFramePr>
        <p:xfrm>
          <a:off x="0" y="10236"/>
          <a:ext cx="9144000" cy="684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K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A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B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C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D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I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/>
                        <a:t>S</a:t>
                      </a:r>
                      <a:endParaRPr lang="en-US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E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J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G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F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L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1294"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538" y="4932363"/>
          <a:ext cx="7986717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507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  <a:gridCol w="499170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Visited?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91449" marR="91449"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1595438"/>
          <a:ext cx="2590800" cy="303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"/>
                <a:gridCol w="518160"/>
                <a:gridCol w="518160"/>
                <a:gridCol w="518160"/>
                <a:gridCol w="518160"/>
              </a:tblGrid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0874" name="Group 6"/>
          <p:cNvGrpSpPr>
            <a:grpSpLocks/>
          </p:cNvGrpSpPr>
          <p:nvPr/>
        </p:nvGrpSpPr>
        <p:grpSpPr bwMode="auto">
          <a:xfrm>
            <a:off x="3352800" y="2992438"/>
            <a:ext cx="1828800" cy="1500187"/>
            <a:chOff x="2667000" y="2831068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3704312" y="3363937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82881" y="3582194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251927" y="3363938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482881" y="3145493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2" name="TextBox 11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  <p:sp>
          <p:nvSpPr>
            <p:cNvPr id="30883" name="TextBox 12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  <a:r>
                <a:rPr lang="en-US" baseline="30000"/>
                <a:t>rd</a:t>
              </a:r>
              <a:r>
                <a:rPr lang="en-US"/>
                <a:t> </a:t>
              </a:r>
            </a:p>
          </p:txBody>
        </p:sp>
        <p:sp>
          <p:nvSpPr>
            <p:cNvPr id="30884" name="TextBox 13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</a:t>
              </a:r>
            </a:p>
          </p:txBody>
        </p:sp>
        <p:sp>
          <p:nvSpPr>
            <p:cNvPr id="30885" name="TextBox 14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3657600" y="1447800"/>
            <a:ext cx="1906588" cy="927100"/>
          </a:xfrm>
          <a:prstGeom prst="borderCallout1">
            <a:avLst>
              <a:gd name="adj1" fmla="val 51693"/>
              <a:gd name="adj2" fmla="val 99763"/>
              <a:gd name="adj3" fmla="val 36536"/>
              <a:gd name="adj4" fmla="val 13074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0876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81600" cy="990600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Solutions:</a:t>
            </a: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9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3200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953000"/>
          <a:ext cx="6477004" cy="155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5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</a:tblGrid>
              <a:tr h="5180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Visited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Parent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7" marB="45697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46850" y="673100"/>
          <a:ext cx="2590800" cy="6072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 gridSpan="6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</a:tr>
              <a:tr h="379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grpSp>
        <p:nvGrpSpPr>
          <p:cNvPr id="31955" name="Group 1"/>
          <p:cNvGrpSpPr>
            <a:grpSpLocks/>
          </p:cNvGrpSpPr>
          <p:nvPr/>
        </p:nvGrpSpPr>
        <p:grpSpPr bwMode="auto">
          <a:xfrm>
            <a:off x="4314825" y="3249613"/>
            <a:ext cx="1828800" cy="1500187"/>
            <a:chOff x="3352800" y="2992539"/>
            <a:chExt cx="1828589" cy="1500664"/>
          </a:xfrm>
        </p:grpSpPr>
        <p:cxnSp>
          <p:nvCxnSpPr>
            <p:cNvPr id="8" name="Straight Arrow Connector 7"/>
            <p:cNvCxnSpPr/>
            <p:nvPr/>
          </p:nvCxnSpPr>
          <p:spPr>
            <a:xfrm rot="16200000">
              <a:off x="4390112" y="3525408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68681" y="3743665"/>
              <a:ext cx="0" cy="4351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>
              <a:off x="3937727" y="3525409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68681" y="3306964"/>
              <a:ext cx="0" cy="4367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64" name="TextBox 11"/>
            <p:cNvSpPr txBox="1">
              <a:spLocks noChangeArrowheads="1"/>
            </p:cNvSpPr>
            <p:nvPr/>
          </p:nvSpPr>
          <p:spPr bwMode="auto">
            <a:xfrm>
              <a:off x="3352800" y="352464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4</a:t>
              </a:r>
              <a:r>
                <a:rPr lang="en-US" b="1" baseline="30000"/>
                <a:t>th</a:t>
              </a:r>
              <a:r>
                <a:rPr lang="en-US" b="1"/>
                <a:t>  </a:t>
              </a:r>
            </a:p>
          </p:txBody>
        </p:sp>
        <p:sp>
          <p:nvSpPr>
            <p:cNvPr id="31965" name="TextBox 12"/>
            <p:cNvSpPr txBox="1">
              <a:spLocks noChangeArrowheads="1"/>
            </p:cNvSpPr>
            <p:nvPr/>
          </p:nvSpPr>
          <p:spPr bwMode="auto">
            <a:xfrm>
              <a:off x="4597189" y="352791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2</a:t>
              </a:r>
              <a:r>
                <a:rPr lang="en-US" b="1" baseline="30000"/>
                <a:t>nd</a:t>
              </a:r>
              <a:r>
                <a:rPr lang="en-US" b="1"/>
                <a:t> </a:t>
              </a:r>
            </a:p>
          </p:txBody>
        </p:sp>
        <p:sp>
          <p:nvSpPr>
            <p:cNvPr id="31966" name="TextBox 13"/>
            <p:cNvSpPr txBox="1">
              <a:spLocks noChangeArrowheads="1"/>
            </p:cNvSpPr>
            <p:nvPr/>
          </p:nvSpPr>
          <p:spPr bwMode="auto">
            <a:xfrm>
              <a:off x="3964296" y="2992539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1</a:t>
              </a:r>
              <a:r>
                <a:rPr lang="en-US" b="1" baseline="30000"/>
                <a:t>st</a:t>
              </a:r>
              <a:r>
                <a:rPr lang="en-US" b="1"/>
                <a:t> </a:t>
              </a:r>
            </a:p>
          </p:txBody>
        </p:sp>
        <p:sp>
          <p:nvSpPr>
            <p:cNvPr id="31967" name="TextBox 14"/>
            <p:cNvSpPr txBox="1">
              <a:spLocks noChangeArrowheads="1"/>
            </p:cNvSpPr>
            <p:nvPr/>
          </p:nvSpPr>
          <p:spPr bwMode="auto">
            <a:xfrm>
              <a:off x="3962400" y="4123871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3</a:t>
              </a:r>
              <a:r>
                <a:rPr lang="en-US" b="1" baseline="30000"/>
                <a:t>rd</a:t>
              </a:r>
              <a:r>
                <a:rPr lang="en-US" b="1"/>
                <a:t> 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7237413" y="76200"/>
            <a:ext cx="1906587" cy="927100"/>
          </a:xfrm>
          <a:prstGeom prst="borderCallout1">
            <a:avLst>
              <a:gd name="adj1" fmla="val 85551"/>
              <a:gd name="adj2" fmla="val -29811"/>
              <a:gd name="adj3" fmla="val 58617"/>
              <a:gd name="adj4" fmla="val 219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Queue begins here!</a:t>
            </a:r>
          </a:p>
        </p:txBody>
      </p:sp>
      <p:sp>
        <p:nvSpPr>
          <p:cNvPr id="31957" name="Title 1"/>
          <p:cNvSpPr>
            <a:spLocks noGrp="1"/>
          </p:cNvSpPr>
          <p:nvPr>
            <p:ph type="title"/>
          </p:nvPr>
        </p:nvSpPr>
        <p:spPr>
          <a:xfrm>
            <a:off x="3251200" y="30163"/>
            <a:ext cx="3276600" cy="3133725"/>
          </a:xfrm>
        </p:spPr>
        <p:txBody>
          <a:bodyPr/>
          <a:lstStyle/>
          <a:p>
            <a:r>
              <a:rPr lang="en-US" dirty="0" smtClean="0"/>
              <a:t>BFS Traversal (Queue)</a:t>
            </a:r>
            <a:br>
              <a:rPr lang="en-US" dirty="0" smtClean="0"/>
            </a:br>
            <a:r>
              <a:rPr lang="en-US" dirty="0" smtClean="0"/>
              <a:t>Solutions </a:t>
            </a:r>
            <a:r>
              <a:rPr lang="en-US" sz="3600" dirty="0" smtClean="0">
                <a:solidFill>
                  <a:srgbClr val="FFC000"/>
                </a:solidFill>
              </a:rPr>
              <a:t>(different order)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4288" y="274638"/>
            <a:ext cx="9094787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Which is better </a:t>
            </a:r>
            <a:r>
              <a:rPr lang="en-US" sz="4000" b="1" dirty="0" smtClean="0"/>
              <a:t>smaller (better)</a:t>
            </a:r>
            <a:r>
              <a:rPr lang="en-US" sz="4000" dirty="0" smtClean="0"/>
              <a:t>?</a:t>
            </a:r>
          </a:p>
          <a:p>
            <a:pPr lvl="1"/>
            <a:r>
              <a:rPr lang="en-US" dirty="0" smtClean="0"/>
              <a:t>Speed of search?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Memory use?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Length of final path?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114300" y="920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4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Inheritance Lingo Review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/>
              <a:t> 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/>
              <a:t> 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/>
              <a:t>is the subclass 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/>
              <a:t>is the superclass of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 Animal</a:t>
            </a:r>
          </a:p>
          <a:p>
            <a:pPr eaLnBrk="1" hangingPunct="1">
              <a:buFont typeface="Arial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/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/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/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  <p:extLst>
      <p:ext uri="{BB962C8B-B14F-4D97-AF65-F5344CB8AC3E}">
        <p14:creationId xmlns:p14="http://schemas.microsoft.com/office/powerpoint/2010/main" val="33000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371600" y="50292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934200" y="533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48600" y="1371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2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  <p:extLst>
      <p:ext uri="{BB962C8B-B14F-4D97-AF65-F5344CB8AC3E}">
        <p14:creationId xmlns:p14="http://schemas.microsoft.com/office/powerpoint/2010/main" val="25302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  <p:extLst>
      <p:ext uri="{BB962C8B-B14F-4D97-AF65-F5344CB8AC3E}">
        <p14:creationId xmlns:p14="http://schemas.microsoft.com/office/powerpoint/2010/main" val="36361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1683</Words>
  <Application>Microsoft Office PowerPoint</Application>
  <PresentationFormat>On-screen Show (4:3)</PresentationFormat>
  <Paragraphs>852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CS  60</vt:lpstr>
      <vt:lpstr>Survey</vt:lpstr>
      <vt:lpstr>Administrative Stuff (Not in your notes)</vt:lpstr>
      <vt:lpstr>Inheritance &amp; Casting</vt:lpstr>
      <vt:lpstr>Inheritance Lingo Review</vt:lpstr>
      <vt:lpstr>PowerPoint Presentation</vt:lpstr>
      <vt:lpstr>PowerPoint Presentation</vt:lpstr>
      <vt:lpstr>PowerPoint Presentation</vt:lpstr>
      <vt:lpstr>Subclasses (Children) Can</vt:lpstr>
      <vt:lpstr>Inheritance Puzzle 0: child method on parent</vt:lpstr>
      <vt:lpstr>Inheritance Puzzle 1: Parent Reference</vt:lpstr>
      <vt:lpstr>Inheritance Puzzle 2: Child reference</vt:lpstr>
      <vt:lpstr>Inheritance Puzzle 3: CASTING</vt:lpstr>
      <vt:lpstr>Inheritance Puzzle 4: Untrue Cast</vt:lpstr>
      <vt:lpstr>Inheritance Puzzle 5: Untrue Cast</vt:lpstr>
      <vt:lpstr>Inheritance Puzzle 6: Child method call on Parent Reference</vt:lpstr>
      <vt:lpstr>Inheritance Puzzle 7: Method call </vt:lpstr>
      <vt:lpstr>Direction Finding!</vt:lpstr>
      <vt:lpstr>PowerPoint Presentation</vt:lpstr>
      <vt:lpstr>QUEUES: First in First Out</vt:lpstr>
      <vt:lpstr>STACKS: Last in First Out</vt:lpstr>
      <vt:lpstr>PowerPoint Presentation</vt:lpstr>
      <vt:lpstr>PowerPoint Presentation</vt:lpstr>
      <vt:lpstr>Print With a Stack</vt:lpstr>
      <vt:lpstr>PowerPoint Presentation</vt:lpstr>
      <vt:lpstr>Print With a Queue</vt:lpstr>
      <vt:lpstr>PowerPoint Presentation</vt:lpstr>
      <vt:lpstr>PowerPoint Presentation</vt:lpstr>
      <vt:lpstr>Breadth First Search (BFS)</vt:lpstr>
      <vt:lpstr>ArrayList &amp; Generics</vt:lpstr>
      <vt:lpstr>PowerPoint Presentation</vt:lpstr>
      <vt:lpstr>PowerPoint Presentation</vt:lpstr>
      <vt:lpstr>PowerPoint Presentation</vt:lpstr>
      <vt:lpstr>BFS Traversal Pseudocode (WRONG)</vt:lpstr>
      <vt:lpstr>BFS Traversal Pseudocode (Fixed)</vt:lpstr>
      <vt:lpstr>PowerPoint Presentation</vt:lpstr>
      <vt:lpstr>PowerPoint Presentation</vt:lpstr>
      <vt:lpstr>Demo Naming Conventions</vt:lpstr>
      <vt:lpstr>PowerPoint Presentation</vt:lpstr>
      <vt:lpstr>PowerPoint Presentation</vt:lpstr>
      <vt:lpstr>DFS Traversal (Stack) Solutions:</vt:lpstr>
      <vt:lpstr>Stack Based (DFS) vs. Queue Based (BFS)</vt:lpstr>
      <vt:lpstr>PowerPoint Presentation</vt:lpstr>
      <vt:lpstr>PowerPoint Presentation</vt:lpstr>
      <vt:lpstr>BFS Traversal (Queue) Solutions:</vt:lpstr>
      <vt:lpstr>BFS Traversal (Queue) Solutions (different order)</vt:lpstr>
      <vt:lpstr>Stack Based (DFS) vs. Queue Based (BFS)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96</cp:revision>
  <cp:lastPrinted>2013-03-14T16:35:02Z</cp:lastPrinted>
  <dcterms:created xsi:type="dcterms:W3CDTF">2012-10-29T16:10:05Z</dcterms:created>
  <dcterms:modified xsi:type="dcterms:W3CDTF">2013-03-14T19:01:58Z</dcterms:modified>
</cp:coreProperties>
</file>