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99" r:id="rId2"/>
    <p:sldId id="314" r:id="rId3"/>
    <p:sldId id="470" r:id="rId4"/>
    <p:sldId id="469" r:id="rId5"/>
    <p:sldId id="543" r:id="rId6"/>
    <p:sldId id="600" r:id="rId7"/>
    <p:sldId id="601" r:id="rId8"/>
    <p:sldId id="602" r:id="rId9"/>
    <p:sldId id="603" r:id="rId10"/>
    <p:sldId id="451" r:id="rId11"/>
    <p:sldId id="409" r:id="rId12"/>
    <p:sldId id="410" r:id="rId13"/>
    <p:sldId id="411" r:id="rId14"/>
    <p:sldId id="412" r:id="rId15"/>
    <p:sldId id="413" r:id="rId16"/>
    <p:sldId id="414" r:id="rId17"/>
    <p:sldId id="468" r:id="rId18"/>
    <p:sldId id="416" r:id="rId19"/>
    <p:sldId id="417" r:id="rId20"/>
    <p:sldId id="452" r:id="rId21"/>
    <p:sldId id="662" r:id="rId22"/>
    <p:sldId id="605" r:id="rId23"/>
    <p:sldId id="604" r:id="rId24"/>
    <p:sldId id="606" r:id="rId25"/>
    <p:sldId id="607" r:id="rId26"/>
    <p:sldId id="663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48" r:id="rId37"/>
    <p:sldId id="641" r:id="rId38"/>
    <p:sldId id="638" r:id="rId39"/>
    <p:sldId id="659" r:id="rId40"/>
    <p:sldId id="639" r:id="rId41"/>
    <p:sldId id="572" r:id="rId42"/>
    <p:sldId id="568" r:id="rId43"/>
    <p:sldId id="569" r:id="rId44"/>
    <p:sldId id="570" r:id="rId45"/>
    <p:sldId id="571" r:id="rId46"/>
    <p:sldId id="660" r:id="rId47"/>
    <p:sldId id="661" r:id="rId48"/>
    <p:sldId id="575" r:id="rId49"/>
    <p:sldId id="576" r:id="rId50"/>
    <p:sldId id="577" r:id="rId51"/>
    <p:sldId id="578" r:id="rId52"/>
    <p:sldId id="587" r:id="rId5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0D621611-0684-47D0-AFEA-8A917949F864}">
          <p14:sldIdLst>
            <p14:sldId id="399"/>
            <p14:sldId id="314"/>
            <p14:sldId id="470"/>
          </p14:sldIdLst>
        </p14:section>
        <p14:section name="Fib/Fac Stuff" id="{2B0D768F-FA25-45B0-B5C2-684493275497}">
          <p14:sldIdLst>
            <p14:sldId id="469"/>
            <p14:sldId id="543"/>
            <p14:sldId id="600"/>
            <p14:sldId id="601"/>
            <p14:sldId id="602"/>
            <p14:sldId id="603"/>
          </p14:sldIdLst>
        </p14:section>
        <p14:section name="Seam Carving Big Picture" id="{8948504D-AAC1-46E7-B698-EBBC7DDF9796}">
          <p14:sldIdLst>
            <p14:sldId id="451"/>
            <p14:sldId id="409"/>
            <p14:sldId id="410"/>
            <p14:sldId id="411"/>
            <p14:sldId id="412"/>
            <p14:sldId id="413"/>
            <p14:sldId id="414"/>
            <p14:sldId id="468"/>
            <p14:sldId id="416"/>
            <p14:sldId id="417"/>
            <p14:sldId id="452"/>
          </p14:sldIdLst>
        </p14:section>
        <p14:section name="Shortest Path Recursive" id="{79110BDD-7D65-40A8-83BE-6258AC69A6E2}">
          <p14:sldIdLst>
            <p14:sldId id="662"/>
            <p14:sldId id="605"/>
            <p14:sldId id="604"/>
            <p14:sldId id="606"/>
            <p14:sldId id="607"/>
          </p14:sldIdLst>
        </p14:section>
        <p14:section name="DP Solution" id="{FA8B540F-BE42-43C7-AA5E-A3B27B2FB039}">
          <p14:sldIdLst>
            <p14:sldId id="663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48"/>
          </p14:sldIdLst>
        </p14:section>
        <p14:section name="Making Change" id="{11C4BEC4-2EE5-4F50-8C15-205D86C71B70}">
          <p14:sldIdLst>
            <p14:sldId id="641"/>
            <p14:sldId id="638"/>
            <p14:sldId id="659"/>
            <p14:sldId id="639"/>
          </p14:sldIdLst>
        </p14:section>
        <p14:section name="Knapsack" id="{D8A8C68B-350A-4AB5-9494-3998DE0EAF51}">
          <p14:sldIdLst>
            <p14:sldId id="572"/>
            <p14:sldId id="568"/>
            <p14:sldId id="569"/>
            <p14:sldId id="570"/>
            <p14:sldId id="571"/>
            <p14:sldId id="660"/>
            <p14:sldId id="661"/>
            <p14:sldId id="575"/>
            <p14:sldId id="576"/>
            <p14:sldId id="577"/>
            <p14:sldId id="578"/>
            <p14:sldId id="5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0" autoAdjust="0"/>
    <p:restoredTop sz="94639" autoAdjust="0"/>
  </p:normalViewPr>
  <p:slideViewPr>
    <p:cSldViewPr>
      <p:cViewPr>
        <p:scale>
          <a:sx n="60" d="100"/>
          <a:sy n="60" d="100"/>
        </p:scale>
        <p:origin x="-118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8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3-26T21:15:39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22860 15081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27T20:58:30.75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 74 79,'0'0'37,"0"0"-8,0 0-34,-17-12-26,11-8-6,3-22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3263"/>
            <a:ext cx="4622800" cy="3467100"/>
          </a:xfrm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8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Helvetica" pitchFamily="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8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Helvetica" pitchFamily="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8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Helvetica" pitchFamily="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8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Helvetica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3263"/>
            <a:ext cx="4622800" cy="3467100"/>
          </a:xfrm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8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Helvetica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8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Helvetica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8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itchFamily="1" charset="0"/>
              </a:rPr>
              <a:t>fun dip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8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Helvetica" pitchFamily="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8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Helvetica" pitchFamily="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8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Helvetica" pitchFamily="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8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Helvetica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smtClean="0"/>
              <a:t>Seam Carving, </a:t>
            </a:r>
          </a:p>
          <a:p>
            <a:pPr algn="ctr" eaLnBrk="1" hangingPunct="1"/>
            <a:r>
              <a:rPr lang="en-US" sz="6600" b="1" dirty="0" smtClean="0"/>
              <a:t>Dynamic Programming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2013-03-28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Thursday 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8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17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3800" b="1" dirty="0" smtClean="0"/>
              <a:t>Seam Carving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30409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 of Seams (+ Demo)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Seams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 from the top row to the bottom row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Connect by an edge or a corner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Seams are the lowest “energy” path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4648200"/>
          <a:ext cx="1143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43200" y="4648200"/>
          <a:ext cx="1143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24600" y="4724400"/>
          <a:ext cx="1143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867400" y="4038600"/>
            <a:ext cx="2057400" cy="2590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>
            <a:stCxn id="8" idx="3"/>
          </p:cNvCxnSpPr>
          <p:nvPr/>
        </p:nvCxnSpPr>
        <p:spPr>
          <a:xfrm flipV="1">
            <a:off x="6169025" y="4267200"/>
            <a:ext cx="1298575" cy="19827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0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smtClean="0"/>
              <a:t>Seam Carving:</a:t>
            </a:r>
            <a:br>
              <a:rPr lang="en-US" sz="7200" smtClean="0"/>
            </a:br>
            <a:r>
              <a:rPr lang="en-US" sz="7200" smtClean="0"/>
              <a:t>The Big Picture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018088"/>
            <a:ext cx="110331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022850"/>
            <a:ext cx="11017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5029200"/>
            <a:ext cx="11080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778000" y="5430838"/>
            <a:ext cx="339725" cy="2778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459163" y="54625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59400" y="54625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5049838"/>
            <a:ext cx="11080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049838"/>
            <a:ext cx="938213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7112000" y="5476875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635000" y="46751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Original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2117726" y="4675188"/>
            <a:ext cx="130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4140200" y="46751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6032500" y="4699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</a:t>
            </a:r>
          </a:p>
        </p:txBody>
      </p:sp>
      <p:sp>
        <p:nvSpPr>
          <p:cNvPr id="7184" name="TextBox 16"/>
          <p:cNvSpPr txBox="1">
            <a:spLocks noChangeArrowheads="1"/>
          </p:cNvSpPr>
          <p:nvPr/>
        </p:nvSpPr>
        <p:spPr bwMode="auto">
          <a:xfrm>
            <a:off x="7358063" y="4686300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 Removed</a:t>
            </a:r>
          </a:p>
        </p:txBody>
      </p:sp>
    </p:spTree>
    <p:extLst>
      <p:ext uri="{BB962C8B-B14F-4D97-AF65-F5344CB8AC3E}">
        <p14:creationId xmlns:p14="http://schemas.microsoft.com/office/powerpoint/2010/main" val="32861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75000"/>
            <a:ext cx="2540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24200" y="533400"/>
          <a:ext cx="5851521" cy="58515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0169"/>
                <a:gridCol w="650169"/>
                <a:gridCol w="650169"/>
                <a:gridCol w="650169"/>
                <a:gridCol w="650169"/>
                <a:gridCol w="650169"/>
                <a:gridCol w="650169"/>
                <a:gridCol w="650169"/>
                <a:gridCol w="650169"/>
              </a:tblGrid>
              <a:tr h="65016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R:144 G:189 B:254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R:143 G:185 B:245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R:147 G:184 B:236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R:168 G:197 B:231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R:110 G:128 B:140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R:121 G:130 B:127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R:82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G:81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R:76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G:70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R:142 G:187 B:252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R:148 G:190 B:250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R:157 G:194 B:246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R:158 G:186 B:223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R:126 G:144 B:158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R:112 G:121 B:120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G:15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R:73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G:70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R:146 G:192 B:254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R:143 G:185 B:243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R:152 G:189 B:242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R:153 G:181 B:220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R:54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R:112 G:122 B:124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R:75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G:77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R:34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G:34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R:147 G:193 B:252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R:152 G:194 B:252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R:159 G:196 B:249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R:138 G:167 B:209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R:23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G:41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R:156 G:165 B:170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R:51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G:53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R:89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G:91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R:149 G:194 B:251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R:156 G:199 B:254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R:153 G:190 B:245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R:166 G:194 B:241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R:40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G:57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R:79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G:89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R:73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G:79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R:68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G:72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R:148 G:194 B:246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R:154 G:197 B:250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R:159 G:196 B:251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R:162 G:193 B:240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R:95 G:114 B:146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R:47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G:59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R:64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G:71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R:99 G:106 B:88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R:155 G:199 B:246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R:157 G:199 B:249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R:159 G:196 B:251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R:164 G:194 B:244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R:176 G:196 B:231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R:94 G:107 B:123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R:70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G:80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R:54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G:64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  <a:tr h="65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R:156 G:200 B:245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R:158 G:200 B:248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R:165 G:202 B:255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R:165 G:195 B:245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R:182 G:202 B:239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R:157 G:170 B:186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R:62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G:72 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B:64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R:61 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G:69 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B:48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/>
                </a:tc>
              </a:tr>
            </a:tbl>
          </a:graphicData>
        </a:graphic>
      </p:graphicFrame>
      <p:sp>
        <p:nvSpPr>
          <p:cNvPr id="8297" name="Text Box 5"/>
          <p:cNvSpPr txBox="1">
            <a:spLocks noChangeArrowheads="1"/>
          </p:cNvSpPr>
          <p:nvPr/>
        </p:nvSpPr>
        <p:spPr bwMode="auto">
          <a:xfrm>
            <a:off x="0" y="0"/>
            <a:ext cx="3124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u="sng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Background:</a:t>
            </a:r>
          </a:p>
          <a:p>
            <a:pPr eaLnBrk="1" hangingPunct="1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How </a:t>
            </a:r>
          </a:p>
          <a:p>
            <a:pPr eaLnBrk="1" hangingPunct="1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pictures are represented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041400" y="28082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20801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Step 1: Convert to Luminosity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5643"/>
            <a:ext cx="1679095" cy="167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42779"/>
              </p:ext>
            </p:extLst>
          </p:nvPr>
        </p:nvGraphicFramePr>
        <p:xfrm>
          <a:off x="147015" y="3352800"/>
          <a:ext cx="2713032" cy="28654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1448"/>
                <a:gridCol w="301448"/>
                <a:gridCol w="301448"/>
                <a:gridCol w="301448"/>
                <a:gridCol w="301448"/>
                <a:gridCol w="301448"/>
                <a:gridCol w="301448"/>
                <a:gridCol w="301448"/>
                <a:gridCol w="301448"/>
              </a:tblGrid>
              <a:tr h="295675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R:144 G:189 B:254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R:143 G:185 B:245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R:147 G:184 B:236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R:168 G:197 B:231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R:110 G:128 B:140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R:121 G:130 B:127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R:82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G:81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R:76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G:70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R:142 G:187 B:252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 smtClean="0">
                          <a:effectLst/>
                        </a:rPr>
                        <a:t>R:148 G:190 B:250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R:157 G:194 B:246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R:158 G:186 B:223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R:126 G:144 B:158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R:112 G:121 B:120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G:15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B:10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R:73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G:70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R:146 G:192 B:254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R:143 G:185 B:243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R:152 G:189 B:242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R:153 G:181 B:220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R:54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B:87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R:112 G:122 B:124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R:75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G:77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R:34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G:34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B:25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R:147 G:193 B:252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R:152 G:194 B:252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R:159 G:196 B:249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R:138 G:167 B:209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R:23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G:41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R:156 G:165 B:170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R:51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G:53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B:48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R:89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G:91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B:79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R:149 G:194 B:251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R:156 G:199 B:254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R:153 G:190 B:245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R:166 G:194 B:241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R:40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G:57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B:82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R:79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G:89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B:98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R:73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G:79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R:68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G:72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B:58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R:148 G:194 B:246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R:154 G:197 B:250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R:159 G:196 B:251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R:162 G:193 B:240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R:95 G:114 B:146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R:47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G:59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R:64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G:71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R:99 G:106 B:88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R:155 G:199 B:246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R:157 G:199 B:249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R:159 G:196 B:251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R:164 G:194 B:244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R:176 G:196 B:231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R:94 G:107 B:123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R:70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G:80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B:71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 smtClean="0">
                          <a:effectLst/>
                        </a:rPr>
                        <a:t>R:54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G:64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B:43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21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R:156 G:200 B:245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R:158 G:200 B:248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R:165 G:202 B:255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R:165 G:195 B:245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R:182 G:202 B:239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R:157 G:170 B:186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R:62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G:72 </a:t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B:64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R:61 </a:t>
                      </a:r>
                      <a:r>
                        <a:rPr lang="en-US" sz="500" u="none" strike="noStrike" dirty="0" smtClean="0">
                          <a:effectLst/>
                        </a:rPr>
                        <a:t/>
                      </a:r>
                      <a:br>
                        <a:rPr lang="en-US" sz="500" u="none" strike="noStrike" dirty="0" smtClean="0">
                          <a:effectLst/>
                        </a:rPr>
                      </a:br>
                      <a:r>
                        <a:rPr lang="en-US" sz="500" u="none" strike="noStrike" dirty="0" smtClean="0">
                          <a:effectLst/>
                        </a:rPr>
                        <a:t>G:69 </a:t>
                      </a:r>
                    </a:p>
                    <a:p>
                      <a:pPr algn="ctr" fontAlgn="b"/>
                      <a:r>
                        <a:rPr lang="en-US" sz="500" u="none" strike="noStrike" dirty="0" smtClean="0">
                          <a:effectLst/>
                        </a:rPr>
                        <a:t>B:48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9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64862"/>
            <a:ext cx="1676400" cy="168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0725"/>
              </p:ext>
            </p:extLst>
          </p:nvPr>
        </p:nvGraphicFramePr>
        <p:xfrm>
          <a:off x="6077437" y="3352800"/>
          <a:ext cx="2767626" cy="29368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7514"/>
                <a:gridCol w="307514"/>
                <a:gridCol w="307514"/>
                <a:gridCol w="307514"/>
                <a:gridCol w="307514"/>
                <a:gridCol w="307514"/>
                <a:gridCol w="307514"/>
                <a:gridCol w="307514"/>
                <a:gridCol w="307514"/>
              </a:tblGrid>
              <a:tr h="326320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  <a:tr h="326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2" marB="0" anchor="ctr"/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7596188" y="1625600"/>
            <a:ext cx="1533525" cy="1165225"/>
          </a:xfrm>
          <a:prstGeom prst="borderCallout1">
            <a:avLst>
              <a:gd name="adj1" fmla="val 99989"/>
              <a:gd name="adj2" fmla="val 66204"/>
              <a:gd name="adj3" fmla="val 183807"/>
              <a:gd name="adj4" fmla="val 2885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Red, Green, and Blue are all this: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581400" y="1752600"/>
            <a:ext cx="1524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3048000"/>
            <a:ext cx="2552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010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525347" y="1076325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Original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91200" y="1076325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8229600" y="542916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20240" y="54198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80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Calculate Energy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06963" y="33067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44563" y="33067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1044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16764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447800"/>
            <a:ext cx="16573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962400" y="1752600"/>
            <a:ext cx="1524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57412" y="1154668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99162" y="1152393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Calculate Energy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3733800"/>
          <a:ext cx="2286000" cy="2286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571500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1600" y="3733800"/>
          <a:ext cx="1676400" cy="1752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8800"/>
                <a:gridCol w="558800"/>
                <a:gridCol w="558800"/>
              </a:tblGrid>
              <a:tr h="584200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5" marR="9525" marT="9525" marB="0" anchor="ctr"/>
                </a:tc>
              </a:tr>
              <a:tr h="584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584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48400"/>
            <a:ext cx="7427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371600"/>
            <a:ext cx="805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2286000"/>
            <a:ext cx="5562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657600" y="4332288"/>
            <a:ext cx="1219200" cy="735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7174" y="3396734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29534" y="3396734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Calculate Energy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06963" y="33067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44563" y="33067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1044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16764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447800"/>
            <a:ext cx="16573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962400" y="1752600"/>
            <a:ext cx="1524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57412" y="1154668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99162" y="1152393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7543800" y="228600"/>
            <a:ext cx="1524000" cy="2536825"/>
          </a:xfrm>
          <a:prstGeom prst="borderCallout1">
            <a:avLst>
              <a:gd name="adj1" fmla="val 98988"/>
              <a:gd name="adj2" fmla="val 83704"/>
              <a:gd name="adj3" fmla="val 138753"/>
              <a:gd name="adj4" fmla="val 5051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These are just numbers, but we CAN visualize them as grayscale values.</a:t>
            </a:r>
          </a:p>
        </p:txBody>
      </p:sp>
    </p:spTree>
    <p:extLst>
      <p:ext uri="{BB962C8B-B14F-4D97-AF65-F5344CB8AC3E}">
        <p14:creationId xmlns:p14="http://schemas.microsoft.com/office/powerpoint/2010/main" val="8072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3: Find the minimum path </a:t>
            </a:r>
            <a:br>
              <a:rPr lang="en-US" dirty="0" smtClean="0"/>
            </a:br>
            <a:r>
              <a:rPr lang="en-US" dirty="0" smtClean="0"/>
              <a:t>(from top to bottom)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134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422650"/>
            <a:ext cx="3124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922838" y="3063875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500063" y="1905000"/>
            <a:ext cx="3514725" cy="842963"/>
          </a:xfrm>
          <a:prstGeom prst="borderCallout1">
            <a:avLst>
              <a:gd name="adj1" fmla="val -3679"/>
              <a:gd name="adj2" fmla="val 20007"/>
              <a:gd name="adj3" fmla="val -130638"/>
              <a:gd name="adj4" fmla="val 3494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interesting step. We’ll </a:t>
            </a:r>
            <a:r>
              <a:rPr lang="en-US" sz="2000" b="1" dirty="0" smtClean="0"/>
              <a:t>discuss this today!</a:t>
            </a:r>
            <a:endParaRPr lang="en-US" sz="2000" b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05000" y="2768434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0" y="2747963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Seam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4: Remove the pixels from the minimum path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443163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4278313"/>
            <a:ext cx="2122487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1590675"/>
            <a:ext cx="2130425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4384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78313"/>
            <a:ext cx="2130425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735263" y="2568575"/>
            <a:ext cx="609600" cy="49688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019800" y="2552700"/>
            <a:ext cx="609600" cy="4953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862263" y="5248275"/>
            <a:ext cx="609600" cy="4953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4271963"/>
            <a:ext cx="1830387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6172200" y="5265738"/>
            <a:ext cx="609600" cy="4953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  <a:br>
              <a:rPr lang="en-US" dirty="0" smtClean="0"/>
            </a:br>
            <a:r>
              <a:rPr lang="en-US" dirty="0" smtClean="0"/>
              <a:t>(Not in your notes)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99500" cy="4525963"/>
          </a:xfrm>
        </p:spPr>
        <p:txBody>
          <a:bodyPr/>
          <a:lstStyle/>
          <a:p>
            <a:r>
              <a:rPr lang="en-US" dirty="0" smtClean="0"/>
              <a:t>It isn’t too late to talk to Colleen about your quiz!!!! </a:t>
            </a:r>
          </a:p>
          <a:p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w8.zip updated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11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dirty="0" smtClean="0"/>
              <a:t>Seam Carving:</a:t>
            </a:r>
            <a:br>
              <a:rPr lang="en-US" sz="7200" dirty="0" smtClean="0"/>
            </a:br>
            <a:r>
              <a:rPr lang="en-US" sz="7200" dirty="0" smtClean="0"/>
              <a:t>The Big Picture</a:t>
            </a:r>
            <a:br>
              <a:rPr lang="en-US" sz="7200" dirty="0" smtClean="0"/>
            </a:br>
            <a:r>
              <a:rPr lang="en-US" sz="7200" b="1" dirty="0" smtClean="0"/>
              <a:t>(End)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018088"/>
            <a:ext cx="110331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022850"/>
            <a:ext cx="11017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5029200"/>
            <a:ext cx="11080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778000" y="5430838"/>
            <a:ext cx="339725" cy="2778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459163" y="54625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59400" y="5462588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5049838"/>
            <a:ext cx="11080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049838"/>
            <a:ext cx="938213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7112000" y="5476875"/>
            <a:ext cx="339725" cy="2762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635000" y="46751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Original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2117726" y="4675188"/>
            <a:ext cx="1309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4140200" y="46751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Energy</a:t>
            </a: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6032500" y="4699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</a:t>
            </a:r>
          </a:p>
        </p:txBody>
      </p:sp>
      <p:sp>
        <p:nvSpPr>
          <p:cNvPr id="7184" name="TextBox 16"/>
          <p:cNvSpPr txBox="1">
            <a:spLocks noChangeArrowheads="1"/>
          </p:cNvSpPr>
          <p:nvPr/>
        </p:nvSpPr>
        <p:spPr bwMode="auto">
          <a:xfrm>
            <a:off x="7358063" y="4686300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Seam Removed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5029200" y="4191000"/>
            <a:ext cx="307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22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571460"/>
              </p:ext>
            </p:extLst>
          </p:nvPr>
        </p:nvGraphicFramePr>
        <p:xfrm>
          <a:off x="5410200" y="322604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53200" y="2916314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8000" b="1" dirty="0" smtClean="0"/>
              <a:t>How do we use recursion to calculate the lowest </a:t>
            </a:r>
          </a:p>
          <a:p>
            <a:pPr algn="l" eaLnBrk="1" hangingPunct="1"/>
            <a:r>
              <a:rPr lang="en-US" sz="8000" b="1" dirty="0" smtClean="0"/>
              <a:t>cost path? </a:t>
            </a:r>
          </a:p>
        </p:txBody>
      </p:sp>
    </p:spTree>
    <p:extLst>
      <p:ext uri="{BB962C8B-B14F-4D97-AF65-F5344CB8AC3E}">
        <p14:creationId xmlns:p14="http://schemas.microsoft.com/office/powerpoint/2010/main" val="30645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Fill in the Blanks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cheapestPath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(Using RECURSION)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219075" y="1676400"/>
            <a:ext cx="7839075" cy="4848225"/>
            <a:chOff x="527159" y="1676400"/>
            <a:chExt cx="7839075" cy="484822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63" y="1676400"/>
              <a:ext cx="7534275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59" y="5029200"/>
              <a:ext cx="7839075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Line Callout 1 5"/>
          <p:cNvSpPr/>
          <p:nvPr/>
        </p:nvSpPr>
        <p:spPr>
          <a:xfrm>
            <a:off x="6101447" y="1828800"/>
            <a:ext cx="2982913" cy="1371600"/>
          </a:xfrm>
          <a:prstGeom prst="borderCallout1">
            <a:avLst>
              <a:gd name="adj1" fmla="val 191510"/>
              <a:gd name="adj2" fmla="val 28236"/>
              <a:gd name="adj3" fmla="val 102942"/>
              <a:gd name="adj4" fmla="val 5003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Did you use an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3200" dirty="0" smtClean="0"/>
              <a:t>? A) Yes B) No C)Stuck</a:t>
            </a:r>
            <a:endParaRPr lang="en-US" sz="3200" dirty="0"/>
          </a:p>
        </p:txBody>
      </p:sp>
      <p:sp>
        <p:nvSpPr>
          <p:cNvPr id="10" name="Line Callout 1 9"/>
          <p:cNvSpPr/>
          <p:nvPr/>
        </p:nvSpPr>
        <p:spPr>
          <a:xfrm>
            <a:off x="7569256" y="5468007"/>
            <a:ext cx="1491457" cy="1371600"/>
          </a:xfrm>
          <a:prstGeom prst="borderCallout1">
            <a:avLst>
              <a:gd name="adj1" fmla="val 101855"/>
              <a:gd name="adj2" fmla="val 28236"/>
              <a:gd name="adj3" fmla="val 102942"/>
              <a:gd name="adj4" fmla="val 5003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Try  </a:t>
            </a:r>
            <a:r>
              <a:rPr lang="en-US" dirty="0" err="1" smtClean="0"/>
              <a:t>cheapestPath_Recursive</a:t>
            </a:r>
            <a:r>
              <a:rPr lang="en-US" dirty="0" smtClean="0"/>
              <a:t>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1943"/>
            <a:ext cx="9144001" cy="66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943600" y="914400"/>
            <a:ext cx="2982913" cy="914400"/>
          </a:xfrm>
          <a:prstGeom prst="borderCallout1">
            <a:avLst>
              <a:gd name="adj1" fmla="val 46682"/>
              <a:gd name="adj2" fmla="val -19860"/>
              <a:gd name="adj3" fmla="val 24781"/>
              <a:gd name="adj4" fmla="val -123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/>
              <a:t>SOLUTION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539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" y="1847825"/>
            <a:ext cx="9141373" cy="50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943600" y="304800"/>
            <a:ext cx="2982913" cy="914400"/>
          </a:xfrm>
          <a:prstGeom prst="borderCallout1">
            <a:avLst>
              <a:gd name="adj1" fmla="val 55303"/>
              <a:gd name="adj2" fmla="val 224"/>
              <a:gd name="adj3" fmla="val 24781"/>
              <a:gd name="adj4" fmla="val -123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/>
              <a:t>SOLUTION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122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1943"/>
            <a:ext cx="9144001" cy="66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5638800" y="201943"/>
            <a:ext cx="3386958" cy="2007857"/>
          </a:xfrm>
          <a:prstGeom prst="borderCallout1">
            <a:avLst>
              <a:gd name="adj1" fmla="val 53985"/>
              <a:gd name="adj2" fmla="val -136"/>
              <a:gd name="adj3" fmla="val 76676"/>
              <a:gd name="adj4" fmla="val 14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For DP: We want one cell in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2800" dirty="0" smtClean="0"/>
              <a:t> for EACH possible recursive call.</a:t>
            </a:r>
            <a:endParaRPr lang="en-US" sz="2400" i="1" dirty="0"/>
          </a:p>
        </p:txBody>
      </p:sp>
      <p:sp>
        <p:nvSpPr>
          <p:cNvPr id="6" name="Line Callout 1 5"/>
          <p:cNvSpPr/>
          <p:nvPr/>
        </p:nvSpPr>
        <p:spPr>
          <a:xfrm>
            <a:off x="4038600" y="5257800"/>
            <a:ext cx="4953000" cy="685800"/>
          </a:xfrm>
          <a:prstGeom prst="borderCallout1">
            <a:avLst>
              <a:gd name="adj1" fmla="val 53985"/>
              <a:gd name="adj2" fmla="val -136"/>
              <a:gd name="adj3" fmla="val 76676"/>
              <a:gd name="adj4" fmla="val 14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How many cells should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2000" dirty="0" smtClean="0"/>
              <a:t> have?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A)11  B) 6  C) 30  D) ? </a:t>
            </a:r>
            <a:endParaRPr lang="en-US" i="1" dirty="0"/>
          </a:p>
        </p:txBody>
      </p:sp>
      <p:sp>
        <p:nvSpPr>
          <p:cNvPr id="7" name="Line Callout 1 6"/>
          <p:cNvSpPr/>
          <p:nvPr/>
        </p:nvSpPr>
        <p:spPr>
          <a:xfrm>
            <a:off x="6392917" y="2743200"/>
            <a:ext cx="2743200" cy="976709"/>
          </a:xfrm>
          <a:prstGeom prst="borderCallout1">
            <a:avLst>
              <a:gd name="adj1" fmla="val 99181"/>
              <a:gd name="adj2" fmla="val 63082"/>
              <a:gd name="adj3" fmla="val 257460"/>
              <a:gd name="adj4" fmla="val 800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If Height = 5 and Width = 6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314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114838"/>
              </p:ext>
            </p:extLst>
          </p:nvPr>
        </p:nvGraphicFramePr>
        <p:xfrm>
          <a:off x="5410200" y="322604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53200" y="2916314"/>
            <a:ext cx="1260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7200" b="1" dirty="0" smtClean="0"/>
              <a:t>How do we use Dynamic Programming to calculate </a:t>
            </a:r>
          </a:p>
          <a:p>
            <a:pPr algn="l" eaLnBrk="1" hangingPunct="1"/>
            <a:r>
              <a:rPr lang="en-US" sz="7200" b="1" dirty="0" smtClean="0"/>
              <a:t>the lowest </a:t>
            </a:r>
          </a:p>
          <a:p>
            <a:pPr algn="l" eaLnBrk="1" hangingPunct="1"/>
            <a:r>
              <a:rPr lang="en-US" sz="7200" b="1" dirty="0" smtClean="0"/>
              <a:t>cost path? </a:t>
            </a:r>
          </a:p>
        </p:txBody>
      </p:sp>
    </p:spTree>
    <p:extLst>
      <p:ext uri="{BB962C8B-B14F-4D97-AF65-F5344CB8AC3E}">
        <p14:creationId xmlns:p14="http://schemas.microsoft.com/office/powerpoint/2010/main" val="8394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Identify Minimal Paths</a:t>
            </a:r>
            <a:br>
              <a:rPr lang="en-US" b="1" dirty="0" smtClean="0"/>
            </a:br>
            <a:r>
              <a:rPr lang="en-US" dirty="0" smtClean="0"/>
              <a:t>Store Information in 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[][] table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26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pSp>
        <p:nvGrpSpPr>
          <p:cNvPr id="22736" name="Group 9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2737" name="TextBox 4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2738" name="TextBox 8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8" name="Bent Arrow 7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ent Arrow 10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3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Fill out the y=0 row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based upon the base case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36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1143000" y="1600200"/>
            <a:ext cx="339725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3769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3770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3771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8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Fill out each row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based upon the 2</a:t>
            </a:r>
            <a:r>
              <a:rPr lang="en-US" baseline="30000" dirty="0" smtClean="0"/>
              <a:t>nd</a:t>
            </a:r>
            <a:r>
              <a:rPr lang="en-US" dirty="0" smtClean="0"/>
              <a:t> rule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46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1184275" y="2286000"/>
            <a:ext cx="339725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4801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4802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4803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9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Prolog Quiz 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a copy of CORRECT solutions to each question on the quiz + explanation of something you now understand better</a:t>
            </a:r>
          </a:p>
          <a:p>
            <a:pPr lvl="1"/>
            <a:r>
              <a:rPr lang="en-US" dirty="0" smtClean="0"/>
              <a:t>Just use regular paper (you can keep your quiz)</a:t>
            </a:r>
          </a:p>
          <a:p>
            <a:pPr lvl="1"/>
            <a:r>
              <a:rPr lang="en-US" dirty="0" smtClean="0"/>
              <a:t>You can hand write it or type it</a:t>
            </a:r>
          </a:p>
          <a:p>
            <a:pPr lvl="1"/>
            <a:r>
              <a:rPr lang="en-US" dirty="0" smtClean="0"/>
              <a:t>You can collaborate but need to write your own solution (no pair programming)</a:t>
            </a:r>
          </a:p>
          <a:p>
            <a:r>
              <a:rPr lang="en-US" dirty="0" smtClean="0"/>
              <a:t>5 points extra credit</a:t>
            </a:r>
          </a:p>
          <a:p>
            <a:r>
              <a:rPr lang="en-US" dirty="0" smtClean="0"/>
              <a:t>Due Thursday April 4</a:t>
            </a:r>
            <a:r>
              <a:rPr lang="en-US" baseline="30000" dirty="0" smtClean="0"/>
              <a:t>th</a:t>
            </a:r>
            <a:r>
              <a:rPr lang="en-US" dirty="0" smtClean="0"/>
              <a:t>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Fill out each row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based upon the 2</a:t>
            </a:r>
            <a:r>
              <a:rPr lang="en-US" baseline="30000" dirty="0" smtClean="0"/>
              <a:t>nd</a:t>
            </a:r>
            <a:r>
              <a:rPr lang="en-US" dirty="0" smtClean="0"/>
              <a:t> rule </a:t>
            </a:r>
            <a:r>
              <a:rPr lang="en-US" sz="2000" dirty="0" smtClean="0"/>
              <a:t>(cont.)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57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1189038" y="2286000"/>
            <a:ext cx="339725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5829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5830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5831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9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What do the cells in </a:t>
            </a:r>
            <a:br>
              <a:rPr lang="en-US" sz="3200" b="1" smtClean="0"/>
            </a:br>
            <a:r>
              <a:rPr lang="en-US" sz="3200" smtClean="0">
                <a:latin typeface="Courier New" pitchFamily="49" charset="0"/>
                <a:cs typeface="Courier New" pitchFamily="49" charset="0"/>
              </a:rPr>
              <a:t>getEnergy</a:t>
            </a:r>
            <a:r>
              <a:rPr lang="en-US" sz="3200" b="1" smtClean="0"/>
              <a:t> and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3200" b="1" smtClean="0"/>
              <a:t> mean?</a:t>
            </a:r>
            <a:endParaRPr lang="en-US" sz="320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67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pSp>
        <p:nvGrpSpPr>
          <p:cNvPr id="26866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6870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6871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Line Callout 1 12"/>
          <p:cNvSpPr/>
          <p:nvPr/>
        </p:nvSpPr>
        <p:spPr>
          <a:xfrm>
            <a:off x="41275" y="34925"/>
            <a:ext cx="1482725" cy="1946275"/>
          </a:xfrm>
          <a:prstGeom prst="borderCallout1">
            <a:avLst>
              <a:gd name="adj1" fmla="val 197394"/>
              <a:gd name="adj2" fmla="val 204839"/>
              <a:gd name="adj3" fmla="val 100534"/>
              <a:gd name="adj4" fmla="val 6817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including this pixel in the path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7399338" y="4724400"/>
            <a:ext cx="1482725" cy="1946275"/>
          </a:xfrm>
          <a:prstGeom prst="borderCallout1">
            <a:avLst>
              <a:gd name="adj1" fmla="val -30394"/>
              <a:gd name="adj2" fmla="val -20462"/>
              <a:gd name="adj3" fmla="val 1326"/>
              <a:gd name="adj4" fmla="val 392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the shortest path that includes this pixel</a:t>
            </a:r>
          </a:p>
        </p:txBody>
      </p:sp>
      <p:sp>
        <p:nvSpPr>
          <p:cNvPr id="15" name="Right Triangle 14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265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Final version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4000" i="1" dirty="0" smtClean="0"/>
              <a:t>How do we find the shortest path from this?</a:t>
            </a:r>
            <a:endParaRPr lang="en-US" sz="4000" i="1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277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pSp>
        <p:nvGrpSpPr>
          <p:cNvPr id="27874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27876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27877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Line Callout 1 12"/>
          <p:cNvSpPr/>
          <p:nvPr/>
        </p:nvSpPr>
        <p:spPr>
          <a:xfrm>
            <a:off x="8001000" y="3738563"/>
            <a:ext cx="1143000" cy="3119437"/>
          </a:xfrm>
          <a:prstGeom prst="borderCallout1">
            <a:avLst>
              <a:gd name="adj1" fmla="val 86866"/>
              <a:gd name="adj2" fmla="val -54906"/>
              <a:gd name="adj3" fmla="val 94565"/>
              <a:gd name="adj4" fmla="val 59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the shortest path that includes this pixel</a:t>
            </a:r>
          </a:p>
        </p:txBody>
      </p:sp>
    </p:spTree>
    <p:extLst>
      <p:ext uri="{BB962C8B-B14F-4D97-AF65-F5344CB8AC3E}">
        <p14:creationId xmlns:p14="http://schemas.microsoft.com/office/powerpoint/2010/main" val="17301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 track of the parent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286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28891" name="TextBox 7"/>
          <p:cNvSpPr txBox="1">
            <a:spLocks noChangeArrowheads="1"/>
          </p:cNvSpPr>
          <p:nvPr/>
        </p:nvSpPr>
        <p:spPr bwMode="auto">
          <a:xfrm>
            <a:off x="3959225" y="1685925"/>
            <a:ext cx="153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parent</a:t>
            </a:r>
          </a:p>
        </p:txBody>
      </p:sp>
      <p:sp>
        <p:nvSpPr>
          <p:cNvPr id="28892" name="TextBox 8"/>
          <p:cNvSpPr txBox="1">
            <a:spLocks noChangeArrowheads="1"/>
          </p:cNvSpPr>
          <p:nvPr/>
        </p:nvSpPr>
        <p:spPr bwMode="auto">
          <a:xfrm>
            <a:off x="8064500" y="25685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table</a:t>
            </a:r>
          </a:p>
        </p:txBody>
      </p:sp>
      <p:sp>
        <p:nvSpPr>
          <p:cNvPr id="11" name="Bent Arrow 10"/>
          <p:cNvSpPr/>
          <p:nvPr/>
        </p:nvSpPr>
        <p:spPr>
          <a:xfrm flipH="1" flipV="1">
            <a:off x="8140700" y="2938463"/>
            <a:ext cx="381000" cy="6858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flipH="1" flipV="1">
            <a:off x="3962400" y="2068513"/>
            <a:ext cx="381000" cy="6858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Triangle 13"/>
          <p:cNvSpPr/>
          <p:nvPr/>
        </p:nvSpPr>
        <p:spPr>
          <a:xfrm>
            <a:off x="0" y="5535613"/>
            <a:ext cx="1143000" cy="132238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 track of the parent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286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x=7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sp>
        <p:nvSpPr>
          <p:cNvPr id="29915" name="TextBox 7"/>
          <p:cNvSpPr txBox="1">
            <a:spLocks noChangeArrowheads="1"/>
          </p:cNvSpPr>
          <p:nvPr/>
        </p:nvSpPr>
        <p:spPr bwMode="auto">
          <a:xfrm>
            <a:off x="3959225" y="1685925"/>
            <a:ext cx="153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parent</a:t>
            </a:r>
          </a:p>
        </p:txBody>
      </p:sp>
      <p:sp>
        <p:nvSpPr>
          <p:cNvPr id="29916" name="TextBox 8"/>
          <p:cNvSpPr txBox="1">
            <a:spLocks noChangeArrowheads="1"/>
          </p:cNvSpPr>
          <p:nvPr/>
        </p:nvSpPr>
        <p:spPr bwMode="auto">
          <a:xfrm>
            <a:off x="8064500" y="25685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table</a:t>
            </a:r>
          </a:p>
        </p:txBody>
      </p:sp>
      <p:sp>
        <p:nvSpPr>
          <p:cNvPr id="11" name="Bent Arrow 10"/>
          <p:cNvSpPr/>
          <p:nvPr/>
        </p:nvSpPr>
        <p:spPr>
          <a:xfrm flipH="1" flipV="1">
            <a:off x="8140700" y="2938463"/>
            <a:ext cx="381000" cy="6858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flipH="1" flipV="1">
            <a:off x="3962400" y="2068513"/>
            <a:ext cx="381000" cy="685800"/>
          </a:xfrm>
          <a:prstGeom prst="bentArrow">
            <a:avLst>
              <a:gd name="adj1" fmla="val 178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2438400" y="4038600"/>
            <a:ext cx="1905000" cy="2438400"/>
          </a:xfrm>
          <a:prstGeom prst="borderCallout1">
            <a:avLst>
              <a:gd name="adj1" fmla="val 90621"/>
              <a:gd name="adj2" fmla="val 133723"/>
              <a:gd name="adj3" fmla="val 80743"/>
              <a:gd name="adj4" fmla="val 9988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You can backtrack to find the path from the smallest total path </a:t>
            </a:r>
            <a:br>
              <a:rPr lang="en-US" sz="2000" b="1" dirty="0"/>
            </a:br>
            <a:r>
              <a:rPr lang="en-US" sz="2000" b="1" dirty="0"/>
              <a:t>(in the last row)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04900" y="3171825"/>
            <a:ext cx="0" cy="338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04900" y="1981200"/>
            <a:ext cx="0" cy="338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104900" y="1566863"/>
            <a:ext cx="0" cy="3381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04900" y="1143000"/>
            <a:ext cx="0" cy="338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04900" y="762000"/>
            <a:ext cx="0" cy="338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79500" y="2776538"/>
            <a:ext cx="266700" cy="2714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079500" y="2401888"/>
            <a:ext cx="266700" cy="2714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9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11625"/>
            <a:ext cx="22225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4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How do we pick a seam?</a:t>
            </a:r>
            <a:br>
              <a:rPr lang="en-US" b="1" dirty="0" smtClean="0"/>
            </a:br>
            <a:r>
              <a:rPr lang="en-US" b="1" dirty="0" smtClean="0"/>
              <a:t>(SUMMARY)</a:t>
            </a: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Fill out a 2D array “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2800" smtClean="0"/>
              <a:t>” based upon the rules below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Fill out a 2D array “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2800" smtClean="0"/>
              <a:t>” based upon which x value has the minimum path in the row above.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Pick the path with the minimum weight (in the last row) and backtrack through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2800" smtClean="0"/>
              <a:t> to find the path.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371600" y="51054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4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What do the cells in </a:t>
            </a:r>
            <a:br>
              <a:rPr lang="en-US" sz="3200" b="1" smtClean="0"/>
            </a:br>
            <a:r>
              <a:rPr lang="en-US" sz="3200" smtClean="0">
                <a:latin typeface="Courier New" pitchFamily="49" charset="0"/>
                <a:cs typeface="Courier New" pitchFamily="49" charset="0"/>
              </a:rPr>
              <a:t>getEnergy</a:t>
            </a:r>
            <a:r>
              <a:rPr lang="en-US" sz="3200" b="1" smtClean="0"/>
              <a:t> and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3200" b="1" smtClean="0"/>
              <a:t> mean? </a:t>
            </a:r>
            <a:br>
              <a:rPr lang="en-US" sz="3200" b="1" smtClean="0"/>
            </a:br>
            <a:r>
              <a:rPr lang="en-US" sz="3200" b="1" smtClean="0"/>
              <a:t>SOLUTION</a:t>
            </a:r>
            <a:endParaRPr lang="en-US" sz="3200" b="1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3078163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pic>
        <p:nvPicPr>
          <p:cNvPr id="462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1524000" y="1447800"/>
            <a:ext cx="60102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495800" y="3048000"/>
          <a:ext cx="3475035" cy="3475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  <a:gridCol w="386115"/>
              </a:tblGrid>
              <a:tr h="38611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1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2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3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4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5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6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 = 7</a:t>
                      </a: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0</a:t>
                      </a: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  <a:tr h="38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=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6" marB="0" anchor="ctr"/>
                </a:tc>
              </a:tr>
            </a:tbl>
          </a:graphicData>
        </a:graphic>
      </p:graphicFrame>
      <p:grpSp>
        <p:nvGrpSpPr>
          <p:cNvPr id="46322" name="Group 7"/>
          <p:cNvGrpSpPr>
            <a:grpSpLocks/>
          </p:cNvGrpSpPr>
          <p:nvPr/>
        </p:nvGrpSpPr>
        <p:grpSpPr bwMode="auto">
          <a:xfrm>
            <a:off x="-6350" y="2568575"/>
            <a:ext cx="8985250" cy="1055688"/>
            <a:chOff x="-6096" y="2568940"/>
            <a:chExt cx="8985504" cy="1055132"/>
          </a:xfrm>
        </p:grpSpPr>
        <p:sp>
          <p:nvSpPr>
            <p:cNvPr id="46326" name="TextBox 8"/>
            <p:cNvSpPr txBox="1">
              <a:spLocks noChangeArrowheads="1"/>
            </p:cNvSpPr>
            <p:nvPr/>
          </p:nvSpPr>
          <p:spPr bwMode="auto">
            <a:xfrm>
              <a:off x="-6096" y="2568940"/>
              <a:ext cx="1530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getEnergy</a:t>
              </a:r>
            </a:p>
          </p:txBody>
        </p:sp>
        <p:sp>
          <p:nvSpPr>
            <p:cNvPr id="46327" name="TextBox 9"/>
            <p:cNvSpPr txBox="1">
              <a:spLocks noChangeArrowheads="1"/>
            </p:cNvSpPr>
            <p:nvPr/>
          </p:nvSpPr>
          <p:spPr bwMode="auto">
            <a:xfrm>
              <a:off x="8065008" y="256894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urier New" pitchFamily="49" charset="0"/>
                  <a:cs typeface="Courier New" pitchFamily="49" charset="0"/>
                </a:rPr>
                <a:t>table</a:t>
              </a:r>
            </a:p>
          </p:txBody>
        </p:sp>
        <p:sp>
          <p:nvSpPr>
            <p:cNvPr id="11" name="Bent Arrow 10"/>
            <p:cNvSpPr/>
            <p:nvPr/>
          </p:nvSpPr>
          <p:spPr>
            <a:xfrm flipV="1">
              <a:off x="271725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8141184" y="2938633"/>
              <a:ext cx="381011" cy="685439"/>
            </a:xfrm>
            <a:prstGeom prst="bentArrow">
              <a:avLst>
                <a:gd name="adj1" fmla="val 17800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Line Callout 1 12"/>
          <p:cNvSpPr/>
          <p:nvPr/>
        </p:nvSpPr>
        <p:spPr>
          <a:xfrm>
            <a:off x="41275" y="34925"/>
            <a:ext cx="1482725" cy="1946275"/>
          </a:xfrm>
          <a:prstGeom prst="borderCallout1">
            <a:avLst>
              <a:gd name="adj1" fmla="val 197394"/>
              <a:gd name="adj2" fmla="val 204839"/>
              <a:gd name="adj3" fmla="val 100534"/>
              <a:gd name="adj4" fmla="val 6817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including this pixel in the path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7399338" y="4724400"/>
            <a:ext cx="1482725" cy="1946275"/>
          </a:xfrm>
          <a:prstGeom prst="borderCallout1">
            <a:avLst>
              <a:gd name="adj1" fmla="val -30394"/>
              <a:gd name="adj2" fmla="val -20462"/>
              <a:gd name="adj3" fmla="val 1326"/>
              <a:gd name="adj4" fmla="val 392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This is the cost of the shortest path that includes this pixel</a:t>
            </a:r>
          </a:p>
        </p:txBody>
      </p:sp>
      <p:sp>
        <p:nvSpPr>
          <p:cNvPr id="15" name="Right Triangle 14"/>
          <p:cNvSpPr/>
          <p:nvPr/>
        </p:nvSpPr>
        <p:spPr>
          <a:xfrm>
            <a:off x="0" y="6181725"/>
            <a:ext cx="685800" cy="6762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537779" y="609600"/>
            <a:ext cx="8585200" cy="4953000"/>
          </a:xfrm>
        </p:spPr>
        <p:txBody>
          <a:bodyPr/>
          <a:lstStyle/>
          <a:p>
            <a:pPr algn="l"/>
            <a:r>
              <a:rPr lang="en-US" sz="13800" b="1" dirty="0" smtClean="0"/>
              <a:t>Making Change</a:t>
            </a:r>
            <a:br>
              <a:rPr lang="en-US" sz="13800" b="1" dirty="0" smtClean="0"/>
            </a:br>
            <a:r>
              <a:rPr lang="en-US" sz="13800" b="1" dirty="0" smtClean="0"/>
              <a:t>Hw9</a:t>
            </a:r>
            <a:endParaRPr lang="en-US" sz="6600" b="1" dirty="0" smtClean="0"/>
          </a:p>
        </p:txBody>
      </p:sp>
      <p:pic>
        <p:nvPicPr>
          <p:cNvPr id="8194" name="Picture 2" descr="http://editmentor.files.wordpress.com/2010/06/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24174"/>
            <a:ext cx="2952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6319838" y="5560958"/>
            <a:ext cx="264795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</a:rPr>
              <a:t>Minimizing change...</a:t>
            </a:r>
          </a:p>
        </p:txBody>
      </p:sp>
      <p:sp>
        <p:nvSpPr>
          <p:cNvPr id="87043" name="Rectangle 17"/>
          <p:cNvSpPr>
            <a:spLocks noChangeArrowheads="1"/>
          </p:cNvSpPr>
          <p:nvPr/>
        </p:nvSpPr>
        <p:spPr bwMode="auto">
          <a:xfrm>
            <a:off x="0" y="6442075"/>
            <a:ext cx="55768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1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 Racket + Prolog:  </a:t>
            </a:r>
            <a:r>
              <a:rPr lang="en-US" sz="2100" i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recursive use-it-or…-or-lose-it</a:t>
            </a:r>
          </a:p>
        </p:txBody>
      </p:sp>
      <p:sp>
        <p:nvSpPr>
          <p:cNvPr id="87045" name="Rectangle 19"/>
          <p:cNvSpPr>
            <a:spLocks noChangeArrowheads="1"/>
          </p:cNvSpPr>
          <p:nvPr/>
        </p:nvSpPr>
        <p:spPr bwMode="auto">
          <a:xfrm>
            <a:off x="381000" y="2337071"/>
            <a:ext cx="58594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change( 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18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 [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1, 9, 10]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) </a:t>
            </a:r>
          </a:p>
        </p:txBody>
      </p:sp>
      <p:sp>
        <p:nvSpPr>
          <p:cNvPr id="87046" name="Rectangle 20"/>
          <p:cNvSpPr>
            <a:spLocks noChangeArrowheads="1"/>
          </p:cNvSpPr>
          <p:nvPr/>
        </p:nvSpPr>
        <p:spPr bwMode="auto">
          <a:xfrm>
            <a:off x="76200" y="207963"/>
            <a:ext cx="27606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we want the </a:t>
            </a: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fewest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coins that will produce this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total</a:t>
            </a:r>
          </a:p>
        </p:txBody>
      </p:sp>
      <p:sp>
        <p:nvSpPr>
          <p:cNvPr id="87047" name="Rectangle 21"/>
          <p:cNvSpPr>
            <a:spLocks noChangeArrowheads="1"/>
          </p:cNvSpPr>
          <p:nvPr/>
        </p:nvSpPr>
        <p:spPr bwMode="auto">
          <a:xfrm>
            <a:off x="2982447" y="149076"/>
            <a:ext cx="357075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out of these denominations                     (we can use as many times as we want)</a:t>
            </a:r>
          </a:p>
        </p:txBody>
      </p:sp>
      <p:cxnSp>
        <p:nvCxnSpPr>
          <p:cNvPr id="87048" name="Straight Arrow Connector 23"/>
          <p:cNvCxnSpPr>
            <a:cxnSpLocks noChangeShapeType="1"/>
          </p:cNvCxnSpPr>
          <p:nvPr/>
        </p:nvCxnSpPr>
        <p:spPr bwMode="auto">
          <a:xfrm>
            <a:off x="1828800" y="1933737"/>
            <a:ext cx="187325" cy="37623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9" name="Straight Arrow Connector 27"/>
          <p:cNvCxnSpPr>
            <a:cxnSpLocks noChangeShapeType="1"/>
          </p:cNvCxnSpPr>
          <p:nvPr/>
        </p:nvCxnSpPr>
        <p:spPr bwMode="auto">
          <a:xfrm flipH="1">
            <a:off x="3657600" y="2013938"/>
            <a:ext cx="241300" cy="4159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Line Callout 1 11"/>
          <p:cNvSpPr/>
          <p:nvPr/>
        </p:nvSpPr>
        <p:spPr>
          <a:xfrm>
            <a:off x="4595811" y="2121855"/>
            <a:ext cx="4548189" cy="2717121"/>
          </a:xfrm>
          <a:prstGeom prst="borderCallout1">
            <a:avLst>
              <a:gd name="adj1" fmla="val 28132"/>
              <a:gd name="adj2" fmla="val -30111"/>
              <a:gd name="adj3" fmla="val 64810"/>
              <a:gd name="adj4" fmla="val -89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Does the algorithm of always using the largest coin possible get you the minimum number of coins?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A) Yes		B) No 		C)??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57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85200" cy="4953000"/>
          </a:xfrm>
        </p:spPr>
        <p:txBody>
          <a:bodyPr/>
          <a:lstStyle/>
          <a:p>
            <a:r>
              <a:rPr lang="en-US" sz="9600" b="1" dirty="0"/>
              <a:t>I</a:t>
            </a:r>
            <a:r>
              <a:rPr lang="en-US" sz="9600" b="1" dirty="0" smtClean="0"/>
              <a:t>n </a:t>
            </a:r>
            <a:r>
              <a:rPr lang="en-US" sz="9600" b="1" dirty="0"/>
              <a:t>CS </a:t>
            </a:r>
            <a:r>
              <a:rPr lang="en-US" sz="6600" dirty="0" smtClean="0"/>
              <a:t>(and life?)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11500" b="1" dirty="0" smtClean="0"/>
              <a:t>Greed usually doesn’t work</a:t>
            </a:r>
            <a:br>
              <a:rPr lang="en-US" sz="11500" b="1" dirty="0" smtClean="0"/>
            </a:b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853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3352800"/>
          </a:xfrm>
        </p:spPr>
        <p:txBody>
          <a:bodyPr/>
          <a:lstStyle/>
          <a:p>
            <a:r>
              <a:rPr lang="en-US" sz="11500" b="1" dirty="0" smtClean="0"/>
              <a:t>Dynamic Programming Intro</a:t>
            </a:r>
            <a:endParaRPr lang="en-US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14967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5903913" y="207963"/>
            <a:ext cx="2647950" cy="1076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</a:rPr>
              <a:t>Minimizing change...</a:t>
            </a:r>
          </a:p>
        </p:txBody>
      </p:sp>
      <p:sp>
        <p:nvSpPr>
          <p:cNvPr id="87044" name="Rectangle 18"/>
          <p:cNvSpPr>
            <a:spLocks noChangeArrowheads="1"/>
          </p:cNvSpPr>
          <p:nvPr/>
        </p:nvSpPr>
        <p:spPr bwMode="auto">
          <a:xfrm>
            <a:off x="325438" y="6273800"/>
            <a:ext cx="37274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 Java: </a:t>
            </a:r>
            <a:r>
              <a:rPr lang="en-US" sz="21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dynamic programming!</a:t>
            </a:r>
          </a:p>
        </p:txBody>
      </p:sp>
      <p:sp>
        <p:nvSpPr>
          <p:cNvPr id="87045" name="Rectangle 19"/>
          <p:cNvSpPr>
            <a:spLocks noChangeArrowheads="1"/>
          </p:cNvSpPr>
          <p:nvPr/>
        </p:nvSpPr>
        <p:spPr bwMode="auto">
          <a:xfrm>
            <a:off x="268288" y="1288558"/>
            <a:ext cx="58594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change( 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18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 [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1, 9, 10]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) </a:t>
            </a:r>
          </a:p>
        </p:txBody>
      </p:sp>
      <p:sp>
        <p:nvSpPr>
          <p:cNvPr id="87046" name="Rectangle 20"/>
          <p:cNvSpPr>
            <a:spLocks noChangeArrowheads="1"/>
          </p:cNvSpPr>
          <p:nvPr/>
        </p:nvSpPr>
        <p:spPr bwMode="auto">
          <a:xfrm>
            <a:off x="166688" y="128588"/>
            <a:ext cx="209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t>we want the </a:t>
            </a:r>
            <a:r>
              <a:rPr lang="en-US" b="1" i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fewest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t> coins that will produce this </a:t>
            </a:r>
            <a:r>
              <a:rPr lang="en-US">
                <a:solidFill>
                  <a:srgbClr val="C00000"/>
                </a:solidFill>
                <a:latin typeface="Calibri" pitchFamily="34" charset="0"/>
                <a:cs typeface="Arial" charset="0"/>
              </a:rPr>
              <a:t>total</a:t>
            </a:r>
          </a:p>
        </p:txBody>
      </p:sp>
      <p:sp>
        <p:nvSpPr>
          <p:cNvPr id="87047" name="Rectangle 21"/>
          <p:cNvSpPr>
            <a:spLocks noChangeArrowheads="1"/>
          </p:cNvSpPr>
          <p:nvPr/>
        </p:nvSpPr>
        <p:spPr bwMode="auto">
          <a:xfrm>
            <a:off x="2578100" y="128588"/>
            <a:ext cx="2760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t>out of these denominations                     (we can use as many times as we want)</a:t>
            </a:r>
          </a:p>
        </p:txBody>
      </p:sp>
      <p:cxnSp>
        <p:nvCxnSpPr>
          <p:cNvPr id="87048" name="Straight Arrow Connector 23"/>
          <p:cNvCxnSpPr>
            <a:cxnSpLocks noChangeShapeType="1"/>
          </p:cNvCxnSpPr>
          <p:nvPr/>
        </p:nvCxnSpPr>
        <p:spPr bwMode="auto">
          <a:xfrm>
            <a:off x="1755228" y="956633"/>
            <a:ext cx="187325" cy="37623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9" name="Straight Arrow Connector 27"/>
          <p:cNvCxnSpPr>
            <a:cxnSpLocks noChangeShapeType="1"/>
          </p:cNvCxnSpPr>
          <p:nvPr/>
        </p:nvCxnSpPr>
        <p:spPr bwMode="auto">
          <a:xfrm flipH="1">
            <a:off x="3811588" y="956633"/>
            <a:ext cx="241300" cy="4159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862087"/>
              </p:ext>
            </p:extLst>
          </p:nvPr>
        </p:nvGraphicFramePr>
        <p:xfrm>
          <a:off x="92404" y="4267200"/>
          <a:ext cx="8899201" cy="107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  <a:gridCol w="468379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2" name="Line Callout 1 11"/>
          <p:cNvSpPr/>
          <p:nvPr/>
        </p:nvSpPr>
        <p:spPr>
          <a:xfrm>
            <a:off x="4648200" y="1981200"/>
            <a:ext cx="4343400" cy="1181376"/>
          </a:xfrm>
          <a:prstGeom prst="borderCallout1">
            <a:avLst>
              <a:gd name="adj1" fmla="val 208290"/>
              <a:gd name="adj2" fmla="val 74063"/>
              <a:gd name="adj3" fmla="val 96838"/>
              <a:gd name="adj4" fmla="val 840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What is the fewest coins I can use to make this total? 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325438" y="2133600"/>
            <a:ext cx="3727450" cy="1181376"/>
          </a:xfrm>
          <a:prstGeom prst="borderCallout1">
            <a:avLst>
              <a:gd name="adj1" fmla="val 98862"/>
              <a:gd name="adj2" fmla="val 95211"/>
              <a:gd name="adj3" fmla="val 99507"/>
              <a:gd name="adj4" fmla="val 8446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You need to invent this DP algorithm in Hw9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44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4" t="32967" r="42969" b="31995"/>
          <a:stretch>
            <a:fillRect/>
          </a:stretch>
        </p:blipFill>
        <p:spPr bwMode="auto">
          <a:xfrm>
            <a:off x="7340600" y="157163"/>
            <a:ext cx="15922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Group 2"/>
          <p:cNvGrpSpPr>
            <a:grpSpLocks/>
          </p:cNvGrpSpPr>
          <p:nvPr/>
        </p:nvGrpSpPr>
        <p:grpSpPr bwMode="auto">
          <a:xfrm>
            <a:off x="2133600" y="1195388"/>
            <a:ext cx="5029200" cy="180975"/>
            <a:chOff x="295" y="1311"/>
            <a:chExt cx="5177" cy="114"/>
          </a:xfrm>
        </p:grpSpPr>
        <p:sp>
          <p:nvSpPr>
            <p:cNvPr id="3380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706438" y="3317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Knapsack!</a:t>
            </a:r>
          </a:p>
        </p:txBody>
      </p:sp>
      <p:pic>
        <p:nvPicPr>
          <p:cNvPr id="33797" name="Picture 19" descr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t="12444" r="5243" b="11539"/>
          <a:stretch>
            <a:fillRect/>
          </a:stretch>
        </p:blipFill>
        <p:spPr bwMode="auto">
          <a:xfrm>
            <a:off x="2286000" y="1600200"/>
            <a:ext cx="4800600" cy="6461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20" descr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525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21"/>
          <p:cNvSpPr txBox="1">
            <a:spLocks noChangeArrowheads="1"/>
          </p:cNvSpPr>
          <p:nvPr/>
        </p:nvSpPr>
        <p:spPr bwMode="auto">
          <a:xfrm>
            <a:off x="242888" y="2117725"/>
            <a:ext cx="1047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>
                <a:solidFill>
                  <a:schemeClr val="bg1"/>
                </a:solidFill>
                <a:latin typeface="Trebuchet MS" pitchFamily="34" charset="0"/>
              </a:rPr>
              <a:t>2004 book</a:t>
            </a:r>
          </a:p>
        </p:txBody>
      </p:sp>
      <p:pic>
        <p:nvPicPr>
          <p:cNvPr id="33800" name="Picture 22" descr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14850"/>
            <a:ext cx="44958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3" descr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5783263"/>
            <a:ext cx="3733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5" descr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97"/>
          <a:stretch>
            <a:fillRect/>
          </a:stretch>
        </p:blipFill>
        <p:spPr bwMode="auto">
          <a:xfrm>
            <a:off x="280988" y="2743200"/>
            <a:ext cx="45196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9" descr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27550"/>
            <a:ext cx="36576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31"/>
          <p:cNvSpPr txBox="1">
            <a:spLocks noChangeArrowheads="1"/>
          </p:cNvSpPr>
          <p:nvPr/>
        </p:nvSpPr>
        <p:spPr bwMode="auto">
          <a:xfrm>
            <a:off x="7807325" y="2117725"/>
            <a:ext cx="1047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500">
                <a:latin typeface="Trebuchet MS" pitchFamily="34" charset="0"/>
              </a:rPr>
              <a:t>1990 book</a:t>
            </a:r>
          </a:p>
        </p:txBody>
      </p:sp>
      <p:sp>
        <p:nvSpPr>
          <p:cNvPr id="33805" name="Text Box 32"/>
          <p:cNvSpPr txBox="1">
            <a:spLocks noChangeArrowheads="1"/>
          </p:cNvSpPr>
          <p:nvPr/>
        </p:nvSpPr>
        <p:spPr bwMode="auto">
          <a:xfrm>
            <a:off x="5549900" y="2687638"/>
            <a:ext cx="28114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>
                <a:solidFill>
                  <a:srgbClr val="0000FF"/>
                </a:solidFill>
                <a:latin typeface="Trebuchet MS" pitchFamily="34" charset="0"/>
              </a:rPr>
              <a:t>Material use in manufacturing</a:t>
            </a:r>
          </a:p>
          <a:p>
            <a:pPr eaLnBrk="1" hangingPunct="1">
              <a:spcBef>
                <a:spcPct val="50000"/>
              </a:spcBef>
            </a:pPr>
            <a:r>
              <a:rPr lang="en-US" sz="1500">
                <a:solidFill>
                  <a:srgbClr val="0000FF"/>
                </a:solidFill>
                <a:latin typeface="Trebuchet MS" pitchFamily="34" charset="0"/>
              </a:rPr>
              <a:t>Financial decision problems</a:t>
            </a:r>
          </a:p>
          <a:p>
            <a:pPr eaLnBrk="1" hangingPunct="1">
              <a:spcBef>
                <a:spcPct val="50000"/>
              </a:spcBef>
            </a:pPr>
            <a:r>
              <a:rPr lang="en-US" sz="1500">
                <a:solidFill>
                  <a:srgbClr val="0000FF"/>
                </a:solidFill>
                <a:latin typeface="Trebuchet MS" pitchFamily="34" charset="0"/>
              </a:rPr>
              <a:t>Cryptosystems</a:t>
            </a:r>
          </a:p>
          <a:p>
            <a:pPr eaLnBrk="1" hangingPunct="1">
              <a:spcBef>
                <a:spcPct val="50000"/>
              </a:spcBef>
            </a:pPr>
            <a:r>
              <a:rPr lang="en-US" sz="1500">
                <a:solidFill>
                  <a:srgbClr val="0000FF"/>
                </a:solidFill>
                <a:latin typeface="Trebuchet MS" pitchFamily="34" charset="0"/>
              </a:rPr>
              <a:t>Auction theory</a:t>
            </a:r>
            <a:endParaRPr lang="en-US" sz="1500">
              <a:latin typeface="Trebuchet MS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500">
                <a:solidFill>
                  <a:srgbClr val="8E030A"/>
                </a:solidFill>
                <a:latin typeface="Trebuchet MS" pitchFamily="34" charset="0"/>
              </a:rPr>
              <a:t>~ Field of </a:t>
            </a:r>
            <a:r>
              <a:rPr lang="en-US" sz="1500" i="1">
                <a:solidFill>
                  <a:srgbClr val="8E030A"/>
                </a:solidFill>
                <a:latin typeface="Trebuchet MS" pitchFamily="34" charset="0"/>
              </a:rPr>
              <a:t>Operations Research</a:t>
            </a:r>
            <a:endParaRPr lang="en-US" sz="1500">
              <a:latin typeface="Trebuchet MS" pitchFamily="34" charset="0"/>
            </a:endParaRPr>
          </a:p>
        </p:txBody>
      </p:sp>
      <p:sp>
        <p:nvSpPr>
          <p:cNvPr id="33806" name="Line 24"/>
          <p:cNvSpPr>
            <a:spLocks noChangeShapeType="1"/>
          </p:cNvSpPr>
          <p:nvPr/>
        </p:nvSpPr>
        <p:spPr bwMode="auto">
          <a:xfrm>
            <a:off x="5257800" y="5746750"/>
            <a:ext cx="3657600" cy="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7" name="Line 33"/>
          <p:cNvSpPr>
            <a:spLocks noChangeShapeType="1"/>
          </p:cNvSpPr>
          <p:nvPr/>
        </p:nvSpPr>
        <p:spPr bwMode="auto">
          <a:xfrm>
            <a:off x="296863" y="4368800"/>
            <a:ext cx="4479925" cy="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30"/>
          <p:cNvSpPr txBox="1">
            <a:spLocks noChangeArrowheads="1"/>
          </p:cNvSpPr>
          <p:nvPr/>
        </p:nvSpPr>
        <p:spPr bwMode="auto">
          <a:xfrm>
            <a:off x="838200" y="175260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1800's</a:t>
            </a:r>
          </a:p>
        </p:txBody>
      </p:sp>
      <p:pic>
        <p:nvPicPr>
          <p:cNvPr id="29699" name="Picture 1031" descr="bit-o-honey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4198938"/>
            <a:ext cx="1593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32" descr="dots2_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570538"/>
            <a:ext cx="159226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33" descr="necco-wafers_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58913"/>
            <a:ext cx="16224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34" descr="pop-rocks_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851150"/>
            <a:ext cx="1565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35" descr="pez-refill-2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76200"/>
            <a:ext cx="16208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1030"/>
          <p:cNvSpPr txBox="1">
            <a:spLocks noChangeArrowheads="1"/>
          </p:cNvSpPr>
          <p:nvPr/>
        </p:nvSpPr>
        <p:spPr bwMode="auto">
          <a:xfrm>
            <a:off x="838200" y="455295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1950's</a:t>
            </a:r>
          </a:p>
        </p:txBody>
      </p:sp>
      <p:sp>
        <p:nvSpPr>
          <p:cNvPr id="29705" name="Text Box 1030"/>
          <p:cNvSpPr txBox="1">
            <a:spLocks noChangeArrowheads="1"/>
          </p:cNvSpPr>
          <p:nvPr/>
        </p:nvSpPr>
        <p:spPr bwMode="auto">
          <a:xfrm>
            <a:off x="838200" y="548640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1970's</a:t>
            </a:r>
          </a:p>
        </p:txBody>
      </p:sp>
      <p:sp>
        <p:nvSpPr>
          <p:cNvPr id="29706" name="Text Box 1030"/>
          <p:cNvSpPr txBox="1">
            <a:spLocks noChangeArrowheads="1"/>
          </p:cNvSpPr>
          <p:nvPr/>
        </p:nvSpPr>
        <p:spPr bwMode="auto">
          <a:xfrm>
            <a:off x="838200" y="268605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1920's</a:t>
            </a:r>
          </a:p>
        </p:txBody>
      </p:sp>
      <p:sp>
        <p:nvSpPr>
          <p:cNvPr id="29707" name="Text Box 1030"/>
          <p:cNvSpPr txBox="1">
            <a:spLocks noChangeArrowheads="1"/>
          </p:cNvSpPr>
          <p:nvPr/>
        </p:nvSpPr>
        <p:spPr bwMode="auto">
          <a:xfrm>
            <a:off x="838200" y="361950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1940's</a:t>
            </a:r>
          </a:p>
        </p:txBody>
      </p:sp>
      <p:sp>
        <p:nvSpPr>
          <p:cNvPr id="29708" name="Rectangle 33"/>
          <p:cNvSpPr>
            <a:spLocks noChangeArrowheads="1"/>
          </p:cNvSpPr>
          <p:nvPr/>
        </p:nvSpPr>
        <p:spPr bwMode="auto">
          <a:xfrm>
            <a:off x="447675" y="377825"/>
            <a:ext cx="3300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latin typeface="Trebuchet MS" pitchFamily="34" charset="0"/>
              </a:rPr>
              <a:t>Recognize these?</a:t>
            </a:r>
          </a:p>
        </p:txBody>
      </p:sp>
    </p:spTree>
    <p:extLst>
      <p:ext uri="{BB962C8B-B14F-4D97-AF65-F5344CB8AC3E}">
        <p14:creationId xmlns:p14="http://schemas.microsoft.com/office/powerpoint/2010/main" val="32369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30"/>
          <p:cNvSpPr txBox="1">
            <a:spLocks noChangeArrowheads="1"/>
          </p:cNvSpPr>
          <p:nvPr/>
        </p:nvSpPr>
        <p:spPr bwMode="auto">
          <a:xfrm>
            <a:off x="838200" y="175260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1800's</a:t>
            </a:r>
          </a:p>
        </p:txBody>
      </p:sp>
      <p:pic>
        <p:nvPicPr>
          <p:cNvPr id="30723" name="Picture 1031" descr="bit-o-honey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4198938"/>
            <a:ext cx="1593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032" descr="dots2_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570538"/>
            <a:ext cx="159226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33" descr="necco-wafers_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58913"/>
            <a:ext cx="16224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34" descr="pop-rocks_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851150"/>
            <a:ext cx="1565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035" descr="pez-refill-2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76200"/>
            <a:ext cx="16208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1030"/>
          <p:cNvSpPr txBox="1">
            <a:spLocks noChangeArrowheads="1"/>
          </p:cNvSpPr>
          <p:nvPr/>
        </p:nvSpPr>
        <p:spPr bwMode="auto">
          <a:xfrm>
            <a:off x="838200" y="455295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1950's</a:t>
            </a:r>
          </a:p>
        </p:txBody>
      </p:sp>
      <p:sp>
        <p:nvSpPr>
          <p:cNvPr id="30729" name="Text Box 1030"/>
          <p:cNvSpPr txBox="1">
            <a:spLocks noChangeArrowheads="1"/>
          </p:cNvSpPr>
          <p:nvPr/>
        </p:nvSpPr>
        <p:spPr bwMode="auto">
          <a:xfrm>
            <a:off x="838200" y="548640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1970's</a:t>
            </a:r>
          </a:p>
        </p:txBody>
      </p:sp>
      <p:sp>
        <p:nvSpPr>
          <p:cNvPr id="30730" name="Text Box 1030"/>
          <p:cNvSpPr txBox="1">
            <a:spLocks noChangeArrowheads="1"/>
          </p:cNvSpPr>
          <p:nvPr/>
        </p:nvSpPr>
        <p:spPr bwMode="auto">
          <a:xfrm>
            <a:off x="838200" y="268605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1920's</a:t>
            </a:r>
          </a:p>
        </p:txBody>
      </p:sp>
      <p:sp>
        <p:nvSpPr>
          <p:cNvPr id="30731" name="Text Box 1030"/>
          <p:cNvSpPr txBox="1">
            <a:spLocks noChangeArrowheads="1"/>
          </p:cNvSpPr>
          <p:nvPr/>
        </p:nvSpPr>
        <p:spPr bwMode="auto">
          <a:xfrm>
            <a:off x="838200" y="361950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1940's</a:t>
            </a:r>
          </a:p>
        </p:txBody>
      </p:sp>
      <p:sp>
        <p:nvSpPr>
          <p:cNvPr id="30732" name="Line 1040"/>
          <p:cNvSpPr>
            <a:spLocks noChangeShapeType="1"/>
          </p:cNvSpPr>
          <p:nvPr/>
        </p:nvSpPr>
        <p:spPr bwMode="auto">
          <a:xfrm flipV="1">
            <a:off x="2447925" y="1982788"/>
            <a:ext cx="4506913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041"/>
          <p:cNvSpPr>
            <a:spLocks noChangeShapeType="1"/>
          </p:cNvSpPr>
          <p:nvPr/>
        </p:nvSpPr>
        <p:spPr bwMode="auto">
          <a:xfrm>
            <a:off x="2476500" y="2917825"/>
            <a:ext cx="4568825" cy="1858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042"/>
          <p:cNvSpPr>
            <a:spLocks noChangeShapeType="1"/>
          </p:cNvSpPr>
          <p:nvPr/>
        </p:nvSpPr>
        <p:spPr bwMode="auto">
          <a:xfrm>
            <a:off x="2435225" y="3835400"/>
            <a:ext cx="4732338" cy="2449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043"/>
          <p:cNvSpPr>
            <a:spLocks noChangeShapeType="1"/>
          </p:cNvSpPr>
          <p:nvPr/>
        </p:nvSpPr>
        <p:spPr bwMode="auto">
          <a:xfrm flipV="1">
            <a:off x="2387600" y="638175"/>
            <a:ext cx="4722813" cy="418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044"/>
          <p:cNvSpPr>
            <a:spLocks noChangeShapeType="1"/>
          </p:cNvSpPr>
          <p:nvPr/>
        </p:nvSpPr>
        <p:spPr bwMode="auto">
          <a:xfrm flipV="1">
            <a:off x="2386013" y="3268663"/>
            <a:ext cx="4473575" cy="2428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447675" y="377825"/>
            <a:ext cx="3300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latin typeface="Trebuchet MS" pitchFamily="34" charset="0"/>
              </a:rPr>
              <a:t>Recognize these?</a:t>
            </a:r>
          </a:p>
        </p:txBody>
      </p:sp>
      <p:sp>
        <p:nvSpPr>
          <p:cNvPr id="30738" name="Rectangle 17"/>
          <p:cNvSpPr>
            <a:spLocks noChangeArrowheads="1"/>
          </p:cNvSpPr>
          <p:nvPr/>
        </p:nvSpPr>
        <p:spPr bwMode="auto">
          <a:xfrm>
            <a:off x="374650" y="6219825"/>
            <a:ext cx="4298950" cy="4143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100">
                <a:solidFill>
                  <a:srgbClr val="C00000"/>
                </a:solidFill>
                <a:latin typeface="Trebuchet MS" pitchFamily="34" charset="0"/>
              </a:rPr>
              <a:t>What should represent the 2000's?</a:t>
            </a:r>
          </a:p>
        </p:txBody>
      </p:sp>
    </p:spTree>
    <p:extLst>
      <p:ext uri="{BB962C8B-B14F-4D97-AF65-F5344CB8AC3E}">
        <p14:creationId xmlns:p14="http://schemas.microsoft.com/office/powerpoint/2010/main" val="12414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31" descr="bit-o-honey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4198938"/>
            <a:ext cx="1593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032" descr="dots2_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570538"/>
            <a:ext cx="159226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033" descr="necco-wafers_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58913"/>
            <a:ext cx="16224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34" descr="pop-rocks_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851150"/>
            <a:ext cx="1565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35" descr="pez-refill-2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76200"/>
            <a:ext cx="16208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1041"/>
          <p:cNvSpPr>
            <a:spLocks noChangeArrowheads="1"/>
          </p:cNvSpPr>
          <p:nvPr/>
        </p:nvSpPr>
        <p:spPr bwMode="auto">
          <a:xfrm>
            <a:off x="8185150" y="860425"/>
            <a:ext cx="6064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1</a:t>
            </a:r>
          </a:p>
        </p:txBody>
      </p:sp>
      <p:sp>
        <p:nvSpPr>
          <p:cNvPr id="31752" name="Rectangle 1042"/>
          <p:cNvSpPr>
            <a:spLocks noChangeArrowheads="1"/>
          </p:cNvSpPr>
          <p:nvPr/>
        </p:nvSpPr>
        <p:spPr bwMode="auto">
          <a:xfrm>
            <a:off x="8185150" y="2274888"/>
            <a:ext cx="606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2</a:t>
            </a:r>
          </a:p>
        </p:txBody>
      </p:sp>
      <p:sp>
        <p:nvSpPr>
          <p:cNvPr id="31753" name="Rectangle 1043"/>
          <p:cNvSpPr>
            <a:spLocks noChangeArrowheads="1"/>
          </p:cNvSpPr>
          <p:nvPr/>
        </p:nvSpPr>
        <p:spPr bwMode="auto">
          <a:xfrm>
            <a:off x="8135938" y="3589338"/>
            <a:ext cx="606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3</a:t>
            </a:r>
          </a:p>
        </p:txBody>
      </p:sp>
      <p:sp>
        <p:nvSpPr>
          <p:cNvPr id="31754" name="Rectangle 1044"/>
          <p:cNvSpPr>
            <a:spLocks noChangeArrowheads="1"/>
          </p:cNvSpPr>
          <p:nvPr/>
        </p:nvSpPr>
        <p:spPr bwMode="auto">
          <a:xfrm>
            <a:off x="8140700" y="4933950"/>
            <a:ext cx="6064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4</a:t>
            </a:r>
          </a:p>
        </p:txBody>
      </p:sp>
      <p:sp>
        <p:nvSpPr>
          <p:cNvPr id="31755" name="Rectangle 1045"/>
          <p:cNvSpPr>
            <a:spLocks noChangeArrowheads="1"/>
          </p:cNvSpPr>
          <p:nvPr/>
        </p:nvSpPr>
        <p:spPr bwMode="auto">
          <a:xfrm>
            <a:off x="8137525" y="6348413"/>
            <a:ext cx="606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5</a:t>
            </a:r>
          </a:p>
        </p:txBody>
      </p:sp>
      <p:sp>
        <p:nvSpPr>
          <p:cNvPr id="20493" name="Text Box 1030"/>
          <p:cNvSpPr txBox="1">
            <a:spLocks noChangeArrowheads="1"/>
          </p:cNvSpPr>
          <p:nvPr/>
        </p:nvSpPr>
        <p:spPr bwMode="auto">
          <a:xfrm>
            <a:off x="5989638" y="519113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31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31757" name="Text Box 1030"/>
          <p:cNvSpPr txBox="1">
            <a:spLocks noChangeArrowheads="1"/>
          </p:cNvSpPr>
          <p:nvPr/>
        </p:nvSpPr>
        <p:spPr bwMode="auto">
          <a:xfrm>
            <a:off x="5989638" y="198438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100</a:t>
            </a:r>
          </a:p>
        </p:txBody>
      </p:sp>
      <p:sp>
        <p:nvSpPr>
          <p:cNvPr id="20495" name="Text Box 1030"/>
          <p:cNvSpPr txBox="1">
            <a:spLocks noChangeArrowheads="1"/>
          </p:cNvSpPr>
          <p:nvPr/>
        </p:nvSpPr>
        <p:spPr bwMode="auto">
          <a:xfrm>
            <a:off x="5994400" y="1895475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31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31759" name="Text Box 1030"/>
          <p:cNvSpPr txBox="1">
            <a:spLocks noChangeArrowheads="1"/>
          </p:cNvSpPr>
          <p:nvPr/>
        </p:nvSpPr>
        <p:spPr bwMode="auto">
          <a:xfrm>
            <a:off x="5994400" y="1574800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120</a:t>
            </a:r>
          </a:p>
        </p:txBody>
      </p:sp>
      <p:sp>
        <p:nvSpPr>
          <p:cNvPr id="20497" name="Text Box 1030"/>
          <p:cNvSpPr txBox="1">
            <a:spLocks noChangeArrowheads="1"/>
          </p:cNvSpPr>
          <p:nvPr/>
        </p:nvSpPr>
        <p:spPr bwMode="auto">
          <a:xfrm>
            <a:off x="6022975" y="3248025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31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31761" name="Text Box 1030"/>
          <p:cNvSpPr txBox="1">
            <a:spLocks noChangeArrowheads="1"/>
          </p:cNvSpPr>
          <p:nvPr/>
        </p:nvSpPr>
        <p:spPr bwMode="auto">
          <a:xfrm>
            <a:off x="6022975" y="2927350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230</a:t>
            </a:r>
          </a:p>
        </p:txBody>
      </p:sp>
      <p:sp>
        <p:nvSpPr>
          <p:cNvPr id="20499" name="Text Box 1030"/>
          <p:cNvSpPr txBox="1">
            <a:spLocks noChangeArrowheads="1"/>
          </p:cNvSpPr>
          <p:nvPr/>
        </p:nvSpPr>
        <p:spPr bwMode="auto">
          <a:xfrm>
            <a:off x="5989638" y="4586288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3100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sp>
        <p:nvSpPr>
          <p:cNvPr id="31763" name="Text Box 1030"/>
          <p:cNvSpPr txBox="1">
            <a:spLocks noChangeArrowheads="1"/>
          </p:cNvSpPr>
          <p:nvPr/>
        </p:nvSpPr>
        <p:spPr bwMode="auto">
          <a:xfrm>
            <a:off x="5989638" y="4265613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560</a:t>
            </a:r>
          </a:p>
        </p:txBody>
      </p:sp>
      <p:sp>
        <p:nvSpPr>
          <p:cNvPr id="20501" name="Text Box 1030"/>
          <p:cNvSpPr txBox="1">
            <a:spLocks noChangeArrowheads="1"/>
          </p:cNvSpPr>
          <p:nvPr/>
        </p:nvSpPr>
        <p:spPr bwMode="auto">
          <a:xfrm>
            <a:off x="5964238" y="5959475"/>
            <a:ext cx="1198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3100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9</a:t>
            </a:r>
          </a:p>
        </p:txBody>
      </p:sp>
      <p:sp>
        <p:nvSpPr>
          <p:cNvPr id="31765" name="Text Box 1030"/>
          <p:cNvSpPr txBox="1">
            <a:spLocks noChangeArrowheads="1"/>
          </p:cNvSpPr>
          <p:nvPr/>
        </p:nvSpPr>
        <p:spPr bwMode="auto">
          <a:xfrm>
            <a:off x="5964238" y="5638800"/>
            <a:ext cx="1198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675</a:t>
            </a:r>
          </a:p>
        </p:txBody>
      </p:sp>
      <p:sp>
        <p:nvSpPr>
          <p:cNvPr id="24" name="Line Callout 1 23"/>
          <p:cNvSpPr/>
          <p:nvPr/>
        </p:nvSpPr>
        <p:spPr>
          <a:xfrm>
            <a:off x="255588" y="257175"/>
            <a:ext cx="2973387" cy="1557338"/>
          </a:xfrm>
          <a:prstGeom prst="borderCallout1">
            <a:avLst>
              <a:gd name="adj1" fmla="val 25285"/>
              <a:gd name="adj2" fmla="val 103191"/>
              <a:gd name="adj3" fmla="val 10016"/>
              <a:gd name="adj4" fmla="val 19762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Assume each of the candies has some value (v)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255588" y="2174875"/>
            <a:ext cx="2973387" cy="1352550"/>
          </a:xfrm>
          <a:prstGeom prst="borderCallout1">
            <a:avLst>
              <a:gd name="adj1" fmla="val 25285"/>
              <a:gd name="adj2" fmla="val 103191"/>
              <a:gd name="adj3" fmla="val -3766"/>
              <a:gd name="adj4" fmla="val 19904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Assume each of the candies has some weight (w)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Line Callout 1 30"/>
          <p:cNvSpPr/>
          <p:nvPr/>
        </p:nvSpPr>
        <p:spPr>
          <a:xfrm>
            <a:off x="236538" y="3986213"/>
            <a:ext cx="3021012" cy="2567671"/>
          </a:xfrm>
          <a:prstGeom prst="borderCallout1">
            <a:avLst>
              <a:gd name="adj1" fmla="val 25285"/>
              <a:gd name="adj2" fmla="val 103191"/>
              <a:gd name="adj3" fmla="val 47797"/>
              <a:gd name="adj4" fmla="val 19128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We can calculate </a:t>
            </a:r>
            <a:r>
              <a:rPr lang="en-US" sz="2800" dirty="0" smtClean="0"/>
              <a:t>how good of a deal the candy is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5000" y="801469"/>
            <a:ext cx="1503363" cy="646331"/>
            <a:chOff x="5715000" y="801469"/>
            <a:chExt cx="1503363" cy="646331"/>
          </a:xfrm>
        </p:grpSpPr>
        <p:sp>
          <p:nvSpPr>
            <p:cNvPr id="26" name="Text Box 1030"/>
            <p:cNvSpPr txBox="1">
              <a:spLocks noChangeArrowheads="1"/>
            </p:cNvSpPr>
            <p:nvPr/>
          </p:nvSpPr>
          <p:spPr bwMode="auto">
            <a:xfrm>
              <a:off x="6019800" y="935038"/>
              <a:ext cx="1198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50</a:t>
              </a:r>
            </a:p>
          </p:txBody>
        </p:sp>
        <p:sp>
          <p:nvSpPr>
            <p:cNvPr id="33" name="Text Box 1030"/>
            <p:cNvSpPr txBox="1">
              <a:spLocks noChangeArrowheads="1"/>
            </p:cNvSpPr>
            <p:nvPr/>
          </p:nvSpPr>
          <p:spPr bwMode="auto">
            <a:xfrm>
              <a:off x="5715000" y="801469"/>
              <a:ext cx="11985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6115525" y="1143000"/>
              <a:ext cx="3376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735637" y="4842204"/>
            <a:ext cx="1503363" cy="646331"/>
            <a:chOff x="5715000" y="801469"/>
            <a:chExt cx="1503363" cy="646331"/>
          </a:xfrm>
        </p:grpSpPr>
        <p:sp>
          <p:nvSpPr>
            <p:cNvPr id="39" name="Text Box 1030"/>
            <p:cNvSpPr txBox="1">
              <a:spLocks noChangeArrowheads="1"/>
            </p:cNvSpPr>
            <p:nvPr/>
          </p:nvSpPr>
          <p:spPr bwMode="auto">
            <a:xfrm>
              <a:off x="6019800" y="935038"/>
              <a:ext cx="1198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1030"/>
            <p:cNvSpPr txBox="1">
              <a:spLocks noChangeArrowheads="1"/>
            </p:cNvSpPr>
            <p:nvPr/>
          </p:nvSpPr>
          <p:spPr bwMode="auto">
            <a:xfrm>
              <a:off x="5715000" y="801469"/>
              <a:ext cx="11985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115525" y="1143000"/>
              <a:ext cx="3376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791200" y="6230719"/>
            <a:ext cx="1503363" cy="646331"/>
            <a:chOff x="5715000" y="801469"/>
            <a:chExt cx="1503363" cy="646331"/>
          </a:xfrm>
        </p:grpSpPr>
        <p:sp>
          <p:nvSpPr>
            <p:cNvPr id="43" name="Text Box 1030"/>
            <p:cNvSpPr txBox="1">
              <a:spLocks noChangeArrowheads="1"/>
            </p:cNvSpPr>
            <p:nvPr/>
          </p:nvSpPr>
          <p:spPr bwMode="auto">
            <a:xfrm>
              <a:off x="6019800" y="935038"/>
              <a:ext cx="1198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1030"/>
            <p:cNvSpPr txBox="1">
              <a:spLocks noChangeArrowheads="1"/>
            </p:cNvSpPr>
            <p:nvPr/>
          </p:nvSpPr>
          <p:spPr bwMode="auto">
            <a:xfrm>
              <a:off x="5715000" y="801469"/>
              <a:ext cx="11985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115525" y="1143000"/>
              <a:ext cx="3376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662640" y="2151965"/>
            <a:ext cx="1555723" cy="646331"/>
            <a:chOff x="5662640" y="819834"/>
            <a:chExt cx="1555723" cy="646331"/>
          </a:xfrm>
        </p:grpSpPr>
        <p:sp>
          <p:nvSpPr>
            <p:cNvPr id="47" name="Text Box 1030"/>
            <p:cNvSpPr txBox="1">
              <a:spLocks noChangeArrowheads="1"/>
            </p:cNvSpPr>
            <p:nvPr/>
          </p:nvSpPr>
          <p:spPr bwMode="auto">
            <a:xfrm>
              <a:off x="6019800" y="935038"/>
              <a:ext cx="1198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 Box 1030"/>
            <p:cNvSpPr txBox="1">
              <a:spLocks noChangeArrowheads="1"/>
            </p:cNvSpPr>
            <p:nvPr/>
          </p:nvSpPr>
          <p:spPr bwMode="auto">
            <a:xfrm>
              <a:off x="5662640" y="819834"/>
              <a:ext cx="11985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115525" y="1143000"/>
              <a:ext cx="3376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791200" y="3468469"/>
            <a:ext cx="1503363" cy="646331"/>
            <a:chOff x="5715000" y="801469"/>
            <a:chExt cx="1503363" cy="646331"/>
          </a:xfrm>
        </p:grpSpPr>
        <p:sp>
          <p:nvSpPr>
            <p:cNvPr id="51" name="Text Box 1030"/>
            <p:cNvSpPr txBox="1">
              <a:spLocks noChangeArrowheads="1"/>
            </p:cNvSpPr>
            <p:nvPr/>
          </p:nvSpPr>
          <p:spPr bwMode="auto">
            <a:xfrm>
              <a:off x="6019800" y="935038"/>
              <a:ext cx="1198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  <a:endPara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 Box 1030"/>
            <p:cNvSpPr txBox="1">
              <a:spLocks noChangeArrowheads="1"/>
            </p:cNvSpPr>
            <p:nvPr/>
          </p:nvSpPr>
          <p:spPr bwMode="auto">
            <a:xfrm>
              <a:off x="5715000" y="801469"/>
              <a:ext cx="11985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115525" y="1143000"/>
              <a:ext cx="3376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89615" y="5072380"/>
            <a:ext cx="2105332" cy="1323439"/>
            <a:chOff x="5581650" y="408661"/>
            <a:chExt cx="1198563" cy="1323439"/>
          </a:xfrm>
        </p:grpSpPr>
        <p:sp>
          <p:nvSpPr>
            <p:cNvPr id="56" name="Text Box 1030"/>
            <p:cNvSpPr txBox="1">
              <a:spLocks noChangeArrowheads="1"/>
            </p:cNvSpPr>
            <p:nvPr/>
          </p:nvSpPr>
          <p:spPr bwMode="auto">
            <a:xfrm>
              <a:off x="5581650" y="408661"/>
              <a:ext cx="1198563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en-US" sz="4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  <a:p>
              <a:pPr algn="ctr" eaLnBrk="1" hangingPunct="1">
                <a:spcBef>
                  <a:spcPts val="0"/>
                </a:spcBef>
              </a:pPr>
              <a:r>
                <a:rPr lang="en-US" sz="4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4000" b="1" baseline="-310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000" b="1" baseline="-31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5916946" y="1198700"/>
              <a:ext cx="5361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624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20495" grpId="0"/>
      <p:bldP spid="20497" grpId="0"/>
      <p:bldP spid="20499" grpId="0"/>
      <p:bldP spid="20501" grpId="0"/>
      <p:bldP spid="25" grpId="0" animBg="1"/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59"/>
          <p:cNvSpPr txBox="1">
            <a:spLocks noChangeArrowheads="1"/>
          </p:cNvSpPr>
          <p:nvPr/>
        </p:nvSpPr>
        <p:spPr bwMode="auto">
          <a:xfrm>
            <a:off x="234237" y="76200"/>
            <a:ext cx="5638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latin typeface="Trebuchet MS" pitchFamily="34" charset="0"/>
              </a:rPr>
              <a:t>Suppose "a friend" can consume a weight of </a:t>
            </a:r>
            <a:r>
              <a:rPr lang="en-US" sz="2400" b="1" i="1" dirty="0">
                <a:latin typeface="Trebuchet MS" pitchFamily="34" charset="0"/>
              </a:rPr>
              <a:t>13. </a:t>
            </a:r>
            <a:r>
              <a:rPr lang="en-US" sz="2400" i="1" dirty="0">
                <a:latin typeface="Trebuchet MS" pitchFamily="34" charset="0"/>
              </a:rPr>
              <a:t>Assume that y</a:t>
            </a:r>
            <a:r>
              <a:rPr lang="en-US" sz="2400" dirty="0">
                <a:latin typeface="Trebuchet MS" pitchFamily="34" charset="0"/>
              </a:rPr>
              <a:t>ou won’t run out of candy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latin typeface="Trebuchet MS" pitchFamily="34" charset="0"/>
              </a:rPr>
              <a:t>How can you maximize this </a:t>
            </a:r>
            <a:br>
              <a:rPr lang="en-US" sz="2400" dirty="0">
                <a:latin typeface="Trebuchet MS" pitchFamily="34" charset="0"/>
              </a:rPr>
            </a:br>
            <a:r>
              <a:rPr lang="en-US" sz="2400" b="1" i="1" dirty="0">
                <a:solidFill>
                  <a:srgbClr val="008000"/>
                </a:solidFill>
                <a:latin typeface="Trebuchet MS" pitchFamily="34" charset="0"/>
              </a:rPr>
              <a:t>candy-value</a:t>
            </a:r>
            <a:r>
              <a:rPr lang="en-US" sz="2400" b="1" i="1" dirty="0">
                <a:latin typeface="Trebuchet MS" pitchFamily="34" charset="0"/>
              </a:rPr>
              <a:t> </a:t>
            </a:r>
            <a:r>
              <a:rPr lang="en-US" sz="2400" dirty="0">
                <a:latin typeface="Trebuchet MS" pitchFamily="34" charset="0"/>
              </a:rPr>
              <a:t>experience?</a:t>
            </a:r>
          </a:p>
        </p:txBody>
      </p:sp>
      <p:sp>
        <p:nvSpPr>
          <p:cNvPr id="32771" name="Rectangle 32"/>
          <p:cNvSpPr>
            <a:spLocks noChangeArrowheads="1"/>
          </p:cNvSpPr>
          <p:nvPr/>
        </p:nvSpPr>
        <p:spPr bwMode="auto">
          <a:xfrm>
            <a:off x="3053637" y="6348413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dirty="0">
                <a:solidFill>
                  <a:srgbClr val="8E030A"/>
                </a:solidFill>
                <a:latin typeface="Trebuchet MS" pitchFamily="34" charset="0"/>
              </a:rPr>
              <a:t>Does </a:t>
            </a:r>
            <a:r>
              <a:rPr lang="en-US" sz="2400" u="sng" dirty="0">
                <a:solidFill>
                  <a:srgbClr val="8E030A"/>
                </a:solidFill>
                <a:latin typeface="Trebuchet MS" pitchFamily="34" charset="0"/>
              </a:rPr>
              <a:t>greed</a:t>
            </a:r>
            <a:r>
              <a:rPr lang="en-US" sz="2400" dirty="0">
                <a:solidFill>
                  <a:srgbClr val="8E030A"/>
                </a:solidFill>
                <a:latin typeface="Trebuchet MS" pitchFamily="34" charset="0"/>
              </a:rPr>
              <a:t> work?</a:t>
            </a:r>
          </a:p>
        </p:txBody>
      </p:sp>
      <p:pic>
        <p:nvPicPr>
          <p:cNvPr id="32773" name="Picture 1032" descr="dots2_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570538"/>
            <a:ext cx="159226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33" descr="necco-wafers_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58913"/>
            <a:ext cx="16224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034" descr="pop-rocks_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851150"/>
            <a:ext cx="1565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Rectangle 1042"/>
          <p:cNvSpPr>
            <a:spLocks noChangeArrowheads="1"/>
          </p:cNvSpPr>
          <p:nvPr/>
        </p:nvSpPr>
        <p:spPr bwMode="auto">
          <a:xfrm>
            <a:off x="8185150" y="2274888"/>
            <a:ext cx="606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2</a:t>
            </a:r>
          </a:p>
        </p:txBody>
      </p:sp>
      <p:sp>
        <p:nvSpPr>
          <p:cNvPr id="32779" name="Rectangle 1043"/>
          <p:cNvSpPr>
            <a:spLocks noChangeArrowheads="1"/>
          </p:cNvSpPr>
          <p:nvPr/>
        </p:nvSpPr>
        <p:spPr bwMode="auto">
          <a:xfrm>
            <a:off x="8135938" y="3589338"/>
            <a:ext cx="606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3</a:t>
            </a:r>
          </a:p>
        </p:txBody>
      </p:sp>
      <p:sp>
        <p:nvSpPr>
          <p:cNvPr id="32781" name="Rectangle 1045"/>
          <p:cNvSpPr>
            <a:spLocks noChangeArrowheads="1"/>
          </p:cNvSpPr>
          <p:nvPr/>
        </p:nvSpPr>
        <p:spPr bwMode="auto">
          <a:xfrm>
            <a:off x="8137525" y="6348413"/>
            <a:ext cx="606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5</a:t>
            </a:r>
          </a:p>
        </p:txBody>
      </p:sp>
      <p:sp>
        <p:nvSpPr>
          <p:cNvPr id="32784" name="Text Box 1030"/>
          <p:cNvSpPr txBox="1">
            <a:spLocks noChangeArrowheads="1"/>
          </p:cNvSpPr>
          <p:nvPr/>
        </p:nvSpPr>
        <p:spPr bwMode="auto">
          <a:xfrm>
            <a:off x="5994400" y="1895475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31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32785" name="Text Box 1030"/>
          <p:cNvSpPr txBox="1">
            <a:spLocks noChangeArrowheads="1"/>
          </p:cNvSpPr>
          <p:nvPr/>
        </p:nvSpPr>
        <p:spPr bwMode="auto">
          <a:xfrm>
            <a:off x="5994400" y="1574800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120</a:t>
            </a:r>
          </a:p>
        </p:txBody>
      </p:sp>
      <p:sp>
        <p:nvSpPr>
          <p:cNvPr id="32786" name="Text Box 1030"/>
          <p:cNvSpPr txBox="1">
            <a:spLocks noChangeArrowheads="1"/>
          </p:cNvSpPr>
          <p:nvPr/>
        </p:nvSpPr>
        <p:spPr bwMode="auto">
          <a:xfrm>
            <a:off x="6022975" y="3248025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31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32787" name="Text Box 1030"/>
          <p:cNvSpPr txBox="1">
            <a:spLocks noChangeArrowheads="1"/>
          </p:cNvSpPr>
          <p:nvPr/>
        </p:nvSpPr>
        <p:spPr bwMode="auto">
          <a:xfrm>
            <a:off x="6022975" y="2927350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230</a:t>
            </a:r>
          </a:p>
        </p:txBody>
      </p:sp>
      <p:sp>
        <p:nvSpPr>
          <p:cNvPr id="32790" name="Text Box 1030"/>
          <p:cNvSpPr txBox="1">
            <a:spLocks noChangeArrowheads="1"/>
          </p:cNvSpPr>
          <p:nvPr/>
        </p:nvSpPr>
        <p:spPr bwMode="auto">
          <a:xfrm>
            <a:off x="6040438" y="6016625"/>
            <a:ext cx="1198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3100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9</a:t>
            </a:r>
          </a:p>
        </p:txBody>
      </p:sp>
      <p:sp>
        <p:nvSpPr>
          <p:cNvPr id="32791" name="Text Box 1030"/>
          <p:cNvSpPr txBox="1">
            <a:spLocks noChangeArrowheads="1"/>
          </p:cNvSpPr>
          <p:nvPr/>
        </p:nvSpPr>
        <p:spPr bwMode="auto">
          <a:xfrm>
            <a:off x="6040438" y="5695950"/>
            <a:ext cx="1198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675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89638" y="76200"/>
            <a:ext cx="2871787" cy="1225550"/>
            <a:chOff x="5989638" y="76200"/>
            <a:chExt cx="2871787" cy="1225550"/>
          </a:xfrm>
        </p:grpSpPr>
        <p:pic>
          <p:nvPicPr>
            <p:cNvPr id="32776" name="Picture 1035" descr="pez-refill-2_20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88" y="76200"/>
              <a:ext cx="1620837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Rectangle 1041"/>
            <p:cNvSpPr>
              <a:spLocks noChangeArrowheads="1"/>
            </p:cNvSpPr>
            <p:nvPr/>
          </p:nvSpPr>
          <p:spPr bwMode="auto">
            <a:xfrm>
              <a:off x="8185150" y="860425"/>
              <a:ext cx="60642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1</a:t>
              </a:r>
            </a:p>
          </p:txBody>
        </p:sp>
        <p:sp>
          <p:nvSpPr>
            <p:cNvPr id="32782" name="Text Box 1030"/>
            <p:cNvSpPr txBox="1">
              <a:spLocks noChangeArrowheads="1"/>
            </p:cNvSpPr>
            <p:nvPr/>
          </p:nvSpPr>
          <p:spPr bwMode="auto">
            <a:xfrm>
              <a:off x="5989638" y="5191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= 2</a:t>
              </a:r>
            </a:p>
          </p:txBody>
        </p:sp>
        <p:sp>
          <p:nvSpPr>
            <p:cNvPr id="32783" name="Text Box 1030"/>
            <p:cNvSpPr txBox="1">
              <a:spLocks noChangeArrowheads="1"/>
            </p:cNvSpPr>
            <p:nvPr/>
          </p:nvSpPr>
          <p:spPr bwMode="auto">
            <a:xfrm>
              <a:off x="5989638" y="19843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100</a:t>
              </a:r>
            </a:p>
          </p:txBody>
        </p:sp>
        <p:sp>
          <p:nvSpPr>
            <p:cNvPr id="32792" name="Text Box 1030"/>
            <p:cNvSpPr txBox="1">
              <a:spLocks noChangeArrowheads="1"/>
            </p:cNvSpPr>
            <p:nvPr/>
          </p:nvSpPr>
          <p:spPr bwMode="auto">
            <a:xfrm>
              <a:off x="6019800" y="852488"/>
              <a:ext cx="1198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uc</a:t>
              </a:r>
              <a:r>
                <a:rPr lang="en-US" b="1" baseline="-31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50</a:t>
              </a:r>
            </a:p>
          </p:txBody>
        </p:sp>
      </p:grpSp>
      <p:sp>
        <p:nvSpPr>
          <p:cNvPr id="32793" name="Text Box 1030"/>
          <p:cNvSpPr txBox="1">
            <a:spLocks noChangeArrowheads="1"/>
          </p:cNvSpPr>
          <p:nvPr/>
        </p:nvSpPr>
        <p:spPr bwMode="auto">
          <a:xfrm>
            <a:off x="5989638" y="2233613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uc</a:t>
            </a:r>
            <a:r>
              <a:rPr lang="en-US" b="1" baseline="-31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40</a:t>
            </a:r>
          </a:p>
        </p:txBody>
      </p:sp>
      <p:sp>
        <p:nvSpPr>
          <p:cNvPr id="32794" name="Text Box 1030"/>
          <p:cNvSpPr txBox="1">
            <a:spLocks noChangeArrowheads="1"/>
          </p:cNvSpPr>
          <p:nvPr/>
        </p:nvSpPr>
        <p:spPr bwMode="auto">
          <a:xfrm>
            <a:off x="6065838" y="3589338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uc</a:t>
            </a:r>
            <a:r>
              <a:rPr lang="en-US" b="1" baseline="-31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46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89638" y="4198938"/>
            <a:ext cx="2857500" cy="1212850"/>
            <a:chOff x="5989638" y="4198938"/>
            <a:chExt cx="2857500" cy="1212850"/>
          </a:xfrm>
        </p:grpSpPr>
        <p:pic>
          <p:nvPicPr>
            <p:cNvPr id="32772" name="Picture 1031" descr="bit-o-honey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288" y="4198938"/>
              <a:ext cx="15938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0" name="Rectangle 1044"/>
            <p:cNvSpPr>
              <a:spLocks noChangeArrowheads="1"/>
            </p:cNvSpPr>
            <p:nvPr/>
          </p:nvSpPr>
          <p:spPr bwMode="auto">
            <a:xfrm>
              <a:off x="8140700" y="4933950"/>
              <a:ext cx="60642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4</a:t>
              </a:r>
            </a:p>
          </p:txBody>
        </p:sp>
        <p:sp>
          <p:nvSpPr>
            <p:cNvPr id="32788" name="Text Box 1030"/>
            <p:cNvSpPr txBox="1">
              <a:spLocks noChangeArrowheads="1"/>
            </p:cNvSpPr>
            <p:nvPr/>
          </p:nvSpPr>
          <p:spPr bwMode="auto">
            <a:xfrm>
              <a:off x="5989638" y="458628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7</a:t>
              </a:r>
            </a:p>
          </p:txBody>
        </p:sp>
        <p:sp>
          <p:nvSpPr>
            <p:cNvPr id="32789" name="Text Box 1030"/>
            <p:cNvSpPr txBox="1">
              <a:spLocks noChangeArrowheads="1"/>
            </p:cNvSpPr>
            <p:nvPr/>
          </p:nvSpPr>
          <p:spPr bwMode="auto">
            <a:xfrm>
              <a:off x="5989638" y="42656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560</a:t>
              </a:r>
            </a:p>
          </p:txBody>
        </p:sp>
        <p:sp>
          <p:nvSpPr>
            <p:cNvPr id="32795" name="Text Box 1030"/>
            <p:cNvSpPr txBox="1">
              <a:spLocks noChangeArrowheads="1"/>
            </p:cNvSpPr>
            <p:nvPr/>
          </p:nvSpPr>
          <p:spPr bwMode="auto">
            <a:xfrm>
              <a:off x="6022975" y="4953000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uc</a:t>
              </a:r>
              <a:r>
                <a:rPr lang="en-US" b="1" baseline="-31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80</a:t>
              </a:r>
            </a:p>
          </p:txBody>
        </p:sp>
      </p:grpSp>
      <p:sp>
        <p:nvSpPr>
          <p:cNvPr id="32796" name="Text Box 1030"/>
          <p:cNvSpPr txBox="1">
            <a:spLocks noChangeArrowheads="1"/>
          </p:cNvSpPr>
          <p:nvPr/>
        </p:nvSpPr>
        <p:spPr bwMode="auto">
          <a:xfrm>
            <a:off x="6135688" y="6348413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uc</a:t>
            </a:r>
            <a:r>
              <a:rPr lang="en-US" b="1" baseline="-31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75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862012" y="2393156"/>
            <a:ext cx="2857500" cy="1212850"/>
            <a:chOff x="5989638" y="4198938"/>
            <a:chExt cx="2857500" cy="1212850"/>
          </a:xfrm>
        </p:grpSpPr>
        <p:pic>
          <p:nvPicPr>
            <p:cNvPr id="63" name="Picture 1031" descr="bit-o-honey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288" y="4198938"/>
              <a:ext cx="15938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1044"/>
            <p:cNvSpPr>
              <a:spLocks noChangeArrowheads="1"/>
            </p:cNvSpPr>
            <p:nvPr/>
          </p:nvSpPr>
          <p:spPr bwMode="auto">
            <a:xfrm>
              <a:off x="8140700" y="4933950"/>
              <a:ext cx="60642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4</a:t>
              </a:r>
            </a:p>
          </p:txBody>
        </p:sp>
        <p:sp>
          <p:nvSpPr>
            <p:cNvPr id="65" name="Text Box 1030"/>
            <p:cNvSpPr txBox="1">
              <a:spLocks noChangeArrowheads="1"/>
            </p:cNvSpPr>
            <p:nvPr/>
          </p:nvSpPr>
          <p:spPr bwMode="auto">
            <a:xfrm>
              <a:off x="5989638" y="458628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7</a:t>
              </a:r>
            </a:p>
          </p:txBody>
        </p:sp>
        <p:sp>
          <p:nvSpPr>
            <p:cNvPr id="66" name="Text Box 1030"/>
            <p:cNvSpPr txBox="1">
              <a:spLocks noChangeArrowheads="1"/>
            </p:cNvSpPr>
            <p:nvPr/>
          </p:nvSpPr>
          <p:spPr bwMode="auto">
            <a:xfrm>
              <a:off x="5989638" y="42656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560</a:t>
              </a:r>
            </a:p>
          </p:txBody>
        </p:sp>
        <p:sp>
          <p:nvSpPr>
            <p:cNvPr id="67" name="Text Box 1030"/>
            <p:cNvSpPr txBox="1">
              <a:spLocks noChangeArrowheads="1"/>
            </p:cNvSpPr>
            <p:nvPr/>
          </p:nvSpPr>
          <p:spPr bwMode="auto">
            <a:xfrm>
              <a:off x="6022975" y="4953000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uc</a:t>
              </a:r>
              <a:r>
                <a:rPr lang="en-US" b="1" baseline="-31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80</a:t>
              </a:r>
            </a:p>
          </p:txBody>
        </p:sp>
      </p:grpSp>
      <p:sp>
        <p:nvSpPr>
          <p:cNvPr id="68" name="Text Box 1030"/>
          <p:cNvSpPr txBox="1">
            <a:spLocks noChangeArrowheads="1"/>
          </p:cNvSpPr>
          <p:nvPr/>
        </p:nvSpPr>
        <p:spPr bwMode="auto">
          <a:xfrm>
            <a:off x="1194237" y="5149274"/>
            <a:ext cx="20474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31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800" b="1" baseline="-31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860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="1" baseline="-31000" dirty="0" err="1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800" b="1" baseline="-3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862012" y="5136356"/>
            <a:ext cx="342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59842" y="4424069"/>
            <a:ext cx="405795" cy="381000"/>
            <a:chOff x="78830" y="4403342"/>
            <a:chExt cx="405795" cy="3810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78830" y="4581033"/>
              <a:ext cx="40579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89034" y="4403342"/>
              <a:ext cx="0" cy="38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862012" y="3692962"/>
            <a:ext cx="2871787" cy="1225550"/>
            <a:chOff x="5989638" y="76200"/>
            <a:chExt cx="2871787" cy="1225550"/>
          </a:xfrm>
        </p:grpSpPr>
        <p:pic>
          <p:nvPicPr>
            <p:cNvPr id="74" name="Picture 1035" descr="pez-refill-2_20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88" y="76200"/>
              <a:ext cx="1620837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Rectangle 1041"/>
            <p:cNvSpPr>
              <a:spLocks noChangeArrowheads="1"/>
            </p:cNvSpPr>
            <p:nvPr/>
          </p:nvSpPr>
          <p:spPr bwMode="auto">
            <a:xfrm>
              <a:off x="8185150" y="860425"/>
              <a:ext cx="60642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1</a:t>
              </a:r>
            </a:p>
          </p:txBody>
        </p:sp>
        <p:sp>
          <p:nvSpPr>
            <p:cNvPr id="76" name="Text Box 1030"/>
            <p:cNvSpPr txBox="1">
              <a:spLocks noChangeArrowheads="1"/>
            </p:cNvSpPr>
            <p:nvPr/>
          </p:nvSpPr>
          <p:spPr bwMode="auto">
            <a:xfrm>
              <a:off x="5989638" y="5191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= 2</a:t>
              </a:r>
            </a:p>
          </p:txBody>
        </p:sp>
        <p:sp>
          <p:nvSpPr>
            <p:cNvPr id="77" name="Text Box 1030"/>
            <p:cNvSpPr txBox="1">
              <a:spLocks noChangeArrowheads="1"/>
            </p:cNvSpPr>
            <p:nvPr/>
          </p:nvSpPr>
          <p:spPr bwMode="auto">
            <a:xfrm>
              <a:off x="5989638" y="19843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100</a:t>
              </a:r>
            </a:p>
          </p:txBody>
        </p:sp>
        <p:sp>
          <p:nvSpPr>
            <p:cNvPr id="78" name="Text Box 1030"/>
            <p:cNvSpPr txBox="1">
              <a:spLocks noChangeArrowheads="1"/>
            </p:cNvSpPr>
            <p:nvPr/>
          </p:nvSpPr>
          <p:spPr bwMode="auto">
            <a:xfrm>
              <a:off x="6019800" y="852488"/>
              <a:ext cx="1198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uc</a:t>
              </a:r>
              <a:r>
                <a:rPr lang="en-US" b="1" baseline="-31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50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rot="2813019">
            <a:off x="3771365" y="4167483"/>
            <a:ext cx="382276" cy="381000"/>
            <a:chOff x="1782755" y="4258469"/>
            <a:chExt cx="382276" cy="38100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1782755" y="4436160"/>
              <a:ext cx="382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981200" y="4258469"/>
              <a:ext cx="0" cy="38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4106556" y="3872706"/>
            <a:ext cx="87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3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0690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59"/>
          <p:cNvSpPr txBox="1">
            <a:spLocks noChangeArrowheads="1"/>
          </p:cNvSpPr>
          <p:nvPr/>
        </p:nvSpPr>
        <p:spPr bwMode="auto">
          <a:xfrm>
            <a:off x="234237" y="76200"/>
            <a:ext cx="5638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latin typeface="Trebuchet MS" pitchFamily="34" charset="0"/>
              </a:rPr>
              <a:t>Suppose "a friend" can consume a weight of </a:t>
            </a:r>
            <a:r>
              <a:rPr lang="en-US" sz="2400" b="1" i="1" dirty="0">
                <a:latin typeface="Trebuchet MS" pitchFamily="34" charset="0"/>
              </a:rPr>
              <a:t>13. </a:t>
            </a:r>
            <a:r>
              <a:rPr lang="en-US" sz="2400" i="1" dirty="0">
                <a:latin typeface="Trebuchet MS" pitchFamily="34" charset="0"/>
              </a:rPr>
              <a:t>Assume that y</a:t>
            </a:r>
            <a:r>
              <a:rPr lang="en-US" sz="2400" dirty="0">
                <a:latin typeface="Trebuchet MS" pitchFamily="34" charset="0"/>
              </a:rPr>
              <a:t>ou won’t run out of candy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latin typeface="Trebuchet MS" pitchFamily="34" charset="0"/>
              </a:rPr>
              <a:t>How can you maximize this </a:t>
            </a:r>
            <a:br>
              <a:rPr lang="en-US" sz="2400" dirty="0">
                <a:latin typeface="Trebuchet MS" pitchFamily="34" charset="0"/>
              </a:rPr>
            </a:br>
            <a:r>
              <a:rPr lang="en-US" sz="2400" b="1" i="1" dirty="0">
                <a:solidFill>
                  <a:srgbClr val="008000"/>
                </a:solidFill>
                <a:latin typeface="Trebuchet MS" pitchFamily="34" charset="0"/>
              </a:rPr>
              <a:t>candy-value</a:t>
            </a:r>
            <a:r>
              <a:rPr lang="en-US" sz="2400" b="1" i="1" dirty="0">
                <a:latin typeface="Trebuchet MS" pitchFamily="34" charset="0"/>
              </a:rPr>
              <a:t> </a:t>
            </a:r>
            <a:r>
              <a:rPr lang="en-US" sz="2400" dirty="0">
                <a:latin typeface="Trebuchet MS" pitchFamily="34" charset="0"/>
              </a:rPr>
              <a:t>experience?</a:t>
            </a:r>
          </a:p>
        </p:txBody>
      </p:sp>
      <p:sp>
        <p:nvSpPr>
          <p:cNvPr id="32771" name="Rectangle 32"/>
          <p:cNvSpPr>
            <a:spLocks noChangeArrowheads="1"/>
          </p:cNvSpPr>
          <p:nvPr/>
        </p:nvSpPr>
        <p:spPr bwMode="auto">
          <a:xfrm>
            <a:off x="3053637" y="6348413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dirty="0">
                <a:solidFill>
                  <a:srgbClr val="8E030A"/>
                </a:solidFill>
                <a:latin typeface="Trebuchet MS" pitchFamily="34" charset="0"/>
              </a:rPr>
              <a:t>Does </a:t>
            </a:r>
            <a:r>
              <a:rPr lang="en-US" sz="2400" u="sng" dirty="0">
                <a:solidFill>
                  <a:srgbClr val="8E030A"/>
                </a:solidFill>
                <a:latin typeface="Trebuchet MS" pitchFamily="34" charset="0"/>
              </a:rPr>
              <a:t>greed</a:t>
            </a:r>
            <a:r>
              <a:rPr lang="en-US" sz="2400" dirty="0">
                <a:solidFill>
                  <a:srgbClr val="8E030A"/>
                </a:solidFill>
                <a:latin typeface="Trebuchet MS" pitchFamily="34" charset="0"/>
              </a:rPr>
              <a:t> work?</a:t>
            </a:r>
          </a:p>
        </p:txBody>
      </p:sp>
      <p:pic>
        <p:nvPicPr>
          <p:cNvPr id="32774" name="Picture 1033" descr="necco-wafers_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58913"/>
            <a:ext cx="16224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034" descr="pop-rocks_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851150"/>
            <a:ext cx="1565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Rectangle 1042"/>
          <p:cNvSpPr>
            <a:spLocks noChangeArrowheads="1"/>
          </p:cNvSpPr>
          <p:nvPr/>
        </p:nvSpPr>
        <p:spPr bwMode="auto">
          <a:xfrm>
            <a:off x="8185150" y="2274888"/>
            <a:ext cx="606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2</a:t>
            </a:r>
          </a:p>
        </p:txBody>
      </p:sp>
      <p:sp>
        <p:nvSpPr>
          <p:cNvPr id="32779" name="Rectangle 1043"/>
          <p:cNvSpPr>
            <a:spLocks noChangeArrowheads="1"/>
          </p:cNvSpPr>
          <p:nvPr/>
        </p:nvSpPr>
        <p:spPr bwMode="auto">
          <a:xfrm>
            <a:off x="8135938" y="3589338"/>
            <a:ext cx="606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3</a:t>
            </a:r>
          </a:p>
        </p:txBody>
      </p:sp>
      <p:sp>
        <p:nvSpPr>
          <p:cNvPr id="32784" name="Text Box 1030"/>
          <p:cNvSpPr txBox="1">
            <a:spLocks noChangeArrowheads="1"/>
          </p:cNvSpPr>
          <p:nvPr/>
        </p:nvSpPr>
        <p:spPr bwMode="auto">
          <a:xfrm>
            <a:off x="5994400" y="1895475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31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32785" name="Text Box 1030"/>
          <p:cNvSpPr txBox="1">
            <a:spLocks noChangeArrowheads="1"/>
          </p:cNvSpPr>
          <p:nvPr/>
        </p:nvSpPr>
        <p:spPr bwMode="auto">
          <a:xfrm>
            <a:off x="5994400" y="1574800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120</a:t>
            </a:r>
          </a:p>
        </p:txBody>
      </p:sp>
      <p:sp>
        <p:nvSpPr>
          <p:cNvPr id="32786" name="Text Box 1030"/>
          <p:cNvSpPr txBox="1">
            <a:spLocks noChangeArrowheads="1"/>
          </p:cNvSpPr>
          <p:nvPr/>
        </p:nvSpPr>
        <p:spPr bwMode="auto">
          <a:xfrm>
            <a:off x="6022975" y="3248025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31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32787" name="Text Box 1030"/>
          <p:cNvSpPr txBox="1">
            <a:spLocks noChangeArrowheads="1"/>
          </p:cNvSpPr>
          <p:nvPr/>
        </p:nvSpPr>
        <p:spPr bwMode="auto">
          <a:xfrm>
            <a:off x="6022975" y="2927350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230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89638" y="76200"/>
            <a:ext cx="2871787" cy="1225550"/>
            <a:chOff x="5989638" y="76200"/>
            <a:chExt cx="2871787" cy="1225550"/>
          </a:xfrm>
        </p:grpSpPr>
        <p:pic>
          <p:nvPicPr>
            <p:cNvPr id="32776" name="Picture 1035" descr="pez-refill-2_2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88" y="76200"/>
              <a:ext cx="1620837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Rectangle 1041"/>
            <p:cNvSpPr>
              <a:spLocks noChangeArrowheads="1"/>
            </p:cNvSpPr>
            <p:nvPr/>
          </p:nvSpPr>
          <p:spPr bwMode="auto">
            <a:xfrm>
              <a:off x="8185150" y="860425"/>
              <a:ext cx="60642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1</a:t>
              </a:r>
            </a:p>
          </p:txBody>
        </p:sp>
        <p:sp>
          <p:nvSpPr>
            <p:cNvPr id="32782" name="Text Box 1030"/>
            <p:cNvSpPr txBox="1">
              <a:spLocks noChangeArrowheads="1"/>
            </p:cNvSpPr>
            <p:nvPr/>
          </p:nvSpPr>
          <p:spPr bwMode="auto">
            <a:xfrm>
              <a:off x="5989638" y="5191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= 2</a:t>
              </a:r>
            </a:p>
          </p:txBody>
        </p:sp>
        <p:sp>
          <p:nvSpPr>
            <p:cNvPr id="32783" name="Text Box 1030"/>
            <p:cNvSpPr txBox="1">
              <a:spLocks noChangeArrowheads="1"/>
            </p:cNvSpPr>
            <p:nvPr/>
          </p:nvSpPr>
          <p:spPr bwMode="auto">
            <a:xfrm>
              <a:off x="5989638" y="19843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100</a:t>
              </a:r>
            </a:p>
          </p:txBody>
        </p:sp>
        <p:sp>
          <p:nvSpPr>
            <p:cNvPr id="32792" name="Text Box 1030"/>
            <p:cNvSpPr txBox="1">
              <a:spLocks noChangeArrowheads="1"/>
            </p:cNvSpPr>
            <p:nvPr/>
          </p:nvSpPr>
          <p:spPr bwMode="auto">
            <a:xfrm>
              <a:off x="6019800" y="852488"/>
              <a:ext cx="1198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uc</a:t>
              </a:r>
              <a:r>
                <a:rPr lang="en-US" b="1" baseline="-31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50</a:t>
              </a:r>
            </a:p>
          </p:txBody>
        </p:sp>
      </p:grpSp>
      <p:sp>
        <p:nvSpPr>
          <p:cNvPr id="32793" name="Text Box 1030"/>
          <p:cNvSpPr txBox="1">
            <a:spLocks noChangeArrowheads="1"/>
          </p:cNvSpPr>
          <p:nvPr/>
        </p:nvSpPr>
        <p:spPr bwMode="auto">
          <a:xfrm>
            <a:off x="5989638" y="2233613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uc</a:t>
            </a:r>
            <a:r>
              <a:rPr lang="en-US" b="1" baseline="-31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40</a:t>
            </a:r>
          </a:p>
        </p:txBody>
      </p:sp>
      <p:sp>
        <p:nvSpPr>
          <p:cNvPr id="32794" name="Text Box 1030"/>
          <p:cNvSpPr txBox="1">
            <a:spLocks noChangeArrowheads="1"/>
          </p:cNvSpPr>
          <p:nvPr/>
        </p:nvSpPr>
        <p:spPr bwMode="auto">
          <a:xfrm>
            <a:off x="6065838" y="3589338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uc</a:t>
            </a:r>
            <a:r>
              <a:rPr lang="en-US" b="1" baseline="-31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46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89638" y="4198938"/>
            <a:ext cx="2857500" cy="1212850"/>
            <a:chOff x="5989638" y="4198938"/>
            <a:chExt cx="2857500" cy="1212850"/>
          </a:xfrm>
        </p:grpSpPr>
        <p:pic>
          <p:nvPicPr>
            <p:cNvPr id="32772" name="Picture 1031" descr="bit-o-honey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288" y="4198938"/>
              <a:ext cx="15938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0" name="Rectangle 1044"/>
            <p:cNvSpPr>
              <a:spLocks noChangeArrowheads="1"/>
            </p:cNvSpPr>
            <p:nvPr/>
          </p:nvSpPr>
          <p:spPr bwMode="auto">
            <a:xfrm>
              <a:off x="8140700" y="4933950"/>
              <a:ext cx="60642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4</a:t>
              </a:r>
            </a:p>
          </p:txBody>
        </p:sp>
        <p:sp>
          <p:nvSpPr>
            <p:cNvPr id="32788" name="Text Box 1030"/>
            <p:cNvSpPr txBox="1">
              <a:spLocks noChangeArrowheads="1"/>
            </p:cNvSpPr>
            <p:nvPr/>
          </p:nvSpPr>
          <p:spPr bwMode="auto">
            <a:xfrm>
              <a:off x="5989638" y="458628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7</a:t>
              </a:r>
            </a:p>
          </p:txBody>
        </p:sp>
        <p:sp>
          <p:nvSpPr>
            <p:cNvPr id="32789" name="Text Box 1030"/>
            <p:cNvSpPr txBox="1">
              <a:spLocks noChangeArrowheads="1"/>
            </p:cNvSpPr>
            <p:nvPr/>
          </p:nvSpPr>
          <p:spPr bwMode="auto">
            <a:xfrm>
              <a:off x="5989638" y="42656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560</a:t>
              </a:r>
            </a:p>
          </p:txBody>
        </p:sp>
        <p:sp>
          <p:nvSpPr>
            <p:cNvPr id="32795" name="Text Box 1030"/>
            <p:cNvSpPr txBox="1">
              <a:spLocks noChangeArrowheads="1"/>
            </p:cNvSpPr>
            <p:nvPr/>
          </p:nvSpPr>
          <p:spPr bwMode="auto">
            <a:xfrm>
              <a:off x="6022975" y="4953000"/>
              <a:ext cx="1198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uc</a:t>
              </a:r>
              <a:r>
                <a:rPr lang="en-US" b="1" baseline="-31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80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40438" y="5570538"/>
            <a:ext cx="2805112" cy="1211262"/>
            <a:chOff x="6040438" y="5570538"/>
            <a:chExt cx="2805112" cy="1211262"/>
          </a:xfrm>
        </p:grpSpPr>
        <p:pic>
          <p:nvPicPr>
            <p:cNvPr id="32773" name="Picture 1032" descr="dots2_25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288" y="5570538"/>
              <a:ext cx="1592262" cy="121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1" name="Rectangle 1045"/>
            <p:cNvSpPr>
              <a:spLocks noChangeArrowheads="1"/>
            </p:cNvSpPr>
            <p:nvPr/>
          </p:nvSpPr>
          <p:spPr bwMode="auto">
            <a:xfrm>
              <a:off x="8137525" y="6348413"/>
              <a:ext cx="606425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5</a:t>
              </a:r>
            </a:p>
          </p:txBody>
        </p:sp>
        <p:sp>
          <p:nvSpPr>
            <p:cNvPr id="32790" name="Text Box 1030"/>
            <p:cNvSpPr txBox="1">
              <a:spLocks noChangeArrowheads="1"/>
            </p:cNvSpPr>
            <p:nvPr/>
          </p:nvSpPr>
          <p:spPr bwMode="auto">
            <a:xfrm>
              <a:off x="6040438" y="6016625"/>
              <a:ext cx="1198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= 9</a:t>
              </a:r>
            </a:p>
          </p:txBody>
        </p:sp>
        <p:sp>
          <p:nvSpPr>
            <p:cNvPr id="32791" name="Text Box 1030"/>
            <p:cNvSpPr txBox="1">
              <a:spLocks noChangeArrowheads="1"/>
            </p:cNvSpPr>
            <p:nvPr/>
          </p:nvSpPr>
          <p:spPr bwMode="auto">
            <a:xfrm>
              <a:off x="6040438" y="5695950"/>
              <a:ext cx="1198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675</a:t>
              </a:r>
            </a:p>
          </p:txBody>
        </p:sp>
        <p:sp>
          <p:nvSpPr>
            <p:cNvPr id="32796" name="Text Box 1030"/>
            <p:cNvSpPr txBox="1">
              <a:spLocks noChangeArrowheads="1"/>
            </p:cNvSpPr>
            <p:nvPr/>
          </p:nvSpPr>
          <p:spPr bwMode="auto">
            <a:xfrm>
              <a:off x="6135688" y="63484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uc</a:t>
              </a:r>
              <a:r>
                <a:rPr lang="en-US" b="1" baseline="-31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75</a:t>
              </a:r>
            </a:p>
          </p:txBody>
        </p:sp>
      </p:grpSp>
      <p:sp>
        <p:nvSpPr>
          <p:cNvPr id="68" name="Text Box 1030"/>
          <p:cNvSpPr txBox="1">
            <a:spLocks noChangeArrowheads="1"/>
          </p:cNvSpPr>
          <p:nvPr/>
        </p:nvSpPr>
        <p:spPr bwMode="auto">
          <a:xfrm>
            <a:off x="1194237" y="5149274"/>
            <a:ext cx="20474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31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800" b="1" baseline="-31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875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="1" baseline="-31000" dirty="0" err="1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800" b="1" baseline="-3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13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862012" y="5136356"/>
            <a:ext cx="342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59842" y="4424069"/>
            <a:ext cx="405795" cy="381000"/>
            <a:chOff x="78830" y="4403342"/>
            <a:chExt cx="405795" cy="3810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78830" y="4581033"/>
              <a:ext cx="40579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89034" y="4403342"/>
              <a:ext cx="0" cy="38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862012" y="3692962"/>
            <a:ext cx="2871787" cy="1225550"/>
            <a:chOff x="5989638" y="76200"/>
            <a:chExt cx="2871787" cy="1225550"/>
          </a:xfrm>
        </p:grpSpPr>
        <p:pic>
          <p:nvPicPr>
            <p:cNvPr id="74" name="Picture 1035" descr="pez-refill-2_2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88" y="76200"/>
              <a:ext cx="1620837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Rectangle 1041"/>
            <p:cNvSpPr>
              <a:spLocks noChangeArrowheads="1"/>
            </p:cNvSpPr>
            <p:nvPr/>
          </p:nvSpPr>
          <p:spPr bwMode="auto">
            <a:xfrm>
              <a:off x="8185150" y="860425"/>
              <a:ext cx="606425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1</a:t>
              </a:r>
            </a:p>
          </p:txBody>
        </p:sp>
        <p:sp>
          <p:nvSpPr>
            <p:cNvPr id="76" name="Text Box 1030"/>
            <p:cNvSpPr txBox="1">
              <a:spLocks noChangeArrowheads="1"/>
            </p:cNvSpPr>
            <p:nvPr/>
          </p:nvSpPr>
          <p:spPr bwMode="auto">
            <a:xfrm>
              <a:off x="5989638" y="5191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2</a:t>
              </a:r>
            </a:p>
          </p:txBody>
        </p:sp>
        <p:sp>
          <p:nvSpPr>
            <p:cNvPr id="77" name="Text Box 1030"/>
            <p:cNvSpPr txBox="1">
              <a:spLocks noChangeArrowheads="1"/>
            </p:cNvSpPr>
            <p:nvPr/>
          </p:nvSpPr>
          <p:spPr bwMode="auto">
            <a:xfrm>
              <a:off x="5989638" y="198438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100</a:t>
              </a:r>
            </a:p>
          </p:txBody>
        </p:sp>
        <p:sp>
          <p:nvSpPr>
            <p:cNvPr id="78" name="Text Box 1030"/>
            <p:cNvSpPr txBox="1">
              <a:spLocks noChangeArrowheads="1"/>
            </p:cNvSpPr>
            <p:nvPr/>
          </p:nvSpPr>
          <p:spPr bwMode="auto">
            <a:xfrm>
              <a:off x="6019800" y="852488"/>
              <a:ext cx="11985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uc</a:t>
              </a:r>
              <a:r>
                <a:rPr lang="en-US" b="1" baseline="-31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50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rot="2813019">
            <a:off x="3771365" y="4167483"/>
            <a:ext cx="382276" cy="381000"/>
            <a:chOff x="1782755" y="4258469"/>
            <a:chExt cx="382276" cy="38100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1782755" y="4436160"/>
              <a:ext cx="3822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981200" y="4258469"/>
              <a:ext cx="0" cy="38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4106556" y="3872706"/>
            <a:ext cx="87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928687" y="2321719"/>
            <a:ext cx="2805112" cy="1211262"/>
            <a:chOff x="6040438" y="5570538"/>
            <a:chExt cx="2805112" cy="1211262"/>
          </a:xfrm>
        </p:grpSpPr>
        <p:pic>
          <p:nvPicPr>
            <p:cNvPr id="54" name="Picture 1032" descr="dots2_25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288" y="5570538"/>
              <a:ext cx="1592262" cy="121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ectangle 1045"/>
            <p:cNvSpPr>
              <a:spLocks noChangeArrowheads="1"/>
            </p:cNvSpPr>
            <p:nvPr/>
          </p:nvSpPr>
          <p:spPr bwMode="auto">
            <a:xfrm>
              <a:off x="8137525" y="6348413"/>
              <a:ext cx="606425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i = 5</a:t>
              </a:r>
            </a:p>
          </p:txBody>
        </p:sp>
        <p:sp>
          <p:nvSpPr>
            <p:cNvPr id="56" name="Text Box 1030"/>
            <p:cNvSpPr txBox="1">
              <a:spLocks noChangeArrowheads="1"/>
            </p:cNvSpPr>
            <p:nvPr/>
          </p:nvSpPr>
          <p:spPr bwMode="auto">
            <a:xfrm>
              <a:off x="6040438" y="6016625"/>
              <a:ext cx="1198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b="1" baseline="-31000" dirty="0"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 9</a:t>
              </a:r>
            </a:p>
          </p:txBody>
        </p:sp>
        <p:sp>
          <p:nvSpPr>
            <p:cNvPr id="57" name="Text Box 1030"/>
            <p:cNvSpPr txBox="1">
              <a:spLocks noChangeArrowheads="1"/>
            </p:cNvSpPr>
            <p:nvPr/>
          </p:nvSpPr>
          <p:spPr bwMode="auto">
            <a:xfrm>
              <a:off x="6040438" y="5695950"/>
              <a:ext cx="11985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baseline="-31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= 675</a:t>
              </a:r>
            </a:p>
          </p:txBody>
        </p:sp>
        <p:sp>
          <p:nvSpPr>
            <p:cNvPr id="58" name="Text Box 1030"/>
            <p:cNvSpPr txBox="1">
              <a:spLocks noChangeArrowheads="1"/>
            </p:cNvSpPr>
            <p:nvPr/>
          </p:nvSpPr>
          <p:spPr bwMode="auto">
            <a:xfrm>
              <a:off x="6135688" y="6348413"/>
              <a:ext cx="11985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uc</a:t>
              </a:r>
              <a:r>
                <a:rPr lang="en-US" b="1" baseline="-31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 75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40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85200" cy="4953000"/>
          </a:xfrm>
        </p:spPr>
        <p:txBody>
          <a:bodyPr/>
          <a:lstStyle/>
          <a:p>
            <a:r>
              <a:rPr lang="en-US" sz="9600" b="1" dirty="0"/>
              <a:t>I</a:t>
            </a:r>
            <a:r>
              <a:rPr lang="en-US" sz="9600" b="1" dirty="0" smtClean="0"/>
              <a:t>n </a:t>
            </a:r>
            <a:r>
              <a:rPr lang="en-US" sz="9600" b="1" dirty="0"/>
              <a:t>CS </a:t>
            </a:r>
            <a:r>
              <a:rPr lang="en-US" sz="6600" dirty="0" smtClean="0"/>
              <a:t>(and life?)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11500" b="1" dirty="0" smtClean="0"/>
              <a:t>Greed usually doesn’t work</a:t>
            </a:r>
            <a:br>
              <a:rPr lang="en-US" sz="11500" b="1" dirty="0" smtClean="0"/>
            </a:b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935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ounded Rectangle 34"/>
          <p:cNvSpPr>
            <a:spLocks noChangeArrowheads="1"/>
          </p:cNvSpPr>
          <p:nvPr/>
        </p:nvSpPr>
        <p:spPr bwMode="auto">
          <a:xfrm>
            <a:off x="234949" y="2517775"/>
            <a:ext cx="6011863" cy="2663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867" name="Text Box 1029"/>
          <p:cNvSpPr txBox="1">
            <a:spLocks noChangeArrowheads="1"/>
          </p:cNvSpPr>
          <p:nvPr/>
        </p:nvSpPr>
        <p:spPr bwMode="auto">
          <a:xfrm>
            <a:off x="766763" y="252413"/>
            <a:ext cx="4257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  <a:cs typeface="Times New Roman" pitchFamily="18" charset="0"/>
              </a:rPr>
              <a:t>Knapsack problem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1031" descr="bit-o-honey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4198938"/>
            <a:ext cx="1593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032" descr="dots2_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5570538"/>
            <a:ext cx="159226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033" descr="necco-wafers_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458913"/>
            <a:ext cx="16224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034" descr="pop-rocks_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2851150"/>
            <a:ext cx="1565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035" descr="pez-refill-2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76200"/>
            <a:ext cx="16208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Rectangle 1037"/>
          <p:cNvSpPr>
            <a:spLocks noChangeArrowheads="1"/>
          </p:cNvSpPr>
          <p:nvPr/>
        </p:nvSpPr>
        <p:spPr bwMode="auto">
          <a:xfrm>
            <a:off x="8391525" y="860425"/>
            <a:ext cx="6064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1</a:t>
            </a:r>
          </a:p>
        </p:txBody>
      </p:sp>
      <p:sp>
        <p:nvSpPr>
          <p:cNvPr id="36874" name="Rectangle 1038"/>
          <p:cNvSpPr>
            <a:spLocks noChangeArrowheads="1"/>
          </p:cNvSpPr>
          <p:nvPr/>
        </p:nvSpPr>
        <p:spPr bwMode="auto">
          <a:xfrm>
            <a:off x="8391525" y="2274888"/>
            <a:ext cx="606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2</a:t>
            </a:r>
          </a:p>
        </p:txBody>
      </p:sp>
      <p:sp>
        <p:nvSpPr>
          <p:cNvPr id="36875" name="Rectangle 1039"/>
          <p:cNvSpPr>
            <a:spLocks noChangeArrowheads="1"/>
          </p:cNvSpPr>
          <p:nvPr/>
        </p:nvSpPr>
        <p:spPr bwMode="auto">
          <a:xfrm>
            <a:off x="8342313" y="3589338"/>
            <a:ext cx="606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3</a:t>
            </a:r>
          </a:p>
        </p:txBody>
      </p:sp>
      <p:sp>
        <p:nvSpPr>
          <p:cNvPr id="36876" name="Rectangle 1040"/>
          <p:cNvSpPr>
            <a:spLocks noChangeArrowheads="1"/>
          </p:cNvSpPr>
          <p:nvPr/>
        </p:nvSpPr>
        <p:spPr bwMode="auto">
          <a:xfrm>
            <a:off x="8347075" y="4933950"/>
            <a:ext cx="6064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4</a:t>
            </a:r>
          </a:p>
        </p:txBody>
      </p:sp>
      <p:sp>
        <p:nvSpPr>
          <p:cNvPr id="36877" name="Rectangle 1041"/>
          <p:cNvSpPr>
            <a:spLocks noChangeArrowheads="1"/>
          </p:cNvSpPr>
          <p:nvPr/>
        </p:nvSpPr>
        <p:spPr bwMode="auto">
          <a:xfrm>
            <a:off x="8343900" y="6348413"/>
            <a:ext cx="606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pitchFamily="18" charset="0"/>
              </a:rPr>
              <a:t>i = 5</a:t>
            </a:r>
          </a:p>
        </p:txBody>
      </p:sp>
      <p:sp>
        <p:nvSpPr>
          <p:cNvPr id="36878" name="Rectangle 1096"/>
          <p:cNvSpPr>
            <a:spLocks noChangeArrowheads="1"/>
          </p:cNvSpPr>
          <p:nvPr/>
        </p:nvSpPr>
        <p:spPr bwMode="auto">
          <a:xfrm>
            <a:off x="1401515" y="1872457"/>
            <a:ext cx="29035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cs typeface="Times New Roman" pitchFamily="18" charset="0"/>
              </a:rPr>
              <a:t>Use-it-or-lose-it</a:t>
            </a:r>
          </a:p>
        </p:txBody>
      </p:sp>
      <p:sp>
        <p:nvSpPr>
          <p:cNvPr id="36879" name="Text Box 1030"/>
          <p:cNvSpPr txBox="1">
            <a:spLocks noChangeArrowheads="1"/>
          </p:cNvSpPr>
          <p:nvPr/>
        </p:nvSpPr>
        <p:spPr bwMode="auto">
          <a:xfrm>
            <a:off x="6196013" y="519113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31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36880" name="Text Box 1030"/>
          <p:cNvSpPr txBox="1">
            <a:spLocks noChangeArrowheads="1"/>
          </p:cNvSpPr>
          <p:nvPr/>
        </p:nvSpPr>
        <p:spPr bwMode="auto">
          <a:xfrm>
            <a:off x="6196013" y="198438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100</a:t>
            </a:r>
          </a:p>
        </p:txBody>
      </p:sp>
      <p:sp>
        <p:nvSpPr>
          <p:cNvPr id="36881" name="Text Box 1030"/>
          <p:cNvSpPr txBox="1">
            <a:spLocks noChangeArrowheads="1"/>
          </p:cNvSpPr>
          <p:nvPr/>
        </p:nvSpPr>
        <p:spPr bwMode="auto">
          <a:xfrm>
            <a:off x="6200775" y="1895475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31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36882" name="Text Box 1030"/>
          <p:cNvSpPr txBox="1">
            <a:spLocks noChangeArrowheads="1"/>
          </p:cNvSpPr>
          <p:nvPr/>
        </p:nvSpPr>
        <p:spPr bwMode="auto">
          <a:xfrm>
            <a:off x="6200775" y="1574800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120</a:t>
            </a:r>
          </a:p>
        </p:txBody>
      </p:sp>
      <p:sp>
        <p:nvSpPr>
          <p:cNvPr id="36883" name="Text Box 1030"/>
          <p:cNvSpPr txBox="1">
            <a:spLocks noChangeArrowheads="1"/>
          </p:cNvSpPr>
          <p:nvPr/>
        </p:nvSpPr>
        <p:spPr bwMode="auto">
          <a:xfrm>
            <a:off x="6229350" y="3248025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31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36884" name="Text Box 1030"/>
          <p:cNvSpPr txBox="1">
            <a:spLocks noChangeArrowheads="1"/>
          </p:cNvSpPr>
          <p:nvPr/>
        </p:nvSpPr>
        <p:spPr bwMode="auto">
          <a:xfrm>
            <a:off x="6229350" y="2927350"/>
            <a:ext cx="119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230</a:t>
            </a:r>
          </a:p>
        </p:txBody>
      </p:sp>
      <p:sp>
        <p:nvSpPr>
          <p:cNvPr id="36885" name="Text Box 1030"/>
          <p:cNvSpPr txBox="1">
            <a:spLocks noChangeArrowheads="1"/>
          </p:cNvSpPr>
          <p:nvPr/>
        </p:nvSpPr>
        <p:spPr bwMode="auto">
          <a:xfrm>
            <a:off x="6196013" y="4586288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3100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sp>
        <p:nvSpPr>
          <p:cNvPr id="36886" name="Text Box 1030"/>
          <p:cNvSpPr txBox="1">
            <a:spLocks noChangeArrowheads="1"/>
          </p:cNvSpPr>
          <p:nvPr/>
        </p:nvSpPr>
        <p:spPr bwMode="auto">
          <a:xfrm>
            <a:off x="6196013" y="4265613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560</a:t>
            </a:r>
          </a:p>
        </p:txBody>
      </p:sp>
      <p:sp>
        <p:nvSpPr>
          <p:cNvPr id="36887" name="Text Box 1030"/>
          <p:cNvSpPr txBox="1">
            <a:spLocks noChangeArrowheads="1"/>
          </p:cNvSpPr>
          <p:nvPr/>
        </p:nvSpPr>
        <p:spPr bwMode="auto">
          <a:xfrm>
            <a:off x="6246813" y="6016625"/>
            <a:ext cx="1198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3100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9</a:t>
            </a:r>
          </a:p>
        </p:txBody>
      </p:sp>
      <p:sp>
        <p:nvSpPr>
          <p:cNvPr id="36888" name="Text Box 1030"/>
          <p:cNvSpPr txBox="1">
            <a:spLocks noChangeArrowheads="1"/>
          </p:cNvSpPr>
          <p:nvPr/>
        </p:nvSpPr>
        <p:spPr bwMode="auto">
          <a:xfrm>
            <a:off x="6246813" y="5695950"/>
            <a:ext cx="1198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31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 675</a:t>
            </a:r>
          </a:p>
        </p:txBody>
      </p:sp>
      <p:sp>
        <p:nvSpPr>
          <p:cNvPr id="36890" name="Rectangle 1096"/>
          <p:cNvSpPr>
            <a:spLocks noChangeArrowheads="1"/>
          </p:cNvSpPr>
          <p:nvPr/>
        </p:nvSpPr>
        <p:spPr bwMode="auto">
          <a:xfrm>
            <a:off x="382588" y="2770187"/>
            <a:ext cx="36147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bestValue( capacity ) = </a:t>
            </a:r>
          </a:p>
        </p:txBody>
      </p:sp>
      <p:sp>
        <p:nvSpPr>
          <p:cNvPr id="36891" name="Rectangle 1096"/>
          <p:cNvSpPr>
            <a:spLocks noChangeArrowheads="1"/>
          </p:cNvSpPr>
          <p:nvPr/>
        </p:nvSpPr>
        <p:spPr bwMode="auto">
          <a:xfrm>
            <a:off x="1791376" y="3522662"/>
            <a:ext cx="3728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bestValue( capacity-1 )  </a:t>
            </a:r>
          </a:p>
        </p:txBody>
      </p:sp>
      <p:sp>
        <p:nvSpPr>
          <p:cNvPr id="36892" name="Rectangle 1096"/>
          <p:cNvSpPr>
            <a:spLocks noChangeArrowheads="1"/>
          </p:cNvSpPr>
          <p:nvPr/>
        </p:nvSpPr>
        <p:spPr bwMode="auto">
          <a:xfrm>
            <a:off x="1786613" y="4106862"/>
            <a:ext cx="4690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bestValue( capacity-w</a:t>
            </a:r>
            <a:r>
              <a:rPr lang="en-US" sz="2800" b="1" baseline="-25000" dirty="0"/>
              <a:t>i</a:t>
            </a:r>
            <a:r>
              <a:rPr lang="en-US" sz="2800" b="1" dirty="0"/>
              <a:t> )  +  v</a:t>
            </a:r>
            <a:r>
              <a:rPr lang="en-US" sz="2800" b="1" baseline="-25000" dirty="0"/>
              <a:t>i</a:t>
            </a:r>
            <a:r>
              <a:rPr lang="en-US" sz="2800" b="1" dirty="0"/>
              <a:t>   </a:t>
            </a:r>
          </a:p>
        </p:txBody>
      </p:sp>
      <p:sp>
        <p:nvSpPr>
          <p:cNvPr id="36893" name="Rectangle 28"/>
          <p:cNvSpPr>
            <a:spLocks noChangeArrowheads="1"/>
          </p:cNvSpPr>
          <p:nvPr/>
        </p:nvSpPr>
        <p:spPr bwMode="auto">
          <a:xfrm>
            <a:off x="546776" y="3829050"/>
            <a:ext cx="904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max</a:t>
            </a:r>
            <a:endParaRPr lang="en-US" sz="3200" dirty="0"/>
          </a:p>
        </p:txBody>
      </p:sp>
      <p:sp>
        <p:nvSpPr>
          <p:cNvPr id="36894" name="Left Brace 30"/>
          <p:cNvSpPr>
            <a:spLocks/>
          </p:cNvSpPr>
          <p:nvPr/>
        </p:nvSpPr>
        <p:spPr bwMode="auto">
          <a:xfrm>
            <a:off x="1489751" y="3590925"/>
            <a:ext cx="274637" cy="1160462"/>
          </a:xfrm>
          <a:prstGeom prst="leftBrace">
            <a:avLst>
              <a:gd name="adj1" fmla="val 63773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2731176" y="4548187"/>
            <a:ext cx="2329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over all possible i</a:t>
            </a:r>
          </a:p>
        </p:txBody>
      </p:sp>
      <p:cxnSp>
        <p:nvCxnSpPr>
          <p:cNvPr id="36896" name="Straight Connector 33"/>
          <p:cNvCxnSpPr>
            <a:cxnSpLocks noChangeShapeType="1"/>
          </p:cNvCxnSpPr>
          <p:nvPr/>
        </p:nvCxnSpPr>
        <p:spPr bwMode="auto">
          <a:xfrm flipV="1">
            <a:off x="1828800" y="4598987"/>
            <a:ext cx="4339550" cy="19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2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3713" y="4381500"/>
              <a:ext cx="9525" cy="26987"/>
            </p14:xfrm>
          </p:contentPart>
        </mc:Choice>
        <mc:Fallback xmlns="">
          <p:pic>
            <p:nvPicPr>
              <p:cNvPr id="512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48218" y="4377182"/>
                <a:ext cx="25644" cy="417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58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0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792163"/>
            <a:ext cx="8301038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1029"/>
          <p:cNvSpPr txBox="1">
            <a:spLocks noChangeArrowheads="1"/>
          </p:cNvSpPr>
          <p:nvPr/>
        </p:nvSpPr>
        <p:spPr bwMode="auto">
          <a:xfrm>
            <a:off x="304800" y="2286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Knapsack problem ~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recursive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code</a:t>
            </a:r>
          </a:p>
        </p:txBody>
      </p:sp>
      <p:pic>
        <p:nvPicPr>
          <p:cNvPr id="23555" name="Picture 29" descr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0300" y="134938"/>
            <a:ext cx="1612900" cy="393700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8" name="Line 1110"/>
          <p:cNvSpPr>
            <a:spLocks noChangeShapeType="1"/>
          </p:cNvSpPr>
          <p:nvPr/>
        </p:nvSpPr>
        <p:spPr bwMode="auto">
          <a:xfrm>
            <a:off x="6007100" y="2362200"/>
            <a:ext cx="1370013" cy="312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76" y="5142104"/>
            <a:ext cx="35909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Callout 1 10"/>
          <p:cNvSpPr/>
          <p:nvPr/>
        </p:nvSpPr>
        <p:spPr>
          <a:xfrm>
            <a:off x="3048000" y="5192110"/>
            <a:ext cx="2152376" cy="1557338"/>
          </a:xfrm>
          <a:prstGeom prst="borderCallout1">
            <a:avLst>
              <a:gd name="adj1" fmla="val 29334"/>
              <a:gd name="adj2" fmla="val 119583"/>
              <a:gd name="adj3" fmla="val 77843"/>
              <a:gd name="adj4" fmla="val 1005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Do you see how these rules relate to the recursive code?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Yes 	B) No</a:t>
            </a:r>
          </a:p>
        </p:txBody>
      </p:sp>
    </p:spTree>
    <p:extLst>
      <p:ext uri="{BB962C8B-B14F-4D97-AF65-F5344CB8AC3E}">
        <p14:creationId xmlns:p14="http://schemas.microsoft.com/office/powerpoint/2010/main" val="14568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600200"/>
          </a:xfrm>
        </p:spPr>
        <p:txBody>
          <a:bodyPr/>
          <a:lstStyle/>
          <a:p>
            <a:r>
              <a:rPr lang="en-US" sz="3600" u="sng" dirty="0" smtClean="0"/>
              <a:t>Differences between </a:t>
            </a:r>
            <a:r>
              <a:rPr lang="en-US" sz="3600" u="sng" dirty="0" err="1" smtClean="0"/>
              <a:t>Memoization</a:t>
            </a:r>
            <a:r>
              <a:rPr lang="en-US" sz="3600" u="sng" smtClean="0"/>
              <a:t> and Dynamic Programming</a:t>
            </a:r>
            <a:r>
              <a:rPr lang="en-US" sz="3600" b="1" smtClean="0"/>
              <a:t/>
            </a:r>
            <a:br>
              <a:rPr lang="en-US" sz="3600" b="1" smtClean="0"/>
            </a:b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839200" cy="4525962"/>
          </a:xfrm>
        </p:spPr>
        <p:txBody>
          <a:bodyPr/>
          <a:lstStyle/>
          <a:p>
            <a:r>
              <a:rPr lang="en-US" sz="2800" smtClean="0"/>
              <a:t>Brute Force Recursion </a:t>
            </a:r>
          </a:p>
          <a:p>
            <a:pPr lvl="1"/>
            <a:r>
              <a:rPr lang="en-US" sz="2400" b="1" smtClean="0"/>
              <a:t>Top-Down</a:t>
            </a:r>
          </a:p>
          <a:p>
            <a:r>
              <a:rPr lang="en-US" sz="2800" smtClean="0"/>
              <a:t>Memoization </a:t>
            </a:r>
          </a:p>
          <a:p>
            <a:pPr lvl="1"/>
            <a:r>
              <a:rPr lang="en-US" sz="2400" b="1" smtClean="0"/>
              <a:t>Top-down</a:t>
            </a:r>
          </a:p>
          <a:p>
            <a:pPr lvl="1"/>
            <a:r>
              <a:rPr lang="en-US" sz="2400" smtClean="0"/>
              <a:t>Keep track of recursive calls you’ve made and store the result.</a:t>
            </a:r>
          </a:p>
          <a:p>
            <a:pPr lvl="1"/>
            <a:r>
              <a:rPr lang="en-US" sz="2400" smtClean="0"/>
              <a:t>Before you make a recursive call, check to see if you already know the answer.</a:t>
            </a:r>
          </a:p>
          <a:p>
            <a:r>
              <a:rPr lang="en-US" sz="2800" smtClean="0"/>
              <a:t>Dynamic Programming</a:t>
            </a:r>
          </a:p>
          <a:p>
            <a:pPr lvl="1"/>
            <a:r>
              <a:rPr lang="en-US" sz="2400" b="1" smtClean="0"/>
              <a:t>Bottom-up</a:t>
            </a:r>
          </a:p>
          <a:p>
            <a:pPr lvl="1"/>
            <a:r>
              <a:rPr lang="en-US" sz="2400" smtClean="0"/>
              <a:t>Build up a table with answers to smaller problems</a:t>
            </a:r>
          </a:p>
          <a:p>
            <a:pPr lvl="1"/>
            <a:r>
              <a:rPr lang="en-US" sz="2400" smtClean="0"/>
              <a:t>Make sure you always have already calculated the required components (e.g.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fib(n-1) + fib(n-2)</a:t>
            </a:r>
            <a:r>
              <a:rPr lang="en-US" sz="2400" smtClean="0"/>
              <a:t>)  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19145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5600" y="1447800"/>
            <a:ext cx="2057400" cy="1570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Fibonacci Solution Methods </a:t>
            </a:r>
          </a:p>
        </p:txBody>
      </p:sp>
    </p:spTree>
    <p:extLst>
      <p:ext uri="{BB962C8B-B14F-4D97-AF65-F5344CB8AC3E}">
        <p14:creationId xmlns:p14="http://schemas.microsoft.com/office/powerpoint/2010/main" val="40287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9"/>
          <p:cNvSpPr txBox="1">
            <a:spLocks noChangeArrowheads="1"/>
          </p:cNvSpPr>
          <p:nvPr/>
        </p:nvSpPr>
        <p:spPr bwMode="auto">
          <a:xfrm>
            <a:off x="1524000" y="228600"/>
            <a:ext cx="4257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Dynamic programming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43" name="Rectangle 1083"/>
          <p:cNvSpPr>
            <a:spLocks noChangeArrowheads="1"/>
          </p:cNvSpPr>
          <p:nvPr/>
        </p:nvSpPr>
        <p:spPr bwMode="auto">
          <a:xfrm>
            <a:off x="3120259" y="4027678"/>
            <a:ext cx="1181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rebuchet MS" pitchFamily="34" charset="0"/>
                <a:cs typeface="Times New Roman" pitchFamily="18" charset="0"/>
              </a:rPr>
              <a:t>CAPACITY</a:t>
            </a:r>
          </a:p>
        </p:txBody>
      </p:sp>
      <p:sp>
        <p:nvSpPr>
          <p:cNvPr id="38944" name="Line 1110"/>
          <p:cNvSpPr>
            <a:spLocks noChangeShapeType="1"/>
          </p:cNvSpPr>
          <p:nvPr/>
        </p:nvSpPr>
        <p:spPr bwMode="auto">
          <a:xfrm>
            <a:off x="1367659" y="4713478"/>
            <a:ext cx="4724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1291459" y="4389628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latin typeface="Trebuchet MS" pitchFamily="34" charset="0"/>
              </a:rPr>
              <a:t>Fill in this table from 0 up to the actual capacity of interest…</a:t>
            </a:r>
          </a:p>
        </p:txBody>
      </p:sp>
      <p:pic>
        <p:nvPicPr>
          <p:cNvPr id="38947" name="Picture 35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134938"/>
            <a:ext cx="1612900" cy="3937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48" name="Rectangle 1096"/>
          <p:cNvSpPr>
            <a:spLocks noChangeArrowheads="1"/>
          </p:cNvSpPr>
          <p:nvPr/>
        </p:nvSpPr>
        <p:spPr bwMode="auto">
          <a:xfrm>
            <a:off x="685800" y="1066800"/>
            <a:ext cx="64175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  <a:cs typeface="Times New Roman" pitchFamily="18" charset="0"/>
              </a:rPr>
              <a:t>Create a table of possible recursive calls</a:t>
            </a:r>
            <a:r>
              <a:rPr lang="en-US" sz="2400" dirty="0" smtClean="0">
                <a:latin typeface="Trebuchet MS" pitchFamily="34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rebuchet MS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Trebuchet MS" pitchFamily="34" charset="0"/>
                <a:cs typeface="Times New Roman" pitchFamily="18" charset="0"/>
              </a:rPr>
              <a:t>Compute the results of each one </a:t>
            </a:r>
            <a:r>
              <a:rPr lang="en-US" sz="2400" i="1" dirty="0">
                <a:latin typeface="Trebuchet MS" pitchFamily="34" charset="0"/>
                <a:cs typeface="Times New Roman" pitchFamily="18" charset="0"/>
              </a:rPr>
              <a:t>bottom-up.</a:t>
            </a:r>
            <a:endParaRPr lang="en-US" sz="2400" dirty="0">
              <a:latin typeface="Trebuchet MS" pitchFamily="34" charset="0"/>
              <a:cs typeface="Times New Roman" pitchFamily="18" charset="0"/>
            </a:endParaRPr>
          </a:p>
          <a:p>
            <a:endParaRPr lang="en-US" sz="24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4512544" y="2837053"/>
            <a:ext cx="2590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Trebuchet MS" pitchFamily="34" charset="0"/>
              </a:rPr>
              <a:t>T[ capacity ]</a:t>
            </a:r>
            <a:r>
              <a:rPr lang="en-US" dirty="0">
                <a:latin typeface="Trebuchet MS" pitchFamily="34" charset="0"/>
              </a:rPr>
              <a:t> = the maximum value obtainable for the given capacity   </a:t>
            </a:r>
          </a:p>
        </p:txBody>
      </p:sp>
      <p:sp>
        <p:nvSpPr>
          <p:cNvPr id="38954" name="Line 1110"/>
          <p:cNvSpPr>
            <a:spLocks noChangeShapeType="1"/>
          </p:cNvSpPr>
          <p:nvPr/>
        </p:nvSpPr>
        <p:spPr bwMode="auto">
          <a:xfrm>
            <a:off x="6400800" y="4108724"/>
            <a:ext cx="825719" cy="13776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5" name="Rectangle 43"/>
          <p:cNvSpPr>
            <a:spLocks noChangeArrowheads="1"/>
          </p:cNvSpPr>
          <p:nvPr/>
        </p:nvSpPr>
        <p:spPr bwMode="auto">
          <a:xfrm>
            <a:off x="492123" y="3019425"/>
            <a:ext cx="3027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500" dirty="0">
                <a:latin typeface="Trebuchet MS" pitchFamily="34" charset="0"/>
              </a:rPr>
              <a:t>Which values are "easy" to fill in?</a:t>
            </a:r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492123" y="3409950"/>
            <a:ext cx="2544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500" dirty="0">
                <a:latin typeface="Trebuchet MS" pitchFamily="34" charset="0"/>
              </a:rPr>
              <a:t>How do we fill in each cell?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802610"/>
              </p:ext>
            </p:extLst>
          </p:nvPr>
        </p:nvGraphicFramePr>
        <p:xfrm>
          <a:off x="162471" y="5257800"/>
          <a:ext cx="8899198" cy="107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1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228600" y="212725"/>
            <a:ext cx="69040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500" dirty="0">
                <a:latin typeface="Trebuchet MS" pitchFamily="34" charset="0"/>
              </a:rPr>
              <a:t>(1) Finish filling in this table of best-results for the knapsack problem: </a:t>
            </a:r>
            <a:endParaRPr lang="en-US" sz="1500" b="1" dirty="0">
              <a:latin typeface="Trebuchet MS" pitchFamily="34" charset="0"/>
            </a:endParaRP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196412" y="2438400"/>
            <a:ext cx="4343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500" dirty="0">
                <a:latin typeface="Trebuchet MS" pitchFamily="34" charset="0"/>
              </a:rPr>
              <a:t>(2) Estimate the big-O runtime of this table-filling algorithm, in terms of N, the number of items available.</a:t>
            </a:r>
          </a:p>
          <a:p>
            <a:endParaRPr lang="en-US" sz="1500" dirty="0">
              <a:latin typeface="Trebuchet MS" pitchFamily="34" charset="0"/>
            </a:endParaRPr>
          </a:p>
          <a:p>
            <a:r>
              <a:rPr lang="en-US" sz="1500" dirty="0">
                <a:latin typeface="Trebuchet MS" pitchFamily="34" charset="0"/>
              </a:rPr>
              <a:t>What else does the big-O runtime depend on?</a:t>
            </a:r>
            <a:endParaRPr lang="en-US" sz="1500" b="1" dirty="0">
              <a:latin typeface="Trebuchet MS" pitchFamily="34" charset="0"/>
            </a:endParaRPr>
          </a:p>
        </p:txBody>
      </p:sp>
      <p:sp>
        <p:nvSpPr>
          <p:cNvPr id="39969" name="Rectangle 1083"/>
          <p:cNvSpPr>
            <a:spLocks noChangeArrowheads="1"/>
          </p:cNvSpPr>
          <p:nvPr/>
        </p:nvSpPr>
        <p:spPr bwMode="auto">
          <a:xfrm>
            <a:off x="8077200" y="98424"/>
            <a:ext cx="849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  <a:cs typeface="Times New Roman" pitchFamily="18" charset="0"/>
              </a:rPr>
              <a:t>CAPACITY</a:t>
            </a:r>
            <a:endParaRPr lang="en-US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9970" name="Text Box 52"/>
          <p:cNvSpPr txBox="1">
            <a:spLocks noChangeArrowheads="1"/>
          </p:cNvSpPr>
          <p:nvPr/>
        </p:nvSpPr>
        <p:spPr bwMode="auto">
          <a:xfrm>
            <a:off x="914400" y="1446975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latin typeface="Trebuchet MS" pitchFamily="34" charset="0"/>
              </a:rPr>
              <a:t>Fill in this table from 0 up to the actual capacity of interest…</a:t>
            </a:r>
          </a:p>
        </p:txBody>
      </p:sp>
      <p:pic>
        <p:nvPicPr>
          <p:cNvPr id="39974" name="Picture 58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28800"/>
            <a:ext cx="1612900" cy="3937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75" name="Text Box 59"/>
          <p:cNvSpPr txBox="1">
            <a:spLocks noChangeArrowheads="1"/>
          </p:cNvSpPr>
          <p:nvPr/>
        </p:nvSpPr>
        <p:spPr bwMode="auto">
          <a:xfrm>
            <a:off x="300202" y="1720027"/>
            <a:ext cx="6172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latin typeface="Trebuchet MS" pitchFamily="34" charset="0"/>
              </a:rPr>
              <a:t>Each cell is </a:t>
            </a:r>
            <a:r>
              <a:rPr lang="en-US" sz="1200" dirty="0">
                <a:solidFill>
                  <a:srgbClr val="008000"/>
                </a:solidFill>
                <a:latin typeface="Trebuchet MS" pitchFamily="34" charset="0"/>
              </a:rPr>
              <a:t>T[ capacity ]</a:t>
            </a:r>
            <a:r>
              <a:rPr lang="en-US" sz="1200" dirty="0">
                <a:latin typeface="Trebuchet MS" pitchFamily="34" charset="0"/>
              </a:rPr>
              <a:t> = the maximum </a:t>
            </a:r>
            <a:r>
              <a:rPr lang="en-US" sz="1200" dirty="0">
                <a:solidFill>
                  <a:srgbClr val="008000"/>
                </a:solidFill>
                <a:latin typeface="Trebuchet MS" pitchFamily="34" charset="0"/>
              </a:rPr>
              <a:t>value</a:t>
            </a:r>
            <a:r>
              <a:rPr lang="en-US" sz="1200" dirty="0">
                <a:latin typeface="Trebuchet MS" pitchFamily="34" charset="0"/>
              </a:rPr>
              <a:t> obtainable for the given capacity </a:t>
            </a:r>
          </a:p>
        </p:txBody>
      </p:sp>
      <p:sp>
        <p:nvSpPr>
          <p:cNvPr id="39976" name="Line 60"/>
          <p:cNvSpPr>
            <a:spLocks noChangeShapeType="1"/>
          </p:cNvSpPr>
          <p:nvPr/>
        </p:nvSpPr>
        <p:spPr bwMode="auto">
          <a:xfrm>
            <a:off x="196412" y="2286000"/>
            <a:ext cx="6573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9977" name="Rectangle 7"/>
          <p:cNvSpPr>
            <a:spLocks noChangeArrowheads="1"/>
          </p:cNvSpPr>
          <p:nvPr/>
        </p:nvSpPr>
        <p:spPr bwMode="auto">
          <a:xfrm>
            <a:off x="196412" y="5058761"/>
            <a:ext cx="4495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500" dirty="0">
                <a:latin typeface="Trebuchet MS" pitchFamily="34" charset="0"/>
              </a:rPr>
              <a:t>(3) How could you </a:t>
            </a:r>
            <a:r>
              <a:rPr lang="en-US" sz="1500" i="1" dirty="0">
                <a:latin typeface="Trebuchet MS" pitchFamily="34" charset="0"/>
              </a:rPr>
              <a:t>also </a:t>
            </a:r>
            <a:r>
              <a:rPr lang="en-US" sz="1500" dirty="0">
                <a:latin typeface="Trebuchet MS" pitchFamily="34" charset="0"/>
              </a:rPr>
              <a:t>keep track of the items to take using a 2nd table with </a:t>
            </a:r>
            <a:r>
              <a:rPr lang="en-US" sz="1500" i="1" dirty="0">
                <a:latin typeface="Trebuchet MS" pitchFamily="34" charset="0"/>
              </a:rPr>
              <a:t>one item per cell?</a:t>
            </a:r>
            <a:endParaRPr lang="en-US" sz="1500" b="1" dirty="0">
              <a:latin typeface="Trebuchet MS" pitchFamily="34" charset="0"/>
            </a:endParaRPr>
          </a:p>
        </p:txBody>
      </p:sp>
      <p:sp>
        <p:nvSpPr>
          <p:cNvPr id="39978" name="Line 62"/>
          <p:cNvSpPr>
            <a:spLocks noChangeShapeType="1"/>
          </p:cNvSpPr>
          <p:nvPr/>
        </p:nvSpPr>
        <p:spPr bwMode="auto">
          <a:xfrm>
            <a:off x="228600" y="4876800"/>
            <a:ext cx="6573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9981" name="Rectangle 1083"/>
          <p:cNvSpPr>
            <a:spLocks noChangeArrowheads="1"/>
          </p:cNvSpPr>
          <p:nvPr/>
        </p:nvSpPr>
        <p:spPr bwMode="auto">
          <a:xfrm>
            <a:off x="7881143" y="1445389"/>
            <a:ext cx="620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latin typeface="Trebuchet MS" pitchFamily="34" charset="0"/>
                <a:cs typeface="Times New Roman" pitchFamily="18" charset="0"/>
              </a:rPr>
              <a:t>VALUE</a:t>
            </a:r>
            <a:endParaRPr lang="en-US" dirty="0">
              <a:solidFill>
                <a:srgbClr val="008000"/>
              </a:solidFill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46709"/>
              </p:ext>
            </p:extLst>
          </p:nvPr>
        </p:nvGraphicFramePr>
        <p:xfrm>
          <a:off x="152400" y="316131"/>
          <a:ext cx="8899198" cy="107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166524"/>
              </p:ext>
            </p:extLst>
          </p:nvPr>
        </p:nvGraphicFramePr>
        <p:xfrm>
          <a:off x="76200" y="5783580"/>
          <a:ext cx="8899198" cy="107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  <a:gridCol w="635657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4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7378700" y="4187825"/>
            <a:ext cx="1427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i="1" dirty="0">
                <a:latin typeface="Times New Roman" pitchFamily="18" charset="0"/>
              </a:rPr>
              <a:t>Quiz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228600" y="212725"/>
            <a:ext cx="69040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500" dirty="0">
                <a:latin typeface="Trebuchet MS" pitchFamily="34" charset="0"/>
              </a:rPr>
              <a:t>(1) Finish filling in this table of best-results for the knapsack problem: </a:t>
            </a:r>
            <a:endParaRPr lang="en-US" sz="1500" b="1" dirty="0">
              <a:latin typeface="Trebuchet MS" pitchFamily="34" charset="0"/>
            </a:endParaRPr>
          </a:p>
        </p:txBody>
      </p:sp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228600" y="3529013"/>
            <a:ext cx="43434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500" dirty="0">
                <a:latin typeface="Trebuchet MS" pitchFamily="34" charset="0"/>
              </a:rPr>
              <a:t>(2) Estimate the big-O runtime of this table-filling algorithm, in terms of C, the knapsack capacity.</a:t>
            </a:r>
          </a:p>
          <a:p>
            <a:endParaRPr lang="en-US" sz="1500" dirty="0">
              <a:latin typeface="Trebuchet MS" pitchFamily="34" charset="0"/>
            </a:endParaRPr>
          </a:p>
          <a:p>
            <a:r>
              <a:rPr lang="en-US" sz="1500" dirty="0">
                <a:latin typeface="Trebuchet MS" pitchFamily="34" charset="0"/>
              </a:rPr>
              <a:t>What else does the big-O runtime depend on∞</a:t>
            </a:r>
            <a:endParaRPr lang="en-US" sz="1500" b="1" dirty="0">
              <a:latin typeface="Trebuchet MS" pitchFamily="34" charset="0"/>
            </a:endParaRPr>
          </a:p>
        </p:txBody>
      </p:sp>
      <p:sp>
        <p:nvSpPr>
          <p:cNvPr id="49157" name="Rectangle 1055"/>
          <p:cNvSpPr>
            <a:spLocks noChangeArrowheads="1"/>
          </p:cNvSpPr>
          <p:nvPr/>
        </p:nvSpPr>
        <p:spPr bwMode="auto">
          <a:xfrm>
            <a:off x="698500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58" name="Rectangle 1056"/>
          <p:cNvSpPr>
            <a:spLocks noChangeArrowheads="1"/>
          </p:cNvSpPr>
          <p:nvPr/>
        </p:nvSpPr>
        <p:spPr bwMode="auto">
          <a:xfrm>
            <a:off x="1089025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59" name="Rectangle 1057"/>
          <p:cNvSpPr>
            <a:spLocks noChangeArrowheads="1"/>
          </p:cNvSpPr>
          <p:nvPr/>
        </p:nvSpPr>
        <p:spPr bwMode="auto">
          <a:xfrm>
            <a:off x="1481138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0" name="Rectangle 1058"/>
          <p:cNvSpPr>
            <a:spLocks noChangeArrowheads="1"/>
          </p:cNvSpPr>
          <p:nvPr/>
        </p:nvSpPr>
        <p:spPr bwMode="auto">
          <a:xfrm>
            <a:off x="1871663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1" name="Rectangle 1059"/>
          <p:cNvSpPr>
            <a:spLocks noChangeArrowheads="1"/>
          </p:cNvSpPr>
          <p:nvPr/>
        </p:nvSpPr>
        <p:spPr bwMode="auto">
          <a:xfrm>
            <a:off x="2263775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2" name="Rectangle 1060"/>
          <p:cNvSpPr>
            <a:spLocks noChangeArrowheads="1"/>
          </p:cNvSpPr>
          <p:nvPr/>
        </p:nvSpPr>
        <p:spPr bwMode="auto">
          <a:xfrm>
            <a:off x="2655888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3" name="Rectangle 1061"/>
          <p:cNvSpPr>
            <a:spLocks noChangeArrowheads="1"/>
          </p:cNvSpPr>
          <p:nvPr/>
        </p:nvSpPr>
        <p:spPr bwMode="auto">
          <a:xfrm>
            <a:off x="3046413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4" name="Rectangle 1062"/>
          <p:cNvSpPr>
            <a:spLocks noChangeArrowheads="1"/>
          </p:cNvSpPr>
          <p:nvPr/>
        </p:nvSpPr>
        <p:spPr bwMode="auto">
          <a:xfrm>
            <a:off x="3438525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5" name="Rectangle 1063"/>
          <p:cNvSpPr>
            <a:spLocks noChangeArrowheads="1"/>
          </p:cNvSpPr>
          <p:nvPr/>
        </p:nvSpPr>
        <p:spPr bwMode="auto">
          <a:xfrm>
            <a:off x="3830638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6" name="Rectangle 1064"/>
          <p:cNvSpPr>
            <a:spLocks noChangeArrowheads="1"/>
          </p:cNvSpPr>
          <p:nvPr/>
        </p:nvSpPr>
        <p:spPr bwMode="auto">
          <a:xfrm>
            <a:off x="4221163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7" name="Rectangle 1065"/>
          <p:cNvSpPr>
            <a:spLocks noChangeArrowheads="1"/>
          </p:cNvSpPr>
          <p:nvPr/>
        </p:nvSpPr>
        <p:spPr bwMode="auto">
          <a:xfrm>
            <a:off x="4613275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8" name="Rectangle 1066"/>
          <p:cNvSpPr>
            <a:spLocks noChangeArrowheads="1"/>
          </p:cNvSpPr>
          <p:nvPr/>
        </p:nvSpPr>
        <p:spPr bwMode="auto">
          <a:xfrm>
            <a:off x="5005388" y="1189038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69" name="Rectangle 1067"/>
          <p:cNvSpPr>
            <a:spLocks noChangeArrowheads="1"/>
          </p:cNvSpPr>
          <p:nvPr/>
        </p:nvSpPr>
        <p:spPr bwMode="auto">
          <a:xfrm>
            <a:off x="5400675" y="1187450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70" name="Rectangle 1068"/>
          <p:cNvSpPr>
            <a:spLocks noChangeArrowheads="1"/>
          </p:cNvSpPr>
          <p:nvPr/>
        </p:nvSpPr>
        <p:spPr bwMode="auto">
          <a:xfrm>
            <a:off x="5792788" y="1187450"/>
            <a:ext cx="377825" cy="94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 dirty="0">
              <a:latin typeface="Times" pitchFamily="-128" charset="0"/>
            </a:endParaRPr>
          </a:p>
        </p:txBody>
      </p:sp>
      <p:sp>
        <p:nvSpPr>
          <p:cNvPr id="49171" name="Rectangle 1069"/>
          <p:cNvSpPr>
            <a:spLocks noChangeArrowheads="1"/>
          </p:cNvSpPr>
          <p:nvPr/>
        </p:nvSpPr>
        <p:spPr bwMode="auto">
          <a:xfrm>
            <a:off x="741363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0</a:t>
            </a:r>
          </a:p>
        </p:txBody>
      </p:sp>
      <p:sp>
        <p:nvSpPr>
          <p:cNvPr id="49172" name="Rectangle 1070"/>
          <p:cNvSpPr>
            <a:spLocks noChangeArrowheads="1"/>
          </p:cNvSpPr>
          <p:nvPr/>
        </p:nvSpPr>
        <p:spPr bwMode="auto">
          <a:xfrm>
            <a:off x="1130300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1</a:t>
            </a:r>
          </a:p>
        </p:txBody>
      </p:sp>
      <p:sp>
        <p:nvSpPr>
          <p:cNvPr id="49173" name="Rectangle 1071"/>
          <p:cNvSpPr>
            <a:spLocks noChangeArrowheads="1"/>
          </p:cNvSpPr>
          <p:nvPr/>
        </p:nvSpPr>
        <p:spPr bwMode="auto">
          <a:xfrm>
            <a:off x="1520825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2</a:t>
            </a:r>
          </a:p>
        </p:txBody>
      </p:sp>
      <p:sp>
        <p:nvSpPr>
          <p:cNvPr id="49174" name="Rectangle 1072"/>
          <p:cNvSpPr>
            <a:spLocks noChangeArrowheads="1"/>
          </p:cNvSpPr>
          <p:nvPr/>
        </p:nvSpPr>
        <p:spPr bwMode="auto">
          <a:xfrm>
            <a:off x="1911350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3</a:t>
            </a:r>
          </a:p>
        </p:txBody>
      </p:sp>
      <p:sp>
        <p:nvSpPr>
          <p:cNvPr id="49175" name="Rectangle 1073"/>
          <p:cNvSpPr>
            <a:spLocks noChangeArrowheads="1"/>
          </p:cNvSpPr>
          <p:nvPr/>
        </p:nvSpPr>
        <p:spPr bwMode="auto">
          <a:xfrm>
            <a:off x="2301875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4</a:t>
            </a:r>
          </a:p>
        </p:txBody>
      </p:sp>
      <p:sp>
        <p:nvSpPr>
          <p:cNvPr id="49176" name="Rectangle 1074"/>
          <p:cNvSpPr>
            <a:spLocks noChangeArrowheads="1"/>
          </p:cNvSpPr>
          <p:nvPr/>
        </p:nvSpPr>
        <p:spPr bwMode="auto">
          <a:xfrm>
            <a:off x="2690813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5</a:t>
            </a:r>
          </a:p>
        </p:txBody>
      </p:sp>
      <p:sp>
        <p:nvSpPr>
          <p:cNvPr id="49177" name="Rectangle 1075"/>
          <p:cNvSpPr>
            <a:spLocks noChangeArrowheads="1"/>
          </p:cNvSpPr>
          <p:nvPr/>
        </p:nvSpPr>
        <p:spPr bwMode="auto">
          <a:xfrm>
            <a:off x="3081338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6</a:t>
            </a:r>
          </a:p>
        </p:txBody>
      </p:sp>
      <p:sp>
        <p:nvSpPr>
          <p:cNvPr id="49178" name="Rectangle 1076"/>
          <p:cNvSpPr>
            <a:spLocks noChangeArrowheads="1"/>
          </p:cNvSpPr>
          <p:nvPr/>
        </p:nvSpPr>
        <p:spPr bwMode="auto">
          <a:xfrm>
            <a:off x="3471863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7</a:t>
            </a:r>
          </a:p>
        </p:txBody>
      </p:sp>
      <p:sp>
        <p:nvSpPr>
          <p:cNvPr id="49179" name="Rectangle 1077"/>
          <p:cNvSpPr>
            <a:spLocks noChangeArrowheads="1"/>
          </p:cNvSpPr>
          <p:nvPr/>
        </p:nvSpPr>
        <p:spPr bwMode="auto">
          <a:xfrm>
            <a:off x="3862388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8</a:t>
            </a:r>
          </a:p>
        </p:txBody>
      </p:sp>
      <p:sp>
        <p:nvSpPr>
          <p:cNvPr id="49180" name="Rectangle 1078"/>
          <p:cNvSpPr>
            <a:spLocks noChangeArrowheads="1"/>
          </p:cNvSpPr>
          <p:nvPr/>
        </p:nvSpPr>
        <p:spPr bwMode="auto">
          <a:xfrm>
            <a:off x="4252913" y="83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9</a:t>
            </a:r>
          </a:p>
        </p:txBody>
      </p:sp>
      <p:sp>
        <p:nvSpPr>
          <p:cNvPr id="49181" name="Rectangle 1079"/>
          <p:cNvSpPr>
            <a:spLocks noChangeArrowheads="1"/>
          </p:cNvSpPr>
          <p:nvPr/>
        </p:nvSpPr>
        <p:spPr bwMode="auto">
          <a:xfrm>
            <a:off x="4606925" y="838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cs typeface="Times New Roman" pitchFamily="18" charset="0"/>
              </a:rPr>
              <a:t>10</a:t>
            </a:r>
          </a:p>
        </p:txBody>
      </p:sp>
      <p:sp>
        <p:nvSpPr>
          <p:cNvPr id="49182" name="Rectangle 1080"/>
          <p:cNvSpPr>
            <a:spLocks noChangeArrowheads="1"/>
          </p:cNvSpPr>
          <p:nvPr/>
        </p:nvSpPr>
        <p:spPr bwMode="auto">
          <a:xfrm>
            <a:off x="5014913" y="838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cs typeface="Times New Roman" pitchFamily="18" charset="0"/>
              </a:rPr>
              <a:t>11</a:t>
            </a:r>
          </a:p>
        </p:txBody>
      </p:sp>
      <p:sp>
        <p:nvSpPr>
          <p:cNvPr id="49183" name="Rectangle 1081"/>
          <p:cNvSpPr>
            <a:spLocks noChangeArrowheads="1"/>
          </p:cNvSpPr>
          <p:nvPr/>
        </p:nvSpPr>
        <p:spPr bwMode="auto">
          <a:xfrm>
            <a:off x="5422900" y="838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cs typeface="Times New Roman" pitchFamily="18" charset="0"/>
              </a:rPr>
              <a:t>12</a:t>
            </a:r>
          </a:p>
        </p:txBody>
      </p:sp>
      <p:sp>
        <p:nvSpPr>
          <p:cNvPr id="49184" name="Rectangle 1082"/>
          <p:cNvSpPr>
            <a:spLocks noChangeArrowheads="1"/>
          </p:cNvSpPr>
          <p:nvPr/>
        </p:nvSpPr>
        <p:spPr bwMode="auto">
          <a:xfrm>
            <a:off x="5791200" y="838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cs typeface="Times New Roman" pitchFamily="18" charset="0"/>
              </a:rPr>
              <a:t>13</a:t>
            </a:r>
          </a:p>
        </p:txBody>
      </p:sp>
      <p:sp>
        <p:nvSpPr>
          <p:cNvPr id="49185" name="Rectangle 1083"/>
          <p:cNvSpPr>
            <a:spLocks noChangeArrowheads="1"/>
          </p:cNvSpPr>
          <p:nvPr/>
        </p:nvSpPr>
        <p:spPr bwMode="auto">
          <a:xfrm>
            <a:off x="5105400" y="609600"/>
            <a:ext cx="849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  <a:cs typeface="Times New Roman" pitchFamily="18" charset="0"/>
              </a:rPr>
              <a:t>CAPACITY</a:t>
            </a:r>
            <a:endParaRPr lang="en-US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1143000" y="2209800"/>
            <a:ext cx="464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latin typeface="Trebuchet MS" pitchFamily="34" charset="0"/>
              </a:rPr>
              <a:t>Fill in this table from 0 up to the actual capacity of interest…</a:t>
            </a:r>
          </a:p>
        </p:txBody>
      </p:sp>
      <p:pic>
        <p:nvPicPr>
          <p:cNvPr id="49187" name="Picture 38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228600"/>
            <a:ext cx="1612900" cy="3937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88" name="Text Box 39"/>
          <p:cNvSpPr txBox="1">
            <a:spLocks noChangeArrowheads="1"/>
          </p:cNvSpPr>
          <p:nvPr/>
        </p:nvSpPr>
        <p:spPr bwMode="auto">
          <a:xfrm>
            <a:off x="381000" y="2482850"/>
            <a:ext cx="6172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latin typeface="Trebuchet MS" pitchFamily="34" charset="0"/>
              </a:rPr>
              <a:t>Each cell is </a:t>
            </a:r>
            <a:r>
              <a:rPr lang="en-US" sz="1200" dirty="0">
                <a:solidFill>
                  <a:srgbClr val="008000"/>
                </a:solidFill>
                <a:latin typeface="Trebuchet MS" pitchFamily="34" charset="0"/>
              </a:rPr>
              <a:t>T[ capacity ]</a:t>
            </a:r>
            <a:r>
              <a:rPr lang="en-US" sz="1200" dirty="0">
                <a:latin typeface="Trebuchet MS" pitchFamily="34" charset="0"/>
              </a:rPr>
              <a:t> = the maximum </a:t>
            </a:r>
            <a:r>
              <a:rPr lang="en-US" sz="1200" dirty="0">
                <a:solidFill>
                  <a:srgbClr val="008000"/>
                </a:solidFill>
                <a:latin typeface="Trebuchet MS" pitchFamily="34" charset="0"/>
              </a:rPr>
              <a:t>value</a:t>
            </a:r>
            <a:r>
              <a:rPr lang="en-US" sz="1200" dirty="0">
                <a:latin typeface="Trebuchet MS" pitchFamily="34" charset="0"/>
              </a:rPr>
              <a:t> obtainable for the given capacity </a:t>
            </a:r>
          </a:p>
        </p:txBody>
      </p:sp>
      <p:sp>
        <p:nvSpPr>
          <p:cNvPr id="49189" name="Line 40"/>
          <p:cNvSpPr>
            <a:spLocks noChangeShapeType="1"/>
          </p:cNvSpPr>
          <p:nvPr/>
        </p:nvSpPr>
        <p:spPr bwMode="auto">
          <a:xfrm>
            <a:off x="400050" y="3338513"/>
            <a:ext cx="6573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9190" name="Rectangle 7"/>
          <p:cNvSpPr>
            <a:spLocks noChangeArrowheads="1"/>
          </p:cNvSpPr>
          <p:nvPr/>
        </p:nvSpPr>
        <p:spPr bwMode="auto">
          <a:xfrm>
            <a:off x="228600" y="5618163"/>
            <a:ext cx="4495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500" dirty="0">
                <a:latin typeface="Trebuchet MS" pitchFamily="34" charset="0"/>
              </a:rPr>
              <a:t>(3) How could you </a:t>
            </a:r>
            <a:r>
              <a:rPr lang="en-US" sz="1500" i="1" dirty="0">
                <a:latin typeface="Trebuchet MS" pitchFamily="34" charset="0"/>
              </a:rPr>
              <a:t>also </a:t>
            </a:r>
            <a:r>
              <a:rPr lang="en-US" sz="1500" dirty="0">
                <a:latin typeface="Trebuchet MS" pitchFamily="34" charset="0"/>
              </a:rPr>
              <a:t>keep track of the items to take using a 2nd table with </a:t>
            </a:r>
            <a:r>
              <a:rPr lang="en-US" sz="1500" i="1" dirty="0">
                <a:latin typeface="Trebuchet MS" pitchFamily="34" charset="0"/>
              </a:rPr>
              <a:t>one item per cell∞</a:t>
            </a:r>
            <a:endParaRPr lang="en-US" sz="1500" b="1" dirty="0">
              <a:latin typeface="Trebuchet MS" pitchFamily="34" charset="0"/>
            </a:endParaRPr>
          </a:p>
        </p:txBody>
      </p:sp>
      <p:sp>
        <p:nvSpPr>
          <p:cNvPr id="49191" name="Line 42"/>
          <p:cNvSpPr>
            <a:spLocks noChangeShapeType="1"/>
          </p:cNvSpPr>
          <p:nvPr/>
        </p:nvSpPr>
        <p:spPr bwMode="auto">
          <a:xfrm>
            <a:off x="400050" y="5465763"/>
            <a:ext cx="6573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49192" name="Picture 43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5654675"/>
            <a:ext cx="4191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93" name="Rectangle 1083"/>
          <p:cNvSpPr>
            <a:spLocks noChangeArrowheads="1"/>
          </p:cNvSpPr>
          <p:nvPr/>
        </p:nvSpPr>
        <p:spPr bwMode="auto">
          <a:xfrm>
            <a:off x="8013700" y="5489575"/>
            <a:ext cx="682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latin typeface="Trebuchet MS" pitchFamily="34" charset="0"/>
                <a:cs typeface="Times New Roman" pitchFamily="18" charset="0"/>
              </a:rPr>
              <a:t>CAPACITY</a:t>
            </a:r>
          </a:p>
        </p:txBody>
      </p:sp>
      <p:sp>
        <p:nvSpPr>
          <p:cNvPr id="49194" name="Rectangle 1083"/>
          <p:cNvSpPr>
            <a:spLocks noChangeArrowheads="1"/>
          </p:cNvSpPr>
          <p:nvPr/>
        </p:nvSpPr>
        <p:spPr bwMode="auto">
          <a:xfrm>
            <a:off x="6248400" y="1447800"/>
            <a:ext cx="620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latin typeface="Trebuchet MS" pitchFamily="34" charset="0"/>
                <a:cs typeface="Times New Roman" pitchFamily="18" charset="0"/>
              </a:rPr>
              <a:t>VALUE</a:t>
            </a:r>
            <a:endParaRPr lang="en-US" dirty="0">
              <a:solidFill>
                <a:srgbClr val="0080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9195" name="Rectangle 1083"/>
          <p:cNvSpPr>
            <a:spLocks noChangeArrowheads="1"/>
          </p:cNvSpPr>
          <p:nvPr/>
        </p:nvSpPr>
        <p:spPr bwMode="auto">
          <a:xfrm rot="-5400000">
            <a:off x="8655050" y="6156325"/>
            <a:ext cx="654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8E030A"/>
                </a:solidFill>
                <a:latin typeface="Trebuchet MS" pitchFamily="34" charset="0"/>
                <a:cs typeface="Times New Roman" pitchFamily="18" charset="0"/>
              </a:rPr>
              <a:t>One Item</a:t>
            </a:r>
          </a:p>
        </p:txBody>
      </p:sp>
      <p:sp>
        <p:nvSpPr>
          <p:cNvPr id="49196" name="Rectangle 1111"/>
          <p:cNvSpPr>
            <a:spLocks noChangeArrowheads="1"/>
          </p:cNvSpPr>
          <p:nvPr/>
        </p:nvSpPr>
        <p:spPr bwMode="auto">
          <a:xfrm>
            <a:off x="673100" y="1370013"/>
            <a:ext cx="428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0</a:t>
            </a:r>
            <a:endParaRPr lang="en-US" b="1" dirty="0">
              <a:solidFill>
                <a:srgbClr val="008000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49197" name="Rectangle 1112"/>
          <p:cNvSpPr>
            <a:spLocks noChangeArrowheads="1"/>
          </p:cNvSpPr>
          <p:nvPr/>
        </p:nvSpPr>
        <p:spPr bwMode="auto">
          <a:xfrm>
            <a:off x="1063625" y="1371600"/>
            <a:ext cx="428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0</a:t>
            </a:r>
            <a:endParaRPr lang="en-US" b="1" dirty="0">
              <a:solidFill>
                <a:srgbClr val="008000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49198" name="Rectangle 1113"/>
          <p:cNvSpPr>
            <a:spLocks noChangeArrowheads="1"/>
          </p:cNvSpPr>
          <p:nvPr/>
        </p:nvSpPr>
        <p:spPr bwMode="auto">
          <a:xfrm>
            <a:off x="1438275" y="1524000"/>
            <a:ext cx="45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100</a:t>
            </a:r>
          </a:p>
        </p:txBody>
      </p:sp>
      <p:sp>
        <p:nvSpPr>
          <p:cNvPr id="49199" name="Rectangle 1114"/>
          <p:cNvSpPr>
            <a:spLocks noChangeArrowheads="1"/>
          </p:cNvSpPr>
          <p:nvPr/>
        </p:nvSpPr>
        <p:spPr bwMode="auto">
          <a:xfrm>
            <a:off x="1830388" y="1524000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120</a:t>
            </a:r>
          </a:p>
        </p:txBody>
      </p:sp>
      <p:sp>
        <p:nvSpPr>
          <p:cNvPr id="49200" name="Rectangle 1115"/>
          <p:cNvSpPr>
            <a:spLocks noChangeArrowheads="1"/>
          </p:cNvSpPr>
          <p:nvPr/>
        </p:nvSpPr>
        <p:spPr bwMode="auto">
          <a:xfrm>
            <a:off x="2219325" y="1524000"/>
            <a:ext cx="45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200</a:t>
            </a:r>
          </a:p>
        </p:txBody>
      </p:sp>
      <p:sp>
        <p:nvSpPr>
          <p:cNvPr id="49201" name="Rectangle 1116"/>
          <p:cNvSpPr>
            <a:spLocks noChangeArrowheads="1"/>
          </p:cNvSpPr>
          <p:nvPr/>
        </p:nvSpPr>
        <p:spPr bwMode="auto">
          <a:xfrm>
            <a:off x="2628900" y="1524000"/>
            <a:ext cx="45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230</a:t>
            </a:r>
          </a:p>
        </p:txBody>
      </p:sp>
      <p:sp>
        <p:nvSpPr>
          <p:cNvPr id="49202" name="Rectangle 1117"/>
          <p:cNvSpPr>
            <a:spLocks noChangeArrowheads="1"/>
          </p:cNvSpPr>
          <p:nvPr/>
        </p:nvSpPr>
        <p:spPr bwMode="auto">
          <a:xfrm>
            <a:off x="3028950" y="1524000"/>
            <a:ext cx="45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300</a:t>
            </a:r>
          </a:p>
        </p:txBody>
      </p:sp>
      <p:sp>
        <p:nvSpPr>
          <p:cNvPr id="49203" name="Rectangle 1118"/>
          <p:cNvSpPr>
            <a:spLocks noChangeArrowheads="1"/>
          </p:cNvSpPr>
          <p:nvPr/>
        </p:nvSpPr>
        <p:spPr bwMode="auto">
          <a:xfrm>
            <a:off x="3387725" y="1524000"/>
            <a:ext cx="45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560</a:t>
            </a:r>
          </a:p>
        </p:txBody>
      </p:sp>
      <p:sp>
        <p:nvSpPr>
          <p:cNvPr id="49204" name="Rectangle 1119"/>
          <p:cNvSpPr>
            <a:spLocks noChangeArrowheads="1"/>
          </p:cNvSpPr>
          <p:nvPr/>
        </p:nvSpPr>
        <p:spPr bwMode="auto">
          <a:xfrm>
            <a:off x="3779838" y="1524000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560</a:t>
            </a:r>
          </a:p>
        </p:txBody>
      </p:sp>
      <p:sp>
        <p:nvSpPr>
          <p:cNvPr id="49205" name="Rectangle 1120"/>
          <p:cNvSpPr>
            <a:spLocks noChangeArrowheads="1"/>
          </p:cNvSpPr>
          <p:nvPr/>
        </p:nvSpPr>
        <p:spPr bwMode="auto">
          <a:xfrm>
            <a:off x="4168775" y="1524000"/>
            <a:ext cx="45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675</a:t>
            </a:r>
          </a:p>
        </p:txBody>
      </p:sp>
      <p:sp>
        <p:nvSpPr>
          <p:cNvPr id="49206" name="Rectangle 1121"/>
          <p:cNvSpPr>
            <a:spLocks noChangeArrowheads="1"/>
          </p:cNvSpPr>
          <p:nvPr/>
        </p:nvSpPr>
        <p:spPr bwMode="auto">
          <a:xfrm>
            <a:off x="4573588" y="1524000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680</a:t>
            </a:r>
          </a:p>
        </p:txBody>
      </p:sp>
      <p:sp>
        <p:nvSpPr>
          <p:cNvPr id="49207" name="Rectangle 1122"/>
          <p:cNvSpPr>
            <a:spLocks noChangeArrowheads="1"/>
          </p:cNvSpPr>
          <p:nvPr/>
        </p:nvSpPr>
        <p:spPr bwMode="auto">
          <a:xfrm>
            <a:off x="4957763" y="1524000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775</a:t>
            </a:r>
          </a:p>
        </p:txBody>
      </p:sp>
      <p:sp>
        <p:nvSpPr>
          <p:cNvPr id="49208" name="Rectangle 1123"/>
          <p:cNvSpPr>
            <a:spLocks noChangeArrowheads="1"/>
          </p:cNvSpPr>
          <p:nvPr/>
        </p:nvSpPr>
        <p:spPr bwMode="auto">
          <a:xfrm>
            <a:off x="5370513" y="1524000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folHlink"/>
                </a:solidFill>
                <a:latin typeface="Courier New" pitchFamily="49" charset="0"/>
                <a:cs typeface="Times New Roman" pitchFamily="18" charset="0"/>
              </a:rPr>
              <a:t>795</a:t>
            </a:r>
            <a:endParaRPr lang="en-US" sz="1200" b="1" dirty="0">
              <a:solidFill>
                <a:srgbClr val="008000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49209" name="Rectangle 1124"/>
          <p:cNvSpPr>
            <a:spLocks noChangeArrowheads="1"/>
          </p:cNvSpPr>
          <p:nvPr/>
        </p:nvSpPr>
        <p:spPr bwMode="auto">
          <a:xfrm>
            <a:off x="5762625" y="1524000"/>
            <a:ext cx="45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875</a:t>
            </a:r>
            <a:endParaRPr lang="en-US" sz="1200" b="1" dirty="0">
              <a:solidFill>
                <a:srgbClr val="008000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49210" name="Rectangle 1112"/>
          <p:cNvSpPr>
            <a:spLocks noChangeArrowheads="1"/>
          </p:cNvSpPr>
          <p:nvPr/>
        </p:nvSpPr>
        <p:spPr bwMode="auto">
          <a:xfrm rot="-5400000">
            <a:off x="4625181" y="6087270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null</a:t>
            </a:r>
          </a:p>
        </p:txBody>
      </p:sp>
      <p:sp>
        <p:nvSpPr>
          <p:cNvPr id="49211" name="Rectangle 1112"/>
          <p:cNvSpPr>
            <a:spLocks noChangeArrowheads="1"/>
          </p:cNvSpPr>
          <p:nvPr/>
        </p:nvSpPr>
        <p:spPr bwMode="auto">
          <a:xfrm rot="-5400000">
            <a:off x="4914106" y="6087270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null</a:t>
            </a:r>
          </a:p>
        </p:txBody>
      </p:sp>
      <p:sp>
        <p:nvSpPr>
          <p:cNvPr id="49212" name="Rectangle 1113"/>
          <p:cNvSpPr>
            <a:spLocks noChangeArrowheads="1"/>
          </p:cNvSpPr>
          <p:nvPr/>
        </p:nvSpPr>
        <p:spPr bwMode="auto">
          <a:xfrm>
            <a:off x="5405438" y="60960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1</a:t>
            </a:r>
          </a:p>
        </p:txBody>
      </p:sp>
      <p:sp>
        <p:nvSpPr>
          <p:cNvPr id="49213" name="Rectangle 1113"/>
          <p:cNvSpPr>
            <a:spLocks noChangeArrowheads="1"/>
          </p:cNvSpPr>
          <p:nvPr/>
        </p:nvSpPr>
        <p:spPr bwMode="auto">
          <a:xfrm>
            <a:off x="5684838" y="62484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2</a:t>
            </a:r>
          </a:p>
        </p:txBody>
      </p:sp>
      <p:sp>
        <p:nvSpPr>
          <p:cNvPr id="49214" name="Rectangle 1113"/>
          <p:cNvSpPr>
            <a:spLocks noChangeArrowheads="1"/>
          </p:cNvSpPr>
          <p:nvPr/>
        </p:nvSpPr>
        <p:spPr bwMode="auto">
          <a:xfrm>
            <a:off x="5980113" y="60960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1</a:t>
            </a:r>
          </a:p>
        </p:txBody>
      </p:sp>
      <p:sp>
        <p:nvSpPr>
          <p:cNvPr id="49215" name="Rectangle 1113"/>
          <p:cNvSpPr>
            <a:spLocks noChangeArrowheads="1"/>
          </p:cNvSpPr>
          <p:nvPr/>
        </p:nvSpPr>
        <p:spPr bwMode="auto">
          <a:xfrm>
            <a:off x="6259513" y="62484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3</a:t>
            </a:r>
          </a:p>
        </p:txBody>
      </p:sp>
      <p:sp>
        <p:nvSpPr>
          <p:cNvPr id="49216" name="Rectangle 1113"/>
          <p:cNvSpPr>
            <a:spLocks noChangeArrowheads="1"/>
          </p:cNvSpPr>
          <p:nvPr/>
        </p:nvSpPr>
        <p:spPr bwMode="auto">
          <a:xfrm>
            <a:off x="6553200" y="60960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1</a:t>
            </a:r>
          </a:p>
        </p:txBody>
      </p:sp>
      <p:sp>
        <p:nvSpPr>
          <p:cNvPr id="49217" name="Rectangle 1113"/>
          <p:cNvSpPr>
            <a:spLocks noChangeArrowheads="1"/>
          </p:cNvSpPr>
          <p:nvPr/>
        </p:nvSpPr>
        <p:spPr bwMode="auto">
          <a:xfrm>
            <a:off x="6827838" y="62484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4</a:t>
            </a:r>
          </a:p>
        </p:txBody>
      </p:sp>
      <p:sp>
        <p:nvSpPr>
          <p:cNvPr id="49218" name="Rectangle 1113"/>
          <p:cNvSpPr>
            <a:spLocks noChangeArrowheads="1"/>
          </p:cNvSpPr>
          <p:nvPr/>
        </p:nvSpPr>
        <p:spPr bwMode="auto">
          <a:xfrm>
            <a:off x="7123113" y="60960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4</a:t>
            </a:r>
          </a:p>
        </p:txBody>
      </p:sp>
      <p:sp>
        <p:nvSpPr>
          <p:cNvPr id="49219" name="Rectangle 1113"/>
          <p:cNvSpPr>
            <a:spLocks noChangeArrowheads="1"/>
          </p:cNvSpPr>
          <p:nvPr/>
        </p:nvSpPr>
        <p:spPr bwMode="auto">
          <a:xfrm>
            <a:off x="7402513" y="62484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5</a:t>
            </a:r>
          </a:p>
        </p:txBody>
      </p:sp>
      <p:sp>
        <p:nvSpPr>
          <p:cNvPr id="49220" name="Rectangle 1113"/>
          <p:cNvSpPr>
            <a:spLocks noChangeArrowheads="1"/>
          </p:cNvSpPr>
          <p:nvPr/>
        </p:nvSpPr>
        <p:spPr bwMode="auto">
          <a:xfrm>
            <a:off x="7696200" y="60960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4</a:t>
            </a:r>
          </a:p>
        </p:txBody>
      </p:sp>
      <p:sp>
        <p:nvSpPr>
          <p:cNvPr id="49221" name="Rectangle 1113"/>
          <p:cNvSpPr>
            <a:spLocks noChangeArrowheads="1"/>
          </p:cNvSpPr>
          <p:nvPr/>
        </p:nvSpPr>
        <p:spPr bwMode="auto">
          <a:xfrm>
            <a:off x="7970838" y="62484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5</a:t>
            </a:r>
          </a:p>
        </p:txBody>
      </p:sp>
      <p:sp>
        <p:nvSpPr>
          <p:cNvPr id="49222" name="Rectangle 1113"/>
          <p:cNvSpPr>
            <a:spLocks noChangeArrowheads="1"/>
          </p:cNvSpPr>
          <p:nvPr/>
        </p:nvSpPr>
        <p:spPr bwMode="auto">
          <a:xfrm>
            <a:off x="8266113" y="60960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5</a:t>
            </a:r>
          </a:p>
        </p:txBody>
      </p:sp>
      <p:sp>
        <p:nvSpPr>
          <p:cNvPr id="49223" name="Rectangle 1113"/>
          <p:cNvSpPr>
            <a:spLocks noChangeArrowheads="1"/>
          </p:cNvSpPr>
          <p:nvPr/>
        </p:nvSpPr>
        <p:spPr bwMode="auto">
          <a:xfrm>
            <a:off x="8545513" y="62484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E030A"/>
                </a:solidFill>
                <a:latin typeface="Courier New" pitchFamily="49" charset="0"/>
                <a:cs typeface="Times New Roman" pitchFamily="18" charset="0"/>
              </a:rPr>
              <a:t>5</a:t>
            </a:r>
          </a:p>
        </p:txBody>
      </p:sp>
      <p:sp>
        <p:nvSpPr>
          <p:cNvPr id="49224" name="Rectangle 76"/>
          <p:cNvSpPr>
            <a:spLocks noChangeArrowheads="1"/>
          </p:cNvSpPr>
          <p:nvPr/>
        </p:nvSpPr>
        <p:spPr bwMode="auto">
          <a:xfrm>
            <a:off x="4953000" y="3962400"/>
            <a:ext cx="1652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200" dirty="0">
                <a:solidFill>
                  <a:srgbClr val="8E030A"/>
                </a:solidFill>
                <a:latin typeface="Trebuchet MS" pitchFamily="34" charset="0"/>
              </a:rPr>
              <a:t>O( N*C )</a:t>
            </a:r>
          </a:p>
        </p:txBody>
      </p:sp>
    </p:spTree>
    <p:extLst>
      <p:ext uri="{BB962C8B-B14F-4D97-AF65-F5344CB8AC3E}">
        <p14:creationId xmlns:p14="http://schemas.microsoft.com/office/powerpoint/2010/main" val="28313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5"/>
          <a:stretch/>
        </p:blipFill>
        <p:spPr bwMode="auto">
          <a:xfrm>
            <a:off x="0" y="1"/>
            <a:ext cx="6858000" cy="31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2"/>
          <a:stretch/>
        </p:blipFill>
        <p:spPr bwMode="auto">
          <a:xfrm>
            <a:off x="0" y="3124200"/>
            <a:ext cx="6858000" cy="373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5734870" y="3886200"/>
            <a:ext cx="3443288" cy="2987567"/>
          </a:xfrm>
          <a:prstGeom prst="borderCallout1">
            <a:avLst>
              <a:gd name="adj1" fmla="val 18416"/>
              <a:gd name="adj2" fmla="val -136"/>
              <a:gd name="adj3" fmla="val 15952"/>
              <a:gd name="adj4" fmla="val -145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Factorial using Dynamic Programming  (DP)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/>
              <a:t>(Note: it doesn’t provide any speed-up in this case)</a:t>
            </a:r>
            <a:endParaRPr lang="en-US" sz="2400" i="1" dirty="0"/>
          </a:p>
        </p:txBody>
      </p:sp>
      <p:sp>
        <p:nvSpPr>
          <p:cNvPr id="8" name="Line Callout 1 7"/>
          <p:cNvSpPr/>
          <p:nvPr/>
        </p:nvSpPr>
        <p:spPr>
          <a:xfrm>
            <a:off x="5867400" y="1552906"/>
            <a:ext cx="3158358" cy="1418898"/>
          </a:xfrm>
          <a:prstGeom prst="borderCallout1">
            <a:avLst>
              <a:gd name="adj1" fmla="val 131749"/>
              <a:gd name="adj2" fmla="val -10119"/>
              <a:gd name="adj3" fmla="val 76676"/>
              <a:gd name="adj4" fmla="val 14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One cell in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z="2800" dirty="0" smtClean="0"/>
              <a:t> for EACH possible recursive call.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3887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Fibonacci Using Recursion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" y="1905000"/>
            <a:ext cx="9127307" cy="406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8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87" y="0"/>
            <a:ext cx="8229600" cy="1143000"/>
          </a:xfrm>
        </p:spPr>
        <p:txBody>
          <a:bodyPr/>
          <a:lstStyle/>
          <a:p>
            <a:r>
              <a:rPr lang="en-US" b="1" dirty="0" smtClean="0"/>
              <a:t>Fill In – Fibonacci DP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7" y="1143000"/>
            <a:ext cx="86487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381000" y="6248400"/>
            <a:ext cx="8610601" cy="533400"/>
          </a:xfrm>
          <a:prstGeom prst="borderCallout1">
            <a:avLst>
              <a:gd name="adj1" fmla="val -4409"/>
              <a:gd name="adj2" fmla="val 60273"/>
              <a:gd name="adj3" fmla="val -94753"/>
              <a:gd name="adj4" fmla="val 4903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A) Stuck         B)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table[x]</a:t>
            </a:r>
            <a:r>
              <a:rPr lang="en-US" sz="2400" dirty="0" smtClean="0"/>
              <a:t>      C)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table[x-1]</a:t>
            </a:r>
            <a:r>
              <a:rPr lang="en-US" sz="2400" dirty="0" smtClean="0"/>
              <a:t>      D)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table[x+1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2400" dirty="0"/>
              <a:t>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570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" y="685800"/>
            <a:ext cx="909945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1" y="0"/>
            <a:ext cx="9178158" cy="625367"/>
          </a:xfrm>
          <a:prstGeom prst="borderCallout1">
            <a:avLst>
              <a:gd name="adj1" fmla="val 18416"/>
              <a:gd name="adj2" fmla="val -136"/>
              <a:gd name="adj3" fmla="val 43683"/>
              <a:gd name="adj4" fmla="val -17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Fibonacci using Dynamic Programming  (DP) SOLUTION</a:t>
            </a:r>
          </a:p>
        </p:txBody>
      </p:sp>
    </p:spTree>
    <p:extLst>
      <p:ext uri="{BB962C8B-B14F-4D97-AF65-F5344CB8AC3E}">
        <p14:creationId xmlns:p14="http://schemas.microsoft.com/office/powerpoint/2010/main" val="28681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4625</TotalTime>
  <Words>4769</Words>
  <Application>Microsoft Office PowerPoint</Application>
  <PresentationFormat>On-screen Show (4:3)</PresentationFormat>
  <Paragraphs>2416</Paragraphs>
  <Slides>52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CS  60</vt:lpstr>
      <vt:lpstr>Administrative Stuff (Not in your notes)</vt:lpstr>
      <vt:lpstr>Prolog Quiz Bonus</vt:lpstr>
      <vt:lpstr>Dynamic Programming Intro</vt:lpstr>
      <vt:lpstr>Differences between Memoization and Dynamic Programming </vt:lpstr>
      <vt:lpstr>PowerPoint Presentation</vt:lpstr>
      <vt:lpstr>Fibonacci Using Recursion</vt:lpstr>
      <vt:lpstr>Fill In – Fibonacci DP</vt:lpstr>
      <vt:lpstr>PowerPoint Presentation</vt:lpstr>
      <vt:lpstr>Seam Carving</vt:lpstr>
      <vt:lpstr>Definition of Seams (+ Demo)</vt:lpstr>
      <vt:lpstr>Seam Carving: The Big Picture</vt:lpstr>
      <vt:lpstr>PowerPoint Presentation</vt:lpstr>
      <vt:lpstr>Step 1: Convert to Luminosity</vt:lpstr>
      <vt:lpstr>Step 2: Calculate Energy</vt:lpstr>
      <vt:lpstr>Step 2: Calculate Energy</vt:lpstr>
      <vt:lpstr>Step 2: Calculate Energy</vt:lpstr>
      <vt:lpstr>Step 3: Find the minimum path  (from top to bottom)</vt:lpstr>
      <vt:lpstr>Step 4: Remove the pixels from the minimum path</vt:lpstr>
      <vt:lpstr>Seam Carving: The Big Picture (End)</vt:lpstr>
      <vt:lpstr>PowerPoint Presentation</vt:lpstr>
      <vt:lpstr>Fill in the Blanks for cheapestPath (Using RECURSION)</vt:lpstr>
      <vt:lpstr>PowerPoint Presentation</vt:lpstr>
      <vt:lpstr>PowerPoint Presentation</vt:lpstr>
      <vt:lpstr>PowerPoint Presentation</vt:lpstr>
      <vt:lpstr>PowerPoint Presentation</vt:lpstr>
      <vt:lpstr>Identify Minimal Paths Store Information in int[][] table</vt:lpstr>
      <vt:lpstr>Fill out the y=0 row of table  based upon the base case</vt:lpstr>
      <vt:lpstr>Fill out each row of table  based upon the 2nd rule</vt:lpstr>
      <vt:lpstr>Fill out each row of table  based upon the 2nd rule (cont.)</vt:lpstr>
      <vt:lpstr>What do the cells in  getEnergy and table mean?</vt:lpstr>
      <vt:lpstr>Final version of table  How do we find the shortest path from this?</vt:lpstr>
      <vt:lpstr>Keep track of the parent</vt:lpstr>
      <vt:lpstr>Keep track of the parent</vt:lpstr>
      <vt:lpstr>How do we pick a seam? (SUMMARY)</vt:lpstr>
      <vt:lpstr>What do the cells in  getEnergy and table mean?  SOLUTION</vt:lpstr>
      <vt:lpstr>Making Change Hw9</vt:lpstr>
      <vt:lpstr>PowerPoint Presentation</vt:lpstr>
      <vt:lpstr>In CS (and life?) Greed usually doesn’t 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CS (and life?) Greed usually doesn’t work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</cp:lastModifiedBy>
  <cp:revision>174</cp:revision>
  <cp:lastPrinted>2013-03-28T16:44:04Z</cp:lastPrinted>
  <dcterms:created xsi:type="dcterms:W3CDTF">2012-10-29T16:10:05Z</dcterms:created>
  <dcterms:modified xsi:type="dcterms:W3CDTF">2013-03-28T17:16:31Z</dcterms:modified>
</cp:coreProperties>
</file>