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ink/ink4.xml" ContentType="application/inkml+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ink/ink6.xml" ContentType="application/inkml+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399" r:id="rId2"/>
    <p:sldId id="674" r:id="rId3"/>
    <p:sldId id="724" r:id="rId4"/>
    <p:sldId id="314" r:id="rId5"/>
    <p:sldId id="470" r:id="rId6"/>
    <p:sldId id="693" r:id="rId7"/>
    <p:sldId id="544" r:id="rId8"/>
    <p:sldId id="680" r:id="rId9"/>
    <p:sldId id="546" r:id="rId10"/>
    <p:sldId id="694" r:id="rId11"/>
    <p:sldId id="683" r:id="rId12"/>
    <p:sldId id="561" r:id="rId13"/>
    <p:sldId id="681" r:id="rId14"/>
    <p:sldId id="675" r:id="rId15"/>
    <p:sldId id="695" r:id="rId16"/>
    <p:sldId id="553" r:id="rId17"/>
    <p:sldId id="684" r:id="rId18"/>
    <p:sldId id="637" r:id="rId19"/>
    <p:sldId id="686" r:id="rId20"/>
    <p:sldId id="685" r:id="rId21"/>
    <p:sldId id="707" r:id="rId22"/>
    <p:sldId id="687" r:id="rId23"/>
    <p:sldId id="682" r:id="rId24"/>
    <p:sldId id="676" r:id="rId25"/>
    <p:sldId id="677" r:id="rId26"/>
    <p:sldId id="678" r:id="rId27"/>
    <p:sldId id="679" r:id="rId28"/>
    <p:sldId id="688" r:id="rId29"/>
    <p:sldId id="653" r:id="rId30"/>
    <p:sldId id="654" r:id="rId31"/>
    <p:sldId id="655" r:id="rId32"/>
    <p:sldId id="656" r:id="rId33"/>
    <p:sldId id="689" r:id="rId34"/>
    <p:sldId id="690" r:id="rId35"/>
    <p:sldId id="657" r:id="rId36"/>
    <p:sldId id="696" r:id="rId37"/>
    <p:sldId id="691" r:id="rId38"/>
    <p:sldId id="539" r:id="rId39"/>
    <p:sldId id="540" r:id="rId40"/>
    <p:sldId id="617" r:id="rId41"/>
    <p:sldId id="697" r:id="rId42"/>
    <p:sldId id="663" r:id="rId43"/>
    <p:sldId id="664" r:id="rId44"/>
    <p:sldId id="665" r:id="rId45"/>
    <p:sldId id="667" r:id="rId46"/>
    <p:sldId id="669" r:id="rId47"/>
    <p:sldId id="666" r:id="rId48"/>
    <p:sldId id="671" r:id="rId49"/>
    <p:sldId id="692" r:id="rId50"/>
    <p:sldId id="520" r:id="rId51"/>
    <p:sldId id="698" r:id="rId52"/>
    <p:sldId id="699" r:id="rId53"/>
    <p:sldId id="700" r:id="rId54"/>
    <p:sldId id="701" r:id="rId55"/>
    <p:sldId id="702" r:id="rId56"/>
    <p:sldId id="723" r:id="rId57"/>
    <p:sldId id="703" r:id="rId58"/>
    <p:sldId id="706" r:id="rId59"/>
    <p:sldId id="525" r:id="rId60"/>
    <p:sldId id="658" r:id="rId61"/>
    <p:sldId id="704" r:id="rId62"/>
    <p:sldId id="705" r:id="rId63"/>
    <p:sldId id="708" r:id="rId64"/>
    <p:sldId id="709" r:id="rId65"/>
    <p:sldId id="710" r:id="rId66"/>
    <p:sldId id="711" r:id="rId67"/>
    <p:sldId id="712" r:id="rId68"/>
    <p:sldId id="713" r:id="rId69"/>
    <p:sldId id="714" r:id="rId70"/>
    <p:sldId id="715" r:id="rId71"/>
    <p:sldId id="716" r:id="rId72"/>
    <p:sldId id="717" r:id="rId73"/>
    <p:sldId id="718" r:id="rId74"/>
    <p:sldId id="719" r:id="rId75"/>
    <p:sldId id="720" r:id="rId76"/>
    <p:sldId id="721" r:id="rId77"/>
    <p:sldId id="722" r:id="rId78"/>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Frontmatter" id="{0D621611-0684-47D0-AFEA-8A917949F864}">
          <p14:sldIdLst>
            <p14:sldId id="399"/>
            <p14:sldId id="674"/>
            <p14:sldId id="724"/>
            <p14:sldId id="314"/>
            <p14:sldId id="470"/>
          </p14:sldIdLst>
        </p14:section>
        <p14:section name="Floyd-Warshall" id="{5762FC97-818A-4A46-8AC3-5E485D09F03B}">
          <p14:sldIdLst>
            <p14:sldId id="693"/>
            <p14:sldId id="544"/>
            <p14:sldId id="680"/>
            <p14:sldId id="546"/>
          </p14:sldIdLst>
        </p14:section>
        <p14:section name="Graph Representation" id="{AA2D318F-0346-4909-A2E2-D561DEAA8B16}">
          <p14:sldIdLst>
            <p14:sldId id="694"/>
            <p14:sldId id="683"/>
            <p14:sldId id="561"/>
            <p14:sldId id="681"/>
            <p14:sldId id="675"/>
          </p14:sldIdLst>
        </p14:section>
        <p14:section name="Tracing" id="{E3A02834-90B8-44AB-8CD2-55B212B169D4}">
          <p14:sldIdLst>
            <p14:sldId id="695"/>
            <p14:sldId id="553"/>
            <p14:sldId id="684"/>
            <p14:sldId id="637"/>
            <p14:sldId id="686"/>
            <p14:sldId id="685"/>
            <p14:sldId id="707"/>
            <p14:sldId id="687"/>
            <p14:sldId id="682"/>
            <p14:sldId id="676"/>
            <p14:sldId id="677"/>
            <p14:sldId id="678"/>
            <p14:sldId id="679"/>
            <p14:sldId id="688"/>
          </p14:sldIdLst>
        </p14:section>
        <p14:section name="Classes of problems" id="{CDC08AEC-5107-4C96-86C5-DD47BB38C237}">
          <p14:sldIdLst>
            <p14:sldId id="653"/>
            <p14:sldId id="654"/>
            <p14:sldId id="655"/>
            <p14:sldId id="656"/>
            <p14:sldId id="689"/>
            <p14:sldId id="690"/>
            <p14:sldId id="657"/>
          </p14:sldIdLst>
        </p14:section>
        <p14:section name="Runtimes" id="{C862A6B2-FD53-4ABD-8321-D2FF704EF2D6}">
          <p14:sldIdLst>
            <p14:sldId id="696"/>
            <p14:sldId id="691"/>
            <p14:sldId id="539"/>
            <p14:sldId id="540"/>
            <p14:sldId id="617"/>
          </p14:sldIdLst>
        </p14:section>
        <p14:section name="Formal Definition" id="{1D8530B3-B478-4363-AD3C-158EB75A6FFA}">
          <p14:sldIdLst>
            <p14:sldId id="697"/>
            <p14:sldId id="663"/>
            <p14:sldId id="664"/>
            <p14:sldId id="665"/>
            <p14:sldId id="667"/>
            <p14:sldId id="669"/>
            <p14:sldId id="666"/>
            <p14:sldId id="671"/>
            <p14:sldId id="692"/>
            <p14:sldId id="520"/>
          </p14:sldIdLst>
        </p14:section>
        <p14:section name="Loop counting" id="{2823F939-92E8-4B8F-AC77-7406B687746A}">
          <p14:sldIdLst>
            <p14:sldId id="698"/>
            <p14:sldId id="699"/>
            <p14:sldId id="700"/>
            <p14:sldId id="701"/>
            <p14:sldId id="702"/>
            <p14:sldId id="723"/>
            <p14:sldId id="703"/>
          </p14:sldIdLst>
        </p14:section>
        <p14:section name="Summations" id="{B3477B20-1D28-4513-A1E2-EA0DD493DFE8}">
          <p14:sldIdLst>
            <p14:sldId id="706"/>
            <p14:sldId id="525"/>
            <p14:sldId id="658"/>
            <p14:sldId id="704"/>
            <p14:sldId id="705"/>
          </p14:sldIdLst>
        </p14:section>
        <p14:section name="Bonus" id="{86EFD1A1-B1D1-42B2-B4C8-33E2670ACFBC}">
          <p14:sldIdLst>
            <p14:sldId id="708"/>
            <p14:sldId id="709"/>
            <p14:sldId id="710"/>
            <p14:sldId id="711"/>
            <p14:sldId id="712"/>
            <p14:sldId id="713"/>
            <p14:sldId id="714"/>
            <p14:sldId id="715"/>
            <p14:sldId id="716"/>
            <p14:sldId id="717"/>
            <p14:sldId id="718"/>
            <p14:sldId id="719"/>
            <p14:sldId id="720"/>
            <p14:sldId id="721"/>
            <p14:sldId id="72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0" autoAdjust="0"/>
    <p:restoredTop sz="94639" autoAdjust="0"/>
  </p:normalViewPr>
  <p:slideViewPr>
    <p:cSldViewPr>
      <p:cViewPr>
        <p:scale>
          <a:sx n="80" d="100"/>
          <a:sy n="80" d="100"/>
        </p:scale>
        <p:origin x="-780" y="-756"/>
      </p:cViewPr>
      <p:guideLst>
        <p:guide orient="horz" pos="2160"/>
        <p:guide pos="2880"/>
      </p:guideLst>
    </p:cSldViewPr>
  </p:slideViewPr>
  <p:outlineViewPr>
    <p:cViewPr>
      <p:scale>
        <a:sx n="33" d="100"/>
        <a:sy n="33" d="100"/>
      </p:scale>
      <p:origin x="0" y="3249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02T20:59:05.043"/>
    </inkml:context>
    <inkml:brush xml:id="br0">
      <inkml:brushProperty name="width" value="0.05292" units="cm"/>
      <inkml:brushProperty name="height" value="0.05292" units="cm"/>
      <inkml:brushProperty name="color" value="#FF0000"/>
    </inkml:brush>
  </inkml:definitions>
  <inkml:trace contextRef="#ctx0" brushRef="#br0">18751 11674 58,'-23'-17'36,"3"7"0,-11 5-12,-7-3-16,6 16 1,-15-3-2,6 10 0,-11-3-1,9 8-1,-1-3-2,10 3-2,4-2 0,10 0 0,13-3 0,13-3-2,12-1 1,9-2-1,5-3 1,4-2 0,-1-1 1,-3-2-1,-7-1 1,-9 3-1,-16-3 1,0 0-1,-29 16 1,-7-6 0,-14 0-1,-8 3 1,-11 1-1,-5 2 1,-2-2-1,9-3 0,10 2 0,15-3 0,17-2 0,25-8 0,19 6 0,21-9-1,24-2 1,14-2 0,7-2 1,10-2 0,-3 1-1,-10 2 1,-13 0 0,-12 4 0,-21 3-1,-18 4 1,-18-3-1,-35 18 0,-11-8 0,-16 5 1,-12 2-2,-15 1 1,0 2 1,2-4-1,14 1-1,11 0 1,21-1-1,20-2 1,21-14 0,36 14-1,18-12 1,13-4 0,6-4 0,11-1 1,-4-2-1,-7 2 0,-12 2 1,-16 2 0,-20 9-1,-20 4 0,-20 5 0,-21 3 0,-18 6 0,-12 2 1,-9 2-1,-3 1 0,3-4-1,10 1 1,16-3 0,17-5-1,20-5 1,23-6-1,21-6 1,18-2 0,15-7 0,9-2 0,4-1 1,-2-1-1,-7 3 0,-9 1 0,-14 5 1,-17 5-1,-29-2 1,2 17-1,-26-4 0,-18 3 1,-12 1-1,-11 4 1,-12-1 0,0-1 0,8-1 0,9 0 0,15 1 0,14-1-1,23 9-3,11-14-33,28 9-6,13-3 0,17-3 0</inkml:trace>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02T21:00:36.273"/>
    </inkml:context>
    <inkml:brush xml:id="br0">
      <inkml:brushProperty name="width" value="0.05292" units="cm"/>
      <inkml:brushProperty name="height" value="0.05292" units="cm"/>
      <inkml:brushProperty name="color" value="#FF0000"/>
    </inkml:brush>
  </inkml:definitions>
  <inkml:trace contextRef="#ctx0" brushRef="#br0">12512 18235 17,'0'0'32,"0"0"2,0 0-19,0 0 2,0 0-1,0 0-2,0 0-2,0 0-2,0 0-3,0 0-2,0 0-2,0 0 1,0 0-2,0 0 1,62-20-1,-62 20 0,62-1-1,-62 1 0,75-1 1,-27-7-2,1 2 0,6 0-1,-2 0 1,4 3 1,3 0-1,3-4 0,-2 1 1,2 1-2,-2-2 3,3-1-2,1 1 0,0 0 0,-1 4 2,1-2-1,-2 5-2,1 6 2,-2 1-2,-2 2 2,-1 0 1,2-2-2,0 0 1,-1 1 0,5-5 2,-2-1-2,0-5 1,2-1-1,1 2-1,-2 1 2,-1-1 0,-2 1-1,-5 4-1,-5-3 1,1 7 1,-6-5 0,-46-2 0,83 1-1,-83-1-2,72 2 2,-72-2 0,54 4 0,-54-4-1,0 0 1,56 8-2,-56-8 2,0 0 1,0 0-2,0 0 0,0 0 1,0 0-1,0 0 1,0 0-1,0 0 1,0 0-2,47 7-5,-47-7-33,0 0-6,0 0-1,0 0-1</inkml:trace>
  <inkml:trace contextRef="#ctx0" brushRef="#br0" timeOffset="6331.3622">17418 1399 69,'0'0'35,"-18"-61"1,18 61 2,0 0-32,-15-51 4,15 51-3,0 0 0,0 0 0,0 0-1,0 0-1,0 0-1,0 11 1,3 42-3,-3 18 0,2 16 0,0 11-1,4 14 1,-1 8-3,1 0 1,0-17 0,0-18-2,4-13 2,-2-17-3,1-9 1,-3-11-2,5-11-2,-11-24-8,15 8-27,-15-8-1,13-16 1,-8-4 0</inkml:trace>
  <inkml:trace contextRef="#ctx0" brushRef="#br0" timeOffset="6725.3847">17326 1493 83,'-12'-12'39,"3"-2"-1,7-1-1,2 15-33,0 0 3,58-22-4,-58 22 0,93-17 0,-34 26-2,6 17 1,0 7-1,-2 10 0,-7 11-1,-5 14 1,-16 9-1,-13 4 1,-18-5 0,-14 1 0,-17-3 1,-9-3-2,-11-6 2,-4-9-2,-5-11 1,3-8-1,7-10-1,4-15-2,11-7-2,0-20-13,20 2-24,7-10 2,11-6-2,7-5 3</inkml:trace>
  <inkml:trace contextRef="#ctx0" brushRef="#br0" timeOffset="6998.4003">18208 1897 100,'14'0'41,"7"-4"-1,5 2 1,7-2-39,5 1 3,2 0-3,6-2 0,1-3-1,1-1-1,-7 1-1,0-3-3,4 9-19,-13-1-18,1 3 1,-9 0-2,-3 7 3</inkml:trace>
  <inkml:trace contextRef="#ctx0" brushRef="#br0" timeOffset="7505.4293">19104 2101 69,'0'0'41,"15"25"-2,-15-25 2,10 25-22,-10-25-6,11-12-3,-7-2-3,6-5-2,-3-12-2,6-17-1,-1-13-1,1-15 1,2-6-1,-1-10 1,1-2-2,-2 1 0,2 12 0,-2 9 0,-3 20 0,-10 52 0,27-58 0,-27 58 0,35 30 0,-13 19 0,3 7 0,4 12 0,4 8 0,0 7 0,-3-3 0,-1-2 0,-4-10 0,-8-12 0,-1-9 0,-8-7-2,-1-13-1,-8-15-9,-1 1-30,2-13-1,-14-7 1,-3-9-1</inkml:trace>
  <inkml:trace contextRef="#ctx0" brushRef="#br0" timeOffset="7701.4405">19218 1770 112,'0'0'41,"25"0"1,10 2-2,5 0-38,6-2-1,8-4 0,1 2-2,-3 2-3,-13-6-6,3 6-30,-20-1-2,-6 0 2,-16 1-1</inkml:trace>
  <inkml:trace contextRef="#ctx0" brushRef="#br0" timeOffset="8106.4637">18506 1658 112,'-17'0'42,"5"-1"0,12 1 0,-14 14-40,31-4 0,9 4 0,9 6 0,9 0-1,7 6 0,4-1-1,2 4 2,-8-6-1,-1 2 0,-11 2 0,-11 0-1,-15 3 2,-11-1-2,-15 3 0,-10 5 0,-11 2 0,-10 1 0,-3-2 0,-5-2 0,8-6-2,1-6-3,24 3-37,-4-18-2,25-9 1,0 0-1</inkml:trace>
  <inkml:trace contextRef="#ctx0" brushRef="#br0" timeOffset="8778.5021">20964 2281 108,'-17'6'40,"-3"-12"1,11-7-1,6-17-39,10-11 3,2-16-3,7-11 1,1-14-1,5-18 0,0-5 0,-3-4 0,-1 11 0,-4 8-1,-5 15 1,0 10-1,-1 18 1,-8 47-1,0 0 1,15-1-2,-5 37 1,1 21 0,2 10-1,9 18 1,1 5-1,0 4 1,4-6-1,0-7 1,-4-11-1,-4-8-2,2-8-3,-20-19-35,6-8 0,-7-27 0,-10 7-1</inkml:trace>
  <inkml:trace contextRef="#ctx0" brushRef="#br0" timeOffset="8959.5125">20916 1896 108,'23'-11'38,"13"2"0,14 3-16,0-1-62,10 6 4,3 4-3,-1 5-1</inkml:trace>
  <inkml:trace contextRef="#ctx0" brushRef="#br0" timeOffset="9274.5305">21756 1866 109,'0'0'42,"6"-13"0,12 5-1,4-7-35,20 2-4,8-2 0,12 2-1,8-1 0,1 1-1,-1 5-1,-3 2 1,-5 3-1,-15-1-1,-4 0-1,-14-3-2,-3 2-11,-14-5-25,-12 10 0,5-21 0,-7 9 1</inkml:trace>
  <inkml:trace contextRef="#ctx0" brushRef="#br0" timeOffset="9533.5453">22197 1488 111,'0'0'42,"14"12"0,5 6 0,-9 5-39,23 4 1,4 0-2,3 3 0,1 6-1,-4 0 0,-9-1-1,-6 1 1,-11-2-1,-11 1 1,-12 0-1,-7-1-1,-4 0 0,-1-9-5,11 1-36,-8-11 0,8 0-1,13-15 0</inkml:trace>
  <inkml:trace contextRef="#ctx0" brushRef="#br0" timeOffset="18352.0497">22885 1416 90,'0'0'40,"-4"-51"0,4 51 0,0 0-35,0 0 0,-7 12-2,8 11 0,5 16-1,-2 6-1,3 12 0,0 8 0,5 13 0,-3 0-1,-2 3 1,-2-9 0,-4 0-1,0-9 0,-3-6 0,-1-11 0,-1-9-1,-2-9 1,3-8 0,0-7-1,3-13 0,-2-20 1,3-7 0,1-15-1,0-13 1,0-12-1,-1-13 1,1-7 0,1-9 0,2 3-2,4 1 2,2 14 1,3 5-1,6 11 1,4 9-1,-24 53 1,68-62-1,-68 62 1,77-12-1,-77 12 0,74 27 0,-44 2-1,-6 11 2,-11 3-2,-7 6 1,-9 3 0,-9 0 1,-12-5-1,-10 2 1,-4-5-1,-7-9 1,-2-4-1,1-4 0,0-10 0,6-4 0,10-3-1,12-5 1,18-5 0,0 0-1,15-1 0,14 2 1,10 4-1,7 3 1,4 7 0,1 5-1,-3 8 1,-9 6 0,-11 6 1,-13 8 0,-12 1 1,-14 0-2,-11-5 1,-10-2 0,-10-7 0,-5-2-1,-4-9 1,1-11-2,0-5 1,1-7-1,6-1-2,0-13-5,20 2-33,-6-15-1,7 3 0,1-4 0</inkml:trace>
  <inkml:trace contextRef="#ctx0" brushRef="#br0" timeOffset="22527.2885">7212 15633 54,'0'0'36,"15"-17"0,-15 17-2,0-16-21,0 16-3,0 0-3,19-4-3,-19 4 0,20-3-1,-4 1 0,6 4-1,2-1 1,11 5-1,7 0-1,10 0 0,10 1 0,11-1 0,14-1-1,10-2 1,12-4-1,7-4 0,12 0 0,4-3 0,3-4 0,5 1-1,3-3 1,-1-4 0,-4 1-1,-4 0 2,-5-2-1,-8 3 1,-7 0-2,-6 1 2,-5 4-2,-7 1 2,-2 5-1,-5-1-1,-3 2 1,-1 2 0,-4 1-1,-5 0 1,-1 1 0,-4 0-1,-4 1 1,-7 0 0,-4 1 0,-2 0 0,-7 0 0,-3 0 0,-7 2 0,-6-1 1,-6 2-1,0-1-1,-5 2 1,-5 1-1,0 1 2,-5 0-3,-10-8 3,15 15-2,-15-15 1,11 16 0,-11-16 1,6 20-1,-4-10 0,1 3 1,0 3-1,1 6 1,2 3-1,2 9 0,-1 5 0,1 8 0,-1 5 0,5 6 1,-3 4-1,1 6 0,0 4 0,0-1 1,-2 4-1,0 3 0,0 7 0,-3 2 1,-1 7-1,-2 3 0,1 5 1,0 1 1,-1 6-2,-1-1 0,3-1 2,1-2-1,2-3 0,-1-8 1,0-2-1,-1-4-2,0-4 2,-1-7-1,-1 0 0,-4-7 0,-2-1 0,-1-7-1,0-9 2,-3-3 0,7-50-1,-19 84 2,19-84-3,-18 61 1,18-61-1,-24 45 2,24-45-1,0 0 0,-34 60 0,34-60 0,0 0 1,-43 54 0,43-54 0,0 0-2,-66 46 1,66-46 0,-69 31 0,69-31-1,-93 22 1,34-9 0,-6-2 0,-8 3 0,-7-2 0,-8 1 0,-10-4 1,-4 3 0,-9-3-1,-6-1 0,-6-1 0,-5-2 0,-7 0 0,-4 1 1,0-2-1,0-4 1,3-1-1,1-3 2,3 1-2,6-5 0,9-5 1,8 1-1,1-3-1,13 0 1,6 6-1,6-8 1,9 0 0,7 2-1,5 2 0,8-7 1,4 4 0,50 16 0,-84-29 1,84 29-1,-71-20 0,71 20 0,-62-19 1,62 19 0,-58-9-1,58 9-1,-47-15 1,47 15 0,0 0-1,-49-8 2,49 8-1,0 0-1,0 0 1,0 0 0,0 0 1,0 0-1,0 0 1,0 0 0,0 0-2,0 0 1,-51-41 0,51 41 0,0 0 0,0 0 0,-30-55 0,30 55-1,0 0 2,-28-70 0,28 70-1,-22-76 1,12 25-1,1-18 1,-2-5 0,4-15 0,-3-19-1,1-13 0,-4-13-1,2-9 1,1-19 0,-3 5-1,3-14-1,2 3 3,1 2-1,2 6 0,3 2 1,1 10-2,1 17 2,0 13-1,-3 12 0,0 14 0,-2 12 0,1 12 0,-1 15 0,-1 9 1,1 7-2,3 6 1,1 7 0,-1 3 0,1 7 0,1 4 0,0 10 0,-3-14-1,3 14 0,0 0 0,4-10-1,-4 10-2,11-3-6,-11 3-32,18-13 0,-6-2 0,12-2 0</inkml:trace>
  <inkml:trace contextRef="#ctx0" brushRef="#br0" timeOffset="24891.4237">11406 6640 36,'0'0'33,"-7"-21"4,7 21-1,0 0-23,-19-17 2,23 29-3,-17 3 0,14 30-4,-6 13-1,8 29-2,1 21 0,9 28 0,0 24-1,5 23-1,0 11-1,5 12 0,-3-2-1,2-1 0,-7-14-1,-3-10 0,-5-21-1,-1-18 1,-1-19-1,-1-19 1,-1-17 0,-2-12 0,1-16 0,1-7 0,-1-11-1,-1-8 2,-1-6-1,0-5 0,-1-6 0,0-2 0,1-12 0,-5 16 0,5-16 0,-2 11 0,2-11 0,0 0-1,0 0 1,16 5 0,0-10 0,5-4 0,8-4 1,8-2-1,11-1 0,8-1 0,14 0 1,10 2-1,1 6 1,14 4-1,7 4 0,8 3 1,11 2-1,7 2 0,9-1 0,5-1 0,13-4 0,6-4 0,7-1 0,4 0 0,3-3 0,0 1 0,-4 0 0,-1 1-1,-9 4 1,-3 1 0,-13 1-1,-6 2 2,-14 2-1,-6 2-1,-10 3 1,-11 0 0,-7-1 0,-11 1 0,-11-1 0,-9 1 0,-11-2 0,-11-1 0,-10-2 0,-7 0 0,-8-1 0,-13-3 0,0 0 0,0 0 1,0 0-1,6-20 0,-9 0 1,-3-7-1,4-12 0,-3-7 0,2-15 1,2-12-2,2-13 2,0-13-1,1-14 1,3-12-1,2-10 2,0-8-1,0-7 0,3-4 0,0-3 0,1-3-1,0 1 0,4-2 0,-1 7 1,0 4-2,-2 14 1,-4 8 0,-1 16-1,-1 17 1,-8 17-1,-3 16 1,-3 14-1,-5 11 1,-4 9-1,2 6 0,-2 4 2,0 5-1,0 1 0,3 5 0,-1 1 1,2 5-1,-4 2 0,1 5 1,-8-1-1,0 1 0,-8 2 1,-7 1-1,-5-1 1,-9 0-1,-6 0 1,-8-2-1,-13 1 0,-7-1 0,-9-3 1,-12-1-1,-9 1 0,-10-3 0,-13 0 0,-9-4 0,-5-2 0,-7 1 0,-7-1 0,-2 2-1,-5 3 1,-3 2 0,0 3-1,5 5 1,-2 1 0,2 3-1,9 1 0,3-5 0,10 0 0,7-6-1,12-1-1,1-7-2,14 8-7,-12-7-30,11 3 0,2-2 0,0 0 0</inkml:trace>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02T21:01:12.310"/>
    </inkml:context>
    <inkml:brush xml:id="br0">
      <inkml:brushProperty name="width" value="0.05292" units="cm"/>
      <inkml:brushProperty name="height" value="0.05292" units="cm"/>
      <inkml:brushProperty name="color" value="#FF0000"/>
    </inkml:brush>
  </inkml:definitions>
  <inkml:trace contextRef="#ctx0" brushRef="#br0">12853 17157 73,'-2'-11'42,"-5"-2"-3,9 2 3,-8-11-36,7 6-4,5-5 1,9 2-2,2-5 0,10 6-1,3-2 1,4 8-1,1 6 0,6 13 0,1 14 0,-3 17 1,-2 14 1,-4 10-2,-4 17 1,-7 7 0,-4 11 1,-11-3-2,-7 2 1,-8-5-1,-13-1 1,-3-9 0,-13-6 1,-4-13-3,-5-7 2,-6-11-1,-3-13 0,-2-17 1,1-9-2,2-8 0,3-12 0,5-1 1,46 16 0,-73-48 1,73 48-1,-37-63-1,37 63 1,16-71-1,-16 71 1,64-69 0,-14 38 1,12 8-1,9 13 1,9 7-1,-2 12 1,-2 11-1,2 5 1,-9 10-2,-9 2 2,-8 0-3,-52-37 2,78 71 0,-78-71-3,52 60-15,-52-60-26,0 0 1,64 31-1,-64-31 0</inkml:trace>
  <inkml:trace contextRef="#ctx0" brushRef="#br0" timeOffset="429.0246">13995 17208 65,'-6'-26'40,"0"11"0,-5 7 0,11 8-26,-25 25-10,19 11-1,-2 17 1,7 15-2,2 12 0,7 5-1,9 12 2,3-7-3,12-1 2,5-19 0,13-14-2,1-16 0,9-17 1,2-21 1,4-19-1,4-20 1,-3-13 1,-3-10-3,-7-17 1,-9-5 1,-12-3-2,-9 1-1,-16-4 1,-13 15-1,-13 5-1,-14 15 3,-9 13-3,-12 14 2,-6 10 0,-5 15-1,-4 9 0,1 7-1,7 8-3,-5 0-35,23 2-2,3-9-1,13-2 1</inkml:trace>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02T21:18:57.741"/>
    </inkml:context>
    <inkml:brush xml:id="br0">
      <inkml:brushProperty name="width" value="0.05292" units="cm"/>
      <inkml:brushProperty name="height" value="0.05292" units="cm"/>
      <inkml:brushProperty name="color" value="#FF0000"/>
    </inkml:brush>
    <inkml:context xml:id="ctx1">
      <inkml:inkSource xml:id="inkSrc17">
        <inkml:traceFormat>
          <inkml:channel name="X" type="integer" max="1280" units="cm"/>
          <inkml:channel name="Y" type="integer" max="768" units="cm"/>
        </inkml:traceFormat>
        <inkml:channelProperties>
          <inkml:channelProperty channel="X" name="resolution" value="28.31858" units="1/cm"/>
          <inkml:channelProperty channel="Y" name="resolution" value="28.33948" units="1/cm"/>
        </inkml:channelProperties>
      </inkml:inkSource>
      <inkml:timestamp xml:id="ts1" timeString="2013-04-02T21:21:39.370"/>
    </inkml:context>
  </inkml:definitions>
  <inkml:trace contextRef="#ctx0" brushRef="#br0">21329 6693 67,'-7'-14'37,"7"14"0,-21-17-1,6 10-21,-8 10-15,3 6 1,-3 9 0,-3 5 0,0 9 0,-7 5 1,4 13-1,-2 0 1,3 8 1,-1 0-1,6 0 1,6-3-2,4 0 1,8-7-1,10-4 1,6-9 0,7-3 0,6-6 0,6-2 0,0-8 0,5-5 0,-5 1 0,4-4-1,-3-2-1,-4-3 1,-3-2-1,-3 2 0,-4-2-1,0-1 0,-4-1 0,-13 1-1,20-3-1,-20 3-1,20 0-7,-20 0-29,18-11 0,-8 1 0,4-3 0</inkml:trace>
  <inkml:trace contextRef="#ctx0" brushRef="#br0" timeOffset="416.0238">21692 6949 32,'0'0'34,"0"0"3,0 0-1,18 14-16,-18-26-3,22 19-4,-22-7-4,34-7-1,-13 1-2,8 5-2,-6-3-1,5-1-1,-1 3-1,-2-1 0,0 2-2,-3-1 0,0 2 0,-6-2-1,5 4-2,-10-6-1,11 9-5,-22-5-15,14-8-15,-14 8 1,14 0 0,-14 0 2</inkml:trace>
  <inkml:trace contextRef="#ctx0" brushRef="#br0" timeOffset="778.0445">21696 7163 61,'-13'4'37,"13"-4"0,0 0 2,0 0-27,12-1-6,-3-5 0,15 7-1,-3-6 0,8 5-2,-3-4-1,4 0-1,0 0 1,2 0-1,1-3-1,-2 2 1,-4 0-2,-2 0 1,-2 3-2,-3-1-1,1 7-3,-21-4-21,16-4-12,-16 4 0,9 3 0,-9-3 0</inkml:trace>
  <inkml:trace contextRef="#ctx0" brushRef="#br0" timeOffset="1625.0928">22602 6488 83,'-13'5'39,"7"7"0,-5 6 2,6 16-35,-6 5 0,6 16-1,-6 6 0,3 16-1,0-2-1,1 6-1,-2-3-1,2-5 1,2-3-1,1-10-1,-1-7-1,0-11 0,4-4-1,-6-12-4,17 4-5,-10-30-30,10 11-1,-10-11 0,21-29 1</inkml:trace>
  <inkml:trace contextRef="#ctx0" brushRef="#br0" timeOffset="2087.1194">22833 6692 55,'17'-23'36,"-12"2"-1,-5 21 1,10-9-28,-10 9 0,-5 24-2,-3-1 0,7 18-2,-5 6-2,6 9 0,1 5 0,6 3 0,3-3-1,7-2 1,1-11-1,5-8 0,4-12 1,3-8 0,-3-18 0,5-7 0,-2-15 0,3-9 0,-5-14 0,-3-7 0,-11-9 0,-2-4-1,-11-2 1,-7-1-1,-6 4 0,-9 5 0,-3 9 0,-4 8 0,-1 10-1,-1 12 1,0 11-2,1 9 2,0 12-1,6 9-1,3 6 0,4 1-3,8 9-1,-1-13-14,15 9-22,5-10 0,8-5-1,6-9 1</inkml:trace>
  <inkml:trace contextRef="#ctx0" brushRef="#br0" timeOffset="2501.143">23400 6584 83,'0'0'41,"9"9"-3,-11 7 2,-2 9-32,0 10-6,2 12 0,-1 4 1,2 9-2,1 3 0,6 0-1,1-4 1,9-6 0,1-9-1,5-9 1,3-10-1,3-10 1,0-15 1,4-10-1,-3-18 1,1-7-1,-4-14 1,-1-9-2,-7-10 2,-2-2-1,-8 1-1,-4 3 1,-10 7-2,-9 7 2,-5 11-1,-5 12 1,-4 10-2,-2 9 1,-3 7 0,2 6-1,4 10 0,4-1-4,13 15-7,1-10-29,11 1 0,3-6 0,16 1 0</inkml:trace>
  <inkml:trace contextRef="#ctx0" brushRef="#br0" timeOffset="2935.1679">24018 6536 78,'12'-5'39,"-12"5"-2,0 0 2,-22 13-35,16 3 0,-3 4-1,1 8-1,-7 4 0,7 8-1,-3 7 1,4 5-1,6 1-1,5 5 0,4-3 0,7-2 1,10-4-1,5-4 0,6-12 1,2-6 0,2-11 0,4-11 0,-2-13 0,-2-11 0,-6-12 0,-3-9 0,-7-13 0,-6-6-1,-9-7 2,-7-2-1,-11 3 0,-3 7 0,-6 6-1,-6 10 1,-7 11-2,-1 13 1,2 12-2,-1 6-1,7 16-8,-3-5-29,9 4-1,7-1 1,10-1 0</inkml:trace>
  <inkml:trace contextRef="#ctx0" brushRef="#br0" timeOffset="3322.19">24588 6529 93,'-3'14'41,"-10"7"1,2 11-1,-7 6-38,9 15 0,3 1 0,5 10-1,4-3 0,10 1-1,13-7-1,7-6 1,3-13-1,4-11 1,2-13-1,1-15 1,-1-14-1,0-14 1,-9-12 0,-4-13 0,-6-5 1,-8-8 0,-8 0-2,-8 4 1,-12 2-1,-6 10 1,-6 8-2,-5 12 1,-3 10-2,-4 7 0,7 14-2,-9-6-10,9 18-28,2-1-1,5 6 1,1 0-1</inkml:trace>
  <inkml:trace contextRef="#ctx0" brushRef="#br0" timeOffset="4266.244">20854 8491 93,'-8'-18'39,"3"3"2,-1 3-1,6 12-39,5 15 1,-4 23 1,-6 19-1,3 22 0,-6 15 0,3 18 0,-3 9 0,2 5-1,-2-10 1,2-7-2,4-19 1,2-18-1,0-19 1,1-16-1,0-14 0,-1-23 1,0 0-2,3-35 2,-3-13-2,-3-13 1,0-18-1,-3-15 1,4-11-1,-3-2 0,4 1 1,0 6-1,4 11 1,2 14 0,4 20-1,1 19 1,3 23-1,-1 24 1,5 24-1,3 20 0,6 17 0,2 15 0,8 13 1,4 4 0,5 0-1,5-5 1,-3-11 0,2-10-1,-5-14 1,-7-13-1,-6-14 2,-4-12-2,-10-13 2,-5-17 1,-4-17-2,-5-18 2,-1-20-2,0-21 2,1-14-2,2-17 1,-1-4-1,-1 2 1,0 7-1,1 10 1,1 14-1,-4 19 0,2 15-1,-3 16-1,6 17-3,-6-2-7,0 18-29,19 15-2,-9 5 2,3 3-1</inkml:trace>
  <inkml:trace contextRef="#ctx0" brushRef="#br0" timeOffset="4534.2593">21791 8914 89,'0'0'40,"10"0"2,6-2-3,3-4-38,8 1 0,6-3-1,4-1-1,5 2-1,-4-5-2,5 14-8,-12-6-28,-2 2-1,-8 2 1,-6 2 0</inkml:trace>
  <inkml:trace contextRef="#ctx0" brushRef="#br0" timeOffset="4741.2712">21824 9102 92,'-18'17'42,"5"-9"2,13-8-1,0 0-40,28-2-1,2-10-1,8 0-2,9 6-7,0-9-34,2 2-1,-4-1 1,-6 1-2</inkml:trace>
  <inkml:trace contextRef="#ctx0" brushRef="#br0" timeOffset="5221.2986">22686 8485 104,'0'0'42,"-16"10"0,10 35-4,-4 5-37,4 14-1,1 12 0,1 12 0,-1 6 1,2 0-2,0-3 0,2-10-3,7-5-5,-12-13-32,10-13-2,0-17 1,4-12 0</inkml:trace>
  <inkml:trace contextRef="#ctx0" brushRef="#br0" timeOffset="5582.3193">23099 8584 85,'0'0'40,"-10"31"0,-8 16 0,-20 12-37,24 15-2,1 3 2,13 7-2,6-4 1,13-6-2,14-14 1,10-13 0,10-16 0,0-17-1,1-16 0,-1-22 1,-8-17-1,-7-14 0,-10-14 0,-15-10 1,-11-1-1,-12-1 2,-9 4-2,-12 10 1,-6 12-2,-11 15 2,5 18-3,-2 10-2,12 24-9,1 1-29,9 6 2,11 3-3,12 0 3</inkml:trace>
  <inkml:trace contextRef="#ctx0" brushRef="#br0" timeOffset="5943.3399">23598 8617 89,'7'17'40,"-11"7"1,-1 12-1,-9 9-39,3 13-1,8 9 1,6 9-1,5 0 1,6-1-2,8-9 1,6-9 0,11-11-1,4-16 2,-1-18-2,6-13 2,-3-16-1,-4-19 0,-5-17 0,-6-13 1,-15-12 1,-9-6-1,-12-5 1,-11 5 0,-12 7 0,-8 13 0,-10 16-1,-4 17 0,4 15-2,-1 13-1,11 25-9,2 0-30,14 8-2,8-1 1,17 1 0</inkml:trace>
  <inkml:trace contextRef="#ctx0" brushRef="#br0" timeOffset="6339.3626">24091 8635 79,'0'0'42,"0"0"-2,-4 21 3,0 4-37,4 18-6,1 7 2,9 9-2,0 6 1,11 2-1,4-4 0,3-7-1,5-9 0,5-14 1,5-12 0,3-17-1,4-14 1,-4-15-1,-9-17 0,-3-11 1,-5-11 1,-12-10 1,-17-8-1,-14-1 2,-11 1 0,-8 8 1,-5 7-1,-1 12-1,-11 15-1,0 17 0,7 19-3,2 13-2,16 27-20,3-3-19,12 9 1,9-1-2,16-1 2</inkml:trace>
  <inkml:trace contextRef="#ctx0" brushRef="#br0" timeOffset="6720.3844">24664 8548 100,'-24'-10'43,"11"19"1,-11 8-2,-2 15-41,10 13-1,5 9-1,4 9 0,5 5-1,8 3 1,10-2-1,16-7 0,7-10-1,6-11 2,4-11-1,7-11 2,1-12-1,-3-14 2,-6-10-1,-12-15 1,-7-11 0,-7-13 0,-6-6 2,-11-10-1,-9-4 0,-6-2 0,-5 3 0,-5 5-1,-6 9 0,-4 12-2,-4 13 0,0 19-2,-3 8-6,17 18-33,-8 14-2,9 9 2,8 4-1</inkml:trace>
  <inkml:trace contextRef="#ctx0" brushRef="#br0" timeOffset="7080.405">25098 8578 90,'-3'11'40,"-4"14"2,-7 13-2,0 12-41,3 12 2,11 9-1,4 7 0,6-2 0,10-5 1,8-10-2,11-12 1,10-15 1,3-16-1,0-16 0,-1-18 1,-3-15-2,-8-17 2,-4-11 1,-13-15 0,-10-4 0,-13-5 1,-7 3 1,-10 4-1,-9 10 0,-13 9-1,-6 16-1,-1 19-2,-1 5-8,6 22-34,1 9-1,7 8 0,3 0-1</inkml:trace>
  <inkml:trace contextRef="#ctx1" brushRef="#br0">21971 9081,'0'-32</inkml:trace>
</inkml:ink>
</file>

<file path=ppt/ink/ink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02T21:22:27.586"/>
    </inkml:context>
    <inkml:brush xml:id="br0">
      <inkml:brushProperty name="width" value="0.05292" units="cm"/>
      <inkml:brushProperty name="height" value="0.05292" units="cm"/>
      <inkml:brushProperty name="color" value="#FF0000"/>
    </inkml:brush>
  </inkml:definitions>
  <inkml:trace contextRef="#ctx0" brushRef="#br0">19769 14510 78,'0'0'40,"-5"14"-2,-1 16 2,-12 8-37,10 14-2,-1 4 2,4 8-1,-3-5 1,2-1-1,0-7 0,4-9 0,2-10-1,6-6 0,0-8 0,7-10 0,5-5 0,4-5 0,7-7-1,4 1 0,1-3 1,2 0-1,3-2 0,-1 4-1,-3 1 1,-5-3-1,1 4 0,-6-1-2,0 3-1,-10-7-3,11 12-23,-15-13-10,2 3 0,-8-7 0</inkml:trace>
  <inkml:trace contextRef="#ctx0" brushRef="#br0" timeOffset="255.0145">20157 14531 70,'-5'-20'39,"1"5"-2,4 15 3,-21 3-33,19 25-3,-4 14 0,5 17 0,-4 13-2,2 15 1,-4 7-2,-1 8 0,2-4 0,-1-4-1,1-11 0,1-10-3,5-11 0,-4-18-8,14-6-29,0-17 1,3-8-2,4-18 2</inkml:trace>
  <inkml:trace contextRef="#ctx0" brushRef="#br0" timeOffset="722.0413">20464 14888 73,'3'-27'39,"3"1"-1,-2-4 2,15 4-36,-3-4-1,11 6 1,-1-1-1,10 11-1,2 8 0,4 11-1,0 17 0,-5 14 0,-4 14 0,-7 12 0,-11 9 0,-7 8-1,-14 1 1,-6 0 0,-13-4 0,-6-6 0,-6-7 0,-5-8-1,-2-9 1,-1-8-1,2-10 1,3-7-2,4-14 1,6-11-1,5-10 0,14-11 1,6-5-2,10-3 2,7-3-1,12 2 2,4 7-2,4 7 2,2 10 0,5 7-1,-1 8 0,1 4-1,3 6-2,-5-6-6,7 11-32,-6-6 1,2 2-1,-6-4 1</inkml:trace>
  <inkml:trace contextRef="#ctx0" brushRef="#br0" timeOffset="889.0509">21152 15514 83,'11'13'40,"-11"-13"-1,12 16 0,-12-16-36,0 0-3,13 6-2,-11-17-6,15 4-31,-11-11 1,2 0-2,-4-9 1</inkml:trace>
  <inkml:trace contextRef="#ctx0" brushRef="#br0" timeOffset="1160.0664">21402 14742 75,'10'-27'39,"-7"4"1,-3 23 0,12-3-34,-3 27-1,-3 9 0,3 18 0,-2 5 0,1 12-1,1 2-1,-3 4 0,-2-7-2,2-5 1,-3-8-2,-3-10 1,1-5-2,-2-8-2,5-1-2,-14-10-37,14-5-1,-4-15-1,0 0 1</inkml:trace>
  <inkml:trace contextRef="#ctx0" brushRef="#br0" timeOffset="3346.1914">22589 14855 80,'-11'32'39,"-11"-2"0,-6 12 1,-7 3-40,-5 6 0,4 0-1,2-1 1,-1-6-1,0-10 0,7-1-4,1-20-4,15-1-29,-4-11 0,5-7-1,1-11 1</inkml:trace>
  <inkml:trace contextRef="#ctx0" brushRef="#br0" timeOffset="3534.2022">22196 14858 67,'0'0'38,"0"0"0,20 11 0,-7 9-34,11 10-1,6 5-1,8 5 0,4 3-3,2-4-2,8 5-8,-9-14-27,2-8 0,-5-7-1,-7-12 1</inkml:trace>
  <inkml:trace contextRef="#ctx0" brushRef="#br0" timeOffset="3780.2163">23033 14642 62,'0'0'42,"17"15"-1,-21 11 1,4 25-19,-8 0-22,6 11 0,1 4 1,2 5-1,1-3-1,5-6 0,1-6-2,1-11-1,4-7-3,-2-21-2,19 3-21,-13-25-12,11-8 2,-6-14-2</inkml:trace>
  <inkml:trace contextRef="#ctx0" brushRef="#br0" timeOffset="4080.2334">23328 14853 53,'8'-44'38,"-3"11"0,-4 20 0,-12 9-24,11 26-6,-6 7-3,7 14-2,2 2-1,4 5 0,7 1-1,7-5 0,7-10 0,5-11 0,3-11-1,4-13 1,-1-11-1,-3-14 0,-8-16 1,-5-6-1,-9-9 0,-11-7 1,-12-1-1,-7 3 0,-14 6 0,-5 9 1,-3 11-1,-3 12-1,1 13-1,2 5-3,22 13-31,-5 1-4,18 1 1,3-11-3</inkml:trace>
  <inkml:trace contextRef="#ctx0" brushRef="#br0" timeOffset="4496.2572">23843 14115 85,'0'-19'40,"11"5"0,-1-1 2,19 1-42,-3 7 0,6 4 0,4 3 0,-1 8 1,-4 5-1,-7 6 0,-4 8-1,-13 5 1,-10 5 0,-11 0 1,-11 0-1,-2-1 1,-4-4-1,5-4 0,4-6 0,7-6 0,12-4-1,3-12 1,26 15-1,-3-9 1,1 1 0,2 2 1,-2 2 0,-9 2 0,-9 4 0,-13 2 0,-9 2 0,-11-4-2,1 11-22,-10-15-18,-1-3 0,-2-10-1,4-10 0</inkml:trace>
  <inkml:trace contextRef="#ctx0" brushRef="#br0" timeOffset="10345.5918">20091 16282 83,'-10'-18'42,"-5"-5"0,15 23 1,-26-7-38,17 28-2,5 20 1,2 24-3,1 22 0,2 16 0,-2 14 0,0 7 0,1 3-2,0-2 1,1-12-1,2-19-1,7-13-2,-2-25-9,13-14-29,6-26-2,13-19 3,5-29 0</inkml:trace>
  <inkml:trace contextRef="#ctx0" brushRef="#br0" timeOffset="10691.6116">20726 16533 79,'-3'-26'41,"-13"16"-2,-3 25 2,-16 16-38,7 20 1,5 11-2,13 11 1,6 4-1,10 1 1,13-8-1,12-13 1,13-15-1,13-17 0,6-20-1,2-24 0,1-16 0,-4-15-2,-8-19 2,-14-12-2,-17-14 2,-22-5-1,-22-4 0,-17 16 0,-15 8 0,-13 20 0,-5 27 0,0 21 0,6 28-2,17 19-1,20 22-1,17-2-5,38 15-31,10-23-3,27-3 1,10-23 1</inkml:trace>
  <inkml:trace contextRef="#ctx0" brushRef="#br0" timeOffset="11019.6303">21428 16451 72,'0'0'40,"0"0"1,-13 25 0,-9 10-33,11 21-2,-1 9-2,12 7-1,10 7-2,10-6 1,16-9-1,15-15 1,11-18-1,8-19 1,6-17-1,4-18-1,-5-21 1,-7-14-1,-11-20 1,-18-11-2,-18-9 2,-17-4-2,-18 4 2,-20 10-1,-19 17-1,-8 27 1,-12 27 0,-3 22-1,2 21 0,5 22-2,13 11-1,12-1-5,36 4-32,2-19-1,29-8-1,14-21 3</inkml:trace>
  <inkml:trace contextRef="#ctx0" brushRef="#br0" timeOffset="11944.6832">22236 16287 64,'16'29'39,"-15"12"0,-3 19 2,-19 3-32,15 14-3,-2-2-1,10 6 1,5-10-3,15-8 2,7-14-3,14-16 1,11-15-2,10-14 0,5-18 0,2-10 0,-5-16-1,-9-14 0,-9-12 0,-21-8-1,-16-7 2,-23 0-1,-21-4 1,-21 5-1,-15 13 0,-12 16 1,-6 14-1,1 18 0,13 16-1,11 16-1,23 18 0,21 6-2,34 4-1,18-9-4,34 9-1,4-19-1,22 3 3,-5-15 0,6-2 4,-7-5 2,-15-1 3,-8 11 6,-24-1 0,-2 25 2,-27 5-2,-1 19 0,-15 5-3,3 10 1,-2 4-2,4-2-1,2-2-1,12-12 1,7-17-1,16-14 0,10-16 0,9-17-1,1-18 1,6-14 0,-1-22 1,-4-13-2,-6-17 2,-12-9-1,-19-6 1,-11 1-1,-18 0 1,-11 9-2,-15 12 1,-11 11-1,-8 19 0,-3 17-1,9 12 0,4 12-1,12 16 0,11 2-2,22 11 0,14-2-2,21 8-1,2-14-2,20 11 2,-6-13 0,8 2 3,-9 0 2,-9 3 1,-6 10 3,-17 9 2,0 17 2,-17 5-1,0 12 1,-8 4-2,4 4 0,-2-3-2,10-7 1,2-11-1,13-16 1,5-14-1,11-17 0,5-17 0,11-15 0,-2-22 0,-1-15-1,-1-20 1,-9-11-1,-12-11 1,-16-2-1,-19 1 0,-17 3-1,-16 11 0,-14 16-1,-12 25-6,-21 9-36,19 22-1,2 3-2,17 9 1</inkml:trace>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02T21:22:59.807"/>
    </inkml:context>
    <inkml:brush xml:id="br0">
      <inkml:brushProperty name="width" value="0.05292" units="cm"/>
      <inkml:brushProperty name="height" value="0.05292" units="cm"/>
      <inkml:brushProperty name="color" value="#FF0000"/>
    </inkml:brush>
  </inkml:definitions>
  <inkml:trace contextRef="#ctx0" brushRef="#br0">3052 5164 91,'-11'-20'39,"-3"4"2,-5-8-2,8 4-35,-12-1-1,2 4 0,-4-2-1,-4 1-1,-9 1 1,-6 3-1,-10 3 0,-13 3-1,-14 2 1,-10 5-1,-12 4 0,-7 5 1,-12 5-1,-5 5 0,-5 3 0,1 6 0,-1 5 1,1 4-1,2 4 0,3 5-1,12 5 0,8 7 0,10 9 1,9 7-1,18 7 0,14 8 1,13 6 1,18 8-1,12 6 0,18 7 0,19-1 1,23-2-1,19-3 3,19-9-4,22-10 2,18-11-1,22-16 2,11-16-2,9-15 1,5-16-1,2-15 0,-4-13 1,-5-13-2,-11-11 1,-13-9-1,-11-12 0,-11-10 0,-11-11 1,-19-7-1,-8-7 1,-15-7 0,-9-9 1,-10-7-1,-10 0 1,-14 1 0,-10 6 1,-11 7-1,-7 8 1,-16 7 0,-10 12 0,-15 11-1,-8 12 1,-12 6-1,-5 6 0,-6 6-1,2 8 1,3 4 0,7 3-1,9 7 0,12 1-1,8 6 1,9 3-1,9 4-1,6 3 0,6 12-3,-1-5-25,18 14-11,0-7-1,6 5 0,5-6 0</inkml:trace>
  <inkml:trace contextRef="#ctx0" brushRef="#br0" timeOffset="3026.173">11643 5355 74,'-8'-15'37,"-2"0"1,-5-4 0,-3-9-28,-2 4-7,-3-4 1,2 4 0,-8-6-1,-2 6 1,-12-3-1,-1 5-1,-11 0 1,-4 2-2,-9-2 1,-6 4-1,-8 0 1,-4 2-1,-7 1-1,-5 3 1,-1 4 0,-1 6 0,-1 2-1,3 3 1,2 4-1,-1 4 0,6 1 0,-2 4 1,2 3-1,4 2 0,1-1 0,4 6 1,3 0-1,7 5 0,4 5 0,4 2-1,3 6 1,5 6-1,4 7 0,6 7 1,3 5-1,7 0 1,11 3-1,5 3 1,11 1 1,11 0-2,9 0 2,11 2-2,11 2 2,9 4-1,6 0 0,12-2 0,10-1 1,9 0 0,5-8-1,12-5 1,6-9 0,6-8 0,7-7 0,1-10 0,5-9-1,2-12 0,1-8 1,-1-7-1,-4-9 1,-3-6-1,-2-7 1,-2-6 0,-7-4-2,-4-5 0,-8-5 1,-9-4-1,0-7 0,-7-5 1,-6-3-1,-6-1 0,-7-4 2,-5 1 0,-3 1 0,-5 2 1,-8 1-2,-2 3 2,-6 0-2,-4 3 1,-8-1 0,-8-1 0,-8 0-1,-7-1 1,-10-1 0,-5 2-1,-9 1 2,-5 2-2,-2 2 1,-5 6 0,1 2 1,-2 8-2,-1 2 0,3 7 0,4 2 0,-1 6 0,1 6 0,2 4 0,4 2 0,2 3 0,4 4 0,4 2 0,4 7-3,2 0-4,19 16-33,-8-8-4,11 3 2,-1-4-4</inkml:trace>
  <inkml:trace contextRef="#ctx0" brushRef="#br0" timeOffset="6500.3718">13731 5200 16,'-15'-10'28,"-10"-9"2,7 7 1,-2 3-18,-4-7 0,9 10 0,-5-8-3,8 12-1,-2-6-2,14 8-1,0 0-1,19-4-1,5 3-1,21 2-1,10-3 0,13 3-1,10-1 0,2 3-2,-1-1 1,-4 0-1,-8 2 1,-14-1-1,-7 3 0,-13-2 1,-12-1 0,-6-1 1,-15-2-1,0 0 0,-24 1 1,-9-1 0,-11-1 0,-9 1 0,-11 0-1,-5 1 1,-5 0 0,2 3-1,3-2 0,10 3 1,8-1-1,11 2-1,14 1 1,15-1 0,11-6 0,21 12-1,13-9 1,15-3 0,15-1 0,8-2 0,6-1 1,2-1-1,-3-4 1,-9 2 0,-9 0 0,-15 2-1,-13 0 2,-11 0-1,-20 5 0,0-13 0,-21 5 0,-10 3 0,-13-1 0,-13 0 0,-10 3-1,-6 1 1,-10 2-1,-2 4 1,-4 0-1,10 2 0,10 1 0,10-1 0,16 1 1,16-3-1,27-4 0,16 5 0,24-5 0,13-2 0,13-3 0,12-1 0,4-2 0,4 0 1,-10 0-1,-8 0 1,-10 0 0,-10 2-1,-12 0 1,-9 2 0,-16-2 0,-11 6 0,-12-10 0,-12 5 0,-13-2 0,-8 3-1,-12-2 1,-4 0-1,0 1 0,1 2 0,2-2 0,10 3 0,9 1-1,13 1 0,11 2-1,15-2 1,3 13-2,14-7-3,25 14-13,0-8-21,11-3 2,9-3-2,5-4 2</inkml:trace>
  <inkml:trace contextRef="#ctx0" brushRef="#br0" timeOffset="11939.6829">24369 5363 92,'9'-17'40,"1"0"1,-8-6-2,-5 3-38,-6 4 2,3 3-1,-8-9 1,-11 4 1,-13-5-2,-9 2 0,-13-2 0,-9 2 1,-14 0-2,-10 3 1,-12 4-1,-3 3-1,-13 3 1,-2 2-1,-11 2 0,-9 4 0,-3 4 0,-6 2 0,-4 2 0,-2 3 0,0 5 1,6 6-1,-4 2 0,13 3-1,5 1 2,10 2-2,8 3 1,11 2 0,8 2 0,6-3 0,13 5-1,7 5 2,5 5-2,12 4 1,6 4 0,10 7 1,12 5-1,10 7 0,15 6 0,16 3-1,14 5 2,15 2-1,16 3 0,13-2 0,17-2 0,11-3 0,16-7 0,7-5 0,16-11 1,10-10-2,14-11 2,8-12-2,5-9 1,7-9 1,2-10-1,0-9 0,-2-9 0,-8-5 0,-6-5 1,-5-6-1,-9-8 0,-4-3 0,-15-8 0,-9-3 0,-8-4 0,-10-5 0,-13-6 0,-16-5 1,-7 0 0,-12-3-1,-16-4 2,-11 1-1,-16-5 0,-16 0 1,-15-2-1,-15 2 0,-16-2-1,-14 6 1,-10 4-1,-13 8 0,-1 7 0,-8 9 0,-3 15 0,-3 9-1,6 16 0,2 13-3,15 26-17,3-1-22,16 4-1,20-2 0,25 0-1</inkml:trace>
  <inkml:trace contextRef="#ctx0" brushRef="#br0" timeOffset="14805.8468">18370 13404 71,'19'-14'44,"-19"14"-2,-20 20 1,-31 2-16,-26 34-26,-22 24 0,-25 16 0,-33 17 1,-22 17-1,-23 6 1,-12 4-1,-3-9 0,9-6-1,14-15 1,29-15-1,29-20-1,32-21 0,33-17-2,32-24-6,39-13-33,20-22-2,28-16 1,13-24-1</inkml:trace>
  <inkml:trace contextRef="#ctx0" brushRef="#br0" timeOffset="15058.8613">16884 13238 96,'-7'15'42,"17"28"1,24 34 0,23 25-42,25 26 0,30 12 1,19 10-1,16-3 0,14-4 0,-1-12-1,-5-20-1,-13-13-2,-24-26-16,-19-4-24,-30-15 1,-22-10-1,-22-14 0</inkml:trace>
  <inkml:trace contextRef="#ctx0" brushRef="#br0" timeOffset="15393.8804">18774 14997 98,'-66'-13'41,"-8"14"2,-23 11-2,-17 21-40,-18 31-1,-18 20 2,-23 14 0,-18 21 0,-16 12 0,-3 6-1,0 3 1,11-2-2,15-9 0,22-8 0,23-13-1,25-21-1,27-15-1,19-24-6,37-24-33,9-37-1,22-28 1,9-35-2</inkml:trace>
  <inkml:trace contextRef="#ctx0" brushRef="#br0" timeOffset="15654.8954">16449 14866 98,'54'50'42,"24"27"1,21 17-1,23 21-43,41 21 2,26 10 1,24-3 0,8 0 0,3-10-1,-1-5-1,-7-13 1,-16-9 0,-20-10-2,-17-7 0,-19 2-6,-31-16-36,-9-3-1,-24-19 1,-12-7-1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fontAlgn="auto">
              <a:spcBef>
                <a:spcPts val="0"/>
              </a:spcBef>
              <a:spcAft>
                <a:spcPts val="0"/>
              </a:spcAft>
              <a:defRPr sz="1300">
                <a:latin typeface="+mn-lt"/>
                <a:cs typeface="+mn-cs"/>
              </a:defRPr>
            </a:lvl1pPr>
          </a:lstStyle>
          <a:p>
            <a:pPr>
              <a:defRPr/>
            </a:pPr>
            <a:fld id="{54F49595-2182-412B-B883-5B4A96F72A40}" type="datetimeFigureOut">
              <a:rPr lang="en-US"/>
              <a:pPr>
                <a:defRPr/>
              </a:pPr>
              <a:t>4/4/2013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pPr lvl="0"/>
            <a:endParaRPr lang="en-US" noProof="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fontAlgn="auto">
              <a:spcBef>
                <a:spcPts val="0"/>
              </a:spcBef>
              <a:spcAft>
                <a:spcPts val="0"/>
              </a:spcAft>
              <a:defRPr sz="1300">
                <a:latin typeface="+mn-lt"/>
                <a:cs typeface="+mn-cs"/>
              </a:defRPr>
            </a:lvl1pPr>
          </a:lstStyle>
          <a:p>
            <a:pPr>
              <a:defRPr/>
            </a:pPr>
            <a:fld id="{2086868C-E9AB-4C6E-B8A4-50D486B56987}" type="slidenum">
              <a:rPr lang="en-US"/>
              <a:pPr>
                <a:defRPr/>
              </a:pPr>
              <a:t>‹#›</a:t>
            </a:fld>
            <a:endParaRPr lang="en-US"/>
          </a:p>
        </p:txBody>
      </p:sp>
    </p:spTree>
    <p:extLst>
      <p:ext uri="{BB962C8B-B14F-4D97-AF65-F5344CB8AC3E}">
        <p14:creationId xmlns:p14="http://schemas.microsoft.com/office/powerpoint/2010/main" val="3028896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Rot="1" noChangeAspect="1" noChangeArrowheads="1" noTextEdit="1"/>
          </p:cNvSpPr>
          <p:nvPr>
            <p:ph type="sldImg"/>
          </p:nvPr>
        </p:nvSpPr>
        <p:spPr bwMode="auto">
          <a:xfrm>
            <a:off x="1181100" y="703263"/>
            <a:ext cx="4622800" cy="3468687"/>
          </a:xfrm>
          <a:solidFill>
            <a:srgbClr val="FFFFFF"/>
          </a:solidFill>
          <a:ln>
            <a:solidFill>
              <a:srgbClr val="000000"/>
            </a:solidFill>
            <a:miter lim="800000"/>
            <a:headEnd/>
            <a:tailEnd/>
          </a:ln>
        </p:spPr>
      </p:sp>
      <p:sp>
        <p:nvSpPr>
          <p:cNvPr id="60419"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Helvetica"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31EF81-9157-4EFB-A988-E3BA35826E96}" type="slidenum">
              <a:rPr lang="en-US" smtClean="0"/>
              <a:pPr fontAlgn="base">
                <a:spcBef>
                  <a:spcPct val="0"/>
                </a:spcBef>
                <a:spcAft>
                  <a:spcPct val="0"/>
                </a:spcAft>
                <a:defRPr/>
              </a:pPr>
              <a:t>67</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BEB15A-F7EF-452A-91D0-8ABBE929F75B}" type="slidenum">
              <a:rPr lang="en-US" smtClean="0"/>
              <a:pPr fontAlgn="base">
                <a:spcBef>
                  <a:spcPct val="0"/>
                </a:spcBef>
                <a:spcAft>
                  <a:spcPct val="0"/>
                </a:spcAft>
                <a:defRPr/>
              </a:pPr>
              <a:t>68</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A2D51DE-E02C-43B6-A59E-A33E529F9B20}" type="slidenum">
              <a:rPr lang="en-US" smtClean="0"/>
              <a:pPr fontAlgn="base">
                <a:spcBef>
                  <a:spcPct val="0"/>
                </a:spcBef>
                <a:spcAft>
                  <a:spcPct val="0"/>
                </a:spcAft>
                <a:defRPr/>
              </a:pPr>
              <a:t>72</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16A5D0-08A8-4D6B-A1EF-749BAEAC99B4}" type="slidenum">
              <a:rPr lang="en-US" smtClean="0"/>
              <a:pPr fontAlgn="base">
                <a:spcBef>
                  <a:spcPct val="0"/>
                </a:spcBef>
                <a:spcAft>
                  <a:spcPct val="0"/>
                </a:spcAft>
                <a:defRPr/>
              </a:pPr>
              <a:t>76</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56FCA8-9831-4B0B-96BF-257F674113F1}" type="slidenum">
              <a:rPr lang="en-US" smtClean="0"/>
              <a:pPr fontAlgn="base">
                <a:spcBef>
                  <a:spcPct val="0"/>
                </a:spcBef>
                <a:spcAft>
                  <a:spcPct val="0"/>
                </a:spcAft>
                <a:defRPr/>
              </a:pPr>
              <a:t>77</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179513" y="703263"/>
            <a:ext cx="4625975" cy="3468687"/>
          </a:xfrm>
          <a:ln/>
        </p:spPr>
      </p:sp>
      <p:sp>
        <p:nvSpPr>
          <p:cNvPr id="203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179513" y="703263"/>
            <a:ext cx="4625975" cy="3468687"/>
          </a:xfrm>
          <a:solidFill>
            <a:srgbClr val="FFFFFF"/>
          </a:solidFill>
          <a:ln/>
        </p:spPr>
      </p:sp>
      <p:sp>
        <p:nvSpPr>
          <p:cNvPr id="20480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79513" y="703263"/>
            <a:ext cx="4625975" cy="3468687"/>
          </a:xfrm>
          <a:ln/>
        </p:spPr>
      </p:sp>
      <p:sp>
        <p:nvSpPr>
          <p:cNvPr id="169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A354425-23AD-4EAC-BBA5-FE47CC46E2B5}" type="slidenum">
              <a:rPr lang="en-US" smtClean="0"/>
              <a:pPr>
                <a:defRPr/>
              </a:pPr>
              <a:t>42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79513" y="703263"/>
            <a:ext cx="4625975" cy="3468687"/>
          </a:xfrm>
          <a:ln/>
        </p:spPr>
      </p:sp>
      <p:sp>
        <p:nvSpPr>
          <p:cNvPr id="167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 &gt; 1001 = k, c = 1001</a:t>
            </a:r>
          </a:p>
          <a:p>
            <a:endParaRPr lang="en-US" smtClean="0"/>
          </a:p>
          <a:p>
            <a:r>
              <a:rPr lang="en-US" smtClean="0"/>
              <a:t>n &gt; 1 = k, c = 42</a:t>
            </a:r>
          </a:p>
          <a:p>
            <a:endParaRPr lang="en-US" smtClean="0"/>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179513" y="703263"/>
            <a:ext cx="4625975" cy="3468687"/>
          </a:xfrm>
          <a:ln/>
        </p:spPr>
      </p:sp>
      <p:sp>
        <p:nvSpPr>
          <p:cNvPr id="184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79513" y="703263"/>
            <a:ext cx="4625975" cy="3468687"/>
          </a:xfrm>
          <a:ln/>
        </p:spPr>
      </p:sp>
      <p:sp>
        <p:nvSpPr>
          <p:cNvPr id="189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DD1F978-2176-44B5-9B0B-07843FD23E93}" type="slidenum">
              <a:rPr lang="en-US" smtClean="0"/>
              <a:pPr fontAlgn="base">
                <a:spcBef>
                  <a:spcPct val="0"/>
                </a:spcBef>
                <a:spcAft>
                  <a:spcPct val="0"/>
                </a:spcAft>
                <a:defRPr/>
              </a:pPr>
              <a:t>65</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CEBE41-16C1-4BB0-96F2-215529970EE0}" type="datetimeFigureOut">
              <a:rPr lang="en-US"/>
              <a:pPr>
                <a:defRPr/>
              </a:pPr>
              <a:t>4/4/2013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704A89-887F-4ECC-92B9-8BA95438D527}" type="slidenum">
              <a:rPr lang="en-US"/>
              <a:pPr>
                <a:defRPr/>
              </a:pPr>
              <a:t>‹#›</a:t>
            </a:fld>
            <a:endParaRPr lang="en-US"/>
          </a:p>
        </p:txBody>
      </p:sp>
    </p:spTree>
    <p:extLst>
      <p:ext uri="{BB962C8B-B14F-4D97-AF65-F5344CB8AC3E}">
        <p14:creationId xmlns:p14="http://schemas.microsoft.com/office/powerpoint/2010/main" val="70400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1A55AD-467F-407E-A0A3-3B0114ED4476}" type="datetimeFigureOut">
              <a:rPr lang="en-US"/>
              <a:pPr>
                <a:defRPr/>
              </a:pPr>
              <a:t>4/4/2013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70B138-FBC2-4B44-922A-F4E55CDFFA16}" type="slidenum">
              <a:rPr lang="en-US"/>
              <a:pPr>
                <a:defRPr/>
              </a:pPr>
              <a:t>‹#›</a:t>
            </a:fld>
            <a:endParaRPr lang="en-US"/>
          </a:p>
        </p:txBody>
      </p:sp>
    </p:spTree>
    <p:extLst>
      <p:ext uri="{BB962C8B-B14F-4D97-AF65-F5344CB8AC3E}">
        <p14:creationId xmlns:p14="http://schemas.microsoft.com/office/powerpoint/2010/main" val="393596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3AC242-63E9-4110-A842-308798419FE9}" type="datetimeFigureOut">
              <a:rPr lang="en-US"/>
              <a:pPr>
                <a:defRPr/>
              </a:pPr>
              <a:t>4/4/2013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ED0DC4-06D9-47B7-850C-0B7392673E7D}" type="slidenum">
              <a:rPr lang="en-US"/>
              <a:pPr>
                <a:defRPr/>
              </a:pPr>
              <a:t>‹#›</a:t>
            </a:fld>
            <a:endParaRPr lang="en-US"/>
          </a:p>
        </p:txBody>
      </p:sp>
    </p:spTree>
    <p:extLst>
      <p:ext uri="{BB962C8B-B14F-4D97-AF65-F5344CB8AC3E}">
        <p14:creationId xmlns:p14="http://schemas.microsoft.com/office/powerpoint/2010/main" val="187298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C59535-0FBE-4922-B8AF-42114840BE5C}" type="datetimeFigureOut">
              <a:rPr lang="en-US"/>
              <a:pPr>
                <a:defRPr/>
              </a:pPr>
              <a:t>4/4/2013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5FD20D-242D-46D0-B244-1A70E192F3A5}" type="slidenum">
              <a:rPr lang="en-US"/>
              <a:pPr>
                <a:defRPr/>
              </a:pPr>
              <a:t>‹#›</a:t>
            </a:fld>
            <a:endParaRPr lang="en-US"/>
          </a:p>
        </p:txBody>
      </p:sp>
    </p:spTree>
    <p:extLst>
      <p:ext uri="{BB962C8B-B14F-4D97-AF65-F5344CB8AC3E}">
        <p14:creationId xmlns:p14="http://schemas.microsoft.com/office/powerpoint/2010/main" val="325764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210708-8E52-4ADD-BA0C-31D8A179E5F0}" type="datetimeFigureOut">
              <a:rPr lang="en-US"/>
              <a:pPr>
                <a:defRPr/>
              </a:pPr>
              <a:t>4/4/2013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37B609-C546-4B6F-8637-820AC6190994}" type="slidenum">
              <a:rPr lang="en-US"/>
              <a:pPr>
                <a:defRPr/>
              </a:pPr>
              <a:t>‹#›</a:t>
            </a:fld>
            <a:endParaRPr lang="en-US"/>
          </a:p>
        </p:txBody>
      </p:sp>
    </p:spTree>
    <p:extLst>
      <p:ext uri="{BB962C8B-B14F-4D97-AF65-F5344CB8AC3E}">
        <p14:creationId xmlns:p14="http://schemas.microsoft.com/office/powerpoint/2010/main" val="57343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91798D-0F40-48D0-96B6-FDEC325CC5DB}" type="datetimeFigureOut">
              <a:rPr lang="en-US"/>
              <a:pPr>
                <a:defRPr/>
              </a:pPr>
              <a:t>4/4/2013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042578-AE14-4678-8587-E3A9F5F573DD}" type="slidenum">
              <a:rPr lang="en-US"/>
              <a:pPr>
                <a:defRPr/>
              </a:pPr>
              <a:t>‹#›</a:t>
            </a:fld>
            <a:endParaRPr lang="en-US"/>
          </a:p>
        </p:txBody>
      </p:sp>
    </p:spTree>
    <p:extLst>
      <p:ext uri="{BB962C8B-B14F-4D97-AF65-F5344CB8AC3E}">
        <p14:creationId xmlns:p14="http://schemas.microsoft.com/office/powerpoint/2010/main" val="214574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30AB8A-E207-45DA-A75A-6C32B6DF9C50}" type="datetimeFigureOut">
              <a:rPr lang="en-US"/>
              <a:pPr>
                <a:defRPr/>
              </a:pPr>
              <a:t>4/4/2013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5A89C0-3958-4F93-8276-F7489425B4CE}" type="slidenum">
              <a:rPr lang="en-US"/>
              <a:pPr>
                <a:defRPr/>
              </a:pPr>
              <a:t>‹#›</a:t>
            </a:fld>
            <a:endParaRPr lang="en-US"/>
          </a:p>
        </p:txBody>
      </p:sp>
    </p:spTree>
    <p:extLst>
      <p:ext uri="{BB962C8B-B14F-4D97-AF65-F5344CB8AC3E}">
        <p14:creationId xmlns:p14="http://schemas.microsoft.com/office/powerpoint/2010/main" val="97668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91BAC7-C2A7-49E1-825F-727B8F8D0936}" type="datetimeFigureOut">
              <a:rPr lang="en-US"/>
              <a:pPr>
                <a:defRPr/>
              </a:pPr>
              <a:t>4/4/2013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62A092-23AA-4C28-B5EF-5C845E8CAE8F}" type="slidenum">
              <a:rPr lang="en-US"/>
              <a:pPr>
                <a:defRPr/>
              </a:pPr>
              <a:t>‹#›</a:t>
            </a:fld>
            <a:endParaRPr lang="en-US"/>
          </a:p>
        </p:txBody>
      </p:sp>
    </p:spTree>
    <p:extLst>
      <p:ext uri="{BB962C8B-B14F-4D97-AF65-F5344CB8AC3E}">
        <p14:creationId xmlns:p14="http://schemas.microsoft.com/office/powerpoint/2010/main" val="38019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F4DE5D-5393-4DF3-A47A-87999DFD210B}" type="datetimeFigureOut">
              <a:rPr lang="en-US"/>
              <a:pPr>
                <a:defRPr/>
              </a:pPr>
              <a:t>4/4/2013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907121-B5E2-4CAF-881B-8F55E22E37EC}" type="slidenum">
              <a:rPr lang="en-US"/>
              <a:pPr>
                <a:defRPr/>
              </a:pPr>
              <a:t>‹#›</a:t>
            </a:fld>
            <a:endParaRPr lang="en-US"/>
          </a:p>
        </p:txBody>
      </p:sp>
    </p:spTree>
    <p:extLst>
      <p:ext uri="{BB962C8B-B14F-4D97-AF65-F5344CB8AC3E}">
        <p14:creationId xmlns:p14="http://schemas.microsoft.com/office/powerpoint/2010/main" val="113176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37EF2A-3A12-4A31-BA89-78C452CCB5EF}" type="datetimeFigureOut">
              <a:rPr lang="en-US"/>
              <a:pPr>
                <a:defRPr/>
              </a:pPr>
              <a:t>4/4/2013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05B7E-D79C-4377-AFD0-97279E9E42BF}" type="slidenum">
              <a:rPr lang="en-US"/>
              <a:pPr>
                <a:defRPr/>
              </a:pPr>
              <a:t>‹#›</a:t>
            </a:fld>
            <a:endParaRPr lang="en-US"/>
          </a:p>
        </p:txBody>
      </p:sp>
    </p:spTree>
    <p:extLst>
      <p:ext uri="{BB962C8B-B14F-4D97-AF65-F5344CB8AC3E}">
        <p14:creationId xmlns:p14="http://schemas.microsoft.com/office/powerpoint/2010/main" val="125183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2FA235-CB13-41C1-B77E-19C0113CBE56}" type="datetimeFigureOut">
              <a:rPr lang="en-US"/>
              <a:pPr>
                <a:defRPr/>
              </a:pPr>
              <a:t>4/4/2013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01C91C-9994-4CB1-8BCB-956AD4208850}" type="slidenum">
              <a:rPr lang="en-US"/>
              <a:pPr>
                <a:defRPr/>
              </a:pPr>
              <a:t>‹#›</a:t>
            </a:fld>
            <a:endParaRPr lang="en-US"/>
          </a:p>
        </p:txBody>
      </p:sp>
    </p:spTree>
    <p:extLst>
      <p:ext uri="{BB962C8B-B14F-4D97-AF65-F5344CB8AC3E}">
        <p14:creationId xmlns:p14="http://schemas.microsoft.com/office/powerpoint/2010/main" val="169767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9E359D-65B4-471F-8A41-4846A69CE30C}" type="datetimeFigureOut">
              <a:rPr lang="en-US"/>
              <a:pPr>
                <a:defRPr/>
              </a:pPr>
              <a:t>4/4/2013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54A3592-6745-4EC2-AF85-4AB69F70E8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image" Target="../media/image29.png"/><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image" Target="../media/image28.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26.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27.png"/><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slideLayout" Target="../slideLayouts/slideLayout2.xml"/><Relationship Id="rId27" Type="http://schemas.openxmlformats.org/officeDocument/2006/relationships/image" Target="../media/image27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image" Target="../media/image36.png"/><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image" Target="../media/image35.png"/><Relationship Id="rId2" Type="http://schemas.openxmlformats.org/officeDocument/2006/relationships/tags" Target="../tags/tag27.xml"/><Relationship Id="rId16" Type="http://schemas.openxmlformats.org/officeDocument/2006/relationships/slideLayout" Target="../slideLayouts/slideLayout2.xml"/><Relationship Id="rId20" Type="http://schemas.openxmlformats.org/officeDocument/2006/relationships/image" Target="../media/image38.pn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tags" Target="../tags/tag40.xml"/><Relationship Id="rId10" Type="http://schemas.openxmlformats.org/officeDocument/2006/relationships/tags" Target="../tags/tag35.xml"/><Relationship Id="rId19" Type="http://schemas.openxmlformats.org/officeDocument/2006/relationships/image" Target="../media/image37.png"/><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s>
</file>

<file path=ppt/slides/_rels/slide44.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35.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slideLayout" Target="../slideLayouts/slideLayout2.xml"/><Relationship Id="rId5" Type="http://schemas.openxmlformats.org/officeDocument/2006/relationships/tags" Target="../tags/tag45.xml"/><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s>
</file>

<file path=ppt/slides/_rels/slide45.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image" Target="../media/image43.png"/><Relationship Id="rId3" Type="http://schemas.openxmlformats.org/officeDocument/2006/relationships/tags" Target="../tags/tag52.xml"/><Relationship Id="rId21" Type="http://schemas.openxmlformats.org/officeDocument/2006/relationships/oleObject" Target="../embeddings/oleObject2.bin"/><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image" Target="../media/image42.png"/><Relationship Id="rId2" Type="http://schemas.openxmlformats.org/officeDocument/2006/relationships/tags" Target="../tags/tag51.xml"/><Relationship Id="rId16" Type="http://schemas.openxmlformats.org/officeDocument/2006/relationships/image" Target="../media/image41.png"/><Relationship Id="rId20" Type="http://schemas.openxmlformats.org/officeDocument/2006/relationships/image" Target="../media/image39.wmf"/><Relationship Id="rId1" Type="http://schemas.openxmlformats.org/officeDocument/2006/relationships/vmlDrawing" Target="../drawings/vmlDrawing1.v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5" Type="http://schemas.openxmlformats.org/officeDocument/2006/relationships/slideLayout" Target="../slideLayouts/slideLayout2.xml"/><Relationship Id="rId23" Type="http://schemas.openxmlformats.org/officeDocument/2006/relationships/oleObject" Target="../embeddings/oleObject3.bin"/><Relationship Id="rId10" Type="http://schemas.openxmlformats.org/officeDocument/2006/relationships/tags" Target="../tags/tag59.xml"/><Relationship Id="rId19" Type="http://schemas.openxmlformats.org/officeDocument/2006/relationships/oleObject" Target="../embeddings/oleObject1.bin"/><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image" Target="../media/image40.wmf"/></Relationships>
</file>

<file path=ppt/slides/_rels/slide46.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tags" Target="../tags/tag75.xml"/><Relationship Id="rId18" Type="http://schemas.openxmlformats.org/officeDocument/2006/relationships/tags" Target="../tags/tag80.xml"/><Relationship Id="rId26" Type="http://schemas.openxmlformats.org/officeDocument/2006/relationships/oleObject" Target="../embeddings/oleObject4.bin"/><Relationship Id="rId3" Type="http://schemas.openxmlformats.org/officeDocument/2006/relationships/tags" Target="../tags/tag65.xml"/><Relationship Id="rId21" Type="http://schemas.openxmlformats.org/officeDocument/2006/relationships/tags" Target="../tags/tag83.xml"/><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tags" Target="../tags/tag79.xml"/><Relationship Id="rId25" Type="http://schemas.openxmlformats.org/officeDocument/2006/relationships/image" Target="../media/image46.png"/><Relationship Id="rId2" Type="http://schemas.openxmlformats.org/officeDocument/2006/relationships/tags" Target="../tags/tag64.xml"/><Relationship Id="rId16" Type="http://schemas.openxmlformats.org/officeDocument/2006/relationships/tags" Target="../tags/tag78.xml"/><Relationship Id="rId20" Type="http://schemas.openxmlformats.org/officeDocument/2006/relationships/tags" Target="../tags/tag82.xml"/><Relationship Id="rId29" Type="http://schemas.openxmlformats.org/officeDocument/2006/relationships/oleObject" Target="../embeddings/oleObject6.bin"/><Relationship Id="rId1" Type="http://schemas.openxmlformats.org/officeDocument/2006/relationships/vmlDrawing" Target="../drawings/vmlDrawing2.vml"/><Relationship Id="rId6" Type="http://schemas.openxmlformats.org/officeDocument/2006/relationships/tags" Target="../tags/tag68.xml"/><Relationship Id="rId11" Type="http://schemas.openxmlformats.org/officeDocument/2006/relationships/tags" Target="../tags/tag73.xml"/><Relationship Id="rId24" Type="http://schemas.openxmlformats.org/officeDocument/2006/relationships/image" Target="../media/image45.png"/><Relationship Id="rId5" Type="http://schemas.openxmlformats.org/officeDocument/2006/relationships/tags" Target="../tags/tag67.xml"/><Relationship Id="rId15" Type="http://schemas.openxmlformats.org/officeDocument/2006/relationships/tags" Target="../tags/tag77.xml"/><Relationship Id="rId23" Type="http://schemas.openxmlformats.org/officeDocument/2006/relationships/image" Target="../media/image44.png"/><Relationship Id="rId28" Type="http://schemas.openxmlformats.org/officeDocument/2006/relationships/oleObject" Target="../embeddings/oleObject5.bin"/><Relationship Id="rId10" Type="http://schemas.openxmlformats.org/officeDocument/2006/relationships/tags" Target="../tags/tag72.xml"/><Relationship Id="rId19" Type="http://schemas.openxmlformats.org/officeDocument/2006/relationships/tags" Target="../tags/tag81.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 Id="rId22" Type="http://schemas.openxmlformats.org/officeDocument/2006/relationships/slideLayout" Target="../slideLayouts/slideLayout2.xml"/><Relationship Id="rId27" Type="http://schemas.openxmlformats.org/officeDocument/2006/relationships/image" Target="../media/image40.wmf"/></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48.wmf"/><Relationship Id="rId2" Type="http://schemas.openxmlformats.org/officeDocument/2006/relationships/tags" Target="../tags/tag84.xml"/><Relationship Id="rId1" Type="http://schemas.openxmlformats.org/officeDocument/2006/relationships/vmlDrawing" Target="../drawings/vmlDrawing3.vml"/><Relationship Id="rId6" Type="http://schemas.openxmlformats.org/officeDocument/2006/relationships/tags" Target="../tags/tag88.xml"/><Relationship Id="rId11" Type="http://schemas.openxmlformats.org/officeDocument/2006/relationships/oleObject" Target="../embeddings/oleObject8.bin"/><Relationship Id="rId5" Type="http://schemas.openxmlformats.org/officeDocument/2006/relationships/tags" Target="../tags/tag87.xml"/><Relationship Id="rId10" Type="http://schemas.openxmlformats.org/officeDocument/2006/relationships/image" Target="../media/image47.wmf"/><Relationship Id="rId4" Type="http://schemas.openxmlformats.org/officeDocument/2006/relationships/tags" Target="../tags/tag86.xml"/><Relationship Id="rId9" Type="http://schemas.openxmlformats.org/officeDocument/2006/relationships/oleObject" Target="../embeddings/oleObject7.bin"/></Relationships>
</file>

<file path=ppt/slides/_rels/slide4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92.xml"/><Relationship Id="rId7" Type="http://schemas.openxmlformats.org/officeDocument/2006/relationships/slideLayout" Target="../slideLayouts/slideLayout2.xml"/><Relationship Id="rId12" Type="http://schemas.openxmlformats.org/officeDocument/2006/relationships/image" Target="../media/image55.emf"/><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customXml" Target="../ink/ink4.xml"/><Relationship Id="rId5" Type="http://schemas.openxmlformats.org/officeDocument/2006/relationships/tags" Target="../tags/tag94.xml"/><Relationship Id="rId10" Type="http://schemas.openxmlformats.org/officeDocument/2006/relationships/image" Target="../media/image490.png"/><Relationship Id="rId4" Type="http://schemas.openxmlformats.org/officeDocument/2006/relationships/tags" Target="../tags/tag93.xml"/><Relationship Id="rId9"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7.emf"/><Relationship Id="rId4" Type="http://schemas.openxmlformats.org/officeDocument/2006/relationships/customXml" Target="../ink/ink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8.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7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685800" y="381000"/>
            <a:ext cx="7772400" cy="1470025"/>
          </a:xfrm>
        </p:spPr>
        <p:txBody>
          <a:bodyPr/>
          <a:lstStyle/>
          <a:p>
            <a:pPr eaLnBrk="1" hangingPunct="1"/>
            <a:r>
              <a:rPr lang="en-US" sz="9600" b="1" dirty="0" smtClean="0"/>
              <a:t>CS  60</a:t>
            </a:r>
          </a:p>
        </p:txBody>
      </p:sp>
      <p:sp>
        <p:nvSpPr>
          <p:cNvPr id="2051" name="Title 3"/>
          <p:cNvSpPr txBox="1">
            <a:spLocks/>
          </p:cNvSpPr>
          <p:nvPr/>
        </p:nvSpPr>
        <p:spPr bwMode="auto">
          <a:xfrm>
            <a:off x="115888" y="1981200"/>
            <a:ext cx="8991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6600" b="1" dirty="0" smtClean="0"/>
              <a:t>Floyd </a:t>
            </a:r>
            <a:r>
              <a:rPr lang="en-US" sz="6600" b="1" dirty="0" err="1" smtClean="0"/>
              <a:t>Warshall’s</a:t>
            </a:r>
            <a:r>
              <a:rPr lang="en-US" sz="6600" b="1" dirty="0" smtClean="0"/>
              <a:t> Algorithm</a:t>
            </a:r>
          </a:p>
          <a:p>
            <a:pPr algn="ctr" eaLnBrk="1" hangingPunct="1"/>
            <a:r>
              <a:rPr lang="en-US" sz="6600" b="1" dirty="0" smtClean="0"/>
              <a:t>&amp; Big-O</a:t>
            </a:r>
          </a:p>
        </p:txBody>
      </p:sp>
      <p:sp>
        <p:nvSpPr>
          <p:cNvPr id="2052" name="Subtitle 4"/>
          <p:cNvSpPr txBox="1">
            <a:spLocks/>
          </p:cNvSpPr>
          <p:nvPr/>
        </p:nvSpPr>
        <p:spPr bwMode="auto">
          <a:xfrm>
            <a:off x="1371600" y="49530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20000"/>
              </a:spcBef>
              <a:buFont typeface="Arial" pitchFamily="34" charset="0"/>
              <a:buNone/>
            </a:pPr>
            <a:r>
              <a:rPr lang="en-US" sz="3200" dirty="0" smtClean="0">
                <a:solidFill>
                  <a:srgbClr val="898989"/>
                </a:solidFill>
              </a:rPr>
              <a:t>2013-04-02</a:t>
            </a:r>
            <a:endParaRPr lang="en-US" sz="3200" dirty="0">
              <a:solidFill>
                <a:srgbClr val="898989"/>
              </a:solidFill>
            </a:endParaRPr>
          </a:p>
          <a:p>
            <a:pPr algn="ctr" eaLnBrk="1" hangingPunct="1">
              <a:spcBef>
                <a:spcPct val="20000"/>
              </a:spcBef>
              <a:buFont typeface="Arial" pitchFamily="34" charset="0"/>
              <a:buNone/>
            </a:pPr>
            <a:r>
              <a:rPr lang="en-US" sz="3200" dirty="0" smtClean="0">
                <a:solidFill>
                  <a:srgbClr val="898989"/>
                </a:solidFill>
              </a:rPr>
              <a:t>Tuesday – </a:t>
            </a:r>
            <a:r>
              <a:rPr lang="en-US" sz="3200" dirty="0">
                <a:solidFill>
                  <a:srgbClr val="898989"/>
                </a:solidFill>
              </a:rPr>
              <a:t>Week 9</a:t>
            </a:r>
          </a:p>
          <a:p>
            <a:pPr algn="ctr" eaLnBrk="1" hangingPunct="1">
              <a:spcBef>
                <a:spcPct val="20000"/>
              </a:spcBef>
              <a:buFont typeface="Arial" pitchFamily="34" charset="0"/>
              <a:buNone/>
            </a:pPr>
            <a:r>
              <a:rPr lang="en-US" sz="3200" dirty="0">
                <a:solidFill>
                  <a:srgbClr val="898989"/>
                </a:solidFill>
              </a:rPr>
              <a:t>Lecture </a:t>
            </a:r>
            <a:r>
              <a:rPr lang="en-US" sz="3200" dirty="0" smtClean="0">
                <a:solidFill>
                  <a:srgbClr val="898989"/>
                </a:solidFill>
              </a:rPr>
              <a:t>18</a:t>
            </a:r>
            <a:endParaRPr lang="en-US" sz="3200" dirty="0">
              <a:solidFill>
                <a:srgbClr val="898989"/>
              </a:solidFill>
            </a:endParaRPr>
          </a:p>
        </p:txBody>
      </p:sp>
    </p:spTree>
    <p:extLst>
      <p:ext uri="{BB962C8B-B14F-4D97-AF65-F5344CB8AC3E}">
        <p14:creationId xmlns:p14="http://schemas.microsoft.com/office/powerpoint/2010/main" val="63151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130425"/>
            <a:ext cx="9144000" cy="1470025"/>
          </a:xfrm>
        </p:spPr>
        <p:txBody>
          <a:bodyPr/>
          <a:lstStyle/>
          <a:p>
            <a:pPr eaLnBrk="1" hangingPunct="1"/>
            <a:r>
              <a:rPr lang="en-US" sz="9600" b="1" dirty="0" smtClean="0"/>
              <a:t>Graph Representations</a:t>
            </a:r>
            <a:br>
              <a:rPr lang="en-US" sz="9600" b="1" dirty="0" smtClean="0"/>
            </a:br>
            <a:r>
              <a:rPr lang="en-US" sz="2400" b="1" dirty="0" smtClean="0"/>
              <a:t/>
            </a:r>
            <a:br>
              <a:rPr lang="en-US" sz="2400" b="1" dirty="0" smtClean="0"/>
            </a:br>
            <a:r>
              <a:rPr lang="en-US" sz="6600" b="1" dirty="0" smtClean="0"/>
              <a:t>(adjacency matrix)</a:t>
            </a:r>
          </a:p>
        </p:txBody>
      </p:sp>
    </p:spTree>
    <p:extLst>
      <p:ext uri="{BB962C8B-B14F-4D97-AF65-F5344CB8AC3E}">
        <p14:creationId xmlns:p14="http://schemas.microsoft.com/office/powerpoint/2010/main" val="1225340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465138"/>
          <a:ext cx="1143000" cy="5851530"/>
        </p:xfrm>
        <a:graphic>
          <a:graphicData uri="http://schemas.openxmlformats.org/drawingml/2006/table">
            <a:tbl>
              <a:tblPr firstRow="1" bandRow="1">
                <a:tableStyleId>{5940675A-B579-460E-94D1-54222C63F5DA}</a:tableStyleId>
              </a:tblPr>
              <a:tblGrid>
                <a:gridCol w="609599"/>
                <a:gridCol w="533401"/>
              </a:tblGrid>
              <a:tr h="344205">
                <a:tc>
                  <a:txBody>
                    <a:bodyPr/>
                    <a:lstStyle/>
                    <a:p>
                      <a:pPr algn="ctr"/>
                      <a:r>
                        <a:rPr lang="en-US" sz="1200" b="1" dirty="0" smtClean="0"/>
                        <a:t>Edge</a:t>
                      </a:r>
                      <a:endParaRPr lang="en-US" sz="1200" b="1" dirty="0"/>
                    </a:p>
                  </a:txBody>
                  <a:tcPr marT="45715" marB="45715" anchor="ctr"/>
                </a:tc>
                <a:tc>
                  <a:txBody>
                    <a:bodyPr/>
                    <a:lstStyle/>
                    <a:p>
                      <a:pPr algn="ctr"/>
                      <a:r>
                        <a:rPr lang="en-US" sz="1200" b="1" baseline="0" dirty="0" smtClean="0"/>
                        <a:t>Cost</a:t>
                      </a:r>
                      <a:endParaRPr lang="en-US" sz="1200" b="1" dirty="0"/>
                    </a:p>
                  </a:txBody>
                  <a:tcPr marT="45715" marB="45715" anchor="ctr"/>
                </a:tc>
              </a:tr>
              <a:tr h="344205">
                <a:tc>
                  <a:txBody>
                    <a:bodyPr/>
                    <a:lstStyle/>
                    <a:p>
                      <a:pPr algn="ctr"/>
                      <a:r>
                        <a:rPr lang="en-US" sz="1200" b="1" dirty="0" smtClean="0"/>
                        <a:t>A</a:t>
                      </a:r>
                      <a:r>
                        <a:rPr lang="en-US" sz="1200" b="1" baseline="0" dirty="0" smtClean="0"/>
                        <a:t> → A</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A → B</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4</a:t>
                      </a:r>
                    </a:p>
                  </a:txBody>
                  <a:tcPr marL="9525" marR="9525" marT="9524" marB="0" anchor="ctr">
                    <a:solidFill>
                      <a:schemeClr val="bg1"/>
                    </a:solidFill>
                  </a:tcPr>
                </a:tc>
              </a:tr>
              <a:tr h="344208">
                <a:tc>
                  <a:txBody>
                    <a:bodyPr/>
                    <a:lstStyle/>
                    <a:p>
                      <a:pPr algn="ctr"/>
                      <a:r>
                        <a:rPr lang="en-US" sz="1200" b="1" baseline="0" dirty="0" smtClean="0"/>
                        <a:t>A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2</a:t>
                      </a:r>
                    </a:p>
                  </a:txBody>
                  <a:tcPr marL="9525" marR="9525" marT="9524" marB="0" anchor="ctr">
                    <a:solidFill>
                      <a:schemeClr val="bg1"/>
                    </a:solidFill>
                  </a:tcPr>
                </a:tc>
              </a:tr>
              <a:tr h="344208">
                <a:tc>
                  <a:txBody>
                    <a:bodyPr/>
                    <a:lstStyle/>
                    <a:p>
                      <a:pPr algn="ctr"/>
                      <a:r>
                        <a:rPr lang="en-US" sz="1200" b="1" baseline="0" dirty="0" smtClean="0"/>
                        <a:t>A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B → A</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marL="0" algn="ctr" defTabSz="914400" rtl="0" eaLnBrk="1" latinLnBrk="0" hangingPunct="1"/>
                      <a:r>
                        <a:rPr lang="en-US" sz="1200" b="1" kern="1200" dirty="0" smtClean="0">
                          <a:solidFill>
                            <a:schemeClr val="tx1"/>
                          </a:solidFill>
                          <a:latin typeface="+mn-lt"/>
                          <a:ea typeface="+mn-ea"/>
                          <a:cs typeface="+mn-cs"/>
                        </a:rPr>
                        <a:t>B → B</a:t>
                      </a:r>
                      <a:endParaRPr lang="en-US" sz="1200" b="1" kern="1200" dirty="0">
                        <a:solidFill>
                          <a:schemeClr val="tx1"/>
                        </a:solidFill>
                        <a:latin typeface="+mn-lt"/>
                        <a:ea typeface="+mn-ea"/>
                        <a:cs typeface="+mn-cs"/>
                      </a:endParaRPr>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B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1</a:t>
                      </a:r>
                    </a:p>
                  </a:txBody>
                  <a:tcPr marL="9525" marR="9525" marT="9524" marB="0" anchor="ctr">
                    <a:solidFill>
                      <a:schemeClr val="bg1"/>
                    </a:solidFill>
                  </a:tcPr>
                </a:tc>
              </a:tr>
              <a:tr h="344208">
                <a:tc>
                  <a:txBody>
                    <a:bodyPr/>
                    <a:lstStyle/>
                    <a:p>
                      <a:pPr algn="ctr"/>
                      <a:r>
                        <a:rPr lang="en-US" sz="1200" b="1" baseline="0" dirty="0" smtClean="0"/>
                        <a:t>B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A</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B</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C</a:t>
                      </a:r>
                      <a:endParaRPr lang="en-US" sz="1200" b="1" dirty="0"/>
                    </a:p>
                  </a:txBody>
                  <a:tcPr marT="45715" marB="45715" anchor="ctr">
                    <a:solidFill>
                      <a:schemeClr val="bg1"/>
                    </a:solidFill>
                  </a:tcPr>
                </a:tc>
                <a:tc>
                  <a:txBody>
                    <a:bodyPr/>
                    <a:lstStyle/>
                    <a:p>
                      <a:pPr algn="ctr" fontAlgn="b"/>
                      <a:r>
                        <a:rPr lang="en-US" sz="2000" b="0" i="0" u="none" strike="noStrike">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C → D</a:t>
                      </a:r>
                      <a:endParaRPr lang="en-US" sz="1200" b="1" dirty="0"/>
                    </a:p>
                  </a:txBody>
                  <a:tcPr marT="45715" marB="45715" anchor="ctr">
                    <a:solidFill>
                      <a:schemeClr val="bg1"/>
                    </a:solidFill>
                  </a:tcPr>
                </a:tc>
                <a:tc>
                  <a:txBody>
                    <a:bodyPr/>
                    <a:lstStyle/>
                    <a:p>
                      <a:pPr algn="ctr" fontAlgn="b"/>
                      <a:r>
                        <a:rPr lang="en-US" sz="2000" b="0" i="0" u="none" strike="noStrike">
                          <a:solidFill>
                            <a:srgbClr val="000000"/>
                          </a:solidFill>
                          <a:effectLst/>
                          <a:latin typeface="Calibri"/>
                        </a:rPr>
                        <a:t>8</a:t>
                      </a:r>
                    </a:p>
                  </a:txBody>
                  <a:tcPr marL="9525" marR="9525" marT="9524" marB="0" anchor="ctr">
                    <a:solidFill>
                      <a:schemeClr val="bg1"/>
                    </a:solidFill>
                  </a:tcPr>
                </a:tc>
              </a:tr>
              <a:tr h="344208">
                <a:tc>
                  <a:txBody>
                    <a:bodyPr/>
                    <a:lstStyle/>
                    <a:p>
                      <a:pPr algn="ctr"/>
                      <a:r>
                        <a:rPr lang="en-US" sz="1200" b="1" baseline="0" dirty="0" smtClean="0"/>
                        <a:t>D → A</a:t>
                      </a:r>
                      <a:endParaRPr lang="en-US" sz="1200" b="1" dirty="0"/>
                    </a:p>
                  </a:txBody>
                  <a:tcPr marT="45715" marB="45715" anchor="ctr">
                    <a:solidFill>
                      <a:schemeClr val="bg1"/>
                    </a:solidFill>
                  </a:tcPr>
                </a:tc>
                <a:tc>
                  <a:txBody>
                    <a:bodyPr/>
                    <a:lstStyle/>
                    <a:p>
                      <a:pPr algn="ctr" fontAlgn="b"/>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B</a:t>
                      </a:r>
                      <a:endParaRPr lang="en-US" sz="1200" b="1" dirty="0"/>
                    </a:p>
                  </a:txBody>
                  <a:tcPr marT="45715" marB="45715" anchor="ctr">
                    <a:solidFill>
                      <a:schemeClr val="bg1"/>
                    </a:solidFill>
                  </a:tcPr>
                </a:tc>
                <a:tc>
                  <a:txBody>
                    <a:bodyPr/>
                    <a:lstStyle/>
                    <a:p>
                      <a:pPr algn="ctr" fontAlgn="b"/>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C</a:t>
                      </a:r>
                      <a:endParaRPr lang="en-US" sz="1200" b="1" dirty="0"/>
                    </a:p>
                  </a:txBody>
                  <a:tcPr marT="45715" marB="45715" anchor="ctr">
                    <a:solidFill>
                      <a:schemeClr val="bg1"/>
                    </a:solidFill>
                  </a:tcPr>
                </a:tc>
                <a:tc>
                  <a:txBody>
                    <a:bodyPr/>
                    <a:lstStyle/>
                    <a:p>
                      <a:pPr algn="ctr" fontAlgn="b"/>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D</a:t>
                      </a:r>
                      <a:endParaRPr lang="en-US" sz="1200" b="1" dirty="0"/>
                    </a:p>
                  </a:txBody>
                  <a:tcPr marT="45715" marB="45715" anchor="ctr">
                    <a:solidFill>
                      <a:schemeClr val="bg1"/>
                    </a:solidFill>
                  </a:tcPr>
                </a:tc>
                <a:tc>
                  <a:txBody>
                    <a:bodyPr/>
                    <a:lstStyle/>
                    <a:p>
                      <a:pPr algn="ctr" fontAlgn="b"/>
                      <a:endParaRPr lang="en-US" sz="2000" b="0" i="0" u="none" strike="noStrike" dirty="0">
                        <a:solidFill>
                          <a:srgbClr val="000000"/>
                        </a:solidFill>
                        <a:effectLst/>
                        <a:latin typeface="Calibri"/>
                      </a:endParaRPr>
                    </a:p>
                  </a:txBody>
                  <a:tcPr marL="9525" marR="9525" marT="9524" marB="0" anchor="ctr">
                    <a:solidFill>
                      <a:schemeClr val="bg1"/>
                    </a:solidFill>
                  </a:tcPr>
                </a:tc>
              </a:tr>
            </a:tbl>
          </a:graphicData>
        </a:graphic>
      </p:graphicFrame>
      <p:grpSp>
        <p:nvGrpSpPr>
          <p:cNvPr id="13370" name="Group 4"/>
          <p:cNvGrpSpPr>
            <a:grpSpLocks/>
          </p:cNvGrpSpPr>
          <p:nvPr/>
        </p:nvGrpSpPr>
        <p:grpSpPr bwMode="auto">
          <a:xfrm>
            <a:off x="5006975" y="3219450"/>
            <a:ext cx="3908425" cy="3425825"/>
            <a:chOff x="1654001" y="1601671"/>
            <a:chExt cx="3908599" cy="3426058"/>
          </a:xfrm>
        </p:grpSpPr>
        <p:sp>
          <p:nvSpPr>
            <p:cNvPr id="6" name="Freeform 5"/>
            <p:cNvSpPr/>
            <p:nvPr/>
          </p:nvSpPr>
          <p:spPr>
            <a:xfrm>
              <a:off x="2968510" y="1601671"/>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a:t>A</a:t>
              </a:r>
            </a:p>
          </p:txBody>
        </p:sp>
        <p:sp>
          <p:nvSpPr>
            <p:cNvPr id="7" name="Freeform 6"/>
            <p:cNvSpPr/>
            <p:nvPr/>
          </p:nvSpPr>
          <p:spPr>
            <a:xfrm>
              <a:off x="2266803" y="2000161"/>
              <a:ext cx="2629017" cy="2629079"/>
            </a:xfrm>
            <a:custGeom>
              <a:avLst/>
              <a:gdLst/>
              <a:ahLst/>
              <a:cxnLst/>
              <a:rect l="0" t="0" r="0" b="0"/>
              <a:pathLst>
                <a:path>
                  <a:moveTo>
                    <a:pt x="2096335" y="257378"/>
                  </a:moveTo>
                  <a:arcTo wR="1314914" hR="1314914" stAng="18387657"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8" name="Freeform 7"/>
            <p:cNvSpPr/>
            <p:nvPr/>
          </p:nvSpPr>
          <p:spPr>
            <a:xfrm>
              <a:off x="4284606" y="2916210"/>
              <a:ext cx="1224016"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B</a:t>
              </a:r>
            </a:p>
          </p:txBody>
        </p:sp>
        <p:sp>
          <p:nvSpPr>
            <p:cNvPr id="9" name="Freeform 8"/>
            <p:cNvSpPr/>
            <p:nvPr/>
          </p:nvSpPr>
          <p:spPr>
            <a:xfrm>
              <a:off x="2266803" y="2000161"/>
              <a:ext cx="2629017" cy="2629079"/>
            </a:xfrm>
            <a:custGeom>
              <a:avLst/>
              <a:gdLst/>
              <a:ahLst/>
              <a:cxnLst/>
              <a:rect l="0" t="0" r="0" b="0"/>
              <a:pathLst>
                <a:path>
                  <a:moveTo>
                    <a:pt x="2493483" y="1897990"/>
                  </a:moveTo>
                  <a:arcTo wR="1314914" hR="1314914" stAng="1579384"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0" name="Freeform 9"/>
            <p:cNvSpPr/>
            <p:nvPr/>
          </p:nvSpPr>
          <p:spPr>
            <a:xfrm>
              <a:off x="2968510" y="4230750"/>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C</a:t>
              </a:r>
            </a:p>
          </p:txBody>
        </p:sp>
        <p:sp>
          <p:nvSpPr>
            <p:cNvPr id="11" name="Freeform 10"/>
            <p:cNvSpPr/>
            <p:nvPr/>
          </p:nvSpPr>
          <p:spPr>
            <a:xfrm>
              <a:off x="2266803" y="2000161"/>
              <a:ext cx="2629017" cy="2629079"/>
            </a:xfrm>
            <a:custGeom>
              <a:avLst/>
              <a:gdLst/>
              <a:ahLst/>
              <a:cxnLst/>
              <a:rect l="0" t="0" r="0" b="0"/>
              <a:pathLst>
                <a:path>
                  <a:moveTo>
                    <a:pt x="533493" y="2372450"/>
                  </a:moveTo>
                  <a:arcTo wR="1314914" hR="1314914" stAng="7587657" swAng="1632959"/>
                </a:path>
              </a:pathLst>
            </a:custGeom>
            <a:noFill/>
            <a:ln w="57150">
              <a:solidFill>
                <a:schemeClr val="tx1"/>
              </a:solidFill>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1654001" y="2916210"/>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D</a:t>
              </a:r>
            </a:p>
          </p:txBody>
        </p:sp>
        <p:sp>
          <p:nvSpPr>
            <p:cNvPr id="13" name="Freeform 12"/>
            <p:cNvSpPr/>
            <p:nvPr/>
          </p:nvSpPr>
          <p:spPr>
            <a:xfrm>
              <a:off x="2266803" y="2000161"/>
              <a:ext cx="2629017" cy="2629079"/>
            </a:xfrm>
            <a:custGeom>
              <a:avLst/>
              <a:gdLst/>
              <a:ahLst/>
              <a:cxnLst/>
              <a:rect l="0" t="0" r="0" b="0"/>
              <a:pathLst>
                <a:path>
                  <a:moveTo>
                    <a:pt x="136346" y="731839"/>
                  </a:moveTo>
                  <a:arcTo wR="1314914" hR="1314914" stAng="12379384"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cxnSp>
          <p:nvCxnSpPr>
            <p:cNvPr id="14" name="Straight Arrow Connector 13"/>
            <p:cNvCxnSpPr/>
            <p:nvPr/>
          </p:nvCxnSpPr>
          <p:spPr>
            <a:xfrm>
              <a:off x="3581312" y="2590751"/>
              <a:ext cx="0" cy="137169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85" name="TextBox 14"/>
            <p:cNvSpPr txBox="1">
              <a:spLocks noChangeArrowheads="1"/>
            </p:cNvSpPr>
            <p:nvPr/>
          </p:nvSpPr>
          <p:spPr bwMode="auto">
            <a:xfrm>
              <a:off x="1981200" y="2133600"/>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16</a:t>
              </a:r>
            </a:p>
          </p:txBody>
        </p:sp>
        <p:sp>
          <p:nvSpPr>
            <p:cNvPr id="13386" name="TextBox 15"/>
            <p:cNvSpPr txBox="1">
              <a:spLocks noChangeArrowheads="1"/>
            </p:cNvSpPr>
            <p:nvPr/>
          </p:nvSpPr>
          <p:spPr bwMode="auto">
            <a:xfrm>
              <a:off x="4531017" y="1960602"/>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4</a:t>
              </a:r>
            </a:p>
          </p:txBody>
        </p:sp>
        <p:sp>
          <p:nvSpPr>
            <p:cNvPr id="13387" name="TextBox 16"/>
            <p:cNvSpPr txBox="1">
              <a:spLocks noChangeArrowheads="1"/>
            </p:cNvSpPr>
            <p:nvPr/>
          </p:nvSpPr>
          <p:spPr bwMode="auto">
            <a:xfrm>
              <a:off x="3567204" y="2999601"/>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2</a:t>
              </a:r>
            </a:p>
          </p:txBody>
        </p:sp>
        <p:sp>
          <p:nvSpPr>
            <p:cNvPr id="13388" name="TextBox 17"/>
            <p:cNvSpPr txBox="1">
              <a:spLocks noChangeArrowheads="1"/>
            </p:cNvSpPr>
            <p:nvPr/>
          </p:nvSpPr>
          <p:spPr bwMode="auto">
            <a:xfrm>
              <a:off x="2367901" y="4163199"/>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8</a:t>
              </a:r>
            </a:p>
          </p:txBody>
        </p:sp>
        <p:sp>
          <p:nvSpPr>
            <p:cNvPr id="13389" name="TextBox 18"/>
            <p:cNvSpPr txBox="1">
              <a:spLocks noChangeArrowheads="1"/>
            </p:cNvSpPr>
            <p:nvPr/>
          </p:nvSpPr>
          <p:spPr bwMode="auto">
            <a:xfrm>
              <a:off x="4683417" y="3886200"/>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1</a:t>
              </a:r>
            </a:p>
          </p:txBody>
        </p:sp>
      </p:grpSp>
      <p:sp>
        <p:nvSpPr>
          <p:cNvPr id="20" name="Line Callout 1 19"/>
          <p:cNvSpPr/>
          <p:nvPr/>
        </p:nvSpPr>
        <p:spPr>
          <a:xfrm>
            <a:off x="2376488" y="228600"/>
            <a:ext cx="2043112" cy="762000"/>
          </a:xfrm>
          <a:prstGeom prst="borderCallout1">
            <a:avLst>
              <a:gd name="adj1" fmla="val 96837"/>
              <a:gd name="adj2" fmla="val -30614"/>
              <a:gd name="adj3" fmla="val 43502"/>
              <a:gd name="adj4" fmla="val -118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t>0 if self-edge</a:t>
            </a:r>
          </a:p>
        </p:txBody>
      </p:sp>
      <p:sp>
        <p:nvSpPr>
          <p:cNvPr id="21" name="Line Callout 1 20"/>
          <p:cNvSpPr/>
          <p:nvPr/>
        </p:nvSpPr>
        <p:spPr>
          <a:xfrm>
            <a:off x="2384425" y="1158875"/>
            <a:ext cx="2043113" cy="754063"/>
          </a:xfrm>
          <a:prstGeom prst="borderCallout1">
            <a:avLst>
              <a:gd name="adj1" fmla="val 106705"/>
              <a:gd name="adj2" fmla="val -27528"/>
              <a:gd name="adj3" fmla="val 47293"/>
              <a:gd name="adj4" fmla="val 35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solidFill>
                  <a:srgbClr val="000000"/>
                </a:solidFill>
              </a:rPr>
              <a:t>∞ if no edge</a:t>
            </a:r>
          </a:p>
        </p:txBody>
      </p:sp>
      <p:sp>
        <p:nvSpPr>
          <p:cNvPr id="22" name="Line Callout 1 21"/>
          <p:cNvSpPr/>
          <p:nvPr/>
        </p:nvSpPr>
        <p:spPr>
          <a:xfrm>
            <a:off x="2384425" y="2147888"/>
            <a:ext cx="2043113" cy="1065212"/>
          </a:xfrm>
          <a:prstGeom prst="borderCallout1">
            <a:avLst>
              <a:gd name="adj1" fmla="val 81665"/>
              <a:gd name="adj2" fmla="val -29842"/>
              <a:gd name="adj3" fmla="val 49666"/>
              <a:gd name="adj4" fmla="val -118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t>Otherwise just the edge weight</a:t>
            </a:r>
          </a:p>
        </p:txBody>
      </p:sp>
      <p:sp>
        <p:nvSpPr>
          <p:cNvPr id="23" name="Line Callout 1 22"/>
          <p:cNvSpPr/>
          <p:nvPr/>
        </p:nvSpPr>
        <p:spPr>
          <a:xfrm>
            <a:off x="2393950" y="4648200"/>
            <a:ext cx="2044700" cy="533400"/>
          </a:xfrm>
          <a:prstGeom prst="borderCallout1">
            <a:avLst>
              <a:gd name="adj1" fmla="val 81665"/>
              <a:gd name="adj2" fmla="val -29842"/>
              <a:gd name="adj3" fmla="val 49666"/>
              <a:gd name="adj4" fmla="val -118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Fill these out</a:t>
            </a:r>
          </a:p>
        </p:txBody>
      </p:sp>
      <p:sp>
        <p:nvSpPr>
          <p:cNvPr id="13375" name="Title 3"/>
          <p:cNvSpPr txBox="1">
            <a:spLocks/>
          </p:cNvSpPr>
          <p:nvPr/>
        </p:nvSpPr>
        <p:spPr bwMode="auto">
          <a:xfrm>
            <a:off x="4865688" y="614363"/>
            <a:ext cx="4137025"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4400" dirty="0"/>
              <a:t>Graph Representations</a:t>
            </a:r>
          </a:p>
          <a:p>
            <a:pPr algn="ctr"/>
            <a:r>
              <a:rPr lang="en-US" sz="4400" dirty="0"/>
              <a:t>(cont.)</a:t>
            </a:r>
          </a:p>
          <a:p>
            <a:pPr algn="ctr"/>
            <a:r>
              <a:rPr lang="en-US" sz="2000" dirty="0"/>
              <a:t>This is a non-standard representation that we’ll use today.</a:t>
            </a:r>
          </a:p>
        </p:txBody>
      </p:sp>
      <p:sp>
        <p:nvSpPr>
          <p:cNvPr id="24" name="Line Callout 1 23"/>
          <p:cNvSpPr/>
          <p:nvPr/>
        </p:nvSpPr>
        <p:spPr>
          <a:xfrm>
            <a:off x="1974850" y="6281737"/>
            <a:ext cx="3745993" cy="576263"/>
          </a:xfrm>
          <a:prstGeom prst="borderCallout1">
            <a:avLst>
              <a:gd name="adj1" fmla="val 47061"/>
              <a:gd name="adj2" fmla="val -1304"/>
              <a:gd name="adj3" fmla="val -4038"/>
              <a:gd name="adj4" fmla="val -7502"/>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A) 0     B) 1      C) 2     D) ∞      E) ??</a:t>
            </a:r>
            <a:endParaRPr lang="en-US" sz="2000" dirty="0"/>
          </a:p>
        </p:txBody>
      </p:sp>
    </p:spTree>
    <p:extLst>
      <p:ext uri="{BB962C8B-B14F-4D97-AF65-F5344CB8AC3E}">
        <p14:creationId xmlns:p14="http://schemas.microsoft.com/office/powerpoint/2010/main" val="3253718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4775" y="841375"/>
          <a:ext cx="1143000" cy="5851530"/>
        </p:xfrm>
        <a:graphic>
          <a:graphicData uri="http://schemas.openxmlformats.org/drawingml/2006/table">
            <a:tbl>
              <a:tblPr firstRow="1" bandRow="1">
                <a:tableStyleId>{5940675A-B579-460E-94D1-54222C63F5DA}</a:tableStyleId>
              </a:tblPr>
              <a:tblGrid>
                <a:gridCol w="609599"/>
                <a:gridCol w="533401"/>
              </a:tblGrid>
              <a:tr h="344205">
                <a:tc>
                  <a:txBody>
                    <a:bodyPr/>
                    <a:lstStyle/>
                    <a:p>
                      <a:pPr algn="ctr"/>
                      <a:r>
                        <a:rPr lang="en-US" sz="1200" b="1" dirty="0" smtClean="0"/>
                        <a:t>Edge</a:t>
                      </a:r>
                      <a:endParaRPr lang="en-US" sz="1200" b="1" dirty="0"/>
                    </a:p>
                  </a:txBody>
                  <a:tcPr marT="45715" marB="45715" anchor="ctr"/>
                </a:tc>
                <a:tc>
                  <a:txBody>
                    <a:bodyPr/>
                    <a:lstStyle/>
                    <a:p>
                      <a:pPr algn="ctr"/>
                      <a:r>
                        <a:rPr lang="en-US" sz="1200" b="1" baseline="0" dirty="0" smtClean="0"/>
                        <a:t>Cost</a:t>
                      </a:r>
                      <a:endParaRPr lang="en-US" sz="1200" b="1" dirty="0"/>
                    </a:p>
                  </a:txBody>
                  <a:tcPr marT="45715" marB="45715" anchor="ctr"/>
                </a:tc>
              </a:tr>
              <a:tr h="344205">
                <a:tc>
                  <a:txBody>
                    <a:bodyPr/>
                    <a:lstStyle/>
                    <a:p>
                      <a:pPr algn="ctr"/>
                      <a:r>
                        <a:rPr lang="en-US" sz="1200" b="1" dirty="0" smtClean="0"/>
                        <a:t>A</a:t>
                      </a:r>
                      <a:r>
                        <a:rPr lang="en-US" sz="1200" b="1" baseline="0" dirty="0" smtClean="0"/>
                        <a:t> → A</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A → B</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4</a:t>
                      </a:r>
                    </a:p>
                  </a:txBody>
                  <a:tcPr marL="9525" marR="9525" marT="9524" marB="0" anchor="ctr">
                    <a:solidFill>
                      <a:schemeClr val="bg1"/>
                    </a:solidFill>
                  </a:tcPr>
                </a:tc>
              </a:tr>
              <a:tr h="344208">
                <a:tc>
                  <a:txBody>
                    <a:bodyPr/>
                    <a:lstStyle/>
                    <a:p>
                      <a:pPr algn="ctr"/>
                      <a:r>
                        <a:rPr lang="en-US" sz="1200" b="1" baseline="0" dirty="0" smtClean="0"/>
                        <a:t>A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2</a:t>
                      </a:r>
                    </a:p>
                  </a:txBody>
                  <a:tcPr marL="9525" marR="9525" marT="9524" marB="0" anchor="ctr">
                    <a:solidFill>
                      <a:schemeClr val="bg1"/>
                    </a:solidFill>
                  </a:tcPr>
                </a:tc>
              </a:tr>
              <a:tr h="344208">
                <a:tc>
                  <a:txBody>
                    <a:bodyPr/>
                    <a:lstStyle/>
                    <a:p>
                      <a:pPr algn="ctr"/>
                      <a:r>
                        <a:rPr lang="en-US" sz="1200" b="1" baseline="0" dirty="0" smtClean="0"/>
                        <a:t>A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B → A</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marL="0" algn="ctr" defTabSz="914400" rtl="0" eaLnBrk="1" latinLnBrk="0" hangingPunct="1"/>
                      <a:r>
                        <a:rPr lang="en-US" sz="1200" b="1" kern="1200" dirty="0" smtClean="0">
                          <a:solidFill>
                            <a:schemeClr val="tx1"/>
                          </a:solidFill>
                          <a:latin typeface="+mn-lt"/>
                          <a:ea typeface="+mn-ea"/>
                          <a:cs typeface="+mn-cs"/>
                        </a:rPr>
                        <a:t>B → B</a:t>
                      </a:r>
                      <a:endParaRPr lang="en-US" sz="1200" b="1" kern="1200" dirty="0">
                        <a:solidFill>
                          <a:schemeClr val="tx1"/>
                        </a:solidFill>
                        <a:latin typeface="+mn-lt"/>
                        <a:ea typeface="+mn-ea"/>
                        <a:cs typeface="+mn-cs"/>
                      </a:endParaRPr>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B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1</a:t>
                      </a:r>
                    </a:p>
                  </a:txBody>
                  <a:tcPr marL="9525" marR="9525" marT="9524" marB="0" anchor="ctr">
                    <a:solidFill>
                      <a:schemeClr val="bg1"/>
                    </a:solidFill>
                  </a:tcPr>
                </a:tc>
              </a:tr>
              <a:tr h="344208">
                <a:tc>
                  <a:txBody>
                    <a:bodyPr/>
                    <a:lstStyle/>
                    <a:p>
                      <a:pPr algn="ctr"/>
                      <a:r>
                        <a:rPr lang="en-US" sz="1200" b="1" baseline="0" dirty="0" smtClean="0"/>
                        <a:t>B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A</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B</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C → D</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8</a:t>
                      </a:r>
                    </a:p>
                  </a:txBody>
                  <a:tcPr marL="9525" marR="9525" marT="9524" marB="0" anchor="ctr">
                    <a:solidFill>
                      <a:schemeClr val="bg1"/>
                    </a:solidFill>
                  </a:tcPr>
                </a:tc>
              </a:tr>
              <a:tr h="344208">
                <a:tc>
                  <a:txBody>
                    <a:bodyPr/>
                    <a:lstStyle/>
                    <a:p>
                      <a:pPr algn="ctr"/>
                      <a:r>
                        <a:rPr lang="en-US" sz="1200" b="1" baseline="0" dirty="0" smtClean="0"/>
                        <a:t>D → A</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16</a:t>
                      </a:r>
                    </a:p>
                  </a:txBody>
                  <a:tcPr marL="9525" marR="9525" marT="9524" marB="0" anchor="ctr">
                    <a:solidFill>
                      <a:schemeClr val="bg1"/>
                    </a:solidFill>
                  </a:tcPr>
                </a:tc>
              </a:tr>
              <a:tr h="344208">
                <a:tc>
                  <a:txBody>
                    <a:bodyPr/>
                    <a:lstStyle/>
                    <a:p>
                      <a:pPr algn="ctr"/>
                      <a:r>
                        <a:rPr lang="en-US" sz="1200" b="1" baseline="0" dirty="0" smtClean="0"/>
                        <a:t>D → B</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C</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0</a:t>
                      </a:r>
                      <a:endParaRPr lang="en-US" sz="2000" b="0" i="0" u="none" strike="noStrike" dirty="0">
                        <a:solidFill>
                          <a:srgbClr val="000000"/>
                        </a:solidFill>
                        <a:effectLst/>
                        <a:latin typeface="Calibri"/>
                      </a:endParaRPr>
                    </a:p>
                  </a:txBody>
                  <a:tcPr marL="9525" marR="9525" marT="9524" marB="0" anchor="ctr">
                    <a:solidFill>
                      <a:schemeClr val="bg1"/>
                    </a:solidFill>
                  </a:tcPr>
                </a:tc>
              </a:tr>
            </a:tbl>
          </a:graphicData>
        </a:graphic>
      </p:graphicFrame>
      <p:grpSp>
        <p:nvGrpSpPr>
          <p:cNvPr id="22586" name="Group 4"/>
          <p:cNvGrpSpPr>
            <a:grpSpLocks/>
          </p:cNvGrpSpPr>
          <p:nvPr/>
        </p:nvGrpSpPr>
        <p:grpSpPr bwMode="auto">
          <a:xfrm>
            <a:off x="4916488" y="993775"/>
            <a:ext cx="3908425" cy="3425825"/>
            <a:chOff x="1654001" y="1601671"/>
            <a:chExt cx="3908599" cy="3426058"/>
          </a:xfrm>
        </p:grpSpPr>
        <p:sp>
          <p:nvSpPr>
            <p:cNvPr id="6" name="Freeform 5"/>
            <p:cNvSpPr/>
            <p:nvPr/>
          </p:nvSpPr>
          <p:spPr>
            <a:xfrm>
              <a:off x="2968510" y="1601671"/>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a:t>A</a:t>
              </a:r>
            </a:p>
          </p:txBody>
        </p:sp>
        <p:sp>
          <p:nvSpPr>
            <p:cNvPr id="7" name="Freeform 6"/>
            <p:cNvSpPr/>
            <p:nvPr/>
          </p:nvSpPr>
          <p:spPr>
            <a:xfrm>
              <a:off x="2266803" y="2000161"/>
              <a:ext cx="2629017" cy="2629079"/>
            </a:xfrm>
            <a:custGeom>
              <a:avLst/>
              <a:gdLst/>
              <a:ahLst/>
              <a:cxnLst/>
              <a:rect l="0" t="0" r="0" b="0"/>
              <a:pathLst>
                <a:path>
                  <a:moveTo>
                    <a:pt x="2096335" y="257378"/>
                  </a:moveTo>
                  <a:arcTo wR="1314914" hR="1314914" stAng="18387657"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8" name="Freeform 7"/>
            <p:cNvSpPr/>
            <p:nvPr/>
          </p:nvSpPr>
          <p:spPr>
            <a:xfrm>
              <a:off x="4284605" y="2916210"/>
              <a:ext cx="1224017"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B</a:t>
              </a:r>
            </a:p>
          </p:txBody>
        </p:sp>
        <p:sp>
          <p:nvSpPr>
            <p:cNvPr id="9" name="Freeform 8"/>
            <p:cNvSpPr/>
            <p:nvPr/>
          </p:nvSpPr>
          <p:spPr>
            <a:xfrm>
              <a:off x="2266803" y="2000161"/>
              <a:ext cx="2629017" cy="2629079"/>
            </a:xfrm>
            <a:custGeom>
              <a:avLst/>
              <a:gdLst/>
              <a:ahLst/>
              <a:cxnLst/>
              <a:rect l="0" t="0" r="0" b="0"/>
              <a:pathLst>
                <a:path>
                  <a:moveTo>
                    <a:pt x="2493483" y="1897990"/>
                  </a:moveTo>
                  <a:arcTo wR="1314914" hR="1314914" stAng="1579384"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0" name="Freeform 9"/>
            <p:cNvSpPr/>
            <p:nvPr/>
          </p:nvSpPr>
          <p:spPr>
            <a:xfrm>
              <a:off x="2968510" y="4230750"/>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C</a:t>
              </a:r>
            </a:p>
          </p:txBody>
        </p:sp>
        <p:sp>
          <p:nvSpPr>
            <p:cNvPr id="11" name="Freeform 10"/>
            <p:cNvSpPr/>
            <p:nvPr/>
          </p:nvSpPr>
          <p:spPr>
            <a:xfrm>
              <a:off x="2266803" y="2000161"/>
              <a:ext cx="2629017" cy="2629079"/>
            </a:xfrm>
            <a:custGeom>
              <a:avLst/>
              <a:gdLst/>
              <a:ahLst/>
              <a:cxnLst/>
              <a:rect l="0" t="0" r="0" b="0"/>
              <a:pathLst>
                <a:path>
                  <a:moveTo>
                    <a:pt x="533493" y="2372450"/>
                  </a:moveTo>
                  <a:arcTo wR="1314914" hR="1314914" stAng="7587657" swAng="1632959"/>
                </a:path>
              </a:pathLst>
            </a:custGeom>
            <a:noFill/>
            <a:ln w="57150">
              <a:solidFill>
                <a:schemeClr val="tx1"/>
              </a:solidFill>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1654001" y="2916210"/>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D</a:t>
              </a:r>
            </a:p>
          </p:txBody>
        </p:sp>
        <p:sp>
          <p:nvSpPr>
            <p:cNvPr id="13" name="Freeform 12"/>
            <p:cNvSpPr/>
            <p:nvPr/>
          </p:nvSpPr>
          <p:spPr>
            <a:xfrm>
              <a:off x="2266803" y="2000161"/>
              <a:ext cx="2629017" cy="2629079"/>
            </a:xfrm>
            <a:custGeom>
              <a:avLst/>
              <a:gdLst/>
              <a:ahLst/>
              <a:cxnLst/>
              <a:rect l="0" t="0" r="0" b="0"/>
              <a:pathLst>
                <a:path>
                  <a:moveTo>
                    <a:pt x="136346" y="731839"/>
                  </a:moveTo>
                  <a:arcTo wR="1314914" hR="1314914" stAng="12379384"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cxnSp>
          <p:nvCxnSpPr>
            <p:cNvPr id="14" name="Straight Arrow Connector 13"/>
            <p:cNvCxnSpPr/>
            <p:nvPr/>
          </p:nvCxnSpPr>
          <p:spPr>
            <a:xfrm>
              <a:off x="3581312" y="2590751"/>
              <a:ext cx="0" cy="137169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686" name="TextBox 14"/>
            <p:cNvSpPr txBox="1">
              <a:spLocks noChangeArrowheads="1"/>
            </p:cNvSpPr>
            <p:nvPr/>
          </p:nvSpPr>
          <p:spPr bwMode="auto">
            <a:xfrm>
              <a:off x="1981200" y="2133600"/>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16</a:t>
              </a:r>
            </a:p>
          </p:txBody>
        </p:sp>
        <p:sp>
          <p:nvSpPr>
            <p:cNvPr id="22687" name="TextBox 15"/>
            <p:cNvSpPr txBox="1">
              <a:spLocks noChangeArrowheads="1"/>
            </p:cNvSpPr>
            <p:nvPr/>
          </p:nvSpPr>
          <p:spPr bwMode="auto">
            <a:xfrm>
              <a:off x="4531017" y="1960602"/>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4</a:t>
              </a:r>
            </a:p>
          </p:txBody>
        </p:sp>
        <p:sp>
          <p:nvSpPr>
            <p:cNvPr id="22688" name="TextBox 16"/>
            <p:cNvSpPr txBox="1">
              <a:spLocks noChangeArrowheads="1"/>
            </p:cNvSpPr>
            <p:nvPr/>
          </p:nvSpPr>
          <p:spPr bwMode="auto">
            <a:xfrm>
              <a:off x="3567204" y="2999601"/>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2</a:t>
              </a:r>
            </a:p>
          </p:txBody>
        </p:sp>
        <p:sp>
          <p:nvSpPr>
            <p:cNvPr id="22689" name="TextBox 17"/>
            <p:cNvSpPr txBox="1">
              <a:spLocks noChangeArrowheads="1"/>
            </p:cNvSpPr>
            <p:nvPr/>
          </p:nvSpPr>
          <p:spPr bwMode="auto">
            <a:xfrm>
              <a:off x="2367901" y="4163199"/>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8</a:t>
              </a:r>
            </a:p>
          </p:txBody>
        </p:sp>
        <p:sp>
          <p:nvSpPr>
            <p:cNvPr id="22690" name="TextBox 18"/>
            <p:cNvSpPr txBox="1">
              <a:spLocks noChangeArrowheads="1"/>
            </p:cNvSpPr>
            <p:nvPr/>
          </p:nvSpPr>
          <p:spPr bwMode="auto">
            <a:xfrm>
              <a:off x="4683417" y="3886200"/>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1</a:t>
              </a:r>
            </a:p>
          </p:txBody>
        </p:sp>
      </p:grpSp>
      <p:graphicFrame>
        <p:nvGraphicFramePr>
          <p:cNvPr id="3" name="Table 2"/>
          <p:cNvGraphicFramePr>
            <a:graphicFrameLocks noGrp="1"/>
          </p:cNvGraphicFramePr>
          <p:nvPr/>
        </p:nvGraphicFramePr>
        <p:xfrm>
          <a:off x="1546225" y="1697038"/>
          <a:ext cx="2784476" cy="2609850"/>
        </p:xfrm>
        <a:graphic>
          <a:graphicData uri="http://schemas.openxmlformats.org/drawingml/2006/table">
            <a:tbl>
              <a:tblPr firstRow="1" bandRow="1">
                <a:tableStyleId>{5940675A-B579-460E-94D1-54222C63F5DA}</a:tableStyleId>
              </a:tblPr>
              <a:tblGrid>
                <a:gridCol w="696119"/>
                <a:gridCol w="696119"/>
                <a:gridCol w="696119"/>
                <a:gridCol w="696119"/>
              </a:tblGrid>
              <a:tr h="209550">
                <a:tc>
                  <a:txBody>
                    <a:bodyPr/>
                    <a:lstStyle/>
                    <a:p>
                      <a:pPr algn="ctr" rtl="0" fontAlgn="ctr"/>
                      <a:r>
                        <a:rPr lang="en-US" sz="1200" u="none" strike="noStrike" dirty="0">
                          <a:effectLst/>
                        </a:rPr>
                        <a:t>A → A</a:t>
                      </a:r>
                      <a:endParaRPr lang="en-US" sz="1200" b="1" i="0" u="none" strike="noStrike" dirty="0">
                        <a:solidFill>
                          <a:srgbClr val="000000"/>
                        </a:solidFill>
                        <a:effectLst/>
                        <a:latin typeface="Calibri"/>
                      </a:endParaRPr>
                    </a:p>
                  </a:txBody>
                  <a:tcPr marL="9527" marR="9527" marT="9525" marB="0" anchor="ctr"/>
                </a:tc>
                <a:tc>
                  <a:txBody>
                    <a:bodyPr/>
                    <a:lstStyle/>
                    <a:p>
                      <a:pPr algn="ctr" rtl="0" fontAlgn="ctr"/>
                      <a:r>
                        <a:rPr lang="en-US" sz="1200" u="none" strike="noStrike">
                          <a:effectLst/>
                        </a:rPr>
                        <a:t>A → B</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a:effectLst/>
                        </a:rPr>
                        <a:t>A → C</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dirty="0">
                          <a:effectLst/>
                        </a:rPr>
                        <a:t>A → D</a:t>
                      </a:r>
                      <a:endParaRPr lang="en-US" sz="1200" b="1" i="0" u="none" strike="noStrike" dirty="0">
                        <a:solidFill>
                          <a:srgbClr val="000000"/>
                        </a:solidFill>
                        <a:effectLst/>
                        <a:latin typeface="Calibri"/>
                      </a:endParaRPr>
                    </a:p>
                  </a:txBody>
                  <a:tcPr marL="9527" marR="9527" marT="9525" marB="0" anchor="ctr"/>
                </a:tc>
              </a:tr>
              <a:tr h="342900">
                <a:tc>
                  <a:txBody>
                    <a:bodyPr/>
                    <a:lstStyle/>
                    <a:p>
                      <a:pPr algn="ctr" rtl="0" fontAlgn="b"/>
                      <a:r>
                        <a:rPr lang="en-US" sz="2000" u="none" strike="noStrike">
                          <a:effectLst/>
                        </a:rPr>
                        <a:t>0</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4</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2</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r>
              <a:tr h="342900">
                <a:tc>
                  <a:txBody>
                    <a:bodyPr/>
                    <a:lstStyle/>
                    <a:p>
                      <a:pPr algn="ctr" rtl="0" fontAlgn="ctr"/>
                      <a:r>
                        <a:rPr lang="en-US" sz="1200" u="none" strike="noStrike">
                          <a:effectLst/>
                        </a:rPr>
                        <a:t>B → A</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a:effectLst/>
                        </a:rPr>
                        <a:t>B → B</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a:effectLst/>
                        </a:rPr>
                        <a:t>B → C</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dirty="0">
                          <a:effectLst/>
                        </a:rPr>
                        <a:t>B → D</a:t>
                      </a:r>
                      <a:endParaRPr lang="en-US" sz="1200" b="1" i="0" u="none" strike="noStrike" dirty="0">
                        <a:solidFill>
                          <a:srgbClr val="000000"/>
                        </a:solidFill>
                        <a:effectLst/>
                        <a:latin typeface="Calibri"/>
                      </a:endParaRPr>
                    </a:p>
                  </a:txBody>
                  <a:tcPr marL="9527" marR="9527" marT="9525" marB="0" anchor="ctr"/>
                </a:tc>
              </a:tr>
              <a:tr h="342900">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0</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1</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r>
              <a:tr h="342900">
                <a:tc>
                  <a:txBody>
                    <a:bodyPr/>
                    <a:lstStyle/>
                    <a:p>
                      <a:pPr algn="ctr" rtl="0" fontAlgn="ctr"/>
                      <a:r>
                        <a:rPr lang="en-US" sz="1200" u="none" strike="noStrike">
                          <a:effectLst/>
                        </a:rPr>
                        <a:t>C → A</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a:effectLst/>
                        </a:rPr>
                        <a:t>C → B</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a:effectLst/>
                        </a:rPr>
                        <a:t>C → C</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a:effectLst/>
                        </a:rPr>
                        <a:t>C → D</a:t>
                      </a:r>
                      <a:endParaRPr lang="en-US" sz="1200" b="1" i="0" u="none" strike="noStrike">
                        <a:solidFill>
                          <a:srgbClr val="000000"/>
                        </a:solidFill>
                        <a:effectLst/>
                        <a:latin typeface="Calibri"/>
                      </a:endParaRPr>
                    </a:p>
                  </a:txBody>
                  <a:tcPr marL="9527" marR="9527" marT="9525" marB="0" anchor="ctr"/>
                </a:tc>
              </a:tr>
              <a:tr h="342900">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0</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8</a:t>
                      </a:r>
                      <a:endParaRPr lang="en-US" sz="2000" b="0" i="0" u="none" strike="noStrike" dirty="0">
                        <a:solidFill>
                          <a:srgbClr val="000000"/>
                        </a:solidFill>
                        <a:effectLst/>
                        <a:latin typeface="Calibri"/>
                      </a:endParaRPr>
                    </a:p>
                  </a:txBody>
                  <a:tcPr marL="9527" marR="9527" marT="9525" marB="0" anchor="b"/>
                </a:tc>
              </a:tr>
              <a:tr h="342900">
                <a:tc>
                  <a:txBody>
                    <a:bodyPr/>
                    <a:lstStyle/>
                    <a:p>
                      <a:pPr algn="ctr" rtl="0" fontAlgn="ctr"/>
                      <a:r>
                        <a:rPr lang="en-US" sz="1200" u="none" strike="noStrike">
                          <a:effectLst/>
                        </a:rPr>
                        <a:t>D → A</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a:effectLst/>
                        </a:rPr>
                        <a:t>D → B</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a:effectLst/>
                        </a:rPr>
                        <a:t>D → C</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a:effectLst/>
                        </a:rPr>
                        <a:t>D → D</a:t>
                      </a:r>
                      <a:endParaRPr lang="en-US" sz="1200" b="1" i="0" u="none" strike="noStrike">
                        <a:solidFill>
                          <a:srgbClr val="000000"/>
                        </a:solidFill>
                        <a:effectLst/>
                        <a:latin typeface="Calibri"/>
                      </a:endParaRPr>
                    </a:p>
                  </a:txBody>
                  <a:tcPr marL="9527" marR="9527" marT="9525" marB="0" anchor="ctr"/>
                </a:tc>
              </a:tr>
              <a:tr h="342900">
                <a:tc>
                  <a:txBody>
                    <a:bodyPr/>
                    <a:lstStyle/>
                    <a:p>
                      <a:pPr algn="ctr" rtl="0" fontAlgn="b"/>
                      <a:r>
                        <a:rPr lang="en-US" sz="2000" u="none" strike="noStrike">
                          <a:effectLst/>
                        </a:rPr>
                        <a:t>16</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0</a:t>
                      </a:r>
                      <a:endParaRPr lang="en-US" sz="2000" b="0" i="0" u="none" strike="noStrike" dirty="0">
                        <a:solidFill>
                          <a:srgbClr val="000000"/>
                        </a:solidFill>
                        <a:effectLst/>
                        <a:latin typeface="Calibri"/>
                      </a:endParaRPr>
                    </a:p>
                  </a:txBody>
                  <a:tcPr marL="9527" marR="9527" marT="9525" marB="0" anchor="b"/>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020824630"/>
              </p:ext>
            </p:extLst>
          </p:nvPr>
        </p:nvGraphicFramePr>
        <p:xfrm>
          <a:off x="2898769" y="4540469"/>
          <a:ext cx="2784475" cy="1714500"/>
        </p:xfrm>
        <a:graphic>
          <a:graphicData uri="http://schemas.openxmlformats.org/drawingml/2006/table">
            <a:tbl>
              <a:tblPr firstRow="1" bandRow="1">
                <a:tableStyleId>{5940675A-B579-460E-94D1-54222C63F5DA}</a:tableStyleId>
              </a:tblPr>
              <a:tblGrid>
                <a:gridCol w="556895"/>
                <a:gridCol w="556895"/>
                <a:gridCol w="556895"/>
                <a:gridCol w="556895"/>
                <a:gridCol w="556895"/>
              </a:tblGrid>
              <a:tr h="342900">
                <a:tc>
                  <a:txBody>
                    <a:bodyPr/>
                    <a:lstStyle/>
                    <a:p>
                      <a:pPr algn="ctr" rtl="0" fontAlgn="b"/>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b="0" i="0" u="none" strike="noStrike" dirty="0" smtClean="0">
                          <a:solidFill>
                            <a:srgbClr val="000000"/>
                          </a:solidFill>
                          <a:effectLst/>
                          <a:latin typeface="Calibri"/>
                        </a:rPr>
                        <a:t>A</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b="0" i="0" u="none" strike="noStrike" dirty="0" smtClean="0">
                          <a:solidFill>
                            <a:srgbClr val="000000"/>
                          </a:solidFill>
                          <a:effectLst/>
                          <a:latin typeface="Calibri"/>
                        </a:rPr>
                        <a:t>B</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b="0" i="0" u="none" strike="noStrike" dirty="0" smtClean="0">
                          <a:solidFill>
                            <a:srgbClr val="000000"/>
                          </a:solidFill>
                          <a:effectLst/>
                          <a:latin typeface="Calibri"/>
                        </a:rPr>
                        <a:t>C</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b="0" i="0" u="none" strike="noStrike" dirty="0" smtClean="0">
                          <a:solidFill>
                            <a:srgbClr val="000000"/>
                          </a:solidFill>
                          <a:effectLst/>
                          <a:latin typeface="Calibri"/>
                        </a:rPr>
                        <a:t>D</a:t>
                      </a:r>
                      <a:endParaRPr lang="en-US" sz="2000" b="0" i="0" u="none" strike="noStrike" dirty="0">
                        <a:solidFill>
                          <a:srgbClr val="000000"/>
                        </a:solidFill>
                        <a:effectLst/>
                        <a:latin typeface="Calibri"/>
                      </a:endParaRPr>
                    </a:p>
                  </a:txBody>
                  <a:tcPr marL="9527" marR="9527" marT="9525" marB="0" anchor="b"/>
                </a:tc>
              </a:tr>
              <a:tr h="342900">
                <a:tc>
                  <a:txBody>
                    <a:bodyPr/>
                    <a:lstStyle/>
                    <a:p>
                      <a:pPr algn="ctr" rtl="0" fontAlgn="b"/>
                      <a:r>
                        <a:rPr lang="en-US" sz="2000" b="0" i="0" u="none" strike="noStrike" dirty="0" smtClean="0">
                          <a:solidFill>
                            <a:srgbClr val="000000"/>
                          </a:solidFill>
                          <a:effectLst/>
                          <a:latin typeface="Calibri"/>
                        </a:rPr>
                        <a:t>A</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0</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4</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2</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r>
              <a:tr h="342900">
                <a:tc>
                  <a:txBody>
                    <a:bodyPr/>
                    <a:lstStyle/>
                    <a:p>
                      <a:pPr algn="ctr" rtl="0" fontAlgn="b"/>
                      <a:r>
                        <a:rPr lang="en-US" sz="2000" b="0" i="0" u="none" strike="noStrike" dirty="0" smtClean="0">
                          <a:solidFill>
                            <a:srgbClr val="000000"/>
                          </a:solidFill>
                          <a:effectLst/>
                          <a:latin typeface="Calibri"/>
                        </a:rPr>
                        <a:t>B</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0</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1</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tc>
              </a:tr>
              <a:tr h="342900">
                <a:tc>
                  <a:txBody>
                    <a:bodyPr/>
                    <a:lstStyle/>
                    <a:p>
                      <a:pPr algn="ctr" rtl="0" fontAlgn="b"/>
                      <a:r>
                        <a:rPr lang="en-US" sz="2000" b="0" i="0" u="none" strike="noStrike" dirty="0" smtClean="0">
                          <a:solidFill>
                            <a:srgbClr val="000000"/>
                          </a:solidFill>
                          <a:effectLst/>
                          <a:latin typeface="Calibri"/>
                        </a:rPr>
                        <a:t>C</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0</a:t>
                      </a:r>
                      <a:endParaRPr lang="en-US" sz="2000" b="0" i="0" u="none" strike="noStrike">
                        <a:solidFill>
                          <a:srgbClr val="000000"/>
                        </a:solidFill>
                        <a:effectLst/>
                        <a:latin typeface="Calibri"/>
                      </a:endParaRPr>
                    </a:p>
                  </a:txBody>
                  <a:tcPr marL="9527" marR="9527" marT="9525" marB="0" anchor="b"/>
                </a:tc>
                <a:tc>
                  <a:txBody>
                    <a:bodyPr/>
                    <a:lstStyle/>
                    <a:p>
                      <a:pPr algn="ctr" rtl="0" fontAlgn="b"/>
                      <a:endParaRPr lang="en-US" sz="2000" b="0" i="0" u="none" strike="noStrike" dirty="0">
                        <a:solidFill>
                          <a:srgbClr val="000000"/>
                        </a:solidFill>
                        <a:effectLst/>
                        <a:latin typeface="Calibri"/>
                      </a:endParaRPr>
                    </a:p>
                  </a:txBody>
                  <a:tcPr marL="9527" marR="9527" marT="9525" marB="0" anchor="b"/>
                </a:tc>
              </a:tr>
              <a:tr h="342900">
                <a:tc>
                  <a:txBody>
                    <a:bodyPr/>
                    <a:lstStyle/>
                    <a:p>
                      <a:pPr algn="ctr" rtl="0" fontAlgn="b"/>
                      <a:r>
                        <a:rPr lang="en-US" sz="2000" b="0" i="0" u="none" strike="noStrike" dirty="0" smtClean="0">
                          <a:solidFill>
                            <a:srgbClr val="000000"/>
                          </a:solidFill>
                          <a:effectLst/>
                          <a:latin typeface="Calibri"/>
                        </a:rPr>
                        <a:t>D</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16</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c>
                  <a:txBody>
                    <a:bodyPr/>
                    <a:lstStyle/>
                    <a:p>
                      <a:pPr algn="ctr" rtl="0" fontAlgn="b"/>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0</a:t>
                      </a:r>
                      <a:endParaRPr lang="en-US" sz="2000" b="0" i="0" u="none" strike="noStrike" dirty="0">
                        <a:solidFill>
                          <a:srgbClr val="000000"/>
                        </a:solidFill>
                        <a:effectLst/>
                        <a:latin typeface="Calibri"/>
                      </a:endParaRPr>
                    </a:p>
                  </a:txBody>
                  <a:tcPr marL="9527" marR="9527" marT="9525" marB="0" anchor="b"/>
                </a:tc>
              </a:tr>
            </a:tbl>
          </a:graphicData>
        </a:graphic>
      </p:graphicFrame>
      <p:sp>
        <p:nvSpPr>
          <p:cNvPr id="22672" name="Title 3"/>
          <p:cNvSpPr txBox="1">
            <a:spLocks/>
          </p:cNvSpPr>
          <p:nvPr/>
        </p:nvSpPr>
        <p:spPr bwMode="auto">
          <a:xfrm>
            <a:off x="-457200" y="-38100"/>
            <a:ext cx="79787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4400" b="1" u="sng"/>
              <a:t>Graph Representation:</a:t>
            </a:r>
          </a:p>
          <a:p>
            <a:pPr algn="ctr"/>
            <a:r>
              <a:rPr lang="en-US" sz="4400" b="1" u="sng"/>
              <a:t>Adjacency Matrix</a:t>
            </a:r>
          </a:p>
        </p:txBody>
      </p:sp>
      <p:sp>
        <p:nvSpPr>
          <p:cNvPr id="26" name="Line Callout 1 25"/>
          <p:cNvSpPr/>
          <p:nvPr/>
        </p:nvSpPr>
        <p:spPr>
          <a:xfrm>
            <a:off x="1346200" y="4572000"/>
            <a:ext cx="1320800" cy="1295400"/>
          </a:xfrm>
          <a:prstGeom prst="borderCallout1">
            <a:avLst>
              <a:gd name="adj1" fmla="val 47061"/>
              <a:gd name="adj2" fmla="val 100717"/>
              <a:gd name="adj3" fmla="val 35095"/>
              <a:gd name="adj4" fmla="val 11938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This is the source (</a:t>
            </a:r>
            <a:r>
              <a:rPr lang="en-US" sz="2000" dirty="0" err="1" smtClean="0"/>
              <a:t>src</a:t>
            </a:r>
            <a:r>
              <a:rPr lang="en-US" sz="2000" dirty="0" smtClean="0"/>
              <a:t>)</a:t>
            </a:r>
            <a:endParaRPr lang="en-US" sz="2000" dirty="0"/>
          </a:p>
        </p:txBody>
      </p:sp>
      <p:sp>
        <p:nvSpPr>
          <p:cNvPr id="27" name="Line Callout 1 26"/>
          <p:cNvSpPr/>
          <p:nvPr/>
        </p:nvSpPr>
        <p:spPr>
          <a:xfrm>
            <a:off x="5965552" y="4572000"/>
            <a:ext cx="2209800" cy="865188"/>
          </a:xfrm>
          <a:prstGeom prst="borderCallout1">
            <a:avLst>
              <a:gd name="adj1" fmla="val 47061"/>
              <a:gd name="adj2" fmla="val -1304"/>
              <a:gd name="adj3" fmla="val 20525"/>
              <a:gd name="adj4" fmla="val -1473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This is the destination (</a:t>
            </a:r>
            <a:r>
              <a:rPr lang="en-US" sz="2000" dirty="0" err="1" smtClean="0"/>
              <a:t>dest</a:t>
            </a:r>
            <a:r>
              <a:rPr lang="en-US" sz="2000" dirty="0" smtClean="0"/>
              <a:t>)</a:t>
            </a:r>
            <a:endParaRPr lang="en-US" sz="2000" dirty="0"/>
          </a:p>
        </p:txBody>
      </p:sp>
      <p:sp>
        <p:nvSpPr>
          <p:cNvPr id="28" name="Line Callout 1 27"/>
          <p:cNvSpPr/>
          <p:nvPr/>
        </p:nvSpPr>
        <p:spPr>
          <a:xfrm>
            <a:off x="5126037" y="6281737"/>
            <a:ext cx="3032125" cy="576263"/>
          </a:xfrm>
          <a:prstGeom prst="borderCallout1">
            <a:avLst>
              <a:gd name="adj1" fmla="val 47061"/>
              <a:gd name="adj2" fmla="val -1304"/>
              <a:gd name="adj3" fmla="val -25925"/>
              <a:gd name="adj4" fmla="val -876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A) 2 B) 4 C) 8 D) ∞ </a:t>
            </a:r>
            <a:endParaRPr lang="en-US" sz="2000" dirty="0"/>
          </a:p>
        </p:txBody>
      </p:sp>
      <p:sp>
        <p:nvSpPr>
          <p:cNvPr id="29" name="Right Triangle 28"/>
          <p:cNvSpPr/>
          <p:nvPr/>
        </p:nvSpPr>
        <p:spPr>
          <a:xfrm rot="10800000">
            <a:off x="8083550" y="0"/>
            <a:ext cx="1071563" cy="9906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5276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09578250"/>
              </p:ext>
            </p:extLst>
          </p:nvPr>
        </p:nvGraphicFramePr>
        <p:xfrm>
          <a:off x="2374392" y="2362200"/>
          <a:ext cx="6693408" cy="4389120"/>
        </p:xfrm>
        <a:graphic>
          <a:graphicData uri="http://schemas.openxmlformats.org/drawingml/2006/table">
            <a:tbl>
              <a:tblPr firstRow="1" bandRow="1">
                <a:tableStyleId>{5940675A-B579-460E-94D1-54222C63F5DA}</a:tableStyleId>
              </a:tblPr>
              <a:tblGrid>
                <a:gridCol w="1673352"/>
                <a:gridCol w="1673352"/>
                <a:gridCol w="1673352"/>
                <a:gridCol w="1673352"/>
              </a:tblGrid>
              <a:tr h="109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0000"/>
                          </a:solidFill>
                          <a:effectLst/>
                          <a:uLnTx/>
                          <a:uFillTx/>
                          <a:latin typeface="+mn-lt"/>
                          <a:ea typeface="+mn-ea"/>
                          <a:cs typeface="+mn-cs"/>
                        </a:rPr>
                        <a:t>0</a:t>
                      </a: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dirty="0" smtClean="0"/>
                        <a:t>4</a:t>
                      </a:r>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baseline="0" dirty="0" smtClean="0"/>
                        <a:t>2</a:t>
                      </a:r>
                      <a:endParaRPr lang="en-US" sz="4800" b="1"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lnT w="12700" cap="flat" cmpd="sng" algn="ctr">
                      <a:solidFill>
                        <a:schemeClr val="tx1"/>
                      </a:solidFill>
                      <a:prstDash val="solid"/>
                      <a:round/>
                      <a:headEnd type="none" w="med" len="med"/>
                      <a:tailEnd type="none" w="med" len="med"/>
                    </a:lnT>
                  </a:tcPr>
                </a:tc>
              </a:tr>
              <a:tr h="109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8</a:t>
                      </a:r>
                      <a:endParaRPr lang="en-US" sz="4800" b="1" kern="1200" baseline="0" dirty="0">
                        <a:solidFill>
                          <a:schemeClr val="tx1"/>
                        </a:solidFill>
                        <a:latin typeface="+mn-lt"/>
                        <a:ea typeface="+mn-ea"/>
                        <a:cs typeface="+mn-cs"/>
                      </a:endParaRPr>
                    </a:p>
                  </a:txBody>
                  <a:tcPr/>
                </a:tc>
              </a:tr>
              <a:tr h="109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16</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r>
            </a:tbl>
          </a:graphicData>
        </a:graphic>
      </p:graphicFrame>
      <p:sp>
        <p:nvSpPr>
          <p:cNvPr id="5" name="Title 1"/>
          <p:cNvSpPr>
            <a:spLocks noGrp="1"/>
          </p:cNvSpPr>
          <p:nvPr>
            <p:ph type="title"/>
          </p:nvPr>
        </p:nvSpPr>
        <p:spPr>
          <a:xfrm>
            <a:off x="0" y="76200"/>
            <a:ext cx="9144000" cy="1066800"/>
          </a:xfrm>
        </p:spPr>
        <p:txBody>
          <a:bodyPr>
            <a:noAutofit/>
          </a:bodyPr>
          <a:lstStyle/>
          <a:p>
            <a:r>
              <a:rPr lang="en-US" sz="6000" b="1" dirty="0" smtClean="0"/>
              <a:t>Adjacency Matrix</a:t>
            </a:r>
            <a:endParaRPr lang="en-US" sz="6000" b="1" dirty="0">
              <a:latin typeface="Courier New" pitchFamily="49" charset="0"/>
              <a:cs typeface="Courier New" pitchFamily="49" charset="0"/>
            </a:endParaRPr>
          </a:p>
        </p:txBody>
      </p:sp>
      <p:sp>
        <p:nvSpPr>
          <p:cNvPr id="6" name="Line Callout 1 5"/>
          <p:cNvSpPr/>
          <p:nvPr/>
        </p:nvSpPr>
        <p:spPr>
          <a:xfrm>
            <a:off x="1371600" y="1379537"/>
            <a:ext cx="2043112" cy="762000"/>
          </a:xfrm>
          <a:prstGeom prst="borderCallout1">
            <a:avLst>
              <a:gd name="adj1" fmla="val 216837"/>
              <a:gd name="adj2" fmla="val 77416"/>
              <a:gd name="adj3" fmla="val 99364"/>
              <a:gd name="adj4" fmla="val 1193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t>0 if self-edge</a:t>
            </a:r>
          </a:p>
        </p:txBody>
      </p:sp>
      <p:sp>
        <p:nvSpPr>
          <p:cNvPr id="7" name="Line Callout 1 6"/>
          <p:cNvSpPr/>
          <p:nvPr/>
        </p:nvSpPr>
        <p:spPr>
          <a:xfrm>
            <a:off x="6781800" y="1379537"/>
            <a:ext cx="2043113" cy="754063"/>
          </a:xfrm>
          <a:prstGeom prst="borderCallout1">
            <a:avLst>
              <a:gd name="adj1" fmla="val 219605"/>
              <a:gd name="adj2" fmla="val 48865"/>
              <a:gd name="adj3" fmla="val 103743"/>
              <a:gd name="adj4" fmla="val 1656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solidFill>
                  <a:srgbClr val="000000"/>
                </a:solidFill>
              </a:rPr>
              <a:t>∞ if no edge</a:t>
            </a:r>
          </a:p>
        </p:txBody>
      </p:sp>
      <p:sp>
        <p:nvSpPr>
          <p:cNvPr id="8" name="Line Callout 1 7"/>
          <p:cNvSpPr/>
          <p:nvPr/>
        </p:nvSpPr>
        <p:spPr>
          <a:xfrm>
            <a:off x="4419600" y="1371600"/>
            <a:ext cx="1752599" cy="769937"/>
          </a:xfrm>
          <a:prstGeom prst="borderCallout1">
            <a:avLst>
              <a:gd name="adj1" fmla="val 95998"/>
              <a:gd name="adj2" fmla="val 59213"/>
              <a:gd name="adj3" fmla="val 219620"/>
              <a:gd name="adj4" fmla="val 10496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smtClean="0"/>
              <a:t>Cost:</a:t>
            </a:r>
          </a:p>
          <a:p>
            <a:pPr marL="173038" indent="-173038" fontAlgn="auto">
              <a:spcBef>
                <a:spcPts val="0"/>
              </a:spcBef>
              <a:spcAft>
                <a:spcPts val="0"/>
              </a:spcAft>
              <a:buFont typeface="Arial" pitchFamily="34" charset="0"/>
              <a:buChar char="•"/>
              <a:defRPr/>
            </a:pPr>
            <a:r>
              <a:rPr lang="en-US" sz="2000" dirty="0" smtClean="0"/>
              <a:t>Edge weight</a:t>
            </a:r>
            <a:endParaRPr lang="en-US" sz="20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95600"/>
            <a:ext cx="225491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361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26814134"/>
              </p:ext>
            </p:extLst>
          </p:nvPr>
        </p:nvGraphicFramePr>
        <p:xfrm>
          <a:off x="-228600" y="609600"/>
          <a:ext cx="9296401" cy="6140909"/>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0000"/>
                          </a:solidFill>
                          <a:effectLst/>
                          <a:uLnTx/>
                          <a:uFillTx/>
                          <a:latin typeface="+mn-lt"/>
                          <a:ea typeface="+mn-ea"/>
                          <a:cs typeface="+mn-cs"/>
                        </a:rPr>
                        <a:t>0</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dirty="0" smtClean="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baseline="0" dirty="0" smtClean="0"/>
                        <a:t>2</a:t>
                      </a:r>
                      <a:endParaRPr lang="en-US" sz="48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8</a:t>
                      </a:r>
                      <a:endParaRPr lang="en-US" sz="4800" b="1" kern="1200" baseline="0" dirty="0">
                        <a:solidFill>
                          <a:schemeClr val="tx1"/>
                        </a:solidFill>
                        <a:latin typeface="+mn-lt"/>
                        <a:ea typeface="+mn-ea"/>
                        <a:cs typeface="+mn-cs"/>
                      </a:endParaRPr>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16</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r>
            </a:tbl>
          </a:graphicData>
        </a:graphic>
      </p:graphicFrame>
      <p:sp>
        <p:nvSpPr>
          <p:cNvPr id="5" name="Title 1"/>
          <p:cNvSpPr>
            <a:spLocks noGrp="1"/>
          </p:cNvSpPr>
          <p:nvPr>
            <p:ph type="title"/>
          </p:nvPr>
        </p:nvSpPr>
        <p:spPr>
          <a:xfrm>
            <a:off x="76200" y="-152400"/>
            <a:ext cx="9144000" cy="1066800"/>
          </a:xfrm>
        </p:spPr>
        <p:txBody>
          <a:bodyPr>
            <a:noAutofit/>
          </a:bodyPr>
          <a:lstStyle/>
          <a:p>
            <a:r>
              <a:rPr lang="en-US" sz="2400" b="1" u="sng" dirty="0" smtClean="0"/>
              <a:t>Adjacency Matrix (Floyd-</a:t>
            </a:r>
            <a:r>
              <a:rPr lang="en-US" sz="2400" b="1" u="sng" dirty="0" err="1" smtClean="0"/>
              <a:t>Warshall</a:t>
            </a:r>
            <a:r>
              <a:rPr lang="en-US" sz="2400" b="1" u="sng" dirty="0" smtClean="0"/>
              <a:t> implementation detail): </a:t>
            </a:r>
            <a:r>
              <a:rPr lang="en-US" sz="2400" b="1" dirty="0" smtClean="0"/>
              <a:t/>
            </a:r>
            <a:br>
              <a:rPr lang="en-US" sz="2400" b="1" dirty="0" smtClean="0"/>
            </a:br>
            <a:r>
              <a:rPr lang="en-US" sz="2400" b="1" dirty="0" smtClean="0"/>
              <a:t>Use a </a:t>
            </a:r>
            <a:r>
              <a:rPr lang="en-US" sz="2400" b="1" dirty="0" err="1" smtClean="0">
                <a:latin typeface="Courier New" pitchFamily="49" charset="0"/>
                <a:cs typeface="Courier New" pitchFamily="49" charset="0"/>
              </a:rPr>
              <a:t>int</a:t>
            </a:r>
            <a:r>
              <a:rPr lang="en-US" sz="2400" b="1" dirty="0" smtClean="0">
                <a:latin typeface="Courier New" pitchFamily="49" charset="0"/>
                <a:cs typeface="Courier New" pitchFamily="49" charset="0"/>
              </a:rPr>
              <a:t>[][]</a:t>
            </a:r>
            <a:r>
              <a:rPr lang="en-US" sz="2400" b="1" dirty="0" smtClean="0"/>
              <a:t> and number the nodes starting with 1</a:t>
            </a:r>
            <a:endParaRPr lang="en-US" sz="2400" b="1" dirty="0">
              <a:latin typeface="Courier New" pitchFamily="49" charset="0"/>
              <a:cs typeface="Courier New" pitchFamily="49" charset="0"/>
            </a:endParaRPr>
          </a:p>
        </p:txBody>
      </p:sp>
    </p:spTree>
    <p:extLst>
      <p:ext uri="{BB962C8B-B14F-4D97-AF65-F5344CB8AC3E}">
        <p14:creationId xmlns:p14="http://schemas.microsoft.com/office/powerpoint/2010/main" val="220572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685800" y="2514600"/>
            <a:ext cx="7772400" cy="1470025"/>
          </a:xfrm>
        </p:spPr>
        <p:txBody>
          <a:bodyPr/>
          <a:lstStyle/>
          <a:p>
            <a:pPr eaLnBrk="1" hangingPunct="1"/>
            <a:r>
              <a:rPr lang="en-US" sz="13800" b="1" dirty="0" smtClean="0"/>
              <a:t>Tracing</a:t>
            </a:r>
            <a:br>
              <a:rPr lang="en-US" sz="13800" b="1" dirty="0" smtClean="0"/>
            </a:br>
            <a:r>
              <a:rPr lang="en-US" sz="13800" b="1" dirty="0" smtClean="0"/>
              <a:t>Floyd-</a:t>
            </a:r>
            <a:r>
              <a:rPr lang="en-US" sz="13800" b="1" dirty="0" err="1" smtClean="0"/>
              <a:t>Warshall</a:t>
            </a:r>
            <a:endParaRPr lang="en-US" sz="13800" b="1" dirty="0" smtClean="0"/>
          </a:p>
        </p:txBody>
      </p:sp>
    </p:spTree>
    <p:extLst>
      <p:ext uri="{BB962C8B-B14F-4D97-AF65-F5344CB8AC3E}">
        <p14:creationId xmlns:p14="http://schemas.microsoft.com/office/powerpoint/2010/main" val="1225340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7005638" cy="1143000"/>
          </a:xfrm>
        </p:spPr>
        <p:txBody>
          <a:bodyPr/>
          <a:lstStyle/>
          <a:p>
            <a:r>
              <a:rPr lang="en-US" b="1" dirty="0" smtClean="0"/>
              <a:t>Floyd-</a:t>
            </a:r>
            <a:r>
              <a:rPr lang="en-US" b="1" dirty="0" err="1" smtClean="0"/>
              <a:t>Warshall</a:t>
            </a:r>
            <a:r>
              <a:rPr lang="en-US" b="1" dirty="0" smtClean="0"/>
              <a:t> algorithm</a:t>
            </a:r>
          </a:p>
        </p:txBody>
      </p:sp>
      <p:sp>
        <p:nvSpPr>
          <p:cNvPr id="3" name="Content Placeholder 2"/>
          <p:cNvSpPr>
            <a:spLocks noGrp="1"/>
          </p:cNvSpPr>
          <p:nvPr>
            <p:ph idx="1"/>
          </p:nvPr>
        </p:nvSpPr>
        <p:spPr>
          <a:xfrm>
            <a:off x="-36786" y="1612818"/>
            <a:ext cx="8883650" cy="4525963"/>
          </a:xfrm>
        </p:spPr>
        <p:txBody>
          <a:bodyPr/>
          <a:lstStyle/>
          <a:p>
            <a:pPr marL="0" indent="0">
              <a:buFont typeface="Arial" charset="0"/>
              <a:buNone/>
              <a:defRPr/>
            </a:pPr>
            <a:r>
              <a:rPr lang="en-US" dirty="0" smtClean="0"/>
              <a:t>For each node </a:t>
            </a:r>
            <a:r>
              <a:rPr lang="en-US" dirty="0" smtClean="0">
                <a:latin typeface="Courier New" pitchFamily="49" charset="0"/>
                <a:cs typeface="Courier New" pitchFamily="49" charset="0"/>
              </a:rPr>
              <a:t>K</a:t>
            </a:r>
            <a:r>
              <a:rPr lang="en-US" dirty="0" smtClean="0"/>
              <a:t>: </a:t>
            </a:r>
          </a:p>
          <a:p>
            <a:pPr marL="0" indent="0">
              <a:buNone/>
              <a:defRPr/>
            </a:pPr>
            <a:r>
              <a:rPr lang="en-US" dirty="0"/>
              <a:t>	</a:t>
            </a:r>
            <a:r>
              <a:rPr lang="en-US" sz="2800" dirty="0" smtClean="0"/>
              <a:t>For each pair of nodes </a:t>
            </a:r>
            <a:r>
              <a:rPr lang="en-US" sz="2800" dirty="0">
                <a:latin typeface="Courier New" pitchFamily="49" charset="0"/>
                <a:cs typeface="Courier New" pitchFamily="49" charset="0"/>
              </a:rPr>
              <a:t>(X</a:t>
            </a:r>
            <a:r>
              <a:rPr lang="en-US" sz="2800" dirty="0"/>
              <a:t> →</a:t>
            </a:r>
            <a:r>
              <a:rPr lang="en-US" sz="2800" dirty="0">
                <a:latin typeface="Courier New" pitchFamily="49" charset="0"/>
                <a:cs typeface="Courier New" pitchFamily="49" charset="0"/>
              </a:rPr>
              <a:t>Y</a:t>
            </a:r>
            <a:r>
              <a:rPr lang="en-US" sz="2800" dirty="0" smtClean="0">
                <a:latin typeface="Courier New" pitchFamily="49" charset="0"/>
                <a:cs typeface="Courier New" pitchFamily="49" charset="0"/>
              </a:rPr>
              <a:t>)</a:t>
            </a:r>
            <a:r>
              <a:rPr lang="en-US" sz="2800" dirty="0" smtClean="0">
                <a:cs typeface="Courier New" pitchFamily="49" charset="0"/>
              </a:rPr>
              <a:t>:</a:t>
            </a:r>
            <a:endParaRPr lang="en-US" sz="2800" dirty="0">
              <a:cs typeface="Courier New" pitchFamily="49" charset="0"/>
            </a:endParaRPr>
          </a:p>
          <a:p>
            <a:pPr marL="0" indent="0">
              <a:buFont typeface="Arial" charset="0"/>
              <a:buNone/>
              <a:defRPr/>
            </a:pPr>
            <a:endParaRPr lang="en-US" dirty="0" smtClean="0"/>
          </a:p>
          <a:p>
            <a:pPr marL="0" indent="0">
              <a:buFont typeface="Arial" charset="0"/>
              <a:buNone/>
              <a:defRPr/>
            </a:pPr>
            <a:endParaRPr lang="en-US" dirty="0"/>
          </a:p>
          <a:p>
            <a:pPr marL="1828800" indent="-1828800">
              <a:buNone/>
              <a:defRPr/>
            </a:pPr>
            <a:r>
              <a:rPr lang="en-US" dirty="0" smtClean="0"/>
              <a:t>	See if using an intermediate node </a:t>
            </a:r>
            <a:r>
              <a:rPr lang="en-US" dirty="0">
                <a:latin typeface="Courier New" pitchFamily="49" charset="0"/>
                <a:cs typeface="Courier New" pitchFamily="49" charset="0"/>
              </a:rPr>
              <a:t>K</a:t>
            </a:r>
            <a:r>
              <a:rPr lang="en-US" dirty="0" smtClean="0"/>
              <a:t> can reduce the cost of that path:</a:t>
            </a:r>
          </a:p>
          <a:p>
            <a:pPr marL="1828800" indent="-1828800">
              <a:buFont typeface="Arial" charset="0"/>
              <a:buNone/>
              <a:defRPr/>
            </a:pPr>
            <a:r>
              <a:rPr lang="en-US" dirty="0"/>
              <a:t>	</a:t>
            </a:r>
            <a:r>
              <a:rPr lang="en-US" sz="2400" dirty="0"/>
              <a:t> </a:t>
            </a:r>
            <a:r>
              <a:rPr lang="en-US" sz="2400" dirty="0" smtClean="0"/>
              <a:t>    </a:t>
            </a:r>
            <a:r>
              <a:rPr lang="en-US" sz="2800" dirty="0" smtClean="0">
                <a:latin typeface="Courier New" pitchFamily="49" charset="0"/>
                <a:cs typeface="Courier New" pitchFamily="49" charset="0"/>
              </a:rPr>
              <a:t>  min[cost(X</a:t>
            </a:r>
            <a:r>
              <a:rPr lang="en-US" sz="2800" dirty="0" smtClean="0"/>
              <a:t> →</a:t>
            </a:r>
            <a:r>
              <a:rPr lang="en-US" sz="2800" dirty="0" smtClean="0">
                <a:latin typeface="Courier New" pitchFamily="49" charset="0"/>
                <a:cs typeface="Courier New" pitchFamily="49" charset="0"/>
              </a:rPr>
              <a:t>Y),</a:t>
            </a:r>
          </a:p>
          <a:p>
            <a:pPr marL="1828800" indent="-1828800">
              <a:buFont typeface="Arial" charset="0"/>
              <a:buNone/>
              <a:defRPr/>
            </a:pPr>
            <a:r>
              <a:rPr lang="en-US" sz="2800" dirty="0">
                <a:latin typeface="Courier New" pitchFamily="49" charset="0"/>
                <a:cs typeface="Courier New" pitchFamily="49" charset="0"/>
              </a:rPr>
              <a:t>	</a:t>
            </a:r>
            <a:r>
              <a:rPr lang="en-US" sz="2800" dirty="0" smtClean="0">
                <a:latin typeface="Courier New" pitchFamily="49" charset="0"/>
                <a:cs typeface="Courier New" pitchFamily="49" charset="0"/>
              </a:rPr>
              <a:t>	   </a:t>
            </a:r>
            <a:r>
              <a:rPr lang="en-US" sz="1100" dirty="0">
                <a:latin typeface="Courier New" pitchFamily="49" charset="0"/>
                <a:cs typeface="Courier New" pitchFamily="49" charset="0"/>
              </a:rPr>
              <a:t> </a:t>
            </a:r>
            <a:r>
              <a:rPr lang="en-US" sz="2800" dirty="0" smtClean="0">
                <a:latin typeface="Courier New" pitchFamily="49" charset="0"/>
                <a:cs typeface="Courier New" pitchFamily="49" charset="0"/>
              </a:rPr>
              <a:t>cost(X</a:t>
            </a:r>
            <a:r>
              <a:rPr lang="en-US" sz="2800" dirty="0" smtClean="0"/>
              <a:t> →</a:t>
            </a:r>
            <a:r>
              <a:rPr lang="en-US" sz="2800" dirty="0" smtClean="0">
                <a:latin typeface="Courier New" pitchFamily="49" charset="0"/>
                <a:cs typeface="Courier New" pitchFamily="49" charset="0"/>
              </a:rPr>
              <a:t>K) + cost(K</a:t>
            </a:r>
            <a:r>
              <a:rPr lang="en-US" sz="2800" dirty="0" smtClean="0"/>
              <a:t> →</a:t>
            </a:r>
            <a:r>
              <a:rPr lang="en-US" sz="2800" dirty="0" smtClean="0">
                <a:latin typeface="Courier New" pitchFamily="49" charset="0"/>
                <a:cs typeface="Courier New" pitchFamily="49" charset="0"/>
              </a:rPr>
              <a:t>Y)]</a:t>
            </a:r>
            <a:endParaRPr lang="en-US" sz="2800" dirty="0">
              <a:latin typeface="Courier New" pitchFamily="49" charset="0"/>
              <a:cs typeface="Courier New" pitchFamily="49" charset="0"/>
            </a:endParaRPr>
          </a:p>
        </p:txBody>
      </p:sp>
      <p:sp>
        <p:nvSpPr>
          <p:cNvPr id="4" name="TextBox 3"/>
          <p:cNvSpPr txBox="1"/>
          <p:nvPr/>
        </p:nvSpPr>
        <p:spPr>
          <a:xfrm>
            <a:off x="5660642" y="1828800"/>
            <a:ext cx="3429000" cy="157003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000" dirty="0"/>
              <a:t>{</a:t>
            </a:r>
            <a:r>
              <a:rPr lang="en-US" sz="2400" dirty="0"/>
              <a:t>A→A, A→B, A→C, A→D</a:t>
            </a:r>
            <a:r>
              <a:rPr lang="en-US" sz="2400" dirty="0" smtClean="0"/>
              <a:t>,</a:t>
            </a:r>
          </a:p>
          <a:p>
            <a:pPr>
              <a:defRPr/>
            </a:pPr>
            <a:r>
              <a:rPr lang="en-US" sz="2400" dirty="0"/>
              <a:t> </a:t>
            </a:r>
            <a:r>
              <a:rPr lang="en-US" sz="2400" dirty="0" smtClean="0"/>
              <a:t> B</a:t>
            </a:r>
            <a:r>
              <a:rPr lang="en-US" sz="2400" dirty="0"/>
              <a:t>→A, B→B, B→C, B→D, </a:t>
            </a:r>
            <a:endParaRPr lang="en-US" sz="2400" dirty="0" smtClean="0"/>
          </a:p>
          <a:p>
            <a:pPr>
              <a:defRPr/>
            </a:pPr>
            <a:r>
              <a:rPr lang="en-US" sz="2400" dirty="0" smtClean="0"/>
              <a:t>  C</a:t>
            </a:r>
            <a:r>
              <a:rPr lang="en-US" sz="2400" dirty="0"/>
              <a:t>→A, C→B, C→C, C→D, </a:t>
            </a:r>
            <a:endParaRPr lang="en-US" sz="2400" dirty="0" smtClean="0"/>
          </a:p>
          <a:p>
            <a:pPr>
              <a:defRPr/>
            </a:pPr>
            <a:r>
              <a:rPr lang="en-US" sz="2400" dirty="0" smtClean="0"/>
              <a:t>  D</a:t>
            </a:r>
            <a:r>
              <a:rPr lang="en-US" sz="2400" dirty="0"/>
              <a:t>→A, D→B, D→C, D→D}</a:t>
            </a:r>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838" y="0"/>
            <a:ext cx="16478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95600" y="1616075"/>
            <a:ext cx="175260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800" dirty="0"/>
              <a:t>{A, B, C, D}</a:t>
            </a:r>
          </a:p>
        </p:txBody>
      </p:sp>
    </p:spTree>
    <p:extLst>
      <p:ext uri="{BB962C8B-B14F-4D97-AF65-F5344CB8AC3E}">
        <p14:creationId xmlns:p14="http://schemas.microsoft.com/office/powerpoint/2010/main" val="132310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lleen\Documents\Teaching\HMC\CS60\2013_spring_CS60\Lecture\Spring 2013\Lec18 FloydWarshall BigO\Ans\Slid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2666"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Colleen\Documents\Teaching\HMC\CS60\2013_spring_CS60\Lecture\Spring 2013\Lec18 FloydWarshall BigO\Ans\Sl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Colleen\Documents\Teaching\HMC\CS60\2013_spring_CS60\Lecture\Spring 2013\Lec18 FloydWarshall BigO\Ans\Slid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816"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Colleen\Documents\Teaching\HMC\CS60\2013_spring_CS60\Lecture\Spring 2013\Lec18 FloydWarshall BigO\Ans\Slide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9432"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Colleen\Documents\Teaching\HMC\CS60\2013_spring_CS60\Lecture\Spring 2013\Lec18 FloydWarshall BigO\Ans\Slide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6048"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Line Callout 1 7"/>
          <p:cNvSpPr/>
          <p:nvPr/>
        </p:nvSpPr>
        <p:spPr>
          <a:xfrm>
            <a:off x="76200" y="152400"/>
            <a:ext cx="1550988" cy="2414588"/>
          </a:xfrm>
          <a:prstGeom prst="borderCallout1">
            <a:avLst>
              <a:gd name="adj1" fmla="val 103234"/>
              <a:gd name="adj2" fmla="val 43797"/>
              <a:gd name="adj3" fmla="val 224754"/>
              <a:gd name="adj4" fmla="val 9678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000" b="1" u="sng" dirty="0"/>
              <a:t>NO</a:t>
            </a:r>
            <a:r>
              <a:rPr lang="en-US" sz="2000" dirty="0"/>
              <a:t> intermediate nodes</a:t>
            </a:r>
            <a:r>
              <a:rPr lang="en-US" sz="2000" dirty="0" smtClean="0"/>
              <a:t>.</a:t>
            </a:r>
          </a:p>
          <a:p>
            <a:pPr algn="ctr" fontAlgn="auto">
              <a:spcBef>
                <a:spcPts val="0"/>
              </a:spcBef>
              <a:spcAft>
                <a:spcPts val="0"/>
              </a:spcAft>
              <a:defRPr/>
            </a:pPr>
            <a:r>
              <a:rPr lang="en-US" sz="2000" dirty="0" smtClean="0">
                <a:latin typeface="Courier New" pitchFamily="49" charset="0"/>
                <a:cs typeface="Courier New" pitchFamily="49" charset="0"/>
              </a:rPr>
              <a:t>K = 0</a:t>
            </a:r>
            <a:endParaRPr lang="en-US" sz="2000" dirty="0">
              <a:latin typeface="Courier New" pitchFamily="49" charset="0"/>
              <a:cs typeface="Courier New" pitchFamily="49" charset="0"/>
            </a:endParaRPr>
          </a:p>
        </p:txBody>
      </p:sp>
      <p:sp>
        <p:nvSpPr>
          <p:cNvPr id="9" name="Line Callout 1 8"/>
          <p:cNvSpPr/>
          <p:nvPr/>
        </p:nvSpPr>
        <p:spPr>
          <a:xfrm>
            <a:off x="1795463" y="714375"/>
            <a:ext cx="1550987" cy="2409825"/>
          </a:xfrm>
          <a:prstGeom prst="borderCallout1">
            <a:avLst>
              <a:gd name="adj1" fmla="val 98928"/>
              <a:gd name="adj2" fmla="val 49941"/>
              <a:gd name="adj3" fmla="val 202051"/>
              <a:gd name="adj4" fmla="val 7701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400" u="sng" dirty="0"/>
              <a:t>only A</a:t>
            </a:r>
            <a:r>
              <a:rPr lang="en-US" sz="2000" u="sng" dirty="0"/>
              <a:t> </a:t>
            </a:r>
            <a:r>
              <a:rPr lang="en-US" sz="2000" dirty="0"/>
              <a:t>as an intermediate node</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1</a:t>
            </a:r>
            <a:endParaRPr lang="en-US" sz="2000" dirty="0"/>
          </a:p>
        </p:txBody>
      </p:sp>
      <p:sp>
        <p:nvSpPr>
          <p:cNvPr id="10" name="Line Callout 1 9"/>
          <p:cNvSpPr/>
          <p:nvPr/>
        </p:nvSpPr>
        <p:spPr>
          <a:xfrm>
            <a:off x="3538538" y="1319213"/>
            <a:ext cx="1533525" cy="2414587"/>
          </a:xfrm>
          <a:prstGeom prst="borderCallout1">
            <a:avLst>
              <a:gd name="adj1" fmla="val 173724"/>
              <a:gd name="adj2" fmla="val 61994"/>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000" u="sng" dirty="0"/>
              <a:t>only A &amp; B</a:t>
            </a:r>
            <a:r>
              <a:rPr lang="en-US" sz="2000" dirty="0"/>
              <a:t> 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2</a:t>
            </a:r>
            <a:endParaRPr lang="en-US" sz="2000" dirty="0"/>
          </a:p>
        </p:txBody>
      </p:sp>
      <p:sp>
        <p:nvSpPr>
          <p:cNvPr id="11" name="Line Callout 1 10"/>
          <p:cNvSpPr/>
          <p:nvPr/>
        </p:nvSpPr>
        <p:spPr>
          <a:xfrm>
            <a:off x="5226050" y="1928813"/>
            <a:ext cx="1828800" cy="2414587"/>
          </a:xfrm>
          <a:prstGeom prst="borderCallout1">
            <a:avLst>
              <a:gd name="adj1" fmla="val 151525"/>
              <a:gd name="adj2" fmla="val 49011"/>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p>
          <a:p>
            <a:pPr algn="ctr" fontAlgn="auto">
              <a:spcBef>
                <a:spcPts val="0"/>
              </a:spcBef>
              <a:spcAft>
                <a:spcPts val="0"/>
              </a:spcAft>
              <a:defRPr/>
            </a:pPr>
            <a:r>
              <a:rPr lang="en-US" sz="2000" u="sng" dirty="0"/>
              <a:t>only A, B, &amp; C </a:t>
            </a:r>
          </a:p>
          <a:p>
            <a:pPr algn="ctr" fontAlgn="auto">
              <a:spcBef>
                <a:spcPts val="0"/>
              </a:spcBef>
              <a:spcAft>
                <a:spcPts val="0"/>
              </a:spcAft>
              <a:defRPr/>
            </a:pPr>
            <a:r>
              <a:rPr lang="en-US" sz="2000" dirty="0"/>
              <a:t>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3</a:t>
            </a:r>
            <a:endParaRPr lang="en-US" sz="2000" dirty="0"/>
          </a:p>
        </p:txBody>
      </p:sp>
      <p:sp>
        <p:nvSpPr>
          <p:cNvPr id="12" name="Line Callout 1 11"/>
          <p:cNvSpPr/>
          <p:nvPr/>
        </p:nvSpPr>
        <p:spPr>
          <a:xfrm>
            <a:off x="7215188" y="2590800"/>
            <a:ext cx="1928812" cy="2414588"/>
          </a:xfrm>
          <a:prstGeom prst="borderCallout1">
            <a:avLst>
              <a:gd name="adj1" fmla="val 120187"/>
              <a:gd name="adj2" fmla="val 35481"/>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p>
          <a:p>
            <a:pPr algn="ctr" fontAlgn="auto">
              <a:spcBef>
                <a:spcPts val="0"/>
              </a:spcBef>
              <a:spcAft>
                <a:spcPts val="0"/>
              </a:spcAft>
              <a:defRPr/>
            </a:pPr>
            <a:r>
              <a:rPr lang="en-US" sz="2000" u="sng" dirty="0"/>
              <a:t>only A, B, C, &amp; D </a:t>
            </a:r>
          </a:p>
          <a:p>
            <a:pPr algn="ctr" fontAlgn="auto">
              <a:spcBef>
                <a:spcPts val="0"/>
              </a:spcBef>
              <a:spcAft>
                <a:spcPts val="0"/>
              </a:spcAft>
              <a:defRPr/>
            </a:pPr>
            <a:r>
              <a:rPr lang="en-US" sz="2000" dirty="0"/>
              <a:t>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4</a:t>
            </a:r>
            <a:endParaRPr lang="en-US" sz="2000" dirty="0"/>
          </a:p>
        </p:txBody>
      </p:sp>
      <p:sp>
        <p:nvSpPr>
          <p:cNvPr id="13" name="Title 1"/>
          <p:cNvSpPr txBox="1">
            <a:spLocks/>
          </p:cNvSpPr>
          <p:nvPr/>
        </p:nvSpPr>
        <p:spPr bwMode="auto">
          <a:xfrm>
            <a:off x="5133975" y="381000"/>
            <a:ext cx="403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t>Why does this give us the shortest path?</a:t>
            </a:r>
          </a:p>
        </p:txBody>
      </p:sp>
    </p:spTree>
    <p:extLst>
      <p:ext uri="{BB962C8B-B14F-4D97-AF65-F5344CB8AC3E}">
        <p14:creationId xmlns:p14="http://schemas.microsoft.com/office/powerpoint/2010/main" val="270782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0" y="381000"/>
            <a:ext cx="9144000" cy="6858000"/>
          </a:xfrm>
        </p:spPr>
        <p:txBody>
          <a:bodyPr/>
          <a:lstStyle/>
          <a:p>
            <a:pPr marL="0" indent="0">
              <a:buFont typeface="Arial" charset="0"/>
              <a:buNone/>
            </a:pP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cost = new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[N+1][N+1];</a:t>
            </a:r>
          </a:p>
          <a:p>
            <a:pPr marL="0" indent="0">
              <a:buFont typeface="Arial" charset="0"/>
              <a:buNone/>
            </a:pPr>
            <a:r>
              <a:rPr lang="en-US" sz="2400" dirty="0" smtClean="0">
                <a:latin typeface="Courier New" pitchFamily="49" charset="0"/>
                <a:cs typeface="Courier New" pitchFamily="49" charset="0"/>
              </a:rPr>
              <a:t>// set initial values = edge weights </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K=0; K&lt;N; K++){</a:t>
            </a:r>
          </a:p>
          <a:p>
            <a:pPr marL="0" indent="0">
              <a:buFont typeface="Arial" charset="0"/>
              <a:buNone/>
            </a:pPr>
            <a:r>
              <a:rPr lang="en-US" sz="2400" dirty="0" smtClean="0">
                <a:latin typeface="Courier New" pitchFamily="49" charset="0"/>
                <a:cs typeface="Courier New" pitchFamily="49" charset="0"/>
              </a:rPr>
              <a:t>  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=0;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&lt;N;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=0;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&lt;N;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prevCost</a:t>
            </a:r>
            <a:r>
              <a:rPr lang="en-US" sz="2400" dirty="0" smtClean="0">
                <a:latin typeface="Courier New" pitchFamily="49" charset="0"/>
                <a:cs typeface="Courier New" pitchFamily="49" charset="0"/>
              </a:rPr>
              <a:t> = cost[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newCost</a:t>
            </a:r>
            <a:r>
              <a:rPr lang="en-US" sz="2400" dirty="0" smtClean="0">
                <a:latin typeface="Courier New" pitchFamily="49" charset="0"/>
                <a:cs typeface="Courier New" pitchFamily="49" charset="0"/>
              </a:rPr>
              <a:t>  = cost[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 [</a:t>
            </a:r>
            <a:r>
              <a:rPr lang="en-US" sz="2400" b="1" dirty="0" smtClean="0">
                <a:latin typeface="Courier New" pitchFamily="49" charset="0"/>
                <a:cs typeface="Courier New" pitchFamily="49" charset="0"/>
              </a:rPr>
              <a:t>K</a:t>
            </a:r>
            <a:r>
              <a:rPr lang="en-US" sz="2400" dirty="0" smtClean="0">
                <a:latin typeface="Courier New" pitchFamily="49" charset="0"/>
                <a:cs typeface="Courier New" pitchFamily="49" charset="0"/>
              </a:rPr>
              <a:t>] + </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				</a:t>
            </a: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cost [</a:t>
            </a:r>
            <a:r>
              <a:rPr lang="en-US" sz="2400" b="1" dirty="0" smtClean="0">
                <a:latin typeface="Courier New" pitchFamily="49" charset="0"/>
                <a:cs typeface="Courier New" pitchFamily="49" charset="0"/>
              </a:rPr>
              <a:t>K</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	  cost[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 = min(</a:t>
            </a:r>
            <a:r>
              <a:rPr lang="en-US" sz="2400" dirty="0" err="1" smtClean="0">
                <a:latin typeface="Courier New" pitchFamily="49" charset="0"/>
                <a:cs typeface="Courier New" pitchFamily="49" charset="0"/>
              </a:rPr>
              <a:t>prevCost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newCost</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a:t>
            </a:r>
          </a:p>
          <a:p>
            <a:pPr marL="0" indent="0">
              <a:buFont typeface="Arial" charset="0"/>
              <a:buNone/>
            </a:pPr>
            <a:r>
              <a:rPr lang="en-US" sz="2400" dirty="0" smtClean="0">
                <a:latin typeface="Courier New" pitchFamily="49" charset="0"/>
                <a:cs typeface="Courier New" pitchFamily="49" charset="0"/>
              </a:rPr>
              <a:t>  }</a:t>
            </a:r>
          </a:p>
          <a:p>
            <a:pPr marL="0" indent="0">
              <a:buFont typeface="Arial" charset="0"/>
              <a:buNone/>
            </a:pPr>
            <a:r>
              <a:rPr lang="en-US" sz="2400" dirty="0" smtClean="0">
                <a:latin typeface="Courier New" pitchFamily="49" charset="0"/>
                <a:cs typeface="Courier New" pitchFamily="49" charset="0"/>
              </a:rPr>
              <a:t>}</a:t>
            </a:r>
          </a:p>
        </p:txBody>
      </p:sp>
      <p:sp>
        <p:nvSpPr>
          <p:cNvPr id="46083" name="Title 1"/>
          <p:cNvSpPr>
            <a:spLocks noGrp="1"/>
          </p:cNvSpPr>
          <p:nvPr>
            <p:ph type="title"/>
          </p:nvPr>
        </p:nvSpPr>
        <p:spPr>
          <a:xfrm>
            <a:off x="1828800" y="5943600"/>
            <a:ext cx="7162800" cy="1143000"/>
          </a:xfrm>
        </p:spPr>
        <p:txBody>
          <a:bodyPr/>
          <a:lstStyle/>
          <a:p>
            <a:r>
              <a:rPr lang="en-US" b="1" dirty="0" smtClean="0"/>
              <a:t> Floyd-</a:t>
            </a:r>
            <a:r>
              <a:rPr lang="en-US" b="1" dirty="0" err="1" smtClean="0"/>
              <a:t>Warshall</a:t>
            </a:r>
            <a:r>
              <a:rPr lang="en-US" b="1" dirty="0" smtClean="0"/>
              <a:t> </a:t>
            </a:r>
            <a:r>
              <a:rPr lang="en-US" b="1" dirty="0" err="1" smtClean="0"/>
              <a:t>Pseudocode</a:t>
            </a:r>
            <a:endParaRPr lang="en-US" b="1" dirty="0" smtClean="0"/>
          </a:p>
        </p:txBody>
      </p:sp>
      <p:sp>
        <p:nvSpPr>
          <p:cNvPr id="5" name="Line Callout 1 4"/>
          <p:cNvSpPr/>
          <p:nvPr/>
        </p:nvSpPr>
        <p:spPr>
          <a:xfrm>
            <a:off x="7056272" y="152400"/>
            <a:ext cx="2008188" cy="1207294"/>
          </a:xfrm>
          <a:prstGeom prst="borderCallout1">
            <a:avLst>
              <a:gd name="adj1" fmla="val -2540"/>
              <a:gd name="adj2" fmla="val -4877"/>
              <a:gd name="adj3" fmla="val 22346"/>
              <a:gd name="adj4" fmla="val -12146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We don’t use index 0, so we need N+1</a:t>
            </a:r>
            <a:endParaRPr lang="en-US" sz="2000" dirty="0">
              <a:latin typeface="Courier New" pitchFamily="49" charset="0"/>
              <a:cs typeface="Courier New" pitchFamily="49" charset="0"/>
            </a:endParaRPr>
          </a:p>
        </p:txBody>
      </p:sp>
      <p:sp>
        <p:nvSpPr>
          <p:cNvPr id="6" name="Line Callout 1 5"/>
          <p:cNvSpPr/>
          <p:nvPr/>
        </p:nvSpPr>
        <p:spPr>
          <a:xfrm>
            <a:off x="6280287" y="1359694"/>
            <a:ext cx="2878766" cy="1207294"/>
          </a:xfrm>
          <a:prstGeom prst="borderCallout1">
            <a:avLst>
              <a:gd name="adj1" fmla="val 98011"/>
              <a:gd name="adj2" fmla="val 44411"/>
              <a:gd name="adj3" fmla="val 186884"/>
              <a:gd name="adj4" fmla="val 2859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Arial" charset="0"/>
              <a:buNone/>
              <a:defRPr/>
            </a:pPr>
            <a:r>
              <a:rPr lang="en-US" sz="2000" dirty="0">
                <a:latin typeface="Courier New" pitchFamily="49" charset="0"/>
                <a:cs typeface="Courier New" pitchFamily="49" charset="0"/>
              </a:rPr>
              <a:t>min[cost(X</a:t>
            </a:r>
            <a:r>
              <a:rPr lang="en-US" sz="2000" dirty="0"/>
              <a:t> →</a:t>
            </a:r>
            <a:r>
              <a:rPr lang="en-US" sz="2000" dirty="0">
                <a:latin typeface="Courier New" pitchFamily="49" charset="0"/>
                <a:cs typeface="Courier New" pitchFamily="49" charset="0"/>
              </a:rPr>
              <a:t>Y),</a:t>
            </a:r>
          </a:p>
          <a:p>
            <a:pPr>
              <a:buFont typeface="Arial" charset="0"/>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cost(X</a:t>
            </a:r>
            <a:r>
              <a:rPr lang="en-US" sz="2000" dirty="0" smtClean="0"/>
              <a:t> </a:t>
            </a:r>
            <a:r>
              <a:rPr lang="en-US" sz="2000" dirty="0"/>
              <a:t>→</a:t>
            </a:r>
            <a:r>
              <a:rPr lang="en-US" sz="2000" dirty="0">
                <a:latin typeface="Courier New" pitchFamily="49" charset="0"/>
                <a:cs typeface="Courier New" pitchFamily="49" charset="0"/>
              </a:rPr>
              <a:t>K) + </a:t>
            </a:r>
            <a:endParaRPr lang="en-US" sz="2000" dirty="0" smtClean="0">
              <a:latin typeface="Courier New" pitchFamily="49" charset="0"/>
              <a:cs typeface="Courier New" pitchFamily="49" charset="0"/>
            </a:endParaRPr>
          </a:p>
          <a:p>
            <a:pPr>
              <a:buFont typeface="Arial" charset="0"/>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cost(K</a:t>
            </a:r>
            <a:r>
              <a:rPr lang="en-US" sz="2000" dirty="0" smtClean="0"/>
              <a:t> </a:t>
            </a:r>
            <a:r>
              <a:rPr lang="en-US" sz="2000" dirty="0"/>
              <a:t>→</a:t>
            </a:r>
            <a:r>
              <a:rPr lang="en-US" sz="2000" dirty="0">
                <a:latin typeface="Courier New" pitchFamily="49" charset="0"/>
                <a:cs typeface="Courier New" pitchFamily="49" charset="0"/>
              </a:rPr>
              <a:t>Y</a:t>
            </a:r>
            <a:r>
              <a:rPr lang="en-US" sz="2000" dirty="0" smtClean="0">
                <a:latin typeface="Courier New" pitchFamily="49" charset="0"/>
                <a:cs typeface="Courier New" pitchFamily="49" charset="0"/>
              </a:rPr>
              <a:t>)]</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297144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xEl>
                                              <p:pRg st="13" end="1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8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082">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08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lleen\Documents\Teaching\HMC\CS60\2013_spring_CS60\Lecture\Spring 2013\Lec18 FloydWarshall BigO\Ans\Slid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2666"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Colleen\Documents\Teaching\HMC\CS60\2013_spring_CS60\Lecture\Spring 2013\Lec18 FloydWarshall BigO\Ans\Sl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Colleen\Documents\Teaching\HMC\CS60\2013_spring_CS60\Lecture\Spring 2013\Lec18 FloydWarshall BigO\Ans\Slid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816"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Colleen\Documents\Teaching\HMC\CS60\2013_spring_CS60\Lecture\Spring 2013\Lec18 FloydWarshall BigO\Ans\Slide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9432"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Colleen\Documents\Teaching\HMC\CS60\2013_spring_CS60\Lecture\Spring 2013\Lec18 FloydWarshall BigO\Ans\Slide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6048"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Line Callout 1 7"/>
          <p:cNvSpPr/>
          <p:nvPr/>
        </p:nvSpPr>
        <p:spPr>
          <a:xfrm>
            <a:off x="76200" y="152400"/>
            <a:ext cx="1550988" cy="2414588"/>
          </a:xfrm>
          <a:prstGeom prst="borderCallout1">
            <a:avLst>
              <a:gd name="adj1" fmla="val 103234"/>
              <a:gd name="adj2" fmla="val 43797"/>
              <a:gd name="adj3" fmla="val 224754"/>
              <a:gd name="adj4" fmla="val 9678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000" b="1" u="sng" dirty="0"/>
              <a:t>NO</a:t>
            </a:r>
            <a:r>
              <a:rPr lang="en-US" sz="2000" dirty="0"/>
              <a:t> intermediate nodes</a:t>
            </a:r>
            <a:r>
              <a:rPr lang="en-US" sz="2000" dirty="0" smtClean="0"/>
              <a:t>.</a:t>
            </a:r>
          </a:p>
          <a:p>
            <a:pPr algn="ctr" fontAlgn="auto">
              <a:spcBef>
                <a:spcPts val="0"/>
              </a:spcBef>
              <a:spcAft>
                <a:spcPts val="0"/>
              </a:spcAft>
              <a:defRPr/>
            </a:pPr>
            <a:r>
              <a:rPr lang="en-US" sz="2000" dirty="0" smtClean="0">
                <a:latin typeface="Courier New" pitchFamily="49" charset="0"/>
                <a:cs typeface="Courier New" pitchFamily="49" charset="0"/>
              </a:rPr>
              <a:t>K = 0</a:t>
            </a:r>
            <a:endParaRPr lang="en-US" sz="2000" dirty="0">
              <a:latin typeface="Courier New" pitchFamily="49" charset="0"/>
              <a:cs typeface="Courier New" pitchFamily="49" charset="0"/>
            </a:endParaRPr>
          </a:p>
        </p:txBody>
      </p:sp>
      <p:sp>
        <p:nvSpPr>
          <p:cNvPr id="9" name="Line Callout 1 8"/>
          <p:cNvSpPr/>
          <p:nvPr/>
        </p:nvSpPr>
        <p:spPr>
          <a:xfrm>
            <a:off x="1795463" y="714375"/>
            <a:ext cx="1550987" cy="2409825"/>
          </a:xfrm>
          <a:prstGeom prst="borderCallout1">
            <a:avLst>
              <a:gd name="adj1" fmla="val 98928"/>
              <a:gd name="adj2" fmla="val 49941"/>
              <a:gd name="adj3" fmla="val 202051"/>
              <a:gd name="adj4" fmla="val 7701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400" u="sng" dirty="0"/>
              <a:t>only A</a:t>
            </a:r>
            <a:r>
              <a:rPr lang="en-US" sz="2000" u="sng" dirty="0"/>
              <a:t> </a:t>
            </a:r>
            <a:r>
              <a:rPr lang="en-US" sz="2000" dirty="0"/>
              <a:t>as an intermediate node</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1</a:t>
            </a:r>
            <a:endParaRPr lang="en-US" sz="2000" dirty="0"/>
          </a:p>
        </p:txBody>
      </p:sp>
      <p:sp>
        <p:nvSpPr>
          <p:cNvPr id="10" name="Line Callout 1 9"/>
          <p:cNvSpPr/>
          <p:nvPr/>
        </p:nvSpPr>
        <p:spPr>
          <a:xfrm>
            <a:off x="3538538" y="1319213"/>
            <a:ext cx="1533525" cy="2414587"/>
          </a:xfrm>
          <a:prstGeom prst="borderCallout1">
            <a:avLst>
              <a:gd name="adj1" fmla="val 173724"/>
              <a:gd name="adj2" fmla="val 61994"/>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000" u="sng" dirty="0"/>
              <a:t>only A &amp; B</a:t>
            </a:r>
            <a:r>
              <a:rPr lang="en-US" sz="2000" dirty="0"/>
              <a:t> 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2</a:t>
            </a:r>
            <a:endParaRPr lang="en-US" sz="2000" dirty="0"/>
          </a:p>
        </p:txBody>
      </p:sp>
      <p:sp>
        <p:nvSpPr>
          <p:cNvPr id="11" name="Line Callout 1 10"/>
          <p:cNvSpPr/>
          <p:nvPr/>
        </p:nvSpPr>
        <p:spPr>
          <a:xfrm>
            <a:off x="5226050" y="1928813"/>
            <a:ext cx="1828800" cy="2414587"/>
          </a:xfrm>
          <a:prstGeom prst="borderCallout1">
            <a:avLst>
              <a:gd name="adj1" fmla="val 151525"/>
              <a:gd name="adj2" fmla="val 49011"/>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p>
          <a:p>
            <a:pPr algn="ctr" fontAlgn="auto">
              <a:spcBef>
                <a:spcPts val="0"/>
              </a:spcBef>
              <a:spcAft>
                <a:spcPts val="0"/>
              </a:spcAft>
              <a:defRPr/>
            </a:pPr>
            <a:r>
              <a:rPr lang="en-US" sz="2000" u="sng" dirty="0"/>
              <a:t>only A, B, &amp; C </a:t>
            </a:r>
          </a:p>
          <a:p>
            <a:pPr algn="ctr" fontAlgn="auto">
              <a:spcBef>
                <a:spcPts val="0"/>
              </a:spcBef>
              <a:spcAft>
                <a:spcPts val="0"/>
              </a:spcAft>
              <a:defRPr/>
            </a:pPr>
            <a:r>
              <a:rPr lang="en-US" sz="2000" dirty="0"/>
              <a:t>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3</a:t>
            </a:r>
            <a:endParaRPr lang="en-US" sz="2000" dirty="0"/>
          </a:p>
        </p:txBody>
      </p:sp>
      <p:sp>
        <p:nvSpPr>
          <p:cNvPr id="12" name="Line Callout 1 11"/>
          <p:cNvSpPr/>
          <p:nvPr/>
        </p:nvSpPr>
        <p:spPr>
          <a:xfrm>
            <a:off x="7215188" y="2590800"/>
            <a:ext cx="1928812" cy="2414588"/>
          </a:xfrm>
          <a:prstGeom prst="borderCallout1">
            <a:avLst>
              <a:gd name="adj1" fmla="val 120187"/>
              <a:gd name="adj2" fmla="val 35481"/>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p>
          <a:p>
            <a:pPr algn="ctr" fontAlgn="auto">
              <a:spcBef>
                <a:spcPts val="0"/>
              </a:spcBef>
              <a:spcAft>
                <a:spcPts val="0"/>
              </a:spcAft>
              <a:defRPr/>
            </a:pPr>
            <a:r>
              <a:rPr lang="en-US" sz="2000" u="sng" dirty="0"/>
              <a:t>only A, B, C, &amp; D </a:t>
            </a:r>
          </a:p>
          <a:p>
            <a:pPr algn="ctr" fontAlgn="auto">
              <a:spcBef>
                <a:spcPts val="0"/>
              </a:spcBef>
              <a:spcAft>
                <a:spcPts val="0"/>
              </a:spcAft>
              <a:defRPr/>
            </a:pPr>
            <a:r>
              <a:rPr lang="en-US" sz="2000" dirty="0"/>
              <a:t>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4</a:t>
            </a:r>
            <a:endParaRPr lang="en-US" sz="2000" dirty="0"/>
          </a:p>
        </p:txBody>
      </p:sp>
      <p:sp>
        <p:nvSpPr>
          <p:cNvPr id="13" name="Title 1"/>
          <p:cNvSpPr txBox="1">
            <a:spLocks/>
          </p:cNvSpPr>
          <p:nvPr/>
        </p:nvSpPr>
        <p:spPr bwMode="auto">
          <a:xfrm>
            <a:off x="4038600" y="381000"/>
            <a:ext cx="5133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t>If we keep a separate N+1xN+1 table </a:t>
            </a:r>
          </a:p>
          <a:p>
            <a:r>
              <a:rPr lang="en-US" sz="4000" b="1" dirty="0" smtClean="0"/>
              <a:t>for each </a:t>
            </a:r>
            <a:r>
              <a:rPr lang="en-US" sz="4000" b="1" dirty="0" smtClean="0">
                <a:latin typeface="Courier New" pitchFamily="49" charset="0"/>
                <a:cs typeface="Courier New" pitchFamily="49" charset="0"/>
              </a:rPr>
              <a:t>K…</a:t>
            </a:r>
          </a:p>
        </p:txBody>
      </p:sp>
    </p:spTree>
    <p:extLst>
      <p:ext uri="{BB962C8B-B14F-4D97-AF65-F5344CB8AC3E}">
        <p14:creationId xmlns:p14="http://schemas.microsoft.com/office/powerpoint/2010/main" val="2092426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Survey</a:t>
            </a:r>
            <a:endParaRPr lang="en-US" dirty="0"/>
          </a:p>
        </p:txBody>
      </p:sp>
      <p:sp>
        <p:nvSpPr>
          <p:cNvPr id="3" name="Content Placeholder 2"/>
          <p:cNvSpPr>
            <a:spLocks noGrp="1"/>
          </p:cNvSpPr>
          <p:nvPr>
            <p:ph idx="1"/>
          </p:nvPr>
        </p:nvSpPr>
        <p:spPr>
          <a:xfrm>
            <a:off x="457200" y="609600"/>
            <a:ext cx="8229600" cy="4525963"/>
          </a:xfrm>
        </p:spPr>
        <p:txBody>
          <a:bodyPr/>
          <a:lstStyle/>
          <a:p>
            <a:r>
              <a:rPr lang="en-US" dirty="0" smtClean="0"/>
              <a:t>What did you think of Hw8?</a:t>
            </a:r>
          </a:p>
          <a:p>
            <a:pPr marL="514350" indent="-514350">
              <a:buFont typeface="+mj-lt"/>
              <a:buAutoNum type="alphaLcParenR"/>
            </a:pPr>
            <a:r>
              <a:rPr lang="en-US" dirty="0" smtClean="0"/>
              <a:t>Awesome!</a:t>
            </a:r>
          </a:p>
          <a:p>
            <a:pPr marL="514350" indent="-514350">
              <a:buFont typeface="+mj-lt"/>
              <a:buAutoNum type="alphaLcParenR"/>
            </a:pPr>
            <a:r>
              <a:rPr lang="en-US" dirty="0" smtClean="0"/>
              <a:t>Really hard to debug!</a:t>
            </a:r>
          </a:p>
          <a:p>
            <a:pPr marL="514350" indent="-514350">
              <a:buFont typeface="+mj-lt"/>
              <a:buAutoNum type="alphaLcParenR"/>
            </a:pPr>
            <a:r>
              <a:rPr lang="en-US" dirty="0" smtClean="0"/>
              <a:t>All of the above (a &amp; b)</a:t>
            </a:r>
          </a:p>
          <a:p>
            <a:pPr marL="514350" indent="-514350">
              <a:buFont typeface="+mj-lt"/>
              <a:buAutoNum type="alphaLcParenR"/>
            </a:pPr>
            <a:r>
              <a:rPr lang="en-US" dirty="0" smtClean="0"/>
              <a:t>Too difficult, frustrating, or annoying</a:t>
            </a:r>
          </a:p>
          <a:p>
            <a:pPr marL="514350" indent="-514350">
              <a:buFont typeface="+mj-lt"/>
              <a:buAutoNum type="alphaLcParenR"/>
            </a:pPr>
            <a:endParaRPr lang="en-US" dirty="0"/>
          </a:p>
        </p:txBody>
      </p:sp>
    </p:spTree>
    <p:extLst>
      <p:ext uri="{BB962C8B-B14F-4D97-AF65-F5344CB8AC3E}">
        <p14:creationId xmlns:p14="http://schemas.microsoft.com/office/powerpoint/2010/main" val="2593643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0" y="381000"/>
            <a:ext cx="9144000" cy="6858000"/>
          </a:xfrm>
        </p:spPr>
        <p:txBody>
          <a:bodyPr/>
          <a:lstStyle/>
          <a:p>
            <a:pPr marL="0" indent="0">
              <a:buFont typeface="Arial" charset="0"/>
              <a:buNone/>
            </a:pPr>
            <a:r>
              <a:rPr lang="en-US" sz="2200" dirty="0" err="1" smtClean="0">
                <a:latin typeface="Courier New" pitchFamily="49" charset="0"/>
                <a:cs typeface="Courier New" pitchFamily="49" charset="0"/>
              </a:rPr>
              <a:t>int</a:t>
            </a:r>
            <a:r>
              <a:rPr lang="en-US" sz="2200" dirty="0" smtClean="0">
                <a:latin typeface="Courier New" pitchFamily="49" charset="0"/>
                <a:cs typeface="Courier New" pitchFamily="49" charset="0"/>
              </a:rPr>
              <a:t>[][][] cost = new </a:t>
            </a:r>
            <a:r>
              <a:rPr lang="en-US" sz="2200" dirty="0" err="1" smtClean="0">
                <a:latin typeface="Courier New" pitchFamily="49" charset="0"/>
                <a:cs typeface="Courier New" pitchFamily="49" charset="0"/>
              </a:rPr>
              <a:t>int</a:t>
            </a:r>
            <a:r>
              <a:rPr lang="en-US" sz="2200" b="1" dirty="0" smtClean="0">
                <a:latin typeface="Courier New" pitchFamily="49" charset="0"/>
                <a:cs typeface="Courier New" pitchFamily="49" charset="0"/>
              </a:rPr>
              <a:t>[N+1]</a:t>
            </a:r>
            <a:r>
              <a:rPr lang="en-US" sz="2200" dirty="0" smtClean="0">
                <a:latin typeface="Courier New" pitchFamily="49" charset="0"/>
                <a:cs typeface="Courier New" pitchFamily="49" charset="0"/>
              </a:rPr>
              <a:t>[N+1][N+1];</a:t>
            </a:r>
          </a:p>
          <a:p>
            <a:pPr marL="0" indent="0">
              <a:buNone/>
            </a:pPr>
            <a:r>
              <a:rPr lang="en-US" sz="2400" dirty="0">
                <a:latin typeface="Courier New" pitchFamily="49" charset="0"/>
                <a:cs typeface="Courier New" pitchFamily="49" charset="0"/>
              </a:rPr>
              <a:t>// set initial values = edge weights </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smtClean="0">
                <a:latin typeface="Courier New" pitchFamily="49" charset="0"/>
                <a:cs typeface="Courier New" pitchFamily="49" charset="0"/>
              </a:rPr>
              <a:t>K=1; </a:t>
            </a:r>
            <a:r>
              <a:rPr lang="en-US" sz="2400" dirty="0" smtClean="0">
                <a:latin typeface="Courier New" pitchFamily="49" charset="0"/>
                <a:cs typeface="Courier New" pitchFamily="49" charset="0"/>
              </a:rPr>
              <a:t>K</a:t>
            </a:r>
            <a:r>
              <a:rPr lang="en-US" sz="2400" dirty="0" smtClean="0">
                <a:latin typeface="Courier New" pitchFamily="49" charset="0"/>
                <a:cs typeface="Courier New" pitchFamily="49" charset="0"/>
              </a:rPr>
              <a:t>&lt;=N</a:t>
            </a:r>
            <a:r>
              <a:rPr lang="en-US" sz="2400" dirty="0" smtClean="0">
                <a:latin typeface="Courier New" pitchFamily="49" charset="0"/>
                <a:cs typeface="Courier New" pitchFamily="49" charset="0"/>
              </a:rPr>
              <a:t>; K++){</a:t>
            </a:r>
          </a:p>
          <a:p>
            <a:pPr marL="0" indent="0">
              <a:buFont typeface="Arial" charset="0"/>
              <a:buNone/>
            </a:pPr>
            <a:r>
              <a:rPr lang="en-US" sz="2400" dirty="0" smtClean="0">
                <a:latin typeface="Courier New" pitchFamily="49" charset="0"/>
                <a:cs typeface="Courier New" pitchFamily="49" charset="0"/>
              </a:rPr>
              <a:t>  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=1;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&lt;=N</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=1; </a:t>
            </a:r>
            <a:r>
              <a:rPr lang="en-US" sz="2400" dirty="0" err="1" smtClean="0">
                <a:latin typeface="Courier New" pitchFamily="49" charset="0"/>
                <a:cs typeface="Courier New" pitchFamily="49" charset="0"/>
              </a:rPr>
              <a:t>dest</a:t>
            </a:r>
            <a:r>
              <a:rPr lang="en-US" sz="2400" smtClean="0">
                <a:latin typeface="Courier New" pitchFamily="49" charset="0"/>
                <a:cs typeface="Courier New" pitchFamily="49" charset="0"/>
              </a:rPr>
              <a:t>&lt;=N</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prevCost</a:t>
            </a:r>
            <a:r>
              <a:rPr lang="en-US" sz="2400" dirty="0" smtClean="0">
                <a:latin typeface="Courier New" pitchFamily="49" charset="0"/>
                <a:cs typeface="Courier New" pitchFamily="49" charset="0"/>
              </a:rPr>
              <a:t> = cost</a:t>
            </a:r>
            <a:r>
              <a:rPr lang="en-US" sz="2400" b="1" dirty="0" smtClean="0">
                <a:latin typeface="Courier New" pitchFamily="49" charset="0"/>
                <a:cs typeface="Courier New" pitchFamily="49" charset="0"/>
              </a:rPr>
              <a:t>[K-1]</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newCost</a:t>
            </a:r>
            <a:r>
              <a:rPr lang="en-US" sz="2400" dirty="0" smtClean="0">
                <a:latin typeface="Courier New" pitchFamily="49" charset="0"/>
                <a:cs typeface="Courier New" pitchFamily="49" charset="0"/>
              </a:rPr>
              <a:t>  = </a:t>
            </a:r>
            <a:r>
              <a:rPr lang="en-US" sz="2400" dirty="0">
                <a:latin typeface="Courier New" pitchFamily="49" charset="0"/>
                <a:cs typeface="Courier New" pitchFamily="49" charset="0"/>
              </a:rPr>
              <a:t>cost</a:t>
            </a:r>
            <a:r>
              <a:rPr lang="en-US" sz="2400" b="1" dirty="0">
                <a:latin typeface="Courier New" pitchFamily="49" charset="0"/>
                <a:cs typeface="Courier New" pitchFamily="49" charset="0"/>
              </a:rPr>
              <a:t>[K-1</a:t>
            </a:r>
            <a:r>
              <a:rPr lang="en-US" sz="2400" b="1" dirty="0" smtClean="0">
                <a:latin typeface="Courier New" pitchFamily="49" charset="0"/>
                <a:cs typeface="Courier New" pitchFamily="49" charset="0"/>
              </a:rPr>
              <a:t>]</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  [K] + </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				</a:t>
            </a: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cost</a:t>
            </a:r>
            <a:r>
              <a:rPr lang="en-US" sz="2400" b="1" dirty="0" smtClean="0">
                <a:latin typeface="Courier New" pitchFamily="49" charset="0"/>
                <a:cs typeface="Courier New" pitchFamily="49" charset="0"/>
              </a:rPr>
              <a:t>[K-1]</a:t>
            </a:r>
            <a:r>
              <a:rPr lang="en-US" sz="2400" dirty="0" smtClean="0">
                <a:latin typeface="Courier New" pitchFamily="49" charset="0"/>
                <a:cs typeface="Courier New" pitchFamily="49" charset="0"/>
              </a:rPr>
              <a:t> [K]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	  cost</a:t>
            </a:r>
            <a:r>
              <a:rPr lang="en-US" sz="2400" b="1" dirty="0" smtClean="0">
                <a:latin typeface="Courier New" pitchFamily="49" charset="0"/>
                <a:cs typeface="Courier New" pitchFamily="49" charset="0"/>
              </a:rPr>
              <a:t>[k]</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]=min(</a:t>
            </a:r>
            <a:r>
              <a:rPr lang="en-US" sz="2400" dirty="0" err="1" smtClean="0">
                <a:latin typeface="Courier New" pitchFamily="49" charset="0"/>
                <a:cs typeface="Courier New" pitchFamily="49" charset="0"/>
              </a:rPr>
              <a:t>prevCost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newCost</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a:t>
            </a:r>
          </a:p>
          <a:p>
            <a:pPr marL="0" indent="0">
              <a:buFont typeface="Arial" charset="0"/>
              <a:buNone/>
            </a:pPr>
            <a:r>
              <a:rPr lang="en-US" sz="2400" dirty="0" smtClean="0">
                <a:latin typeface="Courier New" pitchFamily="49" charset="0"/>
                <a:cs typeface="Courier New" pitchFamily="49" charset="0"/>
              </a:rPr>
              <a:t>  }</a:t>
            </a:r>
          </a:p>
          <a:p>
            <a:pPr marL="0" indent="0">
              <a:buFont typeface="Arial" charset="0"/>
              <a:buNone/>
            </a:pPr>
            <a:r>
              <a:rPr lang="en-US" sz="2400" dirty="0" smtClean="0">
                <a:latin typeface="Courier New" pitchFamily="49" charset="0"/>
                <a:cs typeface="Courier New" pitchFamily="49" charset="0"/>
              </a:rPr>
              <a:t>}</a:t>
            </a:r>
          </a:p>
        </p:txBody>
      </p:sp>
      <p:sp>
        <p:nvSpPr>
          <p:cNvPr id="4" name="Title 1"/>
          <p:cNvSpPr txBox="1">
            <a:spLocks/>
          </p:cNvSpPr>
          <p:nvPr/>
        </p:nvSpPr>
        <p:spPr bwMode="auto">
          <a:xfrm>
            <a:off x="76200" y="5943600"/>
            <a:ext cx="960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t> Floyd-</a:t>
            </a:r>
            <a:r>
              <a:rPr lang="en-US" b="1" dirty="0" err="1" smtClean="0"/>
              <a:t>Warshall</a:t>
            </a:r>
            <a:r>
              <a:rPr lang="en-US" b="1" dirty="0" smtClean="0"/>
              <a:t> </a:t>
            </a:r>
            <a:r>
              <a:rPr lang="en-US" b="1" dirty="0" err="1" smtClean="0"/>
              <a:t>Pseudocode</a:t>
            </a:r>
            <a:r>
              <a:rPr lang="en-US" b="1" dirty="0" smtClean="0"/>
              <a:t> (Layers)</a:t>
            </a:r>
          </a:p>
        </p:txBody>
      </p:sp>
      <p:sp>
        <p:nvSpPr>
          <p:cNvPr id="6" name="Line Callout 1 5"/>
          <p:cNvSpPr/>
          <p:nvPr/>
        </p:nvSpPr>
        <p:spPr>
          <a:xfrm>
            <a:off x="7056272" y="152400"/>
            <a:ext cx="2008188" cy="1524000"/>
          </a:xfrm>
          <a:prstGeom prst="borderCallout1">
            <a:avLst>
              <a:gd name="adj1" fmla="val -2540"/>
              <a:gd name="adj2" fmla="val -4877"/>
              <a:gd name="adj3" fmla="val 16139"/>
              <a:gd name="adj4" fmla="val -10576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One N+1xN+1 array for each possible intermediate node</a:t>
            </a:r>
            <a:endParaRPr lang="en-US" sz="2000" dirty="0">
              <a:latin typeface="Courier New" pitchFamily="49" charset="0"/>
              <a:cs typeface="Courier New" pitchFamily="49" charset="0"/>
            </a:endParaRPr>
          </a:p>
        </p:txBody>
      </p:sp>
      <p:sp>
        <p:nvSpPr>
          <p:cNvPr id="7" name="Line Callout 1 6"/>
          <p:cNvSpPr/>
          <p:nvPr/>
        </p:nvSpPr>
        <p:spPr>
          <a:xfrm>
            <a:off x="7020198" y="1981200"/>
            <a:ext cx="2008188" cy="1207294"/>
          </a:xfrm>
          <a:prstGeom prst="borderCallout1">
            <a:avLst>
              <a:gd name="adj1" fmla="val 75811"/>
              <a:gd name="adj2" fmla="val -2522"/>
              <a:gd name="adj3" fmla="val 125509"/>
              <a:gd name="adj4" fmla="val -6965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Look at the “current” shortest path</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169885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8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0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8" y="1631991"/>
            <a:ext cx="2400300"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262" y="2971800"/>
            <a:ext cx="29718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25" y="304800"/>
            <a:ext cx="66198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ine Callout 1 6"/>
          <p:cNvSpPr/>
          <p:nvPr/>
        </p:nvSpPr>
        <p:spPr>
          <a:xfrm>
            <a:off x="6629400" y="1981200"/>
            <a:ext cx="2398986" cy="1752600"/>
          </a:xfrm>
          <a:prstGeom prst="borderCallout1">
            <a:avLst>
              <a:gd name="adj1" fmla="val 33801"/>
              <a:gd name="adj2" fmla="val -542"/>
              <a:gd name="adj3" fmla="val -1877"/>
              <a:gd name="adj4" fmla="val -4885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If you get this error (on this or Change) review the homework instructions</a:t>
            </a:r>
            <a:endParaRPr lang="en-US" sz="2000" dirty="0">
              <a:latin typeface="Courier New" pitchFamily="49" charset="0"/>
              <a:cs typeface="Courier New" pitchFamily="49" charset="0"/>
            </a:endParaRPr>
          </a:p>
        </p:txBody>
      </p:sp>
      <p:sp>
        <p:nvSpPr>
          <p:cNvPr id="9" name="Line Callout 1 8"/>
          <p:cNvSpPr/>
          <p:nvPr/>
        </p:nvSpPr>
        <p:spPr>
          <a:xfrm>
            <a:off x="123825" y="457200"/>
            <a:ext cx="2400300" cy="876300"/>
          </a:xfrm>
          <a:prstGeom prst="borderCallout1">
            <a:avLst>
              <a:gd name="adj1" fmla="val 104270"/>
              <a:gd name="adj2" fmla="val 24690"/>
              <a:gd name="adj3" fmla="val 288807"/>
              <a:gd name="adj4" fmla="val 2932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Shows each “layer” of the table cost</a:t>
            </a:r>
            <a:endParaRPr lang="en-US" sz="2000" dirty="0">
              <a:latin typeface="Courier New" pitchFamily="49" charset="0"/>
              <a:cs typeface="Courier New" pitchFamily="49" charset="0"/>
            </a:endParaRPr>
          </a:p>
        </p:txBody>
      </p:sp>
      <p:sp>
        <p:nvSpPr>
          <p:cNvPr id="10" name="Line Callout 1 9"/>
          <p:cNvSpPr/>
          <p:nvPr/>
        </p:nvSpPr>
        <p:spPr>
          <a:xfrm>
            <a:off x="6626431" y="5943599"/>
            <a:ext cx="2398986" cy="631619"/>
          </a:xfrm>
          <a:prstGeom prst="borderCallout1">
            <a:avLst>
              <a:gd name="adj1" fmla="val 33801"/>
              <a:gd name="adj2" fmla="val -542"/>
              <a:gd name="adj3" fmla="val -205847"/>
              <a:gd name="adj4" fmla="val -5529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You can query for ANY Path!</a:t>
            </a:r>
            <a:endParaRPr lang="en-US" sz="2000" dirty="0">
              <a:latin typeface="Courier New" pitchFamily="49" charset="0"/>
              <a:cs typeface="Courier New" pitchFamily="49" charset="0"/>
            </a:endParaRPr>
          </a:p>
        </p:txBody>
      </p:sp>
      <p:sp>
        <p:nvSpPr>
          <p:cNvPr id="11" name="Line Callout 1 10"/>
          <p:cNvSpPr/>
          <p:nvPr/>
        </p:nvSpPr>
        <p:spPr>
          <a:xfrm>
            <a:off x="2971800" y="2225881"/>
            <a:ext cx="2398986" cy="631619"/>
          </a:xfrm>
          <a:prstGeom prst="borderCallout1">
            <a:avLst>
              <a:gd name="adj1" fmla="val 33801"/>
              <a:gd name="adj2" fmla="val -542"/>
              <a:gd name="adj3" fmla="val -8432"/>
              <a:gd name="adj4" fmla="val -2658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b="1" dirty="0" smtClean="0"/>
              <a:t>HOMEWORK 9 </a:t>
            </a:r>
          </a:p>
          <a:p>
            <a:pPr algn="ctr" fontAlgn="auto">
              <a:spcBef>
                <a:spcPts val="0"/>
              </a:spcBef>
              <a:spcAft>
                <a:spcPts val="0"/>
              </a:spcAft>
              <a:defRPr/>
            </a:pPr>
            <a:r>
              <a:rPr lang="en-US" sz="2000" b="1" dirty="0" smtClean="0">
                <a:cs typeface="Courier New" pitchFamily="49" charset="0"/>
              </a:rPr>
              <a:t>FILE INPUT!</a:t>
            </a:r>
            <a:endParaRPr lang="en-US" sz="2000" b="1" dirty="0">
              <a:cs typeface="Courier New" pitchFamily="49" charset="0"/>
            </a:endParaRPr>
          </a:p>
        </p:txBody>
      </p:sp>
    </p:spTree>
    <p:extLst>
      <p:ext uri="{BB962C8B-B14F-4D97-AF65-F5344CB8AC3E}">
        <p14:creationId xmlns:p14="http://schemas.microsoft.com/office/powerpoint/2010/main" val="46346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Discuss in your group </a:t>
            </a:r>
            <a:br>
              <a:rPr lang="en-US" b="1" dirty="0" smtClean="0"/>
            </a:br>
            <a:r>
              <a:rPr lang="en-US" sz="3200" b="1" dirty="0" smtClean="0"/>
              <a:t>(then fill out </a:t>
            </a:r>
            <a:r>
              <a:rPr lang="en-US" sz="3200" b="1" dirty="0" smtClean="0">
                <a:latin typeface="Courier New" pitchFamily="49" charset="0"/>
                <a:cs typeface="Courier New" pitchFamily="49" charset="0"/>
              </a:rPr>
              <a:t>K=1</a:t>
            </a:r>
            <a:r>
              <a:rPr lang="en-US" sz="3200" b="1" dirty="0" smtClean="0"/>
              <a:t> table)</a:t>
            </a:r>
            <a:endParaRPr lang="en-US" b="1" dirty="0"/>
          </a:p>
        </p:txBody>
      </p:sp>
      <p:sp>
        <p:nvSpPr>
          <p:cNvPr id="3" name="Content Placeholder 2"/>
          <p:cNvSpPr>
            <a:spLocks noGrp="1"/>
          </p:cNvSpPr>
          <p:nvPr>
            <p:ph idx="1"/>
          </p:nvPr>
        </p:nvSpPr>
        <p:spPr/>
        <p:txBody>
          <a:bodyPr/>
          <a:lstStyle/>
          <a:p>
            <a:r>
              <a:rPr lang="en-US" b="1" dirty="0"/>
              <a:t>What is in </a:t>
            </a:r>
            <a:r>
              <a:rPr lang="en-US" b="1" dirty="0">
                <a:latin typeface="Courier New" pitchFamily="49" charset="0"/>
                <a:cs typeface="Courier New" pitchFamily="49" charset="0"/>
              </a:rPr>
              <a:t>cost</a:t>
            </a:r>
            <a:r>
              <a:rPr lang="en-US" b="1" dirty="0" smtClean="0"/>
              <a:t>?</a:t>
            </a:r>
            <a:endParaRPr lang="en-US" b="1" dirty="0"/>
          </a:p>
          <a:p>
            <a:pPr lvl="1">
              <a:buFont typeface="Wingdings" pitchFamily="2" charset="2"/>
              <a:buChar char="§"/>
            </a:pP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cost = new </a:t>
            </a:r>
            <a:r>
              <a:rPr lang="en-US" sz="2400" dirty="0" err="1">
                <a:latin typeface="Courier New" pitchFamily="49" charset="0"/>
                <a:cs typeface="Courier New" pitchFamily="49" charset="0"/>
              </a:rPr>
              <a:t>int</a:t>
            </a:r>
            <a:r>
              <a:rPr lang="en-US" sz="2400" b="1" dirty="0">
                <a:latin typeface="Courier New" pitchFamily="49" charset="0"/>
                <a:cs typeface="Courier New" pitchFamily="49" charset="0"/>
              </a:rPr>
              <a:t>[N+1]</a:t>
            </a:r>
            <a:r>
              <a:rPr lang="en-US" sz="2400" dirty="0">
                <a:latin typeface="Courier New" pitchFamily="49" charset="0"/>
                <a:cs typeface="Courier New" pitchFamily="49" charset="0"/>
              </a:rPr>
              <a:t>[N+1][N+1</a:t>
            </a:r>
            <a:r>
              <a:rPr lang="en-US" sz="2400" dirty="0" smtClean="0">
                <a:latin typeface="Courier New" pitchFamily="49" charset="0"/>
                <a:cs typeface="Courier New" pitchFamily="49" charset="0"/>
              </a:rPr>
              <a:t>];</a:t>
            </a:r>
          </a:p>
          <a:p>
            <a:pPr lvl="1">
              <a:buFont typeface="Wingdings" pitchFamily="2" charset="2"/>
              <a:buChar char="§"/>
            </a:pPr>
            <a:endParaRPr lang="en-US" sz="2400" dirty="0" smtClean="0">
              <a:latin typeface="Courier New" pitchFamily="49" charset="0"/>
              <a:cs typeface="Courier New" pitchFamily="49" charset="0"/>
            </a:endParaRPr>
          </a:p>
          <a:p>
            <a:pPr lvl="1">
              <a:buFont typeface="Arial" pitchFamily="34" charset="0"/>
              <a:buChar char="•"/>
            </a:pPr>
            <a:r>
              <a:rPr lang="en-US" dirty="0"/>
              <a:t>What is </a:t>
            </a:r>
            <a:r>
              <a:rPr lang="en-US" dirty="0" smtClean="0"/>
              <a:t>in layer 0 (</a:t>
            </a:r>
            <a:r>
              <a:rPr lang="en-US" dirty="0">
                <a:latin typeface="Courier New" pitchFamily="49" charset="0"/>
                <a:cs typeface="Courier New" pitchFamily="49" charset="0"/>
              </a:rPr>
              <a:t>cost[0]</a:t>
            </a:r>
            <a:r>
              <a:rPr lang="en-US" dirty="0" smtClean="0"/>
              <a:t>) and layer N</a:t>
            </a:r>
            <a:endParaRPr lang="en-US" dirty="0" smtClean="0">
              <a:latin typeface="Courier New" pitchFamily="49" charset="0"/>
              <a:cs typeface="Courier New" pitchFamily="49" charset="0"/>
            </a:endParaRPr>
          </a:p>
          <a:p>
            <a:pPr lvl="2">
              <a:buFont typeface="Wingdings" pitchFamily="2" charset="2"/>
              <a:buChar char="§"/>
            </a:pP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start = cost[0];</a:t>
            </a:r>
          </a:p>
          <a:p>
            <a:pPr lvl="2">
              <a:buFont typeface="Wingdings" pitchFamily="2" charset="2"/>
              <a:buChar char="§"/>
            </a:pP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done  = cost[N+1];</a:t>
            </a:r>
          </a:p>
          <a:p>
            <a:pPr lvl="2">
              <a:buFont typeface="Wingdings" pitchFamily="2" charset="2"/>
              <a:buChar char="§"/>
            </a:pPr>
            <a:endParaRPr lang="en-US" dirty="0" smtClean="0"/>
          </a:p>
          <a:p>
            <a:r>
              <a:rPr lang="en-US" dirty="0" smtClean="0"/>
              <a:t>Why will this give ALL shortest paths?</a:t>
            </a:r>
          </a:p>
          <a:p>
            <a:pPr marL="0" indent="0">
              <a:buNone/>
            </a:pPr>
            <a:endParaRPr lang="en-US" dirty="0" smtClean="0"/>
          </a:p>
          <a:p>
            <a:endParaRPr lang="en-US" dirty="0" smtClean="0"/>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455880" y="4188240"/>
              <a:ext cx="294840" cy="335880"/>
            </p14:xfrm>
          </p:contentPart>
        </mc:Choice>
        <mc:Fallback xmlns="">
          <p:pic>
            <p:nvPicPr>
              <p:cNvPr id="4" name="Ink 3"/>
              <p:cNvPicPr/>
              <p:nvPr/>
            </p:nvPicPr>
            <p:blipFill>
              <a:blip r:embed="rId3"/>
              <a:stretch>
                <a:fillRect/>
              </a:stretch>
            </p:blipFill>
            <p:spPr>
              <a:xfrm>
                <a:off x="6441840" y="4176720"/>
                <a:ext cx="314640" cy="352800"/>
              </a:xfrm>
              <a:prstGeom prst="rect">
                <a:avLst/>
              </a:prstGeom>
            </p:spPr>
          </p:pic>
        </mc:Fallback>
      </mc:AlternateContent>
    </p:spTree>
    <p:extLst>
      <p:ext uri="{BB962C8B-B14F-4D97-AF65-F5344CB8AC3E}">
        <p14:creationId xmlns:p14="http://schemas.microsoft.com/office/powerpoint/2010/main" val="4264274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98434008"/>
              </p:ext>
            </p:extLst>
          </p:nvPr>
        </p:nvGraphicFramePr>
        <p:xfrm>
          <a:off x="-228600" y="609600"/>
          <a:ext cx="9296401" cy="6140909"/>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0000"/>
                          </a:solidFill>
                          <a:effectLst/>
                          <a:uLnTx/>
                          <a:uFillTx/>
                          <a:latin typeface="+mn-lt"/>
                          <a:ea typeface="+mn-ea"/>
                          <a:cs typeface="+mn-cs"/>
                        </a:rPr>
                        <a:t>0</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dirty="0" smtClean="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baseline="0" dirty="0" smtClean="0"/>
                        <a:t>2</a:t>
                      </a:r>
                      <a:endParaRPr lang="en-US" sz="48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8</a:t>
                      </a:r>
                      <a:endParaRPr lang="en-US" sz="4800" b="1" kern="1200" baseline="0" dirty="0">
                        <a:solidFill>
                          <a:schemeClr val="tx1"/>
                        </a:solidFill>
                        <a:latin typeface="+mn-lt"/>
                        <a:ea typeface="+mn-ea"/>
                        <a:cs typeface="+mn-cs"/>
                      </a:endParaRPr>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16</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r>
            </a:tbl>
          </a:graphicData>
        </a:graphic>
      </p:graphicFrame>
      <p:sp>
        <p:nvSpPr>
          <p:cNvPr id="5" name="Title 1"/>
          <p:cNvSpPr>
            <a:spLocks noGrp="1"/>
          </p:cNvSpPr>
          <p:nvPr>
            <p:ph type="title"/>
          </p:nvPr>
        </p:nvSpPr>
        <p:spPr>
          <a:xfrm>
            <a:off x="-32982" y="-152400"/>
            <a:ext cx="9144000" cy="1066800"/>
          </a:xfrm>
        </p:spPr>
        <p:txBody>
          <a:bodyPr>
            <a:noAutofit/>
          </a:bodyPr>
          <a:lstStyle/>
          <a:p>
            <a:r>
              <a:rPr lang="en-US" sz="2400" dirty="0" smtClean="0"/>
              <a:t>Current shortest paths using </a:t>
            </a:r>
            <a:r>
              <a:rPr lang="en-US" sz="2400" dirty="0"/>
              <a:t>i</a:t>
            </a:r>
            <a:r>
              <a:rPr lang="en-US" sz="2400" dirty="0" smtClean="0"/>
              <a:t>ntermediate nodes:  NONE (just edges)</a:t>
            </a:r>
            <a:br>
              <a:rPr lang="en-US" sz="2400" dirty="0" smtClean="0"/>
            </a:br>
            <a:r>
              <a:rPr lang="en-US" sz="2400" b="1" dirty="0" smtClean="0"/>
              <a:t>LEVEL 0 	</a:t>
            </a:r>
            <a:r>
              <a:rPr lang="en-US" sz="2400" b="1" dirty="0">
                <a:latin typeface="Courier New" pitchFamily="49" charset="0"/>
                <a:cs typeface="Courier New" pitchFamily="49" charset="0"/>
              </a:rPr>
              <a:t>K</a:t>
            </a:r>
            <a:r>
              <a:rPr lang="en-US" sz="2400" b="1" dirty="0" smtClean="0">
                <a:latin typeface="Courier New" pitchFamily="49" charset="0"/>
                <a:cs typeface="Courier New" pitchFamily="49" charset="0"/>
              </a:rPr>
              <a:t>=0</a:t>
            </a:r>
            <a:endParaRPr lang="en-US" sz="2400" b="1" dirty="0">
              <a:latin typeface="Courier New" pitchFamily="49" charset="0"/>
              <a:cs typeface="Courier New" pitchFamily="49"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538360" y="450720"/>
              <a:ext cx="5849640" cy="6286320"/>
            </p14:xfrm>
          </p:contentPart>
        </mc:Choice>
        <mc:Fallback xmlns="">
          <p:pic>
            <p:nvPicPr>
              <p:cNvPr id="2" name="Ink 1"/>
              <p:cNvPicPr/>
              <p:nvPr/>
            </p:nvPicPr>
            <p:blipFill>
              <a:blip r:embed="rId3"/>
              <a:stretch>
                <a:fillRect/>
              </a:stretch>
            </p:blipFill>
            <p:spPr>
              <a:xfrm>
                <a:off x="2522520" y="435240"/>
                <a:ext cx="5880600" cy="6317280"/>
              </a:xfrm>
              <a:prstGeom prst="rect">
                <a:avLst/>
              </a:prstGeom>
            </p:spPr>
          </p:pic>
        </mc:Fallback>
      </mc:AlternateContent>
    </p:spTree>
    <p:extLst>
      <p:ext uri="{BB962C8B-B14F-4D97-AF65-F5344CB8AC3E}">
        <p14:creationId xmlns:p14="http://schemas.microsoft.com/office/powerpoint/2010/main" val="1508515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856841"/>
              </p:ext>
            </p:extLst>
          </p:nvPr>
        </p:nvGraphicFramePr>
        <p:xfrm>
          <a:off x="-214952" y="609600"/>
          <a:ext cx="9296401" cy="6131257"/>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endParaRPr lang="en-US" sz="1800" b="0" dirty="0" smtClean="0"/>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algn="ctr"/>
                      <a:endParaRPr lang="en-US" b="0" dirty="0"/>
                    </a:p>
                  </a:txBody>
                  <a:tcPr/>
                </a:tc>
              </a:tr>
            </a:tbl>
          </a:graphicData>
        </a:graphic>
      </p:graphicFrame>
      <p:sp>
        <p:nvSpPr>
          <p:cNvPr id="5" name="Title 1"/>
          <p:cNvSpPr>
            <a:spLocks noGrp="1"/>
          </p:cNvSpPr>
          <p:nvPr>
            <p:ph type="title"/>
          </p:nvPr>
        </p:nvSpPr>
        <p:spPr>
          <a:xfrm>
            <a:off x="-32982" y="-152400"/>
            <a:ext cx="9144000" cy="1066800"/>
          </a:xfrm>
        </p:spPr>
        <p:txBody>
          <a:bodyPr>
            <a:noAutofit/>
          </a:bodyPr>
          <a:lstStyle/>
          <a:p>
            <a:r>
              <a:rPr lang="en-US" sz="2400" dirty="0" smtClean="0"/>
              <a:t>Current shortest paths using </a:t>
            </a:r>
            <a:r>
              <a:rPr lang="en-US" sz="2400" dirty="0"/>
              <a:t>i</a:t>
            </a:r>
            <a:r>
              <a:rPr lang="en-US" sz="2400" dirty="0" smtClean="0"/>
              <a:t>ntermediate nodes:  A(1)</a:t>
            </a:r>
            <a:r>
              <a:rPr lang="en-US" sz="2400" dirty="0"/>
              <a:t/>
            </a:r>
            <a:br>
              <a:rPr lang="en-US" sz="2400" dirty="0"/>
            </a:br>
            <a:r>
              <a:rPr lang="en-US" sz="2400" b="1" dirty="0" smtClean="0"/>
              <a:t>LEVEL 1	</a:t>
            </a:r>
            <a:r>
              <a:rPr lang="en-US" sz="2400" b="1" dirty="0">
                <a:latin typeface="Courier New" pitchFamily="49" charset="0"/>
                <a:cs typeface="Courier New" pitchFamily="49" charset="0"/>
              </a:rPr>
              <a:t>K=1</a:t>
            </a:r>
            <a:endParaRPr lang="en-US" sz="2400" b="1" dirty="0"/>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4541400" y="6107040"/>
              <a:ext cx="756720" cy="425160"/>
            </p14:xfrm>
          </p:contentPart>
        </mc:Choice>
        <mc:Fallback xmlns="">
          <p:pic>
            <p:nvPicPr>
              <p:cNvPr id="2" name="Ink 1"/>
              <p:cNvPicPr/>
              <p:nvPr/>
            </p:nvPicPr>
            <p:blipFill>
              <a:blip r:embed="rId3"/>
              <a:stretch>
                <a:fillRect/>
              </a:stretch>
            </p:blipFill>
            <p:spPr>
              <a:xfrm>
                <a:off x="4526640" y="6093000"/>
                <a:ext cx="786960" cy="453960"/>
              </a:xfrm>
              <a:prstGeom prst="rect">
                <a:avLst/>
              </a:prstGeom>
            </p:spPr>
          </p:pic>
        </mc:Fallback>
      </mc:AlternateContent>
    </p:spTree>
    <p:extLst>
      <p:ext uri="{BB962C8B-B14F-4D97-AF65-F5344CB8AC3E}">
        <p14:creationId xmlns:p14="http://schemas.microsoft.com/office/powerpoint/2010/main" val="3658831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33877740"/>
              </p:ext>
            </p:extLst>
          </p:nvPr>
        </p:nvGraphicFramePr>
        <p:xfrm>
          <a:off x="-214952" y="609600"/>
          <a:ext cx="9296401" cy="6131257"/>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endParaRPr lang="en-US" sz="1800" b="0" dirty="0" smtClean="0"/>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algn="ctr"/>
                      <a:endParaRPr lang="en-US" b="0" dirty="0"/>
                    </a:p>
                  </a:txBody>
                  <a:tcPr/>
                </a:tc>
              </a:tr>
            </a:tbl>
          </a:graphicData>
        </a:graphic>
      </p:graphicFrame>
      <p:sp>
        <p:nvSpPr>
          <p:cNvPr id="5" name="Title 1"/>
          <p:cNvSpPr>
            <a:spLocks noGrp="1"/>
          </p:cNvSpPr>
          <p:nvPr>
            <p:ph type="title"/>
          </p:nvPr>
        </p:nvSpPr>
        <p:spPr>
          <a:xfrm>
            <a:off x="-32982" y="-152400"/>
            <a:ext cx="9144000" cy="1066800"/>
          </a:xfrm>
        </p:spPr>
        <p:txBody>
          <a:bodyPr>
            <a:noAutofit/>
          </a:bodyPr>
          <a:lstStyle/>
          <a:p>
            <a:r>
              <a:rPr lang="en-US" sz="2400" dirty="0" smtClean="0"/>
              <a:t>Current shortest paths using </a:t>
            </a:r>
            <a:r>
              <a:rPr lang="en-US" sz="2400" dirty="0"/>
              <a:t>i</a:t>
            </a:r>
            <a:r>
              <a:rPr lang="en-US" sz="2400" dirty="0" smtClean="0"/>
              <a:t>ntermediate nodes:  A(1), B(2)</a:t>
            </a:r>
            <a:r>
              <a:rPr lang="en-US" sz="2400" dirty="0"/>
              <a:t/>
            </a:r>
            <a:br>
              <a:rPr lang="en-US" sz="2400" dirty="0"/>
            </a:br>
            <a:r>
              <a:rPr lang="en-US" sz="2400" b="1" dirty="0" smtClean="0"/>
              <a:t>LEVEL 2	</a:t>
            </a:r>
            <a:r>
              <a:rPr lang="en-US" sz="2400" b="1" dirty="0">
                <a:latin typeface="Courier New" pitchFamily="49" charset="0"/>
                <a:cs typeface="Courier New" pitchFamily="49" charset="0"/>
              </a:rPr>
              <a:t>K=2</a:t>
            </a:r>
            <a:endParaRPr lang="en-US" sz="2400" b="1" dirty="0"/>
          </a:p>
        </p:txBody>
      </p:sp>
    </p:spTree>
    <p:extLst>
      <p:ext uri="{BB962C8B-B14F-4D97-AF65-F5344CB8AC3E}">
        <p14:creationId xmlns:p14="http://schemas.microsoft.com/office/powerpoint/2010/main" val="4003531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59777596"/>
              </p:ext>
            </p:extLst>
          </p:nvPr>
        </p:nvGraphicFramePr>
        <p:xfrm>
          <a:off x="-214952" y="609600"/>
          <a:ext cx="9296401" cy="6131257"/>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endParaRPr lang="en-US" sz="1800" b="0" dirty="0" smtClean="0"/>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algn="ctr"/>
                      <a:endParaRPr lang="en-US" b="0" dirty="0"/>
                    </a:p>
                  </a:txBody>
                  <a:tcPr/>
                </a:tc>
              </a:tr>
            </a:tbl>
          </a:graphicData>
        </a:graphic>
      </p:graphicFrame>
      <p:sp>
        <p:nvSpPr>
          <p:cNvPr id="5" name="Title 1"/>
          <p:cNvSpPr>
            <a:spLocks noGrp="1"/>
          </p:cNvSpPr>
          <p:nvPr>
            <p:ph type="title"/>
          </p:nvPr>
        </p:nvSpPr>
        <p:spPr>
          <a:xfrm>
            <a:off x="-32982" y="-152400"/>
            <a:ext cx="9144000" cy="1066800"/>
          </a:xfrm>
        </p:spPr>
        <p:txBody>
          <a:bodyPr>
            <a:noAutofit/>
          </a:bodyPr>
          <a:lstStyle/>
          <a:p>
            <a:r>
              <a:rPr lang="en-US" sz="2400" dirty="0" smtClean="0"/>
              <a:t>Current shortest paths using </a:t>
            </a:r>
            <a:r>
              <a:rPr lang="en-US" sz="2400" dirty="0"/>
              <a:t>i</a:t>
            </a:r>
            <a:r>
              <a:rPr lang="en-US" sz="2400" dirty="0" smtClean="0"/>
              <a:t>ntermediate nodes:  A(1), B(2), C(3)</a:t>
            </a:r>
            <a:r>
              <a:rPr lang="en-US" sz="2400" dirty="0"/>
              <a:t/>
            </a:r>
            <a:br>
              <a:rPr lang="en-US" sz="2400" dirty="0"/>
            </a:br>
            <a:r>
              <a:rPr lang="en-US" sz="2400" b="1" dirty="0" smtClean="0"/>
              <a:t>LEVEL 3	</a:t>
            </a:r>
            <a:r>
              <a:rPr lang="en-US" sz="2400" b="1" dirty="0">
                <a:latin typeface="Courier New" pitchFamily="49" charset="0"/>
                <a:cs typeface="Courier New" pitchFamily="49" charset="0"/>
              </a:rPr>
              <a:t>K=3</a:t>
            </a:r>
            <a:endParaRPr lang="en-US" sz="2400" b="1" dirty="0"/>
          </a:p>
        </p:txBody>
      </p:sp>
    </p:spTree>
    <p:extLst>
      <p:ext uri="{BB962C8B-B14F-4D97-AF65-F5344CB8AC3E}">
        <p14:creationId xmlns:p14="http://schemas.microsoft.com/office/powerpoint/2010/main" val="2037414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91638279"/>
              </p:ext>
            </p:extLst>
          </p:nvPr>
        </p:nvGraphicFramePr>
        <p:xfrm>
          <a:off x="-214952" y="609600"/>
          <a:ext cx="9296401" cy="6131257"/>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endParaRPr lang="en-US" sz="1800" b="0" dirty="0" smtClean="0"/>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algn="ctr"/>
                      <a:endParaRPr lang="en-US" b="0" dirty="0"/>
                    </a:p>
                  </a:txBody>
                  <a:tcPr/>
                </a:tc>
              </a:tr>
            </a:tbl>
          </a:graphicData>
        </a:graphic>
      </p:graphicFrame>
      <p:sp>
        <p:nvSpPr>
          <p:cNvPr id="5" name="Title 1"/>
          <p:cNvSpPr>
            <a:spLocks noGrp="1"/>
          </p:cNvSpPr>
          <p:nvPr>
            <p:ph type="title"/>
          </p:nvPr>
        </p:nvSpPr>
        <p:spPr>
          <a:xfrm>
            <a:off x="-32982" y="-152400"/>
            <a:ext cx="9144000" cy="1066800"/>
          </a:xfrm>
        </p:spPr>
        <p:txBody>
          <a:bodyPr>
            <a:noAutofit/>
          </a:bodyPr>
          <a:lstStyle/>
          <a:p>
            <a:r>
              <a:rPr lang="en-US" sz="2400" dirty="0" smtClean="0"/>
              <a:t>Current shortest paths using </a:t>
            </a:r>
            <a:r>
              <a:rPr lang="en-US" sz="2400" dirty="0"/>
              <a:t>i</a:t>
            </a:r>
            <a:r>
              <a:rPr lang="en-US" sz="2400" dirty="0" smtClean="0"/>
              <a:t>ntermediate nodes:  A(1), B(2), C(3), D(4)</a:t>
            </a:r>
            <a:r>
              <a:rPr lang="en-US" sz="2400" dirty="0"/>
              <a:t/>
            </a:r>
            <a:br>
              <a:rPr lang="en-US" sz="2400" dirty="0"/>
            </a:br>
            <a:r>
              <a:rPr lang="en-US" sz="2400" b="1" dirty="0" smtClean="0"/>
              <a:t>LEVEL 4	</a:t>
            </a:r>
            <a:r>
              <a:rPr lang="en-US" sz="2400" b="1" dirty="0">
                <a:latin typeface="Courier New" pitchFamily="49" charset="0"/>
                <a:cs typeface="Courier New" pitchFamily="49" charset="0"/>
              </a:rPr>
              <a:t>K=4</a:t>
            </a:r>
            <a:endParaRPr lang="en-US" sz="2400" b="1" dirty="0"/>
          </a:p>
        </p:txBody>
      </p:sp>
    </p:spTree>
    <p:extLst>
      <p:ext uri="{BB962C8B-B14F-4D97-AF65-F5344CB8AC3E}">
        <p14:creationId xmlns:p14="http://schemas.microsoft.com/office/powerpoint/2010/main" val="3703124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Colleen\Documents\Teaching\HMC\CS60\2013_spring_CS60\Lecture\Spring 2013\Lec18 FloydWarshall BigO\Ans\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8"/>
            <a:ext cx="4364038" cy="32730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olleen\Documents\Teaching\HMC\CS60\2013_spring_CS60\Lecture\Spring 2013\Lec18 FloydWarshall BigO\Ans\Slid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493" y="2628"/>
            <a:ext cx="4364038" cy="327302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olleen\Documents\Teaching\HMC\CS60\2013_spring_CS60\Lecture\Spring 2013\Lec18 FloydWarshall BigO\Ans\Slid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4971"/>
            <a:ext cx="4364038" cy="32730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Colleen\Documents\Teaching\HMC\CS60\2013_spring_CS60\Lecture\Spring 2013\Lec18 FloydWarshall BigO\Ans\Slide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217" y="3584970"/>
            <a:ext cx="4364038" cy="327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9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p:txBody>
          <a:bodyPr/>
          <a:lstStyle/>
          <a:p>
            <a:pPr eaLnBrk="1" hangingPunct="1"/>
            <a:r>
              <a:rPr lang="en-US" sz="13800" b="1" dirty="0" smtClean="0"/>
              <a:t>Big-O</a:t>
            </a:r>
          </a:p>
        </p:txBody>
      </p:sp>
      <p:sp>
        <p:nvSpPr>
          <p:cNvPr id="3" name="Subtitle 4"/>
          <p:cNvSpPr>
            <a:spLocks noGrp="1"/>
          </p:cNvSpPr>
          <p:nvPr>
            <p:ph type="subTitle" idx="1"/>
          </p:nvPr>
        </p:nvSpPr>
        <p:spPr>
          <a:xfrm>
            <a:off x="1295400" y="4343400"/>
            <a:ext cx="6400800" cy="2743200"/>
          </a:xfrm>
        </p:spPr>
        <p:txBody>
          <a:bodyPr rtlCol="0">
            <a:noAutofit/>
          </a:bodyPr>
          <a:lstStyle/>
          <a:p>
            <a:pPr eaLnBrk="1" fontAlgn="auto" hangingPunct="1">
              <a:spcAft>
                <a:spcPts val="0"/>
              </a:spcAft>
              <a:defRPr/>
            </a:pPr>
            <a:r>
              <a:rPr lang="en-US" b="1" dirty="0" smtClean="0"/>
              <a:t>From:</a:t>
            </a:r>
          </a:p>
          <a:p>
            <a:pPr eaLnBrk="1" fontAlgn="auto" hangingPunct="1">
              <a:spcAft>
                <a:spcPts val="0"/>
              </a:spcAft>
              <a:defRPr/>
            </a:pPr>
            <a:r>
              <a:rPr lang="en-US" dirty="0" smtClean="0"/>
              <a:t>2013-01-22</a:t>
            </a:r>
          </a:p>
          <a:p>
            <a:pPr eaLnBrk="1" fontAlgn="auto" hangingPunct="1">
              <a:spcAft>
                <a:spcPts val="0"/>
              </a:spcAft>
              <a:defRPr/>
            </a:pPr>
            <a:r>
              <a:rPr lang="en-US" dirty="0" smtClean="0"/>
              <a:t>Tuesday – Week 0</a:t>
            </a:r>
          </a:p>
          <a:p>
            <a:pPr eaLnBrk="1" fontAlgn="auto" hangingPunct="1">
              <a:spcAft>
                <a:spcPts val="0"/>
              </a:spcAft>
              <a:defRPr/>
            </a:pPr>
            <a:r>
              <a:rPr lang="en-US" dirty="0" smtClean="0"/>
              <a:t>Lecture 01</a:t>
            </a:r>
          </a:p>
        </p:txBody>
      </p:sp>
    </p:spTree>
    <p:extLst>
      <p:ext uri="{BB962C8B-B14F-4D97-AF65-F5344CB8AC3E}">
        <p14:creationId xmlns:p14="http://schemas.microsoft.com/office/powerpoint/2010/main" val="4138261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Survey</a:t>
            </a:r>
            <a:endParaRPr lang="en-US" dirty="0"/>
          </a:p>
        </p:txBody>
      </p:sp>
      <p:sp>
        <p:nvSpPr>
          <p:cNvPr id="3" name="Content Placeholder 2"/>
          <p:cNvSpPr>
            <a:spLocks noGrp="1"/>
          </p:cNvSpPr>
          <p:nvPr>
            <p:ph idx="1"/>
          </p:nvPr>
        </p:nvSpPr>
        <p:spPr>
          <a:xfrm>
            <a:off x="457200" y="609600"/>
            <a:ext cx="8229600" cy="4525963"/>
          </a:xfrm>
        </p:spPr>
        <p:txBody>
          <a:bodyPr/>
          <a:lstStyle/>
          <a:p>
            <a:r>
              <a:rPr lang="en-US" dirty="0" smtClean="0"/>
              <a:t>I would like to move the Java quiz 1 week later</a:t>
            </a:r>
          </a:p>
          <a:p>
            <a:pPr marL="514350" indent="-514350">
              <a:buFont typeface="+mj-lt"/>
              <a:buAutoNum type="alphaLcParenR"/>
            </a:pPr>
            <a:r>
              <a:rPr lang="en-US" dirty="0" smtClean="0"/>
              <a:t>Sounds fine</a:t>
            </a:r>
          </a:p>
          <a:p>
            <a:pPr marL="514350" indent="-514350">
              <a:buFont typeface="+mj-lt"/>
              <a:buAutoNum type="alphaLcParenR"/>
            </a:pPr>
            <a:r>
              <a:rPr lang="en-US" dirty="0" smtClean="0"/>
              <a:t>Sounds terrible</a:t>
            </a:r>
          </a:p>
          <a:p>
            <a:pPr marL="0" indent="0" algn="ctr">
              <a:buNone/>
            </a:pPr>
            <a:r>
              <a:rPr lang="en-US" dirty="0" smtClean="0"/>
              <a:t>Wednesday April 17</a:t>
            </a:r>
            <a:r>
              <a:rPr lang="en-US" baseline="30000" dirty="0" smtClean="0"/>
              <a:t>th</a:t>
            </a:r>
            <a:r>
              <a:rPr lang="en-US" dirty="0" smtClean="0"/>
              <a:t> at 5pm</a:t>
            </a:r>
            <a:endParaRPr lang="en-US" dirty="0"/>
          </a:p>
        </p:txBody>
      </p:sp>
    </p:spTree>
    <p:extLst>
      <p:ext uri="{BB962C8B-B14F-4D97-AF65-F5344CB8AC3E}">
        <p14:creationId xmlns:p14="http://schemas.microsoft.com/office/powerpoint/2010/main" val="1472327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rtlCol="0">
            <a:normAutofit fontScale="90000"/>
          </a:bodyPr>
          <a:lstStyle/>
          <a:p>
            <a:pPr eaLnBrk="1" fontAlgn="auto" hangingPunct="1">
              <a:spcAft>
                <a:spcPts val="0"/>
              </a:spcAft>
              <a:defRPr/>
            </a:pPr>
            <a:r>
              <a:rPr lang="en-US" b="1" dirty="0" smtClean="0"/>
              <a:t>Big-O: Constant Time</a:t>
            </a:r>
            <a:br>
              <a:rPr lang="en-US" b="1" dirty="0" smtClean="0"/>
            </a:br>
            <a:r>
              <a:rPr lang="en-US" sz="6700" b="1" dirty="0" smtClean="0"/>
              <a:t>O(1)</a:t>
            </a:r>
            <a:endParaRPr lang="en-US" b="1" dirty="0" smtClean="0"/>
          </a:p>
        </p:txBody>
      </p:sp>
      <p:pic>
        <p:nvPicPr>
          <p:cNvPr id="307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133600"/>
            <a:ext cx="2276475" cy="22510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70100"/>
            <a:ext cx="40100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1 5"/>
          <p:cNvSpPr/>
          <p:nvPr/>
        </p:nvSpPr>
        <p:spPr>
          <a:xfrm>
            <a:off x="2143125" y="4191000"/>
            <a:ext cx="2438400" cy="2286000"/>
          </a:xfrm>
          <a:prstGeom prst="borderCallout1">
            <a:avLst>
              <a:gd name="adj1" fmla="val 28206"/>
              <a:gd name="adj2" fmla="val -33"/>
              <a:gd name="adj3" fmla="val -33129"/>
              <a:gd name="adj4" fmla="val -2136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b="1" dirty="0"/>
              <a:t>O(1)</a:t>
            </a:r>
            <a:endParaRPr lang="en-US" sz="2400" b="1" dirty="0"/>
          </a:p>
          <a:p>
            <a:pPr algn="ctr" fontAlgn="auto">
              <a:spcBef>
                <a:spcPts val="0"/>
              </a:spcBef>
              <a:spcAft>
                <a:spcPts val="0"/>
              </a:spcAft>
              <a:defRPr/>
            </a:pPr>
            <a:r>
              <a:rPr lang="en-US" sz="2400" dirty="0"/>
              <a:t>The runtime does not depend upon the magnitude of the input</a:t>
            </a:r>
          </a:p>
        </p:txBody>
      </p:sp>
      <p:sp>
        <p:nvSpPr>
          <p:cNvPr id="7" name="Line Callout 1 6"/>
          <p:cNvSpPr/>
          <p:nvPr/>
        </p:nvSpPr>
        <p:spPr>
          <a:xfrm>
            <a:off x="7239000" y="4953000"/>
            <a:ext cx="1752600" cy="1864241"/>
          </a:xfrm>
          <a:prstGeom prst="borderCallout1">
            <a:avLst>
              <a:gd name="adj1" fmla="val 28206"/>
              <a:gd name="adj2" fmla="val -33"/>
              <a:gd name="adj3" fmla="val 11952"/>
              <a:gd name="adj4" fmla="val 49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marL="457200" indent="-457200" fontAlgn="auto">
              <a:spcBef>
                <a:spcPts val="0"/>
              </a:spcBef>
              <a:spcAft>
                <a:spcPts val="0"/>
              </a:spcAft>
              <a:buFont typeface="+mj-lt"/>
              <a:buAutoNum type="alphaLcParenR"/>
              <a:defRPr/>
            </a:pPr>
            <a:r>
              <a:rPr lang="en-US" sz="2400" b="1" dirty="0" smtClean="0"/>
              <a:t>O(1)</a:t>
            </a:r>
          </a:p>
          <a:p>
            <a:pPr marL="457200" indent="-457200" fontAlgn="auto">
              <a:spcBef>
                <a:spcPts val="0"/>
              </a:spcBef>
              <a:spcAft>
                <a:spcPts val="0"/>
              </a:spcAft>
              <a:buFont typeface="+mj-lt"/>
              <a:buAutoNum type="alphaLcParenR"/>
              <a:defRPr/>
            </a:pPr>
            <a:r>
              <a:rPr lang="en-US" sz="2400" b="1" dirty="0" smtClean="0"/>
              <a:t>O(log N)</a:t>
            </a:r>
          </a:p>
          <a:p>
            <a:pPr marL="457200" indent="-457200" fontAlgn="auto">
              <a:spcBef>
                <a:spcPts val="0"/>
              </a:spcBef>
              <a:spcAft>
                <a:spcPts val="0"/>
              </a:spcAft>
              <a:buFont typeface="+mj-lt"/>
              <a:buAutoNum type="alphaLcParenR"/>
              <a:defRPr/>
            </a:pPr>
            <a:r>
              <a:rPr lang="en-US" sz="2400" b="1" dirty="0"/>
              <a:t>O(N</a:t>
            </a:r>
            <a:r>
              <a:rPr lang="en-US" sz="2400" b="1" dirty="0" smtClean="0"/>
              <a:t>)</a:t>
            </a:r>
          </a:p>
          <a:p>
            <a:pPr marL="457200" indent="-457200" fontAlgn="auto">
              <a:spcBef>
                <a:spcPts val="0"/>
              </a:spcBef>
              <a:spcAft>
                <a:spcPts val="0"/>
              </a:spcAft>
              <a:buFont typeface="+mj-lt"/>
              <a:buAutoNum type="alphaLcParenR"/>
              <a:defRPr/>
            </a:pPr>
            <a:r>
              <a:rPr lang="en-US" sz="2400" b="1" dirty="0" smtClean="0"/>
              <a:t>O(2</a:t>
            </a:r>
            <a:r>
              <a:rPr lang="en-US" sz="2400" b="1" baseline="30000" dirty="0" smtClean="0"/>
              <a:t>N</a:t>
            </a:r>
            <a:r>
              <a:rPr lang="en-US" sz="2400" b="1" dirty="0" smtClean="0"/>
              <a:t>)</a:t>
            </a:r>
          </a:p>
          <a:p>
            <a:pPr marL="457200" indent="-457200" fontAlgn="auto">
              <a:spcBef>
                <a:spcPts val="0"/>
              </a:spcBef>
              <a:spcAft>
                <a:spcPts val="0"/>
              </a:spcAft>
              <a:buFont typeface="+mj-lt"/>
              <a:buAutoNum type="alphaLcParenR"/>
              <a:defRPr/>
            </a:pPr>
            <a:r>
              <a:rPr lang="en-US" sz="2400" b="1" dirty="0" smtClean="0"/>
              <a:t>??</a:t>
            </a:r>
            <a:endParaRPr lang="en-US" sz="2400" b="1" dirty="0"/>
          </a:p>
        </p:txBody>
      </p:sp>
    </p:spTree>
    <p:extLst>
      <p:ext uri="{BB962C8B-B14F-4D97-AF65-F5344CB8AC3E}">
        <p14:creationId xmlns:p14="http://schemas.microsoft.com/office/powerpoint/2010/main" val="174628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rtlCol="0">
            <a:normAutofit fontScale="90000"/>
          </a:bodyPr>
          <a:lstStyle/>
          <a:p>
            <a:pPr eaLnBrk="1" fontAlgn="auto" hangingPunct="1">
              <a:spcAft>
                <a:spcPts val="0"/>
              </a:spcAft>
              <a:defRPr/>
            </a:pPr>
            <a:r>
              <a:rPr lang="en-US" b="1" dirty="0" smtClean="0"/>
              <a:t>Big-O: Linear Time</a:t>
            </a:r>
            <a:br>
              <a:rPr lang="en-US" b="1" dirty="0" smtClean="0"/>
            </a:br>
            <a:r>
              <a:rPr lang="en-US" sz="6700" b="1" dirty="0" smtClean="0"/>
              <a:t>O(N)</a:t>
            </a:r>
            <a:endParaRPr lang="en-US" b="1" dirty="0" smtClean="0"/>
          </a:p>
        </p:txBody>
      </p:sp>
      <p:pic>
        <p:nvPicPr>
          <p:cNvPr id="3174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094" b="1160"/>
          <a:stretch>
            <a:fillRect/>
          </a:stretch>
        </p:blipFill>
        <p:spPr bwMode="auto">
          <a:xfrm>
            <a:off x="6400800" y="1676400"/>
            <a:ext cx="2441575" cy="44481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srcRect/>
          <a:stretch>
            <a:fillRect/>
          </a:stretch>
        </p:blipFill>
        <p:spPr bwMode="auto">
          <a:xfrm>
            <a:off x="228600" y="1785938"/>
            <a:ext cx="591026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Line Callout 1 7"/>
          <p:cNvSpPr/>
          <p:nvPr/>
        </p:nvSpPr>
        <p:spPr>
          <a:xfrm>
            <a:off x="3662363" y="4419600"/>
            <a:ext cx="2438400" cy="2286000"/>
          </a:xfrm>
          <a:prstGeom prst="borderCallout1">
            <a:avLst>
              <a:gd name="adj1" fmla="val 28206"/>
              <a:gd name="adj2" fmla="val -33"/>
              <a:gd name="adj3" fmla="val -14947"/>
              <a:gd name="adj4" fmla="val -1746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b="1" dirty="0"/>
              <a:t>O(N)</a:t>
            </a:r>
            <a:endParaRPr lang="en-US" sz="2400" b="1" dirty="0"/>
          </a:p>
          <a:p>
            <a:pPr algn="ctr" fontAlgn="auto">
              <a:spcBef>
                <a:spcPts val="0"/>
              </a:spcBef>
              <a:spcAft>
                <a:spcPts val="0"/>
              </a:spcAft>
              <a:defRPr/>
            </a:pPr>
            <a:r>
              <a:rPr lang="en-US" sz="2400" dirty="0"/>
              <a:t>The runtime is proportional to the magnitude of the input</a:t>
            </a:r>
          </a:p>
        </p:txBody>
      </p:sp>
      <p:sp>
        <p:nvSpPr>
          <p:cNvPr id="6" name="Line Callout 1 5"/>
          <p:cNvSpPr/>
          <p:nvPr/>
        </p:nvSpPr>
        <p:spPr>
          <a:xfrm>
            <a:off x="216195" y="4805917"/>
            <a:ext cx="1752600" cy="1864241"/>
          </a:xfrm>
          <a:prstGeom prst="borderCallout1">
            <a:avLst>
              <a:gd name="adj1" fmla="val 28206"/>
              <a:gd name="adj2" fmla="val -33"/>
              <a:gd name="adj3" fmla="val 11952"/>
              <a:gd name="adj4" fmla="val 49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marL="457200" indent="-457200" fontAlgn="auto">
              <a:spcBef>
                <a:spcPts val="0"/>
              </a:spcBef>
              <a:spcAft>
                <a:spcPts val="0"/>
              </a:spcAft>
              <a:buFont typeface="+mj-lt"/>
              <a:buAutoNum type="alphaLcParenR"/>
              <a:defRPr/>
            </a:pPr>
            <a:r>
              <a:rPr lang="en-US" sz="2400" b="1" dirty="0" smtClean="0"/>
              <a:t>O(1)</a:t>
            </a:r>
          </a:p>
          <a:p>
            <a:pPr marL="457200" indent="-457200" fontAlgn="auto">
              <a:spcBef>
                <a:spcPts val="0"/>
              </a:spcBef>
              <a:spcAft>
                <a:spcPts val="0"/>
              </a:spcAft>
              <a:buFont typeface="+mj-lt"/>
              <a:buAutoNum type="alphaLcParenR"/>
              <a:defRPr/>
            </a:pPr>
            <a:r>
              <a:rPr lang="en-US" sz="2400" b="1" dirty="0" smtClean="0"/>
              <a:t>O(log N)</a:t>
            </a:r>
          </a:p>
          <a:p>
            <a:pPr marL="457200" indent="-457200" fontAlgn="auto">
              <a:spcBef>
                <a:spcPts val="0"/>
              </a:spcBef>
              <a:spcAft>
                <a:spcPts val="0"/>
              </a:spcAft>
              <a:buFont typeface="+mj-lt"/>
              <a:buAutoNum type="alphaLcParenR"/>
              <a:defRPr/>
            </a:pPr>
            <a:r>
              <a:rPr lang="en-US" sz="2400" b="1" dirty="0"/>
              <a:t>O(N</a:t>
            </a:r>
            <a:r>
              <a:rPr lang="en-US" sz="2400" b="1" dirty="0" smtClean="0"/>
              <a:t>)</a:t>
            </a:r>
          </a:p>
          <a:p>
            <a:pPr marL="457200" indent="-457200" fontAlgn="auto">
              <a:spcBef>
                <a:spcPts val="0"/>
              </a:spcBef>
              <a:spcAft>
                <a:spcPts val="0"/>
              </a:spcAft>
              <a:buFont typeface="+mj-lt"/>
              <a:buAutoNum type="alphaLcParenR"/>
              <a:defRPr/>
            </a:pPr>
            <a:r>
              <a:rPr lang="en-US" sz="2400" b="1" dirty="0" smtClean="0"/>
              <a:t>O(2</a:t>
            </a:r>
            <a:r>
              <a:rPr lang="en-US" sz="2400" b="1" baseline="30000" dirty="0" smtClean="0"/>
              <a:t>N</a:t>
            </a:r>
            <a:r>
              <a:rPr lang="en-US" sz="2400" b="1" dirty="0" smtClean="0"/>
              <a:t>)</a:t>
            </a:r>
          </a:p>
          <a:p>
            <a:pPr marL="457200" indent="-457200" fontAlgn="auto">
              <a:spcBef>
                <a:spcPts val="0"/>
              </a:spcBef>
              <a:spcAft>
                <a:spcPts val="0"/>
              </a:spcAft>
              <a:buFont typeface="+mj-lt"/>
              <a:buAutoNum type="alphaLcParenR"/>
              <a:defRPr/>
            </a:pPr>
            <a:r>
              <a:rPr lang="en-US" sz="2400" b="1" dirty="0" smtClean="0"/>
              <a:t>??</a:t>
            </a:r>
            <a:endParaRPr lang="en-US" sz="2400" b="1" dirty="0"/>
          </a:p>
        </p:txBody>
      </p:sp>
    </p:spTree>
    <p:extLst>
      <p:ext uri="{BB962C8B-B14F-4D97-AF65-F5344CB8AC3E}">
        <p14:creationId xmlns:p14="http://schemas.microsoft.com/office/powerpoint/2010/main" val="380008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rtlCol="0">
            <a:normAutofit fontScale="90000"/>
          </a:bodyPr>
          <a:lstStyle/>
          <a:p>
            <a:pPr eaLnBrk="1" fontAlgn="auto" hangingPunct="1">
              <a:spcAft>
                <a:spcPts val="0"/>
              </a:spcAft>
              <a:defRPr/>
            </a:pPr>
            <a:r>
              <a:rPr lang="en-US" b="1" dirty="0" smtClean="0"/>
              <a:t>Big-O: Logarithmic Time</a:t>
            </a:r>
            <a:br>
              <a:rPr lang="en-US" b="1" dirty="0" smtClean="0"/>
            </a:br>
            <a:r>
              <a:rPr lang="en-US" sz="6700" b="1" dirty="0" smtClean="0"/>
              <a:t>O(log</a:t>
            </a:r>
            <a:r>
              <a:rPr lang="en-US" sz="6700" b="1" baseline="-25000" dirty="0" smtClean="0"/>
              <a:t>2</a:t>
            </a:r>
            <a:r>
              <a:rPr lang="en-US" sz="6700" b="1" dirty="0" smtClean="0"/>
              <a:t>N)</a:t>
            </a:r>
            <a:endParaRPr lang="en-US" b="1" dirty="0" smtClean="0"/>
          </a:p>
        </p:txBody>
      </p:sp>
      <p:pic>
        <p:nvPicPr>
          <p:cNvPr id="327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800"/>
            <a:ext cx="50641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9700" y="1828800"/>
            <a:ext cx="3848100" cy="44481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Callout 1 8"/>
          <p:cNvSpPr/>
          <p:nvPr/>
        </p:nvSpPr>
        <p:spPr>
          <a:xfrm>
            <a:off x="169862" y="4191000"/>
            <a:ext cx="2438400" cy="2286000"/>
          </a:xfrm>
          <a:prstGeom prst="borderCallout1">
            <a:avLst>
              <a:gd name="adj1" fmla="val -27596"/>
              <a:gd name="adj2" fmla="val 129937"/>
              <a:gd name="adj3" fmla="val -1441"/>
              <a:gd name="adj4" fmla="val 6435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b="1" dirty="0"/>
              <a:t>O(log</a:t>
            </a:r>
            <a:r>
              <a:rPr lang="en-US" sz="3200" b="1" baseline="-25000" dirty="0"/>
              <a:t>2</a:t>
            </a:r>
            <a:r>
              <a:rPr lang="en-US" sz="3200" b="1" dirty="0"/>
              <a:t>N)</a:t>
            </a:r>
            <a:endParaRPr lang="en-US" sz="2400" b="1" dirty="0"/>
          </a:p>
          <a:p>
            <a:pPr algn="ctr" fontAlgn="auto">
              <a:spcBef>
                <a:spcPts val="0"/>
              </a:spcBef>
              <a:spcAft>
                <a:spcPts val="0"/>
              </a:spcAft>
              <a:defRPr/>
            </a:pPr>
            <a:r>
              <a:rPr lang="en-US" sz="2400" dirty="0"/>
              <a:t>The magnitude of the input is cut in half with each recursive call</a:t>
            </a:r>
          </a:p>
        </p:txBody>
      </p:sp>
      <p:sp>
        <p:nvSpPr>
          <p:cNvPr id="10" name="Line Callout 1 9"/>
          <p:cNvSpPr/>
          <p:nvPr/>
        </p:nvSpPr>
        <p:spPr>
          <a:xfrm>
            <a:off x="7010400" y="4414838"/>
            <a:ext cx="2051050" cy="2286000"/>
          </a:xfrm>
          <a:prstGeom prst="borderCallout1">
            <a:avLst>
              <a:gd name="adj1" fmla="val -365"/>
              <a:gd name="adj2" fmla="val 70584"/>
              <a:gd name="adj3" fmla="val -402"/>
              <a:gd name="adj4" fmla="val 6045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Why does cutting the magnitude of the input in half each time produce O(log</a:t>
            </a:r>
            <a:r>
              <a:rPr lang="en-US" baseline="-25000" dirty="0"/>
              <a:t>2</a:t>
            </a:r>
            <a:r>
              <a:rPr lang="en-US" dirty="0"/>
              <a:t>N) runtime</a:t>
            </a:r>
            <a:r>
              <a:rPr lang="en-US" dirty="0" smtClean="0"/>
              <a:t>?</a:t>
            </a:r>
            <a:endParaRPr lang="en-US" dirty="0"/>
          </a:p>
        </p:txBody>
      </p:sp>
      <p:sp>
        <p:nvSpPr>
          <p:cNvPr id="7" name="Line Callout 1 6"/>
          <p:cNvSpPr/>
          <p:nvPr/>
        </p:nvSpPr>
        <p:spPr>
          <a:xfrm>
            <a:off x="3451225" y="4432559"/>
            <a:ext cx="1752600" cy="1864241"/>
          </a:xfrm>
          <a:prstGeom prst="borderCallout1">
            <a:avLst>
              <a:gd name="adj1" fmla="val 28206"/>
              <a:gd name="adj2" fmla="val -33"/>
              <a:gd name="adj3" fmla="val 11952"/>
              <a:gd name="adj4" fmla="val 49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marL="457200" indent="-457200" fontAlgn="auto">
              <a:spcBef>
                <a:spcPts val="0"/>
              </a:spcBef>
              <a:spcAft>
                <a:spcPts val="0"/>
              </a:spcAft>
              <a:buFont typeface="+mj-lt"/>
              <a:buAutoNum type="alphaLcParenR"/>
              <a:defRPr/>
            </a:pPr>
            <a:r>
              <a:rPr lang="en-US" sz="2400" b="1" dirty="0" smtClean="0"/>
              <a:t>O(1)</a:t>
            </a:r>
          </a:p>
          <a:p>
            <a:pPr marL="457200" indent="-457200" fontAlgn="auto">
              <a:spcBef>
                <a:spcPts val="0"/>
              </a:spcBef>
              <a:spcAft>
                <a:spcPts val="0"/>
              </a:spcAft>
              <a:buFont typeface="+mj-lt"/>
              <a:buAutoNum type="alphaLcParenR"/>
              <a:defRPr/>
            </a:pPr>
            <a:r>
              <a:rPr lang="en-US" sz="2400" b="1" dirty="0" smtClean="0"/>
              <a:t>O(log N)</a:t>
            </a:r>
          </a:p>
          <a:p>
            <a:pPr marL="457200" indent="-457200" fontAlgn="auto">
              <a:spcBef>
                <a:spcPts val="0"/>
              </a:spcBef>
              <a:spcAft>
                <a:spcPts val="0"/>
              </a:spcAft>
              <a:buFont typeface="+mj-lt"/>
              <a:buAutoNum type="alphaLcParenR"/>
              <a:defRPr/>
            </a:pPr>
            <a:r>
              <a:rPr lang="en-US" sz="2400" b="1" dirty="0"/>
              <a:t>O(N</a:t>
            </a:r>
            <a:r>
              <a:rPr lang="en-US" sz="2400" b="1" dirty="0" smtClean="0"/>
              <a:t>)</a:t>
            </a:r>
          </a:p>
          <a:p>
            <a:pPr marL="457200" indent="-457200" fontAlgn="auto">
              <a:spcBef>
                <a:spcPts val="0"/>
              </a:spcBef>
              <a:spcAft>
                <a:spcPts val="0"/>
              </a:spcAft>
              <a:buFont typeface="+mj-lt"/>
              <a:buAutoNum type="alphaLcParenR"/>
              <a:defRPr/>
            </a:pPr>
            <a:r>
              <a:rPr lang="en-US" sz="2400" b="1" dirty="0" smtClean="0"/>
              <a:t>O(2</a:t>
            </a:r>
            <a:r>
              <a:rPr lang="en-US" sz="2400" b="1" baseline="30000" dirty="0" smtClean="0"/>
              <a:t>N</a:t>
            </a:r>
            <a:r>
              <a:rPr lang="en-US" sz="2400" b="1" dirty="0" smtClean="0"/>
              <a:t>)</a:t>
            </a:r>
          </a:p>
          <a:p>
            <a:pPr marL="457200" indent="-457200" fontAlgn="auto">
              <a:spcBef>
                <a:spcPts val="0"/>
              </a:spcBef>
              <a:spcAft>
                <a:spcPts val="0"/>
              </a:spcAft>
              <a:buFont typeface="+mj-lt"/>
              <a:buAutoNum type="alphaLcParenR"/>
              <a:defRPr/>
            </a:pPr>
            <a:r>
              <a:rPr lang="en-US" sz="2400" b="1" dirty="0" smtClean="0"/>
              <a:t>??</a:t>
            </a:r>
            <a:endParaRPr lang="en-US" sz="2400" b="1" dirty="0"/>
          </a:p>
        </p:txBody>
      </p:sp>
    </p:spTree>
    <p:extLst>
      <p:ext uri="{BB962C8B-B14F-4D97-AF65-F5344CB8AC3E}">
        <p14:creationId xmlns:p14="http://schemas.microsoft.com/office/powerpoint/2010/main" val="2985148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b="1" smtClean="0"/>
              <a:t>Perfectly Balanced Trees</a:t>
            </a:r>
          </a:p>
        </p:txBody>
      </p:sp>
      <p:pic>
        <p:nvPicPr>
          <p:cNvPr id="44035" name="Picture 2" descr="http://i49.tinypic.com/96mf6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76800"/>
            <a:ext cx="5715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25" y="1333500"/>
            <a:ext cx="26955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695450"/>
            <a:ext cx="12382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0263" y="2124075"/>
            <a:ext cx="5524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562225"/>
            <a:ext cx="1524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0" name="Picture 6"/>
          <p:cNvPicPr>
            <a:picLocks noChangeAspect="1" noChangeArrowheads="1"/>
          </p:cNvPicPr>
          <p:nvPr>
            <p:custDataLst>
              <p:tags r:id="rId1"/>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4588" y="4029075"/>
            <a:ext cx="37052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Box 3"/>
          <p:cNvSpPr txBox="1">
            <a:spLocks noChangeArrowheads="1"/>
          </p:cNvSpPr>
          <p:nvPr/>
        </p:nvSpPr>
        <p:spPr bwMode="auto">
          <a:xfrm>
            <a:off x="304800" y="2935288"/>
            <a:ext cx="83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atin typeface="Century" pitchFamily="18" charset="0"/>
              </a:rPr>
              <a:t>h = 0</a:t>
            </a:r>
          </a:p>
          <a:p>
            <a:pPr algn="ctr" eaLnBrk="1" hangingPunct="1"/>
            <a:r>
              <a:rPr lang="en-US">
                <a:latin typeface="Century" pitchFamily="18" charset="0"/>
              </a:rPr>
              <a:t>n = 1</a:t>
            </a:r>
          </a:p>
        </p:txBody>
      </p:sp>
      <p:sp>
        <p:nvSpPr>
          <p:cNvPr id="44042" name="TextBox 10"/>
          <p:cNvSpPr txBox="1">
            <a:spLocks noChangeArrowheads="1"/>
          </p:cNvSpPr>
          <p:nvPr/>
        </p:nvSpPr>
        <p:spPr bwMode="auto">
          <a:xfrm>
            <a:off x="1857375" y="2935288"/>
            <a:ext cx="83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atin typeface="Century" pitchFamily="18" charset="0"/>
              </a:rPr>
              <a:t>h = 1</a:t>
            </a:r>
          </a:p>
          <a:p>
            <a:pPr algn="ctr" eaLnBrk="1" hangingPunct="1"/>
            <a:r>
              <a:rPr lang="en-US">
                <a:latin typeface="Century" pitchFamily="18" charset="0"/>
              </a:rPr>
              <a:t>n = 3</a:t>
            </a:r>
          </a:p>
        </p:txBody>
      </p:sp>
      <p:sp>
        <p:nvSpPr>
          <p:cNvPr id="44043" name="TextBox 11"/>
          <p:cNvSpPr txBox="1">
            <a:spLocks noChangeArrowheads="1"/>
          </p:cNvSpPr>
          <p:nvPr/>
        </p:nvSpPr>
        <p:spPr bwMode="auto">
          <a:xfrm>
            <a:off x="3933825" y="2935288"/>
            <a:ext cx="83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atin typeface="Century" pitchFamily="18" charset="0"/>
              </a:rPr>
              <a:t>h = 2</a:t>
            </a:r>
          </a:p>
          <a:p>
            <a:pPr algn="ctr" eaLnBrk="1" hangingPunct="1"/>
            <a:r>
              <a:rPr lang="en-US">
                <a:latin typeface="Century" pitchFamily="18" charset="0"/>
              </a:rPr>
              <a:t>n = 7</a:t>
            </a:r>
          </a:p>
        </p:txBody>
      </p:sp>
      <p:sp>
        <p:nvSpPr>
          <p:cNvPr id="44044" name="TextBox 12"/>
          <p:cNvSpPr txBox="1">
            <a:spLocks noChangeArrowheads="1"/>
          </p:cNvSpPr>
          <p:nvPr/>
        </p:nvSpPr>
        <p:spPr bwMode="auto">
          <a:xfrm>
            <a:off x="6692900" y="2935288"/>
            <a:ext cx="1089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atin typeface="Century" pitchFamily="18" charset="0"/>
              </a:rPr>
              <a:t>h = 3</a:t>
            </a:r>
          </a:p>
          <a:p>
            <a:pPr algn="ctr" eaLnBrk="1" hangingPunct="1"/>
            <a:r>
              <a:rPr lang="en-US">
                <a:latin typeface="Century" pitchFamily="18" charset="0"/>
              </a:rPr>
              <a:t>n = 15</a:t>
            </a:r>
          </a:p>
        </p:txBody>
      </p:sp>
    </p:spTree>
    <p:extLst>
      <p:ext uri="{BB962C8B-B14F-4D97-AF65-F5344CB8AC3E}">
        <p14:creationId xmlns:p14="http://schemas.microsoft.com/office/powerpoint/2010/main" val="3230265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ChangeArrowheads="1"/>
          </p:cNvSpPr>
          <p:nvPr>
            <p:custDataLst>
              <p:tags r:id="rId2"/>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5235" name="Rectangle 4"/>
          <p:cNvSpPr>
            <a:spLocks noChangeArrowheads="1"/>
          </p:cNvSpPr>
          <p:nvPr>
            <p:custDataLst>
              <p:tags r:id="rId3"/>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03427" name="Picture 3"/>
          <p:cNvPicPr>
            <a:picLocks noChangeAspect="1" noChangeArrowheads="1"/>
          </p:cNvPicPr>
          <p:nvPr>
            <p:custDataLst>
              <p:tags r:id="rId4"/>
            </p:custDataLst>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7800" y="1676400"/>
            <a:ext cx="67706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6"/>
          <p:cNvPicPr>
            <a:picLocks noChangeAspect="1" noChangeArrowheads="1"/>
          </p:cNvPicPr>
          <p:nvPr>
            <p:custDataLst>
              <p:tags r:id="rId5"/>
            </p:custDataLst>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304800"/>
            <a:ext cx="37052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custDataLst>
              <p:tags r:id="rId6"/>
            </p:custDataLst>
          </p:nvPr>
        </p:nvSpPr>
        <p:spPr>
          <a:xfrm>
            <a:off x="228600" y="762000"/>
            <a:ext cx="8915400" cy="1143000"/>
          </a:xfrm>
        </p:spPr>
        <p:txBody>
          <a:bodyPr/>
          <a:lstStyle/>
          <a:p>
            <a:r>
              <a:rPr lang="en-US" smtClean="0">
                <a:solidFill>
                  <a:srgbClr val="00B050"/>
                </a:solidFill>
              </a:rPr>
              <a:t>// Take the log of both sides</a:t>
            </a:r>
          </a:p>
        </p:txBody>
      </p:sp>
      <p:sp>
        <p:nvSpPr>
          <p:cNvPr id="10" name="Title 1"/>
          <p:cNvSpPr txBox="1">
            <a:spLocks/>
          </p:cNvSpPr>
          <p:nvPr>
            <p:custDataLst>
              <p:tags r:id="rId7"/>
            </p:custDataLst>
          </p:nvPr>
        </p:nvSpPr>
        <p:spPr bwMode="auto">
          <a:xfrm>
            <a:off x="2743200" y="2590800"/>
            <a:ext cx="3505200" cy="1143000"/>
          </a:xfrm>
          <a:prstGeom prst="rect">
            <a:avLst/>
          </a:prstGeom>
          <a:noFill/>
          <a:ln w="9525">
            <a:noFill/>
            <a:miter lim="800000"/>
            <a:headEnd/>
            <a:tailEnd/>
          </a:ln>
        </p:spPr>
        <p:txBody>
          <a:bodyPr anchor="ctr"/>
          <a:lstStyle/>
          <a:p>
            <a:pPr algn="ctr" eaLnBrk="0" hangingPunct="0">
              <a:defRPr/>
            </a:pPr>
            <a:r>
              <a:rPr lang="en-US" sz="4400" b="1" dirty="0">
                <a:solidFill>
                  <a:srgbClr val="00B050"/>
                </a:solidFill>
                <a:latin typeface="+mj-lt"/>
                <a:ea typeface="+mj-ea"/>
                <a:cs typeface="+mj-cs"/>
              </a:rPr>
              <a:t>// Remember:</a:t>
            </a:r>
          </a:p>
        </p:txBody>
      </p:sp>
      <p:sp>
        <p:nvSpPr>
          <p:cNvPr id="95240" name="Rectangle 6"/>
          <p:cNvSpPr>
            <a:spLocks noChangeArrowheads="1"/>
          </p:cNvSpPr>
          <p:nvPr>
            <p:custDataLst>
              <p:tags r:id="rId8"/>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5241" name="Rectangle 8"/>
          <p:cNvSpPr>
            <a:spLocks noChangeArrowheads="1"/>
          </p:cNvSpPr>
          <p:nvPr>
            <p:custDataLst>
              <p:tags r:id="rId9"/>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5242" name="Rectangle 14"/>
          <p:cNvSpPr>
            <a:spLocks noChangeArrowheads="1"/>
          </p:cNvSpPr>
          <p:nvPr>
            <p:custDataLst>
              <p:tags r:id="rId10"/>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5243" name="Rectangle 16"/>
          <p:cNvSpPr>
            <a:spLocks noChangeArrowheads="1"/>
          </p:cNvSpPr>
          <p:nvPr>
            <p:custDataLst>
              <p:tags r:id="rId11"/>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03439" name="Picture 15"/>
          <p:cNvPicPr>
            <a:picLocks noChangeAspect="1" noChangeArrowheads="1"/>
          </p:cNvPicPr>
          <p:nvPr>
            <p:custDataLst>
              <p:tags r:id="rId12"/>
            </p:custDataLst>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0" y="5791200"/>
            <a:ext cx="26479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custDataLst>
              <p:tags r:id="rId13"/>
            </p:custDataLst>
          </p:nvPr>
        </p:nvSpPr>
        <p:spPr>
          <a:xfrm>
            <a:off x="3048000" y="5638800"/>
            <a:ext cx="3048000" cy="1143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246" name="Rectangle 18"/>
          <p:cNvSpPr>
            <a:spLocks noChangeArrowheads="1"/>
          </p:cNvSpPr>
          <p:nvPr>
            <p:custDataLst>
              <p:tags r:id="rId14"/>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9" name="Rectangle 18"/>
          <p:cNvSpPr/>
          <p:nvPr>
            <p:custDataLst>
              <p:tags r:id="rId15"/>
            </p:custDataLst>
          </p:nvPr>
        </p:nvSpPr>
        <p:spPr>
          <a:xfrm>
            <a:off x="1828800" y="3505200"/>
            <a:ext cx="2057400" cy="7620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custDataLst>
              <p:tags r:id="rId16"/>
            </p:custDataLst>
          </p:nvPr>
        </p:nvSpPr>
        <p:spPr>
          <a:xfrm>
            <a:off x="4191000" y="1676400"/>
            <a:ext cx="2667000" cy="7620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250" name="Rectangle 20"/>
          <p:cNvSpPr>
            <a:spLocks noChangeArrowheads="1"/>
          </p:cNvSpPr>
          <p:nvPr>
            <p:custDataLst>
              <p:tags r:id="rId17"/>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5251" name="Rectangle 22"/>
          <p:cNvSpPr>
            <a:spLocks noChangeArrowheads="1"/>
          </p:cNvSpPr>
          <p:nvPr>
            <p:custDataLst>
              <p:tags r:id="rId18"/>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5252" name="Rectangle 24"/>
          <p:cNvSpPr>
            <a:spLocks noChangeArrowheads="1"/>
          </p:cNvSpPr>
          <p:nvPr>
            <p:custDataLst>
              <p:tags r:id="rId19"/>
            </p:custDataLst>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3575" name="Picture 23"/>
          <p:cNvPicPr>
            <a:picLocks noChangeAspect="1" noChangeArrowheads="1"/>
          </p:cNvPicPr>
          <p:nvPr>
            <p:custDataLst>
              <p:tags r:id="rId20"/>
            </p:custDataLst>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4495800"/>
            <a:ext cx="68214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4" name="Rectangle 25"/>
          <p:cNvSpPr>
            <a:spLocks noChangeArrowheads="1"/>
          </p:cNvSpPr>
          <p:nvPr>
            <p:custDataLst>
              <p:tags r:id="rId21"/>
            </p:custDataLst>
          </p:nvPr>
        </p:nvSpPr>
        <p:spPr bwMode="auto">
          <a:xfrm>
            <a:off x="0" y="800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mc:AlternateContent xmlns:mc="http://schemas.openxmlformats.org/markup-compatibility/2006" xmlns:a14="http://schemas.microsoft.com/office/drawing/2010/main">
        <mc:Choice Requires="a14">
          <p:sp>
            <p:nvSpPr>
              <p:cNvPr id="2" name="TextBox 1"/>
              <p:cNvSpPr txBox="1"/>
              <p:nvPr/>
            </p:nvSpPr>
            <p:spPr>
              <a:xfrm>
                <a:off x="1898181" y="3532257"/>
                <a:ext cx="5184240"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4000" b="0" i="1" smtClean="0">
                              <a:latin typeface="Cambria Math"/>
                            </a:rPr>
                          </m:ctrlPr>
                        </m:sSubPr>
                        <m:e>
                          <m:r>
                            <a:rPr lang="en-US" sz="4000" b="0" i="1" smtClean="0">
                              <a:latin typeface="Cambria Math"/>
                            </a:rPr>
                            <m:t>𝑙𝑜𝑔</m:t>
                          </m:r>
                        </m:e>
                        <m:sub>
                          <m:r>
                            <a:rPr lang="en-US" sz="4000" b="0" i="1" smtClean="0">
                              <a:latin typeface="Cambria Math"/>
                            </a:rPr>
                            <m:t>𝑏</m:t>
                          </m:r>
                        </m:sub>
                      </m:sSub>
                      <m:sSup>
                        <m:sSupPr>
                          <m:ctrlPr>
                            <a:rPr lang="en-US" sz="4000" b="0" i="1" smtClean="0">
                              <a:latin typeface="Cambria Math"/>
                            </a:rPr>
                          </m:ctrlPr>
                        </m:sSupPr>
                        <m:e>
                          <m:r>
                            <a:rPr lang="en-US" sz="4000" b="0" i="1" smtClean="0">
                              <a:latin typeface="Cambria Math"/>
                            </a:rPr>
                            <m:t>𝑚</m:t>
                          </m:r>
                        </m:e>
                        <m:sup>
                          <m:r>
                            <a:rPr lang="en-US" sz="4000" b="0" i="1" smtClean="0">
                              <a:latin typeface="Cambria Math"/>
                            </a:rPr>
                            <m:t>𝑥</m:t>
                          </m:r>
                        </m:sup>
                      </m:sSup>
                      <m:r>
                        <a:rPr lang="en-US" sz="4000" b="0" i="1" smtClean="0">
                          <a:latin typeface="Cambria Math"/>
                        </a:rPr>
                        <m:t>  </m:t>
                      </m:r>
                      <m:r>
                        <a:rPr lang="en-US" sz="4000" i="1" smtClean="0">
                          <a:latin typeface="Cambria Math"/>
                        </a:rPr>
                        <m:t>=</m:t>
                      </m:r>
                      <m:sSub>
                        <m:sSubPr>
                          <m:ctrlPr>
                            <a:rPr lang="en-US" sz="4000" i="1">
                              <a:latin typeface="Cambria Math"/>
                            </a:rPr>
                          </m:ctrlPr>
                        </m:sSubPr>
                        <m:e>
                          <m:r>
                            <a:rPr lang="en-US" sz="4000" b="0" i="1" smtClean="0">
                              <a:latin typeface="Cambria Math"/>
                            </a:rPr>
                            <m:t>𝑥</m:t>
                          </m:r>
                          <m:r>
                            <a:rPr lang="en-US" sz="4000" b="0" i="1" smtClean="0">
                              <a:latin typeface="Cambria Math"/>
                            </a:rPr>
                            <m:t>∗ </m:t>
                          </m:r>
                          <m:r>
                            <a:rPr lang="en-US" sz="4000" i="1">
                              <a:latin typeface="Cambria Math"/>
                            </a:rPr>
                            <m:t>𝑙𝑜𝑔</m:t>
                          </m:r>
                        </m:e>
                        <m:sub>
                          <m:r>
                            <a:rPr lang="en-US" sz="4000" i="1">
                              <a:latin typeface="Cambria Math"/>
                            </a:rPr>
                            <m:t>𝑏</m:t>
                          </m:r>
                        </m:sub>
                      </m:sSub>
                      <m:r>
                        <a:rPr lang="en-US" sz="4000" b="0" i="1" smtClean="0">
                          <a:latin typeface="Cambria Math"/>
                        </a:rPr>
                        <m:t>𝑚</m:t>
                      </m:r>
                    </m:oMath>
                  </m:oMathPara>
                </a14:m>
                <a:endParaRPr lang="en-US" sz="4000" dirty="0"/>
              </a:p>
            </p:txBody>
          </p:sp>
        </mc:Choice>
        <mc:Fallback xmlns="">
          <p:sp>
            <p:nvSpPr>
              <p:cNvPr id="2" name="TextBox 1"/>
              <p:cNvSpPr txBox="1">
                <a:spLocks noRot="1" noChangeAspect="1" noMove="1" noResize="1" noEditPoints="1" noAdjustHandles="1" noChangeArrowheads="1" noChangeShapeType="1" noTextEdit="1"/>
              </p:cNvSpPr>
              <p:nvPr/>
            </p:nvSpPr>
            <p:spPr>
              <a:xfrm>
                <a:off x="1898181" y="3532257"/>
                <a:ext cx="5184240" cy="707886"/>
              </a:xfrm>
              <a:prstGeom prst="rect">
                <a:avLst/>
              </a:prstGeom>
              <a:blipFill rotWithShape="1">
                <a:blip r:embed="rId27"/>
                <a:stretch>
                  <a:fillRect/>
                </a:stretch>
              </a:blipFill>
            </p:spPr>
            <p:txBody>
              <a:bodyPr/>
              <a:lstStyle/>
              <a:p>
                <a:r>
                  <a:rPr lang="en-US">
                    <a:noFill/>
                  </a:rPr>
                  <a:t> </a:t>
                </a:r>
              </a:p>
            </p:txBody>
          </p:sp>
        </mc:Fallback>
      </mc:AlternateContent>
      <p:sp>
        <p:nvSpPr>
          <p:cNvPr id="24" name="Line Callout 1 23"/>
          <p:cNvSpPr/>
          <p:nvPr/>
        </p:nvSpPr>
        <p:spPr>
          <a:xfrm>
            <a:off x="6616700" y="762000"/>
            <a:ext cx="2438400" cy="2014538"/>
          </a:xfrm>
          <a:prstGeom prst="borderCallout1">
            <a:avLst>
              <a:gd name="adj1" fmla="val 106730"/>
              <a:gd name="adj2" fmla="val -31202"/>
              <a:gd name="adj3" fmla="val 64588"/>
              <a:gd name="adj4" fmla="val -41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b="1" dirty="0" smtClean="0"/>
              <a:t>Ignore the minus 1</a:t>
            </a:r>
            <a:endParaRPr lang="en-US" sz="2400" b="1" dirty="0"/>
          </a:p>
        </p:txBody>
      </p:sp>
    </p:spTree>
    <p:custDataLst>
      <p:tags r:id="rId1"/>
    </p:custDataLst>
    <p:extLst>
      <p:ext uri="{BB962C8B-B14F-4D97-AF65-F5344CB8AC3E}">
        <p14:creationId xmlns:p14="http://schemas.microsoft.com/office/powerpoint/2010/main" val="1297651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34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357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03439"/>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2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23" grpId="0" animBg="1" autoUpdateAnimBg="0"/>
      <p:bldP spid="19" grpId="0" animBg="1" autoUpdateAnimBg="0"/>
      <p:bldP spid="20" grpId="0" animBg="1" autoUpdateAnimBg="0"/>
      <p:bldP spid="2" grpId="0"/>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22538"/>
            <a:ext cx="5756275" cy="348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249362"/>
          </a:xfrm>
        </p:spPr>
        <p:txBody>
          <a:bodyPr rtlCol="0">
            <a:normAutofit fontScale="90000"/>
          </a:bodyPr>
          <a:lstStyle/>
          <a:p>
            <a:pPr eaLnBrk="1" fontAlgn="auto" hangingPunct="1">
              <a:spcAft>
                <a:spcPts val="0"/>
              </a:spcAft>
              <a:defRPr/>
            </a:pPr>
            <a:r>
              <a:rPr lang="en-US" b="1" dirty="0" smtClean="0"/>
              <a:t>Big-O: 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9" name="Line Callout 1 8"/>
          <p:cNvSpPr/>
          <p:nvPr/>
        </p:nvSpPr>
        <p:spPr>
          <a:xfrm>
            <a:off x="6616700" y="762000"/>
            <a:ext cx="2438400" cy="2014538"/>
          </a:xfrm>
          <a:prstGeom prst="borderCallout1">
            <a:avLst>
              <a:gd name="adj1" fmla="val 106730"/>
              <a:gd name="adj2" fmla="val -31202"/>
              <a:gd name="adj3" fmla="val 64588"/>
              <a:gd name="adj4" fmla="val -41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b="1" dirty="0"/>
              <a:t>O(2</a:t>
            </a:r>
            <a:r>
              <a:rPr lang="en-US" sz="3200" b="1" baseline="30000" dirty="0"/>
              <a:t>N</a:t>
            </a:r>
            <a:r>
              <a:rPr lang="en-US" sz="3200" b="1" dirty="0"/>
              <a:t>)</a:t>
            </a:r>
            <a:endParaRPr lang="en-US" sz="2400" b="1" dirty="0"/>
          </a:p>
          <a:p>
            <a:pPr algn="ctr" fontAlgn="auto">
              <a:spcBef>
                <a:spcPts val="0"/>
              </a:spcBef>
              <a:spcAft>
                <a:spcPts val="0"/>
              </a:spcAft>
              <a:defRPr/>
            </a:pPr>
            <a:r>
              <a:rPr lang="en-US" sz="2400" dirty="0"/>
              <a:t>You make two </a:t>
            </a:r>
            <a:r>
              <a:rPr lang="en-US" sz="2400" i="1" dirty="0"/>
              <a:t>slightly</a:t>
            </a:r>
            <a:r>
              <a:rPr lang="en-US" sz="2400" dirty="0"/>
              <a:t> smaller recursive calls each time</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600" y="4264025"/>
            <a:ext cx="1752600" cy="25050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025775"/>
            <a:ext cx="1905000" cy="37433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302500" y="3659188"/>
            <a:ext cx="1752600" cy="1590675"/>
          </a:xfrm>
          <a:prstGeom prst="rect">
            <a:avLst/>
          </a:prstGeom>
          <a:solidFill>
            <a:srgbClr val="0099FF">
              <a:alpha val="10980"/>
            </a:srgbClr>
          </a:solidFill>
          <a:ln w="38100">
            <a:solidFill>
              <a:srgbClr val="FF0000"/>
            </a:solidFill>
            <a:prstDash val="sysDot"/>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2" name="Rectangle 11"/>
          <p:cNvSpPr/>
          <p:nvPr/>
        </p:nvSpPr>
        <p:spPr>
          <a:xfrm>
            <a:off x="7302500" y="5540375"/>
            <a:ext cx="1752600" cy="304800"/>
          </a:xfrm>
          <a:prstGeom prst="rect">
            <a:avLst/>
          </a:prstGeom>
          <a:solidFill>
            <a:srgbClr val="0099FF">
              <a:alpha val="10980"/>
            </a:srgbClr>
          </a:solidFill>
          <a:ln w="38100">
            <a:solidFill>
              <a:srgbClr val="FF0000"/>
            </a:solidFill>
            <a:prstDash val="sysDot"/>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0" name="Line Callout 1 9"/>
          <p:cNvSpPr/>
          <p:nvPr/>
        </p:nvSpPr>
        <p:spPr>
          <a:xfrm>
            <a:off x="16909" y="152400"/>
            <a:ext cx="1752600" cy="1864241"/>
          </a:xfrm>
          <a:prstGeom prst="borderCallout1">
            <a:avLst>
              <a:gd name="adj1" fmla="val 28206"/>
              <a:gd name="adj2" fmla="val -33"/>
              <a:gd name="adj3" fmla="val 11952"/>
              <a:gd name="adj4" fmla="val 49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marL="457200" indent="-457200" fontAlgn="auto">
              <a:spcBef>
                <a:spcPts val="0"/>
              </a:spcBef>
              <a:spcAft>
                <a:spcPts val="0"/>
              </a:spcAft>
              <a:buFont typeface="+mj-lt"/>
              <a:buAutoNum type="alphaLcParenR"/>
              <a:defRPr/>
            </a:pPr>
            <a:r>
              <a:rPr lang="en-US" sz="2400" b="1" dirty="0" smtClean="0"/>
              <a:t>O(1)</a:t>
            </a:r>
          </a:p>
          <a:p>
            <a:pPr marL="457200" indent="-457200" fontAlgn="auto">
              <a:spcBef>
                <a:spcPts val="0"/>
              </a:spcBef>
              <a:spcAft>
                <a:spcPts val="0"/>
              </a:spcAft>
              <a:buFont typeface="+mj-lt"/>
              <a:buAutoNum type="alphaLcParenR"/>
              <a:defRPr/>
            </a:pPr>
            <a:r>
              <a:rPr lang="en-US" sz="2400" b="1" dirty="0" smtClean="0"/>
              <a:t>O(log N)</a:t>
            </a:r>
          </a:p>
          <a:p>
            <a:pPr marL="457200" indent="-457200" fontAlgn="auto">
              <a:spcBef>
                <a:spcPts val="0"/>
              </a:spcBef>
              <a:spcAft>
                <a:spcPts val="0"/>
              </a:spcAft>
              <a:buFont typeface="+mj-lt"/>
              <a:buAutoNum type="alphaLcParenR"/>
              <a:defRPr/>
            </a:pPr>
            <a:r>
              <a:rPr lang="en-US" sz="2400" b="1" dirty="0"/>
              <a:t>O(N</a:t>
            </a:r>
            <a:r>
              <a:rPr lang="en-US" sz="2400" b="1" dirty="0" smtClean="0"/>
              <a:t>)</a:t>
            </a:r>
          </a:p>
          <a:p>
            <a:pPr marL="457200" indent="-457200" fontAlgn="auto">
              <a:spcBef>
                <a:spcPts val="0"/>
              </a:spcBef>
              <a:spcAft>
                <a:spcPts val="0"/>
              </a:spcAft>
              <a:buFont typeface="+mj-lt"/>
              <a:buAutoNum type="alphaLcParenR"/>
              <a:defRPr/>
            </a:pPr>
            <a:r>
              <a:rPr lang="en-US" sz="2400" b="1" dirty="0" smtClean="0"/>
              <a:t>O(2</a:t>
            </a:r>
            <a:r>
              <a:rPr lang="en-US" sz="2400" b="1" baseline="30000" dirty="0" smtClean="0"/>
              <a:t>N</a:t>
            </a:r>
            <a:r>
              <a:rPr lang="en-US" sz="2400" b="1" dirty="0" smtClean="0"/>
              <a:t>)</a:t>
            </a:r>
          </a:p>
          <a:p>
            <a:pPr marL="457200" indent="-457200" fontAlgn="auto">
              <a:spcBef>
                <a:spcPts val="0"/>
              </a:spcBef>
              <a:spcAft>
                <a:spcPts val="0"/>
              </a:spcAft>
              <a:buFont typeface="+mj-lt"/>
              <a:buAutoNum type="alphaLcParenR"/>
              <a:defRPr/>
            </a:pPr>
            <a:r>
              <a:rPr lang="en-US" sz="2400" b="1" dirty="0" smtClean="0"/>
              <a:t>??</a:t>
            </a:r>
            <a:endParaRPr lang="en-US" sz="2400" b="1" dirty="0"/>
          </a:p>
        </p:txBody>
      </p:sp>
    </p:spTree>
    <p:extLst>
      <p:ext uri="{BB962C8B-B14F-4D97-AF65-F5344CB8AC3E}">
        <p14:creationId xmlns:p14="http://schemas.microsoft.com/office/powerpoint/2010/main" val="409978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685800" y="2362200"/>
            <a:ext cx="7772400" cy="1470025"/>
          </a:xfrm>
        </p:spPr>
        <p:txBody>
          <a:bodyPr/>
          <a:lstStyle/>
          <a:p>
            <a:pPr eaLnBrk="1" hangingPunct="1"/>
            <a:r>
              <a:rPr lang="en-US" sz="13800" b="1" dirty="0" smtClean="0"/>
              <a:t>Runtimes</a:t>
            </a:r>
            <a:br>
              <a:rPr lang="en-US" sz="13800" b="1" dirty="0" smtClean="0"/>
            </a:br>
            <a:r>
              <a:rPr lang="en-US" sz="6000" b="1" dirty="0" smtClean="0"/>
              <a:t>(why we only care about the largest term)</a:t>
            </a:r>
            <a:endParaRPr lang="en-US" sz="13800" b="1" dirty="0" smtClean="0"/>
          </a:p>
        </p:txBody>
      </p:sp>
    </p:spTree>
    <p:extLst>
      <p:ext uri="{BB962C8B-B14F-4D97-AF65-F5344CB8AC3E}">
        <p14:creationId xmlns:p14="http://schemas.microsoft.com/office/powerpoint/2010/main" val="1225340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Fast Are Computers?</a:t>
            </a:r>
            <a:endParaRPr lang="en-US" b="1"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75225"/>
            <a:ext cx="9144000" cy="548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4"/>
          <p:cNvSpPr/>
          <p:nvPr/>
        </p:nvSpPr>
        <p:spPr>
          <a:xfrm>
            <a:off x="4800600" y="5486400"/>
            <a:ext cx="3962400" cy="1219201"/>
          </a:xfrm>
          <a:prstGeom prst="borderCallout1">
            <a:avLst>
              <a:gd name="adj1" fmla="val 28206"/>
              <a:gd name="adj2" fmla="val -33"/>
              <a:gd name="adj3" fmla="val -77874"/>
              <a:gd name="adj4" fmla="val -2688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400" b="1" dirty="0" smtClean="0"/>
              <a:t>1 Hz = 1 operation /sec</a:t>
            </a:r>
          </a:p>
          <a:p>
            <a:pPr fontAlgn="auto">
              <a:spcBef>
                <a:spcPts val="0"/>
              </a:spcBef>
              <a:spcAft>
                <a:spcPts val="0"/>
              </a:spcAft>
              <a:defRPr/>
            </a:pPr>
            <a:r>
              <a:rPr lang="en-US" sz="2400" b="1" dirty="0" smtClean="0"/>
              <a:t>2.9GHz = 2.9 x 10</a:t>
            </a:r>
            <a:r>
              <a:rPr lang="en-US" sz="2400" b="1" baseline="30000" dirty="0" smtClean="0"/>
              <a:t>9</a:t>
            </a:r>
            <a:r>
              <a:rPr lang="en-US" sz="2400" b="1" dirty="0" smtClean="0"/>
              <a:t> op / sec</a:t>
            </a:r>
            <a:endParaRPr lang="en-US" sz="2400" b="1" dirty="0"/>
          </a:p>
        </p:txBody>
      </p:sp>
    </p:spTree>
    <p:extLst>
      <p:ext uri="{BB962C8B-B14F-4D97-AF65-F5344CB8AC3E}">
        <p14:creationId xmlns:p14="http://schemas.microsoft.com/office/powerpoint/2010/main" val="4260551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08" descr="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22428"/>
          <a:stretch/>
        </p:blipFill>
        <p:spPr bwMode="auto">
          <a:xfrm>
            <a:off x="344488" y="1796902"/>
            <a:ext cx="8477250" cy="480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Rectangle 4"/>
          <p:cNvSpPr>
            <a:spLocks noChangeArrowheads="1"/>
          </p:cNvSpPr>
          <p:nvPr/>
        </p:nvSpPr>
        <p:spPr bwMode="auto">
          <a:xfrm>
            <a:off x="2895600" y="3810000"/>
            <a:ext cx="5562600" cy="2057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endParaRPr lang="en-US"/>
          </a:p>
        </p:txBody>
      </p:sp>
      <p:sp>
        <p:nvSpPr>
          <p:cNvPr id="144388" name="Rectangle 5"/>
          <p:cNvSpPr>
            <a:spLocks noChangeArrowheads="1"/>
          </p:cNvSpPr>
          <p:nvPr/>
        </p:nvSpPr>
        <p:spPr bwMode="auto">
          <a:xfrm>
            <a:off x="1066800" y="5410200"/>
            <a:ext cx="5562600" cy="381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en-US"/>
          </a:p>
        </p:txBody>
      </p:sp>
      <p:sp>
        <p:nvSpPr>
          <p:cNvPr id="144389" name="Text Box 6"/>
          <p:cNvSpPr txBox="1">
            <a:spLocks noChangeArrowheads="1"/>
          </p:cNvSpPr>
          <p:nvPr/>
        </p:nvSpPr>
        <p:spPr bwMode="auto">
          <a:xfrm>
            <a:off x="1583666" y="6167192"/>
            <a:ext cx="7337458" cy="41549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100" dirty="0" smtClean="0">
                <a:latin typeface="Trebuchet MS" pitchFamily="34" charset="0"/>
              </a:rPr>
              <a:t>How long would these take if you have a 10 GHz Processor?</a:t>
            </a:r>
            <a:endParaRPr lang="en-US" sz="2100" dirty="0">
              <a:latin typeface="Trebuchet MS" pitchFamily="34" charset="0"/>
            </a:endParaRPr>
          </a:p>
        </p:txBody>
      </p:sp>
      <p:sp>
        <p:nvSpPr>
          <p:cNvPr id="6" name="Title 1"/>
          <p:cNvSpPr txBox="1">
            <a:spLocks/>
          </p:cNvSpPr>
          <p:nvPr/>
        </p:nvSpPr>
        <p:spPr bwMode="auto">
          <a:xfrm>
            <a:off x="-18752" y="274638"/>
            <a:ext cx="918150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t>How many operations are required?</a:t>
            </a:r>
            <a:endParaRPr lang="en-US" b="1" dirty="0"/>
          </a:p>
        </p:txBody>
      </p:sp>
    </p:spTree>
    <p:extLst>
      <p:ext uri="{BB962C8B-B14F-4D97-AF65-F5344CB8AC3E}">
        <p14:creationId xmlns:p14="http://schemas.microsoft.com/office/powerpoint/2010/main" val="39985121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08" descr="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22256"/>
          <a:stretch/>
        </p:blipFill>
        <p:spPr bwMode="auto">
          <a:xfrm>
            <a:off x="344488" y="1786270"/>
            <a:ext cx="8477250" cy="481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Rectangle 4"/>
          <p:cNvSpPr>
            <a:spLocks noChangeArrowheads="1"/>
          </p:cNvSpPr>
          <p:nvPr/>
        </p:nvSpPr>
        <p:spPr bwMode="auto">
          <a:xfrm>
            <a:off x="1066800" y="5410200"/>
            <a:ext cx="7388225" cy="381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en-US"/>
          </a:p>
        </p:txBody>
      </p:sp>
      <p:sp>
        <p:nvSpPr>
          <p:cNvPr id="145413" name="Text Box 5"/>
          <p:cNvSpPr txBox="1">
            <a:spLocks noChangeArrowheads="1"/>
          </p:cNvSpPr>
          <p:nvPr/>
        </p:nvSpPr>
        <p:spPr bwMode="auto">
          <a:xfrm>
            <a:off x="7675623" y="5757090"/>
            <a:ext cx="11224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dirty="0" smtClean="0">
                <a:solidFill>
                  <a:srgbClr val="8E030A"/>
                </a:solidFill>
              </a:rPr>
              <a:t>How big is </a:t>
            </a:r>
            <a:r>
              <a:rPr lang="en-US" dirty="0" smtClean="0">
                <a:solidFill>
                  <a:srgbClr val="8E030A"/>
                </a:solidFill>
                <a:latin typeface="Courier New" pitchFamily="49" charset="0"/>
                <a:cs typeface="Courier New" pitchFamily="49" charset="0"/>
              </a:rPr>
              <a:t>n!</a:t>
            </a:r>
            <a:r>
              <a:rPr lang="en-US" dirty="0" smtClean="0">
                <a:solidFill>
                  <a:srgbClr val="8E030A"/>
                </a:solidFill>
              </a:rPr>
              <a:t> </a:t>
            </a:r>
            <a:endParaRPr lang="en-US" dirty="0">
              <a:solidFill>
                <a:srgbClr val="8E030A"/>
              </a:solidFill>
            </a:endParaRPr>
          </a:p>
        </p:txBody>
      </p:sp>
      <p:sp>
        <p:nvSpPr>
          <p:cNvPr id="145414" name="Line 6"/>
          <p:cNvSpPr>
            <a:spLocks noChangeShapeType="1"/>
          </p:cNvSpPr>
          <p:nvPr/>
        </p:nvSpPr>
        <p:spPr bwMode="auto">
          <a:xfrm>
            <a:off x="322263" y="5100638"/>
            <a:ext cx="8437562" cy="0"/>
          </a:xfrm>
          <a:prstGeom prst="line">
            <a:avLst/>
          </a:prstGeom>
          <a:noFill/>
          <a:ln w="28575">
            <a:solidFill>
              <a:srgbClr val="8E030A"/>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45415" name="Text Box 7"/>
          <p:cNvSpPr txBox="1">
            <a:spLocks noChangeArrowheads="1"/>
          </p:cNvSpPr>
          <p:nvPr/>
        </p:nvSpPr>
        <p:spPr bwMode="auto">
          <a:xfrm rot="-5400000">
            <a:off x="-540544" y="3512345"/>
            <a:ext cx="1927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800">
                <a:latin typeface="Trebuchet MS" pitchFamily="34" charset="0"/>
              </a:rPr>
              <a:t>Polynomial</a:t>
            </a:r>
          </a:p>
        </p:txBody>
      </p:sp>
      <p:sp>
        <p:nvSpPr>
          <p:cNvPr id="145416" name="Text Box 8"/>
          <p:cNvSpPr txBox="1">
            <a:spLocks noChangeArrowheads="1"/>
          </p:cNvSpPr>
          <p:nvPr/>
        </p:nvSpPr>
        <p:spPr bwMode="auto">
          <a:xfrm rot="-5400000">
            <a:off x="-23813" y="5334001"/>
            <a:ext cx="881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800">
                <a:latin typeface="Trebuchet MS" pitchFamily="34" charset="0"/>
              </a:rPr>
              <a:t>Exp.</a:t>
            </a:r>
          </a:p>
        </p:txBody>
      </p:sp>
      <p:sp>
        <p:nvSpPr>
          <p:cNvPr id="9" name="Text Box 6"/>
          <p:cNvSpPr txBox="1">
            <a:spLocks noChangeArrowheads="1"/>
          </p:cNvSpPr>
          <p:nvPr/>
        </p:nvSpPr>
        <p:spPr bwMode="auto">
          <a:xfrm>
            <a:off x="1583666" y="6167192"/>
            <a:ext cx="7337458" cy="41549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100" dirty="0" smtClean="0">
                <a:latin typeface="Trebuchet MS" pitchFamily="34" charset="0"/>
              </a:rPr>
              <a:t>How long would these take if you have a 10 GHz Processor?</a:t>
            </a:r>
            <a:endParaRPr lang="en-US" sz="2100" dirty="0">
              <a:latin typeface="Trebuchet MS" pitchFamily="34" charset="0"/>
            </a:endParaRPr>
          </a:p>
        </p:txBody>
      </p:sp>
      <p:sp>
        <p:nvSpPr>
          <p:cNvPr id="10" name="Title 1"/>
          <p:cNvSpPr txBox="1">
            <a:spLocks/>
          </p:cNvSpPr>
          <p:nvPr/>
        </p:nvSpPr>
        <p:spPr bwMode="auto">
          <a:xfrm>
            <a:off x="-183889" y="274638"/>
            <a:ext cx="955431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u="sng" dirty="0" smtClean="0"/>
              <a:t>Why we only care about the largest term</a:t>
            </a:r>
          </a:p>
          <a:p>
            <a:r>
              <a:rPr lang="en-US" sz="2800" dirty="0" smtClean="0"/>
              <a:t>How many operations are required?</a:t>
            </a:r>
            <a:endParaRPr lang="en-US" sz="2800" dirty="0"/>
          </a:p>
        </p:txBody>
      </p:sp>
    </p:spTree>
    <p:extLst>
      <p:ext uri="{BB962C8B-B14F-4D97-AF65-F5344CB8AC3E}">
        <p14:creationId xmlns:p14="http://schemas.microsoft.com/office/powerpoint/2010/main" val="279217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Administrative Stuff</a:t>
            </a:r>
            <a:br>
              <a:rPr lang="en-US" dirty="0" smtClean="0"/>
            </a:br>
            <a:r>
              <a:rPr lang="en-US" dirty="0" smtClean="0"/>
              <a:t>(Not in your notes)</a:t>
            </a:r>
          </a:p>
        </p:txBody>
      </p:sp>
      <p:sp>
        <p:nvSpPr>
          <p:cNvPr id="4099" name="Content Placeholder 2"/>
          <p:cNvSpPr>
            <a:spLocks noGrp="1"/>
          </p:cNvSpPr>
          <p:nvPr>
            <p:ph idx="1"/>
          </p:nvPr>
        </p:nvSpPr>
        <p:spPr>
          <a:xfrm>
            <a:off x="152400" y="1752600"/>
            <a:ext cx="8699500" cy="4525963"/>
          </a:xfrm>
        </p:spPr>
        <p:txBody>
          <a:bodyPr/>
          <a:lstStyle/>
          <a:p>
            <a:r>
              <a:rPr lang="en-US" dirty="0" smtClean="0"/>
              <a:t>It isn’t too late to talk to Colleen about your quiz!!!!</a:t>
            </a:r>
          </a:p>
          <a:p>
            <a:r>
              <a:rPr lang="en-US" dirty="0" smtClean="0"/>
              <a:t>No office hours for Colleen Friday </a:t>
            </a:r>
          </a:p>
          <a:p>
            <a:pPr marL="0" indent="0">
              <a:buNone/>
            </a:pPr>
            <a:endParaRPr lang="en-US" dirty="0"/>
          </a:p>
        </p:txBody>
      </p:sp>
    </p:spTree>
    <p:extLst>
      <p:ext uri="{BB962C8B-B14F-4D97-AF65-F5344CB8AC3E}">
        <p14:creationId xmlns:p14="http://schemas.microsoft.com/office/powerpoint/2010/main" val="19011240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5"/>
          <p:cNvSpPr txBox="1">
            <a:spLocks noChangeArrowheads="1"/>
          </p:cNvSpPr>
          <p:nvPr/>
        </p:nvSpPr>
        <p:spPr bwMode="auto">
          <a:xfrm>
            <a:off x="5867400" y="4557623"/>
            <a:ext cx="3207544" cy="224676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2800" b="1" dirty="0" smtClean="0">
                <a:solidFill>
                  <a:srgbClr val="000000"/>
                </a:solidFill>
                <a:latin typeface="+mn-lt"/>
              </a:rPr>
              <a:t>Instead of using measured time – reason about the complexity of the problem</a:t>
            </a:r>
            <a:endParaRPr lang="en-US" sz="2800" b="1" dirty="0">
              <a:solidFill>
                <a:srgbClr val="000000"/>
              </a:solidFill>
              <a:latin typeface="+mn-lt"/>
            </a:endParaRPr>
          </a:p>
        </p:txBody>
      </p:sp>
      <p:sp>
        <p:nvSpPr>
          <p:cNvPr id="109572" name="Text Box 6"/>
          <p:cNvSpPr txBox="1">
            <a:spLocks noChangeArrowheads="1"/>
          </p:cNvSpPr>
          <p:nvPr/>
        </p:nvSpPr>
        <p:spPr bwMode="auto">
          <a:xfrm>
            <a:off x="1182688" y="2316163"/>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573" name="Text Box 7"/>
          <p:cNvSpPr txBox="1">
            <a:spLocks noChangeArrowheads="1"/>
          </p:cNvSpPr>
          <p:nvPr/>
        </p:nvSpPr>
        <p:spPr bwMode="auto">
          <a:xfrm>
            <a:off x="879475" y="5816600"/>
            <a:ext cx="92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log(n)</a:t>
            </a:r>
          </a:p>
        </p:txBody>
      </p:sp>
      <p:grpSp>
        <p:nvGrpSpPr>
          <p:cNvPr id="109574" name="Group 8"/>
          <p:cNvGrpSpPr>
            <a:grpSpLocks/>
          </p:cNvGrpSpPr>
          <p:nvPr/>
        </p:nvGrpSpPr>
        <p:grpSpPr bwMode="auto">
          <a:xfrm>
            <a:off x="1163638" y="3825875"/>
            <a:ext cx="454025" cy="477838"/>
            <a:chOff x="1032" y="1842"/>
            <a:chExt cx="286" cy="301"/>
          </a:xfrm>
        </p:grpSpPr>
        <p:sp>
          <p:nvSpPr>
            <p:cNvPr id="109600" name="Text Box 9"/>
            <p:cNvSpPr txBox="1">
              <a:spLocks noChangeArrowheads="1"/>
            </p:cNvSpPr>
            <p:nvPr/>
          </p:nvSpPr>
          <p:spPr bwMode="auto">
            <a:xfrm>
              <a:off x="1032" y="185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601" name="Text Box 10"/>
            <p:cNvSpPr txBox="1">
              <a:spLocks noChangeArrowheads="1"/>
            </p:cNvSpPr>
            <p:nvPr/>
          </p:nvSpPr>
          <p:spPr bwMode="auto">
            <a:xfrm>
              <a:off x="1138" y="184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solidFill>
                    <a:srgbClr val="000000"/>
                  </a:solidFill>
                </a:rPr>
                <a:t>2</a:t>
              </a:r>
            </a:p>
          </p:txBody>
        </p:sp>
      </p:grpSp>
      <p:grpSp>
        <p:nvGrpSpPr>
          <p:cNvPr id="109575" name="Group 11"/>
          <p:cNvGrpSpPr>
            <a:grpSpLocks/>
          </p:cNvGrpSpPr>
          <p:nvPr/>
        </p:nvGrpSpPr>
        <p:grpSpPr bwMode="auto">
          <a:xfrm>
            <a:off x="1179513" y="3386138"/>
            <a:ext cx="444500" cy="498475"/>
            <a:chOff x="1793" y="2097"/>
            <a:chExt cx="280" cy="314"/>
          </a:xfrm>
        </p:grpSpPr>
        <p:sp>
          <p:nvSpPr>
            <p:cNvPr id="109598" name="Text Box 12"/>
            <p:cNvSpPr txBox="1">
              <a:spLocks noChangeArrowheads="1"/>
            </p:cNvSpPr>
            <p:nvPr/>
          </p:nvSpPr>
          <p:spPr bwMode="auto">
            <a:xfrm>
              <a:off x="1793" y="2123"/>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599" name="Text Box 13"/>
            <p:cNvSpPr txBox="1">
              <a:spLocks noChangeArrowheads="1"/>
            </p:cNvSpPr>
            <p:nvPr/>
          </p:nvSpPr>
          <p:spPr bwMode="auto">
            <a:xfrm>
              <a:off x="1893" y="2097"/>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solidFill>
                    <a:srgbClr val="000000"/>
                  </a:solidFill>
                </a:rPr>
                <a:t>3</a:t>
              </a:r>
            </a:p>
          </p:txBody>
        </p:sp>
      </p:grpSp>
      <p:grpSp>
        <p:nvGrpSpPr>
          <p:cNvPr id="109576" name="Group 14"/>
          <p:cNvGrpSpPr>
            <a:grpSpLocks/>
          </p:cNvGrpSpPr>
          <p:nvPr/>
        </p:nvGrpSpPr>
        <p:grpSpPr bwMode="auto">
          <a:xfrm>
            <a:off x="1185863" y="2725738"/>
            <a:ext cx="434975" cy="496887"/>
            <a:chOff x="2231" y="1491"/>
            <a:chExt cx="274" cy="313"/>
          </a:xfrm>
        </p:grpSpPr>
        <p:sp>
          <p:nvSpPr>
            <p:cNvPr id="109596" name="Text Box 15"/>
            <p:cNvSpPr txBox="1">
              <a:spLocks noChangeArrowheads="1"/>
            </p:cNvSpPr>
            <p:nvPr/>
          </p:nvSpPr>
          <p:spPr bwMode="auto">
            <a:xfrm>
              <a:off x="2231" y="151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2</a:t>
              </a:r>
            </a:p>
          </p:txBody>
        </p:sp>
        <p:sp>
          <p:nvSpPr>
            <p:cNvPr id="109597" name="Text Box 16"/>
            <p:cNvSpPr txBox="1">
              <a:spLocks noChangeArrowheads="1"/>
            </p:cNvSpPr>
            <p:nvPr/>
          </p:nvSpPr>
          <p:spPr bwMode="auto">
            <a:xfrm>
              <a:off x="2325" y="1491"/>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solidFill>
                    <a:srgbClr val="000000"/>
                  </a:solidFill>
                </a:rPr>
                <a:t>n</a:t>
              </a:r>
            </a:p>
          </p:txBody>
        </p:sp>
      </p:grpSp>
      <p:sp>
        <p:nvSpPr>
          <p:cNvPr id="109577" name="Text Box 17"/>
          <p:cNvSpPr txBox="1">
            <a:spLocks noChangeArrowheads="1"/>
          </p:cNvSpPr>
          <p:nvPr/>
        </p:nvSpPr>
        <p:spPr bwMode="auto">
          <a:xfrm>
            <a:off x="1171575" y="47005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578" name="Text Box 18"/>
          <p:cNvSpPr txBox="1">
            <a:spLocks noChangeArrowheads="1"/>
          </p:cNvSpPr>
          <p:nvPr/>
        </p:nvSpPr>
        <p:spPr bwMode="auto">
          <a:xfrm>
            <a:off x="1160463" y="62293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1</a:t>
            </a:r>
          </a:p>
        </p:txBody>
      </p:sp>
      <p:grpSp>
        <p:nvGrpSpPr>
          <p:cNvPr id="109579" name="Group 19"/>
          <p:cNvGrpSpPr>
            <a:grpSpLocks/>
          </p:cNvGrpSpPr>
          <p:nvPr/>
        </p:nvGrpSpPr>
        <p:grpSpPr bwMode="auto">
          <a:xfrm>
            <a:off x="1195388" y="1868488"/>
            <a:ext cx="434975" cy="496887"/>
            <a:chOff x="2231" y="1491"/>
            <a:chExt cx="274" cy="313"/>
          </a:xfrm>
        </p:grpSpPr>
        <p:sp>
          <p:nvSpPr>
            <p:cNvPr id="109594" name="Text Box 20"/>
            <p:cNvSpPr txBox="1">
              <a:spLocks noChangeArrowheads="1"/>
            </p:cNvSpPr>
            <p:nvPr/>
          </p:nvSpPr>
          <p:spPr bwMode="auto">
            <a:xfrm>
              <a:off x="2231" y="151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595" name="Text Box 21"/>
            <p:cNvSpPr txBox="1">
              <a:spLocks noChangeArrowheads="1"/>
            </p:cNvSpPr>
            <p:nvPr/>
          </p:nvSpPr>
          <p:spPr bwMode="auto">
            <a:xfrm>
              <a:off x="2325" y="1491"/>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solidFill>
                    <a:srgbClr val="000000"/>
                  </a:solidFill>
                </a:rPr>
                <a:t>n</a:t>
              </a:r>
            </a:p>
          </p:txBody>
        </p:sp>
      </p:grpSp>
      <p:grpSp>
        <p:nvGrpSpPr>
          <p:cNvPr id="109580" name="Group 22"/>
          <p:cNvGrpSpPr>
            <a:grpSpLocks/>
          </p:cNvGrpSpPr>
          <p:nvPr/>
        </p:nvGrpSpPr>
        <p:grpSpPr bwMode="auto">
          <a:xfrm>
            <a:off x="1041400" y="5454650"/>
            <a:ext cx="503238" cy="457200"/>
            <a:chOff x="380" y="1585"/>
            <a:chExt cx="317" cy="288"/>
          </a:xfrm>
        </p:grpSpPr>
        <p:sp>
          <p:nvSpPr>
            <p:cNvPr id="109592" name="Text Box 23"/>
            <p:cNvSpPr txBox="1">
              <a:spLocks noChangeArrowheads="1"/>
            </p:cNvSpPr>
            <p:nvPr/>
          </p:nvSpPr>
          <p:spPr bwMode="auto">
            <a:xfrm>
              <a:off x="380" y="1585"/>
              <a:ext cx="3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latin typeface="Symbol" pitchFamily="18" charset="2"/>
                  <a:sym typeface="Symbol" pitchFamily="18" charset="2"/>
                </a:rPr>
                <a:t></a:t>
              </a:r>
              <a:r>
                <a:rPr lang="en-US" sz="2400">
                  <a:solidFill>
                    <a:srgbClr val="000000"/>
                  </a:solidFill>
                </a:rPr>
                <a:t>n</a:t>
              </a:r>
            </a:p>
          </p:txBody>
        </p:sp>
        <p:sp>
          <p:nvSpPr>
            <p:cNvPr id="109593" name="Line 24"/>
            <p:cNvSpPr>
              <a:spLocks noChangeShapeType="1"/>
            </p:cNvSpPr>
            <p:nvPr/>
          </p:nvSpPr>
          <p:spPr bwMode="auto">
            <a:xfrm>
              <a:off x="535" y="1623"/>
              <a:ext cx="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9581" name="Text Box 25"/>
          <p:cNvSpPr txBox="1">
            <a:spLocks noChangeArrowheads="1"/>
          </p:cNvSpPr>
          <p:nvPr/>
        </p:nvSpPr>
        <p:spPr bwMode="auto">
          <a:xfrm>
            <a:off x="574675" y="1395413"/>
            <a:ext cx="1762125" cy="4699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Big-</a:t>
            </a:r>
            <a:r>
              <a:rPr lang="en-US" sz="2400" b="1">
                <a:solidFill>
                  <a:srgbClr val="000000"/>
                </a:solidFill>
              </a:rPr>
              <a:t>O </a:t>
            </a:r>
            <a:r>
              <a:rPr lang="en-US" sz="2400">
                <a:solidFill>
                  <a:srgbClr val="000000"/>
                </a:solidFill>
              </a:rPr>
              <a:t>Order</a:t>
            </a:r>
          </a:p>
        </p:txBody>
      </p:sp>
      <p:sp>
        <p:nvSpPr>
          <p:cNvPr id="109582" name="Text Box 26"/>
          <p:cNvSpPr txBox="1">
            <a:spLocks noChangeArrowheads="1"/>
          </p:cNvSpPr>
          <p:nvPr/>
        </p:nvSpPr>
        <p:spPr bwMode="auto">
          <a:xfrm>
            <a:off x="860425" y="4265613"/>
            <a:ext cx="1157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 log(n)</a:t>
            </a:r>
          </a:p>
        </p:txBody>
      </p:sp>
      <p:sp>
        <p:nvSpPr>
          <p:cNvPr id="109586" name="Text Box 30"/>
          <p:cNvSpPr txBox="1">
            <a:spLocks noChangeArrowheads="1"/>
          </p:cNvSpPr>
          <p:nvPr/>
        </p:nvSpPr>
        <p:spPr bwMode="auto">
          <a:xfrm>
            <a:off x="3154363" y="2303463"/>
            <a:ext cx="461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Intractable Problems   (</a:t>
            </a:r>
            <a:r>
              <a:rPr lang="en-US" sz="2400" i="1">
                <a:solidFill>
                  <a:srgbClr val="000000"/>
                </a:solidFill>
              </a:rPr>
              <a:t>Exponential</a:t>
            </a:r>
            <a:r>
              <a:rPr lang="en-US" sz="2400">
                <a:solidFill>
                  <a:srgbClr val="000000"/>
                </a:solidFill>
              </a:rPr>
              <a:t>)</a:t>
            </a:r>
          </a:p>
        </p:txBody>
      </p:sp>
      <p:sp>
        <p:nvSpPr>
          <p:cNvPr id="109587" name="Text Box 31"/>
          <p:cNvSpPr txBox="1">
            <a:spLocks noChangeArrowheads="1"/>
          </p:cNvSpPr>
          <p:nvPr/>
        </p:nvSpPr>
        <p:spPr bwMode="auto">
          <a:xfrm>
            <a:off x="3135313" y="3965575"/>
            <a:ext cx="439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Tractable Problems   (</a:t>
            </a:r>
            <a:r>
              <a:rPr lang="en-US" sz="2400" i="1">
                <a:solidFill>
                  <a:srgbClr val="000000"/>
                </a:solidFill>
              </a:rPr>
              <a:t>Polynomial</a:t>
            </a:r>
            <a:r>
              <a:rPr lang="en-US" sz="2400">
                <a:solidFill>
                  <a:srgbClr val="000000"/>
                </a:solidFill>
              </a:rPr>
              <a:t>)</a:t>
            </a:r>
          </a:p>
        </p:txBody>
      </p:sp>
      <p:sp>
        <p:nvSpPr>
          <p:cNvPr id="109588" name="Text Box 32"/>
          <p:cNvSpPr txBox="1">
            <a:spLocks noChangeArrowheads="1"/>
          </p:cNvSpPr>
          <p:nvPr/>
        </p:nvSpPr>
        <p:spPr bwMode="auto">
          <a:xfrm>
            <a:off x="3148013" y="5793731"/>
            <a:ext cx="1782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a:solidFill>
                  <a:srgbClr val="000000"/>
                </a:solidFill>
              </a:rPr>
              <a:t>No </a:t>
            </a:r>
            <a:r>
              <a:rPr lang="en-US" sz="2400" dirty="0" smtClean="0">
                <a:solidFill>
                  <a:srgbClr val="000000"/>
                </a:solidFill>
              </a:rPr>
              <a:t>Problem!</a:t>
            </a:r>
            <a:endParaRPr lang="en-US" sz="2400" dirty="0">
              <a:solidFill>
                <a:srgbClr val="000000"/>
              </a:solidFill>
            </a:endParaRPr>
          </a:p>
        </p:txBody>
      </p:sp>
      <p:sp>
        <p:nvSpPr>
          <p:cNvPr id="109589" name="AutoShape 33"/>
          <p:cNvSpPr>
            <a:spLocks/>
          </p:cNvSpPr>
          <p:nvPr/>
        </p:nvSpPr>
        <p:spPr bwMode="auto">
          <a:xfrm>
            <a:off x="2940050" y="1957388"/>
            <a:ext cx="144463" cy="1163637"/>
          </a:xfrm>
          <a:prstGeom prst="rightBrace">
            <a:avLst>
              <a:gd name="adj1" fmla="val 67124"/>
              <a:gd name="adj2" fmla="val 50000"/>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pPr>
            <a:endParaRPr lang="en-US" sz="2800">
              <a:solidFill>
                <a:srgbClr val="0000FF"/>
              </a:solidFill>
            </a:endParaRPr>
          </a:p>
        </p:txBody>
      </p:sp>
      <p:sp>
        <p:nvSpPr>
          <p:cNvPr id="109590" name="AutoShape 34"/>
          <p:cNvSpPr>
            <a:spLocks/>
          </p:cNvSpPr>
          <p:nvPr/>
        </p:nvSpPr>
        <p:spPr bwMode="auto">
          <a:xfrm>
            <a:off x="2917825" y="3525838"/>
            <a:ext cx="144463" cy="1347787"/>
          </a:xfrm>
          <a:prstGeom prst="rightBrace">
            <a:avLst>
              <a:gd name="adj1" fmla="val 77747"/>
              <a:gd name="adj2" fmla="val 50000"/>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pPr>
            <a:endParaRPr lang="en-US" sz="2800">
              <a:solidFill>
                <a:srgbClr val="0000FF"/>
              </a:solidFill>
            </a:endParaRPr>
          </a:p>
        </p:txBody>
      </p:sp>
      <p:sp>
        <p:nvSpPr>
          <p:cNvPr id="109591" name="AutoShape 35"/>
          <p:cNvSpPr>
            <a:spLocks/>
          </p:cNvSpPr>
          <p:nvPr/>
        </p:nvSpPr>
        <p:spPr bwMode="auto">
          <a:xfrm>
            <a:off x="2938463" y="5435600"/>
            <a:ext cx="144462" cy="1163638"/>
          </a:xfrm>
          <a:prstGeom prst="rightBrace">
            <a:avLst>
              <a:gd name="adj1" fmla="val 67125"/>
              <a:gd name="adj2" fmla="val 50000"/>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pPr>
            <a:endParaRPr lang="en-US" sz="2800">
              <a:solidFill>
                <a:srgbClr val="0000FF"/>
              </a:solidFill>
            </a:endParaRPr>
          </a:p>
        </p:txBody>
      </p:sp>
      <p:sp>
        <p:nvSpPr>
          <p:cNvPr id="36" name="Title 1"/>
          <p:cNvSpPr txBox="1">
            <a:spLocks/>
          </p:cNvSpPr>
          <p:nvPr/>
        </p:nvSpPr>
        <p:spPr bwMode="auto">
          <a:xfrm>
            <a:off x="-18752" y="274638"/>
            <a:ext cx="918150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t>Classes of Problems</a:t>
            </a:r>
            <a:endParaRPr lang="en-US" b="1" dirty="0"/>
          </a:p>
        </p:txBody>
      </p:sp>
    </p:spTree>
    <p:extLst>
      <p:ext uri="{BB962C8B-B14F-4D97-AF65-F5344CB8AC3E}">
        <p14:creationId xmlns:p14="http://schemas.microsoft.com/office/powerpoint/2010/main" val="36125729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685800" y="2362200"/>
            <a:ext cx="7772400" cy="1470025"/>
          </a:xfrm>
        </p:spPr>
        <p:txBody>
          <a:bodyPr/>
          <a:lstStyle/>
          <a:p>
            <a:pPr eaLnBrk="1" hangingPunct="1"/>
            <a:r>
              <a:rPr lang="en-US" sz="13800" b="1" dirty="0" smtClean="0"/>
              <a:t>Big-O Formal Definition</a:t>
            </a:r>
          </a:p>
        </p:txBody>
      </p:sp>
    </p:spTree>
    <p:extLst>
      <p:ext uri="{BB962C8B-B14F-4D97-AF65-F5344CB8AC3E}">
        <p14:creationId xmlns:p14="http://schemas.microsoft.com/office/powerpoint/2010/main" val="16728802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custDataLst>
              <p:tags r:id="rId2"/>
            </p:custDataLst>
          </p:nvPr>
        </p:nvSpPr>
        <p:spPr/>
        <p:txBody>
          <a:bodyPr/>
          <a:lstStyle/>
          <a:p>
            <a:r>
              <a:rPr lang="en-US" sz="4800" b="1" dirty="0" smtClean="0"/>
              <a:t>Big-O Overview</a:t>
            </a:r>
          </a:p>
        </p:txBody>
      </p:sp>
      <p:sp>
        <p:nvSpPr>
          <p:cNvPr id="3" name="Content Placeholder 2"/>
          <p:cNvSpPr>
            <a:spLocks noGrp="1"/>
          </p:cNvSpPr>
          <p:nvPr>
            <p:ph idx="1"/>
            <p:custDataLst>
              <p:tags r:id="rId3"/>
            </p:custDataLst>
          </p:nvPr>
        </p:nvSpPr>
        <p:spPr>
          <a:xfrm>
            <a:off x="838200" y="1600200"/>
            <a:ext cx="7848600" cy="5029200"/>
          </a:xfrm>
        </p:spPr>
        <p:txBody>
          <a:bodyPr/>
          <a:lstStyle/>
          <a:p>
            <a:r>
              <a:rPr lang="en-US" dirty="0" smtClean="0"/>
              <a:t>We want to express the speed of an algorithm </a:t>
            </a:r>
            <a:r>
              <a:rPr lang="en-US" i="1" dirty="0" smtClean="0"/>
              <a:t>independently</a:t>
            </a:r>
            <a:r>
              <a:rPr lang="en-US" dirty="0" smtClean="0"/>
              <a:t> of a </a:t>
            </a:r>
            <a:r>
              <a:rPr lang="en-US" i="1" dirty="0" smtClean="0"/>
              <a:t>specific implementation </a:t>
            </a:r>
            <a:r>
              <a:rPr lang="en-US" dirty="0" smtClean="0"/>
              <a:t>on a </a:t>
            </a:r>
            <a:r>
              <a:rPr lang="en-US" i="1" dirty="0" smtClean="0"/>
              <a:t>specific machine. </a:t>
            </a:r>
          </a:p>
          <a:p>
            <a:endParaRPr lang="en-US" i="1" dirty="0" smtClean="0"/>
          </a:p>
          <a:p>
            <a:r>
              <a:rPr lang="en-US" dirty="0" smtClean="0"/>
              <a:t>We examine the cost of the algorithms for large input sets i.e. </a:t>
            </a:r>
            <a:r>
              <a:rPr lang="en-US" i="1" dirty="0" smtClean="0"/>
              <a:t>the asymptotic cost</a:t>
            </a:r>
            <a:r>
              <a:rPr lang="en-US" dirty="0" smtClean="0"/>
              <a:t>.</a:t>
            </a:r>
          </a:p>
          <a:p>
            <a:endParaRPr lang="en-US" dirty="0" smtClean="0"/>
          </a:p>
          <a:p>
            <a:r>
              <a:rPr lang="en-US" dirty="0" smtClean="0"/>
              <a:t>In later classes you’ll do this in more detail</a:t>
            </a:r>
          </a:p>
          <a:p>
            <a:pPr>
              <a:buFont typeface="Arial" pitchFamily="34" charset="0"/>
              <a:buNone/>
            </a:pPr>
            <a:endParaRPr lang="en-US" i="1" dirty="0" smtClean="0"/>
          </a:p>
          <a:p>
            <a:endParaRPr lang="en-US" dirty="0" smtClean="0"/>
          </a:p>
        </p:txBody>
      </p:sp>
    </p:spTree>
    <p:custDataLst>
      <p:tags r:id="rId1"/>
    </p:custDataLst>
    <p:extLst>
      <p:ext uri="{BB962C8B-B14F-4D97-AF65-F5344CB8AC3E}">
        <p14:creationId xmlns:p14="http://schemas.microsoft.com/office/powerpoint/2010/main" val="599306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custDataLst>
              <p:tags r:id="rId2"/>
            </p:custDataLst>
          </p:nvPr>
        </p:nvPicPr>
        <p:blipFill>
          <a:blip r:embed="rId17">
            <a:clrChange>
              <a:clrFrom>
                <a:srgbClr val="FFFF99"/>
              </a:clrFrom>
              <a:clrTo>
                <a:srgbClr val="FFFF99">
                  <a:alpha val="0"/>
                </a:srgbClr>
              </a:clrTo>
            </a:clrChange>
            <a:extLst>
              <a:ext uri="{28A0092B-C50C-407E-A947-70E740481C1C}">
                <a14:useLocalDpi xmlns:a14="http://schemas.microsoft.com/office/drawing/2010/main" val="0"/>
              </a:ext>
            </a:extLst>
          </a:blip>
          <a:srcRect/>
          <a:stretch>
            <a:fillRect/>
          </a:stretch>
        </p:blipFill>
        <p:spPr bwMode="auto">
          <a:xfrm>
            <a:off x="1219200" y="0"/>
            <a:ext cx="6553200"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4"/>
          <p:cNvSpPr>
            <a:spLocks noChangeArrowheads="1"/>
          </p:cNvSpPr>
          <p:nvPr>
            <p:custDataLst>
              <p:tags r:id="rId3"/>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0964" name="Rectangle 6"/>
          <p:cNvSpPr>
            <a:spLocks noChangeArrowheads="1"/>
          </p:cNvSpPr>
          <p:nvPr>
            <p:custDataLst>
              <p:tags r:id="rId4"/>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0965" name="Rectangle 8"/>
          <p:cNvSpPr>
            <a:spLocks noChangeArrowheads="1"/>
          </p:cNvSpPr>
          <p:nvPr>
            <p:custDataLst>
              <p:tags r:id="rId5"/>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0966" name="Rectangle 10"/>
          <p:cNvSpPr>
            <a:spLocks noChangeArrowheads="1"/>
          </p:cNvSpPr>
          <p:nvPr>
            <p:custDataLst>
              <p:tags r:id="rId6"/>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0967" name="Picture 9"/>
          <p:cNvPicPr>
            <a:picLocks noChangeAspect="1" noChangeArrowheads="1"/>
          </p:cNvPicPr>
          <p:nvPr>
            <p:custDataLst>
              <p:tags r:id="rId7"/>
            </p:custDataLst>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5400" y="3505200"/>
            <a:ext cx="23526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12"/>
          <p:cNvSpPr>
            <a:spLocks noChangeArrowheads="1"/>
          </p:cNvSpPr>
          <p:nvPr>
            <p:custDataLst>
              <p:tags r:id="rId8"/>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0969" name="Picture 11"/>
          <p:cNvPicPr>
            <a:picLocks noChangeAspect="1" noChangeArrowheads="1"/>
          </p:cNvPicPr>
          <p:nvPr>
            <p:custDataLst>
              <p:tags r:id="rId9"/>
            </p:custDataLst>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5638800"/>
            <a:ext cx="2352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Rectangle 14"/>
          <p:cNvSpPr>
            <a:spLocks noChangeArrowheads="1"/>
          </p:cNvSpPr>
          <p:nvPr>
            <p:custDataLst>
              <p:tags r:id="rId10"/>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0971" name="Picture 13"/>
          <p:cNvPicPr>
            <a:picLocks noChangeAspect="1" noChangeArrowheads="1"/>
          </p:cNvPicPr>
          <p:nvPr>
            <p:custDataLst>
              <p:tags r:id="rId11"/>
            </p:custDataLst>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1295400"/>
            <a:ext cx="20669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custDataLst>
              <p:tags r:id="rId12"/>
            </p:custDataLst>
          </p:nvPr>
        </p:nvCxnSpPr>
        <p:spPr>
          <a:xfrm>
            <a:off x="3733800" y="1752600"/>
            <a:ext cx="685800" cy="609600"/>
          </a:xfrm>
          <a:prstGeom prst="straightConnector1">
            <a:avLst/>
          </a:prstGeom>
          <a:ln w="57150">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p:nvPr>
            <p:custDataLst>
              <p:tags r:id="rId13"/>
            </p:custDataLst>
          </p:nvPr>
        </p:nvCxnSpPr>
        <p:spPr>
          <a:xfrm rot="5400000" flipH="1" flipV="1">
            <a:off x="5295900" y="3162300"/>
            <a:ext cx="685800" cy="152400"/>
          </a:xfrm>
          <a:prstGeom prst="straightConnector1">
            <a:avLst/>
          </a:prstGeom>
          <a:ln w="57150">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custDataLst>
              <p:tags r:id="rId14"/>
            </p:custDataLst>
          </p:nvPr>
        </p:nvCxnSpPr>
        <p:spPr>
          <a:xfrm rot="10800000">
            <a:off x="3581400" y="5181600"/>
            <a:ext cx="533400" cy="457200"/>
          </a:xfrm>
          <a:prstGeom prst="straightConnector1">
            <a:avLst/>
          </a:prstGeom>
          <a:ln w="57150">
            <a:tailEnd type="arrow"/>
          </a:ln>
        </p:spPr>
        <p:style>
          <a:lnRef idx="2">
            <a:schemeClr val="accent2"/>
          </a:lnRef>
          <a:fillRef idx="0">
            <a:schemeClr val="accent2"/>
          </a:fillRef>
          <a:effectRef idx="1">
            <a:schemeClr val="accent2"/>
          </a:effectRef>
          <a:fontRef idx="minor">
            <a:schemeClr val="tx1"/>
          </a:fontRef>
        </p:style>
      </p:cxnSp>
      <p:sp>
        <p:nvSpPr>
          <p:cNvPr id="27" name="Line Callout 1 26"/>
          <p:cNvSpPr/>
          <p:nvPr>
            <p:custDataLst>
              <p:tags r:id="rId15"/>
            </p:custDataLst>
          </p:nvPr>
        </p:nvSpPr>
        <p:spPr>
          <a:xfrm>
            <a:off x="6477000" y="762000"/>
            <a:ext cx="2362200" cy="1447800"/>
          </a:xfrm>
          <a:prstGeom prst="borderCallout1">
            <a:avLst>
              <a:gd name="adj1" fmla="val 84577"/>
              <a:gd name="adj2" fmla="val 158"/>
              <a:gd name="adj3" fmla="val 53419"/>
              <a:gd name="adj4" fmla="val -346"/>
            </a:avLst>
          </a:prstGeom>
          <a:ln>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3200" dirty="0"/>
              <a:t>Which one is fastest?</a:t>
            </a:r>
          </a:p>
        </p:txBody>
      </p:sp>
    </p:spTree>
    <p:custDataLst>
      <p:tags r:id="rId1"/>
    </p:custDataLst>
    <p:extLst>
      <p:ext uri="{BB962C8B-B14F-4D97-AF65-F5344CB8AC3E}">
        <p14:creationId xmlns:p14="http://schemas.microsoft.com/office/powerpoint/2010/main" val="1647430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custDataLst>
              <p:tags r:id="rId2"/>
            </p:custDataLst>
          </p:nvPr>
        </p:nvPicPr>
        <p:blipFill>
          <a:blip r:embed="rId12">
            <a:clrChange>
              <a:clrFrom>
                <a:srgbClr val="FFFF99"/>
              </a:clrFrom>
              <a:clrTo>
                <a:srgbClr val="FFFF99">
                  <a:alpha val="0"/>
                </a:srgbClr>
              </a:clrTo>
            </a:clrChange>
            <a:extLst>
              <a:ext uri="{28A0092B-C50C-407E-A947-70E740481C1C}">
                <a14:useLocalDpi xmlns:a14="http://schemas.microsoft.com/office/drawing/2010/main" val="0"/>
              </a:ext>
            </a:extLst>
          </a:blip>
          <a:srcRect/>
          <a:stretch>
            <a:fillRect/>
          </a:stretch>
        </p:blipFill>
        <p:spPr bwMode="auto">
          <a:xfrm>
            <a:off x="1219200" y="0"/>
            <a:ext cx="6553200"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ChangeArrowheads="1"/>
          </p:cNvSpPr>
          <p:nvPr>
            <p:custDataLst>
              <p:tags r:id="rId3"/>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88" name="Rectangle 6"/>
          <p:cNvSpPr>
            <a:spLocks noChangeArrowheads="1"/>
          </p:cNvSpPr>
          <p:nvPr>
            <p:custDataLst>
              <p:tags r:id="rId4"/>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89" name="Rectangle 8"/>
          <p:cNvSpPr>
            <a:spLocks noChangeArrowheads="1"/>
          </p:cNvSpPr>
          <p:nvPr>
            <p:custDataLst>
              <p:tags r:id="rId5"/>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90" name="Rectangle 10"/>
          <p:cNvSpPr>
            <a:spLocks noChangeArrowheads="1"/>
          </p:cNvSpPr>
          <p:nvPr>
            <p:custDataLst>
              <p:tags r:id="rId6"/>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91" name="Rectangle 12"/>
          <p:cNvSpPr>
            <a:spLocks noChangeArrowheads="1"/>
          </p:cNvSpPr>
          <p:nvPr>
            <p:custDataLst>
              <p:tags r:id="rId7"/>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92" name="Rectangle 14"/>
          <p:cNvSpPr>
            <a:spLocks noChangeArrowheads="1"/>
          </p:cNvSpPr>
          <p:nvPr>
            <p:custDataLst>
              <p:tags r:id="rId8"/>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cxnSp>
        <p:nvCxnSpPr>
          <p:cNvPr id="25" name="Straight Arrow Connector 24"/>
          <p:cNvCxnSpPr/>
          <p:nvPr>
            <p:custDataLst>
              <p:tags r:id="rId9"/>
            </p:custDataLst>
          </p:nvPr>
        </p:nvCxnSpPr>
        <p:spPr>
          <a:xfrm rot="5400000" flipH="1" flipV="1">
            <a:off x="1524794" y="3275806"/>
            <a:ext cx="6553200" cy="1588"/>
          </a:xfrm>
          <a:prstGeom prst="straightConnector1">
            <a:avLst/>
          </a:prstGeom>
          <a:ln w="57150">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 name="Line Callout 1 16"/>
          <p:cNvSpPr/>
          <p:nvPr>
            <p:custDataLst>
              <p:tags r:id="rId10"/>
            </p:custDataLst>
          </p:nvPr>
        </p:nvSpPr>
        <p:spPr>
          <a:xfrm>
            <a:off x="5562600" y="2971800"/>
            <a:ext cx="3352800" cy="2590800"/>
          </a:xfrm>
          <a:prstGeom prst="borderCallout1">
            <a:avLst>
              <a:gd name="adj1" fmla="val 13413"/>
              <a:gd name="adj2" fmla="val -2187"/>
              <a:gd name="adj3" fmla="val 24064"/>
              <a:gd name="adj4" fmla="val -22154"/>
            </a:avLst>
          </a:prstGeom>
          <a:ln>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3200" dirty="0"/>
              <a:t>“</a:t>
            </a:r>
            <a:r>
              <a:rPr lang="en-US" sz="3200" dirty="0" err="1"/>
              <a:t>Woah</a:t>
            </a:r>
            <a:r>
              <a:rPr lang="en-US" sz="3200" dirty="0"/>
              <a:t>! One of these is WAY better after this point. Let’s call that point </a:t>
            </a:r>
            <a:r>
              <a:rPr lang="en-US" sz="3200" dirty="0">
                <a:latin typeface="Courier New" pitchFamily="49" charset="0"/>
                <a:cs typeface="Courier New" pitchFamily="49" charset="0"/>
              </a:rPr>
              <a:t>N</a:t>
            </a:r>
            <a:r>
              <a:rPr lang="en-US" sz="3200" dirty="0"/>
              <a:t>”</a:t>
            </a:r>
          </a:p>
        </p:txBody>
      </p:sp>
    </p:spTree>
    <p:custDataLst>
      <p:tags r:id="rId1"/>
    </p:custDataLst>
    <p:extLst>
      <p:ext uri="{BB962C8B-B14F-4D97-AF65-F5344CB8AC3E}">
        <p14:creationId xmlns:p14="http://schemas.microsoft.com/office/powerpoint/2010/main" val="3289851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custDataLst>
              <p:tags r:id="rId3"/>
            </p:custDataLst>
          </p:nvPr>
        </p:nvSpPr>
        <p:spPr>
          <a:xfrm>
            <a:off x="228600" y="274638"/>
            <a:ext cx="8686800" cy="1143000"/>
          </a:xfrm>
        </p:spPr>
        <p:txBody>
          <a:bodyPr/>
          <a:lstStyle/>
          <a:p>
            <a:r>
              <a:rPr lang="en-US" smtClean="0"/>
              <a:t>Which is fastest after some </a:t>
            </a:r>
            <a:br>
              <a:rPr lang="en-US" smtClean="0"/>
            </a:br>
            <a:r>
              <a:rPr lang="en-US" smtClean="0"/>
              <a:t>big value </a:t>
            </a:r>
            <a:r>
              <a:rPr lang="en-US" smtClean="0">
                <a:latin typeface="Courier New" pitchFamily="49" charset="0"/>
                <a:cs typeface="Courier New" pitchFamily="49" charset="0"/>
              </a:rPr>
              <a:t>N</a:t>
            </a:r>
            <a:r>
              <a:rPr lang="en-US" smtClean="0"/>
              <a:t>?</a:t>
            </a:r>
            <a:endParaRPr lang="en-US" smtClean="0">
              <a:latin typeface="Courier New" pitchFamily="49" charset="0"/>
              <a:cs typeface="Courier New" pitchFamily="49" charset="0"/>
            </a:endParaRPr>
          </a:p>
        </p:txBody>
      </p:sp>
      <p:pic>
        <p:nvPicPr>
          <p:cNvPr id="44035" name="Picture 3"/>
          <p:cNvPicPr>
            <a:picLocks noChangeAspect="1" noChangeArrowheads="1"/>
          </p:cNvPicPr>
          <p:nvPr>
            <p:custDataLst>
              <p:tags r:id="rId4"/>
            </p:custDataLst>
          </p:nvPr>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l="32080"/>
          <a:stretch/>
        </p:blipFill>
        <p:spPr bwMode="auto">
          <a:xfrm>
            <a:off x="3530009" y="2057400"/>
            <a:ext cx="2956516"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p:cNvPicPr>
            <a:picLocks noChangeAspect="1" noChangeArrowheads="1"/>
          </p:cNvPicPr>
          <p:nvPr>
            <p:custDataLst>
              <p:tags r:id="rId5"/>
            </p:custDataLst>
          </p:nvPr>
        </p:nvPicPr>
        <p:blipFill rotWithShape="1">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32150"/>
          <a:stretch/>
        </p:blipFill>
        <p:spPr bwMode="auto">
          <a:xfrm>
            <a:off x="3530008" y="2943225"/>
            <a:ext cx="294699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
          <p:cNvPicPr>
            <a:picLocks noChangeAspect="1" noChangeArrowheads="1"/>
          </p:cNvPicPr>
          <p:nvPr>
            <p:custDataLst>
              <p:tags r:id="rId6"/>
            </p:custDataLst>
          </p:nvPr>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36560"/>
          <a:stretch/>
        </p:blipFill>
        <p:spPr bwMode="auto">
          <a:xfrm>
            <a:off x="3530008" y="3781425"/>
            <a:ext cx="242311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4"/>
          <p:cNvSpPr>
            <a:spLocks noChangeArrowheads="1"/>
          </p:cNvSpPr>
          <p:nvPr>
            <p:custDataLst>
              <p:tags r:id="rId7"/>
            </p:custDataLst>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4039" name="Rectangle 5"/>
          <p:cNvSpPr>
            <a:spLocks noChangeArrowheads="1"/>
          </p:cNvSpPr>
          <p:nvPr>
            <p:custDataLst>
              <p:tags r:id="rId8"/>
            </p:custDataLst>
          </p:nvPr>
        </p:nvSpPr>
        <p:spPr bwMode="auto">
          <a:xfrm>
            <a:off x="0" y="1343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4040" name="Rectangle 6"/>
          <p:cNvSpPr>
            <a:spLocks noChangeArrowheads="1"/>
          </p:cNvSpPr>
          <p:nvPr>
            <p:custDataLst>
              <p:tags r:id="rId9"/>
            </p:custDataLst>
          </p:nvPr>
        </p:nvSpPr>
        <p:spPr bwMode="auto">
          <a:xfrm>
            <a:off x="0" y="2181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4041" name="Rectangle 7"/>
          <p:cNvSpPr>
            <a:spLocks noChangeArrowheads="1"/>
          </p:cNvSpPr>
          <p:nvPr>
            <p:custDataLst>
              <p:tags r:id="rId10"/>
            </p:custDataLst>
          </p:nvPr>
        </p:nvSpPr>
        <p:spPr bwMode="auto">
          <a:xfrm>
            <a:off x="0" y="3000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cxnSp>
        <p:nvCxnSpPr>
          <p:cNvPr id="11" name="Straight Arrow Connector 10"/>
          <p:cNvCxnSpPr/>
          <p:nvPr>
            <p:custDataLst>
              <p:tags r:id="rId11"/>
            </p:custDataLst>
          </p:nvPr>
        </p:nvCxnSpPr>
        <p:spPr>
          <a:xfrm rot="10800000">
            <a:off x="6629400" y="2514600"/>
            <a:ext cx="1676400" cy="1588"/>
          </a:xfrm>
          <a:prstGeom prst="straightConnector1">
            <a:avLst/>
          </a:prstGeom>
          <a:ln w="127000">
            <a:tailEnd type="arrow"/>
          </a:ln>
        </p:spPr>
        <p:style>
          <a:lnRef idx="2">
            <a:schemeClr val="accent2"/>
          </a:lnRef>
          <a:fillRef idx="0">
            <a:schemeClr val="accent2"/>
          </a:fillRef>
          <a:effectRef idx="1">
            <a:schemeClr val="accent2"/>
          </a:effectRef>
          <a:fontRef idx="minor">
            <a:schemeClr val="tx1"/>
          </a:fontRef>
        </p:style>
      </p:cxnSp>
      <p:graphicFrame>
        <p:nvGraphicFramePr>
          <p:cNvPr id="2" name="Object 1"/>
          <p:cNvGraphicFramePr>
            <a:graphicFrameLocks noChangeAspect="1"/>
          </p:cNvGraphicFramePr>
          <p:nvPr>
            <p:custDataLst>
              <p:tags r:id="rId12"/>
            </p:custDataLst>
            <p:extLst>
              <p:ext uri="{D42A27DB-BD31-4B8C-83A1-F6EECF244321}">
                <p14:modId xmlns:p14="http://schemas.microsoft.com/office/powerpoint/2010/main" val="547951879"/>
              </p:ext>
            </p:extLst>
          </p:nvPr>
        </p:nvGraphicFramePr>
        <p:xfrm>
          <a:off x="2209800" y="2065357"/>
          <a:ext cx="1426536" cy="877868"/>
        </p:xfrm>
        <a:graphic>
          <a:graphicData uri="http://schemas.openxmlformats.org/presentationml/2006/ole">
            <mc:AlternateContent xmlns:mc="http://schemas.openxmlformats.org/markup-compatibility/2006">
              <mc:Choice xmlns:v="urn:schemas-microsoft-com:vml" Requires="v">
                <p:oleObj spid="_x0000_s7219" name="Equation" r:id="rId19" imgW="330120" imgH="203040" progId="Equation.3">
                  <p:embed/>
                </p:oleObj>
              </mc:Choice>
              <mc:Fallback>
                <p:oleObj name="Equation" r:id="rId19" imgW="330120" imgH="203040" progId="Equation.3">
                  <p:embed/>
                  <p:pic>
                    <p:nvPicPr>
                      <p:cNvPr id="0" name="Object 3"/>
                      <p:cNvPicPr>
                        <a:picLocks noChangeAspect="1" noChangeArrowheads="1"/>
                      </p:cNvPicPr>
                      <p:nvPr/>
                    </p:nvPicPr>
                    <p:blipFill>
                      <a:blip r:embed="rId20"/>
                      <a:srcRect/>
                      <a:stretch>
                        <a:fillRect/>
                      </a:stretch>
                    </p:blipFill>
                    <p:spPr bwMode="auto">
                      <a:xfrm>
                        <a:off x="2209800" y="2065357"/>
                        <a:ext cx="1426536" cy="877868"/>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custDataLst>
              <p:tags r:id="rId13"/>
            </p:custDataLst>
            <p:extLst>
              <p:ext uri="{D42A27DB-BD31-4B8C-83A1-F6EECF244321}">
                <p14:modId xmlns:p14="http://schemas.microsoft.com/office/powerpoint/2010/main" val="3329768881"/>
              </p:ext>
            </p:extLst>
          </p:nvPr>
        </p:nvGraphicFramePr>
        <p:xfrm>
          <a:off x="2209800" y="2870791"/>
          <a:ext cx="1427162" cy="877888"/>
        </p:xfrm>
        <a:graphic>
          <a:graphicData uri="http://schemas.openxmlformats.org/presentationml/2006/ole">
            <mc:AlternateContent xmlns:mc="http://schemas.openxmlformats.org/markup-compatibility/2006">
              <mc:Choice xmlns:v="urn:schemas-microsoft-com:vml" Requires="v">
                <p:oleObj spid="_x0000_s7220" name="Equation" r:id="rId21" imgW="330120" imgH="203040" progId="Equation.3">
                  <p:embed/>
                </p:oleObj>
              </mc:Choice>
              <mc:Fallback>
                <p:oleObj name="Equation" r:id="rId21" imgW="330120" imgH="203040" progId="Equation.3">
                  <p:embed/>
                  <p:pic>
                    <p:nvPicPr>
                      <p:cNvPr id="0" name="Object 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09800" y="2870791"/>
                        <a:ext cx="142716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custDataLst>
              <p:tags r:id="rId14"/>
            </p:custDataLst>
            <p:extLst>
              <p:ext uri="{D42A27DB-BD31-4B8C-83A1-F6EECF244321}">
                <p14:modId xmlns:p14="http://schemas.microsoft.com/office/powerpoint/2010/main" val="1665180167"/>
              </p:ext>
            </p:extLst>
          </p:nvPr>
        </p:nvGraphicFramePr>
        <p:xfrm>
          <a:off x="2209800" y="3752056"/>
          <a:ext cx="1427162" cy="877888"/>
        </p:xfrm>
        <a:graphic>
          <a:graphicData uri="http://schemas.openxmlformats.org/presentationml/2006/ole">
            <mc:AlternateContent xmlns:mc="http://schemas.openxmlformats.org/markup-compatibility/2006">
              <mc:Choice xmlns:v="urn:schemas-microsoft-com:vml" Requires="v">
                <p:oleObj spid="_x0000_s7221" name="Equation" r:id="rId23" imgW="330120" imgH="203040" progId="Equation.3">
                  <p:embed/>
                </p:oleObj>
              </mc:Choice>
              <mc:Fallback>
                <p:oleObj name="Equation" r:id="rId23" imgW="330120" imgH="203040" progId="Equation.3">
                  <p:embed/>
                  <p:pic>
                    <p:nvPicPr>
                      <p:cNvPr id="0" name="Object 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09800" y="3752056"/>
                        <a:ext cx="142716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3177741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custDataLst>
              <p:tags r:id="rId3"/>
            </p:custDataLst>
          </p:nvPr>
        </p:nvSpPr>
        <p:spPr>
          <a:xfrm>
            <a:off x="228600" y="274638"/>
            <a:ext cx="8686800" cy="1143000"/>
          </a:xfrm>
        </p:spPr>
        <p:txBody>
          <a:bodyPr/>
          <a:lstStyle/>
          <a:p>
            <a:r>
              <a:rPr lang="en-US" smtClean="0"/>
              <a:t>Which is fastest after some value </a:t>
            </a:r>
            <a:r>
              <a:rPr lang="en-US" smtClean="0">
                <a:latin typeface="Courier New" pitchFamily="49" charset="0"/>
                <a:cs typeface="Courier New" pitchFamily="49" charset="0"/>
              </a:rPr>
              <a:t>N</a:t>
            </a:r>
            <a:r>
              <a:rPr lang="en-US" smtClean="0"/>
              <a:t>?</a:t>
            </a:r>
            <a:endParaRPr lang="en-US" smtClean="0">
              <a:latin typeface="Courier New" pitchFamily="49" charset="0"/>
              <a:cs typeface="Courier New" pitchFamily="49" charset="0"/>
            </a:endParaRPr>
          </a:p>
        </p:txBody>
      </p:sp>
      <p:sp>
        <p:nvSpPr>
          <p:cNvPr id="46083" name="Rectangle 4"/>
          <p:cNvSpPr>
            <a:spLocks noChangeArrowheads="1"/>
          </p:cNvSpPr>
          <p:nvPr>
            <p:custDataLst>
              <p:tags r:id="rId4"/>
            </p:custDataLst>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6084" name="Rectangle 5"/>
          <p:cNvSpPr>
            <a:spLocks noChangeArrowheads="1"/>
          </p:cNvSpPr>
          <p:nvPr>
            <p:custDataLst>
              <p:tags r:id="rId5"/>
            </p:custDataLst>
          </p:nvPr>
        </p:nvSpPr>
        <p:spPr bwMode="auto">
          <a:xfrm>
            <a:off x="0" y="1343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6085" name="Rectangle 6"/>
          <p:cNvSpPr>
            <a:spLocks noChangeArrowheads="1"/>
          </p:cNvSpPr>
          <p:nvPr>
            <p:custDataLst>
              <p:tags r:id="rId6"/>
            </p:custDataLst>
          </p:nvPr>
        </p:nvSpPr>
        <p:spPr bwMode="auto">
          <a:xfrm>
            <a:off x="0" y="2181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6086" name="Rectangle 7"/>
          <p:cNvSpPr>
            <a:spLocks noChangeArrowheads="1"/>
          </p:cNvSpPr>
          <p:nvPr>
            <p:custDataLst>
              <p:tags r:id="rId7"/>
            </p:custDataLst>
          </p:nvPr>
        </p:nvSpPr>
        <p:spPr bwMode="auto">
          <a:xfrm>
            <a:off x="0" y="3000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cxnSp>
        <p:nvCxnSpPr>
          <p:cNvPr id="11" name="Straight Arrow Connector 10"/>
          <p:cNvCxnSpPr/>
          <p:nvPr>
            <p:custDataLst>
              <p:tags r:id="rId8"/>
            </p:custDataLst>
          </p:nvPr>
        </p:nvCxnSpPr>
        <p:spPr>
          <a:xfrm rot="10800000">
            <a:off x="7162800" y="2895600"/>
            <a:ext cx="1676400" cy="1588"/>
          </a:xfrm>
          <a:prstGeom prst="straightConnector1">
            <a:avLst/>
          </a:prstGeom>
          <a:ln w="127000">
            <a:tailEnd type="arrow"/>
          </a:ln>
        </p:spPr>
        <p:style>
          <a:lnRef idx="2">
            <a:schemeClr val="accent2"/>
          </a:lnRef>
          <a:fillRef idx="0">
            <a:schemeClr val="accent2"/>
          </a:fillRef>
          <a:effectRef idx="1">
            <a:schemeClr val="accent2"/>
          </a:effectRef>
          <a:fontRef idx="minor">
            <a:schemeClr val="tx1"/>
          </a:fontRef>
        </p:style>
      </p:cxnSp>
      <p:pic>
        <p:nvPicPr>
          <p:cNvPr id="46088" name="Picture 2"/>
          <p:cNvPicPr>
            <a:picLocks noChangeAspect="1" noChangeArrowheads="1"/>
          </p:cNvPicPr>
          <p:nvPr>
            <p:custDataLst>
              <p:tags r:id="rId9"/>
            </p:custDataLst>
          </p:nvPr>
        </p:nvPicPr>
        <p:blipFill rotWithShape="1">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l="24225"/>
          <a:stretch/>
        </p:blipFill>
        <p:spPr bwMode="auto">
          <a:xfrm>
            <a:off x="2700670" y="2409825"/>
            <a:ext cx="415733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1"/>
          <p:cNvPicPr>
            <a:picLocks noChangeAspect="1" noChangeArrowheads="1"/>
          </p:cNvPicPr>
          <p:nvPr>
            <p:custDataLst>
              <p:tags r:id="rId10"/>
            </p:custDataLst>
          </p:nvPr>
        </p:nvPicPr>
        <p:blipFill rotWithShape="1">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l="47140"/>
          <a:stretch/>
        </p:blipFill>
        <p:spPr bwMode="auto">
          <a:xfrm>
            <a:off x="2700670" y="3295650"/>
            <a:ext cx="149033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Rectangle 4"/>
          <p:cNvSpPr>
            <a:spLocks noChangeArrowheads="1"/>
          </p:cNvSpPr>
          <p:nvPr>
            <p:custDataLst>
              <p:tags r:id="rId11"/>
            </p:custDataLst>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6091" name="Rectangle 5"/>
          <p:cNvSpPr>
            <a:spLocks noChangeArrowheads="1"/>
          </p:cNvSpPr>
          <p:nvPr>
            <p:custDataLst>
              <p:tags r:id="rId12"/>
            </p:custDataLst>
          </p:nvPr>
        </p:nvSpPr>
        <p:spPr bwMode="auto">
          <a:xfrm>
            <a:off x="0" y="1343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6092" name="Rectangle 6"/>
          <p:cNvSpPr>
            <a:spLocks noChangeArrowheads="1"/>
          </p:cNvSpPr>
          <p:nvPr>
            <p:custDataLst>
              <p:tags r:id="rId13"/>
            </p:custDataLst>
          </p:nvPr>
        </p:nvSpPr>
        <p:spPr bwMode="auto">
          <a:xfrm>
            <a:off x="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6093" name="Rectangle 7"/>
          <p:cNvSpPr>
            <a:spLocks noChangeArrowheads="1"/>
          </p:cNvSpPr>
          <p:nvPr>
            <p:custDataLst>
              <p:tags r:id="rId14"/>
            </p:custDataLst>
          </p:nvPr>
        </p:nvSpPr>
        <p:spPr bwMode="auto">
          <a:xfrm>
            <a:off x="0" y="3114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46094" name="Rectangle 9"/>
          <p:cNvSpPr>
            <a:spLocks noChangeArrowheads="1"/>
          </p:cNvSpPr>
          <p:nvPr>
            <p:custDataLst>
              <p:tags r:id="rId15"/>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6095" name="Picture 8"/>
          <p:cNvPicPr>
            <a:picLocks noChangeAspect="1" noChangeArrowheads="1"/>
          </p:cNvPicPr>
          <p:nvPr>
            <p:custDataLst>
              <p:tags r:id="rId16"/>
            </p:custDataLst>
          </p:nvPr>
        </p:nvPicPr>
        <p:blipFill rotWithShape="1">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l="28794"/>
          <a:stretch/>
        </p:blipFill>
        <p:spPr bwMode="auto">
          <a:xfrm>
            <a:off x="2781300" y="1447800"/>
            <a:ext cx="34861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Callout 1 19"/>
          <p:cNvSpPr/>
          <p:nvPr>
            <p:custDataLst>
              <p:tags r:id="rId17"/>
            </p:custDataLst>
          </p:nvPr>
        </p:nvSpPr>
        <p:spPr>
          <a:xfrm>
            <a:off x="685800" y="4343400"/>
            <a:ext cx="3810000" cy="1905000"/>
          </a:xfrm>
          <a:prstGeom prst="borderCallout1">
            <a:avLst>
              <a:gd name="adj1" fmla="val 13413"/>
              <a:gd name="adj2" fmla="val -497"/>
              <a:gd name="adj3" fmla="val 25270"/>
              <a:gd name="adj4" fmla="val -520"/>
            </a:avLst>
          </a:prstGeom>
          <a:ln>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3200" b="1" dirty="0"/>
              <a:t>WAIT – who cares? </a:t>
            </a:r>
            <a:r>
              <a:rPr lang="en-US" sz="3200" dirty="0"/>
              <a:t>These are all proportional! </a:t>
            </a:r>
          </a:p>
        </p:txBody>
      </p:sp>
      <p:sp>
        <p:nvSpPr>
          <p:cNvPr id="22" name="Line Callout 1 21"/>
          <p:cNvSpPr/>
          <p:nvPr>
            <p:custDataLst>
              <p:tags r:id="rId18"/>
            </p:custDataLst>
          </p:nvPr>
        </p:nvSpPr>
        <p:spPr>
          <a:xfrm>
            <a:off x="4800600" y="4876800"/>
            <a:ext cx="4038600" cy="1524000"/>
          </a:xfrm>
          <a:prstGeom prst="borderCallout1">
            <a:avLst>
              <a:gd name="adj1" fmla="val 13413"/>
              <a:gd name="adj2" fmla="val -497"/>
              <a:gd name="adj3" fmla="val 25270"/>
              <a:gd name="adj4" fmla="val -520"/>
            </a:avLst>
          </a:prstGeom>
          <a:ln>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2800" dirty="0"/>
              <a:t>Sometimes we do care, but for simplicity we ignore constants</a:t>
            </a:r>
          </a:p>
        </p:txBody>
      </p:sp>
      <p:graphicFrame>
        <p:nvGraphicFramePr>
          <p:cNvPr id="2" name="Object 1"/>
          <p:cNvGraphicFramePr>
            <a:graphicFrameLocks noChangeAspect="1"/>
          </p:cNvGraphicFramePr>
          <p:nvPr>
            <p:custDataLst>
              <p:tags r:id="rId19"/>
            </p:custDataLst>
            <p:extLst>
              <p:ext uri="{D42A27DB-BD31-4B8C-83A1-F6EECF244321}">
                <p14:modId xmlns:p14="http://schemas.microsoft.com/office/powerpoint/2010/main" val="1969135802"/>
              </p:ext>
            </p:extLst>
          </p:nvPr>
        </p:nvGraphicFramePr>
        <p:xfrm>
          <a:off x="1447800" y="1428750"/>
          <a:ext cx="1427163" cy="877887"/>
        </p:xfrm>
        <a:graphic>
          <a:graphicData uri="http://schemas.openxmlformats.org/presentationml/2006/ole">
            <mc:AlternateContent xmlns:mc="http://schemas.openxmlformats.org/markup-compatibility/2006">
              <mc:Choice xmlns:v="urn:schemas-microsoft-com:vml" Requires="v">
                <p:oleObj spid="_x0000_s8239" name="Equation" r:id="rId26" imgW="330120" imgH="203040" progId="Equation.3">
                  <p:embed/>
                </p:oleObj>
              </mc:Choice>
              <mc:Fallback>
                <p:oleObj name="Equation" r:id="rId26" imgW="330120" imgH="203040" progId="Equation.3">
                  <p:embed/>
                  <p:pic>
                    <p:nvPicPr>
                      <p:cNvPr id="0" name="Object 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47800" y="1428750"/>
                        <a:ext cx="142716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custDataLst>
              <p:tags r:id="rId20"/>
            </p:custDataLst>
            <p:extLst>
              <p:ext uri="{D42A27DB-BD31-4B8C-83A1-F6EECF244321}">
                <p14:modId xmlns:p14="http://schemas.microsoft.com/office/powerpoint/2010/main" val="3218150511"/>
              </p:ext>
            </p:extLst>
          </p:nvPr>
        </p:nvGraphicFramePr>
        <p:xfrm>
          <a:off x="1447800" y="2428395"/>
          <a:ext cx="1427163" cy="877888"/>
        </p:xfrm>
        <a:graphic>
          <a:graphicData uri="http://schemas.openxmlformats.org/presentationml/2006/ole">
            <mc:AlternateContent xmlns:mc="http://schemas.openxmlformats.org/markup-compatibility/2006">
              <mc:Choice xmlns:v="urn:schemas-microsoft-com:vml" Requires="v">
                <p:oleObj spid="_x0000_s8240" name="Equation" r:id="rId28" imgW="330057" imgH="203112" progId="Equation.3">
                  <p:embed/>
                </p:oleObj>
              </mc:Choice>
              <mc:Fallback>
                <p:oleObj name="Equation" r:id="rId28" imgW="330057" imgH="203112" progId="Equation.3">
                  <p:embed/>
                  <p:pic>
                    <p:nvPicPr>
                      <p:cNvPr id="0" name="Object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47800" y="2428395"/>
                        <a:ext cx="14271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custDataLst>
              <p:tags r:id="rId21"/>
            </p:custDataLst>
            <p:extLst>
              <p:ext uri="{D42A27DB-BD31-4B8C-83A1-F6EECF244321}">
                <p14:modId xmlns:p14="http://schemas.microsoft.com/office/powerpoint/2010/main" val="2907366083"/>
              </p:ext>
            </p:extLst>
          </p:nvPr>
        </p:nvGraphicFramePr>
        <p:xfrm>
          <a:off x="1447800" y="3340432"/>
          <a:ext cx="1427163" cy="879475"/>
        </p:xfrm>
        <a:graphic>
          <a:graphicData uri="http://schemas.openxmlformats.org/presentationml/2006/ole">
            <mc:AlternateContent xmlns:mc="http://schemas.openxmlformats.org/markup-compatibility/2006">
              <mc:Choice xmlns:v="urn:schemas-microsoft-com:vml" Requires="v">
                <p:oleObj spid="_x0000_s8241" name="Equation" r:id="rId29" imgW="330057" imgH="203112" progId="Equation.3">
                  <p:embed/>
                </p:oleObj>
              </mc:Choice>
              <mc:Fallback>
                <p:oleObj name="Equation" r:id="rId29" imgW="330057" imgH="203112" progId="Equation.3">
                  <p:embed/>
                  <p:pic>
                    <p:nvPicPr>
                      <p:cNvPr id="0" name="Object 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47800" y="3340432"/>
                        <a:ext cx="142716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186649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custDataLst>
              <p:tags r:id="rId3"/>
            </p:custDataLst>
          </p:nvPr>
        </p:nvSpPr>
        <p:spPr bwMode="auto">
          <a:xfrm>
            <a:off x="3048000" y="2819400"/>
            <a:ext cx="335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a:t>if and only if </a:t>
            </a:r>
          </a:p>
        </p:txBody>
      </p:sp>
      <p:graphicFrame>
        <p:nvGraphicFramePr>
          <p:cNvPr id="43011" name="Object 2"/>
          <p:cNvGraphicFramePr>
            <a:graphicFrameLocks noChangeAspect="1"/>
          </p:cNvGraphicFramePr>
          <p:nvPr>
            <p:custDataLst>
              <p:tags r:id="rId4"/>
            </p:custDataLst>
          </p:nvPr>
        </p:nvGraphicFramePr>
        <p:xfrm>
          <a:off x="1828800" y="4191000"/>
          <a:ext cx="6065838" cy="1295400"/>
        </p:xfrm>
        <a:graphic>
          <a:graphicData uri="http://schemas.openxmlformats.org/presentationml/2006/ole">
            <mc:AlternateContent xmlns:mc="http://schemas.openxmlformats.org/markup-compatibility/2006">
              <mc:Choice xmlns:v="urn:schemas-microsoft-com:vml" Requires="v">
                <p:oleObj spid="_x0000_s1133" name="Equation" r:id="rId9" imgW="952087" imgH="203112" progId="Equation.3">
                  <p:embed/>
                </p:oleObj>
              </mc:Choice>
              <mc:Fallback>
                <p:oleObj name="Equation" r:id="rId9" imgW="952087"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0" y="4191000"/>
                        <a:ext cx="60658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2" name="Object 3"/>
          <p:cNvGraphicFramePr>
            <a:graphicFrameLocks noChangeAspect="1"/>
          </p:cNvGraphicFramePr>
          <p:nvPr>
            <p:custDataLst>
              <p:tags r:id="rId5"/>
            </p:custDataLst>
          </p:nvPr>
        </p:nvGraphicFramePr>
        <p:xfrm>
          <a:off x="1828800" y="1219200"/>
          <a:ext cx="5870575" cy="1219200"/>
        </p:xfrm>
        <a:graphic>
          <a:graphicData uri="http://schemas.openxmlformats.org/presentationml/2006/ole">
            <mc:AlternateContent xmlns:mc="http://schemas.openxmlformats.org/markup-compatibility/2006">
              <mc:Choice xmlns:v="urn:schemas-microsoft-com:vml" Requires="v">
                <p:oleObj spid="_x0000_s1134" name="Equation" r:id="rId11" imgW="977476" imgH="203112" progId="Equation.3">
                  <p:embed/>
                </p:oleObj>
              </mc:Choice>
              <mc:Fallback>
                <p:oleObj name="Equation" r:id="rId11" imgW="977476" imgH="20311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1219200"/>
                        <a:ext cx="5870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3" name="Rectangle 6"/>
          <p:cNvSpPr>
            <a:spLocks noChangeArrowheads="1"/>
          </p:cNvSpPr>
          <p:nvPr>
            <p:custDataLst>
              <p:tags r:id="rId6"/>
            </p:custDataLst>
          </p:nvPr>
        </p:nvSpPr>
        <p:spPr bwMode="auto">
          <a:xfrm>
            <a:off x="3124200" y="5638800"/>
            <a:ext cx="30876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a:t>for all </a:t>
            </a:r>
            <a:r>
              <a:rPr lang="en-US" sz="4400" i="1"/>
              <a:t>n</a:t>
            </a:r>
            <a:r>
              <a:rPr lang="en-US" sz="4400"/>
              <a:t> &gt; N</a:t>
            </a:r>
          </a:p>
        </p:txBody>
      </p:sp>
      <p:sp>
        <p:nvSpPr>
          <p:cNvPr id="43014" name="Title 1"/>
          <p:cNvSpPr>
            <a:spLocks noGrp="1"/>
          </p:cNvSpPr>
          <p:nvPr>
            <p:ph type="title"/>
            <p:custDataLst>
              <p:tags r:id="rId7"/>
            </p:custDataLst>
          </p:nvPr>
        </p:nvSpPr>
        <p:spPr>
          <a:xfrm>
            <a:off x="228600" y="0"/>
            <a:ext cx="8686800" cy="1143000"/>
          </a:xfrm>
        </p:spPr>
        <p:txBody>
          <a:bodyPr/>
          <a:lstStyle/>
          <a:p>
            <a:pPr algn="l"/>
            <a:r>
              <a:rPr lang="en-US" smtClean="0"/>
              <a:t>Formal definition</a:t>
            </a:r>
            <a:endParaRPr lang="en-US" smtClean="0">
              <a:latin typeface="Courier New" pitchFamily="49" charset="0"/>
              <a:cs typeface="Courier New" pitchFamily="49" charset="0"/>
            </a:endParaRPr>
          </a:p>
        </p:txBody>
      </p:sp>
    </p:spTree>
    <p:custDataLst>
      <p:tags r:id="rId2"/>
    </p:custDataLst>
    <p:extLst>
      <p:ext uri="{BB962C8B-B14F-4D97-AF65-F5344CB8AC3E}">
        <p14:creationId xmlns:p14="http://schemas.microsoft.com/office/powerpoint/2010/main" val="2555684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p:txBody>
          <a:bodyPr/>
          <a:lstStyle/>
          <a:p>
            <a:r>
              <a:rPr lang="en-US" b="1" dirty="0" smtClean="0"/>
              <a:t>Applying the Formal Definition</a:t>
            </a:r>
          </a:p>
        </p:txBody>
      </p:sp>
      <p:sp>
        <p:nvSpPr>
          <p:cNvPr id="48131" name="Rectangle 2"/>
          <p:cNvSpPr>
            <a:spLocks noChangeArrowheads="1"/>
          </p:cNvSpPr>
          <p:nvPr>
            <p:custDataLst>
              <p:tags r:id="rId3"/>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8132" name="Rectangle 4"/>
          <p:cNvSpPr>
            <a:spLocks noChangeArrowheads="1"/>
          </p:cNvSpPr>
          <p:nvPr>
            <p:custDataLst>
              <p:tags r:id="rId4"/>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8134" name="Rectangle 6"/>
          <p:cNvSpPr>
            <a:spLocks noChangeArrowheads="1"/>
          </p:cNvSpPr>
          <p:nvPr>
            <p:custDataLst>
              <p:tags r:id="rId5"/>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57349" name="Picture 5"/>
          <p:cNvPicPr>
            <a:picLocks noChangeAspect="1" noChangeArrowheads="1"/>
          </p:cNvPicPr>
          <p:nvPr>
            <p:custDataLst>
              <p:tags r:id="rId6"/>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8950" y="2286000"/>
            <a:ext cx="5626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1772" y="3768253"/>
            <a:ext cx="3890963" cy="30915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953319" y="1371600"/>
                <a:ext cx="7256410"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a:rPr>
                        <m:t>𝑇</m:t>
                      </m:r>
                      <m:d>
                        <m:dPr>
                          <m:ctrlPr>
                            <a:rPr lang="en-US" sz="4400" b="0" i="1" smtClean="0">
                              <a:latin typeface="Cambria Math"/>
                            </a:rPr>
                          </m:ctrlPr>
                        </m:dPr>
                        <m:e>
                          <m:r>
                            <a:rPr lang="en-US" sz="4400" b="0" i="1" smtClean="0">
                              <a:latin typeface="Cambria Math"/>
                            </a:rPr>
                            <m:t>𝑛</m:t>
                          </m:r>
                        </m:e>
                      </m:d>
                      <m:r>
                        <a:rPr lang="en-US" sz="4400" b="0" i="1" smtClean="0">
                          <a:latin typeface="Cambria Math"/>
                        </a:rPr>
                        <m:t>=5</m:t>
                      </m:r>
                      <m:sSup>
                        <m:sSupPr>
                          <m:ctrlPr>
                            <a:rPr lang="en-US" sz="4400" b="0" i="1" smtClean="0">
                              <a:latin typeface="Cambria Math"/>
                            </a:rPr>
                          </m:ctrlPr>
                        </m:sSupPr>
                        <m:e>
                          <m:r>
                            <a:rPr lang="en-US" sz="4400" b="0" i="1" smtClean="0">
                              <a:latin typeface="Cambria Math"/>
                            </a:rPr>
                            <m:t>𝑛</m:t>
                          </m:r>
                        </m:e>
                        <m:sup>
                          <m:r>
                            <a:rPr lang="en-US" sz="4400" b="0" i="1" smtClean="0">
                              <a:latin typeface="Cambria Math"/>
                            </a:rPr>
                            <m:t>3</m:t>
                          </m:r>
                        </m:sup>
                      </m:sSup>
                      <m:r>
                        <a:rPr lang="en-US" sz="4400" b="0" i="1" smtClean="0">
                          <a:latin typeface="Cambria Math"/>
                        </a:rPr>
                        <m:t>+10</m:t>
                      </m:r>
                      <m:sSup>
                        <m:sSupPr>
                          <m:ctrlPr>
                            <a:rPr lang="en-US" sz="4400" b="0" i="1" smtClean="0">
                              <a:latin typeface="Cambria Math"/>
                            </a:rPr>
                          </m:ctrlPr>
                        </m:sSupPr>
                        <m:e>
                          <m:r>
                            <a:rPr lang="en-US" sz="4400" b="0" i="1" smtClean="0">
                              <a:latin typeface="Cambria Math"/>
                            </a:rPr>
                            <m:t>𝑛</m:t>
                          </m:r>
                        </m:e>
                        <m:sup>
                          <m:r>
                            <a:rPr lang="en-US" sz="4400" b="0" i="1" smtClean="0">
                              <a:latin typeface="Cambria Math"/>
                            </a:rPr>
                            <m:t>2</m:t>
                          </m:r>
                        </m:sup>
                      </m:sSup>
                      <m:r>
                        <a:rPr lang="en-US" sz="4400" b="0" i="1" smtClean="0">
                          <a:latin typeface="Cambria Math"/>
                        </a:rPr>
                        <m:t>+1000</m:t>
                      </m:r>
                      <m:r>
                        <a:rPr lang="en-US" sz="4400" b="0" i="1" smtClean="0">
                          <a:latin typeface="Cambria Math"/>
                        </a:rPr>
                        <m:t>𝑛</m:t>
                      </m:r>
                    </m:oMath>
                  </m:oMathPara>
                </a14:m>
                <a:endParaRPr lang="en-US" sz="4400" dirty="0"/>
              </a:p>
            </p:txBody>
          </p:sp>
        </mc:Choice>
        <mc:Fallback xmlns="">
          <p:sp>
            <p:nvSpPr>
              <p:cNvPr id="2" name="TextBox 1"/>
              <p:cNvSpPr txBox="1">
                <a:spLocks noRot="1" noChangeAspect="1" noMove="1" noResize="1" noEditPoints="1" noAdjustHandles="1" noChangeArrowheads="1" noChangeShapeType="1" noTextEdit="1"/>
              </p:cNvSpPr>
              <p:nvPr/>
            </p:nvSpPr>
            <p:spPr>
              <a:xfrm>
                <a:off x="953319" y="1371600"/>
                <a:ext cx="7256410" cy="769441"/>
              </a:xfrm>
              <a:prstGeom prst="rect">
                <a:avLst/>
              </a:prstGeom>
              <a:blipFill rotWithShape="1">
                <a:blip r:embed="rId10"/>
                <a:stretch>
                  <a:fillRect/>
                </a:stretch>
              </a:blipFill>
            </p:spPr>
            <p:txBody>
              <a:bodyPr/>
              <a:lstStyle/>
              <a:p>
                <a:r>
                  <a:rPr lang="en-US">
                    <a:noFill/>
                  </a:rPr>
                  <a:t> </a:t>
                </a:r>
              </a:p>
            </p:txBody>
          </p:sp>
        </mc:Fallback>
      </mc:AlternateContent>
      <p:sp>
        <p:nvSpPr>
          <p:cNvPr id="13" name="Line Callout 1 12"/>
          <p:cNvSpPr/>
          <p:nvPr/>
        </p:nvSpPr>
        <p:spPr>
          <a:xfrm>
            <a:off x="450442" y="3768253"/>
            <a:ext cx="3429000" cy="2111449"/>
          </a:xfrm>
          <a:prstGeom prst="borderCallout1">
            <a:avLst>
              <a:gd name="adj1" fmla="val 89886"/>
              <a:gd name="adj2" fmla="val 32669"/>
              <a:gd name="adj3" fmla="val 112112"/>
              <a:gd name="adj4" fmla="val 5151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400" dirty="0" smtClean="0"/>
              <a:t>There is only one possible value for </a:t>
            </a:r>
            <a:r>
              <a:rPr lang="en-US" sz="2400" dirty="0">
                <a:latin typeface="Courier New" pitchFamily="49" charset="0"/>
                <a:cs typeface="Courier New" pitchFamily="49" charset="0"/>
              </a:rPr>
              <a:t>c</a:t>
            </a:r>
            <a:r>
              <a:rPr lang="en-US" sz="2400" dirty="0"/>
              <a:t> and </a:t>
            </a:r>
            <a:r>
              <a:rPr lang="en-US" sz="2400" dirty="0">
                <a:latin typeface="Courier New" pitchFamily="49" charset="0"/>
                <a:cs typeface="Courier New" pitchFamily="49" charset="0"/>
              </a:rPr>
              <a:t>N</a:t>
            </a:r>
            <a:r>
              <a:rPr lang="en-US" sz="2400" dirty="0"/>
              <a:t> </a:t>
            </a:r>
            <a:endParaRPr lang="en-US" sz="2400" dirty="0" smtClean="0"/>
          </a:p>
          <a:p>
            <a:pPr marL="457200" indent="-457200" fontAlgn="auto">
              <a:spcBef>
                <a:spcPts val="0"/>
              </a:spcBef>
              <a:spcAft>
                <a:spcPts val="0"/>
              </a:spcAft>
              <a:buAutoNum type="alphaUcParenR"/>
              <a:defRPr/>
            </a:pPr>
            <a:r>
              <a:rPr lang="en-US" sz="2400" dirty="0" smtClean="0"/>
              <a:t>True</a:t>
            </a:r>
          </a:p>
          <a:p>
            <a:pPr marL="457200" indent="-457200" fontAlgn="auto">
              <a:spcBef>
                <a:spcPts val="0"/>
              </a:spcBef>
              <a:spcAft>
                <a:spcPts val="0"/>
              </a:spcAft>
              <a:buAutoNum type="alphaUcParenR"/>
              <a:defRPr/>
            </a:pPr>
            <a:r>
              <a:rPr lang="en-US" sz="2400" dirty="0" smtClean="0"/>
              <a:t>False</a:t>
            </a:r>
          </a:p>
          <a:p>
            <a:pPr marL="457200" indent="-457200" fontAlgn="auto">
              <a:spcBef>
                <a:spcPts val="0"/>
              </a:spcBef>
              <a:spcAft>
                <a:spcPts val="0"/>
              </a:spcAft>
              <a:buAutoNum type="alphaUcParenR"/>
              <a:defRPr/>
            </a:pPr>
            <a:r>
              <a:rPr lang="en-US" sz="2400" dirty="0" smtClean="0"/>
              <a:t>?? </a:t>
            </a:r>
            <a:endParaRPr lang="en-US" sz="2400" dirty="0"/>
          </a:p>
        </p:txBody>
      </p:sp>
      <p:sp>
        <p:nvSpPr>
          <p:cNvPr id="11" name="Line Callout 1 10"/>
          <p:cNvSpPr/>
          <p:nvPr/>
        </p:nvSpPr>
        <p:spPr>
          <a:xfrm>
            <a:off x="2362199" y="5029200"/>
            <a:ext cx="2219325" cy="1447800"/>
          </a:xfrm>
          <a:prstGeom prst="borderCallout1">
            <a:avLst>
              <a:gd name="adj1" fmla="val 49601"/>
              <a:gd name="adj2" fmla="val 100576"/>
              <a:gd name="adj3" fmla="val 61755"/>
              <a:gd name="adj4" fmla="val 16500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What values of </a:t>
            </a:r>
            <a:r>
              <a:rPr lang="en-US" sz="2400" dirty="0" smtClean="0">
                <a:latin typeface="Courier New" pitchFamily="49" charset="0"/>
                <a:cs typeface="Courier New" pitchFamily="49" charset="0"/>
              </a:rPr>
              <a:t>c</a:t>
            </a:r>
            <a:r>
              <a:rPr lang="en-US" sz="2400" dirty="0" smtClean="0"/>
              <a:t> and </a:t>
            </a:r>
            <a:r>
              <a:rPr lang="en-US" sz="2400" dirty="0" smtClean="0">
                <a:latin typeface="Courier New" pitchFamily="49" charset="0"/>
                <a:cs typeface="Courier New" pitchFamily="49" charset="0"/>
              </a:rPr>
              <a:t>N</a:t>
            </a:r>
            <a:r>
              <a:rPr lang="en-US" sz="2400" dirty="0" smtClean="0"/>
              <a:t> </a:t>
            </a:r>
          </a:p>
          <a:p>
            <a:pPr algn="ctr" fontAlgn="auto">
              <a:spcBef>
                <a:spcPts val="0"/>
              </a:spcBef>
              <a:spcAft>
                <a:spcPts val="0"/>
              </a:spcAft>
              <a:defRPr/>
            </a:pPr>
            <a:r>
              <a:rPr lang="en-US" sz="2400" dirty="0" smtClean="0"/>
              <a:t>make this true?</a:t>
            </a:r>
            <a:endParaRPr lang="en-US" sz="2400" dirty="0"/>
          </a:p>
        </p:txBody>
      </p:sp>
      <mc:AlternateContent xmlns:mc="http://schemas.openxmlformats.org/markup-compatibility/2006" xmlns:p14="http://schemas.microsoft.com/office/powerpoint/2010/main">
        <mc:Choice Requires="p14">
          <p:contentPart p14:bwMode="auto" r:id="rId11">
            <p14:nvContentPartPr>
              <p14:cNvPr id="3" name="Ink 2"/>
              <p14:cNvContentPartPr/>
              <p14:nvPr/>
            </p14:nvContentPartPr>
            <p14:xfrm>
              <a:off x="7479000" y="2321280"/>
              <a:ext cx="1706400" cy="1137600"/>
            </p14:xfrm>
          </p:contentPart>
        </mc:Choice>
        <mc:Fallback xmlns="">
          <p:pic>
            <p:nvPicPr>
              <p:cNvPr id="3" name="Ink 2"/>
              <p:cNvPicPr/>
              <p:nvPr/>
            </p:nvPicPr>
            <p:blipFill>
              <a:blip r:embed="rId12"/>
              <a:stretch>
                <a:fillRect/>
              </a:stretch>
            </p:blipFill>
            <p:spPr>
              <a:xfrm>
                <a:off x="7463520" y="2306520"/>
                <a:ext cx="1736640" cy="1167120"/>
              </a:xfrm>
              <a:prstGeom prst="rect">
                <a:avLst/>
              </a:prstGeom>
            </p:spPr>
          </p:pic>
        </mc:Fallback>
      </mc:AlternateContent>
    </p:spTree>
    <p:custDataLst>
      <p:tags r:id="rId1"/>
    </p:custDataLst>
    <p:extLst>
      <p:ext uri="{BB962C8B-B14F-4D97-AF65-F5344CB8AC3E}">
        <p14:creationId xmlns:p14="http://schemas.microsoft.com/office/powerpoint/2010/main" val="70135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ounded Rectangle 3"/>
          <p:cNvSpPr>
            <a:spLocks noChangeArrowheads="1"/>
          </p:cNvSpPr>
          <p:nvPr/>
        </p:nvSpPr>
        <p:spPr bwMode="auto">
          <a:xfrm>
            <a:off x="271463" y="3702050"/>
            <a:ext cx="8537575" cy="2901950"/>
          </a:xfrm>
          <a:prstGeom prst="roundRect">
            <a:avLst>
              <a:gd name="adj" fmla="val 16667"/>
            </a:avLst>
          </a:prstGeom>
          <a:solidFill>
            <a:srgbClr val="CCFFCC"/>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spAutoFit/>
          </a:bodyPr>
          <a:lstStyle/>
          <a:p>
            <a:endParaRPr lang="en-US"/>
          </a:p>
        </p:txBody>
      </p:sp>
      <p:sp>
        <p:nvSpPr>
          <p:cNvPr id="107523" name="Text Box 6"/>
          <p:cNvSpPr txBox="1">
            <a:spLocks noChangeArrowheads="1"/>
          </p:cNvSpPr>
          <p:nvPr/>
        </p:nvSpPr>
        <p:spPr bwMode="auto">
          <a:xfrm>
            <a:off x="2101850" y="1464618"/>
            <a:ext cx="33089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smtClean="0">
                <a:solidFill>
                  <a:srgbClr val="000000"/>
                </a:solidFill>
                <a:latin typeface="Helvetica" pitchFamily="1" charset="0"/>
              </a:rPr>
              <a:t>T(n)  </a:t>
            </a:r>
            <a:r>
              <a:rPr lang="en-US" sz="2400" dirty="0">
                <a:solidFill>
                  <a:srgbClr val="000000"/>
                </a:solidFill>
                <a:latin typeface="Helvetica" pitchFamily="1" charset="0"/>
                <a:sym typeface="Symbol" pitchFamily="18" charset="2"/>
              </a:rPr>
              <a:t></a:t>
            </a:r>
            <a:r>
              <a:rPr lang="en-US" sz="2400" dirty="0">
                <a:solidFill>
                  <a:srgbClr val="000000"/>
                </a:solidFill>
                <a:latin typeface="Helvetica" pitchFamily="1" charset="0"/>
              </a:rPr>
              <a:t>  </a:t>
            </a:r>
            <a:r>
              <a:rPr lang="en-US" sz="2400" dirty="0" smtClean="0">
                <a:solidFill>
                  <a:srgbClr val="000000"/>
                </a:solidFill>
                <a:latin typeface="Helvetica" pitchFamily="1" charset="0"/>
              </a:rPr>
              <a:t>O(f(n))  </a:t>
            </a:r>
            <a:r>
              <a:rPr lang="en-US" sz="2400" dirty="0">
                <a:solidFill>
                  <a:srgbClr val="000000"/>
                </a:solidFill>
                <a:latin typeface="Helvetica" pitchFamily="1" charset="0"/>
              </a:rPr>
              <a:t>means</a:t>
            </a:r>
          </a:p>
        </p:txBody>
      </p:sp>
      <p:sp>
        <p:nvSpPr>
          <p:cNvPr id="107524" name="Text Box 7"/>
          <p:cNvSpPr txBox="1">
            <a:spLocks noChangeArrowheads="1"/>
          </p:cNvSpPr>
          <p:nvPr/>
        </p:nvSpPr>
        <p:spPr bwMode="auto">
          <a:xfrm>
            <a:off x="2236788" y="1977380"/>
            <a:ext cx="4770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l"/>
            <a:r>
              <a:rPr lang="en-US" sz="2400" dirty="0">
                <a:solidFill>
                  <a:srgbClr val="000000"/>
                </a:solidFill>
                <a:latin typeface="Helvetica" pitchFamily="1" charset="0"/>
                <a:sym typeface="Symbol" pitchFamily="18" charset="2"/>
              </a:rPr>
              <a:t>(c) (N)</a:t>
            </a:r>
            <a:r>
              <a:rPr lang="en-US" sz="2400" dirty="0">
                <a:solidFill>
                  <a:srgbClr val="000000"/>
                </a:solidFill>
                <a:latin typeface="Times" pitchFamily="-128" charset="0"/>
              </a:rPr>
              <a:t>  (</a:t>
            </a:r>
            <a:r>
              <a:rPr lang="en-US" sz="2400" dirty="0">
                <a:solidFill>
                  <a:srgbClr val="000000"/>
                </a:solidFill>
                <a:latin typeface="Helvetica" pitchFamily="1" charset="0"/>
                <a:sym typeface="Symbol" pitchFamily="18" charset="2"/>
              </a:rPr>
              <a:t>n &gt; N)  </a:t>
            </a:r>
            <a:r>
              <a:rPr lang="en-US" sz="2400" dirty="0" smtClean="0">
                <a:solidFill>
                  <a:srgbClr val="000000"/>
                </a:solidFill>
                <a:latin typeface="Helvetica" pitchFamily="1" charset="0"/>
                <a:sym typeface="Symbol" pitchFamily="18" charset="2"/>
              </a:rPr>
              <a:t>T(n</a:t>
            </a:r>
            <a:r>
              <a:rPr lang="en-US" sz="2400" dirty="0">
                <a:solidFill>
                  <a:srgbClr val="000000"/>
                </a:solidFill>
                <a:latin typeface="Helvetica" pitchFamily="1" charset="0"/>
                <a:sym typeface="Symbol" pitchFamily="18" charset="2"/>
              </a:rPr>
              <a:t>)  &lt;</a:t>
            </a:r>
            <a:r>
              <a:rPr lang="en-US" sz="2400" dirty="0">
                <a:solidFill>
                  <a:srgbClr val="000000"/>
                </a:solidFill>
                <a:latin typeface="Times" pitchFamily="-128" charset="0"/>
              </a:rPr>
              <a:t>  </a:t>
            </a:r>
            <a:r>
              <a:rPr lang="en-US" sz="2400" dirty="0" smtClean="0">
                <a:solidFill>
                  <a:srgbClr val="000000"/>
                </a:solidFill>
                <a:latin typeface="Helvetica" pitchFamily="1" charset="0"/>
              </a:rPr>
              <a:t>c*f(n</a:t>
            </a:r>
            <a:r>
              <a:rPr lang="en-US" sz="2400" dirty="0">
                <a:solidFill>
                  <a:srgbClr val="000000"/>
                </a:solidFill>
                <a:latin typeface="Helvetica" pitchFamily="1" charset="0"/>
              </a:rPr>
              <a:t>)</a:t>
            </a:r>
            <a:endParaRPr lang="en-US" sz="2400" dirty="0">
              <a:solidFill>
                <a:srgbClr val="000000"/>
              </a:solidFill>
              <a:latin typeface="Times" pitchFamily="-128" charset="0"/>
            </a:endParaRPr>
          </a:p>
        </p:txBody>
      </p:sp>
      <p:sp>
        <p:nvSpPr>
          <p:cNvPr id="107525" name="Freeform 12"/>
          <p:cNvSpPr>
            <a:spLocks/>
          </p:cNvSpPr>
          <p:nvPr/>
        </p:nvSpPr>
        <p:spPr bwMode="auto">
          <a:xfrm>
            <a:off x="2281238" y="2393950"/>
            <a:ext cx="465137" cy="331788"/>
          </a:xfrm>
          <a:custGeom>
            <a:avLst/>
            <a:gdLst>
              <a:gd name="T0" fmla="*/ 2147483647 w 99"/>
              <a:gd name="T1" fmla="*/ 2147483647 h 156"/>
              <a:gd name="T2" fmla="*/ 2147483647 w 99"/>
              <a:gd name="T3" fmla="*/ 2147483647 h 156"/>
              <a:gd name="T4" fmla="*/ 2147483647 w 99"/>
              <a:gd name="T5" fmla="*/ 2147483647 h 156"/>
              <a:gd name="T6" fmla="*/ 2147483647 w 99"/>
              <a:gd name="T7" fmla="*/ 2147483647 h 156"/>
              <a:gd name="T8" fmla="*/ 2147483647 w 99"/>
              <a:gd name="T9" fmla="*/ 0 h 156"/>
              <a:gd name="T10" fmla="*/ 0 60000 65536"/>
              <a:gd name="T11" fmla="*/ 0 60000 65536"/>
              <a:gd name="T12" fmla="*/ 0 60000 65536"/>
              <a:gd name="T13" fmla="*/ 0 60000 65536"/>
              <a:gd name="T14" fmla="*/ 0 60000 65536"/>
              <a:gd name="T15" fmla="*/ 0 w 99"/>
              <a:gd name="T16" fmla="*/ 0 h 156"/>
              <a:gd name="T17" fmla="*/ 99 w 99"/>
              <a:gd name="T18" fmla="*/ 156 h 156"/>
            </a:gdLst>
            <a:ahLst/>
            <a:cxnLst>
              <a:cxn ang="T10">
                <a:pos x="T0" y="T1"/>
              </a:cxn>
              <a:cxn ang="T11">
                <a:pos x="T2" y="T3"/>
              </a:cxn>
              <a:cxn ang="T12">
                <a:pos x="T4" y="T5"/>
              </a:cxn>
              <a:cxn ang="T13">
                <a:pos x="T6" y="T7"/>
              </a:cxn>
              <a:cxn ang="T14">
                <a:pos x="T8" y="T9"/>
              </a:cxn>
            </a:cxnLst>
            <a:rect l="T15" t="T16" r="T17" b="T18"/>
            <a:pathLst>
              <a:path w="99" h="156">
                <a:moveTo>
                  <a:pt x="18" y="156"/>
                </a:moveTo>
                <a:cubicBezTo>
                  <a:pt x="15" y="126"/>
                  <a:pt x="0" y="91"/>
                  <a:pt x="33" y="81"/>
                </a:cubicBezTo>
                <a:cubicBezTo>
                  <a:pt x="51" y="87"/>
                  <a:pt x="66" y="95"/>
                  <a:pt x="83" y="106"/>
                </a:cubicBezTo>
                <a:cubicBezTo>
                  <a:pt x="99" y="81"/>
                  <a:pt x="98" y="88"/>
                  <a:pt x="98" y="46"/>
                </a:cubicBezTo>
                <a:cubicBezTo>
                  <a:pt x="98" y="30"/>
                  <a:pt x="93" y="0"/>
                  <a:pt x="93" y="0"/>
                </a:cubicBezTo>
              </a:path>
            </a:pathLst>
          </a:custGeom>
          <a:noFill/>
          <a:ln w="19050">
            <a:solidFill>
              <a:srgbClr val="008000"/>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526" name="Text Box 13"/>
          <p:cNvSpPr txBox="1">
            <a:spLocks noChangeArrowheads="1"/>
          </p:cNvSpPr>
          <p:nvPr/>
        </p:nvSpPr>
        <p:spPr bwMode="auto">
          <a:xfrm>
            <a:off x="1857375" y="2705100"/>
            <a:ext cx="1306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400" dirty="0">
                <a:solidFill>
                  <a:srgbClr val="008000"/>
                </a:solidFill>
                <a:latin typeface="Arial" charset="0"/>
              </a:rPr>
              <a:t>there exists a </a:t>
            </a:r>
            <a:r>
              <a:rPr lang="en-US" sz="1400" dirty="0" smtClean="0">
                <a:solidFill>
                  <a:srgbClr val="008000"/>
                </a:solidFill>
                <a:latin typeface="Arial" charset="0"/>
              </a:rPr>
              <a:t>constant c</a:t>
            </a:r>
            <a:endParaRPr lang="en-US" sz="1400" dirty="0">
              <a:solidFill>
                <a:srgbClr val="008000"/>
              </a:solidFill>
              <a:latin typeface="Arial" charset="0"/>
            </a:endParaRPr>
          </a:p>
        </p:txBody>
      </p:sp>
      <p:sp>
        <p:nvSpPr>
          <p:cNvPr id="107527" name="Freeform 14"/>
          <p:cNvSpPr>
            <a:spLocks/>
          </p:cNvSpPr>
          <p:nvPr/>
        </p:nvSpPr>
        <p:spPr bwMode="auto">
          <a:xfrm>
            <a:off x="4189413" y="2386013"/>
            <a:ext cx="479425" cy="336550"/>
          </a:xfrm>
          <a:custGeom>
            <a:avLst/>
            <a:gdLst>
              <a:gd name="T0" fmla="*/ 2147483647 w 302"/>
              <a:gd name="T1" fmla="*/ 2147483647 h 212"/>
              <a:gd name="T2" fmla="*/ 2147483647 w 302"/>
              <a:gd name="T3" fmla="*/ 2147483647 h 212"/>
              <a:gd name="T4" fmla="*/ 2147483647 w 302"/>
              <a:gd name="T5" fmla="*/ 2147483647 h 212"/>
              <a:gd name="T6" fmla="*/ 2147483647 w 302"/>
              <a:gd name="T7" fmla="*/ 2147483647 h 212"/>
              <a:gd name="T8" fmla="*/ 0 w 302"/>
              <a:gd name="T9" fmla="*/ 0 h 212"/>
              <a:gd name="T10" fmla="*/ 0 60000 65536"/>
              <a:gd name="T11" fmla="*/ 0 60000 65536"/>
              <a:gd name="T12" fmla="*/ 0 60000 65536"/>
              <a:gd name="T13" fmla="*/ 0 60000 65536"/>
              <a:gd name="T14" fmla="*/ 0 60000 65536"/>
              <a:gd name="T15" fmla="*/ 0 w 302"/>
              <a:gd name="T16" fmla="*/ 0 h 212"/>
              <a:gd name="T17" fmla="*/ 302 w 302"/>
              <a:gd name="T18" fmla="*/ 212 h 212"/>
            </a:gdLst>
            <a:ahLst/>
            <a:cxnLst>
              <a:cxn ang="T10">
                <a:pos x="T0" y="T1"/>
              </a:cxn>
              <a:cxn ang="T11">
                <a:pos x="T2" y="T3"/>
              </a:cxn>
              <a:cxn ang="T12">
                <a:pos x="T4" y="T5"/>
              </a:cxn>
              <a:cxn ang="T13">
                <a:pos x="T6" y="T7"/>
              </a:cxn>
              <a:cxn ang="T14">
                <a:pos x="T8" y="T9"/>
              </a:cxn>
            </a:cxnLst>
            <a:rect l="T15" t="T16" r="T17" b="T18"/>
            <a:pathLst>
              <a:path w="302" h="212">
                <a:moveTo>
                  <a:pt x="302" y="212"/>
                </a:moveTo>
                <a:cubicBezTo>
                  <a:pt x="290" y="176"/>
                  <a:pt x="294" y="158"/>
                  <a:pt x="256" y="146"/>
                </a:cubicBezTo>
                <a:cubicBezTo>
                  <a:pt x="195" y="156"/>
                  <a:pt x="149" y="154"/>
                  <a:pt x="85" y="151"/>
                </a:cubicBezTo>
                <a:cubicBezTo>
                  <a:pt x="54" y="135"/>
                  <a:pt x="25" y="93"/>
                  <a:pt x="15" y="61"/>
                </a:cubicBezTo>
                <a:cubicBezTo>
                  <a:pt x="14" y="54"/>
                  <a:pt x="0" y="5"/>
                  <a:pt x="0" y="0"/>
                </a:cubicBezTo>
              </a:path>
            </a:pathLst>
          </a:custGeom>
          <a:noFill/>
          <a:ln w="19050">
            <a:solidFill>
              <a:srgbClr val="008000"/>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528" name="Text Box 15"/>
          <p:cNvSpPr txBox="1">
            <a:spLocks noChangeArrowheads="1"/>
          </p:cNvSpPr>
          <p:nvPr/>
        </p:nvSpPr>
        <p:spPr bwMode="auto">
          <a:xfrm>
            <a:off x="3914775" y="2725738"/>
            <a:ext cx="22844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400" dirty="0">
                <a:solidFill>
                  <a:srgbClr val="008000"/>
                </a:solidFill>
                <a:latin typeface="Arial" charset="0"/>
              </a:rPr>
              <a:t>for all input sizes bigger than that threshold, N</a:t>
            </a:r>
          </a:p>
        </p:txBody>
      </p:sp>
      <p:pic>
        <p:nvPicPr>
          <p:cNvPr id="107530" name="Picture 32" descr="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336550"/>
            <a:ext cx="1263650" cy="142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1" name="Text Box 19"/>
          <p:cNvSpPr txBox="1">
            <a:spLocks noChangeArrowheads="1"/>
          </p:cNvSpPr>
          <p:nvPr/>
        </p:nvSpPr>
        <p:spPr bwMode="auto">
          <a:xfrm>
            <a:off x="2836863" y="2420938"/>
            <a:ext cx="942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000" dirty="0">
                <a:solidFill>
                  <a:srgbClr val="008000"/>
                </a:solidFill>
                <a:latin typeface="Arial" charset="0"/>
              </a:rPr>
              <a:t>+ threshold N</a:t>
            </a:r>
          </a:p>
        </p:txBody>
      </p:sp>
      <p:sp>
        <p:nvSpPr>
          <p:cNvPr id="107532" name="Text Box 16"/>
          <p:cNvSpPr txBox="1">
            <a:spLocks noChangeArrowheads="1"/>
          </p:cNvSpPr>
          <p:nvPr/>
        </p:nvSpPr>
        <p:spPr bwMode="auto">
          <a:xfrm>
            <a:off x="384175" y="5164138"/>
            <a:ext cx="2335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t>We need to find </a:t>
            </a:r>
            <a:r>
              <a:rPr lang="en-US" sz="2400">
                <a:latin typeface="Helvetica" pitchFamily="1" charset="0"/>
              </a:rPr>
              <a:t>c</a:t>
            </a:r>
            <a:r>
              <a:rPr lang="en-US" sz="2400"/>
              <a:t> and </a:t>
            </a:r>
            <a:r>
              <a:rPr lang="en-US" sz="2400">
                <a:latin typeface="Helvetica" pitchFamily="1" charset="0"/>
                <a:sym typeface="Symbol" pitchFamily="18" charset="2"/>
              </a:rPr>
              <a:t>N</a:t>
            </a:r>
            <a:r>
              <a:rPr lang="en-US" sz="2400"/>
              <a:t> such that for all </a:t>
            </a:r>
            <a:r>
              <a:rPr lang="en-US" sz="2400">
                <a:latin typeface="Helvetica" pitchFamily="1" charset="0"/>
                <a:sym typeface="Symbol" pitchFamily="18" charset="2"/>
              </a:rPr>
              <a:t>n &gt;</a:t>
            </a:r>
            <a:r>
              <a:rPr lang="en-US" sz="2400"/>
              <a:t> </a:t>
            </a:r>
            <a:r>
              <a:rPr lang="en-US" sz="2400">
                <a:latin typeface="Helvetica" pitchFamily="1" charset="0"/>
                <a:sym typeface="Symbol" pitchFamily="18" charset="2"/>
              </a:rPr>
              <a:t>N</a:t>
            </a:r>
            <a:r>
              <a:rPr lang="en-US" sz="2400"/>
              <a:t>,       </a:t>
            </a:r>
          </a:p>
        </p:txBody>
      </p:sp>
      <p:sp>
        <p:nvSpPr>
          <p:cNvPr id="107533" name="Text Box 11"/>
          <p:cNvSpPr txBox="1">
            <a:spLocks noChangeArrowheads="1"/>
          </p:cNvSpPr>
          <p:nvPr/>
        </p:nvSpPr>
        <p:spPr bwMode="auto">
          <a:xfrm>
            <a:off x="2746375" y="3990975"/>
            <a:ext cx="303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latin typeface="Helvetica" pitchFamily="1" charset="0"/>
                <a:sym typeface="Symbol" pitchFamily="18" charset="2"/>
              </a:rPr>
              <a:t>42n</a:t>
            </a:r>
            <a:r>
              <a:rPr lang="en-US" sz="2400" baseline="42000">
                <a:solidFill>
                  <a:srgbClr val="000000"/>
                </a:solidFill>
                <a:latin typeface="Helvetica" pitchFamily="1" charset="0"/>
              </a:rPr>
              <a:t>2</a:t>
            </a:r>
            <a:r>
              <a:rPr lang="en-US" sz="2400">
                <a:solidFill>
                  <a:srgbClr val="000000"/>
                </a:solidFill>
                <a:latin typeface="Helvetica" pitchFamily="1" charset="0"/>
              </a:rPr>
              <a:t> + 100n </a:t>
            </a:r>
            <a:r>
              <a:rPr lang="en-US" sz="2400">
                <a:solidFill>
                  <a:srgbClr val="000000"/>
                </a:solidFill>
                <a:latin typeface="Symbol" pitchFamily="18" charset="2"/>
                <a:sym typeface="Symbol" pitchFamily="18" charset="2"/>
              </a:rPr>
              <a:t></a:t>
            </a:r>
            <a:r>
              <a:rPr lang="en-US" sz="2400">
                <a:solidFill>
                  <a:srgbClr val="000000"/>
                </a:solidFill>
                <a:latin typeface="Times" pitchFamily="-128" charset="0"/>
              </a:rPr>
              <a:t>  </a:t>
            </a:r>
            <a:r>
              <a:rPr lang="en-US" sz="2400">
                <a:solidFill>
                  <a:srgbClr val="000000"/>
                </a:solidFill>
                <a:latin typeface="Helvetica" pitchFamily="1" charset="0"/>
              </a:rPr>
              <a:t>O(n</a:t>
            </a:r>
            <a:r>
              <a:rPr lang="en-US" sz="2400" baseline="42000">
                <a:solidFill>
                  <a:srgbClr val="000000"/>
                </a:solidFill>
                <a:latin typeface="Helvetica" pitchFamily="1" charset="0"/>
              </a:rPr>
              <a:t>2</a:t>
            </a:r>
            <a:r>
              <a:rPr lang="en-US" sz="2400">
                <a:solidFill>
                  <a:srgbClr val="000000"/>
                </a:solidFill>
                <a:latin typeface="Helvetica" pitchFamily="1" charset="0"/>
              </a:rPr>
              <a:t>)</a:t>
            </a:r>
            <a:endParaRPr lang="en-US" sz="2400">
              <a:solidFill>
                <a:srgbClr val="0000FF"/>
              </a:solidFill>
              <a:latin typeface="Helvetica" pitchFamily="1" charset="0"/>
              <a:sym typeface="Symbol" pitchFamily="18" charset="2"/>
            </a:endParaRPr>
          </a:p>
        </p:txBody>
      </p:sp>
      <p:sp>
        <p:nvSpPr>
          <p:cNvPr id="107534" name="Rectangle 30"/>
          <p:cNvSpPr>
            <a:spLocks noChangeArrowheads="1"/>
          </p:cNvSpPr>
          <p:nvPr/>
        </p:nvSpPr>
        <p:spPr bwMode="auto">
          <a:xfrm>
            <a:off x="6403975" y="5330248"/>
            <a:ext cx="75693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l">
              <a:lnSpc>
                <a:spcPct val="70000"/>
              </a:lnSpc>
            </a:pPr>
            <a:r>
              <a:rPr lang="en-US" sz="2400" dirty="0">
                <a:solidFill>
                  <a:srgbClr val="000000"/>
                </a:solidFill>
                <a:latin typeface="Helvetica" pitchFamily="1" charset="0"/>
              </a:rPr>
              <a:t>c = </a:t>
            </a:r>
            <a:endParaRPr lang="en-US" sz="2400" dirty="0" smtClean="0">
              <a:solidFill>
                <a:srgbClr val="000000"/>
              </a:solidFill>
              <a:latin typeface="Helvetica" pitchFamily="1" charset="0"/>
            </a:endParaRPr>
          </a:p>
          <a:p>
            <a:pPr algn="l">
              <a:lnSpc>
                <a:spcPct val="70000"/>
              </a:lnSpc>
            </a:pPr>
            <a:endParaRPr lang="en-US" sz="2400" dirty="0">
              <a:solidFill>
                <a:srgbClr val="000000"/>
              </a:solidFill>
              <a:latin typeface="Helvetica" pitchFamily="1" charset="0"/>
            </a:endParaRPr>
          </a:p>
          <a:p>
            <a:pPr algn="l">
              <a:lnSpc>
                <a:spcPct val="70000"/>
              </a:lnSpc>
            </a:pPr>
            <a:r>
              <a:rPr lang="en-US" sz="2400" dirty="0">
                <a:solidFill>
                  <a:srgbClr val="000000"/>
                </a:solidFill>
                <a:latin typeface="Helvetica" pitchFamily="1" charset="0"/>
              </a:rPr>
              <a:t>N = </a:t>
            </a:r>
          </a:p>
        </p:txBody>
      </p:sp>
      <p:sp>
        <p:nvSpPr>
          <p:cNvPr id="107535" name="Text Box 5"/>
          <p:cNvSpPr txBox="1">
            <a:spLocks noChangeArrowheads="1"/>
          </p:cNvSpPr>
          <p:nvPr/>
        </p:nvSpPr>
        <p:spPr bwMode="auto">
          <a:xfrm>
            <a:off x="150019" y="-12710"/>
            <a:ext cx="843121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5400" b="1" dirty="0" smtClean="0">
                <a:latin typeface="+mn-lt"/>
                <a:cs typeface="Times New Roman" pitchFamily="18" charset="0"/>
              </a:rPr>
              <a:t>Big-O  definition </a:t>
            </a:r>
          </a:p>
          <a:p>
            <a:pPr algn="ctr"/>
            <a:r>
              <a:rPr lang="en-US" sz="2400" dirty="0" smtClean="0">
                <a:latin typeface="+mn-lt"/>
                <a:cs typeface="Times New Roman" pitchFamily="18" charset="0"/>
              </a:rPr>
              <a:t>(using different notation)</a:t>
            </a:r>
            <a:endParaRPr lang="en-US" sz="3200" dirty="0">
              <a:latin typeface="+mn-lt"/>
              <a:cs typeface="Times New Roman" pitchFamily="18" charset="0"/>
            </a:endParaRPr>
          </a:p>
        </p:txBody>
      </p:sp>
      <p:sp>
        <p:nvSpPr>
          <p:cNvPr id="107536" name="Rectangle 2"/>
          <p:cNvSpPr>
            <a:spLocks noChangeArrowheads="1"/>
          </p:cNvSpPr>
          <p:nvPr/>
        </p:nvSpPr>
        <p:spPr bwMode="auto">
          <a:xfrm>
            <a:off x="3008313" y="5532438"/>
            <a:ext cx="2714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00"/>
                </a:solidFill>
                <a:latin typeface="Helvetica" pitchFamily="1" charset="0"/>
                <a:sym typeface="Symbol" pitchFamily="18" charset="2"/>
              </a:rPr>
              <a:t>42n</a:t>
            </a:r>
            <a:r>
              <a:rPr lang="en-US" sz="2400" baseline="42000">
                <a:solidFill>
                  <a:srgbClr val="000000"/>
                </a:solidFill>
                <a:latin typeface="Helvetica" pitchFamily="1" charset="0"/>
              </a:rPr>
              <a:t>2</a:t>
            </a:r>
            <a:r>
              <a:rPr lang="en-US" sz="2400">
                <a:solidFill>
                  <a:srgbClr val="000000"/>
                </a:solidFill>
                <a:latin typeface="Helvetica" pitchFamily="1" charset="0"/>
              </a:rPr>
              <a:t> + 100n &lt; cn</a:t>
            </a:r>
            <a:r>
              <a:rPr lang="en-US" sz="2400" baseline="42000">
                <a:solidFill>
                  <a:srgbClr val="000000"/>
                </a:solidFill>
                <a:latin typeface="Helvetica" pitchFamily="1" charset="0"/>
              </a:rPr>
              <a:t>2</a:t>
            </a:r>
            <a:r>
              <a:rPr lang="en-US" sz="2400">
                <a:solidFill>
                  <a:srgbClr val="000000"/>
                </a:solidFill>
              </a:rPr>
              <a:t> </a:t>
            </a:r>
          </a:p>
        </p:txBody>
      </p:sp>
      <p:sp>
        <p:nvSpPr>
          <p:cNvPr id="107537" name="Text Box 16"/>
          <p:cNvSpPr txBox="1">
            <a:spLocks noChangeArrowheads="1"/>
          </p:cNvSpPr>
          <p:nvPr/>
        </p:nvSpPr>
        <p:spPr bwMode="auto">
          <a:xfrm>
            <a:off x="403225" y="3998913"/>
            <a:ext cx="1800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t>To claim that</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7090560" y="5055480"/>
              <a:ext cx="1587240" cy="1225440"/>
            </p14:xfrm>
          </p:contentPart>
        </mc:Choice>
        <mc:Fallback xmlns="">
          <p:pic>
            <p:nvPicPr>
              <p:cNvPr id="2" name="Ink 1"/>
              <p:cNvPicPr/>
              <p:nvPr/>
            </p:nvPicPr>
            <p:blipFill>
              <a:blip r:embed="rId5"/>
              <a:stretch>
                <a:fillRect/>
              </a:stretch>
            </p:blipFill>
            <p:spPr>
              <a:xfrm>
                <a:off x="7076160" y="5041440"/>
                <a:ext cx="1615680" cy="1248480"/>
              </a:xfrm>
              <a:prstGeom prst="rect">
                <a:avLst/>
              </a:prstGeom>
            </p:spPr>
          </p:pic>
        </mc:Fallback>
      </mc:AlternateContent>
    </p:spTree>
    <p:extLst>
      <p:ext uri="{BB962C8B-B14F-4D97-AF65-F5344CB8AC3E}">
        <p14:creationId xmlns:p14="http://schemas.microsoft.com/office/powerpoint/2010/main" val="132826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5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5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animBg="1"/>
      <p:bldP spid="107526" grpId="0"/>
      <p:bldP spid="107527" grpId="0" animBg="1"/>
      <p:bldP spid="107528" grpId="0"/>
      <p:bldP spid="1075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Prolog Quiz Bonus</a:t>
            </a:r>
            <a:endParaRPr lang="en-US" dirty="0"/>
          </a:p>
        </p:txBody>
      </p:sp>
      <p:sp>
        <p:nvSpPr>
          <p:cNvPr id="3" name="Content Placeholder 2"/>
          <p:cNvSpPr>
            <a:spLocks noGrp="1"/>
          </p:cNvSpPr>
          <p:nvPr>
            <p:ph idx="1"/>
          </p:nvPr>
        </p:nvSpPr>
        <p:spPr/>
        <p:txBody>
          <a:bodyPr/>
          <a:lstStyle/>
          <a:p>
            <a:r>
              <a:rPr lang="en-US" dirty="0" smtClean="0"/>
              <a:t>Submit a copy of CORRECT solutions to each question on the quiz + explanation of something you now understand better</a:t>
            </a:r>
          </a:p>
          <a:p>
            <a:pPr lvl="1"/>
            <a:r>
              <a:rPr lang="en-US" dirty="0" smtClean="0"/>
              <a:t>Just use regular paper (you can keep your quiz)</a:t>
            </a:r>
          </a:p>
          <a:p>
            <a:pPr lvl="1"/>
            <a:r>
              <a:rPr lang="en-US" dirty="0" smtClean="0"/>
              <a:t>You can hand write it or type it</a:t>
            </a:r>
          </a:p>
          <a:p>
            <a:pPr lvl="1"/>
            <a:r>
              <a:rPr lang="en-US" dirty="0" smtClean="0"/>
              <a:t>You can collaborate but need to write your own solution (no pair programming)</a:t>
            </a:r>
          </a:p>
          <a:p>
            <a:r>
              <a:rPr lang="en-US" dirty="0" smtClean="0"/>
              <a:t>5 points extra credit</a:t>
            </a:r>
          </a:p>
          <a:p>
            <a:r>
              <a:rPr lang="en-US" dirty="0" smtClean="0"/>
              <a:t>Due Thursday April 4</a:t>
            </a:r>
            <a:r>
              <a:rPr lang="en-US" baseline="30000" dirty="0" smtClean="0"/>
              <a:t>th</a:t>
            </a:r>
            <a:r>
              <a:rPr lang="en-US" dirty="0" smtClean="0"/>
              <a:t> in class</a:t>
            </a:r>
            <a:endParaRPr lang="en-US" dirty="0"/>
          </a:p>
        </p:txBody>
      </p:sp>
    </p:spTree>
    <p:extLst>
      <p:ext uri="{BB962C8B-B14F-4D97-AF65-F5344CB8AC3E}">
        <p14:creationId xmlns:p14="http://schemas.microsoft.com/office/powerpoint/2010/main" val="28037685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5"/>
          <p:cNvSpPr txBox="1">
            <a:spLocks noChangeArrowheads="1"/>
          </p:cNvSpPr>
          <p:nvPr/>
        </p:nvSpPr>
        <p:spPr bwMode="auto">
          <a:xfrm>
            <a:off x="706438" y="293688"/>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4400" b="1" dirty="0" smtClean="0">
                <a:latin typeface="+mn-lt"/>
                <a:cs typeface="Times New Roman" pitchFamily="18" charset="0"/>
              </a:rPr>
              <a:t>Apply the formal definition</a:t>
            </a:r>
            <a:endParaRPr lang="en-US" sz="4400" b="1" dirty="0">
              <a:latin typeface="+mn-lt"/>
              <a:cs typeface="Times New Roman" pitchFamily="18" charset="0"/>
            </a:endParaRPr>
          </a:p>
        </p:txBody>
      </p:sp>
      <p:sp>
        <p:nvSpPr>
          <p:cNvPr id="124933" name="Text Box 10"/>
          <p:cNvSpPr txBox="1">
            <a:spLocks noChangeArrowheads="1"/>
          </p:cNvSpPr>
          <p:nvPr/>
        </p:nvSpPr>
        <p:spPr bwMode="auto">
          <a:xfrm>
            <a:off x="99791" y="1334408"/>
            <a:ext cx="2824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latin typeface="Helvetica" pitchFamily="1" charset="0"/>
                <a:sym typeface="Symbol" pitchFamily="18" charset="2"/>
              </a:rPr>
              <a:t>42n+999  </a:t>
            </a:r>
            <a:r>
              <a:rPr lang="en-US" sz="2400">
                <a:latin typeface="Symbol" pitchFamily="18" charset="2"/>
                <a:sym typeface="Symbol" pitchFamily="18" charset="2"/>
              </a:rPr>
              <a:t></a:t>
            </a:r>
            <a:r>
              <a:rPr lang="en-US" sz="2400">
                <a:latin typeface="Times" pitchFamily="-128" charset="0"/>
              </a:rPr>
              <a:t>  </a:t>
            </a:r>
            <a:r>
              <a:rPr lang="en-US" sz="2400">
                <a:latin typeface="Helvetica" pitchFamily="1" charset="0"/>
              </a:rPr>
              <a:t>O(n)</a:t>
            </a:r>
            <a:r>
              <a:rPr lang="en-US" sz="2400">
                <a:latin typeface="Times" pitchFamily="-128" charset="0"/>
              </a:rPr>
              <a:t> ?</a:t>
            </a:r>
            <a:r>
              <a:rPr lang="en-US" sz="2400">
                <a:latin typeface="Helvetica" pitchFamily="1" charset="0"/>
                <a:sym typeface="Symbol" pitchFamily="18" charset="2"/>
              </a:rPr>
              <a:t> </a:t>
            </a:r>
          </a:p>
        </p:txBody>
      </p:sp>
      <p:sp>
        <p:nvSpPr>
          <p:cNvPr id="124934" name="Text Box 12"/>
          <p:cNvSpPr txBox="1">
            <a:spLocks noChangeArrowheads="1"/>
          </p:cNvSpPr>
          <p:nvPr/>
        </p:nvSpPr>
        <p:spPr bwMode="auto">
          <a:xfrm>
            <a:off x="6288088" y="6388100"/>
            <a:ext cx="2462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a:solidFill>
                  <a:srgbClr val="0000FF"/>
                </a:solidFill>
                <a:latin typeface="Sand" charset="0"/>
              </a:rPr>
              <a:t>Use simplest form with O notation</a:t>
            </a:r>
          </a:p>
        </p:txBody>
      </p:sp>
      <p:grpSp>
        <p:nvGrpSpPr>
          <p:cNvPr id="124935" name="Group 15"/>
          <p:cNvGrpSpPr>
            <a:grpSpLocks/>
          </p:cNvGrpSpPr>
          <p:nvPr/>
        </p:nvGrpSpPr>
        <p:grpSpPr bwMode="auto">
          <a:xfrm>
            <a:off x="3389091" y="1334408"/>
            <a:ext cx="2306637" cy="482600"/>
            <a:chOff x="685" y="2199"/>
            <a:chExt cx="1453" cy="304"/>
          </a:xfrm>
        </p:grpSpPr>
        <p:sp>
          <p:nvSpPr>
            <p:cNvPr id="124942" name="Text Box 16"/>
            <p:cNvSpPr txBox="1">
              <a:spLocks noChangeArrowheads="1"/>
            </p:cNvSpPr>
            <p:nvPr/>
          </p:nvSpPr>
          <p:spPr bwMode="auto">
            <a:xfrm>
              <a:off x="685" y="2215"/>
              <a:ext cx="14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latin typeface="Helvetica" pitchFamily="1" charset="0"/>
                  <a:sym typeface="Symbol" pitchFamily="18" charset="2"/>
                </a:rPr>
                <a:t>50n  </a:t>
              </a:r>
              <a:r>
                <a:rPr lang="en-US" sz="2400">
                  <a:latin typeface="Symbol" pitchFamily="18" charset="2"/>
                  <a:sym typeface="Symbol" pitchFamily="18" charset="2"/>
                </a:rPr>
                <a:t></a:t>
              </a:r>
              <a:r>
                <a:rPr lang="en-US" sz="2400">
                  <a:latin typeface="Times" pitchFamily="-128" charset="0"/>
                </a:rPr>
                <a:t>  </a:t>
              </a:r>
              <a:r>
                <a:rPr lang="en-US" sz="2400">
                  <a:latin typeface="Helvetica" pitchFamily="1" charset="0"/>
                </a:rPr>
                <a:t>O(n  )</a:t>
              </a:r>
              <a:r>
                <a:rPr lang="en-US" sz="2400">
                  <a:latin typeface="Times" pitchFamily="-128" charset="0"/>
                </a:rPr>
                <a:t> ?</a:t>
              </a:r>
              <a:r>
                <a:rPr lang="en-US" sz="2400">
                  <a:latin typeface="Helvetica" pitchFamily="1" charset="0"/>
                  <a:sym typeface="Symbol" pitchFamily="18" charset="2"/>
                </a:rPr>
                <a:t> </a:t>
              </a:r>
            </a:p>
          </p:txBody>
        </p:sp>
        <p:sp>
          <p:nvSpPr>
            <p:cNvPr id="124943" name="Text Box 17"/>
            <p:cNvSpPr txBox="1">
              <a:spLocks noChangeArrowheads="1"/>
            </p:cNvSpPr>
            <p:nvPr/>
          </p:nvSpPr>
          <p:spPr bwMode="auto">
            <a:xfrm>
              <a:off x="1642" y="2199"/>
              <a:ext cx="2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latin typeface="Helvetica" pitchFamily="1" charset="0"/>
                </a:rPr>
                <a:t> 2</a:t>
              </a:r>
            </a:p>
          </p:txBody>
        </p:sp>
      </p:grpSp>
      <p:sp>
        <p:nvSpPr>
          <p:cNvPr id="124936" name="Text Box 18"/>
          <p:cNvSpPr txBox="1">
            <a:spLocks noChangeArrowheads="1"/>
          </p:cNvSpPr>
          <p:nvPr/>
        </p:nvSpPr>
        <p:spPr bwMode="auto">
          <a:xfrm>
            <a:off x="385763" y="6405563"/>
            <a:ext cx="2149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a:solidFill>
                  <a:srgbClr val="0000FF"/>
                </a:solidFill>
                <a:latin typeface="Sand" charset="0"/>
              </a:rPr>
              <a:t>Are these the “best” bounds?</a:t>
            </a:r>
          </a:p>
        </p:txBody>
      </p:sp>
      <p:grpSp>
        <p:nvGrpSpPr>
          <p:cNvPr id="124937" name="Group 19"/>
          <p:cNvGrpSpPr>
            <a:grpSpLocks/>
          </p:cNvGrpSpPr>
          <p:nvPr/>
        </p:nvGrpSpPr>
        <p:grpSpPr bwMode="auto">
          <a:xfrm>
            <a:off x="6091016" y="1334408"/>
            <a:ext cx="2998787" cy="484188"/>
            <a:chOff x="2214" y="2749"/>
            <a:chExt cx="1889" cy="305"/>
          </a:xfrm>
        </p:grpSpPr>
        <p:sp>
          <p:nvSpPr>
            <p:cNvPr id="124940" name="Text Box 20"/>
            <p:cNvSpPr txBox="1">
              <a:spLocks noChangeArrowheads="1"/>
            </p:cNvSpPr>
            <p:nvPr/>
          </p:nvSpPr>
          <p:spPr bwMode="auto">
            <a:xfrm>
              <a:off x="2214" y="2766"/>
              <a:ext cx="18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latin typeface="Helvetica" pitchFamily="1" charset="0"/>
                  <a:sym typeface="Symbol" pitchFamily="18" charset="2"/>
                </a:rPr>
                <a:t>0.001</a:t>
              </a:r>
              <a:r>
                <a:rPr lang="en-US" sz="2400">
                  <a:latin typeface="Courier" pitchFamily="49" charset="0"/>
                  <a:sym typeface="Symbol" pitchFamily="18" charset="2"/>
                </a:rPr>
                <a:t>*</a:t>
              </a:r>
              <a:r>
                <a:rPr lang="en-US" sz="2400">
                  <a:latin typeface="Helvetica" pitchFamily="1" charset="0"/>
                  <a:sym typeface="Symbol" pitchFamily="18" charset="2"/>
                </a:rPr>
                <a:t>n!  </a:t>
              </a:r>
              <a:r>
                <a:rPr lang="en-US" sz="2400">
                  <a:latin typeface="Symbol" pitchFamily="18" charset="2"/>
                  <a:sym typeface="Symbol" pitchFamily="18" charset="2"/>
                </a:rPr>
                <a:t></a:t>
              </a:r>
              <a:r>
                <a:rPr lang="en-US" sz="2400">
                  <a:latin typeface="Times" pitchFamily="-128" charset="0"/>
                </a:rPr>
                <a:t>  </a:t>
              </a:r>
              <a:r>
                <a:rPr lang="en-US" sz="2400">
                  <a:latin typeface="Helvetica" pitchFamily="1" charset="0"/>
                </a:rPr>
                <a:t>O(n  )</a:t>
              </a:r>
              <a:r>
                <a:rPr lang="en-US" sz="2400">
                  <a:latin typeface="Times" pitchFamily="-128" charset="0"/>
                </a:rPr>
                <a:t> ?</a:t>
              </a:r>
              <a:r>
                <a:rPr lang="en-US" sz="2400">
                  <a:latin typeface="Helvetica" pitchFamily="1" charset="0"/>
                  <a:sym typeface="Symbol" pitchFamily="18" charset="2"/>
                </a:rPr>
                <a:t> </a:t>
              </a:r>
            </a:p>
          </p:txBody>
        </p:sp>
        <p:sp>
          <p:nvSpPr>
            <p:cNvPr id="124941" name="Text Box 21"/>
            <p:cNvSpPr txBox="1">
              <a:spLocks noChangeArrowheads="1"/>
            </p:cNvSpPr>
            <p:nvPr/>
          </p:nvSpPr>
          <p:spPr bwMode="auto">
            <a:xfrm>
              <a:off x="3635" y="274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latin typeface="Helvetica" pitchFamily="1" charset="0"/>
                </a:rPr>
                <a:t>3</a:t>
              </a:r>
            </a:p>
          </p:txBody>
        </p:sp>
      </p:grpSp>
      <p:sp>
        <p:nvSpPr>
          <p:cNvPr id="124938" name="Text Box 22"/>
          <p:cNvSpPr txBox="1">
            <a:spLocks noChangeArrowheads="1"/>
          </p:cNvSpPr>
          <p:nvPr/>
        </p:nvSpPr>
        <p:spPr bwMode="auto">
          <a:xfrm>
            <a:off x="6601041" y="1856033"/>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a:solidFill>
                  <a:srgbClr val="0000FF"/>
                </a:solidFill>
                <a:latin typeface="Sand" charset="0"/>
              </a:rPr>
              <a:t>True or False?</a:t>
            </a:r>
          </a:p>
        </p:txBody>
      </p:sp>
      <p:sp>
        <p:nvSpPr>
          <p:cNvPr id="124939" name="Line 23"/>
          <p:cNvSpPr>
            <a:spLocks noChangeShapeType="1"/>
          </p:cNvSpPr>
          <p:nvPr/>
        </p:nvSpPr>
        <p:spPr bwMode="auto">
          <a:xfrm>
            <a:off x="5867400" y="1502682"/>
            <a:ext cx="0" cy="428851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Rectangle 30"/>
          <p:cNvSpPr>
            <a:spLocks noChangeArrowheads="1"/>
          </p:cNvSpPr>
          <p:nvPr/>
        </p:nvSpPr>
        <p:spPr bwMode="auto">
          <a:xfrm>
            <a:off x="253356" y="4958721"/>
            <a:ext cx="75693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l">
              <a:lnSpc>
                <a:spcPct val="70000"/>
              </a:lnSpc>
            </a:pPr>
            <a:r>
              <a:rPr lang="en-US" sz="2400" dirty="0">
                <a:solidFill>
                  <a:srgbClr val="000000"/>
                </a:solidFill>
                <a:latin typeface="Helvetica" pitchFamily="1" charset="0"/>
              </a:rPr>
              <a:t>c = </a:t>
            </a:r>
            <a:endParaRPr lang="en-US" sz="2400" dirty="0" smtClean="0">
              <a:solidFill>
                <a:srgbClr val="000000"/>
              </a:solidFill>
              <a:latin typeface="Helvetica" pitchFamily="1" charset="0"/>
            </a:endParaRPr>
          </a:p>
          <a:p>
            <a:pPr algn="l">
              <a:lnSpc>
                <a:spcPct val="70000"/>
              </a:lnSpc>
            </a:pPr>
            <a:endParaRPr lang="en-US" sz="2400" dirty="0">
              <a:solidFill>
                <a:srgbClr val="000000"/>
              </a:solidFill>
              <a:latin typeface="Helvetica" pitchFamily="1" charset="0"/>
            </a:endParaRPr>
          </a:p>
          <a:p>
            <a:pPr algn="l">
              <a:lnSpc>
                <a:spcPct val="70000"/>
              </a:lnSpc>
            </a:pPr>
            <a:r>
              <a:rPr lang="en-US" sz="2400" dirty="0">
                <a:solidFill>
                  <a:srgbClr val="000000"/>
                </a:solidFill>
                <a:latin typeface="Helvetica" pitchFamily="1" charset="0"/>
              </a:rPr>
              <a:t>N = </a:t>
            </a:r>
          </a:p>
        </p:txBody>
      </p:sp>
      <p:sp>
        <p:nvSpPr>
          <p:cNvPr id="19" name="Rectangle 30"/>
          <p:cNvSpPr>
            <a:spLocks noChangeArrowheads="1"/>
          </p:cNvSpPr>
          <p:nvPr/>
        </p:nvSpPr>
        <p:spPr bwMode="auto">
          <a:xfrm>
            <a:off x="3053396" y="4958721"/>
            <a:ext cx="75693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l">
              <a:lnSpc>
                <a:spcPct val="70000"/>
              </a:lnSpc>
            </a:pPr>
            <a:r>
              <a:rPr lang="en-US" sz="2400" dirty="0">
                <a:solidFill>
                  <a:srgbClr val="000000"/>
                </a:solidFill>
                <a:latin typeface="Helvetica" pitchFamily="1" charset="0"/>
              </a:rPr>
              <a:t>c = </a:t>
            </a:r>
            <a:endParaRPr lang="en-US" sz="2400" dirty="0" smtClean="0">
              <a:solidFill>
                <a:srgbClr val="000000"/>
              </a:solidFill>
              <a:latin typeface="Helvetica" pitchFamily="1" charset="0"/>
            </a:endParaRPr>
          </a:p>
          <a:p>
            <a:pPr algn="l">
              <a:lnSpc>
                <a:spcPct val="70000"/>
              </a:lnSpc>
            </a:pPr>
            <a:endParaRPr lang="en-US" sz="2400" dirty="0">
              <a:solidFill>
                <a:srgbClr val="000000"/>
              </a:solidFill>
              <a:latin typeface="Helvetica" pitchFamily="1" charset="0"/>
            </a:endParaRPr>
          </a:p>
          <a:p>
            <a:pPr algn="l">
              <a:lnSpc>
                <a:spcPct val="70000"/>
              </a:lnSpc>
            </a:pPr>
            <a:r>
              <a:rPr lang="en-US" sz="2400" dirty="0">
                <a:solidFill>
                  <a:srgbClr val="000000"/>
                </a:solidFill>
                <a:latin typeface="Helvetica" pitchFamily="1" charset="0"/>
              </a:rPr>
              <a:t>N = </a:t>
            </a:r>
          </a:p>
        </p:txBody>
      </p:sp>
      <p:sp>
        <p:nvSpPr>
          <p:cNvPr id="20" name="Rectangle 30"/>
          <p:cNvSpPr>
            <a:spLocks noChangeArrowheads="1"/>
          </p:cNvSpPr>
          <p:nvPr/>
        </p:nvSpPr>
        <p:spPr bwMode="auto">
          <a:xfrm>
            <a:off x="5909619" y="4958721"/>
            <a:ext cx="756938"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l">
              <a:lnSpc>
                <a:spcPct val="70000"/>
              </a:lnSpc>
            </a:pPr>
            <a:r>
              <a:rPr lang="en-US" sz="2400" dirty="0">
                <a:solidFill>
                  <a:srgbClr val="000000"/>
                </a:solidFill>
                <a:latin typeface="Helvetica" pitchFamily="1" charset="0"/>
              </a:rPr>
              <a:t>c = </a:t>
            </a:r>
            <a:endParaRPr lang="en-US" sz="2400" dirty="0" smtClean="0">
              <a:solidFill>
                <a:srgbClr val="000000"/>
              </a:solidFill>
              <a:latin typeface="Helvetica" pitchFamily="1" charset="0"/>
            </a:endParaRPr>
          </a:p>
          <a:p>
            <a:pPr algn="l">
              <a:lnSpc>
                <a:spcPct val="70000"/>
              </a:lnSpc>
            </a:pPr>
            <a:endParaRPr lang="en-US" sz="2400" dirty="0">
              <a:solidFill>
                <a:srgbClr val="000000"/>
              </a:solidFill>
              <a:latin typeface="Helvetica" pitchFamily="1" charset="0"/>
            </a:endParaRPr>
          </a:p>
          <a:p>
            <a:pPr algn="l">
              <a:lnSpc>
                <a:spcPct val="70000"/>
              </a:lnSpc>
            </a:pPr>
            <a:r>
              <a:rPr lang="en-US" sz="2400" dirty="0">
                <a:solidFill>
                  <a:srgbClr val="000000"/>
                </a:solidFill>
                <a:latin typeface="Helvetica" pitchFamily="1" charset="0"/>
              </a:rPr>
              <a:t>N = </a:t>
            </a:r>
          </a:p>
        </p:txBody>
      </p:sp>
      <p:sp>
        <p:nvSpPr>
          <p:cNvPr id="21" name="Text Box 22"/>
          <p:cNvSpPr txBox="1">
            <a:spLocks noChangeArrowheads="1"/>
          </p:cNvSpPr>
          <p:nvPr/>
        </p:nvSpPr>
        <p:spPr bwMode="auto">
          <a:xfrm>
            <a:off x="369463" y="1826682"/>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a:solidFill>
                  <a:srgbClr val="0000FF"/>
                </a:solidFill>
                <a:latin typeface="Sand" charset="0"/>
              </a:rPr>
              <a:t>True or False?</a:t>
            </a:r>
          </a:p>
        </p:txBody>
      </p:sp>
      <p:sp>
        <p:nvSpPr>
          <p:cNvPr id="22" name="Text Box 22"/>
          <p:cNvSpPr txBox="1">
            <a:spLocks noChangeArrowheads="1"/>
          </p:cNvSpPr>
          <p:nvPr/>
        </p:nvSpPr>
        <p:spPr bwMode="auto">
          <a:xfrm>
            <a:off x="3389091" y="1856033"/>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a:solidFill>
                  <a:srgbClr val="0000FF"/>
                </a:solidFill>
                <a:latin typeface="Sand" charset="0"/>
              </a:rPr>
              <a:t>True or False?</a:t>
            </a:r>
          </a:p>
        </p:txBody>
      </p:sp>
      <p:sp>
        <p:nvSpPr>
          <p:cNvPr id="23" name="Line 23"/>
          <p:cNvSpPr>
            <a:spLocks noChangeShapeType="1"/>
          </p:cNvSpPr>
          <p:nvPr/>
        </p:nvSpPr>
        <p:spPr bwMode="auto">
          <a:xfrm>
            <a:off x="2923953" y="1467648"/>
            <a:ext cx="0" cy="428851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43360" y="1780560"/>
              <a:ext cx="8631360" cy="4258440"/>
            </p14:xfrm>
          </p:contentPart>
        </mc:Choice>
        <mc:Fallback xmlns="">
          <p:pic>
            <p:nvPicPr>
              <p:cNvPr id="2" name="Ink 1"/>
              <p:cNvPicPr/>
              <p:nvPr/>
            </p:nvPicPr>
            <p:blipFill>
              <a:blip r:embed="rId4"/>
              <a:stretch>
                <a:fillRect/>
              </a:stretch>
            </p:blipFill>
            <p:spPr>
              <a:xfrm>
                <a:off x="228240" y="1765080"/>
                <a:ext cx="8662680" cy="4279320"/>
              </a:xfrm>
              <a:prstGeom prst="rect">
                <a:avLst/>
              </a:prstGeom>
            </p:spPr>
          </p:pic>
        </mc:Fallback>
      </mc:AlternateContent>
    </p:spTree>
    <p:extLst>
      <p:ext uri="{BB962C8B-B14F-4D97-AF65-F5344CB8AC3E}">
        <p14:creationId xmlns:p14="http://schemas.microsoft.com/office/powerpoint/2010/main" val="38542361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685800" y="2362200"/>
            <a:ext cx="7772400" cy="1470025"/>
          </a:xfrm>
        </p:spPr>
        <p:txBody>
          <a:bodyPr/>
          <a:lstStyle/>
          <a:p>
            <a:pPr eaLnBrk="1" hangingPunct="1"/>
            <a:r>
              <a:rPr lang="en-US" sz="13800" b="1" dirty="0" smtClean="0"/>
              <a:t>Loop Counting </a:t>
            </a:r>
            <a:br>
              <a:rPr lang="en-US" sz="13800" b="1" dirty="0" smtClean="0"/>
            </a:br>
            <a:r>
              <a:rPr lang="en-US" sz="6600" b="1" dirty="0" smtClean="0"/>
              <a:t>(calculate runtime by counting each step)</a:t>
            </a:r>
            <a:endParaRPr lang="en-US" sz="11500" b="1" dirty="0" smtClean="0"/>
          </a:p>
        </p:txBody>
      </p:sp>
    </p:spTree>
    <p:extLst>
      <p:ext uri="{BB962C8B-B14F-4D97-AF65-F5344CB8AC3E}">
        <p14:creationId xmlns:p14="http://schemas.microsoft.com/office/powerpoint/2010/main" val="20504533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Example 1: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533400" y="1828800"/>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smtClean="0">
                <a:latin typeface="Courier New" pitchFamily="49" charset="0"/>
              </a:rPr>
              <a:t>i</a:t>
            </a:r>
            <a:r>
              <a:rPr lang="en-US" b="1" dirty="0" smtClean="0">
                <a:latin typeface="Courier New" pitchFamily="49" charset="0"/>
              </a:rPr>
              <a:t> &lt; N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a:t>
            </a:r>
          </a:p>
          <a:p>
            <a:pPr marL="0" indent="0">
              <a:buNone/>
            </a:pPr>
            <a:endParaRPr lang="en-US" sz="1050" b="1" dirty="0" smtClean="0">
              <a:latin typeface="Courier New" pitchFamily="49" charset="0"/>
            </a:endParaRPr>
          </a:p>
          <a:p>
            <a:pPr marL="0" indent="0">
              <a:buNone/>
            </a:pPr>
            <a:r>
              <a:rPr lang="en-US" b="1" dirty="0" smtClean="0">
                <a:latin typeface="Courier New" pitchFamily="49" charset="0"/>
              </a:rPr>
              <a:t>	// constant-time operation</a:t>
            </a:r>
            <a:endParaRPr lang="en-US" b="1" dirty="0">
              <a:latin typeface="Courier New" pitchFamily="49" charset="0"/>
            </a:endParaRPr>
          </a:p>
          <a:p>
            <a:pPr marL="0" indent="0">
              <a:buNone/>
            </a:pPr>
            <a:r>
              <a:rPr lang="en-US" b="1" dirty="0" smtClean="0">
                <a:latin typeface="Courier New" pitchFamily="49" charset="0"/>
              </a:rPr>
              <a:t>} </a:t>
            </a:r>
          </a:p>
          <a:p>
            <a:pPr marL="0" indent="0">
              <a:buNone/>
            </a:pPr>
            <a:r>
              <a:rPr lang="en-US" sz="2000"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2667000" y="3678866"/>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p:txBody>
      </p:sp>
      <p:sp>
        <p:nvSpPr>
          <p:cNvPr id="5" name="Right Brace 4"/>
          <p:cNvSpPr/>
          <p:nvPr/>
        </p:nvSpPr>
        <p:spPr>
          <a:xfrm>
            <a:off x="3352800" y="4159101"/>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733800" y="4977447"/>
            <a:ext cx="990600" cy="954107"/>
          </a:xfrm>
          <a:prstGeom prst="rect">
            <a:avLst/>
          </a:prstGeom>
          <a:noFill/>
        </p:spPr>
        <p:txBody>
          <a:bodyPr wrap="square" rtlCol="0">
            <a:spAutoFit/>
          </a:bodyPr>
          <a:lstStyle/>
          <a:p>
            <a:pPr algn="ctr"/>
            <a:r>
              <a:rPr lang="en-US" sz="2800" dirty="0" smtClean="0"/>
              <a:t>Total </a:t>
            </a:r>
          </a:p>
          <a:p>
            <a:pPr algn="ctr"/>
            <a:r>
              <a:rPr lang="en-US" sz="2800" dirty="0" smtClean="0"/>
              <a:t>of N</a:t>
            </a:r>
            <a:endParaRPr lang="en-US" sz="2800" dirty="0"/>
          </a:p>
        </p:txBody>
      </p:sp>
      <p:sp>
        <p:nvSpPr>
          <p:cNvPr id="7" name="TextBox 6"/>
          <p:cNvSpPr txBox="1"/>
          <p:nvPr/>
        </p:nvSpPr>
        <p:spPr>
          <a:xfrm>
            <a:off x="6096000" y="4043293"/>
            <a:ext cx="2362200" cy="1200329"/>
          </a:xfrm>
          <a:prstGeom prst="rect">
            <a:avLst/>
          </a:prstGeom>
          <a:noFill/>
        </p:spPr>
        <p:txBody>
          <a:bodyPr wrap="square" rtlCol="0">
            <a:spAutoFit/>
          </a:bodyPr>
          <a:lstStyle/>
          <a:p>
            <a:pPr algn="ctr"/>
            <a:r>
              <a:rPr lang="en-US" sz="7200" dirty="0" smtClean="0"/>
              <a:t>O(N)</a:t>
            </a:r>
          </a:p>
        </p:txBody>
      </p:sp>
      <p:sp>
        <p:nvSpPr>
          <p:cNvPr id="8" name="Rectangle 7"/>
          <p:cNvSpPr/>
          <p:nvPr>
            <p:custDataLst>
              <p:tags r:id="rId1"/>
            </p:custDataLst>
          </p:nvPr>
        </p:nvSpPr>
        <p:spPr>
          <a:xfrm>
            <a:off x="4305300" y="1828800"/>
            <a:ext cx="1562100" cy="6096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custDataLst>
              <p:tags r:id="rId2"/>
            </p:custDataLst>
          </p:nvPr>
        </p:nvSpPr>
        <p:spPr>
          <a:xfrm>
            <a:off x="1524000" y="2590800"/>
            <a:ext cx="6553200" cy="6096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custDataLst>
              <p:tags r:id="rId3"/>
            </p:custDataLst>
          </p:nvPr>
        </p:nvSpPr>
        <p:spPr>
          <a:xfrm>
            <a:off x="6258147" y="1828800"/>
            <a:ext cx="1209453" cy="6096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Line Callout 1 11"/>
          <p:cNvSpPr/>
          <p:nvPr/>
        </p:nvSpPr>
        <p:spPr>
          <a:xfrm>
            <a:off x="5248275" y="5638800"/>
            <a:ext cx="2219325" cy="1016654"/>
          </a:xfrm>
          <a:prstGeom prst="borderCallout1">
            <a:avLst>
              <a:gd name="adj1" fmla="val 57679"/>
              <a:gd name="adj2" fmla="val -1949"/>
              <a:gd name="adj3" fmla="val 87459"/>
              <a:gd name="adj4" fmla="val -8843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Technically 3 operations!</a:t>
            </a:r>
            <a:endParaRPr lang="en-US" sz="2400" dirty="0"/>
          </a:p>
        </p:txBody>
      </p:sp>
    </p:spTree>
    <p:extLst>
      <p:ext uri="{BB962C8B-B14F-4D97-AF65-F5344CB8AC3E}">
        <p14:creationId xmlns:p14="http://schemas.microsoft.com/office/powerpoint/2010/main" val="15634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499"/>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499"/>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499"/>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autoUpdateAnimBg="0"/>
      <p:bldP spid="9" grpId="0" animBg="1" autoUpdateAnimBg="0"/>
      <p:bldP spid="11" grpId="0" animBg="1" autoUpdateAnimBg="0"/>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a:t>
            </a:r>
            <a:r>
              <a:rPr lang="en-US" b="1" dirty="0" smtClean="0"/>
              <a:t>2: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533400" y="1828800"/>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=1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 &lt; N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a:t>
            </a:r>
            <a:r>
              <a:rPr lang="en-US" b="1" dirty="0" err="1" smtClean="0">
                <a:latin typeface="Courier New" pitchFamily="49" charset="0"/>
              </a:rPr>
              <a:t>i</a:t>
            </a:r>
            <a:r>
              <a:rPr lang="en-US" b="1" dirty="0" smtClean="0">
                <a:latin typeface="Courier New" pitchFamily="49" charset="0"/>
              </a:rPr>
              <a:t>*2){</a:t>
            </a:r>
          </a:p>
          <a:p>
            <a:pPr marL="0" indent="0">
              <a:buNone/>
            </a:pPr>
            <a:r>
              <a:rPr lang="en-US" b="1" dirty="0" smtClean="0">
                <a:latin typeface="Courier New" pitchFamily="49" charset="0"/>
              </a:rPr>
              <a:t>	// constant-time operation</a:t>
            </a:r>
            <a:endParaRPr lang="en-US" b="1" dirty="0">
              <a:latin typeface="Courier New" pitchFamily="49" charset="0"/>
            </a:endParaRPr>
          </a:p>
          <a:p>
            <a:pPr marL="0" indent="0">
              <a:buNone/>
            </a:pPr>
            <a:r>
              <a:rPr lang="en-US" b="1" dirty="0" smtClean="0">
                <a:latin typeface="Courier New" pitchFamily="49" charset="0"/>
              </a:rPr>
              <a:t>} </a:t>
            </a:r>
          </a:p>
          <a:p>
            <a:pPr marL="0" indent="0">
              <a:buNone/>
            </a:pPr>
            <a:r>
              <a:rPr lang="en-US" sz="2000"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=4</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=N/2</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2514600" y="3482165"/>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p:txBody>
      </p:sp>
      <p:sp>
        <p:nvSpPr>
          <p:cNvPr id="5" name="Right Brace 4"/>
          <p:cNvSpPr/>
          <p:nvPr/>
        </p:nvSpPr>
        <p:spPr>
          <a:xfrm>
            <a:off x="3200400" y="39624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581400" y="4780746"/>
            <a:ext cx="1524000" cy="1384995"/>
          </a:xfrm>
          <a:prstGeom prst="rect">
            <a:avLst/>
          </a:prstGeom>
          <a:noFill/>
        </p:spPr>
        <p:txBody>
          <a:bodyPr wrap="square" rtlCol="0">
            <a:spAutoFit/>
          </a:bodyPr>
          <a:lstStyle/>
          <a:p>
            <a:pPr algn="ctr"/>
            <a:r>
              <a:rPr lang="en-US" sz="2800" dirty="0" smtClean="0"/>
              <a:t>Total </a:t>
            </a:r>
          </a:p>
          <a:p>
            <a:pPr algn="ctr"/>
            <a:r>
              <a:rPr lang="en-US" sz="2800" dirty="0" smtClean="0"/>
              <a:t>of log</a:t>
            </a:r>
            <a:r>
              <a:rPr lang="en-US" sz="2800" baseline="-25000" dirty="0" smtClean="0"/>
              <a:t>2</a:t>
            </a:r>
            <a:r>
              <a:rPr lang="en-US" sz="2800" dirty="0" smtClean="0"/>
              <a:t>(N)</a:t>
            </a:r>
            <a:endParaRPr lang="en-US" sz="2800" dirty="0"/>
          </a:p>
        </p:txBody>
      </p:sp>
      <p:sp>
        <p:nvSpPr>
          <p:cNvPr id="7" name="TextBox 6"/>
          <p:cNvSpPr txBox="1"/>
          <p:nvPr/>
        </p:nvSpPr>
        <p:spPr>
          <a:xfrm>
            <a:off x="5181600" y="4133671"/>
            <a:ext cx="3962400" cy="1200329"/>
          </a:xfrm>
          <a:prstGeom prst="rect">
            <a:avLst/>
          </a:prstGeom>
          <a:noFill/>
        </p:spPr>
        <p:txBody>
          <a:bodyPr wrap="square" rtlCol="0">
            <a:spAutoFit/>
          </a:bodyPr>
          <a:lstStyle/>
          <a:p>
            <a:pPr algn="ctr"/>
            <a:r>
              <a:rPr lang="en-US" sz="7200" dirty="0" smtClean="0"/>
              <a:t>O(log</a:t>
            </a:r>
            <a:r>
              <a:rPr lang="en-US" sz="7200" baseline="-25000" dirty="0" smtClean="0"/>
              <a:t>2</a:t>
            </a:r>
            <a:r>
              <a:rPr lang="en-US" sz="7200" dirty="0" smtClean="0"/>
              <a:t>(N))</a:t>
            </a:r>
          </a:p>
        </p:txBody>
      </p:sp>
    </p:spTree>
    <p:extLst>
      <p:ext uri="{BB962C8B-B14F-4D97-AF65-F5344CB8AC3E}">
        <p14:creationId xmlns:p14="http://schemas.microsoft.com/office/powerpoint/2010/main" val="121447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a:t>
            </a:r>
            <a:r>
              <a:rPr lang="en-US" b="1" dirty="0" smtClean="0"/>
              <a:t>3: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533400" y="1828800"/>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=N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 &gt; 0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a:t>
            </a:r>
            <a:r>
              <a:rPr lang="en-US" b="1" dirty="0" err="1" smtClean="0">
                <a:latin typeface="Courier New" pitchFamily="49" charset="0"/>
              </a:rPr>
              <a:t>i</a:t>
            </a:r>
            <a:r>
              <a:rPr lang="en-US" b="1" dirty="0">
                <a:latin typeface="Courier New" pitchFamily="49" charset="0"/>
              </a:rPr>
              <a:t>/</a:t>
            </a:r>
            <a:r>
              <a:rPr lang="en-US" b="1" dirty="0" smtClean="0">
                <a:latin typeface="Courier New" pitchFamily="49" charset="0"/>
              </a:rPr>
              <a:t>2){</a:t>
            </a:r>
          </a:p>
          <a:p>
            <a:pPr marL="0" indent="0">
              <a:buNone/>
            </a:pPr>
            <a:r>
              <a:rPr lang="en-US" b="1" dirty="0" smtClean="0">
                <a:latin typeface="Courier New" pitchFamily="49" charset="0"/>
              </a:rPr>
              <a:t>	// constant-time operation</a:t>
            </a:r>
            <a:endParaRPr lang="en-US" b="1" dirty="0">
              <a:latin typeface="Courier New" pitchFamily="49" charset="0"/>
            </a:endParaRPr>
          </a:p>
          <a:p>
            <a:pPr marL="0" indent="0">
              <a:buNone/>
            </a:pPr>
            <a:r>
              <a:rPr lang="en-US" b="1" dirty="0" smtClean="0">
                <a:latin typeface="Courier New" pitchFamily="49" charset="0"/>
              </a:rPr>
              <a:t>} </a:t>
            </a:r>
          </a:p>
          <a:p>
            <a:pPr marL="0" indent="0">
              <a:buNone/>
            </a:pPr>
            <a:r>
              <a:rPr lang="en-US" sz="2000"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=4</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2514600" y="3482165"/>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p:txBody>
      </p:sp>
      <p:sp>
        <p:nvSpPr>
          <p:cNvPr id="5" name="Right Brace 4"/>
          <p:cNvSpPr/>
          <p:nvPr/>
        </p:nvSpPr>
        <p:spPr>
          <a:xfrm>
            <a:off x="3200400" y="39624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581400" y="4780746"/>
            <a:ext cx="1524000" cy="1384995"/>
          </a:xfrm>
          <a:prstGeom prst="rect">
            <a:avLst/>
          </a:prstGeom>
          <a:noFill/>
        </p:spPr>
        <p:txBody>
          <a:bodyPr wrap="square" rtlCol="0">
            <a:spAutoFit/>
          </a:bodyPr>
          <a:lstStyle/>
          <a:p>
            <a:pPr algn="ctr"/>
            <a:r>
              <a:rPr lang="en-US" sz="2800" dirty="0" smtClean="0"/>
              <a:t>Total </a:t>
            </a:r>
          </a:p>
          <a:p>
            <a:pPr algn="ctr"/>
            <a:r>
              <a:rPr lang="en-US" sz="2800" dirty="0" smtClean="0"/>
              <a:t>of log</a:t>
            </a:r>
            <a:r>
              <a:rPr lang="en-US" sz="2800" baseline="-25000" dirty="0" smtClean="0"/>
              <a:t>2</a:t>
            </a:r>
            <a:r>
              <a:rPr lang="en-US" sz="2800" dirty="0" smtClean="0"/>
              <a:t>(N)</a:t>
            </a:r>
            <a:endParaRPr lang="en-US" sz="2800" dirty="0"/>
          </a:p>
        </p:txBody>
      </p:sp>
      <p:sp>
        <p:nvSpPr>
          <p:cNvPr id="7" name="TextBox 6"/>
          <p:cNvSpPr txBox="1"/>
          <p:nvPr/>
        </p:nvSpPr>
        <p:spPr>
          <a:xfrm>
            <a:off x="5181600" y="4133671"/>
            <a:ext cx="3962400" cy="1200329"/>
          </a:xfrm>
          <a:prstGeom prst="rect">
            <a:avLst/>
          </a:prstGeom>
          <a:noFill/>
        </p:spPr>
        <p:txBody>
          <a:bodyPr wrap="square" rtlCol="0">
            <a:spAutoFit/>
          </a:bodyPr>
          <a:lstStyle/>
          <a:p>
            <a:pPr algn="ctr"/>
            <a:r>
              <a:rPr lang="en-US" sz="7200" dirty="0" smtClean="0"/>
              <a:t>O(log</a:t>
            </a:r>
            <a:r>
              <a:rPr lang="en-US" sz="7200" baseline="-25000" dirty="0" smtClean="0"/>
              <a:t>2</a:t>
            </a:r>
            <a:r>
              <a:rPr lang="en-US" sz="7200" dirty="0" smtClean="0"/>
              <a:t>(N))</a:t>
            </a:r>
          </a:p>
        </p:txBody>
      </p:sp>
    </p:spTree>
    <p:extLst>
      <p:ext uri="{BB962C8B-B14F-4D97-AF65-F5344CB8AC3E}">
        <p14:creationId xmlns:p14="http://schemas.microsoft.com/office/powerpoint/2010/main" val="237404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a:t>
            </a:r>
            <a:r>
              <a:rPr lang="en-US" b="1" dirty="0" smtClean="0"/>
              <a:t>4: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76200" y="1424765"/>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a:latin typeface="Courier New" pitchFamily="49" charset="0"/>
              </a:rPr>
              <a:t>i</a:t>
            </a:r>
            <a:r>
              <a:rPr lang="en-US" b="1" dirty="0">
                <a:latin typeface="Courier New" pitchFamily="49" charset="0"/>
              </a:rPr>
              <a:t> &lt; N ; </a:t>
            </a:r>
            <a:r>
              <a:rPr lang="en-US" b="1" dirty="0" err="1">
                <a:latin typeface="Courier New" pitchFamily="49" charset="0"/>
              </a:rPr>
              <a:t>i</a:t>
            </a:r>
            <a:r>
              <a:rPr lang="en-US" b="1" dirty="0">
                <a:latin typeface="Courier New" pitchFamily="49" charset="0"/>
              </a:rPr>
              <a:t>++){</a:t>
            </a:r>
          </a:p>
          <a:p>
            <a:pPr marL="0" indent="0">
              <a:buNone/>
            </a:pPr>
            <a:r>
              <a:rPr lang="en-US" b="1" dirty="0" smtClean="0">
                <a:latin typeface="Courier New" pitchFamily="49" charset="0"/>
              </a:rPr>
              <a:t>	for </a:t>
            </a:r>
            <a:r>
              <a:rPr lang="en-US" b="1" dirty="0">
                <a:latin typeface="Courier New" pitchFamily="49" charset="0"/>
              </a:rPr>
              <a:t>( </a:t>
            </a:r>
            <a:r>
              <a:rPr lang="en-US" b="1" dirty="0" err="1">
                <a:latin typeface="Courier New" pitchFamily="49" charset="0"/>
              </a:rPr>
              <a:t>int</a:t>
            </a:r>
            <a:r>
              <a:rPr lang="en-US" b="1" dirty="0">
                <a:latin typeface="Courier New" pitchFamily="49" charset="0"/>
              </a:rPr>
              <a:t> </a:t>
            </a:r>
            <a:r>
              <a:rPr lang="en-US" b="1" dirty="0" smtClean="0">
                <a:latin typeface="Courier New" pitchFamily="49" charset="0"/>
              </a:rPr>
              <a:t>z=0 </a:t>
            </a:r>
            <a:r>
              <a:rPr lang="en-US" b="1" dirty="0">
                <a:latin typeface="Courier New" pitchFamily="49" charset="0"/>
              </a:rPr>
              <a:t>; </a:t>
            </a:r>
            <a:r>
              <a:rPr lang="en-US" b="1" dirty="0" smtClean="0">
                <a:latin typeface="Courier New" pitchFamily="49" charset="0"/>
              </a:rPr>
              <a:t>z </a:t>
            </a:r>
            <a:r>
              <a:rPr lang="en-US" b="1" dirty="0">
                <a:latin typeface="Courier New" pitchFamily="49" charset="0"/>
              </a:rPr>
              <a:t>&lt; N ; </a:t>
            </a:r>
            <a:r>
              <a:rPr lang="en-US" b="1" dirty="0" smtClean="0">
                <a:latin typeface="Courier New" pitchFamily="49" charset="0"/>
              </a:rPr>
              <a:t>z++){</a:t>
            </a:r>
            <a:endParaRPr lang="en-US" b="1" dirty="0">
              <a:latin typeface="Courier New" pitchFamily="49" charset="0"/>
            </a:endParaRPr>
          </a:p>
          <a:p>
            <a:pPr marL="0" indent="0">
              <a:buNone/>
            </a:pPr>
            <a:r>
              <a:rPr lang="en-US" b="1" dirty="0" smtClean="0">
                <a:latin typeface="Courier New" pitchFamily="49" charset="0"/>
              </a:rPr>
              <a:t>	 	</a:t>
            </a:r>
            <a:r>
              <a:rPr lang="en-US" sz="2400" b="1" dirty="0" smtClean="0">
                <a:latin typeface="Courier New" pitchFamily="49" charset="0"/>
              </a:rPr>
              <a:t>// constant-time operation</a:t>
            </a:r>
            <a:endParaRPr lang="en-US" b="1" dirty="0">
              <a:latin typeface="Courier New" pitchFamily="49" charset="0"/>
            </a:endParaRPr>
          </a:p>
          <a:p>
            <a:pPr marL="0" indent="0">
              <a:buNone/>
            </a:pPr>
            <a:r>
              <a:rPr lang="en-US" sz="2000" b="1" dirty="0" smtClean="0">
                <a:latin typeface="Courier New" pitchFamily="49" charset="0"/>
              </a:rPr>
              <a:t>	}</a:t>
            </a:r>
          </a:p>
          <a:p>
            <a:pPr marL="0" indent="0">
              <a:buNone/>
            </a:pPr>
            <a:r>
              <a:rPr lang="en-US" sz="2000" b="1" dirty="0" smtClean="0">
                <a:latin typeface="Courier New" pitchFamily="49" charset="0"/>
              </a:rPr>
              <a:t>} </a:t>
            </a:r>
            <a:r>
              <a:rPr lang="en-US"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676400" y="3657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a:latin typeface="Courier New" pitchFamily="49" charset="0"/>
                <a:cs typeface="Courier New" pitchFamily="49" charset="0"/>
              </a:rPr>
              <a:t>N</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smtClean="0">
                <a:latin typeface="Courier New" pitchFamily="49" charset="0"/>
                <a:cs typeface="Courier New" pitchFamily="49" charset="0"/>
              </a:rPr>
              <a:t>N</a:t>
            </a:r>
          </a:p>
          <a:p>
            <a:pPr marL="169863" indent="-169863">
              <a:buFont typeface="Wingdings" pitchFamily="2" charset="2"/>
              <a:buChar char="Ø"/>
            </a:pPr>
            <a:r>
              <a:rPr lang="en-US" sz="2400" dirty="0" smtClean="0">
                <a:latin typeface="Courier New" pitchFamily="49" charset="0"/>
                <a:cs typeface="Courier New" pitchFamily="49" charset="0"/>
              </a:rPr>
              <a:t>N</a:t>
            </a: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N</a:t>
            </a:r>
          </a:p>
          <a:p>
            <a:pPr marL="169863" indent="-169863">
              <a:buFont typeface="Wingdings" pitchFamily="2" charset="2"/>
              <a:buChar char="Ø"/>
            </a:pPr>
            <a:r>
              <a:rPr lang="en-US" sz="2400" dirty="0">
                <a:latin typeface="Courier New" pitchFamily="49" charset="0"/>
                <a:cs typeface="Courier New" pitchFamily="49" charset="0"/>
              </a:rPr>
              <a:t>N</a:t>
            </a:r>
            <a:endParaRPr lang="en-US" sz="2400" dirty="0" smtClean="0">
              <a:latin typeface="Courier New" pitchFamily="49" charset="0"/>
              <a:cs typeface="Courier New" pitchFamily="49" charset="0"/>
            </a:endParaRPr>
          </a:p>
        </p:txBody>
      </p:sp>
      <p:sp>
        <p:nvSpPr>
          <p:cNvPr id="5" name="Right Brace 4"/>
          <p:cNvSpPr/>
          <p:nvPr/>
        </p:nvSpPr>
        <p:spPr>
          <a:xfrm>
            <a:off x="2514600" y="41148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895600" y="4933146"/>
            <a:ext cx="990600" cy="954107"/>
          </a:xfrm>
          <a:prstGeom prst="rect">
            <a:avLst/>
          </a:prstGeom>
          <a:noFill/>
        </p:spPr>
        <p:txBody>
          <a:bodyPr wrap="square" rtlCol="0">
            <a:spAutoFit/>
          </a:bodyPr>
          <a:lstStyle/>
          <a:p>
            <a:pPr algn="ctr"/>
            <a:r>
              <a:rPr lang="en-US" sz="2800" dirty="0" smtClean="0"/>
              <a:t>Total </a:t>
            </a:r>
          </a:p>
          <a:p>
            <a:pPr algn="ctr"/>
            <a:r>
              <a:rPr lang="en-US" sz="2800" dirty="0" smtClean="0"/>
              <a:t>of N</a:t>
            </a:r>
            <a:r>
              <a:rPr lang="en-US" sz="2800" baseline="30000" dirty="0" smtClean="0"/>
              <a:t>2</a:t>
            </a:r>
            <a:endParaRPr lang="en-US" sz="2800" baseline="30000" dirty="0"/>
          </a:p>
        </p:txBody>
      </p:sp>
      <p:sp>
        <p:nvSpPr>
          <p:cNvPr id="7" name="TextBox 6"/>
          <p:cNvSpPr txBox="1"/>
          <p:nvPr/>
        </p:nvSpPr>
        <p:spPr>
          <a:xfrm>
            <a:off x="5638800" y="4114800"/>
            <a:ext cx="2362200" cy="1200329"/>
          </a:xfrm>
          <a:prstGeom prst="rect">
            <a:avLst/>
          </a:prstGeom>
          <a:noFill/>
        </p:spPr>
        <p:txBody>
          <a:bodyPr wrap="square" rtlCol="0">
            <a:spAutoFit/>
          </a:bodyPr>
          <a:lstStyle/>
          <a:p>
            <a:pPr algn="ctr"/>
            <a:r>
              <a:rPr lang="en-US" sz="7200" dirty="0" smtClean="0"/>
              <a:t>O(N</a:t>
            </a:r>
            <a:r>
              <a:rPr lang="en-US" sz="7200" baseline="30000" dirty="0" smtClean="0"/>
              <a:t>2</a:t>
            </a:r>
            <a:r>
              <a:rPr lang="en-US" sz="7200" dirty="0" smtClean="0"/>
              <a:t>)</a:t>
            </a:r>
          </a:p>
        </p:txBody>
      </p:sp>
    </p:spTree>
    <p:extLst>
      <p:ext uri="{BB962C8B-B14F-4D97-AF65-F5344CB8AC3E}">
        <p14:creationId xmlns:p14="http://schemas.microsoft.com/office/powerpoint/2010/main" val="40588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5</a:t>
            </a:r>
            <a:r>
              <a:rPr lang="en-US" b="1" dirty="0" smtClean="0"/>
              <a:t>: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76200" y="1424765"/>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a:latin typeface="Courier New" pitchFamily="49" charset="0"/>
              </a:rPr>
              <a:t>i</a:t>
            </a:r>
            <a:r>
              <a:rPr lang="en-US" b="1" dirty="0">
                <a:latin typeface="Courier New" pitchFamily="49" charset="0"/>
              </a:rPr>
              <a:t> &lt; N ; </a:t>
            </a:r>
            <a:r>
              <a:rPr lang="en-US" b="1" dirty="0" err="1">
                <a:latin typeface="Courier New" pitchFamily="49" charset="0"/>
              </a:rPr>
              <a:t>i</a:t>
            </a:r>
            <a:r>
              <a:rPr lang="en-US" b="1" dirty="0">
                <a:latin typeface="Courier New" pitchFamily="49" charset="0"/>
              </a:rPr>
              <a:t>++){</a:t>
            </a:r>
          </a:p>
          <a:p>
            <a:pPr marL="0" indent="0">
              <a:buNone/>
            </a:pPr>
            <a:r>
              <a:rPr lang="en-US" b="1" dirty="0" smtClean="0">
                <a:latin typeface="Courier New" pitchFamily="49" charset="0"/>
              </a:rPr>
              <a:t>	for </a:t>
            </a:r>
            <a:r>
              <a:rPr lang="en-US" b="1" dirty="0">
                <a:latin typeface="Courier New" pitchFamily="49" charset="0"/>
              </a:rPr>
              <a:t>( </a:t>
            </a:r>
            <a:r>
              <a:rPr lang="en-US" b="1" dirty="0" err="1">
                <a:latin typeface="Courier New" pitchFamily="49" charset="0"/>
              </a:rPr>
              <a:t>int</a:t>
            </a:r>
            <a:r>
              <a:rPr lang="en-US" b="1" dirty="0">
                <a:latin typeface="Courier New" pitchFamily="49" charset="0"/>
              </a:rPr>
              <a:t> </a:t>
            </a:r>
            <a:r>
              <a:rPr lang="en-US" b="1" dirty="0" smtClean="0">
                <a:latin typeface="Courier New" pitchFamily="49" charset="0"/>
              </a:rPr>
              <a:t>z=0 </a:t>
            </a:r>
            <a:r>
              <a:rPr lang="en-US" b="1" dirty="0">
                <a:latin typeface="Courier New" pitchFamily="49" charset="0"/>
              </a:rPr>
              <a:t>; </a:t>
            </a:r>
            <a:r>
              <a:rPr lang="en-US" b="1" dirty="0" smtClean="0">
                <a:latin typeface="Courier New" pitchFamily="49" charset="0"/>
              </a:rPr>
              <a:t>z </a:t>
            </a:r>
            <a:r>
              <a:rPr lang="en-US" b="1" dirty="0">
                <a:latin typeface="Courier New" pitchFamily="49" charset="0"/>
              </a:rPr>
              <a:t>&lt; </a:t>
            </a:r>
            <a:r>
              <a:rPr lang="en-US" b="1" dirty="0" smtClean="0">
                <a:latin typeface="Courier New" pitchFamily="49" charset="0"/>
              </a:rPr>
              <a:t>M </a:t>
            </a:r>
            <a:r>
              <a:rPr lang="en-US" b="1" dirty="0">
                <a:latin typeface="Courier New" pitchFamily="49" charset="0"/>
              </a:rPr>
              <a:t>; </a:t>
            </a:r>
            <a:r>
              <a:rPr lang="en-US" b="1" dirty="0" smtClean="0">
                <a:latin typeface="Courier New" pitchFamily="49" charset="0"/>
              </a:rPr>
              <a:t>z++){</a:t>
            </a:r>
            <a:endParaRPr lang="en-US" b="1" dirty="0">
              <a:latin typeface="Courier New" pitchFamily="49" charset="0"/>
            </a:endParaRPr>
          </a:p>
          <a:p>
            <a:pPr marL="0" indent="0">
              <a:buNone/>
            </a:pPr>
            <a:r>
              <a:rPr lang="en-US" b="1" dirty="0" smtClean="0">
                <a:latin typeface="Courier New" pitchFamily="49" charset="0"/>
              </a:rPr>
              <a:t>	 	</a:t>
            </a:r>
            <a:r>
              <a:rPr lang="en-US" sz="2400" b="1" dirty="0" smtClean="0">
                <a:latin typeface="Courier New" pitchFamily="49" charset="0"/>
              </a:rPr>
              <a:t>// constant-time operation</a:t>
            </a:r>
            <a:endParaRPr lang="en-US" b="1" dirty="0">
              <a:latin typeface="Courier New" pitchFamily="49" charset="0"/>
            </a:endParaRPr>
          </a:p>
          <a:p>
            <a:pPr marL="0" indent="0">
              <a:buNone/>
            </a:pPr>
            <a:r>
              <a:rPr lang="en-US" sz="2000" b="1" dirty="0" smtClean="0">
                <a:latin typeface="Courier New" pitchFamily="49" charset="0"/>
              </a:rPr>
              <a:t>	}</a:t>
            </a:r>
          </a:p>
          <a:p>
            <a:pPr marL="0" indent="0">
              <a:buNone/>
            </a:pPr>
            <a:r>
              <a:rPr lang="en-US" sz="2000" b="1" dirty="0" smtClean="0">
                <a:latin typeface="Courier New" pitchFamily="49" charset="0"/>
              </a:rPr>
              <a:t>} </a:t>
            </a:r>
            <a:r>
              <a:rPr lang="en-US"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676400" y="3657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smtClean="0">
                <a:latin typeface="Courier New" pitchFamily="49" charset="0"/>
                <a:cs typeface="Courier New" pitchFamily="49" charset="0"/>
              </a:rPr>
              <a:t>M</a:t>
            </a: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p:txBody>
      </p:sp>
      <p:sp>
        <p:nvSpPr>
          <p:cNvPr id="5" name="Right Brace 4"/>
          <p:cNvSpPr/>
          <p:nvPr/>
        </p:nvSpPr>
        <p:spPr>
          <a:xfrm>
            <a:off x="2514600" y="41148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895600" y="4933146"/>
            <a:ext cx="1600200" cy="954107"/>
          </a:xfrm>
          <a:prstGeom prst="rect">
            <a:avLst/>
          </a:prstGeom>
          <a:noFill/>
        </p:spPr>
        <p:txBody>
          <a:bodyPr wrap="square" rtlCol="0">
            <a:spAutoFit/>
          </a:bodyPr>
          <a:lstStyle/>
          <a:p>
            <a:pPr algn="ctr"/>
            <a:r>
              <a:rPr lang="en-US" sz="2800" dirty="0" smtClean="0"/>
              <a:t>Total of N*M</a:t>
            </a:r>
            <a:endParaRPr lang="en-US" sz="2800" baseline="30000" dirty="0"/>
          </a:p>
        </p:txBody>
      </p:sp>
      <p:sp>
        <p:nvSpPr>
          <p:cNvPr id="7" name="TextBox 6"/>
          <p:cNvSpPr txBox="1"/>
          <p:nvPr/>
        </p:nvSpPr>
        <p:spPr>
          <a:xfrm>
            <a:off x="5181600" y="4114800"/>
            <a:ext cx="3352800" cy="1200329"/>
          </a:xfrm>
          <a:prstGeom prst="rect">
            <a:avLst/>
          </a:prstGeom>
          <a:noFill/>
        </p:spPr>
        <p:txBody>
          <a:bodyPr wrap="square" rtlCol="0">
            <a:spAutoFit/>
          </a:bodyPr>
          <a:lstStyle/>
          <a:p>
            <a:pPr algn="ctr"/>
            <a:r>
              <a:rPr lang="en-US" sz="7200" dirty="0" smtClean="0"/>
              <a:t>O(N*M)</a:t>
            </a:r>
          </a:p>
        </p:txBody>
      </p:sp>
    </p:spTree>
    <p:extLst>
      <p:ext uri="{BB962C8B-B14F-4D97-AF65-F5344CB8AC3E}">
        <p14:creationId xmlns:p14="http://schemas.microsoft.com/office/powerpoint/2010/main" val="266161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6</a:t>
            </a:r>
            <a:r>
              <a:rPr lang="en-US" b="1" dirty="0" smtClean="0"/>
              <a:t>: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76200" y="1424765"/>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a:latin typeface="Courier New" pitchFamily="49" charset="0"/>
              </a:rPr>
              <a:t>i</a:t>
            </a:r>
            <a:r>
              <a:rPr lang="en-US" b="1" dirty="0">
                <a:latin typeface="Courier New" pitchFamily="49" charset="0"/>
              </a:rPr>
              <a:t> &lt; N ; </a:t>
            </a:r>
            <a:r>
              <a:rPr lang="en-US" b="1" dirty="0" err="1">
                <a:latin typeface="Courier New" pitchFamily="49" charset="0"/>
              </a:rPr>
              <a:t>i</a:t>
            </a:r>
            <a:r>
              <a:rPr lang="en-US" b="1" dirty="0">
                <a:latin typeface="Courier New" pitchFamily="49" charset="0"/>
              </a:rPr>
              <a:t>++){</a:t>
            </a:r>
          </a:p>
          <a:p>
            <a:pPr marL="0" indent="0">
              <a:buNone/>
            </a:pPr>
            <a:r>
              <a:rPr lang="en-US" b="1" dirty="0" smtClean="0">
                <a:latin typeface="Courier New" pitchFamily="49" charset="0"/>
              </a:rPr>
              <a:t>	for </a:t>
            </a:r>
            <a:r>
              <a:rPr lang="en-US" b="1" dirty="0">
                <a:latin typeface="Courier New" pitchFamily="49" charset="0"/>
              </a:rPr>
              <a:t>( </a:t>
            </a:r>
            <a:r>
              <a:rPr lang="en-US" b="1" dirty="0" err="1">
                <a:latin typeface="Courier New" pitchFamily="49" charset="0"/>
              </a:rPr>
              <a:t>int</a:t>
            </a:r>
            <a:r>
              <a:rPr lang="en-US" b="1" dirty="0">
                <a:latin typeface="Courier New" pitchFamily="49" charset="0"/>
              </a:rPr>
              <a:t> </a:t>
            </a:r>
            <a:r>
              <a:rPr lang="en-US" b="1" dirty="0" smtClean="0">
                <a:latin typeface="Courier New" pitchFamily="49" charset="0"/>
              </a:rPr>
              <a:t>z=0 </a:t>
            </a:r>
            <a:r>
              <a:rPr lang="en-US" b="1" dirty="0">
                <a:latin typeface="Courier New" pitchFamily="49" charset="0"/>
              </a:rPr>
              <a:t>; </a:t>
            </a:r>
            <a:r>
              <a:rPr lang="en-US" b="1" dirty="0" smtClean="0">
                <a:latin typeface="Courier New" pitchFamily="49" charset="0"/>
              </a:rPr>
              <a:t>z </a:t>
            </a:r>
            <a:r>
              <a:rPr lang="en-US" b="1" dirty="0">
                <a:latin typeface="Courier New" pitchFamily="49" charset="0"/>
              </a:rPr>
              <a:t>&lt; </a:t>
            </a:r>
            <a:r>
              <a:rPr lang="en-US" b="1" dirty="0" err="1" smtClean="0">
                <a:latin typeface="Courier New" pitchFamily="49" charset="0"/>
              </a:rPr>
              <a:t>i</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z++){</a:t>
            </a:r>
            <a:endParaRPr lang="en-US" b="1" dirty="0">
              <a:latin typeface="Courier New" pitchFamily="49" charset="0"/>
            </a:endParaRPr>
          </a:p>
          <a:p>
            <a:pPr marL="0" indent="0">
              <a:buNone/>
            </a:pPr>
            <a:r>
              <a:rPr lang="en-US" b="1" dirty="0" smtClean="0">
                <a:latin typeface="Courier New" pitchFamily="49" charset="0"/>
              </a:rPr>
              <a:t>	 	</a:t>
            </a:r>
            <a:r>
              <a:rPr lang="en-US" sz="2400" b="1" dirty="0" smtClean="0">
                <a:latin typeface="Courier New" pitchFamily="49" charset="0"/>
              </a:rPr>
              <a:t>// constant-time operation</a:t>
            </a:r>
            <a:endParaRPr lang="en-US" b="1" dirty="0">
              <a:latin typeface="Courier New" pitchFamily="49" charset="0"/>
            </a:endParaRPr>
          </a:p>
          <a:p>
            <a:pPr marL="0" indent="0">
              <a:buNone/>
            </a:pPr>
            <a:r>
              <a:rPr lang="en-US" sz="2000" b="1" dirty="0" smtClean="0">
                <a:latin typeface="Courier New" pitchFamily="49" charset="0"/>
              </a:rPr>
              <a:t>	}</a:t>
            </a:r>
          </a:p>
          <a:p>
            <a:pPr marL="0" indent="0">
              <a:buNone/>
            </a:pPr>
            <a:r>
              <a:rPr lang="en-US" sz="2000" b="1" dirty="0" smtClean="0">
                <a:latin typeface="Courier New" pitchFamily="49" charset="0"/>
              </a:rPr>
              <a:t>} </a:t>
            </a:r>
            <a:r>
              <a:rPr lang="en-US"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676400" y="3657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a:latin typeface="Courier New" pitchFamily="49" charset="0"/>
                <a:cs typeface="Courier New" pitchFamily="49" charset="0"/>
              </a:rPr>
              <a:t>1</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a:latin typeface="Courier New" pitchFamily="49" charset="0"/>
                <a:cs typeface="Courier New" pitchFamily="49" charset="0"/>
              </a:rPr>
              <a:t>2</a:t>
            </a:r>
            <a:endParaRPr lang="en-US" sz="2400" dirty="0" smtClean="0">
              <a:latin typeface="Courier New" pitchFamily="49" charset="0"/>
              <a:cs typeface="Courier New" pitchFamily="49" charset="0"/>
            </a:endParaRP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N-1</a:t>
            </a:r>
          </a:p>
          <a:p>
            <a:pPr marL="169863" indent="-169863">
              <a:buFont typeface="Wingdings" pitchFamily="2" charset="2"/>
              <a:buChar char="Ø"/>
            </a:pPr>
            <a:r>
              <a:rPr lang="en-US" sz="2400" dirty="0">
                <a:latin typeface="Courier New" pitchFamily="49" charset="0"/>
                <a:cs typeface="Courier New" pitchFamily="49" charset="0"/>
              </a:rPr>
              <a:t>N</a:t>
            </a:r>
            <a:endParaRPr lang="en-US" sz="2400" dirty="0" smtClean="0">
              <a:latin typeface="Courier New" pitchFamily="49" charset="0"/>
              <a:cs typeface="Courier New" pitchFamily="49" charset="0"/>
            </a:endParaRPr>
          </a:p>
        </p:txBody>
      </p:sp>
      <p:sp>
        <p:nvSpPr>
          <p:cNvPr id="5" name="Right Brace 4"/>
          <p:cNvSpPr/>
          <p:nvPr/>
        </p:nvSpPr>
        <p:spPr>
          <a:xfrm>
            <a:off x="2514600" y="41148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883194" y="4876800"/>
            <a:ext cx="1765005" cy="954107"/>
          </a:xfrm>
          <a:prstGeom prst="rect">
            <a:avLst/>
          </a:prstGeom>
          <a:noFill/>
        </p:spPr>
        <p:txBody>
          <a:bodyPr wrap="square" rtlCol="0">
            <a:spAutoFit/>
          </a:bodyPr>
          <a:lstStyle/>
          <a:p>
            <a:pPr algn="ctr"/>
            <a:r>
              <a:rPr lang="en-US" sz="2800" dirty="0" smtClean="0"/>
              <a:t>Total of N(N+1)/2</a:t>
            </a:r>
            <a:endParaRPr lang="en-US" sz="2800" baseline="30000" dirty="0"/>
          </a:p>
        </p:txBody>
      </p:sp>
      <p:sp>
        <p:nvSpPr>
          <p:cNvPr id="7" name="TextBox 6"/>
          <p:cNvSpPr txBox="1"/>
          <p:nvPr/>
        </p:nvSpPr>
        <p:spPr>
          <a:xfrm>
            <a:off x="6096000" y="4043293"/>
            <a:ext cx="2362200" cy="1200329"/>
          </a:xfrm>
          <a:prstGeom prst="rect">
            <a:avLst/>
          </a:prstGeom>
          <a:noFill/>
        </p:spPr>
        <p:txBody>
          <a:bodyPr wrap="square" rtlCol="0">
            <a:spAutoFit/>
          </a:bodyPr>
          <a:lstStyle/>
          <a:p>
            <a:pPr algn="ctr"/>
            <a:r>
              <a:rPr lang="en-US" sz="7200" dirty="0" smtClean="0"/>
              <a:t>O(N</a:t>
            </a:r>
            <a:r>
              <a:rPr lang="en-US" sz="7200" baseline="30000" dirty="0" smtClean="0"/>
              <a:t>2</a:t>
            </a:r>
            <a:r>
              <a:rPr lang="en-US" sz="7200" dirty="0" smtClean="0"/>
              <a:t>)</a:t>
            </a:r>
          </a:p>
        </p:txBody>
      </p:sp>
    </p:spTree>
    <p:extLst>
      <p:ext uri="{BB962C8B-B14F-4D97-AF65-F5344CB8AC3E}">
        <p14:creationId xmlns:p14="http://schemas.microsoft.com/office/powerpoint/2010/main" val="13429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362200"/>
            <a:ext cx="9144000" cy="1470025"/>
          </a:xfrm>
        </p:spPr>
        <p:txBody>
          <a:bodyPr/>
          <a:lstStyle/>
          <a:p>
            <a:pPr eaLnBrk="1" hangingPunct="1"/>
            <a:r>
              <a:rPr lang="en-US" sz="11500" b="1" dirty="0" smtClean="0"/>
              <a:t>Summations</a:t>
            </a:r>
            <a:endParaRPr lang="en-US" sz="9600" b="1" dirty="0" smtClean="0"/>
          </a:p>
        </p:txBody>
      </p:sp>
    </p:spTree>
    <p:extLst>
      <p:ext uri="{BB962C8B-B14F-4D97-AF65-F5344CB8AC3E}">
        <p14:creationId xmlns:p14="http://schemas.microsoft.com/office/powerpoint/2010/main" val="23791825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98" y="100014"/>
            <a:ext cx="4642920" cy="9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0051" name="Group 3"/>
          <p:cNvGrpSpPr>
            <a:grpSpLocks/>
          </p:cNvGrpSpPr>
          <p:nvPr/>
        </p:nvGrpSpPr>
        <p:grpSpPr bwMode="auto">
          <a:xfrm>
            <a:off x="436563" y="1171575"/>
            <a:ext cx="7075487" cy="180975"/>
            <a:chOff x="295" y="1311"/>
            <a:chExt cx="5177" cy="114"/>
          </a:xfrm>
        </p:grpSpPr>
        <p:sp>
          <p:nvSpPr>
            <p:cNvPr id="13007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007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0053" name="Text Box 7"/>
          <p:cNvSpPr txBox="1">
            <a:spLocks noChangeArrowheads="1"/>
          </p:cNvSpPr>
          <p:nvPr/>
        </p:nvSpPr>
        <p:spPr bwMode="auto">
          <a:xfrm>
            <a:off x="14287" y="4117557"/>
            <a:ext cx="9205913"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+ 4 </a:t>
            </a:r>
            <a:r>
              <a:rPr lang="en-US" sz="2800" dirty="0" smtClean="0">
                <a:solidFill>
                  <a:srgbClr val="0000FF"/>
                </a:solidFill>
                <a:latin typeface="Helvetica" pitchFamily="1" charset="0"/>
              </a:rPr>
              <a:t>+ </a:t>
            </a:r>
            <a:r>
              <a:rPr lang="en-US" sz="2800" dirty="0">
                <a:solidFill>
                  <a:srgbClr val="0000FF"/>
                </a:solidFill>
                <a:latin typeface="Helvetica" pitchFamily="1" charset="0"/>
              </a:rPr>
              <a:t>… + N/4 + N/2 + </a:t>
            </a:r>
            <a:r>
              <a:rPr lang="en-US" sz="2800" dirty="0" smtClean="0">
                <a:solidFill>
                  <a:srgbClr val="0000FF"/>
                </a:solidFill>
                <a:latin typeface="Helvetica" pitchFamily="1" charset="0"/>
              </a:rPr>
              <a:t>N 	</a:t>
            </a:r>
            <a:r>
              <a:rPr lang="en-US" sz="2800" b="1" dirty="0" smtClean="0">
                <a:solidFill>
                  <a:srgbClr val="0000FF"/>
                </a:solidFill>
                <a:latin typeface="Helvetica" pitchFamily="1" charset="0"/>
              </a:rPr>
              <a:t>= 2N -1   	</a:t>
            </a:r>
            <a:r>
              <a:rPr lang="en-US" sz="2800" b="1" dirty="0" smtClean="0">
                <a:solidFill>
                  <a:srgbClr val="000000"/>
                </a:solidFill>
                <a:latin typeface="Helvetica" pitchFamily="1" charset="0"/>
                <a:sym typeface="Symbol" pitchFamily="18" charset="2"/>
              </a:rPr>
              <a:t> O(N)</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pic>
        <p:nvPicPr>
          <p:cNvPr id="130054" name="Picture 8"/>
          <p:cNvPicPr>
            <a:picLocks noChangeAspect="1" noChangeArrowheads="1"/>
          </p:cNvPicPr>
          <p:nvPr/>
        </p:nvPicPr>
        <p:blipFill>
          <a:blip r:embed="rId4">
            <a:extLst>
              <a:ext uri="{28A0092B-C50C-407E-A947-70E740481C1C}">
                <a14:useLocalDpi xmlns:a14="http://schemas.microsoft.com/office/drawing/2010/main" val="0"/>
              </a:ext>
            </a:extLst>
          </a:blip>
          <a:srcRect l="23888" t="6416" r="23648" b="16612"/>
          <a:stretch>
            <a:fillRect/>
          </a:stretch>
        </p:blipFill>
        <p:spPr bwMode="auto">
          <a:xfrm>
            <a:off x="7745413" y="157163"/>
            <a:ext cx="1042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6" name="Text Box 10"/>
          <p:cNvSpPr txBox="1">
            <a:spLocks noChangeArrowheads="1"/>
          </p:cNvSpPr>
          <p:nvPr/>
        </p:nvSpPr>
        <p:spPr bwMode="auto">
          <a:xfrm>
            <a:off x="49284" y="2738853"/>
            <a:ext cx="9296400"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+ 3 + </a:t>
            </a:r>
            <a:r>
              <a:rPr lang="en-US" sz="2800" dirty="0" smtClean="0">
                <a:solidFill>
                  <a:srgbClr val="0000FF"/>
                </a:solidFill>
                <a:latin typeface="Helvetica" pitchFamily="1" charset="0"/>
              </a:rPr>
              <a:t>… </a:t>
            </a:r>
            <a:r>
              <a:rPr lang="en-US" sz="2800" dirty="0">
                <a:solidFill>
                  <a:srgbClr val="0000FF"/>
                </a:solidFill>
                <a:latin typeface="Helvetica" pitchFamily="1" charset="0"/>
              </a:rPr>
              <a:t>+ (N-2) + (N-1) + </a:t>
            </a:r>
            <a:r>
              <a:rPr lang="en-US" sz="2800" dirty="0" smtClean="0">
                <a:solidFill>
                  <a:srgbClr val="0000FF"/>
                </a:solidFill>
                <a:latin typeface="Helvetica" pitchFamily="1" charset="0"/>
              </a:rPr>
              <a:t>N  = N(N+1)/2 </a:t>
            </a:r>
            <a:r>
              <a:rPr lang="en-US" sz="2800" b="1" dirty="0">
                <a:solidFill>
                  <a:srgbClr val="000000"/>
                </a:solidFill>
                <a:latin typeface="Helvetica" pitchFamily="1" charset="0"/>
                <a:sym typeface="Symbol" pitchFamily="18" charset="2"/>
              </a:rPr>
              <a:t> </a:t>
            </a:r>
            <a:r>
              <a:rPr lang="en-US" sz="2800" b="1" dirty="0" smtClean="0">
                <a:solidFill>
                  <a:srgbClr val="000000"/>
                </a:solidFill>
                <a:latin typeface="Helvetica" pitchFamily="1" charset="0"/>
                <a:sym typeface="Symbol" pitchFamily="18" charset="2"/>
              </a:rPr>
              <a:t>O(N</a:t>
            </a:r>
            <a:r>
              <a:rPr lang="en-US" sz="2800" b="1" baseline="30000" dirty="0" smtClean="0">
                <a:solidFill>
                  <a:srgbClr val="000000"/>
                </a:solidFill>
                <a:latin typeface="Helvetica" pitchFamily="1" charset="0"/>
                <a:sym typeface="Symbol" pitchFamily="18" charset="2"/>
              </a:rPr>
              <a:t>2</a:t>
            </a:r>
            <a:r>
              <a:rPr lang="en-US" sz="2800" b="1" dirty="0" smtClean="0">
                <a:solidFill>
                  <a:srgbClr val="000000"/>
                </a:solidFill>
                <a:latin typeface="Helvetica" pitchFamily="1" charset="0"/>
                <a:sym typeface="Symbol" pitchFamily="18" charset="2"/>
              </a:rPr>
              <a:t>)</a:t>
            </a:r>
            <a:endParaRPr lang="en-US" sz="2800" b="1" dirty="0">
              <a:solidFill>
                <a:srgbClr val="0000FF"/>
              </a:solidFill>
              <a:latin typeface="Helvetica" pitchFamily="1" charset="0"/>
            </a:endParaRPr>
          </a:p>
        </p:txBody>
      </p:sp>
      <p:sp>
        <p:nvSpPr>
          <p:cNvPr id="130057" name="Rectangle 11"/>
          <p:cNvSpPr>
            <a:spLocks noChangeArrowheads="1"/>
          </p:cNvSpPr>
          <p:nvPr/>
        </p:nvSpPr>
        <p:spPr bwMode="auto">
          <a:xfrm>
            <a:off x="4030663" y="96878"/>
            <a:ext cx="2522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spcBef>
                <a:spcPct val="0"/>
              </a:spcBef>
            </a:pPr>
            <a:r>
              <a:rPr lang="en-US" dirty="0">
                <a:latin typeface="Arial" charset="0"/>
              </a:rPr>
              <a:t>http://www.math.hmc.edu/funfacts/</a:t>
            </a:r>
          </a:p>
        </p:txBody>
      </p:sp>
      <p:sp>
        <p:nvSpPr>
          <p:cNvPr id="130059" name="Text Box 13"/>
          <p:cNvSpPr txBox="1">
            <a:spLocks noChangeArrowheads="1"/>
          </p:cNvSpPr>
          <p:nvPr/>
        </p:nvSpPr>
        <p:spPr bwMode="auto">
          <a:xfrm>
            <a:off x="7937" y="5661025"/>
            <a:ext cx="9440863"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+ 4 + </a:t>
            </a:r>
            <a:r>
              <a:rPr lang="en-US" sz="2800" dirty="0" smtClean="0">
                <a:solidFill>
                  <a:srgbClr val="0000FF"/>
                </a:solidFill>
                <a:latin typeface="Helvetica" pitchFamily="1" charset="0"/>
              </a:rPr>
              <a:t>… </a:t>
            </a:r>
            <a:r>
              <a:rPr lang="en-US" sz="2800" dirty="0">
                <a:solidFill>
                  <a:srgbClr val="0000FF"/>
                </a:solidFill>
                <a:latin typeface="Helvetica" pitchFamily="1" charset="0"/>
              </a:rPr>
              <a:t>+ 2</a:t>
            </a:r>
            <a:r>
              <a:rPr lang="en-US" sz="2800" baseline="46000" dirty="0">
                <a:solidFill>
                  <a:srgbClr val="0000FF"/>
                </a:solidFill>
                <a:latin typeface="Helvetica" pitchFamily="1" charset="0"/>
              </a:rPr>
              <a:t>N-2</a:t>
            </a:r>
            <a:r>
              <a:rPr lang="en-US" sz="2800" dirty="0">
                <a:solidFill>
                  <a:srgbClr val="0000FF"/>
                </a:solidFill>
                <a:latin typeface="Helvetica" pitchFamily="1" charset="0"/>
              </a:rPr>
              <a:t> + 2</a:t>
            </a:r>
            <a:r>
              <a:rPr lang="en-US" sz="2800" baseline="46000" dirty="0">
                <a:solidFill>
                  <a:srgbClr val="0000FF"/>
                </a:solidFill>
                <a:latin typeface="Helvetica" pitchFamily="1" charset="0"/>
              </a:rPr>
              <a:t>N-1</a:t>
            </a:r>
            <a:r>
              <a:rPr lang="en-US" sz="2800" dirty="0">
                <a:solidFill>
                  <a:srgbClr val="0000FF"/>
                </a:solidFill>
                <a:latin typeface="Helvetica" pitchFamily="1" charset="0"/>
              </a:rPr>
              <a:t> + </a:t>
            </a:r>
            <a:r>
              <a:rPr lang="en-US" sz="2800" dirty="0" smtClean="0">
                <a:solidFill>
                  <a:srgbClr val="0000FF"/>
                </a:solidFill>
                <a:latin typeface="Helvetica" pitchFamily="1" charset="0"/>
              </a:rPr>
              <a:t>2</a:t>
            </a:r>
            <a:r>
              <a:rPr lang="en-US" sz="2800" baseline="46000" dirty="0" smtClean="0">
                <a:solidFill>
                  <a:srgbClr val="0000FF"/>
                </a:solidFill>
                <a:latin typeface="Helvetica" pitchFamily="1" charset="0"/>
              </a:rPr>
              <a:t>N</a:t>
            </a:r>
            <a:r>
              <a:rPr lang="en-US" sz="2800" dirty="0" smtClean="0">
                <a:solidFill>
                  <a:srgbClr val="0000FF"/>
                </a:solidFill>
                <a:latin typeface="Helvetica" pitchFamily="1" charset="0"/>
              </a:rPr>
              <a:t> 	</a:t>
            </a:r>
            <a:r>
              <a:rPr lang="en-US" sz="2800" b="1" dirty="0" smtClean="0">
                <a:solidFill>
                  <a:srgbClr val="0000FF"/>
                </a:solidFill>
                <a:latin typeface="Helvetica" pitchFamily="1" charset="0"/>
              </a:rPr>
              <a:t>= 2</a:t>
            </a:r>
            <a:r>
              <a:rPr lang="en-US" sz="2800" b="1" baseline="46000" dirty="0" smtClean="0">
                <a:solidFill>
                  <a:srgbClr val="0000FF"/>
                </a:solidFill>
                <a:latin typeface="Helvetica" pitchFamily="1" charset="0"/>
              </a:rPr>
              <a:t>N+1 </a:t>
            </a:r>
            <a:r>
              <a:rPr lang="en-US" sz="2800" b="1" dirty="0" smtClean="0">
                <a:solidFill>
                  <a:srgbClr val="0000FF"/>
                </a:solidFill>
                <a:latin typeface="Helvetica" pitchFamily="1" charset="0"/>
              </a:rPr>
              <a:t>-1	</a:t>
            </a:r>
            <a:r>
              <a:rPr lang="en-US" sz="2800" b="1" dirty="0" smtClean="0">
                <a:solidFill>
                  <a:srgbClr val="000000"/>
                </a:solidFill>
                <a:latin typeface="Helvetica" pitchFamily="1" charset="0"/>
                <a:sym typeface="Symbol" pitchFamily="18" charset="2"/>
              </a:rPr>
              <a:t> O(2</a:t>
            </a:r>
            <a:r>
              <a:rPr lang="en-US" sz="2800" b="1" baseline="30000" dirty="0" smtClean="0">
                <a:solidFill>
                  <a:srgbClr val="000000"/>
                </a:solidFill>
                <a:latin typeface="Helvetica" pitchFamily="1" charset="0"/>
                <a:sym typeface="Symbol" pitchFamily="18" charset="2"/>
              </a:rPr>
              <a:t>N</a:t>
            </a:r>
            <a:r>
              <a:rPr lang="en-US" sz="2800" b="1" dirty="0">
                <a:solidFill>
                  <a:srgbClr val="000000"/>
                </a:solidFill>
                <a:latin typeface="Helvetica" pitchFamily="1" charset="0"/>
                <a:sym typeface="Symbol" pitchFamily="18" charset="2"/>
              </a:rPr>
              <a:t>)</a:t>
            </a:r>
            <a:r>
              <a:rPr lang="en-US" sz="2800" b="1" dirty="0">
                <a:solidFill>
                  <a:srgbClr val="0000FF"/>
                </a:solidFill>
                <a:latin typeface="Helvetica" pitchFamily="1" charset="0"/>
              </a:rPr>
              <a:t> </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sp>
        <p:nvSpPr>
          <p:cNvPr id="130060" name="Text Box 14"/>
          <p:cNvSpPr txBox="1">
            <a:spLocks noChangeArrowheads="1"/>
          </p:cNvSpPr>
          <p:nvPr/>
        </p:nvSpPr>
        <p:spPr bwMode="auto">
          <a:xfrm>
            <a:off x="252133" y="1499543"/>
            <a:ext cx="8701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smtClean="0">
                <a:solidFill>
                  <a:schemeClr val="folHlink"/>
                </a:solidFill>
                <a:latin typeface="Comic Sans MS" pitchFamily="66" charset="0"/>
              </a:rPr>
              <a:t>REALLY COMMON SERIES </a:t>
            </a:r>
            <a:r>
              <a:rPr lang="en-US" sz="1800" dirty="0" smtClean="0">
                <a:solidFill>
                  <a:schemeClr val="folHlink"/>
                </a:solidFill>
                <a:latin typeface="Comic Sans MS" pitchFamily="66" charset="0"/>
              </a:rPr>
              <a:t>(you should recognize these after today)</a:t>
            </a:r>
            <a:r>
              <a:rPr lang="en-US" sz="2400" dirty="0" smtClean="0">
                <a:solidFill>
                  <a:schemeClr val="folHlink"/>
                </a:solidFill>
                <a:latin typeface="Comic Sans MS" pitchFamily="66" charset="0"/>
              </a:rPr>
              <a:t> </a:t>
            </a:r>
            <a:endParaRPr lang="en-US" sz="2400" dirty="0">
              <a:solidFill>
                <a:schemeClr val="folHlink"/>
              </a:solidFill>
              <a:latin typeface="Comic Sans MS" pitchFamily="66" charset="0"/>
            </a:endParaRPr>
          </a:p>
        </p:txBody>
      </p:sp>
    </p:spTree>
    <p:extLst>
      <p:ext uri="{BB962C8B-B14F-4D97-AF65-F5344CB8AC3E}">
        <p14:creationId xmlns:p14="http://schemas.microsoft.com/office/powerpoint/2010/main" val="352451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p:txBody>
          <a:bodyPr/>
          <a:lstStyle/>
          <a:p>
            <a:pPr eaLnBrk="1" hangingPunct="1"/>
            <a:r>
              <a:rPr lang="en-US" sz="13800" b="1" dirty="0" smtClean="0"/>
              <a:t>Floyd-</a:t>
            </a:r>
            <a:r>
              <a:rPr lang="en-US" sz="13800" b="1" dirty="0" err="1" smtClean="0"/>
              <a:t>Warshall</a:t>
            </a:r>
            <a:r>
              <a:rPr lang="en-US" sz="13800" b="1" dirty="0" smtClean="0"/>
              <a:t/>
            </a:r>
            <a:br>
              <a:rPr lang="en-US" sz="13800" b="1" dirty="0" smtClean="0"/>
            </a:br>
            <a:r>
              <a:rPr lang="en-US" sz="6000" b="1" dirty="0" smtClean="0"/>
              <a:t>(all-pairs shortest path)</a:t>
            </a:r>
            <a:endParaRPr lang="en-US" sz="13800" b="1" dirty="0" smtClean="0"/>
          </a:p>
        </p:txBody>
      </p:sp>
    </p:spTree>
    <p:extLst>
      <p:ext uri="{BB962C8B-B14F-4D97-AF65-F5344CB8AC3E}">
        <p14:creationId xmlns:p14="http://schemas.microsoft.com/office/powerpoint/2010/main" val="30411931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5" name="Rectangle 6"/>
          <p:cNvSpPr>
            <a:spLocks noChangeArrowheads="1"/>
          </p:cNvSpPr>
          <p:nvPr/>
        </p:nvSpPr>
        <p:spPr bwMode="auto">
          <a:xfrm>
            <a:off x="0" y="1143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6"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7" name="Rectangle 3"/>
          <p:cNvSpPr>
            <a:spLocks noChangeArrowheads="1"/>
          </p:cNvSpPr>
          <p:nvPr/>
        </p:nvSpPr>
        <p:spPr bwMode="auto">
          <a:xfrm>
            <a:off x="0" y="1514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8"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59" name="Rectangle 6"/>
          <p:cNvSpPr>
            <a:spLocks noChangeArrowheads="1"/>
          </p:cNvSpPr>
          <p:nvPr/>
        </p:nvSpPr>
        <p:spPr bwMode="auto">
          <a:xfrm>
            <a:off x="0" y="1514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0"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1" name="Rectangle 9"/>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2"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3" name="Rectangle 12"/>
          <p:cNvSpPr>
            <a:spLocks noChangeArrowheads="1"/>
          </p:cNvSpPr>
          <p:nvPr/>
        </p:nvSpPr>
        <p:spPr bwMode="auto">
          <a:xfrm>
            <a:off x="0" y="14192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7182" name="Picture 1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1466850"/>
            <a:ext cx="70469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2914650"/>
            <a:ext cx="71421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6" name="Rectangle 1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7" name="Rectangle 16"/>
          <p:cNvSpPr>
            <a:spLocks noChangeArrowheads="1"/>
          </p:cNvSpPr>
          <p:nvPr/>
        </p:nvSpPr>
        <p:spPr bwMode="auto">
          <a:xfrm>
            <a:off x="0" y="942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68" name="Rectangle 17"/>
          <p:cNvSpPr>
            <a:spLocks noChangeArrowheads="1"/>
          </p:cNvSpPr>
          <p:nvPr/>
        </p:nvSpPr>
        <p:spPr bwMode="auto">
          <a:xfrm>
            <a:off x="0" y="1428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5" name="TextBox 24"/>
          <p:cNvSpPr txBox="1">
            <a:spLocks noChangeArrowheads="1"/>
          </p:cNvSpPr>
          <p:nvPr/>
        </p:nvSpPr>
        <p:spPr bwMode="auto">
          <a:xfrm>
            <a:off x="3581400" y="245745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a:solidFill>
                  <a:schemeClr val="accent2"/>
                </a:solidFill>
                <a:latin typeface="Arial" pitchFamily="34" charset="0"/>
              </a:rPr>
              <a:t>// Written backwards</a:t>
            </a:r>
          </a:p>
        </p:txBody>
      </p:sp>
      <p:sp>
        <p:nvSpPr>
          <p:cNvPr id="28" name="Rectangle 27"/>
          <p:cNvSpPr/>
          <p:nvPr/>
        </p:nvSpPr>
        <p:spPr>
          <a:xfrm>
            <a:off x="1981200" y="1695450"/>
            <a:ext cx="3048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29" name="Rectangle 28"/>
          <p:cNvSpPr/>
          <p:nvPr/>
        </p:nvSpPr>
        <p:spPr>
          <a:xfrm>
            <a:off x="2514600" y="1695450"/>
            <a:ext cx="8382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0" name="Rectangle 29"/>
          <p:cNvSpPr/>
          <p:nvPr/>
        </p:nvSpPr>
        <p:spPr>
          <a:xfrm>
            <a:off x="3733800" y="1695450"/>
            <a:ext cx="8382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1" name="Rectangle 30"/>
          <p:cNvSpPr/>
          <p:nvPr/>
        </p:nvSpPr>
        <p:spPr>
          <a:xfrm>
            <a:off x="5410200" y="1695450"/>
            <a:ext cx="9144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2" name="Rectangle 31"/>
          <p:cNvSpPr/>
          <p:nvPr/>
        </p:nvSpPr>
        <p:spPr>
          <a:xfrm>
            <a:off x="6705600" y="1695450"/>
            <a:ext cx="9144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33" name="Rectangle 32"/>
          <p:cNvSpPr/>
          <p:nvPr/>
        </p:nvSpPr>
        <p:spPr>
          <a:xfrm>
            <a:off x="8001000" y="1695450"/>
            <a:ext cx="914400" cy="2209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100376" name="Rectangle 1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77" name="Rectangle 20"/>
          <p:cNvSpPr>
            <a:spLocks noChangeArrowheads="1"/>
          </p:cNvSpPr>
          <p:nvPr/>
        </p:nvSpPr>
        <p:spPr bwMode="auto">
          <a:xfrm>
            <a:off x="0"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0379" name="Title 1"/>
          <p:cNvSpPr>
            <a:spLocks noGrp="1"/>
          </p:cNvSpPr>
          <p:nvPr>
            <p:ph type="title"/>
          </p:nvPr>
        </p:nvSpPr>
        <p:spPr/>
        <p:txBody>
          <a:bodyPr/>
          <a:lstStyle/>
          <a:p>
            <a:r>
              <a:rPr lang="en-US" dirty="0" smtClean="0"/>
              <a:t>Some Algebra to calculate:</a:t>
            </a:r>
            <a:br>
              <a:rPr lang="en-US" dirty="0" smtClean="0"/>
            </a:br>
            <a:endParaRPr lang="en-US" dirty="0" smtClean="0"/>
          </a:p>
        </p:txBody>
      </p:sp>
      <p:sp>
        <p:nvSpPr>
          <p:cNvPr id="34" name="Text Box 10"/>
          <p:cNvSpPr txBox="1">
            <a:spLocks noChangeArrowheads="1"/>
          </p:cNvSpPr>
          <p:nvPr/>
        </p:nvSpPr>
        <p:spPr bwMode="auto">
          <a:xfrm>
            <a:off x="152400" y="873061"/>
            <a:ext cx="9296400"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+ 3 + </a:t>
            </a:r>
            <a:r>
              <a:rPr lang="en-US" sz="2800" dirty="0" smtClean="0">
                <a:solidFill>
                  <a:srgbClr val="0000FF"/>
                </a:solidFill>
                <a:latin typeface="Helvetica" pitchFamily="1" charset="0"/>
              </a:rPr>
              <a:t>… </a:t>
            </a:r>
            <a:r>
              <a:rPr lang="en-US" sz="2800" dirty="0">
                <a:solidFill>
                  <a:srgbClr val="0000FF"/>
                </a:solidFill>
                <a:latin typeface="Helvetica" pitchFamily="1" charset="0"/>
              </a:rPr>
              <a:t>+ (N-2) + (N-1) + </a:t>
            </a:r>
            <a:r>
              <a:rPr lang="en-US" sz="2800" dirty="0" smtClean="0">
                <a:solidFill>
                  <a:srgbClr val="0000FF"/>
                </a:solidFill>
                <a:latin typeface="Helvetica" pitchFamily="1" charset="0"/>
              </a:rPr>
              <a:t>N  = N(N+1)/2 </a:t>
            </a:r>
            <a:r>
              <a:rPr lang="en-US" sz="2800" b="1" dirty="0">
                <a:solidFill>
                  <a:srgbClr val="000000"/>
                </a:solidFill>
                <a:latin typeface="Helvetica" pitchFamily="1" charset="0"/>
                <a:sym typeface="Symbol" pitchFamily="18" charset="2"/>
              </a:rPr>
              <a:t> </a:t>
            </a:r>
            <a:r>
              <a:rPr lang="en-US" sz="2800" b="1" dirty="0" smtClean="0">
                <a:solidFill>
                  <a:srgbClr val="000000"/>
                </a:solidFill>
                <a:latin typeface="Helvetica" pitchFamily="1" charset="0"/>
                <a:sym typeface="Symbol" pitchFamily="18" charset="2"/>
              </a:rPr>
              <a:t>O(N</a:t>
            </a:r>
            <a:r>
              <a:rPr lang="en-US" sz="2800" b="1" baseline="30000" dirty="0" smtClean="0">
                <a:solidFill>
                  <a:srgbClr val="000000"/>
                </a:solidFill>
                <a:latin typeface="Helvetica" pitchFamily="1" charset="0"/>
                <a:sym typeface="Symbol" pitchFamily="18" charset="2"/>
              </a:rPr>
              <a:t>2</a:t>
            </a:r>
            <a:r>
              <a:rPr lang="en-US" sz="2800" b="1" dirty="0" smtClean="0">
                <a:solidFill>
                  <a:srgbClr val="000000"/>
                </a:solidFill>
                <a:latin typeface="Helvetica" pitchFamily="1" charset="0"/>
                <a:sym typeface="Symbol" pitchFamily="18" charset="2"/>
              </a:rPr>
              <a:t>)</a:t>
            </a:r>
            <a:endParaRPr lang="en-US" sz="2800" b="1" dirty="0">
              <a:solidFill>
                <a:srgbClr val="0000FF"/>
              </a:solidFill>
              <a:latin typeface="Helvetica" pitchFamily="1" charset="0"/>
            </a:endParaRPr>
          </a:p>
        </p:txBody>
      </p:sp>
      <p:grpSp>
        <p:nvGrpSpPr>
          <p:cNvPr id="35" name="Group 34"/>
          <p:cNvGrpSpPr>
            <a:grpSpLocks/>
          </p:cNvGrpSpPr>
          <p:nvPr/>
        </p:nvGrpSpPr>
        <p:grpSpPr bwMode="auto">
          <a:xfrm>
            <a:off x="228600" y="3143250"/>
            <a:ext cx="8534400" cy="839788"/>
            <a:chOff x="228600" y="3810000"/>
            <a:chExt cx="8534400" cy="839788"/>
          </a:xfrm>
        </p:grpSpPr>
        <p:cxnSp>
          <p:nvCxnSpPr>
            <p:cNvPr id="36" name="Straight Connector 35"/>
            <p:cNvCxnSpPr/>
            <p:nvPr/>
          </p:nvCxnSpPr>
          <p:spPr>
            <a:xfrm>
              <a:off x="228600" y="4648200"/>
              <a:ext cx="85344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4800" y="4038600"/>
              <a:ext cx="457200" cy="158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305594" y="4037806"/>
              <a:ext cx="457200" cy="1588"/>
            </a:xfrm>
            <a:prstGeom prst="line">
              <a:avLst/>
            </a:prstGeom>
            <a:ln w="57150"/>
          </p:spPr>
          <p:style>
            <a:lnRef idx="1">
              <a:schemeClr val="accent1"/>
            </a:lnRef>
            <a:fillRef idx="0">
              <a:schemeClr val="accent1"/>
            </a:fillRef>
            <a:effectRef idx="0">
              <a:schemeClr val="accent1"/>
            </a:effectRef>
            <a:fontRef idx="minor">
              <a:schemeClr val="tx1"/>
            </a:fontRef>
          </p:style>
        </p:cxnSp>
      </p:grpSp>
      <p:pic>
        <p:nvPicPr>
          <p:cNvPr id="39"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167" y="4133850"/>
            <a:ext cx="88757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Straight Arrow Connector 45"/>
          <p:cNvCxnSpPr/>
          <p:nvPr/>
        </p:nvCxnSpPr>
        <p:spPr>
          <a:xfrm>
            <a:off x="5920563" y="3678238"/>
            <a:ext cx="404037" cy="684212"/>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905000" y="3715544"/>
            <a:ext cx="6858000" cy="684212"/>
            <a:chOff x="1905000" y="4382294"/>
            <a:chExt cx="6858000" cy="684212"/>
          </a:xfrm>
        </p:grpSpPr>
        <p:cxnSp>
          <p:nvCxnSpPr>
            <p:cNvPr id="3" name="Straight Arrow Connector 2"/>
            <p:cNvCxnSpPr/>
            <p:nvPr/>
          </p:nvCxnSpPr>
          <p:spPr>
            <a:xfrm flipH="1">
              <a:off x="1905000" y="4419600"/>
              <a:ext cx="228600" cy="60960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954965" y="4419600"/>
              <a:ext cx="245435" cy="60960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152900" y="4419600"/>
              <a:ext cx="266700" cy="60960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162800" y="4382294"/>
              <a:ext cx="381000" cy="646906"/>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382000" y="4419600"/>
              <a:ext cx="381000" cy="646906"/>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pic>
        <p:nvPicPr>
          <p:cNvPr id="52" name="Picture 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421" y="5257800"/>
            <a:ext cx="27733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9191" y="5257800"/>
            <a:ext cx="24288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p:cNvSpPr txBox="1">
            <a:spLocks noChangeArrowheads="1"/>
          </p:cNvSpPr>
          <p:nvPr/>
        </p:nvSpPr>
        <p:spPr bwMode="auto">
          <a:xfrm>
            <a:off x="4439093" y="5703093"/>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dirty="0">
                <a:solidFill>
                  <a:schemeClr val="accent2"/>
                </a:solidFill>
                <a:latin typeface="Arial" pitchFamily="34" charset="0"/>
              </a:rPr>
              <a:t>OR</a:t>
            </a:r>
          </a:p>
        </p:txBody>
      </p:sp>
    </p:spTree>
    <p:extLst>
      <p:ext uri="{BB962C8B-B14F-4D97-AF65-F5344CB8AC3E}">
        <p14:creationId xmlns:p14="http://schemas.microsoft.com/office/powerpoint/2010/main" val="1671742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8" grpId="0" animBg="1"/>
      <p:bldP spid="29" grpId="0" animBg="1"/>
      <p:bldP spid="30" grpId="0" animBg="1"/>
      <p:bldP spid="31" grpId="0" animBg="1"/>
      <p:bldP spid="32" grpId="0" animBg="1"/>
      <p:bldP spid="33" grpId="0" animBg="1"/>
      <p:bldP spid="5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28600" y="606843"/>
            <a:ext cx="9205913"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N</a:t>
            </a:r>
            <a:r>
              <a:rPr lang="en-US" sz="2800" dirty="0" smtClean="0">
                <a:solidFill>
                  <a:srgbClr val="0000FF"/>
                </a:solidFill>
                <a:latin typeface="Helvetica" pitchFamily="1" charset="0"/>
              </a:rPr>
              <a:t> </a:t>
            </a:r>
            <a:r>
              <a:rPr lang="en-US" sz="2800" dirty="0">
                <a:solidFill>
                  <a:srgbClr val="0000FF"/>
                </a:solidFill>
                <a:latin typeface="Helvetica" pitchFamily="1" charset="0"/>
              </a:rPr>
              <a:t>+ </a:t>
            </a:r>
            <a:r>
              <a:rPr lang="en-US" sz="2800" dirty="0" smtClean="0">
                <a:solidFill>
                  <a:srgbClr val="0000FF"/>
                </a:solidFill>
                <a:latin typeface="Helvetica" pitchFamily="1" charset="0"/>
              </a:rPr>
              <a:t>N/2 </a:t>
            </a:r>
            <a:r>
              <a:rPr lang="en-US" sz="2800" dirty="0">
                <a:solidFill>
                  <a:srgbClr val="0000FF"/>
                </a:solidFill>
                <a:latin typeface="Helvetica" pitchFamily="1" charset="0"/>
              </a:rPr>
              <a:t>+ </a:t>
            </a:r>
            <a:r>
              <a:rPr lang="en-US" sz="2800" dirty="0" smtClean="0">
                <a:solidFill>
                  <a:srgbClr val="0000FF"/>
                </a:solidFill>
                <a:latin typeface="Helvetica" pitchFamily="1" charset="0"/>
              </a:rPr>
              <a:t>N/4 + </a:t>
            </a:r>
            <a:r>
              <a:rPr lang="en-US" sz="2800" dirty="0">
                <a:solidFill>
                  <a:srgbClr val="0000FF"/>
                </a:solidFill>
                <a:latin typeface="Helvetica" pitchFamily="1" charset="0"/>
              </a:rPr>
              <a:t>… + </a:t>
            </a:r>
            <a:r>
              <a:rPr lang="en-US" sz="2800" dirty="0" smtClean="0">
                <a:solidFill>
                  <a:srgbClr val="0000FF"/>
                </a:solidFill>
                <a:latin typeface="Helvetica" pitchFamily="1" charset="0"/>
              </a:rPr>
              <a:t>4 </a:t>
            </a:r>
            <a:r>
              <a:rPr lang="en-US" sz="2800" dirty="0">
                <a:solidFill>
                  <a:srgbClr val="0000FF"/>
                </a:solidFill>
                <a:latin typeface="Helvetica" pitchFamily="1" charset="0"/>
              </a:rPr>
              <a:t>+ </a:t>
            </a:r>
            <a:r>
              <a:rPr lang="en-US" sz="2800" dirty="0" smtClean="0">
                <a:solidFill>
                  <a:srgbClr val="0000FF"/>
                </a:solidFill>
                <a:latin typeface="Helvetica" pitchFamily="1" charset="0"/>
              </a:rPr>
              <a:t>2 </a:t>
            </a:r>
            <a:r>
              <a:rPr lang="en-US" sz="2800" dirty="0">
                <a:solidFill>
                  <a:srgbClr val="0000FF"/>
                </a:solidFill>
                <a:latin typeface="Helvetica" pitchFamily="1" charset="0"/>
              </a:rPr>
              <a:t>+ </a:t>
            </a:r>
            <a:r>
              <a:rPr lang="en-US" sz="2800" dirty="0" smtClean="0">
                <a:solidFill>
                  <a:srgbClr val="0000FF"/>
                </a:solidFill>
                <a:latin typeface="Helvetica" pitchFamily="1" charset="0"/>
              </a:rPr>
              <a:t>1 	</a:t>
            </a:r>
            <a:r>
              <a:rPr lang="en-US" sz="2800" b="1" dirty="0" smtClean="0">
                <a:solidFill>
                  <a:srgbClr val="0000FF"/>
                </a:solidFill>
                <a:latin typeface="Helvetica" pitchFamily="1" charset="0"/>
              </a:rPr>
              <a:t>= 2N -1   	</a:t>
            </a:r>
            <a:r>
              <a:rPr lang="en-US" sz="2800" b="1" dirty="0" smtClean="0">
                <a:solidFill>
                  <a:srgbClr val="000000"/>
                </a:solidFill>
                <a:latin typeface="Helvetica" pitchFamily="1" charset="0"/>
                <a:sym typeface="Symbol" pitchFamily="18" charset="2"/>
              </a:rPr>
              <a:t> O(N)</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12427718"/>
              </p:ext>
            </p:extLst>
          </p:nvPr>
        </p:nvGraphicFramePr>
        <p:xfrm>
          <a:off x="162958" y="4800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dirty="0" smtClean="0"/>
                        <a:t>N</a:t>
                      </a:r>
                      <a:endParaRPr lang="en-US" dirty="0"/>
                    </a:p>
                  </a:txBody>
                  <a:tcPr>
                    <a:solidFill>
                      <a:schemeClr val="bg1">
                        <a:lumMod val="65000"/>
                      </a:schemeClr>
                    </a:solidFill>
                  </a:tcPr>
                </a:tc>
                <a:tc>
                  <a:txBody>
                    <a:bodyPr/>
                    <a:lstStyle/>
                    <a:p>
                      <a:pPr algn="ctr"/>
                      <a:r>
                        <a:rPr lang="en-US" dirty="0" smtClean="0"/>
                        <a:t>N/2</a:t>
                      </a:r>
                      <a:endParaRPr lang="en-US" dirty="0"/>
                    </a:p>
                  </a:txBody>
                  <a:tcPr>
                    <a:solidFill>
                      <a:schemeClr val="bg1">
                        <a:lumMod val="65000"/>
                      </a:schemeClr>
                    </a:solidFill>
                  </a:tcPr>
                </a:tc>
                <a:tc>
                  <a:txBody>
                    <a:bodyPr/>
                    <a:lstStyle/>
                    <a:p>
                      <a:pPr algn="ctr"/>
                      <a:r>
                        <a:rPr lang="en-US" dirty="0" smtClean="0"/>
                        <a:t>N/4</a:t>
                      </a:r>
                      <a:endParaRPr lang="en-US" dirty="0"/>
                    </a:p>
                  </a:txBody>
                  <a:tcPr>
                    <a:solidFill>
                      <a:schemeClr val="bg1">
                        <a:lumMod val="65000"/>
                      </a:schemeClr>
                    </a:solidFill>
                  </a:tcPr>
                </a:tc>
                <a:tc>
                  <a:txBody>
                    <a:bodyPr/>
                    <a:lstStyle/>
                    <a:p>
                      <a:pPr algn="ctr"/>
                      <a:r>
                        <a:rPr lang="en-US" dirty="0" smtClean="0"/>
                        <a:t>N/8</a:t>
                      </a:r>
                      <a:endParaRPr lang="en-US" dirty="0"/>
                    </a:p>
                  </a:txBody>
                  <a:tcPr>
                    <a:solidFill>
                      <a:schemeClr val="bg1">
                        <a:lumMod val="65000"/>
                      </a:schemeClr>
                    </a:solidFill>
                  </a:tcPr>
                </a:tc>
                <a:tc>
                  <a:txBody>
                    <a:bodyPr/>
                    <a:lstStyle/>
                    <a:p>
                      <a:pPr algn="ctr"/>
                      <a:endParaRPr lang="en-US" sz="600" dirty="0"/>
                    </a:p>
                  </a:txBody>
                  <a:tcPr>
                    <a:solidFill>
                      <a:schemeClr val="bg1">
                        <a:lumMod val="65000"/>
                      </a:schemeClr>
                    </a:solidFill>
                  </a:tcPr>
                </a:tc>
                <a:tc>
                  <a:txBody>
                    <a:bodyPr/>
                    <a:lstStyle/>
                    <a:p>
                      <a:pPr algn="ct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10755209"/>
              </p:ext>
            </p:extLst>
          </p:nvPr>
        </p:nvGraphicFramePr>
        <p:xfrm>
          <a:off x="152400" y="1371600"/>
          <a:ext cx="8762976" cy="370840"/>
        </p:xfrm>
        <a:graphic>
          <a:graphicData uri="http://schemas.openxmlformats.org/drawingml/2006/table">
            <a:tbl>
              <a:tblPr firstRow="1" bandRow="1">
                <a:tableStyleId>{5940675A-B579-460E-94D1-54222C63F5DA}</a:tableStyleId>
              </a:tblPr>
              <a:tblGrid>
                <a:gridCol w="4381488"/>
                <a:gridCol w="4381488"/>
              </a:tblGrid>
              <a:tr h="370840">
                <a:tc>
                  <a:txBody>
                    <a:bodyPr/>
                    <a:lstStyle/>
                    <a:p>
                      <a:pPr algn="ctr"/>
                      <a:r>
                        <a:rPr lang="en-US" dirty="0" smtClean="0"/>
                        <a:t>N</a:t>
                      </a:r>
                      <a:endParaRPr lang="en-US" dirty="0"/>
                    </a:p>
                  </a:txBody>
                  <a:tcPr>
                    <a:solidFill>
                      <a:schemeClr val="bg1">
                        <a:lumMod val="65000"/>
                      </a:schemeClr>
                    </a:solidFill>
                  </a:tcPr>
                </a:tc>
                <a:tc>
                  <a:txBody>
                    <a:bodyPr/>
                    <a:lstStyle/>
                    <a:p>
                      <a:endParaRPr lang="en-US" dirty="0"/>
                    </a:p>
                  </a:txBody>
                  <a:tcPr/>
                </a:tc>
              </a:tr>
            </a:tbl>
          </a:graphicData>
        </a:graphic>
      </p:graphicFrame>
      <p:sp>
        <p:nvSpPr>
          <p:cNvPr id="8" name="Rectangle 7"/>
          <p:cNvSpPr/>
          <p:nvPr/>
        </p:nvSpPr>
        <p:spPr>
          <a:xfrm>
            <a:off x="8334048" y="5486400"/>
            <a:ext cx="657552" cy="369332"/>
          </a:xfrm>
          <a:prstGeom prst="rect">
            <a:avLst/>
          </a:prstGeom>
        </p:spPr>
        <p:txBody>
          <a:bodyPr wrap="none">
            <a:spAutoFit/>
          </a:bodyPr>
          <a:lstStyle/>
          <a:p>
            <a:pPr algn="ctr"/>
            <a:r>
              <a:rPr lang="en-US" dirty="0" smtClean="0"/>
              <a:t>N/16</a:t>
            </a:r>
            <a:endParaRPr lang="en-US" dirty="0"/>
          </a:p>
        </p:txBody>
      </p:sp>
      <p:cxnSp>
        <p:nvCxnSpPr>
          <p:cNvPr id="10" name="Straight Arrow Connector 9"/>
          <p:cNvCxnSpPr/>
          <p:nvPr/>
        </p:nvCxnSpPr>
        <p:spPr>
          <a:xfrm flipH="1" flipV="1">
            <a:off x="8513059" y="4985266"/>
            <a:ext cx="117866" cy="5011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rot="5400000">
            <a:off x="4261921" y="-2280721"/>
            <a:ext cx="533400" cy="8752442"/>
          </a:xfrm>
          <a:prstGeom prst="rightBrace">
            <a:avLst>
              <a:gd name="adj1" fmla="val 92054"/>
              <a:gd name="adj2" fmla="val 50000"/>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 Box 7"/>
          <p:cNvSpPr txBox="1">
            <a:spLocks noChangeArrowheads="1"/>
          </p:cNvSpPr>
          <p:nvPr/>
        </p:nvSpPr>
        <p:spPr bwMode="auto">
          <a:xfrm>
            <a:off x="4267200" y="2363972"/>
            <a:ext cx="762001"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smtClean="0">
                <a:solidFill>
                  <a:srgbClr val="0000FF"/>
                </a:solidFill>
                <a:latin typeface="Helvetica" pitchFamily="1" charset="0"/>
              </a:rPr>
              <a:t>2N</a:t>
            </a:r>
            <a:endParaRPr lang="en-US" sz="2800" b="1" dirty="0">
              <a:solidFill>
                <a:srgbClr val="0000FF"/>
              </a:solidFill>
              <a:latin typeface="Helvetica" pitchFamily="1"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65526892"/>
              </p:ext>
            </p:extLst>
          </p:nvPr>
        </p:nvGraphicFramePr>
        <p:xfrm>
          <a:off x="162958" y="2895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dirty="0" smtClean="0"/>
                        <a:t>N</a:t>
                      </a:r>
                      <a:endParaRPr lang="en-US" dirty="0"/>
                    </a:p>
                  </a:txBody>
                  <a:tcPr>
                    <a:solidFill>
                      <a:schemeClr val="bg1">
                        <a:lumMod val="65000"/>
                      </a:schemeClr>
                    </a:solidFill>
                  </a:tcPr>
                </a:tc>
                <a:tc>
                  <a:txBody>
                    <a:bodyPr/>
                    <a:lstStyle/>
                    <a:p>
                      <a:pPr algn="ctr"/>
                      <a:r>
                        <a:rPr lang="en-US" dirty="0" smtClean="0"/>
                        <a:t>N/2</a:t>
                      </a:r>
                      <a:endParaRPr lang="en-US" dirty="0"/>
                    </a:p>
                  </a:txBody>
                  <a:tcPr>
                    <a:solidFill>
                      <a:schemeClr val="bg1">
                        <a:lumMod val="65000"/>
                      </a:schemeClr>
                    </a:solidFill>
                  </a:tcPr>
                </a:tc>
                <a:tc>
                  <a:txBody>
                    <a:bodyPr/>
                    <a:lstStyle/>
                    <a:p>
                      <a:pPr algn="ctr"/>
                      <a:endParaRPr lang="en-US" dirty="0"/>
                    </a:p>
                  </a:txBody>
                  <a:tcPr>
                    <a:noFill/>
                  </a:tcPr>
                </a:tc>
                <a:tc>
                  <a:txBody>
                    <a:bodyPr/>
                    <a:lstStyle/>
                    <a:p>
                      <a:pPr algn="ctr"/>
                      <a:endParaRPr lang="en-US" dirty="0"/>
                    </a:p>
                  </a:txBody>
                  <a:tcPr>
                    <a:noFill/>
                  </a:tcPr>
                </a:tc>
                <a:tc>
                  <a:txBody>
                    <a:bodyPr/>
                    <a:lstStyle/>
                    <a:p>
                      <a:pPr algn="ctr"/>
                      <a:endParaRPr lang="en-US" sz="600" dirty="0"/>
                    </a:p>
                  </a:txBody>
                  <a:tcPr>
                    <a:noFill/>
                  </a:tcPr>
                </a:tc>
                <a:tc>
                  <a:txBody>
                    <a:bodyPr/>
                    <a:lstStyle/>
                    <a:p>
                      <a:pPr algn="ctr"/>
                      <a:endParaRPr lang="en-US"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86492427"/>
              </p:ext>
            </p:extLst>
          </p:nvPr>
        </p:nvGraphicFramePr>
        <p:xfrm>
          <a:off x="162958" y="3530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dirty="0" smtClean="0"/>
                        <a:t>N</a:t>
                      </a:r>
                      <a:endParaRPr lang="en-US" dirty="0"/>
                    </a:p>
                  </a:txBody>
                  <a:tcPr>
                    <a:solidFill>
                      <a:schemeClr val="bg1">
                        <a:lumMod val="65000"/>
                      </a:schemeClr>
                    </a:solidFill>
                  </a:tcPr>
                </a:tc>
                <a:tc>
                  <a:txBody>
                    <a:bodyPr/>
                    <a:lstStyle/>
                    <a:p>
                      <a:pPr algn="ctr"/>
                      <a:r>
                        <a:rPr lang="en-US" dirty="0" smtClean="0"/>
                        <a:t>N/2</a:t>
                      </a:r>
                      <a:endParaRPr lang="en-US" dirty="0"/>
                    </a:p>
                  </a:txBody>
                  <a:tcPr>
                    <a:solidFill>
                      <a:schemeClr val="bg1">
                        <a:lumMod val="65000"/>
                      </a:schemeClr>
                    </a:solidFill>
                  </a:tcPr>
                </a:tc>
                <a:tc>
                  <a:txBody>
                    <a:bodyPr/>
                    <a:lstStyle/>
                    <a:p>
                      <a:pPr algn="ctr"/>
                      <a:r>
                        <a:rPr lang="en-US" dirty="0" smtClean="0"/>
                        <a:t>N/4</a:t>
                      </a:r>
                      <a:endParaRPr lang="en-US" dirty="0"/>
                    </a:p>
                  </a:txBody>
                  <a:tcPr>
                    <a:solidFill>
                      <a:schemeClr val="bg1">
                        <a:lumMod val="65000"/>
                      </a:schemeClr>
                    </a:solidFill>
                  </a:tcPr>
                </a:tc>
                <a:tc>
                  <a:txBody>
                    <a:bodyPr/>
                    <a:lstStyle/>
                    <a:p>
                      <a:pPr algn="ctr"/>
                      <a:endParaRPr lang="en-US" dirty="0"/>
                    </a:p>
                  </a:txBody>
                  <a:tcPr>
                    <a:noFill/>
                  </a:tcPr>
                </a:tc>
                <a:tc>
                  <a:txBody>
                    <a:bodyPr/>
                    <a:lstStyle/>
                    <a:p>
                      <a:pPr algn="ctr"/>
                      <a:endParaRPr lang="en-US" sz="600" dirty="0"/>
                    </a:p>
                  </a:txBody>
                  <a:tcPr>
                    <a:noFill/>
                  </a:tcPr>
                </a:tc>
                <a:tc>
                  <a:txBody>
                    <a:bodyPr/>
                    <a:lstStyle/>
                    <a:p>
                      <a:pPr algn="ctr"/>
                      <a:endParaRPr lang="en-US"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872734776"/>
              </p:ext>
            </p:extLst>
          </p:nvPr>
        </p:nvGraphicFramePr>
        <p:xfrm>
          <a:off x="162958" y="4165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dirty="0" smtClean="0"/>
                        <a:t>N</a:t>
                      </a:r>
                      <a:endParaRPr lang="en-US" dirty="0"/>
                    </a:p>
                  </a:txBody>
                  <a:tcPr>
                    <a:solidFill>
                      <a:schemeClr val="bg1">
                        <a:lumMod val="65000"/>
                      </a:schemeClr>
                    </a:solidFill>
                  </a:tcPr>
                </a:tc>
                <a:tc>
                  <a:txBody>
                    <a:bodyPr/>
                    <a:lstStyle/>
                    <a:p>
                      <a:pPr algn="ctr"/>
                      <a:r>
                        <a:rPr lang="en-US" dirty="0" smtClean="0"/>
                        <a:t>N/2</a:t>
                      </a:r>
                      <a:endParaRPr lang="en-US" dirty="0"/>
                    </a:p>
                  </a:txBody>
                  <a:tcPr>
                    <a:solidFill>
                      <a:schemeClr val="bg1">
                        <a:lumMod val="65000"/>
                      </a:schemeClr>
                    </a:solidFill>
                  </a:tcPr>
                </a:tc>
                <a:tc>
                  <a:txBody>
                    <a:bodyPr/>
                    <a:lstStyle/>
                    <a:p>
                      <a:pPr algn="ctr"/>
                      <a:r>
                        <a:rPr lang="en-US" dirty="0" smtClean="0"/>
                        <a:t>N/4</a:t>
                      </a:r>
                      <a:endParaRPr lang="en-US" dirty="0"/>
                    </a:p>
                  </a:txBody>
                  <a:tcPr>
                    <a:solidFill>
                      <a:schemeClr val="bg1">
                        <a:lumMod val="65000"/>
                      </a:schemeClr>
                    </a:solidFill>
                  </a:tcPr>
                </a:tc>
                <a:tc>
                  <a:txBody>
                    <a:bodyPr/>
                    <a:lstStyle/>
                    <a:p>
                      <a:pPr algn="ctr"/>
                      <a:r>
                        <a:rPr lang="en-US" dirty="0" smtClean="0"/>
                        <a:t>N/8</a:t>
                      </a:r>
                      <a:endParaRPr lang="en-US" dirty="0"/>
                    </a:p>
                  </a:txBody>
                  <a:tcPr>
                    <a:solidFill>
                      <a:schemeClr val="bg1">
                        <a:lumMod val="65000"/>
                      </a:schemeClr>
                    </a:solidFill>
                  </a:tcPr>
                </a:tc>
                <a:tc>
                  <a:txBody>
                    <a:bodyPr/>
                    <a:lstStyle/>
                    <a:p>
                      <a:pPr algn="ctr"/>
                      <a:endParaRPr lang="en-US" sz="600" dirty="0"/>
                    </a:p>
                  </a:txBody>
                  <a:tcPr>
                    <a:noFill/>
                  </a:tcPr>
                </a:tc>
                <a:tc>
                  <a:txBody>
                    <a:bodyPr/>
                    <a:lstStyle/>
                    <a:p>
                      <a:pPr algn="ctr"/>
                      <a:endParaRPr lang="en-US" dirty="0"/>
                    </a:p>
                  </a:txBody>
                  <a:tcPr/>
                </a:tc>
              </a:tr>
            </a:tbl>
          </a:graphicData>
        </a:graphic>
      </p:graphicFrame>
      <p:sp>
        <p:nvSpPr>
          <p:cNvPr id="17" name="Text Box 7"/>
          <p:cNvSpPr txBox="1">
            <a:spLocks noChangeArrowheads="1"/>
          </p:cNvSpPr>
          <p:nvPr/>
        </p:nvSpPr>
        <p:spPr bwMode="auto">
          <a:xfrm>
            <a:off x="1465142" y="6015978"/>
            <a:ext cx="6126957"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lnSpc>
                <a:spcPct val="70000"/>
              </a:lnSpc>
            </a:pPr>
            <a:r>
              <a:rPr lang="en-US" sz="2800" dirty="0" smtClean="0">
                <a:solidFill>
                  <a:srgbClr val="0000FF"/>
                </a:solidFill>
                <a:latin typeface="Helvetica" pitchFamily="1" charset="0"/>
              </a:rPr>
              <a:t>The sum is less than 2N</a:t>
            </a:r>
            <a:endParaRPr lang="en-US" sz="2800" b="1" dirty="0">
              <a:solidFill>
                <a:srgbClr val="0000FF"/>
              </a:solidFill>
              <a:latin typeface="Helvetica" pitchFamily="1" charset="0"/>
            </a:endParaRPr>
          </a:p>
        </p:txBody>
      </p:sp>
    </p:spTree>
    <p:extLst>
      <p:ext uri="{BB962C8B-B14F-4D97-AF65-F5344CB8AC3E}">
        <p14:creationId xmlns:p14="http://schemas.microsoft.com/office/powerpoint/2010/main" val="418340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7648685"/>
              </p:ext>
            </p:extLst>
          </p:nvPr>
        </p:nvGraphicFramePr>
        <p:xfrm>
          <a:off x="162958" y="4800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N-1</a:t>
                      </a:r>
                      <a:endParaRPr lang="en-US" dirty="0"/>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N-2</a:t>
                      </a:r>
                      <a:endParaRPr lang="en-US" dirty="0"/>
                    </a:p>
                  </a:txBody>
                  <a:tcPr>
                    <a:solidFill>
                      <a:schemeClr val="bg1">
                        <a:lumMod val="65000"/>
                      </a:schemeClr>
                    </a:solidFill>
                  </a:tcPr>
                </a:tc>
                <a:tc>
                  <a:txBody>
                    <a:bodyPr/>
                    <a:lstStyle/>
                    <a:p>
                      <a:pPr algn="ctr"/>
                      <a:r>
                        <a:rPr lang="en-US" sz="1600" dirty="0" smtClean="0">
                          <a:solidFill>
                            <a:schemeClr val="tx1"/>
                          </a:solidFill>
                          <a:latin typeface="Helvetica" pitchFamily="1" charset="0"/>
                        </a:rPr>
                        <a:t>2</a:t>
                      </a:r>
                      <a:r>
                        <a:rPr lang="en-US" sz="1600" baseline="46000" dirty="0" smtClean="0">
                          <a:solidFill>
                            <a:schemeClr val="tx1"/>
                          </a:solidFill>
                          <a:latin typeface="Helvetica" pitchFamily="1" charset="0"/>
                        </a:rPr>
                        <a:t>N-3</a:t>
                      </a:r>
                      <a:endParaRPr lang="en-US" sz="1600" dirty="0"/>
                    </a:p>
                  </a:txBody>
                  <a:tcPr>
                    <a:solidFill>
                      <a:schemeClr val="bg1">
                        <a:lumMod val="65000"/>
                      </a:schemeClr>
                    </a:solidFill>
                  </a:tcPr>
                </a:tc>
                <a:tc>
                  <a:txBody>
                    <a:bodyPr/>
                    <a:lstStyle/>
                    <a:p>
                      <a:pPr algn="ctr"/>
                      <a:endParaRPr lang="en-US" sz="600" dirty="0"/>
                    </a:p>
                  </a:txBody>
                  <a:tcPr>
                    <a:solidFill>
                      <a:schemeClr val="bg1">
                        <a:lumMod val="65000"/>
                      </a:schemeClr>
                    </a:solidFill>
                  </a:tcPr>
                </a:tc>
                <a:tc>
                  <a:txBody>
                    <a:bodyPr/>
                    <a:lstStyle/>
                    <a:p>
                      <a:pPr algn="ct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70166702"/>
              </p:ext>
            </p:extLst>
          </p:nvPr>
        </p:nvGraphicFramePr>
        <p:xfrm>
          <a:off x="152400" y="1371600"/>
          <a:ext cx="8762976" cy="370840"/>
        </p:xfrm>
        <a:graphic>
          <a:graphicData uri="http://schemas.openxmlformats.org/drawingml/2006/table">
            <a:tbl>
              <a:tblPr firstRow="1" bandRow="1">
                <a:tableStyleId>{5940675A-B579-460E-94D1-54222C63F5DA}</a:tableStyleId>
              </a:tblPr>
              <a:tblGrid>
                <a:gridCol w="4381488"/>
                <a:gridCol w="4381488"/>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endParaRPr lang="en-US" dirty="0"/>
                    </a:p>
                  </a:txBody>
                  <a:tcPr/>
                </a:tc>
              </a:tr>
            </a:tbl>
          </a:graphicData>
        </a:graphic>
      </p:graphicFrame>
      <p:sp>
        <p:nvSpPr>
          <p:cNvPr id="8" name="Rectangle 7"/>
          <p:cNvSpPr/>
          <p:nvPr/>
        </p:nvSpPr>
        <p:spPr>
          <a:xfrm>
            <a:off x="8382939" y="5486400"/>
            <a:ext cx="559770" cy="369332"/>
          </a:xfrm>
          <a:prstGeom prst="rect">
            <a:avLst/>
          </a:prstGeom>
        </p:spPr>
        <p:txBody>
          <a:bodyPr wrap="none">
            <a:spAutoFit/>
          </a:bodyPr>
          <a:lstStyle/>
          <a:p>
            <a:pPr algn="ctr"/>
            <a:r>
              <a:rPr lang="en-US" dirty="0" smtClean="0">
                <a:latin typeface="Helvetica" pitchFamily="1" charset="0"/>
              </a:rPr>
              <a:t>2</a:t>
            </a:r>
            <a:r>
              <a:rPr lang="en-US" baseline="46000" dirty="0" smtClean="0">
                <a:latin typeface="Helvetica" pitchFamily="1" charset="0"/>
              </a:rPr>
              <a:t>N-4</a:t>
            </a:r>
            <a:endParaRPr lang="en-US" dirty="0"/>
          </a:p>
        </p:txBody>
      </p:sp>
      <p:cxnSp>
        <p:nvCxnSpPr>
          <p:cNvPr id="10" name="Straight Arrow Connector 9"/>
          <p:cNvCxnSpPr/>
          <p:nvPr/>
        </p:nvCxnSpPr>
        <p:spPr>
          <a:xfrm flipH="1" flipV="1">
            <a:off x="8513059" y="4985266"/>
            <a:ext cx="117866" cy="5011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rot="5400000">
            <a:off x="4261921" y="-2280721"/>
            <a:ext cx="533400" cy="8752442"/>
          </a:xfrm>
          <a:prstGeom prst="rightBrace">
            <a:avLst>
              <a:gd name="adj1" fmla="val 92054"/>
              <a:gd name="adj2" fmla="val 50000"/>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 Box 7"/>
          <p:cNvSpPr txBox="1">
            <a:spLocks noChangeArrowheads="1"/>
          </p:cNvSpPr>
          <p:nvPr/>
        </p:nvSpPr>
        <p:spPr bwMode="auto">
          <a:xfrm>
            <a:off x="3352800" y="2322422"/>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2800" dirty="0" smtClean="0">
                <a:solidFill>
                  <a:srgbClr val="0000FF"/>
                </a:solidFill>
                <a:latin typeface="Helvetica" pitchFamily="1" charset="0"/>
              </a:rPr>
              <a:t>2 *</a:t>
            </a:r>
            <a:r>
              <a:rPr lang="en-US" sz="2800" dirty="0" smtClean="0">
                <a:latin typeface="Helvetica" pitchFamily="1" charset="0"/>
              </a:rPr>
              <a:t> 2</a:t>
            </a:r>
            <a:r>
              <a:rPr lang="en-US" sz="2800" baseline="46000" dirty="0" smtClean="0">
                <a:latin typeface="Helvetica" pitchFamily="1" charset="0"/>
              </a:rPr>
              <a:t>N </a:t>
            </a:r>
            <a:r>
              <a:rPr lang="en-US" sz="2800" dirty="0" smtClean="0">
                <a:latin typeface="Helvetica" pitchFamily="1" charset="0"/>
              </a:rPr>
              <a:t> = 2</a:t>
            </a:r>
            <a:r>
              <a:rPr lang="en-US" sz="2800" baseline="46000" dirty="0" smtClean="0">
                <a:latin typeface="Helvetica" pitchFamily="1" charset="0"/>
              </a:rPr>
              <a:t>N+1</a:t>
            </a:r>
            <a:endParaRPr lang="en-US" sz="2800" dirty="0"/>
          </a:p>
        </p:txBody>
      </p:sp>
      <p:graphicFrame>
        <p:nvGraphicFramePr>
          <p:cNvPr id="14" name="Table 13"/>
          <p:cNvGraphicFramePr>
            <a:graphicFrameLocks noGrp="1"/>
          </p:cNvGraphicFramePr>
          <p:nvPr>
            <p:extLst>
              <p:ext uri="{D42A27DB-BD31-4B8C-83A1-F6EECF244321}">
                <p14:modId xmlns:p14="http://schemas.microsoft.com/office/powerpoint/2010/main" val="500657789"/>
              </p:ext>
            </p:extLst>
          </p:nvPr>
        </p:nvGraphicFramePr>
        <p:xfrm>
          <a:off x="162958" y="2895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N-1</a:t>
                      </a:r>
                      <a:endParaRPr lang="en-US" dirty="0"/>
                    </a:p>
                  </a:txBody>
                  <a:tcPr>
                    <a:solidFill>
                      <a:schemeClr val="bg1">
                        <a:lumMod val="65000"/>
                      </a:schemeClr>
                    </a:solidFill>
                  </a:tcPr>
                </a:tc>
                <a:tc>
                  <a:txBody>
                    <a:bodyPr/>
                    <a:lstStyle/>
                    <a:p>
                      <a:pPr algn="ctr"/>
                      <a:endParaRPr lang="en-US" dirty="0"/>
                    </a:p>
                  </a:txBody>
                  <a:tcPr>
                    <a:noFill/>
                  </a:tcPr>
                </a:tc>
                <a:tc>
                  <a:txBody>
                    <a:bodyPr/>
                    <a:lstStyle/>
                    <a:p>
                      <a:pPr algn="ctr"/>
                      <a:endParaRPr lang="en-US" dirty="0"/>
                    </a:p>
                  </a:txBody>
                  <a:tcPr>
                    <a:noFill/>
                  </a:tcPr>
                </a:tc>
                <a:tc>
                  <a:txBody>
                    <a:bodyPr/>
                    <a:lstStyle/>
                    <a:p>
                      <a:pPr algn="ctr"/>
                      <a:endParaRPr lang="en-US" sz="600" dirty="0"/>
                    </a:p>
                  </a:txBody>
                  <a:tcPr>
                    <a:noFill/>
                  </a:tcPr>
                </a:tc>
                <a:tc>
                  <a:txBody>
                    <a:bodyPr/>
                    <a:lstStyle/>
                    <a:p>
                      <a:pPr algn="ctr"/>
                      <a:endParaRPr lang="en-US"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788945585"/>
              </p:ext>
            </p:extLst>
          </p:nvPr>
        </p:nvGraphicFramePr>
        <p:xfrm>
          <a:off x="162958" y="3530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N-1</a:t>
                      </a:r>
                      <a:endParaRPr lang="en-US" dirty="0"/>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N-2</a:t>
                      </a:r>
                      <a:endParaRPr lang="en-US" dirty="0"/>
                    </a:p>
                  </a:txBody>
                  <a:tcPr>
                    <a:solidFill>
                      <a:schemeClr val="bg1">
                        <a:lumMod val="65000"/>
                      </a:schemeClr>
                    </a:solidFill>
                  </a:tcPr>
                </a:tc>
                <a:tc>
                  <a:txBody>
                    <a:bodyPr/>
                    <a:lstStyle/>
                    <a:p>
                      <a:pPr algn="ctr"/>
                      <a:endParaRPr lang="en-US" dirty="0"/>
                    </a:p>
                  </a:txBody>
                  <a:tcPr>
                    <a:noFill/>
                  </a:tcPr>
                </a:tc>
                <a:tc>
                  <a:txBody>
                    <a:bodyPr/>
                    <a:lstStyle/>
                    <a:p>
                      <a:pPr algn="ctr"/>
                      <a:endParaRPr lang="en-US" sz="600" dirty="0"/>
                    </a:p>
                  </a:txBody>
                  <a:tcPr>
                    <a:noFill/>
                  </a:tcPr>
                </a:tc>
                <a:tc>
                  <a:txBody>
                    <a:bodyPr/>
                    <a:lstStyle/>
                    <a:p>
                      <a:pPr algn="ctr"/>
                      <a:endParaRPr lang="en-US"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037232831"/>
              </p:ext>
            </p:extLst>
          </p:nvPr>
        </p:nvGraphicFramePr>
        <p:xfrm>
          <a:off x="162958" y="4165600"/>
          <a:ext cx="8762976" cy="370840"/>
        </p:xfrm>
        <a:graphic>
          <a:graphicData uri="http://schemas.openxmlformats.org/drawingml/2006/table">
            <a:tbl>
              <a:tblPr firstRow="1" bandRow="1">
                <a:tableStyleId>{5940675A-B579-460E-94D1-54222C63F5DA}</a:tableStyleId>
              </a:tblPr>
              <a:tblGrid>
                <a:gridCol w="4381488"/>
                <a:gridCol w="2190744"/>
                <a:gridCol w="1095372"/>
                <a:gridCol w="547686"/>
                <a:gridCol w="273843"/>
                <a:gridCol w="273843"/>
              </a:tblGrid>
              <a:tr h="370840">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a:t>
                      </a:r>
                      <a:endParaRPr lang="en-US" dirty="0">
                        <a:solidFill>
                          <a:schemeClr val="tx1"/>
                        </a:solidFill>
                      </a:endParaRPr>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N-1</a:t>
                      </a:r>
                      <a:endParaRPr lang="en-US" dirty="0"/>
                    </a:p>
                  </a:txBody>
                  <a:tcPr>
                    <a:solidFill>
                      <a:schemeClr val="bg1">
                        <a:lumMod val="65000"/>
                      </a:schemeClr>
                    </a:solidFill>
                  </a:tcPr>
                </a:tc>
                <a:tc>
                  <a:txBody>
                    <a:bodyPr/>
                    <a:lstStyle/>
                    <a:p>
                      <a:pPr algn="ctr"/>
                      <a:r>
                        <a:rPr lang="en-US" sz="1800" dirty="0" smtClean="0">
                          <a:solidFill>
                            <a:schemeClr val="tx1"/>
                          </a:solidFill>
                          <a:latin typeface="Helvetica" pitchFamily="1" charset="0"/>
                        </a:rPr>
                        <a:t>2</a:t>
                      </a:r>
                      <a:r>
                        <a:rPr lang="en-US" sz="1800" baseline="46000" dirty="0" smtClean="0">
                          <a:solidFill>
                            <a:schemeClr val="tx1"/>
                          </a:solidFill>
                          <a:latin typeface="Helvetica" pitchFamily="1" charset="0"/>
                        </a:rPr>
                        <a:t>N-2</a:t>
                      </a:r>
                      <a:endParaRPr lang="en-US" dirty="0"/>
                    </a:p>
                  </a:txBody>
                  <a:tcPr>
                    <a:solidFill>
                      <a:schemeClr val="bg1">
                        <a:lumMod val="65000"/>
                      </a:schemeClr>
                    </a:solidFill>
                  </a:tcPr>
                </a:tc>
                <a:tc>
                  <a:txBody>
                    <a:bodyPr/>
                    <a:lstStyle/>
                    <a:p>
                      <a:pPr algn="ctr"/>
                      <a:r>
                        <a:rPr lang="en-US" sz="1600" dirty="0" smtClean="0">
                          <a:solidFill>
                            <a:schemeClr val="tx1"/>
                          </a:solidFill>
                          <a:latin typeface="Helvetica" pitchFamily="1" charset="0"/>
                        </a:rPr>
                        <a:t>2</a:t>
                      </a:r>
                      <a:r>
                        <a:rPr lang="en-US" sz="1600" baseline="46000" dirty="0" smtClean="0">
                          <a:solidFill>
                            <a:schemeClr val="tx1"/>
                          </a:solidFill>
                          <a:latin typeface="Helvetica" pitchFamily="1" charset="0"/>
                        </a:rPr>
                        <a:t>N-3</a:t>
                      </a:r>
                      <a:endParaRPr lang="en-US" sz="1600" dirty="0"/>
                    </a:p>
                  </a:txBody>
                  <a:tcPr>
                    <a:solidFill>
                      <a:schemeClr val="bg1">
                        <a:lumMod val="65000"/>
                      </a:schemeClr>
                    </a:solidFill>
                  </a:tcPr>
                </a:tc>
                <a:tc>
                  <a:txBody>
                    <a:bodyPr/>
                    <a:lstStyle/>
                    <a:p>
                      <a:pPr algn="ctr"/>
                      <a:endParaRPr lang="en-US" sz="600" dirty="0"/>
                    </a:p>
                  </a:txBody>
                  <a:tcPr>
                    <a:noFill/>
                  </a:tcPr>
                </a:tc>
                <a:tc>
                  <a:txBody>
                    <a:bodyPr/>
                    <a:lstStyle/>
                    <a:p>
                      <a:pPr algn="ctr"/>
                      <a:endParaRPr lang="en-US" dirty="0"/>
                    </a:p>
                  </a:txBody>
                  <a:tcPr/>
                </a:tc>
              </a:tr>
            </a:tbl>
          </a:graphicData>
        </a:graphic>
      </p:graphicFrame>
      <p:sp>
        <p:nvSpPr>
          <p:cNvPr id="17" name="Text Box 7"/>
          <p:cNvSpPr txBox="1">
            <a:spLocks noChangeArrowheads="1"/>
          </p:cNvSpPr>
          <p:nvPr/>
        </p:nvSpPr>
        <p:spPr bwMode="auto">
          <a:xfrm>
            <a:off x="1465142" y="5954102"/>
            <a:ext cx="6126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2800" dirty="0" smtClean="0">
                <a:solidFill>
                  <a:srgbClr val="0000FF"/>
                </a:solidFill>
                <a:latin typeface="Helvetica" pitchFamily="1" charset="0"/>
              </a:rPr>
              <a:t>The sum is less than </a:t>
            </a:r>
            <a:r>
              <a:rPr lang="en-US" sz="2800" dirty="0">
                <a:latin typeface="Helvetica" pitchFamily="1" charset="0"/>
              </a:rPr>
              <a:t>2</a:t>
            </a:r>
            <a:r>
              <a:rPr lang="en-US" sz="2800" baseline="46000" dirty="0">
                <a:latin typeface="Helvetica" pitchFamily="1" charset="0"/>
              </a:rPr>
              <a:t>N+1</a:t>
            </a:r>
            <a:endParaRPr lang="en-US" sz="2800" dirty="0"/>
          </a:p>
        </p:txBody>
      </p:sp>
      <p:sp>
        <p:nvSpPr>
          <p:cNvPr id="18" name="Text Box 13"/>
          <p:cNvSpPr txBox="1">
            <a:spLocks noChangeArrowheads="1"/>
          </p:cNvSpPr>
          <p:nvPr/>
        </p:nvSpPr>
        <p:spPr bwMode="auto">
          <a:xfrm>
            <a:off x="236537" y="438732"/>
            <a:ext cx="9440863"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2</a:t>
            </a:r>
            <a:r>
              <a:rPr lang="en-US" sz="2800" baseline="46000" dirty="0">
                <a:solidFill>
                  <a:srgbClr val="0000FF"/>
                </a:solidFill>
                <a:latin typeface="Helvetica" pitchFamily="1" charset="0"/>
              </a:rPr>
              <a:t>N </a:t>
            </a:r>
            <a:r>
              <a:rPr lang="en-US" sz="2800" dirty="0">
                <a:solidFill>
                  <a:srgbClr val="0000FF"/>
                </a:solidFill>
                <a:latin typeface="Helvetica" pitchFamily="1" charset="0"/>
              </a:rPr>
              <a:t>+ 2</a:t>
            </a:r>
            <a:r>
              <a:rPr lang="en-US" sz="2800" baseline="46000" dirty="0">
                <a:solidFill>
                  <a:srgbClr val="0000FF"/>
                </a:solidFill>
                <a:latin typeface="Helvetica" pitchFamily="1" charset="0"/>
              </a:rPr>
              <a:t>N-1</a:t>
            </a:r>
            <a:r>
              <a:rPr lang="en-US" sz="2800" dirty="0" smtClean="0">
                <a:solidFill>
                  <a:srgbClr val="0000FF"/>
                </a:solidFill>
                <a:latin typeface="Helvetica" pitchFamily="1" charset="0"/>
              </a:rPr>
              <a:t> </a:t>
            </a:r>
            <a:r>
              <a:rPr lang="en-US" sz="2800" dirty="0">
                <a:solidFill>
                  <a:srgbClr val="0000FF"/>
                </a:solidFill>
                <a:latin typeface="Helvetica" pitchFamily="1" charset="0"/>
              </a:rPr>
              <a:t>+ </a:t>
            </a:r>
            <a:r>
              <a:rPr lang="en-US" sz="2800" dirty="0" smtClean="0">
                <a:solidFill>
                  <a:srgbClr val="0000FF"/>
                </a:solidFill>
                <a:latin typeface="Helvetica" pitchFamily="1" charset="0"/>
              </a:rPr>
              <a:t>2</a:t>
            </a:r>
            <a:r>
              <a:rPr lang="en-US" sz="2800" baseline="46000" dirty="0" smtClean="0">
                <a:solidFill>
                  <a:srgbClr val="0000FF"/>
                </a:solidFill>
                <a:latin typeface="Helvetica" pitchFamily="1" charset="0"/>
              </a:rPr>
              <a:t>N-2</a:t>
            </a:r>
            <a:r>
              <a:rPr lang="en-US" sz="2800" dirty="0" smtClean="0">
                <a:solidFill>
                  <a:srgbClr val="0000FF"/>
                </a:solidFill>
                <a:latin typeface="Helvetica" pitchFamily="1" charset="0"/>
              </a:rPr>
              <a:t> + … + 4 + 2 + 1	</a:t>
            </a:r>
            <a:r>
              <a:rPr lang="en-US" sz="2800" b="1" dirty="0" smtClean="0">
                <a:solidFill>
                  <a:srgbClr val="0000FF"/>
                </a:solidFill>
                <a:latin typeface="Helvetica" pitchFamily="1" charset="0"/>
              </a:rPr>
              <a:t>= 2</a:t>
            </a:r>
            <a:r>
              <a:rPr lang="en-US" sz="2800" b="1" baseline="46000" dirty="0" smtClean="0">
                <a:solidFill>
                  <a:srgbClr val="0000FF"/>
                </a:solidFill>
                <a:latin typeface="Helvetica" pitchFamily="1" charset="0"/>
              </a:rPr>
              <a:t>N+1 </a:t>
            </a:r>
            <a:r>
              <a:rPr lang="en-US" sz="2800" b="1" dirty="0" smtClean="0">
                <a:solidFill>
                  <a:srgbClr val="0000FF"/>
                </a:solidFill>
                <a:latin typeface="Helvetica" pitchFamily="1" charset="0"/>
              </a:rPr>
              <a:t>-1	</a:t>
            </a:r>
            <a:r>
              <a:rPr lang="en-US" sz="2800" b="1" dirty="0" smtClean="0">
                <a:solidFill>
                  <a:srgbClr val="000000"/>
                </a:solidFill>
                <a:latin typeface="Helvetica" pitchFamily="1" charset="0"/>
                <a:sym typeface="Symbol" pitchFamily="18" charset="2"/>
              </a:rPr>
              <a:t> O(2</a:t>
            </a:r>
            <a:r>
              <a:rPr lang="en-US" sz="2800" b="1" baseline="30000" dirty="0" smtClean="0">
                <a:solidFill>
                  <a:srgbClr val="000000"/>
                </a:solidFill>
                <a:latin typeface="Helvetica" pitchFamily="1" charset="0"/>
                <a:sym typeface="Symbol" pitchFamily="18" charset="2"/>
              </a:rPr>
              <a:t>N</a:t>
            </a:r>
            <a:r>
              <a:rPr lang="en-US" sz="2800" b="1" dirty="0">
                <a:solidFill>
                  <a:srgbClr val="000000"/>
                </a:solidFill>
                <a:latin typeface="Helvetica" pitchFamily="1" charset="0"/>
                <a:sym typeface="Symbol" pitchFamily="18" charset="2"/>
              </a:rPr>
              <a:t>)</a:t>
            </a:r>
            <a:r>
              <a:rPr lang="en-US" sz="2800" b="1" dirty="0">
                <a:solidFill>
                  <a:srgbClr val="0000FF"/>
                </a:solidFill>
                <a:latin typeface="Helvetica" pitchFamily="1" charset="0"/>
              </a:rPr>
              <a:t> </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spTree>
    <p:extLst>
      <p:ext uri="{BB962C8B-B14F-4D97-AF65-F5344CB8AC3E}">
        <p14:creationId xmlns:p14="http://schemas.microsoft.com/office/powerpoint/2010/main" val="281805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1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p:txBody>
          <a:bodyPr/>
          <a:lstStyle/>
          <a:p>
            <a:pPr eaLnBrk="1" hangingPunct="1"/>
            <a:r>
              <a:rPr lang="en-US" sz="13800" b="1" smtClean="0"/>
              <a:t>BONUS</a:t>
            </a:r>
          </a:p>
        </p:txBody>
      </p:sp>
    </p:spTree>
    <p:extLst>
      <p:ext uri="{BB962C8B-B14F-4D97-AF65-F5344CB8AC3E}">
        <p14:creationId xmlns:p14="http://schemas.microsoft.com/office/powerpoint/2010/main" val="13890459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6096000"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5795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8738"/>
            <a:ext cx="59436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5"/>
          <p:cNvPicPr>
            <a:picLocks noChangeAspect="1" noChangeArrowheads="1"/>
          </p:cNvPicPr>
          <p:nvPr/>
        </p:nvPicPr>
        <p:blipFill>
          <a:blip r:embed="rId4">
            <a:clrChange>
              <a:clrFrom>
                <a:srgbClr val="FFFFFF"/>
              </a:clrFrom>
              <a:clrTo>
                <a:srgbClr val="FFFFFF">
                  <a:alpha val="0"/>
                </a:srgbClr>
              </a:clrTo>
            </a:clrChange>
            <a:lum bright="30000" contrast="-30000"/>
            <a:extLst>
              <a:ext uri="{28A0092B-C50C-407E-A947-70E740481C1C}">
                <a14:useLocalDpi xmlns:a14="http://schemas.microsoft.com/office/drawing/2010/main" val="0"/>
              </a:ext>
            </a:extLst>
          </a:blip>
          <a:srcRect/>
          <a:stretch>
            <a:fillRect/>
          </a:stretch>
        </p:blipFill>
        <p:spPr bwMode="auto">
          <a:xfrm>
            <a:off x="5443538" y="2971800"/>
            <a:ext cx="38528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WordArt 6"/>
          <p:cNvSpPr>
            <a:spLocks noChangeArrowheads="1" noChangeShapeType="1" noTextEdit="1"/>
          </p:cNvSpPr>
          <p:nvPr/>
        </p:nvSpPr>
        <p:spPr bwMode="auto">
          <a:xfrm>
            <a:off x="4114800" y="457200"/>
            <a:ext cx="14478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&amp;</a:t>
            </a:r>
          </a:p>
        </p:txBody>
      </p:sp>
      <p:sp>
        <p:nvSpPr>
          <p:cNvPr id="55301" name="WordArt 7"/>
          <p:cNvSpPr>
            <a:spLocks noChangeArrowheads="1" noChangeShapeType="1" noTextEdit="1"/>
          </p:cNvSpPr>
          <p:nvPr/>
        </p:nvSpPr>
        <p:spPr bwMode="auto">
          <a:xfrm>
            <a:off x="5867400" y="304800"/>
            <a:ext cx="2971800" cy="2286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Computer </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Science</a:t>
            </a:r>
          </a:p>
        </p:txBody>
      </p:sp>
      <p:sp>
        <p:nvSpPr>
          <p:cNvPr id="55302" name="WordArt 8"/>
          <p:cNvSpPr>
            <a:spLocks noChangeArrowheads="1" noChangeShapeType="1" noTextEdit="1"/>
          </p:cNvSpPr>
          <p:nvPr/>
        </p:nvSpPr>
        <p:spPr bwMode="auto">
          <a:xfrm>
            <a:off x="914400" y="5105400"/>
            <a:ext cx="3657600"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 AWESOME</a:t>
            </a:r>
          </a:p>
        </p:txBody>
      </p:sp>
    </p:spTree>
    <p:extLst>
      <p:ext uri="{BB962C8B-B14F-4D97-AF65-F5344CB8AC3E}">
        <p14:creationId xmlns:p14="http://schemas.microsoft.com/office/powerpoint/2010/main" val="7467430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934200" y="838200"/>
            <a:ext cx="1981200" cy="1096963"/>
          </a:xfrm>
        </p:spPr>
        <p:txBody>
          <a:bodyPr/>
          <a:lstStyle/>
          <a:p>
            <a:pPr eaLnBrk="1" hangingPunct="1"/>
            <a:r>
              <a:rPr lang="en-US" sz="2000" smtClean="0"/>
              <a:t>http://www.youtube.com/watch?v=pzRmNYA8LlY</a:t>
            </a:r>
          </a:p>
        </p:txBody>
      </p:sp>
      <p:pic>
        <p:nvPicPr>
          <p:cNvPr id="56323" name="Picture 2" descr="dsc0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81940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Eksoproduct4-2"/>
          <p:cNvPicPr>
            <a:picLocks noChangeAspect="1" noChangeArrowheads="1"/>
          </p:cNvPicPr>
          <p:nvPr/>
        </p:nvPicPr>
        <p:blipFill>
          <a:blip r:embed="rId3">
            <a:extLst>
              <a:ext uri="{28A0092B-C50C-407E-A947-70E740481C1C}">
                <a14:useLocalDpi xmlns:a14="http://schemas.microsoft.com/office/drawing/2010/main" val="0"/>
              </a:ext>
            </a:extLst>
          </a:blip>
          <a:srcRect l="38728" t="9824" r="34561" b="2223"/>
          <a:stretch>
            <a:fillRect/>
          </a:stretch>
        </p:blipFill>
        <p:spPr bwMode="auto">
          <a:xfrm>
            <a:off x="3276600" y="188913"/>
            <a:ext cx="3429000" cy="63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328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6"/>
          <p:cNvSpPr>
            <a:spLocks noGrp="1" noChangeArrowheads="1"/>
          </p:cNvSpPr>
          <p:nvPr>
            <p:ph type="ctrTitle"/>
          </p:nvPr>
        </p:nvSpPr>
        <p:spPr>
          <a:xfrm>
            <a:off x="2667000" y="381000"/>
            <a:ext cx="4114800" cy="1622425"/>
          </a:xfrm>
        </p:spPr>
        <p:txBody>
          <a:bodyPr/>
          <a:lstStyle/>
          <a:p>
            <a:pPr eaLnBrk="1" hangingPunct="1"/>
            <a:r>
              <a:rPr lang="en-US" smtClean="0"/>
              <a:t>ClickStart</a:t>
            </a:r>
          </a:p>
        </p:txBody>
      </p:sp>
    </p:spTree>
    <p:extLst>
      <p:ext uri="{BB962C8B-B14F-4D97-AF65-F5344CB8AC3E}">
        <p14:creationId xmlns:p14="http://schemas.microsoft.com/office/powerpoint/2010/main" val="14125662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smtClean="0"/>
          </a:p>
        </p:txBody>
      </p:sp>
      <p:pic>
        <p:nvPicPr>
          <p:cNvPr id="58371" name="Picture 4"/>
          <p:cNvPicPr>
            <a:picLocks noChangeAspect="1" noChangeArrowheads="1"/>
          </p:cNvPicPr>
          <p:nvPr/>
        </p:nvPicPr>
        <p:blipFill>
          <a:blip r:embed="rId3">
            <a:extLst>
              <a:ext uri="{28A0092B-C50C-407E-A947-70E740481C1C}">
                <a14:useLocalDpi xmlns:a14="http://schemas.microsoft.com/office/drawing/2010/main" val="0"/>
              </a:ext>
            </a:extLst>
          </a:blip>
          <a:srcRect l="20625" t="17999" r="16875" b="3000"/>
          <a:stretch>
            <a:fillRect/>
          </a:stretch>
        </p:blipFill>
        <p:spPr bwMode="auto">
          <a:xfrm>
            <a:off x="0" y="0"/>
            <a:ext cx="8686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0964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Callout 1 2"/>
          <p:cNvSpPr/>
          <p:nvPr/>
        </p:nvSpPr>
        <p:spPr>
          <a:xfrm>
            <a:off x="228600" y="304800"/>
            <a:ext cx="3352800" cy="3581400"/>
          </a:xfrm>
          <a:prstGeom prst="borderCallout1">
            <a:avLst>
              <a:gd name="adj1" fmla="val 101127"/>
              <a:gd name="adj2" fmla="val 9173"/>
              <a:gd name="adj3" fmla="val 141876"/>
              <a:gd name="adj4" fmla="val 5824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800" dirty="0"/>
              <a:t>How should we represent the blocks in the computer?</a:t>
            </a:r>
          </a:p>
          <a:p>
            <a:pPr marL="514350" indent="-514350" fontAlgn="auto">
              <a:spcBef>
                <a:spcPts val="0"/>
              </a:spcBef>
              <a:spcAft>
                <a:spcPts val="0"/>
              </a:spcAft>
              <a:buFont typeface="+mj-lt"/>
              <a:buAutoNum type="arabicPeriod"/>
              <a:defRPr/>
            </a:pPr>
            <a:r>
              <a:rPr lang="en-US" sz="2800" dirty="0"/>
              <a:t>Independent variables</a:t>
            </a:r>
          </a:p>
          <a:p>
            <a:pPr marL="514350" indent="-514350" fontAlgn="auto">
              <a:spcBef>
                <a:spcPts val="0"/>
              </a:spcBef>
              <a:spcAft>
                <a:spcPts val="0"/>
              </a:spcAft>
              <a:buFont typeface="+mj-lt"/>
              <a:buAutoNum type="arabicPeriod"/>
              <a:defRPr/>
            </a:pPr>
            <a:r>
              <a:rPr lang="en-US" sz="2800" dirty="0"/>
              <a:t>2D Array</a:t>
            </a:r>
          </a:p>
          <a:p>
            <a:pPr marL="514350" indent="-514350" fontAlgn="auto">
              <a:spcBef>
                <a:spcPts val="0"/>
              </a:spcBef>
              <a:spcAft>
                <a:spcPts val="0"/>
              </a:spcAft>
              <a:buFont typeface="+mj-lt"/>
              <a:buAutoNum type="arabicPeriod"/>
              <a:defRPr/>
            </a:pPr>
            <a:r>
              <a:rPr lang="en-US" sz="2800" dirty="0" err="1"/>
              <a:t>OpenList</a:t>
            </a:r>
            <a:endParaRPr lang="en-US" sz="2800" dirty="0"/>
          </a:p>
          <a:p>
            <a:pPr marL="514350" indent="-514350" fontAlgn="auto">
              <a:spcBef>
                <a:spcPts val="0"/>
              </a:spcBef>
              <a:spcAft>
                <a:spcPts val="0"/>
              </a:spcAft>
              <a:buFont typeface="+mj-lt"/>
              <a:buAutoNum type="arabicPeriod"/>
              <a:defRPr/>
            </a:pPr>
            <a:r>
              <a:rPr lang="en-US" sz="2800" dirty="0"/>
              <a:t>I don’t know</a:t>
            </a:r>
          </a:p>
        </p:txBody>
      </p:sp>
    </p:spTree>
    <p:extLst>
      <p:ext uri="{BB962C8B-B14F-4D97-AF65-F5344CB8AC3E}">
        <p14:creationId xmlns:p14="http://schemas.microsoft.com/office/powerpoint/2010/main" val="3837397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263" y="1409700"/>
            <a:ext cx="2625725" cy="230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1029"/>
          <p:cNvSpPr txBox="1">
            <a:spLocks noChangeArrowheads="1"/>
          </p:cNvSpPr>
          <p:nvPr/>
        </p:nvSpPr>
        <p:spPr bwMode="auto">
          <a:xfrm>
            <a:off x="1108075" y="152400"/>
            <a:ext cx="662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400">
                <a:latin typeface="Times New Roman" pitchFamily="18" charset="0"/>
                <a:cs typeface="Times New Roman" pitchFamily="18" charset="0"/>
              </a:rPr>
              <a:t>Finding all Paths</a:t>
            </a:r>
            <a:endParaRPr lang="en-US" sz="3600">
              <a:latin typeface="Times New Roman" pitchFamily="18" charset="0"/>
              <a:cs typeface="Times New Roman" pitchFamily="18" charset="0"/>
            </a:endParaRPr>
          </a:p>
        </p:txBody>
      </p:sp>
      <p:sp>
        <p:nvSpPr>
          <p:cNvPr id="5124" name="Text Box 25"/>
          <p:cNvSpPr txBox="1">
            <a:spLocks noChangeArrowheads="1"/>
          </p:cNvSpPr>
          <p:nvPr/>
        </p:nvSpPr>
        <p:spPr bwMode="auto">
          <a:xfrm>
            <a:off x="111125" y="1600200"/>
            <a:ext cx="46132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a:solidFill>
                  <a:srgbClr val="008000"/>
                </a:solidFill>
              </a:rPr>
              <a:t>Suppose we'd like the </a:t>
            </a:r>
          </a:p>
          <a:p>
            <a:pPr algn="ctr" eaLnBrk="1" hangingPunct="1"/>
            <a:r>
              <a:rPr lang="en-US" sz="2800">
                <a:solidFill>
                  <a:srgbClr val="008000"/>
                </a:solidFill>
              </a:rPr>
              <a:t>shortest route from </a:t>
            </a:r>
          </a:p>
          <a:p>
            <a:pPr algn="ctr" eaLnBrk="1" hangingPunct="1"/>
            <a:r>
              <a:rPr lang="en-US" sz="3200" b="1">
                <a:solidFill>
                  <a:srgbClr val="008000"/>
                </a:solidFill>
              </a:rPr>
              <a:t>any city to any other city</a:t>
            </a:r>
            <a:r>
              <a:rPr lang="en-US" sz="2800">
                <a:solidFill>
                  <a:srgbClr val="008000"/>
                </a:solidFill>
              </a:rPr>
              <a:t>.</a:t>
            </a:r>
          </a:p>
        </p:txBody>
      </p:sp>
      <p:sp>
        <p:nvSpPr>
          <p:cNvPr id="5125" name="Rectangle 90"/>
          <p:cNvSpPr>
            <a:spLocks noChangeArrowheads="1"/>
          </p:cNvSpPr>
          <p:nvPr/>
        </p:nvSpPr>
        <p:spPr bwMode="auto">
          <a:xfrm>
            <a:off x="5092700" y="1376363"/>
            <a:ext cx="1490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b="1">
                <a:latin typeface="Times" pitchFamily="-128" charset="0"/>
              </a:rPr>
              <a:t>A directed graph:</a:t>
            </a:r>
          </a:p>
        </p:txBody>
      </p:sp>
      <p:grpSp>
        <p:nvGrpSpPr>
          <p:cNvPr id="5126" name="Group 1026"/>
          <p:cNvGrpSpPr>
            <a:grpSpLocks/>
          </p:cNvGrpSpPr>
          <p:nvPr/>
        </p:nvGrpSpPr>
        <p:grpSpPr bwMode="auto">
          <a:xfrm>
            <a:off x="338138" y="1038225"/>
            <a:ext cx="8324850" cy="180975"/>
            <a:chOff x="295" y="1311"/>
            <a:chExt cx="5177" cy="114"/>
          </a:xfrm>
        </p:grpSpPr>
        <p:sp>
          <p:nvSpPr>
            <p:cNvPr id="5130"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b="1">
                <a:latin typeface="Times" pitchFamily="-128" charset="0"/>
              </a:endParaRPr>
            </a:p>
          </p:txBody>
        </p:sp>
        <p:sp>
          <p:nvSpPr>
            <p:cNvPr id="5131"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b="1">
                <a:latin typeface="Times" pitchFamily="-128" charset="0"/>
              </a:endParaRPr>
            </a:p>
          </p:txBody>
        </p:sp>
      </p:grpSp>
      <p:pic>
        <p:nvPicPr>
          <p:cNvPr id="5127" name="Picture 24" descr="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146425"/>
            <a:ext cx="3519488"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450" y="4005263"/>
            <a:ext cx="2222500"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Line Callout 1 36"/>
          <p:cNvSpPr/>
          <p:nvPr/>
        </p:nvSpPr>
        <p:spPr>
          <a:xfrm>
            <a:off x="7215188" y="4005263"/>
            <a:ext cx="1905000" cy="2438400"/>
          </a:xfrm>
          <a:prstGeom prst="borderCallout1">
            <a:avLst>
              <a:gd name="adj1" fmla="val 77043"/>
              <a:gd name="adj2" fmla="val -44208"/>
              <a:gd name="adj3" fmla="val 84622"/>
              <a:gd name="adj4" fmla="val -25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How is this path different than the paths in the directed graph above?</a:t>
            </a:r>
          </a:p>
        </p:txBody>
      </p:sp>
    </p:spTree>
    <p:extLst>
      <p:ext uri="{BB962C8B-B14F-4D97-AF65-F5344CB8AC3E}">
        <p14:creationId xmlns:p14="http://schemas.microsoft.com/office/powerpoint/2010/main" val="564822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4"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
        <p:nvSpPr>
          <p:cNvPr id="5" name="Line Callout 1 4"/>
          <p:cNvSpPr/>
          <p:nvPr/>
        </p:nvSpPr>
        <p:spPr>
          <a:xfrm>
            <a:off x="6019800" y="533400"/>
            <a:ext cx="2895600" cy="1219200"/>
          </a:xfrm>
          <a:prstGeom prst="borderCallout1">
            <a:avLst>
              <a:gd name="adj1" fmla="val 99014"/>
              <a:gd name="adj2" fmla="val 50537"/>
              <a:gd name="adj3" fmla="val 169083"/>
              <a:gd name="adj4" fmla="val 2511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Each level is really a 3x10 vector!</a:t>
            </a:r>
          </a:p>
        </p:txBody>
      </p:sp>
      <p:sp>
        <p:nvSpPr>
          <p:cNvPr id="6" name="Line Callout 1 5"/>
          <p:cNvSpPr/>
          <p:nvPr/>
        </p:nvSpPr>
        <p:spPr>
          <a:xfrm>
            <a:off x="228600" y="304800"/>
            <a:ext cx="3429000" cy="1219200"/>
          </a:xfrm>
          <a:prstGeom prst="borderCallout1">
            <a:avLst>
              <a:gd name="adj1" fmla="val 101127"/>
              <a:gd name="adj2" fmla="val 9173"/>
              <a:gd name="adj3" fmla="val 272605"/>
              <a:gd name="adj4" fmla="val 3194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The value in the array tells me what art asset to use</a:t>
            </a:r>
          </a:p>
        </p:txBody>
      </p:sp>
      <p:sp>
        <p:nvSpPr>
          <p:cNvPr id="7" name="Line Callout 1 6"/>
          <p:cNvSpPr/>
          <p:nvPr/>
        </p:nvSpPr>
        <p:spPr>
          <a:xfrm>
            <a:off x="5562600" y="5410200"/>
            <a:ext cx="3429000" cy="1219200"/>
          </a:xfrm>
          <a:prstGeom prst="borderCallout1">
            <a:avLst>
              <a:gd name="adj1" fmla="val 45141"/>
              <a:gd name="adj2" fmla="val -968"/>
              <a:gd name="adj3" fmla="val -95001"/>
              <a:gd name="adj4" fmla="val -3190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Negative values tell me what block needs to go here to win!</a:t>
            </a:r>
          </a:p>
        </p:txBody>
      </p:sp>
    </p:spTree>
    <p:extLst>
      <p:ext uri="{BB962C8B-B14F-4D97-AF65-F5344CB8AC3E}">
        <p14:creationId xmlns:p14="http://schemas.microsoft.com/office/powerpoint/2010/main" val="4257611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8"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Tree>
    <p:extLst>
      <p:ext uri="{BB962C8B-B14F-4D97-AF65-F5344CB8AC3E}">
        <p14:creationId xmlns:p14="http://schemas.microsoft.com/office/powerpoint/2010/main" val="633374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6"/>
          <p:cNvSpPr>
            <a:spLocks noGrp="1" noChangeArrowheads="1"/>
          </p:cNvSpPr>
          <p:nvPr>
            <p:ph type="ctrTitle"/>
          </p:nvPr>
        </p:nvSpPr>
        <p:spPr>
          <a:xfrm>
            <a:off x="2133600" y="457200"/>
            <a:ext cx="6477000" cy="1622425"/>
          </a:xfrm>
        </p:spPr>
        <p:txBody>
          <a:bodyPr rtlCol="0">
            <a:normAutofit fontScale="90000"/>
          </a:bodyPr>
          <a:lstStyle/>
          <a:p>
            <a:pPr eaLnBrk="1" fontAlgn="auto" hangingPunct="1">
              <a:spcAft>
                <a:spcPts val="0"/>
              </a:spcAft>
              <a:defRPr/>
            </a:pPr>
            <a:r>
              <a:rPr lang="en-US" sz="16600" smtClean="0"/>
              <a:t>BUGS!</a:t>
            </a:r>
          </a:p>
        </p:txBody>
      </p:sp>
    </p:spTree>
    <p:extLst>
      <p:ext uri="{BB962C8B-B14F-4D97-AF65-F5344CB8AC3E}">
        <p14:creationId xmlns:p14="http://schemas.microsoft.com/office/powerpoint/2010/main" val="28817760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smtClean="0"/>
          </a:p>
        </p:txBody>
      </p:sp>
      <p:sp>
        <p:nvSpPr>
          <p:cNvPr id="63491" name="Rectangle 3"/>
          <p:cNvSpPr>
            <a:spLocks noGrp="1" noChangeArrowheads="1"/>
          </p:cNvSpPr>
          <p:nvPr>
            <p:ph type="body" idx="1"/>
          </p:nvPr>
        </p:nvSpPr>
        <p:spPr/>
        <p:txBody>
          <a:bodyPr/>
          <a:lstStyle/>
          <a:p>
            <a:pPr eaLnBrk="1" hangingPunct="1"/>
            <a:endParaRPr lang="en-US" smtClean="0"/>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l="4167" t="18333" r="2061" b="5000"/>
          <a:stretch>
            <a:fillRect/>
          </a:stretch>
        </p:blipFill>
        <p:spPr bwMode="auto">
          <a:xfrm>
            <a:off x="-381000" y="119063"/>
            <a:ext cx="99060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996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endParaRPr lang="en-US" smtClean="0"/>
          </a:p>
        </p:txBody>
      </p:sp>
      <p:pic>
        <p:nvPicPr>
          <p:cNvPr id="645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450"/>
            <a:ext cx="8686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5791200" y="4495800"/>
            <a:ext cx="2895600" cy="1219200"/>
          </a:xfrm>
          <a:prstGeom prst="borderCallout1">
            <a:avLst>
              <a:gd name="adj1" fmla="val -2394"/>
              <a:gd name="adj2" fmla="val 49203"/>
              <a:gd name="adj3" fmla="val -227044"/>
              <a:gd name="adj4" fmla="val -384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It is really sad when stuff you’ve made is on sale!</a:t>
            </a:r>
          </a:p>
        </p:txBody>
      </p:sp>
    </p:spTree>
    <p:extLst>
      <p:ext uri="{BB962C8B-B14F-4D97-AF65-F5344CB8AC3E}">
        <p14:creationId xmlns:p14="http://schemas.microsoft.com/office/powerpoint/2010/main" val="704345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Callout 1 4"/>
          <p:cNvSpPr/>
          <p:nvPr/>
        </p:nvSpPr>
        <p:spPr>
          <a:xfrm>
            <a:off x="4914900" y="457200"/>
            <a:ext cx="3886200" cy="2286000"/>
          </a:xfrm>
          <a:prstGeom prst="borderCallout1">
            <a:avLst>
              <a:gd name="adj1" fmla="val 99014"/>
              <a:gd name="adj2" fmla="val 50537"/>
              <a:gd name="adj3" fmla="val 97448"/>
              <a:gd name="adj4" fmla="val 3981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Which image is fake?</a:t>
            </a:r>
          </a:p>
          <a:p>
            <a:pPr marL="971550" lvl="1" indent="-514350" fontAlgn="auto">
              <a:spcBef>
                <a:spcPts val="0"/>
              </a:spcBef>
              <a:spcAft>
                <a:spcPts val="0"/>
              </a:spcAft>
              <a:buFont typeface="+mj-lt"/>
              <a:buAutoNum type="arabicPeriod"/>
              <a:defRPr/>
            </a:pPr>
            <a:r>
              <a:rPr lang="en-US" sz="2800" dirty="0"/>
              <a:t> A. Top Left</a:t>
            </a:r>
          </a:p>
          <a:p>
            <a:pPr marL="971550" lvl="1" indent="-514350" fontAlgn="auto">
              <a:spcBef>
                <a:spcPts val="0"/>
              </a:spcBef>
              <a:spcAft>
                <a:spcPts val="0"/>
              </a:spcAft>
              <a:buFont typeface="+mj-lt"/>
              <a:buAutoNum type="arabicPeriod"/>
              <a:defRPr/>
            </a:pPr>
            <a:r>
              <a:rPr lang="en-US" sz="2800" dirty="0"/>
              <a:t> B. Bottom Left</a:t>
            </a:r>
          </a:p>
          <a:p>
            <a:pPr marL="971550" lvl="1" indent="-514350" fontAlgn="auto">
              <a:spcBef>
                <a:spcPts val="0"/>
              </a:spcBef>
              <a:spcAft>
                <a:spcPts val="0"/>
              </a:spcAft>
              <a:buFont typeface="+mj-lt"/>
              <a:buAutoNum type="arabicPeriod"/>
              <a:defRPr/>
            </a:pPr>
            <a:r>
              <a:rPr lang="en-US" sz="2800" dirty="0"/>
              <a:t> C. Bottom Right</a:t>
            </a:r>
          </a:p>
        </p:txBody>
      </p:sp>
      <p:pic>
        <p:nvPicPr>
          <p:cNvPr id="65539" name="Picture 6" descr="http://www.techtalkforfamilies.com/files/u1/Didj_software-JetPack_Heroes-screensho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8" descr="http://www.techtalkforfamilies.com/files/u1/Didj_software-JetPack_Heroes-screensho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0" descr="http://g-ecx.images-amazon.com/images/G/01/toys-and-games/110/JetPack_Heros_Screen._V262000004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957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smtClean="0"/>
          </a:p>
        </p:txBody>
      </p:sp>
      <p:sp>
        <p:nvSpPr>
          <p:cNvPr id="66563" name="Rectangle 3"/>
          <p:cNvSpPr>
            <a:spLocks noGrp="1" noChangeArrowheads="1"/>
          </p:cNvSpPr>
          <p:nvPr>
            <p:ph type="body" idx="1"/>
          </p:nvPr>
        </p:nvSpPr>
        <p:spPr/>
        <p:txBody>
          <a:bodyPr/>
          <a:lstStyle/>
          <a:p>
            <a:pPr eaLnBrk="1" hangingPunct="1"/>
            <a:endParaRPr lang="en-US" smtClean="0"/>
          </a:p>
        </p:txBody>
      </p:sp>
      <p:pic>
        <p:nvPicPr>
          <p:cNvPr id="66564" name="Picture 4" descr="Jul2005-Vancouver 022"/>
          <p:cNvPicPr>
            <a:picLocks noChangeAspect="1" noChangeArrowheads="1"/>
          </p:cNvPicPr>
          <p:nvPr/>
        </p:nvPicPr>
        <p:blipFill>
          <a:blip r:embed="rId3">
            <a:extLst>
              <a:ext uri="{28A0092B-C50C-407E-A947-70E740481C1C}">
                <a14:useLocalDpi xmlns:a14="http://schemas.microsoft.com/office/drawing/2010/main" val="0"/>
              </a:ext>
            </a:extLst>
          </a:blip>
          <a:srcRect l="11288" r="16643" b="21997"/>
          <a:stretch>
            <a:fillRect/>
          </a:stretch>
        </p:blipFill>
        <p:spPr bwMode="auto">
          <a:xfrm>
            <a:off x="0" y="0"/>
            <a:ext cx="9144000" cy="74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5112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n-US" smtClean="0"/>
          </a:p>
        </p:txBody>
      </p:sp>
      <p:sp>
        <p:nvSpPr>
          <p:cNvPr id="67587" name="Rectangle 3"/>
          <p:cNvSpPr>
            <a:spLocks noGrp="1" noChangeArrowheads="1"/>
          </p:cNvSpPr>
          <p:nvPr>
            <p:ph type="body" idx="1"/>
          </p:nvPr>
        </p:nvSpPr>
        <p:spPr/>
        <p:txBody>
          <a:bodyPr/>
          <a:lstStyle/>
          <a:p>
            <a:pPr eaLnBrk="1" hangingPunct="1"/>
            <a:endParaRPr lang="en-US" smtClean="0"/>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349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1066800" y="19050"/>
            <a:ext cx="7772400" cy="811213"/>
          </a:xfrm>
        </p:spPr>
        <p:txBody>
          <a:bodyPr/>
          <a:lstStyle/>
          <a:p>
            <a:pPr eaLnBrk="1" hangingPunct="1"/>
            <a:r>
              <a:rPr lang="en-US" sz="4200" smtClean="0"/>
              <a:t>Floyd-Warshall algorithm</a:t>
            </a:r>
            <a:endParaRPr lang="en-US" smtClean="0"/>
          </a:p>
        </p:txBody>
      </p:sp>
      <p:pic>
        <p:nvPicPr>
          <p:cNvPr id="12291" name="Picture 2" descr="RobertFloyd.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5513388"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bobFloydPic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676400"/>
            <a:ext cx="157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warshall.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395788"/>
            <a:ext cx="70104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ChangeArrowheads="1"/>
          </p:cNvSpPr>
          <p:nvPr/>
        </p:nvSpPr>
        <p:spPr bwMode="auto">
          <a:xfrm>
            <a:off x="5867400" y="4448175"/>
            <a:ext cx="2343150" cy="4572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r>
              <a:rPr lang="en-US">
                <a:latin typeface="Times" pitchFamily="-128" charset="0"/>
              </a:rPr>
              <a:t>Stephen Warshall</a:t>
            </a:r>
          </a:p>
        </p:txBody>
      </p:sp>
      <p:sp>
        <p:nvSpPr>
          <p:cNvPr id="12295" name="Text Box 1029"/>
          <p:cNvSpPr txBox="1">
            <a:spLocks noChangeArrowheads="1"/>
          </p:cNvSpPr>
          <p:nvPr/>
        </p:nvSpPr>
        <p:spPr bwMode="auto">
          <a:xfrm rot="555509">
            <a:off x="4438650" y="895350"/>
            <a:ext cx="4989513" cy="647700"/>
          </a:xfrm>
          <a:prstGeom prst="rect">
            <a:avLst/>
          </a:prstGeom>
          <a:solidFill>
            <a:srgbClr val="FFCCCC"/>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600" i="1">
                <a:solidFill>
                  <a:srgbClr val="C00000"/>
                </a:solidFill>
                <a:latin typeface="Times New Roman" pitchFamily="18" charset="0"/>
                <a:cs typeface="Times New Roman" pitchFamily="18" charset="0"/>
              </a:rPr>
              <a:t>All-pairs</a:t>
            </a:r>
            <a:r>
              <a:rPr lang="en-US" sz="3600">
                <a:solidFill>
                  <a:srgbClr val="C00000"/>
                </a:solidFill>
                <a:latin typeface="Times New Roman" pitchFamily="18" charset="0"/>
                <a:cs typeface="Times New Roman" pitchFamily="18" charset="0"/>
              </a:rPr>
              <a:t> shortest paths!</a:t>
            </a:r>
          </a:p>
        </p:txBody>
      </p:sp>
      <p:sp>
        <p:nvSpPr>
          <p:cNvPr id="12296" name="Text Box 1029"/>
          <p:cNvSpPr txBox="1">
            <a:spLocks noChangeArrowheads="1"/>
          </p:cNvSpPr>
          <p:nvPr/>
        </p:nvSpPr>
        <p:spPr bwMode="auto">
          <a:xfrm>
            <a:off x="1971675" y="6324600"/>
            <a:ext cx="7172325" cy="415925"/>
          </a:xfrm>
          <a:prstGeom prst="rect">
            <a:avLst/>
          </a:prstGeom>
          <a:solidFill>
            <a:schemeClr val="bg1"/>
          </a:solidFill>
          <a:ln w="12700">
            <a:solidFill>
              <a:srgbClr val="C0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100" i="1">
                <a:solidFill>
                  <a:srgbClr val="C00000"/>
                </a:solidFill>
                <a:latin typeface="Times New Roman" pitchFamily="18" charset="0"/>
                <a:cs typeface="Times New Roman" pitchFamily="18" charset="0"/>
              </a:rPr>
              <a:t>What would a reasonable big-O running time be   </a:t>
            </a:r>
            <a:r>
              <a:rPr lang="en-US" sz="1500" b="1">
                <a:solidFill>
                  <a:srgbClr val="C00000"/>
                </a:solidFill>
                <a:latin typeface="Times New Roman" pitchFamily="18" charset="0"/>
                <a:cs typeface="Times New Roman" pitchFamily="18" charset="0"/>
              </a:rPr>
              <a:t>(N = # nodes)</a:t>
            </a:r>
          </a:p>
        </p:txBody>
      </p:sp>
      <p:pic>
        <p:nvPicPr>
          <p:cNvPr id="1229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3" y="4448175"/>
            <a:ext cx="216852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87575" y="1633538"/>
            <a:ext cx="6499225" cy="27082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“Floyd may have been the first advocate of refactoring -- the rewriting of working programs from scratch, re-using only the essential ideas. </a:t>
            </a:r>
            <a:r>
              <a:rPr lang="en-US" dirty="0"/>
              <a:t>Refactoring is now standard practice among computer programmers. By continuously looking for simpler ways to do the same thing, Floyd aimed to improve not only programs but also programmers' abilities and understanding...</a:t>
            </a:r>
          </a:p>
          <a:p>
            <a:pPr>
              <a:defRPr/>
            </a:pPr>
            <a:endParaRPr lang="en-US" dirty="0"/>
          </a:p>
          <a:p>
            <a:pPr>
              <a:defRPr/>
            </a:pPr>
            <a:r>
              <a:rPr lang="en-US" dirty="0"/>
              <a:t>He also was a </a:t>
            </a:r>
            <a:r>
              <a:rPr lang="en-US" sz="2000" b="1" dirty="0"/>
              <a:t>passionate</a:t>
            </a:r>
            <a:r>
              <a:rPr lang="en-US" sz="2000" dirty="0"/>
              <a:t> </a:t>
            </a:r>
            <a:r>
              <a:rPr lang="en-US" sz="2000" b="1" dirty="0"/>
              <a:t>hiker</a:t>
            </a:r>
            <a:r>
              <a:rPr lang="en-US" sz="2000" dirty="0"/>
              <a:t> </a:t>
            </a:r>
            <a:r>
              <a:rPr lang="en-US" sz="2000" b="1" dirty="0"/>
              <a:t>and mountain climber </a:t>
            </a:r>
            <a:r>
              <a:rPr lang="en-US" dirty="0"/>
              <a:t>who loved the wilderness country in the High Sierra…”</a:t>
            </a:r>
          </a:p>
        </p:txBody>
      </p:sp>
    </p:spTree>
    <p:extLst>
      <p:ext uri="{BB962C8B-B14F-4D97-AF65-F5344CB8AC3E}">
        <p14:creationId xmlns:p14="http://schemas.microsoft.com/office/powerpoint/2010/main" val="3383054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a:xfrm>
            <a:off x="533400" y="762000"/>
            <a:ext cx="8077200" cy="1470025"/>
          </a:xfrm>
        </p:spPr>
        <p:txBody>
          <a:bodyPr/>
          <a:lstStyle/>
          <a:p>
            <a:r>
              <a:rPr lang="en-US" sz="8000" dirty="0" smtClean="0"/>
              <a:t>Shortest Paths</a:t>
            </a:r>
            <a:br>
              <a:rPr lang="en-US" sz="8000" dirty="0" smtClean="0"/>
            </a:br>
            <a:r>
              <a:rPr lang="en-US" sz="8000" dirty="0" smtClean="0"/>
              <a:t>in CS60</a:t>
            </a:r>
          </a:p>
        </p:txBody>
      </p:sp>
      <p:sp>
        <p:nvSpPr>
          <p:cNvPr id="7171" name="Title 3"/>
          <p:cNvSpPr txBox="1">
            <a:spLocks/>
          </p:cNvSpPr>
          <p:nvPr/>
        </p:nvSpPr>
        <p:spPr bwMode="auto">
          <a:xfrm>
            <a:off x="4114800" y="4312215"/>
            <a:ext cx="4953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4800" dirty="0"/>
              <a:t>Floyd-</a:t>
            </a:r>
            <a:r>
              <a:rPr lang="en-US" sz="4800" dirty="0" err="1"/>
              <a:t>Warshall</a:t>
            </a:r>
            <a:endParaRPr lang="en-US" sz="4800" dirty="0"/>
          </a:p>
          <a:p>
            <a:pPr algn="ctr"/>
            <a:r>
              <a:rPr lang="en-US" sz="3600" dirty="0"/>
              <a:t>(Dynamic programming</a:t>
            </a:r>
            <a:r>
              <a:rPr lang="en-US" sz="3600" dirty="0" smtClean="0"/>
              <a:t>)</a:t>
            </a:r>
          </a:p>
          <a:p>
            <a:pPr algn="ctr"/>
            <a:r>
              <a:rPr lang="en-US" sz="3600" b="1" dirty="0" smtClean="0"/>
              <a:t>ALL PATHS</a:t>
            </a:r>
            <a:endParaRPr lang="en-US" sz="3600" b="1" dirty="0"/>
          </a:p>
        </p:txBody>
      </p:sp>
      <p:sp>
        <p:nvSpPr>
          <p:cNvPr id="7172" name="Title 3"/>
          <p:cNvSpPr txBox="1">
            <a:spLocks/>
          </p:cNvSpPr>
          <p:nvPr/>
        </p:nvSpPr>
        <p:spPr bwMode="auto">
          <a:xfrm>
            <a:off x="-533400" y="4017963"/>
            <a:ext cx="4953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4800">
                <a:latin typeface="Courier New" pitchFamily="49" charset="0"/>
                <a:cs typeface="Courier New" pitchFamily="49" charset="0"/>
              </a:rPr>
              <a:t>min-dist</a:t>
            </a:r>
            <a:endParaRPr lang="en-US" sz="4800"/>
          </a:p>
          <a:p>
            <a:pPr algn="ctr"/>
            <a:r>
              <a:rPr lang="en-US" sz="3600"/>
              <a:t>(Brute Force)</a:t>
            </a:r>
          </a:p>
        </p:txBody>
      </p:sp>
      <p:sp>
        <p:nvSpPr>
          <p:cNvPr id="2" name="Down Arrow 1"/>
          <p:cNvSpPr/>
          <p:nvPr/>
        </p:nvSpPr>
        <p:spPr>
          <a:xfrm rot="2726587">
            <a:off x="2929597" y="2974975"/>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rot="18873413" flipH="1">
            <a:off x="5224463" y="2968625"/>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5" name="Title 1"/>
          <p:cNvSpPr txBox="1">
            <a:spLocks/>
          </p:cNvSpPr>
          <p:nvPr/>
        </p:nvSpPr>
        <p:spPr bwMode="auto">
          <a:xfrm>
            <a:off x="76200" y="5410200"/>
            <a:ext cx="388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800" dirty="0"/>
              <a:t>Hw2 part 1 Problem </a:t>
            </a:r>
            <a:r>
              <a:rPr lang="en-US" sz="2800" dirty="0" smtClean="0"/>
              <a:t>9</a:t>
            </a:r>
          </a:p>
          <a:p>
            <a:pPr algn="ctr"/>
            <a:r>
              <a:rPr lang="en-US" sz="2800" b="1" dirty="0" smtClean="0"/>
              <a:t>ONE PATH</a:t>
            </a:r>
            <a:endParaRPr lang="en-US" sz="2800" b="1" dirty="0"/>
          </a:p>
        </p:txBody>
      </p:sp>
      <p:sp>
        <p:nvSpPr>
          <p:cNvPr id="8" name="TextBox 7"/>
          <p:cNvSpPr txBox="1"/>
          <p:nvPr/>
        </p:nvSpPr>
        <p:spPr>
          <a:xfrm>
            <a:off x="6324600" y="2842964"/>
            <a:ext cx="2362200" cy="1200329"/>
          </a:xfrm>
          <a:prstGeom prst="rect">
            <a:avLst/>
          </a:prstGeom>
          <a:noFill/>
        </p:spPr>
        <p:txBody>
          <a:bodyPr wrap="square" rtlCol="0">
            <a:spAutoFit/>
          </a:bodyPr>
          <a:lstStyle/>
          <a:p>
            <a:pPr algn="ctr"/>
            <a:r>
              <a:rPr lang="en-US" sz="7200" dirty="0" smtClean="0"/>
              <a:t>O(N</a:t>
            </a:r>
            <a:r>
              <a:rPr lang="en-US" sz="7200" baseline="30000" dirty="0"/>
              <a:t>3</a:t>
            </a:r>
            <a:r>
              <a:rPr lang="en-US" sz="7200" dirty="0" smtClean="0"/>
              <a:t>)</a:t>
            </a:r>
          </a:p>
        </p:txBody>
      </p:sp>
      <p:sp>
        <p:nvSpPr>
          <p:cNvPr id="9" name="TextBox 8"/>
          <p:cNvSpPr txBox="1"/>
          <p:nvPr/>
        </p:nvSpPr>
        <p:spPr>
          <a:xfrm>
            <a:off x="228600" y="2995363"/>
            <a:ext cx="2362200" cy="1200329"/>
          </a:xfrm>
          <a:prstGeom prst="rect">
            <a:avLst/>
          </a:prstGeom>
          <a:noFill/>
        </p:spPr>
        <p:txBody>
          <a:bodyPr wrap="square" rtlCol="0">
            <a:spAutoFit/>
          </a:bodyPr>
          <a:lstStyle/>
          <a:p>
            <a:pPr algn="ctr"/>
            <a:r>
              <a:rPr lang="en-US" sz="7200" dirty="0" smtClean="0"/>
              <a:t>O(2</a:t>
            </a:r>
            <a:r>
              <a:rPr lang="en-US" sz="7200" baseline="30000" dirty="0" smtClean="0"/>
              <a:t>N</a:t>
            </a:r>
            <a:r>
              <a:rPr lang="en-US" sz="7200" dirty="0" smtClean="0"/>
              <a:t>)</a:t>
            </a:r>
          </a:p>
        </p:txBody>
      </p:sp>
    </p:spTree>
    <p:extLst>
      <p:ext uri="{BB962C8B-B14F-4D97-AF65-F5344CB8AC3E}">
        <p14:creationId xmlns:p14="http://schemas.microsoft.com/office/powerpoint/2010/main" val="306012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6" grpId="0" animBg="1"/>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DVSHAPEID" val="xUKj0xfqqczoQ1Iy6LoLzs"/>
</p:tagLst>
</file>

<file path=ppt/tags/tag10.xml><?xml version="1.0" encoding="utf-8"?>
<p:tagLst xmlns:a="http://schemas.openxmlformats.org/drawingml/2006/main" xmlns:r="http://schemas.openxmlformats.org/officeDocument/2006/relationships" xmlns:p="http://schemas.openxmlformats.org/presentationml/2006/main">
  <p:tag name="DVSHAPEID" val="mLZ41XoUwQIAFO4zSS9jG3"/>
</p:tagLst>
</file>

<file path=ppt/tags/tag11.xml><?xml version="1.0" encoding="utf-8"?>
<p:tagLst xmlns:a="http://schemas.openxmlformats.org/drawingml/2006/main" xmlns:r="http://schemas.openxmlformats.org/officeDocument/2006/relationships" xmlns:p="http://schemas.openxmlformats.org/presentationml/2006/main">
  <p:tag name="DVSHAPEID" val="09RriR9kJn1sUoeZaJvDCe"/>
</p:tagLst>
</file>

<file path=ppt/tags/tag12.xml><?xml version="1.0" encoding="utf-8"?>
<p:tagLst xmlns:a="http://schemas.openxmlformats.org/drawingml/2006/main" xmlns:r="http://schemas.openxmlformats.org/officeDocument/2006/relationships" xmlns:p="http://schemas.openxmlformats.org/presentationml/2006/main">
  <p:tag name="DVSHAPEID" val="CXL09yGVPRajLQdzFwKc6l"/>
</p:tagLst>
</file>

<file path=ppt/tags/tag13.xml><?xml version="1.0" encoding="utf-8"?>
<p:tagLst xmlns:a="http://schemas.openxmlformats.org/drawingml/2006/main" xmlns:r="http://schemas.openxmlformats.org/officeDocument/2006/relationships" xmlns:p="http://schemas.openxmlformats.org/presentationml/2006/main">
  <p:tag name="DVSHAPEID" val="zcUFkTIpN2qMwUGhIADOya"/>
</p:tagLst>
</file>

<file path=ppt/tags/tag14.xml><?xml version="1.0" encoding="utf-8"?>
<p:tagLst xmlns:a="http://schemas.openxmlformats.org/drawingml/2006/main" xmlns:r="http://schemas.openxmlformats.org/officeDocument/2006/relationships" xmlns:p="http://schemas.openxmlformats.org/presentationml/2006/main">
  <p:tag name="DVSHAPEID" val="iADoMA4YTq8hny6teNcp37"/>
</p:tagLst>
</file>

<file path=ppt/tags/tag15.xml><?xml version="1.0" encoding="utf-8"?>
<p:tagLst xmlns:a="http://schemas.openxmlformats.org/drawingml/2006/main" xmlns:r="http://schemas.openxmlformats.org/officeDocument/2006/relationships" xmlns:p="http://schemas.openxmlformats.org/presentationml/2006/main">
  <p:tag name="DVSHAPEID" val="TZjiTnO9yiNpUj2W68lO9Z"/>
</p:tagLst>
</file>

<file path=ppt/tags/tag16.xml><?xml version="1.0" encoding="utf-8"?>
<p:tagLst xmlns:a="http://schemas.openxmlformats.org/drawingml/2006/main" xmlns:r="http://schemas.openxmlformats.org/officeDocument/2006/relationships" xmlns:p="http://schemas.openxmlformats.org/presentationml/2006/main">
  <p:tag name="DVSHAPEID" val="tYEMqhG44eXTl4LMbyMIGE"/>
</p:tagLst>
</file>

<file path=ppt/tags/tag17.xml><?xml version="1.0" encoding="utf-8"?>
<p:tagLst xmlns:a="http://schemas.openxmlformats.org/drawingml/2006/main" xmlns:r="http://schemas.openxmlformats.org/officeDocument/2006/relationships" xmlns:p="http://schemas.openxmlformats.org/presentationml/2006/main">
  <p:tag name="DVSHAPEID" val="iJCoSCrEDq7NLyspO59w4S"/>
</p:tagLst>
</file>

<file path=ppt/tags/tag18.xml><?xml version="1.0" encoding="utf-8"?>
<p:tagLst xmlns:a="http://schemas.openxmlformats.org/drawingml/2006/main" xmlns:r="http://schemas.openxmlformats.org/officeDocument/2006/relationships" xmlns:p="http://schemas.openxmlformats.org/presentationml/2006/main">
  <p:tag name="DVSHAPEID" val="dNi0IUuBW99PGVa2p4DpAx"/>
</p:tagLst>
</file>

<file path=ppt/tags/tag19.xml><?xml version="1.0" encoding="utf-8"?>
<p:tagLst xmlns:a="http://schemas.openxmlformats.org/drawingml/2006/main" xmlns:r="http://schemas.openxmlformats.org/officeDocument/2006/relationships" xmlns:p="http://schemas.openxmlformats.org/presentationml/2006/main">
  <p:tag name="DVSHAPEID" val="LxicjMKHz9AqvO6STx91tX"/>
</p:tagLst>
</file>

<file path=ppt/tags/tag2.xml><?xml version="1.0" encoding="utf-8"?>
<p:tagLst xmlns:a="http://schemas.openxmlformats.org/drawingml/2006/main" xmlns:r="http://schemas.openxmlformats.org/officeDocument/2006/relationships" xmlns:p="http://schemas.openxmlformats.org/presentationml/2006/main">
  <p:tag name="DVSECTIONID" val="eyRFqflRd9R9wrwzMDQQOv"/>
</p:tagLst>
</file>

<file path=ppt/tags/tag20.xml><?xml version="1.0" encoding="utf-8"?>
<p:tagLst xmlns:a="http://schemas.openxmlformats.org/drawingml/2006/main" xmlns:r="http://schemas.openxmlformats.org/officeDocument/2006/relationships" xmlns:p="http://schemas.openxmlformats.org/presentationml/2006/main">
  <p:tag name="DVSHAPEID" val="EWSwfMG5TEhF1KHwAIRfAZ"/>
</p:tagLst>
</file>

<file path=ppt/tags/tag21.xml><?xml version="1.0" encoding="utf-8"?>
<p:tagLst xmlns:a="http://schemas.openxmlformats.org/drawingml/2006/main" xmlns:r="http://schemas.openxmlformats.org/officeDocument/2006/relationships" xmlns:p="http://schemas.openxmlformats.org/presentationml/2006/main">
  <p:tag name="DVSHAPEID" val="efqlVwa5fy4NSmjNwY0tgV"/>
</p:tagLst>
</file>

<file path=ppt/tags/tag22.xml><?xml version="1.0" encoding="utf-8"?>
<p:tagLst xmlns:a="http://schemas.openxmlformats.org/drawingml/2006/main" xmlns:r="http://schemas.openxmlformats.org/officeDocument/2006/relationships" xmlns:p="http://schemas.openxmlformats.org/presentationml/2006/main">
  <p:tag name="DVSHAPEID" val="8PNlanWradnFHC6UQ9UNpI"/>
</p:tagLst>
</file>

<file path=ppt/tags/tag23.xml><?xml version="1.0" encoding="utf-8"?>
<p:tagLst xmlns:a="http://schemas.openxmlformats.org/drawingml/2006/main" xmlns:r="http://schemas.openxmlformats.org/officeDocument/2006/relationships" xmlns:p="http://schemas.openxmlformats.org/presentationml/2006/main">
  <p:tag name="DVSECTIONID" val="c67KUVFIytHQR0Xu9IKnZZ"/>
</p:tagLst>
</file>

<file path=ppt/tags/tag24.xml><?xml version="1.0" encoding="utf-8"?>
<p:tagLst xmlns:a="http://schemas.openxmlformats.org/drawingml/2006/main" xmlns:r="http://schemas.openxmlformats.org/officeDocument/2006/relationships" xmlns:p="http://schemas.openxmlformats.org/presentationml/2006/main">
  <p:tag name="DVSHAPEID" val="v2Mq954OWOHF6jQH7FMlFP"/>
</p:tagLst>
</file>

<file path=ppt/tags/tag25.xml><?xml version="1.0" encoding="utf-8"?>
<p:tagLst xmlns:a="http://schemas.openxmlformats.org/drawingml/2006/main" xmlns:r="http://schemas.openxmlformats.org/officeDocument/2006/relationships" xmlns:p="http://schemas.openxmlformats.org/presentationml/2006/main">
  <p:tag name="DVSHAPEID" val="5KuwZW5H5CfLaa1Ym0rxF4"/>
</p:tagLst>
</file>

<file path=ppt/tags/tag26.xml><?xml version="1.0" encoding="utf-8"?>
<p:tagLst xmlns:a="http://schemas.openxmlformats.org/drawingml/2006/main" xmlns:r="http://schemas.openxmlformats.org/officeDocument/2006/relationships" xmlns:p="http://schemas.openxmlformats.org/presentationml/2006/main">
  <p:tag name="DVSECTIONID" val="2DMD7qKgxbEm9LgAl2Buqw"/>
</p:tagLst>
</file>

<file path=ppt/tags/tag27.xml><?xml version="1.0" encoding="utf-8"?>
<p:tagLst xmlns:a="http://schemas.openxmlformats.org/drawingml/2006/main" xmlns:r="http://schemas.openxmlformats.org/officeDocument/2006/relationships" xmlns:p="http://schemas.openxmlformats.org/presentationml/2006/main">
  <p:tag name="DVSHAPEID" val="cN0CnVO4iMqGX2VC57IfI5"/>
</p:tagLst>
</file>

<file path=ppt/tags/tag28.xml><?xml version="1.0" encoding="utf-8"?>
<p:tagLst xmlns:a="http://schemas.openxmlformats.org/drawingml/2006/main" xmlns:r="http://schemas.openxmlformats.org/officeDocument/2006/relationships" xmlns:p="http://schemas.openxmlformats.org/presentationml/2006/main">
  <p:tag name="DVSHAPEID" val="ql8GG8iMT7a0xHvnz9S1js"/>
</p:tagLst>
</file>

<file path=ppt/tags/tag29.xml><?xml version="1.0" encoding="utf-8"?>
<p:tagLst xmlns:a="http://schemas.openxmlformats.org/drawingml/2006/main" xmlns:r="http://schemas.openxmlformats.org/officeDocument/2006/relationships" xmlns:p="http://schemas.openxmlformats.org/presentationml/2006/main">
  <p:tag name="DVSHAPEID" val="ludZ2JVjOqm7mFtHeGLwSi"/>
</p:tagLst>
</file>

<file path=ppt/tags/tag3.xml><?xml version="1.0" encoding="utf-8"?>
<p:tagLst xmlns:a="http://schemas.openxmlformats.org/drawingml/2006/main" xmlns:r="http://schemas.openxmlformats.org/officeDocument/2006/relationships" xmlns:p="http://schemas.openxmlformats.org/presentationml/2006/main">
  <p:tag name="DVSHAPEID" val="WS6HFkuu1ecPCs7RgKttFz"/>
</p:tagLst>
</file>

<file path=ppt/tags/tag30.xml><?xml version="1.0" encoding="utf-8"?>
<p:tagLst xmlns:a="http://schemas.openxmlformats.org/drawingml/2006/main" xmlns:r="http://schemas.openxmlformats.org/officeDocument/2006/relationships" xmlns:p="http://schemas.openxmlformats.org/presentationml/2006/main">
  <p:tag name="DVSHAPEID" val="vWue7HyzmGMXZEtH6zQAjK"/>
</p:tagLst>
</file>

<file path=ppt/tags/tag31.xml><?xml version="1.0" encoding="utf-8"?>
<p:tagLst xmlns:a="http://schemas.openxmlformats.org/drawingml/2006/main" xmlns:r="http://schemas.openxmlformats.org/officeDocument/2006/relationships" xmlns:p="http://schemas.openxmlformats.org/presentationml/2006/main">
  <p:tag name="DVSHAPEID" val="EqkPTRVcgMz3YguOBdLf4G"/>
</p:tagLst>
</file>

<file path=ppt/tags/tag32.xml><?xml version="1.0" encoding="utf-8"?>
<p:tagLst xmlns:a="http://schemas.openxmlformats.org/drawingml/2006/main" xmlns:r="http://schemas.openxmlformats.org/officeDocument/2006/relationships" xmlns:p="http://schemas.openxmlformats.org/presentationml/2006/main">
  <p:tag name="DVSHAPEID" val="loGPexzbFiZLh4UhOGD9pZ"/>
</p:tagLst>
</file>

<file path=ppt/tags/tag33.xml><?xml version="1.0" encoding="utf-8"?>
<p:tagLst xmlns:a="http://schemas.openxmlformats.org/drawingml/2006/main" xmlns:r="http://schemas.openxmlformats.org/officeDocument/2006/relationships" xmlns:p="http://schemas.openxmlformats.org/presentationml/2006/main">
  <p:tag name="DVSHAPEID" val="nWFcciYDO3FY4V93CnD56h"/>
</p:tagLst>
</file>

<file path=ppt/tags/tag34.xml><?xml version="1.0" encoding="utf-8"?>
<p:tagLst xmlns:a="http://schemas.openxmlformats.org/drawingml/2006/main" xmlns:r="http://schemas.openxmlformats.org/officeDocument/2006/relationships" xmlns:p="http://schemas.openxmlformats.org/presentationml/2006/main">
  <p:tag name="DVSHAPEID" val="3dZqTkp5BVgl0Ka2lhd2uV"/>
</p:tagLst>
</file>

<file path=ppt/tags/tag35.xml><?xml version="1.0" encoding="utf-8"?>
<p:tagLst xmlns:a="http://schemas.openxmlformats.org/drawingml/2006/main" xmlns:r="http://schemas.openxmlformats.org/officeDocument/2006/relationships" xmlns:p="http://schemas.openxmlformats.org/presentationml/2006/main">
  <p:tag name="DVSHAPEID" val="5jZY8L3gwkS6SsdMoEeIsK"/>
</p:tagLst>
</file>

<file path=ppt/tags/tag36.xml><?xml version="1.0" encoding="utf-8"?>
<p:tagLst xmlns:a="http://schemas.openxmlformats.org/drawingml/2006/main" xmlns:r="http://schemas.openxmlformats.org/officeDocument/2006/relationships" xmlns:p="http://schemas.openxmlformats.org/presentationml/2006/main">
  <p:tag name="DVSHAPEID" val="IIUpTA2lR3M87FqVbD1koV"/>
</p:tagLst>
</file>

<file path=ppt/tags/tag37.xml><?xml version="1.0" encoding="utf-8"?>
<p:tagLst xmlns:a="http://schemas.openxmlformats.org/drawingml/2006/main" xmlns:r="http://schemas.openxmlformats.org/officeDocument/2006/relationships" xmlns:p="http://schemas.openxmlformats.org/presentationml/2006/main">
  <p:tag name="DVSHAPEID" val="sURHPyTzOLslBh3JRteatO"/>
</p:tagLst>
</file>

<file path=ppt/tags/tag38.xml><?xml version="1.0" encoding="utf-8"?>
<p:tagLst xmlns:a="http://schemas.openxmlformats.org/drawingml/2006/main" xmlns:r="http://schemas.openxmlformats.org/officeDocument/2006/relationships" xmlns:p="http://schemas.openxmlformats.org/presentationml/2006/main">
  <p:tag name="DVSHAPEID" val="kJlxmssAH7lNf0xbLtrif0"/>
</p:tagLst>
</file>

<file path=ppt/tags/tag39.xml><?xml version="1.0" encoding="utf-8"?>
<p:tagLst xmlns:a="http://schemas.openxmlformats.org/drawingml/2006/main" xmlns:r="http://schemas.openxmlformats.org/officeDocument/2006/relationships" xmlns:p="http://schemas.openxmlformats.org/presentationml/2006/main">
  <p:tag name="DVSHAPEID" val="FM49RsMy6esEA7mhcr6e4l"/>
</p:tagLst>
</file>

<file path=ppt/tags/tag4.xml><?xml version="1.0" encoding="utf-8"?>
<p:tagLst xmlns:a="http://schemas.openxmlformats.org/drawingml/2006/main" xmlns:r="http://schemas.openxmlformats.org/officeDocument/2006/relationships" xmlns:p="http://schemas.openxmlformats.org/presentationml/2006/main">
  <p:tag name="DVSHAPEID" val="uaq7OjRqeqhHHNQJu22tZ5"/>
</p:tagLst>
</file>

<file path=ppt/tags/tag40.xml><?xml version="1.0" encoding="utf-8"?>
<p:tagLst xmlns:a="http://schemas.openxmlformats.org/drawingml/2006/main" xmlns:r="http://schemas.openxmlformats.org/officeDocument/2006/relationships" xmlns:p="http://schemas.openxmlformats.org/presentationml/2006/main">
  <p:tag name="DVSHAPEID" val="ZO13bGIKJazj4ytcAZO807"/>
</p:tagLst>
</file>

<file path=ppt/tags/tag41.xml><?xml version="1.0" encoding="utf-8"?>
<p:tagLst xmlns:a="http://schemas.openxmlformats.org/drawingml/2006/main" xmlns:r="http://schemas.openxmlformats.org/officeDocument/2006/relationships" xmlns:p="http://schemas.openxmlformats.org/presentationml/2006/main">
  <p:tag name="DVSECTIONID" val="PrxtBfJAqhxc3tXhOeXhWv"/>
</p:tagLst>
</file>

<file path=ppt/tags/tag42.xml><?xml version="1.0" encoding="utf-8"?>
<p:tagLst xmlns:a="http://schemas.openxmlformats.org/drawingml/2006/main" xmlns:r="http://schemas.openxmlformats.org/officeDocument/2006/relationships" xmlns:p="http://schemas.openxmlformats.org/presentationml/2006/main">
  <p:tag name="DVSHAPEID" val="4h3NOZQ6qVkRtpCLSftJZy"/>
</p:tagLst>
</file>

<file path=ppt/tags/tag43.xml><?xml version="1.0" encoding="utf-8"?>
<p:tagLst xmlns:a="http://schemas.openxmlformats.org/drawingml/2006/main" xmlns:r="http://schemas.openxmlformats.org/officeDocument/2006/relationships" xmlns:p="http://schemas.openxmlformats.org/presentationml/2006/main">
  <p:tag name="DVSHAPEID" val="mKMc5LJIiED3x9m0Eh94B0"/>
</p:tagLst>
</file>

<file path=ppt/tags/tag44.xml><?xml version="1.0" encoding="utf-8"?>
<p:tagLst xmlns:a="http://schemas.openxmlformats.org/drawingml/2006/main" xmlns:r="http://schemas.openxmlformats.org/officeDocument/2006/relationships" xmlns:p="http://schemas.openxmlformats.org/presentationml/2006/main">
  <p:tag name="DVSHAPEID" val="ZUMHbvdBSKiwUj1CU5nHDG"/>
</p:tagLst>
</file>

<file path=ppt/tags/tag45.xml><?xml version="1.0" encoding="utf-8"?>
<p:tagLst xmlns:a="http://schemas.openxmlformats.org/drawingml/2006/main" xmlns:r="http://schemas.openxmlformats.org/officeDocument/2006/relationships" xmlns:p="http://schemas.openxmlformats.org/presentationml/2006/main">
  <p:tag name="DVSHAPEID" val="eqStpRAcAUXmKRpnzevHLS"/>
</p:tagLst>
</file>

<file path=ppt/tags/tag46.xml><?xml version="1.0" encoding="utf-8"?>
<p:tagLst xmlns:a="http://schemas.openxmlformats.org/drawingml/2006/main" xmlns:r="http://schemas.openxmlformats.org/officeDocument/2006/relationships" xmlns:p="http://schemas.openxmlformats.org/presentationml/2006/main">
  <p:tag name="DVSHAPEID" val="K0e2Y2m4GTnjFmPI5l0Gao"/>
</p:tagLst>
</file>

<file path=ppt/tags/tag47.xml><?xml version="1.0" encoding="utf-8"?>
<p:tagLst xmlns:a="http://schemas.openxmlformats.org/drawingml/2006/main" xmlns:r="http://schemas.openxmlformats.org/officeDocument/2006/relationships" xmlns:p="http://schemas.openxmlformats.org/presentationml/2006/main">
  <p:tag name="DVSHAPEID" val="zxyacxv9bVUmFSemTyPwd3"/>
</p:tagLst>
</file>

<file path=ppt/tags/tag48.xml><?xml version="1.0" encoding="utf-8"?>
<p:tagLst xmlns:a="http://schemas.openxmlformats.org/drawingml/2006/main" xmlns:r="http://schemas.openxmlformats.org/officeDocument/2006/relationships" xmlns:p="http://schemas.openxmlformats.org/presentationml/2006/main">
  <p:tag name="DVSHAPEID" val="Zrb3yR8aH5HmrHuOPPzwHr"/>
</p:tagLst>
</file>

<file path=ppt/tags/tag49.xml><?xml version="1.0" encoding="utf-8"?>
<p:tagLst xmlns:a="http://schemas.openxmlformats.org/drawingml/2006/main" xmlns:r="http://schemas.openxmlformats.org/officeDocument/2006/relationships" xmlns:p="http://schemas.openxmlformats.org/presentationml/2006/main">
  <p:tag name="DVSHAPEID" val="ojHXtJrrQEavy7Y9ZD11eP"/>
</p:tagLst>
</file>

<file path=ppt/tags/tag5.xml><?xml version="1.0" encoding="utf-8"?>
<p:tagLst xmlns:a="http://schemas.openxmlformats.org/drawingml/2006/main" xmlns:r="http://schemas.openxmlformats.org/officeDocument/2006/relationships" xmlns:p="http://schemas.openxmlformats.org/presentationml/2006/main">
  <p:tag name="DVSHAPEID" val="koofd51tROhmnVgxwaDB0L"/>
</p:tagLst>
</file>

<file path=ppt/tags/tag50.xml><?xml version="1.0" encoding="utf-8"?>
<p:tagLst xmlns:a="http://schemas.openxmlformats.org/drawingml/2006/main" xmlns:r="http://schemas.openxmlformats.org/officeDocument/2006/relationships" xmlns:p="http://schemas.openxmlformats.org/presentationml/2006/main">
  <p:tag name="DVSHAPEID" val="EiqxS4I0XGly2SlBopIfe3"/>
</p:tagLst>
</file>

<file path=ppt/tags/tag51.xml><?xml version="1.0" encoding="utf-8"?>
<p:tagLst xmlns:a="http://schemas.openxmlformats.org/drawingml/2006/main" xmlns:r="http://schemas.openxmlformats.org/officeDocument/2006/relationships" xmlns:p="http://schemas.openxmlformats.org/presentationml/2006/main">
  <p:tag name="DVSECTIONID" val="OWHMC4emw8Ake2Cp2adIu2"/>
</p:tagLst>
</file>

<file path=ppt/tags/tag52.xml><?xml version="1.0" encoding="utf-8"?>
<p:tagLst xmlns:a="http://schemas.openxmlformats.org/drawingml/2006/main" xmlns:r="http://schemas.openxmlformats.org/officeDocument/2006/relationships" xmlns:p="http://schemas.openxmlformats.org/presentationml/2006/main">
  <p:tag name="DVSHAPEID" val="pitHR37VQoNLNTkgaDxWl0"/>
</p:tagLst>
</file>

<file path=ppt/tags/tag53.xml><?xml version="1.0" encoding="utf-8"?>
<p:tagLst xmlns:a="http://schemas.openxmlformats.org/drawingml/2006/main" xmlns:r="http://schemas.openxmlformats.org/officeDocument/2006/relationships" xmlns:p="http://schemas.openxmlformats.org/presentationml/2006/main">
  <p:tag name="DVSHAPEID" val="by8HahPRMAvyYqMuD5BprU"/>
</p:tagLst>
</file>

<file path=ppt/tags/tag54.xml><?xml version="1.0" encoding="utf-8"?>
<p:tagLst xmlns:a="http://schemas.openxmlformats.org/drawingml/2006/main" xmlns:r="http://schemas.openxmlformats.org/officeDocument/2006/relationships" xmlns:p="http://schemas.openxmlformats.org/presentationml/2006/main">
  <p:tag name="DVSHAPEID" val="jInLHF1yjLlo6Vz9SP5YCc"/>
</p:tagLst>
</file>

<file path=ppt/tags/tag55.xml><?xml version="1.0" encoding="utf-8"?>
<p:tagLst xmlns:a="http://schemas.openxmlformats.org/drawingml/2006/main" xmlns:r="http://schemas.openxmlformats.org/officeDocument/2006/relationships" xmlns:p="http://schemas.openxmlformats.org/presentationml/2006/main">
  <p:tag name="DVSHAPEID" val="gfVUuG0rlWzgepkozaQdgK"/>
</p:tagLst>
</file>

<file path=ppt/tags/tag56.xml><?xml version="1.0" encoding="utf-8"?>
<p:tagLst xmlns:a="http://schemas.openxmlformats.org/drawingml/2006/main" xmlns:r="http://schemas.openxmlformats.org/officeDocument/2006/relationships" xmlns:p="http://schemas.openxmlformats.org/presentationml/2006/main">
  <p:tag name="DVSHAPEID" val="dzjQVtdLjti6s8QNakySqo"/>
</p:tagLst>
</file>

<file path=ppt/tags/tag57.xml><?xml version="1.0" encoding="utf-8"?>
<p:tagLst xmlns:a="http://schemas.openxmlformats.org/drawingml/2006/main" xmlns:r="http://schemas.openxmlformats.org/officeDocument/2006/relationships" xmlns:p="http://schemas.openxmlformats.org/presentationml/2006/main">
  <p:tag name="DVSHAPEID" val="PQH9PtfU8oWv1lADKxdzC6"/>
</p:tagLst>
</file>

<file path=ppt/tags/tag58.xml><?xml version="1.0" encoding="utf-8"?>
<p:tagLst xmlns:a="http://schemas.openxmlformats.org/drawingml/2006/main" xmlns:r="http://schemas.openxmlformats.org/officeDocument/2006/relationships" xmlns:p="http://schemas.openxmlformats.org/presentationml/2006/main">
  <p:tag name="DVSHAPEID" val="X7XbxMZvFnjOKt9MDJvolT"/>
</p:tagLst>
</file>

<file path=ppt/tags/tag59.xml><?xml version="1.0" encoding="utf-8"?>
<p:tagLst xmlns:a="http://schemas.openxmlformats.org/drawingml/2006/main" xmlns:r="http://schemas.openxmlformats.org/officeDocument/2006/relationships" xmlns:p="http://schemas.openxmlformats.org/presentationml/2006/main">
  <p:tag name="DVSHAPEID" val="aW6vdxA1ERMJSAcDVtUCJz"/>
</p:tagLst>
</file>

<file path=ppt/tags/tag6.xml><?xml version="1.0" encoding="utf-8"?>
<p:tagLst xmlns:a="http://schemas.openxmlformats.org/drawingml/2006/main" xmlns:r="http://schemas.openxmlformats.org/officeDocument/2006/relationships" xmlns:p="http://schemas.openxmlformats.org/presentationml/2006/main">
  <p:tag name="DVSHAPEID" val="xUKj0xfqqczoQ1Iy6LoLzs"/>
</p:tagLst>
</file>

<file path=ppt/tags/tag60.xml><?xml version="1.0" encoding="utf-8"?>
<p:tagLst xmlns:a="http://schemas.openxmlformats.org/drawingml/2006/main" xmlns:r="http://schemas.openxmlformats.org/officeDocument/2006/relationships" xmlns:p="http://schemas.openxmlformats.org/presentationml/2006/main">
  <p:tag name="DVSHAPEID" val="cdB7uYTt3eL4X052zsVEIs"/>
</p:tagLst>
</file>

<file path=ppt/tags/tag61.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62.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63.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64.xml><?xml version="1.0" encoding="utf-8"?>
<p:tagLst xmlns:a="http://schemas.openxmlformats.org/drawingml/2006/main" xmlns:r="http://schemas.openxmlformats.org/officeDocument/2006/relationships" xmlns:p="http://schemas.openxmlformats.org/presentationml/2006/main">
  <p:tag name="DVSECTIONID" val="Vt631psmJ2SLi961S4W3oA"/>
</p:tagLst>
</file>

<file path=ppt/tags/tag65.xml><?xml version="1.0" encoding="utf-8"?>
<p:tagLst xmlns:a="http://schemas.openxmlformats.org/drawingml/2006/main" xmlns:r="http://schemas.openxmlformats.org/officeDocument/2006/relationships" xmlns:p="http://schemas.openxmlformats.org/presentationml/2006/main">
  <p:tag name="DVSHAPEID" val="G7SEt39GZDwrW1LN9cKJR5"/>
</p:tagLst>
</file>

<file path=ppt/tags/tag66.xml><?xml version="1.0" encoding="utf-8"?>
<p:tagLst xmlns:a="http://schemas.openxmlformats.org/drawingml/2006/main" xmlns:r="http://schemas.openxmlformats.org/officeDocument/2006/relationships" xmlns:p="http://schemas.openxmlformats.org/presentationml/2006/main">
  <p:tag name="DVSHAPEID" val="T5FFTWvKgfga0pSkxpCeIn"/>
</p:tagLst>
</file>

<file path=ppt/tags/tag67.xml><?xml version="1.0" encoding="utf-8"?>
<p:tagLst xmlns:a="http://schemas.openxmlformats.org/drawingml/2006/main" xmlns:r="http://schemas.openxmlformats.org/officeDocument/2006/relationships" xmlns:p="http://schemas.openxmlformats.org/presentationml/2006/main">
  <p:tag name="DVSHAPEID" val="h9ir388Vyj2BeMZNadaenh"/>
</p:tagLst>
</file>

<file path=ppt/tags/tag68.xml><?xml version="1.0" encoding="utf-8"?>
<p:tagLst xmlns:a="http://schemas.openxmlformats.org/drawingml/2006/main" xmlns:r="http://schemas.openxmlformats.org/officeDocument/2006/relationships" xmlns:p="http://schemas.openxmlformats.org/presentationml/2006/main">
  <p:tag name="DVSHAPEID" val="bM1lUOEl7DmvOwnrSnBkGX"/>
</p:tagLst>
</file>

<file path=ppt/tags/tag69.xml><?xml version="1.0" encoding="utf-8"?>
<p:tagLst xmlns:a="http://schemas.openxmlformats.org/drawingml/2006/main" xmlns:r="http://schemas.openxmlformats.org/officeDocument/2006/relationships" xmlns:p="http://schemas.openxmlformats.org/presentationml/2006/main">
  <p:tag name="DVSHAPEID" val="8pb6lJep3u0ZYvpHdjgccp"/>
</p:tagLst>
</file>

<file path=ppt/tags/tag7.xml><?xml version="1.0" encoding="utf-8"?>
<p:tagLst xmlns:a="http://schemas.openxmlformats.org/drawingml/2006/main" xmlns:r="http://schemas.openxmlformats.org/officeDocument/2006/relationships" xmlns:p="http://schemas.openxmlformats.org/presentationml/2006/main">
  <p:tag name="DVSHAPEID" val="qkqUsXwSQn5zRuuU4udqo5"/>
</p:tagLst>
</file>

<file path=ppt/tags/tag70.xml><?xml version="1.0" encoding="utf-8"?>
<p:tagLst xmlns:a="http://schemas.openxmlformats.org/drawingml/2006/main" xmlns:r="http://schemas.openxmlformats.org/officeDocument/2006/relationships" xmlns:p="http://schemas.openxmlformats.org/presentationml/2006/main">
  <p:tag name="DVSHAPEID" val="eIXtqIkNC2BeECaOtV7HzS"/>
</p:tagLst>
</file>

<file path=ppt/tags/tag71.xml><?xml version="1.0" encoding="utf-8"?>
<p:tagLst xmlns:a="http://schemas.openxmlformats.org/drawingml/2006/main" xmlns:r="http://schemas.openxmlformats.org/officeDocument/2006/relationships" xmlns:p="http://schemas.openxmlformats.org/presentationml/2006/main">
  <p:tag name="DVSHAPEID" val="vOxR1b9i4tKJas8Rjv5fRX"/>
</p:tagLst>
</file>

<file path=ppt/tags/tag72.xml><?xml version="1.0" encoding="utf-8"?>
<p:tagLst xmlns:a="http://schemas.openxmlformats.org/drawingml/2006/main" xmlns:r="http://schemas.openxmlformats.org/officeDocument/2006/relationships" xmlns:p="http://schemas.openxmlformats.org/presentationml/2006/main">
  <p:tag name="DVSHAPEID" val="oJRNwoPl5uPmd8VzG8DkY7"/>
</p:tagLst>
</file>

<file path=ppt/tags/tag73.xml><?xml version="1.0" encoding="utf-8"?>
<p:tagLst xmlns:a="http://schemas.openxmlformats.org/drawingml/2006/main" xmlns:r="http://schemas.openxmlformats.org/officeDocument/2006/relationships" xmlns:p="http://schemas.openxmlformats.org/presentationml/2006/main">
  <p:tag name="DVSHAPEID" val="tUsHFBCBCk1xqOZeELsJng"/>
</p:tagLst>
</file>

<file path=ppt/tags/tag74.xml><?xml version="1.0" encoding="utf-8"?>
<p:tagLst xmlns:a="http://schemas.openxmlformats.org/drawingml/2006/main" xmlns:r="http://schemas.openxmlformats.org/officeDocument/2006/relationships" xmlns:p="http://schemas.openxmlformats.org/presentationml/2006/main">
  <p:tag name="DVSHAPEID" val="UOfZWKPWBwYgfXlPIdJuRu"/>
</p:tagLst>
</file>

<file path=ppt/tags/tag75.xml><?xml version="1.0" encoding="utf-8"?>
<p:tagLst xmlns:a="http://schemas.openxmlformats.org/drawingml/2006/main" xmlns:r="http://schemas.openxmlformats.org/officeDocument/2006/relationships" xmlns:p="http://schemas.openxmlformats.org/presentationml/2006/main">
  <p:tag name="DVSHAPEID" val="kFI6zstSSfKc0DsGFSLFIu"/>
</p:tagLst>
</file>

<file path=ppt/tags/tag76.xml><?xml version="1.0" encoding="utf-8"?>
<p:tagLst xmlns:a="http://schemas.openxmlformats.org/drawingml/2006/main" xmlns:r="http://schemas.openxmlformats.org/officeDocument/2006/relationships" xmlns:p="http://schemas.openxmlformats.org/presentationml/2006/main">
  <p:tag name="DVSHAPEID" val="z9y1TP2eZSoptzhQamtIDI"/>
</p:tagLst>
</file>

<file path=ppt/tags/tag77.xml><?xml version="1.0" encoding="utf-8"?>
<p:tagLst xmlns:a="http://schemas.openxmlformats.org/drawingml/2006/main" xmlns:r="http://schemas.openxmlformats.org/officeDocument/2006/relationships" xmlns:p="http://schemas.openxmlformats.org/presentationml/2006/main">
  <p:tag name="DVSHAPEID" val="w2WHm2yQIcLQ6yyxyDPEfR"/>
</p:tagLst>
</file>

<file path=ppt/tags/tag78.xml><?xml version="1.0" encoding="utf-8"?>
<p:tagLst xmlns:a="http://schemas.openxmlformats.org/drawingml/2006/main" xmlns:r="http://schemas.openxmlformats.org/officeDocument/2006/relationships" xmlns:p="http://schemas.openxmlformats.org/presentationml/2006/main">
  <p:tag name="DVSHAPEID" val="OAaSoPHpc0RQDv5ct0F89c"/>
</p:tagLst>
</file>

<file path=ppt/tags/tag79.xml><?xml version="1.0" encoding="utf-8"?>
<p:tagLst xmlns:a="http://schemas.openxmlformats.org/drawingml/2006/main" xmlns:r="http://schemas.openxmlformats.org/officeDocument/2006/relationships" xmlns:p="http://schemas.openxmlformats.org/presentationml/2006/main">
  <p:tag name="DVSHAPEID" val="DDtIiCNPTZtFelwtDJ8jZL"/>
</p:tagLst>
</file>

<file path=ppt/tags/tag8.xml><?xml version="1.0" encoding="utf-8"?>
<p:tagLst xmlns:a="http://schemas.openxmlformats.org/drawingml/2006/main" xmlns:r="http://schemas.openxmlformats.org/officeDocument/2006/relationships" xmlns:p="http://schemas.openxmlformats.org/presentationml/2006/main">
  <p:tag name="DVSHAPEID" val="MY5eOX4Rdec5upT65iUymb"/>
</p:tagLst>
</file>

<file path=ppt/tags/tag80.xml><?xml version="1.0" encoding="utf-8"?>
<p:tagLst xmlns:a="http://schemas.openxmlformats.org/drawingml/2006/main" xmlns:r="http://schemas.openxmlformats.org/officeDocument/2006/relationships" xmlns:p="http://schemas.openxmlformats.org/presentationml/2006/main">
  <p:tag name="DVSHAPEID" val="YfU2smaPY6HBXxpFw5Bn6R"/>
</p:tagLst>
</file>

<file path=ppt/tags/tag81.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82.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83.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84.xml><?xml version="1.0" encoding="utf-8"?>
<p:tagLst xmlns:a="http://schemas.openxmlformats.org/drawingml/2006/main" xmlns:r="http://schemas.openxmlformats.org/officeDocument/2006/relationships" xmlns:p="http://schemas.openxmlformats.org/presentationml/2006/main">
  <p:tag name="DVSECTIONID" val="cvRbdznHMuzvNl5DOvxWLn"/>
</p:tagLst>
</file>

<file path=ppt/tags/tag85.xml><?xml version="1.0" encoding="utf-8"?>
<p:tagLst xmlns:a="http://schemas.openxmlformats.org/drawingml/2006/main" xmlns:r="http://schemas.openxmlformats.org/officeDocument/2006/relationships" xmlns:p="http://schemas.openxmlformats.org/presentationml/2006/main">
  <p:tag name="DVSHAPEID" val="cW8nQGPVvGczEowVQnIQHt"/>
</p:tagLst>
</file>

<file path=ppt/tags/tag86.xml><?xml version="1.0" encoding="utf-8"?>
<p:tagLst xmlns:a="http://schemas.openxmlformats.org/drawingml/2006/main" xmlns:r="http://schemas.openxmlformats.org/officeDocument/2006/relationships" xmlns:p="http://schemas.openxmlformats.org/presentationml/2006/main">
  <p:tag name="DVSHAPEID" val="9046NoeBjYBB6uoue2a1bF"/>
</p:tagLst>
</file>

<file path=ppt/tags/tag87.xml><?xml version="1.0" encoding="utf-8"?>
<p:tagLst xmlns:a="http://schemas.openxmlformats.org/drawingml/2006/main" xmlns:r="http://schemas.openxmlformats.org/officeDocument/2006/relationships" xmlns:p="http://schemas.openxmlformats.org/presentationml/2006/main">
  <p:tag name="DVSHAPEID" val="lsdX4sylxnmIM8iJTrHTme"/>
</p:tagLst>
</file>

<file path=ppt/tags/tag88.xml><?xml version="1.0" encoding="utf-8"?>
<p:tagLst xmlns:a="http://schemas.openxmlformats.org/drawingml/2006/main" xmlns:r="http://schemas.openxmlformats.org/officeDocument/2006/relationships" xmlns:p="http://schemas.openxmlformats.org/presentationml/2006/main">
  <p:tag name="DVSHAPEID" val="Y2h2wm8GFFiuFBSQjL3Yrd"/>
</p:tagLst>
</file>

<file path=ppt/tags/tag89.xml><?xml version="1.0" encoding="utf-8"?>
<p:tagLst xmlns:a="http://schemas.openxmlformats.org/drawingml/2006/main" xmlns:r="http://schemas.openxmlformats.org/officeDocument/2006/relationships" xmlns:p="http://schemas.openxmlformats.org/presentationml/2006/main">
  <p:tag name="DVSHAPEID" val="foIgbu9Jkhi6taF2VbcRHG"/>
</p:tagLst>
</file>

<file path=ppt/tags/tag9.xml><?xml version="1.0" encoding="utf-8"?>
<p:tagLst xmlns:a="http://schemas.openxmlformats.org/drawingml/2006/main" xmlns:r="http://schemas.openxmlformats.org/officeDocument/2006/relationships" xmlns:p="http://schemas.openxmlformats.org/presentationml/2006/main">
  <p:tag name="DVSHAPEID" val="jhae4bHUy94lyrOd8zOYaQ"/>
</p:tagLst>
</file>

<file path=ppt/tags/tag90.xml><?xml version="1.0" encoding="utf-8"?>
<p:tagLst xmlns:a="http://schemas.openxmlformats.org/drawingml/2006/main" xmlns:r="http://schemas.openxmlformats.org/officeDocument/2006/relationships" xmlns:p="http://schemas.openxmlformats.org/presentationml/2006/main">
  <p:tag name="DVSECTIONID" val="WWDkjUqnsV1kTGIluQ8PMM"/>
</p:tagLst>
</file>

<file path=ppt/tags/tag91.xml><?xml version="1.0" encoding="utf-8"?>
<p:tagLst xmlns:a="http://schemas.openxmlformats.org/drawingml/2006/main" xmlns:r="http://schemas.openxmlformats.org/officeDocument/2006/relationships" xmlns:p="http://schemas.openxmlformats.org/presentationml/2006/main">
  <p:tag name="DVSHAPEID" val="LTp1z3jMPzIAgtUn1HczC5"/>
</p:tagLst>
</file>

<file path=ppt/tags/tag92.xml><?xml version="1.0" encoding="utf-8"?>
<p:tagLst xmlns:a="http://schemas.openxmlformats.org/drawingml/2006/main" xmlns:r="http://schemas.openxmlformats.org/officeDocument/2006/relationships" xmlns:p="http://schemas.openxmlformats.org/presentationml/2006/main">
  <p:tag name="DVSHAPEID" val="nrrK149A7Bbm52HnsdIxka"/>
</p:tagLst>
</file>

<file path=ppt/tags/tag93.xml><?xml version="1.0" encoding="utf-8"?>
<p:tagLst xmlns:a="http://schemas.openxmlformats.org/drawingml/2006/main" xmlns:r="http://schemas.openxmlformats.org/officeDocument/2006/relationships" xmlns:p="http://schemas.openxmlformats.org/presentationml/2006/main">
  <p:tag name="DVSHAPEID" val="4h4m6ovI4RgGwXzO1fDfr7"/>
</p:tagLst>
</file>

<file path=ppt/tags/tag94.xml><?xml version="1.0" encoding="utf-8"?>
<p:tagLst xmlns:a="http://schemas.openxmlformats.org/drawingml/2006/main" xmlns:r="http://schemas.openxmlformats.org/officeDocument/2006/relationships" xmlns:p="http://schemas.openxmlformats.org/presentationml/2006/main">
  <p:tag name="DVSHAPEID" val="5owKOEbtU5JXRaYeISt41b"/>
</p:tagLst>
</file>

<file path=ppt/tags/tag95.xml><?xml version="1.0" encoding="utf-8"?>
<p:tagLst xmlns:a="http://schemas.openxmlformats.org/drawingml/2006/main" xmlns:r="http://schemas.openxmlformats.org/officeDocument/2006/relationships" xmlns:p="http://schemas.openxmlformats.org/presentationml/2006/main">
  <p:tag name="DVSHAPEID" val="WjAp8ngSa1z6O0lVOAOmaF"/>
</p:tagLst>
</file>

<file path=ppt/tags/tag96.xml><?xml version="1.0" encoding="utf-8"?>
<p:tagLst xmlns:a="http://schemas.openxmlformats.org/drawingml/2006/main" xmlns:r="http://schemas.openxmlformats.org/officeDocument/2006/relationships" xmlns:p="http://schemas.openxmlformats.org/presentationml/2006/main">
  <p:tag name="DVSHAPEID" val="tYEMqhG44eXTl4LMbyMIGE"/>
</p:tagLst>
</file>

<file path=ppt/tags/tag97.xml><?xml version="1.0" encoding="utf-8"?>
<p:tagLst xmlns:a="http://schemas.openxmlformats.org/drawingml/2006/main" xmlns:r="http://schemas.openxmlformats.org/officeDocument/2006/relationships" xmlns:p="http://schemas.openxmlformats.org/presentationml/2006/main">
  <p:tag name="DVSHAPEID" val="tYEMqhG44eXTl4LMbyMIGE"/>
</p:tagLst>
</file>

<file path=ppt/tags/tag98.xml><?xml version="1.0" encoding="utf-8"?>
<p:tagLst xmlns:a="http://schemas.openxmlformats.org/drawingml/2006/main" xmlns:r="http://schemas.openxmlformats.org/officeDocument/2006/relationships" xmlns:p="http://schemas.openxmlformats.org/presentationml/2006/main">
  <p:tag name="DVSHAPEID" val="tYEMqhG44eXTl4LMbyMIG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5446</TotalTime>
  <Words>3620</Words>
  <Application>Microsoft Office PowerPoint</Application>
  <PresentationFormat>On-screen Show (4:3)</PresentationFormat>
  <Paragraphs>929</Paragraphs>
  <Slides>77</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Office Theme</vt:lpstr>
      <vt:lpstr>Equation</vt:lpstr>
      <vt:lpstr>CS  60</vt:lpstr>
      <vt:lpstr>Survey</vt:lpstr>
      <vt:lpstr>Survey</vt:lpstr>
      <vt:lpstr>Administrative Stuff (Not in your notes)</vt:lpstr>
      <vt:lpstr>Prolog Quiz Bonus</vt:lpstr>
      <vt:lpstr>Floyd-Warshall (all-pairs shortest path)</vt:lpstr>
      <vt:lpstr>PowerPoint Presentation</vt:lpstr>
      <vt:lpstr>Floyd-Warshall algorithm</vt:lpstr>
      <vt:lpstr>Shortest Paths in CS60</vt:lpstr>
      <vt:lpstr>Graph Representations  (adjacency matrix)</vt:lpstr>
      <vt:lpstr>PowerPoint Presentation</vt:lpstr>
      <vt:lpstr>PowerPoint Presentation</vt:lpstr>
      <vt:lpstr>Adjacency Matrix</vt:lpstr>
      <vt:lpstr>Adjacency Matrix (Floyd-Warshall implementation detail):  Use a int[][] and number the nodes starting with 1</vt:lpstr>
      <vt:lpstr>Tracing Floyd-Warshall</vt:lpstr>
      <vt:lpstr>Floyd-Warshall algorithm</vt:lpstr>
      <vt:lpstr>PowerPoint Presentation</vt:lpstr>
      <vt:lpstr> Floyd-Warshall Pseudocode</vt:lpstr>
      <vt:lpstr>PowerPoint Presentation</vt:lpstr>
      <vt:lpstr>PowerPoint Presentation</vt:lpstr>
      <vt:lpstr>PowerPoint Presentation</vt:lpstr>
      <vt:lpstr>Discuss in your group  (then fill out K=1 table)</vt:lpstr>
      <vt:lpstr>Current shortest paths using intermediate nodes:  NONE (just edges) LEVEL 0  K=0</vt:lpstr>
      <vt:lpstr>Current shortest paths using intermediate nodes:  A(1) LEVEL 1 K=1</vt:lpstr>
      <vt:lpstr>Current shortest paths using intermediate nodes:  A(1), B(2) LEVEL 2 K=2</vt:lpstr>
      <vt:lpstr>Current shortest paths using intermediate nodes:  A(1), B(2), C(3) LEVEL 3 K=3</vt:lpstr>
      <vt:lpstr>Current shortest paths using intermediate nodes:  A(1), B(2), C(3), D(4) LEVEL 4 K=4</vt:lpstr>
      <vt:lpstr>PowerPoint Presentation</vt:lpstr>
      <vt:lpstr>Big-O</vt:lpstr>
      <vt:lpstr>Big-O: Constant Time O(1)</vt:lpstr>
      <vt:lpstr>Big-O: Linear Time O(N)</vt:lpstr>
      <vt:lpstr>Big-O: Logarithmic Time O(log2N)</vt:lpstr>
      <vt:lpstr>Perfectly Balanced Trees</vt:lpstr>
      <vt:lpstr>// Take the log of both sides</vt:lpstr>
      <vt:lpstr>Big-O: Exponential Time O(2N)</vt:lpstr>
      <vt:lpstr>Runtimes (why we only care about the largest term)</vt:lpstr>
      <vt:lpstr>How Fast Are Computers?</vt:lpstr>
      <vt:lpstr>PowerPoint Presentation</vt:lpstr>
      <vt:lpstr>PowerPoint Presentation</vt:lpstr>
      <vt:lpstr>PowerPoint Presentation</vt:lpstr>
      <vt:lpstr>Big-O Formal Definition</vt:lpstr>
      <vt:lpstr>Big-O Overview</vt:lpstr>
      <vt:lpstr>PowerPoint Presentation</vt:lpstr>
      <vt:lpstr>PowerPoint Presentation</vt:lpstr>
      <vt:lpstr>Which is fastest after some  big value N?</vt:lpstr>
      <vt:lpstr>Which is fastest after some value N?</vt:lpstr>
      <vt:lpstr>Formal definition</vt:lpstr>
      <vt:lpstr>Applying the Formal Definition</vt:lpstr>
      <vt:lpstr>PowerPoint Presentation</vt:lpstr>
      <vt:lpstr>PowerPoint Presentation</vt:lpstr>
      <vt:lpstr>Loop Counting  (calculate runtime by counting each step)</vt:lpstr>
      <vt:lpstr>Example 1: Count the total # of  constant-time operations? </vt:lpstr>
      <vt:lpstr>Example 2: Count the total # of  constant-time operations? </vt:lpstr>
      <vt:lpstr>Example 3: Count the total # of  constant-time operations? </vt:lpstr>
      <vt:lpstr>Example 4: Count the total # of  constant-time operations? </vt:lpstr>
      <vt:lpstr>Example 5: Count the total # of  constant-time operations? </vt:lpstr>
      <vt:lpstr>Example 6: Count the total # of  constant-time operations? </vt:lpstr>
      <vt:lpstr>Summations</vt:lpstr>
      <vt:lpstr>PowerPoint Presentation</vt:lpstr>
      <vt:lpstr>Some Algebra to calculate: </vt:lpstr>
      <vt:lpstr>PowerPoint Presentation</vt:lpstr>
      <vt:lpstr>PowerPoint Presentation</vt:lpstr>
      <vt:lpstr>BONUS</vt:lpstr>
      <vt:lpstr>PowerPoint Presentation</vt:lpstr>
      <vt:lpstr>PowerPoint Presentation</vt:lpstr>
      <vt:lpstr>http://www.youtube.com/watch?v=pzRmNYA8LlY</vt:lpstr>
      <vt:lpstr>ClickStart</vt:lpstr>
      <vt:lpstr>PowerPoint Presentation</vt:lpstr>
      <vt:lpstr>PowerPoint Presentation</vt:lpstr>
      <vt:lpstr>PowerPoint Presentation</vt:lpstr>
      <vt:lpstr>PowerPoint Presentation</vt:lpstr>
      <vt:lpstr>BUGS!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dc:creator>
  <cp:lastModifiedBy>Colleen</cp:lastModifiedBy>
  <cp:revision>243</cp:revision>
  <cp:lastPrinted>2013-03-28T16:44:04Z</cp:lastPrinted>
  <dcterms:created xsi:type="dcterms:W3CDTF">2012-10-29T16:10:05Z</dcterms:created>
  <dcterms:modified xsi:type="dcterms:W3CDTF">2013-04-04T12:01:27Z</dcterms:modified>
</cp:coreProperties>
</file>