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ink/ink1.xml" ContentType="application/inkml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4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99" r:id="rId2"/>
    <p:sldId id="674" r:id="rId3"/>
    <p:sldId id="314" r:id="rId4"/>
    <p:sldId id="728" r:id="rId5"/>
    <p:sldId id="695" r:id="rId6"/>
    <p:sldId id="730" r:id="rId7"/>
    <p:sldId id="729" r:id="rId8"/>
    <p:sldId id="694" r:id="rId9"/>
    <p:sldId id="732" r:id="rId10"/>
    <p:sldId id="733" r:id="rId11"/>
    <p:sldId id="734" r:id="rId12"/>
    <p:sldId id="735" r:id="rId13"/>
    <p:sldId id="736" r:id="rId14"/>
    <p:sldId id="693" r:id="rId15"/>
    <p:sldId id="731" r:id="rId16"/>
    <p:sldId id="698" r:id="rId17"/>
    <p:sldId id="737" r:id="rId18"/>
    <p:sldId id="699" r:id="rId19"/>
    <p:sldId id="742" r:id="rId20"/>
    <p:sldId id="702" r:id="rId21"/>
    <p:sldId id="740" r:id="rId22"/>
    <p:sldId id="770" r:id="rId23"/>
    <p:sldId id="741" r:id="rId24"/>
    <p:sldId id="757" r:id="rId25"/>
    <p:sldId id="754" r:id="rId26"/>
    <p:sldId id="755" r:id="rId27"/>
    <p:sldId id="756" r:id="rId28"/>
    <p:sldId id="769" r:id="rId29"/>
    <p:sldId id="745" r:id="rId30"/>
    <p:sldId id="750" r:id="rId31"/>
    <p:sldId id="744" r:id="rId32"/>
    <p:sldId id="764" r:id="rId33"/>
    <p:sldId id="765" r:id="rId34"/>
    <p:sldId id="759" r:id="rId35"/>
    <p:sldId id="761" r:id="rId36"/>
    <p:sldId id="768" r:id="rId37"/>
    <p:sldId id="766" r:id="rId38"/>
    <p:sldId id="767" r:id="rId39"/>
    <p:sldId id="762" r:id="rId40"/>
    <p:sldId id="753" r:id="rId41"/>
    <p:sldId id="763" r:id="rId42"/>
    <p:sldId id="751" r:id="rId43"/>
    <p:sldId id="752" r:id="rId44"/>
    <p:sldId id="708" r:id="rId45"/>
    <p:sldId id="709" r:id="rId46"/>
    <p:sldId id="710" r:id="rId47"/>
    <p:sldId id="711" r:id="rId48"/>
    <p:sldId id="712" r:id="rId49"/>
    <p:sldId id="713" r:id="rId50"/>
    <p:sldId id="714" r:id="rId51"/>
    <p:sldId id="715" r:id="rId52"/>
    <p:sldId id="716" r:id="rId53"/>
    <p:sldId id="717" r:id="rId54"/>
    <p:sldId id="718" r:id="rId55"/>
    <p:sldId id="719" r:id="rId56"/>
    <p:sldId id="720" r:id="rId57"/>
    <p:sldId id="721" r:id="rId58"/>
    <p:sldId id="722" r:id="rId5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Frontmatter" id="{89413F30-25E7-40A0-80B3-3F9F65B5DF4B}">
          <p14:sldIdLst>
            <p14:sldId id="399"/>
            <p14:sldId id="674"/>
            <p14:sldId id="314"/>
          </p14:sldIdLst>
        </p14:section>
        <p14:section name="Floyd-Warshall" id="{B33D7B7C-8F1D-4140-A16F-F3315DC959A2}">
          <p14:sldIdLst>
            <p14:sldId id="728"/>
            <p14:sldId id="695"/>
          </p14:sldIdLst>
        </p14:section>
        <p14:section name="Loop Counting" id="{15C2662F-44BE-45F4-BD9C-3C59F7CA8ED8}">
          <p14:sldIdLst>
            <p14:sldId id="730"/>
            <p14:sldId id="729"/>
            <p14:sldId id="694"/>
          </p14:sldIdLst>
        </p14:section>
        <p14:section name="Summations" id="{2A8E958E-A606-453C-93DA-59122E0DF8DF}">
          <p14:sldIdLst>
            <p14:sldId id="732"/>
            <p14:sldId id="733"/>
            <p14:sldId id="734"/>
            <p14:sldId id="735"/>
            <p14:sldId id="736"/>
          </p14:sldIdLst>
        </p14:section>
        <p14:section name="Recurrence Relationships" id="{D8C8D4E0-4495-42D9-AE1A-E0DC9C4A2527}">
          <p14:sldIdLst>
            <p14:sldId id="693"/>
            <p14:sldId id="731"/>
            <p14:sldId id="698"/>
            <p14:sldId id="737"/>
            <p14:sldId id="699"/>
            <p14:sldId id="742"/>
            <p14:sldId id="702"/>
            <p14:sldId id="740"/>
            <p14:sldId id="770"/>
            <p14:sldId id="741"/>
          </p14:sldIdLst>
        </p14:section>
        <p14:section name="Quantity" id="{A4AD9B4A-77FA-4468-B8EC-CD3636C23C73}">
          <p14:sldIdLst>
            <p14:sldId id="757"/>
            <p14:sldId id="754"/>
            <p14:sldId id="755"/>
            <p14:sldId id="756"/>
          </p14:sldIdLst>
        </p14:section>
        <p14:section name="Parsing" id="{AD40D01C-A880-48F2-BECB-5DAB07FAA5DE}">
          <p14:sldIdLst>
            <p14:sldId id="769"/>
            <p14:sldId id="745"/>
            <p14:sldId id="750"/>
            <p14:sldId id="744"/>
            <p14:sldId id="764"/>
            <p14:sldId id="765"/>
            <p14:sldId id="759"/>
            <p14:sldId id="761"/>
            <p14:sldId id="768"/>
            <p14:sldId id="766"/>
            <p14:sldId id="767"/>
            <p14:sldId id="762"/>
            <p14:sldId id="753"/>
            <p14:sldId id="763"/>
            <p14:sldId id="751"/>
            <p14:sldId id="752"/>
          </p14:sldIdLst>
        </p14:section>
        <p14:section name="BONUS" id="{6A5FF3FA-8DDA-4FA6-A883-4083801ADAFA}">
          <p14:sldIdLst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0" autoAdjust="0"/>
    <p:restoredTop sz="94639" autoAdjust="0"/>
  </p:normalViewPr>
  <p:slideViewPr>
    <p:cSldViewPr>
      <p:cViewPr>
        <p:scale>
          <a:sx n="80" d="100"/>
          <a:sy n="80" d="100"/>
        </p:scale>
        <p:origin x="-1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8T20:51:04.0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 43 81,'0'0'35,"-21"-12"-6,21 12-35,4-15-28,-4 15-3,24-16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2-22T22:35:09.3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-2147483648-2147483648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4F49595-2182-412B-B883-5B4A96F72A40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9" tIns="46480" rIns="92959" bIns="4648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9" tIns="46480" rIns="92959" bIns="464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9" tIns="46480" rIns="92959" bIns="464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86868C-E9AB-4C6E-B8A4-50D486B5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6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3263"/>
            <a:ext cx="4625975" cy="3468687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56FCA8-9831-4B0B-96BF-257F674113F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63DBBF-B405-4FD8-B9D2-D2D521A6974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I had told Jacob that the two matching curly bracers were never on the same line… (he had sent a question about his code, 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and it was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if (L.isEmpty())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  { return this; }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else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  { return append… ; }</a:t>
            </a:r>
          </a:p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and I said -- oh; they're never on the same line…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8139DE7-9D26-4CA4-A132-B4753D765DD1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REPL == read - eval - print - loop Prof. Keller had implemented in Scheme…</a:t>
            </a:r>
          </a:p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implementing in Java provides additional insight!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83" indent="-29049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74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6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53" indent="-23239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07EC36-F16A-48C1-9C29-EDDAECDC4062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why it would be good -- because the expression comes out to 42!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1F978-2176-44B5-9B0B-07843FD23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31EF81-9157-4EFB-A988-E3BA35826E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EB15A-F7EF-452A-91D0-8ABBE929F7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D51DE-E02C-43B6-A59E-A33E529F9B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4287" indent="-2824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9671" indent="-2259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81541" indent="-2259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33409" indent="-2259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85277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7146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8901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40884" indent="-2259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16A5D0-08A8-4D6B-A1EF-749BAEAC99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BE41-16C1-4BB0-96F2-215529970EE0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A89-887F-4ECC-92B9-8BA95438D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55AD-467F-407E-A0A3-3B0114ED4476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B138-FBC2-4B44-922A-F4E55CDF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6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C242-63E9-4110-A842-308798419FE9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D0DC4-06D9-47B7-850C-0B739267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9535-0FBE-4922-B8AF-42114840BE5C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D20D-242D-46D0-B244-1A70E192F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708-8E52-4ADD-BA0C-31D8A179E5F0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B609-C546-4B6F-8637-820AC619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3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798D-0F40-48D0-96B6-FDEC325CC5DB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2578-AE14-4678-8587-E3A9F5F5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4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AB8A-E207-45DA-A75A-6C32B6DF9C50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9C0-3958-4F93-8276-F7489425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AC7-C2A7-49E1-825F-727B8F8D0936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A092-23AA-4C28-B5EF-5C845E8CA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E5D-5393-4DF3-A47A-87999DFD210B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7121-B5E2-4CAF-881B-8F55E22E3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7EF2A-3A12-4A31-BA89-78C452CCB5EF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5B7E-D79C-4377-AFD0-97279E9E4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A235-CB13-41C1-B77E-19C0113CBE56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C91C-9994-4CB1-8BCB-956AD4208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9E359D-65B4-471F-8A41-4846A69CE30C}" type="datetimeFigureOut">
              <a:rPr lang="en-US"/>
              <a:pPr>
                <a:defRPr/>
              </a:pPr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4A3592-6745-4EC2-AF85-4AB69F70E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customXml" Target="../ink/ink1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image" Target="../media/image14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image" Target="../media/image13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15.png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slideLayout" Target="../slideLayouts/slideLayout1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image" Target="../media/image18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3" Type="http://schemas.openxmlformats.org/officeDocument/2006/relationships/tags" Target="../tags/tag168.xml"/><Relationship Id="rId21" Type="http://schemas.openxmlformats.org/officeDocument/2006/relationships/tags" Target="../tags/tag186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image" Target="../media/image18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10" Type="http://schemas.openxmlformats.org/officeDocument/2006/relationships/tags" Target="../tags/tag19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image" Target="../media/image19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10" Type="http://schemas.openxmlformats.org/officeDocument/2006/relationships/tags" Target="../tags/tag21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tags" Target="../tags/tag240.xml"/><Relationship Id="rId3" Type="http://schemas.openxmlformats.org/officeDocument/2006/relationships/tags" Target="../tags/tag225.xml"/><Relationship Id="rId21" Type="http://schemas.openxmlformats.org/officeDocument/2006/relationships/tags" Target="../tags/tag243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tags" Target="../tags/tag239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224.xml"/><Relationship Id="rId16" Type="http://schemas.openxmlformats.org/officeDocument/2006/relationships/tags" Target="../tags/tag238.xml"/><Relationship Id="rId20" Type="http://schemas.openxmlformats.org/officeDocument/2006/relationships/tags" Target="../tags/tag242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tags" Target="../tags/tag246.xml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tags" Target="../tags/tag245.xml"/><Relationship Id="rId10" Type="http://schemas.openxmlformats.org/officeDocument/2006/relationships/tags" Target="../tags/tag232.xml"/><Relationship Id="rId19" Type="http://schemas.openxmlformats.org/officeDocument/2006/relationships/tags" Target="../tags/tag241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tags" Target="../tags/tag2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tags" Target="../tags/tag264.xml"/><Relationship Id="rId26" Type="http://schemas.openxmlformats.org/officeDocument/2006/relationships/tags" Target="../tags/tag272.xml"/><Relationship Id="rId3" Type="http://schemas.openxmlformats.org/officeDocument/2006/relationships/tags" Target="../tags/tag249.xml"/><Relationship Id="rId21" Type="http://schemas.openxmlformats.org/officeDocument/2006/relationships/tags" Target="../tags/tag267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tags" Target="../tags/tag263.xml"/><Relationship Id="rId25" Type="http://schemas.openxmlformats.org/officeDocument/2006/relationships/tags" Target="../tags/tag271.xml"/><Relationship Id="rId2" Type="http://schemas.openxmlformats.org/officeDocument/2006/relationships/tags" Target="../tags/tag248.xml"/><Relationship Id="rId16" Type="http://schemas.openxmlformats.org/officeDocument/2006/relationships/tags" Target="../tags/tag262.xml"/><Relationship Id="rId20" Type="http://schemas.openxmlformats.org/officeDocument/2006/relationships/tags" Target="../tags/tag266.xml"/><Relationship Id="rId29" Type="http://schemas.openxmlformats.org/officeDocument/2006/relationships/image" Target="../media/image13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24" Type="http://schemas.openxmlformats.org/officeDocument/2006/relationships/tags" Target="../tags/tag270.xml"/><Relationship Id="rId5" Type="http://schemas.openxmlformats.org/officeDocument/2006/relationships/tags" Target="../tags/tag251.xml"/><Relationship Id="rId15" Type="http://schemas.openxmlformats.org/officeDocument/2006/relationships/tags" Target="../tags/tag261.xml"/><Relationship Id="rId23" Type="http://schemas.openxmlformats.org/officeDocument/2006/relationships/tags" Target="../tags/tag269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256.xml"/><Relationship Id="rId19" Type="http://schemas.openxmlformats.org/officeDocument/2006/relationships/tags" Target="../tags/tag265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Relationship Id="rId22" Type="http://schemas.openxmlformats.org/officeDocument/2006/relationships/tags" Target="../tags/tag268.xml"/><Relationship Id="rId27" Type="http://schemas.openxmlformats.org/officeDocument/2006/relationships/tags" Target="../tags/tag273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tags" Target="../tags/tag299.xml"/><Relationship Id="rId39" Type="http://schemas.openxmlformats.org/officeDocument/2006/relationships/tags" Target="../tags/tag312.xml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34" Type="http://schemas.openxmlformats.org/officeDocument/2006/relationships/tags" Target="../tags/tag307.xml"/><Relationship Id="rId42" Type="http://schemas.openxmlformats.org/officeDocument/2006/relationships/tags" Target="../tags/tag315.xml"/><Relationship Id="rId47" Type="http://schemas.openxmlformats.org/officeDocument/2006/relationships/tags" Target="../tags/tag320.xml"/><Relationship Id="rId50" Type="http://schemas.openxmlformats.org/officeDocument/2006/relationships/slideLayout" Target="../slideLayouts/slideLayout1.xml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tags" Target="../tags/tag298.xml"/><Relationship Id="rId33" Type="http://schemas.openxmlformats.org/officeDocument/2006/relationships/tags" Target="../tags/tag306.xml"/><Relationship Id="rId38" Type="http://schemas.openxmlformats.org/officeDocument/2006/relationships/tags" Target="../tags/tag311.xml"/><Relationship Id="rId46" Type="http://schemas.openxmlformats.org/officeDocument/2006/relationships/tags" Target="../tags/tag319.xml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tags" Target="../tags/tag302.xml"/><Relationship Id="rId41" Type="http://schemas.openxmlformats.org/officeDocument/2006/relationships/tags" Target="../tags/tag314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tags" Target="../tags/tag297.xml"/><Relationship Id="rId32" Type="http://schemas.openxmlformats.org/officeDocument/2006/relationships/tags" Target="../tags/tag305.xml"/><Relationship Id="rId37" Type="http://schemas.openxmlformats.org/officeDocument/2006/relationships/tags" Target="../tags/tag310.xml"/><Relationship Id="rId40" Type="http://schemas.openxmlformats.org/officeDocument/2006/relationships/tags" Target="../tags/tag313.xml"/><Relationship Id="rId45" Type="http://schemas.openxmlformats.org/officeDocument/2006/relationships/tags" Target="../tags/tag318.xml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28" Type="http://schemas.openxmlformats.org/officeDocument/2006/relationships/tags" Target="../tags/tag301.xml"/><Relationship Id="rId36" Type="http://schemas.openxmlformats.org/officeDocument/2006/relationships/tags" Target="../tags/tag309.xml"/><Relationship Id="rId49" Type="http://schemas.openxmlformats.org/officeDocument/2006/relationships/tags" Target="../tags/tag322.xml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tags" Target="../tags/tag304.xml"/><Relationship Id="rId44" Type="http://schemas.openxmlformats.org/officeDocument/2006/relationships/tags" Target="../tags/tag317.xml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tags" Target="../tags/tag300.xml"/><Relationship Id="rId30" Type="http://schemas.openxmlformats.org/officeDocument/2006/relationships/tags" Target="../tags/tag303.xml"/><Relationship Id="rId35" Type="http://schemas.openxmlformats.org/officeDocument/2006/relationships/tags" Target="../tags/tag308.xml"/><Relationship Id="rId43" Type="http://schemas.openxmlformats.org/officeDocument/2006/relationships/tags" Target="../tags/tag316.xml"/><Relationship Id="rId48" Type="http://schemas.openxmlformats.org/officeDocument/2006/relationships/tags" Target="../tags/tag321.xml"/><Relationship Id="rId8" Type="http://schemas.openxmlformats.org/officeDocument/2006/relationships/tags" Target="../tags/tag281.xml"/><Relationship Id="rId51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335.xml"/><Relationship Id="rId18" Type="http://schemas.openxmlformats.org/officeDocument/2006/relationships/tags" Target="../tags/tag340.xml"/><Relationship Id="rId26" Type="http://schemas.openxmlformats.org/officeDocument/2006/relationships/tags" Target="../tags/tag348.xml"/><Relationship Id="rId39" Type="http://schemas.openxmlformats.org/officeDocument/2006/relationships/tags" Target="../tags/tag361.xml"/><Relationship Id="rId21" Type="http://schemas.openxmlformats.org/officeDocument/2006/relationships/tags" Target="../tags/tag343.xml"/><Relationship Id="rId34" Type="http://schemas.openxmlformats.org/officeDocument/2006/relationships/tags" Target="../tags/tag356.xml"/><Relationship Id="rId42" Type="http://schemas.openxmlformats.org/officeDocument/2006/relationships/tags" Target="../tags/tag364.xml"/><Relationship Id="rId47" Type="http://schemas.openxmlformats.org/officeDocument/2006/relationships/tags" Target="../tags/tag369.xml"/><Relationship Id="rId50" Type="http://schemas.openxmlformats.org/officeDocument/2006/relationships/tags" Target="../tags/tag372.xml"/><Relationship Id="rId55" Type="http://schemas.openxmlformats.org/officeDocument/2006/relationships/tags" Target="../tags/tag377.xml"/><Relationship Id="rId63" Type="http://schemas.openxmlformats.org/officeDocument/2006/relationships/tags" Target="../tags/tag385.xml"/><Relationship Id="rId68" Type="http://schemas.openxmlformats.org/officeDocument/2006/relationships/tags" Target="../tags/tag390.xml"/><Relationship Id="rId76" Type="http://schemas.openxmlformats.org/officeDocument/2006/relationships/tags" Target="../tags/tag398.xml"/><Relationship Id="rId7" Type="http://schemas.openxmlformats.org/officeDocument/2006/relationships/tags" Target="../tags/tag329.xml"/><Relationship Id="rId71" Type="http://schemas.openxmlformats.org/officeDocument/2006/relationships/tags" Target="../tags/tag393.xml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9" Type="http://schemas.openxmlformats.org/officeDocument/2006/relationships/tags" Target="../tags/tag351.xml"/><Relationship Id="rId11" Type="http://schemas.openxmlformats.org/officeDocument/2006/relationships/tags" Target="../tags/tag333.xml"/><Relationship Id="rId24" Type="http://schemas.openxmlformats.org/officeDocument/2006/relationships/tags" Target="../tags/tag346.xml"/><Relationship Id="rId32" Type="http://schemas.openxmlformats.org/officeDocument/2006/relationships/tags" Target="../tags/tag354.xml"/><Relationship Id="rId37" Type="http://schemas.openxmlformats.org/officeDocument/2006/relationships/tags" Target="../tags/tag359.xml"/><Relationship Id="rId40" Type="http://schemas.openxmlformats.org/officeDocument/2006/relationships/tags" Target="../tags/tag362.xml"/><Relationship Id="rId45" Type="http://schemas.openxmlformats.org/officeDocument/2006/relationships/tags" Target="../tags/tag367.xml"/><Relationship Id="rId53" Type="http://schemas.openxmlformats.org/officeDocument/2006/relationships/tags" Target="../tags/tag375.xml"/><Relationship Id="rId58" Type="http://schemas.openxmlformats.org/officeDocument/2006/relationships/tags" Target="../tags/tag380.xml"/><Relationship Id="rId66" Type="http://schemas.openxmlformats.org/officeDocument/2006/relationships/tags" Target="../tags/tag388.xml"/><Relationship Id="rId74" Type="http://schemas.openxmlformats.org/officeDocument/2006/relationships/tags" Target="../tags/tag396.xml"/><Relationship Id="rId79" Type="http://schemas.openxmlformats.org/officeDocument/2006/relationships/tags" Target="../tags/tag401.xml"/><Relationship Id="rId5" Type="http://schemas.openxmlformats.org/officeDocument/2006/relationships/tags" Target="../tags/tag327.xml"/><Relationship Id="rId61" Type="http://schemas.openxmlformats.org/officeDocument/2006/relationships/tags" Target="../tags/tag383.xml"/><Relationship Id="rId82" Type="http://schemas.openxmlformats.org/officeDocument/2006/relationships/tags" Target="../tags/tag404.xml"/><Relationship Id="rId10" Type="http://schemas.openxmlformats.org/officeDocument/2006/relationships/tags" Target="../tags/tag332.xml"/><Relationship Id="rId19" Type="http://schemas.openxmlformats.org/officeDocument/2006/relationships/tags" Target="../tags/tag341.xml"/><Relationship Id="rId31" Type="http://schemas.openxmlformats.org/officeDocument/2006/relationships/tags" Target="../tags/tag353.xml"/><Relationship Id="rId44" Type="http://schemas.openxmlformats.org/officeDocument/2006/relationships/tags" Target="../tags/tag366.xml"/><Relationship Id="rId52" Type="http://schemas.openxmlformats.org/officeDocument/2006/relationships/tags" Target="../tags/tag374.xml"/><Relationship Id="rId60" Type="http://schemas.openxmlformats.org/officeDocument/2006/relationships/tags" Target="../tags/tag382.xml"/><Relationship Id="rId65" Type="http://schemas.openxmlformats.org/officeDocument/2006/relationships/tags" Target="../tags/tag387.xml"/><Relationship Id="rId73" Type="http://schemas.openxmlformats.org/officeDocument/2006/relationships/tags" Target="../tags/tag395.xml"/><Relationship Id="rId78" Type="http://schemas.openxmlformats.org/officeDocument/2006/relationships/tags" Target="../tags/tag400.xml"/><Relationship Id="rId81" Type="http://schemas.openxmlformats.org/officeDocument/2006/relationships/tags" Target="../tags/tag403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tags" Target="../tags/tag344.xml"/><Relationship Id="rId27" Type="http://schemas.openxmlformats.org/officeDocument/2006/relationships/tags" Target="../tags/tag349.xml"/><Relationship Id="rId30" Type="http://schemas.openxmlformats.org/officeDocument/2006/relationships/tags" Target="../tags/tag352.xml"/><Relationship Id="rId35" Type="http://schemas.openxmlformats.org/officeDocument/2006/relationships/tags" Target="../tags/tag357.xml"/><Relationship Id="rId43" Type="http://schemas.openxmlformats.org/officeDocument/2006/relationships/tags" Target="../tags/tag365.xml"/><Relationship Id="rId48" Type="http://schemas.openxmlformats.org/officeDocument/2006/relationships/tags" Target="../tags/tag370.xml"/><Relationship Id="rId56" Type="http://schemas.openxmlformats.org/officeDocument/2006/relationships/tags" Target="../tags/tag378.xml"/><Relationship Id="rId64" Type="http://schemas.openxmlformats.org/officeDocument/2006/relationships/tags" Target="../tags/tag386.xml"/><Relationship Id="rId69" Type="http://schemas.openxmlformats.org/officeDocument/2006/relationships/tags" Target="../tags/tag391.xml"/><Relationship Id="rId77" Type="http://schemas.openxmlformats.org/officeDocument/2006/relationships/tags" Target="../tags/tag399.xml"/><Relationship Id="rId8" Type="http://schemas.openxmlformats.org/officeDocument/2006/relationships/tags" Target="../tags/tag330.xml"/><Relationship Id="rId51" Type="http://schemas.openxmlformats.org/officeDocument/2006/relationships/tags" Target="../tags/tag373.xml"/><Relationship Id="rId72" Type="http://schemas.openxmlformats.org/officeDocument/2006/relationships/tags" Target="../tags/tag394.xml"/><Relationship Id="rId80" Type="http://schemas.openxmlformats.org/officeDocument/2006/relationships/tags" Target="../tags/tag402.xml"/><Relationship Id="rId3" Type="http://schemas.openxmlformats.org/officeDocument/2006/relationships/tags" Target="../tags/tag325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tags" Target="../tags/tag347.xml"/><Relationship Id="rId33" Type="http://schemas.openxmlformats.org/officeDocument/2006/relationships/tags" Target="../tags/tag355.xml"/><Relationship Id="rId38" Type="http://schemas.openxmlformats.org/officeDocument/2006/relationships/tags" Target="../tags/tag360.xml"/><Relationship Id="rId46" Type="http://schemas.openxmlformats.org/officeDocument/2006/relationships/tags" Target="../tags/tag368.xml"/><Relationship Id="rId59" Type="http://schemas.openxmlformats.org/officeDocument/2006/relationships/tags" Target="../tags/tag381.xml"/><Relationship Id="rId67" Type="http://schemas.openxmlformats.org/officeDocument/2006/relationships/tags" Target="../tags/tag389.xml"/><Relationship Id="rId20" Type="http://schemas.openxmlformats.org/officeDocument/2006/relationships/tags" Target="../tags/tag342.xml"/><Relationship Id="rId41" Type="http://schemas.openxmlformats.org/officeDocument/2006/relationships/tags" Target="../tags/tag363.xml"/><Relationship Id="rId54" Type="http://schemas.openxmlformats.org/officeDocument/2006/relationships/tags" Target="../tags/tag376.xml"/><Relationship Id="rId62" Type="http://schemas.openxmlformats.org/officeDocument/2006/relationships/tags" Target="../tags/tag384.xml"/><Relationship Id="rId70" Type="http://schemas.openxmlformats.org/officeDocument/2006/relationships/tags" Target="../tags/tag392.xml"/><Relationship Id="rId75" Type="http://schemas.openxmlformats.org/officeDocument/2006/relationships/tags" Target="../tags/tag397.xml"/><Relationship Id="rId83" Type="http://schemas.openxmlformats.org/officeDocument/2006/relationships/slideLayout" Target="../slideLayouts/slideLayout1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5" Type="http://schemas.openxmlformats.org/officeDocument/2006/relationships/tags" Target="../tags/tag337.xml"/><Relationship Id="rId23" Type="http://schemas.openxmlformats.org/officeDocument/2006/relationships/tags" Target="../tags/tag345.xml"/><Relationship Id="rId28" Type="http://schemas.openxmlformats.org/officeDocument/2006/relationships/tags" Target="../tags/tag350.xml"/><Relationship Id="rId36" Type="http://schemas.openxmlformats.org/officeDocument/2006/relationships/tags" Target="../tags/tag358.xml"/><Relationship Id="rId49" Type="http://schemas.openxmlformats.org/officeDocument/2006/relationships/tags" Target="../tags/tag371.xml"/><Relationship Id="rId57" Type="http://schemas.openxmlformats.org/officeDocument/2006/relationships/tags" Target="../tags/tag379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tags" Target="../tags/tag430.xml"/><Relationship Id="rId21" Type="http://schemas.openxmlformats.org/officeDocument/2006/relationships/tags" Target="../tags/tag425.xml"/><Relationship Id="rId34" Type="http://schemas.openxmlformats.org/officeDocument/2006/relationships/tags" Target="../tags/tag438.xml"/><Relationship Id="rId42" Type="http://schemas.openxmlformats.org/officeDocument/2006/relationships/tags" Target="../tags/tag446.xml"/><Relationship Id="rId47" Type="http://schemas.openxmlformats.org/officeDocument/2006/relationships/tags" Target="../tags/tag451.xml"/><Relationship Id="rId50" Type="http://schemas.openxmlformats.org/officeDocument/2006/relationships/tags" Target="../tags/tag454.xml"/><Relationship Id="rId55" Type="http://schemas.openxmlformats.org/officeDocument/2006/relationships/tags" Target="../tags/tag459.xml"/><Relationship Id="rId63" Type="http://schemas.openxmlformats.org/officeDocument/2006/relationships/tags" Target="../tags/tag467.xml"/><Relationship Id="rId68" Type="http://schemas.openxmlformats.org/officeDocument/2006/relationships/tags" Target="../tags/tag472.xml"/><Relationship Id="rId76" Type="http://schemas.openxmlformats.org/officeDocument/2006/relationships/tags" Target="../tags/tag480.xml"/><Relationship Id="rId84" Type="http://schemas.openxmlformats.org/officeDocument/2006/relationships/tags" Target="../tags/tag488.xml"/><Relationship Id="rId89" Type="http://schemas.openxmlformats.org/officeDocument/2006/relationships/tags" Target="../tags/tag493.xml"/><Relationship Id="rId97" Type="http://schemas.openxmlformats.org/officeDocument/2006/relationships/tags" Target="../tags/tag501.xml"/><Relationship Id="rId7" Type="http://schemas.openxmlformats.org/officeDocument/2006/relationships/tags" Target="../tags/tag411.xml"/><Relationship Id="rId71" Type="http://schemas.openxmlformats.org/officeDocument/2006/relationships/tags" Target="../tags/tag475.xml"/><Relationship Id="rId92" Type="http://schemas.openxmlformats.org/officeDocument/2006/relationships/tags" Target="../tags/tag496.xml"/><Relationship Id="rId2" Type="http://schemas.openxmlformats.org/officeDocument/2006/relationships/tags" Target="../tags/tag406.xml"/><Relationship Id="rId16" Type="http://schemas.openxmlformats.org/officeDocument/2006/relationships/tags" Target="../tags/tag420.xml"/><Relationship Id="rId29" Type="http://schemas.openxmlformats.org/officeDocument/2006/relationships/tags" Target="../tags/tag433.xml"/><Relationship Id="rId11" Type="http://schemas.openxmlformats.org/officeDocument/2006/relationships/tags" Target="../tags/tag415.xml"/><Relationship Id="rId24" Type="http://schemas.openxmlformats.org/officeDocument/2006/relationships/tags" Target="../tags/tag428.xml"/><Relationship Id="rId32" Type="http://schemas.openxmlformats.org/officeDocument/2006/relationships/tags" Target="../tags/tag436.xml"/><Relationship Id="rId37" Type="http://schemas.openxmlformats.org/officeDocument/2006/relationships/tags" Target="../tags/tag441.xml"/><Relationship Id="rId40" Type="http://schemas.openxmlformats.org/officeDocument/2006/relationships/tags" Target="../tags/tag444.xml"/><Relationship Id="rId45" Type="http://schemas.openxmlformats.org/officeDocument/2006/relationships/tags" Target="../tags/tag449.xml"/><Relationship Id="rId53" Type="http://schemas.openxmlformats.org/officeDocument/2006/relationships/tags" Target="../tags/tag457.xml"/><Relationship Id="rId58" Type="http://schemas.openxmlformats.org/officeDocument/2006/relationships/tags" Target="../tags/tag462.xml"/><Relationship Id="rId66" Type="http://schemas.openxmlformats.org/officeDocument/2006/relationships/tags" Target="../tags/tag470.xml"/><Relationship Id="rId74" Type="http://schemas.openxmlformats.org/officeDocument/2006/relationships/tags" Target="../tags/tag478.xml"/><Relationship Id="rId79" Type="http://schemas.openxmlformats.org/officeDocument/2006/relationships/tags" Target="../tags/tag483.xml"/><Relationship Id="rId87" Type="http://schemas.openxmlformats.org/officeDocument/2006/relationships/tags" Target="../tags/tag491.xml"/><Relationship Id="rId5" Type="http://schemas.openxmlformats.org/officeDocument/2006/relationships/tags" Target="../tags/tag409.xml"/><Relationship Id="rId61" Type="http://schemas.openxmlformats.org/officeDocument/2006/relationships/tags" Target="../tags/tag465.xml"/><Relationship Id="rId82" Type="http://schemas.openxmlformats.org/officeDocument/2006/relationships/tags" Target="../tags/tag486.xml"/><Relationship Id="rId90" Type="http://schemas.openxmlformats.org/officeDocument/2006/relationships/tags" Target="../tags/tag494.xml"/><Relationship Id="rId95" Type="http://schemas.openxmlformats.org/officeDocument/2006/relationships/tags" Target="../tags/tag499.xml"/><Relationship Id="rId19" Type="http://schemas.openxmlformats.org/officeDocument/2006/relationships/tags" Target="../tags/tag423.xml"/><Relationship Id="rId14" Type="http://schemas.openxmlformats.org/officeDocument/2006/relationships/tags" Target="../tags/tag418.xml"/><Relationship Id="rId22" Type="http://schemas.openxmlformats.org/officeDocument/2006/relationships/tags" Target="../tags/tag426.xml"/><Relationship Id="rId27" Type="http://schemas.openxmlformats.org/officeDocument/2006/relationships/tags" Target="../tags/tag431.xml"/><Relationship Id="rId30" Type="http://schemas.openxmlformats.org/officeDocument/2006/relationships/tags" Target="../tags/tag434.xml"/><Relationship Id="rId35" Type="http://schemas.openxmlformats.org/officeDocument/2006/relationships/tags" Target="../tags/tag439.xml"/><Relationship Id="rId43" Type="http://schemas.openxmlformats.org/officeDocument/2006/relationships/tags" Target="../tags/tag447.xml"/><Relationship Id="rId48" Type="http://schemas.openxmlformats.org/officeDocument/2006/relationships/tags" Target="../tags/tag452.xml"/><Relationship Id="rId56" Type="http://schemas.openxmlformats.org/officeDocument/2006/relationships/tags" Target="../tags/tag460.xml"/><Relationship Id="rId64" Type="http://schemas.openxmlformats.org/officeDocument/2006/relationships/tags" Target="../tags/tag468.xml"/><Relationship Id="rId69" Type="http://schemas.openxmlformats.org/officeDocument/2006/relationships/tags" Target="../tags/tag473.xml"/><Relationship Id="rId77" Type="http://schemas.openxmlformats.org/officeDocument/2006/relationships/tags" Target="../tags/tag481.xml"/><Relationship Id="rId100" Type="http://schemas.openxmlformats.org/officeDocument/2006/relationships/image" Target="../media/image22.emf"/><Relationship Id="rId8" Type="http://schemas.openxmlformats.org/officeDocument/2006/relationships/tags" Target="../tags/tag412.xml"/><Relationship Id="rId51" Type="http://schemas.openxmlformats.org/officeDocument/2006/relationships/tags" Target="../tags/tag455.xml"/><Relationship Id="rId72" Type="http://schemas.openxmlformats.org/officeDocument/2006/relationships/tags" Target="../tags/tag476.xml"/><Relationship Id="rId80" Type="http://schemas.openxmlformats.org/officeDocument/2006/relationships/tags" Target="../tags/tag484.xml"/><Relationship Id="rId85" Type="http://schemas.openxmlformats.org/officeDocument/2006/relationships/tags" Target="../tags/tag489.xml"/><Relationship Id="rId93" Type="http://schemas.openxmlformats.org/officeDocument/2006/relationships/tags" Target="../tags/tag497.xml"/><Relationship Id="rId98" Type="http://schemas.openxmlformats.org/officeDocument/2006/relationships/slideLayout" Target="../slideLayouts/slideLayout2.xml"/><Relationship Id="rId3" Type="http://schemas.openxmlformats.org/officeDocument/2006/relationships/tags" Target="../tags/tag407.xml"/><Relationship Id="rId12" Type="http://schemas.openxmlformats.org/officeDocument/2006/relationships/tags" Target="../tags/tag416.xml"/><Relationship Id="rId17" Type="http://schemas.openxmlformats.org/officeDocument/2006/relationships/tags" Target="../tags/tag421.xml"/><Relationship Id="rId25" Type="http://schemas.openxmlformats.org/officeDocument/2006/relationships/tags" Target="../tags/tag429.xml"/><Relationship Id="rId33" Type="http://schemas.openxmlformats.org/officeDocument/2006/relationships/tags" Target="../tags/tag437.xml"/><Relationship Id="rId38" Type="http://schemas.openxmlformats.org/officeDocument/2006/relationships/tags" Target="../tags/tag442.xml"/><Relationship Id="rId46" Type="http://schemas.openxmlformats.org/officeDocument/2006/relationships/tags" Target="../tags/tag450.xml"/><Relationship Id="rId59" Type="http://schemas.openxmlformats.org/officeDocument/2006/relationships/tags" Target="../tags/tag463.xml"/><Relationship Id="rId67" Type="http://schemas.openxmlformats.org/officeDocument/2006/relationships/tags" Target="../tags/tag471.xml"/><Relationship Id="rId20" Type="http://schemas.openxmlformats.org/officeDocument/2006/relationships/tags" Target="../tags/tag424.xml"/><Relationship Id="rId41" Type="http://schemas.openxmlformats.org/officeDocument/2006/relationships/tags" Target="../tags/tag445.xml"/><Relationship Id="rId54" Type="http://schemas.openxmlformats.org/officeDocument/2006/relationships/tags" Target="../tags/tag458.xml"/><Relationship Id="rId62" Type="http://schemas.openxmlformats.org/officeDocument/2006/relationships/tags" Target="../tags/tag466.xml"/><Relationship Id="rId70" Type="http://schemas.openxmlformats.org/officeDocument/2006/relationships/tags" Target="../tags/tag474.xml"/><Relationship Id="rId75" Type="http://schemas.openxmlformats.org/officeDocument/2006/relationships/tags" Target="../tags/tag479.xml"/><Relationship Id="rId83" Type="http://schemas.openxmlformats.org/officeDocument/2006/relationships/tags" Target="../tags/tag487.xml"/><Relationship Id="rId88" Type="http://schemas.openxmlformats.org/officeDocument/2006/relationships/tags" Target="../tags/tag492.xml"/><Relationship Id="rId91" Type="http://schemas.openxmlformats.org/officeDocument/2006/relationships/tags" Target="../tags/tag495.xml"/><Relationship Id="rId96" Type="http://schemas.openxmlformats.org/officeDocument/2006/relationships/tags" Target="../tags/tag500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5" Type="http://schemas.openxmlformats.org/officeDocument/2006/relationships/tags" Target="../tags/tag419.xml"/><Relationship Id="rId23" Type="http://schemas.openxmlformats.org/officeDocument/2006/relationships/tags" Target="../tags/tag427.xml"/><Relationship Id="rId28" Type="http://schemas.openxmlformats.org/officeDocument/2006/relationships/tags" Target="../tags/tag432.xml"/><Relationship Id="rId36" Type="http://schemas.openxmlformats.org/officeDocument/2006/relationships/tags" Target="../tags/tag440.xml"/><Relationship Id="rId49" Type="http://schemas.openxmlformats.org/officeDocument/2006/relationships/tags" Target="../tags/tag453.xml"/><Relationship Id="rId57" Type="http://schemas.openxmlformats.org/officeDocument/2006/relationships/tags" Target="../tags/tag461.xml"/><Relationship Id="rId10" Type="http://schemas.openxmlformats.org/officeDocument/2006/relationships/tags" Target="../tags/tag414.xml"/><Relationship Id="rId31" Type="http://schemas.openxmlformats.org/officeDocument/2006/relationships/tags" Target="../tags/tag435.xml"/><Relationship Id="rId44" Type="http://schemas.openxmlformats.org/officeDocument/2006/relationships/tags" Target="../tags/tag448.xml"/><Relationship Id="rId52" Type="http://schemas.openxmlformats.org/officeDocument/2006/relationships/tags" Target="../tags/tag456.xml"/><Relationship Id="rId60" Type="http://schemas.openxmlformats.org/officeDocument/2006/relationships/tags" Target="../tags/tag464.xml"/><Relationship Id="rId65" Type="http://schemas.openxmlformats.org/officeDocument/2006/relationships/tags" Target="../tags/tag469.xml"/><Relationship Id="rId73" Type="http://schemas.openxmlformats.org/officeDocument/2006/relationships/tags" Target="../tags/tag477.xml"/><Relationship Id="rId78" Type="http://schemas.openxmlformats.org/officeDocument/2006/relationships/tags" Target="../tags/tag482.xml"/><Relationship Id="rId81" Type="http://schemas.openxmlformats.org/officeDocument/2006/relationships/tags" Target="../tags/tag485.xml"/><Relationship Id="rId86" Type="http://schemas.openxmlformats.org/officeDocument/2006/relationships/tags" Target="../tags/tag490.xml"/><Relationship Id="rId94" Type="http://schemas.openxmlformats.org/officeDocument/2006/relationships/tags" Target="../tags/tag498.xml"/><Relationship Id="rId99" Type="http://schemas.openxmlformats.org/officeDocument/2006/relationships/customXml" Target="../ink/ink2.xml"/><Relationship Id="rId4" Type="http://schemas.openxmlformats.org/officeDocument/2006/relationships/tags" Target="../tags/tag408.xml"/><Relationship Id="rId9" Type="http://schemas.openxmlformats.org/officeDocument/2006/relationships/tags" Target="../tags/tag413.xml"/><Relationship Id="rId13" Type="http://schemas.openxmlformats.org/officeDocument/2006/relationships/tags" Target="../tags/tag417.xml"/><Relationship Id="rId18" Type="http://schemas.openxmlformats.org/officeDocument/2006/relationships/tags" Target="../tags/tag422.xml"/><Relationship Id="rId39" Type="http://schemas.openxmlformats.org/officeDocument/2006/relationships/tags" Target="../tags/tag4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CS  60</a:t>
            </a:r>
          </a:p>
        </p:txBody>
      </p:sp>
      <p:sp>
        <p:nvSpPr>
          <p:cNvPr id="2051" name="Title 3"/>
          <p:cNvSpPr txBox="1">
            <a:spLocks/>
          </p:cNvSpPr>
          <p:nvPr/>
        </p:nvSpPr>
        <p:spPr bwMode="auto">
          <a:xfrm>
            <a:off x="115888" y="1981200"/>
            <a:ext cx="89916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600" b="1" dirty="0" smtClean="0"/>
              <a:t>Big-O (cont.)</a:t>
            </a:r>
          </a:p>
          <a:p>
            <a:pPr algn="ctr" eaLnBrk="1" hangingPunct="1"/>
            <a:r>
              <a:rPr lang="en-US" sz="6600" b="1" dirty="0" smtClean="0"/>
              <a:t>Parsing Intro</a:t>
            </a:r>
          </a:p>
        </p:txBody>
      </p:sp>
      <p:sp>
        <p:nvSpPr>
          <p:cNvPr id="2052" name="Subtitle 4"/>
          <p:cNvSpPr txBox="1">
            <a:spLocks/>
          </p:cNvSpPr>
          <p:nvPr/>
        </p:nvSpPr>
        <p:spPr bwMode="auto">
          <a:xfrm>
            <a:off x="1371600" y="49530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2013-04-04</a:t>
            </a:r>
            <a:endParaRPr lang="en-US" sz="3200" dirty="0">
              <a:solidFill>
                <a:srgbClr val="898989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smtClean="0">
                <a:solidFill>
                  <a:srgbClr val="898989"/>
                </a:solidFill>
              </a:rPr>
              <a:t>Thursday </a:t>
            </a:r>
            <a:r>
              <a:rPr lang="en-US" sz="3200" dirty="0" smtClean="0">
                <a:solidFill>
                  <a:srgbClr val="898989"/>
                </a:solidFill>
              </a:rPr>
              <a:t>– </a:t>
            </a:r>
            <a:r>
              <a:rPr lang="en-US" sz="3200" dirty="0">
                <a:solidFill>
                  <a:srgbClr val="898989"/>
                </a:solidFill>
              </a:rPr>
              <a:t>Week 9</a:t>
            </a:r>
          </a:p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solidFill>
                  <a:srgbClr val="898989"/>
                </a:solidFill>
              </a:rPr>
              <a:t>Lecture </a:t>
            </a:r>
            <a:r>
              <a:rPr lang="en-US" sz="3200" dirty="0" smtClean="0">
                <a:solidFill>
                  <a:srgbClr val="898989"/>
                </a:solidFill>
              </a:rPr>
              <a:t>19</a:t>
            </a:r>
            <a:endParaRPr lang="en-US" sz="3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100014"/>
            <a:ext cx="4642920" cy="9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436563" y="1171575"/>
            <a:ext cx="7075487" cy="180975"/>
            <a:chOff x="295" y="1311"/>
            <a:chExt cx="5177" cy="114"/>
          </a:xfrm>
        </p:grpSpPr>
        <p:sp>
          <p:nvSpPr>
            <p:cNvPr id="13007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7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3" name="Text Box 7"/>
          <p:cNvSpPr txBox="1">
            <a:spLocks noChangeArrowheads="1"/>
          </p:cNvSpPr>
          <p:nvPr/>
        </p:nvSpPr>
        <p:spPr bwMode="auto">
          <a:xfrm>
            <a:off x="14287" y="4117557"/>
            <a:ext cx="9205913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N/4 + N/2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2N -1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O(N)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pic>
        <p:nvPicPr>
          <p:cNvPr id="13005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6416" r="23648" b="16612"/>
          <a:stretch>
            <a:fillRect/>
          </a:stretch>
        </p:blipFill>
        <p:spPr bwMode="auto">
          <a:xfrm>
            <a:off x="7745413" y="157163"/>
            <a:ext cx="1042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10"/>
          <p:cNvSpPr txBox="1">
            <a:spLocks noChangeArrowheads="1"/>
          </p:cNvSpPr>
          <p:nvPr/>
        </p:nvSpPr>
        <p:spPr bwMode="auto">
          <a:xfrm>
            <a:off x="49284" y="2738853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N(N+1)/2 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O(N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57" name="Rectangle 11"/>
          <p:cNvSpPr>
            <a:spLocks noChangeArrowheads="1"/>
          </p:cNvSpPr>
          <p:nvPr/>
        </p:nvSpPr>
        <p:spPr bwMode="auto">
          <a:xfrm>
            <a:off x="4030663" y="96878"/>
            <a:ext cx="2522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Arial" charset="0"/>
              </a:rPr>
              <a:t>http://www.math.hmc.edu/funfacts/</a:t>
            </a:r>
          </a:p>
        </p:txBody>
      </p:sp>
      <p:sp>
        <p:nvSpPr>
          <p:cNvPr id="130059" name="Text Box 13"/>
          <p:cNvSpPr txBox="1">
            <a:spLocks noChangeArrowheads="1"/>
          </p:cNvSpPr>
          <p:nvPr/>
        </p:nvSpPr>
        <p:spPr bwMode="auto">
          <a:xfrm>
            <a:off x="7937" y="5661025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+ 4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</a:t>
            </a:r>
            <a:r>
              <a:rPr lang="en-US" sz="2800" b="1" baseline="46000" dirty="0" smtClean="0">
                <a:solidFill>
                  <a:srgbClr val="0000FF"/>
                </a:solidFill>
                <a:latin typeface="Helvetica" pitchFamily="1" charset="0"/>
              </a:rPr>
              <a:t>N+1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-1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O(2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r>
              <a:rPr lang="en-US" sz="2800" b="1" dirty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130060" name="Text Box 14"/>
          <p:cNvSpPr txBox="1">
            <a:spLocks noChangeArrowheads="1"/>
          </p:cNvSpPr>
          <p:nvPr/>
        </p:nvSpPr>
        <p:spPr bwMode="auto">
          <a:xfrm>
            <a:off x="252133" y="1499543"/>
            <a:ext cx="8701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REALLY COMMON SERIES </a:t>
            </a:r>
            <a:r>
              <a:rPr lang="en-US" sz="1800" dirty="0" smtClean="0">
                <a:solidFill>
                  <a:schemeClr val="folHlink"/>
                </a:solidFill>
                <a:latin typeface="Comic Sans MS" pitchFamily="66" charset="0"/>
              </a:rPr>
              <a:t>(you should recognize these after today)</a:t>
            </a:r>
            <a:r>
              <a:rPr lang="en-US" sz="2400" dirty="0" smtClean="0">
                <a:solidFill>
                  <a:schemeClr val="folHlink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folHlin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5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7" name="Rectangle 3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9" name="Rectangle 6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6850"/>
            <a:ext cx="70469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14650"/>
            <a:ext cx="71421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6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7" name="Rectangle 16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8" name="Rectangle 17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581400" y="245745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pitchFamily="34" charset="0"/>
              </a:rPr>
              <a:t>// Written backwards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81200" y="1695450"/>
            <a:ext cx="3048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514600" y="169545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33800" y="1695450"/>
            <a:ext cx="8382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102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056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0" y="1695450"/>
            <a:ext cx="914400" cy="22098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37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77" name="Rectangle 2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Algebra to calculate: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52400" y="873061"/>
            <a:ext cx="9296400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1 + 2 + 3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…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(N-2) + (N-1)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  = N(N+1)/2 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O(N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8600" y="3143250"/>
            <a:ext cx="8534400" cy="839788"/>
            <a:chOff x="228600" y="3810000"/>
            <a:chExt cx="8534400" cy="83978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28600" y="4648200"/>
              <a:ext cx="8534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04800" y="4038600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305594" y="4037806"/>
              <a:ext cx="4572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7" y="4133850"/>
            <a:ext cx="8875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05000" y="3678238"/>
            <a:ext cx="6858000" cy="721518"/>
            <a:chOff x="1905000" y="3678238"/>
            <a:chExt cx="6858000" cy="72151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5920563" y="3678238"/>
              <a:ext cx="404037" cy="6842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905000" y="3715544"/>
              <a:ext cx="6858000" cy="684212"/>
              <a:chOff x="1905000" y="4382294"/>
              <a:chExt cx="6858000" cy="684212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H="1">
                <a:off x="1905000" y="4419600"/>
                <a:ext cx="228600" cy="609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954965" y="4419600"/>
                <a:ext cx="245435" cy="609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4152900" y="4419600"/>
                <a:ext cx="266700" cy="609600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7162800" y="4382294"/>
                <a:ext cx="381000" cy="646906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8382000" y="4419600"/>
                <a:ext cx="381000" cy="646906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21" y="5257800"/>
            <a:ext cx="27733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91" y="5257800"/>
            <a:ext cx="24288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439093" y="5703093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2"/>
                </a:solidFill>
                <a:latin typeface="Arial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40756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606843"/>
            <a:ext cx="920591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N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N/2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N/4 +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… 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4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1 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2N -1   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O(N)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569216"/>
              </p:ext>
            </p:extLst>
          </p:nvPr>
        </p:nvGraphicFramePr>
        <p:xfrm>
          <a:off x="162958" y="480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76361"/>
              </p:ext>
            </p:extLst>
          </p:nvPr>
        </p:nvGraphicFramePr>
        <p:xfrm>
          <a:off x="152400" y="1371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4381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34048" y="5486400"/>
            <a:ext cx="657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N/16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13059" y="4985266"/>
            <a:ext cx="117866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4261921" y="-2280721"/>
            <a:ext cx="533400" cy="8752442"/>
          </a:xfrm>
          <a:prstGeom prst="rightBrace">
            <a:avLst>
              <a:gd name="adj1" fmla="val 92054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67200" y="2363972"/>
            <a:ext cx="76200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2N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82154"/>
              </p:ext>
            </p:extLst>
          </p:nvPr>
        </p:nvGraphicFramePr>
        <p:xfrm>
          <a:off x="162958" y="289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70785"/>
              </p:ext>
            </p:extLst>
          </p:nvPr>
        </p:nvGraphicFramePr>
        <p:xfrm>
          <a:off x="162958" y="353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0479"/>
              </p:ext>
            </p:extLst>
          </p:nvPr>
        </p:nvGraphicFramePr>
        <p:xfrm>
          <a:off x="162958" y="416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65142" y="6015978"/>
            <a:ext cx="6126957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The sum is less than 2N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13617"/>
              </p:ext>
            </p:extLst>
          </p:nvPr>
        </p:nvGraphicFramePr>
        <p:xfrm>
          <a:off x="162958" y="480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6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843136"/>
              </p:ext>
            </p:extLst>
          </p:nvPr>
        </p:nvGraphicFramePr>
        <p:xfrm>
          <a:off x="152400" y="1371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4381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939" y="5486400"/>
            <a:ext cx="55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Helvetica" pitchFamily="1" charset="0"/>
              </a:rPr>
              <a:t>2</a:t>
            </a:r>
            <a:r>
              <a:rPr lang="en-US" baseline="46000" dirty="0" smtClean="0">
                <a:latin typeface="Helvetica" pitchFamily="1" charset="0"/>
              </a:rPr>
              <a:t>N-4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13059" y="4985266"/>
            <a:ext cx="117866" cy="501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4261921" y="-2280721"/>
            <a:ext cx="533400" cy="8752442"/>
          </a:xfrm>
          <a:prstGeom prst="rightBrace">
            <a:avLst>
              <a:gd name="adj1" fmla="val 92054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352800" y="2322422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 *</a:t>
            </a:r>
            <a:r>
              <a:rPr lang="en-US" sz="2800" dirty="0" smtClean="0">
                <a:latin typeface="Helvetica" pitchFamily="1" charset="0"/>
              </a:rPr>
              <a:t> 2</a:t>
            </a:r>
            <a:r>
              <a:rPr lang="en-US" sz="2800" baseline="46000" dirty="0" smtClean="0">
                <a:latin typeface="Helvetica" pitchFamily="1" charset="0"/>
              </a:rPr>
              <a:t>N </a:t>
            </a:r>
            <a:r>
              <a:rPr lang="en-US" sz="2800" dirty="0" smtClean="0">
                <a:latin typeface="Helvetica" pitchFamily="1" charset="0"/>
              </a:rPr>
              <a:t> = 2</a:t>
            </a:r>
            <a:r>
              <a:rPr lang="en-US" sz="2800" baseline="46000" dirty="0" smtClean="0">
                <a:latin typeface="Helvetica" pitchFamily="1" charset="0"/>
              </a:rPr>
              <a:t>N+1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78671"/>
              </p:ext>
            </p:extLst>
          </p:nvPr>
        </p:nvGraphicFramePr>
        <p:xfrm>
          <a:off x="162958" y="289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14724"/>
              </p:ext>
            </p:extLst>
          </p:nvPr>
        </p:nvGraphicFramePr>
        <p:xfrm>
          <a:off x="162958" y="3530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91747"/>
              </p:ext>
            </p:extLst>
          </p:nvPr>
        </p:nvGraphicFramePr>
        <p:xfrm>
          <a:off x="162958" y="4165600"/>
          <a:ext cx="876297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1488"/>
                <a:gridCol w="2190744"/>
                <a:gridCol w="1095372"/>
                <a:gridCol w="547686"/>
                <a:gridCol w="273843"/>
                <a:gridCol w="2738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8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2</a:t>
                      </a:r>
                      <a:r>
                        <a:rPr lang="en-US" sz="1600" baseline="46000" dirty="0" smtClean="0">
                          <a:solidFill>
                            <a:schemeClr val="tx1"/>
                          </a:solidFill>
                          <a:latin typeface="Helvetica" pitchFamily="1" charset="0"/>
                        </a:rPr>
                        <a:t>N-3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465142" y="5954102"/>
            <a:ext cx="6126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The sum is less than </a:t>
            </a:r>
            <a:r>
              <a:rPr lang="en-US" sz="2800" dirty="0">
                <a:latin typeface="Helvetica" pitchFamily="1" charset="0"/>
              </a:rPr>
              <a:t>2</a:t>
            </a:r>
            <a:r>
              <a:rPr lang="en-US" sz="2800" baseline="46000" dirty="0">
                <a:latin typeface="Helvetica" pitchFamily="1" charset="0"/>
              </a:rPr>
              <a:t>N+1</a:t>
            </a:r>
            <a:endParaRPr lang="en-US" sz="2800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236537" y="438732"/>
            <a:ext cx="9440863" cy="3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+ 2</a:t>
            </a:r>
            <a:r>
              <a:rPr lang="en-US" sz="2800" baseline="46000" dirty="0">
                <a:solidFill>
                  <a:srgbClr val="0000FF"/>
                </a:solidFill>
                <a:latin typeface="Helvetica" pitchFamily="1" charset="0"/>
              </a:rPr>
              <a:t>N-1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Helvetica" pitchFamily="1" charset="0"/>
              </a:rPr>
              <a:t>+ 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2</a:t>
            </a:r>
            <a:r>
              <a:rPr lang="en-US" sz="2800" baseline="46000" dirty="0" smtClean="0">
                <a:solidFill>
                  <a:srgbClr val="0000FF"/>
                </a:solidFill>
                <a:latin typeface="Helvetica" pitchFamily="1" charset="0"/>
              </a:rPr>
              <a:t>N-2</a:t>
            </a:r>
            <a:r>
              <a:rPr lang="en-US" sz="2800" dirty="0" smtClean="0">
                <a:solidFill>
                  <a:srgbClr val="0000FF"/>
                </a:solidFill>
                <a:latin typeface="Helvetica" pitchFamily="1" charset="0"/>
              </a:rPr>
              <a:t> + … + 4 + 2 + 1	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= 2</a:t>
            </a:r>
            <a:r>
              <a:rPr lang="en-US" sz="2800" b="1" baseline="46000" dirty="0" smtClean="0">
                <a:solidFill>
                  <a:srgbClr val="0000FF"/>
                </a:solidFill>
                <a:latin typeface="Helvetica" pitchFamily="1" charset="0"/>
              </a:rPr>
              <a:t>N+1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-1	</a:t>
            </a:r>
            <a:r>
              <a:rPr lang="en-US" sz="2800" b="1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 O(2</a:t>
            </a:r>
            <a:r>
              <a:rPr lang="en-US" sz="2800" b="1" baseline="30000" dirty="0" smtClean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Helvetica" pitchFamily="1" charset="0"/>
                <a:sym typeface="Symbol" pitchFamily="18" charset="2"/>
              </a:rPr>
              <a:t>)</a:t>
            </a:r>
            <a:r>
              <a:rPr lang="en-US" sz="2800" b="1" dirty="0">
                <a:solidFill>
                  <a:srgbClr val="0000FF"/>
                </a:solidFill>
                <a:latin typeface="Helvetica" pitchFamily="1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Helvetica" pitchFamily="1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Helvetica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smtClean="0"/>
              <a:t>Recurrence Relationships</a:t>
            </a:r>
            <a:br>
              <a:rPr lang="en-US" sz="115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>(</a:t>
            </a:r>
            <a:r>
              <a:rPr lang="en-US" sz="3200" b="1" dirty="0" smtClean="0"/>
              <a:t>This will involve a lot of algebra – but no magic!)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30411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8" y="0"/>
            <a:ext cx="8866852" cy="685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152400" y="228600"/>
            <a:ext cx="4419600" cy="3048000"/>
          </a:xfrm>
          <a:prstGeom prst="borderCallout1">
            <a:avLst>
              <a:gd name="adj1" fmla="val 28206"/>
              <a:gd name="adj2" fmla="val -33"/>
              <a:gd name="adj3" fmla="val 7379"/>
              <a:gd name="adj4" fmla="val 9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/>
              <a:t>Imprecision ALERT!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Before, we looked at a specific example</a:t>
            </a:r>
            <a:r>
              <a:rPr lang="en-US" sz="2400" dirty="0" smtClean="0"/>
              <a:t> (</a:t>
            </a:r>
            <a:r>
              <a:rPr lang="en-US" sz="2400" i="1" dirty="0" smtClean="0"/>
              <a:t>e.g., </a:t>
            </a:r>
            <a:r>
              <a:rPr lang="en-US" sz="2400" dirty="0" smtClean="0"/>
              <a:t>N=6) </a:t>
            </a:r>
            <a:r>
              <a:rPr lang="en-US" sz="3200" dirty="0" smtClean="0"/>
              <a:t>and generalized!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4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1" y="0"/>
            <a:ext cx="5083728" cy="229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993" y="3475074"/>
            <a:ext cx="4209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T(0) = 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1 + </a:t>
            </a:r>
            <a:r>
              <a:rPr lang="en-US" sz="2400" b="1" u="sng" dirty="0" smtClean="0"/>
              <a:t>T(N-1)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1 + 1 + </a:t>
            </a:r>
            <a:r>
              <a:rPr lang="en-US" sz="2400" b="1" u="sng" dirty="0" smtClean="0"/>
              <a:t>T(N-2)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1 + 1 + 1 + T(N-3)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1 + 1 + 1 + … + 1 + 1 + 1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      </a:t>
            </a:r>
            <a:r>
              <a:rPr lang="en-US" sz="2400" b="1" dirty="0" smtClean="0"/>
              <a:t>T(N) = 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048000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Based upon this relationship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	= 1 + T(N-1)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We can generalize that: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T(N-1)	= 1 + T(N-2)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T(N-2)	= 1 + T(N-3)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…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2493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Linear Time</a:t>
            </a:r>
            <a:br>
              <a:rPr lang="en-US" b="1" dirty="0" smtClean="0"/>
            </a:br>
            <a:r>
              <a:rPr lang="en-US" sz="6700" b="1" dirty="0" smtClean="0"/>
              <a:t>O(N)</a:t>
            </a:r>
            <a:endParaRPr lang="en-US" b="1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438400" y="4419600"/>
            <a:ext cx="2971800" cy="990600"/>
            <a:chOff x="2438400" y="4419600"/>
            <a:chExt cx="2971800" cy="990600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2438400" y="4419600"/>
              <a:ext cx="2971800" cy="990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115387">
              <a:off x="3162954" y="4515799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Substitute this</a:t>
              </a:r>
              <a:endParaRPr lang="en-US" dirty="0"/>
            </a:p>
          </p:txBody>
        </p:sp>
      </p:grpSp>
      <p:sp>
        <p:nvSpPr>
          <p:cNvPr id="12" name="Right Brace 11"/>
          <p:cNvSpPr/>
          <p:nvPr/>
        </p:nvSpPr>
        <p:spPr>
          <a:xfrm rot="5400000">
            <a:off x="2417957" y="4757122"/>
            <a:ext cx="315556" cy="2971800"/>
          </a:xfrm>
          <a:prstGeom prst="rightBrace">
            <a:avLst>
              <a:gd name="adj1" fmla="val 9437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2009532" y="4066005"/>
            <a:ext cx="334970" cy="1306033"/>
          </a:xfrm>
          <a:prstGeom prst="rightBrace">
            <a:avLst>
              <a:gd name="adj1" fmla="val 4041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30034" y="5108519"/>
            <a:ext cx="2685603" cy="894401"/>
            <a:chOff x="2830034" y="5108519"/>
            <a:chExt cx="2685603" cy="894401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2830034" y="5118415"/>
              <a:ext cx="2685603" cy="88450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115387">
              <a:off x="3268391" y="5108519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Substitute this</a:t>
              </a:r>
              <a:endParaRPr lang="en-US" dirty="0"/>
            </a:p>
          </p:txBody>
        </p:sp>
      </p:grpSp>
      <p:sp>
        <p:nvSpPr>
          <p:cNvPr id="19" name="Right Brace 18"/>
          <p:cNvSpPr/>
          <p:nvPr/>
        </p:nvSpPr>
        <p:spPr>
          <a:xfrm rot="16200000">
            <a:off x="2428777" y="4602041"/>
            <a:ext cx="334970" cy="1306033"/>
          </a:xfrm>
          <a:prstGeom prst="rightBrace">
            <a:avLst>
              <a:gd name="adj1" fmla="val 4041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Callout 1 19"/>
          <p:cNvSpPr/>
          <p:nvPr/>
        </p:nvSpPr>
        <p:spPr>
          <a:xfrm>
            <a:off x="3810000" y="1676400"/>
            <a:ext cx="5069958" cy="1235255"/>
          </a:xfrm>
          <a:prstGeom prst="borderCallout1">
            <a:avLst>
              <a:gd name="adj1" fmla="val 81901"/>
              <a:gd name="adj2" fmla="val 215"/>
              <a:gd name="adj3" fmla="val 166455"/>
              <a:gd name="adj4" fmla="val -4685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How important was the assumption that this is exactly 1 constant-time operation?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Would using 6, 8, or 42 change the Big-O runtime?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A) Yes	B) No	C)??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Linear Time</a:t>
            </a:r>
            <a:br>
              <a:rPr lang="en-US" b="1" dirty="0" smtClean="0"/>
            </a:br>
            <a:r>
              <a:rPr lang="en-US" sz="6700" b="1" dirty="0" smtClean="0"/>
              <a:t>O(N)</a:t>
            </a:r>
            <a:endParaRPr lang="en-US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838200"/>
            <a:ext cx="591026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0792" y="3439907"/>
            <a:ext cx="4209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T(0) = 3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3 + </a:t>
            </a:r>
            <a:r>
              <a:rPr lang="en-US" sz="2400" b="1" u="sng" dirty="0" smtClean="0"/>
              <a:t>T(N-1)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3 + 3 + </a:t>
            </a:r>
            <a:r>
              <a:rPr lang="en-US" sz="2400" b="1" u="sng" dirty="0" smtClean="0"/>
              <a:t>T(N-2)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3 + 3 + 3 + T(N-3)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3 + 3 + 3 + … + 3 + 3 + 3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      </a:t>
            </a:r>
            <a:r>
              <a:rPr lang="en-US" sz="2400" b="1" dirty="0" smtClean="0"/>
              <a:t>T(N) = 3N</a:t>
            </a:r>
            <a:endParaRPr lang="en-US" sz="2400" b="1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5008756" y="4721955"/>
            <a:ext cx="315556" cy="2971800"/>
          </a:xfrm>
          <a:prstGeom prst="rightBrace">
            <a:avLst>
              <a:gd name="adj1" fmla="val 9437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6200000">
            <a:off x="4600331" y="4030838"/>
            <a:ext cx="334970" cy="1306033"/>
          </a:xfrm>
          <a:prstGeom prst="rightBrace">
            <a:avLst>
              <a:gd name="adj1" fmla="val 4041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6200000">
            <a:off x="5019576" y="4566874"/>
            <a:ext cx="334970" cy="1306033"/>
          </a:xfrm>
          <a:prstGeom prst="rightBrace">
            <a:avLst>
              <a:gd name="adj1" fmla="val 4041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Callout 1 17"/>
          <p:cNvSpPr/>
          <p:nvPr/>
        </p:nvSpPr>
        <p:spPr>
          <a:xfrm>
            <a:off x="5420833" y="1927213"/>
            <a:ext cx="2740542" cy="1483454"/>
          </a:xfrm>
          <a:prstGeom prst="borderCallout1">
            <a:avLst>
              <a:gd name="adj1" fmla="val 28206"/>
              <a:gd name="adj2" fmla="val -33"/>
              <a:gd name="adj3" fmla="val 125641"/>
              <a:gd name="adj4" fmla="val -5751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If N = 0,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only 3 constant-time operations</a:t>
            </a:r>
            <a:endParaRPr lang="en-US" dirty="0"/>
          </a:p>
        </p:txBody>
      </p:sp>
      <p:sp>
        <p:nvSpPr>
          <p:cNvPr id="20" name="Line Callout 1 19"/>
          <p:cNvSpPr/>
          <p:nvPr/>
        </p:nvSpPr>
        <p:spPr>
          <a:xfrm>
            <a:off x="134845" y="4167900"/>
            <a:ext cx="2140522" cy="2197733"/>
          </a:xfrm>
          <a:prstGeom prst="borderCallout1">
            <a:avLst>
              <a:gd name="adj1" fmla="val 48992"/>
              <a:gd name="adj2" fmla="val 100083"/>
              <a:gd name="adj3" fmla="val 12818"/>
              <a:gd name="adj4" fmla="val 12748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For N&gt;0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3 constant-time operations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plus the recursive call</a:t>
            </a:r>
            <a:endParaRPr lang="en-US" dirty="0"/>
          </a:p>
        </p:txBody>
      </p:sp>
      <p:sp>
        <p:nvSpPr>
          <p:cNvPr id="21" name="Line Callout 1 20"/>
          <p:cNvSpPr/>
          <p:nvPr/>
        </p:nvSpPr>
        <p:spPr>
          <a:xfrm>
            <a:off x="6791104" y="3657600"/>
            <a:ext cx="2352896" cy="3198627"/>
          </a:xfrm>
          <a:prstGeom prst="borderCallout1">
            <a:avLst>
              <a:gd name="adj1" fmla="val 81901"/>
              <a:gd name="adj2" fmla="val 215"/>
              <a:gd name="adj3" fmla="val 88986"/>
              <a:gd name="adj4" fmla="val -5827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/>
              <a:t>BIG IDEA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The big-O answer is the same if we assume 3 constant-time operations or just 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(on previous slide)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27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" y="841096"/>
            <a:ext cx="5976128" cy="197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0" y="2819400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Based upon this relationship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	= 1 + T(N/2)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We can generalize that: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T(N/2)	= 1 + T(N/4)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T(N/4)	= 1 + T(N/8)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3987" y="4192318"/>
            <a:ext cx="3185947" cy="1057564"/>
            <a:chOff x="2428656" y="4378649"/>
            <a:chExt cx="3185947" cy="1057564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2428656" y="4378649"/>
              <a:ext cx="3185947" cy="105756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115387">
              <a:off x="3162300" y="4563728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Substitute this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12493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Logarithmic Time</a:t>
            </a:r>
            <a:br>
              <a:rPr lang="en-US" b="1" dirty="0" smtClean="0"/>
            </a:br>
            <a:r>
              <a:rPr lang="en-US" sz="6700" b="1" dirty="0" smtClean="0"/>
              <a:t>O(log</a:t>
            </a:r>
            <a:r>
              <a:rPr lang="en-US" sz="6700" b="1" baseline="-25000" dirty="0" smtClean="0"/>
              <a:t>2</a:t>
            </a:r>
            <a:r>
              <a:rPr lang="en-US" sz="6700" b="1" dirty="0" smtClean="0"/>
              <a:t>N)</a:t>
            </a:r>
            <a:endParaRPr lang="en-US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2971800" y="4868882"/>
            <a:ext cx="2685604" cy="884506"/>
            <a:chOff x="2636644" y="5084028"/>
            <a:chExt cx="2685604" cy="884506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2636644" y="5084028"/>
              <a:ext cx="2685604" cy="8845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115387">
              <a:off x="3243138" y="521673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Substitute this</a:t>
              </a:r>
              <a:endParaRPr lang="en-US" sz="1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" y="3344882"/>
            <a:ext cx="4209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T(0) = 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1 + </a:t>
            </a:r>
            <a:r>
              <a:rPr lang="en-US" sz="2400" b="1" u="sng" dirty="0" smtClean="0"/>
              <a:t>T(N/2)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1 + 1 + </a:t>
            </a:r>
            <a:r>
              <a:rPr lang="en-US" sz="2400" b="1" u="sng" dirty="0" smtClean="0"/>
              <a:t>T(N/4)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1 + 1 + 1 + T(N/8)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1 + 1 + 1 + … + 1 + 1 + 1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      </a:t>
            </a:r>
            <a:r>
              <a:rPr lang="en-US" sz="2400" b="1" dirty="0" smtClean="0"/>
              <a:t>T(N) = </a:t>
            </a:r>
            <a:r>
              <a:rPr lang="en-US" sz="2400" b="1" dirty="0" err="1" smtClean="0"/>
              <a:t>logN</a:t>
            </a:r>
            <a:endParaRPr lang="en-US" sz="2400" b="1" dirty="0"/>
          </a:p>
        </p:txBody>
      </p:sp>
      <p:sp>
        <p:nvSpPr>
          <p:cNvPr id="20" name="Right Brace 19"/>
          <p:cNvSpPr/>
          <p:nvPr/>
        </p:nvSpPr>
        <p:spPr>
          <a:xfrm rot="5400000">
            <a:off x="2512764" y="4626930"/>
            <a:ext cx="315556" cy="2971800"/>
          </a:xfrm>
          <a:prstGeom prst="rightBrace">
            <a:avLst>
              <a:gd name="adj1" fmla="val 9437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16200000">
            <a:off x="2104339" y="3935813"/>
            <a:ext cx="334970" cy="1306033"/>
          </a:xfrm>
          <a:prstGeom prst="rightBrace">
            <a:avLst>
              <a:gd name="adj1" fmla="val 4041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16200000">
            <a:off x="2523584" y="4471849"/>
            <a:ext cx="334970" cy="1306033"/>
          </a:xfrm>
          <a:prstGeom prst="rightBrace">
            <a:avLst>
              <a:gd name="adj1" fmla="val 4041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1"/>
          <a:stretch/>
        </p:blipFill>
        <p:spPr bwMode="auto">
          <a:xfrm>
            <a:off x="-28353" y="-10632"/>
            <a:ext cx="4572000" cy="22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26" y="381000"/>
            <a:ext cx="8229600" cy="12493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</a:t>
            </a:r>
            <a:br>
              <a:rPr lang="en-US" b="1" dirty="0" smtClean="0"/>
            </a:br>
            <a:r>
              <a:rPr lang="en-US" b="1" dirty="0" smtClean="0"/>
              <a:t>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62000" y="26670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T( __ ) =  ______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T(N) = ___________________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6553200" y="4114800"/>
            <a:ext cx="2286000" cy="1981200"/>
          </a:xfrm>
          <a:prstGeom prst="borderCallout1">
            <a:avLst>
              <a:gd name="adj1" fmla="val 72431"/>
              <a:gd name="adj2" fmla="val -498"/>
              <a:gd name="adj3" fmla="val 11402"/>
              <a:gd name="adj4" fmla="val -94727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How many terms?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AutoNum type="alphaUcParenR"/>
              <a:defRPr/>
            </a:pPr>
            <a:r>
              <a:rPr lang="en-US" sz="2000" dirty="0" smtClean="0"/>
              <a:t>??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26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/>
              <a:t>What did you think of Hw8?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Awesome!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Really hard to debug!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All of the above (a &amp; b)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Too difficult, frustrating, or annoying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1"/>
          <a:stretch/>
        </p:blipFill>
        <p:spPr bwMode="auto">
          <a:xfrm>
            <a:off x="-28353" y="-10632"/>
            <a:ext cx="4572000" cy="22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26" y="381000"/>
            <a:ext cx="8229600" cy="12493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</a:t>
            </a:r>
            <a:br>
              <a:rPr lang="en-US" b="1" dirty="0" smtClean="0"/>
            </a:br>
            <a:r>
              <a:rPr lang="en-US" b="1" dirty="0" smtClean="0"/>
              <a:t>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2209800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T(1) = 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1 + T(N-1) + T(N-2)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	          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</a:t>
            </a:r>
            <a:r>
              <a:rPr lang="en-US" sz="2400" dirty="0"/>
              <a:t>) ≤</a:t>
            </a:r>
            <a:r>
              <a:rPr lang="en-US" sz="2400" dirty="0" smtClean="0"/>
              <a:t> T(N)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 </a:t>
            </a:r>
            <a:r>
              <a:rPr lang="en-US" sz="2400" dirty="0"/>
              <a:t>+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(N-2</a:t>
            </a:r>
            <a:r>
              <a:rPr lang="en-US" sz="2400" dirty="0"/>
              <a:t>) +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(N-2</a:t>
            </a:r>
            <a:r>
              <a:rPr lang="en-US" sz="2400" dirty="0"/>
              <a:t>) ≤</a:t>
            </a:r>
            <a:r>
              <a:rPr lang="en-US" sz="2400" dirty="0" smtClean="0"/>
              <a:t> </a:t>
            </a:r>
            <a:r>
              <a:rPr lang="en-US" sz="2400" dirty="0"/>
              <a:t>1 + T(N-1) + T(N-2)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1 +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(N-2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bg1"/>
                </a:solidFill>
              </a:rPr>
              <a:t>+ T(N-2)</a:t>
            </a:r>
            <a:r>
              <a:rPr lang="en-US" sz="2400" dirty="0"/>
              <a:t> ≤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bg1"/>
                </a:solidFill>
              </a:rPr>
              <a:t>1 + </a:t>
            </a:r>
            <a:r>
              <a:rPr lang="en-US" sz="2400" dirty="0"/>
              <a:t>T(N-1) </a:t>
            </a:r>
            <a:r>
              <a:rPr lang="en-US" sz="2400" dirty="0">
                <a:solidFill>
                  <a:schemeClr val="bg1"/>
                </a:solidFill>
              </a:rPr>
              <a:t>+ T(N-2)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51767" y="1293252"/>
            <a:ext cx="2819400" cy="2862322"/>
            <a:chOff x="6248400" y="2133600"/>
            <a:chExt cx="2819400" cy="2862322"/>
          </a:xfrm>
        </p:grpSpPr>
        <p:sp>
          <p:nvSpPr>
            <p:cNvPr id="4" name="Rectangle 3"/>
            <p:cNvSpPr/>
            <p:nvPr/>
          </p:nvSpPr>
          <p:spPr>
            <a:xfrm>
              <a:off x="6248400" y="2133600"/>
              <a:ext cx="2819400" cy="28623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u="sng" dirty="0" smtClean="0"/>
                <a:t>Define: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T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(N) = </a:t>
              </a:r>
              <a:r>
                <a:rPr lang="en-US" sz="2400" dirty="0"/>
                <a:t>1 + </a:t>
              </a:r>
              <a:r>
                <a:rPr lang="en-US" sz="2400" dirty="0" smtClean="0"/>
                <a:t>2*T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(N-1</a:t>
              </a:r>
              <a:r>
                <a:rPr lang="en-US" sz="2400" dirty="0"/>
                <a:t>) </a:t>
              </a:r>
              <a:endParaRPr lang="en-US" sz="2400" dirty="0" smtClean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T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(N</a:t>
              </a:r>
              <a:r>
                <a:rPr lang="en-US" sz="2400" dirty="0"/>
                <a:t>) </a:t>
              </a:r>
              <a:r>
                <a:rPr lang="en-US" sz="2400" dirty="0" smtClean="0"/>
                <a:t>= </a:t>
              </a:r>
              <a:r>
                <a:rPr lang="en-US" sz="2400" dirty="0"/>
                <a:t>1 + </a:t>
              </a:r>
              <a:r>
                <a:rPr lang="en-US" sz="2400" dirty="0" smtClean="0"/>
                <a:t>2*T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(N-2)</a:t>
              </a:r>
            </a:p>
            <a:p>
              <a:pPr>
                <a:lnSpc>
                  <a:spcPct val="150000"/>
                </a:lnSpc>
              </a:pPr>
              <a:endParaRPr lang="en-US" sz="2400" dirty="0" smtClean="0"/>
            </a:p>
            <a:p>
              <a:pPr>
                <a:lnSpc>
                  <a:spcPct val="150000"/>
                </a:lnSpc>
              </a:pPr>
              <a:r>
                <a:rPr lang="en-US" sz="2400" dirty="0" smtClean="0"/>
                <a:t>T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(N) ≤ </a:t>
              </a:r>
              <a:r>
                <a:rPr lang="en-US" sz="2400" dirty="0"/>
                <a:t>T(N) ≤ </a:t>
              </a:r>
              <a:r>
                <a:rPr lang="en-US" sz="2400" dirty="0" smtClean="0"/>
                <a:t>T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(N</a:t>
              </a:r>
              <a:r>
                <a:rPr lang="en-US" sz="2400" dirty="0"/>
                <a:t>)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23567" y="4139625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?</a:t>
              </a:r>
              <a:endParaRPr lang="en-US" sz="3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40501" y="4139625"/>
              <a:ext cx="38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?</a:t>
              </a:r>
              <a:endParaRPr lang="en-US" sz="32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86200" y="5179874"/>
            <a:ext cx="54970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	            T(N) </a:t>
            </a:r>
            <a:r>
              <a:rPr lang="en-US" sz="2400" dirty="0"/>
              <a:t>≤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</a:t>
            </a:r>
            <a:r>
              <a:rPr lang="en-US" sz="2400" dirty="0"/>
              <a:t>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1 </a:t>
            </a:r>
            <a:r>
              <a:rPr lang="en-US" sz="2400" dirty="0"/>
              <a:t>+ </a:t>
            </a:r>
            <a:r>
              <a:rPr lang="en-US" sz="2400" dirty="0" smtClean="0"/>
              <a:t>T(N-1) </a:t>
            </a:r>
            <a:r>
              <a:rPr lang="en-US" sz="2400" dirty="0"/>
              <a:t>+ T(N-2) ≤</a:t>
            </a:r>
            <a:r>
              <a:rPr lang="en-US" sz="2400" dirty="0" smtClean="0"/>
              <a:t> </a:t>
            </a:r>
            <a:r>
              <a:rPr lang="en-US" sz="2400" dirty="0"/>
              <a:t>1 +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(N-1</a:t>
            </a:r>
            <a:r>
              <a:rPr lang="en-US" sz="2400" dirty="0"/>
              <a:t>) +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(N-1)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1 + </a:t>
            </a:r>
            <a:r>
              <a:rPr lang="en-US" sz="2400" dirty="0" smtClean="0">
                <a:solidFill>
                  <a:schemeClr val="bg1"/>
                </a:solidFill>
              </a:rPr>
              <a:t>T(N-1) </a:t>
            </a:r>
            <a:r>
              <a:rPr lang="en-US" sz="2400" dirty="0">
                <a:solidFill>
                  <a:schemeClr val="bg1"/>
                </a:solidFill>
              </a:rPr>
              <a:t>+ </a:t>
            </a:r>
            <a:r>
              <a:rPr lang="en-US" sz="2400" dirty="0"/>
              <a:t>T(N-2) ≤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chemeClr val="bg1"/>
                </a:solidFill>
              </a:rPr>
              <a:t>1 +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(N-1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bg1"/>
                </a:solidFill>
              </a:rPr>
              <a:t>+ T(N-2) 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0" y="4614922"/>
            <a:ext cx="304800" cy="338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565991" y="4598283"/>
            <a:ext cx="304800" cy="338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600200" y="4614922"/>
            <a:ext cx="838200" cy="333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191000" y="4622011"/>
            <a:ext cx="838200" cy="333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06433" y="5958191"/>
            <a:ext cx="838200" cy="333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095807" y="5956419"/>
            <a:ext cx="838200" cy="3331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989383" y="5950114"/>
            <a:ext cx="304800" cy="338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553200" y="5945189"/>
            <a:ext cx="304800" cy="3380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Callout 1 36"/>
          <p:cNvSpPr/>
          <p:nvPr/>
        </p:nvSpPr>
        <p:spPr>
          <a:xfrm>
            <a:off x="6858000" y="3662138"/>
            <a:ext cx="2286000" cy="1274223"/>
          </a:xfrm>
          <a:prstGeom prst="borderCallout1">
            <a:avLst>
              <a:gd name="adj1" fmla="val 72431"/>
              <a:gd name="adj2" fmla="val -498"/>
              <a:gd name="adj3" fmla="val 33019"/>
              <a:gd name="adj4" fmla="val -31471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is complicated! </a:t>
            </a:r>
            <a:r>
              <a:rPr lang="en-US" sz="2000" dirty="0"/>
              <a:t>L</a:t>
            </a:r>
            <a:r>
              <a:rPr lang="en-US" sz="2000" dirty="0" smtClean="0"/>
              <a:t>et’s look for an upper bound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141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1"/>
          <a:stretch/>
        </p:blipFill>
        <p:spPr bwMode="auto">
          <a:xfrm>
            <a:off x="1" y="1"/>
            <a:ext cx="4876800" cy="23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26" y="381000"/>
            <a:ext cx="8229600" cy="12493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</a:t>
            </a:r>
            <a:br>
              <a:rPr lang="en-US" b="1" dirty="0" smtClean="0"/>
            </a:br>
            <a:r>
              <a:rPr lang="en-US" b="1" dirty="0" smtClean="0"/>
              <a:t>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-274" y="2438400"/>
            <a:ext cx="5791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/>
              <a:t>1</a:t>
            </a:r>
            <a:r>
              <a:rPr lang="en-US" sz="2400" dirty="0" smtClean="0"/>
              <a:t>(1) = 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/>
              <a:t>1</a:t>
            </a:r>
            <a:r>
              <a:rPr lang="en-US" sz="2400" dirty="0" smtClean="0"/>
              <a:t>(N) = 1 + 2*</a:t>
            </a:r>
            <a:r>
              <a:rPr lang="en-US" sz="2400" b="1" u="sng" dirty="0" smtClean="0"/>
              <a:t>T</a:t>
            </a:r>
            <a:r>
              <a:rPr lang="en-US" sz="2400" b="1" u="sng" baseline="-25000" dirty="0" smtClean="0"/>
              <a:t>1</a:t>
            </a:r>
            <a:r>
              <a:rPr lang="en-US" sz="2400" b="1" u="sng" dirty="0" smtClean="0"/>
              <a:t>(N-1)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/>
              <a:t>1</a:t>
            </a:r>
            <a:r>
              <a:rPr lang="en-US" sz="2400" dirty="0" smtClean="0"/>
              <a:t>(N) = 1 + 2*(1 + 2*</a:t>
            </a:r>
            <a:r>
              <a:rPr lang="en-US" sz="2400" b="1" u="sng" dirty="0" smtClean="0"/>
              <a:t>T</a:t>
            </a:r>
            <a:r>
              <a:rPr lang="en-US" sz="2400" b="1" u="sng" baseline="-25000" dirty="0" smtClean="0"/>
              <a:t>1</a:t>
            </a:r>
            <a:r>
              <a:rPr lang="en-US" sz="2400" b="1" u="sng" dirty="0" smtClean="0"/>
              <a:t>(N-2)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/>
              <a:t>1</a:t>
            </a:r>
            <a:r>
              <a:rPr lang="en-US" sz="2400" dirty="0" smtClean="0"/>
              <a:t>(N) = 1 + 2 + 4*</a:t>
            </a:r>
            <a:r>
              <a:rPr lang="en-US" sz="2400" b="1" u="sng" dirty="0" smtClean="0"/>
              <a:t>T</a:t>
            </a:r>
            <a:r>
              <a:rPr lang="en-US" sz="2400" b="1" u="sng" baseline="-25000" dirty="0" smtClean="0"/>
              <a:t>1</a:t>
            </a:r>
            <a:r>
              <a:rPr lang="en-US" sz="2400" b="1" u="sng" dirty="0" smtClean="0"/>
              <a:t>(N-2)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/>
              <a:t>1</a:t>
            </a:r>
            <a:r>
              <a:rPr lang="en-US" sz="2400" dirty="0" smtClean="0"/>
              <a:t>(N) = </a:t>
            </a:r>
            <a:r>
              <a:rPr lang="en-US" sz="2400" dirty="0"/>
              <a:t>1 + </a:t>
            </a:r>
            <a:r>
              <a:rPr lang="en-US" sz="2400" dirty="0" smtClean="0"/>
              <a:t>2 + 4*(1 + 2</a:t>
            </a:r>
            <a:r>
              <a:rPr lang="en-US" sz="2400" b="1" u="sng" dirty="0" smtClean="0"/>
              <a:t>T</a:t>
            </a:r>
            <a:r>
              <a:rPr lang="en-US" sz="2400" b="1" u="sng" baseline="-25000" dirty="0" smtClean="0"/>
              <a:t>1</a:t>
            </a:r>
            <a:r>
              <a:rPr lang="en-US" sz="2400" b="1" u="sng" dirty="0" smtClean="0"/>
              <a:t>(N-3)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…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/>
              <a:t>1</a:t>
            </a:r>
            <a:r>
              <a:rPr lang="en-US" sz="2400" dirty="0" smtClean="0"/>
              <a:t>(N) = 1 + 2 + 4 + … + 2</a:t>
            </a:r>
            <a:r>
              <a:rPr lang="en-US" sz="2400" baseline="30000" dirty="0" smtClean="0"/>
              <a:t>N-1</a:t>
            </a:r>
            <a:endParaRPr lang="en-US" sz="2400" baseline="30000" dirty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(N) = 2</a:t>
            </a:r>
            <a:r>
              <a:rPr lang="en-US" sz="2400" b="1" baseline="30000" dirty="0" smtClean="0"/>
              <a:t>N </a:t>
            </a:r>
            <a:r>
              <a:rPr lang="en-US" sz="2400" b="1" dirty="0"/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141518"/>
            <a:ext cx="3124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Based upon this relationship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/>
              <a:t>1</a:t>
            </a:r>
            <a:r>
              <a:rPr lang="en-US" sz="2400" dirty="0" smtClean="0"/>
              <a:t>(N)	= 1 + 2*T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(N-1)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We can generalize that: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(N-1)	= 1 + 2*T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(N-2)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(N-2)	= 1 + 2*T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(N-3)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…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95600" y="3309073"/>
            <a:ext cx="3185947" cy="1057564"/>
            <a:chOff x="2428656" y="4378649"/>
            <a:chExt cx="3185947" cy="1057564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2428656" y="4378649"/>
              <a:ext cx="3185947" cy="105756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115387">
              <a:off x="3162300" y="4563728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Substitute this</a:t>
              </a:r>
              <a:endParaRPr lang="en-US" sz="1600" dirty="0"/>
            </a:p>
          </p:txBody>
        </p:sp>
      </p:grpSp>
      <p:sp>
        <p:nvSpPr>
          <p:cNvPr id="17" name="Right Brace 16"/>
          <p:cNvSpPr/>
          <p:nvPr/>
        </p:nvSpPr>
        <p:spPr>
          <a:xfrm rot="16200000">
            <a:off x="2461415" y="2782006"/>
            <a:ext cx="334970" cy="1752600"/>
          </a:xfrm>
          <a:prstGeom prst="rightBrace">
            <a:avLst>
              <a:gd name="adj1" fmla="val 40417"/>
              <a:gd name="adj2" fmla="val 2873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76601" y="4582633"/>
            <a:ext cx="2685604" cy="884506"/>
            <a:chOff x="2712844" y="5102654"/>
            <a:chExt cx="2685604" cy="884506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2712844" y="5102654"/>
              <a:ext cx="2685604" cy="8845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15387">
              <a:off x="3243138" y="521673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Substitute this</a:t>
              </a:r>
              <a:endParaRPr lang="en-US" sz="1600" dirty="0"/>
            </a:p>
          </p:txBody>
        </p:sp>
      </p:grpSp>
      <p:sp>
        <p:nvSpPr>
          <p:cNvPr id="21" name="Right Brace 20"/>
          <p:cNvSpPr/>
          <p:nvPr/>
        </p:nvSpPr>
        <p:spPr>
          <a:xfrm rot="16200000">
            <a:off x="2851001" y="3941434"/>
            <a:ext cx="305868" cy="1588265"/>
          </a:xfrm>
          <a:prstGeom prst="rightBrace">
            <a:avLst>
              <a:gd name="adj1" fmla="val 40417"/>
              <a:gd name="adj2" fmla="val 2651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2" y="3962400"/>
            <a:ext cx="1245074" cy="548913"/>
            <a:chOff x="3048002" y="3962400"/>
            <a:chExt cx="1245074" cy="548913"/>
          </a:xfrm>
        </p:grpSpPr>
        <p:cxnSp>
          <p:nvCxnSpPr>
            <p:cNvPr id="4" name="Curved Connector 3"/>
            <p:cNvCxnSpPr/>
            <p:nvPr/>
          </p:nvCxnSpPr>
          <p:spPr>
            <a:xfrm rot="10800000" flipV="1">
              <a:off x="3048002" y="3962400"/>
              <a:ext cx="457200" cy="404236"/>
            </a:xfrm>
            <a:prstGeom prst="curvedConnector3">
              <a:avLst>
                <a:gd name="adj1" fmla="val -24418"/>
              </a:avLst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20743333">
              <a:off x="3303059" y="4172759"/>
              <a:ext cx="990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distribute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894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1"/>
          <a:stretch/>
        </p:blipFill>
        <p:spPr bwMode="auto">
          <a:xfrm>
            <a:off x="1" y="1"/>
            <a:ext cx="4876800" cy="23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26" y="381000"/>
            <a:ext cx="8229600" cy="12493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</a:t>
            </a:r>
            <a:br>
              <a:rPr lang="en-US" b="1" dirty="0" smtClean="0"/>
            </a:br>
            <a:r>
              <a:rPr lang="en-US" b="1" dirty="0" smtClean="0"/>
              <a:t>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-274" y="2438400"/>
            <a:ext cx="57914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(0) = 1,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(1) </a:t>
            </a:r>
            <a:r>
              <a:rPr lang="en-US" sz="2400" dirty="0"/>
              <a:t>= 1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(N) = 1 + 2*</a:t>
            </a:r>
            <a:r>
              <a:rPr lang="en-US" sz="2400" b="1" u="sng" dirty="0" smtClean="0"/>
              <a:t>T</a:t>
            </a:r>
            <a:r>
              <a:rPr lang="en-US" sz="2400" b="1" u="sng" baseline="-25000" dirty="0" smtClean="0"/>
              <a:t>2</a:t>
            </a:r>
            <a:r>
              <a:rPr lang="en-US" sz="2400" b="1" u="sng" dirty="0" smtClean="0"/>
              <a:t>(N-2)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(N) = 1 + 2*(1 + 2*</a:t>
            </a:r>
            <a:r>
              <a:rPr lang="en-US" sz="2400" b="1" u="sng" dirty="0" smtClean="0"/>
              <a:t>T</a:t>
            </a:r>
            <a:r>
              <a:rPr lang="en-US" sz="2400" b="1" u="sng" baseline="-25000" dirty="0" smtClean="0"/>
              <a:t>2</a:t>
            </a:r>
            <a:r>
              <a:rPr lang="en-US" sz="2400" b="1" u="sng" dirty="0" smtClean="0"/>
              <a:t>(N-4)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(N) = 1 + 2 + 4*</a:t>
            </a:r>
            <a:r>
              <a:rPr lang="en-US" sz="2400" b="1" u="sng" dirty="0" smtClean="0"/>
              <a:t>T</a:t>
            </a:r>
            <a:r>
              <a:rPr lang="en-US" sz="2400" b="1" u="sng" baseline="-25000" dirty="0" smtClean="0"/>
              <a:t>2</a:t>
            </a:r>
            <a:r>
              <a:rPr lang="en-US" sz="2400" b="1" u="sng" dirty="0" smtClean="0"/>
              <a:t>(N-4)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(N) = </a:t>
            </a:r>
            <a:r>
              <a:rPr lang="en-US" sz="2400" dirty="0"/>
              <a:t>1 + </a:t>
            </a:r>
            <a:r>
              <a:rPr lang="en-US" sz="2400" dirty="0" smtClean="0"/>
              <a:t>2 + 4*(1 + 2</a:t>
            </a:r>
            <a:r>
              <a:rPr lang="en-US" sz="2400" b="1" u="sng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b="1" u="sng" dirty="0" smtClean="0"/>
              <a:t>(N-8)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…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(N) = 1 + 2 + 4 + … + 2</a:t>
            </a:r>
            <a:r>
              <a:rPr lang="en-US" sz="2400" baseline="30000" dirty="0" smtClean="0"/>
              <a:t>N/2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(N) = </a:t>
            </a:r>
            <a:r>
              <a:rPr lang="en-US" sz="2400" dirty="0" smtClean="0"/>
              <a:t>2*2</a:t>
            </a:r>
            <a:r>
              <a:rPr lang="en-US" sz="2400" baseline="30000" dirty="0" smtClean="0"/>
              <a:t>N/2 </a:t>
            </a:r>
            <a:r>
              <a:rPr lang="en-US" sz="2400" dirty="0" smtClean="0"/>
              <a:t>-1 = 2</a:t>
            </a:r>
            <a:r>
              <a:rPr lang="en-US" sz="2400" baseline="30000" dirty="0" smtClean="0"/>
              <a:t>N/2+1 </a:t>
            </a:r>
            <a:r>
              <a:rPr lang="en-US" sz="2400" dirty="0"/>
              <a:t>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9800" y="2141518"/>
            <a:ext cx="3124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Based upon this relationship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(N)	= 1 + 2*T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(N-2)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We can generalize that: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(N-2)	= 1 + 2*T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(N-4)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(N-4)	= 1 + 2*T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(N-8)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…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95600" y="3309073"/>
            <a:ext cx="3185947" cy="1057564"/>
            <a:chOff x="2428656" y="4378649"/>
            <a:chExt cx="3185947" cy="1057564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2428656" y="4378649"/>
              <a:ext cx="3185947" cy="105756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115387">
              <a:off x="3162300" y="4563728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Substitute this</a:t>
              </a:r>
              <a:endParaRPr lang="en-US" sz="1600" dirty="0"/>
            </a:p>
          </p:txBody>
        </p:sp>
      </p:grpSp>
      <p:sp>
        <p:nvSpPr>
          <p:cNvPr id="17" name="Right Brace 16"/>
          <p:cNvSpPr/>
          <p:nvPr/>
        </p:nvSpPr>
        <p:spPr>
          <a:xfrm rot="16200000">
            <a:off x="2461415" y="2782006"/>
            <a:ext cx="334970" cy="1752600"/>
          </a:xfrm>
          <a:prstGeom prst="rightBrace">
            <a:avLst>
              <a:gd name="adj1" fmla="val 40417"/>
              <a:gd name="adj2" fmla="val 2873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76601" y="4582633"/>
            <a:ext cx="2685604" cy="884506"/>
            <a:chOff x="2712844" y="5102654"/>
            <a:chExt cx="2685604" cy="884506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2712844" y="5102654"/>
              <a:ext cx="2685604" cy="8845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15387">
              <a:off x="3243138" y="521673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Substitute this</a:t>
              </a:r>
              <a:endParaRPr lang="en-US" sz="1600" dirty="0"/>
            </a:p>
          </p:txBody>
        </p:sp>
      </p:grpSp>
      <p:sp>
        <p:nvSpPr>
          <p:cNvPr id="21" name="Right Brace 20"/>
          <p:cNvSpPr/>
          <p:nvPr/>
        </p:nvSpPr>
        <p:spPr>
          <a:xfrm rot="16200000">
            <a:off x="2851001" y="3941434"/>
            <a:ext cx="305868" cy="1588265"/>
          </a:xfrm>
          <a:prstGeom prst="rightBrace">
            <a:avLst>
              <a:gd name="adj1" fmla="val 40417"/>
              <a:gd name="adj2" fmla="val 2651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2" y="3962400"/>
            <a:ext cx="1245074" cy="548913"/>
            <a:chOff x="3048002" y="3962400"/>
            <a:chExt cx="1245074" cy="548913"/>
          </a:xfrm>
        </p:grpSpPr>
        <p:cxnSp>
          <p:nvCxnSpPr>
            <p:cNvPr id="4" name="Curved Connector 3"/>
            <p:cNvCxnSpPr/>
            <p:nvPr/>
          </p:nvCxnSpPr>
          <p:spPr>
            <a:xfrm rot="10800000" flipV="1">
              <a:off x="3048002" y="3962400"/>
              <a:ext cx="457200" cy="404236"/>
            </a:xfrm>
            <a:prstGeom prst="curvedConnector3">
              <a:avLst>
                <a:gd name="adj1" fmla="val -24418"/>
              </a:avLst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20743333">
              <a:off x="3303059" y="4172759"/>
              <a:ext cx="990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distribute</a:t>
              </a:r>
              <a:endParaRPr lang="en-US" sz="1600" dirty="0"/>
            </a:p>
          </p:txBody>
        </p:sp>
      </p:grpSp>
      <p:sp>
        <p:nvSpPr>
          <p:cNvPr id="23" name="Line Callout 1 22"/>
          <p:cNvSpPr/>
          <p:nvPr/>
        </p:nvSpPr>
        <p:spPr>
          <a:xfrm>
            <a:off x="3615038" y="5714999"/>
            <a:ext cx="2334254" cy="988827"/>
          </a:xfrm>
          <a:prstGeom prst="borderCallout1">
            <a:avLst>
              <a:gd name="adj1" fmla="val 81901"/>
              <a:gd name="adj2" fmla="val 215"/>
              <a:gd name="adj3" fmla="val 44269"/>
              <a:gd name="adj4" fmla="val -1872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Simplification b/c we’re not worrying about odd values of 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832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1"/>
          <a:stretch/>
        </p:blipFill>
        <p:spPr bwMode="auto">
          <a:xfrm>
            <a:off x="-28353" y="-10632"/>
            <a:ext cx="4572000" cy="22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26" y="381000"/>
            <a:ext cx="8229600" cy="12493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Big-O: </a:t>
            </a:r>
            <a:br>
              <a:rPr lang="en-US" b="1" dirty="0" smtClean="0"/>
            </a:br>
            <a:r>
              <a:rPr lang="en-US" b="1" dirty="0" smtClean="0"/>
              <a:t>Exponential Time</a:t>
            </a:r>
            <a:br>
              <a:rPr lang="en-US" b="1" dirty="0" smtClean="0"/>
            </a:br>
            <a:r>
              <a:rPr lang="en-US" sz="6700" b="1" dirty="0" smtClean="0"/>
              <a:t>O(2</a:t>
            </a:r>
            <a:r>
              <a:rPr lang="en-US" sz="6700" b="1" baseline="30000" dirty="0" smtClean="0"/>
              <a:t>N</a:t>
            </a:r>
            <a:r>
              <a:rPr lang="en-US" sz="6700" b="1" dirty="0" smtClean="0"/>
              <a:t>)</a:t>
            </a:r>
            <a:endParaRPr lang="en-US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9600" y="236220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T(1) = 1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T(N) = 1 + T(N-1) + T(N-2)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</a:t>
            </a:r>
            <a:r>
              <a:rPr lang="en-US" sz="2400" dirty="0"/>
              <a:t>) = 2</a:t>
            </a:r>
            <a:r>
              <a:rPr lang="en-US" sz="2400" baseline="30000" dirty="0"/>
              <a:t>N/2 </a:t>
            </a:r>
            <a:r>
              <a:rPr lang="en-US" sz="2400" dirty="0"/>
              <a:t>-</a:t>
            </a:r>
            <a:r>
              <a:rPr lang="en-US" sz="2400" dirty="0" smtClean="0"/>
              <a:t>1			</a:t>
            </a:r>
            <a:r>
              <a:rPr lang="en-US" sz="2400" dirty="0"/>
              <a:t>T</a:t>
            </a:r>
            <a:r>
              <a:rPr lang="en-US" sz="2400" baseline="-25000" dirty="0"/>
              <a:t>1</a:t>
            </a:r>
            <a:r>
              <a:rPr lang="en-US" sz="2400" dirty="0"/>
              <a:t>(N) =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 </a:t>
            </a:r>
            <a:r>
              <a:rPr lang="en-US" sz="2400" dirty="0"/>
              <a:t>-1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</a:t>
            </a:r>
            <a:r>
              <a:rPr lang="en-US" sz="2400" dirty="0"/>
              <a:t>) 	</a:t>
            </a:r>
            <a:r>
              <a:rPr lang="en-US" sz="2400" dirty="0" smtClean="0"/>
              <a:t>     ≤       T(N</a:t>
            </a:r>
            <a:r>
              <a:rPr lang="en-US" sz="2400" dirty="0"/>
              <a:t>) </a:t>
            </a:r>
            <a:r>
              <a:rPr lang="en-US" sz="2400" dirty="0" smtClean="0"/>
              <a:t>      ≤        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</a:t>
            </a:r>
            <a:r>
              <a:rPr lang="en-US" sz="2400" dirty="0"/>
              <a:t>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</a:t>
            </a:r>
            <a:r>
              <a:rPr lang="en-US" sz="2400" baseline="30000" dirty="0"/>
              <a:t>N/2 </a:t>
            </a:r>
            <a:r>
              <a:rPr lang="en-US" sz="2400" dirty="0"/>
              <a:t>-</a:t>
            </a:r>
            <a:r>
              <a:rPr lang="en-US" sz="2400" dirty="0" smtClean="0"/>
              <a:t>1       ≤       T(N)       </a:t>
            </a:r>
            <a:r>
              <a:rPr lang="en-US" sz="2400" dirty="0"/>
              <a:t>≤ </a:t>
            </a:r>
            <a:r>
              <a:rPr lang="en-US" sz="2400" dirty="0" smtClean="0"/>
              <a:t>      2</a:t>
            </a:r>
            <a:r>
              <a:rPr lang="en-US" sz="2400" baseline="30000" dirty="0" smtClean="0"/>
              <a:t>N </a:t>
            </a:r>
            <a:r>
              <a:rPr lang="en-US" sz="2400" dirty="0"/>
              <a:t>-</a:t>
            </a:r>
            <a:r>
              <a:rPr lang="en-US" sz="2400" dirty="0" smtClean="0"/>
              <a:t>1</a:t>
            </a:r>
            <a:r>
              <a:rPr lang="en-US" sz="2400" dirty="0" smtClean="0">
                <a:solidFill>
                  <a:schemeClr val="bg1"/>
                </a:solidFill>
              </a:rPr>
              <a:t>(N-2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4800" y="1295400"/>
            <a:ext cx="28194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 smtClean="0"/>
              <a:t>Define: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(N) = </a:t>
            </a:r>
            <a:r>
              <a:rPr lang="en-US" sz="2400" dirty="0"/>
              <a:t>1 + </a:t>
            </a:r>
            <a:r>
              <a:rPr lang="en-US" sz="2400" dirty="0" smtClean="0"/>
              <a:t>2*T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(N-1</a:t>
            </a:r>
            <a:r>
              <a:rPr lang="en-US" sz="2400" dirty="0"/>
              <a:t>)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</a:t>
            </a:r>
            <a:r>
              <a:rPr lang="en-US" sz="2400" dirty="0"/>
              <a:t>) </a:t>
            </a:r>
            <a:r>
              <a:rPr lang="en-US" sz="2400" dirty="0" smtClean="0"/>
              <a:t>= </a:t>
            </a:r>
            <a:r>
              <a:rPr lang="en-US" sz="2400" dirty="0"/>
              <a:t>1 + </a:t>
            </a:r>
            <a:r>
              <a:rPr lang="en-US" sz="2400" dirty="0" smtClean="0"/>
              <a:t>2*T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(N-2)</a:t>
            </a:r>
          </a:p>
          <a:p>
            <a:pPr>
              <a:lnSpc>
                <a:spcPct val="150000"/>
              </a:lnSpc>
            </a:pPr>
            <a:endParaRPr lang="en-US" sz="12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(N) ≤ </a:t>
            </a:r>
            <a:r>
              <a:rPr lang="en-US" sz="2400" dirty="0"/>
              <a:t>T(N) ≤ 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(N</a:t>
            </a:r>
            <a:r>
              <a:rPr lang="en-US" sz="2400" dirty="0"/>
              <a:t>) 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6702499" y="4114800"/>
            <a:ext cx="2352896" cy="836427"/>
          </a:xfrm>
          <a:prstGeom prst="borderCallout1">
            <a:avLst>
              <a:gd name="adj1" fmla="val 81901"/>
              <a:gd name="adj2" fmla="val 215"/>
              <a:gd name="adj3" fmla="val 54664"/>
              <a:gd name="adj4" fmla="val -5691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Calculated on previous slides.</a:t>
            </a:r>
            <a:endParaRPr lang="en-US" sz="1200" dirty="0"/>
          </a:p>
        </p:txBody>
      </p:sp>
      <p:sp>
        <p:nvSpPr>
          <p:cNvPr id="19" name="Line Callout 1 18"/>
          <p:cNvSpPr/>
          <p:nvPr/>
        </p:nvSpPr>
        <p:spPr>
          <a:xfrm>
            <a:off x="7239000" y="2743200"/>
            <a:ext cx="1819496" cy="836427"/>
          </a:xfrm>
          <a:prstGeom prst="borderCallout1">
            <a:avLst>
              <a:gd name="adj1" fmla="val 81901"/>
              <a:gd name="adj2" fmla="val 215"/>
              <a:gd name="adj3" fmla="val 104240"/>
              <a:gd name="adj4" fmla="val -3412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We showed this</a:t>
            </a:r>
            <a:endParaRPr lang="en-US" sz="1200" dirty="0"/>
          </a:p>
        </p:txBody>
      </p:sp>
      <p:sp>
        <p:nvSpPr>
          <p:cNvPr id="20" name="Line Callout 1 19"/>
          <p:cNvSpPr/>
          <p:nvPr/>
        </p:nvSpPr>
        <p:spPr>
          <a:xfrm>
            <a:off x="6324600" y="5181600"/>
            <a:ext cx="2352896" cy="1295400"/>
          </a:xfrm>
          <a:prstGeom prst="borderCallout1">
            <a:avLst>
              <a:gd name="adj1" fmla="val 81901"/>
              <a:gd name="adj2" fmla="val 215"/>
              <a:gd name="adj3" fmla="val 61610"/>
              <a:gd name="adj4" fmla="val -5601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Since Big-O is an upper bound,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T(N)     O(2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29" y="6109179"/>
            <a:ext cx="199058" cy="21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4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b="1" dirty="0" err="1" smtClean="0"/>
              <a:t>Unicalc</a:t>
            </a:r>
            <a:r>
              <a:rPr lang="en-US" sz="13800" b="1" dirty="0" smtClean="0"/>
              <a:t> </a:t>
            </a:r>
            <a:br>
              <a:rPr lang="en-US" sz="13800" b="1" dirty="0" smtClean="0"/>
            </a:br>
            <a:r>
              <a:rPr lang="en-US" sz="13800" b="1" dirty="0" smtClean="0"/>
              <a:t>in Java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12495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9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213" y="217488"/>
            <a:ext cx="8382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latin typeface="Courier New" pitchFamily="49" charset="0"/>
              </a:rPr>
              <a:t>class </a:t>
            </a:r>
            <a:r>
              <a:rPr lang="en-US" b="1" dirty="0">
                <a:solidFill>
                  <a:srgbClr val="0703F3"/>
                </a:solidFill>
                <a:latin typeface="Courier New" pitchFamily="49" charset="0"/>
              </a:rPr>
              <a:t>Quantity</a:t>
            </a:r>
          </a:p>
          <a:p>
            <a:r>
              <a:rPr lang="en-US" sz="1400" b="1" dirty="0">
                <a:latin typeface="Courier New" pitchFamily="49" charset="0"/>
              </a:rPr>
              <a:t>{</a:t>
            </a:r>
          </a:p>
          <a:p>
            <a:r>
              <a:rPr lang="en-US" sz="1400" b="1" dirty="0">
                <a:latin typeface="Courier New" pitchFamily="49" charset="0"/>
              </a:rPr>
              <a:t>  private double m;    </a:t>
            </a:r>
            <a:r>
              <a:rPr lang="en-US" sz="1400" b="1" dirty="0">
                <a:solidFill>
                  <a:srgbClr val="04841C"/>
                </a:solidFill>
                <a:latin typeface="Courier New" pitchFamily="49" charset="0"/>
              </a:rPr>
              <a:t>// the multiplier</a:t>
            </a:r>
          </a:p>
          <a:p>
            <a:r>
              <a:rPr lang="en-US" sz="1400" b="1" dirty="0">
                <a:latin typeface="Courier New" pitchFamily="49" charset="0"/>
              </a:rPr>
              <a:t>  private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N;  </a:t>
            </a:r>
            <a:r>
              <a:rPr lang="en-US" sz="1400" b="1" dirty="0">
                <a:solidFill>
                  <a:srgbClr val="04841C"/>
                </a:solidFill>
                <a:latin typeface="Courier New" pitchFamily="49" charset="0"/>
              </a:rPr>
              <a:t>// the numerator</a:t>
            </a:r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private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D;  </a:t>
            </a:r>
            <a:r>
              <a:rPr lang="en-US" sz="1400" b="1" dirty="0">
                <a:solidFill>
                  <a:srgbClr val="04841C"/>
                </a:solidFill>
                <a:latin typeface="Courier New" pitchFamily="49" charset="0"/>
              </a:rPr>
              <a:t>// the denominator</a:t>
            </a:r>
          </a:p>
          <a:p>
            <a:r>
              <a:rPr lang="en-US" sz="1400" b="1" dirty="0">
                <a:latin typeface="Courier New" pitchFamily="49" charset="0"/>
              </a:rPr>
              <a:t>  private double u;    </a:t>
            </a:r>
            <a:r>
              <a:rPr lang="en-US" sz="1400" b="1" dirty="0">
                <a:solidFill>
                  <a:srgbClr val="04841C"/>
                </a:solidFill>
                <a:latin typeface="Courier New" pitchFamily="49" charset="0"/>
              </a:rPr>
              <a:t>// the uncertainty</a:t>
            </a:r>
          </a:p>
          <a:p>
            <a:endParaRPr lang="en-US" sz="1400" b="1" dirty="0">
              <a:solidFill>
                <a:srgbClr val="04841C"/>
              </a:solidFill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public Quantity(double m,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N,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D, double u)</a:t>
            </a:r>
          </a:p>
          <a:p>
            <a:r>
              <a:rPr lang="en-US" sz="1400" b="1" dirty="0">
                <a:latin typeface="Courier New" pitchFamily="49" charset="0"/>
              </a:rPr>
              <a:t>  {</a:t>
            </a:r>
          </a:p>
          <a:p>
            <a:r>
              <a:rPr lang="en-US" sz="1400" b="1" dirty="0">
                <a:latin typeface="Courier New" pitchFamily="49" charset="0"/>
              </a:rPr>
              <a:t>    </a:t>
            </a:r>
            <a:r>
              <a:rPr lang="en-US" sz="1400" b="1" dirty="0" err="1">
                <a:latin typeface="Courier New" pitchFamily="49" charset="0"/>
              </a:rPr>
              <a:t>this.m</a:t>
            </a:r>
            <a:r>
              <a:rPr lang="en-US" sz="1400" b="1" dirty="0">
                <a:latin typeface="Courier New" pitchFamily="49" charset="0"/>
              </a:rPr>
              <a:t> = m;    </a:t>
            </a:r>
            <a:r>
              <a:rPr lang="en-US" sz="1400" b="1" dirty="0" err="1">
                <a:latin typeface="Courier New" pitchFamily="49" charset="0"/>
              </a:rPr>
              <a:t>this.N</a:t>
            </a:r>
            <a:r>
              <a:rPr lang="en-US" sz="1400" b="1" dirty="0">
                <a:latin typeface="Courier New" pitchFamily="49" charset="0"/>
              </a:rPr>
              <a:t> = N;    </a:t>
            </a:r>
            <a:r>
              <a:rPr lang="en-US" sz="1400" b="1" dirty="0" err="1">
                <a:latin typeface="Courier New" pitchFamily="49" charset="0"/>
              </a:rPr>
              <a:t>this.D</a:t>
            </a:r>
            <a:r>
              <a:rPr lang="en-US" sz="1400" b="1" dirty="0">
                <a:latin typeface="Courier New" pitchFamily="49" charset="0"/>
              </a:rPr>
              <a:t> = D;    </a:t>
            </a:r>
            <a:r>
              <a:rPr lang="en-US" sz="1400" b="1" dirty="0" err="1">
                <a:latin typeface="Courier New" pitchFamily="49" charset="0"/>
              </a:rPr>
              <a:t>this.u</a:t>
            </a:r>
            <a:r>
              <a:rPr lang="en-US" sz="1400" b="1" dirty="0">
                <a:latin typeface="Courier New" pitchFamily="49" charset="0"/>
              </a:rPr>
              <a:t> = u;</a:t>
            </a:r>
          </a:p>
          <a:p>
            <a:r>
              <a:rPr lang="en-US" sz="1400" b="1" dirty="0">
                <a:latin typeface="Courier New" pitchFamily="49" charset="0"/>
              </a:rPr>
              <a:t>  }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public double </a:t>
            </a:r>
            <a:r>
              <a:rPr lang="en-US" sz="1400" b="1" dirty="0" err="1">
                <a:latin typeface="Courier New" pitchFamily="49" charset="0"/>
              </a:rPr>
              <a:t>getm</a:t>
            </a:r>
            <a:r>
              <a:rPr lang="en-US" sz="1400" b="1" dirty="0">
                <a:latin typeface="Courier New" pitchFamily="49" charset="0"/>
              </a:rPr>
              <a:t>()    {  return </a:t>
            </a:r>
            <a:r>
              <a:rPr lang="en-US" sz="1400" b="1" dirty="0" err="1">
                <a:latin typeface="Courier New" pitchFamily="49" charset="0"/>
              </a:rPr>
              <a:t>this.m</a:t>
            </a:r>
            <a:r>
              <a:rPr lang="en-US" sz="1400" b="1" dirty="0">
                <a:latin typeface="Courier New" pitchFamily="49" charset="0"/>
              </a:rPr>
              <a:t>;    }</a:t>
            </a:r>
          </a:p>
          <a:p>
            <a:r>
              <a:rPr lang="en-US" sz="1400" b="1" dirty="0">
                <a:latin typeface="Courier New" pitchFamily="49" charset="0"/>
              </a:rPr>
              <a:t>  public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getN</a:t>
            </a:r>
            <a:r>
              <a:rPr lang="en-US" sz="1400" b="1" dirty="0">
                <a:latin typeface="Courier New" pitchFamily="49" charset="0"/>
              </a:rPr>
              <a:t>()  {  return </a:t>
            </a:r>
            <a:r>
              <a:rPr lang="en-US" sz="1400" b="1" dirty="0" err="1">
                <a:latin typeface="Courier New" pitchFamily="49" charset="0"/>
              </a:rPr>
              <a:t>this.N</a:t>
            </a:r>
            <a:r>
              <a:rPr lang="en-US" sz="1400" b="1" dirty="0">
                <a:latin typeface="Courier New" pitchFamily="49" charset="0"/>
              </a:rPr>
              <a:t>;    }</a:t>
            </a:r>
          </a:p>
          <a:p>
            <a:r>
              <a:rPr lang="en-US" sz="1400" b="1" dirty="0">
                <a:latin typeface="Courier New" pitchFamily="49" charset="0"/>
              </a:rPr>
              <a:t>  public </a:t>
            </a:r>
            <a:r>
              <a:rPr lang="en-US" sz="1400" b="1" dirty="0" err="1">
                <a:latin typeface="Courier New" pitchFamily="49" charset="0"/>
              </a:rPr>
              <a:t>OpenList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getD</a:t>
            </a:r>
            <a:r>
              <a:rPr lang="en-US" sz="1400" b="1" dirty="0">
                <a:latin typeface="Courier New" pitchFamily="49" charset="0"/>
              </a:rPr>
              <a:t>()  {  return </a:t>
            </a:r>
            <a:r>
              <a:rPr lang="en-US" sz="1400" b="1" dirty="0" err="1">
                <a:latin typeface="Courier New" pitchFamily="49" charset="0"/>
              </a:rPr>
              <a:t>this.D</a:t>
            </a:r>
            <a:r>
              <a:rPr lang="en-US" sz="1400" b="1" dirty="0">
                <a:latin typeface="Courier New" pitchFamily="49" charset="0"/>
              </a:rPr>
              <a:t>;    }</a:t>
            </a:r>
          </a:p>
          <a:p>
            <a:r>
              <a:rPr lang="en-US" sz="1400" b="1" dirty="0">
                <a:latin typeface="Courier New" pitchFamily="49" charset="0"/>
              </a:rPr>
              <a:t>  public double </a:t>
            </a:r>
            <a:r>
              <a:rPr lang="en-US" sz="1400" b="1" dirty="0" err="1">
                <a:latin typeface="Courier New" pitchFamily="49" charset="0"/>
              </a:rPr>
              <a:t>getu</a:t>
            </a:r>
            <a:r>
              <a:rPr lang="en-US" sz="1400" b="1" dirty="0">
                <a:latin typeface="Courier New" pitchFamily="49" charset="0"/>
              </a:rPr>
              <a:t>()    {  return </a:t>
            </a:r>
            <a:r>
              <a:rPr lang="en-US" sz="1400" b="1" dirty="0" err="1">
                <a:latin typeface="Courier New" pitchFamily="49" charset="0"/>
              </a:rPr>
              <a:t>this.u</a:t>
            </a:r>
            <a:r>
              <a:rPr lang="en-US" sz="1400" b="1" dirty="0">
                <a:latin typeface="Courier New" pitchFamily="49" charset="0"/>
              </a:rPr>
              <a:t>;    }</a:t>
            </a:r>
          </a:p>
          <a:p>
            <a:endParaRPr lang="en-US" sz="1400" b="1" dirty="0">
              <a:latin typeface="Courier New" pitchFamily="49" charset="0"/>
            </a:endParaRPr>
          </a:p>
          <a:p>
            <a:r>
              <a:rPr lang="en-US" sz="1400" b="1" dirty="0">
                <a:latin typeface="Courier New" pitchFamily="49" charset="0"/>
              </a:rPr>
              <a:t>  public String </a:t>
            </a:r>
            <a:r>
              <a:rPr lang="en-US" sz="1400" b="1" dirty="0" err="1">
                <a:latin typeface="Courier New" pitchFamily="49" charset="0"/>
              </a:rPr>
              <a:t>toString</a:t>
            </a:r>
            <a:r>
              <a:rPr lang="en-US" sz="1400" b="1" dirty="0">
                <a:latin typeface="Courier New" pitchFamily="49" charset="0"/>
              </a:rPr>
              <a:t>()</a:t>
            </a:r>
          </a:p>
          <a:p>
            <a:r>
              <a:rPr lang="en-US" sz="1400" b="1" dirty="0">
                <a:latin typeface="Courier New" pitchFamily="49" charset="0"/>
              </a:rPr>
              <a:t>  {</a:t>
            </a:r>
          </a:p>
          <a:p>
            <a:r>
              <a:rPr lang="en-US" sz="1400" b="1" dirty="0">
                <a:latin typeface="Courier New" pitchFamily="49" charset="0"/>
              </a:rPr>
              <a:t>    return "</a:t>
            </a:r>
            <a:r>
              <a:rPr lang="en-US" sz="1800" b="1" dirty="0">
                <a:solidFill>
                  <a:srgbClr val="A510D3"/>
                </a:solidFill>
                <a:latin typeface="Courier New" pitchFamily="49" charset="0"/>
              </a:rPr>
              <a:t>{</a:t>
            </a:r>
            <a:r>
              <a:rPr lang="en-US" sz="1400" b="1" dirty="0">
                <a:latin typeface="Courier New" pitchFamily="49" charset="0"/>
              </a:rPr>
              <a:t>" + </a:t>
            </a:r>
            <a:r>
              <a:rPr lang="en-US" sz="1400" b="1" dirty="0" err="1">
                <a:latin typeface="Courier New" pitchFamily="49" charset="0"/>
              </a:rPr>
              <a:t>this.m</a:t>
            </a:r>
            <a:r>
              <a:rPr lang="en-US" sz="1400" b="1" dirty="0">
                <a:latin typeface="Courier New" pitchFamily="49" charset="0"/>
              </a:rPr>
              <a:t> + "," + </a:t>
            </a:r>
            <a:r>
              <a:rPr lang="en-US" sz="1400" b="1" dirty="0" err="1">
                <a:latin typeface="Courier New" pitchFamily="49" charset="0"/>
              </a:rPr>
              <a:t>this.N</a:t>
            </a:r>
            <a:r>
              <a:rPr lang="en-US" sz="1400" b="1" dirty="0">
                <a:latin typeface="Courier New" pitchFamily="49" charset="0"/>
              </a:rPr>
              <a:t> + "," + </a:t>
            </a:r>
            <a:r>
              <a:rPr lang="en-US" sz="1400" b="1" dirty="0" err="1">
                <a:latin typeface="Courier New" pitchFamily="49" charset="0"/>
              </a:rPr>
              <a:t>this.D</a:t>
            </a:r>
            <a:r>
              <a:rPr lang="en-US" sz="1400" b="1" dirty="0">
                <a:latin typeface="Courier New" pitchFamily="49" charset="0"/>
              </a:rPr>
              <a:t> + "," + </a:t>
            </a:r>
            <a:r>
              <a:rPr lang="en-US" sz="1400" b="1" dirty="0" err="1">
                <a:latin typeface="Courier New" pitchFamily="49" charset="0"/>
              </a:rPr>
              <a:t>this.u</a:t>
            </a:r>
            <a:r>
              <a:rPr lang="en-US" sz="1400" b="1" dirty="0">
                <a:latin typeface="Courier New" pitchFamily="49" charset="0"/>
              </a:rPr>
              <a:t> + "</a:t>
            </a:r>
            <a:r>
              <a:rPr lang="en-US" sz="1800" b="1" dirty="0">
                <a:solidFill>
                  <a:srgbClr val="A510D3"/>
                </a:solidFill>
                <a:latin typeface="Courier New" pitchFamily="49" charset="0"/>
              </a:rPr>
              <a:t>}</a:t>
            </a:r>
            <a:r>
              <a:rPr lang="en-US" sz="1400" b="1" dirty="0">
                <a:latin typeface="Courier New" pitchFamily="49" charset="0"/>
              </a:rPr>
              <a:t>";</a:t>
            </a:r>
          </a:p>
          <a:p>
            <a:r>
              <a:rPr lang="en-US" sz="1400" b="1" dirty="0">
                <a:latin typeface="Courier New" pitchFamily="49" charset="0"/>
              </a:rPr>
              <a:t>  }</a:t>
            </a:r>
          </a:p>
        </p:txBody>
      </p:sp>
      <p:sp>
        <p:nvSpPr>
          <p:cNvPr id="58370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67400" y="242888"/>
            <a:ext cx="22812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Quantity</a:t>
            </a:r>
          </a:p>
        </p:txBody>
      </p:sp>
      <p:sp>
        <p:nvSpPr>
          <p:cNvPr id="58371" name="Text Box 9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67400" y="3035300"/>
            <a:ext cx="2755900" cy="7397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"getters" </a:t>
            </a:r>
            <a:r>
              <a:rPr lang="en-US" sz="1400" dirty="0">
                <a:latin typeface="Calibri" pitchFamily="34" charset="0"/>
              </a:rPr>
              <a:t>- methods for obtaining data members without making the data itself public</a:t>
            </a:r>
          </a:p>
        </p:txBody>
      </p:sp>
      <p:grpSp>
        <p:nvGrpSpPr>
          <p:cNvPr id="58373" name="Group 9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651875" y="5761038"/>
            <a:ext cx="374650" cy="515937"/>
            <a:chOff x="2928" y="1051"/>
            <a:chExt cx="840" cy="957"/>
          </a:xfrm>
        </p:grpSpPr>
        <p:sp>
          <p:nvSpPr>
            <p:cNvPr id="58381" name="Freeform 9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Oval 9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3" name="Oval 9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4" name="Oval 10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Oval 10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Oval 10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Oval 10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Oval 10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AutoShape 10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Freeform 10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1" name="Freeform 10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2" name="Freeform 10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93" name="Freeform 10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74" name="Text Box 1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76600" y="5943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( 42.0   ("m")   ("s" "s") )</a:t>
            </a:r>
          </a:p>
        </p:txBody>
      </p:sp>
      <p:sp>
        <p:nvSpPr>
          <p:cNvPr id="58375" name="Text Box 1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5129213"/>
            <a:ext cx="4114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10D3"/>
                </a:solidFill>
                <a:latin typeface="Courier New" pitchFamily="49" charset="0"/>
              </a:rPr>
              <a:t>{</a:t>
            </a:r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 42.0, ["m"], ["s", "s"] </a:t>
            </a:r>
            <a:r>
              <a:rPr lang="en-US" sz="3200" b="1">
                <a:solidFill>
                  <a:srgbClr val="A510D3"/>
                </a:solidFill>
                <a:latin typeface="Courier New" pitchFamily="49" charset="0"/>
              </a:rPr>
              <a:t>}</a:t>
            </a:r>
            <a:endParaRPr lang="en-US" sz="3200" b="1">
              <a:solidFill>
                <a:srgbClr val="0703F3"/>
              </a:solidFill>
              <a:latin typeface="Courier New" pitchFamily="49" charset="0"/>
            </a:endParaRPr>
          </a:p>
        </p:txBody>
      </p:sp>
      <p:sp>
        <p:nvSpPr>
          <p:cNvPr id="58376" name="Text Box 1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5981700"/>
            <a:ext cx="2554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703F3"/>
                </a:solidFill>
                <a:latin typeface="Cambria" pitchFamily="18" charset="0"/>
              </a:rPr>
              <a:t>Scheme's quantity list:</a:t>
            </a:r>
          </a:p>
        </p:txBody>
      </p:sp>
      <p:sp>
        <p:nvSpPr>
          <p:cNvPr id="58377" name="Text Box 1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5278438"/>
            <a:ext cx="2554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>
                <a:solidFill>
                  <a:srgbClr val="0703F3"/>
                </a:solidFill>
                <a:latin typeface="Cambria" pitchFamily="18" charset="0"/>
              </a:rPr>
              <a:t>Java's quantity object: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7363" y="938213"/>
            <a:ext cx="28908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Times New Roman" pitchFamily="18" charset="0"/>
              </a:rPr>
              <a:t>Unicalc, but in Java</a:t>
            </a:r>
          </a:p>
        </p:txBody>
      </p:sp>
    </p:spTree>
    <p:extLst>
      <p:ext uri="{BB962C8B-B14F-4D97-AF65-F5344CB8AC3E}">
        <p14:creationId xmlns:p14="http://schemas.microsoft.com/office/powerpoint/2010/main" val="5107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  <p:bldP spid="58375" grpId="0"/>
      <p:bldP spid="58376" grpId="0"/>
      <p:bldP spid="583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6213" y="228600"/>
            <a:ext cx="8382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latin typeface="Courier New" pitchFamily="49" charset="0"/>
              </a:rPr>
              <a:t>class </a:t>
            </a:r>
            <a:r>
              <a:rPr lang="en-US" b="1">
                <a:solidFill>
                  <a:srgbClr val="0703F3"/>
                </a:solidFill>
                <a:latin typeface="Courier New" pitchFamily="49" charset="0"/>
              </a:rPr>
              <a:t>Quantity</a:t>
            </a:r>
          </a:p>
          <a:p>
            <a:r>
              <a:rPr lang="en-US" sz="1400" b="1">
                <a:latin typeface="Courier New" pitchFamily="49" charset="0"/>
              </a:rPr>
              <a:t>{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// data members  m, N, D, u</a:t>
            </a:r>
          </a:p>
          <a:p>
            <a:r>
              <a:rPr lang="en-US" sz="1400" b="1">
                <a:latin typeface="Courier New" pitchFamily="49" charset="0"/>
              </a:rPr>
              <a:t>  // constructor:  Quantity( m, N, D, u )</a:t>
            </a:r>
          </a:p>
          <a:p>
            <a:r>
              <a:rPr lang="en-US" sz="1400" b="1">
                <a:latin typeface="Courier New" pitchFamily="49" charset="0"/>
              </a:rPr>
              <a:t>  // getters:   getm(), getN(), getD(), getu()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public static Quantity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simplify</a:t>
            </a:r>
            <a:r>
              <a:rPr lang="en-US" sz="1400" b="1">
                <a:latin typeface="Courier New" pitchFamily="49" charset="0"/>
              </a:rPr>
              <a:t>(Quantity Q) …</a:t>
            </a:r>
          </a:p>
          <a:p>
            <a:r>
              <a:rPr lang="en-US" sz="1400" b="1">
                <a:latin typeface="Courier New" pitchFamily="49" charset="0"/>
              </a:rPr>
              <a:t>  public static Quantity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multiply</a:t>
            </a:r>
            <a:r>
              <a:rPr lang="en-US" sz="1400" b="1">
                <a:latin typeface="Courier New" pitchFamily="49" charset="0"/>
              </a:rPr>
              <a:t>(Quantity Q1, Quantity Q2) …</a:t>
            </a:r>
          </a:p>
          <a:p>
            <a:r>
              <a:rPr lang="en-US" sz="1400" b="1">
                <a:latin typeface="Courier New" pitchFamily="49" charset="0"/>
              </a:rPr>
              <a:t>  public static Quantity  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divide</a:t>
            </a:r>
            <a:r>
              <a:rPr lang="en-US" sz="1400" b="1">
                <a:latin typeface="Courier New" pitchFamily="49" charset="0"/>
              </a:rPr>
              <a:t>(Quantity Q1, Quantity Q2) …</a:t>
            </a:r>
          </a:p>
          <a:p>
            <a:r>
              <a:rPr lang="en-US" sz="1400" b="1">
                <a:latin typeface="Courier New" pitchFamily="49" charset="0"/>
              </a:rPr>
              <a:t>  public static Quantity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norm_unit</a:t>
            </a:r>
            <a:r>
              <a:rPr lang="en-US" sz="1400" b="1">
                <a:latin typeface="Courier New" pitchFamily="49" charset="0"/>
              </a:rPr>
              <a:t>(String unit, OpenList DB) …</a:t>
            </a:r>
          </a:p>
          <a:p>
            <a:r>
              <a:rPr lang="en-US" sz="1400" b="1">
                <a:latin typeface="Courier New" pitchFamily="49" charset="0"/>
              </a:rPr>
              <a:t>  public static Quantity    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norm</a:t>
            </a:r>
            <a:r>
              <a:rPr lang="en-US" sz="1400" b="1">
                <a:latin typeface="Courier New" pitchFamily="49" charset="0"/>
              </a:rPr>
              <a:t>(Quantity Q,  OpenList DB) …</a:t>
            </a:r>
          </a:p>
          <a:p>
            <a:endParaRPr lang="en-US" sz="1400" b="1">
              <a:latin typeface="Courier New" pitchFamily="49" charset="0"/>
            </a:endParaRPr>
          </a:p>
          <a:p>
            <a:r>
              <a:rPr lang="en-US" sz="1400" b="1">
                <a:latin typeface="Courier New" pitchFamily="49" charset="0"/>
              </a:rPr>
              <a:t>  public static Quantity     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add</a:t>
            </a:r>
            <a:r>
              <a:rPr lang="en-US" sz="1400" b="1">
                <a:latin typeface="Courier New" pitchFamily="49" charset="0"/>
              </a:rPr>
              <a:t>(Quantity Q1, Quantity Q2, OpenList DB) …</a:t>
            </a:r>
          </a:p>
          <a:p>
            <a:r>
              <a:rPr lang="en-US" sz="1400" b="1">
                <a:latin typeface="Courier New" pitchFamily="49" charset="0"/>
              </a:rPr>
              <a:t>  public static Quantity    </a:t>
            </a:r>
            <a:r>
              <a:rPr lang="en-US" sz="1400" b="1">
                <a:solidFill>
                  <a:srgbClr val="960117"/>
                </a:solidFill>
                <a:latin typeface="Courier New" pitchFamily="49" charset="0"/>
              </a:rPr>
              <a:t>negate</a:t>
            </a:r>
            <a:r>
              <a:rPr lang="en-US" sz="1400" b="1">
                <a:latin typeface="Courier New" pitchFamily="49" charset="0"/>
              </a:rPr>
              <a:t>(Quantity Q) …</a:t>
            </a:r>
          </a:p>
        </p:txBody>
      </p:sp>
      <p:sp>
        <p:nvSpPr>
          <p:cNvPr id="604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89788" y="6473825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>
                <a:solidFill>
                  <a:srgbClr val="B9B1BA"/>
                </a:solidFill>
              </a:rPr>
              <a:t>try this last one…</a:t>
            </a:r>
          </a:p>
        </p:txBody>
      </p:sp>
      <p:sp>
        <p:nvSpPr>
          <p:cNvPr id="60420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67400" y="242888"/>
            <a:ext cx="22812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Quantity</a:t>
            </a:r>
          </a:p>
        </p:txBody>
      </p:sp>
      <p:sp>
        <p:nvSpPr>
          <p:cNvPr id="60421" name="Text 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67363" y="938213"/>
            <a:ext cx="28908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Times New Roman" pitchFamily="18" charset="0"/>
              </a:rPr>
              <a:t>Unicalc, but in Java</a:t>
            </a:r>
          </a:p>
        </p:txBody>
      </p:sp>
    </p:spTree>
    <p:extLst>
      <p:ext uri="{BB962C8B-B14F-4D97-AF65-F5344CB8AC3E}">
        <p14:creationId xmlns:p14="http://schemas.microsoft.com/office/powerpoint/2010/main" val="23165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17838" y="152400"/>
            <a:ext cx="5821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A unicalc language</a:t>
            </a:r>
            <a:endParaRPr lang="en-US" sz="4200" i="1">
              <a:latin typeface="Times New Roman" pitchFamily="18" charset="0"/>
            </a:endParaRPr>
          </a:p>
        </p:txBody>
      </p:sp>
      <p:sp>
        <p:nvSpPr>
          <p:cNvPr id="61442" name="Text Box 2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46650" y="2012950"/>
            <a:ext cx="3733800" cy="1754326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703F3"/>
                </a:solidFill>
                <a:latin typeface="Cambria" pitchFamily="18" charset="0"/>
              </a:rPr>
              <a:t>An example </a:t>
            </a: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/>
            </a:r>
            <a:b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</a:b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>read-</a:t>
            </a:r>
            <a:r>
              <a:rPr lang="en-US" sz="3600" dirty="0" err="1" smtClean="0">
                <a:solidFill>
                  <a:srgbClr val="0703F3"/>
                </a:solidFill>
                <a:latin typeface="Cambria" pitchFamily="18" charset="0"/>
              </a:rPr>
              <a:t>eval</a:t>
            </a:r>
            <a:r>
              <a:rPr lang="en-US" sz="3600" dirty="0" smtClean="0">
                <a:solidFill>
                  <a:srgbClr val="0703F3"/>
                </a:solidFill>
                <a:latin typeface="Cambria" pitchFamily="18" charset="0"/>
              </a:rPr>
              <a:t>-print </a:t>
            </a:r>
            <a:r>
              <a:rPr lang="en-US" sz="3600" dirty="0">
                <a:solidFill>
                  <a:srgbClr val="0703F3"/>
                </a:solidFill>
                <a:latin typeface="Cambria" pitchFamily="18" charset="0"/>
              </a:rPr>
              <a:t>loop (REPL)</a:t>
            </a:r>
          </a:p>
        </p:txBody>
      </p:sp>
      <p:sp>
        <p:nvSpPr>
          <p:cNvPr id="61444" name="Rectangle 2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412750"/>
            <a:ext cx="3768725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60117"/>
                </a:solidFill>
                <a:latin typeface="Courier New" pitchFamily="49" charset="0"/>
              </a:rPr>
              <a:t>% java Evaluator</a:t>
            </a:r>
            <a:endParaRPr lang="en-US" sz="1800" b="1">
              <a:solidFill>
                <a:srgbClr val="0703F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def yard 3 foot</a:t>
            </a:r>
          </a:p>
          <a:p>
            <a:r>
              <a:rPr lang="en-US" sz="1800" b="1">
                <a:latin typeface="Courier New" pitchFamily="49" charset="0"/>
              </a:rPr>
              <a:t>  { 3.0, [foot], [] }</a:t>
            </a:r>
          </a:p>
          <a:p>
            <a:endParaRPr lang="en-US" sz="1800" b="1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def furlong 0.125 mile</a:t>
            </a:r>
          </a:p>
          <a:p>
            <a:r>
              <a:rPr lang="en-US" sz="1800" b="1">
                <a:latin typeface="Courier New" pitchFamily="49" charset="0"/>
              </a:rPr>
              <a:t>  { 0.125, [mile], [] }</a:t>
            </a:r>
          </a:p>
          <a:p>
            <a:endParaRPr lang="en-US" sz="1800" b="1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def mile 5280 foot</a:t>
            </a:r>
          </a:p>
          <a:p>
            <a:r>
              <a:rPr lang="en-US" sz="1800" b="1">
                <a:latin typeface="Courier New" pitchFamily="49" charset="0"/>
              </a:rPr>
              <a:t>  { 5280.0, [foot], [] }</a:t>
            </a:r>
          </a:p>
          <a:p>
            <a:endParaRPr lang="en-US" sz="1800" b="1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1 foot + 2 yard  </a:t>
            </a:r>
          </a:p>
          <a:p>
            <a:r>
              <a:rPr lang="en-US" sz="1800" b="1">
                <a:latin typeface="Courier New" pitchFamily="49" charset="0"/>
              </a:rPr>
              <a:t>  { 7.0, [foot], [] }</a:t>
            </a:r>
          </a:p>
          <a:p>
            <a:endParaRPr lang="en-US" sz="1800" b="1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def hour 3600 second</a:t>
            </a:r>
          </a:p>
          <a:p>
            <a:r>
              <a:rPr lang="en-US" sz="1800" b="1">
                <a:latin typeface="Courier New" pitchFamily="49" charset="0"/>
              </a:rPr>
              <a:t>  { 3600.0, [second], [] }</a:t>
            </a:r>
          </a:p>
          <a:p>
            <a:endParaRPr lang="en-US" sz="1800" b="1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def day 24 hour</a:t>
            </a:r>
          </a:p>
          <a:p>
            <a:r>
              <a:rPr lang="en-US" sz="1800" b="1">
                <a:latin typeface="Courier New" pitchFamily="49" charset="0"/>
              </a:rPr>
              <a:t>  { 24.0, [hour], [] }</a:t>
            </a:r>
          </a:p>
          <a:p>
            <a:endParaRPr lang="en-US" sz="1800" b="1">
              <a:solidFill>
                <a:srgbClr val="0703F3"/>
              </a:solidFill>
              <a:latin typeface="Courier New" pitchFamily="49" charset="0"/>
            </a:endParaRPr>
          </a:p>
          <a:p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# 1 mile / day</a:t>
            </a:r>
          </a:p>
          <a:p>
            <a:r>
              <a:rPr lang="en-US" sz="1800" b="1">
                <a:latin typeface="Courier New" pitchFamily="49" charset="0"/>
              </a:rPr>
              <a:t>  ???</a:t>
            </a:r>
            <a:endParaRPr lang="en-US" sz="1800" b="1">
              <a:solidFill>
                <a:srgbClr val="0703F3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9600" b="1" dirty="0" smtClean="0"/>
              <a:t>Big idea of Hw9 </a:t>
            </a:r>
            <a:br>
              <a:rPr lang="en-US" sz="9600" b="1" dirty="0" smtClean="0"/>
            </a:br>
            <a:r>
              <a:rPr lang="en-US" sz="9600" b="1" dirty="0" smtClean="0"/>
              <a:t>(</a:t>
            </a:r>
            <a:r>
              <a:rPr lang="en-US" sz="9600" b="1" dirty="0" err="1" smtClean="0"/>
              <a:t>Unicalc</a:t>
            </a:r>
            <a:r>
              <a:rPr lang="en-US" sz="9600" b="1" dirty="0" smtClean="0"/>
              <a:t>)</a:t>
            </a:r>
            <a:br>
              <a:rPr lang="en-US" sz="9600" b="1" dirty="0" smtClean="0"/>
            </a:br>
            <a:r>
              <a:rPr lang="en-US" sz="13800" b="1" dirty="0" smtClean="0"/>
              <a:t>Parsing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28609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531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614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547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615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9547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6151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88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6152" name="Rectangl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35138" y="1928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6530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6530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291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String[]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615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89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ParseTree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57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037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Quantity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6158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878263" y="1716087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56038" y="2706687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830638" y="3187700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81438" y="4154487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822700" y="4752975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9375" y="5784850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br>
              <a:rPr lang="en-US" dirty="0" smtClean="0"/>
            </a:br>
            <a:r>
              <a:rPr lang="en-US" dirty="0" smtClean="0"/>
              <a:t>(Not in your notes)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99500" cy="4525963"/>
          </a:xfrm>
        </p:spPr>
        <p:txBody>
          <a:bodyPr/>
          <a:lstStyle/>
          <a:p>
            <a:r>
              <a:rPr lang="en-US" dirty="0" smtClean="0"/>
              <a:t>Prolog Quiz Bonus due today!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isn’t too late to talk to Colleen about your quiz!!!! </a:t>
            </a:r>
            <a:endParaRPr lang="en-US" dirty="0" smtClean="0"/>
          </a:p>
          <a:p>
            <a:pPr lvl="1"/>
            <a:r>
              <a:rPr lang="en-US" dirty="0" smtClean="0"/>
              <a:t>Or other stuff</a:t>
            </a:r>
          </a:p>
          <a:p>
            <a:pPr lvl="1"/>
            <a:r>
              <a:rPr lang="en-US" dirty="0" smtClean="0"/>
              <a:t>There is a reason I have 5 hours of office hours a week!</a:t>
            </a:r>
          </a:p>
          <a:p>
            <a:r>
              <a:rPr lang="en-US" dirty="0" smtClean="0"/>
              <a:t>No office hours Friday!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09000" y="6172200"/>
            <a:ext cx="330200" cy="430213"/>
            <a:chOff x="2928" y="1051"/>
            <a:chExt cx="840" cy="957"/>
          </a:xfrm>
        </p:grpSpPr>
        <p:sp>
          <p:nvSpPr>
            <p:cNvPr id="24595" name="Freeform 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Oval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Oval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Oval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Oval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Oval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Oval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AutoShap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17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19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2" name="Text Box 2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596188" y="5943600"/>
            <a:ext cx="938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04841C"/>
                </a:solidFill>
              </a:rPr>
              <a:t>How is </a:t>
            </a:r>
            <a:r>
              <a:rPr lang="en-US" sz="900" b="1" i="1" dirty="0">
                <a:solidFill>
                  <a:srgbClr val="04841C"/>
                </a:solidFill>
              </a:rPr>
              <a:t>this </a:t>
            </a:r>
            <a:r>
              <a:rPr lang="en-US" sz="900" dirty="0">
                <a:solidFill>
                  <a:srgbClr val="04841C"/>
                </a:solidFill>
              </a:rPr>
              <a:t>going to work?</a:t>
            </a:r>
          </a:p>
        </p:txBody>
      </p:sp>
      <p:sp>
        <p:nvSpPr>
          <p:cNvPr id="24583" name="Text Box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0863" y="2895600"/>
            <a:ext cx="211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Token List</a:t>
            </a:r>
          </a:p>
        </p:txBody>
      </p:sp>
      <p:sp>
        <p:nvSpPr>
          <p:cNvPr id="24584" name="Text Box 2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7850" y="4221017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Parse Tree</a:t>
            </a:r>
          </a:p>
        </p:txBody>
      </p:sp>
      <p:sp>
        <p:nvSpPr>
          <p:cNvPr id="24585" name="Text Box 2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24175" y="2895600"/>
            <a:ext cx="46196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dirty="0">
                <a:latin typeface="Calibri" pitchFamily="34" charset="0"/>
              </a:rPr>
              <a:t>&lt; </a:t>
            </a:r>
            <a:r>
              <a:rPr lang="en-US" sz="2700" b="1" dirty="0" smtClean="0">
                <a:latin typeface="Calibri" pitchFamily="34" charset="0"/>
              </a:rPr>
              <a:t>“8”   “+”   “4”   “*”   “5” </a:t>
            </a:r>
            <a:r>
              <a:rPr lang="en-US" sz="2700" b="1" dirty="0">
                <a:latin typeface="Calibri" pitchFamily="34" charset="0"/>
              </a:rPr>
              <a:t>&gt;</a:t>
            </a:r>
          </a:p>
        </p:txBody>
      </p:sp>
      <p:sp>
        <p:nvSpPr>
          <p:cNvPr id="24586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16549" y="4221017"/>
            <a:ext cx="38893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 dirty="0">
                <a:latin typeface="Calibri" pitchFamily="34" charset="0"/>
              </a:rPr>
              <a:t>[+, [8], [*, [4], [5]]]</a:t>
            </a:r>
          </a:p>
        </p:txBody>
      </p:sp>
      <p:sp>
        <p:nvSpPr>
          <p:cNvPr id="24587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1524000"/>
            <a:ext cx="211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String</a:t>
            </a:r>
          </a:p>
        </p:txBody>
      </p:sp>
      <p:sp>
        <p:nvSpPr>
          <p:cNvPr id="24588" name="Text Box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33738" y="1616075"/>
            <a:ext cx="2514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>
                <a:latin typeface="Calibri" pitchFamily="34" charset="0"/>
              </a:rPr>
              <a:t>"8 + 4 * 5"</a:t>
            </a:r>
          </a:p>
        </p:txBody>
      </p:sp>
      <p:sp>
        <p:nvSpPr>
          <p:cNvPr id="24589" name="Text 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5843588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  <a:latin typeface="Comic Sans MS" pitchFamily="66" charset="0"/>
              </a:rPr>
              <a:t>Evaluation</a:t>
            </a:r>
            <a:endParaRPr lang="en-US" dirty="0">
              <a:solidFill>
                <a:srgbClr val="A510D3"/>
              </a:solidFill>
              <a:latin typeface="Comic Sans MS" pitchFamily="66" charset="0"/>
            </a:endParaRPr>
          </a:p>
        </p:txBody>
      </p:sp>
      <p:sp>
        <p:nvSpPr>
          <p:cNvPr id="24590" name="Text Box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52713" y="5816600"/>
            <a:ext cx="2438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1">
                <a:latin typeface="Calibri" pitchFamily="34" charset="0"/>
              </a:rPr>
              <a:t>28.0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70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5051279"/>
              <a:ext cx="7937" cy="15875"/>
            </p14:xfrm>
          </p:contentPart>
        </mc:Choice>
        <mc:Fallback xmlns="">
          <p:pic>
            <p:nvPicPr>
              <p:cNvPr id="7170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40030" y="5047310"/>
                <a:ext cx="24156" cy="28864"/>
              </a:xfrm>
              <a:prstGeom prst="rect">
                <a:avLst/>
              </a:prstGeom>
            </p:spPr>
          </p:pic>
        </mc:Fallback>
      </mc:AlternateContent>
      <p:pic>
        <p:nvPicPr>
          <p:cNvPr id="24594" name="Picture 9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6964363" y="228600"/>
            <a:ext cx="19065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-152400" y="228600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15" y="3943973"/>
            <a:ext cx="1502285" cy="13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1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/>
      <p:bldP spid="24586" grpId="0"/>
      <p:bldP spid="24589" grpId="0"/>
      <p:bldP spid="245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2788" y="1755775"/>
            <a:ext cx="5668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600">
              <a:latin typeface="Monaco" charset="0"/>
            </a:endParaRPr>
          </a:p>
          <a:p>
            <a:endParaRPr lang="en-US" sz="1600">
              <a:latin typeface="Monaco" charset="0"/>
            </a:endParaRPr>
          </a:p>
          <a:p>
            <a:endParaRPr lang="en-US" sz="1600">
              <a:latin typeface="Monaco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9063" y="1156723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latin typeface="Courier New" pitchFamily="49" charset="0"/>
              </a:rPr>
              <a:t>inumbrage</a:t>
            </a:r>
            <a:endParaRPr lang="en-US" u="sng">
              <a:latin typeface="Times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25775" y="1451998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latin typeface="Courier New" pitchFamily="49" charset="0"/>
              </a:rPr>
              <a:t>atonementionlyingravenspecksoftheartsseekindimagesinamementogodigatherscarletnotestendangerslaysherelapses</a:t>
            </a:r>
            <a:endParaRPr lang="en-US" dirty="0">
              <a:latin typeface="Times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7588" y="2286000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rgbClr val="E48302"/>
                </a:solidFill>
                <a:latin typeface="Courier New" pitchFamily="49" charset="0"/>
              </a:rPr>
              <a:t>in</a:t>
            </a:r>
            <a:r>
              <a:rPr lang="en-US" sz="1400" b="1" u="sng">
                <a:latin typeface="Courier New" pitchFamily="49" charset="0"/>
              </a:rPr>
              <a:t>umbrage</a:t>
            </a:r>
            <a:endParaRPr lang="en-US">
              <a:latin typeface="Times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94300" y="2581275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at</a:t>
            </a:r>
            <a:r>
              <a:rPr lang="en-US" sz="1400" b="1">
                <a:latin typeface="Courier New" pitchFamily="49" charset="0"/>
              </a:rPr>
              <a:t>one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mention</a:t>
            </a:r>
            <a:r>
              <a:rPr lang="en-US" sz="1400" b="1">
                <a:latin typeface="Courier New" pitchFamily="49" charset="0"/>
              </a:rPr>
              <a:t>lying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ravens</a:t>
            </a:r>
            <a:r>
              <a:rPr lang="en-US" sz="1400" b="1">
                <a:latin typeface="Courier New" pitchFamily="49" charset="0"/>
              </a:rPr>
              <a:t>pecksoft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hearts</a:t>
            </a:r>
            <a:r>
              <a:rPr lang="en-US" sz="1400" b="1">
                <a:latin typeface="Courier New" pitchFamily="49" charset="0"/>
              </a:rPr>
              <a:t>see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kind</a:t>
            </a:r>
            <a:r>
              <a:rPr lang="en-US" sz="1400" b="1">
                <a:latin typeface="Courier New" pitchFamily="49" charset="0"/>
              </a:rPr>
              <a:t>images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a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memento</a:t>
            </a:r>
            <a:r>
              <a:rPr lang="en-US" sz="1400" b="1">
                <a:latin typeface="Courier New" pitchFamily="49" charset="0"/>
              </a:rPr>
              <a:t>go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dig</a:t>
            </a:r>
            <a:r>
              <a:rPr lang="en-US" sz="1400" b="1">
                <a:latin typeface="Courier New" pitchFamily="49" charset="0"/>
              </a:rPr>
              <a:t>at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her</a:t>
            </a:r>
            <a:r>
              <a:rPr lang="en-US" sz="1400" b="1">
                <a:latin typeface="Courier New" pitchFamily="49" charset="0"/>
              </a:rPr>
              <a:t>scar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let</a:t>
            </a:r>
            <a:r>
              <a:rPr lang="en-US" sz="1400" b="1">
                <a:latin typeface="Courier New" pitchFamily="49" charset="0"/>
              </a:rPr>
              <a:t>no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test</a:t>
            </a:r>
            <a:r>
              <a:rPr lang="en-US" sz="1400" b="1">
                <a:latin typeface="Courier New" pitchFamily="49" charset="0"/>
              </a:rPr>
              <a:t>end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anger</a:t>
            </a:r>
            <a:r>
              <a:rPr lang="en-US" sz="1400" b="1">
                <a:latin typeface="Courier New" pitchFamily="49" charset="0"/>
              </a:rPr>
              <a:t>slays</a:t>
            </a:r>
            <a:r>
              <a:rPr lang="en-US" sz="1400" b="1">
                <a:solidFill>
                  <a:srgbClr val="E48302"/>
                </a:solidFill>
                <a:latin typeface="Courier New" pitchFamily="49" charset="0"/>
              </a:rPr>
              <a:t>her</a:t>
            </a:r>
            <a:r>
              <a:rPr lang="en-US" sz="1400" b="1">
                <a:latin typeface="Courier New" pitchFamily="49" charset="0"/>
              </a:rPr>
              <a:t>elapses</a:t>
            </a:r>
            <a:endParaRPr lang="en-US">
              <a:latin typeface="Times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89088" y="2286000"/>
            <a:ext cx="1301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u="sng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 u="sng">
                <a:latin typeface="Courier New" pitchFamily="49" charset="0"/>
              </a:rPr>
              <a:t>numb</a:t>
            </a:r>
            <a:r>
              <a:rPr lang="en-US" sz="1400" b="1" u="sng">
                <a:solidFill>
                  <a:schemeClr val="hlink"/>
                </a:solidFill>
                <a:latin typeface="Courier New" pitchFamily="49" charset="0"/>
              </a:rPr>
              <a:t>rage</a:t>
            </a:r>
            <a:endParaRPr lang="en-US" u="sng">
              <a:latin typeface="Times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" y="2581275"/>
            <a:ext cx="31194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Courier New" pitchFamily="49" charset="0"/>
              </a:rPr>
              <a:t>atonement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>
                <a:latin typeface="Courier New" pitchFamily="49" charset="0"/>
              </a:rPr>
              <a:t>only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graven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specks</a:t>
            </a:r>
            <a:r>
              <a:rPr lang="en-US" sz="1400" b="1">
                <a:latin typeface="Courier New" pitchFamily="49" charset="0"/>
              </a:rPr>
              <a:t>ofthe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arts</a:t>
            </a:r>
            <a:r>
              <a:rPr lang="en-US" sz="1400" b="1">
                <a:latin typeface="Courier New" pitchFamily="49" charset="0"/>
              </a:rPr>
              <a:t>seek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in</a:t>
            </a:r>
            <a:r>
              <a:rPr lang="en-US" sz="1400" b="1">
                <a:latin typeface="Courier New" pitchFamily="49" charset="0"/>
              </a:rPr>
              <a:t>dim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ages</a:t>
            </a:r>
            <a:r>
              <a:rPr lang="en-US" sz="1400" b="1">
                <a:latin typeface="Courier New" pitchFamily="49" charset="0"/>
              </a:rPr>
              <a:t>i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name</a:t>
            </a:r>
            <a:r>
              <a:rPr lang="en-US" sz="1400" b="1">
                <a:latin typeface="Courier New" pitchFamily="49" charset="0"/>
              </a:rPr>
              <a:t>men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to</a:t>
            </a:r>
            <a:r>
              <a:rPr lang="en-US" sz="1400" b="1">
                <a:latin typeface="Courier New" pitchFamily="49" charset="0"/>
              </a:rPr>
              <a:t>god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1400" b="1">
                <a:latin typeface="Courier New" pitchFamily="49" charset="0"/>
              </a:rPr>
              <a:t>gather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scarlet</a:t>
            </a:r>
            <a:r>
              <a:rPr lang="en-US" sz="1400" b="1">
                <a:latin typeface="Courier New" pitchFamily="49" charset="0"/>
              </a:rPr>
              <a:t>notes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ten</a:t>
            </a:r>
            <a:r>
              <a:rPr lang="en-US" sz="1400" b="1">
                <a:latin typeface="Courier New" pitchFamily="49" charset="0"/>
              </a:rPr>
              <a:t>dangers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lay</a:t>
            </a:r>
            <a:r>
              <a:rPr lang="en-US" sz="1400" b="1">
                <a:latin typeface="Courier New" pitchFamily="49" charset="0"/>
              </a:rPr>
              <a:t>she</a:t>
            </a:r>
            <a:r>
              <a:rPr lang="en-US" sz="1400" b="1">
                <a:solidFill>
                  <a:schemeClr val="hlink"/>
                </a:solidFill>
                <a:latin typeface="Courier New" pitchFamily="49" charset="0"/>
              </a:rPr>
              <a:t>relapses</a:t>
            </a:r>
            <a:endParaRPr lang="en-US">
              <a:latin typeface="Times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983038"/>
            <a:ext cx="2333625" cy="2800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789363"/>
            <a:ext cx="1914525" cy="30924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72400" y="6507163"/>
            <a:ext cx="1277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/>
              <a:t>- Mike Maguire</a:t>
            </a:r>
          </a:p>
        </p:txBody>
      </p:sp>
      <p:sp>
        <p:nvSpPr>
          <p:cNvPr id="2" name="TextBox 1"/>
          <p:cNvSpPr txBox="1"/>
          <p:nvPr/>
        </p:nvSpPr>
        <p:spPr>
          <a:xfrm rot="19917567">
            <a:off x="3589337" y="4268524"/>
            <a:ext cx="19812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Re-</a:t>
            </a:r>
            <a:r>
              <a:rPr lang="en-US" dirty="0" err="1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parsable</a:t>
            </a:r>
            <a:r>
              <a:rPr lang="en-US" dirty="0">
                <a:solidFill>
                  <a:srgbClr val="0703F3"/>
                </a:solidFill>
                <a:latin typeface="Cambria"/>
                <a:ea typeface="ＭＳ Ｐゴシック" charset="0"/>
                <a:cs typeface="Cambria"/>
              </a:rPr>
              <a:t> poetry?!</a:t>
            </a:r>
          </a:p>
        </p:txBody>
      </p:sp>
      <p:sp>
        <p:nvSpPr>
          <p:cNvPr id="14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-16687" y="261938"/>
            <a:ext cx="9168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 dirty="0" smtClean="0">
                <a:latin typeface="+mn-lt"/>
              </a:rPr>
              <a:t>Tokenize – Figure out what are the tokens (words) </a:t>
            </a:r>
            <a:endParaRPr lang="en-US" sz="32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7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Evaluate these Parse Trees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2653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52612"/>
            <a:ext cx="2714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1 6"/>
          <p:cNvSpPr/>
          <p:nvPr/>
        </p:nvSpPr>
        <p:spPr>
          <a:xfrm>
            <a:off x="457200" y="5755574"/>
            <a:ext cx="7162800" cy="1010392"/>
          </a:xfrm>
          <a:prstGeom prst="borderCallout1">
            <a:avLst>
              <a:gd name="adj1" fmla="val -2352"/>
              <a:gd name="adj2" fmla="val 54678"/>
              <a:gd name="adj3" fmla="val -179497"/>
              <a:gd name="adj4" fmla="val 70062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What is the value of this parse tree?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A) 33 	B) 90		C)Other	D)??</a:t>
            </a:r>
            <a:endParaRPr lang="en-US" sz="2400" dirty="0"/>
          </a:p>
        </p:txBody>
      </p:sp>
      <p:sp>
        <p:nvSpPr>
          <p:cNvPr id="8" name="Line Callout 1 7"/>
          <p:cNvSpPr/>
          <p:nvPr/>
        </p:nvSpPr>
        <p:spPr>
          <a:xfrm>
            <a:off x="228600" y="4102925"/>
            <a:ext cx="2243447" cy="1543792"/>
          </a:xfrm>
          <a:prstGeom prst="borderCallout1">
            <a:avLst>
              <a:gd name="adj1" fmla="val 873"/>
              <a:gd name="adj2" fmla="val 58913"/>
              <a:gd name="adj3" fmla="val -266"/>
              <a:gd name="adj4" fmla="val 113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Does this remind you of a previous homework assignment???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2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4238" y="261938"/>
            <a:ext cx="7513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+mn-lt"/>
              </a:rPr>
              <a:t>Big Picture for </a:t>
            </a:r>
            <a:r>
              <a:rPr lang="en-US" sz="4200" b="1" dirty="0" err="1" smtClean="0">
                <a:latin typeface="+mn-lt"/>
              </a:rPr>
              <a:t>Unicalc</a:t>
            </a:r>
            <a:r>
              <a:rPr lang="en-US" sz="4200" b="1" dirty="0" smtClean="0">
                <a:latin typeface="+mn-lt"/>
              </a:rPr>
              <a:t> in Java </a:t>
            </a:r>
            <a:endParaRPr lang="en-US" sz="4200" b="1" dirty="0">
              <a:latin typeface="+mn-lt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5313" y="2082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Tokenizer</a:t>
            </a:r>
          </a:p>
        </p:txBody>
      </p:sp>
      <p:sp>
        <p:nvSpPr>
          <p:cNvPr id="614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5475" y="3608387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703F3"/>
                </a:solidFill>
              </a:rPr>
              <a:t>Parser</a:t>
            </a:r>
          </a:p>
        </p:txBody>
      </p:sp>
      <p:sp>
        <p:nvSpPr>
          <p:cNvPr id="615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95475" y="5207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703F3"/>
                </a:solidFill>
              </a:rPr>
              <a:t>Evaluator</a:t>
            </a:r>
          </a:p>
        </p:txBody>
      </p:sp>
      <p:sp>
        <p:nvSpPr>
          <p:cNvPr id="6151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68800" y="137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input</a:t>
            </a:r>
          </a:p>
        </p:txBody>
      </p:sp>
      <p:sp>
        <p:nvSpPr>
          <p:cNvPr id="6152" name="Rectangle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35138" y="1928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65300" y="34528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65300" y="5053012"/>
            <a:ext cx="2012950" cy="766763"/>
          </a:xfrm>
          <a:prstGeom prst="rect">
            <a:avLst/>
          </a:prstGeom>
          <a:noFill/>
          <a:ln w="38100">
            <a:solidFill>
              <a:srgbClr val="0703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29113" y="2862262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String[]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tokens</a:t>
            </a:r>
          </a:p>
        </p:txBody>
      </p:sp>
      <p:sp>
        <p:nvSpPr>
          <p:cNvPr id="6156" name="Text Box 3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8900" y="4384675"/>
            <a:ext cx="379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Courier New" pitchFamily="49" charset="0"/>
              </a:rPr>
              <a:t>ParseTree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>
                <a:solidFill>
                  <a:srgbClr val="C00000"/>
                </a:solidFill>
              </a:rPr>
              <a:t>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57" name="Text Box 3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03700" y="5891212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Quantity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result</a:t>
            </a:r>
          </a:p>
        </p:txBody>
      </p:sp>
      <p:sp>
        <p:nvSpPr>
          <p:cNvPr id="6158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878263" y="1716087"/>
            <a:ext cx="703262" cy="350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856038" y="2706687"/>
            <a:ext cx="6889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830638" y="3187700"/>
            <a:ext cx="703262" cy="350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3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881438" y="4154487"/>
            <a:ext cx="322262" cy="306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3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822700" y="4752975"/>
            <a:ext cx="423863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3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9375" y="5784850"/>
            <a:ext cx="593725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ounded Rectangle 43"/>
          <p:cNvSpPr>
            <a:spLocks noChangeArrowheads="1"/>
          </p:cNvSpPr>
          <p:nvPr/>
        </p:nvSpPr>
        <p:spPr bwMode="auto">
          <a:xfrm>
            <a:off x="1860550" y="2281238"/>
            <a:ext cx="2927350" cy="1439862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3750" y="2362200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 S</a:t>
            </a:r>
            <a:endParaRPr lang="en-US" dirty="0">
              <a:latin typeface="Gadget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65338" y="3184525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114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Grammars</a:t>
            </a:r>
          </a:p>
        </p:txBody>
      </p:sp>
      <p:sp>
        <p:nvSpPr>
          <p:cNvPr id="9114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92375" y="25908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92375" y="3405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4432300"/>
            <a:ext cx="172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FF"/>
                </a:solidFill>
                <a:latin typeface="Sand" charset="0"/>
              </a:rPr>
              <a:t>nonterminal</a:t>
            </a:r>
            <a:r>
              <a:rPr lang="en-US" sz="1600" dirty="0">
                <a:solidFill>
                  <a:srgbClr val="0000FF"/>
                </a:solidFill>
                <a:latin typeface="Sand" charset="0"/>
              </a:rPr>
              <a:t> or auxiliary symbol</a:t>
            </a:r>
          </a:p>
        </p:txBody>
      </p:sp>
      <p:sp>
        <p:nvSpPr>
          <p:cNvPr id="91144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439863" y="3744913"/>
            <a:ext cx="719137" cy="677862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58900" y="2933700"/>
            <a:ext cx="709613" cy="1458913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90838" y="5867400"/>
            <a:ext cx="3967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terminal symbols -- things that appear in the expression to be parsed</a:t>
            </a:r>
          </a:p>
        </p:txBody>
      </p:sp>
      <p:sp>
        <p:nvSpPr>
          <p:cNvPr id="91147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3152775" y="3697288"/>
            <a:ext cx="322263" cy="2190750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1138" y="5181600"/>
            <a:ext cx="2171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each </a:t>
            </a:r>
            <a:r>
              <a:rPr lang="en-US" sz="1600" b="1" dirty="0">
                <a:solidFill>
                  <a:srgbClr val="0000FF"/>
                </a:solidFill>
                <a:latin typeface="Sand" charset="0"/>
              </a:rPr>
              <a:t>nonterminal</a:t>
            </a:r>
            <a:r>
              <a:rPr lang="en-US" sz="1600" dirty="0">
                <a:solidFill>
                  <a:srgbClr val="0000FF"/>
                </a:solidFill>
                <a:latin typeface="Sand" charset="0"/>
              </a:rPr>
              <a:t> symbol represents a 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“</a:t>
            </a:r>
            <a:r>
              <a:rPr lang="en-US" altLang="ja-JP" sz="1600" dirty="0">
                <a:solidFill>
                  <a:srgbClr val="0000FF"/>
                </a:solidFill>
                <a:latin typeface="Sand" charset="0"/>
              </a:rPr>
              <a:t>syntactic category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”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49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81613" y="2481263"/>
            <a:ext cx="3633787" cy="1016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S</a:t>
            </a:r>
            <a:r>
              <a:rPr lang="en-US" dirty="0">
                <a:latin typeface="Cambria" pitchFamily="18" charset="0"/>
              </a:rPr>
              <a:t> = </a:t>
            </a:r>
            <a:r>
              <a:rPr lang="ja-JP" altLang="en-US" dirty="0">
                <a:latin typeface="Cambria" pitchFamily="18" charset="0"/>
              </a:rPr>
              <a:t>“</a:t>
            </a:r>
            <a:r>
              <a:rPr lang="en-US" altLang="ja-JP" dirty="0">
                <a:latin typeface="Cambria" pitchFamily="18" charset="0"/>
              </a:rPr>
              <a:t>I want to be a sum.</a:t>
            </a:r>
            <a:r>
              <a:rPr lang="ja-JP" altLang="en-US" dirty="0">
                <a:latin typeface="Cambria" pitchFamily="18" charset="0"/>
              </a:rPr>
              <a:t>”</a:t>
            </a:r>
            <a:endParaRPr lang="en-US" altLang="ja-JP" dirty="0">
              <a:latin typeface="Cambria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Cambria" pitchFamily="18" charset="0"/>
              </a:rPr>
              <a:t>V</a:t>
            </a:r>
            <a:r>
              <a:rPr lang="en-US" dirty="0">
                <a:latin typeface="Cambria" pitchFamily="18" charset="0"/>
              </a:rPr>
              <a:t> = </a:t>
            </a:r>
            <a:r>
              <a:rPr lang="ja-JP" altLang="en-US" dirty="0">
                <a:latin typeface="Cambria" pitchFamily="18" charset="0"/>
              </a:rPr>
              <a:t>“</a:t>
            </a:r>
            <a:r>
              <a:rPr lang="en-US" altLang="ja-JP" dirty="0">
                <a:latin typeface="Cambria" pitchFamily="18" charset="0"/>
              </a:rPr>
              <a:t>I want to be a value.</a:t>
            </a:r>
            <a:r>
              <a:rPr lang="ja-JP" altLang="en-US" dirty="0">
                <a:latin typeface="Cambria" pitchFamily="18" charset="0"/>
              </a:rPr>
              <a:t>”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1150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00288" y="1951038"/>
            <a:ext cx="3402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Sand" charset="0"/>
              </a:rPr>
              <a:t>the starting rule or 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“</a:t>
            </a:r>
            <a:r>
              <a:rPr lang="en-US" altLang="ja-JP" sz="1600" dirty="0">
                <a:solidFill>
                  <a:srgbClr val="0000FF"/>
                </a:solidFill>
                <a:latin typeface="Sand" charset="0"/>
              </a:rPr>
              <a:t>production</a:t>
            </a:r>
            <a:r>
              <a:rPr lang="ja-JP" altLang="en-US" sz="1600" dirty="0">
                <a:solidFill>
                  <a:srgbClr val="0000FF"/>
                </a:solidFill>
                <a:latin typeface="Sand" charset="0"/>
              </a:rPr>
              <a:t>”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51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40050" y="6461125"/>
            <a:ext cx="2089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alphabet = { </a:t>
            </a:r>
            <a:r>
              <a:rPr lang="en-US" sz="1200">
                <a:solidFill>
                  <a:srgbClr val="960117"/>
                </a:solidFill>
              </a:rPr>
              <a:t>+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0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1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…</a:t>
            </a:r>
            <a:r>
              <a:rPr lang="en-US" sz="1200"/>
              <a:t>, </a:t>
            </a:r>
            <a:r>
              <a:rPr lang="en-US" sz="1200">
                <a:solidFill>
                  <a:srgbClr val="960117"/>
                </a:solidFill>
              </a:rPr>
              <a:t>9</a:t>
            </a:r>
            <a:r>
              <a:rPr lang="en-US" sz="1200"/>
              <a:t> } </a:t>
            </a:r>
          </a:p>
        </p:txBody>
      </p:sp>
      <p:sp>
        <p:nvSpPr>
          <p:cNvPr id="91152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000500" y="22812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67200" y="2362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1154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302000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5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52838" y="3206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6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44813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1157" name="Rectangle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11525" y="325596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1158" name="Rectangle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94113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1159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29088" y="3255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1160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067175" y="3208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1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071750" y="2357735"/>
            <a:ext cx="45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1162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3473450" y="3649663"/>
            <a:ext cx="58738" cy="2238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3" name="Text 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873250" y="27416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1164" name="Text Box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873250" y="35401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1165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4089400" y="3673475"/>
            <a:ext cx="292100" cy="714375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6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798888" y="4440238"/>
            <a:ext cx="2220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Sand" charset="0"/>
              </a:rPr>
              <a:t>This is how we write "or“ in grammars</a:t>
            </a:r>
            <a:endParaRPr lang="en-US" sz="1600" dirty="0">
              <a:solidFill>
                <a:srgbClr val="0000FF"/>
              </a:solidFill>
              <a:latin typeface="Sand" charset="0"/>
            </a:endParaRPr>
          </a:p>
        </p:txBody>
      </p:sp>
      <p:sp>
        <p:nvSpPr>
          <p:cNvPr id="91167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3576638" y="3649663"/>
            <a:ext cx="273050" cy="223043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6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236788" y="2201863"/>
            <a:ext cx="228600" cy="230187"/>
          </a:xfrm>
          <a:prstGeom prst="line">
            <a:avLst/>
          </a:prstGeom>
          <a:noFill/>
          <a:ln w="19050">
            <a:solidFill>
              <a:srgbClr val="0703F3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55638" y="1143000"/>
            <a:ext cx="7907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703F3"/>
                </a:solidFill>
                <a:latin typeface="Times New Roman" pitchFamily="18" charset="0"/>
              </a:rPr>
              <a:t>Grammar</a:t>
            </a:r>
            <a:r>
              <a:rPr lang="en-US" dirty="0">
                <a:solidFill>
                  <a:srgbClr val="0703F3"/>
                </a:solidFill>
                <a:latin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</a:rPr>
              <a:t>A set of rules that determines legal expressions in a </a:t>
            </a:r>
            <a:r>
              <a:rPr lang="en-US" sz="2000" dirty="0">
                <a:solidFill>
                  <a:srgbClr val="960117"/>
                </a:solidFill>
                <a:latin typeface="Times New Roman" pitchFamily="18" charset="0"/>
              </a:rPr>
              <a:t>language</a:t>
            </a:r>
            <a:r>
              <a:rPr lang="en-US" sz="2000" dirty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2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 animBg="1"/>
      <p:bldP spid="91145" grpId="0" animBg="1"/>
      <p:bldP spid="91146" grpId="0"/>
      <p:bldP spid="91147" grpId="0" animBg="1"/>
      <p:bldP spid="91148" grpId="0"/>
      <p:bldP spid="91149" grpId="0" animBg="1"/>
      <p:bldP spid="91150" grpId="0"/>
      <p:bldP spid="91151" grpId="0"/>
      <p:bldP spid="91162" grpId="0" animBg="1"/>
      <p:bldP spid="91165" grpId="0" animBg="1"/>
      <p:bldP spid="91166" grpId="0"/>
      <p:bldP spid="91167" grpId="0" animBg="1"/>
      <p:bldP spid="9116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18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318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93191" name="Rectangl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95838" y="5507038"/>
            <a:ext cx="334962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&lt;"4","+","5"&gt;</a:t>
            </a:r>
          </a:p>
        </p:txBody>
      </p:sp>
      <p:sp>
        <p:nvSpPr>
          <p:cNvPr id="93192" name="Line 2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066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3195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73313" y="33559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3196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559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3197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90875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3198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2012" y="24828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00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95838" y="5986463"/>
            <a:ext cx="2886075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4841C"/>
                </a:solidFill>
                <a:latin typeface="Cambria" pitchFamily="18" charset="0"/>
              </a:rPr>
              <a:t>Input string:       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ja-JP" sz="1800" b="1">
                <a:latin typeface="Courier New" pitchFamily="49" charset="0"/>
                <a:cs typeface="Courier New" pitchFamily="49" charset="0"/>
              </a:rPr>
              <a:t>4 + 5"</a:t>
            </a:r>
            <a:endParaRPr lang="en-US" sz="18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201" name="Text Box 3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35038" y="28416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3202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5038" y="3640138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3203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222875" y="1398588"/>
            <a:ext cx="3005138" cy="923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A </a:t>
            </a:r>
            <a:r>
              <a:rPr lang="en-US" sz="1800" b="1" u="sng" dirty="0">
                <a:solidFill>
                  <a:srgbClr val="04841C"/>
                </a:solidFill>
                <a:latin typeface="Cambria" pitchFamily="18" charset="0"/>
              </a:rPr>
              <a:t>parser</a:t>
            </a:r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 takes in tokens and outputs a parse tree,</a:t>
            </a:r>
          </a:p>
          <a:p>
            <a:pPr algn="ctr"/>
            <a:r>
              <a:rPr lang="en-US" sz="1800" i="1" dirty="0">
                <a:solidFill>
                  <a:srgbClr val="04841C"/>
                </a:solidFill>
                <a:latin typeface="Cambria" pitchFamily="18" charset="0"/>
              </a:rPr>
              <a:t>according to some grammar!</a:t>
            </a:r>
            <a:r>
              <a:rPr lang="en-US" sz="1800" dirty="0">
                <a:solidFill>
                  <a:srgbClr val="04841C"/>
                </a:solidFill>
                <a:latin typeface="Cambria" pitchFamily="18" charset="0"/>
              </a:rPr>
              <a:t> 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93204" name="Text Box 5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Grammars + Parsing</a:t>
            </a:r>
          </a:p>
        </p:txBody>
      </p:sp>
      <p:sp>
        <p:nvSpPr>
          <p:cNvPr id="93205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1938" y="186531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93207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372225" y="261772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208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6008688" y="3086040"/>
            <a:ext cx="519112" cy="338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9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88125" y="3084453"/>
            <a:ext cx="534988" cy="26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0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562725" y="3090803"/>
            <a:ext cx="12700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1" name="Rectangle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732463" y="337179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3212" name="Rectangle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80250" y="407822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3213" name="Rectangle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697393" y="4127440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60117"/>
                </a:solidFill>
                <a:latin typeface="Monaco" charset="0"/>
              </a:rPr>
              <a:t> 4</a:t>
            </a:r>
          </a:p>
        </p:txBody>
      </p:sp>
      <p:sp>
        <p:nvSpPr>
          <p:cNvPr id="93214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911850" y="378295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5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7272338" y="451955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6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262813" y="3795653"/>
            <a:ext cx="3175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17" name="Rectangle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34225" y="485769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960117"/>
                </a:solidFill>
                <a:latin typeface="Monaco" charset="0"/>
              </a:rPr>
              <a:t>5</a:t>
            </a:r>
          </a:p>
        </p:txBody>
      </p:sp>
      <p:sp>
        <p:nvSpPr>
          <p:cNvPr id="93218" name="Rectangle 4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051675" y="332099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3219" name="Rectangle 4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13500" y="338766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22" name="Text Box 2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23850" y="4588742"/>
            <a:ext cx="3671887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Parse </a:t>
            </a:r>
            <a:r>
              <a:rPr lang="en-US" sz="1800" b="1" i="1" dirty="0">
                <a:solidFill>
                  <a:srgbClr val="04841C"/>
                </a:solidFill>
                <a:latin typeface="Times New Roman" pitchFamily="18" charset="0"/>
              </a:rPr>
              <a:t>tree</a:t>
            </a: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:</a:t>
            </a:r>
            <a:r>
              <a:rPr lang="en-US" sz="1800" dirty="0">
                <a:solidFill>
                  <a:srgbClr val="04841C"/>
                </a:solidFill>
                <a:latin typeface="Times" charset="0"/>
              </a:rPr>
              <a:t>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[+, [4], [5]]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5127625"/>
            <a:ext cx="1962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15988" y="4827588"/>
            <a:ext cx="531812" cy="7223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Callout 1 44"/>
          <p:cNvSpPr/>
          <p:nvPr/>
        </p:nvSpPr>
        <p:spPr>
          <a:xfrm>
            <a:off x="1135434" y="1124095"/>
            <a:ext cx="3429000" cy="771896"/>
          </a:xfrm>
          <a:prstGeom prst="borderCallout1">
            <a:avLst>
              <a:gd name="adj1" fmla="val 102412"/>
              <a:gd name="adj2" fmla="val 95277"/>
              <a:gd name="adj3" fmla="val 225888"/>
              <a:gd name="adj4" fmla="val 13909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shows how the production rules map to the tokens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79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200" grpId="0" animBg="1"/>
      <p:bldP spid="93207" grpId="0"/>
      <p:bldP spid="93208" grpId="0" animBg="1"/>
      <p:bldP spid="93209" grpId="0" animBg="1"/>
      <p:bldP spid="93210" grpId="0" animBg="1"/>
      <p:bldP spid="93211" grpId="0"/>
      <p:bldP spid="93212" grpId="0"/>
      <p:bldP spid="93213" grpId="0"/>
      <p:bldP spid="93214" grpId="0" animBg="1"/>
      <p:bldP spid="93215" grpId="0" animBg="1"/>
      <p:bldP spid="93216" grpId="0" animBg="1"/>
      <p:bldP spid="93217" grpId="0"/>
      <p:bldP spid="93218" grpId="0"/>
      <p:bldP spid="93219" grpId="0"/>
      <p:bldP spid="93222" grpId="0" animBg="1"/>
      <p:bldP spid="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9318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318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93192" name="Line 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66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3195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73313" y="33559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3196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55900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3197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0875" y="3355975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3198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2012" y="248285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3201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35038" y="2841625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93202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5038" y="3640138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93204" name="Text Box 5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5800" y="23495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Grammars + Parsing</a:t>
            </a:r>
          </a:p>
        </p:txBody>
      </p:sp>
      <p:sp>
        <p:nvSpPr>
          <p:cNvPr id="93205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1938" y="1865313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93222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3850" y="4267200"/>
            <a:ext cx="3671887" cy="369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4841C"/>
                </a:solidFill>
                <a:latin typeface="Times New Roman" pitchFamily="18" charset="0"/>
              </a:rPr>
              <a:t>Parse </a:t>
            </a:r>
            <a:r>
              <a:rPr lang="en-US" sz="1800" b="1" i="1" dirty="0">
                <a:solidFill>
                  <a:srgbClr val="04841C"/>
                </a:solidFill>
                <a:latin typeface="Times New Roman" pitchFamily="18" charset="0"/>
              </a:rPr>
              <a:t>tree</a:t>
            </a:r>
            <a:r>
              <a:rPr lang="en-US" sz="1800" dirty="0" smtClean="0">
                <a:solidFill>
                  <a:srgbClr val="04841C"/>
                </a:solidFill>
                <a:latin typeface="Times New Roman" pitchFamily="18" charset="0"/>
              </a:rPr>
              <a:t>: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313" y="4568875"/>
            <a:ext cx="471487" cy="5172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909094" y="5086091"/>
            <a:ext cx="6066341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&lt;"2","+","3","+","4" &gt;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Rectangl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762090" y="20256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41" name="Line Callout 1 40"/>
          <p:cNvSpPr/>
          <p:nvPr/>
        </p:nvSpPr>
        <p:spPr>
          <a:xfrm>
            <a:off x="5241265" y="1093417"/>
            <a:ext cx="3429000" cy="771896"/>
          </a:xfrm>
          <a:prstGeom prst="borderCallout1">
            <a:avLst>
              <a:gd name="adj1" fmla="val 873"/>
              <a:gd name="adj2" fmla="val 58913"/>
              <a:gd name="adj3" fmla="val -266"/>
              <a:gd name="adj4" fmla="val 11306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  <p:sp>
        <p:nvSpPr>
          <p:cNvPr id="42" name="Line Callout 1 41"/>
          <p:cNvSpPr/>
          <p:nvPr/>
        </p:nvSpPr>
        <p:spPr>
          <a:xfrm>
            <a:off x="3995737" y="5943600"/>
            <a:ext cx="4979698" cy="771896"/>
          </a:xfrm>
          <a:prstGeom prst="borderCallout1">
            <a:avLst>
              <a:gd name="adj1" fmla="val -31435"/>
              <a:gd name="adj2" fmla="val -29561"/>
              <a:gd name="adj3" fmla="val 36657"/>
              <a:gd name="adj4" fmla="val 9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Draw the parse tree. How many nodes does it have? A) 3   B) 5    C) &gt; 5    D) ??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999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DEMO – Parsing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10" name="Line 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6600" y="3355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13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73313" y="3355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14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55900" y="3355975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15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0875" y="3355975"/>
            <a:ext cx="306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1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2012" y="2482850"/>
            <a:ext cx="304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18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35038" y="2841625"/>
            <a:ext cx="790575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1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5038" y="3640138"/>
            <a:ext cx="790575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1938" y="1865313"/>
            <a:ext cx="180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22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43400" y="609598"/>
            <a:ext cx="4407232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&lt;"4","+","5"&gt;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16764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alls V to handle V-stuff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When V returns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If next token “+”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Remove token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Call S (recursion)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If out of tokens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Return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Removes token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Return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5127625"/>
            <a:ext cx="19621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DEMO – Parsing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5538" y="2462213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S        </a:t>
            </a:r>
            <a:r>
              <a:rPr lang="en-US" dirty="0" smtClean="0">
                <a:latin typeface="Gadget" charset="0"/>
              </a:rPr>
              <a:t> V     </a:t>
            </a:r>
            <a:r>
              <a:rPr lang="en-US" dirty="0">
                <a:latin typeface="Gadget" charset="0"/>
              </a:rPr>
              <a:t>S</a:t>
            </a: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7125" y="3284538"/>
            <a:ext cx="3636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54163" y="26908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54163" y="35052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09094" y="24050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26023" y="2462213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V</a:t>
            </a:r>
          </a:p>
        </p:txBody>
      </p:sp>
      <p:sp>
        <p:nvSpPr>
          <p:cNvPr id="10" name="Line 2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3788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14625" y="330676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06600" y="3355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13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73313" y="3355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14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55900" y="3355975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15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90875" y="3355975"/>
            <a:ext cx="306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1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128963" y="33083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2012" y="2482850"/>
            <a:ext cx="304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18" name="Text Box 3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35038" y="2841625"/>
            <a:ext cx="790575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703F3"/>
                </a:solidFill>
                <a:latin typeface="Times" charset="0"/>
              </a:rPr>
              <a:t>"sum"</a:t>
            </a:r>
          </a:p>
        </p:txBody>
      </p:sp>
      <p:sp>
        <p:nvSpPr>
          <p:cNvPr id="19" name="Text Box 3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35038" y="3640138"/>
            <a:ext cx="790575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b="1">
                <a:solidFill>
                  <a:srgbClr val="0703F3"/>
                </a:solidFill>
                <a:latin typeface="Times" charset="0"/>
              </a:rPr>
              <a:t>"value"</a:t>
            </a:r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1938" y="1865313"/>
            <a:ext cx="180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Grammar:</a:t>
            </a:r>
          </a:p>
        </p:txBody>
      </p:sp>
      <p:sp>
        <p:nvSpPr>
          <p:cNvPr id="22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73955" y="1214735"/>
            <a:ext cx="6066341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4841C"/>
                </a:solidFill>
                <a:latin typeface="Cambria" pitchFamily="18" charset="0"/>
              </a:rPr>
              <a:t>Token list:   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&lt;"2","+","3","+","4" &gt;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3400" y="1676400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alls V to handle V-stuff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When V returns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If next token “+”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Remove token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Call S (recursion)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If out of tokens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Return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Removes token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Return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5" y="4324147"/>
            <a:ext cx="2657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4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3495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 grammar defines </a:t>
            </a:r>
            <a:r>
              <a:rPr lang="en-US" sz="3200" i="1">
                <a:latin typeface="Times New Roman" pitchFamily="18" charset="0"/>
              </a:rPr>
              <a:t>all legal sentences</a:t>
            </a:r>
          </a:p>
        </p:txBody>
      </p:sp>
      <p:sp>
        <p:nvSpPr>
          <p:cNvPr id="94211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12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2588" y="2422525"/>
            <a:ext cx="3636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dget" charset="0"/>
              </a:rPr>
              <a:t>V</a:t>
            </a:r>
            <a:endParaRPr lang="en-US" sz="1600">
              <a:latin typeface="Monaco" charset="0"/>
            </a:endParaRPr>
          </a:p>
        </p:txBody>
      </p:sp>
      <p:sp>
        <p:nvSpPr>
          <p:cNvPr id="94213" name="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809625" y="18415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4" name="Line 2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09625" y="26431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Line 2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Rectangl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7662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17" name="Line 2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19250" y="2444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Line 2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70088" y="2444750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9" name="Rectangle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62063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4220" name="Rectangle 2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28775" y="2493963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4221" name="Rectangle 2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11363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4222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46338" y="24939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4223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384425" y="2446338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Rectangle 3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17663" y="16732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4225" name="Rectangle 3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64493" y="5860142"/>
            <a:ext cx="2858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960117"/>
                </a:solidFill>
                <a:latin typeface="Comic Sans MS" pitchFamily="66" charset="0"/>
              </a:rPr>
              <a:t>8  -  4  +  5</a:t>
            </a:r>
          </a:p>
        </p:txBody>
      </p:sp>
      <p:sp>
        <p:nvSpPr>
          <p:cNvPr id="94228" name="Rectangle 3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8748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2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2906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30" name="Rectangle 3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60650" y="1600200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-</a:t>
            </a:r>
          </a:p>
        </p:txBody>
      </p:sp>
      <p:sp>
        <p:nvSpPr>
          <p:cNvPr id="94231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86075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94232" name="Rectangle 4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357438" y="16129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94233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340100" y="15446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35" name="Rectangle 63"/>
          <p:cNvSpPr>
            <a:spLocks noChangeArrowheads="1"/>
          </p:cNvSpPr>
          <p:nvPr/>
        </p:nvSpPr>
        <p:spPr bwMode="auto">
          <a:xfrm>
            <a:off x="6351588" y="1711325"/>
            <a:ext cx="431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latin typeface="Calibri" pitchFamily="34" charset="0"/>
              </a:rPr>
              <a:t>S</a:t>
            </a:r>
          </a:p>
        </p:txBody>
      </p:sp>
      <p:sp>
        <p:nvSpPr>
          <p:cNvPr id="94236" name="Text Box 6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86600" y="1455738"/>
            <a:ext cx="533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04841C"/>
                </a:solidFill>
              </a:rPr>
              <a:t>start here</a:t>
            </a:r>
          </a:p>
        </p:txBody>
      </p:sp>
      <p:sp>
        <p:nvSpPr>
          <p:cNvPr id="94237" name="Line 6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29425" y="1662113"/>
            <a:ext cx="328613" cy="166687"/>
          </a:xfrm>
          <a:prstGeom prst="line">
            <a:avLst/>
          </a:prstGeom>
          <a:noFill/>
          <a:ln w="19050">
            <a:solidFill>
              <a:srgbClr val="04841C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Callout 1 32"/>
          <p:cNvSpPr/>
          <p:nvPr/>
        </p:nvSpPr>
        <p:spPr>
          <a:xfrm>
            <a:off x="447840" y="5559962"/>
            <a:ext cx="3429000" cy="1145638"/>
          </a:xfrm>
          <a:prstGeom prst="borderCallout1">
            <a:avLst>
              <a:gd name="adj1" fmla="val 21463"/>
              <a:gd name="adj2" fmla="val 152073"/>
              <a:gd name="adj3" fmla="val 38196"/>
              <a:gd name="adj4" fmla="val 10100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A) Got it!    B) Confused C) ??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01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8800" dirty="0" smtClean="0"/>
              <a:t>Floyd-</a:t>
            </a:r>
            <a:r>
              <a:rPr lang="en-US" sz="8800" dirty="0" err="1" smtClean="0"/>
              <a:t>Warshall</a:t>
            </a:r>
            <a:r>
              <a:rPr lang="en-US" sz="8800" dirty="0" smtClean="0"/>
              <a:t> </a:t>
            </a:r>
            <a:r>
              <a:rPr lang="en-US" sz="8800" dirty="0" err="1" smtClean="0"/>
              <a:t>Pseudocode</a:t>
            </a:r>
            <a:r>
              <a:rPr lang="en-US" sz="8800" dirty="0" smtClean="0"/>
              <a:t> </a:t>
            </a:r>
            <a:r>
              <a:rPr lang="en-US" sz="11500" b="1" dirty="0" smtClean="0"/>
              <a:t>(updated!)</a:t>
            </a:r>
            <a:endParaRPr lang="en-US" sz="9600" b="1" dirty="0" smtClean="0"/>
          </a:p>
        </p:txBody>
      </p:sp>
    </p:spTree>
    <p:extLst>
      <p:ext uri="{BB962C8B-B14F-4D97-AF65-F5344CB8AC3E}">
        <p14:creationId xmlns:p14="http://schemas.microsoft.com/office/powerpoint/2010/main" val="3347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ounded Rectangle 57"/>
          <p:cNvSpPr>
            <a:spLocks noChangeArrowheads="1"/>
          </p:cNvSpPr>
          <p:nvPr/>
        </p:nvSpPr>
        <p:spPr bwMode="auto">
          <a:xfrm>
            <a:off x="1856581" y="1100077"/>
            <a:ext cx="3081338" cy="359251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01600"/>
            <a:ext cx="778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The Recursive Descent Parsing Algorithm</a:t>
            </a:r>
          </a:p>
        </p:txBody>
      </p:sp>
      <p:sp>
        <p:nvSpPr>
          <p:cNvPr id="21516" name="Rectangle 4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3719" y="11699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1517" name="Rectangle 5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7456" y="17573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1518" name="Rectangle 5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2656" y="25066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1519" name="Rectangle 5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26656" y="1757302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S</a:t>
            </a:r>
          </a:p>
        </p:txBody>
      </p:sp>
      <p:sp>
        <p:nvSpPr>
          <p:cNvPr id="21520" name="Rectangle 5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61581" y="25161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21521" name="Rectangle 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56781" y="31765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21522" name="Rectangle 5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42581" y="31765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P</a:t>
            </a:r>
          </a:p>
        </p:txBody>
      </p:sp>
      <p:sp>
        <p:nvSpPr>
          <p:cNvPr id="21523" name="Line 5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813844" y="1522352"/>
            <a:ext cx="29527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Line 6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364706" y="1522352"/>
            <a:ext cx="392113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Line 6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45644" y="158585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Line 6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913981" y="2135127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Line 6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342356" y="2962214"/>
            <a:ext cx="317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Line 7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405856" y="2162114"/>
            <a:ext cx="20002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Line 7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693319" y="2905064"/>
            <a:ext cx="160337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Line 7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98119" y="2905064"/>
            <a:ext cx="255587" cy="328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7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42606" y="4140139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7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55281" y="3760727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Gadget" charset="0"/>
              </a:rPr>
              <a:t>V</a:t>
            </a:r>
          </a:p>
        </p:txBody>
      </p:sp>
      <p:sp>
        <p:nvSpPr>
          <p:cNvPr id="21533" name="Line 7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325144" y="3576577"/>
            <a:ext cx="793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7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98006" y="1895414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21535" name="Rectangle 7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12381" y="3247964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21536" name="Line 7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933031" y="2946339"/>
            <a:ext cx="23813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8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61381" y="3582927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8</a:t>
            </a:r>
          </a:p>
        </p:txBody>
      </p:sp>
      <p:sp>
        <p:nvSpPr>
          <p:cNvPr id="21542" name="Rectangle 9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91706" y="3898839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4</a:t>
            </a:r>
          </a:p>
        </p:txBody>
      </p:sp>
      <p:sp>
        <p:nvSpPr>
          <p:cNvPr id="21543" name="Rectangle 9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55281" y="4248089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</a:rPr>
              <a:t>5</a:t>
            </a:r>
          </a:p>
        </p:txBody>
      </p:sp>
      <p:sp>
        <p:nvSpPr>
          <p:cNvPr id="21544" name="Line 7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3631" y="3603564"/>
            <a:ext cx="9525" cy="29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8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984407" y="4705289"/>
            <a:ext cx="2941637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&gt;</a:t>
            </a:r>
          </a:p>
        </p:txBody>
      </p:sp>
      <p:pic>
        <p:nvPicPr>
          <p:cNvPr id="21560" name="Picture 9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33794" r="63078" b="44955"/>
          <a:stretch>
            <a:fillRect/>
          </a:stretch>
        </p:blipFill>
        <p:spPr bwMode="auto">
          <a:xfrm>
            <a:off x="6561137" y="914400"/>
            <a:ext cx="1906588" cy="1457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Line Callout 1 56"/>
          <p:cNvSpPr/>
          <p:nvPr/>
        </p:nvSpPr>
        <p:spPr>
          <a:xfrm>
            <a:off x="5486400" y="2633231"/>
            <a:ext cx="3429000" cy="771896"/>
          </a:xfrm>
          <a:prstGeom prst="borderCallout1">
            <a:avLst>
              <a:gd name="adj1" fmla="val 873"/>
              <a:gd name="adj2" fmla="val -28013"/>
              <a:gd name="adj3" fmla="val 52042"/>
              <a:gd name="adj4" fmla="val -4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This shows how the production rules map to the tokens</a:t>
            </a:r>
            <a:endParaRPr lang="en-US" sz="1600" dirty="0"/>
          </a:p>
        </p:txBody>
      </p:sp>
      <p:sp>
        <p:nvSpPr>
          <p:cNvPr id="58" name="Line Callout 1 57"/>
          <p:cNvSpPr/>
          <p:nvPr/>
        </p:nvSpPr>
        <p:spPr>
          <a:xfrm>
            <a:off x="5480462" y="4356039"/>
            <a:ext cx="3429000" cy="771896"/>
          </a:xfrm>
          <a:prstGeom prst="borderCallout1">
            <a:avLst>
              <a:gd name="adj1" fmla="val 16258"/>
              <a:gd name="adj2" fmla="val 39"/>
              <a:gd name="adj3" fmla="val 52042"/>
              <a:gd name="adj4" fmla="val -469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Draw the resulting parse tree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36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9925" y="3687763"/>
            <a:ext cx="4752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Above</a:t>
            </a:r>
            <a:r>
              <a:rPr lang="en-US" sz="1600" dirty="0">
                <a:latin typeface="Cambria" pitchFamily="18" charset="0"/>
              </a:rPr>
              <a:t>, </a:t>
            </a:r>
            <a:r>
              <a:rPr lang="en-US" sz="1600" b="1" dirty="0">
                <a:solidFill>
                  <a:srgbClr val="0703F3"/>
                </a:solidFill>
                <a:latin typeface="Cambria" pitchFamily="18" charset="0"/>
              </a:rPr>
              <a:t>create the parse tree</a:t>
            </a:r>
            <a:r>
              <a:rPr lang="en-US" sz="1600" dirty="0">
                <a:latin typeface="Cambria" pitchFamily="18" charset="0"/>
              </a:rPr>
              <a:t> for the expression</a:t>
            </a:r>
          </a:p>
        </p:txBody>
      </p:sp>
      <p:sp>
        <p:nvSpPr>
          <p:cNvPr id="95235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1688" y="31369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9725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60563" y="2943225"/>
            <a:ext cx="0" cy="442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25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0</a:t>
            </a:r>
          </a:p>
        </p:txBody>
      </p:sp>
      <p:sp>
        <p:nvSpPr>
          <p:cNvPr id="95239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19250" y="2992438"/>
            <a:ext cx="30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1</a:t>
            </a:r>
          </a:p>
        </p:txBody>
      </p:sp>
      <p:sp>
        <p:nvSpPr>
          <p:cNvPr id="95240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1838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…</a:t>
            </a:r>
          </a:p>
        </p:txBody>
      </p:sp>
      <p:sp>
        <p:nvSpPr>
          <p:cNvPr id="95241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6813" y="299243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960117"/>
                </a:solidFill>
                <a:latin typeface="Monaco" charset="0"/>
              </a:rPr>
              <a:t>9</a:t>
            </a:r>
          </a:p>
        </p:txBody>
      </p:sp>
      <p:sp>
        <p:nvSpPr>
          <p:cNvPr id="95242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92725" y="3913188"/>
            <a:ext cx="362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960117"/>
                </a:solidFill>
                <a:latin typeface="Calibri" pitchFamily="34" charset="0"/>
              </a:rPr>
              <a:t>7   *    3    +    9    /    2</a:t>
            </a:r>
          </a:p>
        </p:txBody>
      </p:sp>
      <p:sp>
        <p:nvSpPr>
          <p:cNvPr id="95243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4900" y="2944813"/>
            <a:ext cx="0" cy="442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925" y="4008438"/>
            <a:ext cx="3522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ambria" pitchFamily="18" charset="0"/>
                <a:cs typeface="Times New Roman" pitchFamily="18" charset="0"/>
              </a:rPr>
              <a:t>What does parse tree </a:t>
            </a:r>
            <a:r>
              <a:rPr lang="en-US" sz="1600" b="1" i="1">
                <a:latin typeface="Cambria" pitchFamily="18" charset="0"/>
                <a:cs typeface="Times New Roman" pitchFamily="18" charset="0"/>
              </a:rPr>
              <a:t>evaluate</a:t>
            </a:r>
            <a:r>
              <a:rPr lang="en-US" sz="1600">
                <a:latin typeface="Cambria" pitchFamily="18" charset="0"/>
                <a:cs typeface="Times New Roman" pitchFamily="18" charset="0"/>
              </a:rPr>
              <a:t> to?  </a:t>
            </a:r>
          </a:p>
        </p:txBody>
      </p:sp>
      <p:sp>
        <p:nvSpPr>
          <p:cNvPr id="95245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9925" y="4778375"/>
            <a:ext cx="52149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Cambria" pitchFamily="18" charset="0"/>
              </a:rPr>
              <a:t>How could you </a:t>
            </a:r>
            <a:r>
              <a:rPr lang="en-US" sz="1600" b="1">
                <a:solidFill>
                  <a:srgbClr val="0703F3"/>
                </a:solidFill>
                <a:latin typeface="Cambria" pitchFamily="18" charset="0"/>
              </a:rPr>
              <a:t>change the grammar</a:t>
            </a:r>
            <a:r>
              <a:rPr lang="en-US" sz="1600">
                <a:solidFill>
                  <a:srgbClr val="0703F3"/>
                </a:solidFill>
                <a:latin typeface="Cambria" pitchFamily="18" charset="0"/>
              </a:rPr>
              <a:t> </a:t>
            </a:r>
            <a:r>
              <a:rPr lang="en-US" sz="1600">
                <a:latin typeface="Cambria" pitchFamily="18" charset="0"/>
              </a:rPr>
              <a:t>so that addition and subtraction had </a:t>
            </a:r>
            <a:r>
              <a:rPr lang="en-US" sz="1600" b="1" i="1">
                <a:latin typeface="Cambria" pitchFamily="18" charset="0"/>
              </a:rPr>
              <a:t>higher precedence </a:t>
            </a:r>
            <a:r>
              <a:rPr lang="en-US" sz="1600">
                <a:latin typeface="Cambria" pitchFamily="18" charset="0"/>
              </a:rPr>
              <a:t>than multiplication and division?    </a:t>
            </a:r>
            <a:r>
              <a:rPr lang="en-US" sz="900" b="1" i="1">
                <a:latin typeface="Cambria" pitchFamily="18" charset="0"/>
              </a:rPr>
              <a:t>And why might that be good?</a:t>
            </a:r>
            <a:r>
              <a:rPr lang="en-US" sz="1600">
                <a:latin typeface="Cambria" pitchFamily="18" charset="0"/>
              </a:rPr>
              <a:t> </a:t>
            </a:r>
          </a:p>
        </p:txBody>
      </p:sp>
      <p:sp>
        <p:nvSpPr>
          <p:cNvPr id="95246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9925" y="5891213"/>
            <a:ext cx="48926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>
                <a:solidFill>
                  <a:srgbClr val="0703F3"/>
                </a:solidFill>
                <a:latin typeface="Cambria" pitchFamily="18" charset="0"/>
              </a:rPr>
              <a:t>What rule could you add</a:t>
            </a:r>
            <a:r>
              <a:rPr lang="en-US" sz="1600">
                <a:solidFill>
                  <a:srgbClr val="0703F3"/>
                </a:solidFill>
                <a:latin typeface="Cambria" pitchFamily="18" charset="0"/>
              </a:rPr>
              <a:t> </a:t>
            </a:r>
            <a:r>
              <a:rPr lang="en-US" sz="1600">
                <a:latin typeface="Cambria" pitchFamily="18" charset="0"/>
              </a:rPr>
              <a:t>that would enable the use of parentheses </a:t>
            </a:r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en-US" sz="1600">
                <a:latin typeface="Cambria" pitchFamily="18" charset="0"/>
              </a:rPr>
              <a:t> and </a:t>
            </a:r>
            <a:r>
              <a:rPr lang="en-US" sz="2800" b="1">
                <a:solidFill>
                  <a:srgbClr val="C00000"/>
                </a:solidFill>
                <a:latin typeface="Cambria" pitchFamily="18" charset="0"/>
              </a:rPr>
              <a:t>)</a:t>
            </a:r>
            <a:r>
              <a:rPr lang="en-US" sz="1600">
                <a:latin typeface="Cambria" pitchFamily="18" charset="0"/>
              </a:rPr>
              <a:t> for grouping terms?</a:t>
            </a:r>
          </a:p>
        </p:txBody>
      </p:sp>
      <p:sp>
        <p:nvSpPr>
          <p:cNvPr id="95247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8913" y="2297113"/>
            <a:ext cx="7715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"product"</a:t>
            </a:r>
          </a:p>
        </p:txBody>
      </p:sp>
      <p:sp>
        <p:nvSpPr>
          <p:cNvPr id="95248" name="Oval 2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7013" y="3711575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2075" y="3709988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1</a:t>
            </a:r>
          </a:p>
        </p:txBody>
      </p:sp>
      <p:sp>
        <p:nvSpPr>
          <p:cNvPr id="95250" name="Oval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7013" y="4889500"/>
            <a:ext cx="346075" cy="3698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2075" y="4887913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2</a:t>
            </a:r>
          </a:p>
        </p:txBody>
      </p:sp>
      <p:sp>
        <p:nvSpPr>
          <p:cNvPr id="95252" name="Oval 3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7013" y="6040438"/>
            <a:ext cx="346075" cy="3698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3" name="Text Box 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2075" y="6038850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pitchFamily="66" charset="0"/>
              </a:rPr>
              <a:t>3</a:t>
            </a:r>
          </a:p>
        </p:txBody>
      </p:sp>
      <p:sp>
        <p:nvSpPr>
          <p:cNvPr id="95254" name="Rectangle 3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1163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55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09625" y="1457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2860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3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98850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58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17663" y="128905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60117"/>
                </a:solidFill>
                <a:latin typeface="Monaco" charset="0"/>
              </a:rPr>
              <a:t>+</a:t>
            </a:r>
          </a:p>
        </p:txBody>
      </p:sp>
      <p:sp>
        <p:nvSpPr>
          <p:cNvPr id="95259" name="Rectangle 4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05000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0" name="Rectangle 42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3128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1" name="Rectangle 4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613025" y="1265238"/>
            <a:ext cx="36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-</a:t>
            </a:r>
          </a:p>
        </p:txBody>
      </p:sp>
      <p:sp>
        <p:nvSpPr>
          <p:cNvPr id="95262" name="Rectangle 4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916238" y="1228725"/>
            <a:ext cx="327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S</a:t>
            </a:r>
          </a:p>
        </p:txBody>
      </p:sp>
      <p:sp>
        <p:nvSpPr>
          <p:cNvPr id="95263" name="Rectangle 4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379663" y="1228725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4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340100" y="1160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Rectangle 4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5288" y="28956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66" name="Rectangle 4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03225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67" name="Line 4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809625" y="21717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5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2860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Rectangle 5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490913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0" name="Rectangle 5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7663" y="2003425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95271" name="Rectangle 5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897063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2" name="Rectangle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3049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3" name="Rectangle 55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660650" y="1943100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960117"/>
                </a:solidFill>
                <a:latin typeface="Monaco" charset="0"/>
              </a:rPr>
              <a:t>/</a:t>
            </a:r>
          </a:p>
        </p:txBody>
      </p:sp>
      <p:sp>
        <p:nvSpPr>
          <p:cNvPr id="95274" name="Rectangle 5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908300" y="19431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</a:t>
            </a:r>
          </a:p>
        </p:txBody>
      </p:sp>
      <p:sp>
        <p:nvSpPr>
          <p:cNvPr id="95275" name="Rectangle 57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371725" y="19431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</a:t>
            </a:r>
          </a:p>
        </p:txBody>
      </p:sp>
      <p:sp>
        <p:nvSpPr>
          <p:cNvPr id="95276" name="Line 58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340100" y="18748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Text Box 5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88913" y="154940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"sum"</a:t>
            </a:r>
          </a:p>
        </p:txBody>
      </p:sp>
      <p:sp>
        <p:nvSpPr>
          <p:cNvPr id="95278" name="Text Box 6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88913" y="3244850"/>
            <a:ext cx="7715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Times New Roman" pitchFamily="18" charset="0"/>
              </a:rPr>
              <a:t>"value"</a:t>
            </a:r>
          </a:p>
        </p:txBody>
      </p:sp>
      <p:sp>
        <p:nvSpPr>
          <p:cNvPr id="95279" name="Text Box 6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00025" y="820738"/>
            <a:ext cx="771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solidFill>
                  <a:srgbClr val="960117"/>
                </a:solidFill>
                <a:latin typeface="Times New Roman" pitchFamily="18" charset="0"/>
              </a:rPr>
              <a:t>Starting symbol</a:t>
            </a:r>
          </a:p>
        </p:txBody>
      </p:sp>
      <p:sp>
        <p:nvSpPr>
          <p:cNvPr id="95280" name="Line 62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65150" y="1103313"/>
            <a:ext cx="0" cy="152400"/>
          </a:xfrm>
          <a:prstGeom prst="line">
            <a:avLst/>
          </a:prstGeom>
          <a:noFill/>
          <a:ln w="9525">
            <a:solidFill>
              <a:srgbClr val="960117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Rectangle 6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865938" y="227013"/>
            <a:ext cx="37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S</a:t>
            </a:r>
          </a:p>
        </p:txBody>
      </p:sp>
      <p:sp>
        <p:nvSpPr>
          <p:cNvPr id="95283" name="Text Box 6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11900" y="4445000"/>
            <a:ext cx="16002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900">
                <a:latin typeface="Times New Roman" pitchFamily="18" charset="0"/>
              </a:rPr>
              <a:t>expression to be parsed</a:t>
            </a:r>
          </a:p>
        </p:txBody>
      </p:sp>
      <p:sp>
        <p:nvSpPr>
          <p:cNvPr id="54" name="Line Callout 1 53"/>
          <p:cNvSpPr/>
          <p:nvPr/>
        </p:nvSpPr>
        <p:spPr>
          <a:xfrm>
            <a:off x="271462" y="152400"/>
            <a:ext cx="5367337" cy="366713"/>
          </a:xfrm>
          <a:prstGeom prst="borderCallout1">
            <a:avLst>
              <a:gd name="adj1" fmla="val 101261"/>
              <a:gd name="adj2" fmla="val 122855"/>
              <a:gd name="adj3" fmla="val 45071"/>
              <a:gd name="adj4" fmla="val 100028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Show how the production rules map to the tokens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27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8534400" y="6457950"/>
            <a:ext cx="406400" cy="2365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7638" y="234950"/>
            <a:ext cx="6729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Our grammar for the Unicalc language</a:t>
            </a:r>
          </a:p>
        </p:txBody>
      </p:sp>
      <p:sp>
        <p:nvSpPr>
          <p:cNvPr id="29700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663825" y="16287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663825" y="42513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792663" y="13319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63825" y="23415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663825" y="300037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17863" y="1422400"/>
            <a:ext cx="520700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def</a:t>
            </a:r>
          </a:p>
        </p:txBody>
      </p:sp>
      <p:sp>
        <p:nvSpPr>
          <p:cNvPr id="2970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90950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0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30688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0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1388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29709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10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11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09800" y="40227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12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1388" y="464343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29713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11388" y="5334000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</a:t>
            </a:r>
          </a:p>
        </p:txBody>
      </p:sp>
      <p:sp>
        <p:nvSpPr>
          <p:cNvPr id="29714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19325" y="578961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1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663825" y="48720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663825" y="55626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63825" y="601821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37150" y="14001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19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2038" y="1422400"/>
            <a:ext cx="327025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#</a:t>
            </a:r>
          </a:p>
        </p:txBody>
      </p:sp>
      <p:sp>
        <p:nvSpPr>
          <p:cNvPr id="29720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40413" y="14017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1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80075" y="13335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7957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3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84525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24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30600" y="2070100"/>
            <a:ext cx="320675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+</a:t>
            </a:r>
          </a:p>
        </p:txBody>
      </p:sp>
      <p:sp>
        <p:nvSpPr>
          <p:cNvPr id="29725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329113" y="20447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911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27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79925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28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826000" y="2070100"/>
            <a:ext cx="261938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-</a:t>
            </a:r>
          </a:p>
        </p:txBody>
      </p:sp>
      <p:sp>
        <p:nvSpPr>
          <p:cNvPr id="29729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624513" y="20447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53113" y="2112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1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92538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2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181350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33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527425" y="2870200"/>
            <a:ext cx="322263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ourier New" pitchFamily="49" charset="0"/>
                <a:cs typeface="Courier New" pitchFamily="49" charset="0"/>
              </a:rPr>
              <a:t>*</a:t>
            </a:r>
          </a:p>
        </p:txBody>
      </p:sp>
      <p:sp>
        <p:nvSpPr>
          <p:cNvPr id="29734" name="Line 40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325938" y="27416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Rectangle 4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87938" y="28098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29736" name="Rectangle 4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76750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37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822825" y="2870200"/>
            <a:ext cx="303213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/</a:t>
            </a:r>
          </a:p>
        </p:txBody>
      </p:sp>
      <p:sp>
        <p:nvSpPr>
          <p:cNvPr id="29738" name="Line 4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621338" y="274161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849938" y="280987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40" name="Rectangle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438525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Gadget" charset="0"/>
              </a:rPr>
              <a:t>E</a:t>
            </a:r>
          </a:p>
        </p:txBody>
      </p:sp>
      <p:sp>
        <p:nvSpPr>
          <p:cNvPr id="29741" name="Rectangle 47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230563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(</a:t>
            </a:r>
          </a:p>
        </p:txBody>
      </p:sp>
      <p:sp>
        <p:nvSpPr>
          <p:cNvPr id="29742" name="Rectangle 4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727450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29743" name="Rectangle 49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660900" y="41148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29744" name="Rectangle 50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214813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(</a:t>
            </a:r>
          </a:p>
        </p:txBody>
      </p:sp>
      <p:sp>
        <p:nvSpPr>
          <p:cNvPr id="29745" name="Rectangle 51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949825" y="4083050"/>
            <a:ext cx="279400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29746" name="Rectangle 52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398963" y="4094163"/>
            <a:ext cx="268287" cy="3365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29747" name="Line 5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103688" y="3954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Line 54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5343525" y="39544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Rectangle 55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413375" y="402272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29750" name="Rectangle 56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233738" y="4643438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  V</a:t>
            </a:r>
          </a:p>
        </p:txBody>
      </p:sp>
      <p:sp>
        <p:nvSpPr>
          <p:cNvPr id="29751" name="Rectangle 57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849688" y="4751388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2" name="Line 5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230688" y="4575175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Rectangle 59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773738" y="46434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29754" name="Rectangle 60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992813" y="47037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+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5" name="Rectangle 61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292475" y="5394325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numeric value (Double)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6" name="Rectangle 62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284538" y="5849938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(String)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57" name="AutoShape 63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6557963" y="4624388"/>
            <a:ext cx="223837" cy="1928812"/>
          </a:xfrm>
          <a:prstGeom prst="rightBrace">
            <a:avLst>
              <a:gd name="adj1" fmla="val 58325"/>
              <a:gd name="adj2" fmla="val 50000"/>
            </a:avLst>
          </a:prstGeom>
          <a:noFill/>
          <a:ln w="28575">
            <a:solidFill>
              <a:srgbClr val="0703F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8" name="Text Box 64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29425" y="5103813"/>
            <a:ext cx="1828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703F3"/>
                </a:solidFill>
              </a:rPr>
              <a:t>implemented in </a:t>
            </a:r>
            <a:r>
              <a:rPr lang="en-US" sz="1800" b="1">
                <a:solidFill>
                  <a:srgbClr val="0703F3"/>
                </a:solidFill>
                <a:latin typeface="Courier New" pitchFamily="49" charset="0"/>
              </a:rPr>
              <a:t>Parser.java</a:t>
            </a:r>
            <a:r>
              <a:rPr lang="en-US" sz="1800">
                <a:solidFill>
                  <a:srgbClr val="0703F3"/>
                </a:solidFill>
              </a:rPr>
              <a:t> for you already</a:t>
            </a:r>
          </a:p>
        </p:txBody>
      </p:sp>
      <p:sp>
        <p:nvSpPr>
          <p:cNvPr id="29759" name="AutoShape 65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6694488" y="1495425"/>
            <a:ext cx="228600" cy="2933700"/>
          </a:xfrm>
          <a:prstGeom prst="rightBrace">
            <a:avLst>
              <a:gd name="adj1" fmla="val 10694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0" name="Text Box 66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994525" y="2501900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you'll need to add code for these rules</a:t>
            </a:r>
          </a:p>
        </p:txBody>
      </p:sp>
      <p:sp>
        <p:nvSpPr>
          <p:cNvPr id="29761" name="Text Box 67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47638" y="1465263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the </a:t>
            </a:r>
            <a:r>
              <a:rPr lang="en-US" sz="1600"/>
              <a:t>S</a:t>
            </a:r>
            <a:r>
              <a:rPr lang="en-US" sz="1600">
                <a:solidFill>
                  <a:srgbClr val="04841C"/>
                </a:solidFill>
              </a:rPr>
              <a:t>tart symbol</a:t>
            </a:r>
          </a:p>
        </p:txBody>
      </p:sp>
      <p:sp>
        <p:nvSpPr>
          <p:cNvPr id="29762" name="Text Box 68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0513" y="21764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an </a:t>
            </a:r>
            <a:r>
              <a:rPr lang="en-US" sz="1600"/>
              <a:t>E</a:t>
            </a:r>
            <a:r>
              <a:rPr lang="en-US" sz="1600">
                <a:solidFill>
                  <a:srgbClr val="04841C"/>
                </a:solidFill>
              </a:rPr>
              <a:t>xpression</a:t>
            </a:r>
          </a:p>
        </p:txBody>
      </p:sp>
      <p:sp>
        <p:nvSpPr>
          <p:cNvPr id="29763" name="Text Box 69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90513" y="2835275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P</a:t>
            </a:r>
            <a:r>
              <a:rPr lang="en-US" sz="1600">
                <a:solidFill>
                  <a:srgbClr val="04841C"/>
                </a:solidFill>
              </a:rPr>
              <a:t>roduct</a:t>
            </a:r>
          </a:p>
        </p:txBody>
      </p:sp>
      <p:sp>
        <p:nvSpPr>
          <p:cNvPr id="29764" name="Text Box 70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90513" y="4073525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single </a:t>
            </a:r>
            <a:r>
              <a:rPr lang="en-US" sz="1600"/>
              <a:t>U</a:t>
            </a:r>
            <a:r>
              <a:rPr lang="en-US" sz="1600">
                <a:solidFill>
                  <a:srgbClr val="04841C"/>
                </a:solidFill>
              </a:rPr>
              <a:t>nit</a:t>
            </a:r>
          </a:p>
        </p:txBody>
      </p:sp>
      <p:sp>
        <p:nvSpPr>
          <p:cNvPr id="29765" name="Text Box 7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90513" y="469741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Q</a:t>
            </a:r>
            <a:r>
              <a:rPr lang="en-US" sz="1600">
                <a:solidFill>
                  <a:srgbClr val="04841C"/>
                </a:solidFill>
              </a:rPr>
              <a:t>uantity list!</a:t>
            </a:r>
          </a:p>
        </p:txBody>
      </p:sp>
      <p:sp>
        <p:nvSpPr>
          <p:cNvPr id="22598" name="Text Box 72"/>
          <p:cNvSpPr txBox="1">
            <a:spLocks noChangeArrowheads="1"/>
          </p:cNvSpPr>
          <p:nvPr/>
        </p:nvSpPr>
        <p:spPr bwMode="auto">
          <a:xfrm>
            <a:off x="7315200" y="198438"/>
            <a:ext cx="1535113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Watch out…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* +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vs.</a:t>
            </a:r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960117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600" b="1" dirty="0" smtClean="0">
                <a:solidFill>
                  <a:srgbClr val="960117"/>
                </a:solidFill>
                <a:latin typeface="Comic Sans MS" pitchFamily="66" charset="0"/>
              </a:rPr>
              <a:t> +</a:t>
            </a:r>
            <a:endParaRPr lang="en-US" sz="1600" b="1" dirty="0" smtClean="0">
              <a:latin typeface="Monaco" charset="0"/>
            </a:endParaRPr>
          </a:p>
        </p:txBody>
      </p:sp>
      <p:sp>
        <p:nvSpPr>
          <p:cNvPr id="29767" name="Text Box 74"/>
          <p:cNvSpPr txBox="1">
            <a:spLocks noChangeArrowheads="1"/>
          </p:cNvSpPr>
          <p:nvPr/>
        </p:nvSpPr>
        <p:spPr bwMode="auto">
          <a:xfrm>
            <a:off x="3536950" y="4997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zero or more Vs</a:t>
            </a:r>
          </a:p>
        </p:txBody>
      </p:sp>
      <p:sp>
        <p:nvSpPr>
          <p:cNvPr id="29768" name="Text Box 75"/>
          <p:cNvSpPr txBox="1">
            <a:spLocks noChangeArrowheads="1"/>
          </p:cNvSpPr>
          <p:nvPr/>
        </p:nvSpPr>
        <p:spPr bwMode="auto">
          <a:xfrm>
            <a:off x="5715000" y="49974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one or more Vs</a:t>
            </a:r>
          </a:p>
        </p:txBody>
      </p:sp>
      <p:sp>
        <p:nvSpPr>
          <p:cNvPr id="29769" name="Rectangle 1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180263" y="63944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tokens are in red</a:t>
            </a:r>
          </a:p>
        </p:txBody>
      </p:sp>
      <p:sp>
        <p:nvSpPr>
          <p:cNvPr id="29770" name="Rectangle 77"/>
          <p:cNvSpPr>
            <a:spLocks noChangeArrowheads="1"/>
          </p:cNvSpPr>
          <p:nvPr/>
        </p:nvSpPr>
        <p:spPr bwMode="auto">
          <a:xfrm>
            <a:off x="5580063" y="5592763"/>
            <a:ext cx="447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42.0</a:t>
            </a:r>
          </a:p>
        </p:txBody>
      </p:sp>
      <p:sp>
        <p:nvSpPr>
          <p:cNvPr id="29771" name="Rectangle 78"/>
          <p:cNvSpPr>
            <a:spLocks noChangeArrowheads="1"/>
          </p:cNvSpPr>
          <p:nvPr/>
        </p:nvSpPr>
        <p:spPr bwMode="auto">
          <a:xfrm>
            <a:off x="5459413" y="6056313"/>
            <a:ext cx="719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"furlong"</a:t>
            </a:r>
          </a:p>
        </p:txBody>
      </p:sp>
      <p:sp>
        <p:nvSpPr>
          <p:cNvPr id="29772" name="Rectangle 2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278063" y="6243638"/>
            <a:ext cx="26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29773" name="Line 2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2662238" y="64770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4" name="Rectangle 6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282950" y="6303963"/>
            <a:ext cx="2478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(Integer)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75" name="Rectangle 78"/>
          <p:cNvSpPr>
            <a:spLocks noChangeArrowheads="1"/>
          </p:cNvSpPr>
          <p:nvPr/>
        </p:nvSpPr>
        <p:spPr bwMode="auto">
          <a:xfrm>
            <a:off x="5581650" y="6472238"/>
            <a:ext cx="263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29776" name="Line 10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2663825" y="36417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77" name="Rectangle 16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209800" y="34131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29778" name="Rectangle 37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3811588" y="3413125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29779" name="Rectangle 38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200400" y="34131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80" name="Rectangle 39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3546475" y="3473450"/>
            <a:ext cx="320675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^</a:t>
            </a:r>
          </a:p>
        </p:txBody>
      </p:sp>
      <p:sp>
        <p:nvSpPr>
          <p:cNvPr id="29781" name="Line 4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4216400" y="33448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2" name="Rectangle 42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367213" y="34131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29783" name="Text Box 69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0513" y="3448050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K</a:t>
            </a:r>
            <a:r>
              <a:rPr lang="en-US" sz="1600">
                <a:solidFill>
                  <a:srgbClr val="04841C"/>
                </a:solidFill>
              </a:rPr>
              <a:t>a-Power</a:t>
            </a:r>
          </a:p>
        </p:txBody>
      </p:sp>
      <p:sp>
        <p:nvSpPr>
          <p:cNvPr id="29784" name="Line 58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5661025" y="4572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5" name="Rectangle 5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4346575" y="4649788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D~D  V</a:t>
            </a:r>
          </a:p>
        </p:txBody>
      </p:sp>
      <p:sp>
        <p:nvSpPr>
          <p:cNvPr id="29786" name="Rectangle 5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345113" y="47672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29787" name="Text Box 74"/>
          <p:cNvSpPr txBox="1">
            <a:spLocks noChangeArrowheads="1"/>
          </p:cNvSpPr>
          <p:nvPr/>
        </p:nvSpPr>
        <p:spPr bwMode="auto">
          <a:xfrm>
            <a:off x="4402138" y="5087938"/>
            <a:ext cx="11604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/>
              <a:t>with uncertainty!</a:t>
            </a:r>
          </a:p>
        </p:txBody>
      </p:sp>
    </p:spTree>
    <p:extLst>
      <p:ext uri="{BB962C8B-B14F-4D97-AF65-F5344CB8AC3E}">
        <p14:creationId xmlns:p14="http://schemas.microsoft.com/office/powerpoint/2010/main" val="411885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92400" y="12874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692400" y="430530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821238" y="9906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692400" y="2201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692400" y="2963863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3738" y="1119188"/>
            <a:ext cx="51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def</a:t>
            </a:r>
          </a:p>
        </p:txBody>
      </p:sp>
      <p:sp>
        <p:nvSpPr>
          <p:cNvPr id="3072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9525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2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59263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3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39963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S</a:t>
            </a:r>
          </a:p>
        </p:txBody>
      </p:sp>
      <p:sp>
        <p:nvSpPr>
          <p:cNvPr id="3073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38375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3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38375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3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38375" y="40767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73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39963" y="489585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30735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39963" y="562292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</a:t>
            </a:r>
          </a:p>
        </p:txBody>
      </p:sp>
      <p:sp>
        <p:nvSpPr>
          <p:cNvPr id="30736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39963" y="60277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3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692400" y="5124450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692400" y="58515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692400" y="625633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65725" y="10588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87913" y="1119188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#</a:t>
            </a:r>
          </a:p>
        </p:txBody>
      </p:sp>
      <p:sp>
        <p:nvSpPr>
          <p:cNvPr id="30742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868988" y="10604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708650" y="9921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8798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5" name="Rectangl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68663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46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14738" y="2033588"/>
            <a:ext cx="28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30747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3250" y="1905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752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4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64063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0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10138" y="2033588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3075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708650" y="1905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937250" y="1973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3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21113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4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209925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55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556000" y="2795588"/>
            <a:ext cx="29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*</a:t>
            </a:r>
          </a:p>
        </p:txBody>
      </p:sp>
      <p:sp>
        <p:nvSpPr>
          <p:cNvPr id="30756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354513" y="2667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116513" y="2735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P</a:t>
            </a:r>
          </a:p>
        </p:txBody>
      </p:sp>
      <p:sp>
        <p:nvSpPr>
          <p:cNvPr id="30758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505325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59" name="Rectangle 3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851400" y="2795588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/</a:t>
            </a:r>
          </a:p>
        </p:txBody>
      </p:sp>
      <p:sp>
        <p:nvSpPr>
          <p:cNvPr id="30760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649913" y="2667000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Rectangle 4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878513" y="2735263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762" name="Rectangle 4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467100" y="40767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63" name="Rectangle 4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259138" y="4137025"/>
            <a:ext cx="25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(</a:t>
            </a:r>
          </a:p>
        </p:txBody>
      </p:sp>
      <p:sp>
        <p:nvSpPr>
          <p:cNvPr id="30764" name="Rectangle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756025" y="4137025"/>
            <a:ext cx="25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0765" name="Rectangle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689475" y="40767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E</a:t>
            </a:r>
          </a:p>
        </p:txBody>
      </p:sp>
      <p:sp>
        <p:nvSpPr>
          <p:cNvPr id="30766" name="Rectangle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243388" y="4137025"/>
            <a:ext cx="25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(</a:t>
            </a:r>
          </a:p>
        </p:txBody>
      </p:sp>
      <p:sp>
        <p:nvSpPr>
          <p:cNvPr id="30767" name="Rectangle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978400" y="4137025"/>
            <a:ext cx="25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30768" name="Rectangle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427538" y="4137025"/>
            <a:ext cx="268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33"/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3076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4132263" y="40084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372100" y="40084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Rectangle 5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441950" y="40767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Q</a:t>
            </a:r>
          </a:p>
        </p:txBody>
      </p:sp>
      <p:sp>
        <p:nvSpPr>
          <p:cNvPr id="30772" name="Rectangle 5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262313" y="4895850"/>
            <a:ext cx="77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  V</a:t>
            </a:r>
          </a:p>
        </p:txBody>
      </p:sp>
      <p:sp>
        <p:nvSpPr>
          <p:cNvPr id="30773" name="Rectangle 5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878263" y="50038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*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4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259263" y="482758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5" name="Rectangle 5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948363" y="4895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V</a:t>
            </a:r>
          </a:p>
        </p:txBody>
      </p:sp>
      <p:sp>
        <p:nvSpPr>
          <p:cNvPr id="30776" name="Rectangle 5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170613" y="49561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+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7" name="Rectangle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321050" y="568325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numeric value (Double)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8" name="Rectangle 5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313113" y="6064250"/>
            <a:ext cx="311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(String)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779" name="Text Box 5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417888" y="1447800"/>
            <a:ext cx="1087437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"def", V, E ]</a:t>
            </a:r>
          </a:p>
        </p:txBody>
      </p:sp>
      <p:sp>
        <p:nvSpPr>
          <p:cNvPr id="30780" name="Text Box 6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852988" y="1447800"/>
            <a:ext cx="819150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"#", E ]</a:t>
            </a:r>
          </a:p>
        </p:txBody>
      </p:sp>
      <p:sp>
        <p:nvSpPr>
          <p:cNvPr id="30781" name="Text Box 6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263900" y="2363788"/>
            <a:ext cx="941388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"+", P, E ] </a:t>
            </a:r>
          </a:p>
        </p:txBody>
      </p:sp>
      <p:sp>
        <p:nvSpPr>
          <p:cNvPr id="30782" name="Text Box 6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4548188" y="2366963"/>
            <a:ext cx="94138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"-", P, E ] </a:t>
            </a:r>
          </a:p>
        </p:txBody>
      </p:sp>
      <p:sp>
        <p:nvSpPr>
          <p:cNvPr id="30783" name="Text Box 63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173413" y="3092450"/>
            <a:ext cx="941387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K, P ] </a:t>
            </a:r>
          </a:p>
        </p:txBody>
      </p:sp>
      <p:sp>
        <p:nvSpPr>
          <p:cNvPr id="30784" name="Text Box 64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522788" y="3103563"/>
            <a:ext cx="94138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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K, P ] </a:t>
            </a:r>
          </a:p>
        </p:txBody>
      </p:sp>
      <p:sp>
        <p:nvSpPr>
          <p:cNvPr id="30785" name="Text Box 65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5913438" y="1447800"/>
            <a:ext cx="276225" cy="276225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30786" name="Text Box 66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5943600" y="2363788"/>
            <a:ext cx="307975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30787" name="Text Box 67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919788" y="3114675"/>
            <a:ext cx="30797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K</a:t>
            </a:r>
          </a:p>
        </p:txBody>
      </p:sp>
      <p:sp>
        <p:nvSpPr>
          <p:cNvPr id="30788" name="Text Box 68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479800" y="4471988"/>
            <a:ext cx="319088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30789" name="Text Box 69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397375" y="4471988"/>
            <a:ext cx="762000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"-", E ]</a:t>
            </a:r>
          </a:p>
        </p:txBody>
      </p:sp>
      <p:sp>
        <p:nvSpPr>
          <p:cNvPr id="30790" name="Text Box 70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453063" y="4471988"/>
            <a:ext cx="338137" cy="274637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Q</a:t>
            </a:r>
          </a:p>
        </p:txBody>
      </p:sp>
      <p:sp>
        <p:nvSpPr>
          <p:cNvPr id="30791" name="Text Box 71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827338" y="5349875"/>
            <a:ext cx="1363662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D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0.0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792" name="Text Box 72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791200" y="5349875"/>
            <a:ext cx="166052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1.0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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0.0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793" name="Rectangle 7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461250" y="1058863"/>
            <a:ext cx="1511300" cy="36933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blue </a:t>
            </a:r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</a:rPr>
              <a:t>trees</a:t>
            </a:r>
            <a:endParaRPr lang="en-US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0794" name="Rectangle 7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481888" y="5797550"/>
            <a:ext cx="147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A510D3"/>
                </a:solidFill>
                <a:latin typeface="Comic Sans MS" pitchFamily="66" charset="0"/>
              </a:rPr>
              <a:t>Quantity objects are in purple</a:t>
            </a:r>
          </a:p>
        </p:txBody>
      </p:sp>
      <p:sp>
        <p:nvSpPr>
          <p:cNvPr id="30795" name="Text Box 78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85800" y="152400"/>
            <a:ext cx="7781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Our grammar </a:t>
            </a:r>
            <a:r>
              <a:rPr lang="en-US" sz="3200" i="1">
                <a:latin typeface="Times New Roman" pitchFamily="18" charset="0"/>
              </a:rPr>
              <a:t>with its parse trees</a:t>
            </a:r>
            <a:r>
              <a:rPr lang="en-US" sz="3200">
                <a:latin typeface="Times New Roman" pitchFamily="18" charset="0"/>
              </a:rPr>
              <a:t>…</a:t>
            </a:r>
          </a:p>
        </p:txBody>
      </p:sp>
      <p:sp>
        <p:nvSpPr>
          <p:cNvPr id="30796" name="Text Box 79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147638" y="1104900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the </a:t>
            </a:r>
            <a:r>
              <a:rPr lang="en-US" sz="1600"/>
              <a:t>S</a:t>
            </a:r>
            <a:r>
              <a:rPr lang="en-US" sz="1600">
                <a:solidFill>
                  <a:srgbClr val="04841C"/>
                </a:solidFill>
              </a:rPr>
              <a:t>tart symbol</a:t>
            </a:r>
          </a:p>
        </p:txBody>
      </p:sp>
      <p:sp>
        <p:nvSpPr>
          <p:cNvPr id="30797" name="Text Box 80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90513" y="20367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an </a:t>
            </a:r>
            <a:r>
              <a:rPr lang="en-US" sz="1600"/>
              <a:t>E</a:t>
            </a:r>
            <a:r>
              <a:rPr lang="en-US" sz="1600">
                <a:solidFill>
                  <a:srgbClr val="04841C"/>
                </a:solidFill>
              </a:rPr>
              <a:t>xpression</a:t>
            </a:r>
          </a:p>
        </p:txBody>
      </p:sp>
      <p:sp>
        <p:nvSpPr>
          <p:cNvPr id="30798" name="Text Box 8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90513" y="2760663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P</a:t>
            </a:r>
            <a:r>
              <a:rPr lang="en-US" sz="1600">
                <a:solidFill>
                  <a:srgbClr val="04841C"/>
                </a:solidFill>
              </a:rPr>
              <a:t>roduct</a:t>
            </a:r>
          </a:p>
        </p:txBody>
      </p:sp>
      <p:sp>
        <p:nvSpPr>
          <p:cNvPr id="30799" name="Text Box 82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90513" y="413543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single </a:t>
            </a:r>
            <a:r>
              <a:rPr lang="en-US" sz="1600"/>
              <a:t>U</a:t>
            </a:r>
            <a:r>
              <a:rPr lang="en-US" sz="1600">
                <a:solidFill>
                  <a:srgbClr val="04841C"/>
                </a:solidFill>
              </a:rPr>
              <a:t>nit</a:t>
            </a:r>
          </a:p>
        </p:txBody>
      </p:sp>
      <p:sp>
        <p:nvSpPr>
          <p:cNvPr id="30800" name="Text Box 83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90513" y="4954588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Q</a:t>
            </a:r>
            <a:r>
              <a:rPr lang="en-US" sz="1600">
                <a:solidFill>
                  <a:srgbClr val="04841C"/>
                </a:solidFill>
              </a:rPr>
              <a:t>uantity list!</a:t>
            </a:r>
          </a:p>
        </p:txBody>
      </p:sp>
      <p:sp>
        <p:nvSpPr>
          <p:cNvPr id="30801" name="Rectangle 87"/>
          <p:cNvSpPr>
            <a:spLocks noChangeArrowheads="1"/>
          </p:cNvSpPr>
          <p:nvPr/>
        </p:nvSpPr>
        <p:spPr bwMode="auto">
          <a:xfrm>
            <a:off x="5738813" y="5729288"/>
            <a:ext cx="447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42.0</a:t>
            </a:r>
          </a:p>
        </p:txBody>
      </p:sp>
      <p:sp>
        <p:nvSpPr>
          <p:cNvPr id="30802" name="Rectangle 88"/>
          <p:cNvSpPr>
            <a:spLocks noChangeArrowheads="1"/>
          </p:cNvSpPr>
          <p:nvPr/>
        </p:nvSpPr>
        <p:spPr bwMode="auto">
          <a:xfrm>
            <a:off x="5605463" y="6110288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"furlong"</a:t>
            </a:r>
          </a:p>
        </p:txBody>
      </p:sp>
      <p:sp>
        <p:nvSpPr>
          <p:cNvPr id="30803" name="Line 10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663825" y="3667125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4" name="Rectangle 16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2209800" y="3438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K</a:t>
            </a:r>
          </a:p>
        </p:txBody>
      </p:sp>
      <p:sp>
        <p:nvSpPr>
          <p:cNvPr id="30805" name="Rectangle 37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811588" y="3438525"/>
            <a:ext cx="269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30806" name="Rectangle 38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200400" y="3438525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807" name="Rectangle 3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546475" y="3498850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33"/>
                </a:solidFill>
                <a:latin typeface="Cambria" pitchFamily="18" charset="0"/>
              </a:rPr>
              <a:t>^</a:t>
            </a:r>
          </a:p>
        </p:txBody>
      </p:sp>
      <p:sp>
        <p:nvSpPr>
          <p:cNvPr id="30808" name="Line 40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4216400" y="3370263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9" name="Rectangle 4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367213" y="3438525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U</a:t>
            </a:r>
          </a:p>
        </p:txBody>
      </p:sp>
      <p:sp>
        <p:nvSpPr>
          <p:cNvPr id="30810" name="Text Box 69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290513" y="3473450"/>
            <a:ext cx="1552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>
                <a:solidFill>
                  <a:srgbClr val="04841C"/>
                </a:solidFill>
              </a:rPr>
              <a:t>a </a:t>
            </a:r>
            <a:r>
              <a:rPr lang="en-US" sz="1600"/>
              <a:t>K</a:t>
            </a:r>
            <a:r>
              <a:rPr lang="en-US" sz="1600">
                <a:solidFill>
                  <a:srgbClr val="04841C"/>
                </a:solidFill>
              </a:rPr>
              <a:t>a-Power</a:t>
            </a:r>
          </a:p>
        </p:txBody>
      </p:sp>
      <p:sp>
        <p:nvSpPr>
          <p:cNvPr id="30811" name="Rectangle 20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2305050" y="6384925"/>
            <a:ext cx="268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I</a:t>
            </a:r>
          </a:p>
        </p:txBody>
      </p:sp>
      <p:sp>
        <p:nvSpPr>
          <p:cNvPr id="30812" name="Line 23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2687638" y="6618288"/>
            <a:ext cx="342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3" name="Rectangle 62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3308350" y="6445250"/>
            <a:ext cx="2479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Monaco" charset="0"/>
              </a:rPr>
              <a:t>a variable name (Integer)</a:t>
            </a:r>
            <a:endParaRPr lang="en-US" sz="1600">
              <a:solidFill>
                <a:srgbClr val="990033"/>
              </a:solidFill>
              <a:latin typeface="Monaco" charset="0"/>
            </a:endParaRPr>
          </a:p>
        </p:txBody>
      </p:sp>
      <p:sp>
        <p:nvSpPr>
          <p:cNvPr id="30814" name="Rectangle 78"/>
          <p:cNvSpPr>
            <a:spLocks noChangeArrowheads="1"/>
          </p:cNvSpPr>
          <p:nvPr/>
        </p:nvSpPr>
        <p:spPr bwMode="auto">
          <a:xfrm>
            <a:off x="5730875" y="6494463"/>
            <a:ext cx="263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rgbClr val="990033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30815" name="Text Box 63"/>
          <p:cNvSpPr txBox="1"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3157538" y="3814763"/>
            <a:ext cx="941387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"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", U, I ] </a:t>
            </a:r>
          </a:p>
        </p:txBody>
      </p:sp>
      <p:sp>
        <p:nvSpPr>
          <p:cNvPr id="30816" name="Text Box 67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4398963" y="3814763"/>
            <a:ext cx="307975" cy="277812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1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147483647"/>
              <a:ext cx="0" cy="0"/>
            </p14:xfrm>
          </p:contentPart>
        </mc:Choice>
        <mc:Fallback xmlns="">
          <p:pic>
            <p:nvPicPr>
              <p:cNvPr id="921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147483647" y="2147483647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30818" name="Rectangle 56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4364038" y="4905375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Gadget" charset="0"/>
              </a:rPr>
              <a:t>D~D  V</a:t>
            </a:r>
          </a:p>
        </p:txBody>
      </p:sp>
      <p:sp>
        <p:nvSpPr>
          <p:cNvPr id="30819" name="Text Box 7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4340225" y="5349875"/>
            <a:ext cx="1298575" cy="277813"/>
          </a:xfrm>
          <a:prstGeom prst="rect">
            <a:avLst/>
          </a:prstGeom>
          <a:solidFill>
            <a:srgbClr val="DDF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[ 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{ D [V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  <a:sym typeface="Symbol" pitchFamily="18" charset="2"/>
              </a:rPr>
              <a:t></a:t>
            </a:r>
            <a:r>
              <a:rPr lang="en-US" sz="1200" b="1">
                <a:solidFill>
                  <a:srgbClr val="A510D3"/>
                </a:solidFill>
                <a:latin typeface="Calibri" pitchFamily="34" charset="0"/>
              </a:rPr>
              <a:t>] [ ] D }</a:t>
            </a:r>
            <a:r>
              <a:rPr lang="en-US" sz="1200" b="1">
                <a:solidFill>
                  <a:schemeClr val="folHlink"/>
                </a:solidFill>
                <a:latin typeface="Calibri" pitchFamily="34" charset="0"/>
              </a:rPr>
              <a:t> </a:t>
            </a:r>
            <a:r>
              <a:rPr lang="en-US" sz="1200" b="1">
                <a:solidFill>
                  <a:srgbClr val="0000FF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30820" name="Line 54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5715000" y="4833938"/>
            <a:ext cx="0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1" name="AutoShape 65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6694488" y="1060450"/>
            <a:ext cx="228600" cy="3368675"/>
          </a:xfrm>
          <a:prstGeom prst="rightBrace">
            <a:avLst>
              <a:gd name="adj1" fmla="val 10697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2" name="Text Box 66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6994525" y="2233613"/>
            <a:ext cx="1828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you'll need to add code for these rules</a:t>
            </a:r>
          </a:p>
        </p:txBody>
      </p:sp>
    </p:spTree>
    <p:extLst>
      <p:ext uri="{BB962C8B-B14F-4D97-AF65-F5344CB8AC3E}">
        <p14:creationId xmlns:p14="http://schemas.microsoft.com/office/powerpoint/2010/main" val="38090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13800" b="1" smtClean="0"/>
              <a:t>BONUS</a:t>
            </a:r>
          </a:p>
        </p:txBody>
      </p:sp>
    </p:spTree>
    <p:extLst>
      <p:ext uri="{BB962C8B-B14F-4D97-AF65-F5344CB8AC3E}">
        <p14:creationId xmlns:p14="http://schemas.microsoft.com/office/powerpoint/2010/main" val="27613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0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738"/>
            <a:ext cx="59436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2971800"/>
            <a:ext cx="38528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WordArt 6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44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&amp;</a:t>
            </a:r>
          </a:p>
        </p:txBody>
      </p:sp>
      <p:sp>
        <p:nvSpPr>
          <p:cNvPr id="55301" name="WordArt 7"/>
          <p:cNvSpPr>
            <a:spLocks noChangeArrowheads="1" noChangeShapeType="1" noTextEdit="1"/>
          </p:cNvSpPr>
          <p:nvPr/>
        </p:nvSpPr>
        <p:spPr bwMode="auto">
          <a:xfrm>
            <a:off x="5867400" y="304800"/>
            <a:ext cx="2971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Computer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Science</a:t>
            </a:r>
          </a:p>
        </p:txBody>
      </p:sp>
      <p:sp>
        <p:nvSpPr>
          <p:cNvPr id="55302" name="WordArt 8"/>
          <p:cNvSpPr>
            <a:spLocks noChangeArrowheads="1" noChangeShapeType="1" noTextEdit="1"/>
          </p:cNvSpPr>
          <p:nvPr/>
        </p:nvSpPr>
        <p:spPr bwMode="auto">
          <a:xfrm>
            <a:off x="914400" y="51054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= AWESOME</a:t>
            </a:r>
          </a:p>
        </p:txBody>
      </p:sp>
    </p:spTree>
    <p:extLst>
      <p:ext uri="{BB962C8B-B14F-4D97-AF65-F5344CB8AC3E}">
        <p14:creationId xmlns:p14="http://schemas.microsoft.com/office/powerpoint/2010/main" val="35510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934200" y="838200"/>
            <a:ext cx="1981200" cy="1096963"/>
          </a:xfrm>
        </p:spPr>
        <p:txBody>
          <a:bodyPr/>
          <a:lstStyle/>
          <a:p>
            <a:pPr eaLnBrk="1" hangingPunct="1"/>
            <a:r>
              <a:rPr lang="en-US" sz="2000" smtClean="0"/>
              <a:t>http://www.youtube.com/watch?v=pzRmNYA8LlY</a:t>
            </a:r>
          </a:p>
        </p:txBody>
      </p:sp>
      <p:pic>
        <p:nvPicPr>
          <p:cNvPr id="56323" name="Picture 2" descr="dsc0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194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Eksoproduct4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t="9824" r="34561" b="2223"/>
          <a:stretch>
            <a:fillRect/>
          </a:stretch>
        </p:blipFill>
        <p:spPr bwMode="auto">
          <a:xfrm>
            <a:off x="3276600" y="188913"/>
            <a:ext cx="3429000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4114800" cy="1622425"/>
          </a:xfrm>
        </p:spPr>
        <p:txBody>
          <a:bodyPr/>
          <a:lstStyle/>
          <a:p>
            <a:pPr eaLnBrk="1" hangingPunct="1"/>
            <a:r>
              <a:rPr lang="en-US" smtClean="0"/>
              <a:t>ClickStart</a:t>
            </a:r>
          </a:p>
        </p:txBody>
      </p:sp>
    </p:spTree>
    <p:extLst>
      <p:ext uri="{BB962C8B-B14F-4D97-AF65-F5344CB8AC3E}">
        <p14:creationId xmlns:p14="http://schemas.microsoft.com/office/powerpoint/2010/main" val="19202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999" r="16875" b="3000"/>
          <a:stretch>
            <a:fillRect/>
          </a:stretch>
        </p:blipFill>
        <p:spPr bwMode="auto">
          <a:xfrm>
            <a:off x="0" y="0"/>
            <a:ext cx="86868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858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[][][] cost = new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[N+1][N+1][N+1];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// set initial values = edge weights </a:t>
            </a:r>
          </a:p>
          <a:p>
            <a:pPr marL="0" indent="0">
              <a:buFont typeface="Arial" charset="0"/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K=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 K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N; K++){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for(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for(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&lt;=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N;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++){</a:t>
            </a:r>
          </a:p>
          <a:p>
            <a:pPr marL="0" indent="0">
              <a:buFont typeface="Arial" charset="0"/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prevCost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cost[K-1][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newCost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cost[K-1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  [K] + 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cost[K-1] [K] 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buFont typeface="Arial" charset="0"/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  cost[k][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]=min(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prevCost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newCost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" y="5943600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 smtClean="0"/>
              <a:t> Floyd-</a:t>
            </a:r>
            <a:r>
              <a:rPr lang="en-US" sz="4000" b="1" dirty="0" err="1" smtClean="0"/>
              <a:t>Warshall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Pseudocode</a:t>
            </a:r>
            <a:r>
              <a:rPr lang="en-US" sz="4000" b="1" dirty="0" smtClean="0"/>
              <a:t> (updated!)</a:t>
            </a:r>
          </a:p>
        </p:txBody>
      </p:sp>
    </p:spTree>
    <p:extLst>
      <p:ext uri="{BB962C8B-B14F-4D97-AF65-F5344CB8AC3E}">
        <p14:creationId xmlns:p14="http://schemas.microsoft.com/office/powerpoint/2010/main" val="5719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228600" y="304800"/>
            <a:ext cx="3352800" cy="3581400"/>
          </a:xfrm>
          <a:prstGeom prst="borderCallout1">
            <a:avLst>
              <a:gd name="adj1" fmla="val 101127"/>
              <a:gd name="adj2" fmla="val 9173"/>
              <a:gd name="adj3" fmla="val 141876"/>
              <a:gd name="adj4" fmla="val 5824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How should we represent the blocks in the computer?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Independent variables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2D Array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/>
              <a:t>OpenList</a:t>
            </a:r>
            <a:endParaRPr lang="en-US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40092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67000"/>
          <a:ext cx="6553200" cy="2468564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Callout 1 4"/>
          <p:cNvSpPr/>
          <p:nvPr/>
        </p:nvSpPr>
        <p:spPr>
          <a:xfrm>
            <a:off x="6019800" y="533400"/>
            <a:ext cx="2895600" cy="1219200"/>
          </a:xfrm>
          <a:prstGeom prst="borderCallout1">
            <a:avLst>
              <a:gd name="adj1" fmla="val 99014"/>
              <a:gd name="adj2" fmla="val 50537"/>
              <a:gd name="adj3" fmla="val 169083"/>
              <a:gd name="adj4" fmla="val 2511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Each level is really a 3x10 vector!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228600" y="304800"/>
            <a:ext cx="3429000" cy="1219200"/>
          </a:xfrm>
          <a:prstGeom prst="borderCallout1">
            <a:avLst>
              <a:gd name="adj1" fmla="val 101127"/>
              <a:gd name="adj2" fmla="val 9173"/>
              <a:gd name="adj3" fmla="val 272605"/>
              <a:gd name="adj4" fmla="val 31944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The value in the array tells me what art asset to use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562600" y="5410200"/>
            <a:ext cx="3429000" cy="1219200"/>
          </a:xfrm>
          <a:prstGeom prst="borderCallout1">
            <a:avLst>
              <a:gd name="adj1" fmla="val 45141"/>
              <a:gd name="adj2" fmla="val -968"/>
              <a:gd name="adj3" fmla="val -95001"/>
              <a:gd name="adj4" fmla="val -31906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Negative values tell me what block needs to go here to win!</a:t>
            </a:r>
          </a:p>
        </p:txBody>
      </p:sp>
    </p:spTree>
    <p:extLst>
      <p:ext uri="{BB962C8B-B14F-4D97-AF65-F5344CB8AC3E}">
        <p14:creationId xmlns:p14="http://schemas.microsoft.com/office/powerpoint/2010/main" val="40978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705600" cy="676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6"/>
          <p:cNvGraphicFramePr>
            <a:graphicFrameLocks noGrp="1"/>
          </p:cNvGraphicFramePr>
          <p:nvPr>
            <p:ph sz="half" idx="4294967295"/>
          </p:nvPr>
        </p:nvGraphicFramePr>
        <p:xfrm>
          <a:off x="1371600" y="2624138"/>
          <a:ext cx="6553200" cy="2468562"/>
        </p:xfrm>
        <a:graphic>
          <a:graphicData uri="http://schemas.openxmlformats.org/drawingml/2006/table">
            <a:tbl>
              <a:tblPr/>
              <a:tblGrid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  <a:gridCol w="819150"/>
              </a:tblGrid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6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32001" r="52499" b="39999"/>
          <a:stretch>
            <a:fillRect/>
          </a:stretch>
        </p:blipFill>
        <p:spPr bwMode="auto">
          <a:xfrm>
            <a:off x="609600" y="1905000"/>
            <a:ext cx="8153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12" descr="logo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477000" cy="1622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600" smtClean="0"/>
              <a:t>BUGS!</a:t>
            </a:r>
          </a:p>
        </p:txBody>
      </p:sp>
    </p:spTree>
    <p:extLst>
      <p:ext uri="{BB962C8B-B14F-4D97-AF65-F5344CB8AC3E}">
        <p14:creationId xmlns:p14="http://schemas.microsoft.com/office/powerpoint/2010/main" val="3476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333" r="2061" b="5000"/>
          <a:stretch>
            <a:fillRect/>
          </a:stretch>
        </p:blipFill>
        <p:spPr bwMode="auto">
          <a:xfrm>
            <a:off x="-381000" y="119063"/>
            <a:ext cx="99060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2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"/>
            <a:ext cx="86868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791200" y="4495800"/>
            <a:ext cx="2895600" cy="1219200"/>
          </a:xfrm>
          <a:prstGeom prst="borderCallout1">
            <a:avLst>
              <a:gd name="adj1" fmla="val -2394"/>
              <a:gd name="adj2" fmla="val 49203"/>
              <a:gd name="adj3" fmla="val -227044"/>
              <a:gd name="adj4" fmla="val -38488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It is really sad when stuff you’ve made is on sale!</a:t>
            </a:r>
          </a:p>
        </p:txBody>
      </p:sp>
    </p:spTree>
    <p:extLst>
      <p:ext uri="{BB962C8B-B14F-4D97-AF65-F5344CB8AC3E}">
        <p14:creationId xmlns:p14="http://schemas.microsoft.com/office/powerpoint/2010/main" val="38410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4"/>
          <p:cNvSpPr/>
          <p:nvPr/>
        </p:nvSpPr>
        <p:spPr>
          <a:xfrm>
            <a:off x="4914900" y="457200"/>
            <a:ext cx="3886200" cy="2286000"/>
          </a:xfrm>
          <a:prstGeom prst="borderCallout1">
            <a:avLst>
              <a:gd name="adj1" fmla="val 99014"/>
              <a:gd name="adj2" fmla="val 50537"/>
              <a:gd name="adj3" fmla="val 97448"/>
              <a:gd name="adj4" fmla="val 39810"/>
            </a:avLst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Which image is fake?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A. Top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B. Bottom Left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 C. Bottom Right</a:t>
            </a:r>
          </a:p>
        </p:txBody>
      </p:sp>
      <p:pic>
        <p:nvPicPr>
          <p:cNvPr id="65539" name="Picture 6" descr="http://www.techtalkforfamilies.com/files/u1/Didj_software-JetPack_Heroes-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8" descr="http://www.techtalkforfamilies.com/files/u1/Didj_software-JetPack_Heroes-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http://g-ecx.images-amazon.com/images/G/01/toys-and-games/110/JetPack_Heros_Screen._V262000004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 descr="Jul2005-Vancouver 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6643" b="21997"/>
          <a:stretch>
            <a:fillRect/>
          </a:stretch>
        </p:blipFill>
        <p:spPr bwMode="auto">
          <a:xfrm>
            <a:off x="0" y="0"/>
            <a:ext cx="9144000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3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3800" b="1" dirty="0" smtClean="0"/>
              <a:t>Loop Counting</a:t>
            </a:r>
            <a:endParaRPr lang="en-US" sz="11500" b="1" dirty="0" smtClean="0"/>
          </a:p>
        </p:txBody>
      </p:sp>
    </p:spTree>
    <p:extLst>
      <p:ext uri="{BB962C8B-B14F-4D97-AF65-F5344CB8AC3E}">
        <p14:creationId xmlns:p14="http://schemas.microsoft.com/office/powerpoint/2010/main" val="37466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7</a:t>
            </a:r>
            <a:r>
              <a:rPr lang="en-US" b="1" dirty="0" smtClean="0"/>
              <a:t>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itchFamily="49" charset="0"/>
              </a:rPr>
              <a:t>	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// constant-time operation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z=0 ; z &lt; M ; z</a:t>
            </a:r>
            <a:r>
              <a:rPr lang="en-US" b="1" dirty="0" smtClean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2400" b="1" dirty="0">
                <a:latin typeface="Courier New" pitchFamily="49" charset="0"/>
              </a:rPr>
              <a:t>	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//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constant-time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operation</a:t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</a:rPr>
              <a:t>}</a:t>
            </a:r>
            <a:r>
              <a:rPr lang="en-US" sz="2000" b="1" dirty="0" smtClean="0">
                <a:latin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latin typeface="Courier New" pitchFamily="49" charset="0"/>
              </a:rPr>
              <a:t>	</a:t>
            </a:r>
            <a:endParaRPr lang="en-US" sz="24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0" y="448818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524000" y="4927830"/>
            <a:ext cx="457200" cy="1772454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43100" y="5315129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N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029200"/>
            <a:ext cx="29337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O(N+M)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239000" y="4495800"/>
            <a:ext cx="2362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772400" y="4935444"/>
            <a:ext cx="457200" cy="1772454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91500" y="5322743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</a:t>
            </a:r>
            <a:r>
              <a:rPr lang="en-US" sz="2800" dirty="0"/>
              <a:t>M</a:t>
            </a:r>
            <a:endParaRPr lang="en-US" sz="2800" baseline="30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172200" y="4821866"/>
            <a:ext cx="131666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>
              <a:buFont typeface="Wingdings" pitchFamily="2" charset="2"/>
              <a:buChar char="Ø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z=0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z=1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z=2</a:t>
            </a:r>
          </a:p>
          <a:p>
            <a:pPr marL="169863" indent="-169863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z=N-1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z=N</a:t>
            </a:r>
          </a:p>
        </p:txBody>
      </p:sp>
    </p:spTree>
    <p:extLst>
      <p:ext uri="{BB962C8B-B14F-4D97-AF65-F5344CB8AC3E}">
        <p14:creationId xmlns:p14="http://schemas.microsoft.com/office/powerpoint/2010/main" val="3641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Example 5</a:t>
            </a:r>
            <a:r>
              <a:rPr lang="en-US" b="1" dirty="0" smtClean="0"/>
              <a:t>: Count the total # of </a:t>
            </a:r>
            <a:br>
              <a:rPr lang="en-US" b="1" dirty="0" smtClean="0"/>
            </a:br>
            <a:r>
              <a:rPr lang="en-US" b="1" dirty="0" smtClean="0"/>
              <a:t>constant-time operations?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24765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for 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=0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 &lt; N ; 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++){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for </a:t>
            </a:r>
            <a:r>
              <a:rPr lang="en-US" b="1" dirty="0">
                <a:latin typeface="Courier New" pitchFamily="49" charset="0"/>
              </a:rPr>
              <a:t>(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z=0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 </a:t>
            </a:r>
            <a:r>
              <a:rPr lang="en-US" b="1" dirty="0">
                <a:latin typeface="Courier New" pitchFamily="49" charset="0"/>
              </a:rPr>
              <a:t>&lt; </a:t>
            </a:r>
            <a:r>
              <a:rPr lang="en-US" b="1" dirty="0" smtClean="0">
                <a:latin typeface="Courier New" pitchFamily="49" charset="0"/>
              </a:rPr>
              <a:t>M 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z++){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</a:rPr>
              <a:t>	 	</a:t>
            </a:r>
            <a:r>
              <a:rPr lang="en-US" sz="2400" b="1" dirty="0" smtClean="0">
                <a:latin typeface="Courier New" pitchFamily="49" charset="0"/>
              </a:rPr>
              <a:t>// constant-time operation</a:t>
            </a:r>
            <a:endParaRPr lang="en-US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} </a:t>
            </a:r>
            <a:r>
              <a:rPr lang="en-US" b="1" dirty="0" smtClean="0">
                <a:latin typeface="Courier New" pitchFamily="49" charset="0"/>
              </a:rPr>
              <a:t>	</a:t>
            </a:r>
            <a:endParaRPr lang="en-US" sz="2000" b="1" dirty="0">
              <a:latin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=0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=N-1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76400" y="3657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# ops per row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169863" indent="-169863">
              <a:buFont typeface="Wingdings" pitchFamily="2" charset="2"/>
              <a:buChar char="Ø"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M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14600" y="4114800"/>
            <a:ext cx="457200" cy="2590800"/>
          </a:xfrm>
          <a:prstGeom prst="rightBrace">
            <a:avLst>
              <a:gd name="adj1" fmla="val 94379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933146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Total of N*M</a:t>
            </a:r>
            <a:endParaRPr lang="en-US" sz="28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4114800"/>
            <a:ext cx="3352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O(N*M)</a:t>
            </a:r>
          </a:p>
        </p:txBody>
      </p:sp>
    </p:spTree>
    <p:extLst>
      <p:ext uri="{BB962C8B-B14F-4D97-AF65-F5344CB8AC3E}">
        <p14:creationId xmlns:p14="http://schemas.microsoft.com/office/powerpoint/2010/main" val="31772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470025"/>
          </a:xfrm>
        </p:spPr>
        <p:txBody>
          <a:bodyPr/>
          <a:lstStyle/>
          <a:p>
            <a:pPr eaLnBrk="1" hangingPunct="1"/>
            <a:r>
              <a:rPr lang="en-US" sz="11500" b="1" dirty="0" smtClean="0"/>
              <a:t>Summations</a:t>
            </a:r>
            <a:endParaRPr lang="en-US" sz="9600" b="1" dirty="0" smtClean="0"/>
          </a:p>
        </p:txBody>
      </p:sp>
    </p:spTree>
    <p:extLst>
      <p:ext uri="{BB962C8B-B14F-4D97-AF65-F5344CB8AC3E}">
        <p14:creationId xmlns:p14="http://schemas.microsoft.com/office/powerpoint/2010/main" val="23859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2705</Words>
  <Application>Microsoft Office PowerPoint</Application>
  <PresentationFormat>On-screen Show (4:3)</PresentationFormat>
  <Paragraphs>810</Paragraphs>
  <Slides>58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CS  60</vt:lpstr>
      <vt:lpstr>Survey</vt:lpstr>
      <vt:lpstr>Administrative Stuff (Not in your notes)</vt:lpstr>
      <vt:lpstr>Floyd-Warshall Pseudocode (updated!)</vt:lpstr>
      <vt:lpstr>PowerPoint Presentation</vt:lpstr>
      <vt:lpstr>Loop Counting</vt:lpstr>
      <vt:lpstr>Example 7: Count the total # of  constant-time operations? </vt:lpstr>
      <vt:lpstr>Example 5: Count the total # of  constant-time operations? </vt:lpstr>
      <vt:lpstr>Summations</vt:lpstr>
      <vt:lpstr>PowerPoint Presentation</vt:lpstr>
      <vt:lpstr>Some Algebra to calculate: </vt:lpstr>
      <vt:lpstr>PowerPoint Presentation</vt:lpstr>
      <vt:lpstr>PowerPoint Presentation</vt:lpstr>
      <vt:lpstr>Recurrence Relationships  (This will involve a lot of algebra – but no magic!)</vt:lpstr>
      <vt:lpstr>PowerPoint Presentation</vt:lpstr>
      <vt:lpstr>Big-O: Linear Time O(N)</vt:lpstr>
      <vt:lpstr>Big-O: Linear Time O(N)</vt:lpstr>
      <vt:lpstr>Big-O: Logarithmic Time O(log2N)</vt:lpstr>
      <vt:lpstr>Big-O:  Exponential Time O(2N)</vt:lpstr>
      <vt:lpstr>Big-O:  Exponential Time O(2N)</vt:lpstr>
      <vt:lpstr>Big-O:  Exponential Time O(2N)</vt:lpstr>
      <vt:lpstr>Big-O:  Exponential Time O(2N)</vt:lpstr>
      <vt:lpstr>Big-O:  Exponential Time O(2N)</vt:lpstr>
      <vt:lpstr>Unicalc  in Java</vt:lpstr>
      <vt:lpstr>PowerPoint Presentation</vt:lpstr>
      <vt:lpstr>PowerPoint Presentation</vt:lpstr>
      <vt:lpstr>PowerPoint Presentation</vt:lpstr>
      <vt:lpstr>Big idea of Hw9  (Unicalc) Parsing</vt:lpstr>
      <vt:lpstr>PowerPoint Presentation</vt:lpstr>
      <vt:lpstr>PowerPoint Presentation</vt:lpstr>
      <vt:lpstr>PowerPoint Presentation</vt:lpstr>
      <vt:lpstr>Evaluate these Parse Trees</vt:lpstr>
      <vt:lpstr>PowerPoint Presentation</vt:lpstr>
      <vt:lpstr>PowerPoint Presentation</vt:lpstr>
      <vt:lpstr>PowerPoint Presentation</vt:lpstr>
      <vt:lpstr>PowerPoint Presentation</vt:lpstr>
      <vt:lpstr>DEMO – Parsing </vt:lpstr>
      <vt:lpstr>DEMO – Parsing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BONUS</vt:lpstr>
      <vt:lpstr>PowerPoint Presentation</vt:lpstr>
      <vt:lpstr>PowerPoint Presentation</vt:lpstr>
      <vt:lpstr>http://www.youtube.com/watch?v=pzRmNYA8LlY</vt:lpstr>
      <vt:lpstr>ClickStart</vt:lpstr>
      <vt:lpstr>PowerPoint Presentation</vt:lpstr>
      <vt:lpstr>PowerPoint Presentation</vt:lpstr>
      <vt:lpstr>PowerPoint Presentation</vt:lpstr>
      <vt:lpstr>PowerPoint Presentation</vt:lpstr>
      <vt:lpstr>BUGS!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Colleen</cp:lastModifiedBy>
  <cp:revision>313</cp:revision>
  <cp:lastPrinted>2013-03-28T16:44:04Z</cp:lastPrinted>
  <dcterms:created xsi:type="dcterms:W3CDTF">2012-10-29T16:10:05Z</dcterms:created>
  <dcterms:modified xsi:type="dcterms:W3CDTF">2013-04-04T19:18:28Z</dcterms:modified>
</cp:coreProperties>
</file>